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1" roundtripDataSignature="AMtx7mhYpiWC3kUWqf1fPwXcO0WxY2w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liem.com/post-it-pearls-bedside-teachin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liem.com/post-it-pearls-bedside-teach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Hello, welcome to module 4. Here we wanted to discuss some miscellaneous teaching techniques that can be used for learners of all types of levels. These are evidence-based methods that have been shown to improve learning while on shift. </a:t>
            </a:r>
            <a:endParaRPr/>
          </a:p>
        </p:txBody>
      </p:sp>
      <p:sp>
        <p:nvSpPr>
          <p:cNvPr id="79" name="Google Shape;7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db8842ab21_0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g2db8842ab21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b="0" i="0" lang="en-US">
                <a:solidFill>
                  <a:srgbClr val="000000"/>
                </a:solidFill>
                <a:latin typeface="Arial"/>
                <a:ea typeface="Arial"/>
                <a:cs typeface="Arial"/>
                <a:sym typeface="Arial"/>
              </a:rPr>
              <a:t>It is important to avoid too much content in these mini-lectures and focus on 2-3 teaching points for each topic. </a:t>
            </a:r>
            <a:endParaRPr b="0" i="0">
              <a:solidFill>
                <a:srgbClr val="000000"/>
              </a:solidFill>
              <a:latin typeface="Arial"/>
              <a:ea typeface="Arial"/>
              <a:cs typeface="Arial"/>
              <a:sym typeface="Arial"/>
            </a:endParaRPr>
          </a:p>
          <a:p>
            <a:pPr indent="-298450" lvl="1" marL="914400" marR="0" rtl="0" algn="l">
              <a:lnSpc>
                <a:spcPct val="100000"/>
              </a:lnSpc>
              <a:spcBef>
                <a:spcPts val="0"/>
              </a:spcBef>
              <a:spcAft>
                <a:spcPts val="0"/>
              </a:spcAft>
              <a:buSzPts val="1100"/>
              <a:buChar char="○"/>
            </a:pPr>
            <a:r>
              <a:rPr lang="en-US"/>
              <a:t>Remember, in a lecture hall a learner has maximum 7 minutes of attention. And that is when they have no clinical responsibilities. in the clinical setting your learner will have closer to 2 minutes of attention. These lectures must be brief and to the point. </a:t>
            </a:r>
            <a:endParaRPr/>
          </a:p>
          <a:p>
            <a:pPr indent="-298450" lvl="1" marL="914400" marR="0" rtl="0" algn="l">
              <a:lnSpc>
                <a:spcPct val="100000"/>
              </a:lnSpc>
              <a:spcBef>
                <a:spcPts val="0"/>
              </a:spcBef>
              <a:spcAft>
                <a:spcPts val="0"/>
              </a:spcAft>
              <a:buSzPts val="1100"/>
              <a:buChar char="○"/>
            </a:pPr>
            <a:r>
              <a:rPr lang="en-US"/>
              <a:t>It is helpful to develop a full teaching script and then edit down into smaller mini-scripts</a:t>
            </a:r>
            <a:endParaRPr/>
          </a:p>
          <a:p>
            <a:pPr indent="-298450" lvl="0" marL="457200" marR="0" rtl="0" algn="l">
              <a:lnSpc>
                <a:spcPct val="100000"/>
              </a:lnSpc>
              <a:spcBef>
                <a:spcPts val="0"/>
              </a:spcBef>
              <a:spcAft>
                <a:spcPts val="0"/>
              </a:spcAft>
              <a:buSzPts val="1100"/>
              <a:buChar char="●"/>
            </a:pPr>
            <a:r>
              <a:rPr b="0" i="0" lang="en-US">
                <a:solidFill>
                  <a:srgbClr val="000000"/>
                </a:solidFill>
                <a:latin typeface="Arial"/>
                <a:ea typeface="Arial"/>
                <a:cs typeface="Arial"/>
                <a:sym typeface="Arial"/>
              </a:rPr>
              <a:t>These are also useful for “What if” scenarios – for example, what if this patient with back pain had a fever, what if they used IVDU.  This can easily turn into a teaching script for the red flags of back pain. </a:t>
            </a:r>
            <a:endParaRPr/>
          </a:p>
          <a:p>
            <a:pPr indent="-298450" lvl="0" marL="457200" marR="0" rtl="0" algn="l">
              <a:lnSpc>
                <a:spcPct val="100000"/>
              </a:lnSpc>
              <a:spcBef>
                <a:spcPts val="0"/>
              </a:spcBef>
              <a:spcAft>
                <a:spcPts val="0"/>
              </a:spcAft>
              <a:buSzPts val="1100"/>
              <a:buChar char="●"/>
            </a:pPr>
            <a:r>
              <a:rPr b="0" i="0" lang="en-US">
                <a:solidFill>
                  <a:srgbClr val="000000"/>
                </a:solidFill>
                <a:latin typeface="Arial"/>
                <a:ea typeface="Arial"/>
                <a:cs typeface="Arial"/>
                <a:sym typeface="Arial"/>
              </a:rPr>
              <a:t>These do require a little preparation ahead of time and ideally occur during lulls in patient care, which can be a rare occurrence in some E</a:t>
            </a:r>
            <a:r>
              <a:rPr lang="en-US"/>
              <a:t>D</a:t>
            </a:r>
            <a:r>
              <a:rPr b="0" i="0" lang="en-US">
                <a:solidFill>
                  <a:srgbClr val="000000"/>
                </a:solidFill>
                <a:latin typeface="Arial"/>
                <a:ea typeface="Arial"/>
                <a:cs typeface="Arial"/>
                <a:sym typeface="Arial"/>
              </a:rPr>
              <a:t>s!</a:t>
            </a:r>
            <a:endParaRPr b="0" i="0">
              <a:solidFill>
                <a:srgbClr val="000000"/>
              </a:solidFill>
              <a:latin typeface="Arial"/>
              <a:ea typeface="Arial"/>
              <a:cs typeface="Arial"/>
              <a:sym typeface="Arial"/>
            </a:endParaRPr>
          </a:p>
          <a:p>
            <a:pPr indent="-298450" lvl="1" marL="914400" marR="0" rtl="0" algn="l">
              <a:lnSpc>
                <a:spcPct val="100000"/>
              </a:lnSpc>
              <a:spcBef>
                <a:spcPts val="0"/>
              </a:spcBef>
              <a:spcAft>
                <a:spcPts val="0"/>
              </a:spcAft>
              <a:buSzPts val="1100"/>
              <a:buChar char="○"/>
            </a:pPr>
            <a:r>
              <a:rPr lang="en-US"/>
              <a:t>Start saving up your teaching scripts during shifts for future use. </a:t>
            </a:r>
            <a:endParaRPr/>
          </a:p>
          <a:p>
            <a:pPr indent="-298450" lvl="1" marL="914400" marR="0" rtl="0" algn="l">
              <a:lnSpc>
                <a:spcPct val="100000"/>
              </a:lnSpc>
              <a:spcBef>
                <a:spcPts val="0"/>
              </a:spcBef>
              <a:spcAft>
                <a:spcPts val="0"/>
              </a:spcAft>
              <a:buSzPts val="1100"/>
              <a:buChar char="○"/>
            </a:pPr>
            <a:r>
              <a:rPr lang="en-US"/>
              <a:t>BONUS TIP- Take photos of your post-it pearls and you can use these as teaching scripts for the future!</a:t>
            </a:r>
            <a:endParaRPr/>
          </a:p>
          <a:p>
            <a:pPr indent="0" lvl="0" marL="0" marR="0" rtl="0" algn="l">
              <a:lnSpc>
                <a:spcPct val="100000"/>
              </a:lnSpc>
              <a:spcBef>
                <a:spcPts val="0"/>
              </a:spcBef>
              <a:spcAft>
                <a:spcPts val="0"/>
              </a:spcAft>
              <a:buClr>
                <a:srgbClr val="000000"/>
              </a:buClr>
              <a:buSzPts val="1100"/>
              <a:buFont typeface="Arial"/>
              <a:buNone/>
            </a:pPr>
            <a:r>
              <a:t/>
            </a:r>
            <a:endParaRPr b="0" i="0">
              <a:solidFill>
                <a:srgbClr val="000000"/>
              </a:solidFill>
              <a:latin typeface="Arial"/>
              <a:ea typeface="Arial"/>
              <a:cs typeface="Arial"/>
              <a:sym typeface="Arial"/>
            </a:endParaRPr>
          </a:p>
          <a:p>
            <a:pPr indent="0" lvl="0" marL="158750" marR="0" rtl="0" algn="l">
              <a:lnSpc>
                <a:spcPct val="100000"/>
              </a:lnSpc>
              <a:spcBef>
                <a:spcPts val="0"/>
              </a:spcBef>
              <a:spcAft>
                <a:spcPts val="0"/>
              </a:spcAft>
              <a:buClr>
                <a:srgbClr val="000000"/>
              </a:buClr>
              <a:buSzPts val="1100"/>
              <a:buFont typeface="Arial"/>
              <a:buNone/>
            </a:pPr>
            <a:r>
              <a:t/>
            </a:r>
            <a:endParaRPr b="0" i="0">
              <a:solidFill>
                <a:srgbClr val="000000"/>
              </a:solidFill>
              <a:latin typeface="Arial"/>
              <a:ea typeface="Arial"/>
              <a:cs typeface="Arial"/>
              <a:sym typeface="Arial"/>
            </a:endParaRPr>
          </a:p>
          <a:p>
            <a:pPr indent="0" lvl="0" marL="158750" marR="0" rtl="0" algn="l">
              <a:lnSpc>
                <a:spcPct val="100000"/>
              </a:lnSpc>
              <a:spcBef>
                <a:spcPts val="0"/>
              </a:spcBef>
              <a:spcAft>
                <a:spcPts val="0"/>
              </a:spcAft>
              <a:buClr>
                <a:srgbClr val="000000"/>
              </a:buClr>
              <a:buSzPts val="1100"/>
              <a:buFont typeface="Arial"/>
              <a:buNone/>
            </a:pPr>
            <a:r>
              <a:rPr b="0" i="0" lang="en-US">
                <a:solidFill>
                  <a:srgbClr val="000000"/>
                </a:solidFill>
                <a:latin typeface="Arial"/>
                <a:ea typeface="Arial"/>
                <a:cs typeface="Arial"/>
                <a:sym typeface="Arial"/>
              </a:rPr>
              <a:t>References: </a:t>
            </a:r>
            <a:endParaRPr/>
          </a:p>
          <a:p>
            <a:pPr indent="0" lvl="0" marL="15875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Green GM, Chen EH. Top 10 ideas to improve your bedside teaching in a busy emergency department. Emerg Med J. 2015 Jan;32(1):76-7. doi: 10.1136/emermed-2014-204211. </a:t>
            </a:r>
            <a:endParaRPr/>
          </a:p>
          <a:p>
            <a:pPr indent="0" lvl="0" marL="15875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15875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Natesan S, Bailitz J, King A, Krzyzaniak SM, Kennedy SK, Kim AJ, Byyny R, Gottlieb M. Clinical Teaching: An Evidence-based Guide to Best Practices from the Council of Emergency Medicine Residency Directors. West J Emerg Med. 2020 Jul 3;21(4):985-998. doi: 10.5811/westjem.2020.4.46060. PMID: 32726274;</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cc1355eaec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g2cc1355eaec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Now before you go, lets review some important points from this topic</a:t>
            </a:r>
            <a:endParaRPr/>
          </a:p>
          <a:p>
            <a:pPr indent="-298450" lvl="0" marL="457200" rtl="0" algn="l">
              <a:lnSpc>
                <a:spcPct val="100000"/>
              </a:lnSpc>
              <a:spcBef>
                <a:spcPts val="0"/>
              </a:spcBef>
              <a:spcAft>
                <a:spcPts val="0"/>
              </a:spcAft>
              <a:buSzPts val="1100"/>
              <a:buChar char="●"/>
            </a:pPr>
            <a:r>
              <a:rPr lang="en-US"/>
              <a:t>It is good to practice and become proficient at a few different teaching techniques that you can use in different situations! </a:t>
            </a:r>
            <a:endParaRPr/>
          </a:p>
          <a:p>
            <a:pPr indent="-298450" lvl="0" marL="457200" rtl="0" algn="l">
              <a:lnSpc>
                <a:spcPct val="100000"/>
              </a:lnSpc>
              <a:spcBef>
                <a:spcPts val="0"/>
              </a:spcBef>
              <a:spcAft>
                <a:spcPts val="0"/>
              </a:spcAft>
              <a:buSzPts val="1100"/>
              <a:buChar char="●"/>
            </a:pPr>
            <a:r>
              <a:rPr lang="en-US"/>
              <a:t>Bedside teaching is a tried and true method, and if perfected, can be a very useful teaching tool for certain situations</a:t>
            </a:r>
            <a:endParaRPr/>
          </a:p>
          <a:p>
            <a:pPr indent="-298450" lvl="0" marL="457200" rtl="0" algn="l">
              <a:lnSpc>
                <a:spcPct val="100000"/>
              </a:lnSpc>
              <a:spcBef>
                <a:spcPts val="0"/>
              </a:spcBef>
              <a:spcAft>
                <a:spcPts val="0"/>
              </a:spcAft>
              <a:buSzPts val="1100"/>
              <a:buChar char="●"/>
            </a:pPr>
            <a:r>
              <a:rPr lang="en-US"/>
              <a:t>ED STAT is a longitudinal method that can help, especially if you know the learner and have more time with them. </a:t>
            </a:r>
            <a:endParaRPr/>
          </a:p>
          <a:p>
            <a:pPr indent="-298450" lvl="0" marL="457200" rtl="0" algn="l">
              <a:lnSpc>
                <a:spcPct val="100000"/>
              </a:lnSpc>
              <a:spcBef>
                <a:spcPts val="0"/>
              </a:spcBef>
              <a:spcAft>
                <a:spcPts val="0"/>
              </a:spcAft>
              <a:buSzPts val="1100"/>
              <a:buChar char="●"/>
            </a:pPr>
            <a:r>
              <a:rPr lang="en-US"/>
              <a:t>Finally, if you are going to be teaching learners in the long run, it is good to start developing post-it pearls and teaching scripts to make it easier for you in the future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db8842ab21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g2db8842ab21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It is time for our post-curriculum activity. Use the Activity Printout accompaniment for this module to assist with the exercise questions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cc1355eae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g2cc1355eae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db66b9b389_1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g2db66b9b389_1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Here are some examples (answers) of post-it pearls that you can use for those cases.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db8842ab21_0_1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g2db8842ab21_0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Here are out objectives</a:t>
            </a:r>
            <a:endParaRPr/>
          </a:p>
          <a:p>
            <a:pPr indent="-298450" lvl="0" marL="457200" rtl="0" algn="l">
              <a:lnSpc>
                <a:spcPct val="100000"/>
              </a:lnSpc>
              <a:spcBef>
                <a:spcPts val="0"/>
              </a:spcBef>
              <a:spcAft>
                <a:spcPts val="0"/>
              </a:spcAft>
              <a:buSzPts val="1100"/>
              <a:buChar char="●"/>
            </a:pPr>
            <a:r>
              <a:rPr lang="en-US"/>
              <a:t>We will be sharing four teaching techniques that can be used during a shift on any type of learner</a:t>
            </a:r>
            <a:endParaRPr/>
          </a:p>
          <a:p>
            <a:pPr indent="-298450" lvl="0" marL="457200" rtl="0" algn="l">
              <a:lnSpc>
                <a:spcPct val="100000"/>
              </a:lnSpc>
              <a:spcBef>
                <a:spcPts val="0"/>
              </a:spcBef>
              <a:spcAft>
                <a:spcPts val="0"/>
              </a:spcAft>
              <a:buSzPts val="1100"/>
              <a:buChar char="●"/>
            </a:pPr>
            <a:r>
              <a:rPr lang="en-US"/>
              <a:t>Each of these techniques requires practice to get right, so we will help you out with some pearls and pitfalls you need to know for each of them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Lets start with our first technique. This technique is your traditional presentation at the bedside of the patient. The learner gives their presentation, including history of present illness, past medical history, exam, and plan in front of the patient. </a:t>
            </a:r>
            <a:endParaRPr/>
          </a:p>
          <a:p>
            <a:pPr indent="-298450" lvl="0" marL="457200" rtl="0" algn="l">
              <a:lnSpc>
                <a:spcPct val="100000"/>
              </a:lnSpc>
              <a:spcBef>
                <a:spcPts val="0"/>
              </a:spcBef>
              <a:spcAft>
                <a:spcPts val="0"/>
              </a:spcAft>
              <a:buSzPts val="1100"/>
              <a:buChar char="●"/>
            </a:pPr>
            <a:r>
              <a:rPr b="0" i="0" lang="en-US">
                <a:solidFill>
                  <a:srgbClr val="000000"/>
                </a:solidFill>
                <a:latin typeface="Arial"/>
                <a:ea typeface="Arial"/>
                <a:cs typeface="Arial"/>
                <a:sym typeface="Arial"/>
              </a:rPr>
              <a:t>Team members are introduced to the patient and patient oriented to goal of teaching rounds. </a:t>
            </a:r>
            <a:endParaRPr b="0" i="0">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0" i="0" lang="en-US">
                <a:solidFill>
                  <a:srgbClr val="000000"/>
                </a:solidFill>
                <a:latin typeface="Arial"/>
                <a:ea typeface="Arial"/>
                <a:cs typeface="Arial"/>
                <a:sym typeface="Arial"/>
              </a:rPr>
              <a:t>Benefits of this are that it is a familiar setting and technique. </a:t>
            </a:r>
            <a:endParaRPr/>
          </a:p>
          <a:p>
            <a:pPr indent="0" lvl="0" marL="0" rtl="0" algn="l">
              <a:lnSpc>
                <a:spcPct val="100000"/>
              </a:lnSpc>
              <a:spcBef>
                <a:spcPts val="0"/>
              </a:spcBef>
              <a:spcAft>
                <a:spcPts val="0"/>
              </a:spcAft>
              <a:buSzPts val="1100"/>
              <a:buNone/>
            </a:pPr>
            <a:r>
              <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b="0" i="0" lang="en-US">
                <a:solidFill>
                  <a:srgbClr val="000000"/>
                </a:solidFill>
                <a:latin typeface="Arial"/>
                <a:ea typeface="Arial"/>
                <a:cs typeface="Arial"/>
                <a:sym typeface="Arial"/>
              </a:rPr>
              <a:t>Reference: </a:t>
            </a:r>
            <a:r>
              <a:rPr b="0" i="0" lang="en-US" sz="1100" u="none" cap="none" strike="noStrike">
                <a:solidFill>
                  <a:srgbClr val="000000"/>
                </a:solidFill>
                <a:latin typeface="Arial"/>
                <a:ea typeface="Arial"/>
                <a:cs typeface="Arial"/>
                <a:sym typeface="Arial"/>
              </a:rPr>
              <a:t>Natesan S, Bailitz J, King A, Krzyzaniak SM, Kennedy SK, Kim AJ, Byyny R, Gottlieb M. Clinical Teaching: An Evidence-based Guide to Best Practices from the Council of Emergency Medicine Residency Directors. West J Emerg Med. 2020 Jul 3;21(4):985-998. doi: 10.5811/westjem.2020.4.46060. PMID: 32726274;</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db8842ab21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g2db8842ab21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rgbClr val="000000"/>
              </a:buClr>
              <a:buSzPts val="1100"/>
              <a:buFont typeface="Arial"/>
              <a:buChar char="●"/>
            </a:pPr>
            <a:r>
              <a:rPr b="0" i="0" lang="en-US">
                <a:solidFill>
                  <a:srgbClr val="000000"/>
                </a:solidFill>
                <a:latin typeface="Arial"/>
                <a:ea typeface="Arial"/>
                <a:cs typeface="Arial"/>
                <a:sym typeface="Arial"/>
              </a:rPr>
              <a:t>Tips to make this work include: setting the stage beforehand, including asking the patient and family to listen to the presentation without interruption with time for clarification after.  It m</a:t>
            </a:r>
            <a:r>
              <a:rPr lang="en-US"/>
              <a:t>ay be helpful to prep the presenter beforehand, have them practice with a member of the team if this is their first time presenting in front of a patient.  </a:t>
            </a:r>
            <a:r>
              <a:rPr b="0" i="0" lang="en-US">
                <a:solidFill>
                  <a:srgbClr val="000000"/>
                </a:solidFill>
                <a:latin typeface="Arial"/>
                <a:ea typeface="Arial"/>
                <a:cs typeface="Arial"/>
                <a:sym typeface="Arial"/>
              </a:rPr>
              <a:t>Another tip is to assign roles to team members, including jotting down feedback for learner, entering orders, writing notes.</a:t>
            </a:r>
            <a:endParaRPr/>
          </a:p>
          <a:p>
            <a:pPr indent="0" lvl="0" marL="0" rtl="0" algn="l">
              <a:lnSpc>
                <a:spcPct val="100000"/>
              </a:lnSpc>
              <a:spcBef>
                <a:spcPts val="0"/>
              </a:spcBef>
              <a:spcAft>
                <a:spcPts val="0"/>
              </a:spcAft>
              <a:buSzPts val="1100"/>
              <a:buNone/>
            </a:pPr>
            <a:r>
              <a:t/>
            </a:r>
            <a:endParaRPr b="0" i="0">
              <a:solidFill>
                <a:srgbClr val="000000"/>
              </a:solidFill>
              <a:latin typeface="Arial"/>
              <a:ea typeface="Arial"/>
              <a:cs typeface="Arial"/>
              <a:sym typeface="Arial"/>
            </a:endParaRPr>
          </a:p>
          <a:p>
            <a:pPr indent="-298450" lvl="0" marL="457200" rtl="0" algn="l">
              <a:lnSpc>
                <a:spcPct val="100000"/>
              </a:lnSpc>
              <a:spcBef>
                <a:spcPts val="0"/>
              </a:spcBef>
              <a:spcAft>
                <a:spcPts val="0"/>
              </a:spcAft>
              <a:buClr>
                <a:srgbClr val="000000"/>
              </a:buClr>
              <a:buSzPts val="1100"/>
              <a:buFont typeface="Arial"/>
              <a:buChar char="●"/>
            </a:pPr>
            <a:r>
              <a:rPr b="0" i="0" lang="en-US">
                <a:solidFill>
                  <a:srgbClr val="000000"/>
                </a:solidFill>
                <a:latin typeface="Arial"/>
                <a:ea typeface="Arial"/>
                <a:cs typeface="Arial"/>
                <a:sym typeface="Arial"/>
              </a:rPr>
              <a:t>It is important to utilize patient-centered communication to ensure understanding and respect. </a:t>
            </a:r>
            <a:endParaRPr/>
          </a:p>
          <a:p>
            <a:pPr indent="-298450" lvl="0" marL="457200" rtl="0" algn="l">
              <a:lnSpc>
                <a:spcPct val="100000"/>
              </a:lnSpc>
              <a:spcBef>
                <a:spcPts val="0"/>
              </a:spcBef>
              <a:spcAft>
                <a:spcPts val="0"/>
              </a:spcAft>
              <a:buClr>
                <a:srgbClr val="000000"/>
              </a:buClr>
              <a:buSzPts val="1100"/>
              <a:buFont typeface="Arial"/>
              <a:buChar char="●"/>
            </a:pPr>
            <a:r>
              <a:rPr b="0" i="0" lang="en-US">
                <a:solidFill>
                  <a:srgbClr val="000000"/>
                </a:solidFill>
                <a:latin typeface="Arial"/>
                <a:ea typeface="Arial"/>
                <a:cs typeface="Arial"/>
                <a:sym typeface="Arial"/>
              </a:rPr>
              <a:t>This technique works best when the entire team is available to round; and it is important to set expectations of the learner and avoid using medical jargon or having hypothetical discussions in front of the patient</a:t>
            </a:r>
            <a:endParaRPr/>
          </a:p>
          <a:p>
            <a:pPr indent="0" lvl="0" marL="0" rtl="0" algn="l">
              <a:lnSpc>
                <a:spcPct val="100000"/>
              </a:lnSpc>
              <a:spcBef>
                <a:spcPts val="0"/>
              </a:spcBef>
              <a:spcAft>
                <a:spcPts val="0"/>
              </a:spcAft>
              <a:buSzPts val="1100"/>
              <a:buNone/>
            </a:pPr>
            <a:r>
              <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b="0" i="0" lang="en-US">
                <a:solidFill>
                  <a:srgbClr val="000000"/>
                </a:solidFill>
                <a:latin typeface="Arial"/>
                <a:ea typeface="Arial"/>
                <a:cs typeface="Arial"/>
                <a:sym typeface="Arial"/>
              </a:rPr>
              <a:t>Reference: </a:t>
            </a:r>
            <a:r>
              <a:rPr b="0" i="0" lang="en-US" sz="1100" u="none" cap="none" strike="noStrike">
                <a:solidFill>
                  <a:srgbClr val="000000"/>
                </a:solidFill>
                <a:latin typeface="Arial"/>
                <a:ea typeface="Arial"/>
                <a:cs typeface="Arial"/>
                <a:sym typeface="Arial"/>
              </a:rPr>
              <a:t>Natesan S, Bailitz J, King A, Krzyzaniak SM, Kennedy SK, Kim AJ, Byyny R, Gottlieb M. Clinical Teaching: An Evidence-based Guide to Best Practices from the Council of Emergency Medicine Residency Directors. West J Emerg Med. 2020 Jul 3;21(4):985-998. doi: 10.5811/westjem.2020.4.46060. PMID: 32726274;</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Moving on, our next technique is an aptly named method called </a:t>
            </a:r>
            <a:r>
              <a:rPr b="0" i="0" lang="en-US">
                <a:solidFill>
                  <a:srgbClr val="000000"/>
                </a:solidFill>
                <a:latin typeface="Arial"/>
                <a:ea typeface="Arial"/>
                <a:cs typeface="Arial"/>
                <a:sym typeface="Arial"/>
              </a:rPr>
              <a:t>ED STAT, because we work in the ED and all our teaching needs to be STAT!</a:t>
            </a:r>
            <a:r>
              <a:rPr lang="en-US"/>
              <a:t> ED STAT</a:t>
            </a:r>
            <a:r>
              <a:rPr b="0" i="0" lang="en-US">
                <a:solidFill>
                  <a:srgbClr val="000000"/>
                </a:solidFill>
                <a:latin typeface="Arial"/>
                <a:ea typeface="Arial"/>
                <a:cs typeface="Arial"/>
                <a:sym typeface="Arial"/>
              </a:rPr>
              <a:t> stands for</a:t>
            </a:r>
            <a:r>
              <a:rPr lang="en-US"/>
              <a:t>:</a:t>
            </a:r>
            <a:r>
              <a:rPr lang="en-US" sz="1100"/>
              <a:t> </a:t>
            </a:r>
            <a:endParaRPr/>
          </a:p>
          <a:p>
            <a:pPr indent="-298450" lvl="1" marL="914400" rtl="0" algn="l">
              <a:lnSpc>
                <a:spcPct val="100000"/>
              </a:lnSpc>
              <a:spcBef>
                <a:spcPts val="0"/>
              </a:spcBef>
              <a:spcAft>
                <a:spcPts val="0"/>
              </a:spcAft>
              <a:buSzPts val="1100"/>
              <a:buChar char="○"/>
            </a:pPr>
            <a:r>
              <a:rPr lang="en-US" sz="1100"/>
              <a:t>Emergency Department Strategies for Teaching Any Time. </a:t>
            </a:r>
            <a:endParaRPr sz="1100"/>
          </a:p>
          <a:p>
            <a:pPr indent="-298450" lvl="1" marL="914400" rtl="0" algn="l">
              <a:lnSpc>
                <a:spcPct val="100000"/>
              </a:lnSpc>
              <a:spcBef>
                <a:spcPts val="0"/>
              </a:spcBef>
              <a:spcAft>
                <a:spcPts val="0"/>
              </a:spcAft>
              <a:buSzPts val="1100"/>
              <a:buChar char="○"/>
            </a:pPr>
            <a:r>
              <a:rPr lang="en-US" sz="1100"/>
              <a:t>This technique outlines the format of a learner encounter using the mnemonic ED STAT</a:t>
            </a:r>
            <a:endParaRPr/>
          </a:p>
          <a:p>
            <a:pPr indent="-298450" lvl="0" marL="457200" rtl="0" algn="l">
              <a:lnSpc>
                <a:spcPct val="100000"/>
              </a:lnSpc>
              <a:spcBef>
                <a:spcPts val="0"/>
              </a:spcBef>
              <a:spcAft>
                <a:spcPts val="0"/>
              </a:spcAft>
              <a:buSzPts val="1100"/>
              <a:buChar char="●"/>
            </a:pPr>
            <a:r>
              <a:rPr lang="en-US" sz="1100"/>
              <a:t>The first two steps occur at the beginning of the rotation or time period spent with the learner.  </a:t>
            </a:r>
            <a:endParaRPr/>
          </a:p>
          <a:p>
            <a:pPr indent="-298450" lvl="1" marL="914400" rtl="0" algn="l">
              <a:lnSpc>
                <a:spcPct val="100000"/>
              </a:lnSpc>
              <a:spcBef>
                <a:spcPts val="0"/>
              </a:spcBef>
              <a:spcAft>
                <a:spcPts val="0"/>
              </a:spcAft>
              <a:buSzPts val="1100"/>
              <a:buChar char="○"/>
            </a:pPr>
            <a:r>
              <a:rPr lang="en-US" sz="1100"/>
              <a:t>The educator should begin by </a:t>
            </a:r>
            <a:r>
              <a:rPr b="0" i="0" lang="en-US">
                <a:solidFill>
                  <a:srgbClr val="000000"/>
                </a:solidFill>
                <a:latin typeface="Arial"/>
                <a:ea typeface="Arial"/>
                <a:cs typeface="Arial"/>
                <a:sym typeface="Arial"/>
              </a:rPr>
              <a:t>setting </a:t>
            </a:r>
            <a:r>
              <a:rPr b="1" i="0" lang="en-US">
                <a:solidFill>
                  <a:srgbClr val="000000"/>
                </a:solidFill>
              </a:rPr>
              <a:t>expectations</a:t>
            </a:r>
            <a:r>
              <a:rPr b="0" i="0" lang="en-US">
                <a:solidFill>
                  <a:srgbClr val="000000"/>
                </a:solidFill>
                <a:latin typeface="Arial"/>
                <a:ea typeface="Arial"/>
                <a:cs typeface="Arial"/>
                <a:sym typeface="Arial"/>
              </a:rPr>
              <a:t> for shifts and orienting them to their clinical setting and how they would prefer the learner pick cases or present them.  </a:t>
            </a:r>
            <a:endParaRPr b="0" i="0">
              <a:solidFill>
                <a:srgbClr val="000000"/>
              </a:solidFill>
              <a:latin typeface="Arial"/>
              <a:ea typeface="Arial"/>
              <a:cs typeface="Arial"/>
              <a:sym typeface="Arial"/>
            </a:endParaRPr>
          </a:p>
          <a:p>
            <a:pPr indent="-298450" lvl="1" marL="914400" rtl="0" algn="l">
              <a:lnSpc>
                <a:spcPct val="100000"/>
              </a:lnSpc>
              <a:spcBef>
                <a:spcPts val="0"/>
              </a:spcBef>
              <a:spcAft>
                <a:spcPts val="0"/>
              </a:spcAft>
              <a:buSzPts val="1100"/>
              <a:buChar char="○"/>
            </a:pPr>
            <a:r>
              <a:rPr b="0" i="0" lang="en-US">
                <a:solidFill>
                  <a:srgbClr val="000000"/>
                </a:solidFill>
                <a:latin typeface="Arial"/>
                <a:ea typeface="Arial"/>
                <a:cs typeface="Arial"/>
                <a:sym typeface="Arial"/>
              </a:rPr>
              <a:t>The educator should then try to </a:t>
            </a:r>
            <a:r>
              <a:rPr b="1" i="0" lang="en-US">
                <a:solidFill>
                  <a:srgbClr val="000000"/>
                </a:solidFill>
              </a:rPr>
              <a:t>understand the level</a:t>
            </a:r>
            <a:r>
              <a:rPr b="0" i="0" lang="en-US">
                <a:solidFill>
                  <a:srgbClr val="000000"/>
                </a:solidFill>
                <a:latin typeface="Arial"/>
                <a:ea typeface="Arial"/>
                <a:cs typeface="Arial"/>
                <a:sym typeface="Arial"/>
              </a:rPr>
              <a:t> of of the learner. </a:t>
            </a:r>
            <a:r>
              <a:rPr lang="en-US"/>
              <a:t>The educator can ask questions about what types of cases the learner finds challenging or what the learner would like feedback on or what skills they are developing.  This will provide information about the learner’s current skill level. </a:t>
            </a:r>
            <a:endParaRPr/>
          </a:p>
          <a:p>
            <a:pPr indent="-298450" lvl="0" marL="457200" rtl="0" algn="l">
              <a:lnSpc>
                <a:spcPct val="100000"/>
              </a:lnSpc>
              <a:spcBef>
                <a:spcPts val="0"/>
              </a:spcBef>
              <a:spcAft>
                <a:spcPts val="0"/>
              </a:spcAft>
              <a:buSzPts val="1100"/>
              <a:buChar char="●"/>
            </a:pPr>
            <a:r>
              <a:rPr b="0" i="0" lang="en-US">
                <a:solidFill>
                  <a:srgbClr val="000000"/>
                </a:solidFill>
                <a:latin typeface="Arial"/>
                <a:ea typeface="Arial"/>
                <a:cs typeface="Arial"/>
                <a:sym typeface="Arial"/>
              </a:rPr>
              <a:t>Next, using a specific patient case, pose a question to the learner that will </a:t>
            </a:r>
            <a:r>
              <a:rPr b="1" i="0" lang="en-US">
                <a:solidFill>
                  <a:srgbClr val="000000"/>
                </a:solidFill>
              </a:rPr>
              <a:t>set-up</a:t>
            </a:r>
            <a:r>
              <a:rPr b="0" i="0" lang="en-US">
                <a:solidFill>
                  <a:srgbClr val="000000"/>
                </a:solidFill>
                <a:latin typeface="Arial"/>
                <a:ea typeface="Arial"/>
                <a:cs typeface="Arial"/>
                <a:sym typeface="Arial"/>
              </a:rPr>
              <a:t> be the teaching moment. For example: t</a:t>
            </a:r>
            <a:r>
              <a:rPr lang="en-US"/>
              <a:t>o focus on clinical reasoning, a preceptor could ask “if this patient has low back pain, what are the red flags you should ask about in taking a history?”  If the focus is on management, the question could be related to admission or discharge of a patient with pneumonia. </a:t>
            </a:r>
            <a:endParaRPr/>
          </a:p>
          <a:p>
            <a:pPr indent="-298450" lvl="0" marL="457200" rtl="0" algn="l">
              <a:lnSpc>
                <a:spcPct val="100000"/>
              </a:lnSpc>
              <a:spcBef>
                <a:spcPts val="0"/>
              </a:spcBef>
              <a:spcAft>
                <a:spcPts val="0"/>
              </a:spcAft>
              <a:buSzPts val="1100"/>
              <a:buChar char="●"/>
            </a:pPr>
            <a:r>
              <a:rPr b="0" i="0" lang="en-US">
                <a:solidFill>
                  <a:srgbClr val="000000"/>
                </a:solidFill>
                <a:latin typeface="Arial"/>
                <a:ea typeface="Arial"/>
                <a:cs typeface="Arial"/>
                <a:sym typeface="Arial"/>
              </a:rPr>
              <a:t>Provide high yield, concise </a:t>
            </a:r>
            <a:r>
              <a:rPr b="1" i="0" lang="en-US">
                <a:solidFill>
                  <a:srgbClr val="000000"/>
                </a:solidFill>
              </a:rPr>
              <a:t>teachings</a:t>
            </a:r>
            <a:r>
              <a:rPr b="0" i="0" lang="en-US">
                <a:solidFill>
                  <a:srgbClr val="000000"/>
                </a:solidFill>
                <a:latin typeface="Arial"/>
                <a:ea typeface="Arial"/>
                <a:cs typeface="Arial"/>
                <a:sym typeface="Arial"/>
              </a:rPr>
              <a:t> to the learner and refer them to resources to further develop their knowledge. </a:t>
            </a:r>
            <a:endParaRPr/>
          </a:p>
          <a:p>
            <a:pPr indent="-298450" lvl="0" marL="457200" rtl="0" algn="l">
              <a:lnSpc>
                <a:spcPct val="100000"/>
              </a:lnSpc>
              <a:spcBef>
                <a:spcPts val="0"/>
              </a:spcBef>
              <a:spcAft>
                <a:spcPts val="0"/>
              </a:spcAft>
              <a:buSzPts val="1100"/>
              <a:buChar char="●"/>
            </a:pPr>
            <a:r>
              <a:rPr b="0" i="0" lang="en-US">
                <a:solidFill>
                  <a:srgbClr val="000000"/>
                </a:solidFill>
                <a:latin typeface="Arial"/>
                <a:ea typeface="Arial"/>
                <a:cs typeface="Arial"/>
                <a:sym typeface="Arial"/>
              </a:rPr>
              <a:t>Then provide constructive </a:t>
            </a:r>
            <a:r>
              <a:rPr b="1" i="0" lang="en-US">
                <a:solidFill>
                  <a:srgbClr val="000000"/>
                </a:solidFill>
              </a:rPr>
              <a:t>feedback</a:t>
            </a:r>
            <a:r>
              <a:rPr b="0" i="0" lang="en-US">
                <a:solidFill>
                  <a:srgbClr val="000000"/>
                </a:solidFill>
                <a:latin typeface="Arial"/>
                <a:ea typeface="Arial"/>
                <a:cs typeface="Arial"/>
                <a:sym typeface="Arial"/>
              </a:rPr>
              <a:t> to the learner, ensuring they are involved in the process by asking for self-reflection.</a:t>
            </a:r>
            <a:endParaRPr/>
          </a:p>
          <a:p>
            <a:pPr indent="-298450" lvl="0" marL="457200" rtl="0" algn="l">
              <a:lnSpc>
                <a:spcPct val="100000"/>
              </a:lnSpc>
              <a:spcBef>
                <a:spcPts val="0"/>
              </a:spcBef>
              <a:spcAft>
                <a:spcPts val="0"/>
              </a:spcAft>
              <a:buSzPts val="1100"/>
              <a:buChar char="●"/>
            </a:pPr>
            <a:r>
              <a:rPr b="0" i="0" lang="en-US">
                <a:solidFill>
                  <a:srgbClr val="000000"/>
                </a:solidFill>
                <a:latin typeface="Arial"/>
                <a:ea typeface="Arial"/>
                <a:cs typeface="Arial"/>
                <a:sym typeface="Arial"/>
              </a:rPr>
              <a:t>Make sure to </a:t>
            </a:r>
            <a:r>
              <a:rPr b="1" i="0" lang="en-US">
                <a:solidFill>
                  <a:srgbClr val="000000"/>
                </a:solidFill>
              </a:rPr>
              <a:t>role model professional behavior</a:t>
            </a:r>
            <a:r>
              <a:rPr b="0" i="0" lang="en-US">
                <a:solidFill>
                  <a:srgbClr val="000000"/>
                </a:solidFill>
                <a:latin typeface="Arial"/>
                <a:ea typeface="Arial"/>
                <a:cs typeface="Arial"/>
                <a:sym typeface="Arial"/>
              </a:rPr>
              <a:t> during the interaction.  Be aware of body language and nonverbal communication, as well as including information about whether statements made are opinions or facts. </a:t>
            </a:r>
            <a:endParaRPr/>
          </a:p>
          <a:p>
            <a:pPr indent="0" lvl="0" marL="0" rtl="0" algn="l">
              <a:lnSpc>
                <a:spcPct val="100000"/>
              </a:lnSpc>
              <a:spcBef>
                <a:spcPts val="0"/>
              </a:spcBef>
              <a:spcAft>
                <a:spcPts val="0"/>
              </a:spcAft>
              <a:buSzPts val="1100"/>
              <a:buNone/>
            </a:pPr>
            <a:br>
              <a:rPr b="0" i="0" lang="en-US">
                <a:solidFill>
                  <a:srgbClr val="000000"/>
                </a:solidFill>
                <a:latin typeface="Arial"/>
                <a:ea typeface="Arial"/>
                <a:cs typeface="Arial"/>
                <a:sym typeface="Arial"/>
              </a:rPr>
            </a:br>
            <a:r>
              <a:rPr b="0" i="0" lang="en-US">
                <a:solidFill>
                  <a:srgbClr val="000000"/>
                </a:solidFill>
                <a:latin typeface="Arial"/>
                <a:ea typeface="Arial"/>
                <a:cs typeface="Arial"/>
                <a:sym typeface="Arial"/>
              </a:rPr>
              <a:t>Reference: </a:t>
            </a:r>
            <a:r>
              <a:rPr b="0" i="0" lang="en-US" sz="1100" u="none" cap="none" strike="noStrike">
                <a:solidFill>
                  <a:srgbClr val="000000"/>
                </a:solidFill>
                <a:latin typeface="Arial"/>
                <a:ea typeface="Arial"/>
                <a:cs typeface="Arial"/>
                <a:sym typeface="Arial"/>
              </a:rPr>
              <a:t>Chinai SA, Guth T, Lovell E, Epter M. Taking Advantage of the Teachable Moment: A Review of Learner-Centered Clinical Teaching Models. West J Emerg Med. 2018 Jan;19(1):28-34. doi: 10.5811/westjem.2017.8.35277. Epub 2017 Dec 5. PMID: 29383053; PMCID: PMC5785198.</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b="0" i="0">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This technique works best when you make an effort to understand the level of the learner at the onset.  </a:t>
            </a:r>
            <a:endParaRPr/>
          </a:p>
          <a:p>
            <a:pPr indent="-298450" lvl="0" marL="457200" rtl="0" algn="l">
              <a:lnSpc>
                <a:spcPct val="100000"/>
              </a:lnSpc>
              <a:spcBef>
                <a:spcPts val="0"/>
              </a:spcBef>
              <a:spcAft>
                <a:spcPts val="0"/>
              </a:spcAft>
              <a:buSzPts val="1100"/>
              <a:buChar char="●"/>
            </a:pPr>
            <a:r>
              <a:rPr lang="en-US"/>
              <a:t>Once the expectations have been set and your learner has been assessed, the “STAT” portion of this model can be repeated over the course of a shift working together with every sequential patient</a:t>
            </a:r>
            <a:endParaRPr/>
          </a:p>
          <a:p>
            <a:pPr indent="-298450" lvl="0" marL="457200" rtl="0" algn="l">
              <a:lnSpc>
                <a:spcPct val="100000"/>
              </a:lnSpc>
              <a:spcBef>
                <a:spcPts val="0"/>
              </a:spcBef>
              <a:spcAft>
                <a:spcPts val="0"/>
              </a:spcAft>
              <a:buSzPts val="1100"/>
              <a:buChar char="●"/>
            </a:pPr>
            <a:r>
              <a:rPr lang="en-US"/>
              <a:t>This is intended for the ED environment, but it may require a little more information prior to adapting this model. Remember there are steps for the beginning of the shift or rotation to make this technique optimal</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Reference:  </a:t>
            </a:r>
            <a:r>
              <a:rPr b="0" i="0" lang="en-US" sz="1100" u="none" cap="none" strike="noStrike">
                <a:solidFill>
                  <a:srgbClr val="000000"/>
                </a:solidFill>
                <a:latin typeface="Arial"/>
                <a:ea typeface="Arial"/>
                <a:cs typeface="Arial"/>
                <a:sym typeface="Arial"/>
              </a:rPr>
              <a:t>Chinai SA, Guth T, Lovell E, Epter M. Taking Advantage of the Teachable Moment: A Review of Learner-Centered Clinical Teaching Models. West J Emerg Med. 2018 Jan;19(1):28-34. doi: 10.5811/westjem.2017.8.35277. Epub 2017 Dec 5. PMID: 29383053; PMCID: PMC5785198.</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rgbClr val="000000"/>
              </a:buClr>
              <a:buSzPts val="1100"/>
              <a:buFont typeface="Arial"/>
              <a:buChar char="●"/>
            </a:pPr>
            <a:r>
              <a:rPr lang="en-US"/>
              <a:t>Now lets discuss a very colorful and highly regarded technique called </a:t>
            </a:r>
            <a:r>
              <a:rPr b="1" lang="en-US"/>
              <a:t>post-it pearls!</a:t>
            </a:r>
            <a:endParaRPr b="1"/>
          </a:p>
          <a:p>
            <a:pPr indent="-298450" lvl="0" marL="457200" rtl="0" algn="l">
              <a:lnSpc>
                <a:spcPct val="100000"/>
              </a:lnSpc>
              <a:spcBef>
                <a:spcPts val="0"/>
              </a:spcBef>
              <a:spcAft>
                <a:spcPts val="0"/>
              </a:spcAft>
              <a:buClr>
                <a:srgbClr val="000000"/>
              </a:buClr>
              <a:buSzPts val="1100"/>
              <a:buFont typeface="Arial"/>
              <a:buChar char="●"/>
            </a:pPr>
            <a:r>
              <a:rPr b="0" i="0" lang="en-US">
                <a:solidFill>
                  <a:srgbClr val="000000"/>
                </a:solidFill>
                <a:latin typeface="Arial"/>
                <a:ea typeface="Arial"/>
                <a:cs typeface="Arial"/>
                <a:sym typeface="Arial"/>
              </a:rPr>
              <a:t>This technique involves writing key learning points as you go </a:t>
            </a:r>
            <a:r>
              <a:rPr lang="en-US"/>
              <a:t>during</a:t>
            </a:r>
            <a:r>
              <a:rPr b="0" i="0" lang="en-US">
                <a:solidFill>
                  <a:srgbClr val="000000"/>
                </a:solidFill>
                <a:latin typeface="Arial"/>
                <a:ea typeface="Arial"/>
                <a:cs typeface="Arial"/>
                <a:sym typeface="Arial"/>
              </a:rPr>
              <a:t> a clinical shift onto a post-it note or white board displayed for all learners, then reviewing the topic at the end of the shift.  </a:t>
            </a:r>
            <a:endParaRPr b="0" i="0">
              <a:solidFill>
                <a:srgbClr val="000000"/>
              </a:solidFill>
              <a:latin typeface="Arial"/>
              <a:ea typeface="Arial"/>
              <a:cs typeface="Arial"/>
              <a:sym typeface="Arial"/>
            </a:endParaRPr>
          </a:p>
          <a:p>
            <a:pPr indent="-298450" lvl="0" marL="457200" rtl="0" algn="l">
              <a:lnSpc>
                <a:spcPct val="100000"/>
              </a:lnSpc>
              <a:spcBef>
                <a:spcPts val="0"/>
              </a:spcBef>
              <a:spcAft>
                <a:spcPts val="0"/>
              </a:spcAft>
              <a:buClr>
                <a:srgbClr val="000000"/>
              </a:buClr>
              <a:buSzPts val="1100"/>
              <a:buFont typeface="Arial"/>
              <a:buChar char="●"/>
            </a:pPr>
            <a:r>
              <a:rPr lang="en-US"/>
              <a:t>This is a great visual representation of the teaching occurring during a shift. </a:t>
            </a:r>
            <a:r>
              <a:rPr b="0" i="0" lang="en-US">
                <a:solidFill>
                  <a:srgbClr val="000000"/>
                </a:solidFill>
                <a:latin typeface="Arial"/>
                <a:ea typeface="Arial"/>
                <a:cs typeface="Arial"/>
                <a:sym typeface="Arial"/>
              </a:rPr>
              <a:t>Learners can also photograph this for review after the shift. </a:t>
            </a:r>
            <a:endParaRPr b="0" i="0">
              <a:solidFill>
                <a:srgbClr val="000000"/>
              </a:solidFill>
              <a:latin typeface="Arial"/>
              <a:ea typeface="Arial"/>
              <a:cs typeface="Arial"/>
              <a:sym typeface="Arial"/>
            </a:endParaRPr>
          </a:p>
          <a:p>
            <a:pPr indent="-298450" lvl="0" marL="457200" rtl="0" algn="l">
              <a:lnSpc>
                <a:spcPct val="100000"/>
              </a:lnSpc>
              <a:spcBef>
                <a:spcPts val="0"/>
              </a:spcBef>
              <a:spcAft>
                <a:spcPts val="0"/>
              </a:spcAft>
              <a:buClr>
                <a:srgbClr val="000000"/>
              </a:buClr>
              <a:buSzPts val="1100"/>
              <a:buFont typeface="Arial"/>
              <a:buChar char="●"/>
            </a:pPr>
            <a:r>
              <a:rPr b="0" i="0" lang="en-US">
                <a:solidFill>
                  <a:srgbClr val="000000"/>
                </a:solidFill>
                <a:latin typeface="Arial"/>
                <a:ea typeface="Arial"/>
                <a:cs typeface="Arial"/>
                <a:sym typeface="Arial"/>
              </a:rPr>
              <a:t>Make it fun! Some faculty compete with other faculty in other areas of the ED to see how many teaching post-its can be made during a shift!</a:t>
            </a:r>
            <a:endParaRPr/>
          </a:p>
          <a:p>
            <a:pPr indent="0" lvl="0" marL="0" rtl="0" algn="l">
              <a:lnSpc>
                <a:spcPct val="100000"/>
              </a:lnSpc>
              <a:spcBef>
                <a:spcPts val="0"/>
              </a:spcBef>
              <a:spcAft>
                <a:spcPts val="0"/>
              </a:spcAft>
              <a:buSzPts val="1100"/>
              <a:buNone/>
            </a:pPr>
            <a:r>
              <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b="0" i="0" lang="en-US">
                <a:solidFill>
                  <a:srgbClr val="000000"/>
                </a:solidFill>
                <a:latin typeface="Arial"/>
                <a:ea typeface="Arial"/>
                <a:cs typeface="Arial"/>
                <a:sym typeface="Arial"/>
              </a:rPr>
              <a:t>Reference: </a:t>
            </a:r>
            <a:r>
              <a:rPr b="0" i="0" lang="en-US" sz="1100" u="none" cap="none" strike="noStrike">
                <a:solidFill>
                  <a:srgbClr val="000000"/>
                </a:solidFill>
                <a:latin typeface="Arial"/>
                <a:ea typeface="Arial"/>
                <a:cs typeface="Arial"/>
                <a:sym typeface="Arial"/>
              </a:rPr>
              <a:t>Lin M. New Year’s Resolution | Post-It Pearls - Back to basics with bedside teaching. 2017 Jan. </a:t>
            </a:r>
            <a:r>
              <a:rPr b="0" i="0" lang="en-US" sz="1100" u="sng" cap="none" strike="noStrike">
                <a:solidFill>
                  <a:srgbClr val="000000"/>
                </a:solidFill>
                <a:latin typeface="Arial"/>
                <a:ea typeface="Arial"/>
                <a:cs typeface="Arial"/>
                <a:sym typeface="Arial"/>
                <a:hlinkClick r:id="rId2">
                  <a:extLst>
                    <a:ext uri="{A12FA001-AC4F-418D-AE19-62706E023703}">
                      <ahyp:hlinkClr val="tx"/>
                    </a:ext>
                  </a:extLst>
                </a:hlinkClick>
              </a:rPr>
              <a:t>https://www.aliem.com/post-it-pearls-bedside-teaching/.</a:t>
            </a:r>
            <a:endParaRPr/>
          </a:p>
          <a:p>
            <a:pPr indent="0" lvl="0" marL="0" rtl="0" algn="l">
              <a:lnSpc>
                <a:spcPct val="100000"/>
              </a:lnSpc>
              <a:spcBef>
                <a:spcPts val="0"/>
              </a:spcBef>
              <a:spcAft>
                <a:spcPts val="0"/>
              </a:spcAft>
              <a:buSzPts val="1100"/>
              <a:buNone/>
            </a:pPr>
            <a:r>
              <a:t/>
            </a:r>
            <a:endParaRPr b="0" i="0">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rgbClr val="000000"/>
              </a:buClr>
              <a:buSzPts val="1100"/>
              <a:buFont typeface="Arial"/>
              <a:buChar char="●"/>
            </a:pPr>
            <a:r>
              <a:rPr b="0" i="0" lang="en-US">
                <a:solidFill>
                  <a:srgbClr val="000000"/>
                </a:solidFill>
                <a:latin typeface="Arial"/>
                <a:ea typeface="Arial"/>
                <a:cs typeface="Arial"/>
                <a:sym typeface="Arial"/>
              </a:rPr>
              <a:t>To maximize this technique, you ideally have a few teaching pearls prepared for high frequency cases or issues. This type of skills </a:t>
            </a:r>
            <a:r>
              <a:rPr lang="en-US"/>
              <a:t>is one that builds on itself the more you use it, as you start to develop high yield pearls that you can use for various situations</a:t>
            </a:r>
            <a:endParaRPr/>
          </a:p>
          <a:p>
            <a:pPr indent="-298450" lvl="0" marL="457200" rtl="0" algn="l">
              <a:lnSpc>
                <a:spcPct val="100000"/>
              </a:lnSpc>
              <a:spcBef>
                <a:spcPts val="0"/>
              </a:spcBef>
              <a:spcAft>
                <a:spcPts val="0"/>
              </a:spcAft>
              <a:buClr>
                <a:srgbClr val="000000"/>
              </a:buClr>
              <a:buSzPts val="1100"/>
              <a:buFont typeface="Arial"/>
              <a:buChar char="●"/>
            </a:pPr>
            <a:r>
              <a:rPr b="0" i="0" lang="en-US">
                <a:solidFill>
                  <a:srgbClr val="000000"/>
                </a:solidFill>
                <a:latin typeface="Arial"/>
                <a:ea typeface="Arial"/>
                <a:cs typeface="Arial"/>
                <a:sym typeface="Arial"/>
              </a:rPr>
              <a:t> A benefit of this technique is that it can be used in the midst of a busy shift.  By coming back to the topic at the end, you have the flexibility to continue patient management without interruptions while also teaching pertinent information. </a:t>
            </a:r>
            <a:endParaRPr b="0" i="0">
              <a:solidFill>
                <a:srgbClr val="000000"/>
              </a:solidFill>
              <a:latin typeface="Arial"/>
              <a:ea typeface="Arial"/>
              <a:cs typeface="Arial"/>
              <a:sym typeface="Arial"/>
            </a:endParaRPr>
          </a:p>
          <a:p>
            <a:pPr indent="-298450" lvl="1" marL="914400" rtl="0" algn="l">
              <a:lnSpc>
                <a:spcPct val="100000"/>
              </a:lnSpc>
              <a:spcBef>
                <a:spcPts val="0"/>
              </a:spcBef>
              <a:spcAft>
                <a:spcPts val="0"/>
              </a:spcAft>
              <a:buClr>
                <a:srgbClr val="000000"/>
              </a:buClr>
              <a:buSzPts val="1100"/>
              <a:buFont typeface="Arial"/>
              <a:buChar char="○"/>
            </a:pPr>
            <a:r>
              <a:rPr b="0" i="0" lang="en-US">
                <a:solidFill>
                  <a:srgbClr val="000000"/>
                </a:solidFill>
                <a:latin typeface="Arial"/>
                <a:ea typeface="Arial"/>
                <a:cs typeface="Arial"/>
                <a:sym typeface="Arial"/>
              </a:rPr>
              <a:t>By placing on a post-it, learning points must be succinct and brief, allowing for focused education. This prevents you f</a:t>
            </a:r>
            <a:r>
              <a:rPr lang="en-US"/>
              <a:t>rom accidentally going too far into the weeds and teaching for too long, hence losing learner attention.</a:t>
            </a:r>
            <a:r>
              <a:rPr b="0" i="0" lang="en-US">
                <a:solidFill>
                  <a:srgbClr val="000000"/>
                </a:solidFill>
                <a:latin typeface="Arial"/>
                <a:ea typeface="Arial"/>
                <a:cs typeface="Arial"/>
                <a:sym typeface="Arial"/>
              </a:rPr>
              <a:t> </a:t>
            </a:r>
            <a:endParaRPr b="0" i="0">
              <a:solidFill>
                <a:srgbClr val="000000"/>
              </a:solidFill>
              <a:latin typeface="Arial"/>
              <a:ea typeface="Arial"/>
              <a:cs typeface="Arial"/>
              <a:sym typeface="Arial"/>
            </a:endParaRPr>
          </a:p>
          <a:p>
            <a:pPr indent="-298450" lvl="1" marL="914400" rtl="0" algn="l">
              <a:lnSpc>
                <a:spcPct val="100000"/>
              </a:lnSpc>
              <a:spcBef>
                <a:spcPts val="0"/>
              </a:spcBef>
              <a:spcAft>
                <a:spcPts val="0"/>
              </a:spcAft>
              <a:buClr>
                <a:srgbClr val="000000"/>
              </a:buClr>
              <a:buSzPts val="1100"/>
              <a:buFont typeface="Arial"/>
              <a:buChar char="○"/>
            </a:pPr>
            <a:r>
              <a:rPr b="0" i="0" lang="en-US">
                <a:solidFill>
                  <a:srgbClr val="000000"/>
                </a:solidFill>
                <a:latin typeface="Arial"/>
                <a:ea typeface="Arial"/>
                <a:cs typeface="Arial"/>
                <a:sym typeface="Arial"/>
              </a:rPr>
              <a:t>Learners can also benefit by photographing the note for review after the shift.</a:t>
            </a:r>
            <a:endParaRPr/>
          </a:p>
          <a:p>
            <a:pPr indent="-298450" lvl="0" marL="457200" rtl="0" algn="l">
              <a:lnSpc>
                <a:spcPct val="100000"/>
              </a:lnSpc>
              <a:spcBef>
                <a:spcPts val="0"/>
              </a:spcBef>
              <a:spcAft>
                <a:spcPts val="0"/>
              </a:spcAft>
              <a:buClr>
                <a:srgbClr val="000000"/>
              </a:buClr>
              <a:buSzPts val="1100"/>
              <a:buFont typeface="Arial"/>
              <a:buChar char="●"/>
            </a:pPr>
            <a:r>
              <a:rPr b="0" i="0" lang="en-US">
                <a:solidFill>
                  <a:srgbClr val="000000"/>
                </a:solidFill>
                <a:latin typeface="Arial"/>
                <a:ea typeface="Arial"/>
                <a:cs typeface="Arial"/>
                <a:sym typeface="Arial"/>
              </a:rPr>
              <a:t>A downside to this technique is that educational content can be unpredictable, so it can be difficult to prepare for topics which may arise. Fortunate</a:t>
            </a:r>
            <a:r>
              <a:rPr lang="en-US"/>
              <a:t>ly, as ED docs, we are the jack of all trades and tend to have comfort with navigating through the unknown!</a:t>
            </a:r>
            <a:endParaRPr/>
          </a:p>
          <a:p>
            <a:pPr indent="0" lvl="0" marL="0" rtl="0" algn="l">
              <a:lnSpc>
                <a:spcPct val="100000"/>
              </a:lnSpc>
              <a:spcBef>
                <a:spcPts val="0"/>
              </a:spcBef>
              <a:spcAft>
                <a:spcPts val="0"/>
              </a:spcAft>
              <a:buSzPts val="1100"/>
              <a:buNone/>
            </a:pPr>
            <a:r>
              <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b="0" i="0" lang="en-US">
                <a:solidFill>
                  <a:srgbClr val="000000"/>
                </a:solidFill>
                <a:latin typeface="Arial"/>
                <a:ea typeface="Arial"/>
                <a:cs typeface="Arial"/>
                <a:sym typeface="Arial"/>
              </a:rPr>
              <a:t>Reference: </a:t>
            </a:r>
            <a:r>
              <a:rPr b="0" i="0" lang="en-US" sz="1100" u="none" cap="none" strike="noStrike">
                <a:solidFill>
                  <a:srgbClr val="000000"/>
                </a:solidFill>
                <a:latin typeface="Arial"/>
                <a:ea typeface="Arial"/>
                <a:cs typeface="Arial"/>
                <a:sym typeface="Arial"/>
              </a:rPr>
              <a:t>Lin M. New Year’s Resolution | Post-It Pearls - Back to basics with bedside teaching. 2017 Jan. </a:t>
            </a:r>
            <a:r>
              <a:rPr b="0" i="0" lang="en-US" sz="1100" u="sng" cap="none" strike="noStrike">
                <a:solidFill>
                  <a:srgbClr val="000000"/>
                </a:solidFill>
                <a:latin typeface="Arial"/>
                <a:ea typeface="Arial"/>
                <a:cs typeface="Arial"/>
                <a:sym typeface="Arial"/>
                <a:hlinkClick r:id="rId2">
                  <a:extLst>
                    <a:ext uri="{A12FA001-AC4F-418D-AE19-62706E023703}">
                      <ahyp:hlinkClr val="tx"/>
                    </a:ext>
                  </a:extLst>
                </a:hlinkClick>
              </a:rPr>
              <a:t>https://www.aliem.com/post-it-pearls-bedside-teaching/.</a:t>
            </a:r>
            <a:endParaRPr/>
          </a:p>
          <a:p>
            <a:pPr indent="0" lvl="0" marL="0" rtl="0" algn="l">
              <a:lnSpc>
                <a:spcPct val="100000"/>
              </a:lnSpc>
              <a:spcBef>
                <a:spcPts val="0"/>
              </a:spcBef>
              <a:spcAft>
                <a:spcPts val="0"/>
              </a:spcAft>
              <a:buSzPts val="1100"/>
              <a:buNone/>
            </a:pPr>
            <a:r>
              <a:t/>
            </a:r>
            <a:endParaRPr b="0" i="0">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SzPts val="1100"/>
              <a:buChar char="●"/>
            </a:pPr>
            <a:r>
              <a:rPr lang="en-US"/>
              <a:t>Teaching Scripts are prepared </a:t>
            </a:r>
            <a:r>
              <a:rPr b="1" lang="en-US"/>
              <a:t>mini-lectures</a:t>
            </a:r>
            <a:r>
              <a:rPr lang="en-US"/>
              <a:t> </a:t>
            </a:r>
            <a:r>
              <a:rPr b="0" i="0" lang="en-US">
                <a:solidFill>
                  <a:srgbClr val="000000"/>
                </a:solidFill>
                <a:latin typeface="Arial"/>
                <a:ea typeface="Arial"/>
                <a:cs typeface="Arial"/>
                <a:sym typeface="Arial"/>
              </a:rPr>
              <a:t>targeting a specific concept that the instructor has previously memorized.  </a:t>
            </a:r>
            <a:endParaRPr b="0" i="0">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SzPts val="1100"/>
              <a:buChar char="●"/>
            </a:pPr>
            <a:r>
              <a:rPr b="0" i="0" lang="en-US">
                <a:solidFill>
                  <a:srgbClr val="000000"/>
                </a:solidFill>
                <a:latin typeface="Arial"/>
                <a:ea typeface="Arial"/>
                <a:cs typeface="Arial"/>
                <a:sym typeface="Arial"/>
              </a:rPr>
              <a:t>These can come with accessory media or figures kept in a flash drive or online storage (such as google drive or dropbox),</a:t>
            </a:r>
            <a:r>
              <a:rPr lang="en-US"/>
              <a:t> </a:t>
            </a:r>
            <a:r>
              <a:rPr b="0" i="0" lang="en-US">
                <a:solidFill>
                  <a:srgbClr val="000000"/>
                </a:solidFill>
                <a:latin typeface="Arial"/>
                <a:ea typeface="Arial"/>
                <a:cs typeface="Arial"/>
                <a:sym typeface="Arial"/>
              </a:rPr>
              <a:t>or</a:t>
            </a:r>
            <a:r>
              <a:rPr lang="en-US"/>
              <a:t> even a physical</a:t>
            </a:r>
            <a:r>
              <a:rPr b="0" i="0" lang="en-US">
                <a:solidFill>
                  <a:srgbClr val="000000"/>
                </a:solidFill>
                <a:latin typeface="Arial"/>
                <a:ea typeface="Arial"/>
                <a:cs typeface="Arial"/>
                <a:sym typeface="Arial"/>
              </a:rPr>
              <a:t> folder for old-school educators! </a:t>
            </a:r>
            <a:endParaRPr b="0" i="0">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SzPts val="1100"/>
              <a:buChar char="●"/>
            </a:pPr>
            <a:r>
              <a:rPr b="0" i="0" lang="en-US">
                <a:solidFill>
                  <a:srgbClr val="000000"/>
                </a:solidFill>
                <a:latin typeface="Arial"/>
                <a:ea typeface="Arial"/>
                <a:cs typeface="Arial"/>
                <a:sym typeface="Arial"/>
              </a:rPr>
              <a:t>Sample topics may include management of a common critical situation (such as hyperkalemia or DKA), red flag signs and symptoms for a chief complaint (such as for back pain or headache), or interpretation of lab findings (such as AG acidosis or evaluation of anemia). </a:t>
            </a:r>
            <a:endParaRPr/>
          </a:p>
          <a:p>
            <a:pPr indent="0" lvl="0" marL="158750" marR="0" rtl="0" algn="l">
              <a:lnSpc>
                <a:spcPct val="100000"/>
              </a:lnSpc>
              <a:spcBef>
                <a:spcPts val="0"/>
              </a:spcBef>
              <a:spcAft>
                <a:spcPts val="0"/>
              </a:spcAft>
              <a:buClr>
                <a:srgbClr val="000000"/>
              </a:buClr>
              <a:buSzPts val="1100"/>
              <a:buFont typeface="Arial"/>
              <a:buNone/>
            </a:pPr>
            <a:r>
              <a:t/>
            </a:r>
            <a:endParaRPr b="0" i="0">
              <a:solidFill>
                <a:srgbClr val="000000"/>
              </a:solidFill>
              <a:latin typeface="Arial"/>
              <a:ea typeface="Arial"/>
              <a:cs typeface="Arial"/>
              <a:sym typeface="Arial"/>
            </a:endParaRPr>
          </a:p>
          <a:p>
            <a:pPr indent="0" lvl="0" marL="2286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EM Title">
  <p:cSld name="SAEM Title">
    <p:spTree>
      <p:nvGrpSpPr>
        <p:cNvPr id="12" name="Shape 12"/>
        <p:cNvGrpSpPr/>
        <p:nvPr/>
      </p:nvGrpSpPr>
      <p:grpSpPr>
        <a:xfrm>
          <a:off x="0" y="0"/>
          <a:ext cx="0" cy="0"/>
          <a:chOff x="0" y="0"/>
          <a:chExt cx="0" cy="0"/>
        </a:xfrm>
      </p:grpSpPr>
      <p:pic>
        <p:nvPicPr>
          <p:cNvPr descr="SAEM Title 1.jpg" id="13" name="Google Shape;13;p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4" name="Google Shape;14;p8"/>
          <p:cNvSpPr txBox="1"/>
          <p:nvPr>
            <p:ph type="ctrTitle"/>
          </p:nvPr>
        </p:nvSpPr>
        <p:spPr>
          <a:xfrm>
            <a:off x="321662" y="4331621"/>
            <a:ext cx="7772400" cy="1470025"/>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4400"/>
              <a:buFont typeface="Calibri"/>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EM Pg 2" type="obj">
  <p:cSld name="OBJECT">
    <p:spTree>
      <p:nvGrpSpPr>
        <p:cNvPr id="18" name="Shape 18"/>
        <p:cNvGrpSpPr/>
        <p:nvPr/>
      </p:nvGrpSpPr>
      <p:grpSpPr>
        <a:xfrm>
          <a:off x="0" y="0"/>
          <a:ext cx="0" cy="0"/>
          <a:chOff x="0" y="0"/>
          <a:chExt cx="0" cy="0"/>
        </a:xfrm>
      </p:grpSpPr>
      <p:pic>
        <p:nvPicPr>
          <p:cNvPr descr="SAEM.jpg" id="19" name="Google Shape;19;p9"/>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0" name="Google Shape;20;p9"/>
          <p:cNvSpPr txBox="1"/>
          <p:nvPr>
            <p:ph type="title"/>
          </p:nvPr>
        </p:nvSpPr>
        <p:spPr>
          <a:xfrm>
            <a:off x="457200" y="13398"/>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pic>
        <p:nvPicPr>
          <p:cNvPr descr="SAEM.jpg" id="26" name="Google Shape;26;p10"/>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7" name="Google Shape;27;p1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29" name="Google Shape;2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pic>
        <p:nvPicPr>
          <p:cNvPr descr="SAEM.jpg" id="33" name="Google Shape;33;p11"/>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4" name="Google Shape;34;p11"/>
          <p:cNvSpPr txBox="1"/>
          <p:nvPr>
            <p:ph type="title"/>
          </p:nvPr>
        </p:nvSpPr>
        <p:spPr>
          <a:xfrm>
            <a:off x="457200" y="157774"/>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1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pic>
        <p:nvPicPr>
          <p:cNvPr descr="SAEM.jpg" id="41" name="Google Shape;41;p12"/>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2" name="Google Shape;42;p12"/>
          <p:cNvSpPr txBox="1"/>
          <p:nvPr>
            <p:ph type="title"/>
          </p:nvPr>
        </p:nvSpPr>
        <p:spPr>
          <a:xfrm>
            <a:off x="457200" y="157774"/>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4" name="Google Shape;44;p1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5" name="Google Shape;45;p1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6" name="Google Shape;46;p1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7" name="Google Shape;4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pic>
        <p:nvPicPr>
          <p:cNvPr descr="SAEM.jpg" id="51" name="Google Shape;51;p13"/>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52" name="Google Shape;52;p13"/>
          <p:cNvSpPr txBox="1"/>
          <p:nvPr>
            <p:ph type="title"/>
          </p:nvPr>
        </p:nvSpPr>
        <p:spPr>
          <a:xfrm>
            <a:off x="457200" y="157774"/>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pic>
        <p:nvPicPr>
          <p:cNvPr descr="SAEM.jpg" id="57" name="Google Shape;57;p1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58" name="Google Shape;58;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pic>
        <p:nvPicPr>
          <p:cNvPr descr="SAEM.jpg" id="62" name="Google Shape;62;p1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63" name="Google Shape;63;p1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5" name="Google Shape;65;p1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6" name="Google Shape;66;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pic>
        <p:nvPicPr>
          <p:cNvPr descr="SAEM.jpg" id="70" name="Google Shape;70;p1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71" name="Google Shape;71;p1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6"/>
          <p:cNvSpPr/>
          <p:nvPr>
            <p:ph idx="2" type="pic"/>
          </p:nvPr>
        </p:nvSpPr>
        <p:spPr>
          <a:xfrm>
            <a:off x="1792288" y="612775"/>
            <a:ext cx="5486400" cy="4114800"/>
          </a:xfrm>
          <a:prstGeom prst="rect">
            <a:avLst/>
          </a:prstGeom>
          <a:noFill/>
          <a:ln>
            <a:noFill/>
          </a:ln>
        </p:spPr>
      </p:sp>
      <p:sp>
        <p:nvSpPr>
          <p:cNvPr id="73" name="Google Shape;73;p1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4" name="Google Shape;7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2.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descr="Title 3 AEM.jpg" id="6" name="Google Shape;6;p7"/>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7" name="Google Shape;7;p7"/>
          <p:cNvSpPr txBox="1"/>
          <p:nvPr>
            <p:ph type="title"/>
          </p:nvPr>
        </p:nvSpPr>
        <p:spPr>
          <a:xfrm>
            <a:off x="457200" y="157774"/>
            <a:ext cx="8229600" cy="11430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 name="Google Shape;9;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
          <p:cNvSpPr txBox="1"/>
          <p:nvPr>
            <p:ph type="ctrTitle"/>
          </p:nvPr>
        </p:nvSpPr>
        <p:spPr>
          <a:xfrm>
            <a:off x="320425" y="4395150"/>
            <a:ext cx="8086200" cy="14463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ts val="990"/>
              <a:buFont typeface="Arial"/>
              <a:buNone/>
            </a:pPr>
            <a:r>
              <a:rPr lang="en-US" sz="4500"/>
              <a:t>Teaching on Shift in Emergency Medicine</a:t>
            </a:r>
            <a:endParaRPr sz="4500"/>
          </a:p>
          <a:p>
            <a:pPr indent="0" lvl="0" marL="0" rtl="0" algn="l">
              <a:lnSpc>
                <a:spcPct val="100000"/>
              </a:lnSpc>
              <a:spcBef>
                <a:spcPts val="0"/>
              </a:spcBef>
              <a:spcAft>
                <a:spcPts val="0"/>
              </a:spcAft>
              <a:buClr>
                <a:schemeClr val="dk1"/>
              </a:buClr>
              <a:buSzPts val="990"/>
              <a:buFont typeface="Arial"/>
              <a:buNone/>
            </a:pPr>
            <a:r>
              <a:rPr lang="en-US" sz="4500"/>
              <a:t>Module 4: Teaching Techniques</a:t>
            </a:r>
            <a:endParaRPr sz="4500"/>
          </a:p>
          <a:p>
            <a:pPr indent="0" lvl="0" marL="0" rtl="0" algn="l">
              <a:lnSpc>
                <a:spcPct val="100000"/>
              </a:lnSpc>
              <a:spcBef>
                <a:spcPts val="0"/>
              </a:spcBef>
              <a:spcAft>
                <a:spcPts val="0"/>
              </a:spcAft>
              <a:buClr>
                <a:schemeClr val="dk1"/>
              </a:buClr>
              <a:buSzPct val="97777"/>
              <a:buFont typeface="Calibri"/>
              <a:buNone/>
            </a:pPr>
            <a:r>
              <a:t/>
            </a:r>
            <a:endParaRPr sz="4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2db8842ab21_0_15"/>
          <p:cNvSpPr txBox="1"/>
          <p:nvPr>
            <p:ph type="title"/>
          </p:nvPr>
        </p:nvSpPr>
        <p:spPr>
          <a:xfrm>
            <a:off x="457200" y="13398"/>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4400"/>
              <a:buFont typeface="Calibri"/>
              <a:buNone/>
            </a:pPr>
            <a:r>
              <a:rPr lang="en-US"/>
              <a:t>Skill 4: Teaching Scripts</a:t>
            </a:r>
            <a:endParaRPr/>
          </a:p>
        </p:txBody>
      </p:sp>
      <p:grpSp>
        <p:nvGrpSpPr>
          <p:cNvPr id="186" name="Google Shape;186;g2db8842ab21_0_15"/>
          <p:cNvGrpSpPr/>
          <p:nvPr/>
        </p:nvGrpSpPr>
        <p:grpSpPr>
          <a:xfrm>
            <a:off x="686406" y="2118544"/>
            <a:ext cx="7770674" cy="3406265"/>
            <a:chOff x="0" y="48"/>
            <a:chExt cx="10532224" cy="4005486"/>
          </a:xfrm>
        </p:grpSpPr>
        <p:sp>
          <p:nvSpPr>
            <p:cNvPr id="187" name="Google Shape;187;g2db8842ab21_0_15"/>
            <p:cNvSpPr/>
            <p:nvPr/>
          </p:nvSpPr>
          <p:spPr>
            <a:xfrm rot="5400000">
              <a:off x="6380374" y="-2393411"/>
              <a:ext cx="1563000" cy="6740700"/>
            </a:xfrm>
            <a:prstGeom prst="round2SameRect">
              <a:avLst>
                <a:gd fmla="val 16667" name="adj1"/>
                <a:gd fmla="val 0" name="adj2"/>
              </a:avLst>
            </a:prstGeom>
            <a:solidFill>
              <a:srgbClr val="CFDEEF">
                <a:alpha val="88627"/>
              </a:srgbClr>
            </a:solidFill>
            <a:ln cap="flat" cmpd="sng" w="12700">
              <a:solidFill>
                <a:srgbClr val="CFDEEF">
                  <a:alpha val="88627"/>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g2db8842ab21_0_15"/>
            <p:cNvSpPr txBox="1"/>
            <p:nvPr/>
          </p:nvSpPr>
          <p:spPr>
            <a:xfrm>
              <a:off x="3791601" y="271743"/>
              <a:ext cx="6664200" cy="1410600"/>
            </a:xfrm>
            <a:prstGeom prst="rect">
              <a:avLst/>
            </a:prstGeom>
            <a:noFill/>
            <a:ln>
              <a:noFill/>
            </a:ln>
          </p:spPr>
          <p:txBody>
            <a:bodyPr anchorCtr="0" anchor="ctr" bIns="40000" lIns="80000" spcFirstLastPara="1" rIns="80000" wrap="square" tIns="40000">
              <a:noAutofit/>
            </a:bodyPr>
            <a:lstStyle/>
            <a:p>
              <a:pPr indent="-285750" lvl="1" marL="419100" marR="0" rtl="0" algn="l">
                <a:lnSpc>
                  <a:spcPct val="90000"/>
                </a:lnSpc>
                <a:spcBef>
                  <a:spcPts val="0"/>
                </a:spcBef>
                <a:spcAft>
                  <a:spcPts val="0"/>
                </a:spcAft>
                <a:buClr>
                  <a:schemeClr val="dk1"/>
                </a:buClr>
                <a:buSzPts val="2100"/>
                <a:buFont typeface="Arial"/>
                <a:buChar char="•"/>
              </a:pPr>
              <a:r>
                <a:rPr b="0" i="0" lang="en-US" sz="2000" u="none" cap="none" strike="noStrike">
                  <a:solidFill>
                    <a:srgbClr val="000000"/>
                  </a:solidFill>
                  <a:latin typeface="Calibri"/>
                  <a:ea typeface="Calibri"/>
                  <a:cs typeface="Calibri"/>
                  <a:sym typeface="Calibri"/>
                </a:rPr>
                <a:t>Avoid too much content</a:t>
              </a:r>
              <a:endParaRPr b="0" i="0" sz="2000" u="none" cap="none" strike="noStrike">
                <a:solidFill>
                  <a:srgbClr val="000000"/>
                </a:solidFill>
                <a:latin typeface="Calibri"/>
                <a:ea typeface="Calibri"/>
                <a:cs typeface="Calibri"/>
                <a:sym typeface="Calibri"/>
              </a:endParaRPr>
            </a:p>
            <a:p>
              <a:pPr indent="0" lvl="5" marL="133350" marR="0" rtl="0" algn="l">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g2db8842ab21_0_15"/>
            <p:cNvSpPr/>
            <p:nvPr/>
          </p:nvSpPr>
          <p:spPr>
            <a:xfrm>
              <a:off x="0" y="48"/>
              <a:ext cx="3791700" cy="1953900"/>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g2db8842ab21_0_15"/>
            <p:cNvSpPr txBox="1"/>
            <p:nvPr/>
          </p:nvSpPr>
          <p:spPr>
            <a:xfrm>
              <a:off x="95381" y="95429"/>
              <a:ext cx="3600900" cy="1763100"/>
            </a:xfrm>
            <a:prstGeom prst="rect">
              <a:avLst/>
            </a:prstGeom>
            <a:noFill/>
            <a:ln>
              <a:noFill/>
            </a:ln>
          </p:spPr>
          <p:txBody>
            <a:bodyPr anchorCtr="0" anchor="ctr" bIns="76200" lIns="152400" spcFirstLastPara="1" rIns="152400" wrap="square" tIns="76200">
              <a:noAutofit/>
            </a:bodyPr>
            <a:lstStyle/>
            <a:p>
              <a:pPr indent="0" lvl="0" marL="0" marR="0" rtl="0" algn="ctr">
                <a:lnSpc>
                  <a:spcPct val="90000"/>
                </a:lnSpc>
                <a:spcBef>
                  <a:spcPts val="0"/>
                </a:spcBef>
                <a:spcAft>
                  <a:spcPts val="0"/>
                </a:spcAft>
                <a:buClr>
                  <a:schemeClr val="lt1"/>
                </a:buClr>
                <a:buSzPts val="4000"/>
                <a:buFont typeface="Calibri"/>
                <a:buNone/>
              </a:pPr>
              <a:r>
                <a:rPr b="0" i="0" lang="en-US" sz="3600" u="none" cap="none" strike="noStrike">
                  <a:solidFill>
                    <a:srgbClr val="000000"/>
                  </a:solidFill>
                  <a:latin typeface="Arial"/>
                  <a:ea typeface="Arial"/>
                  <a:cs typeface="Arial"/>
                  <a:sym typeface="Arial"/>
                </a:rPr>
                <a:t>TIPS</a:t>
              </a:r>
              <a:endParaRPr b="0" i="0" sz="3600" u="none" cap="none" strike="noStrike">
                <a:solidFill>
                  <a:srgbClr val="000000"/>
                </a:solidFill>
                <a:latin typeface="Arial"/>
                <a:ea typeface="Arial"/>
                <a:cs typeface="Arial"/>
                <a:sym typeface="Arial"/>
              </a:endParaRPr>
            </a:p>
          </p:txBody>
        </p:sp>
        <p:sp>
          <p:nvSpPr>
            <p:cNvPr id="191" name="Google Shape;191;g2db8842ab21_0_15"/>
            <p:cNvSpPr/>
            <p:nvPr/>
          </p:nvSpPr>
          <p:spPr>
            <a:xfrm rot="5400000">
              <a:off x="6380374" y="-341826"/>
              <a:ext cx="1563000" cy="6740700"/>
            </a:xfrm>
            <a:prstGeom prst="round2SameRect">
              <a:avLst>
                <a:gd fmla="val 16667" name="adj1"/>
                <a:gd fmla="val 0" name="adj2"/>
              </a:avLst>
            </a:prstGeom>
            <a:solidFill>
              <a:srgbClr val="2F5496">
                <a:alpha val="31372"/>
              </a:srgbClr>
            </a:solidFill>
            <a:ln cap="flat" cmpd="sng" w="12700">
              <a:solidFill>
                <a:srgbClr val="D3E1CC">
                  <a:alpha val="88627"/>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g2db8842ab21_0_15"/>
            <p:cNvSpPr txBox="1"/>
            <p:nvPr/>
          </p:nvSpPr>
          <p:spPr>
            <a:xfrm>
              <a:off x="3791601" y="2323329"/>
              <a:ext cx="6664200" cy="1410600"/>
            </a:xfrm>
            <a:prstGeom prst="rect">
              <a:avLst/>
            </a:prstGeom>
            <a:noFill/>
            <a:ln>
              <a:noFill/>
            </a:ln>
          </p:spPr>
          <p:txBody>
            <a:bodyPr anchorCtr="0" anchor="ctr" bIns="40000" lIns="80000" spcFirstLastPara="1" rIns="80000" wrap="square" tIns="40000">
              <a:noAutofit/>
            </a:bodyPr>
            <a:lstStyle/>
            <a:p>
              <a:pPr indent="-342900" lvl="1" marL="476250" marR="0" rtl="0" algn="l">
                <a:lnSpc>
                  <a:spcPct val="90000"/>
                </a:lnSpc>
                <a:spcBef>
                  <a:spcPts val="0"/>
                </a:spcBef>
                <a:spcAft>
                  <a:spcPts val="0"/>
                </a:spcAft>
                <a:buClr>
                  <a:srgbClr val="212121"/>
                </a:buClr>
                <a:buSzPts val="2100"/>
                <a:buFont typeface="Arial"/>
                <a:buChar char="•"/>
              </a:pPr>
              <a:r>
                <a:rPr b="0" i="0" lang="en-US" sz="2000" u="none" cap="none" strike="noStrike">
                  <a:solidFill>
                    <a:schemeClr val="dk1"/>
                  </a:solidFill>
                  <a:latin typeface="Calibri"/>
                  <a:ea typeface="Calibri"/>
                  <a:cs typeface="Calibri"/>
                  <a:sym typeface="Calibri"/>
                </a:rPr>
                <a:t>Consider "what if" scenarios</a:t>
              </a:r>
              <a:endParaRPr b="0" i="0" sz="2000" u="none" cap="none" strike="noStrike">
                <a:solidFill>
                  <a:srgbClr val="000000"/>
                </a:solidFill>
                <a:latin typeface="Calibri"/>
                <a:ea typeface="Calibri"/>
                <a:cs typeface="Calibri"/>
                <a:sym typeface="Calibri"/>
              </a:endParaRPr>
            </a:p>
            <a:p>
              <a:pPr indent="-342900" lvl="1" marL="476250" marR="0" rtl="0" algn="l">
                <a:lnSpc>
                  <a:spcPct val="90000"/>
                </a:lnSpc>
                <a:spcBef>
                  <a:spcPts val="0"/>
                </a:spcBef>
                <a:spcAft>
                  <a:spcPts val="0"/>
                </a:spcAft>
                <a:buClr>
                  <a:srgbClr val="212121"/>
                </a:buClr>
                <a:buSzPts val="2100"/>
                <a:buFont typeface="Arial"/>
                <a:buChar char="•"/>
              </a:pPr>
              <a:r>
                <a:rPr b="0" i="0" lang="en-US" sz="2000" u="none" cap="none" strike="noStrike">
                  <a:solidFill>
                    <a:schemeClr val="dk1"/>
                  </a:solidFill>
                  <a:latin typeface="Calibri"/>
                  <a:ea typeface="Calibri"/>
                  <a:cs typeface="Calibri"/>
                  <a:sym typeface="Calibri"/>
                </a:rPr>
                <a:t>Need some preparation ahead of time</a:t>
              </a:r>
              <a:endParaRPr b="0" i="0" sz="2000" u="none" cap="none" strike="noStrike">
                <a:solidFill>
                  <a:srgbClr val="000000"/>
                </a:solidFill>
                <a:latin typeface="Calibri"/>
                <a:ea typeface="Calibri"/>
                <a:cs typeface="Calibri"/>
                <a:sym typeface="Calibri"/>
              </a:endParaRPr>
            </a:p>
            <a:p>
              <a:pPr indent="-342900" lvl="1" marL="476250" marR="0" rtl="0" algn="l">
                <a:lnSpc>
                  <a:spcPct val="90000"/>
                </a:lnSpc>
                <a:spcBef>
                  <a:spcPts val="0"/>
                </a:spcBef>
                <a:spcAft>
                  <a:spcPts val="0"/>
                </a:spcAft>
                <a:buClr>
                  <a:srgbClr val="212121"/>
                </a:buClr>
                <a:buSzPts val="2100"/>
                <a:buFont typeface="Arial"/>
                <a:buChar char="•"/>
              </a:pPr>
              <a:r>
                <a:rPr b="0" i="0" lang="en-US" sz="2000" u="none" cap="none" strike="noStrike">
                  <a:solidFill>
                    <a:schemeClr val="dk1"/>
                  </a:solidFill>
                  <a:latin typeface="Calibri"/>
                  <a:ea typeface="Calibri"/>
                  <a:cs typeface="Calibri"/>
                  <a:sym typeface="Calibri"/>
                </a:rPr>
                <a:t>Ideally occur during lulls in patient care</a:t>
              </a:r>
              <a:endParaRPr b="0" i="0" sz="2000" u="none" cap="none" strike="noStrike">
                <a:solidFill>
                  <a:srgbClr val="000000"/>
                </a:solidFill>
                <a:latin typeface="Calibri"/>
                <a:ea typeface="Calibri"/>
                <a:cs typeface="Calibri"/>
                <a:sym typeface="Calibri"/>
              </a:endParaRPr>
            </a:p>
          </p:txBody>
        </p:sp>
        <p:sp>
          <p:nvSpPr>
            <p:cNvPr id="193" name="Google Shape;193;g2db8842ab21_0_15"/>
            <p:cNvSpPr/>
            <p:nvPr/>
          </p:nvSpPr>
          <p:spPr>
            <a:xfrm>
              <a:off x="0" y="2051634"/>
              <a:ext cx="3791700" cy="1953900"/>
            </a:xfrm>
            <a:prstGeom prst="roundRect">
              <a:avLst>
                <a:gd fmla="val 16667" name="adj"/>
              </a:avLst>
            </a:prstGeom>
            <a:solidFill>
              <a:srgbClr val="2F549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g2db8842ab21_0_15"/>
            <p:cNvSpPr txBox="1"/>
            <p:nvPr/>
          </p:nvSpPr>
          <p:spPr>
            <a:xfrm>
              <a:off x="95381" y="2147015"/>
              <a:ext cx="3600900" cy="1763100"/>
            </a:xfrm>
            <a:prstGeom prst="rect">
              <a:avLst/>
            </a:prstGeom>
            <a:noFill/>
            <a:ln>
              <a:noFill/>
            </a:ln>
          </p:spPr>
          <p:txBody>
            <a:bodyPr anchorCtr="0" anchor="ctr" bIns="76200" lIns="152400" spcFirstLastPara="1" rIns="152400" wrap="square" tIns="76200">
              <a:noAutofit/>
            </a:bodyPr>
            <a:lstStyle/>
            <a:p>
              <a:pPr indent="0" lvl="0" marL="0" marR="0" rtl="0" algn="ctr">
                <a:lnSpc>
                  <a:spcPct val="90000"/>
                </a:lnSpc>
                <a:spcBef>
                  <a:spcPts val="0"/>
                </a:spcBef>
                <a:spcAft>
                  <a:spcPts val="0"/>
                </a:spcAft>
                <a:buClr>
                  <a:schemeClr val="lt1"/>
                </a:buClr>
                <a:buSzPts val="4000"/>
                <a:buFont typeface="Calibri"/>
                <a:buNone/>
              </a:pPr>
              <a:r>
                <a:rPr b="0" i="0" lang="en-US" sz="3600" u="none" cap="none" strike="noStrike">
                  <a:solidFill>
                    <a:srgbClr val="000000"/>
                  </a:solidFill>
                  <a:latin typeface="Arial"/>
                  <a:ea typeface="Arial"/>
                  <a:cs typeface="Arial"/>
                  <a:sym typeface="Arial"/>
                </a:rPr>
                <a:t>PEARLS &amp; PITFALLS</a:t>
              </a:r>
              <a:endParaRPr b="0" i="0" sz="36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2cc1355eaec_0_5"/>
          <p:cNvSpPr txBox="1"/>
          <p:nvPr>
            <p:ph type="title"/>
          </p:nvPr>
        </p:nvSpPr>
        <p:spPr>
          <a:xfrm>
            <a:off x="457200" y="13398"/>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lang="en-US" sz="4500"/>
              <a:t>Take-home points</a:t>
            </a:r>
            <a:endParaRPr sz="4500"/>
          </a:p>
        </p:txBody>
      </p:sp>
      <p:sp>
        <p:nvSpPr>
          <p:cNvPr id="200" name="Google Shape;200;g2cc1355eaec_0_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fontScale="92500"/>
          </a:bodyPr>
          <a:lstStyle/>
          <a:p>
            <a:pPr indent="-428307" lvl="0" marL="457200" rtl="0" algn="l">
              <a:lnSpc>
                <a:spcPct val="100000"/>
              </a:lnSpc>
              <a:spcBef>
                <a:spcPts val="360"/>
              </a:spcBef>
              <a:spcAft>
                <a:spcPts val="0"/>
              </a:spcAft>
              <a:buSzPct val="100000"/>
              <a:buChar char="●"/>
            </a:pPr>
            <a:r>
              <a:rPr lang="en-US" sz="3400"/>
              <a:t>Knowing a few techniques you can use with any learner will make teaching on shift easier</a:t>
            </a:r>
            <a:endParaRPr sz="3400"/>
          </a:p>
          <a:p>
            <a:pPr indent="-428307" lvl="1" marL="914400" rtl="0" algn="l">
              <a:lnSpc>
                <a:spcPct val="100000"/>
              </a:lnSpc>
              <a:spcBef>
                <a:spcPts val="0"/>
              </a:spcBef>
              <a:spcAft>
                <a:spcPts val="0"/>
              </a:spcAft>
              <a:buSzPct val="100000"/>
              <a:buChar char="○"/>
            </a:pPr>
            <a:r>
              <a:rPr lang="en-US" sz="3400"/>
              <a:t>Bedside presentations can be used to assess the learner’s history-taking skills</a:t>
            </a:r>
            <a:endParaRPr sz="3400"/>
          </a:p>
          <a:p>
            <a:pPr indent="-428307" lvl="1" marL="914400" rtl="0" algn="l">
              <a:lnSpc>
                <a:spcPct val="100000"/>
              </a:lnSpc>
              <a:spcBef>
                <a:spcPts val="0"/>
              </a:spcBef>
              <a:spcAft>
                <a:spcPts val="0"/>
              </a:spcAft>
              <a:buSzPct val="100000"/>
              <a:buChar char="○"/>
            </a:pPr>
            <a:r>
              <a:rPr lang="en-US" sz="3400"/>
              <a:t>ED-STAT is a general way to approach a new learner</a:t>
            </a:r>
            <a:endParaRPr sz="3400"/>
          </a:p>
          <a:p>
            <a:pPr indent="-428307" lvl="1" marL="914400" rtl="0" algn="l">
              <a:lnSpc>
                <a:spcPct val="100000"/>
              </a:lnSpc>
              <a:spcBef>
                <a:spcPts val="0"/>
              </a:spcBef>
              <a:spcAft>
                <a:spcPts val="0"/>
              </a:spcAft>
              <a:buSzPct val="100000"/>
              <a:buChar char="○"/>
            </a:pPr>
            <a:r>
              <a:rPr lang="en-US" sz="3400"/>
              <a:t>Post-it pearls and teaching scripts are great tools to have prepared for anytime teaching</a:t>
            </a:r>
            <a:endParaRPr sz="3400"/>
          </a:p>
          <a:p>
            <a:pPr indent="0" lvl="0" marL="0" rtl="0" algn="l">
              <a:lnSpc>
                <a:spcPct val="100000"/>
              </a:lnSpc>
              <a:spcBef>
                <a:spcPts val="360"/>
              </a:spcBef>
              <a:spcAft>
                <a:spcPts val="0"/>
              </a:spcAft>
              <a:buSzPct val="6081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2db8842ab21_0_29"/>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4000"/>
              <a:buNone/>
            </a:pPr>
            <a:r>
              <a:t/>
            </a:r>
            <a:endParaRPr/>
          </a:p>
        </p:txBody>
      </p:sp>
      <p:pic>
        <p:nvPicPr>
          <p:cNvPr id="206" name="Google Shape;206;g2db8842ab21_0_29"/>
          <p:cNvPicPr preferRelativeResize="0"/>
          <p:nvPr/>
        </p:nvPicPr>
        <p:blipFill rotWithShape="1">
          <a:blip r:embed="rId3">
            <a:alphaModFix/>
          </a:blip>
          <a:srcRect b="0" l="0" r="0" t="0"/>
          <a:stretch/>
        </p:blipFill>
        <p:spPr>
          <a:xfrm>
            <a:off x="152400" y="1768875"/>
            <a:ext cx="8839201" cy="35391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2cc1355eaec_0_0"/>
          <p:cNvSpPr txBox="1"/>
          <p:nvPr>
            <p:ph type="title"/>
          </p:nvPr>
        </p:nvSpPr>
        <p:spPr>
          <a:xfrm>
            <a:off x="457200" y="13398"/>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lang="en-US"/>
              <a:t>Practice</a:t>
            </a:r>
            <a:endParaRPr/>
          </a:p>
        </p:txBody>
      </p:sp>
      <p:sp>
        <p:nvSpPr>
          <p:cNvPr id="212" name="Google Shape;212;g2cc1355eaec_0_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368300" lvl="0" marL="457200" rtl="0" algn="l">
              <a:lnSpc>
                <a:spcPct val="100000"/>
              </a:lnSpc>
              <a:spcBef>
                <a:spcPts val="360"/>
              </a:spcBef>
              <a:spcAft>
                <a:spcPts val="0"/>
              </a:spcAft>
              <a:buSzPts val="2200"/>
              <a:buChar char="●"/>
            </a:pPr>
            <a:r>
              <a:rPr lang="en-US" sz="3600"/>
              <a:t>For the following 3 patient chief complaints, use a post-it or blank paper to write down teaching points to discuss with a learner:</a:t>
            </a:r>
            <a:endParaRPr sz="3600"/>
          </a:p>
          <a:p>
            <a:pPr indent="-368300" lvl="1" marL="914400" rtl="0" algn="l">
              <a:lnSpc>
                <a:spcPct val="100000"/>
              </a:lnSpc>
              <a:spcBef>
                <a:spcPts val="0"/>
              </a:spcBef>
              <a:spcAft>
                <a:spcPts val="0"/>
              </a:spcAft>
              <a:buSzPts val="2200"/>
              <a:buChar char="○"/>
            </a:pPr>
            <a:r>
              <a:rPr lang="en-US" sz="3200"/>
              <a:t>30 yo presenting in DKA</a:t>
            </a:r>
            <a:endParaRPr sz="3200"/>
          </a:p>
          <a:p>
            <a:pPr indent="-368300" lvl="1" marL="914400" rtl="0" algn="l">
              <a:lnSpc>
                <a:spcPct val="100000"/>
              </a:lnSpc>
              <a:spcBef>
                <a:spcPts val="0"/>
              </a:spcBef>
              <a:spcAft>
                <a:spcPts val="0"/>
              </a:spcAft>
              <a:buSzPts val="2200"/>
              <a:buChar char="○"/>
            </a:pPr>
            <a:r>
              <a:rPr lang="en-US" sz="3200"/>
              <a:t>60 yo with sudden onset headache</a:t>
            </a:r>
            <a:endParaRPr sz="3200"/>
          </a:p>
          <a:p>
            <a:pPr indent="-368300" lvl="1" marL="914400" rtl="0" algn="l">
              <a:lnSpc>
                <a:spcPct val="100000"/>
              </a:lnSpc>
              <a:spcBef>
                <a:spcPts val="0"/>
              </a:spcBef>
              <a:spcAft>
                <a:spcPts val="0"/>
              </a:spcAft>
              <a:buSzPts val="2200"/>
              <a:buChar char="○"/>
            </a:pPr>
            <a:r>
              <a:rPr lang="en-US" sz="3200"/>
              <a:t>70 yo suspected esophageal foreign body</a:t>
            </a:r>
            <a:endParaRPr sz="3200"/>
          </a:p>
          <a:p>
            <a:pPr indent="-368300" lvl="1" marL="914400" rtl="0" algn="l">
              <a:lnSpc>
                <a:spcPct val="100000"/>
              </a:lnSpc>
              <a:spcBef>
                <a:spcPts val="0"/>
              </a:spcBef>
              <a:spcAft>
                <a:spcPts val="0"/>
              </a:spcAft>
              <a:buSzPts val="2200"/>
              <a:buChar char="○"/>
            </a:pPr>
            <a:r>
              <a:rPr lang="en-US" sz="3200"/>
              <a:t>25 yo with acute SOB and clear lungs</a:t>
            </a:r>
            <a:endParaRPr sz="3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2db66b9b389_1_1"/>
          <p:cNvSpPr txBox="1"/>
          <p:nvPr>
            <p:ph type="title"/>
          </p:nvPr>
        </p:nvSpPr>
        <p:spPr>
          <a:xfrm>
            <a:off x="457200" y="13398"/>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lang="en-US"/>
              <a:t>Practice</a:t>
            </a:r>
            <a:endParaRPr/>
          </a:p>
        </p:txBody>
      </p:sp>
      <p:sp>
        <p:nvSpPr>
          <p:cNvPr id="218" name="Google Shape;218;g2db66b9b389_1_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800"/>
              <a:buNone/>
            </a:pPr>
            <a:r>
              <a:t/>
            </a:r>
            <a:endParaRPr/>
          </a:p>
        </p:txBody>
      </p:sp>
      <p:pic>
        <p:nvPicPr>
          <p:cNvPr id="219" name="Google Shape;219;g2db66b9b389_1_1"/>
          <p:cNvPicPr preferRelativeResize="0"/>
          <p:nvPr/>
        </p:nvPicPr>
        <p:blipFill rotWithShape="1">
          <a:blip r:embed="rId3">
            <a:alphaModFix/>
          </a:blip>
          <a:srcRect b="0" l="0" r="0" t="0"/>
          <a:stretch/>
        </p:blipFill>
        <p:spPr>
          <a:xfrm>
            <a:off x="1095725" y="1284425"/>
            <a:ext cx="5827375" cy="5486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2db8842ab21_0_106"/>
          <p:cNvSpPr/>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457200" marR="0" rtl="0" algn="ctr">
              <a:lnSpc>
                <a:spcPct val="80000"/>
              </a:lnSpc>
              <a:spcBef>
                <a:spcPts val="360"/>
              </a:spcBef>
              <a:spcAft>
                <a:spcPts val="0"/>
              </a:spcAft>
              <a:buClr>
                <a:schemeClr val="dk1"/>
              </a:buClr>
              <a:buSzPts val="1800"/>
              <a:buFont typeface="Arial"/>
              <a:buChar char="•"/>
            </a:pPr>
            <a:r>
              <a:rPr b="0" i="0" lang="en-US" sz="2700" u="none" cap="none" strike="noStrike">
                <a:solidFill>
                  <a:schemeClr val="dk1"/>
                </a:solidFill>
                <a:latin typeface="Calibri"/>
                <a:ea typeface="Calibri"/>
                <a:cs typeface="Calibri"/>
                <a:sym typeface="Calibri"/>
              </a:rPr>
              <a:t>Questions?</a:t>
            </a:r>
            <a:endParaRPr b="0" i="0" sz="1400" u="none" cap="none" strike="noStrike">
              <a:solidFill>
                <a:srgbClr val="000000"/>
              </a:solidFill>
              <a:latin typeface="Arial"/>
              <a:ea typeface="Arial"/>
              <a:cs typeface="Arial"/>
              <a:sym typeface="Arial"/>
            </a:endParaRPr>
          </a:p>
          <a:p>
            <a:pPr indent="-342900" lvl="0" marL="457200" marR="0" rtl="0" algn="ctr">
              <a:lnSpc>
                <a:spcPct val="80000"/>
              </a:lnSpc>
              <a:spcBef>
                <a:spcPts val="360"/>
              </a:spcBef>
              <a:spcAft>
                <a:spcPts val="0"/>
              </a:spcAft>
              <a:buClr>
                <a:schemeClr val="dk1"/>
              </a:buClr>
              <a:buSzPts val="1800"/>
              <a:buFont typeface="Arial"/>
              <a:buChar char="•"/>
            </a:pPr>
            <a:r>
              <a:rPr b="0" i="0" lang="en-US" sz="2700" u="none" cap="none" strike="noStrike">
                <a:solidFill>
                  <a:schemeClr val="dk1"/>
                </a:solidFill>
                <a:latin typeface="Calibri"/>
                <a:ea typeface="Calibri"/>
                <a:cs typeface="Calibri"/>
                <a:sym typeface="Calibri"/>
              </a:rPr>
              <a:t>Comments?</a:t>
            </a:r>
            <a:endParaRPr b="0" i="0" sz="1400" u="none" cap="none" strike="noStrike">
              <a:solidFill>
                <a:srgbClr val="000000"/>
              </a:solidFill>
              <a:latin typeface="Arial"/>
              <a:ea typeface="Arial"/>
              <a:cs typeface="Arial"/>
              <a:sym typeface="Arial"/>
            </a:endParaRPr>
          </a:p>
          <a:p>
            <a:pPr indent="-342900" lvl="0" marL="457200" marR="0" rtl="0" algn="ctr">
              <a:lnSpc>
                <a:spcPct val="80000"/>
              </a:lnSpc>
              <a:spcBef>
                <a:spcPts val="360"/>
              </a:spcBef>
              <a:spcAft>
                <a:spcPts val="0"/>
              </a:spcAft>
              <a:buClr>
                <a:schemeClr val="dk1"/>
              </a:buClr>
              <a:buSzPts val="1800"/>
              <a:buFont typeface="Arial"/>
              <a:buChar char="•"/>
            </a:pPr>
            <a:r>
              <a:rPr b="0" i="0" lang="en-US" sz="2700" u="none" cap="none" strike="noStrike">
                <a:solidFill>
                  <a:schemeClr val="dk1"/>
                </a:solidFill>
                <a:latin typeface="Calibri"/>
                <a:ea typeface="Calibri"/>
                <a:cs typeface="Calibri"/>
                <a:sym typeface="Calibri"/>
              </a:rPr>
              <a:t>Concerns?</a:t>
            </a:r>
            <a:endParaRPr b="0" i="0" sz="1400" u="none" cap="none" strike="noStrike">
              <a:solidFill>
                <a:srgbClr val="000000"/>
              </a:solidFill>
              <a:latin typeface="Arial"/>
              <a:ea typeface="Arial"/>
              <a:cs typeface="Arial"/>
              <a:sym typeface="Arial"/>
            </a:endParaRPr>
          </a:p>
          <a:p>
            <a:pPr indent="-342900" lvl="0" marL="457200" marR="0" rtl="0" algn="ctr">
              <a:lnSpc>
                <a:spcPct val="80000"/>
              </a:lnSpc>
              <a:spcBef>
                <a:spcPts val="360"/>
              </a:spcBef>
              <a:spcAft>
                <a:spcPts val="0"/>
              </a:spcAft>
              <a:buClr>
                <a:schemeClr val="dk1"/>
              </a:buClr>
              <a:buSzPts val="1800"/>
              <a:buFont typeface="Arial"/>
              <a:buChar char="•"/>
            </a:pPr>
            <a:r>
              <a:rPr b="0" i="0" lang="en-US" sz="2700" u="none" cap="none" strike="noStrike">
                <a:solidFill>
                  <a:schemeClr val="dk1"/>
                </a:solidFill>
                <a:latin typeface="Calibri"/>
                <a:ea typeface="Calibri"/>
                <a:cs typeface="Calibri"/>
                <a:sym typeface="Calibri"/>
              </a:rPr>
              <a:t>Opinions?</a:t>
            </a:r>
            <a:endParaRPr b="0" i="0" sz="1400" u="none" cap="none" strike="noStrike">
              <a:solidFill>
                <a:srgbClr val="000000"/>
              </a:solidFill>
              <a:latin typeface="Arial"/>
              <a:ea typeface="Arial"/>
              <a:cs typeface="Arial"/>
              <a:sym typeface="Arial"/>
            </a:endParaRPr>
          </a:p>
          <a:p>
            <a:pPr indent="-342900" lvl="0" marL="457200" marR="0" rtl="0" algn="ctr">
              <a:lnSpc>
                <a:spcPct val="80000"/>
              </a:lnSpc>
              <a:spcBef>
                <a:spcPts val="360"/>
              </a:spcBef>
              <a:spcAft>
                <a:spcPts val="0"/>
              </a:spcAft>
              <a:buClr>
                <a:schemeClr val="dk1"/>
              </a:buClr>
              <a:buSzPts val="1800"/>
              <a:buFont typeface="Arial"/>
              <a:buChar char="•"/>
            </a:pPr>
            <a:r>
              <a:rPr b="0" i="0" lang="en-US" sz="2700" u="none" cap="none" strike="noStrike">
                <a:solidFill>
                  <a:schemeClr val="dk1"/>
                </a:solidFill>
                <a:latin typeface="Calibri"/>
                <a:ea typeface="Calibri"/>
                <a:cs typeface="Calibri"/>
                <a:sym typeface="Calibri"/>
              </a:rPr>
              <a:t>Anecdotes?</a:t>
            </a:r>
            <a:endParaRPr b="0" i="0" sz="1400" u="none" cap="none" strike="noStrike">
              <a:solidFill>
                <a:srgbClr val="000000"/>
              </a:solidFill>
              <a:latin typeface="Arial"/>
              <a:ea typeface="Arial"/>
              <a:cs typeface="Arial"/>
              <a:sym typeface="Arial"/>
            </a:endParaRPr>
          </a:p>
          <a:p>
            <a:pPr indent="-342900" lvl="0" marL="457200" marR="0" rtl="0" algn="ctr">
              <a:lnSpc>
                <a:spcPct val="80000"/>
              </a:lnSpc>
              <a:spcBef>
                <a:spcPts val="360"/>
              </a:spcBef>
              <a:spcAft>
                <a:spcPts val="0"/>
              </a:spcAft>
              <a:buClr>
                <a:schemeClr val="dk1"/>
              </a:buClr>
              <a:buSzPts val="1800"/>
              <a:buFont typeface="Arial"/>
              <a:buChar char="•"/>
            </a:pPr>
            <a:r>
              <a:rPr b="0" i="0" lang="en-US" sz="2700" u="none" cap="none" strike="noStrike">
                <a:solidFill>
                  <a:schemeClr val="dk1"/>
                </a:solidFill>
                <a:latin typeface="Calibri"/>
                <a:ea typeface="Calibri"/>
                <a:cs typeface="Calibri"/>
                <a:sym typeface="Calibri"/>
              </a:rPr>
              <a:t>Monologues?</a:t>
            </a:r>
            <a:endParaRPr b="0" i="0" sz="1400" u="none" cap="none" strike="noStrike">
              <a:solidFill>
                <a:srgbClr val="000000"/>
              </a:solidFill>
              <a:latin typeface="Arial"/>
              <a:ea typeface="Arial"/>
              <a:cs typeface="Arial"/>
              <a:sym typeface="Arial"/>
            </a:endParaRPr>
          </a:p>
          <a:p>
            <a:pPr indent="-342900" lvl="0" marL="457200" marR="0" rtl="0" algn="ctr">
              <a:lnSpc>
                <a:spcPct val="80000"/>
              </a:lnSpc>
              <a:spcBef>
                <a:spcPts val="360"/>
              </a:spcBef>
              <a:spcAft>
                <a:spcPts val="0"/>
              </a:spcAft>
              <a:buClr>
                <a:schemeClr val="dk1"/>
              </a:buClr>
              <a:buSzPts val="1800"/>
              <a:buFont typeface="Arial"/>
              <a:buChar char="•"/>
            </a:pPr>
            <a:r>
              <a:rPr b="0" i="0" lang="en-US" sz="2700" u="none" cap="none" strike="noStrike">
                <a:solidFill>
                  <a:schemeClr val="dk1"/>
                </a:solidFill>
                <a:latin typeface="Calibri"/>
                <a:ea typeface="Calibri"/>
                <a:cs typeface="Calibri"/>
                <a:sym typeface="Calibri"/>
              </a:rPr>
              <a:t>Diatribes?</a:t>
            </a:r>
            <a:endParaRPr b="0" i="0" sz="1400" u="none" cap="none" strike="noStrike">
              <a:solidFill>
                <a:srgbClr val="000000"/>
              </a:solidFill>
              <a:latin typeface="Arial"/>
              <a:ea typeface="Arial"/>
              <a:cs typeface="Arial"/>
              <a:sym typeface="Arial"/>
            </a:endParaRPr>
          </a:p>
          <a:p>
            <a:pPr indent="-342900" lvl="0" marL="457200" marR="0" rtl="0" algn="ctr">
              <a:lnSpc>
                <a:spcPct val="80000"/>
              </a:lnSpc>
              <a:spcBef>
                <a:spcPts val="360"/>
              </a:spcBef>
              <a:spcAft>
                <a:spcPts val="0"/>
              </a:spcAft>
              <a:buClr>
                <a:schemeClr val="dk1"/>
              </a:buClr>
              <a:buSzPts val="1800"/>
              <a:buFont typeface="Arial"/>
              <a:buChar char="•"/>
            </a:pPr>
            <a:r>
              <a:rPr b="0" i="0" lang="en-US" sz="2700" u="none" cap="none" strike="noStrike">
                <a:solidFill>
                  <a:schemeClr val="dk1"/>
                </a:solidFill>
                <a:latin typeface="Calibri"/>
                <a:ea typeface="Calibri"/>
                <a:cs typeface="Calibri"/>
                <a:sym typeface="Calibri"/>
              </a:rPr>
              <a:t>Riddles?</a:t>
            </a:r>
            <a:endParaRPr b="0" i="0" sz="1400" u="none" cap="none" strike="noStrike">
              <a:solidFill>
                <a:srgbClr val="000000"/>
              </a:solidFill>
              <a:latin typeface="Arial"/>
              <a:ea typeface="Arial"/>
              <a:cs typeface="Arial"/>
              <a:sym typeface="Arial"/>
            </a:endParaRPr>
          </a:p>
          <a:p>
            <a:pPr indent="-228600" lvl="0" marL="457200" marR="0" rtl="0" algn="l">
              <a:lnSpc>
                <a:spcPct val="80000"/>
              </a:lnSpc>
              <a:spcBef>
                <a:spcPts val="360"/>
              </a:spcBef>
              <a:spcAft>
                <a:spcPts val="0"/>
              </a:spcAft>
              <a:buClr>
                <a:schemeClr val="dk1"/>
              </a:buClr>
              <a:buSzPts val="1800"/>
              <a:buFont typeface="Arial"/>
              <a:buNone/>
            </a:pPr>
            <a:r>
              <a:t/>
            </a:r>
            <a:endParaRPr b="0" i="0" sz="2700" u="none" cap="none" strike="noStrike">
              <a:solidFill>
                <a:schemeClr val="dk1"/>
              </a:solidFill>
              <a:latin typeface="Calibri"/>
              <a:ea typeface="Calibri"/>
              <a:cs typeface="Calibri"/>
              <a:sym typeface="Calibri"/>
            </a:endParaRPr>
          </a:p>
          <a:p>
            <a:pPr indent="0" lvl="0" marL="114300" marR="0" rtl="0" algn="ctr">
              <a:lnSpc>
                <a:spcPct val="80000"/>
              </a:lnSpc>
              <a:spcBef>
                <a:spcPts val="360"/>
              </a:spcBef>
              <a:spcAft>
                <a:spcPts val="0"/>
              </a:spcAft>
              <a:buClr>
                <a:srgbClr val="000000"/>
              </a:buClr>
              <a:buSzPts val="2700"/>
              <a:buFont typeface="Arial"/>
              <a:buNone/>
            </a:pPr>
            <a:r>
              <a:t/>
            </a:r>
            <a:endParaRPr b="0" i="0" sz="27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250"/>
                                  </p:stCondLst>
                                  <p:childTnLst>
                                    <p:set>
                                      <p:cBhvr>
                                        <p:cTn dur="1" fill="hold">
                                          <p:stCondLst>
                                            <p:cond delay="0"/>
                                          </p:stCondLst>
                                        </p:cTn>
                                        <p:tgtEl>
                                          <p:spTgt spid="224">
                                            <p:txEl>
                                              <p:pRg end="0" st="0"/>
                                            </p:txEl>
                                          </p:spTgt>
                                        </p:tgtEl>
                                        <p:attrNameLst>
                                          <p:attrName>style.visibility</p:attrName>
                                        </p:attrNameLst>
                                      </p:cBhvr>
                                      <p:to>
                                        <p:strVal val="visible"/>
                                      </p:to>
                                    </p:set>
                                    <p:anim calcmode="lin" valueType="num">
                                      <p:cBhvr additive="base">
                                        <p:cTn dur="500"/>
                                        <p:tgtEl>
                                          <p:spTgt spid="224">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
                                  </p:stCondLst>
                                  <p:childTnLst>
                                    <p:set>
                                      <p:cBhvr>
                                        <p:cTn dur="1" fill="hold">
                                          <p:stCondLst>
                                            <p:cond delay="0"/>
                                          </p:stCondLst>
                                        </p:cTn>
                                        <p:tgtEl>
                                          <p:spTgt spid="224">
                                            <p:txEl>
                                              <p:pRg end="1" st="1"/>
                                            </p:txEl>
                                          </p:spTgt>
                                        </p:tgtEl>
                                        <p:attrNameLst>
                                          <p:attrName>style.visibility</p:attrName>
                                        </p:attrNameLst>
                                      </p:cBhvr>
                                      <p:to>
                                        <p:strVal val="visible"/>
                                      </p:to>
                                    </p:set>
                                    <p:anim calcmode="lin" valueType="num">
                                      <p:cBhvr additive="base">
                                        <p:cTn dur="500"/>
                                        <p:tgtEl>
                                          <p:spTgt spid="224">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
                                  </p:stCondLst>
                                  <p:childTnLst>
                                    <p:set>
                                      <p:cBhvr>
                                        <p:cTn dur="1" fill="hold">
                                          <p:stCondLst>
                                            <p:cond delay="0"/>
                                          </p:stCondLst>
                                        </p:cTn>
                                        <p:tgtEl>
                                          <p:spTgt spid="224">
                                            <p:txEl>
                                              <p:pRg end="2" st="2"/>
                                            </p:txEl>
                                          </p:spTgt>
                                        </p:tgtEl>
                                        <p:attrNameLst>
                                          <p:attrName>style.visibility</p:attrName>
                                        </p:attrNameLst>
                                      </p:cBhvr>
                                      <p:to>
                                        <p:strVal val="visible"/>
                                      </p:to>
                                    </p:set>
                                    <p:anim calcmode="lin" valueType="num">
                                      <p:cBhvr additive="base">
                                        <p:cTn dur="500"/>
                                        <p:tgtEl>
                                          <p:spTgt spid="224">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
                                  </p:stCondLst>
                                  <p:childTnLst>
                                    <p:set>
                                      <p:cBhvr>
                                        <p:cTn dur="1" fill="hold">
                                          <p:stCondLst>
                                            <p:cond delay="0"/>
                                          </p:stCondLst>
                                        </p:cTn>
                                        <p:tgtEl>
                                          <p:spTgt spid="224">
                                            <p:txEl>
                                              <p:pRg end="3" st="3"/>
                                            </p:txEl>
                                          </p:spTgt>
                                        </p:tgtEl>
                                        <p:attrNameLst>
                                          <p:attrName>style.visibility</p:attrName>
                                        </p:attrNameLst>
                                      </p:cBhvr>
                                      <p:to>
                                        <p:strVal val="visible"/>
                                      </p:to>
                                    </p:set>
                                    <p:anim calcmode="lin" valueType="num">
                                      <p:cBhvr additive="base">
                                        <p:cTn dur="500"/>
                                        <p:tgtEl>
                                          <p:spTgt spid="224">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
                                  </p:stCondLst>
                                  <p:childTnLst>
                                    <p:set>
                                      <p:cBhvr>
                                        <p:cTn dur="1" fill="hold">
                                          <p:stCondLst>
                                            <p:cond delay="0"/>
                                          </p:stCondLst>
                                        </p:cTn>
                                        <p:tgtEl>
                                          <p:spTgt spid="224">
                                            <p:txEl>
                                              <p:pRg end="4" st="4"/>
                                            </p:txEl>
                                          </p:spTgt>
                                        </p:tgtEl>
                                        <p:attrNameLst>
                                          <p:attrName>style.visibility</p:attrName>
                                        </p:attrNameLst>
                                      </p:cBhvr>
                                      <p:to>
                                        <p:strVal val="visible"/>
                                      </p:to>
                                    </p:set>
                                    <p:anim calcmode="lin" valueType="num">
                                      <p:cBhvr additive="base">
                                        <p:cTn dur="500"/>
                                        <p:tgtEl>
                                          <p:spTgt spid="224">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
                                  </p:stCondLst>
                                  <p:childTnLst>
                                    <p:set>
                                      <p:cBhvr>
                                        <p:cTn dur="1" fill="hold">
                                          <p:stCondLst>
                                            <p:cond delay="0"/>
                                          </p:stCondLst>
                                        </p:cTn>
                                        <p:tgtEl>
                                          <p:spTgt spid="224">
                                            <p:txEl>
                                              <p:pRg end="5" st="5"/>
                                            </p:txEl>
                                          </p:spTgt>
                                        </p:tgtEl>
                                        <p:attrNameLst>
                                          <p:attrName>style.visibility</p:attrName>
                                        </p:attrNameLst>
                                      </p:cBhvr>
                                      <p:to>
                                        <p:strVal val="visible"/>
                                      </p:to>
                                    </p:set>
                                    <p:anim calcmode="lin" valueType="num">
                                      <p:cBhvr additive="base">
                                        <p:cTn dur="500"/>
                                        <p:tgtEl>
                                          <p:spTgt spid="224">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
                                  </p:stCondLst>
                                  <p:childTnLst>
                                    <p:set>
                                      <p:cBhvr>
                                        <p:cTn dur="1" fill="hold">
                                          <p:stCondLst>
                                            <p:cond delay="0"/>
                                          </p:stCondLst>
                                        </p:cTn>
                                        <p:tgtEl>
                                          <p:spTgt spid="224">
                                            <p:txEl>
                                              <p:pRg end="6" st="6"/>
                                            </p:txEl>
                                          </p:spTgt>
                                        </p:tgtEl>
                                        <p:attrNameLst>
                                          <p:attrName>style.visibility</p:attrName>
                                        </p:attrNameLst>
                                      </p:cBhvr>
                                      <p:to>
                                        <p:strVal val="visible"/>
                                      </p:to>
                                    </p:set>
                                    <p:anim calcmode="lin" valueType="num">
                                      <p:cBhvr additive="base">
                                        <p:cTn dur="500"/>
                                        <p:tgtEl>
                                          <p:spTgt spid="224">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
                                  </p:stCondLst>
                                  <p:childTnLst>
                                    <p:set>
                                      <p:cBhvr>
                                        <p:cTn dur="1" fill="hold">
                                          <p:stCondLst>
                                            <p:cond delay="0"/>
                                          </p:stCondLst>
                                        </p:cTn>
                                        <p:tgtEl>
                                          <p:spTgt spid="224">
                                            <p:txEl>
                                              <p:pRg end="7" st="7"/>
                                            </p:txEl>
                                          </p:spTgt>
                                        </p:tgtEl>
                                        <p:attrNameLst>
                                          <p:attrName>style.visibility</p:attrName>
                                        </p:attrNameLst>
                                      </p:cBhvr>
                                      <p:to>
                                        <p:strVal val="visible"/>
                                      </p:to>
                                    </p:set>
                                    <p:anim calcmode="lin" valueType="num">
                                      <p:cBhvr additive="base">
                                        <p:cTn dur="500"/>
                                        <p:tgtEl>
                                          <p:spTgt spid="224">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
                                  </p:stCondLst>
                                  <p:childTnLst>
                                    <p:set>
                                      <p:cBhvr>
                                        <p:cTn dur="1" fill="hold">
                                          <p:stCondLst>
                                            <p:cond delay="0"/>
                                          </p:stCondLst>
                                        </p:cTn>
                                        <p:tgtEl>
                                          <p:spTgt spid="224">
                                            <p:txEl>
                                              <p:pRg end="8" st="8"/>
                                            </p:txEl>
                                          </p:spTgt>
                                        </p:tgtEl>
                                        <p:attrNameLst>
                                          <p:attrName>style.visibility</p:attrName>
                                        </p:attrNameLst>
                                      </p:cBhvr>
                                      <p:to>
                                        <p:strVal val="visible"/>
                                      </p:to>
                                    </p:set>
                                    <p:anim calcmode="lin" valueType="num">
                                      <p:cBhvr additive="base">
                                        <p:cTn dur="500"/>
                                        <p:tgtEl>
                                          <p:spTgt spid="224">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
                                  </p:stCondLst>
                                  <p:childTnLst>
                                    <p:set>
                                      <p:cBhvr>
                                        <p:cTn dur="1" fill="hold">
                                          <p:stCondLst>
                                            <p:cond delay="0"/>
                                          </p:stCondLst>
                                        </p:cTn>
                                        <p:tgtEl>
                                          <p:spTgt spid="224">
                                            <p:txEl>
                                              <p:pRg end="9" st="9"/>
                                            </p:txEl>
                                          </p:spTgt>
                                        </p:tgtEl>
                                        <p:attrNameLst>
                                          <p:attrName>style.visibility</p:attrName>
                                        </p:attrNameLst>
                                      </p:cBhvr>
                                      <p:to>
                                        <p:strVal val="visible"/>
                                      </p:to>
                                    </p:set>
                                    <p:anim calcmode="lin" valueType="num">
                                      <p:cBhvr additive="base">
                                        <p:cTn dur="500"/>
                                        <p:tgtEl>
                                          <p:spTgt spid="224">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2"/>
          <p:cNvSpPr txBox="1"/>
          <p:nvPr>
            <p:ph type="title"/>
          </p:nvPr>
        </p:nvSpPr>
        <p:spPr>
          <a:xfrm>
            <a:off x="457200" y="13400"/>
            <a:ext cx="8064000" cy="11373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lang="en-US" sz="4500">
                <a:solidFill>
                  <a:srgbClr val="FFFFFF"/>
                </a:solidFill>
              </a:rPr>
              <a:t>Objectives</a:t>
            </a:r>
            <a:r>
              <a:rPr lang="en-US" sz="4500"/>
              <a:t> </a:t>
            </a:r>
            <a:endParaRPr sz="4500"/>
          </a:p>
        </p:txBody>
      </p:sp>
      <p:sp>
        <p:nvSpPr>
          <p:cNvPr id="87" name="Google Shape;87;p2"/>
          <p:cNvSpPr txBox="1"/>
          <p:nvPr>
            <p:ph idx="1" type="body"/>
          </p:nvPr>
        </p:nvSpPr>
        <p:spPr>
          <a:xfrm>
            <a:off x="457200" y="1715025"/>
            <a:ext cx="7543800" cy="4202100"/>
          </a:xfrm>
          <a:prstGeom prst="rect">
            <a:avLst/>
          </a:prstGeom>
          <a:noFill/>
          <a:ln>
            <a:noFill/>
          </a:ln>
        </p:spPr>
        <p:txBody>
          <a:bodyPr anchorCtr="0" anchor="t" bIns="45700" lIns="91425" spcFirstLastPara="1" rIns="91425" wrap="square" tIns="45700">
            <a:noAutofit/>
          </a:bodyPr>
          <a:lstStyle/>
          <a:p>
            <a:pPr indent="-431800" lvl="0" marL="457200" rtl="0" algn="l">
              <a:lnSpc>
                <a:spcPct val="115000"/>
              </a:lnSpc>
              <a:spcBef>
                <a:spcPts val="360"/>
              </a:spcBef>
              <a:spcAft>
                <a:spcPts val="0"/>
              </a:spcAft>
              <a:buSzPts val="3200"/>
              <a:buChar char="•"/>
            </a:pPr>
            <a:r>
              <a:rPr lang="en-US"/>
              <a:t>Examine four general teaching techniques aimed at ALL learners</a:t>
            </a:r>
            <a:endParaRPr/>
          </a:p>
          <a:p>
            <a:pPr indent="-431800" lvl="0" marL="457200" rtl="0" algn="l">
              <a:lnSpc>
                <a:spcPct val="115000"/>
              </a:lnSpc>
              <a:spcBef>
                <a:spcPts val="360"/>
              </a:spcBef>
              <a:spcAft>
                <a:spcPts val="0"/>
              </a:spcAft>
              <a:buSzPts val="3200"/>
              <a:buChar char="•"/>
            </a:pPr>
            <a:r>
              <a:rPr lang="en-US"/>
              <a:t>Understand the key tips to make these work as well as pearls and pitfalls for each technique</a:t>
            </a:r>
            <a:endParaRPr/>
          </a:p>
          <a:p>
            <a:pPr indent="0" lvl="0" marL="457200" rtl="0" algn="l">
              <a:lnSpc>
                <a:spcPct val="115000"/>
              </a:lnSpc>
              <a:spcBef>
                <a:spcPts val="360"/>
              </a:spcBef>
              <a:spcAft>
                <a:spcPts val="0"/>
              </a:spcAft>
              <a:buSzPts val="1800"/>
              <a:buNone/>
            </a:pPr>
            <a:r>
              <a:t/>
            </a:r>
            <a:endParaRPr/>
          </a:p>
          <a:p>
            <a:pPr indent="0" lvl="0" marL="457200" rtl="0" algn="l">
              <a:lnSpc>
                <a:spcPct val="115000"/>
              </a:lnSpc>
              <a:spcBef>
                <a:spcPts val="360"/>
              </a:spcBef>
              <a:spcAft>
                <a:spcPts val="0"/>
              </a:spcAft>
              <a:buSzPts val="1800"/>
              <a:buNone/>
            </a:pPr>
            <a:r>
              <a:t/>
            </a:r>
            <a:endParaRPr/>
          </a:p>
          <a:p>
            <a:pPr indent="0" lvl="0" marL="457200" rtl="0" algn="l">
              <a:lnSpc>
                <a:spcPct val="115000"/>
              </a:lnSpc>
              <a:spcBef>
                <a:spcPts val="360"/>
              </a:spcBef>
              <a:spcAft>
                <a:spcPts val="0"/>
              </a:spcAft>
              <a:buSzPts val="1800"/>
              <a:buNone/>
            </a:pPr>
            <a:r>
              <a:t/>
            </a:r>
            <a:endParaRPr/>
          </a:p>
          <a:p>
            <a:pPr indent="0" lvl="0" marL="0" rtl="0" algn="l">
              <a:lnSpc>
                <a:spcPct val="115000"/>
              </a:lnSpc>
              <a:spcBef>
                <a:spcPts val="360"/>
              </a:spcBef>
              <a:spcAft>
                <a:spcPts val="0"/>
              </a:spcAft>
              <a:buSzPts val="1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3"/>
          <p:cNvSpPr txBox="1"/>
          <p:nvPr>
            <p:ph type="title"/>
          </p:nvPr>
        </p:nvSpPr>
        <p:spPr>
          <a:xfrm>
            <a:off x="457200" y="13400"/>
            <a:ext cx="8064000" cy="11373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lang="en-US" sz="4800"/>
              <a:t>Skill 1: </a:t>
            </a:r>
            <a:r>
              <a:rPr lang="en-US" sz="4800">
                <a:solidFill>
                  <a:schemeClr val="lt1"/>
                </a:solidFill>
              </a:rPr>
              <a:t>Bedside Presentations</a:t>
            </a:r>
            <a:r>
              <a:rPr lang="en-US" sz="4522"/>
              <a:t> </a:t>
            </a:r>
            <a:endParaRPr sz="4522"/>
          </a:p>
        </p:txBody>
      </p:sp>
      <p:pic>
        <p:nvPicPr>
          <p:cNvPr id="93" name="Google Shape;93;p3"/>
          <p:cNvPicPr preferRelativeResize="0"/>
          <p:nvPr/>
        </p:nvPicPr>
        <p:blipFill rotWithShape="1">
          <a:blip r:embed="rId3">
            <a:alphaModFix/>
          </a:blip>
          <a:srcRect b="0" l="0" r="0" t="0"/>
          <a:stretch/>
        </p:blipFill>
        <p:spPr>
          <a:xfrm>
            <a:off x="1340250" y="1487825"/>
            <a:ext cx="6277350" cy="43279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2db8842ab21_0_1"/>
          <p:cNvSpPr txBox="1"/>
          <p:nvPr>
            <p:ph type="title"/>
          </p:nvPr>
        </p:nvSpPr>
        <p:spPr>
          <a:xfrm>
            <a:off x="457200" y="13400"/>
            <a:ext cx="8064000" cy="11373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lang="en-US" sz="4800"/>
              <a:t>Skill 1: </a:t>
            </a:r>
            <a:r>
              <a:rPr lang="en-US" sz="4800">
                <a:solidFill>
                  <a:schemeClr val="lt1"/>
                </a:solidFill>
              </a:rPr>
              <a:t>Bedside Presentations</a:t>
            </a:r>
            <a:r>
              <a:rPr lang="en-US" sz="4522"/>
              <a:t> </a:t>
            </a:r>
            <a:endParaRPr sz="4522"/>
          </a:p>
        </p:txBody>
      </p:sp>
      <p:grpSp>
        <p:nvGrpSpPr>
          <p:cNvPr id="99" name="Google Shape;99;g2db8842ab21_0_1"/>
          <p:cNvGrpSpPr/>
          <p:nvPr/>
        </p:nvGrpSpPr>
        <p:grpSpPr>
          <a:xfrm>
            <a:off x="666750" y="1809750"/>
            <a:ext cx="8210921" cy="3971840"/>
            <a:chOff x="0" y="48"/>
            <a:chExt cx="10532224" cy="4005486"/>
          </a:xfrm>
        </p:grpSpPr>
        <p:sp>
          <p:nvSpPr>
            <p:cNvPr id="100" name="Google Shape;100;g2db8842ab21_0_1"/>
            <p:cNvSpPr/>
            <p:nvPr/>
          </p:nvSpPr>
          <p:spPr>
            <a:xfrm rot="5400000">
              <a:off x="6380374" y="-2393411"/>
              <a:ext cx="1563000" cy="6740700"/>
            </a:xfrm>
            <a:prstGeom prst="round2SameRect">
              <a:avLst>
                <a:gd fmla="val 16667" name="adj1"/>
                <a:gd fmla="val 0" name="adj2"/>
              </a:avLst>
            </a:prstGeom>
            <a:solidFill>
              <a:srgbClr val="CFDEEF">
                <a:alpha val="88627"/>
              </a:srgbClr>
            </a:solidFill>
            <a:ln cap="flat" cmpd="sng" w="12700">
              <a:solidFill>
                <a:srgbClr val="CFDEEF">
                  <a:alpha val="88627"/>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g2db8842ab21_0_1"/>
            <p:cNvSpPr txBox="1"/>
            <p:nvPr/>
          </p:nvSpPr>
          <p:spPr>
            <a:xfrm>
              <a:off x="3791601" y="271743"/>
              <a:ext cx="6664200" cy="1410600"/>
            </a:xfrm>
            <a:prstGeom prst="rect">
              <a:avLst/>
            </a:prstGeom>
            <a:noFill/>
            <a:ln>
              <a:noFill/>
            </a:ln>
          </p:spPr>
          <p:txBody>
            <a:bodyPr anchorCtr="0" anchor="ctr" bIns="40000" lIns="80000" spcFirstLastPara="1" rIns="80000" wrap="square" tIns="40000">
              <a:noAutofit/>
            </a:bodyPr>
            <a:lstStyle/>
            <a:p>
              <a:pPr indent="-292100" lvl="1" marL="419100" marR="0" rtl="0" algn="l">
                <a:lnSpc>
                  <a:spcPct val="90000"/>
                </a:lnSpc>
                <a:spcBef>
                  <a:spcPts val="0"/>
                </a:spcBef>
                <a:spcAft>
                  <a:spcPts val="0"/>
                </a:spcAft>
                <a:buClr>
                  <a:schemeClr val="dk1"/>
                </a:buClr>
                <a:buSzPts val="2200"/>
                <a:buFont typeface="Arial"/>
                <a:buChar char="•"/>
              </a:pPr>
              <a:r>
                <a:rPr b="0" i="0" lang="en-US" sz="2000" u="none" cap="none" strike="noStrike">
                  <a:solidFill>
                    <a:srgbClr val="000000"/>
                  </a:solidFill>
                  <a:latin typeface="Calibri"/>
                  <a:ea typeface="Calibri"/>
                  <a:cs typeface="Calibri"/>
                  <a:sym typeface="Calibri"/>
                </a:rPr>
                <a:t>Set the stage </a:t>
              </a:r>
              <a:endParaRPr b="0" i="0" sz="1800" u="none" cap="none" strike="noStrike">
                <a:solidFill>
                  <a:srgbClr val="000000"/>
                </a:solidFill>
                <a:latin typeface="Arial"/>
                <a:ea typeface="Arial"/>
                <a:cs typeface="Arial"/>
                <a:sym typeface="Arial"/>
              </a:endParaRPr>
            </a:p>
            <a:p>
              <a:pPr indent="-292100" lvl="1" marL="419100" marR="0" rtl="0" algn="l">
                <a:lnSpc>
                  <a:spcPct val="90000"/>
                </a:lnSpc>
                <a:spcBef>
                  <a:spcPts val="0"/>
                </a:spcBef>
                <a:spcAft>
                  <a:spcPts val="0"/>
                </a:spcAft>
                <a:buClr>
                  <a:schemeClr val="dk1"/>
                </a:buClr>
                <a:buSzPts val="2200"/>
                <a:buFont typeface="Arial"/>
                <a:buChar char="•"/>
              </a:pPr>
              <a:r>
                <a:rPr b="0" i="0" lang="en-US" sz="2000" u="none" cap="none" strike="noStrike">
                  <a:solidFill>
                    <a:srgbClr val="000000"/>
                  </a:solidFill>
                  <a:latin typeface="Calibri"/>
                  <a:ea typeface="Calibri"/>
                  <a:cs typeface="Calibri"/>
                  <a:sym typeface="Calibri"/>
                </a:rPr>
                <a:t>Ask patient and family for clarifications after presentation</a:t>
              </a:r>
              <a:endParaRPr b="0" i="0" sz="1800" u="none" cap="none" strike="noStrike">
                <a:solidFill>
                  <a:srgbClr val="000000"/>
                </a:solidFill>
                <a:latin typeface="Arial"/>
                <a:ea typeface="Arial"/>
                <a:cs typeface="Arial"/>
                <a:sym typeface="Arial"/>
              </a:endParaRPr>
            </a:p>
            <a:p>
              <a:pPr indent="-292100" lvl="1" marL="419100" marR="0" rtl="0" algn="l">
                <a:lnSpc>
                  <a:spcPct val="90000"/>
                </a:lnSpc>
                <a:spcBef>
                  <a:spcPts val="0"/>
                </a:spcBef>
                <a:spcAft>
                  <a:spcPts val="0"/>
                </a:spcAft>
                <a:buClr>
                  <a:schemeClr val="dk1"/>
                </a:buClr>
                <a:buSzPts val="2200"/>
                <a:buFont typeface="Arial"/>
                <a:buChar char="•"/>
              </a:pPr>
              <a:r>
                <a:rPr b="0" i="0" lang="en-US" sz="2000" u="none" cap="none" strike="noStrike">
                  <a:solidFill>
                    <a:srgbClr val="000000"/>
                  </a:solidFill>
                  <a:latin typeface="Calibri"/>
                  <a:ea typeface="Calibri"/>
                  <a:cs typeface="Calibri"/>
                  <a:sym typeface="Calibri"/>
                </a:rPr>
                <a:t>Assign team members to other tasks during the presentation</a:t>
              </a:r>
              <a:endParaRPr b="0" i="0" sz="2000" u="none" cap="none" strike="noStrike">
                <a:solidFill>
                  <a:srgbClr val="000000"/>
                </a:solidFill>
                <a:latin typeface="Calibri"/>
                <a:ea typeface="Calibri"/>
                <a:cs typeface="Calibri"/>
                <a:sym typeface="Calibri"/>
              </a:endParaRPr>
            </a:p>
          </p:txBody>
        </p:sp>
        <p:sp>
          <p:nvSpPr>
            <p:cNvPr id="102" name="Google Shape;102;g2db8842ab21_0_1"/>
            <p:cNvSpPr/>
            <p:nvPr/>
          </p:nvSpPr>
          <p:spPr>
            <a:xfrm>
              <a:off x="0" y="48"/>
              <a:ext cx="3791700" cy="1953900"/>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g2db8842ab21_0_1"/>
            <p:cNvSpPr txBox="1"/>
            <p:nvPr/>
          </p:nvSpPr>
          <p:spPr>
            <a:xfrm>
              <a:off x="95381" y="95429"/>
              <a:ext cx="3600900" cy="1763100"/>
            </a:xfrm>
            <a:prstGeom prst="rect">
              <a:avLst/>
            </a:prstGeom>
            <a:noFill/>
            <a:ln>
              <a:noFill/>
            </a:ln>
          </p:spPr>
          <p:txBody>
            <a:bodyPr anchorCtr="0" anchor="ctr" bIns="76200" lIns="152400" spcFirstLastPara="1" rIns="152400" wrap="square" tIns="76200">
              <a:noAutofit/>
            </a:bodyPr>
            <a:lstStyle/>
            <a:p>
              <a:pPr indent="0" lvl="0" marL="0" marR="0" rtl="0" algn="ctr">
                <a:lnSpc>
                  <a:spcPct val="90000"/>
                </a:lnSpc>
                <a:spcBef>
                  <a:spcPts val="0"/>
                </a:spcBef>
                <a:spcAft>
                  <a:spcPts val="0"/>
                </a:spcAft>
                <a:buClr>
                  <a:schemeClr val="lt1"/>
                </a:buClr>
                <a:buSzPts val="4000"/>
                <a:buFont typeface="Calibri"/>
                <a:buNone/>
              </a:pPr>
              <a:r>
                <a:rPr b="0" i="0" lang="en-US" sz="3600" u="none" cap="none" strike="noStrike">
                  <a:solidFill>
                    <a:srgbClr val="000000"/>
                  </a:solidFill>
                  <a:latin typeface="Arial"/>
                  <a:ea typeface="Arial"/>
                  <a:cs typeface="Arial"/>
                  <a:sym typeface="Arial"/>
                </a:rPr>
                <a:t>TIPS</a:t>
              </a:r>
              <a:endParaRPr b="0" i="0" sz="3600" u="none" cap="none" strike="noStrike">
                <a:solidFill>
                  <a:srgbClr val="000000"/>
                </a:solidFill>
                <a:latin typeface="Arial"/>
                <a:ea typeface="Arial"/>
                <a:cs typeface="Arial"/>
                <a:sym typeface="Arial"/>
              </a:endParaRPr>
            </a:p>
          </p:txBody>
        </p:sp>
        <p:sp>
          <p:nvSpPr>
            <p:cNvPr id="104" name="Google Shape;104;g2db8842ab21_0_1"/>
            <p:cNvSpPr/>
            <p:nvPr/>
          </p:nvSpPr>
          <p:spPr>
            <a:xfrm rot="5400000">
              <a:off x="6380374" y="-341826"/>
              <a:ext cx="1563000" cy="6740700"/>
            </a:xfrm>
            <a:prstGeom prst="round2SameRect">
              <a:avLst>
                <a:gd fmla="val 16667" name="adj1"/>
                <a:gd fmla="val 0" name="adj2"/>
              </a:avLst>
            </a:prstGeom>
            <a:solidFill>
              <a:srgbClr val="2F5496">
                <a:alpha val="31372"/>
              </a:srgbClr>
            </a:solidFill>
            <a:ln cap="flat" cmpd="sng" w="12700">
              <a:solidFill>
                <a:srgbClr val="D3E1CC">
                  <a:alpha val="88627"/>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g2db8842ab21_0_1"/>
            <p:cNvSpPr txBox="1"/>
            <p:nvPr/>
          </p:nvSpPr>
          <p:spPr>
            <a:xfrm>
              <a:off x="3791601" y="2323329"/>
              <a:ext cx="6664200" cy="1410600"/>
            </a:xfrm>
            <a:prstGeom prst="rect">
              <a:avLst/>
            </a:prstGeom>
            <a:noFill/>
            <a:ln>
              <a:noFill/>
            </a:ln>
          </p:spPr>
          <p:txBody>
            <a:bodyPr anchorCtr="0" anchor="ctr" bIns="40000" lIns="80000" spcFirstLastPara="1" rIns="80000" wrap="square" tIns="40000">
              <a:noAutofit/>
            </a:bodyPr>
            <a:lstStyle/>
            <a:p>
              <a:pPr indent="-342900" lvl="1" marL="476250" marR="0" rtl="0" algn="l">
                <a:lnSpc>
                  <a:spcPct val="90000"/>
                </a:lnSpc>
                <a:spcBef>
                  <a:spcPts val="0"/>
                </a:spcBef>
                <a:spcAft>
                  <a:spcPts val="0"/>
                </a:spcAft>
                <a:buClr>
                  <a:srgbClr val="212121"/>
                </a:buClr>
                <a:buSzPts val="2100"/>
                <a:buFont typeface="Arial"/>
                <a:buChar char="•"/>
              </a:pPr>
              <a:r>
                <a:rPr b="0" i="0" lang="en-US" sz="2000" u="none" cap="none" strike="noStrike">
                  <a:solidFill>
                    <a:schemeClr val="dk1"/>
                  </a:solidFill>
                  <a:latin typeface="Calibri"/>
                  <a:ea typeface="Calibri"/>
                  <a:cs typeface="Calibri"/>
                  <a:sym typeface="Calibri"/>
                </a:rPr>
                <a:t>Round with the entire team when possible</a:t>
              </a:r>
              <a:endParaRPr b="0" i="0" sz="1800" u="none" cap="none" strike="noStrike">
                <a:solidFill>
                  <a:srgbClr val="000000"/>
                </a:solidFill>
                <a:latin typeface="Arial"/>
                <a:ea typeface="Arial"/>
                <a:cs typeface="Arial"/>
                <a:sym typeface="Arial"/>
              </a:endParaRPr>
            </a:p>
            <a:p>
              <a:pPr indent="-342900" lvl="1" marL="476250" marR="0" rtl="0" algn="l">
                <a:lnSpc>
                  <a:spcPct val="90000"/>
                </a:lnSpc>
                <a:spcBef>
                  <a:spcPts val="0"/>
                </a:spcBef>
                <a:spcAft>
                  <a:spcPts val="0"/>
                </a:spcAft>
                <a:buClr>
                  <a:srgbClr val="212121"/>
                </a:buClr>
                <a:buSzPts val="2100"/>
                <a:buFont typeface="Arial"/>
                <a:buChar char="•"/>
              </a:pPr>
              <a:r>
                <a:rPr b="0" i="0" lang="en-US" sz="2000" u="none" cap="none" strike="noStrike">
                  <a:solidFill>
                    <a:schemeClr val="dk1"/>
                  </a:solidFill>
                  <a:latin typeface="Calibri"/>
                  <a:ea typeface="Calibri"/>
                  <a:cs typeface="Calibri"/>
                  <a:sym typeface="Calibri"/>
                </a:rPr>
                <a:t>Set expectations</a:t>
              </a:r>
              <a:endParaRPr b="0" i="0" sz="1800" u="none" cap="none" strike="noStrike">
                <a:solidFill>
                  <a:srgbClr val="000000"/>
                </a:solidFill>
                <a:latin typeface="Arial"/>
                <a:ea typeface="Arial"/>
                <a:cs typeface="Arial"/>
                <a:sym typeface="Arial"/>
              </a:endParaRPr>
            </a:p>
            <a:p>
              <a:pPr indent="-342900" lvl="1" marL="476250" marR="0" rtl="0" algn="l">
                <a:lnSpc>
                  <a:spcPct val="90000"/>
                </a:lnSpc>
                <a:spcBef>
                  <a:spcPts val="0"/>
                </a:spcBef>
                <a:spcAft>
                  <a:spcPts val="0"/>
                </a:spcAft>
                <a:buClr>
                  <a:srgbClr val="212121"/>
                </a:buClr>
                <a:buSzPts val="2100"/>
                <a:buFont typeface="Arial"/>
                <a:buChar char="•"/>
              </a:pPr>
              <a:r>
                <a:rPr b="0" i="0" lang="en-US" sz="2000" u="none" cap="none" strike="noStrike">
                  <a:solidFill>
                    <a:schemeClr val="dk1"/>
                  </a:solidFill>
                  <a:latin typeface="Calibri"/>
                  <a:ea typeface="Calibri"/>
                  <a:cs typeface="Calibri"/>
                  <a:sym typeface="Calibri"/>
                </a:rPr>
                <a:t>Avoid using medical jargon and hypothetical scenarios</a:t>
              </a:r>
              <a:endParaRPr b="0" i="0" sz="2000" u="none" cap="none" strike="noStrike">
                <a:solidFill>
                  <a:schemeClr val="dk1"/>
                </a:solidFill>
                <a:latin typeface="Calibri"/>
                <a:ea typeface="Calibri"/>
                <a:cs typeface="Calibri"/>
                <a:sym typeface="Calibri"/>
              </a:endParaRPr>
            </a:p>
          </p:txBody>
        </p:sp>
        <p:sp>
          <p:nvSpPr>
            <p:cNvPr id="106" name="Google Shape;106;g2db8842ab21_0_1"/>
            <p:cNvSpPr/>
            <p:nvPr/>
          </p:nvSpPr>
          <p:spPr>
            <a:xfrm>
              <a:off x="0" y="2051634"/>
              <a:ext cx="3791700" cy="1953900"/>
            </a:xfrm>
            <a:prstGeom prst="roundRect">
              <a:avLst>
                <a:gd fmla="val 16667" name="adj"/>
              </a:avLst>
            </a:prstGeom>
            <a:solidFill>
              <a:srgbClr val="2F549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g2db8842ab21_0_1"/>
            <p:cNvSpPr txBox="1"/>
            <p:nvPr/>
          </p:nvSpPr>
          <p:spPr>
            <a:xfrm>
              <a:off x="95381" y="2147015"/>
              <a:ext cx="3600900" cy="1763100"/>
            </a:xfrm>
            <a:prstGeom prst="rect">
              <a:avLst/>
            </a:prstGeom>
            <a:noFill/>
            <a:ln>
              <a:noFill/>
            </a:ln>
          </p:spPr>
          <p:txBody>
            <a:bodyPr anchorCtr="0" anchor="ctr" bIns="76200" lIns="152400" spcFirstLastPara="1" rIns="152400" wrap="square" tIns="76200">
              <a:noAutofit/>
            </a:bodyPr>
            <a:lstStyle/>
            <a:p>
              <a:pPr indent="0" lvl="0" marL="0" marR="0" rtl="0" algn="ctr">
                <a:lnSpc>
                  <a:spcPct val="90000"/>
                </a:lnSpc>
                <a:spcBef>
                  <a:spcPts val="0"/>
                </a:spcBef>
                <a:spcAft>
                  <a:spcPts val="0"/>
                </a:spcAft>
                <a:buClr>
                  <a:schemeClr val="lt1"/>
                </a:buClr>
                <a:buSzPts val="4000"/>
                <a:buFont typeface="Calibri"/>
                <a:buNone/>
              </a:pPr>
              <a:r>
                <a:rPr b="0" i="0" lang="en-US" sz="3600" u="none" cap="none" strike="noStrike">
                  <a:solidFill>
                    <a:srgbClr val="000000"/>
                  </a:solidFill>
                  <a:latin typeface="Arial"/>
                  <a:ea typeface="Arial"/>
                  <a:cs typeface="Arial"/>
                  <a:sym typeface="Arial"/>
                </a:rPr>
                <a:t>PEARLS &amp; PITFALLS</a:t>
              </a:r>
              <a:endParaRPr b="0" i="0" sz="36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txBox="1"/>
          <p:nvPr>
            <p:ph type="title"/>
          </p:nvPr>
        </p:nvSpPr>
        <p:spPr>
          <a:xfrm>
            <a:off x="249381" y="41386"/>
            <a:ext cx="8437418" cy="11373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4400"/>
              <a:buFont typeface="Calibri"/>
              <a:buNone/>
            </a:pPr>
            <a:r>
              <a:rPr lang="en-US" sz="4522"/>
              <a:t>Skill 2: ED STAT</a:t>
            </a:r>
            <a:endParaRPr sz="4522"/>
          </a:p>
        </p:txBody>
      </p:sp>
      <p:grpSp>
        <p:nvGrpSpPr>
          <p:cNvPr id="113" name="Google Shape;113;p4"/>
          <p:cNvGrpSpPr/>
          <p:nvPr/>
        </p:nvGrpSpPr>
        <p:grpSpPr>
          <a:xfrm>
            <a:off x="-3334195" y="652478"/>
            <a:ext cx="10299579" cy="5786262"/>
            <a:chOff x="-4858195" y="-744521"/>
            <a:chExt cx="10299579" cy="5786262"/>
          </a:xfrm>
        </p:grpSpPr>
        <p:sp>
          <p:nvSpPr>
            <p:cNvPr id="114" name="Google Shape;114;p4"/>
            <p:cNvSpPr/>
            <p:nvPr/>
          </p:nvSpPr>
          <p:spPr>
            <a:xfrm>
              <a:off x="-4858195" y="-744521"/>
              <a:ext cx="5786262" cy="5786262"/>
            </a:xfrm>
            <a:prstGeom prst="blockArc">
              <a:avLst>
                <a:gd fmla="val 18900000" name="adj1"/>
                <a:gd fmla="val 2700000" name="adj2"/>
                <a:gd fmla="val 373" name="adj3"/>
              </a:avLst>
            </a:prstGeom>
            <a:noFill/>
            <a:ln cap="flat" cmpd="sng" w="25400">
              <a:solidFill>
                <a:srgbClr val="3B649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4"/>
            <p:cNvSpPr/>
            <p:nvPr/>
          </p:nvSpPr>
          <p:spPr>
            <a:xfrm>
              <a:off x="346357" y="226291"/>
              <a:ext cx="5095027" cy="452411"/>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4"/>
            <p:cNvSpPr txBox="1"/>
            <p:nvPr/>
          </p:nvSpPr>
          <p:spPr>
            <a:xfrm>
              <a:off x="346357" y="226291"/>
              <a:ext cx="5095027" cy="452411"/>
            </a:xfrm>
            <a:prstGeom prst="rect">
              <a:avLst/>
            </a:prstGeom>
            <a:noFill/>
            <a:ln>
              <a:noFill/>
            </a:ln>
          </p:spPr>
          <p:txBody>
            <a:bodyPr anchorCtr="0" anchor="ctr" bIns="60950" lIns="35910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Expectations​</a:t>
              </a:r>
              <a:endParaRPr b="0" i="0" sz="2400" u="none" cap="none" strike="noStrike">
                <a:solidFill>
                  <a:schemeClr val="lt1"/>
                </a:solidFill>
                <a:latin typeface="Arial"/>
                <a:ea typeface="Arial"/>
                <a:cs typeface="Arial"/>
                <a:sym typeface="Arial"/>
              </a:endParaRPr>
            </a:p>
          </p:txBody>
        </p:sp>
        <p:sp>
          <p:nvSpPr>
            <p:cNvPr id="117" name="Google Shape;117;p4"/>
            <p:cNvSpPr/>
            <p:nvPr/>
          </p:nvSpPr>
          <p:spPr>
            <a:xfrm>
              <a:off x="63600" y="169740"/>
              <a:ext cx="565514" cy="565514"/>
            </a:xfrm>
            <a:prstGeom prst="ellipse">
              <a:avLst/>
            </a:prstGeom>
            <a:solidFill>
              <a:schemeClr val="l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4"/>
            <p:cNvSpPr/>
            <p:nvPr/>
          </p:nvSpPr>
          <p:spPr>
            <a:xfrm>
              <a:off x="718496" y="904822"/>
              <a:ext cx="4722888" cy="452411"/>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4"/>
            <p:cNvSpPr txBox="1"/>
            <p:nvPr/>
          </p:nvSpPr>
          <p:spPr>
            <a:xfrm>
              <a:off x="718496" y="904822"/>
              <a:ext cx="4722888" cy="452411"/>
            </a:xfrm>
            <a:prstGeom prst="rect">
              <a:avLst/>
            </a:prstGeom>
            <a:noFill/>
            <a:ln>
              <a:noFill/>
            </a:ln>
          </p:spPr>
          <p:txBody>
            <a:bodyPr anchorCtr="0" anchor="ctr" bIns="60950" lIns="35910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Diagnose the Learner​</a:t>
              </a:r>
              <a:endParaRPr b="0" i="0" sz="1400" u="none" cap="none" strike="noStrike">
                <a:solidFill>
                  <a:srgbClr val="000000"/>
                </a:solidFill>
                <a:latin typeface="Arial"/>
                <a:ea typeface="Arial"/>
                <a:cs typeface="Arial"/>
                <a:sym typeface="Arial"/>
              </a:endParaRPr>
            </a:p>
          </p:txBody>
        </p:sp>
        <p:sp>
          <p:nvSpPr>
            <p:cNvPr id="120" name="Google Shape;120;p4"/>
            <p:cNvSpPr/>
            <p:nvPr/>
          </p:nvSpPr>
          <p:spPr>
            <a:xfrm>
              <a:off x="435739" y="848271"/>
              <a:ext cx="565514" cy="565514"/>
            </a:xfrm>
            <a:prstGeom prst="ellipse">
              <a:avLst/>
            </a:prstGeom>
            <a:solidFill>
              <a:schemeClr val="l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4"/>
            <p:cNvSpPr/>
            <p:nvPr/>
          </p:nvSpPr>
          <p:spPr>
            <a:xfrm>
              <a:off x="888666" y="1583353"/>
              <a:ext cx="4552718" cy="452411"/>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4"/>
            <p:cNvSpPr txBox="1"/>
            <p:nvPr/>
          </p:nvSpPr>
          <p:spPr>
            <a:xfrm>
              <a:off x="888666" y="1583353"/>
              <a:ext cx="4552718" cy="452411"/>
            </a:xfrm>
            <a:prstGeom prst="rect">
              <a:avLst/>
            </a:prstGeom>
            <a:noFill/>
            <a:ln>
              <a:noFill/>
            </a:ln>
          </p:spPr>
          <p:txBody>
            <a:bodyPr anchorCtr="0" anchor="ctr" bIns="60950" lIns="35910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Set-Up​</a:t>
              </a:r>
              <a:endParaRPr b="0" i="0" sz="1400" u="none" cap="none" strike="noStrike">
                <a:solidFill>
                  <a:srgbClr val="000000"/>
                </a:solidFill>
                <a:latin typeface="Arial"/>
                <a:ea typeface="Arial"/>
                <a:cs typeface="Arial"/>
                <a:sym typeface="Arial"/>
              </a:endParaRPr>
            </a:p>
          </p:txBody>
        </p:sp>
        <p:sp>
          <p:nvSpPr>
            <p:cNvPr id="123" name="Google Shape;123;p4"/>
            <p:cNvSpPr/>
            <p:nvPr/>
          </p:nvSpPr>
          <p:spPr>
            <a:xfrm>
              <a:off x="605909" y="1526801"/>
              <a:ext cx="565514" cy="565514"/>
            </a:xfrm>
            <a:prstGeom prst="ellipse">
              <a:avLst/>
            </a:prstGeom>
            <a:solidFill>
              <a:schemeClr val="l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4"/>
            <p:cNvSpPr/>
            <p:nvPr/>
          </p:nvSpPr>
          <p:spPr>
            <a:xfrm>
              <a:off x="888666" y="2261454"/>
              <a:ext cx="4552718" cy="452411"/>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4"/>
            <p:cNvSpPr txBox="1"/>
            <p:nvPr/>
          </p:nvSpPr>
          <p:spPr>
            <a:xfrm>
              <a:off x="888666" y="2261454"/>
              <a:ext cx="4552718" cy="452411"/>
            </a:xfrm>
            <a:prstGeom prst="rect">
              <a:avLst/>
            </a:prstGeom>
            <a:noFill/>
            <a:ln>
              <a:noFill/>
            </a:ln>
          </p:spPr>
          <p:txBody>
            <a:bodyPr anchorCtr="0" anchor="ctr" bIns="60950" lIns="35910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Teach​</a:t>
              </a:r>
              <a:endParaRPr b="0" i="0" sz="1400" u="none" cap="none" strike="noStrike">
                <a:solidFill>
                  <a:srgbClr val="000000"/>
                </a:solidFill>
                <a:latin typeface="Arial"/>
                <a:ea typeface="Arial"/>
                <a:cs typeface="Arial"/>
                <a:sym typeface="Arial"/>
              </a:endParaRPr>
            </a:p>
          </p:txBody>
        </p:sp>
        <p:sp>
          <p:nvSpPr>
            <p:cNvPr id="126" name="Google Shape;126;p4"/>
            <p:cNvSpPr/>
            <p:nvPr/>
          </p:nvSpPr>
          <p:spPr>
            <a:xfrm>
              <a:off x="605909" y="2204903"/>
              <a:ext cx="565514" cy="565514"/>
            </a:xfrm>
            <a:prstGeom prst="ellipse">
              <a:avLst/>
            </a:prstGeom>
            <a:solidFill>
              <a:schemeClr val="l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4"/>
            <p:cNvSpPr/>
            <p:nvPr/>
          </p:nvSpPr>
          <p:spPr>
            <a:xfrm>
              <a:off x="718496" y="2939985"/>
              <a:ext cx="4722888" cy="452411"/>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4"/>
            <p:cNvSpPr txBox="1"/>
            <p:nvPr/>
          </p:nvSpPr>
          <p:spPr>
            <a:xfrm>
              <a:off x="718496" y="2939985"/>
              <a:ext cx="4722888" cy="452411"/>
            </a:xfrm>
            <a:prstGeom prst="rect">
              <a:avLst/>
            </a:prstGeom>
            <a:noFill/>
            <a:ln>
              <a:noFill/>
            </a:ln>
          </p:spPr>
          <p:txBody>
            <a:bodyPr anchorCtr="0" anchor="ctr" bIns="60950" lIns="359100" spcFirstLastPara="1" rIns="60950" wrap="square" tIns="60950">
              <a:noAutofit/>
            </a:bodyPr>
            <a:lstStyle/>
            <a:p>
              <a:pPr indent="0" lvl="0" marL="0" marR="0" rtl="0" algn="l">
                <a:lnSpc>
                  <a:spcPct val="90000"/>
                </a:lnSpc>
                <a:spcBef>
                  <a:spcPts val="0"/>
                </a:spcBef>
                <a:spcAft>
                  <a:spcPts val="0"/>
                </a:spcAft>
                <a:buClr>
                  <a:schemeClr val="dk1"/>
                </a:buClr>
                <a:buSzPts val="2400"/>
                <a:buFont typeface="Arial"/>
                <a:buNone/>
              </a:pPr>
              <a:r>
                <a:rPr b="0" i="0" lang="en-US" sz="2400" u="none" cap="none" strike="noStrike">
                  <a:solidFill>
                    <a:schemeClr val="lt1"/>
                  </a:solidFill>
                  <a:latin typeface="Arial"/>
                  <a:ea typeface="Arial"/>
                  <a:cs typeface="Arial"/>
                  <a:sym typeface="Arial"/>
                </a:rPr>
                <a:t>Assess and Give Feedback​</a:t>
              </a:r>
              <a:endParaRPr b="0" i="0" sz="2400" u="none" cap="none" strike="noStrike">
                <a:solidFill>
                  <a:schemeClr val="lt1"/>
                </a:solidFill>
                <a:latin typeface="Arial"/>
                <a:ea typeface="Arial"/>
                <a:cs typeface="Arial"/>
                <a:sym typeface="Arial"/>
              </a:endParaRPr>
            </a:p>
          </p:txBody>
        </p:sp>
        <p:sp>
          <p:nvSpPr>
            <p:cNvPr id="129" name="Google Shape;129;p4"/>
            <p:cNvSpPr/>
            <p:nvPr/>
          </p:nvSpPr>
          <p:spPr>
            <a:xfrm>
              <a:off x="435739" y="2883433"/>
              <a:ext cx="565514" cy="565514"/>
            </a:xfrm>
            <a:prstGeom prst="ellipse">
              <a:avLst/>
            </a:prstGeom>
            <a:solidFill>
              <a:schemeClr val="l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4"/>
            <p:cNvSpPr/>
            <p:nvPr/>
          </p:nvSpPr>
          <p:spPr>
            <a:xfrm>
              <a:off x="346357" y="3618516"/>
              <a:ext cx="5095027" cy="452411"/>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4"/>
            <p:cNvSpPr txBox="1"/>
            <p:nvPr/>
          </p:nvSpPr>
          <p:spPr>
            <a:xfrm>
              <a:off x="346357" y="3618516"/>
              <a:ext cx="5095027" cy="452411"/>
            </a:xfrm>
            <a:prstGeom prst="rect">
              <a:avLst/>
            </a:prstGeom>
            <a:noFill/>
            <a:ln>
              <a:noFill/>
            </a:ln>
          </p:spPr>
          <p:txBody>
            <a:bodyPr anchorCtr="0" anchor="ctr" bIns="60950" lIns="359100" spcFirstLastPara="1" rIns="60950" wrap="square" tIns="60950">
              <a:noAutofit/>
            </a:bodyPr>
            <a:lstStyle/>
            <a:p>
              <a:pPr indent="0" lvl="0" marL="0" marR="0" rtl="0" algn="l">
                <a:lnSpc>
                  <a:spcPct val="90000"/>
                </a:lnSpc>
                <a:spcBef>
                  <a:spcPts val="0"/>
                </a:spcBef>
                <a:spcAft>
                  <a:spcPts val="0"/>
                </a:spcAft>
                <a:buClr>
                  <a:schemeClr val="dk1"/>
                </a:buClr>
                <a:buSzPts val="2400"/>
                <a:buFont typeface="Arial"/>
                <a:buNone/>
              </a:pPr>
              <a:r>
                <a:rPr b="0" i="0" lang="en-US" sz="2400" u="none" cap="none" strike="noStrike">
                  <a:solidFill>
                    <a:schemeClr val="lt1"/>
                  </a:solidFill>
                  <a:latin typeface="Arial"/>
                  <a:ea typeface="Arial"/>
                  <a:cs typeface="Arial"/>
                  <a:sym typeface="Arial"/>
                </a:rPr>
                <a:t>Teacher Always (Role Model)</a:t>
              </a:r>
              <a:endParaRPr b="0" i="0" sz="1400" u="none" cap="none" strike="noStrike">
                <a:solidFill>
                  <a:srgbClr val="000000"/>
                </a:solidFill>
                <a:latin typeface="Arial"/>
                <a:ea typeface="Arial"/>
                <a:cs typeface="Arial"/>
                <a:sym typeface="Arial"/>
              </a:endParaRPr>
            </a:p>
          </p:txBody>
        </p:sp>
        <p:sp>
          <p:nvSpPr>
            <p:cNvPr id="132" name="Google Shape;132;p4"/>
            <p:cNvSpPr/>
            <p:nvPr/>
          </p:nvSpPr>
          <p:spPr>
            <a:xfrm>
              <a:off x="63600" y="3561964"/>
              <a:ext cx="565514" cy="565514"/>
            </a:xfrm>
            <a:prstGeom prst="ellipse">
              <a:avLst/>
            </a:prstGeom>
            <a:solidFill>
              <a:schemeClr val="l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3" name="Google Shape;133;p4"/>
          <p:cNvSpPr txBox="1"/>
          <p:nvPr/>
        </p:nvSpPr>
        <p:spPr>
          <a:xfrm>
            <a:off x="1620982" y="1537855"/>
            <a:ext cx="498763"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FF0000"/>
                </a:solidFill>
                <a:latin typeface="Arial"/>
                <a:ea typeface="Arial"/>
                <a:cs typeface="Arial"/>
                <a:sym typeface="Arial"/>
              </a:rPr>
              <a:t>E</a:t>
            </a:r>
            <a:endParaRPr b="0" i="0" sz="1400" u="none" cap="none" strike="noStrike">
              <a:solidFill>
                <a:srgbClr val="000000"/>
              </a:solidFill>
              <a:latin typeface="Arial"/>
              <a:ea typeface="Arial"/>
              <a:cs typeface="Arial"/>
              <a:sym typeface="Arial"/>
            </a:endParaRPr>
          </a:p>
        </p:txBody>
      </p:sp>
      <p:sp>
        <p:nvSpPr>
          <p:cNvPr id="134" name="Google Shape;134;p4"/>
          <p:cNvSpPr txBox="1"/>
          <p:nvPr/>
        </p:nvSpPr>
        <p:spPr>
          <a:xfrm>
            <a:off x="2008913" y="2254827"/>
            <a:ext cx="498763"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FF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135" name="Google Shape;135;p4"/>
          <p:cNvSpPr txBox="1"/>
          <p:nvPr/>
        </p:nvSpPr>
        <p:spPr>
          <a:xfrm>
            <a:off x="2175165" y="2912340"/>
            <a:ext cx="498763"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FF0000"/>
                </a:solidFill>
                <a:latin typeface="Arial"/>
                <a:ea typeface="Arial"/>
                <a:cs typeface="Arial"/>
                <a:sym typeface="Arial"/>
              </a:rPr>
              <a:t>S</a:t>
            </a:r>
            <a:endParaRPr b="0" i="0" sz="1400" u="none" cap="none" strike="noStrike">
              <a:solidFill>
                <a:srgbClr val="000000"/>
              </a:solidFill>
              <a:latin typeface="Arial"/>
              <a:ea typeface="Arial"/>
              <a:cs typeface="Arial"/>
              <a:sym typeface="Arial"/>
            </a:endParaRPr>
          </a:p>
        </p:txBody>
      </p:sp>
      <p:sp>
        <p:nvSpPr>
          <p:cNvPr id="136" name="Google Shape;136;p4"/>
          <p:cNvSpPr txBox="1"/>
          <p:nvPr/>
        </p:nvSpPr>
        <p:spPr>
          <a:xfrm>
            <a:off x="2175165" y="3602903"/>
            <a:ext cx="54863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FF0000"/>
                </a:solidFill>
                <a:latin typeface="Arial"/>
                <a:ea typeface="Arial"/>
                <a:cs typeface="Arial"/>
                <a:sym typeface="Arial"/>
              </a:rPr>
              <a:t>T</a:t>
            </a:r>
            <a:endParaRPr b="0" i="0" sz="1400" u="none" cap="none" strike="noStrike">
              <a:solidFill>
                <a:srgbClr val="000000"/>
              </a:solidFill>
              <a:latin typeface="Arial"/>
              <a:ea typeface="Arial"/>
              <a:cs typeface="Arial"/>
              <a:sym typeface="Arial"/>
            </a:endParaRPr>
          </a:p>
        </p:txBody>
      </p:sp>
      <p:sp>
        <p:nvSpPr>
          <p:cNvPr id="137" name="Google Shape;137;p4"/>
          <p:cNvSpPr txBox="1"/>
          <p:nvPr/>
        </p:nvSpPr>
        <p:spPr>
          <a:xfrm>
            <a:off x="2008913" y="4255076"/>
            <a:ext cx="54863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FF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138" name="Google Shape;138;p4"/>
          <p:cNvSpPr txBox="1"/>
          <p:nvPr/>
        </p:nvSpPr>
        <p:spPr>
          <a:xfrm>
            <a:off x="1663471" y="4974647"/>
            <a:ext cx="54863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FF0000"/>
                </a:solidFill>
                <a:latin typeface="Arial"/>
                <a:ea typeface="Arial"/>
                <a:cs typeface="Arial"/>
                <a:sym typeface="Arial"/>
              </a:rPr>
              <a:t>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5"/>
          <p:cNvSpPr txBox="1"/>
          <p:nvPr>
            <p:ph type="title"/>
          </p:nvPr>
        </p:nvSpPr>
        <p:spPr>
          <a:xfrm>
            <a:off x="457200" y="13400"/>
            <a:ext cx="8064000" cy="11373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lang="en-US" sz="4522"/>
              <a:t>Skill 2: ED STAT </a:t>
            </a:r>
            <a:endParaRPr sz="4522"/>
          </a:p>
        </p:txBody>
      </p:sp>
      <p:grpSp>
        <p:nvGrpSpPr>
          <p:cNvPr id="144" name="Google Shape;144;p5"/>
          <p:cNvGrpSpPr/>
          <p:nvPr/>
        </p:nvGrpSpPr>
        <p:grpSpPr>
          <a:xfrm>
            <a:off x="873760" y="1878330"/>
            <a:ext cx="7396480" cy="3801109"/>
            <a:chOff x="0" y="48"/>
            <a:chExt cx="10532225" cy="4005477"/>
          </a:xfrm>
        </p:grpSpPr>
        <p:sp>
          <p:nvSpPr>
            <p:cNvPr id="145" name="Google Shape;145;p5"/>
            <p:cNvSpPr/>
            <p:nvPr/>
          </p:nvSpPr>
          <p:spPr>
            <a:xfrm rot="5400000">
              <a:off x="6380356" y="-2393317"/>
              <a:ext cx="1563113" cy="6740624"/>
            </a:xfrm>
            <a:prstGeom prst="round2SameRect">
              <a:avLst>
                <a:gd fmla="val 16667" name="adj1"/>
                <a:gd fmla="val 0" name="adj2"/>
              </a:avLst>
            </a:prstGeom>
            <a:solidFill>
              <a:srgbClr val="CFDEEF">
                <a:alpha val="88235"/>
              </a:srgbClr>
            </a:solidFill>
            <a:ln cap="flat" cmpd="sng" w="12700">
              <a:solidFill>
                <a:srgbClr val="CFDEEF">
                  <a:alpha val="88235"/>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5"/>
            <p:cNvSpPr txBox="1"/>
            <p:nvPr/>
          </p:nvSpPr>
          <p:spPr>
            <a:xfrm>
              <a:off x="3791601" y="271743"/>
              <a:ext cx="6664319" cy="1410503"/>
            </a:xfrm>
            <a:prstGeom prst="rect">
              <a:avLst/>
            </a:prstGeom>
            <a:noFill/>
            <a:ln>
              <a:noFill/>
            </a:ln>
          </p:spPr>
          <p:txBody>
            <a:bodyPr anchorCtr="0" anchor="ctr" bIns="40000" lIns="80000" spcFirstLastPara="1" rIns="80000" wrap="square" tIns="40000">
              <a:noAutofit/>
            </a:bodyPr>
            <a:lstStyle/>
            <a:p>
              <a:pPr indent="-285750" lvl="1" marL="419100" marR="0" rtl="0" algn="l">
                <a:lnSpc>
                  <a:spcPct val="90000"/>
                </a:lnSpc>
                <a:spcBef>
                  <a:spcPts val="0"/>
                </a:spcBef>
                <a:spcAft>
                  <a:spcPts val="0"/>
                </a:spcAft>
                <a:buClr>
                  <a:schemeClr val="dk1"/>
                </a:buClr>
                <a:buSzPts val="2100"/>
                <a:buFont typeface="Arial"/>
                <a:buChar char="•"/>
              </a:pPr>
              <a:r>
                <a:rPr b="0" i="0" lang="en-US" sz="2000" u="none" cap="none" strike="noStrike">
                  <a:solidFill>
                    <a:srgbClr val="000000"/>
                  </a:solidFill>
                  <a:latin typeface="Calibri"/>
                  <a:ea typeface="Calibri"/>
                  <a:cs typeface="Calibri"/>
                  <a:sym typeface="Calibri"/>
                </a:rPr>
                <a:t>Make sure to understand the level of the learner at the onset </a:t>
              </a:r>
              <a:endParaRPr b="0" i="0" sz="2000" u="none" cap="none" strike="noStrike">
                <a:solidFill>
                  <a:srgbClr val="000000"/>
                </a:solidFill>
                <a:latin typeface="Calibri"/>
                <a:ea typeface="Calibri"/>
                <a:cs typeface="Calibri"/>
                <a:sym typeface="Calibri"/>
              </a:endParaRPr>
            </a:p>
            <a:p>
              <a:pPr indent="0" lvl="5" marL="133350" marR="0" rtl="0" algn="l">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5"/>
            <p:cNvSpPr/>
            <p:nvPr/>
          </p:nvSpPr>
          <p:spPr>
            <a:xfrm>
              <a:off x="0" y="48"/>
              <a:ext cx="3791601" cy="1953891"/>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5"/>
            <p:cNvSpPr txBox="1"/>
            <p:nvPr/>
          </p:nvSpPr>
          <p:spPr>
            <a:xfrm>
              <a:off x="95381" y="95429"/>
              <a:ext cx="3600839" cy="1763129"/>
            </a:xfrm>
            <a:prstGeom prst="rect">
              <a:avLst/>
            </a:prstGeom>
            <a:noFill/>
            <a:ln>
              <a:noFill/>
            </a:ln>
          </p:spPr>
          <p:txBody>
            <a:bodyPr anchorCtr="0" anchor="ctr" bIns="76200" lIns="152400" spcFirstLastPara="1" rIns="152400" wrap="square" tIns="76200">
              <a:noAutofit/>
            </a:bodyPr>
            <a:lstStyle/>
            <a:p>
              <a:pPr indent="0" lvl="0" marL="0" marR="0" rtl="0" algn="ctr">
                <a:lnSpc>
                  <a:spcPct val="90000"/>
                </a:lnSpc>
                <a:spcBef>
                  <a:spcPts val="0"/>
                </a:spcBef>
                <a:spcAft>
                  <a:spcPts val="0"/>
                </a:spcAft>
                <a:buClr>
                  <a:schemeClr val="lt1"/>
                </a:buClr>
                <a:buSzPts val="4000"/>
                <a:buFont typeface="Calibri"/>
                <a:buNone/>
              </a:pPr>
              <a:r>
                <a:rPr b="0" i="0" lang="en-US" sz="3600" u="none" cap="none" strike="noStrike">
                  <a:solidFill>
                    <a:srgbClr val="000000"/>
                  </a:solidFill>
                  <a:latin typeface="Arial"/>
                  <a:ea typeface="Arial"/>
                  <a:cs typeface="Arial"/>
                  <a:sym typeface="Arial"/>
                </a:rPr>
                <a:t>TIPS</a:t>
              </a:r>
              <a:endParaRPr b="0" i="0" sz="3600" u="none" cap="none" strike="noStrike">
                <a:solidFill>
                  <a:srgbClr val="000000"/>
                </a:solidFill>
                <a:latin typeface="Arial"/>
                <a:ea typeface="Arial"/>
                <a:cs typeface="Arial"/>
                <a:sym typeface="Arial"/>
              </a:endParaRPr>
            </a:p>
          </p:txBody>
        </p:sp>
        <p:sp>
          <p:nvSpPr>
            <p:cNvPr id="149" name="Google Shape;149;p5"/>
            <p:cNvSpPr/>
            <p:nvPr/>
          </p:nvSpPr>
          <p:spPr>
            <a:xfrm rot="5400000">
              <a:off x="6380356" y="-341731"/>
              <a:ext cx="1563113" cy="6740624"/>
            </a:xfrm>
            <a:prstGeom prst="round2SameRect">
              <a:avLst>
                <a:gd fmla="val 16667" name="adj1"/>
                <a:gd fmla="val 0" name="adj2"/>
              </a:avLst>
            </a:prstGeom>
            <a:solidFill>
              <a:srgbClr val="2F5496">
                <a:alpha val="31372"/>
              </a:srgbClr>
            </a:solidFill>
            <a:ln cap="flat" cmpd="sng" w="12700">
              <a:solidFill>
                <a:srgbClr val="D3E1CC">
                  <a:alpha val="88235"/>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5"/>
            <p:cNvSpPr txBox="1"/>
            <p:nvPr/>
          </p:nvSpPr>
          <p:spPr>
            <a:xfrm>
              <a:off x="3791601" y="2323329"/>
              <a:ext cx="6664319" cy="1410503"/>
            </a:xfrm>
            <a:prstGeom prst="rect">
              <a:avLst/>
            </a:prstGeom>
            <a:noFill/>
            <a:ln>
              <a:noFill/>
            </a:ln>
          </p:spPr>
          <p:txBody>
            <a:bodyPr anchorCtr="0" anchor="ctr" bIns="40000" lIns="80000" spcFirstLastPara="1" rIns="80000" wrap="square" tIns="40000">
              <a:noAutofit/>
            </a:bodyPr>
            <a:lstStyle/>
            <a:p>
              <a:pPr indent="-342900" lvl="1" marL="476250" marR="0" rtl="0" algn="l">
                <a:lnSpc>
                  <a:spcPct val="90000"/>
                </a:lnSpc>
                <a:spcBef>
                  <a:spcPts val="0"/>
                </a:spcBef>
                <a:spcAft>
                  <a:spcPts val="0"/>
                </a:spcAft>
                <a:buClr>
                  <a:srgbClr val="212121"/>
                </a:buClr>
                <a:buSzPts val="2100"/>
                <a:buFont typeface="Arial"/>
                <a:buChar char="•"/>
              </a:pPr>
              <a:r>
                <a:rPr b="0" i="0" lang="en-US" sz="2000" u="none" cap="none" strike="noStrike">
                  <a:solidFill>
                    <a:schemeClr val="dk1"/>
                  </a:solidFill>
                  <a:latin typeface="Calibri"/>
                  <a:ea typeface="Calibri"/>
                  <a:cs typeface="Calibri"/>
                  <a:sym typeface="Calibri"/>
                </a:rPr>
                <a:t>Designed for ED setting</a:t>
              </a:r>
              <a:endParaRPr b="0" i="0" sz="2000" u="none" cap="none" strike="noStrike">
                <a:solidFill>
                  <a:srgbClr val="000000"/>
                </a:solidFill>
                <a:latin typeface="Calibri"/>
                <a:ea typeface="Calibri"/>
                <a:cs typeface="Calibri"/>
                <a:sym typeface="Calibri"/>
              </a:endParaRPr>
            </a:p>
            <a:p>
              <a:pPr indent="-342900" lvl="1" marL="476250" marR="0" rtl="0" algn="l">
                <a:lnSpc>
                  <a:spcPct val="90000"/>
                </a:lnSpc>
                <a:spcBef>
                  <a:spcPts val="0"/>
                </a:spcBef>
                <a:spcAft>
                  <a:spcPts val="0"/>
                </a:spcAft>
                <a:buClr>
                  <a:srgbClr val="212121"/>
                </a:buClr>
                <a:buSzPts val="2100"/>
                <a:buFont typeface="Arial"/>
                <a:buChar char="•"/>
              </a:pPr>
              <a:r>
                <a:rPr b="0" i="0" lang="en-US" sz="2000" u="none" cap="none" strike="noStrike">
                  <a:solidFill>
                    <a:schemeClr val="dk1"/>
                  </a:solidFill>
                  <a:latin typeface="Calibri"/>
                  <a:ea typeface="Calibri"/>
                  <a:cs typeface="Calibri"/>
                  <a:sym typeface="Calibri"/>
                </a:rPr>
                <a:t>Educator may require some type of instruction in this method prior to use</a:t>
              </a:r>
              <a:endParaRPr b="0" i="0" sz="2000" u="none" cap="none" strike="noStrike">
                <a:solidFill>
                  <a:schemeClr val="dk1"/>
                </a:solidFill>
                <a:latin typeface="Calibri"/>
                <a:ea typeface="Calibri"/>
                <a:cs typeface="Calibri"/>
                <a:sym typeface="Calibri"/>
              </a:endParaRPr>
            </a:p>
          </p:txBody>
        </p:sp>
        <p:sp>
          <p:nvSpPr>
            <p:cNvPr id="151" name="Google Shape;151;p5"/>
            <p:cNvSpPr/>
            <p:nvPr/>
          </p:nvSpPr>
          <p:spPr>
            <a:xfrm>
              <a:off x="0" y="2051634"/>
              <a:ext cx="3791601" cy="1953891"/>
            </a:xfrm>
            <a:prstGeom prst="roundRect">
              <a:avLst>
                <a:gd fmla="val 16667" name="adj"/>
              </a:avLst>
            </a:prstGeom>
            <a:solidFill>
              <a:srgbClr val="2F549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5"/>
            <p:cNvSpPr txBox="1"/>
            <p:nvPr/>
          </p:nvSpPr>
          <p:spPr>
            <a:xfrm>
              <a:off x="95381" y="2147015"/>
              <a:ext cx="3600839" cy="1763129"/>
            </a:xfrm>
            <a:prstGeom prst="rect">
              <a:avLst/>
            </a:prstGeom>
            <a:noFill/>
            <a:ln>
              <a:noFill/>
            </a:ln>
          </p:spPr>
          <p:txBody>
            <a:bodyPr anchorCtr="0" anchor="ctr" bIns="76200" lIns="152400" spcFirstLastPara="1" rIns="152400" wrap="square" tIns="76200">
              <a:noAutofit/>
            </a:bodyPr>
            <a:lstStyle/>
            <a:p>
              <a:pPr indent="0" lvl="0" marL="0" marR="0" rtl="0" algn="ctr">
                <a:lnSpc>
                  <a:spcPct val="90000"/>
                </a:lnSpc>
                <a:spcBef>
                  <a:spcPts val="0"/>
                </a:spcBef>
                <a:spcAft>
                  <a:spcPts val="0"/>
                </a:spcAft>
                <a:buClr>
                  <a:schemeClr val="lt1"/>
                </a:buClr>
                <a:buSzPts val="4000"/>
                <a:buFont typeface="Calibri"/>
                <a:buNone/>
              </a:pPr>
              <a:r>
                <a:rPr b="0" i="0" lang="en-US" sz="3600" u="none" cap="none" strike="noStrike">
                  <a:solidFill>
                    <a:srgbClr val="000000"/>
                  </a:solidFill>
                  <a:latin typeface="Arial"/>
                  <a:ea typeface="Arial"/>
                  <a:cs typeface="Arial"/>
                  <a:sym typeface="Arial"/>
                </a:rPr>
                <a:t>PEARLS &amp; PITFALLS</a:t>
              </a:r>
              <a:endParaRPr b="0" i="0" sz="3600" u="none" cap="none" strike="noStrik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6"/>
          <p:cNvSpPr txBox="1"/>
          <p:nvPr>
            <p:ph type="title"/>
          </p:nvPr>
        </p:nvSpPr>
        <p:spPr>
          <a:xfrm>
            <a:off x="457200" y="884"/>
            <a:ext cx="8064000" cy="11373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lang="en-US" sz="4522"/>
              <a:t>Skill 3: Post-it Pearls</a:t>
            </a:r>
            <a:endParaRPr sz="4522"/>
          </a:p>
        </p:txBody>
      </p:sp>
      <p:sp>
        <p:nvSpPr>
          <p:cNvPr id="158" name="Google Shape;158;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Clr>
                <a:schemeClr val="dk1"/>
              </a:buClr>
              <a:buSzPts val="1800"/>
              <a:buNone/>
            </a:pPr>
            <a:r>
              <a:t/>
            </a:r>
            <a:endParaRPr/>
          </a:p>
        </p:txBody>
      </p:sp>
      <p:pic>
        <p:nvPicPr>
          <p:cNvPr id="159" name="Google Shape;159;p6"/>
          <p:cNvPicPr preferRelativeResize="0"/>
          <p:nvPr/>
        </p:nvPicPr>
        <p:blipFill rotWithShape="1">
          <a:blip r:embed="rId3">
            <a:alphaModFix/>
          </a:blip>
          <a:srcRect b="0" l="0" r="0" t="0"/>
          <a:stretch/>
        </p:blipFill>
        <p:spPr>
          <a:xfrm>
            <a:off x="545252" y="1483360"/>
            <a:ext cx="5830147" cy="4372610"/>
          </a:xfrm>
          <a:prstGeom prst="rect">
            <a:avLst/>
          </a:prstGeom>
          <a:noFill/>
          <a:ln>
            <a:noFill/>
          </a:ln>
        </p:spPr>
      </p:pic>
      <p:sp>
        <p:nvSpPr>
          <p:cNvPr id="160" name="Google Shape;160;p6"/>
          <p:cNvSpPr txBox="1"/>
          <p:nvPr/>
        </p:nvSpPr>
        <p:spPr>
          <a:xfrm>
            <a:off x="545250" y="6588195"/>
            <a:ext cx="51714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1" lang="en-US" sz="1100" u="none" cap="none" strike="noStrike">
                <a:solidFill>
                  <a:srgbClr val="000000"/>
                </a:solidFill>
                <a:latin typeface="Arial"/>
                <a:ea typeface="Arial"/>
                <a:cs typeface="Arial"/>
                <a:sym typeface="Arial"/>
              </a:rPr>
              <a:t>Image source: https://www.aliem.com/post-it-pearls-bedside-teaching/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7"/>
          <p:cNvSpPr txBox="1"/>
          <p:nvPr>
            <p:ph type="title"/>
          </p:nvPr>
        </p:nvSpPr>
        <p:spPr>
          <a:xfrm>
            <a:off x="457200" y="13400"/>
            <a:ext cx="8064000" cy="11373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lang="en-US" sz="4522"/>
              <a:t>Skill 3: Post-it Pearls</a:t>
            </a:r>
            <a:endParaRPr sz="4522"/>
          </a:p>
        </p:txBody>
      </p:sp>
      <p:grpSp>
        <p:nvGrpSpPr>
          <p:cNvPr id="166" name="Google Shape;166;p17"/>
          <p:cNvGrpSpPr/>
          <p:nvPr/>
        </p:nvGrpSpPr>
        <p:grpSpPr>
          <a:xfrm>
            <a:off x="727890" y="2112965"/>
            <a:ext cx="7771187" cy="3406220"/>
            <a:chOff x="0" y="48"/>
            <a:chExt cx="10532225" cy="4005477"/>
          </a:xfrm>
        </p:grpSpPr>
        <p:sp>
          <p:nvSpPr>
            <p:cNvPr id="167" name="Google Shape;167;p17"/>
            <p:cNvSpPr/>
            <p:nvPr/>
          </p:nvSpPr>
          <p:spPr>
            <a:xfrm rot="5400000">
              <a:off x="6380356" y="-2393317"/>
              <a:ext cx="1563113" cy="6740624"/>
            </a:xfrm>
            <a:prstGeom prst="round2SameRect">
              <a:avLst>
                <a:gd fmla="val 16667" name="adj1"/>
                <a:gd fmla="val 0" name="adj2"/>
              </a:avLst>
            </a:prstGeom>
            <a:solidFill>
              <a:srgbClr val="CFDEEF">
                <a:alpha val="88235"/>
              </a:srgbClr>
            </a:solidFill>
            <a:ln cap="flat" cmpd="sng" w="12700">
              <a:solidFill>
                <a:srgbClr val="CFDEEF">
                  <a:alpha val="88235"/>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7"/>
            <p:cNvSpPr txBox="1"/>
            <p:nvPr/>
          </p:nvSpPr>
          <p:spPr>
            <a:xfrm>
              <a:off x="3791601" y="271743"/>
              <a:ext cx="6664319" cy="1410503"/>
            </a:xfrm>
            <a:prstGeom prst="rect">
              <a:avLst/>
            </a:prstGeom>
            <a:noFill/>
            <a:ln>
              <a:noFill/>
            </a:ln>
          </p:spPr>
          <p:txBody>
            <a:bodyPr anchorCtr="0" anchor="ctr" bIns="40000" lIns="80000" spcFirstLastPara="1" rIns="80000" wrap="square" tIns="40000">
              <a:noAutofit/>
            </a:bodyPr>
            <a:lstStyle/>
            <a:p>
              <a:pPr indent="-285750" lvl="1" marL="419100" marR="0" rtl="0" algn="l">
                <a:lnSpc>
                  <a:spcPct val="90000"/>
                </a:lnSpc>
                <a:spcBef>
                  <a:spcPts val="0"/>
                </a:spcBef>
                <a:spcAft>
                  <a:spcPts val="0"/>
                </a:spcAft>
                <a:buClr>
                  <a:schemeClr val="dk1"/>
                </a:buClr>
                <a:buSzPts val="2100"/>
                <a:buFont typeface="Arial"/>
                <a:buChar char="•"/>
              </a:pPr>
              <a:r>
                <a:rPr b="0" i="0" lang="en-US" sz="2000" u="none" cap="none" strike="noStrike">
                  <a:solidFill>
                    <a:srgbClr val="000000"/>
                  </a:solidFill>
                  <a:latin typeface="Calibri"/>
                  <a:ea typeface="Calibri"/>
                  <a:cs typeface="Calibri"/>
                  <a:sym typeface="Calibri"/>
                </a:rPr>
                <a:t>Have some teaching pearls prepared for high frequency cases</a:t>
              </a:r>
              <a:endParaRPr b="0" i="0" sz="2000" u="none" cap="none" strike="noStrike">
                <a:solidFill>
                  <a:srgbClr val="000000"/>
                </a:solidFill>
                <a:latin typeface="Calibri"/>
                <a:ea typeface="Calibri"/>
                <a:cs typeface="Calibri"/>
                <a:sym typeface="Calibri"/>
              </a:endParaRPr>
            </a:p>
            <a:p>
              <a:pPr indent="0" lvl="5" marL="133350" marR="0" rtl="0" algn="l">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7"/>
            <p:cNvSpPr/>
            <p:nvPr/>
          </p:nvSpPr>
          <p:spPr>
            <a:xfrm>
              <a:off x="0" y="48"/>
              <a:ext cx="3791601" cy="1953891"/>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17"/>
            <p:cNvSpPr txBox="1"/>
            <p:nvPr/>
          </p:nvSpPr>
          <p:spPr>
            <a:xfrm>
              <a:off x="95381" y="95429"/>
              <a:ext cx="3600839" cy="1763129"/>
            </a:xfrm>
            <a:prstGeom prst="rect">
              <a:avLst/>
            </a:prstGeom>
            <a:noFill/>
            <a:ln>
              <a:noFill/>
            </a:ln>
          </p:spPr>
          <p:txBody>
            <a:bodyPr anchorCtr="0" anchor="ctr" bIns="76200" lIns="152400" spcFirstLastPara="1" rIns="152400" wrap="square" tIns="76200">
              <a:noAutofit/>
            </a:bodyPr>
            <a:lstStyle/>
            <a:p>
              <a:pPr indent="0" lvl="0" marL="0" marR="0" rtl="0" algn="ctr">
                <a:lnSpc>
                  <a:spcPct val="90000"/>
                </a:lnSpc>
                <a:spcBef>
                  <a:spcPts val="0"/>
                </a:spcBef>
                <a:spcAft>
                  <a:spcPts val="0"/>
                </a:spcAft>
                <a:buClr>
                  <a:schemeClr val="lt1"/>
                </a:buClr>
                <a:buSzPts val="4000"/>
                <a:buFont typeface="Calibri"/>
                <a:buNone/>
              </a:pPr>
              <a:r>
                <a:rPr b="0" i="0" lang="en-US" sz="3600" u="none" cap="none" strike="noStrike">
                  <a:solidFill>
                    <a:srgbClr val="000000"/>
                  </a:solidFill>
                  <a:latin typeface="Arial"/>
                  <a:ea typeface="Arial"/>
                  <a:cs typeface="Arial"/>
                  <a:sym typeface="Arial"/>
                </a:rPr>
                <a:t>TIPS</a:t>
              </a:r>
              <a:endParaRPr b="0" i="0" sz="3600" u="none" cap="none" strike="noStrike">
                <a:solidFill>
                  <a:srgbClr val="000000"/>
                </a:solidFill>
                <a:latin typeface="Arial"/>
                <a:ea typeface="Arial"/>
                <a:cs typeface="Arial"/>
                <a:sym typeface="Arial"/>
              </a:endParaRPr>
            </a:p>
          </p:txBody>
        </p:sp>
        <p:sp>
          <p:nvSpPr>
            <p:cNvPr id="171" name="Google Shape;171;p17"/>
            <p:cNvSpPr/>
            <p:nvPr/>
          </p:nvSpPr>
          <p:spPr>
            <a:xfrm rot="5400000">
              <a:off x="6380356" y="-341731"/>
              <a:ext cx="1563113" cy="6740624"/>
            </a:xfrm>
            <a:prstGeom prst="round2SameRect">
              <a:avLst>
                <a:gd fmla="val 16667" name="adj1"/>
                <a:gd fmla="val 0" name="adj2"/>
              </a:avLst>
            </a:prstGeom>
            <a:solidFill>
              <a:srgbClr val="2F5496">
                <a:alpha val="31372"/>
              </a:srgbClr>
            </a:solidFill>
            <a:ln cap="flat" cmpd="sng" w="12700">
              <a:solidFill>
                <a:srgbClr val="D3E1CC">
                  <a:alpha val="88235"/>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17"/>
            <p:cNvSpPr txBox="1"/>
            <p:nvPr/>
          </p:nvSpPr>
          <p:spPr>
            <a:xfrm>
              <a:off x="3829752" y="2323327"/>
              <a:ext cx="6664319" cy="1410502"/>
            </a:xfrm>
            <a:prstGeom prst="rect">
              <a:avLst/>
            </a:prstGeom>
            <a:noFill/>
            <a:ln>
              <a:noFill/>
            </a:ln>
          </p:spPr>
          <p:txBody>
            <a:bodyPr anchorCtr="0" anchor="ctr" bIns="40000" lIns="80000" spcFirstLastPara="1" rIns="80000" wrap="square" tIns="40000">
              <a:noAutofit/>
            </a:bodyPr>
            <a:lstStyle/>
            <a:p>
              <a:pPr indent="-342900" lvl="1" marL="476250" marR="0" rtl="0" algn="l">
                <a:lnSpc>
                  <a:spcPct val="90000"/>
                </a:lnSpc>
                <a:spcBef>
                  <a:spcPts val="0"/>
                </a:spcBef>
                <a:spcAft>
                  <a:spcPts val="0"/>
                </a:spcAft>
                <a:buClr>
                  <a:srgbClr val="212121"/>
                </a:buClr>
                <a:buSzPts val="2100"/>
                <a:buFont typeface="Arial"/>
                <a:buChar char="•"/>
              </a:pPr>
              <a:r>
                <a:rPr b="0" i="0" lang="en-US" sz="2000" u="none" cap="none" strike="noStrike">
                  <a:solidFill>
                    <a:schemeClr val="dk1"/>
                  </a:solidFill>
                  <a:latin typeface="Calibri"/>
                  <a:ea typeface="Calibri"/>
                  <a:cs typeface="Calibri"/>
                  <a:sym typeface="Calibri"/>
                </a:rPr>
                <a:t>Flexibility and ease of use</a:t>
              </a:r>
              <a:endParaRPr b="0" i="0" sz="2000" u="none" cap="none" strike="noStrike">
                <a:solidFill>
                  <a:srgbClr val="000000"/>
                </a:solidFill>
                <a:latin typeface="Calibri"/>
                <a:ea typeface="Calibri"/>
                <a:cs typeface="Calibri"/>
                <a:sym typeface="Calibri"/>
              </a:endParaRPr>
            </a:p>
            <a:p>
              <a:pPr indent="-342900" lvl="1" marL="476250" marR="0" rtl="0" algn="l">
                <a:lnSpc>
                  <a:spcPct val="90000"/>
                </a:lnSpc>
                <a:spcBef>
                  <a:spcPts val="0"/>
                </a:spcBef>
                <a:spcAft>
                  <a:spcPts val="0"/>
                </a:spcAft>
                <a:buClr>
                  <a:srgbClr val="212121"/>
                </a:buClr>
                <a:buSzPts val="2100"/>
                <a:buFont typeface="Arial"/>
                <a:buChar char="•"/>
              </a:pPr>
              <a:r>
                <a:rPr b="0" i="0" lang="en-US" sz="2000" u="none" cap="none" strike="noStrike">
                  <a:solidFill>
                    <a:schemeClr val="dk1"/>
                  </a:solidFill>
                  <a:latin typeface="Calibri"/>
                  <a:ea typeface="Calibri"/>
                  <a:cs typeface="Calibri"/>
                  <a:sym typeface="Calibri"/>
                </a:rPr>
                <a:t>Succinct</a:t>
              </a:r>
              <a:endParaRPr b="0" i="0" sz="2000" u="none" cap="none" strike="noStrike">
                <a:solidFill>
                  <a:srgbClr val="000000"/>
                </a:solidFill>
                <a:latin typeface="Calibri"/>
                <a:ea typeface="Calibri"/>
                <a:cs typeface="Calibri"/>
                <a:sym typeface="Calibri"/>
              </a:endParaRPr>
            </a:p>
            <a:p>
              <a:pPr indent="-342900" lvl="1" marL="476250" marR="0" rtl="0" algn="l">
                <a:lnSpc>
                  <a:spcPct val="90000"/>
                </a:lnSpc>
                <a:spcBef>
                  <a:spcPts val="0"/>
                </a:spcBef>
                <a:spcAft>
                  <a:spcPts val="0"/>
                </a:spcAft>
                <a:buClr>
                  <a:srgbClr val="212121"/>
                </a:buClr>
                <a:buSzPts val="2100"/>
                <a:buFont typeface="Arial"/>
                <a:buChar char="•"/>
              </a:pPr>
              <a:r>
                <a:rPr b="0" i="0" lang="en-US" sz="2000" u="none" cap="none" strike="noStrike">
                  <a:solidFill>
                    <a:schemeClr val="dk1"/>
                  </a:solidFill>
                  <a:latin typeface="Calibri"/>
                  <a:ea typeface="Calibri"/>
                  <a:cs typeface="Calibri"/>
                  <a:sym typeface="Calibri"/>
                </a:rPr>
                <a:t>Educational content can be unpredictable  </a:t>
              </a:r>
              <a:endParaRPr b="0" i="0" sz="2000" u="none" cap="none" strike="noStrike">
                <a:solidFill>
                  <a:schemeClr val="dk1"/>
                </a:solidFill>
                <a:latin typeface="Calibri"/>
                <a:ea typeface="Calibri"/>
                <a:cs typeface="Calibri"/>
                <a:sym typeface="Calibri"/>
              </a:endParaRPr>
            </a:p>
          </p:txBody>
        </p:sp>
        <p:sp>
          <p:nvSpPr>
            <p:cNvPr id="173" name="Google Shape;173;p17"/>
            <p:cNvSpPr/>
            <p:nvPr/>
          </p:nvSpPr>
          <p:spPr>
            <a:xfrm>
              <a:off x="0" y="2051634"/>
              <a:ext cx="3791601" cy="1953891"/>
            </a:xfrm>
            <a:prstGeom prst="roundRect">
              <a:avLst>
                <a:gd fmla="val 16667" name="adj"/>
              </a:avLst>
            </a:prstGeom>
            <a:solidFill>
              <a:srgbClr val="2F549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7"/>
            <p:cNvSpPr txBox="1"/>
            <p:nvPr/>
          </p:nvSpPr>
          <p:spPr>
            <a:xfrm>
              <a:off x="95381" y="2147015"/>
              <a:ext cx="3600839" cy="1763129"/>
            </a:xfrm>
            <a:prstGeom prst="rect">
              <a:avLst/>
            </a:prstGeom>
            <a:noFill/>
            <a:ln>
              <a:noFill/>
            </a:ln>
          </p:spPr>
          <p:txBody>
            <a:bodyPr anchorCtr="0" anchor="ctr" bIns="76200" lIns="152400" spcFirstLastPara="1" rIns="152400" wrap="square" tIns="76200">
              <a:noAutofit/>
            </a:bodyPr>
            <a:lstStyle/>
            <a:p>
              <a:pPr indent="0" lvl="0" marL="0" marR="0" rtl="0" algn="ctr">
                <a:lnSpc>
                  <a:spcPct val="90000"/>
                </a:lnSpc>
                <a:spcBef>
                  <a:spcPts val="0"/>
                </a:spcBef>
                <a:spcAft>
                  <a:spcPts val="0"/>
                </a:spcAft>
                <a:buClr>
                  <a:schemeClr val="lt1"/>
                </a:buClr>
                <a:buSzPts val="4000"/>
                <a:buFont typeface="Calibri"/>
                <a:buNone/>
              </a:pPr>
              <a:r>
                <a:rPr b="0" i="0" lang="en-US" sz="3600" u="none" cap="none" strike="noStrike">
                  <a:solidFill>
                    <a:srgbClr val="000000"/>
                  </a:solidFill>
                  <a:latin typeface="Arial"/>
                  <a:ea typeface="Arial"/>
                  <a:cs typeface="Arial"/>
                  <a:sym typeface="Arial"/>
                </a:rPr>
                <a:t>PEARLS &amp; PITFALLS</a:t>
              </a:r>
              <a:endParaRPr b="0" i="0" sz="36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8"/>
          <p:cNvSpPr txBox="1"/>
          <p:nvPr>
            <p:ph type="title"/>
          </p:nvPr>
        </p:nvSpPr>
        <p:spPr>
          <a:xfrm>
            <a:off x="457200" y="13398"/>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4400"/>
              <a:buFont typeface="Calibri"/>
              <a:buNone/>
            </a:pPr>
            <a:r>
              <a:rPr lang="en-US"/>
              <a:t>Skill 4: Teaching Scripts</a:t>
            </a:r>
            <a:endParaRPr/>
          </a:p>
        </p:txBody>
      </p:sp>
      <p:pic>
        <p:nvPicPr>
          <p:cNvPr id="180" name="Google Shape;180;p18"/>
          <p:cNvPicPr preferRelativeResize="0"/>
          <p:nvPr/>
        </p:nvPicPr>
        <p:blipFill rotWithShape="1">
          <a:blip r:embed="rId3">
            <a:alphaModFix/>
          </a:blip>
          <a:srcRect b="0" l="0" r="28310" t="0"/>
          <a:stretch/>
        </p:blipFill>
        <p:spPr>
          <a:xfrm>
            <a:off x="825175" y="1536050"/>
            <a:ext cx="7530300" cy="43168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AEM New Powerpoin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