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4" roundtripDataSignature="AMtx7mj9q1w6wVSjr7yXwTB/pktq2woZ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Hello everyone, it’s now time to discuss our next module. We just went over working with the novice learner, however now lets touch on the more experienced learner. This learner has a different set of challenges. You might find that creating teaching moments might be more difficult here. Maybe this learner feels like they know enough and are a little more resistant to learning. No matter the situation, we will discuss some evidence-based strategies for approaching this type of learner. </a:t>
            </a:r>
            <a:endParaRPr/>
          </a:p>
        </p:txBody>
      </p:sp>
      <p:sp>
        <p:nvSpPr>
          <p:cNvPr id="79" name="Google Shape;7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lang="en-US"/>
              <a:t>No lets look at the next technique- Effective questioning can be a great way to approach this level of learner but it really requires you do it in the right context</a:t>
            </a:r>
            <a:endParaRPr/>
          </a:p>
          <a:p>
            <a:pPr indent="-298450" lvl="0" marL="457200" marR="0" rtl="0" algn="l">
              <a:lnSpc>
                <a:spcPct val="100000"/>
              </a:lnSpc>
              <a:spcBef>
                <a:spcPts val="0"/>
              </a:spcBef>
              <a:spcAft>
                <a:spcPts val="0"/>
              </a:spcAft>
              <a:buClr>
                <a:srgbClr val="000000"/>
              </a:buClr>
              <a:buSzPts val="1100"/>
              <a:buFont typeface="Arial"/>
              <a:buChar char="●"/>
            </a:pPr>
            <a:r>
              <a:rPr lang="en-US"/>
              <a:t>We all are aware of “pimping” we may have experienced in medical school or in residency. </a:t>
            </a:r>
            <a:endParaRPr/>
          </a:p>
          <a:p>
            <a:pPr indent="-298450" lvl="1" marL="914400" rtl="0" algn="l">
              <a:lnSpc>
                <a:spcPct val="100000"/>
              </a:lnSpc>
              <a:spcBef>
                <a:spcPts val="0"/>
              </a:spcBef>
              <a:spcAft>
                <a:spcPts val="0"/>
              </a:spcAft>
              <a:buSzPts val="1100"/>
              <a:buChar char="○"/>
            </a:pPr>
            <a:r>
              <a:rPr lang="en-US"/>
              <a:t>The goal of questioning is not to prove anyone wrong or try to get the learner to read your mind, but utilized as a way to allow the learner to apply knowledge </a:t>
            </a:r>
            <a:endParaRPr/>
          </a:p>
          <a:p>
            <a:pPr indent="-298450" lvl="1" marL="914400" rtl="0" algn="l">
              <a:lnSpc>
                <a:spcPct val="100000"/>
              </a:lnSpc>
              <a:spcBef>
                <a:spcPts val="0"/>
              </a:spcBef>
              <a:spcAft>
                <a:spcPts val="0"/>
              </a:spcAft>
              <a:buSzPts val="1100"/>
              <a:buChar char="○"/>
            </a:pPr>
            <a:r>
              <a:rPr lang="en-US"/>
              <a:t>Additionally, space in which questioning occurs is important. For example utilizing questioning in front of a patient may result in lack of trust in the learner if they are unable to answer a question correctly and breakdown therapeutic </a:t>
            </a:r>
            <a:r>
              <a:rPr lang="en-US">
                <a:extLst>
                  <a:ext uri="http://customooxmlschemas.google.com/">
                    <go:slidesCustomData xmlns:go="http://customooxmlschemas.google.com/" textRoundtripDataId="8"/>
                  </a:ext>
                </a:extLst>
              </a:rPr>
              <a:t>relationship</a:t>
            </a:r>
            <a:endParaRPr/>
          </a:p>
          <a:p>
            <a:pPr indent="-228600" lvl="1" marL="914400" rtl="0" algn="l">
              <a:lnSpc>
                <a:spcPct val="100000"/>
              </a:lnSpc>
              <a:spcBef>
                <a:spcPts val="0"/>
              </a:spcBef>
              <a:spcAft>
                <a:spcPts val="0"/>
              </a:spcAft>
              <a:buSzPts val="1100"/>
              <a:buNone/>
            </a:pPr>
            <a:r>
              <a:t/>
            </a:r>
            <a:endParaRPr/>
          </a:p>
          <a:p>
            <a:pPr indent="-228600" lvl="1" marL="9144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b="0" i="0" lang="en-US">
                <a:solidFill>
                  <a:srgbClr val="1F1F1F"/>
                </a:solidFill>
                <a:latin typeface="Arial"/>
                <a:ea typeface="Arial"/>
                <a:cs typeface="Arial"/>
                <a:sym typeface="Arial"/>
              </a:rPr>
              <a:t>Natesan S, Bailitz J, King A, Krzyzaniak SM, Kennedy SK, Kim AJ, Byyny R, Gottlieb M. Clinical Teaching: An Evidence-based Guide to Best Practices from the Council of Emergency Medicine Residency Directors. West J Emerg Med. 2020 Jul 3;21(4):985-998. doi: 10.5811/westjem.2020.4.46060. PMID: 32726274;</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So how can you best do effective questioning? Two options- first is called “Up the ladder”</a:t>
            </a:r>
            <a:endParaRPr/>
          </a:p>
          <a:p>
            <a:pPr indent="-298450" lvl="0" marL="457200" rtl="0" algn="l">
              <a:lnSpc>
                <a:spcPct val="100000"/>
              </a:lnSpc>
              <a:spcBef>
                <a:spcPts val="0"/>
              </a:spcBef>
              <a:spcAft>
                <a:spcPts val="0"/>
              </a:spcAft>
              <a:buSzPts val="1100"/>
              <a:buChar char="●"/>
            </a:pPr>
            <a:r>
              <a:rPr lang="en-US"/>
              <a:t>Basically you want to avoid making a senior learner look bad in front of their peers or those below them. To avoid this, you should start a teaching point or questioning at the lowest level and work up. </a:t>
            </a:r>
            <a:endParaRPr/>
          </a:p>
          <a:p>
            <a:pPr indent="-298450" lvl="0" marL="457200" rtl="0" algn="l">
              <a:lnSpc>
                <a:spcPct val="100000"/>
              </a:lnSpc>
              <a:spcBef>
                <a:spcPts val="0"/>
              </a:spcBef>
              <a:spcAft>
                <a:spcPts val="0"/>
              </a:spcAft>
              <a:buSzPts val="1100"/>
              <a:buChar char="●"/>
            </a:pPr>
            <a:r>
              <a:rPr lang="en-US"/>
              <a:t>So, ask a student a question, if they dont know then ask a junior resident, if they dont know, then ask the senior.</a:t>
            </a:r>
            <a:endParaRPr/>
          </a:p>
          <a:p>
            <a:pPr indent="-298450" lvl="0" marL="457200" rtl="0" algn="l">
              <a:lnSpc>
                <a:spcPct val="100000"/>
              </a:lnSpc>
              <a:spcBef>
                <a:spcPts val="0"/>
              </a:spcBef>
              <a:spcAft>
                <a:spcPts val="0"/>
              </a:spcAft>
              <a:buSzPts val="1100"/>
              <a:buChar char="●"/>
            </a:pPr>
            <a:r>
              <a:rPr lang="en-US"/>
              <a:t>This way, if no one knows then you can indicate that it is a great learning point for everyone or maybe it was a bad question. </a:t>
            </a:r>
            <a:endParaRPr/>
          </a:p>
          <a:p>
            <a:pPr indent="-298450" lvl="0" marL="457200" rtl="0" algn="l">
              <a:lnSpc>
                <a:spcPct val="100000"/>
              </a:lnSpc>
              <a:spcBef>
                <a:spcPts val="0"/>
              </a:spcBef>
              <a:spcAft>
                <a:spcPts val="0"/>
              </a:spcAft>
              <a:buSzPts val="1100"/>
              <a:buChar char="●"/>
            </a:pPr>
            <a:r>
              <a:rPr lang="en-US"/>
              <a:t>But if the senior knows and the juniors dont then this gives them an opportunity to step into the role as a teacher</a:t>
            </a:r>
            <a:endParaRPr/>
          </a:p>
          <a:p>
            <a:pPr indent="0" lvl="0" marL="45720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185" name="Google Shape;18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 next way to do effective questioning is called “What ifs?”</a:t>
            </a:r>
            <a:endParaRPr/>
          </a:p>
          <a:p>
            <a:pPr indent="-298450" lvl="0" marL="457200" rtl="0" algn="l">
              <a:lnSpc>
                <a:spcPct val="100000"/>
              </a:lnSpc>
              <a:spcBef>
                <a:spcPts val="0"/>
              </a:spcBef>
              <a:spcAft>
                <a:spcPts val="0"/>
              </a:spcAft>
              <a:buSzPts val="1100"/>
              <a:buChar char="●"/>
            </a:pPr>
            <a:r>
              <a:rPr lang="en-US"/>
              <a:t>Here, you can take a simple case that teh experienced learner might already know and make it more challenging, by modifying aspects of the case.</a:t>
            </a:r>
            <a:endParaRPr/>
          </a:p>
          <a:p>
            <a:pPr indent="-298450" lvl="0" marL="457200" rtl="0" algn="l">
              <a:lnSpc>
                <a:spcPct val="100000"/>
              </a:lnSpc>
              <a:spcBef>
                <a:spcPts val="0"/>
              </a:spcBef>
              <a:spcAft>
                <a:spcPts val="0"/>
              </a:spcAft>
              <a:buSzPts val="1100"/>
              <a:buChar char="●"/>
            </a:pPr>
            <a:r>
              <a:rPr lang="en-US"/>
              <a:t>So when they give the right antibiotic choice, you can ask- what if the patient was pregnant? What if they were allergic to that antibiotics? What if they were pediatric- what would the dose be then?</a:t>
            </a:r>
            <a:endParaRPr/>
          </a:p>
          <a:p>
            <a:pPr indent="-298450" lvl="0" marL="457200" rtl="0" algn="l">
              <a:lnSpc>
                <a:spcPct val="100000"/>
              </a:lnSpc>
              <a:spcBef>
                <a:spcPts val="0"/>
              </a:spcBef>
              <a:spcAft>
                <a:spcPts val="0"/>
              </a:spcAft>
              <a:buSzPts val="1100"/>
              <a:buChar char="●"/>
            </a:pPr>
            <a:r>
              <a:rPr lang="en-US"/>
              <a:t>This is great because you can remove the limitations of any given case and turn it into a great teaching case</a:t>
            </a:r>
            <a:endParaRPr/>
          </a:p>
        </p:txBody>
      </p:sp>
      <p:sp>
        <p:nvSpPr>
          <p:cNvPr id="192" name="Google Shape;19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lang="en-US">
                <a:solidFill>
                  <a:srgbClr val="1F1F1F"/>
                </a:solidFill>
              </a:rPr>
              <a:t>The final teaching technique is called SNAPPS. This is similar to the one minute preceptor but more thorough (and with more steps). It definitely takes practice to get it right. We recommend you have a conversation up front with the learner to ensure you have a mutually agreed upon goal to use this method.  Fortunately it has an easy to remember mnemonic for each of the steps. </a:t>
            </a:r>
            <a:endParaRPr>
              <a:solidFill>
                <a:srgbClr val="1F1F1F"/>
              </a:solidFill>
            </a:endParaRPr>
          </a:p>
          <a:p>
            <a:pPr indent="0" lvl="0" marL="0" marR="0" rtl="0" algn="l">
              <a:lnSpc>
                <a:spcPct val="100000"/>
              </a:lnSpc>
              <a:spcBef>
                <a:spcPts val="0"/>
              </a:spcBef>
              <a:spcAft>
                <a:spcPts val="0"/>
              </a:spcAft>
              <a:buSzPts val="1100"/>
              <a:buNone/>
            </a:pPr>
            <a:r>
              <a:t/>
            </a:r>
            <a:endParaRPr>
              <a:solidFill>
                <a:srgbClr val="1F1F1F"/>
              </a:solidFill>
            </a:endParaRPr>
          </a:p>
          <a:p>
            <a:pPr indent="-298450" lvl="0" marL="457200" marR="0" rtl="0" algn="l">
              <a:lnSpc>
                <a:spcPct val="100000"/>
              </a:lnSpc>
              <a:spcBef>
                <a:spcPts val="0"/>
              </a:spcBef>
              <a:spcAft>
                <a:spcPts val="0"/>
              </a:spcAft>
              <a:buClr>
                <a:srgbClr val="1F1F1F"/>
              </a:buClr>
              <a:buSzPts val="1100"/>
              <a:buChar char="●"/>
            </a:pPr>
            <a:r>
              <a:rPr lang="en-US">
                <a:solidFill>
                  <a:srgbClr val="1F1F1F"/>
                </a:solidFill>
              </a:rPr>
              <a:t>First- you want the learner to summarize the H&amp;P, forcing them to take all the salient points and make them clear</a:t>
            </a:r>
            <a:endParaRPr>
              <a:solidFill>
                <a:srgbClr val="1F1F1F"/>
              </a:solidFill>
            </a:endParaRPr>
          </a:p>
          <a:p>
            <a:pPr indent="-298450" lvl="0" marL="457200" marR="0" rtl="0" algn="l">
              <a:lnSpc>
                <a:spcPct val="100000"/>
              </a:lnSpc>
              <a:spcBef>
                <a:spcPts val="0"/>
              </a:spcBef>
              <a:spcAft>
                <a:spcPts val="0"/>
              </a:spcAft>
              <a:buClr>
                <a:srgbClr val="1F1F1F"/>
              </a:buClr>
              <a:buSzPts val="1100"/>
              <a:buChar char="●"/>
            </a:pPr>
            <a:r>
              <a:rPr lang="en-US">
                <a:solidFill>
                  <a:srgbClr val="1F1F1F"/>
                </a:solidFill>
              </a:rPr>
              <a:t>Next you want them to commit to a very nauru differential (their top three!)</a:t>
            </a:r>
            <a:endParaRPr>
              <a:solidFill>
                <a:srgbClr val="1F1F1F"/>
              </a:solidFill>
            </a:endParaRPr>
          </a:p>
          <a:p>
            <a:pPr indent="-298450" lvl="0" marL="457200" marR="0" rtl="0" algn="l">
              <a:lnSpc>
                <a:spcPct val="100000"/>
              </a:lnSpc>
              <a:spcBef>
                <a:spcPts val="0"/>
              </a:spcBef>
              <a:spcAft>
                <a:spcPts val="0"/>
              </a:spcAft>
              <a:buClr>
                <a:srgbClr val="1F1F1F"/>
              </a:buClr>
              <a:buSzPts val="1100"/>
              <a:buChar char="●"/>
            </a:pPr>
            <a:r>
              <a:rPr lang="en-US">
                <a:solidFill>
                  <a:srgbClr val="1F1F1F"/>
                </a:solidFill>
              </a:rPr>
              <a:t>Have them rank the top three in terms of likelihood</a:t>
            </a:r>
            <a:endParaRPr>
              <a:solidFill>
                <a:srgbClr val="1F1F1F"/>
              </a:solidFill>
            </a:endParaRPr>
          </a:p>
          <a:p>
            <a:pPr indent="-298450" lvl="0" marL="457200" marR="0" rtl="0" algn="l">
              <a:lnSpc>
                <a:spcPct val="100000"/>
              </a:lnSpc>
              <a:spcBef>
                <a:spcPts val="0"/>
              </a:spcBef>
              <a:spcAft>
                <a:spcPts val="0"/>
              </a:spcAft>
              <a:buClr>
                <a:srgbClr val="1F1F1F"/>
              </a:buClr>
              <a:buSzPts val="1100"/>
              <a:buChar char="●"/>
            </a:pPr>
            <a:r>
              <a:rPr lang="en-US">
                <a:solidFill>
                  <a:srgbClr val="1F1F1F"/>
                </a:solidFill>
              </a:rPr>
              <a:t>Probe them for why they chose this and what unknowns still exist that they need to look into</a:t>
            </a:r>
            <a:endParaRPr>
              <a:solidFill>
                <a:srgbClr val="1F1F1F"/>
              </a:solidFill>
            </a:endParaRPr>
          </a:p>
          <a:p>
            <a:pPr indent="-298450" lvl="0" marL="457200" marR="0" rtl="0" algn="l">
              <a:lnSpc>
                <a:spcPct val="100000"/>
              </a:lnSpc>
              <a:spcBef>
                <a:spcPts val="0"/>
              </a:spcBef>
              <a:spcAft>
                <a:spcPts val="0"/>
              </a:spcAft>
              <a:buClr>
                <a:srgbClr val="1F1F1F"/>
              </a:buClr>
              <a:buSzPts val="1100"/>
              <a:buChar char="●"/>
            </a:pPr>
            <a:r>
              <a:rPr lang="en-US">
                <a:solidFill>
                  <a:srgbClr val="1F1F1F"/>
                </a:solidFill>
              </a:rPr>
              <a:t>Plan what they will do to address these unknowns- next steps. After they give next steps, you can even discuss what they would do if certain tests come back one way or another- you want them to be thinking 2-3 steps ahead</a:t>
            </a:r>
            <a:endParaRPr>
              <a:solidFill>
                <a:srgbClr val="1F1F1F"/>
              </a:solidFill>
            </a:endParaRPr>
          </a:p>
          <a:p>
            <a:pPr indent="-298450" lvl="0" marL="457200" marR="0" rtl="0" algn="l">
              <a:lnSpc>
                <a:spcPct val="100000"/>
              </a:lnSpc>
              <a:spcBef>
                <a:spcPts val="0"/>
              </a:spcBef>
              <a:spcAft>
                <a:spcPts val="0"/>
              </a:spcAft>
              <a:buClr>
                <a:srgbClr val="1F1F1F"/>
              </a:buClr>
              <a:buSzPts val="1100"/>
              <a:buChar char="●"/>
            </a:pPr>
            <a:r>
              <a:rPr lang="en-US">
                <a:solidFill>
                  <a:srgbClr val="1F1F1F"/>
                </a:solidFill>
              </a:rPr>
              <a:t>Finally, you want to identify some learning topics to have them look into for next time</a:t>
            </a:r>
            <a:endParaRPr>
              <a:solidFill>
                <a:srgbClr val="1F1F1F"/>
              </a:solidFill>
            </a:endParaRPr>
          </a:p>
          <a:p>
            <a:pPr indent="0" lvl="0" marL="0" marR="0" rtl="0" algn="l">
              <a:lnSpc>
                <a:spcPct val="100000"/>
              </a:lnSpc>
              <a:spcBef>
                <a:spcPts val="0"/>
              </a:spcBef>
              <a:spcAft>
                <a:spcPts val="0"/>
              </a:spcAft>
              <a:buSzPts val="1100"/>
              <a:buNone/>
            </a:pPr>
            <a:r>
              <a:t/>
            </a:r>
            <a:endParaRPr>
              <a:solidFill>
                <a:srgbClr val="1F1F1F"/>
              </a:solidFill>
            </a:endParaRPr>
          </a:p>
          <a:p>
            <a:pPr indent="0" lvl="0" marL="0" marR="0" rtl="0" algn="l">
              <a:lnSpc>
                <a:spcPct val="100000"/>
              </a:lnSpc>
              <a:spcBef>
                <a:spcPts val="0"/>
              </a:spcBef>
              <a:spcAft>
                <a:spcPts val="0"/>
              </a:spcAft>
              <a:buSzPts val="1100"/>
              <a:buNone/>
            </a:pPr>
            <a:r>
              <a:t/>
            </a:r>
            <a:endParaRPr>
              <a:solidFill>
                <a:srgbClr val="1F1F1F"/>
              </a:solidFill>
            </a:endParaRPr>
          </a:p>
          <a:p>
            <a:pPr indent="0" lvl="0" marL="0" marR="0" rtl="0" algn="l">
              <a:lnSpc>
                <a:spcPct val="100000"/>
              </a:lnSpc>
              <a:spcBef>
                <a:spcPts val="0"/>
              </a:spcBef>
              <a:spcAft>
                <a:spcPts val="0"/>
              </a:spcAft>
              <a:buSzPts val="1100"/>
              <a:buNone/>
            </a:pPr>
            <a:r>
              <a:rPr lang="en-US">
                <a:solidFill>
                  <a:srgbClr val="1F1F1F"/>
                </a:solidFill>
              </a:rPr>
              <a:t> </a:t>
            </a:r>
            <a:endParaRPr>
              <a:solidFill>
                <a:srgbClr val="1F1F1F"/>
              </a:solidFill>
            </a:endParaRPr>
          </a:p>
          <a:p>
            <a:pPr indent="-298450" lvl="0" marL="457200" marR="0" rtl="0" algn="l">
              <a:lnSpc>
                <a:spcPct val="100000"/>
              </a:lnSpc>
              <a:spcBef>
                <a:spcPts val="0"/>
              </a:spcBef>
              <a:spcAft>
                <a:spcPts val="0"/>
              </a:spcAft>
              <a:buClr>
                <a:srgbClr val="000000"/>
              </a:buClr>
              <a:buSzPts val="1100"/>
              <a:buFont typeface="Arial"/>
              <a:buChar char="●"/>
            </a:pPr>
            <a:r>
              <a:rPr b="0" i="0" lang="en-US">
                <a:solidFill>
                  <a:srgbClr val="1F1F1F"/>
                </a:solidFill>
                <a:latin typeface="Arial"/>
                <a:ea typeface="Arial"/>
                <a:cs typeface="Arial"/>
                <a:sym typeface="Arial"/>
              </a:rPr>
              <a:t>Green GM, Chen EH. Top 10 ideas to improve your bedside teaching in a busy emergency department. Emerg Med J. 2015 Jan;32(1):76-7. doi: 10.1136/emermed-2014-204211. </a:t>
            </a:r>
            <a:endParaRPr/>
          </a:p>
          <a:p>
            <a:pPr indent="-298450" lvl="0" marL="457200" marR="0" rtl="0" algn="l">
              <a:lnSpc>
                <a:spcPct val="100000"/>
              </a:lnSpc>
              <a:spcBef>
                <a:spcPts val="0"/>
              </a:spcBef>
              <a:spcAft>
                <a:spcPts val="0"/>
              </a:spcAft>
              <a:buClr>
                <a:srgbClr val="000000"/>
              </a:buClr>
              <a:buSzPts val="1100"/>
              <a:buFont typeface="Arial"/>
              <a:buChar char="●"/>
            </a:pPr>
            <a:r>
              <a:rPr b="0" i="0" lang="en-US">
                <a:solidFill>
                  <a:srgbClr val="1F1F1F"/>
                </a:solidFill>
                <a:latin typeface="Arial"/>
                <a:ea typeface="Arial"/>
                <a:cs typeface="Arial"/>
                <a:sym typeface="Arial"/>
              </a:rPr>
              <a:t>Irby DM, Wilkerson L. Teaching when time is limited. BMJ. 2008;336(7640):384-387. doi:10.1136/bmj.39456.727199.AD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6ec22c26ab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26ec22c26ab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71275914ac_0_1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271275914ac_0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It is time for our post-curriculum activity. Use the Activity Printout accompaniment for this module to assist with the exercise questions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This case sounds pretty simple for this level of learner, however with the use of some of the skills we just discussed, there are ways to make even simple cases opportunities for learning for even experienced learners.</a:t>
            </a:r>
            <a:endParaRPr/>
          </a:p>
          <a:p>
            <a:pPr indent="-298450" lvl="0" marL="457200" marR="0" rtl="0" algn="l">
              <a:lnSpc>
                <a:spcPct val="100000"/>
              </a:lnSpc>
              <a:spcBef>
                <a:spcPts val="0"/>
              </a:spcBef>
              <a:spcAft>
                <a:spcPts val="0"/>
              </a:spcAft>
              <a:buClr>
                <a:srgbClr val="000000"/>
              </a:buClr>
              <a:buSzPts val="1100"/>
              <a:buFont typeface="Arial"/>
              <a:buChar char="●"/>
            </a:pPr>
            <a:r>
              <a:rPr lang="en-US"/>
              <a:t>One minute preceptor</a:t>
            </a:r>
            <a:endParaRPr/>
          </a:p>
          <a:p>
            <a:pPr indent="-298450" lvl="1" marL="914400" rtl="0" algn="l">
              <a:lnSpc>
                <a:spcPct val="100000"/>
              </a:lnSpc>
              <a:spcBef>
                <a:spcPts val="0"/>
              </a:spcBef>
              <a:spcAft>
                <a:spcPts val="0"/>
              </a:spcAft>
              <a:buSzPts val="1100"/>
              <a:buChar char="○"/>
            </a:pPr>
            <a:r>
              <a:rPr lang="en-US"/>
              <a:t>Educator (E): What is your diagnosis for this patient? (commitment)</a:t>
            </a:r>
            <a:endParaRPr/>
          </a:p>
          <a:p>
            <a:pPr indent="-298450" lvl="2" marL="1371600" rtl="0" algn="l">
              <a:lnSpc>
                <a:spcPct val="100000"/>
              </a:lnSpc>
              <a:spcBef>
                <a:spcPts val="0"/>
              </a:spcBef>
              <a:spcAft>
                <a:spcPts val="0"/>
              </a:spcAft>
              <a:buSzPts val="1100"/>
              <a:buChar char="■"/>
            </a:pPr>
            <a:r>
              <a:rPr lang="en-US"/>
              <a:t>Learner (L): Given the lack of symptoms on ROS, I think this is likely lymphedema or dependent edema. I think she can just follow up with her primary doctor.</a:t>
            </a:r>
            <a:endParaRPr/>
          </a:p>
          <a:p>
            <a:pPr indent="-298450" lvl="1" marL="914400" rtl="0" algn="l">
              <a:lnSpc>
                <a:spcPct val="100000"/>
              </a:lnSpc>
              <a:spcBef>
                <a:spcPts val="0"/>
              </a:spcBef>
              <a:spcAft>
                <a:spcPts val="0"/>
              </a:spcAft>
              <a:buSzPts val="1100"/>
              <a:buChar char="○"/>
            </a:pPr>
            <a:r>
              <a:rPr lang="en-US"/>
              <a:t>E: What led you to this conclusion? (probing)</a:t>
            </a:r>
            <a:endParaRPr/>
          </a:p>
          <a:p>
            <a:pPr indent="-298450" lvl="2" marL="1371600" rtl="0" algn="l">
              <a:lnSpc>
                <a:spcPct val="100000"/>
              </a:lnSpc>
              <a:spcBef>
                <a:spcPts val="0"/>
              </a:spcBef>
              <a:spcAft>
                <a:spcPts val="0"/>
              </a:spcAft>
              <a:buSzPts val="1100"/>
              <a:buChar char="■"/>
            </a:pPr>
            <a:r>
              <a:rPr lang="en-US"/>
              <a:t>L: I considered additional diagnoses such as heart failure, renal failure, volume overload for another etiology, but they are young, lacking any chest pain, shortness of breath, orthopnea, PND or exertional symptoms. They have no risk factors for clotting including no hormone use, personal history, recent immobility or surgery or a cancer diagnosis and given this is bilateral, I do not think there would need to be imaging for DVT. </a:t>
            </a:r>
            <a:endParaRPr/>
          </a:p>
          <a:p>
            <a:pPr indent="-298450" lvl="1" marL="914400" rtl="0" algn="l">
              <a:lnSpc>
                <a:spcPct val="100000"/>
              </a:lnSpc>
              <a:spcBef>
                <a:spcPts val="0"/>
              </a:spcBef>
              <a:spcAft>
                <a:spcPts val="0"/>
              </a:spcAft>
              <a:buSzPts val="1100"/>
              <a:buChar char="○"/>
            </a:pPr>
            <a:r>
              <a:rPr lang="en-US"/>
              <a:t>E: What exam findings would be found if the patient did have an underlying heart failure diagnosis? (Reinforcing/teaching rules)</a:t>
            </a:r>
            <a:endParaRPr/>
          </a:p>
          <a:p>
            <a:pPr indent="-298450" lvl="3" marL="1828800" rtl="0" algn="l">
              <a:lnSpc>
                <a:spcPct val="100000"/>
              </a:lnSpc>
              <a:spcBef>
                <a:spcPts val="0"/>
              </a:spcBef>
              <a:spcAft>
                <a:spcPts val="0"/>
              </a:spcAft>
              <a:buSzPts val="1100"/>
              <a:buChar char="●"/>
            </a:pPr>
            <a:r>
              <a:rPr lang="en-US"/>
              <a:t>L: I would expect to see some additional findings including rales on the lung exam, JVD, S3 potentially. </a:t>
            </a:r>
            <a:endParaRPr/>
          </a:p>
          <a:p>
            <a:pPr indent="-298450" lvl="1" marL="914400" marR="0" rtl="0" algn="l">
              <a:lnSpc>
                <a:spcPct val="100000"/>
              </a:lnSpc>
              <a:spcBef>
                <a:spcPts val="0"/>
              </a:spcBef>
              <a:spcAft>
                <a:spcPts val="0"/>
              </a:spcAft>
              <a:buClr>
                <a:srgbClr val="000000"/>
              </a:buClr>
              <a:buSzPts val="1100"/>
              <a:buFont typeface="Arial"/>
              <a:buChar char="○"/>
            </a:pPr>
            <a:r>
              <a:rPr lang="en-US"/>
              <a:t>E: Sounds good, I appreciate your thought process considering risk factors for clotting, you clearly applied your knowledge well here (reinforce positives)</a:t>
            </a:r>
            <a:endParaRPr/>
          </a:p>
          <a:p>
            <a:pPr indent="-298450" lvl="1" marL="914400" rtl="0" algn="l">
              <a:lnSpc>
                <a:spcPct val="100000"/>
              </a:lnSpc>
              <a:spcBef>
                <a:spcPts val="0"/>
              </a:spcBef>
              <a:spcAft>
                <a:spcPts val="0"/>
              </a:spcAft>
              <a:buSzPts val="1100"/>
              <a:buChar char="○"/>
            </a:pPr>
            <a:r>
              <a:rPr lang="en-US"/>
              <a:t>E: I noticed that the patient is hypertensive here in the ED. That may be an important component of the physical exam given new renal failure would be in consideration. Given this finding, it would be reasonable to consider checking her renal function prior to considering discharge.</a:t>
            </a:r>
            <a:endParaRPr/>
          </a:p>
          <a:p>
            <a:pPr indent="-228600" lvl="1" marL="9144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t>Effective Questioning</a:t>
            </a:r>
            <a:endParaRPr/>
          </a:p>
          <a:p>
            <a:pPr indent="-298450" lvl="1" marL="914400" rtl="0" algn="l">
              <a:lnSpc>
                <a:spcPct val="100000"/>
              </a:lnSpc>
              <a:spcBef>
                <a:spcPts val="0"/>
              </a:spcBef>
              <a:spcAft>
                <a:spcPts val="0"/>
              </a:spcAft>
              <a:buSzPts val="1100"/>
              <a:buChar char="○"/>
            </a:pPr>
            <a:r>
              <a:rPr lang="en-US"/>
              <a:t>E: You mentioned you think this is straight forward lymphedema or dependent edema due to the patient standing long hours at work. What might you add to the differential diagnosis if we changed the scenario and this patient presented as a 30 week pregnant female?</a:t>
            </a:r>
            <a:endParaRPr/>
          </a:p>
          <a:p>
            <a:pPr indent="-298450" lvl="2" marL="1371600" rtl="0" algn="l">
              <a:lnSpc>
                <a:spcPct val="100000"/>
              </a:lnSpc>
              <a:spcBef>
                <a:spcPts val="0"/>
              </a:spcBef>
              <a:spcAft>
                <a:spcPts val="0"/>
              </a:spcAft>
              <a:buSzPts val="1100"/>
              <a:buChar char="■"/>
            </a:pPr>
            <a:r>
              <a:rPr lang="en-US"/>
              <a:t>L: In that case, I would consider other etiologies for her diagnosis including pre-eclampsia.</a:t>
            </a:r>
            <a:endParaRPr/>
          </a:p>
          <a:p>
            <a:pPr indent="-298450" lvl="1" marL="914400" rtl="0" algn="l">
              <a:lnSpc>
                <a:spcPct val="100000"/>
              </a:lnSpc>
              <a:spcBef>
                <a:spcPts val="0"/>
              </a:spcBef>
              <a:spcAft>
                <a:spcPts val="0"/>
              </a:spcAft>
              <a:buSzPts val="1100"/>
              <a:buChar char="○"/>
            </a:pPr>
            <a:r>
              <a:rPr lang="en-US"/>
              <a:t>E: What is the definition of severe range blood pressure in pre-eclampsia?</a:t>
            </a:r>
            <a:endParaRPr/>
          </a:p>
          <a:p>
            <a:pPr indent="-298450" lvl="2" marL="1371600" rtl="0" algn="l">
              <a:lnSpc>
                <a:spcPct val="100000"/>
              </a:lnSpc>
              <a:spcBef>
                <a:spcPts val="0"/>
              </a:spcBef>
              <a:spcAft>
                <a:spcPts val="0"/>
              </a:spcAft>
              <a:buSzPts val="1100"/>
              <a:buChar char="■"/>
            </a:pPr>
            <a:r>
              <a:rPr lang="en-US"/>
              <a:t>There are several, but definitely two readings&gt; 160/110 about 15 minutes apart</a:t>
            </a:r>
            <a:endParaRPr/>
          </a:p>
          <a:p>
            <a:pPr indent="-298450" lvl="1" marL="914400" rtl="0" algn="l">
              <a:lnSpc>
                <a:spcPct val="100000"/>
              </a:lnSpc>
              <a:spcBef>
                <a:spcPts val="0"/>
              </a:spcBef>
              <a:spcAft>
                <a:spcPts val="0"/>
              </a:spcAft>
              <a:buSzPts val="1100"/>
              <a:buChar char="○"/>
            </a:pPr>
            <a:r>
              <a:rPr lang="en-US"/>
              <a:t>E: How would you approach managing pre-eclampsia in the ED?</a:t>
            </a:r>
            <a:endParaRPr/>
          </a:p>
          <a:p>
            <a:pPr indent="-298450" lvl="2" marL="1371600" rtl="0" algn="l">
              <a:lnSpc>
                <a:spcPct val="100000"/>
              </a:lnSpc>
              <a:spcBef>
                <a:spcPts val="0"/>
              </a:spcBef>
              <a:spcAft>
                <a:spcPts val="0"/>
              </a:spcAft>
              <a:buSzPts val="1100"/>
              <a:buChar char="■"/>
            </a:pPr>
            <a:r>
              <a:rPr lang="en-US"/>
              <a:t>L: I would immediately consult OB, but additionally consider medications such as labetalol to lower the blood pressure and giving at least 2-4 gm of magnesium.</a:t>
            </a:r>
            <a:endParaRPr/>
          </a:p>
          <a:p>
            <a:pPr indent="-298450" lvl="1" marL="914400" rtl="0" algn="l">
              <a:lnSpc>
                <a:spcPct val="100000"/>
              </a:lnSpc>
              <a:spcBef>
                <a:spcPts val="0"/>
              </a:spcBef>
              <a:spcAft>
                <a:spcPts val="0"/>
              </a:spcAft>
              <a:buSzPts val="1100"/>
              <a:buChar char="○"/>
            </a:pPr>
            <a:r>
              <a:rPr lang="en-US"/>
              <a:t>E: What are typical features of magnesium toxicity if the patient gets repeated large doses in the ED?</a:t>
            </a:r>
            <a:endParaRPr/>
          </a:p>
          <a:p>
            <a:pPr indent="-298450" lvl="2" marL="1371600" rtl="0" algn="l">
              <a:lnSpc>
                <a:spcPct val="100000"/>
              </a:lnSpc>
              <a:spcBef>
                <a:spcPts val="0"/>
              </a:spcBef>
              <a:spcAft>
                <a:spcPts val="0"/>
              </a:spcAft>
              <a:buSzPts val="1100"/>
              <a:buChar char="■"/>
            </a:pPr>
            <a:r>
              <a:rPr lang="en-US"/>
              <a:t>L: hyporeflexia, AMS, respiratory arrest, cardiac conduction block</a:t>
            </a:r>
            <a:endParaRPr/>
          </a:p>
          <a:p>
            <a:pPr indent="-298450" lvl="0" marL="457200" rtl="0" algn="l">
              <a:lnSpc>
                <a:spcPct val="100000"/>
              </a:lnSpc>
              <a:spcBef>
                <a:spcPts val="0"/>
              </a:spcBef>
              <a:spcAft>
                <a:spcPts val="0"/>
              </a:spcAft>
              <a:buSzPts val="1100"/>
              <a:buChar char="●"/>
            </a:pPr>
            <a:r>
              <a:rPr lang="en-US"/>
              <a:t>SNAPPS</a:t>
            </a:r>
            <a:endParaRPr/>
          </a:p>
          <a:p>
            <a:pPr indent="-298450" lvl="1" marL="914400" rtl="0" algn="l">
              <a:lnSpc>
                <a:spcPct val="100000"/>
              </a:lnSpc>
              <a:spcBef>
                <a:spcPts val="0"/>
              </a:spcBef>
              <a:spcAft>
                <a:spcPts val="0"/>
              </a:spcAft>
              <a:buSzPts val="1100"/>
              <a:buChar char="○"/>
            </a:pPr>
            <a:r>
              <a:rPr lang="en-US"/>
              <a:t>E: Can you summarize this case for me in a few sentences:</a:t>
            </a:r>
            <a:endParaRPr/>
          </a:p>
          <a:p>
            <a:pPr indent="-298450" lvl="2" marL="1371600" rtl="0" algn="l">
              <a:lnSpc>
                <a:spcPct val="100000"/>
              </a:lnSpc>
              <a:spcBef>
                <a:spcPts val="0"/>
              </a:spcBef>
              <a:spcAft>
                <a:spcPts val="0"/>
              </a:spcAft>
              <a:buSzPts val="1100"/>
              <a:buChar char="■"/>
            </a:pPr>
            <a:r>
              <a:rPr lang="en-US"/>
              <a:t>L: This is a 65 yo otherwise healthy woman who is presenting with bilateral leg edema, she has no other findings including no shortness of breath, chest pain. She stands long hours at work so I think this is probably just dependent edema.</a:t>
            </a:r>
            <a:endParaRPr/>
          </a:p>
          <a:p>
            <a:pPr indent="-298450" lvl="1" marL="914400" rtl="0" algn="l">
              <a:lnSpc>
                <a:spcPct val="100000"/>
              </a:lnSpc>
              <a:spcBef>
                <a:spcPts val="0"/>
              </a:spcBef>
              <a:spcAft>
                <a:spcPts val="0"/>
              </a:spcAft>
              <a:buSzPts val="1100"/>
              <a:buChar char="○"/>
            </a:pPr>
            <a:r>
              <a:rPr lang="en-US"/>
              <a:t>E: What other things did you consider on your differential?</a:t>
            </a:r>
            <a:endParaRPr/>
          </a:p>
          <a:p>
            <a:pPr indent="-298450" lvl="2" marL="1371600" rtl="0" algn="l">
              <a:lnSpc>
                <a:spcPct val="100000"/>
              </a:lnSpc>
              <a:spcBef>
                <a:spcPts val="0"/>
              </a:spcBef>
              <a:spcAft>
                <a:spcPts val="0"/>
              </a:spcAft>
              <a:buSzPts val="1100"/>
              <a:buChar char="■"/>
            </a:pPr>
            <a:r>
              <a:rPr lang="en-US"/>
              <a:t>L: I considered CHF, new renal failure or a thrombotic problem</a:t>
            </a:r>
            <a:endParaRPr/>
          </a:p>
          <a:p>
            <a:pPr indent="-298450" lvl="1" marL="914400" rtl="0" algn="l">
              <a:lnSpc>
                <a:spcPct val="100000"/>
              </a:lnSpc>
              <a:spcBef>
                <a:spcPts val="0"/>
              </a:spcBef>
              <a:spcAft>
                <a:spcPts val="0"/>
              </a:spcAft>
              <a:buSzPts val="1100"/>
              <a:buChar char="○"/>
            </a:pPr>
            <a:r>
              <a:rPr lang="en-US"/>
              <a:t>E: How did you decide which diagnosis was likely?</a:t>
            </a:r>
            <a:endParaRPr/>
          </a:p>
          <a:p>
            <a:pPr indent="-298450" lvl="2" marL="1371600" rtl="0" algn="l">
              <a:lnSpc>
                <a:spcPct val="100000"/>
              </a:lnSpc>
              <a:spcBef>
                <a:spcPts val="0"/>
              </a:spcBef>
              <a:spcAft>
                <a:spcPts val="0"/>
              </a:spcAft>
              <a:buSzPts val="1100"/>
              <a:buChar char="■"/>
            </a:pPr>
            <a:r>
              <a:rPr lang="en-US"/>
              <a:t>L: I asked several questions during my history regarding review of systems that would raise my concern for these other diagnoses and they were thankfully negative, no other signs or symptoms of volume overload. I considered DVT risk factors such as hormone use, personal history, recent immobility or surgery or a cancer diagnosis in their history but they had none of these.</a:t>
            </a:r>
            <a:endParaRPr/>
          </a:p>
          <a:p>
            <a:pPr indent="-298450" lvl="1" marL="914400" rtl="0" algn="l">
              <a:lnSpc>
                <a:spcPct val="100000"/>
              </a:lnSpc>
              <a:spcBef>
                <a:spcPts val="0"/>
              </a:spcBef>
              <a:spcAft>
                <a:spcPts val="0"/>
              </a:spcAft>
              <a:buSzPts val="1100"/>
              <a:buChar char="○"/>
            </a:pPr>
            <a:r>
              <a:rPr lang="en-US"/>
              <a:t>E: I noticed the patient was additionally hypertensive. Do you recall what laboratory testing might help determine if she had a new diagnosis of nephrotic syndrome?</a:t>
            </a:r>
            <a:endParaRPr/>
          </a:p>
          <a:p>
            <a:pPr indent="-298450" lvl="2" marL="1371600" rtl="0" algn="l">
              <a:lnSpc>
                <a:spcPct val="100000"/>
              </a:lnSpc>
              <a:spcBef>
                <a:spcPts val="0"/>
              </a:spcBef>
              <a:spcAft>
                <a:spcPts val="0"/>
              </a:spcAft>
              <a:buSzPts val="1100"/>
              <a:buChar char="■"/>
            </a:pPr>
            <a:r>
              <a:rPr lang="en-US"/>
              <a:t>L: I do not, other than checking a creatinine.</a:t>
            </a:r>
            <a:endParaRPr/>
          </a:p>
          <a:p>
            <a:pPr indent="-298450" lvl="1" marL="914400" rtl="0" algn="l">
              <a:lnSpc>
                <a:spcPct val="100000"/>
              </a:lnSpc>
              <a:spcBef>
                <a:spcPts val="0"/>
              </a:spcBef>
              <a:spcAft>
                <a:spcPts val="0"/>
              </a:spcAft>
              <a:buSzPts val="1100"/>
              <a:buChar char="○"/>
            </a:pPr>
            <a:r>
              <a:rPr lang="en-US"/>
              <a:t>E: Sounds like this might be a good thing to look up and read on either today during our shift or later when you are studying. Let’s write this down for you. For now, let’s plan to check a renal function and a UA on this patient to assess for new renal dysfunction and ensure no large volume of protein on the UA.</a:t>
            </a:r>
            <a:endParaRPr/>
          </a:p>
          <a:p>
            <a:pPr indent="-228600" lvl="0" marL="457200" rtl="0" algn="l">
              <a:lnSpc>
                <a:spcPct val="100000"/>
              </a:lnSpc>
              <a:spcBef>
                <a:spcPts val="0"/>
              </a:spcBef>
              <a:spcAft>
                <a:spcPts val="0"/>
              </a:spcAft>
              <a:buSzPts val="1100"/>
              <a:buNone/>
            </a:pPr>
            <a:r>
              <a:t/>
            </a:r>
            <a:endParaRPr/>
          </a:p>
          <a:p>
            <a:pPr indent="-228600" lvl="1" marL="91440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71275914ac_0_1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g271275914ac_0_1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During this session we plan </a:t>
            </a:r>
            <a:r>
              <a:rPr lang="en-US">
                <a:extLst>
                  <a:ext uri="http://customooxmlschemas.google.com/">
                    <go:slidesCustomData xmlns:go="http://customooxmlschemas.google.com/" textRoundtripDataId="0"/>
                  </a:ext>
                </a:extLst>
              </a:rPr>
              <a:t>to</a:t>
            </a:r>
            <a:r>
              <a:rPr lang="en-US"/>
              <a:t>:</a:t>
            </a:r>
            <a:endParaRPr/>
          </a:p>
          <a:p>
            <a:pPr indent="0" lvl="0" marL="0" rtl="0" algn="l">
              <a:lnSpc>
                <a:spcPct val="100000"/>
              </a:lnSpc>
              <a:spcBef>
                <a:spcPts val="0"/>
              </a:spcBef>
              <a:spcAft>
                <a:spcPts val="0"/>
              </a:spcAft>
              <a:buSzPts val="1100"/>
              <a:buNone/>
            </a:pPr>
            <a:r>
              <a:rPr lang="en-US"/>
              <a:t>-Identify and define the experienced learner and illustrate how their goals may be different than other learners</a:t>
            </a:r>
            <a:endParaRPr/>
          </a:p>
          <a:p>
            <a:pPr indent="0" lvl="0" marL="0" rtl="0" algn="l">
              <a:lnSpc>
                <a:spcPct val="100000"/>
              </a:lnSpc>
              <a:spcBef>
                <a:spcPts val="0"/>
              </a:spcBef>
              <a:spcAft>
                <a:spcPts val="0"/>
              </a:spcAft>
              <a:buSzPts val="1100"/>
              <a:buNone/>
            </a:pPr>
            <a:r>
              <a:rPr lang="en-US"/>
              <a:t>-We will cover three teaching techniques for this group including: one minute preceptor, effective questioning and the SNAPPS technique</a:t>
            </a:r>
            <a:endParaRPr/>
          </a:p>
          <a:p>
            <a:pPr indent="0" lvl="0" marL="0" rtl="0" algn="l">
              <a:lnSpc>
                <a:spcPct val="100000"/>
              </a:lnSpc>
              <a:spcBef>
                <a:spcPts val="0"/>
              </a:spcBef>
              <a:spcAft>
                <a:spcPts val="0"/>
              </a:spcAft>
              <a:buSzPts val="1100"/>
              <a:buNone/>
            </a:pPr>
            <a:r>
              <a:rPr lang="en-US"/>
              <a:t>-We will then have time to allow the group to practice one of these techniques with a practice case</a:t>
            </a:r>
            <a:endParaRPr/>
          </a:p>
          <a:p>
            <a:pPr indent="0" lvl="0" marL="0" rtl="0" algn="l">
              <a:lnSpc>
                <a:spcPct val="100000"/>
              </a:lnSpc>
              <a:spcBef>
                <a:spcPts val="0"/>
              </a:spcBef>
              <a:spcAft>
                <a:spcPts val="0"/>
              </a:spcAft>
              <a:buSzPts val="1100"/>
              <a:buNone/>
            </a:pPr>
            <a:r>
              <a:rPr lang="en-US"/>
              <a:t>-Finally, throughout our presentation and at the end, we will list additional resources for those interested in getting to know more about these topics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6b11fe556c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g26b11fe556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So let’s start with who is the “experienced learner and what does this mean?”</a:t>
            </a:r>
            <a:endParaRPr/>
          </a:p>
          <a:p>
            <a:pPr indent="-298450" lvl="0" marL="457200" rtl="0" algn="l">
              <a:lnSpc>
                <a:spcPct val="100000"/>
              </a:lnSpc>
              <a:spcBef>
                <a:spcPts val="0"/>
              </a:spcBef>
              <a:spcAft>
                <a:spcPts val="0"/>
              </a:spcAft>
              <a:buSzPts val="1100"/>
              <a:buChar char="●"/>
            </a:pPr>
            <a:r>
              <a:rPr lang="en-US"/>
              <a:t>First off, it is not based on time in training, when we define this we are not going to use terms based on post grad year or year in medical school</a:t>
            </a:r>
            <a:endParaRPr/>
          </a:p>
          <a:p>
            <a:pPr indent="-298450" lvl="0" marL="457200" rtl="0" algn="l">
              <a:lnSpc>
                <a:spcPct val="100000"/>
              </a:lnSpc>
              <a:spcBef>
                <a:spcPts val="0"/>
              </a:spcBef>
              <a:spcAft>
                <a:spcPts val="0"/>
              </a:spcAft>
              <a:buSzPts val="1100"/>
              <a:buChar char="●"/>
            </a:pPr>
            <a:r>
              <a:rPr lang="en-US"/>
              <a:t>Generally, these learners should be thought of as being on the manager and educator role of the RIME framework (as a reminder that stands for reporter, interpreter, manager and educator, these are terms first used in 1999 as a way to evaluate students and their levels during clerkship performance) </a:t>
            </a:r>
            <a:endParaRPr/>
          </a:p>
          <a:p>
            <a:pPr indent="-298450" lvl="0" marL="457200" rtl="0" algn="l">
              <a:lnSpc>
                <a:spcPct val="100000"/>
              </a:lnSpc>
              <a:spcBef>
                <a:spcPts val="0"/>
              </a:spcBef>
              <a:spcAft>
                <a:spcPts val="0"/>
              </a:spcAft>
              <a:buSzPts val="1100"/>
              <a:buChar char="●"/>
            </a:pPr>
            <a:r>
              <a:rPr lang="en-US"/>
              <a:t>We will discuss abilities of the Manger and Educator level learners on the next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As a reminder for Manager and </a:t>
            </a:r>
            <a:r>
              <a:rPr lang="en-US">
                <a:extLst>
                  <a:ext uri="http://customooxmlschemas.google.com/">
                    <go:slidesCustomData xmlns:go="http://customooxmlschemas.google.com/" textRoundtripDataId="1"/>
                  </a:ext>
                </a:extLst>
              </a:rPr>
              <a:t>Educator</a:t>
            </a:r>
            <a:r>
              <a:rPr lang="en-US"/>
              <a:t>:</a:t>
            </a:r>
            <a:endParaRPr/>
          </a:p>
          <a:p>
            <a:pPr indent="-298450" lvl="0" marL="457200" rtl="0" algn="l">
              <a:lnSpc>
                <a:spcPct val="100000"/>
              </a:lnSpc>
              <a:spcBef>
                <a:spcPts val="0"/>
              </a:spcBef>
              <a:spcAft>
                <a:spcPts val="0"/>
              </a:spcAft>
              <a:buSzPts val="1100"/>
              <a:buChar char="●"/>
            </a:pPr>
            <a:r>
              <a:rPr lang="en-US"/>
              <a:t>The MANAGER organizes information and resources to prioritize differential diagnoses and diagnostic and treatment plan using available evidence. This is where a majority of resident are and where we are trying to get students to. </a:t>
            </a:r>
            <a:endParaRPr/>
          </a:p>
          <a:p>
            <a:pPr indent="-298450" lvl="0" marL="457200" rtl="0" algn="l">
              <a:lnSpc>
                <a:spcPct val="100000"/>
              </a:lnSpc>
              <a:spcBef>
                <a:spcPts val="0"/>
              </a:spcBef>
              <a:spcAft>
                <a:spcPts val="0"/>
              </a:spcAft>
              <a:buSzPts val="1100"/>
              <a:buChar char="●"/>
            </a:pPr>
            <a:r>
              <a:rPr lang="en-US"/>
              <a:t>EDUCATORS, on the other hand, articulates what is known, determines what needs to be known, and conveys medical knowledge and its limitations to the patient and colleagues. This is the ultimate goal of where we want to get residents by graduation, so they are ready to become independent practicitioners.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Here are the skills that we see in </a:t>
            </a:r>
            <a:r>
              <a:rPr lang="en-US"/>
              <a:t>experienced</a:t>
            </a:r>
            <a:r>
              <a:rPr lang="en-US"/>
              <a:t> learners</a:t>
            </a:r>
            <a:endParaRPr/>
          </a:p>
          <a:p>
            <a:pPr indent="-298450" lvl="0" marL="457200" rtl="0" algn="l">
              <a:lnSpc>
                <a:spcPct val="100000"/>
              </a:lnSpc>
              <a:spcBef>
                <a:spcPts val="0"/>
              </a:spcBef>
              <a:spcAft>
                <a:spcPts val="0"/>
              </a:spcAft>
              <a:buSzPts val="1100"/>
              <a:buChar char="●"/>
            </a:pPr>
            <a:r>
              <a:rPr lang="en-US"/>
              <a:t>These learners are able to develop and defend diagnostic and therapeutic plans. We aren’t just talking about a basic differential but an actual useful working list</a:t>
            </a:r>
            <a:endParaRPr/>
          </a:p>
          <a:p>
            <a:pPr indent="-298450" lvl="0" marL="457200" rtl="0" algn="l">
              <a:lnSpc>
                <a:spcPct val="100000"/>
              </a:lnSpc>
              <a:spcBef>
                <a:spcPts val="0"/>
              </a:spcBef>
              <a:spcAft>
                <a:spcPts val="0"/>
              </a:spcAft>
              <a:buSzPts val="1100"/>
              <a:buChar char="●"/>
            </a:pPr>
            <a:r>
              <a:rPr lang="en-US"/>
              <a:t>They can </a:t>
            </a:r>
            <a:r>
              <a:rPr lang="en-US">
                <a:extLst>
                  <a:ext uri="http://customooxmlschemas.google.com/">
                    <go:slidesCustomData xmlns:go="http://customooxmlschemas.google.com/" textRoundtripDataId="2"/>
                  </a:ext>
                </a:extLst>
              </a:rPr>
              <a:t>apply clinical reasoning</a:t>
            </a:r>
            <a:r>
              <a:rPr lang="en-US"/>
              <a:t> to individual patient scenarios that are independent for that specific case</a:t>
            </a:r>
            <a:endParaRPr/>
          </a:p>
          <a:p>
            <a:pPr indent="-298450" lvl="0" marL="457200" rtl="0" algn="l">
              <a:lnSpc>
                <a:spcPct val="100000"/>
              </a:lnSpc>
              <a:spcBef>
                <a:spcPts val="0"/>
              </a:spcBef>
              <a:spcAft>
                <a:spcPts val="0"/>
              </a:spcAft>
              <a:buSzPts val="1100"/>
              <a:buChar char="●"/>
            </a:pPr>
            <a:r>
              <a:rPr lang="en-US"/>
              <a:t>Finally, hopefully by this point they will have developed the fundamental knowledge needed to be able to practice and they just need to refine what they know and continue to apply it appropriately in the clinical space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rPr lang="en-US"/>
              <a:t>Now lets look at the goals of the experienced learner so you know how to best guide them.</a:t>
            </a:r>
            <a:endParaRPr/>
          </a:p>
          <a:p>
            <a:pPr indent="-298450" lvl="0" marL="457200" marR="0" rtl="0" algn="l">
              <a:lnSpc>
                <a:spcPct val="100000"/>
              </a:lnSpc>
              <a:spcBef>
                <a:spcPts val="0"/>
              </a:spcBef>
              <a:spcAft>
                <a:spcPts val="0"/>
              </a:spcAft>
              <a:buSzPts val="1100"/>
              <a:buChar char="●"/>
            </a:pPr>
            <a:r>
              <a:rPr lang="en-US"/>
              <a:t>They are looking beyond your personal practice pattern and want to know the evidence behind what you do</a:t>
            </a:r>
            <a:endParaRPr/>
          </a:p>
          <a:p>
            <a:pPr indent="-298450" lvl="0" marL="457200" marR="0" rtl="0" algn="l">
              <a:lnSpc>
                <a:spcPct val="100000"/>
              </a:lnSpc>
              <a:spcBef>
                <a:spcPts val="0"/>
              </a:spcBef>
              <a:spcAft>
                <a:spcPts val="0"/>
              </a:spcAft>
              <a:buSzPts val="1100"/>
              <a:buChar char="●"/>
            </a:pPr>
            <a:r>
              <a:rPr lang="en-US"/>
              <a:t>They want to be able to explain their clinical reasoning to others rather then just parrot the answer</a:t>
            </a:r>
            <a:endParaRPr/>
          </a:p>
          <a:p>
            <a:pPr indent="-298450" lvl="0" marL="457200" marR="0" rtl="0" algn="l">
              <a:lnSpc>
                <a:spcPct val="100000"/>
              </a:lnSpc>
              <a:spcBef>
                <a:spcPts val="0"/>
              </a:spcBef>
              <a:spcAft>
                <a:spcPts val="0"/>
              </a:spcAft>
              <a:buSzPts val="1100"/>
              <a:buChar char="●"/>
            </a:pPr>
            <a:r>
              <a:rPr lang="en-US"/>
              <a:t>They hopefully feel comfortable with bread and butter cases and want to focus on rare or life threatening cases, uncommon diagnoses or uncommon presentations of common diseases that they will need to be competent at after </a:t>
            </a:r>
            <a:r>
              <a:rPr lang="en-US">
                <a:extLst>
                  <a:ext uri="http://customooxmlschemas.google.com/">
                    <go:slidesCustomData xmlns:go="http://customooxmlschemas.google.com/" textRoundtripDataId="4"/>
                  </a:ext>
                </a:extLst>
              </a:rPr>
              <a:t>graduation</a:t>
            </a:r>
            <a:r>
              <a:rPr lang="en-US"/>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71275914ac_0_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g271275914ac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The techniques reviewed in this presentation are geared toward the Experienced learner. Here we have:</a:t>
            </a:r>
            <a:endParaRPr/>
          </a:p>
          <a:p>
            <a:pPr indent="-298450" lvl="1" marL="914400" marR="0" rtl="0" algn="l">
              <a:lnSpc>
                <a:spcPct val="100000"/>
              </a:lnSpc>
              <a:spcBef>
                <a:spcPts val="0"/>
              </a:spcBef>
              <a:spcAft>
                <a:spcPts val="0"/>
              </a:spcAft>
              <a:buClr>
                <a:srgbClr val="000000"/>
              </a:buClr>
              <a:buSzPts val="1100"/>
              <a:buFont typeface="Arial"/>
              <a:buChar char="○"/>
            </a:pPr>
            <a:r>
              <a:rPr lang="en-US"/>
              <a:t>One</a:t>
            </a:r>
            <a:r>
              <a:rPr lang="en-US" sz="1100"/>
              <a:t>-minute </a:t>
            </a:r>
            <a:r>
              <a:rPr lang="en-US"/>
              <a:t>Preceptor</a:t>
            </a:r>
            <a:endParaRPr/>
          </a:p>
          <a:p>
            <a:pPr indent="-298450" lvl="1" marL="914400" marR="0" rtl="0" algn="l">
              <a:lnSpc>
                <a:spcPct val="100000"/>
              </a:lnSpc>
              <a:spcBef>
                <a:spcPts val="0"/>
              </a:spcBef>
              <a:spcAft>
                <a:spcPts val="0"/>
              </a:spcAft>
              <a:buClr>
                <a:srgbClr val="000000"/>
              </a:buClr>
              <a:buSzPts val="1100"/>
              <a:buFont typeface="Arial"/>
              <a:buChar char="○"/>
            </a:pPr>
            <a:r>
              <a:rPr lang="en-US"/>
              <a:t>Effective Questioning</a:t>
            </a:r>
            <a:endParaRPr/>
          </a:p>
          <a:p>
            <a:pPr indent="-298450" lvl="1" marL="914400" marR="0" rtl="0" algn="l">
              <a:lnSpc>
                <a:spcPct val="100000"/>
              </a:lnSpc>
              <a:spcBef>
                <a:spcPts val="0"/>
              </a:spcBef>
              <a:spcAft>
                <a:spcPts val="0"/>
              </a:spcAft>
              <a:buClr>
                <a:srgbClr val="000000"/>
              </a:buClr>
              <a:buSzPts val="1100"/>
              <a:buFont typeface="Arial"/>
              <a:buChar char="○"/>
            </a:pPr>
            <a:r>
              <a:rPr lang="en-US"/>
              <a:t>SNAPPS</a:t>
            </a:r>
            <a:endParaRPr/>
          </a:p>
          <a:p>
            <a:pPr indent="0" lvl="0" marL="914400" marR="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lang="en-US">
                <a:solidFill>
                  <a:srgbClr val="1F1F1F"/>
                </a:solidFill>
              </a:rPr>
              <a:t>Lets start with the One-Minute Preceptor</a:t>
            </a:r>
            <a:endParaRPr>
              <a:solidFill>
                <a:srgbClr val="1F1F1F"/>
              </a:solidFill>
            </a:endParaRPr>
          </a:p>
          <a:p>
            <a:pPr indent="-298450" lvl="0" marL="457200" marR="0" rtl="0" algn="l">
              <a:lnSpc>
                <a:spcPct val="100000"/>
              </a:lnSpc>
              <a:spcBef>
                <a:spcPts val="0"/>
              </a:spcBef>
              <a:spcAft>
                <a:spcPts val="0"/>
              </a:spcAft>
              <a:buClr>
                <a:srgbClr val="000000"/>
              </a:buClr>
              <a:buSzPts val="1100"/>
              <a:buFont typeface="Arial"/>
              <a:buChar char="●"/>
            </a:pPr>
            <a:r>
              <a:rPr lang="en-US">
                <a:solidFill>
                  <a:srgbClr val="1F1F1F"/>
                </a:solidFill>
              </a:rPr>
              <a:t>This is one of the easiest and most effective teaching tool from the </a:t>
            </a:r>
            <a:r>
              <a:rPr lang="en-US">
                <a:solidFill>
                  <a:srgbClr val="1F1F1F"/>
                </a:solidFill>
                <a:extLst>
                  <a:ext uri="http://customooxmlschemas.google.com/">
                    <go:slidesCustomData xmlns:go="http://customooxmlschemas.google.com/" textRoundtripDataId="5"/>
                  </a:ext>
                </a:extLst>
              </a:rPr>
              <a:t>literature</a:t>
            </a:r>
            <a:r>
              <a:rPr lang="en-US">
                <a:solidFill>
                  <a:srgbClr val="1F1F1F"/>
                </a:solidFill>
              </a:rPr>
              <a:t>. </a:t>
            </a:r>
            <a:endParaRPr>
              <a:solidFill>
                <a:srgbClr val="1F1F1F"/>
              </a:solidFill>
            </a:endParaRPr>
          </a:p>
          <a:p>
            <a:pPr indent="-298450" lvl="0" marL="457200" marR="0" rtl="0" algn="l">
              <a:lnSpc>
                <a:spcPct val="100000"/>
              </a:lnSpc>
              <a:spcBef>
                <a:spcPts val="0"/>
              </a:spcBef>
              <a:spcAft>
                <a:spcPts val="0"/>
              </a:spcAft>
              <a:buClr>
                <a:srgbClr val="1F1F1F"/>
              </a:buClr>
              <a:buSzPts val="1100"/>
              <a:buChar char="●"/>
            </a:pPr>
            <a:r>
              <a:rPr lang="en-US">
                <a:solidFill>
                  <a:srgbClr val="1F1F1F"/>
                </a:solidFill>
              </a:rPr>
              <a:t>It not only gets the learner to pick and diagnosis and plan, but to work to defend it. </a:t>
            </a:r>
            <a:endParaRPr>
              <a:solidFill>
                <a:srgbClr val="1F1F1F"/>
              </a:solidFill>
            </a:endParaRPr>
          </a:p>
          <a:p>
            <a:pPr indent="-298450" lvl="0" marL="457200" marR="0" rtl="0" algn="l">
              <a:lnSpc>
                <a:spcPct val="100000"/>
              </a:lnSpc>
              <a:spcBef>
                <a:spcPts val="0"/>
              </a:spcBef>
              <a:spcAft>
                <a:spcPts val="0"/>
              </a:spcAft>
              <a:buClr>
                <a:srgbClr val="1F1F1F"/>
              </a:buClr>
              <a:buSzPts val="1100"/>
              <a:buChar char="●"/>
            </a:pPr>
            <a:r>
              <a:rPr lang="en-US">
                <a:solidFill>
                  <a:srgbClr val="1F1F1F"/>
                </a:solidFill>
              </a:rPr>
              <a:t>This is great when you have 1-2 minutes of dedicated time and the learner is in a good place to talk about the case</a:t>
            </a:r>
            <a:endParaRPr>
              <a:solidFill>
                <a:srgbClr val="1F1F1F"/>
              </a:solidFill>
            </a:endParaRPr>
          </a:p>
          <a:p>
            <a:pPr indent="0" lvl="0" marL="0" marR="0" rtl="0" algn="l">
              <a:lnSpc>
                <a:spcPct val="100000"/>
              </a:lnSpc>
              <a:spcBef>
                <a:spcPts val="0"/>
              </a:spcBef>
              <a:spcAft>
                <a:spcPts val="0"/>
              </a:spcAft>
              <a:buSzPts val="1100"/>
              <a:buNone/>
            </a:pPr>
            <a:r>
              <a:t/>
            </a:r>
            <a:endParaRPr>
              <a:solidFill>
                <a:srgbClr val="1F1F1F"/>
              </a:solidFill>
            </a:endParaRPr>
          </a:p>
          <a:p>
            <a:pPr indent="0" lvl="0" marL="0" marR="0" rtl="0" algn="l">
              <a:lnSpc>
                <a:spcPct val="100000"/>
              </a:lnSpc>
              <a:spcBef>
                <a:spcPts val="0"/>
              </a:spcBef>
              <a:spcAft>
                <a:spcPts val="0"/>
              </a:spcAft>
              <a:buSzPts val="1100"/>
              <a:buNone/>
            </a:pPr>
            <a:r>
              <a:t/>
            </a:r>
            <a:endParaRPr>
              <a:solidFill>
                <a:srgbClr val="1F1F1F"/>
              </a:solidFill>
            </a:endParaRPr>
          </a:p>
          <a:p>
            <a:pPr indent="0" lvl="0" marL="0" marR="0" rtl="0" algn="l">
              <a:lnSpc>
                <a:spcPct val="100000"/>
              </a:lnSpc>
              <a:spcBef>
                <a:spcPts val="0"/>
              </a:spcBef>
              <a:spcAft>
                <a:spcPts val="0"/>
              </a:spcAft>
              <a:buSzPts val="1100"/>
              <a:buNone/>
            </a:pPr>
            <a:r>
              <a:t/>
            </a:r>
            <a:endParaRPr>
              <a:solidFill>
                <a:srgbClr val="1F1F1F"/>
              </a:solidFill>
            </a:endParaRPr>
          </a:p>
          <a:p>
            <a:pPr indent="-298450" lvl="0" marL="457200" marR="0" rtl="0" algn="l">
              <a:lnSpc>
                <a:spcPct val="100000"/>
              </a:lnSpc>
              <a:spcBef>
                <a:spcPts val="0"/>
              </a:spcBef>
              <a:spcAft>
                <a:spcPts val="0"/>
              </a:spcAft>
              <a:buClr>
                <a:srgbClr val="000000"/>
              </a:buClr>
              <a:buSzPts val="1100"/>
              <a:buFont typeface="Arial"/>
              <a:buChar char="●"/>
            </a:pPr>
            <a:r>
              <a:rPr b="0" i="0" lang="en-US">
                <a:solidFill>
                  <a:srgbClr val="1F1F1F"/>
                </a:solidFill>
                <a:latin typeface="Arial"/>
                <a:ea typeface="Arial"/>
                <a:cs typeface="Arial"/>
                <a:sym typeface="Arial"/>
              </a:rPr>
              <a:t>Green GM, Chen EH. Top 10 ideas to improve your bedside teaching in a busy emergency department. Emerg Med J. 2015 Jan;32(1):76-7. doi: 10.1136/emermed-2014-204211. </a:t>
            </a:r>
            <a:endParaRPr/>
          </a:p>
          <a:p>
            <a:pPr indent="-298450" lvl="0" marL="457200" marR="0" rtl="0" algn="l">
              <a:lnSpc>
                <a:spcPct val="100000"/>
              </a:lnSpc>
              <a:spcBef>
                <a:spcPts val="0"/>
              </a:spcBef>
              <a:spcAft>
                <a:spcPts val="0"/>
              </a:spcAft>
              <a:buClr>
                <a:srgbClr val="000000"/>
              </a:buClr>
              <a:buSzPts val="1100"/>
              <a:buFont typeface="Arial"/>
              <a:buChar char="●"/>
            </a:pPr>
            <a:r>
              <a:rPr b="0" i="0" lang="en-US">
                <a:solidFill>
                  <a:srgbClr val="1F1F1F"/>
                </a:solidFill>
                <a:latin typeface="Arial"/>
                <a:ea typeface="Arial"/>
                <a:cs typeface="Arial"/>
                <a:sym typeface="Arial"/>
              </a:rPr>
              <a:t>Irby DM, Wilkerson L. Teaching when time is limited. BMJ. 2008;336(7640):384-387. doi:10.1136/bmj.39456.727199.</a:t>
            </a:r>
            <a:endParaRPr/>
          </a:p>
          <a:p>
            <a:pPr indent="-298450" lvl="0" marL="457200" marR="0" rtl="0" algn="l">
              <a:lnSpc>
                <a:spcPct val="100000"/>
              </a:lnSpc>
              <a:spcBef>
                <a:spcPts val="0"/>
              </a:spcBef>
              <a:spcAft>
                <a:spcPts val="0"/>
              </a:spcAft>
              <a:buClr>
                <a:srgbClr val="000000"/>
              </a:buClr>
              <a:buSzPts val="1100"/>
              <a:buFont typeface="Arial"/>
              <a:buChar char="●"/>
            </a:pPr>
            <a:r>
              <a:rPr b="0" i="0" lang="en-US">
                <a:solidFill>
                  <a:srgbClr val="1F1F1F"/>
                </a:solidFill>
                <a:latin typeface="Arial"/>
                <a:ea typeface="Arial"/>
                <a:cs typeface="Arial"/>
                <a:sym typeface="Arial"/>
              </a:rPr>
              <a:t>AD Sudario, Gabe. "PV Card - One Minute Preceptor NERDS Mnemonic" ALiEM. Aug 1, 2015. Accessed July 20, 2023. </a:t>
            </a:r>
            <a:r>
              <a:rPr b="0" i="0" lang="en-US" u="none" strike="noStrike">
                <a:solidFill>
                  <a:srgbClr val="000000"/>
                </a:solidFill>
                <a:latin typeface="Arial"/>
                <a:ea typeface="Arial"/>
                <a:cs typeface="Arial"/>
                <a:sym typeface="Arial"/>
              </a:rPr>
              <a:t>https://www.aliem.com/pv-card-one-minute-preceptor-nerds-mnemonic/</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6ed99caa3d_4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g26ed99caa3d_4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solidFill>
                  <a:srgbClr val="1F1F1F"/>
                </a:solidFill>
              </a:rPr>
              <a:t>In the OMP, you want to do the following</a:t>
            </a:r>
            <a:endParaRPr>
              <a:solidFill>
                <a:srgbClr val="1F1F1F"/>
              </a:solidFill>
            </a:endParaRPr>
          </a:p>
          <a:p>
            <a:pPr indent="-298450" lvl="0" marL="457200" rtl="0" algn="l">
              <a:lnSpc>
                <a:spcPct val="100000"/>
              </a:lnSpc>
              <a:spcBef>
                <a:spcPts val="0"/>
              </a:spcBef>
              <a:spcAft>
                <a:spcPts val="0"/>
              </a:spcAft>
              <a:buClr>
                <a:srgbClr val="1F1F1F"/>
              </a:buClr>
              <a:buSzPts val="1100"/>
              <a:buChar char="●"/>
            </a:pPr>
            <a:r>
              <a:rPr lang="en-US">
                <a:solidFill>
                  <a:srgbClr val="1F1F1F"/>
                </a:solidFill>
              </a:rPr>
              <a:t>After they present a case to you, force the learner to commit to an answer (diagnosis and plan)</a:t>
            </a:r>
            <a:endParaRPr>
              <a:solidFill>
                <a:srgbClr val="1F1F1F"/>
              </a:solidFill>
            </a:endParaRPr>
          </a:p>
          <a:p>
            <a:pPr indent="-298450" lvl="0" marL="457200" rtl="0" algn="l">
              <a:lnSpc>
                <a:spcPct val="100000"/>
              </a:lnSpc>
              <a:spcBef>
                <a:spcPts val="0"/>
              </a:spcBef>
              <a:spcAft>
                <a:spcPts val="0"/>
              </a:spcAft>
              <a:buClr>
                <a:srgbClr val="1F1F1F"/>
              </a:buClr>
              <a:buSzPts val="1100"/>
              <a:buChar char="●"/>
            </a:pPr>
            <a:r>
              <a:rPr lang="en-US">
                <a:solidFill>
                  <a:srgbClr val="1F1F1F"/>
                </a:solidFill>
              </a:rPr>
              <a:t>Next you want to probe them for why they said this answer. What evidence supports this (basically they “show their work of how they got to their </a:t>
            </a:r>
            <a:r>
              <a:rPr lang="en-US">
                <a:solidFill>
                  <a:srgbClr val="1F1F1F"/>
                </a:solidFill>
                <a:extLst>
                  <a:ext uri="http://customooxmlschemas.google.com/">
                    <go:slidesCustomData xmlns:go="http://customooxmlschemas.google.com/" textRoundtripDataId="6"/>
                  </a:ext>
                </a:extLst>
              </a:rPr>
              <a:t>answer</a:t>
            </a:r>
            <a:r>
              <a:rPr lang="en-US">
                <a:solidFill>
                  <a:srgbClr val="1F1F1F"/>
                </a:solidFill>
              </a:rPr>
              <a:t>”)</a:t>
            </a:r>
            <a:endParaRPr>
              <a:solidFill>
                <a:srgbClr val="1F1F1F"/>
              </a:solidFill>
            </a:endParaRPr>
          </a:p>
          <a:p>
            <a:pPr indent="-298450" lvl="0" marL="457200" rtl="0" algn="l">
              <a:lnSpc>
                <a:spcPct val="100000"/>
              </a:lnSpc>
              <a:spcBef>
                <a:spcPts val="0"/>
              </a:spcBef>
              <a:spcAft>
                <a:spcPts val="0"/>
              </a:spcAft>
              <a:buClr>
                <a:srgbClr val="1F1F1F"/>
              </a:buClr>
              <a:buSzPts val="1100"/>
              <a:buChar char="●"/>
            </a:pPr>
            <a:r>
              <a:rPr lang="en-US">
                <a:solidFill>
                  <a:srgbClr val="1F1F1F"/>
                </a:solidFill>
              </a:rPr>
              <a:t>This is where you decide on ONE thing you want to teach. Even if they get the answer right, you should be able to find something interesting about the case to teach them. Remember, the experienced learner isny going to sit down for a whole lecture. You really need to limit what you hope to teach them and pick one crucial learning point. It is best to keep this broad and “in general”, to avoid them becoming defensive. for example “in general, older patients with nonspecific exam findings need a broader workup because they are more prone to serious illness…etc”</a:t>
            </a:r>
            <a:endParaRPr>
              <a:solidFill>
                <a:srgbClr val="1F1F1F"/>
              </a:solidFill>
            </a:endParaRPr>
          </a:p>
          <a:p>
            <a:pPr indent="-298450" lvl="0" marL="457200" rtl="0" algn="l">
              <a:lnSpc>
                <a:spcPct val="100000"/>
              </a:lnSpc>
              <a:spcBef>
                <a:spcPts val="0"/>
              </a:spcBef>
              <a:spcAft>
                <a:spcPts val="0"/>
              </a:spcAft>
              <a:buClr>
                <a:srgbClr val="1F1F1F"/>
              </a:buClr>
              <a:buSzPts val="1100"/>
              <a:buChar char="●"/>
            </a:pPr>
            <a:r>
              <a:rPr lang="en-US">
                <a:solidFill>
                  <a:srgbClr val="1F1F1F"/>
                </a:solidFill>
              </a:rPr>
              <a:t>You dont want them to feel judged or like they did something wrong, so next you want to reinforce the positives from their reasoning (remember, positive reinforcement is always the strongest tool to help them continue to </a:t>
            </a:r>
            <a:r>
              <a:rPr lang="en-US">
                <a:solidFill>
                  <a:srgbClr val="1F1F1F"/>
                </a:solidFill>
                <a:extLst>
                  <a:ext uri="http://customooxmlschemas.google.com/">
                    <go:slidesCustomData xmlns:go="http://customooxmlschemas.google.com/" textRoundtripDataId="7"/>
                  </a:ext>
                </a:extLst>
              </a:rPr>
              <a:t>grow</a:t>
            </a:r>
            <a:r>
              <a:rPr lang="en-US">
                <a:solidFill>
                  <a:srgbClr val="1F1F1F"/>
                </a:solidFill>
              </a:rPr>
              <a:t>)</a:t>
            </a:r>
            <a:endParaRPr>
              <a:solidFill>
                <a:srgbClr val="1F1F1F"/>
              </a:solidFill>
            </a:endParaRPr>
          </a:p>
          <a:p>
            <a:pPr indent="-298450" lvl="0" marL="457200" rtl="0" algn="l">
              <a:lnSpc>
                <a:spcPct val="100000"/>
              </a:lnSpc>
              <a:spcBef>
                <a:spcPts val="0"/>
              </a:spcBef>
              <a:spcAft>
                <a:spcPts val="0"/>
              </a:spcAft>
              <a:buClr>
                <a:srgbClr val="1F1F1F"/>
              </a:buClr>
              <a:buSzPts val="1100"/>
              <a:buChar char="●"/>
            </a:pPr>
            <a:r>
              <a:rPr lang="en-US">
                <a:solidFill>
                  <a:srgbClr val="1F1F1F"/>
                </a:solidFill>
              </a:rPr>
              <a:t>Finally, if there is anything corrective about the case, this is an opportunity to let them know for the future. </a:t>
            </a:r>
            <a:endParaRPr>
              <a:solidFill>
                <a:srgbClr val="1F1F1F"/>
              </a:solidFill>
            </a:endParaRPr>
          </a:p>
          <a:p>
            <a:pPr indent="0" lvl="0" marL="457200" rtl="0" algn="l">
              <a:lnSpc>
                <a:spcPct val="100000"/>
              </a:lnSpc>
              <a:spcBef>
                <a:spcPts val="0"/>
              </a:spcBef>
              <a:spcAft>
                <a:spcPts val="0"/>
              </a:spcAft>
              <a:buSzPts val="1100"/>
              <a:buNone/>
            </a:pPr>
            <a:r>
              <a:t/>
            </a:r>
            <a:endParaRPr>
              <a:solidFill>
                <a:srgbClr val="1F1F1F"/>
              </a:solidFill>
            </a:endParaRPr>
          </a:p>
          <a:p>
            <a:pPr indent="0" lvl="0" marL="457200" rtl="0" algn="l">
              <a:lnSpc>
                <a:spcPct val="100000"/>
              </a:lnSpc>
              <a:spcBef>
                <a:spcPts val="0"/>
              </a:spcBef>
              <a:spcAft>
                <a:spcPts val="0"/>
              </a:spcAft>
              <a:buSzPts val="1100"/>
              <a:buNone/>
            </a:pPr>
            <a:r>
              <a:t/>
            </a:r>
            <a:endParaRPr>
              <a:solidFill>
                <a:srgbClr val="1F1F1F"/>
              </a:solidFill>
            </a:endParaRPr>
          </a:p>
          <a:p>
            <a:pPr indent="0" lvl="0" marL="457200" rtl="0" algn="l">
              <a:lnSpc>
                <a:spcPct val="100000"/>
              </a:lnSpc>
              <a:spcBef>
                <a:spcPts val="0"/>
              </a:spcBef>
              <a:spcAft>
                <a:spcPts val="0"/>
              </a:spcAft>
              <a:buSzPts val="1100"/>
              <a:buNone/>
            </a:pPr>
            <a:r>
              <a:t/>
            </a:r>
            <a:endParaRPr>
              <a:solidFill>
                <a:srgbClr val="1F1F1F"/>
              </a:solidFill>
            </a:endParaRPr>
          </a:p>
          <a:p>
            <a:pPr indent="-298450" lvl="0" marL="457200" rtl="0" algn="l">
              <a:lnSpc>
                <a:spcPct val="100000"/>
              </a:lnSpc>
              <a:spcBef>
                <a:spcPts val="0"/>
              </a:spcBef>
              <a:spcAft>
                <a:spcPts val="0"/>
              </a:spcAft>
              <a:buClr>
                <a:schemeClr val="dk1"/>
              </a:buClr>
              <a:buSzPts val="1100"/>
              <a:buChar char="●"/>
            </a:pPr>
            <a:r>
              <a:rPr lang="en-US">
                <a:solidFill>
                  <a:srgbClr val="1F1F1F"/>
                </a:solidFill>
              </a:rPr>
              <a:t>Green GM, Chen EH. Top 10 ideas to improve your bedside teaching in a busy emergency department. Emerg Med J. 2015 Jan;32(1):76-7. doi: 10.1136/emermed-2014-204211.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rgbClr val="1F1F1F"/>
                </a:solidFill>
              </a:rPr>
              <a:t>Irby DM, Wilkerson L. Teaching when time is limited. BMJ. 2008;336(7640):384-387. doi:10.1136/bmj.39456.727199.</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rgbClr val="1F1F1F"/>
                </a:solidFill>
              </a:rPr>
              <a:t>AD Sudario, Gabe. "PV Card - One Minute Preceptor NERDS Mnemonic" ALiEM. Aug 1, 2015. Accessed July 20, 2023. </a:t>
            </a:r>
            <a:r>
              <a:rPr lang="en-US">
                <a:solidFill>
                  <a:schemeClr val="dk1"/>
                </a:solidFill>
              </a:rPr>
              <a:t>https://www.aliem.com/pv-card-one-minute-preceptor-nerds-mnemonic/</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EM Title">
  <p:cSld name="SAEM Title">
    <p:spTree>
      <p:nvGrpSpPr>
        <p:cNvPr id="12" name="Shape 12"/>
        <p:cNvGrpSpPr/>
        <p:nvPr/>
      </p:nvGrpSpPr>
      <p:grpSpPr>
        <a:xfrm>
          <a:off x="0" y="0"/>
          <a:ext cx="0" cy="0"/>
          <a:chOff x="0" y="0"/>
          <a:chExt cx="0" cy="0"/>
        </a:xfrm>
      </p:grpSpPr>
      <p:pic>
        <p:nvPicPr>
          <p:cNvPr descr="SAEM Title 1.jpg" id="13" name="Google Shape;13;p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4" name="Google Shape;14;p8"/>
          <p:cNvSpPr txBox="1"/>
          <p:nvPr>
            <p:ph type="ctrTitle"/>
          </p:nvPr>
        </p:nvSpPr>
        <p:spPr>
          <a:xfrm>
            <a:off x="321662" y="4331621"/>
            <a:ext cx="7772400" cy="1470025"/>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4400"/>
              <a:buFont typeface="Calibri"/>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EM Pg 2" type="obj">
  <p:cSld name="OBJECT">
    <p:spTree>
      <p:nvGrpSpPr>
        <p:cNvPr id="18" name="Shape 18"/>
        <p:cNvGrpSpPr/>
        <p:nvPr/>
      </p:nvGrpSpPr>
      <p:grpSpPr>
        <a:xfrm>
          <a:off x="0" y="0"/>
          <a:ext cx="0" cy="0"/>
          <a:chOff x="0" y="0"/>
          <a:chExt cx="0" cy="0"/>
        </a:xfrm>
      </p:grpSpPr>
      <p:pic>
        <p:nvPicPr>
          <p:cNvPr descr="SAEM.jpg" id="19" name="Google Shape;19;p9"/>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0" name="Google Shape;20;p9"/>
          <p:cNvSpPr txBox="1"/>
          <p:nvPr>
            <p:ph type="title"/>
          </p:nvPr>
        </p:nvSpPr>
        <p:spPr>
          <a:xfrm>
            <a:off x="457200" y="13398"/>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pic>
        <p:nvPicPr>
          <p:cNvPr descr="SAEM.jpg" id="26" name="Google Shape;26;p1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7" name="Google Shape;27;p1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29" name="Google Shape;2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pic>
        <p:nvPicPr>
          <p:cNvPr descr="SAEM.jpg" id="33" name="Google Shape;33;p11"/>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4" name="Google Shape;34;p11"/>
          <p:cNvSpPr txBox="1"/>
          <p:nvPr>
            <p:ph type="title"/>
          </p:nvPr>
        </p:nvSpPr>
        <p:spPr>
          <a:xfrm>
            <a:off x="457200" y="157774"/>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1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pic>
        <p:nvPicPr>
          <p:cNvPr descr="SAEM.jpg" id="41" name="Google Shape;41;p1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2" name="Google Shape;42;p12"/>
          <p:cNvSpPr txBox="1"/>
          <p:nvPr>
            <p:ph type="title"/>
          </p:nvPr>
        </p:nvSpPr>
        <p:spPr>
          <a:xfrm>
            <a:off x="457200" y="157774"/>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4" name="Google Shape;44;p1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5" name="Google Shape;45;p1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6" name="Google Shape;46;p1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7" name="Google Shape;4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pic>
        <p:nvPicPr>
          <p:cNvPr descr="SAEM.jpg" id="51" name="Google Shape;51;p1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52" name="Google Shape;52;p13"/>
          <p:cNvSpPr txBox="1"/>
          <p:nvPr>
            <p:ph type="title"/>
          </p:nvPr>
        </p:nvSpPr>
        <p:spPr>
          <a:xfrm>
            <a:off x="457200" y="157774"/>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pic>
        <p:nvPicPr>
          <p:cNvPr descr="SAEM.jpg" id="57" name="Google Shape;57;p1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58" name="Google Shape;5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pic>
        <p:nvPicPr>
          <p:cNvPr descr="SAEM.jpg" id="62" name="Google Shape;62;p1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63" name="Google Shape;63;p1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5" name="Google Shape;65;p1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6" name="Google Shape;66;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pic>
        <p:nvPicPr>
          <p:cNvPr descr="SAEM.jpg" id="70" name="Google Shape;70;p1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71" name="Google Shape;71;p1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6"/>
          <p:cNvSpPr/>
          <p:nvPr>
            <p:ph idx="2" type="pic"/>
          </p:nvPr>
        </p:nvSpPr>
        <p:spPr>
          <a:xfrm>
            <a:off x="1792288" y="612775"/>
            <a:ext cx="5486400" cy="4114800"/>
          </a:xfrm>
          <a:prstGeom prst="rect">
            <a:avLst/>
          </a:prstGeom>
          <a:noFill/>
          <a:ln>
            <a:noFill/>
          </a:ln>
        </p:spPr>
      </p:sp>
      <p:sp>
        <p:nvSpPr>
          <p:cNvPr id="73" name="Google Shape;73;p1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4" name="Google Shape;7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Title 3 AEM.jpg" id="6" name="Google Shape;6;p7"/>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7" name="Google Shape;7;p7"/>
          <p:cNvSpPr txBox="1"/>
          <p:nvPr>
            <p:ph type="title"/>
          </p:nvPr>
        </p:nvSpPr>
        <p:spPr>
          <a:xfrm>
            <a:off x="457200" y="157774"/>
            <a:ext cx="8229600" cy="11430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 name="Google Shape;9;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6.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
          <p:cNvSpPr txBox="1"/>
          <p:nvPr>
            <p:ph type="ctrTitle"/>
          </p:nvPr>
        </p:nvSpPr>
        <p:spPr>
          <a:xfrm>
            <a:off x="303775" y="4174950"/>
            <a:ext cx="8086200" cy="15999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8642"/>
              <a:buFont typeface="Calibri"/>
              <a:buNone/>
            </a:pPr>
            <a:r>
              <a:rPr lang="en-US" sz="4500"/>
              <a:t>Teaching on Shift in Emergency Medicine</a:t>
            </a:r>
            <a:endParaRPr sz="4500"/>
          </a:p>
          <a:p>
            <a:pPr indent="0" lvl="0" marL="0" rtl="0" algn="l">
              <a:lnSpc>
                <a:spcPct val="100000"/>
              </a:lnSpc>
              <a:spcBef>
                <a:spcPts val="0"/>
              </a:spcBef>
              <a:spcAft>
                <a:spcPts val="0"/>
              </a:spcAft>
              <a:buClr>
                <a:schemeClr val="dk1"/>
              </a:buClr>
              <a:buSzPct val="119241"/>
              <a:buFont typeface="Calibri"/>
              <a:buNone/>
            </a:pPr>
            <a:r>
              <a:rPr lang="en-US" sz="4100"/>
              <a:t>Module 3: The </a:t>
            </a:r>
            <a:r>
              <a:rPr lang="en-US" sz="4500"/>
              <a:t>Experienced Learner</a:t>
            </a:r>
            <a:endParaRPr sz="3288"/>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9"/>
          <p:cNvSpPr txBox="1"/>
          <p:nvPr>
            <p:ph type="title"/>
          </p:nvPr>
        </p:nvSpPr>
        <p:spPr>
          <a:xfrm>
            <a:off x="457200" y="13398"/>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Calibri"/>
              <a:buNone/>
            </a:pPr>
            <a:r>
              <a:rPr lang="en-US"/>
              <a:t>Skill 2: Effective Questioning</a:t>
            </a:r>
            <a:endParaRPr/>
          </a:p>
        </p:txBody>
      </p:sp>
      <p:sp>
        <p:nvSpPr>
          <p:cNvPr id="182" name="Google Shape;182;p19"/>
          <p:cNvSpPr txBox="1"/>
          <p:nvPr>
            <p:ph idx="1" type="body"/>
          </p:nvPr>
        </p:nvSpPr>
        <p:spPr>
          <a:xfrm>
            <a:off x="457199" y="1600200"/>
            <a:ext cx="8296183" cy="4516515"/>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360"/>
              </a:spcBef>
              <a:spcAft>
                <a:spcPts val="0"/>
              </a:spcAft>
              <a:buClr>
                <a:schemeClr val="dk1"/>
              </a:buClr>
              <a:buSzPts val="1800"/>
              <a:buChar char="•"/>
            </a:pPr>
            <a:r>
              <a:rPr lang="en-US" sz="3600"/>
              <a:t>Context is important</a:t>
            </a:r>
            <a:endParaRPr/>
          </a:p>
          <a:p>
            <a:pPr indent="-406400" lvl="1" marL="914400" rtl="0" algn="l">
              <a:lnSpc>
                <a:spcPct val="100000"/>
              </a:lnSpc>
              <a:spcBef>
                <a:spcPts val="360"/>
              </a:spcBef>
              <a:spcAft>
                <a:spcPts val="0"/>
              </a:spcAft>
              <a:buSzPts val="1800"/>
              <a:buFont typeface="Courier New"/>
              <a:buChar char="o"/>
            </a:pPr>
            <a:r>
              <a:rPr lang="en-US" sz="3200"/>
              <a:t>Avoid "pimping“</a:t>
            </a:r>
            <a:endParaRPr/>
          </a:p>
          <a:p>
            <a:pPr indent="-406400" lvl="1" marL="914400" rtl="0" algn="l">
              <a:lnSpc>
                <a:spcPct val="100000"/>
              </a:lnSpc>
              <a:spcBef>
                <a:spcPts val="360"/>
              </a:spcBef>
              <a:spcAft>
                <a:spcPts val="0"/>
              </a:spcAft>
              <a:buSzPts val="1800"/>
              <a:buFont typeface="Courier New"/>
              <a:buChar char="o"/>
            </a:pPr>
            <a:r>
              <a:rPr lang="en-US" sz="3200"/>
              <a:t>Consider location of conversation</a:t>
            </a:r>
            <a:endParaRPr/>
          </a:p>
          <a:p>
            <a:pPr indent="-406400" lvl="1" marL="914400" rtl="0" algn="l">
              <a:lnSpc>
                <a:spcPct val="100000"/>
              </a:lnSpc>
              <a:spcBef>
                <a:spcPts val="360"/>
              </a:spcBef>
              <a:spcAft>
                <a:spcPts val="0"/>
              </a:spcAft>
              <a:buSzPts val="1800"/>
              <a:buFont typeface="Courier New"/>
              <a:buChar char="o"/>
            </a:pPr>
            <a:r>
              <a:rPr lang="en-US" sz="3200"/>
              <a:t>Consider any additional audience present</a:t>
            </a:r>
            <a:endParaRPr/>
          </a:p>
          <a:p>
            <a:pPr indent="-406400" lvl="2" marL="1371600" rtl="0" algn="l">
              <a:lnSpc>
                <a:spcPct val="100000"/>
              </a:lnSpc>
              <a:spcBef>
                <a:spcPts val="360"/>
              </a:spcBef>
              <a:spcAft>
                <a:spcPts val="0"/>
              </a:spcAft>
              <a:buSzPts val="1800"/>
              <a:buFont typeface="Courier New"/>
              <a:buChar char="o"/>
            </a:pPr>
            <a:r>
              <a:rPr lang="en-US" sz="2800"/>
              <a:t>Patient, staff members</a:t>
            </a:r>
            <a:endParaRPr/>
          </a:p>
          <a:p>
            <a:pPr indent="0" lvl="1" marL="508000" rtl="0" algn="l">
              <a:lnSpc>
                <a:spcPct val="100000"/>
              </a:lnSpc>
              <a:spcBef>
                <a:spcPts val="360"/>
              </a:spcBef>
              <a:spcAft>
                <a:spcPts val="0"/>
              </a:spcAft>
              <a:buSzPts val="1800"/>
              <a:buNone/>
            </a:pPr>
            <a:r>
              <a:t/>
            </a:r>
            <a:endParaRPr/>
          </a:p>
          <a:p>
            <a:pPr indent="-228600" lvl="1" marL="914400" rtl="0" algn="l">
              <a:lnSpc>
                <a:spcPct val="100000"/>
              </a:lnSpc>
              <a:spcBef>
                <a:spcPts val="360"/>
              </a:spcBef>
              <a:spcAft>
                <a:spcPts val="0"/>
              </a:spcAft>
              <a:buSzPts val="1800"/>
              <a:buNone/>
            </a:pPr>
            <a:r>
              <a:t/>
            </a:r>
            <a:endParaRPr/>
          </a:p>
          <a:p>
            <a:pPr indent="-228600" lvl="0" marL="457200" rtl="0" algn="l">
              <a:lnSpc>
                <a:spcPct val="100000"/>
              </a:lnSpc>
              <a:spcBef>
                <a:spcPts val="360"/>
              </a:spcBef>
              <a:spcAft>
                <a:spcPts val="0"/>
              </a:spcAft>
              <a:buClr>
                <a:schemeClr val="dk1"/>
              </a:buClr>
              <a:buSzPts val="1800"/>
              <a:buNone/>
            </a:pPr>
            <a:r>
              <a:t/>
            </a:r>
            <a:endParaRPr/>
          </a:p>
          <a:p>
            <a:pPr indent="0" lvl="0" marL="114300" rtl="0" algn="l">
              <a:lnSpc>
                <a:spcPct val="100000"/>
              </a:lnSpc>
              <a:spcBef>
                <a:spcPts val="360"/>
              </a:spcBef>
              <a:spcAft>
                <a:spcPts val="0"/>
              </a:spcAft>
              <a:buSzPts val="1800"/>
              <a:buNone/>
            </a:pPr>
            <a:r>
              <a:t/>
            </a:r>
            <a:endParaRPr/>
          </a:p>
          <a:p>
            <a:pPr indent="-228600" lvl="0" marL="457200" rtl="0" algn="l">
              <a:lnSpc>
                <a:spcPct val="100000"/>
              </a:lnSpc>
              <a:spcBef>
                <a:spcPts val="360"/>
              </a:spcBef>
              <a:spcAft>
                <a:spcPts val="0"/>
              </a:spcAft>
              <a:buClr>
                <a:schemeClr val="dk1"/>
              </a:buClr>
              <a:buSzPts val="1800"/>
              <a:buNone/>
            </a:pPr>
            <a:r>
              <a:t/>
            </a:r>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0"/>
          <p:cNvSpPr txBox="1"/>
          <p:nvPr>
            <p:ph type="title"/>
          </p:nvPr>
        </p:nvSpPr>
        <p:spPr>
          <a:xfrm>
            <a:off x="457200" y="13398"/>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Calibri"/>
              <a:buNone/>
            </a:pPr>
            <a:r>
              <a:rPr lang="en-US"/>
              <a:t>Skill 2: Effective Questioning</a:t>
            </a:r>
            <a:endParaRPr/>
          </a:p>
        </p:txBody>
      </p:sp>
      <p:sp>
        <p:nvSpPr>
          <p:cNvPr id="188" name="Google Shape;188;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360"/>
              </a:spcBef>
              <a:spcAft>
                <a:spcPts val="0"/>
              </a:spcAft>
              <a:buClr>
                <a:schemeClr val="dk1"/>
              </a:buClr>
              <a:buSzPts val="1800"/>
              <a:buChar char="•"/>
            </a:pPr>
            <a:r>
              <a:rPr lang="en-US"/>
              <a:t>Option 1</a:t>
            </a:r>
            <a:endParaRPr/>
          </a:p>
          <a:p>
            <a:pPr indent="-406400" lvl="1" marL="914400" rtl="0" algn="l">
              <a:lnSpc>
                <a:spcPct val="100000"/>
              </a:lnSpc>
              <a:spcBef>
                <a:spcPts val="360"/>
              </a:spcBef>
              <a:spcAft>
                <a:spcPts val="0"/>
              </a:spcAft>
              <a:buSzPts val="1800"/>
              <a:buFont typeface="Courier New"/>
              <a:buChar char="o"/>
            </a:pPr>
            <a:r>
              <a:rPr lang="en-US"/>
              <a:t>Up the ladder</a:t>
            </a:r>
            <a:endParaRPr/>
          </a:p>
          <a:p>
            <a:pPr indent="-342900" lvl="2" marL="1371600" rtl="0" algn="l">
              <a:lnSpc>
                <a:spcPct val="100000"/>
              </a:lnSpc>
              <a:spcBef>
                <a:spcPts val="360"/>
              </a:spcBef>
              <a:spcAft>
                <a:spcPts val="0"/>
              </a:spcAft>
              <a:buSzPts val="1800"/>
              <a:buFont typeface="Noto Sans Symbols"/>
              <a:buChar char="▪"/>
            </a:pPr>
            <a:r>
              <a:rPr lang="en-US"/>
              <a:t>Move up learner level as questioning becomes too difficult for junior learners</a:t>
            </a:r>
            <a:endParaRPr/>
          </a:p>
          <a:p>
            <a:pPr indent="-342900" lvl="2" marL="1371600" rtl="0" algn="l">
              <a:lnSpc>
                <a:spcPct val="100000"/>
              </a:lnSpc>
              <a:spcBef>
                <a:spcPts val="360"/>
              </a:spcBef>
              <a:spcAft>
                <a:spcPts val="0"/>
              </a:spcAft>
              <a:buSzPts val="1800"/>
              <a:buFont typeface="Noto Sans Symbols"/>
              <a:buChar char="▪"/>
            </a:pPr>
            <a:r>
              <a:rPr lang="en-US"/>
              <a:t>Allows the senior learner to assist with teaching</a:t>
            </a:r>
            <a:endParaRPr/>
          </a:p>
          <a:p>
            <a:pPr indent="-228600" lvl="0" marL="457200" rtl="0" algn="l">
              <a:lnSpc>
                <a:spcPct val="100000"/>
              </a:lnSpc>
              <a:spcBef>
                <a:spcPts val="360"/>
              </a:spcBef>
              <a:spcAft>
                <a:spcPts val="0"/>
              </a:spcAft>
              <a:buClr>
                <a:schemeClr val="dk1"/>
              </a:buClr>
              <a:buSzPts val="1800"/>
              <a:buNone/>
            </a:pPr>
            <a:r>
              <a:t/>
            </a:r>
            <a:endParaRPr/>
          </a:p>
        </p:txBody>
      </p:sp>
      <p:pic>
        <p:nvPicPr>
          <p:cNvPr descr="Ladder up a hole" id="189" name="Google Shape;189;p20"/>
          <p:cNvPicPr preferRelativeResize="0"/>
          <p:nvPr/>
        </p:nvPicPr>
        <p:blipFill rotWithShape="1">
          <a:blip r:embed="rId3">
            <a:alphaModFix/>
          </a:blip>
          <a:srcRect b="0" l="0" r="0" t="0"/>
          <a:stretch/>
        </p:blipFill>
        <p:spPr>
          <a:xfrm>
            <a:off x="2645544" y="4077432"/>
            <a:ext cx="3535617" cy="236073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1"/>
          <p:cNvSpPr txBox="1"/>
          <p:nvPr>
            <p:ph type="title"/>
          </p:nvPr>
        </p:nvSpPr>
        <p:spPr>
          <a:xfrm>
            <a:off x="457200" y="13398"/>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Calibri"/>
              <a:buNone/>
            </a:pPr>
            <a:r>
              <a:rPr lang="en-US"/>
              <a:t>Skill 2: Effective Questioning</a:t>
            </a:r>
            <a:endParaRPr/>
          </a:p>
        </p:txBody>
      </p:sp>
      <p:sp>
        <p:nvSpPr>
          <p:cNvPr id="195" name="Google Shape;195;p21"/>
          <p:cNvSpPr txBox="1"/>
          <p:nvPr>
            <p:ph idx="1" type="body"/>
          </p:nvPr>
        </p:nvSpPr>
        <p:spPr>
          <a:xfrm>
            <a:off x="457200" y="1397977"/>
            <a:ext cx="8229600" cy="4525963"/>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360"/>
              </a:spcBef>
              <a:spcAft>
                <a:spcPts val="0"/>
              </a:spcAft>
              <a:buClr>
                <a:schemeClr val="dk1"/>
              </a:buClr>
              <a:buSzPts val="1800"/>
              <a:buChar char="•"/>
            </a:pPr>
            <a:r>
              <a:rPr lang="en-US"/>
              <a:t>Option 2:</a:t>
            </a:r>
            <a:endParaRPr/>
          </a:p>
          <a:p>
            <a:pPr indent="-406400" lvl="1" marL="914400" rtl="0" algn="l">
              <a:lnSpc>
                <a:spcPct val="100000"/>
              </a:lnSpc>
              <a:spcBef>
                <a:spcPts val="360"/>
              </a:spcBef>
              <a:spcAft>
                <a:spcPts val="0"/>
              </a:spcAft>
              <a:buSzPts val="1800"/>
              <a:buFont typeface="Courier New"/>
              <a:buChar char="o"/>
            </a:pPr>
            <a:r>
              <a:rPr lang="en-US"/>
              <a:t>What ifs?</a:t>
            </a:r>
            <a:endParaRPr/>
          </a:p>
          <a:p>
            <a:pPr indent="-342900" lvl="2" marL="1371600" rtl="0" algn="l">
              <a:lnSpc>
                <a:spcPct val="100000"/>
              </a:lnSpc>
              <a:spcBef>
                <a:spcPts val="360"/>
              </a:spcBef>
              <a:spcAft>
                <a:spcPts val="0"/>
              </a:spcAft>
              <a:buSzPts val="1800"/>
              <a:buFont typeface="Noto Sans Symbols"/>
              <a:buChar char="▪"/>
            </a:pPr>
            <a:r>
              <a:rPr lang="en-US"/>
              <a:t>Take a simple case, make it more complicated</a:t>
            </a:r>
            <a:endParaRPr/>
          </a:p>
          <a:p>
            <a:pPr indent="-342900" lvl="3" marL="1828800" rtl="0" algn="l">
              <a:lnSpc>
                <a:spcPct val="100000"/>
              </a:lnSpc>
              <a:spcBef>
                <a:spcPts val="360"/>
              </a:spcBef>
              <a:spcAft>
                <a:spcPts val="0"/>
              </a:spcAft>
              <a:buSzPts val="1800"/>
              <a:buFont typeface="Arial"/>
              <a:buChar char="•"/>
            </a:pPr>
            <a:r>
              <a:rPr lang="en-US"/>
              <a:t>Change setting, resources, patient demographics</a:t>
            </a:r>
            <a:endParaRPr/>
          </a:p>
          <a:p>
            <a:pPr indent="-342900" lvl="2" marL="1371600" rtl="0" algn="l">
              <a:lnSpc>
                <a:spcPct val="100000"/>
              </a:lnSpc>
              <a:spcBef>
                <a:spcPts val="360"/>
              </a:spcBef>
              <a:spcAft>
                <a:spcPts val="0"/>
              </a:spcAft>
              <a:buSzPts val="1800"/>
              <a:buFont typeface="Noto Sans Symbols"/>
              <a:buChar char="▪"/>
            </a:pPr>
            <a:r>
              <a:rPr lang="en-US"/>
              <a:t>Allows for broader learning from single encounter</a:t>
            </a:r>
            <a:endParaRPr/>
          </a:p>
          <a:p>
            <a:pPr indent="-228600" lvl="0" marL="457200" rtl="0" algn="l">
              <a:lnSpc>
                <a:spcPct val="100000"/>
              </a:lnSpc>
              <a:spcBef>
                <a:spcPts val="360"/>
              </a:spcBef>
              <a:spcAft>
                <a:spcPts val="0"/>
              </a:spcAft>
              <a:buClr>
                <a:schemeClr val="dk1"/>
              </a:buClr>
              <a:buSzPts val="1800"/>
              <a:buNone/>
            </a:pPr>
            <a:r>
              <a:t/>
            </a:r>
            <a:endParaRPr/>
          </a:p>
          <a:p>
            <a:pPr indent="0" lvl="0" marL="114300" rtl="0" algn="l">
              <a:lnSpc>
                <a:spcPct val="100000"/>
              </a:lnSpc>
              <a:spcBef>
                <a:spcPts val="360"/>
              </a:spcBef>
              <a:spcAft>
                <a:spcPts val="0"/>
              </a:spcAft>
              <a:buSzPts val="1800"/>
              <a:buNone/>
            </a:pPr>
            <a:r>
              <a:t/>
            </a:r>
            <a:endParaRPr/>
          </a:p>
          <a:p>
            <a:pPr indent="-228600" lvl="0" marL="457200" rtl="0" algn="l">
              <a:lnSpc>
                <a:spcPct val="100000"/>
              </a:lnSpc>
              <a:spcBef>
                <a:spcPts val="360"/>
              </a:spcBef>
              <a:spcAft>
                <a:spcPts val="0"/>
              </a:spcAft>
              <a:buClr>
                <a:schemeClr val="dk1"/>
              </a:buClr>
              <a:buSzPts val="1800"/>
              <a:buNone/>
            </a:pPr>
            <a:r>
              <a:t/>
            </a:r>
            <a:endParaRPr/>
          </a:p>
          <a:p>
            <a:pPr indent="0" lvl="0" marL="114300" rtl="0" algn="l">
              <a:lnSpc>
                <a:spcPct val="100000"/>
              </a:lnSpc>
              <a:spcBef>
                <a:spcPts val="360"/>
              </a:spcBef>
              <a:spcAft>
                <a:spcPts val="0"/>
              </a:spcAft>
              <a:buSzPts val="1800"/>
              <a:buNone/>
            </a:pPr>
            <a:r>
              <a:t/>
            </a:r>
            <a:endParaRPr/>
          </a:p>
        </p:txBody>
      </p:sp>
      <p:pic>
        <p:nvPicPr>
          <p:cNvPr descr="Free Seven White Closed Doors Stock Photo" id="196" name="Google Shape;196;p21"/>
          <p:cNvPicPr preferRelativeResize="0"/>
          <p:nvPr/>
        </p:nvPicPr>
        <p:blipFill rotWithShape="1">
          <a:blip r:embed="rId3">
            <a:alphaModFix/>
          </a:blip>
          <a:srcRect b="0" l="0" r="0" t="0"/>
          <a:stretch/>
        </p:blipFill>
        <p:spPr>
          <a:xfrm>
            <a:off x="2242038" y="3972364"/>
            <a:ext cx="4484076" cy="238623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2"/>
          <p:cNvSpPr txBox="1"/>
          <p:nvPr>
            <p:ph type="title"/>
          </p:nvPr>
        </p:nvSpPr>
        <p:spPr>
          <a:xfrm>
            <a:off x="457200" y="13398"/>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Calibri"/>
              <a:buNone/>
            </a:pPr>
            <a:r>
              <a:rPr lang="en-US"/>
              <a:t>Skill 3: SNAPPS</a:t>
            </a:r>
            <a:endParaRPr/>
          </a:p>
        </p:txBody>
      </p:sp>
      <p:grpSp>
        <p:nvGrpSpPr>
          <p:cNvPr id="202" name="Google Shape;202;p22"/>
          <p:cNvGrpSpPr/>
          <p:nvPr/>
        </p:nvGrpSpPr>
        <p:grpSpPr>
          <a:xfrm>
            <a:off x="457823" y="1977666"/>
            <a:ext cx="8472900" cy="3771032"/>
            <a:chOff x="624" y="377466"/>
            <a:chExt cx="8472900" cy="3771032"/>
          </a:xfrm>
        </p:grpSpPr>
        <p:sp>
          <p:nvSpPr>
            <p:cNvPr id="203" name="Google Shape;203;p22"/>
            <p:cNvSpPr/>
            <p:nvPr/>
          </p:nvSpPr>
          <p:spPr>
            <a:xfrm rot="5400000">
              <a:off x="3679214" y="-645812"/>
              <a:ext cx="3771032" cy="5817587"/>
            </a:xfrm>
            <a:prstGeom prst="round2SameRect">
              <a:avLst>
                <a:gd fmla="val 16667" name="adj1"/>
                <a:gd fmla="val 0" name="adj2"/>
              </a:avLst>
            </a:prstGeom>
            <a:solidFill>
              <a:srgbClr val="CFD7E7">
                <a:alpha val="89019"/>
              </a:srgbClr>
            </a:solidFill>
            <a:ln cap="flat" cmpd="sng" w="25400">
              <a:solidFill>
                <a:srgbClr val="CFD7E7">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2"/>
            <p:cNvSpPr txBox="1"/>
            <p:nvPr/>
          </p:nvSpPr>
          <p:spPr>
            <a:xfrm>
              <a:off x="2655937" y="561552"/>
              <a:ext cx="5633500" cy="3402858"/>
            </a:xfrm>
            <a:prstGeom prst="rect">
              <a:avLst/>
            </a:prstGeom>
            <a:noFill/>
            <a:ln>
              <a:noFill/>
            </a:ln>
          </p:spPr>
          <p:txBody>
            <a:bodyPr anchorCtr="0" anchor="ctr" bIns="53325" lIns="106675" spcFirstLastPara="1" rIns="106675" wrap="square" tIns="53325">
              <a:noAutofit/>
            </a:bodyPr>
            <a:lstStyle/>
            <a:p>
              <a:pPr indent="-285750" lvl="1" marL="285750" marR="0" rtl="0" algn="l">
                <a:lnSpc>
                  <a:spcPct val="9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S</a:t>
              </a:r>
              <a:r>
                <a:rPr b="0" i="0" lang="en-US" sz="2800" u="none" cap="none" strike="noStrike">
                  <a:solidFill>
                    <a:srgbClr val="000000"/>
                  </a:solidFill>
                  <a:latin typeface="Arial"/>
                  <a:ea typeface="Arial"/>
                  <a:cs typeface="Arial"/>
                  <a:sym typeface="Arial"/>
                </a:rPr>
                <a:t>ummarize H&amp;P</a:t>
              </a:r>
              <a:endParaRPr b="0" i="0" sz="2800" u="none" cap="none" strike="noStrike">
                <a:solidFill>
                  <a:srgbClr val="000000"/>
                </a:solidFill>
                <a:latin typeface="Arial"/>
                <a:ea typeface="Arial"/>
                <a:cs typeface="Arial"/>
                <a:sym typeface="Arial"/>
              </a:endParaRPr>
            </a:p>
            <a:p>
              <a:pPr indent="-285750" lvl="1" marL="285750" marR="0" rtl="0" algn="l">
                <a:lnSpc>
                  <a:spcPct val="90000"/>
                </a:lnSpc>
                <a:spcBef>
                  <a:spcPts val="42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N</a:t>
              </a:r>
              <a:r>
                <a:rPr b="0" i="0" lang="en-US" sz="2800" u="none" cap="none" strike="noStrike">
                  <a:solidFill>
                    <a:srgbClr val="000000"/>
                  </a:solidFill>
                  <a:latin typeface="Arial"/>
                  <a:ea typeface="Arial"/>
                  <a:cs typeface="Arial"/>
                  <a:sym typeface="Arial"/>
                </a:rPr>
                <a:t>arrow to 2-3 differentials</a:t>
              </a:r>
              <a:endParaRPr b="0" i="0" sz="2800" u="none" cap="none" strike="noStrike">
                <a:solidFill>
                  <a:srgbClr val="000000"/>
                </a:solidFill>
                <a:latin typeface="Arial"/>
                <a:ea typeface="Arial"/>
                <a:cs typeface="Arial"/>
                <a:sym typeface="Arial"/>
              </a:endParaRPr>
            </a:p>
            <a:p>
              <a:pPr indent="-285750" lvl="1" marL="285750" marR="0" rtl="0" algn="l">
                <a:lnSpc>
                  <a:spcPct val="90000"/>
                </a:lnSpc>
                <a:spcBef>
                  <a:spcPts val="42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A</a:t>
              </a:r>
              <a:r>
                <a:rPr b="0" i="0" lang="en-US" sz="2800" u="none" cap="none" strike="noStrike">
                  <a:solidFill>
                    <a:srgbClr val="000000"/>
                  </a:solidFill>
                  <a:latin typeface="Arial"/>
                  <a:ea typeface="Arial"/>
                  <a:cs typeface="Arial"/>
                  <a:sym typeface="Arial"/>
                </a:rPr>
                <a:t>nalyze most and least likely</a:t>
              </a:r>
              <a:endParaRPr b="0" i="0" sz="2800" u="none" cap="none" strike="noStrike">
                <a:solidFill>
                  <a:srgbClr val="000000"/>
                </a:solidFill>
                <a:latin typeface="Arial"/>
                <a:ea typeface="Arial"/>
                <a:cs typeface="Arial"/>
                <a:sym typeface="Arial"/>
              </a:endParaRPr>
            </a:p>
            <a:p>
              <a:pPr indent="-285750" lvl="1" marL="285750" marR="0" rtl="0" algn="l">
                <a:lnSpc>
                  <a:spcPct val="90000"/>
                </a:lnSpc>
                <a:spcBef>
                  <a:spcPts val="42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P</a:t>
              </a:r>
              <a:r>
                <a:rPr b="0" i="0" lang="en-US" sz="2800" u="none" cap="none" strike="noStrike">
                  <a:solidFill>
                    <a:srgbClr val="000000"/>
                  </a:solidFill>
                  <a:latin typeface="Arial"/>
                  <a:ea typeface="Arial"/>
                  <a:cs typeface="Arial"/>
                  <a:sym typeface="Arial"/>
                </a:rPr>
                <a:t>robe teacher about uncertainties/unknowns</a:t>
              </a:r>
              <a:endParaRPr b="0" i="0" sz="2800" u="none" cap="none" strike="noStrike">
                <a:solidFill>
                  <a:srgbClr val="000000"/>
                </a:solidFill>
                <a:latin typeface="Arial"/>
                <a:ea typeface="Arial"/>
                <a:cs typeface="Arial"/>
                <a:sym typeface="Arial"/>
              </a:endParaRPr>
            </a:p>
            <a:p>
              <a:pPr indent="-285750" lvl="1" marL="285750" marR="0" rtl="0" algn="l">
                <a:lnSpc>
                  <a:spcPct val="90000"/>
                </a:lnSpc>
                <a:spcBef>
                  <a:spcPts val="42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P</a:t>
              </a:r>
              <a:r>
                <a:rPr b="0" i="0" lang="en-US" sz="2800" u="none" cap="none" strike="noStrike">
                  <a:solidFill>
                    <a:srgbClr val="000000"/>
                  </a:solidFill>
                  <a:latin typeface="Arial"/>
                  <a:ea typeface="Arial"/>
                  <a:cs typeface="Arial"/>
                  <a:sym typeface="Arial"/>
                </a:rPr>
                <a:t>lan next steps together</a:t>
              </a:r>
              <a:endParaRPr b="0" i="0" sz="2800" u="none" cap="none" strike="noStrike">
                <a:solidFill>
                  <a:srgbClr val="000000"/>
                </a:solidFill>
                <a:latin typeface="Arial"/>
                <a:ea typeface="Arial"/>
                <a:cs typeface="Arial"/>
                <a:sym typeface="Arial"/>
              </a:endParaRPr>
            </a:p>
            <a:p>
              <a:pPr indent="-285750" lvl="1" marL="285750" marR="0" rtl="0" algn="l">
                <a:lnSpc>
                  <a:spcPct val="90000"/>
                </a:lnSpc>
                <a:spcBef>
                  <a:spcPts val="42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S</a:t>
              </a:r>
              <a:r>
                <a:rPr b="0" i="0" lang="en-US" sz="2800" u="none" cap="none" strike="noStrike">
                  <a:solidFill>
                    <a:srgbClr val="000000"/>
                  </a:solidFill>
                  <a:latin typeface="Arial"/>
                  <a:ea typeface="Arial"/>
                  <a:cs typeface="Arial"/>
                  <a:sym typeface="Arial"/>
                </a:rPr>
                <a:t>elect self-directed learning topics</a:t>
              </a:r>
              <a:endParaRPr b="0" i="0" sz="2800" u="none" cap="none" strike="noStrike">
                <a:solidFill>
                  <a:srgbClr val="000000"/>
                </a:solidFill>
                <a:latin typeface="Arial"/>
                <a:ea typeface="Arial"/>
                <a:cs typeface="Arial"/>
                <a:sym typeface="Arial"/>
              </a:endParaRPr>
            </a:p>
          </p:txBody>
        </p:sp>
        <p:sp>
          <p:nvSpPr>
            <p:cNvPr id="205" name="Google Shape;205;p22"/>
            <p:cNvSpPr/>
            <p:nvPr/>
          </p:nvSpPr>
          <p:spPr>
            <a:xfrm>
              <a:off x="624" y="723316"/>
              <a:ext cx="2655312" cy="3079329"/>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22"/>
            <p:cNvSpPr txBox="1"/>
            <p:nvPr/>
          </p:nvSpPr>
          <p:spPr>
            <a:xfrm>
              <a:off x="130246" y="852938"/>
              <a:ext cx="2396068" cy="2820085"/>
            </a:xfrm>
            <a:prstGeom prst="rect">
              <a:avLst/>
            </a:prstGeom>
            <a:noFill/>
            <a:ln>
              <a:noFill/>
            </a:ln>
          </p:spPr>
          <p:txBody>
            <a:bodyPr anchorCtr="0" anchor="ctr" bIns="91425" lIns="182875" spcFirstLastPara="1" rIns="182875" wrap="square" tIns="91425">
              <a:noAutofit/>
            </a:bodyPr>
            <a:lstStyle/>
            <a:p>
              <a:pPr indent="0" lvl="0" marL="0" marR="0" rtl="0" algn="ctr">
                <a:lnSpc>
                  <a:spcPct val="90000"/>
                </a:lnSpc>
                <a:spcBef>
                  <a:spcPts val="0"/>
                </a:spcBef>
                <a:spcAft>
                  <a:spcPts val="0"/>
                </a:spcAft>
                <a:buClr>
                  <a:srgbClr val="000000"/>
                </a:buClr>
                <a:buSzPts val="4800"/>
                <a:buFont typeface="Arial"/>
                <a:buNone/>
              </a:pPr>
              <a:r>
                <a:rPr b="0" i="0" lang="en-US" sz="4800" u="none" cap="none" strike="noStrike">
                  <a:solidFill>
                    <a:schemeClr val="lt1"/>
                  </a:solidFill>
                  <a:latin typeface="Arial"/>
                  <a:ea typeface="Arial"/>
                  <a:cs typeface="Arial"/>
                  <a:sym typeface="Arial"/>
                </a:rPr>
                <a:t>Steps for learner</a:t>
              </a:r>
              <a:endParaRPr b="0" i="0" sz="4800" u="none" cap="none" strike="noStrike">
                <a:solidFill>
                  <a:schemeClr val="lt1"/>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6ec22c26ab_1_0"/>
          <p:cNvSpPr txBox="1"/>
          <p:nvPr>
            <p:ph type="title"/>
          </p:nvPr>
        </p:nvSpPr>
        <p:spPr>
          <a:xfrm>
            <a:off x="457200" y="13398"/>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en-US" sz="4500"/>
              <a:t>Take-Home Points</a:t>
            </a:r>
            <a:endParaRPr sz="4500"/>
          </a:p>
        </p:txBody>
      </p:sp>
      <p:sp>
        <p:nvSpPr>
          <p:cNvPr id="212" name="Google Shape;212;g26ec22c26ab_1_0"/>
          <p:cNvSpPr txBox="1"/>
          <p:nvPr>
            <p:ph idx="1" type="body"/>
          </p:nvPr>
        </p:nvSpPr>
        <p:spPr>
          <a:xfrm>
            <a:off x="457200" y="1474940"/>
            <a:ext cx="8229600" cy="4526100"/>
          </a:xfrm>
          <a:prstGeom prst="rect">
            <a:avLst/>
          </a:prstGeom>
          <a:noFill/>
          <a:ln>
            <a:noFill/>
          </a:ln>
        </p:spPr>
        <p:txBody>
          <a:bodyPr anchorCtr="0" anchor="t" bIns="45700" lIns="91425" spcFirstLastPara="1" rIns="91425" wrap="square" tIns="45700">
            <a:noAutofit/>
          </a:bodyPr>
          <a:lstStyle/>
          <a:p>
            <a:pPr indent="-412750" lvl="0" marL="457200" rtl="0" algn="l">
              <a:lnSpc>
                <a:spcPct val="80000"/>
              </a:lnSpc>
              <a:spcBef>
                <a:spcPts val="360"/>
              </a:spcBef>
              <a:spcAft>
                <a:spcPts val="0"/>
              </a:spcAft>
              <a:buSzPts val="2900"/>
              <a:buChar char="●"/>
            </a:pPr>
            <a:r>
              <a:rPr lang="en-US" sz="2900"/>
              <a:t>When working with an experienced learner, you want to:</a:t>
            </a:r>
            <a:endParaRPr sz="2900"/>
          </a:p>
          <a:p>
            <a:pPr indent="-412750" lvl="1" marL="914400" rtl="0" algn="l">
              <a:lnSpc>
                <a:spcPct val="80000"/>
              </a:lnSpc>
              <a:spcBef>
                <a:spcPts val="360"/>
              </a:spcBef>
              <a:spcAft>
                <a:spcPts val="0"/>
              </a:spcAft>
              <a:buSzPts val="2900"/>
              <a:buChar char="–"/>
            </a:pPr>
            <a:r>
              <a:rPr lang="en-US" sz="2900"/>
              <a:t>allow them to demonstrate their knowledge</a:t>
            </a:r>
            <a:endParaRPr sz="2900"/>
          </a:p>
          <a:p>
            <a:pPr indent="-412750" lvl="1" marL="914400" rtl="0" algn="l">
              <a:lnSpc>
                <a:spcPct val="80000"/>
              </a:lnSpc>
              <a:spcBef>
                <a:spcPts val="360"/>
              </a:spcBef>
              <a:spcAft>
                <a:spcPts val="0"/>
              </a:spcAft>
              <a:buSzPts val="2900"/>
              <a:buChar char="–"/>
            </a:pPr>
            <a:r>
              <a:rPr lang="en-US" sz="2900"/>
              <a:t>give them atypical scenarios</a:t>
            </a:r>
            <a:endParaRPr sz="2900"/>
          </a:p>
          <a:p>
            <a:pPr indent="-412750" lvl="1" marL="914400" rtl="0" algn="l">
              <a:lnSpc>
                <a:spcPct val="80000"/>
              </a:lnSpc>
              <a:spcBef>
                <a:spcPts val="360"/>
              </a:spcBef>
              <a:spcAft>
                <a:spcPts val="0"/>
              </a:spcAft>
              <a:buSzPts val="2900"/>
              <a:buChar char="–"/>
            </a:pPr>
            <a:r>
              <a:rPr lang="en-US" sz="2900"/>
              <a:t>focus on the evidence behind your decisions</a:t>
            </a:r>
            <a:endParaRPr sz="2900"/>
          </a:p>
          <a:p>
            <a:pPr indent="0" lvl="0" marL="457200" rtl="0" algn="l">
              <a:lnSpc>
                <a:spcPct val="80000"/>
              </a:lnSpc>
              <a:spcBef>
                <a:spcPts val="360"/>
              </a:spcBef>
              <a:spcAft>
                <a:spcPts val="0"/>
              </a:spcAft>
              <a:buSzPts val="1800"/>
              <a:buNone/>
            </a:pPr>
            <a:r>
              <a:t/>
            </a:r>
            <a:endParaRPr sz="2900"/>
          </a:p>
          <a:p>
            <a:pPr indent="-412750" lvl="0" marL="457200" rtl="0" algn="l">
              <a:lnSpc>
                <a:spcPct val="80000"/>
              </a:lnSpc>
              <a:spcBef>
                <a:spcPts val="360"/>
              </a:spcBef>
              <a:spcAft>
                <a:spcPts val="0"/>
              </a:spcAft>
              <a:buSzPts val="2900"/>
              <a:buChar char="●"/>
            </a:pPr>
            <a:r>
              <a:rPr lang="en-US" sz="2900"/>
              <a:t>With the right skills, even the most basic clinical case can be used to teach the experienced learner.</a:t>
            </a:r>
            <a:endParaRPr sz="2900"/>
          </a:p>
          <a:p>
            <a:pPr indent="0" lvl="0" marL="457200" rtl="0" algn="l">
              <a:lnSpc>
                <a:spcPct val="80000"/>
              </a:lnSpc>
              <a:spcBef>
                <a:spcPts val="360"/>
              </a:spcBef>
              <a:spcAft>
                <a:spcPts val="0"/>
              </a:spcAft>
              <a:buSzPts val="1800"/>
              <a:buNone/>
            </a:pPr>
            <a:r>
              <a:t/>
            </a:r>
            <a:endParaRPr sz="2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
          <p:cNvSpPr txBox="1"/>
          <p:nvPr>
            <p:ph type="title"/>
          </p:nvPr>
        </p:nvSpPr>
        <p:spPr>
          <a:xfrm>
            <a:off x="457200" y="13398"/>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en-US" sz="4500"/>
              <a:t>Take-Home Points</a:t>
            </a:r>
            <a:endParaRPr sz="4500"/>
          </a:p>
        </p:txBody>
      </p:sp>
      <p:sp>
        <p:nvSpPr>
          <p:cNvPr id="218" name="Google Shape;218;p3"/>
          <p:cNvSpPr txBox="1"/>
          <p:nvPr>
            <p:ph idx="1" type="body"/>
          </p:nvPr>
        </p:nvSpPr>
        <p:spPr>
          <a:xfrm>
            <a:off x="457200" y="1906565"/>
            <a:ext cx="8229600" cy="4526100"/>
          </a:xfrm>
          <a:prstGeom prst="rect">
            <a:avLst/>
          </a:prstGeom>
          <a:noFill/>
          <a:ln>
            <a:noFill/>
          </a:ln>
        </p:spPr>
        <p:txBody>
          <a:bodyPr anchorCtr="0" anchor="t" bIns="45700" lIns="91425" spcFirstLastPara="1" rIns="91425" wrap="square" tIns="45700">
            <a:noAutofit/>
          </a:bodyPr>
          <a:lstStyle/>
          <a:p>
            <a:pPr indent="-412750" lvl="0" marL="457200" rtl="0" algn="l">
              <a:lnSpc>
                <a:spcPct val="80000"/>
              </a:lnSpc>
              <a:spcBef>
                <a:spcPts val="360"/>
              </a:spcBef>
              <a:spcAft>
                <a:spcPts val="0"/>
              </a:spcAft>
              <a:buSzPts val="2900"/>
              <a:buFont typeface="Arial"/>
              <a:buChar char="●"/>
            </a:pPr>
            <a:r>
              <a:rPr lang="en-US" sz="2800"/>
              <a:t>There are various techniques that  can be helpful when guiding the </a:t>
            </a:r>
            <a:r>
              <a:rPr lang="en-US" sz="2800" u="sng"/>
              <a:t>experienced</a:t>
            </a:r>
            <a:r>
              <a:rPr lang="en-US" sz="2800"/>
              <a:t> learner. Remember:</a:t>
            </a:r>
            <a:endParaRPr sz="2800"/>
          </a:p>
          <a:p>
            <a:pPr indent="-412750" lvl="1" marL="914400" rtl="0" algn="l">
              <a:lnSpc>
                <a:spcPct val="80000"/>
              </a:lnSpc>
              <a:spcBef>
                <a:spcPts val="360"/>
              </a:spcBef>
              <a:spcAft>
                <a:spcPts val="0"/>
              </a:spcAft>
              <a:buSzPts val="2900"/>
              <a:buFont typeface="Arial"/>
              <a:buChar char="–"/>
            </a:pPr>
            <a:r>
              <a:rPr lang="en-US"/>
              <a:t>O</a:t>
            </a:r>
            <a:r>
              <a:rPr lang="en-US" sz="2800"/>
              <a:t>ne minute preceptor</a:t>
            </a:r>
            <a:endParaRPr/>
          </a:p>
          <a:p>
            <a:pPr indent="-412750" lvl="1" marL="914400" rtl="0" algn="l">
              <a:lnSpc>
                <a:spcPct val="80000"/>
              </a:lnSpc>
              <a:spcBef>
                <a:spcPts val="360"/>
              </a:spcBef>
              <a:spcAft>
                <a:spcPts val="0"/>
              </a:spcAft>
              <a:buSzPts val="2900"/>
              <a:buFont typeface="Arial"/>
              <a:buChar char="–"/>
            </a:pPr>
            <a:r>
              <a:rPr lang="en-US"/>
              <a:t>E</a:t>
            </a:r>
            <a:r>
              <a:rPr lang="en-US" sz="2800"/>
              <a:t>ffective questioning</a:t>
            </a:r>
            <a:endParaRPr/>
          </a:p>
          <a:p>
            <a:pPr indent="-412750" lvl="1" marL="914400" rtl="0" algn="l">
              <a:lnSpc>
                <a:spcPct val="80000"/>
              </a:lnSpc>
              <a:spcBef>
                <a:spcPts val="360"/>
              </a:spcBef>
              <a:spcAft>
                <a:spcPts val="0"/>
              </a:spcAft>
              <a:buSzPts val="2900"/>
              <a:buFont typeface="Arial"/>
              <a:buChar char="–"/>
            </a:pPr>
            <a:r>
              <a:rPr lang="en-US" sz="2800"/>
              <a:t>SNAPPS</a:t>
            </a:r>
            <a:endParaRPr/>
          </a:p>
          <a:p>
            <a:pPr indent="0" lvl="0" marL="457200" rtl="0" algn="l">
              <a:lnSpc>
                <a:spcPct val="80000"/>
              </a:lnSpc>
              <a:spcBef>
                <a:spcPts val="360"/>
              </a:spcBef>
              <a:spcAft>
                <a:spcPts val="0"/>
              </a:spcAft>
              <a:buSzPts val="1800"/>
              <a:buNone/>
            </a:pPr>
            <a:r>
              <a:t/>
            </a:r>
            <a:endParaRPr sz="2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71275914ac_0_119"/>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4000"/>
              <a:buNone/>
            </a:pPr>
            <a:r>
              <a:t/>
            </a:r>
            <a:endParaRPr/>
          </a:p>
        </p:txBody>
      </p:sp>
      <p:pic>
        <p:nvPicPr>
          <p:cNvPr id="224" name="Google Shape;224;g271275914ac_0_119"/>
          <p:cNvPicPr preferRelativeResize="0"/>
          <p:nvPr/>
        </p:nvPicPr>
        <p:blipFill rotWithShape="1">
          <a:blip r:embed="rId3">
            <a:alphaModFix/>
          </a:blip>
          <a:srcRect b="0" l="0" r="0" t="0"/>
          <a:stretch/>
        </p:blipFill>
        <p:spPr>
          <a:xfrm>
            <a:off x="152400" y="1768875"/>
            <a:ext cx="8839201" cy="353913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3"/>
          <p:cNvSpPr txBox="1"/>
          <p:nvPr>
            <p:ph type="title"/>
          </p:nvPr>
        </p:nvSpPr>
        <p:spPr>
          <a:xfrm>
            <a:off x="457200" y="13398"/>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Calibri"/>
              <a:buNone/>
            </a:pPr>
            <a:r>
              <a:rPr lang="en-US"/>
              <a:t>Activity </a:t>
            </a:r>
            <a:endParaRPr/>
          </a:p>
        </p:txBody>
      </p:sp>
      <p:sp>
        <p:nvSpPr>
          <p:cNvPr id="230" name="Google Shape;230;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360"/>
              </a:spcBef>
              <a:spcAft>
                <a:spcPts val="0"/>
              </a:spcAft>
              <a:buClr>
                <a:schemeClr val="dk1"/>
              </a:buClr>
              <a:buSzPts val="1800"/>
              <a:buChar char="●"/>
            </a:pPr>
            <a:r>
              <a:rPr lang="en-US"/>
              <a:t>Your PGY3 learner presents to you a 35 yo F with bilateral lower extremity edema. </a:t>
            </a:r>
            <a:endParaRPr/>
          </a:p>
          <a:p>
            <a:pPr indent="0" lvl="0" marL="914400" rtl="0" algn="l">
              <a:lnSpc>
                <a:spcPct val="100000"/>
              </a:lnSpc>
              <a:spcBef>
                <a:spcPts val="360"/>
              </a:spcBef>
              <a:spcAft>
                <a:spcPts val="0"/>
              </a:spcAft>
              <a:buSzPts val="1800"/>
              <a:buNone/>
            </a:pPr>
            <a:r>
              <a:t/>
            </a:r>
            <a:endParaRPr/>
          </a:p>
          <a:p>
            <a:pPr indent="-342900" lvl="1" marL="914400" rtl="0" algn="l">
              <a:lnSpc>
                <a:spcPct val="100000"/>
              </a:lnSpc>
              <a:spcBef>
                <a:spcPts val="360"/>
              </a:spcBef>
              <a:spcAft>
                <a:spcPts val="0"/>
              </a:spcAft>
              <a:buSzPts val="1800"/>
              <a:buChar char="○"/>
            </a:pPr>
            <a:r>
              <a:rPr lang="en-US"/>
              <a:t>Using either the One Minute Preceptor, Effective Questioning or SNAPPS, please discuss a scenario (or line of questioning) for how you might make this case more interesting for an experienced learner?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71275914ac_0_196"/>
          <p:cNvSpPr txBox="1"/>
          <p:nvPr/>
        </p:nvSpPr>
        <p:spPr>
          <a:xfrm>
            <a:off x="914400" y="292404"/>
            <a:ext cx="457200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400" u="none" cap="none" strike="noStrike">
                <a:solidFill>
                  <a:srgbClr val="FFFFFF"/>
                </a:solidFill>
                <a:latin typeface="Calibri"/>
                <a:ea typeface="Calibri"/>
                <a:cs typeface="Calibri"/>
                <a:sym typeface="Calibri"/>
              </a:rPr>
              <a:t>Questions? </a:t>
            </a:r>
            <a:endParaRPr b="0" i="0" sz="4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236" name="Google Shape;236;g271275914ac_0_196"/>
          <p:cNvSpPr/>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457200" marR="0" rtl="0" algn="ctr">
              <a:lnSpc>
                <a:spcPct val="80000"/>
              </a:lnSpc>
              <a:spcBef>
                <a:spcPts val="360"/>
              </a:spcBef>
              <a:spcAft>
                <a:spcPts val="0"/>
              </a:spcAft>
              <a:buClr>
                <a:srgbClr val="000000"/>
              </a:buClr>
              <a:buSzPts val="1800"/>
              <a:buFont typeface="Arial"/>
              <a:buChar char="•"/>
            </a:pPr>
            <a:r>
              <a:rPr b="0" i="0" lang="en-US" sz="27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9"/>
                  </a:ext>
                </a:extLst>
              </a:rPr>
              <a:t>Questions?</a:t>
            </a:r>
            <a:endParaRPr b="0" i="0" sz="1400" u="none" cap="none" strike="noStrike">
              <a:solidFill>
                <a:srgbClr val="000000"/>
              </a:solidFill>
              <a:latin typeface="Arial"/>
              <a:ea typeface="Arial"/>
              <a:cs typeface="Arial"/>
              <a:sym typeface="Arial"/>
              <a:extLst>
                <a:ext uri="http://customooxmlschemas.google.com/">
                  <go:slidesCustomData xmlns:go="http://customooxmlschemas.google.com/" textRoundtripDataId="10"/>
                </a:ext>
              </a:extLst>
            </a:endParaRPr>
          </a:p>
          <a:p>
            <a:pPr indent="-342900" lvl="0" marL="457200" marR="0" rtl="0" algn="ctr">
              <a:lnSpc>
                <a:spcPct val="80000"/>
              </a:lnSpc>
              <a:spcBef>
                <a:spcPts val="360"/>
              </a:spcBef>
              <a:spcAft>
                <a:spcPts val="0"/>
              </a:spcAft>
              <a:buClr>
                <a:srgbClr val="000000"/>
              </a:buClr>
              <a:buSzPts val="1800"/>
              <a:buFont typeface="Arial"/>
              <a:buChar char="•"/>
            </a:pPr>
            <a:r>
              <a:rPr b="0" i="0" lang="en-US" sz="27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11"/>
                  </a:ext>
                </a:extLst>
              </a:rPr>
              <a:t>Comments?</a:t>
            </a:r>
            <a:endParaRPr b="0" i="0" sz="1400" u="none" cap="none" strike="noStrike">
              <a:solidFill>
                <a:srgbClr val="000000"/>
              </a:solidFill>
              <a:latin typeface="Arial"/>
              <a:ea typeface="Arial"/>
              <a:cs typeface="Arial"/>
              <a:sym typeface="Arial"/>
              <a:extLst>
                <a:ext uri="http://customooxmlschemas.google.com/">
                  <go:slidesCustomData xmlns:go="http://customooxmlschemas.google.com/" textRoundtripDataId="12"/>
                </a:ext>
              </a:extLst>
            </a:endParaRPr>
          </a:p>
          <a:p>
            <a:pPr indent="-342900" lvl="0" marL="457200" marR="0" rtl="0" algn="ctr">
              <a:lnSpc>
                <a:spcPct val="80000"/>
              </a:lnSpc>
              <a:spcBef>
                <a:spcPts val="360"/>
              </a:spcBef>
              <a:spcAft>
                <a:spcPts val="0"/>
              </a:spcAft>
              <a:buClr>
                <a:srgbClr val="000000"/>
              </a:buClr>
              <a:buSzPts val="1800"/>
              <a:buFont typeface="Arial"/>
              <a:buChar char="•"/>
            </a:pPr>
            <a:r>
              <a:rPr b="0" i="0" lang="en-US" sz="27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13"/>
                  </a:ext>
                </a:extLst>
              </a:rPr>
              <a:t>Concerns?</a:t>
            </a:r>
            <a:endParaRPr b="0" i="0" sz="1400" u="none" cap="none" strike="noStrike">
              <a:solidFill>
                <a:srgbClr val="000000"/>
              </a:solidFill>
              <a:latin typeface="Arial"/>
              <a:ea typeface="Arial"/>
              <a:cs typeface="Arial"/>
              <a:sym typeface="Arial"/>
              <a:extLst>
                <a:ext uri="http://customooxmlschemas.google.com/">
                  <go:slidesCustomData xmlns:go="http://customooxmlschemas.google.com/" textRoundtripDataId="14"/>
                </a:ext>
              </a:extLst>
            </a:endParaRPr>
          </a:p>
          <a:p>
            <a:pPr indent="-342900" lvl="0" marL="457200" marR="0" rtl="0" algn="ctr">
              <a:lnSpc>
                <a:spcPct val="80000"/>
              </a:lnSpc>
              <a:spcBef>
                <a:spcPts val="360"/>
              </a:spcBef>
              <a:spcAft>
                <a:spcPts val="0"/>
              </a:spcAft>
              <a:buClr>
                <a:srgbClr val="000000"/>
              </a:buClr>
              <a:buSzPts val="1800"/>
              <a:buFont typeface="Arial"/>
              <a:buChar char="•"/>
            </a:pPr>
            <a:r>
              <a:rPr b="0" i="0" lang="en-US" sz="27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15"/>
                  </a:ext>
                </a:extLst>
              </a:rPr>
              <a:t>Opinions?</a:t>
            </a:r>
            <a:endParaRPr b="0" i="0" sz="1400" u="none" cap="none" strike="noStrike">
              <a:solidFill>
                <a:srgbClr val="000000"/>
              </a:solidFill>
              <a:latin typeface="Arial"/>
              <a:ea typeface="Arial"/>
              <a:cs typeface="Arial"/>
              <a:sym typeface="Arial"/>
              <a:extLst>
                <a:ext uri="http://customooxmlschemas.google.com/">
                  <go:slidesCustomData xmlns:go="http://customooxmlschemas.google.com/" textRoundtripDataId="16"/>
                </a:ext>
              </a:extLst>
            </a:endParaRPr>
          </a:p>
          <a:p>
            <a:pPr indent="-342900" lvl="0" marL="457200" marR="0" rtl="0" algn="ctr">
              <a:lnSpc>
                <a:spcPct val="80000"/>
              </a:lnSpc>
              <a:spcBef>
                <a:spcPts val="360"/>
              </a:spcBef>
              <a:spcAft>
                <a:spcPts val="0"/>
              </a:spcAft>
              <a:buClr>
                <a:srgbClr val="000000"/>
              </a:buClr>
              <a:buSzPts val="1800"/>
              <a:buFont typeface="Arial"/>
              <a:buChar char="•"/>
            </a:pPr>
            <a:r>
              <a:rPr b="0" i="0" lang="en-US" sz="27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17"/>
                  </a:ext>
                </a:extLst>
              </a:rPr>
              <a:t>Anecdotes?</a:t>
            </a:r>
            <a:endParaRPr b="0" i="0" sz="1400" u="none" cap="none" strike="noStrike">
              <a:solidFill>
                <a:srgbClr val="000000"/>
              </a:solidFill>
              <a:latin typeface="Arial"/>
              <a:ea typeface="Arial"/>
              <a:cs typeface="Arial"/>
              <a:sym typeface="Arial"/>
              <a:extLst>
                <a:ext uri="http://customooxmlschemas.google.com/">
                  <go:slidesCustomData xmlns:go="http://customooxmlschemas.google.com/" textRoundtripDataId="18"/>
                </a:ext>
              </a:extLst>
            </a:endParaRPr>
          </a:p>
          <a:p>
            <a:pPr indent="-342900" lvl="0" marL="457200" marR="0" rtl="0" algn="ctr">
              <a:lnSpc>
                <a:spcPct val="80000"/>
              </a:lnSpc>
              <a:spcBef>
                <a:spcPts val="360"/>
              </a:spcBef>
              <a:spcAft>
                <a:spcPts val="0"/>
              </a:spcAft>
              <a:buClr>
                <a:srgbClr val="000000"/>
              </a:buClr>
              <a:buSzPts val="1800"/>
              <a:buFont typeface="Arial"/>
              <a:buChar char="•"/>
            </a:pPr>
            <a:r>
              <a:rPr b="0" i="0" lang="en-US" sz="27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19"/>
                  </a:ext>
                </a:extLst>
              </a:rPr>
              <a:t>Monologues?</a:t>
            </a:r>
            <a:endParaRPr b="0" i="0" sz="1400" u="none" cap="none" strike="noStrike">
              <a:solidFill>
                <a:srgbClr val="000000"/>
              </a:solidFill>
              <a:latin typeface="Arial"/>
              <a:ea typeface="Arial"/>
              <a:cs typeface="Arial"/>
              <a:sym typeface="Arial"/>
              <a:extLst>
                <a:ext uri="http://customooxmlschemas.google.com/">
                  <go:slidesCustomData xmlns:go="http://customooxmlschemas.google.com/" textRoundtripDataId="20"/>
                </a:ext>
              </a:extLst>
            </a:endParaRPr>
          </a:p>
          <a:p>
            <a:pPr indent="-342900" lvl="0" marL="457200" marR="0" rtl="0" algn="ctr">
              <a:lnSpc>
                <a:spcPct val="80000"/>
              </a:lnSpc>
              <a:spcBef>
                <a:spcPts val="360"/>
              </a:spcBef>
              <a:spcAft>
                <a:spcPts val="0"/>
              </a:spcAft>
              <a:buClr>
                <a:srgbClr val="000000"/>
              </a:buClr>
              <a:buSzPts val="1800"/>
              <a:buFont typeface="Arial"/>
              <a:buChar char="•"/>
            </a:pPr>
            <a:r>
              <a:rPr b="0" i="0" lang="en-US" sz="27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21"/>
                  </a:ext>
                </a:extLst>
              </a:rPr>
              <a:t>Diatribes?</a:t>
            </a:r>
            <a:endParaRPr b="0" i="0" sz="1400" u="none" cap="none" strike="noStrike">
              <a:solidFill>
                <a:srgbClr val="000000"/>
              </a:solidFill>
              <a:latin typeface="Arial"/>
              <a:ea typeface="Arial"/>
              <a:cs typeface="Arial"/>
              <a:sym typeface="Arial"/>
              <a:extLst>
                <a:ext uri="http://customooxmlschemas.google.com/">
                  <go:slidesCustomData xmlns:go="http://customooxmlschemas.google.com/" textRoundtripDataId="22"/>
                </a:ext>
              </a:extLst>
            </a:endParaRPr>
          </a:p>
          <a:p>
            <a:pPr indent="-342900" lvl="0" marL="457200" marR="0" rtl="0" algn="ctr">
              <a:lnSpc>
                <a:spcPct val="80000"/>
              </a:lnSpc>
              <a:spcBef>
                <a:spcPts val="360"/>
              </a:spcBef>
              <a:spcAft>
                <a:spcPts val="0"/>
              </a:spcAft>
              <a:buClr>
                <a:srgbClr val="000000"/>
              </a:buClr>
              <a:buSzPts val="1800"/>
              <a:buFont typeface="Arial"/>
              <a:buChar char="•"/>
            </a:pPr>
            <a:r>
              <a:rPr b="0" i="0" lang="en-US" sz="27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23"/>
                  </a:ext>
                </a:extLst>
              </a:rPr>
              <a:t>Riddles?</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36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2"/>
          <p:cNvSpPr txBox="1"/>
          <p:nvPr>
            <p:ph type="title"/>
          </p:nvPr>
        </p:nvSpPr>
        <p:spPr>
          <a:xfrm>
            <a:off x="457200" y="13400"/>
            <a:ext cx="8064000" cy="11373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Calibri"/>
              <a:buNone/>
            </a:pPr>
            <a:r>
              <a:rPr lang="en-US" sz="4500"/>
              <a:t>Objectives </a:t>
            </a:r>
            <a:endParaRPr sz="4500"/>
          </a:p>
        </p:txBody>
      </p:sp>
      <p:sp>
        <p:nvSpPr>
          <p:cNvPr id="87" name="Google Shape;87;p2"/>
          <p:cNvSpPr txBox="1"/>
          <p:nvPr>
            <p:ph idx="1" type="body"/>
          </p:nvPr>
        </p:nvSpPr>
        <p:spPr>
          <a:xfrm>
            <a:off x="457200" y="1281271"/>
            <a:ext cx="7543800" cy="4202100"/>
          </a:xfrm>
          <a:prstGeom prst="rect">
            <a:avLst/>
          </a:prstGeom>
          <a:noFill/>
          <a:ln>
            <a:noFill/>
          </a:ln>
        </p:spPr>
        <p:txBody>
          <a:bodyPr anchorCtr="0" anchor="t" bIns="45700" lIns="91425" spcFirstLastPara="1" rIns="91425" wrap="square" tIns="45700">
            <a:noAutofit/>
          </a:bodyPr>
          <a:lstStyle/>
          <a:p>
            <a:pPr indent="-431800" lvl="0" marL="457200" rtl="0" algn="l">
              <a:lnSpc>
                <a:spcPct val="115000"/>
              </a:lnSpc>
              <a:spcBef>
                <a:spcPts val="360"/>
              </a:spcBef>
              <a:spcAft>
                <a:spcPts val="0"/>
              </a:spcAft>
              <a:buSzPts val="3200"/>
              <a:buChar char="●"/>
            </a:pPr>
            <a:r>
              <a:rPr lang="en-US"/>
              <a:t>Define the "experienced learner" in the Emergency Department setting</a:t>
            </a:r>
            <a:endParaRPr/>
          </a:p>
          <a:p>
            <a:pPr indent="-431800" lvl="0" marL="457200" rtl="0" algn="l">
              <a:lnSpc>
                <a:spcPct val="114999"/>
              </a:lnSpc>
              <a:spcBef>
                <a:spcPts val="360"/>
              </a:spcBef>
              <a:spcAft>
                <a:spcPts val="0"/>
              </a:spcAft>
              <a:buSzPts val="3200"/>
              <a:buChar char="●"/>
            </a:pPr>
            <a:r>
              <a:rPr lang="en-US"/>
              <a:t>Describe the following teaching techniques for experienced learners:</a:t>
            </a:r>
            <a:endParaRPr/>
          </a:p>
          <a:p>
            <a:pPr indent="-431800" lvl="1" marL="914400" rtl="0" algn="l">
              <a:lnSpc>
                <a:spcPct val="114999"/>
              </a:lnSpc>
              <a:spcBef>
                <a:spcPts val="360"/>
              </a:spcBef>
              <a:spcAft>
                <a:spcPts val="0"/>
              </a:spcAft>
              <a:buSzPts val="3200"/>
              <a:buFont typeface="Courier New"/>
              <a:buChar char="○"/>
            </a:pPr>
            <a:r>
              <a:rPr lang="en-US" sz="3200"/>
              <a:t>One minute preceptor</a:t>
            </a:r>
            <a:endParaRPr sz="3200"/>
          </a:p>
          <a:p>
            <a:pPr indent="-431800" lvl="1" marL="914400" rtl="0" algn="l">
              <a:lnSpc>
                <a:spcPct val="114999"/>
              </a:lnSpc>
              <a:spcBef>
                <a:spcPts val="360"/>
              </a:spcBef>
              <a:spcAft>
                <a:spcPts val="0"/>
              </a:spcAft>
              <a:buSzPts val="3200"/>
              <a:buFont typeface="Courier New"/>
              <a:buChar char="○"/>
            </a:pPr>
            <a:r>
              <a:rPr lang="en-US" sz="3200"/>
              <a:t>Effective questioning</a:t>
            </a:r>
            <a:endParaRPr sz="3200"/>
          </a:p>
          <a:p>
            <a:pPr indent="-431800" lvl="1" marL="914400" rtl="0" algn="l">
              <a:lnSpc>
                <a:spcPct val="114999"/>
              </a:lnSpc>
              <a:spcBef>
                <a:spcPts val="360"/>
              </a:spcBef>
              <a:spcAft>
                <a:spcPts val="0"/>
              </a:spcAft>
              <a:buSzPts val="3200"/>
              <a:buFont typeface="Courier New"/>
              <a:buChar char="○"/>
            </a:pPr>
            <a:r>
              <a:rPr lang="en-US" sz="3200"/>
              <a:t>SNAPPS</a:t>
            </a:r>
            <a:endParaRPr sz="3200"/>
          </a:p>
          <a:p>
            <a:pPr indent="-431800" lvl="0" marL="457200" rtl="0" algn="l">
              <a:lnSpc>
                <a:spcPct val="100000"/>
              </a:lnSpc>
              <a:spcBef>
                <a:spcPts val="360"/>
              </a:spcBef>
              <a:spcAft>
                <a:spcPts val="0"/>
              </a:spcAft>
              <a:buSzPts val="3200"/>
              <a:buChar char="●"/>
            </a:pPr>
            <a:r>
              <a:rPr lang="en-US"/>
              <a:t>Discuss and reflect on application of </a:t>
            </a:r>
            <a:endParaRPr/>
          </a:p>
          <a:p>
            <a:pPr indent="457200" lvl="0" marL="0" rtl="0" algn="l">
              <a:lnSpc>
                <a:spcPct val="100000"/>
              </a:lnSpc>
              <a:spcBef>
                <a:spcPts val="360"/>
              </a:spcBef>
              <a:spcAft>
                <a:spcPts val="0"/>
              </a:spcAft>
              <a:buSzPts val="1800"/>
              <a:buNone/>
            </a:pPr>
            <a:r>
              <a:rPr lang="en-US"/>
              <a:t>techniques</a:t>
            </a:r>
            <a:endParaRPr sz="3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26b11fe556c_0_0"/>
          <p:cNvSpPr txBox="1"/>
          <p:nvPr>
            <p:ph type="title"/>
          </p:nvPr>
        </p:nvSpPr>
        <p:spPr>
          <a:xfrm>
            <a:off x="457200" y="13400"/>
            <a:ext cx="8064000" cy="11373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Calibri"/>
              <a:buNone/>
            </a:pPr>
            <a:r>
              <a:rPr lang="en-US" sz="4000"/>
              <a:t>Who is the experienced learner?</a:t>
            </a:r>
            <a:endParaRPr/>
          </a:p>
        </p:txBody>
      </p:sp>
      <p:grpSp>
        <p:nvGrpSpPr>
          <p:cNvPr id="93" name="Google Shape;93;g26b11fe556c_0_0"/>
          <p:cNvGrpSpPr/>
          <p:nvPr/>
        </p:nvGrpSpPr>
        <p:grpSpPr>
          <a:xfrm>
            <a:off x="457200" y="2469870"/>
            <a:ext cx="8064000" cy="2735263"/>
            <a:chOff x="0" y="658520"/>
            <a:chExt cx="8064000" cy="2735263"/>
          </a:xfrm>
        </p:grpSpPr>
        <p:sp>
          <p:nvSpPr>
            <p:cNvPr id="94" name="Google Shape;94;g26b11fe556c_0_0"/>
            <p:cNvSpPr/>
            <p:nvPr/>
          </p:nvSpPr>
          <p:spPr>
            <a:xfrm>
              <a:off x="0" y="823434"/>
              <a:ext cx="8064000" cy="885900"/>
            </a:xfrm>
            <a:prstGeom prst="roundRect">
              <a:avLst>
                <a:gd fmla="val 10000" name="adj"/>
              </a:avLst>
            </a:prstGeom>
            <a:solidFill>
              <a:srgbClr val="DDE5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g26b11fe556c_0_0"/>
            <p:cNvSpPr/>
            <p:nvPr/>
          </p:nvSpPr>
          <p:spPr>
            <a:xfrm>
              <a:off x="367758" y="932059"/>
              <a:ext cx="668700" cy="6687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g26b11fe556c_0_0"/>
            <p:cNvSpPr/>
            <p:nvPr/>
          </p:nvSpPr>
          <p:spPr>
            <a:xfrm>
              <a:off x="1404168" y="658520"/>
              <a:ext cx="6659700" cy="1215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26b11fe556c_0_0"/>
            <p:cNvSpPr txBox="1"/>
            <p:nvPr/>
          </p:nvSpPr>
          <p:spPr>
            <a:xfrm>
              <a:off x="1404168" y="658520"/>
              <a:ext cx="6659700" cy="1215600"/>
            </a:xfrm>
            <a:prstGeom prst="rect">
              <a:avLst/>
            </a:prstGeom>
            <a:noFill/>
            <a:ln>
              <a:noFill/>
            </a:ln>
          </p:spPr>
          <p:txBody>
            <a:bodyPr anchorCtr="0" anchor="ctr" bIns="128650" lIns="128650" spcFirstLastPara="1" rIns="128650" wrap="square" tIns="128650">
              <a:noAutofit/>
            </a:bodyPr>
            <a:lstStyle/>
            <a:p>
              <a:pPr indent="0" lvl="0" marL="0" marR="0" rtl="0" algn="l">
                <a:lnSpc>
                  <a:spcPct val="9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Not based on level of training</a:t>
              </a:r>
              <a:endParaRPr b="0" i="0" sz="1400" u="none" cap="none" strike="noStrike">
                <a:solidFill>
                  <a:srgbClr val="000000"/>
                </a:solidFill>
                <a:latin typeface="Arial"/>
                <a:ea typeface="Arial"/>
                <a:cs typeface="Arial"/>
                <a:sym typeface="Arial"/>
              </a:endParaRPr>
            </a:p>
          </p:txBody>
        </p:sp>
        <p:sp>
          <p:nvSpPr>
            <p:cNvPr id="98" name="Google Shape;98;g26b11fe556c_0_0"/>
            <p:cNvSpPr/>
            <p:nvPr/>
          </p:nvSpPr>
          <p:spPr>
            <a:xfrm>
              <a:off x="0" y="2246689"/>
              <a:ext cx="8064000" cy="1078800"/>
            </a:xfrm>
            <a:prstGeom prst="roundRect">
              <a:avLst>
                <a:gd fmla="val 10000" name="adj"/>
              </a:avLst>
            </a:prstGeom>
            <a:solidFill>
              <a:srgbClr val="DDE5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g26b11fe556c_0_0"/>
            <p:cNvSpPr/>
            <p:nvPr/>
          </p:nvSpPr>
          <p:spPr>
            <a:xfrm>
              <a:off x="367758" y="2451722"/>
              <a:ext cx="668700" cy="6687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g26b11fe556c_0_0"/>
            <p:cNvSpPr/>
            <p:nvPr/>
          </p:nvSpPr>
          <p:spPr>
            <a:xfrm>
              <a:off x="1404168" y="2178183"/>
              <a:ext cx="6659700" cy="1215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g26b11fe556c_0_0"/>
            <p:cNvSpPr txBox="1"/>
            <p:nvPr/>
          </p:nvSpPr>
          <p:spPr>
            <a:xfrm>
              <a:off x="1404168" y="2178183"/>
              <a:ext cx="6659700" cy="1215600"/>
            </a:xfrm>
            <a:prstGeom prst="rect">
              <a:avLst/>
            </a:prstGeom>
            <a:noFill/>
            <a:ln>
              <a:noFill/>
            </a:ln>
          </p:spPr>
          <p:txBody>
            <a:bodyPr anchorCtr="0" anchor="ctr" bIns="128650" lIns="128650" spcFirstLastPara="1" rIns="128650" wrap="square" tIns="128650">
              <a:noAutofit/>
            </a:bodyPr>
            <a:lstStyle/>
            <a:p>
              <a:pPr indent="0" lvl="0" marL="0" marR="0" rtl="0" algn="l">
                <a:lnSpc>
                  <a:spcPct val="9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At the Manager/Educator Level</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4"/>
          <p:cNvSpPr txBox="1"/>
          <p:nvPr>
            <p:ph type="title"/>
          </p:nvPr>
        </p:nvSpPr>
        <p:spPr>
          <a:xfrm>
            <a:off x="457200" y="13400"/>
            <a:ext cx="8064000" cy="11373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Calibri"/>
              <a:buNone/>
            </a:pPr>
            <a:r>
              <a:rPr lang="en-US" sz="4000"/>
              <a:t>Who is the experienced learner?</a:t>
            </a:r>
            <a:endParaRPr/>
          </a:p>
        </p:txBody>
      </p:sp>
      <p:grpSp>
        <p:nvGrpSpPr>
          <p:cNvPr id="107" name="Google Shape;107;p4"/>
          <p:cNvGrpSpPr/>
          <p:nvPr/>
        </p:nvGrpSpPr>
        <p:grpSpPr>
          <a:xfrm>
            <a:off x="1312249" y="1529074"/>
            <a:ext cx="7558993" cy="4417700"/>
            <a:chOff x="0" y="4284"/>
            <a:chExt cx="8261194" cy="5074900"/>
          </a:xfrm>
        </p:grpSpPr>
        <p:sp>
          <p:nvSpPr>
            <p:cNvPr id="108" name="Google Shape;108;p4"/>
            <p:cNvSpPr/>
            <p:nvPr/>
          </p:nvSpPr>
          <p:spPr>
            <a:xfrm rot="5400000">
              <a:off x="-206580" y="210984"/>
              <a:ext cx="1377600" cy="964200"/>
            </a:xfrm>
            <a:prstGeom prst="chevron">
              <a:avLst>
                <a:gd fmla="val 50000" name="adj"/>
              </a:avLst>
            </a:prstGeom>
            <a:solidFill>
              <a:srgbClr val="4F81BD"/>
            </a:solidFill>
            <a:ln cap="flat" cmpd="sng" w="25400">
              <a:solidFill>
                <a:srgbClr val="4F81B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4"/>
            <p:cNvSpPr txBox="1"/>
            <p:nvPr/>
          </p:nvSpPr>
          <p:spPr>
            <a:xfrm>
              <a:off x="0" y="486444"/>
              <a:ext cx="964200" cy="413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2800"/>
                <a:buFont typeface="Arial"/>
                <a:buNone/>
              </a:pPr>
              <a:r>
                <a:rPr b="0" i="0" lang="en-US" sz="2800" u="none" cap="none" strike="noStrike">
                  <a:solidFill>
                    <a:srgbClr val="FFFFFF"/>
                  </a:solidFill>
                  <a:latin typeface="Arial"/>
                  <a:ea typeface="Arial"/>
                  <a:cs typeface="Arial"/>
                  <a:sym typeface="Arial"/>
                </a:rPr>
                <a:t>R</a:t>
              </a:r>
              <a:endParaRPr b="0" i="0" sz="1400" u="none" cap="none" strike="noStrike">
                <a:solidFill>
                  <a:srgbClr val="000000"/>
                </a:solidFill>
                <a:latin typeface="Arial"/>
                <a:ea typeface="Arial"/>
                <a:cs typeface="Arial"/>
                <a:sym typeface="Arial"/>
              </a:endParaRPr>
            </a:p>
          </p:txBody>
        </p:sp>
        <p:sp>
          <p:nvSpPr>
            <p:cNvPr id="110" name="Google Shape;110;p4"/>
            <p:cNvSpPr/>
            <p:nvPr/>
          </p:nvSpPr>
          <p:spPr>
            <a:xfrm rot="5400000">
              <a:off x="4164994" y="-3196415"/>
              <a:ext cx="895500" cy="7296900"/>
            </a:xfrm>
            <a:prstGeom prst="round2SameRect">
              <a:avLst>
                <a:gd fmla="val 16667" name="adj1"/>
                <a:gd fmla="val 0" name="adj2"/>
              </a:avLst>
            </a:prstGeom>
            <a:solidFill>
              <a:srgbClr val="FFFFFF">
                <a:alpha val="89019"/>
              </a:srgbClr>
            </a:solidFill>
            <a:ln cap="flat" cmpd="sng" w="25400">
              <a:solidFill>
                <a:srgbClr val="4F81B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4"/>
            <p:cNvSpPr txBox="1"/>
            <p:nvPr/>
          </p:nvSpPr>
          <p:spPr>
            <a:xfrm>
              <a:off x="964320" y="47997"/>
              <a:ext cx="7253100" cy="807900"/>
            </a:xfrm>
            <a:prstGeom prst="rect">
              <a:avLst/>
            </a:prstGeom>
            <a:noFill/>
            <a:ln>
              <a:noFill/>
            </a:ln>
          </p:spPr>
          <p:txBody>
            <a:bodyPr anchorCtr="0" anchor="ctr" bIns="12050" lIns="135125" spcFirstLastPara="1" rIns="12050" wrap="square" tIns="12050">
              <a:noAutofit/>
            </a:bodyPr>
            <a:lstStyle/>
            <a:p>
              <a:pPr indent="-171450" lvl="1" marL="171450" marR="0" rtl="0" algn="l">
                <a:lnSpc>
                  <a:spcPct val="9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REPORTER</a:t>
              </a:r>
              <a:endParaRPr b="0" i="0" sz="1400" u="none" cap="none" strike="noStrike">
                <a:solidFill>
                  <a:srgbClr val="000000"/>
                </a:solidFill>
                <a:latin typeface="Arial"/>
                <a:ea typeface="Arial"/>
                <a:cs typeface="Arial"/>
                <a:sym typeface="Arial"/>
              </a:endParaRPr>
            </a:p>
          </p:txBody>
        </p:sp>
        <p:sp>
          <p:nvSpPr>
            <p:cNvPr id="112" name="Google Shape;112;p4"/>
            <p:cNvSpPr/>
            <p:nvPr/>
          </p:nvSpPr>
          <p:spPr>
            <a:xfrm rot="5400000">
              <a:off x="-206580" y="1443418"/>
              <a:ext cx="1377600" cy="964200"/>
            </a:xfrm>
            <a:prstGeom prst="chevron">
              <a:avLst>
                <a:gd fmla="val 50000" name="adj"/>
              </a:avLst>
            </a:prstGeom>
            <a:solidFill>
              <a:srgbClr val="4F81BD"/>
            </a:solidFill>
            <a:ln cap="flat" cmpd="sng" w="25400">
              <a:solidFill>
                <a:srgbClr val="4F81B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4"/>
            <p:cNvSpPr txBox="1"/>
            <p:nvPr/>
          </p:nvSpPr>
          <p:spPr>
            <a:xfrm>
              <a:off x="0" y="1718878"/>
              <a:ext cx="964200" cy="413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2800"/>
                <a:buFont typeface="Arial"/>
                <a:buNone/>
              </a:pPr>
              <a:r>
                <a:rPr b="0" i="0" lang="en-US" sz="2800" u="none" cap="none" strike="noStrike">
                  <a:solidFill>
                    <a:srgbClr val="FFFFFF"/>
                  </a:solidFill>
                  <a:latin typeface="Arial"/>
                  <a:ea typeface="Arial"/>
                  <a:cs typeface="Arial"/>
                  <a:sym typeface="Arial"/>
                </a:rPr>
                <a:t>I</a:t>
              </a:r>
              <a:endParaRPr b="0" i="0" sz="1400" u="none" cap="none" strike="noStrike">
                <a:solidFill>
                  <a:srgbClr val="000000"/>
                </a:solidFill>
                <a:latin typeface="Arial"/>
                <a:ea typeface="Arial"/>
                <a:cs typeface="Arial"/>
                <a:sym typeface="Arial"/>
              </a:endParaRPr>
            </a:p>
          </p:txBody>
        </p:sp>
        <p:sp>
          <p:nvSpPr>
            <p:cNvPr id="114" name="Google Shape;114;p4"/>
            <p:cNvSpPr/>
            <p:nvPr/>
          </p:nvSpPr>
          <p:spPr>
            <a:xfrm rot="5400000">
              <a:off x="4164994" y="-1963982"/>
              <a:ext cx="895500" cy="7296900"/>
            </a:xfrm>
            <a:prstGeom prst="round2SameRect">
              <a:avLst>
                <a:gd fmla="val 16667" name="adj1"/>
                <a:gd fmla="val 0" name="adj2"/>
              </a:avLst>
            </a:prstGeom>
            <a:solidFill>
              <a:srgbClr val="FFFFFF">
                <a:alpha val="89019"/>
              </a:srgbClr>
            </a:solidFill>
            <a:ln cap="flat" cmpd="sng" w="25400">
              <a:solidFill>
                <a:srgbClr val="4F81B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4"/>
            <p:cNvSpPr txBox="1"/>
            <p:nvPr/>
          </p:nvSpPr>
          <p:spPr>
            <a:xfrm>
              <a:off x="964320" y="1280430"/>
              <a:ext cx="7253100" cy="807900"/>
            </a:xfrm>
            <a:prstGeom prst="rect">
              <a:avLst/>
            </a:prstGeom>
            <a:noFill/>
            <a:ln>
              <a:noFill/>
            </a:ln>
          </p:spPr>
          <p:txBody>
            <a:bodyPr anchorCtr="0" anchor="ctr" bIns="12050" lIns="135125" spcFirstLastPara="1" rIns="12050" wrap="square" tIns="12050">
              <a:noAutofit/>
            </a:bodyPr>
            <a:lstStyle/>
            <a:p>
              <a:pPr indent="-171450" lvl="1" marL="171450" marR="0" rtl="0" algn="l">
                <a:lnSpc>
                  <a:spcPct val="9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INTERPRETER </a:t>
              </a:r>
              <a:endParaRPr b="0" i="0" sz="1400" u="none" cap="none" strike="noStrike">
                <a:solidFill>
                  <a:srgbClr val="000000"/>
                </a:solidFill>
                <a:latin typeface="Arial"/>
                <a:ea typeface="Arial"/>
                <a:cs typeface="Arial"/>
                <a:sym typeface="Arial"/>
              </a:endParaRPr>
            </a:p>
          </p:txBody>
        </p:sp>
        <p:sp>
          <p:nvSpPr>
            <p:cNvPr id="116" name="Google Shape;116;p4"/>
            <p:cNvSpPr/>
            <p:nvPr/>
          </p:nvSpPr>
          <p:spPr>
            <a:xfrm rot="5400000">
              <a:off x="-206580" y="2675851"/>
              <a:ext cx="1377600" cy="964200"/>
            </a:xfrm>
            <a:prstGeom prst="chevron">
              <a:avLst>
                <a:gd fmla="val 50000" name="adj"/>
              </a:avLst>
            </a:prstGeom>
            <a:solidFill>
              <a:srgbClr val="4F81BD"/>
            </a:solidFill>
            <a:ln cap="flat" cmpd="sng" w="25400">
              <a:solidFill>
                <a:srgbClr val="4F81B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4"/>
            <p:cNvSpPr txBox="1"/>
            <p:nvPr/>
          </p:nvSpPr>
          <p:spPr>
            <a:xfrm>
              <a:off x="0" y="2951311"/>
              <a:ext cx="964200" cy="413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2800"/>
                <a:buFont typeface="Arial"/>
                <a:buNone/>
              </a:pPr>
              <a:r>
                <a:rPr b="0" i="0" lang="en-US" sz="2800" u="none" cap="none" strike="noStrike">
                  <a:solidFill>
                    <a:srgbClr val="FFFFFF"/>
                  </a:solidFill>
                  <a:latin typeface="Arial"/>
                  <a:ea typeface="Arial"/>
                  <a:cs typeface="Arial"/>
                  <a:sym typeface="Arial"/>
                </a:rPr>
                <a:t>M</a:t>
              </a:r>
              <a:endParaRPr b="0" i="0" sz="1400" u="none" cap="none" strike="noStrike">
                <a:solidFill>
                  <a:srgbClr val="000000"/>
                </a:solidFill>
                <a:latin typeface="Arial"/>
                <a:ea typeface="Arial"/>
                <a:cs typeface="Arial"/>
                <a:sym typeface="Arial"/>
              </a:endParaRPr>
            </a:p>
          </p:txBody>
        </p:sp>
        <p:sp>
          <p:nvSpPr>
            <p:cNvPr id="118" name="Google Shape;118;p4"/>
            <p:cNvSpPr/>
            <p:nvPr/>
          </p:nvSpPr>
          <p:spPr>
            <a:xfrm rot="5400000">
              <a:off x="4164994" y="-731548"/>
              <a:ext cx="895500" cy="7296900"/>
            </a:xfrm>
            <a:prstGeom prst="round2SameRect">
              <a:avLst>
                <a:gd fmla="val 16667" name="adj1"/>
                <a:gd fmla="val 0" name="adj2"/>
              </a:avLst>
            </a:prstGeom>
            <a:solidFill>
              <a:srgbClr val="FFFFFF">
                <a:alpha val="89019"/>
              </a:srgbClr>
            </a:solidFill>
            <a:ln cap="flat" cmpd="sng" w="25400">
              <a:solidFill>
                <a:srgbClr val="4F81B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4"/>
            <p:cNvSpPr txBox="1"/>
            <p:nvPr/>
          </p:nvSpPr>
          <p:spPr>
            <a:xfrm>
              <a:off x="964320" y="2512864"/>
              <a:ext cx="7253100" cy="807900"/>
            </a:xfrm>
            <a:prstGeom prst="rect">
              <a:avLst/>
            </a:prstGeom>
            <a:noFill/>
            <a:ln>
              <a:noFill/>
            </a:ln>
          </p:spPr>
          <p:txBody>
            <a:bodyPr anchorCtr="0" anchor="ctr" bIns="12050" lIns="135125" spcFirstLastPara="1" rIns="12050" wrap="square" tIns="12050">
              <a:noAutofit/>
            </a:bodyPr>
            <a:lstStyle/>
            <a:p>
              <a:pPr indent="-171450" lvl="1" marL="171450" marR="0" rtl="0" algn="l">
                <a:lnSpc>
                  <a:spcPct val="9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MANAGER </a:t>
              </a:r>
              <a:endParaRPr b="0" i="0" sz="1400" u="none" cap="none" strike="noStrike">
                <a:solidFill>
                  <a:srgbClr val="000000"/>
                </a:solidFill>
                <a:latin typeface="Arial"/>
                <a:ea typeface="Arial"/>
                <a:cs typeface="Arial"/>
                <a:sym typeface="Arial"/>
              </a:endParaRPr>
            </a:p>
          </p:txBody>
        </p:sp>
        <p:sp>
          <p:nvSpPr>
            <p:cNvPr id="120" name="Google Shape;120;p4"/>
            <p:cNvSpPr/>
            <p:nvPr/>
          </p:nvSpPr>
          <p:spPr>
            <a:xfrm rot="5400000">
              <a:off x="-206580" y="3908284"/>
              <a:ext cx="1377600" cy="964200"/>
            </a:xfrm>
            <a:prstGeom prst="chevron">
              <a:avLst>
                <a:gd fmla="val 50000" name="adj"/>
              </a:avLst>
            </a:prstGeom>
            <a:solidFill>
              <a:srgbClr val="4F81BD"/>
            </a:solidFill>
            <a:ln cap="flat" cmpd="sng" w="25400">
              <a:solidFill>
                <a:srgbClr val="4F81B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4"/>
            <p:cNvSpPr txBox="1"/>
            <p:nvPr/>
          </p:nvSpPr>
          <p:spPr>
            <a:xfrm>
              <a:off x="0" y="4183744"/>
              <a:ext cx="964200" cy="413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2800"/>
                <a:buFont typeface="Arial"/>
                <a:buNone/>
              </a:pPr>
              <a:r>
                <a:rPr b="0" i="0" lang="en-US" sz="2800" u="none" cap="none" strike="noStrike">
                  <a:solidFill>
                    <a:srgbClr val="FFFFFF"/>
                  </a:solidFill>
                  <a:latin typeface="Arial"/>
                  <a:ea typeface="Arial"/>
                  <a:cs typeface="Arial"/>
                  <a:sym typeface="Arial"/>
                </a:rPr>
                <a:t>E</a:t>
              </a:r>
              <a:endParaRPr b="0" i="0" sz="1400" u="none" cap="none" strike="noStrike">
                <a:solidFill>
                  <a:srgbClr val="000000"/>
                </a:solidFill>
                <a:latin typeface="Arial"/>
                <a:ea typeface="Arial"/>
                <a:cs typeface="Arial"/>
                <a:sym typeface="Arial"/>
              </a:endParaRPr>
            </a:p>
          </p:txBody>
        </p:sp>
        <p:sp>
          <p:nvSpPr>
            <p:cNvPr id="122" name="Google Shape;122;p4"/>
            <p:cNvSpPr/>
            <p:nvPr/>
          </p:nvSpPr>
          <p:spPr>
            <a:xfrm rot="5400000">
              <a:off x="4164994" y="500884"/>
              <a:ext cx="895500" cy="7296900"/>
            </a:xfrm>
            <a:prstGeom prst="round2SameRect">
              <a:avLst>
                <a:gd fmla="val 16667" name="adj1"/>
                <a:gd fmla="val 0" name="adj2"/>
              </a:avLst>
            </a:prstGeom>
            <a:solidFill>
              <a:srgbClr val="FFFFFF">
                <a:alpha val="89019"/>
              </a:srgbClr>
            </a:solidFill>
            <a:ln cap="flat" cmpd="sng" w="25400">
              <a:solidFill>
                <a:srgbClr val="4F81B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4"/>
            <p:cNvSpPr txBox="1"/>
            <p:nvPr/>
          </p:nvSpPr>
          <p:spPr>
            <a:xfrm>
              <a:off x="964320" y="3745296"/>
              <a:ext cx="7253100" cy="807900"/>
            </a:xfrm>
            <a:prstGeom prst="rect">
              <a:avLst/>
            </a:prstGeom>
            <a:noFill/>
            <a:ln>
              <a:noFill/>
            </a:ln>
          </p:spPr>
          <p:txBody>
            <a:bodyPr anchorCtr="0" anchor="ctr" bIns="12050" lIns="135125" spcFirstLastPara="1" rIns="12050" wrap="square" tIns="12050">
              <a:noAutofit/>
            </a:bodyPr>
            <a:lstStyle/>
            <a:p>
              <a:pPr indent="-171450" lvl="1" marL="171450" marR="0" rtl="0" algn="l">
                <a:lnSpc>
                  <a:spcPct val="9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EDUCATOR </a:t>
              </a:r>
              <a:endParaRPr b="0" i="0" sz="1400" u="none" cap="none" strike="noStrike">
                <a:solidFill>
                  <a:srgbClr val="000000"/>
                </a:solidFill>
                <a:latin typeface="Arial"/>
                <a:ea typeface="Arial"/>
                <a:cs typeface="Arial"/>
                <a:sym typeface="Arial"/>
              </a:endParaRPr>
            </a:p>
          </p:txBody>
        </p:sp>
      </p:grpSp>
      <p:sp>
        <p:nvSpPr>
          <p:cNvPr id="124" name="Google Shape;124;p4"/>
          <p:cNvSpPr/>
          <p:nvPr/>
        </p:nvSpPr>
        <p:spPr>
          <a:xfrm>
            <a:off x="1152500" y="3640100"/>
            <a:ext cx="216900" cy="1939800"/>
          </a:xfrm>
          <a:prstGeom prst="leftBracket">
            <a:avLst>
              <a:gd fmla="val 8333" name="adj"/>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25" name="Google Shape;125;p4"/>
          <p:cNvSpPr/>
          <p:nvPr/>
        </p:nvSpPr>
        <p:spPr>
          <a:xfrm>
            <a:off x="262450" y="4176425"/>
            <a:ext cx="798900" cy="513300"/>
          </a:xfrm>
          <a:prstGeom prst="rightArrow">
            <a:avLst>
              <a:gd fmla="val 50000" name="adj1"/>
              <a:gd fmla="val 50000" name="adj2"/>
            </a:avLst>
          </a:prstGeom>
          <a:solidFill>
            <a:schemeClr val="lt2"/>
          </a:solid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6"/>
          <p:cNvSpPr txBox="1"/>
          <p:nvPr>
            <p:ph type="title"/>
          </p:nvPr>
        </p:nvSpPr>
        <p:spPr>
          <a:xfrm>
            <a:off x="184638" y="-39354"/>
            <a:ext cx="8064000" cy="11373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Calibri"/>
              <a:buNone/>
            </a:pPr>
            <a:r>
              <a:rPr lang="en-US" sz="4000"/>
              <a:t>Skills of an experienced learner</a:t>
            </a:r>
            <a:endParaRPr sz="4000"/>
          </a:p>
        </p:txBody>
      </p:sp>
      <p:sp>
        <p:nvSpPr>
          <p:cNvPr id="131" name="Google Shape;131;p6"/>
          <p:cNvSpPr txBox="1"/>
          <p:nvPr/>
        </p:nvSpPr>
        <p:spPr>
          <a:xfrm>
            <a:off x="398212" y="4426654"/>
            <a:ext cx="2078657" cy="738664"/>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Able to develop and defend diagnostic and therapeutic plans</a:t>
            </a:r>
            <a:endParaRPr b="0" i="0" sz="1400" u="none" cap="none" strike="noStrike">
              <a:solidFill>
                <a:srgbClr val="000000"/>
              </a:solidFill>
              <a:latin typeface="Arial"/>
              <a:ea typeface="Arial"/>
              <a:cs typeface="Arial"/>
              <a:sym typeface="Arial"/>
            </a:endParaRPr>
          </a:p>
        </p:txBody>
      </p:sp>
      <p:sp>
        <p:nvSpPr>
          <p:cNvPr id="132" name="Google Shape;132;p6"/>
          <p:cNvSpPr txBox="1"/>
          <p:nvPr/>
        </p:nvSpPr>
        <p:spPr>
          <a:xfrm>
            <a:off x="3568777" y="4434570"/>
            <a:ext cx="2078657" cy="954067"/>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Can apply clinical reasoning to nuanced and individual patient scenarios</a:t>
            </a:r>
            <a:endParaRPr b="0" i="0" sz="1400" u="none" cap="none" strike="noStrike">
              <a:solidFill>
                <a:srgbClr val="000000"/>
              </a:solidFill>
              <a:latin typeface="Arial"/>
              <a:ea typeface="Arial"/>
              <a:cs typeface="Arial"/>
              <a:sym typeface="Arial"/>
            </a:endParaRPr>
          </a:p>
        </p:txBody>
      </p:sp>
      <p:sp>
        <p:nvSpPr>
          <p:cNvPr id="133" name="Google Shape;133;p6"/>
          <p:cNvSpPr txBox="1"/>
          <p:nvPr/>
        </p:nvSpPr>
        <p:spPr>
          <a:xfrm>
            <a:off x="6621758" y="4409631"/>
            <a:ext cx="2078657" cy="954067"/>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Demonstrates well developed </a:t>
            </a:r>
            <a:r>
              <a:rPr b="0" i="0" lang="en-US" sz="1400" u="none" cap="none" strike="noStrike">
                <a:solidFill>
                  <a:schemeClr val="dk1"/>
                </a:solidFill>
                <a:latin typeface="Arial"/>
                <a:ea typeface="Arial"/>
                <a:cs typeface="Arial"/>
                <a:sym typeface="Arial"/>
                <a:extLst>
                  <a:ext uri="http://customooxmlschemas.google.com/">
                    <go:slidesCustomData xmlns:go="http://customooxmlschemas.google.com/" textRoundtripDataId="3"/>
                  </a:ext>
                </a:extLst>
              </a:rPr>
              <a:t>medical knowledge by applying it at the bedside</a:t>
            </a:r>
            <a:endParaRPr b="0" i="0" sz="1400" u="none" cap="none" strike="noStrike">
              <a:solidFill>
                <a:srgbClr val="000000"/>
              </a:solidFill>
              <a:latin typeface="Arial"/>
              <a:ea typeface="Arial"/>
              <a:cs typeface="Arial"/>
              <a:sym typeface="Arial"/>
            </a:endParaRPr>
          </a:p>
        </p:txBody>
      </p:sp>
      <p:pic>
        <p:nvPicPr>
          <p:cNvPr descr="Free Close-up Photo of a Stethoscope Stock Photo" id="134" name="Google Shape;134;p6"/>
          <p:cNvPicPr preferRelativeResize="0"/>
          <p:nvPr/>
        </p:nvPicPr>
        <p:blipFill rotWithShape="1">
          <a:blip r:embed="rId3">
            <a:alphaModFix/>
          </a:blip>
          <a:srcRect b="0" l="0" r="0" t="0"/>
          <a:stretch/>
        </p:blipFill>
        <p:spPr>
          <a:xfrm>
            <a:off x="184638" y="2239056"/>
            <a:ext cx="2652197" cy="1768131"/>
          </a:xfrm>
          <a:prstGeom prst="rect">
            <a:avLst/>
          </a:prstGeom>
          <a:noFill/>
          <a:ln>
            <a:noFill/>
          </a:ln>
        </p:spPr>
      </p:pic>
      <p:pic>
        <p:nvPicPr>
          <p:cNvPr id="135" name="Google Shape;135;p6"/>
          <p:cNvPicPr preferRelativeResize="0"/>
          <p:nvPr/>
        </p:nvPicPr>
        <p:blipFill rotWithShape="1">
          <a:blip r:embed="rId4">
            <a:alphaModFix/>
          </a:blip>
          <a:srcRect b="0" l="0" r="0" t="0"/>
          <a:stretch/>
        </p:blipFill>
        <p:spPr>
          <a:xfrm>
            <a:off x="3285842" y="2244169"/>
            <a:ext cx="2644528" cy="1763018"/>
          </a:xfrm>
          <a:prstGeom prst="rect">
            <a:avLst/>
          </a:prstGeom>
          <a:noFill/>
          <a:ln>
            <a:noFill/>
          </a:ln>
        </p:spPr>
      </p:pic>
      <p:pic>
        <p:nvPicPr>
          <p:cNvPr id="136" name="Google Shape;136;p6"/>
          <p:cNvPicPr preferRelativeResize="0"/>
          <p:nvPr/>
        </p:nvPicPr>
        <p:blipFill rotWithShape="1">
          <a:blip r:embed="rId5">
            <a:alphaModFix/>
          </a:blip>
          <a:srcRect b="0" l="0" r="0" t="0"/>
          <a:stretch/>
        </p:blipFill>
        <p:spPr>
          <a:xfrm flipH="1">
            <a:off x="6334989" y="2239055"/>
            <a:ext cx="2652197" cy="17681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7"/>
          <p:cNvSpPr txBox="1"/>
          <p:nvPr>
            <p:ph type="title"/>
          </p:nvPr>
        </p:nvSpPr>
        <p:spPr>
          <a:xfrm>
            <a:off x="457199" y="148856"/>
            <a:ext cx="8229600" cy="1143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Calibri"/>
              <a:buNone/>
            </a:pPr>
            <a:r>
              <a:rPr lang="en-US"/>
              <a:t>Goals of the experienced learner</a:t>
            </a:r>
            <a:endParaRPr/>
          </a:p>
        </p:txBody>
      </p:sp>
      <p:grpSp>
        <p:nvGrpSpPr>
          <p:cNvPr id="142" name="Google Shape;142;p17"/>
          <p:cNvGrpSpPr/>
          <p:nvPr/>
        </p:nvGrpSpPr>
        <p:grpSpPr>
          <a:xfrm>
            <a:off x="-4616761" y="687493"/>
            <a:ext cx="13610100" cy="6042575"/>
            <a:chOff x="-5073960" y="-777323"/>
            <a:chExt cx="13610100" cy="6042575"/>
          </a:xfrm>
        </p:grpSpPr>
        <p:sp>
          <p:nvSpPr>
            <p:cNvPr id="143" name="Google Shape;143;p17"/>
            <p:cNvSpPr/>
            <p:nvPr/>
          </p:nvSpPr>
          <p:spPr>
            <a:xfrm>
              <a:off x="-5073960" y="-777323"/>
              <a:ext cx="6042575" cy="6042575"/>
            </a:xfrm>
            <a:prstGeom prst="blockArc">
              <a:avLst>
                <a:gd fmla="val 18900000" name="adj1"/>
                <a:gd fmla="val 2700000" name="adj2"/>
                <a:gd fmla="val 357" name="adj3"/>
              </a:avLst>
            </a:prstGeom>
            <a:noFill/>
            <a:ln cap="flat" cmpd="sng" w="25400">
              <a:solidFill>
                <a:srgbClr val="3B649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7"/>
            <p:cNvSpPr/>
            <p:nvPr/>
          </p:nvSpPr>
          <p:spPr>
            <a:xfrm>
              <a:off x="622975" y="448792"/>
              <a:ext cx="7913165" cy="897585"/>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7"/>
            <p:cNvSpPr txBox="1"/>
            <p:nvPr/>
          </p:nvSpPr>
          <p:spPr>
            <a:xfrm>
              <a:off x="622975" y="448792"/>
              <a:ext cx="7913165" cy="897585"/>
            </a:xfrm>
            <a:prstGeom prst="rect">
              <a:avLst/>
            </a:prstGeom>
            <a:noFill/>
            <a:ln>
              <a:noFill/>
            </a:ln>
          </p:spPr>
          <p:txBody>
            <a:bodyPr anchorCtr="0" anchor="ctr" bIns="71100" lIns="712450" spcFirstLastPara="1" rIns="71100" wrap="square" tIns="71100">
              <a:noAutofit/>
            </a:bodyPr>
            <a:lstStyle/>
            <a:p>
              <a:pPr indent="0" lvl="0" marL="0" marR="0" rtl="0" algn="l">
                <a:lnSpc>
                  <a:spcPct val="9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Evidence-based teaching.</a:t>
              </a:r>
              <a:endParaRPr b="0" i="0" sz="1400" u="none" cap="none" strike="noStrike">
                <a:solidFill>
                  <a:srgbClr val="000000"/>
                </a:solidFill>
                <a:latin typeface="Arial"/>
                <a:ea typeface="Arial"/>
                <a:cs typeface="Arial"/>
                <a:sym typeface="Arial"/>
              </a:endParaRPr>
            </a:p>
          </p:txBody>
        </p:sp>
        <p:sp>
          <p:nvSpPr>
            <p:cNvPr id="146" name="Google Shape;146;p17"/>
            <p:cNvSpPr/>
            <p:nvPr/>
          </p:nvSpPr>
          <p:spPr>
            <a:xfrm>
              <a:off x="61984" y="336594"/>
              <a:ext cx="1121982" cy="1121982"/>
            </a:xfrm>
            <a:prstGeom prst="ellipse">
              <a:avLst/>
            </a:prstGeom>
            <a:blipFill rotWithShape="1">
              <a:blip r:embed="rId3">
                <a:alphaModFix/>
              </a:blip>
              <a:stretch>
                <a:fillRect b="0" l="-30992" r="-30992" t="0"/>
              </a:stretch>
            </a:blip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7"/>
            <p:cNvSpPr/>
            <p:nvPr/>
          </p:nvSpPr>
          <p:spPr>
            <a:xfrm>
              <a:off x="949248" y="1795171"/>
              <a:ext cx="7586892" cy="897585"/>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7"/>
            <p:cNvSpPr txBox="1"/>
            <p:nvPr/>
          </p:nvSpPr>
          <p:spPr>
            <a:xfrm>
              <a:off x="949248" y="1795171"/>
              <a:ext cx="7586892" cy="897585"/>
            </a:xfrm>
            <a:prstGeom prst="rect">
              <a:avLst/>
            </a:prstGeom>
            <a:noFill/>
            <a:ln>
              <a:noFill/>
            </a:ln>
          </p:spPr>
          <p:txBody>
            <a:bodyPr anchorCtr="0" anchor="ctr" bIns="71100" lIns="712450" spcFirstLastPara="1" rIns="71100" wrap="square" tIns="71100">
              <a:noAutofit/>
            </a:bodyPr>
            <a:lstStyle/>
            <a:p>
              <a:pPr indent="0" lvl="0" marL="0" marR="0" rtl="0" algn="l">
                <a:lnSpc>
                  <a:spcPct val="9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Convey clinical reasoning skills to others.</a:t>
              </a:r>
              <a:endParaRPr b="0" i="0" sz="1400" u="none" cap="none" strike="noStrike">
                <a:solidFill>
                  <a:srgbClr val="000000"/>
                </a:solidFill>
                <a:latin typeface="Arial"/>
                <a:ea typeface="Arial"/>
                <a:cs typeface="Arial"/>
                <a:sym typeface="Arial"/>
              </a:endParaRPr>
            </a:p>
          </p:txBody>
        </p:sp>
        <p:sp>
          <p:nvSpPr>
            <p:cNvPr id="149" name="Google Shape;149;p17"/>
            <p:cNvSpPr/>
            <p:nvPr/>
          </p:nvSpPr>
          <p:spPr>
            <a:xfrm>
              <a:off x="388257" y="1682973"/>
              <a:ext cx="1121982" cy="1121982"/>
            </a:xfrm>
            <a:prstGeom prst="ellipse">
              <a:avLst/>
            </a:prstGeom>
            <a:blipFill rotWithShape="1">
              <a:blip r:embed="rId4">
                <a:alphaModFix/>
              </a:blip>
              <a:stretch>
                <a:fillRect b="0" l="-24993" r="-24992" t="0"/>
              </a:stretch>
            </a:blip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7"/>
            <p:cNvSpPr/>
            <p:nvPr/>
          </p:nvSpPr>
          <p:spPr>
            <a:xfrm>
              <a:off x="622975" y="3141549"/>
              <a:ext cx="7913165" cy="897585"/>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7"/>
            <p:cNvSpPr txBox="1"/>
            <p:nvPr/>
          </p:nvSpPr>
          <p:spPr>
            <a:xfrm>
              <a:off x="622975" y="3141549"/>
              <a:ext cx="7913165" cy="897585"/>
            </a:xfrm>
            <a:prstGeom prst="rect">
              <a:avLst/>
            </a:prstGeom>
            <a:noFill/>
            <a:ln>
              <a:noFill/>
            </a:ln>
          </p:spPr>
          <p:txBody>
            <a:bodyPr anchorCtr="0" anchor="ctr" bIns="71100" lIns="712450" spcFirstLastPara="1" rIns="71100" wrap="square" tIns="71100">
              <a:noAutofit/>
            </a:bodyPr>
            <a:lstStyle/>
            <a:p>
              <a:pPr indent="0" lvl="0" marL="0" marR="0" rtl="0" algn="l">
                <a:lnSpc>
                  <a:spcPct val="9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Gain knowledge related to uncommon scenarios.</a:t>
              </a:r>
              <a:endParaRPr b="0" i="0" sz="1400" u="none" cap="none" strike="noStrike">
                <a:solidFill>
                  <a:srgbClr val="000000"/>
                </a:solidFill>
                <a:latin typeface="Arial"/>
                <a:ea typeface="Arial"/>
                <a:cs typeface="Arial"/>
                <a:sym typeface="Arial"/>
              </a:endParaRPr>
            </a:p>
          </p:txBody>
        </p:sp>
        <p:sp>
          <p:nvSpPr>
            <p:cNvPr id="152" name="Google Shape;152;p17"/>
            <p:cNvSpPr/>
            <p:nvPr/>
          </p:nvSpPr>
          <p:spPr>
            <a:xfrm>
              <a:off x="61984" y="3029351"/>
              <a:ext cx="1121982" cy="1121982"/>
            </a:xfrm>
            <a:prstGeom prst="ellipse">
              <a:avLst/>
            </a:prstGeom>
            <a:blipFill rotWithShape="1">
              <a:blip r:embed="rId5">
                <a:alphaModFix/>
              </a:blip>
              <a:stretch>
                <a:fillRect b="-24992" l="0" r="0" t="-24993"/>
              </a:stretch>
            </a:blip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271275914ac_0_33"/>
          <p:cNvSpPr txBox="1"/>
          <p:nvPr>
            <p:ph type="title"/>
          </p:nvPr>
        </p:nvSpPr>
        <p:spPr>
          <a:xfrm>
            <a:off x="457200" y="13398"/>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Calibri"/>
              <a:buNone/>
            </a:pPr>
            <a:r>
              <a:rPr lang="en-US"/>
              <a:t>Teaching Techniques</a:t>
            </a:r>
            <a:endParaRPr/>
          </a:p>
        </p:txBody>
      </p:sp>
      <p:grpSp>
        <p:nvGrpSpPr>
          <p:cNvPr id="158" name="Google Shape;158;g271275914ac_0_33"/>
          <p:cNvGrpSpPr/>
          <p:nvPr/>
        </p:nvGrpSpPr>
        <p:grpSpPr>
          <a:xfrm>
            <a:off x="1426053" y="2093694"/>
            <a:ext cx="6291900" cy="3096000"/>
            <a:chOff x="0" y="7500"/>
            <a:chExt cx="6291900" cy="3096000"/>
          </a:xfrm>
        </p:grpSpPr>
        <p:sp>
          <p:nvSpPr>
            <p:cNvPr id="159" name="Google Shape;159;g271275914ac_0_33"/>
            <p:cNvSpPr/>
            <p:nvPr/>
          </p:nvSpPr>
          <p:spPr>
            <a:xfrm>
              <a:off x="0" y="7500"/>
              <a:ext cx="6291900" cy="9360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271275914ac_0_33"/>
            <p:cNvSpPr txBox="1"/>
            <p:nvPr/>
          </p:nvSpPr>
          <p:spPr>
            <a:xfrm>
              <a:off x="45692" y="53192"/>
              <a:ext cx="6200700" cy="844500"/>
            </a:xfrm>
            <a:prstGeom prst="rect">
              <a:avLst/>
            </a:prstGeom>
            <a:noFill/>
            <a:ln>
              <a:noFill/>
            </a:ln>
          </p:spPr>
          <p:txBody>
            <a:bodyPr anchorCtr="0" anchor="ctr" bIns="137150" lIns="137150" spcFirstLastPara="1" rIns="137150" wrap="square" tIns="137150">
              <a:noAutofit/>
            </a:bodyPr>
            <a:lstStyle/>
            <a:p>
              <a:pPr indent="0" lvl="0" marL="0" marR="0" rtl="0" algn="l">
                <a:lnSpc>
                  <a:spcPct val="90000"/>
                </a:lnSpc>
                <a:spcBef>
                  <a:spcPts val="0"/>
                </a:spcBef>
                <a:spcAft>
                  <a:spcPts val="0"/>
                </a:spcAft>
                <a:buClr>
                  <a:srgbClr val="000000"/>
                </a:buClr>
                <a:buSzPts val="3600"/>
                <a:buFont typeface="Arial"/>
                <a:buNone/>
              </a:pPr>
              <a:r>
                <a:rPr b="0" i="0" lang="en-US" sz="3600" u="none" cap="none" strike="noStrike">
                  <a:solidFill>
                    <a:schemeClr val="lt1"/>
                  </a:solidFill>
                  <a:latin typeface="Arial"/>
                  <a:ea typeface="Arial"/>
                  <a:cs typeface="Arial"/>
                  <a:sym typeface="Arial"/>
                </a:rPr>
                <a:t>One-Minute Preceptor</a:t>
              </a:r>
              <a:endParaRPr b="0" i="0" sz="3600" u="none" cap="none" strike="noStrike">
                <a:solidFill>
                  <a:schemeClr val="lt1"/>
                </a:solidFill>
                <a:latin typeface="Arial"/>
                <a:ea typeface="Arial"/>
                <a:cs typeface="Arial"/>
                <a:sym typeface="Arial"/>
              </a:endParaRPr>
            </a:p>
          </p:txBody>
        </p:sp>
        <p:sp>
          <p:nvSpPr>
            <p:cNvPr id="161" name="Google Shape;161;g271275914ac_0_33"/>
            <p:cNvSpPr/>
            <p:nvPr/>
          </p:nvSpPr>
          <p:spPr>
            <a:xfrm>
              <a:off x="0" y="1087500"/>
              <a:ext cx="6291900" cy="9360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271275914ac_0_33"/>
            <p:cNvSpPr txBox="1"/>
            <p:nvPr/>
          </p:nvSpPr>
          <p:spPr>
            <a:xfrm>
              <a:off x="45692" y="1133192"/>
              <a:ext cx="6200700" cy="844500"/>
            </a:xfrm>
            <a:prstGeom prst="rect">
              <a:avLst/>
            </a:prstGeom>
            <a:noFill/>
            <a:ln>
              <a:noFill/>
            </a:ln>
          </p:spPr>
          <p:txBody>
            <a:bodyPr anchorCtr="0" anchor="ctr" bIns="137150" lIns="137150" spcFirstLastPara="1" rIns="137150" wrap="square" tIns="137150">
              <a:noAutofit/>
            </a:bodyPr>
            <a:lstStyle/>
            <a:p>
              <a:pPr indent="0" lvl="0" marL="0" marR="0" rtl="0" algn="l">
                <a:lnSpc>
                  <a:spcPct val="90000"/>
                </a:lnSpc>
                <a:spcBef>
                  <a:spcPts val="0"/>
                </a:spcBef>
                <a:spcAft>
                  <a:spcPts val="0"/>
                </a:spcAft>
                <a:buClr>
                  <a:srgbClr val="000000"/>
                </a:buClr>
                <a:buSzPts val="3600"/>
                <a:buFont typeface="Arial"/>
                <a:buNone/>
              </a:pPr>
              <a:r>
                <a:rPr b="0" i="0" lang="en-US" sz="3600" u="none" cap="none" strike="noStrike">
                  <a:solidFill>
                    <a:schemeClr val="lt1"/>
                  </a:solidFill>
                  <a:latin typeface="Arial"/>
                  <a:ea typeface="Arial"/>
                  <a:cs typeface="Arial"/>
                  <a:sym typeface="Arial"/>
                </a:rPr>
                <a:t>Effective Questioning</a:t>
              </a:r>
              <a:endParaRPr b="0" i="0" sz="3600" u="none" cap="none" strike="noStrike">
                <a:solidFill>
                  <a:schemeClr val="lt1"/>
                </a:solidFill>
                <a:latin typeface="Arial"/>
                <a:ea typeface="Arial"/>
                <a:cs typeface="Arial"/>
                <a:sym typeface="Arial"/>
              </a:endParaRPr>
            </a:p>
          </p:txBody>
        </p:sp>
        <p:sp>
          <p:nvSpPr>
            <p:cNvPr id="163" name="Google Shape;163;g271275914ac_0_33"/>
            <p:cNvSpPr/>
            <p:nvPr/>
          </p:nvSpPr>
          <p:spPr>
            <a:xfrm>
              <a:off x="0" y="2167500"/>
              <a:ext cx="6291900" cy="9360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g271275914ac_0_33"/>
            <p:cNvSpPr txBox="1"/>
            <p:nvPr/>
          </p:nvSpPr>
          <p:spPr>
            <a:xfrm>
              <a:off x="45692" y="2213192"/>
              <a:ext cx="6200700" cy="844500"/>
            </a:xfrm>
            <a:prstGeom prst="rect">
              <a:avLst/>
            </a:prstGeom>
            <a:noFill/>
            <a:ln>
              <a:noFill/>
            </a:ln>
          </p:spPr>
          <p:txBody>
            <a:bodyPr anchorCtr="0" anchor="ctr" bIns="137150" lIns="137150" spcFirstLastPara="1" rIns="137150" wrap="square" tIns="137150">
              <a:noAutofit/>
            </a:bodyPr>
            <a:lstStyle/>
            <a:p>
              <a:pPr indent="0" lvl="0" marL="0" marR="0" rtl="0" algn="l">
                <a:lnSpc>
                  <a:spcPct val="90000"/>
                </a:lnSpc>
                <a:spcBef>
                  <a:spcPts val="0"/>
                </a:spcBef>
                <a:spcAft>
                  <a:spcPts val="0"/>
                </a:spcAft>
                <a:buClr>
                  <a:srgbClr val="000000"/>
                </a:buClr>
                <a:buSzPts val="3600"/>
                <a:buFont typeface="Arial"/>
                <a:buNone/>
              </a:pPr>
              <a:r>
                <a:rPr b="0" i="0" lang="en-US" sz="3600" u="none" cap="none" strike="noStrike">
                  <a:solidFill>
                    <a:schemeClr val="lt1"/>
                  </a:solidFill>
                  <a:latin typeface="Arial"/>
                  <a:ea typeface="Arial"/>
                  <a:cs typeface="Arial"/>
                  <a:sym typeface="Arial"/>
                </a:rPr>
                <a:t>SNAPPS</a:t>
              </a:r>
              <a:endParaRPr b="0" i="0" sz="3600" u="none" cap="none" strike="noStrike">
                <a:solidFill>
                  <a:schemeClr val="lt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8"/>
          <p:cNvSpPr txBox="1"/>
          <p:nvPr>
            <p:ph type="title"/>
          </p:nvPr>
        </p:nvSpPr>
        <p:spPr>
          <a:xfrm>
            <a:off x="457200" y="13398"/>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Calibri"/>
              <a:buNone/>
            </a:pPr>
            <a:r>
              <a:rPr lang="en-US" sz="4000"/>
              <a:t>Skill 1: One Minute Preceptor</a:t>
            </a:r>
            <a:endParaRPr/>
          </a:p>
        </p:txBody>
      </p:sp>
      <p:sp>
        <p:nvSpPr>
          <p:cNvPr id="170" name="Google Shape;170;p18"/>
          <p:cNvSpPr txBox="1"/>
          <p:nvPr>
            <p:ph idx="1" type="body"/>
          </p:nvPr>
        </p:nvSpPr>
        <p:spPr>
          <a:xfrm>
            <a:off x="457200" y="1782198"/>
            <a:ext cx="8229600" cy="45261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360"/>
              </a:spcBef>
              <a:spcAft>
                <a:spcPts val="0"/>
              </a:spcAft>
              <a:buClr>
                <a:schemeClr val="dk1"/>
              </a:buClr>
              <a:buSzPts val="1800"/>
              <a:buChar char="•"/>
            </a:pPr>
            <a:r>
              <a:rPr lang="en-US"/>
              <a:t>Method: Learner presents diagnosis and plan, learns by defending it.</a:t>
            </a:r>
            <a:endParaRPr/>
          </a:p>
          <a:p>
            <a:pPr indent="0" lvl="0" marL="457200" rtl="0" algn="l">
              <a:lnSpc>
                <a:spcPct val="100000"/>
              </a:lnSpc>
              <a:spcBef>
                <a:spcPts val="360"/>
              </a:spcBef>
              <a:spcAft>
                <a:spcPts val="0"/>
              </a:spcAft>
              <a:buSzPts val="1800"/>
              <a:buNone/>
            </a:pPr>
            <a:r>
              <a:t/>
            </a:r>
            <a:endParaRPr/>
          </a:p>
          <a:p>
            <a:pPr indent="-342900" lvl="0" marL="457200" rtl="0" algn="l">
              <a:lnSpc>
                <a:spcPct val="100000"/>
              </a:lnSpc>
              <a:spcBef>
                <a:spcPts val="360"/>
              </a:spcBef>
              <a:spcAft>
                <a:spcPts val="0"/>
              </a:spcAft>
              <a:buClr>
                <a:schemeClr val="dk1"/>
              </a:buClr>
              <a:buSzPts val="1800"/>
              <a:buChar char="•"/>
            </a:pPr>
            <a:r>
              <a:rPr lang="en-US"/>
              <a:t>Avoid: Using this in a setting with frequent interruptions.</a:t>
            </a:r>
            <a:endParaRPr/>
          </a:p>
          <a:p>
            <a:pPr indent="0" lvl="0" marL="457200" rtl="0" algn="l">
              <a:lnSpc>
                <a:spcPct val="100000"/>
              </a:lnSpc>
              <a:spcBef>
                <a:spcPts val="360"/>
              </a:spcBef>
              <a:spcAft>
                <a:spcPts val="0"/>
              </a:spcAft>
              <a:buSzPts val="1800"/>
              <a:buNone/>
            </a:pPr>
            <a:r>
              <a:t/>
            </a:r>
            <a:endParaRPr/>
          </a:p>
          <a:p>
            <a:pPr indent="0" lvl="0" marL="114300" rtl="0" algn="l">
              <a:lnSpc>
                <a:spcPct val="100000"/>
              </a:lnSpc>
              <a:spcBef>
                <a:spcPts val="360"/>
              </a:spcBef>
              <a:spcAft>
                <a:spcPts val="0"/>
              </a:spcAft>
              <a:buSzPts val="1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6ed99caa3d_4_8"/>
          <p:cNvSpPr txBox="1"/>
          <p:nvPr>
            <p:ph type="title"/>
          </p:nvPr>
        </p:nvSpPr>
        <p:spPr>
          <a:xfrm>
            <a:off x="457200" y="13398"/>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en-US" sz="4000"/>
              <a:t>Skill 1: One Minute Preceptor</a:t>
            </a:r>
            <a:endParaRPr/>
          </a:p>
        </p:txBody>
      </p:sp>
      <p:pic>
        <p:nvPicPr>
          <p:cNvPr id="176" name="Google Shape;176;g26ed99caa3d_4_8"/>
          <p:cNvPicPr preferRelativeResize="0"/>
          <p:nvPr/>
        </p:nvPicPr>
        <p:blipFill rotWithShape="1">
          <a:blip r:embed="rId3">
            <a:alphaModFix/>
          </a:blip>
          <a:srcRect b="0" l="0" r="0" t="0"/>
          <a:stretch/>
        </p:blipFill>
        <p:spPr>
          <a:xfrm>
            <a:off x="640100" y="1556425"/>
            <a:ext cx="6817776" cy="46371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AEM New Powerpoin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