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YGLVd3bSx77FYJi3nV1Znqpgo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One of the most common type of learner that we often will experience would be the novice learner. Whether this learner is still a student, an early resident, an APP or a part of the support staff, it is our duties to learn how to properly teach them while on shift.</a:t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technique is based on the idea that you can</a:t>
            </a:r>
            <a:r>
              <a:rPr lang="en-US"/>
              <a:t> easily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recognize your Aunt Minnie from a mile away based on her </a:t>
            </a:r>
            <a:r>
              <a:rPr lang="en-US"/>
              <a:t>special unique characteristics (whether it is how she dresses, the sound of her heels when she walks, her perfume, her voice or demeanor…etc), even if you can't see her face.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In medicine, this is attune to the old adage- “If you hear hooves, think horses not zebras”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i.e. use pattern recognition </a:t>
            </a:r>
            <a:r>
              <a:rPr lang="en-US"/>
              <a:t>to identify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presentations of common diagnoses. ​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do it: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learner sees the patient, presents the chief complaint and their presumed diagnosis</a:t>
            </a:r>
            <a:r>
              <a:rPr lang="en-US"/>
              <a:t>. While they are writing the note,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 go and see the patient, considering their presumed diagnosis.  You then discuss the case, focusing on questioning the learner as to why they came to the presumed diagnosis. 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the student sees someone with RLQ abdominal pain.  They then present a chief complaint of RLQ pain and a diagnosis of appendicitis.  The preceptor then sees the patient</a:t>
            </a:r>
            <a:r>
              <a:rPr lang="en-US"/>
              <a:t>. If the patient indeed has classic findings of appendicitis (mcburney’s point tenderness, fever, anorexia), then the preceptor positively reinforces this as a correct answer. However, if the case seems more like a kidney stone (sudden right flank pain, vomiting, hematuria), then the preceptor can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what elements led the learner to a diagnosis of appendicitis and why the preceptor instead thinks ureterolithiasis is more likely.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Some learners struggle to think of ways to create a broad and powerful list of differential diagnoses for patients in the Emergency Department. 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The </a:t>
            </a:r>
            <a:r>
              <a:rPr b="1" lang="en-US"/>
              <a:t>SPIT</a:t>
            </a:r>
            <a:r>
              <a:rPr b="1" lang="en-US" sz="1100"/>
              <a:t> technique</a:t>
            </a:r>
            <a:r>
              <a:rPr lang="en-US" sz="1100"/>
              <a:t> can be used </a:t>
            </a:r>
            <a:r>
              <a:rPr lang="en-US"/>
              <a:t>to help expand a learner’s thought on what the diagnosis could be</a:t>
            </a:r>
            <a:r>
              <a:rPr lang="en-US" sz="1100"/>
              <a:t>.  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This </a:t>
            </a:r>
            <a:r>
              <a:rPr lang="en-US"/>
              <a:t>is </a:t>
            </a:r>
            <a:r>
              <a:rPr lang="en-US" sz="1100"/>
              <a:t>especially helpful for learners who often present a narrow differential.  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How it works- You can advice your learners that when they are writing down their list of differential diagnosis, they should: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First think about the serious (life threatening) things this could be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Next what is the most probable thing this could be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Since “the eyes don't see what the mind doesn't know”, it is always good to consider some interesting or rare diagnoses that might fit with the presentation.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Finally, you should look at the patient and consider any aspects of their presentation that are treatable (smoking, unmanaged hypertension, obesity, inability to pay for prescriptions, social issues…etc)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You can further expand this to ask what history, exam or diagnostic testing findings would make each of these diagnoses more likely.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For example, </a:t>
            </a:r>
            <a:r>
              <a:rPr lang="en-US"/>
              <a:t>a</a:t>
            </a:r>
            <a:r>
              <a:rPr lang="en-US" sz="1100"/>
              <a:t> learner sees a patient with RLQ pain.  A selection of differentials includes: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100"/>
              <a:t>Serious:  malignancy such as colon cancer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100"/>
              <a:t>Probable: appendicitis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100"/>
              <a:t>Interesting: Yersinia enterocolitis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100"/>
              <a:t>Treatable: </a:t>
            </a:r>
            <a:r>
              <a:rPr lang="en-US"/>
              <a:t>groin strain, constipation, poor conditioning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Reference: Chinai SA, Guth T, Lovell E, Epter M. Taking Advantage of the Teachable Moment: A Review of Learner-Centered Clinical Teaching Models. West J Emerg Med. 2018 Jan;19(1):28-34. doi: 10.5811/westjem.2017.8.35277. Epub 2017 Dec 5.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  <p:sp>
        <p:nvSpPr>
          <p:cNvPr id="212" name="Google Shape;2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-US">
                <a:solidFill>
                  <a:srgbClr val="1F1F1F"/>
                </a:solidFill>
              </a:rPr>
              <a:t>Finally, let’s discuss Activated Demonstrations, which is a type of apprenticeship model. </a:t>
            </a: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In this technique, the educator frames the interaction by introducing a skill to be observed.  </a:t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○"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This could be a clinical skill such as a history, exam or could be a procedure such as placing a central line</a:t>
            </a:r>
            <a:r>
              <a:rPr lang="en-US">
                <a:solidFill>
                  <a:srgbClr val="1F1F1F"/>
                </a:solidFill>
              </a:rPr>
              <a:t> or</a:t>
            </a: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 leading a code.  </a:t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The learner then observes the educator perform the skill. </a:t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Following this, the educator facilitates reflection by the learner and sets some follow up goals in terms of next steps for the learner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1F1F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F1F1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1F1F1F"/>
                </a:solidFill>
              </a:rPr>
              <a:t>References: </a:t>
            </a:r>
            <a:endParaRPr>
              <a:solidFill>
                <a:srgbClr val="1F1F1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Green GM, Chen EH. Top 10 ideas to improve your bedside teaching in a busy emergency department. Emerg Med J. 2015 Jan;32(1):76-7. </a:t>
            </a:r>
            <a:endParaRPr>
              <a:solidFill>
                <a:srgbClr val="1F1F1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Irby DM, Wilkerson L. Teaching when time is limited. BMJ. 2008;336(7640):384-387. doi:10.1136/bmj.39456.727199.A</a:t>
            </a:r>
            <a:r>
              <a:rPr lang="en-US">
                <a:solidFill>
                  <a:srgbClr val="1F1F1F"/>
                </a:solidFill>
              </a:rPr>
              <a:t>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The benefits to this type of apprenticeship model is that the learner can learn a skill directly from an expert, especially during times when the ED is very busy.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However, the final part, “reflection” is key, as this is the part where the learner can imagine how they will apply this skills in the future </a:t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cdc3de22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ccdc3de2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conclusion,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novice learner should be able to: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right questions to collect data from patients (most of the time)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preliminary list of differential diagnoses  based on the data collected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a list of most likely to least likely diagnoses with guidance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novice learner wants to: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knowledge from the classroom and textbook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practical knowledge from experts in the field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pattern recognition and inventory of experiences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skills can be helpful when guiding the novice learner: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Two-minute Observation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 Minnie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Activated Demonstrations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6cc0a379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f6cc0a379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conclusion,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novice learner should be able to: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right questions to collect data from patients (most of the time)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preliminary list of differential diagnoses  based on the data collected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a list of most likely to least likely diagnoses with guidance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novice learner wants to: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knowledge from the classroom and textbook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practical knowledge from experts in the field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pattern recognition and inventory of experiences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skills can be helpful when guiding the novice learner: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Two-minute Observation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Aunt Minnie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Activated Demonstrations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db6d5fcf3a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db6d5fcf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 is time for our post-curriculum activity. Use the Activity Printout accompaniment for this module to assist with the exercise questions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Think pair share or we could ask them, how do some of these techniques improve any challenges you may see working with a novice learner?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db6d5fcf3a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db6d5fcf3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During this session we plan to: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Identify and define the novice learner, discuss their baseline skills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We will cover four teaching techniques for this group including: two minute observation, aunt minnie, SPIT, and activated demonstrations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We will then have time to allow the group to practice one of these techniques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 addition, throughout our presentation and at the end, we will list additional resources for those interested in getting to know more about these topics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 let’s start with who is the “novice learner and what does this mean?”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First off, it is not based on time in training; when we define this we are not going to use terms based on post grad year or year in medical school.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This is defined by skill, experience, and background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b1998dd0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6b1998dd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Generally, these learners should be thought of as being on the reporter and interpreter role of the RIME framework (as a reminder that stands for reporter, interpreter, manager and educator)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Let's take a look at the abilities of the reporter/interpreter level learners on the next slide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Reference: Pangaro L. A new vocabulary and other innovations for improving descriptive in-training evaluations. Acad Med. 1999;74:1203–1207.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novice learner should be able to: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Ask 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the right questions to collect data from patients (most of the time)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preliminary list of differential diagnoses  based on the data collected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a list of most likely to least likely diagnoses with guidance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The novice learner has their own goals – they want to: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Apply knowledge from the classroom and textbook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Learn practical knowledge from experts in the field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Build pattern recognition and inventory of experiences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The techniques reviewed in this presentation are geared toward the novice learner. Here we have: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/>
              <a:t>Two-minute observation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/>
              <a:t>Aunt Minnie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/>
              <a:t>SPIT</a:t>
            </a:r>
            <a:endParaRPr/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-US" sz="1100"/>
              <a:t>Activated demonstrations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lang="en-US">
                <a:solidFill>
                  <a:srgbClr val="1F1F1F"/>
                </a:solidFill>
              </a:rPr>
              <a:t>Let's start with t</a:t>
            </a: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he two-minute observation is just that.  </a:t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The clinician observes the student-patient interaction for 2 minutes only, slipping out of the room after this time period.  This is ideally the first 2 minutes of the interaction, so that the history is observed.  </a:t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The educator should make sure to explain the process to both the learner and the patient and should avoid interrupting the interaction.  </a:t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Arial"/>
              <a:buChar char="●"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In a private setting following the observation, you will then debrief what you observed during the encounter. During this </a:t>
            </a:r>
            <a:r>
              <a:rPr lang="en-US">
                <a:solidFill>
                  <a:srgbClr val="1F1F1F"/>
                </a:solidFill>
              </a:rPr>
              <a:t>debrief</a:t>
            </a: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, it is </a:t>
            </a:r>
            <a:r>
              <a:rPr lang="en-US">
                <a:solidFill>
                  <a:srgbClr val="1F1F1F"/>
                </a:solidFill>
              </a:rPr>
              <a:t>good to do the following</a:t>
            </a: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you learner for reflections on the encounter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Give feedback to learner, utilizing their self-reflection as a guide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>
              <a:solidFill>
                <a:srgbClr val="1F1F1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1F1F1F"/>
                </a:solidFill>
              </a:rPr>
              <a:t>References:</a:t>
            </a:r>
            <a:endParaRPr>
              <a:solidFill>
                <a:srgbClr val="1F1F1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Green GM, Chen EH. Top 10 ideas to improve your bedside teaching in a busy emergency department. Emerg Med J. 2015 Jan;32(1):76-7. doi: 10.1136/emermed-2014-204211.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Irby DM, Wilkerson L. Teaching when time is limited. BMJ. 2008;336(7640):384-387. doi:10.1136/bmj.39456.727199.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Aunt Minnie is a technique to build pattern recognition with a learner. This is a good tool to use with junior learners when the day might otherwise be relatively routine and without any unique or interesting patients. 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It’s important to explain to the learner ahead of time what you plan to do and pick the patient that this technique will be used on strategically.  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Presentations that are more bread and butter or more classic are the best choice for the use of this teaching skill. 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Rare, complex cases are not appropriate as the learner likely will not be able to utilize or build rapid pattern recognition in these scenarios.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Reference: Irby DM, Wilkerson L. Teaching when time is limited. BMJ. 2008;336(7640):384-387. doi:10.1136/bmj.39456.727199.AD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EM Title">
  <p:cSld name="SAEM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Title 1.jpg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/>
          <p:nvPr>
            <p:ph type="ctrTitle"/>
          </p:nvPr>
        </p:nvSpPr>
        <p:spPr>
          <a:xfrm>
            <a:off x="321662" y="433162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EM Pg 2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33" name="Google Shape;3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/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/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62" name="Google Shape;6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.jpg" id="70" name="Google Shape;7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 3 AEM.jpg" id="6" name="Google Shape;6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7"/>
          <p:cNvSpPr txBox="1"/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303775" y="4061525"/>
            <a:ext cx="8086200" cy="17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644"/>
              <a:buFont typeface="Calibri"/>
              <a:buNone/>
            </a:pPr>
            <a:r>
              <a:rPr lang="en-US" sz="4500"/>
              <a:t>Teaching on Shift in Emergency Medicine</a:t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9241"/>
              <a:buFont typeface="Calibri"/>
              <a:buNone/>
            </a:pPr>
            <a:r>
              <a:rPr lang="en-US" sz="4100"/>
              <a:t>Module 2: The </a:t>
            </a:r>
            <a:r>
              <a:rPr lang="en-US" sz="4500"/>
              <a:t>Novice Learner</a:t>
            </a:r>
            <a:endParaRPr sz="328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Skill 2: Aunt Minnie </a:t>
            </a:r>
            <a:endParaRPr/>
          </a:p>
        </p:txBody>
      </p:sp>
      <p:grpSp>
        <p:nvGrpSpPr>
          <p:cNvPr id="200" name="Google Shape;200;p19"/>
          <p:cNvGrpSpPr/>
          <p:nvPr/>
        </p:nvGrpSpPr>
        <p:grpSpPr>
          <a:xfrm>
            <a:off x="461352" y="1673044"/>
            <a:ext cx="8287878" cy="4516515"/>
            <a:chOff x="4152" y="0"/>
            <a:chExt cx="8287878" cy="4516515"/>
          </a:xfrm>
        </p:grpSpPr>
        <p:sp>
          <p:nvSpPr>
            <p:cNvPr id="201" name="Google Shape;201;p19"/>
            <p:cNvSpPr/>
            <p:nvPr/>
          </p:nvSpPr>
          <p:spPr>
            <a:xfrm>
              <a:off x="861691" y="0"/>
              <a:ext cx="7051755" cy="451651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FD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4152" y="1354954"/>
              <a:ext cx="1997079" cy="180660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92343" y="1443145"/>
              <a:ext cx="1820697" cy="1630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Learner sees patient, does H&amp;P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2101085" y="1354954"/>
              <a:ext cx="1997079" cy="180660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2189276" y="1443145"/>
              <a:ext cx="1820697" cy="1630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Learner presents only the chief complaint and presumed diagnosis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4198018" y="1354954"/>
              <a:ext cx="1997079" cy="180660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9"/>
            <p:cNvSpPr txBox="1"/>
            <p:nvPr/>
          </p:nvSpPr>
          <p:spPr>
            <a:xfrm>
              <a:off x="4286209" y="1443145"/>
              <a:ext cx="1820697" cy="1630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Preceptor sees patient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294951" y="1354954"/>
              <a:ext cx="1997079" cy="180660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 txBox="1"/>
            <p:nvPr/>
          </p:nvSpPr>
          <p:spPr>
            <a:xfrm>
              <a:off x="6383142" y="1443145"/>
              <a:ext cx="1820697" cy="1630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Preceptor discusses patient with learner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Skill 3: SPIT</a:t>
            </a:r>
            <a:endParaRPr/>
          </a:p>
        </p:txBody>
      </p:sp>
      <p:grpSp>
        <p:nvGrpSpPr>
          <p:cNvPr id="215" name="Google Shape;215;p5"/>
          <p:cNvGrpSpPr/>
          <p:nvPr/>
        </p:nvGrpSpPr>
        <p:grpSpPr>
          <a:xfrm>
            <a:off x="2554265" y="1663929"/>
            <a:ext cx="2888592" cy="4140001"/>
            <a:chOff x="333049" y="316"/>
            <a:chExt cx="4662696" cy="4140001"/>
          </a:xfrm>
        </p:grpSpPr>
        <p:sp>
          <p:nvSpPr>
            <p:cNvPr id="216" name="Google Shape;216;p5"/>
            <p:cNvSpPr/>
            <p:nvPr/>
          </p:nvSpPr>
          <p:spPr>
            <a:xfrm>
              <a:off x="333049" y="316"/>
              <a:ext cx="4662696" cy="738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369075" y="36342"/>
              <a:ext cx="4590644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6225" spcFirstLastPara="1" rIns="176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erious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33049" y="1134317"/>
              <a:ext cx="4662696" cy="738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369075" y="1170343"/>
              <a:ext cx="4590644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6225" spcFirstLastPara="1" rIns="176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robable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33049" y="2268317"/>
              <a:ext cx="4662696" cy="738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369075" y="2304343"/>
              <a:ext cx="4590644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6225" spcFirstLastPara="1" rIns="176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nteresting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33049" y="3402317"/>
              <a:ext cx="4662696" cy="738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369075" y="3438343"/>
              <a:ext cx="4590644" cy="665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6225" spcFirstLastPara="1" rIns="1762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reatable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Skill 4: Activated Demonstrations </a:t>
            </a:r>
            <a:endParaRPr/>
          </a:p>
        </p:txBody>
      </p:sp>
      <p:grpSp>
        <p:nvGrpSpPr>
          <p:cNvPr id="229" name="Google Shape;229;p22"/>
          <p:cNvGrpSpPr/>
          <p:nvPr/>
        </p:nvGrpSpPr>
        <p:grpSpPr>
          <a:xfrm>
            <a:off x="1490545" y="1700249"/>
            <a:ext cx="6694447" cy="4553418"/>
            <a:chOff x="1" y="2165"/>
            <a:chExt cx="6694447" cy="4553418"/>
          </a:xfrm>
        </p:grpSpPr>
        <p:sp>
          <p:nvSpPr>
            <p:cNvPr id="230" name="Google Shape;230;p22"/>
            <p:cNvSpPr/>
            <p:nvPr/>
          </p:nvSpPr>
          <p:spPr>
            <a:xfrm rot="5400000">
              <a:off x="-247026" y="249192"/>
              <a:ext cx="1646843" cy="115279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1" y="578560"/>
              <a:ext cx="1152790" cy="494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 rot="5400000">
              <a:off x="3388395" y="-2233438"/>
              <a:ext cx="1070448" cy="554165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1152791" y="54421"/>
              <a:ext cx="5489403" cy="965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Educator introduces a skill to be observed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Example: “Watch how I take a psychiatric history.”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 rot="5400000">
              <a:off x="-247026" y="1702480"/>
              <a:ext cx="1646843" cy="115279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1" y="2031848"/>
              <a:ext cx="1152790" cy="494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Observe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 rot="5400000">
              <a:off x="3388395" y="-780151"/>
              <a:ext cx="1070448" cy="554165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1152791" y="1507708"/>
              <a:ext cx="5489403" cy="965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Learner observes educator perform the skill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 rot="5400000">
              <a:off x="-247026" y="3155767"/>
              <a:ext cx="1646843" cy="115279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1" y="3485135"/>
              <a:ext cx="1152790" cy="494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Reflect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 rot="5400000">
              <a:off x="3388395" y="673136"/>
              <a:ext cx="1070448" cy="554165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1152791" y="2960996"/>
              <a:ext cx="5489403" cy="965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28000" spcFirstLastPara="1" rIns="11425" wrap="square" tIns="114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Educator facilitates reflection by the learner and helps them set future goals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Skill 4: Activated Demonstrations 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457200" y="1730920"/>
            <a:ext cx="8229600" cy="4924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Benefit: </a:t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Allows learner to gain experience by observation of an expert</a:t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be utilized when time is limited</a:t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Can be used for procedural and non- procedural skills</a:t>
            </a:r>
            <a:endParaRPr/>
          </a:p>
          <a:p>
            <a: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sure to:</a:t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Create time for reflection and discussion following the observation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921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ourier New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cdc3de220_0_0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500"/>
              <a:t>Take-Home Points</a:t>
            </a:r>
            <a:endParaRPr sz="4500"/>
          </a:p>
        </p:txBody>
      </p:sp>
      <p:sp>
        <p:nvSpPr>
          <p:cNvPr id="253" name="Google Shape;253;g2ccdc3de220_0_0"/>
          <p:cNvSpPr txBox="1"/>
          <p:nvPr>
            <p:ph idx="1" type="body"/>
          </p:nvPr>
        </p:nvSpPr>
        <p:spPr>
          <a:xfrm>
            <a:off x="457200" y="1600200"/>
            <a:ext cx="8466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When working with a novice learner: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help them ask the right questions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develop a preliminary list of differential diagnoses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prioritize their differential based on most and least likely</a:t>
            </a:r>
            <a:endParaRPr sz="25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Understand the goals of a novice learner: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apply the knowledge they have from the classroom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learn practical skills that will help them in the future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build their pattern recognition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6cc0a379d_0_6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500"/>
              <a:t>Take-Home Points</a:t>
            </a:r>
            <a:endParaRPr sz="4500"/>
          </a:p>
        </p:txBody>
      </p:sp>
      <p:sp>
        <p:nvSpPr>
          <p:cNvPr id="259" name="Google Shape;259;g2f6cc0a379d_0_6"/>
          <p:cNvSpPr txBox="1"/>
          <p:nvPr>
            <p:ph idx="1" type="body"/>
          </p:nvPr>
        </p:nvSpPr>
        <p:spPr>
          <a:xfrm>
            <a:off x="457200" y="1600200"/>
            <a:ext cx="8466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There are various techniques that can be helpful when guiding the </a:t>
            </a:r>
            <a:r>
              <a:rPr lang="en-US" sz="2500" u="sng"/>
              <a:t>novice</a:t>
            </a:r>
            <a:r>
              <a:rPr lang="en-US" sz="2500"/>
              <a:t> learner. Remember: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Two-minute Observation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Aunt Minnie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SPIT </a:t>
            </a:r>
            <a:endParaRPr sz="2500"/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–"/>
            </a:pPr>
            <a:r>
              <a:rPr lang="en-US" sz="2500"/>
              <a:t>Activated Demonstrations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db6d5fcf3a_0_9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pic>
        <p:nvPicPr>
          <p:cNvPr id="265" name="Google Shape;265;g2db6d5fcf3a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68875"/>
            <a:ext cx="8839201" cy="353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Activity </a:t>
            </a:r>
            <a:endParaRPr/>
          </a:p>
        </p:txBody>
      </p:sp>
      <p:sp>
        <p:nvSpPr>
          <p:cNvPr id="271" name="Google Shape;271;p23"/>
          <p:cNvSpPr txBox="1"/>
          <p:nvPr>
            <p:ph idx="1" type="body"/>
          </p:nvPr>
        </p:nvSpPr>
        <p:spPr>
          <a:xfrm>
            <a:off x="457200" y="1447800"/>
            <a:ext cx="8229600" cy="50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Think- Pair-Share</a:t>
            </a:r>
            <a:r>
              <a:rPr lang="en-US"/>
              <a:t> </a:t>
            </a:r>
            <a:endParaRPr/>
          </a:p>
          <a:p>
            <a:pPr indent="-457200" lvl="0" marL="685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Of the skills we reviewed, can you </a:t>
            </a:r>
            <a:r>
              <a:rPr b="1" lang="en-US"/>
              <a:t>think</a:t>
            </a:r>
            <a:r>
              <a:rPr lang="en-US"/>
              <a:t> of an opportunity you may have had on your past few shifts to use one of these?</a:t>
            </a:r>
            <a:endParaRPr/>
          </a:p>
          <a:p>
            <a:pPr indent="-457200" lvl="1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Two minute observation</a:t>
            </a:r>
            <a:endParaRPr/>
          </a:p>
          <a:p>
            <a:pPr indent="-457200" lvl="1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Aunt Minnie</a:t>
            </a:r>
            <a:endParaRPr/>
          </a:p>
          <a:p>
            <a:pPr indent="-457200" lvl="1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SPIT</a:t>
            </a:r>
            <a:endParaRPr/>
          </a:p>
          <a:p>
            <a:pPr indent="-457200" lvl="1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Activated Demonstrations</a:t>
            </a:r>
            <a:endParaRPr/>
          </a:p>
          <a:p>
            <a:pPr indent="-457200" lvl="0" marL="685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Pair </a:t>
            </a:r>
            <a:r>
              <a:rPr lang="en-US"/>
              <a:t>up with your neighbor and </a:t>
            </a:r>
            <a:r>
              <a:rPr b="1" lang="en-US"/>
              <a:t>Share</a:t>
            </a:r>
            <a:r>
              <a:rPr lang="en-US"/>
              <a:t> how you have used one of these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b6d5fcf3a_0_86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Questions?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457200" y="13400"/>
            <a:ext cx="80640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500"/>
              <a:t>Objectives </a:t>
            </a:r>
            <a:endParaRPr sz="4500"/>
          </a:p>
        </p:txBody>
      </p:sp>
      <p:sp>
        <p:nvSpPr>
          <p:cNvPr id="87" name="Google Shape;87;p2"/>
          <p:cNvSpPr txBox="1"/>
          <p:nvPr>
            <p:ph idx="1" type="body"/>
          </p:nvPr>
        </p:nvSpPr>
        <p:spPr>
          <a:xfrm>
            <a:off x="381000" y="1251750"/>
            <a:ext cx="86868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Define the "novice learner" in the Emergency Department setting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Describe the following teaching techniques for novice learners:</a:t>
            </a:r>
            <a:endParaRPr/>
          </a:p>
          <a:p>
            <a:pPr indent="-4318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/>
              <a:t>Two-minute observation</a:t>
            </a:r>
            <a:endParaRPr sz="3200"/>
          </a:p>
          <a:p>
            <a:pPr indent="-4318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/>
              <a:t>Aunt Minnie</a:t>
            </a:r>
            <a:endParaRPr sz="3200"/>
          </a:p>
          <a:p>
            <a:pPr indent="-4318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/>
              <a:t>SPIT</a:t>
            </a:r>
            <a:endParaRPr sz="3200"/>
          </a:p>
          <a:p>
            <a:pPr indent="-4318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Font typeface="Courier New"/>
              <a:buChar char="○"/>
            </a:pPr>
            <a:r>
              <a:rPr lang="en-US" sz="3200"/>
              <a:t>Activated demonstrations</a:t>
            </a:r>
            <a:endParaRPr sz="3200"/>
          </a:p>
          <a:p>
            <a:pPr indent="-3683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Char char="●"/>
            </a:pPr>
            <a:r>
              <a:rPr lang="en-US"/>
              <a:t>Discuss and reflect on application of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techniques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457200" y="13400"/>
            <a:ext cx="80640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000"/>
              <a:t>Who is the novice learner?</a:t>
            </a: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374400" y="2319845"/>
            <a:ext cx="8064000" cy="2735393"/>
            <a:chOff x="0" y="658520"/>
            <a:chExt cx="8064000" cy="2735393"/>
          </a:xfrm>
        </p:grpSpPr>
        <p:sp>
          <p:nvSpPr>
            <p:cNvPr id="94" name="Google Shape;94;p4"/>
            <p:cNvSpPr/>
            <p:nvPr/>
          </p:nvSpPr>
          <p:spPr>
            <a:xfrm>
              <a:off x="0" y="823434"/>
              <a:ext cx="8064000" cy="885902"/>
            </a:xfrm>
            <a:prstGeom prst="roundRect">
              <a:avLst>
                <a:gd fmla="val 10000" name="adj"/>
              </a:avLst>
            </a:prstGeom>
            <a:solidFill>
              <a:srgbClr val="DDE5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67758" y="932059"/>
              <a:ext cx="668651" cy="6686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404168" y="658520"/>
              <a:ext cx="6659831" cy="121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1404168" y="658520"/>
              <a:ext cx="6659831" cy="121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650" lIns="128650" spcFirstLastPara="1" rIns="128650" wrap="square" tIns="12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 based on level of 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0" y="2246689"/>
              <a:ext cx="8064000" cy="1078717"/>
            </a:xfrm>
            <a:prstGeom prst="roundRect">
              <a:avLst>
                <a:gd fmla="val 10000" name="adj"/>
              </a:avLst>
            </a:prstGeom>
            <a:solidFill>
              <a:srgbClr val="DDE5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67758" y="2451722"/>
              <a:ext cx="668651" cy="66865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404168" y="2178183"/>
              <a:ext cx="6659831" cy="121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1404168" y="2178183"/>
              <a:ext cx="6659831" cy="121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650" lIns="128650" spcFirstLastPara="1" rIns="128650" wrap="square" tIns="12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defined by skill, experience &amp; background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b1998dd05_0_0"/>
          <p:cNvSpPr txBox="1"/>
          <p:nvPr>
            <p:ph type="title"/>
          </p:nvPr>
        </p:nvSpPr>
        <p:spPr>
          <a:xfrm>
            <a:off x="457200" y="13400"/>
            <a:ext cx="80640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000"/>
              <a:t>Who is the novice learner?</a:t>
            </a:r>
            <a:endParaRPr/>
          </a:p>
        </p:txBody>
      </p:sp>
      <p:grpSp>
        <p:nvGrpSpPr>
          <p:cNvPr id="107" name="Google Shape;107;g26b1998dd05_0_0"/>
          <p:cNvGrpSpPr/>
          <p:nvPr/>
        </p:nvGrpSpPr>
        <p:grpSpPr>
          <a:xfrm>
            <a:off x="1312249" y="1529074"/>
            <a:ext cx="7558993" cy="4417700"/>
            <a:chOff x="0" y="4284"/>
            <a:chExt cx="8261194" cy="5074900"/>
          </a:xfrm>
        </p:grpSpPr>
        <p:sp>
          <p:nvSpPr>
            <p:cNvPr id="108" name="Google Shape;108;g26b1998dd05_0_0"/>
            <p:cNvSpPr/>
            <p:nvPr/>
          </p:nvSpPr>
          <p:spPr>
            <a:xfrm rot="5400000">
              <a:off x="-206580" y="210984"/>
              <a:ext cx="1377600" cy="964200"/>
            </a:xfrm>
            <a:prstGeom prst="chevron">
              <a:avLst>
                <a:gd fmla="val 50000" name="adj"/>
              </a:avLst>
            </a:prstGeom>
            <a:solidFill>
              <a:srgbClr val="4F81BD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6b1998dd05_0_0"/>
            <p:cNvSpPr txBox="1"/>
            <p:nvPr/>
          </p:nvSpPr>
          <p:spPr>
            <a:xfrm>
              <a:off x="0" y="486444"/>
              <a:ext cx="9642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6b1998dd05_0_0"/>
            <p:cNvSpPr/>
            <p:nvPr/>
          </p:nvSpPr>
          <p:spPr>
            <a:xfrm rot="5400000">
              <a:off x="4164994" y="-3196415"/>
              <a:ext cx="895500" cy="7296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FFFF">
                <a:alpha val="88627"/>
              </a:srgbClr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6b1998dd05_0_0"/>
            <p:cNvSpPr txBox="1"/>
            <p:nvPr/>
          </p:nvSpPr>
          <p:spPr>
            <a:xfrm>
              <a:off x="964320" y="47997"/>
              <a:ext cx="7253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REPORTER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6b1998dd05_0_0"/>
            <p:cNvSpPr/>
            <p:nvPr/>
          </p:nvSpPr>
          <p:spPr>
            <a:xfrm rot="5400000">
              <a:off x="-206580" y="1443418"/>
              <a:ext cx="1377600" cy="964200"/>
            </a:xfrm>
            <a:prstGeom prst="chevron">
              <a:avLst>
                <a:gd fmla="val 50000" name="adj"/>
              </a:avLst>
            </a:prstGeom>
            <a:solidFill>
              <a:srgbClr val="4F81BD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26b1998dd05_0_0"/>
            <p:cNvSpPr txBox="1"/>
            <p:nvPr/>
          </p:nvSpPr>
          <p:spPr>
            <a:xfrm>
              <a:off x="0" y="1718878"/>
              <a:ext cx="9642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26b1998dd05_0_0"/>
            <p:cNvSpPr/>
            <p:nvPr/>
          </p:nvSpPr>
          <p:spPr>
            <a:xfrm rot="5400000">
              <a:off x="4164994" y="-1963982"/>
              <a:ext cx="895500" cy="7296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FFFF">
                <a:alpha val="88627"/>
              </a:srgbClr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26b1998dd05_0_0"/>
            <p:cNvSpPr txBox="1"/>
            <p:nvPr/>
          </p:nvSpPr>
          <p:spPr>
            <a:xfrm>
              <a:off x="964320" y="1280430"/>
              <a:ext cx="7253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INTERPRETER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26b1998dd05_0_0"/>
            <p:cNvSpPr/>
            <p:nvPr/>
          </p:nvSpPr>
          <p:spPr>
            <a:xfrm rot="5400000">
              <a:off x="-206580" y="2675851"/>
              <a:ext cx="1377600" cy="964200"/>
            </a:xfrm>
            <a:prstGeom prst="chevron">
              <a:avLst>
                <a:gd fmla="val 50000" name="adj"/>
              </a:avLst>
            </a:prstGeom>
            <a:solidFill>
              <a:srgbClr val="4F81BD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26b1998dd05_0_0"/>
            <p:cNvSpPr txBox="1"/>
            <p:nvPr/>
          </p:nvSpPr>
          <p:spPr>
            <a:xfrm>
              <a:off x="0" y="2951311"/>
              <a:ext cx="9642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26b1998dd05_0_0"/>
            <p:cNvSpPr/>
            <p:nvPr/>
          </p:nvSpPr>
          <p:spPr>
            <a:xfrm rot="5400000">
              <a:off x="4164994" y="-731548"/>
              <a:ext cx="895500" cy="7296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FFFF">
                <a:alpha val="88627"/>
              </a:srgbClr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26b1998dd05_0_0"/>
            <p:cNvSpPr txBox="1"/>
            <p:nvPr/>
          </p:nvSpPr>
          <p:spPr>
            <a:xfrm>
              <a:off x="964320" y="2512864"/>
              <a:ext cx="7253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6b1998dd05_0_0"/>
            <p:cNvSpPr/>
            <p:nvPr/>
          </p:nvSpPr>
          <p:spPr>
            <a:xfrm rot="5400000">
              <a:off x="-206580" y="3908284"/>
              <a:ext cx="1377600" cy="964200"/>
            </a:xfrm>
            <a:prstGeom prst="chevron">
              <a:avLst>
                <a:gd fmla="val 50000" name="adj"/>
              </a:avLst>
            </a:prstGeom>
            <a:solidFill>
              <a:srgbClr val="4F81BD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6b1998dd05_0_0"/>
            <p:cNvSpPr txBox="1"/>
            <p:nvPr/>
          </p:nvSpPr>
          <p:spPr>
            <a:xfrm>
              <a:off x="0" y="4183744"/>
              <a:ext cx="9642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6b1998dd05_0_0"/>
            <p:cNvSpPr/>
            <p:nvPr/>
          </p:nvSpPr>
          <p:spPr>
            <a:xfrm rot="5400000">
              <a:off x="4164994" y="500884"/>
              <a:ext cx="895500" cy="72969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FFFF">
                <a:alpha val="88627"/>
              </a:srgbClr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6b1998dd05_0_0"/>
            <p:cNvSpPr txBox="1"/>
            <p:nvPr/>
          </p:nvSpPr>
          <p:spPr>
            <a:xfrm>
              <a:off x="964320" y="3745296"/>
              <a:ext cx="7253100" cy="8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Char char="•"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EDUCATOR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g26b1998dd05_0_0"/>
          <p:cNvSpPr/>
          <p:nvPr/>
        </p:nvSpPr>
        <p:spPr>
          <a:xfrm>
            <a:off x="1095350" y="1529075"/>
            <a:ext cx="216900" cy="19398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6b1998dd05_0_0"/>
          <p:cNvSpPr/>
          <p:nvPr/>
        </p:nvSpPr>
        <p:spPr>
          <a:xfrm>
            <a:off x="222500" y="2242325"/>
            <a:ext cx="798900" cy="51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184638" y="-39354"/>
            <a:ext cx="80640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000"/>
              <a:t>Skills of a novice learner</a:t>
            </a:r>
            <a:endParaRPr sz="4000"/>
          </a:p>
        </p:txBody>
      </p:sp>
      <p:grpSp>
        <p:nvGrpSpPr>
          <p:cNvPr id="131" name="Google Shape;131;p6"/>
          <p:cNvGrpSpPr/>
          <p:nvPr/>
        </p:nvGrpSpPr>
        <p:grpSpPr>
          <a:xfrm>
            <a:off x="6355898" y="2231136"/>
            <a:ext cx="2277550" cy="3067967"/>
            <a:chOff x="6355898" y="2231136"/>
            <a:chExt cx="2277550" cy="3067967"/>
          </a:xfrm>
        </p:grpSpPr>
        <p:sp>
          <p:nvSpPr>
            <p:cNvPr id="132" name="Google Shape;132;p6"/>
            <p:cNvSpPr txBox="1"/>
            <p:nvPr/>
          </p:nvSpPr>
          <p:spPr>
            <a:xfrm>
              <a:off x="6467877" y="4652603"/>
              <a:ext cx="2078700" cy="6465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Prioritize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" name="Google Shape;133;p6"/>
            <p:cNvPicPr preferRelativeResize="0"/>
            <p:nvPr/>
          </p:nvPicPr>
          <p:blipFill rotWithShape="1">
            <a:blip r:embed="rId3">
              <a:alphaModFix/>
            </a:blip>
            <a:srcRect b="31435" l="31297" r="19704" t="0"/>
            <a:stretch/>
          </p:blipFill>
          <p:spPr>
            <a:xfrm>
              <a:off x="6355898" y="2231136"/>
              <a:ext cx="2277550" cy="2124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6"/>
          <p:cNvGrpSpPr/>
          <p:nvPr/>
        </p:nvGrpSpPr>
        <p:grpSpPr>
          <a:xfrm>
            <a:off x="3448971" y="2231136"/>
            <a:ext cx="2134079" cy="3061438"/>
            <a:chOff x="3448971" y="2231136"/>
            <a:chExt cx="2134079" cy="3061438"/>
          </a:xfrm>
        </p:grpSpPr>
        <p:sp>
          <p:nvSpPr>
            <p:cNvPr id="135" name="Google Shape;135;p6"/>
            <p:cNvSpPr txBox="1"/>
            <p:nvPr/>
          </p:nvSpPr>
          <p:spPr>
            <a:xfrm>
              <a:off x="3476660" y="4646074"/>
              <a:ext cx="2078700" cy="6465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Develop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" name="Google Shape;136;p6"/>
            <p:cNvPicPr preferRelativeResize="0"/>
            <p:nvPr/>
          </p:nvPicPr>
          <p:blipFill rotWithShape="1">
            <a:blip r:embed="rId4">
              <a:alphaModFix/>
            </a:blip>
            <a:srcRect b="28140" l="0" r="0" t="5427"/>
            <a:stretch/>
          </p:blipFill>
          <p:spPr>
            <a:xfrm>
              <a:off x="3448971" y="2231136"/>
              <a:ext cx="2134079" cy="212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6"/>
          <p:cNvGrpSpPr/>
          <p:nvPr/>
        </p:nvGrpSpPr>
        <p:grpSpPr>
          <a:xfrm>
            <a:off x="545571" y="2234101"/>
            <a:ext cx="2130552" cy="3064725"/>
            <a:chOff x="545571" y="2234101"/>
            <a:chExt cx="2130552" cy="3064725"/>
          </a:xfrm>
        </p:grpSpPr>
        <p:sp>
          <p:nvSpPr>
            <p:cNvPr id="138" name="Google Shape;138;p6"/>
            <p:cNvSpPr txBox="1"/>
            <p:nvPr/>
          </p:nvSpPr>
          <p:spPr>
            <a:xfrm>
              <a:off x="597423" y="4652326"/>
              <a:ext cx="2078700" cy="6465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9" name="Google Shape;139;p6"/>
            <p:cNvPicPr preferRelativeResize="0"/>
            <p:nvPr/>
          </p:nvPicPr>
          <p:blipFill rotWithShape="1">
            <a:blip r:embed="rId5">
              <a:alphaModFix/>
            </a:blip>
            <a:srcRect b="0" l="17058" r="16829" t="0"/>
            <a:stretch/>
          </p:blipFill>
          <p:spPr>
            <a:xfrm>
              <a:off x="545571" y="2234101"/>
              <a:ext cx="2130552" cy="21214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457199" y="1488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Goals of the novice learner</a:t>
            </a:r>
            <a:endParaRPr/>
          </a:p>
        </p:txBody>
      </p:sp>
      <p:grpSp>
        <p:nvGrpSpPr>
          <p:cNvPr id="145" name="Google Shape;145;p17"/>
          <p:cNvGrpSpPr/>
          <p:nvPr/>
        </p:nvGrpSpPr>
        <p:grpSpPr>
          <a:xfrm>
            <a:off x="-4616761" y="687493"/>
            <a:ext cx="13610100" cy="6042575"/>
            <a:chOff x="-5073960" y="-777323"/>
            <a:chExt cx="13610100" cy="6042575"/>
          </a:xfrm>
        </p:grpSpPr>
        <p:sp>
          <p:nvSpPr>
            <p:cNvPr id="146" name="Google Shape;146;p17"/>
            <p:cNvSpPr/>
            <p:nvPr/>
          </p:nvSpPr>
          <p:spPr>
            <a:xfrm>
              <a:off x="-5073960" y="-777323"/>
              <a:ext cx="6042575" cy="6042575"/>
            </a:xfrm>
            <a:prstGeom prst="blockArc">
              <a:avLst>
                <a:gd fmla="val 18900000" name="adj1"/>
                <a:gd fmla="val 2700000" name="adj2"/>
                <a:gd fmla="val 357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622975" y="448792"/>
              <a:ext cx="7913165" cy="897585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7"/>
            <p:cNvSpPr txBox="1"/>
            <p:nvPr/>
          </p:nvSpPr>
          <p:spPr>
            <a:xfrm>
              <a:off x="622975" y="448792"/>
              <a:ext cx="7913165" cy="89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24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Apply knowledge from classroom and textbook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61984" y="336594"/>
              <a:ext cx="1121982" cy="112198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30986" r="-30985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949248" y="1795171"/>
              <a:ext cx="7586892" cy="897585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949248" y="1795171"/>
              <a:ext cx="7586892" cy="89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24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 practical skills from experts in the field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388257" y="1682973"/>
              <a:ext cx="1121982" cy="112198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89" r="-24989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622975" y="3141549"/>
              <a:ext cx="7913165" cy="897585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622975" y="3141549"/>
              <a:ext cx="7913165" cy="897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24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Build pattern recognition and inventory of experiences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1984" y="3029351"/>
              <a:ext cx="1121982" cy="112198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24989" l="0" r="0" t="-24989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Teaching Techniques</a:t>
            </a:r>
            <a:endParaRPr/>
          </a:p>
        </p:txBody>
      </p:sp>
      <p:grpSp>
        <p:nvGrpSpPr>
          <p:cNvPr id="161" name="Google Shape;161;p25"/>
          <p:cNvGrpSpPr/>
          <p:nvPr/>
        </p:nvGrpSpPr>
        <p:grpSpPr>
          <a:xfrm>
            <a:off x="1426028" y="1651244"/>
            <a:ext cx="6291943" cy="4176000"/>
            <a:chOff x="0" y="7500"/>
            <a:chExt cx="6291943" cy="4176000"/>
          </a:xfrm>
        </p:grpSpPr>
        <p:sp>
          <p:nvSpPr>
            <p:cNvPr id="162" name="Google Shape;162;p25"/>
            <p:cNvSpPr/>
            <p:nvPr/>
          </p:nvSpPr>
          <p:spPr>
            <a:xfrm>
              <a:off x="0" y="7500"/>
              <a:ext cx="6291943" cy="936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 txBox="1"/>
            <p:nvPr/>
          </p:nvSpPr>
          <p:spPr>
            <a:xfrm>
              <a:off x="45692" y="53192"/>
              <a:ext cx="6200559" cy="844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Two-minute observation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0" y="1087500"/>
              <a:ext cx="6291943" cy="936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 txBox="1"/>
            <p:nvPr/>
          </p:nvSpPr>
          <p:spPr>
            <a:xfrm>
              <a:off x="45692" y="1133192"/>
              <a:ext cx="6200559" cy="844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Aunt Minnie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0" y="2167500"/>
              <a:ext cx="6291943" cy="936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 txBox="1"/>
            <p:nvPr/>
          </p:nvSpPr>
          <p:spPr>
            <a:xfrm>
              <a:off x="45692" y="2213192"/>
              <a:ext cx="6200559" cy="844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SPIT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0" y="3247500"/>
              <a:ext cx="6291943" cy="936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 txBox="1"/>
            <p:nvPr/>
          </p:nvSpPr>
          <p:spPr>
            <a:xfrm>
              <a:off x="45692" y="3293192"/>
              <a:ext cx="6200559" cy="844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en-US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Activated demonstrations</a:t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000"/>
              <a:t>Skill 1: Two Minute Observation</a:t>
            </a:r>
            <a:endParaRPr/>
          </a:p>
        </p:txBody>
      </p:sp>
      <p:grpSp>
        <p:nvGrpSpPr>
          <p:cNvPr id="175" name="Google Shape;175;p18"/>
          <p:cNvGrpSpPr/>
          <p:nvPr/>
        </p:nvGrpSpPr>
        <p:grpSpPr>
          <a:xfrm>
            <a:off x="783771" y="1735591"/>
            <a:ext cx="7576457" cy="4144357"/>
            <a:chOff x="0" y="0"/>
            <a:chExt cx="7576457" cy="4144357"/>
          </a:xfrm>
        </p:grpSpPr>
        <p:sp>
          <p:nvSpPr>
            <p:cNvPr id="176" name="Google Shape;176;p18"/>
            <p:cNvSpPr/>
            <p:nvPr/>
          </p:nvSpPr>
          <p:spPr>
            <a:xfrm>
              <a:off x="0" y="0"/>
              <a:ext cx="7576457" cy="702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34269" y="34269"/>
              <a:ext cx="7507919" cy="633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88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Goals: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0" y="722107"/>
              <a:ext cx="7576457" cy="76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 txBox="1"/>
            <p:nvPr/>
          </p:nvSpPr>
          <p:spPr>
            <a:xfrm>
              <a:off x="0" y="722107"/>
              <a:ext cx="7576457" cy="76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240550" spcFirstLastPara="1" rIns="21335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Review fundamentals of history taking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Real time observation of patient interactions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0" y="1482832"/>
              <a:ext cx="7576457" cy="702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34269" y="1517101"/>
              <a:ext cx="7507919" cy="633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Pearls: 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0" y="2184832"/>
              <a:ext cx="7576457" cy="76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0" y="2184832"/>
              <a:ext cx="7576457" cy="76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240550" spcFirstLastPara="1" rIns="21335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Explain the process to the learner and the patient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Avoid jumping in to allow learner independence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0" y="2923787"/>
              <a:ext cx="7576457" cy="702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34269" y="2958056"/>
              <a:ext cx="7507919" cy="633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Pitfalls: </a:t>
              </a:r>
              <a:endPara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0" y="3647557"/>
              <a:ext cx="7576457" cy="4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0" y="3647557"/>
              <a:ext cx="7576457" cy="49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8100" lIns="240550" spcFirstLastPara="1" rIns="213350" wrap="square" tIns="381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 the best technique if time is limited for debriefing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/>
          <p:nvPr>
            <p:ph type="title"/>
          </p:nvPr>
        </p:nvSpPr>
        <p:spPr>
          <a:xfrm>
            <a:off x="457200" y="13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Skill 2: Aunt Minnie </a:t>
            </a:r>
            <a:endParaRPr/>
          </a:p>
        </p:txBody>
      </p:sp>
      <p:pic>
        <p:nvPicPr>
          <p:cNvPr descr="Free An older woman is reading a book with a pink flower Stock Photo" id="193" name="Google Shape;1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507" y="1728437"/>
            <a:ext cx="2996875" cy="399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390618" y="1728437"/>
            <a:ext cx="5078798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33632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632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○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for low volume days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632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○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Promotes rapid pattern recognition.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632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632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○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process to learner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632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○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Strategically select patients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632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Avoid: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3632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Char char="○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Rare or complex presentations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081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EM New Powerpoin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