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561">
          <p15:clr>
            <a:srgbClr val="A4A3A4"/>
          </p15:clr>
        </p15:guide>
        <p15:guide id="2" pos="242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jWayGchA49zBKARFsi5mPdmTU9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561" orient="horz"/>
        <p:guide pos="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https://umhealth-my.sharepoint.com/personal/neumar_med_umich_edu/Documents/Desktop/AACEM%202024%20San%20Juan/Clinical%20Department%20PhD%20Faculty%20Percentages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% PhD Faculty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6"/>
          <c:order val="0"/>
          <c:tx>
            <c:strRef>
              <c:f>Sheet1!$I$26</c:f>
              <c:strCache>
                <c:ptCount val="1"/>
                <c:pt idx="0">
                  <c:v>% PhD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Sheet1!$B$27:$B$42</c:f>
              <c:strCache>
                <c:ptCount val="16"/>
                <c:pt idx="0">
                  <c:v>Emergency Medicine</c:v>
                </c:pt>
                <c:pt idx="1">
                  <c:v>Anesthesiology</c:v>
                </c:pt>
                <c:pt idx="2">
                  <c:v>Obstetrics &amp; Gynecology</c:v>
                </c:pt>
                <c:pt idx="3">
                  <c:v>Surgery</c:v>
                </c:pt>
                <c:pt idx="4">
                  <c:v>Internal Medicine</c:v>
                </c:pt>
                <c:pt idx="5">
                  <c:v>Family Practice</c:v>
                </c:pt>
                <c:pt idx="6">
                  <c:v>Orthopedic Surgery</c:v>
                </c:pt>
                <c:pt idx="7">
                  <c:v>Pediatrics</c:v>
                </c:pt>
                <c:pt idx="8">
                  <c:v>Dermatology</c:v>
                </c:pt>
                <c:pt idx="9">
                  <c:v>Otolaryngology</c:v>
                </c:pt>
                <c:pt idx="10">
                  <c:v>Neurology</c:v>
                </c:pt>
                <c:pt idx="11">
                  <c:v>Radiology</c:v>
                </c:pt>
                <c:pt idx="12">
                  <c:v>Ophthalmology</c:v>
                </c:pt>
                <c:pt idx="13">
                  <c:v>Pathology (Clinical)</c:v>
                </c:pt>
                <c:pt idx="14">
                  <c:v>Physical Medicine &amp; Rehabilitation</c:v>
                </c:pt>
                <c:pt idx="15">
                  <c:v>Psychiatry</c:v>
                </c:pt>
              </c:strCache>
            </c:strRef>
          </c:cat>
          <c:val>
            <c:numRef>
              <c:f>Sheet1!$I$27:$I$42</c:f>
              <c:numCache>
                <c:formatCode>0.0%</c:formatCode>
                <c:ptCount val="16"/>
                <c:pt idx="0">
                  <c:v>2.142961984441509E-2</c:v>
                </c:pt>
                <c:pt idx="1">
                  <c:v>5.4990661963062876E-2</c:v>
                </c:pt>
                <c:pt idx="2">
                  <c:v>6.6763848396501457E-2</c:v>
                </c:pt>
                <c:pt idx="3">
                  <c:v>9.2491409902551683E-2</c:v>
                </c:pt>
                <c:pt idx="4">
                  <c:v>0.10006282722513089</c:v>
                </c:pt>
                <c:pt idx="5">
                  <c:v>0.10717502251576103</c:v>
                </c:pt>
                <c:pt idx="6">
                  <c:v>0.10997609215387959</c:v>
                </c:pt>
                <c:pt idx="7">
                  <c:v>0.11331807425224037</c:v>
                </c:pt>
                <c:pt idx="8">
                  <c:v>0.12</c:v>
                </c:pt>
                <c:pt idx="9">
                  <c:v>0.17135961383748993</c:v>
                </c:pt>
                <c:pt idx="10">
                  <c:v>0.18229760547320412</c:v>
                </c:pt>
                <c:pt idx="11">
                  <c:v>0.20298479267025599</c:v>
                </c:pt>
                <c:pt idx="12">
                  <c:v>0.2381248059608817</c:v>
                </c:pt>
                <c:pt idx="13">
                  <c:v>0.24975929135374542</c:v>
                </c:pt>
                <c:pt idx="14">
                  <c:v>0.27411944869831545</c:v>
                </c:pt>
                <c:pt idx="15">
                  <c:v>0.38535385591875593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6-1744-992E-9A4AC0B7C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494511"/>
        <c:axId val="15517167"/>
      </c:barChart>
      <c:catAx>
        <c:axId val="6649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7167"/>
        <c:crosses val="autoZero"/>
        <c:auto val="1"/>
        <c:lblAlgn val="ctr"/>
        <c:lblOffset val="100"/>
        <c:noMultiLvlLbl val="0"/>
      </c:catAx>
      <c:valAx>
        <c:axId val="15517167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9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c42c56ba8e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2c42c56ba8e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 Vitro diagnostic studies (collecting blood to test new diagnostics) are generally easy to do in the ED setting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Phase II or Phase III drug studies can be done but you may want to avoid trials with a lot of demands on clinical staff or that require long-term follow-up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If you partner with inpatient Depts the ED staff can recruit/enroll and then pass longer term study procedures to other Dept</a:t>
            </a:r>
            <a:endParaRPr/>
          </a:p>
        </p:txBody>
      </p:sp>
      <p:sp>
        <p:nvSpPr>
          <p:cNvPr id="119" name="Google Shape;119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Start with your core experienced research staff and build around them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Staffing hours should mirror when patients are present, especially evening hours and weekends if possible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As you build staff, create different staffing levels such as Associate, Senior, Supervisory levels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Personnel costs are the biggest expense – create opportunities for undergraduate or medical student volunteers to participate and enhance your program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Sometimes nurses need temporary accommodations due to an injury – they can be quickly trained in research to help your program, and their salary is paid by their home unit</a:t>
            </a:r>
            <a:endParaRPr/>
          </a:p>
        </p:txBody>
      </p:sp>
      <p:sp>
        <p:nvSpPr>
          <p:cNvPr id="127" name="Google Shape;127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Make sure your faculty candidates meet with your research manager to learn about the research infrastructure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Highlight new or ongoing research projects at your faculty meetings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Encourage the research team to participate in presentations and get the word out about the great research work you are doing</a:t>
            </a:r>
            <a:endParaRPr/>
          </a:p>
        </p:txBody>
      </p:sp>
      <p:sp>
        <p:nvSpPr>
          <p:cNvPr id="143" name="Google Shape;143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So far who has research associate program (nomenclature)?  Undergrads? Medical students?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UC David since 2000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Why  - Clinical research workforce, great monitoring opportunity, attract people to EMED (pathways)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Who – Gen Z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How  - Formal student course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Why Not? – Turnover, training,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0" i="0" lang="en-US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Chief EMRAP, which is the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0" i="0" lang="en-US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only paid position (Student Assistant IV)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0" i="0" lang="en-US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the Vice Chief; Head Trainer; Senior Trainers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0" i="0" lang="en-US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Public Relations lead; Education and Development Lead; and 10-15 students who have passed exams and are designated as trainers. The number of active students varies between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u="none" strike="noStrike">
              <a:solidFill>
                <a:srgbClr val="2121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Calibri"/>
              <a:buNone/>
            </a:pPr>
            <a:r>
              <a:rPr b="0" i="0" lang="en-US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60-80 per quarter; right now we have 72 active students on our roster.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Identify faculty with an interest in conducting research.  Clinical faculty can also be productive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What grants or contracts are available that can support clinical research personnel? 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Recruit staff with research experience and build around them</a:t>
            </a:r>
            <a:endParaRPr/>
          </a:p>
        </p:txBody>
      </p:sp>
      <p:sp>
        <p:nvSpPr>
          <p:cNvPr id="103" name="Google Shape;10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If possible, identify administrative space for your team but it’s also important to have space in the ED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Utilize institutional training in research from your CTSA, etc. Encourage staff to attend training or obtain certification in clinical research</a:t>
            </a:r>
            <a:endParaRPr/>
          </a:p>
          <a:p>
            <a:pPr indent="-171450" lvl="0" marL="1714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Invest in basic equipment which increases the chance for site selection for industry studies and trials</a:t>
            </a:r>
            <a:endParaRPr/>
          </a:p>
        </p:txBody>
      </p:sp>
      <p:sp>
        <p:nvSpPr>
          <p:cNvPr id="111" name="Google Shape;11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with Image">
  <p:cSld name="Presentation Title with Imag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/>
          <p:nvPr/>
        </p:nvSpPr>
        <p:spPr>
          <a:xfrm>
            <a:off x="0" y="4759290"/>
            <a:ext cx="2210700" cy="3842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82275" lIns="82275" spcFirstLastPara="1" rIns="82275" wrap="square" tIns="82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6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3"/>
          <p:cNvSpPr/>
          <p:nvPr>
            <p:ph idx="2" type="pic"/>
          </p:nvPr>
        </p:nvSpPr>
        <p:spPr>
          <a:xfrm>
            <a:off x="1728" y="0"/>
            <a:ext cx="5364092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" name="Google Shape;14;p23"/>
          <p:cNvSpPr txBox="1"/>
          <p:nvPr>
            <p:ph idx="1" type="body"/>
          </p:nvPr>
        </p:nvSpPr>
        <p:spPr>
          <a:xfrm>
            <a:off x="5536642" y="2991639"/>
            <a:ext cx="3060948" cy="823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62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3"/>
          <p:cNvSpPr txBox="1"/>
          <p:nvPr>
            <p:ph type="title"/>
          </p:nvPr>
        </p:nvSpPr>
        <p:spPr>
          <a:xfrm>
            <a:off x="5571134" y="273844"/>
            <a:ext cx="3252191" cy="823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288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3"/>
          <p:cNvSpPr txBox="1"/>
          <p:nvPr>
            <p:ph idx="3" type="body"/>
          </p:nvPr>
        </p:nvSpPr>
        <p:spPr>
          <a:xfrm>
            <a:off x="5536642" y="1305888"/>
            <a:ext cx="3060948" cy="823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black and red logo&#10;&#10;Description automatically generated" id="17" name="Google Shape;1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67116" y="4830650"/>
            <a:ext cx="1941144" cy="24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 Slide">
  <p:cSld name="Main 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750" y="-19050"/>
            <a:ext cx="9186863" cy="51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4"/>
          <p:cNvSpPr txBox="1"/>
          <p:nvPr>
            <p:ph idx="1" type="body"/>
          </p:nvPr>
        </p:nvSpPr>
        <p:spPr>
          <a:xfrm>
            <a:off x="0" y="4146550"/>
            <a:ext cx="9144000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B2DCFF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B2DCFF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195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B2DC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92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B2DCFF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655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B2DCFF"/>
              </a:buClr>
              <a:buSzPts val="1700"/>
              <a:buFont typeface="Arial"/>
              <a:buChar char="»"/>
              <a:defRPr b="0" i="0" sz="1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1" name="Google Shape;21;p24"/>
          <p:cNvSpPr txBox="1"/>
          <p:nvPr>
            <p:ph idx="2" type="body"/>
          </p:nvPr>
        </p:nvSpPr>
        <p:spPr>
          <a:xfrm>
            <a:off x="0" y="3244850"/>
            <a:ext cx="9144000" cy="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B2DCFF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83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B2DCFF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61950" lvl="2" marL="1371600" marR="0" rtl="0" algn="l">
              <a:spcBef>
                <a:spcPts val="1200"/>
              </a:spcBef>
              <a:spcAft>
                <a:spcPts val="0"/>
              </a:spcAft>
              <a:buClr>
                <a:srgbClr val="B2DC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9250" lvl="3" marL="1828800" marR="0" rtl="0" algn="l">
              <a:spcBef>
                <a:spcPts val="1200"/>
              </a:spcBef>
              <a:spcAft>
                <a:spcPts val="0"/>
              </a:spcAft>
              <a:buClr>
                <a:srgbClr val="B2DCFF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6550" lvl="4" marL="2286000" marR="0" rtl="0" algn="l">
              <a:spcBef>
                <a:spcPts val="1200"/>
              </a:spcBef>
              <a:spcAft>
                <a:spcPts val="0"/>
              </a:spcAft>
              <a:buClr>
                <a:srgbClr val="B2DCFF"/>
              </a:buClr>
              <a:buSzPts val="1700"/>
              <a:buFont typeface="Arial"/>
              <a:buChar char="»"/>
              <a:defRPr b="0" i="0" sz="1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55600" lvl="5" marL="27432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>
  <p:cSld name="Content 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/>
          <p:nvPr>
            <p:ph type="title"/>
          </p:nvPr>
        </p:nvSpPr>
        <p:spPr>
          <a:xfrm>
            <a:off x="1338562" y="785579"/>
            <a:ext cx="7538737" cy="553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Google Shape;24;p25"/>
          <p:cNvSpPr txBox="1"/>
          <p:nvPr>
            <p:ph idx="1" type="body"/>
          </p:nvPr>
        </p:nvSpPr>
        <p:spPr>
          <a:xfrm>
            <a:off x="1338562" y="1595134"/>
            <a:ext cx="6478288" cy="2684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02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oint">
  <p:cSld name="Joi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ctrTitle"/>
          </p:nvPr>
        </p:nvSpPr>
        <p:spPr>
          <a:xfrm>
            <a:off x="457200" y="2305604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7" name="Google Shape;27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" name="Google Shape;30;p26"/>
          <p:cNvPicPr preferRelativeResize="0"/>
          <p:nvPr/>
        </p:nvPicPr>
        <p:blipFill rotWithShape="1">
          <a:blip r:embed="rId2">
            <a:alphaModFix/>
          </a:blip>
          <a:srcRect b="12780" l="4756" r="7151" t="10542"/>
          <a:stretch/>
        </p:blipFill>
        <p:spPr>
          <a:xfrm>
            <a:off x="76200" y="4494694"/>
            <a:ext cx="3256050" cy="648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Title">
  <p:cSld name="End 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1338562" y="1941279"/>
            <a:ext cx="7538737" cy="553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oint Pg 2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EM Foundation.jpg" id="34" name="Google Shape;34;p28"/>
          <p:cNvPicPr preferRelativeResize="0"/>
          <p:nvPr/>
        </p:nvPicPr>
        <p:blipFill rotWithShape="1">
          <a:blip r:embed="rId2">
            <a:alphaModFix/>
          </a:blip>
          <a:srcRect b="16649" l="0" r="0" t="0"/>
          <a:stretch/>
        </p:blipFill>
        <p:spPr>
          <a:xfrm>
            <a:off x="0" y="0"/>
            <a:ext cx="9144000" cy="428701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8"/>
          <p:cNvSpPr txBox="1"/>
          <p:nvPr>
            <p:ph type="title"/>
          </p:nvPr>
        </p:nvSpPr>
        <p:spPr>
          <a:xfrm>
            <a:off x="457200" y="11833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6" name="Google Shape;36;p2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2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1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7" name="Google Shape;37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28"/>
          <p:cNvPicPr preferRelativeResize="0"/>
          <p:nvPr/>
        </p:nvPicPr>
        <p:blipFill rotWithShape="1">
          <a:blip r:embed="rId3">
            <a:alphaModFix/>
          </a:blip>
          <a:srcRect b="13044" l="4855" r="5231" t="8694"/>
          <a:stretch/>
        </p:blipFill>
        <p:spPr>
          <a:xfrm>
            <a:off x="9526" y="4525969"/>
            <a:ext cx="3188725" cy="6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Content 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idx="1" type="body"/>
          </p:nvPr>
        </p:nvSpPr>
        <p:spPr>
          <a:xfrm>
            <a:off x="1338562" y="1595134"/>
            <a:ext cx="3550938" cy="2684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02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3" name="Google Shape;43;p29"/>
          <p:cNvSpPr txBox="1"/>
          <p:nvPr>
            <p:ph idx="2" type="body"/>
          </p:nvPr>
        </p:nvSpPr>
        <p:spPr>
          <a:xfrm>
            <a:off x="5053312" y="1596418"/>
            <a:ext cx="3550938" cy="2684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02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4" name="Google Shape;44;p29"/>
          <p:cNvSpPr txBox="1"/>
          <p:nvPr>
            <p:ph type="title"/>
          </p:nvPr>
        </p:nvSpPr>
        <p:spPr>
          <a:xfrm>
            <a:off x="1338562" y="785579"/>
            <a:ext cx="7538737" cy="553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>
  <p:cSld name="Pictur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1338562" y="785579"/>
            <a:ext cx="7538737" cy="553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7" name="Google Shape;47;p30"/>
          <p:cNvSpPr/>
          <p:nvPr>
            <p:ph idx="2" type="pic"/>
          </p:nvPr>
        </p:nvSpPr>
        <p:spPr>
          <a:xfrm>
            <a:off x="1338263" y="1606550"/>
            <a:ext cx="5341937" cy="2679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dia">
  <p:cSld name="Media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type="title"/>
          </p:nvPr>
        </p:nvSpPr>
        <p:spPr>
          <a:xfrm>
            <a:off x="1338562" y="785579"/>
            <a:ext cx="7538737" cy="553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Google Shape;50;p31"/>
          <p:cNvSpPr/>
          <p:nvPr>
            <p:ph idx="2" type="media"/>
          </p:nvPr>
        </p:nvSpPr>
        <p:spPr>
          <a:xfrm>
            <a:off x="1338263" y="1606550"/>
            <a:ext cx="5341937" cy="2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B2DCFF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B2DCFF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1200"/>
              </a:spcBef>
              <a:spcAft>
                <a:spcPts val="0"/>
              </a:spcAft>
              <a:buClr>
                <a:srgbClr val="B2DCF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1200"/>
              </a:spcBef>
              <a:spcAft>
                <a:spcPts val="0"/>
              </a:spcAft>
              <a:buClr>
                <a:srgbClr val="B2DCFF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1200"/>
              </a:spcBef>
              <a:spcAft>
                <a:spcPts val="0"/>
              </a:spcAft>
              <a:buClr>
                <a:srgbClr val="B2DCFF"/>
              </a:buClr>
              <a:buSzPts val="1700"/>
              <a:buFont typeface="Arial"/>
              <a:buChar char="»"/>
              <a:defRPr b="0" i="0" sz="17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5400" y="-19050"/>
            <a:ext cx="9186863" cy="5168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hyperlink" Target="https://www.aamc.org/data-reports/faculty-institutions/interactive-data/2019-us-medical-school-faculty" TargetMode="External"/><Relationship Id="rId5" Type="http://schemas.openxmlformats.org/officeDocument/2006/relationships/hyperlink" Target="http://www.brimr.org/NIH_Awards/NIH_Awards.ht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.xml"/><Relationship Id="rId4" Type="http://schemas.openxmlformats.org/officeDocument/2006/relationships/hyperlink" Target="https://www.aamc.org/data-reports/faculty-institutions/report/faculty-roster-us-medical-school-faculty" TargetMode="External"/><Relationship Id="rId5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c42c56ba8e_1_5"/>
          <p:cNvSpPr txBox="1"/>
          <p:nvPr>
            <p:ph type="title"/>
          </p:nvPr>
        </p:nvSpPr>
        <p:spPr>
          <a:xfrm>
            <a:off x="937489" y="1471057"/>
            <a:ext cx="7553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lang="en-US" sz="3200">
                <a:solidFill>
                  <a:schemeClr val="dk1"/>
                </a:solidFill>
              </a:rPr>
              <a:t>Case Studies in Overcoming Barriers to Building EM Research Programs</a:t>
            </a:r>
            <a:endParaRPr/>
          </a:p>
        </p:txBody>
      </p:sp>
      <p:sp>
        <p:nvSpPr>
          <p:cNvPr id="56" name="Google Shape;56;g2c42c56ba8e_1_5"/>
          <p:cNvSpPr txBox="1"/>
          <p:nvPr>
            <p:ph idx="1" type="body"/>
          </p:nvPr>
        </p:nvSpPr>
        <p:spPr>
          <a:xfrm>
            <a:off x="384175" y="3136774"/>
            <a:ext cx="8229600" cy="16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85725" rt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ct val="75000"/>
              <a:buNone/>
            </a:pPr>
            <a:r>
              <a:rPr lang="en-US">
                <a:solidFill>
                  <a:schemeClr val="dk1"/>
                </a:solidFill>
              </a:rPr>
              <a:t>Andra Blomkalns, MD, MBA</a:t>
            </a:r>
            <a:endParaRPr>
              <a:solidFill>
                <a:schemeClr val="dk1"/>
              </a:solidFill>
            </a:endParaRPr>
          </a:p>
          <a:p>
            <a:pPr indent="0" lvl="0" marL="85725" rtl="0" algn="ctr">
              <a:spcBef>
                <a:spcPts val="270"/>
              </a:spcBef>
              <a:spcAft>
                <a:spcPts val="0"/>
              </a:spcAft>
              <a:buSzPct val="75000"/>
              <a:buNone/>
            </a:pPr>
            <a:r>
              <a:rPr lang="en-US">
                <a:solidFill>
                  <a:schemeClr val="dk1"/>
                </a:solidFill>
              </a:rPr>
              <a:t>Nathan Kuppermann, MD, MPH</a:t>
            </a:r>
            <a:endParaRPr/>
          </a:p>
          <a:p>
            <a:pPr indent="0" lvl="0" marL="85725" rt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ct val="75000"/>
              <a:buNone/>
            </a:pPr>
            <a:r>
              <a:rPr lang="en-US" sz="2400">
                <a:solidFill>
                  <a:schemeClr val="dk1"/>
                </a:solidFill>
              </a:rPr>
              <a:t>Robert W. Neumar, MD, PhD</a:t>
            </a:r>
            <a:endParaRPr/>
          </a:p>
          <a:p>
            <a:pPr indent="0" lvl="0" marL="85725" rt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ct val="75000"/>
              <a:buNone/>
            </a:pPr>
            <a:r>
              <a:rPr lang="en-US">
                <a:solidFill>
                  <a:schemeClr val="dk1"/>
                </a:solidFill>
              </a:rPr>
              <a:t>Peter E. Sokolove, MD</a:t>
            </a:r>
            <a:endParaRPr/>
          </a:p>
          <a:p>
            <a:pPr indent="-142875" lvl="0" marL="3429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ct val="75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>
            <p:ph type="title"/>
          </p:nvPr>
        </p:nvSpPr>
        <p:spPr>
          <a:xfrm>
            <a:off x="977610" y="785813"/>
            <a:ext cx="7539037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Build on different funding sources</a:t>
            </a:r>
            <a:br>
              <a:rPr lang="en-US" sz="2800">
                <a:latin typeface="Verdana"/>
                <a:ea typeface="Verdana"/>
                <a:cs typeface="Verdana"/>
                <a:sym typeface="Verdana"/>
              </a:rPr>
            </a:br>
            <a:endParaRPr sz="2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Google Shape;122;p9"/>
          <p:cNvSpPr txBox="1"/>
          <p:nvPr>
            <p:ph idx="1" type="body"/>
          </p:nvPr>
        </p:nvSpPr>
        <p:spPr>
          <a:xfrm>
            <a:off x="977610" y="1488328"/>
            <a:ext cx="6478587" cy="3098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7013" lvl="0" marL="227013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In Vitro Diagnostic Studies</a:t>
            </a:r>
            <a:endParaRPr/>
          </a:p>
          <a:p>
            <a:pPr indent="-227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Phase II or Phase III clinical trials</a:t>
            </a:r>
            <a:endParaRPr/>
          </a:p>
          <a:p>
            <a:pPr indent="-290513" lvl="1" marL="517525" rtl="0" algn="l">
              <a:spcBef>
                <a:spcPts val="600"/>
              </a:spcBef>
              <a:spcAft>
                <a:spcPts val="0"/>
              </a:spcAft>
              <a:buSzPts val="1800"/>
              <a:buChar char="–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Short-term studies work best</a:t>
            </a:r>
            <a:endParaRPr/>
          </a:p>
          <a:p>
            <a:pPr indent="-290513" lvl="1" marL="517525" rtl="0" algn="l">
              <a:spcBef>
                <a:spcPts val="600"/>
              </a:spcBef>
              <a:spcAft>
                <a:spcPts val="0"/>
              </a:spcAft>
              <a:buSzPts val="1800"/>
              <a:buChar char="–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Can partner with other Departments</a:t>
            </a:r>
            <a:endParaRPr/>
          </a:p>
          <a:p>
            <a:pPr indent="-227013" lvl="0" marL="227013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Federal funding including</a:t>
            </a:r>
            <a:r>
              <a:rPr b="0" lang="en-US" sz="2400">
                <a:latin typeface="Verdana"/>
                <a:ea typeface="Verdana"/>
                <a:cs typeface="Verdana"/>
                <a:sym typeface="Verdana"/>
              </a:rPr>
              <a:t>:</a:t>
            </a:r>
            <a:endParaRPr/>
          </a:p>
          <a:p>
            <a:pPr indent="-290513" lvl="1" marL="517525" rtl="0" algn="l">
              <a:spcBef>
                <a:spcPts val="600"/>
              </a:spcBef>
              <a:spcAft>
                <a:spcPts val="0"/>
              </a:spcAft>
              <a:buSzPts val="1800"/>
              <a:buChar char="–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NIH, PCORI, AHRQ, CDC, HRSA, others</a:t>
            </a:r>
            <a:endParaRPr/>
          </a:p>
          <a:p>
            <a:pPr indent="-227013" lvl="0" marL="227013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Try to become part of a network:</a:t>
            </a:r>
            <a:endParaRPr/>
          </a:p>
          <a:p>
            <a:pPr indent="-290513" lvl="1" marL="517525" rtl="0" algn="l">
              <a:spcBef>
                <a:spcPts val="600"/>
              </a:spcBef>
              <a:spcAft>
                <a:spcPts val="0"/>
              </a:spcAft>
              <a:buSzPts val="1800"/>
              <a:buChar char="–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SIREN, PECARN, others</a:t>
            </a:r>
            <a:endParaRPr/>
          </a:p>
        </p:txBody>
      </p:sp>
      <p:pic>
        <p:nvPicPr>
          <p:cNvPr id="123" name="Google Shape;1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518" y="2780358"/>
            <a:ext cx="1694717" cy="206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/>
          <p:nvPr>
            <p:ph type="title"/>
          </p:nvPr>
        </p:nvSpPr>
        <p:spPr>
          <a:xfrm>
            <a:off x="960895" y="785813"/>
            <a:ext cx="7539037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Create flexible staffing models</a:t>
            </a:r>
            <a:endParaRPr/>
          </a:p>
        </p:txBody>
      </p:sp>
      <p:sp>
        <p:nvSpPr>
          <p:cNvPr id="130" name="Google Shape;130;p10"/>
          <p:cNvSpPr txBox="1"/>
          <p:nvPr>
            <p:ph idx="1" type="body"/>
          </p:nvPr>
        </p:nvSpPr>
        <p:spPr>
          <a:xfrm>
            <a:off x="937647" y="1573569"/>
            <a:ext cx="7446936" cy="285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7013" lvl="0" marL="227013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Build upon experienced research personnel</a:t>
            </a:r>
            <a:endParaRPr/>
          </a:p>
          <a:p>
            <a:pPr indent="-290513" lvl="1" marL="517525" rtl="0" algn="l">
              <a:spcBef>
                <a:spcPts val="600"/>
              </a:spcBef>
              <a:spcAft>
                <a:spcPts val="0"/>
              </a:spcAft>
              <a:buSzPts val="1800"/>
              <a:buChar char="–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Positions should have different levels, different terms</a:t>
            </a:r>
            <a:endParaRPr/>
          </a:p>
          <a:p>
            <a:pPr indent="-227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Spread staffing across different shifts</a:t>
            </a:r>
            <a:endParaRPr/>
          </a:p>
          <a:p>
            <a:pPr indent="-227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Ensure career ladder opportunities</a:t>
            </a:r>
            <a:endParaRPr/>
          </a:p>
          <a:p>
            <a:pPr indent="-227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Develop a student intern program</a:t>
            </a:r>
            <a:endParaRPr/>
          </a:p>
          <a:p>
            <a:pPr indent="-227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Placement for staff needing </a:t>
            </a:r>
            <a:br>
              <a:rPr b="0" lang="en-US">
                <a:latin typeface="Verdana"/>
                <a:ea typeface="Verdana"/>
                <a:cs typeface="Verdana"/>
                <a:sym typeface="Verdana"/>
              </a:rPr>
            </a:b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temporary accommodations</a:t>
            </a:r>
            <a:endParaRPr/>
          </a:p>
          <a:p>
            <a:pPr indent="-100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1" name="Google Shape;131;p10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5911856" y="3017995"/>
            <a:ext cx="3135178" cy="2092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/>
          <p:nvPr>
            <p:ph type="title"/>
          </p:nvPr>
        </p:nvSpPr>
        <p:spPr>
          <a:xfrm>
            <a:off x="960895" y="785813"/>
            <a:ext cx="7539037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Important members of a novel team</a:t>
            </a:r>
            <a:endParaRPr/>
          </a:p>
        </p:txBody>
      </p:sp>
      <p:sp>
        <p:nvSpPr>
          <p:cNvPr id="137" name="Google Shape;137;p12"/>
          <p:cNvSpPr txBox="1"/>
          <p:nvPr>
            <p:ph idx="1" type="body"/>
          </p:nvPr>
        </p:nvSpPr>
        <p:spPr>
          <a:xfrm>
            <a:off x="937646" y="1471961"/>
            <a:ext cx="7838801" cy="3198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-227044" lvl="0" marL="227013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▪"/>
            </a:pPr>
            <a:r>
              <a:rPr b="0" lang="en-US" sz="4300">
                <a:latin typeface="Verdana"/>
                <a:ea typeface="Verdana"/>
                <a:cs typeface="Verdana"/>
                <a:sym typeface="Verdana"/>
              </a:rPr>
              <a:t>Vice Chair for Research</a:t>
            </a:r>
            <a:endParaRPr/>
          </a:p>
          <a:p>
            <a:pPr indent="-227044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▪"/>
            </a:pPr>
            <a:r>
              <a:rPr b="0" lang="en-US" sz="4300">
                <a:latin typeface="Verdana"/>
                <a:ea typeface="Verdana"/>
                <a:cs typeface="Verdana"/>
                <a:sym typeface="Verdana"/>
              </a:rPr>
              <a:t>Departmental research manager(s)</a:t>
            </a:r>
            <a:endParaRPr/>
          </a:p>
          <a:p>
            <a:pPr indent="-227044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▪"/>
            </a:pPr>
            <a:r>
              <a:rPr b="0" lang="en-US" sz="4300">
                <a:latin typeface="Verdana"/>
                <a:ea typeface="Verdana"/>
                <a:cs typeface="Verdana"/>
                <a:sym typeface="Verdana"/>
              </a:rPr>
              <a:t>Regulatory specialist</a:t>
            </a:r>
            <a:endParaRPr/>
          </a:p>
          <a:p>
            <a:pPr indent="-227044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▪"/>
            </a:pPr>
            <a:r>
              <a:rPr b="0" lang="en-US" sz="4300">
                <a:latin typeface="Verdana"/>
                <a:ea typeface="Verdana"/>
                <a:cs typeface="Verdana"/>
                <a:sym typeface="Verdana"/>
              </a:rPr>
              <a:t>(Part-time) statistician</a:t>
            </a:r>
            <a:endParaRPr/>
          </a:p>
          <a:p>
            <a:pPr indent="-227044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▪"/>
            </a:pPr>
            <a:r>
              <a:rPr b="0" lang="en-US" sz="4300">
                <a:latin typeface="Verdana"/>
                <a:ea typeface="Verdana"/>
                <a:cs typeface="Verdana"/>
                <a:sym typeface="Verdana"/>
              </a:rPr>
              <a:t>Multiple research coordinators</a:t>
            </a:r>
            <a:endParaRPr/>
          </a:p>
          <a:p>
            <a:pPr indent="-227044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▪"/>
            </a:pPr>
            <a:r>
              <a:rPr b="0" lang="en-US" sz="4300">
                <a:latin typeface="Verdana"/>
                <a:ea typeface="Verdana"/>
                <a:cs typeface="Verdana"/>
                <a:sym typeface="Verdana"/>
              </a:rPr>
              <a:t>Communications /dissemination specialist</a:t>
            </a:r>
            <a:endParaRPr/>
          </a:p>
          <a:p>
            <a:pPr indent="-227044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▪"/>
            </a:pPr>
            <a:r>
              <a:rPr b="0" lang="en-US" sz="4300">
                <a:latin typeface="Verdana"/>
                <a:ea typeface="Verdana"/>
                <a:cs typeface="Verdana"/>
                <a:sym typeface="Verdana"/>
              </a:rPr>
              <a:t>Grant writer </a:t>
            </a:r>
            <a:endParaRPr/>
          </a:p>
          <a:p>
            <a:pPr indent="-227044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▪"/>
            </a:pPr>
            <a:r>
              <a:rPr b="0" lang="en-US" sz="4300">
                <a:latin typeface="Verdana"/>
                <a:ea typeface="Verdana"/>
                <a:cs typeface="Verdana"/>
                <a:sym typeface="Verdana"/>
              </a:rPr>
              <a:t>PhD investigator(s)</a:t>
            </a:r>
            <a:endParaRPr/>
          </a:p>
          <a:p>
            <a:pPr indent="-227044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▪"/>
            </a:pPr>
            <a:r>
              <a:rPr b="0" lang="en-US" sz="4300">
                <a:latin typeface="Verdana"/>
                <a:ea typeface="Verdana"/>
                <a:cs typeface="Verdana"/>
                <a:sym typeface="Verdana"/>
              </a:rPr>
              <a:t>Involve residents, RNS, APPS</a:t>
            </a:r>
            <a:endParaRPr/>
          </a:p>
          <a:p>
            <a:pPr indent="-227044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▪"/>
            </a:pPr>
            <a:r>
              <a:rPr lang="en-US" sz="4300">
                <a:latin typeface="Verdana"/>
                <a:ea typeface="Verdana"/>
                <a:cs typeface="Verdana"/>
                <a:sym typeface="Verdana"/>
              </a:rPr>
              <a:t>Build a culture of research, innovation, creativity - everyone participates!</a:t>
            </a:r>
            <a:endParaRPr/>
          </a:p>
          <a:p>
            <a:pPr indent="-185738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ct val="1000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8" name="Google Shape;138;p12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5911856" y="3017995"/>
            <a:ext cx="3135178" cy="209242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2"/>
          <p:cNvSpPr txBox="1"/>
          <p:nvPr/>
        </p:nvSpPr>
        <p:spPr>
          <a:xfrm>
            <a:off x="704850" y="4552950"/>
            <a:ext cx="71096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Be prepared to pay from your departmental funds as grants come in!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/>
          <p:nvPr>
            <p:ph type="title"/>
          </p:nvPr>
        </p:nvSpPr>
        <p:spPr>
          <a:xfrm>
            <a:off x="1179088" y="732436"/>
            <a:ext cx="7539037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Spread the Word</a:t>
            </a:r>
            <a:endParaRPr/>
          </a:p>
        </p:txBody>
      </p:sp>
      <p:sp>
        <p:nvSpPr>
          <p:cNvPr id="146" name="Google Shape;146;p13"/>
          <p:cNvSpPr txBox="1"/>
          <p:nvPr>
            <p:ph idx="1" type="body"/>
          </p:nvPr>
        </p:nvSpPr>
        <p:spPr>
          <a:xfrm>
            <a:off x="1179088" y="1449583"/>
            <a:ext cx="7704562" cy="2684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7013" lvl="0" marL="227013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Highlight research infrastructure with faculty candidates</a:t>
            </a:r>
            <a:endParaRPr/>
          </a:p>
          <a:p>
            <a:pPr indent="-227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Spotlight research projects at faculty meetings</a:t>
            </a:r>
            <a:endParaRPr/>
          </a:p>
          <a:p>
            <a:pPr indent="-227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Encourage visibility of research team in the institution</a:t>
            </a:r>
            <a:endParaRPr/>
          </a:p>
          <a:p>
            <a:pPr indent="-100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00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7" name="Google Shape;147;p13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5911856" y="3017995"/>
            <a:ext cx="3135178" cy="2092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>
            <p:ph type="title"/>
          </p:nvPr>
        </p:nvSpPr>
        <p:spPr>
          <a:xfrm>
            <a:off x="1179088" y="804460"/>
            <a:ext cx="7539037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If you build it…</a:t>
            </a:r>
            <a:endParaRPr/>
          </a:p>
        </p:txBody>
      </p:sp>
      <p:sp>
        <p:nvSpPr>
          <p:cNvPr id="153" name="Google Shape;153;p14"/>
          <p:cNvSpPr txBox="1"/>
          <p:nvPr>
            <p:ph idx="1" type="body"/>
          </p:nvPr>
        </p:nvSpPr>
        <p:spPr>
          <a:xfrm>
            <a:off x="1179088" y="1449583"/>
            <a:ext cx="6478587" cy="2684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7013" lvl="0" marL="227013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Funding</a:t>
            </a:r>
            <a:endParaRPr/>
          </a:p>
          <a:p>
            <a:pPr indent="-227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Staffing</a:t>
            </a:r>
            <a:endParaRPr/>
          </a:p>
          <a:p>
            <a:pPr indent="-227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Infrastructure</a:t>
            </a:r>
            <a:endParaRPr/>
          </a:p>
          <a:p>
            <a:pPr indent="-227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Visibility</a:t>
            </a:r>
            <a:endParaRPr/>
          </a:p>
          <a:p>
            <a:pPr indent="-100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00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4" name="Google Shape;154;p14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5911856" y="3017995"/>
            <a:ext cx="3135178" cy="2092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/>
          <p:nvPr>
            <p:ph type="title"/>
          </p:nvPr>
        </p:nvSpPr>
        <p:spPr>
          <a:xfrm>
            <a:off x="313765" y="2271713"/>
            <a:ext cx="8830235" cy="92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… your research program investment will pay off</a:t>
            </a:r>
            <a:endParaRPr/>
          </a:p>
        </p:txBody>
      </p:sp>
      <p:sp>
        <p:nvSpPr>
          <p:cNvPr id="160" name="Google Shape;160;p15"/>
          <p:cNvSpPr txBox="1"/>
          <p:nvPr>
            <p:ph idx="1" type="body"/>
          </p:nvPr>
        </p:nvSpPr>
        <p:spPr>
          <a:xfrm>
            <a:off x="1179088" y="1449583"/>
            <a:ext cx="6478587" cy="2684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00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p14:dur="100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/>
          <p:nvPr>
            <p:ph type="title"/>
          </p:nvPr>
        </p:nvSpPr>
        <p:spPr>
          <a:xfrm>
            <a:off x="1" y="785813"/>
            <a:ext cx="8877300" cy="92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… your research program investment will pay off</a:t>
            </a:r>
            <a:endParaRPr/>
          </a:p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1179088" y="1449583"/>
            <a:ext cx="6478587" cy="2684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100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7" name="Google Shape;1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6029" y="1777091"/>
            <a:ext cx="6291942" cy="330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uestion mark against red wall" id="172" name="Google Shape;1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393" y="520494"/>
            <a:ext cx="7199075" cy="435178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7"/>
          <p:cNvSpPr txBox="1"/>
          <p:nvPr>
            <p:ph type="title"/>
          </p:nvPr>
        </p:nvSpPr>
        <p:spPr>
          <a:xfrm>
            <a:off x="1446752" y="1050361"/>
            <a:ext cx="4024151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/>
          <p:nvPr>
            <p:ph type="title"/>
          </p:nvPr>
        </p:nvSpPr>
        <p:spPr>
          <a:xfrm>
            <a:off x="937489" y="1471057"/>
            <a:ext cx="7553368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lang="en-US" sz="3200">
                <a:solidFill>
                  <a:schemeClr val="dk1"/>
                </a:solidFill>
              </a:rPr>
              <a:t>PhDs in EM Research Programs </a:t>
            </a:r>
            <a:endParaRPr/>
          </a:p>
        </p:txBody>
      </p:sp>
      <p:sp>
        <p:nvSpPr>
          <p:cNvPr id="179" name="Google Shape;179;p18"/>
          <p:cNvSpPr txBox="1"/>
          <p:nvPr>
            <p:ph idx="1" type="body"/>
          </p:nvPr>
        </p:nvSpPr>
        <p:spPr>
          <a:xfrm>
            <a:off x="457200" y="2328307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5725" rt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</a:rPr>
              <a:t>Robert W. Neumar, MD, PhD</a:t>
            </a:r>
            <a:endParaRPr/>
          </a:p>
          <a:p>
            <a:pPr indent="0" lvl="0" marL="85725" rt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</a:rPr>
              <a:t>Department of Emergency Medicine</a:t>
            </a:r>
            <a:endParaRPr/>
          </a:p>
          <a:p>
            <a:pPr indent="0" lvl="0" marL="85725" rt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</a:rPr>
              <a:t>University of Michigan</a:t>
            </a:r>
            <a:endParaRPr/>
          </a:p>
          <a:p>
            <a:pPr indent="-142875" lvl="0" marL="34290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/>
          <p:nvPr>
            <p:ph type="title"/>
          </p:nvPr>
        </p:nvSpPr>
        <p:spPr>
          <a:xfrm>
            <a:off x="237506" y="63151"/>
            <a:ext cx="752307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lang="en-US">
                <a:solidFill>
                  <a:schemeClr val="lt1"/>
                </a:solidFill>
              </a:rPr>
              <a:t>PhDs Correlates with NIH-Funded PIs</a:t>
            </a:r>
            <a:endParaRPr/>
          </a:p>
        </p:txBody>
      </p:sp>
      <p:pic>
        <p:nvPicPr>
          <p:cNvPr descr="A graph with black dots and white text&#10;&#10;Description automatically generated" id="185" name="Google Shape;18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7579" y="1006303"/>
            <a:ext cx="3634839" cy="293468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 txBox="1"/>
          <p:nvPr/>
        </p:nvSpPr>
        <p:spPr>
          <a:xfrm>
            <a:off x="1328245" y="4041459"/>
            <a:ext cx="6692462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https://www.aamc.org/data-reports/faculty-institutions/interactive-data/2019-us-medical-school-faculty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http://www.brimr.org/NIH_Awards/NIH_Awards.htm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5659821" y="4318458"/>
            <a:ext cx="34205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Neumar Acad Emerg Med 2022</a:t>
            </a:r>
            <a:endParaRPr/>
          </a:p>
        </p:txBody>
      </p:sp>
      <p:sp>
        <p:nvSpPr>
          <p:cNvPr id="188" name="Google Shape;188;p19"/>
          <p:cNvSpPr txBox="1"/>
          <p:nvPr/>
        </p:nvSpPr>
        <p:spPr>
          <a:xfrm>
            <a:off x="5391807" y="3003332"/>
            <a:ext cx="10198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=0.62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/>
        </p:nvSpPr>
        <p:spPr>
          <a:xfrm>
            <a:off x="5613241" y="516874"/>
            <a:ext cx="2881922" cy="1463187"/>
          </a:xfrm>
          <a:prstGeom prst="rect">
            <a:avLst/>
          </a:prstGeom>
          <a:noFill/>
          <a:ln>
            <a:noFill/>
          </a:ln>
        </p:spPr>
        <p:txBody>
          <a:bodyPr anchorCtr="0" anchor="b" bIns="41125" lIns="0" spcFirstLastPara="1" rIns="0" wrap="square" tIns="4112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6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MINIONS</a:t>
            </a:r>
            <a:r>
              <a:rPr b="0" i="0" lang="en-US" sz="288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5430503" y="2032290"/>
            <a:ext cx="3064660" cy="107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0" spcFirstLastPara="1" rIns="0" wrap="square" tIns="41125">
            <a:normAutofit/>
          </a:bodyPr>
          <a:lstStyle/>
          <a:p>
            <a:pPr indent="0" lvl="0" marL="0" marR="0" rtl="0" algn="ctr">
              <a:spcBef>
                <a:spcPts val="675"/>
              </a:spcBef>
              <a:spcAft>
                <a:spcPts val="0"/>
              </a:spcAft>
              <a:buNone/>
            </a:pPr>
            <a:r>
              <a:rPr b="0" i="0" lang="en-US" sz="216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Creating a Research Associate Program </a:t>
            </a:r>
            <a:endParaRPr b="0" i="0" sz="216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5536691" y="3015203"/>
            <a:ext cx="3541860" cy="1627704"/>
          </a:xfrm>
          <a:prstGeom prst="rect">
            <a:avLst/>
          </a:prstGeom>
          <a:noFill/>
          <a:ln>
            <a:noFill/>
          </a:ln>
        </p:spPr>
        <p:txBody>
          <a:bodyPr anchorCtr="0" anchor="t" bIns="41125" lIns="0" spcFirstLastPara="1" rIns="0" wrap="square" tIns="41125">
            <a:normAutofit fontScale="92500" lnSpcReduction="10000"/>
          </a:bodyPr>
          <a:lstStyle/>
          <a:p>
            <a:pPr indent="0" lvl="0" marL="0" marR="0" rtl="0" algn="l">
              <a:spcBef>
                <a:spcPts val="67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Andra L. Blomkalns, MD, MBA </a:t>
            </a:r>
            <a:endParaRPr/>
          </a:p>
          <a:p>
            <a:pPr indent="0" lvl="0" marL="0" marR="0" rtl="0" algn="l">
              <a:spcBef>
                <a:spcPts val="675"/>
              </a:spcBef>
              <a:spcAft>
                <a:spcPts val="0"/>
              </a:spcAft>
              <a:buNone/>
            </a:pPr>
            <a:r>
              <a:rPr b="0" i="0" lang="en-US" sz="108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b="0" i="0" lang="en-US" sz="108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Allyson C Sage, MD &amp; Daniel Nishijima,, MD) </a:t>
            </a:r>
            <a:endParaRPr b="0" i="0" sz="108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67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Redlich Family Endowed Professor</a:t>
            </a:r>
            <a:endParaRPr/>
          </a:p>
          <a:p>
            <a:pPr indent="0" lvl="0" marL="0" marR="0" rtl="0" algn="l">
              <a:spcBef>
                <a:spcPts val="67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Stanford Emergency Medicine</a:t>
            </a:r>
            <a:endParaRPr/>
          </a:p>
          <a:p>
            <a:pPr indent="0" lvl="0" marL="0" marR="0" rtl="0" algn="l">
              <a:spcBef>
                <a:spcPts val="675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AACEM/AAAEM Retreat 2024  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group of yellow minions on a ledge&#10;&#10;Description automatically generated" id="64" name="Google Shape;64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8713" r="18712" t="0"/>
          <a:stretch/>
        </p:blipFill>
        <p:spPr>
          <a:xfrm>
            <a:off x="457200" y="0"/>
            <a:ext cx="4827747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/>
          <p:nvPr>
            <p:ph type="title"/>
          </p:nvPr>
        </p:nvSpPr>
        <p:spPr>
          <a:xfrm>
            <a:off x="190005" y="106922"/>
            <a:ext cx="8668987" cy="669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Verdana"/>
              <a:buNone/>
            </a:pPr>
            <a:r>
              <a:rPr lang="en-US" sz="2700">
                <a:solidFill>
                  <a:schemeClr val="lt1"/>
                </a:solidFill>
              </a:rPr>
              <a:t>U.S. Medical School Clinical Department PhD Faculty</a:t>
            </a:r>
            <a:endParaRPr sz="2700">
              <a:solidFill>
                <a:schemeClr val="lt1"/>
              </a:solidFill>
            </a:endParaRPr>
          </a:p>
        </p:txBody>
      </p:sp>
      <p:graphicFrame>
        <p:nvGraphicFramePr>
          <p:cNvPr id="194" name="Google Shape;194;p20"/>
          <p:cNvGraphicFramePr/>
          <p:nvPr/>
        </p:nvGraphicFramePr>
        <p:xfrm>
          <a:off x="1483728" y="1367176"/>
          <a:ext cx="6443132" cy="305461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95" name="Google Shape;195;p20"/>
          <p:cNvSpPr txBox="1"/>
          <p:nvPr/>
        </p:nvSpPr>
        <p:spPr>
          <a:xfrm>
            <a:off x="3574473" y="4410549"/>
            <a:ext cx="5890642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https://www.aamc.org/data-reports/faculty-institutions/report/faculty-roster-us-medical-school-faculty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2176872" y="1830563"/>
            <a:ext cx="2395128" cy="646331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EM PhD Faculty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N=146</a:t>
            </a:r>
            <a:endParaRPr/>
          </a:p>
        </p:txBody>
      </p:sp>
      <p:pic>
        <p:nvPicPr>
          <p:cNvPr descr="Careers" id="197" name="Google Shape;19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7140" y="947535"/>
            <a:ext cx="861884" cy="65476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/>
          <p:nvPr/>
        </p:nvSpPr>
        <p:spPr>
          <a:xfrm>
            <a:off x="2079024" y="2772118"/>
            <a:ext cx="398506" cy="430892"/>
          </a:xfrm>
          <a:prstGeom prst="ellipse">
            <a:avLst/>
          </a:prstGeom>
          <a:noFill/>
          <a:ln cap="flat" cmpd="sng" w="444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/>
          <p:nvPr>
            <p:ph type="title"/>
          </p:nvPr>
        </p:nvSpPr>
        <p:spPr>
          <a:xfrm>
            <a:off x="309197" y="113929"/>
            <a:ext cx="6172200" cy="685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50" spcFirstLastPara="1" rIns="68550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lang="en-US">
                <a:solidFill>
                  <a:schemeClr val="lt1"/>
                </a:solidFill>
              </a:rPr>
              <a:t>PhD Investigator Pipeline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4" name="Google Shape;204;p21"/>
          <p:cNvSpPr txBox="1"/>
          <p:nvPr/>
        </p:nvSpPr>
        <p:spPr>
          <a:xfrm>
            <a:off x="3500501" y="1734029"/>
            <a:ext cx="18416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 fontScale="85000"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88235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Post-Docs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mentor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Co-mentor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260"/>
              </a:spcBef>
              <a:spcAft>
                <a:spcPts val="90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projects</a:t>
            </a:r>
            <a:endParaRPr/>
          </a:p>
        </p:txBody>
      </p:sp>
      <p:sp>
        <p:nvSpPr>
          <p:cNvPr id="205" name="Google Shape;205;p21"/>
          <p:cNvSpPr txBox="1"/>
          <p:nvPr/>
        </p:nvSpPr>
        <p:spPr>
          <a:xfrm>
            <a:off x="5447343" y="1722385"/>
            <a:ext cx="2282910" cy="28379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 fontScale="85000"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88235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or tenure track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appointments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Synergy with faculty physician-scientists 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260"/>
              </a:spcBef>
              <a:spcAft>
                <a:spcPts val="90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Funding expectations</a:t>
            </a:r>
            <a:endParaRPr/>
          </a:p>
        </p:txBody>
      </p:sp>
      <p:sp>
        <p:nvSpPr>
          <p:cNvPr id="206" name="Google Shape;206;p21"/>
          <p:cNvSpPr txBox="1"/>
          <p:nvPr/>
        </p:nvSpPr>
        <p:spPr>
          <a:xfrm>
            <a:off x="1427484" y="1734029"/>
            <a:ext cx="1967813" cy="19314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 fontScale="92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81081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Dissertation Committees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1260"/>
              </a:spcBef>
              <a:spcAft>
                <a:spcPts val="90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Graduate Research Assistants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yellow stuffed animals&#10;&#10;Description automatically generated" id="69" name="Google Shape;69;p2"/>
          <p:cNvPicPr preferRelativeResize="0"/>
          <p:nvPr/>
        </p:nvPicPr>
        <p:blipFill rotWithShape="1">
          <a:blip r:embed="rId3">
            <a:alphaModFix/>
          </a:blip>
          <a:srcRect b="-2" l="25436" r="11911" t="0"/>
          <a:stretch/>
        </p:blipFill>
        <p:spPr>
          <a:xfrm>
            <a:off x="458755" y="9"/>
            <a:ext cx="4827683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>
            <p:ph type="title"/>
          </p:nvPr>
        </p:nvSpPr>
        <p:spPr>
          <a:xfrm>
            <a:off x="5471220" y="273844"/>
            <a:ext cx="2926972" cy="823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5940"/>
              <a:t>WHO </a:t>
            </a:r>
            <a:endParaRPr/>
          </a:p>
        </p:txBody>
      </p:sp>
      <p:sp>
        <p:nvSpPr>
          <p:cNvPr id="71" name="Google Shape;71;p2"/>
          <p:cNvSpPr txBox="1"/>
          <p:nvPr>
            <p:ph idx="3" type="body"/>
          </p:nvPr>
        </p:nvSpPr>
        <p:spPr>
          <a:xfrm>
            <a:off x="5440178" y="1276427"/>
            <a:ext cx="2754853" cy="823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08610" lvl="0" marL="51435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160"/>
              <a:t>Undergraduate students </a:t>
            </a:r>
            <a:endParaRPr/>
          </a:p>
          <a:p>
            <a:pPr indent="-308610" lvl="0" marL="51435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160"/>
              <a:t>Medical student </a:t>
            </a:r>
            <a:endParaRPr/>
          </a:p>
          <a:p>
            <a:pPr indent="-308610" lvl="0" marL="51435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160"/>
              <a:t>Paid model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artoon character on a patio&#10;&#10;Description automatically generated" id="76" name="Google Shape;76;p3"/>
          <p:cNvPicPr preferRelativeResize="0"/>
          <p:nvPr/>
        </p:nvPicPr>
        <p:blipFill rotWithShape="1">
          <a:blip r:embed="rId3">
            <a:alphaModFix/>
          </a:blip>
          <a:srcRect b="-3" l="0" r="6137" t="0"/>
          <a:stretch/>
        </p:blipFill>
        <p:spPr>
          <a:xfrm>
            <a:off x="458755" y="9"/>
            <a:ext cx="4827683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>
            <p:ph type="title"/>
          </p:nvPr>
        </p:nvSpPr>
        <p:spPr>
          <a:xfrm>
            <a:off x="5471220" y="273844"/>
            <a:ext cx="2926972" cy="823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5940"/>
              <a:t>WHY</a:t>
            </a:r>
            <a:endParaRPr/>
          </a:p>
        </p:txBody>
      </p:sp>
      <p:sp>
        <p:nvSpPr>
          <p:cNvPr id="78" name="Google Shape;78;p3"/>
          <p:cNvSpPr txBox="1"/>
          <p:nvPr>
            <p:ph idx="3" type="body"/>
          </p:nvPr>
        </p:nvSpPr>
        <p:spPr>
          <a:xfrm>
            <a:off x="5471220" y="1516419"/>
            <a:ext cx="3093189" cy="1265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08610" lvl="0" marL="51435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160"/>
              <a:t>Research productivity </a:t>
            </a:r>
            <a:endParaRPr/>
          </a:p>
          <a:p>
            <a:pPr indent="-308610" lvl="0" marL="51435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160"/>
              <a:t>Financial/ready- made workforce </a:t>
            </a:r>
            <a:endParaRPr/>
          </a:p>
          <a:p>
            <a:pPr indent="-308610" lvl="0" marL="51435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160"/>
              <a:t>Mentoring next generation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toy characters in a building&#10;&#10;Description automatically generated" id="83" name="Google Shape;83;p4"/>
          <p:cNvPicPr preferRelativeResize="0"/>
          <p:nvPr/>
        </p:nvPicPr>
        <p:blipFill rotWithShape="1">
          <a:blip r:embed="rId3">
            <a:alphaModFix/>
          </a:blip>
          <a:srcRect b="0" l="30658" r="7863" t="0"/>
          <a:stretch/>
        </p:blipFill>
        <p:spPr>
          <a:xfrm>
            <a:off x="458755" y="9"/>
            <a:ext cx="4827683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>
            <p:ph type="title"/>
          </p:nvPr>
        </p:nvSpPr>
        <p:spPr>
          <a:xfrm>
            <a:off x="5440178" y="287793"/>
            <a:ext cx="3400361" cy="823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3959"/>
              <a:t>Infrastructure</a:t>
            </a:r>
            <a:endParaRPr/>
          </a:p>
        </p:txBody>
      </p:sp>
      <p:sp>
        <p:nvSpPr>
          <p:cNvPr id="85" name="Google Shape;85;p4"/>
          <p:cNvSpPr txBox="1"/>
          <p:nvPr>
            <p:ph idx="3" type="body"/>
          </p:nvPr>
        </p:nvSpPr>
        <p:spPr>
          <a:xfrm>
            <a:off x="5440178" y="1305888"/>
            <a:ext cx="2754853" cy="823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08610" lvl="0" marL="51435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160"/>
              <a:t>Administration </a:t>
            </a:r>
            <a:endParaRPr/>
          </a:p>
          <a:p>
            <a:pPr indent="-308610" lvl="0" marL="51435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160"/>
              <a:t>Leadership </a:t>
            </a:r>
            <a:endParaRPr/>
          </a:p>
          <a:p>
            <a:pPr indent="-308610" lvl="0" marL="51435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160"/>
              <a:t>Staffing </a:t>
            </a:r>
            <a:endParaRPr/>
          </a:p>
          <a:p>
            <a:pPr indent="-205740" lvl="0" marL="411480" marR="0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sz="216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5440178" y="287793"/>
            <a:ext cx="3400361" cy="823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3959"/>
              <a:t>Discussion </a:t>
            </a:r>
            <a:endParaRPr/>
          </a:p>
        </p:txBody>
      </p:sp>
      <p:sp>
        <p:nvSpPr>
          <p:cNvPr id="91" name="Google Shape;91;p5"/>
          <p:cNvSpPr txBox="1"/>
          <p:nvPr>
            <p:ph idx="3" type="body"/>
          </p:nvPr>
        </p:nvSpPr>
        <p:spPr>
          <a:xfrm>
            <a:off x="5536642" y="1305888"/>
            <a:ext cx="3060948" cy="823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57175" lvl="0" marL="462915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160"/>
              <a:t>Novel models </a:t>
            </a:r>
            <a:endParaRPr/>
          </a:p>
          <a:p>
            <a:pPr indent="-257175" lvl="0" marL="462915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160"/>
              <a:t>Pitfalls </a:t>
            </a:r>
            <a:endParaRPr/>
          </a:p>
          <a:p>
            <a:pPr indent="-257175" lvl="0" marL="462915" rtl="0" algn="l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160"/>
              <a:t>Sharing resources </a:t>
            </a:r>
            <a:endParaRPr/>
          </a:p>
        </p:txBody>
      </p:sp>
      <p:pic>
        <p:nvPicPr>
          <p:cNvPr descr="A beach with buildings and blue water&#10;&#10;Description automatically generated" id="92" name="Google Shape;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161" y="1006776"/>
            <a:ext cx="4852017" cy="321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0"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/>
          <p:nvPr>
            <p:ph idx="1" type="body"/>
          </p:nvPr>
        </p:nvSpPr>
        <p:spPr>
          <a:xfrm>
            <a:off x="0" y="4146550"/>
            <a:ext cx="9144000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Nathan Kuppermann, M.D., M.P.H.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March 19</a:t>
            </a:r>
            <a:r>
              <a:rPr b="0" baseline="30000" lang="en-US"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, 2024</a:t>
            </a:r>
            <a:endParaRPr/>
          </a:p>
        </p:txBody>
      </p:sp>
      <p:sp>
        <p:nvSpPr>
          <p:cNvPr id="99" name="Google Shape;99;p6"/>
          <p:cNvSpPr txBox="1"/>
          <p:nvPr>
            <p:ph idx="2" type="body"/>
          </p:nvPr>
        </p:nvSpPr>
        <p:spPr>
          <a:xfrm>
            <a:off x="0" y="3009900"/>
            <a:ext cx="9144000" cy="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Building an Emergency Medicine Research Program: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0" i="1" lang="en-US" sz="240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Thinking creatively outside of the doc-box</a:t>
            </a:r>
            <a:endParaRPr b="0" i="1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>
            <p:ph type="title"/>
          </p:nvPr>
        </p:nvSpPr>
        <p:spPr>
          <a:xfrm>
            <a:off x="1233332" y="785813"/>
            <a:ext cx="7539037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First steps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7"/>
          <p:cNvSpPr txBox="1"/>
          <p:nvPr>
            <p:ph idx="1" type="body"/>
          </p:nvPr>
        </p:nvSpPr>
        <p:spPr>
          <a:xfrm>
            <a:off x="1233332" y="1573570"/>
            <a:ext cx="7085168" cy="2684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7013" lvl="0" marL="227013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Faculty with research interests</a:t>
            </a:r>
            <a:endParaRPr/>
          </a:p>
          <a:p>
            <a:pPr indent="-290513" lvl="1" marL="517525" rtl="0" algn="l">
              <a:spcBef>
                <a:spcPts val="600"/>
              </a:spcBef>
              <a:spcAft>
                <a:spcPts val="0"/>
              </a:spcAft>
              <a:buSzPct val="100000"/>
              <a:buChar char="–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Develop faculty researchers and leaders</a:t>
            </a:r>
            <a:endParaRPr/>
          </a:p>
          <a:p>
            <a:pPr indent="-290513" lvl="1" marL="517525" rtl="0" algn="l">
              <a:spcBef>
                <a:spcPts val="600"/>
              </a:spcBef>
              <a:spcAft>
                <a:spcPts val="0"/>
              </a:spcAft>
              <a:buSzPct val="100000"/>
              <a:buChar char="–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T-awards, K-awards</a:t>
            </a:r>
            <a:endParaRPr/>
          </a:p>
          <a:p>
            <a:pPr indent="0" lvl="1" marL="227011" rtl="0" algn="l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i="1">
              <a:latin typeface="Verdana"/>
              <a:ea typeface="Verdana"/>
              <a:cs typeface="Verdana"/>
              <a:sym typeface="Verdana"/>
            </a:endParaRPr>
          </a:p>
          <a:p>
            <a:pPr indent="-227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ct val="100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Examine existing funding and infrastructure</a:t>
            </a:r>
            <a:endParaRPr/>
          </a:p>
          <a:p>
            <a:pPr indent="-290513" lvl="1" marL="517525" rtl="0" algn="l">
              <a:spcBef>
                <a:spcPts val="600"/>
              </a:spcBef>
              <a:spcAft>
                <a:spcPts val="0"/>
              </a:spcAft>
              <a:buSzPct val="100000"/>
              <a:buChar char="–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Current or pending grants to support research</a:t>
            </a:r>
            <a:endParaRPr/>
          </a:p>
          <a:p>
            <a:pPr indent="-290513" lvl="1" marL="517525" rtl="0" algn="l">
              <a:spcBef>
                <a:spcPts val="600"/>
              </a:spcBef>
              <a:spcAft>
                <a:spcPts val="0"/>
              </a:spcAft>
              <a:buSzPct val="100000"/>
              <a:buChar char="–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Clinical trial contracts with industry</a:t>
            </a:r>
            <a:endParaRPr/>
          </a:p>
          <a:p>
            <a:pPr indent="-290513" lvl="1" marL="517525" rtl="0" algn="l">
              <a:spcBef>
                <a:spcPts val="600"/>
              </a:spcBef>
              <a:spcAft>
                <a:spcPts val="0"/>
              </a:spcAft>
              <a:buSzPct val="100000"/>
              <a:buChar char="–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Support from the health system</a:t>
            </a:r>
            <a:endParaRPr/>
          </a:p>
          <a:p>
            <a:pPr indent="0" lvl="1" marL="227011" rtl="0" algn="l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i="1">
              <a:latin typeface="Verdana"/>
              <a:ea typeface="Verdana"/>
              <a:cs typeface="Verdana"/>
              <a:sym typeface="Verdana"/>
            </a:endParaRPr>
          </a:p>
          <a:p>
            <a:pPr indent="-227013" lvl="0" marL="227013" rtl="0" algn="l"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Nurture/hire Staff interested in clinical research</a:t>
            </a:r>
            <a:endParaRPr/>
          </a:p>
        </p:txBody>
      </p:sp>
      <p:pic>
        <p:nvPicPr>
          <p:cNvPr id="107" name="Google Shape;107;p7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5911856" y="3017995"/>
            <a:ext cx="3135178" cy="2092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>
            <p:ph type="title"/>
          </p:nvPr>
        </p:nvSpPr>
        <p:spPr>
          <a:xfrm>
            <a:off x="1179088" y="785813"/>
            <a:ext cx="7539037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Verdana"/>
                <a:ea typeface="Verdana"/>
                <a:cs typeface="Verdana"/>
                <a:sym typeface="Verdana"/>
              </a:rPr>
              <a:t>Develop the staff infrastructure</a:t>
            </a:r>
            <a:endParaRPr/>
          </a:p>
        </p:txBody>
      </p:sp>
      <p:sp>
        <p:nvSpPr>
          <p:cNvPr id="114" name="Google Shape;114;p8"/>
          <p:cNvSpPr txBox="1"/>
          <p:nvPr>
            <p:ph idx="1" type="body"/>
          </p:nvPr>
        </p:nvSpPr>
        <p:spPr>
          <a:xfrm>
            <a:off x="1179088" y="1658281"/>
            <a:ext cx="7202912" cy="2684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7013" lvl="0" marL="227013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Dedicated space for staff and research files</a:t>
            </a:r>
            <a:endParaRPr/>
          </a:p>
          <a:p>
            <a:pPr indent="-227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Training and education</a:t>
            </a:r>
            <a:endParaRPr/>
          </a:p>
          <a:p>
            <a:pPr indent="-227013" lvl="0" marL="227013" rtl="0" algn="l"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000"/>
              <a:buChar char="▪"/>
            </a:pPr>
            <a:r>
              <a:rPr b="0" lang="en-US">
                <a:latin typeface="Verdana"/>
                <a:ea typeface="Verdana"/>
                <a:cs typeface="Verdana"/>
                <a:sym typeface="Verdana"/>
              </a:rPr>
              <a:t>Basic lab equipment</a:t>
            </a:r>
            <a:endParaRPr/>
          </a:p>
          <a:p>
            <a:pPr indent="-290513" lvl="1" marL="517525" rtl="0" algn="l">
              <a:spcBef>
                <a:spcPts val="600"/>
              </a:spcBef>
              <a:spcAft>
                <a:spcPts val="0"/>
              </a:spcAft>
              <a:buSzPts val="1800"/>
              <a:buChar char="–"/>
            </a:pPr>
            <a:r>
              <a:rPr i="1" lang="en-US">
                <a:latin typeface="Verdana"/>
                <a:ea typeface="Verdana"/>
                <a:cs typeface="Verdana"/>
                <a:sym typeface="Verdana"/>
              </a:rPr>
              <a:t>Micropipettes, refrigerator, centrifuge, ultralow freezer</a:t>
            </a:r>
            <a:endParaRPr/>
          </a:p>
        </p:txBody>
      </p:sp>
      <p:pic>
        <p:nvPicPr>
          <p:cNvPr id="115" name="Google Shape;115;p8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5911856" y="3017995"/>
            <a:ext cx="3135178" cy="2092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SOTHS">
      <a:dk1>
        <a:srgbClr val="003278"/>
      </a:dk1>
      <a:lt1>
        <a:srgbClr val="FFFFFF"/>
      </a:lt1>
      <a:dk2>
        <a:srgbClr val="00447C"/>
      </a:dk2>
      <a:lt2>
        <a:srgbClr val="E7F1F3"/>
      </a:lt2>
      <a:accent1>
        <a:srgbClr val="38939B"/>
      </a:accent1>
      <a:accent2>
        <a:srgbClr val="BB8D0B"/>
      </a:accent2>
      <a:accent3>
        <a:srgbClr val="3B6E8F"/>
      </a:accent3>
      <a:accent4>
        <a:srgbClr val="524E86"/>
      </a:accent4>
      <a:accent5>
        <a:srgbClr val="FAF6EA"/>
      </a:accent5>
      <a:accent6>
        <a:srgbClr val="00447C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2013-11-06T23:49:13Z</dcterms:created>
  <dc:creator>Sara Cabrey</dc:creator>
</cp:coreProperties>
</file>