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2" r:id="rId4"/>
    <p:sldId id="274" r:id="rId5"/>
    <p:sldId id="270" r:id="rId6"/>
    <p:sldId id="272" r:id="rId7"/>
    <p:sldId id="260" r:id="rId8"/>
    <p:sldId id="269" r:id="rId9"/>
    <p:sldId id="267" r:id="rId10"/>
    <p:sldId id="268" r:id="rId11"/>
    <p:sldId id="275" r:id="rId12"/>
    <p:sldId id="263" r:id="rId13"/>
    <p:sldId id="273" r:id="rId14"/>
    <p:sldId id="258" r:id="rId15"/>
    <p:sldId id="264" r:id="rId16"/>
    <p:sldId id="259" r:id="rId17"/>
    <p:sldId id="276" r:id="rId18"/>
    <p:sldId id="261" r:id="rId19"/>
    <p:sldId id="266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hG/8gjko37zUEdnR5wVOUpHKOb5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68670"/>
  </p:normalViewPr>
  <p:slideViewPr>
    <p:cSldViewPr snapToGrid="0">
      <p:cViewPr varScale="1">
        <p:scale>
          <a:sx n="82" d="100"/>
          <a:sy n="82" d="100"/>
        </p:scale>
        <p:origin x="170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Thank </a:t>
            </a:r>
            <a:r>
              <a:rPr lang="en-US" dirty="0" err="1"/>
              <a:t>yous</a:t>
            </a:r>
            <a:r>
              <a:rPr lang="en-US" dirty="0"/>
              <a:t> to Jennifer Muir, Richard Stair, Jennifer Bennett and Tim Reeder </a:t>
            </a:r>
            <a:endParaRPr dirty="0"/>
          </a:p>
        </p:txBody>
      </p:sp>
      <p:sp>
        <p:nvSpPr>
          <p:cNvPr id="79" name="Google Shape;7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10e4ebf1e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g210e4ebf1e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Clinical Skills Attrition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Intubation, CVC, 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MD note for 6-1 shift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8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800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Periodic gentle feedback/nudging to in house Sim Center</a:t>
            </a:r>
          </a:p>
        </p:txBody>
      </p:sp>
    </p:spTree>
    <p:extLst>
      <p:ext uri="{BB962C8B-B14F-4D97-AF65-F5344CB8AC3E}">
        <p14:creationId xmlns:p14="http://schemas.microsoft.com/office/powerpoint/2010/main" val="2304773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Periodic gentle feedback/nudging to in house Sim Center</a:t>
            </a:r>
          </a:p>
        </p:txBody>
      </p:sp>
    </p:spTree>
    <p:extLst>
      <p:ext uri="{BB962C8B-B14F-4D97-AF65-F5344CB8AC3E}">
        <p14:creationId xmlns:p14="http://schemas.microsoft.com/office/powerpoint/2010/main" val="2832489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916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f6103d51b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f6103d51b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Didn’t look at mixed practice – AHC +FSED/Community</a:t>
            </a: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Skill Durability</a:t>
            </a:r>
          </a:p>
          <a:p>
            <a:endParaRPr lang="en-US" dirty="0"/>
          </a:p>
          <a:p>
            <a:r>
              <a:rPr lang="en-US" dirty="0"/>
              <a:t>Mixed practice &gt;&gt; Blocked</a:t>
            </a:r>
          </a:p>
          <a:p>
            <a:r>
              <a:rPr lang="en-US" dirty="0"/>
              <a:t>Distributed practice &gt;&gt; Massed practice</a:t>
            </a:r>
          </a:p>
        </p:txBody>
      </p:sp>
    </p:spTree>
    <p:extLst>
      <p:ext uri="{BB962C8B-B14F-4D97-AF65-F5344CB8AC3E}">
        <p14:creationId xmlns:p14="http://schemas.microsoft.com/office/powerpoint/2010/main" val="1101852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EMF Title">
  <p:cSld name="SAEMF 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457200" y="307413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EMF Pg 2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4" descr="SAEM Foundation.jpg"/>
          <p:cNvPicPr preferRelativeResize="0"/>
          <p:nvPr/>
        </p:nvPicPr>
        <p:blipFill rotWithShape="1">
          <a:blip r:embed="rId2">
            <a:alphaModFix/>
          </a:blip>
          <a:srcRect b="16650"/>
          <a:stretch/>
        </p:blipFill>
        <p:spPr>
          <a:xfrm>
            <a:off x="0" y="0"/>
            <a:ext cx="9144000" cy="5716018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457200" y="15777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5" descr="SAEM Foundation.jpg"/>
          <p:cNvPicPr preferRelativeResize="0"/>
          <p:nvPr/>
        </p:nvPicPr>
        <p:blipFill rotWithShape="1">
          <a:blip r:embed="rId2">
            <a:alphaModFix/>
          </a:blip>
          <a:srcRect b="15878"/>
          <a:stretch/>
        </p:blipFill>
        <p:spPr>
          <a:xfrm>
            <a:off x="0" y="0"/>
            <a:ext cx="9144000" cy="576897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SAEM Foundation.jpg"/>
          <p:cNvPicPr preferRelativeResize="0"/>
          <p:nvPr/>
        </p:nvPicPr>
        <p:blipFill rotWithShape="1">
          <a:blip r:embed="rId2">
            <a:alphaModFix/>
          </a:blip>
          <a:srcRect b="17702"/>
          <a:stretch/>
        </p:blipFill>
        <p:spPr>
          <a:xfrm>
            <a:off x="0" y="0"/>
            <a:ext cx="9144000" cy="5643961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15777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7" descr="SAEM Foundation.jpg"/>
          <p:cNvPicPr preferRelativeResize="0"/>
          <p:nvPr/>
        </p:nvPicPr>
        <p:blipFill rotWithShape="1">
          <a:blip r:embed="rId2">
            <a:alphaModFix/>
          </a:blip>
          <a:srcRect b="20103"/>
          <a:stretch/>
        </p:blipFill>
        <p:spPr>
          <a:xfrm>
            <a:off x="0" y="0"/>
            <a:ext cx="9144000" cy="5479345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457200" y="15777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8" descr="SAEM Foundation.jpg"/>
          <p:cNvPicPr preferRelativeResize="0"/>
          <p:nvPr/>
        </p:nvPicPr>
        <p:blipFill rotWithShape="1">
          <a:blip r:embed="rId2">
            <a:alphaModFix/>
          </a:blip>
          <a:srcRect b="18045"/>
          <a:stretch/>
        </p:blipFill>
        <p:spPr>
          <a:xfrm>
            <a:off x="0" y="0"/>
            <a:ext cx="9144000" cy="5620444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457200" y="15777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9" descr="SAEM Foundation.jpg"/>
          <p:cNvPicPr preferRelativeResize="0"/>
          <p:nvPr/>
        </p:nvPicPr>
        <p:blipFill rotWithShape="1">
          <a:blip r:embed="rId2">
            <a:alphaModFix/>
          </a:blip>
          <a:srcRect b="17017"/>
          <a:stretch/>
        </p:blipFill>
        <p:spPr>
          <a:xfrm>
            <a:off x="0" y="0"/>
            <a:ext cx="9144000" cy="569099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0" descr="SAEM Foundation.jpg"/>
          <p:cNvPicPr preferRelativeResize="0"/>
          <p:nvPr/>
        </p:nvPicPr>
        <p:blipFill rotWithShape="1">
          <a:blip r:embed="rId2">
            <a:alphaModFix/>
          </a:blip>
          <a:srcRect b="18731"/>
          <a:stretch/>
        </p:blipFill>
        <p:spPr>
          <a:xfrm>
            <a:off x="0" y="0"/>
            <a:ext cx="9144000" cy="557341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1" descr="SAEM Foundation.jpg"/>
          <p:cNvPicPr preferRelativeResize="0"/>
          <p:nvPr/>
        </p:nvPicPr>
        <p:blipFill rotWithShape="1">
          <a:blip r:embed="rId2">
            <a:alphaModFix/>
          </a:blip>
          <a:srcRect b="17357"/>
          <a:stretch/>
        </p:blipFill>
        <p:spPr>
          <a:xfrm>
            <a:off x="0" y="0"/>
            <a:ext cx="9144000" cy="5667477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2" descr="Title 3 AEM.jpg"/>
          <p:cNvPicPr preferRelativeResize="0"/>
          <p:nvPr/>
        </p:nvPicPr>
        <p:blipFill rotWithShape="1">
          <a:blip r:embed="rId11">
            <a:alphaModFix/>
          </a:blip>
          <a:srcRect b="10671"/>
          <a:stretch/>
        </p:blipFill>
        <p:spPr>
          <a:xfrm>
            <a:off x="0" y="0"/>
            <a:ext cx="9144000" cy="61261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2"/>
          <p:cNvSpPr txBox="1">
            <a:spLocks noGrp="1"/>
          </p:cNvSpPr>
          <p:nvPr>
            <p:ph type="title"/>
          </p:nvPr>
        </p:nvSpPr>
        <p:spPr>
          <a:xfrm>
            <a:off x="457200" y="15777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12">
            <a:alphaModFix/>
          </a:blip>
          <a:srcRect l="1075" t="5069" r="5440" b="13563"/>
          <a:stretch/>
        </p:blipFill>
        <p:spPr>
          <a:xfrm>
            <a:off x="5633975" y="5881950"/>
            <a:ext cx="3500500" cy="9300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muirj@ecu.edu" TargetMode="External"/><Relationship Id="rId2" Type="http://schemas.openxmlformats.org/officeDocument/2006/relationships/hyperlink" Target="mailto:stairr@ec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"/>
          <p:cNvSpPr txBox="1">
            <a:spLocks noGrp="1"/>
          </p:cNvSpPr>
          <p:nvPr>
            <p:ph type="ctrTitle"/>
          </p:nvPr>
        </p:nvSpPr>
        <p:spPr>
          <a:xfrm>
            <a:off x="480447" y="1388555"/>
            <a:ext cx="7892372" cy="3012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dirty="0"/>
              <a:t>Maintaining Clinical Skills</a:t>
            </a:r>
            <a:br>
              <a:rPr lang="en-US" dirty="0"/>
            </a:br>
            <a:r>
              <a:rPr lang="en-US" dirty="0"/>
              <a:t>I’ve Still Got it, Right?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4FC987-5ADF-F932-7837-0110004B3E1D}"/>
              </a:ext>
            </a:extLst>
          </p:cNvPr>
          <p:cNvSpPr txBox="1"/>
          <p:nvPr/>
        </p:nvSpPr>
        <p:spPr>
          <a:xfrm>
            <a:off x="774915" y="5067946"/>
            <a:ext cx="471148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Leigh A. Patterson MD, MAED</a:t>
            </a:r>
          </a:p>
          <a:p>
            <a:r>
              <a:rPr lang="en-US" sz="2400" dirty="0"/>
              <a:t>ECU Emergency Medicine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7EA91-7E85-3D45-DE19-FF62CDCE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8D082-65FA-638C-9E6C-5C024AB035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Simulation Outcome</a:t>
            </a:r>
          </a:p>
          <a:p>
            <a:endParaRPr lang="en-US" dirty="0"/>
          </a:p>
          <a:p>
            <a:r>
              <a:rPr lang="en-US" dirty="0"/>
              <a:t>Reflection</a:t>
            </a:r>
          </a:p>
          <a:p>
            <a:endParaRPr lang="en-US" dirty="0"/>
          </a:p>
          <a:p>
            <a:r>
              <a:rPr lang="en-US" dirty="0"/>
              <a:t>Options</a:t>
            </a:r>
          </a:p>
          <a:p>
            <a:endParaRPr lang="en-US" dirty="0"/>
          </a:p>
          <a:p>
            <a:r>
              <a:rPr lang="en-US" dirty="0"/>
              <a:t>Decision </a:t>
            </a:r>
          </a:p>
          <a:p>
            <a:pPr marL="5715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35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6FABD-E964-BC91-467C-EF0CDC5AF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 (X2)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96B50-5DEB-772B-98EF-9B07C3928C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Clinical Re-entry Plans</a:t>
            </a:r>
          </a:p>
          <a:p>
            <a:pPr lvl="1"/>
            <a:r>
              <a:rPr lang="en-US" dirty="0"/>
              <a:t>&gt;6 months</a:t>
            </a:r>
          </a:p>
          <a:p>
            <a:pPr lvl="1"/>
            <a:r>
              <a:rPr lang="en-US" dirty="0"/>
              <a:t>Phase 1 – Simulation Assessment</a:t>
            </a:r>
          </a:p>
          <a:p>
            <a:pPr lvl="1"/>
            <a:r>
              <a:rPr lang="en-US" dirty="0"/>
              <a:t>Phase 2 – Patient Care with Supervision</a:t>
            </a:r>
          </a:p>
          <a:p>
            <a:pPr lvl="1"/>
            <a:r>
              <a:rPr lang="en-US" dirty="0"/>
              <a:t>Phase 3 – Independent Supervised Care</a:t>
            </a:r>
          </a:p>
          <a:p>
            <a:endParaRPr lang="en-US" dirty="0"/>
          </a:p>
          <a:p>
            <a:r>
              <a:rPr lang="en-US" dirty="0"/>
              <a:t>2 PPH, Chart Reviews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28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C6C37-C6F5-9DD7-D81F-3C3C23DED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Common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63FAD-09A8-D27E-C971-9D850509FB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Intent to Practice</a:t>
            </a:r>
          </a:p>
          <a:p>
            <a:r>
              <a:rPr lang="en-US" dirty="0"/>
              <a:t>Hesitancy to Disclose</a:t>
            </a:r>
          </a:p>
          <a:p>
            <a:r>
              <a:rPr lang="en-US" dirty="0"/>
              <a:t>Simulation Performance Anxiety </a:t>
            </a:r>
          </a:p>
          <a:p>
            <a:r>
              <a:rPr lang="en-US" dirty="0"/>
              <a:t>Perspective of Learners</a:t>
            </a:r>
          </a:p>
        </p:txBody>
      </p:sp>
    </p:spTree>
    <p:extLst>
      <p:ext uri="{BB962C8B-B14F-4D97-AF65-F5344CB8AC3E}">
        <p14:creationId xmlns:p14="http://schemas.microsoft.com/office/powerpoint/2010/main" val="1846960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0F407-0DA2-E3FF-7B96-0CEF11D11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Self-Assessment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6A781-60F7-C810-9E40-7640FD94C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4987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“A number of studies found the worst accuracy in self-assessment among physicians who were the least skilled and those who were the most confident.”</a:t>
            </a:r>
          </a:p>
          <a:p>
            <a:r>
              <a:rPr lang="en-US" dirty="0"/>
              <a:t>“Age or experience did not correlate with the clinician’s ability to judge performance in joint injections.”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FFC2DA-9BBA-5A84-B1D8-ACB488013C9F}"/>
              </a:ext>
            </a:extLst>
          </p:cNvPr>
          <p:cNvSpPr txBox="1"/>
          <p:nvPr/>
        </p:nvSpPr>
        <p:spPr>
          <a:xfrm>
            <a:off x="457200" y="5257799"/>
            <a:ext cx="6284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Davis DA, Mazmanian PE,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Fordis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M, Van Harrison R, Thorpe KE, Perrier L. Accuracy of physician self-assessment compared with observed measures of competence: a systematic review. JAMA. 2006 Sep 6;296(9):1094-102.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: 10.1001/jama.296.9.1094. PMID: 16954489.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1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f6103d51be_0_2"/>
          <p:cNvSpPr txBox="1">
            <a:spLocks noGrp="1"/>
          </p:cNvSpPr>
          <p:nvPr>
            <p:ph type="title"/>
          </p:nvPr>
        </p:nvSpPr>
        <p:spPr>
          <a:xfrm>
            <a:off x="457200" y="157774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Ongoing Practice In EM</a:t>
            </a:r>
            <a:endParaRPr dirty="0"/>
          </a:p>
        </p:txBody>
      </p:sp>
      <p:sp>
        <p:nvSpPr>
          <p:cNvPr id="93" name="Google Shape;93;g1f6103d51be_0_2"/>
          <p:cNvSpPr txBox="1">
            <a:spLocks noGrp="1"/>
          </p:cNvSpPr>
          <p:nvPr>
            <p:ph type="body" idx="1"/>
          </p:nvPr>
        </p:nvSpPr>
        <p:spPr>
          <a:xfrm>
            <a:off x="309966" y="1596325"/>
            <a:ext cx="8376834" cy="342512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/>
            <a:r>
              <a:rPr lang="en-US" dirty="0"/>
              <a:t>2018, 18 EDs, 3 AHCs 16-65 K</a:t>
            </a:r>
          </a:p>
          <a:p>
            <a:pPr indent="-457200"/>
            <a:r>
              <a:rPr lang="en-US" dirty="0"/>
              <a:t>2805 procs – 1582 Performed</a:t>
            </a:r>
          </a:p>
          <a:p>
            <a:pPr indent="-457200"/>
            <a:r>
              <a:rPr lang="en-US" dirty="0"/>
              <a:t>182 FTE</a:t>
            </a:r>
          </a:p>
          <a:p>
            <a:pPr lvl="1" indent="-457200"/>
            <a:r>
              <a:rPr lang="en-US" dirty="0"/>
              <a:t>50% no CVC, LP; 75% no CT; 25% no Intubation</a:t>
            </a:r>
          </a:p>
          <a:p>
            <a:pPr indent="-457200"/>
            <a:r>
              <a:rPr lang="en-US" dirty="0"/>
              <a:t>33% Performed by Docs &lt;5 years Practice</a:t>
            </a:r>
          </a:p>
          <a:p>
            <a:pPr indent="-457200"/>
            <a:r>
              <a:rPr lang="en-US" dirty="0"/>
              <a:t>Volume - Learners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B8AF22-E30B-BA54-5EEE-BF4B30A17E8F}"/>
              </a:ext>
            </a:extLst>
          </p:cNvPr>
          <p:cNvSpPr txBox="1"/>
          <p:nvPr/>
        </p:nvSpPr>
        <p:spPr>
          <a:xfrm>
            <a:off x="309966" y="5191932"/>
            <a:ext cx="66022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u="none" strike="noStrike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Simon EL, Smalley CM,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Meldon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 SW, Borden BL,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Briskin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 I, Muir MR,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Suchan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 A, Delgado F,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Fertel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 BS. Procedural frequency: Results from 18 academic, community and freestanding emergency departments. J Am Coll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Emerg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 Physicians Open. 2020 Sep 26;1(6):1669-1675.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doi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: 10.1002/emp2.12238. PMID: 33392575; PMCID: PMC7771730.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B6C72-549F-164B-832B-966A9BDC0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Outside 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018A5-0FF5-4AB6-72B4-567B7B809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808708"/>
          </a:xfrm>
        </p:spPr>
        <p:txBody>
          <a:bodyPr/>
          <a:lstStyle/>
          <a:p>
            <a:r>
              <a:rPr lang="en-US" dirty="0"/>
              <a:t>50% bedside procs performed by GIM + SS</a:t>
            </a:r>
          </a:p>
          <a:p>
            <a:r>
              <a:rPr lang="en-US" dirty="0"/>
              <a:t>11% hospitalists perform core procs</a:t>
            </a:r>
          </a:p>
          <a:p>
            <a:endParaRPr lang="en-US" dirty="0"/>
          </a:p>
          <a:p>
            <a:r>
              <a:rPr lang="en-US" dirty="0"/>
              <a:t>Transparent Dialog</a:t>
            </a:r>
          </a:p>
          <a:p>
            <a:r>
              <a:rPr lang="en-US" dirty="0"/>
              <a:t>Protocols – supervision, Procedure Team</a:t>
            </a:r>
          </a:p>
          <a:p>
            <a:r>
              <a:rPr lang="en-US" dirty="0"/>
              <a:t>Retraining Opportunities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27024F-CA54-CA30-84AA-4B04EA5C66A4}"/>
              </a:ext>
            </a:extLst>
          </p:cNvPr>
          <p:cNvSpPr txBox="1"/>
          <p:nvPr/>
        </p:nvSpPr>
        <p:spPr>
          <a:xfrm>
            <a:off x="457200" y="5641383"/>
            <a:ext cx="5959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Vaisman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A, Cram P. Procedural Competence Among Faculty in Academic Health Centers: Challenges and Future Directions.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Acad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Med. 2017 Jan;92(1):31-34.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: 10.1097/ACM.0000000000001327. PMID: 27465227; PMCID: PMC5191975.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51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5A28F-E862-E2CF-7E69-6C5F2227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 Curves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1F49AF-AA97-4B17-D391-819674764778}"/>
              </a:ext>
            </a:extLst>
          </p:cNvPr>
          <p:cNvSpPr txBox="1"/>
          <p:nvPr/>
        </p:nvSpPr>
        <p:spPr>
          <a:xfrm>
            <a:off x="165253" y="5903893"/>
            <a:ext cx="60152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Pusic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MV, Kessler D,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Szyld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D,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Kalet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A,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Pecaric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M,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Boutis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K. Experience curves as an organizing framework for deliberate practice in emergency medicine learning.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Acad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Emerg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Med. 2012 Dec;19(12):1476-80.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: 10.1111/acem.12043.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Epub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2012 Dec 11. PMID: 23230958.</a:t>
            </a:r>
            <a:endParaRPr lang="en-US" dirty="0"/>
          </a:p>
        </p:txBody>
      </p:sp>
      <p:pic>
        <p:nvPicPr>
          <p:cNvPr id="8" name="Picture 7" descr="A diagram of a training course&#10;&#10;Description automatically generated">
            <a:extLst>
              <a:ext uri="{FF2B5EF4-FFF2-40B4-BE49-F238E27FC236}">
                <a16:creationId xmlns:a16="http://schemas.microsoft.com/office/drawing/2014/main" id="{F2403C92-29DC-97A3-4EDD-A89AAC2CB4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3449" y="1392533"/>
            <a:ext cx="56388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70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4472A-AD2E-A078-94CF-3584F1A80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and 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E5E86-448B-B792-6F75-59336E2E63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Faculty Simulation </a:t>
            </a:r>
          </a:p>
          <a:p>
            <a:endParaRPr lang="en-US" dirty="0"/>
          </a:p>
          <a:p>
            <a:r>
              <a:rPr lang="en-US" dirty="0"/>
              <a:t>How many?</a:t>
            </a:r>
          </a:p>
          <a:p>
            <a:r>
              <a:rPr lang="en-US" dirty="0"/>
              <a:t>How Often?</a:t>
            </a:r>
          </a:p>
          <a:p>
            <a:r>
              <a:rPr lang="en-US" dirty="0"/>
              <a:t>Who and how do we monitor?</a:t>
            </a:r>
          </a:p>
          <a:p>
            <a:r>
              <a:rPr lang="en-US" dirty="0"/>
              <a:t>What is </a:t>
            </a:r>
            <a:r>
              <a:rPr lang="en-US"/>
              <a:t>my obligation as chair?</a:t>
            </a:r>
            <a:endParaRPr lang="en-US" dirty="0"/>
          </a:p>
          <a:p>
            <a:r>
              <a:rPr lang="en-US" dirty="0"/>
              <a:t>Is there opportunity for EM?</a:t>
            </a:r>
          </a:p>
        </p:txBody>
      </p:sp>
    </p:spTree>
    <p:extLst>
      <p:ext uri="{BB962C8B-B14F-4D97-AF65-F5344CB8AC3E}">
        <p14:creationId xmlns:p14="http://schemas.microsoft.com/office/powerpoint/2010/main" val="3094226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4B4A3-3F6D-D304-4BE5-43219F2A5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Interventions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75CF0-865E-01E0-59B4-F8F9A6C940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Annual Eval Performance Review</a:t>
            </a:r>
          </a:p>
          <a:p>
            <a:r>
              <a:rPr lang="en-US" dirty="0"/>
              <a:t>Faculty Simulation Sessions</a:t>
            </a:r>
          </a:p>
          <a:p>
            <a:endParaRPr lang="en-US" dirty="0"/>
          </a:p>
          <a:p>
            <a:r>
              <a:rPr lang="en-US" dirty="0"/>
              <a:t>Procedure Team</a:t>
            </a:r>
          </a:p>
          <a:p>
            <a:endParaRPr lang="en-US" dirty="0"/>
          </a:p>
          <a:p>
            <a:r>
              <a:rPr lang="en-US" dirty="0"/>
              <a:t>System Analysis and Quarterly Monitor</a:t>
            </a:r>
          </a:p>
        </p:txBody>
      </p:sp>
    </p:spTree>
    <p:extLst>
      <p:ext uri="{BB962C8B-B14F-4D97-AF65-F5344CB8AC3E}">
        <p14:creationId xmlns:p14="http://schemas.microsoft.com/office/powerpoint/2010/main" val="2801762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27DC3-B5E1-C080-7043-98E618140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68276-F5D9-180E-1EB0-350C442C0C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Richard Stair – </a:t>
            </a:r>
            <a:r>
              <a:rPr lang="en-US" dirty="0">
                <a:hlinkClick r:id="rId2"/>
              </a:rPr>
              <a:t>stairr@ecu.edu</a:t>
            </a:r>
            <a:r>
              <a:rPr lang="en-US" dirty="0"/>
              <a:t> - Simulation</a:t>
            </a:r>
          </a:p>
          <a:p>
            <a:r>
              <a:rPr lang="en-US" dirty="0"/>
              <a:t>Jennifer Muir – </a:t>
            </a:r>
            <a:r>
              <a:rPr lang="en-US" dirty="0">
                <a:hlinkClick r:id="rId3"/>
              </a:rPr>
              <a:t>muirj@ecu.edu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50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10e4ebf1e0_1_0"/>
          <p:cNvSpPr txBox="1">
            <a:spLocks noGrp="1"/>
          </p:cNvSpPr>
          <p:nvPr>
            <p:ph type="title"/>
          </p:nvPr>
        </p:nvSpPr>
        <p:spPr>
          <a:xfrm>
            <a:off x="457200" y="15777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Question</a:t>
            </a:r>
            <a:endParaRPr dirty="0"/>
          </a:p>
        </p:txBody>
      </p:sp>
      <p:sp>
        <p:nvSpPr>
          <p:cNvPr id="87" name="Google Shape;87;g210e4ebf1e0_1_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Have you supervised a resident performing a Lumbar Puncture in the last 18 months? </a:t>
            </a: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Have you performed an LP in the last 18 months?</a:t>
            </a: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How many and how often must you perform a procedure to maintain your competence?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50CDD-F11A-FF98-7AF3-43AFB984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5FE52-3F76-4921-2EBD-18EFC73F23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Mid-career EM faculty</a:t>
            </a:r>
          </a:p>
          <a:p>
            <a:r>
              <a:rPr lang="en-US" dirty="0"/>
              <a:t>Mid range performance </a:t>
            </a:r>
          </a:p>
          <a:p>
            <a:r>
              <a:rPr lang="en-US" dirty="0"/>
              <a:t>Dayshifts – Conference coverage</a:t>
            </a:r>
          </a:p>
          <a:p>
            <a:r>
              <a:rPr lang="en-US" dirty="0"/>
              <a:t>Colleague concerns</a:t>
            </a:r>
          </a:p>
          <a:p>
            <a:r>
              <a:rPr lang="en-US" dirty="0"/>
              <a:t>2 Peer Review Cases in a year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30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50CDD-F11A-FF98-7AF3-43AFB984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5FE52-3F76-4921-2EBD-18EFC73F23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Mid-career EM faculty</a:t>
            </a:r>
          </a:p>
          <a:p>
            <a:r>
              <a:rPr lang="en-US" sz="2000" dirty="0"/>
              <a:t>Mid range performance </a:t>
            </a:r>
          </a:p>
          <a:p>
            <a:r>
              <a:rPr lang="en-US" sz="2000" dirty="0"/>
              <a:t>Dayshifts – Conference coverage</a:t>
            </a:r>
          </a:p>
          <a:p>
            <a:r>
              <a:rPr lang="en-US" sz="2000" dirty="0"/>
              <a:t>Colleague concerns</a:t>
            </a:r>
          </a:p>
          <a:p>
            <a:r>
              <a:rPr lang="en-US" sz="2000" dirty="0"/>
              <a:t>2 Peer Review Cases</a:t>
            </a:r>
          </a:p>
          <a:p>
            <a:endParaRPr lang="en-US" dirty="0"/>
          </a:p>
          <a:p>
            <a:r>
              <a:rPr lang="en-US" dirty="0"/>
              <a:t>Debriefing meeting</a:t>
            </a:r>
          </a:p>
          <a:p>
            <a:pPr lvl="1"/>
            <a:r>
              <a:rPr lang="en-US" dirty="0"/>
              <a:t>Parity in scheduling</a:t>
            </a:r>
          </a:p>
          <a:p>
            <a:pPr lvl="1"/>
            <a:r>
              <a:rPr lang="en-US" dirty="0"/>
              <a:t>It’s fine when the residents are there</a:t>
            </a:r>
          </a:p>
          <a:p>
            <a:pPr lvl="1"/>
            <a:r>
              <a:rPr lang="en-US" dirty="0"/>
              <a:t>Most procedures are fine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22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50CDD-F11A-FF98-7AF3-43AFB984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5FE52-3F76-4921-2EBD-18EFC73F2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3108"/>
          </a:xfrm>
        </p:spPr>
        <p:txBody>
          <a:bodyPr/>
          <a:lstStyle/>
          <a:p>
            <a:r>
              <a:rPr lang="en-US" dirty="0"/>
              <a:t>Secondary Peer Review at Community Site</a:t>
            </a:r>
          </a:p>
          <a:p>
            <a:r>
              <a:rPr lang="en-US" dirty="0"/>
              <a:t>FPPE with Chief of Staff, CMO</a:t>
            </a:r>
          </a:p>
          <a:p>
            <a:endParaRPr lang="en-US" dirty="0"/>
          </a:p>
          <a:p>
            <a:r>
              <a:rPr lang="en-US" dirty="0"/>
              <a:t>RoundTable Analytics</a:t>
            </a:r>
          </a:p>
          <a:p>
            <a:r>
              <a:rPr lang="en-US" dirty="0"/>
              <a:t>2 Year Matched Colleague Comparison</a:t>
            </a:r>
          </a:p>
          <a:p>
            <a:pPr lvl="1"/>
            <a:r>
              <a:rPr lang="en-US" dirty="0"/>
              <a:t>Patients Triaged to </a:t>
            </a:r>
            <a:r>
              <a:rPr lang="en-US" dirty="0" err="1"/>
              <a:t>Resusc</a:t>
            </a:r>
            <a:r>
              <a:rPr lang="en-US" dirty="0"/>
              <a:t> Rooms</a:t>
            </a:r>
          </a:p>
          <a:p>
            <a:pPr lvl="1"/>
            <a:r>
              <a:rPr lang="en-US" dirty="0"/>
              <a:t>Room-to-Doc</a:t>
            </a:r>
          </a:p>
          <a:p>
            <a:pPr lvl="1"/>
            <a:r>
              <a:rPr lang="en-US" dirty="0"/>
              <a:t>Procedural Data Review</a:t>
            </a:r>
          </a:p>
          <a:p>
            <a:pPr marL="5715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0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64B12-18E0-66B6-65E9-DE4ACC3C8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F6730-070E-5C11-164B-21A5670759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CME Education</a:t>
            </a:r>
          </a:p>
          <a:p>
            <a:pPr marL="11430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Reflection</a:t>
            </a:r>
          </a:p>
          <a:p>
            <a:endParaRPr lang="en-US" dirty="0"/>
          </a:p>
          <a:p>
            <a:r>
              <a:rPr lang="en-US" dirty="0"/>
              <a:t>Separation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7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7EA91-7E85-3D45-DE19-FF62CDCE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8D082-65FA-638C-9E6C-5C024AB03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6862" y="1300774"/>
            <a:ext cx="8229600" cy="5089009"/>
          </a:xfrm>
        </p:spPr>
        <p:txBody>
          <a:bodyPr/>
          <a:lstStyle/>
          <a:p>
            <a:r>
              <a:rPr lang="en-US" dirty="0"/>
              <a:t>Mid-career PEM faculty</a:t>
            </a:r>
          </a:p>
          <a:p>
            <a:r>
              <a:rPr lang="en-US" dirty="0"/>
              <a:t>Learner feedback</a:t>
            </a:r>
          </a:p>
          <a:p>
            <a:r>
              <a:rPr lang="en-US" dirty="0"/>
              <a:t>Nursing feedback</a:t>
            </a:r>
          </a:p>
          <a:p>
            <a:r>
              <a:rPr lang="en-US" dirty="0"/>
              <a:t>RT Case for Peer Review</a:t>
            </a:r>
          </a:p>
          <a:p>
            <a:endParaRPr lang="en-US" dirty="0"/>
          </a:p>
          <a:p>
            <a:r>
              <a:rPr lang="en-US" dirty="0"/>
              <a:t>3 Areas – Intubations, Resuscitation Direction, CVC/LP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407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7EA91-7E85-3D45-DE19-FF62CDCE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8D082-65FA-638C-9E6C-5C024AB03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6862" y="1300774"/>
            <a:ext cx="8229600" cy="5089009"/>
          </a:xfrm>
        </p:spPr>
        <p:txBody>
          <a:bodyPr/>
          <a:lstStyle/>
          <a:p>
            <a:r>
              <a:rPr lang="en-US" sz="2400" dirty="0"/>
              <a:t>Mid-career PEM faculty</a:t>
            </a:r>
          </a:p>
          <a:p>
            <a:r>
              <a:rPr lang="en-US" sz="2400" dirty="0"/>
              <a:t>Learner feedback</a:t>
            </a:r>
          </a:p>
          <a:p>
            <a:r>
              <a:rPr lang="en-US" sz="2400" dirty="0"/>
              <a:t>Nursing feedback</a:t>
            </a:r>
          </a:p>
          <a:p>
            <a:r>
              <a:rPr lang="en-US" sz="2400" dirty="0"/>
              <a:t>RT Case for Peer Review</a:t>
            </a:r>
          </a:p>
          <a:p>
            <a:endParaRPr lang="en-US" dirty="0"/>
          </a:p>
          <a:p>
            <a:r>
              <a:rPr lang="en-US" dirty="0"/>
              <a:t>3 Areas – Intubations, Resuscitation Direction, CVC/LP </a:t>
            </a:r>
          </a:p>
          <a:p>
            <a:endParaRPr lang="en-US" dirty="0"/>
          </a:p>
          <a:p>
            <a:r>
              <a:rPr lang="en-US" dirty="0"/>
              <a:t>Meeting for Reflection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328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7EA91-7E85-3D45-DE19-FF62CDCE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2 - Simulation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8D082-65FA-638C-9E6C-5C024AB03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014" y="1512065"/>
            <a:ext cx="8229600" cy="47675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10 cases in 3 Key areas</a:t>
            </a:r>
          </a:p>
          <a:p>
            <a:pPr lvl="1"/>
            <a:r>
              <a:rPr lang="en-US" dirty="0"/>
              <a:t>US CVC mannequin, 4 Intubations, Infant LP</a:t>
            </a:r>
          </a:p>
          <a:p>
            <a:pPr lvl="1"/>
            <a:r>
              <a:rPr lang="en-US" dirty="0"/>
              <a:t>Trauma, SVT, Respiratory Distress</a:t>
            </a:r>
          </a:p>
          <a:p>
            <a:r>
              <a:rPr lang="en-US" dirty="0"/>
              <a:t>4 Experienced Faculty Assessors</a:t>
            </a:r>
          </a:p>
          <a:p>
            <a:r>
              <a:rPr lang="en-US" dirty="0"/>
              <a:t>Audio +Video Recording</a:t>
            </a:r>
          </a:p>
          <a:p>
            <a:r>
              <a:rPr lang="en-US" dirty="0"/>
              <a:t>Performance Checklists</a:t>
            </a:r>
          </a:p>
          <a:p>
            <a:r>
              <a:rPr lang="en-US" dirty="0"/>
              <a:t>Chair Beta Tested</a:t>
            </a:r>
          </a:p>
          <a:p>
            <a:endParaRPr lang="en-US" dirty="0"/>
          </a:p>
          <a:p>
            <a:r>
              <a:rPr lang="en-US" dirty="0"/>
              <a:t>Faculty Informed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76081"/>
      </p:ext>
    </p:extLst>
  </p:cSld>
  <p:clrMapOvr>
    <a:masterClrMapping/>
  </p:clrMapOvr>
</p:sld>
</file>

<file path=ppt/theme/theme1.xml><?xml version="1.0" encoding="utf-8"?>
<a:theme xmlns:a="http://schemas.openxmlformats.org/drawingml/2006/main" name="AACEM PowerPoint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790</Words>
  <Application>Microsoft Macintosh PowerPoint</Application>
  <PresentationFormat>On-screen Show (4:3)</PresentationFormat>
  <Paragraphs>147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BlinkMacSystemFont</vt:lpstr>
      <vt:lpstr>Calibri</vt:lpstr>
      <vt:lpstr>Roboto</vt:lpstr>
      <vt:lpstr>AACEM PowerPoint Template</vt:lpstr>
      <vt:lpstr>Maintaining Clinical Skills I’ve Still Got it, Right?</vt:lpstr>
      <vt:lpstr>Question</vt:lpstr>
      <vt:lpstr>Case 1</vt:lpstr>
      <vt:lpstr>Case 1</vt:lpstr>
      <vt:lpstr>Case 1</vt:lpstr>
      <vt:lpstr>Case 1</vt:lpstr>
      <vt:lpstr>Case 2</vt:lpstr>
      <vt:lpstr>Case 2</vt:lpstr>
      <vt:lpstr>Case 2 - Simulation</vt:lpstr>
      <vt:lpstr>Case 2</vt:lpstr>
      <vt:lpstr>Case 3 (X2)</vt:lpstr>
      <vt:lpstr>In Common</vt:lpstr>
      <vt:lpstr>Self-Assessment</vt:lpstr>
      <vt:lpstr>Ongoing Practice In EM</vt:lpstr>
      <vt:lpstr>Outside EM</vt:lpstr>
      <vt:lpstr>Experience Curves</vt:lpstr>
      <vt:lpstr>Answers and Questions</vt:lpstr>
      <vt:lpstr>Department Interventions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Maintaining Clinical Skills I’ve Still Got it, Right?</dc:title>
  <dc:creator>Megan Schagrin</dc:creator>
  <cp:lastModifiedBy>Patterson, Leigh</cp:lastModifiedBy>
  <cp:revision>2</cp:revision>
  <dcterms:created xsi:type="dcterms:W3CDTF">2016-01-28T22:56:32Z</dcterms:created>
  <dcterms:modified xsi:type="dcterms:W3CDTF">2024-03-19T13:36:02Z</dcterms:modified>
</cp:coreProperties>
</file>