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2"/>
  </p:notesMasterIdLst>
  <p:sldIdLst>
    <p:sldId id="300" r:id="rId2"/>
    <p:sldId id="257" r:id="rId3"/>
    <p:sldId id="258" r:id="rId4"/>
    <p:sldId id="259" r:id="rId5"/>
    <p:sldId id="260" r:id="rId6"/>
    <p:sldId id="261" r:id="rId7"/>
    <p:sldId id="263" r:id="rId8"/>
    <p:sldId id="308" r:id="rId9"/>
    <p:sldId id="264" r:id="rId10"/>
    <p:sldId id="265" r:id="rId11"/>
    <p:sldId id="301" r:id="rId12"/>
    <p:sldId id="299" r:id="rId13"/>
    <p:sldId id="268" r:id="rId14"/>
    <p:sldId id="269" r:id="rId15"/>
    <p:sldId id="271" r:id="rId16"/>
    <p:sldId id="275" r:id="rId17"/>
    <p:sldId id="317" r:id="rId18"/>
    <p:sldId id="318" r:id="rId19"/>
    <p:sldId id="319" r:id="rId20"/>
    <p:sldId id="320" r:id="rId21"/>
    <p:sldId id="321" r:id="rId22"/>
    <p:sldId id="322" r:id="rId23"/>
    <p:sldId id="272" r:id="rId24"/>
    <p:sldId id="273" r:id="rId25"/>
    <p:sldId id="274" r:id="rId26"/>
    <p:sldId id="281" r:id="rId27"/>
    <p:sldId id="282" r:id="rId28"/>
    <p:sldId id="305" r:id="rId29"/>
    <p:sldId id="283" r:id="rId30"/>
    <p:sldId id="284" r:id="rId31"/>
    <p:sldId id="285" r:id="rId32"/>
    <p:sldId id="309" r:id="rId33"/>
    <p:sldId id="287" r:id="rId34"/>
    <p:sldId id="316" r:id="rId35"/>
    <p:sldId id="311" r:id="rId36"/>
    <p:sldId id="313" r:id="rId37"/>
    <p:sldId id="312" r:id="rId38"/>
    <p:sldId id="314" r:id="rId39"/>
    <p:sldId id="315" r:id="rId40"/>
    <p:sldId id="295" r:id="rId41"/>
  </p:sldIdLst>
  <p:sldSz cx="12192000" cy="6858000"/>
  <p:notesSz cx="6858000" cy="9144000"/>
  <p:embeddedFontLst>
    <p:embeddedFont>
      <p:font typeface="Britannic Bold" panose="020B0903060703020204" pitchFamily="34" charset="0"/>
      <p:regular r:id="rId43"/>
    </p:embeddedFont>
    <p:embeddedFont>
      <p:font typeface="Helvetica" panose="020B0604020202020204" pitchFamily="34" charset="0"/>
      <p:regular r:id="rId44"/>
      <p:bold r:id="rId45"/>
      <p:italic r:id="rId46"/>
      <p:boldItalic r:id="rId47"/>
    </p:embeddedFont>
    <p:embeddedFont>
      <p:font typeface="Play" panose="020B0604020202020204" charset="0"/>
      <p:regular r:id="rId48"/>
      <p:bold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8" roundtripDataSignature="AMtx7mgZRdRitfMBrOxOaDAu4Tr8IEJAc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AD8"/>
    <a:srgbClr val="FFCE35"/>
    <a:srgbClr val="68FF4C"/>
    <a:srgbClr val="73FEFF"/>
    <a:srgbClr val="FFF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94"/>
    <p:restoredTop sz="54111"/>
  </p:normalViewPr>
  <p:slideViewPr>
    <p:cSldViewPr snapToGrid="0">
      <p:cViewPr varScale="1">
        <p:scale>
          <a:sx n="36" d="100"/>
          <a:sy n="36" d="100"/>
        </p:scale>
        <p:origin x="164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8" Type="http://customschemas.google.com/relationships/presentationmetadata" Target="metadata"/><Relationship Id="rId5" Type="http://schemas.openxmlformats.org/officeDocument/2006/relationships/slide" Target="slides/slide4.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s>
</file>

<file path=ppt/charts/_rels/chart1.xml.rels><?xml version="1.0" encoding="UTF-8" standalone="yes"?>
<Relationships xmlns="http://schemas.openxmlformats.org/package/2006/relationships"><Relationship Id="rId3" Type="http://schemas.openxmlformats.org/officeDocument/2006/relationships/oleObject" Target="file:///D:\LRH\Lectures\Match\NRMPDataSummary_2024Updat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LRH\Lectures\Match\NRMPDataSummary_2024Updat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LRH\Lectures\Match\ERASSummaryData_2024Updated.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LRH\Lectures\Match\ERASSummaryData_2024Updated.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LRH\Lectures\Match\ERASSummaryData_2024Updated.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dirty="0"/>
              <a:t>EM Residency Match Positions </a:t>
            </a:r>
          </a:p>
          <a:p>
            <a:pPr>
              <a:defRPr/>
            </a:pPr>
            <a:r>
              <a:rPr lang="en-US" sz="2000" b="1" dirty="0"/>
              <a:t>2013</a:t>
            </a:r>
            <a:r>
              <a:rPr lang="en-US" sz="2000" b="1" baseline="0" dirty="0"/>
              <a:t> - 2024</a:t>
            </a:r>
            <a:endParaRPr lang="en-US" sz="2000"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'Chart Generation'!$C$1</c:f>
              <c:strCache>
                <c:ptCount val="1"/>
                <c:pt idx="0">
                  <c:v>#Positions</c:v>
                </c:pt>
              </c:strCache>
            </c:strRef>
          </c:tx>
          <c:spPr>
            <a:ln w="76200" cap="rnd">
              <a:solidFill>
                <a:schemeClr val="accent1"/>
              </a:solidFill>
              <a:round/>
            </a:ln>
            <a:effectLst/>
          </c:spPr>
          <c:marker>
            <c:symbol val="none"/>
          </c:marker>
          <c:cat>
            <c:numRef>
              <c:f>'Chart Generation'!$A$2:$A$13</c:f>
              <c:numCache>
                <c:formatCode>General</c:formatCode>
                <c:ptCount val="12"/>
                <c:pt idx="0">
                  <c:v>2013</c:v>
                </c:pt>
                <c:pt idx="1">
                  <c:v>2014</c:v>
                </c:pt>
                <c:pt idx="2">
                  <c:v>2015</c:v>
                </c:pt>
                <c:pt idx="3">
                  <c:v>2016</c:v>
                </c:pt>
                <c:pt idx="4">
                  <c:v>2017</c:v>
                </c:pt>
                <c:pt idx="5">
                  <c:v>2018</c:v>
                </c:pt>
                <c:pt idx="6">
                  <c:v>2019</c:v>
                </c:pt>
                <c:pt idx="7">
                  <c:v>2020</c:v>
                </c:pt>
                <c:pt idx="8">
                  <c:v>2021</c:v>
                </c:pt>
                <c:pt idx="9">
                  <c:v>2022</c:v>
                </c:pt>
                <c:pt idx="10">
                  <c:v>2023</c:v>
                </c:pt>
                <c:pt idx="11">
                  <c:v>2024</c:v>
                </c:pt>
              </c:numCache>
            </c:numRef>
          </c:cat>
          <c:val>
            <c:numRef>
              <c:f>'Chart Generation'!$C$2:$C$13</c:f>
              <c:numCache>
                <c:formatCode>General</c:formatCode>
                <c:ptCount val="12"/>
                <c:pt idx="0">
                  <c:v>1743</c:v>
                </c:pt>
                <c:pt idx="1">
                  <c:v>1786</c:v>
                </c:pt>
                <c:pt idx="2">
                  <c:v>1821</c:v>
                </c:pt>
                <c:pt idx="3">
                  <c:v>1895</c:v>
                </c:pt>
                <c:pt idx="4">
                  <c:v>2047</c:v>
                </c:pt>
                <c:pt idx="5">
                  <c:v>2278</c:v>
                </c:pt>
                <c:pt idx="6">
                  <c:v>2488</c:v>
                </c:pt>
                <c:pt idx="7">
                  <c:v>2665</c:v>
                </c:pt>
                <c:pt idx="8">
                  <c:v>2840</c:v>
                </c:pt>
                <c:pt idx="9">
                  <c:v>2921</c:v>
                </c:pt>
                <c:pt idx="10">
                  <c:v>3010</c:v>
                </c:pt>
                <c:pt idx="11">
                  <c:v>3100</c:v>
                </c:pt>
              </c:numCache>
            </c:numRef>
          </c:val>
          <c:smooth val="0"/>
          <c:extLst>
            <c:ext xmlns:c16="http://schemas.microsoft.com/office/drawing/2014/chart" uri="{C3380CC4-5D6E-409C-BE32-E72D297353CC}">
              <c16:uniqueId val="{00000000-2B7D-454F-9120-FC8F83B7C560}"/>
            </c:ext>
          </c:extLst>
        </c:ser>
        <c:ser>
          <c:idx val="1"/>
          <c:order val="1"/>
          <c:tx>
            <c:strRef>
              <c:f>'Chart Generation'!$E$1</c:f>
              <c:strCache>
                <c:ptCount val="1"/>
                <c:pt idx="0">
                  <c:v>Unfilled Positions</c:v>
                </c:pt>
              </c:strCache>
            </c:strRef>
          </c:tx>
          <c:spPr>
            <a:ln w="76200" cap="rnd">
              <a:solidFill>
                <a:schemeClr val="accent2"/>
              </a:solidFill>
              <a:round/>
            </a:ln>
            <a:effectLst/>
          </c:spPr>
          <c:marker>
            <c:symbol val="none"/>
          </c:marker>
          <c:cat>
            <c:numRef>
              <c:f>'Chart Generation'!$A$2:$A$13</c:f>
              <c:numCache>
                <c:formatCode>General</c:formatCode>
                <c:ptCount val="12"/>
                <c:pt idx="0">
                  <c:v>2013</c:v>
                </c:pt>
                <c:pt idx="1">
                  <c:v>2014</c:v>
                </c:pt>
                <c:pt idx="2">
                  <c:v>2015</c:v>
                </c:pt>
                <c:pt idx="3">
                  <c:v>2016</c:v>
                </c:pt>
                <c:pt idx="4">
                  <c:v>2017</c:v>
                </c:pt>
                <c:pt idx="5">
                  <c:v>2018</c:v>
                </c:pt>
                <c:pt idx="6">
                  <c:v>2019</c:v>
                </c:pt>
                <c:pt idx="7">
                  <c:v>2020</c:v>
                </c:pt>
                <c:pt idx="8">
                  <c:v>2021</c:v>
                </c:pt>
                <c:pt idx="9">
                  <c:v>2022</c:v>
                </c:pt>
                <c:pt idx="10">
                  <c:v>2023</c:v>
                </c:pt>
                <c:pt idx="11">
                  <c:v>2024</c:v>
                </c:pt>
              </c:numCache>
            </c:numRef>
          </c:cat>
          <c:val>
            <c:numRef>
              <c:f>'Chart Generation'!$E$2:$E$13</c:f>
              <c:numCache>
                <c:formatCode>General</c:formatCode>
                <c:ptCount val="12"/>
                <c:pt idx="0">
                  <c:v>3</c:v>
                </c:pt>
                <c:pt idx="1">
                  <c:v>16</c:v>
                </c:pt>
                <c:pt idx="2">
                  <c:v>8</c:v>
                </c:pt>
                <c:pt idx="3">
                  <c:v>1</c:v>
                </c:pt>
                <c:pt idx="4">
                  <c:v>6</c:v>
                </c:pt>
                <c:pt idx="5">
                  <c:v>13</c:v>
                </c:pt>
                <c:pt idx="6">
                  <c:v>30</c:v>
                </c:pt>
                <c:pt idx="7">
                  <c:v>13</c:v>
                </c:pt>
                <c:pt idx="8">
                  <c:v>14</c:v>
                </c:pt>
                <c:pt idx="9">
                  <c:v>219</c:v>
                </c:pt>
                <c:pt idx="10">
                  <c:v>554</c:v>
                </c:pt>
                <c:pt idx="11">
                  <c:v>137</c:v>
                </c:pt>
              </c:numCache>
            </c:numRef>
          </c:val>
          <c:smooth val="0"/>
          <c:extLst>
            <c:ext xmlns:c16="http://schemas.microsoft.com/office/drawing/2014/chart" uri="{C3380CC4-5D6E-409C-BE32-E72D297353CC}">
              <c16:uniqueId val="{00000001-2B7D-454F-9120-FC8F83B7C560}"/>
            </c:ext>
          </c:extLst>
        </c:ser>
        <c:ser>
          <c:idx val="2"/>
          <c:order val="2"/>
          <c:tx>
            <c:strRef>
              <c:f>'Chart Generation'!$K$1</c:f>
              <c:strCache>
                <c:ptCount val="1"/>
                <c:pt idx="0">
                  <c:v>Positions Filled</c:v>
                </c:pt>
              </c:strCache>
            </c:strRef>
          </c:tx>
          <c:spPr>
            <a:ln w="76200" cap="rnd">
              <a:solidFill>
                <a:schemeClr val="accent3"/>
              </a:solidFill>
              <a:round/>
            </a:ln>
            <a:effectLst/>
          </c:spPr>
          <c:marker>
            <c:symbol val="none"/>
          </c:marker>
          <c:cat>
            <c:numRef>
              <c:f>'Chart Generation'!$A$2:$A$13</c:f>
              <c:numCache>
                <c:formatCode>General</c:formatCode>
                <c:ptCount val="12"/>
                <c:pt idx="0">
                  <c:v>2013</c:v>
                </c:pt>
                <c:pt idx="1">
                  <c:v>2014</c:v>
                </c:pt>
                <c:pt idx="2">
                  <c:v>2015</c:v>
                </c:pt>
                <c:pt idx="3">
                  <c:v>2016</c:v>
                </c:pt>
                <c:pt idx="4">
                  <c:v>2017</c:v>
                </c:pt>
                <c:pt idx="5">
                  <c:v>2018</c:v>
                </c:pt>
                <c:pt idx="6">
                  <c:v>2019</c:v>
                </c:pt>
                <c:pt idx="7">
                  <c:v>2020</c:v>
                </c:pt>
                <c:pt idx="8">
                  <c:v>2021</c:v>
                </c:pt>
                <c:pt idx="9">
                  <c:v>2022</c:v>
                </c:pt>
                <c:pt idx="10">
                  <c:v>2023</c:v>
                </c:pt>
                <c:pt idx="11">
                  <c:v>2024</c:v>
                </c:pt>
              </c:numCache>
            </c:numRef>
          </c:cat>
          <c:val>
            <c:numRef>
              <c:f>'Chart Generation'!$K$2:$K$13</c:f>
              <c:numCache>
                <c:formatCode>General</c:formatCode>
                <c:ptCount val="12"/>
                <c:pt idx="0">
                  <c:v>1740</c:v>
                </c:pt>
                <c:pt idx="1">
                  <c:v>1772</c:v>
                </c:pt>
                <c:pt idx="2">
                  <c:v>1813</c:v>
                </c:pt>
                <c:pt idx="3">
                  <c:v>1894</c:v>
                </c:pt>
                <c:pt idx="4">
                  <c:v>2041</c:v>
                </c:pt>
                <c:pt idx="5">
                  <c:v>2265</c:v>
                </c:pt>
                <c:pt idx="6">
                  <c:v>2458</c:v>
                </c:pt>
                <c:pt idx="7">
                  <c:v>2652</c:v>
                </c:pt>
                <c:pt idx="8">
                  <c:v>2826</c:v>
                </c:pt>
                <c:pt idx="9">
                  <c:v>2702</c:v>
                </c:pt>
                <c:pt idx="10">
                  <c:v>2456</c:v>
                </c:pt>
                <c:pt idx="11">
                  <c:v>2950</c:v>
                </c:pt>
              </c:numCache>
            </c:numRef>
          </c:val>
          <c:smooth val="0"/>
          <c:extLst>
            <c:ext xmlns:c16="http://schemas.microsoft.com/office/drawing/2014/chart" uri="{C3380CC4-5D6E-409C-BE32-E72D297353CC}">
              <c16:uniqueId val="{00000002-2B7D-454F-9120-FC8F83B7C560}"/>
            </c:ext>
          </c:extLst>
        </c:ser>
        <c:dLbls>
          <c:showLegendKey val="0"/>
          <c:showVal val="0"/>
          <c:showCatName val="0"/>
          <c:showSerName val="0"/>
          <c:showPercent val="0"/>
          <c:showBubbleSize val="0"/>
        </c:dLbls>
        <c:smooth val="0"/>
        <c:axId val="790701007"/>
        <c:axId val="790717807"/>
      </c:lineChart>
      <c:catAx>
        <c:axId val="7907010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0717807"/>
        <c:crosses val="autoZero"/>
        <c:auto val="1"/>
        <c:lblAlgn val="ctr"/>
        <c:lblOffset val="100"/>
        <c:noMultiLvlLbl val="0"/>
      </c:catAx>
      <c:valAx>
        <c:axId val="7907178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07010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dirty="0"/>
              <a:t>EM Programs Match Outcomes 2013-2024</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'Chart Generation'!$B$1</c:f>
              <c:strCache>
                <c:ptCount val="1"/>
                <c:pt idx="0">
                  <c:v>#Programs</c:v>
                </c:pt>
              </c:strCache>
            </c:strRef>
          </c:tx>
          <c:spPr>
            <a:ln w="76200" cap="rnd">
              <a:solidFill>
                <a:schemeClr val="accent1"/>
              </a:solidFill>
              <a:round/>
            </a:ln>
            <a:effectLst/>
          </c:spPr>
          <c:marker>
            <c:symbol val="none"/>
          </c:marker>
          <c:cat>
            <c:numRef>
              <c:f>'Chart Generation'!$A$2:$A$13</c:f>
              <c:numCache>
                <c:formatCode>General</c:formatCode>
                <c:ptCount val="12"/>
                <c:pt idx="0">
                  <c:v>2013</c:v>
                </c:pt>
                <c:pt idx="1">
                  <c:v>2014</c:v>
                </c:pt>
                <c:pt idx="2">
                  <c:v>2015</c:v>
                </c:pt>
                <c:pt idx="3">
                  <c:v>2016</c:v>
                </c:pt>
                <c:pt idx="4">
                  <c:v>2017</c:v>
                </c:pt>
                <c:pt idx="5">
                  <c:v>2018</c:v>
                </c:pt>
                <c:pt idx="6">
                  <c:v>2019</c:v>
                </c:pt>
                <c:pt idx="7">
                  <c:v>2020</c:v>
                </c:pt>
                <c:pt idx="8">
                  <c:v>2021</c:v>
                </c:pt>
                <c:pt idx="9">
                  <c:v>2022</c:v>
                </c:pt>
                <c:pt idx="10">
                  <c:v>2023</c:v>
                </c:pt>
                <c:pt idx="11">
                  <c:v>2024</c:v>
                </c:pt>
              </c:numCache>
            </c:numRef>
          </c:cat>
          <c:val>
            <c:numRef>
              <c:f>'Chart Generation'!$B$2:$B$13</c:f>
              <c:numCache>
                <c:formatCode>General</c:formatCode>
                <c:ptCount val="12"/>
                <c:pt idx="0">
                  <c:v>165</c:v>
                </c:pt>
                <c:pt idx="1">
                  <c:v>170</c:v>
                </c:pt>
                <c:pt idx="2">
                  <c:v>171</c:v>
                </c:pt>
                <c:pt idx="3">
                  <c:v>174</c:v>
                </c:pt>
                <c:pt idx="4">
                  <c:v>191</c:v>
                </c:pt>
                <c:pt idx="5">
                  <c:v>220</c:v>
                </c:pt>
                <c:pt idx="6">
                  <c:v>238</c:v>
                </c:pt>
                <c:pt idx="7">
                  <c:v>256</c:v>
                </c:pt>
                <c:pt idx="8">
                  <c:v>273</c:v>
                </c:pt>
                <c:pt idx="9">
                  <c:v>277</c:v>
                </c:pt>
                <c:pt idx="10">
                  <c:v>287</c:v>
                </c:pt>
                <c:pt idx="11">
                  <c:v>290</c:v>
                </c:pt>
              </c:numCache>
            </c:numRef>
          </c:val>
          <c:smooth val="0"/>
          <c:extLst>
            <c:ext xmlns:c16="http://schemas.microsoft.com/office/drawing/2014/chart" uri="{C3380CC4-5D6E-409C-BE32-E72D297353CC}">
              <c16:uniqueId val="{00000000-58F9-4918-A53F-73A8CEF834D5}"/>
            </c:ext>
          </c:extLst>
        </c:ser>
        <c:ser>
          <c:idx val="1"/>
          <c:order val="1"/>
          <c:tx>
            <c:strRef>
              <c:f>'Chart Generation'!$D$1</c:f>
              <c:strCache>
                <c:ptCount val="1"/>
                <c:pt idx="0">
                  <c:v>#Unfilled Programs</c:v>
                </c:pt>
              </c:strCache>
            </c:strRef>
          </c:tx>
          <c:spPr>
            <a:ln w="76200" cap="rnd">
              <a:solidFill>
                <a:schemeClr val="accent2"/>
              </a:solidFill>
              <a:round/>
            </a:ln>
            <a:effectLst/>
          </c:spPr>
          <c:marker>
            <c:symbol val="none"/>
          </c:marker>
          <c:cat>
            <c:numRef>
              <c:f>'Chart Generation'!$A$2:$A$13</c:f>
              <c:numCache>
                <c:formatCode>General</c:formatCode>
                <c:ptCount val="12"/>
                <c:pt idx="0">
                  <c:v>2013</c:v>
                </c:pt>
                <c:pt idx="1">
                  <c:v>2014</c:v>
                </c:pt>
                <c:pt idx="2">
                  <c:v>2015</c:v>
                </c:pt>
                <c:pt idx="3">
                  <c:v>2016</c:v>
                </c:pt>
                <c:pt idx="4">
                  <c:v>2017</c:v>
                </c:pt>
                <c:pt idx="5">
                  <c:v>2018</c:v>
                </c:pt>
                <c:pt idx="6">
                  <c:v>2019</c:v>
                </c:pt>
                <c:pt idx="7">
                  <c:v>2020</c:v>
                </c:pt>
                <c:pt idx="8">
                  <c:v>2021</c:v>
                </c:pt>
                <c:pt idx="9">
                  <c:v>2022</c:v>
                </c:pt>
                <c:pt idx="10">
                  <c:v>2023</c:v>
                </c:pt>
                <c:pt idx="11">
                  <c:v>2024</c:v>
                </c:pt>
              </c:numCache>
            </c:numRef>
          </c:cat>
          <c:val>
            <c:numRef>
              <c:f>'Chart Generation'!$D$2:$D$13</c:f>
              <c:numCache>
                <c:formatCode>General</c:formatCode>
                <c:ptCount val="12"/>
                <c:pt idx="0">
                  <c:v>3</c:v>
                </c:pt>
                <c:pt idx="1">
                  <c:v>6</c:v>
                </c:pt>
                <c:pt idx="2">
                  <c:v>4</c:v>
                </c:pt>
                <c:pt idx="3">
                  <c:v>1</c:v>
                </c:pt>
                <c:pt idx="4">
                  <c:v>4</c:v>
                </c:pt>
                <c:pt idx="5">
                  <c:v>10</c:v>
                </c:pt>
                <c:pt idx="6">
                  <c:v>15</c:v>
                </c:pt>
                <c:pt idx="7">
                  <c:v>7</c:v>
                </c:pt>
                <c:pt idx="8">
                  <c:v>9</c:v>
                </c:pt>
                <c:pt idx="9">
                  <c:v>69</c:v>
                </c:pt>
                <c:pt idx="10">
                  <c:v>132</c:v>
                </c:pt>
                <c:pt idx="11">
                  <c:v>53</c:v>
                </c:pt>
              </c:numCache>
            </c:numRef>
          </c:val>
          <c:smooth val="0"/>
          <c:extLst>
            <c:ext xmlns:c16="http://schemas.microsoft.com/office/drawing/2014/chart" uri="{C3380CC4-5D6E-409C-BE32-E72D297353CC}">
              <c16:uniqueId val="{00000001-58F9-4918-A53F-73A8CEF834D5}"/>
            </c:ext>
          </c:extLst>
        </c:ser>
        <c:dLbls>
          <c:showLegendKey val="0"/>
          <c:showVal val="0"/>
          <c:showCatName val="0"/>
          <c:showSerName val="0"/>
          <c:showPercent val="0"/>
          <c:showBubbleSize val="0"/>
        </c:dLbls>
        <c:smooth val="0"/>
        <c:axId val="790724527"/>
        <c:axId val="790725487"/>
      </c:lineChart>
      <c:catAx>
        <c:axId val="7907245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0725487"/>
        <c:crosses val="autoZero"/>
        <c:auto val="1"/>
        <c:lblAlgn val="ctr"/>
        <c:lblOffset val="100"/>
        <c:noMultiLvlLbl val="0"/>
      </c:catAx>
      <c:valAx>
        <c:axId val="7907254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07245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800" b="1" dirty="0"/>
              <a:t>Overall Applicants to EM – ERAS Data</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3"/>
          <c:order val="3"/>
          <c:tx>
            <c:strRef>
              <c:f>'EM Only'!$B$7</c:f>
              <c:strCache>
                <c:ptCount val="1"/>
                <c:pt idx="0">
                  <c:v>Overall</c:v>
                </c:pt>
              </c:strCache>
            </c:strRef>
          </c:tx>
          <c:spPr>
            <a:ln w="76200" cap="rnd">
              <a:solidFill>
                <a:schemeClr val="accent1">
                  <a:shade val="58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'EM Only'!$C$3:$I$3</c:f>
              <c:strCache>
                <c:ptCount val="7"/>
                <c:pt idx="0">
                  <c:v> ERAS 2018 </c:v>
                </c:pt>
                <c:pt idx="1">
                  <c:v> ERAS 2019 </c:v>
                </c:pt>
                <c:pt idx="2">
                  <c:v> ERAS 2020 </c:v>
                </c:pt>
                <c:pt idx="3">
                  <c:v> ERAS 2021 </c:v>
                </c:pt>
                <c:pt idx="4">
                  <c:v> ERAS 2022 </c:v>
                </c:pt>
                <c:pt idx="5">
                  <c:v> ERAS 2023 </c:v>
                </c:pt>
                <c:pt idx="6">
                  <c:v> ERAS 2024 </c:v>
                </c:pt>
              </c:strCache>
            </c:strRef>
          </c:cat>
          <c:val>
            <c:numRef>
              <c:f>'EM Only'!$C$7:$I$7</c:f>
              <c:numCache>
                <c:formatCode>_(* #,##0_);_(* \(#,##0\);_(* "-"??_);_(@_)</c:formatCode>
                <c:ptCount val="7"/>
                <c:pt idx="0">
                  <c:v>3576</c:v>
                </c:pt>
                <c:pt idx="1">
                  <c:v>3584</c:v>
                </c:pt>
                <c:pt idx="2">
                  <c:v>3788</c:v>
                </c:pt>
                <c:pt idx="3">
                  <c:v>4391</c:v>
                </c:pt>
                <c:pt idx="4">
                  <c:v>3632</c:v>
                </c:pt>
                <c:pt idx="5">
                  <c:v>3282</c:v>
                </c:pt>
                <c:pt idx="6">
                  <c:v>4413</c:v>
                </c:pt>
              </c:numCache>
            </c:numRef>
          </c:val>
          <c:smooth val="0"/>
          <c:extLst>
            <c:ext xmlns:c16="http://schemas.microsoft.com/office/drawing/2014/chart" uri="{C3380CC4-5D6E-409C-BE32-E72D297353CC}">
              <c16:uniqueId val="{00000000-39B7-4851-A343-C0F41EE72FF6}"/>
            </c:ext>
          </c:extLst>
        </c:ser>
        <c:dLbls>
          <c:dLblPos val="t"/>
          <c:showLegendKey val="0"/>
          <c:showVal val="1"/>
          <c:showCatName val="0"/>
          <c:showSerName val="0"/>
          <c:showPercent val="0"/>
          <c:showBubbleSize val="0"/>
        </c:dLbls>
        <c:smooth val="0"/>
        <c:axId val="99375535"/>
        <c:axId val="99363055"/>
        <c:extLst>
          <c:ext xmlns:c15="http://schemas.microsoft.com/office/drawing/2012/chart" uri="{02D57815-91ED-43cb-92C2-25804820EDAC}">
            <c15:filteredLineSeries>
              <c15:ser>
                <c:idx val="0"/>
                <c:order val="0"/>
                <c:tx>
                  <c:strRef>
                    <c:extLst>
                      <c:ext uri="{02D57815-91ED-43cb-92C2-25804820EDAC}">
                        <c15:formulaRef>
                          <c15:sqref>'EM Only'!$B$4</c15:sqref>
                        </c15:formulaRef>
                      </c:ext>
                    </c:extLst>
                    <c:strCache>
                      <c:ptCount val="1"/>
                      <c:pt idx="0">
                        <c:v>DO</c:v>
                      </c:pt>
                    </c:strCache>
                  </c:strRef>
                </c:tx>
                <c:spPr>
                  <a:ln w="28575" cap="rnd">
                    <a:solidFill>
                      <a:schemeClr val="accent1">
                        <a:tint val="58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'EM Only'!$C$3:$I$3</c15:sqref>
                        </c15:formulaRef>
                      </c:ext>
                    </c:extLst>
                    <c:strCache>
                      <c:ptCount val="7"/>
                      <c:pt idx="0">
                        <c:v> ERAS 2018 </c:v>
                      </c:pt>
                      <c:pt idx="1">
                        <c:v> ERAS 2019 </c:v>
                      </c:pt>
                      <c:pt idx="2">
                        <c:v> ERAS 2020 </c:v>
                      </c:pt>
                      <c:pt idx="3">
                        <c:v> ERAS 2021 </c:v>
                      </c:pt>
                      <c:pt idx="4">
                        <c:v> ERAS 2022 </c:v>
                      </c:pt>
                      <c:pt idx="5">
                        <c:v> ERAS 2023 </c:v>
                      </c:pt>
                      <c:pt idx="6">
                        <c:v> ERAS 2024 </c:v>
                      </c:pt>
                    </c:strCache>
                  </c:strRef>
                </c:cat>
                <c:val>
                  <c:numRef>
                    <c:extLst>
                      <c:ext uri="{02D57815-91ED-43cb-92C2-25804820EDAC}">
                        <c15:formulaRef>
                          <c15:sqref>'EM Only'!$C$4:$I$4</c15:sqref>
                        </c15:formulaRef>
                      </c:ext>
                    </c:extLst>
                    <c:numCache>
                      <c:formatCode>_(* #,##0_);_(* \(#,##0\);_(* "-"??_);_(@_)</c:formatCode>
                      <c:ptCount val="7"/>
                      <c:pt idx="0">
                        <c:v>931</c:v>
                      </c:pt>
                      <c:pt idx="1">
                        <c:v>975</c:v>
                      </c:pt>
                      <c:pt idx="2">
                        <c:v>1021</c:v>
                      </c:pt>
                      <c:pt idx="3">
                        <c:v>1223</c:v>
                      </c:pt>
                      <c:pt idx="4">
                        <c:v>1041</c:v>
                      </c:pt>
                      <c:pt idx="5">
                        <c:v>957</c:v>
                      </c:pt>
                      <c:pt idx="6">
                        <c:v>1358</c:v>
                      </c:pt>
                    </c:numCache>
                  </c:numRef>
                </c:val>
                <c:smooth val="0"/>
                <c:extLst>
                  <c:ext xmlns:c16="http://schemas.microsoft.com/office/drawing/2014/chart" uri="{C3380CC4-5D6E-409C-BE32-E72D297353CC}">
                    <c16:uniqueId val="{00000001-39B7-4851-A343-C0F41EE72FF6}"/>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'EM Only'!$B$5</c15:sqref>
                        </c15:formulaRef>
                      </c:ext>
                    </c:extLst>
                    <c:strCache>
                      <c:ptCount val="1"/>
                      <c:pt idx="0">
                        <c:v>IMG</c:v>
                      </c:pt>
                    </c:strCache>
                  </c:strRef>
                </c:tx>
                <c:spPr>
                  <a:ln w="28575" cap="rnd">
                    <a:solidFill>
                      <a:schemeClr val="accent1">
                        <a:tint val="86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'EM Only'!$C$3:$I$3</c15:sqref>
                        </c15:formulaRef>
                      </c:ext>
                    </c:extLst>
                    <c:strCache>
                      <c:ptCount val="7"/>
                      <c:pt idx="0">
                        <c:v> ERAS 2018 </c:v>
                      </c:pt>
                      <c:pt idx="1">
                        <c:v> ERAS 2019 </c:v>
                      </c:pt>
                      <c:pt idx="2">
                        <c:v> ERAS 2020 </c:v>
                      </c:pt>
                      <c:pt idx="3">
                        <c:v> ERAS 2021 </c:v>
                      </c:pt>
                      <c:pt idx="4">
                        <c:v> ERAS 2022 </c:v>
                      </c:pt>
                      <c:pt idx="5">
                        <c:v> ERAS 2023 </c:v>
                      </c:pt>
                      <c:pt idx="6">
                        <c:v> ERAS 2024 </c:v>
                      </c:pt>
                    </c:strCache>
                  </c:strRef>
                </c:cat>
                <c:val>
                  <c:numRef>
                    <c:extLst xmlns:c15="http://schemas.microsoft.com/office/drawing/2012/chart">
                      <c:ext xmlns:c15="http://schemas.microsoft.com/office/drawing/2012/chart" uri="{02D57815-91ED-43cb-92C2-25804820EDAC}">
                        <c15:formulaRef>
                          <c15:sqref>'EM Only'!$C$5:$I$5</c15:sqref>
                        </c15:formulaRef>
                      </c:ext>
                    </c:extLst>
                    <c:numCache>
                      <c:formatCode>_(* #,##0_);_(* \(#,##0\);_(* "-"??_);_(@_)</c:formatCode>
                      <c:ptCount val="7"/>
                      <c:pt idx="0">
                        <c:v>566</c:v>
                      </c:pt>
                      <c:pt idx="1">
                        <c:v>560</c:v>
                      </c:pt>
                      <c:pt idx="2">
                        <c:v>606</c:v>
                      </c:pt>
                      <c:pt idx="3">
                        <c:v>783</c:v>
                      </c:pt>
                      <c:pt idx="4">
                        <c:v>631</c:v>
                      </c:pt>
                      <c:pt idx="5">
                        <c:v>824</c:v>
                      </c:pt>
                      <c:pt idx="6">
                        <c:v>1478</c:v>
                      </c:pt>
                    </c:numCache>
                  </c:numRef>
                </c:val>
                <c:smooth val="0"/>
                <c:extLst xmlns:c15="http://schemas.microsoft.com/office/drawing/2012/chart">
                  <c:ext xmlns:c16="http://schemas.microsoft.com/office/drawing/2014/chart" uri="{C3380CC4-5D6E-409C-BE32-E72D297353CC}">
                    <c16:uniqueId val="{00000002-39B7-4851-A343-C0F41EE72FF6}"/>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'EM Only'!$B$6</c15:sqref>
                        </c15:formulaRef>
                      </c:ext>
                    </c:extLst>
                    <c:strCache>
                      <c:ptCount val="1"/>
                      <c:pt idx="0">
                        <c:v>MD</c:v>
                      </c:pt>
                    </c:strCache>
                  </c:strRef>
                </c:tx>
                <c:spPr>
                  <a:ln w="28575" cap="rnd">
                    <a:solidFill>
                      <a:schemeClr val="accent1">
                        <a:shade val="86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'EM Only'!$C$3:$I$3</c15:sqref>
                        </c15:formulaRef>
                      </c:ext>
                    </c:extLst>
                    <c:strCache>
                      <c:ptCount val="7"/>
                      <c:pt idx="0">
                        <c:v> ERAS 2018 </c:v>
                      </c:pt>
                      <c:pt idx="1">
                        <c:v> ERAS 2019 </c:v>
                      </c:pt>
                      <c:pt idx="2">
                        <c:v> ERAS 2020 </c:v>
                      </c:pt>
                      <c:pt idx="3">
                        <c:v> ERAS 2021 </c:v>
                      </c:pt>
                      <c:pt idx="4">
                        <c:v> ERAS 2022 </c:v>
                      </c:pt>
                      <c:pt idx="5">
                        <c:v> ERAS 2023 </c:v>
                      </c:pt>
                      <c:pt idx="6">
                        <c:v> ERAS 2024 </c:v>
                      </c:pt>
                    </c:strCache>
                  </c:strRef>
                </c:cat>
                <c:val>
                  <c:numRef>
                    <c:extLst xmlns:c15="http://schemas.microsoft.com/office/drawing/2012/chart">
                      <c:ext xmlns:c15="http://schemas.microsoft.com/office/drawing/2012/chart" uri="{02D57815-91ED-43cb-92C2-25804820EDAC}">
                        <c15:formulaRef>
                          <c15:sqref>'EM Only'!$C$6:$I$6</c15:sqref>
                        </c15:formulaRef>
                      </c:ext>
                    </c:extLst>
                    <c:numCache>
                      <c:formatCode>_(* #,##0_);_(* \(#,##0\);_(* "-"??_);_(@_)</c:formatCode>
                      <c:ptCount val="7"/>
                      <c:pt idx="0">
                        <c:v>2079</c:v>
                      </c:pt>
                      <c:pt idx="1">
                        <c:v>2049</c:v>
                      </c:pt>
                      <c:pt idx="2">
                        <c:v>2161</c:v>
                      </c:pt>
                      <c:pt idx="3">
                        <c:v>2385</c:v>
                      </c:pt>
                      <c:pt idx="4">
                        <c:v>1960</c:v>
                      </c:pt>
                      <c:pt idx="5">
                        <c:v>1501</c:v>
                      </c:pt>
                      <c:pt idx="6">
                        <c:v>1577</c:v>
                      </c:pt>
                    </c:numCache>
                  </c:numRef>
                </c:val>
                <c:smooth val="0"/>
                <c:extLst xmlns:c15="http://schemas.microsoft.com/office/drawing/2012/chart">
                  <c:ext xmlns:c16="http://schemas.microsoft.com/office/drawing/2014/chart" uri="{C3380CC4-5D6E-409C-BE32-E72D297353CC}">
                    <c16:uniqueId val="{00000003-39B7-4851-A343-C0F41EE72FF6}"/>
                  </c:ext>
                </c:extLst>
              </c15:ser>
            </c15:filteredLineSeries>
          </c:ext>
        </c:extLst>
      </c:lineChart>
      <c:catAx>
        <c:axId val="993755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9363055"/>
        <c:crosses val="autoZero"/>
        <c:auto val="1"/>
        <c:lblAlgn val="ctr"/>
        <c:lblOffset val="100"/>
        <c:noMultiLvlLbl val="0"/>
      </c:catAx>
      <c:valAx>
        <c:axId val="99363055"/>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93755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800" b="1" dirty="0"/>
              <a:t>Applicant Types</a:t>
            </a:r>
            <a:r>
              <a:rPr lang="en-US" sz="2800" b="1" baseline="0" dirty="0"/>
              <a:t> for EM – ERAS Data</a:t>
            </a:r>
            <a:endParaRPr lang="en-US" sz="2800"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'EM Only'!$B$4</c:f>
              <c:strCache>
                <c:ptCount val="1"/>
                <c:pt idx="0">
                  <c:v>DO</c:v>
                </c:pt>
              </c:strCache>
            </c:strRef>
          </c:tx>
          <c:spPr>
            <a:ln w="76200" cap="rnd">
              <a:solidFill>
                <a:schemeClr val="accent1"/>
              </a:solidFill>
              <a:round/>
            </a:ln>
            <a:effectLst/>
          </c:spPr>
          <c:marker>
            <c:symbol val="none"/>
          </c:marker>
          <c:cat>
            <c:strRef>
              <c:f>'EM Only'!$C$3:$I$3</c:f>
              <c:strCache>
                <c:ptCount val="7"/>
                <c:pt idx="0">
                  <c:v> ERAS 2018 </c:v>
                </c:pt>
                <c:pt idx="1">
                  <c:v> ERAS 2019 </c:v>
                </c:pt>
                <c:pt idx="2">
                  <c:v> ERAS 2020 </c:v>
                </c:pt>
                <c:pt idx="3">
                  <c:v> ERAS 2021 </c:v>
                </c:pt>
                <c:pt idx="4">
                  <c:v> ERAS 2022 </c:v>
                </c:pt>
                <c:pt idx="5">
                  <c:v> ERAS 2023 </c:v>
                </c:pt>
                <c:pt idx="6">
                  <c:v> ERAS 2024 </c:v>
                </c:pt>
              </c:strCache>
            </c:strRef>
          </c:cat>
          <c:val>
            <c:numRef>
              <c:f>'EM Only'!$C$4:$I$4</c:f>
              <c:numCache>
                <c:formatCode>_(* #,##0_);_(* \(#,##0\);_(* "-"??_);_(@_)</c:formatCode>
                <c:ptCount val="7"/>
                <c:pt idx="0">
                  <c:v>931</c:v>
                </c:pt>
                <c:pt idx="1">
                  <c:v>975</c:v>
                </c:pt>
                <c:pt idx="2">
                  <c:v>1021</c:v>
                </c:pt>
                <c:pt idx="3">
                  <c:v>1223</c:v>
                </c:pt>
                <c:pt idx="4">
                  <c:v>1041</c:v>
                </c:pt>
                <c:pt idx="5">
                  <c:v>957</c:v>
                </c:pt>
                <c:pt idx="6">
                  <c:v>1358</c:v>
                </c:pt>
              </c:numCache>
            </c:numRef>
          </c:val>
          <c:smooth val="0"/>
          <c:extLst>
            <c:ext xmlns:c16="http://schemas.microsoft.com/office/drawing/2014/chart" uri="{C3380CC4-5D6E-409C-BE32-E72D297353CC}">
              <c16:uniqueId val="{00000000-E5AE-4AD1-9921-8BFF4906A1FC}"/>
            </c:ext>
          </c:extLst>
        </c:ser>
        <c:ser>
          <c:idx val="1"/>
          <c:order val="1"/>
          <c:tx>
            <c:strRef>
              <c:f>'EM Only'!$B$5</c:f>
              <c:strCache>
                <c:ptCount val="1"/>
                <c:pt idx="0">
                  <c:v>IMG</c:v>
                </c:pt>
              </c:strCache>
            </c:strRef>
          </c:tx>
          <c:spPr>
            <a:ln w="76200" cap="rnd">
              <a:solidFill>
                <a:schemeClr val="accent3"/>
              </a:solidFill>
              <a:round/>
            </a:ln>
            <a:effectLst/>
          </c:spPr>
          <c:marker>
            <c:symbol val="none"/>
          </c:marker>
          <c:cat>
            <c:strRef>
              <c:f>'EM Only'!$C$3:$I$3</c:f>
              <c:strCache>
                <c:ptCount val="7"/>
                <c:pt idx="0">
                  <c:v> ERAS 2018 </c:v>
                </c:pt>
                <c:pt idx="1">
                  <c:v> ERAS 2019 </c:v>
                </c:pt>
                <c:pt idx="2">
                  <c:v> ERAS 2020 </c:v>
                </c:pt>
                <c:pt idx="3">
                  <c:v> ERAS 2021 </c:v>
                </c:pt>
                <c:pt idx="4">
                  <c:v> ERAS 2022 </c:v>
                </c:pt>
                <c:pt idx="5">
                  <c:v> ERAS 2023 </c:v>
                </c:pt>
                <c:pt idx="6">
                  <c:v> ERAS 2024 </c:v>
                </c:pt>
              </c:strCache>
            </c:strRef>
          </c:cat>
          <c:val>
            <c:numRef>
              <c:f>'EM Only'!$C$5:$I$5</c:f>
              <c:numCache>
                <c:formatCode>_(* #,##0_);_(* \(#,##0\);_(* "-"??_);_(@_)</c:formatCode>
                <c:ptCount val="7"/>
                <c:pt idx="0">
                  <c:v>566</c:v>
                </c:pt>
                <c:pt idx="1">
                  <c:v>560</c:v>
                </c:pt>
                <c:pt idx="2">
                  <c:v>606</c:v>
                </c:pt>
                <c:pt idx="3">
                  <c:v>783</c:v>
                </c:pt>
                <c:pt idx="4">
                  <c:v>631</c:v>
                </c:pt>
                <c:pt idx="5">
                  <c:v>824</c:v>
                </c:pt>
                <c:pt idx="6">
                  <c:v>1478</c:v>
                </c:pt>
              </c:numCache>
            </c:numRef>
          </c:val>
          <c:smooth val="0"/>
          <c:extLst>
            <c:ext xmlns:c16="http://schemas.microsoft.com/office/drawing/2014/chart" uri="{C3380CC4-5D6E-409C-BE32-E72D297353CC}">
              <c16:uniqueId val="{00000001-E5AE-4AD1-9921-8BFF4906A1FC}"/>
            </c:ext>
          </c:extLst>
        </c:ser>
        <c:ser>
          <c:idx val="2"/>
          <c:order val="2"/>
          <c:tx>
            <c:strRef>
              <c:f>'EM Only'!$B$6</c:f>
              <c:strCache>
                <c:ptCount val="1"/>
                <c:pt idx="0">
                  <c:v>MD</c:v>
                </c:pt>
              </c:strCache>
            </c:strRef>
          </c:tx>
          <c:spPr>
            <a:ln w="76200" cap="rnd">
              <a:solidFill>
                <a:schemeClr val="accent5"/>
              </a:solidFill>
              <a:round/>
            </a:ln>
            <a:effectLst/>
          </c:spPr>
          <c:marker>
            <c:symbol val="none"/>
          </c:marker>
          <c:cat>
            <c:strRef>
              <c:f>'EM Only'!$C$3:$I$3</c:f>
              <c:strCache>
                <c:ptCount val="7"/>
                <c:pt idx="0">
                  <c:v> ERAS 2018 </c:v>
                </c:pt>
                <c:pt idx="1">
                  <c:v> ERAS 2019 </c:v>
                </c:pt>
                <c:pt idx="2">
                  <c:v> ERAS 2020 </c:v>
                </c:pt>
                <c:pt idx="3">
                  <c:v> ERAS 2021 </c:v>
                </c:pt>
                <c:pt idx="4">
                  <c:v> ERAS 2022 </c:v>
                </c:pt>
                <c:pt idx="5">
                  <c:v> ERAS 2023 </c:v>
                </c:pt>
                <c:pt idx="6">
                  <c:v> ERAS 2024 </c:v>
                </c:pt>
              </c:strCache>
            </c:strRef>
          </c:cat>
          <c:val>
            <c:numRef>
              <c:f>'EM Only'!$C$6:$I$6</c:f>
              <c:numCache>
                <c:formatCode>_(* #,##0_);_(* \(#,##0\);_(* "-"??_);_(@_)</c:formatCode>
                <c:ptCount val="7"/>
                <c:pt idx="0">
                  <c:v>2079</c:v>
                </c:pt>
                <c:pt idx="1">
                  <c:v>2049</c:v>
                </c:pt>
                <c:pt idx="2">
                  <c:v>2161</c:v>
                </c:pt>
                <c:pt idx="3">
                  <c:v>2385</c:v>
                </c:pt>
                <c:pt idx="4">
                  <c:v>1960</c:v>
                </c:pt>
                <c:pt idx="5">
                  <c:v>1501</c:v>
                </c:pt>
                <c:pt idx="6">
                  <c:v>1577</c:v>
                </c:pt>
              </c:numCache>
            </c:numRef>
          </c:val>
          <c:smooth val="0"/>
          <c:extLst>
            <c:ext xmlns:c16="http://schemas.microsoft.com/office/drawing/2014/chart" uri="{C3380CC4-5D6E-409C-BE32-E72D297353CC}">
              <c16:uniqueId val="{00000002-E5AE-4AD1-9921-8BFF4906A1FC}"/>
            </c:ext>
          </c:extLst>
        </c:ser>
        <c:dLbls>
          <c:showLegendKey val="0"/>
          <c:showVal val="0"/>
          <c:showCatName val="0"/>
          <c:showSerName val="0"/>
          <c:showPercent val="0"/>
          <c:showBubbleSize val="0"/>
        </c:dLbls>
        <c:smooth val="0"/>
        <c:axId val="99342415"/>
        <c:axId val="99323695"/>
        <c:extLst>
          <c:ext xmlns:c15="http://schemas.microsoft.com/office/drawing/2012/chart" uri="{02D57815-91ED-43cb-92C2-25804820EDAC}">
            <c15:filteredLineSeries>
              <c15:ser>
                <c:idx val="3"/>
                <c:order val="3"/>
                <c:tx>
                  <c:strRef>
                    <c:extLst>
                      <c:ext uri="{02D57815-91ED-43cb-92C2-25804820EDAC}">
                        <c15:formulaRef>
                          <c15:sqref>'EM Only'!$B$7</c15:sqref>
                        </c15:formulaRef>
                      </c:ext>
                    </c:extLst>
                    <c:strCache>
                      <c:ptCount val="1"/>
                      <c:pt idx="0">
                        <c:v>Overall</c:v>
                      </c:pt>
                    </c:strCache>
                  </c:strRef>
                </c:tx>
                <c:spPr>
                  <a:ln w="28575" cap="rnd">
                    <a:solidFill>
                      <a:schemeClr val="accent1">
                        <a:lumMod val="60000"/>
                      </a:schemeClr>
                    </a:solidFill>
                    <a:round/>
                  </a:ln>
                  <a:effectLst/>
                </c:spPr>
                <c:marker>
                  <c:symbol val="none"/>
                </c:marker>
                <c:cat>
                  <c:strRef>
                    <c:extLst>
                      <c:ext uri="{02D57815-91ED-43cb-92C2-25804820EDAC}">
                        <c15:formulaRef>
                          <c15:sqref>'EM Only'!$C$3:$I$3</c15:sqref>
                        </c15:formulaRef>
                      </c:ext>
                    </c:extLst>
                    <c:strCache>
                      <c:ptCount val="7"/>
                      <c:pt idx="0">
                        <c:v> ERAS 2018 </c:v>
                      </c:pt>
                      <c:pt idx="1">
                        <c:v> ERAS 2019 </c:v>
                      </c:pt>
                      <c:pt idx="2">
                        <c:v> ERAS 2020 </c:v>
                      </c:pt>
                      <c:pt idx="3">
                        <c:v> ERAS 2021 </c:v>
                      </c:pt>
                      <c:pt idx="4">
                        <c:v> ERAS 2022 </c:v>
                      </c:pt>
                      <c:pt idx="5">
                        <c:v> ERAS 2023 </c:v>
                      </c:pt>
                      <c:pt idx="6">
                        <c:v> ERAS 2024 </c:v>
                      </c:pt>
                    </c:strCache>
                  </c:strRef>
                </c:cat>
                <c:val>
                  <c:numRef>
                    <c:extLst>
                      <c:ext uri="{02D57815-91ED-43cb-92C2-25804820EDAC}">
                        <c15:formulaRef>
                          <c15:sqref>'EM Only'!$C$7:$I$7</c15:sqref>
                        </c15:formulaRef>
                      </c:ext>
                    </c:extLst>
                    <c:numCache>
                      <c:formatCode>_(* #,##0_);_(* \(#,##0\);_(* "-"??_);_(@_)</c:formatCode>
                      <c:ptCount val="7"/>
                      <c:pt idx="0">
                        <c:v>3576</c:v>
                      </c:pt>
                      <c:pt idx="1">
                        <c:v>3584</c:v>
                      </c:pt>
                      <c:pt idx="2">
                        <c:v>3788</c:v>
                      </c:pt>
                      <c:pt idx="3">
                        <c:v>4391</c:v>
                      </c:pt>
                      <c:pt idx="4">
                        <c:v>3632</c:v>
                      </c:pt>
                      <c:pt idx="5">
                        <c:v>3282</c:v>
                      </c:pt>
                      <c:pt idx="6">
                        <c:v>4413</c:v>
                      </c:pt>
                    </c:numCache>
                  </c:numRef>
                </c:val>
                <c:smooth val="0"/>
                <c:extLst>
                  <c:ext xmlns:c16="http://schemas.microsoft.com/office/drawing/2014/chart" uri="{C3380CC4-5D6E-409C-BE32-E72D297353CC}">
                    <c16:uniqueId val="{00000003-E5AE-4AD1-9921-8BFF4906A1FC}"/>
                  </c:ext>
                </c:extLst>
              </c15:ser>
            </c15:filteredLineSeries>
          </c:ext>
        </c:extLst>
      </c:lineChart>
      <c:catAx>
        <c:axId val="993424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9323695"/>
        <c:crosses val="autoZero"/>
        <c:auto val="1"/>
        <c:lblAlgn val="ctr"/>
        <c:lblOffset val="100"/>
        <c:noMultiLvlLbl val="0"/>
      </c:catAx>
      <c:valAx>
        <c:axId val="99323695"/>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9342415"/>
        <c:crosses val="autoZero"/>
        <c:crossBetween val="between"/>
      </c:valAx>
      <c:spPr>
        <a:noFill/>
        <a:ln>
          <a:noFill/>
        </a:ln>
        <a:effectLst/>
      </c:spPr>
    </c:plotArea>
    <c:legend>
      <c:legendPos val="b"/>
      <c:layout>
        <c:manualLayout>
          <c:xMode val="edge"/>
          <c:yMode val="edge"/>
          <c:x val="0.35521151362128389"/>
          <c:y val="0.92049744160273816"/>
          <c:w val="0.2884123764129442"/>
          <c:h val="5.4426567554575728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800" b="1" dirty="0"/>
              <a:t>Applicant Types</a:t>
            </a:r>
            <a:r>
              <a:rPr lang="en-US" sz="2800" b="1" baseline="0" dirty="0"/>
              <a:t> for EM – ERAS Data</a:t>
            </a:r>
            <a:endParaRPr lang="en-US" sz="2800"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'EM Only'!$B$4</c:f>
              <c:strCache>
                <c:ptCount val="1"/>
                <c:pt idx="0">
                  <c:v>DO</c:v>
                </c:pt>
              </c:strCache>
            </c:strRef>
          </c:tx>
          <c:spPr>
            <a:ln w="76200" cap="rnd">
              <a:solidFill>
                <a:schemeClr val="accent1"/>
              </a:solidFill>
              <a:round/>
            </a:ln>
            <a:effectLst/>
          </c:spPr>
          <c:marker>
            <c:symbol val="none"/>
          </c:marker>
          <c:cat>
            <c:strRef>
              <c:f>'EM Only'!$C$3:$I$3</c:f>
              <c:strCache>
                <c:ptCount val="7"/>
                <c:pt idx="0">
                  <c:v> ERAS 2018 </c:v>
                </c:pt>
                <c:pt idx="1">
                  <c:v> ERAS 2019 </c:v>
                </c:pt>
                <c:pt idx="2">
                  <c:v> ERAS 2020 </c:v>
                </c:pt>
                <c:pt idx="3">
                  <c:v> ERAS 2021 </c:v>
                </c:pt>
                <c:pt idx="4">
                  <c:v> ERAS 2022 </c:v>
                </c:pt>
                <c:pt idx="5">
                  <c:v> ERAS 2023 </c:v>
                </c:pt>
                <c:pt idx="6">
                  <c:v> ERAS 2024 </c:v>
                </c:pt>
              </c:strCache>
            </c:strRef>
          </c:cat>
          <c:val>
            <c:numRef>
              <c:f>'EM Only'!$C$4:$I$4</c:f>
              <c:numCache>
                <c:formatCode>_(* #,##0_);_(* \(#,##0\);_(* "-"??_);_(@_)</c:formatCode>
                <c:ptCount val="7"/>
                <c:pt idx="0">
                  <c:v>931</c:v>
                </c:pt>
                <c:pt idx="1">
                  <c:v>975</c:v>
                </c:pt>
                <c:pt idx="2">
                  <c:v>1021</c:v>
                </c:pt>
                <c:pt idx="3">
                  <c:v>1223</c:v>
                </c:pt>
                <c:pt idx="4">
                  <c:v>1041</c:v>
                </c:pt>
                <c:pt idx="5">
                  <c:v>957</c:v>
                </c:pt>
                <c:pt idx="6">
                  <c:v>1358</c:v>
                </c:pt>
              </c:numCache>
            </c:numRef>
          </c:val>
          <c:smooth val="0"/>
          <c:extLst>
            <c:ext xmlns:c16="http://schemas.microsoft.com/office/drawing/2014/chart" uri="{C3380CC4-5D6E-409C-BE32-E72D297353CC}">
              <c16:uniqueId val="{00000000-E5AE-4AD1-9921-8BFF4906A1FC}"/>
            </c:ext>
          </c:extLst>
        </c:ser>
        <c:ser>
          <c:idx val="1"/>
          <c:order val="1"/>
          <c:tx>
            <c:strRef>
              <c:f>'EM Only'!$B$5</c:f>
              <c:strCache>
                <c:ptCount val="1"/>
                <c:pt idx="0">
                  <c:v>IMG</c:v>
                </c:pt>
              </c:strCache>
            </c:strRef>
          </c:tx>
          <c:spPr>
            <a:ln w="76200" cap="rnd">
              <a:solidFill>
                <a:schemeClr val="accent3"/>
              </a:solidFill>
              <a:round/>
            </a:ln>
            <a:effectLst/>
          </c:spPr>
          <c:marker>
            <c:symbol val="none"/>
          </c:marker>
          <c:cat>
            <c:strRef>
              <c:f>'EM Only'!$C$3:$I$3</c:f>
              <c:strCache>
                <c:ptCount val="7"/>
                <c:pt idx="0">
                  <c:v> ERAS 2018 </c:v>
                </c:pt>
                <c:pt idx="1">
                  <c:v> ERAS 2019 </c:v>
                </c:pt>
                <c:pt idx="2">
                  <c:v> ERAS 2020 </c:v>
                </c:pt>
                <c:pt idx="3">
                  <c:v> ERAS 2021 </c:v>
                </c:pt>
                <c:pt idx="4">
                  <c:v> ERAS 2022 </c:v>
                </c:pt>
                <c:pt idx="5">
                  <c:v> ERAS 2023 </c:v>
                </c:pt>
                <c:pt idx="6">
                  <c:v> ERAS 2024 </c:v>
                </c:pt>
              </c:strCache>
            </c:strRef>
          </c:cat>
          <c:val>
            <c:numRef>
              <c:f>'EM Only'!$C$5:$I$5</c:f>
              <c:numCache>
                <c:formatCode>_(* #,##0_);_(* \(#,##0\);_(* "-"??_);_(@_)</c:formatCode>
                <c:ptCount val="7"/>
                <c:pt idx="0">
                  <c:v>566</c:v>
                </c:pt>
                <c:pt idx="1">
                  <c:v>560</c:v>
                </c:pt>
                <c:pt idx="2">
                  <c:v>606</c:v>
                </c:pt>
                <c:pt idx="3">
                  <c:v>783</c:v>
                </c:pt>
                <c:pt idx="4">
                  <c:v>631</c:v>
                </c:pt>
                <c:pt idx="5">
                  <c:v>824</c:v>
                </c:pt>
                <c:pt idx="6">
                  <c:v>1478</c:v>
                </c:pt>
              </c:numCache>
            </c:numRef>
          </c:val>
          <c:smooth val="0"/>
          <c:extLst>
            <c:ext xmlns:c16="http://schemas.microsoft.com/office/drawing/2014/chart" uri="{C3380CC4-5D6E-409C-BE32-E72D297353CC}">
              <c16:uniqueId val="{00000001-E5AE-4AD1-9921-8BFF4906A1FC}"/>
            </c:ext>
          </c:extLst>
        </c:ser>
        <c:ser>
          <c:idx val="2"/>
          <c:order val="2"/>
          <c:tx>
            <c:strRef>
              <c:f>'EM Only'!$B$6</c:f>
              <c:strCache>
                <c:ptCount val="1"/>
                <c:pt idx="0">
                  <c:v>MD</c:v>
                </c:pt>
              </c:strCache>
            </c:strRef>
          </c:tx>
          <c:spPr>
            <a:ln w="76200" cap="rnd">
              <a:solidFill>
                <a:schemeClr val="accent5"/>
              </a:solidFill>
              <a:round/>
            </a:ln>
            <a:effectLst/>
          </c:spPr>
          <c:marker>
            <c:symbol val="none"/>
          </c:marker>
          <c:cat>
            <c:strRef>
              <c:f>'EM Only'!$C$3:$I$3</c:f>
              <c:strCache>
                <c:ptCount val="7"/>
                <c:pt idx="0">
                  <c:v> ERAS 2018 </c:v>
                </c:pt>
                <c:pt idx="1">
                  <c:v> ERAS 2019 </c:v>
                </c:pt>
                <c:pt idx="2">
                  <c:v> ERAS 2020 </c:v>
                </c:pt>
                <c:pt idx="3">
                  <c:v> ERAS 2021 </c:v>
                </c:pt>
                <c:pt idx="4">
                  <c:v> ERAS 2022 </c:v>
                </c:pt>
                <c:pt idx="5">
                  <c:v> ERAS 2023 </c:v>
                </c:pt>
                <c:pt idx="6">
                  <c:v> ERAS 2024 </c:v>
                </c:pt>
              </c:strCache>
            </c:strRef>
          </c:cat>
          <c:val>
            <c:numRef>
              <c:f>'EM Only'!$C$6:$I$6</c:f>
              <c:numCache>
                <c:formatCode>_(* #,##0_);_(* \(#,##0\);_(* "-"??_);_(@_)</c:formatCode>
                <c:ptCount val="7"/>
                <c:pt idx="0">
                  <c:v>2079</c:v>
                </c:pt>
                <c:pt idx="1">
                  <c:v>2049</c:v>
                </c:pt>
                <c:pt idx="2">
                  <c:v>2161</c:v>
                </c:pt>
                <c:pt idx="3">
                  <c:v>2385</c:v>
                </c:pt>
                <c:pt idx="4">
                  <c:v>1960</c:v>
                </c:pt>
                <c:pt idx="5">
                  <c:v>1501</c:v>
                </c:pt>
                <c:pt idx="6">
                  <c:v>1577</c:v>
                </c:pt>
              </c:numCache>
            </c:numRef>
          </c:val>
          <c:smooth val="0"/>
          <c:extLst>
            <c:ext xmlns:c16="http://schemas.microsoft.com/office/drawing/2014/chart" uri="{C3380CC4-5D6E-409C-BE32-E72D297353CC}">
              <c16:uniqueId val="{00000002-E5AE-4AD1-9921-8BFF4906A1FC}"/>
            </c:ext>
          </c:extLst>
        </c:ser>
        <c:dLbls>
          <c:showLegendKey val="0"/>
          <c:showVal val="0"/>
          <c:showCatName val="0"/>
          <c:showSerName val="0"/>
          <c:showPercent val="0"/>
          <c:showBubbleSize val="0"/>
        </c:dLbls>
        <c:smooth val="0"/>
        <c:axId val="99342415"/>
        <c:axId val="99323695"/>
        <c:extLst>
          <c:ext xmlns:c15="http://schemas.microsoft.com/office/drawing/2012/chart" uri="{02D57815-91ED-43cb-92C2-25804820EDAC}">
            <c15:filteredLineSeries>
              <c15:ser>
                <c:idx val="3"/>
                <c:order val="3"/>
                <c:tx>
                  <c:strRef>
                    <c:extLst>
                      <c:ext uri="{02D57815-91ED-43cb-92C2-25804820EDAC}">
                        <c15:formulaRef>
                          <c15:sqref>'EM Only'!$B$7</c15:sqref>
                        </c15:formulaRef>
                      </c:ext>
                    </c:extLst>
                    <c:strCache>
                      <c:ptCount val="1"/>
                      <c:pt idx="0">
                        <c:v>Overall</c:v>
                      </c:pt>
                    </c:strCache>
                  </c:strRef>
                </c:tx>
                <c:spPr>
                  <a:ln w="28575" cap="rnd">
                    <a:solidFill>
                      <a:schemeClr val="accent1">
                        <a:lumMod val="60000"/>
                      </a:schemeClr>
                    </a:solidFill>
                    <a:round/>
                  </a:ln>
                  <a:effectLst/>
                </c:spPr>
                <c:marker>
                  <c:symbol val="none"/>
                </c:marker>
                <c:cat>
                  <c:strRef>
                    <c:extLst>
                      <c:ext uri="{02D57815-91ED-43cb-92C2-25804820EDAC}">
                        <c15:formulaRef>
                          <c15:sqref>'EM Only'!$C$3:$I$3</c15:sqref>
                        </c15:formulaRef>
                      </c:ext>
                    </c:extLst>
                    <c:strCache>
                      <c:ptCount val="7"/>
                      <c:pt idx="0">
                        <c:v> ERAS 2018 </c:v>
                      </c:pt>
                      <c:pt idx="1">
                        <c:v> ERAS 2019 </c:v>
                      </c:pt>
                      <c:pt idx="2">
                        <c:v> ERAS 2020 </c:v>
                      </c:pt>
                      <c:pt idx="3">
                        <c:v> ERAS 2021 </c:v>
                      </c:pt>
                      <c:pt idx="4">
                        <c:v> ERAS 2022 </c:v>
                      </c:pt>
                      <c:pt idx="5">
                        <c:v> ERAS 2023 </c:v>
                      </c:pt>
                      <c:pt idx="6">
                        <c:v> ERAS 2024 </c:v>
                      </c:pt>
                    </c:strCache>
                  </c:strRef>
                </c:cat>
                <c:val>
                  <c:numRef>
                    <c:extLst>
                      <c:ext uri="{02D57815-91ED-43cb-92C2-25804820EDAC}">
                        <c15:formulaRef>
                          <c15:sqref>'EM Only'!$C$7:$I$7</c15:sqref>
                        </c15:formulaRef>
                      </c:ext>
                    </c:extLst>
                    <c:numCache>
                      <c:formatCode>_(* #,##0_);_(* \(#,##0\);_(* "-"??_);_(@_)</c:formatCode>
                      <c:ptCount val="7"/>
                      <c:pt idx="0">
                        <c:v>3576</c:v>
                      </c:pt>
                      <c:pt idx="1">
                        <c:v>3584</c:v>
                      </c:pt>
                      <c:pt idx="2">
                        <c:v>3788</c:v>
                      </c:pt>
                      <c:pt idx="3">
                        <c:v>4391</c:v>
                      </c:pt>
                      <c:pt idx="4">
                        <c:v>3632</c:v>
                      </c:pt>
                      <c:pt idx="5">
                        <c:v>3282</c:v>
                      </c:pt>
                      <c:pt idx="6">
                        <c:v>4413</c:v>
                      </c:pt>
                    </c:numCache>
                  </c:numRef>
                </c:val>
                <c:smooth val="0"/>
                <c:extLst>
                  <c:ext xmlns:c16="http://schemas.microsoft.com/office/drawing/2014/chart" uri="{C3380CC4-5D6E-409C-BE32-E72D297353CC}">
                    <c16:uniqueId val="{00000003-E5AE-4AD1-9921-8BFF4906A1FC}"/>
                  </c:ext>
                </c:extLst>
              </c15:ser>
            </c15:filteredLineSeries>
          </c:ext>
        </c:extLst>
      </c:lineChart>
      <c:catAx>
        <c:axId val="993424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9323695"/>
        <c:crosses val="autoZero"/>
        <c:auto val="1"/>
        <c:lblAlgn val="ctr"/>
        <c:lblOffset val="100"/>
        <c:noMultiLvlLbl val="0"/>
      </c:catAx>
      <c:valAx>
        <c:axId val="99323695"/>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9342415"/>
        <c:crosses val="autoZero"/>
        <c:crossBetween val="between"/>
      </c:valAx>
      <c:spPr>
        <a:noFill/>
        <a:ln>
          <a:noFill/>
        </a:ln>
        <a:effectLst/>
      </c:spPr>
    </c:plotArea>
    <c:legend>
      <c:legendPos val="b"/>
      <c:layout>
        <c:manualLayout>
          <c:xMode val="edge"/>
          <c:yMode val="edge"/>
          <c:x val="0.35521151362128389"/>
          <c:y val="0.92049744160273816"/>
          <c:w val="0.2884123764129442"/>
          <c:h val="5.4426567554575728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1">
  <a:schemeClr val="accent1"/>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ata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4905F6-B6C1-471F-AF68-842F49A6BCB5}"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29E9D216-3E6D-48E2-9832-503E04C75835}">
      <dgm:prSet/>
      <dgm:spPr/>
      <dgm:t>
        <a:bodyPr/>
        <a:lstStyle/>
        <a:p>
          <a:pPr>
            <a:lnSpc>
              <a:spcPct val="100000"/>
            </a:lnSpc>
            <a:defRPr cap="all"/>
          </a:pPr>
          <a:r>
            <a:rPr lang="en-US" b="1" dirty="0"/>
            <a:t>ED Environment</a:t>
          </a:r>
        </a:p>
      </dgm:t>
    </dgm:pt>
    <dgm:pt modelId="{DC197527-F38F-41A5-948E-7818889C6CC3}" type="parTrans" cxnId="{E24C210D-862D-4FBB-8EEF-9ABE5F488C4C}">
      <dgm:prSet/>
      <dgm:spPr/>
      <dgm:t>
        <a:bodyPr/>
        <a:lstStyle/>
        <a:p>
          <a:endParaRPr lang="en-US"/>
        </a:p>
      </dgm:t>
    </dgm:pt>
    <dgm:pt modelId="{997090E1-E420-4558-B20D-E233235B7005}" type="sibTrans" cxnId="{E24C210D-862D-4FBB-8EEF-9ABE5F488C4C}">
      <dgm:prSet/>
      <dgm:spPr/>
      <dgm:t>
        <a:bodyPr/>
        <a:lstStyle/>
        <a:p>
          <a:endParaRPr lang="en-US"/>
        </a:p>
      </dgm:t>
    </dgm:pt>
    <dgm:pt modelId="{96D7E16A-2396-451C-A93D-7B45739A326C}">
      <dgm:prSet/>
      <dgm:spPr/>
      <dgm:t>
        <a:bodyPr/>
        <a:lstStyle/>
        <a:p>
          <a:pPr>
            <a:lnSpc>
              <a:spcPct val="100000"/>
            </a:lnSpc>
            <a:defRPr cap="all"/>
          </a:pPr>
          <a:r>
            <a:rPr lang="en-US" b="1" dirty="0"/>
            <a:t>Jobs</a:t>
          </a:r>
        </a:p>
      </dgm:t>
    </dgm:pt>
    <dgm:pt modelId="{76C81B6B-D6D4-4D2C-B38F-2BFCC7808E18}" type="parTrans" cxnId="{B91E437F-72DE-459C-B870-02E49CF63C51}">
      <dgm:prSet/>
      <dgm:spPr/>
      <dgm:t>
        <a:bodyPr/>
        <a:lstStyle/>
        <a:p>
          <a:endParaRPr lang="en-US"/>
        </a:p>
      </dgm:t>
    </dgm:pt>
    <dgm:pt modelId="{70219754-05EA-47CE-9EA3-06A5E6A49E10}" type="sibTrans" cxnId="{B91E437F-72DE-459C-B870-02E49CF63C51}">
      <dgm:prSet/>
      <dgm:spPr/>
      <dgm:t>
        <a:bodyPr/>
        <a:lstStyle/>
        <a:p>
          <a:endParaRPr lang="en-US"/>
        </a:p>
      </dgm:t>
    </dgm:pt>
    <dgm:pt modelId="{5B0F310C-FAD5-47E7-BD6B-5068DB567116}">
      <dgm:prSet/>
      <dgm:spPr/>
      <dgm:t>
        <a:bodyPr/>
        <a:lstStyle/>
        <a:p>
          <a:pPr>
            <a:lnSpc>
              <a:spcPct val="100000"/>
            </a:lnSpc>
            <a:defRPr cap="all"/>
          </a:pPr>
          <a:r>
            <a:rPr lang="en-US" b="1" dirty="0"/>
            <a:t>Engagement of diverse populations</a:t>
          </a:r>
        </a:p>
      </dgm:t>
    </dgm:pt>
    <dgm:pt modelId="{158293DD-9059-4183-890F-142E7C161DA3}" type="parTrans" cxnId="{52D2AD58-2541-4B53-8D0A-6EAFC4A257FD}">
      <dgm:prSet/>
      <dgm:spPr/>
      <dgm:t>
        <a:bodyPr/>
        <a:lstStyle/>
        <a:p>
          <a:endParaRPr lang="en-US"/>
        </a:p>
      </dgm:t>
    </dgm:pt>
    <dgm:pt modelId="{7CD4F951-9F6C-4D02-8721-BD75EF8E06AA}" type="sibTrans" cxnId="{52D2AD58-2541-4B53-8D0A-6EAFC4A257FD}">
      <dgm:prSet/>
      <dgm:spPr/>
      <dgm:t>
        <a:bodyPr/>
        <a:lstStyle/>
        <a:p>
          <a:endParaRPr lang="en-US"/>
        </a:p>
      </dgm:t>
    </dgm:pt>
    <dgm:pt modelId="{FD328A03-F3DB-413C-93FA-C0D7819A8C53}">
      <dgm:prSet/>
      <dgm:spPr/>
      <dgm:t>
        <a:bodyPr/>
        <a:lstStyle/>
        <a:p>
          <a:pPr>
            <a:lnSpc>
              <a:spcPct val="100000"/>
            </a:lnSpc>
            <a:defRPr cap="all"/>
          </a:pPr>
          <a:r>
            <a:rPr lang="en-US" b="1" dirty="0"/>
            <a:t>Mentorship and exposure</a:t>
          </a:r>
        </a:p>
      </dgm:t>
    </dgm:pt>
    <dgm:pt modelId="{32094FDD-4F08-49EE-9B31-B6F2A1779307}" type="parTrans" cxnId="{F8BEF723-F205-42F4-9011-65947A2F138D}">
      <dgm:prSet/>
      <dgm:spPr/>
      <dgm:t>
        <a:bodyPr/>
        <a:lstStyle/>
        <a:p>
          <a:endParaRPr lang="en-US"/>
        </a:p>
      </dgm:t>
    </dgm:pt>
    <dgm:pt modelId="{B267EAEF-0B04-4A27-A7E9-BDF444AD7CDB}" type="sibTrans" cxnId="{F8BEF723-F205-42F4-9011-65947A2F138D}">
      <dgm:prSet/>
      <dgm:spPr/>
      <dgm:t>
        <a:bodyPr/>
        <a:lstStyle/>
        <a:p>
          <a:endParaRPr lang="en-US"/>
        </a:p>
      </dgm:t>
    </dgm:pt>
    <dgm:pt modelId="{3A646E46-3BCD-4C48-A86F-87FAEE3327BA}">
      <dgm:prSet/>
      <dgm:spPr/>
      <dgm:t>
        <a:bodyPr/>
        <a:lstStyle/>
        <a:p>
          <a:pPr>
            <a:lnSpc>
              <a:spcPct val="100000"/>
            </a:lnSpc>
            <a:defRPr cap="all"/>
          </a:pPr>
          <a:r>
            <a:rPr lang="en-US" b="1" dirty="0"/>
            <a:t>Career longevity</a:t>
          </a:r>
        </a:p>
      </dgm:t>
    </dgm:pt>
    <dgm:pt modelId="{33E8F777-039F-4866-AC95-9D606ED8DA16}" type="parTrans" cxnId="{7150F3EC-8890-46D4-A847-921EEA057032}">
      <dgm:prSet/>
      <dgm:spPr/>
      <dgm:t>
        <a:bodyPr/>
        <a:lstStyle/>
        <a:p>
          <a:endParaRPr lang="en-US"/>
        </a:p>
      </dgm:t>
    </dgm:pt>
    <dgm:pt modelId="{902AF7C1-CE52-4C2A-BA7C-7C3DB69BBA02}" type="sibTrans" cxnId="{7150F3EC-8890-46D4-A847-921EEA057032}">
      <dgm:prSet/>
      <dgm:spPr/>
      <dgm:t>
        <a:bodyPr/>
        <a:lstStyle/>
        <a:p>
          <a:endParaRPr lang="en-US"/>
        </a:p>
      </dgm:t>
    </dgm:pt>
    <dgm:pt modelId="{D7982E8F-3F3B-48C0-9524-38F9E906B066}" type="pres">
      <dgm:prSet presAssocID="{0B4905F6-B6C1-471F-AF68-842F49A6BCB5}" presName="root" presStyleCnt="0">
        <dgm:presLayoutVars>
          <dgm:dir/>
          <dgm:resizeHandles val="exact"/>
        </dgm:presLayoutVars>
      </dgm:prSet>
      <dgm:spPr/>
    </dgm:pt>
    <dgm:pt modelId="{C49539A3-49DC-4825-A593-F86B9A977C29}" type="pres">
      <dgm:prSet presAssocID="{29E9D216-3E6D-48E2-9832-503E04C75835}" presName="compNode" presStyleCnt="0"/>
      <dgm:spPr/>
    </dgm:pt>
    <dgm:pt modelId="{904922FC-2266-4077-9F08-BBEF9087D3D4}" type="pres">
      <dgm:prSet presAssocID="{29E9D216-3E6D-48E2-9832-503E04C75835}" presName="iconBgRect" presStyleLbl="bgShp" presStyleIdx="0" presStyleCnt="5" custLinFactNeighborX="5844"/>
      <dgm:spPr>
        <a:prstGeom prst="round2DiagRect">
          <a:avLst>
            <a:gd name="adj1" fmla="val 29727"/>
            <a:gd name="adj2" fmla="val 0"/>
          </a:avLst>
        </a:prstGeom>
        <a:solidFill>
          <a:schemeClr val="accent5"/>
        </a:solidFill>
      </dgm:spPr>
    </dgm:pt>
    <dgm:pt modelId="{5AF37705-6F2D-43D0-9D18-535718551E92}" type="pres">
      <dgm:prSet presAssocID="{29E9D216-3E6D-48E2-9832-503E04C75835}"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mputer"/>
        </a:ext>
      </dgm:extLst>
    </dgm:pt>
    <dgm:pt modelId="{D9B277A6-1F29-4E96-B4BC-9E0515C60C93}" type="pres">
      <dgm:prSet presAssocID="{29E9D216-3E6D-48E2-9832-503E04C75835}" presName="spaceRect" presStyleCnt="0"/>
      <dgm:spPr/>
    </dgm:pt>
    <dgm:pt modelId="{D48CA754-CE58-4B92-B465-67F4681A9614}" type="pres">
      <dgm:prSet presAssocID="{29E9D216-3E6D-48E2-9832-503E04C75835}" presName="textRect" presStyleLbl="revTx" presStyleIdx="0" presStyleCnt="5">
        <dgm:presLayoutVars>
          <dgm:chMax val="1"/>
          <dgm:chPref val="1"/>
        </dgm:presLayoutVars>
      </dgm:prSet>
      <dgm:spPr/>
    </dgm:pt>
    <dgm:pt modelId="{AFF69FCF-4CBA-4549-BDD5-52D414A13994}" type="pres">
      <dgm:prSet presAssocID="{997090E1-E420-4558-B20D-E233235B7005}" presName="sibTrans" presStyleCnt="0"/>
      <dgm:spPr/>
    </dgm:pt>
    <dgm:pt modelId="{BC51A398-DEA1-4292-AD70-61A25CA14D93}" type="pres">
      <dgm:prSet presAssocID="{96D7E16A-2396-451C-A93D-7B45739A326C}" presName="compNode" presStyleCnt="0"/>
      <dgm:spPr/>
    </dgm:pt>
    <dgm:pt modelId="{24C419D8-F343-498A-A2AD-70A1291B250F}" type="pres">
      <dgm:prSet presAssocID="{96D7E16A-2396-451C-A93D-7B45739A326C}" presName="iconBgRect" presStyleLbl="bgShp" presStyleIdx="1" presStyleCnt="5"/>
      <dgm:spPr>
        <a:prstGeom prst="round2DiagRect">
          <a:avLst>
            <a:gd name="adj1" fmla="val 29727"/>
            <a:gd name="adj2" fmla="val 0"/>
          </a:avLst>
        </a:prstGeom>
        <a:solidFill>
          <a:srgbClr val="7030A0"/>
        </a:solidFill>
      </dgm:spPr>
    </dgm:pt>
    <dgm:pt modelId="{F07C40E8-0DC1-420A-B947-E2F4AFD56E4F}" type="pres">
      <dgm:prSet presAssocID="{96D7E16A-2396-451C-A93D-7B45739A326C}"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iefcase"/>
        </a:ext>
      </dgm:extLst>
    </dgm:pt>
    <dgm:pt modelId="{2A1E246E-BBB3-49DF-AB26-9062C46B8AA0}" type="pres">
      <dgm:prSet presAssocID="{96D7E16A-2396-451C-A93D-7B45739A326C}" presName="spaceRect" presStyleCnt="0"/>
      <dgm:spPr/>
    </dgm:pt>
    <dgm:pt modelId="{5B2A9835-7BA7-4244-9B18-6208105F1FEE}" type="pres">
      <dgm:prSet presAssocID="{96D7E16A-2396-451C-A93D-7B45739A326C}" presName="textRect" presStyleLbl="revTx" presStyleIdx="1" presStyleCnt="5">
        <dgm:presLayoutVars>
          <dgm:chMax val="1"/>
          <dgm:chPref val="1"/>
        </dgm:presLayoutVars>
      </dgm:prSet>
      <dgm:spPr/>
    </dgm:pt>
    <dgm:pt modelId="{988F6BE4-9E90-487B-9486-85C9C71ECF9A}" type="pres">
      <dgm:prSet presAssocID="{70219754-05EA-47CE-9EA3-06A5E6A49E10}" presName="sibTrans" presStyleCnt="0"/>
      <dgm:spPr/>
    </dgm:pt>
    <dgm:pt modelId="{CE05A362-007D-458C-B5B9-8E118937FA1A}" type="pres">
      <dgm:prSet presAssocID="{5B0F310C-FAD5-47E7-BD6B-5068DB567116}" presName="compNode" presStyleCnt="0"/>
      <dgm:spPr/>
    </dgm:pt>
    <dgm:pt modelId="{B0B16D46-1334-444F-9E95-BD5C87A6B225}" type="pres">
      <dgm:prSet presAssocID="{5B0F310C-FAD5-47E7-BD6B-5068DB567116}" presName="iconBgRect" presStyleLbl="bgShp" presStyleIdx="2" presStyleCnt="5"/>
      <dgm:spPr>
        <a:prstGeom prst="round2DiagRect">
          <a:avLst>
            <a:gd name="adj1" fmla="val 29727"/>
            <a:gd name="adj2" fmla="val 0"/>
          </a:avLst>
        </a:prstGeom>
        <a:solidFill>
          <a:srgbClr val="0070C0"/>
        </a:solidFill>
      </dgm:spPr>
    </dgm:pt>
    <dgm:pt modelId="{18F840E6-33BF-4A31-94C9-4BB5A201B2DE}" type="pres">
      <dgm:prSet presAssocID="{5B0F310C-FAD5-47E7-BD6B-5068DB56711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74A862E2-DE1C-4117-86D6-C99428F34364}" type="pres">
      <dgm:prSet presAssocID="{5B0F310C-FAD5-47E7-BD6B-5068DB567116}" presName="spaceRect" presStyleCnt="0"/>
      <dgm:spPr/>
    </dgm:pt>
    <dgm:pt modelId="{FE40F154-3378-4D38-BA47-D2E7D3597C6C}" type="pres">
      <dgm:prSet presAssocID="{5B0F310C-FAD5-47E7-BD6B-5068DB567116}" presName="textRect" presStyleLbl="revTx" presStyleIdx="2" presStyleCnt="5">
        <dgm:presLayoutVars>
          <dgm:chMax val="1"/>
          <dgm:chPref val="1"/>
        </dgm:presLayoutVars>
      </dgm:prSet>
      <dgm:spPr/>
    </dgm:pt>
    <dgm:pt modelId="{B5904252-9A72-4C7D-9373-CB4505C6F5E4}" type="pres">
      <dgm:prSet presAssocID="{7CD4F951-9F6C-4D02-8721-BD75EF8E06AA}" presName="sibTrans" presStyleCnt="0"/>
      <dgm:spPr/>
    </dgm:pt>
    <dgm:pt modelId="{B0A082AA-8530-4FF1-BF8B-4EF079373219}" type="pres">
      <dgm:prSet presAssocID="{FD328A03-F3DB-413C-93FA-C0D7819A8C53}" presName="compNode" presStyleCnt="0"/>
      <dgm:spPr/>
    </dgm:pt>
    <dgm:pt modelId="{B8CFEDBB-6715-4815-B377-463CB8097E6B}" type="pres">
      <dgm:prSet presAssocID="{FD328A03-F3DB-413C-93FA-C0D7819A8C53}" presName="iconBgRect" presStyleLbl="bgShp" presStyleIdx="3" presStyleCnt="5"/>
      <dgm:spPr>
        <a:prstGeom prst="round2DiagRect">
          <a:avLst>
            <a:gd name="adj1" fmla="val 29727"/>
            <a:gd name="adj2" fmla="val 0"/>
          </a:avLst>
        </a:prstGeom>
        <a:solidFill>
          <a:srgbClr val="00B050"/>
        </a:solidFill>
      </dgm:spPr>
    </dgm:pt>
    <dgm:pt modelId="{60B1D2A6-A8DB-48C7-BE5A-405BA98AFE54}" type="pres">
      <dgm:prSet presAssocID="{FD328A03-F3DB-413C-93FA-C0D7819A8C5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ndshake"/>
        </a:ext>
      </dgm:extLst>
    </dgm:pt>
    <dgm:pt modelId="{4A3642A7-F266-4488-AA36-C5CFA8C7F27A}" type="pres">
      <dgm:prSet presAssocID="{FD328A03-F3DB-413C-93FA-C0D7819A8C53}" presName="spaceRect" presStyleCnt="0"/>
      <dgm:spPr/>
    </dgm:pt>
    <dgm:pt modelId="{997E5D2D-09BC-4DC3-8A35-A9BECB081C5C}" type="pres">
      <dgm:prSet presAssocID="{FD328A03-F3DB-413C-93FA-C0D7819A8C53}" presName="textRect" presStyleLbl="revTx" presStyleIdx="3" presStyleCnt="5">
        <dgm:presLayoutVars>
          <dgm:chMax val="1"/>
          <dgm:chPref val="1"/>
        </dgm:presLayoutVars>
      </dgm:prSet>
      <dgm:spPr/>
    </dgm:pt>
    <dgm:pt modelId="{73D0BE0A-1388-4FF9-939F-86AE5E97C67E}" type="pres">
      <dgm:prSet presAssocID="{B267EAEF-0B04-4A27-A7E9-BDF444AD7CDB}" presName="sibTrans" presStyleCnt="0"/>
      <dgm:spPr/>
    </dgm:pt>
    <dgm:pt modelId="{1F485A8E-B6DA-4ECB-9DD4-662E3D305BA5}" type="pres">
      <dgm:prSet presAssocID="{3A646E46-3BCD-4C48-A86F-87FAEE3327BA}" presName="compNode" presStyleCnt="0"/>
      <dgm:spPr/>
    </dgm:pt>
    <dgm:pt modelId="{1B8B36AE-30E5-440B-A151-180E62BA1D5B}" type="pres">
      <dgm:prSet presAssocID="{3A646E46-3BCD-4C48-A86F-87FAEE3327BA}" presName="iconBgRect" presStyleLbl="bgShp" presStyleIdx="4" presStyleCnt="5"/>
      <dgm:spPr>
        <a:prstGeom prst="round2DiagRect">
          <a:avLst>
            <a:gd name="adj1" fmla="val 29727"/>
            <a:gd name="adj2" fmla="val 0"/>
          </a:avLst>
        </a:prstGeom>
      </dgm:spPr>
    </dgm:pt>
    <dgm:pt modelId="{8137909C-76AF-44B2-87AC-527C0688CF36}" type="pres">
      <dgm:prSet presAssocID="{3A646E46-3BCD-4C48-A86F-87FAEE3327BA}"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olaroidPictures"/>
        </a:ext>
      </dgm:extLst>
    </dgm:pt>
    <dgm:pt modelId="{37064E83-62B4-4427-8C3E-6420444AAAC8}" type="pres">
      <dgm:prSet presAssocID="{3A646E46-3BCD-4C48-A86F-87FAEE3327BA}" presName="spaceRect" presStyleCnt="0"/>
      <dgm:spPr/>
    </dgm:pt>
    <dgm:pt modelId="{09BB9B54-442A-424E-AC6D-8D3FABB02C00}" type="pres">
      <dgm:prSet presAssocID="{3A646E46-3BCD-4C48-A86F-87FAEE3327BA}" presName="textRect" presStyleLbl="revTx" presStyleIdx="4" presStyleCnt="5">
        <dgm:presLayoutVars>
          <dgm:chMax val="1"/>
          <dgm:chPref val="1"/>
        </dgm:presLayoutVars>
      </dgm:prSet>
      <dgm:spPr/>
    </dgm:pt>
  </dgm:ptLst>
  <dgm:cxnLst>
    <dgm:cxn modelId="{95430503-27B6-42B5-86AF-6E0289C95318}" type="presOf" srcId="{96D7E16A-2396-451C-A93D-7B45739A326C}" destId="{5B2A9835-7BA7-4244-9B18-6208105F1FEE}" srcOrd="0" destOrd="0" presId="urn:microsoft.com/office/officeart/2018/5/layout/IconLeafLabelList"/>
    <dgm:cxn modelId="{E24C210D-862D-4FBB-8EEF-9ABE5F488C4C}" srcId="{0B4905F6-B6C1-471F-AF68-842F49A6BCB5}" destId="{29E9D216-3E6D-48E2-9832-503E04C75835}" srcOrd="0" destOrd="0" parTransId="{DC197527-F38F-41A5-948E-7818889C6CC3}" sibTransId="{997090E1-E420-4558-B20D-E233235B7005}"/>
    <dgm:cxn modelId="{B61B8213-2E8A-4A79-9D23-0DEC575F5AB2}" type="presOf" srcId="{3A646E46-3BCD-4C48-A86F-87FAEE3327BA}" destId="{09BB9B54-442A-424E-AC6D-8D3FABB02C00}" srcOrd="0" destOrd="0" presId="urn:microsoft.com/office/officeart/2018/5/layout/IconLeafLabelList"/>
    <dgm:cxn modelId="{F8BEF723-F205-42F4-9011-65947A2F138D}" srcId="{0B4905F6-B6C1-471F-AF68-842F49A6BCB5}" destId="{FD328A03-F3DB-413C-93FA-C0D7819A8C53}" srcOrd="3" destOrd="0" parTransId="{32094FDD-4F08-49EE-9B31-B6F2A1779307}" sibTransId="{B267EAEF-0B04-4A27-A7E9-BDF444AD7CDB}"/>
    <dgm:cxn modelId="{778C8932-4B56-4E5B-AFAE-9AB03D596479}" type="presOf" srcId="{0B4905F6-B6C1-471F-AF68-842F49A6BCB5}" destId="{D7982E8F-3F3B-48C0-9524-38F9E906B066}" srcOrd="0" destOrd="0" presId="urn:microsoft.com/office/officeart/2018/5/layout/IconLeafLabelList"/>
    <dgm:cxn modelId="{DC7C0D5B-8EB7-4CFF-B509-E87524E689CE}" type="presOf" srcId="{5B0F310C-FAD5-47E7-BD6B-5068DB567116}" destId="{FE40F154-3378-4D38-BA47-D2E7D3597C6C}" srcOrd="0" destOrd="0" presId="urn:microsoft.com/office/officeart/2018/5/layout/IconLeafLabelList"/>
    <dgm:cxn modelId="{52D2AD58-2541-4B53-8D0A-6EAFC4A257FD}" srcId="{0B4905F6-B6C1-471F-AF68-842F49A6BCB5}" destId="{5B0F310C-FAD5-47E7-BD6B-5068DB567116}" srcOrd="2" destOrd="0" parTransId="{158293DD-9059-4183-890F-142E7C161DA3}" sibTransId="{7CD4F951-9F6C-4D02-8721-BD75EF8E06AA}"/>
    <dgm:cxn modelId="{B91E437F-72DE-459C-B870-02E49CF63C51}" srcId="{0B4905F6-B6C1-471F-AF68-842F49A6BCB5}" destId="{96D7E16A-2396-451C-A93D-7B45739A326C}" srcOrd="1" destOrd="0" parTransId="{76C81B6B-D6D4-4D2C-B38F-2BFCC7808E18}" sibTransId="{70219754-05EA-47CE-9EA3-06A5E6A49E10}"/>
    <dgm:cxn modelId="{C2784D9D-3071-4151-A71A-BF5EC19FBAEC}" type="presOf" srcId="{29E9D216-3E6D-48E2-9832-503E04C75835}" destId="{D48CA754-CE58-4B92-B465-67F4681A9614}" srcOrd="0" destOrd="0" presId="urn:microsoft.com/office/officeart/2018/5/layout/IconLeafLabelList"/>
    <dgm:cxn modelId="{9DE25CAD-D4F7-46CA-8248-4EEC97F648BB}" type="presOf" srcId="{FD328A03-F3DB-413C-93FA-C0D7819A8C53}" destId="{997E5D2D-09BC-4DC3-8A35-A9BECB081C5C}" srcOrd="0" destOrd="0" presId="urn:microsoft.com/office/officeart/2018/5/layout/IconLeafLabelList"/>
    <dgm:cxn modelId="{7150F3EC-8890-46D4-A847-921EEA057032}" srcId="{0B4905F6-B6C1-471F-AF68-842F49A6BCB5}" destId="{3A646E46-3BCD-4C48-A86F-87FAEE3327BA}" srcOrd="4" destOrd="0" parTransId="{33E8F777-039F-4866-AC95-9D606ED8DA16}" sibTransId="{902AF7C1-CE52-4C2A-BA7C-7C3DB69BBA02}"/>
    <dgm:cxn modelId="{5CFBB98F-6790-4EF6-9740-9BF7E074A9AF}" type="presParOf" srcId="{D7982E8F-3F3B-48C0-9524-38F9E906B066}" destId="{C49539A3-49DC-4825-A593-F86B9A977C29}" srcOrd="0" destOrd="0" presId="urn:microsoft.com/office/officeart/2018/5/layout/IconLeafLabelList"/>
    <dgm:cxn modelId="{AE7BD039-79CE-4953-8462-BED2DF96B435}" type="presParOf" srcId="{C49539A3-49DC-4825-A593-F86B9A977C29}" destId="{904922FC-2266-4077-9F08-BBEF9087D3D4}" srcOrd="0" destOrd="0" presId="urn:microsoft.com/office/officeart/2018/5/layout/IconLeafLabelList"/>
    <dgm:cxn modelId="{8D52F88F-37DD-438C-9DA4-DBE904A228EA}" type="presParOf" srcId="{C49539A3-49DC-4825-A593-F86B9A977C29}" destId="{5AF37705-6F2D-43D0-9D18-535718551E92}" srcOrd="1" destOrd="0" presId="urn:microsoft.com/office/officeart/2018/5/layout/IconLeafLabelList"/>
    <dgm:cxn modelId="{38D41929-AE8B-4C45-B424-B2ED726BC241}" type="presParOf" srcId="{C49539A3-49DC-4825-A593-F86B9A977C29}" destId="{D9B277A6-1F29-4E96-B4BC-9E0515C60C93}" srcOrd="2" destOrd="0" presId="urn:microsoft.com/office/officeart/2018/5/layout/IconLeafLabelList"/>
    <dgm:cxn modelId="{58491C5A-00FD-4EA2-81BB-ED7E678491A3}" type="presParOf" srcId="{C49539A3-49DC-4825-A593-F86B9A977C29}" destId="{D48CA754-CE58-4B92-B465-67F4681A9614}" srcOrd="3" destOrd="0" presId="urn:microsoft.com/office/officeart/2018/5/layout/IconLeafLabelList"/>
    <dgm:cxn modelId="{9C2384DA-F1AB-433E-B368-094800E6BA21}" type="presParOf" srcId="{D7982E8F-3F3B-48C0-9524-38F9E906B066}" destId="{AFF69FCF-4CBA-4549-BDD5-52D414A13994}" srcOrd="1" destOrd="0" presId="urn:microsoft.com/office/officeart/2018/5/layout/IconLeafLabelList"/>
    <dgm:cxn modelId="{D986F401-1A35-45F7-A7A0-519A66DE8FAF}" type="presParOf" srcId="{D7982E8F-3F3B-48C0-9524-38F9E906B066}" destId="{BC51A398-DEA1-4292-AD70-61A25CA14D93}" srcOrd="2" destOrd="0" presId="urn:microsoft.com/office/officeart/2018/5/layout/IconLeafLabelList"/>
    <dgm:cxn modelId="{5FB0E7BE-4C38-4B4F-AD43-56C36439427F}" type="presParOf" srcId="{BC51A398-DEA1-4292-AD70-61A25CA14D93}" destId="{24C419D8-F343-498A-A2AD-70A1291B250F}" srcOrd="0" destOrd="0" presId="urn:microsoft.com/office/officeart/2018/5/layout/IconLeafLabelList"/>
    <dgm:cxn modelId="{68B696DA-680E-44A6-91D5-A2F60B3BE5A7}" type="presParOf" srcId="{BC51A398-DEA1-4292-AD70-61A25CA14D93}" destId="{F07C40E8-0DC1-420A-B947-E2F4AFD56E4F}" srcOrd="1" destOrd="0" presId="urn:microsoft.com/office/officeart/2018/5/layout/IconLeafLabelList"/>
    <dgm:cxn modelId="{7BC3806C-2FF7-4B1D-8D72-9AC511FA8653}" type="presParOf" srcId="{BC51A398-DEA1-4292-AD70-61A25CA14D93}" destId="{2A1E246E-BBB3-49DF-AB26-9062C46B8AA0}" srcOrd="2" destOrd="0" presId="urn:microsoft.com/office/officeart/2018/5/layout/IconLeafLabelList"/>
    <dgm:cxn modelId="{CB891999-0469-4541-9181-B9C766D6E13A}" type="presParOf" srcId="{BC51A398-DEA1-4292-AD70-61A25CA14D93}" destId="{5B2A9835-7BA7-4244-9B18-6208105F1FEE}" srcOrd="3" destOrd="0" presId="urn:microsoft.com/office/officeart/2018/5/layout/IconLeafLabelList"/>
    <dgm:cxn modelId="{6869947E-33AF-442D-BE49-7F5CD919E4C9}" type="presParOf" srcId="{D7982E8F-3F3B-48C0-9524-38F9E906B066}" destId="{988F6BE4-9E90-487B-9486-85C9C71ECF9A}" srcOrd="3" destOrd="0" presId="urn:microsoft.com/office/officeart/2018/5/layout/IconLeafLabelList"/>
    <dgm:cxn modelId="{8EE8AEA1-8A2D-4A62-B946-E548B3429572}" type="presParOf" srcId="{D7982E8F-3F3B-48C0-9524-38F9E906B066}" destId="{CE05A362-007D-458C-B5B9-8E118937FA1A}" srcOrd="4" destOrd="0" presId="urn:microsoft.com/office/officeart/2018/5/layout/IconLeafLabelList"/>
    <dgm:cxn modelId="{C1250B02-FCEA-476A-8E51-813993FFE048}" type="presParOf" srcId="{CE05A362-007D-458C-B5B9-8E118937FA1A}" destId="{B0B16D46-1334-444F-9E95-BD5C87A6B225}" srcOrd="0" destOrd="0" presId="urn:microsoft.com/office/officeart/2018/5/layout/IconLeafLabelList"/>
    <dgm:cxn modelId="{969171DA-038A-4E19-8151-DD731259A433}" type="presParOf" srcId="{CE05A362-007D-458C-B5B9-8E118937FA1A}" destId="{18F840E6-33BF-4A31-94C9-4BB5A201B2DE}" srcOrd="1" destOrd="0" presId="urn:microsoft.com/office/officeart/2018/5/layout/IconLeafLabelList"/>
    <dgm:cxn modelId="{66157BDA-3529-40C4-B772-CE35EE087555}" type="presParOf" srcId="{CE05A362-007D-458C-B5B9-8E118937FA1A}" destId="{74A862E2-DE1C-4117-86D6-C99428F34364}" srcOrd="2" destOrd="0" presId="urn:microsoft.com/office/officeart/2018/5/layout/IconLeafLabelList"/>
    <dgm:cxn modelId="{8B3B4612-23AA-42A6-9F62-6702245A0AC4}" type="presParOf" srcId="{CE05A362-007D-458C-B5B9-8E118937FA1A}" destId="{FE40F154-3378-4D38-BA47-D2E7D3597C6C}" srcOrd="3" destOrd="0" presId="urn:microsoft.com/office/officeart/2018/5/layout/IconLeafLabelList"/>
    <dgm:cxn modelId="{49EC40D1-F5FB-45D7-BDAA-A83C98476502}" type="presParOf" srcId="{D7982E8F-3F3B-48C0-9524-38F9E906B066}" destId="{B5904252-9A72-4C7D-9373-CB4505C6F5E4}" srcOrd="5" destOrd="0" presId="urn:microsoft.com/office/officeart/2018/5/layout/IconLeafLabelList"/>
    <dgm:cxn modelId="{A1CC607D-C64F-4F2C-AB43-544A1CF6D3E8}" type="presParOf" srcId="{D7982E8F-3F3B-48C0-9524-38F9E906B066}" destId="{B0A082AA-8530-4FF1-BF8B-4EF079373219}" srcOrd="6" destOrd="0" presId="urn:microsoft.com/office/officeart/2018/5/layout/IconLeafLabelList"/>
    <dgm:cxn modelId="{93C1901F-B13F-49B8-93DE-3B346825DF14}" type="presParOf" srcId="{B0A082AA-8530-4FF1-BF8B-4EF079373219}" destId="{B8CFEDBB-6715-4815-B377-463CB8097E6B}" srcOrd="0" destOrd="0" presId="urn:microsoft.com/office/officeart/2018/5/layout/IconLeafLabelList"/>
    <dgm:cxn modelId="{01F5F49A-243D-442D-B4F3-91FC4F1683EC}" type="presParOf" srcId="{B0A082AA-8530-4FF1-BF8B-4EF079373219}" destId="{60B1D2A6-A8DB-48C7-BE5A-405BA98AFE54}" srcOrd="1" destOrd="0" presId="urn:microsoft.com/office/officeart/2018/5/layout/IconLeafLabelList"/>
    <dgm:cxn modelId="{EAEA135F-A291-43A1-8EE4-E48B439C3F14}" type="presParOf" srcId="{B0A082AA-8530-4FF1-BF8B-4EF079373219}" destId="{4A3642A7-F266-4488-AA36-C5CFA8C7F27A}" srcOrd="2" destOrd="0" presId="urn:microsoft.com/office/officeart/2018/5/layout/IconLeafLabelList"/>
    <dgm:cxn modelId="{E4EF534C-56D7-4497-867F-7E8921280051}" type="presParOf" srcId="{B0A082AA-8530-4FF1-BF8B-4EF079373219}" destId="{997E5D2D-09BC-4DC3-8A35-A9BECB081C5C}" srcOrd="3" destOrd="0" presId="urn:microsoft.com/office/officeart/2018/5/layout/IconLeafLabelList"/>
    <dgm:cxn modelId="{3DC832F8-159D-4BA1-8FA6-2B108790299F}" type="presParOf" srcId="{D7982E8F-3F3B-48C0-9524-38F9E906B066}" destId="{73D0BE0A-1388-4FF9-939F-86AE5E97C67E}" srcOrd="7" destOrd="0" presId="urn:microsoft.com/office/officeart/2018/5/layout/IconLeafLabelList"/>
    <dgm:cxn modelId="{1AD95F59-132E-4103-950D-21DB8038A0D3}" type="presParOf" srcId="{D7982E8F-3F3B-48C0-9524-38F9E906B066}" destId="{1F485A8E-B6DA-4ECB-9DD4-662E3D305BA5}" srcOrd="8" destOrd="0" presId="urn:microsoft.com/office/officeart/2018/5/layout/IconLeafLabelList"/>
    <dgm:cxn modelId="{D06194B7-21DC-42DC-A20F-C431B725B4DA}" type="presParOf" srcId="{1F485A8E-B6DA-4ECB-9DD4-662E3D305BA5}" destId="{1B8B36AE-30E5-440B-A151-180E62BA1D5B}" srcOrd="0" destOrd="0" presId="urn:microsoft.com/office/officeart/2018/5/layout/IconLeafLabelList"/>
    <dgm:cxn modelId="{E3E93962-B6FD-45B3-8B86-907CDDDA9D1E}" type="presParOf" srcId="{1F485A8E-B6DA-4ECB-9DD4-662E3D305BA5}" destId="{8137909C-76AF-44B2-87AC-527C0688CF36}" srcOrd="1" destOrd="0" presId="urn:microsoft.com/office/officeart/2018/5/layout/IconLeafLabelList"/>
    <dgm:cxn modelId="{F5FD12F4-C2E9-4D18-9C67-9DBCE9A6C1D3}" type="presParOf" srcId="{1F485A8E-B6DA-4ECB-9DD4-662E3D305BA5}" destId="{37064E83-62B4-4427-8C3E-6420444AAAC8}" srcOrd="2" destOrd="0" presId="urn:microsoft.com/office/officeart/2018/5/layout/IconLeafLabelList"/>
    <dgm:cxn modelId="{1175AEBE-8839-4CA2-A8FA-3F0655485305}" type="presParOf" srcId="{1F485A8E-B6DA-4ECB-9DD4-662E3D305BA5}" destId="{09BB9B54-442A-424E-AC6D-8D3FABB02C00}"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4905F6-B6C1-471F-AF68-842F49A6BCB5}"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29E9D216-3E6D-48E2-9832-503E04C75835}">
      <dgm:prSet/>
      <dgm:spPr/>
      <dgm:t>
        <a:bodyPr/>
        <a:lstStyle/>
        <a:p>
          <a:pPr>
            <a:lnSpc>
              <a:spcPct val="100000"/>
            </a:lnSpc>
            <a:defRPr cap="all"/>
          </a:pPr>
          <a:r>
            <a:rPr lang="en-US" b="1" dirty="0"/>
            <a:t>ED Environment</a:t>
          </a:r>
        </a:p>
      </dgm:t>
    </dgm:pt>
    <dgm:pt modelId="{DC197527-F38F-41A5-948E-7818889C6CC3}" type="parTrans" cxnId="{E24C210D-862D-4FBB-8EEF-9ABE5F488C4C}">
      <dgm:prSet/>
      <dgm:spPr/>
      <dgm:t>
        <a:bodyPr/>
        <a:lstStyle/>
        <a:p>
          <a:endParaRPr lang="en-US"/>
        </a:p>
      </dgm:t>
    </dgm:pt>
    <dgm:pt modelId="{997090E1-E420-4558-B20D-E233235B7005}" type="sibTrans" cxnId="{E24C210D-862D-4FBB-8EEF-9ABE5F488C4C}">
      <dgm:prSet/>
      <dgm:spPr/>
      <dgm:t>
        <a:bodyPr/>
        <a:lstStyle/>
        <a:p>
          <a:endParaRPr lang="en-US"/>
        </a:p>
      </dgm:t>
    </dgm:pt>
    <dgm:pt modelId="{96D7E16A-2396-451C-A93D-7B45739A326C}">
      <dgm:prSet/>
      <dgm:spPr/>
      <dgm:t>
        <a:bodyPr/>
        <a:lstStyle/>
        <a:p>
          <a:pPr>
            <a:lnSpc>
              <a:spcPct val="100000"/>
            </a:lnSpc>
            <a:defRPr cap="all"/>
          </a:pPr>
          <a:r>
            <a:rPr lang="en-US" b="1" dirty="0"/>
            <a:t>Jobs</a:t>
          </a:r>
        </a:p>
      </dgm:t>
    </dgm:pt>
    <dgm:pt modelId="{76C81B6B-D6D4-4D2C-B38F-2BFCC7808E18}" type="parTrans" cxnId="{B91E437F-72DE-459C-B870-02E49CF63C51}">
      <dgm:prSet/>
      <dgm:spPr/>
      <dgm:t>
        <a:bodyPr/>
        <a:lstStyle/>
        <a:p>
          <a:endParaRPr lang="en-US"/>
        </a:p>
      </dgm:t>
    </dgm:pt>
    <dgm:pt modelId="{70219754-05EA-47CE-9EA3-06A5E6A49E10}" type="sibTrans" cxnId="{B91E437F-72DE-459C-B870-02E49CF63C51}">
      <dgm:prSet/>
      <dgm:spPr/>
      <dgm:t>
        <a:bodyPr/>
        <a:lstStyle/>
        <a:p>
          <a:endParaRPr lang="en-US"/>
        </a:p>
      </dgm:t>
    </dgm:pt>
    <dgm:pt modelId="{5B0F310C-FAD5-47E7-BD6B-5068DB567116}">
      <dgm:prSet/>
      <dgm:spPr/>
      <dgm:t>
        <a:bodyPr/>
        <a:lstStyle/>
        <a:p>
          <a:pPr>
            <a:lnSpc>
              <a:spcPct val="100000"/>
            </a:lnSpc>
            <a:defRPr cap="all"/>
          </a:pPr>
          <a:r>
            <a:rPr lang="en-US" b="1" dirty="0"/>
            <a:t>Engagement of diverse populations</a:t>
          </a:r>
        </a:p>
      </dgm:t>
    </dgm:pt>
    <dgm:pt modelId="{158293DD-9059-4183-890F-142E7C161DA3}" type="parTrans" cxnId="{52D2AD58-2541-4B53-8D0A-6EAFC4A257FD}">
      <dgm:prSet/>
      <dgm:spPr/>
      <dgm:t>
        <a:bodyPr/>
        <a:lstStyle/>
        <a:p>
          <a:endParaRPr lang="en-US"/>
        </a:p>
      </dgm:t>
    </dgm:pt>
    <dgm:pt modelId="{7CD4F951-9F6C-4D02-8721-BD75EF8E06AA}" type="sibTrans" cxnId="{52D2AD58-2541-4B53-8D0A-6EAFC4A257FD}">
      <dgm:prSet/>
      <dgm:spPr/>
      <dgm:t>
        <a:bodyPr/>
        <a:lstStyle/>
        <a:p>
          <a:endParaRPr lang="en-US"/>
        </a:p>
      </dgm:t>
    </dgm:pt>
    <dgm:pt modelId="{FD328A03-F3DB-413C-93FA-C0D7819A8C53}">
      <dgm:prSet/>
      <dgm:spPr/>
      <dgm:t>
        <a:bodyPr/>
        <a:lstStyle/>
        <a:p>
          <a:pPr>
            <a:lnSpc>
              <a:spcPct val="100000"/>
            </a:lnSpc>
            <a:defRPr cap="all"/>
          </a:pPr>
          <a:r>
            <a:rPr lang="en-US" b="1" dirty="0"/>
            <a:t>Mentorship and exposure</a:t>
          </a:r>
        </a:p>
      </dgm:t>
    </dgm:pt>
    <dgm:pt modelId="{32094FDD-4F08-49EE-9B31-B6F2A1779307}" type="parTrans" cxnId="{F8BEF723-F205-42F4-9011-65947A2F138D}">
      <dgm:prSet/>
      <dgm:spPr/>
      <dgm:t>
        <a:bodyPr/>
        <a:lstStyle/>
        <a:p>
          <a:endParaRPr lang="en-US"/>
        </a:p>
      </dgm:t>
    </dgm:pt>
    <dgm:pt modelId="{B267EAEF-0B04-4A27-A7E9-BDF444AD7CDB}" type="sibTrans" cxnId="{F8BEF723-F205-42F4-9011-65947A2F138D}">
      <dgm:prSet/>
      <dgm:spPr/>
      <dgm:t>
        <a:bodyPr/>
        <a:lstStyle/>
        <a:p>
          <a:endParaRPr lang="en-US"/>
        </a:p>
      </dgm:t>
    </dgm:pt>
    <dgm:pt modelId="{3A646E46-3BCD-4C48-A86F-87FAEE3327BA}">
      <dgm:prSet/>
      <dgm:spPr/>
      <dgm:t>
        <a:bodyPr/>
        <a:lstStyle/>
        <a:p>
          <a:pPr>
            <a:lnSpc>
              <a:spcPct val="100000"/>
            </a:lnSpc>
            <a:defRPr cap="all"/>
          </a:pPr>
          <a:r>
            <a:rPr lang="en-US" b="1" dirty="0"/>
            <a:t>Career longevity</a:t>
          </a:r>
        </a:p>
      </dgm:t>
    </dgm:pt>
    <dgm:pt modelId="{33E8F777-039F-4866-AC95-9D606ED8DA16}" type="parTrans" cxnId="{7150F3EC-8890-46D4-A847-921EEA057032}">
      <dgm:prSet/>
      <dgm:spPr/>
      <dgm:t>
        <a:bodyPr/>
        <a:lstStyle/>
        <a:p>
          <a:endParaRPr lang="en-US"/>
        </a:p>
      </dgm:t>
    </dgm:pt>
    <dgm:pt modelId="{902AF7C1-CE52-4C2A-BA7C-7C3DB69BBA02}" type="sibTrans" cxnId="{7150F3EC-8890-46D4-A847-921EEA057032}">
      <dgm:prSet/>
      <dgm:spPr/>
      <dgm:t>
        <a:bodyPr/>
        <a:lstStyle/>
        <a:p>
          <a:endParaRPr lang="en-US"/>
        </a:p>
      </dgm:t>
    </dgm:pt>
    <dgm:pt modelId="{D7982E8F-3F3B-48C0-9524-38F9E906B066}" type="pres">
      <dgm:prSet presAssocID="{0B4905F6-B6C1-471F-AF68-842F49A6BCB5}" presName="root" presStyleCnt="0">
        <dgm:presLayoutVars>
          <dgm:dir/>
          <dgm:resizeHandles val="exact"/>
        </dgm:presLayoutVars>
      </dgm:prSet>
      <dgm:spPr/>
    </dgm:pt>
    <dgm:pt modelId="{C49539A3-49DC-4825-A593-F86B9A977C29}" type="pres">
      <dgm:prSet presAssocID="{29E9D216-3E6D-48E2-9832-503E04C75835}" presName="compNode" presStyleCnt="0"/>
      <dgm:spPr/>
    </dgm:pt>
    <dgm:pt modelId="{904922FC-2266-4077-9F08-BBEF9087D3D4}" type="pres">
      <dgm:prSet presAssocID="{29E9D216-3E6D-48E2-9832-503E04C75835}" presName="iconBgRect" presStyleLbl="bgShp" presStyleIdx="0" presStyleCnt="5" custLinFactNeighborX="5844"/>
      <dgm:spPr>
        <a:prstGeom prst="round2DiagRect">
          <a:avLst>
            <a:gd name="adj1" fmla="val 29727"/>
            <a:gd name="adj2" fmla="val 0"/>
          </a:avLst>
        </a:prstGeom>
        <a:solidFill>
          <a:schemeClr val="accent5"/>
        </a:solidFill>
      </dgm:spPr>
    </dgm:pt>
    <dgm:pt modelId="{5AF37705-6F2D-43D0-9D18-535718551E92}" type="pres">
      <dgm:prSet presAssocID="{29E9D216-3E6D-48E2-9832-503E04C75835}"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mputer"/>
        </a:ext>
      </dgm:extLst>
    </dgm:pt>
    <dgm:pt modelId="{D9B277A6-1F29-4E96-B4BC-9E0515C60C93}" type="pres">
      <dgm:prSet presAssocID="{29E9D216-3E6D-48E2-9832-503E04C75835}" presName="spaceRect" presStyleCnt="0"/>
      <dgm:spPr/>
    </dgm:pt>
    <dgm:pt modelId="{D48CA754-CE58-4B92-B465-67F4681A9614}" type="pres">
      <dgm:prSet presAssocID="{29E9D216-3E6D-48E2-9832-503E04C75835}" presName="textRect" presStyleLbl="revTx" presStyleIdx="0" presStyleCnt="5">
        <dgm:presLayoutVars>
          <dgm:chMax val="1"/>
          <dgm:chPref val="1"/>
        </dgm:presLayoutVars>
      </dgm:prSet>
      <dgm:spPr/>
    </dgm:pt>
    <dgm:pt modelId="{AFF69FCF-4CBA-4549-BDD5-52D414A13994}" type="pres">
      <dgm:prSet presAssocID="{997090E1-E420-4558-B20D-E233235B7005}" presName="sibTrans" presStyleCnt="0"/>
      <dgm:spPr/>
    </dgm:pt>
    <dgm:pt modelId="{BC51A398-DEA1-4292-AD70-61A25CA14D93}" type="pres">
      <dgm:prSet presAssocID="{96D7E16A-2396-451C-A93D-7B45739A326C}" presName="compNode" presStyleCnt="0"/>
      <dgm:spPr/>
    </dgm:pt>
    <dgm:pt modelId="{24C419D8-F343-498A-A2AD-70A1291B250F}" type="pres">
      <dgm:prSet presAssocID="{96D7E16A-2396-451C-A93D-7B45739A326C}" presName="iconBgRect" presStyleLbl="bgShp" presStyleIdx="1" presStyleCnt="5"/>
      <dgm:spPr>
        <a:prstGeom prst="round2DiagRect">
          <a:avLst>
            <a:gd name="adj1" fmla="val 29727"/>
            <a:gd name="adj2" fmla="val 0"/>
          </a:avLst>
        </a:prstGeom>
        <a:solidFill>
          <a:srgbClr val="7030A0"/>
        </a:solidFill>
      </dgm:spPr>
    </dgm:pt>
    <dgm:pt modelId="{F07C40E8-0DC1-420A-B947-E2F4AFD56E4F}" type="pres">
      <dgm:prSet presAssocID="{96D7E16A-2396-451C-A93D-7B45739A326C}"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iefcase"/>
        </a:ext>
      </dgm:extLst>
    </dgm:pt>
    <dgm:pt modelId="{2A1E246E-BBB3-49DF-AB26-9062C46B8AA0}" type="pres">
      <dgm:prSet presAssocID="{96D7E16A-2396-451C-A93D-7B45739A326C}" presName="spaceRect" presStyleCnt="0"/>
      <dgm:spPr/>
    </dgm:pt>
    <dgm:pt modelId="{5B2A9835-7BA7-4244-9B18-6208105F1FEE}" type="pres">
      <dgm:prSet presAssocID="{96D7E16A-2396-451C-A93D-7B45739A326C}" presName="textRect" presStyleLbl="revTx" presStyleIdx="1" presStyleCnt="5">
        <dgm:presLayoutVars>
          <dgm:chMax val="1"/>
          <dgm:chPref val="1"/>
        </dgm:presLayoutVars>
      </dgm:prSet>
      <dgm:spPr/>
    </dgm:pt>
    <dgm:pt modelId="{988F6BE4-9E90-487B-9486-85C9C71ECF9A}" type="pres">
      <dgm:prSet presAssocID="{70219754-05EA-47CE-9EA3-06A5E6A49E10}" presName="sibTrans" presStyleCnt="0"/>
      <dgm:spPr/>
    </dgm:pt>
    <dgm:pt modelId="{CE05A362-007D-458C-B5B9-8E118937FA1A}" type="pres">
      <dgm:prSet presAssocID="{5B0F310C-FAD5-47E7-BD6B-5068DB567116}" presName="compNode" presStyleCnt="0"/>
      <dgm:spPr/>
    </dgm:pt>
    <dgm:pt modelId="{B0B16D46-1334-444F-9E95-BD5C87A6B225}" type="pres">
      <dgm:prSet presAssocID="{5B0F310C-FAD5-47E7-BD6B-5068DB567116}" presName="iconBgRect" presStyleLbl="bgShp" presStyleIdx="2" presStyleCnt="5"/>
      <dgm:spPr>
        <a:prstGeom prst="round2DiagRect">
          <a:avLst>
            <a:gd name="adj1" fmla="val 29727"/>
            <a:gd name="adj2" fmla="val 0"/>
          </a:avLst>
        </a:prstGeom>
        <a:solidFill>
          <a:srgbClr val="0070C0"/>
        </a:solidFill>
      </dgm:spPr>
    </dgm:pt>
    <dgm:pt modelId="{18F840E6-33BF-4A31-94C9-4BB5A201B2DE}" type="pres">
      <dgm:prSet presAssocID="{5B0F310C-FAD5-47E7-BD6B-5068DB56711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74A862E2-DE1C-4117-86D6-C99428F34364}" type="pres">
      <dgm:prSet presAssocID="{5B0F310C-FAD5-47E7-BD6B-5068DB567116}" presName="spaceRect" presStyleCnt="0"/>
      <dgm:spPr/>
    </dgm:pt>
    <dgm:pt modelId="{FE40F154-3378-4D38-BA47-D2E7D3597C6C}" type="pres">
      <dgm:prSet presAssocID="{5B0F310C-FAD5-47E7-BD6B-5068DB567116}" presName="textRect" presStyleLbl="revTx" presStyleIdx="2" presStyleCnt="5">
        <dgm:presLayoutVars>
          <dgm:chMax val="1"/>
          <dgm:chPref val="1"/>
        </dgm:presLayoutVars>
      </dgm:prSet>
      <dgm:spPr/>
    </dgm:pt>
    <dgm:pt modelId="{B5904252-9A72-4C7D-9373-CB4505C6F5E4}" type="pres">
      <dgm:prSet presAssocID="{7CD4F951-9F6C-4D02-8721-BD75EF8E06AA}" presName="sibTrans" presStyleCnt="0"/>
      <dgm:spPr/>
    </dgm:pt>
    <dgm:pt modelId="{B0A082AA-8530-4FF1-BF8B-4EF079373219}" type="pres">
      <dgm:prSet presAssocID="{FD328A03-F3DB-413C-93FA-C0D7819A8C53}" presName="compNode" presStyleCnt="0"/>
      <dgm:spPr/>
    </dgm:pt>
    <dgm:pt modelId="{B8CFEDBB-6715-4815-B377-463CB8097E6B}" type="pres">
      <dgm:prSet presAssocID="{FD328A03-F3DB-413C-93FA-C0D7819A8C53}" presName="iconBgRect" presStyleLbl="bgShp" presStyleIdx="3" presStyleCnt="5"/>
      <dgm:spPr>
        <a:prstGeom prst="round2DiagRect">
          <a:avLst>
            <a:gd name="adj1" fmla="val 29727"/>
            <a:gd name="adj2" fmla="val 0"/>
          </a:avLst>
        </a:prstGeom>
        <a:solidFill>
          <a:srgbClr val="00B050"/>
        </a:solidFill>
      </dgm:spPr>
    </dgm:pt>
    <dgm:pt modelId="{60B1D2A6-A8DB-48C7-BE5A-405BA98AFE54}" type="pres">
      <dgm:prSet presAssocID="{FD328A03-F3DB-413C-93FA-C0D7819A8C5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ndshake"/>
        </a:ext>
      </dgm:extLst>
    </dgm:pt>
    <dgm:pt modelId="{4A3642A7-F266-4488-AA36-C5CFA8C7F27A}" type="pres">
      <dgm:prSet presAssocID="{FD328A03-F3DB-413C-93FA-C0D7819A8C53}" presName="spaceRect" presStyleCnt="0"/>
      <dgm:spPr/>
    </dgm:pt>
    <dgm:pt modelId="{997E5D2D-09BC-4DC3-8A35-A9BECB081C5C}" type="pres">
      <dgm:prSet presAssocID="{FD328A03-F3DB-413C-93FA-C0D7819A8C53}" presName="textRect" presStyleLbl="revTx" presStyleIdx="3" presStyleCnt="5">
        <dgm:presLayoutVars>
          <dgm:chMax val="1"/>
          <dgm:chPref val="1"/>
        </dgm:presLayoutVars>
      </dgm:prSet>
      <dgm:spPr/>
    </dgm:pt>
    <dgm:pt modelId="{73D0BE0A-1388-4FF9-939F-86AE5E97C67E}" type="pres">
      <dgm:prSet presAssocID="{B267EAEF-0B04-4A27-A7E9-BDF444AD7CDB}" presName="sibTrans" presStyleCnt="0"/>
      <dgm:spPr/>
    </dgm:pt>
    <dgm:pt modelId="{1F485A8E-B6DA-4ECB-9DD4-662E3D305BA5}" type="pres">
      <dgm:prSet presAssocID="{3A646E46-3BCD-4C48-A86F-87FAEE3327BA}" presName="compNode" presStyleCnt="0"/>
      <dgm:spPr/>
    </dgm:pt>
    <dgm:pt modelId="{1B8B36AE-30E5-440B-A151-180E62BA1D5B}" type="pres">
      <dgm:prSet presAssocID="{3A646E46-3BCD-4C48-A86F-87FAEE3327BA}" presName="iconBgRect" presStyleLbl="bgShp" presStyleIdx="4" presStyleCnt="5"/>
      <dgm:spPr>
        <a:prstGeom prst="round2DiagRect">
          <a:avLst>
            <a:gd name="adj1" fmla="val 29727"/>
            <a:gd name="adj2" fmla="val 0"/>
          </a:avLst>
        </a:prstGeom>
      </dgm:spPr>
    </dgm:pt>
    <dgm:pt modelId="{8137909C-76AF-44B2-87AC-527C0688CF36}" type="pres">
      <dgm:prSet presAssocID="{3A646E46-3BCD-4C48-A86F-87FAEE3327BA}"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olaroidPictures"/>
        </a:ext>
      </dgm:extLst>
    </dgm:pt>
    <dgm:pt modelId="{37064E83-62B4-4427-8C3E-6420444AAAC8}" type="pres">
      <dgm:prSet presAssocID="{3A646E46-3BCD-4C48-A86F-87FAEE3327BA}" presName="spaceRect" presStyleCnt="0"/>
      <dgm:spPr/>
    </dgm:pt>
    <dgm:pt modelId="{09BB9B54-442A-424E-AC6D-8D3FABB02C00}" type="pres">
      <dgm:prSet presAssocID="{3A646E46-3BCD-4C48-A86F-87FAEE3327BA}" presName="textRect" presStyleLbl="revTx" presStyleIdx="4" presStyleCnt="5">
        <dgm:presLayoutVars>
          <dgm:chMax val="1"/>
          <dgm:chPref val="1"/>
        </dgm:presLayoutVars>
      </dgm:prSet>
      <dgm:spPr/>
    </dgm:pt>
  </dgm:ptLst>
  <dgm:cxnLst>
    <dgm:cxn modelId="{95430503-27B6-42B5-86AF-6E0289C95318}" type="presOf" srcId="{96D7E16A-2396-451C-A93D-7B45739A326C}" destId="{5B2A9835-7BA7-4244-9B18-6208105F1FEE}" srcOrd="0" destOrd="0" presId="urn:microsoft.com/office/officeart/2018/5/layout/IconLeafLabelList"/>
    <dgm:cxn modelId="{E24C210D-862D-4FBB-8EEF-9ABE5F488C4C}" srcId="{0B4905F6-B6C1-471F-AF68-842F49A6BCB5}" destId="{29E9D216-3E6D-48E2-9832-503E04C75835}" srcOrd="0" destOrd="0" parTransId="{DC197527-F38F-41A5-948E-7818889C6CC3}" sibTransId="{997090E1-E420-4558-B20D-E233235B7005}"/>
    <dgm:cxn modelId="{B61B8213-2E8A-4A79-9D23-0DEC575F5AB2}" type="presOf" srcId="{3A646E46-3BCD-4C48-A86F-87FAEE3327BA}" destId="{09BB9B54-442A-424E-AC6D-8D3FABB02C00}" srcOrd="0" destOrd="0" presId="urn:microsoft.com/office/officeart/2018/5/layout/IconLeafLabelList"/>
    <dgm:cxn modelId="{F8BEF723-F205-42F4-9011-65947A2F138D}" srcId="{0B4905F6-B6C1-471F-AF68-842F49A6BCB5}" destId="{FD328A03-F3DB-413C-93FA-C0D7819A8C53}" srcOrd="3" destOrd="0" parTransId="{32094FDD-4F08-49EE-9B31-B6F2A1779307}" sibTransId="{B267EAEF-0B04-4A27-A7E9-BDF444AD7CDB}"/>
    <dgm:cxn modelId="{778C8932-4B56-4E5B-AFAE-9AB03D596479}" type="presOf" srcId="{0B4905F6-B6C1-471F-AF68-842F49A6BCB5}" destId="{D7982E8F-3F3B-48C0-9524-38F9E906B066}" srcOrd="0" destOrd="0" presId="urn:microsoft.com/office/officeart/2018/5/layout/IconLeafLabelList"/>
    <dgm:cxn modelId="{DC7C0D5B-8EB7-4CFF-B509-E87524E689CE}" type="presOf" srcId="{5B0F310C-FAD5-47E7-BD6B-5068DB567116}" destId="{FE40F154-3378-4D38-BA47-D2E7D3597C6C}" srcOrd="0" destOrd="0" presId="urn:microsoft.com/office/officeart/2018/5/layout/IconLeafLabelList"/>
    <dgm:cxn modelId="{52D2AD58-2541-4B53-8D0A-6EAFC4A257FD}" srcId="{0B4905F6-B6C1-471F-AF68-842F49A6BCB5}" destId="{5B0F310C-FAD5-47E7-BD6B-5068DB567116}" srcOrd="2" destOrd="0" parTransId="{158293DD-9059-4183-890F-142E7C161DA3}" sibTransId="{7CD4F951-9F6C-4D02-8721-BD75EF8E06AA}"/>
    <dgm:cxn modelId="{B91E437F-72DE-459C-B870-02E49CF63C51}" srcId="{0B4905F6-B6C1-471F-AF68-842F49A6BCB5}" destId="{96D7E16A-2396-451C-A93D-7B45739A326C}" srcOrd="1" destOrd="0" parTransId="{76C81B6B-D6D4-4D2C-B38F-2BFCC7808E18}" sibTransId="{70219754-05EA-47CE-9EA3-06A5E6A49E10}"/>
    <dgm:cxn modelId="{C2784D9D-3071-4151-A71A-BF5EC19FBAEC}" type="presOf" srcId="{29E9D216-3E6D-48E2-9832-503E04C75835}" destId="{D48CA754-CE58-4B92-B465-67F4681A9614}" srcOrd="0" destOrd="0" presId="urn:microsoft.com/office/officeart/2018/5/layout/IconLeafLabelList"/>
    <dgm:cxn modelId="{9DE25CAD-D4F7-46CA-8248-4EEC97F648BB}" type="presOf" srcId="{FD328A03-F3DB-413C-93FA-C0D7819A8C53}" destId="{997E5D2D-09BC-4DC3-8A35-A9BECB081C5C}" srcOrd="0" destOrd="0" presId="urn:microsoft.com/office/officeart/2018/5/layout/IconLeafLabelList"/>
    <dgm:cxn modelId="{7150F3EC-8890-46D4-A847-921EEA057032}" srcId="{0B4905F6-B6C1-471F-AF68-842F49A6BCB5}" destId="{3A646E46-3BCD-4C48-A86F-87FAEE3327BA}" srcOrd="4" destOrd="0" parTransId="{33E8F777-039F-4866-AC95-9D606ED8DA16}" sibTransId="{902AF7C1-CE52-4C2A-BA7C-7C3DB69BBA02}"/>
    <dgm:cxn modelId="{5CFBB98F-6790-4EF6-9740-9BF7E074A9AF}" type="presParOf" srcId="{D7982E8F-3F3B-48C0-9524-38F9E906B066}" destId="{C49539A3-49DC-4825-A593-F86B9A977C29}" srcOrd="0" destOrd="0" presId="urn:microsoft.com/office/officeart/2018/5/layout/IconLeafLabelList"/>
    <dgm:cxn modelId="{AE7BD039-79CE-4953-8462-BED2DF96B435}" type="presParOf" srcId="{C49539A3-49DC-4825-A593-F86B9A977C29}" destId="{904922FC-2266-4077-9F08-BBEF9087D3D4}" srcOrd="0" destOrd="0" presId="urn:microsoft.com/office/officeart/2018/5/layout/IconLeafLabelList"/>
    <dgm:cxn modelId="{8D52F88F-37DD-438C-9DA4-DBE904A228EA}" type="presParOf" srcId="{C49539A3-49DC-4825-A593-F86B9A977C29}" destId="{5AF37705-6F2D-43D0-9D18-535718551E92}" srcOrd="1" destOrd="0" presId="urn:microsoft.com/office/officeart/2018/5/layout/IconLeafLabelList"/>
    <dgm:cxn modelId="{38D41929-AE8B-4C45-B424-B2ED726BC241}" type="presParOf" srcId="{C49539A3-49DC-4825-A593-F86B9A977C29}" destId="{D9B277A6-1F29-4E96-B4BC-9E0515C60C93}" srcOrd="2" destOrd="0" presId="urn:microsoft.com/office/officeart/2018/5/layout/IconLeafLabelList"/>
    <dgm:cxn modelId="{58491C5A-00FD-4EA2-81BB-ED7E678491A3}" type="presParOf" srcId="{C49539A3-49DC-4825-A593-F86B9A977C29}" destId="{D48CA754-CE58-4B92-B465-67F4681A9614}" srcOrd="3" destOrd="0" presId="urn:microsoft.com/office/officeart/2018/5/layout/IconLeafLabelList"/>
    <dgm:cxn modelId="{9C2384DA-F1AB-433E-B368-094800E6BA21}" type="presParOf" srcId="{D7982E8F-3F3B-48C0-9524-38F9E906B066}" destId="{AFF69FCF-4CBA-4549-BDD5-52D414A13994}" srcOrd="1" destOrd="0" presId="urn:microsoft.com/office/officeart/2018/5/layout/IconLeafLabelList"/>
    <dgm:cxn modelId="{D986F401-1A35-45F7-A7A0-519A66DE8FAF}" type="presParOf" srcId="{D7982E8F-3F3B-48C0-9524-38F9E906B066}" destId="{BC51A398-DEA1-4292-AD70-61A25CA14D93}" srcOrd="2" destOrd="0" presId="urn:microsoft.com/office/officeart/2018/5/layout/IconLeafLabelList"/>
    <dgm:cxn modelId="{5FB0E7BE-4C38-4B4F-AD43-56C36439427F}" type="presParOf" srcId="{BC51A398-DEA1-4292-AD70-61A25CA14D93}" destId="{24C419D8-F343-498A-A2AD-70A1291B250F}" srcOrd="0" destOrd="0" presId="urn:microsoft.com/office/officeart/2018/5/layout/IconLeafLabelList"/>
    <dgm:cxn modelId="{68B696DA-680E-44A6-91D5-A2F60B3BE5A7}" type="presParOf" srcId="{BC51A398-DEA1-4292-AD70-61A25CA14D93}" destId="{F07C40E8-0DC1-420A-B947-E2F4AFD56E4F}" srcOrd="1" destOrd="0" presId="urn:microsoft.com/office/officeart/2018/5/layout/IconLeafLabelList"/>
    <dgm:cxn modelId="{7BC3806C-2FF7-4B1D-8D72-9AC511FA8653}" type="presParOf" srcId="{BC51A398-DEA1-4292-AD70-61A25CA14D93}" destId="{2A1E246E-BBB3-49DF-AB26-9062C46B8AA0}" srcOrd="2" destOrd="0" presId="urn:microsoft.com/office/officeart/2018/5/layout/IconLeafLabelList"/>
    <dgm:cxn modelId="{CB891999-0469-4541-9181-B9C766D6E13A}" type="presParOf" srcId="{BC51A398-DEA1-4292-AD70-61A25CA14D93}" destId="{5B2A9835-7BA7-4244-9B18-6208105F1FEE}" srcOrd="3" destOrd="0" presId="urn:microsoft.com/office/officeart/2018/5/layout/IconLeafLabelList"/>
    <dgm:cxn modelId="{6869947E-33AF-442D-BE49-7F5CD919E4C9}" type="presParOf" srcId="{D7982E8F-3F3B-48C0-9524-38F9E906B066}" destId="{988F6BE4-9E90-487B-9486-85C9C71ECF9A}" srcOrd="3" destOrd="0" presId="urn:microsoft.com/office/officeart/2018/5/layout/IconLeafLabelList"/>
    <dgm:cxn modelId="{8EE8AEA1-8A2D-4A62-B946-E548B3429572}" type="presParOf" srcId="{D7982E8F-3F3B-48C0-9524-38F9E906B066}" destId="{CE05A362-007D-458C-B5B9-8E118937FA1A}" srcOrd="4" destOrd="0" presId="urn:microsoft.com/office/officeart/2018/5/layout/IconLeafLabelList"/>
    <dgm:cxn modelId="{C1250B02-FCEA-476A-8E51-813993FFE048}" type="presParOf" srcId="{CE05A362-007D-458C-B5B9-8E118937FA1A}" destId="{B0B16D46-1334-444F-9E95-BD5C87A6B225}" srcOrd="0" destOrd="0" presId="urn:microsoft.com/office/officeart/2018/5/layout/IconLeafLabelList"/>
    <dgm:cxn modelId="{969171DA-038A-4E19-8151-DD731259A433}" type="presParOf" srcId="{CE05A362-007D-458C-B5B9-8E118937FA1A}" destId="{18F840E6-33BF-4A31-94C9-4BB5A201B2DE}" srcOrd="1" destOrd="0" presId="urn:microsoft.com/office/officeart/2018/5/layout/IconLeafLabelList"/>
    <dgm:cxn modelId="{66157BDA-3529-40C4-B772-CE35EE087555}" type="presParOf" srcId="{CE05A362-007D-458C-B5B9-8E118937FA1A}" destId="{74A862E2-DE1C-4117-86D6-C99428F34364}" srcOrd="2" destOrd="0" presId="urn:microsoft.com/office/officeart/2018/5/layout/IconLeafLabelList"/>
    <dgm:cxn modelId="{8B3B4612-23AA-42A6-9F62-6702245A0AC4}" type="presParOf" srcId="{CE05A362-007D-458C-B5B9-8E118937FA1A}" destId="{FE40F154-3378-4D38-BA47-D2E7D3597C6C}" srcOrd="3" destOrd="0" presId="urn:microsoft.com/office/officeart/2018/5/layout/IconLeafLabelList"/>
    <dgm:cxn modelId="{49EC40D1-F5FB-45D7-BDAA-A83C98476502}" type="presParOf" srcId="{D7982E8F-3F3B-48C0-9524-38F9E906B066}" destId="{B5904252-9A72-4C7D-9373-CB4505C6F5E4}" srcOrd="5" destOrd="0" presId="urn:microsoft.com/office/officeart/2018/5/layout/IconLeafLabelList"/>
    <dgm:cxn modelId="{A1CC607D-C64F-4F2C-AB43-544A1CF6D3E8}" type="presParOf" srcId="{D7982E8F-3F3B-48C0-9524-38F9E906B066}" destId="{B0A082AA-8530-4FF1-BF8B-4EF079373219}" srcOrd="6" destOrd="0" presId="urn:microsoft.com/office/officeart/2018/5/layout/IconLeafLabelList"/>
    <dgm:cxn modelId="{93C1901F-B13F-49B8-93DE-3B346825DF14}" type="presParOf" srcId="{B0A082AA-8530-4FF1-BF8B-4EF079373219}" destId="{B8CFEDBB-6715-4815-B377-463CB8097E6B}" srcOrd="0" destOrd="0" presId="urn:microsoft.com/office/officeart/2018/5/layout/IconLeafLabelList"/>
    <dgm:cxn modelId="{01F5F49A-243D-442D-B4F3-91FC4F1683EC}" type="presParOf" srcId="{B0A082AA-8530-4FF1-BF8B-4EF079373219}" destId="{60B1D2A6-A8DB-48C7-BE5A-405BA98AFE54}" srcOrd="1" destOrd="0" presId="urn:microsoft.com/office/officeart/2018/5/layout/IconLeafLabelList"/>
    <dgm:cxn modelId="{EAEA135F-A291-43A1-8EE4-E48B439C3F14}" type="presParOf" srcId="{B0A082AA-8530-4FF1-BF8B-4EF079373219}" destId="{4A3642A7-F266-4488-AA36-C5CFA8C7F27A}" srcOrd="2" destOrd="0" presId="urn:microsoft.com/office/officeart/2018/5/layout/IconLeafLabelList"/>
    <dgm:cxn modelId="{E4EF534C-56D7-4497-867F-7E8921280051}" type="presParOf" srcId="{B0A082AA-8530-4FF1-BF8B-4EF079373219}" destId="{997E5D2D-09BC-4DC3-8A35-A9BECB081C5C}" srcOrd="3" destOrd="0" presId="urn:microsoft.com/office/officeart/2018/5/layout/IconLeafLabelList"/>
    <dgm:cxn modelId="{3DC832F8-159D-4BA1-8FA6-2B108790299F}" type="presParOf" srcId="{D7982E8F-3F3B-48C0-9524-38F9E906B066}" destId="{73D0BE0A-1388-4FF9-939F-86AE5E97C67E}" srcOrd="7" destOrd="0" presId="urn:microsoft.com/office/officeart/2018/5/layout/IconLeafLabelList"/>
    <dgm:cxn modelId="{1AD95F59-132E-4103-950D-21DB8038A0D3}" type="presParOf" srcId="{D7982E8F-3F3B-48C0-9524-38F9E906B066}" destId="{1F485A8E-B6DA-4ECB-9DD4-662E3D305BA5}" srcOrd="8" destOrd="0" presId="urn:microsoft.com/office/officeart/2018/5/layout/IconLeafLabelList"/>
    <dgm:cxn modelId="{D06194B7-21DC-42DC-A20F-C431B725B4DA}" type="presParOf" srcId="{1F485A8E-B6DA-4ECB-9DD4-662E3D305BA5}" destId="{1B8B36AE-30E5-440B-A151-180E62BA1D5B}" srcOrd="0" destOrd="0" presId="urn:microsoft.com/office/officeart/2018/5/layout/IconLeafLabelList"/>
    <dgm:cxn modelId="{E3E93962-B6FD-45B3-8B86-907CDDDA9D1E}" type="presParOf" srcId="{1F485A8E-B6DA-4ECB-9DD4-662E3D305BA5}" destId="{8137909C-76AF-44B2-87AC-527C0688CF36}" srcOrd="1" destOrd="0" presId="urn:microsoft.com/office/officeart/2018/5/layout/IconLeafLabelList"/>
    <dgm:cxn modelId="{F5FD12F4-C2E9-4D18-9C67-9DBCE9A6C1D3}" type="presParOf" srcId="{1F485A8E-B6DA-4ECB-9DD4-662E3D305BA5}" destId="{37064E83-62B4-4427-8C3E-6420444AAAC8}" srcOrd="2" destOrd="0" presId="urn:microsoft.com/office/officeart/2018/5/layout/IconLeafLabelList"/>
    <dgm:cxn modelId="{1175AEBE-8839-4CA2-A8FA-3F0655485305}" type="presParOf" srcId="{1F485A8E-B6DA-4ECB-9DD4-662E3D305BA5}" destId="{09BB9B54-442A-424E-AC6D-8D3FABB02C00}"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4922FC-2266-4077-9F08-BBEF9087D3D4}">
      <dsp:nvSpPr>
        <dsp:cNvPr id="0" name=""/>
        <dsp:cNvSpPr/>
      </dsp:nvSpPr>
      <dsp:spPr>
        <a:xfrm>
          <a:off x="582279" y="371916"/>
          <a:ext cx="1098000" cy="1098000"/>
        </a:xfrm>
        <a:prstGeom prst="round2DiagRect">
          <a:avLst>
            <a:gd name="adj1" fmla="val 29727"/>
            <a:gd name="adj2" fmla="val 0"/>
          </a:avLst>
        </a:prstGeom>
        <a:solidFill>
          <a:schemeClr val="accent5"/>
        </a:solidFill>
        <a:ln>
          <a:noFill/>
        </a:ln>
        <a:effectLst/>
      </dsp:spPr>
      <dsp:style>
        <a:lnRef idx="0">
          <a:scrgbClr r="0" g="0" b="0"/>
        </a:lnRef>
        <a:fillRef idx="1">
          <a:scrgbClr r="0" g="0" b="0"/>
        </a:fillRef>
        <a:effectRef idx="0">
          <a:scrgbClr r="0" g="0" b="0"/>
        </a:effectRef>
        <a:fontRef idx="minor"/>
      </dsp:style>
    </dsp:sp>
    <dsp:sp modelId="{5AF37705-6F2D-43D0-9D18-535718551E92}">
      <dsp:nvSpPr>
        <dsp:cNvPr id="0" name=""/>
        <dsp:cNvSpPr/>
      </dsp:nvSpPr>
      <dsp:spPr>
        <a:xfrm>
          <a:off x="752111" y="605916"/>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48CA754-CE58-4B92-B465-67F4681A9614}">
      <dsp:nvSpPr>
        <dsp:cNvPr id="0" name=""/>
        <dsp:cNvSpPr/>
      </dsp:nvSpPr>
      <dsp:spPr>
        <a:xfrm>
          <a:off x="167111" y="1811916"/>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dirty="0"/>
            <a:t>ED Environment</a:t>
          </a:r>
        </a:p>
      </dsp:txBody>
      <dsp:txXfrm>
        <a:off x="167111" y="1811916"/>
        <a:ext cx="1800000" cy="720000"/>
      </dsp:txXfrm>
    </dsp:sp>
    <dsp:sp modelId="{24C419D8-F343-498A-A2AD-70A1291B250F}">
      <dsp:nvSpPr>
        <dsp:cNvPr id="0" name=""/>
        <dsp:cNvSpPr/>
      </dsp:nvSpPr>
      <dsp:spPr>
        <a:xfrm>
          <a:off x="2633112" y="371916"/>
          <a:ext cx="1098000" cy="1098000"/>
        </a:xfrm>
        <a:prstGeom prst="round2DiagRect">
          <a:avLst>
            <a:gd name="adj1" fmla="val 29727"/>
            <a:gd name="adj2" fmla="val 0"/>
          </a:avLst>
        </a:prstGeom>
        <a:solidFill>
          <a:srgbClr val="7030A0"/>
        </a:solidFill>
        <a:ln>
          <a:noFill/>
        </a:ln>
        <a:effectLst/>
      </dsp:spPr>
      <dsp:style>
        <a:lnRef idx="0">
          <a:scrgbClr r="0" g="0" b="0"/>
        </a:lnRef>
        <a:fillRef idx="1">
          <a:scrgbClr r="0" g="0" b="0"/>
        </a:fillRef>
        <a:effectRef idx="0">
          <a:scrgbClr r="0" g="0" b="0"/>
        </a:effectRef>
        <a:fontRef idx="minor"/>
      </dsp:style>
    </dsp:sp>
    <dsp:sp modelId="{F07C40E8-0DC1-420A-B947-E2F4AFD56E4F}">
      <dsp:nvSpPr>
        <dsp:cNvPr id="0" name=""/>
        <dsp:cNvSpPr/>
      </dsp:nvSpPr>
      <dsp:spPr>
        <a:xfrm>
          <a:off x="2867112" y="605916"/>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B2A9835-7BA7-4244-9B18-6208105F1FEE}">
      <dsp:nvSpPr>
        <dsp:cNvPr id="0" name=""/>
        <dsp:cNvSpPr/>
      </dsp:nvSpPr>
      <dsp:spPr>
        <a:xfrm>
          <a:off x="2282112" y="1811916"/>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dirty="0"/>
            <a:t>Jobs</a:t>
          </a:r>
        </a:p>
      </dsp:txBody>
      <dsp:txXfrm>
        <a:off x="2282112" y="1811916"/>
        <a:ext cx="1800000" cy="720000"/>
      </dsp:txXfrm>
    </dsp:sp>
    <dsp:sp modelId="{B0B16D46-1334-444F-9E95-BD5C87A6B225}">
      <dsp:nvSpPr>
        <dsp:cNvPr id="0" name=""/>
        <dsp:cNvSpPr/>
      </dsp:nvSpPr>
      <dsp:spPr>
        <a:xfrm>
          <a:off x="4748112" y="371916"/>
          <a:ext cx="1098000" cy="1098000"/>
        </a:xfrm>
        <a:prstGeom prst="round2DiagRect">
          <a:avLst>
            <a:gd name="adj1" fmla="val 29727"/>
            <a:gd name="adj2" fmla="val 0"/>
          </a:avLst>
        </a:prstGeom>
        <a:solidFill>
          <a:srgbClr val="0070C0"/>
        </a:solidFill>
        <a:ln>
          <a:noFill/>
        </a:ln>
        <a:effectLst/>
      </dsp:spPr>
      <dsp:style>
        <a:lnRef idx="0">
          <a:scrgbClr r="0" g="0" b="0"/>
        </a:lnRef>
        <a:fillRef idx="1">
          <a:scrgbClr r="0" g="0" b="0"/>
        </a:fillRef>
        <a:effectRef idx="0">
          <a:scrgbClr r="0" g="0" b="0"/>
        </a:effectRef>
        <a:fontRef idx="minor"/>
      </dsp:style>
    </dsp:sp>
    <dsp:sp modelId="{18F840E6-33BF-4A31-94C9-4BB5A201B2DE}">
      <dsp:nvSpPr>
        <dsp:cNvPr id="0" name=""/>
        <dsp:cNvSpPr/>
      </dsp:nvSpPr>
      <dsp:spPr>
        <a:xfrm>
          <a:off x="4982112" y="605916"/>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E40F154-3378-4D38-BA47-D2E7D3597C6C}">
      <dsp:nvSpPr>
        <dsp:cNvPr id="0" name=""/>
        <dsp:cNvSpPr/>
      </dsp:nvSpPr>
      <dsp:spPr>
        <a:xfrm>
          <a:off x="4397112" y="1811916"/>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dirty="0"/>
            <a:t>Engagement of diverse populations</a:t>
          </a:r>
        </a:p>
      </dsp:txBody>
      <dsp:txXfrm>
        <a:off x="4397112" y="1811916"/>
        <a:ext cx="1800000" cy="720000"/>
      </dsp:txXfrm>
    </dsp:sp>
    <dsp:sp modelId="{B8CFEDBB-6715-4815-B377-463CB8097E6B}">
      <dsp:nvSpPr>
        <dsp:cNvPr id="0" name=""/>
        <dsp:cNvSpPr/>
      </dsp:nvSpPr>
      <dsp:spPr>
        <a:xfrm>
          <a:off x="1575611" y="2981916"/>
          <a:ext cx="1098000" cy="1098000"/>
        </a:xfrm>
        <a:prstGeom prst="round2DiagRect">
          <a:avLst>
            <a:gd name="adj1" fmla="val 29727"/>
            <a:gd name="adj2" fmla="val 0"/>
          </a:avLst>
        </a:prstGeom>
        <a:solidFill>
          <a:srgbClr val="00B050"/>
        </a:solidFill>
        <a:ln>
          <a:noFill/>
        </a:ln>
        <a:effectLst/>
      </dsp:spPr>
      <dsp:style>
        <a:lnRef idx="0">
          <a:scrgbClr r="0" g="0" b="0"/>
        </a:lnRef>
        <a:fillRef idx="1">
          <a:scrgbClr r="0" g="0" b="0"/>
        </a:fillRef>
        <a:effectRef idx="0">
          <a:scrgbClr r="0" g="0" b="0"/>
        </a:effectRef>
        <a:fontRef idx="minor"/>
      </dsp:style>
    </dsp:sp>
    <dsp:sp modelId="{60B1D2A6-A8DB-48C7-BE5A-405BA98AFE54}">
      <dsp:nvSpPr>
        <dsp:cNvPr id="0" name=""/>
        <dsp:cNvSpPr/>
      </dsp:nvSpPr>
      <dsp:spPr>
        <a:xfrm>
          <a:off x="1809612" y="3215916"/>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97E5D2D-09BC-4DC3-8A35-A9BECB081C5C}">
      <dsp:nvSpPr>
        <dsp:cNvPr id="0" name=""/>
        <dsp:cNvSpPr/>
      </dsp:nvSpPr>
      <dsp:spPr>
        <a:xfrm>
          <a:off x="1224611" y="4421916"/>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dirty="0"/>
            <a:t>Mentorship and exposure</a:t>
          </a:r>
        </a:p>
      </dsp:txBody>
      <dsp:txXfrm>
        <a:off x="1224611" y="4421916"/>
        <a:ext cx="1800000" cy="720000"/>
      </dsp:txXfrm>
    </dsp:sp>
    <dsp:sp modelId="{1B8B36AE-30E5-440B-A151-180E62BA1D5B}">
      <dsp:nvSpPr>
        <dsp:cNvPr id="0" name=""/>
        <dsp:cNvSpPr/>
      </dsp:nvSpPr>
      <dsp:spPr>
        <a:xfrm>
          <a:off x="3690612" y="2981916"/>
          <a:ext cx="1098000" cy="1098000"/>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37909C-76AF-44B2-87AC-527C0688CF36}">
      <dsp:nvSpPr>
        <dsp:cNvPr id="0" name=""/>
        <dsp:cNvSpPr/>
      </dsp:nvSpPr>
      <dsp:spPr>
        <a:xfrm>
          <a:off x="3924612" y="3215916"/>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9BB9B54-442A-424E-AC6D-8D3FABB02C00}">
      <dsp:nvSpPr>
        <dsp:cNvPr id="0" name=""/>
        <dsp:cNvSpPr/>
      </dsp:nvSpPr>
      <dsp:spPr>
        <a:xfrm>
          <a:off x="3339612" y="4421916"/>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dirty="0"/>
            <a:t>Career longevity</a:t>
          </a:r>
        </a:p>
      </dsp:txBody>
      <dsp:txXfrm>
        <a:off x="3339612" y="4421916"/>
        <a:ext cx="180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4922FC-2266-4077-9F08-BBEF9087D3D4}">
      <dsp:nvSpPr>
        <dsp:cNvPr id="0" name=""/>
        <dsp:cNvSpPr/>
      </dsp:nvSpPr>
      <dsp:spPr>
        <a:xfrm>
          <a:off x="582279" y="371916"/>
          <a:ext cx="1098000" cy="1098000"/>
        </a:xfrm>
        <a:prstGeom prst="round2DiagRect">
          <a:avLst>
            <a:gd name="adj1" fmla="val 29727"/>
            <a:gd name="adj2" fmla="val 0"/>
          </a:avLst>
        </a:prstGeom>
        <a:solidFill>
          <a:schemeClr val="accent5"/>
        </a:solidFill>
        <a:ln>
          <a:noFill/>
        </a:ln>
        <a:effectLst/>
      </dsp:spPr>
      <dsp:style>
        <a:lnRef idx="0">
          <a:scrgbClr r="0" g="0" b="0"/>
        </a:lnRef>
        <a:fillRef idx="1">
          <a:scrgbClr r="0" g="0" b="0"/>
        </a:fillRef>
        <a:effectRef idx="0">
          <a:scrgbClr r="0" g="0" b="0"/>
        </a:effectRef>
        <a:fontRef idx="minor"/>
      </dsp:style>
    </dsp:sp>
    <dsp:sp modelId="{5AF37705-6F2D-43D0-9D18-535718551E92}">
      <dsp:nvSpPr>
        <dsp:cNvPr id="0" name=""/>
        <dsp:cNvSpPr/>
      </dsp:nvSpPr>
      <dsp:spPr>
        <a:xfrm>
          <a:off x="752111" y="605916"/>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48CA754-CE58-4B92-B465-67F4681A9614}">
      <dsp:nvSpPr>
        <dsp:cNvPr id="0" name=""/>
        <dsp:cNvSpPr/>
      </dsp:nvSpPr>
      <dsp:spPr>
        <a:xfrm>
          <a:off x="167111" y="1811916"/>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dirty="0"/>
            <a:t>ED Environment</a:t>
          </a:r>
        </a:p>
      </dsp:txBody>
      <dsp:txXfrm>
        <a:off x="167111" y="1811916"/>
        <a:ext cx="1800000" cy="720000"/>
      </dsp:txXfrm>
    </dsp:sp>
    <dsp:sp modelId="{24C419D8-F343-498A-A2AD-70A1291B250F}">
      <dsp:nvSpPr>
        <dsp:cNvPr id="0" name=""/>
        <dsp:cNvSpPr/>
      </dsp:nvSpPr>
      <dsp:spPr>
        <a:xfrm>
          <a:off x="2633112" y="371916"/>
          <a:ext cx="1098000" cy="1098000"/>
        </a:xfrm>
        <a:prstGeom prst="round2DiagRect">
          <a:avLst>
            <a:gd name="adj1" fmla="val 29727"/>
            <a:gd name="adj2" fmla="val 0"/>
          </a:avLst>
        </a:prstGeom>
        <a:solidFill>
          <a:srgbClr val="7030A0"/>
        </a:solidFill>
        <a:ln>
          <a:noFill/>
        </a:ln>
        <a:effectLst/>
      </dsp:spPr>
      <dsp:style>
        <a:lnRef idx="0">
          <a:scrgbClr r="0" g="0" b="0"/>
        </a:lnRef>
        <a:fillRef idx="1">
          <a:scrgbClr r="0" g="0" b="0"/>
        </a:fillRef>
        <a:effectRef idx="0">
          <a:scrgbClr r="0" g="0" b="0"/>
        </a:effectRef>
        <a:fontRef idx="minor"/>
      </dsp:style>
    </dsp:sp>
    <dsp:sp modelId="{F07C40E8-0DC1-420A-B947-E2F4AFD56E4F}">
      <dsp:nvSpPr>
        <dsp:cNvPr id="0" name=""/>
        <dsp:cNvSpPr/>
      </dsp:nvSpPr>
      <dsp:spPr>
        <a:xfrm>
          <a:off x="2867112" y="605916"/>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B2A9835-7BA7-4244-9B18-6208105F1FEE}">
      <dsp:nvSpPr>
        <dsp:cNvPr id="0" name=""/>
        <dsp:cNvSpPr/>
      </dsp:nvSpPr>
      <dsp:spPr>
        <a:xfrm>
          <a:off x="2282112" y="1811916"/>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dirty="0"/>
            <a:t>Jobs</a:t>
          </a:r>
        </a:p>
      </dsp:txBody>
      <dsp:txXfrm>
        <a:off x="2282112" y="1811916"/>
        <a:ext cx="1800000" cy="720000"/>
      </dsp:txXfrm>
    </dsp:sp>
    <dsp:sp modelId="{B0B16D46-1334-444F-9E95-BD5C87A6B225}">
      <dsp:nvSpPr>
        <dsp:cNvPr id="0" name=""/>
        <dsp:cNvSpPr/>
      </dsp:nvSpPr>
      <dsp:spPr>
        <a:xfrm>
          <a:off x="4748112" y="371916"/>
          <a:ext cx="1098000" cy="1098000"/>
        </a:xfrm>
        <a:prstGeom prst="round2DiagRect">
          <a:avLst>
            <a:gd name="adj1" fmla="val 29727"/>
            <a:gd name="adj2" fmla="val 0"/>
          </a:avLst>
        </a:prstGeom>
        <a:solidFill>
          <a:srgbClr val="0070C0"/>
        </a:solidFill>
        <a:ln>
          <a:noFill/>
        </a:ln>
        <a:effectLst/>
      </dsp:spPr>
      <dsp:style>
        <a:lnRef idx="0">
          <a:scrgbClr r="0" g="0" b="0"/>
        </a:lnRef>
        <a:fillRef idx="1">
          <a:scrgbClr r="0" g="0" b="0"/>
        </a:fillRef>
        <a:effectRef idx="0">
          <a:scrgbClr r="0" g="0" b="0"/>
        </a:effectRef>
        <a:fontRef idx="minor"/>
      </dsp:style>
    </dsp:sp>
    <dsp:sp modelId="{18F840E6-33BF-4A31-94C9-4BB5A201B2DE}">
      <dsp:nvSpPr>
        <dsp:cNvPr id="0" name=""/>
        <dsp:cNvSpPr/>
      </dsp:nvSpPr>
      <dsp:spPr>
        <a:xfrm>
          <a:off x="4982112" y="605916"/>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E40F154-3378-4D38-BA47-D2E7D3597C6C}">
      <dsp:nvSpPr>
        <dsp:cNvPr id="0" name=""/>
        <dsp:cNvSpPr/>
      </dsp:nvSpPr>
      <dsp:spPr>
        <a:xfrm>
          <a:off x="4397112" y="1811916"/>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dirty="0"/>
            <a:t>Engagement of diverse populations</a:t>
          </a:r>
        </a:p>
      </dsp:txBody>
      <dsp:txXfrm>
        <a:off x="4397112" y="1811916"/>
        <a:ext cx="1800000" cy="720000"/>
      </dsp:txXfrm>
    </dsp:sp>
    <dsp:sp modelId="{B8CFEDBB-6715-4815-B377-463CB8097E6B}">
      <dsp:nvSpPr>
        <dsp:cNvPr id="0" name=""/>
        <dsp:cNvSpPr/>
      </dsp:nvSpPr>
      <dsp:spPr>
        <a:xfrm>
          <a:off x="1575611" y="2981916"/>
          <a:ext cx="1098000" cy="1098000"/>
        </a:xfrm>
        <a:prstGeom prst="round2DiagRect">
          <a:avLst>
            <a:gd name="adj1" fmla="val 29727"/>
            <a:gd name="adj2" fmla="val 0"/>
          </a:avLst>
        </a:prstGeom>
        <a:solidFill>
          <a:srgbClr val="00B050"/>
        </a:solidFill>
        <a:ln>
          <a:noFill/>
        </a:ln>
        <a:effectLst/>
      </dsp:spPr>
      <dsp:style>
        <a:lnRef idx="0">
          <a:scrgbClr r="0" g="0" b="0"/>
        </a:lnRef>
        <a:fillRef idx="1">
          <a:scrgbClr r="0" g="0" b="0"/>
        </a:fillRef>
        <a:effectRef idx="0">
          <a:scrgbClr r="0" g="0" b="0"/>
        </a:effectRef>
        <a:fontRef idx="minor"/>
      </dsp:style>
    </dsp:sp>
    <dsp:sp modelId="{60B1D2A6-A8DB-48C7-BE5A-405BA98AFE54}">
      <dsp:nvSpPr>
        <dsp:cNvPr id="0" name=""/>
        <dsp:cNvSpPr/>
      </dsp:nvSpPr>
      <dsp:spPr>
        <a:xfrm>
          <a:off x="1809612" y="3215916"/>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97E5D2D-09BC-4DC3-8A35-A9BECB081C5C}">
      <dsp:nvSpPr>
        <dsp:cNvPr id="0" name=""/>
        <dsp:cNvSpPr/>
      </dsp:nvSpPr>
      <dsp:spPr>
        <a:xfrm>
          <a:off x="1224611" y="4421916"/>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dirty="0"/>
            <a:t>Mentorship and exposure</a:t>
          </a:r>
        </a:p>
      </dsp:txBody>
      <dsp:txXfrm>
        <a:off x="1224611" y="4421916"/>
        <a:ext cx="1800000" cy="720000"/>
      </dsp:txXfrm>
    </dsp:sp>
    <dsp:sp modelId="{1B8B36AE-30E5-440B-A151-180E62BA1D5B}">
      <dsp:nvSpPr>
        <dsp:cNvPr id="0" name=""/>
        <dsp:cNvSpPr/>
      </dsp:nvSpPr>
      <dsp:spPr>
        <a:xfrm>
          <a:off x="3690612" y="2981916"/>
          <a:ext cx="1098000" cy="1098000"/>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37909C-76AF-44B2-87AC-527C0688CF36}">
      <dsp:nvSpPr>
        <dsp:cNvPr id="0" name=""/>
        <dsp:cNvSpPr/>
      </dsp:nvSpPr>
      <dsp:spPr>
        <a:xfrm>
          <a:off x="3924612" y="3215916"/>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9BB9B54-442A-424E-AC6D-8D3FABB02C00}">
      <dsp:nvSpPr>
        <dsp:cNvPr id="0" name=""/>
        <dsp:cNvSpPr/>
      </dsp:nvSpPr>
      <dsp:spPr>
        <a:xfrm>
          <a:off x="3339612" y="4421916"/>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dirty="0"/>
            <a:t>Career longevity</a:t>
          </a:r>
        </a:p>
      </dsp:txBody>
      <dsp:txXfrm>
        <a:off x="3339612" y="4421916"/>
        <a:ext cx="180000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a brief story about my love for jigsaw puzzles. Then… let's approach our task of reigniting medical students' interest in emergency medicine as if we're solving a complex jigsaw puzzle. Just as each piece in a puzzle plays a crucial role in revealing the bigger picture, let's explore how each of our unique perspectives and ideas can contribute to the solution. Just as solving a puzzle requires patience, creativity, and a willingness to try different approaches, let's bring these qualities to our quest for innovative strategies. Together, let's piece together the puzzle of inspiring the next generation of emergency physicians, creating a vibrant future for our field.</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27392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We need to spend a bit of time talking about what the data tells us about potential points of intervention</a:t>
            </a:r>
            <a:endParaRPr dirty="0"/>
          </a:p>
        </p:txBody>
      </p:sp>
      <p:sp>
        <p:nvSpPr>
          <p:cNvPr id="160" name="Google Shape;16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We have several sources of data which reinforce these conclusions.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First is a 2020 analysis by Burkhardt et al looking at where EM loses potential student interest.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There are two qualitative studies from 2024 both in AEM education and training which also provide insights. While these two studies had different focuses and timelines, their conclusions reinforce each other.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r>
              <a:rPr lang="en-US" b="0" i="0" dirty="0">
                <a:solidFill>
                  <a:srgbClr val="212121"/>
                </a:solidFill>
                <a:latin typeface="Arial"/>
                <a:ea typeface="Arial"/>
                <a:cs typeface="Arial"/>
                <a:sym typeface="Arial"/>
              </a:rPr>
              <a:t>Diaz R, </a:t>
            </a:r>
            <a:r>
              <a:rPr lang="en-US" b="0" i="0" dirty="0" err="1">
                <a:solidFill>
                  <a:srgbClr val="212121"/>
                </a:solidFill>
                <a:latin typeface="Arial"/>
                <a:ea typeface="Arial"/>
                <a:cs typeface="Arial"/>
                <a:sym typeface="Arial"/>
              </a:rPr>
              <a:t>Balgord</a:t>
            </a:r>
            <a:r>
              <a:rPr lang="en-US" b="0" i="0" dirty="0">
                <a:solidFill>
                  <a:srgbClr val="212121"/>
                </a:solidFill>
                <a:latin typeface="Arial"/>
                <a:ea typeface="Arial"/>
                <a:cs typeface="Arial"/>
                <a:sym typeface="Arial"/>
              </a:rPr>
              <a:t> S, </a:t>
            </a:r>
            <a:r>
              <a:rPr lang="en-US" b="0" i="0" dirty="0" err="1">
                <a:solidFill>
                  <a:srgbClr val="212121"/>
                </a:solidFill>
                <a:latin typeface="Arial"/>
                <a:ea typeface="Arial"/>
                <a:cs typeface="Arial"/>
                <a:sym typeface="Arial"/>
              </a:rPr>
              <a:t>Klekowski</a:t>
            </a:r>
            <a:r>
              <a:rPr lang="en-US" b="0" i="0" dirty="0">
                <a:solidFill>
                  <a:srgbClr val="212121"/>
                </a:solidFill>
                <a:latin typeface="Arial"/>
                <a:ea typeface="Arial"/>
                <a:cs typeface="Arial"/>
                <a:sym typeface="Arial"/>
              </a:rPr>
              <a:t> N, et al. Understanding clerkship experiences in emergency medicine and their potential influence on specialty selection: A qualitative study. </a:t>
            </a:r>
            <a:r>
              <a:rPr lang="en-US" b="0" i="1" dirty="0">
                <a:solidFill>
                  <a:srgbClr val="212121"/>
                </a:solidFill>
                <a:latin typeface="Arial"/>
                <a:ea typeface="Arial"/>
                <a:cs typeface="Arial"/>
                <a:sym typeface="Arial"/>
              </a:rPr>
              <a:t>AEM Educ Train</a:t>
            </a:r>
            <a:r>
              <a:rPr lang="en-US" b="0" i="0" dirty="0">
                <a:solidFill>
                  <a:srgbClr val="212121"/>
                </a:solidFill>
                <a:latin typeface="Arial"/>
                <a:ea typeface="Arial"/>
                <a:cs typeface="Arial"/>
                <a:sym typeface="Arial"/>
              </a:rPr>
              <a:t>. 2024;8(1):e10932. Published 2024 Feb 9. doi:10.1002/aet2.10932</a:t>
            </a:r>
            <a:r>
              <a:rPr lang="en-US" dirty="0"/>
              <a:t>e </a:t>
            </a:r>
            <a:r>
              <a:rPr lang="en-US" dirty="0" err="1"/>
              <a:t>Akhaven</a:t>
            </a:r>
            <a:r>
              <a:rPr lang="en-US" dirty="0"/>
              <a:t> paper which grew out of a CDEM initiative is particularly notable since they managed to identify and recruit the elusive participant of the student who considered but did not pursue EM.</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err="1"/>
              <a:t>Akhaven</a:t>
            </a:r>
            <a:r>
              <a:rPr lang="en-US" dirty="0"/>
              <a:t>, “Cold Feet” AEM Educ Train, In press</a:t>
            </a:r>
          </a:p>
          <a:p>
            <a:pPr marL="0" lvl="0" indent="0" algn="l" rtl="0">
              <a:spcBef>
                <a:spcPts val="0"/>
              </a:spcBef>
              <a:spcAft>
                <a:spcPts val="0"/>
              </a:spcAft>
              <a:buNone/>
            </a:pPr>
            <a:endParaRPr lang="en-US" dirty="0"/>
          </a:p>
          <a:p>
            <a:pPr marL="0" lvl="0" indent="0" algn="just" rtl="0">
              <a:spcBef>
                <a:spcPts val="0"/>
              </a:spcBef>
              <a:spcAft>
                <a:spcPts val="0"/>
              </a:spcAft>
              <a:buNone/>
            </a:pPr>
            <a:r>
              <a:rPr lang="en-US" sz="1200" b="0" i="0" u="none" strike="noStrike" dirty="0">
                <a:solidFill>
                  <a:srgbClr val="2F2D2D"/>
                </a:solidFill>
                <a:latin typeface="Arial"/>
                <a:ea typeface="Arial"/>
                <a:cs typeface="Arial"/>
                <a:sym typeface="Arial"/>
              </a:rPr>
              <a:t>Burkhardt J</a:t>
            </a:r>
            <a:r>
              <a:rPr lang="en-US" sz="1200" b="0" i="0" u="none" strike="noStrike" dirty="0">
                <a:solidFill>
                  <a:srgbClr val="4D4949"/>
                </a:solidFill>
                <a:latin typeface="Arial"/>
                <a:ea typeface="Arial"/>
                <a:cs typeface="Arial"/>
                <a:sym typeface="Arial"/>
              </a:rPr>
              <a:t>, </a:t>
            </a:r>
            <a:r>
              <a:rPr lang="en-US" sz="1200" b="0" i="0" u="none" strike="noStrike" dirty="0" err="1">
                <a:solidFill>
                  <a:srgbClr val="2F2D2D"/>
                </a:solidFill>
                <a:latin typeface="Arial"/>
                <a:ea typeface="Arial"/>
                <a:cs typeface="Arial"/>
                <a:sym typeface="Arial"/>
              </a:rPr>
              <a:t>DesJardins</a:t>
            </a:r>
            <a:r>
              <a:rPr lang="en-US" sz="1200" b="0" i="0" u="none" strike="noStrike" dirty="0">
                <a:solidFill>
                  <a:srgbClr val="2F2D2D"/>
                </a:solidFill>
                <a:latin typeface="Arial"/>
                <a:ea typeface="Arial"/>
                <a:cs typeface="Arial"/>
                <a:sym typeface="Arial"/>
              </a:rPr>
              <a:t> S</a:t>
            </a:r>
            <a:r>
              <a:rPr lang="en-US" sz="1200" b="0" i="0" u="none" strike="noStrike" dirty="0">
                <a:solidFill>
                  <a:srgbClr val="4D4949"/>
                </a:solidFill>
                <a:latin typeface="Arial"/>
                <a:ea typeface="Arial"/>
                <a:cs typeface="Arial"/>
                <a:sym typeface="Arial"/>
              </a:rPr>
              <a:t>, </a:t>
            </a:r>
            <a:r>
              <a:rPr lang="en-US" sz="1200" b="0" i="0" u="none" strike="noStrike" dirty="0">
                <a:solidFill>
                  <a:srgbClr val="2F2D2D"/>
                </a:solidFill>
                <a:latin typeface="Arial"/>
                <a:ea typeface="Arial"/>
                <a:cs typeface="Arial"/>
                <a:sym typeface="Arial"/>
              </a:rPr>
              <a:t>Gruppen L. Diversity in emergency med­icine</a:t>
            </a:r>
            <a:r>
              <a:rPr lang="en-US" sz="1200" b="0" i="0" u="none" strike="noStrike" dirty="0">
                <a:solidFill>
                  <a:srgbClr val="605D5D"/>
                </a:solidFill>
                <a:latin typeface="Arial"/>
                <a:ea typeface="Arial"/>
                <a:cs typeface="Arial"/>
                <a:sym typeface="Arial"/>
              </a:rPr>
              <a:t>: </a:t>
            </a:r>
            <a:r>
              <a:rPr lang="en-US" sz="1200" b="0" i="0" u="none" strike="noStrike" dirty="0">
                <a:solidFill>
                  <a:srgbClr val="2F2D2D"/>
                </a:solidFill>
                <a:latin typeface="Arial"/>
                <a:ea typeface="Arial"/>
                <a:cs typeface="Arial"/>
                <a:sym typeface="Arial"/>
              </a:rPr>
              <a:t>are we supporting a career interest in emergency medicine for everyone? </a:t>
            </a:r>
            <a:r>
              <a:rPr lang="en-US" sz="1200" b="0" i="1" u="none" strike="noStrike" dirty="0">
                <a:solidFill>
                  <a:srgbClr val="2F2D2D"/>
                </a:solidFill>
                <a:latin typeface="Arial"/>
                <a:ea typeface="Arial"/>
                <a:cs typeface="Arial"/>
                <a:sym typeface="Arial"/>
              </a:rPr>
              <a:t>Ann </a:t>
            </a:r>
            <a:r>
              <a:rPr lang="en-US" sz="1200" b="0" i="0" u="none" strike="noStrike" dirty="0" err="1">
                <a:solidFill>
                  <a:srgbClr val="2F2D2D"/>
                </a:solidFill>
                <a:latin typeface="Arial"/>
                <a:ea typeface="Arial"/>
                <a:cs typeface="Arial"/>
                <a:sym typeface="Arial"/>
              </a:rPr>
              <a:t>Emerg</a:t>
            </a:r>
            <a:r>
              <a:rPr lang="en-US" sz="1200" b="0" i="0" u="none" strike="noStrike" dirty="0">
                <a:solidFill>
                  <a:srgbClr val="2F2D2D"/>
                </a:solidFill>
                <a:latin typeface="Arial"/>
                <a:ea typeface="Arial"/>
                <a:cs typeface="Arial"/>
                <a:sym typeface="Arial"/>
              </a:rPr>
              <a:t> </a:t>
            </a:r>
            <a:r>
              <a:rPr lang="en-US" sz="1200" b="0" i="1" u="none" strike="noStrike" dirty="0">
                <a:solidFill>
                  <a:srgbClr val="2F2D2D"/>
                </a:solidFill>
                <a:latin typeface="Arial"/>
                <a:ea typeface="Arial"/>
                <a:cs typeface="Arial"/>
                <a:sym typeface="Arial"/>
              </a:rPr>
              <a:t>Med</a:t>
            </a:r>
            <a:r>
              <a:rPr lang="en-US" sz="1200" b="0" i="1" u="none" strike="noStrike" dirty="0">
                <a:solidFill>
                  <a:srgbClr val="4D4949"/>
                </a:solidFill>
                <a:latin typeface="Arial"/>
                <a:ea typeface="Arial"/>
                <a:cs typeface="Arial"/>
                <a:sym typeface="Arial"/>
              </a:rPr>
              <a:t>. </a:t>
            </a:r>
            <a:r>
              <a:rPr lang="en-US" sz="1200" b="0" i="0" u="none" strike="noStrike" dirty="0">
                <a:solidFill>
                  <a:srgbClr val="2F2D2D"/>
                </a:solidFill>
                <a:latin typeface="Arial"/>
                <a:ea typeface="Arial"/>
                <a:cs typeface="Arial"/>
                <a:sym typeface="Arial"/>
              </a:rPr>
              <a:t>2019</a:t>
            </a:r>
            <a:r>
              <a:rPr lang="en-US" sz="1200" b="0" i="0" u="none" strike="noStrike" dirty="0">
                <a:solidFill>
                  <a:srgbClr val="4D4949"/>
                </a:solidFill>
                <a:latin typeface="Arial"/>
                <a:ea typeface="Arial"/>
                <a:cs typeface="Arial"/>
                <a:sym typeface="Arial"/>
              </a:rPr>
              <a:t>;</a:t>
            </a:r>
            <a:r>
              <a:rPr lang="en-US" sz="1200" b="0" i="0" u="none" strike="noStrike" dirty="0">
                <a:solidFill>
                  <a:srgbClr val="2F2D2D"/>
                </a:solidFill>
                <a:latin typeface="Arial"/>
                <a:ea typeface="Arial"/>
                <a:cs typeface="Arial"/>
                <a:sym typeface="Arial"/>
              </a:rPr>
              <a:t>74(6):742-750.</a:t>
            </a:r>
            <a:endParaRPr lang="en-US" dirty="0"/>
          </a:p>
          <a:p>
            <a:pPr marL="0" marR="1060" lvl="0" indent="0" algn="just" rtl="0">
              <a:spcBef>
                <a:spcPts val="0"/>
              </a:spcBef>
              <a:spcAft>
                <a:spcPts val="0"/>
              </a:spcAft>
              <a:buNone/>
            </a:pPr>
            <a:r>
              <a:rPr lang="en-US" sz="1200" b="0" i="0" u="none" strike="noStrike" dirty="0">
                <a:solidFill>
                  <a:srgbClr val="2F2D2D"/>
                </a:solidFill>
                <a:latin typeface="Arial"/>
                <a:ea typeface="Arial"/>
                <a:cs typeface="Arial"/>
                <a:sym typeface="Arial"/>
              </a:rPr>
              <a:t>Burkhardt J</a:t>
            </a:r>
            <a:r>
              <a:rPr lang="en-US" sz="1200" b="0" i="0" u="none" strike="noStrike" dirty="0">
                <a:solidFill>
                  <a:srgbClr val="4D4949"/>
                </a:solidFill>
                <a:latin typeface="Arial"/>
                <a:ea typeface="Arial"/>
                <a:cs typeface="Arial"/>
                <a:sym typeface="Arial"/>
              </a:rPr>
              <a:t>, </a:t>
            </a:r>
            <a:r>
              <a:rPr lang="en-US" sz="1200" b="0" i="0" u="none" strike="noStrike" dirty="0" err="1">
                <a:solidFill>
                  <a:srgbClr val="2F2D2D"/>
                </a:solidFill>
                <a:latin typeface="Arial"/>
                <a:ea typeface="Arial"/>
                <a:cs typeface="Arial"/>
                <a:sym typeface="Arial"/>
              </a:rPr>
              <a:t>DesJardins</a:t>
            </a:r>
            <a:r>
              <a:rPr lang="en-US" sz="1200" b="0" i="0" u="none" strike="noStrike" dirty="0">
                <a:solidFill>
                  <a:srgbClr val="2F2D2D"/>
                </a:solidFill>
                <a:latin typeface="Arial"/>
                <a:ea typeface="Arial"/>
                <a:cs typeface="Arial"/>
                <a:sym typeface="Arial"/>
              </a:rPr>
              <a:t> S</a:t>
            </a:r>
            <a:r>
              <a:rPr lang="en-US" sz="1200" b="0" i="0" u="none" strike="noStrike" dirty="0">
                <a:solidFill>
                  <a:srgbClr val="4D4949"/>
                </a:solidFill>
                <a:latin typeface="Arial"/>
                <a:ea typeface="Arial"/>
                <a:cs typeface="Arial"/>
                <a:sym typeface="Arial"/>
              </a:rPr>
              <a:t>, </a:t>
            </a:r>
            <a:r>
              <a:rPr lang="en-US" sz="1200" b="0" i="0" u="none" strike="noStrike" dirty="0">
                <a:solidFill>
                  <a:srgbClr val="2F2D2D"/>
                </a:solidFill>
                <a:latin typeface="Arial"/>
                <a:ea typeface="Arial"/>
                <a:cs typeface="Arial"/>
                <a:sym typeface="Arial"/>
              </a:rPr>
              <a:t>Gruppen L. Identifying barriers to a di­ verse emergency physician workforce: identifying when and how leaks occur in the pipeline. </a:t>
            </a:r>
            <a:r>
              <a:rPr lang="en-US" sz="1200" b="0" i="1" u="none" strike="noStrike" dirty="0">
                <a:solidFill>
                  <a:srgbClr val="2F2D2D"/>
                </a:solidFill>
                <a:latin typeface="Arial"/>
                <a:ea typeface="Arial"/>
                <a:cs typeface="Arial"/>
                <a:sym typeface="Arial"/>
              </a:rPr>
              <a:t>Ann </a:t>
            </a:r>
            <a:r>
              <a:rPr lang="en-US" sz="1200" b="0" i="1" u="none" strike="noStrike" dirty="0" err="1">
                <a:solidFill>
                  <a:srgbClr val="2F2D2D"/>
                </a:solidFill>
                <a:latin typeface="Arial"/>
                <a:ea typeface="Arial"/>
                <a:cs typeface="Arial"/>
                <a:sym typeface="Arial"/>
              </a:rPr>
              <a:t>Emerg</a:t>
            </a:r>
            <a:r>
              <a:rPr lang="en-US" sz="1200" b="0" i="1" u="none" strike="noStrike" dirty="0">
                <a:solidFill>
                  <a:srgbClr val="2F2D2D"/>
                </a:solidFill>
                <a:latin typeface="Arial"/>
                <a:ea typeface="Arial"/>
                <a:cs typeface="Arial"/>
                <a:sym typeface="Arial"/>
              </a:rPr>
              <a:t> Med. </a:t>
            </a:r>
            <a:r>
              <a:rPr lang="en-US" sz="1200" b="0" i="0" u="none" strike="noStrike" dirty="0">
                <a:solidFill>
                  <a:srgbClr val="2F2D2D"/>
                </a:solidFill>
                <a:latin typeface="Arial"/>
                <a:ea typeface="Arial"/>
                <a:cs typeface="Arial"/>
                <a:sym typeface="Arial"/>
              </a:rPr>
              <a:t>2020</a:t>
            </a:r>
            <a:r>
              <a:rPr lang="en-US" sz="1200" b="0" i="0" u="none" strike="noStrike" dirty="0">
                <a:solidFill>
                  <a:srgbClr val="4D4949"/>
                </a:solidFill>
                <a:latin typeface="Arial"/>
                <a:ea typeface="Arial"/>
                <a:cs typeface="Arial"/>
                <a:sym typeface="Arial"/>
              </a:rPr>
              <a:t>;</a:t>
            </a:r>
            <a:r>
              <a:rPr lang="en-US" sz="1200" b="0" i="0" u="none" strike="noStrike" dirty="0">
                <a:solidFill>
                  <a:srgbClr val="2F2D2D"/>
                </a:solidFill>
                <a:latin typeface="Arial"/>
                <a:ea typeface="Arial"/>
                <a:cs typeface="Arial"/>
                <a:sym typeface="Arial"/>
              </a:rPr>
              <a:t>76(1)</a:t>
            </a:r>
            <a:r>
              <a:rPr lang="en-US" sz="1200" b="0" i="0" u="none" strike="noStrike" dirty="0">
                <a:solidFill>
                  <a:srgbClr val="4D4949"/>
                </a:solidFill>
                <a:latin typeface="Arial"/>
                <a:ea typeface="Arial"/>
                <a:cs typeface="Arial"/>
                <a:sym typeface="Arial"/>
              </a:rPr>
              <a:t>:</a:t>
            </a:r>
            <a:r>
              <a:rPr lang="en-US" sz="1200" b="0" i="0" u="none" strike="noStrike" dirty="0">
                <a:solidFill>
                  <a:srgbClr val="2F2D2D"/>
                </a:solidFill>
                <a:latin typeface="Arial"/>
                <a:ea typeface="Arial"/>
                <a:cs typeface="Arial"/>
                <a:sym typeface="Arial"/>
              </a:rPr>
              <a:t>113-115</a:t>
            </a:r>
            <a:r>
              <a:rPr lang="en-US" sz="1200" b="0" i="0" u="none" strike="noStrike" dirty="0">
                <a:solidFill>
                  <a:srgbClr val="4D4949"/>
                </a:solidFill>
                <a:latin typeface="Arial"/>
                <a:ea typeface="Arial"/>
                <a:cs typeface="Arial"/>
                <a:sym typeface="Arial"/>
              </a:rPr>
              <a:t>.</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09440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These challenges really drop into 5 broad categories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are going to touch briefly on the issues and the data that supports them as concerns.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have a scant 30 minutes to tackle a huge issue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want to spend the conclusion of this session discussing as a group what the potential interventions may be.</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70429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These challenges really drop into 5 broad categories</a:t>
            </a:r>
            <a:endParaRPr/>
          </a:p>
          <a:p>
            <a:pPr marL="0" lvl="0" indent="0" algn="l" rtl="0">
              <a:spcBef>
                <a:spcPts val="0"/>
              </a:spcBef>
              <a:spcAft>
                <a:spcPts val="0"/>
              </a:spcAft>
              <a:buNone/>
            </a:pPr>
            <a:endParaRPr/>
          </a:p>
          <a:p>
            <a:pPr marL="0" lvl="0" indent="0" algn="l" rtl="0">
              <a:spcBef>
                <a:spcPts val="0"/>
              </a:spcBef>
              <a:spcAft>
                <a:spcPts val="0"/>
              </a:spcAft>
              <a:buNone/>
            </a:pPr>
            <a:r>
              <a:rPr lang="en-US"/>
              <a:t>We are going to touch briefly on the issues and the data that supports them as concerns. </a:t>
            </a:r>
            <a:endParaRPr/>
          </a:p>
          <a:p>
            <a:pPr marL="0" lvl="0" indent="0" algn="l" rtl="0">
              <a:spcBef>
                <a:spcPts val="0"/>
              </a:spcBef>
              <a:spcAft>
                <a:spcPts val="0"/>
              </a:spcAft>
              <a:buNone/>
            </a:pPr>
            <a:endParaRPr/>
          </a:p>
          <a:p>
            <a:pPr marL="0" lvl="0" indent="0" algn="l" rtl="0">
              <a:spcBef>
                <a:spcPts val="0"/>
              </a:spcBef>
              <a:spcAft>
                <a:spcPts val="0"/>
              </a:spcAft>
              <a:buNone/>
            </a:pPr>
            <a:r>
              <a:rPr lang="en-US"/>
              <a:t>We have a scant 30 minutes to tackle a huge issue</a:t>
            </a:r>
            <a:endParaRPr/>
          </a:p>
          <a:p>
            <a:pPr marL="0" lvl="0" indent="0" algn="l" rtl="0">
              <a:spcBef>
                <a:spcPts val="0"/>
              </a:spcBef>
              <a:spcAft>
                <a:spcPts val="0"/>
              </a:spcAft>
              <a:buNone/>
            </a:pPr>
            <a:endParaRPr/>
          </a:p>
          <a:p>
            <a:pPr marL="0" lvl="0" indent="0" algn="l" rtl="0">
              <a:spcBef>
                <a:spcPts val="0"/>
              </a:spcBef>
              <a:spcAft>
                <a:spcPts val="0"/>
              </a:spcAft>
              <a:buNone/>
            </a:pPr>
            <a:r>
              <a:rPr lang="en-US"/>
              <a:t>We want to spend the conclusion of this session discussing as a group what the potential interventions may be.</a:t>
            </a:r>
            <a:endParaRPr/>
          </a:p>
        </p:txBody>
      </p:sp>
      <p:sp>
        <p:nvSpPr>
          <p:cNvPr id="196" name="Google Shape;196;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dirty="0"/>
              <a:t>Coming from multiple sources is the importance of some of the challenging and too-often violent interactions we have with patients, families, other physicians and members of the healthcare team.</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While we think of the big interactions, the students also see us struggling with consultants, admitting physicians etc.</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This leaves an impression…</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“…they took a swing at me. But I dodged it.”</a:t>
            </a:r>
            <a:endParaRPr dirty="0"/>
          </a:p>
          <a:p>
            <a:pPr marL="0" lvl="0" indent="0" algn="l" rtl="0">
              <a:spcBef>
                <a:spcPts val="0"/>
              </a:spcBef>
              <a:spcAft>
                <a:spcPts val="0"/>
              </a:spcAft>
              <a:buNone/>
            </a:pPr>
            <a:r>
              <a:rPr lang="en-US" dirty="0"/>
              <a:t>From Diaz, 2024</a:t>
            </a:r>
            <a:endParaRPr dirty="0"/>
          </a:p>
          <a:p>
            <a:pPr marL="0" lvl="0" indent="0" algn="l" rtl="0">
              <a:spcBef>
                <a:spcPts val="0"/>
              </a:spcBef>
              <a:spcAft>
                <a:spcPts val="0"/>
              </a:spcAft>
              <a:buNone/>
            </a:pPr>
            <a:endParaRPr dirty="0"/>
          </a:p>
        </p:txBody>
      </p:sp>
      <p:sp>
        <p:nvSpPr>
          <p:cNvPr id="204" name="Google Shape;20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While we think of the big interactions, the students also see us struggling with consultants, admitting physicians etc.</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This leaves an impression…</a:t>
            </a:r>
            <a:endParaRPr dirty="0"/>
          </a:p>
          <a:p>
            <a:pPr marL="0" lvl="0" indent="0" algn="l" rtl="0">
              <a:spcBef>
                <a:spcPts val="0"/>
              </a:spcBef>
              <a:spcAft>
                <a:spcPts val="0"/>
              </a:spcAft>
              <a:buNone/>
            </a:pPr>
            <a:endParaRPr dirty="0"/>
          </a:p>
        </p:txBody>
      </p:sp>
      <p:sp>
        <p:nvSpPr>
          <p:cNvPr id="220" name="Google Shape;22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need to think about students’ perceptions of inclusivity and belonging within our specialty</a:t>
            </a:r>
            <a:endParaRPr/>
          </a:p>
          <a:p>
            <a:pPr marL="0" lvl="0" indent="0" algn="l" rtl="0">
              <a:spcBef>
                <a:spcPts val="0"/>
              </a:spcBef>
              <a:spcAft>
                <a:spcPts val="0"/>
              </a:spcAft>
              <a:buNone/>
            </a:pPr>
            <a:endParaRPr/>
          </a:p>
          <a:p>
            <a:pPr marL="0" lvl="0" indent="0" algn="l" rtl="0">
              <a:spcBef>
                <a:spcPts val="0"/>
              </a:spcBef>
              <a:spcAft>
                <a:spcPts val="0"/>
              </a:spcAft>
              <a:buNone/>
            </a:pPr>
            <a:r>
              <a:rPr lang="en-US"/>
              <a:t>Women have persisted at about 35% of applicants and entering EM residents for a number of years (citation below).  Women are now making up at least if not slightly more than half of medical students by AAMC numbers.</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rgbClr val="504D4D"/>
              </a:buClr>
              <a:buSzPts val="1200"/>
              <a:buFont typeface="Arial"/>
              <a:buNone/>
            </a:pPr>
            <a:r>
              <a:rPr lang="en-US" sz="1200" b="0" i="0" u="none" strike="noStrike">
                <a:solidFill>
                  <a:srgbClr val="504D4D"/>
                </a:solidFill>
                <a:latin typeface="Arial"/>
                <a:ea typeface="Arial"/>
                <a:cs typeface="Arial"/>
                <a:sym typeface="Arial"/>
              </a:rPr>
              <a:t>We know from Burkhardt’s work that women who do not enter medical school with a strong interest in EM from prior exposure are much less likely than men to convert to the specialty. </a:t>
            </a:r>
            <a:endParaRPr/>
          </a:p>
          <a:p>
            <a:pPr marL="0" marR="0" lvl="0" indent="0" algn="l" rtl="0">
              <a:lnSpc>
                <a:spcPct val="100000"/>
              </a:lnSpc>
              <a:spcBef>
                <a:spcPts val="0"/>
              </a:spcBef>
              <a:spcAft>
                <a:spcPts val="0"/>
              </a:spcAft>
              <a:buClr>
                <a:srgbClr val="504D4D"/>
              </a:buClr>
              <a:buSzPts val="1200"/>
              <a:buFont typeface="Arial"/>
              <a:buNone/>
            </a:pPr>
            <a:r>
              <a:rPr lang="en-US" sz="1200" b="0" i="0" u="none" strike="noStrike">
                <a:solidFill>
                  <a:srgbClr val="504D4D"/>
                </a:solidFill>
                <a:latin typeface="Arial"/>
                <a:ea typeface="Arial"/>
                <a:cs typeface="Arial"/>
                <a:sym typeface="Arial"/>
              </a:rPr>
              <a:t>Why is this?</a:t>
            </a:r>
            <a:endParaRPr/>
          </a:p>
          <a:p>
            <a:pPr marL="0" marR="0" lvl="0" indent="0" algn="l" rtl="0">
              <a:lnSpc>
                <a:spcPct val="100000"/>
              </a:lnSpc>
              <a:spcBef>
                <a:spcPts val="0"/>
              </a:spcBef>
              <a:spcAft>
                <a:spcPts val="0"/>
              </a:spcAft>
              <a:buClr>
                <a:srgbClr val="504D4D"/>
              </a:buClr>
              <a:buSzPts val="1200"/>
              <a:buFont typeface="Arial"/>
              <a:buNone/>
            </a:pPr>
            <a:r>
              <a:rPr lang="en-US" sz="1200" b="0" i="0" u="none" strike="noStrike">
                <a:solidFill>
                  <a:srgbClr val="504D4D"/>
                </a:solidFill>
                <a:latin typeface="Arial"/>
                <a:ea typeface="Arial"/>
                <a:cs typeface="Arial"/>
                <a:sym typeface="Arial"/>
              </a:rPr>
              <a:t>We have some evidence from the Diaz paper that there is perception that the specialty creates vibes of exclusion.</a:t>
            </a:r>
            <a:endParaRPr/>
          </a:p>
          <a:p>
            <a:pPr marL="0" lvl="0" indent="0" algn="l" rtl="0">
              <a:spcBef>
                <a:spcPts val="0"/>
              </a:spcBef>
              <a:spcAft>
                <a:spcPts val="0"/>
              </a:spcAft>
              <a:buNone/>
            </a:pPr>
            <a:endParaRPr/>
          </a:p>
        </p:txBody>
      </p:sp>
      <p:sp>
        <p:nvSpPr>
          <p:cNvPr id="258" name="Google Shape;258;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41733307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Engagement of Women in the specialty.</a:t>
            </a:r>
            <a:endParaRPr/>
          </a:p>
          <a:p>
            <a:pPr marL="0" lvl="0" indent="0" algn="l" rtl="0">
              <a:spcBef>
                <a:spcPts val="0"/>
              </a:spcBef>
              <a:spcAft>
                <a:spcPts val="0"/>
              </a:spcAft>
              <a:buNone/>
            </a:pPr>
            <a:r>
              <a:rPr lang="en-US"/>
              <a:t>Women have persisted at about 35-40% of applicants and entering EM residents for a number of years (citation below).  Women are now making up at least if not slightly more than half of medical students by AAMC numbers.</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rgbClr val="504D4D"/>
              </a:buClr>
              <a:buSzPts val="1200"/>
              <a:buFont typeface="Arial"/>
              <a:buNone/>
            </a:pPr>
            <a:r>
              <a:rPr lang="en-US" sz="1200" b="0" i="0" u="none" strike="noStrike">
                <a:solidFill>
                  <a:srgbClr val="504D4D"/>
                </a:solidFill>
                <a:latin typeface="Arial"/>
                <a:ea typeface="Arial"/>
                <a:cs typeface="Arial"/>
                <a:sym typeface="Arial"/>
              </a:rPr>
              <a:t>We know from Burkhardt’s work that women who do not enter medical school with a strong interest in EM from prior exposure are much less likely than men to convert to the specialty. </a:t>
            </a:r>
            <a:endParaRPr/>
          </a:p>
          <a:p>
            <a:pPr marL="0" marR="0" lvl="0" indent="0" algn="l" rtl="0">
              <a:lnSpc>
                <a:spcPct val="100000"/>
              </a:lnSpc>
              <a:spcBef>
                <a:spcPts val="0"/>
              </a:spcBef>
              <a:spcAft>
                <a:spcPts val="0"/>
              </a:spcAft>
              <a:buClr>
                <a:srgbClr val="504D4D"/>
              </a:buClr>
              <a:buSzPts val="1200"/>
              <a:buFont typeface="Arial"/>
              <a:buNone/>
            </a:pPr>
            <a:r>
              <a:rPr lang="en-US" sz="1200" b="0" i="0" u="none" strike="noStrike">
                <a:solidFill>
                  <a:srgbClr val="504D4D"/>
                </a:solidFill>
                <a:latin typeface="Arial"/>
                <a:ea typeface="Arial"/>
                <a:cs typeface="Arial"/>
                <a:sym typeface="Arial"/>
              </a:rPr>
              <a:t>Why is this?</a:t>
            </a:r>
            <a:endParaRPr/>
          </a:p>
          <a:p>
            <a:pPr marL="0" marR="0" lvl="0" indent="0" algn="l" rtl="0">
              <a:lnSpc>
                <a:spcPct val="100000"/>
              </a:lnSpc>
              <a:spcBef>
                <a:spcPts val="0"/>
              </a:spcBef>
              <a:spcAft>
                <a:spcPts val="0"/>
              </a:spcAft>
              <a:buClr>
                <a:srgbClr val="504D4D"/>
              </a:buClr>
              <a:buSzPts val="1200"/>
              <a:buFont typeface="Arial"/>
              <a:buNone/>
            </a:pPr>
            <a:r>
              <a:rPr lang="en-US" sz="1200" b="0" i="0" u="none" strike="noStrike">
                <a:solidFill>
                  <a:srgbClr val="504D4D"/>
                </a:solidFill>
                <a:latin typeface="Arial"/>
                <a:ea typeface="Arial"/>
                <a:cs typeface="Arial"/>
                <a:sym typeface="Arial"/>
              </a:rPr>
              <a:t>We have some evidence from the Diaz paper that there is perception that the specialty creates vibes of exclusion.  Some of this is overt and some more covert.</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rgbClr val="312D2D"/>
              </a:buClr>
              <a:buSzPts val="1800"/>
              <a:buFont typeface="Arial"/>
              <a:buNone/>
            </a:pPr>
            <a:r>
              <a:rPr lang="en-US" sz="1800" b="0" i="0" u="none" strike="noStrike">
                <a:solidFill>
                  <a:srgbClr val="312D2D"/>
                </a:solidFill>
                <a:latin typeface="Arial"/>
                <a:ea typeface="Arial"/>
                <a:cs typeface="Arial"/>
                <a:sym typeface="Arial"/>
              </a:rPr>
              <a:t>Bowe SN, Wang X, Whipple ME</a:t>
            </a:r>
            <a:r>
              <a:rPr lang="en-US" sz="1800" b="0" i="0" u="none" strike="noStrike">
                <a:solidFill>
                  <a:srgbClr val="504D4D"/>
                </a:solidFill>
                <a:latin typeface="Arial"/>
                <a:ea typeface="Arial"/>
                <a:cs typeface="Arial"/>
                <a:sym typeface="Arial"/>
              </a:rPr>
              <a:t>, </a:t>
            </a:r>
            <a:r>
              <a:rPr lang="en-US" sz="1800" b="0" i="0" u="none" strike="noStrike">
                <a:solidFill>
                  <a:srgbClr val="312D2D"/>
                </a:solidFill>
                <a:latin typeface="Arial"/>
                <a:ea typeface="Arial"/>
                <a:cs typeface="Arial"/>
                <a:sym typeface="Arial"/>
              </a:rPr>
              <a:t>Bly RA. Evidence of specialty-specific gender disparities in resident recruitment and selection. </a:t>
            </a:r>
            <a:r>
              <a:rPr lang="en-US" sz="1800" b="0" i="1" u="none" strike="noStrike">
                <a:solidFill>
                  <a:srgbClr val="312D2D"/>
                </a:solidFill>
                <a:latin typeface="Arial"/>
                <a:ea typeface="Arial"/>
                <a:cs typeface="Arial"/>
                <a:sym typeface="Arial"/>
              </a:rPr>
              <a:t>J Grad Med </a:t>
            </a:r>
            <a:r>
              <a:rPr lang="en-US" sz="1800" b="0" i="0" u="none" strike="noStrike">
                <a:solidFill>
                  <a:srgbClr val="312D2D"/>
                </a:solidFill>
                <a:latin typeface="Arial"/>
                <a:ea typeface="Arial"/>
                <a:cs typeface="Arial"/>
                <a:sym typeface="Arial"/>
              </a:rPr>
              <a:t>Educ. 2021;13(6)</a:t>
            </a:r>
            <a:r>
              <a:rPr lang="en-US" sz="1800" b="0" i="0" u="none" strike="noStrike">
                <a:solidFill>
                  <a:srgbClr val="504D4D"/>
                </a:solidFill>
                <a:latin typeface="Arial"/>
                <a:ea typeface="Arial"/>
                <a:cs typeface="Arial"/>
                <a:sym typeface="Arial"/>
              </a:rPr>
              <a:t>:</a:t>
            </a:r>
            <a:r>
              <a:rPr lang="en-US" sz="1800" b="0" i="0" u="none" strike="noStrike">
                <a:solidFill>
                  <a:srgbClr val="312D2D"/>
                </a:solidFill>
                <a:latin typeface="Arial"/>
                <a:ea typeface="Arial"/>
                <a:cs typeface="Arial"/>
                <a:sym typeface="Arial"/>
              </a:rPr>
              <a:t>841-847</a:t>
            </a:r>
            <a:r>
              <a:rPr lang="en-US" sz="1800" b="0" i="0" u="none" strike="noStrike">
                <a:solidFill>
                  <a:srgbClr val="504D4D"/>
                </a:solidFill>
                <a:latin typeface="Arial"/>
                <a:ea typeface="Arial"/>
                <a:cs typeface="Arial"/>
                <a:sym typeface="Arial"/>
              </a:rPr>
              <a:t>.</a:t>
            </a:r>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a:solidFill>
                <a:srgbClr val="504D4D"/>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a:solidFill>
                <a:srgbClr val="504D4D"/>
              </a:solidFill>
              <a:latin typeface="Arial"/>
              <a:ea typeface="Arial"/>
              <a:cs typeface="Arial"/>
              <a:sym typeface="Arial"/>
            </a:endParaRPr>
          </a:p>
          <a:p>
            <a:pPr marL="0" lvl="0" indent="0" algn="just" rtl="0">
              <a:spcBef>
                <a:spcPts val="0"/>
              </a:spcBef>
              <a:spcAft>
                <a:spcPts val="0"/>
              </a:spcAft>
              <a:buNone/>
            </a:pPr>
            <a:r>
              <a:rPr lang="en-US" sz="1800" b="0" i="0" u="none" strike="noStrike">
                <a:solidFill>
                  <a:srgbClr val="2F2D2D"/>
                </a:solidFill>
                <a:latin typeface="Arial"/>
                <a:ea typeface="Arial"/>
                <a:cs typeface="Arial"/>
                <a:sym typeface="Arial"/>
              </a:rPr>
              <a:t>Burkhardt J</a:t>
            </a:r>
            <a:r>
              <a:rPr lang="en-US" sz="1800" b="0" i="0" u="none" strike="noStrike">
                <a:solidFill>
                  <a:srgbClr val="4D4949"/>
                </a:solidFill>
                <a:latin typeface="Arial"/>
                <a:ea typeface="Arial"/>
                <a:cs typeface="Arial"/>
                <a:sym typeface="Arial"/>
              </a:rPr>
              <a:t>, </a:t>
            </a:r>
            <a:r>
              <a:rPr lang="en-US" sz="1800" b="0" i="0" u="none" strike="noStrike">
                <a:solidFill>
                  <a:srgbClr val="2F2D2D"/>
                </a:solidFill>
                <a:latin typeface="Arial"/>
                <a:ea typeface="Arial"/>
                <a:cs typeface="Arial"/>
                <a:sym typeface="Arial"/>
              </a:rPr>
              <a:t>DesJardins S</a:t>
            </a:r>
            <a:r>
              <a:rPr lang="en-US" sz="1800" b="0" i="0" u="none" strike="noStrike">
                <a:solidFill>
                  <a:srgbClr val="4D4949"/>
                </a:solidFill>
                <a:latin typeface="Arial"/>
                <a:ea typeface="Arial"/>
                <a:cs typeface="Arial"/>
                <a:sym typeface="Arial"/>
              </a:rPr>
              <a:t>, </a:t>
            </a:r>
            <a:r>
              <a:rPr lang="en-US" sz="1800" b="0" i="0" u="none" strike="noStrike">
                <a:solidFill>
                  <a:srgbClr val="2F2D2D"/>
                </a:solidFill>
                <a:latin typeface="Arial"/>
                <a:ea typeface="Arial"/>
                <a:cs typeface="Arial"/>
                <a:sym typeface="Arial"/>
              </a:rPr>
              <a:t>Gruppen L. Diversity in emergency med­icine</a:t>
            </a:r>
            <a:r>
              <a:rPr lang="en-US" sz="1800" b="0" i="0" u="none" strike="noStrike">
                <a:solidFill>
                  <a:srgbClr val="605D5D"/>
                </a:solidFill>
                <a:latin typeface="Arial"/>
                <a:ea typeface="Arial"/>
                <a:cs typeface="Arial"/>
                <a:sym typeface="Arial"/>
              </a:rPr>
              <a:t>: </a:t>
            </a:r>
            <a:r>
              <a:rPr lang="en-US" sz="1800" b="0" i="0" u="none" strike="noStrike">
                <a:solidFill>
                  <a:srgbClr val="2F2D2D"/>
                </a:solidFill>
                <a:latin typeface="Arial"/>
                <a:ea typeface="Arial"/>
                <a:cs typeface="Arial"/>
                <a:sym typeface="Arial"/>
              </a:rPr>
              <a:t>are we supporting a career interest in emergency medicine for everyone? </a:t>
            </a:r>
            <a:r>
              <a:rPr lang="en-US" sz="1800" b="0" i="1" u="none" strike="noStrike">
                <a:solidFill>
                  <a:srgbClr val="2F2D2D"/>
                </a:solidFill>
                <a:latin typeface="Arial"/>
                <a:ea typeface="Arial"/>
                <a:cs typeface="Arial"/>
                <a:sym typeface="Arial"/>
              </a:rPr>
              <a:t>Ann </a:t>
            </a:r>
            <a:r>
              <a:rPr lang="en-US" sz="1800" b="0" i="0" u="none" strike="noStrike">
                <a:solidFill>
                  <a:srgbClr val="2F2D2D"/>
                </a:solidFill>
                <a:latin typeface="Arial"/>
                <a:ea typeface="Arial"/>
                <a:cs typeface="Arial"/>
                <a:sym typeface="Arial"/>
              </a:rPr>
              <a:t>Emerg </a:t>
            </a:r>
            <a:r>
              <a:rPr lang="en-US" sz="1800" b="0" i="1" u="none" strike="noStrike">
                <a:solidFill>
                  <a:srgbClr val="2F2D2D"/>
                </a:solidFill>
                <a:latin typeface="Arial"/>
                <a:ea typeface="Arial"/>
                <a:cs typeface="Arial"/>
                <a:sym typeface="Arial"/>
              </a:rPr>
              <a:t>Med</a:t>
            </a:r>
            <a:r>
              <a:rPr lang="en-US" sz="1800" b="0" i="1" u="none" strike="noStrike">
                <a:solidFill>
                  <a:srgbClr val="4D4949"/>
                </a:solidFill>
                <a:latin typeface="Arial"/>
                <a:ea typeface="Arial"/>
                <a:cs typeface="Arial"/>
                <a:sym typeface="Arial"/>
              </a:rPr>
              <a:t>. </a:t>
            </a:r>
            <a:r>
              <a:rPr lang="en-US" sz="1800" b="0" i="0" u="none" strike="noStrike">
                <a:solidFill>
                  <a:srgbClr val="2F2D2D"/>
                </a:solidFill>
                <a:latin typeface="Arial"/>
                <a:ea typeface="Arial"/>
                <a:cs typeface="Arial"/>
                <a:sym typeface="Arial"/>
              </a:rPr>
              <a:t>2019</a:t>
            </a:r>
            <a:r>
              <a:rPr lang="en-US" sz="1800" b="0" i="0" u="none" strike="noStrike">
                <a:solidFill>
                  <a:srgbClr val="4D4949"/>
                </a:solidFill>
                <a:latin typeface="Arial"/>
                <a:ea typeface="Arial"/>
                <a:cs typeface="Arial"/>
                <a:sym typeface="Arial"/>
              </a:rPr>
              <a:t>;</a:t>
            </a:r>
            <a:r>
              <a:rPr lang="en-US" sz="1800" b="0" i="0" u="none" strike="noStrike">
                <a:solidFill>
                  <a:srgbClr val="2F2D2D"/>
                </a:solidFill>
                <a:latin typeface="Arial"/>
                <a:ea typeface="Arial"/>
                <a:cs typeface="Arial"/>
                <a:sym typeface="Arial"/>
              </a:rPr>
              <a:t>74(6):742-750.</a:t>
            </a:r>
            <a:endParaRPr/>
          </a:p>
          <a:p>
            <a:pPr marL="0" marR="1060" lvl="0" indent="0" algn="just" rtl="0">
              <a:spcBef>
                <a:spcPts val="0"/>
              </a:spcBef>
              <a:spcAft>
                <a:spcPts val="0"/>
              </a:spcAft>
              <a:buNone/>
            </a:pPr>
            <a:r>
              <a:rPr lang="en-US" sz="1800" b="0" i="0" u="none" strike="noStrike">
                <a:solidFill>
                  <a:srgbClr val="2F2D2D"/>
                </a:solidFill>
                <a:latin typeface="Arial"/>
                <a:ea typeface="Arial"/>
                <a:cs typeface="Arial"/>
                <a:sym typeface="Arial"/>
              </a:rPr>
              <a:t>Burkhardt J</a:t>
            </a:r>
            <a:r>
              <a:rPr lang="en-US" sz="1800" b="0" i="0" u="none" strike="noStrike">
                <a:solidFill>
                  <a:srgbClr val="4D4949"/>
                </a:solidFill>
                <a:latin typeface="Arial"/>
                <a:ea typeface="Arial"/>
                <a:cs typeface="Arial"/>
                <a:sym typeface="Arial"/>
              </a:rPr>
              <a:t>, </a:t>
            </a:r>
            <a:r>
              <a:rPr lang="en-US" sz="1800" b="0" i="0" u="none" strike="noStrike">
                <a:solidFill>
                  <a:srgbClr val="2F2D2D"/>
                </a:solidFill>
                <a:latin typeface="Arial"/>
                <a:ea typeface="Arial"/>
                <a:cs typeface="Arial"/>
                <a:sym typeface="Arial"/>
              </a:rPr>
              <a:t>DesJardins S</a:t>
            </a:r>
            <a:r>
              <a:rPr lang="en-US" sz="1800" b="0" i="0" u="none" strike="noStrike">
                <a:solidFill>
                  <a:srgbClr val="4D4949"/>
                </a:solidFill>
                <a:latin typeface="Arial"/>
                <a:ea typeface="Arial"/>
                <a:cs typeface="Arial"/>
                <a:sym typeface="Arial"/>
              </a:rPr>
              <a:t>, </a:t>
            </a:r>
            <a:r>
              <a:rPr lang="en-US" sz="1800" b="0" i="0" u="none" strike="noStrike">
                <a:solidFill>
                  <a:srgbClr val="2F2D2D"/>
                </a:solidFill>
                <a:latin typeface="Arial"/>
                <a:ea typeface="Arial"/>
                <a:cs typeface="Arial"/>
                <a:sym typeface="Arial"/>
              </a:rPr>
              <a:t>Gruppen L. Identifying barriers to a di­ verse emergency physician workforce: identifying when and how leaks occur in the pipeline. </a:t>
            </a:r>
            <a:r>
              <a:rPr lang="en-US" sz="1800" b="0" i="1" u="none" strike="noStrike">
                <a:solidFill>
                  <a:srgbClr val="2F2D2D"/>
                </a:solidFill>
                <a:latin typeface="Arial"/>
                <a:ea typeface="Arial"/>
                <a:cs typeface="Arial"/>
                <a:sym typeface="Arial"/>
              </a:rPr>
              <a:t>Ann Emerg Med. </a:t>
            </a:r>
            <a:r>
              <a:rPr lang="en-US" sz="1800" b="0" i="0" u="none" strike="noStrike">
                <a:solidFill>
                  <a:srgbClr val="2F2D2D"/>
                </a:solidFill>
                <a:latin typeface="Arial"/>
                <a:ea typeface="Arial"/>
                <a:cs typeface="Arial"/>
                <a:sym typeface="Arial"/>
              </a:rPr>
              <a:t>2020</a:t>
            </a:r>
            <a:r>
              <a:rPr lang="en-US" sz="1800" b="0" i="0" u="none" strike="noStrike">
                <a:solidFill>
                  <a:srgbClr val="4D4949"/>
                </a:solidFill>
                <a:latin typeface="Arial"/>
                <a:ea typeface="Arial"/>
                <a:cs typeface="Arial"/>
                <a:sym typeface="Arial"/>
              </a:rPr>
              <a:t>;</a:t>
            </a:r>
            <a:r>
              <a:rPr lang="en-US" sz="1800" b="0" i="0" u="none" strike="noStrike">
                <a:solidFill>
                  <a:srgbClr val="2F2D2D"/>
                </a:solidFill>
                <a:latin typeface="Arial"/>
                <a:ea typeface="Arial"/>
                <a:cs typeface="Arial"/>
                <a:sym typeface="Arial"/>
              </a:rPr>
              <a:t>76(1)</a:t>
            </a:r>
            <a:r>
              <a:rPr lang="en-US" sz="1800" b="0" i="0" u="none" strike="noStrike">
                <a:solidFill>
                  <a:srgbClr val="4D4949"/>
                </a:solidFill>
                <a:latin typeface="Arial"/>
                <a:ea typeface="Arial"/>
                <a:cs typeface="Arial"/>
                <a:sym typeface="Arial"/>
              </a:rPr>
              <a:t>:</a:t>
            </a:r>
            <a:r>
              <a:rPr lang="en-US" sz="1800" b="0" i="0" u="none" strike="noStrike">
                <a:solidFill>
                  <a:srgbClr val="2F2D2D"/>
                </a:solidFill>
                <a:latin typeface="Arial"/>
                <a:ea typeface="Arial"/>
                <a:cs typeface="Arial"/>
                <a:sym typeface="Arial"/>
              </a:rPr>
              <a:t>113-115</a:t>
            </a:r>
            <a:r>
              <a:rPr lang="en-US" sz="1800" b="0" i="0" u="none" strike="noStrike">
                <a:solidFill>
                  <a:srgbClr val="4D4949"/>
                </a:solidFill>
                <a:latin typeface="Arial"/>
                <a:ea typeface="Arial"/>
                <a:cs typeface="Arial"/>
                <a:sym typeface="Arial"/>
              </a:rPr>
              <a:t>.</a:t>
            </a:r>
            <a:endParaRPr/>
          </a:p>
          <a:p>
            <a:pPr marL="0" marR="1060" lvl="0" indent="0" algn="just" rtl="0">
              <a:spcBef>
                <a:spcPts val="0"/>
              </a:spcBef>
              <a:spcAft>
                <a:spcPts val="0"/>
              </a:spcAft>
              <a:buNone/>
            </a:pPr>
            <a:endParaRPr sz="1800" b="0" i="0" u="none" strike="noStrike">
              <a:solidFill>
                <a:srgbClr val="4D4949"/>
              </a:solidFill>
              <a:latin typeface="Arial"/>
              <a:ea typeface="Arial"/>
              <a:cs typeface="Arial"/>
              <a:sym typeface="Arial"/>
            </a:endParaRPr>
          </a:p>
          <a:p>
            <a:pPr marL="0" marR="1060" lvl="0" indent="0" algn="just" rtl="0">
              <a:spcBef>
                <a:spcPts val="0"/>
              </a:spcBef>
              <a:spcAft>
                <a:spcPts val="0"/>
              </a:spcAft>
              <a:buNone/>
            </a:pPr>
            <a:endParaRPr sz="1800" b="0" i="0" u="none" strike="noStrike">
              <a:solidFill>
                <a:srgbClr val="4D4949"/>
              </a:solidFill>
              <a:latin typeface="Arial"/>
              <a:ea typeface="Arial"/>
              <a:cs typeface="Arial"/>
              <a:sym typeface="Arial"/>
            </a:endParaRPr>
          </a:p>
          <a:p>
            <a:pPr marL="0" marR="980" lvl="0" indent="0" algn="l" rtl="0">
              <a:spcBef>
                <a:spcPts val="0"/>
              </a:spcBef>
              <a:spcAft>
                <a:spcPts val="0"/>
              </a:spcAft>
              <a:buNone/>
            </a:pPr>
            <a:r>
              <a:rPr lang="en-US" sz="1200" b="1" i="1" u="none" strike="noStrike">
                <a:solidFill>
                  <a:srgbClr val="312D2D"/>
                </a:solidFill>
                <a:latin typeface="Arial"/>
                <a:ea typeface="Arial"/>
                <a:cs typeface="Arial"/>
                <a:sym typeface="Arial"/>
              </a:rPr>
              <a:t>"You know</a:t>
            </a:r>
            <a:r>
              <a:rPr lang="en-US" sz="1200" b="1" i="1" u="none" strike="noStrike">
                <a:solidFill>
                  <a:srgbClr val="565252"/>
                </a:solidFill>
                <a:latin typeface="Arial"/>
                <a:ea typeface="Arial"/>
                <a:cs typeface="Arial"/>
                <a:sym typeface="Arial"/>
              </a:rPr>
              <a:t>, </a:t>
            </a:r>
            <a:r>
              <a:rPr lang="en-US" sz="1200" b="1" i="1" u="none" strike="noStrike">
                <a:solidFill>
                  <a:srgbClr val="312D2D"/>
                </a:solidFill>
                <a:latin typeface="Arial"/>
                <a:ea typeface="Arial"/>
                <a:cs typeface="Arial"/>
                <a:sym typeface="Arial"/>
              </a:rPr>
              <a:t>I think socially we ... condition women to be less vocal and self-advocating for themselves in a professional environment, at least in the way that is beneficial in the ED…I'd imagine that's probably playing a pretty significant role in disincentivizing from people from either wanting to go into it or conversely being evaluated well in it</a:t>
            </a:r>
            <a:r>
              <a:rPr lang="en-US" sz="1200" b="1" i="1" u="none" strike="noStrike">
                <a:solidFill>
                  <a:srgbClr val="565252"/>
                </a:solidFill>
                <a:latin typeface="Arial"/>
                <a:ea typeface="Arial"/>
                <a:cs typeface="Arial"/>
                <a:sym typeface="Arial"/>
              </a:rPr>
              <a:t>.</a:t>
            </a:r>
            <a:r>
              <a:rPr lang="en-US" sz="1200" b="1" i="1" u="none" strike="noStrike">
                <a:solidFill>
                  <a:srgbClr val="312D2D"/>
                </a:solidFill>
                <a:latin typeface="Arial"/>
                <a:ea typeface="Arial"/>
                <a:cs typeface="Arial"/>
                <a:sym typeface="Arial"/>
              </a:rPr>
              <a:t>" </a:t>
            </a:r>
            <a:endParaRPr/>
          </a:p>
          <a:p>
            <a:pPr marL="0" lvl="0" indent="0" algn="l" rtl="0">
              <a:spcBef>
                <a:spcPts val="0"/>
              </a:spcBef>
              <a:spcAft>
                <a:spcPts val="0"/>
              </a:spcAft>
              <a:buNone/>
            </a:pPr>
            <a:r>
              <a:rPr lang="en-US" sz="1200" b="1" i="1">
                <a:solidFill>
                  <a:srgbClr val="524F4F"/>
                </a:solidFill>
                <a:latin typeface="Arial"/>
                <a:ea typeface="Arial"/>
                <a:cs typeface="Arial"/>
                <a:sym typeface="Arial"/>
              </a:rPr>
              <a:t>-Student quoted in Diaz, 2024</a:t>
            </a:r>
            <a:endParaRPr sz="1200" b="1" i="1" u="none" strike="noStrike">
              <a:solidFill>
                <a:srgbClr val="524F4F"/>
              </a:solidFill>
              <a:latin typeface="Arial"/>
              <a:ea typeface="Arial"/>
              <a:cs typeface="Arial"/>
              <a:sym typeface="Arial"/>
            </a:endParaRPr>
          </a:p>
          <a:p>
            <a:pPr marL="0" marR="1060" lvl="0" indent="0" algn="just" rtl="0">
              <a:spcBef>
                <a:spcPts val="0"/>
              </a:spcBef>
              <a:spcAft>
                <a:spcPts val="0"/>
              </a:spcAft>
              <a:buNone/>
            </a:pPr>
            <a:endParaRPr/>
          </a:p>
        </p:txBody>
      </p:sp>
      <p:sp>
        <p:nvSpPr>
          <p:cNvPr id="264" name="Google Shape;264;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34541471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We would like to think of our specialty like this:</a:t>
            </a:r>
            <a:endParaRPr dirty="0"/>
          </a:p>
          <a:p>
            <a:pPr marL="0" lvl="0" indent="0" algn="l" rtl="0">
              <a:spcBef>
                <a:spcPts val="0"/>
              </a:spcBef>
              <a:spcAft>
                <a:spcPts val="0"/>
              </a:spcAft>
              <a:buNone/>
            </a:pPr>
            <a:r>
              <a:rPr lang="en-US" dirty="0"/>
              <a:t>https://www.acgme.org/globalassets/pfassets/publicationsbooks/2022-2023_acgme_databook_document.pdf</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Percentages in the female box are out of the total 8946.</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Looking at diversity beyond gender identification: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sz="1200" dirty="0"/>
              <a:t>Active EM Residents: </a:t>
            </a:r>
            <a:r>
              <a:rPr lang="en-US" sz="1200" u="sng" dirty="0"/>
              <a:t>8,946</a:t>
            </a:r>
            <a:endParaRPr sz="1200" dirty="0"/>
          </a:p>
          <a:p>
            <a:pPr marL="0" lvl="0" indent="0" algn="l" rtl="0">
              <a:spcBef>
                <a:spcPts val="0"/>
              </a:spcBef>
              <a:spcAft>
                <a:spcPts val="0"/>
              </a:spcAft>
              <a:buNone/>
            </a:pPr>
            <a:r>
              <a:rPr lang="en-US" sz="1200" dirty="0"/>
              <a:t>Black: 520 (5.8%)</a:t>
            </a:r>
            <a:endParaRPr dirty="0"/>
          </a:p>
          <a:p>
            <a:pPr marL="0" lvl="0" indent="0" algn="l" rtl="0">
              <a:spcBef>
                <a:spcPts val="0"/>
              </a:spcBef>
              <a:spcAft>
                <a:spcPts val="0"/>
              </a:spcAft>
              <a:buNone/>
            </a:pPr>
            <a:r>
              <a:rPr lang="en-US" sz="1200" dirty="0" err="1"/>
              <a:t>Hispanic,Latino</a:t>
            </a:r>
            <a:r>
              <a:rPr lang="en-US" sz="1200" dirty="0"/>
              <a:t>: 925 (10%)</a:t>
            </a:r>
            <a:endParaRPr dirty="0"/>
          </a:p>
          <a:p>
            <a:pPr marL="0" lvl="0" indent="0" algn="l" rtl="0">
              <a:spcBef>
                <a:spcPts val="0"/>
              </a:spcBef>
              <a:spcAft>
                <a:spcPts val="0"/>
              </a:spcAft>
              <a:buNone/>
            </a:pPr>
            <a:r>
              <a:rPr lang="en-US" sz="1200" dirty="0"/>
              <a:t>Multi-racial: 449 (5%)</a:t>
            </a:r>
            <a:endParaRPr dirty="0"/>
          </a:p>
          <a:p>
            <a:pPr marL="0" lvl="0" indent="0" algn="l" rtl="0">
              <a:spcBef>
                <a:spcPts val="0"/>
              </a:spcBef>
              <a:spcAft>
                <a:spcPts val="0"/>
              </a:spcAft>
              <a:buNone/>
            </a:pPr>
            <a:endParaRPr sz="1200" dirty="0"/>
          </a:p>
          <a:p>
            <a:pPr marL="0" lvl="0" indent="0" algn="l" rtl="0">
              <a:spcBef>
                <a:spcPts val="0"/>
              </a:spcBef>
              <a:spcAft>
                <a:spcPts val="0"/>
              </a:spcAft>
              <a:buNone/>
            </a:pPr>
            <a:r>
              <a:rPr lang="en-US" sz="1200" dirty="0"/>
              <a:t>EM Female Residents: </a:t>
            </a:r>
            <a:r>
              <a:rPr lang="en-US" sz="1200" u="sng" dirty="0"/>
              <a:t>3906 (43.6%)</a:t>
            </a:r>
            <a:endParaRPr sz="1200" dirty="0"/>
          </a:p>
          <a:p>
            <a:pPr marL="0" lvl="0" indent="0" algn="l" rtl="0">
              <a:spcBef>
                <a:spcPts val="0"/>
              </a:spcBef>
              <a:spcAft>
                <a:spcPts val="0"/>
              </a:spcAft>
              <a:buNone/>
            </a:pPr>
            <a:r>
              <a:rPr lang="en-US" sz="1200" dirty="0"/>
              <a:t>Black: 261 (2.9%)</a:t>
            </a:r>
            <a:endParaRPr dirty="0"/>
          </a:p>
          <a:p>
            <a:pPr marL="0" lvl="0" indent="0" algn="l" rtl="0">
              <a:spcBef>
                <a:spcPts val="0"/>
              </a:spcBef>
              <a:spcAft>
                <a:spcPts val="0"/>
              </a:spcAft>
              <a:buNone/>
            </a:pPr>
            <a:r>
              <a:rPr lang="en-US" sz="1200" dirty="0"/>
              <a:t>Hispanic/Latino: 392 (4.3%)</a:t>
            </a:r>
            <a:endParaRPr dirty="0"/>
          </a:p>
          <a:p>
            <a:pPr marL="0" lvl="0" indent="0" algn="l" rtl="0">
              <a:spcBef>
                <a:spcPts val="0"/>
              </a:spcBef>
              <a:spcAft>
                <a:spcPts val="0"/>
              </a:spcAft>
              <a:buNone/>
            </a:pPr>
            <a:r>
              <a:rPr lang="en-US" sz="1200" dirty="0"/>
              <a:t>Multi-racial: 205 (2.3%)</a:t>
            </a:r>
            <a:endParaRPr dirty="0"/>
          </a:p>
          <a:p>
            <a:pPr marL="0" lvl="0" indent="0" algn="l" rtl="0">
              <a:spcBef>
                <a:spcPts val="0"/>
              </a:spcBef>
              <a:spcAft>
                <a:spcPts val="0"/>
              </a:spcAft>
              <a:buNone/>
            </a:pPr>
            <a:endParaRPr sz="1200"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272" name="Google Shape;272;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2422126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a:t>No financial disclosures</a:t>
            </a:r>
            <a:endParaRPr/>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r>
              <a:rPr lang="en-US"/>
              <a:t>This work represents the presenters’ personal opinions and does not reflect organizational endorsement.</a:t>
            </a:r>
            <a:endParaRPr/>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r>
              <a:rPr lang="en-US"/>
              <a:t>All graphics licensed through Canva/Pixabay </a:t>
            </a:r>
            <a:endParaRPr/>
          </a:p>
          <a:p>
            <a:pPr marL="0" lvl="0" indent="0" algn="l" rtl="0">
              <a:spcBef>
                <a:spcPts val="0"/>
              </a:spcBef>
              <a:spcAft>
                <a:spcPts val="0"/>
              </a:spcAft>
              <a:buNone/>
            </a:pPr>
            <a:endParaRPr/>
          </a:p>
        </p:txBody>
      </p:sp>
      <p:sp>
        <p:nvSpPr>
          <p:cNvPr id="97" name="Google Shape;9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Looking at diversity beyond gender identification:</a:t>
            </a:r>
          </a:p>
          <a:p>
            <a:pPr marL="0" lvl="0" indent="0" algn="l" rtl="0">
              <a:spcBef>
                <a:spcPts val="0"/>
              </a:spcBef>
              <a:spcAft>
                <a:spcPts val="0"/>
              </a:spcAft>
              <a:buNone/>
            </a:pPr>
            <a:endParaRPr lang="en-US" dirty="0"/>
          </a:p>
          <a:p>
            <a:pPr marL="0" lvl="0" indent="0" algn="l" rtl="0">
              <a:spcBef>
                <a:spcPts val="0"/>
              </a:spcBef>
              <a:spcAft>
                <a:spcPts val="0"/>
              </a:spcAft>
              <a:buNone/>
            </a:pPr>
            <a:r>
              <a:rPr lang="en-US" sz="1200" dirty="0"/>
              <a:t>Active EM Residents: </a:t>
            </a:r>
            <a:r>
              <a:rPr lang="en-US" sz="1200" u="sng" dirty="0"/>
              <a:t>8,946</a:t>
            </a:r>
            <a:endParaRPr lang="en-US" sz="1200" dirty="0"/>
          </a:p>
          <a:p>
            <a:pPr marL="0" lvl="0" indent="0" algn="l" rtl="0">
              <a:spcBef>
                <a:spcPts val="0"/>
              </a:spcBef>
              <a:spcAft>
                <a:spcPts val="0"/>
              </a:spcAft>
              <a:buNone/>
            </a:pPr>
            <a:r>
              <a:rPr lang="en-US" sz="1200" dirty="0"/>
              <a:t>Black: 520 (5.8%)</a:t>
            </a:r>
            <a:endParaRPr lang="en-US" dirty="0"/>
          </a:p>
          <a:p>
            <a:pPr marL="0" lvl="0" indent="0" algn="l" rtl="0">
              <a:spcBef>
                <a:spcPts val="0"/>
              </a:spcBef>
              <a:spcAft>
                <a:spcPts val="0"/>
              </a:spcAft>
              <a:buNone/>
            </a:pPr>
            <a:r>
              <a:rPr lang="en-US" sz="1200" dirty="0" err="1"/>
              <a:t>Hispanic,Latino</a:t>
            </a:r>
            <a:r>
              <a:rPr lang="en-US" sz="1200" dirty="0"/>
              <a:t>: 925 (10%)</a:t>
            </a:r>
            <a:endParaRPr lang="en-US" dirty="0"/>
          </a:p>
          <a:p>
            <a:pPr marL="0" lvl="0" indent="0" algn="l" rtl="0">
              <a:spcBef>
                <a:spcPts val="0"/>
              </a:spcBef>
              <a:spcAft>
                <a:spcPts val="0"/>
              </a:spcAft>
              <a:buNone/>
            </a:pPr>
            <a:r>
              <a:rPr lang="en-US" sz="1200" dirty="0"/>
              <a:t>Multi-racial: 449 (5%)</a:t>
            </a:r>
            <a:endParaRPr lang="en-US" dirty="0"/>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EM Female Residents: </a:t>
            </a:r>
            <a:r>
              <a:rPr lang="en-US" sz="1200" u="sng" dirty="0"/>
              <a:t>3906 (43.6%)</a:t>
            </a:r>
            <a:endParaRPr lang="en-US" sz="1200" dirty="0"/>
          </a:p>
          <a:p>
            <a:pPr marL="0" lvl="0" indent="0" algn="l" rtl="0">
              <a:spcBef>
                <a:spcPts val="0"/>
              </a:spcBef>
              <a:spcAft>
                <a:spcPts val="0"/>
              </a:spcAft>
              <a:buNone/>
            </a:pPr>
            <a:r>
              <a:rPr lang="en-US" sz="1200" dirty="0"/>
              <a:t>Black: 261 (2.9%)</a:t>
            </a:r>
            <a:endParaRPr lang="en-US" dirty="0"/>
          </a:p>
          <a:p>
            <a:pPr marL="0" lvl="0" indent="0" algn="l" rtl="0">
              <a:spcBef>
                <a:spcPts val="0"/>
              </a:spcBef>
              <a:spcAft>
                <a:spcPts val="0"/>
              </a:spcAft>
              <a:buNone/>
            </a:pPr>
            <a:r>
              <a:rPr lang="en-US" sz="1200" dirty="0"/>
              <a:t>Hispanic/Latino: 392 (4.3%)</a:t>
            </a:r>
            <a:endParaRPr lang="en-US" dirty="0"/>
          </a:p>
          <a:p>
            <a:pPr marL="0" lvl="0" indent="0" algn="l" rtl="0">
              <a:spcBef>
                <a:spcPts val="0"/>
              </a:spcBef>
              <a:spcAft>
                <a:spcPts val="0"/>
              </a:spcAft>
              <a:buNone/>
            </a:pPr>
            <a:r>
              <a:rPr lang="en-US" sz="1200" dirty="0"/>
              <a:t>Multi-racial: 205 (2.3%)</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410824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Looking at diversity beyond gender identification:</a:t>
            </a:r>
          </a:p>
          <a:p>
            <a:pPr marL="0" lvl="0" indent="0" algn="l" rtl="0">
              <a:spcBef>
                <a:spcPts val="0"/>
              </a:spcBef>
              <a:spcAft>
                <a:spcPts val="0"/>
              </a:spcAft>
              <a:buNone/>
            </a:pPr>
            <a:endParaRPr lang="en-US" dirty="0"/>
          </a:p>
          <a:p>
            <a:pPr marL="0" lvl="0" indent="0" algn="l" rtl="0">
              <a:spcBef>
                <a:spcPts val="0"/>
              </a:spcBef>
              <a:spcAft>
                <a:spcPts val="0"/>
              </a:spcAft>
              <a:buNone/>
            </a:pPr>
            <a:r>
              <a:rPr lang="en-US" sz="1200" dirty="0"/>
              <a:t>Active EM Residents: </a:t>
            </a:r>
            <a:r>
              <a:rPr lang="en-US" sz="1200" u="sng" dirty="0"/>
              <a:t>8,946</a:t>
            </a:r>
            <a:endParaRPr lang="en-US" sz="1200" dirty="0"/>
          </a:p>
          <a:p>
            <a:pPr marL="0" lvl="0" indent="0" algn="l" rtl="0">
              <a:spcBef>
                <a:spcPts val="0"/>
              </a:spcBef>
              <a:spcAft>
                <a:spcPts val="0"/>
              </a:spcAft>
              <a:buNone/>
            </a:pPr>
            <a:r>
              <a:rPr lang="en-US" sz="1200" dirty="0"/>
              <a:t>Black: 520 (5.8%)</a:t>
            </a:r>
            <a:endParaRPr lang="en-US" dirty="0"/>
          </a:p>
          <a:p>
            <a:pPr marL="0" lvl="0" indent="0" algn="l" rtl="0">
              <a:spcBef>
                <a:spcPts val="0"/>
              </a:spcBef>
              <a:spcAft>
                <a:spcPts val="0"/>
              </a:spcAft>
              <a:buNone/>
            </a:pPr>
            <a:r>
              <a:rPr lang="en-US" sz="1200" dirty="0" err="1"/>
              <a:t>Hispanic,Latino</a:t>
            </a:r>
            <a:r>
              <a:rPr lang="en-US" sz="1200" dirty="0"/>
              <a:t>: 925 (10%)</a:t>
            </a:r>
            <a:endParaRPr lang="en-US" dirty="0"/>
          </a:p>
          <a:p>
            <a:pPr marL="0" lvl="0" indent="0" algn="l" rtl="0">
              <a:spcBef>
                <a:spcPts val="0"/>
              </a:spcBef>
              <a:spcAft>
                <a:spcPts val="0"/>
              </a:spcAft>
              <a:buNone/>
            </a:pPr>
            <a:r>
              <a:rPr lang="en-US" sz="1200" dirty="0"/>
              <a:t>Multi-racial: 449 (5%)</a:t>
            </a:r>
            <a:endParaRPr lang="en-US" dirty="0"/>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EM Female Residents: </a:t>
            </a:r>
            <a:r>
              <a:rPr lang="en-US" sz="1200" u="sng" dirty="0"/>
              <a:t>3906 (43.6%)</a:t>
            </a:r>
            <a:endParaRPr lang="en-US" sz="1200" dirty="0"/>
          </a:p>
          <a:p>
            <a:pPr marL="0" lvl="0" indent="0" algn="l" rtl="0">
              <a:spcBef>
                <a:spcPts val="0"/>
              </a:spcBef>
              <a:spcAft>
                <a:spcPts val="0"/>
              </a:spcAft>
              <a:buNone/>
            </a:pPr>
            <a:r>
              <a:rPr lang="en-US" sz="1200" dirty="0"/>
              <a:t>Black: 261 (2.9%)</a:t>
            </a:r>
            <a:endParaRPr lang="en-US" dirty="0"/>
          </a:p>
          <a:p>
            <a:pPr marL="0" lvl="0" indent="0" algn="l" rtl="0">
              <a:spcBef>
                <a:spcPts val="0"/>
              </a:spcBef>
              <a:spcAft>
                <a:spcPts val="0"/>
              </a:spcAft>
              <a:buNone/>
            </a:pPr>
            <a:r>
              <a:rPr lang="en-US" sz="1200" dirty="0"/>
              <a:t>Hispanic/Latino: 392 (4.3%)</a:t>
            </a:r>
            <a:endParaRPr lang="en-US" dirty="0"/>
          </a:p>
          <a:p>
            <a:pPr marL="0" lvl="0" indent="0" algn="l" rtl="0">
              <a:spcBef>
                <a:spcPts val="0"/>
              </a:spcBef>
              <a:spcAft>
                <a:spcPts val="0"/>
              </a:spcAft>
              <a:buNone/>
            </a:pPr>
            <a:r>
              <a:rPr lang="en-US" sz="1200" dirty="0"/>
              <a:t>Multi-racial: 205 (2.3%)</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74843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ideally want to recruit residents and faculty who come from diverse backgrounds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982559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Reality versus Fear</a:t>
            </a:r>
            <a:endParaRPr dirty="0"/>
          </a:p>
          <a:p>
            <a:pPr marL="0" lvl="0" indent="0" algn="l" rtl="0">
              <a:spcBef>
                <a:spcPts val="0"/>
              </a:spcBef>
              <a:spcAft>
                <a:spcPts val="0"/>
              </a:spcAft>
              <a:buNone/>
            </a:pPr>
            <a:r>
              <a:rPr lang="en-US" dirty="0"/>
              <a:t>In 2021, the EM workforce study landed and dramatically changed the entire discussion around the specialty.</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If you have 7+ years invested beyond college and potentially hundreds of thousands of dollars in debt, the prospect of not having a job is terrifying.</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This parallels the collapse of anesthesia in the 1990’s. In my discussion with Michigan’s chair emeritus his synopsis was “The students will come back when they BELIEVE there are jobs” (Tremper)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***Do we want to mention anything here about mission creep/APP threats and that chatter?</a:t>
            </a:r>
            <a:endParaRPr dirty="0"/>
          </a:p>
        </p:txBody>
      </p:sp>
      <p:sp>
        <p:nvSpPr>
          <p:cNvPr id="234" name="Google Shape;234;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Akhavan</a:t>
            </a:r>
            <a:r>
              <a:rPr lang="en-US" dirty="0"/>
              <a:t> In press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Whether or not the reality matches the Fear</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If you have 7+ years invested beyond college and potentially hundreds of thousands of dollars in debt, the prospect of not having a job [or having a job in a location that is undesirable] is terrifying.</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This parallels the collapse of anesthesia in the 1990’s. In my discussion with Michigan’s chair emeritus his synopsis was “The students will come back when they BELIEVE there are jobs” (Tremper)</a:t>
            </a:r>
            <a:endParaRPr dirty="0"/>
          </a:p>
          <a:p>
            <a:pPr marL="0" lvl="0" indent="0" algn="l" rtl="0">
              <a:spcBef>
                <a:spcPts val="0"/>
              </a:spcBef>
              <a:spcAft>
                <a:spcPts val="0"/>
              </a:spcAft>
              <a:buNone/>
            </a:pPr>
            <a:endParaRPr dirty="0"/>
          </a:p>
        </p:txBody>
      </p:sp>
      <p:sp>
        <p:nvSpPr>
          <p:cNvPr id="242" name="Google Shape;242;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7" name="Google Shape;31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In both the Diaz and Akhavan papers we see themes of students needing and wanting earlier engagement with the specialty in order to facilitate their career selection process. This also reinforces the conclusions from the Burkhardt paper particularly with regard to women.</a:t>
            </a:r>
            <a:endParaRPr/>
          </a:p>
          <a:p>
            <a:pPr marL="0" marR="0" lvl="0" indent="0" algn="l" rtl="0">
              <a:lnSpc>
                <a:spcPct val="100000"/>
              </a:lnSpc>
              <a:spcBef>
                <a:spcPts val="0"/>
              </a:spcBef>
              <a:spcAft>
                <a:spcPts val="0"/>
              </a:spcAft>
              <a:buClr>
                <a:schemeClr val="dk1"/>
              </a:buClr>
              <a:buSzPts val="1200"/>
              <a:buFont typeface="Arial"/>
              <a:buNone/>
            </a:pPr>
            <a:endParaRPr/>
          </a:p>
          <a:p>
            <a:pPr marL="0" marR="0" lvl="0" indent="0" algn="l" rtl="0">
              <a:lnSpc>
                <a:spcPct val="100000"/>
              </a:lnSpc>
              <a:spcBef>
                <a:spcPts val="0"/>
              </a:spcBef>
              <a:spcAft>
                <a:spcPts val="0"/>
              </a:spcAft>
              <a:buClr>
                <a:schemeClr val="dk1"/>
              </a:buClr>
              <a:buSzPts val="1200"/>
              <a:buFont typeface="Arial"/>
              <a:buNone/>
            </a:pPr>
            <a:r>
              <a:rPr lang="en-US"/>
              <a:t>Students also need role models and mentors in which they see themselves.</a:t>
            </a:r>
            <a:endParaRPr/>
          </a:p>
          <a:p>
            <a:pPr marL="0" lvl="0" indent="0" algn="l" rtl="0">
              <a:spcBef>
                <a:spcPts val="0"/>
              </a:spcBef>
              <a:spcAft>
                <a:spcPts val="0"/>
              </a:spcAft>
              <a:buNone/>
            </a:pPr>
            <a:endParaRPr/>
          </a:p>
        </p:txBody>
      </p:sp>
      <p:sp>
        <p:nvSpPr>
          <p:cNvPr id="325" name="Google Shape;325;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pitchFamily="2" charset="0"/>
              </a:rPr>
              <a:t>793/1372 (58%) responded. Over half had EM experience prior to medical school. When</a:t>
            </a:r>
          </a:p>
          <a:p>
            <a:r>
              <a:rPr lang="en-US" dirty="0">
                <a:effectLst/>
                <a:latin typeface="Helvetica" pitchFamily="2" charset="0"/>
              </a:rPr>
              <a:t>students selected EM varied: 13.9% prior to, 50.4% during, and 35.7% after their M3 year.</a:t>
            </a:r>
          </a:p>
          <a:p>
            <a:r>
              <a:rPr lang="en-US" dirty="0">
                <a:effectLst/>
                <a:latin typeface="Helvetica" pitchFamily="2" charset="0"/>
              </a:rPr>
              <a:t>Early exposure, presence of an EM residency program, previous employment in the ED,</a:t>
            </a:r>
          </a:p>
          <a:p>
            <a:r>
              <a:rPr lang="en-US" dirty="0">
                <a:effectLst/>
                <a:latin typeface="Helvetica" pitchFamily="2" charset="0"/>
              </a:rPr>
              <a:t>experience as a pre-hospital provider, and completion of an M3 EM clerkship were associated</a:t>
            </a:r>
          </a:p>
          <a:p>
            <a:r>
              <a:rPr lang="en-US" dirty="0">
                <a:effectLst/>
                <a:latin typeface="Helvetica" pitchFamily="2" charset="0"/>
              </a:rPr>
              <a:t>with earlier selection. Delayed exposure to EM was associated with later selection of</a:t>
            </a:r>
          </a:p>
          <a:p>
            <a:r>
              <a:rPr lang="en-US" dirty="0">
                <a:effectLst/>
                <a:latin typeface="Helvetica" pitchFamily="2" charset="0"/>
              </a:rPr>
              <a:t>EM.</a:t>
            </a:r>
          </a:p>
          <a:p>
            <a:r>
              <a:rPr lang="en-US" dirty="0">
                <a:effectLst/>
                <a:latin typeface="Helvetica" pitchFamily="2" charset="0"/>
              </a:rPr>
              <a:t>PLOS</a:t>
            </a:r>
          </a:p>
          <a:p>
            <a:endParaRPr lang="en-US" dirty="0"/>
          </a:p>
          <a:p>
            <a:endParaRPr lang="en-US" dirty="0"/>
          </a:p>
          <a:p>
            <a:r>
              <a:rPr lang="en-US" dirty="0"/>
              <a:t>Burkhardt also identified in his 2019 work that women in particular are difficult to pull into the specialty unless they arrive at medical school with some experience or interest in EM.</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372527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 name="Google Shape;33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rgbClr val="595959"/>
                </a:solidFill>
                <a:latin typeface="Arial"/>
                <a:ea typeface="Arial"/>
                <a:cs typeface="Arial"/>
                <a:sym typeface="Arial"/>
              </a:rPr>
              <a:t>We all know where we are</a:t>
            </a:r>
            <a:endParaRPr b="0" dirty="0"/>
          </a:p>
          <a:p>
            <a:pPr marL="0" lvl="0" indent="0" algn="l" rtl="0">
              <a:spcBef>
                <a:spcPts val="1200"/>
              </a:spcBef>
              <a:spcAft>
                <a:spcPts val="0"/>
              </a:spcAft>
              <a:buNone/>
            </a:pPr>
            <a:br>
              <a:rPr lang="en-US" b="0" dirty="0"/>
            </a:br>
            <a:r>
              <a:rPr lang="en-US" sz="1200" b="0" i="0" u="none" strike="noStrike" dirty="0">
                <a:solidFill>
                  <a:srgbClr val="595959"/>
                </a:solidFill>
                <a:latin typeface="Arial"/>
                <a:ea typeface="Arial"/>
                <a:cs typeface="Arial"/>
                <a:sym typeface="Arial"/>
              </a:rPr>
              <a:t>How did we get here? – we are not going to spend a lot of time on this but we want to spend a few minutes anchoring everyone in the data to inform the critical discussion which is:</a:t>
            </a:r>
            <a:endParaRPr b="0" dirty="0"/>
          </a:p>
          <a:p>
            <a:pPr marL="0" lvl="0" indent="0" algn="l" rtl="0">
              <a:spcBef>
                <a:spcPts val="1200"/>
              </a:spcBef>
              <a:spcAft>
                <a:spcPts val="0"/>
              </a:spcAft>
              <a:buNone/>
            </a:pPr>
            <a:br>
              <a:rPr lang="en-US" b="0" dirty="0"/>
            </a:br>
            <a:r>
              <a:rPr lang="en-US" sz="1200" b="0" i="0" u="none" strike="noStrike" dirty="0">
                <a:solidFill>
                  <a:srgbClr val="595959"/>
                </a:solidFill>
                <a:latin typeface="Arial"/>
                <a:ea typeface="Arial"/>
                <a:cs typeface="Arial"/>
                <a:sym typeface="Arial"/>
              </a:rPr>
              <a:t>Where do we go from here? – this is where we want to focus</a:t>
            </a:r>
            <a:endParaRPr b="0" dirty="0"/>
          </a:p>
          <a:p>
            <a:pPr marL="0" lvl="0" indent="0" algn="l" rtl="0">
              <a:spcBef>
                <a:spcPts val="1200"/>
              </a:spcBef>
              <a:spcAft>
                <a:spcPts val="0"/>
              </a:spcAft>
              <a:buNone/>
            </a:pPr>
            <a:endParaRPr dirty="0"/>
          </a:p>
        </p:txBody>
      </p:sp>
      <p:sp>
        <p:nvSpPr>
          <p:cNvPr id="104" name="Google Shape;10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Medscape burn out data 2024 https://www.medscape.com/slideshow/2024-lifestyle-burnout-6016865</a:t>
            </a: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Arial"/>
              <a:buNone/>
            </a:pPr>
            <a:r>
              <a:rPr lang="en-US" dirty="0"/>
              <a:t>Finally, we see students highlighting concerns in </a:t>
            </a:r>
            <a:r>
              <a:rPr lang="en-US" dirty="0" err="1"/>
              <a:t>Akhaven</a:t>
            </a:r>
            <a:r>
              <a:rPr lang="en-US" dirty="0"/>
              <a:t> about burnout and career longevity</a:t>
            </a:r>
            <a:endParaRPr dirty="0"/>
          </a:p>
          <a:p>
            <a:pPr marL="0" lvl="0" indent="0" algn="l" rtl="0">
              <a:spcBef>
                <a:spcPts val="0"/>
              </a:spcBef>
              <a:spcAft>
                <a:spcPts val="0"/>
              </a:spcAft>
              <a:buNone/>
            </a:pPr>
            <a:r>
              <a:rPr lang="en-US" dirty="0"/>
              <a:t>EM is certainly not unique in its struggles but students highlight this as a concern.</a:t>
            </a:r>
            <a:endParaRPr dirty="0"/>
          </a:p>
          <a:p>
            <a:pPr marL="0" lvl="0" indent="0" algn="l" rtl="0">
              <a:spcBef>
                <a:spcPts val="0"/>
              </a:spcBef>
              <a:spcAft>
                <a:spcPts val="0"/>
              </a:spcAft>
              <a:buNone/>
            </a:pPr>
            <a:endParaRPr dirty="0"/>
          </a:p>
        </p:txBody>
      </p:sp>
      <p:sp>
        <p:nvSpPr>
          <p:cNvPr id="340" name="Google Shape;340;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So we have just talked about problems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Let’s talk about solutions to meaningfully intervene in what is happening.</a:t>
            </a:r>
            <a:endParaRPr dirty="0"/>
          </a:p>
        </p:txBody>
      </p:sp>
      <p:sp>
        <p:nvSpPr>
          <p:cNvPr id="348" name="Google Shape;348;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These challenges really drop into 5 broad categories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are going to touch briefly on the issues and the data that supports them as concerns.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have a scant 30 minutes to tackle a huge issue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want to spend the conclusion of this session discussing as a group what the potential interventions may be.</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745387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From Diaz 2024</a:t>
            </a:r>
            <a:endParaRPr/>
          </a:p>
          <a:p>
            <a:pPr marL="0" lvl="0" indent="0" algn="l" rtl="0">
              <a:spcBef>
                <a:spcPts val="0"/>
              </a:spcBef>
              <a:spcAft>
                <a:spcPts val="0"/>
              </a:spcAft>
              <a:buNone/>
            </a:pPr>
            <a:endParaRPr/>
          </a:p>
          <a:p>
            <a:pPr marL="0" lvl="0" indent="0" algn="l" rtl="0">
              <a:spcBef>
                <a:spcPts val="0"/>
              </a:spcBef>
              <a:spcAft>
                <a:spcPts val="0"/>
              </a:spcAft>
              <a:buNone/>
            </a:pPr>
            <a:r>
              <a:rPr lang="en-US"/>
              <a:t>Diaz et al proposed several interventions in their paper.</a:t>
            </a:r>
            <a:endParaRPr/>
          </a:p>
          <a:p>
            <a:pPr marL="0" lvl="0" indent="0" algn="l" rtl="0">
              <a:spcBef>
                <a:spcPts val="0"/>
              </a:spcBef>
              <a:spcAft>
                <a:spcPts val="0"/>
              </a:spcAft>
              <a:buNone/>
            </a:pPr>
            <a:endParaRPr/>
          </a:p>
          <a:p>
            <a:pPr marL="0" lvl="0" indent="0" algn="l" rtl="0">
              <a:spcBef>
                <a:spcPts val="0"/>
              </a:spcBef>
              <a:spcAft>
                <a:spcPts val="0"/>
              </a:spcAft>
              <a:buNone/>
            </a:pPr>
            <a:r>
              <a:rPr lang="en-US"/>
              <a:t>What do we think of these?</a:t>
            </a:r>
            <a:endParaRPr/>
          </a:p>
          <a:p>
            <a:pPr marL="0" lvl="0" indent="0" algn="l" rtl="0">
              <a:spcBef>
                <a:spcPts val="0"/>
              </a:spcBef>
              <a:spcAft>
                <a:spcPts val="0"/>
              </a:spcAft>
              <a:buNone/>
            </a:pPr>
            <a:endParaRPr/>
          </a:p>
          <a:p>
            <a:pPr marL="0" lvl="0" indent="0" algn="l" rtl="0">
              <a:spcBef>
                <a:spcPts val="0"/>
              </a:spcBef>
              <a:spcAft>
                <a:spcPts val="0"/>
              </a:spcAft>
              <a:buNone/>
            </a:pPr>
            <a:r>
              <a:rPr lang="en-US"/>
              <a:t>Are there other points of intervention?</a:t>
            </a:r>
            <a:endParaRPr/>
          </a:p>
        </p:txBody>
      </p:sp>
      <p:sp>
        <p:nvSpPr>
          <p:cNvPr id="370" name="Google Shape;370;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have recommendations from an </a:t>
            </a:r>
            <a:r>
              <a:rPr lang="en-US" dirty="0" err="1"/>
              <a:t>AWAEM</a:t>
            </a:r>
            <a:r>
              <a:rPr lang="en-US" dirty="0"/>
              <a:t> taskforce many of which deal with environmental and systems issues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679110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some ways that we can create a safe, welcome, and professional environment? Does anyone want to share what they do at their institution?</a:t>
            </a:r>
          </a:p>
          <a:p>
            <a:endParaRPr lang="en-US" dirty="0"/>
          </a:p>
          <a:p>
            <a:pPr>
              <a:buAutoNum type="arabicPeriod"/>
            </a:pPr>
            <a:r>
              <a:rPr lang="en-US" dirty="0"/>
              <a:t>Create a more welcoming, safe, and professional environment for students, nurses, trainees.</a:t>
            </a:r>
          </a:p>
          <a:p>
            <a:pPr>
              <a:buAutoNum type="arabicPeriod"/>
            </a:pPr>
            <a:r>
              <a:rPr lang="en-US" dirty="0"/>
              <a:t>It’s a stressful environment, try to have moments to debrief after events occur—and events will occur.</a:t>
            </a:r>
          </a:p>
          <a:p>
            <a:pPr>
              <a:buAutoNum type="arabicPeriod"/>
            </a:pPr>
            <a:r>
              <a:rPr lang="en-US" dirty="0"/>
              <a:t>Check in with the students during their experiences to ensure that there is psychologic and physical safety.</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47152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some of the ways that you can not only recruit diverse residents and faculty but also support them?</a:t>
            </a:r>
          </a:p>
          <a:p>
            <a:endParaRPr lang="en-US" dirty="0"/>
          </a:p>
          <a:p>
            <a:r>
              <a:rPr lang="en-US" dirty="0"/>
              <a:t>Just like patients feel better when they are treated by people who look like them and have had similar experiences, this is also true of medical students and residents. If students do not have these connections then they will be less inclined to seek out the specialty or individuals within the specialty for guidance.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083533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for sure have an ear to the ground. They are members of our student and resident organizations and whatever is said in those circles is what is heard and what circulates/filters down to the students. It did not help that we have heard that Deans of medical school were talking some students out of EM because of the potential workforce issue.</a:t>
            </a:r>
          </a:p>
          <a:p>
            <a:endParaRPr lang="en-US" dirty="0"/>
          </a:p>
          <a:p>
            <a:r>
              <a:rPr lang="en-US" dirty="0"/>
              <a:t>Potential solutions:</a:t>
            </a:r>
          </a:p>
          <a:p>
            <a:pPr>
              <a:buAutoNum type="arabicPeriod"/>
            </a:pPr>
            <a:r>
              <a:rPr lang="en-US" dirty="0"/>
              <a:t>Be transparent</a:t>
            </a:r>
          </a:p>
          <a:p>
            <a:pPr>
              <a:buAutoNum type="arabicPeriod"/>
            </a:pPr>
            <a:r>
              <a:rPr lang="en-US" dirty="0"/>
              <a:t>Meet with medical school leadership and be proactive about student/career advising</a:t>
            </a:r>
          </a:p>
          <a:p>
            <a:pPr>
              <a:buAutoNum type="arabicPeriod"/>
            </a:pPr>
            <a:r>
              <a:rPr lang="en-US" dirty="0"/>
              <a:t>Spread a positive message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021103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Solutions:</a:t>
            </a:r>
          </a:p>
          <a:p>
            <a:pPr>
              <a:buAutoNum type="arabicPeriod"/>
            </a:pPr>
            <a:r>
              <a:rPr lang="en-US" dirty="0"/>
              <a:t>Faculty teach in the pre-clinical years</a:t>
            </a:r>
          </a:p>
          <a:p>
            <a:pPr>
              <a:buAutoNum type="arabicPeriod"/>
            </a:pPr>
            <a:r>
              <a:rPr lang="en-US" dirty="0"/>
              <a:t>Faculty interview for the medical school</a:t>
            </a:r>
          </a:p>
          <a:p>
            <a:pPr>
              <a:buAutoNum type="arabicPeriod"/>
            </a:pPr>
            <a:r>
              <a:rPr lang="en-US" dirty="0"/>
              <a:t>Have faculty in leadership positions within the medical school</a:t>
            </a:r>
          </a:p>
          <a:p>
            <a:pPr>
              <a:buAutoNum type="arabicPeriod"/>
            </a:pPr>
            <a:r>
              <a:rPr lang="en-US" dirty="0"/>
              <a:t>Shadowing</a:t>
            </a:r>
          </a:p>
          <a:p>
            <a:pPr>
              <a:buAutoNum type="arabicPeriod"/>
            </a:pPr>
            <a:r>
              <a:rPr lang="en-US" dirty="0"/>
              <a:t>Research opportunities</a:t>
            </a:r>
          </a:p>
          <a:p>
            <a:pPr>
              <a:buAutoNum type="arabicPeriod"/>
            </a:pPr>
            <a:r>
              <a:rPr lang="en-US" dirty="0"/>
              <a:t>Community outreach/undergrad engagement</a:t>
            </a:r>
          </a:p>
          <a:p>
            <a:pPr>
              <a:buAutoNum type="arabicPeriod"/>
            </a:pPr>
            <a:r>
              <a:rPr lang="en-US" dirty="0"/>
              <a:t>Informal first responder training – Narcan, </a:t>
            </a:r>
            <a:r>
              <a:rPr lang="en-US" dirty="0" err="1"/>
              <a:t>epipens</a:t>
            </a:r>
            <a:r>
              <a:rPr lang="en-US" dirty="0"/>
              <a:t>, scene citizenship</a:t>
            </a:r>
          </a:p>
          <a:p>
            <a:pPr marL="228600" indent="0">
              <a:buNone/>
            </a:pPr>
            <a:endParaRPr lang="en-US" dirty="0"/>
          </a:p>
          <a:p>
            <a:pPr>
              <a:buAutoNum type="arabicPeriod"/>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453589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Improve the work environment</a:t>
            </a:r>
          </a:p>
          <a:p>
            <a:r>
              <a:rPr lang="en-US" dirty="0"/>
              <a:t>Shift modification</a:t>
            </a:r>
          </a:p>
          <a:p>
            <a:r>
              <a:rPr lang="en-US" dirty="0"/>
              <a:t>Faculty development and diverse career pathways</a:t>
            </a:r>
          </a:p>
          <a:p>
            <a:r>
              <a:rPr lang="en-US" dirty="0"/>
              <a:t>Faculty recognition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10621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9" name="Google Shape;10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42" name="Google Shape;442;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r>
              <a:rPr lang="en-US" dirty="0"/>
              <a:t>In 2023 we dropped below a 1:1 ratio for applicants and positions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But look at 2024!</a:t>
            </a: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Arial"/>
              <a:buNone/>
            </a:pPr>
            <a:r>
              <a:rPr lang="en-US" dirty="0"/>
              <a:t>So, this is good right?  Problem solved</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Not so fast.</a:t>
            </a:r>
            <a:endParaRPr dirty="0"/>
          </a:p>
        </p:txBody>
      </p:sp>
      <p:sp>
        <p:nvSpPr>
          <p:cNvPr id="116" name="Google Shape;11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MDs applicants are flat at about 1500</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Growth in EM application numbers is almost entirely in osteopathic grads and IMGs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Parity among applicant types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24" name="Google Shape;12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dirty="0">
                <a:solidFill>
                  <a:srgbClr val="000000"/>
                </a:solidFill>
                <a:latin typeface="Calibri"/>
                <a:ea typeface="Calibri"/>
                <a:cs typeface="Calibri"/>
                <a:sym typeface="Calibri"/>
              </a:rPr>
              <a:t>Cracking the Code on the Emergency Medicine Match: It’s About Supply, Not Interviews  Pelletier-Bui et al. In Press </a:t>
            </a:r>
            <a:r>
              <a:rPr lang="en-US" sz="1200" b="0" i="0" u="none" strike="noStrike" dirty="0" err="1">
                <a:solidFill>
                  <a:srgbClr val="000000"/>
                </a:solidFill>
                <a:latin typeface="Calibri"/>
                <a:ea typeface="Calibri"/>
                <a:cs typeface="Calibri"/>
                <a:sym typeface="Calibri"/>
              </a:rPr>
              <a:t>AEM</a:t>
            </a:r>
            <a:r>
              <a:rPr lang="en-US" sz="1200" b="0" i="0" u="none" strike="noStrike" dirty="0">
                <a:solidFill>
                  <a:srgbClr val="000000"/>
                </a:solidFill>
                <a:latin typeface="Calibri"/>
                <a:ea typeface="Calibri"/>
                <a:cs typeface="Calibri"/>
                <a:sym typeface="Calibri"/>
              </a:rPr>
              <a:t> Education &amp; Training. Accepted January 21, 2024</a:t>
            </a:r>
            <a:endParaRPr dirty="0"/>
          </a:p>
          <a:p>
            <a:pPr marL="0" marR="0" lvl="0" indent="0" algn="l" rtl="0">
              <a:lnSpc>
                <a:spcPct val="100000"/>
              </a:lnSpc>
              <a:spcBef>
                <a:spcPts val="0"/>
              </a:spcBef>
              <a:spcAft>
                <a:spcPts val="0"/>
              </a:spcAft>
              <a:buClr>
                <a:schemeClr val="dk1"/>
              </a:buClr>
              <a:buSzPts val="1200"/>
              <a:buFont typeface="Arial"/>
              <a:buNone/>
            </a:pPr>
            <a:endParaRPr sz="1200" b="0" i="0" u="none" strike="noStrik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n-US" sz="1200" b="0" i="0" u="none" strike="noStrike" dirty="0">
                <a:solidFill>
                  <a:srgbClr val="000000"/>
                </a:solidFill>
                <a:latin typeface="Calibri"/>
                <a:ea typeface="Calibri"/>
                <a:cs typeface="Calibri"/>
                <a:sym typeface="Calibri"/>
              </a:rPr>
              <a:t>We also see that US MD applicants are the ones most likely to receive interviews in our current interviewing practices.  IMGs are the least likely.</a:t>
            </a:r>
            <a:endParaRPr dirty="0"/>
          </a:p>
          <a:p>
            <a:pPr marL="0" marR="0" lvl="0" indent="0" algn="l" rtl="0">
              <a:lnSpc>
                <a:spcPct val="100000"/>
              </a:lnSpc>
              <a:spcBef>
                <a:spcPts val="0"/>
              </a:spcBef>
              <a:spcAft>
                <a:spcPts val="0"/>
              </a:spcAft>
              <a:buClr>
                <a:schemeClr val="dk1"/>
              </a:buClr>
              <a:buSzPts val="1200"/>
              <a:buFont typeface="Arial"/>
              <a:buNone/>
            </a:pPr>
            <a:endParaRPr sz="1200" b="0" i="0" u="none" strike="noStrik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n-US" sz="1200" b="0" i="0" u="none" strike="noStrike" dirty="0">
                <a:solidFill>
                  <a:srgbClr val="000000"/>
                </a:solidFill>
                <a:latin typeface="Calibri"/>
                <a:ea typeface="Calibri"/>
                <a:cs typeface="Calibri"/>
                <a:sym typeface="Calibri"/>
              </a:rPr>
              <a:t>We are not going to spend time talking about the why’s during this session to avoid bogging down the discussion</a:t>
            </a:r>
          </a:p>
          <a:p>
            <a:pPr marL="0" marR="0" lvl="0" indent="0" algn="l" rtl="0">
              <a:lnSpc>
                <a:spcPct val="100000"/>
              </a:lnSpc>
              <a:spcBef>
                <a:spcPts val="0"/>
              </a:spcBef>
              <a:spcAft>
                <a:spcPts val="0"/>
              </a:spcAft>
              <a:buClr>
                <a:srgbClr val="000000"/>
              </a:buClr>
              <a:buSzPts val="1200"/>
              <a:buFont typeface="Calibri"/>
              <a:buNone/>
            </a:pPr>
            <a:endParaRPr lang="en-US" sz="1200" b="0" i="0" u="none" strike="noStrike" dirty="0">
              <a:solidFill>
                <a:srgbClr val="000000"/>
              </a:solidFill>
              <a:latin typeface="Calibri"/>
              <a:ea typeface="Calibri"/>
              <a:cs typeface="Calibri"/>
              <a:sym typeface="Calibri"/>
            </a:endParaRPr>
          </a:p>
          <a:p>
            <a:pPr marL="0" lvl="0" indent="0" algn="l" rtl="0">
              <a:spcBef>
                <a:spcPts val="0"/>
              </a:spcBef>
              <a:spcAft>
                <a:spcPts val="0"/>
              </a:spcAft>
              <a:buNone/>
            </a:pPr>
            <a:r>
              <a:rPr lang="en-US" dirty="0"/>
              <a:t>A manuscript in press with </a:t>
            </a:r>
            <a:r>
              <a:rPr lang="en-US" dirty="0" err="1"/>
              <a:t>AEM</a:t>
            </a:r>
            <a:r>
              <a:rPr lang="en-US" dirty="0"/>
              <a:t> educ and training shows that we have a pretty consistent differential in all applicant groups between those applying and those submitting </a:t>
            </a:r>
            <a:r>
              <a:rPr lang="en-US" dirty="0" err="1"/>
              <a:t>ROLs</a:t>
            </a:r>
            <a:r>
              <a:rPr lang="en-US" dirty="0"/>
              <a:t> in EM of about 10%</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Let’s dive into the applicant situation further.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 manuscript in press with </a:t>
            </a:r>
            <a:r>
              <a:rPr lang="en-US" dirty="0" err="1"/>
              <a:t>AEM</a:t>
            </a:r>
            <a:r>
              <a:rPr lang="en-US" dirty="0"/>
              <a:t> educ and training shows that we have a pretty consistent differential in all applicant groups between those applying and those submitting </a:t>
            </a:r>
            <a:r>
              <a:rPr lang="en-US" dirty="0" err="1"/>
              <a:t>ROLs</a:t>
            </a:r>
            <a:r>
              <a:rPr lang="en-US" dirty="0"/>
              <a:t> in EM of about 10%</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IMGs are challenging not necessarily because of their training but other barriers to entrance – Visa requirements, institutional credentialing, English proficiency concerns etc.</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err="1"/>
              <a:t>DO’s</a:t>
            </a:r>
            <a:r>
              <a:rPr lang="en-US" dirty="0"/>
              <a:t> likely face bias in the allopathic world with perceptions of osteopathic training (right or wrong) as well as navigating barriers such as a different set of board exams (e.g. </a:t>
            </a:r>
            <a:r>
              <a:rPr lang="en-US" dirty="0" err="1"/>
              <a:t>COMLEX</a:t>
            </a:r>
            <a:r>
              <a:rPr lang="en-US" dirty="0"/>
              <a:t> v. USMLE)</a:t>
            </a:r>
          </a:p>
          <a:p>
            <a:pPr marL="0" lvl="0" indent="0" algn="l" rtl="0">
              <a:spcBef>
                <a:spcPts val="0"/>
              </a:spcBef>
              <a:spcAft>
                <a:spcPts val="0"/>
              </a:spcAft>
              <a:buNone/>
            </a:pPr>
            <a:endParaRPr lang="en-US" dirty="0"/>
          </a:p>
          <a:p>
            <a:pPr marL="0" lvl="0" indent="0" algn="l" rtl="0">
              <a:spcBef>
                <a:spcPts val="0"/>
              </a:spcBef>
              <a:spcAft>
                <a:spcPts val="0"/>
              </a:spcAft>
              <a:buNone/>
            </a:pPr>
            <a:r>
              <a:rPr lang="en-US" sz="1800" b="0" i="0" u="none" strike="noStrike" dirty="0">
                <a:solidFill>
                  <a:srgbClr val="000000"/>
                </a:solidFill>
                <a:latin typeface="Calibri"/>
                <a:ea typeface="Calibri"/>
                <a:cs typeface="Calibri"/>
                <a:sym typeface="Calibri"/>
              </a:rPr>
              <a:t>Cracking the Code on the Emergency Medicine Match: It’s About Supply, Not Interviews  Pelletier-Bui et al. In Press </a:t>
            </a:r>
            <a:r>
              <a:rPr lang="en-US" sz="1800" b="0" i="0" u="none" strike="noStrike" dirty="0" err="1">
                <a:solidFill>
                  <a:srgbClr val="000000"/>
                </a:solidFill>
                <a:latin typeface="Calibri"/>
                <a:ea typeface="Calibri"/>
                <a:cs typeface="Calibri"/>
                <a:sym typeface="Calibri"/>
              </a:rPr>
              <a:t>AEM</a:t>
            </a:r>
            <a:r>
              <a:rPr lang="en-US" sz="1800" b="0" i="0" u="none" strike="noStrike" dirty="0">
                <a:solidFill>
                  <a:srgbClr val="000000"/>
                </a:solidFill>
                <a:latin typeface="Calibri"/>
                <a:ea typeface="Calibri"/>
                <a:cs typeface="Calibri"/>
                <a:sym typeface="Calibri"/>
              </a:rPr>
              <a:t> Education &amp; Training. Accepted January 21, 2024</a:t>
            </a:r>
          </a:p>
          <a:p>
            <a:pPr marL="0" lvl="0" indent="0" algn="l" rtl="0">
              <a:spcBef>
                <a:spcPts val="0"/>
              </a:spcBef>
              <a:spcAft>
                <a:spcPts val="0"/>
              </a:spcAft>
              <a:buNone/>
            </a:pPr>
            <a:endParaRPr lang="en-US" sz="1800" b="0" i="0" u="none" strike="noStrik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endParaRPr dirty="0"/>
          </a:p>
          <a:p>
            <a:pPr marL="0" lvl="0" indent="0" algn="l" rtl="0">
              <a:spcBef>
                <a:spcPts val="0"/>
              </a:spcBef>
              <a:spcAft>
                <a:spcPts val="0"/>
              </a:spcAft>
              <a:buNone/>
            </a:pPr>
            <a:endParaRPr dirty="0"/>
          </a:p>
        </p:txBody>
      </p:sp>
      <p:sp>
        <p:nvSpPr>
          <p:cNvPr id="143" name="Google Shape;14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To be a healthy specialty, we can’t ignore a major applicant pool and their engagement with our field</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24" name="Google Shape;12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2868855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So to understand where we are losing people, </a:t>
            </a:r>
            <a:endParaRPr dirty="0"/>
          </a:p>
        </p:txBody>
      </p:sp>
      <p:sp>
        <p:nvSpPr>
          <p:cNvPr id="154" name="Google Shape;15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4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5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5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5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4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34" name="Google Shape;34;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4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4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4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4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4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4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5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50"/>
          <p:cNvSpPr>
            <a:spLocks noGrp="1"/>
          </p:cNvSpPr>
          <p:nvPr>
            <p:ph type="pic" idx="2"/>
          </p:nvPr>
        </p:nvSpPr>
        <p:spPr>
          <a:xfrm>
            <a:off x="5183188" y="987425"/>
            <a:ext cx="6172200" cy="4873625"/>
          </a:xfrm>
          <a:prstGeom prst="rect">
            <a:avLst/>
          </a:prstGeom>
          <a:noFill/>
          <a:ln>
            <a:noFill/>
          </a:ln>
        </p:spPr>
      </p:sp>
      <p:sp>
        <p:nvSpPr>
          <p:cNvPr id="68" name="Google Shape;68;p5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sv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svg"/></Relationships>
</file>

<file path=ppt/slides/_rels/slide2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5.svg"/><Relationship Id="rId4" Type="http://schemas.openxmlformats.org/officeDocument/2006/relationships/image" Target="../media/image28.svg"/><Relationship Id="rId9" Type="http://schemas.openxmlformats.org/officeDocument/2006/relationships/image" Target="../media/image34.png"/></Relationships>
</file>

<file path=ppt/slides/_rels/slide22.xml.rels><?xml version="1.0" encoding="UTF-8" standalone="yes"?>
<Relationships xmlns="http://schemas.openxmlformats.org/package/2006/relationships"><Relationship Id="rId26" Type="http://schemas.openxmlformats.org/officeDocument/2006/relationships/image" Target="../media/image59.svg"/><Relationship Id="rId21" Type="http://schemas.openxmlformats.org/officeDocument/2006/relationships/image" Target="../media/image54.png"/><Relationship Id="rId42" Type="http://schemas.openxmlformats.org/officeDocument/2006/relationships/image" Target="../media/image73.svg"/><Relationship Id="rId47" Type="http://schemas.openxmlformats.org/officeDocument/2006/relationships/image" Target="../media/image78.png"/><Relationship Id="rId63" Type="http://schemas.openxmlformats.org/officeDocument/2006/relationships/image" Target="../media/image94.png"/><Relationship Id="rId68" Type="http://schemas.openxmlformats.org/officeDocument/2006/relationships/image" Target="../media/image35.svg"/><Relationship Id="rId16" Type="http://schemas.openxmlformats.org/officeDocument/2006/relationships/image" Target="../media/image49.svg"/><Relationship Id="rId11" Type="http://schemas.openxmlformats.org/officeDocument/2006/relationships/image" Target="../media/image44.png"/><Relationship Id="rId24" Type="http://schemas.openxmlformats.org/officeDocument/2006/relationships/image" Target="../media/image57.svg"/><Relationship Id="rId32" Type="http://schemas.openxmlformats.org/officeDocument/2006/relationships/image" Target="../media/image65.svg"/><Relationship Id="rId37" Type="http://schemas.openxmlformats.org/officeDocument/2006/relationships/image" Target="../media/image68.png"/><Relationship Id="rId40" Type="http://schemas.openxmlformats.org/officeDocument/2006/relationships/image" Target="../media/image71.svg"/><Relationship Id="rId45" Type="http://schemas.openxmlformats.org/officeDocument/2006/relationships/image" Target="../media/image76.png"/><Relationship Id="rId53" Type="http://schemas.openxmlformats.org/officeDocument/2006/relationships/image" Target="../media/image84.png"/><Relationship Id="rId58" Type="http://schemas.openxmlformats.org/officeDocument/2006/relationships/image" Target="../media/image89.svg"/><Relationship Id="rId66" Type="http://schemas.openxmlformats.org/officeDocument/2006/relationships/image" Target="../media/image97.svg"/><Relationship Id="rId74" Type="http://schemas.openxmlformats.org/officeDocument/2006/relationships/image" Target="../media/image103.svg"/><Relationship Id="rId5" Type="http://schemas.openxmlformats.org/officeDocument/2006/relationships/image" Target="../media/image38.png"/><Relationship Id="rId61" Type="http://schemas.openxmlformats.org/officeDocument/2006/relationships/image" Target="../media/image92.png"/><Relationship Id="rId19" Type="http://schemas.openxmlformats.org/officeDocument/2006/relationships/image" Target="../media/image52.png"/><Relationship Id="rId14" Type="http://schemas.openxmlformats.org/officeDocument/2006/relationships/image" Target="../media/image47.svg"/><Relationship Id="rId22" Type="http://schemas.openxmlformats.org/officeDocument/2006/relationships/image" Target="../media/image55.svg"/><Relationship Id="rId27" Type="http://schemas.openxmlformats.org/officeDocument/2006/relationships/image" Target="../media/image60.png"/><Relationship Id="rId30" Type="http://schemas.openxmlformats.org/officeDocument/2006/relationships/image" Target="../media/image63.svg"/><Relationship Id="rId35" Type="http://schemas.openxmlformats.org/officeDocument/2006/relationships/image" Target="../media/image66.svg"/><Relationship Id="rId43" Type="http://schemas.openxmlformats.org/officeDocument/2006/relationships/image" Target="../media/image74.png"/><Relationship Id="rId48" Type="http://schemas.openxmlformats.org/officeDocument/2006/relationships/image" Target="../media/image79.svg"/><Relationship Id="rId56" Type="http://schemas.openxmlformats.org/officeDocument/2006/relationships/image" Target="../media/image87.svg"/><Relationship Id="rId64" Type="http://schemas.openxmlformats.org/officeDocument/2006/relationships/image" Target="../media/image95.svg"/><Relationship Id="rId69" Type="http://schemas.openxmlformats.org/officeDocument/2006/relationships/image" Target="../media/image98.png"/><Relationship Id="rId77" Type="http://schemas.openxmlformats.org/officeDocument/2006/relationships/image" Target="../media/image106.png"/><Relationship Id="rId8" Type="http://schemas.openxmlformats.org/officeDocument/2006/relationships/image" Target="../media/image41.svg"/><Relationship Id="rId51" Type="http://schemas.openxmlformats.org/officeDocument/2006/relationships/image" Target="../media/image82.png"/><Relationship Id="rId72" Type="http://schemas.openxmlformats.org/officeDocument/2006/relationships/image" Target="../media/image101.svg"/><Relationship Id="rId3" Type="http://schemas.openxmlformats.org/officeDocument/2006/relationships/image" Target="../media/image36.png"/><Relationship Id="rId12" Type="http://schemas.openxmlformats.org/officeDocument/2006/relationships/image" Target="../media/image45.svg"/><Relationship Id="rId17" Type="http://schemas.openxmlformats.org/officeDocument/2006/relationships/image" Target="../media/image50.png"/><Relationship Id="rId25" Type="http://schemas.openxmlformats.org/officeDocument/2006/relationships/image" Target="../media/image58.png"/><Relationship Id="rId33" Type="http://schemas.openxmlformats.org/officeDocument/2006/relationships/image" Target="../media/image32.png"/><Relationship Id="rId38" Type="http://schemas.openxmlformats.org/officeDocument/2006/relationships/image" Target="../media/image69.svg"/><Relationship Id="rId46" Type="http://schemas.openxmlformats.org/officeDocument/2006/relationships/image" Target="../media/image77.svg"/><Relationship Id="rId59" Type="http://schemas.openxmlformats.org/officeDocument/2006/relationships/image" Target="../media/image90.png"/><Relationship Id="rId67" Type="http://schemas.openxmlformats.org/officeDocument/2006/relationships/image" Target="../media/image34.png"/><Relationship Id="rId20" Type="http://schemas.openxmlformats.org/officeDocument/2006/relationships/image" Target="../media/image53.svg"/><Relationship Id="rId41" Type="http://schemas.openxmlformats.org/officeDocument/2006/relationships/image" Target="../media/image72.png"/><Relationship Id="rId54" Type="http://schemas.openxmlformats.org/officeDocument/2006/relationships/image" Target="../media/image85.svg"/><Relationship Id="rId62" Type="http://schemas.openxmlformats.org/officeDocument/2006/relationships/image" Target="../media/image93.svg"/><Relationship Id="rId70" Type="http://schemas.openxmlformats.org/officeDocument/2006/relationships/image" Target="../media/image99.svg"/><Relationship Id="rId75"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39.svg"/><Relationship Id="rId15" Type="http://schemas.openxmlformats.org/officeDocument/2006/relationships/image" Target="../media/image48.png"/><Relationship Id="rId23" Type="http://schemas.openxmlformats.org/officeDocument/2006/relationships/image" Target="../media/image56.png"/><Relationship Id="rId28" Type="http://schemas.openxmlformats.org/officeDocument/2006/relationships/image" Target="../media/image61.svg"/><Relationship Id="rId36" Type="http://schemas.openxmlformats.org/officeDocument/2006/relationships/image" Target="../media/image67.svg"/><Relationship Id="rId49" Type="http://schemas.openxmlformats.org/officeDocument/2006/relationships/image" Target="../media/image80.png"/><Relationship Id="rId57" Type="http://schemas.openxmlformats.org/officeDocument/2006/relationships/image" Target="../media/image88.png"/><Relationship Id="rId10" Type="http://schemas.openxmlformats.org/officeDocument/2006/relationships/image" Target="../media/image43.svg"/><Relationship Id="rId31" Type="http://schemas.openxmlformats.org/officeDocument/2006/relationships/image" Target="../media/image64.png"/><Relationship Id="rId44" Type="http://schemas.openxmlformats.org/officeDocument/2006/relationships/image" Target="../media/image75.svg"/><Relationship Id="rId52" Type="http://schemas.openxmlformats.org/officeDocument/2006/relationships/image" Target="../media/image83.svg"/><Relationship Id="rId60" Type="http://schemas.openxmlformats.org/officeDocument/2006/relationships/image" Target="../media/image91.svg"/><Relationship Id="rId65" Type="http://schemas.openxmlformats.org/officeDocument/2006/relationships/image" Target="../media/image96.png"/><Relationship Id="rId73" Type="http://schemas.openxmlformats.org/officeDocument/2006/relationships/image" Target="../media/image102.png"/><Relationship Id="rId78" Type="http://schemas.openxmlformats.org/officeDocument/2006/relationships/image" Target="../media/image107.svg"/><Relationship Id="rId4" Type="http://schemas.openxmlformats.org/officeDocument/2006/relationships/image" Target="../media/image37.svg"/><Relationship Id="rId9" Type="http://schemas.openxmlformats.org/officeDocument/2006/relationships/image" Target="../media/image42.png"/><Relationship Id="rId13" Type="http://schemas.openxmlformats.org/officeDocument/2006/relationships/image" Target="../media/image46.png"/><Relationship Id="rId18" Type="http://schemas.openxmlformats.org/officeDocument/2006/relationships/image" Target="../media/image51.svg"/><Relationship Id="rId39" Type="http://schemas.openxmlformats.org/officeDocument/2006/relationships/image" Target="../media/image70.png"/><Relationship Id="rId34" Type="http://schemas.openxmlformats.org/officeDocument/2006/relationships/image" Target="../media/image33.svg"/><Relationship Id="rId50" Type="http://schemas.openxmlformats.org/officeDocument/2006/relationships/image" Target="../media/image81.svg"/><Relationship Id="rId55" Type="http://schemas.openxmlformats.org/officeDocument/2006/relationships/image" Target="../media/image86.png"/><Relationship Id="rId76" Type="http://schemas.openxmlformats.org/officeDocument/2006/relationships/image" Target="../media/image105.svg"/><Relationship Id="rId7" Type="http://schemas.openxmlformats.org/officeDocument/2006/relationships/image" Target="../media/image40.png"/><Relationship Id="rId71" Type="http://schemas.openxmlformats.org/officeDocument/2006/relationships/image" Target="../media/image100.png"/><Relationship Id="rId2" Type="http://schemas.openxmlformats.org/officeDocument/2006/relationships/notesSlide" Target="../notesSlides/notesSlide22.xml"/><Relationship Id="rId29" Type="http://schemas.openxmlformats.org/officeDocument/2006/relationships/image" Target="../media/image6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08EF4A8D-B99E-FEEB-21B2-21556CA5E1E0}"/>
              </a:ext>
            </a:extLst>
          </p:cNvPr>
          <p:cNvSpPr/>
          <p:nvPr/>
        </p:nvSpPr>
        <p:spPr>
          <a:xfrm flipH="1">
            <a:off x="3800475" y="0"/>
            <a:ext cx="8391525" cy="6858000"/>
          </a:xfrm>
          <a:prstGeom prst="rtTriangle">
            <a:avLst/>
          </a:prstGeom>
          <a:solidFill>
            <a:schemeClr val="bg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Final jigsaw puzzle piece fitting to complete the puzzle">
            <a:extLst>
              <a:ext uri="{FF2B5EF4-FFF2-40B4-BE49-F238E27FC236}">
                <a16:creationId xmlns:a16="http://schemas.microsoft.com/office/drawing/2014/main" id="{F2E133EF-91C1-41DD-35D5-6A8238FFBDCB}"/>
              </a:ext>
            </a:extLst>
          </p:cNvPr>
          <p:cNvPicPr>
            <a:picLocks noChangeAspect="1"/>
          </p:cNvPicPr>
          <p:nvPr/>
        </p:nvPicPr>
        <p:blipFill>
          <a:blip r:embed="rId3"/>
          <a:srcRect l="3459" t="260" r="5323"/>
          <a:stretch>
            <a:fillRect/>
          </a:stretch>
        </p:blipFill>
        <p:spPr>
          <a:xfrm>
            <a:off x="4248507" y="385772"/>
            <a:ext cx="7304319" cy="5330016"/>
          </a:xfrm>
          <a:custGeom>
            <a:avLst/>
            <a:gdLst>
              <a:gd name="connsiteX0" fmla="*/ 3350088 w 8340954"/>
              <a:gd name="connsiteY0" fmla="*/ 1085043 h 6086456"/>
              <a:gd name="connsiteX1" fmla="*/ 3497864 w 8340954"/>
              <a:gd name="connsiteY1" fmla="*/ 1085043 h 6086456"/>
              <a:gd name="connsiteX2" fmla="*/ 4018315 w 8340954"/>
              <a:gd name="connsiteY2" fmla="*/ 1605494 h 6086456"/>
              <a:gd name="connsiteX3" fmla="*/ 4018315 w 8340954"/>
              <a:gd name="connsiteY3" fmla="*/ 5566005 h 6086456"/>
              <a:gd name="connsiteX4" fmla="*/ 3497864 w 8340954"/>
              <a:gd name="connsiteY4" fmla="*/ 6086456 h 6086456"/>
              <a:gd name="connsiteX5" fmla="*/ 3350088 w 8340954"/>
              <a:gd name="connsiteY5" fmla="*/ 6086456 h 6086456"/>
              <a:gd name="connsiteX6" fmla="*/ 2829637 w 8340954"/>
              <a:gd name="connsiteY6" fmla="*/ 5566005 h 6086456"/>
              <a:gd name="connsiteX7" fmla="*/ 2829637 w 8340954"/>
              <a:gd name="connsiteY7" fmla="*/ 1605494 h 6086456"/>
              <a:gd name="connsiteX8" fmla="*/ 3350088 w 8340954"/>
              <a:gd name="connsiteY8" fmla="*/ 1085043 h 6086456"/>
              <a:gd name="connsiteX9" fmla="*/ 520451 w 8340954"/>
              <a:gd name="connsiteY9" fmla="*/ 832256 h 6086456"/>
              <a:gd name="connsiteX10" fmla="*/ 668227 w 8340954"/>
              <a:gd name="connsiteY10" fmla="*/ 832256 h 6086456"/>
              <a:gd name="connsiteX11" fmla="*/ 1188678 w 8340954"/>
              <a:gd name="connsiteY11" fmla="*/ 1352707 h 6086456"/>
              <a:gd name="connsiteX12" fmla="*/ 1188678 w 8340954"/>
              <a:gd name="connsiteY12" fmla="*/ 5313217 h 6086456"/>
              <a:gd name="connsiteX13" fmla="*/ 668227 w 8340954"/>
              <a:gd name="connsiteY13" fmla="*/ 5833668 h 6086456"/>
              <a:gd name="connsiteX14" fmla="*/ 520451 w 8340954"/>
              <a:gd name="connsiteY14" fmla="*/ 5833668 h 6086456"/>
              <a:gd name="connsiteX15" fmla="*/ 0 w 8340954"/>
              <a:gd name="connsiteY15" fmla="*/ 5313217 h 6086456"/>
              <a:gd name="connsiteX16" fmla="*/ 0 w 8340954"/>
              <a:gd name="connsiteY16" fmla="*/ 1352707 h 6086456"/>
              <a:gd name="connsiteX17" fmla="*/ 520451 w 8340954"/>
              <a:gd name="connsiteY17" fmla="*/ 832256 h 6086456"/>
              <a:gd name="connsiteX18" fmla="*/ 7672726 w 8340954"/>
              <a:gd name="connsiteY18" fmla="*/ 578845 h 6086456"/>
              <a:gd name="connsiteX19" fmla="*/ 7820503 w 8340954"/>
              <a:gd name="connsiteY19" fmla="*/ 578845 h 6086456"/>
              <a:gd name="connsiteX20" fmla="*/ 8340954 w 8340954"/>
              <a:gd name="connsiteY20" fmla="*/ 1099296 h 6086456"/>
              <a:gd name="connsiteX21" fmla="*/ 8340954 w 8340954"/>
              <a:gd name="connsiteY21" fmla="*/ 5059807 h 6086456"/>
              <a:gd name="connsiteX22" fmla="*/ 7820503 w 8340954"/>
              <a:gd name="connsiteY22" fmla="*/ 5580258 h 6086456"/>
              <a:gd name="connsiteX23" fmla="*/ 7672726 w 8340954"/>
              <a:gd name="connsiteY23" fmla="*/ 5580258 h 6086456"/>
              <a:gd name="connsiteX24" fmla="*/ 7152275 w 8340954"/>
              <a:gd name="connsiteY24" fmla="*/ 5059807 h 6086456"/>
              <a:gd name="connsiteX25" fmla="*/ 7152275 w 8340954"/>
              <a:gd name="connsiteY25" fmla="*/ 1099296 h 6086456"/>
              <a:gd name="connsiteX26" fmla="*/ 7672726 w 8340954"/>
              <a:gd name="connsiteY26" fmla="*/ 578845 h 6086456"/>
              <a:gd name="connsiteX27" fmla="*/ 4775542 w 8340954"/>
              <a:gd name="connsiteY27" fmla="*/ 542521 h 6086456"/>
              <a:gd name="connsiteX28" fmla="*/ 4923319 w 8340954"/>
              <a:gd name="connsiteY28" fmla="*/ 542521 h 6086456"/>
              <a:gd name="connsiteX29" fmla="*/ 5443770 w 8340954"/>
              <a:gd name="connsiteY29" fmla="*/ 1062972 h 6086456"/>
              <a:gd name="connsiteX30" fmla="*/ 5443770 w 8340954"/>
              <a:gd name="connsiteY30" fmla="*/ 5023483 h 6086456"/>
              <a:gd name="connsiteX31" fmla="*/ 4923319 w 8340954"/>
              <a:gd name="connsiteY31" fmla="*/ 5543934 h 6086456"/>
              <a:gd name="connsiteX32" fmla="*/ 4775542 w 8340954"/>
              <a:gd name="connsiteY32" fmla="*/ 5543934 h 6086456"/>
              <a:gd name="connsiteX33" fmla="*/ 4255091 w 8340954"/>
              <a:gd name="connsiteY33" fmla="*/ 5023483 h 6086456"/>
              <a:gd name="connsiteX34" fmla="*/ 4255091 w 8340954"/>
              <a:gd name="connsiteY34" fmla="*/ 1062972 h 6086456"/>
              <a:gd name="connsiteX35" fmla="*/ 4775542 w 8340954"/>
              <a:gd name="connsiteY35" fmla="*/ 542521 h 6086456"/>
              <a:gd name="connsiteX36" fmla="*/ 6280492 w 8340954"/>
              <a:gd name="connsiteY36" fmla="*/ 0 h 6086456"/>
              <a:gd name="connsiteX37" fmla="*/ 6428269 w 8340954"/>
              <a:gd name="connsiteY37" fmla="*/ 0 h 6086456"/>
              <a:gd name="connsiteX38" fmla="*/ 6948720 w 8340954"/>
              <a:gd name="connsiteY38" fmla="*/ 520451 h 6086456"/>
              <a:gd name="connsiteX39" fmla="*/ 6948720 w 8340954"/>
              <a:gd name="connsiteY39" fmla="*/ 4480962 h 6086456"/>
              <a:gd name="connsiteX40" fmla="*/ 6428269 w 8340954"/>
              <a:gd name="connsiteY40" fmla="*/ 5001413 h 6086456"/>
              <a:gd name="connsiteX41" fmla="*/ 6280492 w 8340954"/>
              <a:gd name="connsiteY41" fmla="*/ 5001413 h 6086456"/>
              <a:gd name="connsiteX42" fmla="*/ 5760041 w 8340954"/>
              <a:gd name="connsiteY42" fmla="*/ 4480962 h 6086456"/>
              <a:gd name="connsiteX43" fmla="*/ 5760041 w 8340954"/>
              <a:gd name="connsiteY43" fmla="*/ 520451 h 6086456"/>
              <a:gd name="connsiteX44" fmla="*/ 6280492 w 8340954"/>
              <a:gd name="connsiteY44" fmla="*/ 0 h 6086456"/>
              <a:gd name="connsiteX45" fmla="*/ 1924633 w 8340954"/>
              <a:gd name="connsiteY45" fmla="*/ 0 h 6086456"/>
              <a:gd name="connsiteX46" fmla="*/ 2072410 w 8340954"/>
              <a:gd name="connsiteY46" fmla="*/ 0 h 6086456"/>
              <a:gd name="connsiteX47" fmla="*/ 2592861 w 8340954"/>
              <a:gd name="connsiteY47" fmla="*/ 520451 h 6086456"/>
              <a:gd name="connsiteX48" fmla="*/ 2592861 w 8340954"/>
              <a:gd name="connsiteY48" fmla="*/ 4480962 h 6086456"/>
              <a:gd name="connsiteX49" fmla="*/ 2072410 w 8340954"/>
              <a:gd name="connsiteY49" fmla="*/ 5001413 h 6086456"/>
              <a:gd name="connsiteX50" fmla="*/ 1924633 w 8340954"/>
              <a:gd name="connsiteY50" fmla="*/ 5001413 h 6086456"/>
              <a:gd name="connsiteX51" fmla="*/ 1404182 w 8340954"/>
              <a:gd name="connsiteY51" fmla="*/ 4480962 h 6086456"/>
              <a:gd name="connsiteX52" fmla="*/ 1404182 w 8340954"/>
              <a:gd name="connsiteY52" fmla="*/ 520451 h 6086456"/>
              <a:gd name="connsiteX53" fmla="*/ 1924633 w 8340954"/>
              <a:gd name="connsiteY53" fmla="*/ 0 h 6086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340954" h="6086456">
                <a:moveTo>
                  <a:pt x="3350088" y="1085043"/>
                </a:moveTo>
                <a:lnTo>
                  <a:pt x="3497864" y="1085043"/>
                </a:lnTo>
                <a:cubicBezTo>
                  <a:pt x="3785301" y="1085043"/>
                  <a:pt x="4018315" y="1318057"/>
                  <a:pt x="4018315" y="1605494"/>
                </a:cubicBezTo>
                <a:lnTo>
                  <a:pt x="4018315" y="5566005"/>
                </a:lnTo>
                <a:cubicBezTo>
                  <a:pt x="4018315" y="5853442"/>
                  <a:pt x="3785301" y="6086456"/>
                  <a:pt x="3497864" y="6086456"/>
                </a:cubicBezTo>
                <a:lnTo>
                  <a:pt x="3350088" y="6086456"/>
                </a:lnTo>
                <a:cubicBezTo>
                  <a:pt x="3062651" y="6086456"/>
                  <a:pt x="2829637" y="5853442"/>
                  <a:pt x="2829637" y="5566005"/>
                </a:cubicBezTo>
                <a:lnTo>
                  <a:pt x="2829637" y="1605494"/>
                </a:lnTo>
                <a:cubicBezTo>
                  <a:pt x="2829637" y="1318057"/>
                  <a:pt x="3062651" y="1085043"/>
                  <a:pt x="3350088" y="1085043"/>
                </a:cubicBezTo>
                <a:close/>
                <a:moveTo>
                  <a:pt x="520451" y="832256"/>
                </a:moveTo>
                <a:lnTo>
                  <a:pt x="668227" y="832256"/>
                </a:lnTo>
                <a:cubicBezTo>
                  <a:pt x="955664" y="832256"/>
                  <a:pt x="1188678" y="1065269"/>
                  <a:pt x="1188678" y="1352707"/>
                </a:cubicBezTo>
                <a:lnTo>
                  <a:pt x="1188678" y="5313217"/>
                </a:lnTo>
                <a:cubicBezTo>
                  <a:pt x="1188678" y="5600654"/>
                  <a:pt x="955664" y="5833668"/>
                  <a:pt x="668227" y="5833668"/>
                </a:cubicBezTo>
                <a:lnTo>
                  <a:pt x="520451" y="5833668"/>
                </a:lnTo>
                <a:cubicBezTo>
                  <a:pt x="233014" y="5833668"/>
                  <a:pt x="0" y="5600654"/>
                  <a:pt x="0" y="5313217"/>
                </a:cubicBezTo>
                <a:lnTo>
                  <a:pt x="0" y="1352707"/>
                </a:lnTo>
                <a:cubicBezTo>
                  <a:pt x="0" y="1065269"/>
                  <a:pt x="233014" y="832256"/>
                  <a:pt x="520451" y="832256"/>
                </a:cubicBezTo>
                <a:close/>
                <a:moveTo>
                  <a:pt x="7672726" y="578845"/>
                </a:moveTo>
                <a:lnTo>
                  <a:pt x="7820503" y="578845"/>
                </a:lnTo>
                <a:cubicBezTo>
                  <a:pt x="8107940" y="578845"/>
                  <a:pt x="8340954" y="811859"/>
                  <a:pt x="8340954" y="1099296"/>
                </a:cubicBezTo>
                <a:lnTo>
                  <a:pt x="8340954" y="5059807"/>
                </a:lnTo>
                <a:cubicBezTo>
                  <a:pt x="8340954" y="5347244"/>
                  <a:pt x="8107940" y="5580258"/>
                  <a:pt x="7820503" y="5580258"/>
                </a:cubicBezTo>
                <a:lnTo>
                  <a:pt x="7672726" y="5580258"/>
                </a:lnTo>
                <a:cubicBezTo>
                  <a:pt x="7385289" y="5580258"/>
                  <a:pt x="7152275" y="5347244"/>
                  <a:pt x="7152275" y="5059807"/>
                </a:cubicBezTo>
                <a:lnTo>
                  <a:pt x="7152275" y="1099296"/>
                </a:lnTo>
                <a:cubicBezTo>
                  <a:pt x="7152275" y="811859"/>
                  <a:pt x="7385289" y="578845"/>
                  <a:pt x="7672726" y="578845"/>
                </a:cubicBezTo>
                <a:close/>
                <a:moveTo>
                  <a:pt x="4775542" y="542521"/>
                </a:moveTo>
                <a:lnTo>
                  <a:pt x="4923319" y="542521"/>
                </a:lnTo>
                <a:cubicBezTo>
                  <a:pt x="5210756" y="542521"/>
                  <a:pt x="5443770" y="775535"/>
                  <a:pt x="5443770" y="1062972"/>
                </a:cubicBezTo>
                <a:lnTo>
                  <a:pt x="5443770" y="5023483"/>
                </a:lnTo>
                <a:cubicBezTo>
                  <a:pt x="5443770" y="5310920"/>
                  <a:pt x="5210756" y="5543934"/>
                  <a:pt x="4923319" y="5543934"/>
                </a:cubicBezTo>
                <a:lnTo>
                  <a:pt x="4775542" y="5543934"/>
                </a:lnTo>
                <a:cubicBezTo>
                  <a:pt x="4488105" y="5543934"/>
                  <a:pt x="4255091" y="5310920"/>
                  <a:pt x="4255091" y="5023483"/>
                </a:cubicBezTo>
                <a:lnTo>
                  <a:pt x="4255091" y="1062972"/>
                </a:lnTo>
                <a:cubicBezTo>
                  <a:pt x="4255091" y="775535"/>
                  <a:pt x="4488105" y="542521"/>
                  <a:pt x="4775542" y="542521"/>
                </a:cubicBezTo>
                <a:close/>
                <a:moveTo>
                  <a:pt x="6280492" y="0"/>
                </a:moveTo>
                <a:lnTo>
                  <a:pt x="6428269" y="0"/>
                </a:lnTo>
                <a:cubicBezTo>
                  <a:pt x="6715706" y="0"/>
                  <a:pt x="6948720" y="233014"/>
                  <a:pt x="6948720" y="520451"/>
                </a:cubicBezTo>
                <a:lnTo>
                  <a:pt x="6948720" y="4480962"/>
                </a:lnTo>
                <a:cubicBezTo>
                  <a:pt x="6948720" y="4768399"/>
                  <a:pt x="6715706" y="5001413"/>
                  <a:pt x="6428269" y="5001413"/>
                </a:cubicBezTo>
                <a:lnTo>
                  <a:pt x="6280492" y="5001413"/>
                </a:lnTo>
                <a:cubicBezTo>
                  <a:pt x="5993055" y="5001413"/>
                  <a:pt x="5760041" y="4768399"/>
                  <a:pt x="5760041" y="4480962"/>
                </a:cubicBezTo>
                <a:lnTo>
                  <a:pt x="5760041" y="520451"/>
                </a:lnTo>
                <a:cubicBezTo>
                  <a:pt x="5760041" y="233014"/>
                  <a:pt x="5993055" y="0"/>
                  <a:pt x="6280492" y="0"/>
                </a:cubicBezTo>
                <a:close/>
                <a:moveTo>
                  <a:pt x="1924633" y="0"/>
                </a:moveTo>
                <a:lnTo>
                  <a:pt x="2072410" y="0"/>
                </a:lnTo>
                <a:cubicBezTo>
                  <a:pt x="2359847" y="0"/>
                  <a:pt x="2592861" y="233014"/>
                  <a:pt x="2592861" y="520451"/>
                </a:cubicBezTo>
                <a:lnTo>
                  <a:pt x="2592861" y="4480962"/>
                </a:lnTo>
                <a:cubicBezTo>
                  <a:pt x="2592861" y="4768399"/>
                  <a:pt x="2359847" y="5001413"/>
                  <a:pt x="2072410" y="5001413"/>
                </a:cubicBezTo>
                <a:lnTo>
                  <a:pt x="1924633" y="5001413"/>
                </a:lnTo>
                <a:cubicBezTo>
                  <a:pt x="1637196" y="5001413"/>
                  <a:pt x="1404182" y="4768399"/>
                  <a:pt x="1404182" y="4480962"/>
                </a:cubicBezTo>
                <a:lnTo>
                  <a:pt x="1404182" y="520451"/>
                </a:lnTo>
                <a:cubicBezTo>
                  <a:pt x="1404182" y="233014"/>
                  <a:pt x="1637196" y="0"/>
                  <a:pt x="1924633" y="0"/>
                </a:cubicBez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4" name="Title 3">
            <a:extLst>
              <a:ext uri="{FF2B5EF4-FFF2-40B4-BE49-F238E27FC236}">
                <a16:creationId xmlns:a16="http://schemas.microsoft.com/office/drawing/2014/main" id="{8665D69E-A73D-12B7-9D4D-D8F631253E56}"/>
              </a:ext>
            </a:extLst>
          </p:cNvPr>
          <p:cNvSpPr>
            <a:spLocks noGrp="1"/>
          </p:cNvSpPr>
          <p:nvPr>
            <p:ph type="ctrTitle"/>
          </p:nvPr>
        </p:nvSpPr>
        <p:spPr>
          <a:xfrm>
            <a:off x="535398" y="530214"/>
            <a:ext cx="9144000" cy="2387600"/>
          </a:xfrm>
        </p:spPr>
        <p:txBody>
          <a:bodyPr/>
          <a:lstStyle/>
          <a:p>
            <a:r>
              <a:rPr lang="en-US" dirty="0">
                <a:latin typeface="Britannic Bold" panose="020B0903060703020204" pitchFamily="34" charset="77"/>
                <a:cs typeface="Phosphate Inline" panose="02000506050000020004" pitchFamily="2" charset="77"/>
              </a:rPr>
              <a:t>Rejuvenating Medical Student Interest in EM</a:t>
            </a:r>
          </a:p>
        </p:txBody>
      </p:sp>
      <p:sp>
        <p:nvSpPr>
          <p:cNvPr id="24" name="Google Shape;90;p1">
            <a:extLst>
              <a:ext uri="{FF2B5EF4-FFF2-40B4-BE49-F238E27FC236}">
                <a16:creationId xmlns:a16="http://schemas.microsoft.com/office/drawing/2014/main" id="{CE239863-36AB-DFD9-D665-C45CFDD3C52C}"/>
              </a:ext>
            </a:extLst>
          </p:cNvPr>
          <p:cNvSpPr txBox="1">
            <a:spLocks noGrp="1"/>
          </p:cNvSpPr>
          <p:nvPr>
            <p:ph type="subTitle" idx="1"/>
          </p:nvPr>
        </p:nvSpPr>
        <p:spPr>
          <a:xfrm>
            <a:off x="-155886" y="4992334"/>
            <a:ext cx="4647645" cy="175173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US" b="1" dirty="0"/>
              <a:t>Laura R. Hopson, MD, MEd</a:t>
            </a:r>
            <a:endParaRPr b="1" dirty="0"/>
          </a:p>
          <a:p>
            <a:pPr marL="0" lvl="0" indent="0" algn="ctr" rtl="0">
              <a:lnSpc>
                <a:spcPct val="90000"/>
              </a:lnSpc>
              <a:spcBef>
                <a:spcPts val="1000"/>
              </a:spcBef>
              <a:spcAft>
                <a:spcPts val="0"/>
              </a:spcAft>
              <a:buClr>
                <a:schemeClr val="dk1"/>
              </a:buClr>
              <a:buSzPts val="2400"/>
              <a:buNone/>
            </a:pPr>
            <a:r>
              <a:rPr lang="en-US" b="1" dirty="0"/>
              <a:t>Associate Chair, Education</a:t>
            </a:r>
            <a:endParaRPr b="1" dirty="0"/>
          </a:p>
          <a:p>
            <a:pPr marL="0" lvl="0" indent="0" algn="ctr" rtl="0">
              <a:lnSpc>
                <a:spcPct val="90000"/>
              </a:lnSpc>
              <a:spcBef>
                <a:spcPts val="1000"/>
              </a:spcBef>
              <a:spcAft>
                <a:spcPts val="0"/>
              </a:spcAft>
              <a:buClr>
                <a:schemeClr val="dk1"/>
              </a:buClr>
              <a:buSzPts val="2400"/>
              <a:buNone/>
            </a:pPr>
            <a:r>
              <a:rPr lang="en-US" b="1" dirty="0"/>
              <a:t>University of Michigan</a:t>
            </a:r>
            <a:endParaRPr b="1" dirty="0"/>
          </a:p>
          <a:p>
            <a:pPr marL="0" lvl="0" indent="0" algn="ctr" rtl="0">
              <a:lnSpc>
                <a:spcPct val="90000"/>
              </a:lnSpc>
              <a:spcBef>
                <a:spcPts val="1000"/>
              </a:spcBef>
              <a:spcAft>
                <a:spcPts val="0"/>
              </a:spcAft>
              <a:buClr>
                <a:schemeClr val="dk1"/>
              </a:buClr>
              <a:buSzPts val="2400"/>
              <a:buNone/>
            </a:pPr>
            <a:r>
              <a:rPr lang="en-US" b="1" dirty="0"/>
              <a:t>President-Elect CORD</a:t>
            </a:r>
            <a:endParaRPr b="1" dirty="0"/>
          </a:p>
        </p:txBody>
      </p:sp>
      <p:sp>
        <p:nvSpPr>
          <p:cNvPr id="25" name="Google Shape;91;p1">
            <a:extLst>
              <a:ext uri="{FF2B5EF4-FFF2-40B4-BE49-F238E27FC236}">
                <a16:creationId xmlns:a16="http://schemas.microsoft.com/office/drawing/2014/main" id="{1E9D9625-9AD6-4FAC-A468-2C29F43948B6}"/>
              </a:ext>
            </a:extLst>
          </p:cNvPr>
          <p:cNvSpPr txBox="1"/>
          <p:nvPr/>
        </p:nvSpPr>
        <p:spPr>
          <a:xfrm>
            <a:off x="7712082" y="5284882"/>
            <a:ext cx="5134208" cy="1355907"/>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400"/>
              <a:buFont typeface="Arial"/>
              <a:buNone/>
            </a:pPr>
            <a:r>
              <a:rPr lang="en-US" sz="2400" b="1" i="0" u="none" strike="noStrike" cap="none" dirty="0">
                <a:solidFill>
                  <a:schemeClr val="bg1"/>
                </a:solidFill>
                <a:latin typeface="Arial"/>
                <a:ea typeface="Arial"/>
                <a:cs typeface="Arial"/>
                <a:sym typeface="Arial"/>
              </a:rPr>
              <a:t>Tiffany Murano, MD</a:t>
            </a:r>
            <a:endParaRPr b="1" dirty="0">
              <a:solidFill>
                <a:schemeClr val="bg1"/>
              </a:solidFill>
            </a:endParaRPr>
          </a:p>
          <a:p>
            <a:pPr marL="0" marR="0" lvl="0" indent="0" algn="ctr" rtl="0">
              <a:lnSpc>
                <a:spcPct val="90000"/>
              </a:lnSpc>
              <a:spcBef>
                <a:spcPts val="1000"/>
              </a:spcBef>
              <a:spcAft>
                <a:spcPts val="0"/>
              </a:spcAft>
              <a:buClr>
                <a:schemeClr val="dk1"/>
              </a:buClr>
              <a:buSzPts val="2400"/>
              <a:buFont typeface="Arial"/>
              <a:buNone/>
            </a:pPr>
            <a:r>
              <a:rPr lang="en-US" sz="2400" b="1" i="0" u="none" strike="noStrike" cap="none" dirty="0">
                <a:solidFill>
                  <a:schemeClr val="bg1"/>
                </a:solidFill>
                <a:latin typeface="Arial"/>
                <a:ea typeface="Arial"/>
                <a:cs typeface="Arial"/>
                <a:sym typeface="Arial"/>
              </a:rPr>
              <a:t>Vice Chair, Education</a:t>
            </a:r>
            <a:endParaRPr b="1" dirty="0">
              <a:solidFill>
                <a:schemeClr val="bg1"/>
              </a:solidFill>
            </a:endParaRPr>
          </a:p>
          <a:p>
            <a:pPr marL="0" marR="0" lvl="0" indent="0" algn="ctr" rtl="0">
              <a:lnSpc>
                <a:spcPct val="90000"/>
              </a:lnSpc>
              <a:spcBef>
                <a:spcPts val="1000"/>
              </a:spcBef>
              <a:spcAft>
                <a:spcPts val="0"/>
              </a:spcAft>
              <a:buClr>
                <a:schemeClr val="dk1"/>
              </a:buClr>
              <a:buSzPts val="2400"/>
              <a:buFont typeface="Arial"/>
              <a:buNone/>
            </a:pPr>
            <a:r>
              <a:rPr lang="en-US" sz="2400" b="1" i="0" u="none" strike="noStrike" cap="none" dirty="0">
                <a:solidFill>
                  <a:schemeClr val="bg1"/>
                </a:solidFill>
                <a:latin typeface="Arial"/>
                <a:ea typeface="Arial"/>
                <a:cs typeface="Arial"/>
                <a:sym typeface="Arial"/>
              </a:rPr>
              <a:t>Columbia University</a:t>
            </a:r>
            <a:endParaRPr b="1" dirty="0">
              <a:solidFill>
                <a:schemeClr val="bg1"/>
              </a:solidFill>
            </a:endParaRPr>
          </a:p>
        </p:txBody>
      </p:sp>
      <p:pic>
        <p:nvPicPr>
          <p:cNvPr id="27" name="Google Shape;93;p1" descr="A blue crown with a black background&#10;&#10;Description automatically generated">
            <a:extLst>
              <a:ext uri="{FF2B5EF4-FFF2-40B4-BE49-F238E27FC236}">
                <a16:creationId xmlns:a16="http://schemas.microsoft.com/office/drawing/2014/main" id="{7BB69BD7-0E4A-6385-E4F5-7B78F927FA3B}"/>
              </a:ext>
            </a:extLst>
          </p:cNvPr>
          <p:cNvPicPr preferRelativeResize="0"/>
          <p:nvPr/>
        </p:nvPicPr>
        <p:blipFill rotWithShape="1">
          <a:blip r:embed="rId4">
            <a:alphaModFix/>
          </a:blip>
          <a:srcRect/>
          <a:stretch/>
        </p:blipFill>
        <p:spPr>
          <a:xfrm>
            <a:off x="6776628" y="5304666"/>
            <a:ext cx="1589744" cy="1355907"/>
          </a:xfrm>
          <a:prstGeom prst="rect">
            <a:avLst/>
          </a:prstGeom>
          <a:noFill/>
          <a:ln>
            <a:noFill/>
          </a:ln>
        </p:spPr>
      </p:pic>
      <p:pic>
        <p:nvPicPr>
          <p:cNvPr id="26" name="Google Shape;92;p1" descr="A yellow letter on a black background&#10;&#10;Description automatically generated">
            <a:extLst>
              <a:ext uri="{FF2B5EF4-FFF2-40B4-BE49-F238E27FC236}">
                <a16:creationId xmlns:a16="http://schemas.microsoft.com/office/drawing/2014/main" id="{0B4A6BCA-6182-7664-BA04-728113A8E40A}"/>
              </a:ext>
            </a:extLst>
          </p:cNvPr>
          <p:cNvPicPr preferRelativeResize="0"/>
          <p:nvPr/>
        </p:nvPicPr>
        <p:blipFill rotWithShape="1">
          <a:blip r:embed="rId5">
            <a:alphaModFix/>
          </a:blip>
          <a:srcRect b="28806"/>
          <a:stretch/>
        </p:blipFill>
        <p:spPr>
          <a:xfrm>
            <a:off x="4282683" y="5434712"/>
            <a:ext cx="2369004" cy="1333695"/>
          </a:xfrm>
          <a:prstGeom prst="rect">
            <a:avLst/>
          </a:prstGeom>
          <a:noFill/>
          <a:ln>
            <a:noFill/>
          </a:ln>
        </p:spPr>
      </p:pic>
    </p:spTree>
    <p:extLst>
      <p:ext uri="{BB962C8B-B14F-4D97-AF65-F5344CB8AC3E}">
        <p14:creationId xmlns:p14="http://schemas.microsoft.com/office/powerpoint/2010/main" val="1318694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10" descr="A hand stopping a domino&#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hite puzzle with one red piece">
            <a:extLst>
              <a:ext uri="{FF2B5EF4-FFF2-40B4-BE49-F238E27FC236}">
                <a16:creationId xmlns:a16="http://schemas.microsoft.com/office/drawing/2014/main" id="{F9098A9A-AD63-EB76-318E-256D6C56C9E9}"/>
              </a:ext>
            </a:extLst>
          </p:cNvPr>
          <p:cNvPicPr>
            <a:picLocks noChangeAspect="1"/>
          </p:cNvPicPr>
          <p:nvPr/>
        </p:nvPicPr>
        <p:blipFill>
          <a:blip r:embed="rId3">
            <a:alphaModFix amt="35000"/>
          </a:blip>
          <a:srcRect l="3681" t="9407" b="24335"/>
          <a:stretch>
            <a:fillRect/>
          </a:stretch>
        </p:blipFill>
        <p:spPr>
          <a:xfrm>
            <a:off x="80911" y="-39921"/>
            <a:ext cx="12111089" cy="4686299"/>
          </a:xfrm>
          <a:custGeom>
            <a:avLst/>
            <a:gdLst/>
            <a:ahLst/>
            <a:cxnLst/>
            <a:rect l="l" t="t" r="r" b="b"/>
            <a:pathLst>
              <a:path w="11963398" h="4629151">
                <a:moveTo>
                  <a:pt x="7257341" y="836465"/>
                </a:moveTo>
                <a:cubicBezTo>
                  <a:pt x="7257341" y="1821873"/>
                  <a:pt x="7257341" y="2807280"/>
                  <a:pt x="7257341" y="3792687"/>
                </a:cubicBezTo>
                <a:cubicBezTo>
                  <a:pt x="6900605" y="3773334"/>
                  <a:pt x="6543343" y="3762879"/>
                  <a:pt x="6186096" y="3761376"/>
                </a:cubicBezTo>
                <a:cubicBezTo>
                  <a:pt x="6186096" y="2796843"/>
                  <a:pt x="6186096" y="1832310"/>
                  <a:pt x="6186096" y="867777"/>
                </a:cubicBezTo>
                <a:cubicBezTo>
                  <a:pt x="6543343" y="866273"/>
                  <a:pt x="6900605" y="855818"/>
                  <a:pt x="7257341" y="836465"/>
                </a:cubicBezTo>
                <a:close/>
                <a:moveTo>
                  <a:pt x="4933180" y="836385"/>
                </a:moveTo>
                <a:cubicBezTo>
                  <a:pt x="5289913" y="855762"/>
                  <a:pt x="5647171" y="866243"/>
                  <a:pt x="6004417" y="867771"/>
                </a:cubicBezTo>
                <a:cubicBezTo>
                  <a:pt x="6004417" y="1832308"/>
                  <a:pt x="6004417" y="2796845"/>
                  <a:pt x="6004417" y="3761382"/>
                </a:cubicBezTo>
                <a:cubicBezTo>
                  <a:pt x="5647171" y="3762910"/>
                  <a:pt x="5289913" y="3773390"/>
                  <a:pt x="4933180" y="3792767"/>
                </a:cubicBezTo>
                <a:cubicBezTo>
                  <a:pt x="4933180" y="2807307"/>
                  <a:pt x="4933180" y="1821846"/>
                  <a:pt x="4933180" y="836385"/>
                </a:cubicBezTo>
                <a:close/>
                <a:moveTo>
                  <a:pt x="8506327" y="732273"/>
                </a:moveTo>
                <a:cubicBezTo>
                  <a:pt x="8506327" y="1787142"/>
                  <a:pt x="8506327" y="2842011"/>
                  <a:pt x="8506327" y="3896880"/>
                </a:cubicBezTo>
                <a:cubicBezTo>
                  <a:pt x="8151294" y="3856905"/>
                  <a:pt x="7795255" y="3825658"/>
                  <a:pt x="7438707" y="3803294"/>
                </a:cubicBezTo>
                <a:cubicBezTo>
                  <a:pt x="7438707" y="2810816"/>
                  <a:pt x="7438707" y="1818337"/>
                  <a:pt x="7438707" y="825858"/>
                </a:cubicBezTo>
                <a:cubicBezTo>
                  <a:pt x="7795255" y="803495"/>
                  <a:pt x="8151294" y="772247"/>
                  <a:pt x="8506327" y="732273"/>
                </a:cubicBezTo>
                <a:close/>
                <a:moveTo>
                  <a:pt x="3684212" y="732109"/>
                </a:moveTo>
                <a:cubicBezTo>
                  <a:pt x="4039239" y="772107"/>
                  <a:pt x="4395272" y="803378"/>
                  <a:pt x="4751815" y="825765"/>
                </a:cubicBezTo>
                <a:cubicBezTo>
                  <a:pt x="4751815" y="1818306"/>
                  <a:pt x="4751815" y="2810847"/>
                  <a:pt x="4751815" y="3803387"/>
                </a:cubicBezTo>
                <a:cubicBezTo>
                  <a:pt x="4395272" y="3825775"/>
                  <a:pt x="4039239" y="3857046"/>
                  <a:pt x="3684212" y="3897044"/>
                </a:cubicBezTo>
                <a:cubicBezTo>
                  <a:pt x="3684212" y="2842065"/>
                  <a:pt x="3684212" y="1787087"/>
                  <a:pt x="3684212" y="732109"/>
                </a:cubicBezTo>
                <a:close/>
                <a:moveTo>
                  <a:pt x="9747285" y="556579"/>
                </a:moveTo>
                <a:cubicBezTo>
                  <a:pt x="9747285" y="1728577"/>
                  <a:pt x="9747285" y="2900575"/>
                  <a:pt x="9747285" y="4072573"/>
                </a:cubicBezTo>
                <a:cubicBezTo>
                  <a:pt x="9395077" y="4012498"/>
                  <a:pt x="9041430" y="3960879"/>
                  <a:pt x="8686766" y="3917956"/>
                </a:cubicBezTo>
                <a:cubicBezTo>
                  <a:pt x="8686766" y="2849036"/>
                  <a:pt x="8686766" y="1780116"/>
                  <a:pt x="8686766" y="711196"/>
                </a:cubicBezTo>
                <a:cubicBezTo>
                  <a:pt x="9041430" y="668274"/>
                  <a:pt x="9395077" y="616654"/>
                  <a:pt x="9747285" y="556579"/>
                </a:cubicBezTo>
                <a:close/>
                <a:moveTo>
                  <a:pt x="2443270" y="556333"/>
                </a:moveTo>
                <a:cubicBezTo>
                  <a:pt x="2795475" y="616431"/>
                  <a:pt x="3149117" y="668074"/>
                  <a:pt x="3503775" y="711020"/>
                </a:cubicBezTo>
                <a:cubicBezTo>
                  <a:pt x="3503775" y="1780057"/>
                  <a:pt x="3503775" y="2849095"/>
                  <a:pt x="3503775" y="3918132"/>
                </a:cubicBezTo>
                <a:cubicBezTo>
                  <a:pt x="3149117" y="3961078"/>
                  <a:pt x="2795475" y="4012721"/>
                  <a:pt x="2443270" y="4072819"/>
                </a:cubicBezTo>
                <a:cubicBezTo>
                  <a:pt x="2443270" y="2900657"/>
                  <a:pt x="2443270" y="1728495"/>
                  <a:pt x="2443270" y="556333"/>
                </a:cubicBezTo>
                <a:close/>
                <a:moveTo>
                  <a:pt x="10976452" y="311638"/>
                </a:moveTo>
                <a:cubicBezTo>
                  <a:pt x="10976452" y="1646930"/>
                  <a:pt x="10976452" y="2982222"/>
                  <a:pt x="10976452" y="4317513"/>
                </a:cubicBezTo>
                <a:cubicBezTo>
                  <a:pt x="10628077" y="4238089"/>
                  <a:pt x="10277895" y="4166763"/>
                  <a:pt x="9926222" y="4103841"/>
                </a:cubicBezTo>
                <a:cubicBezTo>
                  <a:pt x="9926222" y="2910997"/>
                  <a:pt x="9926222" y="1718154"/>
                  <a:pt x="9926222" y="525311"/>
                </a:cubicBezTo>
                <a:cubicBezTo>
                  <a:pt x="10277895" y="462389"/>
                  <a:pt x="10628077" y="391063"/>
                  <a:pt x="10976452" y="311638"/>
                </a:cubicBezTo>
                <a:close/>
                <a:moveTo>
                  <a:pt x="1214101" y="311309"/>
                </a:moveTo>
                <a:cubicBezTo>
                  <a:pt x="1562481" y="390758"/>
                  <a:pt x="1912664" y="462108"/>
                  <a:pt x="2264335" y="525054"/>
                </a:cubicBezTo>
                <a:cubicBezTo>
                  <a:pt x="2264335" y="1718069"/>
                  <a:pt x="2264335" y="2911083"/>
                  <a:pt x="2264335" y="4104098"/>
                </a:cubicBezTo>
                <a:cubicBezTo>
                  <a:pt x="1912664" y="4167044"/>
                  <a:pt x="1562481" y="4238394"/>
                  <a:pt x="1214101" y="4317842"/>
                </a:cubicBezTo>
                <a:cubicBezTo>
                  <a:pt x="1214101" y="2982331"/>
                  <a:pt x="1214101" y="1646820"/>
                  <a:pt x="1214101" y="311309"/>
                </a:cubicBezTo>
                <a:close/>
                <a:moveTo>
                  <a:pt x="11963398" y="62339"/>
                </a:moveTo>
                <a:lnTo>
                  <a:pt x="11963398" y="4566812"/>
                </a:lnTo>
                <a:lnTo>
                  <a:pt x="11673460" y="4487768"/>
                </a:lnTo>
                <a:cubicBezTo>
                  <a:pt x="11500592" y="4442728"/>
                  <a:pt x="11327221" y="4399651"/>
                  <a:pt x="11153374" y="4358580"/>
                </a:cubicBezTo>
                <a:cubicBezTo>
                  <a:pt x="11153374" y="2995910"/>
                  <a:pt x="11153374" y="1633241"/>
                  <a:pt x="11153374" y="270572"/>
                </a:cubicBezTo>
                <a:cubicBezTo>
                  <a:pt x="11327221" y="229500"/>
                  <a:pt x="11500592" y="186423"/>
                  <a:pt x="11673460" y="141383"/>
                </a:cubicBezTo>
                <a:close/>
                <a:moveTo>
                  <a:pt x="0" y="0"/>
                </a:moveTo>
                <a:cubicBezTo>
                  <a:pt x="343688" y="97872"/>
                  <a:pt x="689477" y="188063"/>
                  <a:pt x="1037177" y="270230"/>
                </a:cubicBezTo>
                <a:cubicBezTo>
                  <a:pt x="1037177" y="1633127"/>
                  <a:pt x="1037177" y="2996024"/>
                  <a:pt x="1037177" y="4358922"/>
                </a:cubicBezTo>
                <a:cubicBezTo>
                  <a:pt x="689478" y="4441089"/>
                  <a:pt x="343689" y="4531279"/>
                  <a:pt x="0" y="4629151"/>
                </a:cubicBezTo>
                <a:cubicBezTo>
                  <a:pt x="0" y="3086100"/>
                  <a:pt x="0" y="1543051"/>
                  <a:pt x="0" y="0"/>
                </a:cubicBezTo>
                <a:close/>
              </a:path>
            </a:pathLst>
          </a:custGeom>
        </p:spPr>
      </p:pic>
      <p:pic>
        <p:nvPicPr>
          <p:cNvPr id="9" name="Google Shape;169;p11">
            <a:extLst>
              <a:ext uri="{FF2B5EF4-FFF2-40B4-BE49-F238E27FC236}">
                <a16:creationId xmlns:a16="http://schemas.microsoft.com/office/drawing/2014/main" id="{935FBAB2-1DC5-FF48-0A01-6C1901F18173}"/>
              </a:ext>
            </a:extLst>
          </p:cNvPr>
          <p:cNvPicPr preferRelativeResize="0"/>
          <p:nvPr/>
        </p:nvPicPr>
        <p:blipFill rotWithShape="1">
          <a:blip r:embed="rId4">
            <a:alphaModFix/>
          </a:blip>
          <a:srcRect r="14676"/>
          <a:stretch/>
        </p:blipFill>
        <p:spPr>
          <a:xfrm>
            <a:off x="0" y="4522596"/>
            <a:ext cx="6050943" cy="2285702"/>
          </a:xfrm>
          <a:prstGeom prst="rect">
            <a:avLst/>
          </a:prstGeom>
          <a:noFill/>
          <a:ln>
            <a:noFill/>
          </a:ln>
        </p:spPr>
      </p:pic>
      <p:sp>
        <p:nvSpPr>
          <p:cNvPr id="11" name="TextBox 10">
            <a:extLst>
              <a:ext uri="{FF2B5EF4-FFF2-40B4-BE49-F238E27FC236}">
                <a16:creationId xmlns:a16="http://schemas.microsoft.com/office/drawing/2014/main" id="{47C2132F-D78D-796F-E417-FAA48D1911DF}"/>
              </a:ext>
            </a:extLst>
          </p:cNvPr>
          <p:cNvSpPr txBox="1"/>
          <p:nvPr/>
        </p:nvSpPr>
        <p:spPr>
          <a:xfrm>
            <a:off x="276223" y="594269"/>
            <a:ext cx="5613705" cy="584775"/>
          </a:xfrm>
          <a:prstGeom prst="rect">
            <a:avLst/>
          </a:prstGeom>
          <a:noFill/>
        </p:spPr>
        <p:txBody>
          <a:bodyPr wrap="square" rtlCol="0">
            <a:spAutoFit/>
          </a:bodyPr>
          <a:lstStyle/>
          <a:p>
            <a:r>
              <a:rPr lang="en-US" sz="3200" dirty="0">
                <a:latin typeface="Britannic Bold" panose="020B0903060703020204" pitchFamily="34" charset="77"/>
              </a:rPr>
              <a:t>Putting the pieces together…</a:t>
            </a:r>
          </a:p>
        </p:txBody>
      </p:sp>
      <p:sp>
        <p:nvSpPr>
          <p:cNvPr id="3" name="TextBox 2">
            <a:extLst>
              <a:ext uri="{FF2B5EF4-FFF2-40B4-BE49-F238E27FC236}">
                <a16:creationId xmlns:a16="http://schemas.microsoft.com/office/drawing/2014/main" id="{390AB72B-C171-0D91-5443-8EB8682532D4}"/>
              </a:ext>
            </a:extLst>
          </p:cNvPr>
          <p:cNvSpPr txBox="1"/>
          <p:nvPr/>
        </p:nvSpPr>
        <p:spPr>
          <a:xfrm>
            <a:off x="5573055" y="4591930"/>
            <a:ext cx="6544478" cy="1200329"/>
          </a:xfrm>
          <a:prstGeom prst="rect">
            <a:avLst/>
          </a:prstGeom>
          <a:noFill/>
        </p:spPr>
        <p:txBody>
          <a:bodyPr wrap="square">
            <a:spAutoFit/>
          </a:bodyPr>
          <a:lstStyle/>
          <a:p>
            <a:pPr algn="ctr"/>
            <a:r>
              <a:rPr lang="en-US" sz="2400" b="1" i="0" u="none" strike="noStrike" baseline="0" dirty="0">
                <a:solidFill>
                  <a:srgbClr val="282828"/>
                </a:solidFill>
                <a:latin typeface="*Verdana-Bold-3949-Identity-H"/>
              </a:rPr>
              <a:t>"Cold Feet": A qualitative study of medical students who seriously considered emergency medicine but chose another specialty</a:t>
            </a:r>
            <a:endParaRPr lang="en-US" sz="2400" dirty="0"/>
          </a:p>
        </p:txBody>
      </p:sp>
      <p:pic>
        <p:nvPicPr>
          <p:cNvPr id="4" name="Google Shape;172;p11">
            <a:extLst>
              <a:ext uri="{FF2B5EF4-FFF2-40B4-BE49-F238E27FC236}">
                <a16:creationId xmlns:a16="http://schemas.microsoft.com/office/drawing/2014/main" id="{6DA603C9-28DC-4688-8727-6AB3C9F35F39}"/>
              </a:ext>
            </a:extLst>
          </p:cNvPr>
          <p:cNvPicPr preferRelativeResize="0"/>
          <p:nvPr/>
        </p:nvPicPr>
        <p:blipFill rotWithShape="1">
          <a:blip r:embed="rId5">
            <a:alphaModFix/>
          </a:blip>
          <a:srcRect t="22554" b="37631"/>
          <a:stretch/>
        </p:blipFill>
        <p:spPr>
          <a:xfrm>
            <a:off x="276223" y="3189511"/>
            <a:ext cx="5426764" cy="1456867"/>
          </a:xfrm>
          <a:prstGeom prst="rect">
            <a:avLst/>
          </a:prstGeom>
          <a:noFill/>
          <a:ln>
            <a:noFill/>
          </a:ln>
        </p:spPr>
      </p:pic>
    </p:spTree>
    <p:extLst>
      <p:ext uri="{BB962C8B-B14F-4D97-AF65-F5344CB8AC3E}">
        <p14:creationId xmlns:p14="http://schemas.microsoft.com/office/powerpoint/2010/main" val="3946115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3" name="Freeform: Shape 32">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5" name="Freeform: Shape 34">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A494209-DE7A-2214-8B22-6EE67520A9EA}"/>
              </a:ext>
            </a:extLst>
          </p:cNvPr>
          <p:cNvSpPr>
            <a:spLocks noGrp="1"/>
          </p:cNvSpPr>
          <p:nvPr>
            <p:ph type="title"/>
          </p:nvPr>
        </p:nvSpPr>
        <p:spPr>
          <a:xfrm>
            <a:off x="621791" y="1161288"/>
            <a:ext cx="3821871" cy="4526280"/>
          </a:xfrm>
        </p:spPr>
        <p:txBody>
          <a:bodyPr>
            <a:normAutofit/>
          </a:bodyPr>
          <a:lstStyle/>
          <a:p>
            <a:r>
              <a:rPr lang="en-US" sz="4800" dirty="0">
                <a:latin typeface="Britannic Bold" panose="020B0903060703020204" pitchFamily="34" charset="77"/>
              </a:rPr>
              <a:t>Five Domains</a:t>
            </a:r>
            <a:br>
              <a:rPr lang="en-US" sz="4800" dirty="0">
                <a:latin typeface="Britannic Bold" panose="020B0903060703020204" pitchFamily="34" charset="77"/>
              </a:rPr>
            </a:br>
            <a:r>
              <a:rPr lang="en-US" sz="4800" dirty="0">
                <a:latin typeface="Britannic Bold" panose="020B0903060703020204" pitchFamily="34" charset="77"/>
              </a:rPr>
              <a:t>of Concern</a:t>
            </a:r>
          </a:p>
        </p:txBody>
      </p:sp>
      <p:sp>
        <p:nvSpPr>
          <p:cNvPr id="37" name="Rectangle 36">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19" name="Text Placeholder 2">
            <a:extLst>
              <a:ext uri="{FF2B5EF4-FFF2-40B4-BE49-F238E27FC236}">
                <a16:creationId xmlns:a16="http://schemas.microsoft.com/office/drawing/2014/main" id="{67B77E22-285D-184E-EC64-47043A344BDE}"/>
              </a:ext>
            </a:extLst>
          </p:cNvPr>
          <p:cNvGraphicFramePr/>
          <p:nvPr>
            <p:extLst>
              <p:ext uri="{D42A27DB-BD31-4B8C-83A1-F6EECF244321}">
                <p14:modId xmlns:p14="http://schemas.microsoft.com/office/powerpoint/2010/main" val="941483835"/>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66073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7"/>
        <p:cNvGrpSpPr/>
        <p:nvPr/>
      </p:nvGrpSpPr>
      <p:grpSpPr>
        <a:xfrm>
          <a:off x="0" y="0"/>
          <a:ext cx="0" cy="0"/>
          <a:chOff x="0" y="0"/>
          <a:chExt cx="0" cy="0"/>
        </a:xfrm>
      </p:grpSpPr>
      <p:cxnSp>
        <p:nvCxnSpPr>
          <p:cNvPr id="207" name="Straight Connector 206">
            <a:extLst>
              <a:ext uri="{FF2B5EF4-FFF2-40B4-BE49-F238E27FC236}">
                <a16:creationId xmlns:a16="http://schemas.microsoft.com/office/drawing/2014/main" id="{E12350F3-DB83-413A-980B-1CEB92498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453265" y="1570814"/>
            <a:ext cx="0" cy="3710227"/>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98" name="Google Shape;198;p13"/>
          <p:cNvGrpSpPr/>
          <p:nvPr/>
        </p:nvGrpSpPr>
        <p:grpSpPr>
          <a:xfrm>
            <a:off x="1048760" y="1570814"/>
            <a:ext cx="7009396" cy="4205637"/>
            <a:chOff x="307345" y="1546"/>
            <a:chExt cx="3222855" cy="1933713"/>
          </a:xfrm>
        </p:grpSpPr>
        <p:sp>
          <p:nvSpPr>
            <p:cNvPr id="199" name="Google Shape;199;p13"/>
            <p:cNvSpPr/>
            <p:nvPr/>
          </p:nvSpPr>
          <p:spPr>
            <a:xfrm>
              <a:off x="307345" y="1546"/>
              <a:ext cx="3222855" cy="1933713"/>
            </a:xfrm>
            <a:prstGeom prst="rect">
              <a:avLst/>
            </a:prstGeom>
            <a:solidFill>
              <a:srgbClr val="A02891"/>
            </a:solidFill>
            <a:ln w="1905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200" name="Google Shape;200;p13"/>
            <p:cNvSpPr txBox="1"/>
            <p:nvPr/>
          </p:nvSpPr>
          <p:spPr>
            <a:xfrm>
              <a:off x="307345" y="1546"/>
              <a:ext cx="3222855" cy="1933713"/>
            </a:xfrm>
            <a:prstGeom prst="rect">
              <a:avLst/>
            </a:prstGeom>
            <a:noFill/>
            <a:ln>
              <a:noFill/>
            </a:ln>
          </p:spPr>
          <p:txBody>
            <a:bodyPr spcFirstLastPara="1" wrap="square" lIns="114300" tIns="114300" rIns="114300" bIns="114300" anchor="ctr" anchorCtr="0">
              <a:noAutofit/>
            </a:bodyPr>
            <a:lstStyle/>
            <a:p>
              <a:pPr algn="ctr">
                <a:lnSpc>
                  <a:spcPct val="90000"/>
                </a:lnSpc>
              </a:pPr>
              <a:r>
                <a:rPr lang="en-US" sz="5400" b="1" i="0" u="none" strike="noStrike" cap="none" dirty="0">
                  <a:solidFill>
                    <a:schemeClr val="lt1"/>
                  </a:solidFill>
                  <a:latin typeface="Arial"/>
                  <a:ea typeface="Arial"/>
                  <a:cs typeface="Arial"/>
                  <a:sym typeface="Arial"/>
                </a:rPr>
                <a:t>ED </a:t>
              </a:r>
              <a:endParaRPr sz="1050" b="0" i="0" u="none" strike="noStrike" cap="none" dirty="0">
                <a:solidFill>
                  <a:srgbClr val="000000"/>
                </a:solidFill>
                <a:latin typeface="Arial"/>
                <a:ea typeface="Arial"/>
                <a:cs typeface="Arial"/>
                <a:sym typeface="Arial"/>
              </a:endParaRPr>
            </a:p>
            <a:p>
              <a:pPr algn="ctr">
                <a:lnSpc>
                  <a:spcPct val="90000"/>
                </a:lnSpc>
                <a:spcBef>
                  <a:spcPts val="1890"/>
                </a:spcBef>
              </a:pPr>
              <a:r>
                <a:rPr lang="en-US" sz="5400" b="1" i="0" u="none" strike="noStrike" cap="none" dirty="0">
                  <a:solidFill>
                    <a:schemeClr val="lt1"/>
                  </a:solidFill>
                  <a:latin typeface="Arial"/>
                  <a:ea typeface="Arial"/>
                  <a:cs typeface="Arial"/>
                  <a:sym typeface="Arial"/>
                </a:rPr>
                <a:t>environment</a:t>
              </a:r>
              <a:endParaRPr sz="7200" b="1" dirty="0">
                <a:solidFill>
                  <a:schemeClr val="lt1"/>
                </a:solidFill>
                <a:latin typeface="Arial"/>
                <a:ea typeface="Arial"/>
                <a:cs typeface="Arial"/>
                <a:sym typeface="Aria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14" descr="A close-up of a hand&#10;&#10;Description automatically generated"/>
          <p:cNvPicPr preferRelativeResize="0"/>
          <p:nvPr/>
        </p:nvPicPr>
        <p:blipFill rotWithShape="1">
          <a:blip r:embed="rId3">
            <a:alphaModFix amt="68000"/>
          </a:blip>
          <a:srcRect/>
          <a:stretch/>
        </p:blipFill>
        <p:spPr>
          <a:xfrm>
            <a:off x="0" y="0"/>
            <a:ext cx="12192000" cy="6858000"/>
          </a:xfrm>
          <a:prstGeom prst="rect">
            <a:avLst/>
          </a:prstGeom>
          <a:noFill/>
          <a:ln>
            <a:noFill/>
          </a:ln>
        </p:spPr>
      </p:pic>
      <p:sp>
        <p:nvSpPr>
          <p:cNvPr id="207" name="Google Shape;207;p14"/>
          <p:cNvSpPr txBox="1"/>
          <p:nvPr/>
        </p:nvSpPr>
        <p:spPr>
          <a:xfrm>
            <a:off x="6096000" y="1633585"/>
            <a:ext cx="6185262" cy="45242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1" dirty="0">
                <a:solidFill>
                  <a:schemeClr val="dk1"/>
                </a:solidFill>
                <a:latin typeface="Arial"/>
                <a:ea typeface="Arial"/>
                <a:cs typeface="Arial"/>
                <a:sym typeface="Arial"/>
              </a:rPr>
              <a:t>“A nurse got bit by a patient, and I remember asking an attending, ‘What are we going to do about this?’…The answers were correct, but none of them made it seem like anything was going to change.”   </a:t>
            </a:r>
            <a:endParaRPr dirty="0"/>
          </a:p>
          <a:p>
            <a:pPr marL="0" marR="0" lvl="0" indent="0" algn="ctr" rtl="0">
              <a:spcBef>
                <a:spcPts val="0"/>
              </a:spcBef>
              <a:spcAft>
                <a:spcPts val="0"/>
              </a:spcAft>
              <a:buNone/>
            </a:pPr>
            <a:r>
              <a:rPr lang="en-US" sz="3200" b="1" i="1" dirty="0">
                <a:solidFill>
                  <a:schemeClr val="dk1"/>
                </a:solidFill>
                <a:latin typeface="Arial"/>
                <a:ea typeface="Arial"/>
                <a:cs typeface="Arial"/>
                <a:sym typeface="Arial"/>
              </a:rPr>
              <a:t>-</a:t>
            </a:r>
            <a:r>
              <a:rPr lang="en-US" sz="2000" i="1" dirty="0">
                <a:solidFill>
                  <a:schemeClr val="dk1"/>
                </a:solidFill>
                <a:latin typeface="Arial"/>
                <a:ea typeface="Arial"/>
                <a:cs typeface="Arial"/>
                <a:sym typeface="Arial"/>
              </a:rPr>
              <a:t>Student quoted in </a:t>
            </a:r>
            <a:r>
              <a:rPr lang="en-US" sz="2000" i="1" dirty="0" err="1">
                <a:solidFill>
                  <a:schemeClr val="dk1"/>
                </a:solidFill>
                <a:latin typeface="Arial"/>
                <a:ea typeface="Arial"/>
                <a:cs typeface="Arial"/>
                <a:sym typeface="Arial"/>
              </a:rPr>
              <a:t>Akhaven</a:t>
            </a:r>
            <a:endParaRPr sz="3200" i="1" dirty="0">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16"/>
          <p:cNvPicPr preferRelativeResize="0"/>
          <p:nvPr/>
        </p:nvPicPr>
        <p:blipFill rotWithShape="1">
          <a:blip r:embed="rId3">
            <a:alphaModFix amt="54000"/>
          </a:blip>
          <a:srcRect/>
          <a:stretch/>
        </p:blipFill>
        <p:spPr>
          <a:xfrm>
            <a:off x="0" y="0"/>
            <a:ext cx="12192000" cy="6858000"/>
          </a:xfrm>
          <a:prstGeom prst="rect">
            <a:avLst/>
          </a:prstGeom>
          <a:noFill/>
          <a:ln>
            <a:noFill/>
          </a:ln>
        </p:spPr>
      </p:pic>
      <p:sp>
        <p:nvSpPr>
          <p:cNvPr id="223" name="Google Shape;223;p16"/>
          <p:cNvSpPr txBox="1"/>
          <p:nvPr/>
        </p:nvSpPr>
        <p:spPr>
          <a:xfrm>
            <a:off x="6203633" y="3080296"/>
            <a:ext cx="6097904" cy="29546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1" u="none" strike="noStrike" dirty="0">
                <a:solidFill>
                  <a:schemeClr val="dk1"/>
                </a:solidFill>
                <a:latin typeface="Arial"/>
                <a:ea typeface="Arial"/>
                <a:cs typeface="Arial"/>
                <a:sym typeface="Arial"/>
              </a:rPr>
              <a:t>"One thing that did intimidate me about EM was having to go up against the questioning of your clinical calls and pushback from everyone else in the hospital.“</a:t>
            </a:r>
            <a:endParaRPr dirty="0"/>
          </a:p>
          <a:p>
            <a:pPr marL="0" marR="0" lvl="0" indent="0" algn="ctr" rtl="0">
              <a:spcBef>
                <a:spcPts val="0"/>
              </a:spcBef>
              <a:spcAft>
                <a:spcPts val="0"/>
              </a:spcAft>
              <a:buNone/>
            </a:pPr>
            <a:r>
              <a:rPr lang="en-US" sz="2800" i="1" dirty="0">
                <a:solidFill>
                  <a:schemeClr val="dk1"/>
                </a:solidFill>
                <a:latin typeface="Arial"/>
                <a:ea typeface="Arial"/>
                <a:cs typeface="Arial"/>
                <a:sym typeface="Arial"/>
              </a:rPr>
              <a:t>-</a:t>
            </a:r>
            <a:r>
              <a:rPr lang="en-US" sz="2000" i="1" dirty="0">
                <a:solidFill>
                  <a:schemeClr val="dk1"/>
                </a:solidFill>
                <a:latin typeface="Arial"/>
                <a:ea typeface="Arial"/>
                <a:cs typeface="Arial"/>
                <a:sym typeface="Arial"/>
              </a:rPr>
              <a:t>Student quoted in </a:t>
            </a:r>
            <a:r>
              <a:rPr lang="en-US" sz="2000" i="1" dirty="0" err="1">
                <a:solidFill>
                  <a:schemeClr val="dk1"/>
                </a:solidFill>
                <a:latin typeface="Arial"/>
                <a:ea typeface="Arial"/>
                <a:cs typeface="Arial"/>
                <a:sym typeface="Arial"/>
              </a:rPr>
              <a:t>Akhaven</a:t>
            </a:r>
            <a:endParaRPr sz="2800" i="1" dirty="0">
              <a:solidFill>
                <a:schemeClr val="dk1"/>
              </a:solidFill>
              <a:latin typeface="Arial"/>
              <a:ea typeface="Arial"/>
              <a:cs typeface="Arial"/>
              <a:sym typeface="Arial"/>
            </a:endParaRPr>
          </a:p>
          <a:p>
            <a:pPr marL="0" marR="0" lvl="0" indent="0" algn="l" rtl="0">
              <a:spcBef>
                <a:spcPts val="0"/>
              </a:spcBef>
              <a:spcAft>
                <a:spcPts val="0"/>
              </a:spcAft>
              <a:buNone/>
            </a:pPr>
            <a:endParaRPr sz="1800" b="0" i="1" u="none" strike="noStrike" dirty="0">
              <a:solidFill>
                <a:srgbClr val="131313"/>
              </a:solidFill>
              <a:latin typeface="Times New Roman"/>
              <a:ea typeface="Times New Roman"/>
              <a:cs typeface="Times New Roman"/>
              <a:sym typeface="Times New Roman"/>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51"/>
        <p:cNvGrpSpPr/>
        <p:nvPr/>
      </p:nvGrpSpPr>
      <p:grpSpPr>
        <a:xfrm>
          <a:off x="0" y="0"/>
          <a:ext cx="0" cy="0"/>
          <a:chOff x="0" y="0"/>
          <a:chExt cx="0" cy="0"/>
        </a:xfrm>
      </p:grpSpPr>
      <p:cxnSp>
        <p:nvCxnSpPr>
          <p:cNvPr id="259" name="Straight Connector 258">
            <a:extLst>
              <a:ext uri="{FF2B5EF4-FFF2-40B4-BE49-F238E27FC236}">
                <a16:creationId xmlns:a16="http://schemas.microsoft.com/office/drawing/2014/main" id="{E12350F3-DB83-413A-980B-1CEB92498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453265" y="1570814"/>
            <a:ext cx="0" cy="3710227"/>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252" name="Google Shape;252;p20"/>
          <p:cNvGrpSpPr/>
          <p:nvPr/>
        </p:nvGrpSpPr>
        <p:grpSpPr>
          <a:xfrm>
            <a:off x="1120478" y="1323108"/>
            <a:ext cx="7009396" cy="4205637"/>
            <a:chOff x="7397627" y="1546"/>
            <a:chExt cx="3222855" cy="1933713"/>
          </a:xfrm>
        </p:grpSpPr>
        <p:sp>
          <p:nvSpPr>
            <p:cNvPr id="253" name="Google Shape;253;p20"/>
            <p:cNvSpPr/>
            <p:nvPr/>
          </p:nvSpPr>
          <p:spPr>
            <a:xfrm>
              <a:off x="7397627" y="1546"/>
              <a:ext cx="3222855" cy="1933713"/>
            </a:xfrm>
            <a:prstGeom prst="rect">
              <a:avLst/>
            </a:prstGeom>
            <a:solidFill>
              <a:srgbClr val="2B6FA2"/>
            </a:solidFill>
            <a:ln w="1905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254" name="Google Shape;254;p20"/>
            <p:cNvSpPr txBox="1"/>
            <p:nvPr/>
          </p:nvSpPr>
          <p:spPr>
            <a:xfrm>
              <a:off x="7397627" y="1546"/>
              <a:ext cx="3222855" cy="1933713"/>
            </a:xfrm>
            <a:prstGeom prst="rect">
              <a:avLst/>
            </a:prstGeom>
            <a:noFill/>
            <a:ln>
              <a:noFill/>
            </a:ln>
          </p:spPr>
          <p:txBody>
            <a:bodyPr spcFirstLastPara="1" wrap="square" lIns="114300" tIns="114300" rIns="114300" bIns="114300" anchor="ctr" anchorCtr="0">
              <a:noAutofit/>
            </a:bodyPr>
            <a:lstStyle/>
            <a:p>
              <a:pPr algn="ctr">
                <a:lnSpc>
                  <a:spcPct val="90000"/>
                </a:lnSpc>
                <a:spcAft>
                  <a:spcPts val="600"/>
                </a:spcAft>
              </a:pPr>
              <a:r>
                <a:rPr lang="en-US" sz="5400" b="1" i="0" u="none" strike="noStrike" cap="none">
                  <a:solidFill>
                    <a:schemeClr val="lt1"/>
                  </a:solidFill>
                  <a:latin typeface="Arial"/>
                  <a:ea typeface="Arial"/>
                  <a:cs typeface="Arial"/>
                  <a:sym typeface="Arial"/>
                </a:rPr>
                <a:t>Engagement of a diverse population of students</a:t>
              </a:r>
              <a:endParaRPr sz="7200" b="1">
                <a:solidFill>
                  <a:schemeClr val="lt1"/>
                </a:solidFill>
                <a:latin typeface="Arial"/>
                <a:ea typeface="Arial"/>
                <a:cs typeface="Arial"/>
                <a:sym typeface="Aria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21" descr="A brown mat with black text on it&#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3770426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22" descr="A person in a white coat&#10;&#10;Description automatically generated"/>
          <p:cNvPicPr preferRelativeResize="0"/>
          <p:nvPr/>
        </p:nvPicPr>
        <p:blipFill rotWithShape="1">
          <a:blip r:embed="rId3">
            <a:alphaModFix amt="50000"/>
          </a:blip>
          <a:srcRect/>
          <a:stretch/>
        </p:blipFill>
        <p:spPr>
          <a:xfrm>
            <a:off x="0" y="0"/>
            <a:ext cx="12192000" cy="6858000"/>
          </a:xfrm>
          <a:prstGeom prst="rect">
            <a:avLst/>
          </a:prstGeom>
          <a:noFill/>
          <a:ln>
            <a:noFill/>
          </a:ln>
        </p:spPr>
      </p:pic>
      <p:sp>
        <p:nvSpPr>
          <p:cNvPr id="267" name="Google Shape;267;p22"/>
          <p:cNvSpPr txBox="1"/>
          <p:nvPr/>
        </p:nvSpPr>
        <p:spPr>
          <a:xfrm>
            <a:off x="0" y="598775"/>
            <a:ext cx="6185262" cy="156966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i="1" u="none" strike="noStrike">
                <a:solidFill>
                  <a:srgbClr val="2D2A2A"/>
                </a:solidFill>
                <a:latin typeface="Arial"/>
                <a:ea typeface="Arial"/>
                <a:cs typeface="Arial"/>
                <a:sym typeface="Arial"/>
              </a:rPr>
              <a:t>“I have done four shifts now</a:t>
            </a:r>
            <a:r>
              <a:rPr lang="en-US" sz="2400" b="1" i="1" u="none" strike="noStrike">
                <a:solidFill>
                  <a:srgbClr val="524F4F"/>
                </a:solidFill>
                <a:latin typeface="Arial"/>
                <a:ea typeface="Arial"/>
                <a:cs typeface="Arial"/>
                <a:sym typeface="Arial"/>
              </a:rPr>
              <a:t>, </a:t>
            </a:r>
            <a:r>
              <a:rPr lang="en-US" sz="2400" b="1" i="1" u="none" strike="noStrike">
                <a:solidFill>
                  <a:srgbClr val="2D2A2A"/>
                </a:solidFill>
                <a:latin typeface="Arial"/>
                <a:ea typeface="Arial"/>
                <a:cs typeface="Arial"/>
                <a:sym typeface="Arial"/>
              </a:rPr>
              <a:t>and I've not worked with a single female resident or attending yet</a:t>
            </a:r>
            <a:r>
              <a:rPr lang="en-US" sz="2400" b="1" i="1" u="none" strike="noStrike">
                <a:solidFill>
                  <a:srgbClr val="524F4F"/>
                </a:solidFill>
                <a:latin typeface="Arial"/>
                <a:ea typeface="Arial"/>
                <a:cs typeface="Arial"/>
                <a:sym typeface="Arial"/>
              </a:rPr>
              <a:t>.”</a:t>
            </a:r>
            <a:endParaRPr/>
          </a:p>
          <a:p>
            <a:pPr marL="0" marR="50800" lvl="0" indent="0" algn="just" rtl="0">
              <a:spcBef>
                <a:spcPts val="0"/>
              </a:spcBef>
              <a:spcAft>
                <a:spcPts val="0"/>
              </a:spcAft>
              <a:buNone/>
            </a:pPr>
            <a:r>
              <a:rPr lang="en-US" sz="2400" b="1" i="1">
                <a:solidFill>
                  <a:srgbClr val="524F4F"/>
                </a:solidFill>
                <a:latin typeface="Arial"/>
                <a:ea typeface="Arial"/>
                <a:cs typeface="Arial"/>
                <a:sym typeface="Arial"/>
              </a:rPr>
              <a:t>	</a:t>
            </a:r>
            <a:r>
              <a:rPr lang="en-US" sz="2400" i="1">
                <a:solidFill>
                  <a:srgbClr val="524F4F"/>
                </a:solidFill>
                <a:latin typeface="Arial"/>
                <a:ea typeface="Arial"/>
                <a:cs typeface="Arial"/>
                <a:sym typeface="Arial"/>
              </a:rPr>
              <a:t>-Student quoted in Diaz</a:t>
            </a:r>
            <a:endParaRPr sz="2400" i="1" u="none" strike="noStrike">
              <a:solidFill>
                <a:srgbClr val="524F4F"/>
              </a:solidFill>
              <a:latin typeface="Arial"/>
              <a:ea typeface="Arial"/>
              <a:cs typeface="Arial"/>
              <a:sym typeface="Arial"/>
            </a:endParaRPr>
          </a:p>
        </p:txBody>
      </p:sp>
      <p:sp>
        <p:nvSpPr>
          <p:cNvPr id="268" name="Google Shape;268;p22"/>
          <p:cNvSpPr txBox="1"/>
          <p:nvPr/>
        </p:nvSpPr>
        <p:spPr>
          <a:xfrm>
            <a:off x="11430" y="4336869"/>
            <a:ext cx="6652259" cy="230832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i="1" u="none" strike="noStrike">
                <a:solidFill>
                  <a:srgbClr val="524F4F"/>
                </a:solidFill>
                <a:latin typeface="Arial"/>
                <a:ea typeface="Arial"/>
                <a:cs typeface="Arial"/>
                <a:sym typeface="Arial"/>
              </a:rPr>
              <a:t>“... </a:t>
            </a:r>
            <a:r>
              <a:rPr lang="en-US" sz="2400" b="1" i="1" u="none" strike="noStrike">
                <a:solidFill>
                  <a:srgbClr val="2D2A2A"/>
                </a:solidFill>
                <a:latin typeface="Arial"/>
                <a:ea typeface="Arial"/>
                <a:cs typeface="Arial"/>
                <a:sym typeface="Arial"/>
              </a:rPr>
              <a:t>men</a:t>
            </a:r>
            <a:r>
              <a:rPr lang="en-US" sz="2400" b="1" i="1" u="none" strike="noStrike">
                <a:solidFill>
                  <a:srgbClr val="524F4F"/>
                </a:solidFill>
                <a:latin typeface="Arial"/>
                <a:ea typeface="Arial"/>
                <a:cs typeface="Arial"/>
                <a:sym typeface="Arial"/>
              </a:rPr>
              <a:t>, </a:t>
            </a:r>
            <a:r>
              <a:rPr lang="en-US" sz="2400" b="1" i="1" u="none" strike="noStrike">
                <a:solidFill>
                  <a:srgbClr val="2D2A2A"/>
                </a:solidFill>
                <a:latin typeface="Arial"/>
                <a:ea typeface="Arial"/>
                <a:cs typeface="Arial"/>
                <a:sym typeface="Arial"/>
              </a:rPr>
              <a:t>and this could be attendings and residents [in EM]</a:t>
            </a:r>
            <a:r>
              <a:rPr lang="en-US" sz="2400" b="1" i="1" u="none" strike="noStrike">
                <a:solidFill>
                  <a:srgbClr val="625E5E"/>
                </a:solidFill>
                <a:latin typeface="Arial"/>
                <a:ea typeface="Arial"/>
                <a:cs typeface="Arial"/>
                <a:sym typeface="Arial"/>
              </a:rPr>
              <a:t>, </a:t>
            </a:r>
            <a:r>
              <a:rPr lang="en-US" sz="2400" b="1" i="1" u="none" strike="noStrike">
                <a:solidFill>
                  <a:srgbClr val="524F4F"/>
                </a:solidFill>
                <a:latin typeface="Arial"/>
                <a:ea typeface="Arial"/>
                <a:cs typeface="Arial"/>
                <a:sym typeface="Arial"/>
              </a:rPr>
              <a:t>...</a:t>
            </a:r>
            <a:r>
              <a:rPr lang="en-US" sz="2400" b="1" i="1">
                <a:solidFill>
                  <a:srgbClr val="524F4F"/>
                </a:solidFill>
                <a:latin typeface="Arial"/>
                <a:ea typeface="Arial"/>
                <a:cs typeface="Arial"/>
                <a:sym typeface="Arial"/>
              </a:rPr>
              <a:t> </a:t>
            </a:r>
            <a:r>
              <a:rPr lang="en-US" sz="2400" b="1" i="1" u="none" strike="noStrike">
                <a:solidFill>
                  <a:srgbClr val="2D2A2A"/>
                </a:solidFill>
                <a:latin typeface="Arial"/>
                <a:ea typeface="Arial"/>
                <a:cs typeface="Arial"/>
                <a:sym typeface="Arial"/>
              </a:rPr>
              <a:t>seem to have this really</a:t>
            </a:r>
            <a:r>
              <a:rPr lang="en-US" sz="2400" b="1" i="1" u="none" strike="noStrike">
                <a:solidFill>
                  <a:srgbClr val="524F4F"/>
                </a:solidFill>
                <a:latin typeface="Arial"/>
                <a:ea typeface="Arial"/>
                <a:cs typeface="Arial"/>
                <a:sym typeface="Arial"/>
              </a:rPr>
              <a:t>, </a:t>
            </a:r>
            <a:r>
              <a:rPr lang="en-US" sz="2400" b="1" i="1" u="none" strike="noStrike">
                <a:solidFill>
                  <a:srgbClr val="2D2A2A"/>
                </a:solidFill>
                <a:latin typeface="Arial"/>
                <a:ea typeface="Arial"/>
                <a:cs typeface="Arial"/>
                <a:sym typeface="Arial"/>
              </a:rPr>
              <a:t>"bro-y collegiality," that's not always access­ible to other people.”</a:t>
            </a:r>
            <a:endParaRPr/>
          </a:p>
          <a:p>
            <a:pPr marL="0" marR="0" lvl="0" indent="0" algn="just" rtl="0">
              <a:spcBef>
                <a:spcPts val="0"/>
              </a:spcBef>
              <a:spcAft>
                <a:spcPts val="0"/>
              </a:spcAft>
              <a:buNone/>
            </a:pPr>
            <a:r>
              <a:rPr lang="en-US" sz="2400" b="1" i="1">
                <a:solidFill>
                  <a:srgbClr val="524F4F"/>
                </a:solidFill>
                <a:latin typeface="Arial"/>
                <a:ea typeface="Arial"/>
                <a:cs typeface="Arial"/>
                <a:sym typeface="Arial"/>
              </a:rPr>
              <a:t>	</a:t>
            </a:r>
            <a:r>
              <a:rPr lang="en-US" sz="2400" i="1">
                <a:solidFill>
                  <a:srgbClr val="524F4F"/>
                </a:solidFill>
                <a:latin typeface="Arial"/>
                <a:ea typeface="Arial"/>
                <a:cs typeface="Arial"/>
                <a:sym typeface="Arial"/>
              </a:rPr>
              <a:t>-Student quoted in Diaz</a:t>
            </a:r>
            <a:endParaRPr sz="2400" i="1" u="none" strike="noStrike">
              <a:solidFill>
                <a:srgbClr val="524F4F"/>
              </a:solidFill>
              <a:latin typeface="Arial"/>
              <a:ea typeface="Arial"/>
              <a:cs typeface="Arial"/>
              <a:sym typeface="Arial"/>
            </a:endParaRPr>
          </a:p>
          <a:p>
            <a:pPr marL="0" marR="0" lvl="0" indent="0" algn="just" rtl="0">
              <a:spcBef>
                <a:spcPts val="0"/>
              </a:spcBef>
              <a:spcAft>
                <a:spcPts val="0"/>
              </a:spcAft>
              <a:buNone/>
            </a:pPr>
            <a:endParaRPr sz="2400" b="0" i="0" u="none" strike="noStrike">
              <a:solidFill>
                <a:srgbClr val="2D2A2A"/>
              </a:solidFill>
              <a:latin typeface="Arial"/>
              <a:ea typeface="Arial"/>
              <a:cs typeface="Arial"/>
              <a:sym typeface="Arial"/>
            </a:endParaRPr>
          </a:p>
        </p:txBody>
      </p:sp>
    </p:spTree>
    <p:extLst>
      <p:ext uri="{BB962C8B-B14F-4D97-AF65-F5344CB8AC3E}">
        <p14:creationId xmlns:p14="http://schemas.microsoft.com/office/powerpoint/2010/main" val="21996651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5" name="Google Shape;275;p23"/>
          <p:cNvSpPr/>
          <p:nvPr/>
        </p:nvSpPr>
        <p:spPr>
          <a:xfrm>
            <a:off x="-1" y="0"/>
            <a:ext cx="4818889" cy="6858000"/>
          </a:xfrm>
          <a:custGeom>
            <a:avLst/>
            <a:gdLst/>
            <a:ahLst/>
            <a:cxnLst/>
            <a:rect l="l" t="t" r="r" b="b"/>
            <a:pathLst>
              <a:path w="4818889" h="6858000" extrusionOk="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solidFill>
            <a:schemeClr val="lt1"/>
          </a:solidFill>
          <a:ln w="9525" cap="flat" cmpd="sng">
            <a:solidFill>
              <a:srgbClr val="EFEFEF"/>
            </a:solidFill>
            <a:prstDash val="solid"/>
            <a:miter lim="800000"/>
            <a:headEnd type="none" w="sm" len="sm"/>
            <a:tailEnd type="none" w="sm" len="sm"/>
          </a:ln>
          <a:effectLst>
            <a:outerShdw blurRad="88900" dist="38100" algn="l" rotWithShape="0">
              <a:srgbClr val="D8D8D8">
                <a:alpha val="4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76" name="Google Shape;276;p23"/>
          <p:cNvSpPr/>
          <p:nvPr/>
        </p:nvSpPr>
        <p:spPr>
          <a:xfrm>
            <a:off x="1" y="0"/>
            <a:ext cx="4811477" cy="6858000"/>
          </a:xfrm>
          <a:custGeom>
            <a:avLst/>
            <a:gdLst/>
            <a:ahLst/>
            <a:cxnLst/>
            <a:rect l="l" t="t" r="r" b="b"/>
            <a:pathLst>
              <a:path w="4811477" h="6858000" extrusionOk="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78" name="Google Shape;278;p23"/>
          <p:cNvSpPr/>
          <p:nvPr/>
        </p:nvSpPr>
        <p:spPr>
          <a:xfrm>
            <a:off x="0" y="3081528"/>
            <a:ext cx="128016"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2" name="Group 1">
            <a:extLst>
              <a:ext uri="{FF2B5EF4-FFF2-40B4-BE49-F238E27FC236}">
                <a16:creationId xmlns:a16="http://schemas.microsoft.com/office/drawing/2014/main" id="{E35C5729-A66F-BB97-AFE0-F34197F6EAA3}"/>
              </a:ext>
            </a:extLst>
          </p:cNvPr>
          <p:cNvGrpSpPr/>
          <p:nvPr/>
        </p:nvGrpSpPr>
        <p:grpSpPr>
          <a:xfrm>
            <a:off x="115" y="0"/>
            <a:ext cx="7866237" cy="6858000"/>
            <a:chOff x="-1306288" y="-145145"/>
            <a:chExt cx="7257144" cy="7721602"/>
          </a:xfrm>
          <a:blipFill>
            <a:blip r:embed="rId3"/>
            <a:stretch>
              <a:fillRect/>
            </a:stretch>
          </a:blipFill>
        </p:grpSpPr>
        <p:sp>
          <p:nvSpPr>
            <p:cNvPr id="3" name="Hexagon 2">
              <a:extLst>
                <a:ext uri="{FF2B5EF4-FFF2-40B4-BE49-F238E27FC236}">
                  <a16:creationId xmlns:a16="http://schemas.microsoft.com/office/drawing/2014/main" id="{4A92DC15-FFBE-36BF-7675-AFC05B2A95ED}"/>
                </a:ext>
              </a:extLst>
            </p:cNvPr>
            <p:cNvSpPr/>
            <p:nvPr/>
          </p:nvSpPr>
          <p:spPr>
            <a:xfrm>
              <a:off x="72574" y="-145145"/>
              <a:ext cx="1654629" cy="1335315"/>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Hexagon 3">
              <a:extLst>
                <a:ext uri="{FF2B5EF4-FFF2-40B4-BE49-F238E27FC236}">
                  <a16:creationId xmlns:a16="http://schemas.microsoft.com/office/drawing/2014/main" id="{5F97003A-179C-E1A3-0FE2-FDD32B7F7E5C}"/>
                </a:ext>
              </a:extLst>
            </p:cNvPr>
            <p:cNvSpPr/>
            <p:nvPr/>
          </p:nvSpPr>
          <p:spPr>
            <a:xfrm>
              <a:off x="2902856" y="-50803"/>
              <a:ext cx="1654629" cy="1335315"/>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Hexagon 4">
              <a:extLst>
                <a:ext uri="{FF2B5EF4-FFF2-40B4-BE49-F238E27FC236}">
                  <a16:creationId xmlns:a16="http://schemas.microsoft.com/office/drawing/2014/main" id="{6474382C-2441-E7B6-91A0-666830A17EF9}"/>
                </a:ext>
              </a:extLst>
            </p:cNvPr>
            <p:cNvSpPr/>
            <p:nvPr/>
          </p:nvSpPr>
          <p:spPr>
            <a:xfrm>
              <a:off x="116115" y="1233713"/>
              <a:ext cx="1654629" cy="1335315"/>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Hexagon 5">
              <a:extLst>
                <a:ext uri="{FF2B5EF4-FFF2-40B4-BE49-F238E27FC236}">
                  <a16:creationId xmlns:a16="http://schemas.microsoft.com/office/drawing/2014/main" id="{BAF45435-35CF-99D3-D395-51899061B046}"/>
                </a:ext>
              </a:extLst>
            </p:cNvPr>
            <p:cNvSpPr/>
            <p:nvPr/>
          </p:nvSpPr>
          <p:spPr>
            <a:xfrm>
              <a:off x="1487715" y="587827"/>
              <a:ext cx="1654629" cy="1335315"/>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Hexagon 6">
              <a:extLst>
                <a:ext uri="{FF2B5EF4-FFF2-40B4-BE49-F238E27FC236}">
                  <a16:creationId xmlns:a16="http://schemas.microsoft.com/office/drawing/2014/main" id="{3F6A953B-2EFC-1A81-57F3-C6401EF03497}"/>
                </a:ext>
              </a:extLst>
            </p:cNvPr>
            <p:cNvSpPr/>
            <p:nvPr/>
          </p:nvSpPr>
          <p:spPr>
            <a:xfrm>
              <a:off x="4267198" y="2032000"/>
              <a:ext cx="1654629" cy="1335315"/>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Hexagon 7">
              <a:extLst>
                <a:ext uri="{FF2B5EF4-FFF2-40B4-BE49-F238E27FC236}">
                  <a16:creationId xmlns:a16="http://schemas.microsoft.com/office/drawing/2014/main" id="{73653DB9-595C-8D27-1D39-78B83167BA8C}"/>
                </a:ext>
              </a:extLst>
            </p:cNvPr>
            <p:cNvSpPr/>
            <p:nvPr/>
          </p:nvSpPr>
          <p:spPr>
            <a:xfrm>
              <a:off x="2881086" y="1317170"/>
              <a:ext cx="1654629" cy="1335315"/>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Hexagon 8">
              <a:extLst>
                <a:ext uri="{FF2B5EF4-FFF2-40B4-BE49-F238E27FC236}">
                  <a16:creationId xmlns:a16="http://schemas.microsoft.com/office/drawing/2014/main" id="{A115911A-7CE3-743B-914F-4066EE7CE5B6}"/>
                </a:ext>
              </a:extLst>
            </p:cNvPr>
            <p:cNvSpPr/>
            <p:nvPr/>
          </p:nvSpPr>
          <p:spPr>
            <a:xfrm>
              <a:off x="4194628" y="4818742"/>
              <a:ext cx="1654629" cy="1335315"/>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Hexagon 9">
              <a:extLst>
                <a:ext uri="{FF2B5EF4-FFF2-40B4-BE49-F238E27FC236}">
                  <a16:creationId xmlns:a16="http://schemas.microsoft.com/office/drawing/2014/main" id="{C4879AB7-FD36-03C6-2860-2E4942928F33}"/>
                </a:ext>
              </a:extLst>
            </p:cNvPr>
            <p:cNvSpPr/>
            <p:nvPr/>
          </p:nvSpPr>
          <p:spPr>
            <a:xfrm>
              <a:off x="2830284" y="5479143"/>
              <a:ext cx="1654629" cy="1335315"/>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Hexagon 10">
              <a:extLst>
                <a:ext uri="{FF2B5EF4-FFF2-40B4-BE49-F238E27FC236}">
                  <a16:creationId xmlns:a16="http://schemas.microsoft.com/office/drawing/2014/main" id="{812EA16F-5335-1F0F-3DBC-BF7CEBB77AA8}"/>
                </a:ext>
              </a:extLst>
            </p:cNvPr>
            <p:cNvSpPr/>
            <p:nvPr/>
          </p:nvSpPr>
          <p:spPr>
            <a:xfrm>
              <a:off x="4201886" y="3425371"/>
              <a:ext cx="1654629" cy="1335315"/>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Hexagon 11">
              <a:extLst>
                <a:ext uri="{FF2B5EF4-FFF2-40B4-BE49-F238E27FC236}">
                  <a16:creationId xmlns:a16="http://schemas.microsoft.com/office/drawing/2014/main" id="{29F47BD9-B042-CACC-4C6C-45A2B9E3E9CF}"/>
                </a:ext>
              </a:extLst>
            </p:cNvPr>
            <p:cNvSpPr/>
            <p:nvPr/>
          </p:nvSpPr>
          <p:spPr>
            <a:xfrm>
              <a:off x="1502227" y="1966685"/>
              <a:ext cx="1654629" cy="1335315"/>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Hexagon 12">
              <a:extLst>
                <a:ext uri="{FF2B5EF4-FFF2-40B4-BE49-F238E27FC236}">
                  <a16:creationId xmlns:a16="http://schemas.microsoft.com/office/drawing/2014/main" id="{436FCE07-F0DA-D3BF-7292-D046BA8DFA79}"/>
                </a:ext>
              </a:extLst>
            </p:cNvPr>
            <p:cNvSpPr/>
            <p:nvPr/>
          </p:nvSpPr>
          <p:spPr>
            <a:xfrm>
              <a:off x="2873828" y="2692399"/>
              <a:ext cx="1654629" cy="1335315"/>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Hexagon 13">
              <a:extLst>
                <a:ext uri="{FF2B5EF4-FFF2-40B4-BE49-F238E27FC236}">
                  <a16:creationId xmlns:a16="http://schemas.microsoft.com/office/drawing/2014/main" id="{0080B966-E0A5-E87F-389A-9F0844509010}"/>
                </a:ext>
              </a:extLst>
            </p:cNvPr>
            <p:cNvSpPr/>
            <p:nvPr/>
          </p:nvSpPr>
          <p:spPr>
            <a:xfrm>
              <a:off x="108857" y="2619828"/>
              <a:ext cx="1654629" cy="1335315"/>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Hexagon 14">
              <a:extLst>
                <a:ext uri="{FF2B5EF4-FFF2-40B4-BE49-F238E27FC236}">
                  <a16:creationId xmlns:a16="http://schemas.microsoft.com/office/drawing/2014/main" id="{D7EC69D6-9F58-46CD-863F-82AB44C2322A}"/>
                </a:ext>
              </a:extLst>
            </p:cNvPr>
            <p:cNvSpPr/>
            <p:nvPr/>
          </p:nvSpPr>
          <p:spPr>
            <a:xfrm>
              <a:off x="2830285" y="4093029"/>
              <a:ext cx="1654629" cy="1335315"/>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Hexagon 15">
              <a:extLst>
                <a:ext uri="{FF2B5EF4-FFF2-40B4-BE49-F238E27FC236}">
                  <a16:creationId xmlns:a16="http://schemas.microsoft.com/office/drawing/2014/main" id="{E0C8AF1D-77B3-8681-9192-96D9B1EC379B}"/>
                </a:ext>
              </a:extLst>
            </p:cNvPr>
            <p:cNvSpPr/>
            <p:nvPr/>
          </p:nvSpPr>
          <p:spPr>
            <a:xfrm>
              <a:off x="1502227" y="3360057"/>
              <a:ext cx="1654629" cy="1335315"/>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Hexagon 16">
              <a:extLst>
                <a:ext uri="{FF2B5EF4-FFF2-40B4-BE49-F238E27FC236}">
                  <a16:creationId xmlns:a16="http://schemas.microsoft.com/office/drawing/2014/main" id="{0259047F-CF6A-A996-BAD3-91231ED7C1FB}"/>
                </a:ext>
              </a:extLst>
            </p:cNvPr>
            <p:cNvSpPr/>
            <p:nvPr/>
          </p:nvSpPr>
          <p:spPr>
            <a:xfrm>
              <a:off x="101599" y="4005943"/>
              <a:ext cx="1654629" cy="1335315"/>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Hexagon 17">
              <a:extLst>
                <a:ext uri="{FF2B5EF4-FFF2-40B4-BE49-F238E27FC236}">
                  <a16:creationId xmlns:a16="http://schemas.microsoft.com/office/drawing/2014/main" id="{3C84B946-5C30-84D9-5775-DD527C9191F7}"/>
                </a:ext>
              </a:extLst>
            </p:cNvPr>
            <p:cNvSpPr/>
            <p:nvPr/>
          </p:nvSpPr>
          <p:spPr>
            <a:xfrm>
              <a:off x="1444170" y="6146801"/>
              <a:ext cx="1654629" cy="1335315"/>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Hexagon 18">
              <a:extLst>
                <a:ext uri="{FF2B5EF4-FFF2-40B4-BE49-F238E27FC236}">
                  <a16:creationId xmlns:a16="http://schemas.microsoft.com/office/drawing/2014/main" id="{131D235B-902F-E793-2628-369F0637AB49}"/>
                </a:ext>
              </a:extLst>
            </p:cNvPr>
            <p:cNvSpPr/>
            <p:nvPr/>
          </p:nvSpPr>
          <p:spPr>
            <a:xfrm>
              <a:off x="1465942" y="4753429"/>
              <a:ext cx="1654629" cy="1335315"/>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Hexagon 19">
              <a:extLst>
                <a:ext uri="{FF2B5EF4-FFF2-40B4-BE49-F238E27FC236}">
                  <a16:creationId xmlns:a16="http://schemas.microsoft.com/office/drawing/2014/main" id="{0898F121-0671-F8FE-CD12-6207130975CC}"/>
                </a:ext>
              </a:extLst>
            </p:cNvPr>
            <p:cNvSpPr/>
            <p:nvPr/>
          </p:nvSpPr>
          <p:spPr>
            <a:xfrm>
              <a:off x="94342" y="5413829"/>
              <a:ext cx="1654629" cy="1335315"/>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1" name="Hexagon 20">
              <a:extLst>
                <a:ext uri="{FF2B5EF4-FFF2-40B4-BE49-F238E27FC236}">
                  <a16:creationId xmlns:a16="http://schemas.microsoft.com/office/drawing/2014/main" id="{08EA01DC-D178-1F5E-343E-3F89CE11DC48}"/>
                </a:ext>
              </a:extLst>
            </p:cNvPr>
            <p:cNvSpPr/>
            <p:nvPr/>
          </p:nvSpPr>
          <p:spPr>
            <a:xfrm>
              <a:off x="-1306288" y="3302000"/>
              <a:ext cx="1654629" cy="1335315"/>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 name="Hexagon 21">
              <a:extLst>
                <a:ext uri="{FF2B5EF4-FFF2-40B4-BE49-F238E27FC236}">
                  <a16:creationId xmlns:a16="http://schemas.microsoft.com/office/drawing/2014/main" id="{3216637F-D93D-312C-684D-387CBFDAB4EA}"/>
                </a:ext>
              </a:extLst>
            </p:cNvPr>
            <p:cNvSpPr/>
            <p:nvPr/>
          </p:nvSpPr>
          <p:spPr>
            <a:xfrm>
              <a:off x="-1306287" y="1901370"/>
              <a:ext cx="1654629" cy="1335315"/>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 name="Hexagon 22">
              <a:extLst>
                <a:ext uri="{FF2B5EF4-FFF2-40B4-BE49-F238E27FC236}">
                  <a16:creationId xmlns:a16="http://schemas.microsoft.com/office/drawing/2014/main" id="{47B314A2-7DE9-A666-2790-EBC1BCDFBDF7}"/>
                </a:ext>
              </a:extLst>
            </p:cNvPr>
            <p:cNvSpPr/>
            <p:nvPr/>
          </p:nvSpPr>
          <p:spPr>
            <a:xfrm>
              <a:off x="4216398" y="6241142"/>
              <a:ext cx="1654629" cy="1335315"/>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 name="Hexagon 23">
              <a:extLst>
                <a:ext uri="{FF2B5EF4-FFF2-40B4-BE49-F238E27FC236}">
                  <a16:creationId xmlns:a16="http://schemas.microsoft.com/office/drawing/2014/main" id="{796FE690-2C16-E001-5728-23B8A2EFC439}"/>
                </a:ext>
              </a:extLst>
            </p:cNvPr>
            <p:cNvSpPr/>
            <p:nvPr/>
          </p:nvSpPr>
          <p:spPr>
            <a:xfrm>
              <a:off x="4296227" y="638629"/>
              <a:ext cx="1654629" cy="1335315"/>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25" name="TextBox 24">
            <a:extLst>
              <a:ext uri="{FF2B5EF4-FFF2-40B4-BE49-F238E27FC236}">
                <a16:creationId xmlns:a16="http://schemas.microsoft.com/office/drawing/2014/main" id="{C77FF232-F962-A646-0CE4-F9DEA1DD6EA7}"/>
              </a:ext>
            </a:extLst>
          </p:cNvPr>
          <p:cNvSpPr txBox="1"/>
          <p:nvPr/>
        </p:nvSpPr>
        <p:spPr>
          <a:xfrm>
            <a:off x="7866352" y="2936715"/>
            <a:ext cx="3819524" cy="769441"/>
          </a:xfrm>
          <a:prstGeom prst="rect">
            <a:avLst/>
          </a:prstGeom>
          <a:noFill/>
        </p:spPr>
        <p:txBody>
          <a:bodyPr wrap="square" rtlCol="0">
            <a:spAutoFit/>
          </a:bodyPr>
          <a:lstStyle/>
          <a:p>
            <a:pPr algn="ctr"/>
            <a:r>
              <a:rPr lang="en-US" sz="4400" b="1" dirty="0">
                <a:latin typeface="Britannic Bold" panose="020B0903060703020204" pitchFamily="34" charset="0"/>
              </a:rPr>
              <a:t>DIVERSITY</a:t>
            </a:r>
          </a:p>
        </p:txBody>
      </p:sp>
    </p:spTree>
    <p:extLst>
      <p:ext uri="{BB962C8B-B14F-4D97-AF65-F5344CB8AC3E}">
        <p14:creationId xmlns:p14="http://schemas.microsoft.com/office/powerpoint/2010/main" val="2236605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 descr="A gavel and a document&#10;&#10;Description automatically generated"/>
          <p:cNvPicPr preferRelativeResize="0"/>
          <p:nvPr/>
        </p:nvPicPr>
        <p:blipFill rotWithShape="1">
          <a:blip r:embed="rId3">
            <a:alphaModFix/>
          </a:blip>
          <a:srcRect l="8464" t="8191"/>
          <a:stretch/>
        </p:blipFill>
        <p:spPr>
          <a:xfrm>
            <a:off x="0" y="0"/>
            <a:ext cx="12192000" cy="6878514"/>
          </a:xfrm>
          <a:prstGeom prst="rect">
            <a:avLst/>
          </a:prstGeom>
          <a:noFill/>
          <a:ln>
            <a:noFill/>
          </a:ln>
        </p:spPr>
      </p:pic>
      <p:sp>
        <p:nvSpPr>
          <p:cNvPr id="100" name="Google Shape;100;p2"/>
          <p:cNvSpPr txBox="1"/>
          <p:nvPr/>
        </p:nvSpPr>
        <p:spPr>
          <a:xfrm>
            <a:off x="942976" y="3553557"/>
            <a:ext cx="8171634" cy="2062063"/>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3200"/>
              <a:buFont typeface="Arial"/>
              <a:buChar char="•"/>
            </a:pPr>
            <a:r>
              <a:rPr lang="en-US" sz="3200" b="0" i="0" u="none" strike="noStrike" cap="none" dirty="0">
                <a:solidFill>
                  <a:schemeClr val="dk1"/>
                </a:solidFill>
                <a:latin typeface="Arial"/>
                <a:ea typeface="Arial"/>
                <a:cs typeface="Arial"/>
                <a:sym typeface="Arial"/>
              </a:rPr>
              <a:t>No financial disclosures</a:t>
            </a:r>
            <a:endParaRPr dirty="0"/>
          </a:p>
          <a:p>
            <a:pPr marL="285750" marR="0" lvl="0" indent="-285750" algn="l" rtl="0">
              <a:spcBef>
                <a:spcPts val="0"/>
              </a:spcBef>
              <a:spcAft>
                <a:spcPts val="0"/>
              </a:spcAft>
              <a:buClr>
                <a:schemeClr val="dk1"/>
              </a:buClr>
              <a:buSzPts val="3200"/>
              <a:buFont typeface="Arial"/>
              <a:buChar char="•"/>
            </a:pPr>
            <a:r>
              <a:rPr lang="en-US" sz="3200" b="0" i="0" u="none" strike="noStrike" cap="none" dirty="0">
                <a:solidFill>
                  <a:schemeClr val="dk1"/>
                </a:solidFill>
                <a:latin typeface="Arial"/>
                <a:ea typeface="Arial"/>
                <a:cs typeface="Arial"/>
                <a:sym typeface="Arial"/>
              </a:rPr>
              <a:t>Content reflects presenters’ opinions and not organizational endorsement</a:t>
            </a:r>
            <a:endParaRPr dirty="0"/>
          </a:p>
          <a:p>
            <a:pPr marL="285750" marR="0" lvl="0" indent="-285750" algn="l" rtl="0">
              <a:spcBef>
                <a:spcPts val="0"/>
              </a:spcBef>
              <a:spcAft>
                <a:spcPts val="0"/>
              </a:spcAft>
              <a:buClr>
                <a:schemeClr val="dk1"/>
              </a:buClr>
              <a:buSzPts val="3200"/>
              <a:buFont typeface="Arial"/>
              <a:buChar char="•"/>
            </a:pPr>
            <a:r>
              <a:rPr lang="en-US" sz="3200" b="0" i="0" u="none" strike="noStrike" cap="none" dirty="0">
                <a:solidFill>
                  <a:schemeClr val="dk1"/>
                </a:solidFill>
                <a:latin typeface="Arial"/>
                <a:ea typeface="Arial"/>
                <a:cs typeface="Arial"/>
                <a:sym typeface="Arial"/>
              </a:rPr>
              <a:t>All images used under license from Canva</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Man with solid fill">
            <a:extLst>
              <a:ext uri="{FF2B5EF4-FFF2-40B4-BE49-F238E27FC236}">
                <a16:creationId xmlns:a16="http://schemas.microsoft.com/office/drawing/2014/main" id="{B0A8708E-2248-2902-7C4D-39449B4EB27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3220" y="1530629"/>
            <a:ext cx="1047302" cy="1174212"/>
          </a:xfrm>
          <a:prstGeom prst="rect">
            <a:avLst/>
          </a:prstGeom>
        </p:spPr>
      </p:pic>
      <p:pic>
        <p:nvPicPr>
          <p:cNvPr id="2" name="Graphic 1" descr="Man with solid fill">
            <a:extLst>
              <a:ext uri="{FF2B5EF4-FFF2-40B4-BE49-F238E27FC236}">
                <a16:creationId xmlns:a16="http://schemas.microsoft.com/office/drawing/2014/main" id="{D4C98885-2AE8-5EFC-F1CA-029E64A4EF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6592" y="198566"/>
            <a:ext cx="1047302" cy="1174212"/>
          </a:xfrm>
          <a:prstGeom prst="rect">
            <a:avLst/>
          </a:prstGeom>
        </p:spPr>
      </p:pic>
      <p:pic>
        <p:nvPicPr>
          <p:cNvPr id="5" name="Graphic 4" descr="Man with solid fill">
            <a:extLst>
              <a:ext uri="{FF2B5EF4-FFF2-40B4-BE49-F238E27FC236}">
                <a16:creationId xmlns:a16="http://schemas.microsoft.com/office/drawing/2014/main" id="{423C2F86-29FA-2E4D-C60B-2C9E0BD6D1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88841" y="220566"/>
            <a:ext cx="1047302" cy="1174212"/>
          </a:xfrm>
          <a:prstGeom prst="rect">
            <a:avLst/>
          </a:prstGeom>
        </p:spPr>
      </p:pic>
      <p:pic>
        <p:nvPicPr>
          <p:cNvPr id="6" name="Graphic 5" descr="Man with solid fill">
            <a:extLst>
              <a:ext uri="{FF2B5EF4-FFF2-40B4-BE49-F238E27FC236}">
                <a16:creationId xmlns:a16="http://schemas.microsoft.com/office/drawing/2014/main" id="{6D7998B0-79EF-6A5C-123C-A9E7731AAD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48714" y="213690"/>
            <a:ext cx="1047302" cy="1174212"/>
          </a:xfrm>
          <a:prstGeom prst="rect">
            <a:avLst/>
          </a:prstGeom>
        </p:spPr>
      </p:pic>
      <p:pic>
        <p:nvPicPr>
          <p:cNvPr id="7" name="Graphic 6" descr="Man with solid fill">
            <a:extLst>
              <a:ext uri="{FF2B5EF4-FFF2-40B4-BE49-F238E27FC236}">
                <a16:creationId xmlns:a16="http://schemas.microsoft.com/office/drawing/2014/main" id="{1408F9C1-732A-C504-D805-8E9E23A945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63720" y="220566"/>
            <a:ext cx="1047302" cy="1174212"/>
          </a:xfrm>
          <a:prstGeom prst="rect">
            <a:avLst/>
          </a:prstGeom>
        </p:spPr>
      </p:pic>
      <p:pic>
        <p:nvPicPr>
          <p:cNvPr id="8" name="Graphic 7" descr="Man with solid fill">
            <a:extLst>
              <a:ext uri="{FF2B5EF4-FFF2-40B4-BE49-F238E27FC236}">
                <a16:creationId xmlns:a16="http://schemas.microsoft.com/office/drawing/2014/main" id="{3BC09945-425D-424A-247A-F0DF0E35AF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78299" y="198566"/>
            <a:ext cx="1047302" cy="1174212"/>
          </a:xfrm>
          <a:prstGeom prst="rect">
            <a:avLst/>
          </a:prstGeom>
        </p:spPr>
      </p:pic>
      <p:pic>
        <p:nvPicPr>
          <p:cNvPr id="9" name="Graphic 8" descr="Man with solid fill">
            <a:extLst>
              <a:ext uri="{FF2B5EF4-FFF2-40B4-BE49-F238E27FC236}">
                <a16:creationId xmlns:a16="http://schemas.microsoft.com/office/drawing/2014/main" id="{94A1A459-776A-DAEE-2FD3-EEC3D14BFE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74943" y="217816"/>
            <a:ext cx="1047302" cy="1174212"/>
          </a:xfrm>
          <a:prstGeom prst="rect">
            <a:avLst/>
          </a:prstGeom>
        </p:spPr>
      </p:pic>
      <p:pic>
        <p:nvPicPr>
          <p:cNvPr id="10" name="Graphic 9" descr="Man with solid fill">
            <a:extLst>
              <a:ext uri="{FF2B5EF4-FFF2-40B4-BE49-F238E27FC236}">
                <a16:creationId xmlns:a16="http://schemas.microsoft.com/office/drawing/2014/main" id="{50948F13-1A1B-95D8-9EBB-D15521B8FB6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89949" y="220566"/>
            <a:ext cx="1047302" cy="1174212"/>
          </a:xfrm>
          <a:prstGeom prst="rect">
            <a:avLst/>
          </a:prstGeom>
        </p:spPr>
      </p:pic>
      <p:pic>
        <p:nvPicPr>
          <p:cNvPr id="11" name="Graphic 10" descr="Man with solid fill">
            <a:extLst>
              <a:ext uri="{FF2B5EF4-FFF2-40B4-BE49-F238E27FC236}">
                <a16:creationId xmlns:a16="http://schemas.microsoft.com/office/drawing/2014/main" id="{82944E9C-7B60-4AF5-C323-F69D86C767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86593" y="198566"/>
            <a:ext cx="1047302" cy="1174212"/>
          </a:xfrm>
          <a:prstGeom prst="rect">
            <a:avLst/>
          </a:prstGeom>
        </p:spPr>
      </p:pic>
      <p:pic>
        <p:nvPicPr>
          <p:cNvPr id="12" name="Graphic 11" descr="Man with solid fill">
            <a:extLst>
              <a:ext uri="{FF2B5EF4-FFF2-40B4-BE49-F238E27FC236}">
                <a16:creationId xmlns:a16="http://schemas.microsoft.com/office/drawing/2014/main" id="{897202C7-FB0C-2A2E-EF9A-7BD5BF9809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79954" y="198566"/>
            <a:ext cx="1047302" cy="1174212"/>
          </a:xfrm>
          <a:prstGeom prst="rect">
            <a:avLst/>
          </a:prstGeom>
        </p:spPr>
      </p:pic>
      <p:pic>
        <p:nvPicPr>
          <p:cNvPr id="13" name="Graphic 12" descr="Man with solid fill">
            <a:extLst>
              <a:ext uri="{FF2B5EF4-FFF2-40B4-BE49-F238E27FC236}">
                <a16:creationId xmlns:a16="http://schemas.microsoft.com/office/drawing/2014/main" id="{5042434C-4F82-34F9-C8DF-3B02A7897C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7436" y="213690"/>
            <a:ext cx="1047302" cy="1174212"/>
          </a:xfrm>
          <a:prstGeom prst="rect">
            <a:avLst/>
          </a:prstGeom>
        </p:spPr>
      </p:pic>
      <p:pic>
        <p:nvPicPr>
          <p:cNvPr id="14" name="Graphic 13" descr="Man with solid fill">
            <a:extLst>
              <a:ext uri="{FF2B5EF4-FFF2-40B4-BE49-F238E27FC236}">
                <a16:creationId xmlns:a16="http://schemas.microsoft.com/office/drawing/2014/main" id="{5A10BDC6-40D5-9FEB-F593-32AC7174DB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7014" y="213690"/>
            <a:ext cx="1047302" cy="1174212"/>
          </a:xfrm>
          <a:prstGeom prst="rect">
            <a:avLst/>
          </a:prstGeom>
        </p:spPr>
      </p:pic>
      <p:pic>
        <p:nvPicPr>
          <p:cNvPr id="15" name="Graphic 14" descr="Man with solid fill">
            <a:extLst>
              <a:ext uri="{FF2B5EF4-FFF2-40B4-BE49-F238E27FC236}">
                <a16:creationId xmlns:a16="http://schemas.microsoft.com/office/drawing/2014/main" id="{63995552-1752-0685-5B2E-C2C86F5117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27072" y="1570771"/>
            <a:ext cx="1047302" cy="1174212"/>
          </a:xfrm>
          <a:prstGeom prst="rect">
            <a:avLst/>
          </a:prstGeom>
        </p:spPr>
      </p:pic>
      <p:pic>
        <p:nvPicPr>
          <p:cNvPr id="16" name="Graphic 15" descr="Man with solid fill">
            <a:extLst>
              <a:ext uri="{FF2B5EF4-FFF2-40B4-BE49-F238E27FC236}">
                <a16:creationId xmlns:a16="http://schemas.microsoft.com/office/drawing/2014/main" id="{E2E30453-8878-EB63-0734-271C6358B3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86944" y="1563896"/>
            <a:ext cx="1047302" cy="1174212"/>
          </a:xfrm>
          <a:prstGeom prst="rect">
            <a:avLst/>
          </a:prstGeom>
        </p:spPr>
      </p:pic>
      <p:pic>
        <p:nvPicPr>
          <p:cNvPr id="17" name="Graphic 16" descr="Man with solid fill">
            <a:extLst>
              <a:ext uri="{FF2B5EF4-FFF2-40B4-BE49-F238E27FC236}">
                <a16:creationId xmlns:a16="http://schemas.microsoft.com/office/drawing/2014/main" id="{11C4C960-D390-3E18-2FB2-2EE8DEDAD1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01950" y="1570771"/>
            <a:ext cx="1047302" cy="1174212"/>
          </a:xfrm>
          <a:prstGeom prst="rect">
            <a:avLst/>
          </a:prstGeom>
        </p:spPr>
      </p:pic>
      <p:pic>
        <p:nvPicPr>
          <p:cNvPr id="18" name="Graphic 17" descr="Man with solid fill">
            <a:extLst>
              <a:ext uri="{FF2B5EF4-FFF2-40B4-BE49-F238E27FC236}">
                <a16:creationId xmlns:a16="http://schemas.microsoft.com/office/drawing/2014/main" id="{35100288-EDAB-72B8-DE16-68BCBE833E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16529" y="1548772"/>
            <a:ext cx="1047302" cy="1174212"/>
          </a:xfrm>
          <a:prstGeom prst="rect">
            <a:avLst/>
          </a:prstGeom>
        </p:spPr>
      </p:pic>
      <p:pic>
        <p:nvPicPr>
          <p:cNvPr id="19" name="Graphic 18" descr="Man with solid fill">
            <a:extLst>
              <a:ext uri="{FF2B5EF4-FFF2-40B4-BE49-F238E27FC236}">
                <a16:creationId xmlns:a16="http://schemas.microsoft.com/office/drawing/2014/main" id="{746208E9-3351-785B-E231-6FECD8B3F33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13173" y="1568022"/>
            <a:ext cx="1047302" cy="1174212"/>
          </a:xfrm>
          <a:prstGeom prst="rect">
            <a:avLst/>
          </a:prstGeom>
        </p:spPr>
      </p:pic>
      <p:pic>
        <p:nvPicPr>
          <p:cNvPr id="20" name="Graphic 19" descr="Man with solid fill">
            <a:extLst>
              <a:ext uri="{FF2B5EF4-FFF2-40B4-BE49-F238E27FC236}">
                <a16:creationId xmlns:a16="http://schemas.microsoft.com/office/drawing/2014/main" id="{224E6AF4-BBDC-3F30-3F59-6473BBA738E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28179" y="1570771"/>
            <a:ext cx="1047302" cy="1174212"/>
          </a:xfrm>
          <a:prstGeom prst="rect">
            <a:avLst/>
          </a:prstGeom>
        </p:spPr>
      </p:pic>
      <p:pic>
        <p:nvPicPr>
          <p:cNvPr id="21" name="Graphic 20" descr="Man with solid fill">
            <a:extLst>
              <a:ext uri="{FF2B5EF4-FFF2-40B4-BE49-F238E27FC236}">
                <a16:creationId xmlns:a16="http://schemas.microsoft.com/office/drawing/2014/main" id="{6B486682-9543-5B44-3060-788045AA03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24823" y="1548772"/>
            <a:ext cx="1047302" cy="1174212"/>
          </a:xfrm>
          <a:prstGeom prst="rect">
            <a:avLst/>
          </a:prstGeom>
        </p:spPr>
      </p:pic>
      <p:pic>
        <p:nvPicPr>
          <p:cNvPr id="22" name="Graphic 21" descr="Man with solid fill">
            <a:extLst>
              <a:ext uri="{FF2B5EF4-FFF2-40B4-BE49-F238E27FC236}">
                <a16:creationId xmlns:a16="http://schemas.microsoft.com/office/drawing/2014/main" id="{5108927E-C3C3-0E92-2CD6-AF825246F1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18184" y="1548772"/>
            <a:ext cx="1047302" cy="1174212"/>
          </a:xfrm>
          <a:prstGeom prst="rect">
            <a:avLst/>
          </a:prstGeom>
        </p:spPr>
      </p:pic>
      <p:pic>
        <p:nvPicPr>
          <p:cNvPr id="23" name="Graphic 22" descr="Man with solid fill">
            <a:extLst>
              <a:ext uri="{FF2B5EF4-FFF2-40B4-BE49-F238E27FC236}">
                <a16:creationId xmlns:a16="http://schemas.microsoft.com/office/drawing/2014/main" id="{9126B452-B2A5-E0D7-91D5-38D2FC40C4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35666" y="1563896"/>
            <a:ext cx="1047302" cy="1174212"/>
          </a:xfrm>
          <a:prstGeom prst="rect">
            <a:avLst/>
          </a:prstGeom>
        </p:spPr>
      </p:pic>
      <p:pic>
        <p:nvPicPr>
          <p:cNvPr id="24" name="Graphic 23" descr="Man with solid fill">
            <a:extLst>
              <a:ext uri="{FF2B5EF4-FFF2-40B4-BE49-F238E27FC236}">
                <a16:creationId xmlns:a16="http://schemas.microsoft.com/office/drawing/2014/main" id="{429AD502-AD6C-4215-EA48-BDB521F9A4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5244" y="1563896"/>
            <a:ext cx="1047302" cy="1174212"/>
          </a:xfrm>
          <a:prstGeom prst="rect">
            <a:avLst/>
          </a:prstGeom>
        </p:spPr>
      </p:pic>
      <p:pic>
        <p:nvPicPr>
          <p:cNvPr id="25" name="Graphic 24" descr="Man with solid fill">
            <a:extLst>
              <a:ext uri="{FF2B5EF4-FFF2-40B4-BE49-F238E27FC236}">
                <a16:creationId xmlns:a16="http://schemas.microsoft.com/office/drawing/2014/main" id="{59716B2E-6400-CD45-74C8-C5D1636EAD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27072" y="2942967"/>
            <a:ext cx="1047302" cy="1174212"/>
          </a:xfrm>
          <a:prstGeom prst="rect">
            <a:avLst/>
          </a:prstGeom>
        </p:spPr>
      </p:pic>
      <p:grpSp>
        <p:nvGrpSpPr>
          <p:cNvPr id="38" name="Group 37">
            <a:extLst>
              <a:ext uri="{FF2B5EF4-FFF2-40B4-BE49-F238E27FC236}">
                <a16:creationId xmlns:a16="http://schemas.microsoft.com/office/drawing/2014/main" id="{C237BDA5-5277-A1DF-60F9-EDE370FC5583}"/>
              </a:ext>
            </a:extLst>
          </p:cNvPr>
          <p:cNvGrpSpPr/>
          <p:nvPr/>
        </p:nvGrpSpPr>
        <p:grpSpPr>
          <a:xfrm>
            <a:off x="241243" y="2920968"/>
            <a:ext cx="6193003" cy="1211336"/>
            <a:chOff x="241243" y="2920968"/>
            <a:chExt cx="6193003" cy="1211336"/>
          </a:xfrm>
        </p:grpSpPr>
        <p:pic>
          <p:nvPicPr>
            <p:cNvPr id="4" name="Graphic 3" descr="Man with solid fill">
              <a:extLst>
                <a:ext uri="{FF2B5EF4-FFF2-40B4-BE49-F238E27FC236}">
                  <a16:creationId xmlns:a16="http://schemas.microsoft.com/office/drawing/2014/main" id="{5FB66199-DEA2-8E9E-69BB-691167C3D7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243" y="2958092"/>
              <a:ext cx="1047302" cy="1174212"/>
            </a:xfrm>
            <a:prstGeom prst="rect">
              <a:avLst/>
            </a:prstGeom>
          </p:spPr>
        </p:pic>
        <p:pic>
          <p:nvPicPr>
            <p:cNvPr id="26" name="Graphic 25" descr="Man with solid fill">
              <a:extLst>
                <a:ext uri="{FF2B5EF4-FFF2-40B4-BE49-F238E27FC236}">
                  <a16:creationId xmlns:a16="http://schemas.microsoft.com/office/drawing/2014/main" id="{B23C955F-423B-8A2A-E1AB-0D88446A13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86944" y="2936092"/>
              <a:ext cx="1047302" cy="1174212"/>
            </a:xfrm>
            <a:prstGeom prst="rect">
              <a:avLst/>
            </a:prstGeom>
          </p:spPr>
        </p:pic>
        <p:pic>
          <p:nvPicPr>
            <p:cNvPr id="27" name="Graphic 26" descr="Man with solid fill">
              <a:extLst>
                <a:ext uri="{FF2B5EF4-FFF2-40B4-BE49-F238E27FC236}">
                  <a16:creationId xmlns:a16="http://schemas.microsoft.com/office/drawing/2014/main" id="{EA5EE063-5C60-F29D-64A0-4586004188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01950" y="2942967"/>
              <a:ext cx="1047302" cy="1174212"/>
            </a:xfrm>
            <a:prstGeom prst="rect">
              <a:avLst/>
            </a:prstGeom>
          </p:spPr>
        </p:pic>
        <p:pic>
          <p:nvPicPr>
            <p:cNvPr id="28" name="Graphic 27" descr="Man with solid fill">
              <a:extLst>
                <a:ext uri="{FF2B5EF4-FFF2-40B4-BE49-F238E27FC236}">
                  <a16:creationId xmlns:a16="http://schemas.microsoft.com/office/drawing/2014/main" id="{1C1B6A65-F0D1-9667-3FD1-BE7B729C90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16529" y="2920968"/>
              <a:ext cx="1047302" cy="1174212"/>
            </a:xfrm>
            <a:prstGeom prst="rect">
              <a:avLst/>
            </a:prstGeom>
          </p:spPr>
        </p:pic>
        <p:pic>
          <p:nvPicPr>
            <p:cNvPr id="29" name="Graphic 28" descr="Man with solid fill">
              <a:extLst>
                <a:ext uri="{FF2B5EF4-FFF2-40B4-BE49-F238E27FC236}">
                  <a16:creationId xmlns:a16="http://schemas.microsoft.com/office/drawing/2014/main" id="{A7672B37-DD0B-70CF-F51D-C2FCE58B5E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13173" y="2940218"/>
              <a:ext cx="1047302" cy="1174212"/>
            </a:xfrm>
            <a:prstGeom prst="rect">
              <a:avLst/>
            </a:prstGeom>
          </p:spPr>
        </p:pic>
        <p:pic>
          <p:nvPicPr>
            <p:cNvPr id="30" name="Graphic 29" descr="Man with solid fill">
              <a:extLst>
                <a:ext uri="{FF2B5EF4-FFF2-40B4-BE49-F238E27FC236}">
                  <a16:creationId xmlns:a16="http://schemas.microsoft.com/office/drawing/2014/main" id="{F2478576-1917-036C-9BF8-DB53459FDC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28179" y="2942967"/>
              <a:ext cx="1047302" cy="1174212"/>
            </a:xfrm>
            <a:prstGeom prst="rect">
              <a:avLst/>
            </a:prstGeom>
          </p:spPr>
        </p:pic>
        <p:pic>
          <p:nvPicPr>
            <p:cNvPr id="31" name="Graphic 30" descr="Man with solid fill">
              <a:extLst>
                <a:ext uri="{FF2B5EF4-FFF2-40B4-BE49-F238E27FC236}">
                  <a16:creationId xmlns:a16="http://schemas.microsoft.com/office/drawing/2014/main" id="{4F9FFF0D-A610-DAF6-CEFD-A4FA2B4561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24823" y="2920968"/>
              <a:ext cx="1047302" cy="1174212"/>
            </a:xfrm>
            <a:prstGeom prst="rect">
              <a:avLst/>
            </a:prstGeom>
          </p:spPr>
        </p:pic>
        <p:pic>
          <p:nvPicPr>
            <p:cNvPr id="32" name="Graphic 31" descr="Man with solid fill">
              <a:extLst>
                <a:ext uri="{FF2B5EF4-FFF2-40B4-BE49-F238E27FC236}">
                  <a16:creationId xmlns:a16="http://schemas.microsoft.com/office/drawing/2014/main" id="{6795DCDA-CFE8-D6B8-41EA-011082E6CD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18184" y="2920968"/>
              <a:ext cx="1047302" cy="1174212"/>
            </a:xfrm>
            <a:prstGeom prst="rect">
              <a:avLst/>
            </a:prstGeom>
          </p:spPr>
        </p:pic>
        <p:pic>
          <p:nvPicPr>
            <p:cNvPr id="33" name="Graphic 32" descr="Man with solid fill">
              <a:extLst>
                <a:ext uri="{FF2B5EF4-FFF2-40B4-BE49-F238E27FC236}">
                  <a16:creationId xmlns:a16="http://schemas.microsoft.com/office/drawing/2014/main" id="{1C4BD4A5-06E6-1D8E-4C1D-E0A8A6F7A7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35666" y="2936092"/>
              <a:ext cx="1047302" cy="1174212"/>
            </a:xfrm>
            <a:prstGeom prst="rect">
              <a:avLst/>
            </a:prstGeom>
          </p:spPr>
        </p:pic>
        <p:pic>
          <p:nvPicPr>
            <p:cNvPr id="34" name="Graphic 33" descr="Man with solid fill">
              <a:extLst>
                <a:ext uri="{FF2B5EF4-FFF2-40B4-BE49-F238E27FC236}">
                  <a16:creationId xmlns:a16="http://schemas.microsoft.com/office/drawing/2014/main" id="{8C690A40-6B18-D1F9-E65F-E7FB192CF2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5244" y="2936092"/>
              <a:ext cx="1047302" cy="1174212"/>
            </a:xfrm>
            <a:prstGeom prst="rect">
              <a:avLst/>
            </a:prstGeom>
          </p:spPr>
        </p:pic>
      </p:grpSp>
      <p:pic>
        <p:nvPicPr>
          <p:cNvPr id="35" name="Graphic 34" descr="Man with solid fill">
            <a:extLst>
              <a:ext uri="{FF2B5EF4-FFF2-40B4-BE49-F238E27FC236}">
                <a16:creationId xmlns:a16="http://schemas.microsoft.com/office/drawing/2014/main" id="{ACD017B9-9BD7-CDA9-87E4-60F8EE59D4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85854" y="220566"/>
            <a:ext cx="1047302" cy="1174212"/>
          </a:xfrm>
          <a:prstGeom prst="rect">
            <a:avLst/>
          </a:prstGeom>
        </p:spPr>
      </p:pic>
      <p:pic>
        <p:nvPicPr>
          <p:cNvPr id="36" name="Graphic 35" descr="Man with solid fill">
            <a:extLst>
              <a:ext uri="{FF2B5EF4-FFF2-40B4-BE49-F238E27FC236}">
                <a16:creationId xmlns:a16="http://schemas.microsoft.com/office/drawing/2014/main" id="{4C33D22B-BD87-0D13-76AB-D0A8153DF9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24084" y="1570772"/>
            <a:ext cx="1047302" cy="1174212"/>
          </a:xfrm>
          <a:prstGeom prst="rect">
            <a:avLst/>
          </a:prstGeom>
        </p:spPr>
      </p:pic>
      <p:pic>
        <p:nvPicPr>
          <p:cNvPr id="37" name="Graphic 36" descr="Man with solid fill">
            <a:extLst>
              <a:ext uri="{FF2B5EF4-FFF2-40B4-BE49-F238E27FC236}">
                <a16:creationId xmlns:a16="http://schemas.microsoft.com/office/drawing/2014/main" id="{943194B8-EBA0-65E4-53AC-E60FA16CCE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24084" y="2942968"/>
            <a:ext cx="1047302" cy="1174212"/>
          </a:xfrm>
          <a:prstGeom prst="rect">
            <a:avLst/>
          </a:prstGeom>
        </p:spPr>
      </p:pic>
      <p:pic>
        <p:nvPicPr>
          <p:cNvPr id="40" name="Graphic 39" descr="Man with solid fill">
            <a:extLst>
              <a:ext uri="{FF2B5EF4-FFF2-40B4-BE49-F238E27FC236}">
                <a16:creationId xmlns:a16="http://schemas.microsoft.com/office/drawing/2014/main" id="{D38A9C58-7747-5292-F0D0-09EE78C12D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52982" y="242566"/>
            <a:ext cx="1047302" cy="1174212"/>
          </a:xfrm>
          <a:prstGeom prst="rect">
            <a:avLst/>
          </a:prstGeom>
        </p:spPr>
      </p:pic>
      <p:pic>
        <p:nvPicPr>
          <p:cNvPr id="41" name="Graphic 40" descr="Man with solid fill">
            <a:extLst>
              <a:ext uri="{FF2B5EF4-FFF2-40B4-BE49-F238E27FC236}">
                <a16:creationId xmlns:a16="http://schemas.microsoft.com/office/drawing/2014/main" id="{4703C79E-8CB3-EE2D-89B7-42E9A7F126B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67561" y="220566"/>
            <a:ext cx="1047302" cy="1174212"/>
          </a:xfrm>
          <a:prstGeom prst="rect">
            <a:avLst/>
          </a:prstGeom>
        </p:spPr>
      </p:pic>
      <p:pic>
        <p:nvPicPr>
          <p:cNvPr id="42" name="Graphic 41" descr="Man with solid fill">
            <a:extLst>
              <a:ext uri="{FF2B5EF4-FFF2-40B4-BE49-F238E27FC236}">
                <a16:creationId xmlns:a16="http://schemas.microsoft.com/office/drawing/2014/main" id="{375536EF-E354-0256-B35F-A2ABFCECC7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64205" y="239816"/>
            <a:ext cx="1047302" cy="1174212"/>
          </a:xfrm>
          <a:prstGeom prst="rect">
            <a:avLst/>
          </a:prstGeom>
        </p:spPr>
      </p:pic>
      <p:pic>
        <p:nvPicPr>
          <p:cNvPr id="43" name="Graphic 42" descr="Man with solid fill">
            <a:extLst>
              <a:ext uri="{FF2B5EF4-FFF2-40B4-BE49-F238E27FC236}">
                <a16:creationId xmlns:a16="http://schemas.microsoft.com/office/drawing/2014/main" id="{4A01D068-B603-92D8-5D20-4E03BAE9D6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79211" y="242566"/>
            <a:ext cx="1047302" cy="1174212"/>
          </a:xfrm>
          <a:prstGeom prst="rect">
            <a:avLst/>
          </a:prstGeom>
        </p:spPr>
      </p:pic>
      <p:pic>
        <p:nvPicPr>
          <p:cNvPr id="44" name="Graphic 43" descr="Man with solid fill">
            <a:extLst>
              <a:ext uri="{FF2B5EF4-FFF2-40B4-BE49-F238E27FC236}">
                <a16:creationId xmlns:a16="http://schemas.microsoft.com/office/drawing/2014/main" id="{BFC53CB5-3501-FD35-B3B0-9541E230CD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75855" y="220566"/>
            <a:ext cx="1047302" cy="1174212"/>
          </a:xfrm>
          <a:prstGeom prst="rect">
            <a:avLst/>
          </a:prstGeom>
        </p:spPr>
      </p:pic>
      <p:pic>
        <p:nvPicPr>
          <p:cNvPr id="45" name="Graphic 44" descr="Man with solid fill">
            <a:extLst>
              <a:ext uri="{FF2B5EF4-FFF2-40B4-BE49-F238E27FC236}">
                <a16:creationId xmlns:a16="http://schemas.microsoft.com/office/drawing/2014/main" id="{CF92F600-211C-3E6B-473E-0AC31219F5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69216" y="220566"/>
            <a:ext cx="1047302" cy="1174212"/>
          </a:xfrm>
          <a:prstGeom prst="rect">
            <a:avLst/>
          </a:prstGeom>
        </p:spPr>
      </p:pic>
      <p:pic>
        <p:nvPicPr>
          <p:cNvPr id="46" name="Graphic 45" descr="Man with solid fill">
            <a:extLst>
              <a:ext uri="{FF2B5EF4-FFF2-40B4-BE49-F238E27FC236}">
                <a16:creationId xmlns:a16="http://schemas.microsoft.com/office/drawing/2014/main" id="{E278CCFB-7073-64E2-40A3-B957E12D84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86698" y="235690"/>
            <a:ext cx="1047302" cy="1174212"/>
          </a:xfrm>
          <a:prstGeom prst="rect">
            <a:avLst/>
          </a:prstGeom>
        </p:spPr>
      </p:pic>
      <p:pic>
        <p:nvPicPr>
          <p:cNvPr id="47" name="Graphic 46" descr="Man with solid fill">
            <a:extLst>
              <a:ext uri="{FF2B5EF4-FFF2-40B4-BE49-F238E27FC236}">
                <a16:creationId xmlns:a16="http://schemas.microsoft.com/office/drawing/2014/main" id="{0053382F-F1C1-9938-3AB9-E28DFF9FC8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36276" y="235690"/>
            <a:ext cx="1047302" cy="1174212"/>
          </a:xfrm>
          <a:prstGeom prst="rect">
            <a:avLst/>
          </a:prstGeom>
        </p:spPr>
      </p:pic>
      <p:pic>
        <p:nvPicPr>
          <p:cNvPr id="50" name="Graphic 49" descr="Man with solid fill">
            <a:extLst>
              <a:ext uri="{FF2B5EF4-FFF2-40B4-BE49-F238E27FC236}">
                <a16:creationId xmlns:a16="http://schemas.microsoft.com/office/drawing/2014/main" id="{B1F897AC-FCDA-94AC-358E-FFB6355738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91212" y="1592771"/>
            <a:ext cx="1047302" cy="1174212"/>
          </a:xfrm>
          <a:prstGeom prst="rect">
            <a:avLst/>
          </a:prstGeom>
        </p:spPr>
      </p:pic>
      <p:pic>
        <p:nvPicPr>
          <p:cNvPr id="51" name="Graphic 50" descr="Man with solid fill">
            <a:extLst>
              <a:ext uri="{FF2B5EF4-FFF2-40B4-BE49-F238E27FC236}">
                <a16:creationId xmlns:a16="http://schemas.microsoft.com/office/drawing/2014/main" id="{27640E6D-D03B-5ADD-FF38-6FD4F15DEB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05791" y="1570772"/>
            <a:ext cx="1047302" cy="1174212"/>
          </a:xfrm>
          <a:prstGeom prst="rect">
            <a:avLst/>
          </a:prstGeom>
        </p:spPr>
      </p:pic>
      <p:pic>
        <p:nvPicPr>
          <p:cNvPr id="52" name="Graphic 51" descr="Man with solid fill">
            <a:extLst>
              <a:ext uri="{FF2B5EF4-FFF2-40B4-BE49-F238E27FC236}">
                <a16:creationId xmlns:a16="http://schemas.microsoft.com/office/drawing/2014/main" id="{E57655C2-E6CB-F8A8-1E79-4DE070DF0E8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02435" y="1590022"/>
            <a:ext cx="1047302" cy="1174212"/>
          </a:xfrm>
          <a:prstGeom prst="rect">
            <a:avLst/>
          </a:prstGeom>
        </p:spPr>
      </p:pic>
      <p:pic>
        <p:nvPicPr>
          <p:cNvPr id="53" name="Graphic 52" descr="Man with solid fill">
            <a:extLst>
              <a:ext uri="{FF2B5EF4-FFF2-40B4-BE49-F238E27FC236}">
                <a16:creationId xmlns:a16="http://schemas.microsoft.com/office/drawing/2014/main" id="{13CDBEE4-9DA4-245A-7E64-F47AC76F3D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17441" y="1592771"/>
            <a:ext cx="1047302" cy="1174212"/>
          </a:xfrm>
          <a:prstGeom prst="rect">
            <a:avLst/>
          </a:prstGeom>
        </p:spPr>
      </p:pic>
      <p:pic>
        <p:nvPicPr>
          <p:cNvPr id="54" name="Graphic 53" descr="Man with solid fill">
            <a:extLst>
              <a:ext uri="{FF2B5EF4-FFF2-40B4-BE49-F238E27FC236}">
                <a16:creationId xmlns:a16="http://schemas.microsoft.com/office/drawing/2014/main" id="{AF90D58F-ECB3-F72D-BFA5-0D202E323E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14085" y="1570772"/>
            <a:ext cx="1047302" cy="1174212"/>
          </a:xfrm>
          <a:prstGeom prst="rect">
            <a:avLst/>
          </a:prstGeom>
        </p:spPr>
      </p:pic>
      <p:pic>
        <p:nvPicPr>
          <p:cNvPr id="55" name="Graphic 54" descr="Man with solid fill">
            <a:extLst>
              <a:ext uri="{FF2B5EF4-FFF2-40B4-BE49-F238E27FC236}">
                <a16:creationId xmlns:a16="http://schemas.microsoft.com/office/drawing/2014/main" id="{3DBC9C40-2C23-3FB9-55C7-7E0CEDF352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07446" y="1570772"/>
            <a:ext cx="1047302" cy="1174212"/>
          </a:xfrm>
          <a:prstGeom prst="rect">
            <a:avLst/>
          </a:prstGeom>
        </p:spPr>
      </p:pic>
      <p:pic>
        <p:nvPicPr>
          <p:cNvPr id="56" name="Graphic 55" descr="Man with solid fill">
            <a:extLst>
              <a:ext uri="{FF2B5EF4-FFF2-40B4-BE49-F238E27FC236}">
                <a16:creationId xmlns:a16="http://schemas.microsoft.com/office/drawing/2014/main" id="{0E474C48-787C-283B-639A-D19B776C0D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24928" y="1585896"/>
            <a:ext cx="1047302" cy="1174212"/>
          </a:xfrm>
          <a:prstGeom prst="rect">
            <a:avLst/>
          </a:prstGeom>
        </p:spPr>
      </p:pic>
      <p:pic>
        <p:nvPicPr>
          <p:cNvPr id="57" name="Graphic 56" descr="Man with solid fill">
            <a:extLst>
              <a:ext uri="{FF2B5EF4-FFF2-40B4-BE49-F238E27FC236}">
                <a16:creationId xmlns:a16="http://schemas.microsoft.com/office/drawing/2014/main" id="{BF9AC22A-76B9-5D2C-6537-4234626254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74506" y="1585896"/>
            <a:ext cx="1047302" cy="1174212"/>
          </a:xfrm>
          <a:prstGeom prst="rect">
            <a:avLst/>
          </a:prstGeom>
        </p:spPr>
      </p:pic>
      <p:pic>
        <p:nvPicPr>
          <p:cNvPr id="60" name="Graphic 59" descr="Man with solid fill">
            <a:extLst>
              <a:ext uri="{FF2B5EF4-FFF2-40B4-BE49-F238E27FC236}">
                <a16:creationId xmlns:a16="http://schemas.microsoft.com/office/drawing/2014/main" id="{224DF570-372E-CFA8-F4D4-18592B0913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91212" y="2964967"/>
            <a:ext cx="1047302" cy="1174212"/>
          </a:xfrm>
          <a:prstGeom prst="rect">
            <a:avLst/>
          </a:prstGeom>
        </p:spPr>
      </p:pic>
      <p:pic>
        <p:nvPicPr>
          <p:cNvPr id="61" name="Graphic 60" descr="Man with solid fill">
            <a:extLst>
              <a:ext uri="{FF2B5EF4-FFF2-40B4-BE49-F238E27FC236}">
                <a16:creationId xmlns:a16="http://schemas.microsoft.com/office/drawing/2014/main" id="{3CAED5C4-9D01-3A8F-9536-50D58D24ED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05791" y="2942968"/>
            <a:ext cx="1047302" cy="1174212"/>
          </a:xfrm>
          <a:prstGeom prst="rect">
            <a:avLst/>
          </a:prstGeom>
        </p:spPr>
      </p:pic>
      <p:pic>
        <p:nvPicPr>
          <p:cNvPr id="62" name="Graphic 61" descr="Man with solid fill">
            <a:extLst>
              <a:ext uri="{FF2B5EF4-FFF2-40B4-BE49-F238E27FC236}">
                <a16:creationId xmlns:a16="http://schemas.microsoft.com/office/drawing/2014/main" id="{F951F207-E2ED-3985-BE79-71E4BCAEEC6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02435" y="2962218"/>
            <a:ext cx="1047302" cy="1174212"/>
          </a:xfrm>
          <a:prstGeom prst="rect">
            <a:avLst/>
          </a:prstGeom>
        </p:spPr>
      </p:pic>
      <p:pic>
        <p:nvPicPr>
          <p:cNvPr id="63" name="Graphic 62" descr="Man with solid fill">
            <a:extLst>
              <a:ext uri="{FF2B5EF4-FFF2-40B4-BE49-F238E27FC236}">
                <a16:creationId xmlns:a16="http://schemas.microsoft.com/office/drawing/2014/main" id="{4805ECE4-EF5A-EDD1-A961-5C94403750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17441" y="2964967"/>
            <a:ext cx="1047302" cy="1174212"/>
          </a:xfrm>
          <a:prstGeom prst="rect">
            <a:avLst/>
          </a:prstGeom>
        </p:spPr>
      </p:pic>
      <p:pic>
        <p:nvPicPr>
          <p:cNvPr id="64" name="Graphic 63" descr="Man with solid fill">
            <a:extLst>
              <a:ext uri="{FF2B5EF4-FFF2-40B4-BE49-F238E27FC236}">
                <a16:creationId xmlns:a16="http://schemas.microsoft.com/office/drawing/2014/main" id="{81051E72-D352-E18F-25E7-41B8388ECF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14085" y="2942968"/>
            <a:ext cx="1047302" cy="1174212"/>
          </a:xfrm>
          <a:prstGeom prst="rect">
            <a:avLst/>
          </a:prstGeom>
        </p:spPr>
      </p:pic>
      <p:pic>
        <p:nvPicPr>
          <p:cNvPr id="65" name="Graphic 64" descr="Man with solid fill">
            <a:extLst>
              <a:ext uri="{FF2B5EF4-FFF2-40B4-BE49-F238E27FC236}">
                <a16:creationId xmlns:a16="http://schemas.microsoft.com/office/drawing/2014/main" id="{2B3B88C0-F6F8-D8A2-6DC4-9A2518D2B4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07446" y="2942968"/>
            <a:ext cx="1047302" cy="1174212"/>
          </a:xfrm>
          <a:prstGeom prst="rect">
            <a:avLst/>
          </a:prstGeom>
        </p:spPr>
      </p:pic>
      <p:pic>
        <p:nvPicPr>
          <p:cNvPr id="66" name="Graphic 65" descr="Man with solid fill">
            <a:extLst>
              <a:ext uri="{FF2B5EF4-FFF2-40B4-BE49-F238E27FC236}">
                <a16:creationId xmlns:a16="http://schemas.microsoft.com/office/drawing/2014/main" id="{E5B7EC36-8957-8D55-5DCF-2CF76A6AE9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24928" y="2958092"/>
            <a:ext cx="1047302" cy="1174212"/>
          </a:xfrm>
          <a:prstGeom prst="rect">
            <a:avLst/>
          </a:prstGeom>
        </p:spPr>
      </p:pic>
      <p:pic>
        <p:nvPicPr>
          <p:cNvPr id="67" name="Graphic 66" descr="Man with solid fill">
            <a:extLst>
              <a:ext uri="{FF2B5EF4-FFF2-40B4-BE49-F238E27FC236}">
                <a16:creationId xmlns:a16="http://schemas.microsoft.com/office/drawing/2014/main" id="{2CF37F5F-1F69-ECFA-4806-4F9D5D5975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74506" y="2958092"/>
            <a:ext cx="1047302" cy="1174212"/>
          </a:xfrm>
          <a:prstGeom prst="rect">
            <a:avLst/>
          </a:prstGeom>
        </p:spPr>
      </p:pic>
      <p:grpSp>
        <p:nvGrpSpPr>
          <p:cNvPr id="101" name="Group 100">
            <a:extLst>
              <a:ext uri="{FF2B5EF4-FFF2-40B4-BE49-F238E27FC236}">
                <a16:creationId xmlns:a16="http://schemas.microsoft.com/office/drawing/2014/main" id="{9DFDFE35-E68F-AE7F-2457-0D0B558B78D9}"/>
              </a:ext>
            </a:extLst>
          </p:cNvPr>
          <p:cNvGrpSpPr/>
          <p:nvPr/>
        </p:nvGrpSpPr>
        <p:grpSpPr>
          <a:xfrm>
            <a:off x="173697" y="4209838"/>
            <a:ext cx="12149481" cy="1212933"/>
            <a:chOff x="0" y="4528043"/>
            <a:chExt cx="13094865" cy="1266245"/>
          </a:xfrm>
        </p:grpSpPr>
        <p:grpSp>
          <p:nvGrpSpPr>
            <p:cNvPr id="69" name="Group 68">
              <a:extLst>
                <a:ext uri="{FF2B5EF4-FFF2-40B4-BE49-F238E27FC236}">
                  <a16:creationId xmlns:a16="http://schemas.microsoft.com/office/drawing/2014/main" id="{89900E31-59DA-6DC2-0EA5-22DD85BBDC68}"/>
                </a:ext>
              </a:extLst>
            </p:cNvPr>
            <p:cNvGrpSpPr/>
            <p:nvPr/>
          </p:nvGrpSpPr>
          <p:grpSpPr>
            <a:xfrm>
              <a:off x="0" y="4528043"/>
              <a:ext cx="2465987" cy="1221077"/>
              <a:chOff x="9627518" y="5104395"/>
              <a:chExt cx="2465987" cy="1221077"/>
            </a:xfrm>
          </p:grpSpPr>
          <p:pic>
            <p:nvPicPr>
              <p:cNvPr id="70" name="Graphic 69" descr="Woman with solid fill">
                <a:extLst>
                  <a:ext uri="{FF2B5EF4-FFF2-40B4-BE49-F238E27FC236}">
                    <a16:creationId xmlns:a16="http://schemas.microsoft.com/office/drawing/2014/main" id="{C865B6F0-6BD4-C715-1131-5AE7BC50234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85479" y="5104395"/>
                <a:ext cx="1208026" cy="1212072"/>
              </a:xfrm>
              <a:prstGeom prst="rect">
                <a:avLst/>
              </a:prstGeom>
            </p:spPr>
          </p:pic>
          <p:pic>
            <p:nvPicPr>
              <p:cNvPr id="71" name="Graphic 70" descr="Woman with solid fill">
                <a:extLst>
                  <a:ext uri="{FF2B5EF4-FFF2-40B4-BE49-F238E27FC236}">
                    <a16:creationId xmlns:a16="http://schemas.microsoft.com/office/drawing/2014/main" id="{2AB01763-9FD4-37FE-2CC7-235B44E88D5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31530" y="5113400"/>
                <a:ext cx="1208026" cy="1212072"/>
              </a:xfrm>
              <a:prstGeom prst="rect">
                <a:avLst/>
              </a:prstGeom>
            </p:spPr>
          </p:pic>
          <p:pic>
            <p:nvPicPr>
              <p:cNvPr id="72" name="Graphic 71" descr="Woman with solid fill">
                <a:extLst>
                  <a:ext uri="{FF2B5EF4-FFF2-40B4-BE49-F238E27FC236}">
                    <a16:creationId xmlns:a16="http://schemas.microsoft.com/office/drawing/2014/main" id="{2B673954-58BE-0714-E3B4-82F8BE94EF6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27518" y="5111322"/>
                <a:ext cx="1208026" cy="1212072"/>
              </a:xfrm>
              <a:prstGeom prst="rect">
                <a:avLst/>
              </a:prstGeom>
            </p:spPr>
          </p:pic>
        </p:grpSp>
        <p:grpSp>
          <p:nvGrpSpPr>
            <p:cNvPr id="73" name="Group 72">
              <a:extLst>
                <a:ext uri="{FF2B5EF4-FFF2-40B4-BE49-F238E27FC236}">
                  <a16:creationId xmlns:a16="http://schemas.microsoft.com/office/drawing/2014/main" id="{C23EEC6D-C0CE-A8F2-33D3-B72040EB9083}"/>
                </a:ext>
              </a:extLst>
            </p:cNvPr>
            <p:cNvGrpSpPr/>
            <p:nvPr/>
          </p:nvGrpSpPr>
          <p:grpSpPr>
            <a:xfrm>
              <a:off x="5619693" y="4563844"/>
              <a:ext cx="2465987" cy="1221077"/>
              <a:chOff x="9627518" y="5104395"/>
              <a:chExt cx="2465987" cy="1221077"/>
            </a:xfrm>
          </p:grpSpPr>
          <p:pic>
            <p:nvPicPr>
              <p:cNvPr id="74" name="Graphic 73" descr="Woman with solid fill">
                <a:extLst>
                  <a:ext uri="{FF2B5EF4-FFF2-40B4-BE49-F238E27FC236}">
                    <a16:creationId xmlns:a16="http://schemas.microsoft.com/office/drawing/2014/main" id="{82A219A8-2590-E83C-F294-59D826DF92E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85479" y="5104395"/>
                <a:ext cx="1208026" cy="1212072"/>
              </a:xfrm>
              <a:prstGeom prst="rect">
                <a:avLst/>
              </a:prstGeom>
            </p:spPr>
          </p:pic>
          <p:pic>
            <p:nvPicPr>
              <p:cNvPr id="75" name="Graphic 74" descr="Woman with solid fill">
                <a:extLst>
                  <a:ext uri="{FF2B5EF4-FFF2-40B4-BE49-F238E27FC236}">
                    <a16:creationId xmlns:a16="http://schemas.microsoft.com/office/drawing/2014/main" id="{F11FDA55-07CE-A7F4-96D0-FA36E081E92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31530" y="5113400"/>
                <a:ext cx="1208026" cy="1212072"/>
              </a:xfrm>
              <a:prstGeom prst="rect">
                <a:avLst/>
              </a:prstGeom>
            </p:spPr>
          </p:pic>
          <p:pic>
            <p:nvPicPr>
              <p:cNvPr id="76" name="Graphic 75" descr="Woman with solid fill">
                <a:extLst>
                  <a:ext uri="{FF2B5EF4-FFF2-40B4-BE49-F238E27FC236}">
                    <a16:creationId xmlns:a16="http://schemas.microsoft.com/office/drawing/2014/main" id="{B0475BE8-9395-328E-65BD-2A4CFAD14EE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27518" y="5111322"/>
                <a:ext cx="1208026" cy="1212072"/>
              </a:xfrm>
              <a:prstGeom prst="rect">
                <a:avLst/>
              </a:prstGeom>
            </p:spPr>
          </p:pic>
        </p:grpSp>
        <p:grpSp>
          <p:nvGrpSpPr>
            <p:cNvPr id="77" name="Group 76">
              <a:extLst>
                <a:ext uri="{FF2B5EF4-FFF2-40B4-BE49-F238E27FC236}">
                  <a16:creationId xmlns:a16="http://schemas.microsoft.com/office/drawing/2014/main" id="{7CD8AE5F-1BBD-2946-13BB-3E29164F84F9}"/>
                </a:ext>
              </a:extLst>
            </p:cNvPr>
            <p:cNvGrpSpPr/>
            <p:nvPr/>
          </p:nvGrpSpPr>
          <p:grpSpPr>
            <a:xfrm>
              <a:off x="3732751" y="4556969"/>
              <a:ext cx="2465987" cy="1221077"/>
              <a:chOff x="9627518" y="5104395"/>
              <a:chExt cx="2465987" cy="1221077"/>
            </a:xfrm>
          </p:grpSpPr>
          <p:pic>
            <p:nvPicPr>
              <p:cNvPr id="78" name="Graphic 77" descr="Woman with solid fill">
                <a:extLst>
                  <a:ext uri="{FF2B5EF4-FFF2-40B4-BE49-F238E27FC236}">
                    <a16:creationId xmlns:a16="http://schemas.microsoft.com/office/drawing/2014/main" id="{8A16AFC4-E960-20D6-46E0-E0F0E35DDF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85479" y="5104395"/>
                <a:ext cx="1208026" cy="1212072"/>
              </a:xfrm>
              <a:prstGeom prst="rect">
                <a:avLst/>
              </a:prstGeom>
            </p:spPr>
          </p:pic>
          <p:pic>
            <p:nvPicPr>
              <p:cNvPr id="79" name="Graphic 78" descr="Woman with solid fill">
                <a:extLst>
                  <a:ext uri="{FF2B5EF4-FFF2-40B4-BE49-F238E27FC236}">
                    <a16:creationId xmlns:a16="http://schemas.microsoft.com/office/drawing/2014/main" id="{30C8C957-4FD5-27C3-CC84-6D1B50812D6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31530" y="5113400"/>
                <a:ext cx="1208026" cy="1212072"/>
              </a:xfrm>
              <a:prstGeom prst="rect">
                <a:avLst/>
              </a:prstGeom>
            </p:spPr>
          </p:pic>
          <p:pic>
            <p:nvPicPr>
              <p:cNvPr id="80" name="Graphic 79" descr="Woman with solid fill">
                <a:extLst>
                  <a:ext uri="{FF2B5EF4-FFF2-40B4-BE49-F238E27FC236}">
                    <a16:creationId xmlns:a16="http://schemas.microsoft.com/office/drawing/2014/main" id="{3D567D58-9F12-033F-DD15-FA8AE5CACA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27518" y="5111322"/>
                <a:ext cx="1208026" cy="1212072"/>
              </a:xfrm>
              <a:prstGeom prst="rect">
                <a:avLst/>
              </a:prstGeom>
            </p:spPr>
          </p:pic>
        </p:grpSp>
        <p:grpSp>
          <p:nvGrpSpPr>
            <p:cNvPr id="81" name="Group 80">
              <a:extLst>
                <a:ext uri="{FF2B5EF4-FFF2-40B4-BE49-F238E27FC236}">
                  <a16:creationId xmlns:a16="http://schemas.microsoft.com/office/drawing/2014/main" id="{5C85B2E2-8534-CA3B-57BF-50436B14A302}"/>
                </a:ext>
              </a:extLst>
            </p:cNvPr>
            <p:cNvGrpSpPr/>
            <p:nvPr/>
          </p:nvGrpSpPr>
          <p:grpSpPr>
            <a:xfrm>
              <a:off x="1853892" y="4550042"/>
              <a:ext cx="2465987" cy="1221077"/>
              <a:chOff x="9627518" y="5104395"/>
              <a:chExt cx="2465987" cy="1221077"/>
            </a:xfrm>
          </p:grpSpPr>
          <p:pic>
            <p:nvPicPr>
              <p:cNvPr id="82" name="Graphic 81" descr="Woman with solid fill">
                <a:extLst>
                  <a:ext uri="{FF2B5EF4-FFF2-40B4-BE49-F238E27FC236}">
                    <a16:creationId xmlns:a16="http://schemas.microsoft.com/office/drawing/2014/main" id="{0BA58793-1ECA-42F9-46C4-333042AE920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85479" y="5104395"/>
                <a:ext cx="1208026" cy="1212072"/>
              </a:xfrm>
              <a:prstGeom prst="rect">
                <a:avLst/>
              </a:prstGeom>
            </p:spPr>
          </p:pic>
          <p:pic>
            <p:nvPicPr>
              <p:cNvPr id="83" name="Graphic 82" descr="Woman with solid fill">
                <a:extLst>
                  <a:ext uri="{FF2B5EF4-FFF2-40B4-BE49-F238E27FC236}">
                    <a16:creationId xmlns:a16="http://schemas.microsoft.com/office/drawing/2014/main" id="{41BA56EF-9E70-1B1D-0EB1-5E966212B28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31530" y="5113400"/>
                <a:ext cx="1208026" cy="1212072"/>
              </a:xfrm>
              <a:prstGeom prst="rect">
                <a:avLst/>
              </a:prstGeom>
            </p:spPr>
          </p:pic>
          <p:pic>
            <p:nvPicPr>
              <p:cNvPr id="84" name="Graphic 83" descr="Woman with solid fill">
                <a:extLst>
                  <a:ext uri="{FF2B5EF4-FFF2-40B4-BE49-F238E27FC236}">
                    <a16:creationId xmlns:a16="http://schemas.microsoft.com/office/drawing/2014/main" id="{A309023E-68DB-47E9-F929-D3729D28D39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27518" y="5111322"/>
                <a:ext cx="1208026" cy="1212072"/>
              </a:xfrm>
              <a:prstGeom prst="rect">
                <a:avLst/>
              </a:prstGeom>
            </p:spPr>
          </p:pic>
        </p:grpSp>
        <p:grpSp>
          <p:nvGrpSpPr>
            <p:cNvPr id="89" name="Group 88">
              <a:extLst>
                <a:ext uri="{FF2B5EF4-FFF2-40B4-BE49-F238E27FC236}">
                  <a16:creationId xmlns:a16="http://schemas.microsoft.com/office/drawing/2014/main" id="{EBA022EB-1C6A-B7EF-2661-B1EB5FAB9FC9}"/>
                </a:ext>
              </a:extLst>
            </p:cNvPr>
            <p:cNvGrpSpPr/>
            <p:nvPr/>
          </p:nvGrpSpPr>
          <p:grpSpPr>
            <a:xfrm>
              <a:off x="11282825" y="4530467"/>
              <a:ext cx="1812038" cy="1214150"/>
              <a:chOff x="9627518" y="5111322"/>
              <a:chExt cx="1812038" cy="1214150"/>
            </a:xfrm>
          </p:grpSpPr>
          <p:pic>
            <p:nvPicPr>
              <p:cNvPr id="91" name="Graphic 90" descr="Woman with solid fill">
                <a:extLst>
                  <a:ext uri="{FF2B5EF4-FFF2-40B4-BE49-F238E27FC236}">
                    <a16:creationId xmlns:a16="http://schemas.microsoft.com/office/drawing/2014/main" id="{CD22E950-A96B-46D3-1ADA-769910C08ED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31530" y="5113400"/>
                <a:ext cx="1208026" cy="1212072"/>
              </a:xfrm>
              <a:prstGeom prst="rect">
                <a:avLst/>
              </a:prstGeom>
            </p:spPr>
          </p:pic>
          <p:pic>
            <p:nvPicPr>
              <p:cNvPr id="92" name="Graphic 91" descr="Woman with solid fill">
                <a:extLst>
                  <a:ext uri="{FF2B5EF4-FFF2-40B4-BE49-F238E27FC236}">
                    <a16:creationId xmlns:a16="http://schemas.microsoft.com/office/drawing/2014/main" id="{642523FC-A040-1CE7-9401-7F36ADDE90D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27518" y="5111322"/>
                <a:ext cx="1208026" cy="1212072"/>
              </a:xfrm>
              <a:prstGeom prst="rect">
                <a:avLst/>
              </a:prstGeom>
            </p:spPr>
          </p:pic>
        </p:grpSp>
        <p:grpSp>
          <p:nvGrpSpPr>
            <p:cNvPr id="93" name="Group 92">
              <a:extLst>
                <a:ext uri="{FF2B5EF4-FFF2-40B4-BE49-F238E27FC236}">
                  <a16:creationId xmlns:a16="http://schemas.microsoft.com/office/drawing/2014/main" id="{372D79E7-3ACB-33D8-3BAF-2B678900E5DB}"/>
                </a:ext>
              </a:extLst>
            </p:cNvPr>
            <p:cNvGrpSpPr/>
            <p:nvPr/>
          </p:nvGrpSpPr>
          <p:grpSpPr>
            <a:xfrm>
              <a:off x="9428933" y="4556918"/>
              <a:ext cx="2465987" cy="1221077"/>
              <a:chOff x="9627518" y="5104395"/>
              <a:chExt cx="2465987" cy="1221077"/>
            </a:xfrm>
          </p:grpSpPr>
          <p:pic>
            <p:nvPicPr>
              <p:cNvPr id="94" name="Graphic 93" descr="Woman with solid fill">
                <a:extLst>
                  <a:ext uri="{FF2B5EF4-FFF2-40B4-BE49-F238E27FC236}">
                    <a16:creationId xmlns:a16="http://schemas.microsoft.com/office/drawing/2014/main" id="{FE7155A9-D2A1-2483-DB41-E17B4DB7632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85479" y="5104395"/>
                <a:ext cx="1208026" cy="1212072"/>
              </a:xfrm>
              <a:prstGeom prst="rect">
                <a:avLst/>
              </a:prstGeom>
            </p:spPr>
          </p:pic>
          <p:pic>
            <p:nvPicPr>
              <p:cNvPr id="95" name="Graphic 94" descr="Woman with solid fill">
                <a:extLst>
                  <a:ext uri="{FF2B5EF4-FFF2-40B4-BE49-F238E27FC236}">
                    <a16:creationId xmlns:a16="http://schemas.microsoft.com/office/drawing/2014/main" id="{CF39542C-65F6-BAE5-F7BD-A430C15909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31530" y="5113400"/>
                <a:ext cx="1208026" cy="1212072"/>
              </a:xfrm>
              <a:prstGeom prst="rect">
                <a:avLst/>
              </a:prstGeom>
            </p:spPr>
          </p:pic>
          <p:pic>
            <p:nvPicPr>
              <p:cNvPr id="96" name="Graphic 95" descr="Woman with solid fill">
                <a:extLst>
                  <a:ext uri="{FF2B5EF4-FFF2-40B4-BE49-F238E27FC236}">
                    <a16:creationId xmlns:a16="http://schemas.microsoft.com/office/drawing/2014/main" id="{B224692E-1489-E95B-E0F1-CF7D7167416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27518" y="5111322"/>
                <a:ext cx="1208026" cy="1212072"/>
              </a:xfrm>
              <a:prstGeom prst="rect">
                <a:avLst/>
              </a:prstGeom>
            </p:spPr>
          </p:pic>
        </p:grpSp>
        <p:grpSp>
          <p:nvGrpSpPr>
            <p:cNvPr id="97" name="Group 96">
              <a:extLst>
                <a:ext uri="{FF2B5EF4-FFF2-40B4-BE49-F238E27FC236}">
                  <a16:creationId xmlns:a16="http://schemas.microsoft.com/office/drawing/2014/main" id="{08550887-488B-A340-ABEC-B0CAB129AF88}"/>
                </a:ext>
              </a:extLst>
            </p:cNvPr>
            <p:cNvGrpSpPr/>
            <p:nvPr/>
          </p:nvGrpSpPr>
          <p:grpSpPr>
            <a:xfrm>
              <a:off x="7517024" y="4573213"/>
              <a:ext cx="2465987" cy="1221077"/>
              <a:chOff x="9627518" y="5104395"/>
              <a:chExt cx="2465987" cy="1221077"/>
            </a:xfrm>
          </p:grpSpPr>
          <p:pic>
            <p:nvPicPr>
              <p:cNvPr id="98" name="Graphic 97" descr="Woman with solid fill">
                <a:extLst>
                  <a:ext uri="{FF2B5EF4-FFF2-40B4-BE49-F238E27FC236}">
                    <a16:creationId xmlns:a16="http://schemas.microsoft.com/office/drawing/2014/main" id="{F9B31598-50E4-C546-5F6A-523737BCCAB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85479" y="5104395"/>
                <a:ext cx="1208026" cy="1212072"/>
              </a:xfrm>
              <a:prstGeom prst="rect">
                <a:avLst/>
              </a:prstGeom>
            </p:spPr>
          </p:pic>
          <p:pic>
            <p:nvPicPr>
              <p:cNvPr id="99" name="Graphic 98" descr="Woman with solid fill">
                <a:extLst>
                  <a:ext uri="{FF2B5EF4-FFF2-40B4-BE49-F238E27FC236}">
                    <a16:creationId xmlns:a16="http://schemas.microsoft.com/office/drawing/2014/main" id="{48DFF2B0-B546-A4DB-4BA6-4F55B53192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31530" y="5113400"/>
                <a:ext cx="1208026" cy="1212072"/>
              </a:xfrm>
              <a:prstGeom prst="rect">
                <a:avLst/>
              </a:prstGeom>
            </p:spPr>
          </p:pic>
          <p:pic>
            <p:nvPicPr>
              <p:cNvPr id="100" name="Graphic 99" descr="Woman with solid fill">
                <a:extLst>
                  <a:ext uri="{FF2B5EF4-FFF2-40B4-BE49-F238E27FC236}">
                    <a16:creationId xmlns:a16="http://schemas.microsoft.com/office/drawing/2014/main" id="{0C352DC8-A65A-E8EC-96D6-29F66D187CD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27518" y="5111322"/>
                <a:ext cx="1208026" cy="1212072"/>
              </a:xfrm>
              <a:prstGeom prst="rect">
                <a:avLst/>
              </a:prstGeom>
            </p:spPr>
          </p:pic>
        </p:grpSp>
      </p:grpSp>
      <p:grpSp>
        <p:nvGrpSpPr>
          <p:cNvPr id="104" name="Group 103">
            <a:extLst>
              <a:ext uri="{FF2B5EF4-FFF2-40B4-BE49-F238E27FC236}">
                <a16:creationId xmlns:a16="http://schemas.microsoft.com/office/drawing/2014/main" id="{1CB39FBD-030B-D5C4-F980-05BD0235162E}"/>
              </a:ext>
            </a:extLst>
          </p:cNvPr>
          <p:cNvGrpSpPr/>
          <p:nvPr/>
        </p:nvGrpSpPr>
        <p:grpSpPr>
          <a:xfrm>
            <a:off x="5325601" y="5517001"/>
            <a:ext cx="2287955" cy="1169666"/>
            <a:chOff x="9627518" y="5104395"/>
            <a:chExt cx="2465987" cy="1221077"/>
          </a:xfrm>
        </p:grpSpPr>
        <p:pic>
          <p:nvPicPr>
            <p:cNvPr id="124" name="Graphic 123" descr="Woman with solid fill">
              <a:extLst>
                <a:ext uri="{FF2B5EF4-FFF2-40B4-BE49-F238E27FC236}">
                  <a16:creationId xmlns:a16="http://schemas.microsoft.com/office/drawing/2014/main" id="{DBC86ACF-CC4B-11AD-9E74-F924FE3CBE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85479" y="5104395"/>
              <a:ext cx="1208026" cy="1212072"/>
            </a:xfrm>
            <a:prstGeom prst="rect">
              <a:avLst/>
            </a:prstGeom>
          </p:spPr>
        </p:pic>
        <p:pic>
          <p:nvPicPr>
            <p:cNvPr id="125" name="Graphic 124" descr="Woman with solid fill">
              <a:extLst>
                <a:ext uri="{FF2B5EF4-FFF2-40B4-BE49-F238E27FC236}">
                  <a16:creationId xmlns:a16="http://schemas.microsoft.com/office/drawing/2014/main" id="{122F26AA-E85A-5647-71FA-DCAA77E4F27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31530" y="5113400"/>
              <a:ext cx="1208026" cy="1212072"/>
            </a:xfrm>
            <a:prstGeom prst="rect">
              <a:avLst/>
            </a:prstGeom>
          </p:spPr>
        </p:pic>
        <p:pic>
          <p:nvPicPr>
            <p:cNvPr id="126" name="Graphic 125" descr="Woman with solid fill">
              <a:extLst>
                <a:ext uri="{FF2B5EF4-FFF2-40B4-BE49-F238E27FC236}">
                  <a16:creationId xmlns:a16="http://schemas.microsoft.com/office/drawing/2014/main" id="{472FF1FD-7FE8-1011-74A2-A86C2C25D0D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27518" y="5111322"/>
              <a:ext cx="1208026" cy="1212072"/>
            </a:xfrm>
            <a:prstGeom prst="rect">
              <a:avLst/>
            </a:prstGeom>
          </p:spPr>
        </p:pic>
      </p:grpSp>
      <p:grpSp>
        <p:nvGrpSpPr>
          <p:cNvPr id="107" name="Group 106">
            <a:extLst>
              <a:ext uri="{FF2B5EF4-FFF2-40B4-BE49-F238E27FC236}">
                <a16:creationId xmlns:a16="http://schemas.microsoft.com/office/drawing/2014/main" id="{FBBCA6B7-A7D8-F091-B7EC-D6BE11EBDD92}"/>
              </a:ext>
            </a:extLst>
          </p:cNvPr>
          <p:cNvGrpSpPr/>
          <p:nvPr/>
        </p:nvGrpSpPr>
        <p:grpSpPr>
          <a:xfrm>
            <a:off x="10586969" y="5457928"/>
            <a:ext cx="1681218" cy="1163030"/>
            <a:chOff x="9627518" y="5111322"/>
            <a:chExt cx="1812038" cy="1214150"/>
          </a:xfrm>
        </p:grpSpPr>
        <p:pic>
          <p:nvPicPr>
            <p:cNvPr id="116" name="Graphic 115" descr="Woman with solid fill">
              <a:extLst>
                <a:ext uri="{FF2B5EF4-FFF2-40B4-BE49-F238E27FC236}">
                  <a16:creationId xmlns:a16="http://schemas.microsoft.com/office/drawing/2014/main" id="{7638A97C-AEB2-5AC0-A87E-83EFF979F9E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31530" y="5113400"/>
              <a:ext cx="1208026" cy="1212072"/>
            </a:xfrm>
            <a:prstGeom prst="rect">
              <a:avLst/>
            </a:prstGeom>
          </p:spPr>
        </p:pic>
        <p:pic>
          <p:nvPicPr>
            <p:cNvPr id="117" name="Graphic 116" descr="Woman with solid fill">
              <a:extLst>
                <a:ext uri="{FF2B5EF4-FFF2-40B4-BE49-F238E27FC236}">
                  <a16:creationId xmlns:a16="http://schemas.microsoft.com/office/drawing/2014/main" id="{AFA61DA7-D421-4C71-98D8-E83A02172BF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27518" y="5111322"/>
              <a:ext cx="1208026" cy="1212072"/>
            </a:xfrm>
            <a:prstGeom prst="rect">
              <a:avLst/>
            </a:prstGeom>
          </p:spPr>
        </p:pic>
      </p:grpSp>
      <p:grpSp>
        <p:nvGrpSpPr>
          <p:cNvPr id="108" name="Group 107">
            <a:extLst>
              <a:ext uri="{FF2B5EF4-FFF2-40B4-BE49-F238E27FC236}">
                <a16:creationId xmlns:a16="http://schemas.microsoft.com/office/drawing/2014/main" id="{5DE2D10E-CB09-D010-DBA0-AB518A914333}"/>
              </a:ext>
            </a:extLst>
          </p:cNvPr>
          <p:cNvGrpSpPr/>
          <p:nvPr/>
        </p:nvGrpSpPr>
        <p:grpSpPr>
          <a:xfrm>
            <a:off x="8826564" y="5450297"/>
            <a:ext cx="2287955" cy="1169666"/>
            <a:chOff x="9627518" y="5104395"/>
            <a:chExt cx="2465987" cy="1221077"/>
          </a:xfrm>
        </p:grpSpPr>
        <p:pic>
          <p:nvPicPr>
            <p:cNvPr id="113" name="Graphic 112" descr="Woman with solid fill">
              <a:extLst>
                <a:ext uri="{FF2B5EF4-FFF2-40B4-BE49-F238E27FC236}">
                  <a16:creationId xmlns:a16="http://schemas.microsoft.com/office/drawing/2014/main" id="{760A00D4-D3ED-87A5-1CAC-13B5967DD18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85479" y="5104395"/>
              <a:ext cx="1208026" cy="1212072"/>
            </a:xfrm>
            <a:prstGeom prst="rect">
              <a:avLst/>
            </a:prstGeom>
          </p:spPr>
        </p:pic>
        <p:pic>
          <p:nvPicPr>
            <p:cNvPr id="114" name="Graphic 113" descr="Woman with solid fill">
              <a:extLst>
                <a:ext uri="{FF2B5EF4-FFF2-40B4-BE49-F238E27FC236}">
                  <a16:creationId xmlns:a16="http://schemas.microsoft.com/office/drawing/2014/main" id="{E17E2491-E3BD-3286-D2C1-F938F20E8DD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31530" y="5113400"/>
              <a:ext cx="1208026" cy="1212072"/>
            </a:xfrm>
            <a:prstGeom prst="rect">
              <a:avLst/>
            </a:prstGeom>
          </p:spPr>
        </p:pic>
        <p:pic>
          <p:nvPicPr>
            <p:cNvPr id="115" name="Graphic 114" descr="Woman with solid fill">
              <a:extLst>
                <a:ext uri="{FF2B5EF4-FFF2-40B4-BE49-F238E27FC236}">
                  <a16:creationId xmlns:a16="http://schemas.microsoft.com/office/drawing/2014/main" id="{8183BFB0-C94D-D742-7F1F-3A1FCFAE37F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27518" y="5111322"/>
              <a:ext cx="1208026" cy="1212072"/>
            </a:xfrm>
            <a:prstGeom prst="rect">
              <a:avLst/>
            </a:prstGeom>
          </p:spPr>
        </p:pic>
      </p:grpSp>
      <p:grpSp>
        <p:nvGrpSpPr>
          <p:cNvPr id="109" name="Group 108">
            <a:extLst>
              <a:ext uri="{FF2B5EF4-FFF2-40B4-BE49-F238E27FC236}">
                <a16:creationId xmlns:a16="http://schemas.microsoft.com/office/drawing/2014/main" id="{7884A8BF-DB8E-E28C-F9C6-EDF2F0586DFC}"/>
              </a:ext>
            </a:extLst>
          </p:cNvPr>
          <p:cNvGrpSpPr/>
          <p:nvPr/>
        </p:nvGrpSpPr>
        <p:grpSpPr>
          <a:xfrm>
            <a:off x="7059420" y="5498074"/>
            <a:ext cx="2287955" cy="1169666"/>
            <a:chOff x="9627518" y="5104395"/>
            <a:chExt cx="2465987" cy="1221077"/>
          </a:xfrm>
        </p:grpSpPr>
        <p:pic>
          <p:nvPicPr>
            <p:cNvPr id="110" name="Graphic 109" descr="Woman with solid fill">
              <a:extLst>
                <a:ext uri="{FF2B5EF4-FFF2-40B4-BE49-F238E27FC236}">
                  <a16:creationId xmlns:a16="http://schemas.microsoft.com/office/drawing/2014/main" id="{D03CBD07-1AE7-1EBA-DB1F-F061680F834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85479" y="5104395"/>
              <a:ext cx="1208026" cy="1212072"/>
            </a:xfrm>
            <a:prstGeom prst="rect">
              <a:avLst/>
            </a:prstGeom>
          </p:spPr>
        </p:pic>
        <p:pic>
          <p:nvPicPr>
            <p:cNvPr id="111" name="Graphic 110" descr="Woman with solid fill">
              <a:extLst>
                <a:ext uri="{FF2B5EF4-FFF2-40B4-BE49-F238E27FC236}">
                  <a16:creationId xmlns:a16="http://schemas.microsoft.com/office/drawing/2014/main" id="{28CC4E8E-937E-EC57-AA3D-BB76B84DDF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31530" y="5113400"/>
              <a:ext cx="1208026" cy="1212072"/>
            </a:xfrm>
            <a:prstGeom prst="rect">
              <a:avLst/>
            </a:prstGeom>
          </p:spPr>
        </p:pic>
        <p:pic>
          <p:nvPicPr>
            <p:cNvPr id="112" name="Graphic 111" descr="Woman with solid fill">
              <a:extLst>
                <a:ext uri="{FF2B5EF4-FFF2-40B4-BE49-F238E27FC236}">
                  <a16:creationId xmlns:a16="http://schemas.microsoft.com/office/drawing/2014/main" id="{48BB1518-3FD3-76C2-E387-2C811D2D92E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27518" y="5111322"/>
              <a:ext cx="1208026" cy="1212072"/>
            </a:xfrm>
            <a:prstGeom prst="rect">
              <a:avLst/>
            </a:prstGeom>
          </p:spPr>
        </p:pic>
      </p:grpSp>
      <p:pic>
        <p:nvPicPr>
          <p:cNvPr id="49" name="Graphic 48" descr="Man with solid fill">
            <a:extLst>
              <a:ext uri="{FF2B5EF4-FFF2-40B4-BE49-F238E27FC236}">
                <a16:creationId xmlns:a16="http://schemas.microsoft.com/office/drawing/2014/main" id="{7CE76BFC-C380-ED5E-25D5-95E52D920F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85036" y="5519591"/>
            <a:ext cx="1047302" cy="1174212"/>
          </a:xfrm>
          <a:prstGeom prst="rect">
            <a:avLst/>
          </a:prstGeom>
        </p:spPr>
      </p:pic>
      <p:pic>
        <p:nvPicPr>
          <p:cNvPr id="58" name="Graphic 57" descr="Man with solid fill">
            <a:extLst>
              <a:ext uri="{FF2B5EF4-FFF2-40B4-BE49-F238E27FC236}">
                <a16:creationId xmlns:a16="http://schemas.microsoft.com/office/drawing/2014/main" id="{D060D771-3F65-7E6A-D738-D6D87E4B9A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00042" y="5526466"/>
            <a:ext cx="1047302" cy="1174212"/>
          </a:xfrm>
          <a:prstGeom prst="rect">
            <a:avLst/>
          </a:prstGeom>
        </p:spPr>
      </p:pic>
      <p:pic>
        <p:nvPicPr>
          <p:cNvPr id="59" name="Graphic 58" descr="Man with solid fill">
            <a:extLst>
              <a:ext uri="{FF2B5EF4-FFF2-40B4-BE49-F238E27FC236}">
                <a16:creationId xmlns:a16="http://schemas.microsoft.com/office/drawing/2014/main" id="{026CB360-BF40-D4B5-45E0-D34C7C8720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14621" y="5504467"/>
            <a:ext cx="1047302" cy="1174212"/>
          </a:xfrm>
          <a:prstGeom prst="rect">
            <a:avLst/>
          </a:prstGeom>
        </p:spPr>
      </p:pic>
      <p:pic>
        <p:nvPicPr>
          <p:cNvPr id="68" name="Graphic 67" descr="Man with solid fill">
            <a:extLst>
              <a:ext uri="{FF2B5EF4-FFF2-40B4-BE49-F238E27FC236}">
                <a16:creationId xmlns:a16="http://schemas.microsoft.com/office/drawing/2014/main" id="{572334F1-F288-808E-884C-F96026B0E7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11265" y="5523717"/>
            <a:ext cx="1047302" cy="1174212"/>
          </a:xfrm>
          <a:prstGeom prst="rect">
            <a:avLst/>
          </a:prstGeom>
        </p:spPr>
      </p:pic>
      <p:pic>
        <p:nvPicPr>
          <p:cNvPr id="85" name="Graphic 84" descr="Man with solid fill">
            <a:extLst>
              <a:ext uri="{FF2B5EF4-FFF2-40B4-BE49-F238E27FC236}">
                <a16:creationId xmlns:a16="http://schemas.microsoft.com/office/drawing/2014/main" id="{D2F9C530-148B-56BC-EF6C-3DEE8714C0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26271" y="5526466"/>
            <a:ext cx="1047302" cy="1174212"/>
          </a:xfrm>
          <a:prstGeom prst="rect">
            <a:avLst/>
          </a:prstGeom>
        </p:spPr>
      </p:pic>
      <p:pic>
        <p:nvPicPr>
          <p:cNvPr id="86" name="Graphic 85" descr="Man with solid fill">
            <a:extLst>
              <a:ext uri="{FF2B5EF4-FFF2-40B4-BE49-F238E27FC236}">
                <a16:creationId xmlns:a16="http://schemas.microsoft.com/office/drawing/2014/main" id="{15A596C1-0E7D-9AA5-35F8-A5E9B536548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22915" y="5504467"/>
            <a:ext cx="1047302" cy="1174212"/>
          </a:xfrm>
          <a:prstGeom prst="rect">
            <a:avLst/>
          </a:prstGeom>
        </p:spPr>
      </p:pic>
      <p:pic>
        <p:nvPicPr>
          <p:cNvPr id="87" name="Graphic 86" descr="Man with solid fill">
            <a:extLst>
              <a:ext uri="{FF2B5EF4-FFF2-40B4-BE49-F238E27FC236}">
                <a16:creationId xmlns:a16="http://schemas.microsoft.com/office/drawing/2014/main" id="{FDFE6D09-B214-A34C-E4B6-DB7E5DCC56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16276" y="5504467"/>
            <a:ext cx="1047302" cy="1174212"/>
          </a:xfrm>
          <a:prstGeom prst="rect">
            <a:avLst/>
          </a:prstGeom>
        </p:spPr>
      </p:pic>
      <p:pic>
        <p:nvPicPr>
          <p:cNvPr id="88" name="Graphic 87" descr="Man with solid fill">
            <a:extLst>
              <a:ext uri="{FF2B5EF4-FFF2-40B4-BE49-F238E27FC236}">
                <a16:creationId xmlns:a16="http://schemas.microsoft.com/office/drawing/2014/main" id="{E9603708-97EE-F302-9434-BC7068DD1CF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3758" y="5519591"/>
            <a:ext cx="1047302" cy="1174212"/>
          </a:xfrm>
          <a:prstGeom prst="rect">
            <a:avLst/>
          </a:prstGeom>
        </p:spPr>
      </p:pic>
      <p:pic>
        <p:nvPicPr>
          <p:cNvPr id="90" name="Graphic 89" descr="Man with solid fill">
            <a:extLst>
              <a:ext uri="{FF2B5EF4-FFF2-40B4-BE49-F238E27FC236}">
                <a16:creationId xmlns:a16="http://schemas.microsoft.com/office/drawing/2014/main" id="{673F3E86-EB2B-E8DA-1BE3-EF6FF03F12B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3336" y="5519591"/>
            <a:ext cx="1047302" cy="1174212"/>
          </a:xfrm>
          <a:prstGeom prst="rect">
            <a:avLst/>
          </a:prstGeom>
        </p:spPr>
      </p:pic>
    </p:spTree>
    <p:extLst>
      <p:ext uri="{BB962C8B-B14F-4D97-AF65-F5344CB8AC3E}">
        <p14:creationId xmlns:p14="http://schemas.microsoft.com/office/powerpoint/2010/main" val="16774437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Man with solid fill">
            <a:extLst>
              <a:ext uri="{FF2B5EF4-FFF2-40B4-BE49-F238E27FC236}">
                <a16:creationId xmlns:a16="http://schemas.microsoft.com/office/drawing/2014/main" id="{B0A8708E-2248-2902-7C4D-39449B4EB27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668" y="1530629"/>
            <a:ext cx="1047302" cy="1174212"/>
          </a:xfrm>
          <a:prstGeom prst="rect">
            <a:avLst/>
          </a:prstGeom>
        </p:spPr>
      </p:pic>
      <p:pic>
        <p:nvPicPr>
          <p:cNvPr id="2" name="Graphic 1" descr="Man with solid fill">
            <a:extLst>
              <a:ext uri="{FF2B5EF4-FFF2-40B4-BE49-F238E27FC236}">
                <a16:creationId xmlns:a16="http://schemas.microsoft.com/office/drawing/2014/main" id="{D4C98885-2AE8-5EFC-F1CA-029E64A4EF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172149"/>
            <a:ext cx="1047302" cy="1174212"/>
          </a:xfrm>
          <a:prstGeom prst="rect">
            <a:avLst/>
          </a:prstGeom>
        </p:spPr>
      </p:pic>
      <p:pic>
        <p:nvPicPr>
          <p:cNvPr id="5" name="Graphic 4" descr="Man with solid fill">
            <a:extLst>
              <a:ext uri="{FF2B5EF4-FFF2-40B4-BE49-F238E27FC236}">
                <a16:creationId xmlns:a16="http://schemas.microsoft.com/office/drawing/2014/main" id="{423C2F86-29FA-2E4D-C60B-2C9E0BD6D1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92167" y="223144"/>
            <a:ext cx="1047302" cy="1174212"/>
          </a:xfrm>
          <a:prstGeom prst="rect">
            <a:avLst/>
          </a:prstGeom>
        </p:spPr>
      </p:pic>
      <p:pic>
        <p:nvPicPr>
          <p:cNvPr id="6" name="Graphic 5" descr="Man with solid fill">
            <a:extLst>
              <a:ext uri="{FF2B5EF4-FFF2-40B4-BE49-F238E27FC236}">
                <a16:creationId xmlns:a16="http://schemas.microsoft.com/office/drawing/2014/main" id="{6D7998B0-79EF-6A5C-123C-A9E7731AAD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52122" y="187273"/>
            <a:ext cx="1047302" cy="1174212"/>
          </a:xfrm>
          <a:prstGeom prst="rect">
            <a:avLst/>
          </a:prstGeom>
        </p:spPr>
      </p:pic>
      <p:pic>
        <p:nvPicPr>
          <p:cNvPr id="7" name="Graphic 6" descr="Man with solid fill">
            <a:extLst>
              <a:ext uri="{FF2B5EF4-FFF2-40B4-BE49-F238E27FC236}">
                <a16:creationId xmlns:a16="http://schemas.microsoft.com/office/drawing/2014/main" id="{1408F9C1-732A-C504-D805-8E9E23A945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67128" y="194149"/>
            <a:ext cx="1047302" cy="1174212"/>
          </a:xfrm>
          <a:prstGeom prst="rect">
            <a:avLst/>
          </a:prstGeom>
        </p:spPr>
      </p:pic>
      <p:pic>
        <p:nvPicPr>
          <p:cNvPr id="8" name="Graphic 7" descr="Man with solid fill">
            <a:extLst>
              <a:ext uri="{FF2B5EF4-FFF2-40B4-BE49-F238E27FC236}">
                <a16:creationId xmlns:a16="http://schemas.microsoft.com/office/drawing/2014/main" id="{3BC09945-425D-424A-247A-F0DF0E35AF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81707" y="172149"/>
            <a:ext cx="1047302" cy="1174212"/>
          </a:xfrm>
          <a:prstGeom prst="rect">
            <a:avLst/>
          </a:prstGeom>
        </p:spPr>
      </p:pic>
      <p:pic>
        <p:nvPicPr>
          <p:cNvPr id="9" name="Graphic 8" descr="Man with solid fill">
            <a:extLst>
              <a:ext uri="{FF2B5EF4-FFF2-40B4-BE49-F238E27FC236}">
                <a16:creationId xmlns:a16="http://schemas.microsoft.com/office/drawing/2014/main" id="{94A1A459-776A-DAEE-2FD3-EEC3D14BFE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78351" y="191399"/>
            <a:ext cx="1047302" cy="1174212"/>
          </a:xfrm>
          <a:prstGeom prst="rect">
            <a:avLst/>
          </a:prstGeom>
        </p:spPr>
      </p:pic>
      <p:pic>
        <p:nvPicPr>
          <p:cNvPr id="10" name="Graphic 9" descr="Man with solid fill">
            <a:extLst>
              <a:ext uri="{FF2B5EF4-FFF2-40B4-BE49-F238E27FC236}">
                <a16:creationId xmlns:a16="http://schemas.microsoft.com/office/drawing/2014/main" id="{50948F13-1A1B-95D8-9EBB-D15521B8FB6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3357" y="194149"/>
            <a:ext cx="1047302" cy="1174212"/>
          </a:xfrm>
          <a:prstGeom prst="rect">
            <a:avLst/>
          </a:prstGeom>
        </p:spPr>
      </p:pic>
      <p:pic>
        <p:nvPicPr>
          <p:cNvPr id="11" name="Graphic 10" descr="Man with solid fill">
            <a:extLst>
              <a:ext uri="{FF2B5EF4-FFF2-40B4-BE49-F238E27FC236}">
                <a16:creationId xmlns:a16="http://schemas.microsoft.com/office/drawing/2014/main" id="{82944E9C-7B60-4AF5-C323-F69D86C767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90001" y="172149"/>
            <a:ext cx="1047302" cy="1174212"/>
          </a:xfrm>
          <a:prstGeom prst="rect">
            <a:avLst/>
          </a:prstGeom>
        </p:spPr>
      </p:pic>
      <p:pic>
        <p:nvPicPr>
          <p:cNvPr id="12" name="Graphic 11" descr="Man with solid fill">
            <a:extLst>
              <a:ext uri="{FF2B5EF4-FFF2-40B4-BE49-F238E27FC236}">
                <a16:creationId xmlns:a16="http://schemas.microsoft.com/office/drawing/2014/main" id="{897202C7-FB0C-2A2E-EF9A-7BD5BF9809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83362" y="172149"/>
            <a:ext cx="1047302" cy="1174212"/>
          </a:xfrm>
          <a:prstGeom prst="rect">
            <a:avLst/>
          </a:prstGeom>
        </p:spPr>
      </p:pic>
      <p:pic>
        <p:nvPicPr>
          <p:cNvPr id="13" name="Graphic 12" descr="Man with solid fill">
            <a:extLst>
              <a:ext uri="{FF2B5EF4-FFF2-40B4-BE49-F238E27FC236}">
                <a16:creationId xmlns:a16="http://schemas.microsoft.com/office/drawing/2014/main" id="{5042434C-4F82-34F9-C8DF-3B02A7897C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0844" y="187273"/>
            <a:ext cx="1047302" cy="1174212"/>
          </a:xfrm>
          <a:prstGeom prst="rect">
            <a:avLst/>
          </a:prstGeom>
        </p:spPr>
      </p:pic>
      <p:pic>
        <p:nvPicPr>
          <p:cNvPr id="14" name="Graphic 13" descr="Man with solid fill">
            <a:extLst>
              <a:ext uri="{FF2B5EF4-FFF2-40B4-BE49-F238E27FC236}">
                <a16:creationId xmlns:a16="http://schemas.microsoft.com/office/drawing/2014/main" id="{5A10BDC6-40D5-9FEB-F593-32AC7174DB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0422" y="187273"/>
            <a:ext cx="1047302" cy="1174212"/>
          </a:xfrm>
          <a:prstGeom prst="rect">
            <a:avLst/>
          </a:prstGeom>
        </p:spPr>
      </p:pic>
      <p:pic>
        <p:nvPicPr>
          <p:cNvPr id="15" name="Graphic 14" descr="Man with solid fill">
            <a:extLst>
              <a:ext uri="{FF2B5EF4-FFF2-40B4-BE49-F238E27FC236}">
                <a16:creationId xmlns:a16="http://schemas.microsoft.com/office/drawing/2014/main" id="{63995552-1752-0685-5B2E-C2C86F5117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89477" y="256506"/>
            <a:ext cx="1047302" cy="1174212"/>
          </a:xfrm>
          <a:prstGeom prst="rect">
            <a:avLst/>
          </a:prstGeom>
        </p:spPr>
      </p:pic>
      <p:pic>
        <p:nvPicPr>
          <p:cNvPr id="16" name="Graphic 15" descr="Man with solid fill">
            <a:extLst>
              <a:ext uri="{FF2B5EF4-FFF2-40B4-BE49-F238E27FC236}">
                <a16:creationId xmlns:a16="http://schemas.microsoft.com/office/drawing/2014/main" id="{E2E30453-8878-EB63-0734-271C6358B3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90352" y="1537479"/>
            <a:ext cx="1047302" cy="1174212"/>
          </a:xfrm>
          <a:prstGeom prst="rect">
            <a:avLst/>
          </a:prstGeom>
        </p:spPr>
      </p:pic>
      <p:pic>
        <p:nvPicPr>
          <p:cNvPr id="17" name="Graphic 16" descr="Man with solid fill">
            <a:extLst>
              <a:ext uri="{FF2B5EF4-FFF2-40B4-BE49-F238E27FC236}">
                <a16:creationId xmlns:a16="http://schemas.microsoft.com/office/drawing/2014/main" id="{11C4C960-D390-3E18-2FB2-2EE8DEDAD1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05358" y="1544354"/>
            <a:ext cx="1047302" cy="1174212"/>
          </a:xfrm>
          <a:prstGeom prst="rect">
            <a:avLst/>
          </a:prstGeom>
        </p:spPr>
      </p:pic>
      <p:pic>
        <p:nvPicPr>
          <p:cNvPr id="18" name="Graphic 17" descr="Man with solid fill">
            <a:extLst>
              <a:ext uri="{FF2B5EF4-FFF2-40B4-BE49-F238E27FC236}">
                <a16:creationId xmlns:a16="http://schemas.microsoft.com/office/drawing/2014/main" id="{35100288-EDAB-72B8-DE16-68BCBE833E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19937" y="1522355"/>
            <a:ext cx="1047302" cy="1174212"/>
          </a:xfrm>
          <a:prstGeom prst="rect">
            <a:avLst/>
          </a:prstGeom>
        </p:spPr>
      </p:pic>
      <p:pic>
        <p:nvPicPr>
          <p:cNvPr id="19" name="Graphic 18" descr="Man with solid fill">
            <a:extLst>
              <a:ext uri="{FF2B5EF4-FFF2-40B4-BE49-F238E27FC236}">
                <a16:creationId xmlns:a16="http://schemas.microsoft.com/office/drawing/2014/main" id="{746208E9-3351-785B-E231-6FECD8B3F33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16581" y="1541605"/>
            <a:ext cx="1047302" cy="1174212"/>
          </a:xfrm>
          <a:prstGeom prst="rect">
            <a:avLst/>
          </a:prstGeom>
        </p:spPr>
      </p:pic>
      <p:pic>
        <p:nvPicPr>
          <p:cNvPr id="20" name="Graphic 19" descr="Man with solid fill">
            <a:extLst>
              <a:ext uri="{FF2B5EF4-FFF2-40B4-BE49-F238E27FC236}">
                <a16:creationId xmlns:a16="http://schemas.microsoft.com/office/drawing/2014/main" id="{224E6AF4-BBDC-3F30-3F59-6473BBA738E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1587" y="1544354"/>
            <a:ext cx="1047302" cy="1174212"/>
          </a:xfrm>
          <a:prstGeom prst="rect">
            <a:avLst/>
          </a:prstGeom>
        </p:spPr>
      </p:pic>
      <p:pic>
        <p:nvPicPr>
          <p:cNvPr id="21" name="Graphic 20" descr="Man with solid fill">
            <a:extLst>
              <a:ext uri="{FF2B5EF4-FFF2-40B4-BE49-F238E27FC236}">
                <a16:creationId xmlns:a16="http://schemas.microsoft.com/office/drawing/2014/main" id="{6B486682-9543-5B44-3060-788045AA03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28231" y="1522355"/>
            <a:ext cx="1047302" cy="1174212"/>
          </a:xfrm>
          <a:prstGeom prst="rect">
            <a:avLst/>
          </a:prstGeom>
        </p:spPr>
      </p:pic>
      <p:pic>
        <p:nvPicPr>
          <p:cNvPr id="22" name="Graphic 21" descr="Man with solid fill">
            <a:extLst>
              <a:ext uri="{FF2B5EF4-FFF2-40B4-BE49-F238E27FC236}">
                <a16:creationId xmlns:a16="http://schemas.microsoft.com/office/drawing/2014/main" id="{5108927E-C3C3-0E92-2CD6-AF825246F1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21592" y="1522355"/>
            <a:ext cx="1047302" cy="1174212"/>
          </a:xfrm>
          <a:prstGeom prst="rect">
            <a:avLst/>
          </a:prstGeom>
        </p:spPr>
      </p:pic>
      <p:pic>
        <p:nvPicPr>
          <p:cNvPr id="23" name="Graphic 22" descr="Man with solid fill">
            <a:extLst>
              <a:ext uri="{FF2B5EF4-FFF2-40B4-BE49-F238E27FC236}">
                <a16:creationId xmlns:a16="http://schemas.microsoft.com/office/drawing/2014/main" id="{9126B452-B2A5-E0D7-91D5-38D2FC40C4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074" y="1537479"/>
            <a:ext cx="1047302" cy="1174212"/>
          </a:xfrm>
          <a:prstGeom prst="rect">
            <a:avLst/>
          </a:prstGeom>
        </p:spPr>
      </p:pic>
      <p:pic>
        <p:nvPicPr>
          <p:cNvPr id="24" name="Graphic 23" descr="Man with solid fill">
            <a:extLst>
              <a:ext uri="{FF2B5EF4-FFF2-40B4-BE49-F238E27FC236}">
                <a16:creationId xmlns:a16="http://schemas.microsoft.com/office/drawing/2014/main" id="{429AD502-AD6C-4215-EA48-BDB521F9A4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8652" y="1537479"/>
            <a:ext cx="1047302" cy="1174212"/>
          </a:xfrm>
          <a:prstGeom prst="rect">
            <a:avLst/>
          </a:prstGeom>
        </p:spPr>
      </p:pic>
      <p:grpSp>
        <p:nvGrpSpPr>
          <p:cNvPr id="39" name="Group 38">
            <a:extLst>
              <a:ext uri="{FF2B5EF4-FFF2-40B4-BE49-F238E27FC236}">
                <a16:creationId xmlns:a16="http://schemas.microsoft.com/office/drawing/2014/main" id="{E616BDC5-6D49-CB20-5F68-F7FF1B731C73}"/>
              </a:ext>
            </a:extLst>
          </p:cNvPr>
          <p:cNvGrpSpPr/>
          <p:nvPr/>
        </p:nvGrpSpPr>
        <p:grpSpPr>
          <a:xfrm>
            <a:off x="38675" y="5494383"/>
            <a:ext cx="6823450" cy="1196211"/>
            <a:chOff x="-45668" y="2894551"/>
            <a:chExt cx="6823450" cy="1196211"/>
          </a:xfrm>
        </p:grpSpPr>
        <p:pic>
          <p:nvPicPr>
            <p:cNvPr id="4" name="Graphic 3" descr="Man with solid fill">
              <a:extLst>
                <a:ext uri="{FF2B5EF4-FFF2-40B4-BE49-F238E27FC236}">
                  <a16:creationId xmlns:a16="http://schemas.microsoft.com/office/drawing/2014/main" id="{5FB66199-DEA2-8E9E-69BB-691167C3D7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668" y="2902825"/>
              <a:ext cx="1047302" cy="1174212"/>
            </a:xfrm>
            <a:prstGeom prst="rect">
              <a:avLst/>
            </a:prstGeom>
          </p:spPr>
        </p:pic>
        <p:pic>
          <p:nvPicPr>
            <p:cNvPr id="25" name="Graphic 24" descr="Man with solid fill">
              <a:extLst>
                <a:ext uri="{FF2B5EF4-FFF2-40B4-BE49-F238E27FC236}">
                  <a16:creationId xmlns:a16="http://schemas.microsoft.com/office/drawing/2014/main" id="{59716B2E-6400-CD45-74C8-C5D1636EAD5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30480" y="2916550"/>
              <a:ext cx="1047302" cy="1174212"/>
            </a:xfrm>
            <a:prstGeom prst="rect">
              <a:avLst/>
            </a:prstGeom>
          </p:spPr>
        </p:pic>
        <p:pic>
          <p:nvPicPr>
            <p:cNvPr id="26" name="Graphic 25" descr="Man with solid fill">
              <a:extLst>
                <a:ext uri="{FF2B5EF4-FFF2-40B4-BE49-F238E27FC236}">
                  <a16:creationId xmlns:a16="http://schemas.microsoft.com/office/drawing/2014/main" id="{B23C955F-423B-8A2A-E1AB-0D88446A138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90352" y="2909675"/>
              <a:ext cx="1047302" cy="1174212"/>
            </a:xfrm>
            <a:prstGeom prst="rect">
              <a:avLst/>
            </a:prstGeom>
          </p:spPr>
        </p:pic>
        <p:pic>
          <p:nvPicPr>
            <p:cNvPr id="27" name="Graphic 26" descr="Man with solid fill">
              <a:extLst>
                <a:ext uri="{FF2B5EF4-FFF2-40B4-BE49-F238E27FC236}">
                  <a16:creationId xmlns:a16="http://schemas.microsoft.com/office/drawing/2014/main" id="{EA5EE063-5C60-F29D-64A0-4586004188B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05358" y="2916550"/>
              <a:ext cx="1047302" cy="1174212"/>
            </a:xfrm>
            <a:prstGeom prst="rect">
              <a:avLst/>
            </a:prstGeom>
          </p:spPr>
        </p:pic>
        <p:pic>
          <p:nvPicPr>
            <p:cNvPr id="28" name="Graphic 27" descr="Man with solid fill">
              <a:extLst>
                <a:ext uri="{FF2B5EF4-FFF2-40B4-BE49-F238E27FC236}">
                  <a16:creationId xmlns:a16="http://schemas.microsoft.com/office/drawing/2014/main" id="{1C1B6A65-F0D1-9667-3FD1-BE7B729C90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19937" y="2894551"/>
              <a:ext cx="1047302" cy="1174212"/>
            </a:xfrm>
            <a:prstGeom prst="rect">
              <a:avLst/>
            </a:prstGeom>
          </p:spPr>
        </p:pic>
        <p:pic>
          <p:nvPicPr>
            <p:cNvPr id="29" name="Graphic 28" descr="Man with solid fill">
              <a:extLst>
                <a:ext uri="{FF2B5EF4-FFF2-40B4-BE49-F238E27FC236}">
                  <a16:creationId xmlns:a16="http://schemas.microsoft.com/office/drawing/2014/main" id="{A7672B37-DD0B-70CF-F51D-C2FCE58B5E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16581" y="2913801"/>
              <a:ext cx="1047302" cy="1174212"/>
            </a:xfrm>
            <a:prstGeom prst="rect">
              <a:avLst/>
            </a:prstGeom>
          </p:spPr>
        </p:pic>
        <p:pic>
          <p:nvPicPr>
            <p:cNvPr id="30" name="Graphic 29" descr="Man with solid fill">
              <a:extLst>
                <a:ext uri="{FF2B5EF4-FFF2-40B4-BE49-F238E27FC236}">
                  <a16:creationId xmlns:a16="http://schemas.microsoft.com/office/drawing/2014/main" id="{F2478576-1917-036C-9BF8-DB53459FDC3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31587" y="2916550"/>
              <a:ext cx="1047302" cy="1174212"/>
            </a:xfrm>
            <a:prstGeom prst="rect">
              <a:avLst/>
            </a:prstGeom>
          </p:spPr>
        </p:pic>
        <p:pic>
          <p:nvPicPr>
            <p:cNvPr id="31" name="Graphic 30" descr="Man with solid fill">
              <a:extLst>
                <a:ext uri="{FF2B5EF4-FFF2-40B4-BE49-F238E27FC236}">
                  <a16:creationId xmlns:a16="http://schemas.microsoft.com/office/drawing/2014/main" id="{4F9FFF0D-A610-DAF6-CEFD-A4FA2B4561C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28231" y="2894551"/>
              <a:ext cx="1047302" cy="1174212"/>
            </a:xfrm>
            <a:prstGeom prst="rect">
              <a:avLst/>
            </a:prstGeom>
          </p:spPr>
        </p:pic>
        <p:pic>
          <p:nvPicPr>
            <p:cNvPr id="32" name="Graphic 31" descr="Man with solid fill">
              <a:extLst>
                <a:ext uri="{FF2B5EF4-FFF2-40B4-BE49-F238E27FC236}">
                  <a16:creationId xmlns:a16="http://schemas.microsoft.com/office/drawing/2014/main" id="{6795DCDA-CFE8-D6B8-41EA-011082E6CD1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21592" y="2894551"/>
              <a:ext cx="1047302" cy="1174212"/>
            </a:xfrm>
            <a:prstGeom prst="rect">
              <a:avLst/>
            </a:prstGeom>
          </p:spPr>
        </p:pic>
        <p:pic>
          <p:nvPicPr>
            <p:cNvPr id="33" name="Graphic 32" descr="Man with solid fill">
              <a:extLst>
                <a:ext uri="{FF2B5EF4-FFF2-40B4-BE49-F238E27FC236}">
                  <a16:creationId xmlns:a16="http://schemas.microsoft.com/office/drawing/2014/main" id="{1C4BD4A5-06E6-1D8E-4C1D-E0A8A6F7A78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9074" y="2909675"/>
              <a:ext cx="1047302" cy="1174212"/>
            </a:xfrm>
            <a:prstGeom prst="rect">
              <a:avLst/>
            </a:prstGeom>
          </p:spPr>
        </p:pic>
        <p:pic>
          <p:nvPicPr>
            <p:cNvPr id="34" name="Graphic 33" descr="Man with solid fill">
              <a:extLst>
                <a:ext uri="{FF2B5EF4-FFF2-40B4-BE49-F238E27FC236}">
                  <a16:creationId xmlns:a16="http://schemas.microsoft.com/office/drawing/2014/main" id="{8C690A40-6B18-D1F9-E65F-E7FB192CF26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8652" y="2909675"/>
              <a:ext cx="1047302" cy="1174212"/>
            </a:xfrm>
            <a:prstGeom prst="rect">
              <a:avLst/>
            </a:prstGeom>
          </p:spPr>
        </p:pic>
      </p:grpSp>
      <p:pic>
        <p:nvPicPr>
          <p:cNvPr id="35" name="Graphic 34" descr="Man with solid fill">
            <a:extLst>
              <a:ext uri="{FF2B5EF4-FFF2-40B4-BE49-F238E27FC236}">
                <a16:creationId xmlns:a16="http://schemas.microsoft.com/office/drawing/2014/main" id="{ACD017B9-9BD7-CDA9-87E4-60F8EE59D4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89262" y="194149"/>
            <a:ext cx="1047302" cy="1174212"/>
          </a:xfrm>
          <a:prstGeom prst="rect">
            <a:avLst/>
          </a:prstGeom>
        </p:spPr>
      </p:pic>
      <p:pic>
        <p:nvPicPr>
          <p:cNvPr id="36" name="Graphic 35" descr="Man with solid fill">
            <a:extLst>
              <a:ext uri="{FF2B5EF4-FFF2-40B4-BE49-F238E27FC236}">
                <a16:creationId xmlns:a16="http://schemas.microsoft.com/office/drawing/2014/main" id="{4C33D22B-BD87-0D13-76AB-D0A8153DF9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781" y="4231026"/>
            <a:ext cx="1047302" cy="1174212"/>
          </a:xfrm>
          <a:prstGeom prst="rect">
            <a:avLst/>
          </a:prstGeom>
        </p:spPr>
      </p:pic>
      <p:pic>
        <p:nvPicPr>
          <p:cNvPr id="40" name="Graphic 39" descr="Man with solid fill">
            <a:extLst>
              <a:ext uri="{FF2B5EF4-FFF2-40B4-BE49-F238E27FC236}">
                <a16:creationId xmlns:a16="http://schemas.microsoft.com/office/drawing/2014/main" id="{D38A9C58-7747-5292-F0D0-09EE78C12D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96297" y="4246035"/>
            <a:ext cx="1047302" cy="1174212"/>
          </a:xfrm>
          <a:prstGeom prst="rect">
            <a:avLst/>
          </a:prstGeom>
        </p:spPr>
      </p:pic>
      <p:pic>
        <p:nvPicPr>
          <p:cNvPr id="41" name="Graphic 40" descr="Man with solid fill">
            <a:extLst>
              <a:ext uri="{FF2B5EF4-FFF2-40B4-BE49-F238E27FC236}">
                <a16:creationId xmlns:a16="http://schemas.microsoft.com/office/drawing/2014/main" id="{4703C79E-8CB3-EE2D-89B7-42E9A7F126B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13957" y="4248556"/>
            <a:ext cx="1047302" cy="1174212"/>
          </a:xfrm>
          <a:prstGeom prst="rect">
            <a:avLst/>
          </a:prstGeom>
        </p:spPr>
      </p:pic>
      <p:pic>
        <p:nvPicPr>
          <p:cNvPr id="42" name="Graphic 41" descr="Man with solid fill">
            <a:extLst>
              <a:ext uri="{FF2B5EF4-FFF2-40B4-BE49-F238E27FC236}">
                <a16:creationId xmlns:a16="http://schemas.microsoft.com/office/drawing/2014/main" id="{375536EF-E354-0256-B35F-A2ABFCECC7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67613" y="213399"/>
            <a:ext cx="1047302" cy="1174212"/>
          </a:xfrm>
          <a:prstGeom prst="rect">
            <a:avLst/>
          </a:prstGeom>
        </p:spPr>
      </p:pic>
      <p:pic>
        <p:nvPicPr>
          <p:cNvPr id="43" name="Graphic 42" descr="Man with solid fill">
            <a:extLst>
              <a:ext uri="{FF2B5EF4-FFF2-40B4-BE49-F238E27FC236}">
                <a16:creationId xmlns:a16="http://schemas.microsoft.com/office/drawing/2014/main" id="{4A01D068-B603-92D8-5D20-4E03BAE9D6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82619" y="216149"/>
            <a:ext cx="1047302" cy="1174212"/>
          </a:xfrm>
          <a:prstGeom prst="rect">
            <a:avLst/>
          </a:prstGeom>
        </p:spPr>
      </p:pic>
      <p:pic>
        <p:nvPicPr>
          <p:cNvPr id="44" name="Graphic 43" descr="Man with solid fill">
            <a:extLst>
              <a:ext uri="{FF2B5EF4-FFF2-40B4-BE49-F238E27FC236}">
                <a16:creationId xmlns:a16="http://schemas.microsoft.com/office/drawing/2014/main" id="{BFC53CB5-3501-FD35-B3B0-9541E230CD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79263" y="194149"/>
            <a:ext cx="1047302" cy="1174212"/>
          </a:xfrm>
          <a:prstGeom prst="rect">
            <a:avLst/>
          </a:prstGeom>
        </p:spPr>
      </p:pic>
      <p:pic>
        <p:nvPicPr>
          <p:cNvPr id="45" name="Graphic 44" descr="Man with solid fill">
            <a:extLst>
              <a:ext uri="{FF2B5EF4-FFF2-40B4-BE49-F238E27FC236}">
                <a16:creationId xmlns:a16="http://schemas.microsoft.com/office/drawing/2014/main" id="{CF92F600-211C-3E6B-473E-0AC31219F5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72624" y="194149"/>
            <a:ext cx="1047302" cy="1174212"/>
          </a:xfrm>
          <a:prstGeom prst="rect">
            <a:avLst/>
          </a:prstGeom>
        </p:spPr>
      </p:pic>
      <p:pic>
        <p:nvPicPr>
          <p:cNvPr id="46" name="Graphic 45" descr="Man with solid fill">
            <a:extLst>
              <a:ext uri="{FF2B5EF4-FFF2-40B4-BE49-F238E27FC236}">
                <a16:creationId xmlns:a16="http://schemas.microsoft.com/office/drawing/2014/main" id="{E278CCFB-7073-64E2-40A3-B957E12D84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90106" y="209273"/>
            <a:ext cx="1047302" cy="1174212"/>
          </a:xfrm>
          <a:prstGeom prst="rect">
            <a:avLst/>
          </a:prstGeom>
        </p:spPr>
      </p:pic>
      <p:pic>
        <p:nvPicPr>
          <p:cNvPr id="47" name="Graphic 46" descr="Man with solid fill">
            <a:extLst>
              <a:ext uri="{FF2B5EF4-FFF2-40B4-BE49-F238E27FC236}">
                <a16:creationId xmlns:a16="http://schemas.microsoft.com/office/drawing/2014/main" id="{0053382F-F1C1-9938-3AB9-E28DFF9FC8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39684" y="209273"/>
            <a:ext cx="1047302" cy="1174212"/>
          </a:xfrm>
          <a:prstGeom prst="rect">
            <a:avLst/>
          </a:prstGeom>
        </p:spPr>
      </p:pic>
      <p:pic>
        <p:nvPicPr>
          <p:cNvPr id="50" name="Graphic 49" descr="Man with solid fill">
            <a:extLst>
              <a:ext uri="{FF2B5EF4-FFF2-40B4-BE49-F238E27FC236}">
                <a16:creationId xmlns:a16="http://schemas.microsoft.com/office/drawing/2014/main" id="{B1F897AC-FCDA-94AC-358E-FFB6355738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50347" y="4253025"/>
            <a:ext cx="1047302" cy="1174212"/>
          </a:xfrm>
          <a:prstGeom prst="rect">
            <a:avLst/>
          </a:prstGeom>
        </p:spPr>
      </p:pic>
      <p:pic>
        <p:nvPicPr>
          <p:cNvPr id="51" name="Graphic 50" descr="Man with solid fill">
            <a:extLst>
              <a:ext uri="{FF2B5EF4-FFF2-40B4-BE49-F238E27FC236}">
                <a16:creationId xmlns:a16="http://schemas.microsoft.com/office/drawing/2014/main" id="{27640E6D-D03B-5ADD-FF38-6FD4F15DEB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10919" y="4316734"/>
            <a:ext cx="1047302" cy="1174212"/>
          </a:xfrm>
          <a:prstGeom prst="rect">
            <a:avLst/>
          </a:prstGeom>
        </p:spPr>
      </p:pic>
      <p:pic>
        <p:nvPicPr>
          <p:cNvPr id="52" name="Graphic 51" descr="Man with solid fill">
            <a:extLst>
              <a:ext uri="{FF2B5EF4-FFF2-40B4-BE49-F238E27FC236}">
                <a16:creationId xmlns:a16="http://schemas.microsoft.com/office/drawing/2014/main" id="{E57655C2-E6CB-F8A8-1E79-4DE070DF0E8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61570" y="4250276"/>
            <a:ext cx="1047302" cy="1174212"/>
          </a:xfrm>
          <a:prstGeom prst="rect">
            <a:avLst/>
          </a:prstGeom>
        </p:spPr>
      </p:pic>
      <p:pic>
        <p:nvPicPr>
          <p:cNvPr id="53" name="Graphic 52" descr="Man with solid fill">
            <a:extLst>
              <a:ext uri="{FF2B5EF4-FFF2-40B4-BE49-F238E27FC236}">
                <a16:creationId xmlns:a16="http://schemas.microsoft.com/office/drawing/2014/main" id="{13CDBEE4-9DA4-245A-7E64-F47AC76F3D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76888" y="4253025"/>
            <a:ext cx="1047302" cy="1174212"/>
          </a:xfrm>
          <a:prstGeom prst="rect">
            <a:avLst/>
          </a:prstGeom>
        </p:spPr>
      </p:pic>
      <p:pic>
        <p:nvPicPr>
          <p:cNvPr id="54" name="Graphic 53" descr="Man with solid fill">
            <a:extLst>
              <a:ext uri="{FF2B5EF4-FFF2-40B4-BE49-F238E27FC236}">
                <a16:creationId xmlns:a16="http://schemas.microsoft.com/office/drawing/2014/main" id="{AF90D58F-ECB3-F72D-BFA5-0D202E323E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73220" y="4231026"/>
            <a:ext cx="1047302" cy="1174212"/>
          </a:xfrm>
          <a:prstGeom prst="rect">
            <a:avLst/>
          </a:prstGeom>
        </p:spPr>
      </p:pic>
      <p:pic>
        <p:nvPicPr>
          <p:cNvPr id="55" name="Graphic 54" descr="Man with solid fill">
            <a:extLst>
              <a:ext uri="{FF2B5EF4-FFF2-40B4-BE49-F238E27FC236}">
                <a16:creationId xmlns:a16="http://schemas.microsoft.com/office/drawing/2014/main" id="{3DBC9C40-2C23-3FB9-55C7-7E0CEDF352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98308" y="4258732"/>
            <a:ext cx="1047302" cy="1174212"/>
          </a:xfrm>
          <a:prstGeom prst="rect">
            <a:avLst/>
          </a:prstGeom>
        </p:spPr>
      </p:pic>
      <p:pic>
        <p:nvPicPr>
          <p:cNvPr id="56" name="Graphic 55" descr="Man with solid fill">
            <a:extLst>
              <a:ext uri="{FF2B5EF4-FFF2-40B4-BE49-F238E27FC236}">
                <a16:creationId xmlns:a16="http://schemas.microsoft.com/office/drawing/2014/main" id="{0E474C48-787C-283B-639A-D19B776C0D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4063" y="4246150"/>
            <a:ext cx="1047302" cy="1174212"/>
          </a:xfrm>
          <a:prstGeom prst="rect">
            <a:avLst/>
          </a:prstGeom>
        </p:spPr>
      </p:pic>
      <p:pic>
        <p:nvPicPr>
          <p:cNvPr id="57" name="Graphic 56" descr="Man with solid fill">
            <a:extLst>
              <a:ext uri="{FF2B5EF4-FFF2-40B4-BE49-F238E27FC236}">
                <a16:creationId xmlns:a16="http://schemas.microsoft.com/office/drawing/2014/main" id="{BF9AC22A-76B9-5D2C-6537-4234626254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7248" y="4246035"/>
            <a:ext cx="1047302" cy="1174212"/>
          </a:xfrm>
          <a:prstGeom prst="rect">
            <a:avLst/>
          </a:prstGeom>
        </p:spPr>
      </p:pic>
      <p:grpSp>
        <p:nvGrpSpPr>
          <p:cNvPr id="38" name="Group 37">
            <a:extLst>
              <a:ext uri="{FF2B5EF4-FFF2-40B4-BE49-F238E27FC236}">
                <a16:creationId xmlns:a16="http://schemas.microsoft.com/office/drawing/2014/main" id="{C06C904C-08BF-6DFB-7190-730C09B1250E}"/>
              </a:ext>
            </a:extLst>
          </p:cNvPr>
          <p:cNvGrpSpPr/>
          <p:nvPr/>
        </p:nvGrpSpPr>
        <p:grpSpPr>
          <a:xfrm>
            <a:off x="-63190" y="2888332"/>
            <a:ext cx="5714430" cy="1196211"/>
            <a:chOff x="6301249" y="2887676"/>
            <a:chExt cx="5714430" cy="1196211"/>
          </a:xfrm>
        </p:grpSpPr>
        <p:pic>
          <p:nvPicPr>
            <p:cNvPr id="37" name="Graphic 36" descr="Man with solid fill">
              <a:extLst>
                <a:ext uri="{FF2B5EF4-FFF2-40B4-BE49-F238E27FC236}">
                  <a16:creationId xmlns:a16="http://schemas.microsoft.com/office/drawing/2014/main" id="{943194B8-EBA0-65E4-53AC-E60FA16CCE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01249" y="2887676"/>
              <a:ext cx="1047302" cy="1174212"/>
            </a:xfrm>
            <a:prstGeom prst="rect">
              <a:avLst/>
            </a:prstGeom>
          </p:spPr>
        </p:pic>
        <p:pic>
          <p:nvPicPr>
            <p:cNvPr id="60" name="Graphic 59" descr="Man with solid fill">
              <a:extLst>
                <a:ext uri="{FF2B5EF4-FFF2-40B4-BE49-F238E27FC236}">
                  <a16:creationId xmlns:a16="http://schemas.microsoft.com/office/drawing/2014/main" id="{224DF570-372E-CFA8-F4D4-18592B0913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68377" y="2909675"/>
              <a:ext cx="1047302" cy="1174212"/>
            </a:xfrm>
            <a:prstGeom prst="rect">
              <a:avLst/>
            </a:prstGeom>
          </p:spPr>
        </p:pic>
        <p:pic>
          <p:nvPicPr>
            <p:cNvPr id="61" name="Graphic 60" descr="Man with solid fill">
              <a:extLst>
                <a:ext uri="{FF2B5EF4-FFF2-40B4-BE49-F238E27FC236}">
                  <a16:creationId xmlns:a16="http://schemas.microsoft.com/office/drawing/2014/main" id="{3CAED5C4-9D01-3A8F-9536-50D58D24ED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82956" y="2887676"/>
              <a:ext cx="1047302" cy="1174212"/>
            </a:xfrm>
            <a:prstGeom prst="rect">
              <a:avLst/>
            </a:prstGeom>
          </p:spPr>
        </p:pic>
        <p:pic>
          <p:nvPicPr>
            <p:cNvPr id="62" name="Graphic 61" descr="Man with solid fill">
              <a:extLst>
                <a:ext uri="{FF2B5EF4-FFF2-40B4-BE49-F238E27FC236}">
                  <a16:creationId xmlns:a16="http://schemas.microsoft.com/office/drawing/2014/main" id="{F951F207-E2ED-3985-BE79-71E4BCAEEC6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79600" y="2906926"/>
              <a:ext cx="1047302" cy="1174212"/>
            </a:xfrm>
            <a:prstGeom prst="rect">
              <a:avLst/>
            </a:prstGeom>
          </p:spPr>
        </p:pic>
        <p:pic>
          <p:nvPicPr>
            <p:cNvPr id="63" name="Graphic 62" descr="Man with solid fill">
              <a:extLst>
                <a:ext uri="{FF2B5EF4-FFF2-40B4-BE49-F238E27FC236}">
                  <a16:creationId xmlns:a16="http://schemas.microsoft.com/office/drawing/2014/main" id="{4805ECE4-EF5A-EDD1-A961-5C94403750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94606" y="2909675"/>
              <a:ext cx="1047302" cy="1174212"/>
            </a:xfrm>
            <a:prstGeom prst="rect">
              <a:avLst/>
            </a:prstGeom>
          </p:spPr>
        </p:pic>
        <p:pic>
          <p:nvPicPr>
            <p:cNvPr id="64" name="Graphic 63" descr="Man with solid fill">
              <a:extLst>
                <a:ext uri="{FF2B5EF4-FFF2-40B4-BE49-F238E27FC236}">
                  <a16:creationId xmlns:a16="http://schemas.microsoft.com/office/drawing/2014/main" id="{81051E72-D352-E18F-25E7-41B8388ECF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91250" y="2887676"/>
              <a:ext cx="1047302" cy="1174212"/>
            </a:xfrm>
            <a:prstGeom prst="rect">
              <a:avLst/>
            </a:prstGeom>
          </p:spPr>
        </p:pic>
        <p:pic>
          <p:nvPicPr>
            <p:cNvPr id="65" name="Graphic 64" descr="Man with solid fill">
              <a:extLst>
                <a:ext uri="{FF2B5EF4-FFF2-40B4-BE49-F238E27FC236}">
                  <a16:creationId xmlns:a16="http://schemas.microsoft.com/office/drawing/2014/main" id="{2B3B88C0-F6F8-D8A2-6DC4-9A2518D2B4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84611" y="2887676"/>
              <a:ext cx="1047302" cy="1174212"/>
            </a:xfrm>
            <a:prstGeom prst="rect">
              <a:avLst/>
            </a:prstGeom>
          </p:spPr>
        </p:pic>
        <p:pic>
          <p:nvPicPr>
            <p:cNvPr id="66" name="Graphic 65" descr="Man with solid fill">
              <a:extLst>
                <a:ext uri="{FF2B5EF4-FFF2-40B4-BE49-F238E27FC236}">
                  <a16:creationId xmlns:a16="http://schemas.microsoft.com/office/drawing/2014/main" id="{E5B7EC36-8957-8D55-5DCF-2CF76A6AE9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02093" y="2902800"/>
              <a:ext cx="1047302" cy="1174212"/>
            </a:xfrm>
            <a:prstGeom prst="rect">
              <a:avLst/>
            </a:prstGeom>
          </p:spPr>
        </p:pic>
        <p:pic>
          <p:nvPicPr>
            <p:cNvPr id="67" name="Graphic 66" descr="Man with solid fill">
              <a:extLst>
                <a:ext uri="{FF2B5EF4-FFF2-40B4-BE49-F238E27FC236}">
                  <a16:creationId xmlns:a16="http://schemas.microsoft.com/office/drawing/2014/main" id="{2CF37F5F-1F69-ECFA-4806-4F9D5D5975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51671" y="2902800"/>
              <a:ext cx="1047302" cy="1174212"/>
            </a:xfrm>
            <a:prstGeom prst="rect">
              <a:avLst/>
            </a:prstGeom>
          </p:spPr>
        </p:pic>
      </p:grpSp>
      <p:grpSp>
        <p:nvGrpSpPr>
          <p:cNvPr id="69" name="Group 68">
            <a:extLst>
              <a:ext uri="{FF2B5EF4-FFF2-40B4-BE49-F238E27FC236}">
                <a16:creationId xmlns:a16="http://schemas.microsoft.com/office/drawing/2014/main" id="{89900E31-59DA-6DC2-0EA5-22DD85BBDC68}"/>
              </a:ext>
            </a:extLst>
          </p:cNvPr>
          <p:cNvGrpSpPr/>
          <p:nvPr/>
        </p:nvGrpSpPr>
        <p:grpSpPr>
          <a:xfrm>
            <a:off x="8685022" y="2912603"/>
            <a:ext cx="2287955" cy="1169667"/>
            <a:chOff x="9627518" y="5104395"/>
            <a:chExt cx="2465987" cy="1221077"/>
          </a:xfrm>
        </p:grpSpPr>
        <p:pic>
          <p:nvPicPr>
            <p:cNvPr id="70" name="Graphic 69" descr="Woman with solid fill">
              <a:extLst>
                <a:ext uri="{FF2B5EF4-FFF2-40B4-BE49-F238E27FC236}">
                  <a16:creationId xmlns:a16="http://schemas.microsoft.com/office/drawing/2014/main" id="{C865B6F0-6BD4-C715-1131-5AE7BC50234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85479" y="5104395"/>
              <a:ext cx="1208026" cy="1212072"/>
            </a:xfrm>
            <a:prstGeom prst="rect">
              <a:avLst/>
            </a:prstGeom>
          </p:spPr>
        </p:pic>
        <p:pic>
          <p:nvPicPr>
            <p:cNvPr id="71" name="Graphic 70" descr="Woman with solid fill">
              <a:extLst>
                <a:ext uri="{FF2B5EF4-FFF2-40B4-BE49-F238E27FC236}">
                  <a16:creationId xmlns:a16="http://schemas.microsoft.com/office/drawing/2014/main" id="{2AB01763-9FD4-37FE-2CC7-235B44E88D5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31530" y="5113400"/>
              <a:ext cx="1208026" cy="1212072"/>
            </a:xfrm>
            <a:prstGeom prst="rect">
              <a:avLst/>
            </a:prstGeom>
          </p:spPr>
        </p:pic>
        <p:pic>
          <p:nvPicPr>
            <p:cNvPr id="72" name="Graphic 71" descr="Woman with solid fill">
              <a:extLst>
                <a:ext uri="{FF2B5EF4-FFF2-40B4-BE49-F238E27FC236}">
                  <a16:creationId xmlns:a16="http://schemas.microsoft.com/office/drawing/2014/main" id="{2B673954-58BE-0714-E3B4-82F8BE94EF6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27518" y="5111322"/>
              <a:ext cx="1208026" cy="1212072"/>
            </a:xfrm>
            <a:prstGeom prst="rect">
              <a:avLst/>
            </a:prstGeom>
          </p:spPr>
        </p:pic>
      </p:grpSp>
      <p:grpSp>
        <p:nvGrpSpPr>
          <p:cNvPr id="73" name="Group 72">
            <a:extLst>
              <a:ext uri="{FF2B5EF4-FFF2-40B4-BE49-F238E27FC236}">
                <a16:creationId xmlns:a16="http://schemas.microsoft.com/office/drawing/2014/main" id="{C23EEC6D-C0CE-A8F2-33D3-B72040EB9083}"/>
              </a:ext>
            </a:extLst>
          </p:cNvPr>
          <p:cNvGrpSpPr/>
          <p:nvPr/>
        </p:nvGrpSpPr>
        <p:grpSpPr>
          <a:xfrm>
            <a:off x="5158134" y="2957477"/>
            <a:ext cx="2287955" cy="1169667"/>
            <a:chOff x="9627518" y="5104395"/>
            <a:chExt cx="2465987" cy="1221077"/>
          </a:xfrm>
        </p:grpSpPr>
        <p:pic>
          <p:nvPicPr>
            <p:cNvPr id="74" name="Graphic 73" descr="Woman with solid fill">
              <a:extLst>
                <a:ext uri="{FF2B5EF4-FFF2-40B4-BE49-F238E27FC236}">
                  <a16:creationId xmlns:a16="http://schemas.microsoft.com/office/drawing/2014/main" id="{82A219A8-2590-E83C-F294-59D826DF92E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85479" y="5104395"/>
              <a:ext cx="1208026" cy="1212072"/>
            </a:xfrm>
            <a:prstGeom prst="rect">
              <a:avLst/>
            </a:prstGeom>
          </p:spPr>
        </p:pic>
        <p:pic>
          <p:nvPicPr>
            <p:cNvPr id="75" name="Graphic 74" descr="Woman with solid fill">
              <a:extLst>
                <a:ext uri="{FF2B5EF4-FFF2-40B4-BE49-F238E27FC236}">
                  <a16:creationId xmlns:a16="http://schemas.microsoft.com/office/drawing/2014/main" id="{F11FDA55-07CE-A7F4-96D0-FA36E081E92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31530" y="5113400"/>
              <a:ext cx="1208026" cy="1212072"/>
            </a:xfrm>
            <a:prstGeom prst="rect">
              <a:avLst/>
            </a:prstGeom>
          </p:spPr>
        </p:pic>
        <p:pic>
          <p:nvPicPr>
            <p:cNvPr id="76" name="Graphic 75" descr="Woman with solid fill">
              <a:extLst>
                <a:ext uri="{FF2B5EF4-FFF2-40B4-BE49-F238E27FC236}">
                  <a16:creationId xmlns:a16="http://schemas.microsoft.com/office/drawing/2014/main" id="{B0475BE8-9395-328E-65BD-2A4CFAD14EE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27518" y="5111322"/>
              <a:ext cx="1208026" cy="1212072"/>
            </a:xfrm>
            <a:prstGeom prst="rect">
              <a:avLst/>
            </a:prstGeom>
          </p:spPr>
        </p:pic>
      </p:grpSp>
      <p:grpSp>
        <p:nvGrpSpPr>
          <p:cNvPr id="77" name="Group 76">
            <a:extLst>
              <a:ext uri="{FF2B5EF4-FFF2-40B4-BE49-F238E27FC236}">
                <a16:creationId xmlns:a16="http://schemas.microsoft.com/office/drawing/2014/main" id="{7CD8AE5F-1BBD-2946-13BB-3E29164F84F9}"/>
              </a:ext>
            </a:extLst>
          </p:cNvPr>
          <p:cNvGrpSpPr/>
          <p:nvPr/>
        </p:nvGrpSpPr>
        <p:grpSpPr>
          <a:xfrm>
            <a:off x="9828734" y="4236075"/>
            <a:ext cx="2287955" cy="1169667"/>
            <a:chOff x="9627518" y="5104395"/>
            <a:chExt cx="2465987" cy="1221077"/>
          </a:xfrm>
        </p:grpSpPr>
        <p:pic>
          <p:nvPicPr>
            <p:cNvPr id="78" name="Graphic 77" descr="Woman with solid fill">
              <a:extLst>
                <a:ext uri="{FF2B5EF4-FFF2-40B4-BE49-F238E27FC236}">
                  <a16:creationId xmlns:a16="http://schemas.microsoft.com/office/drawing/2014/main" id="{8A16AFC4-E960-20D6-46E0-E0F0E35DDFA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85479" y="5104395"/>
              <a:ext cx="1208026" cy="1212072"/>
            </a:xfrm>
            <a:prstGeom prst="rect">
              <a:avLst/>
            </a:prstGeom>
          </p:spPr>
        </p:pic>
        <p:pic>
          <p:nvPicPr>
            <p:cNvPr id="79" name="Graphic 78" descr="Woman with solid fill">
              <a:extLst>
                <a:ext uri="{FF2B5EF4-FFF2-40B4-BE49-F238E27FC236}">
                  <a16:creationId xmlns:a16="http://schemas.microsoft.com/office/drawing/2014/main" id="{30C8C957-4FD5-27C3-CC84-6D1B50812D6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31530" y="5113400"/>
              <a:ext cx="1208026" cy="1212072"/>
            </a:xfrm>
            <a:prstGeom prst="rect">
              <a:avLst/>
            </a:prstGeom>
          </p:spPr>
        </p:pic>
        <p:pic>
          <p:nvPicPr>
            <p:cNvPr id="80" name="Graphic 79" descr="Woman with solid fill">
              <a:extLst>
                <a:ext uri="{FF2B5EF4-FFF2-40B4-BE49-F238E27FC236}">
                  <a16:creationId xmlns:a16="http://schemas.microsoft.com/office/drawing/2014/main" id="{3D567D58-9F12-033F-DD15-FA8AE5CACA2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27518" y="5111322"/>
              <a:ext cx="1208026" cy="1212072"/>
            </a:xfrm>
            <a:prstGeom prst="rect">
              <a:avLst/>
            </a:prstGeom>
          </p:spPr>
        </p:pic>
      </p:grpSp>
      <p:grpSp>
        <p:nvGrpSpPr>
          <p:cNvPr id="81" name="Group 80">
            <a:extLst>
              <a:ext uri="{FF2B5EF4-FFF2-40B4-BE49-F238E27FC236}">
                <a16:creationId xmlns:a16="http://schemas.microsoft.com/office/drawing/2014/main" id="{5C85B2E2-8534-CA3B-57BF-50436B14A302}"/>
              </a:ext>
            </a:extLst>
          </p:cNvPr>
          <p:cNvGrpSpPr/>
          <p:nvPr/>
        </p:nvGrpSpPr>
        <p:grpSpPr>
          <a:xfrm>
            <a:off x="6939684" y="2905728"/>
            <a:ext cx="2287955" cy="1169667"/>
            <a:chOff x="9627518" y="5104395"/>
            <a:chExt cx="2465987" cy="1221077"/>
          </a:xfrm>
        </p:grpSpPr>
        <p:pic>
          <p:nvPicPr>
            <p:cNvPr id="82" name="Graphic 81" descr="Woman with solid fill">
              <a:extLst>
                <a:ext uri="{FF2B5EF4-FFF2-40B4-BE49-F238E27FC236}">
                  <a16:creationId xmlns:a16="http://schemas.microsoft.com/office/drawing/2014/main" id="{0BA58793-1ECA-42F9-46C4-333042AE920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85479" y="5104395"/>
              <a:ext cx="1208026" cy="1212072"/>
            </a:xfrm>
            <a:prstGeom prst="rect">
              <a:avLst/>
            </a:prstGeom>
          </p:spPr>
        </p:pic>
        <p:pic>
          <p:nvPicPr>
            <p:cNvPr id="83" name="Graphic 82" descr="Woman with solid fill">
              <a:extLst>
                <a:ext uri="{FF2B5EF4-FFF2-40B4-BE49-F238E27FC236}">
                  <a16:creationId xmlns:a16="http://schemas.microsoft.com/office/drawing/2014/main" id="{41BA56EF-9E70-1B1D-0EB1-5E966212B28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31530" y="5113400"/>
              <a:ext cx="1208026" cy="1212072"/>
            </a:xfrm>
            <a:prstGeom prst="rect">
              <a:avLst/>
            </a:prstGeom>
          </p:spPr>
        </p:pic>
        <p:pic>
          <p:nvPicPr>
            <p:cNvPr id="84" name="Graphic 83" descr="Woman with solid fill">
              <a:extLst>
                <a:ext uri="{FF2B5EF4-FFF2-40B4-BE49-F238E27FC236}">
                  <a16:creationId xmlns:a16="http://schemas.microsoft.com/office/drawing/2014/main" id="{A309023E-68DB-47E9-F929-D3729D28D39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27518" y="5111322"/>
              <a:ext cx="1208026" cy="1212072"/>
            </a:xfrm>
            <a:prstGeom prst="rect">
              <a:avLst/>
            </a:prstGeom>
          </p:spPr>
        </p:pic>
      </p:grpSp>
      <p:grpSp>
        <p:nvGrpSpPr>
          <p:cNvPr id="89" name="Group 88">
            <a:extLst>
              <a:ext uri="{FF2B5EF4-FFF2-40B4-BE49-F238E27FC236}">
                <a16:creationId xmlns:a16="http://schemas.microsoft.com/office/drawing/2014/main" id="{EBA022EB-1C6A-B7EF-2661-B1EB5FAB9FC9}"/>
              </a:ext>
            </a:extLst>
          </p:cNvPr>
          <p:cNvGrpSpPr/>
          <p:nvPr/>
        </p:nvGrpSpPr>
        <p:grpSpPr>
          <a:xfrm>
            <a:off x="10438055" y="2980163"/>
            <a:ext cx="1681218" cy="1163031"/>
            <a:chOff x="9627518" y="5111322"/>
            <a:chExt cx="1812038" cy="1214150"/>
          </a:xfrm>
        </p:grpSpPr>
        <p:pic>
          <p:nvPicPr>
            <p:cNvPr id="91" name="Graphic 90" descr="Woman with solid fill">
              <a:extLst>
                <a:ext uri="{FF2B5EF4-FFF2-40B4-BE49-F238E27FC236}">
                  <a16:creationId xmlns:a16="http://schemas.microsoft.com/office/drawing/2014/main" id="{CD22E950-A96B-46D3-1ADA-769910C08ED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31530" y="5113400"/>
              <a:ext cx="1208026" cy="1212072"/>
            </a:xfrm>
            <a:prstGeom prst="rect">
              <a:avLst/>
            </a:prstGeom>
          </p:spPr>
        </p:pic>
        <p:pic>
          <p:nvPicPr>
            <p:cNvPr id="92" name="Graphic 91" descr="Woman with solid fill">
              <a:extLst>
                <a:ext uri="{FF2B5EF4-FFF2-40B4-BE49-F238E27FC236}">
                  <a16:creationId xmlns:a16="http://schemas.microsoft.com/office/drawing/2014/main" id="{642523FC-A040-1CE7-9401-7F36ADDE90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27518" y="5111322"/>
              <a:ext cx="1208026" cy="1212072"/>
            </a:xfrm>
            <a:prstGeom prst="rect">
              <a:avLst/>
            </a:prstGeom>
          </p:spPr>
        </p:pic>
      </p:grpSp>
      <p:grpSp>
        <p:nvGrpSpPr>
          <p:cNvPr id="93" name="Group 92">
            <a:extLst>
              <a:ext uri="{FF2B5EF4-FFF2-40B4-BE49-F238E27FC236}">
                <a16:creationId xmlns:a16="http://schemas.microsoft.com/office/drawing/2014/main" id="{372D79E7-3ACB-33D8-3BAF-2B678900E5DB}"/>
              </a:ext>
            </a:extLst>
          </p:cNvPr>
          <p:cNvGrpSpPr/>
          <p:nvPr/>
        </p:nvGrpSpPr>
        <p:grpSpPr>
          <a:xfrm>
            <a:off x="8118191" y="4266241"/>
            <a:ext cx="2287955" cy="1169667"/>
            <a:chOff x="9627518" y="5104395"/>
            <a:chExt cx="2465987" cy="1221077"/>
          </a:xfrm>
        </p:grpSpPr>
        <p:pic>
          <p:nvPicPr>
            <p:cNvPr id="94" name="Graphic 93" descr="Woman with solid fill">
              <a:extLst>
                <a:ext uri="{FF2B5EF4-FFF2-40B4-BE49-F238E27FC236}">
                  <a16:creationId xmlns:a16="http://schemas.microsoft.com/office/drawing/2014/main" id="{FE7155A9-D2A1-2483-DB41-E17B4DB7632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85479" y="5104395"/>
              <a:ext cx="1208026" cy="1212072"/>
            </a:xfrm>
            <a:prstGeom prst="rect">
              <a:avLst/>
            </a:prstGeom>
          </p:spPr>
        </p:pic>
        <p:pic>
          <p:nvPicPr>
            <p:cNvPr id="95" name="Graphic 94" descr="Woman with solid fill">
              <a:extLst>
                <a:ext uri="{FF2B5EF4-FFF2-40B4-BE49-F238E27FC236}">
                  <a16:creationId xmlns:a16="http://schemas.microsoft.com/office/drawing/2014/main" id="{CF39542C-65F6-BAE5-F7BD-A430C159093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31530" y="5113400"/>
              <a:ext cx="1208026" cy="1212072"/>
            </a:xfrm>
            <a:prstGeom prst="rect">
              <a:avLst/>
            </a:prstGeom>
          </p:spPr>
        </p:pic>
        <p:pic>
          <p:nvPicPr>
            <p:cNvPr id="96" name="Graphic 95" descr="Woman with solid fill">
              <a:extLst>
                <a:ext uri="{FF2B5EF4-FFF2-40B4-BE49-F238E27FC236}">
                  <a16:creationId xmlns:a16="http://schemas.microsoft.com/office/drawing/2014/main" id="{B224692E-1489-E95B-E0F1-CF7D7167416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27518" y="5111322"/>
              <a:ext cx="1208026" cy="1212072"/>
            </a:xfrm>
            <a:prstGeom prst="rect">
              <a:avLst/>
            </a:prstGeom>
          </p:spPr>
        </p:pic>
      </p:grpSp>
      <p:grpSp>
        <p:nvGrpSpPr>
          <p:cNvPr id="97" name="Group 96">
            <a:extLst>
              <a:ext uri="{FF2B5EF4-FFF2-40B4-BE49-F238E27FC236}">
                <a16:creationId xmlns:a16="http://schemas.microsoft.com/office/drawing/2014/main" id="{08550887-488B-A340-ABEC-B0CAB129AF88}"/>
              </a:ext>
            </a:extLst>
          </p:cNvPr>
          <p:cNvGrpSpPr/>
          <p:nvPr/>
        </p:nvGrpSpPr>
        <p:grpSpPr>
          <a:xfrm>
            <a:off x="6370155" y="4281775"/>
            <a:ext cx="2287955" cy="1169667"/>
            <a:chOff x="9627518" y="5104395"/>
            <a:chExt cx="2465987" cy="1221077"/>
          </a:xfrm>
        </p:grpSpPr>
        <p:pic>
          <p:nvPicPr>
            <p:cNvPr id="98" name="Graphic 97" descr="Woman with solid fill">
              <a:extLst>
                <a:ext uri="{FF2B5EF4-FFF2-40B4-BE49-F238E27FC236}">
                  <a16:creationId xmlns:a16="http://schemas.microsoft.com/office/drawing/2014/main" id="{F9B31598-50E4-C546-5F6A-523737BCCAB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85479" y="5104395"/>
              <a:ext cx="1208026" cy="1212072"/>
            </a:xfrm>
            <a:prstGeom prst="rect">
              <a:avLst/>
            </a:prstGeom>
          </p:spPr>
        </p:pic>
        <p:pic>
          <p:nvPicPr>
            <p:cNvPr id="99" name="Graphic 98" descr="Woman with solid fill">
              <a:extLst>
                <a:ext uri="{FF2B5EF4-FFF2-40B4-BE49-F238E27FC236}">
                  <a16:creationId xmlns:a16="http://schemas.microsoft.com/office/drawing/2014/main" id="{48DFF2B0-B546-A4DB-4BA6-4F55B531929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31530" y="5113400"/>
              <a:ext cx="1208026" cy="1212072"/>
            </a:xfrm>
            <a:prstGeom prst="rect">
              <a:avLst/>
            </a:prstGeom>
          </p:spPr>
        </p:pic>
        <p:pic>
          <p:nvPicPr>
            <p:cNvPr id="100" name="Graphic 99" descr="Woman with solid fill">
              <a:extLst>
                <a:ext uri="{FF2B5EF4-FFF2-40B4-BE49-F238E27FC236}">
                  <a16:creationId xmlns:a16="http://schemas.microsoft.com/office/drawing/2014/main" id="{0C352DC8-A65A-E8EC-96D6-29F66D187CD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27518" y="5111322"/>
              <a:ext cx="1208026" cy="1212072"/>
            </a:xfrm>
            <a:prstGeom prst="rect">
              <a:avLst/>
            </a:prstGeom>
          </p:spPr>
        </p:pic>
      </p:grpSp>
      <p:grpSp>
        <p:nvGrpSpPr>
          <p:cNvPr id="103" name="Group 102">
            <a:extLst>
              <a:ext uri="{FF2B5EF4-FFF2-40B4-BE49-F238E27FC236}">
                <a16:creationId xmlns:a16="http://schemas.microsoft.com/office/drawing/2014/main" id="{895B2D9C-F146-654C-23DB-6364CD84EC43}"/>
              </a:ext>
            </a:extLst>
          </p:cNvPr>
          <p:cNvGrpSpPr/>
          <p:nvPr/>
        </p:nvGrpSpPr>
        <p:grpSpPr>
          <a:xfrm>
            <a:off x="9867768" y="5471886"/>
            <a:ext cx="2287955" cy="1169666"/>
            <a:chOff x="9627518" y="5104395"/>
            <a:chExt cx="2465987" cy="1221077"/>
          </a:xfrm>
          <a:solidFill>
            <a:srgbClr val="945200"/>
          </a:solidFill>
        </p:grpSpPr>
        <p:pic>
          <p:nvPicPr>
            <p:cNvPr id="127" name="Graphic 126" descr="Woman with solid fill">
              <a:extLst>
                <a:ext uri="{FF2B5EF4-FFF2-40B4-BE49-F238E27FC236}">
                  <a16:creationId xmlns:a16="http://schemas.microsoft.com/office/drawing/2014/main" id="{582A2FCA-284C-0625-D2AB-DD5577420BB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85479" y="5104395"/>
              <a:ext cx="1208026" cy="1212072"/>
            </a:xfrm>
            <a:prstGeom prst="rect">
              <a:avLst/>
            </a:prstGeom>
          </p:spPr>
        </p:pic>
        <p:pic>
          <p:nvPicPr>
            <p:cNvPr id="128" name="Graphic 127" descr="Woman with solid fill">
              <a:extLst>
                <a:ext uri="{FF2B5EF4-FFF2-40B4-BE49-F238E27FC236}">
                  <a16:creationId xmlns:a16="http://schemas.microsoft.com/office/drawing/2014/main" id="{D67F87DA-95D6-16DB-E2DF-9FA1D112853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231530" y="5113400"/>
              <a:ext cx="1208026" cy="1212072"/>
            </a:xfrm>
            <a:prstGeom prst="rect">
              <a:avLst/>
            </a:prstGeom>
          </p:spPr>
        </p:pic>
        <p:pic>
          <p:nvPicPr>
            <p:cNvPr id="129" name="Graphic 128" descr="Woman with solid fill">
              <a:extLst>
                <a:ext uri="{FF2B5EF4-FFF2-40B4-BE49-F238E27FC236}">
                  <a16:creationId xmlns:a16="http://schemas.microsoft.com/office/drawing/2014/main" id="{437675FC-E0E5-2CD0-122B-238DEF74EF1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27518" y="5111322"/>
              <a:ext cx="1208026" cy="1212072"/>
            </a:xfrm>
            <a:prstGeom prst="rect">
              <a:avLst/>
            </a:prstGeom>
          </p:spPr>
        </p:pic>
      </p:grpSp>
      <p:grpSp>
        <p:nvGrpSpPr>
          <p:cNvPr id="104" name="Group 103">
            <a:extLst>
              <a:ext uri="{FF2B5EF4-FFF2-40B4-BE49-F238E27FC236}">
                <a16:creationId xmlns:a16="http://schemas.microsoft.com/office/drawing/2014/main" id="{1CB39FBD-030B-D5C4-F980-05BD0235162E}"/>
              </a:ext>
            </a:extLst>
          </p:cNvPr>
          <p:cNvGrpSpPr/>
          <p:nvPr/>
        </p:nvGrpSpPr>
        <p:grpSpPr>
          <a:xfrm>
            <a:off x="9792317" y="1537479"/>
            <a:ext cx="2287955" cy="1169666"/>
            <a:chOff x="9627518" y="5104395"/>
            <a:chExt cx="2465987" cy="1221077"/>
          </a:xfrm>
        </p:grpSpPr>
        <p:pic>
          <p:nvPicPr>
            <p:cNvPr id="124" name="Graphic 123" descr="Woman with solid fill">
              <a:extLst>
                <a:ext uri="{FF2B5EF4-FFF2-40B4-BE49-F238E27FC236}">
                  <a16:creationId xmlns:a16="http://schemas.microsoft.com/office/drawing/2014/main" id="{DBC86ACF-CC4B-11AD-9E74-F924FE3CBEC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85479" y="5104395"/>
              <a:ext cx="1208026" cy="1212072"/>
            </a:xfrm>
            <a:prstGeom prst="rect">
              <a:avLst/>
            </a:prstGeom>
          </p:spPr>
        </p:pic>
        <p:pic>
          <p:nvPicPr>
            <p:cNvPr id="125" name="Graphic 124" descr="Woman with solid fill">
              <a:extLst>
                <a:ext uri="{FF2B5EF4-FFF2-40B4-BE49-F238E27FC236}">
                  <a16:creationId xmlns:a16="http://schemas.microsoft.com/office/drawing/2014/main" id="{122F26AA-E85A-5647-71FA-DCAA77E4F27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31530" y="5113400"/>
              <a:ext cx="1208026" cy="1212072"/>
            </a:xfrm>
            <a:prstGeom prst="rect">
              <a:avLst/>
            </a:prstGeom>
          </p:spPr>
        </p:pic>
        <p:pic>
          <p:nvPicPr>
            <p:cNvPr id="126" name="Graphic 125" descr="Woman with solid fill">
              <a:extLst>
                <a:ext uri="{FF2B5EF4-FFF2-40B4-BE49-F238E27FC236}">
                  <a16:creationId xmlns:a16="http://schemas.microsoft.com/office/drawing/2014/main" id="{472FF1FD-7FE8-1011-74A2-A86C2C25D0D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27518" y="5111322"/>
              <a:ext cx="1208026" cy="1212072"/>
            </a:xfrm>
            <a:prstGeom prst="rect">
              <a:avLst/>
            </a:prstGeom>
          </p:spPr>
        </p:pic>
      </p:grpSp>
      <p:grpSp>
        <p:nvGrpSpPr>
          <p:cNvPr id="105" name="Group 104">
            <a:extLst>
              <a:ext uri="{FF2B5EF4-FFF2-40B4-BE49-F238E27FC236}">
                <a16:creationId xmlns:a16="http://schemas.microsoft.com/office/drawing/2014/main" id="{8F1A9B1A-0A2B-97EF-6BA3-CF2C352B682D}"/>
              </a:ext>
            </a:extLst>
          </p:cNvPr>
          <p:cNvGrpSpPr/>
          <p:nvPr/>
        </p:nvGrpSpPr>
        <p:grpSpPr>
          <a:xfrm>
            <a:off x="8093889" y="5485156"/>
            <a:ext cx="2287955" cy="1169666"/>
            <a:chOff x="9627518" y="5104395"/>
            <a:chExt cx="2465987" cy="1221077"/>
          </a:xfrm>
          <a:solidFill>
            <a:srgbClr val="945200"/>
          </a:solidFill>
        </p:grpSpPr>
        <p:pic>
          <p:nvPicPr>
            <p:cNvPr id="121" name="Graphic 120" descr="Woman with solid fill">
              <a:extLst>
                <a:ext uri="{FF2B5EF4-FFF2-40B4-BE49-F238E27FC236}">
                  <a16:creationId xmlns:a16="http://schemas.microsoft.com/office/drawing/2014/main" id="{37EBADA4-B580-9259-270B-7AA2DEC7F0F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85479" y="5104395"/>
              <a:ext cx="1208026" cy="1212072"/>
            </a:xfrm>
            <a:prstGeom prst="rect">
              <a:avLst/>
            </a:prstGeom>
          </p:spPr>
        </p:pic>
        <p:pic>
          <p:nvPicPr>
            <p:cNvPr id="122" name="Graphic 121" descr="Woman with solid fill">
              <a:extLst>
                <a:ext uri="{FF2B5EF4-FFF2-40B4-BE49-F238E27FC236}">
                  <a16:creationId xmlns:a16="http://schemas.microsoft.com/office/drawing/2014/main" id="{2C19A99B-206F-F352-0933-25C8B34A732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231530" y="5113400"/>
              <a:ext cx="1208026" cy="1212072"/>
            </a:xfrm>
            <a:prstGeom prst="rect">
              <a:avLst/>
            </a:prstGeom>
          </p:spPr>
        </p:pic>
        <p:pic>
          <p:nvPicPr>
            <p:cNvPr id="123" name="Graphic 122" descr="Woman with solid fill">
              <a:extLst>
                <a:ext uri="{FF2B5EF4-FFF2-40B4-BE49-F238E27FC236}">
                  <a16:creationId xmlns:a16="http://schemas.microsoft.com/office/drawing/2014/main" id="{A83B5D8A-EDF2-DDDD-E641-7CB1169BBCF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27518" y="5111322"/>
              <a:ext cx="1208026" cy="1212072"/>
            </a:xfrm>
            <a:prstGeom prst="rect">
              <a:avLst/>
            </a:prstGeom>
          </p:spPr>
        </p:pic>
      </p:grpSp>
      <p:grpSp>
        <p:nvGrpSpPr>
          <p:cNvPr id="106" name="Group 105">
            <a:extLst>
              <a:ext uri="{FF2B5EF4-FFF2-40B4-BE49-F238E27FC236}">
                <a16:creationId xmlns:a16="http://schemas.microsoft.com/office/drawing/2014/main" id="{61715C99-58BF-1CED-88D7-31CEF6AE5E54}"/>
              </a:ext>
            </a:extLst>
          </p:cNvPr>
          <p:cNvGrpSpPr/>
          <p:nvPr/>
        </p:nvGrpSpPr>
        <p:grpSpPr>
          <a:xfrm>
            <a:off x="6352480" y="5505334"/>
            <a:ext cx="2287955" cy="1169666"/>
            <a:chOff x="9627518" y="5104395"/>
            <a:chExt cx="2465987" cy="1221077"/>
          </a:xfrm>
          <a:solidFill>
            <a:srgbClr val="945200"/>
          </a:solidFill>
        </p:grpSpPr>
        <p:pic>
          <p:nvPicPr>
            <p:cNvPr id="118" name="Graphic 117" descr="Woman with solid fill">
              <a:extLst>
                <a:ext uri="{FF2B5EF4-FFF2-40B4-BE49-F238E27FC236}">
                  <a16:creationId xmlns:a16="http://schemas.microsoft.com/office/drawing/2014/main" id="{5B02B3DA-962F-8CA1-FBA6-463B587B58D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85479" y="5104395"/>
              <a:ext cx="1208026" cy="1212072"/>
            </a:xfrm>
            <a:prstGeom prst="rect">
              <a:avLst/>
            </a:prstGeom>
          </p:spPr>
        </p:pic>
        <p:pic>
          <p:nvPicPr>
            <p:cNvPr id="119" name="Graphic 118" descr="Woman with solid fill">
              <a:extLst>
                <a:ext uri="{FF2B5EF4-FFF2-40B4-BE49-F238E27FC236}">
                  <a16:creationId xmlns:a16="http://schemas.microsoft.com/office/drawing/2014/main" id="{B102B202-8FBB-CA26-6BC9-3FCE85A1D7F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231530" y="5113400"/>
              <a:ext cx="1208026" cy="1212072"/>
            </a:xfrm>
            <a:prstGeom prst="rect">
              <a:avLst/>
            </a:prstGeom>
          </p:spPr>
        </p:pic>
        <p:pic>
          <p:nvPicPr>
            <p:cNvPr id="120" name="Graphic 119" descr="Woman with solid fill">
              <a:extLst>
                <a:ext uri="{FF2B5EF4-FFF2-40B4-BE49-F238E27FC236}">
                  <a16:creationId xmlns:a16="http://schemas.microsoft.com/office/drawing/2014/main" id="{D7BDF358-6F37-09DA-3442-7E3A46A1D83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27518" y="5111322"/>
              <a:ext cx="1208026" cy="1212072"/>
            </a:xfrm>
            <a:prstGeom prst="rect">
              <a:avLst/>
            </a:prstGeom>
          </p:spPr>
        </p:pic>
      </p:grpSp>
      <p:pic>
        <p:nvPicPr>
          <p:cNvPr id="113" name="Graphic 112" descr="Woman with solid fill">
            <a:extLst>
              <a:ext uri="{FF2B5EF4-FFF2-40B4-BE49-F238E27FC236}">
                <a16:creationId xmlns:a16="http://schemas.microsoft.com/office/drawing/2014/main" id="{760A00D4-D3ED-87A5-1CAC-13B5967DD18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21807" y="1588271"/>
            <a:ext cx="1120813" cy="1161040"/>
          </a:xfrm>
          <a:prstGeom prst="rect">
            <a:avLst/>
          </a:prstGeom>
        </p:spPr>
      </p:pic>
      <p:pic>
        <p:nvPicPr>
          <p:cNvPr id="114" name="Graphic 113" descr="Woman with solid fill">
            <a:extLst>
              <a:ext uri="{FF2B5EF4-FFF2-40B4-BE49-F238E27FC236}">
                <a16:creationId xmlns:a16="http://schemas.microsoft.com/office/drawing/2014/main" id="{E17E2491-E3BD-3286-D2C1-F938F20E8DD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15070" y="1596897"/>
            <a:ext cx="1120813" cy="1161040"/>
          </a:xfrm>
          <a:prstGeom prst="rect">
            <a:avLst/>
          </a:prstGeom>
        </p:spPr>
      </p:pic>
      <p:pic>
        <p:nvPicPr>
          <p:cNvPr id="115" name="Graphic 114" descr="Woman with solid fill">
            <a:extLst>
              <a:ext uri="{FF2B5EF4-FFF2-40B4-BE49-F238E27FC236}">
                <a16:creationId xmlns:a16="http://schemas.microsoft.com/office/drawing/2014/main" id="{8183BFB0-C94D-D742-7F1F-3A1FCFAE37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54665" y="1594906"/>
            <a:ext cx="1120813" cy="1161040"/>
          </a:xfrm>
          <a:prstGeom prst="rect">
            <a:avLst/>
          </a:prstGeom>
        </p:spPr>
      </p:pic>
      <p:grpSp>
        <p:nvGrpSpPr>
          <p:cNvPr id="109" name="Group 108">
            <a:extLst>
              <a:ext uri="{FF2B5EF4-FFF2-40B4-BE49-F238E27FC236}">
                <a16:creationId xmlns:a16="http://schemas.microsoft.com/office/drawing/2014/main" id="{7884A8BF-DB8E-E28C-F9C6-EDF2F0586DFC}"/>
              </a:ext>
            </a:extLst>
          </p:cNvPr>
          <p:cNvGrpSpPr/>
          <p:nvPr/>
        </p:nvGrpSpPr>
        <p:grpSpPr>
          <a:xfrm>
            <a:off x="8097443" y="1559976"/>
            <a:ext cx="2287955" cy="1169666"/>
            <a:chOff x="9627518" y="5104395"/>
            <a:chExt cx="2465987" cy="1221077"/>
          </a:xfrm>
        </p:grpSpPr>
        <p:pic>
          <p:nvPicPr>
            <p:cNvPr id="110" name="Graphic 109" descr="Woman with solid fill">
              <a:extLst>
                <a:ext uri="{FF2B5EF4-FFF2-40B4-BE49-F238E27FC236}">
                  <a16:creationId xmlns:a16="http://schemas.microsoft.com/office/drawing/2014/main" id="{D03CBD07-1AE7-1EBA-DB1F-F061680F834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85479" y="5104395"/>
              <a:ext cx="1208026" cy="1212072"/>
            </a:xfrm>
            <a:prstGeom prst="rect">
              <a:avLst/>
            </a:prstGeom>
          </p:spPr>
        </p:pic>
        <p:pic>
          <p:nvPicPr>
            <p:cNvPr id="111" name="Graphic 110" descr="Woman with solid fill">
              <a:extLst>
                <a:ext uri="{FF2B5EF4-FFF2-40B4-BE49-F238E27FC236}">
                  <a16:creationId xmlns:a16="http://schemas.microsoft.com/office/drawing/2014/main" id="{28CC4E8E-937E-EC57-AA3D-BB76B84DDFC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31530" y="5113400"/>
              <a:ext cx="1208026" cy="1212072"/>
            </a:xfrm>
            <a:prstGeom prst="rect">
              <a:avLst/>
            </a:prstGeom>
          </p:spPr>
        </p:pic>
        <p:pic>
          <p:nvPicPr>
            <p:cNvPr id="112" name="Graphic 111" descr="Woman with solid fill">
              <a:extLst>
                <a:ext uri="{FF2B5EF4-FFF2-40B4-BE49-F238E27FC236}">
                  <a16:creationId xmlns:a16="http://schemas.microsoft.com/office/drawing/2014/main" id="{48BB1518-3FD3-76C2-E387-2C811D2D92E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27518" y="5111322"/>
              <a:ext cx="1208026" cy="1212072"/>
            </a:xfrm>
            <a:prstGeom prst="rect">
              <a:avLst/>
            </a:prstGeom>
          </p:spPr>
        </p:pic>
      </p:grpSp>
      <p:pic>
        <p:nvPicPr>
          <p:cNvPr id="48" name="Graphic 47" descr="Woman with solid fill">
            <a:extLst>
              <a:ext uri="{FF2B5EF4-FFF2-40B4-BE49-F238E27FC236}">
                <a16:creationId xmlns:a16="http://schemas.microsoft.com/office/drawing/2014/main" id="{3776A4F3-9C4B-4869-5AE1-4E966EC3131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64869" y="1604122"/>
            <a:ext cx="1120813" cy="1161040"/>
          </a:xfrm>
          <a:prstGeom prst="rect">
            <a:avLst/>
          </a:prstGeom>
        </p:spPr>
      </p:pic>
      <p:pic>
        <p:nvPicPr>
          <p:cNvPr id="49" name="Graphic 48" descr="Man with solid fill">
            <a:extLst>
              <a:ext uri="{FF2B5EF4-FFF2-40B4-BE49-F238E27FC236}">
                <a16:creationId xmlns:a16="http://schemas.microsoft.com/office/drawing/2014/main" id="{F4E30709-790D-196B-7766-F41852DA34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71995" y="237203"/>
            <a:ext cx="1047302" cy="1174212"/>
          </a:xfrm>
          <a:prstGeom prst="rect">
            <a:avLst/>
          </a:prstGeom>
        </p:spPr>
      </p:pic>
    </p:spTree>
    <p:extLst>
      <p:ext uri="{BB962C8B-B14F-4D97-AF65-F5344CB8AC3E}">
        <p14:creationId xmlns:p14="http://schemas.microsoft.com/office/powerpoint/2010/main" val="2452222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Man with solid fill">
            <a:extLst>
              <a:ext uri="{FF2B5EF4-FFF2-40B4-BE49-F238E27FC236}">
                <a16:creationId xmlns:a16="http://schemas.microsoft.com/office/drawing/2014/main" id="{B0A8708E-2248-2902-7C4D-39449B4EB27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668" y="1530629"/>
            <a:ext cx="1047302" cy="1174212"/>
          </a:xfrm>
          <a:prstGeom prst="rect">
            <a:avLst/>
          </a:prstGeom>
        </p:spPr>
      </p:pic>
      <p:pic>
        <p:nvPicPr>
          <p:cNvPr id="4" name="Graphic 3" descr="Man with solid fill">
            <a:extLst>
              <a:ext uri="{FF2B5EF4-FFF2-40B4-BE49-F238E27FC236}">
                <a16:creationId xmlns:a16="http://schemas.microsoft.com/office/drawing/2014/main" id="{5FB66199-DEA2-8E9E-69BB-691167C3D7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668" y="2950373"/>
            <a:ext cx="1047302" cy="1174212"/>
          </a:xfrm>
          <a:prstGeom prst="rect">
            <a:avLst/>
          </a:prstGeom>
        </p:spPr>
      </p:pic>
      <p:pic>
        <p:nvPicPr>
          <p:cNvPr id="2" name="Graphic 1" descr="Man with solid fill">
            <a:extLst>
              <a:ext uri="{FF2B5EF4-FFF2-40B4-BE49-F238E27FC236}">
                <a16:creationId xmlns:a16="http://schemas.microsoft.com/office/drawing/2014/main" id="{D4C98885-2AE8-5EFC-F1CA-029E64A4EF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144626"/>
            <a:ext cx="1047302" cy="1174212"/>
          </a:xfrm>
          <a:prstGeom prst="rect">
            <a:avLst/>
          </a:prstGeom>
        </p:spPr>
      </p:pic>
      <p:pic>
        <p:nvPicPr>
          <p:cNvPr id="5" name="Graphic 4" descr="Man with solid fill">
            <a:extLst>
              <a:ext uri="{FF2B5EF4-FFF2-40B4-BE49-F238E27FC236}">
                <a16:creationId xmlns:a16="http://schemas.microsoft.com/office/drawing/2014/main" id="{423C2F86-29FA-2E4D-C60B-2C9E0BD6D1D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92249" y="166626"/>
            <a:ext cx="1047302" cy="1174212"/>
          </a:xfrm>
          <a:prstGeom prst="rect">
            <a:avLst/>
          </a:prstGeom>
        </p:spPr>
      </p:pic>
      <p:pic>
        <p:nvPicPr>
          <p:cNvPr id="6" name="Graphic 5" descr="Man with solid fill">
            <a:extLst>
              <a:ext uri="{FF2B5EF4-FFF2-40B4-BE49-F238E27FC236}">
                <a16:creationId xmlns:a16="http://schemas.microsoft.com/office/drawing/2014/main" id="{6D7998B0-79EF-6A5C-123C-A9E7731AADB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252122" y="159750"/>
            <a:ext cx="1047302" cy="1174212"/>
          </a:xfrm>
          <a:prstGeom prst="rect">
            <a:avLst/>
          </a:prstGeom>
        </p:spPr>
      </p:pic>
      <p:pic>
        <p:nvPicPr>
          <p:cNvPr id="7" name="Graphic 6" descr="Man with solid fill">
            <a:extLst>
              <a:ext uri="{FF2B5EF4-FFF2-40B4-BE49-F238E27FC236}">
                <a16:creationId xmlns:a16="http://schemas.microsoft.com/office/drawing/2014/main" id="{1408F9C1-732A-C504-D805-8E9E23A9459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667478" y="195536"/>
            <a:ext cx="1047302" cy="1174212"/>
          </a:xfrm>
          <a:prstGeom prst="rect">
            <a:avLst/>
          </a:prstGeom>
        </p:spPr>
      </p:pic>
      <p:pic>
        <p:nvPicPr>
          <p:cNvPr id="8" name="Graphic 7" descr="Man with solid fill">
            <a:extLst>
              <a:ext uri="{FF2B5EF4-FFF2-40B4-BE49-F238E27FC236}">
                <a16:creationId xmlns:a16="http://schemas.microsoft.com/office/drawing/2014/main" id="{3BC09945-425D-424A-247A-F0DF0E35AF6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081707" y="144626"/>
            <a:ext cx="1047302" cy="1174212"/>
          </a:xfrm>
          <a:prstGeom prst="rect">
            <a:avLst/>
          </a:prstGeom>
        </p:spPr>
      </p:pic>
      <p:pic>
        <p:nvPicPr>
          <p:cNvPr id="9" name="Graphic 8" descr="Man with solid fill">
            <a:extLst>
              <a:ext uri="{FF2B5EF4-FFF2-40B4-BE49-F238E27FC236}">
                <a16:creationId xmlns:a16="http://schemas.microsoft.com/office/drawing/2014/main" id="{94A1A459-776A-DAEE-2FD3-EEC3D14BFE2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471040" y="188626"/>
            <a:ext cx="1047302" cy="1174212"/>
          </a:xfrm>
          <a:prstGeom prst="rect">
            <a:avLst/>
          </a:prstGeom>
        </p:spPr>
      </p:pic>
      <p:pic>
        <p:nvPicPr>
          <p:cNvPr id="10" name="Graphic 9" descr="Man with solid fill">
            <a:extLst>
              <a:ext uri="{FF2B5EF4-FFF2-40B4-BE49-F238E27FC236}">
                <a16:creationId xmlns:a16="http://schemas.microsoft.com/office/drawing/2014/main" id="{50948F13-1A1B-95D8-9EBB-D15521B8FB6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93357" y="166626"/>
            <a:ext cx="1047302" cy="1174212"/>
          </a:xfrm>
          <a:prstGeom prst="rect">
            <a:avLst/>
          </a:prstGeom>
        </p:spPr>
      </p:pic>
      <p:pic>
        <p:nvPicPr>
          <p:cNvPr id="11" name="Graphic 10" descr="Man with solid fill">
            <a:extLst>
              <a:ext uri="{FF2B5EF4-FFF2-40B4-BE49-F238E27FC236}">
                <a16:creationId xmlns:a16="http://schemas.microsoft.com/office/drawing/2014/main" id="{82944E9C-7B60-4AF5-C323-F69D86C767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90819" y="173096"/>
            <a:ext cx="1047302" cy="1174212"/>
          </a:xfrm>
          <a:prstGeom prst="rect">
            <a:avLst/>
          </a:prstGeom>
        </p:spPr>
      </p:pic>
      <p:pic>
        <p:nvPicPr>
          <p:cNvPr id="12" name="Graphic 11" descr="Man with solid fill">
            <a:extLst>
              <a:ext uri="{FF2B5EF4-FFF2-40B4-BE49-F238E27FC236}">
                <a16:creationId xmlns:a16="http://schemas.microsoft.com/office/drawing/2014/main" id="{897202C7-FB0C-2A2E-EF9A-7BD5BF980996}"/>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683362" y="173560"/>
            <a:ext cx="1047302" cy="1174212"/>
          </a:xfrm>
          <a:prstGeom prst="rect">
            <a:avLst/>
          </a:prstGeom>
        </p:spPr>
      </p:pic>
      <p:pic>
        <p:nvPicPr>
          <p:cNvPr id="13" name="Graphic 12" descr="Man with solid fill">
            <a:extLst>
              <a:ext uri="{FF2B5EF4-FFF2-40B4-BE49-F238E27FC236}">
                <a16:creationId xmlns:a16="http://schemas.microsoft.com/office/drawing/2014/main" id="{5042434C-4F82-34F9-C8DF-3B02A7897CA0}"/>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100844" y="159750"/>
            <a:ext cx="1047302" cy="1174212"/>
          </a:xfrm>
          <a:prstGeom prst="rect">
            <a:avLst/>
          </a:prstGeom>
        </p:spPr>
      </p:pic>
      <p:pic>
        <p:nvPicPr>
          <p:cNvPr id="14" name="Graphic 13" descr="Man with solid fill">
            <a:extLst>
              <a:ext uri="{FF2B5EF4-FFF2-40B4-BE49-F238E27FC236}">
                <a16:creationId xmlns:a16="http://schemas.microsoft.com/office/drawing/2014/main" id="{5A10BDC6-40D5-9FEB-F593-32AC7174DB25}"/>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608387" y="130511"/>
            <a:ext cx="1047302" cy="1174212"/>
          </a:xfrm>
          <a:prstGeom prst="rect">
            <a:avLst/>
          </a:prstGeom>
        </p:spPr>
      </p:pic>
      <p:pic>
        <p:nvPicPr>
          <p:cNvPr id="15" name="Graphic 14" descr="Man with solid fill">
            <a:extLst>
              <a:ext uri="{FF2B5EF4-FFF2-40B4-BE49-F238E27FC236}">
                <a16:creationId xmlns:a16="http://schemas.microsoft.com/office/drawing/2014/main" id="{63995552-1752-0685-5B2E-C2C86F511761}"/>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5730480" y="1516831"/>
            <a:ext cx="1047302" cy="1174212"/>
          </a:xfrm>
          <a:prstGeom prst="rect">
            <a:avLst/>
          </a:prstGeom>
        </p:spPr>
      </p:pic>
      <p:pic>
        <p:nvPicPr>
          <p:cNvPr id="16" name="Graphic 15" descr="Man with solid fill">
            <a:extLst>
              <a:ext uri="{FF2B5EF4-FFF2-40B4-BE49-F238E27FC236}">
                <a16:creationId xmlns:a16="http://schemas.microsoft.com/office/drawing/2014/main" id="{E2E30453-8878-EB63-0734-271C6358B32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190352" y="1509956"/>
            <a:ext cx="1047302" cy="1174212"/>
          </a:xfrm>
          <a:prstGeom prst="rect">
            <a:avLst/>
          </a:prstGeom>
        </p:spPr>
      </p:pic>
      <p:pic>
        <p:nvPicPr>
          <p:cNvPr id="17" name="Graphic 16" descr="Man with solid fill">
            <a:extLst>
              <a:ext uri="{FF2B5EF4-FFF2-40B4-BE49-F238E27FC236}">
                <a16:creationId xmlns:a16="http://schemas.microsoft.com/office/drawing/2014/main" id="{11C4C960-D390-3E18-2FB2-2EE8DEDAD109}"/>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4605358" y="1516831"/>
            <a:ext cx="1047302" cy="1174212"/>
          </a:xfrm>
          <a:prstGeom prst="rect">
            <a:avLst/>
          </a:prstGeom>
        </p:spPr>
      </p:pic>
      <p:pic>
        <p:nvPicPr>
          <p:cNvPr id="18" name="Graphic 17" descr="Man with solid fill">
            <a:extLst>
              <a:ext uri="{FF2B5EF4-FFF2-40B4-BE49-F238E27FC236}">
                <a16:creationId xmlns:a16="http://schemas.microsoft.com/office/drawing/2014/main" id="{35100288-EDAB-72B8-DE16-68BCBE833EA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19937" y="1494832"/>
            <a:ext cx="1047302" cy="1174212"/>
          </a:xfrm>
          <a:prstGeom prst="rect">
            <a:avLst/>
          </a:prstGeom>
        </p:spPr>
      </p:pic>
      <p:pic>
        <p:nvPicPr>
          <p:cNvPr id="19" name="Graphic 18" descr="Man with solid fill">
            <a:extLst>
              <a:ext uri="{FF2B5EF4-FFF2-40B4-BE49-F238E27FC236}">
                <a16:creationId xmlns:a16="http://schemas.microsoft.com/office/drawing/2014/main" id="{746208E9-3351-785B-E231-6FECD8B3F33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416931" y="1542992"/>
            <a:ext cx="1047302" cy="1174212"/>
          </a:xfrm>
          <a:prstGeom prst="rect">
            <a:avLst/>
          </a:prstGeom>
        </p:spPr>
      </p:pic>
      <p:pic>
        <p:nvPicPr>
          <p:cNvPr id="20" name="Graphic 19" descr="Man with solid fill">
            <a:extLst>
              <a:ext uri="{FF2B5EF4-FFF2-40B4-BE49-F238E27FC236}">
                <a16:creationId xmlns:a16="http://schemas.microsoft.com/office/drawing/2014/main" id="{224E6AF4-BBDC-3F30-3F59-6473BBA738EF}"/>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2829783" y="1548771"/>
            <a:ext cx="1047302" cy="1174212"/>
          </a:xfrm>
          <a:prstGeom prst="rect">
            <a:avLst/>
          </a:prstGeom>
        </p:spPr>
      </p:pic>
      <p:pic>
        <p:nvPicPr>
          <p:cNvPr id="21" name="Graphic 20" descr="Man with solid fill">
            <a:extLst>
              <a:ext uri="{FF2B5EF4-FFF2-40B4-BE49-F238E27FC236}">
                <a16:creationId xmlns:a16="http://schemas.microsoft.com/office/drawing/2014/main" id="{6B486682-9543-5B44-3060-788045AA03FC}"/>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2228231" y="1494832"/>
            <a:ext cx="1047302" cy="1174212"/>
          </a:xfrm>
          <a:prstGeom prst="rect">
            <a:avLst/>
          </a:prstGeom>
        </p:spPr>
      </p:pic>
      <p:pic>
        <p:nvPicPr>
          <p:cNvPr id="22" name="Graphic 21" descr="Man with solid fill">
            <a:extLst>
              <a:ext uri="{FF2B5EF4-FFF2-40B4-BE49-F238E27FC236}">
                <a16:creationId xmlns:a16="http://schemas.microsoft.com/office/drawing/2014/main" id="{5108927E-C3C3-0E92-2CD6-AF825246F1B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621592" y="1494832"/>
            <a:ext cx="1047302" cy="1174212"/>
          </a:xfrm>
          <a:prstGeom prst="rect">
            <a:avLst/>
          </a:prstGeom>
        </p:spPr>
      </p:pic>
      <p:pic>
        <p:nvPicPr>
          <p:cNvPr id="23" name="Graphic 22" descr="Man with solid fill">
            <a:extLst>
              <a:ext uri="{FF2B5EF4-FFF2-40B4-BE49-F238E27FC236}">
                <a16:creationId xmlns:a16="http://schemas.microsoft.com/office/drawing/2014/main" id="{9126B452-B2A5-E0D7-91D5-38D2FC40C41B}"/>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039074" y="1509956"/>
            <a:ext cx="1047302" cy="1174212"/>
          </a:xfrm>
          <a:prstGeom prst="rect">
            <a:avLst/>
          </a:prstGeom>
        </p:spPr>
      </p:pic>
      <p:pic>
        <p:nvPicPr>
          <p:cNvPr id="24" name="Graphic 23" descr="Man with solid fill">
            <a:extLst>
              <a:ext uri="{FF2B5EF4-FFF2-40B4-BE49-F238E27FC236}">
                <a16:creationId xmlns:a16="http://schemas.microsoft.com/office/drawing/2014/main" id="{429AD502-AD6C-4215-EA48-BDB521F9A40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88652" y="1509956"/>
            <a:ext cx="1047302" cy="1174212"/>
          </a:xfrm>
          <a:prstGeom prst="rect">
            <a:avLst/>
          </a:prstGeom>
        </p:spPr>
      </p:pic>
      <p:pic>
        <p:nvPicPr>
          <p:cNvPr id="25" name="Graphic 24" descr="Man with solid fill">
            <a:extLst>
              <a:ext uri="{FF2B5EF4-FFF2-40B4-BE49-F238E27FC236}">
                <a16:creationId xmlns:a16="http://schemas.microsoft.com/office/drawing/2014/main" id="{59716B2E-6400-CD45-74C8-C5D1636EAD5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844057" y="2915188"/>
            <a:ext cx="1047302" cy="1174212"/>
          </a:xfrm>
          <a:prstGeom prst="rect">
            <a:avLst/>
          </a:prstGeom>
        </p:spPr>
      </p:pic>
      <p:pic>
        <p:nvPicPr>
          <p:cNvPr id="26" name="Graphic 25" descr="Man with solid fill">
            <a:extLst>
              <a:ext uri="{FF2B5EF4-FFF2-40B4-BE49-F238E27FC236}">
                <a16:creationId xmlns:a16="http://schemas.microsoft.com/office/drawing/2014/main" id="{B23C955F-423B-8A2A-E1AB-0D88446A138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190352" y="2882152"/>
            <a:ext cx="1047302" cy="1174212"/>
          </a:xfrm>
          <a:prstGeom prst="rect">
            <a:avLst/>
          </a:prstGeom>
        </p:spPr>
      </p:pic>
      <p:pic>
        <p:nvPicPr>
          <p:cNvPr id="27" name="Graphic 26" descr="Man with solid fill">
            <a:extLst>
              <a:ext uri="{FF2B5EF4-FFF2-40B4-BE49-F238E27FC236}">
                <a16:creationId xmlns:a16="http://schemas.microsoft.com/office/drawing/2014/main" id="{EA5EE063-5C60-F29D-64A0-4586004188B5}"/>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4605358" y="2889027"/>
            <a:ext cx="1047302" cy="1174212"/>
          </a:xfrm>
          <a:prstGeom prst="rect">
            <a:avLst/>
          </a:prstGeom>
        </p:spPr>
      </p:pic>
      <p:pic>
        <p:nvPicPr>
          <p:cNvPr id="28" name="Graphic 27" descr="Man with solid fill">
            <a:extLst>
              <a:ext uri="{FF2B5EF4-FFF2-40B4-BE49-F238E27FC236}">
                <a16:creationId xmlns:a16="http://schemas.microsoft.com/office/drawing/2014/main" id="{1C1B6A65-F0D1-9667-3FD1-BE7B729C9042}"/>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4010581" y="2895278"/>
            <a:ext cx="1047302" cy="1174212"/>
          </a:xfrm>
          <a:prstGeom prst="rect">
            <a:avLst/>
          </a:prstGeom>
        </p:spPr>
      </p:pic>
      <p:pic>
        <p:nvPicPr>
          <p:cNvPr id="29" name="Graphic 28" descr="Man with solid fill">
            <a:extLst>
              <a:ext uri="{FF2B5EF4-FFF2-40B4-BE49-F238E27FC236}">
                <a16:creationId xmlns:a16="http://schemas.microsoft.com/office/drawing/2014/main" id="{A7672B37-DD0B-70CF-F51D-C2FCE58B5E3B}"/>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3416581" y="2886278"/>
            <a:ext cx="1047302" cy="1174212"/>
          </a:xfrm>
          <a:prstGeom prst="rect">
            <a:avLst/>
          </a:prstGeom>
        </p:spPr>
      </p:pic>
      <p:pic>
        <p:nvPicPr>
          <p:cNvPr id="30" name="Graphic 29" descr="Man with solid fill">
            <a:extLst>
              <a:ext uri="{FF2B5EF4-FFF2-40B4-BE49-F238E27FC236}">
                <a16:creationId xmlns:a16="http://schemas.microsoft.com/office/drawing/2014/main" id="{F2478576-1917-036C-9BF8-DB53459FDC3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75770" y="1601878"/>
            <a:ext cx="1047302" cy="1174212"/>
          </a:xfrm>
          <a:prstGeom prst="rect">
            <a:avLst/>
          </a:prstGeom>
        </p:spPr>
      </p:pic>
      <p:pic>
        <p:nvPicPr>
          <p:cNvPr id="31" name="Graphic 30" descr="Man with solid fill">
            <a:extLst>
              <a:ext uri="{FF2B5EF4-FFF2-40B4-BE49-F238E27FC236}">
                <a16:creationId xmlns:a16="http://schemas.microsoft.com/office/drawing/2014/main" id="{4F9FFF0D-A610-DAF6-CEFD-A4FA2B4561C6}"/>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2228231" y="2867028"/>
            <a:ext cx="1047302" cy="1174212"/>
          </a:xfrm>
          <a:prstGeom prst="rect">
            <a:avLst/>
          </a:prstGeom>
        </p:spPr>
      </p:pic>
      <p:pic>
        <p:nvPicPr>
          <p:cNvPr id="32" name="Graphic 31" descr="Man with solid fill">
            <a:extLst>
              <a:ext uri="{FF2B5EF4-FFF2-40B4-BE49-F238E27FC236}">
                <a16:creationId xmlns:a16="http://schemas.microsoft.com/office/drawing/2014/main" id="{6795DCDA-CFE8-D6B8-41EA-011082E6CD18}"/>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1650986" y="2867028"/>
            <a:ext cx="1047302" cy="1174212"/>
          </a:xfrm>
          <a:prstGeom prst="rect">
            <a:avLst/>
          </a:prstGeom>
        </p:spPr>
      </p:pic>
      <p:pic>
        <p:nvPicPr>
          <p:cNvPr id="33" name="Graphic 32" descr="Man with solid fill">
            <a:extLst>
              <a:ext uri="{FF2B5EF4-FFF2-40B4-BE49-F238E27FC236}">
                <a16:creationId xmlns:a16="http://schemas.microsoft.com/office/drawing/2014/main" id="{1C4BD4A5-06E6-1D8E-4C1D-E0A8A6F7A784}"/>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039074" y="2882152"/>
            <a:ext cx="1047302" cy="1174212"/>
          </a:xfrm>
          <a:prstGeom prst="rect">
            <a:avLst/>
          </a:prstGeom>
        </p:spPr>
      </p:pic>
      <p:pic>
        <p:nvPicPr>
          <p:cNvPr id="34" name="Graphic 33" descr="Man with solid fill">
            <a:extLst>
              <a:ext uri="{FF2B5EF4-FFF2-40B4-BE49-F238E27FC236}">
                <a16:creationId xmlns:a16="http://schemas.microsoft.com/office/drawing/2014/main" id="{8C690A40-6B18-D1F9-E65F-E7FB192CF265}"/>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488652" y="2882152"/>
            <a:ext cx="1047302" cy="1174212"/>
          </a:xfrm>
          <a:prstGeom prst="rect">
            <a:avLst/>
          </a:prstGeom>
        </p:spPr>
      </p:pic>
      <p:pic>
        <p:nvPicPr>
          <p:cNvPr id="35" name="Graphic 34" descr="Man with solid fill">
            <a:extLst>
              <a:ext uri="{FF2B5EF4-FFF2-40B4-BE49-F238E27FC236}">
                <a16:creationId xmlns:a16="http://schemas.microsoft.com/office/drawing/2014/main" id="{ACD017B9-9BD7-CDA9-87E4-60F8EE59D404}"/>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6387458" y="198566"/>
            <a:ext cx="1047302" cy="1174212"/>
          </a:xfrm>
          <a:prstGeom prst="rect">
            <a:avLst/>
          </a:prstGeom>
        </p:spPr>
      </p:pic>
      <p:pic>
        <p:nvPicPr>
          <p:cNvPr id="36" name="Graphic 35" descr="Man with solid fill">
            <a:extLst>
              <a:ext uri="{FF2B5EF4-FFF2-40B4-BE49-F238E27FC236}">
                <a16:creationId xmlns:a16="http://schemas.microsoft.com/office/drawing/2014/main" id="{4C33D22B-BD87-0D13-76AB-D0A8153DF9DA}"/>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318136" y="1545082"/>
            <a:ext cx="1047302" cy="1174212"/>
          </a:xfrm>
          <a:prstGeom prst="rect">
            <a:avLst/>
          </a:prstGeom>
        </p:spPr>
      </p:pic>
      <p:pic>
        <p:nvPicPr>
          <p:cNvPr id="37" name="Graphic 36" descr="Man with solid fill">
            <a:extLst>
              <a:ext uri="{FF2B5EF4-FFF2-40B4-BE49-F238E27FC236}">
                <a16:creationId xmlns:a16="http://schemas.microsoft.com/office/drawing/2014/main" id="{943194B8-EBA0-65E4-53AC-E60FA16CCE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52472" y="1545916"/>
            <a:ext cx="1047302" cy="1174212"/>
          </a:xfrm>
          <a:prstGeom prst="rect">
            <a:avLst/>
          </a:prstGeom>
        </p:spPr>
      </p:pic>
      <p:pic>
        <p:nvPicPr>
          <p:cNvPr id="40" name="Graphic 39" descr="Man with solid fill">
            <a:extLst>
              <a:ext uri="{FF2B5EF4-FFF2-40B4-BE49-F238E27FC236}">
                <a16:creationId xmlns:a16="http://schemas.microsoft.com/office/drawing/2014/main" id="{D38A9C58-7747-5292-F0D0-09EE78C12D92}"/>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1053649" y="215066"/>
            <a:ext cx="1047302" cy="1174212"/>
          </a:xfrm>
          <a:prstGeom prst="rect">
            <a:avLst/>
          </a:prstGeom>
        </p:spPr>
      </p:pic>
      <p:pic>
        <p:nvPicPr>
          <p:cNvPr id="42" name="Graphic 41" descr="Man with solid fill">
            <a:extLst>
              <a:ext uri="{FF2B5EF4-FFF2-40B4-BE49-F238E27FC236}">
                <a16:creationId xmlns:a16="http://schemas.microsoft.com/office/drawing/2014/main" id="{375536EF-E354-0256-B35F-A2ABFCECC7B1}"/>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9858257" y="214126"/>
            <a:ext cx="1047302" cy="1174212"/>
          </a:xfrm>
          <a:prstGeom prst="rect">
            <a:avLst/>
          </a:prstGeom>
        </p:spPr>
      </p:pic>
      <p:pic>
        <p:nvPicPr>
          <p:cNvPr id="43" name="Graphic 42" descr="Man with solid fill">
            <a:extLst>
              <a:ext uri="{FF2B5EF4-FFF2-40B4-BE49-F238E27FC236}">
                <a16:creationId xmlns:a16="http://schemas.microsoft.com/office/drawing/2014/main" id="{4A01D068-B603-92D8-5D20-4E03BAE9D6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82619" y="188626"/>
            <a:ext cx="1047302" cy="1174212"/>
          </a:xfrm>
          <a:prstGeom prst="rect">
            <a:avLst/>
          </a:prstGeom>
        </p:spPr>
      </p:pic>
      <p:pic>
        <p:nvPicPr>
          <p:cNvPr id="45" name="Graphic 44" descr="Man with solid fill">
            <a:extLst>
              <a:ext uri="{FF2B5EF4-FFF2-40B4-BE49-F238E27FC236}">
                <a16:creationId xmlns:a16="http://schemas.microsoft.com/office/drawing/2014/main" id="{CF92F600-211C-3E6B-473E-0AC31219F5E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72624" y="166626"/>
            <a:ext cx="1047302" cy="1174212"/>
          </a:xfrm>
          <a:prstGeom prst="rect">
            <a:avLst/>
          </a:prstGeom>
        </p:spPr>
      </p:pic>
      <p:pic>
        <p:nvPicPr>
          <p:cNvPr id="46" name="Graphic 45" descr="Man with solid fill">
            <a:extLst>
              <a:ext uri="{FF2B5EF4-FFF2-40B4-BE49-F238E27FC236}">
                <a16:creationId xmlns:a16="http://schemas.microsoft.com/office/drawing/2014/main" id="{E278CCFB-7073-64E2-40A3-B957E12D842B}"/>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7490106" y="181750"/>
            <a:ext cx="1047302" cy="1174212"/>
          </a:xfrm>
          <a:prstGeom prst="rect">
            <a:avLst/>
          </a:prstGeom>
        </p:spPr>
      </p:pic>
      <p:pic>
        <p:nvPicPr>
          <p:cNvPr id="50" name="Graphic 49" descr="Man with solid fill">
            <a:extLst>
              <a:ext uri="{FF2B5EF4-FFF2-40B4-BE49-F238E27FC236}">
                <a16:creationId xmlns:a16="http://schemas.microsoft.com/office/drawing/2014/main" id="{B1F897AC-FCDA-94AC-358E-FFB63557389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994620" y="1538831"/>
            <a:ext cx="1047302" cy="1174212"/>
          </a:xfrm>
          <a:prstGeom prst="rect">
            <a:avLst/>
          </a:prstGeom>
        </p:spPr>
      </p:pic>
      <p:pic>
        <p:nvPicPr>
          <p:cNvPr id="51" name="Graphic 50" descr="Man with solid fill">
            <a:extLst>
              <a:ext uri="{FF2B5EF4-FFF2-40B4-BE49-F238E27FC236}">
                <a16:creationId xmlns:a16="http://schemas.microsoft.com/office/drawing/2014/main" id="{27640E6D-D03B-5ADD-FF38-6FD4F15DEB4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09199" y="1516832"/>
            <a:ext cx="1047302" cy="1174212"/>
          </a:xfrm>
          <a:prstGeom prst="rect">
            <a:avLst/>
          </a:prstGeom>
        </p:spPr>
      </p:pic>
      <p:pic>
        <p:nvPicPr>
          <p:cNvPr id="53" name="Graphic 52" descr="Man with solid fill">
            <a:extLst>
              <a:ext uri="{FF2B5EF4-FFF2-40B4-BE49-F238E27FC236}">
                <a16:creationId xmlns:a16="http://schemas.microsoft.com/office/drawing/2014/main" id="{13CDBEE4-9DA4-245A-7E64-F47AC76F3DA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220849" y="1538831"/>
            <a:ext cx="1047302" cy="1174212"/>
          </a:xfrm>
          <a:prstGeom prst="rect">
            <a:avLst/>
          </a:prstGeom>
        </p:spPr>
      </p:pic>
      <p:pic>
        <p:nvPicPr>
          <p:cNvPr id="55" name="Graphic 54" descr="Man with solid fill">
            <a:extLst>
              <a:ext uri="{FF2B5EF4-FFF2-40B4-BE49-F238E27FC236}">
                <a16:creationId xmlns:a16="http://schemas.microsoft.com/office/drawing/2014/main" id="{3DBC9C40-2C23-3FB9-55C7-7E0CEDF352DC}"/>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8009050" y="1548772"/>
            <a:ext cx="1047302" cy="1174212"/>
          </a:xfrm>
          <a:prstGeom prst="rect">
            <a:avLst/>
          </a:prstGeom>
        </p:spPr>
      </p:pic>
      <p:pic>
        <p:nvPicPr>
          <p:cNvPr id="56" name="Graphic 55" descr="Man with solid fill">
            <a:extLst>
              <a:ext uri="{FF2B5EF4-FFF2-40B4-BE49-F238E27FC236}">
                <a16:creationId xmlns:a16="http://schemas.microsoft.com/office/drawing/2014/main" id="{0E474C48-787C-283B-639A-D19B776C0D6F}"/>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7428336" y="1531956"/>
            <a:ext cx="1047302" cy="1174212"/>
          </a:xfrm>
          <a:prstGeom prst="rect">
            <a:avLst/>
          </a:prstGeom>
        </p:spPr>
      </p:pic>
      <p:pic>
        <p:nvPicPr>
          <p:cNvPr id="57" name="Graphic 56" descr="Man with solid fill">
            <a:extLst>
              <a:ext uri="{FF2B5EF4-FFF2-40B4-BE49-F238E27FC236}">
                <a16:creationId xmlns:a16="http://schemas.microsoft.com/office/drawing/2014/main" id="{BF9AC22A-76B9-5D2C-6537-42346262544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877914" y="1560890"/>
            <a:ext cx="1047302" cy="1174212"/>
          </a:xfrm>
          <a:prstGeom prst="rect">
            <a:avLst/>
          </a:prstGeom>
        </p:spPr>
      </p:pic>
      <p:pic>
        <p:nvPicPr>
          <p:cNvPr id="62" name="Graphic 61" descr="Man with solid fill">
            <a:extLst>
              <a:ext uri="{FF2B5EF4-FFF2-40B4-BE49-F238E27FC236}">
                <a16:creationId xmlns:a16="http://schemas.microsoft.com/office/drawing/2014/main" id="{F951F207-E2ED-3985-BE79-71E4BCAEEC60}"/>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8662865" y="195536"/>
            <a:ext cx="1047302" cy="1174212"/>
          </a:xfrm>
          <a:prstGeom prst="rect">
            <a:avLst/>
          </a:prstGeom>
        </p:spPr>
      </p:pic>
      <p:pic>
        <p:nvPicPr>
          <p:cNvPr id="65" name="Graphic 64" descr="Man with solid fill">
            <a:extLst>
              <a:ext uri="{FF2B5EF4-FFF2-40B4-BE49-F238E27FC236}">
                <a16:creationId xmlns:a16="http://schemas.microsoft.com/office/drawing/2014/main" id="{2B3B88C0-F6F8-D8A2-6DC4-9A2518D2B4B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943976" y="200204"/>
            <a:ext cx="1047302" cy="1174212"/>
          </a:xfrm>
          <a:prstGeom prst="rect">
            <a:avLst/>
          </a:prstGeom>
        </p:spPr>
      </p:pic>
      <p:pic>
        <p:nvPicPr>
          <p:cNvPr id="67" name="Graphic 66" descr="Man with solid fill">
            <a:extLst>
              <a:ext uri="{FF2B5EF4-FFF2-40B4-BE49-F238E27FC236}">
                <a16:creationId xmlns:a16="http://schemas.microsoft.com/office/drawing/2014/main" id="{2CF37F5F-1F69-ECFA-4806-4F9D5D59751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445954" y="219304"/>
            <a:ext cx="1047302" cy="1174212"/>
          </a:xfrm>
          <a:prstGeom prst="rect">
            <a:avLst/>
          </a:prstGeom>
        </p:spPr>
      </p:pic>
      <p:pic>
        <p:nvPicPr>
          <p:cNvPr id="70" name="Graphic 69" descr="Woman with solid fill">
            <a:extLst>
              <a:ext uri="{FF2B5EF4-FFF2-40B4-BE49-F238E27FC236}">
                <a16:creationId xmlns:a16="http://schemas.microsoft.com/office/drawing/2014/main" id="{C865B6F0-6BD4-C715-1131-5AE7BC50234C}"/>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1080789" y="4181037"/>
            <a:ext cx="1120813" cy="1161041"/>
          </a:xfrm>
          <a:prstGeom prst="rect">
            <a:avLst/>
          </a:prstGeom>
        </p:spPr>
      </p:pic>
      <p:pic>
        <p:nvPicPr>
          <p:cNvPr id="71" name="Graphic 70" descr="Woman with solid fill">
            <a:extLst>
              <a:ext uri="{FF2B5EF4-FFF2-40B4-BE49-F238E27FC236}">
                <a16:creationId xmlns:a16="http://schemas.microsoft.com/office/drawing/2014/main" id="{2AB01763-9FD4-37FE-2CC7-235B44E88D5D}"/>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474402" y="4218573"/>
            <a:ext cx="1120813" cy="1161041"/>
          </a:xfrm>
          <a:prstGeom prst="rect">
            <a:avLst/>
          </a:prstGeom>
        </p:spPr>
      </p:pic>
      <p:pic>
        <p:nvPicPr>
          <p:cNvPr id="72" name="Graphic 71" descr="Woman with solid fill">
            <a:extLst>
              <a:ext uri="{FF2B5EF4-FFF2-40B4-BE49-F238E27FC236}">
                <a16:creationId xmlns:a16="http://schemas.microsoft.com/office/drawing/2014/main" id="{2B673954-58BE-0714-E3B4-82F8BE94EF6A}"/>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85535" y="4216142"/>
            <a:ext cx="1120813" cy="1161041"/>
          </a:xfrm>
          <a:prstGeom prst="rect">
            <a:avLst/>
          </a:prstGeom>
        </p:spPr>
      </p:pic>
      <p:pic>
        <p:nvPicPr>
          <p:cNvPr id="74" name="Graphic 73" descr="Woman with solid fill">
            <a:extLst>
              <a:ext uri="{FF2B5EF4-FFF2-40B4-BE49-F238E27FC236}">
                <a16:creationId xmlns:a16="http://schemas.microsoft.com/office/drawing/2014/main" id="{82A219A8-2590-E83C-F294-59D826DF92E7}"/>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6294768" y="4215331"/>
            <a:ext cx="1120813" cy="1161041"/>
          </a:xfrm>
          <a:prstGeom prst="rect">
            <a:avLst/>
          </a:prstGeom>
        </p:spPr>
      </p:pic>
      <p:pic>
        <p:nvPicPr>
          <p:cNvPr id="75" name="Graphic 74" descr="Woman with solid fill">
            <a:extLst>
              <a:ext uri="{FF2B5EF4-FFF2-40B4-BE49-F238E27FC236}">
                <a16:creationId xmlns:a16="http://schemas.microsoft.com/office/drawing/2014/main" id="{F11FDA55-07CE-A7F4-96D0-FA36E081E925}"/>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5688031" y="4223957"/>
            <a:ext cx="1120813" cy="1161041"/>
          </a:xfrm>
          <a:prstGeom prst="rect">
            <a:avLst/>
          </a:prstGeom>
        </p:spPr>
      </p:pic>
      <p:pic>
        <p:nvPicPr>
          <p:cNvPr id="76" name="Graphic 75" descr="Woman with solid fill">
            <a:extLst>
              <a:ext uri="{FF2B5EF4-FFF2-40B4-BE49-F238E27FC236}">
                <a16:creationId xmlns:a16="http://schemas.microsoft.com/office/drawing/2014/main" id="{B0475BE8-9395-328E-65BD-2A4CFAD14EE5}"/>
              </a:ext>
            </a:extLst>
          </p:cNvPr>
          <p:cNvPicPr>
            <a:picLocks noChangeAspect="1"/>
          </p:cNvPicPr>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5127626" y="4221966"/>
            <a:ext cx="1120813" cy="1161041"/>
          </a:xfrm>
          <a:prstGeom prst="rect">
            <a:avLst/>
          </a:prstGeom>
        </p:spPr>
      </p:pic>
      <p:pic>
        <p:nvPicPr>
          <p:cNvPr id="78" name="Graphic 77" descr="Woman with solid fill">
            <a:extLst>
              <a:ext uri="{FF2B5EF4-FFF2-40B4-BE49-F238E27FC236}">
                <a16:creationId xmlns:a16="http://schemas.microsoft.com/office/drawing/2014/main" id="{8A16AFC4-E960-20D6-46E0-E0F0E35DDFAF}"/>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4544054" y="4208745"/>
            <a:ext cx="1120813" cy="1161041"/>
          </a:xfrm>
          <a:prstGeom prst="rect">
            <a:avLst/>
          </a:prstGeom>
        </p:spPr>
      </p:pic>
      <p:pic>
        <p:nvPicPr>
          <p:cNvPr id="79" name="Graphic 78" descr="Woman with solid fill">
            <a:extLst>
              <a:ext uri="{FF2B5EF4-FFF2-40B4-BE49-F238E27FC236}">
                <a16:creationId xmlns:a16="http://schemas.microsoft.com/office/drawing/2014/main" id="{30C8C957-4FD5-27C3-CC84-6D1B50812D67}"/>
              </a:ext>
            </a:extLst>
          </p:cNvPr>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3937317" y="4217371"/>
            <a:ext cx="1120813" cy="1161041"/>
          </a:xfrm>
          <a:prstGeom prst="rect">
            <a:avLst/>
          </a:prstGeom>
        </p:spPr>
      </p:pic>
      <p:pic>
        <p:nvPicPr>
          <p:cNvPr id="80" name="Graphic 79" descr="Woman with solid fill">
            <a:extLst>
              <a:ext uri="{FF2B5EF4-FFF2-40B4-BE49-F238E27FC236}">
                <a16:creationId xmlns:a16="http://schemas.microsoft.com/office/drawing/2014/main" id="{3D567D58-9F12-033F-DD15-FA8AE5CACA27}"/>
              </a:ext>
            </a:extLst>
          </p:cNvPr>
          <p:cNvPicPr>
            <a:picLocks noChangeAspect="1"/>
          </p:cNvPicPr>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3376912" y="4215380"/>
            <a:ext cx="1120813" cy="1161041"/>
          </a:xfrm>
          <a:prstGeom prst="rect">
            <a:avLst/>
          </a:prstGeom>
        </p:spPr>
      </p:pic>
      <p:pic>
        <p:nvPicPr>
          <p:cNvPr id="82" name="Graphic 81" descr="Woman with solid fill">
            <a:extLst>
              <a:ext uri="{FF2B5EF4-FFF2-40B4-BE49-F238E27FC236}">
                <a16:creationId xmlns:a16="http://schemas.microsoft.com/office/drawing/2014/main" id="{0BA58793-1ECA-42F9-46C4-333042AE920C}"/>
              </a:ext>
            </a:extLst>
          </p:cNvPr>
          <p:cNvPicPr>
            <a:picLocks noChangeAspect="1"/>
          </p:cNvPicPr>
          <p:nvPr/>
        </p:nvPicPr>
        <p:blipFill>
          <a:blip r:embed="rId51">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2800839" y="4202110"/>
            <a:ext cx="1120813" cy="1161041"/>
          </a:xfrm>
          <a:prstGeom prst="rect">
            <a:avLst/>
          </a:prstGeom>
        </p:spPr>
      </p:pic>
      <p:pic>
        <p:nvPicPr>
          <p:cNvPr id="83" name="Graphic 82" descr="Woman with solid fill">
            <a:extLst>
              <a:ext uri="{FF2B5EF4-FFF2-40B4-BE49-F238E27FC236}">
                <a16:creationId xmlns:a16="http://schemas.microsoft.com/office/drawing/2014/main" id="{41BA56EF-9E70-1B1D-0EB1-5E966212B28D}"/>
              </a:ext>
            </a:extLst>
          </p:cNvPr>
          <p:cNvPicPr>
            <a:picLocks noChangeAspect="1"/>
          </p:cNvPicPr>
          <p:nvPr/>
        </p:nvPicPr>
        <p:blipFill>
          <a:blip r:embed="rId53">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a:off x="2194102" y="4210736"/>
            <a:ext cx="1120813" cy="1161041"/>
          </a:xfrm>
          <a:prstGeom prst="rect">
            <a:avLst/>
          </a:prstGeom>
        </p:spPr>
      </p:pic>
      <p:pic>
        <p:nvPicPr>
          <p:cNvPr id="84" name="Graphic 83" descr="Woman with solid fill">
            <a:extLst>
              <a:ext uri="{FF2B5EF4-FFF2-40B4-BE49-F238E27FC236}">
                <a16:creationId xmlns:a16="http://schemas.microsoft.com/office/drawing/2014/main" id="{A309023E-68DB-47E9-F929-D3729D28D39B}"/>
              </a:ext>
            </a:extLst>
          </p:cNvPr>
          <p:cNvPicPr>
            <a:picLocks noChangeAspect="1"/>
          </p:cNvPicPr>
          <p:nvPr/>
        </p:nvPicPr>
        <p:blipFill>
          <a:blip r:embed="rId55">
            <a:extLst>
              <a:ext uri="{28A0092B-C50C-407E-A947-70E740481C1C}">
                <a14:useLocalDpi xmlns:a14="http://schemas.microsoft.com/office/drawing/2010/main" val="0"/>
              </a:ext>
              <a:ext uri="{96DAC541-7B7A-43D3-8B79-37D633B846F1}">
                <asvg:svgBlip xmlns:asvg="http://schemas.microsoft.com/office/drawing/2016/SVG/main" r:embed="rId56"/>
              </a:ext>
            </a:extLst>
          </a:blip>
          <a:stretch>
            <a:fillRect/>
          </a:stretch>
        </p:blipFill>
        <p:spPr>
          <a:xfrm>
            <a:off x="1626386" y="4233495"/>
            <a:ext cx="1120813" cy="1161041"/>
          </a:xfrm>
          <a:prstGeom prst="rect">
            <a:avLst/>
          </a:prstGeom>
        </p:spPr>
      </p:pic>
      <p:pic>
        <p:nvPicPr>
          <p:cNvPr id="91" name="Graphic 90" descr="Woman with solid fill">
            <a:extLst>
              <a:ext uri="{FF2B5EF4-FFF2-40B4-BE49-F238E27FC236}">
                <a16:creationId xmlns:a16="http://schemas.microsoft.com/office/drawing/2014/main" id="{CD22E950-A96B-46D3-1ADA-769910C08EDD}"/>
              </a:ext>
            </a:extLst>
          </p:cNvPr>
          <p:cNvPicPr>
            <a:picLocks noChangeAspect="1"/>
          </p:cNvPicPr>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10942313" y="4185350"/>
            <a:ext cx="1120813" cy="1161040"/>
          </a:xfrm>
          <a:prstGeom prst="rect">
            <a:avLst/>
          </a:prstGeom>
        </p:spPr>
      </p:pic>
      <p:pic>
        <p:nvPicPr>
          <p:cNvPr id="92" name="Graphic 91" descr="Woman with solid fill">
            <a:extLst>
              <a:ext uri="{FF2B5EF4-FFF2-40B4-BE49-F238E27FC236}">
                <a16:creationId xmlns:a16="http://schemas.microsoft.com/office/drawing/2014/main" id="{642523FC-A040-1CE7-9401-7F36ADDE90D9}"/>
              </a:ext>
            </a:extLst>
          </p:cNvPr>
          <p:cNvPicPr>
            <a:picLocks noChangeAspect="1"/>
          </p:cNvPicPr>
          <p:nvPr/>
        </p:nvPicPr>
        <p:blipFill>
          <a:blip r:embed="rId57">
            <a:extLst>
              <a:ext uri="{28A0092B-C50C-407E-A947-70E740481C1C}">
                <a14:useLocalDpi xmlns:a14="http://schemas.microsoft.com/office/drawing/2010/main" val="0"/>
              </a:ext>
              <a:ext uri="{96DAC541-7B7A-43D3-8B79-37D633B846F1}">
                <asvg:svgBlip xmlns:asvg="http://schemas.microsoft.com/office/drawing/2016/SVG/main" r:embed="rId58"/>
              </a:ext>
            </a:extLst>
          </a:blip>
          <a:stretch>
            <a:fillRect/>
          </a:stretch>
        </p:blipFill>
        <p:spPr>
          <a:xfrm>
            <a:off x="10381908" y="4183359"/>
            <a:ext cx="1120813" cy="1161040"/>
          </a:xfrm>
          <a:prstGeom prst="rect">
            <a:avLst/>
          </a:prstGeom>
        </p:spPr>
      </p:pic>
      <p:pic>
        <p:nvPicPr>
          <p:cNvPr id="94" name="Graphic 93" descr="Woman with solid fill">
            <a:extLst>
              <a:ext uri="{FF2B5EF4-FFF2-40B4-BE49-F238E27FC236}">
                <a16:creationId xmlns:a16="http://schemas.microsoft.com/office/drawing/2014/main" id="{FE7155A9-D2A1-2483-DB41-E17B4DB76329}"/>
              </a:ext>
            </a:extLst>
          </p:cNvPr>
          <p:cNvPicPr>
            <a:picLocks noChangeAspect="1"/>
          </p:cNvPicPr>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9829000" y="4208696"/>
            <a:ext cx="1120813" cy="1161041"/>
          </a:xfrm>
          <a:prstGeom prst="rect">
            <a:avLst/>
          </a:prstGeom>
        </p:spPr>
      </p:pic>
      <p:pic>
        <p:nvPicPr>
          <p:cNvPr id="95" name="Graphic 94" descr="Woman with solid fill">
            <a:extLst>
              <a:ext uri="{FF2B5EF4-FFF2-40B4-BE49-F238E27FC236}">
                <a16:creationId xmlns:a16="http://schemas.microsoft.com/office/drawing/2014/main" id="{CF39542C-65F6-BAE5-F7BD-A430C159093D}"/>
              </a:ext>
            </a:extLst>
          </p:cNvPr>
          <p:cNvPicPr>
            <a:picLocks noChangeAspect="1"/>
          </p:cNvPicPr>
          <p:nvPr/>
        </p:nvPicPr>
        <p:blipFill>
          <a:blip r:embed="rId51">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9222263" y="4217322"/>
            <a:ext cx="1120813" cy="1161041"/>
          </a:xfrm>
          <a:prstGeom prst="rect">
            <a:avLst/>
          </a:prstGeom>
        </p:spPr>
      </p:pic>
      <p:pic>
        <p:nvPicPr>
          <p:cNvPr id="96" name="Graphic 95" descr="Woman with solid fill">
            <a:extLst>
              <a:ext uri="{FF2B5EF4-FFF2-40B4-BE49-F238E27FC236}">
                <a16:creationId xmlns:a16="http://schemas.microsoft.com/office/drawing/2014/main" id="{B224692E-1489-E95B-E0F1-CF7D7167416B}"/>
              </a:ext>
            </a:extLst>
          </p:cNvPr>
          <p:cNvPicPr>
            <a:picLocks noChangeAspect="1"/>
          </p:cNvPicPr>
          <p:nvPr/>
        </p:nvPicPr>
        <p:blipFill>
          <a:blip r:embed="rId59">
            <a:extLst>
              <a:ext uri="{28A0092B-C50C-407E-A947-70E740481C1C}">
                <a14:useLocalDpi xmlns:a14="http://schemas.microsoft.com/office/drawing/2010/main" val="0"/>
              </a:ext>
              <a:ext uri="{96DAC541-7B7A-43D3-8B79-37D633B846F1}">
                <asvg:svgBlip xmlns:asvg="http://schemas.microsoft.com/office/drawing/2016/SVG/main" r:embed="rId60"/>
              </a:ext>
            </a:extLst>
          </a:blip>
          <a:stretch>
            <a:fillRect/>
          </a:stretch>
        </p:blipFill>
        <p:spPr>
          <a:xfrm>
            <a:off x="8652502" y="4243581"/>
            <a:ext cx="1120813" cy="1161041"/>
          </a:xfrm>
          <a:prstGeom prst="rect">
            <a:avLst/>
          </a:prstGeom>
        </p:spPr>
      </p:pic>
      <p:pic>
        <p:nvPicPr>
          <p:cNvPr id="98" name="Graphic 97" descr="Woman with solid fill">
            <a:extLst>
              <a:ext uri="{FF2B5EF4-FFF2-40B4-BE49-F238E27FC236}">
                <a16:creationId xmlns:a16="http://schemas.microsoft.com/office/drawing/2014/main" id="{F9B31598-50E4-C546-5F6A-523737BCCAB6}"/>
              </a:ext>
            </a:extLst>
          </p:cNvPr>
          <p:cNvPicPr>
            <a:picLocks noChangeAspect="1"/>
          </p:cNvPicPr>
          <p:nvPr/>
        </p:nvPicPr>
        <p:blipFill>
          <a:blip r:embed="rId61">
            <a:extLst>
              <a:ext uri="{28A0092B-C50C-407E-A947-70E740481C1C}">
                <a14:useLocalDpi xmlns:a14="http://schemas.microsoft.com/office/drawing/2010/main" val="0"/>
              </a:ext>
              <a:ext uri="{96DAC541-7B7A-43D3-8B79-37D633B846F1}">
                <asvg:svgBlip xmlns:asvg="http://schemas.microsoft.com/office/drawing/2016/SVG/main" r:embed="rId62"/>
              </a:ext>
            </a:extLst>
          </a:blip>
          <a:stretch>
            <a:fillRect/>
          </a:stretch>
        </p:blipFill>
        <p:spPr>
          <a:xfrm>
            <a:off x="8055121" y="4224305"/>
            <a:ext cx="1120813" cy="1161041"/>
          </a:xfrm>
          <a:prstGeom prst="rect">
            <a:avLst/>
          </a:prstGeom>
        </p:spPr>
      </p:pic>
      <p:pic>
        <p:nvPicPr>
          <p:cNvPr id="99" name="Graphic 98" descr="Woman with solid fill">
            <a:extLst>
              <a:ext uri="{FF2B5EF4-FFF2-40B4-BE49-F238E27FC236}">
                <a16:creationId xmlns:a16="http://schemas.microsoft.com/office/drawing/2014/main" id="{48DFF2B0-B546-A4DB-4BA6-4F55B531929D}"/>
              </a:ext>
            </a:extLst>
          </p:cNvPr>
          <p:cNvPicPr>
            <a:picLocks noChangeAspect="1"/>
          </p:cNvPicPr>
          <p:nvPr/>
        </p:nvPicPr>
        <p:blipFill>
          <a:blip r:embed="rId63">
            <a:extLst>
              <a:ext uri="{28A0092B-C50C-407E-A947-70E740481C1C}">
                <a14:useLocalDpi xmlns:a14="http://schemas.microsoft.com/office/drawing/2010/main" val="0"/>
              </a:ext>
              <a:ext uri="{96DAC541-7B7A-43D3-8B79-37D633B846F1}">
                <asvg:svgBlip xmlns:asvg="http://schemas.microsoft.com/office/drawing/2016/SVG/main" r:embed="rId64"/>
              </a:ext>
            </a:extLst>
          </a:blip>
          <a:stretch>
            <a:fillRect/>
          </a:stretch>
        </p:blipFill>
        <p:spPr>
          <a:xfrm>
            <a:off x="7448384" y="4232931"/>
            <a:ext cx="1120813" cy="1161041"/>
          </a:xfrm>
          <a:prstGeom prst="rect">
            <a:avLst/>
          </a:prstGeom>
        </p:spPr>
      </p:pic>
      <p:pic>
        <p:nvPicPr>
          <p:cNvPr id="100" name="Graphic 99" descr="Woman with solid fill">
            <a:extLst>
              <a:ext uri="{FF2B5EF4-FFF2-40B4-BE49-F238E27FC236}">
                <a16:creationId xmlns:a16="http://schemas.microsoft.com/office/drawing/2014/main" id="{0C352DC8-A65A-E8EC-96D6-29F66D187CD4}"/>
              </a:ext>
            </a:extLst>
          </p:cNvPr>
          <p:cNvPicPr>
            <a:picLocks noChangeAspect="1"/>
          </p:cNvPicPr>
          <p:nvPr/>
        </p:nvPicPr>
        <p:blipFill>
          <a:blip r:embed="rId65">
            <a:extLst>
              <a:ext uri="{28A0092B-C50C-407E-A947-70E740481C1C}">
                <a14:useLocalDpi xmlns:a14="http://schemas.microsoft.com/office/drawing/2010/main" val="0"/>
              </a:ext>
              <a:ext uri="{96DAC541-7B7A-43D3-8B79-37D633B846F1}">
                <asvg:svgBlip xmlns:asvg="http://schemas.microsoft.com/office/drawing/2016/SVG/main" r:embed="rId66"/>
              </a:ext>
            </a:extLst>
          </a:blip>
          <a:stretch>
            <a:fillRect/>
          </a:stretch>
        </p:blipFill>
        <p:spPr>
          <a:xfrm>
            <a:off x="6887979" y="4230940"/>
            <a:ext cx="1120813" cy="1161041"/>
          </a:xfrm>
          <a:prstGeom prst="rect">
            <a:avLst/>
          </a:prstGeom>
        </p:spPr>
      </p:pic>
      <p:pic>
        <p:nvPicPr>
          <p:cNvPr id="127" name="Graphic 126" descr="Woman with solid fill">
            <a:extLst>
              <a:ext uri="{FF2B5EF4-FFF2-40B4-BE49-F238E27FC236}">
                <a16:creationId xmlns:a16="http://schemas.microsoft.com/office/drawing/2014/main" id="{582A2FCA-284C-0625-D2AB-DD5577420BB4}"/>
              </a:ext>
            </a:extLst>
          </p:cNvPr>
          <p:cNvPicPr>
            <a:picLocks noChangeAspect="1"/>
          </p:cNvPicPr>
          <p:nvPr/>
        </p:nvPicPr>
        <p:blipFill>
          <a:blip r:embed="rId67">
            <a:extLst>
              <a:ext uri="{28A0092B-C50C-407E-A947-70E740481C1C}">
                <a14:useLocalDpi xmlns:a14="http://schemas.microsoft.com/office/drawing/2010/main" val="0"/>
              </a:ext>
              <a:ext uri="{96DAC541-7B7A-43D3-8B79-37D633B846F1}">
                <asvg:svgBlip xmlns:asvg="http://schemas.microsoft.com/office/drawing/2016/SVG/main" r:embed="rId68"/>
              </a:ext>
            </a:extLst>
          </a:blip>
          <a:stretch>
            <a:fillRect/>
          </a:stretch>
        </p:blipFill>
        <p:spPr>
          <a:xfrm>
            <a:off x="1103952" y="5474159"/>
            <a:ext cx="1120813" cy="1161040"/>
          </a:xfrm>
          <a:prstGeom prst="rect">
            <a:avLst/>
          </a:prstGeom>
        </p:spPr>
      </p:pic>
      <p:pic>
        <p:nvPicPr>
          <p:cNvPr id="128" name="Graphic 127" descr="Woman with solid fill">
            <a:extLst>
              <a:ext uri="{FF2B5EF4-FFF2-40B4-BE49-F238E27FC236}">
                <a16:creationId xmlns:a16="http://schemas.microsoft.com/office/drawing/2014/main" id="{D67F87DA-95D6-16DB-E2DF-9FA1D1128539}"/>
              </a:ext>
            </a:extLst>
          </p:cNvPr>
          <p:cNvPicPr>
            <a:picLocks noChangeAspect="1"/>
          </p:cNvPicPr>
          <p:nvPr/>
        </p:nvPicPr>
        <p:blipFill>
          <a:blip r:embed="rId69">
            <a:extLst>
              <a:ext uri="{28A0092B-C50C-407E-A947-70E740481C1C}">
                <a14:useLocalDpi xmlns:a14="http://schemas.microsoft.com/office/drawing/2010/main" val="0"/>
              </a:ext>
              <a:ext uri="{96DAC541-7B7A-43D3-8B79-37D633B846F1}">
                <asvg:svgBlip xmlns:asvg="http://schemas.microsoft.com/office/drawing/2016/SVG/main" r:embed="rId70"/>
              </a:ext>
            </a:extLst>
          </a:blip>
          <a:stretch>
            <a:fillRect/>
          </a:stretch>
        </p:blipFill>
        <p:spPr>
          <a:xfrm>
            <a:off x="497215" y="5516744"/>
            <a:ext cx="1120813" cy="1161040"/>
          </a:xfrm>
          <a:prstGeom prst="rect">
            <a:avLst/>
          </a:prstGeom>
        </p:spPr>
      </p:pic>
      <p:pic>
        <p:nvPicPr>
          <p:cNvPr id="129" name="Graphic 128" descr="Woman with solid fill">
            <a:extLst>
              <a:ext uri="{FF2B5EF4-FFF2-40B4-BE49-F238E27FC236}">
                <a16:creationId xmlns:a16="http://schemas.microsoft.com/office/drawing/2014/main" id="{437675FC-E0E5-2CD0-122B-238DEF74EF1E}"/>
              </a:ext>
            </a:extLst>
          </p:cNvPr>
          <p:cNvPicPr>
            <a:picLocks noChangeAspect="1"/>
          </p:cNvPicPr>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63190" y="5480794"/>
            <a:ext cx="1120813" cy="1161040"/>
          </a:xfrm>
          <a:prstGeom prst="rect">
            <a:avLst/>
          </a:prstGeom>
        </p:spPr>
      </p:pic>
      <p:pic>
        <p:nvPicPr>
          <p:cNvPr id="124" name="Graphic 123" descr="Woman with solid fill">
            <a:extLst>
              <a:ext uri="{FF2B5EF4-FFF2-40B4-BE49-F238E27FC236}">
                <a16:creationId xmlns:a16="http://schemas.microsoft.com/office/drawing/2014/main" id="{DBC86ACF-CC4B-11AD-9E74-F924FE3CBEC7}"/>
              </a:ext>
            </a:extLst>
          </p:cNvPr>
          <p:cNvPicPr>
            <a:picLocks noChangeAspect="1"/>
          </p:cNvPicPr>
          <p:nvPr/>
        </p:nvPicPr>
        <p:blipFill>
          <a:blip r:embed="rId59">
            <a:extLst>
              <a:ext uri="{28A0092B-C50C-407E-A947-70E740481C1C}">
                <a14:useLocalDpi xmlns:a14="http://schemas.microsoft.com/office/drawing/2010/main" val="0"/>
              </a:ext>
              <a:ext uri="{96DAC541-7B7A-43D3-8B79-37D633B846F1}">
                <asvg:svgBlip xmlns:asvg="http://schemas.microsoft.com/office/drawing/2016/SVG/main" r:embed="rId60"/>
              </a:ext>
            </a:extLst>
          </a:blip>
          <a:stretch>
            <a:fillRect/>
          </a:stretch>
        </p:blipFill>
        <p:spPr>
          <a:xfrm>
            <a:off x="6285413" y="5517670"/>
            <a:ext cx="1120813" cy="1161040"/>
          </a:xfrm>
          <a:prstGeom prst="rect">
            <a:avLst/>
          </a:prstGeom>
        </p:spPr>
      </p:pic>
      <p:pic>
        <p:nvPicPr>
          <p:cNvPr id="125" name="Graphic 124" descr="Woman with solid fill">
            <a:extLst>
              <a:ext uri="{FF2B5EF4-FFF2-40B4-BE49-F238E27FC236}">
                <a16:creationId xmlns:a16="http://schemas.microsoft.com/office/drawing/2014/main" id="{122F26AA-E85A-5647-71FA-DCAA77E4F275}"/>
              </a:ext>
            </a:extLst>
          </p:cNvPr>
          <p:cNvPicPr>
            <a:picLocks noChangeAspect="1"/>
          </p:cNvPicPr>
          <p:nvPr/>
        </p:nvPicPr>
        <p:blipFill>
          <a:blip r:embed="rId71">
            <a:extLst>
              <a:ext uri="{28A0092B-C50C-407E-A947-70E740481C1C}">
                <a14:useLocalDpi xmlns:a14="http://schemas.microsoft.com/office/drawing/2010/main" val="0"/>
              </a:ext>
              <a:ext uri="{96DAC541-7B7A-43D3-8B79-37D633B846F1}">
                <asvg:svgBlip xmlns:asvg="http://schemas.microsoft.com/office/drawing/2016/SVG/main" r:embed="rId72"/>
              </a:ext>
            </a:extLst>
          </a:blip>
          <a:stretch>
            <a:fillRect/>
          </a:stretch>
        </p:blipFill>
        <p:spPr>
          <a:xfrm>
            <a:off x="5688031" y="5523400"/>
            <a:ext cx="1120813" cy="1161040"/>
          </a:xfrm>
          <a:prstGeom prst="rect">
            <a:avLst/>
          </a:prstGeom>
        </p:spPr>
      </p:pic>
      <p:pic>
        <p:nvPicPr>
          <p:cNvPr id="126" name="Graphic 125" descr="Woman with solid fill">
            <a:extLst>
              <a:ext uri="{FF2B5EF4-FFF2-40B4-BE49-F238E27FC236}">
                <a16:creationId xmlns:a16="http://schemas.microsoft.com/office/drawing/2014/main" id="{472FF1FD-7FE8-1011-74A2-A86C2C25D0D3}"/>
              </a:ext>
            </a:extLst>
          </p:cNvPr>
          <p:cNvPicPr>
            <a:picLocks noChangeAspect="1"/>
          </p:cNvPicPr>
          <p:nvPr/>
        </p:nvPicPr>
        <p:blipFill>
          <a:blip r:embed="rId53">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a:off x="5127627" y="5496055"/>
            <a:ext cx="1120813" cy="1161040"/>
          </a:xfrm>
          <a:prstGeom prst="rect">
            <a:avLst/>
          </a:prstGeom>
        </p:spPr>
      </p:pic>
      <p:pic>
        <p:nvPicPr>
          <p:cNvPr id="121" name="Graphic 120" descr="Woman with solid fill">
            <a:extLst>
              <a:ext uri="{FF2B5EF4-FFF2-40B4-BE49-F238E27FC236}">
                <a16:creationId xmlns:a16="http://schemas.microsoft.com/office/drawing/2014/main" id="{37EBADA4-B580-9259-270B-7AA2DEC7F0F5}"/>
              </a:ext>
            </a:extLst>
          </p:cNvPr>
          <p:cNvPicPr>
            <a:picLocks noChangeAspect="1"/>
          </p:cNvPicPr>
          <p:nvPr/>
        </p:nvPicPr>
        <p:blipFill>
          <a:blip r:embed="rId51">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4544055" y="5482834"/>
            <a:ext cx="1120813" cy="1161040"/>
          </a:xfrm>
          <a:prstGeom prst="rect">
            <a:avLst/>
          </a:prstGeom>
        </p:spPr>
      </p:pic>
      <p:pic>
        <p:nvPicPr>
          <p:cNvPr id="122" name="Graphic 121" descr="Woman with solid fill">
            <a:extLst>
              <a:ext uri="{FF2B5EF4-FFF2-40B4-BE49-F238E27FC236}">
                <a16:creationId xmlns:a16="http://schemas.microsoft.com/office/drawing/2014/main" id="{2C19A99B-206F-F352-0933-25C8B34A7324}"/>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3935514" y="5523400"/>
            <a:ext cx="1120813" cy="1161040"/>
          </a:xfrm>
          <a:prstGeom prst="rect">
            <a:avLst/>
          </a:prstGeom>
        </p:spPr>
      </p:pic>
      <p:pic>
        <p:nvPicPr>
          <p:cNvPr id="123" name="Graphic 122" descr="Woman with solid fill">
            <a:extLst>
              <a:ext uri="{FF2B5EF4-FFF2-40B4-BE49-F238E27FC236}">
                <a16:creationId xmlns:a16="http://schemas.microsoft.com/office/drawing/2014/main" id="{A83B5D8A-EDF2-DDDD-E641-7CB1169BBCFF}"/>
              </a:ext>
            </a:extLst>
          </p:cNvPr>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3376913" y="5489469"/>
            <a:ext cx="1120813" cy="1161040"/>
          </a:xfrm>
          <a:prstGeom prst="rect">
            <a:avLst/>
          </a:prstGeom>
        </p:spPr>
      </p:pic>
      <p:pic>
        <p:nvPicPr>
          <p:cNvPr id="118" name="Graphic 117" descr="Woman with solid fill">
            <a:extLst>
              <a:ext uri="{FF2B5EF4-FFF2-40B4-BE49-F238E27FC236}">
                <a16:creationId xmlns:a16="http://schemas.microsoft.com/office/drawing/2014/main" id="{5B02B3DA-962F-8CA1-FBA6-463B587B58D9}"/>
              </a:ext>
            </a:extLst>
          </p:cNvPr>
          <p:cNvPicPr>
            <a:picLocks noChangeAspect="1"/>
          </p:cNvPicPr>
          <p:nvPr/>
        </p:nvPicPr>
        <p:blipFill>
          <a:blip r:embed="rId73">
            <a:extLst>
              <a:ext uri="{28A0092B-C50C-407E-A947-70E740481C1C}">
                <a14:useLocalDpi xmlns:a14="http://schemas.microsoft.com/office/drawing/2010/main" val="0"/>
              </a:ext>
              <a:ext uri="{96DAC541-7B7A-43D3-8B79-37D633B846F1}">
                <asvg:svgBlip xmlns:asvg="http://schemas.microsoft.com/office/drawing/2016/SVG/main" r:embed="rId74"/>
              </a:ext>
            </a:extLst>
          </a:blip>
          <a:stretch>
            <a:fillRect/>
          </a:stretch>
        </p:blipFill>
        <p:spPr>
          <a:xfrm>
            <a:off x="2800103" y="5504771"/>
            <a:ext cx="1120813" cy="1161040"/>
          </a:xfrm>
          <a:prstGeom prst="rect">
            <a:avLst/>
          </a:prstGeom>
        </p:spPr>
      </p:pic>
      <p:pic>
        <p:nvPicPr>
          <p:cNvPr id="119" name="Graphic 118" descr="Woman with solid fill">
            <a:extLst>
              <a:ext uri="{FF2B5EF4-FFF2-40B4-BE49-F238E27FC236}">
                <a16:creationId xmlns:a16="http://schemas.microsoft.com/office/drawing/2014/main" id="{B102B202-8FBB-CA26-6BC9-3FCE85A1D7FD}"/>
              </a:ext>
            </a:extLst>
          </p:cNvPr>
          <p:cNvPicPr>
            <a:picLocks noChangeAspect="1"/>
          </p:cNvPicPr>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2194102" y="5484825"/>
            <a:ext cx="1120813" cy="1161040"/>
          </a:xfrm>
          <a:prstGeom prst="rect">
            <a:avLst/>
          </a:prstGeom>
        </p:spPr>
      </p:pic>
      <p:pic>
        <p:nvPicPr>
          <p:cNvPr id="120" name="Graphic 119" descr="Woman with solid fill">
            <a:extLst>
              <a:ext uri="{FF2B5EF4-FFF2-40B4-BE49-F238E27FC236}">
                <a16:creationId xmlns:a16="http://schemas.microsoft.com/office/drawing/2014/main" id="{D7BDF358-6F37-09DA-3442-7E3A46A1D83D}"/>
              </a:ext>
            </a:extLst>
          </p:cNvPr>
          <p:cNvPicPr>
            <a:picLocks noChangeAspect="1"/>
          </p:cNvPicPr>
          <p:nvPr/>
        </p:nvPicPr>
        <p:blipFill>
          <a:blip r:embed="rId63">
            <a:extLst>
              <a:ext uri="{28A0092B-C50C-407E-A947-70E740481C1C}">
                <a14:useLocalDpi xmlns:a14="http://schemas.microsoft.com/office/drawing/2010/main" val="0"/>
              </a:ext>
              <a:ext uri="{96DAC541-7B7A-43D3-8B79-37D633B846F1}">
                <asvg:svgBlip xmlns:asvg="http://schemas.microsoft.com/office/drawing/2016/SVG/main" r:embed="rId64"/>
              </a:ext>
            </a:extLst>
          </a:blip>
          <a:stretch>
            <a:fillRect/>
          </a:stretch>
        </p:blipFill>
        <p:spPr>
          <a:xfrm>
            <a:off x="1633697" y="5482834"/>
            <a:ext cx="1120813" cy="1161040"/>
          </a:xfrm>
          <a:prstGeom prst="rect">
            <a:avLst/>
          </a:prstGeom>
        </p:spPr>
      </p:pic>
      <p:pic>
        <p:nvPicPr>
          <p:cNvPr id="116" name="Graphic 115" descr="Woman with solid fill">
            <a:extLst>
              <a:ext uri="{FF2B5EF4-FFF2-40B4-BE49-F238E27FC236}">
                <a16:creationId xmlns:a16="http://schemas.microsoft.com/office/drawing/2014/main" id="{7638A97C-AEB2-5AC0-A87E-83EFF979F9EB}"/>
              </a:ext>
            </a:extLst>
          </p:cNvPr>
          <p:cNvPicPr>
            <a:picLocks noChangeAspect="1"/>
          </p:cNvPicPr>
          <p:nvPr/>
        </p:nvPicPr>
        <p:blipFill>
          <a:blip r:embed="rId75">
            <a:extLst>
              <a:ext uri="{28A0092B-C50C-407E-A947-70E740481C1C}">
                <a14:useLocalDpi xmlns:a14="http://schemas.microsoft.com/office/drawing/2010/main" val="0"/>
              </a:ext>
              <a:ext uri="{96DAC541-7B7A-43D3-8B79-37D633B846F1}">
                <asvg:svgBlip xmlns:asvg="http://schemas.microsoft.com/office/drawing/2016/SVG/main" r:embed="rId76"/>
              </a:ext>
            </a:extLst>
          </a:blip>
          <a:stretch>
            <a:fillRect/>
          </a:stretch>
        </p:blipFill>
        <p:spPr>
          <a:xfrm>
            <a:off x="10942315" y="5459439"/>
            <a:ext cx="1120813" cy="1161039"/>
          </a:xfrm>
          <a:prstGeom prst="rect">
            <a:avLst/>
          </a:prstGeom>
        </p:spPr>
      </p:pic>
      <p:pic>
        <p:nvPicPr>
          <p:cNvPr id="117" name="Graphic 116" descr="Woman with solid fill">
            <a:extLst>
              <a:ext uri="{FF2B5EF4-FFF2-40B4-BE49-F238E27FC236}">
                <a16:creationId xmlns:a16="http://schemas.microsoft.com/office/drawing/2014/main" id="{AFA61DA7-D421-4C71-98D8-E83A02172BFB}"/>
              </a:ext>
            </a:extLst>
          </p:cNvPr>
          <p:cNvPicPr>
            <a:picLocks noChangeAspect="1"/>
          </p:cNvPicPr>
          <p:nvPr/>
        </p:nvPicPr>
        <p:blipFill>
          <a:blip r:embed="rId65">
            <a:extLst>
              <a:ext uri="{28A0092B-C50C-407E-A947-70E740481C1C}">
                <a14:useLocalDpi xmlns:a14="http://schemas.microsoft.com/office/drawing/2010/main" val="0"/>
              </a:ext>
              <a:ext uri="{96DAC541-7B7A-43D3-8B79-37D633B846F1}">
                <asvg:svgBlip xmlns:asvg="http://schemas.microsoft.com/office/drawing/2016/SVG/main" r:embed="rId66"/>
              </a:ext>
            </a:extLst>
          </a:blip>
          <a:stretch>
            <a:fillRect/>
          </a:stretch>
        </p:blipFill>
        <p:spPr>
          <a:xfrm>
            <a:off x="10381910" y="5457448"/>
            <a:ext cx="1120813" cy="1161039"/>
          </a:xfrm>
          <a:prstGeom prst="rect">
            <a:avLst/>
          </a:prstGeom>
        </p:spPr>
      </p:pic>
      <p:pic>
        <p:nvPicPr>
          <p:cNvPr id="113" name="Graphic 112" descr="Woman with solid fill">
            <a:extLst>
              <a:ext uri="{FF2B5EF4-FFF2-40B4-BE49-F238E27FC236}">
                <a16:creationId xmlns:a16="http://schemas.microsoft.com/office/drawing/2014/main" id="{760A00D4-D3ED-87A5-1CAC-13B5967DD18E}"/>
              </a:ext>
            </a:extLst>
          </p:cNvPr>
          <p:cNvPicPr>
            <a:picLocks noChangeAspect="1"/>
          </p:cNvPicPr>
          <p:nvPr/>
        </p:nvPicPr>
        <p:blipFill>
          <a:blip r:embed="rId55">
            <a:extLst>
              <a:ext uri="{28A0092B-C50C-407E-A947-70E740481C1C}">
                <a14:useLocalDpi xmlns:a14="http://schemas.microsoft.com/office/drawing/2010/main" val="0"/>
              </a:ext>
              <a:ext uri="{96DAC541-7B7A-43D3-8B79-37D633B846F1}">
                <asvg:svgBlip xmlns:asvg="http://schemas.microsoft.com/office/drawing/2016/SVG/main" r:embed="rId56"/>
              </a:ext>
            </a:extLst>
          </a:blip>
          <a:stretch>
            <a:fillRect/>
          </a:stretch>
        </p:blipFill>
        <p:spPr>
          <a:xfrm>
            <a:off x="9829001" y="5482785"/>
            <a:ext cx="1120813" cy="1161040"/>
          </a:xfrm>
          <a:prstGeom prst="rect">
            <a:avLst/>
          </a:prstGeom>
        </p:spPr>
      </p:pic>
      <p:pic>
        <p:nvPicPr>
          <p:cNvPr id="114" name="Graphic 113" descr="Woman with solid fill">
            <a:extLst>
              <a:ext uri="{FF2B5EF4-FFF2-40B4-BE49-F238E27FC236}">
                <a16:creationId xmlns:a16="http://schemas.microsoft.com/office/drawing/2014/main" id="{E17E2491-E3BD-3286-D2C1-F938F20E8DDF}"/>
              </a:ext>
            </a:extLst>
          </p:cNvPr>
          <p:cNvPicPr>
            <a:picLocks noChangeAspect="1"/>
          </p:cNvPicPr>
          <p:nvPr/>
        </p:nvPicPr>
        <p:blipFill>
          <a:blip r:embed="rId77">
            <a:extLst>
              <a:ext uri="{28A0092B-C50C-407E-A947-70E740481C1C}">
                <a14:useLocalDpi xmlns:a14="http://schemas.microsoft.com/office/drawing/2010/main" val="0"/>
              </a:ext>
              <a:ext uri="{96DAC541-7B7A-43D3-8B79-37D633B846F1}">
                <asvg:svgBlip xmlns:asvg="http://schemas.microsoft.com/office/drawing/2016/SVG/main" r:embed="rId78"/>
              </a:ext>
            </a:extLst>
          </a:blip>
          <a:stretch>
            <a:fillRect/>
          </a:stretch>
        </p:blipFill>
        <p:spPr>
          <a:xfrm>
            <a:off x="9222264" y="5491411"/>
            <a:ext cx="1120813" cy="1161040"/>
          </a:xfrm>
          <a:prstGeom prst="rect">
            <a:avLst/>
          </a:prstGeom>
        </p:spPr>
      </p:pic>
      <p:pic>
        <p:nvPicPr>
          <p:cNvPr id="115" name="Graphic 114" descr="Woman with solid fill">
            <a:extLst>
              <a:ext uri="{FF2B5EF4-FFF2-40B4-BE49-F238E27FC236}">
                <a16:creationId xmlns:a16="http://schemas.microsoft.com/office/drawing/2014/main" id="{8183BFB0-C94D-D742-7F1F-3A1FCFAE37FD}"/>
              </a:ext>
            </a:extLst>
          </p:cNvPr>
          <p:cNvPicPr>
            <a:picLocks noChangeAspect="1"/>
          </p:cNvPicPr>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8661859" y="5489420"/>
            <a:ext cx="1120813" cy="1161040"/>
          </a:xfrm>
          <a:prstGeom prst="rect">
            <a:avLst/>
          </a:prstGeom>
        </p:spPr>
      </p:pic>
      <p:pic>
        <p:nvPicPr>
          <p:cNvPr id="110" name="Graphic 109" descr="Woman with solid fill">
            <a:extLst>
              <a:ext uri="{FF2B5EF4-FFF2-40B4-BE49-F238E27FC236}">
                <a16:creationId xmlns:a16="http://schemas.microsoft.com/office/drawing/2014/main" id="{D03CBD07-1AE7-1EBA-DB1F-F061680F8347}"/>
              </a:ext>
            </a:extLst>
          </p:cNvPr>
          <p:cNvPicPr>
            <a:picLocks noChangeAspect="1"/>
          </p:cNvPicPr>
          <p:nvPr/>
        </p:nvPicPr>
        <p:blipFill>
          <a:blip r:embed="rId57">
            <a:extLst>
              <a:ext uri="{28A0092B-C50C-407E-A947-70E740481C1C}">
                <a14:useLocalDpi xmlns:a14="http://schemas.microsoft.com/office/drawing/2010/main" val="0"/>
              </a:ext>
              <a:ext uri="{96DAC541-7B7A-43D3-8B79-37D633B846F1}">
                <asvg:svgBlip xmlns:asvg="http://schemas.microsoft.com/office/drawing/2016/SVG/main" r:embed="rId58"/>
              </a:ext>
            </a:extLst>
          </a:blip>
          <a:stretch>
            <a:fillRect/>
          </a:stretch>
        </p:blipFill>
        <p:spPr>
          <a:xfrm>
            <a:off x="8055122" y="5498394"/>
            <a:ext cx="1120813" cy="1161040"/>
          </a:xfrm>
          <a:prstGeom prst="rect">
            <a:avLst/>
          </a:prstGeom>
        </p:spPr>
      </p:pic>
      <p:pic>
        <p:nvPicPr>
          <p:cNvPr id="111" name="Graphic 110" descr="Woman with solid fill">
            <a:extLst>
              <a:ext uri="{FF2B5EF4-FFF2-40B4-BE49-F238E27FC236}">
                <a16:creationId xmlns:a16="http://schemas.microsoft.com/office/drawing/2014/main" id="{28CC4E8E-937E-EC57-AA3D-BB76B84DDFC5}"/>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7448385" y="5507020"/>
            <a:ext cx="1120813" cy="1161040"/>
          </a:xfrm>
          <a:prstGeom prst="rect">
            <a:avLst/>
          </a:prstGeom>
        </p:spPr>
      </p:pic>
      <p:pic>
        <p:nvPicPr>
          <p:cNvPr id="112" name="Graphic 111" descr="Woman with solid fill">
            <a:extLst>
              <a:ext uri="{FF2B5EF4-FFF2-40B4-BE49-F238E27FC236}">
                <a16:creationId xmlns:a16="http://schemas.microsoft.com/office/drawing/2014/main" id="{48BB1518-3FD3-76C2-E387-2C811D2D92EC}"/>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6887980" y="5505029"/>
            <a:ext cx="1120813" cy="1161040"/>
          </a:xfrm>
          <a:prstGeom prst="rect">
            <a:avLst/>
          </a:prstGeom>
        </p:spPr>
      </p:pic>
      <p:pic>
        <p:nvPicPr>
          <p:cNvPr id="38" name="Graphic 37" descr="Woman with solid fill">
            <a:extLst>
              <a:ext uri="{FF2B5EF4-FFF2-40B4-BE49-F238E27FC236}">
                <a16:creationId xmlns:a16="http://schemas.microsoft.com/office/drawing/2014/main" id="{AF540415-0711-323B-DE0E-CDD58ED1FF69}"/>
              </a:ext>
            </a:extLst>
          </p:cNvPr>
          <p:cNvPicPr>
            <a:picLocks noChangeAspect="1"/>
          </p:cNvPicPr>
          <p:nvPr/>
        </p:nvPicPr>
        <p:blipFill>
          <a:blip r:embed="rId75">
            <a:extLst>
              <a:ext uri="{28A0092B-C50C-407E-A947-70E740481C1C}">
                <a14:useLocalDpi xmlns:a14="http://schemas.microsoft.com/office/drawing/2010/main" val="0"/>
              </a:ext>
              <a:ext uri="{96DAC541-7B7A-43D3-8B79-37D633B846F1}">
                <asvg:svgBlip xmlns:asvg="http://schemas.microsoft.com/office/drawing/2016/SVG/main" r:embed="rId76"/>
              </a:ext>
            </a:extLst>
          </a:blip>
          <a:stretch>
            <a:fillRect/>
          </a:stretch>
        </p:blipFill>
        <p:spPr>
          <a:xfrm>
            <a:off x="8065703" y="2954711"/>
            <a:ext cx="1120813" cy="1161039"/>
          </a:xfrm>
          <a:prstGeom prst="rect">
            <a:avLst/>
          </a:prstGeom>
        </p:spPr>
      </p:pic>
      <p:pic>
        <p:nvPicPr>
          <p:cNvPr id="39" name="Graphic 38" descr="Woman with solid fill">
            <a:extLst>
              <a:ext uri="{FF2B5EF4-FFF2-40B4-BE49-F238E27FC236}">
                <a16:creationId xmlns:a16="http://schemas.microsoft.com/office/drawing/2014/main" id="{CA137E17-285D-8077-6306-2356E3BAA7B0}"/>
              </a:ext>
            </a:extLst>
          </p:cNvPr>
          <p:cNvPicPr>
            <a:picLocks noChangeAspect="1"/>
          </p:cNvPicPr>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10932850" y="2934609"/>
            <a:ext cx="1120813" cy="1161039"/>
          </a:xfrm>
          <a:prstGeom prst="rect">
            <a:avLst/>
          </a:prstGeom>
        </p:spPr>
      </p:pic>
      <p:pic>
        <p:nvPicPr>
          <p:cNvPr id="48" name="Graphic 47" descr="Woman with solid fill">
            <a:extLst>
              <a:ext uri="{FF2B5EF4-FFF2-40B4-BE49-F238E27FC236}">
                <a16:creationId xmlns:a16="http://schemas.microsoft.com/office/drawing/2014/main" id="{565D832E-F64D-864C-BDDD-864EF4C74E91}"/>
              </a:ext>
            </a:extLst>
          </p:cNvPr>
          <p:cNvPicPr>
            <a:picLocks noChangeAspect="1"/>
          </p:cNvPicPr>
          <p:nvPr/>
        </p:nvPicPr>
        <p:blipFill>
          <a:blip r:embed="rId77">
            <a:extLst>
              <a:ext uri="{28A0092B-C50C-407E-A947-70E740481C1C}">
                <a14:useLocalDpi xmlns:a14="http://schemas.microsoft.com/office/drawing/2010/main" val="0"/>
              </a:ext>
              <a:ext uri="{96DAC541-7B7A-43D3-8B79-37D633B846F1}">
                <asvg:svgBlip xmlns:asvg="http://schemas.microsoft.com/office/drawing/2016/SVG/main" r:embed="rId78"/>
              </a:ext>
            </a:extLst>
          </a:blip>
          <a:stretch>
            <a:fillRect/>
          </a:stretch>
        </p:blipFill>
        <p:spPr>
          <a:xfrm>
            <a:off x="9800317" y="2945242"/>
            <a:ext cx="1120813" cy="1161039"/>
          </a:xfrm>
          <a:prstGeom prst="rect">
            <a:avLst/>
          </a:prstGeom>
        </p:spPr>
      </p:pic>
      <p:pic>
        <p:nvPicPr>
          <p:cNvPr id="49" name="Graphic 48" descr="Woman with solid fill">
            <a:extLst>
              <a:ext uri="{FF2B5EF4-FFF2-40B4-BE49-F238E27FC236}">
                <a16:creationId xmlns:a16="http://schemas.microsoft.com/office/drawing/2014/main" id="{CAAFCD12-ECDF-4679-6099-47B085A223FD}"/>
              </a:ext>
            </a:extLst>
          </p:cNvPr>
          <p:cNvPicPr>
            <a:picLocks noChangeAspect="1"/>
          </p:cNvPicPr>
          <p:nvPr/>
        </p:nvPicPr>
        <p:blipFill>
          <a:blip r:embed="rId61">
            <a:extLst>
              <a:ext uri="{28A0092B-C50C-407E-A947-70E740481C1C}">
                <a14:useLocalDpi xmlns:a14="http://schemas.microsoft.com/office/drawing/2010/main" val="0"/>
              </a:ext>
              <a:ext uri="{96DAC541-7B7A-43D3-8B79-37D633B846F1}">
                <asvg:svgBlip xmlns:asvg="http://schemas.microsoft.com/office/drawing/2016/SVG/main" r:embed="rId62"/>
              </a:ext>
            </a:extLst>
          </a:blip>
          <a:stretch>
            <a:fillRect/>
          </a:stretch>
        </p:blipFill>
        <p:spPr>
          <a:xfrm>
            <a:off x="10381050" y="2952271"/>
            <a:ext cx="1120813" cy="1161039"/>
          </a:xfrm>
          <a:prstGeom prst="rect">
            <a:avLst/>
          </a:prstGeom>
        </p:spPr>
      </p:pic>
      <p:pic>
        <p:nvPicPr>
          <p:cNvPr id="58" name="Graphic 57" descr="Woman with solid fill">
            <a:extLst>
              <a:ext uri="{FF2B5EF4-FFF2-40B4-BE49-F238E27FC236}">
                <a16:creationId xmlns:a16="http://schemas.microsoft.com/office/drawing/2014/main" id="{6198F48F-572B-5DBC-B524-111550647FA3}"/>
              </a:ext>
            </a:extLst>
          </p:cNvPr>
          <p:cNvPicPr>
            <a:picLocks noChangeAspect="1"/>
          </p:cNvPicPr>
          <p:nvPr/>
        </p:nvPicPr>
        <p:blipFill>
          <a:blip r:embed="rId53">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a:off x="9188515" y="2963850"/>
            <a:ext cx="1120813" cy="1161039"/>
          </a:xfrm>
          <a:prstGeom prst="rect">
            <a:avLst/>
          </a:prstGeom>
        </p:spPr>
      </p:pic>
      <p:pic>
        <p:nvPicPr>
          <p:cNvPr id="59" name="Graphic 58" descr="Woman with solid fill">
            <a:extLst>
              <a:ext uri="{FF2B5EF4-FFF2-40B4-BE49-F238E27FC236}">
                <a16:creationId xmlns:a16="http://schemas.microsoft.com/office/drawing/2014/main" id="{29BE5F0D-E578-9AD0-7514-D74A60759A83}"/>
              </a:ext>
            </a:extLst>
          </p:cNvPr>
          <p:cNvPicPr>
            <a:picLocks noChangeAspect="1"/>
          </p:cNvPicPr>
          <p:nvPr/>
        </p:nvPicPr>
        <p:blipFill>
          <a:blip r:embed="rId65">
            <a:extLst>
              <a:ext uri="{28A0092B-C50C-407E-A947-70E740481C1C}">
                <a14:useLocalDpi xmlns:a14="http://schemas.microsoft.com/office/drawing/2010/main" val="0"/>
              </a:ext>
              <a:ext uri="{96DAC541-7B7A-43D3-8B79-37D633B846F1}">
                <asvg:svgBlip xmlns:asvg="http://schemas.microsoft.com/office/drawing/2016/SVG/main" r:embed="rId66"/>
              </a:ext>
            </a:extLst>
          </a:blip>
          <a:stretch>
            <a:fillRect/>
          </a:stretch>
        </p:blipFill>
        <p:spPr>
          <a:xfrm>
            <a:off x="8653453" y="2971813"/>
            <a:ext cx="1120813" cy="1174212"/>
          </a:xfrm>
          <a:prstGeom prst="rect">
            <a:avLst/>
          </a:prstGeom>
        </p:spPr>
      </p:pic>
      <p:pic>
        <p:nvPicPr>
          <p:cNvPr id="68" name="Graphic 67" descr="Woman with solid fill">
            <a:extLst>
              <a:ext uri="{FF2B5EF4-FFF2-40B4-BE49-F238E27FC236}">
                <a16:creationId xmlns:a16="http://schemas.microsoft.com/office/drawing/2014/main" id="{21F71386-910C-EAD1-B2FE-47931D78EACF}"/>
              </a:ext>
            </a:extLst>
          </p:cNvPr>
          <p:cNvPicPr>
            <a:picLocks noChangeAspect="1"/>
          </p:cNvPicPr>
          <p:nvPr/>
        </p:nvPicPr>
        <p:blipFill>
          <a:blip r:embed="rId51">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6893766" y="2925082"/>
            <a:ext cx="1120813" cy="1161039"/>
          </a:xfrm>
          <a:prstGeom prst="rect">
            <a:avLst/>
          </a:prstGeom>
        </p:spPr>
      </p:pic>
      <p:pic>
        <p:nvPicPr>
          <p:cNvPr id="85" name="Graphic 84" descr="Woman with solid fill">
            <a:extLst>
              <a:ext uri="{FF2B5EF4-FFF2-40B4-BE49-F238E27FC236}">
                <a16:creationId xmlns:a16="http://schemas.microsoft.com/office/drawing/2014/main" id="{4678EFCA-B39A-3E75-8EA7-D477ADAA36AB}"/>
              </a:ext>
            </a:extLst>
          </p:cNvPr>
          <p:cNvPicPr>
            <a:picLocks noChangeAspect="1"/>
          </p:cNvPicPr>
          <p:nvPr/>
        </p:nvPicPr>
        <p:blipFill>
          <a:blip r:embed="rId77">
            <a:extLst>
              <a:ext uri="{28A0092B-C50C-407E-A947-70E740481C1C}">
                <a14:useLocalDpi xmlns:a14="http://schemas.microsoft.com/office/drawing/2010/main" val="0"/>
              </a:ext>
              <a:ext uri="{96DAC541-7B7A-43D3-8B79-37D633B846F1}">
                <asvg:svgBlip xmlns:asvg="http://schemas.microsoft.com/office/drawing/2016/SVG/main" r:embed="rId78"/>
              </a:ext>
            </a:extLst>
          </a:blip>
          <a:stretch>
            <a:fillRect/>
          </a:stretch>
        </p:blipFill>
        <p:spPr>
          <a:xfrm>
            <a:off x="6303469" y="2934821"/>
            <a:ext cx="1120813" cy="1161039"/>
          </a:xfrm>
          <a:prstGeom prst="rect">
            <a:avLst/>
          </a:prstGeom>
        </p:spPr>
      </p:pic>
      <p:pic>
        <p:nvPicPr>
          <p:cNvPr id="86" name="Graphic 85" descr="Woman with solid fill">
            <a:extLst>
              <a:ext uri="{FF2B5EF4-FFF2-40B4-BE49-F238E27FC236}">
                <a16:creationId xmlns:a16="http://schemas.microsoft.com/office/drawing/2014/main" id="{C8010F05-9E01-E034-F99D-4AD2A060228B}"/>
              </a:ext>
            </a:extLst>
          </p:cNvPr>
          <p:cNvPicPr>
            <a:picLocks noChangeAspect="1"/>
          </p:cNvPicPr>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5768407" y="2917278"/>
            <a:ext cx="1120813" cy="1161039"/>
          </a:xfrm>
          <a:prstGeom prst="rect">
            <a:avLst/>
          </a:prstGeom>
        </p:spPr>
      </p:pic>
      <p:pic>
        <p:nvPicPr>
          <p:cNvPr id="87" name="Graphic 86" descr="Woman with solid fill">
            <a:extLst>
              <a:ext uri="{FF2B5EF4-FFF2-40B4-BE49-F238E27FC236}">
                <a16:creationId xmlns:a16="http://schemas.microsoft.com/office/drawing/2014/main" id="{489B5D17-1701-F314-BBCF-447D2FF74B9C}"/>
              </a:ext>
            </a:extLst>
          </p:cNvPr>
          <p:cNvPicPr>
            <a:picLocks noChangeAspect="1"/>
          </p:cNvPicPr>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7466268" y="2956297"/>
            <a:ext cx="1120813" cy="1161039"/>
          </a:xfrm>
          <a:prstGeom prst="rect">
            <a:avLst/>
          </a:prstGeom>
        </p:spPr>
      </p:pic>
    </p:spTree>
    <p:extLst>
      <p:ext uri="{BB962C8B-B14F-4D97-AF65-F5344CB8AC3E}">
        <p14:creationId xmlns:p14="http://schemas.microsoft.com/office/powerpoint/2010/main" val="12497024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27"/>
        <p:cNvGrpSpPr/>
        <p:nvPr/>
      </p:nvGrpSpPr>
      <p:grpSpPr>
        <a:xfrm>
          <a:off x="0" y="0"/>
          <a:ext cx="0" cy="0"/>
          <a:chOff x="0" y="0"/>
          <a:chExt cx="0" cy="0"/>
        </a:xfrm>
      </p:grpSpPr>
      <p:cxnSp>
        <p:nvCxnSpPr>
          <p:cNvPr id="235" name="Straight Connector 234">
            <a:extLst>
              <a:ext uri="{FF2B5EF4-FFF2-40B4-BE49-F238E27FC236}">
                <a16:creationId xmlns:a16="http://schemas.microsoft.com/office/drawing/2014/main" id="{22F6364A-B358-4BEE-B158-0734D2C938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228" name="Google Shape;228;p17"/>
          <p:cNvGrpSpPr/>
          <p:nvPr/>
        </p:nvGrpSpPr>
        <p:grpSpPr>
          <a:xfrm>
            <a:off x="4061860" y="1323108"/>
            <a:ext cx="7009396" cy="4205637"/>
            <a:chOff x="3852486" y="1546"/>
            <a:chExt cx="3222855" cy="1933713"/>
          </a:xfrm>
        </p:grpSpPr>
        <p:sp>
          <p:nvSpPr>
            <p:cNvPr id="229" name="Google Shape;229;p17"/>
            <p:cNvSpPr/>
            <p:nvPr/>
          </p:nvSpPr>
          <p:spPr>
            <a:xfrm>
              <a:off x="3852486" y="1546"/>
              <a:ext cx="3222855" cy="1933713"/>
            </a:xfrm>
            <a:prstGeom prst="rect">
              <a:avLst/>
            </a:prstGeom>
            <a:solidFill>
              <a:srgbClr val="4A2AA0"/>
            </a:solidFill>
            <a:ln w="1905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230" name="Google Shape;230;p17"/>
            <p:cNvSpPr txBox="1"/>
            <p:nvPr/>
          </p:nvSpPr>
          <p:spPr>
            <a:xfrm>
              <a:off x="3852486" y="1546"/>
              <a:ext cx="3222855" cy="1933713"/>
            </a:xfrm>
            <a:prstGeom prst="rect">
              <a:avLst/>
            </a:prstGeom>
            <a:noFill/>
            <a:ln>
              <a:noFill/>
            </a:ln>
          </p:spPr>
          <p:txBody>
            <a:bodyPr spcFirstLastPara="1" wrap="square" lIns="114300" tIns="114300" rIns="114300" bIns="114300" anchor="ctr" anchorCtr="0">
              <a:noAutofit/>
            </a:bodyPr>
            <a:lstStyle/>
            <a:p>
              <a:pPr algn="ctr">
                <a:lnSpc>
                  <a:spcPct val="90000"/>
                </a:lnSpc>
                <a:spcAft>
                  <a:spcPts val="600"/>
                </a:spcAft>
              </a:pPr>
              <a:r>
                <a:rPr lang="en-US" sz="5400" b="1" i="0" u="none" strike="noStrike" cap="none">
                  <a:solidFill>
                    <a:schemeClr val="lt1"/>
                  </a:solidFill>
                  <a:latin typeface="Arial"/>
                  <a:ea typeface="Arial"/>
                  <a:cs typeface="Arial"/>
                  <a:sym typeface="Arial"/>
                </a:rPr>
                <a:t>Jobs</a:t>
              </a:r>
              <a:endParaRPr sz="7200" b="1">
                <a:solidFill>
                  <a:schemeClr val="lt1"/>
                </a:solidFill>
                <a:latin typeface="Arial"/>
                <a:ea typeface="Arial"/>
                <a:cs typeface="Arial"/>
                <a:sym typeface="Arial"/>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5"/>
        <p:cNvGrpSpPr/>
        <p:nvPr/>
      </p:nvGrpSpPr>
      <p:grpSpPr>
        <a:xfrm>
          <a:off x="0" y="0"/>
          <a:ext cx="0" cy="0"/>
          <a:chOff x="0" y="0"/>
          <a:chExt cx="0" cy="0"/>
        </a:xfrm>
      </p:grpSpPr>
      <p:sp>
        <p:nvSpPr>
          <p:cNvPr id="236" name="Google Shape;236;p18"/>
          <p:cNvSpPr/>
          <p:nvPr/>
        </p:nvSpPr>
        <p:spPr>
          <a:xfrm>
            <a:off x="0" y="0"/>
            <a:ext cx="12192000" cy="6858000"/>
          </a:xfrm>
          <a:prstGeom prst="rect">
            <a:avLst/>
          </a:prstGeom>
          <a:solidFill>
            <a:srgbClr val="2D305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7" name="Google Shape;237;p18"/>
          <p:cNvSpPr/>
          <p:nvPr/>
        </p:nvSpPr>
        <p:spPr>
          <a:xfrm>
            <a:off x="477012" y="480060"/>
            <a:ext cx="11237976" cy="589788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38" name="Google Shape;238;p18"/>
          <p:cNvPicPr preferRelativeResize="0"/>
          <p:nvPr/>
        </p:nvPicPr>
        <p:blipFill rotWithShape="1">
          <a:blip r:embed="rId3">
            <a:alphaModFix/>
          </a:blip>
          <a:srcRect/>
          <a:stretch/>
        </p:blipFill>
        <p:spPr>
          <a:xfrm>
            <a:off x="643467" y="2147654"/>
            <a:ext cx="10905066" cy="256269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3"/>
        <p:cNvGrpSpPr/>
        <p:nvPr/>
      </p:nvGrpSpPr>
      <p:grpSpPr>
        <a:xfrm>
          <a:off x="0" y="0"/>
          <a:ext cx="0" cy="0"/>
          <a:chOff x="0" y="0"/>
          <a:chExt cx="0" cy="0"/>
        </a:xfrm>
      </p:grpSpPr>
      <p:sp>
        <p:nvSpPr>
          <p:cNvPr id="244" name="Google Shape;244;p1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5" name="Google Shape;245;p19"/>
          <p:cNvSpPr/>
          <p:nvPr/>
        </p:nvSpPr>
        <p:spPr>
          <a:xfrm>
            <a:off x="0" y="0"/>
            <a:ext cx="11416414" cy="6858000"/>
          </a:xfrm>
          <a:prstGeom prst="rect">
            <a:avLst/>
          </a:prstGeom>
          <a:solidFill>
            <a:schemeClr val="lt1"/>
          </a:solidFill>
          <a:ln>
            <a:noFill/>
          </a:ln>
          <a:effectLst>
            <a:outerShdw blurRad="889000" dist="406400" dir="21540000" sx="90000" sy="90000" algn="t"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46" name="Google Shape;246;p19" descr="A cardboard sign with a person's feet&#10;&#10;Description automatically generated"/>
          <p:cNvPicPr preferRelativeResize="0"/>
          <p:nvPr/>
        </p:nvPicPr>
        <p:blipFill rotWithShape="1">
          <a:blip r:embed="rId3">
            <a:alphaModFix/>
          </a:blip>
          <a:srcRect l="24197" r="25803"/>
          <a:stretch/>
        </p:blipFill>
        <p:spPr>
          <a:xfrm>
            <a:off x="-1" y="-2"/>
            <a:ext cx="6096001" cy="6858002"/>
          </a:xfrm>
          <a:prstGeom prst="rect">
            <a:avLst/>
          </a:prstGeom>
          <a:noFill/>
          <a:ln>
            <a:noFill/>
          </a:ln>
        </p:spPr>
      </p:pic>
      <p:sp>
        <p:nvSpPr>
          <p:cNvPr id="247" name="Google Shape;247;p19"/>
          <p:cNvSpPr txBox="1"/>
          <p:nvPr/>
        </p:nvSpPr>
        <p:spPr>
          <a:xfrm>
            <a:off x="6345024" y="1438279"/>
            <a:ext cx="5071389" cy="376983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3200" b="1" i="1" u="none" strike="noStrike" dirty="0">
                <a:solidFill>
                  <a:schemeClr val="dk1"/>
                </a:solidFill>
                <a:latin typeface="Arial"/>
                <a:ea typeface="Arial"/>
                <a:cs typeface="Arial"/>
                <a:sym typeface="Arial"/>
              </a:rPr>
              <a:t>"There were a lot of people who wrote long things [on the internet] saying, 'If you're a medical student considering EM, really consider all your other options because things are looking bleak. </a:t>
            </a:r>
            <a:r>
              <a:rPr lang="en-US" sz="3200" b="1" i="0" u="none" strike="noStrike" dirty="0">
                <a:solidFill>
                  <a:schemeClr val="dk1"/>
                </a:solidFill>
                <a:latin typeface="Arial"/>
                <a:ea typeface="Arial"/>
                <a:cs typeface="Arial"/>
                <a:sym typeface="Arial"/>
              </a:rPr>
              <a:t>‘”</a:t>
            </a:r>
            <a:endParaRPr b="1" dirty="0"/>
          </a:p>
          <a:p>
            <a:pPr marL="0" marR="0" lvl="0" indent="0" algn="l" rtl="0">
              <a:lnSpc>
                <a:spcPct val="90000"/>
              </a:lnSpc>
              <a:spcBef>
                <a:spcPts val="600"/>
              </a:spcBef>
              <a:spcAft>
                <a:spcPts val="0"/>
              </a:spcAft>
              <a:buNone/>
            </a:pPr>
            <a:r>
              <a:rPr lang="en-US" sz="2400" i="1" dirty="0">
                <a:solidFill>
                  <a:schemeClr val="dk1"/>
                </a:solidFill>
                <a:latin typeface="Arial"/>
                <a:ea typeface="Arial"/>
                <a:cs typeface="Arial"/>
                <a:sym typeface="Arial"/>
              </a:rPr>
              <a:t>	-Student quoted in </a:t>
            </a:r>
            <a:r>
              <a:rPr lang="en-US" sz="2400" i="1" dirty="0" err="1">
                <a:solidFill>
                  <a:schemeClr val="dk1"/>
                </a:solidFill>
                <a:latin typeface="Arial"/>
                <a:ea typeface="Arial"/>
                <a:cs typeface="Arial"/>
                <a:sym typeface="Arial"/>
              </a:rPr>
              <a:t>Akhaven</a:t>
            </a:r>
            <a:endParaRPr sz="2400" b="0" i="0" u="none" strike="noStrike" dirty="0">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18"/>
        <p:cNvGrpSpPr/>
        <p:nvPr/>
      </p:nvGrpSpPr>
      <p:grpSpPr>
        <a:xfrm>
          <a:off x="0" y="0"/>
          <a:ext cx="0" cy="0"/>
          <a:chOff x="0" y="0"/>
          <a:chExt cx="0" cy="0"/>
        </a:xfrm>
      </p:grpSpPr>
      <p:cxnSp>
        <p:nvCxnSpPr>
          <p:cNvPr id="326" name="Straight Connector 325">
            <a:extLst>
              <a:ext uri="{FF2B5EF4-FFF2-40B4-BE49-F238E27FC236}">
                <a16:creationId xmlns:a16="http://schemas.microsoft.com/office/drawing/2014/main" id="{22F6364A-B358-4BEE-B158-0734D2C938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319" name="Google Shape;319;p26"/>
          <p:cNvGrpSpPr/>
          <p:nvPr/>
        </p:nvGrpSpPr>
        <p:grpSpPr>
          <a:xfrm>
            <a:off x="4061860" y="1323108"/>
            <a:ext cx="7009396" cy="4205637"/>
            <a:chOff x="2079915" y="2257545"/>
            <a:chExt cx="3222855" cy="1933713"/>
          </a:xfrm>
        </p:grpSpPr>
        <p:sp>
          <p:nvSpPr>
            <p:cNvPr id="320" name="Google Shape;320;p26"/>
            <p:cNvSpPr/>
            <p:nvPr/>
          </p:nvSpPr>
          <p:spPr>
            <a:xfrm>
              <a:off x="2079915" y="2257545"/>
              <a:ext cx="3222855" cy="1933713"/>
            </a:xfrm>
            <a:prstGeom prst="rect">
              <a:avLst/>
            </a:prstGeom>
            <a:solidFill>
              <a:srgbClr val="2BA471"/>
            </a:solidFill>
            <a:ln w="1905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321" name="Google Shape;321;p26"/>
            <p:cNvSpPr txBox="1"/>
            <p:nvPr/>
          </p:nvSpPr>
          <p:spPr>
            <a:xfrm>
              <a:off x="2079915" y="2257545"/>
              <a:ext cx="3222855" cy="1933713"/>
            </a:xfrm>
            <a:prstGeom prst="rect">
              <a:avLst/>
            </a:prstGeom>
            <a:noFill/>
            <a:ln>
              <a:noFill/>
            </a:ln>
          </p:spPr>
          <p:txBody>
            <a:bodyPr spcFirstLastPara="1" wrap="square" lIns="114300" tIns="114300" rIns="114300" bIns="114300" anchor="ctr" anchorCtr="0">
              <a:noAutofit/>
            </a:bodyPr>
            <a:lstStyle/>
            <a:p>
              <a:pPr algn="ctr">
                <a:lnSpc>
                  <a:spcPct val="90000"/>
                </a:lnSpc>
                <a:spcAft>
                  <a:spcPts val="600"/>
                </a:spcAft>
              </a:pPr>
              <a:r>
                <a:rPr lang="en-US" sz="5400" b="1" i="0" u="none" strike="noStrike" cap="none">
                  <a:solidFill>
                    <a:schemeClr val="lt1"/>
                  </a:solidFill>
                  <a:latin typeface="Arial"/>
                  <a:ea typeface="Arial"/>
                  <a:cs typeface="Arial"/>
                  <a:sym typeface="Arial"/>
                </a:rPr>
                <a:t>Mentorship &amp; Exposure</a:t>
              </a:r>
              <a:endParaRPr sz="7200" b="1">
                <a:solidFill>
                  <a:schemeClr val="lt1"/>
                </a:solidFill>
                <a:latin typeface="Arial"/>
                <a:ea typeface="Arial"/>
                <a:cs typeface="Arial"/>
                <a:sym typeface="Arial"/>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27" descr="A group of paramedics in a stretcher&#10;&#10;Description automatically generated"/>
          <p:cNvPicPr preferRelativeResize="0"/>
          <p:nvPr/>
        </p:nvPicPr>
        <p:blipFill rotWithShape="1">
          <a:blip r:embed="rId3">
            <a:alphaModFix amt="31000"/>
          </a:blip>
          <a:srcRect/>
          <a:stretch/>
        </p:blipFill>
        <p:spPr>
          <a:xfrm>
            <a:off x="0" y="0"/>
            <a:ext cx="12192000" cy="6858000"/>
          </a:xfrm>
          <a:prstGeom prst="rect">
            <a:avLst/>
          </a:prstGeom>
          <a:noFill/>
          <a:ln>
            <a:noFill/>
          </a:ln>
        </p:spPr>
      </p:pic>
      <p:sp>
        <p:nvSpPr>
          <p:cNvPr id="328" name="Google Shape;328;p27"/>
          <p:cNvSpPr txBox="1"/>
          <p:nvPr/>
        </p:nvSpPr>
        <p:spPr>
          <a:xfrm>
            <a:off x="480060" y="518049"/>
            <a:ext cx="6185262" cy="2308324"/>
          </a:xfrm>
          <a:prstGeom prst="rect">
            <a:avLst/>
          </a:prstGeom>
          <a:noFill/>
          <a:ln>
            <a:noFill/>
          </a:ln>
        </p:spPr>
        <p:txBody>
          <a:bodyPr spcFirstLastPara="1" wrap="square" lIns="91425" tIns="45700" rIns="91425" bIns="45700" anchor="t" anchorCtr="0">
            <a:spAutoFit/>
          </a:bodyPr>
          <a:lstStyle/>
          <a:p>
            <a:pPr marL="0" marR="50900" lvl="0" indent="0" algn="just" rtl="0">
              <a:spcBef>
                <a:spcPts val="0"/>
              </a:spcBef>
              <a:spcAft>
                <a:spcPts val="0"/>
              </a:spcAft>
              <a:buNone/>
            </a:pPr>
            <a:r>
              <a:rPr lang="en-US" sz="2400" b="1" i="1" u="none" strike="noStrike">
                <a:solidFill>
                  <a:srgbClr val="2D2828"/>
                </a:solidFill>
                <a:latin typeface="Arial"/>
                <a:ea typeface="Arial"/>
                <a:cs typeface="Arial"/>
                <a:sym typeface="Arial"/>
              </a:rPr>
              <a:t>“I think that my school doesn't let us do EM until fourth-year made things a little tricky. It was hard to start the application process before even having the rotation.” </a:t>
            </a:r>
            <a:endParaRPr/>
          </a:p>
          <a:p>
            <a:pPr marL="0" marR="50900" lvl="0" indent="0" algn="just" rtl="0">
              <a:spcBef>
                <a:spcPts val="0"/>
              </a:spcBef>
              <a:spcAft>
                <a:spcPts val="0"/>
              </a:spcAft>
              <a:buNone/>
            </a:pPr>
            <a:r>
              <a:rPr lang="en-US" sz="2400" b="1" i="1">
                <a:solidFill>
                  <a:srgbClr val="2D2828"/>
                </a:solidFill>
                <a:latin typeface="Arial"/>
                <a:ea typeface="Arial"/>
                <a:cs typeface="Arial"/>
                <a:sym typeface="Arial"/>
              </a:rPr>
              <a:t>	</a:t>
            </a:r>
            <a:r>
              <a:rPr lang="en-US" sz="2400" i="1">
                <a:solidFill>
                  <a:srgbClr val="2D2828"/>
                </a:solidFill>
                <a:latin typeface="Arial"/>
                <a:ea typeface="Arial"/>
                <a:cs typeface="Arial"/>
                <a:sym typeface="Arial"/>
              </a:rPr>
              <a:t>-Student quoted in Diaz 2024</a:t>
            </a:r>
            <a:endParaRPr sz="2400" i="1" u="none" strike="noStrike">
              <a:solidFill>
                <a:srgbClr val="2D2828"/>
              </a:solidFill>
              <a:latin typeface="Arial"/>
              <a:ea typeface="Arial"/>
              <a:cs typeface="Arial"/>
              <a:sym typeface="Arial"/>
            </a:endParaRPr>
          </a:p>
        </p:txBody>
      </p:sp>
      <p:sp>
        <p:nvSpPr>
          <p:cNvPr id="329" name="Google Shape;329;p27"/>
          <p:cNvSpPr txBox="1"/>
          <p:nvPr/>
        </p:nvSpPr>
        <p:spPr>
          <a:xfrm>
            <a:off x="400050" y="3741284"/>
            <a:ext cx="6185262" cy="3046988"/>
          </a:xfrm>
          <a:prstGeom prst="rect">
            <a:avLst/>
          </a:prstGeom>
          <a:noFill/>
          <a:ln>
            <a:noFill/>
          </a:ln>
        </p:spPr>
        <p:txBody>
          <a:bodyPr spcFirstLastPara="1" wrap="square" lIns="91425" tIns="45700" rIns="91425" bIns="45700" anchor="t" anchorCtr="0">
            <a:spAutoFit/>
          </a:bodyPr>
          <a:lstStyle/>
          <a:p>
            <a:pPr marL="0" marR="1130" lvl="0" indent="0" algn="just" rtl="0">
              <a:spcBef>
                <a:spcPts val="0"/>
              </a:spcBef>
              <a:spcAft>
                <a:spcPts val="0"/>
              </a:spcAft>
              <a:buNone/>
            </a:pPr>
            <a:r>
              <a:rPr lang="en-US" sz="2400" b="1" i="1" u="none" strike="noStrike">
                <a:solidFill>
                  <a:srgbClr val="524F4F"/>
                </a:solidFill>
                <a:latin typeface="Arial"/>
                <a:ea typeface="Arial"/>
                <a:cs typeface="Arial"/>
                <a:sym typeface="Arial"/>
              </a:rPr>
              <a:t>“...</a:t>
            </a:r>
            <a:r>
              <a:rPr lang="en-US" sz="2400" b="1" i="1" u="none" strike="noStrike">
                <a:solidFill>
                  <a:srgbClr val="2B2828"/>
                </a:solidFill>
                <a:latin typeface="Arial"/>
                <a:ea typeface="Arial"/>
                <a:cs typeface="Arial"/>
                <a:sym typeface="Arial"/>
              </a:rPr>
              <a:t>I did have some opportunity to see some really strong women in </a:t>
            </a:r>
            <a:r>
              <a:rPr lang="en-US" sz="2400" b="1" i="1" u="none" strike="noStrike">
                <a:solidFill>
                  <a:srgbClr val="3F3B3B"/>
                </a:solidFill>
                <a:latin typeface="Arial"/>
                <a:ea typeface="Arial"/>
                <a:cs typeface="Arial"/>
                <a:sym typeface="Arial"/>
              </a:rPr>
              <a:t>emergency </a:t>
            </a:r>
            <a:r>
              <a:rPr lang="en-US" sz="2400" b="1" i="1" u="none" strike="noStrike">
                <a:solidFill>
                  <a:srgbClr val="2B2828"/>
                </a:solidFill>
                <a:latin typeface="Arial"/>
                <a:ea typeface="Arial"/>
                <a:cs typeface="Arial"/>
                <a:sym typeface="Arial"/>
              </a:rPr>
              <a:t>medicine</a:t>
            </a:r>
            <a:r>
              <a:rPr lang="en-US" sz="2400" b="1" i="1" u="none" strike="noStrike">
                <a:solidFill>
                  <a:srgbClr val="524F4F"/>
                </a:solidFill>
                <a:latin typeface="Arial"/>
                <a:ea typeface="Arial"/>
                <a:cs typeface="Arial"/>
                <a:sym typeface="Arial"/>
              </a:rPr>
              <a:t>. </a:t>
            </a:r>
            <a:r>
              <a:rPr lang="en-US" sz="2400" b="1" i="1" u="none" strike="noStrike">
                <a:solidFill>
                  <a:srgbClr val="2B2828"/>
                </a:solidFill>
                <a:latin typeface="Arial"/>
                <a:ea typeface="Arial"/>
                <a:cs typeface="Arial"/>
                <a:sym typeface="Arial"/>
              </a:rPr>
              <a:t>And I think if I hadn't seen that and I just had the experience of my residents, for example, who are mostly men, I don't know if I would have wanted to do it.”</a:t>
            </a:r>
            <a:endParaRPr/>
          </a:p>
          <a:p>
            <a:pPr marL="0" marR="1130" lvl="0" indent="0" algn="just" rtl="0">
              <a:spcBef>
                <a:spcPts val="0"/>
              </a:spcBef>
              <a:spcAft>
                <a:spcPts val="0"/>
              </a:spcAft>
              <a:buNone/>
            </a:pPr>
            <a:r>
              <a:rPr lang="en-US" sz="2400" b="1" i="1">
                <a:solidFill>
                  <a:srgbClr val="2B2828"/>
                </a:solidFill>
                <a:latin typeface="Arial"/>
                <a:ea typeface="Arial"/>
                <a:cs typeface="Arial"/>
                <a:sym typeface="Arial"/>
              </a:rPr>
              <a:t>	</a:t>
            </a:r>
            <a:r>
              <a:rPr lang="en-US" sz="2400" b="1" i="1">
                <a:solidFill>
                  <a:srgbClr val="2D2828"/>
                </a:solidFill>
                <a:latin typeface="Arial"/>
                <a:ea typeface="Arial"/>
                <a:cs typeface="Arial"/>
                <a:sym typeface="Arial"/>
              </a:rPr>
              <a:t> </a:t>
            </a:r>
            <a:r>
              <a:rPr lang="en-US" sz="2400" i="1">
                <a:solidFill>
                  <a:srgbClr val="2D2828"/>
                </a:solidFill>
                <a:latin typeface="Arial"/>
                <a:ea typeface="Arial"/>
                <a:cs typeface="Arial"/>
                <a:sym typeface="Arial"/>
              </a:rPr>
              <a:t>-Student quoted in Diaz 2024</a:t>
            </a:r>
            <a:endParaRPr sz="2400" i="1" u="none" strike="noStrike">
              <a:solidFill>
                <a:srgbClr val="2B2828"/>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close-up of a white background&#10;&#10;Description automatically generated">
            <a:extLst>
              <a:ext uri="{FF2B5EF4-FFF2-40B4-BE49-F238E27FC236}">
                <a16:creationId xmlns:a16="http://schemas.microsoft.com/office/drawing/2014/main" id="{4F968D35-F2EF-5773-5C23-21B93E78E01A}"/>
              </a:ext>
            </a:extLst>
          </p:cNvPr>
          <p:cNvPicPr>
            <a:picLocks noChangeAspect="1"/>
          </p:cNvPicPr>
          <p:nvPr/>
        </p:nvPicPr>
        <p:blipFill>
          <a:blip r:embed="rId3"/>
          <a:stretch>
            <a:fillRect/>
          </a:stretch>
        </p:blipFill>
        <p:spPr>
          <a:xfrm>
            <a:off x="643467" y="1750542"/>
            <a:ext cx="10905066" cy="3407833"/>
          </a:xfrm>
          <a:prstGeom prst="rect">
            <a:avLst/>
          </a:prstGeom>
        </p:spPr>
      </p:pic>
    </p:spTree>
    <p:extLst>
      <p:ext uri="{BB962C8B-B14F-4D97-AF65-F5344CB8AC3E}">
        <p14:creationId xmlns:p14="http://schemas.microsoft.com/office/powerpoint/2010/main" val="25438941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33"/>
        <p:cNvGrpSpPr/>
        <p:nvPr/>
      </p:nvGrpSpPr>
      <p:grpSpPr>
        <a:xfrm>
          <a:off x="0" y="0"/>
          <a:ext cx="0" cy="0"/>
          <a:chOff x="0" y="0"/>
          <a:chExt cx="0" cy="0"/>
        </a:xfrm>
      </p:grpSpPr>
      <p:cxnSp>
        <p:nvCxnSpPr>
          <p:cNvPr id="341" name="Straight Connector 340">
            <a:extLst>
              <a:ext uri="{FF2B5EF4-FFF2-40B4-BE49-F238E27FC236}">
                <a16:creationId xmlns:a16="http://schemas.microsoft.com/office/drawing/2014/main" id="{E12350F3-DB83-413A-980B-1CEB92498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453265" y="1570814"/>
            <a:ext cx="0" cy="3710227"/>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334" name="Google Shape;334;p28"/>
          <p:cNvGrpSpPr/>
          <p:nvPr/>
        </p:nvGrpSpPr>
        <p:grpSpPr>
          <a:xfrm>
            <a:off x="1120478" y="1551964"/>
            <a:ext cx="7009396" cy="3747926"/>
            <a:chOff x="5625057" y="2257545"/>
            <a:chExt cx="3222855" cy="1933713"/>
          </a:xfrm>
        </p:grpSpPr>
        <p:sp>
          <p:nvSpPr>
            <p:cNvPr id="335" name="Google Shape;335;p28"/>
            <p:cNvSpPr/>
            <p:nvPr/>
          </p:nvSpPr>
          <p:spPr>
            <a:xfrm>
              <a:off x="5625057" y="2257545"/>
              <a:ext cx="3222855" cy="1933713"/>
            </a:xfrm>
            <a:prstGeom prst="rect">
              <a:avLst/>
            </a:prstGeom>
            <a:solidFill>
              <a:srgbClr val="4CA62C"/>
            </a:solidFill>
            <a:ln w="1905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336" name="Google Shape;336;p28"/>
            <p:cNvSpPr txBox="1"/>
            <p:nvPr/>
          </p:nvSpPr>
          <p:spPr>
            <a:xfrm>
              <a:off x="5625057" y="2257545"/>
              <a:ext cx="3222855" cy="1933713"/>
            </a:xfrm>
            <a:prstGeom prst="rect">
              <a:avLst/>
            </a:prstGeom>
            <a:noFill/>
            <a:ln>
              <a:noFill/>
            </a:ln>
          </p:spPr>
          <p:txBody>
            <a:bodyPr spcFirstLastPara="1" wrap="square" lIns="114300" tIns="114300" rIns="114300" bIns="114300" anchor="ctr" anchorCtr="0">
              <a:noAutofit/>
            </a:bodyPr>
            <a:lstStyle/>
            <a:p>
              <a:pPr algn="ctr">
                <a:lnSpc>
                  <a:spcPct val="90000"/>
                </a:lnSpc>
                <a:spcAft>
                  <a:spcPts val="600"/>
                </a:spcAft>
              </a:pPr>
              <a:r>
                <a:rPr lang="en-US" sz="4824" b="1" i="0" u="none" strike="noStrike" cap="none">
                  <a:solidFill>
                    <a:schemeClr val="lt1"/>
                  </a:solidFill>
                  <a:latin typeface="Arial"/>
                  <a:ea typeface="Arial"/>
                  <a:cs typeface="Arial"/>
                  <a:sym typeface="Arial"/>
                </a:rPr>
                <a:t>Career Longevity</a:t>
              </a:r>
              <a:endParaRPr sz="5400" b="1">
                <a:solidFill>
                  <a:schemeClr val="lt1"/>
                </a:solidFill>
                <a:latin typeface="Arial"/>
                <a:ea typeface="Arial"/>
                <a:cs typeface="Arial"/>
                <a:sym typeface="Aria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3" descr="A dark sky over a forest&#10;&#10;Description automatically generated with medium confidence"/>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1"/>
        <p:cNvGrpSpPr/>
        <p:nvPr/>
      </p:nvGrpSpPr>
      <p:grpSpPr>
        <a:xfrm>
          <a:off x="0" y="0"/>
          <a:ext cx="0" cy="0"/>
          <a:chOff x="0" y="0"/>
          <a:chExt cx="0" cy="0"/>
        </a:xfrm>
      </p:grpSpPr>
      <p:sp>
        <p:nvSpPr>
          <p:cNvPr id="342" name="Google Shape;342;p29"/>
          <p:cNvSpPr txBox="1"/>
          <p:nvPr/>
        </p:nvSpPr>
        <p:spPr>
          <a:xfrm>
            <a:off x="7910285" y="1623060"/>
            <a:ext cx="3952126" cy="333756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None/>
            </a:pPr>
            <a:r>
              <a:rPr lang="en-US" sz="2800" b="1" i="1" u="none" strike="noStrike">
                <a:solidFill>
                  <a:schemeClr val="dk1"/>
                </a:solidFill>
                <a:latin typeface="Arial"/>
                <a:ea typeface="Arial"/>
                <a:cs typeface="Arial"/>
                <a:sym typeface="Arial"/>
              </a:rPr>
              <a:t>"I could tell people were tired, and a lot of them were talking about their exit strategy, and I didn't want that to be me. “</a:t>
            </a:r>
            <a:endParaRPr/>
          </a:p>
          <a:p>
            <a:pPr marL="0" marR="0" lvl="0" indent="0" algn="l" rtl="0">
              <a:lnSpc>
                <a:spcPct val="90000"/>
              </a:lnSpc>
              <a:spcBef>
                <a:spcPts val="600"/>
              </a:spcBef>
              <a:spcAft>
                <a:spcPts val="0"/>
              </a:spcAft>
              <a:buNone/>
            </a:pPr>
            <a:r>
              <a:rPr lang="en-US" sz="2800" b="1" i="1">
                <a:solidFill>
                  <a:schemeClr val="dk1"/>
                </a:solidFill>
                <a:latin typeface="Arial"/>
                <a:ea typeface="Arial"/>
                <a:cs typeface="Arial"/>
                <a:sym typeface="Arial"/>
              </a:rPr>
              <a:t>	</a:t>
            </a:r>
            <a:r>
              <a:rPr lang="en-US" sz="2800" i="1">
                <a:solidFill>
                  <a:schemeClr val="dk1"/>
                </a:solidFill>
                <a:latin typeface="Arial"/>
                <a:ea typeface="Arial"/>
                <a:cs typeface="Arial"/>
                <a:sym typeface="Arial"/>
              </a:rPr>
              <a:t>-Student quoted in 	Akhaven</a:t>
            </a:r>
            <a:endParaRPr sz="2800" b="1" i="1" u="none" strike="noStrike">
              <a:solidFill>
                <a:schemeClr val="dk1"/>
              </a:solidFill>
              <a:latin typeface="Arial"/>
              <a:ea typeface="Arial"/>
              <a:cs typeface="Arial"/>
              <a:sym typeface="Arial"/>
            </a:endParaRPr>
          </a:p>
        </p:txBody>
      </p:sp>
      <p:sp>
        <p:nvSpPr>
          <p:cNvPr id="343" name="Google Shape;343;p29"/>
          <p:cNvSpPr txBox="1"/>
          <p:nvPr/>
        </p:nvSpPr>
        <p:spPr>
          <a:xfrm>
            <a:off x="831557" y="6313714"/>
            <a:ext cx="59073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Arial"/>
                <a:ea typeface="Arial"/>
                <a:cs typeface="Arial"/>
                <a:sym typeface="Arial"/>
              </a:rPr>
              <a:t>Medscape Physician Burnout and Depression Report 2024</a:t>
            </a:r>
            <a:endParaRPr dirty="0"/>
          </a:p>
        </p:txBody>
      </p:sp>
      <p:pic>
        <p:nvPicPr>
          <p:cNvPr id="344" name="Google Shape;344;p29"/>
          <p:cNvPicPr preferRelativeResize="0"/>
          <p:nvPr/>
        </p:nvPicPr>
        <p:blipFill rotWithShape="1">
          <a:blip r:embed="rId3">
            <a:alphaModFix/>
          </a:blip>
          <a:srcRect/>
          <a:stretch/>
        </p:blipFill>
        <p:spPr>
          <a:xfrm>
            <a:off x="-1" y="0"/>
            <a:ext cx="7286171" cy="618151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Google Shape;350;p30" descr="A hand stopping dominoes&#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94209-DE7A-2214-8B22-6EE67520A9EA}"/>
              </a:ext>
            </a:extLst>
          </p:cNvPr>
          <p:cNvSpPr>
            <a:spLocks noGrp="1"/>
          </p:cNvSpPr>
          <p:nvPr>
            <p:ph type="title"/>
          </p:nvPr>
        </p:nvSpPr>
        <p:spPr>
          <a:xfrm>
            <a:off x="621791" y="1161288"/>
            <a:ext cx="3821871" cy="4526280"/>
          </a:xfrm>
        </p:spPr>
        <p:txBody>
          <a:bodyPr>
            <a:normAutofit/>
          </a:bodyPr>
          <a:lstStyle/>
          <a:p>
            <a:r>
              <a:rPr lang="en-US" sz="4800" dirty="0">
                <a:latin typeface="Britannic Bold" panose="020B0903060703020204" pitchFamily="34" charset="77"/>
              </a:rPr>
              <a:t>Five Domains</a:t>
            </a:r>
            <a:br>
              <a:rPr lang="en-US" sz="4800" dirty="0">
                <a:latin typeface="Britannic Bold" panose="020B0903060703020204" pitchFamily="34" charset="77"/>
              </a:rPr>
            </a:br>
            <a:r>
              <a:rPr lang="en-US" sz="4800" dirty="0">
                <a:latin typeface="Britannic Bold" panose="020B0903060703020204" pitchFamily="34" charset="77"/>
              </a:rPr>
              <a:t>of Concern</a:t>
            </a:r>
          </a:p>
        </p:txBody>
      </p:sp>
      <p:graphicFrame>
        <p:nvGraphicFramePr>
          <p:cNvPr id="19" name="Text Placeholder 2">
            <a:extLst>
              <a:ext uri="{FF2B5EF4-FFF2-40B4-BE49-F238E27FC236}">
                <a16:creationId xmlns:a16="http://schemas.microsoft.com/office/drawing/2014/main" id="{67B77E22-285D-184E-EC64-47043A344BDE}"/>
              </a:ext>
            </a:extLst>
          </p:cNvPr>
          <p:cNvGraphicFramePr/>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685419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1"/>
        <p:cNvGrpSpPr/>
        <p:nvPr/>
      </p:nvGrpSpPr>
      <p:grpSpPr>
        <a:xfrm>
          <a:off x="0" y="0"/>
          <a:ext cx="0" cy="0"/>
          <a:chOff x="0" y="0"/>
          <a:chExt cx="0" cy="0"/>
        </a:xfrm>
      </p:grpSpPr>
      <p:sp>
        <p:nvSpPr>
          <p:cNvPr id="372" name="Google Shape;372;p3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3" name="Google Shape;373;p32"/>
          <p:cNvSpPr/>
          <p:nvPr/>
        </p:nvSpPr>
        <p:spPr>
          <a:xfrm rot="-5400000" flipH="1">
            <a:off x="2666617" y="-2666188"/>
            <a:ext cx="6858000" cy="12191233"/>
          </a:xfrm>
          <a:prstGeom prst="rect">
            <a:avLst/>
          </a:prstGeom>
          <a:gradFill>
            <a:gsLst>
              <a:gs pos="0">
                <a:schemeClr val="accent1"/>
              </a:gs>
              <a:gs pos="8000">
                <a:schemeClr val="accent1"/>
              </a:gs>
              <a:gs pos="100000">
                <a:srgbClr val="0A3041"/>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4" name="Google Shape;374;p32"/>
          <p:cNvSpPr/>
          <p:nvPr/>
        </p:nvSpPr>
        <p:spPr>
          <a:xfrm rot="10800000" flipH="1">
            <a:off x="-2311" y="0"/>
            <a:ext cx="9070846" cy="6857572"/>
          </a:xfrm>
          <a:prstGeom prst="rect">
            <a:avLst/>
          </a:prstGeom>
          <a:gradFill>
            <a:gsLst>
              <a:gs pos="0">
                <a:srgbClr val="000000">
                  <a:alpha val="51764"/>
                </a:srgbClr>
              </a:gs>
              <a:gs pos="8000">
                <a:srgbClr val="000000">
                  <a:alpha val="51764"/>
                </a:srgbClr>
              </a:gs>
              <a:gs pos="100000">
                <a:schemeClr val="accent1"/>
              </a:gs>
            </a:gsLst>
            <a:lin ang="4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5" name="Google Shape;375;p32"/>
          <p:cNvSpPr/>
          <p:nvPr/>
        </p:nvSpPr>
        <p:spPr>
          <a:xfrm rot="-5400000" flipH="1">
            <a:off x="3649491" y="-1685840"/>
            <a:ext cx="4894564" cy="12193546"/>
          </a:xfrm>
          <a:prstGeom prst="rect">
            <a:avLst/>
          </a:prstGeom>
          <a:gradFill>
            <a:gsLst>
              <a:gs pos="0">
                <a:srgbClr val="D86CCC">
                  <a:alpha val="0"/>
                </a:srgbClr>
              </a:gs>
              <a:gs pos="100000">
                <a:srgbClr val="000000">
                  <a:alpha val="45882"/>
                </a:srgbClr>
              </a:gs>
            </a:gsLst>
            <a:lin ang="1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76" name="Google Shape;376;p32" descr="A close-up of a medical report&#10;&#10;Description automatically generated"/>
          <p:cNvPicPr preferRelativeResize="0"/>
          <p:nvPr/>
        </p:nvPicPr>
        <p:blipFill rotWithShape="1">
          <a:blip r:embed="rId3">
            <a:alphaModFix/>
          </a:blip>
          <a:srcRect/>
          <a:stretch/>
        </p:blipFill>
        <p:spPr>
          <a:xfrm>
            <a:off x="457200" y="778764"/>
            <a:ext cx="11277600" cy="530047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1D907F6-7F22-B065-110E-6462FEE9294C}"/>
              </a:ext>
            </a:extLst>
          </p:cNvPr>
          <p:cNvPicPr>
            <a:picLocks noChangeAspect="1"/>
          </p:cNvPicPr>
          <p:nvPr/>
        </p:nvPicPr>
        <p:blipFill>
          <a:blip r:embed="rId3"/>
          <a:stretch>
            <a:fillRect/>
          </a:stretch>
        </p:blipFill>
        <p:spPr>
          <a:xfrm>
            <a:off x="457200" y="1568197"/>
            <a:ext cx="11277600" cy="3721606"/>
          </a:xfrm>
          <a:prstGeom prst="rect">
            <a:avLst/>
          </a:prstGeom>
        </p:spPr>
      </p:pic>
    </p:spTree>
    <p:extLst>
      <p:ext uri="{BB962C8B-B14F-4D97-AF65-F5344CB8AC3E}">
        <p14:creationId xmlns:p14="http://schemas.microsoft.com/office/powerpoint/2010/main" val="27645522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Jigsaw piece bridging the gap">
            <a:extLst>
              <a:ext uri="{FF2B5EF4-FFF2-40B4-BE49-F238E27FC236}">
                <a16:creationId xmlns:a16="http://schemas.microsoft.com/office/drawing/2014/main" id="{15EF72AA-0BD0-5592-958C-C3A7041B855C}"/>
              </a:ext>
            </a:extLst>
          </p:cNvPr>
          <p:cNvPicPr>
            <a:picLocks noChangeAspect="1"/>
          </p:cNvPicPr>
          <p:nvPr/>
        </p:nvPicPr>
        <p:blipFill rotWithShape="1">
          <a:blip r:embed="rId3"/>
          <a:srcRect t="16453" b="8561"/>
          <a:stretch/>
        </p:blipFill>
        <p:spPr>
          <a:xfrm>
            <a:off x="20" y="10"/>
            <a:ext cx="12191980" cy="6857990"/>
          </a:xfrm>
          <a:prstGeom prst="rect">
            <a:avLst/>
          </a:prstGeom>
        </p:spPr>
      </p:pic>
      <p:sp>
        <p:nvSpPr>
          <p:cNvPr id="5" name="TextBox 4">
            <a:extLst>
              <a:ext uri="{FF2B5EF4-FFF2-40B4-BE49-F238E27FC236}">
                <a16:creationId xmlns:a16="http://schemas.microsoft.com/office/drawing/2014/main" id="{EAB7FC6F-C0B0-BF15-3F4F-9FCA953E3400}"/>
              </a:ext>
            </a:extLst>
          </p:cNvPr>
          <p:cNvSpPr txBox="1"/>
          <p:nvPr/>
        </p:nvSpPr>
        <p:spPr>
          <a:xfrm>
            <a:off x="7411452" y="5710989"/>
            <a:ext cx="4940969" cy="830997"/>
          </a:xfrm>
          <a:prstGeom prst="rect">
            <a:avLst/>
          </a:prstGeom>
          <a:noFill/>
        </p:spPr>
        <p:txBody>
          <a:bodyPr wrap="square" rtlCol="0">
            <a:spAutoFit/>
          </a:bodyPr>
          <a:lstStyle/>
          <a:p>
            <a:r>
              <a:rPr lang="en-US" sz="4800" b="1" dirty="0">
                <a:latin typeface="Britannic Bold" panose="020B0903060703020204" pitchFamily="34" charset="0"/>
              </a:rPr>
              <a:t>ED Environment</a:t>
            </a:r>
          </a:p>
        </p:txBody>
      </p:sp>
    </p:spTree>
    <p:extLst>
      <p:ext uri="{BB962C8B-B14F-4D97-AF65-F5344CB8AC3E}">
        <p14:creationId xmlns:p14="http://schemas.microsoft.com/office/powerpoint/2010/main" val="38025454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uzzle">
            <a:extLst>
              <a:ext uri="{FF2B5EF4-FFF2-40B4-BE49-F238E27FC236}">
                <a16:creationId xmlns:a16="http://schemas.microsoft.com/office/drawing/2014/main" id="{E818EF5B-AD8A-9368-EA64-7066BAE1111D}"/>
              </a:ext>
            </a:extLst>
          </p:cNvPr>
          <p:cNvPicPr>
            <a:picLocks noChangeAspect="1"/>
          </p:cNvPicPr>
          <p:nvPr/>
        </p:nvPicPr>
        <p:blipFill rotWithShape="1">
          <a:blip r:embed="rId3"/>
          <a:srcRect t="6134" b="961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B66EA17-6777-4EA6-ABBA-483197BB11D2}"/>
              </a:ext>
            </a:extLst>
          </p:cNvPr>
          <p:cNvSpPr txBox="1"/>
          <p:nvPr/>
        </p:nvSpPr>
        <p:spPr>
          <a:xfrm>
            <a:off x="7732294" y="2422358"/>
            <a:ext cx="4764505" cy="1569660"/>
          </a:xfrm>
          <a:prstGeom prst="rect">
            <a:avLst/>
          </a:prstGeom>
          <a:noFill/>
        </p:spPr>
        <p:txBody>
          <a:bodyPr wrap="square" rtlCol="0">
            <a:spAutoFit/>
          </a:bodyPr>
          <a:lstStyle/>
          <a:p>
            <a:r>
              <a:rPr lang="en-US" sz="4800" dirty="0">
                <a:solidFill>
                  <a:schemeClr val="bg1"/>
                </a:solidFill>
                <a:latin typeface="Britannic Bold" panose="020B0903060703020204" pitchFamily="34" charset="0"/>
              </a:rPr>
              <a:t>Engage Diverse</a:t>
            </a:r>
          </a:p>
          <a:p>
            <a:r>
              <a:rPr lang="en-US" sz="4800" dirty="0">
                <a:solidFill>
                  <a:schemeClr val="bg1"/>
                </a:solidFill>
                <a:latin typeface="Britannic Bold" panose="020B0903060703020204" pitchFamily="34" charset="0"/>
              </a:rPr>
              <a:t>Students</a:t>
            </a:r>
          </a:p>
        </p:txBody>
      </p:sp>
    </p:spTree>
    <p:extLst>
      <p:ext uri="{BB962C8B-B14F-4D97-AF65-F5344CB8AC3E}">
        <p14:creationId xmlns:p14="http://schemas.microsoft.com/office/powerpoint/2010/main" val="9367022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puzzle piece completing a black puzzle">
            <a:extLst>
              <a:ext uri="{FF2B5EF4-FFF2-40B4-BE49-F238E27FC236}">
                <a16:creationId xmlns:a16="http://schemas.microsoft.com/office/drawing/2014/main" id="{053E830A-F1F3-17ED-1744-20A2397CFB3E}"/>
              </a:ext>
            </a:extLst>
          </p:cNvPr>
          <p:cNvPicPr>
            <a:picLocks noChangeAspect="1"/>
          </p:cNvPicPr>
          <p:nvPr/>
        </p:nvPicPr>
        <p:blipFill rotWithShape="1">
          <a:blip r:embed="rId3"/>
          <a:srcRect b="1574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B73F71A-D9B0-3BA8-010E-CE287708B6DB}"/>
              </a:ext>
            </a:extLst>
          </p:cNvPr>
          <p:cNvSpPr txBox="1"/>
          <p:nvPr/>
        </p:nvSpPr>
        <p:spPr>
          <a:xfrm>
            <a:off x="10299032" y="352926"/>
            <a:ext cx="1398140" cy="830997"/>
          </a:xfrm>
          <a:prstGeom prst="rect">
            <a:avLst/>
          </a:prstGeom>
          <a:noFill/>
        </p:spPr>
        <p:txBody>
          <a:bodyPr wrap="none" rtlCol="0">
            <a:spAutoFit/>
          </a:bodyPr>
          <a:lstStyle/>
          <a:p>
            <a:r>
              <a:rPr lang="en-US" sz="4800" dirty="0">
                <a:solidFill>
                  <a:schemeClr val="bg1"/>
                </a:solidFill>
                <a:latin typeface="Britannic Bold" panose="020B0903060703020204" pitchFamily="34" charset="0"/>
              </a:rPr>
              <a:t>Jobs</a:t>
            </a:r>
          </a:p>
        </p:txBody>
      </p:sp>
    </p:spTree>
    <p:extLst>
      <p:ext uri="{BB962C8B-B14F-4D97-AF65-F5344CB8AC3E}">
        <p14:creationId xmlns:p14="http://schemas.microsoft.com/office/powerpoint/2010/main" val="11930407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lack jigsaw puzzle pieces">
            <a:extLst>
              <a:ext uri="{FF2B5EF4-FFF2-40B4-BE49-F238E27FC236}">
                <a16:creationId xmlns:a16="http://schemas.microsoft.com/office/drawing/2014/main" id="{A0124434-C14F-07A5-37E8-A6D2311D2661}"/>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977"/>
                    </a14:imgEffect>
                    <a14:imgEffect>
                      <a14:saturation sat="0"/>
                    </a14:imgEffect>
                  </a14:imgLayer>
                </a14:imgProps>
              </a:ext>
            </a:extLst>
          </a:blip>
          <a:srcRect t="15746"/>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E0097EA-8780-36F1-026E-310DE5FAA742}"/>
              </a:ext>
            </a:extLst>
          </p:cNvPr>
          <p:cNvSpPr txBox="1"/>
          <p:nvPr/>
        </p:nvSpPr>
        <p:spPr>
          <a:xfrm>
            <a:off x="272716" y="272716"/>
            <a:ext cx="3260829" cy="1569660"/>
          </a:xfrm>
          <a:prstGeom prst="rect">
            <a:avLst/>
          </a:prstGeom>
          <a:noFill/>
        </p:spPr>
        <p:txBody>
          <a:bodyPr wrap="none" rtlCol="0">
            <a:spAutoFit/>
          </a:bodyPr>
          <a:lstStyle/>
          <a:p>
            <a:r>
              <a:rPr lang="en-US" sz="4800" dirty="0">
                <a:solidFill>
                  <a:schemeClr val="bg1"/>
                </a:solidFill>
                <a:latin typeface="Britannic Bold" panose="020B0903060703020204" pitchFamily="34" charset="0"/>
              </a:rPr>
              <a:t>Exposure &amp;</a:t>
            </a:r>
          </a:p>
          <a:p>
            <a:r>
              <a:rPr lang="en-US" sz="4800" dirty="0">
                <a:solidFill>
                  <a:schemeClr val="bg1"/>
                </a:solidFill>
                <a:latin typeface="Britannic Bold" panose="020B0903060703020204" pitchFamily="34" charset="0"/>
              </a:rPr>
              <a:t>Mentorship</a:t>
            </a:r>
          </a:p>
        </p:txBody>
      </p:sp>
    </p:spTree>
    <p:extLst>
      <p:ext uri="{BB962C8B-B14F-4D97-AF65-F5344CB8AC3E}">
        <p14:creationId xmlns:p14="http://schemas.microsoft.com/office/powerpoint/2010/main" val="35148688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ircular jigsaw puzzle">
            <a:extLst>
              <a:ext uri="{FF2B5EF4-FFF2-40B4-BE49-F238E27FC236}">
                <a16:creationId xmlns:a16="http://schemas.microsoft.com/office/drawing/2014/main" id="{C55078B4-2A7B-C595-7AA3-C8E77D1550E4}"/>
              </a:ext>
            </a:extLst>
          </p:cNvPr>
          <p:cNvPicPr>
            <a:picLocks noChangeAspect="1"/>
          </p:cNvPicPr>
          <p:nvPr/>
        </p:nvPicPr>
        <p:blipFill rotWithShape="1">
          <a:blip r:embed="rId3"/>
          <a:srcRect t="1947" b="1379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C214FD6-CD66-9CEF-E40B-E1886029B402}"/>
              </a:ext>
            </a:extLst>
          </p:cNvPr>
          <p:cNvSpPr txBox="1"/>
          <p:nvPr/>
        </p:nvSpPr>
        <p:spPr>
          <a:xfrm>
            <a:off x="6801853" y="5598695"/>
            <a:ext cx="4878259" cy="830997"/>
          </a:xfrm>
          <a:prstGeom prst="rect">
            <a:avLst/>
          </a:prstGeom>
          <a:noFill/>
        </p:spPr>
        <p:txBody>
          <a:bodyPr wrap="none" rtlCol="0">
            <a:spAutoFit/>
          </a:bodyPr>
          <a:lstStyle/>
          <a:p>
            <a:r>
              <a:rPr lang="en-US" sz="4800" dirty="0">
                <a:solidFill>
                  <a:schemeClr val="bg1"/>
                </a:solidFill>
                <a:latin typeface="Britannic Bold" panose="020B0903060703020204" pitchFamily="34" charset="0"/>
              </a:rPr>
              <a:t>Career Longevity</a:t>
            </a:r>
          </a:p>
        </p:txBody>
      </p:sp>
    </p:spTree>
    <p:extLst>
      <p:ext uri="{BB962C8B-B14F-4D97-AF65-F5344CB8AC3E}">
        <p14:creationId xmlns:p14="http://schemas.microsoft.com/office/powerpoint/2010/main" val="3096520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graphicFrame>
        <p:nvGraphicFramePr>
          <p:cNvPr id="111" name="Google Shape;111;p4"/>
          <p:cNvGraphicFramePr/>
          <p:nvPr>
            <p:extLst>
              <p:ext uri="{D42A27DB-BD31-4B8C-83A1-F6EECF244321}">
                <p14:modId xmlns:p14="http://schemas.microsoft.com/office/powerpoint/2010/main" val="738723357"/>
              </p:ext>
            </p:extLst>
          </p:nvPr>
        </p:nvGraphicFramePr>
        <p:xfrm>
          <a:off x="457200" y="994411"/>
          <a:ext cx="5603877" cy="50520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2" name="Google Shape;112;p4"/>
          <p:cNvGraphicFramePr/>
          <p:nvPr>
            <p:extLst>
              <p:ext uri="{D42A27DB-BD31-4B8C-83A1-F6EECF244321}">
                <p14:modId xmlns:p14="http://schemas.microsoft.com/office/powerpoint/2010/main" val="2023600061"/>
              </p:ext>
            </p:extLst>
          </p:nvPr>
        </p:nvGraphicFramePr>
        <p:xfrm>
          <a:off x="6127750" y="994411"/>
          <a:ext cx="5462270" cy="505206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43"/>
        <p:cNvGrpSpPr/>
        <p:nvPr/>
      </p:nvGrpSpPr>
      <p:grpSpPr>
        <a:xfrm>
          <a:off x="0" y="0"/>
          <a:ext cx="0" cy="0"/>
          <a:chOff x="0" y="0"/>
          <a:chExt cx="0" cy="0"/>
        </a:xfrm>
      </p:grpSpPr>
      <p:sp useBgFill="1">
        <p:nvSpPr>
          <p:cNvPr id="459" name="Rectangle 45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Puzzles in brain">
            <a:extLst>
              <a:ext uri="{FF2B5EF4-FFF2-40B4-BE49-F238E27FC236}">
                <a16:creationId xmlns:a16="http://schemas.microsoft.com/office/drawing/2014/main" id="{65550FD1-C886-CE88-15A7-6A13E2993A77}"/>
              </a:ext>
            </a:extLst>
          </p:cNvPr>
          <p:cNvPicPr>
            <a:picLocks noChangeAspect="1"/>
          </p:cNvPicPr>
          <p:nvPr/>
        </p:nvPicPr>
        <p:blipFill rotWithShape="1">
          <a:blip r:embed="rId3"/>
          <a:srcRect l="2942" r="2941" b="-1"/>
          <a:stretch/>
        </p:blipFill>
        <p:spPr>
          <a:xfrm>
            <a:off x="2522358" y="10"/>
            <a:ext cx="9669642" cy="6857990"/>
          </a:xfrm>
          <a:prstGeom prst="rect">
            <a:avLst/>
          </a:prstGeom>
        </p:spPr>
      </p:pic>
      <p:sp>
        <p:nvSpPr>
          <p:cNvPr id="461" name="Rectangle 46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4" name="Google Shape;444;p40"/>
          <p:cNvSpPr txBox="1">
            <a:spLocks noGrp="1"/>
          </p:cNvSpPr>
          <p:nvPr>
            <p:ph type="title"/>
          </p:nvPr>
        </p:nvSpPr>
        <p:spPr>
          <a:xfrm>
            <a:off x="952228" y="743447"/>
            <a:ext cx="3973385" cy="3692028"/>
          </a:xfrm>
          <a:prstGeom prst="rect">
            <a:avLst/>
          </a:prstGeom>
          <a:noFill/>
        </p:spPr>
        <p:txBody>
          <a:bodyPr spcFirstLastPara="1" vert="horz" lIns="91440" tIns="45720" rIns="91440" bIns="45720" rtlCol="0" anchor="b" anchorCtr="0">
            <a:normAutofit/>
          </a:bodyPr>
          <a:lstStyle/>
          <a:p>
            <a:pPr marL="0" lvl="0" indent="0">
              <a:spcBef>
                <a:spcPct val="0"/>
              </a:spcBef>
              <a:spcAft>
                <a:spcPts val="0"/>
              </a:spcAft>
              <a:buClr>
                <a:schemeClr val="dk1"/>
              </a:buClr>
              <a:buSzPts val="4400"/>
            </a:pPr>
            <a:r>
              <a:rPr lang="en-US" sz="5200" kern="1200" dirty="0">
                <a:solidFill>
                  <a:schemeClr val="tx1"/>
                </a:solidFill>
                <a:latin typeface="Britannic Bold" panose="020B0903060703020204" pitchFamily="34" charset="0"/>
                <a:ea typeface="+mj-ea"/>
                <a:cs typeface="+mj-cs"/>
              </a:rPr>
              <a:t>Thank you!  Questions? Thoughts? Ideas?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7"/>
        <p:cNvGrpSpPr/>
        <p:nvPr/>
      </p:nvGrpSpPr>
      <p:grpSpPr>
        <a:xfrm>
          <a:off x="0" y="0"/>
          <a:ext cx="0" cy="0"/>
          <a:chOff x="0" y="0"/>
          <a:chExt cx="0" cy="0"/>
        </a:xfrm>
      </p:grpSpPr>
      <p:sp>
        <p:nvSpPr>
          <p:cNvPr id="118" name="Google Shape;118;p5"/>
          <p:cNvSpPr/>
          <p:nvPr/>
        </p:nvSpPr>
        <p:spPr>
          <a:xfrm>
            <a:off x="0" y="0"/>
            <a:ext cx="12192000" cy="68580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9" name="Google Shape;119;p5"/>
          <p:cNvSpPr/>
          <p:nvPr/>
        </p:nvSpPr>
        <p:spPr>
          <a:xfrm>
            <a:off x="477012" y="480060"/>
            <a:ext cx="11237976" cy="589788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aphicFrame>
        <p:nvGraphicFramePr>
          <p:cNvPr id="120" name="Google Shape;120;p5"/>
          <p:cNvGraphicFramePr/>
          <p:nvPr>
            <p:extLst>
              <p:ext uri="{D42A27DB-BD31-4B8C-83A1-F6EECF244321}">
                <p14:modId xmlns:p14="http://schemas.microsoft.com/office/powerpoint/2010/main" val="1464839989"/>
              </p:ext>
            </p:extLst>
          </p:nvPr>
        </p:nvGraphicFramePr>
        <p:xfrm>
          <a:off x="643467" y="643467"/>
          <a:ext cx="10905066" cy="557106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5"/>
        <p:cNvGrpSpPr/>
        <p:nvPr/>
      </p:nvGrpSpPr>
      <p:grpSpPr>
        <a:xfrm>
          <a:off x="0" y="0"/>
          <a:ext cx="0" cy="0"/>
          <a:chOff x="0" y="0"/>
          <a:chExt cx="0" cy="0"/>
        </a:xfrm>
      </p:grpSpPr>
      <p:sp>
        <p:nvSpPr>
          <p:cNvPr id="126" name="Google Shape;126;p6"/>
          <p:cNvSpPr/>
          <p:nvPr/>
        </p:nvSpPr>
        <p:spPr>
          <a:xfrm>
            <a:off x="0" y="0"/>
            <a:ext cx="12192000" cy="68580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27" name="Google Shape;127;p6"/>
          <p:cNvSpPr/>
          <p:nvPr/>
        </p:nvSpPr>
        <p:spPr>
          <a:xfrm>
            <a:off x="477012" y="480060"/>
            <a:ext cx="11237976" cy="589788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aphicFrame>
        <p:nvGraphicFramePr>
          <p:cNvPr id="128" name="Google Shape;128;p6"/>
          <p:cNvGraphicFramePr/>
          <p:nvPr>
            <p:extLst>
              <p:ext uri="{D42A27DB-BD31-4B8C-83A1-F6EECF244321}">
                <p14:modId xmlns:p14="http://schemas.microsoft.com/office/powerpoint/2010/main" val="1453975224"/>
              </p:ext>
            </p:extLst>
          </p:nvPr>
        </p:nvGraphicFramePr>
        <p:xfrm>
          <a:off x="643467" y="643467"/>
          <a:ext cx="10905066" cy="557106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4"/>
        <p:cNvGrpSpPr/>
        <p:nvPr/>
      </p:nvGrpSpPr>
      <p:grpSpPr>
        <a:xfrm>
          <a:off x="0" y="0"/>
          <a:ext cx="0" cy="0"/>
          <a:chOff x="0" y="0"/>
          <a:chExt cx="0" cy="0"/>
        </a:xfrm>
      </p:grpSpPr>
      <p:sp>
        <p:nvSpPr>
          <p:cNvPr id="145" name="Google Shape;145;p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46" name="Google Shape;146;p8"/>
          <p:cNvSpPr txBox="1"/>
          <p:nvPr/>
        </p:nvSpPr>
        <p:spPr>
          <a:xfrm>
            <a:off x="287314" y="1839860"/>
            <a:ext cx="3866676" cy="3522569"/>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None/>
            </a:pPr>
            <a:r>
              <a:rPr lang="en-US" sz="2000" b="1" i="0" u="none" strike="noStrike" cap="none">
                <a:solidFill>
                  <a:schemeClr val="dk1"/>
                </a:solidFill>
                <a:latin typeface="Arial"/>
                <a:ea typeface="Arial"/>
                <a:cs typeface="Arial"/>
                <a:sym typeface="Arial"/>
              </a:rPr>
              <a:t>Figure 4.  Emergency Medicine Application to Interview Conversion Rate by Applicant Type</a:t>
            </a:r>
            <a:r>
              <a:rPr lang="en-US" sz="2000" b="0" i="0" u="none" strike="noStrike" cap="none">
                <a:solidFill>
                  <a:schemeClr val="dk1"/>
                </a:solidFill>
                <a:latin typeface="Arial"/>
                <a:ea typeface="Arial"/>
                <a:cs typeface="Arial"/>
                <a:sym typeface="Arial"/>
              </a:rPr>
              <a:t>: This represents the proportion of interviews obtained by an applicant per program applied.</a:t>
            </a:r>
            <a:endParaRPr sz="2000" b="0" i="0" u="none" strike="noStrike" cap="none">
              <a:solidFill>
                <a:schemeClr val="dk1"/>
              </a:solidFill>
              <a:latin typeface="Arial"/>
              <a:ea typeface="Arial"/>
              <a:cs typeface="Arial"/>
              <a:sym typeface="Arial"/>
            </a:endParaRPr>
          </a:p>
          <a:p>
            <a:pPr marL="0" marR="0" lvl="0" indent="0" algn="l" rtl="0">
              <a:lnSpc>
                <a:spcPct val="90000"/>
              </a:lnSpc>
              <a:spcBef>
                <a:spcPts val="600"/>
              </a:spcBef>
              <a:spcAft>
                <a:spcPts val="0"/>
              </a:spcAft>
              <a:buNone/>
            </a:pPr>
            <a:r>
              <a:rPr lang="en-US" sz="2000" b="0" i="1" u="none" strike="noStrike" cap="none">
                <a:solidFill>
                  <a:schemeClr val="dk1"/>
                </a:solidFill>
                <a:latin typeface="Arial"/>
                <a:ea typeface="Arial"/>
                <a:cs typeface="Arial"/>
                <a:sym typeface="Arial"/>
              </a:rPr>
              <a:t>Legend: DO=osteopathic, IMG=international medical graduate, MD=allopathic</a:t>
            </a:r>
            <a:endParaRPr sz="2000" b="0" i="0" u="none" strike="noStrike" cap="none">
              <a:solidFill>
                <a:schemeClr val="dk1"/>
              </a:solidFill>
              <a:latin typeface="Arial"/>
              <a:ea typeface="Arial"/>
              <a:cs typeface="Arial"/>
              <a:sym typeface="Arial"/>
            </a:endParaRPr>
          </a:p>
          <a:p>
            <a:pPr marL="0" marR="0" lvl="0" indent="0" algn="l" rtl="0">
              <a:lnSpc>
                <a:spcPct val="90000"/>
              </a:lnSpc>
              <a:spcBef>
                <a:spcPts val="600"/>
              </a:spcBef>
              <a:spcAft>
                <a:spcPts val="0"/>
              </a:spcAft>
              <a:buNone/>
            </a:pPr>
            <a:br>
              <a:rPr lang="en-US" sz="2000" b="0" i="0" u="none" strike="noStrike" cap="none">
                <a:solidFill>
                  <a:schemeClr val="dk1"/>
                </a:solidFill>
                <a:latin typeface="Arial"/>
                <a:ea typeface="Arial"/>
                <a:cs typeface="Arial"/>
                <a:sym typeface="Arial"/>
              </a:rPr>
            </a:br>
            <a:endParaRPr sz="2000" b="0" i="0" u="none" strike="noStrike" cap="none">
              <a:solidFill>
                <a:schemeClr val="dk1"/>
              </a:solidFill>
              <a:latin typeface="Arial"/>
              <a:ea typeface="Arial"/>
              <a:cs typeface="Arial"/>
              <a:sym typeface="Arial"/>
            </a:endParaRPr>
          </a:p>
        </p:txBody>
      </p:sp>
      <p:pic>
        <p:nvPicPr>
          <p:cNvPr id="147" name="Google Shape;147;p8"/>
          <p:cNvPicPr preferRelativeResize="0"/>
          <p:nvPr/>
        </p:nvPicPr>
        <p:blipFill rotWithShape="1">
          <a:blip r:embed="rId3">
            <a:alphaModFix/>
          </a:blip>
          <a:srcRect/>
          <a:stretch/>
        </p:blipFill>
        <p:spPr>
          <a:xfrm>
            <a:off x="4439138" y="770710"/>
            <a:ext cx="7274328" cy="5146586"/>
          </a:xfrm>
          <a:prstGeom prst="rect">
            <a:avLst/>
          </a:prstGeom>
          <a:noFill/>
          <a:ln>
            <a:noFill/>
          </a:ln>
        </p:spPr>
      </p:pic>
      <p:sp>
        <p:nvSpPr>
          <p:cNvPr id="148" name="Google Shape;148;p8"/>
          <p:cNvSpPr/>
          <p:nvPr/>
        </p:nvSpPr>
        <p:spPr>
          <a:xfrm rot="10800000" flipH="1">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49" name="Google Shape;149;p8"/>
          <p:cNvSpPr/>
          <p:nvPr/>
        </p:nvSpPr>
        <p:spPr>
          <a:xfrm flipH="1">
            <a:off x="4038600" y="6400799"/>
            <a:ext cx="8153398" cy="456772"/>
          </a:xfrm>
          <a:prstGeom prst="rect">
            <a:avLst/>
          </a:prstGeom>
          <a:gradFill>
            <a:gsLst>
              <a:gs pos="0">
                <a:srgbClr val="000000">
                  <a:alpha val="62745"/>
                </a:srgbClr>
              </a:gs>
              <a:gs pos="100000">
                <a:srgbClr val="0F4861"/>
              </a:gs>
            </a:gsLst>
            <a:lin ang="13800001"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0" name="Google Shape;150;p8"/>
          <p:cNvSpPr txBox="1"/>
          <p:nvPr/>
        </p:nvSpPr>
        <p:spPr>
          <a:xfrm>
            <a:off x="0" y="5835882"/>
            <a:ext cx="12066813"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dirty="0">
                <a:solidFill>
                  <a:srgbClr val="000000"/>
                </a:solidFill>
                <a:latin typeface="Calibri"/>
                <a:ea typeface="Calibri"/>
                <a:cs typeface="Calibri"/>
                <a:sym typeface="Calibri"/>
              </a:rPr>
              <a:t>Cracking the Code on the Emergency Medicine Match: It’s About Supply, Not Interviews  Pelletier-Bui et al. In Press </a:t>
            </a:r>
            <a:r>
              <a:rPr lang="en-US" sz="1800" b="0" i="0" u="none" strike="noStrike" cap="none" dirty="0" err="1">
                <a:solidFill>
                  <a:srgbClr val="000000"/>
                </a:solidFill>
                <a:latin typeface="Calibri"/>
                <a:ea typeface="Calibri"/>
                <a:cs typeface="Calibri"/>
                <a:sym typeface="Calibri"/>
              </a:rPr>
              <a:t>AEM</a:t>
            </a:r>
            <a:r>
              <a:rPr lang="en-US" sz="1800" b="0" i="0" u="none" strike="noStrike" cap="none" dirty="0">
                <a:solidFill>
                  <a:srgbClr val="000000"/>
                </a:solidFill>
                <a:latin typeface="Calibri"/>
                <a:ea typeface="Calibri"/>
                <a:cs typeface="Calibri"/>
                <a:sym typeface="Calibri"/>
              </a:rPr>
              <a:t> Education &amp; Training. Accepted January 21, 2024</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6"/>
          <p:cNvSpPr/>
          <p:nvPr/>
        </p:nvSpPr>
        <p:spPr>
          <a:xfrm>
            <a:off x="0" y="0"/>
            <a:ext cx="12192000" cy="68580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27" name="Google Shape;127;p6"/>
          <p:cNvSpPr/>
          <p:nvPr/>
        </p:nvSpPr>
        <p:spPr>
          <a:xfrm>
            <a:off x="477012" y="480060"/>
            <a:ext cx="11237976" cy="589788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aphicFrame>
        <p:nvGraphicFramePr>
          <p:cNvPr id="128" name="Google Shape;128;p6"/>
          <p:cNvGraphicFramePr/>
          <p:nvPr/>
        </p:nvGraphicFramePr>
        <p:xfrm>
          <a:off x="643467" y="643467"/>
          <a:ext cx="10905066" cy="557106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06297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9" descr="Rows of chairs in a room&#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592</TotalTime>
  <Words>3130</Words>
  <Application>Microsoft Office PowerPoint</Application>
  <PresentationFormat>Widescreen</PresentationFormat>
  <Paragraphs>336</Paragraphs>
  <Slides>40</Slides>
  <Notes>40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Calibri</vt:lpstr>
      <vt:lpstr>Play</vt:lpstr>
      <vt:lpstr>Britannic Bold</vt:lpstr>
      <vt:lpstr>Arial</vt:lpstr>
      <vt:lpstr>Times New Roman</vt:lpstr>
      <vt:lpstr>*Verdana-Bold-3949-Identity-H</vt:lpstr>
      <vt:lpstr>Helvetica</vt:lpstr>
      <vt:lpstr>Office Theme</vt:lpstr>
      <vt:lpstr>Rejuvenating Medical Student Interest in 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Five Domains of Concern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Five Domains of Concern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Questions? Thoughts? Ideas?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Re-engaging Students with Emergency Medicine</dc:title>
  <dc:creator>Laura Hopson</dc:creator>
  <cp:lastModifiedBy>Hopson, Laura</cp:lastModifiedBy>
  <cp:revision>15</cp:revision>
  <dcterms:created xsi:type="dcterms:W3CDTF">2024-03-08T21:23:10Z</dcterms:created>
  <dcterms:modified xsi:type="dcterms:W3CDTF">2024-03-18T13:21:58Z</dcterms:modified>
</cp:coreProperties>
</file>