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 id="2147483661" r:id="rId6"/>
    <p:sldMasterId id="2147483663" r:id="rId7"/>
  </p:sldMasterIdLst>
  <p:notesMasterIdLst>
    <p:notesMasterId r:id="rId74"/>
  </p:notesMasterIdLst>
  <p:sldIdLst>
    <p:sldId id="564" r:id="rId8"/>
    <p:sldId id="1019" r:id="rId9"/>
    <p:sldId id="317" r:id="rId10"/>
    <p:sldId id="577" r:id="rId11"/>
    <p:sldId id="875" r:id="rId12"/>
    <p:sldId id="256" r:id="rId13"/>
    <p:sldId id="877" r:id="rId14"/>
    <p:sldId id="954" r:id="rId15"/>
    <p:sldId id="578" r:id="rId16"/>
    <p:sldId id="765" r:id="rId17"/>
    <p:sldId id="616" r:id="rId18"/>
    <p:sldId id="269" r:id="rId19"/>
    <p:sldId id="880" r:id="rId20"/>
    <p:sldId id="881" r:id="rId21"/>
    <p:sldId id="955" r:id="rId22"/>
    <p:sldId id="902" r:id="rId23"/>
    <p:sldId id="971" r:id="rId24"/>
    <p:sldId id="942" r:id="rId25"/>
    <p:sldId id="958" r:id="rId26"/>
    <p:sldId id="965" r:id="rId27"/>
    <p:sldId id="935" r:id="rId28"/>
    <p:sldId id="945" r:id="rId29"/>
    <p:sldId id="944" r:id="rId30"/>
    <p:sldId id="946" r:id="rId31"/>
    <p:sldId id="934" r:id="rId32"/>
    <p:sldId id="968" r:id="rId33"/>
    <p:sldId id="1008" r:id="rId34"/>
    <p:sldId id="1009" r:id="rId35"/>
    <p:sldId id="1010" r:id="rId36"/>
    <p:sldId id="882" r:id="rId37"/>
    <p:sldId id="755" r:id="rId38"/>
    <p:sldId id="883" r:id="rId39"/>
    <p:sldId id="669" r:id="rId40"/>
    <p:sldId id="889" r:id="rId41"/>
    <p:sldId id="1013" r:id="rId42"/>
    <p:sldId id="1022" r:id="rId43"/>
    <p:sldId id="1014" r:id="rId44"/>
    <p:sldId id="972" r:id="rId45"/>
    <p:sldId id="973" r:id="rId46"/>
    <p:sldId id="1017" r:id="rId47"/>
    <p:sldId id="1005" r:id="rId48"/>
    <p:sldId id="749" r:id="rId49"/>
    <p:sldId id="686" r:id="rId50"/>
    <p:sldId id="1016" r:id="rId51"/>
    <p:sldId id="325" r:id="rId52"/>
    <p:sldId id="970" r:id="rId53"/>
    <p:sldId id="956" r:id="rId54"/>
    <p:sldId id="962" r:id="rId55"/>
    <p:sldId id="969" r:id="rId56"/>
    <p:sldId id="964" r:id="rId57"/>
    <p:sldId id="963" r:id="rId58"/>
    <p:sldId id="845" r:id="rId59"/>
    <p:sldId id="903" r:id="rId60"/>
    <p:sldId id="904" r:id="rId61"/>
    <p:sldId id="905" r:id="rId62"/>
    <p:sldId id="906" r:id="rId63"/>
    <p:sldId id="907" r:id="rId64"/>
    <p:sldId id="908" r:id="rId65"/>
    <p:sldId id="909" r:id="rId66"/>
    <p:sldId id="910" r:id="rId67"/>
    <p:sldId id="912" r:id="rId68"/>
    <p:sldId id="913" r:id="rId69"/>
    <p:sldId id="914" r:id="rId70"/>
    <p:sldId id="915" r:id="rId71"/>
    <p:sldId id="1023" r:id="rId72"/>
    <p:sldId id="1021"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Scheulen" initials="JS" lastIdx="1" clrIdx="0">
    <p:extLst>
      <p:ext uri="{19B8F6BF-5375-455C-9EA6-DF929625EA0E}">
        <p15:presenceInfo xmlns:p15="http://schemas.microsoft.com/office/powerpoint/2012/main" userId="S::jscheul1@jh.edu::e0ee999e-2a27-4335-9ae8-36d45d3267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18"/>
    <a:srgbClr val="FF66FF"/>
    <a:srgbClr val="FF99FF"/>
    <a:srgbClr val="9999FF"/>
    <a:srgbClr val="99CCFF"/>
    <a:srgbClr val="FFCC66"/>
    <a:srgbClr val="6FB185"/>
    <a:srgbClr val="3399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3741" autoAdjust="0"/>
  </p:normalViewPr>
  <p:slideViewPr>
    <p:cSldViewPr snapToGrid="0" snapToObjects="1">
      <p:cViewPr varScale="1">
        <p:scale>
          <a:sx n="67" d="100"/>
          <a:sy n="67" d="100"/>
        </p:scale>
        <p:origin x="1208" y="4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2.xml"/></Relationships>
</file>

<file path=ppt/charts/_rels/chart21.xml.rels><?xml version="1.0" encoding="UTF-8" standalone="yes"?>
<Relationships xmlns="http://schemas.openxmlformats.org/package/2006/relationships"><Relationship Id="rId3" Type="http://schemas.openxmlformats.org/officeDocument/2006/relationships/oleObject" Target="file:///\\corefs.med.umich.edu\shared1\Emergency\SHARED\Restricted\emergency_medicine\Finance\AAAEM%20Survey\FY23\2023-review-2024-02-11-Benchmark-Survey-EM-Dept-Questionnaire-formatted.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0689940331548E-2"/>
          <c:y val="3.2042158298775325E-2"/>
          <c:w val="0.89420646330482079"/>
          <c:h val="0.70403053423513995"/>
        </c:manualLayout>
      </c:layout>
      <c:lineChart>
        <c:grouping val="standard"/>
        <c:varyColors val="0"/>
        <c:ser>
          <c:idx val="0"/>
          <c:order val="0"/>
          <c:tx>
            <c:strRef>
              <c:f>Sheet1!$B$1</c:f>
              <c:strCache>
                <c:ptCount val="1"/>
                <c:pt idx="0">
                  <c:v>Total</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Sheet1!$A$4:$A$13</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Sheet1!$B$4:$B$13</c:f>
              <c:numCache>
                <c:formatCode>#,##0</c:formatCode>
                <c:ptCount val="10"/>
                <c:pt idx="0">
                  <c:v>61307</c:v>
                </c:pt>
                <c:pt idx="1">
                  <c:v>62866</c:v>
                </c:pt>
                <c:pt idx="2">
                  <c:v>68045</c:v>
                </c:pt>
                <c:pt idx="3">
                  <c:v>69984</c:v>
                </c:pt>
                <c:pt idx="4">
                  <c:v>65468</c:v>
                </c:pt>
                <c:pt idx="5">
                  <c:v>64326</c:v>
                </c:pt>
                <c:pt idx="6">
                  <c:v>59417</c:v>
                </c:pt>
                <c:pt idx="7">
                  <c:v>56235</c:v>
                </c:pt>
                <c:pt idx="8">
                  <c:v>62483</c:v>
                </c:pt>
                <c:pt idx="9">
                  <c:v>63573</c:v>
                </c:pt>
              </c:numCache>
            </c:numRef>
          </c:val>
          <c:smooth val="0"/>
          <c:extLst>
            <c:ext xmlns:c16="http://schemas.microsoft.com/office/drawing/2014/chart" uri="{C3380CC4-5D6E-409C-BE32-E72D297353CC}">
              <c16:uniqueId val="{00000000-4F43-4C56-A6D5-36BDD8C0B91A}"/>
            </c:ext>
          </c:extLst>
        </c:ser>
        <c:ser>
          <c:idx val="1"/>
          <c:order val="1"/>
          <c:tx>
            <c:strRef>
              <c:f>Sheet1!$C$1</c:f>
              <c:strCache>
                <c:ptCount val="1"/>
                <c:pt idx="0">
                  <c:v>Discharged</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Sheet1!$A$4:$A$13</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Sheet1!$C$4:$C$13</c:f>
              <c:numCache>
                <c:formatCode>#,##0</c:formatCode>
                <c:ptCount val="10"/>
                <c:pt idx="0">
                  <c:v>45319</c:v>
                </c:pt>
                <c:pt idx="1">
                  <c:v>46752</c:v>
                </c:pt>
                <c:pt idx="2">
                  <c:v>48970</c:v>
                </c:pt>
                <c:pt idx="3">
                  <c:v>49751</c:v>
                </c:pt>
                <c:pt idx="4">
                  <c:v>42832</c:v>
                </c:pt>
                <c:pt idx="5">
                  <c:v>42244</c:v>
                </c:pt>
                <c:pt idx="6">
                  <c:v>38875</c:v>
                </c:pt>
                <c:pt idx="7">
                  <c:v>35748</c:v>
                </c:pt>
                <c:pt idx="8">
                  <c:v>35842</c:v>
                </c:pt>
                <c:pt idx="9">
                  <c:v>38517</c:v>
                </c:pt>
              </c:numCache>
            </c:numRef>
          </c:val>
          <c:smooth val="0"/>
          <c:extLst>
            <c:ext xmlns:c16="http://schemas.microsoft.com/office/drawing/2014/chart" uri="{C3380CC4-5D6E-409C-BE32-E72D297353CC}">
              <c16:uniqueId val="{00000001-4F43-4C56-A6D5-36BDD8C0B91A}"/>
            </c:ext>
          </c:extLst>
        </c:ser>
        <c:ser>
          <c:idx val="2"/>
          <c:order val="2"/>
          <c:tx>
            <c:strRef>
              <c:f>Sheet1!$D$1</c:f>
              <c:strCache>
                <c:ptCount val="1"/>
                <c:pt idx="0">
                  <c:v>Hospitalized</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Sheet1!$A$4:$A$13</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Sheet1!$D$4:$D$13</c:f>
              <c:numCache>
                <c:formatCode>#,##0</c:formatCode>
                <c:ptCount val="10"/>
                <c:pt idx="0">
                  <c:v>14857</c:v>
                </c:pt>
                <c:pt idx="1">
                  <c:v>15725</c:v>
                </c:pt>
                <c:pt idx="2">
                  <c:v>18023</c:v>
                </c:pt>
                <c:pt idx="3">
                  <c:v>17260</c:v>
                </c:pt>
                <c:pt idx="4">
                  <c:v>18842</c:v>
                </c:pt>
                <c:pt idx="5">
                  <c:v>17964</c:v>
                </c:pt>
                <c:pt idx="6">
                  <c:v>17473</c:v>
                </c:pt>
                <c:pt idx="7">
                  <c:v>17699</c:v>
                </c:pt>
                <c:pt idx="8">
                  <c:v>17985</c:v>
                </c:pt>
                <c:pt idx="9">
                  <c:v>17668</c:v>
                </c:pt>
              </c:numCache>
            </c:numRef>
          </c:val>
          <c:smooth val="0"/>
          <c:extLst>
            <c:ext xmlns:c16="http://schemas.microsoft.com/office/drawing/2014/chart" uri="{C3380CC4-5D6E-409C-BE32-E72D297353CC}">
              <c16:uniqueId val="{00000002-4F43-4C56-A6D5-36BDD8C0B91A}"/>
            </c:ext>
          </c:extLst>
        </c:ser>
        <c:dLbls>
          <c:showLegendKey val="0"/>
          <c:showVal val="0"/>
          <c:showCatName val="0"/>
          <c:showSerName val="0"/>
          <c:showPercent val="0"/>
          <c:showBubbleSize val="0"/>
        </c:dLbls>
        <c:smooth val="0"/>
        <c:axId val="287719200"/>
        <c:axId val="287719592"/>
      </c:lineChart>
      <c:catAx>
        <c:axId val="28771920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592"/>
        <c:crosses val="autoZero"/>
        <c:auto val="1"/>
        <c:lblAlgn val="ctr"/>
        <c:lblOffset val="100"/>
        <c:noMultiLvlLbl val="0"/>
      </c:catAx>
      <c:valAx>
        <c:axId val="287719592"/>
        <c:scaling>
          <c:orientation val="minMax"/>
          <c:max val="80000"/>
          <c:min val="10000"/>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200"/>
        <c:crosses val="autoZero"/>
        <c:crossBetween val="between"/>
        <c:majorUnit val="10000"/>
        <c:minorUnit val="5000"/>
      </c:valAx>
      <c:spPr>
        <a:noFill/>
        <a:ln>
          <a:noFill/>
        </a:ln>
        <a:effectLst/>
      </c:spPr>
    </c:plotArea>
    <c:legend>
      <c:legendPos val="b"/>
      <c:layout>
        <c:manualLayout>
          <c:xMode val="edge"/>
          <c:yMode val="edge"/>
          <c:x val="0.29895252931618232"/>
          <c:y val="0.82733228772557588"/>
          <c:w val="0.38383940020639168"/>
          <c:h val="6.14900643997530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81814773153358E-2"/>
          <c:y val="4.2725831146106737E-2"/>
          <c:w val="0.92064516935383078"/>
          <c:h val="0.76570920822397204"/>
        </c:manualLayout>
      </c:layout>
      <c:lineChart>
        <c:grouping val="standard"/>
        <c:varyColors val="0"/>
        <c:ser>
          <c:idx val="0"/>
          <c:order val="0"/>
          <c:tx>
            <c:strRef>
              <c:f>Sheet1!$B$1</c:f>
              <c:strCache>
                <c:ptCount val="1"/>
                <c:pt idx="0">
                  <c:v>Total</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Sheet1!$A$8:$A$17</c:f>
              <c:strCache>
                <c:ptCount val="10"/>
                <c:pt idx="0">
                  <c:v>FY 14</c:v>
                </c:pt>
                <c:pt idx="1">
                  <c:v>FY 15</c:v>
                </c:pt>
                <c:pt idx="2">
                  <c:v>FY 16</c:v>
                </c:pt>
                <c:pt idx="3">
                  <c:v>FY 17</c:v>
                </c:pt>
                <c:pt idx="4">
                  <c:v>FY 18</c:v>
                </c:pt>
                <c:pt idx="5">
                  <c:v>FY 19</c:v>
                </c:pt>
                <c:pt idx="6">
                  <c:v>FY 20</c:v>
                </c:pt>
                <c:pt idx="7">
                  <c:v>FY 21</c:v>
                </c:pt>
                <c:pt idx="8">
                  <c:v>FY 22</c:v>
                </c:pt>
                <c:pt idx="9">
                  <c:v>FY 23</c:v>
                </c:pt>
              </c:strCache>
            </c:strRef>
          </c:cat>
          <c:val>
            <c:numRef>
              <c:f>Sheet1!$B$8:$B$17</c:f>
              <c:numCache>
                <c:formatCode>0.0</c:formatCode>
                <c:ptCount val="10"/>
                <c:pt idx="0">
                  <c:v>4.4000000000000004</c:v>
                </c:pt>
                <c:pt idx="1">
                  <c:v>4.45</c:v>
                </c:pt>
                <c:pt idx="2">
                  <c:v>4.4400000000000004</c:v>
                </c:pt>
                <c:pt idx="3">
                  <c:v>4.54</c:v>
                </c:pt>
                <c:pt idx="4" formatCode="General">
                  <c:v>4.7</c:v>
                </c:pt>
                <c:pt idx="5" formatCode="General">
                  <c:v>4.9000000000000004</c:v>
                </c:pt>
                <c:pt idx="6" formatCode="General">
                  <c:v>5</c:v>
                </c:pt>
                <c:pt idx="7" formatCode="General">
                  <c:v>5.2</c:v>
                </c:pt>
                <c:pt idx="8" formatCode="General">
                  <c:v>5.9</c:v>
                </c:pt>
                <c:pt idx="9" formatCode="General">
                  <c:v>5.6</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Admit</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Sheet1!$A$8:$A$17</c:f>
              <c:strCache>
                <c:ptCount val="10"/>
                <c:pt idx="0">
                  <c:v>FY 14</c:v>
                </c:pt>
                <c:pt idx="1">
                  <c:v>FY 15</c:v>
                </c:pt>
                <c:pt idx="2">
                  <c:v>FY 16</c:v>
                </c:pt>
                <c:pt idx="3">
                  <c:v>FY 17</c:v>
                </c:pt>
                <c:pt idx="4">
                  <c:v>FY 18</c:v>
                </c:pt>
                <c:pt idx="5">
                  <c:v>FY 19</c:v>
                </c:pt>
                <c:pt idx="6">
                  <c:v>FY 20</c:v>
                </c:pt>
                <c:pt idx="7">
                  <c:v>FY 21</c:v>
                </c:pt>
                <c:pt idx="8">
                  <c:v>FY 22</c:v>
                </c:pt>
                <c:pt idx="9">
                  <c:v>FY 23</c:v>
                </c:pt>
              </c:strCache>
            </c:strRef>
          </c:cat>
          <c:val>
            <c:numRef>
              <c:f>Sheet1!$C$8:$C$17</c:f>
              <c:numCache>
                <c:formatCode>0.0</c:formatCode>
                <c:ptCount val="10"/>
                <c:pt idx="0">
                  <c:v>6.65</c:v>
                </c:pt>
                <c:pt idx="1">
                  <c:v>6.6749999999999998</c:v>
                </c:pt>
                <c:pt idx="2">
                  <c:v>6.79</c:v>
                </c:pt>
                <c:pt idx="3">
                  <c:v>6.94</c:v>
                </c:pt>
                <c:pt idx="4" formatCode="General">
                  <c:v>6.9</c:v>
                </c:pt>
                <c:pt idx="5" formatCode="General">
                  <c:v>7.3</c:v>
                </c:pt>
                <c:pt idx="6" formatCode="General">
                  <c:v>7.5</c:v>
                </c:pt>
                <c:pt idx="7" formatCode="General">
                  <c:v>8.1999999999999993</c:v>
                </c:pt>
                <c:pt idx="8" formatCode="General">
                  <c:v>10</c:v>
                </c:pt>
                <c:pt idx="9" formatCode="General">
                  <c:v>10.199999999999999</c:v>
                </c:pt>
              </c:numCache>
            </c:numRef>
          </c:val>
          <c:smooth val="0"/>
          <c:extLst>
            <c:ext xmlns:c16="http://schemas.microsoft.com/office/drawing/2014/chart" uri="{C3380CC4-5D6E-409C-BE32-E72D297353CC}">
              <c16:uniqueId val="{00000001-F8D7-4EEF-A11D-35C9744B5D77}"/>
            </c:ext>
          </c:extLst>
        </c:ser>
        <c:ser>
          <c:idx val="2"/>
          <c:order val="2"/>
          <c:tx>
            <c:strRef>
              <c:f>Sheet1!$D$1</c:f>
              <c:strCache>
                <c:ptCount val="1"/>
                <c:pt idx="0">
                  <c:v>D/C</c:v>
                </c:pt>
              </c:strCache>
            </c:strRef>
          </c:tx>
          <c:spPr>
            <a:ln w="476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Sheet1!$A$8:$A$17</c:f>
              <c:strCache>
                <c:ptCount val="10"/>
                <c:pt idx="0">
                  <c:v>FY 14</c:v>
                </c:pt>
                <c:pt idx="1">
                  <c:v>FY 15</c:v>
                </c:pt>
                <c:pt idx="2">
                  <c:v>FY 16</c:v>
                </c:pt>
                <c:pt idx="3">
                  <c:v>FY 17</c:v>
                </c:pt>
                <c:pt idx="4">
                  <c:v>FY 18</c:v>
                </c:pt>
                <c:pt idx="5">
                  <c:v>FY 19</c:v>
                </c:pt>
                <c:pt idx="6">
                  <c:v>FY 20</c:v>
                </c:pt>
                <c:pt idx="7">
                  <c:v>FY 21</c:v>
                </c:pt>
                <c:pt idx="8">
                  <c:v>FY 22</c:v>
                </c:pt>
                <c:pt idx="9">
                  <c:v>FY 23</c:v>
                </c:pt>
              </c:strCache>
            </c:strRef>
          </c:cat>
          <c:val>
            <c:numRef>
              <c:f>Sheet1!$D$8:$D$17</c:f>
              <c:numCache>
                <c:formatCode>0.0</c:formatCode>
                <c:ptCount val="10"/>
                <c:pt idx="0">
                  <c:v>3.8</c:v>
                </c:pt>
                <c:pt idx="1">
                  <c:v>3.8</c:v>
                </c:pt>
                <c:pt idx="2">
                  <c:v>3.88</c:v>
                </c:pt>
                <c:pt idx="3">
                  <c:v>4</c:v>
                </c:pt>
                <c:pt idx="4" formatCode="General">
                  <c:v>3.7</c:v>
                </c:pt>
                <c:pt idx="5" formatCode="General">
                  <c:v>4.0999999999999996</c:v>
                </c:pt>
                <c:pt idx="6" formatCode="General">
                  <c:v>4</c:v>
                </c:pt>
                <c:pt idx="7" formatCode="General">
                  <c:v>4.2</c:v>
                </c:pt>
                <c:pt idx="8" formatCode="General">
                  <c:v>4.5999999999999996</c:v>
                </c:pt>
                <c:pt idx="9" formatCode="General">
                  <c:v>4.5999999999999996</c:v>
                </c:pt>
              </c:numCache>
            </c:numRef>
          </c:val>
          <c:smooth val="0"/>
          <c:extLst>
            <c:ext xmlns:c16="http://schemas.microsoft.com/office/drawing/2014/chart" uri="{C3380CC4-5D6E-409C-BE32-E72D297353CC}">
              <c16:uniqueId val="{00000002-F8D7-4EEF-A11D-35C9744B5D77}"/>
            </c:ext>
          </c:extLst>
        </c:ser>
        <c:ser>
          <c:idx val="3"/>
          <c:order val="3"/>
          <c:tx>
            <c:strRef>
              <c:f>Sheet1!$E$1</c:f>
              <c:strCache>
                <c:ptCount val="1"/>
                <c:pt idx="0">
                  <c:v>FT</c:v>
                </c:pt>
              </c:strCache>
            </c:strRef>
          </c:tx>
          <c:spPr>
            <a:ln w="34925" cap="rnd">
              <a:solidFill>
                <a:schemeClr val="bg1"/>
              </a:solidFill>
              <a:round/>
            </a:ln>
            <a:effectLst>
              <a:outerShdw blurRad="40000" dist="23000" dir="5400000" rotWithShape="0">
                <a:srgbClr val="000000">
                  <a:alpha val="35000"/>
                </a:srgbClr>
              </a:outerShdw>
            </a:effectLst>
          </c:spPr>
          <c:marker>
            <c:symbol val="none"/>
          </c:marker>
          <c:dLbls>
            <c:dLbl>
              <c:idx val="8"/>
              <c:delete val="1"/>
              <c:extLst>
                <c:ext xmlns:c15="http://schemas.microsoft.com/office/drawing/2012/chart" uri="{CE6537A1-D6FC-4f65-9D91-7224C49458BB}"/>
                <c:ext xmlns:c16="http://schemas.microsoft.com/office/drawing/2014/chart" uri="{C3380CC4-5D6E-409C-BE32-E72D297353CC}">
                  <c16:uniqueId val="{00000002-B04D-4E3D-A33A-B2B5134C67B6}"/>
                </c:ext>
              </c:extLst>
            </c:dLbl>
            <c:dLbl>
              <c:idx val="9"/>
              <c:layout>
                <c:manualLayout>
                  <c:x val="-2.3809461317335218E-2"/>
                  <c:y val="-4.8611111111111112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0261842269716281E-2"/>
                      <c:h val="0.10975694444444445"/>
                    </c:manualLayout>
                  </c15:layout>
                </c:ext>
                <c:ext xmlns:c16="http://schemas.microsoft.com/office/drawing/2014/chart" uri="{C3380CC4-5D6E-409C-BE32-E72D297353CC}">
                  <c16:uniqueId val="{00000003-B04D-4E3D-A33A-B2B5134C67B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Sheet1!$A$8:$A$17</c:f>
              <c:strCache>
                <c:ptCount val="10"/>
                <c:pt idx="0">
                  <c:v>FY 14</c:v>
                </c:pt>
                <c:pt idx="1">
                  <c:v>FY 15</c:v>
                </c:pt>
                <c:pt idx="2">
                  <c:v>FY 16</c:v>
                </c:pt>
                <c:pt idx="3">
                  <c:v>FY 17</c:v>
                </c:pt>
                <c:pt idx="4">
                  <c:v>FY 18</c:v>
                </c:pt>
                <c:pt idx="5">
                  <c:v>FY 19</c:v>
                </c:pt>
                <c:pt idx="6">
                  <c:v>FY 20</c:v>
                </c:pt>
                <c:pt idx="7">
                  <c:v>FY 21</c:v>
                </c:pt>
                <c:pt idx="8">
                  <c:v>FY 22</c:v>
                </c:pt>
                <c:pt idx="9">
                  <c:v>FY 23</c:v>
                </c:pt>
              </c:strCache>
            </c:strRef>
          </c:cat>
          <c:val>
            <c:numRef>
              <c:f>Sheet1!$E$8:$E$17</c:f>
              <c:numCache>
                <c:formatCode>General</c:formatCode>
                <c:ptCount val="10"/>
                <c:pt idx="9">
                  <c:v>3</c:v>
                </c:pt>
              </c:numCache>
            </c:numRef>
          </c:val>
          <c:smooth val="0"/>
          <c:extLst>
            <c:ext xmlns:c16="http://schemas.microsoft.com/office/drawing/2014/chart" uri="{C3380CC4-5D6E-409C-BE32-E72D297353CC}">
              <c16:uniqueId val="{00000001-B04D-4E3D-A33A-B2B5134C67B6}"/>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2"/>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Median</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Sheet1!$A$15:$A$17</c:f>
              <c:strCache>
                <c:ptCount val="3"/>
                <c:pt idx="0">
                  <c:v>FY 21</c:v>
                </c:pt>
                <c:pt idx="1">
                  <c:v>FY 22</c:v>
                </c:pt>
                <c:pt idx="2">
                  <c:v>FY 23</c:v>
                </c:pt>
              </c:strCache>
            </c:strRef>
          </c:cat>
          <c:val>
            <c:numRef>
              <c:f>Sheet1!$B$15:$B$17</c:f>
              <c:numCache>
                <c:formatCode>General</c:formatCode>
                <c:ptCount val="3"/>
                <c:pt idx="0">
                  <c:v>5.2</c:v>
                </c:pt>
                <c:pt idx="1">
                  <c:v>5.9</c:v>
                </c:pt>
                <c:pt idx="2">
                  <c:v>5.6</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Mean</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Sheet1!$A$15:$A$17</c:f>
              <c:strCache>
                <c:ptCount val="3"/>
                <c:pt idx="0">
                  <c:v>FY 21</c:v>
                </c:pt>
                <c:pt idx="1">
                  <c:v>FY 22</c:v>
                </c:pt>
                <c:pt idx="2">
                  <c:v>FY 23</c:v>
                </c:pt>
              </c:strCache>
            </c:strRef>
          </c:cat>
          <c:val>
            <c:numRef>
              <c:f>Sheet1!$C$15:$C$17</c:f>
              <c:numCache>
                <c:formatCode>General</c:formatCode>
                <c:ptCount val="3"/>
                <c:pt idx="0">
                  <c:v>7.7</c:v>
                </c:pt>
                <c:pt idx="1">
                  <c:v>8.4</c:v>
                </c:pt>
                <c:pt idx="2">
                  <c:v>8.6999999999999993</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12"/>
          <c:min val="2"/>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81814773153358E-2"/>
          <c:y val="4.2725831146106737E-2"/>
          <c:w val="0.92064516935383078"/>
          <c:h val="0.76570920822397204"/>
        </c:manualLayout>
      </c:layout>
      <c:lineChart>
        <c:grouping val="standard"/>
        <c:varyColors val="0"/>
        <c:ser>
          <c:idx val="0"/>
          <c:order val="0"/>
          <c:tx>
            <c:strRef>
              <c:f>Sheet1!$B$1</c:f>
              <c:strCache>
                <c:ptCount val="1"/>
                <c:pt idx="0">
                  <c:v>Median</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Sheet1!$A$15:$A$17</c:f>
              <c:strCache>
                <c:ptCount val="3"/>
                <c:pt idx="0">
                  <c:v>FY 21</c:v>
                </c:pt>
                <c:pt idx="1">
                  <c:v>FY 22</c:v>
                </c:pt>
                <c:pt idx="2">
                  <c:v>FY 23</c:v>
                </c:pt>
              </c:strCache>
            </c:strRef>
          </c:cat>
          <c:val>
            <c:numRef>
              <c:f>Sheet1!$B$15:$B$17</c:f>
              <c:numCache>
                <c:formatCode>General</c:formatCode>
                <c:ptCount val="3"/>
                <c:pt idx="0">
                  <c:v>4.2</c:v>
                </c:pt>
                <c:pt idx="1">
                  <c:v>4.5999999999999996</c:v>
                </c:pt>
                <c:pt idx="2">
                  <c:v>4.5999999999999996</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Mean</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Sheet1!$A$15:$A$17</c:f>
              <c:strCache>
                <c:ptCount val="3"/>
                <c:pt idx="0">
                  <c:v>FY 21</c:v>
                </c:pt>
                <c:pt idx="1">
                  <c:v>FY 22</c:v>
                </c:pt>
                <c:pt idx="2">
                  <c:v>FY 23</c:v>
                </c:pt>
              </c:strCache>
            </c:strRef>
          </c:cat>
          <c:val>
            <c:numRef>
              <c:f>Sheet1!$C$15:$C$17</c:f>
              <c:numCache>
                <c:formatCode>General</c:formatCode>
                <c:ptCount val="3"/>
                <c:pt idx="0">
                  <c:v>5.4</c:v>
                </c:pt>
                <c:pt idx="1">
                  <c:v>5.7</c:v>
                </c:pt>
                <c:pt idx="2">
                  <c:v>5.9</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7"/>
          <c:min val="2"/>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Median</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Sheet1!$A$15:$A$17</c:f>
              <c:strCache>
                <c:ptCount val="3"/>
                <c:pt idx="0">
                  <c:v>FY 21</c:v>
                </c:pt>
                <c:pt idx="1">
                  <c:v>FY 22</c:v>
                </c:pt>
                <c:pt idx="2">
                  <c:v>FY 23</c:v>
                </c:pt>
              </c:strCache>
            </c:strRef>
          </c:cat>
          <c:val>
            <c:numRef>
              <c:f>Sheet1!$B$15:$B$17</c:f>
              <c:numCache>
                <c:formatCode>General</c:formatCode>
                <c:ptCount val="3"/>
                <c:pt idx="0">
                  <c:v>8.1999999999999993</c:v>
                </c:pt>
                <c:pt idx="1">
                  <c:v>10</c:v>
                </c:pt>
                <c:pt idx="2">
                  <c:v>10.199999999999999</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Mean</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Sheet1!$A$15:$A$17</c:f>
              <c:strCache>
                <c:ptCount val="3"/>
                <c:pt idx="0">
                  <c:v>FY 21</c:v>
                </c:pt>
                <c:pt idx="1">
                  <c:v>FY 22</c:v>
                </c:pt>
                <c:pt idx="2">
                  <c:v>FY 23</c:v>
                </c:pt>
              </c:strCache>
            </c:strRef>
          </c:cat>
          <c:val>
            <c:numRef>
              <c:f>Sheet1!$C$15:$C$17</c:f>
              <c:numCache>
                <c:formatCode>General</c:formatCode>
                <c:ptCount val="3"/>
                <c:pt idx="0">
                  <c:v>11.3</c:v>
                </c:pt>
                <c:pt idx="1">
                  <c:v>13.4</c:v>
                </c:pt>
                <c:pt idx="2">
                  <c:v>14.5</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18"/>
          <c:min val="5"/>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Admit</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Sheet1!$A$12:$A$17</c:f>
              <c:strCache>
                <c:ptCount val="6"/>
                <c:pt idx="0">
                  <c:v>FY 18</c:v>
                </c:pt>
                <c:pt idx="1">
                  <c:v>FY 19</c:v>
                </c:pt>
                <c:pt idx="2">
                  <c:v>FY 20</c:v>
                </c:pt>
                <c:pt idx="3">
                  <c:v>FY 21</c:v>
                </c:pt>
                <c:pt idx="4">
                  <c:v>FY 22</c:v>
                </c:pt>
                <c:pt idx="5">
                  <c:v>FY 23</c:v>
                </c:pt>
              </c:strCache>
            </c:strRef>
          </c:cat>
          <c:val>
            <c:numRef>
              <c:f>Sheet1!$B$12:$B$17</c:f>
              <c:numCache>
                <c:formatCode>General</c:formatCode>
                <c:ptCount val="6"/>
                <c:pt idx="0">
                  <c:v>4.0999999999999996</c:v>
                </c:pt>
                <c:pt idx="1">
                  <c:v>4.2</c:v>
                </c:pt>
                <c:pt idx="2">
                  <c:v>4.0999999999999996</c:v>
                </c:pt>
                <c:pt idx="3">
                  <c:v>3.5</c:v>
                </c:pt>
                <c:pt idx="4">
                  <c:v>3.7</c:v>
                </c:pt>
                <c:pt idx="5">
                  <c:v>3.9</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Discharge</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Sheet1!$A$12:$A$17</c:f>
              <c:strCache>
                <c:ptCount val="6"/>
                <c:pt idx="0">
                  <c:v>FY 18</c:v>
                </c:pt>
                <c:pt idx="1">
                  <c:v>FY 19</c:v>
                </c:pt>
                <c:pt idx="2">
                  <c:v>FY 20</c:v>
                </c:pt>
                <c:pt idx="3">
                  <c:v>FY 21</c:v>
                </c:pt>
                <c:pt idx="4">
                  <c:v>FY 22</c:v>
                </c:pt>
                <c:pt idx="5">
                  <c:v>FY 23</c:v>
                </c:pt>
              </c:strCache>
            </c:strRef>
          </c:cat>
          <c:val>
            <c:numRef>
              <c:f>Sheet1!$C$12:$C$17</c:f>
              <c:numCache>
                <c:formatCode>General</c:formatCode>
                <c:ptCount val="6"/>
                <c:pt idx="0">
                  <c:v>3.4</c:v>
                </c:pt>
                <c:pt idx="1">
                  <c:v>3.7</c:v>
                </c:pt>
                <c:pt idx="2">
                  <c:v>3.6</c:v>
                </c:pt>
                <c:pt idx="3">
                  <c:v>3</c:v>
                </c:pt>
                <c:pt idx="4">
                  <c:v>3.1</c:v>
                </c:pt>
                <c:pt idx="5">
                  <c:v>3.1</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5"/>
          <c:min val="2"/>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5874486074848E-2"/>
          <c:y val="2.3976822800905587E-2"/>
          <c:w val="0.94409152102544025"/>
          <c:h val="0.77852904386300437"/>
        </c:manualLayout>
      </c:layout>
      <c:lineChart>
        <c:grouping val="standard"/>
        <c:varyColors val="0"/>
        <c:ser>
          <c:idx val="0"/>
          <c:order val="0"/>
          <c:tx>
            <c:strRef>
              <c:f>Sheet1!$B$1</c:f>
              <c:strCache>
                <c:ptCount val="1"/>
                <c:pt idx="0">
                  <c:v>Mean</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Sheet1!$A$5:$A$11</c:f>
              <c:strCache>
                <c:ptCount val="7"/>
                <c:pt idx="0">
                  <c:v>FY 17</c:v>
                </c:pt>
                <c:pt idx="1">
                  <c:v>FY 18</c:v>
                </c:pt>
                <c:pt idx="2">
                  <c:v>FY 19</c:v>
                </c:pt>
                <c:pt idx="3">
                  <c:v>FY 20</c:v>
                </c:pt>
                <c:pt idx="4">
                  <c:v>FY 21</c:v>
                </c:pt>
                <c:pt idx="5">
                  <c:v>FY 22</c:v>
                </c:pt>
                <c:pt idx="6">
                  <c:v>FY 23</c:v>
                </c:pt>
              </c:strCache>
            </c:strRef>
          </c:cat>
          <c:val>
            <c:numRef>
              <c:f>Sheet1!$B$5:$B$11</c:f>
              <c:numCache>
                <c:formatCode>General</c:formatCode>
                <c:ptCount val="7"/>
                <c:pt idx="0">
                  <c:v>4.2</c:v>
                </c:pt>
                <c:pt idx="1">
                  <c:v>4.7</c:v>
                </c:pt>
                <c:pt idx="2">
                  <c:v>4.8</c:v>
                </c:pt>
                <c:pt idx="3">
                  <c:v>5</c:v>
                </c:pt>
                <c:pt idx="4">
                  <c:v>6.5</c:v>
                </c:pt>
                <c:pt idx="5">
                  <c:v>7.2</c:v>
                </c:pt>
                <c:pt idx="6">
                  <c:v>8</c:v>
                </c:pt>
              </c:numCache>
            </c:numRef>
          </c:val>
          <c:smooth val="0"/>
          <c:extLst>
            <c:ext xmlns:c16="http://schemas.microsoft.com/office/drawing/2014/chart" uri="{C3380CC4-5D6E-409C-BE32-E72D297353CC}">
              <c16:uniqueId val="{00000000-E5AF-4993-BFBF-AF1A7582E4FA}"/>
            </c:ext>
          </c:extLst>
        </c:ser>
        <c:ser>
          <c:idx val="1"/>
          <c:order val="1"/>
          <c:tx>
            <c:strRef>
              <c:f>Sheet1!$C$1</c:f>
              <c:strCache>
                <c:ptCount val="1"/>
                <c:pt idx="0">
                  <c:v>Median</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Sheet1!$A$5:$A$11</c:f>
              <c:strCache>
                <c:ptCount val="7"/>
                <c:pt idx="0">
                  <c:v>FY 17</c:v>
                </c:pt>
                <c:pt idx="1">
                  <c:v>FY 18</c:v>
                </c:pt>
                <c:pt idx="2">
                  <c:v>FY 19</c:v>
                </c:pt>
                <c:pt idx="3">
                  <c:v>FY 20</c:v>
                </c:pt>
                <c:pt idx="4">
                  <c:v>FY 21</c:v>
                </c:pt>
                <c:pt idx="5">
                  <c:v>FY 22</c:v>
                </c:pt>
                <c:pt idx="6">
                  <c:v>FY 23</c:v>
                </c:pt>
              </c:strCache>
            </c:strRef>
          </c:cat>
          <c:val>
            <c:numRef>
              <c:f>Sheet1!$C$5:$C$11</c:f>
              <c:numCache>
                <c:formatCode>General</c:formatCode>
                <c:ptCount val="7"/>
                <c:pt idx="0">
                  <c:v>2.7</c:v>
                </c:pt>
                <c:pt idx="1">
                  <c:v>2.9</c:v>
                </c:pt>
                <c:pt idx="2">
                  <c:v>2.9</c:v>
                </c:pt>
                <c:pt idx="3">
                  <c:v>2.7</c:v>
                </c:pt>
                <c:pt idx="4">
                  <c:v>3.9</c:v>
                </c:pt>
                <c:pt idx="5">
                  <c:v>4.0999999999999996</c:v>
                </c:pt>
                <c:pt idx="6">
                  <c:v>4.7</c:v>
                </c:pt>
              </c:numCache>
            </c:numRef>
          </c:val>
          <c:smooth val="0"/>
          <c:extLst>
            <c:ext xmlns:c16="http://schemas.microsoft.com/office/drawing/2014/chart" uri="{C3380CC4-5D6E-409C-BE32-E72D297353CC}">
              <c16:uniqueId val="{00000001-E5AF-4993-BFBF-AF1A7582E4FA}"/>
            </c:ext>
          </c:extLst>
        </c:ser>
        <c:dLbls>
          <c:showLegendKey val="0"/>
          <c:showVal val="0"/>
          <c:showCatName val="0"/>
          <c:showSerName val="0"/>
          <c:showPercent val="0"/>
          <c:showBubbleSize val="0"/>
        </c:dLbls>
        <c:smooth val="0"/>
        <c:axId val="661632760"/>
        <c:axId val="646541192"/>
      </c:lineChart>
      <c:catAx>
        <c:axId val="66163276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6541192"/>
        <c:crosses val="autoZero"/>
        <c:auto val="1"/>
        <c:lblAlgn val="ctr"/>
        <c:lblOffset val="100"/>
        <c:noMultiLvlLbl val="0"/>
      </c:catAx>
      <c:valAx>
        <c:axId val="646541192"/>
        <c:scaling>
          <c:orientation val="minMax"/>
          <c:min val="1"/>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632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10190758959736E-2"/>
          <c:y val="5.0234666556397509E-2"/>
          <c:w val="0.94409152102544025"/>
          <c:h val="0.77852904386300437"/>
        </c:manualLayout>
      </c:layout>
      <c:lineChart>
        <c:grouping val="standard"/>
        <c:varyColors val="0"/>
        <c:ser>
          <c:idx val="0"/>
          <c:order val="0"/>
          <c:tx>
            <c:strRef>
              <c:f>Sheet1!$B$1</c:f>
              <c:strCache>
                <c:ptCount val="1"/>
                <c:pt idx="0">
                  <c:v>Hours</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Sheet1!$A$7:$A$11</c:f>
              <c:strCache>
                <c:ptCount val="5"/>
                <c:pt idx="0">
                  <c:v>FY 19</c:v>
                </c:pt>
                <c:pt idx="1">
                  <c:v>FY 20</c:v>
                </c:pt>
                <c:pt idx="2">
                  <c:v>FY 21</c:v>
                </c:pt>
                <c:pt idx="3">
                  <c:v>FY 22</c:v>
                </c:pt>
                <c:pt idx="4">
                  <c:v>FY 23</c:v>
                </c:pt>
              </c:strCache>
            </c:strRef>
          </c:cat>
          <c:val>
            <c:numRef>
              <c:f>Sheet1!$B$7:$B$11</c:f>
              <c:numCache>
                <c:formatCode>General</c:formatCode>
                <c:ptCount val="5"/>
                <c:pt idx="0">
                  <c:v>80013</c:v>
                </c:pt>
                <c:pt idx="1">
                  <c:v>86440</c:v>
                </c:pt>
                <c:pt idx="2">
                  <c:v>111891</c:v>
                </c:pt>
                <c:pt idx="3">
                  <c:v>126576</c:v>
                </c:pt>
                <c:pt idx="4">
                  <c:v>127401</c:v>
                </c:pt>
              </c:numCache>
            </c:numRef>
          </c:val>
          <c:smooth val="0"/>
          <c:extLst>
            <c:ext xmlns:c16="http://schemas.microsoft.com/office/drawing/2014/chart" uri="{C3380CC4-5D6E-409C-BE32-E72D297353CC}">
              <c16:uniqueId val="{00000000-E5AF-4993-BFBF-AF1A7582E4FA}"/>
            </c:ext>
          </c:extLst>
        </c:ser>
        <c:dLbls>
          <c:showLegendKey val="0"/>
          <c:showVal val="0"/>
          <c:showCatName val="0"/>
          <c:showSerName val="0"/>
          <c:showPercent val="0"/>
          <c:showBubbleSize val="0"/>
        </c:dLbls>
        <c:smooth val="0"/>
        <c:axId val="661632760"/>
        <c:axId val="646541192"/>
      </c:lineChart>
      <c:catAx>
        <c:axId val="66163276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6541192"/>
        <c:crosses val="autoZero"/>
        <c:auto val="1"/>
        <c:lblAlgn val="ctr"/>
        <c:lblOffset val="100"/>
        <c:noMultiLvlLbl val="0"/>
      </c:catAx>
      <c:valAx>
        <c:axId val="646541192"/>
        <c:scaling>
          <c:orientation val="minMax"/>
          <c:min val="600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632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Academic and Academic Affiliate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804342638988306E-2"/>
          <c:y val="0.14264588801399825"/>
          <c:w val="0.92052899069434502"/>
          <c:h val="0.59441841644794402"/>
        </c:manualLayout>
      </c:layout>
      <c:bar3DChart>
        <c:barDir val="col"/>
        <c:grouping val="clustered"/>
        <c:varyColors val="0"/>
        <c:ser>
          <c:idx val="0"/>
          <c:order val="0"/>
          <c:tx>
            <c:strRef>
              <c:f>Sheet1!$E$1</c:f>
              <c:strCache>
                <c:ptCount val="1"/>
                <c:pt idx="0">
                  <c:v>FY 15</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9316915860451479E-3"/>
                  <c:y val="-1.5552099533437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EC-4D1F-870B-6BFE3ED60DA9}"/>
                </c:ext>
              </c:extLst>
            </c:dLbl>
            <c:dLbl>
              <c:idx val="1"/>
              <c:layout>
                <c:manualLayout>
                  <c:x val="-4.3975373790677225E-3"/>
                  <c:y val="-1.0368066355624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EC-4D1F-870B-6BFE3ED60DA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&lt; 4 hours</c:v>
                </c:pt>
                <c:pt idx="1">
                  <c:v>4-8 hours</c:v>
                </c:pt>
                <c:pt idx="2">
                  <c:v>&gt;8 hours</c:v>
                </c:pt>
              </c:strCache>
            </c:strRef>
          </c:cat>
          <c:val>
            <c:numRef>
              <c:f>Sheet1!$E$2:$E$4</c:f>
              <c:numCache>
                <c:formatCode>0.0%</c:formatCode>
                <c:ptCount val="3"/>
                <c:pt idx="0">
                  <c:v>0.754</c:v>
                </c:pt>
                <c:pt idx="1">
                  <c:v>0.15859999999999999</c:v>
                </c:pt>
                <c:pt idx="2">
                  <c:v>6.9099999999999995E-2</c:v>
                </c:pt>
              </c:numCache>
            </c:numRef>
          </c:val>
          <c:extLst>
            <c:ext xmlns:c16="http://schemas.microsoft.com/office/drawing/2014/chart" uri="{C3380CC4-5D6E-409C-BE32-E72D297353CC}">
              <c16:uniqueId val="{00000000-A3A0-4D1D-89C0-BC20E69A556E}"/>
            </c:ext>
          </c:extLst>
        </c:ser>
        <c:ser>
          <c:idx val="1"/>
          <c:order val="1"/>
          <c:tx>
            <c:strRef>
              <c:f>Sheet1!$F$1</c:f>
              <c:strCache>
                <c:ptCount val="1"/>
                <c:pt idx="0">
                  <c:v>FY 16</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Sheet1!$F$2:$F$4</c:f>
              <c:numCache>
                <c:formatCode>0.0%</c:formatCode>
                <c:ptCount val="3"/>
                <c:pt idx="0">
                  <c:v>0.74</c:v>
                </c:pt>
                <c:pt idx="1">
                  <c:v>0.1583</c:v>
                </c:pt>
                <c:pt idx="2">
                  <c:v>9.7000000000000003E-2</c:v>
                </c:pt>
              </c:numCache>
            </c:numRef>
          </c:val>
          <c:extLst>
            <c:ext xmlns:c16="http://schemas.microsoft.com/office/drawing/2014/chart" uri="{C3380CC4-5D6E-409C-BE32-E72D297353CC}">
              <c16:uniqueId val="{00000001-A3A0-4D1D-89C0-BC20E69A556E}"/>
            </c:ext>
          </c:extLst>
        </c:ser>
        <c:ser>
          <c:idx val="2"/>
          <c:order val="2"/>
          <c:tx>
            <c:strRef>
              <c:f>Sheet1!$G$1</c:f>
              <c:strCache>
                <c:ptCount val="1"/>
                <c:pt idx="0">
                  <c:v>FY 17</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Sheet1!$G$2:$G$4</c:f>
              <c:numCache>
                <c:formatCode>0.0%</c:formatCode>
                <c:ptCount val="3"/>
                <c:pt idx="0">
                  <c:v>0.68469999999999998</c:v>
                </c:pt>
                <c:pt idx="1">
                  <c:v>0.19520000000000001</c:v>
                </c:pt>
                <c:pt idx="2">
                  <c:v>0.12189999999999999</c:v>
                </c:pt>
              </c:numCache>
            </c:numRef>
          </c:val>
          <c:extLst>
            <c:ext xmlns:c16="http://schemas.microsoft.com/office/drawing/2014/chart" uri="{C3380CC4-5D6E-409C-BE32-E72D297353CC}">
              <c16:uniqueId val="{00000002-A3A0-4D1D-89C0-BC20E69A556E}"/>
            </c:ext>
          </c:extLst>
        </c:ser>
        <c:ser>
          <c:idx val="3"/>
          <c:order val="3"/>
          <c:tx>
            <c:strRef>
              <c:f>Sheet1!$H$1</c:f>
              <c:strCache>
                <c:ptCount val="1"/>
                <c:pt idx="0">
                  <c:v>FY 18</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Sheet1!$H$2:$H$4</c:f>
              <c:numCache>
                <c:formatCode>0.0%</c:formatCode>
                <c:ptCount val="3"/>
                <c:pt idx="0">
                  <c:v>0.67800000000000005</c:v>
                </c:pt>
                <c:pt idx="1">
                  <c:v>0.17199999999999999</c:v>
                </c:pt>
                <c:pt idx="2">
                  <c:v>0.14599999999999999</c:v>
                </c:pt>
              </c:numCache>
            </c:numRef>
          </c:val>
          <c:extLst>
            <c:ext xmlns:c16="http://schemas.microsoft.com/office/drawing/2014/chart" uri="{C3380CC4-5D6E-409C-BE32-E72D297353CC}">
              <c16:uniqueId val="{00000003-A3A0-4D1D-89C0-BC20E69A556E}"/>
            </c:ext>
          </c:extLst>
        </c:ser>
        <c:ser>
          <c:idx val="4"/>
          <c:order val="4"/>
          <c:tx>
            <c:strRef>
              <c:f>Sheet1!$I$1</c:f>
              <c:strCache>
                <c:ptCount val="1"/>
                <c:pt idx="0">
                  <c:v>FY 19</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Sheet1!$I$2:$I$4</c:f>
              <c:numCache>
                <c:formatCode>0.0%</c:formatCode>
                <c:ptCount val="3"/>
                <c:pt idx="0">
                  <c:v>0.65</c:v>
                </c:pt>
                <c:pt idx="1">
                  <c:v>0.17</c:v>
                </c:pt>
                <c:pt idx="2">
                  <c:v>0.15</c:v>
                </c:pt>
              </c:numCache>
            </c:numRef>
          </c:val>
          <c:extLst>
            <c:ext xmlns:c16="http://schemas.microsoft.com/office/drawing/2014/chart" uri="{C3380CC4-5D6E-409C-BE32-E72D297353CC}">
              <c16:uniqueId val="{00000000-FE54-49DF-B042-C2A8F8BE545D}"/>
            </c:ext>
          </c:extLst>
        </c:ser>
        <c:ser>
          <c:idx val="5"/>
          <c:order val="5"/>
          <c:tx>
            <c:strRef>
              <c:f>Sheet1!$J$1</c:f>
              <c:strCache>
                <c:ptCount val="1"/>
                <c:pt idx="0">
                  <c:v>FY 20</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Sheet1!$J$2:$J$4</c:f>
              <c:numCache>
                <c:formatCode>0.0%</c:formatCode>
                <c:ptCount val="3"/>
                <c:pt idx="0">
                  <c:v>0.61899999999999999</c:v>
                </c:pt>
                <c:pt idx="1">
                  <c:v>0.17599999999999999</c:v>
                </c:pt>
                <c:pt idx="2">
                  <c:v>0.161</c:v>
                </c:pt>
              </c:numCache>
            </c:numRef>
          </c:val>
          <c:extLst>
            <c:ext xmlns:c16="http://schemas.microsoft.com/office/drawing/2014/chart" uri="{C3380CC4-5D6E-409C-BE32-E72D297353CC}">
              <c16:uniqueId val="{00000000-8CEC-4D1F-870B-6BFE3ED60DA9}"/>
            </c:ext>
          </c:extLst>
        </c:ser>
        <c:ser>
          <c:idx val="6"/>
          <c:order val="6"/>
          <c:tx>
            <c:strRef>
              <c:f>Sheet1!$K$1</c:f>
              <c:strCache>
                <c:ptCount val="1"/>
                <c:pt idx="0">
                  <c:v>FY 21</c:v>
                </c:pt>
              </c:strCache>
            </c:strRef>
          </c:tx>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Sheet1!$K$2:$K$4</c:f>
              <c:numCache>
                <c:formatCode>0.0%</c:formatCode>
                <c:ptCount val="3"/>
                <c:pt idx="0">
                  <c:v>0.53200000000000003</c:v>
                </c:pt>
                <c:pt idx="1">
                  <c:v>0.20100000000000001</c:v>
                </c:pt>
                <c:pt idx="2">
                  <c:v>0.26600000000000001</c:v>
                </c:pt>
              </c:numCache>
            </c:numRef>
          </c:val>
          <c:extLst>
            <c:ext xmlns:c16="http://schemas.microsoft.com/office/drawing/2014/chart" uri="{C3380CC4-5D6E-409C-BE32-E72D297353CC}">
              <c16:uniqueId val="{00000000-EBCD-40F1-91D8-7A90DA96F7BE}"/>
            </c:ext>
          </c:extLst>
        </c:ser>
        <c:ser>
          <c:idx val="7"/>
          <c:order val="7"/>
          <c:tx>
            <c:strRef>
              <c:f>Sheet1!$L$1</c:f>
              <c:strCache>
                <c:ptCount val="1"/>
                <c:pt idx="0">
                  <c:v>FY 22</c:v>
                </c:pt>
              </c:strCache>
            </c:strRef>
          </c:tx>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Sheet1!$L$2:$L$4</c:f>
              <c:numCache>
                <c:formatCode>0.0%</c:formatCode>
                <c:ptCount val="3"/>
                <c:pt idx="0">
                  <c:v>0.438</c:v>
                </c:pt>
                <c:pt idx="1">
                  <c:v>0.20499999999999999</c:v>
                </c:pt>
                <c:pt idx="2">
                  <c:v>0.311</c:v>
                </c:pt>
              </c:numCache>
            </c:numRef>
          </c:val>
          <c:extLst>
            <c:ext xmlns:c16="http://schemas.microsoft.com/office/drawing/2014/chart" uri="{C3380CC4-5D6E-409C-BE32-E72D297353CC}">
              <c16:uniqueId val="{00000000-4B31-4DB9-AB66-DBD2F428DC94}"/>
            </c:ext>
          </c:extLst>
        </c:ser>
        <c:ser>
          <c:idx val="8"/>
          <c:order val="8"/>
          <c:tx>
            <c:strRef>
              <c:f>Sheet1!$M$1</c:f>
              <c:strCache>
                <c:ptCount val="1"/>
                <c:pt idx="0">
                  <c:v>FY 23</c:v>
                </c:pt>
              </c:strCache>
            </c:strRef>
          </c:tx>
          <c:spPr>
            <a:gradFill rotWithShape="1">
              <a:gsLst>
                <a:gs pos="0">
                  <a:schemeClr val="accent3">
                    <a:lumMod val="60000"/>
                    <a:tint val="100000"/>
                    <a:shade val="100000"/>
                    <a:satMod val="130000"/>
                  </a:schemeClr>
                </a:gs>
                <a:gs pos="100000">
                  <a:schemeClr val="accent3">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&lt; 4 hours</c:v>
                </c:pt>
                <c:pt idx="1">
                  <c:v>4-8 hours</c:v>
                </c:pt>
                <c:pt idx="2">
                  <c:v>&gt;8 hours</c:v>
                </c:pt>
              </c:strCache>
            </c:strRef>
          </c:cat>
          <c:val>
            <c:numRef>
              <c:f>Sheet1!$M$2:$M$4</c:f>
              <c:numCache>
                <c:formatCode>0.0%</c:formatCode>
                <c:ptCount val="3"/>
                <c:pt idx="0">
                  <c:v>0.439</c:v>
                </c:pt>
                <c:pt idx="1">
                  <c:v>0.18099999999999999</c:v>
                </c:pt>
                <c:pt idx="2">
                  <c:v>0.34</c:v>
                </c:pt>
              </c:numCache>
            </c:numRef>
          </c:val>
          <c:extLst>
            <c:ext xmlns:c16="http://schemas.microsoft.com/office/drawing/2014/chart" uri="{C3380CC4-5D6E-409C-BE32-E72D297353CC}">
              <c16:uniqueId val="{00000001-5BC7-445F-AFF8-E4F8EDC8A27B}"/>
            </c:ext>
          </c:extLst>
        </c:ser>
        <c:dLbls>
          <c:showLegendKey val="0"/>
          <c:showVal val="0"/>
          <c:showCatName val="0"/>
          <c:showSerName val="0"/>
          <c:showPercent val="0"/>
          <c:showBubbleSize val="0"/>
        </c:dLbls>
        <c:gapWidth val="150"/>
        <c:shape val="box"/>
        <c:axId val="835042944"/>
        <c:axId val="650828920"/>
        <c:axId val="0"/>
      </c:bar3DChart>
      <c:catAx>
        <c:axId val="83504294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650828920"/>
        <c:crosses val="autoZero"/>
        <c:auto val="1"/>
        <c:lblAlgn val="ctr"/>
        <c:lblOffset val="100"/>
        <c:noMultiLvlLbl val="0"/>
      </c:catAx>
      <c:valAx>
        <c:axId val="650828920"/>
        <c:scaling>
          <c:orientation val="minMax"/>
        </c:scaling>
        <c:delete val="0"/>
        <c:axPos val="l"/>
        <c:majorGridlines>
          <c:spPr>
            <a:ln w="9525" cap="flat" cmpd="sng" algn="ctr">
              <a:solidFill>
                <a:schemeClr val="dk1">
                  <a:lumMod val="50000"/>
                  <a:lumOff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83504294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Value Added Time: Discharged vs Hospitalized</a:t>
            </a:r>
            <a:r>
              <a:rPr lang="en-US" b="1" baseline="0" dirty="0"/>
              <a:t> Patients</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8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Sheet1!$C$1</c:f>
              <c:strCache>
                <c:ptCount val="1"/>
                <c:pt idx="0">
                  <c:v>2019</c:v>
                </c:pt>
              </c:strCache>
            </c:strRef>
          </c:tx>
          <c:spPr>
            <a:solidFill>
              <a:schemeClr val="accent1"/>
            </a:solidFill>
            <a:ln>
              <a:noFill/>
            </a:ln>
            <a:effectLst/>
            <a:sp3d/>
          </c:spPr>
          <c:invertIfNegative val="0"/>
          <c:dLbls>
            <c:dLbl>
              <c:idx val="0"/>
              <c:layout>
                <c:manualLayout>
                  <c:x val="1.5432098765432098E-3"/>
                  <c:y val="8.9793045148623615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697036CF-FC8D-4BBE-8CBE-334EBC744F38}" type="VALUE">
                      <a:rPr lang="en-US" sz="1400" b="1" smtClean="0">
                        <a:solidFill>
                          <a:schemeClr val="bg1"/>
                        </a:solidFill>
                      </a:rPr>
                      <a:pPr>
                        <a:defRPr sz="1400" b="1">
                          <a:solidFill>
                            <a:schemeClr val="bg1"/>
                          </a:solidFill>
                        </a:defRPr>
                      </a:pPr>
                      <a:t>[VALUE]</a:t>
                    </a:fld>
                    <a:r>
                      <a:rPr lang="en-US" sz="1400" b="1"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BD3-4B12-8EF2-2B8959621F3C}"/>
                </c:ext>
              </c:extLst>
            </c:dLbl>
            <c:dLbl>
              <c:idx val="1"/>
              <c:layout>
                <c:manualLayout>
                  <c:x val="1.5432098765432098E-3"/>
                  <c:y val="8.9793045148623574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9164E3E1-9D6C-4923-8991-A5984BF924DB}" type="VALUE">
                      <a:rPr lang="en-US" sz="1400" b="1" smtClean="0">
                        <a:solidFill>
                          <a:schemeClr val="bg1"/>
                        </a:solidFill>
                      </a:rPr>
                      <a:pPr>
                        <a:defRPr sz="1400" b="1">
                          <a:solidFill>
                            <a:schemeClr val="bg1"/>
                          </a:solidFill>
                        </a:defRPr>
                      </a:pPr>
                      <a:t>[VALUE]</a:t>
                    </a:fld>
                    <a:r>
                      <a:rPr lang="en-US" sz="1400" b="1"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BD3-4B12-8EF2-2B8959621F3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Discharged</c:v>
                </c:pt>
                <c:pt idx="1">
                  <c:v>Admitted</c:v>
                </c:pt>
              </c:strCache>
            </c:strRef>
          </c:cat>
          <c:val>
            <c:numRef>
              <c:f>Sheet1!$C$2:$C$3</c:f>
              <c:numCache>
                <c:formatCode>General</c:formatCode>
                <c:ptCount val="2"/>
                <c:pt idx="0">
                  <c:v>68.900000000000006</c:v>
                </c:pt>
                <c:pt idx="1">
                  <c:v>45.9</c:v>
                </c:pt>
              </c:numCache>
            </c:numRef>
          </c:val>
          <c:extLst>
            <c:ext xmlns:c16="http://schemas.microsoft.com/office/drawing/2014/chart" uri="{C3380CC4-5D6E-409C-BE32-E72D297353CC}">
              <c16:uniqueId val="{00000000-8BD3-4B12-8EF2-2B8959621F3C}"/>
            </c:ext>
          </c:extLst>
        </c:ser>
        <c:ser>
          <c:idx val="1"/>
          <c:order val="1"/>
          <c:tx>
            <c:strRef>
              <c:f>Sheet1!$D$1</c:f>
              <c:strCache>
                <c:ptCount val="1"/>
                <c:pt idx="0">
                  <c:v>2020</c:v>
                </c:pt>
              </c:strCache>
            </c:strRef>
          </c:tx>
          <c:spPr>
            <a:solidFill>
              <a:schemeClr val="accent2"/>
            </a:solidFill>
            <a:ln>
              <a:noFill/>
            </a:ln>
            <a:effectLst/>
            <a:sp3d/>
          </c:spPr>
          <c:invertIfNegative val="0"/>
          <c:cat>
            <c:strRef>
              <c:f>Sheet1!$A$2:$A$3</c:f>
              <c:strCache>
                <c:ptCount val="2"/>
                <c:pt idx="0">
                  <c:v>Discharged</c:v>
                </c:pt>
                <c:pt idx="1">
                  <c:v>Admitted</c:v>
                </c:pt>
              </c:strCache>
            </c:strRef>
          </c:cat>
          <c:val>
            <c:numRef>
              <c:f>Sheet1!$D$2:$D$3</c:f>
              <c:numCache>
                <c:formatCode>General</c:formatCode>
                <c:ptCount val="2"/>
                <c:pt idx="0">
                  <c:v>69</c:v>
                </c:pt>
                <c:pt idx="1">
                  <c:v>43.9</c:v>
                </c:pt>
              </c:numCache>
            </c:numRef>
          </c:val>
          <c:extLst>
            <c:ext xmlns:c16="http://schemas.microsoft.com/office/drawing/2014/chart" uri="{C3380CC4-5D6E-409C-BE32-E72D297353CC}">
              <c16:uniqueId val="{00000001-8BD3-4B12-8EF2-2B8959621F3C}"/>
            </c:ext>
          </c:extLst>
        </c:ser>
        <c:ser>
          <c:idx val="2"/>
          <c:order val="2"/>
          <c:tx>
            <c:strRef>
              <c:f>Sheet1!$E$1</c:f>
              <c:strCache>
                <c:ptCount val="1"/>
                <c:pt idx="0">
                  <c:v>2021</c:v>
                </c:pt>
              </c:strCache>
            </c:strRef>
          </c:tx>
          <c:spPr>
            <a:solidFill>
              <a:schemeClr val="accent3"/>
            </a:solidFill>
            <a:ln>
              <a:noFill/>
            </a:ln>
            <a:effectLst/>
            <a:sp3d/>
          </c:spPr>
          <c:invertIfNegative val="0"/>
          <c:cat>
            <c:strRef>
              <c:f>Sheet1!$A$2:$A$3</c:f>
              <c:strCache>
                <c:ptCount val="2"/>
                <c:pt idx="0">
                  <c:v>Discharged</c:v>
                </c:pt>
                <c:pt idx="1">
                  <c:v>Admitted</c:v>
                </c:pt>
              </c:strCache>
            </c:strRef>
          </c:cat>
          <c:val>
            <c:numRef>
              <c:f>Sheet1!$E$2:$E$3</c:f>
              <c:numCache>
                <c:formatCode>General</c:formatCode>
                <c:ptCount val="2"/>
                <c:pt idx="0">
                  <c:v>68.099999999999994</c:v>
                </c:pt>
                <c:pt idx="1">
                  <c:v>38.1</c:v>
                </c:pt>
              </c:numCache>
            </c:numRef>
          </c:val>
          <c:extLst>
            <c:ext xmlns:c16="http://schemas.microsoft.com/office/drawing/2014/chart" uri="{C3380CC4-5D6E-409C-BE32-E72D297353CC}">
              <c16:uniqueId val="{00000002-8BD3-4B12-8EF2-2B8959621F3C}"/>
            </c:ext>
          </c:extLst>
        </c:ser>
        <c:ser>
          <c:idx val="3"/>
          <c:order val="3"/>
          <c:tx>
            <c:strRef>
              <c:f>Sheet1!$F$1</c:f>
              <c:strCache>
                <c:ptCount val="1"/>
                <c:pt idx="0">
                  <c:v>2022</c:v>
                </c:pt>
              </c:strCache>
            </c:strRef>
          </c:tx>
          <c:spPr>
            <a:solidFill>
              <a:schemeClr val="accent4"/>
            </a:solidFill>
            <a:ln>
              <a:noFill/>
            </a:ln>
            <a:effectLst/>
            <a:sp3d/>
          </c:spPr>
          <c:invertIfNegative val="0"/>
          <c:cat>
            <c:strRef>
              <c:f>Sheet1!$A$2:$A$3</c:f>
              <c:strCache>
                <c:ptCount val="2"/>
                <c:pt idx="0">
                  <c:v>Discharged</c:v>
                </c:pt>
                <c:pt idx="1">
                  <c:v>Admitted</c:v>
                </c:pt>
              </c:strCache>
            </c:strRef>
          </c:cat>
          <c:val>
            <c:numRef>
              <c:f>Sheet1!$F$2:$F$3</c:f>
              <c:numCache>
                <c:formatCode>General</c:formatCode>
                <c:ptCount val="2"/>
                <c:pt idx="0">
                  <c:v>64</c:v>
                </c:pt>
                <c:pt idx="1">
                  <c:v>36</c:v>
                </c:pt>
              </c:numCache>
            </c:numRef>
          </c:val>
          <c:extLst>
            <c:ext xmlns:c16="http://schemas.microsoft.com/office/drawing/2014/chart" uri="{C3380CC4-5D6E-409C-BE32-E72D297353CC}">
              <c16:uniqueId val="{00000003-8BD3-4B12-8EF2-2B8959621F3C}"/>
            </c:ext>
          </c:extLst>
        </c:ser>
        <c:ser>
          <c:idx val="4"/>
          <c:order val="4"/>
          <c:tx>
            <c:strRef>
              <c:f>Sheet1!$G$1</c:f>
              <c:strCache>
                <c:ptCount val="1"/>
                <c:pt idx="0">
                  <c:v>2023</c:v>
                </c:pt>
              </c:strCache>
            </c:strRef>
          </c:tx>
          <c:spPr>
            <a:solidFill>
              <a:schemeClr val="accent5"/>
            </a:solidFill>
            <a:ln>
              <a:noFill/>
            </a:ln>
            <a:effectLst/>
            <a:sp3d/>
          </c:spPr>
          <c:invertIfNegative val="0"/>
          <c:dLbls>
            <c:dLbl>
              <c:idx val="0"/>
              <c:layout>
                <c:manualLayout>
                  <c:x val="-1.5432098765432664E-3"/>
                  <c:y val="9.6808126800859789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9EC7BBF-8F3B-41F7-B29A-FB0729F1BA90}" type="VALUE">
                      <a:rPr lang="en-US" sz="1400" b="1" smtClean="0">
                        <a:solidFill>
                          <a:schemeClr val="bg1"/>
                        </a:solidFill>
                      </a:rPr>
                      <a:pPr>
                        <a:defRPr/>
                      </a:pPr>
                      <a:t>[VALUE]</a:t>
                    </a:fld>
                    <a:r>
                      <a:rPr lang="en-US" sz="14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8194444444444446E-2"/>
                      <c:h val="5.9179228818264755E-2"/>
                    </c:manualLayout>
                  </c15:layout>
                  <c15:dlblFieldTable/>
                  <c15:showDataLabelsRange val="0"/>
                </c:ext>
                <c:ext xmlns:c16="http://schemas.microsoft.com/office/drawing/2014/chart" uri="{C3380CC4-5D6E-409C-BE32-E72D297353CC}">
                  <c16:uniqueId val="{00000001-4B2E-43E1-AF2D-0C84C4FC0DE9}"/>
                </c:ext>
              </c:extLst>
            </c:dLbl>
            <c:dLbl>
              <c:idx val="1"/>
              <c:layout>
                <c:manualLayout>
                  <c:x val="-2.3148148148148147E-3"/>
                  <c:y val="9.2599077809518107E-2"/>
                </c:manualLayout>
              </c:layout>
              <c:tx>
                <c:rich>
                  <a:bodyPr/>
                  <a:lstStyle/>
                  <a:p>
                    <a:fld id="{B7C27ADE-23FF-4999-90E9-03541964D0C1}" type="VALUE">
                      <a:rPr lang="en-US" sz="1400" b="1" smtClean="0">
                        <a:solidFill>
                          <a:schemeClr val="bg1"/>
                        </a:solidFill>
                      </a:rPr>
                      <a:pPr/>
                      <a:t>[VALUE]</a:t>
                    </a:fld>
                    <a:r>
                      <a:rPr lang="en-US" sz="1400" b="1"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layout>
                    <c:manualLayout>
                      <c:w val="7.5910493827160488E-2"/>
                      <c:h val="5.6373196157370263E-2"/>
                    </c:manualLayout>
                  </c15:layout>
                  <c15:dlblFieldTable/>
                  <c15:showDataLabelsRange val="0"/>
                </c:ext>
                <c:ext xmlns:c16="http://schemas.microsoft.com/office/drawing/2014/chart" uri="{C3380CC4-5D6E-409C-BE32-E72D297353CC}">
                  <c16:uniqueId val="{00000002-4B2E-43E1-AF2D-0C84C4FC0DE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Discharged</c:v>
                </c:pt>
                <c:pt idx="1">
                  <c:v>Admitted</c:v>
                </c:pt>
              </c:strCache>
            </c:strRef>
          </c:cat>
          <c:val>
            <c:numRef>
              <c:f>Sheet1!$G$2:$G$3</c:f>
              <c:numCache>
                <c:formatCode>General</c:formatCode>
                <c:ptCount val="2"/>
                <c:pt idx="0">
                  <c:v>64</c:v>
                </c:pt>
                <c:pt idx="1">
                  <c:v>36</c:v>
                </c:pt>
              </c:numCache>
            </c:numRef>
          </c:val>
          <c:extLst>
            <c:ext xmlns:c16="http://schemas.microsoft.com/office/drawing/2014/chart" uri="{C3380CC4-5D6E-409C-BE32-E72D297353CC}">
              <c16:uniqueId val="{00000000-4B2E-43E1-AF2D-0C84C4FC0DE9}"/>
            </c:ext>
          </c:extLst>
        </c:ser>
        <c:dLbls>
          <c:showLegendKey val="0"/>
          <c:showVal val="0"/>
          <c:showCatName val="0"/>
          <c:showSerName val="0"/>
          <c:showPercent val="0"/>
          <c:showBubbleSize val="0"/>
        </c:dLbls>
        <c:gapWidth val="150"/>
        <c:shape val="box"/>
        <c:axId val="477914015"/>
        <c:axId val="200499439"/>
        <c:axId val="0"/>
      </c:bar3DChart>
      <c:catAx>
        <c:axId val="47791401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499439"/>
        <c:crosses val="autoZero"/>
        <c:auto val="1"/>
        <c:lblAlgn val="ctr"/>
        <c:lblOffset val="100"/>
        <c:noMultiLvlLbl val="0"/>
      </c:catAx>
      <c:valAx>
        <c:axId val="2004994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91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Discharge</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Sheet1!$A$13:$A$17</c:f>
              <c:strCache>
                <c:ptCount val="5"/>
                <c:pt idx="0">
                  <c:v>FY 19</c:v>
                </c:pt>
                <c:pt idx="1">
                  <c:v>FY 20</c:v>
                </c:pt>
                <c:pt idx="2">
                  <c:v>FY 21</c:v>
                </c:pt>
                <c:pt idx="3">
                  <c:v>FY 22</c:v>
                </c:pt>
                <c:pt idx="4">
                  <c:v>FY 23</c:v>
                </c:pt>
              </c:strCache>
            </c:strRef>
          </c:cat>
          <c:val>
            <c:numRef>
              <c:f>Sheet1!$B$13:$B$17</c:f>
              <c:numCache>
                <c:formatCode>General</c:formatCode>
                <c:ptCount val="5"/>
                <c:pt idx="0">
                  <c:v>13</c:v>
                </c:pt>
                <c:pt idx="1">
                  <c:v>13</c:v>
                </c:pt>
                <c:pt idx="2">
                  <c:v>14.5</c:v>
                </c:pt>
                <c:pt idx="3">
                  <c:v>15</c:v>
                </c:pt>
                <c:pt idx="4">
                  <c:v>15</c:v>
                </c:pt>
              </c:numCache>
            </c:numRef>
          </c:val>
          <c:smooth val="0"/>
          <c:extLst>
            <c:ext xmlns:c16="http://schemas.microsoft.com/office/drawing/2014/chart" uri="{C3380CC4-5D6E-409C-BE32-E72D297353CC}">
              <c16:uniqueId val="{00000000-F067-4C00-B617-51B2726890E5}"/>
            </c:ext>
          </c:extLst>
        </c:ser>
        <c:ser>
          <c:idx val="1"/>
          <c:order val="1"/>
          <c:tx>
            <c:strRef>
              <c:f>Sheet1!$C$1</c:f>
              <c:strCache>
                <c:ptCount val="1"/>
                <c:pt idx="0">
                  <c:v>Admit</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Sheet1!$A$13:$A$17</c:f>
              <c:strCache>
                <c:ptCount val="5"/>
                <c:pt idx="0">
                  <c:v>FY 19</c:v>
                </c:pt>
                <c:pt idx="1">
                  <c:v>FY 20</c:v>
                </c:pt>
                <c:pt idx="2">
                  <c:v>FY 21</c:v>
                </c:pt>
                <c:pt idx="3">
                  <c:v>FY 22</c:v>
                </c:pt>
                <c:pt idx="4">
                  <c:v>FY 23</c:v>
                </c:pt>
              </c:strCache>
            </c:strRef>
          </c:cat>
          <c:val>
            <c:numRef>
              <c:f>Sheet1!$C$13:$C$17</c:f>
              <c:numCache>
                <c:formatCode>General</c:formatCode>
                <c:ptCount val="5"/>
                <c:pt idx="0">
                  <c:v>17</c:v>
                </c:pt>
                <c:pt idx="1">
                  <c:v>19.5</c:v>
                </c:pt>
                <c:pt idx="2">
                  <c:v>22.5</c:v>
                </c:pt>
                <c:pt idx="3">
                  <c:v>27</c:v>
                </c:pt>
                <c:pt idx="4">
                  <c:v>25.6</c:v>
                </c:pt>
              </c:numCache>
            </c:numRef>
          </c:val>
          <c:smooth val="0"/>
          <c:extLst>
            <c:ext xmlns:c16="http://schemas.microsoft.com/office/drawing/2014/chart" uri="{C3380CC4-5D6E-409C-BE32-E72D297353CC}">
              <c16:uniqueId val="{00000001-F067-4C00-B617-51B2726890E5}"/>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30"/>
          <c:min val="1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Hospital Inpatient Volumes and ED Hospitalizations</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manualLayout>
          <c:layoutTarget val="inner"/>
          <c:xMode val="edge"/>
          <c:yMode val="edge"/>
          <c:x val="7.0877442403032953E-2"/>
          <c:y val="0.19782243027616445"/>
          <c:w val="0.90906082920190534"/>
          <c:h val="0.72162543087515296"/>
        </c:manualLayout>
      </c:layout>
      <c:lineChart>
        <c:grouping val="standard"/>
        <c:varyColors val="0"/>
        <c:ser>
          <c:idx val="0"/>
          <c:order val="0"/>
          <c:tx>
            <c:strRef>
              <c:f>Sheet1!$B$1</c:f>
              <c:strCache>
                <c:ptCount val="1"/>
                <c:pt idx="0">
                  <c:v>Hospital</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General</c:formatCode>
                <c:ptCount val="6"/>
                <c:pt idx="0">
                  <c:v>30823</c:v>
                </c:pt>
                <c:pt idx="1">
                  <c:v>30858</c:v>
                </c:pt>
                <c:pt idx="2">
                  <c:v>28461</c:v>
                </c:pt>
                <c:pt idx="3">
                  <c:v>29841</c:v>
                </c:pt>
                <c:pt idx="4" formatCode="0">
                  <c:v>31906</c:v>
                </c:pt>
                <c:pt idx="5">
                  <c:v>31249</c:v>
                </c:pt>
              </c:numCache>
            </c:numRef>
          </c:val>
          <c:smooth val="0"/>
          <c:extLst>
            <c:ext xmlns:c16="http://schemas.microsoft.com/office/drawing/2014/chart" uri="{C3380CC4-5D6E-409C-BE32-E72D297353CC}">
              <c16:uniqueId val="{00000000-613A-4AB9-9A87-06EA33667159}"/>
            </c:ext>
          </c:extLst>
        </c:ser>
        <c:ser>
          <c:idx val="1"/>
          <c:order val="1"/>
          <c:tx>
            <c:strRef>
              <c:f>Sheet1!$C$1</c:f>
              <c:strCache>
                <c:ptCount val="1"/>
                <c:pt idx="0">
                  <c:v>ED</c:v>
                </c:pt>
              </c:strCache>
            </c:strRef>
          </c:tx>
          <c:spPr>
            <a:ln w="22225" cap="rnd">
              <a:solidFill>
                <a:schemeClr val="accent2"/>
              </a:solidFill>
            </a:ln>
            <a:effectLst>
              <a:glow rad="139700">
                <a:schemeClr val="accent2">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Sheet1!$C$2:$C$7</c:f>
              <c:numCache>
                <c:formatCode>0</c:formatCode>
                <c:ptCount val="6"/>
                <c:pt idx="0">
                  <c:v>18842</c:v>
                </c:pt>
                <c:pt idx="1">
                  <c:v>17964</c:v>
                </c:pt>
                <c:pt idx="2">
                  <c:v>17473</c:v>
                </c:pt>
                <c:pt idx="3">
                  <c:v>17699</c:v>
                </c:pt>
                <c:pt idx="4">
                  <c:v>17985</c:v>
                </c:pt>
                <c:pt idx="5">
                  <c:v>17668</c:v>
                </c:pt>
              </c:numCache>
            </c:numRef>
          </c:val>
          <c:smooth val="0"/>
          <c:extLst>
            <c:ext xmlns:c16="http://schemas.microsoft.com/office/drawing/2014/chart" uri="{C3380CC4-5D6E-409C-BE32-E72D297353CC}">
              <c16:uniqueId val="{00000001-613A-4AB9-9A87-06EA33667159}"/>
            </c:ext>
          </c:extLst>
        </c:ser>
        <c:dLbls>
          <c:showLegendKey val="0"/>
          <c:showVal val="0"/>
          <c:showCatName val="0"/>
          <c:showSerName val="0"/>
          <c:showPercent val="0"/>
          <c:showBubbleSize val="0"/>
        </c:dLbls>
        <c:smooth val="0"/>
        <c:axId val="329523152"/>
        <c:axId val="320616256"/>
      </c:lineChart>
      <c:catAx>
        <c:axId val="329523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0616256"/>
        <c:crosses val="autoZero"/>
        <c:auto val="1"/>
        <c:lblAlgn val="ctr"/>
        <c:lblOffset val="100"/>
        <c:noMultiLvlLbl val="0"/>
      </c:catAx>
      <c:valAx>
        <c:axId val="320616256"/>
        <c:scaling>
          <c:orientation val="minMax"/>
          <c:min val="100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9523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Resident Productivity Mean PPH </a:t>
            </a:r>
          </a:p>
        </c:rich>
      </c:tx>
      <c:layout>
        <c:manualLayout>
          <c:xMode val="edge"/>
          <c:yMode val="edge"/>
          <c:x val="0.16725791164202236"/>
          <c:y val="3.9871058978531236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Sheet1!$D$1</c:f>
              <c:strCache>
                <c:ptCount val="1"/>
                <c:pt idx="0">
                  <c:v>FY 17</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PGY 1</c:v>
                </c:pt>
                <c:pt idx="1">
                  <c:v>PGY 2</c:v>
                </c:pt>
                <c:pt idx="2">
                  <c:v>PGY 3</c:v>
                </c:pt>
                <c:pt idx="3">
                  <c:v>PGY 4</c:v>
                </c:pt>
              </c:strCache>
            </c:strRef>
          </c:cat>
          <c:val>
            <c:numRef>
              <c:f>Sheet1!$D$2:$D$5</c:f>
              <c:numCache>
                <c:formatCode>General</c:formatCode>
                <c:ptCount val="4"/>
                <c:pt idx="0">
                  <c:v>1</c:v>
                </c:pt>
                <c:pt idx="1">
                  <c:v>1.4</c:v>
                </c:pt>
                <c:pt idx="2">
                  <c:v>1.6</c:v>
                </c:pt>
                <c:pt idx="3">
                  <c:v>1.7</c:v>
                </c:pt>
              </c:numCache>
            </c:numRef>
          </c:val>
          <c:extLst>
            <c:ext xmlns:c16="http://schemas.microsoft.com/office/drawing/2014/chart" uri="{C3380CC4-5D6E-409C-BE32-E72D297353CC}">
              <c16:uniqueId val="{00000004-D820-43C9-88CA-59DA47BF0F9B}"/>
            </c:ext>
          </c:extLst>
        </c:ser>
        <c:ser>
          <c:idx val="1"/>
          <c:order val="1"/>
          <c:tx>
            <c:strRef>
              <c:f>Sheet1!$E$1</c:f>
              <c:strCache>
                <c:ptCount val="1"/>
                <c:pt idx="0">
                  <c:v>FY 18</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PGY 1</c:v>
                </c:pt>
                <c:pt idx="1">
                  <c:v>PGY 2</c:v>
                </c:pt>
                <c:pt idx="2">
                  <c:v>PGY 3</c:v>
                </c:pt>
                <c:pt idx="3">
                  <c:v>PGY 4</c:v>
                </c:pt>
              </c:strCache>
            </c:strRef>
          </c:cat>
          <c:val>
            <c:numRef>
              <c:f>Sheet1!$E$2:$E$5</c:f>
              <c:numCache>
                <c:formatCode>General</c:formatCode>
                <c:ptCount val="4"/>
                <c:pt idx="0">
                  <c:v>1</c:v>
                </c:pt>
                <c:pt idx="1">
                  <c:v>1.4</c:v>
                </c:pt>
                <c:pt idx="2">
                  <c:v>1.7</c:v>
                </c:pt>
                <c:pt idx="3">
                  <c:v>1.7</c:v>
                </c:pt>
              </c:numCache>
            </c:numRef>
          </c:val>
          <c:extLst>
            <c:ext xmlns:c16="http://schemas.microsoft.com/office/drawing/2014/chart" uri="{C3380CC4-5D6E-409C-BE32-E72D297353CC}">
              <c16:uniqueId val="{00000005-6A41-4F86-98A4-9ED578AB3630}"/>
            </c:ext>
          </c:extLst>
        </c:ser>
        <c:ser>
          <c:idx val="2"/>
          <c:order val="2"/>
          <c:tx>
            <c:strRef>
              <c:f>Sheet1!$F$1</c:f>
              <c:strCache>
                <c:ptCount val="1"/>
                <c:pt idx="0">
                  <c:v>FY 19</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PGY 1</c:v>
                </c:pt>
                <c:pt idx="1">
                  <c:v>PGY 2</c:v>
                </c:pt>
                <c:pt idx="2">
                  <c:v>PGY 3</c:v>
                </c:pt>
                <c:pt idx="3">
                  <c:v>PGY 4</c:v>
                </c:pt>
              </c:strCache>
            </c:strRef>
          </c:cat>
          <c:val>
            <c:numRef>
              <c:f>Sheet1!$F$2:$F$5</c:f>
              <c:numCache>
                <c:formatCode>General</c:formatCode>
                <c:ptCount val="4"/>
                <c:pt idx="0">
                  <c:v>1.1000000000000001</c:v>
                </c:pt>
                <c:pt idx="1">
                  <c:v>1.5</c:v>
                </c:pt>
                <c:pt idx="2">
                  <c:v>1.8</c:v>
                </c:pt>
                <c:pt idx="3">
                  <c:v>2.2000000000000002</c:v>
                </c:pt>
              </c:numCache>
            </c:numRef>
          </c:val>
          <c:extLst>
            <c:ext xmlns:c16="http://schemas.microsoft.com/office/drawing/2014/chart" uri="{C3380CC4-5D6E-409C-BE32-E72D297353CC}">
              <c16:uniqueId val="{00000000-5DC1-4AB4-8A43-AF2F8D494C13}"/>
            </c:ext>
          </c:extLst>
        </c:ser>
        <c:ser>
          <c:idx val="3"/>
          <c:order val="3"/>
          <c:tx>
            <c:strRef>
              <c:f>Sheet1!$G$1</c:f>
              <c:strCache>
                <c:ptCount val="1"/>
                <c:pt idx="0">
                  <c:v>FY20</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PGY 1</c:v>
                </c:pt>
                <c:pt idx="1">
                  <c:v>PGY 2</c:v>
                </c:pt>
                <c:pt idx="2">
                  <c:v>PGY 3</c:v>
                </c:pt>
                <c:pt idx="3">
                  <c:v>PGY 4</c:v>
                </c:pt>
              </c:strCache>
            </c:strRef>
          </c:cat>
          <c:val>
            <c:numRef>
              <c:f>Sheet1!$G$2:$G$5</c:f>
              <c:numCache>
                <c:formatCode>General</c:formatCode>
                <c:ptCount val="4"/>
                <c:pt idx="0">
                  <c:v>1</c:v>
                </c:pt>
                <c:pt idx="1">
                  <c:v>1.4</c:v>
                </c:pt>
                <c:pt idx="2">
                  <c:v>1.7</c:v>
                </c:pt>
                <c:pt idx="3">
                  <c:v>1.8</c:v>
                </c:pt>
              </c:numCache>
            </c:numRef>
          </c:val>
          <c:extLst>
            <c:ext xmlns:c16="http://schemas.microsoft.com/office/drawing/2014/chart" uri="{C3380CC4-5D6E-409C-BE32-E72D297353CC}">
              <c16:uniqueId val="{00000000-3F3E-46B6-A45E-D77B41A835C3}"/>
            </c:ext>
          </c:extLst>
        </c:ser>
        <c:ser>
          <c:idx val="4"/>
          <c:order val="4"/>
          <c:tx>
            <c:strRef>
              <c:f>Sheet1!$H$1</c:f>
              <c:strCache>
                <c:ptCount val="1"/>
                <c:pt idx="0">
                  <c:v>FY21</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PGY 1</c:v>
                </c:pt>
                <c:pt idx="1">
                  <c:v>PGY 2</c:v>
                </c:pt>
                <c:pt idx="2">
                  <c:v>PGY 3</c:v>
                </c:pt>
                <c:pt idx="3">
                  <c:v>PGY 4</c:v>
                </c:pt>
              </c:strCache>
            </c:strRef>
          </c:cat>
          <c:val>
            <c:numRef>
              <c:f>Sheet1!$H$2:$H$5</c:f>
              <c:numCache>
                <c:formatCode>General</c:formatCode>
                <c:ptCount val="4"/>
                <c:pt idx="0">
                  <c:v>0.9</c:v>
                </c:pt>
                <c:pt idx="1">
                  <c:v>1.3</c:v>
                </c:pt>
                <c:pt idx="2">
                  <c:v>1.5</c:v>
                </c:pt>
                <c:pt idx="3">
                  <c:v>1.4</c:v>
                </c:pt>
              </c:numCache>
            </c:numRef>
          </c:val>
          <c:extLst>
            <c:ext xmlns:c16="http://schemas.microsoft.com/office/drawing/2014/chart" uri="{C3380CC4-5D6E-409C-BE32-E72D297353CC}">
              <c16:uniqueId val="{00000001-095C-4C92-9DC2-73A49BF665C0}"/>
            </c:ext>
          </c:extLst>
        </c:ser>
        <c:ser>
          <c:idx val="5"/>
          <c:order val="5"/>
          <c:tx>
            <c:strRef>
              <c:f>Sheet1!$I$1</c:f>
              <c:strCache>
                <c:ptCount val="1"/>
                <c:pt idx="0">
                  <c:v>FY23</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PGY 1</c:v>
                </c:pt>
                <c:pt idx="1">
                  <c:v>PGY 2</c:v>
                </c:pt>
                <c:pt idx="2">
                  <c:v>PGY 3</c:v>
                </c:pt>
                <c:pt idx="3">
                  <c:v>PGY 4</c:v>
                </c:pt>
              </c:strCache>
            </c:strRef>
          </c:cat>
          <c:val>
            <c:numRef>
              <c:f>Sheet1!$I$2:$I$5</c:f>
              <c:numCache>
                <c:formatCode>General</c:formatCode>
                <c:ptCount val="4"/>
                <c:pt idx="0">
                  <c:v>0.9</c:v>
                </c:pt>
                <c:pt idx="1">
                  <c:v>1.3</c:v>
                </c:pt>
                <c:pt idx="2">
                  <c:v>1.5</c:v>
                </c:pt>
                <c:pt idx="3">
                  <c:v>2.1</c:v>
                </c:pt>
              </c:numCache>
            </c:numRef>
          </c:val>
          <c:extLst>
            <c:ext xmlns:c16="http://schemas.microsoft.com/office/drawing/2014/chart" uri="{C3380CC4-5D6E-409C-BE32-E72D297353CC}">
              <c16:uniqueId val="{00000001-85A0-41AD-9D55-4E5F53B4DB42}"/>
            </c:ext>
          </c:extLst>
        </c:ser>
        <c:dLbls>
          <c:showLegendKey val="0"/>
          <c:showVal val="0"/>
          <c:showCatName val="0"/>
          <c:showSerName val="0"/>
          <c:showPercent val="0"/>
          <c:showBubbleSize val="0"/>
        </c:dLbls>
        <c:gapWidth val="150"/>
        <c:shape val="box"/>
        <c:axId val="292393144"/>
        <c:axId val="292393536"/>
        <c:axId val="0"/>
      </c:bar3DChart>
      <c:catAx>
        <c:axId val="292393144"/>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Post Graduate Year</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92393536"/>
        <c:crosses val="autoZero"/>
        <c:auto val="1"/>
        <c:lblAlgn val="ctr"/>
        <c:lblOffset val="100"/>
        <c:noMultiLvlLbl val="0"/>
      </c:catAx>
      <c:valAx>
        <c:axId val="292393536"/>
        <c:scaling>
          <c:orientation val="minMax"/>
          <c:min val="0"/>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Patients per Hour</a:t>
                </a:r>
              </a:p>
            </c:rich>
          </c:tx>
          <c:layout>
            <c:manualLayout>
              <c:xMode val="edge"/>
              <c:yMode val="edge"/>
              <c:x val="1.8629226745160328E-2"/>
              <c:y val="0.33627188857952417"/>
            </c:manualLayout>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92393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'md phd grants and pubs'!$AM$3:$AM$26</c:f>
              <c:numCache>
                <c:formatCode>General</c:formatCode>
                <c:ptCount val="24"/>
                <c:pt idx="0">
                  <c:v>119</c:v>
                </c:pt>
                <c:pt idx="1">
                  <c:v>85</c:v>
                </c:pt>
                <c:pt idx="2">
                  <c:v>100</c:v>
                </c:pt>
                <c:pt idx="3">
                  <c:v>11</c:v>
                </c:pt>
                <c:pt idx="4">
                  <c:v>11</c:v>
                </c:pt>
                <c:pt idx="5">
                  <c:v>35</c:v>
                </c:pt>
                <c:pt idx="6">
                  <c:v>0</c:v>
                </c:pt>
                <c:pt idx="7">
                  <c:v>23</c:v>
                </c:pt>
                <c:pt idx="8">
                  <c:v>45</c:v>
                </c:pt>
                <c:pt idx="9">
                  <c:v>5</c:v>
                </c:pt>
                <c:pt idx="10">
                  <c:v>15</c:v>
                </c:pt>
                <c:pt idx="11">
                  <c:v>42</c:v>
                </c:pt>
                <c:pt idx="12">
                  <c:v>27</c:v>
                </c:pt>
                <c:pt idx="13">
                  <c:v>8</c:v>
                </c:pt>
                <c:pt idx="14">
                  <c:v>5</c:v>
                </c:pt>
                <c:pt idx="15">
                  <c:v>25</c:v>
                </c:pt>
                <c:pt idx="16">
                  <c:v>39</c:v>
                </c:pt>
                <c:pt idx="17">
                  <c:v>10</c:v>
                </c:pt>
                <c:pt idx="18">
                  <c:v>8</c:v>
                </c:pt>
                <c:pt idx="19">
                  <c:v>16</c:v>
                </c:pt>
                <c:pt idx="20">
                  <c:v>0</c:v>
                </c:pt>
                <c:pt idx="21">
                  <c:v>7</c:v>
                </c:pt>
                <c:pt idx="22">
                  <c:v>10</c:v>
                </c:pt>
                <c:pt idx="23">
                  <c:v>1</c:v>
                </c:pt>
              </c:numCache>
            </c:numRef>
          </c:xVal>
          <c:yVal>
            <c:numRef>
              <c:f>'md phd grants and pubs'!$AN$3:$AN$26</c:f>
              <c:numCache>
                <c:formatCode>General</c:formatCode>
                <c:ptCount val="24"/>
                <c:pt idx="0">
                  <c:v>303</c:v>
                </c:pt>
                <c:pt idx="1">
                  <c:v>190</c:v>
                </c:pt>
                <c:pt idx="2">
                  <c:v>157</c:v>
                </c:pt>
                <c:pt idx="3">
                  <c:v>137</c:v>
                </c:pt>
                <c:pt idx="4">
                  <c:v>105</c:v>
                </c:pt>
                <c:pt idx="5">
                  <c:v>103</c:v>
                </c:pt>
                <c:pt idx="6">
                  <c:v>90</c:v>
                </c:pt>
                <c:pt idx="7">
                  <c:v>79</c:v>
                </c:pt>
                <c:pt idx="8">
                  <c:v>77</c:v>
                </c:pt>
                <c:pt idx="9">
                  <c:v>76</c:v>
                </c:pt>
                <c:pt idx="10">
                  <c:v>73</c:v>
                </c:pt>
                <c:pt idx="11">
                  <c:v>68</c:v>
                </c:pt>
                <c:pt idx="12">
                  <c:v>60</c:v>
                </c:pt>
                <c:pt idx="13">
                  <c:v>43</c:v>
                </c:pt>
                <c:pt idx="14">
                  <c:v>42</c:v>
                </c:pt>
                <c:pt idx="15">
                  <c:v>38</c:v>
                </c:pt>
                <c:pt idx="16">
                  <c:v>33</c:v>
                </c:pt>
                <c:pt idx="17">
                  <c:v>27</c:v>
                </c:pt>
                <c:pt idx="18">
                  <c:v>26</c:v>
                </c:pt>
                <c:pt idx="19">
                  <c:v>21</c:v>
                </c:pt>
                <c:pt idx="20">
                  <c:v>18</c:v>
                </c:pt>
                <c:pt idx="21">
                  <c:v>12</c:v>
                </c:pt>
                <c:pt idx="22">
                  <c:v>10</c:v>
                </c:pt>
                <c:pt idx="23">
                  <c:v>5</c:v>
                </c:pt>
              </c:numCache>
            </c:numRef>
          </c:yVal>
          <c:smooth val="0"/>
          <c:extLst>
            <c:ext xmlns:c16="http://schemas.microsoft.com/office/drawing/2014/chart" uri="{C3380CC4-5D6E-409C-BE32-E72D297353CC}">
              <c16:uniqueId val="{00000001-F0CD-4F3F-9A5F-15A36FFE0FD3}"/>
            </c:ext>
          </c:extLst>
        </c:ser>
        <c:dLbls>
          <c:showLegendKey val="0"/>
          <c:showVal val="0"/>
          <c:showCatName val="0"/>
          <c:showSerName val="0"/>
          <c:showPercent val="0"/>
          <c:showBubbleSize val="0"/>
        </c:dLbls>
        <c:axId val="1506325360"/>
        <c:axId val="145735792"/>
      </c:scatterChart>
      <c:valAx>
        <c:axId val="1506325360"/>
        <c:scaling>
          <c:orientation val="minMax"/>
          <c:max val="1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735792"/>
        <c:crosses val="autoZero"/>
        <c:crossBetween val="midCat"/>
      </c:valAx>
      <c:valAx>
        <c:axId val="145735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63253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Observed vs Expected LOS Hospitalized Patients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Observed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6.15</c:v>
                </c:pt>
                <c:pt idx="1">
                  <c:v>6.42</c:v>
                </c:pt>
                <c:pt idx="2">
                  <c:v>6.62</c:v>
                </c:pt>
                <c:pt idx="3">
                  <c:v>6.78</c:v>
                </c:pt>
                <c:pt idx="4">
                  <c:v>6.67</c:v>
                </c:pt>
              </c:numCache>
            </c:numRef>
          </c:val>
          <c:smooth val="0"/>
          <c:extLst>
            <c:ext xmlns:c16="http://schemas.microsoft.com/office/drawing/2014/chart" uri="{C3380CC4-5D6E-409C-BE32-E72D297353CC}">
              <c16:uniqueId val="{00000000-9AA7-4E9E-B7B9-094B624118DB}"/>
            </c:ext>
          </c:extLst>
        </c:ser>
        <c:ser>
          <c:idx val="1"/>
          <c:order val="1"/>
          <c:tx>
            <c:strRef>
              <c:f>Sheet1!$C$1</c:f>
              <c:strCache>
                <c:ptCount val="1"/>
                <c:pt idx="0">
                  <c:v>Expected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Sheet1!$C$2:$C$6</c:f>
              <c:numCache>
                <c:formatCode>General</c:formatCode>
                <c:ptCount val="5"/>
                <c:pt idx="0">
                  <c:v>5.81</c:v>
                </c:pt>
                <c:pt idx="1">
                  <c:v>6.16</c:v>
                </c:pt>
                <c:pt idx="2">
                  <c:v>6.31</c:v>
                </c:pt>
                <c:pt idx="3">
                  <c:v>6.34</c:v>
                </c:pt>
                <c:pt idx="4">
                  <c:v>6.44</c:v>
                </c:pt>
              </c:numCache>
            </c:numRef>
          </c:val>
          <c:smooth val="0"/>
          <c:extLst>
            <c:ext xmlns:c16="http://schemas.microsoft.com/office/drawing/2014/chart" uri="{C3380CC4-5D6E-409C-BE32-E72D297353CC}">
              <c16:uniqueId val="{00000001-9AA7-4E9E-B7B9-094B624118DB}"/>
            </c:ext>
          </c:extLst>
        </c:ser>
        <c:dLbls>
          <c:showLegendKey val="0"/>
          <c:showVal val="0"/>
          <c:showCatName val="0"/>
          <c:showSerName val="0"/>
          <c:showPercent val="0"/>
          <c:showBubbleSize val="0"/>
        </c:dLbls>
        <c:marker val="1"/>
        <c:smooth val="0"/>
        <c:axId val="955811584"/>
        <c:axId val="955812000"/>
      </c:lineChart>
      <c:catAx>
        <c:axId val="95581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5812000"/>
        <c:crosses val="autoZero"/>
        <c:auto val="1"/>
        <c:lblAlgn val="ctr"/>
        <c:lblOffset val="100"/>
        <c:noMultiLvlLbl val="0"/>
      </c:catAx>
      <c:valAx>
        <c:axId val="955812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5811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Hospital Inpatient Volumes and ED Hospitalizations</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Hospital</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General</c:formatCode>
                <c:ptCount val="6"/>
                <c:pt idx="0">
                  <c:v>30823</c:v>
                </c:pt>
                <c:pt idx="1">
                  <c:v>30858</c:v>
                </c:pt>
                <c:pt idx="2">
                  <c:v>28461</c:v>
                </c:pt>
                <c:pt idx="3">
                  <c:v>29841</c:v>
                </c:pt>
                <c:pt idx="4" formatCode="#,##0">
                  <c:v>31906</c:v>
                </c:pt>
                <c:pt idx="5">
                  <c:v>31249</c:v>
                </c:pt>
              </c:numCache>
            </c:numRef>
          </c:val>
          <c:smooth val="0"/>
          <c:extLst>
            <c:ext xmlns:c16="http://schemas.microsoft.com/office/drawing/2014/chart" uri="{C3380CC4-5D6E-409C-BE32-E72D297353CC}">
              <c16:uniqueId val="{00000000-613A-4AB9-9A87-06EA33667159}"/>
            </c:ext>
          </c:extLst>
        </c:ser>
        <c:ser>
          <c:idx val="1"/>
          <c:order val="1"/>
          <c:tx>
            <c:strRef>
              <c:f>Sheet1!$C$1</c:f>
              <c:strCache>
                <c:ptCount val="1"/>
                <c:pt idx="0">
                  <c:v>ED</c:v>
                </c:pt>
              </c:strCache>
            </c:strRef>
          </c:tx>
          <c:spPr>
            <a:ln w="22225" cap="rnd">
              <a:solidFill>
                <a:schemeClr val="accent2"/>
              </a:solidFill>
            </a:ln>
            <a:effectLst>
              <a:glow rad="139700">
                <a:schemeClr val="accent2">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Sheet1!$C$2:$C$7</c:f>
              <c:numCache>
                <c:formatCode>#,##0</c:formatCode>
                <c:ptCount val="6"/>
                <c:pt idx="0">
                  <c:v>18842</c:v>
                </c:pt>
                <c:pt idx="1">
                  <c:v>17964</c:v>
                </c:pt>
                <c:pt idx="2">
                  <c:v>17473</c:v>
                </c:pt>
                <c:pt idx="3">
                  <c:v>17699</c:v>
                </c:pt>
                <c:pt idx="4">
                  <c:v>17985</c:v>
                </c:pt>
                <c:pt idx="5" formatCode="General">
                  <c:v>17668</c:v>
                </c:pt>
              </c:numCache>
            </c:numRef>
          </c:val>
          <c:smooth val="0"/>
          <c:extLst>
            <c:ext xmlns:c16="http://schemas.microsoft.com/office/drawing/2014/chart" uri="{C3380CC4-5D6E-409C-BE32-E72D297353CC}">
              <c16:uniqueId val="{00000001-613A-4AB9-9A87-06EA33667159}"/>
            </c:ext>
          </c:extLst>
        </c:ser>
        <c:dLbls>
          <c:showLegendKey val="0"/>
          <c:showVal val="0"/>
          <c:showCatName val="0"/>
          <c:showSerName val="0"/>
          <c:showPercent val="0"/>
          <c:showBubbleSize val="0"/>
        </c:dLbls>
        <c:smooth val="0"/>
        <c:axId val="329523152"/>
        <c:axId val="320616256"/>
      </c:lineChart>
      <c:catAx>
        <c:axId val="329523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0616256"/>
        <c:crosses val="autoZero"/>
        <c:auto val="1"/>
        <c:lblAlgn val="ctr"/>
        <c:lblOffset val="100"/>
        <c:noMultiLvlLbl val="0"/>
      </c:catAx>
      <c:valAx>
        <c:axId val="320616256"/>
        <c:scaling>
          <c:orientation val="minMax"/>
          <c:min val="100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9523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LWBS</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17</c:v>
                </c:pt>
                <c:pt idx="1">
                  <c:v>FY 18</c:v>
                </c:pt>
                <c:pt idx="2">
                  <c:v>FY 19</c:v>
                </c:pt>
                <c:pt idx="3">
                  <c:v>FY 20</c:v>
                </c:pt>
                <c:pt idx="4">
                  <c:v>FY 21</c:v>
                </c:pt>
                <c:pt idx="5">
                  <c:v>FY 22</c:v>
                </c:pt>
                <c:pt idx="6">
                  <c:v>FY 23</c:v>
                </c:pt>
              </c:strCache>
            </c:strRef>
          </c:cat>
          <c:val>
            <c:numRef>
              <c:f>Sheet1!$B$2:$B$8</c:f>
              <c:numCache>
                <c:formatCode>General</c:formatCode>
                <c:ptCount val="7"/>
                <c:pt idx="0" formatCode="0.0">
                  <c:v>3.4</c:v>
                </c:pt>
                <c:pt idx="1">
                  <c:v>2.8</c:v>
                </c:pt>
                <c:pt idx="2">
                  <c:v>3.1</c:v>
                </c:pt>
                <c:pt idx="3">
                  <c:v>2.8</c:v>
                </c:pt>
                <c:pt idx="4">
                  <c:v>3.2</c:v>
                </c:pt>
                <c:pt idx="5">
                  <c:v>4.5</c:v>
                </c:pt>
                <c:pt idx="6">
                  <c:v>4.3</c:v>
                </c:pt>
              </c:numCache>
            </c:numRef>
          </c:val>
          <c:smooth val="0"/>
          <c:extLst>
            <c:ext xmlns:c16="http://schemas.microsoft.com/office/drawing/2014/chart" uri="{C3380CC4-5D6E-409C-BE32-E72D297353CC}">
              <c16:uniqueId val="{00000000-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LWBS</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17</c:v>
                </c:pt>
                <c:pt idx="1">
                  <c:v>FY 18</c:v>
                </c:pt>
                <c:pt idx="2">
                  <c:v>FY 19</c:v>
                </c:pt>
                <c:pt idx="3">
                  <c:v>FY 20</c:v>
                </c:pt>
                <c:pt idx="4">
                  <c:v>FY 21</c:v>
                </c:pt>
                <c:pt idx="5">
                  <c:v>FY 22</c:v>
                </c:pt>
                <c:pt idx="6">
                  <c:v>FY 23</c:v>
                </c:pt>
              </c:strCache>
            </c:strRef>
          </c:cat>
          <c:val>
            <c:numRef>
              <c:f>Sheet1!$B$2:$B$8</c:f>
              <c:numCache>
                <c:formatCode>General</c:formatCode>
                <c:ptCount val="7"/>
                <c:pt idx="0" formatCode="0.0">
                  <c:v>3.4</c:v>
                </c:pt>
                <c:pt idx="1">
                  <c:v>2.8</c:v>
                </c:pt>
                <c:pt idx="2">
                  <c:v>3.1</c:v>
                </c:pt>
                <c:pt idx="3">
                  <c:v>2.8</c:v>
                </c:pt>
                <c:pt idx="4">
                  <c:v>3.2</c:v>
                </c:pt>
                <c:pt idx="5">
                  <c:v>4.5</c:v>
                </c:pt>
                <c:pt idx="6">
                  <c:v>4.3</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SAL</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2.5654793150856156E-2"/>
                  <c:y val="5.79688867016622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17</c:v>
                </c:pt>
                <c:pt idx="1">
                  <c:v>FY 18</c:v>
                </c:pt>
                <c:pt idx="2">
                  <c:v>FY 19</c:v>
                </c:pt>
                <c:pt idx="3">
                  <c:v>FY 20</c:v>
                </c:pt>
                <c:pt idx="4">
                  <c:v>FY 21</c:v>
                </c:pt>
                <c:pt idx="5">
                  <c:v>FY 22</c:v>
                </c:pt>
                <c:pt idx="6">
                  <c:v>FY 23</c:v>
                </c:pt>
              </c:strCache>
            </c:strRef>
          </c:cat>
          <c:val>
            <c:numRef>
              <c:f>Sheet1!$C$2:$C$8</c:f>
              <c:numCache>
                <c:formatCode>General</c:formatCode>
                <c:ptCount val="7"/>
                <c:pt idx="0" formatCode="0.0">
                  <c:v>1.9</c:v>
                </c:pt>
                <c:pt idx="1">
                  <c:v>2.1</c:v>
                </c:pt>
                <c:pt idx="2">
                  <c:v>2.1</c:v>
                </c:pt>
                <c:pt idx="3">
                  <c:v>2.2000000000000002</c:v>
                </c:pt>
                <c:pt idx="4">
                  <c:v>2.2999999999999998</c:v>
                </c:pt>
                <c:pt idx="5">
                  <c:v>3.5</c:v>
                </c:pt>
                <c:pt idx="6">
                  <c:v>3.3</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LWBS</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17</c:v>
                </c:pt>
                <c:pt idx="1">
                  <c:v>FY 18</c:v>
                </c:pt>
                <c:pt idx="2">
                  <c:v>FY 19</c:v>
                </c:pt>
                <c:pt idx="3">
                  <c:v>FY 20</c:v>
                </c:pt>
                <c:pt idx="4">
                  <c:v>FY 21</c:v>
                </c:pt>
                <c:pt idx="5">
                  <c:v>FY 22</c:v>
                </c:pt>
                <c:pt idx="6">
                  <c:v>FY 23</c:v>
                </c:pt>
              </c:strCache>
            </c:strRef>
          </c:cat>
          <c:val>
            <c:numRef>
              <c:f>Sheet1!$B$2:$B$8</c:f>
              <c:numCache>
                <c:formatCode>General</c:formatCode>
                <c:ptCount val="7"/>
                <c:pt idx="0" formatCode="0.0">
                  <c:v>3.4</c:v>
                </c:pt>
                <c:pt idx="1">
                  <c:v>2.8</c:v>
                </c:pt>
                <c:pt idx="2">
                  <c:v>3.1</c:v>
                </c:pt>
                <c:pt idx="3">
                  <c:v>2.8</c:v>
                </c:pt>
                <c:pt idx="4">
                  <c:v>3.2</c:v>
                </c:pt>
                <c:pt idx="5">
                  <c:v>4.5</c:v>
                </c:pt>
                <c:pt idx="6">
                  <c:v>4.3</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SAL</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2.5654793150856156E-2"/>
                  <c:y val="5.79688867016622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17</c:v>
                </c:pt>
                <c:pt idx="1">
                  <c:v>FY 18</c:v>
                </c:pt>
                <c:pt idx="2">
                  <c:v>FY 19</c:v>
                </c:pt>
                <c:pt idx="3">
                  <c:v>FY 20</c:v>
                </c:pt>
                <c:pt idx="4">
                  <c:v>FY 21</c:v>
                </c:pt>
                <c:pt idx="5">
                  <c:v>FY 22</c:v>
                </c:pt>
                <c:pt idx="6">
                  <c:v>FY 23</c:v>
                </c:pt>
              </c:strCache>
            </c:strRef>
          </c:cat>
          <c:val>
            <c:numRef>
              <c:f>Sheet1!$C$2:$C$8</c:f>
              <c:numCache>
                <c:formatCode>General</c:formatCode>
                <c:ptCount val="7"/>
                <c:pt idx="0" formatCode="0.0">
                  <c:v>1.9</c:v>
                </c:pt>
                <c:pt idx="1">
                  <c:v>2.1</c:v>
                </c:pt>
                <c:pt idx="2">
                  <c:v>2.1</c:v>
                </c:pt>
                <c:pt idx="3">
                  <c:v>2.2000000000000002</c:v>
                </c:pt>
                <c:pt idx="4">
                  <c:v>2.2999999999999998</c:v>
                </c:pt>
                <c:pt idx="5">
                  <c:v>3.5</c:v>
                </c:pt>
                <c:pt idx="6">
                  <c:v>3.3</c:v>
                </c:pt>
              </c:numCache>
            </c:numRef>
          </c:val>
          <c:smooth val="0"/>
          <c:extLst>
            <c:ext xmlns:c16="http://schemas.microsoft.com/office/drawing/2014/chart" uri="{C3380CC4-5D6E-409C-BE32-E72D297353CC}">
              <c16:uniqueId val="{00000001-F8D7-4EEF-A11D-35C9744B5D77}"/>
            </c:ext>
          </c:extLst>
        </c:ser>
        <c:ser>
          <c:idx val="2"/>
          <c:order val="2"/>
          <c:tx>
            <c:strRef>
              <c:f>Sheet1!$D$1</c:f>
              <c:strCache>
                <c:ptCount val="1"/>
                <c:pt idx="0">
                  <c:v>AMA</c:v>
                </c:pt>
              </c:strCache>
            </c:strRef>
          </c:tx>
          <c:spPr>
            <a:ln w="47625" cap="rnd">
              <a:solidFill>
                <a:schemeClr val="accent3"/>
              </a:solidFill>
              <a:round/>
            </a:ln>
            <a:effectLst>
              <a:outerShdw blurRad="40000" dist="23000" dir="5400000" rotWithShape="0">
                <a:srgbClr val="000000">
                  <a:alpha val="35000"/>
                </a:srgbClr>
              </a:outerShdw>
            </a:effectLst>
          </c:spPr>
          <c:marker>
            <c:symbol val="none"/>
          </c:marker>
          <c:dLbls>
            <c:dLbl>
              <c:idx val="0"/>
              <c:layout>
                <c:manualLayout>
                  <c:x val="-3.013807509422774E-2"/>
                  <c:y val="4.4261672581736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11-45A9-A6B1-945F7FA3EB2E}"/>
                </c:ext>
              </c:extLst>
            </c:dLbl>
            <c:dLbl>
              <c:idx val="1"/>
              <c:layout>
                <c:manualLayout>
                  <c:x val="-2.2480189976252968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8E-4689-B5A6-54F3B279E448}"/>
                </c:ext>
              </c:extLst>
            </c:dLbl>
            <c:dLbl>
              <c:idx val="2"/>
              <c:layout>
                <c:manualLayout>
                  <c:x val="-3.0416697912760905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8E-4689-B5A6-54F3B279E448}"/>
                </c:ext>
              </c:extLst>
            </c:dLbl>
            <c:dLbl>
              <c:idx val="3"/>
              <c:layout>
                <c:manualLayout>
                  <c:x val="-2.2480189976252968E-2"/>
                  <c:y val="5.44966644794400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E-4689-B5A6-54F3B279E448}"/>
                </c:ext>
              </c:extLst>
            </c:dLbl>
            <c:dLbl>
              <c:idx val="4"/>
              <c:layout>
                <c:manualLayout>
                  <c:x val="-2.2480189976253086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8E-4689-B5A6-54F3B279E448}"/>
                </c:ext>
              </c:extLst>
            </c:dLbl>
            <c:dLbl>
              <c:idx val="5"/>
              <c:layout>
                <c:manualLayout>
                  <c:x val="-2.5654793150856142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17</c:v>
                </c:pt>
                <c:pt idx="1">
                  <c:v>FY 18</c:v>
                </c:pt>
                <c:pt idx="2">
                  <c:v>FY 19</c:v>
                </c:pt>
                <c:pt idx="3">
                  <c:v>FY 20</c:v>
                </c:pt>
                <c:pt idx="4">
                  <c:v>FY 21</c:v>
                </c:pt>
                <c:pt idx="5">
                  <c:v>FY 22</c:v>
                </c:pt>
                <c:pt idx="6">
                  <c:v>FY 23</c:v>
                </c:pt>
              </c:strCache>
            </c:strRef>
          </c:cat>
          <c:val>
            <c:numRef>
              <c:f>Sheet1!$D$2:$D$8</c:f>
              <c:numCache>
                <c:formatCode>General</c:formatCode>
                <c:ptCount val="7"/>
                <c:pt idx="0" formatCode="0.0">
                  <c:v>1.4</c:v>
                </c:pt>
                <c:pt idx="1">
                  <c:v>1.4</c:v>
                </c:pt>
                <c:pt idx="2">
                  <c:v>1.3</c:v>
                </c:pt>
                <c:pt idx="3">
                  <c:v>1.3</c:v>
                </c:pt>
                <c:pt idx="4">
                  <c:v>1.4</c:v>
                </c:pt>
                <c:pt idx="5">
                  <c:v>1.8</c:v>
                </c:pt>
                <c:pt idx="6">
                  <c:v>2.1</c:v>
                </c:pt>
              </c:numCache>
            </c:numRef>
          </c:val>
          <c:smooth val="0"/>
          <c:extLst>
            <c:ext xmlns:c16="http://schemas.microsoft.com/office/drawing/2014/chart" uri="{C3380CC4-5D6E-409C-BE32-E72D297353CC}">
              <c16:uniqueId val="{00000002-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LWBS</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17</c:v>
                </c:pt>
                <c:pt idx="1">
                  <c:v>FY 18</c:v>
                </c:pt>
                <c:pt idx="2">
                  <c:v>FY 19</c:v>
                </c:pt>
                <c:pt idx="3">
                  <c:v>FY 20</c:v>
                </c:pt>
                <c:pt idx="4">
                  <c:v>FY 21</c:v>
                </c:pt>
                <c:pt idx="5">
                  <c:v>FY 22</c:v>
                </c:pt>
                <c:pt idx="6">
                  <c:v>FY 23</c:v>
                </c:pt>
              </c:strCache>
            </c:strRef>
          </c:cat>
          <c:val>
            <c:numRef>
              <c:f>Sheet1!$B$2:$B$8</c:f>
              <c:numCache>
                <c:formatCode>General</c:formatCode>
                <c:ptCount val="7"/>
                <c:pt idx="0" formatCode="0.0">
                  <c:v>3.4</c:v>
                </c:pt>
                <c:pt idx="1">
                  <c:v>2.8</c:v>
                </c:pt>
                <c:pt idx="2">
                  <c:v>3.1</c:v>
                </c:pt>
                <c:pt idx="3">
                  <c:v>2.8</c:v>
                </c:pt>
                <c:pt idx="4">
                  <c:v>3.2</c:v>
                </c:pt>
                <c:pt idx="5">
                  <c:v>4.5</c:v>
                </c:pt>
                <c:pt idx="6">
                  <c:v>4.2</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SAL</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1.9958272013721839E-2"/>
                  <c:y val="-5.28381496425544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17</c:v>
                </c:pt>
                <c:pt idx="1">
                  <c:v>FY 18</c:v>
                </c:pt>
                <c:pt idx="2">
                  <c:v>FY 19</c:v>
                </c:pt>
                <c:pt idx="3">
                  <c:v>FY 20</c:v>
                </c:pt>
                <c:pt idx="4">
                  <c:v>FY 21</c:v>
                </c:pt>
                <c:pt idx="5">
                  <c:v>FY 22</c:v>
                </c:pt>
                <c:pt idx="6">
                  <c:v>FY 23</c:v>
                </c:pt>
              </c:strCache>
            </c:strRef>
          </c:cat>
          <c:val>
            <c:numRef>
              <c:f>Sheet1!$C$2:$C$8</c:f>
              <c:numCache>
                <c:formatCode>General</c:formatCode>
                <c:ptCount val="7"/>
                <c:pt idx="0" formatCode="0.0">
                  <c:v>1.9</c:v>
                </c:pt>
                <c:pt idx="1">
                  <c:v>2.1</c:v>
                </c:pt>
                <c:pt idx="2">
                  <c:v>2.1</c:v>
                </c:pt>
                <c:pt idx="3">
                  <c:v>2.2000000000000002</c:v>
                </c:pt>
                <c:pt idx="4">
                  <c:v>2.2999999999999998</c:v>
                </c:pt>
                <c:pt idx="5">
                  <c:v>3.5</c:v>
                </c:pt>
                <c:pt idx="6">
                  <c:v>3.3</c:v>
                </c:pt>
              </c:numCache>
            </c:numRef>
          </c:val>
          <c:smooth val="0"/>
          <c:extLst>
            <c:ext xmlns:c16="http://schemas.microsoft.com/office/drawing/2014/chart" uri="{C3380CC4-5D6E-409C-BE32-E72D297353CC}">
              <c16:uniqueId val="{00000001-F8D7-4EEF-A11D-35C9744B5D77}"/>
            </c:ext>
          </c:extLst>
        </c:ser>
        <c:ser>
          <c:idx val="2"/>
          <c:order val="2"/>
          <c:tx>
            <c:strRef>
              <c:f>Sheet1!$D$1</c:f>
              <c:strCache>
                <c:ptCount val="1"/>
                <c:pt idx="0">
                  <c:v>AMA</c:v>
                </c:pt>
              </c:strCache>
            </c:strRef>
          </c:tx>
          <c:spPr>
            <a:ln w="47625" cap="rnd">
              <a:solidFill>
                <a:schemeClr val="accent3"/>
              </a:solidFill>
              <a:round/>
            </a:ln>
            <a:effectLst>
              <a:outerShdw blurRad="40000" dist="23000" dir="5400000" rotWithShape="0">
                <a:srgbClr val="000000">
                  <a:alpha val="35000"/>
                </a:srgbClr>
              </a:outerShdw>
            </a:effectLst>
          </c:spPr>
          <c:marker>
            <c:symbol val="none"/>
          </c:marker>
          <c:dLbls>
            <c:dLbl>
              <c:idx val="0"/>
              <c:layout>
                <c:manualLayout>
                  <c:x val="-2.0169199516111451E-2"/>
                  <c:y val="4.20437897729210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61-4E08-B0A6-178C4E014704}"/>
                </c:ext>
              </c:extLst>
            </c:dLbl>
            <c:dLbl>
              <c:idx val="1"/>
              <c:layout>
                <c:manualLayout>
                  <c:x val="-2.2480189976252968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8E-4689-B5A6-54F3B279E448}"/>
                </c:ext>
              </c:extLst>
            </c:dLbl>
            <c:dLbl>
              <c:idx val="2"/>
              <c:layout>
                <c:manualLayout>
                  <c:x val="-3.0416697912760905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8E-4689-B5A6-54F3B279E448}"/>
                </c:ext>
              </c:extLst>
            </c:dLbl>
            <c:dLbl>
              <c:idx val="3"/>
              <c:layout>
                <c:manualLayout>
                  <c:x val="-2.2480189976252968E-2"/>
                  <c:y val="5.44966644794400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E-4689-B5A6-54F3B279E448}"/>
                </c:ext>
              </c:extLst>
            </c:dLbl>
            <c:dLbl>
              <c:idx val="4"/>
              <c:layout>
                <c:manualLayout>
                  <c:x val="-2.2480189976253086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8E-4689-B5A6-54F3B279E448}"/>
                </c:ext>
              </c:extLst>
            </c:dLbl>
            <c:dLbl>
              <c:idx val="5"/>
              <c:layout>
                <c:manualLayout>
                  <c:x val="-2.5654793150856142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17</c:v>
                </c:pt>
                <c:pt idx="1">
                  <c:v>FY 18</c:v>
                </c:pt>
                <c:pt idx="2">
                  <c:v>FY 19</c:v>
                </c:pt>
                <c:pt idx="3">
                  <c:v>FY 20</c:v>
                </c:pt>
                <c:pt idx="4">
                  <c:v>FY 21</c:v>
                </c:pt>
                <c:pt idx="5">
                  <c:v>FY 22</c:v>
                </c:pt>
                <c:pt idx="6">
                  <c:v>FY 23</c:v>
                </c:pt>
              </c:strCache>
            </c:strRef>
          </c:cat>
          <c:val>
            <c:numRef>
              <c:f>Sheet1!$D$2:$D$8</c:f>
              <c:numCache>
                <c:formatCode>General</c:formatCode>
                <c:ptCount val="7"/>
                <c:pt idx="0" formatCode="0.0">
                  <c:v>1.4</c:v>
                </c:pt>
                <c:pt idx="1">
                  <c:v>1.4</c:v>
                </c:pt>
                <c:pt idx="2">
                  <c:v>1.3</c:v>
                </c:pt>
                <c:pt idx="3">
                  <c:v>1.3</c:v>
                </c:pt>
                <c:pt idx="4">
                  <c:v>1.4</c:v>
                </c:pt>
                <c:pt idx="5">
                  <c:v>1.8</c:v>
                </c:pt>
                <c:pt idx="6">
                  <c:v>2.1</c:v>
                </c:pt>
              </c:numCache>
            </c:numRef>
          </c:val>
          <c:smooth val="0"/>
          <c:extLst>
            <c:ext xmlns:c16="http://schemas.microsoft.com/office/drawing/2014/chart" uri="{C3380CC4-5D6E-409C-BE32-E72D297353CC}">
              <c16:uniqueId val="{00000002-F8D7-4EEF-A11D-35C9744B5D77}"/>
            </c:ext>
          </c:extLst>
        </c:ser>
        <c:ser>
          <c:idx val="3"/>
          <c:order val="3"/>
          <c:tx>
            <c:strRef>
              <c:f>Sheet1!$E$1</c:f>
              <c:strCache>
                <c:ptCount val="1"/>
                <c:pt idx="0">
                  <c:v>TOTAL</c:v>
                </c:pt>
              </c:strCache>
            </c:strRef>
          </c:tx>
          <c:spPr>
            <a:ln w="34925" cap="rnd">
              <a:solidFill>
                <a:schemeClr val="accent4"/>
              </a:solidFill>
              <a:round/>
            </a:ln>
            <a:effectLst>
              <a:outerShdw blurRad="40000" dist="23000" dir="5400000" rotWithShape="0">
                <a:srgbClr val="000000">
                  <a:alpha val="35000"/>
                </a:srgbClr>
              </a:outerShdw>
            </a:effectLst>
          </c:spPr>
          <c:marker>
            <c:symbol val="none"/>
          </c:marker>
          <c:dLbls>
            <c:dLbl>
              <c:idx val="0"/>
              <c:layout>
                <c:manualLayout>
                  <c:x val="-1.4285714285714285E-2"/>
                  <c:y val="-6.5972222222222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8E-4689-B5A6-54F3B279E448}"/>
                </c:ext>
              </c:extLst>
            </c:dLbl>
            <c:dLbl>
              <c:idx val="1"/>
              <c:layout>
                <c:manualLayout>
                  <c:x val="-3.1746031746031772E-2"/>
                  <c:y val="-7.6388888888888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8E-4689-B5A6-54F3B279E448}"/>
                </c:ext>
              </c:extLst>
            </c:dLbl>
            <c:dLbl>
              <c:idx val="2"/>
              <c:layout>
                <c:manualLayout>
                  <c:x val="-3.0158730158730159E-2"/>
                  <c:y val="-7.98611111111111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18E-4689-B5A6-54F3B279E448}"/>
                </c:ext>
              </c:extLst>
            </c:dLbl>
            <c:dLbl>
              <c:idx val="3"/>
              <c:layout>
                <c:manualLayout>
                  <c:x val="-2.6984126984126985E-2"/>
                  <c:y val="-0.100694444444444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8E-4689-B5A6-54F3B279E448}"/>
                </c:ext>
              </c:extLst>
            </c:dLbl>
            <c:dLbl>
              <c:idx val="4"/>
              <c:layout>
                <c:manualLayout>
                  <c:x val="-3.3333333333333333E-2"/>
                  <c:y val="-4.8611111111111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8E-4689-B5A6-54F3B279E448}"/>
                </c:ext>
              </c:extLst>
            </c:dLbl>
            <c:dLbl>
              <c:idx val="5"/>
              <c:layout>
                <c:manualLayout>
                  <c:x val="-4.9206349206349205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8E-4689-B5A6-54F3B279E44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17</c:v>
                </c:pt>
                <c:pt idx="1">
                  <c:v>FY 18</c:v>
                </c:pt>
                <c:pt idx="2">
                  <c:v>FY 19</c:v>
                </c:pt>
                <c:pt idx="3">
                  <c:v>FY 20</c:v>
                </c:pt>
                <c:pt idx="4">
                  <c:v>FY 21</c:v>
                </c:pt>
                <c:pt idx="5">
                  <c:v>FY 22</c:v>
                </c:pt>
                <c:pt idx="6">
                  <c:v>FY 23</c:v>
                </c:pt>
              </c:strCache>
            </c:strRef>
          </c:cat>
          <c:val>
            <c:numRef>
              <c:f>Sheet1!$E$2:$E$8</c:f>
              <c:numCache>
                <c:formatCode>General</c:formatCode>
                <c:ptCount val="7"/>
                <c:pt idx="0">
                  <c:v>6.6</c:v>
                </c:pt>
                <c:pt idx="1">
                  <c:v>5.6</c:v>
                </c:pt>
                <c:pt idx="2">
                  <c:v>5.9</c:v>
                </c:pt>
                <c:pt idx="3">
                  <c:v>5.6</c:v>
                </c:pt>
                <c:pt idx="4">
                  <c:v>5.9</c:v>
                </c:pt>
                <c:pt idx="5">
                  <c:v>8.5</c:v>
                </c:pt>
                <c:pt idx="6">
                  <c:v>8.6</c:v>
                </c:pt>
              </c:numCache>
            </c:numRef>
          </c:val>
          <c:smooth val="0"/>
          <c:extLst>
            <c:ext xmlns:c16="http://schemas.microsoft.com/office/drawing/2014/chart" uri="{C3380CC4-5D6E-409C-BE32-E72D297353CC}">
              <c16:uniqueId val="{00000000-818E-4689-B5A6-54F3B279E448}"/>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Total</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Sheet1!$A$8:$A$17</c:f>
              <c:strCache>
                <c:ptCount val="10"/>
                <c:pt idx="0">
                  <c:v>FY 14</c:v>
                </c:pt>
                <c:pt idx="1">
                  <c:v>FY 15</c:v>
                </c:pt>
                <c:pt idx="2">
                  <c:v>FY 16</c:v>
                </c:pt>
                <c:pt idx="3">
                  <c:v>FY 17</c:v>
                </c:pt>
                <c:pt idx="4">
                  <c:v>FY 18</c:v>
                </c:pt>
                <c:pt idx="5">
                  <c:v>FY 19</c:v>
                </c:pt>
                <c:pt idx="6">
                  <c:v>FY 20</c:v>
                </c:pt>
                <c:pt idx="7">
                  <c:v>FY 21</c:v>
                </c:pt>
                <c:pt idx="8">
                  <c:v>FY 22</c:v>
                </c:pt>
                <c:pt idx="9">
                  <c:v>FY 23</c:v>
                </c:pt>
              </c:strCache>
            </c:strRef>
          </c:cat>
          <c:val>
            <c:numRef>
              <c:f>Sheet1!$B$8:$B$17</c:f>
              <c:numCache>
                <c:formatCode>0.0</c:formatCode>
                <c:ptCount val="10"/>
                <c:pt idx="0">
                  <c:v>4.4000000000000004</c:v>
                </c:pt>
                <c:pt idx="1">
                  <c:v>4.45</c:v>
                </c:pt>
                <c:pt idx="2">
                  <c:v>4.4400000000000004</c:v>
                </c:pt>
                <c:pt idx="3">
                  <c:v>4.54</c:v>
                </c:pt>
                <c:pt idx="4" formatCode="General">
                  <c:v>4.7</c:v>
                </c:pt>
                <c:pt idx="5" formatCode="General">
                  <c:v>4.9000000000000004</c:v>
                </c:pt>
                <c:pt idx="6" formatCode="General">
                  <c:v>5</c:v>
                </c:pt>
                <c:pt idx="7" formatCode="General">
                  <c:v>5.2</c:v>
                </c:pt>
                <c:pt idx="8" formatCode="General">
                  <c:v>5.9</c:v>
                </c:pt>
                <c:pt idx="9" formatCode="General">
                  <c:v>5.6</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Admit</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Sheet1!$A$8:$A$17</c:f>
              <c:strCache>
                <c:ptCount val="10"/>
                <c:pt idx="0">
                  <c:v>FY 14</c:v>
                </c:pt>
                <c:pt idx="1">
                  <c:v>FY 15</c:v>
                </c:pt>
                <c:pt idx="2">
                  <c:v>FY 16</c:v>
                </c:pt>
                <c:pt idx="3">
                  <c:v>FY 17</c:v>
                </c:pt>
                <c:pt idx="4">
                  <c:v>FY 18</c:v>
                </c:pt>
                <c:pt idx="5">
                  <c:v>FY 19</c:v>
                </c:pt>
                <c:pt idx="6">
                  <c:v>FY 20</c:v>
                </c:pt>
                <c:pt idx="7">
                  <c:v>FY 21</c:v>
                </c:pt>
                <c:pt idx="8">
                  <c:v>FY 22</c:v>
                </c:pt>
                <c:pt idx="9">
                  <c:v>FY 23</c:v>
                </c:pt>
              </c:strCache>
            </c:strRef>
          </c:cat>
          <c:val>
            <c:numRef>
              <c:f>Sheet1!$C$8:$C$17</c:f>
              <c:numCache>
                <c:formatCode>0.0</c:formatCode>
                <c:ptCount val="10"/>
                <c:pt idx="0">
                  <c:v>6.65</c:v>
                </c:pt>
                <c:pt idx="1">
                  <c:v>6.6749999999999998</c:v>
                </c:pt>
                <c:pt idx="2">
                  <c:v>6.79</c:v>
                </c:pt>
                <c:pt idx="3">
                  <c:v>6.94</c:v>
                </c:pt>
                <c:pt idx="4" formatCode="General">
                  <c:v>6.9</c:v>
                </c:pt>
                <c:pt idx="5" formatCode="General">
                  <c:v>7.3</c:v>
                </c:pt>
                <c:pt idx="6" formatCode="General">
                  <c:v>7.5</c:v>
                </c:pt>
                <c:pt idx="7" formatCode="General">
                  <c:v>8.1999999999999993</c:v>
                </c:pt>
                <c:pt idx="8" formatCode="General">
                  <c:v>10</c:v>
                </c:pt>
                <c:pt idx="9" formatCode="General">
                  <c:v>10.199999999999999</c:v>
                </c:pt>
              </c:numCache>
            </c:numRef>
          </c:val>
          <c:smooth val="0"/>
          <c:extLst>
            <c:ext xmlns:c16="http://schemas.microsoft.com/office/drawing/2014/chart" uri="{C3380CC4-5D6E-409C-BE32-E72D297353CC}">
              <c16:uniqueId val="{00000001-F8D7-4EEF-A11D-35C9744B5D77}"/>
            </c:ext>
          </c:extLst>
        </c:ser>
        <c:ser>
          <c:idx val="2"/>
          <c:order val="2"/>
          <c:tx>
            <c:strRef>
              <c:f>Sheet1!$D$1</c:f>
              <c:strCache>
                <c:ptCount val="1"/>
                <c:pt idx="0">
                  <c:v>D/C</c:v>
                </c:pt>
              </c:strCache>
            </c:strRef>
          </c:tx>
          <c:spPr>
            <a:ln w="476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Sheet1!$A$8:$A$17</c:f>
              <c:strCache>
                <c:ptCount val="10"/>
                <c:pt idx="0">
                  <c:v>FY 14</c:v>
                </c:pt>
                <c:pt idx="1">
                  <c:v>FY 15</c:v>
                </c:pt>
                <c:pt idx="2">
                  <c:v>FY 16</c:v>
                </c:pt>
                <c:pt idx="3">
                  <c:v>FY 17</c:v>
                </c:pt>
                <c:pt idx="4">
                  <c:v>FY 18</c:v>
                </c:pt>
                <c:pt idx="5">
                  <c:v>FY 19</c:v>
                </c:pt>
                <c:pt idx="6">
                  <c:v>FY 20</c:v>
                </c:pt>
                <c:pt idx="7">
                  <c:v>FY 21</c:v>
                </c:pt>
                <c:pt idx="8">
                  <c:v>FY 22</c:v>
                </c:pt>
                <c:pt idx="9">
                  <c:v>FY 23</c:v>
                </c:pt>
              </c:strCache>
            </c:strRef>
          </c:cat>
          <c:val>
            <c:numRef>
              <c:f>Sheet1!$D$8:$D$17</c:f>
              <c:numCache>
                <c:formatCode>0.0</c:formatCode>
                <c:ptCount val="10"/>
                <c:pt idx="0">
                  <c:v>3.8</c:v>
                </c:pt>
                <c:pt idx="1">
                  <c:v>3.8</c:v>
                </c:pt>
                <c:pt idx="2">
                  <c:v>3.88</c:v>
                </c:pt>
                <c:pt idx="3">
                  <c:v>4</c:v>
                </c:pt>
                <c:pt idx="4" formatCode="General">
                  <c:v>3.7</c:v>
                </c:pt>
                <c:pt idx="5" formatCode="General">
                  <c:v>4.0999999999999996</c:v>
                </c:pt>
                <c:pt idx="6" formatCode="General">
                  <c:v>4</c:v>
                </c:pt>
                <c:pt idx="7" formatCode="General">
                  <c:v>4.2</c:v>
                </c:pt>
                <c:pt idx="8" formatCode="General">
                  <c:v>4.5999999999999996</c:v>
                </c:pt>
                <c:pt idx="9" formatCode="General">
                  <c:v>4.5999999999999996</c:v>
                </c:pt>
              </c:numCache>
            </c:numRef>
          </c:val>
          <c:smooth val="0"/>
          <c:extLst>
            <c:ext xmlns:c16="http://schemas.microsoft.com/office/drawing/2014/chart" uri="{C3380CC4-5D6E-409C-BE32-E72D297353CC}">
              <c16:uniqueId val="{00000002-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2"/>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a:solidFill>
          <a:srgbClr val="00B050"/>
        </a:solidFill>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a:solidFill>
          <a:srgbClr val="00B050"/>
        </a:solidFill>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a:solidFill>
          <a:srgbClr val="00B050"/>
        </a:solidFill>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a:solidFill>
          <a:srgbClr val="00B050"/>
        </a:solidFill>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a:solidFill>
          <a:srgbClr val="00B050"/>
        </a:solidFill>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a:solidFill>
          <a:srgbClr val="00B050"/>
        </a:solidFill>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a:solidFill>
          <a:srgbClr val="00B050"/>
        </a:solidFill>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a:solidFill>
          <a:srgbClr val="00B050"/>
        </a:solidFill>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a:solidFill>
          <a:srgbClr val="00B050"/>
        </a:solidFill>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a:solidFill>
          <a:srgbClr val="00B050"/>
        </a:solidFill>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a:solidFill>
          <a:srgbClr val="00B050"/>
        </a:solidFill>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a:solidFill>
          <a:srgbClr val="00B050"/>
        </a:solidFill>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a:solidFill>
          <a:srgbClr val="00B0F0"/>
        </a:solidFill>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a:solidFill>
          <a:srgbClr val="00B0F0"/>
        </a:solidFill>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a:solidFill>
          <a:srgbClr val="00B0F0"/>
        </a:solidFill>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a:solidFill>
          <a:srgbClr val="00B0F0"/>
        </a:solidFill>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a:solidFill>
          <a:srgbClr val="00B0F0"/>
        </a:solidFill>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a:solidFill>
          <a:srgbClr val="00B0F0"/>
        </a:solidFill>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a:solidFill>
          <a:srgbClr val="00B0F0"/>
        </a:solidFill>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a:solidFill>
          <a:srgbClr val="00B0F0"/>
        </a:solidFill>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a:solidFill>
          <a:srgbClr val="00B0F0"/>
        </a:solidFill>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a:solidFill>
          <a:srgbClr val="00B0F0"/>
        </a:solidFill>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a:solidFill>
          <a:srgbClr val="00B0F0"/>
        </a:solidFill>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a:solidFill>
          <a:srgbClr val="00B0F0"/>
        </a:solidFill>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a:solidFill>
          <a:schemeClr val="accent1"/>
        </a:solidFill>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a:solidFill>
          <a:schemeClr val="accent1"/>
        </a:solidFill>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a:solidFill>
          <a:schemeClr val="accent1"/>
        </a:solidFill>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a:solidFill>
          <a:schemeClr val="accent1"/>
        </a:solidFill>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a:solidFill>
          <a:schemeClr val="accent1"/>
        </a:solidFill>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a:solidFill>
          <a:schemeClr val="accent1"/>
        </a:solidFill>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a:solidFill>
          <a:schemeClr val="accent1"/>
        </a:solidFill>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a:solidFill>
          <a:schemeClr val="accent1"/>
        </a:solidFill>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a:solidFill>
          <a:schemeClr val="accent1"/>
        </a:solidFill>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a:solidFill>
          <a:schemeClr val="accent1"/>
        </a:solidFill>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a:solidFill>
          <a:schemeClr val="accent1"/>
        </a:solidFill>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a:solidFill>
          <a:schemeClr val="accent1"/>
        </a:solidFill>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a:solidFill>
          <a:schemeClr val="accent1"/>
        </a:solidFill>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a:solidFill>
          <a:schemeClr val="accent1"/>
        </a:solidFill>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a:solidFill>
          <a:schemeClr val="accent1"/>
        </a:solidFill>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a:solidFill>
          <a:schemeClr val="accent1"/>
        </a:solidFill>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a:solidFill>
          <a:schemeClr val="accent1"/>
        </a:solidFill>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a:solidFill>
          <a:schemeClr val="accent1"/>
        </a:solidFill>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a:solidFill>
          <a:schemeClr val="accent1"/>
        </a:solidFill>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a:solidFill>
          <a:schemeClr val="accent1"/>
        </a:solidFill>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a:solidFill>
          <a:schemeClr val="accent1"/>
        </a:solidFill>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a:solidFill>
          <a:schemeClr val="accent1"/>
        </a:solidFill>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a:solidFill>
          <a:schemeClr val="accent1"/>
        </a:solidFill>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a:solidFill>
          <a:schemeClr val="accent1"/>
        </a:solidFill>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0.71287</cdr:x>
      <cdr:y>0.44056</cdr:y>
    </cdr:from>
    <cdr:to>
      <cdr:x>0.71842</cdr:x>
      <cdr:y>0.45066</cdr:y>
    </cdr:to>
    <cdr:sp macro="" textlink="">
      <cdr:nvSpPr>
        <cdr:cNvPr id="2" name="TextBox 1">
          <a:extLst xmlns:a="http://schemas.openxmlformats.org/drawingml/2006/main">
            <a:ext uri="{FF2B5EF4-FFF2-40B4-BE49-F238E27FC236}">
              <a16:creationId xmlns:a16="http://schemas.microsoft.com/office/drawing/2014/main" id="{54511949-DF3B-4D5D-8F4A-BE4DF5BED2C0}"/>
            </a:ext>
          </a:extLst>
        </cdr:cNvPr>
        <cdr:cNvSpPr txBox="1"/>
      </cdr:nvSpPr>
      <cdr:spPr>
        <a:xfrm xmlns:a="http://schemas.openxmlformats.org/drawingml/2006/main">
          <a:off x="5866598" y="1993972"/>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57%</a:t>
          </a:r>
        </a:p>
      </cdr:txBody>
    </cdr:sp>
  </cdr:relSizeAnchor>
</c:userShapes>
</file>

<file path=ppt/drawings/drawing2.xml><?xml version="1.0" encoding="utf-8"?>
<c:userShapes xmlns:c="http://schemas.openxmlformats.org/drawingml/2006/chart">
  <cdr:relSizeAnchor xmlns:cdr="http://schemas.openxmlformats.org/drawingml/2006/chartDrawing">
    <cdr:from>
      <cdr:x>0.76911</cdr:x>
      <cdr:y>0.81266</cdr:y>
    </cdr:from>
    <cdr:to>
      <cdr:x>0.90235</cdr:x>
      <cdr:y>1</cdr:y>
    </cdr:to>
    <cdr:sp macro="" textlink="">
      <cdr:nvSpPr>
        <cdr:cNvPr id="2" name="TextBox 1"/>
        <cdr:cNvSpPr txBox="1"/>
      </cdr:nvSpPr>
      <cdr:spPr>
        <a:xfrm xmlns:a="http://schemas.openxmlformats.org/drawingml/2006/main">
          <a:off x="5278045" y="396657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5EFD3-DCA2-4EAA-9EE0-1B81E6D38DA2}" type="datetimeFigureOut">
              <a:rPr lang="en-US" smtClean="0"/>
              <a:t>3/17/2024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1BECA-E095-4DB3-A569-547F0757AEAE}" type="slidenum">
              <a:rPr lang="en-US" smtClean="0"/>
              <a:t>‹#›</a:t>
            </a:fld>
            <a:endParaRPr lang="en-US"/>
          </a:p>
        </p:txBody>
      </p:sp>
    </p:spTree>
    <p:extLst>
      <p:ext uri="{BB962C8B-B14F-4D97-AF65-F5344CB8AC3E}">
        <p14:creationId xmlns:p14="http://schemas.microsoft.com/office/powerpoint/2010/main" val="236452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38</a:t>
            </a:fld>
            <a:endParaRPr lang="en-US"/>
          </a:p>
        </p:txBody>
      </p:sp>
    </p:spTree>
    <p:extLst>
      <p:ext uri="{BB962C8B-B14F-4D97-AF65-F5344CB8AC3E}">
        <p14:creationId xmlns:p14="http://schemas.microsoft.com/office/powerpoint/2010/main" val="1066236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looked</a:t>
            </a:r>
            <a:r>
              <a:rPr lang="en-US" baseline="0" dirty="0"/>
              <a:t> at grant success rate by rank, by size of spending, number of grants submitted, all the data seems to indicate an approximate success rate of about 40% and does not appear to be dependent on any variable, </a:t>
            </a:r>
            <a:r>
              <a:rPr lang="en-US" baseline="0" dirty="0" err="1"/>
              <a:t>ie</a:t>
            </a:r>
            <a:r>
              <a:rPr lang="en-US" baseline="0" dirty="0"/>
              <a:t> the institutions with high </a:t>
            </a:r>
            <a:r>
              <a:rPr lang="en-US" baseline="0" dirty="0" err="1"/>
              <a:t>submisssions</a:t>
            </a:r>
            <a:r>
              <a:rPr lang="en-US" baseline="0" dirty="0"/>
              <a:t> and by rank all seem to have approximately the same success rate, this is consistent over a couple years.</a:t>
            </a:r>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102185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a:t>
            </a:r>
            <a:r>
              <a:rPr lang="en-US" baseline="0" dirty="0"/>
              <a:t> rate was typically around 40% for all, will be interesting to see if the two higher sites go back up</a:t>
            </a:r>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3757872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sloped line</a:t>
            </a:r>
            <a:r>
              <a:rPr lang="en-US" baseline="0" dirty="0"/>
              <a:t> when doing tenured faculty vs any faculty but smaller sample size</a:t>
            </a:r>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367174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of the grants does not seem to impact the number of publications – more grants is same slope as funding</a:t>
            </a:r>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3122214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graphs</a:t>
            </a:r>
            <a:r>
              <a:rPr lang="en-US" baseline="0" dirty="0"/>
              <a:t> show institutions that had active K awards or submitted K awards this year.  There are 7 institutions that currently do not have K awards and of those 16 institutions that do have K’s, 10 submitted new awards.</a:t>
            </a:r>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3497592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projection from the chairs had $73M and 145 projects on way to $100M and 191 projects</a:t>
            </a:r>
          </a:p>
          <a:p>
            <a:endParaRPr lang="en-US" dirty="0"/>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solidFill>
                  <a:srgbClr val="144A94"/>
                </a:solidFill>
                <a:effectLst/>
                <a:latin typeface="Arial" panose="020B0604020202020204" pitchFamily="34" charset="0"/>
                <a:ea typeface="Times New Roman" panose="02020603050405020304" pitchFamily="18" charset="0"/>
              </a:rPr>
              <a:t>$137M total NIH funding: 2030 goal = $100M</a:t>
            </a:r>
            <a:endParaRPr lang="en-US" sz="18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solidFill>
                  <a:srgbClr val="144A94"/>
                </a:solidFill>
                <a:effectLst/>
                <a:latin typeface="Arial" panose="020B0604020202020204" pitchFamily="34" charset="0"/>
                <a:ea typeface="Times New Roman" panose="02020603050405020304" pitchFamily="18" charset="0"/>
              </a:rPr>
              <a:t>206 NIH-funded projects: 2020 goal = 200</a:t>
            </a:r>
            <a:endParaRPr lang="en-US" sz="18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144A94"/>
                </a:solidFill>
                <a:effectLst/>
                <a:latin typeface="Arial" panose="020B0604020202020204" pitchFamily="34" charset="0"/>
                <a:ea typeface="Times New Roman" panose="02020603050405020304" pitchFamily="18" charset="0"/>
              </a:rPr>
              <a:t>147 NIH-funded EM PIs (22 K awardees): 2030 goal = 150</a:t>
            </a:r>
            <a:endParaRPr lang="en-US" sz="18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144A94"/>
                </a:solidFill>
                <a:effectLst/>
                <a:latin typeface="Arial" panose="020B0604020202020204" pitchFamily="34" charset="0"/>
                <a:ea typeface="Times New Roman" panose="02020603050405020304" pitchFamily="18" charset="0"/>
              </a:rPr>
              <a:t>45 departments with NIH-funded PIs: 2030 goal = 50</a:t>
            </a:r>
            <a:endParaRPr lang="en-US" sz="18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144A94"/>
                </a:solidFill>
                <a:effectLst/>
                <a:latin typeface="Arial" panose="020B0604020202020204" pitchFamily="34" charset="0"/>
                <a:ea typeface="Times New Roman" panose="02020603050405020304" pitchFamily="18" charset="0"/>
              </a:rPr>
              <a:t>2.2% of Med School EM faculty are NIH-Funded PIs: 2030 goal 3%</a:t>
            </a:r>
            <a:endParaRPr lang="en-US" sz="1800" dirty="0">
              <a:solidFill>
                <a:srgbClr val="144A94"/>
              </a:solidFill>
              <a:effectLst/>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306173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projection from the chairs had $73M and 145 projects on way to $100M and 191 projects</a:t>
            </a:r>
          </a:p>
          <a:p>
            <a:endParaRPr lang="en-US" dirty="0"/>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solidFill>
                  <a:srgbClr val="144A94"/>
                </a:solidFill>
                <a:effectLst/>
                <a:latin typeface="Arial" panose="020B0604020202020204" pitchFamily="34" charset="0"/>
                <a:ea typeface="Times New Roman" panose="02020603050405020304" pitchFamily="18" charset="0"/>
              </a:rPr>
              <a:t>$137M total NIH funding: 2030 goal = $100M</a:t>
            </a:r>
            <a:endParaRPr lang="en-US" sz="18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solidFill>
                  <a:srgbClr val="144A94"/>
                </a:solidFill>
                <a:effectLst/>
                <a:latin typeface="Arial" panose="020B0604020202020204" pitchFamily="34" charset="0"/>
                <a:ea typeface="Times New Roman" panose="02020603050405020304" pitchFamily="18" charset="0"/>
              </a:rPr>
              <a:t>206 NIH-funded projects: 2020 goal = 200</a:t>
            </a:r>
            <a:endParaRPr lang="en-US" sz="18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144A94"/>
                </a:solidFill>
                <a:effectLst/>
                <a:latin typeface="Arial" panose="020B0604020202020204" pitchFamily="34" charset="0"/>
                <a:ea typeface="Times New Roman" panose="02020603050405020304" pitchFamily="18" charset="0"/>
              </a:rPr>
              <a:t>147 NIH-funded EM PIs (22 K awardees): 2030 goal = 150</a:t>
            </a:r>
            <a:endParaRPr lang="en-US" sz="18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144A94"/>
                </a:solidFill>
                <a:effectLst/>
                <a:latin typeface="Arial" panose="020B0604020202020204" pitchFamily="34" charset="0"/>
                <a:ea typeface="Times New Roman" panose="02020603050405020304" pitchFamily="18" charset="0"/>
              </a:rPr>
              <a:t>45 departments with NIH-funded PIs: 2030 goal = 50</a:t>
            </a:r>
            <a:endParaRPr lang="en-US" sz="18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144A94"/>
                </a:solidFill>
                <a:effectLst/>
                <a:latin typeface="Arial" panose="020B0604020202020204" pitchFamily="34" charset="0"/>
                <a:ea typeface="Times New Roman" panose="02020603050405020304" pitchFamily="18" charset="0"/>
              </a:rPr>
              <a:t>2.2% of Med School EM faculty are NIH-Funded PIs: 2030 goal 3%</a:t>
            </a:r>
            <a:endParaRPr lang="en-US" sz="1800" dirty="0">
              <a:solidFill>
                <a:srgbClr val="144A94"/>
              </a:solidFill>
              <a:effectLst/>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1906615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39</a:t>
            </a:fld>
            <a:endParaRPr lang="en-US"/>
          </a:p>
        </p:txBody>
      </p:sp>
    </p:spTree>
    <p:extLst>
      <p:ext uri="{BB962C8B-B14F-4D97-AF65-F5344CB8AC3E}">
        <p14:creationId xmlns:p14="http://schemas.microsoft.com/office/powerpoint/2010/main" val="221339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40</a:t>
            </a:fld>
            <a:endParaRPr lang="en-US"/>
          </a:p>
        </p:txBody>
      </p:sp>
    </p:spTree>
    <p:extLst>
      <p:ext uri="{BB962C8B-B14F-4D97-AF65-F5344CB8AC3E}">
        <p14:creationId xmlns:p14="http://schemas.microsoft.com/office/powerpoint/2010/main" val="255530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41</a:t>
            </a:fld>
            <a:endParaRPr lang="en-US"/>
          </a:p>
        </p:txBody>
      </p:sp>
    </p:spTree>
    <p:extLst>
      <p:ext uri="{BB962C8B-B14F-4D97-AF65-F5344CB8AC3E}">
        <p14:creationId xmlns:p14="http://schemas.microsoft.com/office/powerpoint/2010/main" val="337113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institutions have trend in decline over five years from 55 to 49 to 42 to 48 to 45 to 40 to 39</a:t>
            </a:r>
          </a:p>
          <a:p>
            <a:r>
              <a:rPr lang="en-US" baseline="0" dirty="0"/>
              <a:t>NIH decline follows similar 44 to 43 to 37 to 41 to 37 then reduced to the 32</a:t>
            </a:r>
          </a:p>
          <a:p>
            <a:endParaRPr lang="en-US" dirty="0"/>
          </a:p>
        </p:txBody>
      </p:sp>
      <p:sp>
        <p:nvSpPr>
          <p:cNvPr id="4" name="Slide Number Placeholder 3"/>
          <p:cNvSpPr>
            <a:spLocks noGrp="1"/>
          </p:cNvSpPr>
          <p:nvPr>
            <p:ph type="sldNum" sz="quarter" idx="10"/>
          </p:nvPr>
        </p:nvSpPr>
        <p:spPr/>
        <p:txBody>
          <a:bodyPr/>
          <a:lstStyle/>
          <a:p>
            <a:pPr defTabSz="466618">
              <a:defRPr/>
            </a:pPr>
            <a:fld id="{3601BECA-E095-4DB3-A569-547F0757AEAE}" type="slidenum">
              <a:rPr lang="en-US">
                <a:solidFill>
                  <a:prstClr val="black"/>
                </a:solidFill>
                <a:latin typeface="Calibri" panose="020F0502020204030204"/>
              </a:rPr>
              <a:pPr defTabSz="466618">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3388563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Awarded from submissions is calculation based on submitted grants and the conversion rate for those that </a:t>
            </a:r>
            <a:r>
              <a:rPr lang="en-US"/>
              <a:t>reported conversions</a:t>
            </a:r>
            <a:endParaRPr lang="en-US" dirty="0"/>
          </a:p>
        </p:txBody>
      </p:sp>
      <p:sp>
        <p:nvSpPr>
          <p:cNvPr id="4" name="Slide Number Placeholder 3"/>
          <p:cNvSpPr>
            <a:spLocks noGrp="1"/>
          </p:cNvSpPr>
          <p:nvPr>
            <p:ph type="sldNum" sz="quarter" idx="10"/>
          </p:nvPr>
        </p:nvSpPr>
        <p:spPr/>
        <p:txBody>
          <a:bodyPr/>
          <a:lstStyle/>
          <a:p>
            <a:pPr defTabSz="466618">
              <a:defRPr/>
            </a:pPr>
            <a:fld id="{3601BECA-E095-4DB3-A569-547F0757AEAE}" type="slidenum">
              <a:rPr lang="en-US">
                <a:solidFill>
                  <a:prstClr val="black"/>
                </a:solidFill>
                <a:latin typeface="Calibri" panose="020F0502020204030204"/>
              </a:rPr>
              <a:pPr defTabSz="466618">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94718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NIH of $107M is about 77% of the blue ridge total of $137M in awards</a:t>
            </a:r>
          </a:p>
          <a:p>
            <a:endParaRPr lang="en-US" dirty="0"/>
          </a:p>
          <a:p>
            <a:r>
              <a:rPr lang="en-US" dirty="0"/>
              <a:t>Of note – CDC 1 for $15M (UCLA) and industry 1 for $6.6M</a:t>
            </a:r>
          </a:p>
          <a:p>
            <a:endParaRPr lang="en-US" dirty="0"/>
          </a:p>
          <a:p>
            <a:r>
              <a:rPr lang="en-US" dirty="0"/>
              <a:t>Other federal seems trending towards pre covid base line</a:t>
            </a:r>
          </a:p>
        </p:txBody>
      </p:sp>
      <p:sp>
        <p:nvSpPr>
          <p:cNvPr id="4" name="Slide Number Placeholder 3"/>
          <p:cNvSpPr>
            <a:spLocks noGrp="1"/>
          </p:cNvSpPr>
          <p:nvPr>
            <p:ph type="sldNum" sz="quarter" idx="10"/>
          </p:nvPr>
        </p:nvSpPr>
        <p:spPr/>
        <p:txBody>
          <a:bodyPr/>
          <a:lstStyle/>
          <a:p>
            <a:pPr defTabSz="466618">
              <a:defRPr/>
            </a:pPr>
            <a:fld id="{3601BECA-E095-4DB3-A569-547F0757AEAE}" type="slidenum">
              <a:rPr lang="en-US">
                <a:solidFill>
                  <a:prstClr val="black"/>
                </a:solidFill>
                <a:latin typeface="Calibri" panose="020F0502020204030204"/>
              </a:rPr>
              <a:pPr defTabSz="466618">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424594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Continued trend upwards of spending </a:t>
            </a:r>
          </a:p>
          <a:p>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217770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Correlation</a:t>
            </a:r>
            <a:r>
              <a:rPr lang="en-US" baseline="0" dirty="0"/>
              <a:t> between the number of grants submitted and the total spending.  Could be more spending leads to submitting more grants or submitting more grants leads to more research spending.</a:t>
            </a:r>
          </a:p>
          <a:p>
            <a:endParaRPr lang="en-US" baseline="0" dirty="0"/>
          </a:p>
          <a:p>
            <a:r>
              <a:rPr lang="en-US" baseline="0" dirty="0"/>
              <a:t>Number of submissions going up – increase from 4 to 6 to 7 </a:t>
            </a:r>
            <a:r>
              <a:rPr lang="en-US" baseline="0" dirty="0" err="1"/>
              <a:t>instutitutions</a:t>
            </a:r>
            <a:r>
              <a:rPr lang="en-US" baseline="0" dirty="0"/>
              <a:t> with &gt;40 grants submitted.</a:t>
            </a:r>
          </a:p>
          <a:p>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1828474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EMF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74138"/>
            <a:ext cx="7772400" cy="147002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BC5976D-5DE2-354B-A04A-366661B73D93}"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459038" y="6356350"/>
            <a:ext cx="1253162" cy="365125"/>
          </a:xfrm>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67833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94EFE-3725-40E3-9461-B5C161FE4B3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9AAC3A-B11C-4DA6-9B00-DD2B5A69AC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0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52D4-71F6-4E76-B1E0-F92E19DD1D9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9CC8B0E-C5B0-49B2-9A2E-96C7F191F41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3249F03-8187-4CEC-93BF-277391F50886}"/>
              </a:ext>
            </a:extLst>
          </p:cNvPr>
          <p:cNvSpPr>
            <a:spLocks noGrp="1"/>
          </p:cNvSpPr>
          <p:nvPr>
            <p:ph type="dt" sz="half" idx="10"/>
          </p:nvPr>
        </p:nvSpPr>
        <p:spPr/>
        <p:txBody>
          <a:bodyPr/>
          <a:lstStyle/>
          <a:p>
            <a:pPr defTabSz="685800"/>
            <a:fld id="{60C3FA2D-C5B7-44B6-A87A-4B7635D43564}" type="datetimeFigureOut">
              <a:rPr lang="en-US" smtClean="0">
                <a:solidFill>
                  <a:prstClr val="black">
                    <a:tint val="75000"/>
                  </a:prstClr>
                </a:solidFill>
              </a:rPr>
              <a:pPr defTabSz="685800"/>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062301-99D0-4E0D-9A8A-B2CB2A2D53F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DA2CB0E-A042-4F6D-8DB3-8B1FE657FBC4}"/>
              </a:ext>
            </a:extLst>
          </p:cNvPr>
          <p:cNvSpPr>
            <a:spLocks noGrp="1"/>
          </p:cNvSpPr>
          <p:nvPr>
            <p:ph type="sldNum" sz="quarter" idx="12"/>
          </p:nvPr>
        </p:nvSpPr>
        <p:spPr/>
        <p:txBody>
          <a:bodyPr/>
          <a:lstStyle/>
          <a:p>
            <a:pPr defTabSz="685800"/>
            <a:fld id="{0F049BDE-FBF7-47D8-BDB6-14520B0B99F0}"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7074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3106622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82000" cy="664797"/>
          </a:xfrm>
        </p:spPr>
        <p:txBody>
          <a:bodyPr/>
          <a:lstStyle/>
          <a:p>
            <a:r>
              <a:rPr lang="en-US" dirty="0"/>
              <a:t>Click to edit Master title style</a:t>
            </a:r>
          </a:p>
        </p:txBody>
      </p:sp>
      <p:sp>
        <p:nvSpPr>
          <p:cNvPr id="3" name="Content Placeholder 2"/>
          <p:cNvSpPr>
            <a:spLocks noGrp="1"/>
          </p:cNvSpPr>
          <p:nvPr>
            <p:ph idx="1"/>
          </p:nvPr>
        </p:nvSpPr>
        <p:spPr>
          <a:xfrm>
            <a:off x="304800" y="1828800"/>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userDrawn="1"/>
        </p:nvCxnSpPr>
        <p:spPr>
          <a:xfrm>
            <a:off x="381000" y="1371600"/>
            <a:ext cx="8382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94522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AEMF Pg 2">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6652"/>
          <a:stretch/>
        </p:blipFill>
        <p:spPr>
          <a:xfrm>
            <a:off x="0" y="0"/>
            <a:ext cx="9144000" cy="5716018"/>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76D-5DE2-354B-A04A-366661B73D93}"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1581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5880"/>
          <a:stretch/>
        </p:blipFill>
        <p:spPr>
          <a:xfrm>
            <a:off x="0" y="0"/>
            <a:ext cx="9144000" cy="5768975"/>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5976D-5DE2-354B-A04A-366661B73D93}"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715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702"/>
          <a:stretch/>
        </p:blipFill>
        <p:spPr>
          <a:xfrm>
            <a:off x="0" y="0"/>
            <a:ext cx="9144000" cy="564396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C5976D-5DE2-354B-A04A-366661B73D93}"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6804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20103"/>
          <a:stretch/>
        </p:blipFill>
        <p:spPr>
          <a:xfrm>
            <a:off x="0" y="0"/>
            <a:ext cx="9144000" cy="5479345"/>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5976D-5DE2-354B-A04A-366661B73D93}" type="datetimeFigureOut">
              <a:rPr lang="en-US" smtClean="0"/>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413184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045"/>
          <a:stretch/>
        </p:blipFill>
        <p:spPr>
          <a:xfrm>
            <a:off x="0" y="0"/>
            <a:ext cx="9144000" cy="562044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5976D-5DE2-354B-A04A-366661B73D93}" type="datetimeFigureOut">
              <a:rPr lang="en-US" smtClean="0"/>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9865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017"/>
          <a:stretch/>
        </p:blipFill>
        <p:spPr>
          <a:xfrm>
            <a:off x="0" y="0"/>
            <a:ext cx="9144000" cy="5690994"/>
          </a:xfrm>
          <a:prstGeom prst="rect">
            <a:avLst/>
          </a:prstGeom>
        </p:spPr>
      </p:pic>
      <p:sp>
        <p:nvSpPr>
          <p:cNvPr id="2" name="Date Placeholder 1"/>
          <p:cNvSpPr>
            <a:spLocks noGrp="1"/>
          </p:cNvSpPr>
          <p:nvPr>
            <p:ph type="dt" sz="half" idx="10"/>
          </p:nvPr>
        </p:nvSpPr>
        <p:spPr/>
        <p:txBody>
          <a:bodyPr/>
          <a:lstStyle/>
          <a:p>
            <a:fld id="{FBC5976D-5DE2-354B-A04A-366661B73D93}" type="datetimeFigureOut">
              <a:rPr lang="en-US" smtClean="0"/>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53629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731"/>
          <a:stretch/>
        </p:blipFill>
        <p:spPr>
          <a:xfrm>
            <a:off x="0" y="0"/>
            <a:ext cx="9144000" cy="5573411"/>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89350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359"/>
          <a:stretch/>
        </p:blipFill>
        <p:spPr>
          <a:xfrm>
            <a:off x="0" y="0"/>
            <a:ext cx="9144000" cy="5667477"/>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212888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 3 AEM.jpg"/>
          <p:cNvPicPr>
            <a:picLocks noChangeAspect="1"/>
          </p:cNvPicPr>
          <p:nvPr/>
        </p:nvPicPr>
        <p:blipFill rotWithShape="1">
          <a:blip r:embed="rId11">
            <a:extLst>
              <a:ext uri="{28A0092B-C50C-407E-A947-70E740481C1C}">
                <a14:useLocalDpi xmlns:a14="http://schemas.microsoft.com/office/drawing/2010/main" val="0"/>
              </a:ext>
            </a:extLst>
          </a:blip>
          <a:srcRect b="10671"/>
          <a:stretch/>
        </p:blipFill>
        <p:spPr>
          <a:xfrm>
            <a:off x="0" y="0"/>
            <a:ext cx="9144000" cy="6126163"/>
          </a:xfrm>
          <a:prstGeom prst="rect">
            <a:avLst/>
          </a:prstGeom>
        </p:spPr>
      </p:pic>
      <p:sp>
        <p:nvSpPr>
          <p:cNvPr id="2" name="Title Placeholder 1"/>
          <p:cNvSpPr>
            <a:spLocks noGrp="1"/>
          </p:cNvSpPr>
          <p:nvPr>
            <p:ph type="title"/>
          </p:nvPr>
        </p:nvSpPr>
        <p:spPr>
          <a:xfrm>
            <a:off x="457200" y="15777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76D-5DE2-354B-A04A-366661B73D93}" type="datetimeFigureOut">
              <a:rPr lang="en-US" smtClean="0"/>
              <a:t>3/17/2024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8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A9E1-8368-1447-BC79-45B8A86C6384}" type="slidenum">
              <a:rPr lang="en-US" smtClean="0"/>
              <a:t>‹#›</a:t>
            </a:fld>
            <a:endParaRPr lang="en-US"/>
          </a:p>
        </p:txBody>
      </p:sp>
      <p:pic>
        <p:nvPicPr>
          <p:cNvPr id="8" name="Picture 7" descr="AAAEM.png"/>
          <p:cNvPicPr>
            <a:picLocks noChangeAspect="1"/>
          </p:cNvPicPr>
          <p:nvPr/>
        </p:nvPicPr>
        <p:blipFill rotWithShape="1">
          <a:blip r:embed="rId12">
            <a:extLst>
              <a:ext uri="{28A0092B-C50C-407E-A947-70E740481C1C}">
                <a14:useLocalDpi xmlns:a14="http://schemas.microsoft.com/office/drawing/2010/main" val="0"/>
              </a:ext>
            </a:extLst>
          </a:blip>
          <a:srcRect t="18213" r="7735" b="21315"/>
          <a:stretch/>
        </p:blipFill>
        <p:spPr>
          <a:xfrm>
            <a:off x="6553200" y="6283937"/>
            <a:ext cx="2159000" cy="452428"/>
          </a:xfrm>
          <a:prstGeom prst="rect">
            <a:avLst/>
          </a:prstGeom>
        </p:spPr>
      </p:pic>
    </p:spTree>
    <p:extLst>
      <p:ext uri="{BB962C8B-B14F-4D97-AF65-F5344CB8AC3E}">
        <p14:creationId xmlns:p14="http://schemas.microsoft.com/office/powerpoint/2010/main" val="130624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AAEM logo.jpg"/>
          <p:cNvPicPr>
            <a:picLocks noChangeAspect="1"/>
          </p:cNvPicPr>
          <p:nvPr/>
        </p:nvPicPr>
        <p:blipFill>
          <a:blip r:embed="rId4" cstate="print"/>
          <a:stretch>
            <a:fillRect/>
          </a:stretch>
        </p:blipFill>
        <p:spPr>
          <a:xfrm>
            <a:off x="0" y="6521303"/>
            <a:ext cx="1676400" cy="336697"/>
          </a:xfrm>
          <a:prstGeom prst="rect">
            <a:avLst/>
          </a:prstGeom>
        </p:spPr>
      </p:pic>
    </p:spTree>
    <p:extLst>
      <p:ext uri="{BB962C8B-B14F-4D97-AF65-F5344CB8AC3E}">
        <p14:creationId xmlns:p14="http://schemas.microsoft.com/office/powerpoint/2010/main" val="1094494771"/>
      </p:ext>
    </p:extLst>
  </p:cSld>
  <p:clrMap bg1="dk1" tx1="lt1" bg2="dk2" tx2="lt2" accent1="accent1" accent2="accent2" accent3="accent3" accent4="accent4" accent5="accent5" accent6="accent6" hlink="hlink" folHlink="folHlink"/>
  <p:sldLayoutIdLst>
    <p:sldLayoutId id="214748366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306C79-E54D-45D4-B9BD-5B6D5539392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E6A1F3-E8D8-42DF-AA8E-D0B64B5864E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C5389-78FD-43FB-A634-C368581A1DD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0C3FA2D-C5B7-44B6-A87A-4B7635D43564}" type="datetimeFigureOut">
              <a:rPr lang="en-US" smtClean="0"/>
              <a:t>3/17/2024</a:t>
            </a:fld>
            <a:endParaRPr lang="en-US"/>
          </a:p>
        </p:txBody>
      </p:sp>
      <p:sp>
        <p:nvSpPr>
          <p:cNvPr id="5" name="Footer Placeholder 4">
            <a:extLst>
              <a:ext uri="{FF2B5EF4-FFF2-40B4-BE49-F238E27FC236}">
                <a16:creationId xmlns:a16="http://schemas.microsoft.com/office/drawing/2014/main" id="{412F4BE3-D709-4A73-ADCF-3911113C968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B60923-D67B-443C-B729-8A36D29BCC7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049BDE-FBF7-47D8-BDB6-14520B0B99F0}" type="slidenum">
              <a:rPr lang="en-US" smtClean="0"/>
              <a:t>‹#›</a:t>
            </a:fld>
            <a:endParaRPr lang="en-US"/>
          </a:p>
        </p:txBody>
      </p:sp>
    </p:spTree>
    <p:extLst>
      <p:ext uri="{BB962C8B-B14F-4D97-AF65-F5344CB8AC3E}">
        <p14:creationId xmlns:p14="http://schemas.microsoft.com/office/powerpoint/2010/main" val="106306732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AAEM logo.jpg"/>
          <p:cNvPicPr>
            <a:picLocks noChangeAspect="1"/>
          </p:cNvPicPr>
          <p:nvPr userDrawn="1"/>
        </p:nvPicPr>
        <p:blipFill>
          <a:blip r:embed="rId5" cstate="print"/>
          <a:stretch>
            <a:fillRect/>
          </a:stretch>
        </p:blipFill>
        <p:spPr>
          <a:xfrm>
            <a:off x="0" y="6521303"/>
            <a:ext cx="1676400" cy="336697"/>
          </a:xfrm>
          <a:prstGeom prst="rect">
            <a:avLst/>
          </a:prstGeom>
        </p:spPr>
      </p:pic>
    </p:spTree>
    <p:extLst>
      <p:ext uri="{BB962C8B-B14F-4D97-AF65-F5344CB8AC3E}">
        <p14:creationId xmlns:p14="http://schemas.microsoft.com/office/powerpoint/2010/main" val="2541945720"/>
      </p:ext>
    </p:extLst>
  </p:cSld>
  <p:clrMap bg1="dk1" tx1="lt1" bg2="dk2" tx2="lt2" accent1="accent1" accent2="accent2" accent3="accent3" accent4="accent4" accent5="accent5" accent6="accent6" hlink="hlink" folHlink="folHlink"/>
  <p:sldLayoutIdLst>
    <p:sldLayoutId id="2147483664" r:id="rId1"/>
    <p:sldLayoutId id="2147483665" r:id="rId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20.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5.pn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14.pn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image" Target="../media/image16.jpeg"/><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9212" y="1611860"/>
            <a:ext cx="7772400" cy="1470025"/>
          </a:xfrm>
        </p:spPr>
        <p:txBody>
          <a:bodyPr>
            <a:normAutofit fontScale="90000"/>
          </a:bodyPr>
          <a:lstStyle/>
          <a:p>
            <a:pPr algn="ctr"/>
            <a:r>
              <a:rPr lang="en-US" sz="4900" b="1" i="1" dirty="0"/>
              <a:t>Academy of Administrators in Academic Emergency Medicine</a:t>
            </a:r>
            <a:br>
              <a:rPr lang="en-US" b="1" dirty="0"/>
            </a:br>
            <a:br>
              <a:rPr lang="en-US" b="1" dirty="0"/>
            </a:br>
            <a:r>
              <a:rPr lang="en-US" b="1" dirty="0">
                <a:solidFill>
                  <a:srgbClr val="FFC000"/>
                </a:solidFill>
              </a:rPr>
              <a:t>Operations and Research</a:t>
            </a:r>
            <a:br>
              <a:rPr lang="en-US" b="1" dirty="0">
                <a:solidFill>
                  <a:srgbClr val="FFC000"/>
                </a:solidFill>
              </a:rPr>
            </a:br>
            <a:r>
              <a:rPr lang="en-US" b="1" dirty="0">
                <a:solidFill>
                  <a:srgbClr val="FFC000"/>
                </a:solidFill>
              </a:rPr>
              <a:t>Fiscal Year 2023</a:t>
            </a:r>
          </a:p>
        </p:txBody>
      </p:sp>
      <p:sp>
        <p:nvSpPr>
          <p:cNvPr id="3" name="TextBox 2"/>
          <p:cNvSpPr txBox="1"/>
          <p:nvPr/>
        </p:nvSpPr>
        <p:spPr>
          <a:xfrm>
            <a:off x="423081" y="5049672"/>
            <a:ext cx="2840714" cy="1323439"/>
          </a:xfrm>
          <a:prstGeom prst="rect">
            <a:avLst/>
          </a:prstGeom>
          <a:noFill/>
        </p:spPr>
        <p:txBody>
          <a:bodyPr wrap="none" rtlCol="0">
            <a:spAutoFit/>
          </a:bodyPr>
          <a:lstStyle/>
          <a:p>
            <a:r>
              <a:rPr lang="en-US" sz="1600" b="1" dirty="0"/>
              <a:t>James Scheulen</a:t>
            </a:r>
          </a:p>
          <a:p>
            <a:r>
              <a:rPr lang="en-US" sz="1600" b="1" dirty="0"/>
              <a:t>Steve Maxwell</a:t>
            </a:r>
          </a:p>
          <a:p>
            <a:r>
              <a:rPr lang="en-US" sz="1600" b="1" dirty="0"/>
              <a:t>On behalf of the</a:t>
            </a:r>
          </a:p>
          <a:p>
            <a:r>
              <a:rPr lang="en-US" sz="1600" b="1" dirty="0"/>
              <a:t>AAAEM Benchmark Committee</a:t>
            </a:r>
          </a:p>
          <a:p>
            <a:r>
              <a:rPr lang="en-US" sz="1600" b="1" dirty="0"/>
              <a:t>March, 2024</a:t>
            </a:r>
          </a:p>
        </p:txBody>
      </p:sp>
      <p:pic>
        <p:nvPicPr>
          <p:cNvPr id="4" name="Picture 3"/>
          <p:cNvPicPr>
            <a:picLocks noChangeAspect="1"/>
          </p:cNvPicPr>
          <p:nvPr/>
        </p:nvPicPr>
        <p:blipFill>
          <a:blip r:embed="rId2"/>
          <a:stretch>
            <a:fillRect/>
          </a:stretch>
        </p:blipFill>
        <p:spPr>
          <a:xfrm>
            <a:off x="4421875" y="5070765"/>
            <a:ext cx="2392252" cy="1086903"/>
          </a:xfrm>
          <a:prstGeom prst="rect">
            <a:avLst/>
          </a:prstGeom>
        </p:spPr>
      </p:pic>
    </p:spTree>
    <p:extLst>
      <p:ext uri="{BB962C8B-B14F-4D97-AF65-F5344CB8AC3E}">
        <p14:creationId xmlns:p14="http://schemas.microsoft.com/office/powerpoint/2010/main" val="29135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Hospital Operations </a:t>
            </a:r>
          </a:p>
        </p:txBody>
      </p:sp>
      <p:sp>
        <p:nvSpPr>
          <p:cNvPr id="10" name="TextBox 9"/>
          <p:cNvSpPr txBox="1"/>
          <p:nvPr/>
        </p:nvSpPr>
        <p:spPr>
          <a:xfrm>
            <a:off x="1548463" y="1411865"/>
            <a:ext cx="6047073" cy="3677930"/>
          </a:xfrm>
          <a:prstGeom prst="rect">
            <a:avLst/>
          </a:prstGeom>
          <a:solidFill>
            <a:schemeClr val="bg1"/>
          </a:solidFill>
        </p:spPr>
        <p:txBody>
          <a:bodyPr wrap="square" rtlCol="0">
            <a:spAutoFit/>
          </a:bodyPr>
          <a:lstStyle/>
          <a:p>
            <a:pPr algn="ctr"/>
            <a:r>
              <a:rPr lang="en-US" sz="2800" b="1" i="1" dirty="0">
                <a:solidFill>
                  <a:srgbClr val="C00000"/>
                </a:solidFill>
              </a:rPr>
              <a:t>Staffed (612) vs Licensed (664) beds: 92% (Mean)</a:t>
            </a:r>
          </a:p>
          <a:p>
            <a:pPr algn="ctr"/>
            <a:endParaRPr lang="en-US" sz="1100" b="1" i="1" dirty="0">
              <a:solidFill>
                <a:srgbClr val="C00000"/>
              </a:solidFill>
            </a:endParaRPr>
          </a:p>
          <a:p>
            <a:pPr algn="ctr"/>
            <a:r>
              <a:rPr lang="en-US" sz="2400" b="1" i="1" dirty="0">
                <a:solidFill>
                  <a:schemeClr val="tx2"/>
                </a:solidFill>
              </a:rPr>
              <a:t>Inpatients from ED: 55% (Academic)</a:t>
            </a:r>
          </a:p>
          <a:p>
            <a:pPr algn="ctr"/>
            <a:r>
              <a:rPr lang="en-US" sz="2400" b="1" i="1" dirty="0">
                <a:solidFill>
                  <a:schemeClr val="tx2"/>
                </a:solidFill>
              </a:rPr>
              <a:t>Inpatients from ED: 80% (Community)</a:t>
            </a:r>
          </a:p>
          <a:p>
            <a:pPr algn="ctr"/>
            <a:endParaRPr lang="en-US" sz="1100" b="1" dirty="0"/>
          </a:p>
          <a:p>
            <a:pPr algn="ctr"/>
            <a:r>
              <a:rPr lang="en-US" sz="2400" b="1" i="1" dirty="0"/>
              <a:t>Academic Mean Turnover = 53 patients/bed</a:t>
            </a:r>
          </a:p>
          <a:p>
            <a:pPr algn="ctr"/>
            <a:r>
              <a:rPr lang="en-US" sz="2400" b="1" i="1" dirty="0"/>
              <a:t>Estimated inpatient LOS = 6.9 days</a:t>
            </a:r>
          </a:p>
          <a:p>
            <a:pPr algn="ctr"/>
            <a:endParaRPr lang="en-US" sz="1100" b="1" i="1" dirty="0"/>
          </a:p>
          <a:p>
            <a:pPr algn="ctr"/>
            <a:r>
              <a:rPr lang="en-US" sz="2400" b="1" i="1" dirty="0"/>
              <a:t>Community Mean Turnover – 75 patients/bed</a:t>
            </a:r>
          </a:p>
          <a:p>
            <a:pPr algn="ctr"/>
            <a:r>
              <a:rPr lang="en-US" sz="2400" b="1" i="1" dirty="0"/>
              <a:t>Estimated inpatient LOS = 4.9 days</a:t>
            </a:r>
          </a:p>
        </p:txBody>
      </p:sp>
      <p:pic>
        <p:nvPicPr>
          <p:cNvPr id="6" name="Picture 5"/>
          <p:cNvPicPr>
            <a:picLocks noChangeAspect="1"/>
          </p:cNvPicPr>
          <p:nvPr/>
        </p:nvPicPr>
        <p:blipFill>
          <a:blip r:embed="rId2"/>
          <a:stretch>
            <a:fillRect/>
          </a:stretch>
        </p:blipFill>
        <p:spPr>
          <a:xfrm>
            <a:off x="616017" y="5091764"/>
            <a:ext cx="8070783" cy="1631535"/>
          </a:xfrm>
          <a:prstGeom prst="rect">
            <a:avLst/>
          </a:prstGeom>
        </p:spPr>
      </p:pic>
    </p:spTree>
    <p:extLst>
      <p:ext uri="{BB962C8B-B14F-4D97-AF65-F5344CB8AC3E}">
        <p14:creationId xmlns:p14="http://schemas.microsoft.com/office/powerpoint/2010/main" val="109206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3" name="Group 1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03441" y="857250"/>
            <a:ext cx="5737118" cy="4296100"/>
            <a:chOff x="329184" y="1"/>
            <a:chExt cx="524256" cy="5728133"/>
          </a:xfrm>
        </p:grpSpPr>
        <p:cxnSp>
          <p:nvCxnSpPr>
            <p:cNvPr id="14" name="Straight Connector 1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7" name="Rectangle 1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1095784"/>
            <a:ext cx="8249304" cy="399385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2542AA8D-FD10-3E48-84CA-F4AAB831AB02}"/>
              </a:ext>
            </a:extLst>
          </p:cNvPr>
          <p:cNvSpPr txBox="1"/>
          <p:nvPr/>
        </p:nvSpPr>
        <p:spPr>
          <a:xfrm>
            <a:off x="1455054" y="5128346"/>
            <a:ext cx="6229165" cy="697313"/>
          </a:xfrm>
          <a:prstGeom prst="rect">
            <a:avLst/>
          </a:prstGeom>
        </p:spPr>
        <p:txBody>
          <a:bodyPr vert="horz" lIns="68580" tIns="34290" rIns="68580" bIns="34290" rtlCol="0" anchor="b">
            <a:normAutofit fontScale="70000" lnSpcReduction="20000"/>
          </a:bodyPr>
          <a:lstStyle/>
          <a:p>
            <a:pPr algn="ctr">
              <a:lnSpc>
                <a:spcPct val="90000"/>
              </a:lnSpc>
              <a:spcBef>
                <a:spcPct val="0"/>
              </a:spcBef>
              <a:spcAft>
                <a:spcPts val="450"/>
              </a:spcAft>
            </a:pPr>
            <a:r>
              <a:rPr lang="en-US" sz="3900" b="1" dirty="0">
                <a:solidFill>
                  <a:srgbClr val="002D74"/>
                </a:solidFill>
                <a:latin typeface="Gill Sans MT" panose="020B0502020104020203" pitchFamily="34" charset="77"/>
                <a:ea typeface="+mj-ea"/>
                <a:cs typeface="+mj-cs"/>
              </a:rPr>
              <a:t>Sources of Patients: Points of Control</a:t>
            </a:r>
          </a:p>
        </p:txBody>
      </p:sp>
      <p:sp>
        <p:nvSpPr>
          <p:cNvPr id="10" name="TextBox 9">
            <a:extLst>
              <a:ext uri="{FF2B5EF4-FFF2-40B4-BE49-F238E27FC236}">
                <a16:creationId xmlns:a16="http://schemas.microsoft.com/office/drawing/2014/main" id="{66963066-64F9-0C17-038C-533C52CF58A7}"/>
              </a:ext>
            </a:extLst>
          </p:cNvPr>
          <p:cNvSpPr txBox="1"/>
          <p:nvPr/>
        </p:nvSpPr>
        <p:spPr>
          <a:xfrm>
            <a:off x="4200916" y="4373823"/>
            <a:ext cx="761252" cy="346249"/>
          </a:xfrm>
          <a:prstGeom prst="rect">
            <a:avLst/>
          </a:prstGeom>
          <a:noFill/>
        </p:spPr>
        <p:txBody>
          <a:bodyPr wrap="square" rtlCol="0">
            <a:spAutoFit/>
          </a:bodyPr>
          <a:lstStyle/>
          <a:p>
            <a:pPr algn="ctr"/>
            <a:r>
              <a:rPr lang="en-US" sz="1650" dirty="0">
                <a:solidFill>
                  <a:schemeClr val="bg1"/>
                </a:solidFill>
                <a:latin typeface="+mj-lt"/>
              </a:rPr>
              <a:t>Space</a:t>
            </a:r>
          </a:p>
        </p:txBody>
      </p:sp>
      <p:sp>
        <p:nvSpPr>
          <p:cNvPr id="26" name="TextBox 25">
            <a:extLst>
              <a:ext uri="{FF2B5EF4-FFF2-40B4-BE49-F238E27FC236}">
                <a16:creationId xmlns:a16="http://schemas.microsoft.com/office/drawing/2014/main" id="{76234CF3-9F5B-DB75-6298-629E387D3065}"/>
              </a:ext>
            </a:extLst>
          </p:cNvPr>
          <p:cNvSpPr txBox="1"/>
          <p:nvPr/>
        </p:nvSpPr>
        <p:spPr>
          <a:xfrm>
            <a:off x="4062033" y="4357765"/>
            <a:ext cx="727863" cy="276999"/>
          </a:xfrm>
          <a:prstGeom prst="rect">
            <a:avLst/>
          </a:prstGeom>
          <a:noFill/>
        </p:spPr>
        <p:txBody>
          <a:bodyPr wrap="square" rtlCol="0">
            <a:spAutoFit/>
          </a:bodyPr>
          <a:lstStyle/>
          <a:p>
            <a:pPr algn="ctr"/>
            <a:r>
              <a:rPr lang="en-US" sz="1200" dirty="0">
                <a:solidFill>
                  <a:schemeClr val="bg1"/>
                </a:solidFill>
                <a:latin typeface="Gill Sans MT" panose="020B0502020104020203" pitchFamily="34" charset="77"/>
              </a:rPr>
              <a:t>Space</a:t>
            </a:r>
          </a:p>
        </p:txBody>
      </p:sp>
      <p:sp>
        <p:nvSpPr>
          <p:cNvPr id="28" name="Rectangle 27">
            <a:extLst>
              <a:ext uri="{FF2B5EF4-FFF2-40B4-BE49-F238E27FC236}">
                <a16:creationId xmlns:a16="http://schemas.microsoft.com/office/drawing/2014/main" id="{0ACA7D41-D0F3-48D9-B3F4-35BC7CF96DC0}"/>
              </a:ext>
            </a:extLst>
          </p:cNvPr>
          <p:cNvSpPr/>
          <p:nvPr/>
        </p:nvSpPr>
        <p:spPr>
          <a:xfrm>
            <a:off x="7737249" y="4132424"/>
            <a:ext cx="1322109" cy="972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9D61EAA5-2F79-4B3E-A7FD-3291A386E9B2}"/>
              </a:ext>
            </a:extLst>
          </p:cNvPr>
          <p:cNvSpPr/>
          <p:nvPr/>
        </p:nvSpPr>
        <p:spPr>
          <a:xfrm>
            <a:off x="235132" y="4890534"/>
            <a:ext cx="672737" cy="30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A106A98F-4C20-43B0-B673-6E111425D1B8}"/>
              </a:ext>
            </a:extLst>
          </p:cNvPr>
          <p:cNvSpPr/>
          <p:nvPr/>
        </p:nvSpPr>
        <p:spPr>
          <a:xfrm>
            <a:off x="284720" y="4897419"/>
            <a:ext cx="672737" cy="30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TextBox 30">
            <a:extLst>
              <a:ext uri="{FF2B5EF4-FFF2-40B4-BE49-F238E27FC236}">
                <a16:creationId xmlns:a16="http://schemas.microsoft.com/office/drawing/2014/main" id="{B17C4239-D5EA-4160-A96F-19E67DC7E60E}"/>
              </a:ext>
            </a:extLst>
          </p:cNvPr>
          <p:cNvSpPr txBox="1"/>
          <p:nvPr/>
        </p:nvSpPr>
        <p:spPr>
          <a:xfrm>
            <a:off x="870475" y="1529972"/>
            <a:ext cx="1536062" cy="300082"/>
          </a:xfrm>
          <a:prstGeom prst="rect">
            <a:avLst/>
          </a:prstGeom>
          <a:noFill/>
        </p:spPr>
        <p:txBody>
          <a:bodyPr wrap="none" rtlCol="0">
            <a:spAutoFit/>
          </a:bodyPr>
          <a:lstStyle/>
          <a:p>
            <a:r>
              <a:rPr lang="en-US" sz="1350" b="1" dirty="0">
                <a:solidFill>
                  <a:srgbClr val="002D74"/>
                </a:solidFill>
                <a:latin typeface="Gill Sans MT" panose="020B0502020104020203" pitchFamily="34" charset="77"/>
              </a:rPr>
              <a:t>Patient Transfers</a:t>
            </a:r>
          </a:p>
        </p:txBody>
      </p:sp>
      <p:sp>
        <p:nvSpPr>
          <p:cNvPr id="32" name="TextBox 31">
            <a:extLst>
              <a:ext uri="{FF2B5EF4-FFF2-40B4-BE49-F238E27FC236}">
                <a16:creationId xmlns:a16="http://schemas.microsoft.com/office/drawing/2014/main" id="{C08BDE22-1D52-4660-850F-7DAAAC53D739}"/>
              </a:ext>
            </a:extLst>
          </p:cNvPr>
          <p:cNvSpPr txBox="1"/>
          <p:nvPr/>
        </p:nvSpPr>
        <p:spPr>
          <a:xfrm>
            <a:off x="571500" y="4262048"/>
            <a:ext cx="2157194" cy="300082"/>
          </a:xfrm>
          <a:prstGeom prst="rect">
            <a:avLst/>
          </a:prstGeom>
          <a:noFill/>
        </p:spPr>
        <p:txBody>
          <a:bodyPr wrap="none" rtlCol="0">
            <a:spAutoFit/>
          </a:bodyPr>
          <a:lstStyle/>
          <a:p>
            <a:r>
              <a:rPr lang="en-US" sz="1350" b="1" dirty="0">
                <a:solidFill>
                  <a:srgbClr val="002D74"/>
                </a:solidFill>
                <a:latin typeface="Gill Sans MT" panose="020B0502020104020203" pitchFamily="34" charset="77"/>
              </a:rPr>
              <a:t>Emergency Department</a:t>
            </a:r>
          </a:p>
        </p:txBody>
      </p:sp>
      <p:sp>
        <p:nvSpPr>
          <p:cNvPr id="33" name="TextBox 32">
            <a:extLst>
              <a:ext uri="{FF2B5EF4-FFF2-40B4-BE49-F238E27FC236}">
                <a16:creationId xmlns:a16="http://schemas.microsoft.com/office/drawing/2014/main" id="{093547D4-B9C4-4957-BECD-3DDD515257DA}"/>
              </a:ext>
            </a:extLst>
          </p:cNvPr>
          <p:cNvSpPr txBox="1"/>
          <p:nvPr/>
        </p:nvSpPr>
        <p:spPr>
          <a:xfrm>
            <a:off x="6443484" y="4296673"/>
            <a:ext cx="2202655" cy="507831"/>
          </a:xfrm>
          <a:prstGeom prst="rect">
            <a:avLst/>
          </a:prstGeom>
          <a:noFill/>
        </p:spPr>
        <p:txBody>
          <a:bodyPr wrap="none" rtlCol="0">
            <a:spAutoFit/>
          </a:bodyPr>
          <a:lstStyle/>
          <a:p>
            <a:pPr algn="ctr"/>
            <a:r>
              <a:rPr lang="en-US" sz="1350" b="1" dirty="0">
                <a:solidFill>
                  <a:srgbClr val="002D74"/>
                </a:solidFill>
                <a:latin typeface="Gill Sans MT" panose="020B0502020104020203" pitchFamily="34" charset="77"/>
              </a:rPr>
              <a:t>Urgent Admissions from </a:t>
            </a:r>
          </a:p>
          <a:p>
            <a:pPr algn="ctr"/>
            <a:r>
              <a:rPr lang="en-US" sz="1350" b="1" dirty="0">
                <a:solidFill>
                  <a:srgbClr val="002D74"/>
                </a:solidFill>
                <a:latin typeface="Gill Sans MT" panose="020B0502020104020203" pitchFamily="34" charset="77"/>
              </a:rPr>
              <a:t>Clinics/Offices</a:t>
            </a:r>
          </a:p>
        </p:txBody>
      </p:sp>
      <p:sp>
        <p:nvSpPr>
          <p:cNvPr id="34" name="TextBox 33">
            <a:extLst>
              <a:ext uri="{FF2B5EF4-FFF2-40B4-BE49-F238E27FC236}">
                <a16:creationId xmlns:a16="http://schemas.microsoft.com/office/drawing/2014/main" id="{E428F317-4776-41EE-8742-64717CC3DF79}"/>
              </a:ext>
            </a:extLst>
          </p:cNvPr>
          <p:cNvSpPr txBox="1"/>
          <p:nvPr/>
        </p:nvSpPr>
        <p:spPr>
          <a:xfrm>
            <a:off x="6640417" y="1529972"/>
            <a:ext cx="1967526" cy="300082"/>
          </a:xfrm>
          <a:prstGeom prst="rect">
            <a:avLst/>
          </a:prstGeom>
          <a:noFill/>
        </p:spPr>
        <p:txBody>
          <a:bodyPr wrap="none" rtlCol="0">
            <a:spAutoFit/>
          </a:bodyPr>
          <a:lstStyle/>
          <a:p>
            <a:r>
              <a:rPr lang="en-US" sz="1350" b="1" dirty="0">
                <a:solidFill>
                  <a:srgbClr val="002D74"/>
                </a:solidFill>
                <a:latin typeface="Gill Sans MT" panose="020B0502020104020203" pitchFamily="34" charset="77"/>
              </a:rPr>
              <a:t>Scheduled Admissions</a:t>
            </a:r>
          </a:p>
        </p:txBody>
      </p:sp>
      <p:sp>
        <p:nvSpPr>
          <p:cNvPr id="35" name="Oval 34">
            <a:extLst>
              <a:ext uri="{FF2B5EF4-FFF2-40B4-BE49-F238E27FC236}">
                <a16:creationId xmlns:a16="http://schemas.microsoft.com/office/drawing/2014/main" id="{07C0640C-5691-4356-8201-64AB30793F08}"/>
              </a:ext>
            </a:extLst>
          </p:cNvPr>
          <p:cNvSpPr/>
          <p:nvPr/>
        </p:nvSpPr>
        <p:spPr>
          <a:xfrm>
            <a:off x="1143948" y="3264284"/>
            <a:ext cx="1028700" cy="1028700"/>
          </a:xfrm>
          <a:prstGeom prst="ellipse">
            <a:avLst/>
          </a:prstGeom>
          <a:solidFill>
            <a:srgbClr val="FFC000">
              <a:alpha val="80000"/>
            </a:srgb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36" name="Rectangle 35" descr="Ambulance">
            <a:extLst>
              <a:ext uri="{FF2B5EF4-FFF2-40B4-BE49-F238E27FC236}">
                <a16:creationId xmlns:a16="http://schemas.microsoft.com/office/drawing/2014/main" id="{7056CF11-CB34-46A1-95FE-7CDA8C4587A3}"/>
              </a:ext>
            </a:extLst>
          </p:cNvPr>
          <p:cNvSpPr/>
          <p:nvPr/>
        </p:nvSpPr>
        <p:spPr>
          <a:xfrm>
            <a:off x="1316302" y="3500122"/>
            <a:ext cx="733202" cy="64633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7" name="Oval 36">
            <a:extLst>
              <a:ext uri="{FF2B5EF4-FFF2-40B4-BE49-F238E27FC236}">
                <a16:creationId xmlns:a16="http://schemas.microsoft.com/office/drawing/2014/main" id="{D7D1B420-EC06-4AB2-A7D7-93AC9B5F99C2}"/>
              </a:ext>
            </a:extLst>
          </p:cNvPr>
          <p:cNvSpPr/>
          <p:nvPr/>
        </p:nvSpPr>
        <p:spPr>
          <a:xfrm>
            <a:off x="1143948" y="1860241"/>
            <a:ext cx="1028700" cy="1028700"/>
          </a:xfrm>
          <a:prstGeom prst="ellipse">
            <a:avLst/>
          </a:prstGeom>
          <a:solidFill>
            <a:srgbClr val="92D050">
              <a:alpha val="70000"/>
            </a:srgb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pic>
        <p:nvPicPr>
          <p:cNvPr id="38" name="Graphic 37" descr="Call center with solid fill">
            <a:extLst>
              <a:ext uri="{FF2B5EF4-FFF2-40B4-BE49-F238E27FC236}">
                <a16:creationId xmlns:a16="http://schemas.microsoft.com/office/drawing/2014/main" id="{555D354D-5B57-48AA-86E9-3F6947C15F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4218" y="2031691"/>
            <a:ext cx="685800" cy="685800"/>
          </a:xfrm>
          <a:prstGeom prst="rect">
            <a:avLst/>
          </a:prstGeom>
        </p:spPr>
      </p:pic>
      <p:sp>
        <p:nvSpPr>
          <p:cNvPr id="39" name="Oval 38">
            <a:extLst>
              <a:ext uri="{FF2B5EF4-FFF2-40B4-BE49-F238E27FC236}">
                <a16:creationId xmlns:a16="http://schemas.microsoft.com/office/drawing/2014/main" id="{45A2ADD4-641E-495F-9F91-70BCAA8C747A}"/>
              </a:ext>
            </a:extLst>
          </p:cNvPr>
          <p:cNvSpPr/>
          <p:nvPr/>
        </p:nvSpPr>
        <p:spPr>
          <a:xfrm>
            <a:off x="7061019" y="1860241"/>
            <a:ext cx="1028700" cy="1028700"/>
          </a:xfrm>
          <a:prstGeom prst="ellipse">
            <a:avLst/>
          </a:prstGeom>
          <a:solidFill>
            <a:srgbClr val="7030A0">
              <a:alpha val="50368"/>
            </a:srgb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pic>
        <p:nvPicPr>
          <p:cNvPr id="40" name="Graphic 39" descr="Sleep with solid fill">
            <a:extLst>
              <a:ext uri="{FF2B5EF4-FFF2-40B4-BE49-F238E27FC236}">
                <a16:creationId xmlns:a16="http://schemas.microsoft.com/office/drawing/2014/main" id="{97266598-445A-4B73-B5CA-59115AF1CC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9205" y="2008636"/>
            <a:ext cx="685800" cy="685800"/>
          </a:xfrm>
          <a:prstGeom prst="rect">
            <a:avLst/>
          </a:prstGeom>
        </p:spPr>
      </p:pic>
      <p:sp>
        <p:nvSpPr>
          <p:cNvPr id="41" name="Oval 40">
            <a:extLst>
              <a:ext uri="{FF2B5EF4-FFF2-40B4-BE49-F238E27FC236}">
                <a16:creationId xmlns:a16="http://schemas.microsoft.com/office/drawing/2014/main" id="{8CB9ECDF-7CC6-406F-8AFB-4FB378E14DF5}"/>
              </a:ext>
            </a:extLst>
          </p:cNvPr>
          <p:cNvSpPr/>
          <p:nvPr/>
        </p:nvSpPr>
        <p:spPr>
          <a:xfrm>
            <a:off x="7046047" y="3314440"/>
            <a:ext cx="1028700" cy="1028700"/>
          </a:xfrm>
          <a:prstGeom prst="ellipse">
            <a:avLst/>
          </a:prstGeom>
          <a:solidFill>
            <a:srgbClr val="FF0000">
              <a:alpha val="40392"/>
            </a:srgb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pic>
        <p:nvPicPr>
          <p:cNvPr id="42" name="Graphic 41" descr="Doctor female outline">
            <a:extLst>
              <a:ext uri="{FF2B5EF4-FFF2-40B4-BE49-F238E27FC236}">
                <a16:creationId xmlns:a16="http://schemas.microsoft.com/office/drawing/2014/main" id="{EE2E96F5-5505-46A9-B627-73C4411362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9205" y="3457967"/>
            <a:ext cx="685800" cy="685800"/>
          </a:xfrm>
          <a:prstGeom prst="rect">
            <a:avLst/>
          </a:prstGeom>
        </p:spPr>
      </p:pic>
      <p:pic>
        <p:nvPicPr>
          <p:cNvPr id="43" name="Graphic 42" descr="Hospital with solid fill">
            <a:extLst>
              <a:ext uri="{FF2B5EF4-FFF2-40B4-BE49-F238E27FC236}">
                <a16:creationId xmlns:a16="http://schemas.microsoft.com/office/drawing/2014/main" id="{526BDCA1-6B9C-4BF8-A022-9242298729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26524" y="1365794"/>
            <a:ext cx="3405867" cy="3405867"/>
          </a:xfrm>
          <a:prstGeom prst="rect">
            <a:avLst/>
          </a:prstGeom>
        </p:spPr>
      </p:pic>
      <p:pic>
        <p:nvPicPr>
          <p:cNvPr id="44" name="Graphic 43" descr="Line arrow: Counter-clockwise curve with solid fill">
            <a:extLst>
              <a:ext uri="{FF2B5EF4-FFF2-40B4-BE49-F238E27FC236}">
                <a16:creationId xmlns:a16="http://schemas.microsoft.com/office/drawing/2014/main" id="{2D85E508-DC74-4A13-9FB6-1BEFD04A573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7263940">
            <a:off x="2266487" y="2299717"/>
            <a:ext cx="578096" cy="995500"/>
          </a:xfrm>
          <a:prstGeom prst="rect">
            <a:avLst/>
          </a:prstGeom>
        </p:spPr>
      </p:pic>
      <p:pic>
        <p:nvPicPr>
          <p:cNvPr id="45" name="Graphic 44" descr="Line arrow: Counter-clockwise curve with solid fill">
            <a:extLst>
              <a:ext uri="{FF2B5EF4-FFF2-40B4-BE49-F238E27FC236}">
                <a16:creationId xmlns:a16="http://schemas.microsoft.com/office/drawing/2014/main" id="{3EF60AC8-F471-4106-9071-6E9E82A974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754792">
            <a:off x="2341888" y="3482752"/>
            <a:ext cx="476885" cy="1095714"/>
          </a:xfrm>
          <a:prstGeom prst="rect">
            <a:avLst/>
          </a:prstGeom>
        </p:spPr>
      </p:pic>
      <p:pic>
        <p:nvPicPr>
          <p:cNvPr id="46" name="Graphic 45" descr="Line arrow: Clockwise curve outline">
            <a:extLst>
              <a:ext uri="{FF2B5EF4-FFF2-40B4-BE49-F238E27FC236}">
                <a16:creationId xmlns:a16="http://schemas.microsoft.com/office/drawing/2014/main" id="{6ED6D4A1-D49C-4895-84A0-DA62AE2089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8192206">
            <a:off x="6171332" y="3215652"/>
            <a:ext cx="685800" cy="1282235"/>
          </a:xfrm>
          <a:prstGeom prst="rect">
            <a:avLst/>
          </a:prstGeom>
        </p:spPr>
      </p:pic>
      <p:pic>
        <p:nvPicPr>
          <p:cNvPr id="47" name="Graphic 46" descr="Line arrow: Clockwise curve outline">
            <a:extLst>
              <a:ext uri="{FF2B5EF4-FFF2-40B4-BE49-F238E27FC236}">
                <a16:creationId xmlns:a16="http://schemas.microsoft.com/office/drawing/2014/main" id="{0CA28D64-2530-4F73-BAA7-2A4C8E06E36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379754">
            <a:off x="6139153" y="2112440"/>
            <a:ext cx="824693" cy="1300117"/>
          </a:xfrm>
          <a:prstGeom prst="rect">
            <a:avLst/>
          </a:prstGeom>
        </p:spPr>
      </p:pic>
      <p:sp>
        <p:nvSpPr>
          <p:cNvPr id="48" name="TextBox 47">
            <a:extLst>
              <a:ext uri="{FF2B5EF4-FFF2-40B4-BE49-F238E27FC236}">
                <a16:creationId xmlns:a16="http://schemas.microsoft.com/office/drawing/2014/main" id="{EA156E7D-5750-41DD-B350-85A1E1764080}"/>
              </a:ext>
            </a:extLst>
          </p:cNvPr>
          <p:cNvSpPr txBox="1"/>
          <p:nvPr/>
        </p:nvSpPr>
        <p:spPr>
          <a:xfrm>
            <a:off x="1385838" y="4668446"/>
            <a:ext cx="487634" cy="300082"/>
          </a:xfrm>
          <a:prstGeom prst="rect">
            <a:avLst/>
          </a:prstGeom>
          <a:noFill/>
        </p:spPr>
        <p:txBody>
          <a:bodyPr wrap="none" rtlCol="0">
            <a:spAutoFit/>
          </a:bodyPr>
          <a:lstStyle/>
          <a:p>
            <a:r>
              <a:rPr lang="en-US" sz="1350" b="1" dirty="0"/>
              <a:t>41%</a:t>
            </a:r>
          </a:p>
        </p:txBody>
      </p:sp>
      <p:sp>
        <p:nvSpPr>
          <p:cNvPr id="49" name="TextBox 48">
            <a:extLst>
              <a:ext uri="{FF2B5EF4-FFF2-40B4-BE49-F238E27FC236}">
                <a16:creationId xmlns:a16="http://schemas.microsoft.com/office/drawing/2014/main" id="{F988E4DD-E1DD-4910-B8A0-B58999ECEB39}"/>
              </a:ext>
            </a:extLst>
          </p:cNvPr>
          <p:cNvSpPr txBox="1"/>
          <p:nvPr/>
        </p:nvSpPr>
        <p:spPr>
          <a:xfrm>
            <a:off x="7360200" y="4762465"/>
            <a:ext cx="487634" cy="300082"/>
          </a:xfrm>
          <a:prstGeom prst="rect">
            <a:avLst/>
          </a:prstGeom>
          <a:noFill/>
        </p:spPr>
        <p:txBody>
          <a:bodyPr wrap="none" rtlCol="0">
            <a:spAutoFit/>
          </a:bodyPr>
          <a:lstStyle/>
          <a:p>
            <a:r>
              <a:rPr lang="en-US" sz="1350" b="1" dirty="0"/>
              <a:t>13%</a:t>
            </a:r>
          </a:p>
        </p:txBody>
      </p:sp>
      <p:sp>
        <p:nvSpPr>
          <p:cNvPr id="50" name="TextBox 49">
            <a:extLst>
              <a:ext uri="{FF2B5EF4-FFF2-40B4-BE49-F238E27FC236}">
                <a16:creationId xmlns:a16="http://schemas.microsoft.com/office/drawing/2014/main" id="{CD0EB1F6-8C6F-4492-9F5E-1F6B6E4C6DEE}"/>
              </a:ext>
            </a:extLst>
          </p:cNvPr>
          <p:cNvSpPr txBox="1"/>
          <p:nvPr/>
        </p:nvSpPr>
        <p:spPr>
          <a:xfrm>
            <a:off x="7340142" y="1270406"/>
            <a:ext cx="487634" cy="300082"/>
          </a:xfrm>
          <a:prstGeom prst="rect">
            <a:avLst/>
          </a:prstGeom>
          <a:noFill/>
        </p:spPr>
        <p:txBody>
          <a:bodyPr wrap="none" rtlCol="0">
            <a:spAutoFit/>
          </a:bodyPr>
          <a:lstStyle/>
          <a:p>
            <a:r>
              <a:rPr lang="en-US" sz="1350" b="1" dirty="0"/>
              <a:t>27%</a:t>
            </a:r>
          </a:p>
        </p:txBody>
      </p:sp>
      <p:sp>
        <p:nvSpPr>
          <p:cNvPr id="51" name="TextBox 50">
            <a:extLst>
              <a:ext uri="{FF2B5EF4-FFF2-40B4-BE49-F238E27FC236}">
                <a16:creationId xmlns:a16="http://schemas.microsoft.com/office/drawing/2014/main" id="{9AAACC26-DE20-47B5-8E10-167EEB88B228}"/>
              </a:ext>
            </a:extLst>
          </p:cNvPr>
          <p:cNvSpPr txBox="1"/>
          <p:nvPr/>
        </p:nvSpPr>
        <p:spPr>
          <a:xfrm>
            <a:off x="1462770" y="1283176"/>
            <a:ext cx="487634" cy="300082"/>
          </a:xfrm>
          <a:prstGeom prst="rect">
            <a:avLst/>
          </a:prstGeom>
          <a:noFill/>
        </p:spPr>
        <p:txBody>
          <a:bodyPr wrap="none" rtlCol="0">
            <a:spAutoFit/>
          </a:bodyPr>
          <a:lstStyle/>
          <a:p>
            <a:r>
              <a:rPr lang="en-US" sz="1350" b="1" dirty="0"/>
              <a:t>18%</a:t>
            </a:r>
          </a:p>
        </p:txBody>
      </p:sp>
      <p:sp>
        <p:nvSpPr>
          <p:cNvPr id="4" name="TextBox 3">
            <a:extLst>
              <a:ext uri="{FF2B5EF4-FFF2-40B4-BE49-F238E27FC236}">
                <a16:creationId xmlns:a16="http://schemas.microsoft.com/office/drawing/2014/main" id="{E37EABA1-208C-4DD2-B298-2ABCF2C2D147}"/>
              </a:ext>
            </a:extLst>
          </p:cNvPr>
          <p:cNvSpPr txBox="1"/>
          <p:nvPr/>
        </p:nvSpPr>
        <p:spPr>
          <a:xfrm>
            <a:off x="3033800" y="2714254"/>
            <a:ext cx="971228" cy="369332"/>
          </a:xfrm>
          <a:prstGeom prst="rect">
            <a:avLst/>
          </a:prstGeom>
          <a:noFill/>
        </p:spPr>
        <p:txBody>
          <a:bodyPr wrap="none" rtlCol="0">
            <a:spAutoFit/>
          </a:bodyPr>
          <a:lstStyle/>
          <a:p>
            <a:r>
              <a:rPr lang="en-US" b="1" dirty="0"/>
              <a:t>EMTALA</a:t>
            </a:r>
          </a:p>
        </p:txBody>
      </p:sp>
      <p:sp>
        <p:nvSpPr>
          <p:cNvPr id="52" name="TextBox 51">
            <a:extLst>
              <a:ext uri="{FF2B5EF4-FFF2-40B4-BE49-F238E27FC236}">
                <a16:creationId xmlns:a16="http://schemas.microsoft.com/office/drawing/2014/main" id="{AC31DAA1-F812-4D68-879E-23129B3AA758}"/>
              </a:ext>
            </a:extLst>
          </p:cNvPr>
          <p:cNvSpPr txBox="1"/>
          <p:nvPr/>
        </p:nvSpPr>
        <p:spPr>
          <a:xfrm>
            <a:off x="3096137" y="3624374"/>
            <a:ext cx="1265090" cy="369332"/>
          </a:xfrm>
          <a:prstGeom prst="rect">
            <a:avLst/>
          </a:prstGeom>
          <a:noFill/>
        </p:spPr>
        <p:txBody>
          <a:bodyPr wrap="none" rtlCol="0">
            <a:spAutoFit/>
          </a:bodyPr>
          <a:lstStyle/>
          <a:p>
            <a:r>
              <a:rPr lang="en-US" b="1" dirty="0"/>
              <a:t>Predictable</a:t>
            </a:r>
          </a:p>
        </p:txBody>
      </p:sp>
      <p:sp>
        <p:nvSpPr>
          <p:cNvPr id="53" name="TextBox 52">
            <a:extLst>
              <a:ext uri="{FF2B5EF4-FFF2-40B4-BE49-F238E27FC236}">
                <a16:creationId xmlns:a16="http://schemas.microsoft.com/office/drawing/2014/main" id="{A4E1F6A8-AA39-4460-BAB7-2C43273958C4}"/>
              </a:ext>
            </a:extLst>
          </p:cNvPr>
          <p:cNvSpPr txBox="1"/>
          <p:nvPr/>
        </p:nvSpPr>
        <p:spPr>
          <a:xfrm>
            <a:off x="4893423" y="3467010"/>
            <a:ext cx="1058431" cy="646331"/>
          </a:xfrm>
          <a:prstGeom prst="rect">
            <a:avLst/>
          </a:prstGeom>
          <a:noFill/>
        </p:spPr>
        <p:txBody>
          <a:bodyPr wrap="none" rtlCol="0">
            <a:spAutoFit/>
          </a:bodyPr>
          <a:lstStyle/>
          <a:p>
            <a:r>
              <a:rPr lang="en-US" b="1" dirty="0"/>
              <a:t>They are </a:t>
            </a:r>
          </a:p>
          <a:p>
            <a:r>
              <a:rPr lang="en-US" b="1" dirty="0"/>
              <a:t>sick too</a:t>
            </a:r>
          </a:p>
        </p:txBody>
      </p:sp>
      <p:sp>
        <p:nvSpPr>
          <p:cNvPr id="54" name="TextBox 53">
            <a:extLst>
              <a:ext uri="{FF2B5EF4-FFF2-40B4-BE49-F238E27FC236}">
                <a16:creationId xmlns:a16="http://schemas.microsoft.com/office/drawing/2014/main" id="{0CAC49AF-FB8A-40B8-A6D2-471B626E6238}"/>
              </a:ext>
            </a:extLst>
          </p:cNvPr>
          <p:cNvSpPr txBox="1"/>
          <p:nvPr/>
        </p:nvSpPr>
        <p:spPr>
          <a:xfrm>
            <a:off x="4742953" y="2699396"/>
            <a:ext cx="1331903" cy="369332"/>
          </a:xfrm>
          <a:prstGeom prst="rect">
            <a:avLst/>
          </a:prstGeom>
          <a:noFill/>
        </p:spPr>
        <p:txBody>
          <a:bodyPr wrap="none" rtlCol="0">
            <a:spAutoFit/>
          </a:bodyPr>
          <a:lstStyle/>
          <a:p>
            <a:r>
              <a:rPr lang="en-US" b="1" dirty="0"/>
              <a:t>Not Elective</a:t>
            </a:r>
          </a:p>
        </p:txBody>
      </p:sp>
    </p:spTree>
    <p:extLst>
      <p:ext uri="{BB962C8B-B14F-4D97-AF65-F5344CB8AC3E}">
        <p14:creationId xmlns:p14="http://schemas.microsoft.com/office/powerpoint/2010/main" val="399819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The Academic ED</a:t>
            </a:r>
          </a:p>
        </p:txBody>
      </p:sp>
      <p:sp>
        <p:nvSpPr>
          <p:cNvPr id="3" name="TextBox 2"/>
          <p:cNvSpPr txBox="1"/>
          <p:nvPr/>
        </p:nvSpPr>
        <p:spPr>
          <a:xfrm>
            <a:off x="4378658" y="2243321"/>
            <a:ext cx="5008728" cy="954107"/>
          </a:xfrm>
          <a:prstGeom prst="rect">
            <a:avLst/>
          </a:prstGeom>
          <a:noFill/>
        </p:spPr>
        <p:txBody>
          <a:bodyPr wrap="square" rtlCol="0">
            <a:spAutoFit/>
          </a:bodyPr>
          <a:lstStyle/>
          <a:p>
            <a:pPr algn="ctr"/>
            <a:r>
              <a:rPr lang="en-US" sz="3200" b="1" dirty="0">
                <a:solidFill>
                  <a:schemeClr val="accent1">
                    <a:lumMod val="50000"/>
                  </a:schemeClr>
                </a:solidFill>
              </a:rPr>
              <a:t>63,591 Visits</a:t>
            </a:r>
          </a:p>
          <a:p>
            <a:pPr algn="ctr"/>
            <a:r>
              <a:rPr lang="en-US" sz="2400" b="1" dirty="0"/>
              <a:t>Range:  28,011 – 144,710</a:t>
            </a:r>
          </a:p>
        </p:txBody>
      </p:sp>
      <p:pic>
        <p:nvPicPr>
          <p:cNvPr id="4" name="Picture 3"/>
          <p:cNvPicPr>
            <a:picLocks noChangeAspect="1"/>
          </p:cNvPicPr>
          <p:nvPr/>
        </p:nvPicPr>
        <p:blipFill>
          <a:blip r:embed="rId2"/>
          <a:stretch>
            <a:fillRect/>
          </a:stretch>
        </p:blipFill>
        <p:spPr>
          <a:xfrm>
            <a:off x="5532943" y="3283933"/>
            <a:ext cx="2660449" cy="1766053"/>
          </a:xfrm>
          <a:prstGeom prst="rect">
            <a:avLst/>
          </a:prstGeom>
        </p:spPr>
      </p:pic>
      <p:graphicFrame>
        <p:nvGraphicFramePr>
          <p:cNvPr id="6" name="Content Placeholder 4"/>
          <p:cNvGraphicFramePr>
            <a:graphicFrameLocks/>
          </p:cNvGraphicFramePr>
          <p:nvPr>
            <p:extLst>
              <p:ext uri="{D42A27DB-BD31-4B8C-83A1-F6EECF244321}">
                <p14:modId xmlns:p14="http://schemas.microsoft.com/office/powerpoint/2010/main" val="3403110069"/>
              </p:ext>
            </p:extLst>
          </p:nvPr>
        </p:nvGraphicFramePr>
        <p:xfrm>
          <a:off x="748821" y="2006466"/>
          <a:ext cx="4073858" cy="4023360"/>
        </p:xfrm>
        <a:graphic>
          <a:graphicData uri="http://schemas.openxmlformats.org/drawingml/2006/table">
            <a:tbl>
              <a:tblPr firstRow="1" bandRow="1">
                <a:tableStyleId>{125E5076-3810-47DD-B79F-674D7AD40C01}</a:tableStyleId>
              </a:tblPr>
              <a:tblGrid>
                <a:gridCol w="2610443">
                  <a:extLst>
                    <a:ext uri="{9D8B030D-6E8A-4147-A177-3AD203B41FA5}">
                      <a16:colId xmlns:a16="http://schemas.microsoft.com/office/drawing/2014/main" val="20000"/>
                    </a:ext>
                  </a:extLst>
                </a:gridCol>
                <a:gridCol w="1463415">
                  <a:extLst>
                    <a:ext uri="{9D8B030D-6E8A-4147-A177-3AD203B41FA5}">
                      <a16:colId xmlns:a16="http://schemas.microsoft.com/office/drawing/2014/main" val="20001"/>
                    </a:ext>
                  </a:extLst>
                </a:gridCol>
              </a:tblGrid>
              <a:tr h="363658">
                <a:tc>
                  <a:txBody>
                    <a:bodyPr/>
                    <a:lstStyle/>
                    <a:p>
                      <a:pPr algn="ctr"/>
                      <a:r>
                        <a:rPr lang="en-US" dirty="0"/>
                        <a:t>Fiscal Year</a:t>
                      </a:r>
                      <a:r>
                        <a:rPr lang="en-US" baseline="0" dirty="0"/>
                        <a:t> 2023</a:t>
                      </a:r>
                      <a:endParaRPr lang="en-US" dirty="0"/>
                    </a:p>
                  </a:txBody>
                  <a:tcPr marL="186331" marR="186331"/>
                </a:tc>
                <a:tc>
                  <a:txBody>
                    <a:bodyPr/>
                    <a:lstStyle/>
                    <a:p>
                      <a:pPr algn="ctr"/>
                      <a:r>
                        <a:rPr lang="en-US" dirty="0"/>
                        <a:t>Median</a:t>
                      </a:r>
                    </a:p>
                  </a:txBody>
                  <a:tcPr marL="186331" marR="186331"/>
                </a:tc>
                <a:extLst>
                  <a:ext uri="{0D108BD9-81ED-4DB2-BD59-A6C34878D82A}">
                    <a16:rowId xmlns:a16="http://schemas.microsoft.com/office/drawing/2014/main" val="10000"/>
                  </a:ext>
                </a:extLst>
              </a:tr>
              <a:tr h="363658">
                <a:tc>
                  <a:txBody>
                    <a:bodyPr/>
                    <a:lstStyle/>
                    <a:p>
                      <a:pPr algn="l"/>
                      <a:r>
                        <a:rPr lang="en-US" b="1" dirty="0"/>
                        <a:t>Hospital Beds</a:t>
                      </a:r>
                    </a:p>
                  </a:txBody>
                  <a:tcPr marL="186331" marR="186331"/>
                </a:tc>
                <a:tc>
                  <a:txBody>
                    <a:bodyPr/>
                    <a:lstStyle/>
                    <a:p>
                      <a:pPr algn="ctr"/>
                      <a:r>
                        <a:rPr lang="en-US" b="1" dirty="0">
                          <a:solidFill>
                            <a:schemeClr val="bg1"/>
                          </a:solidFill>
                        </a:rPr>
                        <a:t>604</a:t>
                      </a:r>
                    </a:p>
                  </a:txBody>
                  <a:tcPr marL="186331" marR="186331"/>
                </a:tc>
                <a:extLst>
                  <a:ext uri="{0D108BD9-81ED-4DB2-BD59-A6C34878D82A}">
                    <a16:rowId xmlns:a16="http://schemas.microsoft.com/office/drawing/2014/main" val="10001"/>
                  </a:ext>
                </a:extLst>
              </a:tr>
              <a:tr h="363658">
                <a:tc>
                  <a:txBody>
                    <a:bodyPr/>
                    <a:lstStyle/>
                    <a:p>
                      <a:pPr algn="l"/>
                      <a:r>
                        <a:rPr lang="en-US" b="1" dirty="0"/>
                        <a:t>Licensed ED</a:t>
                      </a:r>
                      <a:r>
                        <a:rPr lang="en-US" b="1" baseline="0" dirty="0"/>
                        <a:t> Beds</a:t>
                      </a:r>
                    </a:p>
                  </a:txBody>
                  <a:tcPr marL="186331" marR="186331"/>
                </a:tc>
                <a:tc>
                  <a:txBody>
                    <a:bodyPr/>
                    <a:lstStyle/>
                    <a:p>
                      <a:pPr algn="ctr"/>
                      <a:r>
                        <a:rPr lang="en-US" b="1"/>
                        <a:t>57</a:t>
                      </a:r>
                      <a:endParaRPr lang="en-US" b="1" dirty="0"/>
                    </a:p>
                  </a:txBody>
                  <a:tcPr marL="186331" marR="186331"/>
                </a:tc>
                <a:extLst>
                  <a:ext uri="{0D108BD9-81ED-4DB2-BD59-A6C34878D82A}">
                    <a16:rowId xmlns:a16="http://schemas.microsoft.com/office/drawing/2014/main" val="10002"/>
                  </a:ext>
                </a:extLst>
              </a:tr>
              <a:tr h="363658">
                <a:tc>
                  <a:txBody>
                    <a:bodyPr/>
                    <a:lstStyle/>
                    <a:p>
                      <a:pPr algn="l"/>
                      <a:r>
                        <a:rPr lang="en-US" b="1" i="1" baseline="0" dirty="0">
                          <a:solidFill>
                            <a:schemeClr val="bg1"/>
                          </a:solidFill>
                        </a:rPr>
                        <a:t>Total Bed Hours</a:t>
                      </a:r>
                    </a:p>
                  </a:txBody>
                  <a:tcPr marL="186331" marR="186331"/>
                </a:tc>
                <a:tc>
                  <a:txBody>
                    <a:bodyPr/>
                    <a:lstStyle/>
                    <a:p>
                      <a:pPr algn="ctr"/>
                      <a:r>
                        <a:rPr lang="en-US" b="1" i="1">
                          <a:solidFill>
                            <a:schemeClr val="bg1"/>
                          </a:solidFill>
                        </a:rPr>
                        <a:t>536,560</a:t>
                      </a:r>
                      <a:endParaRPr lang="en-US" b="1" i="1" dirty="0">
                        <a:solidFill>
                          <a:schemeClr val="bg1"/>
                        </a:solidFill>
                      </a:endParaRPr>
                    </a:p>
                  </a:txBody>
                  <a:tcPr marL="186331" marR="186331"/>
                </a:tc>
                <a:extLst>
                  <a:ext uri="{0D108BD9-81ED-4DB2-BD59-A6C34878D82A}">
                    <a16:rowId xmlns:a16="http://schemas.microsoft.com/office/drawing/2014/main" val="4048112593"/>
                  </a:ext>
                </a:extLst>
              </a:tr>
              <a:tr h="363658">
                <a:tc>
                  <a:txBody>
                    <a:bodyPr/>
                    <a:lstStyle/>
                    <a:p>
                      <a:pPr algn="l"/>
                      <a:r>
                        <a:rPr lang="en-US" b="1" i="1" baseline="0" dirty="0">
                          <a:solidFill>
                            <a:schemeClr val="bg1"/>
                          </a:solidFill>
                        </a:rPr>
                        <a:t>% Bed Hours to MAIN</a:t>
                      </a:r>
                    </a:p>
                  </a:txBody>
                  <a:tcPr marL="186331" marR="186331"/>
                </a:tc>
                <a:tc>
                  <a:txBody>
                    <a:bodyPr/>
                    <a:lstStyle/>
                    <a:p>
                      <a:pPr algn="ctr"/>
                      <a:r>
                        <a:rPr lang="en-US" b="1" i="1">
                          <a:solidFill>
                            <a:schemeClr val="bg1"/>
                          </a:solidFill>
                        </a:rPr>
                        <a:t>69%</a:t>
                      </a:r>
                      <a:endParaRPr lang="en-US" b="1" i="1" dirty="0">
                        <a:solidFill>
                          <a:schemeClr val="bg1"/>
                        </a:solidFill>
                      </a:endParaRPr>
                    </a:p>
                  </a:txBody>
                  <a:tcPr marL="186331" marR="186331"/>
                </a:tc>
                <a:extLst>
                  <a:ext uri="{0D108BD9-81ED-4DB2-BD59-A6C34878D82A}">
                    <a16:rowId xmlns:a16="http://schemas.microsoft.com/office/drawing/2014/main" val="2824676607"/>
                  </a:ext>
                </a:extLst>
              </a:tr>
              <a:tr h="363658">
                <a:tc>
                  <a:txBody>
                    <a:bodyPr/>
                    <a:lstStyle/>
                    <a:p>
                      <a:pPr algn="l"/>
                      <a:r>
                        <a:rPr lang="en-US" b="1" dirty="0">
                          <a:solidFill>
                            <a:schemeClr val="bg1"/>
                          </a:solidFill>
                        </a:rPr>
                        <a:t>ED Treat &amp; D/C</a:t>
                      </a:r>
                    </a:p>
                  </a:txBody>
                  <a:tcPr marL="186331" marR="186331"/>
                </a:tc>
                <a:tc>
                  <a:txBody>
                    <a:bodyPr/>
                    <a:lstStyle/>
                    <a:p>
                      <a:pPr algn="ctr"/>
                      <a:r>
                        <a:rPr lang="en-US" b="1">
                          <a:solidFill>
                            <a:schemeClr val="bg1"/>
                          </a:solidFill>
                        </a:rPr>
                        <a:t>38,248</a:t>
                      </a:r>
                      <a:endParaRPr lang="en-US" b="1" dirty="0">
                        <a:solidFill>
                          <a:schemeClr val="bg1"/>
                        </a:solidFill>
                      </a:endParaRPr>
                    </a:p>
                  </a:txBody>
                  <a:tcPr marL="186331" marR="186331"/>
                </a:tc>
                <a:extLst>
                  <a:ext uri="{0D108BD9-81ED-4DB2-BD59-A6C34878D82A}">
                    <a16:rowId xmlns:a16="http://schemas.microsoft.com/office/drawing/2014/main" val="10003"/>
                  </a:ext>
                </a:extLst>
              </a:tr>
              <a:tr h="363658">
                <a:tc>
                  <a:txBody>
                    <a:bodyPr/>
                    <a:lstStyle/>
                    <a:p>
                      <a:pPr algn="l"/>
                      <a:r>
                        <a:rPr lang="en-US" b="1" dirty="0"/>
                        <a:t>ED Admissions</a:t>
                      </a:r>
                    </a:p>
                  </a:txBody>
                  <a:tcPr marL="186331" marR="186331"/>
                </a:tc>
                <a:tc>
                  <a:txBody>
                    <a:bodyPr/>
                    <a:lstStyle/>
                    <a:p>
                      <a:pPr algn="ctr"/>
                      <a:r>
                        <a:rPr lang="en-US" b="1" dirty="0"/>
                        <a:t>14,803</a:t>
                      </a:r>
                    </a:p>
                  </a:txBody>
                  <a:tcPr marL="186331" marR="186331"/>
                </a:tc>
                <a:extLst>
                  <a:ext uri="{0D108BD9-81ED-4DB2-BD59-A6C34878D82A}">
                    <a16:rowId xmlns:a16="http://schemas.microsoft.com/office/drawing/2014/main" val="10004"/>
                  </a:ext>
                </a:extLst>
              </a:tr>
              <a:tr h="363658">
                <a:tc>
                  <a:txBody>
                    <a:bodyPr/>
                    <a:lstStyle/>
                    <a:p>
                      <a:pPr algn="l"/>
                      <a:r>
                        <a:rPr lang="en-US" b="1" dirty="0">
                          <a:solidFill>
                            <a:schemeClr val="bg1"/>
                          </a:solidFill>
                        </a:rPr>
                        <a:t>Hospital</a:t>
                      </a:r>
                      <a:r>
                        <a:rPr lang="en-US" b="1" baseline="0" dirty="0">
                          <a:solidFill>
                            <a:schemeClr val="bg1"/>
                          </a:solidFill>
                        </a:rPr>
                        <a:t> Observation</a:t>
                      </a:r>
                      <a:endParaRPr lang="en-US" b="1" dirty="0">
                        <a:solidFill>
                          <a:schemeClr val="bg1"/>
                        </a:solidFill>
                      </a:endParaRPr>
                    </a:p>
                  </a:txBody>
                  <a:tcPr marL="186331" marR="186331"/>
                </a:tc>
                <a:tc>
                  <a:txBody>
                    <a:bodyPr/>
                    <a:lstStyle/>
                    <a:p>
                      <a:pPr algn="ctr"/>
                      <a:r>
                        <a:rPr lang="en-US" b="1">
                          <a:solidFill>
                            <a:schemeClr val="bg1"/>
                          </a:solidFill>
                        </a:rPr>
                        <a:t>2,854</a:t>
                      </a:r>
                      <a:endParaRPr lang="en-US" b="1" dirty="0">
                        <a:solidFill>
                          <a:schemeClr val="bg1"/>
                        </a:solidFill>
                      </a:endParaRPr>
                    </a:p>
                  </a:txBody>
                  <a:tcPr marL="186331" marR="186331"/>
                </a:tc>
                <a:extLst>
                  <a:ext uri="{0D108BD9-81ED-4DB2-BD59-A6C34878D82A}">
                    <a16:rowId xmlns:a16="http://schemas.microsoft.com/office/drawing/2014/main" val="10005"/>
                  </a:ext>
                </a:extLst>
              </a:tr>
              <a:tr h="363658">
                <a:tc>
                  <a:txBody>
                    <a:bodyPr/>
                    <a:lstStyle/>
                    <a:p>
                      <a:pPr algn="l"/>
                      <a:r>
                        <a:rPr lang="en-US" b="1" dirty="0">
                          <a:solidFill>
                            <a:srgbClr val="FFC000"/>
                          </a:solidFill>
                        </a:rPr>
                        <a:t>Total Visits</a:t>
                      </a:r>
                    </a:p>
                  </a:txBody>
                  <a:tcPr marL="186331" marR="186331"/>
                </a:tc>
                <a:tc>
                  <a:txBody>
                    <a:bodyPr/>
                    <a:lstStyle/>
                    <a:p>
                      <a:pPr algn="ctr"/>
                      <a:r>
                        <a:rPr lang="en-US" b="1" dirty="0">
                          <a:solidFill>
                            <a:srgbClr val="FFC000"/>
                          </a:solidFill>
                        </a:rPr>
                        <a:t>63,591</a:t>
                      </a:r>
                    </a:p>
                  </a:txBody>
                  <a:tcPr marL="186331" marR="186331"/>
                </a:tc>
                <a:extLst>
                  <a:ext uri="{0D108BD9-81ED-4DB2-BD59-A6C34878D82A}">
                    <a16:rowId xmlns:a16="http://schemas.microsoft.com/office/drawing/2014/main" val="10006"/>
                  </a:ext>
                </a:extLst>
              </a:tr>
              <a:tr h="363658">
                <a:tc>
                  <a:txBody>
                    <a:bodyPr/>
                    <a:lstStyle/>
                    <a:p>
                      <a:pPr algn="l"/>
                      <a:r>
                        <a:rPr lang="en-US" b="1" dirty="0">
                          <a:solidFill>
                            <a:schemeClr val="bg1"/>
                          </a:solidFill>
                        </a:rPr>
                        <a:t>Hospitalized Rate (</a:t>
                      </a:r>
                      <a:r>
                        <a:rPr lang="en-US" b="1" dirty="0" err="1">
                          <a:solidFill>
                            <a:schemeClr val="bg1"/>
                          </a:solidFill>
                        </a:rPr>
                        <a:t>Calc</a:t>
                      </a:r>
                      <a:r>
                        <a:rPr lang="en-US" b="1" dirty="0">
                          <a:solidFill>
                            <a:schemeClr val="bg1"/>
                          </a:solidFill>
                        </a:rPr>
                        <a:t>)</a:t>
                      </a:r>
                    </a:p>
                  </a:txBody>
                  <a:tcPr marL="186331" marR="186331"/>
                </a:tc>
                <a:tc>
                  <a:txBody>
                    <a:bodyPr/>
                    <a:lstStyle/>
                    <a:p>
                      <a:pPr algn="ctr"/>
                      <a:r>
                        <a:rPr lang="en-US" b="1" dirty="0">
                          <a:solidFill>
                            <a:schemeClr val="bg1"/>
                          </a:solidFill>
                        </a:rPr>
                        <a:t>27.8%</a:t>
                      </a:r>
                    </a:p>
                  </a:txBody>
                  <a:tcPr marL="186331" marR="186331"/>
                </a:tc>
                <a:extLst>
                  <a:ext uri="{0D108BD9-81ED-4DB2-BD59-A6C34878D82A}">
                    <a16:rowId xmlns:a16="http://schemas.microsoft.com/office/drawing/2014/main" val="10008"/>
                  </a:ext>
                </a:extLst>
              </a:tr>
              <a:tr h="363658">
                <a:tc>
                  <a:txBody>
                    <a:bodyPr/>
                    <a:lstStyle/>
                    <a:p>
                      <a:pPr algn="l"/>
                      <a:r>
                        <a:rPr lang="en-US" b="1" i="0" dirty="0">
                          <a:solidFill>
                            <a:schemeClr val="bg1"/>
                          </a:solidFill>
                        </a:rPr>
                        <a:t>Unique visits </a:t>
                      </a:r>
                    </a:p>
                  </a:txBody>
                  <a:tcPr marL="186331" marR="186331"/>
                </a:tc>
                <a:tc>
                  <a:txBody>
                    <a:bodyPr/>
                    <a:lstStyle/>
                    <a:p>
                      <a:pPr algn="ctr"/>
                      <a:r>
                        <a:rPr lang="en-US" b="1" i="0" dirty="0">
                          <a:solidFill>
                            <a:schemeClr val="bg1"/>
                          </a:solidFill>
                        </a:rPr>
                        <a:t>66.4%</a:t>
                      </a:r>
                    </a:p>
                  </a:txBody>
                  <a:tcPr marL="186331" marR="186331"/>
                </a:tc>
                <a:extLst>
                  <a:ext uri="{0D108BD9-81ED-4DB2-BD59-A6C34878D82A}">
                    <a16:rowId xmlns:a16="http://schemas.microsoft.com/office/drawing/2014/main" val="2659426895"/>
                  </a:ext>
                </a:extLst>
              </a:tr>
            </a:tbl>
          </a:graphicData>
        </a:graphic>
      </p:graphicFrame>
      <p:sp>
        <p:nvSpPr>
          <p:cNvPr id="5" name="TextBox 4">
            <a:extLst>
              <a:ext uri="{FF2B5EF4-FFF2-40B4-BE49-F238E27FC236}">
                <a16:creationId xmlns:a16="http://schemas.microsoft.com/office/drawing/2014/main" id="{D3F53F9D-F618-4B92-9439-4477C5E50EF5}"/>
              </a:ext>
            </a:extLst>
          </p:cNvPr>
          <p:cNvSpPr txBox="1"/>
          <p:nvPr/>
        </p:nvSpPr>
        <p:spPr>
          <a:xfrm>
            <a:off x="5494049" y="5136491"/>
            <a:ext cx="2757486" cy="461665"/>
          </a:xfrm>
          <a:prstGeom prst="rect">
            <a:avLst/>
          </a:prstGeom>
          <a:noFill/>
        </p:spPr>
        <p:txBody>
          <a:bodyPr wrap="none" rtlCol="0">
            <a:spAutoFit/>
          </a:bodyPr>
          <a:lstStyle/>
          <a:p>
            <a:r>
              <a:rPr lang="en-US" sz="2400" b="1" dirty="0"/>
              <a:t>40,878 Unique visits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The Academic ED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46130321"/>
              </p:ext>
            </p:extLst>
          </p:nvPr>
        </p:nvGraphicFramePr>
        <p:xfrm>
          <a:off x="160256" y="1366887"/>
          <a:ext cx="8861195" cy="5354425"/>
        </p:xfrm>
        <a:graphic>
          <a:graphicData uri="http://schemas.openxmlformats.org/drawingml/2006/table">
            <a:tbl>
              <a:tblPr firstRow="1" bandRow="1">
                <a:tableStyleId>{125E5076-3810-47DD-B79F-674D7AD40C01}</a:tableStyleId>
              </a:tblPr>
              <a:tblGrid>
                <a:gridCol w="2452286">
                  <a:extLst>
                    <a:ext uri="{9D8B030D-6E8A-4147-A177-3AD203B41FA5}">
                      <a16:colId xmlns:a16="http://schemas.microsoft.com/office/drawing/2014/main" val="20000"/>
                    </a:ext>
                  </a:extLst>
                </a:gridCol>
                <a:gridCol w="1283663">
                  <a:extLst>
                    <a:ext uri="{9D8B030D-6E8A-4147-A177-3AD203B41FA5}">
                      <a16:colId xmlns:a16="http://schemas.microsoft.com/office/drawing/2014/main" val="20001"/>
                    </a:ext>
                  </a:extLst>
                </a:gridCol>
                <a:gridCol w="1206562">
                  <a:extLst>
                    <a:ext uri="{9D8B030D-6E8A-4147-A177-3AD203B41FA5}">
                      <a16:colId xmlns:a16="http://schemas.microsoft.com/office/drawing/2014/main" val="2032942498"/>
                    </a:ext>
                  </a:extLst>
                </a:gridCol>
                <a:gridCol w="1306228">
                  <a:extLst>
                    <a:ext uri="{9D8B030D-6E8A-4147-A177-3AD203B41FA5}">
                      <a16:colId xmlns:a16="http://schemas.microsoft.com/office/drawing/2014/main" val="2767041309"/>
                    </a:ext>
                  </a:extLst>
                </a:gridCol>
                <a:gridCol w="1306228">
                  <a:extLst>
                    <a:ext uri="{9D8B030D-6E8A-4147-A177-3AD203B41FA5}">
                      <a16:colId xmlns:a16="http://schemas.microsoft.com/office/drawing/2014/main" val="4210148808"/>
                    </a:ext>
                  </a:extLst>
                </a:gridCol>
                <a:gridCol w="1306228">
                  <a:extLst>
                    <a:ext uri="{9D8B030D-6E8A-4147-A177-3AD203B41FA5}">
                      <a16:colId xmlns:a16="http://schemas.microsoft.com/office/drawing/2014/main" val="378454160"/>
                    </a:ext>
                  </a:extLst>
                </a:gridCol>
              </a:tblGrid>
              <a:tr h="734920">
                <a:tc>
                  <a:txBody>
                    <a:bodyPr/>
                    <a:lstStyle/>
                    <a:p>
                      <a:pPr algn="ctr"/>
                      <a:endParaRPr lang="en-US" dirty="0"/>
                    </a:p>
                  </a:txBody>
                  <a:tcPr marL="186331" marR="186331"/>
                </a:tc>
                <a:tc>
                  <a:txBody>
                    <a:bodyPr/>
                    <a:lstStyle/>
                    <a:p>
                      <a:pPr algn="ctr"/>
                      <a:r>
                        <a:rPr lang="en-US" dirty="0"/>
                        <a:t> 2019</a:t>
                      </a:r>
                    </a:p>
                    <a:p>
                      <a:pPr algn="ctr"/>
                      <a:r>
                        <a:rPr lang="en-US" dirty="0"/>
                        <a:t> Median</a:t>
                      </a:r>
                    </a:p>
                  </a:txBody>
                  <a:tcPr marL="186331" marR="186331"/>
                </a:tc>
                <a:tc>
                  <a:txBody>
                    <a:bodyPr/>
                    <a:lstStyle/>
                    <a:p>
                      <a:pPr algn="ctr"/>
                      <a:r>
                        <a:rPr lang="en-US" dirty="0"/>
                        <a:t>2020</a:t>
                      </a:r>
                    </a:p>
                    <a:p>
                      <a:pPr algn="ctr"/>
                      <a:r>
                        <a:rPr lang="en-US" dirty="0"/>
                        <a:t>Median</a:t>
                      </a:r>
                    </a:p>
                  </a:txBody>
                  <a:tcPr marL="186331" marR="186331"/>
                </a:tc>
                <a:tc>
                  <a:txBody>
                    <a:bodyPr/>
                    <a:lstStyle/>
                    <a:p>
                      <a:pPr algn="ctr"/>
                      <a:r>
                        <a:rPr lang="en-US" dirty="0"/>
                        <a:t>2021</a:t>
                      </a:r>
                    </a:p>
                    <a:p>
                      <a:pPr algn="ctr"/>
                      <a:r>
                        <a:rPr lang="en-US" dirty="0"/>
                        <a:t>Median</a:t>
                      </a:r>
                    </a:p>
                  </a:txBody>
                  <a:tcPr marL="186331" marR="186331"/>
                </a:tc>
                <a:tc>
                  <a:txBody>
                    <a:bodyPr/>
                    <a:lstStyle/>
                    <a:p>
                      <a:pPr algn="ctr"/>
                      <a:r>
                        <a:rPr lang="en-US" dirty="0"/>
                        <a:t>2022</a:t>
                      </a:r>
                    </a:p>
                    <a:p>
                      <a:pPr algn="ctr"/>
                      <a:r>
                        <a:rPr lang="en-US" dirty="0"/>
                        <a:t>Median</a:t>
                      </a:r>
                    </a:p>
                  </a:txBody>
                  <a:tcPr marL="186331" marR="186331"/>
                </a:tc>
                <a:tc>
                  <a:txBody>
                    <a:bodyPr/>
                    <a:lstStyle/>
                    <a:p>
                      <a:pPr algn="ctr"/>
                      <a:r>
                        <a:rPr lang="en-US" dirty="0"/>
                        <a:t>2023</a:t>
                      </a:r>
                    </a:p>
                    <a:p>
                      <a:pPr algn="ctr"/>
                      <a:r>
                        <a:rPr lang="en-US" dirty="0"/>
                        <a:t>Median</a:t>
                      </a:r>
                    </a:p>
                  </a:txBody>
                  <a:tcPr marL="186331" marR="186331"/>
                </a:tc>
                <a:extLst>
                  <a:ext uri="{0D108BD9-81ED-4DB2-BD59-A6C34878D82A}">
                    <a16:rowId xmlns:a16="http://schemas.microsoft.com/office/drawing/2014/main" val="10000"/>
                  </a:ext>
                </a:extLst>
              </a:tr>
              <a:tr h="419955">
                <a:tc>
                  <a:txBody>
                    <a:bodyPr/>
                    <a:lstStyle/>
                    <a:p>
                      <a:pPr algn="l"/>
                      <a:r>
                        <a:rPr lang="en-US" b="1" dirty="0">
                          <a:solidFill>
                            <a:schemeClr val="bg1"/>
                          </a:solidFill>
                        </a:rPr>
                        <a:t>Hospital Beds</a:t>
                      </a:r>
                    </a:p>
                  </a:txBody>
                  <a:tcPr marL="186331" marR="186331"/>
                </a:tc>
                <a:tc>
                  <a:txBody>
                    <a:bodyPr/>
                    <a:lstStyle/>
                    <a:p>
                      <a:pPr algn="ctr"/>
                      <a:r>
                        <a:rPr lang="en-US" b="1" dirty="0">
                          <a:solidFill>
                            <a:schemeClr val="bg1"/>
                          </a:solidFill>
                        </a:rPr>
                        <a:t>632</a:t>
                      </a:r>
                    </a:p>
                  </a:txBody>
                  <a:tcPr marL="186331" marR="186331"/>
                </a:tc>
                <a:tc>
                  <a:txBody>
                    <a:bodyPr/>
                    <a:lstStyle/>
                    <a:p>
                      <a:pPr algn="ctr"/>
                      <a:r>
                        <a:rPr lang="en-US" b="1" dirty="0">
                          <a:solidFill>
                            <a:schemeClr val="bg1"/>
                          </a:solidFill>
                        </a:rPr>
                        <a:t>664</a:t>
                      </a:r>
                    </a:p>
                  </a:txBody>
                  <a:tcPr marL="186331" marR="186331"/>
                </a:tc>
                <a:tc>
                  <a:txBody>
                    <a:bodyPr/>
                    <a:lstStyle/>
                    <a:p>
                      <a:pPr algn="ctr"/>
                      <a:r>
                        <a:rPr lang="en-US" b="1" dirty="0">
                          <a:solidFill>
                            <a:schemeClr val="bg1"/>
                          </a:solidFill>
                        </a:rPr>
                        <a:t>656</a:t>
                      </a:r>
                    </a:p>
                  </a:txBody>
                  <a:tcPr marL="186331" marR="186331"/>
                </a:tc>
                <a:tc>
                  <a:txBody>
                    <a:bodyPr/>
                    <a:lstStyle/>
                    <a:p>
                      <a:pPr algn="ctr"/>
                      <a:r>
                        <a:rPr lang="en-US" b="1" dirty="0">
                          <a:solidFill>
                            <a:schemeClr val="bg1"/>
                          </a:solidFill>
                        </a:rPr>
                        <a:t>655</a:t>
                      </a:r>
                    </a:p>
                  </a:txBody>
                  <a:tcPr marL="186331" marR="186331"/>
                </a:tc>
                <a:tc>
                  <a:txBody>
                    <a:bodyPr/>
                    <a:lstStyle/>
                    <a:p>
                      <a:pPr algn="ctr"/>
                      <a:r>
                        <a:rPr lang="en-US" b="1" dirty="0">
                          <a:solidFill>
                            <a:schemeClr val="bg1"/>
                          </a:solidFill>
                        </a:rPr>
                        <a:t>604</a:t>
                      </a:r>
                    </a:p>
                  </a:txBody>
                  <a:tcPr marL="186331" marR="186331"/>
                </a:tc>
                <a:extLst>
                  <a:ext uri="{0D108BD9-81ED-4DB2-BD59-A6C34878D82A}">
                    <a16:rowId xmlns:a16="http://schemas.microsoft.com/office/drawing/2014/main" val="10001"/>
                  </a:ext>
                </a:extLst>
              </a:tr>
              <a:tr h="419955">
                <a:tc>
                  <a:txBody>
                    <a:bodyPr/>
                    <a:lstStyle/>
                    <a:p>
                      <a:pPr algn="l"/>
                      <a:r>
                        <a:rPr lang="en-US" b="1" dirty="0">
                          <a:solidFill>
                            <a:schemeClr val="bg1"/>
                          </a:solidFill>
                        </a:rPr>
                        <a:t>Licensed ED</a:t>
                      </a:r>
                      <a:r>
                        <a:rPr lang="en-US" b="1" baseline="0" dirty="0">
                          <a:solidFill>
                            <a:schemeClr val="bg1"/>
                          </a:solidFill>
                        </a:rPr>
                        <a:t> Beds</a:t>
                      </a:r>
                    </a:p>
                  </a:txBody>
                  <a:tcPr marL="186331" marR="186331"/>
                </a:tc>
                <a:tc>
                  <a:txBody>
                    <a:bodyPr/>
                    <a:lstStyle/>
                    <a:p>
                      <a:pPr algn="ctr"/>
                      <a:r>
                        <a:rPr lang="en-US" b="1" dirty="0">
                          <a:solidFill>
                            <a:schemeClr val="bg1"/>
                          </a:solidFill>
                        </a:rPr>
                        <a:t>52</a:t>
                      </a:r>
                    </a:p>
                  </a:txBody>
                  <a:tcPr marL="186331" marR="186331"/>
                </a:tc>
                <a:tc>
                  <a:txBody>
                    <a:bodyPr/>
                    <a:lstStyle/>
                    <a:p>
                      <a:pPr algn="ctr"/>
                      <a:r>
                        <a:rPr lang="en-US" b="1" dirty="0">
                          <a:solidFill>
                            <a:schemeClr val="bg1"/>
                          </a:solidFill>
                        </a:rPr>
                        <a:t>59</a:t>
                      </a:r>
                    </a:p>
                  </a:txBody>
                  <a:tcPr marL="186331" marR="186331"/>
                </a:tc>
                <a:tc>
                  <a:txBody>
                    <a:bodyPr/>
                    <a:lstStyle/>
                    <a:p>
                      <a:pPr algn="ctr"/>
                      <a:r>
                        <a:rPr lang="en-US" b="1" dirty="0">
                          <a:solidFill>
                            <a:schemeClr val="bg1"/>
                          </a:solidFill>
                        </a:rPr>
                        <a:t>58</a:t>
                      </a:r>
                    </a:p>
                  </a:txBody>
                  <a:tcPr marL="186331" marR="186331"/>
                </a:tc>
                <a:tc>
                  <a:txBody>
                    <a:bodyPr/>
                    <a:lstStyle/>
                    <a:p>
                      <a:pPr algn="ctr"/>
                      <a:r>
                        <a:rPr lang="en-US" b="1" dirty="0">
                          <a:solidFill>
                            <a:schemeClr val="bg1"/>
                          </a:solidFill>
                        </a:rPr>
                        <a:t>58</a:t>
                      </a:r>
                    </a:p>
                  </a:txBody>
                  <a:tcPr marL="186331" marR="186331"/>
                </a:tc>
                <a:tc>
                  <a:txBody>
                    <a:bodyPr/>
                    <a:lstStyle/>
                    <a:p>
                      <a:pPr algn="ctr"/>
                      <a:r>
                        <a:rPr lang="en-US" b="1" dirty="0">
                          <a:solidFill>
                            <a:schemeClr val="bg1"/>
                          </a:solidFill>
                        </a:rPr>
                        <a:t>57</a:t>
                      </a:r>
                    </a:p>
                  </a:txBody>
                  <a:tcPr marL="186331" marR="186331"/>
                </a:tc>
                <a:extLst>
                  <a:ext uri="{0D108BD9-81ED-4DB2-BD59-A6C34878D82A}">
                    <a16:rowId xmlns:a16="http://schemas.microsoft.com/office/drawing/2014/main" val="10002"/>
                  </a:ext>
                </a:extLst>
              </a:tr>
              <a:tr h="419955">
                <a:tc>
                  <a:txBody>
                    <a:bodyPr/>
                    <a:lstStyle/>
                    <a:p>
                      <a:pPr algn="l"/>
                      <a:r>
                        <a:rPr lang="en-US" b="1" i="1" baseline="0" dirty="0">
                          <a:solidFill>
                            <a:schemeClr val="bg1"/>
                          </a:solidFill>
                        </a:rPr>
                        <a:t>Total Bed Hours</a:t>
                      </a:r>
                    </a:p>
                  </a:txBody>
                  <a:tcPr marL="186331" marR="186331"/>
                </a:tc>
                <a:tc>
                  <a:txBody>
                    <a:bodyPr/>
                    <a:lstStyle/>
                    <a:p>
                      <a:pPr algn="ctr"/>
                      <a:r>
                        <a:rPr lang="en-US" b="1" i="1" dirty="0">
                          <a:solidFill>
                            <a:schemeClr val="bg1"/>
                          </a:solidFill>
                        </a:rPr>
                        <a:t>495,670</a:t>
                      </a:r>
                    </a:p>
                  </a:txBody>
                  <a:tcPr marL="186331" marR="186331"/>
                </a:tc>
                <a:tc>
                  <a:txBody>
                    <a:bodyPr/>
                    <a:lstStyle/>
                    <a:p>
                      <a:pPr algn="ctr"/>
                      <a:r>
                        <a:rPr lang="en-US" b="1" i="1" dirty="0">
                          <a:solidFill>
                            <a:schemeClr val="bg1"/>
                          </a:solidFill>
                        </a:rPr>
                        <a:t>520,689</a:t>
                      </a:r>
                    </a:p>
                  </a:txBody>
                  <a:tcPr marL="186331" marR="186331"/>
                </a:tc>
                <a:tc>
                  <a:txBody>
                    <a:bodyPr/>
                    <a:lstStyle/>
                    <a:p>
                      <a:pPr algn="ctr"/>
                      <a:r>
                        <a:rPr lang="en-US" b="1" i="1" dirty="0">
                          <a:solidFill>
                            <a:schemeClr val="bg1"/>
                          </a:solidFill>
                        </a:rPr>
                        <a:t>534,360</a:t>
                      </a:r>
                    </a:p>
                  </a:txBody>
                  <a:tcPr marL="186331" marR="186331"/>
                </a:tc>
                <a:tc>
                  <a:txBody>
                    <a:bodyPr/>
                    <a:lstStyle/>
                    <a:p>
                      <a:pPr algn="ctr"/>
                      <a:r>
                        <a:rPr lang="en-US" b="1" i="1" dirty="0">
                          <a:solidFill>
                            <a:schemeClr val="bg1"/>
                          </a:solidFill>
                        </a:rPr>
                        <a:t>525,600</a:t>
                      </a:r>
                    </a:p>
                  </a:txBody>
                  <a:tcPr marL="186331" marR="186331"/>
                </a:tc>
                <a:tc>
                  <a:txBody>
                    <a:bodyPr/>
                    <a:lstStyle/>
                    <a:p>
                      <a:pPr algn="ctr"/>
                      <a:r>
                        <a:rPr lang="en-US" b="1" i="1" dirty="0">
                          <a:solidFill>
                            <a:schemeClr val="bg1"/>
                          </a:solidFill>
                        </a:rPr>
                        <a:t>536,560</a:t>
                      </a:r>
                    </a:p>
                  </a:txBody>
                  <a:tcPr marL="186331" marR="186331"/>
                </a:tc>
                <a:extLst>
                  <a:ext uri="{0D108BD9-81ED-4DB2-BD59-A6C34878D82A}">
                    <a16:rowId xmlns:a16="http://schemas.microsoft.com/office/drawing/2014/main" val="4048112593"/>
                  </a:ext>
                </a:extLst>
              </a:tr>
              <a:tr h="419955">
                <a:tc>
                  <a:txBody>
                    <a:bodyPr/>
                    <a:lstStyle/>
                    <a:p>
                      <a:pPr algn="l"/>
                      <a:r>
                        <a:rPr lang="en-US" b="1" i="1" baseline="0" dirty="0">
                          <a:solidFill>
                            <a:schemeClr val="bg1"/>
                          </a:solidFill>
                        </a:rPr>
                        <a:t>% Bed Hours to MAIN</a:t>
                      </a:r>
                    </a:p>
                  </a:txBody>
                  <a:tcPr marL="186331" marR="186331"/>
                </a:tc>
                <a:tc>
                  <a:txBody>
                    <a:bodyPr/>
                    <a:lstStyle/>
                    <a:p>
                      <a:pPr algn="ctr"/>
                      <a:r>
                        <a:rPr lang="en-US" b="1" i="1" dirty="0">
                          <a:solidFill>
                            <a:schemeClr val="bg1"/>
                          </a:solidFill>
                        </a:rPr>
                        <a:t>70%</a:t>
                      </a:r>
                    </a:p>
                  </a:txBody>
                  <a:tcPr marL="186331" marR="186331"/>
                </a:tc>
                <a:tc>
                  <a:txBody>
                    <a:bodyPr/>
                    <a:lstStyle/>
                    <a:p>
                      <a:pPr algn="ctr"/>
                      <a:r>
                        <a:rPr lang="en-US" b="1" i="1" dirty="0">
                          <a:solidFill>
                            <a:schemeClr val="bg1"/>
                          </a:solidFill>
                        </a:rPr>
                        <a:t>67%</a:t>
                      </a:r>
                    </a:p>
                  </a:txBody>
                  <a:tcPr marL="186331" marR="186331"/>
                </a:tc>
                <a:tc>
                  <a:txBody>
                    <a:bodyPr/>
                    <a:lstStyle/>
                    <a:p>
                      <a:pPr algn="ctr"/>
                      <a:r>
                        <a:rPr lang="en-US" b="1" i="1" dirty="0">
                          <a:solidFill>
                            <a:schemeClr val="bg1"/>
                          </a:solidFill>
                        </a:rPr>
                        <a:t>68%</a:t>
                      </a:r>
                    </a:p>
                  </a:txBody>
                  <a:tcPr marL="186331" marR="186331"/>
                </a:tc>
                <a:tc>
                  <a:txBody>
                    <a:bodyPr/>
                    <a:lstStyle/>
                    <a:p>
                      <a:pPr algn="ctr"/>
                      <a:r>
                        <a:rPr lang="en-US" b="1" i="1" dirty="0">
                          <a:solidFill>
                            <a:schemeClr val="bg1"/>
                          </a:solidFill>
                        </a:rPr>
                        <a:t>70%</a:t>
                      </a:r>
                    </a:p>
                  </a:txBody>
                  <a:tcPr marL="186331" marR="186331"/>
                </a:tc>
                <a:tc>
                  <a:txBody>
                    <a:bodyPr/>
                    <a:lstStyle/>
                    <a:p>
                      <a:pPr algn="ctr"/>
                      <a:r>
                        <a:rPr lang="en-US" b="1" i="1" dirty="0">
                          <a:solidFill>
                            <a:schemeClr val="bg1"/>
                          </a:solidFill>
                        </a:rPr>
                        <a:t>69%</a:t>
                      </a:r>
                    </a:p>
                  </a:txBody>
                  <a:tcPr marL="186331" marR="186331"/>
                </a:tc>
                <a:extLst>
                  <a:ext uri="{0D108BD9-81ED-4DB2-BD59-A6C34878D82A}">
                    <a16:rowId xmlns:a16="http://schemas.microsoft.com/office/drawing/2014/main" val="2824676607"/>
                  </a:ext>
                </a:extLst>
              </a:tr>
              <a:tr h="419955">
                <a:tc>
                  <a:txBody>
                    <a:bodyPr/>
                    <a:lstStyle/>
                    <a:p>
                      <a:pPr algn="l"/>
                      <a:r>
                        <a:rPr lang="en-US" b="1" dirty="0"/>
                        <a:t>ED Treat &amp; D/C</a:t>
                      </a:r>
                    </a:p>
                  </a:txBody>
                  <a:tcPr marL="186331" marR="186331"/>
                </a:tc>
                <a:tc>
                  <a:txBody>
                    <a:bodyPr/>
                    <a:lstStyle/>
                    <a:p>
                      <a:pPr algn="ctr"/>
                      <a:r>
                        <a:rPr lang="en-US" b="1" dirty="0"/>
                        <a:t>42,244</a:t>
                      </a:r>
                    </a:p>
                  </a:txBody>
                  <a:tcPr marL="186331" marR="186331"/>
                </a:tc>
                <a:tc>
                  <a:txBody>
                    <a:bodyPr/>
                    <a:lstStyle/>
                    <a:p>
                      <a:pPr algn="ctr"/>
                      <a:r>
                        <a:rPr lang="en-US" b="1" dirty="0"/>
                        <a:t>38,875</a:t>
                      </a:r>
                    </a:p>
                  </a:txBody>
                  <a:tcPr marL="186331" marR="186331"/>
                </a:tc>
                <a:tc>
                  <a:txBody>
                    <a:bodyPr/>
                    <a:lstStyle/>
                    <a:p>
                      <a:pPr algn="ctr"/>
                      <a:r>
                        <a:rPr lang="en-US" b="1" dirty="0">
                          <a:solidFill>
                            <a:schemeClr val="bg1"/>
                          </a:solidFill>
                        </a:rPr>
                        <a:t>35,748</a:t>
                      </a:r>
                    </a:p>
                  </a:txBody>
                  <a:tcPr marL="186331" marR="186331"/>
                </a:tc>
                <a:tc>
                  <a:txBody>
                    <a:bodyPr/>
                    <a:lstStyle/>
                    <a:p>
                      <a:pPr algn="ctr"/>
                      <a:r>
                        <a:rPr lang="en-US" b="1" dirty="0">
                          <a:solidFill>
                            <a:schemeClr val="bg1"/>
                          </a:solidFill>
                        </a:rPr>
                        <a:t>35,842</a:t>
                      </a:r>
                    </a:p>
                  </a:txBody>
                  <a:tcPr marL="186331" marR="186331"/>
                </a:tc>
                <a:tc>
                  <a:txBody>
                    <a:bodyPr/>
                    <a:lstStyle/>
                    <a:p>
                      <a:pPr algn="ctr"/>
                      <a:r>
                        <a:rPr lang="en-US" b="1" dirty="0">
                          <a:solidFill>
                            <a:schemeClr val="bg1"/>
                          </a:solidFill>
                        </a:rPr>
                        <a:t>38,248</a:t>
                      </a:r>
                    </a:p>
                  </a:txBody>
                  <a:tcPr marL="186331" marR="186331"/>
                </a:tc>
                <a:extLst>
                  <a:ext uri="{0D108BD9-81ED-4DB2-BD59-A6C34878D82A}">
                    <a16:rowId xmlns:a16="http://schemas.microsoft.com/office/drawing/2014/main" val="10003"/>
                  </a:ext>
                </a:extLst>
              </a:tr>
              <a:tr h="419955">
                <a:tc>
                  <a:txBody>
                    <a:bodyPr/>
                    <a:lstStyle/>
                    <a:p>
                      <a:pPr algn="l"/>
                      <a:r>
                        <a:rPr lang="en-US" b="1" dirty="0"/>
                        <a:t>ED Admissions</a:t>
                      </a:r>
                    </a:p>
                  </a:txBody>
                  <a:tcPr marL="186331" marR="186331"/>
                </a:tc>
                <a:tc>
                  <a:txBody>
                    <a:bodyPr/>
                    <a:lstStyle/>
                    <a:p>
                      <a:pPr algn="ctr"/>
                      <a:r>
                        <a:rPr lang="en-US" b="1" dirty="0"/>
                        <a:t>14,702</a:t>
                      </a:r>
                    </a:p>
                  </a:txBody>
                  <a:tcPr marL="186331" marR="186331"/>
                </a:tc>
                <a:tc>
                  <a:txBody>
                    <a:bodyPr/>
                    <a:lstStyle/>
                    <a:p>
                      <a:pPr algn="ctr"/>
                      <a:r>
                        <a:rPr lang="en-US" b="1" dirty="0"/>
                        <a:t>14,258</a:t>
                      </a:r>
                    </a:p>
                  </a:txBody>
                  <a:tcPr marL="186331" marR="186331"/>
                </a:tc>
                <a:tc>
                  <a:txBody>
                    <a:bodyPr/>
                    <a:lstStyle/>
                    <a:p>
                      <a:pPr algn="ctr"/>
                      <a:r>
                        <a:rPr lang="en-US" b="1" dirty="0"/>
                        <a:t>14,831</a:t>
                      </a:r>
                    </a:p>
                  </a:txBody>
                  <a:tcPr marL="186331" marR="186331"/>
                </a:tc>
                <a:tc>
                  <a:txBody>
                    <a:bodyPr/>
                    <a:lstStyle/>
                    <a:p>
                      <a:pPr algn="ctr"/>
                      <a:r>
                        <a:rPr lang="en-US" b="1" dirty="0"/>
                        <a:t>15,118</a:t>
                      </a:r>
                    </a:p>
                  </a:txBody>
                  <a:tcPr marL="186331" marR="186331"/>
                </a:tc>
                <a:tc>
                  <a:txBody>
                    <a:bodyPr/>
                    <a:lstStyle/>
                    <a:p>
                      <a:pPr algn="ctr"/>
                      <a:r>
                        <a:rPr lang="en-US" b="1" dirty="0"/>
                        <a:t>14,803</a:t>
                      </a:r>
                    </a:p>
                  </a:txBody>
                  <a:tcPr marL="186331" marR="186331"/>
                </a:tc>
                <a:extLst>
                  <a:ext uri="{0D108BD9-81ED-4DB2-BD59-A6C34878D82A}">
                    <a16:rowId xmlns:a16="http://schemas.microsoft.com/office/drawing/2014/main" val="10004"/>
                  </a:ext>
                </a:extLst>
              </a:tr>
              <a:tr h="419955">
                <a:tc>
                  <a:txBody>
                    <a:bodyPr/>
                    <a:lstStyle/>
                    <a:p>
                      <a:pPr algn="l"/>
                      <a:r>
                        <a:rPr lang="en-US" b="1" dirty="0">
                          <a:solidFill>
                            <a:schemeClr val="bg1"/>
                          </a:solidFill>
                        </a:rPr>
                        <a:t>Hospital</a:t>
                      </a:r>
                      <a:r>
                        <a:rPr lang="en-US" b="1" baseline="0" dirty="0">
                          <a:solidFill>
                            <a:schemeClr val="bg1"/>
                          </a:solidFill>
                        </a:rPr>
                        <a:t> Observation</a:t>
                      </a:r>
                      <a:endParaRPr lang="en-US" b="1" dirty="0">
                        <a:solidFill>
                          <a:schemeClr val="bg1"/>
                        </a:solidFill>
                      </a:endParaRPr>
                    </a:p>
                  </a:txBody>
                  <a:tcPr marL="186331" marR="186331"/>
                </a:tc>
                <a:tc>
                  <a:txBody>
                    <a:bodyPr/>
                    <a:lstStyle/>
                    <a:p>
                      <a:pPr algn="ctr"/>
                      <a:r>
                        <a:rPr lang="en-US" b="1" dirty="0">
                          <a:solidFill>
                            <a:schemeClr val="bg1"/>
                          </a:solidFill>
                        </a:rPr>
                        <a:t>3,262</a:t>
                      </a:r>
                    </a:p>
                  </a:txBody>
                  <a:tcPr marL="186331" marR="186331"/>
                </a:tc>
                <a:tc>
                  <a:txBody>
                    <a:bodyPr/>
                    <a:lstStyle/>
                    <a:p>
                      <a:pPr algn="ctr"/>
                      <a:r>
                        <a:rPr lang="en-US" b="1" dirty="0">
                          <a:solidFill>
                            <a:schemeClr val="bg1"/>
                          </a:solidFill>
                        </a:rPr>
                        <a:t>3,215</a:t>
                      </a:r>
                    </a:p>
                  </a:txBody>
                  <a:tcPr marL="186331" marR="186331"/>
                </a:tc>
                <a:tc>
                  <a:txBody>
                    <a:bodyPr/>
                    <a:lstStyle/>
                    <a:p>
                      <a:pPr algn="ctr"/>
                      <a:r>
                        <a:rPr lang="en-US" b="1" dirty="0">
                          <a:solidFill>
                            <a:schemeClr val="bg1"/>
                          </a:solidFill>
                        </a:rPr>
                        <a:t>2,868</a:t>
                      </a:r>
                    </a:p>
                  </a:txBody>
                  <a:tcPr marL="186331" marR="186331"/>
                </a:tc>
                <a:tc>
                  <a:txBody>
                    <a:bodyPr/>
                    <a:lstStyle/>
                    <a:p>
                      <a:pPr algn="ctr"/>
                      <a:r>
                        <a:rPr lang="en-US" b="1" dirty="0">
                          <a:solidFill>
                            <a:schemeClr val="bg1"/>
                          </a:solidFill>
                        </a:rPr>
                        <a:t>2,867</a:t>
                      </a:r>
                    </a:p>
                  </a:txBody>
                  <a:tcPr marL="186331" marR="186331"/>
                </a:tc>
                <a:tc>
                  <a:txBody>
                    <a:bodyPr/>
                    <a:lstStyle/>
                    <a:p>
                      <a:pPr algn="ctr"/>
                      <a:r>
                        <a:rPr lang="en-US" b="1" dirty="0">
                          <a:solidFill>
                            <a:schemeClr val="bg1"/>
                          </a:solidFill>
                        </a:rPr>
                        <a:t>2,854</a:t>
                      </a:r>
                    </a:p>
                  </a:txBody>
                  <a:tcPr marL="186331" marR="186331"/>
                </a:tc>
                <a:extLst>
                  <a:ext uri="{0D108BD9-81ED-4DB2-BD59-A6C34878D82A}">
                    <a16:rowId xmlns:a16="http://schemas.microsoft.com/office/drawing/2014/main" val="10005"/>
                  </a:ext>
                </a:extLst>
              </a:tr>
              <a:tr h="419955">
                <a:tc>
                  <a:txBody>
                    <a:bodyPr/>
                    <a:lstStyle/>
                    <a:p>
                      <a:pPr algn="l"/>
                      <a:r>
                        <a:rPr lang="en-US" b="1" dirty="0">
                          <a:solidFill>
                            <a:schemeClr val="bg1"/>
                          </a:solidFill>
                        </a:rPr>
                        <a:t>Hospitalized Patients</a:t>
                      </a:r>
                    </a:p>
                  </a:txBody>
                  <a:tcPr marL="186331" marR="186331"/>
                </a:tc>
                <a:tc>
                  <a:txBody>
                    <a:bodyPr/>
                    <a:lstStyle/>
                    <a:p>
                      <a:pPr algn="ctr"/>
                      <a:r>
                        <a:rPr lang="en-US" b="1" dirty="0">
                          <a:solidFill>
                            <a:schemeClr val="bg1"/>
                          </a:solidFill>
                        </a:rPr>
                        <a:t>17,964</a:t>
                      </a:r>
                    </a:p>
                  </a:txBody>
                  <a:tcPr marL="186331" marR="186331"/>
                </a:tc>
                <a:tc>
                  <a:txBody>
                    <a:bodyPr/>
                    <a:lstStyle/>
                    <a:p>
                      <a:pPr algn="ctr"/>
                      <a:r>
                        <a:rPr lang="en-US" b="1" dirty="0">
                          <a:solidFill>
                            <a:schemeClr val="bg1"/>
                          </a:solidFill>
                        </a:rPr>
                        <a:t>17,473</a:t>
                      </a:r>
                    </a:p>
                  </a:txBody>
                  <a:tcPr marL="186331" marR="186331"/>
                </a:tc>
                <a:tc>
                  <a:txBody>
                    <a:bodyPr/>
                    <a:lstStyle/>
                    <a:p>
                      <a:pPr algn="ctr"/>
                      <a:r>
                        <a:rPr lang="en-US" b="1" dirty="0">
                          <a:solidFill>
                            <a:schemeClr val="bg1"/>
                          </a:solidFill>
                        </a:rPr>
                        <a:t>17,699</a:t>
                      </a:r>
                    </a:p>
                  </a:txBody>
                  <a:tcPr marL="186331" marR="186331"/>
                </a:tc>
                <a:tc>
                  <a:txBody>
                    <a:bodyPr/>
                    <a:lstStyle/>
                    <a:p>
                      <a:pPr algn="ctr"/>
                      <a:r>
                        <a:rPr lang="en-US" b="1" dirty="0">
                          <a:solidFill>
                            <a:schemeClr val="bg1"/>
                          </a:solidFill>
                        </a:rPr>
                        <a:t>17,985</a:t>
                      </a:r>
                    </a:p>
                  </a:txBody>
                  <a:tcPr marL="186331" marR="186331"/>
                </a:tc>
                <a:tc>
                  <a:txBody>
                    <a:bodyPr/>
                    <a:lstStyle/>
                    <a:p>
                      <a:pPr algn="ctr"/>
                      <a:r>
                        <a:rPr lang="en-US" b="1" dirty="0">
                          <a:solidFill>
                            <a:schemeClr val="bg1"/>
                          </a:solidFill>
                        </a:rPr>
                        <a:t>17,657</a:t>
                      </a:r>
                    </a:p>
                  </a:txBody>
                  <a:tcPr marL="186331" marR="186331"/>
                </a:tc>
                <a:extLst>
                  <a:ext uri="{0D108BD9-81ED-4DB2-BD59-A6C34878D82A}">
                    <a16:rowId xmlns:a16="http://schemas.microsoft.com/office/drawing/2014/main" val="4243774140"/>
                  </a:ext>
                </a:extLst>
              </a:tr>
              <a:tr h="419955">
                <a:tc>
                  <a:txBody>
                    <a:bodyPr/>
                    <a:lstStyle/>
                    <a:p>
                      <a:pPr algn="l"/>
                      <a:r>
                        <a:rPr lang="en-US" b="1" dirty="0">
                          <a:solidFill>
                            <a:schemeClr val="bg1"/>
                          </a:solidFill>
                        </a:rPr>
                        <a:t>Total Visits</a:t>
                      </a:r>
                    </a:p>
                  </a:txBody>
                  <a:tcPr marL="186331" marR="186331"/>
                </a:tc>
                <a:tc>
                  <a:txBody>
                    <a:bodyPr/>
                    <a:lstStyle/>
                    <a:p>
                      <a:pPr algn="ctr"/>
                      <a:r>
                        <a:rPr lang="en-US" b="1" dirty="0">
                          <a:solidFill>
                            <a:schemeClr val="bg1"/>
                          </a:solidFill>
                        </a:rPr>
                        <a:t>64,326</a:t>
                      </a:r>
                    </a:p>
                  </a:txBody>
                  <a:tcPr marL="186331" marR="186331"/>
                </a:tc>
                <a:tc>
                  <a:txBody>
                    <a:bodyPr/>
                    <a:lstStyle/>
                    <a:p>
                      <a:pPr algn="ctr"/>
                      <a:r>
                        <a:rPr lang="en-US" b="1" dirty="0">
                          <a:solidFill>
                            <a:schemeClr val="bg1"/>
                          </a:solidFill>
                        </a:rPr>
                        <a:t>59,417</a:t>
                      </a:r>
                    </a:p>
                  </a:txBody>
                  <a:tcPr marL="186331" marR="186331"/>
                </a:tc>
                <a:tc>
                  <a:txBody>
                    <a:bodyPr/>
                    <a:lstStyle/>
                    <a:p>
                      <a:pPr algn="ctr"/>
                      <a:r>
                        <a:rPr lang="en-US" b="1" dirty="0">
                          <a:solidFill>
                            <a:schemeClr val="bg1"/>
                          </a:solidFill>
                        </a:rPr>
                        <a:t>56,235</a:t>
                      </a:r>
                    </a:p>
                  </a:txBody>
                  <a:tcPr marL="186331" marR="186331"/>
                </a:tc>
                <a:tc>
                  <a:txBody>
                    <a:bodyPr/>
                    <a:lstStyle/>
                    <a:p>
                      <a:pPr algn="ctr"/>
                      <a:r>
                        <a:rPr lang="en-US" b="1" dirty="0">
                          <a:solidFill>
                            <a:schemeClr val="bg1"/>
                          </a:solidFill>
                        </a:rPr>
                        <a:t>62,483</a:t>
                      </a:r>
                    </a:p>
                  </a:txBody>
                  <a:tcPr marL="186331" marR="186331"/>
                </a:tc>
                <a:tc>
                  <a:txBody>
                    <a:bodyPr/>
                    <a:lstStyle/>
                    <a:p>
                      <a:pPr algn="ctr"/>
                      <a:r>
                        <a:rPr lang="en-US" b="1" dirty="0">
                          <a:solidFill>
                            <a:schemeClr val="bg1"/>
                          </a:solidFill>
                        </a:rPr>
                        <a:t>63,591</a:t>
                      </a:r>
                    </a:p>
                  </a:txBody>
                  <a:tcPr marL="186331" marR="186331"/>
                </a:tc>
                <a:extLst>
                  <a:ext uri="{0D108BD9-81ED-4DB2-BD59-A6C34878D82A}">
                    <a16:rowId xmlns:a16="http://schemas.microsoft.com/office/drawing/2014/main" val="10006"/>
                  </a:ext>
                </a:extLst>
              </a:tr>
              <a:tr h="419955">
                <a:tc>
                  <a:txBody>
                    <a:bodyPr/>
                    <a:lstStyle/>
                    <a:p>
                      <a:pPr algn="l"/>
                      <a:r>
                        <a:rPr lang="en-US" b="1" dirty="0">
                          <a:solidFill>
                            <a:schemeClr val="bg1"/>
                          </a:solidFill>
                        </a:rPr>
                        <a:t>Hospitalized Rate </a:t>
                      </a:r>
                    </a:p>
                  </a:txBody>
                  <a:tcPr marL="186331" marR="186331"/>
                </a:tc>
                <a:tc>
                  <a:txBody>
                    <a:bodyPr/>
                    <a:lstStyle/>
                    <a:p>
                      <a:pPr algn="ctr"/>
                      <a:r>
                        <a:rPr lang="en-US" b="1" dirty="0">
                          <a:solidFill>
                            <a:schemeClr val="bg1"/>
                          </a:solidFill>
                        </a:rPr>
                        <a:t>27.9%</a:t>
                      </a:r>
                    </a:p>
                  </a:txBody>
                  <a:tcPr marL="186331" marR="186331"/>
                </a:tc>
                <a:tc>
                  <a:txBody>
                    <a:bodyPr/>
                    <a:lstStyle/>
                    <a:p>
                      <a:pPr algn="ctr"/>
                      <a:r>
                        <a:rPr lang="en-US" b="1" dirty="0">
                          <a:solidFill>
                            <a:schemeClr val="bg1"/>
                          </a:solidFill>
                        </a:rPr>
                        <a:t>29.4%</a:t>
                      </a:r>
                    </a:p>
                  </a:txBody>
                  <a:tcPr marL="186331" marR="186331"/>
                </a:tc>
                <a:tc>
                  <a:txBody>
                    <a:bodyPr/>
                    <a:lstStyle/>
                    <a:p>
                      <a:pPr algn="ctr"/>
                      <a:r>
                        <a:rPr lang="en-US" b="1" dirty="0">
                          <a:solidFill>
                            <a:schemeClr val="bg1"/>
                          </a:solidFill>
                        </a:rPr>
                        <a:t>31.5%</a:t>
                      </a:r>
                    </a:p>
                  </a:txBody>
                  <a:tcPr marL="186331" marR="186331"/>
                </a:tc>
                <a:tc>
                  <a:txBody>
                    <a:bodyPr/>
                    <a:lstStyle/>
                    <a:p>
                      <a:pPr algn="ctr"/>
                      <a:r>
                        <a:rPr lang="en-US" b="1" dirty="0">
                          <a:solidFill>
                            <a:schemeClr val="bg1"/>
                          </a:solidFill>
                        </a:rPr>
                        <a:t>28.8%</a:t>
                      </a:r>
                    </a:p>
                  </a:txBody>
                  <a:tcPr marL="186331" marR="186331"/>
                </a:tc>
                <a:tc>
                  <a:txBody>
                    <a:bodyPr/>
                    <a:lstStyle/>
                    <a:p>
                      <a:pPr algn="ctr"/>
                      <a:r>
                        <a:rPr lang="en-US" b="1" dirty="0">
                          <a:solidFill>
                            <a:schemeClr val="bg1"/>
                          </a:solidFill>
                        </a:rPr>
                        <a:t>27.8%</a:t>
                      </a:r>
                    </a:p>
                  </a:txBody>
                  <a:tcPr marL="186331" marR="186331"/>
                </a:tc>
                <a:extLst>
                  <a:ext uri="{0D108BD9-81ED-4DB2-BD59-A6C34878D82A}">
                    <a16:rowId xmlns:a16="http://schemas.microsoft.com/office/drawing/2014/main" val="10008"/>
                  </a:ext>
                </a:extLst>
              </a:tr>
              <a:tr h="419955">
                <a:tc>
                  <a:txBody>
                    <a:bodyPr/>
                    <a:lstStyle/>
                    <a:p>
                      <a:pPr algn="l"/>
                      <a:r>
                        <a:rPr lang="en-US" b="1" i="0" dirty="0">
                          <a:solidFill>
                            <a:schemeClr val="bg1"/>
                          </a:solidFill>
                        </a:rPr>
                        <a:t>Unique Visits (65%)</a:t>
                      </a:r>
                    </a:p>
                  </a:txBody>
                  <a:tcPr marL="186331" marR="186331"/>
                </a:tc>
                <a:tc>
                  <a:txBody>
                    <a:bodyPr/>
                    <a:lstStyle/>
                    <a:p>
                      <a:pPr algn="ctr"/>
                      <a:r>
                        <a:rPr lang="en-US" b="1" i="0" dirty="0">
                          <a:solidFill>
                            <a:schemeClr val="bg1"/>
                          </a:solidFill>
                        </a:rPr>
                        <a:t>65%</a:t>
                      </a:r>
                    </a:p>
                  </a:txBody>
                  <a:tcPr marL="186331" marR="186331"/>
                </a:tc>
                <a:tc>
                  <a:txBody>
                    <a:bodyPr/>
                    <a:lstStyle/>
                    <a:p>
                      <a:pPr algn="ctr"/>
                      <a:r>
                        <a:rPr lang="en-US" b="1" i="0" dirty="0">
                          <a:solidFill>
                            <a:schemeClr val="bg1"/>
                          </a:solidFill>
                        </a:rPr>
                        <a:t>65%</a:t>
                      </a:r>
                    </a:p>
                  </a:txBody>
                  <a:tcPr marL="186331" marR="186331"/>
                </a:tc>
                <a:tc>
                  <a:txBody>
                    <a:bodyPr/>
                    <a:lstStyle/>
                    <a:p>
                      <a:pPr algn="ctr"/>
                      <a:r>
                        <a:rPr lang="en-US" b="1" i="0" dirty="0">
                          <a:solidFill>
                            <a:schemeClr val="bg1"/>
                          </a:solidFill>
                        </a:rPr>
                        <a:t>66.4%</a:t>
                      </a:r>
                    </a:p>
                  </a:txBody>
                  <a:tcPr marL="186331" marR="186331"/>
                </a:tc>
                <a:tc>
                  <a:txBody>
                    <a:bodyPr/>
                    <a:lstStyle/>
                    <a:p>
                      <a:pPr algn="ctr"/>
                      <a:r>
                        <a:rPr lang="en-US" b="1" i="0" dirty="0">
                          <a:solidFill>
                            <a:schemeClr val="bg1"/>
                          </a:solidFill>
                        </a:rPr>
                        <a:t>66.8%</a:t>
                      </a:r>
                    </a:p>
                  </a:txBody>
                  <a:tcPr marL="186331" marR="186331"/>
                </a:tc>
                <a:tc>
                  <a:txBody>
                    <a:bodyPr/>
                    <a:lstStyle/>
                    <a:p>
                      <a:pPr algn="ctr"/>
                      <a:r>
                        <a:rPr lang="en-US" b="1" i="0" dirty="0">
                          <a:solidFill>
                            <a:schemeClr val="bg1"/>
                          </a:solidFill>
                        </a:rPr>
                        <a:t>66.4%</a:t>
                      </a:r>
                    </a:p>
                  </a:txBody>
                  <a:tcPr marL="186331" marR="186331"/>
                </a:tc>
                <a:extLst>
                  <a:ext uri="{0D108BD9-81ED-4DB2-BD59-A6C34878D82A}">
                    <a16:rowId xmlns:a16="http://schemas.microsoft.com/office/drawing/2014/main" val="2659426895"/>
                  </a:ext>
                </a:extLst>
              </a:tr>
            </a:tbl>
          </a:graphicData>
        </a:graphic>
      </p:graphicFrame>
      <p:sp>
        <p:nvSpPr>
          <p:cNvPr id="3" name="Rectangle 2">
            <a:extLst>
              <a:ext uri="{FF2B5EF4-FFF2-40B4-BE49-F238E27FC236}">
                <a16:creationId xmlns:a16="http://schemas.microsoft.com/office/drawing/2014/main" id="{02EDB6F6-623F-4114-ACF7-462790CA7CA3}"/>
              </a:ext>
            </a:extLst>
          </p:cNvPr>
          <p:cNvSpPr/>
          <p:nvPr/>
        </p:nvSpPr>
        <p:spPr>
          <a:xfrm>
            <a:off x="160256" y="5428648"/>
            <a:ext cx="8861195" cy="433137"/>
          </a:xfrm>
          <a:prstGeom prst="rect">
            <a:avLst/>
          </a:prstGeom>
          <a:noFill/>
          <a:ln w="38100">
            <a:solidFill>
              <a:srgbClr val="FFFA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FB49F5A-BA8B-4BFA-8ECB-D1369B22C942}"/>
              </a:ext>
            </a:extLst>
          </p:cNvPr>
          <p:cNvSpPr/>
          <p:nvPr/>
        </p:nvSpPr>
        <p:spPr>
          <a:xfrm>
            <a:off x="160256" y="3769780"/>
            <a:ext cx="8861195" cy="433137"/>
          </a:xfrm>
          <a:prstGeom prst="rect">
            <a:avLst/>
          </a:prstGeom>
          <a:noFill/>
          <a:ln w="38100">
            <a:solidFill>
              <a:srgbClr val="FFFA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2C44A4-1742-4398-98DF-DAAB76E7D536}"/>
              </a:ext>
            </a:extLst>
          </p:cNvPr>
          <p:cNvSpPr/>
          <p:nvPr/>
        </p:nvSpPr>
        <p:spPr>
          <a:xfrm>
            <a:off x="160256" y="5000209"/>
            <a:ext cx="8861195" cy="43313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58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Patient Populations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04877326"/>
              </p:ext>
            </p:extLst>
          </p:nvPr>
        </p:nvGraphicFramePr>
        <p:xfrm>
          <a:off x="160256" y="1761424"/>
          <a:ext cx="8861196" cy="4408373"/>
        </p:xfrm>
        <a:graphic>
          <a:graphicData uri="http://schemas.openxmlformats.org/drawingml/2006/table">
            <a:tbl>
              <a:tblPr firstRow="1" bandRow="1">
                <a:tableStyleId>{125E5076-3810-47DD-B79F-674D7AD40C01}</a:tableStyleId>
              </a:tblPr>
              <a:tblGrid>
                <a:gridCol w="2452286">
                  <a:extLst>
                    <a:ext uri="{9D8B030D-6E8A-4147-A177-3AD203B41FA5}">
                      <a16:colId xmlns:a16="http://schemas.microsoft.com/office/drawing/2014/main" val="20000"/>
                    </a:ext>
                  </a:extLst>
                </a:gridCol>
                <a:gridCol w="1283662">
                  <a:extLst>
                    <a:ext uri="{9D8B030D-6E8A-4147-A177-3AD203B41FA5}">
                      <a16:colId xmlns:a16="http://schemas.microsoft.com/office/drawing/2014/main" val="20001"/>
                    </a:ext>
                  </a:extLst>
                </a:gridCol>
                <a:gridCol w="1206561">
                  <a:extLst>
                    <a:ext uri="{9D8B030D-6E8A-4147-A177-3AD203B41FA5}">
                      <a16:colId xmlns:a16="http://schemas.microsoft.com/office/drawing/2014/main" val="2032942498"/>
                    </a:ext>
                  </a:extLst>
                </a:gridCol>
                <a:gridCol w="1306229">
                  <a:extLst>
                    <a:ext uri="{9D8B030D-6E8A-4147-A177-3AD203B41FA5}">
                      <a16:colId xmlns:a16="http://schemas.microsoft.com/office/drawing/2014/main" val="2767041309"/>
                    </a:ext>
                  </a:extLst>
                </a:gridCol>
                <a:gridCol w="1306229">
                  <a:extLst>
                    <a:ext uri="{9D8B030D-6E8A-4147-A177-3AD203B41FA5}">
                      <a16:colId xmlns:a16="http://schemas.microsoft.com/office/drawing/2014/main" val="2752740760"/>
                    </a:ext>
                  </a:extLst>
                </a:gridCol>
                <a:gridCol w="1306229">
                  <a:extLst>
                    <a:ext uri="{9D8B030D-6E8A-4147-A177-3AD203B41FA5}">
                      <a16:colId xmlns:a16="http://schemas.microsoft.com/office/drawing/2014/main" val="2860444874"/>
                    </a:ext>
                  </a:extLst>
                </a:gridCol>
              </a:tblGrid>
              <a:tr h="791245">
                <a:tc>
                  <a:txBody>
                    <a:bodyPr/>
                    <a:lstStyle/>
                    <a:p>
                      <a:pPr algn="ctr"/>
                      <a:endParaRPr lang="en-US" dirty="0"/>
                    </a:p>
                  </a:txBody>
                  <a:tcPr marL="186331" marR="186331"/>
                </a:tc>
                <a:tc>
                  <a:txBody>
                    <a:bodyPr/>
                    <a:lstStyle/>
                    <a:p>
                      <a:pPr algn="ctr"/>
                      <a:r>
                        <a:rPr lang="en-US" dirty="0"/>
                        <a:t> 2019</a:t>
                      </a:r>
                    </a:p>
                    <a:p>
                      <a:pPr algn="ctr"/>
                      <a:r>
                        <a:rPr lang="en-US" dirty="0"/>
                        <a:t> Median</a:t>
                      </a:r>
                    </a:p>
                  </a:txBody>
                  <a:tcPr marL="186331" marR="186331"/>
                </a:tc>
                <a:tc>
                  <a:txBody>
                    <a:bodyPr/>
                    <a:lstStyle/>
                    <a:p>
                      <a:pPr algn="ctr"/>
                      <a:r>
                        <a:rPr lang="en-US" dirty="0"/>
                        <a:t>2020</a:t>
                      </a:r>
                    </a:p>
                    <a:p>
                      <a:pPr algn="ctr"/>
                      <a:r>
                        <a:rPr lang="en-US" dirty="0"/>
                        <a:t>Median</a:t>
                      </a:r>
                    </a:p>
                  </a:txBody>
                  <a:tcPr marL="186331" marR="186331"/>
                </a:tc>
                <a:tc>
                  <a:txBody>
                    <a:bodyPr/>
                    <a:lstStyle/>
                    <a:p>
                      <a:pPr algn="ctr"/>
                      <a:r>
                        <a:rPr lang="en-US" dirty="0"/>
                        <a:t>2021</a:t>
                      </a:r>
                    </a:p>
                    <a:p>
                      <a:pPr algn="ctr"/>
                      <a:r>
                        <a:rPr lang="en-US" dirty="0"/>
                        <a:t>Median</a:t>
                      </a:r>
                    </a:p>
                  </a:txBody>
                  <a:tcPr marL="186331" marR="186331"/>
                </a:tc>
                <a:tc>
                  <a:txBody>
                    <a:bodyPr/>
                    <a:lstStyle/>
                    <a:p>
                      <a:pPr algn="ctr"/>
                      <a:r>
                        <a:rPr lang="en-US" dirty="0"/>
                        <a:t>2022</a:t>
                      </a:r>
                    </a:p>
                    <a:p>
                      <a:pPr algn="ctr"/>
                      <a:r>
                        <a:rPr lang="en-US" dirty="0"/>
                        <a:t>Median</a:t>
                      </a:r>
                    </a:p>
                  </a:txBody>
                  <a:tcPr marL="186331" marR="186331"/>
                </a:tc>
                <a:tc>
                  <a:txBody>
                    <a:bodyPr/>
                    <a:lstStyle/>
                    <a:p>
                      <a:pPr algn="ctr"/>
                      <a:r>
                        <a:rPr lang="en-US" dirty="0"/>
                        <a:t>2023</a:t>
                      </a:r>
                    </a:p>
                    <a:p>
                      <a:pPr algn="ctr"/>
                      <a:r>
                        <a:rPr lang="en-US" dirty="0"/>
                        <a:t>Median</a:t>
                      </a:r>
                    </a:p>
                  </a:txBody>
                  <a:tcPr marL="186331" marR="186331"/>
                </a:tc>
                <a:extLst>
                  <a:ext uri="{0D108BD9-81ED-4DB2-BD59-A6C34878D82A}">
                    <a16:rowId xmlns:a16="http://schemas.microsoft.com/office/drawing/2014/main" val="10000"/>
                  </a:ext>
                </a:extLst>
              </a:tr>
              <a:tr h="452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Total</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64,326</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u="none" strike="noStrike" cap="none" normalizeH="0" baseline="0" dirty="0">
                          <a:ln>
                            <a:noFill/>
                          </a:ln>
                          <a:effectLst/>
                        </a:rPr>
                        <a:t>59,417</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solidFill>
                            <a:schemeClr val="bg1"/>
                          </a:solidFill>
                        </a:rPr>
                        <a:t>56,235</a:t>
                      </a:r>
                    </a:p>
                  </a:txBody>
                  <a:tcPr marL="186331" marR="186331"/>
                </a:tc>
                <a:tc>
                  <a:txBody>
                    <a:bodyPr/>
                    <a:lstStyle/>
                    <a:p>
                      <a:pPr algn="ctr"/>
                      <a:r>
                        <a:rPr lang="en-US" sz="2000" b="1" dirty="0">
                          <a:solidFill>
                            <a:schemeClr val="bg1"/>
                          </a:solidFill>
                        </a:rPr>
                        <a:t>62.483</a:t>
                      </a:r>
                    </a:p>
                  </a:txBody>
                  <a:tcPr marL="186331" marR="186331"/>
                </a:tc>
                <a:tc>
                  <a:txBody>
                    <a:bodyPr/>
                    <a:lstStyle/>
                    <a:p>
                      <a:pPr algn="ctr"/>
                      <a:r>
                        <a:rPr lang="en-US" sz="2000" b="1" dirty="0">
                          <a:solidFill>
                            <a:schemeClr val="bg1"/>
                          </a:solidFill>
                        </a:rPr>
                        <a:t>63,591</a:t>
                      </a:r>
                    </a:p>
                  </a:txBody>
                  <a:tcPr marL="186331" marR="186331"/>
                </a:tc>
                <a:extLst>
                  <a:ext uri="{0D108BD9-81ED-4DB2-BD59-A6C34878D82A}">
                    <a16:rowId xmlns:a16="http://schemas.microsoft.com/office/drawing/2014/main" val="10001"/>
                  </a:ext>
                </a:extLst>
              </a:tr>
              <a:tr h="452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EMS Arrivals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18,005</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r>
                        <a:rPr kumimoji="0" lang="en-US" sz="2000" b="1" u="none" strike="noStrike" cap="none" normalizeH="0" baseline="0" dirty="0">
                          <a:ln>
                            <a:noFill/>
                          </a:ln>
                          <a:effectLst/>
                        </a:rPr>
                        <a:t>15,876</a:t>
                      </a:r>
                      <a:endParaRPr lang="en-US" sz="2000" dirty="0"/>
                    </a:p>
                  </a:txBody>
                  <a:tcPr anchor="ctr" anchorCtr="1" horzOverflow="overflow"/>
                </a:tc>
                <a:tc>
                  <a:txBody>
                    <a:bodyPr/>
                    <a:lstStyle/>
                    <a:p>
                      <a:pPr algn="ctr"/>
                      <a:r>
                        <a:rPr lang="en-US" sz="2000" b="1" dirty="0">
                          <a:solidFill>
                            <a:schemeClr val="bg1"/>
                          </a:solidFill>
                        </a:rPr>
                        <a:t>16,515</a:t>
                      </a:r>
                    </a:p>
                  </a:txBody>
                  <a:tcPr marL="186331" marR="186331"/>
                </a:tc>
                <a:tc>
                  <a:txBody>
                    <a:bodyPr/>
                    <a:lstStyle/>
                    <a:p>
                      <a:pPr algn="ctr"/>
                      <a:r>
                        <a:rPr lang="en-US" sz="2000" b="1" dirty="0">
                          <a:solidFill>
                            <a:schemeClr val="bg1"/>
                          </a:solidFill>
                        </a:rPr>
                        <a:t>18,333</a:t>
                      </a:r>
                    </a:p>
                  </a:txBody>
                  <a:tcPr marL="186331" marR="186331"/>
                </a:tc>
                <a:tc>
                  <a:txBody>
                    <a:bodyPr/>
                    <a:lstStyle/>
                    <a:p>
                      <a:pPr algn="ctr"/>
                      <a:r>
                        <a:rPr lang="en-US" sz="2000" b="1" dirty="0">
                          <a:solidFill>
                            <a:schemeClr val="bg1"/>
                          </a:solidFill>
                        </a:rPr>
                        <a:t>18,451</a:t>
                      </a:r>
                    </a:p>
                  </a:txBody>
                  <a:tcPr marL="186331" marR="186331"/>
                </a:tc>
                <a:extLst>
                  <a:ext uri="{0D108BD9-81ED-4DB2-BD59-A6C34878D82A}">
                    <a16:rowId xmlns:a16="http://schemas.microsoft.com/office/drawing/2014/main" val="10002"/>
                  </a:ext>
                </a:extLst>
              </a:tr>
              <a:tr h="452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EMS Percent</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26.2%</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25.9%</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i="0" dirty="0">
                          <a:solidFill>
                            <a:schemeClr val="bg1"/>
                          </a:solidFill>
                        </a:rPr>
                        <a:t>28.1%</a:t>
                      </a:r>
                    </a:p>
                  </a:txBody>
                  <a:tcPr marL="186331" marR="186331"/>
                </a:tc>
                <a:tc>
                  <a:txBody>
                    <a:bodyPr/>
                    <a:lstStyle/>
                    <a:p>
                      <a:pPr algn="ctr"/>
                      <a:r>
                        <a:rPr lang="en-US" sz="2000" b="1" i="0" dirty="0">
                          <a:solidFill>
                            <a:schemeClr val="bg1"/>
                          </a:solidFill>
                        </a:rPr>
                        <a:t>27.6%</a:t>
                      </a:r>
                    </a:p>
                  </a:txBody>
                  <a:tcPr marL="186331" marR="186331"/>
                </a:tc>
                <a:tc>
                  <a:txBody>
                    <a:bodyPr/>
                    <a:lstStyle/>
                    <a:p>
                      <a:pPr algn="ctr"/>
                      <a:r>
                        <a:rPr lang="en-US" sz="2000" b="1" i="0" dirty="0">
                          <a:solidFill>
                            <a:schemeClr val="bg1"/>
                          </a:solidFill>
                        </a:rPr>
                        <a:t>27.9%</a:t>
                      </a:r>
                    </a:p>
                  </a:txBody>
                  <a:tcPr marL="186331" marR="186331"/>
                </a:tc>
                <a:extLst>
                  <a:ext uri="{0D108BD9-81ED-4DB2-BD59-A6C34878D82A}">
                    <a16:rowId xmlns:a16="http://schemas.microsoft.com/office/drawing/2014/main" val="4048112593"/>
                  </a:ext>
                </a:extLst>
              </a:tr>
              <a:tr h="452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EMS Admit Rate</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42.9%</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42.6%</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i="0" dirty="0">
                          <a:solidFill>
                            <a:schemeClr val="bg1"/>
                          </a:solidFill>
                        </a:rPr>
                        <a:t>45%</a:t>
                      </a:r>
                    </a:p>
                  </a:txBody>
                  <a:tcPr marL="186331" marR="186331"/>
                </a:tc>
                <a:tc>
                  <a:txBody>
                    <a:bodyPr/>
                    <a:lstStyle/>
                    <a:p>
                      <a:pPr algn="ctr"/>
                      <a:r>
                        <a:rPr lang="en-US" sz="2000" b="1" i="0" dirty="0">
                          <a:solidFill>
                            <a:schemeClr val="bg1"/>
                          </a:solidFill>
                        </a:rPr>
                        <a:t>41.3%</a:t>
                      </a:r>
                    </a:p>
                  </a:txBody>
                  <a:tcPr marL="186331" marR="186331"/>
                </a:tc>
                <a:tc>
                  <a:txBody>
                    <a:bodyPr/>
                    <a:lstStyle/>
                    <a:p>
                      <a:pPr algn="ctr"/>
                      <a:r>
                        <a:rPr lang="en-US" sz="2000" b="1" i="0" dirty="0">
                          <a:solidFill>
                            <a:schemeClr val="bg1"/>
                          </a:solidFill>
                        </a:rPr>
                        <a:t>40.9%</a:t>
                      </a:r>
                    </a:p>
                  </a:txBody>
                  <a:tcPr marL="186331" marR="186331"/>
                </a:tc>
                <a:extLst>
                  <a:ext uri="{0D108BD9-81ED-4DB2-BD59-A6C34878D82A}">
                    <a16:rowId xmlns:a16="http://schemas.microsoft.com/office/drawing/2014/main" val="2824676607"/>
                  </a:ext>
                </a:extLst>
              </a:tr>
              <a:tr h="452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Behavioral Health</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5.5%</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4.9%</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solidFill>
                            <a:schemeClr val="bg1"/>
                          </a:solidFill>
                        </a:rPr>
                        <a:t>5.0%</a:t>
                      </a:r>
                    </a:p>
                  </a:txBody>
                  <a:tcPr marL="186331" marR="186331"/>
                </a:tc>
                <a:tc>
                  <a:txBody>
                    <a:bodyPr/>
                    <a:lstStyle/>
                    <a:p>
                      <a:pPr algn="ctr"/>
                      <a:r>
                        <a:rPr lang="en-US" sz="2000" b="1" dirty="0">
                          <a:solidFill>
                            <a:schemeClr val="bg1"/>
                          </a:solidFill>
                        </a:rPr>
                        <a:t>5.0%</a:t>
                      </a:r>
                    </a:p>
                  </a:txBody>
                  <a:tcPr marL="186331" marR="186331"/>
                </a:tc>
                <a:tc>
                  <a:txBody>
                    <a:bodyPr/>
                    <a:lstStyle/>
                    <a:p>
                      <a:pPr algn="ctr"/>
                      <a:r>
                        <a:rPr lang="en-US" sz="2000" b="1" dirty="0">
                          <a:solidFill>
                            <a:schemeClr val="bg1"/>
                          </a:solidFill>
                        </a:rPr>
                        <a:t>4.9%</a:t>
                      </a:r>
                    </a:p>
                  </a:txBody>
                  <a:tcPr marL="186331" marR="186331"/>
                </a:tc>
                <a:extLst>
                  <a:ext uri="{0D108BD9-81ED-4DB2-BD59-A6C34878D82A}">
                    <a16:rowId xmlns:a16="http://schemas.microsoft.com/office/drawing/2014/main" val="10003"/>
                  </a:ext>
                </a:extLst>
              </a:tr>
              <a:tr h="452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Patients &gt; 65 Years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20.7%</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21.0%</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t>21.5%</a:t>
                      </a:r>
                    </a:p>
                  </a:txBody>
                  <a:tcPr marL="186331" marR="186331"/>
                </a:tc>
                <a:tc>
                  <a:txBody>
                    <a:bodyPr/>
                    <a:lstStyle/>
                    <a:p>
                      <a:pPr algn="ctr"/>
                      <a:r>
                        <a:rPr lang="en-US" sz="2000" b="1" dirty="0"/>
                        <a:t>21.6%</a:t>
                      </a:r>
                    </a:p>
                  </a:txBody>
                  <a:tcPr marL="186331" marR="186331"/>
                </a:tc>
                <a:tc>
                  <a:txBody>
                    <a:bodyPr/>
                    <a:lstStyle/>
                    <a:p>
                      <a:pPr algn="ctr"/>
                      <a:r>
                        <a:rPr lang="en-US" sz="2000" b="1" dirty="0"/>
                        <a:t>22.2%</a:t>
                      </a:r>
                    </a:p>
                  </a:txBody>
                  <a:tcPr marL="186331" marR="186331"/>
                </a:tc>
                <a:extLst>
                  <a:ext uri="{0D108BD9-81ED-4DB2-BD59-A6C34878D82A}">
                    <a16:rowId xmlns:a16="http://schemas.microsoft.com/office/drawing/2014/main" val="10004"/>
                  </a:ext>
                </a:extLst>
              </a:tr>
              <a:tr h="452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Pediatric Visits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2.1%</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1.7%</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solidFill>
                            <a:schemeClr val="bg1"/>
                          </a:solidFill>
                        </a:rPr>
                        <a:t>0.8%</a:t>
                      </a:r>
                    </a:p>
                  </a:txBody>
                  <a:tcPr marL="186331" marR="186331"/>
                </a:tc>
                <a:tc>
                  <a:txBody>
                    <a:bodyPr/>
                    <a:lstStyle/>
                    <a:p>
                      <a:pPr algn="ctr"/>
                      <a:r>
                        <a:rPr lang="en-US" sz="2000" b="1" dirty="0">
                          <a:solidFill>
                            <a:schemeClr val="bg1"/>
                          </a:solidFill>
                        </a:rPr>
                        <a:t>1.2%</a:t>
                      </a:r>
                    </a:p>
                  </a:txBody>
                  <a:tcPr marL="186331" marR="186331"/>
                </a:tc>
                <a:tc>
                  <a:txBody>
                    <a:bodyPr/>
                    <a:lstStyle/>
                    <a:p>
                      <a:pPr algn="ctr"/>
                      <a:r>
                        <a:rPr lang="en-US" sz="2000" b="1" dirty="0">
                          <a:solidFill>
                            <a:schemeClr val="bg1"/>
                          </a:solidFill>
                        </a:rPr>
                        <a:t>1.8%</a:t>
                      </a:r>
                    </a:p>
                  </a:txBody>
                  <a:tcPr marL="186331" marR="186331"/>
                </a:tc>
                <a:extLst>
                  <a:ext uri="{0D108BD9-81ED-4DB2-BD59-A6C34878D82A}">
                    <a16:rowId xmlns:a16="http://schemas.microsoft.com/office/drawing/2014/main" val="10005"/>
                  </a:ext>
                </a:extLst>
              </a:tr>
              <a:tr h="452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Dedicated Pediatrics</a:t>
                      </a:r>
                      <a:endParaRPr kumimoji="0" lang="en-US" sz="2000" b="1" i="0" u="none" strike="noStrike" cap="none" normalizeH="0" baseline="0" dirty="0">
                        <a:ln>
                          <a:noFill/>
                        </a:ln>
                        <a:solidFill>
                          <a:srgbClr val="FFC000"/>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rPr>
                        <a:t>24,921</a:t>
                      </a:r>
                    </a:p>
                  </a:txBody>
                  <a:tcPr anchor="ctr" anchorCtr="1" horzOverflow="overflow"/>
                </a:tc>
                <a:tc>
                  <a:txBody>
                    <a:bodyPr/>
                    <a:lstStyle/>
                    <a:p>
                      <a:pPr algn="ctr"/>
                      <a:r>
                        <a:rPr kumimoji="0" lang="en-US" sz="2000" b="1" i="0" u="none" strike="noStrike" cap="none" normalizeH="0" baseline="0" dirty="0">
                          <a:ln>
                            <a:noFill/>
                          </a:ln>
                          <a:solidFill>
                            <a:schemeClr val="bg1"/>
                          </a:solidFill>
                          <a:effectLst/>
                          <a:latin typeface="+mn-lt"/>
                        </a:rPr>
                        <a:t>22,160 </a:t>
                      </a:r>
                      <a:endParaRPr lang="en-US" sz="2000" b="1" dirty="0">
                        <a:solidFill>
                          <a:schemeClr val="bg1"/>
                        </a:solidFill>
                      </a:endParaRPr>
                    </a:p>
                  </a:txBody>
                  <a:tcPr marL="186331" marR="186331"/>
                </a:tc>
                <a:tc>
                  <a:txBody>
                    <a:bodyPr/>
                    <a:lstStyle/>
                    <a:p>
                      <a:pPr algn="ctr"/>
                      <a:r>
                        <a:rPr lang="en-US" sz="2000" b="1" dirty="0">
                          <a:solidFill>
                            <a:schemeClr val="bg1"/>
                          </a:solidFill>
                        </a:rPr>
                        <a:t>19,766</a:t>
                      </a:r>
                    </a:p>
                  </a:txBody>
                  <a:tcPr marL="186331" marR="186331"/>
                </a:tc>
                <a:tc>
                  <a:txBody>
                    <a:bodyPr/>
                    <a:lstStyle/>
                    <a:p>
                      <a:pPr algn="ctr"/>
                      <a:r>
                        <a:rPr lang="en-US" sz="2000" b="1" dirty="0">
                          <a:solidFill>
                            <a:schemeClr val="bg1"/>
                          </a:solidFill>
                        </a:rPr>
                        <a:t>26,929</a:t>
                      </a:r>
                    </a:p>
                  </a:txBody>
                  <a:tcPr marL="186331" marR="186331"/>
                </a:tc>
                <a:tc>
                  <a:txBody>
                    <a:bodyPr/>
                    <a:lstStyle/>
                    <a:p>
                      <a:pPr algn="ctr"/>
                      <a:r>
                        <a:rPr lang="en-US" sz="2000" b="1" dirty="0">
                          <a:solidFill>
                            <a:schemeClr val="bg1"/>
                          </a:solidFill>
                        </a:rPr>
                        <a:t>31,661</a:t>
                      </a:r>
                    </a:p>
                  </a:txBody>
                  <a:tcPr marL="186331" marR="186331"/>
                </a:tc>
                <a:extLst>
                  <a:ext uri="{0D108BD9-81ED-4DB2-BD59-A6C34878D82A}">
                    <a16:rowId xmlns:a16="http://schemas.microsoft.com/office/drawing/2014/main" val="4243774140"/>
                  </a:ext>
                </a:extLst>
              </a:tr>
            </a:tbl>
          </a:graphicData>
        </a:graphic>
      </p:graphicFrame>
      <p:sp>
        <p:nvSpPr>
          <p:cNvPr id="4" name="Rectangle 3">
            <a:extLst>
              <a:ext uri="{FF2B5EF4-FFF2-40B4-BE49-F238E27FC236}">
                <a16:creationId xmlns:a16="http://schemas.microsoft.com/office/drawing/2014/main" id="{3EAC0A13-F7C4-4A8A-819E-C5F3C76E55F7}"/>
              </a:ext>
            </a:extLst>
          </p:cNvPr>
          <p:cNvSpPr/>
          <p:nvPr/>
        </p:nvSpPr>
        <p:spPr>
          <a:xfrm>
            <a:off x="177233" y="5736658"/>
            <a:ext cx="8861195" cy="433137"/>
          </a:xfrm>
          <a:prstGeom prst="rect">
            <a:avLst/>
          </a:prstGeom>
          <a:noFill/>
          <a:ln w="38100">
            <a:solidFill>
              <a:srgbClr val="FFFA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659CE68-0CC6-4DB2-9AE2-F368678F6BD6}"/>
              </a:ext>
            </a:extLst>
          </p:cNvPr>
          <p:cNvSpPr/>
          <p:nvPr/>
        </p:nvSpPr>
        <p:spPr>
          <a:xfrm>
            <a:off x="2781701" y="4822255"/>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8E94F44-2C8A-48A6-89F7-6F59A56382F8}"/>
              </a:ext>
            </a:extLst>
          </p:cNvPr>
          <p:cNvSpPr/>
          <p:nvPr/>
        </p:nvSpPr>
        <p:spPr>
          <a:xfrm>
            <a:off x="7919988" y="4811023"/>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40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Patient Volume Trend: Median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7405364"/>
              </p:ext>
            </p:extLst>
          </p:nvPr>
        </p:nvGraphicFramePr>
        <p:xfrm>
          <a:off x="386361" y="1955867"/>
          <a:ext cx="8348205" cy="422656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6361" y="1397488"/>
            <a:ext cx="5871416" cy="461665"/>
          </a:xfrm>
          <a:prstGeom prst="rect">
            <a:avLst/>
          </a:prstGeom>
          <a:noFill/>
        </p:spPr>
        <p:txBody>
          <a:bodyPr wrap="none" rtlCol="0">
            <a:spAutoFit/>
          </a:bodyPr>
          <a:lstStyle/>
          <a:p>
            <a:r>
              <a:rPr lang="en-US" sz="2400" b="1" dirty="0">
                <a:solidFill>
                  <a:schemeClr val="accent1">
                    <a:lumMod val="75000"/>
                  </a:schemeClr>
                </a:solidFill>
                <a:effectLst>
                  <a:outerShdw blurRad="50800" dist="38100" dir="2700000" algn="tl" rotWithShape="0">
                    <a:prstClr val="black">
                      <a:alpha val="40000"/>
                    </a:prstClr>
                  </a:outerShdw>
                </a:effectLst>
              </a:rPr>
              <a:t>Patient Volume </a:t>
            </a:r>
            <a:r>
              <a:rPr lang="en-US" sz="2400" b="1" dirty="0">
                <a:solidFill>
                  <a:schemeClr val="accent1">
                    <a:lumMod val="75000"/>
                  </a:schemeClr>
                </a:solidFill>
                <a:effectLst>
                  <a:outerShdw blurRad="50800" dist="38100" dir="4200000" algn="tl" rotWithShape="0">
                    <a:prstClr val="black">
                      <a:alpha val="36000"/>
                    </a:prstClr>
                  </a:outerShdw>
                </a:effectLst>
              </a:rPr>
              <a:t>Trend—All Responders FY 23</a:t>
            </a:r>
          </a:p>
        </p:txBody>
      </p:sp>
      <p:pic>
        <p:nvPicPr>
          <p:cNvPr id="6" name="Picture 6" descr="In flight training, how are stalls taught? - Quora">
            <a:extLst>
              <a:ext uri="{FF2B5EF4-FFF2-40B4-BE49-F238E27FC236}">
                <a16:creationId xmlns:a16="http://schemas.microsoft.com/office/drawing/2014/main" id="{BDF72161-5FDA-4FE4-A8CE-67CAF2A71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0939"/>
            <a:ext cx="9144000" cy="175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0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Hospitalization Data</a:t>
            </a:r>
          </a:p>
        </p:txBody>
      </p:sp>
      <p:graphicFrame>
        <p:nvGraphicFramePr>
          <p:cNvPr id="8" name="Content Placeholder 7">
            <a:extLst>
              <a:ext uri="{FF2B5EF4-FFF2-40B4-BE49-F238E27FC236}">
                <a16:creationId xmlns:a16="http://schemas.microsoft.com/office/drawing/2014/main" id="{6A15A5D4-0DF4-41F9-808C-FF5E28115C85}"/>
              </a:ext>
            </a:extLst>
          </p:cNvPr>
          <p:cNvGraphicFramePr>
            <a:graphicFrameLocks noGrp="1"/>
          </p:cNvGraphicFramePr>
          <p:nvPr>
            <p:ph idx="1"/>
            <p:extLst>
              <p:ext uri="{D42A27DB-BD31-4B8C-83A1-F6EECF244321}">
                <p14:modId xmlns:p14="http://schemas.microsoft.com/office/powerpoint/2010/main" val="762498907"/>
              </p:ext>
            </p:extLst>
          </p:nvPr>
        </p:nvGraphicFramePr>
        <p:xfrm>
          <a:off x="457200" y="1740629"/>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D418B129-3D50-465F-802D-0D5DDC6C24FB}"/>
              </a:ext>
            </a:extLst>
          </p:cNvPr>
          <p:cNvSpPr txBox="1"/>
          <p:nvPr/>
        </p:nvSpPr>
        <p:spPr>
          <a:xfrm>
            <a:off x="6541789" y="3634277"/>
            <a:ext cx="2145011" cy="584775"/>
          </a:xfrm>
          <a:prstGeom prst="rect">
            <a:avLst/>
          </a:prstGeom>
          <a:noFill/>
        </p:spPr>
        <p:txBody>
          <a:bodyPr wrap="none" rtlCol="0">
            <a:spAutoFit/>
          </a:bodyPr>
          <a:lstStyle/>
          <a:p>
            <a:r>
              <a:rPr lang="en-US" sz="1600" b="1" dirty="0">
                <a:solidFill>
                  <a:schemeClr val="bg1"/>
                </a:solidFill>
              </a:rPr>
              <a:t>55% of hospitalizations</a:t>
            </a:r>
          </a:p>
          <a:p>
            <a:pPr algn="ctr"/>
            <a:r>
              <a:rPr lang="en-US" sz="1600" b="1" dirty="0">
                <a:solidFill>
                  <a:schemeClr val="bg1"/>
                </a:solidFill>
              </a:rPr>
              <a:t>are from the ED</a:t>
            </a:r>
          </a:p>
        </p:txBody>
      </p:sp>
      <p:sp>
        <p:nvSpPr>
          <p:cNvPr id="5" name="TextBox 4">
            <a:extLst>
              <a:ext uri="{FF2B5EF4-FFF2-40B4-BE49-F238E27FC236}">
                <a16:creationId xmlns:a16="http://schemas.microsoft.com/office/drawing/2014/main" id="{BB500E2D-9633-4B1C-8E56-6BD83C4B363C}"/>
              </a:ext>
            </a:extLst>
          </p:cNvPr>
          <p:cNvSpPr txBox="1"/>
          <p:nvPr/>
        </p:nvSpPr>
        <p:spPr>
          <a:xfrm>
            <a:off x="6266073" y="5163089"/>
            <a:ext cx="2420727" cy="584775"/>
          </a:xfrm>
          <a:prstGeom prst="rect">
            <a:avLst/>
          </a:prstGeom>
          <a:noFill/>
        </p:spPr>
        <p:txBody>
          <a:bodyPr wrap="none" rtlCol="0">
            <a:spAutoFit/>
          </a:bodyPr>
          <a:lstStyle/>
          <a:p>
            <a:r>
              <a:rPr lang="en-US" sz="1600" b="1" dirty="0">
                <a:solidFill>
                  <a:schemeClr val="bg1"/>
                </a:solidFill>
              </a:rPr>
              <a:t>45% of ED hospitalizations</a:t>
            </a:r>
          </a:p>
          <a:p>
            <a:pPr algn="ctr"/>
            <a:r>
              <a:rPr lang="en-US" sz="1600" b="1" dirty="0">
                <a:solidFill>
                  <a:schemeClr val="bg1"/>
                </a:solidFill>
              </a:rPr>
              <a:t>Arrive by EMS</a:t>
            </a:r>
          </a:p>
        </p:txBody>
      </p:sp>
    </p:spTree>
    <p:extLst>
      <p:ext uri="{BB962C8B-B14F-4D97-AF65-F5344CB8AC3E}">
        <p14:creationId xmlns:p14="http://schemas.microsoft.com/office/powerpoint/2010/main" val="100419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Hospitalization Data</a:t>
            </a:r>
          </a:p>
        </p:txBody>
      </p:sp>
      <p:graphicFrame>
        <p:nvGraphicFramePr>
          <p:cNvPr id="6" name="Content Placeholder 5">
            <a:extLst>
              <a:ext uri="{FF2B5EF4-FFF2-40B4-BE49-F238E27FC236}">
                <a16:creationId xmlns:a16="http://schemas.microsoft.com/office/drawing/2014/main" id="{44C8AD90-B24A-42F9-A904-16C331E14A2A}"/>
              </a:ext>
            </a:extLst>
          </p:cNvPr>
          <p:cNvGraphicFramePr>
            <a:graphicFrameLocks noGrp="1"/>
          </p:cNvGraphicFramePr>
          <p:nvPr>
            <p:ph idx="1"/>
            <p:extLst>
              <p:ext uri="{D42A27DB-BD31-4B8C-83A1-F6EECF244321}">
                <p14:modId xmlns:p14="http://schemas.microsoft.com/office/powerpoint/2010/main" val="10789904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3A4E41D5-C178-4455-89BD-B8A70DD7D05F}"/>
              </a:ext>
            </a:extLst>
          </p:cNvPr>
          <p:cNvSpPr txBox="1"/>
          <p:nvPr/>
        </p:nvSpPr>
        <p:spPr>
          <a:xfrm>
            <a:off x="279779" y="6353892"/>
            <a:ext cx="8380428" cy="461665"/>
          </a:xfrm>
          <a:prstGeom prst="rect">
            <a:avLst/>
          </a:prstGeom>
          <a:solidFill>
            <a:schemeClr val="bg1"/>
          </a:solidFill>
        </p:spPr>
        <p:txBody>
          <a:bodyPr wrap="square" rtlCol="0">
            <a:spAutoFit/>
          </a:bodyPr>
          <a:lstStyle/>
          <a:p>
            <a:r>
              <a:rPr lang="en-US" sz="1200" i="1" dirty="0"/>
              <a:t>Source: Vizient Clinical Database (CDB)</a:t>
            </a:r>
          </a:p>
          <a:p>
            <a:r>
              <a:rPr lang="en-US" sz="1200" i="1" dirty="0"/>
              <a:t>Notes: Outliers included; Normal newborns excluded; ‘CAMC’ cohort is pre-defined each year by Vizient and  comprises 109 CAMCs </a:t>
            </a:r>
          </a:p>
        </p:txBody>
      </p:sp>
      <p:pic>
        <p:nvPicPr>
          <p:cNvPr id="11" name="Picture 10">
            <a:extLst>
              <a:ext uri="{FF2B5EF4-FFF2-40B4-BE49-F238E27FC236}">
                <a16:creationId xmlns:a16="http://schemas.microsoft.com/office/drawing/2014/main" id="{01E785CF-D246-46DB-8FCF-956D47C5E7FE}"/>
              </a:ext>
            </a:extLst>
          </p:cNvPr>
          <p:cNvPicPr>
            <a:picLocks noChangeAspect="1"/>
          </p:cNvPicPr>
          <p:nvPr/>
        </p:nvPicPr>
        <p:blipFill>
          <a:blip r:embed="rId3"/>
          <a:stretch>
            <a:fillRect/>
          </a:stretch>
        </p:blipFill>
        <p:spPr>
          <a:xfrm>
            <a:off x="7261418" y="3783796"/>
            <a:ext cx="1799030" cy="1400023"/>
          </a:xfrm>
          <a:prstGeom prst="rect">
            <a:avLst/>
          </a:prstGeom>
        </p:spPr>
      </p:pic>
    </p:spTree>
    <p:extLst>
      <p:ext uri="{BB962C8B-B14F-4D97-AF65-F5344CB8AC3E}">
        <p14:creationId xmlns:p14="http://schemas.microsoft.com/office/powerpoint/2010/main" val="125709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Hospitalization Data</a:t>
            </a:r>
          </a:p>
        </p:txBody>
      </p:sp>
      <p:graphicFrame>
        <p:nvGraphicFramePr>
          <p:cNvPr id="8" name="Content Placeholder 7">
            <a:extLst>
              <a:ext uri="{FF2B5EF4-FFF2-40B4-BE49-F238E27FC236}">
                <a16:creationId xmlns:a16="http://schemas.microsoft.com/office/drawing/2014/main" id="{6A15A5D4-0DF4-41F9-808C-FF5E28115C85}"/>
              </a:ext>
            </a:extLst>
          </p:cNvPr>
          <p:cNvGraphicFramePr>
            <a:graphicFrameLocks noGrp="1"/>
          </p:cNvGraphicFramePr>
          <p:nvPr>
            <p:ph idx="1"/>
            <p:extLst>
              <p:ext uri="{D42A27DB-BD31-4B8C-83A1-F6EECF244321}">
                <p14:modId xmlns:p14="http://schemas.microsoft.com/office/powerpoint/2010/main" val="265591880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C8F0226A-1E14-48A0-86B9-D3EF29049F16}"/>
              </a:ext>
            </a:extLst>
          </p:cNvPr>
          <p:cNvSpPr/>
          <p:nvPr/>
        </p:nvSpPr>
        <p:spPr>
          <a:xfrm>
            <a:off x="1482191" y="3463857"/>
            <a:ext cx="6900420" cy="707010"/>
          </a:xfrm>
          <a:prstGeom prst="rect">
            <a:avLst/>
          </a:prstGeom>
          <a:noFill/>
          <a:ln w="28575">
            <a:solidFill>
              <a:srgbClr val="FFFA1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Inpatient Volume + LOS = 94% Occupancy (DOM) at 7 am </a:t>
            </a:r>
          </a:p>
        </p:txBody>
      </p:sp>
    </p:spTree>
    <p:extLst>
      <p:ext uri="{BB962C8B-B14F-4D97-AF65-F5344CB8AC3E}">
        <p14:creationId xmlns:p14="http://schemas.microsoft.com/office/powerpoint/2010/main" val="225529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979E-3E2E-4AF8-A130-928582BEC832}"/>
              </a:ext>
            </a:extLst>
          </p:cNvPr>
          <p:cNvSpPr>
            <a:spLocks noGrp="1"/>
          </p:cNvSpPr>
          <p:nvPr>
            <p:ph type="title"/>
          </p:nvPr>
        </p:nvSpPr>
        <p:spPr/>
        <p:txBody>
          <a:bodyPr/>
          <a:lstStyle/>
          <a:p>
            <a:r>
              <a:rPr lang="en-US" dirty="0"/>
              <a:t>Inpatient Occupancy</a:t>
            </a:r>
          </a:p>
        </p:txBody>
      </p:sp>
      <p:sp>
        <p:nvSpPr>
          <p:cNvPr id="9" name="Content Placeholder 8">
            <a:extLst>
              <a:ext uri="{FF2B5EF4-FFF2-40B4-BE49-F238E27FC236}">
                <a16:creationId xmlns:a16="http://schemas.microsoft.com/office/drawing/2014/main" id="{1E12FFF0-EBFE-45D5-85F3-66F325E5B3F2}"/>
              </a:ext>
            </a:extLst>
          </p:cNvPr>
          <p:cNvSpPr>
            <a:spLocks noGrp="1"/>
          </p:cNvSpPr>
          <p:nvPr>
            <p:ph sz="half" idx="2"/>
          </p:nvPr>
        </p:nvSpPr>
        <p:spPr>
          <a:xfrm>
            <a:off x="9035" y="4035217"/>
            <a:ext cx="3041583" cy="1765891"/>
          </a:xfrm>
        </p:spPr>
        <p:txBody>
          <a:bodyPr/>
          <a:lstStyle/>
          <a:p>
            <a:pPr marL="0" indent="0" algn="ctr">
              <a:buNone/>
            </a:pPr>
            <a:r>
              <a:rPr lang="en-US" b="1" dirty="0"/>
              <a:t>All beds</a:t>
            </a:r>
          </a:p>
          <a:p>
            <a:pPr marL="0" indent="0" algn="ctr">
              <a:buNone/>
            </a:pPr>
            <a:r>
              <a:rPr lang="en-US" sz="2400" dirty="0"/>
              <a:t>Academic = 89%</a:t>
            </a:r>
          </a:p>
        </p:txBody>
      </p:sp>
      <p:pic>
        <p:nvPicPr>
          <p:cNvPr id="2056" name="Picture 8" descr="Midnight printables | Clock clipart, Clock, Clock face printable">
            <a:extLst>
              <a:ext uri="{FF2B5EF4-FFF2-40B4-BE49-F238E27FC236}">
                <a16:creationId xmlns:a16="http://schemas.microsoft.com/office/drawing/2014/main" id="{EB78874A-E0EC-4221-A4CF-572988D42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768" y="2064965"/>
            <a:ext cx="1765890" cy="176589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8">
            <a:extLst>
              <a:ext uri="{FF2B5EF4-FFF2-40B4-BE49-F238E27FC236}">
                <a16:creationId xmlns:a16="http://schemas.microsoft.com/office/drawing/2014/main" id="{689F5052-8B4E-4BB6-9C58-9CA67966D5B0}"/>
              </a:ext>
            </a:extLst>
          </p:cNvPr>
          <p:cNvSpPr txBox="1">
            <a:spLocks/>
          </p:cNvSpPr>
          <p:nvPr/>
        </p:nvSpPr>
        <p:spPr>
          <a:xfrm>
            <a:off x="3193098" y="4035217"/>
            <a:ext cx="3041583" cy="17658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t>DOM beds</a:t>
            </a:r>
          </a:p>
          <a:p>
            <a:pPr marL="0" indent="0" algn="ctr">
              <a:buFont typeface="Arial"/>
              <a:buNone/>
            </a:pPr>
            <a:r>
              <a:rPr lang="en-US" sz="2400" dirty="0"/>
              <a:t>Academic = 91%</a:t>
            </a:r>
          </a:p>
        </p:txBody>
      </p:sp>
      <p:pic>
        <p:nvPicPr>
          <p:cNvPr id="18" name="Picture 8" descr="Midnight printables | Clock clipart, Clock, Clock face printable">
            <a:extLst>
              <a:ext uri="{FF2B5EF4-FFF2-40B4-BE49-F238E27FC236}">
                <a16:creationId xmlns:a16="http://schemas.microsoft.com/office/drawing/2014/main" id="{4ABAEF46-613C-4B91-AF37-B21BE90FB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831" y="2064965"/>
            <a:ext cx="1765890" cy="17658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7am PNG Transparent Images Free Download | Vector Files | Pngtree">
            <a:extLst>
              <a:ext uri="{FF2B5EF4-FFF2-40B4-BE49-F238E27FC236}">
                <a16:creationId xmlns:a16="http://schemas.microsoft.com/office/drawing/2014/main" id="{CC399967-2D2A-4BFF-97A0-452EBB931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177" y="187634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8">
            <a:extLst>
              <a:ext uri="{FF2B5EF4-FFF2-40B4-BE49-F238E27FC236}">
                <a16:creationId xmlns:a16="http://schemas.microsoft.com/office/drawing/2014/main" id="{5BE91096-2BA1-4150-A1B4-B1345E05786C}"/>
              </a:ext>
            </a:extLst>
          </p:cNvPr>
          <p:cNvSpPr txBox="1">
            <a:spLocks/>
          </p:cNvSpPr>
          <p:nvPr/>
        </p:nvSpPr>
        <p:spPr>
          <a:xfrm>
            <a:off x="6093382" y="4031329"/>
            <a:ext cx="3041583" cy="17658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t>DOM beds</a:t>
            </a:r>
          </a:p>
          <a:p>
            <a:pPr marL="0" indent="0" algn="ctr">
              <a:buFont typeface="Arial"/>
              <a:buNone/>
            </a:pPr>
            <a:r>
              <a:rPr lang="en-US" sz="2400" dirty="0"/>
              <a:t>Academic = 94%</a:t>
            </a:r>
          </a:p>
        </p:txBody>
      </p:sp>
      <p:sp>
        <p:nvSpPr>
          <p:cNvPr id="3" name="TextBox 2">
            <a:extLst>
              <a:ext uri="{FF2B5EF4-FFF2-40B4-BE49-F238E27FC236}">
                <a16:creationId xmlns:a16="http://schemas.microsoft.com/office/drawing/2014/main" id="{EEC5C35D-81F7-43C6-9EEE-8079BF89988C}"/>
              </a:ext>
            </a:extLst>
          </p:cNvPr>
          <p:cNvSpPr txBox="1"/>
          <p:nvPr/>
        </p:nvSpPr>
        <p:spPr>
          <a:xfrm>
            <a:off x="1730412" y="5230922"/>
            <a:ext cx="5966954" cy="646331"/>
          </a:xfrm>
          <a:prstGeom prst="rect">
            <a:avLst/>
          </a:prstGeom>
          <a:noFill/>
        </p:spPr>
        <p:txBody>
          <a:bodyPr wrap="none" rtlCol="0">
            <a:spAutoFit/>
          </a:bodyPr>
          <a:lstStyle/>
          <a:p>
            <a:r>
              <a:rPr lang="en-US" b="1" dirty="0"/>
              <a:t>Approximately 80% of all patients in DOM come from the ED</a:t>
            </a:r>
          </a:p>
          <a:p>
            <a:pPr algn="ctr"/>
            <a:r>
              <a:rPr lang="en-US" b="1" dirty="0"/>
              <a:t>Approximately 67% of all ED hospitalizations go to DOM</a:t>
            </a:r>
          </a:p>
        </p:txBody>
      </p:sp>
    </p:spTree>
    <p:extLst>
      <p:ext uri="{BB962C8B-B14F-4D97-AF65-F5344CB8AC3E}">
        <p14:creationId xmlns:p14="http://schemas.microsoft.com/office/powerpoint/2010/main" val="66585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99B59-94A4-4A59-9585-3F672F4507BD}"/>
              </a:ext>
            </a:extLst>
          </p:cNvPr>
          <p:cNvPicPr>
            <a:picLocks noChangeAspect="1"/>
          </p:cNvPicPr>
          <p:nvPr/>
        </p:nvPicPr>
        <p:blipFill>
          <a:blip r:embed="rId2"/>
          <a:stretch>
            <a:fillRect/>
          </a:stretch>
        </p:blipFill>
        <p:spPr>
          <a:xfrm>
            <a:off x="3167036" y="2310060"/>
            <a:ext cx="5957715" cy="3931921"/>
          </a:xfrm>
          <a:prstGeom prst="rect">
            <a:avLst/>
          </a:prstGeom>
          <a:solidFill>
            <a:schemeClr val="bg1"/>
          </a:solidFill>
        </p:spPr>
      </p:pic>
      <p:pic>
        <p:nvPicPr>
          <p:cNvPr id="5" name="Picture 4">
            <a:extLst>
              <a:ext uri="{FF2B5EF4-FFF2-40B4-BE49-F238E27FC236}">
                <a16:creationId xmlns:a16="http://schemas.microsoft.com/office/drawing/2014/main" id="{6EF89FF1-1B9D-42D0-8040-E0263DB4CF01}"/>
              </a:ext>
            </a:extLst>
          </p:cNvPr>
          <p:cNvPicPr>
            <a:picLocks noChangeAspect="1"/>
          </p:cNvPicPr>
          <p:nvPr/>
        </p:nvPicPr>
        <p:blipFill>
          <a:blip r:embed="rId3"/>
          <a:stretch>
            <a:fillRect/>
          </a:stretch>
        </p:blipFill>
        <p:spPr>
          <a:xfrm>
            <a:off x="3" y="384"/>
            <a:ext cx="9144000" cy="2309300"/>
          </a:xfrm>
          <a:prstGeom prst="rect">
            <a:avLst/>
          </a:prstGeom>
          <a:solidFill>
            <a:schemeClr val="bg1"/>
          </a:solidFill>
        </p:spPr>
      </p:pic>
      <p:sp>
        <p:nvSpPr>
          <p:cNvPr id="6" name="TextBox 5">
            <a:extLst>
              <a:ext uri="{FF2B5EF4-FFF2-40B4-BE49-F238E27FC236}">
                <a16:creationId xmlns:a16="http://schemas.microsoft.com/office/drawing/2014/main" id="{841177F3-BCA9-429D-B950-9382FCB9C431}"/>
              </a:ext>
            </a:extLst>
          </p:cNvPr>
          <p:cNvSpPr txBox="1"/>
          <p:nvPr/>
        </p:nvSpPr>
        <p:spPr>
          <a:xfrm>
            <a:off x="378940" y="3429000"/>
            <a:ext cx="2534284" cy="1384995"/>
          </a:xfrm>
          <a:prstGeom prst="rect">
            <a:avLst/>
          </a:prstGeom>
          <a:noFill/>
        </p:spPr>
        <p:txBody>
          <a:bodyPr wrap="none" rtlCol="0">
            <a:spAutoFit/>
          </a:bodyPr>
          <a:lstStyle/>
          <a:p>
            <a:pPr algn="ctr"/>
            <a:r>
              <a:rPr lang="en-US" sz="2800" b="1" dirty="0"/>
              <a:t>16 years ago</a:t>
            </a:r>
          </a:p>
          <a:p>
            <a:pPr algn="ctr"/>
            <a:r>
              <a:rPr lang="en-US" sz="2800" b="1" dirty="0"/>
              <a:t>Fiscal Year 2007</a:t>
            </a:r>
          </a:p>
          <a:p>
            <a:pPr algn="ctr"/>
            <a:r>
              <a:rPr lang="en-US" sz="2800" b="1" dirty="0"/>
              <a:t>N = 30</a:t>
            </a:r>
          </a:p>
        </p:txBody>
      </p:sp>
      <p:pic>
        <p:nvPicPr>
          <p:cNvPr id="4098" name="Picture 2" descr="Retro Memory Lane Metal Sign 20 x 5 Inches">
            <a:extLst>
              <a:ext uri="{FF2B5EF4-FFF2-40B4-BE49-F238E27FC236}">
                <a16:creationId xmlns:a16="http://schemas.microsoft.com/office/drawing/2014/main" id="{7CC19577-67D9-481B-939D-76DAAC2B5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9" y="2290634"/>
            <a:ext cx="9144000" cy="34094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membering the 1st iPhone — yes, it's been 10 years - The Columbian">
            <a:extLst>
              <a:ext uri="{FF2B5EF4-FFF2-40B4-BE49-F238E27FC236}">
                <a16:creationId xmlns:a16="http://schemas.microsoft.com/office/drawing/2014/main" id="{F792ED17-FC2D-4A8D-9849-FA7BF35F1C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313" y="2480880"/>
            <a:ext cx="2353830" cy="328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61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34"/>
                                        </p:tgtEl>
                                      </p:cBhvr>
                                    </p:animEffect>
                                    <p:set>
                                      <p:cBhvr>
                                        <p:cTn id="15" dur="1" fill="hold">
                                          <p:stCondLst>
                                            <p:cond delay="499"/>
                                          </p:stCondLst>
                                        </p:cTn>
                                        <p:tgtEl>
                                          <p:spTgt spid="1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33D0131-BC99-420A-9B9E-BF3B19965743}"/>
              </a:ext>
            </a:extLst>
          </p:cNvPr>
          <p:cNvPicPr>
            <a:picLocks noChangeAspect="1"/>
          </p:cNvPicPr>
          <p:nvPr/>
        </p:nvPicPr>
        <p:blipFill>
          <a:blip r:embed="rId2"/>
          <a:stretch>
            <a:fillRect/>
          </a:stretch>
        </p:blipFill>
        <p:spPr>
          <a:xfrm>
            <a:off x="9623" y="1366888"/>
            <a:ext cx="9144001" cy="5491111"/>
          </a:xfrm>
          <a:prstGeom prst="rect">
            <a:avLst/>
          </a:prstGeom>
          <a:solidFill>
            <a:schemeClr val="bg1"/>
          </a:solidFill>
        </p:spPr>
      </p:pic>
      <p:sp>
        <p:nvSpPr>
          <p:cNvPr id="6" name="Title 1">
            <a:extLst>
              <a:ext uri="{FF2B5EF4-FFF2-40B4-BE49-F238E27FC236}">
                <a16:creationId xmlns:a16="http://schemas.microsoft.com/office/drawing/2014/main" id="{3F9E40DD-D763-4923-8FA4-E5AD9A1F90F4}"/>
              </a:ext>
            </a:extLst>
          </p:cNvPr>
          <p:cNvSpPr txBox="1">
            <a:spLocks/>
          </p:cNvSpPr>
          <p:nvPr/>
        </p:nvSpPr>
        <p:spPr>
          <a:xfrm>
            <a:off x="305103" y="151763"/>
            <a:ext cx="11201400" cy="9144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dirty="0"/>
              <a:t>Drivers of Operations</a:t>
            </a:r>
          </a:p>
        </p:txBody>
      </p:sp>
      <p:sp>
        <p:nvSpPr>
          <p:cNvPr id="7" name="Slide Number Placeholder 4">
            <a:extLst>
              <a:ext uri="{FF2B5EF4-FFF2-40B4-BE49-F238E27FC236}">
                <a16:creationId xmlns:a16="http://schemas.microsoft.com/office/drawing/2014/main" id="{94E22E5C-E327-4769-B4DE-0C71B03DEF95}"/>
              </a:ext>
            </a:extLst>
          </p:cNvPr>
          <p:cNvSpPr txBox="1">
            <a:spLocks/>
          </p:cNvSpPr>
          <p:nvPr/>
        </p:nvSpPr>
        <p:spPr>
          <a:xfrm>
            <a:off x="11371032" y="6432463"/>
            <a:ext cx="329636" cy="1828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4D1C26-90DF-4B90-B3F9-1C3C4DCC744E}" type="slidenum">
              <a:rPr lang="en-US" smtClean="0"/>
              <a:pPr/>
              <a:t>20</a:t>
            </a:fld>
            <a:endParaRPr lang="en-US" dirty="0"/>
          </a:p>
        </p:txBody>
      </p:sp>
      <p:sp>
        <p:nvSpPr>
          <p:cNvPr id="27" name="TextBox 26">
            <a:extLst>
              <a:ext uri="{FF2B5EF4-FFF2-40B4-BE49-F238E27FC236}">
                <a16:creationId xmlns:a16="http://schemas.microsoft.com/office/drawing/2014/main" id="{53701BB9-1A92-486E-9C4F-FDC401D30991}"/>
              </a:ext>
            </a:extLst>
          </p:cNvPr>
          <p:cNvSpPr txBox="1"/>
          <p:nvPr/>
        </p:nvSpPr>
        <p:spPr>
          <a:xfrm>
            <a:off x="3728520" y="2856013"/>
            <a:ext cx="616644" cy="646331"/>
          </a:xfrm>
          <a:prstGeom prst="rect">
            <a:avLst/>
          </a:prstGeom>
          <a:noFill/>
        </p:spPr>
        <p:txBody>
          <a:bodyPr wrap="none" rtlCol="0">
            <a:spAutoFit/>
          </a:bodyPr>
          <a:lstStyle/>
          <a:p>
            <a:r>
              <a:rPr lang="en-US" b="1" dirty="0">
                <a:solidFill>
                  <a:schemeClr val="bg1"/>
                </a:solidFill>
              </a:rPr>
              <a:t>+.66</a:t>
            </a:r>
          </a:p>
          <a:p>
            <a:r>
              <a:rPr lang="en-US" b="1" dirty="0">
                <a:solidFill>
                  <a:schemeClr val="bg1"/>
                </a:solidFill>
              </a:rPr>
              <a:t>days</a:t>
            </a:r>
          </a:p>
        </p:txBody>
      </p:sp>
      <p:pic>
        <p:nvPicPr>
          <p:cNvPr id="36" name="Picture 35">
            <a:extLst>
              <a:ext uri="{FF2B5EF4-FFF2-40B4-BE49-F238E27FC236}">
                <a16:creationId xmlns:a16="http://schemas.microsoft.com/office/drawing/2014/main" id="{445E692A-DCD5-49E3-836A-8A99C1091113}"/>
              </a:ext>
            </a:extLst>
          </p:cNvPr>
          <p:cNvPicPr>
            <a:picLocks noChangeAspect="1"/>
          </p:cNvPicPr>
          <p:nvPr/>
        </p:nvPicPr>
        <p:blipFill>
          <a:blip r:embed="rId3"/>
          <a:stretch>
            <a:fillRect/>
          </a:stretch>
        </p:blipFill>
        <p:spPr>
          <a:xfrm>
            <a:off x="998129" y="1848596"/>
            <a:ext cx="2616979" cy="2616979"/>
          </a:xfrm>
          <a:prstGeom prst="rect">
            <a:avLst/>
          </a:prstGeom>
        </p:spPr>
      </p:pic>
      <p:pic>
        <p:nvPicPr>
          <p:cNvPr id="37" name="Picture 36">
            <a:extLst>
              <a:ext uri="{FF2B5EF4-FFF2-40B4-BE49-F238E27FC236}">
                <a16:creationId xmlns:a16="http://schemas.microsoft.com/office/drawing/2014/main" id="{40C706DE-F427-49AC-AC4C-677C2F74E1D7}"/>
              </a:ext>
            </a:extLst>
          </p:cNvPr>
          <p:cNvPicPr>
            <a:picLocks noChangeAspect="1"/>
          </p:cNvPicPr>
          <p:nvPr/>
        </p:nvPicPr>
        <p:blipFill>
          <a:blip r:embed="rId4"/>
          <a:stretch>
            <a:fillRect/>
          </a:stretch>
        </p:blipFill>
        <p:spPr>
          <a:xfrm>
            <a:off x="656551" y="1848596"/>
            <a:ext cx="3708144" cy="2659667"/>
          </a:xfrm>
          <a:prstGeom prst="rect">
            <a:avLst/>
          </a:prstGeom>
        </p:spPr>
      </p:pic>
      <p:cxnSp>
        <p:nvCxnSpPr>
          <p:cNvPr id="9" name="Straight Arrow Connector 8">
            <a:extLst>
              <a:ext uri="{FF2B5EF4-FFF2-40B4-BE49-F238E27FC236}">
                <a16:creationId xmlns:a16="http://schemas.microsoft.com/office/drawing/2014/main" id="{160863C0-9656-4085-9F05-0F7C67814211}"/>
              </a:ext>
            </a:extLst>
          </p:cNvPr>
          <p:cNvCxnSpPr>
            <a:cxnSpLocks/>
          </p:cNvCxnSpPr>
          <p:nvPr/>
        </p:nvCxnSpPr>
        <p:spPr>
          <a:xfrm flipV="1">
            <a:off x="6371924" y="4186989"/>
            <a:ext cx="0" cy="116783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4B889B1-0FC8-4E20-9E11-02A20DE2CB52}"/>
              </a:ext>
            </a:extLst>
          </p:cNvPr>
          <p:cNvCxnSpPr>
            <a:cxnSpLocks/>
          </p:cNvCxnSpPr>
          <p:nvPr/>
        </p:nvCxnSpPr>
        <p:spPr>
          <a:xfrm flipV="1">
            <a:off x="6774581" y="3869356"/>
            <a:ext cx="0" cy="148546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C5590DB-71CD-4504-99E6-A68723864022}"/>
              </a:ext>
            </a:extLst>
          </p:cNvPr>
          <p:cNvCxnSpPr>
            <a:cxnSpLocks/>
          </p:cNvCxnSpPr>
          <p:nvPr/>
        </p:nvCxnSpPr>
        <p:spPr>
          <a:xfrm flipV="1">
            <a:off x="7379368" y="3041583"/>
            <a:ext cx="0" cy="231324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FB76716-3894-47A9-860F-EF2D135AB68A}"/>
              </a:ext>
            </a:extLst>
          </p:cNvPr>
          <p:cNvSpPr txBox="1"/>
          <p:nvPr/>
        </p:nvSpPr>
        <p:spPr>
          <a:xfrm>
            <a:off x="6032713" y="3725045"/>
            <a:ext cx="538930" cy="369332"/>
          </a:xfrm>
          <a:prstGeom prst="rect">
            <a:avLst/>
          </a:prstGeom>
          <a:noFill/>
        </p:spPr>
        <p:txBody>
          <a:bodyPr wrap="none" rtlCol="0">
            <a:spAutoFit/>
          </a:bodyPr>
          <a:lstStyle/>
          <a:p>
            <a:r>
              <a:rPr lang="en-US" b="1" dirty="0">
                <a:solidFill>
                  <a:srgbClr val="FF0000"/>
                </a:solidFill>
              </a:rPr>
              <a:t>MN</a:t>
            </a:r>
          </a:p>
        </p:txBody>
      </p:sp>
      <p:sp>
        <p:nvSpPr>
          <p:cNvPr id="24" name="TextBox 23">
            <a:extLst>
              <a:ext uri="{FF2B5EF4-FFF2-40B4-BE49-F238E27FC236}">
                <a16:creationId xmlns:a16="http://schemas.microsoft.com/office/drawing/2014/main" id="{F081E076-D07E-4ADD-BE7E-7B4FC0B4566F}"/>
              </a:ext>
            </a:extLst>
          </p:cNvPr>
          <p:cNvSpPr txBox="1"/>
          <p:nvPr/>
        </p:nvSpPr>
        <p:spPr>
          <a:xfrm>
            <a:off x="6371924" y="3041583"/>
            <a:ext cx="688009" cy="646331"/>
          </a:xfrm>
          <a:prstGeom prst="rect">
            <a:avLst/>
          </a:prstGeom>
          <a:noFill/>
        </p:spPr>
        <p:txBody>
          <a:bodyPr wrap="none" rtlCol="0">
            <a:spAutoFit/>
          </a:bodyPr>
          <a:lstStyle/>
          <a:p>
            <a:r>
              <a:rPr lang="en-US" b="1" dirty="0">
                <a:solidFill>
                  <a:srgbClr val="FF0000"/>
                </a:solidFill>
              </a:rPr>
              <a:t>DOM</a:t>
            </a:r>
          </a:p>
          <a:p>
            <a:pPr algn="ctr"/>
            <a:r>
              <a:rPr lang="en-US" b="1" dirty="0">
                <a:solidFill>
                  <a:srgbClr val="FF0000"/>
                </a:solidFill>
              </a:rPr>
              <a:t>MN</a:t>
            </a:r>
          </a:p>
        </p:txBody>
      </p:sp>
      <p:sp>
        <p:nvSpPr>
          <p:cNvPr id="25" name="TextBox 24">
            <a:extLst>
              <a:ext uri="{FF2B5EF4-FFF2-40B4-BE49-F238E27FC236}">
                <a16:creationId xmlns:a16="http://schemas.microsoft.com/office/drawing/2014/main" id="{88CECDFD-63F5-4E5E-B0C8-0C5C88BA9E10}"/>
              </a:ext>
            </a:extLst>
          </p:cNvPr>
          <p:cNvSpPr txBox="1"/>
          <p:nvPr/>
        </p:nvSpPr>
        <p:spPr>
          <a:xfrm>
            <a:off x="6982405" y="2358121"/>
            <a:ext cx="696024" cy="646331"/>
          </a:xfrm>
          <a:prstGeom prst="rect">
            <a:avLst/>
          </a:prstGeom>
          <a:noFill/>
        </p:spPr>
        <p:txBody>
          <a:bodyPr wrap="none" rtlCol="0">
            <a:spAutoFit/>
          </a:bodyPr>
          <a:lstStyle/>
          <a:p>
            <a:r>
              <a:rPr lang="en-US" b="1" dirty="0">
                <a:solidFill>
                  <a:srgbClr val="FF0000"/>
                </a:solidFill>
              </a:rPr>
              <a:t>DOM</a:t>
            </a:r>
          </a:p>
          <a:p>
            <a:r>
              <a:rPr lang="en-US" b="1" dirty="0">
                <a:solidFill>
                  <a:srgbClr val="FF0000"/>
                </a:solidFill>
              </a:rPr>
              <a:t>7 AM</a:t>
            </a:r>
          </a:p>
        </p:txBody>
      </p:sp>
    </p:spTree>
    <p:extLst>
      <p:ext uri="{BB962C8B-B14F-4D97-AF65-F5344CB8AC3E}">
        <p14:creationId xmlns:p14="http://schemas.microsoft.com/office/powerpoint/2010/main" val="143587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Left Before Treatment Complete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02163086"/>
              </p:ext>
            </p:extLst>
          </p:nvPr>
        </p:nvGraphicFramePr>
        <p:xfrm>
          <a:off x="122550" y="1900492"/>
          <a:ext cx="8917756" cy="479030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82237" y="1401119"/>
            <a:ext cx="6416757" cy="461665"/>
          </a:xfrm>
          <a:prstGeom prst="rect">
            <a:avLst/>
          </a:prstGeom>
          <a:noFill/>
        </p:spPr>
        <p:txBody>
          <a:bodyPr wrap="none" rtlCol="0">
            <a:spAutoFit/>
          </a:bodyPr>
          <a:lstStyle/>
          <a:p>
            <a:r>
              <a:rPr lang="en-US" sz="2400" b="1" dirty="0"/>
              <a:t>High occupancy/utilization = Abandon the queue</a:t>
            </a:r>
          </a:p>
        </p:txBody>
      </p:sp>
      <p:sp>
        <p:nvSpPr>
          <p:cNvPr id="10" name="TextBox 9">
            <a:extLst>
              <a:ext uri="{FF2B5EF4-FFF2-40B4-BE49-F238E27FC236}">
                <a16:creationId xmlns:a16="http://schemas.microsoft.com/office/drawing/2014/main" id="{8302F4A6-FF44-4DF9-9D67-5BE0B382FEDA}"/>
              </a:ext>
            </a:extLst>
          </p:cNvPr>
          <p:cNvSpPr txBox="1"/>
          <p:nvPr/>
        </p:nvSpPr>
        <p:spPr>
          <a:xfrm>
            <a:off x="2436897" y="6278252"/>
            <a:ext cx="667170" cy="338554"/>
          </a:xfrm>
          <a:prstGeom prst="rect">
            <a:avLst/>
          </a:prstGeom>
          <a:noFill/>
        </p:spPr>
        <p:txBody>
          <a:bodyPr wrap="none" rtlCol="0">
            <a:spAutoFit/>
          </a:bodyPr>
          <a:lstStyle/>
          <a:p>
            <a:r>
              <a:rPr lang="en-US" sz="1600" dirty="0">
                <a:solidFill>
                  <a:schemeClr val="bg1"/>
                </a:solidFill>
              </a:rPr>
              <a:t>Mean</a:t>
            </a:r>
          </a:p>
        </p:txBody>
      </p:sp>
      <p:sp>
        <p:nvSpPr>
          <p:cNvPr id="7" name="TextBox 6">
            <a:extLst>
              <a:ext uri="{FF2B5EF4-FFF2-40B4-BE49-F238E27FC236}">
                <a16:creationId xmlns:a16="http://schemas.microsoft.com/office/drawing/2014/main" id="{E5AC56D5-71AF-40F6-80D6-7AAA9C869C76}"/>
              </a:ext>
            </a:extLst>
          </p:cNvPr>
          <p:cNvSpPr txBox="1"/>
          <p:nvPr/>
        </p:nvSpPr>
        <p:spPr>
          <a:xfrm>
            <a:off x="1175301" y="2369138"/>
            <a:ext cx="3190361" cy="400110"/>
          </a:xfrm>
          <a:prstGeom prst="rect">
            <a:avLst/>
          </a:prstGeom>
          <a:noFill/>
        </p:spPr>
        <p:txBody>
          <a:bodyPr wrap="none" rtlCol="0">
            <a:spAutoFit/>
          </a:bodyPr>
          <a:lstStyle/>
          <a:p>
            <a:r>
              <a:rPr lang="en-US" sz="2000" b="1" dirty="0">
                <a:solidFill>
                  <a:schemeClr val="bg1"/>
                </a:solidFill>
              </a:rPr>
              <a:t>Mean Percentage of Arrivals</a:t>
            </a:r>
          </a:p>
        </p:txBody>
      </p:sp>
    </p:spTree>
    <p:extLst>
      <p:ext uri="{BB962C8B-B14F-4D97-AF65-F5344CB8AC3E}">
        <p14:creationId xmlns:p14="http://schemas.microsoft.com/office/powerpoint/2010/main" val="200114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Left Before Treatment Complete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0475273"/>
              </p:ext>
            </p:extLst>
          </p:nvPr>
        </p:nvGraphicFramePr>
        <p:xfrm>
          <a:off x="122550" y="1900492"/>
          <a:ext cx="8917756" cy="479030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82237" y="1401119"/>
            <a:ext cx="5716565" cy="461665"/>
          </a:xfrm>
          <a:prstGeom prst="rect">
            <a:avLst/>
          </a:prstGeom>
          <a:noFill/>
        </p:spPr>
        <p:txBody>
          <a:bodyPr wrap="none" rtlCol="0">
            <a:spAutoFit/>
          </a:bodyPr>
          <a:lstStyle/>
          <a:p>
            <a:r>
              <a:rPr lang="en-US" sz="2400" b="1" dirty="0"/>
              <a:t>Operating at high occupancy and utilization</a:t>
            </a:r>
          </a:p>
        </p:txBody>
      </p:sp>
      <p:sp>
        <p:nvSpPr>
          <p:cNvPr id="10" name="TextBox 9">
            <a:extLst>
              <a:ext uri="{FF2B5EF4-FFF2-40B4-BE49-F238E27FC236}">
                <a16:creationId xmlns:a16="http://schemas.microsoft.com/office/drawing/2014/main" id="{8302F4A6-FF44-4DF9-9D67-5BE0B382FEDA}"/>
              </a:ext>
            </a:extLst>
          </p:cNvPr>
          <p:cNvSpPr txBox="1"/>
          <p:nvPr/>
        </p:nvSpPr>
        <p:spPr>
          <a:xfrm>
            <a:off x="2436897" y="6278252"/>
            <a:ext cx="667170" cy="338554"/>
          </a:xfrm>
          <a:prstGeom prst="rect">
            <a:avLst/>
          </a:prstGeom>
          <a:noFill/>
        </p:spPr>
        <p:txBody>
          <a:bodyPr wrap="none" rtlCol="0">
            <a:spAutoFit/>
          </a:bodyPr>
          <a:lstStyle/>
          <a:p>
            <a:r>
              <a:rPr lang="en-US" sz="1600" dirty="0">
                <a:solidFill>
                  <a:schemeClr val="bg1"/>
                </a:solidFill>
              </a:rPr>
              <a:t>Mean</a:t>
            </a:r>
          </a:p>
        </p:txBody>
      </p:sp>
      <p:sp>
        <p:nvSpPr>
          <p:cNvPr id="7" name="TextBox 6">
            <a:extLst>
              <a:ext uri="{FF2B5EF4-FFF2-40B4-BE49-F238E27FC236}">
                <a16:creationId xmlns:a16="http://schemas.microsoft.com/office/drawing/2014/main" id="{008FE263-9417-4990-8FBC-B5830422983C}"/>
              </a:ext>
            </a:extLst>
          </p:cNvPr>
          <p:cNvSpPr txBox="1"/>
          <p:nvPr/>
        </p:nvSpPr>
        <p:spPr>
          <a:xfrm>
            <a:off x="1020278" y="2262447"/>
            <a:ext cx="3190361" cy="400110"/>
          </a:xfrm>
          <a:prstGeom prst="rect">
            <a:avLst/>
          </a:prstGeom>
          <a:noFill/>
        </p:spPr>
        <p:txBody>
          <a:bodyPr wrap="none" rtlCol="0">
            <a:spAutoFit/>
          </a:bodyPr>
          <a:lstStyle/>
          <a:p>
            <a:r>
              <a:rPr lang="en-US" sz="2000" b="1" dirty="0">
                <a:solidFill>
                  <a:schemeClr val="bg1"/>
                </a:solidFill>
              </a:rPr>
              <a:t>Mean Percentage of Arrivals</a:t>
            </a:r>
          </a:p>
        </p:txBody>
      </p:sp>
    </p:spTree>
    <p:extLst>
      <p:ext uri="{BB962C8B-B14F-4D97-AF65-F5344CB8AC3E}">
        <p14:creationId xmlns:p14="http://schemas.microsoft.com/office/powerpoint/2010/main" val="348813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Left Before Treatment Complete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3333636"/>
              </p:ext>
            </p:extLst>
          </p:nvPr>
        </p:nvGraphicFramePr>
        <p:xfrm>
          <a:off x="122550" y="1900492"/>
          <a:ext cx="8917756" cy="479030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82237" y="1401119"/>
            <a:ext cx="5716565" cy="461665"/>
          </a:xfrm>
          <a:prstGeom prst="rect">
            <a:avLst/>
          </a:prstGeom>
          <a:noFill/>
        </p:spPr>
        <p:txBody>
          <a:bodyPr wrap="none" rtlCol="0">
            <a:spAutoFit/>
          </a:bodyPr>
          <a:lstStyle/>
          <a:p>
            <a:r>
              <a:rPr lang="en-US" sz="2400" b="1" dirty="0"/>
              <a:t>Operating at high occupancy and utilization</a:t>
            </a:r>
          </a:p>
        </p:txBody>
      </p:sp>
      <p:sp>
        <p:nvSpPr>
          <p:cNvPr id="10" name="TextBox 9">
            <a:extLst>
              <a:ext uri="{FF2B5EF4-FFF2-40B4-BE49-F238E27FC236}">
                <a16:creationId xmlns:a16="http://schemas.microsoft.com/office/drawing/2014/main" id="{8302F4A6-FF44-4DF9-9D67-5BE0B382FEDA}"/>
              </a:ext>
            </a:extLst>
          </p:cNvPr>
          <p:cNvSpPr txBox="1"/>
          <p:nvPr/>
        </p:nvSpPr>
        <p:spPr>
          <a:xfrm>
            <a:off x="2436897" y="6278252"/>
            <a:ext cx="667170" cy="338554"/>
          </a:xfrm>
          <a:prstGeom prst="rect">
            <a:avLst/>
          </a:prstGeom>
          <a:noFill/>
        </p:spPr>
        <p:txBody>
          <a:bodyPr wrap="none" rtlCol="0">
            <a:spAutoFit/>
          </a:bodyPr>
          <a:lstStyle/>
          <a:p>
            <a:r>
              <a:rPr lang="en-US" sz="1600" dirty="0">
                <a:solidFill>
                  <a:schemeClr val="bg1"/>
                </a:solidFill>
              </a:rPr>
              <a:t>Mean</a:t>
            </a:r>
          </a:p>
        </p:txBody>
      </p:sp>
      <p:sp>
        <p:nvSpPr>
          <p:cNvPr id="7" name="TextBox 6">
            <a:extLst>
              <a:ext uri="{FF2B5EF4-FFF2-40B4-BE49-F238E27FC236}">
                <a16:creationId xmlns:a16="http://schemas.microsoft.com/office/drawing/2014/main" id="{395D593A-47E6-427D-90CF-D5853E4399D1}"/>
              </a:ext>
            </a:extLst>
          </p:cNvPr>
          <p:cNvSpPr txBox="1"/>
          <p:nvPr/>
        </p:nvSpPr>
        <p:spPr>
          <a:xfrm>
            <a:off x="1206676" y="2277038"/>
            <a:ext cx="3190361" cy="400110"/>
          </a:xfrm>
          <a:prstGeom prst="rect">
            <a:avLst/>
          </a:prstGeom>
          <a:noFill/>
        </p:spPr>
        <p:txBody>
          <a:bodyPr wrap="none" rtlCol="0">
            <a:spAutoFit/>
          </a:bodyPr>
          <a:lstStyle/>
          <a:p>
            <a:r>
              <a:rPr lang="en-US" sz="2000" b="1" dirty="0">
                <a:solidFill>
                  <a:schemeClr val="bg1"/>
                </a:solidFill>
              </a:rPr>
              <a:t>Mean Percentage of Arrivals</a:t>
            </a:r>
          </a:p>
        </p:txBody>
      </p:sp>
    </p:spTree>
    <p:extLst>
      <p:ext uri="{BB962C8B-B14F-4D97-AF65-F5344CB8AC3E}">
        <p14:creationId xmlns:p14="http://schemas.microsoft.com/office/powerpoint/2010/main" val="259489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Left Before Treatment Complete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1433391"/>
              </p:ext>
            </p:extLst>
          </p:nvPr>
        </p:nvGraphicFramePr>
        <p:xfrm>
          <a:off x="122550" y="1657222"/>
          <a:ext cx="8917756" cy="504300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0EB18F9-EA99-43C4-A14F-5DEF94C308B8}"/>
              </a:ext>
            </a:extLst>
          </p:cNvPr>
          <p:cNvSpPr txBox="1"/>
          <p:nvPr/>
        </p:nvSpPr>
        <p:spPr>
          <a:xfrm>
            <a:off x="7820173" y="2420033"/>
            <a:ext cx="959815" cy="646331"/>
          </a:xfrm>
          <a:prstGeom prst="rect">
            <a:avLst/>
          </a:prstGeom>
          <a:noFill/>
        </p:spPr>
        <p:txBody>
          <a:bodyPr wrap="none" rtlCol="0">
            <a:spAutoFit/>
          </a:bodyPr>
          <a:lstStyle/>
          <a:p>
            <a:pPr algn="ctr"/>
            <a:r>
              <a:rPr lang="en-US" b="1" dirty="0">
                <a:solidFill>
                  <a:srgbClr val="FFFF00"/>
                </a:solidFill>
              </a:rPr>
              <a:t>5,467</a:t>
            </a:r>
          </a:p>
          <a:p>
            <a:pPr algn="ctr"/>
            <a:r>
              <a:rPr lang="en-US" b="1" dirty="0">
                <a:solidFill>
                  <a:srgbClr val="FFFF00"/>
                </a:solidFill>
              </a:rPr>
              <a:t>Patients</a:t>
            </a:r>
          </a:p>
        </p:txBody>
      </p:sp>
      <p:sp>
        <p:nvSpPr>
          <p:cNvPr id="10" name="TextBox 9">
            <a:extLst>
              <a:ext uri="{FF2B5EF4-FFF2-40B4-BE49-F238E27FC236}">
                <a16:creationId xmlns:a16="http://schemas.microsoft.com/office/drawing/2014/main" id="{8302F4A6-FF44-4DF9-9D67-5BE0B382FEDA}"/>
              </a:ext>
            </a:extLst>
          </p:cNvPr>
          <p:cNvSpPr txBox="1"/>
          <p:nvPr/>
        </p:nvSpPr>
        <p:spPr>
          <a:xfrm>
            <a:off x="2436897" y="6278252"/>
            <a:ext cx="667170" cy="338554"/>
          </a:xfrm>
          <a:prstGeom prst="rect">
            <a:avLst/>
          </a:prstGeom>
          <a:noFill/>
        </p:spPr>
        <p:txBody>
          <a:bodyPr wrap="none" rtlCol="0">
            <a:spAutoFit/>
          </a:bodyPr>
          <a:lstStyle/>
          <a:p>
            <a:r>
              <a:rPr lang="en-US" sz="1600" dirty="0">
                <a:solidFill>
                  <a:schemeClr val="bg1"/>
                </a:solidFill>
              </a:rPr>
              <a:t>Mean</a:t>
            </a:r>
          </a:p>
        </p:txBody>
      </p:sp>
      <p:sp>
        <p:nvSpPr>
          <p:cNvPr id="3" name="TextBox 2">
            <a:extLst>
              <a:ext uri="{FF2B5EF4-FFF2-40B4-BE49-F238E27FC236}">
                <a16:creationId xmlns:a16="http://schemas.microsoft.com/office/drawing/2014/main" id="{B54B9D0B-897B-4940-B827-F397E8F272F4}"/>
              </a:ext>
            </a:extLst>
          </p:cNvPr>
          <p:cNvSpPr txBox="1"/>
          <p:nvPr/>
        </p:nvSpPr>
        <p:spPr>
          <a:xfrm>
            <a:off x="1175301" y="1930527"/>
            <a:ext cx="3190361" cy="400110"/>
          </a:xfrm>
          <a:prstGeom prst="rect">
            <a:avLst/>
          </a:prstGeom>
          <a:noFill/>
        </p:spPr>
        <p:txBody>
          <a:bodyPr wrap="none" rtlCol="0">
            <a:spAutoFit/>
          </a:bodyPr>
          <a:lstStyle/>
          <a:p>
            <a:r>
              <a:rPr lang="en-US" sz="2000" b="1" dirty="0">
                <a:solidFill>
                  <a:schemeClr val="bg1"/>
                </a:solidFill>
              </a:rPr>
              <a:t>Mean Percentage of Arrivals</a:t>
            </a:r>
          </a:p>
        </p:txBody>
      </p:sp>
    </p:spTree>
    <p:extLst>
      <p:ext uri="{BB962C8B-B14F-4D97-AF65-F5344CB8AC3E}">
        <p14:creationId xmlns:p14="http://schemas.microsoft.com/office/powerpoint/2010/main" val="29214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LOS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1489698"/>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6141618" cy="461665"/>
          </a:xfrm>
          <a:prstGeom prst="rect">
            <a:avLst/>
          </a:prstGeom>
          <a:noFill/>
        </p:spPr>
        <p:txBody>
          <a:bodyPr wrap="none" rtlCol="0">
            <a:spAutoFit/>
          </a:bodyPr>
          <a:lstStyle/>
          <a:p>
            <a:r>
              <a:rPr lang="en-US" sz="2400" b="1" dirty="0"/>
              <a:t>Median Emergency Department Length of Stay</a:t>
            </a:r>
          </a:p>
        </p:txBody>
      </p:sp>
      <p:sp>
        <p:nvSpPr>
          <p:cNvPr id="3" name="TextBox 2"/>
          <p:cNvSpPr txBox="1"/>
          <p:nvPr/>
        </p:nvSpPr>
        <p:spPr>
          <a:xfrm>
            <a:off x="3149591" y="5872802"/>
            <a:ext cx="2954848" cy="830997"/>
          </a:xfrm>
          <a:prstGeom prst="rect">
            <a:avLst/>
          </a:prstGeom>
          <a:noFill/>
        </p:spPr>
        <p:txBody>
          <a:bodyPr wrap="none" rtlCol="0">
            <a:spAutoFit/>
          </a:bodyPr>
          <a:lstStyle/>
          <a:p>
            <a:pPr algn="ctr"/>
            <a:r>
              <a:rPr lang="en-US" sz="1600" b="1" dirty="0"/>
              <a:t>Median times represented here</a:t>
            </a:r>
          </a:p>
          <a:p>
            <a:pPr algn="ctr"/>
            <a:r>
              <a:rPr lang="en-US" sz="1600" b="1" dirty="0"/>
              <a:t>Mean times are longer</a:t>
            </a:r>
          </a:p>
          <a:p>
            <a:pPr algn="ctr"/>
            <a:r>
              <a:rPr lang="en-US" sz="1600" b="1" dirty="0"/>
              <a:t>Distribution with a long right tail</a:t>
            </a:r>
          </a:p>
        </p:txBody>
      </p:sp>
    </p:spTree>
    <p:extLst>
      <p:ext uri="{BB962C8B-B14F-4D97-AF65-F5344CB8AC3E}">
        <p14:creationId xmlns:p14="http://schemas.microsoft.com/office/powerpoint/2010/main" val="369920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LOS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2015443"/>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50147"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6141618" cy="461665"/>
          </a:xfrm>
          <a:prstGeom prst="rect">
            <a:avLst/>
          </a:prstGeom>
          <a:noFill/>
        </p:spPr>
        <p:txBody>
          <a:bodyPr wrap="none" rtlCol="0">
            <a:spAutoFit/>
          </a:bodyPr>
          <a:lstStyle/>
          <a:p>
            <a:r>
              <a:rPr lang="en-US" sz="2400" b="1" dirty="0"/>
              <a:t>Median Emergency Department Length of Stay</a:t>
            </a:r>
          </a:p>
        </p:txBody>
      </p:sp>
      <p:sp>
        <p:nvSpPr>
          <p:cNvPr id="3" name="TextBox 2"/>
          <p:cNvSpPr txBox="1"/>
          <p:nvPr/>
        </p:nvSpPr>
        <p:spPr>
          <a:xfrm>
            <a:off x="3149591" y="5872802"/>
            <a:ext cx="2954848" cy="830997"/>
          </a:xfrm>
          <a:prstGeom prst="rect">
            <a:avLst/>
          </a:prstGeom>
          <a:noFill/>
        </p:spPr>
        <p:txBody>
          <a:bodyPr wrap="none" rtlCol="0">
            <a:spAutoFit/>
          </a:bodyPr>
          <a:lstStyle/>
          <a:p>
            <a:pPr algn="ctr"/>
            <a:r>
              <a:rPr lang="en-US" sz="1600" b="1" dirty="0"/>
              <a:t>Median times represented here</a:t>
            </a:r>
          </a:p>
          <a:p>
            <a:pPr algn="ctr"/>
            <a:r>
              <a:rPr lang="en-US" sz="1600" b="1" dirty="0"/>
              <a:t>Mean times are longer</a:t>
            </a:r>
          </a:p>
          <a:p>
            <a:pPr algn="ctr"/>
            <a:r>
              <a:rPr lang="en-US" sz="1600" b="1" dirty="0"/>
              <a:t>Distribution with a long right tail</a:t>
            </a:r>
          </a:p>
        </p:txBody>
      </p:sp>
      <p:sp>
        <p:nvSpPr>
          <p:cNvPr id="7" name="TextBox 6">
            <a:extLst>
              <a:ext uri="{FF2B5EF4-FFF2-40B4-BE49-F238E27FC236}">
                <a16:creationId xmlns:a16="http://schemas.microsoft.com/office/drawing/2014/main" id="{6B88B08E-25BE-411B-BFA3-43D9F0E265E5}"/>
              </a:ext>
            </a:extLst>
          </p:cNvPr>
          <p:cNvSpPr txBox="1"/>
          <p:nvPr/>
        </p:nvSpPr>
        <p:spPr>
          <a:xfrm>
            <a:off x="6945954" y="4325837"/>
            <a:ext cx="911532" cy="523220"/>
          </a:xfrm>
          <a:prstGeom prst="rect">
            <a:avLst/>
          </a:prstGeom>
          <a:noFill/>
        </p:spPr>
        <p:txBody>
          <a:bodyPr wrap="none" rtlCol="0">
            <a:spAutoFit/>
          </a:bodyPr>
          <a:lstStyle/>
          <a:p>
            <a:r>
              <a:rPr lang="en-US" sz="1400" b="1" dirty="0">
                <a:solidFill>
                  <a:schemeClr val="bg1"/>
                </a:solidFill>
              </a:rPr>
              <a:t>Fast Track</a:t>
            </a:r>
          </a:p>
          <a:p>
            <a:r>
              <a:rPr lang="en-US" sz="1400" b="1" dirty="0">
                <a:solidFill>
                  <a:schemeClr val="bg1"/>
                </a:solidFill>
              </a:rPr>
              <a:t>Total LOS</a:t>
            </a:r>
          </a:p>
        </p:txBody>
      </p:sp>
      <p:sp>
        <p:nvSpPr>
          <p:cNvPr id="9" name="Oval 8">
            <a:extLst>
              <a:ext uri="{FF2B5EF4-FFF2-40B4-BE49-F238E27FC236}">
                <a16:creationId xmlns:a16="http://schemas.microsoft.com/office/drawing/2014/main" id="{15EBBA2B-F2BC-4191-A94B-277AB6BD5D0A}"/>
              </a:ext>
            </a:extLst>
          </p:cNvPr>
          <p:cNvSpPr/>
          <p:nvPr/>
        </p:nvSpPr>
        <p:spPr>
          <a:xfrm>
            <a:off x="8069242" y="4668254"/>
            <a:ext cx="115503" cy="94177"/>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86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vs Mean LOS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31774784"/>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191532" cy="461665"/>
          </a:xfrm>
          <a:prstGeom prst="rect">
            <a:avLst/>
          </a:prstGeom>
          <a:noFill/>
        </p:spPr>
        <p:txBody>
          <a:bodyPr wrap="none" rtlCol="0">
            <a:spAutoFit/>
          </a:bodyPr>
          <a:lstStyle/>
          <a:p>
            <a:r>
              <a:rPr lang="en-US" sz="2400" b="1" dirty="0"/>
              <a:t>Total ED LOS:  Mean  vs Median</a:t>
            </a:r>
          </a:p>
        </p:txBody>
      </p:sp>
      <p:sp>
        <p:nvSpPr>
          <p:cNvPr id="3" name="TextBox 2"/>
          <p:cNvSpPr txBox="1"/>
          <p:nvPr/>
        </p:nvSpPr>
        <p:spPr>
          <a:xfrm>
            <a:off x="2098155" y="5872802"/>
            <a:ext cx="5057731" cy="584775"/>
          </a:xfrm>
          <a:prstGeom prst="rect">
            <a:avLst/>
          </a:prstGeom>
          <a:noFill/>
        </p:spPr>
        <p:txBody>
          <a:bodyPr wrap="none" rtlCol="0">
            <a:spAutoFit/>
          </a:bodyPr>
          <a:lstStyle/>
          <a:p>
            <a:pPr algn="ctr"/>
            <a:r>
              <a:rPr lang="en-US" sz="1600" b="1" dirty="0"/>
              <a:t>Mean times represent what staff and patients experience</a:t>
            </a:r>
          </a:p>
          <a:p>
            <a:pPr algn="ctr"/>
            <a:r>
              <a:rPr lang="en-US" sz="1600" b="1" dirty="0"/>
              <a:t>Data distribution has a long right tail</a:t>
            </a:r>
          </a:p>
        </p:txBody>
      </p:sp>
    </p:spTree>
    <p:extLst>
      <p:ext uri="{BB962C8B-B14F-4D97-AF65-F5344CB8AC3E}">
        <p14:creationId xmlns:p14="http://schemas.microsoft.com/office/powerpoint/2010/main" val="42124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vs Mean LOS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8425561"/>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454361" cy="461665"/>
          </a:xfrm>
          <a:prstGeom prst="rect">
            <a:avLst/>
          </a:prstGeom>
          <a:noFill/>
        </p:spPr>
        <p:txBody>
          <a:bodyPr wrap="none" rtlCol="0">
            <a:spAutoFit/>
          </a:bodyPr>
          <a:lstStyle/>
          <a:p>
            <a:r>
              <a:rPr lang="en-US" sz="2400" b="1" dirty="0"/>
              <a:t>Discharged Patient Length of Stay</a:t>
            </a:r>
          </a:p>
        </p:txBody>
      </p:sp>
      <p:sp>
        <p:nvSpPr>
          <p:cNvPr id="8" name="TextBox 7">
            <a:extLst>
              <a:ext uri="{FF2B5EF4-FFF2-40B4-BE49-F238E27FC236}">
                <a16:creationId xmlns:a16="http://schemas.microsoft.com/office/drawing/2014/main" id="{C57F22EF-6203-4A44-B030-CB4833A71CE9}"/>
              </a:ext>
            </a:extLst>
          </p:cNvPr>
          <p:cNvSpPr txBox="1"/>
          <p:nvPr/>
        </p:nvSpPr>
        <p:spPr>
          <a:xfrm>
            <a:off x="2043134" y="5844622"/>
            <a:ext cx="5057731" cy="584775"/>
          </a:xfrm>
          <a:prstGeom prst="rect">
            <a:avLst/>
          </a:prstGeom>
          <a:noFill/>
        </p:spPr>
        <p:txBody>
          <a:bodyPr wrap="none" rtlCol="0">
            <a:spAutoFit/>
          </a:bodyPr>
          <a:lstStyle/>
          <a:p>
            <a:pPr algn="ctr"/>
            <a:r>
              <a:rPr lang="en-US" sz="1600" b="1" dirty="0"/>
              <a:t>Mean times represent what staff and patients experience</a:t>
            </a:r>
          </a:p>
          <a:p>
            <a:pPr algn="ctr"/>
            <a:r>
              <a:rPr lang="en-US" sz="1600" b="1" dirty="0"/>
              <a:t>Data distribution has a long right tail</a:t>
            </a:r>
          </a:p>
        </p:txBody>
      </p:sp>
    </p:spTree>
    <p:extLst>
      <p:ext uri="{BB962C8B-B14F-4D97-AF65-F5344CB8AC3E}">
        <p14:creationId xmlns:p14="http://schemas.microsoft.com/office/powerpoint/2010/main" val="370345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vs Mean LOS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8549824"/>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614468" cy="461665"/>
          </a:xfrm>
          <a:prstGeom prst="rect">
            <a:avLst/>
          </a:prstGeom>
          <a:noFill/>
        </p:spPr>
        <p:txBody>
          <a:bodyPr wrap="none" rtlCol="0">
            <a:spAutoFit/>
          </a:bodyPr>
          <a:lstStyle/>
          <a:p>
            <a:r>
              <a:rPr lang="en-US" sz="2400" b="1" dirty="0"/>
              <a:t>Hospitalized Patient Length of Stay</a:t>
            </a:r>
          </a:p>
        </p:txBody>
      </p:sp>
      <p:sp>
        <p:nvSpPr>
          <p:cNvPr id="7" name="TextBox 6">
            <a:extLst>
              <a:ext uri="{FF2B5EF4-FFF2-40B4-BE49-F238E27FC236}">
                <a16:creationId xmlns:a16="http://schemas.microsoft.com/office/drawing/2014/main" id="{7A921699-914B-453E-B2F8-0D20BDC9EA5A}"/>
              </a:ext>
            </a:extLst>
          </p:cNvPr>
          <p:cNvSpPr txBox="1"/>
          <p:nvPr/>
        </p:nvSpPr>
        <p:spPr>
          <a:xfrm>
            <a:off x="2043134" y="5886851"/>
            <a:ext cx="5057731" cy="584775"/>
          </a:xfrm>
          <a:prstGeom prst="rect">
            <a:avLst/>
          </a:prstGeom>
          <a:noFill/>
        </p:spPr>
        <p:txBody>
          <a:bodyPr wrap="none" rtlCol="0">
            <a:spAutoFit/>
          </a:bodyPr>
          <a:lstStyle/>
          <a:p>
            <a:pPr algn="ctr"/>
            <a:r>
              <a:rPr lang="en-US" sz="1600" b="1" dirty="0"/>
              <a:t>Mean times represent what staff and patients experience</a:t>
            </a:r>
          </a:p>
          <a:p>
            <a:pPr algn="ctr"/>
            <a:r>
              <a:rPr lang="en-US" sz="1600" b="1" dirty="0"/>
              <a:t>Data distribution has a long right tail</a:t>
            </a:r>
          </a:p>
        </p:txBody>
      </p:sp>
    </p:spTree>
    <p:extLst>
      <p:ext uri="{BB962C8B-B14F-4D97-AF65-F5344CB8AC3E}">
        <p14:creationId xmlns:p14="http://schemas.microsoft.com/office/powerpoint/2010/main" val="197202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664797"/>
          </a:xfrm>
        </p:spPr>
        <p:txBody>
          <a:bodyPr/>
          <a:lstStyle/>
          <a:p>
            <a:r>
              <a:rPr lang="en-US" dirty="0">
                <a:solidFill>
                  <a:schemeClr val="accent1">
                    <a:lumMod val="60000"/>
                    <a:lumOff val="40000"/>
                  </a:schemeClr>
                </a:solidFill>
              </a:rPr>
              <a:t>Benchmark Data Collection FY 11</a:t>
            </a:r>
          </a:p>
        </p:txBody>
      </p:sp>
      <p:sp>
        <p:nvSpPr>
          <p:cNvPr id="3" name="Content Placeholder 2"/>
          <p:cNvSpPr>
            <a:spLocks noGrp="1"/>
          </p:cNvSpPr>
          <p:nvPr>
            <p:ph idx="1"/>
          </p:nvPr>
        </p:nvSpPr>
        <p:spPr>
          <a:xfrm>
            <a:off x="457200" y="1752600"/>
            <a:ext cx="8382000" cy="4419600"/>
          </a:xfrm>
        </p:spPr>
        <p:txBody>
          <a:bodyPr>
            <a:normAutofit/>
          </a:bodyPr>
          <a:lstStyle/>
          <a:p>
            <a:pPr>
              <a:lnSpc>
                <a:spcPct val="90000"/>
              </a:lnSpc>
            </a:pPr>
            <a:r>
              <a:rPr lang="en-US" b="1" dirty="0"/>
              <a:t>51 Academic Medical Center hospitals</a:t>
            </a:r>
          </a:p>
          <a:p>
            <a:pPr lvl="1"/>
            <a:r>
              <a:rPr lang="en-US" b="1" dirty="0"/>
              <a:t>Primary Academic Hospitals:		39</a:t>
            </a:r>
          </a:p>
          <a:p>
            <a:pPr lvl="1"/>
            <a:r>
              <a:rPr lang="en-US" b="1" dirty="0"/>
              <a:t>Academic Affiliated Hospitals:		12</a:t>
            </a:r>
          </a:p>
          <a:p>
            <a:pPr lvl="1"/>
            <a:r>
              <a:rPr lang="en-US" b="1" dirty="0"/>
              <a:t>Community Hospitals:		 	  4</a:t>
            </a:r>
          </a:p>
          <a:p>
            <a:pPr marL="517525" lvl="1" indent="0">
              <a:buNone/>
            </a:pPr>
            <a:endParaRPr lang="en-US" b="1" dirty="0"/>
          </a:p>
          <a:p>
            <a:r>
              <a:rPr lang="en-US" b="1" dirty="0"/>
              <a:t>Database</a:t>
            </a:r>
          </a:p>
          <a:p>
            <a:pPr lvl="1">
              <a:lnSpc>
                <a:spcPct val="90000"/>
              </a:lnSpc>
            </a:pPr>
            <a:r>
              <a:rPr lang="en-US" sz="2400" b="1" dirty="0"/>
              <a:t>Over 15,000 data points</a:t>
            </a:r>
          </a:p>
          <a:p>
            <a:pPr lvl="1">
              <a:lnSpc>
                <a:spcPct val="90000"/>
              </a:lnSpc>
            </a:pPr>
            <a:r>
              <a:rPr lang="en-US" sz="2400" b="1" dirty="0">
                <a:solidFill>
                  <a:schemeClr val="tx1">
                    <a:lumMod val="65000"/>
                    <a:lumOff val="35000"/>
                  </a:schemeClr>
                </a:solidFill>
              </a:rPr>
              <a:t>94% Report Level 1 Trauma Center</a:t>
            </a:r>
          </a:p>
          <a:p>
            <a:pPr lvl="1">
              <a:lnSpc>
                <a:spcPct val="90000"/>
              </a:lnSpc>
            </a:pPr>
            <a:r>
              <a:rPr lang="en-US" sz="2400" b="1" dirty="0"/>
              <a:t>45</a:t>
            </a:r>
            <a:r>
              <a:rPr lang="en-US" sz="2400" b="1" dirty="0">
                <a:solidFill>
                  <a:schemeClr val="tx1">
                    <a:lumMod val="65000"/>
                    <a:lumOff val="35000"/>
                  </a:schemeClr>
                </a:solidFill>
              </a:rPr>
              <a:t>% Report separate Pediatric ED operations</a:t>
            </a:r>
          </a:p>
          <a:p>
            <a:pPr lvl="2"/>
            <a:r>
              <a:rPr lang="en-US" sz="2000" b="1" dirty="0">
                <a:solidFill>
                  <a:schemeClr val="tx1">
                    <a:lumMod val="65000"/>
                    <a:lumOff val="35000"/>
                  </a:schemeClr>
                </a:solidFill>
              </a:rPr>
              <a:t>15 reported separate data</a:t>
            </a:r>
          </a:p>
          <a:p>
            <a:endParaRPr lang="en-US" dirty="0"/>
          </a:p>
        </p:txBody>
      </p:sp>
      <p:pic>
        <p:nvPicPr>
          <p:cNvPr id="4"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6883" y="3810000"/>
            <a:ext cx="2462422"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11682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Bed to Decision Time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4912752"/>
              </p:ext>
            </p:extLst>
          </p:nvPr>
        </p:nvGraphicFramePr>
        <p:xfrm>
          <a:off x="626507" y="2057400"/>
          <a:ext cx="8001000" cy="415486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6756273" cy="461665"/>
          </a:xfrm>
          <a:prstGeom prst="rect">
            <a:avLst/>
          </a:prstGeom>
          <a:noFill/>
        </p:spPr>
        <p:txBody>
          <a:bodyPr wrap="none" rtlCol="0">
            <a:spAutoFit/>
          </a:bodyPr>
          <a:lstStyle/>
          <a:p>
            <a:r>
              <a:rPr lang="en-US" sz="2400" b="1" dirty="0"/>
              <a:t>Median “Main” Bed to Decision Time: Admit vs D/C</a:t>
            </a:r>
          </a:p>
        </p:txBody>
      </p:sp>
      <p:sp>
        <p:nvSpPr>
          <p:cNvPr id="3" name="TextBox 2">
            <a:extLst>
              <a:ext uri="{FF2B5EF4-FFF2-40B4-BE49-F238E27FC236}">
                <a16:creationId xmlns:a16="http://schemas.microsoft.com/office/drawing/2014/main" id="{28D5A48A-3358-4E7C-BE58-57E97093957C}"/>
              </a:ext>
            </a:extLst>
          </p:cNvPr>
          <p:cNvSpPr txBox="1"/>
          <p:nvPr/>
        </p:nvSpPr>
        <p:spPr>
          <a:xfrm>
            <a:off x="7323428" y="2374229"/>
            <a:ext cx="1000659" cy="707886"/>
          </a:xfrm>
          <a:prstGeom prst="rect">
            <a:avLst/>
          </a:prstGeom>
          <a:noFill/>
        </p:spPr>
        <p:txBody>
          <a:bodyPr wrap="none" rtlCol="0">
            <a:spAutoFit/>
          </a:bodyPr>
          <a:lstStyle/>
          <a:p>
            <a:pPr algn="ctr"/>
            <a:r>
              <a:rPr lang="en-US" sz="2000" b="1" dirty="0">
                <a:solidFill>
                  <a:schemeClr val="bg1"/>
                </a:solidFill>
              </a:rPr>
              <a:t>Mean</a:t>
            </a:r>
          </a:p>
          <a:p>
            <a:pPr algn="ctr"/>
            <a:r>
              <a:rPr lang="en-US" sz="2000" b="1" dirty="0">
                <a:solidFill>
                  <a:schemeClr val="bg1"/>
                </a:solidFill>
              </a:rPr>
              <a:t>5 Hours</a:t>
            </a:r>
          </a:p>
        </p:txBody>
      </p:sp>
      <p:sp>
        <p:nvSpPr>
          <p:cNvPr id="7" name="TextBox 6">
            <a:extLst>
              <a:ext uri="{FF2B5EF4-FFF2-40B4-BE49-F238E27FC236}">
                <a16:creationId xmlns:a16="http://schemas.microsoft.com/office/drawing/2014/main" id="{63D54264-D47D-4F75-A7A4-12FF4FA8154C}"/>
              </a:ext>
            </a:extLst>
          </p:cNvPr>
          <p:cNvSpPr txBox="1"/>
          <p:nvPr/>
        </p:nvSpPr>
        <p:spPr>
          <a:xfrm>
            <a:off x="7277614" y="4502789"/>
            <a:ext cx="1000659" cy="707886"/>
          </a:xfrm>
          <a:prstGeom prst="rect">
            <a:avLst/>
          </a:prstGeom>
          <a:noFill/>
        </p:spPr>
        <p:txBody>
          <a:bodyPr wrap="none" rtlCol="0">
            <a:spAutoFit/>
          </a:bodyPr>
          <a:lstStyle/>
          <a:p>
            <a:pPr algn="ctr"/>
            <a:r>
              <a:rPr lang="en-US" sz="2000" b="1" dirty="0">
                <a:solidFill>
                  <a:schemeClr val="bg1"/>
                </a:solidFill>
              </a:rPr>
              <a:t>Mean</a:t>
            </a:r>
          </a:p>
          <a:p>
            <a:pPr algn="ctr"/>
            <a:r>
              <a:rPr lang="en-US" sz="2000" b="1" dirty="0">
                <a:solidFill>
                  <a:schemeClr val="bg1"/>
                </a:solidFill>
              </a:rPr>
              <a:t>4 Hours</a:t>
            </a:r>
          </a:p>
        </p:txBody>
      </p:sp>
    </p:spTree>
    <p:extLst>
      <p:ext uri="{BB962C8B-B14F-4D97-AF65-F5344CB8AC3E}">
        <p14:creationId xmlns:p14="http://schemas.microsoft.com/office/powerpoint/2010/main" val="275241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66" y="57881"/>
            <a:ext cx="8229600" cy="1143000"/>
          </a:xfrm>
        </p:spPr>
        <p:txBody>
          <a:bodyPr>
            <a:normAutofit/>
          </a:bodyPr>
          <a:lstStyle/>
          <a:p>
            <a:r>
              <a:rPr lang="en-US" sz="4000" dirty="0"/>
              <a:t>Boarding Time</a:t>
            </a:r>
          </a:p>
        </p:txBody>
      </p:sp>
      <p:graphicFrame>
        <p:nvGraphicFramePr>
          <p:cNvPr id="13" name="Content Placeholder 12"/>
          <p:cNvGraphicFramePr>
            <a:graphicFrameLocks noGrp="1"/>
          </p:cNvGraphicFramePr>
          <p:nvPr>
            <p:ph sz="half" idx="4294967295"/>
            <p:extLst>
              <p:ext uri="{D42A27DB-BD31-4B8C-83A1-F6EECF244321}">
                <p14:modId xmlns:p14="http://schemas.microsoft.com/office/powerpoint/2010/main" val="3658477625"/>
              </p:ext>
            </p:extLst>
          </p:nvPr>
        </p:nvGraphicFramePr>
        <p:xfrm>
          <a:off x="590479" y="1951348"/>
          <a:ext cx="7875174" cy="38693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448077" cy="461665"/>
          </a:xfrm>
          <a:prstGeom prst="rect">
            <a:avLst/>
          </a:prstGeom>
          <a:noFill/>
        </p:spPr>
        <p:txBody>
          <a:bodyPr wrap="none" rtlCol="0">
            <a:spAutoFit/>
          </a:bodyPr>
          <a:lstStyle/>
          <a:p>
            <a:r>
              <a:rPr lang="en-US" sz="2400" b="1" dirty="0"/>
              <a:t>Mean and Median Boarding Time</a:t>
            </a:r>
          </a:p>
        </p:txBody>
      </p:sp>
      <p:sp>
        <p:nvSpPr>
          <p:cNvPr id="3" name="TextBox 2">
            <a:extLst>
              <a:ext uri="{FF2B5EF4-FFF2-40B4-BE49-F238E27FC236}">
                <a16:creationId xmlns:a16="http://schemas.microsoft.com/office/drawing/2014/main" id="{5FC3AFE8-F55F-4B7D-AF65-8334107EEF43}"/>
              </a:ext>
            </a:extLst>
          </p:cNvPr>
          <p:cNvSpPr txBox="1"/>
          <p:nvPr/>
        </p:nvSpPr>
        <p:spPr>
          <a:xfrm>
            <a:off x="2498103" y="6033155"/>
            <a:ext cx="4217245" cy="400110"/>
          </a:xfrm>
          <a:prstGeom prst="rect">
            <a:avLst/>
          </a:prstGeom>
          <a:noFill/>
        </p:spPr>
        <p:txBody>
          <a:bodyPr wrap="none" rtlCol="0">
            <a:spAutoFit/>
          </a:bodyPr>
          <a:lstStyle/>
          <a:p>
            <a:r>
              <a:rPr lang="en-US" sz="2000" b="1" dirty="0"/>
              <a:t>The Boarding “Tail” continues to grow</a:t>
            </a:r>
          </a:p>
        </p:txBody>
      </p:sp>
    </p:spTree>
    <p:extLst>
      <p:ext uri="{BB962C8B-B14F-4D97-AF65-F5344CB8AC3E}">
        <p14:creationId xmlns:p14="http://schemas.microsoft.com/office/powerpoint/2010/main" val="147698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66" y="57881"/>
            <a:ext cx="8229600" cy="1143000"/>
          </a:xfrm>
        </p:spPr>
        <p:txBody>
          <a:bodyPr>
            <a:normAutofit/>
          </a:bodyPr>
          <a:lstStyle/>
          <a:p>
            <a:r>
              <a:rPr lang="en-US" sz="4000" dirty="0"/>
              <a:t>Boarding Time</a:t>
            </a:r>
          </a:p>
        </p:txBody>
      </p:sp>
      <p:graphicFrame>
        <p:nvGraphicFramePr>
          <p:cNvPr id="13" name="Content Placeholder 12"/>
          <p:cNvGraphicFramePr>
            <a:graphicFrameLocks noGrp="1"/>
          </p:cNvGraphicFramePr>
          <p:nvPr>
            <p:ph sz="half" idx="4294967295"/>
            <p:extLst>
              <p:ext uri="{D42A27DB-BD31-4B8C-83A1-F6EECF244321}">
                <p14:modId xmlns:p14="http://schemas.microsoft.com/office/powerpoint/2010/main" val="2722638521"/>
              </p:ext>
            </p:extLst>
          </p:nvPr>
        </p:nvGraphicFramePr>
        <p:xfrm>
          <a:off x="590479" y="1762049"/>
          <a:ext cx="7875174" cy="445964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300384"/>
            <a:ext cx="2845331" cy="461665"/>
          </a:xfrm>
          <a:prstGeom prst="rect">
            <a:avLst/>
          </a:prstGeom>
          <a:noFill/>
        </p:spPr>
        <p:txBody>
          <a:bodyPr wrap="none" rtlCol="0">
            <a:spAutoFit/>
          </a:bodyPr>
          <a:lstStyle/>
          <a:p>
            <a:r>
              <a:rPr lang="en-US" sz="2400" b="1" dirty="0"/>
              <a:t>Total Boarding Hours</a:t>
            </a:r>
          </a:p>
        </p:txBody>
      </p:sp>
      <p:sp>
        <p:nvSpPr>
          <p:cNvPr id="3" name="TextBox 2">
            <a:extLst>
              <a:ext uri="{FF2B5EF4-FFF2-40B4-BE49-F238E27FC236}">
                <a16:creationId xmlns:a16="http://schemas.microsoft.com/office/drawing/2014/main" id="{3817DA0B-D4E9-4681-B4AF-969EBA42B7E7}"/>
              </a:ext>
            </a:extLst>
          </p:cNvPr>
          <p:cNvSpPr txBox="1"/>
          <p:nvPr/>
        </p:nvSpPr>
        <p:spPr>
          <a:xfrm>
            <a:off x="2941991" y="4384557"/>
            <a:ext cx="1200200" cy="738664"/>
          </a:xfrm>
          <a:prstGeom prst="rect">
            <a:avLst/>
          </a:prstGeom>
          <a:noFill/>
        </p:spPr>
        <p:txBody>
          <a:bodyPr wrap="none" rtlCol="0">
            <a:spAutoFit/>
          </a:bodyPr>
          <a:lstStyle/>
          <a:p>
            <a:r>
              <a:rPr lang="en-US" sz="1400" dirty="0">
                <a:solidFill>
                  <a:schemeClr val="bg1"/>
                </a:solidFill>
              </a:rPr>
              <a:t>10 beds fully</a:t>
            </a:r>
          </a:p>
          <a:p>
            <a:r>
              <a:rPr lang="en-US" sz="1400" dirty="0">
                <a:solidFill>
                  <a:schemeClr val="bg1"/>
                </a:solidFill>
              </a:rPr>
              <a:t>dedicated to </a:t>
            </a:r>
          </a:p>
          <a:p>
            <a:r>
              <a:rPr lang="en-US" sz="1400" dirty="0">
                <a:solidFill>
                  <a:schemeClr val="bg1"/>
                </a:solidFill>
              </a:rPr>
              <a:t>Inpatient care</a:t>
            </a:r>
          </a:p>
        </p:txBody>
      </p:sp>
      <p:sp>
        <p:nvSpPr>
          <p:cNvPr id="8" name="TextBox 7">
            <a:extLst>
              <a:ext uri="{FF2B5EF4-FFF2-40B4-BE49-F238E27FC236}">
                <a16:creationId xmlns:a16="http://schemas.microsoft.com/office/drawing/2014/main" id="{E59BFA9F-AD40-4842-9E2F-30F38EA68278}"/>
              </a:ext>
            </a:extLst>
          </p:cNvPr>
          <p:cNvSpPr txBox="1"/>
          <p:nvPr/>
        </p:nvSpPr>
        <p:spPr>
          <a:xfrm>
            <a:off x="4528066" y="3429000"/>
            <a:ext cx="1200200" cy="738664"/>
          </a:xfrm>
          <a:prstGeom prst="rect">
            <a:avLst/>
          </a:prstGeom>
          <a:noFill/>
        </p:spPr>
        <p:txBody>
          <a:bodyPr wrap="none" rtlCol="0">
            <a:spAutoFit/>
          </a:bodyPr>
          <a:lstStyle/>
          <a:p>
            <a:r>
              <a:rPr lang="en-US" sz="1400" dirty="0">
                <a:solidFill>
                  <a:schemeClr val="bg1"/>
                </a:solidFill>
              </a:rPr>
              <a:t>13 beds fully</a:t>
            </a:r>
          </a:p>
          <a:p>
            <a:r>
              <a:rPr lang="en-US" sz="1400" dirty="0">
                <a:solidFill>
                  <a:schemeClr val="bg1"/>
                </a:solidFill>
              </a:rPr>
              <a:t>dedicated to </a:t>
            </a:r>
          </a:p>
          <a:p>
            <a:r>
              <a:rPr lang="en-US" sz="1400" dirty="0">
                <a:solidFill>
                  <a:schemeClr val="bg1"/>
                </a:solidFill>
              </a:rPr>
              <a:t>Inpatient care</a:t>
            </a:r>
          </a:p>
        </p:txBody>
      </p:sp>
      <p:sp>
        <p:nvSpPr>
          <p:cNvPr id="9" name="TextBox 8">
            <a:extLst>
              <a:ext uri="{FF2B5EF4-FFF2-40B4-BE49-F238E27FC236}">
                <a16:creationId xmlns:a16="http://schemas.microsoft.com/office/drawing/2014/main" id="{9944045B-F1C9-4F8B-8130-2ACAB3E28C6C}"/>
              </a:ext>
            </a:extLst>
          </p:cNvPr>
          <p:cNvSpPr txBox="1"/>
          <p:nvPr/>
        </p:nvSpPr>
        <p:spPr>
          <a:xfrm>
            <a:off x="1389720" y="4726620"/>
            <a:ext cx="1200200" cy="738664"/>
          </a:xfrm>
          <a:prstGeom prst="rect">
            <a:avLst/>
          </a:prstGeom>
          <a:noFill/>
        </p:spPr>
        <p:txBody>
          <a:bodyPr wrap="none" rtlCol="0">
            <a:spAutoFit/>
          </a:bodyPr>
          <a:lstStyle/>
          <a:p>
            <a:r>
              <a:rPr lang="en-US" sz="1400" dirty="0">
                <a:solidFill>
                  <a:schemeClr val="bg1"/>
                </a:solidFill>
              </a:rPr>
              <a:t>9 beds fully</a:t>
            </a:r>
          </a:p>
          <a:p>
            <a:r>
              <a:rPr lang="en-US" sz="1400" dirty="0">
                <a:solidFill>
                  <a:schemeClr val="bg1"/>
                </a:solidFill>
              </a:rPr>
              <a:t>dedicated to </a:t>
            </a:r>
          </a:p>
          <a:p>
            <a:r>
              <a:rPr lang="en-US" sz="1400" dirty="0">
                <a:solidFill>
                  <a:schemeClr val="bg1"/>
                </a:solidFill>
              </a:rPr>
              <a:t>Inpatient care</a:t>
            </a:r>
          </a:p>
        </p:txBody>
      </p:sp>
      <p:sp>
        <p:nvSpPr>
          <p:cNvPr id="10" name="TextBox 9">
            <a:extLst>
              <a:ext uri="{FF2B5EF4-FFF2-40B4-BE49-F238E27FC236}">
                <a16:creationId xmlns:a16="http://schemas.microsoft.com/office/drawing/2014/main" id="{2C3CACF0-3D8C-433B-80A1-0C655FA87F01}"/>
              </a:ext>
            </a:extLst>
          </p:cNvPr>
          <p:cNvSpPr txBox="1"/>
          <p:nvPr/>
        </p:nvSpPr>
        <p:spPr>
          <a:xfrm>
            <a:off x="5841784" y="2682544"/>
            <a:ext cx="1247457" cy="738664"/>
          </a:xfrm>
          <a:prstGeom prst="rect">
            <a:avLst/>
          </a:prstGeom>
          <a:noFill/>
        </p:spPr>
        <p:txBody>
          <a:bodyPr wrap="none" rtlCol="0">
            <a:spAutoFit/>
          </a:bodyPr>
          <a:lstStyle/>
          <a:p>
            <a:r>
              <a:rPr lang="en-US" sz="1400" dirty="0">
                <a:solidFill>
                  <a:schemeClr val="bg1"/>
                </a:solidFill>
              </a:rPr>
              <a:t>14.4 beds fully</a:t>
            </a:r>
          </a:p>
          <a:p>
            <a:r>
              <a:rPr lang="en-US" sz="1400" dirty="0">
                <a:solidFill>
                  <a:schemeClr val="bg1"/>
                </a:solidFill>
              </a:rPr>
              <a:t>dedicated to </a:t>
            </a:r>
          </a:p>
          <a:p>
            <a:r>
              <a:rPr lang="en-US" sz="1400" dirty="0">
                <a:solidFill>
                  <a:schemeClr val="bg1"/>
                </a:solidFill>
              </a:rPr>
              <a:t>Inpatient care</a:t>
            </a:r>
          </a:p>
        </p:txBody>
      </p:sp>
      <p:sp>
        <p:nvSpPr>
          <p:cNvPr id="11" name="TextBox 10">
            <a:extLst>
              <a:ext uri="{FF2B5EF4-FFF2-40B4-BE49-F238E27FC236}">
                <a16:creationId xmlns:a16="http://schemas.microsoft.com/office/drawing/2014/main" id="{025E60CB-7049-4DE5-A30B-647479449048}"/>
              </a:ext>
            </a:extLst>
          </p:cNvPr>
          <p:cNvSpPr txBox="1"/>
          <p:nvPr/>
        </p:nvSpPr>
        <p:spPr>
          <a:xfrm>
            <a:off x="7187641" y="2668410"/>
            <a:ext cx="1247457" cy="738664"/>
          </a:xfrm>
          <a:prstGeom prst="rect">
            <a:avLst/>
          </a:prstGeom>
          <a:noFill/>
        </p:spPr>
        <p:txBody>
          <a:bodyPr wrap="none" rtlCol="0">
            <a:spAutoFit/>
          </a:bodyPr>
          <a:lstStyle/>
          <a:p>
            <a:r>
              <a:rPr lang="en-US" sz="1400" dirty="0">
                <a:solidFill>
                  <a:schemeClr val="bg1"/>
                </a:solidFill>
              </a:rPr>
              <a:t>14.5 beds fully</a:t>
            </a:r>
          </a:p>
          <a:p>
            <a:r>
              <a:rPr lang="en-US" sz="1400" dirty="0">
                <a:solidFill>
                  <a:schemeClr val="bg1"/>
                </a:solidFill>
              </a:rPr>
              <a:t>dedicated to </a:t>
            </a:r>
          </a:p>
          <a:p>
            <a:r>
              <a:rPr lang="en-US" sz="1400" dirty="0">
                <a:solidFill>
                  <a:schemeClr val="bg1"/>
                </a:solidFill>
              </a:rPr>
              <a:t>Inpatient care</a:t>
            </a:r>
          </a:p>
        </p:txBody>
      </p:sp>
      <p:sp>
        <p:nvSpPr>
          <p:cNvPr id="12" name="TextBox 11">
            <a:extLst>
              <a:ext uri="{FF2B5EF4-FFF2-40B4-BE49-F238E27FC236}">
                <a16:creationId xmlns:a16="http://schemas.microsoft.com/office/drawing/2014/main" id="{23A3324D-C1ED-47DC-A402-AF1AE1FEEFD2}"/>
              </a:ext>
            </a:extLst>
          </p:cNvPr>
          <p:cNvSpPr txBox="1"/>
          <p:nvPr/>
        </p:nvSpPr>
        <p:spPr>
          <a:xfrm>
            <a:off x="7207646" y="3644830"/>
            <a:ext cx="1207446" cy="1169551"/>
          </a:xfrm>
          <a:prstGeom prst="rect">
            <a:avLst/>
          </a:prstGeom>
          <a:noFill/>
        </p:spPr>
        <p:txBody>
          <a:bodyPr wrap="none" rtlCol="0">
            <a:spAutoFit/>
          </a:bodyPr>
          <a:lstStyle/>
          <a:p>
            <a:r>
              <a:rPr lang="en-US" sz="1400" dirty="0">
                <a:solidFill>
                  <a:srgbClr val="FFC000"/>
                </a:solidFill>
              </a:rPr>
              <a:t>Slightly fewer</a:t>
            </a:r>
          </a:p>
          <a:p>
            <a:r>
              <a:rPr lang="en-US" sz="1400" dirty="0">
                <a:solidFill>
                  <a:srgbClr val="FFC000"/>
                </a:solidFill>
              </a:rPr>
              <a:t>patients with</a:t>
            </a:r>
          </a:p>
          <a:p>
            <a:r>
              <a:rPr lang="en-US" sz="1400" dirty="0">
                <a:solidFill>
                  <a:srgbClr val="FFC000"/>
                </a:solidFill>
              </a:rPr>
              <a:t>slightly longer</a:t>
            </a:r>
          </a:p>
          <a:p>
            <a:r>
              <a:rPr lang="en-US" sz="1400" dirty="0">
                <a:solidFill>
                  <a:srgbClr val="FFC000"/>
                </a:solidFill>
              </a:rPr>
              <a:t>boarding per</a:t>
            </a:r>
          </a:p>
          <a:p>
            <a:r>
              <a:rPr lang="en-US" sz="1400" dirty="0">
                <a:solidFill>
                  <a:srgbClr val="FFC000"/>
                </a:solidFill>
              </a:rPr>
              <a:t>patient</a:t>
            </a:r>
          </a:p>
        </p:txBody>
      </p:sp>
    </p:spTree>
    <p:extLst>
      <p:ext uri="{BB962C8B-B14F-4D97-AF65-F5344CB8AC3E}">
        <p14:creationId xmlns:p14="http://schemas.microsoft.com/office/powerpoint/2010/main" val="409781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11" y="114300"/>
            <a:ext cx="8229600" cy="1143000"/>
          </a:xfrm>
        </p:spPr>
        <p:txBody>
          <a:bodyPr>
            <a:normAutofit/>
          </a:bodyPr>
          <a:lstStyle/>
          <a:p>
            <a:r>
              <a:rPr lang="en-US" sz="4000" dirty="0"/>
              <a:t>Boarding Distribution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1432080"/>
              </p:ext>
            </p:extLst>
          </p:nvPr>
        </p:nvGraphicFramePr>
        <p:xfrm>
          <a:off x="304800" y="1828800"/>
          <a:ext cx="8663940" cy="48996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392566" y="3845555"/>
            <a:ext cx="1789272" cy="338554"/>
          </a:xfrm>
          <a:prstGeom prst="rect">
            <a:avLst/>
          </a:prstGeom>
          <a:noFill/>
        </p:spPr>
        <p:txBody>
          <a:bodyPr wrap="none" rtlCol="0">
            <a:spAutoFit/>
          </a:bodyPr>
          <a:lstStyle/>
          <a:p>
            <a:r>
              <a:rPr lang="en-US" sz="1600" dirty="0">
                <a:solidFill>
                  <a:schemeClr val="bg1"/>
                </a:solidFill>
              </a:rPr>
              <a:t>Percent of Patients</a:t>
            </a:r>
          </a:p>
        </p:txBody>
      </p:sp>
      <p:sp>
        <p:nvSpPr>
          <p:cNvPr id="7" name="TextBox 6"/>
          <p:cNvSpPr txBox="1"/>
          <p:nvPr/>
        </p:nvSpPr>
        <p:spPr>
          <a:xfrm>
            <a:off x="3657600" y="5726668"/>
            <a:ext cx="1658596" cy="369332"/>
          </a:xfrm>
          <a:prstGeom prst="rect">
            <a:avLst/>
          </a:prstGeom>
          <a:noFill/>
        </p:spPr>
        <p:txBody>
          <a:bodyPr wrap="none" rtlCol="0">
            <a:spAutoFit/>
          </a:bodyPr>
          <a:lstStyle/>
          <a:p>
            <a:r>
              <a:rPr lang="en-US" b="1" dirty="0">
                <a:solidFill>
                  <a:schemeClr val="bg1"/>
                </a:solidFill>
              </a:rPr>
              <a:t>Boarding Hours</a:t>
            </a:r>
          </a:p>
        </p:txBody>
      </p:sp>
      <p:cxnSp>
        <p:nvCxnSpPr>
          <p:cNvPr id="20" name="Straight Arrow Connector 19"/>
          <p:cNvCxnSpPr>
            <a:cxnSpLocks/>
          </p:cNvCxnSpPr>
          <p:nvPr/>
        </p:nvCxnSpPr>
        <p:spPr>
          <a:xfrm>
            <a:off x="1474832" y="3184566"/>
            <a:ext cx="1788132" cy="83026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p:cNvCxnSpPr>
          <p:nvPr/>
        </p:nvCxnSpPr>
        <p:spPr>
          <a:xfrm flipV="1">
            <a:off x="3919537" y="4774131"/>
            <a:ext cx="1776637" cy="135337"/>
          </a:xfrm>
          <a:prstGeom prst="straightConnector1">
            <a:avLst/>
          </a:prstGeom>
          <a:ln w="3810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04800" y="1312217"/>
            <a:ext cx="2575449" cy="461665"/>
          </a:xfrm>
          <a:prstGeom prst="rect">
            <a:avLst/>
          </a:prstGeom>
          <a:noFill/>
        </p:spPr>
        <p:txBody>
          <a:bodyPr wrap="none" rtlCol="0">
            <a:spAutoFit/>
          </a:bodyPr>
          <a:lstStyle/>
          <a:p>
            <a:r>
              <a:rPr lang="en-US" sz="2400" b="1" dirty="0"/>
              <a:t>FY 2015 vs FY 2023</a:t>
            </a:r>
          </a:p>
        </p:txBody>
      </p:sp>
      <p:cxnSp>
        <p:nvCxnSpPr>
          <p:cNvPr id="13" name="Straight Arrow Connector 12"/>
          <p:cNvCxnSpPr>
            <a:cxnSpLocks/>
          </p:cNvCxnSpPr>
          <p:nvPr/>
        </p:nvCxnSpPr>
        <p:spPr>
          <a:xfrm flipV="1">
            <a:off x="6579813" y="4487159"/>
            <a:ext cx="1637264" cy="72648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2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145"/>
            <a:ext cx="8229600" cy="1143000"/>
          </a:xfrm>
        </p:spPr>
        <p:txBody>
          <a:bodyPr/>
          <a:lstStyle/>
          <a:p>
            <a:r>
              <a:rPr lang="en-US" dirty="0"/>
              <a:t>Value Added Time</a:t>
            </a:r>
          </a:p>
        </p:txBody>
      </p:sp>
      <p:graphicFrame>
        <p:nvGraphicFramePr>
          <p:cNvPr id="12" name="Content Placeholder 11">
            <a:extLst>
              <a:ext uri="{FF2B5EF4-FFF2-40B4-BE49-F238E27FC236}">
                <a16:creationId xmlns:a16="http://schemas.microsoft.com/office/drawing/2014/main" id="{FD427E8E-D245-425B-9553-AD319FC3B6C0}"/>
              </a:ext>
            </a:extLst>
          </p:cNvPr>
          <p:cNvGraphicFramePr>
            <a:graphicFrameLocks noGrp="1"/>
          </p:cNvGraphicFramePr>
          <p:nvPr>
            <p:ph idx="1"/>
            <p:extLst>
              <p:ext uri="{D42A27DB-BD31-4B8C-83A1-F6EECF244321}">
                <p14:modId xmlns:p14="http://schemas.microsoft.com/office/powerpoint/2010/main" val="105629099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A32B1B19-C499-4F9C-BAC6-90D9F4101CC9}"/>
              </a:ext>
            </a:extLst>
          </p:cNvPr>
          <p:cNvSpPr txBox="1"/>
          <p:nvPr/>
        </p:nvSpPr>
        <p:spPr>
          <a:xfrm>
            <a:off x="1792261" y="4242442"/>
            <a:ext cx="2194191" cy="923330"/>
          </a:xfrm>
          <a:prstGeom prst="rect">
            <a:avLst/>
          </a:prstGeom>
          <a:noFill/>
        </p:spPr>
        <p:txBody>
          <a:bodyPr wrap="none" rtlCol="0">
            <a:spAutoFit/>
          </a:bodyPr>
          <a:lstStyle/>
          <a:p>
            <a:pPr algn="ctr"/>
            <a:r>
              <a:rPr lang="en-US" b="1" dirty="0"/>
              <a:t>Bed to Decision Time</a:t>
            </a:r>
          </a:p>
          <a:p>
            <a:pPr algn="ctr"/>
            <a:r>
              <a:rPr lang="en-US" b="1" dirty="0"/>
              <a:t>vs</a:t>
            </a:r>
          </a:p>
          <a:p>
            <a:pPr algn="ctr"/>
            <a:r>
              <a:rPr lang="en-US" b="1" dirty="0"/>
              <a:t>Total LOS</a:t>
            </a:r>
          </a:p>
        </p:txBody>
      </p:sp>
      <p:sp>
        <p:nvSpPr>
          <p:cNvPr id="5" name="TextBox 4">
            <a:extLst>
              <a:ext uri="{FF2B5EF4-FFF2-40B4-BE49-F238E27FC236}">
                <a16:creationId xmlns:a16="http://schemas.microsoft.com/office/drawing/2014/main" id="{CD420F0F-CD06-44A1-847B-1A20C5E36D9E}"/>
              </a:ext>
            </a:extLst>
          </p:cNvPr>
          <p:cNvSpPr txBox="1"/>
          <p:nvPr/>
        </p:nvSpPr>
        <p:spPr>
          <a:xfrm>
            <a:off x="4909242" y="4242442"/>
            <a:ext cx="2194191" cy="923330"/>
          </a:xfrm>
          <a:prstGeom prst="rect">
            <a:avLst/>
          </a:prstGeom>
          <a:noFill/>
        </p:spPr>
        <p:txBody>
          <a:bodyPr wrap="none" rtlCol="0">
            <a:spAutoFit/>
          </a:bodyPr>
          <a:lstStyle/>
          <a:p>
            <a:pPr algn="ctr"/>
            <a:r>
              <a:rPr lang="en-US" b="1" dirty="0"/>
              <a:t>Bed to Decision Time</a:t>
            </a:r>
          </a:p>
          <a:p>
            <a:pPr algn="ctr"/>
            <a:r>
              <a:rPr lang="en-US" b="1" dirty="0"/>
              <a:t>vs</a:t>
            </a:r>
          </a:p>
          <a:p>
            <a:pPr algn="ctr"/>
            <a:r>
              <a:rPr lang="en-US" b="1" dirty="0"/>
              <a:t>Total LOS</a:t>
            </a:r>
          </a:p>
        </p:txBody>
      </p:sp>
    </p:spTree>
    <p:extLst>
      <p:ext uri="{BB962C8B-B14F-4D97-AF65-F5344CB8AC3E}">
        <p14:creationId xmlns:p14="http://schemas.microsoft.com/office/powerpoint/2010/main" val="254012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7A7240-62BB-429D-A53B-7F8A11210757}"/>
              </a:ext>
            </a:extLst>
          </p:cNvPr>
          <p:cNvPicPr>
            <a:picLocks noChangeAspect="1"/>
          </p:cNvPicPr>
          <p:nvPr/>
        </p:nvPicPr>
        <p:blipFill>
          <a:blip r:embed="rId2"/>
          <a:stretch>
            <a:fillRect/>
          </a:stretch>
        </p:blipFill>
        <p:spPr>
          <a:xfrm>
            <a:off x="0" y="1164336"/>
            <a:ext cx="9144000" cy="5693664"/>
          </a:xfrm>
          <a:prstGeom prst="rect">
            <a:avLst/>
          </a:prstGeom>
        </p:spPr>
      </p:pic>
      <p:sp>
        <p:nvSpPr>
          <p:cNvPr id="5" name="Title 1">
            <a:extLst>
              <a:ext uri="{FF2B5EF4-FFF2-40B4-BE49-F238E27FC236}">
                <a16:creationId xmlns:a16="http://schemas.microsoft.com/office/drawing/2014/main" id="{BDF0DC81-2990-4587-BAED-4220281E88A1}"/>
              </a:ext>
            </a:extLst>
          </p:cNvPr>
          <p:cNvSpPr>
            <a:spLocks noGrp="1"/>
          </p:cNvSpPr>
          <p:nvPr>
            <p:ph type="title"/>
          </p:nvPr>
        </p:nvSpPr>
        <p:spPr>
          <a:xfrm>
            <a:off x="228600" y="117374"/>
            <a:ext cx="8229600" cy="1143000"/>
          </a:xfrm>
        </p:spPr>
        <p:txBody>
          <a:bodyPr>
            <a:normAutofit/>
          </a:bodyPr>
          <a:lstStyle/>
          <a:p>
            <a:r>
              <a:rPr lang="en-US" sz="4000" dirty="0"/>
              <a:t>Sub-cycle Time </a:t>
            </a:r>
          </a:p>
        </p:txBody>
      </p:sp>
      <p:sp>
        <p:nvSpPr>
          <p:cNvPr id="6" name="Content Placeholder 12">
            <a:extLst>
              <a:ext uri="{FF2B5EF4-FFF2-40B4-BE49-F238E27FC236}">
                <a16:creationId xmlns:a16="http://schemas.microsoft.com/office/drawing/2014/main" id="{09E2AF98-1E77-4CAD-B2D7-EB53B248E05C}"/>
              </a:ext>
            </a:extLst>
          </p:cNvPr>
          <p:cNvSpPr>
            <a:spLocks noGrp="1"/>
          </p:cNvSpPr>
          <p:nvPr>
            <p:ph idx="1"/>
          </p:nvPr>
        </p:nvSpPr>
        <p:spPr>
          <a:xfrm>
            <a:off x="62514" y="1979630"/>
            <a:ext cx="4751148" cy="1246895"/>
          </a:xfrm>
          <a:solidFill>
            <a:schemeClr val="bg1"/>
          </a:solidFill>
        </p:spPr>
        <p:txBody>
          <a:bodyPr tIns="0" bIns="182880">
            <a:normAutofit fontScale="77500" lnSpcReduction="20000"/>
          </a:bodyPr>
          <a:lstStyle/>
          <a:p>
            <a:pPr marL="914400" lvl="2" indent="0">
              <a:buNone/>
            </a:pPr>
            <a:endParaRPr lang="en-US" sz="1100" dirty="0"/>
          </a:p>
          <a:p>
            <a:r>
              <a:rPr lang="en-US" sz="2600" b="1" i="1" dirty="0">
                <a:solidFill>
                  <a:srgbClr val="C00000"/>
                </a:solidFill>
              </a:rPr>
              <a:t>Arrival to Provider:</a:t>
            </a:r>
            <a:r>
              <a:rPr lang="en-US" sz="2600" b="1" dirty="0"/>
              <a:t>	 1.0 </a:t>
            </a:r>
            <a:r>
              <a:rPr lang="en-US" sz="2600" b="1" dirty="0" err="1"/>
              <a:t>hr</a:t>
            </a:r>
            <a:endParaRPr lang="en-US" sz="2600" b="1" dirty="0"/>
          </a:p>
          <a:p>
            <a:r>
              <a:rPr lang="en-US" sz="2600" b="1" i="1" dirty="0">
                <a:solidFill>
                  <a:srgbClr val="C00000"/>
                </a:solidFill>
              </a:rPr>
              <a:t>Provider to Decision:</a:t>
            </a:r>
            <a:r>
              <a:rPr lang="en-US" sz="2600" b="1" dirty="0"/>
              <a:t>	 3.9 </a:t>
            </a:r>
            <a:r>
              <a:rPr lang="en-US" sz="2600" b="1" dirty="0" err="1"/>
              <a:t>hr</a:t>
            </a:r>
            <a:endParaRPr lang="en-US" sz="2600" b="1" dirty="0"/>
          </a:p>
          <a:p>
            <a:r>
              <a:rPr lang="en-US" sz="2600" b="1" i="1" dirty="0">
                <a:solidFill>
                  <a:srgbClr val="C00000"/>
                </a:solidFill>
              </a:rPr>
              <a:t>Decision to Depart:</a:t>
            </a:r>
            <a:r>
              <a:rPr lang="en-US" sz="2600" b="1" dirty="0"/>
              <a:t>	 1.0 </a:t>
            </a:r>
            <a:r>
              <a:rPr lang="en-US" sz="2600" b="1" dirty="0" err="1"/>
              <a:t>hr</a:t>
            </a:r>
            <a:endParaRPr lang="en-US" sz="2600" b="1" dirty="0"/>
          </a:p>
          <a:p>
            <a:endParaRPr lang="en-US" sz="1100" b="1" dirty="0"/>
          </a:p>
        </p:txBody>
      </p:sp>
      <p:sp>
        <p:nvSpPr>
          <p:cNvPr id="7" name="Content Placeholder 12">
            <a:extLst>
              <a:ext uri="{FF2B5EF4-FFF2-40B4-BE49-F238E27FC236}">
                <a16:creationId xmlns:a16="http://schemas.microsoft.com/office/drawing/2014/main" id="{3BA5CB26-1990-4AC3-8558-35DF186FDC84}"/>
              </a:ext>
            </a:extLst>
          </p:cNvPr>
          <p:cNvSpPr txBox="1">
            <a:spLocks/>
          </p:cNvSpPr>
          <p:nvPr/>
        </p:nvSpPr>
        <p:spPr>
          <a:xfrm>
            <a:off x="4783973" y="1979631"/>
            <a:ext cx="4297513" cy="1246895"/>
          </a:xfrm>
          <a:prstGeom prst="rect">
            <a:avLst/>
          </a:prstGeom>
          <a:solidFill>
            <a:schemeClr val="bg1"/>
          </a:solidFill>
        </p:spPr>
        <p:txBody>
          <a:bodyPr vert="horz" lIns="91440" tIns="0" rIns="91440" bIns="18288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lvl="2" indent="0">
              <a:buFont typeface="Arial"/>
              <a:buNone/>
            </a:pPr>
            <a:endParaRPr lang="en-US" sz="1100" dirty="0"/>
          </a:p>
          <a:p>
            <a:r>
              <a:rPr lang="en-US" sz="2800" b="1" i="1" dirty="0">
                <a:solidFill>
                  <a:srgbClr val="C00000"/>
                </a:solidFill>
              </a:rPr>
              <a:t>Arrival to Provider:</a:t>
            </a:r>
            <a:r>
              <a:rPr lang="en-US" sz="2800" b="1" dirty="0"/>
              <a:t>  	1.0 </a:t>
            </a:r>
            <a:r>
              <a:rPr lang="en-US" sz="2800" b="1" dirty="0" err="1"/>
              <a:t>hr</a:t>
            </a:r>
            <a:endParaRPr lang="en-US" sz="2800" b="1" dirty="0"/>
          </a:p>
          <a:p>
            <a:r>
              <a:rPr lang="en-US" sz="2800" b="1" i="1" dirty="0">
                <a:solidFill>
                  <a:srgbClr val="C00000"/>
                </a:solidFill>
              </a:rPr>
              <a:t>Provider to Decision:</a:t>
            </a:r>
            <a:r>
              <a:rPr lang="en-US" sz="2800" b="1" dirty="0"/>
              <a:t>  	5.5 </a:t>
            </a:r>
            <a:r>
              <a:rPr lang="en-US" sz="2800" b="1" dirty="0" err="1"/>
              <a:t>hr</a:t>
            </a:r>
            <a:endParaRPr lang="en-US" sz="2800" b="1" dirty="0"/>
          </a:p>
          <a:p>
            <a:r>
              <a:rPr lang="en-US" sz="2800" b="1" i="1" dirty="0">
                <a:solidFill>
                  <a:srgbClr val="C00000"/>
                </a:solidFill>
              </a:rPr>
              <a:t>Decision to Depart:</a:t>
            </a:r>
            <a:r>
              <a:rPr lang="en-US" sz="2800" b="1" dirty="0"/>
              <a:t> 	8.0 </a:t>
            </a:r>
            <a:r>
              <a:rPr lang="en-US" sz="2800" b="1" dirty="0" err="1"/>
              <a:t>hr</a:t>
            </a:r>
            <a:endParaRPr lang="en-US" sz="2800" b="1" dirty="0"/>
          </a:p>
          <a:p>
            <a:pPr marL="0" indent="0">
              <a:buFont typeface="Arial"/>
              <a:buNone/>
            </a:pPr>
            <a:endParaRPr lang="en-US" sz="2400" b="1" dirty="0"/>
          </a:p>
        </p:txBody>
      </p:sp>
      <p:sp>
        <p:nvSpPr>
          <p:cNvPr id="8" name="TextBox 7">
            <a:extLst>
              <a:ext uri="{FF2B5EF4-FFF2-40B4-BE49-F238E27FC236}">
                <a16:creationId xmlns:a16="http://schemas.microsoft.com/office/drawing/2014/main" id="{6AA205CD-79C7-445E-9AF2-87EEA2018007}"/>
              </a:ext>
            </a:extLst>
          </p:cNvPr>
          <p:cNvSpPr txBox="1"/>
          <p:nvPr/>
        </p:nvSpPr>
        <p:spPr>
          <a:xfrm>
            <a:off x="632593" y="1371655"/>
            <a:ext cx="3610989" cy="523220"/>
          </a:xfrm>
          <a:prstGeom prst="rect">
            <a:avLst/>
          </a:prstGeom>
          <a:noFill/>
        </p:spPr>
        <p:txBody>
          <a:bodyPr wrap="none" rtlCol="0">
            <a:spAutoFit/>
          </a:bodyPr>
          <a:lstStyle/>
          <a:p>
            <a:r>
              <a:rPr lang="en-US" sz="2800" b="1" dirty="0">
                <a:solidFill>
                  <a:schemeClr val="bg1"/>
                </a:solidFill>
              </a:rPr>
              <a:t>DISCHARGED PATIENTS</a:t>
            </a:r>
          </a:p>
        </p:txBody>
      </p:sp>
      <p:sp>
        <p:nvSpPr>
          <p:cNvPr id="9" name="TextBox 8">
            <a:extLst>
              <a:ext uri="{FF2B5EF4-FFF2-40B4-BE49-F238E27FC236}">
                <a16:creationId xmlns:a16="http://schemas.microsoft.com/office/drawing/2014/main" id="{94A16480-D46B-437D-B8B2-B3C6E8481515}"/>
              </a:ext>
            </a:extLst>
          </p:cNvPr>
          <p:cNvSpPr txBox="1"/>
          <p:nvPr/>
        </p:nvSpPr>
        <p:spPr>
          <a:xfrm>
            <a:off x="5301214" y="1361847"/>
            <a:ext cx="3270319" cy="523220"/>
          </a:xfrm>
          <a:prstGeom prst="rect">
            <a:avLst/>
          </a:prstGeom>
          <a:noFill/>
        </p:spPr>
        <p:txBody>
          <a:bodyPr wrap="none" rtlCol="0">
            <a:spAutoFit/>
          </a:bodyPr>
          <a:lstStyle/>
          <a:p>
            <a:r>
              <a:rPr lang="en-US" sz="2800" b="1" dirty="0">
                <a:solidFill>
                  <a:schemeClr val="bg1"/>
                </a:solidFill>
              </a:rPr>
              <a:t>ADMITTED PATIENTS</a:t>
            </a:r>
          </a:p>
        </p:txBody>
      </p:sp>
    </p:spTree>
    <p:extLst>
      <p:ext uri="{BB962C8B-B14F-4D97-AF65-F5344CB8AC3E}">
        <p14:creationId xmlns:p14="http://schemas.microsoft.com/office/powerpoint/2010/main" val="137051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157774"/>
            <a:ext cx="8229600" cy="1143000"/>
          </a:xfrm>
        </p:spPr>
        <p:txBody>
          <a:bodyPr>
            <a:normAutofit/>
          </a:bodyPr>
          <a:lstStyle/>
          <a:p>
            <a:r>
              <a:rPr lang="en-US" sz="4000" dirty="0"/>
              <a:t>Ancillary Resource Utilization</a:t>
            </a:r>
          </a:p>
        </p:txBody>
      </p:sp>
      <p:graphicFrame>
        <p:nvGraphicFramePr>
          <p:cNvPr id="4" name="Content Placeholder 3"/>
          <p:cNvGraphicFramePr>
            <a:graphicFrameLocks noGrp="1"/>
          </p:cNvGraphicFramePr>
          <p:nvPr>
            <p:ph idx="1"/>
          </p:nvPr>
        </p:nvGraphicFramePr>
        <p:xfrm>
          <a:off x="605790" y="1722922"/>
          <a:ext cx="7932420" cy="4416156"/>
        </p:xfrm>
        <a:graphic>
          <a:graphicData uri="http://schemas.openxmlformats.org/drawingml/2006/table">
            <a:tbl>
              <a:tblPr firstRow="1" bandRow="1">
                <a:tableStyleId>{125E5076-3810-47DD-B79F-674D7AD40C01}</a:tableStyleId>
              </a:tblPr>
              <a:tblGrid>
                <a:gridCol w="2687084">
                  <a:extLst>
                    <a:ext uri="{9D8B030D-6E8A-4147-A177-3AD203B41FA5}">
                      <a16:colId xmlns:a16="http://schemas.microsoft.com/office/drawing/2014/main" val="20000"/>
                    </a:ext>
                  </a:extLst>
                </a:gridCol>
                <a:gridCol w="1095325">
                  <a:extLst>
                    <a:ext uri="{9D8B030D-6E8A-4147-A177-3AD203B41FA5}">
                      <a16:colId xmlns:a16="http://schemas.microsoft.com/office/drawing/2014/main" val="20003"/>
                    </a:ext>
                  </a:extLst>
                </a:gridCol>
                <a:gridCol w="1036647">
                  <a:extLst>
                    <a:ext uri="{9D8B030D-6E8A-4147-A177-3AD203B41FA5}">
                      <a16:colId xmlns:a16="http://schemas.microsoft.com/office/drawing/2014/main" val="1722130350"/>
                    </a:ext>
                  </a:extLst>
                </a:gridCol>
                <a:gridCol w="1050634">
                  <a:extLst>
                    <a:ext uri="{9D8B030D-6E8A-4147-A177-3AD203B41FA5}">
                      <a16:colId xmlns:a16="http://schemas.microsoft.com/office/drawing/2014/main" val="1464017887"/>
                    </a:ext>
                  </a:extLst>
                </a:gridCol>
                <a:gridCol w="1086685">
                  <a:extLst>
                    <a:ext uri="{9D8B030D-6E8A-4147-A177-3AD203B41FA5}">
                      <a16:colId xmlns:a16="http://schemas.microsoft.com/office/drawing/2014/main" val="892695216"/>
                    </a:ext>
                  </a:extLst>
                </a:gridCol>
                <a:gridCol w="976045">
                  <a:extLst>
                    <a:ext uri="{9D8B030D-6E8A-4147-A177-3AD203B41FA5}">
                      <a16:colId xmlns:a16="http://schemas.microsoft.com/office/drawing/2014/main" val="2391413115"/>
                    </a:ext>
                  </a:extLst>
                </a:gridCol>
              </a:tblGrid>
              <a:tr h="490684">
                <a:tc>
                  <a:txBody>
                    <a:bodyPr/>
                    <a:lstStyle/>
                    <a:p>
                      <a:pPr algn="ctr"/>
                      <a:r>
                        <a:rPr lang="en-US" sz="2400" dirty="0"/>
                        <a:t>Resource</a:t>
                      </a:r>
                    </a:p>
                  </a:txBody>
                  <a:tcPr/>
                </a:tc>
                <a:tc>
                  <a:txBody>
                    <a:bodyPr/>
                    <a:lstStyle/>
                    <a:p>
                      <a:pPr algn="ctr"/>
                      <a:r>
                        <a:rPr lang="en-US" sz="2400" dirty="0"/>
                        <a:t>FY 19</a:t>
                      </a:r>
                    </a:p>
                  </a:txBody>
                  <a:tcPr/>
                </a:tc>
                <a:tc>
                  <a:txBody>
                    <a:bodyPr/>
                    <a:lstStyle/>
                    <a:p>
                      <a:pPr algn="ctr"/>
                      <a:r>
                        <a:rPr lang="en-US" sz="2400" dirty="0"/>
                        <a:t>FY 20</a:t>
                      </a:r>
                    </a:p>
                  </a:txBody>
                  <a:tcPr/>
                </a:tc>
                <a:tc>
                  <a:txBody>
                    <a:bodyPr/>
                    <a:lstStyle/>
                    <a:p>
                      <a:pPr algn="ctr"/>
                      <a:r>
                        <a:rPr lang="en-US" sz="2400" dirty="0"/>
                        <a:t>FY 21</a:t>
                      </a:r>
                    </a:p>
                  </a:txBody>
                  <a:tcPr/>
                </a:tc>
                <a:tc>
                  <a:txBody>
                    <a:bodyPr/>
                    <a:lstStyle/>
                    <a:p>
                      <a:pPr algn="ctr"/>
                      <a:r>
                        <a:rPr lang="en-US" sz="2400" dirty="0"/>
                        <a:t>FY 22</a:t>
                      </a:r>
                    </a:p>
                  </a:txBody>
                  <a:tcPr/>
                </a:tc>
                <a:tc>
                  <a:txBody>
                    <a:bodyPr/>
                    <a:lstStyle/>
                    <a:p>
                      <a:pPr algn="ctr"/>
                      <a:r>
                        <a:rPr lang="en-US" sz="2400" dirty="0"/>
                        <a:t>FY 23</a:t>
                      </a:r>
                    </a:p>
                  </a:txBody>
                  <a:tcPr/>
                </a:tc>
                <a:extLst>
                  <a:ext uri="{0D108BD9-81ED-4DB2-BD59-A6C34878D82A}">
                    <a16:rowId xmlns:a16="http://schemas.microsoft.com/office/drawing/2014/main" val="10000"/>
                  </a:ext>
                </a:extLst>
              </a:tr>
              <a:tr h="490684">
                <a:tc>
                  <a:txBody>
                    <a:bodyPr/>
                    <a:lstStyle/>
                    <a:p>
                      <a:r>
                        <a:rPr lang="en-US" sz="2000" b="1" dirty="0"/>
                        <a:t>CT Utilization</a:t>
                      </a:r>
                    </a:p>
                  </a:txBody>
                  <a:tcPr/>
                </a:tc>
                <a:tc>
                  <a:txBody>
                    <a:bodyPr/>
                    <a:lstStyle/>
                    <a:p>
                      <a:pPr algn="ctr"/>
                      <a:r>
                        <a:rPr lang="en-US" sz="2000" b="1" dirty="0"/>
                        <a:t>25.5%</a:t>
                      </a:r>
                    </a:p>
                  </a:txBody>
                  <a:tcPr/>
                </a:tc>
                <a:tc>
                  <a:txBody>
                    <a:bodyPr/>
                    <a:lstStyle/>
                    <a:p>
                      <a:pPr algn="ctr"/>
                      <a:r>
                        <a:rPr lang="en-US" sz="2000" b="1" dirty="0"/>
                        <a:t>28.3%</a:t>
                      </a:r>
                    </a:p>
                  </a:txBody>
                  <a:tcPr/>
                </a:tc>
                <a:tc>
                  <a:txBody>
                    <a:bodyPr/>
                    <a:lstStyle/>
                    <a:p>
                      <a:pPr algn="ctr"/>
                      <a:r>
                        <a:rPr lang="en-US" sz="2000" b="1" dirty="0"/>
                        <a:t>31.3%</a:t>
                      </a:r>
                    </a:p>
                  </a:txBody>
                  <a:tcPr/>
                </a:tc>
                <a:tc>
                  <a:txBody>
                    <a:bodyPr/>
                    <a:lstStyle/>
                    <a:p>
                      <a:pPr algn="ctr"/>
                      <a:r>
                        <a:rPr lang="en-US" sz="2000" b="1" dirty="0"/>
                        <a:t>30%</a:t>
                      </a:r>
                    </a:p>
                  </a:txBody>
                  <a:tcPr/>
                </a:tc>
                <a:tc>
                  <a:txBody>
                    <a:bodyPr/>
                    <a:lstStyle/>
                    <a:p>
                      <a:pPr algn="ctr"/>
                      <a:r>
                        <a:rPr lang="en-US" sz="2000" b="1" dirty="0"/>
                        <a:t>31.5%</a:t>
                      </a:r>
                    </a:p>
                  </a:txBody>
                  <a:tcPr/>
                </a:tc>
                <a:extLst>
                  <a:ext uri="{0D108BD9-81ED-4DB2-BD59-A6C34878D82A}">
                    <a16:rowId xmlns:a16="http://schemas.microsoft.com/office/drawing/2014/main" val="10001"/>
                  </a:ext>
                </a:extLst>
              </a:tr>
              <a:tr h="490684">
                <a:tc>
                  <a:txBody>
                    <a:bodyPr/>
                    <a:lstStyle/>
                    <a:p>
                      <a:r>
                        <a:rPr lang="en-US" sz="2000" b="1" dirty="0"/>
                        <a:t>MRI Utilization</a:t>
                      </a:r>
                    </a:p>
                  </a:txBody>
                  <a:tcPr/>
                </a:tc>
                <a:tc>
                  <a:txBody>
                    <a:bodyPr/>
                    <a:lstStyle/>
                    <a:p>
                      <a:pPr algn="ctr"/>
                      <a:r>
                        <a:rPr lang="en-US" sz="2000" b="1" dirty="0"/>
                        <a:t>2.7%</a:t>
                      </a:r>
                    </a:p>
                  </a:txBody>
                  <a:tcPr/>
                </a:tc>
                <a:tc>
                  <a:txBody>
                    <a:bodyPr/>
                    <a:lstStyle/>
                    <a:p>
                      <a:pPr algn="ctr"/>
                      <a:r>
                        <a:rPr lang="en-US" sz="2000" b="1" dirty="0"/>
                        <a:t>2.8%</a:t>
                      </a:r>
                    </a:p>
                  </a:txBody>
                  <a:tcPr/>
                </a:tc>
                <a:tc>
                  <a:txBody>
                    <a:bodyPr/>
                    <a:lstStyle/>
                    <a:p>
                      <a:pPr algn="ctr"/>
                      <a:r>
                        <a:rPr lang="en-US" sz="2000" b="1" dirty="0"/>
                        <a:t>2.8%</a:t>
                      </a:r>
                    </a:p>
                  </a:txBody>
                  <a:tcPr/>
                </a:tc>
                <a:tc>
                  <a:txBody>
                    <a:bodyPr/>
                    <a:lstStyle/>
                    <a:p>
                      <a:pPr algn="ctr"/>
                      <a:r>
                        <a:rPr lang="en-US" sz="2000" b="1" dirty="0"/>
                        <a:t>2.9%</a:t>
                      </a:r>
                    </a:p>
                  </a:txBody>
                  <a:tcPr/>
                </a:tc>
                <a:tc>
                  <a:txBody>
                    <a:bodyPr/>
                    <a:lstStyle/>
                    <a:p>
                      <a:pPr algn="ctr"/>
                      <a:r>
                        <a:rPr lang="en-US" sz="2000" b="1" dirty="0"/>
                        <a:t>3.2%</a:t>
                      </a:r>
                    </a:p>
                  </a:txBody>
                  <a:tcPr/>
                </a:tc>
                <a:extLst>
                  <a:ext uri="{0D108BD9-81ED-4DB2-BD59-A6C34878D82A}">
                    <a16:rowId xmlns:a16="http://schemas.microsoft.com/office/drawing/2014/main" val="10002"/>
                  </a:ext>
                </a:extLst>
              </a:tr>
              <a:tr h="490684">
                <a:tc>
                  <a:txBody>
                    <a:bodyPr/>
                    <a:lstStyle/>
                    <a:p>
                      <a:r>
                        <a:rPr lang="en-US" sz="2000" b="1" dirty="0"/>
                        <a:t>Plain Film (% visits)</a:t>
                      </a:r>
                    </a:p>
                  </a:txBody>
                  <a:tcPr/>
                </a:tc>
                <a:tc>
                  <a:txBody>
                    <a:bodyPr/>
                    <a:lstStyle/>
                    <a:p>
                      <a:pPr algn="ctr"/>
                      <a:r>
                        <a:rPr lang="en-US" sz="2000" b="1" dirty="0"/>
                        <a:t>40.2%</a:t>
                      </a:r>
                    </a:p>
                  </a:txBody>
                  <a:tcPr anchor="ctr" anchorCtr="1"/>
                </a:tc>
                <a:tc>
                  <a:txBody>
                    <a:bodyPr/>
                    <a:lstStyle/>
                    <a:p>
                      <a:pPr algn="ctr"/>
                      <a:r>
                        <a:rPr lang="en-US" sz="2000" b="1" dirty="0"/>
                        <a:t>43.0%</a:t>
                      </a:r>
                    </a:p>
                  </a:txBody>
                  <a:tcPr anchor="ctr" anchorCtr="1"/>
                </a:tc>
                <a:tc>
                  <a:txBody>
                    <a:bodyPr/>
                    <a:lstStyle/>
                    <a:p>
                      <a:pPr algn="ctr"/>
                      <a:r>
                        <a:rPr lang="en-US" sz="2000" b="1" dirty="0"/>
                        <a:t>44%</a:t>
                      </a:r>
                    </a:p>
                  </a:txBody>
                  <a:tcPr anchor="ctr" anchorCtr="1"/>
                </a:tc>
                <a:tc>
                  <a:txBody>
                    <a:bodyPr/>
                    <a:lstStyle/>
                    <a:p>
                      <a:pPr algn="ctr"/>
                      <a:r>
                        <a:rPr lang="en-US" sz="2000" b="1" dirty="0"/>
                        <a:t>42%</a:t>
                      </a:r>
                    </a:p>
                  </a:txBody>
                  <a:tcPr anchor="ctr" anchorCtr="1"/>
                </a:tc>
                <a:tc>
                  <a:txBody>
                    <a:bodyPr/>
                    <a:lstStyle/>
                    <a:p>
                      <a:pPr algn="ctr"/>
                      <a:r>
                        <a:rPr lang="en-US" sz="2000" b="1" dirty="0"/>
                        <a:t>40.3%</a:t>
                      </a:r>
                    </a:p>
                  </a:txBody>
                  <a:tcPr anchor="ctr" anchorCtr="1"/>
                </a:tc>
                <a:extLst>
                  <a:ext uri="{0D108BD9-81ED-4DB2-BD59-A6C34878D82A}">
                    <a16:rowId xmlns:a16="http://schemas.microsoft.com/office/drawing/2014/main" val="10003"/>
                  </a:ext>
                </a:extLst>
              </a:tr>
              <a:tr h="490684">
                <a:tc>
                  <a:txBody>
                    <a:bodyPr/>
                    <a:lstStyle/>
                    <a:p>
                      <a:r>
                        <a:rPr lang="en-US" sz="2000" b="1" dirty="0"/>
                        <a:t>Laboratory (% visits)</a:t>
                      </a:r>
                    </a:p>
                  </a:txBody>
                  <a:tcPr/>
                </a:tc>
                <a:tc>
                  <a:txBody>
                    <a:bodyPr/>
                    <a:lstStyle/>
                    <a:p>
                      <a:pPr algn="ctr"/>
                      <a:r>
                        <a:rPr lang="en-US" sz="2000" b="1" dirty="0"/>
                        <a:t>69.6%</a:t>
                      </a:r>
                    </a:p>
                  </a:txBody>
                  <a:tcPr anchor="ctr" anchorCtr="1"/>
                </a:tc>
                <a:tc>
                  <a:txBody>
                    <a:bodyPr/>
                    <a:lstStyle/>
                    <a:p>
                      <a:pPr algn="ctr"/>
                      <a:r>
                        <a:rPr lang="en-US" sz="2000" b="1" dirty="0"/>
                        <a:t>70.5%</a:t>
                      </a:r>
                    </a:p>
                  </a:txBody>
                  <a:tcPr anchor="ctr" anchorCtr="1"/>
                </a:tc>
                <a:tc>
                  <a:txBody>
                    <a:bodyPr/>
                    <a:lstStyle/>
                    <a:p>
                      <a:pPr algn="ctr"/>
                      <a:r>
                        <a:rPr lang="en-US" sz="2000" b="1" dirty="0"/>
                        <a:t>72.2%</a:t>
                      </a:r>
                    </a:p>
                  </a:txBody>
                  <a:tcPr anchor="ctr" anchorCtr="1"/>
                </a:tc>
                <a:tc>
                  <a:txBody>
                    <a:bodyPr/>
                    <a:lstStyle/>
                    <a:p>
                      <a:pPr algn="ctr"/>
                      <a:r>
                        <a:rPr lang="en-US" sz="2000" b="1" dirty="0"/>
                        <a:t>72%</a:t>
                      </a:r>
                    </a:p>
                  </a:txBody>
                  <a:tcPr anchor="ctr" anchorCtr="1"/>
                </a:tc>
                <a:tc>
                  <a:txBody>
                    <a:bodyPr/>
                    <a:lstStyle/>
                    <a:p>
                      <a:pPr algn="ctr"/>
                      <a:r>
                        <a:rPr lang="en-US" sz="2000" b="1" dirty="0"/>
                        <a:t>69.7%</a:t>
                      </a:r>
                    </a:p>
                  </a:txBody>
                  <a:tcPr anchor="ctr" anchorCtr="1"/>
                </a:tc>
                <a:extLst>
                  <a:ext uri="{0D108BD9-81ED-4DB2-BD59-A6C34878D82A}">
                    <a16:rowId xmlns:a16="http://schemas.microsoft.com/office/drawing/2014/main" val="10004"/>
                  </a:ext>
                </a:extLst>
              </a:tr>
              <a:tr h="490684">
                <a:tc>
                  <a:txBody>
                    <a:bodyPr/>
                    <a:lstStyle/>
                    <a:p>
                      <a:r>
                        <a:rPr lang="en-US" sz="2000" b="1" i="0" dirty="0">
                          <a:solidFill>
                            <a:schemeClr val="bg1"/>
                          </a:solidFill>
                        </a:rPr>
                        <a:t>EKG (% visits)</a:t>
                      </a:r>
                    </a:p>
                  </a:txBody>
                  <a:tcPr/>
                </a:tc>
                <a:tc>
                  <a:txBody>
                    <a:bodyPr/>
                    <a:lstStyle/>
                    <a:p>
                      <a:pPr algn="ctr"/>
                      <a:r>
                        <a:rPr lang="en-US" sz="2000" b="1" i="0" dirty="0">
                          <a:solidFill>
                            <a:schemeClr val="bg1"/>
                          </a:solidFill>
                        </a:rPr>
                        <a:t>33%</a:t>
                      </a:r>
                    </a:p>
                  </a:txBody>
                  <a:tcPr anchor="ctr" anchorCtr="1"/>
                </a:tc>
                <a:tc>
                  <a:txBody>
                    <a:bodyPr/>
                    <a:lstStyle/>
                    <a:p>
                      <a:pPr algn="ctr"/>
                      <a:r>
                        <a:rPr lang="en-US" sz="2000" b="1" i="0" dirty="0">
                          <a:solidFill>
                            <a:schemeClr val="bg1"/>
                          </a:solidFill>
                        </a:rPr>
                        <a:t>36%</a:t>
                      </a:r>
                    </a:p>
                  </a:txBody>
                  <a:tcPr anchor="ctr" anchorCtr="1"/>
                </a:tc>
                <a:tc>
                  <a:txBody>
                    <a:bodyPr/>
                    <a:lstStyle/>
                    <a:p>
                      <a:pPr algn="ctr"/>
                      <a:r>
                        <a:rPr lang="en-US" sz="2000" b="1" i="0" dirty="0">
                          <a:solidFill>
                            <a:schemeClr val="bg1"/>
                          </a:solidFill>
                        </a:rPr>
                        <a:t>40%</a:t>
                      </a:r>
                    </a:p>
                  </a:txBody>
                  <a:tcPr anchor="ctr" anchorCtr="1"/>
                </a:tc>
                <a:tc>
                  <a:txBody>
                    <a:bodyPr/>
                    <a:lstStyle/>
                    <a:p>
                      <a:pPr algn="ctr"/>
                      <a:r>
                        <a:rPr lang="en-US" sz="2000" b="1" i="0" dirty="0">
                          <a:solidFill>
                            <a:schemeClr val="bg1"/>
                          </a:solidFill>
                        </a:rPr>
                        <a:t>38%</a:t>
                      </a:r>
                    </a:p>
                  </a:txBody>
                  <a:tcPr anchor="ctr" anchorCtr="1"/>
                </a:tc>
                <a:tc>
                  <a:txBody>
                    <a:bodyPr/>
                    <a:lstStyle/>
                    <a:p>
                      <a:pPr algn="ctr"/>
                      <a:r>
                        <a:rPr lang="en-US" sz="2000" b="1" i="0" dirty="0">
                          <a:solidFill>
                            <a:schemeClr val="bg1"/>
                          </a:solidFill>
                        </a:rPr>
                        <a:t>38.5%</a:t>
                      </a:r>
                    </a:p>
                  </a:txBody>
                  <a:tcPr anchor="ctr" anchorCtr="1"/>
                </a:tc>
                <a:extLst>
                  <a:ext uri="{0D108BD9-81ED-4DB2-BD59-A6C34878D82A}">
                    <a16:rowId xmlns:a16="http://schemas.microsoft.com/office/drawing/2014/main" val="1196977316"/>
                  </a:ext>
                </a:extLst>
              </a:tr>
              <a:tr h="490684">
                <a:tc>
                  <a:txBody>
                    <a:bodyPr/>
                    <a:lstStyle/>
                    <a:p>
                      <a:r>
                        <a:rPr lang="en-US" sz="2000" b="1" dirty="0"/>
                        <a:t>U/S (Radiology)</a:t>
                      </a:r>
                    </a:p>
                  </a:txBody>
                  <a:tcPr/>
                </a:tc>
                <a:tc>
                  <a:txBody>
                    <a:bodyPr/>
                    <a:lstStyle/>
                    <a:p>
                      <a:pPr algn="ctr"/>
                      <a:r>
                        <a:rPr lang="en-US" sz="2000" b="1" dirty="0"/>
                        <a:t>7.9%</a:t>
                      </a:r>
                    </a:p>
                  </a:txBody>
                  <a:tcPr anchor="ctr" anchorCtr="1"/>
                </a:tc>
                <a:tc>
                  <a:txBody>
                    <a:bodyPr/>
                    <a:lstStyle/>
                    <a:p>
                      <a:pPr algn="ctr"/>
                      <a:r>
                        <a:rPr lang="en-US" sz="2000" b="1" dirty="0"/>
                        <a:t>6.9%</a:t>
                      </a:r>
                    </a:p>
                  </a:txBody>
                  <a:tcPr anchor="ctr" anchorCtr="1"/>
                </a:tc>
                <a:tc>
                  <a:txBody>
                    <a:bodyPr/>
                    <a:lstStyle/>
                    <a:p>
                      <a:pPr algn="ctr"/>
                      <a:r>
                        <a:rPr lang="en-US" sz="2000" b="1" dirty="0"/>
                        <a:t>7.6%</a:t>
                      </a:r>
                    </a:p>
                  </a:txBody>
                  <a:tcPr anchor="ctr" anchorCtr="1"/>
                </a:tc>
                <a:tc>
                  <a:txBody>
                    <a:bodyPr/>
                    <a:lstStyle/>
                    <a:p>
                      <a:pPr algn="ctr"/>
                      <a:r>
                        <a:rPr lang="en-US" sz="2000" b="1" dirty="0"/>
                        <a:t>7.8%</a:t>
                      </a:r>
                    </a:p>
                  </a:txBody>
                  <a:tcPr anchor="ctr" anchorCtr="1"/>
                </a:tc>
                <a:tc>
                  <a:txBody>
                    <a:bodyPr/>
                    <a:lstStyle/>
                    <a:p>
                      <a:pPr algn="ctr"/>
                      <a:r>
                        <a:rPr lang="en-US" sz="2000" b="1" dirty="0"/>
                        <a:t>7.8%</a:t>
                      </a:r>
                    </a:p>
                  </a:txBody>
                  <a:tcPr anchor="ctr" anchorCtr="1"/>
                </a:tc>
                <a:extLst>
                  <a:ext uri="{0D108BD9-81ED-4DB2-BD59-A6C34878D82A}">
                    <a16:rowId xmlns:a16="http://schemas.microsoft.com/office/drawing/2014/main" val="3244731016"/>
                  </a:ext>
                </a:extLst>
              </a:tr>
              <a:tr h="490684">
                <a:tc>
                  <a:txBody>
                    <a:bodyPr/>
                    <a:lstStyle/>
                    <a:p>
                      <a:r>
                        <a:rPr lang="en-US" sz="2000" b="1" i="0" baseline="0" dirty="0">
                          <a:solidFill>
                            <a:schemeClr val="bg1"/>
                          </a:solidFill>
                        </a:rPr>
                        <a:t>Consult &amp; D/C</a:t>
                      </a:r>
                      <a:endParaRPr lang="en-US" sz="2000" b="1" i="0" dirty="0">
                        <a:solidFill>
                          <a:schemeClr val="bg1"/>
                        </a:solidFill>
                      </a:endParaRPr>
                    </a:p>
                  </a:txBody>
                  <a:tcPr/>
                </a:tc>
                <a:tc>
                  <a:txBody>
                    <a:bodyPr/>
                    <a:lstStyle/>
                    <a:p>
                      <a:pPr algn="ctr"/>
                      <a:r>
                        <a:rPr lang="en-US" sz="2000" b="1" i="0" dirty="0">
                          <a:solidFill>
                            <a:schemeClr val="bg1"/>
                          </a:solidFill>
                        </a:rPr>
                        <a:t>7.0%</a:t>
                      </a:r>
                    </a:p>
                  </a:txBody>
                  <a:tcPr/>
                </a:tc>
                <a:tc>
                  <a:txBody>
                    <a:bodyPr/>
                    <a:lstStyle/>
                    <a:p>
                      <a:pPr algn="ctr"/>
                      <a:r>
                        <a:rPr lang="en-US" sz="2000" b="1" i="0" dirty="0">
                          <a:solidFill>
                            <a:schemeClr val="bg1"/>
                          </a:solidFill>
                        </a:rPr>
                        <a:t>7.5%</a:t>
                      </a:r>
                    </a:p>
                  </a:txBody>
                  <a:tcPr/>
                </a:tc>
                <a:tc>
                  <a:txBody>
                    <a:bodyPr/>
                    <a:lstStyle/>
                    <a:p>
                      <a:pPr algn="ctr"/>
                      <a:r>
                        <a:rPr lang="en-US" sz="2000" b="1" i="0" dirty="0">
                          <a:solidFill>
                            <a:schemeClr val="bg1"/>
                          </a:solidFill>
                        </a:rPr>
                        <a:t>8.5%</a:t>
                      </a:r>
                    </a:p>
                  </a:txBody>
                  <a:tcPr/>
                </a:tc>
                <a:tc>
                  <a:txBody>
                    <a:bodyPr/>
                    <a:lstStyle/>
                    <a:p>
                      <a:pPr algn="ctr"/>
                      <a:r>
                        <a:rPr lang="en-US" sz="2000" b="1" i="0" dirty="0">
                          <a:solidFill>
                            <a:schemeClr val="bg1"/>
                          </a:solidFill>
                        </a:rPr>
                        <a:t>9.4%</a:t>
                      </a:r>
                    </a:p>
                  </a:txBody>
                  <a:tcPr/>
                </a:tc>
                <a:tc>
                  <a:txBody>
                    <a:bodyPr/>
                    <a:lstStyle/>
                    <a:p>
                      <a:pPr algn="ctr"/>
                      <a:r>
                        <a:rPr lang="en-US" sz="2000" b="1" i="0" dirty="0">
                          <a:solidFill>
                            <a:schemeClr val="bg1"/>
                          </a:solidFill>
                        </a:rPr>
                        <a:t>8.8%</a:t>
                      </a:r>
                    </a:p>
                  </a:txBody>
                  <a:tcPr/>
                </a:tc>
                <a:extLst>
                  <a:ext uri="{0D108BD9-81ED-4DB2-BD59-A6C34878D82A}">
                    <a16:rowId xmlns:a16="http://schemas.microsoft.com/office/drawing/2014/main" val="10005"/>
                  </a:ext>
                </a:extLst>
              </a:tr>
              <a:tr h="490684">
                <a:tc>
                  <a:txBody>
                    <a:bodyPr/>
                    <a:lstStyle/>
                    <a:p>
                      <a:r>
                        <a:rPr lang="en-US" sz="2000" b="1" dirty="0">
                          <a:solidFill>
                            <a:schemeClr val="bg1"/>
                          </a:solidFill>
                        </a:rPr>
                        <a:t>MRI Turnaround</a:t>
                      </a:r>
                    </a:p>
                  </a:txBody>
                  <a:tcPr/>
                </a:tc>
                <a:tc>
                  <a:txBody>
                    <a:bodyPr/>
                    <a:lstStyle/>
                    <a:p>
                      <a:pPr algn="ctr"/>
                      <a:r>
                        <a:rPr lang="en-US" sz="2000" b="1" dirty="0">
                          <a:solidFill>
                            <a:schemeClr val="bg1"/>
                          </a:solidFill>
                        </a:rPr>
                        <a:t>4.0 </a:t>
                      </a:r>
                      <a:r>
                        <a:rPr lang="en-US" sz="2000" b="1" dirty="0" err="1">
                          <a:solidFill>
                            <a:schemeClr val="bg1"/>
                          </a:solidFill>
                        </a:rPr>
                        <a:t>hr</a:t>
                      </a:r>
                      <a:endParaRPr lang="en-US" sz="2000" b="1" dirty="0">
                        <a:solidFill>
                          <a:schemeClr val="bg1"/>
                        </a:solidFill>
                      </a:endParaRPr>
                    </a:p>
                  </a:txBody>
                  <a:tcPr/>
                </a:tc>
                <a:tc>
                  <a:txBody>
                    <a:bodyPr/>
                    <a:lstStyle/>
                    <a:p>
                      <a:pPr algn="ctr"/>
                      <a:r>
                        <a:rPr lang="en-US" sz="2000" b="1" dirty="0">
                          <a:solidFill>
                            <a:schemeClr val="bg1"/>
                          </a:solidFill>
                        </a:rPr>
                        <a:t>4.3 </a:t>
                      </a:r>
                      <a:r>
                        <a:rPr lang="en-US" sz="2000" b="1" dirty="0" err="1">
                          <a:solidFill>
                            <a:schemeClr val="bg1"/>
                          </a:solidFill>
                        </a:rPr>
                        <a:t>hr</a:t>
                      </a:r>
                      <a:endParaRPr lang="en-US" sz="2000" b="1" dirty="0">
                        <a:solidFill>
                          <a:schemeClr val="bg1"/>
                        </a:solidFill>
                      </a:endParaRPr>
                    </a:p>
                  </a:txBody>
                  <a:tcPr/>
                </a:tc>
                <a:tc>
                  <a:txBody>
                    <a:bodyPr/>
                    <a:lstStyle/>
                    <a:p>
                      <a:pPr algn="ctr"/>
                      <a:r>
                        <a:rPr lang="en-US" sz="2000" b="1" dirty="0">
                          <a:solidFill>
                            <a:schemeClr val="bg1"/>
                          </a:solidFill>
                        </a:rPr>
                        <a:t>5.1 </a:t>
                      </a:r>
                      <a:r>
                        <a:rPr lang="en-US" sz="2000" b="1" dirty="0" err="1">
                          <a:solidFill>
                            <a:schemeClr val="bg1"/>
                          </a:solidFill>
                        </a:rPr>
                        <a:t>hr</a:t>
                      </a:r>
                      <a:endParaRPr lang="en-US" sz="2000" b="1" dirty="0">
                        <a:solidFill>
                          <a:schemeClr val="bg1"/>
                        </a:solidFill>
                      </a:endParaRPr>
                    </a:p>
                  </a:txBody>
                  <a:tcPr/>
                </a:tc>
                <a:tc>
                  <a:txBody>
                    <a:bodyPr/>
                    <a:lstStyle/>
                    <a:p>
                      <a:pPr algn="ctr"/>
                      <a:r>
                        <a:rPr lang="en-US" sz="2000" b="1" dirty="0"/>
                        <a:t>5.3 </a:t>
                      </a:r>
                      <a:r>
                        <a:rPr lang="en-US" sz="2000" b="1" dirty="0" err="1"/>
                        <a:t>hr</a:t>
                      </a:r>
                      <a:endParaRPr lang="en-US" sz="2000" b="1" dirty="0"/>
                    </a:p>
                  </a:txBody>
                  <a:tcPr/>
                </a:tc>
                <a:tc>
                  <a:txBody>
                    <a:bodyPr/>
                    <a:lstStyle/>
                    <a:p>
                      <a:pPr algn="ctr"/>
                      <a:r>
                        <a:rPr lang="en-US" sz="2000" b="1" dirty="0"/>
                        <a:t>5.5 </a:t>
                      </a:r>
                      <a:r>
                        <a:rPr lang="en-US" sz="2000" b="1" dirty="0" err="1"/>
                        <a:t>hr</a:t>
                      </a:r>
                      <a:endParaRPr lang="en-US" sz="2000" b="1" dirty="0"/>
                    </a:p>
                  </a:txBody>
                  <a:tcPr/>
                </a:tc>
                <a:extLst>
                  <a:ext uri="{0D108BD9-81ED-4DB2-BD59-A6C34878D82A}">
                    <a16:rowId xmlns:a16="http://schemas.microsoft.com/office/drawing/2014/main" val="10007"/>
                  </a:ext>
                </a:extLst>
              </a:tr>
            </a:tbl>
          </a:graphicData>
        </a:graphic>
      </p:graphicFrame>
      <p:sp>
        <p:nvSpPr>
          <p:cNvPr id="6" name="Oval 5">
            <a:extLst>
              <a:ext uri="{FF2B5EF4-FFF2-40B4-BE49-F238E27FC236}">
                <a16:creationId xmlns:a16="http://schemas.microsoft.com/office/drawing/2014/main" id="{C320FB48-9E51-426E-BCDA-A9853697294A}"/>
              </a:ext>
            </a:extLst>
          </p:cNvPr>
          <p:cNvSpPr/>
          <p:nvPr/>
        </p:nvSpPr>
        <p:spPr>
          <a:xfrm>
            <a:off x="3400923" y="5171674"/>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F665FC-8897-41CA-A0C4-6B4AB5A1C002}"/>
              </a:ext>
            </a:extLst>
          </p:cNvPr>
          <p:cNvSpPr/>
          <p:nvPr/>
        </p:nvSpPr>
        <p:spPr>
          <a:xfrm>
            <a:off x="7624412" y="5162349"/>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055A8A1-6517-400A-8B91-7AAC216F1A5C}"/>
              </a:ext>
            </a:extLst>
          </p:cNvPr>
          <p:cNvSpPr/>
          <p:nvPr/>
        </p:nvSpPr>
        <p:spPr>
          <a:xfrm>
            <a:off x="7595537" y="2205788"/>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F74144F-C3A8-4511-BC4A-DAB3FC988031}"/>
              </a:ext>
            </a:extLst>
          </p:cNvPr>
          <p:cNvSpPr/>
          <p:nvPr/>
        </p:nvSpPr>
        <p:spPr>
          <a:xfrm>
            <a:off x="3404133" y="2218621"/>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01EDCA7-2DA7-4A00-8224-DFAC63269F1F}"/>
              </a:ext>
            </a:extLst>
          </p:cNvPr>
          <p:cNvSpPr/>
          <p:nvPr/>
        </p:nvSpPr>
        <p:spPr>
          <a:xfrm>
            <a:off x="7595536" y="2705499"/>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866B8C-FBF9-405F-81B8-A1FFC34F6D3F}"/>
              </a:ext>
            </a:extLst>
          </p:cNvPr>
          <p:cNvSpPr/>
          <p:nvPr/>
        </p:nvSpPr>
        <p:spPr>
          <a:xfrm>
            <a:off x="3400922" y="2707102"/>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002F9C-9EB5-46B6-ACB7-FC8B2809BBFD}"/>
              </a:ext>
            </a:extLst>
          </p:cNvPr>
          <p:cNvSpPr/>
          <p:nvPr/>
        </p:nvSpPr>
        <p:spPr>
          <a:xfrm>
            <a:off x="3400921" y="5672992"/>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079590-89E0-4D98-877F-7A98664E33F8}"/>
              </a:ext>
            </a:extLst>
          </p:cNvPr>
          <p:cNvSpPr/>
          <p:nvPr/>
        </p:nvSpPr>
        <p:spPr>
          <a:xfrm>
            <a:off x="7595536" y="5664465"/>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B925DF8-9CAE-4EBF-B426-C31E3F2EAA45}"/>
              </a:ext>
            </a:extLst>
          </p:cNvPr>
          <p:cNvSpPr/>
          <p:nvPr/>
        </p:nvSpPr>
        <p:spPr>
          <a:xfrm>
            <a:off x="4321744" y="2159588"/>
            <a:ext cx="3237808" cy="547514"/>
          </a:xfrm>
          <a:prstGeom prst="rightArrow">
            <a:avLst/>
          </a:prstGeom>
          <a:solidFill>
            <a:srgbClr val="FFFF00"/>
          </a:solid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Mean = 2.3 hours vs 2.8 hours</a:t>
            </a:r>
          </a:p>
        </p:txBody>
      </p:sp>
      <p:sp>
        <p:nvSpPr>
          <p:cNvPr id="17" name="Arrow: Right 16">
            <a:extLst>
              <a:ext uri="{FF2B5EF4-FFF2-40B4-BE49-F238E27FC236}">
                <a16:creationId xmlns:a16="http://schemas.microsoft.com/office/drawing/2014/main" id="{CCB61D92-C687-4DEE-9986-F15C2C1F480A}"/>
              </a:ext>
            </a:extLst>
          </p:cNvPr>
          <p:cNvSpPr/>
          <p:nvPr/>
        </p:nvSpPr>
        <p:spPr>
          <a:xfrm>
            <a:off x="4321744" y="5623959"/>
            <a:ext cx="3237808" cy="547514"/>
          </a:xfrm>
          <a:prstGeom prst="rightArrow">
            <a:avLst/>
          </a:prstGeom>
          <a:solidFill>
            <a:srgbClr val="FFFF00"/>
          </a:solid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Mean = 5.0 hours vs 11.3 </a:t>
            </a:r>
            <a:r>
              <a:rPr lang="en-US" b="1" dirty="0" err="1">
                <a:solidFill>
                  <a:schemeClr val="tx1"/>
                </a:solidFill>
              </a:rPr>
              <a:t>hrs</a:t>
            </a:r>
            <a:endParaRPr lang="en-US" b="1" dirty="0">
              <a:solidFill>
                <a:schemeClr val="tx1"/>
              </a:solidFill>
            </a:endParaRPr>
          </a:p>
        </p:txBody>
      </p:sp>
      <p:sp>
        <p:nvSpPr>
          <p:cNvPr id="3" name="Rectangle 2">
            <a:extLst>
              <a:ext uri="{FF2B5EF4-FFF2-40B4-BE49-F238E27FC236}">
                <a16:creationId xmlns:a16="http://schemas.microsoft.com/office/drawing/2014/main" id="{B38F5357-EB8E-4664-8D01-0DC72813814C}"/>
              </a:ext>
            </a:extLst>
          </p:cNvPr>
          <p:cNvSpPr/>
          <p:nvPr/>
        </p:nvSpPr>
        <p:spPr>
          <a:xfrm>
            <a:off x="596265" y="3212793"/>
            <a:ext cx="7932420" cy="24205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DF38A9D-624F-4E98-979F-C0FC1C4CEB66}"/>
              </a:ext>
            </a:extLst>
          </p:cNvPr>
          <p:cNvSpPr txBox="1"/>
          <p:nvPr/>
        </p:nvSpPr>
        <p:spPr>
          <a:xfrm>
            <a:off x="857250" y="3316318"/>
            <a:ext cx="7448550" cy="1985159"/>
          </a:xfrm>
          <a:prstGeom prst="rect">
            <a:avLst/>
          </a:prstGeom>
          <a:noFill/>
        </p:spPr>
        <p:txBody>
          <a:bodyPr wrap="square">
            <a:spAutoFit/>
          </a:bodyPr>
          <a:lstStyle/>
          <a:p>
            <a:pPr algn="ctr"/>
            <a:r>
              <a:rPr lang="en-US" sz="1800" b="1" dirty="0">
                <a:solidFill>
                  <a:schemeClr val="bg1"/>
                </a:solidFill>
              </a:rPr>
              <a:t>Mean CT Process time has increased by 39%</a:t>
            </a:r>
          </a:p>
          <a:p>
            <a:pPr algn="ctr"/>
            <a:endParaRPr lang="en-US" sz="1100" b="1" dirty="0">
              <a:solidFill>
                <a:schemeClr val="bg1"/>
              </a:solidFill>
            </a:endParaRPr>
          </a:p>
          <a:p>
            <a:pPr algn="ctr"/>
            <a:r>
              <a:rPr lang="en-US" sz="1800" b="1" dirty="0">
                <a:solidFill>
                  <a:schemeClr val="bg1"/>
                </a:solidFill>
              </a:rPr>
              <a:t>Mean MR process time has increased by 169%</a:t>
            </a:r>
          </a:p>
          <a:p>
            <a:pPr algn="ctr"/>
            <a:endParaRPr lang="en-US" sz="1100" b="1" dirty="0">
              <a:solidFill>
                <a:schemeClr val="bg1"/>
              </a:solidFill>
            </a:endParaRPr>
          </a:p>
          <a:p>
            <a:pPr algn="ctr"/>
            <a:r>
              <a:rPr lang="en-US" sz="1800" b="1" dirty="0">
                <a:solidFill>
                  <a:schemeClr val="bg1"/>
                </a:solidFill>
              </a:rPr>
              <a:t>CT and MR Utilization account for 65,000 hours of process time</a:t>
            </a:r>
          </a:p>
          <a:p>
            <a:pPr algn="ctr"/>
            <a:endParaRPr lang="en-US" sz="1100" b="1" dirty="0">
              <a:solidFill>
                <a:schemeClr val="bg1"/>
              </a:solidFill>
            </a:endParaRPr>
          </a:p>
          <a:p>
            <a:pPr algn="ctr"/>
            <a:r>
              <a:rPr lang="en-US" sz="1800" b="1" dirty="0">
                <a:solidFill>
                  <a:schemeClr val="bg1"/>
                </a:solidFill>
              </a:rPr>
              <a:t>If patients are in beds, we now dedicate </a:t>
            </a:r>
            <a:r>
              <a:rPr lang="en-US" sz="1800" b="1" i="1" dirty="0">
                <a:solidFill>
                  <a:srgbClr val="FFC000"/>
                </a:solidFill>
              </a:rPr>
              <a:t>AN ADDITIONAL 2 beds </a:t>
            </a:r>
            <a:r>
              <a:rPr lang="en-US" sz="1800" b="1" dirty="0">
                <a:solidFill>
                  <a:schemeClr val="bg1"/>
                </a:solidFill>
              </a:rPr>
              <a:t>entirely to CT/MR wait: </a:t>
            </a:r>
            <a:r>
              <a:rPr lang="en-US" sz="1800" b="1" i="1" dirty="0">
                <a:solidFill>
                  <a:srgbClr val="FFC000"/>
                </a:solidFill>
              </a:rPr>
              <a:t>7 beds </a:t>
            </a:r>
            <a:r>
              <a:rPr lang="en-US" sz="1800" b="1" dirty="0">
                <a:solidFill>
                  <a:schemeClr val="bg1"/>
                </a:solidFill>
              </a:rPr>
              <a:t>entirely dedicated to process wait time</a:t>
            </a:r>
          </a:p>
        </p:txBody>
      </p:sp>
    </p:spTree>
    <p:extLst>
      <p:ext uri="{BB962C8B-B14F-4D97-AF65-F5344CB8AC3E}">
        <p14:creationId xmlns:p14="http://schemas.microsoft.com/office/powerpoint/2010/main" val="41042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500"/>
                                        <p:tgtEl>
                                          <p:spTgt spid="1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22" presetClass="entr" presetSubtype="8" fill="hold"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xEl>
                                              <p:pRg st="2" end="2"/>
                                            </p:txEl>
                                          </p:spTgt>
                                        </p:tgtEl>
                                        <p:attrNameLst>
                                          <p:attrName>style.visibility</p:attrName>
                                        </p:attrNameLst>
                                      </p:cBhvr>
                                      <p:to>
                                        <p:strVal val="visible"/>
                                      </p:to>
                                    </p:set>
                                    <p:animEffect transition="in" filter="wipe(left)">
                                      <p:cBhvr>
                                        <p:cTn id="52" dur="500"/>
                                        <p:tgtEl>
                                          <p:spTgt spid="18">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xEl>
                                              <p:pRg st="4" end="4"/>
                                            </p:txEl>
                                          </p:spTgt>
                                        </p:tgtEl>
                                        <p:attrNameLst>
                                          <p:attrName>style.visibility</p:attrName>
                                        </p:attrNameLst>
                                      </p:cBhvr>
                                      <p:to>
                                        <p:strVal val="visible"/>
                                      </p:to>
                                    </p:set>
                                    <p:animEffect transition="in" filter="wipe(left)">
                                      <p:cBhvr>
                                        <p:cTn id="57" dur="500"/>
                                        <p:tgtEl>
                                          <p:spTgt spid="18">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xEl>
                                              <p:pRg st="6" end="6"/>
                                            </p:txEl>
                                          </p:spTgt>
                                        </p:tgtEl>
                                        <p:attrNameLst>
                                          <p:attrName>style.visibility</p:attrName>
                                        </p:attrNameLst>
                                      </p:cBhvr>
                                      <p:to>
                                        <p:strVal val="visible"/>
                                      </p:to>
                                    </p:set>
                                    <p:animEffect transition="in" filter="fade">
                                      <p:cBhvr>
                                        <p:cTn id="62"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animBg="1"/>
      <p:bldP spid="17"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Behavioral Health </a:t>
            </a:r>
          </a:p>
        </p:txBody>
      </p:sp>
      <p:sp>
        <p:nvSpPr>
          <p:cNvPr id="6" name="TextBox 5"/>
          <p:cNvSpPr txBox="1"/>
          <p:nvPr/>
        </p:nvSpPr>
        <p:spPr>
          <a:xfrm>
            <a:off x="567155" y="1679086"/>
            <a:ext cx="7998215" cy="461665"/>
          </a:xfrm>
          <a:prstGeom prst="rect">
            <a:avLst/>
          </a:prstGeom>
          <a:noFill/>
        </p:spPr>
        <p:txBody>
          <a:bodyPr wrap="none" rtlCol="0">
            <a:spAutoFit/>
          </a:bodyPr>
          <a:lstStyle/>
          <a:p>
            <a:r>
              <a:rPr lang="en-US" sz="2400" b="1" dirty="0"/>
              <a:t>Behavioral Health Patients = 5.7% of Arrivals or 3500 patients</a:t>
            </a:r>
          </a:p>
        </p:txBody>
      </p:sp>
      <p:graphicFrame>
        <p:nvGraphicFramePr>
          <p:cNvPr id="9" name="Content Placeholder 3">
            <a:extLst>
              <a:ext uri="{FF2B5EF4-FFF2-40B4-BE49-F238E27FC236}">
                <a16:creationId xmlns:a16="http://schemas.microsoft.com/office/drawing/2014/main" id="{083AE2DE-F996-4D1F-B6A4-1416678F98C2}"/>
              </a:ext>
            </a:extLst>
          </p:cNvPr>
          <p:cNvGraphicFramePr>
            <a:graphicFrameLocks noGrp="1"/>
          </p:cNvGraphicFramePr>
          <p:nvPr>
            <p:ph idx="1"/>
            <p:extLst>
              <p:ext uri="{D42A27DB-BD31-4B8C-83A1-F6EECF244321}">
                <p14:modId xmlns:p14="http://schemas.microsoft.com/office/powerpoint/2010/main" val="3337615208"/>
              </p:ext>
            </p:extLst>
          </p:nvPr>
        </p:nvGraphicFramePr>
        <p:xfrm>
          <a:off x="564370" y="2365059"/>
          <a:ext cx="8001000" cy="3657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81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EE208-5648-443C-8070-6517BFF99836}"/>
              </a:ext>
            </a:extLst>
          </p:cNvPr>
          <p:cNvPicPr>
            <a:picLocks noChangeAspect="1"/>
          </p:cNvPicPr>
          <p:nvPr/>
        </p:nvPicPr>
        <p:blipFill>
          <a:blip r:embed="rId3"/>
          <a:stretch>
            <a:fillRect/>
          </a:stretch>
        </p:blipFill>
        <p:spPr>
          <a:xfrm>
            <a:off x="3553093" y="1405289"/>
            <a:ext cx="5486663" cy="5452711"/>
          </a:xfrm>
          <a:prstGeom prst="rect">
            <a:avLst/>
          </a:prstGeom>
        </p:spPr>
      </p:pic>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Operations Based Complexity</a:t>
            </a:r>
            <a:r>
              <a:rPr lang="en-US" sz="4000" dirty="0"/>
              <a:t> Index</a:t>
            </a:r>
          </a:p>
        </p:txBody>
      </p:sp>
      <p:cxnSp>
        <p:nvCxnSpPr>
          <p:cNvPr id="9" name="Straight Connector 8"/>
          <p:cNvCxnSpPr/>
          <p:nvPr/>
        </p:nvCxnSpPr>
        <p:spPr>
          <a:xfrm flipH="1">
            <a:off x="8013513" y="2824099"/>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162750" y="4841660"/>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168790" y="4886985"/>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76612" y="4256384"/>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270865" y="3619002"/>
            <a:ext cx="67927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B86445E-5639-4C53-90A7-C4E64D0698EA}"/>
              </a:ext>
            </a:extLst>
          </p:cNvPr>
          <p:cNvSpPr txBox="1"/>
          <p:nvPr/>
        </p:nvSpPr>
        <p:spPr>
          <a:xfrm>
            <a:off x="7502385" y="2654822"/>
            <a:ext cx="551754" cy="338554"/>
          </a:xfrm>
          <a:prstGeom prst="rect">
            <a:avLst/>
          </a:prstGeom>
          <a:noFill/>
        </p:spPr>
        <p:txBody>
          <a:bodyPr wrap="none" rtlCol="0">
            <a:spAutoFit/>
          </a:bodyPr>
          <a:lstStyle/>
          <a:p>
            <a:r>
              <a:rPr lang="en-US" sz="1600" b="1" dirty="0"/>
              <a:t>.679</a:t>
            </a:r>
          </a:p>
        </p:txBody>
      </p:sp>
      <p:sp>
        <p:nvSpPr>
          <p:cNvPr id="23" name="TextBox 22">
            <a:extLst>
              <a:ext uri="{FF2B5EF4-FFF2-40B4-BE49-F238E27FC236}">
                <a16:creationId xmlns:a16="http://schemas.microsoft.com/office/drawing/2014/main" id="{75E0FB16-22DA-4E9A-8533-3A4E1D956C1D}"/>
              </a:ext>
            </a:extLst>
          </p:cNvPr>
          <p:cNvSpPr txBox="1"/>
          <p:nvPr/>
        </p:nvSpPr>
        <p:spPr>
          <a:xfrm>
            <a:off x="3680610" y="3449725"/>
            <a:ext cx="551754" cy="338554"/>
          </a:xfrm>
          <a:prstGeom prst="rect">
            <a:avLst/>
          </a:prstGeom>
          <a:noFill/>
        </p:spPr>
        <p:txBody>
          <a:bodyPr wrap="none" rtlCol="0">
            <a:spAutoFit/>
          </a:bodyPr>
          <a:lstStyle/>
          <a:p>
            <a:r>
              <a:rPr lang="en-US" sz="1600" b="1" dirty="0"/>
              <a:t>.490</a:t>
            </a:r>
          </a:p>
        </p:txBody>
      </p:sp>
      <p:sp>
        <p:nvSpPr>
          <p:cNvPr id="24" name="TextBox 23">
            <a:extLst>
              <a:ext uri="{FF2B5EF4-FFF2-40B4-BE49-F238E27FC236}">
                <a16:creationId xmlns:a16="http://schemas.microsoft.com/office/drawing/2014/main" id="{55C2DADD-49C8-44D5-8DCA-F70D6740587F}"/>
              </a:ext>
            </a:extLst>
          </p:cNvPr>
          <p:cNvSpPr txBox="1"/>
          <p:nvPr/>
        </p:nvSpPr>
        <p:spPr>
          <a:xfrm>
            <a:off x="4724858" y="4092657"/>
            <a:ext cx="551754" cy="338554"/>
          </a:xfrm>
          <a:prstGeom prst="rect">
            <a:avLst/>
          </a:prstGeom>
          <a:noFill/>
        </p:spPr>
        <p:txBody>
          <a:bodyPr wrap="none" rtlCol="0">
            <a:spAutoFit/>
          </a:bodyPr>
          <a:lstStyle/>
          <a:p>
            <a:r>
              <a:rPr lang="en-US" sz="1600" b="1" dirty="0"/>
              <a:t>.396</a:t>
            </a:r>
          </a:p>
        </p:txBody>
      </p:sp>
      <p:sp>
        <p:nvSpPr>
          <p:cNvPr id="25" name="TextBox 24">
            <a:extLst>
              <a:ext uri="{FF2B5EF4-FFF2-40B4-BE49-F238E27FC236}">
                <a16:creationId xmlns:a16="http://schemas.microsoft.com/office/drawing/2014/main" id="{8ED2DB8E-F040-4601-891E-4D72CFDEA0B5}"/>
              </a:ext>
            </a:extLst>
          </p:cNvPr>
          <p:cNvSpPr txBox="1"/>
          <p:nvPr/>
        </p:nvSpPr>
        <p:spPr>
          <a:xfrm>
            <a:off x="5672897" y="4717708"/>
            <a:ext cx="551754" cy="338554"/>
          </a:xfrm>
          <a:prstGeom prst="rect">
            <a:avLst/>
          </a:prstGeom>
          <a:noFill/>
        </p:spPr>
        <p:txBody>
          <a:bodyPr wrap="none" rtlCol="0">
            <a:spAutoFit/>
          </a:bodyPr>
          <a:lstStyle/>
          <a:p>
            <a:r>
              <a:rPr lang="en-US" sz="1600" b="1" dirty="0"/>
              <a:t>.148</a:t>
            </a:r>
          </a:p>
        </p:txBody>
      </p:sp>
      <p:sp>
        <p:nvSpPr>
          <p:cNvPr id="26" name="TextBox 25">
            <a:extLst>
              <a:ext uri="{FF2B5EF4-FFF2-40B4-BE49-F238E27FC236}">
                <a16:creationId xmlns:a16="http://schemas.microsoft.com/office/drawing/2014/main" id="{9D60E886-B2F8-442D-9902-062A378986E1}"/>
              </a:ext>
            </a:extLst>
          </p:cNvPr>
          <p:cNvSpPr txBox="1"/>
          <p:nvPr/>
        </p:nvSpPr>
        <p:spPr>
          <a:xfrm>
            <a:off x="7801395" y="4671161"/>
            <a:ext cx="551754" cy="338554"/>
          </a:xfrm>
          <a:prstGeom prst="rect">
            <a:avLst/>
          </a:prstGeom>
          <a:noFill/>
        </p:spPr>
        <p:txBody>
          <a:bodyPr wrap="none" rtlCol="0">
            <a:spAutoFit/>
          </a:bodyPr>
          <a:lstStyle/>
          <a:p>
            <a:r>
              <a:rPr lang="en-US" sz="1600" b="1" dirty="0"/>
              <a:t>.238</a:t>
            </a:r>
          </a:p>
        </p:txBody>
      </p:sp>
      <p:sp>
        <p:nvSpPr>
          <p:cNvPr id="7" name="Content Placeholder 6">
            <a:extLst>
              <a:ext uri="{FF2B5EF4-FFF2-40B4-BE49-F238E27FC236}">
                <a16:creationId xmlns:a16="http://schemas.microsoft.com/office/drawing/2014/main" id="{90D8FD1A-5CC9-44A3-BD65-679392342366}"/>
              </a:ext>
            </a:extLst>
          </p:cNvPr>
          <p:cNvSpPr>
            <a:spLocks noGrp="1"/>
          </p:cNvSpPr>
          <p:nvPr>
            <p:ph sz="half" idx="1"/>
          </p:nvPr>
        </p:nvSpPr>
        <p:spPr>
          <a:xfrm>
            <a:off x="289973" y="1838427"/>
            <a:ext cx="3263120" cy="3770235"/>
          </a:xfrm>
        </p:spPr>
        <p:txBody>
          <a:bodyPr>
            <a:normAutofit fontScale="92500" lnSpcReduction="10000"/>
          </a:bodyPr>
          <a:lstStyle/>
          <a:p>
            <a:r>
              <a:rPr lang="en-US" sz="2400" b="1" dirty="0"/>
              <a:t>Hospitalization rate</a:t>
            </a:r>
          </a:p>
          <a:p>
            <a:pPr lvl="1"/>
            <a:r>
              <a:rPr lang="en-US" sz="2000" b="1" dirty="0"/>
              <a:t>Flat to lower</a:t>
            </a:r>
          </a:p>
          <a:p>
            <a:r>
              <a:rPr lang="en-US" sz="2400" b="1" dirty="0"/>
              <a:t>EMS Arrivals</a:t>
            </a:r>
          </a:p>
          <a:p>
            <a:pPr lvl="1"/>
            <a:r>
              <a:rPr lang="en-US" sz="2000" b="1" dirty="0"/>
              <a:t>Flat</a:t>
            </a:r>
          </a:p>
          <a:p>
            <a:r>
              <a:rPr lang="en-US" sz="2400" b="1" dirty="0"/>
              <a:t>EMS Admissions</a:t>
            </a:r>
          </a:p>
          <a:p>
            <a:pPr lvl="1"/>
            <a:r>
              <a:rPr lang="en-US" sz="2000" b="1" dirty="0"/>
              <a:t>Flat</a:t>
            </a:r>
          </a:p>
          <a:p>
            <a:r>
              <a:rPr lang="en-US" sz="2400" b="1" dirty="0"/>
              <a:t>High Acuity Codes</a:t>
            </a:r>
          </a:p>
          <a:p>
            <a:pPr lvl="1"/>
            <a:r>
              <a:rPr lang="en-US" sz="2000" b="1" dirty="0"/>
              <a:t>Flat</a:t>
            </a:r>
          </a:p>
          <a:p>
            <a:r>
              <a:rPr lang="en-US" sz="2400" b="1" dirty="0"/>
              <a:t>Acuity 1&amp;2</a:t>
            </a:r>
          </a:p>
          <a:p>
            <a:pPr lvl="1"/>
            <a:r>
              <a:rPr lang="en-US" sz="2000" b="1" dirty="0"/>
              <a:t>Flat</a:t>
            </a:r>
          </a:p>
        </p:txBody>
      </p:sp>
    </p:spTree>
    <p:extLst>
      <p:ext uri="{BB962C8B-B14F-4D97-AF65-F5344CB8AC3E}">
        <p14:creationId xmlns:p14="http://schemas.microsoft.com/office/powerpoint/2010/main" val="383379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909" y="74249"/>
            <a:ext cx="8996437" cy="1179406"/>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3900" dirty="0"/>
              <a:t>Operations Based Complexity Index</a:t>
            </a:r>
          </a:p>
        </p:txBody>
      </p:sp>
      <p:grpSp>
        <p:nvGrpSpPr>
          <p:cNvPr id="2" name="Group 1">
            <a:extLst>
              <a:ext uri="{FF2B5EF4-FFF2-40B4-BE49-F238E27FC236}">
                <a16:creationId xmlns:a16="http://schemas.microsoft.com/office/drawing/2014/main" id="{34CBF761-476C-446D-8F52-E1255D5F7055}"/>
              </a:ext>
            </a:extLst>
          </p:cNvPr>
          <p:cNvGrpSpPr/>
          <p:nvPr/>
        </p:nvGrpSpPr>
        <p:grpSpPr>
          <a:xfrm>
            <a:off x="256877" y="2339441"/>
            <a:ext cx="4315123" cy="4495800"/>
            <a:chOff x="1336431" y="1310326"/>
            <a:chExt cx="5550442" cy="5547674"/>
          </a:xfrm>
        </p:grpSpPr>
        <p:pic>
          <p:nvPicPr>
            <p:cNvPr id="8" name="Picture 7">
              <a:extLst>
                <a:ext uri="{FF2B5EF4-FFF2-40B4-BE49-F238E27FC236}">
                  <a16:creationId xmlns:a16="http://schemas.microsoft.com/office/drawing/2014/main" id="{1D62034B-EDD4-42C8-A3D8-0FE3CECDBAE1}"/>
                </a:ext>
              </a:extLst>
            </p:cNvPr>
            <p:cNvPicPr>
              <a:picLocks noChangeAspect="1"/>
            </p:cNvPicPr>
            <p:nvPr/>
          </p:nvPicPr>
          <p:blipFill>
            <a:blip r:embed="rId3"/>
            <a:stretch>
              <a:fillRect/>
            </a:stretch>
          </p:blipFill>
          <p:spPr>
            <a:xfrm>
              <a:off x="1336431" y="1310326"/>
              <a:ext cx="5550442" cy="5547674"/>
            </a:xfrm>
            <a:prstGeom prst="rect">
              <a:avLst/>
            </a:prstGeom>
          </p:spPr>
        </p:pic>
        <p:cxnSp>
          <p:nvCxnSpPr>
            <p:cNvPr id="9" name="Straight Connector 8"/>
            <p:cNvCxnSpPr/>
            <p:nvPr/>
          </p:nvCxnSpPr>
          <p:spPr>
            <a:xfrm flipH="1">
              <a:off x="6074415" y="2690539"/>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048200" y="4901248"/>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016140" y="4917064"/>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243777" y="4041791"/>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2089239" y="3177313"/>
              <a:ext cx="67927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B86445E-5639-4C53-90A7-C4E64D0698EA}"/>
                </a:ext>
              </a:extLst>
            </p:cNvPr>
            <p:cNvSpPr txBox="1"/>
            <p:nvPr/>
          </p:nvSpPr>
          <p:spPr>
            <a:xfrm>
              <a:off x="5529256" y="2521226"/>
              <a:ext cx="651975" cy="379787"/>
            </a:xfrm>
            <a:prstGeom prst="rect">
              <a:avLst/>
            </a:prstGeom>
            <a:noFill/>
          </p:spPr>
          <p:txBody>
            <a:bodyPr wrap="none" rtlCol="0">
              <a:spAutoFit/>
            </a:bodyPr>
            <a:lstStyle/>
            <a:p>
              <a:r>
                <a:rPr lang="en-US" sz="1400" b="1" dirty="0"/>
                <a:t>.697</a:t>
              </a:r>
            </a:p>
          </p:txBody>
        </p:sp>
        <p:sp>
          <p:nvSpPr>
            <p:cNvPr id="23" name="TextBox 22">
              <a:extLst>
                <a:ext uri="{FF2B5EF4-FFF2-40B4-BE49-F238E27FC236}">
                  <a16:creationId xmlns:a16="http://schemas.microsoft.com/office/drawing/2014/main" id="{75E0FB16-22DA-4E9A-8533-3A4E1D956C1D}"/>
                </a:ext>
              </a:extLst>
            </p:cNvPr>
            <p:cNvSpPr txBox="1"/>
            <p:nvPr/>
          </p:nvSpPr>
          <p:spPr>
            <a:xfrm>
              <a:off x="1604160" y="3008035"/>
              <a:ext cx="651975" cy="379787"/>
            </a:xfrm>
            <a:prstGeom prst="rect">
              <a:avLst/>
            </a:prstGeom>
            <a:noFill/>
          </p:spPr>
          <p:txBody>
            <a:bodyPr wrap="none" rtlCol="0">
              <a:spAutoFit/>
            </a:bodyPr>
            <a:lstStyle/>
            <a:p>
              <a:r>
                <a:rPr lang="en-US" sz="1400" b="1" dirty="0"/>
                <a:t>.531</a:t>
              </a:r>
            </a:p>
          </p:txBody>
        </p:sp>
        <p:sp>
          <p:nvSpPr>
            <p:cNvPr id="24" name="TextBox 23">
              <a:extLst>
                <a:ext uri="{FF2B5EF4-FFF2-40B4-BE49-F238E27FC236}">
                  <a16:creationId xmlns:a16="http://schemas.microsoft.com/office/drawing/2014/main" id="{55C2DADD-49C8-44D5-8DCA-F70D6740587F}"/>
                </a:ext>
              </a:extLst>
            </p:cNvPr>
            <p:cNvSpPr txBox="1"/>
            <p:nvPr/>
          </p:nvSpPr>
          <p:spPr>
            <a:xfrm>
              <a:off x="2692023" y="3872514"/>
              <a:ext cx="651975" cy="379787"/>
            </a:xfrm>
            <a:prstGeom prst="rect">
              <a:avLst/>
            </a:prstGeom>
            <a:noFill/>
          </p:spPr>
          <p:txBody>
            <a:bodyPr wrap="none" rtlCol="0">
              <a:spAutoFit/>
            </a:bodyPr>
            <a:lstStyle/>
            <a:p>
              <a:r>
                <a:rPr lang="en-US" sz="1400" b="1" dirty="0"/>
                <a:t>.378</a:t>
              </a:r>
            </a:p>
          </p:txBody>
        </p:sp>
        <p:sp>
          <p:nvSpPr>
            <p:cNvPr id="25" name="TextBox 24">
              <a:extLst>
                <a:ext uri="{FF2B5EF4-FFF2-40B4-BE49-F238E27FC236}">
                  <a16:creationId xmlns:a16="http://schemas.microsoft.com/office/drawing/2014/main" id="{8ED2DB8E-F040-4601-891E-4D72CFDEA0B5}"/>
                </a:ext>
              </a:extLst>
            </p:cNvPr>
            <p:cNvSpPr txBox="1"/>
            <p:nvPr/>
          </p:nvSpPr>
          <p:spPr>
            <a:xfrm>
              <a:off x="3464385" y="4747787"/>
              <a:ext cx="651975" cy="379787"/>
            </a:xfrm>
            <a:prstGeom prst="rect">
              <a:avLst/>
            </a:prstGeom>
            <a:noFill/>
          </p:spPr>
          <p:txBody>
            <a:bodyPr wrap="none" rtlCol="0">
              <a:spAutoFit/>
            </a:bodyPr>
            <a:lstStyle/>
            <a:p>
              <a:r>
                <a:rPr lang="en-US" sz="1400" b="1" dirty="0"/>
                <a:t>.193</a:t>
              </a:r>
            </a:p>
          </p:txBody>
        </p:sp>
        <p:sp>
          <p:nvSpPr>
            <p:cNvPr id="26" name="TextBox 25">
              <a:extLst>
                <a:ext uri="{FF2B5EF4-FFF2-40B4-BE49-F238E27FC236}">
                  <a16:creationId xmlns:a16="http://schemas.microsoft.com/office/drawing/2014/main" id="{9D60E886-B2F8-442D-9902-062A378986E1}"/>
                </a:ext>
              </a:extLst>
            </p:cNvPr>
            <p:cNvSpPr txBox="1"/>
            <p:nvPr/>
          </p:nvSpPr>
          <p:spPr>
            <a:xfrm>
              <a:off x="5705886" y="4747787"/>
              <a:ext cx="651975" cy="379787"/>
            </a:xfrm>
            <a:prstGeom prst="rect">
              <a:avLst/>
            </a:prstGeom>
            <a:noFill/>
          </p:spPr>
          <p:txBody>
            <a:bodyPr wrap="none" rtlCol="0">
              <a:spAutoFit/>
            </a:bodyPr>
            <a:lstStyle/>
            <a:p>
              <a:r>
                <a:rPr lang="en-US" sz="1400" b="1" dirty="0"/>
                <a:t>.192</a:t>
              </a:r>
            </a:p>
          </p:txBody>
        </p:sp>
      </p:grpSp>
      <p:sp>
        <p:nvSpPr>
          <p:cNvPr id="4" name="TextBox 3">
            <a:extLst>
              <a:ext uri="{FF2B5EF4-FFF2-40B4-BE49-F238E27FC236}">
                <a16:creationId xmlns:a16="http://schemas.microsoft.com/office/drawing/2014/main" id="{EC0792BB-2129-4A70-8625-46ACA70C9C13}"/>
              </a:ext>
            </a:extLst>
          </p:cNvPr>
          <p:cNvSpPr txBox="1"/>
          <p:nvPr/>
        </p:nvSpPr>
        <p:spPr>
          <a:xfrm>
            <a:off x="1409256" y="1707676"/>
            <a:ext cx="2545825" cy="523220"/>
          </a:xfrm>
          <a:prstGeom prst="rect">
            <a:avLst/>
          </a:prstGeom>
          <a:noFill/>
        </p:spPr>
        <p:txBody>
          <a:bodyPr wrap="none" rtlCol="0">
            <a:spAutoFit/>
          </a:bodyPr>
          <a:lstStyle/>
          <a:p>
            <a:r>
              <a:rPr lang="en-US" sz="2800" b="1" i="1" dirty="0"/>
              <a:t>Fiscal Year 2022</a:t>
            </a:r>
          </a:p>
        </p:txBody>
      </p:sp>
      <p:sp>
        <p:nvSpPr>
          <p:cNvPr id="35" name="TextBox 34">
            <a:extLst>
              <a:ext uri="{FF2B5EF4-FFF2-40B4-BE49-F238E27FC236}">
                <a16:creationId xmlns:a16="http://schemas.microsoft.com/office/drawing/2014/main" id="{F11D908E-F39F-48A3-9BFB-275FD6D6748D}"/>
              </a:ext>
            </a:extLst>
          </p:cNvPr>
          <p:cNvSpPr txBox="1"/>
          <p:nvPr/>
        </p:nvSpPr>
        <p:spPr>
          <a:xfrm>
            <a:off x="5716794" y="1707676"/>
            <a:ext cx="2545825" cy="523220"/>
          </a:xfrm>
          <a:prstGeom prst="rect">
            <a:avLst/>
          </a:prstGeom>
          <a:noFill/>
        </p:spPr>
        <p:txBody>
          <a:bodyPr wrap="none" rtlCol="0">
            <a:spAutoFit/>
          </a:bodyPr>
          <a:lstStyle/>
          <a:p>
            <a:r>
              <a:rPr lang="en-US" sz="2800" b="1" i="1" dirty="0"/>
              <a:t>Fiscal Year 2023</a:t>
            </a:r>
          </a:p>
        </p:txBody>
      </p:sp>
      <p:pic>
        <p:nvPicPr>
          <p:cNvPr id="36" name="Picture 35">
            <a:extLst>
              <a:ext uri="{FF2B5EF4-FFF2-40B4-BE49-F238E27FC236}">
                <a16:creationId xmlns:a16="http://schemas.microsoft.com/office/drawing/2014/main" id="{9D193103-A3BD-4504-A513-94DAF925B187}"/>
              </a:ext>
            </a:extLst>
          </p:cNvPr>
          <p:cNvPicPr>
            <a:picLocks noChangeAspect="1"/>
          </p:cNvPicPr>
          <p:nvPr/>
        </p:nvPicPr>
        <p:blipFill>
          <a:blip r:embed="rId4"/>
          <a:stretch>
            <a:fillRect/>
          </a:stretch>
        </p:blipFill>
        <p:spPr>
          <a:xfrm>
            <a:off x="4493060" y="2339440"/>
            <a:ext cx="4546695" cy="4518559"/>
          </a:xfrm>
          <a:prstGeom prst="rect">
            <a:avLst/>
          </a:prstGeom>
        </p:spPr>
      </p:pic>
      <p:cxnSp>
        <p:nvCxnSpPr>
          <p:cNvPr id="37" name="Straight Connector 36">
            <a:extLst>
              <a:ext uri="{FF2B5EF4-FFF2-40B4-BE49-F238E27FC236}">
                <a16:creationId xmlns:a16="http://schemas.microsoft.com/office/drawing/2014/main" id="{01886331-F711-4F5C-87B1-28A333D4E271}"/>
              </a:ext>
            </a:extLst>
          </p:cNvPr>
          <p:cNvCxnSpPr/>
          <p:nvPr/>
        </p:nvCxnSpPr>
        <p:spPr>
          <a:xfrm flipH="1">
            <a:off x="8262619" y="3471671"/>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B8CD6E5-CAAD-4B3A-A7AE-EDFA21171A5F}"/>
              </a:ext>
            </a:extLst>
          </p:cNvPr>
          <p:cNvCxnSpPr/>
          <p:nvPr/>
        </p:nvCxnSpPr>
        <p:spPr>
          <a:xfrm flipH="1">
            <a:off x="7411855" y="5155657"/>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2F5FA4F6-304D-4372-B162-62FC282FC4FE}"/>
              </a:ext>
            </a:extLst>
          </p:cNvPr>
          <p:cNvCxnSpPr/>
          <p:nvPr/>
        </p:nvCxnSpPr>
        <p:spPr>
          <a:xfrm flipH="1">
            <a:off x="6631417" y="5239907"/>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4999A54-7DD8-4AF6-AE5F-787F86BE736F}"/>
              </a:ext>
            </a:extLst>
          </p:cNvPr>
          <p:cNvCxnSpPr/>
          <p:nvPr/>
        </p:nvCxnSpPr>
        <p:spPr>
          <a:xfrm flipH="1">
            <a:off x="5749602" y="4723599"/>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9E1C0E8-53E8-4790-8A3A-71DDE687B877}"/>
              </a:ext>
            </a:extLst>
          </p:cNvPr>
          <p:cNvCxnSpPr/>
          <p:nvPr/>
        </p:nvCxnSpPr>
        <p:spPr>
          <a:xfrm flipH="1">
            <a:off x="4992490" y="4128755"/>
            <a:ext cx="679271" cy="0"/>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7337975E-2D75-4B09-B441-B18B0816A965}"/>
              </a:ext>
            </a:extLst>
          </p:cNvPr>
          <p:cNvSpPr txBox="1"/>
          <p:nvPr/>
        </p:nvSpPr>
        <p:spPr>
          <a:xfrm>
            <a:off x="7751491" y="3302394"/>
            <a:ext cx="506870" cy="307777"/>
          </a:xfrm>
          <a:prstGeom prst="rect">
            <a:avLst/>
          </a:prstGeom>
          <a:noFill/>
        </p:spPr>
        <p:txBody>
          <a:bodyPr wrap="none" rtlCol="0">
            <a:spAutoFit/>
          </a:bodyPr>
          <a:lstStyle/>
          <a:p>
            <a:r>
              <a:rPr lang="en-US" sz="1400" b="1" dirty="0"/>
              <a:t>.679</a:t>
            </a:r>
          </a:p>
        </p:txBody>
      </p:sp>
      <p:sp>
        <p:nvSpPr>
          <p:cNvPr id="43" name="TextBox 42">
            <a:extLst>
              <a:ext uri="{FF2B5EF4-FFF2-40B4-BE49-F238E27FC236}">
                <a16:creationId xmlns:a16="http://schemas.microsoft.com/office/drawing/2014/main" id="{A9580D2F-7534-4FB4-9B3F-9ED56E03CA93}"/>
              </a:ext>
            </a:extLst>
          </p:cNvPr>
          <p:cNvSpPr txBox="1"/>
          <p:nvPr/>
        </p:nvSpPr>
        <p:spPr>
          <a:xfrm>
            <a:off x="4493060" y="3969762"/>
            <a:ext cx="506870" cy="307777"/>
          </a:xfrm>
          <a:prstGeom prst="rect">
            <a:avLst/>
          </a:prstGeom>
          <a:noFill/>
        </p:spPr>
        <p:txBody>
          <a:bodyPr wrap="none" rtlCol="0">
            <a:spAutoFit/>
          </a:bodyPr>
          <a:lstStyle/>
          <a:p>
            <a:r>
              <a:rPr lang="en-US" sz="1400" b="1" dirty="0"/>
              <a:t>.490</a:t>
            </a:r>
          </a:p>
        </p:txBody>
      </p:sp>
      <p:sp>
        <p:nvSpPr>
          <p:cNvPr id="44" name="TextBox 43">
            <a:extLst>
              <a:ext uri="{FF2B5EF4-FFF2-40B4-BE49-F238E27FC236}">
                <a16:creationId xmlns:a16="http://schemas.microsoft.com/office/drawing/2014/main" id="{AF9DF943-6813-437F-A6B6-BCEED1351C35}"/>
              </a:ext>
            </a:extLst>
          </p:cNvPr>
          <p:cNvSpPr txBox="1"/>
          <p:nvPr/>
        </p:nvSpPr>
        <p:spPr>
          <a:xfrm>
            <a:off x="5261341" y="4586340"/>
            <a:ext cx="506870" cy="307777"/>
          </a:xfrm>
          <a:prstGeom prst="rect">
            <a:avLst/>
          </a:prstGeom>
          <a:noFill/>
        </p:spPr>
        <p:txBody>
          <a:bodyPr wrap="none" rtlCol="0">
            <a:spAutoFit/>
          </a:bodyPr>
          <a:lstStyle/>
          <a:p>
            <a:r>
              <a:rPr lang="en-US" sz="1400" b="1" dirty="0"/>
              <a:t>.396</a:t>
            </a:r>
          </a:p>
        </p:txBody>
      </p:sp>
      <p:sp>
        <p:nvSpPr>
          <p:cNvPr id="45" name="TextBox 44">
            <a:extLst>
              <a:ext uri="{FF2B5EF4-FFF2-40B4-BE49-F238E27FC236}">
                <a16:creationId xmlns:a16="http://schemas.microsoft.com/office/drawing/2014/main" id="{C7942F87-92C9-41C5-B455-CADE026ED217}"/>
              </a:ext>
            </a:extLst>
          </p:cNvPr>
          <p:cNvSpPr txBox="1"/>
          <p:nvPr/>
        </p:nvSpPr>
        <p:spPr>
          <a:xfrm>
            <a:off x="6171793" y="5095613"/>
            <a:ext cx="506870" cy="307777"/>
          </a:xfrm>
          <a:prstGeom prst="rect">
            <a:avLst/>
          </a:prstGeom>
          <a:noFill/>
        </p:spPr>
        <p:txBody>
          <a:bodyPr wrap="none" rtlCol="0">
            <a:spAutoFit/>
          </a:bodyPr>
          <a:lstStyle/>
          <a:p>
            <a:r>
              <a:rPr lang="en-US" sz="1400" b="1" dirty="0"/>
              <a:t>.148</a:t>
            </a:r>
          </a:p>
        </p:txBody>
      </p:sp>
      <p:sp>
        <p:nvSpPr>
          <p:cNvPr id="46" name="TextBox 45">
            <a:extLst>
              <a:ext uri="{FF2B5EF4-FFF2-40B4-BE49-F238E27FC236}">
                <a16:creationId xmlns:a16="http://schemas.microsoft.com/office/drawing/2014/main" id="{C4C9F70B-6313-4008-9945-E56F3D1673C6}"/>
              </a:ext>
            </a:extLst>
          </p:cNvPr>
          <p:cNvSpPr txBox="1"/>
          <p:nvPr/>
        </p:nvSpPr>
        <p:spPr>
          <a:xfrm>
            <a:off x="8025021" y="5001768"/>
            <a:ext cx="506870" cy="307777"/>
          </a:xfrm>
          <a:prstGeom prst="rect">
            <a:avLst/>
          </a:prstGeom>
          <a:noFill/>
        </p:spPr>
        <p:txBody>
          <a:bodyPr wrap="none" rtlCol="0">
            <a:spAutoFit/>
          </a:bodyPr>
          <a:lstStyle/>
          <a:p>
            <a:r>
              <a:rPr lang="en-US" sz="1400" b="1" dirty="0"/>
              <a:t>.238</a:t>
            </a:r>
          </a:p>
        </p:txBody>
      </p:sp>
    </p:spTree>
    <p:extLst>
      <p:ext uri="{BB962C8B-B14F-4D97-AF65-F5344CB8AC3E}">
        <p14:creationId xmlns:p14="http://schemas.microsoft.com/office/powerpoint/2010/main" val="339917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Set: Demographics </a:t>
            </a:r>
          </a:p>
        </p:txBody>
      </p:sp>
      <p:graphicFrame>
        <p:nvGraphicFramePr>
          <p:cNvPr id="9" name="Content Placeholder 5"/>
          <p:cNvGraphicFramePr>
            <a:graphicFrameLocks/>
          </p:cNvGraphicFramePr>
          <p:nvPr>
            <p:extLst>
              <p:ext uri="{D42A27DB-BD31-4B8C-83A1-F6EECF244321}">
                <p14:modId xmlns:p14="http://schemas.microsoft.com/office/powerpoint/2010/main" val="1549330680"/>
              </p:ext>
            </p:extLst>
          </p:nvPr>
        </p:nvGraphicFramePr>
        <p:xfrm>
          <a:off x="1097281" y="1685543"/>
          <a:ext cx="7093818" cy="4493619"/>
        </p:xfrm>
        <a:graphic>
          <a:graphicData uri="http://schemas.openxmlformats.org/drawingml/2006/table">
            <a:tbl>
              <a:tblPr firstRow="1" bandRow="1">
                <a:tableStyleId>{125E5076-3810-47DD-B79F-674D7AD40C01}</a:tableStyleId>
              </a:tblPr>
              <a:tblGrid>
                <a:gridCol w="2519669">
                  <a:extLst>
                    <a:ext uri="{9D8B030D-6E8A-4147-A177-3AD203B41FA5}">
                      <a16:colId xmlns:a16="http://schemas.microsoft.com/office/drawing/2014/main" val="20000"/>
                    </a:ext>
                  </a:extLst>
                </a:gridCol>
                <a:gridCol w="879522">
                  <a:extLst>
                    <a:ext uri="{9D8B030D-6E8A-4147-A177-3AD203B41FA5}">
                      <a16:colId xmlns:a16="http://schemas.microsoft.com/office/drawing/2014/main" val="1279815977"/>
                    </a:ext>
                  </a:extLst>
                </a:gridCol>
                <a:gridCol w="989928">
                  <a:extLst>
                    <a:ext uri="{9D8B030D-6E8A-4147-A177-3AD203B41FA5}">
                      <a16:colId xmlns:a16="http://schemas.microsoft.com/office/drawing/2014/main" val="3128787292"/>
                    </a:ext>
                  </a:extLst>
                </a:gridCol>
                <a:gridCol w="933651">
                  <a:extLst>
                    <a:ext uri="{9D8B030D-6E8A-4147-A177-3AD203B41FA5}">
                      <a16:colId xmlns:a16="http://schemas.microsoft.com/office/drawing/2014/main" val="3074595794"/>
                    </a:ext>
                  </a:extLst>
                </a:gridCol>
                <a:gridCol w="895149">
                  <a:extLst>
                    <a:ext uri="{9D8B030D-6E8A-4147-A177-3AD203B41FA5}">
                      <a16:colId xmlns:a16="http://schemas.microsoft.com/office/drawing/2014/main" val="1618736482"/>
                    </a:ext>
                  </a:extLst>
                </a:gridCol>
                <a:gridCol w="875899">
                  <a:extLst>
                    <a:ext uri="{9D8B030D-6E8A-4147-A177-3AD203B41FA5}">
                      <a16:colId xmlns:a16="http://schemas.microsoft.com/office/drawing/2014/main" val="3487448910"/>
                    </a:ext>
                  </a:extLst>
                </a:gridCol>
              </a:tblGrid>
              <a:tr h="499291">
                <a:tc>
                  <a:txBody>
                    <a:bodyPr/>
                    <a:lstStyle/>
                    <a:p>
                      <a:pPr algn="ctr"/>
                      <a:r>
                        <a:rPr lang="en-US" dirty="0"/>
                        <a:t>Fiscal Year </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2019</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2020</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2021</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2022</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2023</a:t>
                      </a:r>
                    </a:p>
                  </a:txBody>
                  <a:tcPr anchor="ctr"/>
                </a:tc>
                <a:extLst>
                  <a:ext uri="{0D108BD9-81ED-4DB2-BD59-A6C34878D82A}">
                    <a16:rowId xmlns:a16="http://schemas.microsoft.com/office/drawing/2014/main" val="10000"/>
                  </a:ext>
                </a:extLst>
              </a:tr>
              <a:tr h="499291">
                <a:tc>
                  <a:txBody>
                    <a:bodyPr/>
                    <a:lstStyle/>
                    <a:p>
                      <a:r>
                        <a:rPr lang="en-US" b="1" dirty="0"/>
                        <a:t>Academic</a:t>
                      </a:r>
                      <a:r>
                        <a:rPr lang="en-US" b="1" baseline="0" dirty="0"/>
                        <a:t> Hospital</a:t>
                      </a:r>
                    </a:p>
                  </a:txBody>
                  <a:tcPr anchor="ctr"/>
                </a:tc>
                <a:tc>
                  <a:txBody>
                    <a:bodyPr/>
                    <a:lstStyle/>
                    <a:p>
                      <a:pPr algn="ctr"/>
                      <a:r>
                        <a:rPr lang="en-US" b="1" dirty="0">
                          <a:solidFill>
                            <a:schemeClr val="bg1"/>
                          </a:solidFill>
                        </a:rPr>
                        <a:t>74</a:t>
                      </a:r>
                    </a:p>
                  </a:txBody>
                  <a:tcPr anchor="ctr"/>
                </a:tc>
                <a:tc>
                  <a:txBody>
                    <a:bodyPr/>
                    <a:lstStyle/>
                    <a:p>
                      <a:pPr algn="ctr"/>
                      <a:r>
                        <a:rPr lang="en-US" b="1" dirty="0">
                          <a:solidFill>
                            <a:schemeClr val="bg1"/>
                          </a:solidFill>
                        </a:rPr>
                        <a:t>72</a:t>
                      </a:r>
                    </a:p>
                  </a:txBody>
                  <a:tcPr anchor="ctr"/>
                </a:tc>
                <a:tc>
                  <a:txBody>
                    <a:bodyPr/>
                    <a:lstStyle/>
                    <a:p>
                      <a:pPr algn="ctr"/>
                      <a:r>
                        <a:rPr lang="en-US" b="1" dirty="0">
                          <a:solidFill>
                            <a:schemeClr val="bg1"/>
                          </a:solidFill>
                        </a:rPr>
                        <a:t>70</a:t>
                      </a:r>
                    </a:p>
                  </a:txBody>
                  <a:tcPr anchor="ctr"/>
                </a:tc>
                <a:tc>
                  <a:txBody>
                    <a:bodyPr/>
                    <a:lstStyle/>
                    <a:p>
                      <a:pPr algn="ctr"/>
                      <a:r>
                        <a:rPr lang="en-US" b="1" dirty="0">
                          <a:solidFill>
                            <a:schemeClr val="bg1"/>
                          </a:solidFill>
                        </a:rPr>
                        <a:t>73</a:t>
                      </a:r>
                    </a:p>
                  </a:txBody>
                  <a:tcPr anchor="ctr"/>
                </a:tc>
                <a:tc>
                  <a:txBody>
                    <a:bodyPr/>
                    <a:lstStyle/>
                    <a:p>
                      <a:pPr algn="ctr"/>
                      <a:r>
                        <a:rPr lang="en-US" b="1" dirty="0">
                          <a:solidFill>
                            <a:schemeClr val="bg1"/>
                          </a:solidFill>
                        </a:rPr>
                        <a:t>76</a:t>
                      </a:r>
                    </a:p>
                  </a:txBody>
                  <a:tcPr anchor="ctr"/>
                </a:tc>
                <a:extLst>
                  <a:ext uri="{0D108BD9-81ED-4DB2-BD59-A6C34878D82A}">
                    <a16:rowId xmlns:a16="http://schemas.microsoft.com/office/drawing/2014/main" val="10001"/>
                  </a:ext>
                </a:extLst>
              </a:tr>
              <a:tr h="499291">
                <a:tc>
                  <a:txBody>
                    <a:bodyPr/>
                    <a:lstStyle/>
                    <a:p>
                      <a:r>
                        <a:rPr lang="en-US" b="1" dirty="0"/>
                        <a:t>Academic Affiliated</a:t>
                      </a:r>
                    </a:p>
                  </a:txBody>
                  <a:tcPr anchor="ctr"/>
                </a:tc>
                <a:tc>
                  <a:txBody>
                    <a:bodyPr/>
                    <a:lstStyle/>
                    <a:p>
                      <a:pPr algn="ctr"/>
                      <a:r>
                        <a:rPr lang="en-US" b="1" dirty="0">
                          <a:solidFill>
                            <a:schemeClr val="bg1"/>
                          </a:solidFill>
                        </a:rPr>
                        <a:t>17</a:t>
                      </a:r>
                    </a:p>
                  </a:txBody>
                  <a:tcPr anchor="ctr"/>
                </a:tc>
                <a:tc>
                  <a:txBody>
                    <a:bodyPr/>
                    <a:lstStyle/>
                    <a:p>
                      <a:pPr algn="ctr"/>
                      <a:r>
                        <a:rPr lang="en-US" b="1" dirty="0">
                          <a:solidFill>
                            <a:schemeClr val="bg1"/>
                          </a:solidFill>
                        </a:rPr>
                        <a:t>18</a:t>
                      </a:r>
                    </a:p>
                  </a:txBody>
                  <a:tcPr anchor="ctr"/>
                </a:tc>
                <a:tc>
                  <a:txBody>
                    <a:bodyPr/>
                    <a:lstStyle/>
                    <a:p>
                      <a:pPr algn="ctr"/>
                      <a:r>
                        <a:rPr lang="en-US" b="1" dirty="0">
                          <a:solidFill>
                            <a:schemeClr val="bg1"/>
                          </a:solidFill>
                        </a:rPr>
                        <a:t>18</a:t>
                      </a:r>
                    </a:p>
                  </a:txBody>
                  <a:tcPr anchor="ctr"/>
                </a:tc>
                <a:tc>
                  <a:txBody>
                    <a:bodyPr/>
                    <a:lstStyle/>
                    <a:p>
                      <a:pPr algn="ctr"/>
                      <a:r>
                        <a:rPr lang="en-US" b="1" dirty="0">
                          <a:solidFill>
                            <a:schemeClr val="bg1"/>
                          </a:solidFill>
                        </a:rPr>
                        <a:t>20</a:t>
                      </a:r>
                    </a:p>
                  </a:txBody>
                  <a:tcPr anchor="ctr"/>
                </a:tc>
                <a:tc>
                  <a:txBody>
                    <a:bodyPr/>
                    <a:lstStyle/>
                    <a:p>
                      <a:pPr algn="ctr"/>
                      <a:r>
                        <a:rPr lang="en-US" b="1" dirty="0">
                          <a:solidFill>
                            <a:schemeClr val="bg1"/>
                          </a:solidFill>
                        </a:rPr>
                        <a:t>20</a:t>
                      </a:r>
                    </a:p>
                  </a:txBody>
                  <a:tcPr anchor="ctr"/>
                </a:tc>
                <a:extLst>
                  <a:ext uri="{0D108BD9-81ED-4DB2-BD59-A6C34878D82A}">
                    <a16:rowId xmlns:a16="http://schemas.microsoft.com/office/drawing/2014/main" val="10002"/>
                  </a:ext>
                </a:extLst>
              </a:tr>
              <a:tr h="499291">
                <a:tc>
                  <a:txBody>
                    <a:bodyPr/>
                    <a:lstStyle/>
                    <a:p>
                      <a:r>
                        <a:rPr lang="en-US" b="1" dirty="0"/>
                        <a:t>Academic/Affiliated</a:t>
                      </a:r>
                    </a:p>
                  </a:txBody>
                  <a:tcPr anchor="ctr"/>
                </a:tc>
                <a:tc>
                  <a:txBody>
                    <a:bodyPr/>
                    <a:lstStyle/>
                    <a:p>
                      <a:pPr algn="ctr"/>
                      <a:r>
                        <a:rPr lang="en-US" b="1" dirty="0">
                          <a:solidFill>
                            <a:schemeClr val="bg1"/>
                          </a:solidFill>
                        </a:rPr>
                        <a:t>91</a:t>
                      </a:r>
                    </a:p>
                  </a:txBody>
                  <a:tcPr anchor="ctr"/>
                </a:tc>
                <a:tc>
                  <a:txBody>
                    <a:bodyPr/>
                    <a:lstStyle/>
                    <a:p>
                      <a:pPr algn="ctr"/>
                      <a:r>
                        <a:rPr lang="en-US" b="1" dirty="0">
                          <a:solidFill>
                            <a:schemeClr val="bg1"/>
                          </a:solidFill>
                        </a:rPr>
                        <a:t>90</a:t>
                      </a:r>
                    </a:p>
                  </a:txBody>
                  <a:tcPr anchor="ctr"/>
                </a:tc>
                <a:tc>
                  <a:txBody>
                    <a:bodyPr/>
                    <a:lstStyle/>
                    <a:p>
                      <a:pPr algn="ctr"/>
                      <a:r>
                        <a:rPr lang="en-US" b="1" dirty="0">
                          <a:solidFill>
                            <a:schemeClr val="bg1"/>
                          </a:solidFill>
                        </a:rPr>
                        <a:t>88</a:t>
                      </a:r>
                    </a:p>
                  </a:txBody>
                  <a:tcPr anchor="ctr"/>
                </a:tc>
                <a:tc>
                  <a:txBody>
                    <a:bodyPr/>
                    <a:lstStyle/>
                    <a:p>
                      <a:pPr algn="ctr"/>
                      <a:r>
                        <a:rPr lang="en-US" b="1" dirty="0">
                          <a:solidFill>
                            <a:schemeClr val="bg1"/>
                          </a:solidFill>
                        </a:rPr>
                        <a:t>93</a:t>
                      </a:r>
                    </a:p>
                  </a:txBody>
                  <a:tcPr anchor="ctr"/>
                </a:tc>
                <a:tc>
                  <a:txBody>
                    <a:bodyPr/>
                    <a:lstStyle/>
                    <a:p>
                      <a:pPr algn="ctr"/>
                      <a:r>
                        <a:rPr lang="en-US" b="1" dirty="0">
                          <a:solidFill>
                            <a:srgbClr val="FFC000"/>
                          </a:solidFill>
                        </a:rPr>
                        <a:t>96</a:t>
                      </a:r>
                    </a:p>
                  </a:txBody>
                  <a:tcPr anchor="ctr"/>
                </a:tc>
                <a:extLst>
                  <a:ext uri="{0D108BD9-81ED-4DB2-BD59-A6C34878D82A}">
                    <a16:rowId xmlns:a16="http://schemas.microsoft.com/office/drawing/2014/main" val="2988095371"/>
                  </a:ext>
                </a:extLst>
              </a:tr>
              <a:tr h="499291">
                <a:tc>
                  <a:txBody>
                    <a:bodyPr/>
                    <a:lstStyle/>
                    <a:p>
                      <a:r>
                        <a:rPr lang="en-US" b="1" dirty="0"/>
                        <a:t>Community</a:t>
                      </a:r>
                    </a:p>
                  </a:txBody>
                  <a:tcPr anchor="ctr"/>
                </a:tc>
                <a:tc>
                  <a:txBody>
                    <a:bodyPr/>
                    <a:lstStyle/>
                    <a:p>
                      <a:pPr algn="ctr"/>
                      <a:r>
                        <a:rPr lang="en-US" b="1" dirty="0">
                          <a:solidFill>
                            <a:schemeClr val="bg1"/>
                          </a:solidFill>
                        </a:rPr>
                        <a:t>34</a:t>
                      </a:r>
                    </a:p>
                  </a:txBody>
                  <a:tcPr anchor="ctr"/>
                </a:tc>
                <a:tc>
                  <a:txBody>
                    <a:bodyPr/>
                    <a:lstStyle/>
                    <a:p>
                      <a:pPr algn="ctr"/>
                      <a:r>
                        <a:rPr lang="en-US" b="1" dirty="0">
                          <a:solidFill>
                            <a:schemeClr val="bg1"/>
                          </a:solidFill>
                        </a:rPr>
                        <a:t>28</a:t>
                      </a:r>
                    </a:p>
                  </a:txBody>
                  <a:tcPr anchor="ctr"/>
                </a:tc>
                <a:tc>
                  <a:txBody>
                    <a:bodyPr/>
                    <a:lstStyle/>
                    <a:p>
                      <a:pPr algn="ctr"/>
                      <a:r>
                        <a:rPr lang="en-US" b="1" dirty="0">
                          <a:solidFill>
                            <a:schemeClr val="bg1"/>
                          </a:solidFill>
                        </a:rPr>
                        <a:t>34</a:t>
                      </a:r>
                    </a:p>
                  </a:txBody>
                  <a:tcPr anchor="ctr"/>
                </a:tc>
                <a:tc>
                  <a:txBody>
                    <a:bodyPr/>
                    <a:lstStyle/>
                    <a:p>
                      <a:pPr algn="ctr"/>
                      <a:r>
                        <a:rPr lang="en-US" b="1" dirty="0">
                          <a:solidFill>
                            <a:schemeClr val="bg1"/>
                          </a:solidFill>
                        </a:rPr>
                        <a:t>40</a:t>
                      </a:r>
                    </a:p>
                  </a:txBody>
                  <a:tcPr anchor="ctr"/>
                </a:tc>
                <a:tc>
                  <a:txBody>
                    <a:bodyPr/>
                    <a:lstStyle/>
                    <a:p>
                      <a:pPr algn="ctr"/>
                      <a:r>
                        <a:rPr lang="en-US" b="1" dirty="0">
                          <a:solidFill>
                            <a:schemeClr val="bg1"/>
                          </a:solidFill>
                        </a:rPr>
                        <a:t>42</a:t>
                      </a:r>
                    </a:p>
                  </a:txBody>
                  <a:tcPr anchor="ctr"/>
                </a:tc>
                <a:extLst>
                  <a:ext uri="{0D108BD9-81ED-4DB2-BD59-A6C34878D82A}">
                    <a16:rowId xmlns:a16="http://schemas.microsoft.com/office/drawing/2014/main" val="10003"/>
                  </a:ext>
                </a:extLst>
              </a:tr>
              <a:tr h="499291">
                <a:tc>
                  <a:txBody>
                    <a:bodyPr/>
                    <a:lstStyle/>
                    <a:p>
                      <a:r>
                        <a:rPr lang="en-US" b="1" dirty="0"/>
                        <a:t>Freestanding ED</a:t>
                      </a:r>
                    </a:p>
                  </a:txBody>
                  <a:tcPr anchor="ctr"/>
                </a:tc>
                <a:tc>
                  <a:txBody>
                    <a:bodyPr/>
                    <a:lstStyle/>
                    <a:p>
                      <a:pPr algn="ctr"/>
                      <a:r>
                        <a:rPr lang="en-US" b="1" dirty="0">
                          <a:solidFill>
                            <a:schemeClr val="bg1"/>
                          </a:solidFill>
                        </a:rPr>
                        <a:t>5</a:t>
                      </a:r>
                    </a:p>
                  </a:txBody>
                  <a:tcPr anchor="ctr"/>
                </a:tc>
                <a:tc>
                  <a:txBody>
                    <a:bodyPr/>
                    <a:lstStyle/>
                    <a:p>
                      <a:pPr algn="ctr"/>
                      <a:r>
                        <a:rPr lang="en-US" b="1" dirty="0">
                          <a:solidFill>
                            <a:schemeClr val="bg1"/>
                          </a:solidFill>
                        </a:rPr>
                        <a:t>7</a:t>
                      </a:r>
                    </a:p>
                  </a:txBody>
                  <a:tcPr anchor="ctr"/>
                </a:tc>
                <a:tc>
                  <a:txBody>
                    <a:bodyPr/>
                    <a:lstStyle/>
                    <a:p>
                      <a:pPr algn="ctr"/>
                      <a:r>
                        <a:rPr lang="en-US" b="1" dirty="0">
                          <a:solidFill>
                            <a:schemeClr val="bg1"/>
                          </a:solidFill>
                        </a:rPr>
                        <a:t>6</a:t>
                      </a:r>
                    </a:p>
                  </a:txBody>
                  <a:tcPr anchor="ctr"/>
                </a:tc>
                <a:tc>
                  <a:txBody>
                    <a:bodyPr/>
                    <a:lstStyle/>
                    <a:p>
                      <a:pPr algn="ctr"/>
                      <a:r>
                        <a:rPr lang="en-US" b="1" dirty="0">
                          <a:solidFill>
                            <a:schemeClr val="bg1"/>
                          </a:solidFill>
                        </a:rPr>
                        <a:t>8</a:t>
                      </a:r>
                    </a:p>
                  </a:txBody>
                  <a:tcPr anchor="ctr"/>
                </a:tc>
                <a:tc>
                  <a:txBody>
                    <a:bodyPr/>
                    <a:lstStyle/>
                    <a:p>
                      <a:pPr algn="ctr"/>
                      <a:r>
                        <a:rPr lang="en-US" b="1" dirty="0">
                          <a:solidFill>
                            <a:schemeClr val="bg1"/>
                          </a:solidFill>
                        </a:rPr>
                        <a:t>8</a:t>
                      </a:r>
                    </a:p>
                  </a:txBody>
                  <a:tcPr anchor="ctr"/>
                </a:tc>
                <a:extLst>
                  <a:ext uri="{0D108BD9-81ED-4DB2-BD59-A6C34878D82A}">
                    <a16:rowId xmlns:a16="http://schemas.microsoft.com/office/drawing/2014/main" val="10004"/>
                  </a:ext>
                </a:extLst>
              </a:tr>
              <a:tr h="499291">
                <a:tc>
                  <a:txBody>
                    <a:bodyPr/>
                    <a:lstStyle/>
                    <a:p>
                      <a:r>
                        <a:rPr lang="en-US" b="1" dirty="0"/>
                        <a:t>Adult Departments</a:t>
                      </a:r>
                    </a:p>
                  </a:txBody>
                  <a:tcPr anchor="ctr"/>
                </a:tc>
                <a:tc>
                  <a:txBody>
                    <a:bodyPr/>
                    <a:lstStyle/>
                    <a:p>
                      <a:pPr algn="ctr"/>
                      <a:r>
                        <a:rPr lang="en-US" b="1" dirty="0">
                          <a:solidFill>
                            <a:schemeClr val="bg1"/>
                          </a:solidFill>
                        </a:rPr>
                        <a:t>130</a:t>
                      </a:r>
                    </a:p>
                  </a:txBody>
                  <a:tcPr anchor="ctr"/>
                </a:tc>
                <a:tc>
                  <a:txBody>
                    <a:bodyPr/>
                    <a:lstStyle/>
                    <a:p>
                      <a:pPr algn="ctr"/>
                      <a:r>
                        <a:rPr lang="en-US" b="1" dirty="0">
                          <a:solidFill>
                            <a:schemeClr val="bg1"/>
                          </a:solidFill>
                        </a:rPr>
                        <a:t>125</a:t>
                      </a:r>
                    </a:p>
                  </a:txBody>
                  <a:tcPr anchor="ctr"/>
                </a:tc>
                <a:tc>
                  <a:txBody>
                    <a:bodyPr/>
                    <a:lstStyle/>
                    <a:p>
                      <a:pPr algn="ctr"/>
                      <a:r>
                        <a:rPr lang="en-US" b="1" dirty="0">
                          <a:solidFill>
                            <a:schemeClr val="bg1"/>
                          </a:solidFill>
                        </a:rPr>
                        <a:t>127</a:t>
                      </a:r>
                    </a:p>
                  </a:txBody>
                  <a:tcPr anchor="ctr"/>
                </a:tc>
                <a:tc>
                  <a:txBody>
                    <a:bodyPr/>
                    <a:lstStyle/>
                    <a:p>
                      <a:pPr algn="ctr"/>
                      <a:r>
                        <a:rPr lang="en-US" b="1" dirty="0">
                          <a:solidFill>
                            <a:schemeClr val="bg1"/>
                          </a:solidFill>
                        </a:rPr>
                        <a:t>141</a:t>
                      </a:r>
                    </a:p>
                  </a:txBody>
                  <a:tcPr anchor="ctr"/>
                </a:tc>
                <a:tc>
                  <a:txBody>
                    <a:bodyPr/>
                    <a:lstStyle/>
                    <a:p>
                      <a:pPr algn="ctr"/>
                      <a:r>
                        <a:rPr lang="en-US" b="1" dirty="0">
                          <a:solidFill>
                            <a:schemeClr val="bg1"/>
                          </a:solidFill>
                        </a:rPr>
                        <a:t>142</a:t>
                      </a:r>
                    </a:p>
                  </a:txBody>
                  <a:tcPr anchor="ctr"/>
                </a:tc>
                <a:extLst>
                  <a:ext uri="{0D108BD9-81ED-4DB2-BD59-A6C34878D82A}">
                    <a16:rowId xmlns:a16="http://schemas.microsoft.com/office/drawing/2014/main" val="10005"/>
                  </a:ext>
                </a:extLst>
              </a:tr>
              <a:tr h="499291">
                <a:tc>
                  <a:txBody>
                    <a:bodyPr/>
                    <a:lstStyle/>
                    <a:p>
                      <a:r>
                        <a:rPr lang="en-US" b="1" dirty="0"/>
                        <a:t>Pediatric</a:t>
                      </a:r>
                      <a:r>
                        <a:rPr lang="en-US" b="1" baseline="0" dirty="0"/>
                        <a:t> ED</a:t>
                      </a:r>
                      <a:endParaRPr lang="en-US" b="1" dirty="0"/>
                    </a:p>
                  </a:txBody>
                  <a:tcPr anchor="ctr"/>
                </a:tc>
                <a:tc>
                  <a:txBody>
                    <a:bodyPr/>
                    <a:lstStyle/>
                    <a:p>
                      <a:pPr algn="ctr"/>
                      <a:r>
                        <a:rPr lang="en-US" b="1" dirty="0">
                          <a:solidFill>
                            <a:schemeClr val="bg1"/>
                          </a:solidFill>
                        </a:rPr>
                        <a:t>24</a:t>
                      </a:r>
                    </a:p>
                  </a:txBody>
                  <a:tcPr anchor="ctr"/>
                </a:tc>
                <a:tc>
                  <a:txBody>
                    <a:bodyPr/>
                    <a:lstStyle/>
                    <a:p>
                      <a:pPr algn="ctr"/>
                      <a:r>
                        <a:rPr lang="en-US" b="1" dirty="0">
                          <a:solidFill>
                            <a:schemeClr val="bg1"/>
                          </a:solidFill>
                        </a:rPr>
                        <a:t>18</a:t>
                      </a:r>
                    </a:p>
                  </a:txBody>
                  <a:tcPr anchor="ctr"/>
                </a:tc>
                <a:tc>
                  <a:txBody>
                    <a:bodyPr/>
                    <a:lstStyle/>
                    <a:p>
                      <a:pPr algn="ctr"/>
                      <a:r>
                        <a:rPr lang="en-US" b="1" dirty="0">
                          <a:solidFill>
                            <a:schemeClr val="bg1"/>
                          </a:solidFill>
                        </a:rPr>
                        <a:t>20</a:t>
                      </a:r>
                    </a:p>
                  </a:txBody>
                  <a:tcPr anchor="ctr"/>
                </a:tc>
                <a:tc>
                  <a:txBody>
                    <a:bodyPr/>
                    <a:lstStyle/>
                    <a:p>
                      <a:pPr algn="ctr"/>
                      <a:r>
                        <a:rPr lang="en-US" b="1" dirty="0">
                          <a:solidFill>
                            <a:schemeClr val="bg1"/>
                          </a:solidFill>
                        </a:rPr>
                        <a:t>20</a:t>
                      </a:r>
                    </a:p>
                  </a:txBody>
                  <a:tcPr anchor="ctr"/>
                </a:tc>
                <a:tc>
                  <a:txBody>
                    <a:bodyPr/>
                    <a:lstStyle/>
                    <a:p>
                      <a:pPr algn="ctr"/>
                      <a:r>
                        <a:rPr lang="en-US" b="1" dirty="0">
                          <a:solidFill>
                            <a:schemeClr val="bg1"/>
                          </a:solidFill>
                        </a:rPr>
                        <a:t>19</a:t>
                      </a:r>
                    </a:p>
                  </a:txBody>
                  <a:tcPr anchor="ctr"/>
                </a:tc>
                <a:extLst>
                  <a:ext uri="{0D108BD9-81ED-4DB2-BD59-A6C34878D82A}">
                    <a16:rowId xmlns:a16="http://schemas.microsoft.com/office/drawing/2014/main" val="10006"/>
                  </a:ext>
                </a:extLst>
              </a:tr>
              <a:tr h="499291">
                <a:tc>
                  <a:txBody>
                    <a:bodyPr/>
                    <a:lstStyle/>
                    <a:p>
                      <a:r>
                        <a:rPr lang="en-US" b="1" dirty="0"/>
                        <a:t>Total ED Reports</a:t>
                      </a:r>
                    </a:p>
                  </a:txBody>
                  <a:tcPr anchor="ctr"/>
                </a:tc>
                <a:tc>
                  <a:txBody>
                    <a:bodyPr/>
                    <a:lstStyle/>
                    <a:p>
                      <a:pPr algn="ctr"/>
                      <a:r>
                        <a:rPr lang="en-US" b="1" dirty="0">
                          <a:solidFill>
                            <a:schemeClr val="bg1"/>
                          </a:solidFill>
                        </a:rPr>
                        <a:t>154</a:t>
                      </a:r>
                    </a:p>
                  </a:txBody>
                  <a:tcPr anchor="ctr"/>
                </a:tc>
                <a:tc>
                  <a:txBody>
                    <a:bodyPr/>
                    <a:lstStyle/>
                    <a:p>
                      <a:pPr algn="ctr"/>
                      <a:r>
                        <a:rPr lang="en-US" b="1" dirty="0">
                          <a:solidFill>
                            <a:schemeClr val="bg1"/>
                          </a:solidFill>
                        </a:rPr>
                        <a:t>143</a:t>
                      </a:r>
                    </a:p>
                  </a:txBody>
                  <a:tcPr anchor="ctr"/>
                </a:tc>
                <a:tc>
                  <a:txBody>
                    <a:bodyPr/>
                    <a:lstStyle/>
                    <a:p>
                      <a:pPr algn="ctr"/>
                      <a:r>
                        <a:rPr lang="en-US" b="1" dirty="0">
                          <a:solidFill>
                            <a:schemeClr val="bg1"/>
                          </a:solidFill>
                        </a:rPr>
                        <a:t>127</a:t>
                      </a:r>
                    </a:p>
                  </a:txBody>
                  <a:tcPr anchor="ctr"/>
                </a:tc>
                <a:tc>
                  <a:txBody>
                    <a:bodyPr/>
                    <a:lstStyle/>
                    <a:p>
                      <a:pPr algn="ctr"/>
                      <a:r>
                        <a:rPr lang="en-US" b="1" dirty="0">
                          <a:solidFill>
                            <a:schemeClr val="bg1"/>
                          </a:solidFill>
                        </a:rPr>
                        <a:t>161</a:t>
                      </a:r>
                    </a:p>
                  </a:txBody>
                  <a:tcPr anchor="ctr"/>
                </a:tc>
                <a:tc>
                  <a:txBody>
                    <a:bodyPr/>
                    <a:lstStyle/>
                    <a:p>
                      <a:pPr algn="ctr"/>
                      <a:r>
                        <a:rPr lang="en-US" b="1" dirty="0">
                          <a:solidFill>
                            <a:srgbClr val="FFC000"/>
                          </a:solidFill>
                        </a:rPr>
                        <a:t>165</a:t>
                      </a:r>
                    </a:p>
                  </a:txBody>
                  <a:tcPr anchor="ctr"/>
                </a:tc>
                <a:extLst>
                  <a:ext uri="{0D108BD9-81ED-4DB2-BD59-A6C34878D82A}">
                    <a16:rowId xmlns:a16="http://schemas.microsoft.com/office/drawing/2014/main" val="10007"/>
                  </a:ext>
                </a:extLst>
              </a:tr>
            </a:tbl>
          </a:graphicData>
        </a:graphic>
      </p:graphicFrame>
      <p:sp>
        <p:nvSpPr>
          <p:cNvPr id="2" name="Oval 1">
            <a:extLst>
              <a:ext uri="{FF2B5EF4-FFF2-40B4-BE49-F238E27FC236}">
                <a16:creationId xmlns:a16="http://schemas.microsoft.com/office/drawing/2014/main" id="{0F02A544-B3FE-4D18-9AFF-AB3E248B2116}"/>
              </a:ext>
            </a:extLst>
          </p:cNvPr>
          <p:cNvSpPr/>
          <p:nvPr/>
        </p:nvSpPr>
        <p:spPr>
          <a:xfrm>
            <a:off x="7411453" y="3166712"/>
            <a:ext cx="712269" cy="53901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B63A07E-F22D-4E5A-ADC7-C4E651C117F9}"/>
              </a:ext>
            </a:extLst>
          </p:cNvPr>
          <p:cNvSpPr/>
          <p:nvPr/>
        </p:nvSpPr>
        <p:spPr>
          <a:xfrm>
            <a:off x="7411452" y="5640148"/>
            <a:ext cx="712269" cy="53901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04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909" y="74249"/>
            <a:ext cx="8996437" cy="1179406"/>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3900" dirty="0"/>
              <a:t>Patient Based Complexity Index</a:t>
            </a:r>
          </a:p>
        </p:txBody>
      </p:sp>
      <p:sp>
        <p:nvSpPr>
          <p:cNvPr id="28" name="Rectangle 27">
            <a:extLst>
              <a:ext uri="{FF2B5EF4-FFF2-40B4-BE49-F238E27FC236}">
                <a16:creationId xmlns:a16="http://schemas.microsoft.com/office/drawing/2014/main" id="{1C0A8EA8-D7B0-408F-97DC-272F11264B6A}"/>
              </a:ext>
            </a:extLst>
          </p:cNvPr>
          <p:cNvSpPr/>
          <p:nvPr/>
        </p:nvSpPr>
        <p:spPr>
          <a:xfrm>
            <a:off x="99236" y="1386615"/>
            <a:ext cx="4472764" cy="830997"/>
          </a:xfrm>
          <a:prstGeom prst="rect">
            <a:avLst/>
          </a:prstGeom>
        </p:spPr>
        <p:txBody>
          <a:bodyPr wrap="square">
            <a:spAutoFit/>
          </a:bodyPr>
          <a:lstStyle/>
          <a:p>
            <a:pPr algn="ctr"/>
            <a:r>
              <a:rPr lang="en-US" sz="2400" b="1" dirty="0"/>
              <a:t>Variables provide a good fit </a:t>
            </a:r>
          </a:p>
          <a:p>
            <a:pPr algn="ctr"/>
            <a:r>
              <a:rPr lang="en-US" sz="2400" b="1" dirty="0"/>
              <a:t>(r</a:t>
            </a:r>
            <a:r>
              <a:rPr lang="en-US" sz="2400" b="1" baseline="30000" dirty="0"/>
              <a:t>2</a:t>
            </a:r>
            <a:r>
              <a:rPr lang="en-US" sz="2400" b="1" dirty="0"/>
              <a:t> = 0.71)</a:t>
            </a:r>
          </a:p>
        </p:txBody>
      </p:sp>
      <p:sp>
        <p:nvSpPr>
          <p:cNvPr id="29" name="Content Placeholder 8">
            <a:extLst>
              <a:ext uri="{FF2B5EF4-FFF2-40B4-BE49-F238E27FC236}">
                <a16:creationId xmlns:a16="http://schemas.microsoft.com/office/drawing/2014/main" id="{314B5069-0C38-4272-8E41-27D4623E413F}"/>
              </a:ext>
            </a:extLst>
          </p:cNvPr>
          <p:cNvSpPr>
            <a:spLocks noGrp="1"/>
          </p:cNvSpPr>
          <p:nvPr>
            <p:ph idx="1"/>
          </p:nvPr>
        </p:nvSpPr>
        <p:spPr>
          <a:xfrm>
            <a:off x="99236" y="2333692"/>
            <a:ext cx="4648902" cy="4213959"/>
          </a:xfrm>
        </p:spPr>
        <p:txBody>
          <a:bodyPr>
            <a:normAutofit/>
          </a:bodyPr>
          <a:lstStyle/>
          <a:p>
            <a:r>
              <a:rPr lang="en-US" sz="1800" dirty="0"/>
              <a:t>More patients</a:t>
            </a:r>
          </a:p>
          <a:p>
            <a:r>
              <a:rPr lang="en-US" sz="1800" dirty="0"/>
              <a:t>More patients with chronic ETOH</a:t>
            </a:r>
          </a:p>
          <a:p>
            <a:r>
              <a:rPr lang="en-US" sz="1800" dirty="0"/>
              <a:t>More patients with psychosis</a:t>
            </a:r>
          </a:p>
          <a:p>
            <a:r>
              <a:rPr lang="en-US" sz="1800" dirty="0"/>
              <a:t>More elderly and/or with comorbidities</a:t>
            </a:r>
          </a:p>
          <a:p>
            <a:r>
              <a:rPr lang="en-US" sz="1800" dirty="0"/>
              <a:t>More patients with oncology Dx</a:t>
            </a:r>
          </a:p>
          <a:p>
            <a:r>
              <a:rPr lang="en-US" sz="1800" dirty="0"/>
              <a:t>Patients from neighborhoods with high social needs/PCP desert</a:t>
            </a:r>
          </a:p>
          <a:p>
            <a:r>
              <a:rPr lang="en-US" sz="1800" dirty="0"/>
              <a:t>Reduced time = more patients with:</a:t>
            </a:r>
          </a:p>
          <a:p>
            <a:pPr lvl="1"/>
            <a:r>
              <a:rPr lang="en-US" sz="1600" dirty="0"/>
              <a:t>Current drug or alcohol overdose</a:t>
            </a:r>
          </a:p>
          <a:p>
            <a:pPr lvl="1"/>
            <a:r>
              <a:rPr lang="en-US" sz="1600" dirty="0"/>
              <a:t>History of 7-day returns to the ED</a:t>
            </a:r>
          </a:p>
          <a:p>
            <a:pPr lvl="1"/>
            <a:r>
              <a:rPr lang="en-US" sz="1600" dirty="0"/>
              <a:t>Severe trauma</a:t>
            </a:r>
            <a:endParaRPr lang="en-US" sz="1800" b="1" i="1" dirty="0">
              <a:solidFill>
                <a:srgbClr val="FF0000"/>
              </a:solidFill>
            </a:endParaRPr>
          </a:p>
          <a:p>
            <a:endParaRPr lang="en-US" sz="1800" dirty="0"/>
          </a:p>
        </p:txBody>
      </p:sp>
      <p:pic>
        <p:nvPicPr>
          <p:cNvPr id="30" name="Picture 29">
            <a:extLst>
              <a:ext uri="{FF2B5EF4-FFF2-40B4-BE49-F238E27FC236}">
                <a16:creationId xmlns:a16="http://schemas.microsoft.com/office/drawing/2014/main" id="{C16D1830-926B-4830-93E5-C959111383F0}"/>
              </a:ext>
            </a:extLst>
          </p:cNvPr>
          <p:cNvPicPr>
            <a:picLocks noChangeAspect="1"/>
          </p:cNvPicPr>
          <p:nvPr/>
        </p:nvPicPr>
        <p:blipFill>
          <a:blip r:embed="rId3"/>
          <a:stretch>
            <a:fillRect/>
          </a:stretch>
        </p:blipFill>
        <p:spPr>
          <a:xfrm>
            <a:off x="4748138" y="2646947"/>
            <a:ext cx="3733310" cy="2793883"/>
          </a:xfrm>
          <a:prstGeom prst="rect">
            <a:avLst/>
          </a:prstGeom>
        </p:spPr>
      </p:pic>
    </p:spTree>
    <p:extLst>
      <p:ext uri="{BB962C8B-B14F-4D97-AF65-F5344CB8AC3E}">
        <p14:creationId xmlns:p14="http://schemas.microsoft.com/office/powerpoint/2010/main" val="61919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47563" y="26218"/>
            <a:ext cx="8996437" cy="1179406"/>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3900" dirty="0"/>
              <a:t>Operations Based Complexity Index</a:t>
            </a:r>
          </a:p>
        </p:txBody>
      </p:sp>
      <p:sp>
        <p:nvSpPr>
          <p:cNvPr id="9" name="TextBox 8">
            <a:extLst>
              <a:ext uri="{FF2B5EF4-FFF2-40B4-BE49-F238E27FC236}">
                <a16:creationId xmlns:a16="http://schemas.microsoft.com/office/drawing/2014/main" id="{F95EE395-586E-43A1-898D-19C0B2408343}"/>
              </a:ext>
            </a:extLst>
          </p:cNvPr>
          <p:cNvSpPr txBox="1"/>
          <p:nvPr/>
        </p:nvSpPr>
        <p:spPr>
          <a:xfrm>
            <a:off x="2336035" y="1346154"/>
            <a:ext cx="4471930" cy="461665"/>
          </a:xfrm>
          <a:prstGeom prst="rect">
            <a:avLst/>
          </a:prstGeom>
          <a:noFill/>
        </p:spPr>
        <p:txBody>
          <a:bodyPr wrap="none" rtlCol="0">
            <a:spAutoFit/>
          </a:bodyPr>
          <a:lstStyle/>
          <a:p>
            <a:r>
              <a:rPr lang="en-US" sz="2400" b="1" dirty="0"/>
              <a:t>Fiscal Year 2023 Complexity Index</a:t>
            </a:r>
          </a:p>
        </p:txBody>
      </p:sp>
      <p:pic>
        <p:nvPicPr>
          <p:cNvPr id="5" name="Picture 4">
            <a:extLst>
              <a:ext uri="{FF2B5EF4-FFF2-40B4-BE49-F238E27FC236}">
                <a16:creationId xmlns:a16="http://schemas.microsoft.com/office/drawing/2014/main" id="{2CFC480A-00DA-4D17-BC12-2B11EB33F953}"/>
              </a:ext>
            </a:extLst>
          </p:cNvPr>
          <p:cNvPicPr>
            <a:picLocks noChangeAspect="1"/>
          </p:cNvPicPr>
          <p:nvPr/>
        </p:nvPicPr>
        <p:blipFill>
          <a:blip r:embed="rId3"/>
          <a:stretch>
            <a:fillRect/>
          </a:stretch>
        </p:blipFill>
        <p:spPr>
          <a:xfrm>
            <a:off x="0" y="2177953"/>
            <a:ext cx="9144000" cy="3695626"/>
          </a:xfrm>
          <a:prstGeom prst="rect">
            <a:avLst/>
          </a:prstGeom>
        </p:spPr>
      </p:pic>
    </p:spTree>
    <p:extLst>
      <p:ext uri="{BB962C8B-B14F-4D97-AF65-F5344CB8AC3E}">
        <p14:creationId xmlns:p14="http://schemas.microsoft.com/office/powerpoint/2010/main" val="85441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145"/>
            <a:ext cx="8229600" cy="1143000"/>
          </a:xfrm>
        </p:spPr>
        <p:txBody>
          <a:bodyPr/>
          <a:lstStyle/>
          <a:p>
            <a:r>
              <a:rPr lang="en-US" dirty="0"/>
              <a:t>Academic vs Others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8725141"/>
              </p:ext>
            </p:extLst>
          </p:nvPr>
        </p:nvGraphicFramePr>
        <p:xfrm>
          <a:off x="737948" y="1648451"/>
          <a:ext cx="7862307" cy="3435534"/>
        </p:xfrm>
        <a:graphic>
          <a:graphicData uri="http://schemas.openxmlformats.org/drawingml/2006/table">
            <a:tbl>
              <a:tblPr firstRow="1" bandRow="1">
                <a:tableStyleId>{5C22544A-7EE6-4342-B048-85BDC9FD1C3A}</a:tableStyleId>
              </a:tblPr>
              <a:tblGrid>
                <a:gridCol w="1552930">
                  <a:extLst>
                    <a:ext uri="{9D8B030D-6E8A-4147-A177-3AD203B41FA5}">
                      <a16:colId xmlns:a16="http://schemas.microsoft.com/office/drawing/2014/main" val="2834224985"/>
                    </a:ext>
                  </a:extLst>
                </a:gridCol>
                <a:gridCol w="998188">
                  <a:extLst>
                    <a:ext uri="{9D8B030D-6E8A-4147-A177-3AD203B41FA5}">
                      <a16:colId xmlns:a16="http://schemas.microsoft.com/office/drawing/2014/main" val="1660752168"/>
                    </a:ext>
                  </a:extLst>
                </a:gridCol>
                <a:gridCol w="1023354">
                  <a:extLst>
                    <a:ext uri="{9D8B030D-6E8A-4147-A177-3AD203B41FA5}">
                      <a16:colId xmlns:a16="http://schemas.microsoft.com/office/drawing/2014/main" val="529758635"/>
                    </a:ext>
                  </a:extLst>
                </a:gridCol>
                <a:gridCol w="971849">
                  <a:extLst>
                    <a:ext uri="{9D8B030D-6E8A-4147-A177-3AD203B41FA5}">
                      <a16:colId xmlns:a16="http://schemas.microsoft.com/office/drawing/2014/main" val="2120920859"/>
                    </a:ext>
                  </a:extLst>
                </a:gridCol>
                <a:gridCol w="965017">
                  <a:extLst>
                    <a:ext uri="{9D8B030D-6E8A-4147-A177-3AD203B41FA5}">
                      <a16:colId xmlns:a16="http://schemas.microsoft.com/office/drawing/2014/main" val="1009740492"/>
                    </a:ext>
                  </a:extLst>
                </a:gridCol>
                <a:gridCol w="1488229">
                  <a:extLst>
                    <a:ext uri="{9D8B030D-6E8A-4147-A177-3AD203B41FA5}">
                      <a16:colId xmlns:a16="http://schemas.microsoft.com/office/drawing/2014/main" val="15303660"/>
                    </a:ext>
                  </a:extLst>
                </a:gridCol>
                <a:gridCol w="862740">
                  <a:extLst>
                    <a:ext uri="{9D8B030D-6E8A-4147-A177-3AD203B41FA5}">
                      <a16:colId xmlns:a16="http://schemas.microsoft.com/office/drawing/2014/main" val="3617554857"/>
                    </a:ext>
                  </a:extLst>
                </a:gridCol>
              </a:tblGrid>
              <a:tr h="1035590">
                <a:tc>
                  <a:txBody>
                    <a:bodyPr/>
                    <a:lstStyle/>
                    <a:p>
                      <a:endParaRPr lang="en-US" dirty="0"/>
                    </a:p>
                  </a:txBody>
                  <a:tcPr/>
                </a:tc>
                <a:tc>
                  <a:txBody>
                    <a:bodyPr/>
                    <a:lstStyle/>
                    <a:p>
                      <a:pPr algn="ctr"/>
                      <a:r>
                        <a:rPr lang="en-US" sz="2000" dirty="0"/>
                        <a:t>Arrivals</a:t>
                      </a:r>
                    </a:p>
                  </a:txBody>
                  <a:tcPr anchor="ctr"/>
                </a:tc>
                <a:tc>
                  <a:txBody>
                    <a:bodyPr/>
                    <a:lstStyle/>
                    <a:p>
                      <a:pPr algn="ctr"/>
                      <a:r>
                        <a:rPr lang="en-US" sz="2000" dirty="0"/>
                        <a:t>Unique</a:t>
                      </a:r>
                    </a:p>
                    <a:p>
                      <a:pPr algn="ctr"/>
                      <a:r>
                        <a:rPr lang="en-US" sz="2000" dirty="0"/>
                        <a:t>Visits</a:t>
                      </a:r>
                    </a:p>
                  </a:txBody>
                  <a:tcPr anchor="ctr"/>
                </a:tc>
                <a:tc>
                  <a:txBody>
                    <a:bodyPr/>
                    <a:lstStyle/>
                    <a:p>
                      <a:pPr algn="ctr"/>
                      <a:r>
                        <a:rPr lang="en-US" sz="2000" dirty="0"/>
                        <a:t>Value </a:t>
                      </a:r>
                    </a:p>
                    <a:p>
                      <a:pPr algn="ctr"/>
                      <a:r>
                        <a:rPr lang="en-US" sz="2000" dirty="0"/>
                        <a:t>Time D/C</a:t>
                      </a:r>
                    </a:p>
                  </a:txBody>
                  <a:tcPr anchor="ctr"/>
                </a:tc>
                <a:tc>
                  <a:txBody>
                    <a:bodyPr/>
                    <a:lstStyle/>
                    <a:p>
                      <a:pPr algn="ctr"/>
                      <a:r>
                        <a:rPr lang="en-US" sz="2000" baseline="0" dirty="0"/>
                        <a:t>Value Time</a:t>
                      </a:r>
                    </a:p>
                    <a:p>
                      <a:pPr algn="ctr"/>
                      <a:r>
                        <a:rPr lang="en-US" sz="2000" baseline="0" dirty="0"/>
                        <a:t>Admit</a:t>
                      </a:r>
                    </a:p>
                  </a:txBody>
                  <a:tcPr anchor="ctr"/>
                </a:tc>
                <a:tc>
                  <a:txBody>
                    <a:bodyPr/>
                    <a:lstStyle/>
                    <a:p>
                      <a:pPr algn="ctr"/>
                      <a:r>
                        <a:rPr lang="en-US" sz="2000" baseline="0" dirty="0"/>
                        <a:t>Hospitalized Rate</a:t>
                      </a:r>
                    </a:p>
                  </a:txBody>
                  <a:tcPr anchor="ctr"/>
                </a:tc>
                <a:tc>
                  <a:txBody>
                    <a:bodyPr/>
                    <a:lstStyle/>
                    <a:p>
                      <a:pPr algn="ctr"/>
                      <a:r>
                        <a:rPr lang="en-US" dirty="0"/>
                        <a:t>ED</a:t>
                      </a:r>
                    </a:p>
                    <a:p>
                      <a:pPr algn="ctr"/>
                      <a:r>
                        <a:rPr lang="en-US" baseline="0" dirty="0"/>
                        <a:t> Index</a:t>
                      </a:r>
                      <a:endParaRPr lang="en-US" dirty="0"/>
                    </a:p>
                  </a:txBody>
                  <a:tcPr anchor="ctr"/>
                </a:tc>
                <a:extLst>
                  <a:ext uri="{0D108BD9-81ED-4DB2-BD59-A6C34878D82A}">
                    <a16:rowId xmlns:a16="http://schemas.microsoft.com/office/drawing/2014/main" val="2808362891"/>
                  </a:ext>
                </a:extLst>
              </a:tr>
              <a:tr h="599986">
                <a:tc>
                  <a:txBody>
                    <a:bodyPr/>
                    <a:lstStyle/>
                    <a:p>
                      <a:pPr algn="ctr"/>
                      <a:r>
                        <a:rPr lang="en-US" sz="2000" b="1" dirty="0"/>
                        <a:t>Academic</a:t>
                      </a:r>
                    </a:p>
                  </a:txBody>
                  <a:tcPr anchor="ctr"/>
                </a:tc>
                <a:tc>
                  <a:txBody>
                    <a:bodyPr/>
                    <a:lstStyle/>
                    <a:p>
                      <a:pPr algn="ctr"/>
                      <a:r>
                        <a:rPr lang="en-US" sz="2000" b="1" dirty="0"/>
                        <a:t>62,483</a:t>
                      </a:r>
                    </a:p>
                  </a:txBody>
                  <a:tcPr anchor="ctr"/>
                </a:tc>
                <a:tc>
                  <a:txBody>
                    <a:bodyPr/>
                    <a:lstStyle/>
                    <a:p>
                      <a:pPr algn="ctr"/>
                      <a:r>
                        <a:rPr lang="en-US" sz="2000" b="1" dirty="0"/>
                        <a:t>67.1%</a:t>
                      </a:r>
                    </a:p>
                  </a:txBody>
                  <a:tcPr anchor="ctr"/>
                </a:tc>
                <a:tc>
                  <a:txBody>
                    <a:bodyPr/>
                    <a:lstStyle/>
                    <a:p>
                      <a:pPr algn="ctr"/>
                      <a:r>
                        <a:rPr lang="en-US" sz="2000" b="1" dirty="0"/>
                        <a:t>64%</a:t>
                      </a:r>
                    </a:p>
                  </a:txBody>
                  <a:tcPr anchor="ctr"/>
                </a:tc>
                <a:tc>
                  <a:txBody>
                    <a:bodyPr/>
                    <a:lstStyle/>
                    <a:p>
                      <a:pPr algn="ctr"/>
                      <a:r>
                        <a:rPr lang="en-US" sz="2000" b="1" dirty="0"/>
                        <a:t>36%</a:t>
                      </a:r>
                    </a:p>
                  </a:txBody>
                  <a:tcPr anchor="ctr"/>
                </a:tc>
                <a:tc>
                  <a:txBody>
                    <a:bodyPr/>
                    <a:lstStyle/>
                    <a:p>
                      <a:pPr algn="ctr"/>
                      <a:r>
                        <a:rPr lang="en-US" sz="2000" b="1" dirty="0"/>
                        <a:t>28.8%</a:t>
                      </a:r>
                    </a:p>
                  </a:txBody>
                  <a:tcPr anchor="ctr"/>
                </a:tc>
                <a:tc>
                  <a:txBody>
                    <a:bodyPr/>
                    <a:lstStyle/>
                    <a:p>
                      <a:pPr algn="ctr"/>
                      <a:r>
                        <a:rPr lang="en-US" sz="2000" b="1" dirty="0"/>
                        <a:t>.679</a:t>
                      </a:r>
                    </a:p>
                  </a:txBody>
                  <a:tcPr anchor="ctr"/>
                </a:tc>
                <a:extLst>
                  <a:ext uri="{0D108BD9-81ED-4DB2-BD59-A6C34878D82A}">
                    <a16:rowId xmlns:a16="http://schemas.microsoft.com/office/drawing/2014/main" val="3773387778"/>
                  </a:ext>
                </a:extLst>
              </a:tr>
              <a:tr h="599986">
                <a:tc>
                  <a:txBody>
                    <a:bodyPr/>
                    <a:lstStyle/>
                    <a:p>
                      <a:pPr algn="ctr"/>
                      <a:r>
                        <a:rPr lang="en-US" sz="2000" b="1" dirty="0"/>
                        <a:t>Community</a:t>
                      </a:r>
                    </a:p>
                  </a:txBody>
                  <a:tcPr anchor="ctr"/>
                </a:tc>
                <a:tc>
                  <a:txBody>
                    <a:bodyPr/>
                    <a:lstStyle/>
                    <a:p>
                      <a:pPr algn="ctr"/>
                      <a:r>
                        <a:rPr lang="en-US" sz="2000" b="1" dirty="0"/>
                        <a:t>29,239</a:t>
                      </a:r>
                    </a:p>
                  </a:txBody>
                  <a:tcPr anchor="ctr"/>
                </a:tc>
                <a:tc>
                  <a:txBody>
                    <a:bodyPr/>
                    <a:lstStyle/>
                    <a:p>
                      <a:pPr algn="ctr"/>
                      <a:r>
                        <a:rPr lang="en-US" sz="2000" b="1" dirty="0"/>
                        <a:t>69.5%</a:t>
                      </a:r>
                    </a:p>
                  </a:txBody>
                  <a:tcPr anchor="ctr"/>
                </a:tc>
                <a:tc>
                  <a:txBody>
                    <a:bodyPr/>
                    <a:lstStyle/>
                    <a:p>
                      <a:pPr algn="ctr"/>
                      <a:r>
                        <a:rPr lang="en-US" sz="2000" b="1" dirty="0"/>
                        <a:t>71%</a:t>
                      </a:r>
                    </a:p>
                  </a:txBody>
                  <a:tcPr anchor="ctr"/>
                </a:tc>
                <a:tc>
                  <a:txBody>
                    <a:bodyPr/>
                    <a:lstStyle/>
                    <a:p>
                      <a:pPr algn="ctr"/>
                      <a:r>
                        <a:rPr lang="en-US" sz="2000" b="1" dirty="0"/>
                        <a:t>49%</a:t>
                      </a:r>
                    </a:p>
                  </a:txBody>
                  <a:tcPr anchor="ctr"/>
                </a:tc>
                <a:tc>
                  <a:txBody>
                    <a:bodyPr/>
                    <a:lstStyle/>
                    <a:p>
                      <a:pPr algn="ctr"/>
                      <a:r>
                        <a:rPr lang="en-US" sz="2000" b="1" dirty="0"/>
                        <a:t>16.1%</a:t>
                      </a:r>
                    </a:p>
                  </a:txBody>
                  <a:tcPr anchor="ctr"/>
                </a:tc>
                <a:tc>
                  <a:txBody>
                    <a:bodyPr/>
                    <a:lstStyle/>
                    <a:p>
                      <a:pPr algn="ctr"/>
                      <a:r>
                        <a:rPr lang="en-US" sz="2000" b="1" dirty="0"/>
                        <a:t>.396</a:t>
                      </a:r>
                    </a:p>
                  </a:txBody>
                  <a:tcPr anchor="ctr"/>
                </a:tc>
                <a:extLst>
                  <a:ext uri="{0D108BD9-81ED-4DB2-BD59-A6C34878D82A}">
                    <a16:rowId xmlns:a16="http://schemas.microsoft.com/office/drawing/2014/main" val="598783290"/>
                  </a:ext>
                </a:extLst>
              </a:tr>
              <a:tr h="599986">
                <a:tc>
                  <a:txBody>
                    <a:bodyPr/>
                    <a:lstStyle/>
                    <a:p>
                      <a:pPr algn="ctr"/>
                      <a:r>
                        <a:rPr lang="en-US" sz="2000" b="1" dirty="0"/>
                        <a:t>Freestanding</a:t>
                      </a:r>
                    </a:p>
                  </a:txBody>
                  <a:tcPr anchor="ctr"/>
                </a:tc>
                <a:tc>
                  <a:txBody>
                    <a:bodyPr/>
                    <a:lstStyle/>
                    <a:p>
                      <a:pPr algn="ctr"/>
                      <a:r>
                        <a:rPr lang="en-US" sz="2000" b="1" dirty="0"/>
                        <a:t>28,578</a:t>
                      </a:r>
                    </a:p>
                  </a:txBody>
                  <a:tcPr anchor="ctr"/>
                </a:tc>
                <a:tc>
                  <a:txBody>
                    <a:bodyPr/>
                    <a:lstStyle/>
                    <a:p>
                      <a:pPr algn="ctr"/>
                      <a:r>
                        <a:rPr lang="en-US" sz="2000" b="1" dirty="0"/>
                        <a:t>69.6%</a:t>
                      </a:r>
                    </a:p>
                  </a:txBody>
                  <a:tcPr anchor="ctr"/>
                </a:tc>
                <a:tc>
                  <a:txBody>
                    <a:bodyPr/>
                    <a:lstStyle/>
                    <a:p>
                      <a:pPr algn="ctr"/>
                      <a:r>
                        <a:rPr lang="en-US" sz="2000" b="1" dirty="0"/>
                        <a:t>62%</a:t>
                      </a:r>
                    </a:p>
                  </a:txBody>
                  <a:tcPr anchor="ctr"/>
                </a:tc>
                <a:tc>
                  <a:txBody>
                    <a:bodyPr/>
                    <a:lstStyle/>
                    <a:p>
                      <a:pPr algn="ctr"/>
                      <a:r>
                        <a:rPr lang="en-US" sz="2000" b="1" dirty="0"/>
                        <a:t>30%</a:t>
                      </a:r>
                    </a:p>
                  </a:txBody>
                  <a:tcPr anchor="ctr"/>
                </a:tc>
                <a:tc>
                  <a:txBody>
                    <a:bodyPr/>
                    <a:lstStyle/>
                    <a:p>
                      <a:pPr algn="ctr"/>
                      <a:r>
                        <a:rPr lang="en-US" sz="2000" b="1" dirty="0"/>
                        <a:t>10.2%</a:t>
                      </a:r>
                    </a:p>
                  </a:txBody>
                  <a:tcPr anchor="ctr"/>
                </a:tc>
                <a:tc>
                  <a:txBody>
                    <a:bodyPr/>
                    <a:lstStyle/>
                    <a:p>
                      <a:pPr algn="ctr"/>
                      <a:r>
                        <a:rPr lang="en-US" sz="2000" b="1" dirty="0"/>
                        <a:t>.148</a:t>
                      </a:r>
                    </a:p>
                  </a:txBody>
                  <a:tcPr anchor="ctr"/>
                </a:tc>
                <a:extLst>
                  <a:ext uri="{0D108BD9-81ED-4DB2-BD59-A6C34878D82A}">
                    <a16:rowId xmlns:a16="http://schemas.microsoft.com/office/drawing/2014/main" val="2403096528"/>
                  </a:ext>
                </a:extLst>
              </a:tr>
              <a:tr h="599986">
                <a:tc>
                  <a:txBody>
                    <a:bodyPr/>
                    <a:lstStyle/>
                    <a:p>
                      <a:pPr algn="ctr"/>
                      <a:r>
                        <a:rPr lang="en-US" sz="2000" b="1" dirty="0"/>
                        <a:t>Pediatrics</a:t>
                      </a:r>
                    </a:p>
                  </a:txBody>
                  <a:tcPr anchor="ctr"/>
                </a:tc>
                <a:tc>
                  <a:txBody>
                    <a:bodyPr/>
                    <a:lstStyle/>
                    <a:p>
                      <a:pPr algn="ctr"/>
                      <a:r>
                        <a:rPr lang="en-US" sz="2000" b="1" dirty="0"/>
                        <a:t>26,929</a:t>
                      </a:r>
                    </a:p>
                  </a:txBody>
                  <a:tcPr anchor="ctr"/>
                </a:tc>
                <a:tc>
                  <a:txBody>
                    <a:bodyPr/>
                    <a:lstStyle/>
                    <a:p>
                      <a:pPr algn="ctr"/>
                      <a:r>
                        <a:rPr lang="en-US" sz="2000" b="1" dirty="0"/>
                        <a:t>70.2%</a:t>
                      </a:r>
                    </a:p>
                  </a:txBody>
                  <a:tcPr anchor="ctr"/>
                </a:tc>
                <a:tc>
                  <a:txBody>
                    <a:bodyPr/>
                    <a:lstStyle/>
                    <a:p>
                      <a:pPr algn="ctr"/>
                      <a:r>
                        <a:rPr lang="en-US" sz="2000" b="1" dirty="0"/>
                        <a:t>66%</a:t>
                      </a:r>
                    </a:p>
                  </a:txBody>
                  <a:tcPr anchor="ctr"/>
                </a:tc>
                <a:tc>
                  <a:txBody>
                    <a:bodyPr/>
                    <a:lstStyle/>
                    <a:p>
                      <a:pPr algn="ctr"/>
                      <a:r>
                        <a:rPr lang="en-US" sz="2000" b="1" dirty="0"/>
                        <a:t>43%</a:t>
                      </a:r>
                    </a:p>
                  </a:txBody>
                  <a:tcPr anchor="ctr"/>
                </a:tc>
                <a:tc>
                  <a:txBody>
                    <a:bodyPr/>
                    <a:lstStyle/>
                    <a:p>
                      <a:pPr algn="ctr"/>
                      <a:r>
                        <a:rPr lang="en-US" sz="2000" b="1" dirty="0"/>
                        <a:t>13.9%</a:t>
                      </a:r>
                    </a:p>
                  </a:txBody>
                  <a:tcPr anchor="ctr"/>
                </a:tc>
                <a:tc>
                  <a:txBody>
                    <a:bodyPr/>
                    <a:lstStyle/>
                    <a:p>
                      <a:pPr algn="ctr"/>
                      <a:r>
                        <a:rPr lang="en-US" sz="2000" b="1" dirty="0"/>
                        <a:t>.238</a:t>
                      </a:r>
                    </a:p>
                  </a:txBody>
                  <a:tcPr anchor="ctr"/>
                </a:tc>
                <a:extLst>
                  <a:ext uri="{0D108BD9-81ED-4DB2-BD59-A6C34878D82A}">
                    <a16:rowId xmlns:a16="http://schemas.microsoft.com/office/drawing/2014/main" val="2634249790"/>
                  </a:ext>
                </a:extLst>
              </a:tr>
            </a:tbl>
          </a:graphicData>
        </a:graphic>
      </p:graphicFrame>
      <p:pic>
        <p:nvPicPr>
          <p:cNvPr id="3" name="Picture 2"/>
          <p:cNvPicPr>
            <a:picLocks noChangeAspect="1"/>
          </p:cNvPicPr>
          <p:nvPr/>
        </p:nvPicPr>
        <p:blipFill>
          <a:blip r:embed="rId2"/>
          <a:stretch>
            <a:fillRect/>
          </a:stretch>
        </p:blipFill>
        <p:spPr>
          <a:xfrm>
            <a:off x="522513" y="5201551"/>
            <a:ext cx="4088675" cy="1656449"/>
          </a:xfrm>
          <a:prstGeom prst="rect">
            <a:avLst/>
          </a:prstGeom>
        </p:spPr>
      </p:pic>
      <p:pic>
        <p:nvPicPr>
          <p:cNvPr id="4" name="Picture 3"/>
          <p:cNvPicPr>
            <a:picLocks noChangeAspect="1"/>
          </p:cNvPicPr>
          <p:nvPr/>
        </p:nvPicPr>
        <p:blipFill>
          <a:blip r:embed="rId3"/>
          <a:stretch>
            <a:fillRect/>
          </a:stretch>
        </p:blipFill>
        <p:spPr>
          <a:xfrm>
            <a:off x="4611189" y="5201551"/>
            <a:ext cx="4193176" cy="1656449"/>
          </a:xfrm>
          <a:prstGeom prst="rect">
            <a:avLst/>
          </a:prstGeom>
        </p:spPr>
      </p:pic>
    </p:spTree>
    <p:extLst>
      <p:ext uri="{BB962C8B-B14F-4D97-AF65-F5344CB8AC3E}">
        <p14:creationId xmlns:p14="http://schemas.microsoft.com/office/powerpoint/2010/main" val="337229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78" y="3575737"/>
            <a:ext cx="1879865" cy="1190897"/>
          </a:xfrm>
          <a:prstGeom prst="rect">
            <a:avLst/>
          </a:prstGeom>
        </p:spPr>
      </p:pic>
      <p:sp>
        <p:nvSpPr>
          <p:cNvPr id="2" name="Title 1"/>
          <p:cNvSpPr>
            <a:spLocks noGrp="1"/>
          </p:cNvSpPr>
          <p:nvPr>
            <p:ph type="title"/>
          </p:nvPr>
        </p:nvSpPr>
        <p:spPr/>
        <p:txBody>
          <a:bodyPr>
            <a:normAutofit/>
          </a:bodyPr>
          <a:lstStyle/>
          <a:p>
            <a:r>
              <a:rPr lang="en-US" dirty="0"/>
              <a:t>Nursing and Support Hours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78" y="1346501"/>
            <a:ext cx="1851698" cy="1135708"/>
          </a:xfrm>
          <a:prstGeom prst="rect">
            <a:avLst/>
          </a:prstGeom>
        </p:spPr>
      </p:pic>
      <p:pic>
        <p:nvPicPr>
          <p:cNvPr id="10" name="Picture 9"/>
          <p:cNvPicPr>
            <a:picLocks noChangeAspect="1"/>
          </p:cNvPicPr>
          <p:nvPr/>
        </p:nvPicPr>
        <p:blipFill>
          <a:blip r:embed="rId4"/>
          <a:stretch>
            <a:fillRect/>
          </a:stretch>
        </p:blipFill>
        <p:spPr>
          <a:xfrm>
            <a:off x="253191" y="2394302"/>
            <a:ext cx="1784991" cy="120189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316" y="4493140"/>
            <a:ext cx="2243582" cy="136702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66" y="5505300"/>
            <a:ext cx="2042887" cy="1244737"/>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1292096371"/>
              </p:ext>
            </p:extLst>
          </p:nvPr>
        </p:nvGraphicFramePr>
        <p:xfrm>
          <a:off x="4425154" y="2161010"/>
          <a:ext cx="2768669" cy="1798320"/>
        </p:xfrm>
        <a:graphic>
          <a:graphicData uri="http://schemas.openxmlformats.org/drawingml/2006/table">
            <a:tbl>
              <a:tblPr firstRow="1" bandRow="1">
                <a:tableStyleId>{5C22544A-7EE6-4342-B048-85BDC9FD1C3A}</a:tableStyleId>
              </a:tblPr>
              <a:tblGrid>
                <a:gridCol w="1193192">
                  <a:extLst>
                    <a:ext uri="{9D8B030D-6E8A-4147-A177-3AD203B41FA5}">
                      <a16:colId xmlns:a16="http://schemas.microsoft.com/office/drawing/2014/main" val="619235229"/>
                    </a:ext>
                  </a:extLst>
                </a:gridCol>
                <a:gridCol w="1575477">
                  <a:extLst>
                    <a:ext uri="{9D8B030D-6E8A-4147-A177-3AD203B41FA5}">
                      <a16:colId xmlns:a16="http://schemas.microsoft.com/office/drawing/2014/main" val="3354588670"/>
                    </a:ext>
                  </a:extLst>
                </a:gridCol>
              </a:tblGrid>
              <a:tr h="370840">
                <a:tc>
                  <a:txBody>
                    <a:bodyPr/>
                    <a:lstStyle/>
                    <a:p>
                      <a:endParaRPr lang="en-US" dirty="0"/>
                    </a:p>
                  </a:txBody>
                  <a:tcPr/>
                </a:tc>
                <a:tc>
                  <a:txBody>
                    <a:bodyPr/>
                    <a:lstStyle/>
                    <a:p>
                      <a:pPr algn="ctr"/>
                      <a:r>
                        <a:rPr lang="en-US" sz="2000" dirty="0"/>
                        <a:t>Percent</a:t>
                      </a:r>
                    </a:p>
                    <a:p>
                      <a:pPr algn="ctr"/>
                      <a:r>
                        <a:rPr lang="en-US" sz="2000" dirty="0"/>
                        <a:t>Worked</a:t>
                      </a:r>
                    </a:p>
                    <a:p>
                      <a:pPr algn="ctr"/>
                      <a:r>
                        <a:rPr lang="en-US" sz="2000" dirty="0"/>
                        <a:t>Hours</a:t>
                      </a:r>
                    </a:p>
                  </a:txBody>
                  <a:tcPr/>
                </a:tc>
                <a:extLst>
                  <a:ext uri="{0D108BD9-81ED-4DB2-BD59-A6C34878D82A}">
                    <a16:rowId xmlns:a16="http://schemas.microsoft.com/office/drawing/2014/main" val="1643986423"/>
                  </a:ext>
                </a:extLst>
              </a:tr>
              <a:tr h="370840">
                <a:tc>
                  <a:txBody>
                    <a:bodyPr/>
                    <a:lstStyle/>
                    <a:p>
                      <a:r>
                        <a:rPr lang="en-US" sz="2000" b="1" dirty="0"/>
                        <a:t>Nursing</a:t>
                      </a:r>
                    </a:p>
                  </a:txBody>
                  <a:tcPr/>
                </a:tc>
                <a:tc>
                  <a:txBody>
                    <a:bodyPr/>
                    <a:lstStyle/>
                    <a:p>
                      <a:pPr algn="ctr"/>
                      <a:r>
                        <a:rPr lang="en-US" b="1" dirty="0"/>
                        <a:t>98.6%</a:t>
                      </a:r>
                    </a:p>
                  </a:txBody>
                  <a:tcPr/>
                </a:tc>
                <a:extLst>
                  <a:ext uri="{0D108BD9-81ED-4DB2-BD59-A6C34878D82A}">
                    <a16:rowId xmlns:a16="http://schemas.microsoft.com/office/drawing/2014/main" val="858926289"/>
                  </a:ext>
                </a:extLst>
              </a:tr>
              <a:tr h="370840">
                <a:tc>
                  <a:txBody>
                    <a:bodyPr/>
                    <a:lstStyle/>
                    <a:p>
                      <a:r>
                        <a:rPr lang="en-US" sz="2000" b="1" dirty="0"/>
                        <a:t>Support</a:t>
                      </a:r>
                    </a:p>
                  </a:txBody>
                  <a:tcPr/>
                </a:tc>
                <a:tc>
                  <a:txBody>
                    <a:bodyPr/>
                    <a:lstStyle/>
                    <a:p>
                      <a:pPr algn="ctr"/>
                      <a:r>
                        <a:rPr lang="en-US" b="1" dirty="0">
                          <a:solidFill>
                            <a:schemeClr val="tx1"/>
                          </a:solidFill>
                        </a:rPr>
                        <a:t>121.1%</a:t>
                      </a:r>
                    </a:p>
                  </a:txBody>
                  <a:tcPr/>
                </a:tc>
                <a:extLst>
                  <a:ext uri="{0D108BD9-81ED-4DB2-BD59-A6C34878D82A}">
                    <a16:rowId xmlns:a16="http://schemas.microsoft.com/office/drawing/2014/main" val="198537414"/>
                  </a:ext>
                </a:extLst>
              </a:tr>
            </a:tbl>
          </a:graphicData>
        </a:graphic>
      </p:graphicFrame>
      <p:graphicFrame>
        <p:nvGraphicFramePr>
          <p:cNvPr id="14" name="Content Placeholder 4"/>
          <p:cNvGraphicFramePr>
            <a:graphicFrameLocks/>
          </p:cNvGraphicFramePr>
          <p:nvPr>
            <p:extLst>
              <p:ext uri="{D42A27DB-BD31-4B8C-83A1-F6EECF244321}">
                <p14:modId xmlns:p14="http://schemas.microsoft.com/office/powerpoint/2010/main" val="2932184587"/>
              </p:ext>
            </p:extLst>
          </p:nvPr>
        </p:nvGraphicFramePr>
        <p:xfrm>
          <a:off x="2856236" y="4540850"/>
          <a:ext cx="6060892" cy="1584960"/>
        </p:xfrm>
        <a:graphic>
          <a:graphicData uri="http://schemas.openxmlformats.org/drawingml/2006/table">
            <a:tbl>
              <a:tblPr firstRow="1" bandRow="1">
                <a:tableStyleId>{5C22544A-7EE6-4342-B048-85BDC9FD1C3A}</a:tableStyleId>
              </a:tblPr>
              <a:tblGrid>
                <a:gridCol w="2303593">
                  <a:extLst>
                    <a:ext uri="{9D8B030D-6E8A-4147-A177-3AD203B41FA5}">
                      <a16:colId xmlns:a16="http://schemas.microsoft.com/office/drawing/2014/main" val="619235229"/>
                    </a:ext>
                  </a:extLst>
                </a:gridCol>
                <a:gridCol w="875211">
                  <a:extLst>
                    <a:ext uri="{9D8B030D-6E8A-4147-A177-3AD203B41FA5}">
                      <a16:colId xmlns:a16="http://schemas.microsoft.com/office/drawing/2014/main" val="1834704564"/>
                    </a:ext>
                  </a:extLst>
                </a:gridCol>
                <a:gridCol w="1306611">
                  <a:extLst>
                    <a:ext uri="{9D8B030D-6E8A-4147-A177-3AD203B41FA5}">
                      <a16:colId xmlns:a16="http://schemas.microsoft.com/office/drawing/2014/main" val="2653906844"/>
                    </a:ext>
                  </a:extLst>
                </a:gridCol>
                <a:gridCol w="1575477">
                  <a:extLst>
                    <a:ext uri="{9D8B030D-6E8A-4147-A177-3AD203B41FA5}">
                      <a16:colId xmlns:a16="http://schemas.microsoft.com/office/drawing/2014/main" val="3354588670"/>
                    </a:ext>
                  </a:extLst>
                </a:gridCol>
              </a:tblGrid>
              <a:tr h="370840">
                <a:tc>
                  <a:txBody>
                    <a:bodyPr/>
                    <a:lstStyle/>
                    <a:p>
                      <a:endParaRPr lang="en-US" dirty="0"/>
                    </a:p>
                  </a:txBody>
                  <a:tcPr/>
                </a:tc>
                <a:tc>
                  <a:txBody>
                    <a:bodyPr/>
                    <a:lstStyle/>
                    <a:p>
                      <a:pPr algn="ctr"/>
                      <a:r>
                        <a:rPr lang="en-US" sz="2000" dirty="0"/>
                        <a:t>% Yes</a:t>
                      </a:r>
                    </a:p>
                  </a:txBody>
                  <a:tcPr/>
                </a:tc>
                <a:tc>
                  <a:txBody>
                    <a:bodyPr/>
                    <a:lstStyle/>
                    <a:p>
                      <a:pPr algn="ctr"/>
                      <a:r>
                        <a:rPr lang="en-US" sz="2000" dirty="0"/>
                        <a:t>Weekday</a:t>
                      </a:r>
                    </a:p>
                  </a:txBody>
                  <a:tcPr/>
                </a:tc>
                <a:tc>
                  <a:txBody>
                    <a:bodyPr/>
                    <a:lstStyle/>
                    <a:p>
                      <a:pPr algn="ctr"/>
                      <a:r>
                        <a:rPr lang="en-US" sz="2000" dirty="0"/>
                        <a:t>Weekend</a:t>
                      </a:r>
                    </a:p>
                  </a:txBody>
                  <a:tcPr/>
                </a:tc>
                <a:extLst>
                  <a:ext uri="{0D108BD9-81ED-4DB2-BD59-A6C34878D82A}">
                    <a16:rowId xmlns:a16="http://schemas.microsoft.com/office/drawing/2014/main" val="1643986423"/>
                  </a:ext>
                </a:extLst>
              </a:tr>
              <a:tr h="370840">
                <a:tc>
                  <a:txBody>
                    <a:bodyPr/>
                    <a:lstStyle/>
                    <a:p>
                      <a:r>
                        <a:rPr lang="en-US" sz="2000" b="1" dirty="0"/>
                        <a:t>Case</a:t>
                      </a:r>
                      <a:r>
                        <a:rPr lang="en-US" sz="2000" b="1" baseline="0" dirty="0"/>
                        <a:t> Management</a:t>
                      </a:r>
                      <a:endParaRPr lang="en-US" sz="2000" b="1" dirty="0"/>
                    </a:p>
                  </a:txBody>
                  <a:tcPr/>
                </a:tc>
                <a:tc>
                  <a:txBody>
                    <a:bodyPr/>
                    <a:lstStyle/>
                    <a:p>
                      <a:pPr algn="ctr"/>
                      <a:r>
                        <a:rPr lang="en-US" b="1" dirty="0"/>
                        <a:t>85%</a:t>
                      </a:r>
                    </a:p>
                  </a:txBody>
                  <a:tcPr/>
                </a:tc>
                <a:tc>
                  <a:txBody>
                    <a:bodyPr/>
                    <a:lstStyle/>
                    <a:p>
                      <a:pPr algn="ctr"/>
                      <a:r>
                        <a:rPr lang="en-US" b="1" dirty="0"/>
                        <a:t>16</a:t>
                      </a:r>
                    </a:p>
                  </a:txBody>
                  <a:tcPr/>
                </a:tc>
                <a:tc>
                  <a:txBody>
                    <a:bodyPr/>
                    <a:lstStyle/>
                    <a:p>
                      <a:pPr algn="ctr"/>
                      <a:r>
                        <a:rPr lang="en-US" b="1" dirty="0"/>
                        <a:t>16</a:t>
                      </a:r>
                    </a:p>
                  </a:txBody>
                  <a:tcPr/>
                </a:tc>
                <a:extLst>
                  <a:ext uri="{0D108BD9-81ED-4DB2-BD59-A6C34878D82A}">
                    <a16:rowId xmlns:a16="http://schemas.microsoft.com/office/drawing/2014/main" val="858926289"/>
                  </a:ext>
                </a:extLst>
              </a:tr>
              <a:tr h="370840">
                <a:tc>
                  <a:txBody>
                    <a:bodyPr/>
                    <a:lstStyle/>
                    <a:p>
                      <a:r>
                        <a:rPr lang="en-US" sz="2000" b="1" dirty="0"/>
                        <a:t>Social</a:t>
                      </a:r>
                      <a:r>
                        <a:rPr lang="en-US" sz="2000" b="1" baseline="0" dirty="0"/>
                        <a:t> Work</a:t>
                      </a:r>
                    </a:p>
                  </a:txBody>
                  <a:tcPr/>
                </a:tc>
                <a:tc>
                  <a:txBody>
                    <a:bodyPr/>
                    <a:lstStyle/>
                    <a:p>
                      <a:pPr algn="ctr"/>
                      <a:r>
                        <a:rPr lang="en-US" b="1" dirty="0"/>
                        <a:t>91%</a:t>
                      </a:r>
                    </a:p>
                  </a:txBody>
                  <a:tcPr/>
                </a:tc>
                <a:tc>
                  <a:txBody>
                    <a:bodyPr/>
                    <a:lstStyle/>
                    <a:p>
                      <a:pPr algn="ctr"/>
                      <a:r>
                        <a:rPr lang="en-US" b="1" dirty="0"/>
                        <a:t>24</a:t>
                      </a:r>
                    </a:p>
                  </a:txBody>
                  <a:tcPr/>
                </a:tc>
                <a:tc>
                  <a:txBody>
                    <a:bodyPr/>
                    <a:lstStyle/>
                    <a:p>
                      <a:pPr algn="ctr"/>
                      <a:r>
                        <a:rPr lang="en-US" b="1" dirty="0">
                          <a:solidFill>
                            <a:schemeClr val="tx1"/>
                          </a:solidFill>
                        </a:rPr>
                        <a:t>24</a:t>
                      </a:r>
                    </a:p>
                  </a:txBody>
                  <a:tcPr/>
                </a:tc>
                <a:extLst>
                  <a:ext uri="{0D108BD9-81ED-4DB2-BD59-A6C34878D82A}">
                    <a16:rowId xmlns:a16="http://schemas.microsoft.com/office/drawing/2014/main" val="198537414"/>
                  </a:ext>
                </a:extLst>
              </a:tr>
              <a:tr h="370840">
                <a:tc>
                  <a:txBody>
                    <a:bodyPr/>
                    <a:lstStyle/>
                    <a:p>
                      <a:r>
                        <a:rPr lang="en-US" sz="2000" b="1" baseline="0" dirty="0"/>
                        <a:t>Pharmacist </a:t>
                      </a:r>
                    </a:p>
                  </a:txBody>
                  <a:tcPr/>
                </a:tc>
                <a:tc>
                  <a:txBody>
                    <a:bodyPr/>
                    <a:lstStyle/>
                    <a:p>
                      <a:pPr algn="ctr"/>
                      <a:r>
                        <a:rPr lang="en-US" b="1" dirty="0"/>
                        <a:t>92%</a:t>
                      </a:r>
                    </a:p>
                  </a:txBody>
                  <a:tcPr/>
                </a:tc>
                <a:tc>
                  <a:txBody>
                    <a:bodyPr/>
                    <a:lstStyle/>
                    <a:p>
                      <a:pPr algn="ctr"/>
                      <a:r>
                        <a:rPr lang="en-US" b="1" dirty="0"/>
                        <a:t>16</a:t>
                      </a:r>
                    </a:p>
                  </a:txBody>
                  <a:tcPr/>
                </a:tc>
                <a:tc>
                  <a:txBody>
                    <a:bodyPr/>
                    <a:lstStyle/>
                    <a:p>
                      <a:pPr algn="ctr"/>
                      <a:r>
                        <a:rPr lang="en-US" b="1" dirty="0">
                          <a:solidFill>
                            <a:schemeClr val="tx1"/>
                          </a:solidFill>
                        </a:rPr>
                        <a:t>16</a:t>
                      </a:r>
                    </a:p>
                  </a:txBody>
                  <a:tcPr/>
                </a:tc>
                <a:extLst>
                  <a:ext uri="{0D108BD9-81ED-4DB2-BD59-A6C34878D82A}">
                    <a16:rowId xmlns:a16="http://schemas.microsoft.com/office/drawing/2014/main" val="1744992093"/>
                  </a:ext>
                </a:extLst>
              </a:tr>
            </a:tbl>
          </a:graphicData>
        </a:graphic>
      </p:graphicFrame>
      <p:sp>
        <p:nvSpPr>
          <p:cNvPr id="4" name="TextBox 3">
            <a:extLst>
              <a:ext uri="{FF2B5EF4-FFF2-40B4-BE49-F238E27FC236}">
                <a16:creationId xmlns:a16="http://schemas.microsoft.com/office/drawing/2014/main" id="{2E1EC9F5-F00D-4E0D-B86D-22657A770EEC}"/>
              </a:ext>
            </a:extLst>
          </p:cNvPr>
          <p:cNvSpPr txBox="1"/>
          <p:nvPr/>
        </p:nvSpPr>
        <p:spPr>
          <a:xfrm>
            <a:off x="3680198" y="1729689"/>
            <a:ext cx="4695324" cy="369332"/>
          </a:xfrm>
          <a:prstGeom prst="rect">
            <a:avLst/>
          </a:prstGeom>
          <a:noFill/>
        </p:spPr>
        <p:txBody>
          <a:bodyPr wrap="none" rtlCol="0">
            <a:spAutoFit/>
          </a:bodyPr>
          <a:lstStyle/>
          <a:p>
            <a:r>
              <a:rPr lang="en-US" b="1" dirty="0">
                <a:solidFill>
                  <a:srgbClr val="FF0000"/>
                </a:solidFill>
              </a:rPr>
              <a:t>50% report working MORE hours than budget</a:t>
            </a:r>
          </a:p>
        </p:txBody>
      </p:sp>
    </p:spTree>
    <p:extLst>
      <p:ext uri="{BB962C8B-B14F-4D97-AF65-F5344CB8AC3E}">
        <p14:creationId xmlns:p14="http://schemas.microsoft.com/office/powerpoint/2010/main" val="243809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EF09-D997-4EF9-89FE-A40212F20C4E}"/>
              </a:ext>
            </a:extLst>
          </p:cNvPr>
          <p:cNvSpPr>
            <a:spLocks noGrp="1"/>
          </p:cNvSpPr>
          <p:nvPr>
            <p:ph type="title"/>
          </p:nvPr>
        </p:nvSpPr>
        <p:spPr/>
        <p:txBody>
          <a:bodyPr/>
          <a:lstStyle/>
          <a:p>
            <a:r>
              <a:rPr lang="en-US" dirty="0"/>
              <a:t>Observation Benchmarks</a:t>
            </a:r>
          </a:p>
        </p:txBody>
      </p:sp>
      <p:graphicFrame>
        <p:nvGraphicFramePr>
          <p:cNvPr id="4" name="Table 4">
            <a:extLst>
              <a:ext uri="{FF2B5EF4-FFF2-40B4-BE49-F238E27FC236}">
                <a16:creationId xmlns:a16="http://schemas.microsoft.com/office/drawing/2014/main" id="{9DD0D854-71C9-4BFA-B7FF-B8A8E964926C}"/>
              </a:ext>
            </a:extLst>
          </p:cNvPr>
          <p:cNvGraphicFramePr>
            <a:graphicFrameLocks noGrp="1"/>
          </p:cNvGraphicFramePr>
          <p:nvPr>
            <p:ph idx="1"/>
            <p:extLst>
              <p:ext uri="{D42A27DB-BD31-4B8C-83A1-F6EECF244321}">
                <p14:modId xmlns:p14="http://schemas.microsoft.com/office/powerpoint/2010/main" val="913304662"/>
              </p:ext>
            </p:extLst>
          </p:nvPr>
        </p:nvGraphicFramePr>
        <p:xfrm>
          <a:off x="279133" y="2146434"/>
          <a:ext cx="8595361" cy="2831310"/>
        </p:xfrm>
        <a:graphic>
          <a:graphicData uri="http://schemas.openxmlformats.org/drawingml/2006/table">
            <a:tbl>
              <a:tblPr firstRow="1" bandRow="1">
                <a:tableStyleId>{5C22544A-7EE6-4342-B048-85BDC9FD1C3A}</a:tableStyleId>
              </a:tblPr>
              <a:tblGrid>
                <a:gridCol w="1074420">
                  <a:extLst>
                    <a:ext uri="{9D8B030D-6E8A-4147-A177-3AD203B41FA5}">
                      <a16:colId xmlns:a16="http://schemas.microsoft.com/office/drawing/2014/main" val="2643624576"/>
                    </a:ext>
                  </a:extLst>
                </a:gridCol>
                <a:gridCol w="1074420">
                  <a:extLst>
                    <a:ext uri="{9D8B030D-6E8A-4147-A177-3AD203B41FA5}">
                      <a16:colId xmlns:a16="http://schemas.microsoft.com/office/drawing/2014/main" val="1224682647"/>
                    </a:ext>
                  </a:extLst>
                </a:gridCol>
                <a:gridCol w="1074420">
                  <a:extLst>
                    <a:ext uri="{9D8B030D-6E8A-4147-A177-3AD203B41FA5}">
                      <a16:colId xmlns:a16="http://schemas.microsoft.com/office/drawing/2014/main" val="3005407313"/>
                    </a:ext>
                  </a:extLst>
                </a:gridCol>
                <a:gridCol w="1074420">
                  <a:extLst>
                    <a:ext uri="{9D8B030D-6E8A-4147-A177-3AD203B41FA5}">
                      <a16:colId xmlns:a16="http://schemas.microsoft.com/office/drawing/2014/main" val="907929522"/>
                    </a:ext>
                  </a:extLst>
                </a:gridCol>
                <a:gridCol w="924880">
                  <a:extLst>
                    <a:ext uri="{9D8B030D-6E8A-4147-A177-3AD203B41FA5}">
                      <a16:colId xmlns:a16="http://schemas.microsoft.com/office/drawing/2014/main" val="522693704"/>
                    </a:ext>
                  </a:extLst>
                </a:gridCol>
                <a:gridCol w="1085731">
                  <a:extLst>
                    <a:ext uri="{9D8B030D-6E8A-4147-A177-3AD203B41FA5}">
                      <a16:colId xmlns:a16="http://schemas.microsoft.com/office/drawing/2014/main" val="2190352758"/>
                    </a:ext>
                  </a:extLst>
                </a:gridCol>
                <a:gridCol w="1156101">
                  <a:extLst>
                    <a:ext uri="{9D8B030D-6E8A-4147-A177-3AD203B41FA5}">
                      <a16:colId xmlns:a16="http://schemas.microsoft.com/office/drawing/2014/main" val="3266864828"/>
                    </a:ext>
                  </a:extLst>
                </a:gridCol>
                <a:gridCol w="1130969">
                  <a:extLst>
                    <a:ext uri="{9D8B030D-6E8A-4147-A177-3AD203B41FA5}">
                      <a16:colId xmlns:a16="http://schemas.microsoft.com/office/drawing/2014/main" val="849077459"/>
                    </a:ext>
                  </a:extLst>
                </a:gridCol>
              </a:tblGrid>
              <a:tr h="471885">
                <a:tc>
                  <a:txBody>
                    <a:bodyPr/>
                    <a:lstStyle/>
                    <a:p>
                      <a:pPr algn="ctr"/>
                      <a:endParaRPr lang="en-US"/>
                    </a:p>
                  </a:txBody>
                  <a:tcPr anchor="ctr"/>
                </a:tc>
                <a:tc>
                  <a:txBody>
                    <a:bodyPr/>
                    <a:lstStyle/>
                    <a:p>
                      <a:pPr algn="ctr"/>
                      <a:r>
                        <a:rPr lang="en-US" dirty="0" err="1"/>
                        <a:t>Obs</a:t>
                      </a:r>
                      <a:r>
                        <a:rPr lang="en-US" dirty="0"/>
                        <a:t> Unit</a:t>
                      </a:r>
                    </a:p>
                  </a:txBody>
                  <a:tcPr anchor="ctr"/>
                </a:tc>
                <a:tc>
                  <a:txBody>
                    <a:bodyPr/>
                    <a:lstStyle/>
                    <a:p>
                      <a:pPr algn="ctr"/>
                      <a:r>
                        <a:rPr lang="en-US" dirty="0"/>
                        <a:t>% in </a:t>
                      </a:r>
                      <a:r>
                        <a:rPr lang="en-US" dirty="0" err="1"/>
                        <a:t>Obs</a:t>
                      </a:r>
                      <a:endParaRPr lang="en-US" dirty="0"/>
                    </a:p>
                  </a:txBody>
                  <a:tcPr anchor="ctr"/>
                </a:tc>
                <a:tc>
                  <a:txBody>
                    <a:bodyPr/>
                    <a:lstStyle/>
                    <a:p>
                      <a:pPr algn="ctr"/>
                      <a:r>
                        <a:rPr lang="en-US" dirty="0"/>
                        <a:t>Bed Turn</a:t>
                      </a:r>
                    </a:p>
                  </a:txBody>
                  <a:tcPr anchor="ctr"/>
                </a:tc>
                <a:tc>
                  <a:txBody>
                    <a:bodyPr/>
                    <a:lstStyle/>
                    <a:p>
                      <a:pPr algn="ctr"/>
                      <a:r>
                        <a:rPr lang="en-US" dirty="0"/>
                        <a:t>% D/C</a:t>
                      </a:r>
                    </a:p>
                  </a:txBody>
                  <a:tcPr anchor="ctr"/>
                </a:tc>
                <a:tc>
                  <a:txBody>
                    <a:bodyPr/>
                    <a:lstStyle/>
                    <a:p>
                      <a:pPr algn="ctr"/>
                      <a:r>
                        <a:rPr lang="en-US" dirty="0"/>
                        <a:t>To Order</a:t>
                      </a:r>
                    </a:p>
                  </a:txBody>
                  <a:tcPr anchor="ctr"/>
                </a:tc>
                <a:tc>
                  <a:txBody>
                    <a:bodyPr/>
                    <a:lstStyle/>
                    <a:p>
                      <a:pPr algn="ctr"/>
                      <a:r>
                        <a:rPr lang="en-US" dirty="0"/>
                        <a:t>To Decide</a:t>
                      </a:r>
                    </a:p>
                  </a:txBody>
                  <a:tcPr anchor="ctr"/>
                </a:tc>
                <a:tc>
                  <a:txBody>
                    <a:bodyPr/>
                    <a:lstStyle/>
                    <a:p>
                      <a:pPr algn="ctr"/>
                      <a:r>
                        <a:rPr lang="en-US" dirty="0"/>
                        <a:t>Total LOS</a:t>
                      </a:r>
                    </a:p>
                  </a:txBody>
                  <a:tcPr anchor="ctr"/>
                </a:tc>
                <a:extLst>
                  <a:ext uri="{0D108BD9-81ED-4DB2-BD59-A6C34878D82A}">
                    <a16:rowId xmlns:a16="http://schemas.microsoft.com/office/drawing/2014/main" val="2559833912"/>
                  </a:ext>
                </a:extLst>
              </a:tr>
              <a:tr h="471885">
                <a:tc>
                  <a:txBody>
                    <a:bodyPr/>
                    <a:lstStyle/>
                    <a:p>
                      <a:pPr algn="ctr"/>
                      <a:r>
                        <a:rPr lang="en-US" b="1" dirty="0"/>
                        <a:t>FY 23</a:t>
                      </a:r>
                    </a:p>
                  </a:txBody>
                  <a:tcPr anchor="ctr"/>
                </a:tc>
                <a:tc>
                  <a:txBody>
                    <a:bodyPr/>
                    <a:lstStyle/>
                    <a:p>
                      <a:pPr algn="ctr"/>
                      <a:r>
                        <a:rPr lang="en-US" b="1" dirty="0"/>
                        <a:t>46%</a:t>
                      </a:r>
                    </a:p>
                  </a:txBody>
                  <a:tcPr anchor="ctr"/>
                </a:tc>
                <a:tc>
                  <a:txBody>
                    <a:bodyPr/>
                    <a:lstStyle/>
                    <a:p>
                      <a:pPr algn="ctr"/>
                      <a:r>
                        <a:rPr lang="en-US" b="1" dirty="0"/>
                        <a:t>6%</a:t>
                      </a:r>
                    </a:p>
                  </a:txBody>
                  <a:tcPr anchor="ctr"/>
                </a:tc>
                <a:tc>
                  <a:txBody>
                    <a:bodyPr/>
                    <a:lstStyle/>
                    <a:p>
                      <a:pPr algn="ctr"/>
                      <a:r>
                        <a:rPr lang="en-US" b="1" dirty="0"/>
                        <a:t>1.1</a:t>
                      </a:r>
                    </a:p>
                  </a:txBody>
                  <a:tcPr anchor="ctr"/>
                </a:tc>
                <a:tc>
                  <a:txBody>
                    <a:bodyPr/>
                    <a:lstStyle/>
                    <a:p>
                      <a:pPr algn="ctr"/>
                      <a:r>
                        <a:rPr lang="en-US" b="1" dirty="0"/>
                        <a:t>74%</a:t>
                      </a:r>
                    </a:p>
                  </a:txBody>
                  <a:tcPr anchor="ctr"/>
                </a:tc>
                <a:tc>
                  <a:txBody>
                    <a:bodyPr/>
                    <a:lstStyle/>
                    <a:p>
                      <a:pPr algn="ctr"/>
                      <a:r>
                        <a:rPr lang="en-US" b="1" dirty="0"/>
                        <a:t>6.0</a:t>
                      </a:r>
                    </a:p>
                  </a:txBody>
                  <a:tcPr anchor="ctr"/>
                </a:tc>
                <a:tc>
                  <a:txBody>
                    <a:bodyPr/>
                    <a:lstStyle/>
                    <a:p>
                      <a:pPr algn="ctr"/>
                      <a:r>
                        <a:rPr lang="en-US" b="1" dirty="0"/>
                        <a:t>13.5</a:t>
                      </a:r>
                    </a:p>
                  </a:txBody>
                  <a:tcPr anchor="ctr"/>
                </a:tc>
                <a:tc>
                  <a:txBody>
                    <a:bodyPr/>
                    <a:lstStyle/>
                    <a:p>
                      <a:pPr algn="ctr"/>
                      <a:r>
                        <a:rPr lang="en-US" b="1" dirty="0"/>
                        <a:t>22.5</a:t>
                      </a:r>
                    </a:p>
                  </a:txBody>
                  <a:tcPr anchor="ctr"/>
                </a:tc>
                <a:extLst>
                  <a:ext uri="{0D108BD9-81ED-4DB2-BD59-A6C34878D82A}">
                    <a16:rowId xmlns:a16="http://schemas.microsoft.com/office/drawing/2014/main" val="1024333992"/>
                  </a:ext>
                </a:extLst>
              </a:tr>
              <a:tr h="471885">
                <a:tc>
                  <a:txBody>
                    <a:bodyPr/>
                    <a:lstStyle/>
                    <a:p>
                      <a:pPr algn="ctr"/>
                      <a:r>
                        <a:rPr lang="en-US" b="1" dirty="0"/>
                        <a:t>FY 22</a:t>
                      </a:r>
                    </a:p>
                  </a:txBody>
                  <a:tcPr anchor="ctr"/>
                </a:tc>
                <a:tc>
                  <a:txBody>
                    <a:bodyPr/>
                    <a:lstStyle/>
                    <a:p>
                      <a:pPr algn="ctr"/>
                      <a:r>
                        <a:rPr lang="en-US" dirty="0"/>
                        <a:t>50%</a:t>
                      </a:r>
                    </a:p>
                  </a:txBody>
                  <a:tcPr anchor="ctr"/>
                </a:tc>
                <a:tc>
                  <a:txBody>
                    <a:bodyPr/>
                    <a:lstStyle/>
                    <a:p>
                      <a:pPr algn="ctr"/>
                      <a:r>
                        <a:rPr lang="en-US" dirty="0"/>
                        <a:t>5%</a:t>
                      </a:r>
                    </a:p>
                  </a:txBody>
                  <a:tcPr anchor="ctr"/>
                </a:tc>
                <a:tc>
                  <a:txBody>
                    <a:bodyPr/>
                    <a:lstStyle/>
                    <a:p>
                      <a:pPr algn="ctr"/>
                      <a:r>
                        <a:rPr lang="en-US" dirty="0"/>
                        <a:t>0.9</a:t>
                      </a:r>
                    </a:p>
                  </a:txBody>
                  <a:tcPr anchor="ctr"/>
                </a:tc>
                <a:tc>
                  <a:txBody>
                    <a:bodyPr/>
                    <a:lstStyle/>
                    <a:p>
                      <a:pPr algn="ctr"/>
                      <a:r>
                        <a:rPr lang="en-US" dirty="0"/>
                        <a:t>73%</a:t>
                      </a:r>
                    </a:p>
                  </a:txBody>
                  <a:tcPr anchor="ctr"/>
                </a:tc>
                <a:tc>
                  <a:txBody>
                    <a:bodyPr/>
                    <a:lstStyle/>
                    <a:p>
                      <a:pPr algn="ctr"/>
                      <a:r>
                        <a:rPr lang="en-US" dirty="0"/>
                        <a:t>5.4</a:t>
                      </a:r>
                    </a:p>
                  </a:txBody>
                  <a:tcPr anchor="ctr"/>
                </a:tc>
                <a:tc>
                  <a:txBody>
                    <a:bodyPr/>
                    <a:lstStyle/>
                    <a:p>
                      <a:pPr algn="ctr"/>
                      <a:r>
                        <a:rPr lang="en-US" dirty="0"/>
                        <a:t>14.8</a:t>
                      </a:r>
                    </a:p>
                  </a:txBody>
                  <a:tcPr anchor="ctr"/>
                </a:tc>
                <a:tc>
                  <a:txBody>
                    <a:bodyPr/>
                    <a:lstStyle/>
                    <a:p>
                      <a:pPr algn="ctr"/>
                      <a:r>
                        <a:rPr lang="en-US" dirty="0"/>
                        <a:t>22.1</a:t>
                      </a:r>
                    </a:p>
                  </a:txBody>
                  <a:tcPr anchor="ctr"/>
                </a:tc>
                <a:extLst>
                  <a:ext uri="{0D108BD9-81ED-4DB2-BD59-A6C34878D82A}">
                    <a16:rowId xmlns:a16="http://schemas.microsoft.com/office/drawing/2014/main" val="2899410039"/>
                  </a:ext>
                </a:extLst>
              </a:tr>
              <a:tr h="471885">
                <a:tc>
                  <a:txBody>
                    <a:bodyPr/>
                    <a:lstStyle/>
                    <a:p>
                      <a:pPr algn="ctr"/>
                      <a:r>
                        <a:rPr lang="en-US" b="1" dirty="0"/>
                        <a:t>FY 21</a:t>
                      </a:r>
                    </a:p>
                  </a:txBody>
                  <a:tcPr anchor="ctr"/>
                </a:tc>
                <a:tc>
                  <a:txBody>
                    <a:bodyPr/>
                    <a:lstStyle/>
                    <a:p>
                      <a:pPr algn="ctr"/>
                      <a:r>
                        <a:rPr lang="en-US" dirty="0"/>
                        <a:t>47%</a:t>
                      </a:r>
                    </a:p>
                  </a:txBody>
                  <a:tcPr anchor="ctr"/>
                </a:tc>
                <a:tc>
                  <a:txBody>
                    <a:bodyPr/>
                    <a:lstStyle/>
                    <a:p>
                      <a:pPr algn="ctr"/>
                      <a:r>
                        <a:rPr lang="en-US" dirty="0"/>
                        <a:t>5%</a:t>
                      </a:r>
                    </a:p>
                  </a:txBody>
                  <a:tcPr anchor="ctr"/>
                </a:tc>
                <a:tc>
                  <a:txBody>
                    <a:bodyPr/>
                    <a:lstStyle/>
                    <a:p>
                      <a:pPr algn="ctr"/>
                      <a:r>
                        <a:rPr lang="en-US" dirty="0"/>
                        <a:t>1.0</a:t>
                      </a:r>
                    </a:p>
                  </a:txBody>
                  <a:tcPr anchor="ctr"/>
                </a:tc>
                <a:tc>
                  <a:txBody>
                    <a:bodyPr/>
                    <a:lstStyle/>
                    <a:p>
                      <a:pPr algn="ctr"/>
                      <a:r>
                        <a:rPr lang="en-US" dirty="0"/>
                        <a:t>70%</a:t>
                      </a:r>
                    </a:p>
                  </a:txBody>
                  <a:tcPr anchor="ctr"/>
                </a:tc>
                <a:tc>
                  <a:txBody>
                    <a:bodyPr/>
                    <a:lstStyle/>
                    <a:p>
                      <a:pPr algn="ctr"/>
                      <a:r>
                        <a:rPr lang="en-US" dirty="0"/>
                        <a:t>5.6</a:t>
                      </a:r>
                    </a:p>
                  </a:txBody>
                  <a:tcPr anchor="ctr"/>
                </a:tc>
                <a:tc>
                  <a:txBody>
                    <a:bodyPr/>
                    <a:lstStyle/>
                    <a:p>
                      <a:pPr algn="ctr"/>
                      <a:r>
                        <a:rPr lang="en-US" dirty="0"/>
                        <a:t>14.0</a:t>
                      </a:r>
                    </a:p>
                  </a:txBody>
                  <a:tcPr anchor="ctr"/>
                </a:tc>
                <a:tc>
                  <a:txBody>
                    <a:bodyPr/>
                    <a:lstStyle/>
                    <a:p>
                      <a:pPr algn="ctr"/>
                      <a:r>
                        <a:rPr lang="en-US" dirty="0"/>
                        <a:t>21.0</a:t>
                      </a:r>
                    </a:p>
                  </a:txBody>
                  <a:tcPr anchor="ctr"/>
                </a:tc>
                <a:extLst>
                  <a:ext uri="{0D108BD9-81ED-4DB2-BD59-A6C34878D82A}">
                    <a16:rowId xmlns:a16="http://schemas.microsoft.com/office/drawing/2014/main" val="102330348"/>
                  </a:ext>
                </a:extLst>
              </a:tr>
              <a:tr h="471885">
                <a:tc>
                  <a:txBody>
                    <a:bodyPr/>
                    <a:lstStyle/>
                    <a:p>
                      <a:pPr algn="ctr"/>
                      <a:r>
                        <a:rPr lang="en-US" b="1" dirty="0"/>
                        <a:t>FY 20</a:t>
                      </a:r>
                    </a:p>
                  </a:txBody>
                  <a:tcPr anchor="ctr"/>
                </a:tc>
                <a:tc>
                  <a:txBody>
                    <a:bodyPr/>
                    <a:lstStyle/>
                    <a:p>
                      <a:pPr algn="ctr"/>
                      <a:r>
                        <a:rPr lang="en-US" dirty="0"/>
                        <a:t>46%</a:t>
                      </a:r>
                    </a:p>
                  </a:txBody>
                  <a:tcPr anchor="ctr"/>
                </a:tc>
                <a:tc>
                  <a:txBody>
                    <a:bodyPr/>
                    <a:lstStyle/>
                    <a:p>
                      <a:pPr algn="ctr"/>
                      <a:r>
                        <a:rPr lang="en-US" dirty="0"/>
                        <a:t>5%</a:t>
                      </a:r>
                    </a:p>
                  </a:txBody>
                  <a:tcPr anchor="ctr"/>
                </a:tc>
                <a:tc>
                  <a:txBody>
                    <a:bodyPr/>
                    <a:lstStyle/>
                    <a:p>
                      <a:pPr algn="ctr"/>
                      <a:r>
                        <a:rPr lang="en-US" dirty="0"/>
                        <a:t>0.8</a:t>
                      </a:r>
                    </a:p>
                  </a:txBody>
                  <a:tcPr anchor="ctr"/>
                </a:tc>
                <a:tc>
                  <a:txBody>
                    <a:bodyPr/>
                    <a:lstStyle/>
                    <a:p>
                      <a:pPr algn="ctr"/>
                      <a:r>
                        <a:rPr lang="en-US" dirty="0"/>
                        <a:t>75%</a:t>
                      </a:r>
                    </a:p>
                  </a:txBody>
                  <a:tcPr anchor="ctr"/>
                </a:tc>
                <a:tc>
                  <a:txBody>
                    <a:bodyPr/>
                    <a:lstStyle/>
                    <a:p>
                      <a:pPr algn="ctr"/>
                      <a:r>
                        <a:rPr lang="en-US" dirty="0"/>
                        <a:t>5.1</a:t>
                      </a:r>
                    </a:p>
                  </a:txBody>
                  <a:tcPr anchor="ctr"/>
                </a:tc>
                <a:tc>
                  <a:txBody>
                    <a:bodyPr/>
                    <a:lstStyle/>
                    <a:p>
                      <a:pPr algn="ctr"/>
                      <a:r>
                        <a:rPr lang="en-US" dirty="0"/>
                        <a:t>14.8</a:t>
                      </a:r>
                    </a:p>
                  </a:txBody>
                  <a:tcPr anchor="ctr"/>
                </a:tc>
                <a:tc>
                  <a:txBody>
                    <a:bodyPr/>
                    <a:lstStyle/>
                    <a:p>
                      <a:pPr algn="ctr"/>
                      <a:r>
                        <a:rPr lang="en-US" dirty="0"/>
                        <a:t>20.4</a:t>
                      </a:r>
                    </a:p>
                  </a:txBody>
                  <a:tcPr anchor="ctr"/>
                </a:tc>
                <a:extLst>
                  <a:ext uri="{0D108BD9-81ED-4DB2-BD59-A6C34878D82A}">
                    <a16:rowId xmlns:a16="http://schemas.microsoft.com/office/drawing/2014/main" val="720293165"/>
                  </a:ext>
                </a:extLst>
              </a:tr>
              <a:tr h="471885">
                <a:tc>
                  <a:txBody>
                    <a:bodyPr/>
                    <a:lstStyle/>
                    <a:p>
                      <a:pPr algn="ctr"/>
                      <a:r>
                        <a:rPr lang="en-US" b="1" dirty="0"/>
                        <a:t>FY 19</a:t>
                      </a:r>
                    </a:p>
                  </a:txBody>
                  <a:tcPr anchor="ctr"/>
                </a:tc>
                <a:tc>
                  <a:txBody>
                    <a:bodyPr/>
                    <a:lstStyle/>
                    <a:p>
                      <a:pPr algn="ctr"/>
                      <a:r>
                        <a:rPr lang="en-US" dirty="0"/>
                        <a:t>47%</a:t>
                      </a:r>
                    </a:p>
                  </a:txBody>
                  <a:tcPr anchor="ctr"/>
                </a:tc>
                <a:tc>
                  <a:txBody>
                    <a:bodyPr/>
                    <a:lstStyle/>
                    <a:p>
                      <a:pPr algn="ctr"/>
                      <a:r>
                        <a:rPr lang="en-US" dirty="0"/>
                        <a:t>6%</a:t>
                      </a:r>
                    </a:p>
                  </a:txBody>
                  <a:tcPr anchor="ctr"/>
                </a:tc>
                <a:tc>
                  <a:txBody>
                    <a:bodyPr/>
                    <a:lstStyle/>
                    <a:p>
                      <a:pPr algn="ctr"/>
                      <a:r>
                        <a:rPr lang="en-US" dirty="0"/>
                        <a:t>0.9</a:t>
                      </a:r>
                    </a:p>
                  </a:txBody>
                  <a:tcPr anchor="ctr"/>
                </a:tc>
                <a:tc>
                  <a:txBody>
                    <a:bodyPr/>
                    <a:lstStyle/>
                    <a:p>
                      <a:pPr algn="ctr"/>
                      <a:r>
                        <a:rPr lang="en-US" dirty="0"/>
                        <a:t>69%</a:t>
                      </a:r>
                    </a:p>
                  </a:txBody>
                  <a:tcPr anchor="ctr"/>
                </a:tc>
                <a:tc>
                  <a:txBody>
                    <a:bodyPr/>
                    <a:lstStyle/>
                    <a:p>
                      <a:pPr algn="ctr"/>
                      <a:r>
                        <a:rPr lang="en-US" dirty="0"/>
                        <a:t>4.6</a:t>
                      </a:r>
                    </a:p>
                  </a:txBody>
                  <a:tcPr anchor="ctr"/>
                </a:tc>
                <a:tc>
                  <a:txBody>
                    <a:bodyPr/>
                    <a:lstStyle/>
                    <a:p>
                      <a:pPr algn="ctr"/>
                      <a:r>
                        <a:rPr lang="en-US" dirty="0"/>
                        <a:t>14.0</a:t>
                      </a:r>
                    </a:p>
                  </a:txBody>
                  <a:tcPr anchor="ctr"/>
                </a:tc>
                <a:tc>
                  <a:txBody>
                    <a:bodyPr/>
                    <a:lstStyle/>
                    <a:p>
                      <a:pPr algn="ctr"/>
                      <a:r>
                        <a:rPr lang="en-US" dirty="0"/>
                        <a:t>19.0</a:t>
                      </a:r>
                    </a:p>
                  </a:txBody>
                  <a:tcPr anchor="ctr"/>
                </a:tc>
                <a:extLst>
                  <a:ext uri="{0D108BD9-81ED-4DB2-BD59-A6C34878D82A}">
                    <a16:rowId xmlns:a16="http://schemas.microsoft.com/office/drawing/2014/main" val="3048546610"/>
                  </a:ext>
                </a:extLst>
              </a:tr>
            </a:tbl>
          </a:graphicData>
        </a:graphic>
      </p:graphicFrame>
      <p:sp>
        <p:nvSpPr>
          <p:cNvPr id="5" name="TextBox 4">
            <a:extLst>
              <a:ext uri="{FF2B5EF4-FFF2-40B4-BE49-F238E27FC236}">
                <a16:creationId xmlns:a16="http://schemas.microsoft.com/office/drawing/2014/main" id="{E387BDE4-B1EC-4096-9B1F-EFCF633C25BF}"/>
              </a:ext>
            </a:extLst>
          </p:cNvPr>
          <p:cNvSpPr txBox="1"/>
          <p:nvPr/>
        </p:nvSpPr>
        <p:spPr>
          <a:xfrm>
            <a:off x="1688358" y="5260205"/>
            <a:ext cx="5767284" cy="461665"/>
          </a:xfrm>
          <a:prstGeom prst="rect">
            <a:avLst/>
          </a:prstGeom>
          <a:noFill/>
        </p:spPr>
        <p:txBody>
          <a:bodyPr wrap="none" rtlCol="0">
            <a:spAutoFit/>
          </a:bodyPr>
          <a:lstStyle/>
          <a:p>
            <a:r>
              <a:rPr lang="en-US" sz="2400" b="1" dirty="0"/>
              <a:t>Consistent performance but increasing time</a:t>
            </a:r>
          </a:p>
        </p:txBody>
      </p:sp>
      <p:sp>
        <p:nvSpPr>
          <p:cNvPr id="6" name="TextBox 5">
            <a:extLst>
              <a:ext uri="{FF2B5EF4-FFF2-40B4-BE49-F238E27FC236}">
                <a16:creationId xmlns:a16="http://schemas.microsoft.com/office/drawing/2014/main" id="{E50A09C3-E21C-491C-8401-C80B02F0AEC8}"/>
              </a:ext>
            </a:extLst>
          </p:cNvPr>
          <p:cNvSpPr txBox="1"/>
          <p:nvPr/>
        </p:nvSpPr>
        <p:spPr>
          <a:xfrm>
            <a:off x="2114404" y="1492771"/>
            <a:ext cx="4915192" cy="461665"/>
          </a:xfrm>
          <a:prstGeom prst="rect">
            <a:avLst/>
          </a:prstGeom>
          <a:noFill/>
        </p:spPr>
        <p:txBody>
          <a:bodyPr wrap="none" rtlCol="0">
            <a:spAutoFit/>
          </a:bodyPr>
          <a:lstStyle/>
          <a:p>
            <a:r>
              <a:rPr lang="en-US" sz="2400" b="1" dirty="0"/>
              <a:t>Emergency Department Observation </a:t>
            </a:r>
          </a:p>
        </p:txBody>
      </p:sp>
      <p:sp>
        <p:nvSpPr>
          <p:cNvPr id="7" name="Arrow: Right 6">
            <a:extLst>
              <a:ext uri="{FF2B5EF4-FFF2-40B4-BE49-F238E27FC236}">
                <a16:creationId xmlns:a16="http://schemas.microsoft.com/office/drawing/2014/main" id="{E767E20E-F0D2-4385-9841-7A6F4C3530AD}"/>
              </a:ext>
            </a:extLst>
          </p:cNvPr>
          <p:cNvSpPr/>
          <p:nvPr/>
        </p:nvSpPr>
        <p:spPr>
          <a:xfrm rot="16200000">
            <a:off x="5342765" y="3499522"/>
            <a:ext cx="1384555" cy="5678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EFCF866-6C40-487B-95CA-5CB87E2ED3CE}"/>
              </a:ext>
            </a:extLst>
          </p:cNvPr>
          <p:cNvSpPr/>
          <p:nvPr/>
        </p:nvSpPr>
        <p:spPr>
          <a:xfrm rot="16200000">
            <a:off x="7591869" y="3499523"/>
            <a:ext cx="1384555" cy="5678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52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Residency</a:t>
            </a:r>
          </a:p>
        </p:txBody>
      </p:sp>
      <p:sp>
        <p:nvSpPr>
          <p:cNvPr id="4" name="Content Placeholder 3"/>
          <p:cNvSpPr>
            <a:spLocks noGrp="1"/>
          </p:cNvSpPr>
          <p:nvPr>
            <p:ph sz="half" idx="1"/>
          </p:nvPr>
        </p:nvSpPr>
        <p:spPr>
          <a:xfrm>
            <a:off x="457200" y="1814579"/>
            <a:ext cx="5238522" cy="1830100"/>
          </a:xfrm>
        </p:spPr>
        <p:txBody>
          <a:bodyPr>
            <a:normAutofit/>
          </a:bodyPr>
          <a:lstStyle/>
          <a:p>
            <a:r>
              <a:rPr lang="en-US" sz="2000" b="1" dirty="0"/>
              <a:t>69% of programs are 3 years </a:t>
            </a:r>
          </a:p>
          <a:p>
            <a:r>
              <a:rPr lang="en-US" sz="2000" b="1" dirty="0"/>
              <a:t>13 residents per year</a:t>
            </a:r>
          </a:p>
          <a:p>
            <a:r>
              <a:rPr lang="en-US" sz="2000" b="1" dirty="0"/>
              <a:t>21% with departmental funded residents</a:t>
            </a:r>
          </a:p>
          <a:p>
            <a:r>
              <a:rPr lang="en-US" sz="2000" b="1" dirty="0"/>
              <a:t>57% report a required EM Clerkship</a:t>
            </a:r>
          </a:p>
        </p:txBody>
      </p:sp>
      <p:graphicFrame>
        <p:nvGraphicFramePr>
          <p:cNvPr id="6" name="Chart 5"/>
          <p:cNvGraphicFramePr/>
          <p:nvPr>
            <p:extLst>
              <p:ext uri="{D42A27DB-BD31-4B8C-83A1-F6EECF244321}">
                <p14:modId xmlns:p14="http://schemas.microsoft.com/office/powerpoint/2010/main" val="2810391822"/>
              </p:ext>
            </p:extLst>
          </p:nvPr>
        </p:nvGraphicFramePr>
        <p:xfrm>
          <a:off x="3683726" y="3679944"/>
          <a:ext cx="5204367" cy="29259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a:stretch>
            <a:fillRect/>
          </a:stretch>
        </p:blipFill>
        <p:spPr>
          <a:xfrm>
            <a:off x="440330" y="4253455"/>
            <a:ext cx="2760414" cy="1846848"/>
          </a:xfrm>
          <a:prstGeom prst="rect">
            <a:avLst/>
          </a:prstGeom>
        </p:spPr>
      </p:pic>
      <p:pic>
        <p:nvPicPr>
          <p:cNvPr id="8" name="Picture 7"/>
          <p:cNvPicPr>
            <a:picLocks noChangeAspect="1"/>
          </p:cNvPicPr>
          <p:nvPr/>
        </p:nvPicPr>
        <p:blipFill>
          <a:blip r:embed="rId4"/>
          <a:stretch>
            <a:fillRect/>
          </a:stretch>
        </p:blipFill>
        <p:spPr>
          <a:xfrm>
            <a:off x="6109617" y="1814579"/>
            <a:ext cx="2234896" cy="1495252"/>
          </a:xfrm>
          <a:prstGeom prst="rect">
            <a:avLst/>
          </a:prstGeom>
        </p:spPr>
      </p:pic>
    </p:spTree>
    <p:extLst>
      <p:ext uri="{BB962C8B-B14F-4D97-AF65-F5344CB8AC3E}">
        <p14:creationId xmlns:p14="http://schemas.microsoft.com/office/powerpoint/2010/main" val="325025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 Service Residents</a:t>
            </a:r>
          </a:p>
        </p:txBody>
      </p:sp>
      <p:sp>
        <p:nvSpPr>
          <p:cNvPr id="9" name="Content Placeholder 8">
            <a:extLst>
              <a:ext uri="{FF2B5EF4-FFF2-40B4-BE49-F238E27FC236}">
                <a16:creationId xmlns:a16="http://schemas.microsoft.com/office/drawing/2014/main" id="{A6514DD1-58D4-4C2B-A8F4-0E1B38F0215D}"/>
              </a:ext>
            </a:extLst>
          </p:cNvPr>
          <p:cNvSpPr>
            <a:spLocks noGrp="1"/>
          </p:cNvSpPr>
          <p:nvPr>
            <p:ph idx="1"/>
          </p:nvPr>
        </p:nvSpPr>
        <p:spPr>
          <a:xfrm>
            <a:off x="457200" y="1696453"/>
            <a:ext cx="8229600" cy="2442411"/>
          </a:xfrm>
        </p:spPr>
        <p:txBody>
          <a:bodyPr>
            <a:normAutofit/>
          </a:bodyPr>
          <a:lstStyle/>
          <a:p>
            <a:r>
              <a:rPr lang="en-US" sz="2800" b="1" dirty="0"/>
              <a:t>50% of provider staffing = residents</a:t>
            </a:r>
          </a:p>
          <a:p>
            <a:r>
              <a:rPr lang="en-US" sz="2800" b="1" dirty="0"/>
              <a:t>37,595 annual hours</a:t>
            </a:r>
          </a:p>
          <a:p>
            <a:r>
              <a:rPr lang="en-US" sz="2800" b="1" dirty="0"/>
              <a:t>30% of resident hours are off service </a:t>
            </a:r>
            <a:r>
              <a:rPr lang="en-US" sz="2800" b="1" dirty="0">
                <a:solidFill>
                  <a:srgbClr val="FF0000"/>
                </a:solidFill>
              </a:rPr>
              <a:t>(5.4 FTE)</a:t>
            </a:r>
          </a:p>
          <a:p>
            <a:r>
              <a:rPr lang="en-US" sz="2800" b="1" dirty="0"/>
              <a:t>43% reported a decrease in off service hours</a:t>
            </a:r>
          </a:p>
        </p:txBody>
      </p:sp>
      <p:graphicFrame>
        <p:nvGraphicFramePr>
          <p:cNvPr id="10" name="Table 10">
            <a:extLst>
              <a:ext uri="{FF2B5EF4-FFF2-40B4-BE49-F238E27FC236}">
                <a16:creationId xmlns:a16="http://schemas.microsoft.com/office/drawing/2014/main" id="{40EA7289-CD99-4FE4-8646-5674115E60E5}"/>
              </a:ext>
            </a:extLst>
          </p:cNvPr>
          <p:cNvGraphicFramePr>
            <a:graphicFrameLocks noGrp="1"/>
          </p:cNvGraphicFramePr>
          <p:nvPr>
            <p:extLst>
              <p:ext uri="{D42A27DB-BD31-4B8C-83A1-F6EECF244321}">
                <p14:modId xmlns:p14="http://schemas.microsoft.com/office/powerpoint/2010/main" val="3948184840"/>
              </p:ext>
            </p:extLst>
          </p:nvPr>
        </p:nvGraphicFramePr>
        <p:xfrm>
          <a:off x="202132" y="3918526"/>
          <a:ext cx="8739736" cy="1063414"/>
        </p:xfrm>
        <a:graphic>
          <a:graphicData uri="http://schemas.openxmlformats.org/drawingml/2006/table">
            <a:tbl>
              <a:tblPr firstRow="1" bandRow="1">
                <a:tableStyleId>{5C22544A-7EE6-4342-B048-85BDC9FD1C3A}</a:tableStyleId>
              </a:tblPr>
              <a:tblGrid>
                <a:gridCol w="1092467">
                  <a:extLst>
                    <a:ext uri="{9D8B030D-6E8A-4147-A177-3AD203B41FA5}">
                      <a16:colId xmlns:a16="http://schemas.microsoft.com/office/drawing/2014/main" val="1150914389"/>
                    </a:ext>
                  </a:extLst>
                </a:gridCol>
                <a:gridCol w="1092467">
                  <a:extLst>
                    <a:ext uri="{9D8B030D-6E8A-4147-A177-3AD203B41FA5}">
                      <a16:colId xmlns:a16="http://schemas.microsoft.com/office/drawing/2014/main" val="1190976845"/>
                    </a:ext>
                  </a:extLst>
                </a:gridCol>
                <a:gridCol w="1092467">
                  <a:extLst>
                    <a:ext uri="{9D8B030D-6E8A-4147-A177-3AD203B41FA5}">
                      <a16:colId xmlns:a16="http://schemas.microsoft.com/office/drawing/2014/main" val="3576263514"/>
                    </a:ext>
                  </a:extLst>
                </a:gridCol>
                <a:gridCol w="1092467">
                  <a:extLst>
                    <a:ext uri="{9D8B030D-6E8A-4147-A177-3AD203B41FA5}">
                      <a16:colId xmlns:a16="http://schemas.microsoft.com/office/drawing/2014/main" val="2284445579"/>
                    </a:ext>
                  </a:extLst>
                </a:gridCol>
                <a:gridCol w="1092467">
                  <a:extLst>
                    <a:ext uri="{9D8B030D-6E8A-4147-A177-3AD203B41FA5}">
                      <a16:colId xmlns:a16="http://schemas.microsoft.com/office/drawing/2014/main" val="2000619459"/>
                    </a:ext>
                  </a:extLst>
                </a:gridCol>
                <a:gridCol w="1092467">
                  <a:extLst>
                    <a:ext uri="{9D8B030D-6E8A-4147-A177-3AD203B41FA5}">
                      <a16:colId xmlns:a16="http://schemas.microsoft.com/office/drawing/2014/main" val="3489418130"/>
                    </a:ext>
                  </a:extLst>
                </a:gridCol>
                <a:gridCol w="1092467">
                  <a:extLst>
                    <a:ext uri="{9D8B030D-6E8A-4147-A177-3AD203B41FA5}">
                      <a16:colId xmlns:a16="http://schemas.microsoft.com/office/drawing/2014/main" val="826062622"/>
                    </a:ext>
                  </a:extLst>
                </a:gridCol>
                <a:gridCol w="1092467">
                  <a:extLst>
                    <a:ext uri="{9D8B030D-6E8A-4147-A177-3AD203B41FA5}">
                      <a16:colId xmlns:a16="http://schemas.microsoft.com/office/drawing/2014/main" val="3993516981"/>
                    </a:ext>
                  </a:extLst>
                </a:gridCol>
              </a:tblGrid>
              <a:tr h="531707">
                <a:tc>
                  <a:txBody>
                    <a:bodyPr/>
                    <a:lstStyle/>
                    <a:p>
                      <a:endParaRPr lang="en-US"/>
                    </a:p>
                  </a:txBody>
                  <a:tcPr/>
                </a:tc>
                <a:tc>
                  <a:txBody>
                    <a:bodyPr/>
                    <a:lstStyle/>
                    <a:p>
                      <a:pPr algn="ctr"/>
                      <a:r>
                        <a:rPr lang="en-US" dirty="0"/>
                        <a:t>ACCM</a:t>
                      </a:r>
                    </a:p>
                  </a:txBody>
                  <a:tcPr anchor="ctr"/>
                </a:tc>
                <a:tc>
                  <a:txBody>
                    <a:bodyPr/>
                    <a:lstStyle/>
                    <a:p>
                      <a:pPr algn="ctr"/>
                      <a:r>
                        <a:rPr lang="en-US" dirty="0"/>
                        <a:t>Family </a:t>
                      </a:r>
                    </a:p>
                  </a:txBody>
                  <a:tcPr anchor="ctr"/>
                </a:tc>
                <a:tc>
                  <a:txBody>
                    <a:bodyPr/>
                    <a:lstStyle/>
                    <a:p>
                      <a:pPr algn="ctr"/>
                      <a:r>
                        <a:rPr lang="en-US" dirty="0">
                          <a:solidFill>
                            <a:srgbClr val="FF0000"/>
                          </a:solidFill>
                        </a:rPr>
                        <a:t>IM</a:t>
                      </a:r>
                    </a:p>
                  </a:txBody>
                  <a:tcPr anchor="ctr"/>
                </a:tc>
                <a:tc>
                  <a:txBody>
                    <a:bodyPr/>
                    <a:lstStyle/>
                    <a:p>
                      <a:pPr algn="ctr"/>
                      <a:r>
                        <a:rPr lang="en-US" dirty="0"/>
                        <a:t>GYN/OB</a:t>
                      </a:r>
                    </a:p>
                  </a:txBody>
                  <a:tcPr anchor="ctr"/>
                </a:tc>
                <a:tc>
                  <a:txBody>
                    <a:bodyPr/>
                    <a:lstStyle/>
                    <a:p>
                      <a:pPr algn="ctr"/>
                      <a:r>
                        <a:rPr lang="en-US" dirty="0"/>
                        <a:t>Ortho</a:t>
                      </a:r>
                    </a:p>
                  </a:txBody>
                  <a:tcPr anchor="ctr"/>
                </a:tc>
                <a:tc>
                  <a:txBody>
                    <a:bodyPr/>
                    <a:lstStyle/>
                    <a:p>
                      <a:pPr algn="ctr"/>
                      <a:r>
                        <a:rPr lang="en-US" dirty="0"/>
                        <a:t>Surgery</a:t>
                      </a:r>
                    </a:p>
                  </a:txBody>
                  <a:tcPr anchor="ctr"/>
                </a:tc>
                <a:tc>
                  <a:txBody>
                    <a:bodyPr/>
                    <a:lstStyle/>
                    <a:p>
                      <a:pPr algn="ctr"/>
                      <a:r>
                        <a:rPr lang="en-US" dirty="0"/>
                        <a:t>Other</a:t>
                      </a:r>
                    </a:p>
                  </a:txBody>
                  <a:tcPr anchor="ctr"/>
                </a:tc>
                <a:extLst>
                  <a:ext uri="{0D108BD9-81ED-4DB2-BD59-A6C34878D82A}">
                    <a16:rowId xmlns:a16="http://schemas.microsoft.com/office/drawing/2014/main" val="104633818"/>
                  </a:ext>
                </a:extLst>
              </a:tr>
              <a:tr h="531707">
                <a:tc>
                  <a:txBody>
                    <a:bodyPr/>
                    <a:lstStyle/>
                    <a:p>
                      <a:pPr algn="ctr"/>
                      <a:r>
                        <a:rPr lang="en-US" b="1" dirty="0"/>
                        <a:t>% Yes</a:t>
                      </a:r>
                    </a:p>
                  </a:txBody>
                  <a:tcPr anchor="ctr"/>
                </a:tc>
                <a:tc>
                  <a:txBody>
                    <a:bodyPr/>
                    <a:lstStyle/>
                    <a:p>
                      <a:pPr algn="ctr"/>
                      <a:r>
                        <a:rPr lang="en-US" b="1" dirty="0"/>
                        <a:t>7%</a:t>
                      </a:r>
                    </a:p>
                  </a:txBody>
                  <a:tcPr anchor="ctr"/>
                </a:tc>
                <a:tc>
                  <a:txBody>
                    <a:bodyPr/>
                    <a:lstStyle/>
                    <a:p>
                      <a:pPr algn="ctr"/>
                      <a:r>
                        <a:rPr lang="en-US" b="1" dirty="0"/>
                        <a:t>13%</a:t>
                      </a:r>
                    </a:p>
                  </a:txBody>
                  <a:tcPr anchor="ctr"/>
                </a:tc>
                <a:tc>
                  <a:txBody>
                    <a:bodyPr/>
                    <a:lstStyle/>
                    <a:p>
                      <a:pPr algn="ctr"/>
                      <a:r>
                        <a:rPr lang="en-US" b="1" dirty="0">
                          <a:solidFill>
                            <a:srgbClr val="FF0000"/>
                          </a:solidFill>
                        </a:rPr>
                        <a:t>56%</a:t>
                      </a:r>
                    </a:p>
                  </a:txBody>
                  <a:tcPr anchor="ctr"/>
                </a:tc>
                <a:tc>
                  <a:txBody>
                    <a:bodyPr/>
                    <a:lstStyle/>
                    <a:p>
                      <a:pPr algn="ctr"/>
                      <a:r>
                        <a:rPr lang="en-US" b="1" dirty="0"/>
                        <a:t>15%</a:t>
                      </a:r>
                    </a:p>
                  </a:txBody>
                  <a:tcPr anchor="ctr"/>
                </a:tc>
                <a:tc>
                  <a:txBody>
                    <a:bodyPr/>
                    <a:lstStyle/>
                    <a:p>
                      <a:pPr algn="ctr"/>
                      <a:r>
                        <a:rPr lang="en-US" b="1" dirty="0"/>
                        <a:t>25%</a:t>
                      </a:r>
                    </a:p>
                  </a:txBody>
                  <a:tcPr anchor="ctr"/>
                </a:tc>
                <a:tc>
                  <a:txBody>
                    <a:bodyPr/>
                    <a:lstStyle/>
                    <a:p>
                      <a:pPr algn="ctr"/>
                      <a:r>
                        <a:rPr lang="en-US" b="1" dirty="0"/>
                        <a:t>0%</a:t>
                      </a:r>
                    </a:p>
                  </a:txBody>
                  <a:tcPr anchor="ctr"/>
                </a:tc>
                <a:tc>
                  <a:txBody>
                    <a:bodyPr/>
                    <a:lstStyle/>
                    <a:p>
                      <a:pPr algn="ctr"/>
                      <a:r>
                        <a:rPr lang="en-US" b="1" dirty="0"/>
                        <a:t>14%</a:t>
                      </a:r>
                    </a:p>
                  </a:txBody>
                  <a:tcPr anchor="ctr"/>
                </a:tc>
                <a:extLst>
                  <a:ext uri="{0D108BD9-81ED-4DB2-BD59-A6C34878D82A}">
                    <a16:rowId xmlns:a16="http://schemas.microsoft.com/office/drawing/2014/main" val="3225886791"/>
                  </a:ext>
                </a:extLst>
              </a:tr>
            </a:tbl>
          </a:graphicData>
        </a:graphic>
      </p:graphicFrame>
      <p:sp>
        <p:nvSpPr>
          <p:cNvPr id="3" name="TextBox 2">
            <a:extLst>
              <a:ext uri="{FF2B5EF4-FFF2-40B4-BE49-F238E27FC236}">
                <a16:creationId xmlns:a16="http://schemas.microsoft.com/office/drawing/2014/main" id="{DCF1983F-E393-4E85-946A-74826EB7A2F5}"/>
              </a:ext>
            </a:extLst>
          </p:cNvPr>
          <p:cNvSpPr txBox="1"/>
          <p:nvPr/>
        </p:nvSpPr>
        <p:spPr>
          <a:xfrm>
            <a:off x="2192919" y="5320270"/>
            <a:ext cx="4758162" cy="1200329"/>
          </a:xfrm>
          <a:prstGeom prst="rect">
            <a:avLst/>
          </a:prstGeom>
          <a:noFill/>
        </p:spPr>
        <p:txBody>
          <a:bodyPr wrap="none" rtlCol="0">
            <a:spAutoFit/>
          </a:bodyPr>
          <a:lstStyle/>
          <a:p>
            <a:pPr algn="ctr"/>
            <a:r>
              <a:rPr lang="en-US" sz="2400" b="1" dirty="0"/>
              <a:t>Reduction in physician staffing?</a:t>
            </a:r>
          </a:p>
          <a:p>
            <a:pPr algn="ctr"/>
            <a:r>
              <a:rPr lang="en-US" sz="2400" b="1" dirty="0"/>
              <a:t>Increase in other physician staffing?</a:t>
            </a:r>
          </a:p>
          <a:p>
            <a:pPr algn="ctr"/>
            <a:r>
              <a:rPr lang="en-US" sz="2400" b="1" dirty="0"/>
              <a:t>Increase in APP staffing?</a:t>
            </a:r>
          </a:p>
        </p:txBody>
      </p:sp>
    </p:spTree>
    <p:extLst>
      <p:ext uri="{BB962C8B-B14F-4D97-AF65-F5344CB8AC3E}">
        <p14:creationId xmlns:p14="http://schemas.microsoft.com/office/powerpoint/2010/main" val="187237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4000" b="1" dirty="0"/>
              <a:t>New questions</a:t>
            </a:r>
          </a:p>
        </p:txBody>
      </p:sp>
      <p:sp>
        <p:nvSpPr>
          <p:cNvPr id="2" name="Content Placeholder 1"/>
          <p:cNvSpPr>
            <a:spLocks noGrp="1"/>
          </p:cNvSpPr>
          <p:nvPr>
            <p:ph sz="half" idx="1"/>
          </p:nvPr>
        </p:nvSpPr>
        <p:spPr>
          <a:xfrm>
            <a:off x="158014" y="1600200"/>
            <a:ext cx="4789372" cy="3770697"/>
          </a:xfrm>
        </p:spPr>
        <p:txBody>
          <a:bodyPr>
            <a:noAutofit/>
          </a:bodyPr>
          <a:lstStyle/>
          <a:p>
            <a:r>
              <a:rPr lang="en-US" sz="2400" b="1" dirty="0"/>
              <a:t>Occupancy data:</a:t>
            </a:r>
          </a:p>
          <a:p>
            <a:pPr lvl="1"/>
            <a:r>
              <a:rPr lang="en-US" sz="2000" dirty="0"/>
              <a:t>Hospital MN Occupancy</a:t>
            </a:r>
          </a:p>
          <a:p>
            <a:pPr lvl="1"/>
            <a:r>
              <a:rPr lang="en-US" sz="2000" dirty="0"/>
              <a:t>DOM MN Occupancy</a:t>
            </a:r>
          </a:p>
          <a:p>
            <a:pPr lvl="1"/>
            <a:r>
              <a:rPr lang="en-US" sz="2000" dirty="0"/>
              <a:t>DOM 7am Occupancy</a:t>
            </a:r>
            <a:endParaRPr lang="en-US" sz="600" b="1" dirty="0"/>
          </a:p>
          <a:p>
            <a:r>
              <a:rPr lang="en-US" sz="2400" b="1" dirty="0"/>
              <a:t>Telemedicine in the ED</a:t>
            </a:r>
          </a:p>
          <a:p>
            <a:r>
              <a:rPr lang="en-US" sz="2400" b="1" dirty="0"/>
              <a:t>Provider in triage/intake</a:t>
            </a:r>
          </a:p>
          <a:p>
            <a:r>
              <a:rPr lang="en-US" sz="2400" b="1" dirty="0"/>
              <a:t>Throughput data:</a:t>
            </a:r>
          </a:p>
          <a:p>
            <a:pPr lvl="1"/>
            <a:r>
              <a:rPr lang="en-US" sz="2000" dirty="0"/>
              <a:t>Arrival to triage and Arrival to room</a:t>
            </a:r>
          </a:p>
          <a:p>
            <a:endParaRPr lang="en-US" sz="2000" dirty="0"/>
          </a:p>
        </p:txBody>
      </p:sp>
      <p:sp>
        <p:nvSpPr>
          <p:cNvPr id="3" name="Content Placeholder 2">
            <a:extLst>
              <a:ext uri="{FF2B5EF4-FFF2-40B4-BE49-F238E27FC236}">
                <a16:creationId xmlns:a16="http://schemas.microsoft.com/office/drawing/2014/main" id="{4EE839AF-0CDA-44FC-AAF7-693FE7F15BA6}"/>
              </a:ext>
            </a:extLst>
          </p:cNvPr>
          <p:cNvSpPr>
            <a:spLocks noGrp="1"/>
          </p:cNvSpPr>
          <p:nvPr>
            <p:ph sz="half" idx="2"/>
          </p:nvPr>
        </p:nvSpPr>
        <p:spPr>
          <a:xfrm>
            <a:off x="4947386" y="3730311"/>
            <a:ext cx="4038600" cy="3054977"/>
          </a:xfrm>
          <a:solidFill>
            <a:schemeClr val="bg1"/>
          </a:solidFill>
        </p:spPr>
        <p:txBody>
          <a:bodyPr>
            <a:normAutofit lnSpcReduction="10000"/>
          </a:bodyPr>
          <a:lstStyle/>
          <a:p>
            <a:r>
              <a:rPr lang="en-US" sz="2400" b="1" dirty="0"/>
              <a:t>Professional fee billing data</a:t>
            </a:r>
            <a:endParaRPr lang="en-US" sz="2000" b="1" dirty="0"/>
          </a:p>
          <a:p>
            <a:pPr lvl="1"/>
            <a:r>
              <a:rPr lang="en-US" sz="2000" dirty="0"/>
              <a:t>Impact of January 2023 changes</a:t>
            </a:r>
          </a:p>
          <a:p>
            <a:r>
              <a:rPr lang="en-US" sz="2400" b="1" dirty="0"/>
              <a:t>Residency questions</a:t>
            </a:r>
          </a:p>
          <a:p>
            <a:pPr lvl="1"/>
            <a:r>
              <a:rPr lang="en-US" sz="2000" dirty="0"/>
              <a:t>Off service rotators in ED</a:t>
            </a:r>
          </a:p>
          <a:p>
            <a:r>
              <a:rPr lang="en-US" sz="2400" b="1" dirty="0"/>
              <a:t>Faculty data</a:t>
            </a:r>
          </a:p>
          <a:p>
            <a:pPr lvl="1"/>
            <a:r>
              <a:rPr lang="en-US" sz="2000" dirty="0"/>
              <a:t>Clarification of clinical hours</a:t>
            </a:r>
          </a:p>
          <a:p>
            <a:pPr lvl="1"/>
            <a:r>
              <a:rPr lang="en-US" sz="2000" dirty="0"/>
              <a:t>Research funding</a:t>
            </a:r>
          </a:p>
          <a:p>
            <a:endParaRPr lang="en-US" sz="3200" dirty="0"/>
          </a:p>
        </p:txBody>
      </p:sp>
      <p:pic>
        <p:nvPicPr>
          <p:cNvPr id="1026" name="Picture 2" descr="Tips for Hospital Patients | Vanguard Communications Research | Denver, CO">
            <a:extLst>
              <a:ext uri="{FF2B5EF4-FFF2-40B4-BE49-F238E27FC236}">
                <a16:creationId xmlns:a16="http://schemas.microsoft.com/office/drawing/2014/main" id="{A74B8473-7F84-4620-9B84-C6C74BCF9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6491" y="1828800"/>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CS - About the National Hospital Care Survey">
            <a:extLst>
              <a:ext uri="{FF2B5EF4-FFF2-40B4-BE49-F238E27FC236}">
                <a16:creationId xmlns:a16="http://schemas.microsoft.com/office/drawing/2014/main" id="{9C5BAFC1-CB89-4052-A507-C0283D461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149" y="5099363"/>
            <a:ext cx="270510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1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BEFCD-4E0D-46D8-8494-6A67FAE8323B}"/>
              </a:ext>
            </a:extLst>
          </p:cNvPr>
          <p:cNvSpPr>
            <a:spLocks noGrp="1"/>
          </p:cNvSpPr>
          <p:nvPr>
            <p:ph type="title"/>
          </p:nvPr>
        </p:nvSpPr>
        <p:spPr/>
        <p:txBody>
          <a:bodyPr/>
          <a:lstStyle/>
          <a:p>
            <a:r>
              <a:rPr lang="en-US" dirty="0"/>
              <a:t>General Operations</a:t>
            </a:r>
          </a:p>
        </p:txBody>
      </p:sp>
      <p:sp>
        <p:nvSpPr>
          <p:cNvPr id="3" name="Content Placeholder 2">
            <a:extLst>
              <a:ext uri="{FF2B5EF4-FFF2-40B4-BE49-F238E27FC236}">
                <a16:creationId xmlns:a16="http://schemas.microsoft.com/office/drawing/2014/main" id="{74B5E128-F530-4690-BAE8-32252FCC926B}"/>
              </a:ext>
            </a:extLst>
          </p:cNvPr>
          <p:cNvSpPr>
            <a:spLocks noGrp="1"/>
          </p:cNvSpPr>
          <p:nvPr>
            <p:ph idx="1"/>
          </p:nvPr>
        </p:nvSpPr>
        <p:spPr/>
        <p:txBody>
          <a:bodyPr>
            <a:normAutofit/>
          </a:bodyPr>
          <a:lstStyle/>
          <a:p>
            <a:r>
              <a:rPr lang="en-US" b="1" dirty="0"/>
              <a:t>Do you utilize telemedicine in your ED?</a:t>
            </a:r>
          </a:p>
          <a:p>
            <a:pPr lvl="1"/>
            <a:r>
              <a:rPr lang="en-US" dirty="0"/>
              <a:t>37% of reporting departments utilize telemedicine</a:t>
            </a:r>
          </a:p>
          <a:p>
            <a:pPr marL="457200" lvl="1" indent="0">
              <a:buNone/>
            </a:pPr>
            <a:endParaRPr lang="en-US" dirty="0"/>
          </a:p>
        </p:txBody>
      </p:sp>
      <p:pic>
        <p:nvPicPr>
          <p:cNvPr id="4" name="Picture 3">
            <a:extLst>
              <a:ext uri="{FF2B5EF4-FFF2-40B4-BE49-F238E27FC236}">
                <a16:creationId xmlns:a16="http://schemas.microsoft.com/office/drawing/2014/main" id="{3A322FFB-0BF5-490C-A9F8-C68A6F32565C}"/>
              </a:ext>
            </a:extLst>
          </p:cNvPr>
          <p:cNvPicPr>
            <a:picLocks noChangeAspect="1"/>
          </p:cNvPicPr>
          <p:nvPr/>
        </p:nvPicPr>
        <p:blipFill>
          <a:blip r:embed="rId2"/>
          <a:stretch>
            <a:fillRect/>
          </a:stretch>
        </p:blipFill>
        <p:spPr>
          <a:xfrm>
            <a:off x="4723899" y="3635871"/>
            <a:ext cx="3815815" cy="2136856"/>
          </a:xfrm>
          <a:prstGeom prst="rect">
            <a:avLst/>
          </a:prstGeom>
        </p:spPr>
      </p:pic>
      <p:pic>
        <p:nvPicPr>
          <p:cNvPr id="5" name="Picture 4">
            <a:extLst>
              <a:ext uri="{FF2B5EF4-FFF2-40B4-BE49-F238E27FC236}">
                <a16:creationId xmlns:a16="http://schemas.microsoft.com/office/drawing/2014/main" id="{48CAF931-222C-4795-ADCA-7DDAFDC6DB2B}"/>
              </a:ext>
            </a:extLst>
          </p:cNvPr>
          <p:cNvPicPr>
            <a:picLocks noChangeAspect="1"/>
          </p:cNvPicPr>
          <p:nvPr/>
        </p:nvPicPr>
        <p:blipFill>
          <a:blip r:embed="rId3"/>
          <a:stretch>
            <a:fillRect/>
          </a:stretch>
        </p:blipFill>
        <p:spPr>
          <a:xfrm>
            <a:off x="604286" y="3015226"/>
            <a:ext cx="3787316" cy="1893658"/>
          </a:xfrm>
          <a:prstGeom prst="rect">
            <a:avLst/>
          </a:prstGeom>
        </p:spPr>
      </p:pic>
    </p:spTree>
    <p:extLst>
      <p:ext uri="{BB962C8B-B14F-4D97-AF65-F5344CB8AC3E}">
        <p14:creationId xmlns:p14="http://schemas.microsoft.com/office/powerpoint/2010/main" val="267797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BEFCD-4E0D-46D8-8494-6A67FAE8323B}"/>
              </a:ext>
            </a:extLst>
          </p:cNvPr>
          <p:cNvSpPr>
            <a:spLocks noGrp="1"/>
          </p:cNvSpPr>
          <p:nvPr>
            <p:ph type="title"/>
          </p:nvPr>
        </p:nvSpPr>
        <p:spPr/>
        <p:txBody>
          <a:bodyPr/>
          <a:lstStyle/>
          <a:p>
            <a:r>
              <a:rPr lang="en-US" dirty="0"/>
              <a:t>General Operations</a:t>
            </a:r>
          </a:p>
        </p:txBody>
      </p:sp>
      <p:graphicFrame>
        <p:nvGraphicFramePr>
          <p:cNvPr id="7" name="Table 7">
            <a:extLst>
              <a:ext uri="{FF2B5EF4-FFF2-40B4-BE49-F238E27FC236}">
                <a16:creationId xmlns:a16="http://schemas.microsoft.com/office/drawing/2014/main" id="{7ED47113-76D9-42E2-9270-FC5960AE6A80}"/>
              </a:ext>
            </a:extLst>
          </p:cNvPr>
          <p:cNvGraphicFramePr>
            <a:graphicFrameLocks noGrp="1"/>
          </p:cNvGraphicFramePr>
          <p:nvPr>
            <p:ph idx="1"/>
            <p:extLst>
              <p:ext uri="{D42A27DB-BD31-4B8C-83A1-F6EECF244321}">
                <p14:modId xmlns:p14="http://schemas.microsoft.com/office/powerpoint/2010/main" val="1827393282"/>
              </p:ext>
            </p:extLst>
          </p:nvPr>
        </p:nvGraphicFramePr>
        <p:xfrm>
          <a:off x="457200" y="2245092"/>
          <a:ext cx="8229600" cy="37033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796884825"/>
                    </a:ext>
                  </a:extLst>
                </a:gridCol>
                <a:gridCol w="2743200">
                  <a:extLst>
                    <a:ext uri="{9D8B030D-6E8A-4147-A177-3AD203B41FA5}">
                      <a16:colId xmlns:a16="http://schemas.microsoft.com/office/drawing/2014/main" val="3761974669"/>
                    </a:ext>
                  </a:extLst>
                </a:gridCol>
                <a:gridCol w="2743200">
                  <a:extLst>
                    <a:ext uri="{9D8B030D-6E8A-4147-A177-3AD203B41FA5}">
                      <a16:colId xmlns:a16="http://schemas.microsoft.com/office/drawing/2014/main" val="3485432547"/>
                    </a:ext>
                  </a:extLst>
                </a:gridCol>
              </a:tblGrid>
              <a:tr h="370840">
                <a:tc>
                  <a:txBody>
                    <a:bodyPr/>
                    <a:lstStyle/>
                    <a:p>
                      <a:endParaRPr lang="en-US"/>
                    </a:p>
                  </a:txBody>
                  <a:tcPr/>
                </a:tc>
                <a:tc>
                  <a:txBody>
                    <a:bodyPr/>
                    <a:lstStyle/>
                    <a:p>
                      <a:pPr algn="ctr"/>
                      <a:r>
                        <a:rPr lang="en-US" dirty="0"/>
                        <a:t>All responders (90)</a:t>
                      </a:r>
                    </a:p>
                  </a:txBody>
                  <a:tcPr/>
                </a:tc>
                <a:tc>
                  <a:txBody>
                    <a:bodyPr/>
                    <a:lstStyle/>
                    <a:p>
                      <a:pPr algn="ctr"/>
                      <a:r>
                        <a:rPr lang="en-US" dirty="0"/>
                        <a:t>Positive Responders</a:t>
                      </a:r>
                    </a:p>
                  </a:txBody>
                  <a:tcPr/>
                </a:tc>
                <a:extLst>
                  <a:ext uri="{0D108BD9-81ED-4DB2-BD59-A6C34878D82A}">
                    <a16:rowId xmlns:a16="http://schemas.microsoft.com/office/drawing/2014/main" val="1099436359"/>
                  </a:ext>
                </a:extLst>
              </a:tr>
              <a:tr h="370840">
                <a:tc>
                  <a:txBody>
                    <a:bodyPr/>
                    <a:lstStyle/>
                    <a:p>
                      <a:r>
                        <a:rPr lang="en-US" b="1" dirty="0"/>
                        <a:t>Do not have a provider</a:t>
                      </a:r>
                    </a:p>
                  </a:txBody>
                  <a:tcPr/>
                </a:tc>
                <a:tc>
                  <a:txBody>
                    <a:bodyPr/>
                    <a:lstStyle/>
                    <a:p>
                      <a:pPr algn="ctr"/>
                      <a:r>
                        <a:rPr lang="en-US" b="1" dirty="0"/>
                        <a:t>42%</a:t>
                      </a:r>
                    </a:p>
                  </a:txBody>
                  <a:tcPr/>
                </a:tc>
                <a:tc>
                  <a:txBody>
                    <a:bodyPr/>
                    <a:lstStyle/>
                    <a:p>
                      <a:pPr algn="ctr"/>
                      <a:endParaRPr lang="en-US" b="1" dirty="0"/>
                    </a:p>
                  </a:txBody>
                  <a:tcPr/>
                </a:tc>
                <a:extLst>
                  <a:ext uri="{0D108BD9-81ED-4DB2-BD59-A6C34878D82A}">
                    <a16:rowId xmlns:a16="http://schemas.microsoft.com/office/drawing/2014/main" val="4108916881"/>
                  </a:ext>
                </a:extLst>
              </a:tr>
              <a:tr h="370840">
                <a:tc>
                  <a:txBody>
                    <a:bodyPr/>
                    <a:lstStyle/>
                    <a:p>
                      <a:r>
                        <a:rPr lang="en-US" b="1" dirty="0"/>
                        <a:t>Attending and APP</a:t>
                      </a:r>
                    </a:p>
                  </a:txBody>
                  <a:tcPr/>
                </a:tc>
                <a:tc>
                  <a:txBody>
                    <a:bodyPr/>
                    <a:lstStyle/>
                    <a:p>
                      <a:pPr algn="ctr"/>
                      <a:r>
                        <a:rPr lang="en-US" b="1" dirty="0"/>
                        <a:t>21%</a:t>
                      </a:r>
                    </a:p>
                  </a:txBody>
                  <a:tcPr/>
                </a:tc>
                <a:tc>
                  <a:txBody>
                    <a:bodyPr/>
                    <a:lstStyle/>
                    <a:p>
                      <a:pPr algn="ctr"/>
                      <a:r>
                        <a:rPr lang="en-US" b="1" dirty="0"/>
                        <a:t>37%</a:t>
                      </a:r>
                    </a:p>
                  </a:txBody>
                  <a:tcPr/>
                </a:tc>
                <a:extLst>
                  <a:ext uri="{0D108BD9-81ED-4DB2-BD59-A6C34878D82A}">
                    <a16:rowId xmlns:a16="http://schemas.microsoft.com/office/drawing/2014/main" val="3929588644"/>
                  </a:ext>
                </a:extLst>
              </a:tr>
              <a:tr h="370840">
                <a:tc>
                  <a:txBody>
                    <a:bodyPr/>
                    <a:lstStyle/>
                    <a:p>
                      <a:r>
                        <a:rPr lang="en-US" b="1" dirty="0"/>
                        <a:t>Attending MD only</a:t>
                      </a:r>
                    </a:p>
                  </a:txBody>
                  <a:tcPr/>
                </a:tc>
                <a:tc>
                  <a:txBody>
                    <a:bodyPr/>
                    <a:lstStyle/>
                    <a:p>
                      <a:pPr algn="ctr"/>
                      <a:r>
                        <a:rPr lang="en-US" b="1" dirty="0"/>
                        <a:t>18%</a:t>
                      </a:r>
                    </a:p>
                  </a:txBody>
                  <a:tcPr/>
                </a:tc>
                <a:tc>
                  <a:txBody>
                    <a:bodyPr/>
                    <a:lstStyle/>
                    <a:p>
                      <a:pPr algn="ctr"/>
                      <a:r>
                        <a:rPr lang="en-US" b="1" dirty="0"/>
                        <a:t>31%</a:t>
                      </a:r>
                    </a:p>
                  </a:txBody>
                  <a:tcPr/>
                </a:tc>
                <a:extLst>
                  <a:ext uri="{0D108BD9-81ED-4DB2-BD59-A6C34878D82A}">
                    <a16:rowId xmlns:a16="http://schemas.microsoft.com/office/drawing/2014/main" val="1325440049"/>
                  </a:ext>
                </a:extLst>
              </a:tr>
              <a:tr h="370840">
                <a:tc>
                  <a:txBody>
                    <a:bodyPr/>
                    <a:lstStyle/>
                    <a:p>
                      <a:r>
                        <a:rPr lang="en-US" b="1" dirty="0"/>
                        <a:t>APP only</a:t>
                      </a:r>
                    </a:p>
                  </a:txBody>
                  <a:tcPr/>
                </a:tc>
                <a:tc>
                  <a:txBody>
                    <a:bodyPr/>
                    <a:lstStyle/>
                    <a:p>
                      <a:pPr algn="ctr"/>
                      <a:r>
                        <a:rPr lang="en-US" b="1" dirty="0"/>
                        <a:t>10%</a:t>
                      </a:r>
                    </a:p>
                  </a:txBody>
                  <a:tcPr/>
                </a:tc>
                <a:tc>
                  <a:txBody>
                    <a:bodyPr/>
                    <a:lstStyle/>
                    <a:p>
                      <a:pPr algn="ctr"/>
                      <a:r>
                        <a:rPr lang="en-US" b="1" dirty="0"/>
                        <a:t>17%</a:t>
                      </a:r>
                    </a:p>
                  </a:txBody>
                  <a:tcPr/>
                </a:tc>
                <a:extLst>
                  <a:ext uri="{0D108BD9-81ED-4DB2-BD59-A6C34878D82A}">
                    <a16:rowId xmlns:a16="http://schemas.microsoft.com/office/drawing/2014/main" val="1390569171"/>
                  </a:ext>
                </a:extLst>
              </a:tr>
              <a:tr h="370840">
                <a:tc>
                  <a:txBody>
                    <a:bodyPr/>
                    <a:lstStyle/>
                    <a:p>
                      <a:r>
                        <a:rPr lang="en-US" b="1" dirty="0"/>
                        <a:t>Resident and APP</a:t>
                      </a:r>
                    </a:p>
                  </a:txBody>
                  <a:tcPr/>
                </a:tc>
                <a:tc>
                  <a:txBody>
                    <a:bodyPr/>
                    <a:lstStyle/>
                    <a:p>
                      <a:pPr algn="ctr"/>
                      <a:r>
                        <a:rPr lang="en-US" b="1" dirty="0"/>
                        <a:t>3%</a:t>
                      </a:r>
                    </a:p>
                  </a:txBody>
                  <a:tcPr/>
                </a:tc>
                <a:tc>
                  <a:txBody>
                    <a:bodyPr/>
                    <a:lstStyle/>
                    <a:p>
                      <a:pPr algn="ctr"/>
                      <a:r>
                        <a:rPr lang="en-US" b="1" dirty="0"/>
                        <a:t>6%</a:t>
                      </a:r>
                    </a:p>
                  </a:txBody>
                  <a:tcPr/>
                </a:tc>
                <a:extLst>
                  <a:ext uri="{0D108BD9-81ED-4DB2-BD59-A6C34878D82A}">
                    <a16:rowId xmlns:a16="http://schemas.microsoft.com/office/drawing/2014/main" val="307905486"/>
                  </a:ext>
                </a:extLst>
              </a:tr>
              <a:tr h="370840">
                <a:tc>
                  <a:txBody>
                    <a:bodyPr/>
                    <a:lstStyle/>
                    <a:p>
                      <a:r>
                        <a:rPr lang="en-US" b="1" dirty="0"/>
                        <a:t>Resident and Attending</a:t>
                      </a:r>
                    </a:p>
                  </a:txBody>
                  <a:tcPr/>
                </a:tc>
                <a:tc>
                  <a:txBody>
                    <a:bodyPr/>
                    <a:lstStyle/>
                    <a:p>
                      <a:pPr algn="ctr"/>
                      <a:r>
                        <a:rPr lang="en-US" b="1" dirty="0"/>
                        <a:t>3%</a:t>
                      </a:r>
                    </a:p>
                  </a:txBody>
                  <a:tcPr/>
                </a:tc>
                <a:tc>
                  <a:txBody>
                    <a:bodyPr/>
                    <a:lstStyle/>
                    <a:p>
                      <a:pPr algn="ctr"/>
                      <a:r>
                        <a:rPr lang="en-US" b="1" dirty="0"/>
                        <a:t>6%</a:t>
                      </a:r>
                    </a:p>
                  </a:txBody>
                  <a:tcPr/>
                </a:tc>
                <a:extLst>
                  <a:ext uri="{0D108BD9-81ED-4DB2-BD59-A6C34878D82A}">
                    <a16:rowId xmlns:a16="http://schemas.microsoft.com/office/drawing/2014/main" val="4056671402"/>
                  </a:ext>
                </a:extLst>
              </a:tr>
              <a:tr h="370840">
                <a:tc>
                  <a:txBody>
                    <a:bodyPr/>
                    <a:lstStyle/>
                    <a:p>
                      <a:r>
                        <a:rPr lang="en-US" b="1" dirty="0"/>
                        <a:t>Resident, Attending, APP</a:t>
                      </a:r>
                    </a:p>
                  </a:txBody>
                  <a:tcPr/>
                </a:tc>
                <a:tc>
                  <a:txBody>
                    <a:bodyPr/>
                    <a:lstStyle/>
                    <a:p>
                      <a:pPr algn="ctr"/>
                      <a:r>
                        <a:rPr lang="en-US" b="1" dirty="0"/>
                        <a:t>2%</a:t>
                      </a:r>
                    </a:p>
                  </a:txBody>
                  <a:tcPr/>
                </a:tc>
                <a:tc>
                  <a:txBody>
                    <a:bodyPr/>
                    <a:lstStyle/>
                    <a:p>
                      <a:pPr algn="ctr"/>
                      <a:r>
                        <a:rPr lang="en-US" b="1" dirty="0"/>
                        <a:t>4%</a:t>
                      </a:r>
                    </a:p>
                  </a:txBody>
                  <a:tcPr/>
                </a:tc>
                <a:extLst>
                  <a:ext uri="{0D108BD9-81ED-4DB2-BD59-A6C34878D82A}">
                    <a16:rowId xmlns:a16="http://schemas.microsoft.com/office/drawing/2014/main" val="2117505509"/>
                  </a:ext>
                </a:extLst>
              </a:tr>
              <a:tr h="370840">
                <a:tc>
                  <a:txBody>
                    <a:bodyPr/>
                    <a:lstStyle/>
                    <a:p>
                      <a:r>
                        <a:rPr lang="en-US" b="1" i="1" dirty="0">
                          <a:solidFill>
                            <a:schemeClr val="tx2">
                              <a:lumMod val="60000"/>
                              <a:lumOff val="40000"/>
                            </a:schemeClr>
                          </a:solidFill>
                        </a:rPr>
                        <a:t>Virtual provider</a:t>
                      </a:r>
                    </a:p>
                  </a:txBody>
                  <a:tcPr/>
                </a:tc>
                <a:tc>
                  <a:txBody>
                    <a:bodyPr/>
                    <a:lstStyle/>
                    <a:p>
                      <a:pPr algn="ctr"/>
                      <a:r>
                        <a:rPr lang="en-US" b="1" i="1" dirty="0">
                          <a:solidFill>
                            <a:schemeClr val="tx2">
                              <a:lumMod val="60000"/>
                              <a:lumOff val="40000"/>
                            </a:schemeClr>
                          </a:solidFill>
                        </a:rPr>
                        <a:t>0%</a:t>
                      </a:r>
                    </a:p>
                  </a:txBody>
                  <a:tcPr/>
                </a:tc>
                <a:tc>
                  <a:txBody>
                    <a:bodyPr/>
                    <a:lstStyle/>
                    <a:p>
                      <a:pPr algn="ctr"/>
                      <a:r>
                        <a:rPr lang="en-US" b="1" i="1" dirty="0">
                          <a:solidFill>
                            <a:schemeClr val="tx2">
                              <a:lumMod val="60000"/>
                              <a:lumOff val="40000"/>
                            </a:schemeClr>
                          </a:solidFill>
                        </a:rPr>
                        <a:t>0%</a:t>
                      </a:r>
                    </a:p>
                  </a:txBody>
                  <a:tcPr/>
                </a:tc>
                <a:extLst>
                  <a:ext uri="{0D108BD9-81ED-4DB2-BD59-A6C34878D82A}">
                    <a16:rowId xmlns:a16="http://schemas.microsoft.com/office/drawing/2014/main" val="3496863676"/>
                  </a:ext>
                </a:extLst>
              </a:tr>
              <a:tr h="245712">
                <a:tc>
                  <a:txBody>
                    <a:bodyPr/>
                    <a:lstStyle/>
                    <a:p>
                      <a:r>
                        <a:rPr lang="en-US" b="1" dirty="0"/>
                        <a:t>Total</a:t>
                      </a:r>
                    </a:p>
                  </a:txBody>
                  <a:tcPr/>
                </a:tc>
                <a:tc>
                  <a:txBody>
                    <a:bodyPr/>
                    <a:lstStyle/>
                    <a:p>
                      <a:pPr algn="ctr"/>
                      <a:r>
                        <a:rPr lang="en-US" b="1" dirty="0"/>
                        <a:t>100%</a:t>
                      </a:r>
                    </a:p>
                  </a:txBody>
                  <a:tcPr/>
                </a:tc>
                <a:tc>
                  <a:txBody>
                    <a:bodyPr/>
                    <a:lstStyle/>
                    <a:p>
                      <a:pPr algn="ctr"/>
                      <a:r>
                        <a:rPr lang="en-US" b="1" dirty="0"/>
                        <a:t>100%</a:t>
                      </a:r>
                    </a:p>
                  </a:txBody>
                  <a:tcPr/>
                </a:tc>
                <a:extLst>
                  <a:ext uri="{0D108BD9-81ED-4DB2-BD59-A6C34878D82A}">
                    <a16:rowId xmlns:a16="http://schemas.microsoft.com/office/drawing/2014/main" val="1695845849"/>
                  </a:ext>
                </a:extLst>
              </a:tr>
            </a:tbl>
          </a:graphicData>
        </a:graphic>
      </p:graphicFrame>
      <p:sp>
        <p:nvSpPr>
          <p:cNvPr id="8" name="TextBox 7">
            <a:extLst>
              <a:ext uri="{FF2B5EF4-FFF2-40B4-BE49-F238E27FC236}">
                <a16:creationId xmlns:a16="http://schemas.microsoft.com/office/drawing/2014/main" id="{78463020-55DA-422E-B3AC-0BBB456F64C2}"/>
              </a:ext>
            </a:extLst>
          </p:cNvPr>
          <p:cNvSpPr txBox="1"/>
          <p:nvPr/>
        </p:nvSpPr>
        <p:spPr>
          <a:xfrm>
            <a:off x="1904827" y="1520948"/>
            <a:ext cx="5334345" cy="523220"/>
          </a:xfrm>
          <a:prstGeom prst="rect">
            <a:avLst/>
          </a:prstGeom>
          <a:noFill/>
        </p:spPr>
        <p:txBody>
          <a:bodyPr wrap="none" rtlCol="0">
            <a:spAutoFit/>
          </a:bodyPr>
          <a:lstStyle/>
          <a:p>
            <a:r>
              <a:rPr lang="en-US" sz="2800" b="1" dirty="0"/>
              <a:t>Do you have a provider at “intake”</a:t>
            </a:r>
          </a:p>
        </p:txBody>
      </p:sp>
    </p:spTree>
    <p:extLst>
      <p:ext uri="{BB962C8B-B14F-4D97-AF65-F5344CB8AC3E}">
        <p14:creationId xmlns:p14="http://schemas.microsoft.com/office/powerpoint/2010/main" val="292687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25C8-E9B4-47F8-829E-4322D8652B48}"/>
              </a:ext>
            </a:extLst>
          </p:cNvPr>
          <p:cNvSpPr>
            <a:spLocks noGrp="1"/>
          </p:cNvSpPr>
          <p:nvPr>
            <p:ph type="title"/>
          </p:nvPr>
        </p:nvSpPr>
        <p:spPr/>
        <p:txBody>
          <a:bodyPr/>
          <a:lstStyle/>
          <a:p>
            <a:r>
              <a:rPr lang="en-US" dirty="0"/>
              <a:t>Survey Timeline</a:t>
            </a:r>
          </a:p>
        </p:txBody>
      </p:sp>
      <p:pic>
        <p:nvPicPr>
          <p:cNvPr id="14" name="Picture 13">
            <a:extLst>
              <a:ext uri="{FF2B5EF4-FFF2-40B4-BE49-F238E27FC236}">
                <a16:creationId xmlns:a16="http://schemas.microsoft.com/office/drawing/2014/main" id="{A615484A-B269-472B-86C2-C97DEBBE4DF5}"/>
              </a:ext>
            </a:extLst>
          </p:cNvPr>
          <p:cNvPicPr>
            <a:picLocks noChangeAspect="1"/>
          </p:cNvPicPr>
          <p:nvPr/>
        </p:nvPicPr>
        <p:blipFill>
          <a:blip r:embed="rId2"/>
          <a:stretch>
            <a:fillRect/>
          </a:stretch>
        </p:blipFill>
        <p:spPr>
          <a:xfrm>
            <a:off x="3196251" y="5008416"/>
            <a:ext cx="2815973" cy="1847982"/>
          </a:xfrm>
          <a:prstGeom prst="rect">
            <a:avLst/>
          </a:prstGeom>
        </p:spPr>
      </p:pic>
      <p:pic>
        <p:nvPicPr>
          <p:cNvPr id="16" name="Picture 15">
            <a:extLst>
              <a:ext uri="{FF2B5EF4-FFF2-40B4-BE49-F238E27FC236}">
                <a16:creationId xmlns:a16="http://schemas.microsoft.com/office/drawing/2014/main" id="{3B4E78A2-284F-418E-8475-BB92D14BF4E7}"/>
              </a:ext>
            </a:extLst>
          </p:cNvPr>
          <p:cNvPicPr>
            <a:picLocks noChangeAspect="1"/>
          </p:cNvPicPr>
          <p:nvPr/>
        </p:nvPicPr>
        <p:blipFill>
          <a:blip r:embed="rId3"/>
          <a:stretch>
            <a:fillRect/>
          </a:stretch>
        </p:blipFill>
        <p:spPr>
          <a:xfrm>
            <a:off x="162605" y="5013378"/>
            <a:ext cx="2896313" cy="1844622"/>
          </a:xfrm>
          <a:prstGeom prst="rect">
            <a:avLst/>
          </a:prstGeom>
        </p:spPr>
      </p:pic>
      <p:graphicFrame>
        <p:nvGraphicFramePr>
          <p:cNvPr id="17" name="Diagram 16">
            <a:extLst>
              <a:ext uri="{FF2B5EF4-FFF2-40B4-BE49-F238E27FC236}">
                <a16:creationId xmlns:a16="http://schemas.microsoft.com/office/drawing/2014/main" id="{4CDC336A-D55E-423A-9666-CA4338B4B13D}"/>
              </a:ext>
            </a:extLst>
          </p:cNvPr>
          <p:cNvGraphicFramePr/>
          <p:nvPr>
            <p:extLst>
              <p:ext uri="{D42A27DB-BD31-4B8C-83A1-F6EECF244321}">
                <p14:modId xmlns:p14="http://schemas.microsoft.com/office/powerpoint/2010/main" val="959947418"/>
              </p:ext>
            </p:extLst>
          </p:nvPr>
        </p:nvGraphicFramePr>
        <p:xfrm>
          <a:off x="1182026" y="1549128"/>
          <a:ext cx="7718591" cy="8389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oup 36">
            <a:extLst>
              <a:ext uri="{FF2B5EF4-FFF2-40B4-BE49-F238E27FC236}">
                <a16:creationId xmlns:a16="http://schemas.microsoft.com/office/drawing/2014/main" id="{32CE8F83-686E-40FA-B16B-4E7955CD1361}"/>
              </a:ext>
            </a:extLst>
          </p:cNvPr>
          <p:cNvGrpSpPr/>
          <p:nvPr/>
        </p:nvGrpSpPr>
        <p:grpSpPr>
          <a:xfrm>
            <a:off x="1184899" y="2419621"/>
            <a:ext cx="5165482" cy="283040"/>
            <a:chOff x="1096382" y="2466179"/>
            <a:chExt cx="5165482" cy="283040"/>
          </a:xfrm>
        </p:grpSpPr>
        <p:sp>
          <p:nvSpPr>
            <p:cNvPr id="25" name="Freeform: Shape 24">
              <a:extLst>
                <a:ext uri="{FF2B5EF4-FFF2-40B4-BE49-F238E27FC236}">
                  <a16:creationId xmlns:a16="http://schemas.microsoft.com/office/drawing/2014/main" id="{6CD8C040-AE24-471C-8691-3DB99B2F3B04}"/>
                </a:ext>
              </a:extLst>
            </p:cNvPr>
            <p:cNvSpPr/>
            <p:nvPr/>
          </p:nvSpPr>
          <p:spPr>
            <a:xfrm>
              <a:off x="1096382"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p:txBody>
        </p:sp>
        <p:sp>
          <p:nvSpPr>
            <p:cNvPr id="26" name="Freeform: Shape 25">
              <a:extLst>
                <a:ext uri="{FF2B5EF4-FFF2-40B4-BE49-F238E27FC236}">
                  <a16:creationId xmlns:a16="http://schemas.microsoft.com/office/drawing/2014/main" id="{EFB02F83-B9DC-4062-9F96-CFBFF6C83BD8}"/>
                </a:ext>
              </a:extLst>
            </p:cNvPr>
            <p:cNvSpPr/>
            <p:nvPr/>
          </p:nvSpPr>
          <p:spPr>
            <a:xfrm>
              <a:off x="173322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p:txBody>
        </p:sp>
        <p:sp>
          <p:nvSpPr>
            <p:cNvPr id="27" name="Freeform: Shape 26">
              <a:extLst>
                <a:ext uri="{FF2B5EF4-FFF2-40B4-BE49-F238E27FC236}">
                  <a16:creationId xmlns:a16="http://schemas.microsoft.com/office/drawing/2014/main" id="{14AE6129-6CC9-40CC-BBBD-81AA7DFA40C6}"/>
                </a:ext>
              </a:extLst>
            </p:cNvPr>
            <p:cNvSpPr/>
            <p:nvPr/>
          </p:nvSpPr>
          <p:spPr>
            <a:xfrm>
              <a:off x="237006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p:txBody>
        </p:sp>
        <p:sp>
          <p:nvSpPr>
            <p:cNvPr id="28" name="Freeform: Shape 27">
              <a:extLst>
                <a:ext uri="{FF2B5EF4-FFF2-40B4-BE49-F238E27FC236}">
                  <a16:creationId xmlns:a16="http://schemas.microsoft.com/office/drawing/2014/main" id="{E042060F-51EF-4294-93C1-DCE3E90380BE}"/>
                </a:ext>
              </a:extLst>
            </p:cNvPr>
            <p:cNvSpPr/>
            <p:nvPr/>
          </p:nvSpPr>
          <p:spPr>
            <a:xfrm>
              <a:off x="300690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p:txBody>
        </p:sp>
        <p:sp>
          <p:nvSpPr>
            <p:cNvPr id="29" name="Freeform: Shape 28">
              <a:extLst>
                <a:ext uri="{FF2B5EF4-FFF2-40B4-BE49-F238E27FC236}">
                  <a16:creationId xmlns:a16="http://schemas.microsoft.com/office/drawing/2014/main" id="{EB97EDDA-802E-41F8-8325-91666C56A849}"/>
                </a:ext>
              </a:extLst>
            </p:cNvPr>
            <p:cNvSpPr/>
            <p:nvPr/>
          </p:nvSpPr>
          <p:spPr>
            <a:xfrm>
              <a:off x="364374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p:txBody>
        </p:sp>
        <p:sp>
          <p:nvSpPr>
            <p:cNvPr id="30" name="Freeform: Shape 29">
              <a:extLst>
                <a:ext uri="{FF2B5EF4-FFF2-40B4-BE49-F238E27FC236}">
                  <a16:creationId xmlns:a16="http://schemas.microsoft.com/office/drawing/2014/main" id="{E9E7A434-09A8-4ADA-ABC7-1D9C6285171E}"/>
                </a:ext>
              </a:extLst>
            </p:cNvPr>
            <p:cNvSpPr/>
            <p:nvPr/>
          </p:nvSpPr>
          <p:spPr>
            <a:xfrm>
              <a:off x="4280584"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p:txBody>
        </p:sp>
        <p:sp>
          <p:nvSpPr>
            <p:cNvPr id="31" name="Freeform: Shape 30">
              <a:extLst>
                <a:ext uri="{FF2B5EF4-FFF2-40B4-BE49-F238E27FC236}">
                  <a16:creationId xmlns:a16="http://schemas.microsoft.com/office/drawing/2014/main" id="{C95E04E1-A40F-4714-93DD-6F9DB787E4A8}"/>
                </a:ext>
              </a:extLst>
            </p:cNvPr>
            <p:cNvSpPr/>
            <p:nvPr/>
          </p:nvSpPr>
          <p:spPr>
            <a:xfrm>
              <a:off x="4917424"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p:txBody>
        </p:sp>
        <p:sp>
          <p:nvSpPr>
            <p:cNvPr id="32" name="Freeform: Shape 31">
              <a:extLst>
                <a:ext uri="{FF2B5EF4-FFF2-40B4-BE49-F238E27FC236}">
                  <a16:creationId xmlns:a16="http://schemas.microsoft.com/office/drawing/2014/main" id="{FF15FC18-0D24-4598-8EBC-D67FD369BB75}"/>
                </a:ext>
              </a:extLst>
            </p:cNvPr>
            <p:cNvSpPr/>
            <p:nvPr/>
          </p:nvSpPr>
          <p:spPr>
            <a:xfrm>
              <a:off x="5554264"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p:txBody>
        </p:sp>
      </p:grpSp>
      <p:sp>
        <p:nvSpPr>
          <p:cNvPr id="33" name="Freeform: Shape 32">
            <a:extLst>
              <a:ext uri="{FF2B5EF4-FFF2-40B4-BE49-F238E27FC236}">
                <a16:creationId xmlns:a16="http://schemas.microsoft.com/office/drawing/2014/main" id="{F43D4EF0-232E-4AFD-BD39-028DCC34B479}"/>
              </a:ext>
            </a:extLst>
          </p:cNvPr>
          <p:cNvSpPr/>
          <p:nvPr/>
        </p:nvSpPr>
        <p:spPr>
          <a:xfrm>
            <a:off x="6279622" y="2419621"/>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p:txBody>
      </p:sp>
      <p:sp>
        <p:nvSpPr>
          <p:cNvPr id="34" name="Freeform: Shape 33">
            <a:extLst>
              <a:ext uri="{FF2B5EF4-FFF2-40B4-BE49-F238E27FC236}">
                <a16:creationId xmlns:a16="http://schemas.microsoft.com/office/drawing/2014/main" id="{2564AF36-1275-4633-9279-2D085DB56A51}"/>
              </a:ext>
            </a:extLst>
          </p:cNvPr>
          <p:cNvSpPr/>
          <p:nvPr/>
        </p:nvSpPr>
        <p:spPr>
          <a:xfrm>
            <a:off x="6916462" y="2419621"/>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p:txBody>
      </p:sp>
      <p:sp>
        <p:nvSpPr>
          <p:cNvPr id="35" name="Freeform: Shape 34">
            <a:extLst>
              <a:ext uri="{FF2B5EF4-FFF2-40B4-BE49-F238E27FC236}">
                <a16:creationId xmlns:a16="http://schemas.microsoft.com/office/drawing/2014/main" id="{E8A45C12-8738-4E41-B02D-EDEE171670E0}"/>
              </a:ext>
            </a:extLst>
          </p:cNvPr>
          <p:cNvSpPr/>
          <p:nvPr/>
        </p:nvSpPr>
        <p:spPr>
          <a:xfrm>
            <a:off x="7553302" y="2419621"/>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p:txBody>
      </p:sp>
      <p:sp>
        <p:nvSpPr>
          <p:cNvPr id="36" name="Freeform: Shape 35">
            <a:extLst>
              <a:ext uri="{FF2B5EF4-FFF2-40B4-BE49-F238E27FC236}">
                <a16:creationId xmlns:a16="http://schemas.microsoft.com/office/drawing/2014/main" id="{DBDF9947-EA37-4A9E-B94E-241E0D806D86}"/>
              </a:ext>
            </a:extLst>
          </p:cNvPr>
          <p:cNvSpPr/>
          <p:nvPr/>
        </p:nvSpPr>
        <p:spPr>
          <a:xfrm>
            <a:off x="8190142" y="2419621"/>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p:txBody>
      </p:sp>
      <p:graphicFrame>
        <p:nvGraphicFramePr>
          <p:cNvPr id="19" name="Diagram 18">
            <a:extLst>
              <a:ext uri="{FF2B5EF4-FFF2-40B4-BE49-F238E27FC236}">
                <a16:creationId xmlns:a16="http://schemas.microsoft.com/office/drawing/2014/main" id="{E702BEA8-A310-44E1-A7E0-6B2B2542BF88}"/>
              </a:ext>
            </a:extLst>
          </p:cNvPr>
          <p:cNvGraphicFramePr/>
          <p:nvPr>
            <p:extLst>
              <p:ext uri="{D42A27DB-BD31-4B8C-83A1-F6EECF244321}">
                <p14:modId xmlns:p14="http://schemas.microsoft.com/office/powerpoint/2010/main" val="649093988"/>
              </p:ext>
            </p:extLst>
          </p:nvPr>
        </p:nvGraphicFramePr>
        <p:xfrm>
          <a:off x="1184899" y="2700160"/>
          <a:ext cx="7718591" cy="83898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0" name="TextBox 19">
            <a:extLst>
              <a:ext uri="{FF2B5EF4-FFF2-40B4-BE49-F238E27FC236}">
                <a16:creationId xmlns:a16="http://schemas.microsoft.com/office/drawing/2014/main" id="{121CDC4C-2922-4390-9B98-E9C9209BF5A8}"/>
              </a:ext>
            </a:extLst>
          </p:cNvPr>
          <p:cNvSpPr txBox="1"/>
          <p:nvPr/>
        </p:nvSpPr>
        <p:spPr>
          <a:xfrm flipH="1">
            <a:off x="202999" y="1740680"/>
            <a:ext cx="1093509" cy="584775"/>
          </a:xfrm>
          <a:prstGeom prst="rect">
            <a:avLst/>
          </a:prstGeom>
          <a:noFill/>
        </p:spPr>
        <p:txBody>
          <a:bodyPr wrap="square" rtlCol="0">
            <a:spAutoFit/>
          </a:bodyPr>
          <a:lstStyle/>
          <a:p>
            <a:r>
              <a:rPr lang="en-US" sz="1600" b="1" dirty="0"/>
              <a:t>FY 2019</a:t>
            </a:r>
          </a:p>
          <a:p>
            <a:r>
              <a:rPr lang="en-US" sz="1600" b="1" dirty="0"/>
              <a:t>Normal</a:t>
            </a:r>
          </a:p>
        </p:txBody>
      </p:sp>
      <p:sp>
        <p:nvSpPr>
          <p:cNvPr id="21" name="TextBox 20">
            <a:extLst>
              <a:ext uri="{FF2B5EF4-FFF2-40B4-BE49-F238E27FC236}">
                <a16:creationId xmlns:a16="http://schemas.microsoft.com/office/drawing/2014/main" id="{42DEC8C3-FC60-4300-9B7A-913ED4BAE480}"/>
              </a:ext>
            </a:extLst>
          </p:cNvPr>
          <p:cNvSpPr txBox="1"/>
          <p:nvPr/>
        </p:nvSpPr>
        <p:spPr>
          <a:xfrm flipH="1">
            <a:off x="202998" y="2333201"/>
            <a:ext cx="1093509" cy="584775"/>
          </a:xfrm>
          <a:prstGeom prst="rect">
            <a:avLst/>
          </a:prstGeom>
          <a:noFill/>
        </p:spPr>
        <p:txBody>
          <a:bodyPr wrap="square" rtlCol="0">
            <a:spAutoFit/>
          </a:bodyPr>
          <a:lstStyle/>
          <a:p>
            <a:r>
              <a:rPr lang="en-US" sz="1600" b="1" dirty="0"/>
              <a:t>FY 2020</a:t>
            </a:r>
          </a:p>
          <a:p>
            <a:r>
              <a:rPr lang="en-US" sz="1600" b="1" dirty="0"/>
              <a:t>COVID</a:t>
            </a:r>
          </a:p>
        </p:txBody>
      </p:sp>
      <p:sp>
        <p:nvSpPr>
          <p:cNvPr id="22" name="TextBox 21">
            <a:extLst>
              <a:ext uri="{FF2B5EF4-FFF2-40B4-BE49-F238E27FC236}">
                <a16:creationId xmlns:a16="http://schemas.microsoft.com/office/drawing/2014/main" id="{64E66E00-7095-4E5C-A97C-41BEE60F8A5B}"/>
              </a:ext>
            </a:extLst>
          </p:cNvPr>
          <p:cNvSpPr txBox="1"/>
          <p:nvPr/>
        </p:nvSpPr>
        <p:spPr>
          <a:xfrm flipH="1">
            <a:off x="202997" y="2919996"/>
            <a:ext cx="1093509" cy="584775"/>
          </a:xfrm>
          <a:prstGeom prst="rect">
            <a:avLst/>
          </a:prstGeom>
          <a:noFill/>
        </p:spPr>
        <p:txBody>
          <a:bodyPr wrap="square" rtlCol="0">
            <a:spAutoFit/>
          </a:bodyPr>
          <a:lstStyle/>
          <a:p>
            <a:r>
              <a:rPr lang="en-US" sz="1600" b="1" dirty="0"/>
              <a:t>FY 2021</a:t>
            </a:r>
          </a:p>
          <a:p>
            <a:r>
              <a:rPr lang="en-US" sz="1600" b="1" dirty="0"/>
              <a:t>Recovery</a:t>
            </a:r>
          </a:p>
        </p:txBody>
      </p:sp>
      <p:graphicFrame>
        <p:nvGraphicFramePr>
          <p:cNvPr id="24" name="Diagram 23">
            <a:extLst>
              <a:ext uri="{FF2B5EF4-FFF2-40B4-BE49-F238E27FC236}">
                <a16:creationId xmlns:a16="http://schemas.microsoft.com/office/drawing/2014/main" id="{42C394CD-467B-4648-B68F-3FA8BBADEFF6}"/>
              </a:ext>
            </a:extLst>
          </p:cNvPr>
          <p:cNvGraphicFramePr/>
          <p:nvPr>
            <p:extLst>
              <p:ext uri="{D42A27DB-BD31-4B8C-83A1-F6EECF244321}">
                <p14:modId xmlns:p14="http://schemas.microsoft.com/office/powerpoint/2010/main" val="4074621502"/>
              </p:ext>
            </p:extLst>
          </p:nvPr>
        </p:nvGraphicFramePr>
        <p:xfrm>
          <a:off x="1184901" y="3278772"/>
          <a:ext cx="7718591" cy="83898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8" name="TextBox 37">
            <a:extLst>
              <a:ext uri="{FF2B5EF4-FFF2-40B4-BE49-F238E27FC236}">
                <a16:creationId xmlns:a16="http://schemas.microsoft.com/office/drawing/2014/main" id="{282802E9-C9A5-4BA6-8317-7A5386A53214}"/>
              </a:ext>
            </a:extLst>
          </p:cNvPr>
          <p:cNvSpPr txBox="1"/>
          <p:nvPr/>
        </p:nvSpPr>
        <p:spPr>
          <a:xfrm flipH="1">
            <a:off x="192383" y="3526109"/>
            <a:ext cx="1411669" cy="584775"/>
          </a:xfrm>
          <a:prstGeom prst="rect">
            <a:avLst/>
          </a:prstGeom>
          <a:noFill/>
        </p:spPr>
        <p:txBody>
          <a:bodyPr wrap="square" rtlCol="0">
            <a:spAutoFit/>
          </a:bodyPr>
          <a:lstStyle/>
          <a:p>
            <a:r>
              <a:rPr lang="en-US" sz="1600" b="1" dirty="0"/>
              <a:t>FY 2022</a:t>
            </a:r>
            <a:endParaRPr lang="en-US" sz="400" b="1" dirty="0"/>
          </a:p>
          <a:p>
            <a:r>
              <a:rPr lang="en-US" sz="1600" b="1" dirty="0"/>
              <a:t>New Normal</a:t>
            </a:r>
          </a:p>
        </p:txBody>
      </p:sp>
      <p:graphicFrame>
        <p:nvGraphicFramePr>
          <p:cNvPr id="39" name="Diagram 38">
            <a:extLst>
              <a:ext uri="{FF2B5EF4-FFF2-40B4-BE49-F238E27FC236}">
                <a16:creationId xmlns:a16="http://schemas.microsoft.com/office/drawing/2014/main" id="{0F49F604-32FA-4B37-B1FE-DD7300FF62AC}"/>
              </a:ext>
            </a:extLst>
          </p:cNvPr>
          <p:cNvGraphicFramePr/>
          <p:nvPr>
            <p:extLst>
              <p:ext uri="{D42A27DB-BD31-4B8C-83A1-F6EECF244321}">
                <p14:modId xmlns:p14="http://schemas.microsoft.com/office/powerpoint/2010/main" val="859718209"/>
              </p:ext>
            </p:extLst>
          </p:nvPr>
        </p:nvGraphicFramePr>
        <p:xfrm>
          <a:off x="1220697" y="3847190"/>
          <a:ext cx="7718591" cy="83898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40" name="TextBox 39">
            <a:extLst>
              <a:ext uri="{FF2B5EF4-FFF2-40B4-BE49-F238E27FC236}">
                <a16:creationId xmlns:a16="http://schemas.microsoft.com/office/drawing/2014/main" id="{F2CA3E4C-CAD2-42C6-AEF4-37B46D3B2480}"/>
              </a:ext>
            </a:extLst>
          </p:cNvPr>
          <p:cNvSpPr txBox="1"/>
          <p:nvPr/>
        </p:nvSpPr>
        <p:spPr>
          <a:xfrm flipH="1">
            <a:off x="202999" y="4103760"/>
            <a:ext cx="1411669" cy="584775"/>
          </a:xfrm>
          <a:prstGeom prst="rect">
            <a:avLst/>
          </a:prstGeom>
          <a:noFill/>
        </p:spPr>
        <p:txBody>
          <a:bodyPr wrap="square" rtlCol="0">
            <a:spAutoFit/>
          </a:bodyPr>
          <a:lstStyle/>
          <a:p>
            <a:r>
              <a:rPr lang="en-US" sz="1600" b="1" dirty="0"/>
              <a:t>FY 2023</a:t>
            </a:r>
            <a:endParaRPr lang="en-US" sz="400" b="1" dirty="0"/>
          </a:p>
          <a:p>
            <a:r>
              <a:rPr lang="en-US" sz="1600" b="1" dirty="0"/>
              <a:t>Normal</a:t>
            </a:r>
          </a:p>
        </p:txBody>
      </p:sp>
      <p:pic>
        <p:nvPicPr>
          <p:cNvPr id="41" name="Picture 40">
            <a:extLst>
              <a:ext uri="{FF2B5EF4-FFF2-40B4-BE49-F238E27FC236}">
                <a16:creationId xmlns:a16="http://schemas.microsoft.com/office/drawing/2014/main" id="{8D49CB7B-4F3D-4F48-AA41-05D0D5CE0777}"/>
              </a:ext>
            </a:extLst>
          </p:cNvPr>
          <p:cNvPicPr>
            <a:picLocks noChangeAspect="1"/>
          </p:cNvPicPr>
          <p:nvPr/>
        </p:nvPicPr>
        <p:blipFill>
          <a:blip r:embed="rId3"/>
          <a:stretch>
            <a:fillRect/>
          </a:stretch>
        </p:blipFill>
        <p:spPr>
          <a:xfrm>
            <a:off x="6149557" y="5013378"/>
            <a:ext cx="2896313" cy="1844622"/>
          </a:xfrm>
          <a:prstGeom prst="rect">
            <a:avLst/>
          </a:prstGeom>
        </p:spPr>
      </p:pic>
      <p:pic>
        <p:nvPicPr>
          <p:cNvPr id="2054" name="Picture 6" descr="In flight training, how are stalls taught? - Quora">
            <a:extLst>
              <a:ext uri="{FF2B5EF4-FFF2-40B4-BE49-F238E27FC236}">
                <a16:creationId xmlns:a16="http://schemas.microsoft.com/office/drawing/2014/main" id="{0C21BFA6-68B3-43D9-BB6A-F3130F24DAB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130" y="2277330"/>
            <a:ext cx="8947740" cy="175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1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979E-3E2E-4AF8-A130-928582BEC832}"/>
              </a:ext>
            </a:extLst>
          </p:cNvPr>
          <p:cNvSpPr>
            <a:spLocks noGrp="1"/>
          </p:cNvSpPr>
          <p:nvPr>
            <p:ph type="title"/>
          </p:nvPr>
        </p:nvSpPr>
        <p:spPr/>
        <p:txBody>
          <a:bodyPr/>
          <a:lstStyle/>
          <a:p>
            <a:r>
              <a:rPr lang="en-US" dirty="0"/>
              <a:t>Inpatient Occupancy</a:t>
            </a:r>
          </a:p>
        </p:txBody>
      </p:sp>
      <p:sp>
        <p:nvSpPr>
          <p:cNvPr id="9" name="Content Placeholder 8">
            <a:extLst>
              <a:ext uri="{FF2B5EF4-FFF2-40B4-BE49-F238E27FC236}">
                <a16:creationId xmlns:a16="http://schemas.microsoft.com/office/drawing/2014/main" id="{1E12FFF0-EBFE-45D5-85F3-66F325E5B3F2}"/>
              </a:ext>
            </a:extLst>
          </p:cNvPr>
          <p:cNvSpPr>
            <a:spLocks noGrp="1"/>
          </p:cNvSpPr>
          <p:nvPr>
            <p:ph sz="half" idx="2"/>
          </p:nvPr>
        </p:nvSpPr>
        <p:spPr>
          <a:xfrm>
            <a:off x="0" y="4112220"/>
            <a:ext cx="3041583" cy="1765891"/>
          </a:xfrm>
        </p:spPr>
        <p:txBody>
          <a:bodyPr/>
          <a:lstStyle/>
          <a:p>
            <a:pPr marL="0" indent="0" algn="ctr">
              <a:buNone/>
            </a:pPr>
            <a:r>
              <a:rPr lang="en-US" b="1" dirty="0"/>
              <a:t>All beds</a:t>
            </a:r>
          </a:p>
          <a:p>
            <a:pPr marL="0" indent="0" algn="ctr">
              <a:buNone/>
            </a:pPr>
            <a:r>
              <a:rPr lang="en-US" sz="2400" dirty="0"/>
              <a:t>Academic = 89%</a:t>
            </a:r>
          </a:p>
          <a:p>
            <a:pPr marL="0" indent="0" algn="ctr">
              <a:buNone/>
            </a:pPr>
            <a:r>
              <a:rPr lang="en-US" sz="2400" dirty="0"/>
              <a:t>Community = 80%</a:t>
            </a:r>
          </a:p>
        </p:txBody>
      </p:sp>
      <p:pic>
        <p:nvPicPr>
          <p:cNvPr id="2056" name="Picture 8" descr="Midnight printables | Clock clipart, Clock, Clock face printable">
            <a:extLst>
              <a:ext uri="{FF2B5EF4-FFF2-40B4-BE49-F238E27FC236}">
                <a16:creationId xmlns:a16="http://schemas.microsoft.com/office/drawing/2014/main" id="{EB78874A-E0EC-4221-A4CF-572988D42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33" y="2141968"/>
            <a:ext cx="1765890" cy="176589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8">
            <a:extLst>
              <a:ext uri="{FF2B5EF4-FFF2-40B4-BE49-F238E27FC236}">
                <a16:creationId xmlns:a16="http://schemas.microsoft.com/office/drawing/2014/main" id="{689F5052-8B4E-4BB6-9C58-9CA67966D5B0}"/>
              </a:ext>
            </a:extLst>
          </p:cNvPr>
          <p:cNvSpPr txBox="1">
            <a:spLocks/>
          </p:cNvSpPr>
          <p:nvPr/>
        </p:nvSpPr>
        <p:spPr>
          <a:xfrm>
            <a:off x="3184063" y="4112220"/>
            <a:ext cx="3041583" cy="17658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t>DOM beds</a:t>
            </a:r>
          </a:p>
          <a:p>
            <a:pPr marL="0" indent="0" algn="ctr">
              <a:buFont typeface="Arial"/>
              <a:buNone/>
            </a:pPr>
            <a:r>
              <a:rPr lang="en-US" sz="2400" dirty="0"/>
              <a:t>Academic = 91%</a:t>
            </a:r>
          </a:p>
          <a:p>
            <a:pPr marL="0" indent="0" algn="ctr">
              <a:buFont typeface="Arial"/>
              <a:buNone/>
            </a:pPr>
            <a:r>
              <a:rPr lang="en-US" sz="2400" dirty="0"/>
              <a:t>Community = 80%</a:t>
            </a:r>
          </a:p>
        </p:txBody>
      </p:sp>
      <p:pic>
        <p:nvPicPr>
          <p:cNvPr id="18" name="Picture 8" descr="Midnight printables | Clock clipart, Clock, Clock face printable">
            <a:extLst>
              <a:ext uri="{FF2B5EF4-FFF2-40B4-BE49-F238E27FC236}">
                <a16:creationId xmlns:a16="http://schemas.microsoft.com/office/drawing/2014/main" id="{4ABAEF46-613C-4B91-AF37-B21BE90FB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796" y="2141968"/>
            <a:ext cx="1765890" cy="17658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7am PNG Transparent Images Free Download | Vector Files | Pngtree">
            <a:extLst>
              <a:ext uri="{FF2B5EF4-FFF2-40B4-BE49-F238E27FC236}">
                <a16:creationId xmlns:a16="http://schemas.microsoft.com/office/drawing/2014/main" id="{CC399967-2D2A-4BFF-97A0-452EBB931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142" y="19533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8">
            <a:extLst>
              <a:ext uri="{FF2B5EF4-FFF2-40B4-BE49-F238E27FC236}">
                <a16:creationId xmlns:a16="http://schemas.microsoft.com/office/drawing/2014/main" id="{5BE91096-2BA1-4150-A1B4-B1345E05786C}"/>
              </a:ext>
            </a:extLst>
          </p:cNvPr>
          <p:cNvSpPr txBox="1">
            <a:spLocks/>
          </p:cNvSpPr>
          <p:nvPr/>
        </p:nvSpPr>
        <p:spPr>
          <a:xfrm>
            <a:off x="6102417" y="4096475"/>
            <a:ext cx="3041583" cy="17658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t>DOM beds</a:t>
            </a:r>
          </a:p>
          <a:p>
            <a:pPr marL="0" indent="0" algn="ctr">
              <a:buFont typeface="Arial"/>
              <a:buNone/>
            </a:pPr>
            <a:r>
              <a:rPr lang="en-US" sz="2400" dirty="0"/>
              <a:t>Academic = 94%</a:t>
            </a:r>
          </a:p>
          <a:p>
            <a:pPr marL="0" indent="0" algn="ctr">
              <a:buFont typeface="Arial"/>
              <a:buNone/>
            </a:pPr>
            <a:r>
              <a:rPr lang="en-US" sz="2400" dirty="0"/>
              <a:t>Community = 80%</a:t>
            </a:r>
          </a:p>
        </p:txBody>
      </p:sp>
    </p:spTree>
    <p:extLst>
      <p:ext uri="{BB962C8B-B14F-4D97-AF65-F5344CB8AC3E}">
        <p14:creationId xmlns:p14="http://schemas.microsoft.com/office/powerpoint/2010/main" val="327857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 :: Community Hospital">
            <a:extLst>
              <a:ext uri="{FF2B5EF4-FFF2-40B4-BE49-F238E27FC236}">
                <a16:creationId xmlns:a16="http://schemas.microsoft.com/office/drawing/2014/main" id="{FED5FC12-ED89-4170-AC51-A85CC42BB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064508"/>
            <a:ext cx="5020175" cy="19657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F979E-3E2E-4AF8-A130-928582BEC832}"/>
              </a:ext>
            </a:extLst>
          </p:cNvPr>
          <p:cNvSpPr>
            <a:spLocks noGrp="1"/>
          </p:cNvSpPr>
          <p:nvPr>
            <p:ph type="title"/>
          </p:nvPr>
        </p:nvSpPr>
        <p:spPr/>
        <p:txBody>
          <a:bodyPr/>
          <a:lstStyle/>
          <a:p>
            <a:r>
              <a:rPr lang="en-US" dirty="0"/>
              <a:t>Inpatient Occupancy</a:t>
            </a:r>
          </a:p>
        </p:txBody>
      </p:sp>
      <p:sp>
        <p:nvSpPr>
          <p:cNvPr id="6" name="Content Placeholder 5">
            <a:extLst>
              <a:ext uri="{FF2B5EF4-FFF2-40B4-BE49-F238E27FC236}">
                <a16:creationId xmlns:a16="http://schemas.microsoft.com/office/drawing/2014/main" id="{CBD60FBC-361D-41B8-8060-0C6D38E1EC60}"/>
              </a:ext>
            </a:extLst>
          </p:cNvPr>
          <p:cNvSpPr>
            <a:spLocks noGrp="1"/>
          </p:cNvSpPr>
          <p:nvPr>
            <p:ph sz="half" idx="1"/>
          </p:nvPr>
        </p:nvSpPr>
        <p:spPr>
          <a:xfrm>
            <a:off x="4503821" y="4026728"/>
            <a:ext cx="4495800" cy="2262982"/>
          </a:xfrm>
        </p:spPr>
        <p:txBody>
          <a:bodyPr/>
          <a:lstStyle/>
          <a:p>
            <a:pPr marL="0" indent="0" algn="ctr">
              <a:buNone/>
            </a:pPr>
            <a:r>
              <a:rPr lang="en-US" sz="3600" b="1" dirty="0"/>
              <a:t>Community Hospitals</a:t>
            </a:r>
          </a:p>
          <a:p>
            <a:pPr marL="0" indent="0">
              <a:buNone/>
            </a:pPr>
            <a:r>
              <a:rPr lang="en-US" dirty="0"/>
              <a:t>	Occupancy:	80%</a:t>
            </a:r>
          </a:p>
          <a:p>
            <a:pPr marL="0" indent="0">
              <a:buNone/>
            </a:pPr>
            <a:r>
              <a:rPr lang="en-US" dirty="0"/>
              <a:t>	Boarding:	4.1 hours</a:t>
            </a:r>
          </a:p>
        </p:txBody>
      </p:sp>
      <p:sp>
        <p:nvSpPr>
          <p:cNvPr id="9" name="Content Placeholder 8">
            <a:extLst>
              <a:ext uri="{FF2B5EF4-FFF2-40B4-BE49-F238E27FC236}">
                <a16:creationId xmlns:a16="http://schemas.microsoft.com/office/drawing/2014/main" id="{1E12FFF0-EBFE-45D5-85F3-66F325E5B3F2}"/>
              </a:ext>
            </a:extLst>
          </p:cNvPr>
          <p:cNvSpPr>
            <a:spLocks noGrp="1"/>
          </p:cNvSpPr>
          <p:nvPr>
            <p:ph sz="half" idx="2"/>
          </p:nvPr>
        </p:nvSpPr>
        <p:spPr>
          <a:xfrm>
            <a:off x="215767" y="1693804"/>
            <a:ext cx="4038600" cy="2145793"/>
          </a:xfrm>
        </p:spPr>
        <p:txBody>
          <a:bodyPr/>
          <a:lstStyle/>
          <a:p>
            <a:pPr marL="0" indent="0" algn="ctr">
              <a:buNone/>
            </a:pPr>
            <a:r>
              <a:rPr lang="en-US" sz="3600" b="1" dirty="0"/>
              <a:t>Academic Centers</a:t>
            </a:r>
          </a:p>
          <a:p>
            <a:pPr marL="0" indent="0">
              <a:buNone/>
            </a:pPr>
            <a:r>
              <a:rPr lang="en-US" dirty="0"/>
              <a:t>	Occupancy:	94%</a:t>
            </a:r>
          </a:p>
          <a:p>
            <a:pPr marL="0" indent="0">
              <a:buNone/>
            </a:pPr>
            <a:r>
              <a:rPr lang="en-US" dirty="0"/>
              <a:t>	Boarding:	8.0 hours</a:t>
            </a:r>
          </a:p>
        </p:txBody>
      </p:sp>
      <p:pic>
        <p:nvPicPr>
          <p:cNvPr id="5" name="Picture 4">
            <a:extLst>
              <a:ext uri="{FF2B5EF4-FFF2-40B4-BE49-F238E27FC236}">
                <a16:creationId xmlns:a16="http://schemas.microsoft.com/office/drawing/2014/main" id="{718DA1C8-1D74-425A-A4DE-B123EEAEE925}"/>
              </a:ext>
            </a:extLst>
          </p:cNvPr>
          <p:cNvPicPr>
            <a:picLocks noChangeAspect="1"/>
          </p:cNvPicPr>
          <p:nvPr/>
        </p:nvPicPr>
        <p:blipFill>
          <a:blip r:embed="rId3"/>
          <a:stretch>
            <a:fillRect/>
          </a:stretch>
        </p:blipFill>
        <p:spPr>
          <a:xfrm>
            <a:off x="5070508" y="1699781"/>
            <a:ext cx="3744227" cy="1965719"/>
          </a:xfrm>
          <a:prstGeom prst="rect">
            <a:avLst/>
          </a:prstGeom>
        </p:spPr>
      </p:pic>
    </p:spTree>
    <p:extLst>
      <p:ext uri="{BB962C8B-B14F-4D97-AF65-F5344CB8AC3E}">
        <p14:creationId xmlns:p14="http://schemas.microsoft.com/office/powerpoint/2010/main" val="397873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85106" y="1981200"/>
            <a:ext cx="3707488" cy="3780145"/>
            <a:chOff x="5638800" y="3352800"/>
            <a:chExt cx="2819400" cy="2963802"/>
          </a:xfrm>
        </p:grpSpPr>
        <p:sp>
          <p:nvSpPr>
            <p:cNvPr id="5" name="Isosceles Triangle 4"/>
            <p:cNvSpPr/>
            <p:nvPr/>
          </p:nvSpPr>
          <p:spPr bwMode="auto">
            <a:xfrm>
              <a:off x="5638800" y="3352800"/>
              <a:ext cx="2819400" cy="2362200"/>
            </a:xfrm>
            <a:prstGeom prst="triangle">
              <a:avLst/>
            </a:prstGeom>
            <a:gradFill>
              <a:gsLst>
                <a:gs pos="0">
                  <a:srgbClr val="FBE4AE"/>
                </a:gs>
                <a:gs pos="13000">
                  <a:srgbClr val="BD922A"/>
                </a:gs>
                <a:gs pos="21001">
                  <a:srgbClr val="BD922A"/>
                </a:gs>
                <a:gs pos="63000">
                  <a:srgbClr val="FBE4AE"/>
                </a:gs>
                <a:gs pos="78000">
                  <a:srgbClr val="BD922A"/>
                </a:gs>
                <a:gs pos="83000">
                  <a:srgbClr val="835E17"/>
                </a:gs>
                <a:gs pos="87000">
                  <a:srgbClr val="A28949"/>
                </a:gs>
                <a:gs pos="100000">
                  <a:srgbClr val="FAE3B7"/>
                </a:gs>
              </a:gsLst>
              <a:lin ang="16200000" scaled="0"/>
            </a:gradFill>
            <a:ln>
              <a:headEnd type="none" w="med" len="med"/>
              <a:tailEnd type="none" w="med" len="med"/>
            </a:ln>
            <a:effectLst>
              <a:outerShdw blurRad="50800" dist="38100" sx="110000" sy="110000" algn="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6" name="TextBox 5"/>
            <p:cNvSpPr txBox="1"/>
            <p:nvPr/>
          </p:nvSpPr>
          <p:spPr>
            <a:xfrm rot="17896086">
              <a:off x="5295838" y="4106708"/>
              <a:ext cx="1500549" cy="4915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Research</a:t>
              </a:r>
            </a:p>
          </p:txBody>
        </p:sp>
        <p:sp>
          <p:nvSpPr>
            <p:cNvPr id="7" name="TextBox 6"/>
            <p:cNvSpPr txBox="1"/>
            <p:nvPr/>
          </p:nvSpPr>
          <p:spPr>
            <a:xfrm rot="3412212">
              <a:off x="7342804" y="4060970"/>
              <a:ext cx="1457063" cy="4915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Teaching</a:t>
              </a:r>
            </a:p>
          </p:txBody>
        </p:sp>
        <p:sp>
          <p:nvSpPr>
            <p:cNvPr id="8" name="TextBox 7"/>
            <p:cNvSpPr txBox="1"/>
            <p:nvPr/>
          </p:nvSpPr>
          <p:spPr>
            <a:xfrm>
              <a:off x="6089764" y="5809850"/>
              <a:ext cx="1917471" cy="50675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Patient Care</a:t>
              </a:r>
            </a:p>
          </p:txBody>
        </p:sp>
      </p:grpSp>
      <p:sp>
        <p:nvSpPr>
          <p:cNvPr id="10" name="Title 9"/>
          <p:cNvSpPr>
            <a:spLocks noGrp="1"/>
          </p:cNvSpPr>
          <p:nvPr>
            <p:ph type="title" idx="4294967295"/>
          </p:nvPr>
        </p:nvSpPr>
        <p:spPr>
          <a:xfrm>
            <a:off x="347849" y="127375"/>
            <a:ext cx="8382000" cy="996950"/>
          </a:xfrm>
        </p:spPr>
        <p:txBody>
          <a:bodyPr>
            <a:normAutofit fontScale="90000"/>
          </a:bodyPr>
          <a:lstStyle/>
          <a:p>
            <a:pPr algn="ctr"/>
            <a:r>
              <a:rPr lang="en-US" sz="3600" b="1" dirty="0"/>
              <a:t>Academic Emergency Medicine</a:t>
            </a:r>
            <a:br>
              <a:rPr lang="en-US" sz="3600" b="1" dirty="0"/>
            </a:br>
            <a:r>
              <a:rPr lang="en-US" sz="3600" b="1" dirty="0"/>
              <a:t>Tripartite Mission</a:t>
            </a:r>
          </a:p>
        </p:txBody>
      </p:sp>
    </p:spTree>
    <p:extLst>
      <p:ext uri="{BB962C8B-B14F-4D97-AF65-F5344CB8AC3E}">
        <p14:creationId xmlns:p14="http://schemas.microsoft.com/office/powerpoint/2010/main" val="184464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00"/>
            <a:ext cx="8382000" cy="1003427"/>
          </a:xfrm>
        </p:spPr>
        <p:txBody>
          <a:bodyPr>
            <a:normAutofit/>
          </a:bodyPr>
          <a:lstStyle/>
          <a:p>
            <a:r>
              <a:rPr lang="en-US" sz="4000" dirty="0"/>
              <a:t>Research – Where have we been</a:t>
            </a:r>
          </a:p>
        </p:txBody>
      </p:sp>
      <p:sp>
        <p:nvSpPr>
          <p:cNvPr id="3" name="Content Placeholder 2"/>
          <p:cNvSpPr>
            <a:spLocks noGrp="1"/>
          </p:cNvSpPr>
          <p:nvPr>
            <p:ph idx="1"/>
          </p:nvPr>
        </p:nvSpPr>
        <p:spPr>
          <a:xfrm>
            <a:off x="304800" y="1831966"/>
            <a:ext cx="8634484" cy="2161957"/>
          </a:xfrm>
        </p:spPr>
        <p:txBody>
          <a:bodyPr>
            <a:normAutofit/>
          </a:bodyPr>
          <a:lstStyle/>
          <a:p>
            <a:r>
              <a:rPr lang="en-US" sz="3600" b="1" dirty="0"/>
              <a:t>Emergency Medicine Grant Activity FY 23</a:t>
            </a:r>
          </a:p>
          <a:p>
            <a:pPr lvl="1"/>
            <a:r>
              <a:rPr lang="en-US" b="1" dirty="0"/>
              <a:t>Institutions reporting Active Grants:		41</a:t>
            </a:r>
          </a:p>
          <a:p>
            <a:pPr lvl="1"/>
            <a:r>
              <a:rPr lang="en-US" b="1" dirty="0"/>
              <a:t>Institutions reporting Active NIH Grants:	34</a:t>
            </a:r>
          </a:p>
        </p:txBody>
      </p:sp>
      <p:pic>
        <p:nvPicPr>
          <p:cNvPr id="6" name="Picture 5"/>
          <p:cNvPicPr>
            <a:picLocks noChangeAspect="1"/>
          </p:cNvPicPr>
          <p:nvPr/>
        </p:nvPicPr>
        <p:blipFill>
          <a:blip r:embed="rId3"/>
          <a:stretch>
            <a:fillRect/>
          </a:stretch>
        </p:blipFill>
        <p:spPr>
          <a:xfrm>
            <a:off x="6164814" y="3945055"/>
            <a:ext cx="2002221" cy="2298570"/>
          </a:xfrm>
          <a:prstGeom prst="rect">
            <a:avLst/>
          </a:prstGeom>
        </p:spPr>
      </p:pic>
      <p:pic>
        <p:nvPicPr>
          <p:cNvPr id="7" name="Picture 6"/>
          <p:cNvPicPr>
            <a:picLocks noChangeAspect="1"/>
          </p:cNvPicPr>
          <p:nvPr/>
        </p:nvPicPr>
        <p:blipFill>
          <a:blip r:embed="rId4"/>
          <a:stretch>
            <a:fillRect/>
          </a:stretch>
        </p:blipFill>
        <p:spPr>
          <a:xfrm>
            <a:off x="1488325" y="4194447"/>
            <a:ext cx="3584190" cy="1799787"/>
          </a:xfrm>
          <a:prstGeom prst="rect">
            <a:avLst/>
          </a:prstGeom>
        </p:spPr>
      </p:pic>
    </p:spTree>
    <p:extLst>
      <p:ext uri="{BB962C8B-B14F-4D97-AF65-F5344CB8AC3E}">
        <p14:creationId xmlns:p14="http://schemas.microsoft.com/office/powerpoint/2010/main" val="80215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949"/>
            <a:ext cx="8382000" cy="1217293"/>
          </a:xfrm>
        </p:spPr>
        <p:txBody>
          <a:bodyPr>
            <a:normAutofit/>
          </a:bodyPr>
          <a:lstStyle/>
          <a:p>
            <a:r>
              <a:rPr lang="en-US" sz="4000" dirty="0"/>
              <a:t>Submissions and Awards</a:t>
            </a:r>
          </a:p>
        </p:txBody>
      </p:sp>
      <p:sp>
        <p:nvSpPr>
          <p:cNvPr id="3" name="Content Placeholder 2"/>
          <p:cNvSpPr>
            <a:spLocks noGrp="1"/>
          </p:cNvSpPr>
          <p:nvPr>
            <p:ph idx="1"/>
          </p:nvPr>
        </p:nvSpPr>
        <p:spPr>
          <a:xfrm>
            <a:off x="230520" y="1663966"/>
            <a:ext cx="9048466" cy="741138"/>
          </a:xfrm>
        </p:spPr>
        <p:txBody>
          <a:bodyPr>
            <a:normAutofit/>
          </a:bodyPr>
          <a:lstStyle/>
          <a:p>
            <a:pPr marL="0" indent="0">
              <a:buNone/>
            </a:pPr>
            <a:r>
              <a:rPr lang="en-US" b="1" dirty="0"/>
              <a:t>Reported Grant Submissions and Awards</a:t>
            </a:r>
          </a:p>
        </p:txBody>
      </p:sp>
      <p:graphicFrame>
        <p:nvGraphicFramePr>
          <p:cNvPr id="5" name="Table 4"/>
          <p:cNvGraphicFramePr>
            <a:graphicFrameLocks noGrp="1"/>
          </p:cNvGraphicFramePr>
          <p:nvPr/>
        </p:nvGraphicFramePr>
        <p:xfrm>
          <a:off x="1" y="2405104"/>
          <a:ext cx="9200826" cy="3311816"/>
        </p:xfrm>
        <a:graphic>
          <a:graphicData uri="http://schemas.openxmlformats.org/drawingml/2006/table">
            <a:tbl>
              <a:tblPr firstRow="1" bandRow="1">
                <a:tableStyleId>{125E5076-3810-47DD-B79F-674D7AD40C01}</a:tableStyleId>
              </a:tblPr>
              <a:tblGrid>
                <a:gridCol w="1777141">
                  <a:extLst>
                    <a:ext uri="{9D8B030D-6E8A-4147-A177-3AD203B41FA5}">
                      <a16:colId xmlns:a16="http://schemas.microsoft.com/office/drawing/2014/main" val="20000"/>
                    </a:ext>
                  </a:extLst>
                </a:gridCol>
                <a:gridCol w="734495">
                  <a:extLst>
                    <a:ext uri="{9D8B030D-6E8A-4147-A177-3AD203B41FA5}">
                      <a16:colId xmlns:a16="http://schemas.microsoft.com/office/drawing/2014/main" val="20001"/>
                    </a:ext>
                  </a:extLst>
                </a:gridCol>
                <a:gridCol w="788777">
                  <a:extLst>
                    <a:ext uri="{9D8B030D-6E8A-4147-A177-3AD203B41FA5}">
                      <a16:colId xmlns:a16="http://schemas.microsoft.com/office/drawing/2014/main" val="20002"/>
                    </a:ext>
                  </a:extLst>
                </a:gridCol>
                <a:gridCol w="748613">
                  <a:extLst>
                    <a:ext uri="{9D8B030D-6E8A-4147-A177-3AD203B41FA5}">
                      <a16:colId xmlns:a16="http://schemas.microsoft.com/office/drawing/2014/main" val="20003"/>
                    </a:ext>
                  </a:extLst>
                </a:gridCol>
                <a:gridCol w="734495">
                  <a:extLst>
                    <a:ext uri="{9D8B030D-6E8A-4147-A177-3AD203B41FA5}">
                      <a16:colId xmlns:a16="http://schemas.microsoft.com/office/drawing/2014/main" val="20005"/>
                    </a:ext>
                  </a:extLst>
                </a:gridCol>
                <a:gridCol w="743268">
                  <a:extLst>
                    <a:ext uri="{9D8B030D-6E8A-4147-A177-3AD203B41FA5}">
                      <a16:colId xmlns:a16="http://schemas.microsoft.com/office/drawing/2014/main" val="20004"/>
                    </a:ext>
                  </a:extLst>
                </a:gridCol>
                <a:gridCol w="731356">
                  <a:extLst>
                    <a:ext uri="{9D8B030D-6E8A-4147-A177-3AD203B41FA5}">
                      <a16:colId xmlns:a16="http://schemas.microsoft.com/office/drawing/2014/main" val="639772878"/>
                    </a:ext>
                  </a:extLst>
                </a:gridCol>
                <a:gridCol w="748613">
                  <a:extLst>
                    <a:ext uri="{9D8B030D-6E8A-4147-A177-3AD203B41FA5}">
                      <a16:colId xmlns:a16="http://schemas.microsoft.com/office/drawing/2014/main" val="3528490350"/>
                    </a:ext>
                  </a:extLst>
                </a:gridCol>
                <a:gridCol w="731356">
                  <a:extLst>
                    <a:ext uri="{9D8B030D-6E8A-4147-A177-3AD203B41FA5}">
                      <a16:colId xmlns:a16="http://schemas.microsoft.com/office/drawing/2014/main" val="440132911"/>
                    </a:ext>
                  </a:extLst>
                </a:gridCol>
                <a:gridCol w="731356">
                  <a:extLst>
                    <a:ext uri="{9D8B030D-6E8A-4147-A177-3AD203B41FA5}">
                      <a16:colId xmlns:a16="http://schemas.microsoft.com/office/drawing/2014/main" val="700065095"/>
                    </a:ext>
                  </a:extLst>
                </a:gridCol>
                <a:gridCol w="731356">
                  <a:extLst>
                    <a:ext uri="{9D8B030D-6E8A-4147-A177-3AD203B41FA5}">
                      <a16:colId xmlns:a16="http://schemas.microsoft.com/office/drawing/2014/main" val="4282839076"/>
                    </a:ext>
                  </a:extLst>
                </a:gridCol>
              </a:tblGrid>
              <a:tr h="799903">
                <a:tc>
                  <a:txBody>
                    <a:bodyPr/>
                    <a:lstStyle/>
                    <a:p>
                      <a:endParaRPr lang="en-US" dirty="0"/>
                    </a:p>
                  </a:txBody>
                  <a:tcPr anchor="ctr" anchorCtr="1"/>
                </a:tc>
                <a:tc>
                  <a:txBody>
                    <a:bodyPr/>
                    <a:lstStyle/>
                    <a:p>
                      <a:pPr algn="ctr"/>
                      <a:r>
                        <a:rPr lang="en-US" dirty="0"/>
                        <a:t>FY 14</a:t>
                      </a:r>
                    </a:p>
                  </a:txBody>
                  <a:tcPr anchor="ctr" anchorCtr="1"/>
                </a:tc>
                <a:tc>
                  <a:txBody>
                    <a:bodyPr/>
                    <a:lstStyle/>
                    <a:p>
                      <a:pPr algn="ctr"/>
                      <a:r>
                        <a:rPr lang="en-US" dirty="0"/>
                        <a:t>FY 15</a:t>
                      </a:r>
                    </a:p>
                  </a:txBody>
                  <a:tcPr anchor="ctr" anchorCtr="1"/>
                </a:tc>
                <a:tc>
                  <a:txBody>
                    <a:bodyPr/>
                    <a:lstStyle/>
                    <a:p>
                      <a:pPr algn="ctr"/>
                      <a:r>
                        <a:rPr lang="en-US" dirty="0"/>
                        <a:t>FY 16</a:t>
                      </a:r>
                    </a:p>
                  </a:txBody>
                  <a:tcPr anchor="ctr" anchorCtr="1"/>
                </a:tc>
                <a:tc>
                  <a:txBody>
                    <a:bodyPr/>
                    <a:lstStyle/>
                    <a:p>
                      <a:pPr algn="ctr"/>
                      <a:r>
                        <a:rPr lang="en-US" dirty="0"/>
                        <a:t>FY 17</a:t>
                      </a:r>
                    </a:p>
                  </a:txBody>
                  <a:tcPr anchor="ctr" anchorCtr="1"/>
                </a:tc>
                <a:tc>
                  <a:txBody>
                    <a:bodyPr/>
                    <a:lstStyle/>
                    <a:p>
                      <a:pPr algn="ctr"/>
                      <a:r>
                        <a:rPr lang="en-US" dirty="0"/>
                        <a:t>FY 18</a:t>
                      </a:r>
                    </a:p>
                  </a:txBody>
                  <a:tcPr anchor="ctr" anchorCtr="1"/>
                </a:tc>
                <a:tc>
                  <a:txBody>
                    <a:bodyPr/>
                    <a:lstStyle/>
                    <a:p>
                      <a:pPr algn="ctr"/>
                      <a:r>
                        <a:rPr lang="en-US" dirty="0"/>
                        <a:t>FY19</a:t>
                      </a:r>
                    </a:p>
                  </a:txBody>
                  <a:tcPr anchor="ctr" anchorCtr="1"/>
                </a:tc>
                <a:tc>
                  <a:txBody>
                    <a:bodyPr/>
                    <a:lstStyle/>
                    <a:p>
                      <a:pPr algn="ctr"/>
                      <a:r>
                        <a:rPr lang="en-US" dirty="0"/>
                        <a:t>FY20</a:t>
                      </a:r>
                    </a:p>
                  </a:txBody>
                  <a:tcPr anchor="ctr" anchorCtr="1"/>
                </a:tc>
                <a:tc>
                  <a:txBody>
                    <a:bodyPr/>
                    <a:lstStyle/>
                    <a:p>
                      <a:pPr algn="ctr"/>
                      <a:r>
                        <a:rPr lang="en-US" dirty="0"/>
                        <a:t>FY21</a:t>
                      </a:r>
                    </a:p>
                  </a:txBody>
                  <a:tcPr anchor="ctr" anchorCtr="1"/>
                </a:tc>
                <a:tc>
                  <a:txBody>
                    <a:bodyPr/>
                    <a:lstStyle/>
                    <a:p>
                      <a:pPr algn="ctr"/>
                      <a:r>
                        <a:rPr lang="en-US" dirty="0"/>
                        <a:t>FY22</a:t>
                      </a:r>
                    </a:p>
                  </a:txBody>
                  <a:tcPr anchor="ctr" anchorCtr="1"/>
                </a:tc>
                <a:tc>
                  <a:txBody>
                    <a:bodyPr/>
                    <a:lstStyle/>
                    <a:p>
                      <a:pPr algn="ctr"/>
                      <a:r>
                        <a:rPr lang="en-US" dirty="0"/>
                        <a:t>FY23</a:t>
                      </a:r>
                    </a:p>
                  </a:txBody>
                  <a:tcPr anchor="ctr" anchorCtr="1"/>
                </a:tc>
                <a:extLst>
                  <a:ext uri="{0D108BD9-81ED-4DB2-BD59-A6C34878D82A}">
                    <a16:rowId xmlns:a16="http://schemas.microsoft.com/office/drawing/2014/main" val="10000"/>
                  </a:ext>
                </a:extLst>
              </a:tr>
              <a:tr h="799903">
                <a:tc>
                  <a:txBody>
                    <a:bodyPr/>
                    <a:lstStyle/>
                    <a:p>
                      <a:r>
                        <a:rPr lang="en-US" b="1" dirty="0"/>
                        <a:t>Number Submitted</a:t>
                      </a:r>
                    </a:p>
                  </a:txBody>
                  <a:tcPr anchor="ctr" anchorCtr="1"/>
                </a:tc>
                <a:tc>
                  <a:txBody>
                    <a:bodyPr/>
                    <a:lstStyle/>
                    <a:p>
                      <a:pPr algn="ctr"/>
                      <a:r>
                        <a:rPr lang="en-US" b="1" dirty="0"/>
                        <a:t>784</a:t>
                      </a:r>
                    </a:p>
                  </a:txBody>
                  <a:tcPr anchor="ctr" anchorCtr="1"/>
                </a:tc>
                <a:tc>
                  <a:txBody>
                    <a:bodyPr/>
                    <a:lstStyle/>
                    <a:p>
                      <a:pPr algn="ctr"/>
                      <a:r>
                        <a:rPr lang="en-US" b="1" dirty="0"/>
                        <a:t>733</a:t>
                      </a:r>
                    </a:p>
                  </a:txBody>
                  <a:tcPr anchor="ctr" anchorCtr="1"/>
                </a:tc>
                <a:tc>
                  <a:txBody>
                    <a:bodyPr/>
                    <a:lstStyle/>
                    <a:p>
                      <a:pPr algn="ctr"/>
                      <a:r>
                        <a:rPr lang="en-US" b="1" dirty="0"/>
                        <a:t>1,026</a:t>
                      </a:r>
                    </a:p>
                  </a:txBody>
                  <a:tcPr anchor="ctr" anchorCtr="1"/>
                </a:tc>
                <a:tc>
                  <a:txBody>
                    <a:bodyPr/>
                    <a:lstStyle/>
                    <a:p>
                      <a:pPr algn="ctr"/>
                      <a:r>
                        <a:rPr lang="en-US" b="1" dirty="0"/>
                        <a:t>915</a:t>
                      </a:r>
                    </a:p>
                  </a:txBody>
                  <a:tcPr anchor="ctr" anchorCtr="1"/>
                </a:tc>
                <a:tc>
                  <a:txBody>
                    <a:bodyPr/>
                    <a:lstStyle/>
                    <a:p>
                      <a:pPr algn="ctr"/>
                      <a:r>
                        <a:rPr lang="en-US" b="1" dirty="0"/>
                        <a:t>782</a:t>
                      </a:r>
                    </a:p>
                  </a:txBody>
                  <a:tcPr anchor="ctr" anchorCtr="1"/>
                </a:tc>
                <a:tc>
                  <a:txBody>
                    <a:bodyPr/>
                    <a:lstStyle/>
                    <a:p>
                      <a:pPr algn="ctr"/>
                      <a:r>
                        <a:rPr lang="en-US" b="1" dirty="0"/>
                        <a:t>938</a:t>
                      </a:r>
                    </a:p>
                  </a:txBody>
                  <a:tcPr anchor="ctr" anchorCtr="1"/>
                </a:tc>
                <a:tc>
                  <a:txBody>
                    <a:bodyPr/>
                    <a:lstStyle/>
                    <a:p>
                      <a:pPr algn="ctr"/>
                      <a:r>
                        <a:rPr lang="en-US" b="1" dirty="0"/>
                        <a:t>1,158</a:t>
                      </a:r>
                    </a:p>
                  </a:txBody>
                  <a:tcPr anchor="ctr" anchorCtr="1"/>
                </a:tc>
                <a:tc>
                  <a:txBody>
                    <a:bodyPr/>
                    <a:lstStyle/>
                    <a:p>
                      <a:pPr algn="ctr"/>
                      <a:r>
                        <a:rPr lang="en-US" b="1" dirty="0"/>
                        <a:t>892</a:t>
                      </a:r>
                    </a:p>
                  </a:txBody>
                  <a:tcPr anchor="ctr" anchorCtr="1"/>
                </a:tc>
                <a:tc>
                  <a:txBody>
                    <a:bodyPr/>
                    <a:lstStyle/>
                    <a:p>
                      <a:pPr algn="ctr"/>
                      <a:r>
                        <a:rPr lang="en-US" b="1" dirty="0"/>
                        <a:t>758</a:t>
                      </a:r>
                    </a:p>
                  </a:txBody>
                  <a:tcPr anchor="ctr" anchorCtr="1"/>
                </a:tc>
                <a:tc>
                  <a:txBody>
                    <a:bodyPr/>
                    <a:lstStyle/>
                    <a:p>
                      <a:pPr algn="ctr"/>
                      <a:r>
                        <a:rPr lang="en-US" b="1" dirty="0"/>
                        <a:t>861</a:t>
                      </a:r>
                    </a:p>
                  </a:txBody>
                  <a:tcPr anchor="ctr" anchorCtr="1"/>
                </a:tc>
                <a:extLst>
                  <a:ext uri="{0D108BD9-81ED-4DB2-BD59-A6C34878D82A}">
                    <a16:rowId xmlns:a16="http://schemas.microsoft.com/office/drawing/2014/main" val="10001"/>
                  </a:ext>
                </a:extLst>
              </a:tr>
              <a:tr h="912107">
                <a:tc>
                  <a:txBody>
                    <a:bodyPr/>
                    <a:lstStyle/>
                    <a:p>
                      <a:r>
                        <a:rPr lang="en-US" b="1" dirty="0"/>
                        <a:t>Awarded</a:t>
                      </a:r>
                      <a:r>
                        <a:rPr lang="en-US" b="1" baseline="0" dirty="0"/>
                        <a:t> from Submissions</a:t>
                      </a:r>
                      <a:endParaRPr lang="en-US" b="1" dirty="0"/>
                    </a:p>
                  </a:txBody>
                  <a:tcPr anchor="ctr" anchorCtr="1"/>
                </a:tc>
                <a:tc>
                  <a:txBody>
                    <a:bodyPr/>
                    <a:lstStyle/>
                    <a:p>
                      <a:pPr algn="ctr"/>
                      <a:r>
                        <a:rPr lang="en-US" b="1" dirty="0"/>
                        <a:t>336</a:t>
                      </a:r>
                    </a:p>
                  </a:txBody>
                  <a:tcPr anchor="ctr" anchorCtr="1"/>
                </a:tc>
                <a:tc>
                  <a:txBody>
                    <a:bodyPr/>
                    <a:lstStyle/>
                    <a:p>
                      <a:pPr algn="ctr"/>
                      <a:r>
                        <a:rPr lang="en-US" b="1" dirty="0"/>
                        <a:t>342</a:t>
                      </a:r>
                    </a:p>
                  </a:txBody>
                  <a:tcPr anchor="ctr" anchorCtr="1"/>
                </a:tc>
                <a:tc>
                  <a:txBody>
                    <a:bodyPr/>
                    <a:lstStyle/>
                    <a:p>
                      <a:pPr algn="ctr"/>
                      <a:r>
                        <a:rPr lang="en-US" b="1" dirty="0"/>
                        <a:t>507</a:t>
                      </a:r>
                    </a:p>
                  </a:txBody>
                  <a:tcPr anchor="ctr" anchorCtr="1"/>
                </a:tc>
                <a:tc>
                  <a:txBody>
                    <a:bodyPr/>
                    <a:lstStyle/>
                    <a:p>
                      <a:pPr algn="ctr"/>
                      <a:r>
                        <a:rPr lang="en-US" b="1" dirty="0"/>
                        <a:t>373</a:t>
                      </a:r>
                    </a:p>
                  </a:txBody>
                  <a:tcPr anchor="ctr" anchorCtr="1"/>
                </a:tc>
                <a:tc>
                  <a:txBody>
                    <a:bodyPr/>
                    <a:lstStyle/>
                    <a:p>
                      <a:pPr algn="ctr"/>
                      <a:r>
                        <a:rPr lang="en-US" b="1" dirty="0"/>
                        <a:t>334</a:t>
                      </a:r>
                    </a:p>
                  </a:txBody>
                  <a:tcPr anchor="ctr" anchorCtr="1"/>
                </a:tc>
                <a:tc>
                  <a:txBody>
                    <a:bodyPr/>
                    <a:lstStyle/>
                    <a:p>
                      <a:pPr algn="ctr"/>
                      <a:r>
                        <a:rPr lang="en-US" b="1" dirty="0"/>
                        <a:t>350</a:t>
                      </a:r>
                    </a:p>
                  </a:txBody>
                  <a:tcPr anchor="ctr" anchorCtr="1"/>
                </a:tc>
                <a:tc>
                  <a:txBody>
                    <a:bodyPr/>
                    <a:lstStyle/>
                    <a:p>
                      <a:pPr algn="ctr"/>
                      <a:r>
                        <a:rPr lang="en-US" b="1" dirty="0"/>
                        <a:t>356</a:t>
                      </a:r>
                    </a:p>
                  </a:txBody>
                  <a:tcPr anchor="ctr" anchorCtr="1"/>
                </a:tc>
                <a:tc>
                  <a:txBody>
                    <a:bodyPr/>
                    <a:lstStyle/>
                    <a:p>
                      <a:pPr algn="ctr"/>
                      <a:r>
                        <a:rPr lang="en-US" b="1" dirty="0"/>
                        <a:t>283</a:t>
                      </a:r>
                    </a:p>
                  </a:txBody>
                  <a:tcPr anchor="ctr" anchorCtr="1"/>
                </a:tc>
                <a:tc>
                  <a:txBody>
                    <a:bodyPr/>
                    <a:lstStyle/>
                    <a:p>
                      <a:pPr algn="ctr"/>
                      <a:r>
                        <a:rPr lang="en-US" b="1" dirty="0"/>
                        <a:t>296</a:t>
                      </a:r>
                    </a:p>
                  </a:txBody>
                  <a:tcPr anchor="ctr" anchorCtr="1"/>
                </a:tc>
                <a:tc>
                  <a:txBody>
                    <a:bodyPr/>
                    <a:lstStyle/>
                    <a:p>
                      <a:pPr algn="ctr"/>
                      <a:r>
                        <a:rPr lang="en-US" b="1" dirty="0"/>
                        <a:t>248</a:t>
                      </a:r>
                    </a:p>
                  </a:txBody>
                  <a:tcPr anchor="ctr" anchorCtr="1"/>
                </a:tc>
                <a:extLst>
                  <a:ext uri="{0D108BD9-81ED-4DB2-BD59-A6C34878D82A}">
                    <a16:rowId xmlns:a16="http://schemas.microsoft.com/office/drawing/2014/main" val="10002"/>
                  </a:ext>
                </a:extLst>
              </a:tr>
              <a:tr h="799903">
                <a:tc>
                  <a:txBody>
                    <a:bodyPr/>
                    <a:lstStyle/>
                    <a:p>
                      <a:r>
                        <a:rPr lang="en-US" b="1" dirty="0"/>
                        <a:t>Conversion Rate</a:t>
                      </a:r>
                    </a:p>
                  </a:txBody>
                  <a:tcPr anchor="ctr" anchorCtr="1"/>
                </a:tc>
                <a:tc>
                  <a:txBody>
                    <a:bodyPr/>
                    <a:lstStyle/>
                    <a:p>
                      <a:pPr algn="ctr"/>
                      <a:r>
                        <a:rPr lang="en-US" sz="1600" b="1" dirty="0"/>
                        <a:t>42.9%</a:t>
                      </a:r>
                    </a:p>
                  </a:txBody>
                  <a:tcPr anchor="ctr" anchorCtr="1"/>
                </a:tc>
                <a:tc>
                  <a:txBody>
                    <a:bodyPr/>
                    <a:lstStyle/>
                    <a:p>
                      <a:pPr algn="ctr"/>
                      <a:r>
                        <a:rPr lang="en-US" sz="1600" b="1" dirty="0"/>
                        <a:t>46.7%</a:t>
                      </a:r>
                    </a:p>
                  </a:txBody>
                  <a:tcPr anchor="ctr" anchorCtr="1"/>
                </a:tc>
                <a:tc>
                  <a:txBody>
                    <a:bodyPr/>
                    <a:lstStyle/>
                    <a:p>
                      <a:pPr algn="ctr"/>
                      <a:r>
                        <a:rPr lang="en-US" sz="1600" b="1" dirty="0"/>
                        <a:t>49.4%</a:t>
                      </a:r>
                    </a:p>
                  </a:txBody>
                  <a:tcPr anchor="ctr" anchorCtr="1"/>
                </a:tc>
                <a:tc>
                  <a:txBody>
                    <a:bodyPr/>
                    <a:lstStyle/>
                    <a:p>
                      <a:pPr algn="ctr"/>
                      <a:r>
                        <a:rPr lang="en-US" sz="1600" b="1" dirty="0"/>
                        <a:t>40.7%</a:t>
                      </a:r>
                    </a:p>
                  </a:txBody>
                  <a:tcPr anchor="ctr" anchorCtr="1"/>
                </a:tc>
                <a:tc>
                  <a:txBody>
                    <a:bodyPr/>
                    <a:lstStyle/>
                    <a:p>
                      <a:pPr algn="ctr"/>
                      <a:r>
                        <a:rPr lang="en-US" sz="1600" b="1" dirty="0"/>
                        <a:t>47.6%</a:t>
                      </a:r>
                    </a:p>
                  </a:txBody>
                  <a:tcPr anchor="ctr" anchorCtr="1"/>
                </a:tc>
                <a:tc>
                  <a:txBody>
                    <a:bodyPr/>
                    <a:lstStyle/>
                    <a:p>
                      <a:pPr algn="ctr"/>
                      <a:r>
                        <a:rPr lang="en-US" sz="1600" b="1" dirty="0"/>
                        <a:t>37.4%</a:t>
                      </a:r>
                    </a:p>
                  </a:txBody>
                  <a:tcPr anchor="ctr" anchorCtr="1"/>
                </a:tc>
                <a:tc>
                  <a:txBody>
                    <a:bodyPr/>
                    <a:lstStyle/>
                    <a:p>
                      <a:pPr algn="ctr"/>
                      <a:r>
                        <a:rPr lang="en-US" sz="1600" b="1" dirty="0"/>
                        <a:t>44.3%</a:t>
                      </a:r>
                    </a:p>
                  </a:txBody>
                  <a:tcPr anchor="ctr" anchorCtr="1"/>
                </a:tc>
                <a:tc>
                  <a:txBody>
                    <a:bodyPr/>
                    <a:lstStyle/>
                    <a:p>
                      <a:pPr algn="ctr"/>
                      <a:r>
                        <a:rPr lang="en-US" sz="1600" b="1" dirty="0"/>
                        <a:t>38.4%</a:t>
                      </a:r>
                    </a:p>
                  </a:txBody>
                  <a:tcPr anchor="ctr" anchorCtr="1"/>
                </a:tc>
                <a:tc>
                  <a:txBody>
                    <a:bodyPr/>
                    <a:lstStyle/>
                    <a:p>
                      <a:pPr algn="ctr"/>
                      <a:r>
                        <a:rPr lang="en-US" sz="1600" b="1" dirty="0"/>
                        <a:t>39.1%</a:t>
                      </a:r>
                    </a:p>
                  </a:txBody>
                  <a:tcPr anchor="ctr" anchorCtr="1"/>
                </a:tc>
                <a:tc>
                  <a:txBody>
                    <a:bodyPr/>
                    <a:lstStyle/>
                    <a:p>
                      <a:pPr algn="ctr"/>
                      <a:r>
                        <a:rPr lang="en-US" sz="1600" b="1" dirty="0"/>
                        <a:t>37.9%</a:t>
                      </a:r>
                    </a:p>
                  </a:txBody>
                  <a:tcPr anchor="ctr" anchorCtr="1"/>
                </a:tc>
                <a:extLst>
                  <a:ext uri="{0D108BD9-81ED-4DB2-BD59-A6C34878D82A}">
                    <a16:rowId xmlns:a16="http://schemas.microsoft.com/office/drawing/2014/main" val="10003"/>
                  </a:ext>
                </a:extLst>
              </a:tr>
            </a:tbl>
          </a:graphicData>
        </a:graphic>
      </p:graphicFrame>
      <p:sp>
        <p:nvSpPr>
          <p:cNvPr id="4" name="TextBox 3"/>
          <p:cNvSpPr txBox="1"/>
          <p:nvPr/>
        </p:nvSpPr>
        <p:spPr>
          <a:xfrm>
            <a:off x="230520" y="5977970"/>
            <a:ext cx="840819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Awarded from submissions is a calculation based upon a subset of institutions that reported conversion rate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a:rPr>
              <a:t>number</a:t>
            </a:r>
            <a:r>
              <a:rPr kumimoji="0" lang="en-US" sz="1400" b="0" i="0" u="none" strike="noStrike" kern="1200" cap="none" spc="0" normalizeH="0" baseline="0" noProof="0" dirty="0">
                <a:ln>
                  <a:noFill/>
                </a:ln>
                <a:solidFill>
                  <a:prstClr val="black"/>
                </a:solidFill>
                <a:effectLst/>
                <a:uLnTx/>
                <a:uFillTx/>
                <a:latin typeface="Calibri"/>
                <a:ea typeface="+mn-ea"/>
                <a:cs typeface="+mn-cs"/>
              </a:rPr>
              <a:t> of the grants submitted. </a:t>
            </a:r>
          </a:p>
        </p:txBody>
      </p:sp>
    </p:spTree>
    <p:extLst>
      <p:ext uri="{BB962C8B-B14F-4D97-AF65-F5344CB8AC3E}">
        <p14:creationId xmlns:p14="http://schemas.microsoft.com/office/powerpoint/2010/main" val="63155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56" y="119274"/>
            <a:ext cx="8229600" cy="1143000"/>
          </a:xfrm>
        </p:spPr>
        <p:txBody>
          <a:bodyPr>
            <a:normAutofit/>
          </a:bodyPr>
          <a:lstStyle/>
          <a:p>
            <a:r>
              <a:rPr lang="en-US" sz="4000" dirty="0"/>
              <a:t>Grant Spending</a:t>
            </a:r>
          </a:p>
        </p:txBody>
      </p:sp>
      <p:pic>
        <p:nvPicPr>
          <p:cNvPr id="4" name="Picture 3">
            <a:extLst>
              <a:ext uri="{FF2B5EF4-FFF2-40B4-BE49-F238E27FC236}">
                <a16:creationId xmlns:a16="http://schemas.microsoft.com/office/drawing/2014/main" id="{A3C2F75D-7C47-305A-1816-12B841E967F6}"/>
              </a:ext>
            </a:extLst>
          </p:cNvPr>
          <p:cNvPicPr>
            <a:picLocks noChangeAspect="1"/>
          </p:cNvPicPr>
          <p:nvPr/>
        </p:nvPicPr>
        <p:blipFill>
          <a:blip r:embed="rId3"/>
          <a:stretch>
            <a:fillRect/>
          </a:stretch>
        </p:blipFill>
        <p:spPr>
          <a:xfrm>
            <a:off x="0" y="1772888"/>
            <a:ext cx="9144000" cy="3312223"/>
          </a:xfrm>
          <a:prstGeom prst="rect">
            <a:avLst/>
          </a:prstGeom>
        </p:spPr>
      </p:pic>
    </p:spTree>
    <p:extLst>
      <p:ext uri="{BB962C8B-B14F-4D97-AF65-F5344CB8AC3E}">
        <p14:creationId xmlns:p14="http://schemas.microsoft.com/office/powerpoint/2010/main" val="357159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a:bodyPr>
          <a:lstStyle/>
          <a:p>
            <a:r>
              <a:rPr lang="en-US" sz="4000" dirty="0"/>
              <a:t>Total spending by institution</a:t>
            </a:r>
          </a:p>
        </p:txBody>
      </p:sp>
      <p:sp>
        <p:nvSpPr>
          <p:cNvPr id="3" name="TextBox 2">
            <a:extLst>
              <a:ext uri="{FF2B5EF4-FFF2-40B4-BE49-F238E27FC236}">
                <a16:creationId xmlns:a16="http://schemas.microsoft.com/office/drawing/2014/main" id="{522B349C-0BB0-44C8-8AEB-35F06CDB21EC}"/>
              </a:ext>
            </a:extLst>
          </p:cNvPr>
          <p:cNvSpPr txBox="1"/>
          <p:nvPr/>
        </p:nvSpPr>
        <p:spPr>
          <a:xfrm rot="16200000">
            <a:off x="-656136" y="3559893"/>
            <a:ext cx="1917897" cy="338554"/>
          </a:xfrm>
          <a:prstGeom prst="rect">
            <a:avLst/>
          </a:prstGeom>
          <a:noFill/>
        </p:spPr>
        <p:txBody>
          <a:bodyPr wrap="none" rtlCol="0">
            <a:spAutoFit/>
          </a:bodyPr>
          <a:lstStyle/>
          <a:p>
            <a:r>
              <a:rPr lang="en-US" sz="1600" dirty="0"/>
              <a:t>Total Grant Spending</a:t>
            </a:r>
          </a:p>
        </p:txBody>
      </p:sp>
      <p:sp>
        <p:nvSpPr>
          <p:cNvPr id="5" name="TextBox 4">
            <a:extLst>
              <a:ext uri="{FF2B5EF4-FFF2-40B4-BE49-F238E27FC236}">
                <a16:creationId xmlns:a16="http://schemas.microsoft.com/office/drawing/2014/main" id="{FAE110C5-7DC6-4847-B9A1-BF003FEC0FB2}"/>
              </a:ext>
            </a:extLst>
          </p:cNvPr>
          <p:cNvSpPr txBox="1"/>
          <p:nvPr/>
        </p:nvSpPr>
        <p:spPr>
          <a:xfrm>
            <a:off x="4119612" y="6225565"/>
            <a:ext cx="1990160" cy="338554"/>
          </a:xfrm>
          <a:prstGeom prst="rect">
            <a:avLst/>
          </a:prstGeom>
          <a:noFill/>
        </p:spPr>
        <p:txBody>
          <a:bodyPr wrap="none" rtlCol="0">
            <a:spAutoFit/>
          </a:bodyPr>
          <a:lstStyle/>
          <a:p>
            <a:r>
              <a:rPr lang="en-US" sz="1600" dirty="0"/>
              <a:t>Reporting Institutions</a:t>
            </a:r>
          </a:p>
        </p:txBody>
      </p:sp>
      <p:pic>
        <p:nvPicPr>
          <p:cNvPr id="6" name="Picture 5">
            <a:extLst>
              <a:ext uri="{FF2B5EF4-FFF2-40B4-BE49-F238E27FC236}">
                <a16:creationId xmlns:a16="http://schemas.microsoft.com/office/drawing/2014/main" id="{951B8D38-3F03-2756-FB4D-9B11D5A82E9E}"/>
              </a:ext>
            </a:extLst>
          </p:cNvPr>
          <p:cNvPicPr>
            <a:picLocks noChangeAspect="1"/>
          </p:cNvPicPr>
          <p:nvPr/>
        </p:nvPicPr>
        <p:blipFill>
          <a:blip r:embed="rId3"/>
          <a:stretch>
            <a:fillRect/>
          </a:stretch>
        </p:blipFill>
        <p:spPr>
          <a:xfrm>
            <a:off x="530103" y="1395416"/>
            <a:ext cx="8160970" cy="4883560"/>
          </a:xfrm>
          <a:prstGeom prst="rect">
            <a:avLst/>
          </a:prstGeom>
        </p:spPr>
      </p:pic>
    </p:spTree>
    <p:extLst>
      <p:ext uri="{BB962C8B-B14F-4D97-AF65-F5344CB8AC3E}">
        <p14:creationId xmlns:p14="http://schemas.microsoft.com/office/powerpoint/2010/main" val="245311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a:bodyPr>
          <a:lstStyle/>
          <a:p>
            <a:r>
              <a:rPr lang="en-US" sz="4000" dirty="0"/>
              <a:t>Grants submitted to total spending</a:t>
            </a:r>
          </a:p>
        </p:txBody>
      </p:sp>
      <p:sp>
        <p:nvSpPr>
          <p:cNvPr id="5" name="TextBox 4"/>
          <p:cNvSpPr txBox="1"/>
          <p:nvPr/>
        </p:nvSpPr>
        <p:spPr>
          <a:xfrm>
            <a:off x="3180632" y="6241483"/>
            <a:ext cx="28987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Grants Submitted</a:t>
            </a:r>
          </a:p>
        </p:txBody>
      </p:sp>
      <p:sp>
        <p:nvSpPr>
          <p:cNvPr id="6" name="TextBox 5"/>
          <p:cNvSpPr txBox="1"/>
          <p:nvPr/>
        </p:nvSpPr>
        <p:spPr>
          <a:xfrm rot="16200000">
            <a:off x="-569087" y="3494866"/>
            <a:ext cx="21405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Grant Spending</a:t>
            </a:r>
          </a:p>
        </p:txBody>
      </p:sp>
      <p:pic>
        <p:nvPicPr>
          <p:cNvPr id="3" name="Picture 2">
            <a:extLst>
              <a:ext uri="{FF2B5EF4-FFF2-40B4-BE49-F238E27FC236}">
                <a16:creationId xmlns:a16="http://schemas.microsoft.com/office/drawing/2014/main" id="{60D0C239-59FE-B393-A6F9-88CFD89943DA}"/>
              </a:ext>
            </a:extLst>
          </p:cNvPr>
          <p:cNvPicPr>
            <a:picLocks noChangeAspect="1"/>
          </p:cNvPicPr>
          <p:nvPr/>
        </p:nvPicPr>
        <p:blipFill>
          <a:blip r:embed="rId3"/>
          <a:stretch>
            <a:fillRect/>
          </a:stretch>
        </p:blipFill>
        <p:spPr>
          <a:xfrm>
            <a:off x="761601" y="1397672"/>
            <a:ext cx="8065860" cy="4843811"/>
          </a:xfrm>
          <a:prstGeom prst="rect">
            <a:avLst/>
          </a:prstGeom>
        </p:spPr>
      </p:pic>
    </p:spTree>
    <p:extLst>
      <p:ext uri="{BB962C8B-B14F-4D97-AF65-F5344CB8AC3E}">
        <p14:creationId xmlns:p14="http://schemas.microsoft.com/office/powerpoint/2010/main" val="220577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a:bodyPr>
          <a:lstStyle/>
          <a:p>
            <a:r>
              <a:rPr lang="en-US" sz="3600" dirty="0"/>
              <a:t>Grant success rate to total spending</a:t>
            </a:r>
          </a:p>
        </p:txBody>
      </p:sp>
      <p:sp>
        <p:nvSpPr>
          <p:cNvPr id="4" name="TextBox 3"/>
          <p:cNvSpPr txBox="1"/>
          <p:nvPr/>
        </p:nvSpPr>
        <p:spPr>
          <a:xfrm rot="16200000">
            <a:off x="-567843" y="3714393"/>
            <a:ext cx="19605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Grant Success Rate</a:t>
            </a:r>
          </a:p>
        </p:txBody>
      </p:sp>
      <p:sp>
        <p:nvSpPr>
          <p:cNvPr id="6" name="TextBox 5"/>
          <p:cNvSpPr txBox="1"/>
          <p:nvPr/>
        </p:nvSpPr>
        <p:spPr>
          <a:xfrm>
            <a:off x="3649733" y="6263558"/>
            <a:ext cx="21405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Grant Spending</a:t>
            </a:r>
          </a:p>
        </p:txBody>
      </p:sp>
      <p:pic>
        <p:nvPicPr>
          <p:cNvPr id="3" name="Picture 2">
            <a:extLst>
              <a:ext uri="{FF2B5EF4-FFF2-40B4-BE49-F238E27FC236}">
                <a16:creationId xmlns:a16="http://schemas.microsoft.com/office/drawing/2014/main" id="{A061B326-13D1-6C4B-D5A5-46787050289A}"/>
              </a:ext>
            </a:extLst>
          </p:cNvPr>
          <p:cNvPicPr>
            <a:picLocks noChangeAspect="1"/>
          </p:cNvPicPr>
          <p:nvPr/>
        </p:nvPicPr>
        <p:blipFill>
          <a:blip r:embed="rId3"/>
          <a:stretch>
            <a:fillRect/>
          </a:stretch>
        </p:blipFill>
        <p:spPr>
          <a:xfrm>
            <a:off x="792736" y="1555336"/>
            <a:ext cx="7694956" cy="4635392"/>
          </a:xfrm>
          <a:prstGeom prst="rect">
            <a:avLst/>
          </a:prstGeom>
        </p:spPr>
      </p:pic>
    </p:spTree>
    <p:extLst>
      <p:ext uri="{BB962C8B-B14F-4D97-AF65-F5344CB8AC3E}">
        <p14:creationId xmlns:p14="http://schemas.microsoft.com/office/powerpoint/2010/main" val="290026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361"/>
            <a:ext cx="9144000" cy="1143000"/>
          </a:xfrm>
        </p:spPr>
        <p:txBody>
          <a:bodyPr>
            <a:normAutofit/>
          </a:bodyPr>
          <a:lstStyle/>
          <a:p>
            <a:r>
              <a:rPr lang="en-US" sz="3600" dirty="0"/>
              <a:t>Grant success rate to grants submitted</a:t>
            </a:r>
          </a:p>
        </p:txBody>
      </p:sp>
      <p:sp>
        <p:nvSpPr>
          <p:cNvPr id="5" name="TextBox 4"/>
          <p:cNvSpPr txBox="1"/>
          <p:nvPr/>
        </p:nvSpPr>
        <p:spPr>
          <a:xfrm>
            <a:off x="2780689" y="6214166"/>
            <a:ext cx="28987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Grants Submitted</a:t>
            </a:r>
          </a:p>
        </p:txBody>
      </p:sp>
      <p:sp>
        <p:nvSpPr>
          <p:cNvPr id="6" name="TextBox 5"/>
          <p:cNvSpPr txBox="1"/>
          <p:nvPr/>
        </p:nvSpPr>
        <p:spPr>
          <a:xfrm rot="16200000">
            <a:off x="-350311" y="3714391"/>
            <a:ext cx="19605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Grant Success Rate</a:t>
            </a:r>
          </a:p>
        </p:txBody>
      </p:sp>
      <p:pic>
        <p:nvPicPr>
          <p:cNvPr id="3" name="Picture 2">
            <a:extLst>
              <a:ext uri="{FF2B5EF4-FFF2-40B4-BE49-F238E27FC236}">
                <a16:creationId xmlns:a16="http://schemas.microsoft.com/office/drawing/2014/main" id="{19740E8E-0B58-27E9-610B-338566FA4984}"/>
              </a:ext>
            </a:extLst>
          </p:cNvPr>
          <p:cNvPicPr>
            <a:picLocks noChangeAspect="1"/>
          </p:cNvPicPr>
          <p:nvPr/>
        </p:nvPicPr>
        <p:blipFill>
          <a:blip r:embed="rId3"/>
          <a:stretch>
            <a:fillRect/>
          </a:stretch>
        </p:blipFill>
        <p:spPr>
          <a:xfrm>
            <a:off x="814624" y="1531283"/>
            <a:ext cx="7790991" cy="4682884"/>
          </a:xfrm>
          <a:prstGeom prst="rect">
            <a:avLst/>
          </a:prstGeom>
        </p:spPr>
      </p:pic>
    </p:spTree>
    <p:extLst>
      <p:ext uri="{BB962C8B-B14F-4D97-AF65-F5344CB8AC3E}">
        <p14:creationId xmlns:p14="http://schemas.microsoft.com/office/powerpoint/2010/main" val="252798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inciples of Flight - The 4 Flight Forces Simply Explained - Pilot  Institute">
            <a:extLst>
              <a:ext uri="{FF2B5EF4-FFF2-40B4-BE49-F238E27FC236}">
                <a16:creationId xmlns:a16="http://schemas.microsoft.com/office/drawing/2014/main" id="{8E3D7B29-44BD-4981-A4F1-9AA0805CF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11" y="3038476"/>
            <a:ext cx="4292302" cy="250384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covery">
            <a:extLst>
              <a:ext uri="{FF2B5EF4-FFF2-40B4-BE49-F238E27FC236}">
                <a16:creationId xmlns:a16="http://schemas.microsoft.com/office/drawing/2014/main" id="{3EC5F947-0739-4999-AE40-4938F6B3A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11" y="600075"/>
            <a:ext cx="4249904" cy="29423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of Charge Creative Commons stability Image - Highway Signs 3">
            <a:extLst>
              <a:ext uri="{FF2B5EF4-FFF2-40B4-BE49-F238E27FC236}">
                <a16:creationId xmlns:a16="http://schemas.microsoft.com/office/drawing/2014/main" id="{E8E6BF6E-8FC9-4F02-8847-8848B99BA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615" y="835985"/>
            <a:ext cx="4198304" cy="3298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Operations Management: Definition, Examples, and Strategies - Edureka">
            <a:extLst>
              <a:ext uri="{FF2B5EF4-FFF2-40B4-BE49-F238E27FC236}">
                <a16:creationId xmlns:a16="http://schemas.microsoft.com/office/drawing/2014/main" id="{DE4F4E43-84FE-41E6-902C-CC6A7D02C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57" y="278708"/>
            <a:ext cx="9098886" cy="52636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CA87289-C1A1-499D-A8D3-737922BF3329}"/>
              </a:ext>
            </a:extLst>
          </p:cNvPr>
          <p:cNvSpPr/>
          <p:nvPr/>
        </p:nvSpPr>
        <p:spPr>
          <a:xfrm>
            <a:off x="0" y="4456497"/>
            <a:ext cx="8922619" cy="394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4010FA-AE01-46CC-9E28-069E1AEA9848}"/>
              </a:ext>
            </a:extLst>
          </p:cNvPr>
          <p:cNvSpPr txBox="1"/>
          <p:nvPr/>
        </p:nvSpPr>
        <p:spPr>
          <a:xfrm>
            <a:off x="760186" y="4571388"/>
            <a:ext cx="1268616" cy="1015663"/>
          </a:xfrm>
          <a:prstGeom prst="rect">
            <a:avLst/>
          </a:prstGeom>
          <a:solidFill>
            <a:schemeClr val="bg1"/>
          </a:solidFill>
        </p:spPr>
        <p:txBody>
          <a:bodyPr wrap="square" rtlCol="0">
            <a:spAutoFit/>
          </a:bodyPr>
          <a:lstStyle/>
          <a:p>
            <a:pPr algn="ctr"/>
            <a:r>
              <a:rPr lang="en-US" sz="2000" b="1" dirty="0"/>
              <a:t>Increasing</a:t>
            </a:r>
          </a:p>
          <a:p>
            <a:pPr algn="ctr"/>
            <a:r>
              <a:rPr lang="en-US" sz="2000" b="1" dirty="0"/>
              <a:t>Process</a:t>
            </a:r>
          </a:p>
          <a:p>
            <a:pPr algn="ctr"/>
            <a:r>
              <a:rPr lang="en-US" sz="2000" b="1" dirty="0"/>
              <a:t> time</a:t>
            </a:r>
          </a:p>
        </p:txBody>
      </p:sp>
      <p:sp>
        <p:nvSpPr>
          <p:cNvPr id="9" name="TextBox 8">
            <a:extLst>
              <a:ext uri="{FF2B5EF4-FFF2-40B4-BE49-F238E27FC236}">
                <a16:creationId xmlns:a16="http://schemas.microsoft.com/office/drawing/2014/main" id="{0141E883-7EF7-45F2-9FD5-C29704513F05}"/>
              </a:ext>
            </a:extLst>
          </p:cNvPr>
          <p:cNvSpPr txBox="1"/>
          <p:nvPr/>
        </p:nvSpPr>
        <p:spPr>
          <a:xfrm>
            <a:off x="2671198" y="4608799"/>
            <a:ext cx="1686680" cy="1015663"/>
          </a:xfrm>
          <a:prstGeom prst="rect">
            <a:avLst/>
          </a:prstGeom>
          <a:solidFill>
            <a:schemeClr val="bg1"/>
          </a:solidFill>
        </p:spPr>
        <p:txBody>
          <a:bodyPr wrap="square" rtlCol="0">
            <a:spAutoFit/>
          </a:bodyPr>
          <a:lstStyle/>
          <a:p>
            <a:pPr algn="ctr"/>
            <a:r>
              <a:rPr lang="en-US" sz="2000" b="1" dirty="0"/>
              <a:t>Limited</a:t>
            </a:r>
          </a:p>
          <a:p>
            <a:pPr algn="ctr"/>
            <a:r>
              <a:rPr lang="en-US" sz="2000" b="1" dirty="0"/>
              <a:t>Capacity/High</a:t>
            </a:r>
          </a:p>
          <a:p>
            <a:pPr algn="ctr"/>
            <a:r>
              <a:rPr lang="en-US" sz="2000" b="1" dirty="0"/>
              <a:t> Occupancy</a:t>
            </a:r>
          </a:p>
        </p:txBody>
      </p:sp>
      <p:sp>
        <p:nvSpPr>
          <p:cNvPr id="10" name="TextBox 9">
            <a:extLst>
              <a:ext uri="{FF2B5EF4-FFF2-40B4-BE49-F238E27FC236}">
                <a16:creationId xmlns:a16="http://schemas.microsoft.com/office/drawing/2014/main" id="{91EFF097-184A-4635-9DB0-52BF1D895DBE}"/>
              </a:ext>
            </a:extLst>
          </p:cNvPr>
          <p:cNvSpPr txBox="1"/>
          <p:nvPr/>
        </p:nvSpPr>
        <p:spPr>
          <a:xfrm>
            <a:off x="4749533" y="4618622"/>
            <a:ext cx="1731436" cy="1015663"/>
          </a:xfrm>
          <a:prstGeom prst="rect">
            <a:avLst/>
          </a:prstGeom>
          <a:solidFill>
            <a:schemeClr val="bg1"/>
          </a:solidFill>
        </p:spPr>
        <p:txBody>
          <a:bodyPr wrap="square" rtlCol="0">
            <a:spAutoFit/>
          </a:bodyPr>
          <a:lstStyle/>
          <a:p>
            <a:pPr algn="ctr"/>
            <a:r>
              <a:rPr lang="en-US" sz="2000" b="1" dirty="0"/>
              <a:t>Bed Hour</a:t>
            </a:r>
          </a:p>
          <a:p>
            <a:pPr algn="ctr"/>
            <a:r>
              <a:rPr lang="en-US" sz="2000" b="1" dirty="0"/>
              <a:t> Utilization</a:t>
            </a:r>
          </a:p>
          <a:p>
            <a:pPr algn="ctr"/>
            <a:r>
              <a:rPr lang="en-US" sz="2000" b="1" dirty="0"/>
              <a:t>Non-Emergent</a:t>
            </a:r>
          </a:p>
        </p:txBody>
      </p:sp>
      <p:sp>
        <p:nvSpPr>
          <p:cNvPr id="11" name="TextBox 10">
            <a:extLst>
              <a:ext uri="{FF2B5EF4-FFF2-40B4-BE49-F238E27FC236}">
                <a16:creationId xmlns:a16="http://schemas.microsoft.com/office/drawing/2014/main" id="{C98AE622-C615-4BB3-ADB8-BC9EA21781CC}"/>
              </a:ext>
            </a:extLst>
          </p:cNvPr>
          <p:cNvSpPr txBox="1"/>
          <p:nvPr/>
        </p:nvSpPr>
        <p:spPr>
          <a:xfrm>
            <a:off x="6720823" y="4571387"/>
            <a:ext cx="1999265" cy="1015663"/>
          </a:xfrm>
          <a:prstGeom prst="rect">
            <a:avLst/>
          </a:prstGeom>
          <a:solidFill>
            <a:schemeClr val="bg1"/>
          </a:solidFill>
        </p:spPr>
        <p:txBody>
          <a:bodyPr wrap="square" rtlCol="0">
            <a:spAutoFit/>
          </a:bodyPr>
          <a:lstStyle/>
          <a:p>
            <a:pPr algn="ctr"/>
            <a:r>
              <a:rPr lang="en-US" sz="2000" b="1" dirty="0"/>
              <a:t>Internal Flow</a:t>
            </a:r>
          </a:p>
          <a:p>
            <a:pPr algn="ctr"/>
            <a:r>
              <a:rPr lang="en-US" sz="2000" b="1" dirty="0"/>
              <a:t>and</a:t>
            </a:r>
          </a:p>
          <a:p>
            <a:pPr algn="ctr"/>
            <a:r>
              <a:rPr lang="en-US" sz="2000" b="1" dirty="0"/>
              <a:t> Decision Making</a:t>
            </a:r>
          </a:p>
        </p:txBody>
      </p:sp>
    </p:spTree>
    <p:extLst>
      <p:ext uri="{BB962C8B-B14F-4D97-AF65-F5344CB8AC3E}">
        <p14:creationId xmlns:p14="http://schemas.microsoft.com/office/powerpoint/2010/main" val="75681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Autofit/>
          </a:bodyPr>
          <a:lstStyle/>
          <a:p>
            <a:r>
              <a:rPr lang="en-US" sz="3600" dirty="0"/>
              <a:t>Grants compared to PI’s</a:t>
            </a:r>
          </a:p>
        </p:txBody>
      </p:sp>
      <p:sp>
        <p:nvSpPr>
          <p:cNvPr id="5" name="TextBox 4"/>
          <p:cNvSpPr txBox="1"/>
          <p:nvPr/>
        </p:nvSpPr>
        <p:spPr>
          <a:xfrm>
            <a:off x="2789305" y="6305345"/>
            <a:ext cx="2504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Active Grants</a:t>
            </a:r>
          </a:p>
        </p:txBody>
      </p:sp>
      <p:sp>
        <p:nvSpPr>
          <p:cNvPr id="6" name="TextBox 5"/>
          <p:cNvSpPr txBox="1"/>
          <p:nvPr/>
        </p:nvSpPr>
        <p:spPr>
          <a:xfrm rot="16200000">
            <a:off x="-1165153" y="3650367"/>
            <a:ext cx="33765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faculty </a:t>
            </a:r>
            <a:r>
              <a:rPr lang="en-US" dirty="0">
                <a:solidFill>
                  <a:prstClr val="black"/>
                </a:solidFill>
                <a:latin typeface="Calibri"/>
              </a:rPr>
              <a:t>doing</a:t>
            </a:r>
            <a:r>
              <a:rPr kumimoji="0" lang="en-US" sz="1800" b="0" i="0" u="none" strike="noStrike" kern="1200" cap="none" spc="0" normalizeH="0" baseline="0" noProof="0" dirty="0">
                <a:ln>
                  <a:noFill/>
                </a:ln>
                <a:solidFill>
                  <a:prstClr val="black"/>
                </a:solidFill>
                <a:effectLst/>
                <a:uLnTx/>
                <a:uFillTx/>
                <a:latin typeface="Calibri"/>
                <a:ea typeface="+mn-ea"/>
                <a:cs typeface="+mn-cs"/>
              </a:rPr>
              <a:t> research</a:t>
            </a:r>
          </a:p>
        </p:txBody>
      </p:sp>
      <p:pic>
        <p:nvPicPr>
          <p:cNvPr id="3" name="Picture 2">
            <a:extLst>
              <a:ext uri="{FF2B5EF4-FFF2-40B4-BE49-F238E27FC236}">
                <a16:creationId xmlns:a16="http://schemas.microsoft.com/office/drawing/2014/main" id="{817B042D-7F83-DEB7-3A18-9D2A0614C3A6}"/>
              </a:ext>
            </a:extLst>
          </p:cNvPr>
          <p:cNvPicPr>
            <a:picLocks noChangeAspect="1"/>
          </p:cNvPicPr>
          <p:nvPr/>
        </p:nvPicPr>
        <p:blipFill>
          <a:blip r:embed="rId3"/>
          <a:stretch>
            <a:fillRect/>
          </a:stretch>
        </p:blipFill>
        <p:spPr>
          <a:xfrm>
            <a:off x="775645" y="1473760"/>
            <a:ext cx="8120527" cy="4859359"/>
          </a:xfrm>
          <a:prstGeom prst="rect">
            <a:avLst/>
          </a:prstGeom>
        </p:spPr>
      </p:pic>
    </p:spTree>
    <p:extLst>
      <p:ext uri="{BB962C8B-B14F-4D97-AF65-F5344CB8AC3E}">
        <p14:creationId xmlns:p14="http://schemas.microsoft.com/office/powerpoint/2010/main" val="39125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fontScale="90000"/>
          </a:bodyPr>
          <a:lstStyle/>
          <a:p>
            <a:r>
              <a:rPr lang="en-US" sz="4000" dirty="0"/>
              <a:t>Peer Reviewed publications and </a:t>
            </a:r>
            <a:br>
              <a:rPr lang="en-US" sz="4000" dirty="0"/>
            </a:br>
            <a:r>
              <a:rPr lang="en-US" sz="4000" dirty="0"/>
              <a:t>annual research grants and spending</a:t>
            </a:r>
          </a:p>
        </p:txBody>
      </p:sp>
      <p:sp>
        <p:nvSpPr>
          <p:cNvPr id="7" name="TextBox 6">
            <a:extLst>
              <a:ext uri="{FF2B5EF4-FFF2-40B4-BE49-F238E27FC236}">
                <a16:creationId xmlns:a16="http://schemas.microsoft.com/office/drawing/2014/main" id="{FC29AE1E-4FB7-4FA3-A0FA-DF1A9C3C2160}"/>
              </a:ext>
            </a:extLst>
          </p:cNvPr>
          <p:cNvSpPr txBox="1"/>
          <p:nvPr/>
        </p:nvSpPr>
        <p:spPr>
          <a:xfrm>
            <a:off x="1234708" y="4641754"/>
            <a:ext cx="2504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Active Grants</a:t>
            </a:r>
          </a:p>
        </p:txBody>
      </p:sp>
      <p:sp>
        <p:nvSpPr>
          <p:cNvPr id="8" name="TextBox 7">
            <a:extLst>
              <a:ext uri="{FF2B5EF4-FFF2-40B4-BE49-F238E27FC236}">
                <a16:creationId xmlns:a16="http://schemas.microsoft.com/office/drawing/2014/main" id="{972941AA-E5D4-48F3-884B-231A9F9E0670}"/>
              </a:ext>
            </a:extLst>
          </p:cNvPr>
          <p:cNvSpPr txBox="1"/>
          <p:nvPr/>
        </p:nvSpPr>
        <p:spPr>
          <a:xfrm>
            <a:off x="5404567" y="4641754"/>
            <a:ext cx="21405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Grant Spending</a:t>
            </a:r>
          </a:p>
        </p:txBody>
      </p:sp>
      <p:sp>
        <p:nvSpPr>
          <p:cNvPr id="10" name="TextBox 9">
            <a:extLst>
              <a:ext uri="{FF2B5EF4-FFF2-40B4-BE49-F238E27FC236}">
                <a16:creationId xmlns:a16="http://schemas.microsoft.com/office/drawing/2014/main" id="{2BDB7C15-D10F-47A3-90B9-A22E87113B58}"/>
              </a:ext>
            </a:extLst>
          </p:cNvPr>
          <p:cNvSpPr txBox="1"/>
          <p:nvPr/>
        </p:nvSpPr>
        <p:spPr>
          <a:xfrm rot="16200000">
            <a:off x="3923841" y="3084198"/>
            <a:ext cx="18244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Publications</a:t>
            </a:r>
          </a:p>
        </p:txBody>
      </p:sp>
      <p:sp>
        <p:nvSpPr>
          <p:cNvPr id="11" name="TextBox 10">
            <a:extLst>
              <a:ext uri="{FF2B5EF4-FFF2-40B4-BE49-F238E27FC236}">
                <a16:creationId xmlns:a16="http://schemas.microsoft.com/office/drawing/2014/main" id="{D3B90B0B-F053-4CB4-8525-DBE68A6775ED}"/>
              </a:ext>
            </a:extLst>
          </p:cNvPr>
          <p:cNvSpPr txBox="1"/>
          <p:nvPr/>
        </p:nvSpPr>
        <p:spPr>
          <a:xfrm rot="16200000">
            <a:off x="-658235" y="3084199"/>
            <a:ext cx="18244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Publications</a:t>
            </a:r>
          </a:p>
        </p:txBody>
      </p:sp>
      <p:graphicFrame>
        <p:nvGraphicFramePr>
          <p:cNvPr id="3" name="Chart 2">
            <a:extLst>
              <a:ext uri="{FF2B5EF4-FFF2-40B4-BE49-F238E27FC236}">
                <a16:creationId xmlns:a16="http://schemas.microsoft.com/office/drawing/2014/main" id="{98C8AC3E-AE07-B81D-CF28-8A0C24DF0A04}"/>
              </a:ext>
            </a:extLst>
          </p:cNvPr>
          <p:cNvGraphicFramePr>
            <a:graphicFrameLocks/>
          </p:cNvGraphicFramePr>
          <p:nvPr/>
        </p:nvGraphicFramePr>
        <p:xfrm>
          <a:off x="448712" y="2123407"/>
          <a:ext cx="4277112" cy="2523271"/>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0E7B1BAD-93EC-DC59-30D4-2BCBB770D61B}"/>
              </a:ext>
            </a:extLst>
          </p:cNvPr>
          <p:cNvPicPr>
            <a:picLocks noChangeAspect="1"/>
          </p:cNvPicPr>
          <p:nvPr/>
        </p:nvPicPr>
        <p:blipFill>
          <a:blip r:embed="rId4"/>
          <a:stretch>
            <a:fillRect/>
          </a:stretch>
        </p:blipFill>
        <p:spPr>
          <a:xfrm>
            <a:off x="5020713" y="2220756"/>
            <a:ext cx="4053984" cy="2425922"/>
          </a:xfrm>
          <a:prstGeom prst="rect">
            <a:avLst/>
          </a:prstGeom>
        </p:spPr>
      </p:pic>
    </p:spTree>
    <p:extLst>
      <p:ext uri="{BB962C8B-B14F-4D97-AF65-F5344CB8AC3E}">
        <p14:creationId xmlns:p14="http://schemas.microsoft.com/office/powerpoint/2010/main" val="70649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14426-9B23-F858-FEC0-939168BF759E}"/>
              </a:ext>
            </a:extLst>
          </p:cNvPr>
          <p:cNvPicPr>
            <a:picLocks noChangeAspect="1"/>
          </p:cNvPicPr>
          <p:nvPr/>
        </p:nvPicPr>
        <p:blipFill>
          <a:blip r:embed="rId3"/>
          <a:stretch>
            <a:fillRect/>
          </a:stretch>
        </p:blipFill>
        <p:spPr>
          <a:xfrm>
            <a:off x="539830" y="3982950"/>
            <a:ext cx="4584589" cy="2755631"/>
          </a:xfrm>
          <a:prstGeom prst="rect">
            <a:avLst/>
          </a:prstGeom>
        </p:spPr>
      </p:pic>
      <p:sp>
        <p:nvSpPr>
          <p:cNvPr id="2" name="Title 1"/>
          <p:cNvSpPr>
            <a:spLocks noGrp="1"/>
          </p:cNvSpPr>
          <p:nvPr>
            <p:ph type="title"/>
          </p:nvPr>
        </p:nvSpPr>
        <p:spPr>
          <a:xfrm>
            <a:off x="187656" y="157774"/>
            <a:ext cx="8229600" cy="1143000"/>
          </a:xfrm>
        </p:spPr>
        <p:txBody>
          <a:bodyPr>
            <a:normAutofit/>
          </a:bodyPr>
          <a:lstStyle/>
          <a:p>
            <a:r>
              <a:rPr lang="en-US" sz="4000" dirty="0"/>
              <a:t>Use of Funds to support K awards</a:t>
            </a:r>
          </a:p>
        </p:txBody>
      </p:sp>
      <p:sp>
        <p:nvSpPr>
          <p:cNvPr id="7" name="TextBox 6"/>
          <p:cNvSpPr txBox="1"/>
          <p:nvPr/>
        </p:nvSpPr>
        <p:spPr>
          <a:xfrm rot="16200000">
            <a:off x="-754335" y="2628758"/>
            <a:ext cx="20993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K awards</a:t>
            </a:r>
          </a:p>
        </p:txBody>
      </p:sp>
      <p:sp>
        <p:nvSpPr>
          <p:cNvPr id="4" name="TextBox 3"/>
          <p:cNvSpPr txBox="1"/>
          <p:nvPr/>
        </p:nvSpPr>
        <p:spPr>
          <a:xfrm>
            <a:off x="5210741" y="1585907"/>
            <a:ext cx="3933259" cy="255454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a:rPr>
              <a:t>I</a:t>
            </a:r>
            <a:r>
              <a:rPr kumimoji="0" lang="en-US" sz="2000" b="0" i="0" u="none" strike="noStrike" kern="1200" cap="none" spc="0" normalizeH="0" baseline="0" noProof="0" dirty="0" err="1">
                <a:ln>
                  <a:noFill/>
                </a:ln>
                <a:solidFill>
                  <a:prstClr val="black"/>
                </a:solidFill>
                <a:effectLst/>
                <a:uLnTx/>
                <a:uFillTx/>
                <a:latin typeface="Calibri"/>
                <a:ea typeface="+mn-ea"/>
                <a:cs typeface="+mn-cs"/>
              </a:rPr>
              <a:t>nstitutions</a:t>
            </a:r>
            <a:r>
              <a:rPr kumimoji="0" lang="en-US" sz="2000" b="0" i="0" u="none" strike="noStrike" kern="1200" cap="none" spc="0" normalizeH="0" baseline="0" noProof="0" dirty="0">
                <a:ln>
                  <a:noFill/>
                </a:ln>
                <a:solidFill>
                  <a:prstClr val="black"/>
                </a:solidFill>
                <a:effectLst/>
                <a:uLnTx/>
                <a:uFillTx/>
                <a:latin typeface="Calibri"/>
                <a:ea typeface="+mn-ea"/>
                <a:cs typeface="+mn-cs"/>
              </a:rPr>
              <a:t> reporting K’s </a:t>
            </a:r>
            <a:r>
              <a:rPr lang="en-US" sz="2000" dirty="0">
                <a:solidFill>
                  <a:prstClr val="black"/>
                </a:solidFill>
                <a:latin typeface="Calibri"/>
              </a:rPr>
              <a:t>slightly increasing</a:t>
            </a:r>
            <a:r>
              <a:rPr kumimoji="0" lang="en-US" sz="2000" b="0" i="0" u="none" strike="noStrike" kern="1200" cap="none" spc="0" normalizeH="0" baseline="0" noProof="0" dirty="0">
                <a:ln>
                  <a:noFill/>
                </a:ln>
                <a:solidFill>
                  <a:prstClr val="black"/>
                </a:solidFill>
                <a:effectLst/>
                <a:uLnTx/>
                <a:uFillTx/>
                <a:latin typeface="Calibri"/>
                <a:ea typeface="+mn-ea"/>
                <a:cs typeface="+mn-cs"/>
              </a:rPr>
              <a:t> over prior three years. (16,14,15,20)</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a:rPr>
              <a:t>Institutions</a:t>
            </a:r>
            <a:r>
              <a:rPr kumimoji="0" lang="en-US" sz="2000" b="0" i="0" u="none" strike="noStrike" kern="1200" cap="none" spc="0" normalizeH="0" baseline="0" noProof="0" dirty="0">
                <a:ln>
                  <a:noFill/>
                </a:ln>
                <a:solidFill>
                  <a:prstClr val="black"/>
                </a:solidFill>
                <a:effectLst/>
                <a:uLnTx/>
                <a:uFillTx/>
                <a:latin typeface="Calibri"/>
                <a:ea typeface="+mn-ea"/>
                <a:cs typeface="+mn-cs"/>
              </a:rPr>
              <a:t> submitting new K’s consistent over past </a:t>
            </a:r>
            <a:r>
              <a:rPr lang="en-US" sz="2000" dirty="0">
                <a:solidFill>
                  <a:prstClr val="black"/>
                </a:solidFill>
                <a:latin typeface="Calibri"/>
              </a:rPr>
              <a:t>four</a:t>
            </a:r>
            <a:r>
              <a:rPr kumimoji="0" lang="en-US" sz="2000" b="0" i="0" u="none" strike="noStrike" kern="1200" cap="none" spc="0" normalizeH="0" baseline="0" noProof="0" dirty="0">
                <a:ln>
                  <a:noFill/>
                </a:ln>
                <a:solidFill>
                  <a:prstClr val="black"/>
                </a:solidFill>
                <a:effectLst/>
                <a:uLnTx/>
                <a:uFillTx/>
                <a:latin typeface="Calibri"/>
                <a:ea typeface="+mn-ea"/>
                <a:cs typeface="+mn-cs"/>
              </a:rPr>
              <a:t> years.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4 institutions without active K’s submitted new 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554FA15C-502D-459C-BD4E-7055B257ABDA}"/>
              </a:ext>
            </a:extLst>
          </p:cNvPr>
          <p:cNvSpPr txBox="1"/>
          <p:nvPr/>
        </p:nvSpPr>
        <p:spPr>
          <a:xfrm rot="16200000">
            <a:off x="-754336" y="5122708"/>
            <a:ext cx="20993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K awards</a:t>
            </a:r>
          </a:p>
        </p:txBody>
      </p:sp>
      <p:sp>
        <p:nvSpPr>
          <p:cNvPr id="11" name="Arrow: Right 10">
            <a:extLst>
              <a:ext uri="{FF2B5EF4-FFF2-40B4-BE49-F238E27FC236}">
                <a16:creationId xmlns:a16="http://schemas.microsoft.com/office/drawing/2014/main" id="{2CDF7886-AF94-B96A-54E2-320B6D739DE9}"/>
              </a:ext>
            </a:extLst>
          </p:cNvPr>
          <p:cNvSpPr/>
          <p:nvPr/>
        </p:nvSpPr>
        <p:spPr>
          <a:xfrm rot="10800000">
            <a:off x="5059110" y="4648912"/>
            <a:ext cx="1247686" cy="6922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EB0C144-F176-5026-18E8-B1877CC6189B}"/>
              </a:ext>
            </a:extLst>
          </p:cNvPr>
          <p:cNvSpPr txBox="1"/>
          <p:nvPr/>
        </p:nvSpPr>
        <p:spPr>
          <a:xfrm>
            <a:off x="6366617" y="4573945"/>
            <a:ext cx="2597921" cy="923330"/>
          </a:xfrm>
          <a:prstGeom prst="rect">
            <a:avLst/>
          </a:prstGeom>
          <a:noFill/>
        </p:spPr>
        <p:txBody>
          <a:bodyPr wrap="square" rtlCol="0">
            <a:spAutoFit/>
          </a:bodyPr>
          <a:lstStyle/>
          <a:p>
            <a:r>
              <a:rPr lang="en-US" dirty="0"/>
              <a:t>Other sites have trend of increasing K award applications.</a:t>
            </a:r>
          </a:p>
        </p:txBody>
      </p:sp>
      <p:pic>
        <p:nvPicPr>
          <p:cNvPr id="5" name="Picture 4">
            <a:extLst>
              <a:ext uri="{FF2B5EF4-FFF2-40B4-BE49-F238E27FC236}">
                <a16:creationId xmlns:a16="http://schemas.microsoft.com/office/drawing/2014/main" id="{11164745-E680-CE39-A8B8-752D3AB53354}"/>
              </a:ext>
            </a:extLst>
          </p:cNvPr>
          <p:cNvPicPr>
            <a:picLocks noChangeAspect="1"/>
          </p:cNvPicPr>
          <p:nvPr/>
        </p:nvPicPr>
        <p:blipFill>
          <a:blip r:embed="rId4"/>
          <a:stretch>
            <a:fillRect/>
          </a:stretch>
        </p:blipFill>
        <p:spPr>
          <a:xfrm>
            <a:off x="550032" y="1205811"/>
            <a:ext cx="4584589" cy="2755631"/>
          </a:xfrm>
          <a:prstGeom prst="rect">
            <a:avLst/>
          </a:prstGeom>
        </p:spPr>
      </p:pic>
    </p:spTree>
    <p:extLst>
      <p:ext uri="{BB962C8B-B14F-4D97-AF65-F5344CB8AC3E}">
        <p14:creationId xmlns:p14="http://schemas.microsoft.com/office/powerpoint/2010/main" val="105417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Autofit/>
          </a:bodyPr>
          <a:lstStyle/>
          <a:p>
            <a:r>
              <a:rPr lang="en-US" sz="3600" dirty="0"/>
              <a:t>AACEM Chair Research Goals</a:t>
            </a:r>
          </a:p>
        </p:txBody>
      </p:sp>
      <p:pic>
        <p:nvPicPr>
          <p:cNvPr id="7" name="Picture 6">
            <a:extLst>
              <a:ext uri="{FF2B5EF4-FFF2-40B4-BE49-F238E27FC236}">
                <a16:creationId xmlns:a16="http://schemas.microsoft.com/office/drawing/2014/main" id="{C1C8CCBB-9848-51CD-2CB3-EBAD52399ACF}"/>
              </a:ext>
            </a:extLst>
          </p:cNvPr>
          <p:cNvPicPr>
            <a:picLocks noChangeAspect="1"/>
          </p:cNvPicPr>
          <p:nvPr/>
        </p:nvPicPr>
        <p:blipFill>
          <a:blip r:embed="rId3"/>
          <a:stretch>
            <a:fillRect/>
          </a:stretch>
        </p:blipFill>
        <p:spPr>
          <a:xfrm>
            <a:off x="0" y="1623687"/>
            <a:ext cx="9144000" cy="5234313"/>
          </a:xfrm>
          <a:prstGeom prst="rect">
            <a:avLst/>
          </a:prstGeom>
        </p:spPr>
      </p:pic>
    </p:spTree>
    <p:extLst>
      <p:ext uri="{BB962C8B-B14F-4D97-AF65-F5344CB8AC3E}">
        <p14:creationId xmlns:p14="http://schemas.microsoft.com/office/powerpoint/2010/main" val="46359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Autofit/>
          </a:bodyPr>
          <a:lstStyle/>
          <a:p>
            <a:r>
              <a:rPr lang="en-US" sz="3600" dirty="0"/>
              <a:t>Progress to 2030 Goals</a:t>
            </a:r>
          </a:p>
        </p:txBody>
      </p:sp>
      <p:pic>
        <p:nvPicPr>
          <p:cNvPr id="7" name="Picture 6">
            <a:extLst>
              <a:ext uri="{FF2B5EF4-FFF2-40B4-BE49-F238E27FC236}">
                <a16:creationId xmlns:a16="http://schemas.microsoft.com/office/drawing/2014/main" id="{C1C8CCBB-9848-51CD-2CB3-EBAD52399ACF}"/>
              </a:ext>
            </a:extLst>
          </p:cNvPr>
          <p:cNvPicPr>
            <a:picLocks noChangeAspect="1"/>
          </p:cNvPicPr>
          <p:nvPr/>
        </p:nvPicPr>
        <p:blipFill>
          <a:blip r:embed="rId3"/>
          <a:stretch>
            <a:fillRect/>
          </a:stretch>
        </p:blipFill>
        <p:spPr>
          <a:xfrm>
            <a:off x="0" y="1623687"/>
            <a:ext cx="9144000" cy="5234313"/>
          </a:xfrm>
          <a:prstGeom prst="rect">
            <a:avLst/>
          </a:prstGeom>
        </p:spPr>
      </p:pic>
      <p:sp>
        <p:nvSpPr>
          <p:cNvPr id="5" name="Rectangle 4">
            <a:extLst>
              <a:ext uri="{FF2B5EF4-FFF2-40B4-BE49-F238E27FC236}">
                <a16:creationId xmlns:a16="http://schemas.microsoft.com/office/drawing/2014/main" id="{97C24BBC-E7E2-70F6-E7AC-AC09B2EBA0CD}"/>
              </a:ext>
            </a:extLst>
          </p:cNvPr>
          <p:cNvSpPr/>
          <p:nvPr/>
        </p:nvSpPr>
        <p:spPr>
          <a:xfrm>
            <a:off x="333285" y="1317699"/>
            <a:ext cx="7050281" cy="15451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DD48177-6DC9-0721-F11A-5C75FC97EC53}"/>
              </a:ext>
            </a:extLst>
          </p:cNvPr>
          <p:cNvSpPr txBox="1"/>
          <p:nvPr/>
        </p:nvSpPr>
        <p:spPr>
          <a:xfrm>
            <a:off x="340406" y="1385513"/>
            <a:ext cx="7934769" cy="1323439"/>
          </a:xfrm>
          <a:prstGeom prst="rect">
            <a:avLst/>
          </a:prstGeom>
          <a:noFill/>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144A94"/>
                </a:solidFill>
                <a:effectLst/>
                <a:latin typeface="Arial" panose="020B0604020202020204" pitchFamily="34" charset="0"/>
                <a:ea typeface="Times New Roman" panose="02020603050405020304" pitchFamily="18" charset="0"/>
              </a:rPr>
              <a:t>$137M total NIH funding: 2030 goal = $100M</a:t>
            </a:r>
            <a:endParaRPr lang="en-US" sz="16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b="1" dirty="0">
                <a:solidFill>
                  <a:srgbClr val="144A94"/>
                </a:solidFill>
                <a:effectLst/>
                <a:latin typeface="Arial" panose="020B0604020202020204" pitchFamily="34" charset="0"/>
                <a:ea typeface="Times New Roman" panose="02020603050405020304" pitchFamily="18" charset="0"/>
              </a:rPr>
              <a:t>206 NIH-funded projects: 2020 goal = 200</a:t>
            </a:r>
            <a:endParaRPr lang="en-US" sz="16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dirty="0">
                <a:solidFill>
                  <a:srgbClr val="144A94"/>
                </a:solidFill>
                <a:effectLst/>
                <a:latin typeface="Arial" panose="020B0604020202020204" pitchFamily="34" charset="0"/>
                <a:ea typeface="Times New Roman" panose="02020603050405020304" pitchFamily="18" charset="0"/>
              </a:rPr>
              <a:t>147 NIH-funded EM PIs (22 K awardees): 2030 goal = 150</a:t>
            </a:r>
            <a:endParaRPr lang="en-US" sz="16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dirty="0">
                <a:solidFill>
                  <a:srgbClr val="144A94"/>
                </a:solidFill>
                <a:effectLst/>
                <a:latin typeface="Arial" panose="020B0604020202020204" pitchFamily="34" charset="0"/>
                <a:ea typeface="Times New Roman" panose="02020603050405020304" pitchFamily="18" charset="0"/>
              </a:rPr>
              <a:t>45 departments with NIH-funded PIs: 2030 goal = 50</a:t>
            </a:r>
            <a:endParaRPr lang="en-US" sz="1600" dirty="0">
              <a:solidFill>
                <a:srgbClr val="144A9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dirty="0">
                <a:solidFill>
                  <a:srgbClr val="144A94"/>
                </a:solidFill>
                <a:effectLst/>
                <a:latin typeface="Arial" panose="020B0604020202020204" pitchFamily="34" charset="0"/>
                <a:ea typeface="Times New Roman" panose="02020603050405020304" pitchFamily="18" charset="0"/>
              </a:rPr>
              <a:t>2.2% of Med School EM faculty are NIH-Funded PIs: 2030 goal 3%</a:t>
            </a:r>
            <a:endParaRPr lang="en-US" sz="1600" dirty="0">
              <a:solidFill>
                <a:srgbClr val="144A94"/>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4061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36E860-60BD-4CFE-BEEB-606B995E6412}"/>
              </a:ext>
            </a:extLst>
          </p:cNvPr>
          <p:cNvSpPr txBox="1"/>
          <p:nvPr/>
        </p:nvSpPr>
        <p:spPr>
          <a:xfrm>
            <a:off x="2171700" y="3038475"/>
            <a:ext cx="4575996" cy="1323439"/>
          </a:xfrm>
          <a:prstGeom prst="rect">
            <a:avLst/>
          </a:prstGeom>
          <a:noFill/>
        </p:spPr>
        <p:txBody>
          <a:bodyPr wrap="none" rtlCol="0">
            <a:spAutoFit/>
          </a:bodyPr>
          <a:lstStyle/>
          <a:p>
            <a:r>
              <a:rPr lang="en-US" sz="8000" b="1" dirty="0"/>
              <a:t>Thank You</a:t>
            </a:r>
          </a:p>
        </p:txBody>
      </p:sp>
    </p:spTree>
    <p:extLst>
      <p:ext uri="{BB962C8B-B14F-4D97-AF65-F5344CB8AC3E}">
        <p14:creationId xmlns:p14="http://schemas.microsoft.com/office/powerpoint/2010/main" val="225910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lstStyle/>
          <a:p>
            <a:r>
              <a:rPr lang="en-US" dirty="0"/>
              <a:t>Academy of Administrators in Academic Emergency Medicine</a:t>
            </a:r>
          </a:p>
        </p:txBody>
      </p:sp>
      <p:sp>
        <p:nvSpPr>
          <p:cNvPr id="3" name="Subtitle 2"/>
          <p:cNvSpPr>
            <a:spLocks noGrp="1"/>
          </p:cNvSpPr>
          <p:nvPr>
            <p:ph type="subTitle" idx="1"/>
          </p:nvPr>
        </p:nvSpPr>
        <p:spPr>
          <a:xfrm>
            <a:off x="685800" y="3429000"/>
            <a:ext cx="7681913" cy="461665"/>
          </a:xfrm>
        </p:spPr>
        <p:txBody>
          <a:bodyPr/>
          <a:lstStyle/>
          <a:p>
            <a:r>
              <a:rPr lang="en-US" b="1" dirty="0"/>
              <a:t>Annual Meeting 2012 </a:t>
            </a:r>
          </a:p>
          <a:p>
            <a:r>
              <a:rPr lang="en-US" b="1" dirty="0"/>
              <a:t>Benchmark Data Summary</a:t>
            </a:r>
          </a:p>
          <a:p>
            <a:r>
              <a:rPr lang="en-US" b="1" dirty="0"/>
              <a:t>Fiscal Year 2011</a:t>
            </a:r>
          </a:p>
          <a:p>
            <a:endParaRPr lang="en-US" b="1" dirty="0"/>
          </a:p>
          <a:p>
            <a:r>
              <a:rPr lang="en-US" sz="1600" b="1" dirty="0"/>
              <a:t>April 3, 2012</a:t>
            </a:r>
          </a:p>
          <a:p>
            <a:r>
              <a:rPr lang="en-US" sz="1600" b="1" dirty="0"/>
              <a:t>J. Scheulen</a:t>
            </a:r>
          </a:p>
          <a:p>
            <a:r>
              <a:rPr lang="en-US" sz="1600" b="1" dirty="0"/>
              <a:t>Department of Emergency Medicine</a:t>
            </a:r>
          </a:p>
          <a:p>
            <a:r>
              <a:rPr lang="en-US" sz="1600" b="1" dirty="0"/>
              <a:t>Johns Hopkins Medicine</a:t>
            </a:r>
            <a:endParaRPr lang="en-US" b="1" dirty="0"/>
          </a:p>
          <a:p>
            <a:endParaRPr lang="en-US" dirty="0"/>
          </a:p>
        </p:txBody>
      </p:sp>
    </p:spTree>
    <p:extLst>
      <p:ext uri="{BB962C8B-B14F-4D97-AF65-F5344CB8AC3E}">
        <p14:creationId xmlns:p14="http://schemas.microsoft.com/office/powerpoint/2010/main" val="286942061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969EAD-4B1B-4BBD-ACF2-AB069F7B5B36}"/>
              </a:ext>
            </a:extLst>
          </p:cNvPr>
          <p:cNvSpPr/>
          <p:nvPr/>
        </p:nvSpPr>
        <p:spPr>
          <a:xfrm>
            <a:off x="6760487" y="6249970"/>
            <a:ext cx="2092750" cy="450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495861-6E27-4AAF-B57C-4B4163D65486}"/>
              </a:ext>
            </a:extLst>
          </p:cNvPr>
          <p:cNvPicPr>
            <a:picLocks noChangeAspect="1"/>
          </p:cNvPicPr>
          <p:nvPr/>
        </p:nvPicPr>
        <p:blipFill>
          <a:blip r:embed="rId2"/>
          <a:stretch>
            <a:fillRect/>
          </a:stretch>
        </p:blipFill>
        <p:spPr>
          <a:xfrm>
            <a:off x="6885283" y="5646985"/>
            <a:ext cx="2240240" cy="1205969"/>
          </a:xfrm>
          <a:prstGeom prst="rect">
            <a:avLst/>
          </a:prstGeom>
        </p:spPr>
      </p:pic>
      <p:sp>
        <p:nvSpPr>
          <p:cNvPr id="2" name="Title 1"/>
          <p:cNvSpPr>
            <a:spLocks noGrp="1"/>
          </p:cNvSpPr>
          <p:nvPr>
            <p:ph type="title"/>
          </p:nvPr>
        </p:nvSpPr>
        <p:spPr/>
        <p:txBody>
          <a:bodyPr/>
          <a:lstStyle/>
          <a:p>
            <a:r>
              <a:rPr lang="en-US" dirty="0"/>
              <a:t>Benchmark Committee</a:t>
            </a:r>
          </a:p>
        </p:txBody>
      </p:sp>
      <p:sp>
        <p:nvSpPr>
          <p:cNvPr id="9" name="Google Shape;447;gc8ee795922_2_6">
            <a:extLst>
              <a:ext uri="{FF2B5EF4-FFF2-40B4-BE49-F238E27FC236}">
                <a16:creationId xmlns:a16="http://schemas.microsoft.com/office/drawing/2014/main" id="{3D780B45-3DCD-4FDF-8EB0-EABBCA843DBA}"/>
              </a:ext>
            </a:extLst>
          </p:cNvPr>
          <p:cNvSpPr txBox="1">
            <a:spLocks noGrp="1"/>
          </p:cNvSpPr>
          <p:nvPr/>
        </p:nvSpPr>
        <p:spPr>
          <a:xfrm>
            <a:off x="290763" y="1550310"/>
            <a:ext cx="8745071" cy="484035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Gregory M. Archual, MBA (Co-Chair) 	James J. Scheulen, PA, MBA (Co-Chair)	</a:t>
            </a: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Kathleen M. Acevedo, MBA			Louis E. Burton, MHSM, FACHE		</a:t>
            </a: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David Christiansen, MBA			Gai Cole, 	DrPH, MBA, MHA		</a:t>
            </a: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Theodore Corbin, MD				Robert Eisenstein, MD		</a:t>
            </a: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rPr>
              <a:t>Sara Engle, MBA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Amy Jameson, MPhil, MA, MBA		</a:t>
            </a: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Kenny Lopiano, PhD				Steve Maxwell, MSM		</a:t>
            </a: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Becky McGowan, MBA				Ashlee Melendez, MSPH, BSN		</a:t>
            </a: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Jennifer Patton Muir, EdD, MBA		Ryan Pauline, MBA, FACHE			</a:t>
            </a: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Steven Petrovic, MBA</a:t>
            </a:r>
            <a:r>
              <a:rPr lang="en-US"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Brendan Russell, MBA			</a:t>
            </a: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Kain C. Robbins			 		Travis W. Schmitz, PhD, MBA		</a:t>
            </a:r>
            <a:endParaRPr lang="en-US" sz="1800" b="1" dirty="0">
              <a:solidFill>
                <a:srgbClr val="144A9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Benjamin Sun, MD		    			Alyssa Tyransky, MTDA			</a:t>
            </a:r>
            <a:endParaRPr lang="en-US" sz="1800" b="1" dirty="0">
              <a:solidFill>
                <a:srgbClr val="144A9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Gregory Volturo, MD      </a:t>
            </a:r>
            <a:endParaRPr b="1" dirty="0"/>
          </a:p>
          <a:p>
            <a:pPr marL="0" lvl="0" indent="0" algn="l" rtl="0">
              <a:lnSpc>
                <a:spcPct val="100000"/>
              </a:lnSpc>
              <a:spcBef>
                <a:spcPts val="592"/>
              </a:spcBef>
              <a:spcAft>
                <a:spcPts val="0"/>
              </a:spcAft>
              <a:buClr>
                <a:schemeClr val="dk1"/>
              </a:buClr>
              <a:buSzPct val="100000"/>
              <a:buNone/>
            </a:pPr>
            <a:endParaRPr lang="en-US" b="1" dirty="0"/>
          </a:p>
        </p:txBody>
      </p:sp>
    </p:spTree>
    <p:extLst>
      <p:ext uri="{BB962C8B-B14F-4D97-AF65-F5344CB8AC3E}">
        <p14:creationId xmlns:p14="http://schemas.microsoft.com/office/powerpoint/2010/main" val="294761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4000" b="1" dirty="0"/>
              <a:t>New questions</a:t>
            </a:r>
          </a:p>
        </p:txBody>
      </p:sp>
      <p:sp>
        <p:nvSpPr>
          <p:cNvPr id="2" name="Content Placeholder 1"/>
          <p:cNvSpPr>
            <a:spLocks noGrp="1"/>
          </p:cNvSpPr>
          <p:nvPr>
            <p:ph sz="half" idx="1"/>
          </p:nvPr>
        </p:nvSpPr>
        <p:spPr>
          <a:xfrm>
            <a:off x="617119" y="1473537"/>
            <a:ext cx="4789372" cy="3770697"/>
          </a:xfrm>
        </p:spPr>
        <p:txBody>
          <a:bodyPr>
            <a:noAutofit/>
          </a:bodyPr>
          <a:lstStyle/>
          <a:p>
            <a:r>
              <a:rPr lang="en-US" sz="2200" b="1" dirty="0"/>
              <a:t>Occupancy data:</a:t>
            </a:r>
          </a:p>
          <a:p>
            <a:pPr lvl="1"/>
            <a:r>
              <a:rPr lang="en-US" sz="1800" dirty="0"/>
              <a:t>Hospital MN Occupancy</a:t>
            </a:r>
          </a:p>
          <a:p>
            <a:pPr lvl="1"/>
            <a:r>
              <a:rPr lang="en-US" sz="1800" dirty="0"/>
              <a:t>DOM MN Occupancy</a:t>
            </a:r>
          </a:p>
          <a:p>
            <a:pPr lvl="1"/>
            <a:r>
              <a:rPr lang="en-US" sz="1800" dirty="0"/>
              <a:t>DOM 7am Occupancy</a:t>
            </a:r>
            <a:endParaRPr lang="en-US" sz="500" b="1" dirty="0"/>
          </a:p>
          <a:p>
            <a:r>
              <a:rPr lang="en-US" sz="2200" b="1" dirty="0"/>
              <a:t>Telemedicine in the ED</a:t>
            </a:r>
          </a:p>
          <a:p>
            <a:r>
              <a:rPr lang="en-US" sz="2200" b="1" dirty="0"/>
              <a:t>Provider in triage/intake</a:t>
            </a:r>
          </a:p>
          <a:p>
            <a:r>
              <a:rPr lang="en-US" sz="2200" b="1" dirty="0"/>
              <a:t>Throughput data:</a:t>
            </a:r>
          </a:p>
          <a:p>
            <a:pPr lvl="1"/>
            <a:r>
              <a:rPr lang="en-US" sz="1800" dirty="0"/>
              <a:t>Arrival to triage and Arrival to room</a:t>
            </a:r>
          </a:p>
          <a:p>
            <a:endParaRPr lang="en-US" sz="1800" dirty="0"/>
          </a:p>
        </p:txBody>
      </p:sp>
      <p:sp>
        <p:nvSpPr>
          <p:cNvPr id="3" name="Content Placeholder 2">
            <a:extLst>
              <a:ext uri="{FF2B5EF4-FFF2-40B4-BE49-F238E27FC236}">
                <a16:creationId xmlns:a16="http://schemas.microsoft.com/office/drawing/2014/main" id="{4EE839AF-0CDA-44FC-AAF7-693FE7F15BA6}"/>
              </a:ext>
            </a:extLst>
          </p:cNvPr>
          <p:cNvSpPr>
            <a:spLocks noGrp="1"/>
          </p:cNvSpPr>
          <p:nvPr>
            <p:ph sz="half" idx="2"/>
          </p:nvPr>
        </p:nvSpPr>
        <p:spPr>
          <a:xfrm>
            <a:off x="4947386" y="4245263"/>
            <a:ext cx="4038600" cy="2540025"/>
          </a:xfrm>
          <a:solidFill>
            <a:schemeClr val="bg1"/>
          </a:solidFill>
        </p:spPr>
        <p:txBody>
          <a:bodyPr>
            <a:normAutofit lnSpcReduction="10000"/>
          </a:bodyPr>
          <a:lstStyle/>
          <a:p>
            <a:r>
              <a:rPr lang="en-US" sz="2200" b="1" dirty="0"/>
              <a:t>Professional fee billing data</a:t>
            </a:r>
          </a:p>
          <a:p>
            <a:pPr lvl="1"/>
            <a:r>
              <a:rPr lang="en-US" sz="1800" dirty="0"/>
              <a:t>Impact of January 2023 changes</a:t>
            </a:r>
          </a:p>
          <a:p>
            <a:r>
              <a:rPr lang="en-US" sz="2200" b="1" dirty="0"/>
              <a:t>Residency questions</a:t>
            </a:r>
          </a:p>
          <a:p>
            <a:pPr lvl="1"/>
            <a:r>
              <a:rPr lang="en-US" sz="1800" dirty="0"/>
              <a:t>Off service rotators in ED</a:t>
            </a:r>
          </a:p>
          <a:p>
            <a:r>
              <a:rPr lang="en-US" sz="2200" b="1" dirty="0"/>
              <a:t>Faculty data</a:t>
            </a:r>
          </a:p>
          <a:p>
            <a:pPr lvl="1"/>
            <a:r>
              <a:rPr lang="en-US" sz="1800" dirty="0"/>
              <a:t>Clarification of clinical hours</a:t>
            </a:r>
          </a:p>
          <a:p>
            <a:pPr lvl="1"/>
            <a:r>
              <a:rPr lang="en-US" sz="1800" dirty="0"/>
              <a:t>Research funding</a:t>
            </a:r>
          </a:p>
          <a:p>
            <a:endParaRPr lang="en-US" dirty="0"/>
          </a:p>
        </p:txBody>
      </p:sp>
      <p:pic>
        <p:nvPicPr>
          <p:cNvPr id="1026" name="Picture 2" descr="Tips for Hospital Patients | Vanguard Communications Research | Denver, CO">
            <a:extLst>
              <a:ext uri="{FF2B5EF4-FFF2-40B4-BE49-F238E27FC236}">
                <a16:creationId xmlns:a16="http://schemas.microsoft.com/office/drawing/2014/main" id="{A74B8473-7F84-4620-9B84-C6C74BCF9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10" y="1977616"/>
            <a:ext cx="3138733" cy="17635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CS - About the National Hospital Care Survey">
            <a:extLst>
              <a:ext uri="{FF2B5EF4-FFF2-40B4-BE49-F238E27FC236}">
                <a16:creationId xmlns:a16="http://schemas.microsoft.com/office/drawing/2014/main" id="{9C5BAFC1-CB89-4052-A507-C0283D461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149" y="4687504"/>
            <a:ext cx="2935552" cy="182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63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7" y="1486421"/>
            <a:ext cx="9144000" cy="5261903"/>
          </a:xfrm>
          <a:prstGeom prst="rect">
            <a:avLst/>
          </a:prstGeom>
        </p:spPr>
      </p:pic>
      <p:sp>
        <p:nvSpPr>
          <p:cNvPr id="4" name="Title 3"/>
          <p:cNvSpPr>
            <a:spLocks noGrp="1"/>
          </p:cNvSpPr>
          <p:nvPr>
            <p:ph type="title"/>
          </p:nvPr>
        </p:nvSpPr>
        <p:spPr/>
        <p:txBody>
          <a:bodyPr/>
          <a:lstStyle/>
          <a:p>
            <a:r>
              <a:rPr lang="en-US" dirty="0"/>
              <a:t>Data Set</a:t>
            </a:r>
          </a:p>
        </p:txBody>
      </p:sp>
      <p:sp>
        <p:nvSpPr>
          <p:cNvPr id="15" name="TextBox 14"/>
          <p:cNvSpPr txBox="1"/>
          <p:nvPr/>
        </p:nvSpPr>
        <p:spPr>
          <a:xfrm>
            <a:off x="56865" y="1261509"/>
            <a:ext cx="5706883" cy="461665"/>
          </a:xfrm>
          <a:prstGeom prst="rect">
            <a:avLst/>
          </a:prstGeom>
          <a:solidFill>
            <a:schemeClr val="bg1"/>
          </a:solidFill>
        </p:spPr>
        <p:txBody>
          <a:bodyPr wrap="none" rtlCol="0">
            <a:spAutoFit/>
          </a:bodyPr>
          <a:lstStyle/>
          <a:p>
            <a:r>
              <a:rPr lang="en-US" sz="2400" b="1" dirty="0"/>
              <a:t>Adult Academic and Affiliate Responses: 92</a:t>
            </a:r>
          </a:p>
        </p:txBody>
      </p:sp>
      <p:sp>
        <p:nvSpPr>
          <p:cNvPr id="2" name="TextBox 1"/>
          <p:cNvSpPr txBox="1"/>
          <p:nvPr/>
        </p:nvSpPr>
        <p:spPr>
          <a:xfrm>
            <a:off x="272741" y="5371579"/>
            <a:ext cx="3540456" cy="1446550"/>
          </a:xfrm>
          <a:prstGeom prst="rect">
            <a:avLst/>
          </a:prstGeom>
          <a:noFill/>
        </p:spPr>
        <p:txBody>
          <a:bodyPr wrap="none" rtlCol="0">
            <a:spAutoFit/>
          </a:bodyPr>
          <a:lstStyle/>
          <a:p>
            <a:r>
              <a:rPr lang="en-US" b="1" dirty="0"/>
              <a:t>5,814,990</a:t>
            </a:r>
            <a:r>
              <a:rPr lang="en-US" dirty="0"/>
              <a:t> </a:t>
            </a:r>
            <a:r>
              <a:rPr lang="en-US" b="1" dirty="0"/>
              <a:t>Emergency Visits              </a:t>
            </a:r>
          </a:p>
          <a:p>
            <a:endParaRPr lang="en-US" sz="1000" b="1" dirty="0"/>
          </a:p>
          <a:p>
            <a:r>
              <a:rPr lang="en-US" b="1" dirty="0"/>
              <a:t>1,523,165</a:t>
            </a:r>
            <a:r>
              <a:rPr lang="en-US" dirty="0"/>
              <a:t> </a:t>
            </a:r>
            <a:r>
              <a:rPr lang="en-US" b="1" dirty="0"/>
              <a:t>Hospitalizations             </a:t>
            </a:r>
            <a:r>
              <a:rPr lang="en-US" b="1" dirty="0">
                <a:solidFill>
                  <a:srgbClr val="C00000"/>
                </a:solidFill>
              </a:rPr>
              <a:t>   </a:t>
            </a:r>
          </a:p>
          <a:p>
            <a:pPr marL="285750" indent="-285750">
              <a:buFont typeface="Arial" panose="020B0604020202020204" pitchFamily="34" charset="0"/>
              <a:buChar char="•"/>
            </a:pPr>
            <a:endParaRPr lang="en-US" sz="1000" b="1" dirty="0"/>
          </a:p>
          <a:p>
            <a:r>
              <a:rPr lang="en-US" b="1" dirty="0"/>
              <a:t>$757,032,693</a:t>
            </a:r>
            <a:r>
              <a:rPr lang="en-US" dirty="0"/>
              <a:t> </a:t>
            </a:r>
            <a:r>
              <a:rPr lang="en-US" b="1" dirty="0"/>
              <a:t>Collected Revenue  	</a:t>
            </a:r>
            <a:endParaRPr lang="en-US" b="1" dirty="0">
              <a:solidFill>
                <a:srgbClr val="C00000"/>
              </a:solidFill>
            </a:endParaRPr>
          </a:p>
          <a:p>
            <a:endParaRPr lang="en-US" sz="1400" b="1" dirty="0">
              <a:solidFill>
                <a:srgbClr val="C00000"/>
              </a:solidFill>
            </a:endParaRPr>
          </a:p>
        </p:txBody>
      </p:sp>
      <p:sp>
        <p:nvSpPr>
          <p:cNvPr id="5" name="TextBox 4"/>
          <p:cNvSpPr txBox="1"/>
          <p:nvPr/>
        </p:nvSpPr>
        <p:spPr>
          <a:xfrm>
            <a:off x="1933960" y="3364189"/>
            <a:ext cx="628650" cy="369332"/>
          </a:xfrm>
          <a:prstGeom prst="rect">
            <a:avLst/>
          </a:prstGeom>
          <a:noFill/>
        </p:spPr>
        <p:txBody>
          <a:bodyPr wrap="square" rtlCol="0">
            <a:spAutoFit/>
          </a:bodyPr>
          <a:lstStyle/>
          <a:p>
            <a:r>
              <a:rPr lang="en-US" dirty="0"/>
              <a:t>18</a:t>
            </a:r>
          </a:p>
        </p:txBody>
      </p:sp>
      <p:sp>
        <p:nvSpPr>
          <p:cNvPr id="9" name="TextBox 8"/>
          <p:cNvSpPr txBox="1"/>
          <p:nvPr/>
        </p:nvSpPr>
        <p:spPr>
          <a:xfrm>
            <a:off x="4866480" y="3067699"/>
            <a:ext cx="628650" cy="369332"/>
          </a:xfrm>
          <a:prstGeom prst="rect">
            <a:avLst/>
          </a:prstGeom>
          <a:noFill/>
        </p:spPr>
        <p:txBody>
          <a:bodyPr wrap="square" rtlCol="0">
            <a:spAutoFit/>
          </a:bodyPr>
          <a:lstStyle/>
          <a:p>
            <a:r>
              <a:rPr lang="en-US" dirty="0"/>
              <a:t>20</a:t>
            </a:r>
          </a:p>
        </p:txBody>
      </p:sp>
      <p:sp>
        <p:nvSpPr>
          <p:cNvPr id="11" name="TextBox 10"/>
          <p:cNvSpPr txBox="1"/>
          <p:nvPr/>
        </p:nvSpPr>
        <p:spPr>
          <a:xfrm>
            <a:off x="7266395" y="3320488"/>
            <a:ext cx="628650" cy="369332"/>
          </a:xfrm>
          <a:prstGeom prst="rect">
            <a:avLst/>
          </a:prstGeom>
          <a:noFill/>
        </p:spPr>
        <p:txBody>
          <a:bodyPr wrap="square" rtlCol="0">
            <a:spAutoFit/>
          </a:bodyPr>
          <a:lstStyle/>
          <a:p>
            <a:r>
              <a:rPr lang="en-US" dirty="0"/>
              <a:t>37</a:t>
            </a:r>
          </a:p>
        </p:txBody>
      </p:sp>
      <p:sp>
        <p:nvSpPr>
          <p:cNvPr id="12" name="TextBox 11"/>
          <p:cNvSpPr txBox="1"/>
          <p:nvPr/>
        </p:nvSpPr>
        <p:spPr>
          <a:xfrm>
            <a:off x="4866480" y="4737969"/>
            <a:ext cx="531997"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184113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ACEM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al shimmery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al shimmery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B561C2E7B80643B697D458146D3EAA" ma:contentTypeVersion="16" ma:contentTypeDescription="Create a new document." ma:contentTypeScope="" ma:versionID="344c193c3318c4dce11e319c266862f6">
  <xsd:schema xmlns:xsd="http://www.w3.org/2001/XMLSchema" xmlns:xs="http://www.w3.org/2001/XMLSchema" xmlns:p="http://schemas.microsoft.com/office/2006/metadata/properties" xmlns:ns3="3c22b496-d718-42f7-9cbd-6b1276830723" xmlns:ns4="c1aa1e25-462f-4f57-b888-3f1b696aa31e" targetNamespace="http://schemas.microsoft.com/office/2006/metadata/properties" ma:root="true" ma:fieldsID="6b2e1ee9daeee3454cb407063ec45345" ns3:_="" ns4:_="">
    <xsd:import namespace="3c22b496-d718-42f7-9cbd-6b1276830723"/>
    <xsd:import namespace="c1aa1e25-462f-4f57-b888-3f1b696aa31e"/>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22b496-d718-42f7-9cbd-6b127683072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1aa1e25-462f-4f57-b888-3f1b696aa31e"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6E768F-3F86-4605-9AFB-FDC228E50AE5}">
  <ds:schemaRefs>
    <ds:schemaRef ds:uri="http://schemas.microsoft.com/sharepoint/v3/contenttype/forms"/>
  </ds:schemaRefs>
</ds:datastoreItem>
</file>

<file path=customXml/itemProps2.xml><?xml version="1.0" encoding="utf-8"?>
<ds:datastoreItem xmlns:ds="http://schemas.openxmlformats.org/officeDocument/2006/customXml" ds:itemID="{93EEFF37-9216-46E1-886C-25C0482C30A5}">
  <ds:schemaRefs>
    <ds:schemaRef ds:uri="http://schemas.microsoft.com/office/2006/metadata/properties"/>
    <ds:schemaRef ds:uri="http://www.w3.org/XML/1998/namespace"/>
    <ds:schemaRef ds:uri="3c22b496-d718-42f7-9cbd-6b1276830723"/>
    <ds:schemaRef ds:uri="http://schemas.microsoft.com/office/2006/documentManagement/types"/>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c1aa1e25-462f-4f57-b888-3f1b696aa31e"/>
  </ds:schemaRefs>
</ds:datastoreItem>
</file>

<file path=customXml/itemProps3.xml><?xml version="1.0" encoding="utf-8"?>
<ds:datastoreItem xmlns:ds="http://schemas.openxmlformats.org/officeDocument/2006/customXml" ds:itemID="{F93B78BA-ADA1-4994-A28D-F58B644556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22b496-d718-42f7-9cbd-6b1276830723"/>
    <ds:schemaRef ds:uri="c1aa1e25-462f-4f57-b888-3f1b696aa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AAAEM PowerPoint Template</Template>
  <TotalTime>132624</TotalTime>
  <Words>3729</Words>
  <Application>Microsoft Office PowerPoint</Application>
  <PresentationFormat>On-screen Show (4:3)</PresentationFormat>
  <Paragraphs>1042</Paragraphs>
  <Slides>66</Slides>
  <Notes>16</Notes>
  <HiddenSlides>5</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66</vt:i4>
      </vt:variant>
    </vt:vector>
  </HeadingPairs>
  <TitlesOfParts>
    <vt:vector size="76" baseType="lpstr">
      <vt:lpstr>Arial</vt:lpstr>
      <vt:lpstr>Calibri</vt:lpstr>
      <vt:lpstr>Calibri Light</vt:lpstr>
      <vt:lpstr>Gill Sans MT</vt:lpstr>
      <vt:lpstr>Segoe</vt:lpstr>
      <vt:lpstr>Symbol</vt:lpstr>
      <vt:lpstr>AACEM PowerPoint Template</vt:lpstr>
      <vt:lpstr>1_Teal shimmery Segoe</vt:lpstr>
      <vt:lpstr>Office Theme</vt:lpstr>
      <vt:lpstr>2_Teal shimmery Segoe</vt:lpstr>
      <vt:lpstr>Academy of Administrators in Academic Emergency Medicine  Operations and Research Fiscal Year 2023</vt:lpstr>
      <vt:lpstr>PowerPoint Presentation</vt:lpstr>
      <vt:lpstr>Benchmark Data Collection FY 11</vt:lpstr>
      <vt:lpstr>Data Set: Demographics </vt:lpstr>
      <vt:lpstr>Survey Timeline</vt:lpstr>
      <vt:lpstr>PowerPoint Presentation</vt:lpstr>
      <vt:lpstr>Benchmark Committee</vt:lpstr>
      <vt:lpstr>New questions</vt:lpstr>
      <vt:lpstr>Data Set</vt:lpstr>
      <vt:lpstr>Hospital Operations </vt:lpstr>
      <vt:lpstr>PowerPoint Presentation</vt:lpstr>
      <vt:lpstr>The Academic ED</vt:lpstr>
      <vt:lpstr>The Academic ED</vt:lpstr>
      <vt:lpstr>Patient Populations</vt:lpstr>
      <vt:lpstr>Patient Volume Trend: Median</vt:lpstr>
      <vt:lpstr>Hospitalization Data</vt:lpstr>
      <vt:lpstr>Hospitalization Data</vt:lpstr>
      <vt:lpstr>Hospitalization Data</vt:lpstr>
      <vt:lpstr>Inpatient Occupancy</vt:lpstr>
      <vt:lpstr>PowerPoint Presentation</vt:lpstr>
      <vt:lpstr>Left Before Treatment Complete </vt:lpstr>
      <vt:lpstr>Left Before Treatment Complete </vt:lpstr>
      <vt:lpstr>Left Before Treatment Complete </vt:lpstr>
      <vt:lpstr>Left Before Treatment Complete </vt:lpstr>
      <vt:lpstr>LOS Trend:  Median LOS </vt:lpstr>
      <vt:lpstr>LOS Trend:  Median LOS </vt:lpstr>
      <vt:lpstr>LOS Trend:  Median vs Mean LOS </vt:lpstr>
      <vt:lpstr>LOS Trend:  Median vs Mean LOS </vt:lpstr>
      <vt:lpstr>LOS Trend:  Median vs Mean LOS </vt:lpstr>
      <vt:lpstr>LOS Trend:  Bed to Decision Time </vt:lpstr>
      <vt:lpstr>Boarding Time</vt:lpstr>
      <vt:lpstr>Boarding Time</vt:lpstr>
      <vt:lpstr>Boarding Distribution</vt:lpstr>
      <vt:lpstr>Value Added Time</vt:lpstr>
      <vt:lpstr>Sub-cycle Time </vt:lpstr>
      <vt:lpstr>Ancillary Resource Utilization</vt:lpstr>
      <vt:lpstr>LOS Behavioral Health </vt:lpstr>
      <vt:lpstr>PowerPoint Presentation</vt:lpstr>
      <vt:lpstr>PowerPoint Presentation</vt:lpstr>
      <vt:lpstr>PowerPoint Presentation</vt:lpstr>
      <vt:lpstr>PowerPoint Presentation</vt:lpstr>
      <vt:lpstr>Academic vs Others</vt:lpstr>
      <vt:lpstr>Nursing and Support Hours</vt:lpstr>
      <vt:lpstr>Observation Benchmarks</vt:lpstr>
      <vt:lpstr>Education: Residency</vt:lpstr>
      <vt:lpstr>Off Service Residents</vt:lpstr>
      <vt:lpstr>New questions</vt:lpstr>
      <vt:lpstr>General Operations</vt:lpstr>
      <vt:lpstr>General Operations</vt:lpstr>
      <vt:lpstr>Inpatient Occupancy</vt:lpstr>
      <vt:lpstr>Inpatient Occupancy</vt:lpstr>
      <vt:lpstr>Academic Emergency Medicine Tripartite Mission</vt:lpstr>
      <vt:lpstr>Research – Where have we been</vt:lpstr>
      <vt:lpstr>Submissions and Awards</vt:lpstr>
      <vt:lpstr>Grant Spending</vt:lpstr>
      <vt:lpstr>Total spending by institution</vt:lpstr>
      <vt:lpstr>Grants submitted to total spending</vt:lpstr>
      <vt:lpstr>Grant success rate to total spending</vt:lpstr>
      <vt:lpstr>Grant success rate to grants submitted</vt:lpstr>
      <vt:lpstr>Grants compared to PI’s</vt:lpstr>
      <vt:lpstr>Peer Reviewed publications and  annual research grants and spending</vt:lpstr>
      <vt:lpstr>Use of Funds to support K awards</vt:lpstr>
      <vt:lpstr>AACEM Chair Research Goals</vt:lpstr>
      <vt:lpstr>Progress to 2030 Goals</vt:lpstr>
      <vt:lpstr>PowerPoint Presentation</vt:lpstr>
      <vt:lpstr>Academy of Administrators in Academic Emergency Medicine</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of Administrators in Academic Emergency Medicine  Fiscal Year 2015 Benchmark and Salary Survey</dc:title>
  <dc:creator>Jim Scheulen</dc:creator>
  <cp:lastModifiedBy>Jim Scheulen</cp:lastModifiedBy>
  <cp:revision>1653</cp:revision>
  <cp:lastPrinted>2021-03-05T19:16:35Z</cp:lastPrinted>
  <dcterms:created xsi:type="dcterms:W3CDTF">2016-02-01T11:20:51Z</dcterms:created>
  <dcterms:modified xsi:type="dcterms:W3CDTF">2024-03-18T12:34:01Z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0x010100B5B561C2E7B80643B697D458146D3EAA</vt:lpwstr>
  </property>
</Properties>
</file>