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71" r:id="rId4"/>
    <p:sldId id="272" r:id="rId5"/>
    <p:sldId id="273" r:id="rId6"/>
    <p:sldId id="274" r:id="rId7"/>
    <p:sldId id="261" r:id="rId8"/>
    <p:sldId id="267" r:id="rId9"/>
    <p:sldId id="262" r:id="rId10"/>
    <p:sldId id="263" r:id="rId11"/>
    <p:sldId id="264" r:id="rId12"/>
    <p:sldId id="268" r:id="rId13"/>
    <p:sldId id="270" r:id="rId14"/>
    <p:sldId id="279" r:id="rId15"/>
    <p:sldId id="284" r:id="rId16"/>
    <p:sldId id="283" r:id="rId17"/>
    <p:sldId id="282" r:id="rId18"/>
    <p:sldId id="281" r:id="rId19"/>
    <p:sldId id="280" r:id="rId20"/>
    <p:sldId id="285" r:id="rId21"/>
    <p:sldId id="286" r:id="rId22"/>
    <p:sldId id="287" r:id="rId23"/>
    <p:sldId id="288" r:id="rId24"/>
    <p:sldId id="289" r:id="rId25"/>
    <p:sldId id="275" r:id="rId26"/>
    <p:sldId id="276" r:id="rId27"/>
    <p:sldId id="277" r:id="rId28"/>
    <p:sldId id="278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2lasJOwfkvAqGNEm1dJ3yeZRC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00" d="100"/>
          <a:sy n="100" d="100"/>
        </p:scale>
        <p:origin x="24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6T02:52:59.9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15117 2771,'-15'-90,"-4"38,-5 3,-24-20,13 28,-2 0,2-1,1 1,-28-24,-2-7,-3-2,29 36,-3 0,-5-1,-1 1,0-1,-2 0,-4 0,-2 1,-1 1,0 2,-5-2,-2 2,0 2,-1 0,-3-1,0 1,-2 1,-1 1,-5 0,0 0,-2-1,1 0,1-1,0-1,-2 2,0-1,-3-3,0 0,2 3,-1 0,0 0,-1-1,-1 0,0-1,1 2,0-1,-1 1,0-1,2 3,-1 0,-2 0,-2 1,-3-2,-1 2,-1 0,-1 1,-2 3,-1 1,28 6,1-1,-2 2,0 2,-2 1,1-1,2 0,0-1,-1 1,-1 0,0 0,0 1,0 1,0 0,0 1,0-1,0 0,0 1,-1 1,-1 1,1-1,-30-6,0 0,32 7,-1 1,1 0,-1 1,0 1,0-1,0 0,0 0,0 0,0 1,0 2,-1-1,1 1,-1-1,1 1,-2 2,0 1,0 0,2-1,-1-1,0 0,0 1,-1 1,0 0,-1 0,-1 1,1 0,-2 0,-1 0,1 1,-1 0,1 1,-1-1,-3 1,1 0,-1 0,0 0,0 0,-1 0,-2 0,0 0,0 0,-2 0,-1 0,1 0,-2 0,1-1,-1 2,1 2,0 2,0-1,3 1,0 0,0 1,3 2,1 1,-1 0,0-1,1 1,-1-1,2 0,1 0,0 0,1 1,-1-1,1 1,2 0,0-1,1 1,0 1,0 0,0 1,2 0,-1 0,1 1,0 2,0 0,-1 0,-2-1,-1 1,-1 2,0 1,0 3,0-1,-3 0,1 1,-1 0,-1 1,1 2,-1 0,3 0,-1 1,1 1,-2 2,-1 0,0 1,1 1,1-1,0 1,1 2,1 0,0 0,1 0,-1 0,2 0,2 0,1 0,1 0,4 0,3 0,-1 0,-26 15,2 1,4-1,2 0,2 0,2 1,6 2,2 2,3 0,2 1,9-1,1 0,-1 0,1 1,6-1,1 1,-1 2,2 0,1 0,2 1,5-2,3 2,-2 0,0 0,3 1,1 1,-1 1,1 0,1 1,2 0,3-3,3 0,4-2,3 0,2-5,2 0,4 3,1-1,1 0,1 0,3 47,2-2,3-8,19 1,18-6,-18-39,3 1,3-1,2 0,2 1,1-1,0 0,2 0,4 1,1-1,1-2,1-1,5 3,2 1,3-1,0 0,1-2,0 0,4 0,1-1,2-2,1-1,4-1,1-2,4-2,2-2,3-2,0-2,1 0,1 0,3-1,1-1,5 2,1-2,3-3,2-3,-29-6,2 0,0-1,2 0,-1 0,1 0,1 0,0 0,0-2,3 0,1-2,1 0,2 3,0 0,1-2,1-3,0-1,0 0,3 1,0 0,0-1,2-1,1-1,-1 0,-1 1,1 1,0-2,2-1,0 0,0-1,0 2,-1-1,2 0,0 0,1 0,0-1,0 0,0 0,0 1,2 1,-1 0,1 1,-1-1,1 1,0-1,1 3,0-1,1 0,2-2,0 0,0 0,-1-1,-1-1,1 1,3-1,1-1,-1 0,0 1,1-2,-1 1,0 0,-1 0,1 0,0 1,0-1,1-1,1-1,0-1,0-2,1-1,1-1,0-1,-24 2,1-1,0-1,-1-1,0-2,0-1,0 0,0 0,1 1,-1-1,1 0,-1 1,0-1,0 1,0-1,1 0,1 0,1 1,0-2,-1 1,-1-1,-1 0,-1 0,2 1,0-1,0 1,0 0,-1-1,22-6,-2 0,-1 0,-2 0,-1 1,0-2,-2 0,-1 0,0-2,-3 0,-1-1,-1 0,-5-1,0 0,0-1,-2 1,-1-1,-1 0,-3 2,-1-1,-2-1,-4 1,-1-1,-1 0,26-8,-2-1,0-2,-1-2,-5 3,-2-2,-1 0,-3-2,-4 1,-2-1,-5-1,1-1,2 3,0-1,-2-4,0-2,-2 4,-2 0,0-1,-2 0,-4-2,-1 0,-4 3,-1 1,-1-1,-3 0,-3 0,-3-1,23-35,-7 1,-24 9,-4 3,-11-3,-1-1,1 0,-8 0,-2 1,-5 3,-1-3,0 10,0-3,0 5,0 14,-7-2,-8 26,-2 1,-19 2,3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C47E-28B3-F040-8357-150CE415B9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5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Laptop presentation at podium showing this slide. Tony sitting on stage on his phone. Rich standing on his 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C47E-28B3-F040-8357-150CE415B9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CC47E-28B3-F040-8357-150CE415B9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oint Pg 2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SAEM Foundation.jpg"/>
          <p:cNvPicPr preferRelativeResize="0"/>
          <p:nvPr/>
        </p:nvPicPr>
        <p:blipFill rotWithShape="1">
          <a:blip r:embed="rId2">
            <a:alphaModFix/>
          </a:blip>
          <a:srcRect b="16650"/>
          <a:stretch/>
        </p:blipFill>
        <p:spPr>
          <a:xfrm>
            <a:off x="0" y="0"/>
            <a:ext cx="9144000" cy="571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l="4855" t="8694" r="5232" b="13045"/>
          <a:stretch/>
        </p:blipFill>
        <p:spPr>
          <a:xfrm>
            <a:off x="9525" y="6034625"/>
            <a:ext cx="3188725" cy="8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1B10B-681B-4B3E-CF2E-EC1D4AE3C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F0EF4-7F4B-C777-FE73-9698BE2B4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627B-3970-5336-C929-3F24655E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0A41-D4F7-2E45-805C-B4A26C856AA9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416BB-3099-ECAC-CDFF-96A67D90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91CD-8C3C-B63E-2C01-9F862B47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7840-164B-6342-B344-766F7437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" descr="Title 3 AEM.jpg"/>
          <p:cNvPicPr preferRelativeResize="0"/>
          <p:nvPr/>
        </p:nvPicPr>
        <p:blipFill rotWithShape="1">
          <a:blip r:embed="rId4">
            <a:alphaModFix/>
          </a:blip>
          <a:srcRect b="10671"/>
          <a:stretch/>
        </p:blipFill>
        <p:spPr>
          <a:xfrm>
            <a:off x="0" y="0"/>
            <a:ext cx="9144000" cy="61261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p2" descr="AAAEM.png"/>
          <p:cNvPicPr preferRelativeResize="0"/>
          <p:nvPr/>
        </p:nvPicPr>
        <p:blipFill rotWithShape="1">
          <a:blip r:embed="rId5">
            <a:alphaModFix/>
          </a:blip>
          <a:srcRect t="18212" r="7735" b="21315"/>
          <a:stretch/>
        </p:blipFill>
        <p:spPr>
          <a:xfrm>
            <a:off x="5239431" y="6023400"/>
            <a:ext cx="3928091" cy="8540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8.gif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8.gif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778C-792F-440C-E511-EB535E96AA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Processing and Artificial Intelligence in Emergency Medicine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8852-B996-7D98-6285-C408905A0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783138"/>
            <a:ext cx="6858000" cy="1655762"/>
          </a:xfrm>
        </p:spPr>
        <p:txBody>
          <a:bodyPr/>
          <a:lstStyle/>
          <a:p>
            <a:r>
              <a:rPr lang="en-US" dirty="0"/>
              <a:t>Richard J Hamilton MD MBA</a:t>
            </a:r>
          </a:p>
          <a:p>
            <a:r>
              <a:rPr lang="en-US" dirty="0"/>
              <a:t>Anthony R </a:t>
            </a:r>
            <a:r>
              <a:rPr lang="en-US" dirty="0" err="1"/>
              <a:t>Rosania</a:t>
            </a:r>
            <a:r>
              <a:rPr lang="en-US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108097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375" y="10318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97263" y="20614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97263" y="24046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63975" y="19089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497263" y="32376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497263" y="34487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911C67D-5D35-2212-02EC-AEA06E0D989B}"/>
              </a:ext>
            </a:extLst>
          </p:cNvPr>
          <p:cNvSpPr/>
          <p:nvPr/>
        </p:nvSpPr>
        <p:spPr>
          <a:xfrm>
            <a:off x="3497263" y="3730283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– what’s up!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5E2125A-4D70-D60D-B1FE-6A0BD2ED265F}"/>
              </a:ext>
            </a:extLst>
          </p:cNvPr>
          <p:cNvSpPr/>
          <p:nvPr/>
        </p:nvSpPr>
        <p:spPr>
          <a:xfrm>
            <a:off x="3497263" y="3963382"/>
            <a:ext cx="1895475" cy="59274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I am putting a tenure package together and need an outside letter of support. Hoping you could write one!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70A0CEE-2ECB-AECF-99DA-064D34F59D27}"/>
              </a:ext>
            </a:extLst>
          </p:cNvPr>
          <p:cNvSpPr/>
          <p:nvPr/>
        </p:nvSpPr>
        <p:spPr>
          <a:xfrm>
            <a:off x="3497263" y="27203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23777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7675" y="10191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84563" y="20487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84563" y="23919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51275" y="18962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484563" y="32249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484563" y="34360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911C67D-5D35-2212-02EC-AEA06E0D989B}"/>
              </a:ext>
            </a:extLst>
          </p:cNvPr>
          <p:cNvSpPr/>
          <p:nvPr/>
        </p:nvSpPr>
        <p:spPr>
          <a:xfrm>
            <a:off x="3484563" y="3717583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– what’s up!</a:t>
            </a:r>
          </a:p>
        </p:txBody>
      </p:sp>
      <p:pic>
        <p:nvPicPr>
          <p:cNvPr id="16" name="Picture 15" descr="A white chat bubble with three dots&#10;&#10;Description automatically generated">
            <a:extLst>
              <a:ext uri="{FF2B5EF4-FFF2-40B4-BE49-F238E27FC236}">
                <a16:creationId xmlns:a16="http://schemas.microsoft.com/office/drawing/2014/main" id="{C654593E-D240-30B8-E485-7870927A39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800" y="4656019"/>
            <a:ext cx="371475" cy="234029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B9E20D-1C32-C26C-FCE4-2516568D8A27}"/>
              </a:ext>
            </a:extLst>
          </p:cNvPr>
          <p:cNvSpPr/>
          <p:nvPr/>
        </p:nvSpPr>
        <p:spPr>
          <a:xfrm>
            <a:off x="3484563" y="3950682"/>
            <a:ext cx="1895475" cy="59274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I am putting a tenure package together and need an outside letter of support. Hoping you could write one! 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1A41855-53D1-1912-1B03-BFD409939C8D}"/>
              </a:ext>
            </a:extLst>
          </p:cNvPr>
          <p:cNvSpPr/>
          <p:nvPr/>
        </p:nvSpPr>
        <p:spPr>
          <a:xfrm>
            <a:off x="3484563" y="27076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22523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Iphone typing - 3:10:24, 12.58%E2%80%AFPM.wav"/>
          </p:stSnd>
        </p:sndAc>
      </p:transition>
    </mc:Choice>
    <mc:Fallback xmlns="">
      <p:transition spd="slow">
        <p:sndAc>
          <p:stSnd>
            <p:snd r:embed="rId6" name="Iphone typing - 3:10:24, 12.58%E2%80%AFPM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375" y="10318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97263" y="20614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97263" y="24046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63975" y="19089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497263" y="32376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497263" y="34487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911C67D-5D35-2212-02EC-AEA06E0D989B}"/>
              </a:ext>
            </a:extLst>
          </p:cNvPr>
          <p:cNvSpPr/>
          <p:nvPr/>
        </p:nvSpPr>
        <p:spPr>
          <a:xfrm>
            <a:off x="3497263" y="3730283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– what’s up!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B9E20D-1C32-C26C-FCE4-2516568D8A27}"/>
              </a:ext>
            </a:extLst>
          </p:cNvPr>
          <p:cNvSpPr/>
          <p:nvPr/>
        </p:nvSpPr>
        <p:spPr>
          <a:xfrm>
            <a:off x="3497263" y="3963382"/>
            <a:ext cx="1895475" cy="59274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I am putting a tenure package together and need an outside letter of support. Hoping you could write one! 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FDDB3B5-8481-CD1B-334B-A93855D34A96}"/>
              </a:ext>
            </a:extLst>
          </p:cNvPr>
          <p:cNvSpPr/>
          <p:nvPr/>
        </p:nvSpPr>
        <p:spPr>
          <a:xfrm>
            <a:off x="3497263" y="4682782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--- I’d be delighted!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AB4F0D3-A6F5-4F7F-CFBC-FCB287DCED07}"/>
              </a:ext>
            </a:extLst>
          </p:cNvPr>
          <p:cNvSpPr/>
          <p:nvPr/>
        </p:nvSpPr>
        <p:spPr>
          <a:xfrm>
            <a:off x="3497263" y="27203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1741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4975" y="10572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71863" y="20868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71863" y="24300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38575" y="19343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471863" y="32630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471863" y="34741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911C67D-5D35-2212-02EC-AEA06E0D989B}"/>
              </a:ext>
            </a:extLst>
          </p:cNvPr>
          <p:cNvSpPr/>
          <p:nvPr/>
        </p:nvSpPr>
        <p:spPr>
          <a:xfrm>
            <a:off x="3471863" y="3755683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– what’s up!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B9E20D-1C32-C26C-FCE4-2516568D8A27}"/>
              </a:ext>
            </a:extLst>
          </p:cNvPr>
          <p:cNvSpPr/>
          <p:nvPr/>
        </p:nvSpPr>
        <p:spPr>
          <a:xfrm>
            <a:off x="3471863" y="3988782"/>
            <a:ext cx="1895475" cy="59274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I am putting a tenure package together and need an outside </a:t>
            </a:r>
            <a:r>
              <a:rPr lang="en-US" sz="900" dirty="0" err="1">
                <a:solidFill>
                  <a:schemeClr val="tx1"/>
                </a:solidFill>
              </a:rPr>
              <a:t>letterof</a:t>
            </a:r>
            <a:r>
              <a:rPr lang="en-US" sz="900" dirty="0">
                <a:solidFill>
                  <a:schemeClr val="tx1"/>
                </a:solidFill>
              </a:rPr>
              <a:t> support. Hoping you could write one! 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FDDB3B5-8481-CD1B-334B-A93855D34A96}"/>
              </a:ext>
            </a:extLst>
          </p:cNvPr>
          <p:cNvSpPr/>
          <p:nvPr/>
        </p:nvSpPr>
        <p:spPr>
          <a:xfrm>
            <a:off x="3471863" y="4708182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I’d be delighted to!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D55692F-B7E3-C0EF-AAF6-0CBA8421E650}"/>
              </a:ext>
            </a:extLst>
          </p:cNvPr>
          <p:cNvSpPr/>
          <p:nvPr/>
        </p:nvSpPr>
        <p:spPr>
          <a:xfrm>
            <a:off x="3471863" y="5016652"/>
            <a:ext cx="1895475" cy="466088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That’s awesome! Thanks so much – I will email the links and files. It’s due in a month… </a:t>
            </a:r>
            <a:r>
              <a:rPr lang="en-US" sz="900" dirty="0">
                <a:solidFill>
                  <a:schemeClr val="tx1"/>
                </a:solidFill>
                <a:sym typeface="Wingdings" pitchFamily="2" charset="2"/>
              </a:rPr>
              <a:t>😅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55CAB4D-E674-C7E2-A3E2-4C324298C2C2}"/>
              </a:ext>
            </a:extLst>
          </p:cNvPr>
          <p:cNvSpPr/>
          <p:nvPr/>
        </p:nvSpPr>
        <p:spPr>
          <a:xfrm>
            <a:off x="3471863" y="27457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41908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OMCell_Message sent (ID 1313)_BSB.wav"/>
          </p:stSnd>
        </p:sndAc>
      </p:transition>
    </mc:Choice>
    <mc:Fallback xmlns="">
      <p:transition spd="slow">
        <p:sndAc>
          <p:stSnd>
            <p:snd r:embed="rId6" name="COMCell_Message sent (ID 1313)_BSB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F3D010-5130-42FF-4D7F-AF2912B1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726" y="1397000"/>
            <a:ext cx="574454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89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9A0BC-2B37-3FF5-CAFB-D0BF160F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13" y="1397000"/>
            <a:ext cx="534257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9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D2A15-B4F7-25B4-5B2D-467D272B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83" y="1397000"/>
            <a:ext cx="540103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3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25EB3-41AA-582F-1D37-D950252E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13" y="1397000"/>
            <a:ext cx="563977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7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4DE2B-5951-F4D4-EE8A-A0C1AA7B4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13" y="1397000"/>
            <a:ext cx="514297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4EAC8-6619-75B1-F900-DC14EF9E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42" y="1771650"/>
            <a:ext cx="598991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0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A4AEE-6DCC-33E6-9CB2-4BD45C4FE6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" y="1297789"/>
            <a:ext cx="7610475" cy="419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Untitled - 3:10:24, 12.27%E2%80%AFPM.wav"/>
          </p:stSnd>
        </p:sndAc>
      </p:transition>
    </mc:Choice>
    <mc:Fallback xmlns="">
      <p:transition spd="slow">
        <p:sndAc>
          <p:stSnd>
            <p:snd r:embed="rId5" name="Untitled - 3:10:24, 12.27%E2%80%AFPM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76F4A-792E-91E8-3C11-0963A4084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81" y="1397000"/>
            <a:ext cx="527323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67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0A923-74DF-20E8-DB22-D7794FAB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42" y="1771650"/>
            <a:ext cx="598991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7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E2BB0-1AB9-2CF2-AFBA-9DCC200DF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3" t="23098" r="20360" b="11603"/>
          <a:stretch/>
        </p:blipFill>
        <p:spPr>
          <a:xfrm>
            <a:off x="1648770" y="1503947"/>
            <a:ext cx="5157983" cy="41607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DB0042-F4BE-D822-CD2E-3D3B8FC7EA62}"/>
                  </a:ext>
                </a:extLst>
              </p14:cNvPr>
              <p14:cNvContentPartPr/>
              <p14:nvPr/>
            </p14:nvContentPartPr>
            <p14:xfrm>
              <a:off x="1650608" y="3013914"/>
              <a:ext cx="5442480" cy="1900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DB0042-F4BE-D822-CD2E-3D3B8FC7EA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608" y="2905914"/>
                <a:ext cx="5550120" cy="2116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956FFA1-DC45-B5FB-FF86-97F45C12F99C}"/>
              </a:ext>
            </a:extLst>
          </p:cNvPr>
          <p:cNvSpPr txBox="1"/>
          <p:nvPr/>
        </p:nvSpPr>
        <p:spPr>
          <a:xfrm>
            <a:off x="7337037" y="3299845"/>
            <a:ext cx="635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8341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ChatGPT for smaller tasks related to letter writing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B67C0-1F1B-00C6-50E7-03844E8D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27" y="1397000"/>
            <a:ext cx="5146145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0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Real time run of ChatGPT for Tenure Support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3C27D-305E-772E-3D71-37E8F11FC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1" y="1397000"/>
            <a:ext cx="5464098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67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considerations are there with use of generative 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9E4A-1208-D33E-3CC0-539F26118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85" y="1458979"/>
            <a:ext cx="4991100" cy="4525963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Letters of recommendation?</a:t>
            </a:r>
          </a:p>
          <a:p>
            <a:pPr lvl="1"/>
            <a:r>
              <a:rPr lang="en-US" dirty="0"/>
              <a:t>Mundane tasks?</a:t>
            </a:r>
          </a:p>
          <a:p>
            <a:pPr lvl="2"/>
            <a:r>
              <a:rPr lang="en-US" dirty="0"/>
              <a:t>Job descriptions</a:t>
            </a:r>
          </a:p>
          <a:p>
            <a:pPr lvl="2"/>
            <a:r>
              <a:rPr lang="en-US" dirty="0"/>
              <a:t>Project proposals</a:t>
            </a:r>
          </a:p>
          <a:p>
            <a:pPr lvl="2"/>
            <a:r>
              <a:rPr lang="en-US" dirty="0"/>
              <a:t>Annual reports</a:t>
            </a:r>
          </a:p>
          <a:p>
            <a:pPr lvl="1"/>
            <a:r>
              <a:rPr lang="en-US" dirty="0"/>
              <a:t>Grant writing?</a:t>
            </a:r>
          </a:p>
          <a:p>
            <a:pPr lvl="1"/>
            <a:r>
              <a:rPr lang="en-US" dirty="0"/>
              <a:t>Scholarship?</a:t>
            </a:r>
          </a:p>
          <a:p>
            <a:pPr lvl="2"/>
            <a:r>
              <a:rPr lang="en-US" dirty="0"/>
              <a:t>Chapters</a:t>
            </a:r>
          </a:p>
          <a:p>
            <a:pPr lvl="2"/>
            <a:r>
              <a:rPr lang="en-US" dirty="0"/>
              <a:t>Original research</a:t>
            </a:r>
          </a:p>
          <a:p>
            <a:pPr lvl="2"/>
            <a:r>
              <a:rPr lang="en-US" dirty="0" err="1"/>
              <a:t>Etc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F2160-268E-FFA8-F933-40BBEA2E12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2161">
            <a:off x="4402127" y="1170068"/>
            <a:ext cx="3109701" cy="1654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F8A67-77ED-F956-E250-57A29B6C9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7235">
            <a:off x="6526426" y="2037887"/>
            <a:ext cx="2139865" cy="2211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0330E-79D2-E4D7-71C0-6DBD70A883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1914">
            <a:off x="3690925" y="2896063"/>
            <a:ext cx="2258240" cy="1476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A0D1E-246F-9E73-B714-740CAD78D3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1248">
            <a:off x="4138746" y="4202429"/>
            <a:ext cx="4428044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8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6455-3858-AB62-AF32-D72AC2B2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774"/>
            <a:ext cx="8229600" cy="655026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NLP and AI scribe software one example … </a:t>
            </a:r>
            <a:r>
              <a:rPr lang="en-US" sz="2800" dirty="0" err="1"/>
              <a:t>qiiq.health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81013-54E1-609C-D958-03ADEAD83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219083"/>
            <a:ext cx="7886700" cy="36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D07C7-B8F3-00B0-2B07-344B74C0B4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1071357"/>
            <a:ext cx="5829300" cy="47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6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2A9B-2ED6-3647-292D-76E8B17B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What considerations are there with use of generative AI and 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9E4A-1208-D33E-3CC0-539F26118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Security of HIPPA information?</a:t>
            </a:r>
          </a:p>
          <a:p>
            <a:pPr lvl="1"/>
            <a:r>
              <a:rPr lang="en-US" dirty="0" err="1"/>
              <a:t>ChatGPT</a:t>
            </a:r>
            <a:r>
              <a:rPr lang="en-US" dirty="0"/>
              <a:t> is not HIPAA compliant</a:t>
            </a:r>
          </a:p>
          <a:p>
            <a:pPr lvl="2"/>
            <a:r>
              <a:rPr lang="en-US" dirty="0" err="1"/>
              <a:t>OpenAI</a:t>
            </a:r>
            <a:r>
              <a:rPr lang="en-US" dirty="0"/>
              <a:t> will not enter into a Business Associate Agreement with covered entities and business associates</a:t>
            </a:r>
          </a:p>
          <a:p>
            <a:pPr lvl="2"/>
            <a:r>
              <a:rPr lang="en-US" dirty="0"/>
              <a:t>Solution: </a:t>
            </a:r>
          </a:p>
          <a:p>
            <a:pPr lvl="3"/>
            <a:r>
              <a:rPr lang="en-US" dirty="0"/>
              <a:t>Generative Pre-trained Transformers (GPT) combined with </a:t>
            </a:r>
            <a:r>
              <a:rPr lang="en-US" dirty="0" err="1"/>
              <a:t>ChatGPT</a:t>
            </a:r>
            <a:r>
              <a:rPr lang="en-US" dirty="0"/>
              <a:t> to gain the benefits in a HIPAA-compliant way. </a:t>
            </a:r>
          </a:p>
          <a:p>
            <a:pPr lvl="3"/>
            <a:r>
              <a:rPr lang="en-US" dirty="0" err="1"/>
              <a:t>ChatGPT</a:t>
            </a:r>
            <a:r>
              <a:rPr lang="en-US" dirty="0"/>
              <a:t> is used on the back end and does not come in contact with ePHI.</a:t>
            </a:r>
          </a:p>
          <a:p>
            <a:r>
              <a:rPr lang="en-US" dirty="0"/>
              <a:t>Use of personal devices/phones?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5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375" y="1120775"/>
            <a:ext cx="5429250" cy="5429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63975" y="19978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pic>
        <p:nvPicPr>
          <p:cNvPr id="16" name="Picture 15" descr="A white chat bubble with three dots&#10;&#10;Description automatically generated">
            <a:extLst>
              <a:ext uri="{FF2B5EF4-FFF2-40B4-BE49-F238E27FC236}">
                <a16:creationId xmlns:a16="http://schemas.microsoft.com/office/drawing/2014/main" id="{C654593E-D240-30B8-E485-7870927A39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0" y="2182518"/>
            <a:ext cx="371475" cy="2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Iphone typing - 3:10:24, 12.58%E2%80%AFPM.wav"/>
          </p:stSnd>
        </p:sndAc>
      </p:transition>
    </mc:Choice>
    <mc:Fallback xmlns="">
      <p:transition spd="slow">
        <p:sndAc>
          <p:stSnd>
            <p:snd r:embed="rId6" name="Iphone typing - 3:10:24, 12.58%E2%80%AFPM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375" y="10953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97263" y="21249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63975" y="19724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</p:spTree>
    <p:extLst>
      <p:ext uri="{BB962C8B-B14F-4D97-AF65-F5344CB8AC3E}">
        <p14:creationId xmlns:p14="http://schemas.microsoft.com/office/powerpoint/2010/main" val="8693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Iphone typing - 3:10:24, 12.58%E2%80%AFPM.wav"/>
          </p:stSnd>
        </p:sndAc>
      </p:transition>
    </mc:Choice>
    <mc:Fallback xmlns="">
      <p:transition spd="slow" advClick="0">
        <p:sndAc>
          <p:stSnd>
            <p:snd r:embed="rId5" name="Iphone typing - 3:10:24, 12.58%E2%80%AFPM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5775" y="10826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522663" y="21122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522663" y="24554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89375" y="19597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</p:spTree>
    <p:extLst>
      <p:ext uri="{BB962C8B-B14F-4D97-AF65-F5344CB8AC3E}">
        <p14:creationId xmlns:p14="http://schemas.microsoft.com/office/powerpoint/2010/main" val="10140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375" y="10318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97263" y="20614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97263" y="24046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63975" y="19089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7D15DC1-8EFA-B41B-09E9-730706515081}"/>
              </a:ext>
            </a:extLst>
          </p:cNvPr>
          <p:cNvSpPr/>
          <p:nvPr/>
        </p:nvSpPr>
        <p:spPr>
          <a:xfrm>
            <a:off x="3497263" y="2747460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4912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4975" y="10826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471863" y="21122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471863" y="24554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38575" y="19597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471863" y="32884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AA710F0-FFFA-9BA0-6BD7-4B14A45B7372}"/>
              </a:ext>
            </a:extLst>
          </p:cNvPr>
          <p:cNvSpPr/>
          <p:nvPr/>
        </p:nvSpPr>
        <p:spPr>
          <a:xfrm>
            <a:off x="3471863" y="27711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25410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3075" y="10445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509963" y="20741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509963" y="24173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76675" y="19216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509963" y="32503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509963" y="34614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AE19EF1C-D7DA-F672-4FBA-55DDFCF16276}"/>
              </a:ext>
            </a:extLst>
          </p:cNvPr>
          <p:cNvSpPr/>
          <p:nvPr/>
        </p:nvSpPr>
        <p:spPr>
          <a:xfrm>
            <a:off x="3509963" y="27330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4733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BD817AB4-4F84-1C65-E29F-05296F737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5775" y="1044575"/>
            <a:ext cx="5429250" cy="5429250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99A92A8-AB68-09ED-5056-63D1B4B2C91D}"/>
              </a:ext>
            </a:extLst>
          </p:cNvPr>
          <p:cNvSpPr/>
          <p:nvPr/>
        </p:nvSpPr>
        <p:spPr>
          <a:xfrm>
            <a:off x="3522663" y="2074174"/>
            <a:ext cx="1895475" cy="263846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Good morning Anthony!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9811A73-652B-F3E2-5106-0F4D251321B3}"/>
              </a:ext>
            </a:extLst>
          </p:cNvPr>
          <p:cNvSpPr/>
          <p:nvPr/>
        </p:nvSpPr>
        <p:spPr>
          <a:xfrm>
            <a:off x="3522663" y="2417353"/>
            <a:ext cx="1895475" cy="26384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Hey Rich!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F7A0A-2433-402C-B88A-86FA5B528DCD}"/>
              </a:ext>
            </a:extLst>
          </p:cNvPr>
          <p:cNvSpPr txBox="1"/>
          <p:nvPr/>
        </p:nvSpPr>
        <p:spPr>
          <a:xfrm>
            <a:off x="3889375" y="1921652"/>
            <a:ext cx="11620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Monday 11:40 AM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A1D28C6-7459-DC31-B571-26FAC6355501}"/>
              </a:ext>
            </a:extLst>
          </p:cNvPr>
          <p:cNvSpPr/>
          <p:nvPr/>
        </p:nvSpPr>
        <p:spPr>
          <a:xfrm>
            <a:off x="3522663" y="3250307"/>
            <a:ext cx="1895475" cy="145516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err="1">
                <a:solidFill>
                  <a:schemeClr val="bg1"/>
                </a:solidFill>
              </a:rPr>
              <a:t>Haha</a:t>
            </a:r>
            <a:r>
              <a:rPr lang="en-US" sz="900" dirty="0">
                <a:solidFill>
                  <a:schemeClr val="bg1"/>
                </a:solidFill>
              </a:rPr>
              <a:t> ... It’s already interesting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6DFC886-DF2A-40C2-1188-A411F601554B}"/>
              </a:ext>
            </a:extLst>
          </p:cNvPr>
          <p:cNvSpPr/>
          <p:nvPr/>
        </p:nvSpPr>
        <p:spPr>
          <a:xfrm>
            <a:off x="3522663" y="3461411"/>
            <a:ext cx="1895475" cy="181814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Was hoping to ask you a favor!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911C67D-5D35-2212-02EC-AEA06E0D989B}"/>
              </a:ext>
            </a:extLst>
          </p:cNvPr>
          <p:cNvSpPr/>
          <p:nvPr/>
        </p:nvSpPr>
        <p:spPr>
          <a:xfrm>
            <a:off x="3522663" y="3742983"/>
            <a:ext cx="1895475" cy="181814"/>
          </a:xfrm>
          <a:prstGeom prst="wedgeRoundRectCallout">
            <a:avLst>
              <a:gd name="adj1" fmla="val 51528"/>
              <a:gd name="adj2" fmla="val 70313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1"/>
                </a:solidFill>
              </a:rPr>
              <a:t>Of course – what’s up?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BA616FCF-F931-1733-9B52-219DE647CA8B}"/>
              </a:ext>
            </a:extLst>
          </p:cNvPr>
          <p:cNvSpPr/>
          <p:nvPr/>
        </p:nvSpPr>
        <p:spPr>
          <a:xfrm>
            <a:off x="3522663" y="2733041"/>
            <a:ext cx="1895475" cy="375757"/>
          </a:xfrm>
          <a:prstGeom prst="wedgeRoundRectCallout">
            <a:avLst>
              <a:gd name="adj1" fmla="val -45959"/>
              <a:gd name="adj2" fmla="val 68750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Hope you are enjoying you first few weeks as Chair!</a:t>
            </a:r>
          </a:p>
        </p:txBody>
      </p:sp>
    </p:spTree>
    <p:extLst>
      <p:ext uri="{BB962C8B-B14F-4D97-AF65-F5344CB8AC3E}">
        <p14:creationId xmlns:p14="http://schemas.microsoft.com/office/powerpoint/2010/main" val="540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MCell_Message sent (ID 1313)_BSB.wav"/>
          </p:stSnd>
        </p:sndAc>
      </p:transition>
    </mc:Choice>
    <mc:Fallback xmlns="">
      <p:transition spd="slow">
        <p:sndAc>
          <p:stSnd>
            <p:snd r:embed="rId5" name="COMCell_Message sent (ID 1313)_BSB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AACEM PowerPoin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584</Words>
  <Application>Microsoft Office PowerPoint</Application>
  <PresentationFormat>On-screen Show (4:3)</PresentationFormat>
  <Paragraphs>90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AACEM PowerPoint Template</vt:lpstr>
      <vt:lpstr>Natural Language Processing and Artificial Intelligence in Emergency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Real time run of ChatGPT for Tenure Support Letter</vt:lpstr>
      <vt:lpstr>ChatGPT for smaller tasks related to letter writing</vt:lpstr>
      <vt:lpstr>Real time run of ChatGPT for Tenure Support Letter</vt:lpstr>
      <vt:lpstr>What considerations are there with use of generative AI?</vt:lpstr>
      <vt:lpstr>NLP and AI scribe software one example … qiiq.health </vt:lpstr>
      <vt:lpstr>PowerPoint Presentation</vt:lpstr>
      <vt:lpstr>What considerations are there with use of generative AI and LP?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Language Processing and Artificial Intelligence in Emergency Medicine</dc:title>
  <dc:creator>Megan Schagrin</dc:creator>
  <cp:lastModifiedBy>Richard J Hamilton</cp:lastModifiedBy>
  <cp:revision>4</cp:revision>
  <dcterms:created xsi:type="dcterms:W3CDTF">2016-01-28T22:56:32Z</dcterms:created>
  <dcterms:modified xsi:type="dcterms:W3CDTF">2024-03-16T03:04:05Z</dcterms:modified>
</cp:coreProperties>
</file>