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52"/>
  </p:notesMasterIdLst>
  <p:sldIdLst>
    <p:sldId id="256" r:id="rId5"/>
    <p:sldId id="258" r:id="rId6"/>
    <p:sldId id="304" r:id="rId7"/>
    <p:sldId id="260" r:id="rId8"/>
    <p:sldId id="366" r:id="rId9"/>
    <p:sldId id="306" r:id="rId10"/>
    <p:sldId id="322" r:id="rId11"/>
    <p:sldId id="323" r:id="rId12"/>
    <p:sldId id="324" r:id="rId13"/>
    <p:sldId id="367" r:id="rId14"/>
    <p:sldId id="368" r:id="rId15"/>
    <p:sldId id="369" r:id="rId16"/>
    <p:sldId id="370" r:id="rId17"/>
    <p:sldId id="371" r:id="rId18"/>
    <p:sldId id="372" r:id="rId19"/>
    <p:sldId id="382" r:id="rId20"/>
    <p:sldId id="354" r:id="rId21"/>
    <p:sldId id="355" r:id="rId22"/>
    <p:sldId id="360" r:id="rId23"/>
    <p:sldId id="293" r:id="rId24"/>
    <p:sldId id="373" r:id="rId25"/>
    <p:sldId id="261" r:id="rId26"/>
    <p:sldId id="296" r:id="rId27"/>
    <p:sldId id="374" r:id="rId28"/>
    <p:sldId id="326" r:id="rId29"/>
    <p:sldId id="375" r:id="rId30"/>
    <p:sldId id="376" r:id="rId31"/>
    <p:sldId id="331" r:id="rId32"/>
    <p:sldId id="332" r:id="rId33"/>
    <p:sldId id="329" r:id="rId34"/>
    <p:sldId id="309" r:id="rId35"/>
    <p:sldId id="308" r:id="rId36"/>
    <p:sldId id="330" r:id="rId37"/>
    <p:sldId id="365" r:id="rId38"/>
    <p:sldId id="377" r:id="rId39"/>
    <p:sldId id="378" r:id="rId40"/>
    <p:sldId id="379" r:id="rId41"/>
    <p:sldId id="380" r:id="rId42"/>
    <p:sldId id="352" r:id="rId43"/>
    <p:sldId id="266" r:id="rId44"/>
    <p:sldId id="381" r:id="rId45"/>
    <p:sldId id="361" r:id="rId46"/>
    <p:sldId id="257" r:id="rId47"/>
    <p:sldId id="383" r:id="rId48"/>
    <p:sldId id="384" r:id="rId49"/>
    <p:sldId id="259" r:id="rId50"/>
    <p:sldId id="385"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iN/Qxh4lwr3IXBNaK0H6wNfuT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 Cole" initials="GC" lastIdx="1" clrIdx="0">
    <p:extLst>
      <p:ext uri="{19B8F6BF-5375-455C-9EA6-DF929625EA0E}">
        <p15:presenceInfo xmlns:p15="http://schemas.microsoft.com/office/powerpoint/2012/main" userId="S-1-5-21-1214440339-484763869-725345543-142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52ABD-B651-6242-B3DE-B9C8090FD590}" v="15" dt="2024-03-13T23:14:56.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7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AAAEM Members as of 3/13/24</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AAAEM Members</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trendline>
            <c:spPr>
              <a:ln w="19050" cap="rnd">
                <a:solidFill>
                  <a:schemeClr val="accent1"/>
                </a:solidFill>
              </a:ln>
              <a:effectLst/>
            </c:spPr>
            <c:trendlineType val="linear"/>
            <c:dispRSqr val="0"/>
            <c:dispEq val="0"/>
          </c:trendline>
          <c:cat>
            <c:numRef>
              <c:f>Sheet1!$A$2:$A$14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Sheet1!$B$2:$B$14</c:f>
              <c:numCache>
                <c:formatCode>General</c:formatCode>
                <c:ptCount val="13"/>
                <c:pt idx="0">
                  <c:v>61</c:v>
                </c:pt>
                <c:pt idx="1">
                  <c:v>71</c:v>
                </c:pt>
                <c:pt idx="2">
                  <c:v>83</c:v>
                </c:pt>
                <c:pt idx="3">
                  <c:v>89</c:v>
                </c:pt>
                <c:pt idx="4">
                  <c:v>95</c:v>
                </c:pt>
                <c:pt idx="5">
                  <c:v>103</c:v>
                </c:pt>
                <c:pt idx="6">
                  <c:v>100</c:v>
                </c:pt>
                <c:pt idx="7">
                  <c:v>120</c:v>
                </c:pt>
                <c:pt idx="8">
                  <c:v>108</c:v>
                </c:pt>
                <c:pt idx="9">
                  <c:v>101</c:v>
                </c:pt>
                <c:pt idx="10">
                  <c:v>118</c:v>
                </c:pt>
                <c:pt idx="11">
                  <c:v>126</c:v>
                </c:pt>
                <c:pt idx="12">
                  <c:v>126</c:v>
                </c:pt>
              </c:numCache>
            </c:numRef>
          </c:val>
          <c:smooth val="0"/>
          <c:extLst>
            <c:ext xmlns:c16="http://schemas.microsoft.com/office/drawing/2014/chart" uri="{C3380CC4-5D6E-409C-BE32-E72D297353CC}">
              <c16:uniqueId val="{00000000-C662-6249-BCCA-E35E2B596A31}"/>
            </c:ext>
          </c:extLst>
        </c:ser>
        <c:dLbls>
          <c:showLegendKey val="0"/>
          <c:showVal val="0"/>
          <c:showCatName val="0"/>
          <c:showSerName val="0"/>
          <c:showPercent val="0"/>
          <c:showBubbleSize val="0"/>
        </c:dLbls>
        <c:smooth val="0"/>
        <c:axId val="1298573408"/>
        <c:axId val="1298574656"/>
      </c:lineChart>
      <c:catAx>
        <c:axId val="129857340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98574656"/>
        <c:crosses val="autoZero"/>
        <c:auto val="1"/>
        <c:lblAlgn val="ctr"/>
        <c:lblOffset val="100"/>
        <c:noMultiLvlLbl val="0"/>
      </c:catAx>
      <c:valAx>
        <c:axId val="1298574656"/>
        <c:scaling>
          <c:orientation val="minMax"/>
          <c:min val="5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9857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8ee795922_2_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38" name="Google Shape;438;gc8ee795922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87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a0c24e580_1_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ca0c24e580_1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ca0c24e580_1_8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3" name="Google Shape;353;gca0c24e580_1_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ca0c24e580_1_8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3" name="Google Shape;353;gca0c24e580_1_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7156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8ee795922_2_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38" name="Google Shape;438;gc8ee795922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786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294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509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72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e4ebf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162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DD0CB-0780-4821-9B01-180C5BB3F21F}" type="slidenum">
              <a:rPr lang="en-US" smtClean="0"/>
              <a:t>33</a:t>
            </a:fld>
            <a:endParaRPr lang="en-US" dirty="0"/>
          </a:p>
        </p:txBody>
      </p:sp>
    </p:spTree>
    <p:extLst>
      <p:ext uri="{BB962C8B-B14F-4D97-AF65-F5344CB8AC3E}">
        <p14:creationId xmlns:p14="http://schemas.microsoft.com/office/powerpoint/2010/main" val="743357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9F1AFC-3A18-433E-B7D7-6F8E999AB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984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2512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e4ebf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e4ebf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568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e4ebf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48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e4ebf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63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58E1C2-0245-4472-9B31-46BB8A9561D2}" type="slidenum">
              <a:rPr lang="en-US" smtClean="0"/>
              <a:t>7</a:t>
            </a:fld>
            <a:endParaRPr lang="en-US" dirty="0"/>
          </a:p>
        </p:txBody>
      </p:sp>
    </p:spTree>
    <p:extLst>
      <p:ext uri="{BB962C8B-B14F-4D97-AF65-F5344CB8AC3E}">
        <p14:creationId xmlns:p14="http://schemas.microsoft.com/office/powerpoint/2010/main" val="51181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8ee795922_2_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38" name="Google Shape;438;gc8ee795922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810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393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120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626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EMF Title">
  <p:cSld name="SAEMF 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457200" y="3074138"/>
            <a:ext cx="7772400" cy="14700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AEMF Pg 2" type="obj">
  <p:cSld name="OBJECT">
    <p:spTree>
      <p:nvGrpSpPr>
        <p:cNvPr id="1" name="Shape 18"/>
        <p:cNvGrpSpPr/>
        <p:nvPr/>
      </p:nvGrpSpPr>
      <p:grpSpPr>
        <a:xfrm>
          <a:off x="0" y="0"/>
          <a:ext cx="0" cy="0"/>
          <a:chOff x="0" y="0"/>
          <a:chExt cx="0" cy="0"/>
        </a:xfrm>
      </p:grpSpPr>
      <p:pic>
        <p:nvPicPr>
          <p:cNvPr id="19" name="Google Shape;19;p4" descr="SAEM Foundation.jpg"/>
          <p:cNvPicPr preferRelativeResize="0"/>
          <p:nvPr/>
        </p:nvPicPr>
        <p:blipFill rotWithShape="1">
          <a:blip r:embed="rId2">
            <a:alphaModFix/>
          </a:blip>
          <a:srcRect b="16651"/>
          <a:stretch/>
        </p:blipFill>
        <p:spPr>
          <a:xfrm>
            <a:off x="0" y="0"/>
            <a:ext cx="9144000" cy="5716018"/>
          </a:xfrm>
          <a:prstGeom prst="rect">
            <a:avLst/>
          </a:prstGeom>
          <a:noFill/>
          <a:ln>
            <a:noFill/>
          </a:ln>
        </p:spPr>
      </p:pic>
      <p:sp>
        <p:nvSpPr>
          <p:cNvPr id="20" name="Google Shape;20;p4"/>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pic>
        <p:nvPicPr>
          <p:cNvPr id="41" name="Google Shape;41;p7" descr="SAEM Foundation.jpg"/>
          <p:cNvPicPr preferRelativeResize="0"/>
          <p:nvPr/>
        </p:nvPicPr>
        <p:blipFill rotWithShape="1">
          <a:blip r:embed="rId2">
            <a:alphaModFix/>
          </a:blip>
          <a:srcRect b="20103"/>
          <a:stretch/>
        </p:blipFill>
        <p:spPr>
          <a:xfrm>
            <a:off x="0" y="0"/>
            <a:ext cx="9144000" cy="5479345"/>
          </a:xfrm>
          <a:prstGeom prst="rect">
            <a:avLst/>
          </a:prstGeom>
          <a:noFill/>
          <a:ln>
            <a:noFill/>
          </a:ln>
        </p:spPr>
      </p:pic>
      <p:sp>
        <p:nvSpPr>
          <p:cNvPr id="42" name="Google Shape;42;p7"/>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pic>
        <p:nvPicPr>
          <p:cNvPr id="51" name="Google Shape;51;p8" descr="SAEM Foundation.jpg"/>
          <p:cNvPicPr preferRelativeResize="0"/>
          <p:nvPr/>
        </p:nvPicPr>
        <p:blipFill rotWithShape="1">
          <a:blip r:embed="rId2">
            <a:alphaModFix/>
          </a:blip>
          <a:srcRect b="18045"/>
          <a:stretch/>
        </p:blipFill>
        <p:spPr>
          <a:xfrm>
            <a:off x="0" y="0"/>
            <a:ext cx="9144000" cy="5620444"/>
          </a:xfrm>
          <a:prstGeom prst="rect">
            <a:avLst/>
          </a:prstGeom>
          <a:noFill/>
          <a:ln>
            <a:noFill/>
          </a:ln>
        </p:spPr>
      </p:pic>
      <p:sp>
        <p:nvSpPr>
          <p:cNvPr id="52" name="Google Shape;52;p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pic>
        <p:nvPicPr>
          <p:cNvPr id="62" name="Google Shape;62;p10" descr="SAEM Foundation.jpg"/>
          <p:cNvPicPr preferRelativeResize="0"/>
          <p:nvPr/>
        </p:nvPicPr>
        <p:blipFill rotWithShape="1">
          <a:blip r:embed="rId2">
            <a:alphaModFix/>
          </a:blip>
          <a:srcRect b="18731"/>
          <a:stretch/>
        </p:blipFill>
        <p:spPr>
          <a:xfrm>
            <a:off x="0" y="0"/>
            <a:ext cx="9144000" cy="5573411"/>
          </a:xfrm>
          <a:prstGeom prst="rect">
            <a:avLst/>
          </a:prstGeom>
          <a:noFill/>
          <a:ln>
            <a:noFill/>
          </a:ln>
        </p:spPr>
      </p:pic>
      <p:sp>
        <p:nvSpPr>
          <p:cNvPr id="63" name="Google Shape;63;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pic>
        <p:nvPicPr>
          <p:cNvPr id="70" name="Google Shape;70;p11" descr="SAEM Foundation.jpg"/>
          <p:cNvPicPr preferRelativeResize="0"/>
          <p:nvPr/>
        </p:nvPicPr>
        <p:blipFill rotWithShape="1">
          <a:blip r:embed="rId2">
            <a:alphaModFix/>
          </a:blip>
          <a:srcRect b="17358"/>
          <a:stretch/>
        </p:blipFill>
        <p:spPr>
          <a:xfrm>
            <a:off x="0" y="0"/>
            <a:ext cx="9144000" cy="5667477"/>
          </a:xfrm>
          <a:prstGeom prst="rect">
            <a:avLst/>
          </a:prstGeom>
          <a:noFill/>
          <a:ln>
            <a:noFill/>
          </a:ln>
        </p:spPr>
      </p:pic>
      <p:sp>
        <p:nvSpPr>
          <p:cNvPr id="71" name="Google Shape;71;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a:spLocks noGrp="1"/>
          </p:cNvSpPr>
          <p:nvPr>
            <p:ph type="pic" idx="2"/>
          </p:nvPr>
        </p:nvSpPr>
        <p:spPr>
          <a:xfrm>
            <a:off x="1792288" y="612775"/>
            <a:ext cx="5486400" cy="4114800"/>
          </a:xfrm>
          <a:prstGeom prst="rect">
            <a:avLst/>
          </a:prstGeom>
          <a:noFill/>
          <a:ln>
            <a:noFill/>
          </a:ln>
        </p:spPr>
      </p:sp>
      <p:sp>
        <p:nvSpPr>
          <p:cNvPr id="73" name="Google Shape;73;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EF0D62AD-3A83-424D-B8B1-B1787321B8B5}" type="datetimeFigureOut">
              <a:rPr lang="en-US"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80915-752B-4962-87BB-1972B00318AF}" type="slidenum">
              <a:rPr lang="en-US" smtClean="0"/>
              <a:t>‹#›</a:t>
            </a:fld>
            <a:endParaRPr lang="en-US" dirty="0"/>
          </a:p>
        </p:txBody>
      </p:sp>
    </p:spTree>
    <p:extLst>
      <p:ext uri="{BB962C8B-B14F-4D97-AF65-F5344CB8AC3E}">
        <p14:creationId xmlns:p14="http://schemas.microsoft.com/office/powerpoint/2010/main" val="238518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pic>
        <p:nvPicPr>
          <p:cNvPr id="57" name="Google Shape;57;p9" descr="SAEM Foundation.jpg"/>
          <p:cNvPicPr preferRelativeResize="0"/>
          <p:nvPr/>
        </p:nvPicPr>
        <p:blipFill rotWithShape="1">
          <a:blip r:embed="rId2">
            <a:alphaModFix/>
          </a:blip>
          <a:srcRect b="17017"/>
          <a:stretch/>
        </p:blipFill>
        <p:spPr>
          <a:xfrm>
            <a:off x="0" y="0"/>
            <a:ext cx="9144000" cy="5690994"/>
          </a:xfrm>
          <a:prstGeom prst="rect">
            <a:avLst/>
          </a:prstGeom>
          <a:noFill/>
          <a:ln>
            <a:noFill/>
          </a:ln>
        </p:spPr>
      </p:pic>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3785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pic>
        <p:nvPicPr>
          <p:cNvPr id="33" name="Google Shape;33;p6" descr="SAEM Foundation.jpg"/>
          <p:cNvPicPr preferRelativeResize="0"/>
          <p:nvPr/>
        </p:nvPicPr>
        <p:blipFill rotWithShape="1">
          <a:blip r:embed="rId2">
            <a:alphaModFix/>
          </a:blip>
          <a:srcRect b="17702"/>
          <a:stretch/>
        </p:blipFill>
        <p:spPr>
          <a:xfrm>
            <a:off x="0" y="0"/>
            <a:ext cx="9144000" cy="5643961"/>
          </a:xfrm>
          <a:prstGeom prst="rect">
            <a:avLst/>
          </a:prstGeom>
          <a:noFill/>
          <a:ln>
            <a:noFill/>
          </a:ln>
        </p:spPr>
      </p:pic>
      <p:sp>
        <p:nvSpPr>
          <p:cNvPr id="34" name="Google Shape;34;p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63216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descr="Title 3 AEM.jpg"/>
          <p:cNvPicPr preferRelativeResize="0"/>
          <p:nvPr/>
        </p:nvPicPr>
        <p:blipFill rotWithShape="1">
          <a:blip r:embed="rId11">
            <a:alphaModFix/>
          </a:blip>
          <a:srcRect b="10671"/>
          <a:stretch/>
        </p:blipFill>
        <p:spPr>
          <a:xfrm>
            <a:off x="0" y="0"/>
            <a:ext cx="9144000" cy="6126163"/>
          </a:xfrm>
          <a:prstGeom prst="rect">
            <a:avLst/>
          </a:prstGeom>
          <a:noFill/>
          <a:ln>
            <a:noFill/>
          </a:ln>
        </p:spPr>
      </p:pic>
      <p:sp>
        <p:nvSpPr>
          <p:cNvPr id="7" name="Google Shape;7;p2"/>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2" name="Google Shape;12;p2" descr="AAAEM.png"/>
          <p:cNvPicPr preferRelativeResize="0"/>
          <p:nvPr/>
        </p:nvPicPr>
        <p:blipFill rotWithShape="1">
          <a:blip r:embed="rId12">
            <a:alphaModFix/>
          </a:blip>
          <a:srcRect t="18212" r="7735" b="21315"/>
          <a:stretch/>
        </p:blipFill>
        <p:spPr>
          <a:xfrm>
            <a:off x="5239431" y="6023400"/>
            <a:ext cx="3928091" cy="8540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lyssa.Tyransky@osumc.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457200" y="2543416"/>
            <a:ext cx="7772400" cy="194406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Calibri"/>
              <a:buNone/>
            </a:pPr>
            <a:r>
              <a:rPr lang="en-US" sz="4000" dirty="0"/>
              <a:t>AAAEM Executive and Committee Reports</a:t>
            </a:r>
            <a:br>
              <a:rPr lang="en-US" dirty="0"/>
            </a:br>
            <a:r>
              <a:rPr lang="en-US" sz="2700" dirty="0"/>
              <a:t>San Juan, Puerto Rico</a:t>
            </a:r>
            <a:endParaRPr sz="2700" dirty="0"/>
          </a:p>
        </p:txBody>
      </p:sp>
      <p:sp>
        <p:nvSpPr>
          <p:cNvPr id="3" name="Rectangle 2">
            <a:extLst>
              <a:ext uri="{FF2B5EF4-FFF2-40B4-BE49-F238E27FC236}">
                <a16:creationId xmlns:a16="http://schemas.microsoft.com/office/drawing/2014/main" id="{4B76B7B7-5C43-483A-B472-3A80C6EA1F80}"/>
              </a:ext>
            </a:extLst>
          </p:cNvPr>
          <p:cNvSpPr/>
          <p:nvPr/>
        </p:nvSpPr>
        <p:spPr>
          <a:xfrm>
            <a:off x="630091" y="4803943"/>
            <a:ext cx="7772400" cy="830997"/>
          </a:xfrm>
          <a:prstGeom prst="rect">
            <a:avLst/>
          </a:prstGeom>
        </p:spPr>
        <p:txBody>
          <a:bodyPr wrap="square">
            <a:spAutoFit/>
          </a:bodyPr>
          <a:lstStyle/>
          <a:p>
            <a:pPr algn="ctr"/>
            <a:r>
              <a:rPr lang="en-US" sz="2400" dirty="0">
                <a:solidFill>
                  <a:schemeClr val="tx1"/>
                </a:solidFill>
                <a:latin typeface="Calibri" panose="020F0502020204030204" pitchFamily="34" charset="0"/>
                <a:cs typeface="Calibri" panose="020F0502020204030204" pitchFamily="34" charset="0"/>
              </a:rPr>
              <a:t>March 2024</a:t>
            </a:r>
          </a:p>
          <a:p>
            <a:pPr algn="ctr"/>
            <a:r>
              <a:rPr lang="en-US" sz="2400" dirty="0">
                <a:solidFill>
                  <a:schemeClr val="tx1"/>
                </a:solidFill>
                <a:latin typeface="Calibri" panose="020F0502020204030204" pitchFamily="34" charset="0"/>
                <a:cs typeface="Calibri" panose="020F0502020204030204" pitchFamily="34" charset="0"/>
              </a:rPr>
              <a:t>David Christiansen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8ee795922_2_0"/>
          <p:cNvSpPr txBox="1">
            <a:spLocks noGrp="1"/>
          </p:cNvSpPr>
          <p:nvPr>
            <p:ph type="ctrTitle"/>
          </p:nvPr>
        </p:nvSpPr>
        <p:spPr>
          <a:xfrm>
            <a:off x="457200" y="2282818"/>
            <a:ext cx="7772400" cy="2261345"/>
          </a:xfrm>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Clr>
                <a:schemeClr val="lt1"/>
              </a:buClr>
              <a:buSzPct val="100000"/>
              <a:buFont typeface="Calibri"/>
              <a:buNone/>
            </a:pPr>
            <a:r>
              <a:rPr lang="en-US" dirty="0"/>
              <a:t>Benchmark Committee</a:t>
            </a:r>
            <a:br>
              <a:rPr lang="en-US" dirty="0"/>
            </a:br>
            <a:endParaRPr dirty="0"/>
          </a:p>
        </p:txBody>
      </p:sp>
      <p:sp>
        <p:nvSpPr>
          <p:cNvPr id="441" name="Google Shape;441;gc8ee795922_2_0"/>
          <p:cNvSpPr txBox="1"/>
          <p:nvPr/>
        </p:nvSpPr>
        <p:spPr>
          <a:xfrm>
            <a:off x="895519" y="4575182"/>
            <a:ext cx="65532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March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Jim Scheulen/Greg Archual</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Benchmark Committee Members</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a:bodyPr>
          <a:lstStyle/>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Gregory M. Archual, MBA (Co-Chair) 	 James J. Scheulen, PA MBA (Co-Chair)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Kathleen M. Acevedo, MBA		Louis E. Burton, MHSM FACHE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David Christiansen, MBA		Gai Cole, 	DrPH MBA MHA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Theodore Corbin, MD		Robert Eisenstein, MD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rPr>
              <a:t>Sara Engle, MBA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Amy Jameson, MPhil MA MBA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Kenny Lopiano, PhD		Steve Maxwell, MSM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Becky McGowan, MBA		Ashlee Melendez, MSPH BSN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Jennifer Patton Muir, EdD MBA	Ryan Pauline, MBA FACHE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Steven Petrovic, MBA</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Brendan Russell, MBA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Kain C. Robbins			 Travis W. Schmitz, PhD MBA		</a:t>
            </a:r>
            <a:endParaRPr lang="en-US" sz="1800" dirty="0">
              <a:solidFill>
                <a:srgbClr val="144A9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Benjamin Sun, MD		    	Alyssa Tyransky, MTDA			</a:t>
            </a:r>
            <a:endParaRPr lang="en-US" sz="1800" dirty="0">
              <a:solidFill>
                <a:srgbClr val="144A9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Gregory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Volturo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MD         </a:t>
            </a:r>
            <a:endParaRPr lang="en-US" sz="1800" dirty="0">
              <a:solidFill>
                <a:srgbClr val="144A94"/>
              </a:solidFill>
              <a:effectLst/>
              <a:latin typeface="Calibri" panose="020F0502020204030204" pitchFamily="34" charset="0"/>
              <a:ea typeface="Calibri" panose="020F0502020204030204" pitchFamily="34" charset="0"/>
              <a:cs typeface="Times New Roman" panose="02020603050405020304" pitchFamily="18" charset="0"/>
            </a:endParaRPr>
          </a:p>
          <a:p>
            <a:pPr>
              <a:buSzPct val="72580"/>
            </a:pPr>
            <a:endParaRPr lang="en-US" dirty="0"/>
          </a:p>
          <a:p>
            <a:pPr marL="457200" lvl="0" indent="-342900" algn="l" rtl="0">
              <a:lnSpc>
                <a:spcPct val="100000"/>
              </a:lnSpc>
              <a:spcBef>
                <a:spcPts val="360"/>
              </a:spcBef>
              <a:spcAft>
                <a:spcPts val="0"/>
              </a:spcAft>
              <a:buSzPct val="72580"/>
              <a:buChar char="•"/>
            </a:pPr>
            <a:endParaRPr dirty="0"/>
          </a:p>
          <a:p>
            <a:pPr marL="0" lvl="0" indent="0" algn="l" rtl="0">
              <a:lnSpc>
                <a:spcPct val="100000"/>
              </a:lnSpc>
              <a:spcBef>
                <a:spcPts val="592"/>
              </a:spcBef>
              <a:spcAft>
                <a:spcPts val="0"/>
              </a:spcAft>
              <a:buClr>
                <a:schemeClr val="dk1"/>
              </a:buClr>
              <a:buSzPct val="100000"/>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197963" y="157774"/>
            <a:ext cx="8851908"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Benchmark Committee Purpose Statement</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a:bodyPr>
          <a:lstStyle/>
          <a:p>
            <a:pPr marL="0" marR="4826635" indent="0">
              <a:spcBef>
                <a:spcPts val="0"/>
              </a:spcBef>
              <a:spcAft>
                <a:spcPts val="0"/>
              </a:spcAft>
              <a:buNone/>
            </a:pPr>
            <a:endParaRPr lang="en-US" sz="1800" b="1" u="sng" spc="-10" dirty="0">
              <a:effectLst/>
              <a:latin typeface="Calibri" panose="020F0502020204030204" pitchFamily="34" charset="0"/>
              <a:ea typeface="Calibri" panose="020F0502020204030204" pitchFamily="34" charset="0"/>
            </a:endParaRPr>
          </a:p>
          <a:p>
            <a:pPr marL="0" marR="4826635"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190500" marR="0" indent="0" fontAlgn="base">
              <a:spcBef>
                <a:spcPts val="0"/>
              </a:spcBef>
              <a:spcAft>
                <a:spcPts val="0"/>
              </a:spcAft>
              <a:buNone/>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Benchmark Committee is responsible for development and distribution of the annual benchmarking Emergency Medicine operations and salary surveys. Members of the committee will also gather, collate, and present survey results.  The surveys are data gathering instruments designed to capture each site’s unique information that can be used to compare across all sites. The benchmark data is used by Department Administrators and Chairs as a basis for strategic and operational decision making within their institutions for needed resources equal to our counterparts in other like emergency departments.</a:t>
            </a:r>
            <a:endParaRPr lang="en-US" sz="2400" dirty="0">
              <a:effectLst/>
              <a:latin typeface="Calibri" panose="020F0502020204030204" pitchFamily="34" charset="0"/>
              <a:ea typeface="Calibri" panose="020F0502020204030204" pitchFamily="34" charset="0"/>
            </a:endParaRPr>
          </a:p>
          <a:p>
            <a:pPr>
              <a:buSzPct val="72580"/>
            </a:pPr>
            <a:endParaRPr lang="en-US" dirty="0"/>
          </a:p>
          <a:p>
            <a:pPr marL="457200" lvl="0" indent="-342900" algn="l" rtl="0">
              <a:lnSpc>
                <a:spcPct val="100000"/>
              </a:lnSpc>
              <a:spcBef>
                <a:spcPts val="360"/>
              </a:spcBef>
              <a:spcAft>
                <a:spcPts val="0"/>
              </a:spcAft>
              <a:buSzPct val="72580"/>
              <a:buChar char="•"/>
            </a:pPr>
            <a:endParaRPr dirty="0"/>
          </a:p>
          <a:p>
            <a:pPr marL="0" lvl="0" indent="0" algn="l" rtl="0">
              <a:lnSpc>
                <a:spcPct val="100000"/>
              </a:lnSpc>
              <a:spcBef>
                <a:spcPts val="592"/>
              </a:spcBef>
              <a:spcAft>
                <a:spcPts val="0"/>
              </a:spcAft>
              <a:buClr>
                <a:schemeClr val="dk1"/>
              </a:buClr>
              <a:buSzPct val="100000"/>
              <a:buNone/>
            </a:pPr>
            <a:endParaRPr lang="en-US" dirty="0"/>
          </a:p>
        </p:txBody>
      </p:sp>
    </p:spTree>
    <p:extLst>
      <p:ext uri="{BB962C8B-B14F-4D97-AF65-F5344CB8AC3E}">
        <p14:creationId xmlns:p14="http://schemas.microsoft.com/office/powerpoint/2010/main" val="4099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Benchmark Committee Activities</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ct val="72580"/>
              <a:buChar char="•"/>
            </a:pPr>
            <a:r>
              <a:rPr lang="en-US" dirty="0"/>
              <a:t>Annual in-person meeting occurred in June to discuss changes to the surveys</a:t>
            </a:r>
          </a:p>
          <a:p>
            <a:pPr marL="457200" lvl="0" indent="-342900" algn="l" rtl="0">
              <a:lnSpc>
                <a:spcPct val="100000"/>
              </a:lnSpc>
              <a:spcBef>
                <a:spcPts val="360"/>
              </a:spcBef>
              <a:spcAft>
                <a:spcPts val="0"/>
              </a:spcAft>
              <a:buSzPct val="72580"/>
              <a:buChar char="•"/>
            </a:pPr>
            <a:r>
              <a:rPr lang="en-US" dirty="0"/>
              <a:t>Committee had monthly calls to discuss progress and refine questions</a:t>
            </a:r>
            <a:endParaRPr dirty="0"/>
          </a:p>
          <a:p>
            <a:pPr marL="457200" lvl="0" indent="-342900" algn="l" rtl="0">
              <a:lnSpc>
                <a:spcPct val="100000"/>
              </a:lnSpc>
              <a:spcBef>
                <a:spcPts val="360"/>
              </a:spcBef>
              <a:spcAft>
                <a:spcPts val="0"/>
              </a:spcAft>
              <a:buSzPct val="72580"/>
              <a:buChar char="•"/>
            </a:pPr>
            <a:r>
              <a:rPr lang="en-US" dirty="0"/>
              <a:t>Performed annual Benchmark survey</a:t>
            </a:r>
          </a:p>
          <a:p>
            <a:pPr marL="914400" lvl="1" indent="-342900" algn="l" rtl="0">
              <a:lnSpc>
                <a:spcPct val="100000"/>
              </a:lnSpc>
              <a:spcBef>
                <a:spcPts val="360"/>
              </a:spcBef>
              <a:spcAft>
                <a:spcPts val="0"/>
              </a:spcAft>
              <a:buSzPct val="82949"/>
              <a:buChar char="–"/>
            </a:pPr>
            <a:r>
              <a:rPr lang="en-US" dirty="0"/>
              <a:t>92 academic/affiliated responses</a:t>
            </a:r>
          </a:p>
          <a:p>
            <a:pPr>
              <a:buSzPct val="72580"/>
            </a:pPr>
            <a:r>
              <a:rPr lang="en-US" dirty="0"/>
              <a:t>Performed Faculty &amp; APP Salary Surveys</a:t>
            </a:r>
          </a:p>
          <a:p>
            <a:pPr>
              <a:buSzPct val="72580"/>
            </a:pPr>
            <a:r>
              <a:rPr lang="en-US" dirty="0"/>
              <a:t>Salary survey</a:t>
            </a:r>
          </a:p>
          <a:p>
            <a:pPr marL="457200" lvl="0" indent="-342900" algn="l" rtl="0">
              <a:lnSpc>
                <a:spcPct val="100000"/>
              </a:lnSpc>
              <a:spcBef>
                <a:spcPts val="360"/>
              </a:spcBef>
              <a:spcAft>
                <a:spcPts val="0"/>
              </a:spcAft>
              <a:buSzPct val="72580"/>
              <a:buChar char="•"/>
            </a:pPr>
            <a:endParaRPr dirty="0"/>
          </a:p>
          <a:p>
            <a:pPr marL="0" lvl="0" indent="0" algn="l" rtl="0">
              <a:lnSpc>
                <a:spcPct val="100000"/>
              </a:lnSpc>
              <a:spcBef>
                <a:spcPts val="592"/>
              </a:spcBef>
              <a:spcAft>
                <a:spcPts val="0"/>
              </a:spcAft>
              <a:buClr>
                <a:schemeClr val="dk1"/>
              </a:buClr>
              <a:buSzPct val="100000"/>
              <a:buNone/>
            </a:pPr>
            <a:endParaRPr lang="en-US" dirty="0"/>
          </a:p>
        </p:txBody>
      </p:sp>
    </p:spTree>
    <p:extLst>
      <p:ext uri="{BB962C8B-B14F-4D97-AF65-F5344CB8AC3E}">
        <p14:creationId xmlns:p14="http://schemas.microsoft.com/office/powerpoint/2010/main" val="251836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Benchmark Committee Membership</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l" rtl="0">
              <a:lnSpc>
                <a:spcPct val="100000"/>
              </a:lnSpc>
              <a:spcBef>
                <a:spcPts val="360"/>
              </a:spcBef>
              <a:spcAft>
                <a:spcPts val="0"/>
              </a:spcAft>
              <a:buSzPct val="72580"/>
              <a:buChar char="•"/>
            </a:pPr>
            <a:r>
              <a:rPr lang="en-US" dirty="0"/>
              <a:t>2 Co-Chairs, Data Manager, Roundtable representative, &amp; AACEM members are not included in numbers below</a:t>
            </a:r>
          </a:p>
          <a:p>
            <a:pPr marL="457200" lvl="0" indent="-342900" algn="l" rtl="0">
              <a:lnSpc>
                <a:spcPct val="100000"/>
              </a:lnSpc>
              <a:spcBef>
                <a:spcPts val="360"/>
              </a:spcBef>
              <a:spcAft>
                <a:spcPts val="0"/>
              </a:spcAft>
              <a:buSzPct val="72580"/>
              <a:buChar char="•"/>
            </a:pPr>
            <a:r>
              <a:rPr lang="en-US" dirty="0"/>
              <a:t>15 AAAEM members (must have completed surveys for the past 2 years)</a:t>
            </a:r>
          </a:p>
          <a:p>
            <a:pPr lvl="1">
              <a:buSzPct val="72580"/>
              <a:buChar char="•"/>
            </a:pPr>
            <a:r>
              <a:rPr lang="en-US" dirty="0"/>
              <a:t>5-year terms, 3 members per term, can be renewed once</a:t>
            </a:r>
          </a:p>
          <a:p>
            <a:pPr lvl="1">
              <a:buSzPct val="72580"/>
              <a:buChar char="•"/>
            </a:pPr>
            <a:r>
              <a:rPr lang="en-US" dirty="0"/>
              <a:t>Accepting applications for 3 new members for a 5-year term</a:t>
            </a:r>
          </a:p>
          <a:p>
            <a:pPr lvl="2">
              <a:buSzPct val="72580"/>
            </a:pPr>
            <a:r>
              <a:rPr lang="en-US" dirty="0"/>
              <a:t>Co-Chairs will select new members</a:t>
            </a:r>
          </a:p>
          <a:p>
            <a:pPr lvl="2">
              <a:buSzPct val="72580"/>
            </a:pPr>
            <a:r>
              <a:rPr lang="en-US" dirty="0"/>
              <a:t>Diversity (e.g race, ethnicity, geographic, size of institution, private v state owned, etc) of committee will be considered when selecting new members</a:t>
            </a:r>
          </a:p>
          <a:p>
            <a:pPr lvl="2">
              <a:buSzPct val="72580"/>
            </a:pPr>
            <a:r>
              <a:rPr lang="en-US" dirty="0"/>
              <a:t>Applicants must email their CV &amp; letter of intent to the Data Manager (</a:t>
            </a:r>
            <a:r>
              <a:rPr lang="en-US" dirty="0">
                <a:hlinkClick r:id="rId3"/>
              </a:rPr>
              <a:t>Alyssa.Tyransky@osumc.edu</a:t>
            </a:r>
            <a:r>
              <a:rPr lang="en-US" dirty="0"/>
              <a:t>) by April 12</a:t>
            </a:r>
            <a:r>
              <a:rPr lang="en-US" baseline="30000" dirty="0"/>
              <a:t>th</a:t>
            </a:r>
            <a:r>
              <a:rPr lang="en-US" dirty="0"/>
              <a:t> </a:t>
            </a:r>
          </a:p>
          <a:p>
            <a:pPr lvl="2">
              <a:buSzPct val="72580"/>
            </a:pPr>
            <a:endParaRPr lang="en-US" dirty="0"/>
          </a:p>
          <a:p>
            <a:pPr lvl="1">
              <a:buSzPct val="72580"/>
              <a:buChar char="•"/>
            </a:pPr>
            <a:endParaRPr lang="en-US" dirty="0"/>
          </a:p>
          <a:p>
            <a:pPr>
              <a:buSzPct val="72580"/>
            </a:pPr>
            <a:endParaRPr lang="en-US" dirty="0"/>
          </a:p>
          <a:p>
            <a:pPr marL="457200" lvl="0" indent="-342900" algn="l" rtl="0">
              <a:lnSpc>
                <a:spcPct val="100000"/>
              </a:lnSpc>
              <a:spcBef>
                <a:spcPts val="360"/>
              </a:spcBef>
              <a:spcAft>
                <a:spcPts val="0"/>
              </a:spcAft>
              <a:buSzPct val="72580"/>
              <a:buChar char="•"/>
            </a:pPr>
            <a:endParaRPr dirty="0"/>
          </a:p>
          <a:p>
            <a:pPr marL="0" lvl="0" indent="0" algn="l" rtl="0">
              <a:lnSpc>
                <a:spcPct val="100000"/>
              </a:lnSpc>
              <a:spcBef>
                <a:spcPts val="592"/>
              </a:spcBef>
              <a:spcAft>
                <a:spcPts val="0"/>
              </a:spcAft>
              <a:buClr>
                <a:schemeClr val="dk1"/>
              </a:buClr>
              <a:buSzPct val="100000"/>
              <a:buNone/>
            </a:pPr>
            <a:endParaRPr lang="en-US" dirty="0"/>
          </a:p>
        </p:txBody>
      </p:sp>
    </p:spTree>
    <p:extLst>
      <p:ext uri="{BB962C8B-B14F-4D97-AF65-F5344CB8AC3E}">
        <p14:creationId xmlns:p14="http://schemas.microsoft.com/office/powerpoint/2010/main" val="383947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AAAEM Publications</a:t>
            </a:r>
            <a:endParaRPr dirty="0"/>
          </a:p>
        </p:txBody>
      </p:sp>
      <p:sp>
        <p:nvSpPr>
          <p:cNvPr id="447" name="Google Shape;447;gc8ee795922_2_6"/>
          <p:cNvSpPr txBox="1">
            <a:spLocks noGrp="1"/>
          </p:cNvSpPr>
          <p:nvPr>
            <p:ph type="body" idx="1"/>
          </p:nvPr>
        </p:nvSpPr>
        <p:spPr>
          <a:xfrm>
            <a:off x="199464" y="1392937"/>
            <a:ext cx="8745071" cy="4840357"/>
          </a:xfrm>
          <a:prstGeom prst="rect">
            <a:avLst/>
          </a:prstGeom>
          <a:noFill/>
          <a:ln>
            <a:noFill/>
          </a:ln>
        </p:spPr>
        <p:txBody>
          <a:bodyPr spcFirstLastPara="1" wrap="square" lIns="91425" tIns="45700" rIns="91425" bIns="45700" anchor="t" anchorCtr="0">
            <a:normAutofit fontScale="25000" lnSpcReduction="20000"/>
          </a:bodyPr>
          <a:lstStyle/>
          <a:p>
            <a:r>
              <a:rPr lang="en-US"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Ulintz A</a:t>
            </a:r>
            <a:r>
              <a:rPr lang="en-US" sz="3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Tyransky A, Archual GM, Kadish CB, Panchal AR. “</a:t>
            </a:r>
            <a:r>
              <a:rPr lang="en-US" sz="3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Clinical Duties and Compensation for US Emergency Medicine Fellows at Academic Centers: a Descriptive, Cross-Sectional Survey</a:t>
            </a:r>
            <a:r>
              <a:rPr lang="en-US"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 Emergency Medicine: Education &amp; Training</a:t>
            </a:r>
            <a:r>
              <a:rPr lang="en-US"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Accepted 1/23/2024.</a:t>
            </a:r>
            <a:endParaRPr lang="en-US" sz="3800" dirty="0">
              <a:effectLst/>
              <a:latin typeface="Calibri" panose="020F0502020204030204" pitchFamily="34" charset="0"/>
              <a:ea typeface="Calibri" panose="020F0502020204030204" pitchFamily="34" charset="0"/>
              <a:cs typeface="Calibri" panose="020F0502020204030204" pitchFamily="34" charset="0"/>
            </a:endParaRPr>
          </a:p>
          <a:p>
            <a:r>
              <a:rPr lang="en-US" sz="3800" dirty="0">
                <a:latin typeface="Calibri" panose="020F0502020204030204" pitchFamily="34" charset="0"/>
                <a:cs typeface="Calibri" panose="020F0502020204030204" pitchFamily="34" charset="0"/>
              </a:rPr>
              <a:t>Kilaru AS, Scheulen JJ, Harbertson CA, Gonzales R, Mondal A, Agarwal AK</a:t>
            </a:r>
            <a:r>
              <a:rPr lang="en-US" sz="3800" b="1" dirty="0">
                <a:latin typeface="Calibri" panose="020F0502020204030204" pitchFamily="34" charset="0"/>
                <a:cs typeface="Calibri" panose="020F0502020204030204" pitchFamily="34" charset="0"/>
              </a:rPr>
              <a:t>. Boarding in US Academic Emergency Departments During the COVID-19 Pandemic. </a:t>
            </a:r>
            <a:r>
              <a:rPr lang="en-US" sz="3800" dirty="0">
                <a:latin typeface="Calibri" panose="020F0502020204030204" pitchFamily="34" charset="0"/>
                <a:cs typeface="Calibri" panose="020F0502020204030204" pitchFamily="34" charset="0"/>
              </a:rPr>
              <a:t>Ann </a:t>
            </a:r>
            <a:r>
              <a:rPr lang="en-US" sz="3800" dirty="0" err="1">
                <a:latin typeface="Calibri" panose="020F0502020204030204" pitchFamily="34" charset="0"/>
                <a:cs typeface="Calibri" panose="020F0502020204030204" pitchFamily="34" charset="0"/>
              </a:rPr>
              <a:t>Emerg</a:t>
            </a:r>
            <a:r>
              <a:rPr lang="en-US" sz="3800" dirty="0">
                <a:latin typeface="Calibri" panose="020F0502020204030204" pitchFamily="34" charset="0"/>
                <a:cs typeface="Calibri" panose="020F0502020204030204" pitchFamily="34" charset="0"/>
              </a:rPr>
              <a:t> Med. 2023 Jan 19:S0196-0644(22)01328-2. </a:t>
            </a:r>
            <a:r>
              <a:rPr lang="en-US" sz="3800" dirty="0" err="1">
                <a:latin typeface="Calibri" panose="020F0502020204030204" pitchFamily="34" charset="0"/>
                <a:cs typeface="Calibri" panose="020F0502020204030204" pitchFamily="34" charset="0"/>
              </a:rPr>
              <a:t>doi</a:t>
            </a:r>
            <a:r>
              <a:rPr lang="en-US" sz="3800" dirty="0">
                <a:latin typeface="Calibri" panose="020F0502020204030204" pitchFamily="34" charset="0"/>
                <a:cs typeface="Calibri" panose="020F0502020204030204" pitchFamily="34" charset="0"/>
              </a:rPr>
              <a:t>: 10.1016/j.annemergmed.2022.12.004. </a:t>
            </a:r>
            <a:r>
              <a:rPr lang="en-US" sz="3800" dirty="0" err="1">
                <a:latin typeface="Calibri" panose="020F0502020204030204" pitchFamily="34" charset="0"/>
                <a:cs typeface="Calibri" panose="020F0502020204030204" pitchFamily="34" charset="0"/>
              </a:rPr>
              <a:t>Epub</a:t>
            </a:r>
            <a:r>
              <a:rPr lang="en-US" sz="3800" dirty="0">
                <a:latin typeface="Calibri" panose="020F0502020204030204" pitchFamily="34" charset="0"/>
                <a:cs typeface="Calibri" panose="020F0502020204030204" pitchFamily="34" charset="0"/>
              </a:rPr>
              <a:t> ahead of print. PMID: 36681622; PMCID: PMC9851166.</a:t>
            </a:r>
          </a:p>
          <a:p>
            <a:r>
              <a:rPr lang="en-US" sz="3800" dirty="0">
                <a:latin typeface="Calibri" panose="020F0502020204030204" pitchFamily="34" charset="0"/>
                <a:cs typeface="Calibri" panose="020F0502020204030204" pitchFamily="34" charset="0"/>
              </a:rPr>
              <a:t>Van Heukelom et.al</a:t>
            </a:r>
            <a:r>
              <a:rPr lang="en-US" sz="3800" b="1" dirty="0">
                <a:latin typeface="Calibri" panose="020F0502020204030204" pitchFamily="34" charset="0"/>
                <a:cs typeface="Calibri" panose="020F0502020204030204" pitchFamily="34" charset="0"/>
              </a:rPr>
              <a:t>. Inpatient Boarding Definitions and Mitigation Strategies: A Cross-Sectional Survey of US Academic Emergency Departments. </a:t>
            </a:r>
            <a:r>
              <a:rPr lang="en-US" sz="3800" dirty="0">
                <a:latin typeface="Calibri" panose="020F0502020204030204" pitchFamily="34" charset="0"/>
                <a:cs typeface="Calibri" panose="020F0502020204030204" pitchFamily="34" charset="0"/>
              </a:rPr>
              <a:t>American Journal of Emergency Medicine. Accepted awaiting publication.</a:t>
            </a:r>
            <a:endParaRPr lang="en-US" sz="3800" b="1" dirty="0">
              <a:latin typeface="Calibri" panose="020F0502020204030204" pitchFamily="34" charset="0"/>
              <a:cs typeface="Calibri" panose="020F0502020204030204" pitchFamily="34" charset="0"/>
            </a:endParaRPr>
          </a:p>
          <a:p>
            <a:r>
              <a:rPr lang="en-US" sz="3800" dirty="0">
                <a:latin typeface="Calibri" panose="020F0502020204030204" pitchFamily="34" charset="0"/>
                <a:cs typeface="Calibri" panose="020F0502020204030204" pitchFamily="34" charset="0"/>
              </a:rPr>
              <a:t>Rathlev NK, Holt NM, Harbertson CA, Hettler J, Reznek MA, Tsai SL, Lopiano KK, Bohrmann T, Scheulen JJ. </a:t>
            </a:r>
            <a:r>
              <a:rPr lang="en-US" sz="3800" b="1" dirty="0">
                <a:latin typeface="Calibri" panose="020F0502020204030204" pitchFamily="34" charset="0"/>
                <a:cs typeface="Calibri" panose="020F0502020204030204" pitchFamily="34" charset="0"/>
              </a:rPr>
              <a:t>2017 AAAEM Benchmarking Survey: Comparing Pediatric and Adult Academic Emergency Departments</a:t>
            </a:r>
            <a:r>
              <a:rPr lang="en-US" sz="3800" dirty="0">
                <a:latin typeface="Calibri" panose="020F0502020204030204" pitchFamily="34" charset="0"/>
                <a:cs typeface="Calibri" panose="020F0502020204030204" pitchFamily="34" charset="0"/>
              </a:rPr>
              <a:t>. Pediatr Emerg Care. 2021 Dec 1;37(12):e1278-e1284. doi: 10.1097/PEC.0000000000002002. PMID: 31977768.</a:t>
            </a:r>
          </a:p>
          <a:p>
            <a:r>
              <a:rPr lang="en-US" sz="3800" dirty="0">
                <a:latin typeface="Calibri" panose="020F0502020204030204" pitchFamily="34" charset="0"/>
                <a:cs typeface="Calibri" panose="020F0502020204030204" pitchFamily="34" charset="0"/>
              </a:rPr>
              <a:t> Reznek MA, Scheulen JJ, Harbertson CA, Kotkowski KA, Kelen GD, Volturo GA. </a:t>
            </a:r>
            <a:r>
              <a:rPr lang="en-US" sz="3800" b="1" dirty="0">
                <a:latin typeface="Calibri" panose="020F0502020204030204" pitchFamily="34" charset="0"/>
                <a:cs typeface="Calibri" panose="020F0502020204030204" pitchFamily="34" charset="0"/>
              </a:rPr>
              <a:t>Contributions of Academic Emergency Medicine Programs to U.S. Health Care: Summary of the AAAEM-AACEM Benchmarking Data.</a:t>
            </a:r>
            <a:r>
              <a:rPr lang="en-US" sz="3800" dirty="0">
                <a:latin typeface="Calibri" panose="020F0502020204030204" pitchFamily="34" charset="0"/>
                <a:cs typeface="Calibri" panose="020F0502020204030204" pitchFamily="34" charset="0"/>
              </a:rPr>
              <a:t> Acad Emerg Med. 2018 Apr;25(4):444-452. doi: 10.1111/acem.13337. Epub 2017 Nov 13. PMID: 29071804.</a:t>
            </a:r>
          </a:p>
          <a:p>
            <a:r>
              <a:rPr lang="en-US" sz="3800" dirty="0">
                <a:latin typeface="Calibri" panose="020F0502020204030204" pitchFamily="34" charset="0"/>
                <a:cs typeface="Calibri" panose="020F0502020204030204" pitchFamily="34" charset="0"/>
              </a:rPr>
              <a:t> Wiler JL, Rounds K, McGowan B, Baird J. </a:t>
            </a:r>
            <a:r>
              <a:rPr lang="en-US" sz="3800" b="1" dirty="0">
                <a:latin typeface="Calibri" panose="020F0502020204030204" pitchFamily="34" charset="0"/>
                <a:cs typeface="Calibri" panose="020F0502020204030204" pitchFamily="34" charset="0"/>
              </a:rPr>
              <a:t>Continuation of Gender Disparities in Pay Among Academic Emergency Medicine Physicians. </a:t>
            </a:r>
            <a:r>
              <a:rPr lang="en-US" sz="3800" dirty="0">
                <a:latin typeface="Calibri" panose="020F0502020204030204" pitchFamily="34" charset="0"/>
                <a:cs typeface="Calibri" panose="020F0502020204030204" pitchFamily="34" charset="0"/>
              </a:rPr>
              <a:t>Acad Emerg Med. 2019 Mar;26(3):286-292. doi: 10.1111/acem.13694. Epub 2019 Feb 19. PMID: 30664286.</a:t>
            </a:r>
          </a:p>
          <a:p>
            <a:r>
              <a:rPr lang="en-US" sz="3800" dirty="0">
                <a:latin typeface="Calibri" panose="020F0502020204030204" pitchFamily="34" charset="0"/>
                <a:cs typeface="Calibri" panose="020F0502020204030204" pitchFamily="34" charset="0"/>
              </a:rPr>
              <a:t> Archual GM, Panchal AR, Angelos MG, Way DP. </a:t>
            </a:r>
            <a:r>
              <a:rPr lang="en-US" sz="3800" b="1" dirty="0">
                <a:latin typeface="Calibri" panose="020F0502020204030204" pitchFamily="34" charset="0"/>
                <a:cs typeface="Calibri" panose="020F0502020204030204" pitchFamily="34" charset="0"/>
              </a:rPr>
              <a:t>The Impact of Selecting Specific Cohorts for Benchmarking and Interpretation of Emergency Department Patient Satisfaction Scores. </a:t>
            </a:r>
            <a:r>
              <a:rPr lang="en-US" sz="3800" dirty="0">
                <a:latin typeface="Calibri" panose="020F0502020204030204" pitchFamily="34" charset="0"/>
                <a:cs typeface="Calibri" panose="020F0502020204030204" pitchFamily="34" charset="0"/>
              </a:rPr>
              <a:t>Acad Emerg Med. 2020 May;27(5):388-393. doi: 10.1111/acem.13895. Epub 2019 Dec 23. PMID: 31778272.</a:t>
            </a:r>
          </a:p>
          <a:p>
            <a:r>
              <a:rPr lang="en-US" sz="3800" dirty="0">
                <a:latin typeface="Calibri" panose="020F0502020204030204" pitchFamily="34" charset="0"/>
                <a:cs typeface="Calibri" panose="020F0502020204030204" pitchFamily="34" charset="0"/>
              </a:rPr>
              <a:t> Reznek MA, Larkin CM, Scheulen JJ, Harbertson CA, Michael SS. </a:t>
            </a:r>
            <a:r>
              <a:rPr lang="en-US" sz="3800" b="1" dirty="0">
                <a:latin typeface="Calibri" panose="020F0502020204030204" pitchFamily="34" charset="0"/>
                <a:cs typeface="Calibri" panose="020F0502020204030204" pitchFamily="34" charset="0"/>
              </a:rPr>
              <a:t>Operational factors associated with emergency department patient satisfaction: Analysis of the Academy of Administrators of Emergency Medicine/Association of Academic Chairs of Emergency Medicine national survey. </a:t>
            </a:r>
            <a:r>
              <a:rPr lang="en-US" sz="3800" dirty="0">
                <a:latin typeface="Calibri" panose="020F0502020204030204" pitchFamily="34" charset="0"/>
                <a:cs typeface="Calibri" panose="020F0502020204030204" pitchFamily="34" charset="0"/>
              </a:rPr>
              <a:t>Acad Emerg Med. 2021 Jul;28(7):753-760. doi: 10.1111/acem.14278. Epub 2021 Jul 8. PMID: 33977605.</a:t>
            </a:r>
          </a:p>
          <a:p>
            <a:r>
              <a:rPr lang="en-US" sz="3800" dirty="0">
                <a:latin typeface="Calibri" panose="020F0502020204030204" pitchFamily="34" charset="0"/>
                <a:cs typeface="Calibri" panose="020F0502020204030204" pitchFamily="34" charset="0"/>
              </a:rPr>
              <a:t> Yiadom MY, Scheulen J, McWade CM, Augustine JJ. </a:t>
            </a:r>
            <a:r>
              <a:rPr lang="en-US" sz="3800" b="1" dirty="0">
                <a:latin typeface="Calibri" panose="020F0502020204030204" pitchFamily="34" charset="0"/>
                <a:cs typeface="Calibri" panose="020F0502020204030204" pitchFamily="34" charset="0"/>
              </a:rPr>
              <a:t>Implementing Data Definition Consistency for Emergency Department Operations Benchmarking and Research. </a:t>
            </a:r>
            <a:r>
              <a:rPr lang="en-US" sz="3800" dirty="0">
                <a:latin typeface="Calibri" panose="020F0502020204030204" pitchFamily="34" charset="0"/>
                <a:cs typeface="Calibri" panose="020F0502020204030204" pitchFamily="34" charset="0"/>
              </a:rPr>
              <a:t>Acad Emerg Med. 2016 Jul;23(7):796-802. doi: 10.1111/acem.12988. Epub 2016 Jul 1. PMID: 27121149; PMCID: PMC6805130.</a:t>
            </a:r>
          </a:p>
          <a:p>
            <a:r>
              <a:rPr lang="en-US" sz="3800" dirty="0">
                <a:latin typeface="Calibri" panose="020F0502020204030204" pitchFamily="34" charset="0"/>
                <a:cs typeface="Calibri" panose="020F0502020204030204" pitchFamily="34" charset="0"/>
              </a:rPr>
              <a:t> Reznek MA, Michael SS, Harbertson CA, Scheulen JJ, Augustine JJ. </a:t>
            </a:r>
            <a:r>
              <a:rPr lang="en-US" sz="3800" b="1" dirty="0">
                <a:latin typeface="Calibri" panose="020F0502020204030204" pitchFamily="34" charset="0"/>
                <a:cs typeface="Calibri" panose="020F0502020204030204" pitchFamily="34" charset="0"/>
              </a:rPr>
              <a:t>Clinical operations of academic versus non-academic emergency departments: a descriptive comparison of two large emergency department operations surveys. </a:t>
            </a:r>
            <a:r>
              <a:rPr lang="en-US" sz="3800" dirty="0">
                <a:latin typeface="Calibri" panose="020F0502020204030204" pitchFamily="34" charset="0"/>
                <a:cs typeface="Calibri" panose="020F0502020204030204" pitchFamily="34" charset="0"/>
              </a:rPr>
              <a:t>BMC Emerg Med. 2019 Nov 21;19(1):72. doi: 10.1186/s12873-019-0285-7. PMID: 31752708; PMCID: PMC6868754.</a:t>
            </a:r>
          </a:p>
          <a:p>
            <a:r>
              <a:rPr lang="en-US" sz="3800" dirty="0">
                <a:latin typeface="Calibri" panose="020F0502020204030204" pitchFamily="34" charset="0"/>
                <a:cs typeface="Calibri" panose="020F0502020204030204" pitchFamily="34" charset="0"/>
              </a:rPr>
              <a:t> Madsen TE, Heron S, Lall MD, Blomkalns A, Arbelaez C, Lopez B, Lin M, Rounds K, Sethuraman KN, Safdar B</a:t>
            </a:r>
            <a:r>
              <a:rPr lang="en-US" sz="3800" b="1" dirty="0">
                <a:latin typeface="Calibri" panose="020F0502020204030204" pitchFamily="34" charset="0"/>
                <a:cs typeface="Calibri" panose="020F0502020204030204" pitchFamily="34" charset="0"/>
              </a:rPr>
              <a:t>. Institutional solutions addressing disparities in compensation and advancement of emergency medicine physicians: A critical appraisal of gaps and associated recommendations. </a:t>
            </a:r>
            <a:r>
              <a:rPr lang="en-US" sz="3800" dirty="0">
                <a:latin typeface="Calibri" panose="020F0502020204030204" pitchFamily="34" charset="0"/>
                <a:cs typeface="Calibri" panose="020F0502020204030204" pitchFamily="34" charset="0"/>
              </a:rPr>
              <a:t>Acad Emerg Med. 2022 Jun;29(6):710-718. doi: 10.1111/acem.14452. Epub 2022 Feb 23. PMID: 35064998.</a:t>
            </a:r>
          </a:p>
          <a:p>
            <a:r>
              <a:rPr lang="en-US" sz="3800" dirty="0">
                <a:latin typeface="Calibri" panose="020F0502020204030204" pitchFamily="34" charset="0"/>
                <a:cs typeface="Calibri" panose="020F0502020204030204" pitchFamily="34" charset="0"/>
              </a:rPr>
              <a:t> Peterson SM, Harbertson CA, Scheulen JJ, Kelen GD. </a:t>
            </a:r>
            <a:r>
              <a:rPr lang="en-US" sz="3800" b="1" dirty="0">
                <a:latin typeface="Calibri" panose="020F0502020204030204" pitchFamily="34" charset="0"/>
                <a:cs typeface="Calibri" panose="020F0502020204030204" pitchFamily="34" charset="0"/>
              </a:rPr>
              <a:t>Trends and Characterization of Academic Emergency Department Patient Visits: A Five-year Review. </a:t>
            </a:r>
            <a:r>
              <a:rPr lang="en-US" sz="3800" dirty="0">
                <a:latin typeface="Calibri" panose="020F0502020204030204" pitchFamily="34" charset="0"/>
                <a:cs typeface="Calibri" panose="020F0502020204030204" pitchFamily="34" charset="0"/>
              </a:rPr>
              <a:t>Acad Emerg Med. 2019 Apr;26(4):410-419. doi: 10.1111/acem.13550. Epub 2018 Sep 24. PMID: 30102817.</a:t>
            </a:r>
          </a:p>
          <a:p>
            <a:r>
              <a:rPr lang="en-US" sz="3800" dirty="0">
                <a:latin typeface="Calibri" panose="020F0502020204030204" pitchFamily="34" charset="0"/>
                <a:cs typeface="Calibri" panose="020F0502020204030204" pitchFamily="34" charset="0"/>
              </a:rPr>
              <a:t> Madsen TE, Linden JA, Rounds K, Hsieh YH, Lopez BL, Boatright D, Garg N, Heron SL, Jameson A, Kass D, Lall MD, Melendez AM, Scheulen JJ, Sethuraman KN, Westafer LM, Safdar B. </a:t>
            </a:r>
            <a:r>
              <a:rPr lang="en-US" sz="3800" b="1" dirty="0">
                <a:latin typeface="Calibri" panose="020F0502020204030204" pitchFamily="34" charset="0"/>
                <a:cs typeface="Calibri" panose="020F0502020204030204" pitchFamily="34" charset="0"/>
              </a:rPr>
              <a:t>Current Status of Gender and Racial/Ethnic Disparities Among Academic Emergency Medicine Physicians.</a:t>
            </a:r>
            <a:r>
              <a:rPr lang="en-US" sz="3800" dirty="0">
                <a:latin typeface="Calibri" panose="020F0502020204030204" pitchFamily="34" charset="0"/>
                <a:cs typeface="Calibri" panose="020F0502020204030204" pitchFamily="34" charset="0"/>
              </a:rPr>
              <a:t> Acad Emerg Med. 2017 Oct;24(10):1182-1192. doi: 10.1111/acem.13269. Epub 2017 Sep 21. PMID: 28779488.</a:t>
            </a:r>
          </a:p>
          <a:p>
            <a:pPr>
              <a:buSzPct val="72580"/>
            </a:pPr>
            <a:endParaRPr lang="en-US" sz="3800" dirty="0">
              <a:latin typeface="Calibri" panose="020F0502020204030204" pitchFamily="34" charset="0"/>
              <a:cs typeface="Calibri" panose="020F0502020204030204" pitchFamily="34" charset="0"/>
            </a:endParaRPr>
          </a:p>
          <a:p>
            <a:pPr marL="457200" lvl="0" indent="-342900" algn="l" rtl="0">
              <a:lnSpc>
                <a:spcPct val="100000"/>
              </a:lnSpc>
              <a:spcBef>
                <a:spcPts val="360"/>
              </a:spcBef>
              <a:spcAft>
                <a:spcPts val="0"/>
              </a:spcAft>
              <a:buSzPct val="72580"/>
              <a:buChar char="•"/>
            </a:pPr>
            <a:endParaRPr sz="3100" dirty="0"/>
          </a:p>
          <a:p>
            <a:pPr marL="0" lvl="0" indent="0" algn="l" rtl="0">
              <a:lnSpc>
                <a:spcPct val="100000"/>
              </a:lnSpc>
              <a:spcBef>
                <a:spcPts val="592"/>
              </a:spcBef>
              <a:spcAft>
                <a:spcPts val="0"/>
              </a:spcAft>
              <a:buClr>
                <a:schemeClr val="dk1"/>
              </a:buClr>
              <a:buSzPct val="100000"/>
              <a:buNone/>
            </a:pPr>
            <a:endParaRPr lang="en-US" dirty="0"/>
          </a:p>
        </p:txBody>
      </p:sp>
    </p:spTree>
    <p:extLst>
      <p:ext uri="{BB962C8B-B14F-4D97-AF65-F5344CB8AC3E}">
        <p14:creationId xmlns:p14="http://schemas.microsoft.com/office/powerpoint/2010/main" val="8268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8ee795922_2_0"/>
          <p:cNvSpPr txBox="1">
            <a:spLocks noGrp="1"/>
          </p:cNvSpPr>
          <p:nvPr>
            <p:ph type="ctrTitle"/>
          </p:nvPr>
        </p:nvSpPr>
        <p:spPr>
          <a:xfrm>
            <a:off x="457200" y="1642188"/>
            <a:ext cx="7772400" cy="2901975"/>
          </a:xfrm>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Clr>
                <a:schemeClr val="lt1"/>
              </a:buClr>
              <a:buSzPct val="100000"/>
              <a:buFont typeface="Calibri"/>
              <a:buNone/>
            </a:pPr>
            <a:r>
              <a:rPr lang="en-US" dirty="0"/>
              <a:t>Communications Committee</a:t>
            </a:r>
            <a:br>
              <a:rPr lang="en-US" dirty="0"/>
            </a:br>
            <a:endParaRPr dirty="0"/>
          </a:p>
        </p:txBody>
      </p:sp>
      <p:sp>
        <p:nvSpPr>
          <p:cNvPr id="441" name="Google Shape;441;gc8ee795922_2_0"/>
          <p:cNvSpPr txBox="1"/>
          <p:nvPr/>
        </p:nvSpPr>
        <p:spPr>
          <a:xfrm>
            <a:off x="895519" y="4575182"/>
            <a:ext cx="65532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March 2024</a:t>
            </a:r>
          </a:p>
          <a:p>
            <a:pPr marL="0" marR="0" lvl="0" indent="0" algn="ctr" rtl="0">
              <a:lnSpc>
                <a:spcPct val="100000"/>
              </a:lnSpc>
              <a:spcBef>
                <a:spcPts val="0"/>
              </a:spcBef>
              <a:spcAft>
                <a:spcPts val="0"/>
              </a:spcAft>
              <a:buClr>
                <a:schemeClr val="dk1"/>
              </a:buClr>
              <a:buSzPts val="2400"/>
              <a:buFont typeface="Arial"/>
              <a:buNone/>
            </a:pPr>
            <a:r>
              <a:rPr lang="en-US" sz="2400" dirty="0">
                <a:solidFill>
                  <a:schemeClr val="dk1"/>
                </a:solidFill>
                <a:latin typeface="Calibri"/>
                <a:cs typeface="Calibri"/>
                <a:sym typeface="Calibri"/>
              </a:rPr>
              <a:t>Cali Myers</a:t>
            </a:r>
            <a:br>
              <a:rPr lang="en-US" sz="2400" dirty="0">
                <a:solidFill>
                  <a:schemeClr val="dk1"/>
                </a:solidFill>
                <a:latin typeface="Calibri"/>
                <a:cs typeface="Calibri"/>
                <a:sym typeface="Calibri"/>
              </a:rPr>
            </a:br>
            <a:r>
              <a:rPr lang="en-US" sz="2400" dirty="0">
                <a:solidFill>
                  <a:schemeClr val="dk1"/>
                </a:solidFill>
                <a:latin typeface="Calibri"/>
                <a:cs typeface="Calibri"/>
                <a:sym typeface="Calibri"/>
              </a:rPr>
              <a:t>Committee Chair</a:t>
            </a:r>
          </a:p>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Arial"/>
                <a:cs typeface="Calibri"/>
                <a:sym typeface="Calibri"/>
              </a:rPr>
              <a:t>University of Alabam</a:t>
            </a:r>
            <a:r>
              <a:rPr lang="en-US" sz="2400" dirty="0">
                <a:solidFill>
                  <a:schemeClr val="dk1"/>
                </a:solidFill>
                <a:latin typeface="Calibri"/>
                <a:cs typeface="Calibri"/>
                <a:sym typeface="Calibri"/>
              </a:rPr>
              <a:t>a at Birmingham</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890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A3F0C-87F3-4548-8596-9009745B37A4}"/>
              </a:ext>
            </a:extLst>
          </p:cNvPr>
          <p:cNvSpPr txBox="1"/>
          <p:nvPr/>
        </p:nvSpPr>
        <p:spPr>
          <a:xfrm>
            <a:off x="184415" y="276625"/>
            <a:ext cx="7046259" cy="584775"/>
          </a:xfrm>
          <a:prstGeom prst="rect">
            <a:avLst/>
          </a:prstGeom>
          <a:noFill/>
        </p:spPr>
        <p:txBody>
          <a:bodyPr wrap="square" rtlCol="0">
            <a:spAutoFit/>
          </a:bodyPr>
          <a:lstStyle/>
          <a:p>
            <a:r>
              <a:rPr lang="en-US" sz="3200" dirty="0">
                <a:solidFill>
                  <a:schemeClr val="bg1"/>
                </a:solidFill>
              </a:rPr>
              <a:t>Communications Committee Update</a:t>
            </a:r>
          </a:p>
        </p:txBody>
      </p:sp>
      <p:sp>
        <p:nvSpPr>
          <p:cNvPr id="10" name="Text Placeholder 9"/>
          <p:cNvSpPr>
            <a:spLocks noGrp="1"/>
          </p:cNvSpPr>
          <p:nvPr>
            <p:ph type="body" idx="1"/>
          </p:nvPr>
        </p:nvSpPr>
        <p:spPr/>
        <p:txBody>
          <a:bodyPr/>
          <a:lstStyle/>
          <a:p>
            <a:r>
              <a:rPr lang="en-US" dirty="0"/>
              <a:t>Newsletter</a:t>
            </a:r>
          </a:p>
          <a:p>
            <a:pPr lvl="1"/>
            <a:r>
              <a:rPr lang="en-US" dirty="0"/>
              <a:t>Published: September, February</a:t>
            </a:r>
          </a:p>
          <a:p>
            <a:pPr lvl="2"/>
            <a:r>
              <a:rPr lang="en-US" dirty="0"/>
              <a:t>New item: retiree spotlights</a:t>
            </a:r>
          </a:p>
          <a:p>
            <a:pPr lvl="1"/>
            <a:r>
              <a:rPr lang="en-US" dirty="0"/>
              <a:t>To be published: April</a:t>
            </a:r>
          </a:p>
          <a:p>
            <a:pPr lvl="2"/>
            <a:r>
              <a:rPr lang="en-US" dirty="0"/>
              <a:t>Highlight on retreat happenings</a:t>
            </a:r>
          </a:p>
          <a:p>
            <a:pPr lvl="1"/>
            <a:r>
              <a:rPr lang="en-US" dirty="0"/>
              <a:t>Focus on a format which aligns with AAAEM/SAEM branding and clearness/consistency</a:t>
            </a:r>
          </a:p>
          <a:p>
            <a:pPr lvl="1"/>
            <a:r>
              <a:rPr lang="en-US" dirty="0"/>
              <a:t>Struggle to get news about members</a:t>
            </a:r>
          </a:p>
        </p:txBody>
      </p:sp>
    </p:spTree>
    <p:extLst>
      <p:ext uri="{BB962C8B-B14F-4D97-AF65-F5344CB8AC3E}">
        <p14:creationId xmlns:p14="http://schemas.microsoft.com/office/powerpoint/2010/main" val="389728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CD8E66-E630-48EA-BAB9-3351BE16F2AA}"/>
              </a:ext>
            </a:extLst>
          </p:cNvPr>
          <p:cNvSpPr txBox="1"/>
          <p:nvPr/>
        </p:nvSpPr>
        <p:spPr>
          <a:xfrm>
            <a:off x="184415" y="276625"/>
            <a:ext cx="7046259" cy="584775"/>
          </a:xfrm>
          <a:prstGeom prst="rect">
            <a:avLst/>
          </a:prstGeom>
          <a:noFill/>
        </p:spPr>
        <p:txBody>
          <a:bodyPr wrap="square" rtlCol="0">
            <a:spAutoFit/>
          </a:bodyPr>
          <a:lstStyle/>
          <a:p>
            <a:r>
              <a:rPr lang="en-US" sz="3200" dirty="0">
                <a:solidFill>
                  <a:schemeClr val="bg1"/>
                </a:solidFill>
              </a:rPr>
              <a:t>Communications Committee Update</a:t>
            </a:r>
          </a:p>
        </p:txBody>
      </p:sp>
      <p:pic>
        <p:nvPicPr>
          <p:cNvPr id="5" name="Picture 4"/>
          <p:cNvPicPr>
            <a:picLocks noChangeAspect="1"/>
          </p:cNvPicPr>
          <p:nvPr/>
        </p:nvPicPr>
        <p:blipFill>
          <a:blip r:embed="rId2"/>
          <a:stretch>
            <a:fillRect/>
          </a:stretch>
        </p:blipFill>
        <p:spPr>
          <a:xfrm>
            <a:off x="227450" y="2213559"/>
            <a:ext cx="2601826" cy="3364939"/>
          </a:xfrm>
          <a:prstGeom prst="rect">
            <a:avLst/>
          </a:prstGeom>
        </p:spPr>
      </p:pic>
      <p:pic>
        <p:nvPicPr>
          <p:cNvPr id="8" name="Picture 7"/>
          <p:cNvPicPr>
            <a:picLocks noChangeAspect="1"/>
          </p:cNvPicPr>
          <p:nvPr/>
        </p:nvPicPr>
        <p:blipFill>
          <a:blip r:embed="rId3"/>
          <a:stretch>
            <a:fillRect/>
          </a:stretch>
        </p:blipFill>
        <p:spPr>
          <a:xfrm>
            <a:off x="3039228" y="2212572"/>
            <a:ext cx="2592717" cy="3365926"/>
          </a:xfrm>
          <a:prstGeom prst="rect">
            <a:avLst/>
          </a:prstGeom>
        </p:spPr>
      </p:pic>
      <p:pic>
        <p:nvPicPr>
          <p:cNvPr id="9" name="Picture 8"/>
          <p:cNvPicPr>
            <a:picLocks noChangeAspect="1"/>
          </p:cNvPicPr>
          <p:nvPr/>
        </p:nvPicPr>
        <p:blipFill>
          <a:blip r:embed="rId4"/>
          <a:stretch>
            <a:fillRect/>
          </a:stretch>
        </p:blipFill>
        <p:spPr>
          <a:xfrm>
            <a:off x="5948947" y="2213559"/>
            <a:ext cx="2563454" cy="3364939"/>
          </a:xfrm>
          <a:prstGeom prst="rect">
            <a:avLst/>
          </a:prstGeom>
        </p:spPr>
      </p:pic>
    </p:spTree>
    <p:extLst>
      <p:ext uri="{BB962C8B-B14F-4D97-AF65-F5344CB8AC3E}">
        <p14:creationId xmlns:p14="http://schemas.microsoft.com/office/powerpoint/2010/main" val="293038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A3F0C-87F3-4548-8596-9009745B37A4}"/>
              </a:ext>
            </a:extLst>
          </p:cNvPr>
          <p:cNvSpPr txBox="1"/>
          <p:nvPr/>
        </p:nvSpPr>
        <p:spPr>
          <a:xfrm>
            <a:off x="184415" y="276625"/>
            <a:ext cx="7046259" cy="584775"/>
          </a:xfrm>
          <a:prstGeom prst="rect">
            <a:avLst/>
          </a:prstGeom>
          <a:noFill/>
        </p:spPr>
        <p:txBody>
          <a:bodyPr wrap="square" rtlCol="0">
            <a:spAutoFit/>
          </a:bodyPr>
          <a:lstStyle/>
          <a:p>
            <a:r>
              <a:rPr lang="en-US" sz="3200" dirty="0">
                <a:solidFill>
                  <a:schemeClr val="bg1"/>
                </a:solidFill>
              </a:rPr>
              <a:t>Communications Committee Update</a:t>
            </a:r>
          </a:p>
        </p:txBody>
      </p:sp>
      <p:sp>
        <p:nvSpPr>
          <p:cNvPr id="10" name="Text Placeholder 9"/>
          <p:cNvSpPr>
            <a:spLocks noGrp="1"/>
          </p:cNvSpPr>
          <p:nvPr>
            <p:ph type="body" idx="1"/>
          </p:nvPr>
        </p:nvSpPr>
        <p:spPr/>
        <p:txBody>
          <a:bodyPr>
            <a:normAutofit fontScale="92500" lnSpcReduction="10000"/>
          </a:bodyPr>
          <a:lstStyle/>
          <a:p>
            <a:r>
              <a:rPr lang="en-US" dirty="0"/>
              <a:t>Thank you to our membership!</a:t>
            </a:r>
          </a:p>
          <a:p>
            <a:pPr lvl="1"/>
            <a:r>
              <a:rPr lang="en-US" dirty="0"/>
              <a:t>Cori Ward, University of Utah</a:t>
            </a:r>
          </a:p>
          <a:p>
            <a:pPr lvl="1"/>
            <a:r>
              <a:rPr lang="en-US" dirty="0"/>
              <a:t>Carlene Dewane, SUNY Upstate</a:t>
            </a:r>
          </a:p>
          <a:p>
            <a:pPr lvl="1"/>
            <a:r>
              <a:rPr lang="en-US" dirty="0"/>
              <a:t>Sherrie Cornett, University of New Mexico</a:t>
            </a:r>
          </a:p>
          <a:p>
            <a:pPr lvl="1"/>
            <a:r>
              <a:rPr lang="en-US" dirty="0"/>
              <a:t>Anthony Ho, Boston Medical Center</a:t>
            </a:r>
          </a:p>
          <a:p>
            <a:pPr lvl="1"/>
            <a:r>
              <a:rPr lang="en-US" dirty="0"/>
              <a:t>Andrew Wilp, University of Cincinnati</a:t>
            </a:r>
          </a:p>
          <a:p>
            <a:pPr lvl="1"/>
            <a:r>
              <a:rPr lang="en-US" dirty="0"/>
              <a:t>Jennifer Wyatt, University of California Davis</a:t>
            </a:r>
          </a:p>
          <a:p>
            <a:pPr lvl="1"/>
            <a:r>
              <a:rPr lang="en-US" dirty="0"/>
              <a:t>Rhea Begeman, University of Illinois Chicago</a:t>
            </a:r>
          </a:p>
          <a:p>
            <a:pPr lvl="1"/>
            <a:r>
              <a:rPr lang="en-US" dirty="0"/>
              <a:t>Mary Jane Smith, University of Missouri</a:t>
            </a:r>
          </a:p>
          <a:p>
            <a:pPr lvl="1"/>
            <a:r>
              <a:rPr lang="en-US" dirty="0"/>
              <a:t>Ambrosya Amlong, University of Kansas (Vice Chair)</a:t>
            </a:r>
          </a:p>
          <a:p>
            <a:endParaRPr lang="en-US" dirty="0"/>
          </a:p>
        </p:txBody>
      </p:sp>
    </p:spTree>
    <p:extLst>
      <p:ext uri="{BB962C8B-B14F-4D97-AF65-F5344CB8AC3E}">
        <p14:creationId xmlns:p14="http://schemas.microsoft.com/office/powerpoint/2010/main" val="29039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10e4ebf1e0_1_0"/>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Executive Committee</a:t>
            </a:r>
            <a:endParaRPr dirty="0"/>
          </a:p>
        </p:txBody>
      </p:sp>
      <p:sp>
        <p:nvSpPr>
          <p:cNvPr id="87" name="Google Shape;87;g210e4ebf1e0_1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70000" lnSpcReduction="20000"/>
          </a:bodyPr>
          <a:lstStyle/>
          <a:p>
            <a:pPr lvl="0" indent="-457200">
              <a:buFont typeface="Wingdings" panose="05000000000000000000" pitchFamily="2" charset="2"/>
              <a:buChar char="v"/>
            </a:pPr>
            <a:r>
              <a:rPr lang="en-US" dirty="0"/>
              <a:t>President – David Christiansen, University of Florida College of Medicine, Jacksonville</a:t>
            </a:r>
          </a:p>
          <a:p>
            <a:pPr lvl="0" indent="-457200">
              <a:buFont typeface="Wingdings" panose="05000000000000000000" pitchFamily="2" charset="2"/>
              <a:buChar char="v"/>
            </a:pPr>
            <a:r>
              <a:rPr lang="en-US" dirty="0"/>
              <a:t>Past President – Amy Jameson, University of New Mexico</a:t>
            </a:r>
          </a:p>
          <a:p>
            <a:pPr lvl="0" indent="-457200">
              <a:buFont typeface="Wingdings" panose="05000000000000000000" pitchFamily="2" charset="2"/>
              <a:buChar char="v"/>
            </a:pPr>
            <a:r>
              <a:rPr lang="en-US" dirty="0"/>
              <a:t>President Elect – Becky McGowan, University of Colorado Denver School of Medicine</a:t>
            </a:r>
          </a:p>
          <a:p>
            <a:pPr indent="-457200">
              <a:buFont typeface="Wingdings" panose="05000000000000000000" pitchFamily="2" charset="2"/>
              <a:buChar char="v"/>
            </a:pPr>
            <a:r>
              <a:rPr lang="en-US" dirty="0"/>
              <a:t>Treasurer – Jennifer Patton Muir, The Brody School of Medicine at East Carolina University</a:t>
            </a:r>
          </a:p>
          <a:p>
            <a:pPr lvl="0" indent="-457200">
              <a:buFont typeface="Wingdings" panose="05000000000000000000" pitchFamily="2" charset="2"/>
              <a:buChar char="v"/>
            </a:pPr>
            <a:r>
              <a:rPr lang="en-US" dirty="0"/>
              <a:t>Secretary – Steve Maxwell, University of Michigan</a:t>
            </a:r>
          </a:p>
          <a:p>
            <a:pPr lvl="0" indent="-457200" algn="l" rtl="0">
              <a:spcBef>
                <a:spcPts val="360"/>
              </a:spcBef>
              <a:spcAft>
                <a:spcPts val="0"/>
              </a:spcAft>
              <a:buFont typeface="Wingdings" panose="05000000000000000000" pitchFamily="2" charset="2"/>
              <a:buChar char="v"/>
            </a:pPr>
            <a:r>
              <a:rPr lang="en-US" dirty="0"/>
              <a:t>Member at Large – Diane C. Lee, Jefferson Einstein Hospital</a:t>
            </a:r>
          </a:p>
          <a:p>
            <a:pPr lvl="0" indent="-457200" algn="l" rtl="0">
              <a:spcBef>
                <a:spcPts val="360"/>
              </a:spcBef>
              <a:spcAft>
                <a:spcPts val="0"/>
              </a:spcAft>
              <a:buFont typeface="Wingdings" panose="05000000000000000000" pitchFamily="2" charset="2"/>
              <a:buChar char="v"/>
            </a:pPr>
            <a:r>
              <a:rPr lang="en-US" dirty="0"/>
              <a:t>Member at Large – Brendan Russell, Mass General Brigham </a:t>
            </a:r>
          </a:p>
          <a:p>
            <a:pPr lvl="0" indent="-457200" algn="l" rtl="0">
              <a:spcBef>
                <a:spcPts val="360"/>
              </a:spcBef>
              <a:spcAft>
                <a:spcPts val="0"/>
              </a:spcAft>
              <a:buFont typeface="Wingdings" panose="05000000000000000000" pitchFamily="2" charset="2"/>
              <a:buChar char="v"/>
            </a:pPr>
            <a:r>
              <a:rPr lang="en-US" dirty="0"/>
              <a:t>SAEM Board Liaison –  Erin Campo</a:t>
            </a:r>
          </a:p>
          <a:p>
            <a:pPr lvl="0" indent="-457200" algn="l" rtl="0">
              <a:spcBef>
                <a:spcPts val="360"/>
              </a:spcBef>
              <a:spcAft>
                <a:spcPts val="0"/>
              </a:spcAft>
              <a:buFont typeface="Wingdings" panose="05000000000000000000" pitchFamily="2" charset="2"/>
              <a:buChar char="v"/>
            </a:pPr>
            <a:r>
              <a:rPr lang="en-US" dirty="0"/>
              <a:t>SAEM Staff Liaison – Ali Raja, MD  MBA</a:t>
            </a:r>
          </a:p>
          <a:p>
            <a:pPr lvl="0" indent="-457200" algn="l" rtl="0">
              <a:spcBef>
                <a:spcPts val="360"/>
              </a:spcBef>
              <a:spcAft>
                <a:spcPts val="0"/>
              </a:spcAft>
              <a:buFont typeface="Wingdings" panose="05000000000000000000" pitchFamily="2" charset="2"/>
              <a:buChar char="v"/>
            </a:pPr>
            <a:r>
              <a:rPr lang="en-US" dirty="0"/>
              <a:t>Member at Large AACEM Liaison - Open</a:t>
            </a:r>
          </a:p>
          <a:p>
            <a:pPr marL="0" lvl="0" indent="0" algn="l" rtl="0">
              <a:spcBef>
                <a:spcPts val="360"/>
              </a:spcBef>
              <a:spcAft>
                <a:spcPts val="0"/>
              </a:spcAft>
              <a:buNone/>
            </a:pPr>
            <a:endParaRPr dirty="0"/>
          </a:p>
        </p:txBody>
      </p:sp>
    </p:spTree>
    <p:extLst>
      <p:ext uri="{BB962C8B-B14F-4D97-AF65-F5344CB8AC3E}">
        <p14:creationId xmlns:p14="http://schemas.microsoft.com/office/powerpoint/2010/main" val="1984538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2AAB-11F4-46A9-B855-EF5D998A4762}"/>
              </a:ext>
            </a:extLst>
          </p:cNvPr>
          <p:cNvSpPr>
            <a:spLocks noGrp="1"/>
          </p:cNvSpPr>
          <p:nvPr>
            <p:ph type="ctrTitle"/>
          </p:nvPr>
        </p:nvSpPr>
        <p:spPr>
          <a:xfrm>
            <a:off x="439445" y="2693987"/>
            <a:ext cx="7772400" cy="1470025"/>
          </a:xfrm>
        </p:spPr>
        <p:txBody>
          <a:bodyPr>
            <a:noAutofit/>
          </a:bodyPr>
          <a:lstStyle/>
          <a:p>
            <a:r>
              <a:rPr lang="en-US" sz="4000" dirty="0"/>
              <a:t>Inclusiveness, Diversity, Equity and Anti-Racism (IDEA) Committee Report</a:t>
            </a:r>
          </a:p>
        </p:txBody>
      </p:sp>
      <p:sp>
        <p:nvSpPr>
          <p:cNvPr id="3" name="Google Shape;441;gc8ee795922_2_0">
            <a:extLst>
              <a:ext uri="{FF2B5EF4-FFF2-40B4-BE49-F238E27FC236}">
                <a16:creationId xmlns:a16="http://schemas.microsoft.com/office/drawing/2014/main" id="{1D3CCA78-ED2D-48AE-A4D7-CC655B981A0A}"/>
              </a:ext>
            </a:extLst>
          </p:cNvPr>
          <p:cNvSpPr txBox="1"/>
          <p:nvPr/>
        </p:nvSpPr>
        <p:spPr>
          <a:xfrm>
            <a:off x="895519" y="4598234"/>
            <a:ext cx="65532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March 2024</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480"/>
              </a:spcBef>
              <a:spcAft>
                <a:spcPts val="0"/>
              </a:spcAft>
              <a:buClr>
                <a:schemeClr val="dk1"/>
              </a:buClr>
              <a:buSzPts val="2400"/>
              <a:buFont typeface="Arial"/>
              <a:buNone/>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Louis Burton</a:t>
            </a: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62897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a0c24e580_1_7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IDEA Committee Members </a:t>
            </a:r>
            <a:endParaRPr dirty="0"/>
          </a:p>
        </p:txBody>
      </p:sp>
      <p:sp>
        <p:nvSpPr>
          <p:cNvPr id="350" name="Google Shape;350;gca0c24e580_1_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a:spcBef>
                <a:spcPts val="0"/>
              </a:spcBef>
              <a:buSzPts val="2400"/>
              <a:buNone/>
            </a:pPr>
            <a:r>
              <a:rPr lang="en-US" sz="2400" dirty="0"/>
              <a:t>Rhea Begeman, University of Illinois at Chicago</a:t>
            </a:r>
          </a:p>
          <a:p>
            <a:pPr marL="342900" lvl="0">
              <a:spcBef>
                <a:spcPts val="0"/>
              </a:spcBef>
              <a:buSzPts val="2400"/>
              <a:buNone/>
            </a:pPr>
            <a:r>
              <a:rPr lang="en-US" sz="2400" dirty="0"/>
              <a:t>Louis Burton, UT Health, San Antonio, TX</a:t>
            </a:r>
          </a:p>
          <a:p>
            <a:pPr marL="342900" lvl="0">
              <a:spcBef>
                <a:spcPts val="0"/>
              </a:spcBef>
              <a:buSzPts val="2400"/>
              <a:buNone/>
            </a:pPr>
            <a:r>
              <a:rPr lang="en-US" sz="2400" dirty="0"/>
              <a:t>Bonnie Cheung, University of California—Los Angeles</a:t>
            </a:r>
          </a:p>
          <a:p>
            <a:pPr marL="342900" lvl="0">
              <a:spcBef>
                <a:spcPts val="0"/>
              </a:spcBef>
              <a:buSzPts val="2400"/>
              <a:buNone/>
            </a:pPr>
            <a:r>
              <a:rPr lang="en-US" sz="2400" dirty="0"/>
              <a:t>Christine Hendricks, Stanford University, California</a:t>
            </a:r>
          </a:p>
          <a:p>
            <a:pPr marL="342900">
              <a:spcBef>
                <a:spcPts val="0"/>
              </a:spcBef>
              <a:buSzPts val="2400"/>
              <a:buNone/>
            </a:pPr>
            <a:r>
              <a:rPr lang="en-US" sz="2400" dirty="0"/>
              <a:t>Katy Oksuita, University of Wisconsin-Madison</a:t>
            </a:r>
          </a:p>
          <a:p>
            <a:pPr marL="342900" lvl="0" indent="-342900" algn="l" rtl="0">
              <a:spcBef>
                <a:spcPts val="0"/>
              </a:spcBef>
              <a:spcAft>
                <a:spcPts val="0"/>
              </a:spcAft>
              <a:buClr>
                <a:schemeClr val="dk1"/>
              </a:buClr>
              <a:buSzPts val="2400"/>
              <a:buNone/>
            </a:pPr>
            <a:r>
              <a:rPr lang="en-US" sz="2400" dirty="0"/>
              <a:t>Diane Lee, Einstein Healthcare Network, Philadelphia, PA</a:t>
            </a:r>
          </a:p>
          <a:p>
            <a:pPr marL="342900" lvl="0" indent="-342900" algn="l" rtl="0">
              <a:spcBef>
                <a:spcPts val="0"/>
              </a:spcBef>
              <a:spcAft>
                <a:spcPts val="0"/>
              </a:spcAft>
              <a:buClr>
                <a:schemeClr val="dk1"/>
              </a:buClr>
              <a:buSzPts val="2400"/>
              <a:buNone/>
            </a:pPr>
            <a:r>
              <a:rPr lang="en-US" sz="2400" dirty="0"/>
              <a:t>Adrian Lopez, UT Health, San Antonio, TX</a:t>
            </a:r>
          </a:p>
          <a:p>
            <a:pPr marL="342900" lvl="0" indent="-342900" algn="l" rtl="0">
              <a:spcBef>
                <a:spcPts val="0"/>
              </a:spcBef>
              <a:spcAft>
                <a:spcPts val="0"/>
              </a:spcAft>
              <a:buClr>
                <a:schemeClr val="dk1"/>
              </a:buClr>
              <a:buSzPts val="2400"/>
              <a:buNone/>
            </a:pPr>
            <a:r>
              <a:rPr lang="en-US" sz="2400" dirty="0"/>
              <a:t>Justine Murphey, Stanford University, California</a:t>
            </a:r>
          </a:p>
          <a:p>
            <a:pPr marL="342900" lvl="0" indent="-342900" algn="l" rtl="0">
              <a:spcBef>
                <a:spcPts val="0"/>
              </a:spcBef>
              <a:spcAft>
                <a:spcPts val="0"/>
              </a:spcAft>
              <a:buClr>
                <a:schemeClr val="dk1"/>
              </a:buClr>
              <a:buSzPts val="2400"/>
              <a:buNone/>
            </a:pPr>
            <a:r>
              <a:rPr lang="en-US" sz="2400" dirty="0"/>
              <a:t>Laura Robinson, University of Nebraska Medical Center</a:t>
            </a:r>
          </a:p>
          <a:p>
            <a:pPr marL="342900" lvl="0" indent="-342900" algn="l" rtl="0">
              <a:spcBef>
                <a:spcPts val="0"/>
              </a:spcBef>
              <a:spcAft>
                <a:spcPts val="0"/>
              </a:spcAft>
              <a:buClr>
                <a:schemeClr val="dk1"/>
              </a:buClr>
              <a:buSzPts val="2400"/>
              <a:buNone/>
            </a:pPr>
            <a:r>
              <a:rPr lang="en-US" sz="2400" dirty="0"/>
              <a:t>Andrew Wilp, University of Cincinnati, Ohio</a:t>
            </a:r>
          </a:p>
          <a:p>
            <a:pPr marL="342900" lvl="0" indent="-342900" algn="l" rtl="0">
              <a:spcBef>
                <a:spcPts val="640"/>
              </a:spcBef>
              <a:spcAft>
                <a:spcPts val="0"/>
              </a:spcAft>
              <a:buClr>
                <a:schemeClr val="dk1"/>
              </a:buClr>
              <a:buSzPts val="3200"/>
              <a:buNone/>
            </a:pPr>
            <a:endParaRPr dirty="0">
              <a:latin typeface="Arial Narrow"/>
              <a:ea typeface="Arial Narrow"/>
              <a:cs typeface="Arial Narrow"/>
              <a:sym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ca0c24e580_1_83"/>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IDEA Goals and Activities 2024</a:t>
            </a:r>
            <a:endParaRPr dirty="0"/>
          </a:p>
        </p:txBody>
      </p:sp>
      <p:sp>
        <p:nvSpPr>
          <p:cNvPr id="356" name="Google Shape;356;gca0c24e580_1_83"/>
          <p:cNvSpPr txBox="1">
            <a:spLocks noGrp="1"/>
          </p:cNvSpPr>
          <p:nvPr>
            <p:ph type="body" idx="1"/>
          </p:nvPr>
        </p:nvSpPr>
        <p:spPr>
          <a:xfrm>
            <a:off x="457200" y="1384539"/>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Font typeface="Arial"/>
              <a:buNone/>
            </a:pPr>
            <a:endParaRPr dirty="0">
              <a:latin typeface="Arial Narrow"/>
              <a:ea typeface="Arial Narrow"/>
              <a:cs typeface="Arial Narrow"/>
              <a:sym typeface="Arial Narrow"/>
            </a:endParaRPr>
          </a:p>
          <a:p>
            <a:pPr marL="342900" lvl="0" indent="-342900" algn="l" rtl="0">
              <a:spcBef>
                <a:spcPts val="480"/>
              </a:spcBef>
              <a:spcAft>
                <a:spcPts val="0"/>
              </a:spcAft>
              <a:buClr>
                <a:schemeClr val="dk1"/>
              </a:buClr>
              <a:buSzPts val="2400"/>
              <a:buChar char="•"/>
            </a:pPr>
            <a:r>
              <a:rPr lang="en-US" dirty="0"/>
              <a:t>Two Goals</a:t>
            </a:r>
          </a:p>
          <a:p>
            <a:pPr marL="800100" lvl="1">
              <a:spcBef>
                <a:spcPts val="480"/>
              </a:spcBef>
              <a:buSzPts val="2400"/>
              <a:buChar char="•"/>
            </a:pPr>
            <a:r>
              <a:rPr lang="en-US" dirty="0"/>
              <a:t>Increase Diversity of AAAEM Group</a:t>
            </a:r>
          </a:p>
          <a:p>
            <a:pPr marL="800100" lvl="1">
              <a:spcBef>
                <a:spcPts val="480"/>
              </a:spcBef>
              <a:buSzPts val="2400"/>
              <a:buChar char="•"/>
            </a:pPr>
            <a:r>
              <a:rPr lang="en-US" dirty="0"/>
              <a:t>Conduct Diversity Training/Education</a:t>
            </a:r>
          </a:p>
          <a:p>
            <a:pPr marL="800100" lvl="1">
              <a:spcBef>
                <a:spcPts val="480"/>
              </a:spcBef>
              <a:buSzPts val="2400"/>
              <a:buChar char="•"/>
            </a:pPr>
            <a:endParaRPr lang="en-US" dirty="0"/>
          </a:p>
          <a:p>
            <a:pPr marL="800100" lvl="1">
              <a:spcBef>
                <a:spcPts val="480"/>
              </a:spcBef>
              <a:buSzPts val="2400"/>
              <a:buChar char="•"/>
            </a:pPr>
            <a:r>
              <a:rPr lang="en-US" dirty="0"/>
              <a:t>Increase Diversity of AAAEM Group</a:t>
            </a:r>
          </a:p>
          <a:p>
            <a:pPr marL="1257300" lvl="2">
              <a:spcBef>
                <a:spcPts val="480"/>
              </a:spcBef>
              <a:buSzPts val="2400"/>
            </a:pPr>
            <a:r>
              <a:rPr lang="en-US" dirty="0"/>
              <a:t>Joint venture with AACEM DEI Committee </a:t>
            </a:r>
          </a:p>
          <a:p>
            <a:pPr marL="1714500" lvl="3">
              <a:spcBef>
                <a:spcPts val="480"/>
              </a:spcBef>
              <a:buSzPts val="2400"/>
            </a:pPr>
            <a:r>
              <a:rPr lang="en-US" dirty="0"/>
              <a:t>Marketing of CAEMA Graduates – place on website – done</a:t>
            </a:r>
          </a:p>
          <a:p>
            <a:pPr marL="1714500" lvl="3">
              <a:spcBef>
                <a:spcPts val="480"/>
              </a:spcBef>
              <a:buSzPts val="2400"/>
            </a:pPr>
            <a:r>
              <a:rPr lang="en-US" dirty="0"/>
              <a:t>Chairs letting AAAEM know of DA vacancies</a:t>
            </a:r>
          </a:p>
          <a:p>
            <a:pPr marL="342900" lvl="0" indent="-190500" algn="l" rtl="0">
              <a:spcBef>
                <a:spcPts val="480"/>
              </a:spcBef>
              <a:spcAft>
                <a:spcPts val="0"/>
              </a:spcAft>
              <a:buClr>
                <a:schemeClr val="dk1"/>
              </a:buClr>
              <a:buSzPts val="2400"/>
              <a:buNone/>
            </a:pPr>
            <a:endParaRPr sz="2400" dirty="0"/>
          </a:p>
          <a:p>
            <a:pPr marL="342900" lvl="0" indent="-190500" algn="l" rtl="0">
              <a:spcBef>
                <a:spcPts val="480"/>
              </a:spcBef>
              <a:spcAft>
                <a:spcPts val="0"/>
              </a:spcAft>
              <a:buClr>
                <a:schemeClr val="dk1"/>
              </a:buClr>
              <a:buSzPts val="2400"/>
              <a:buFont typeface="Arial"/>
              <a:buNone/>
            </a:pPr>
            <a:endParaRPr sz="2400"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ca0c24e580_1_83"/>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IDEA Goals and Activities 2024</a:t>
            </a:r>
            <a:endParaRPr dirty="0"/>
          </a:p>
        </p:txBody>
      </p:sp>
      <p:sp>
        <p:nvSpPr>
          <p:cNvPr id="356" name="Google Shape;356;gca0c24e580_1_83"/>
          <p:cNvSpPr txBox="1">
            <a:spLocks noGrp="1"/>
          </p:cNvSpPr>
          <p:nvPr>
            <p:ph type="body" idx="1"/>
          </p:nvPr>
        </p:nvSpPr>
        <p:spPr>
          <a:xfrm>
            <a:off x="457200" y="1384539"/>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Font typeface="Arial"/>
              <a:buNone/>
            </a:pPr>
            <a:endParaRPr dirty="0">
              <a:latin typeface="Arial Narrow"/>
              <a:ea typeface="Arial Narrow"/>
              <a:cs typeface="Arial Narrow"/>
              <a:sym typeface="Arial Narrow"/>
            </a:endParaRPr>
          </a:p>
          <a:p>
            <a:pPr marL="495300">
              <a:spcBef>
                <a:spcPts val="480"/>
              </a:spcBef>
              <a:buSzPts val="2400"/>
            </a:pPr>
            <a:r>
              <a:rPr lang="en-US" sz="2400" dirty="0"/>
              <a:t>Diversity Training</a:t>
            </a:r>
          </a:p>
          <a:p>
            <a:pPr marL="952500" lvl="1">
              <a:spcBef>
                <a:spcPts val="480"/>
              </a:spcBef>
              <a:buSzPts val="2400"/>
            </a:pPr>
            <a:r>
              <a:rPr lang="en-US" sz="2000" dirty="0"/>
              <a:t>Conducted Journal Club – Book “How to be an Inclusive Leader”</a:t>
            </a:r>
          </a:p>
          <a:p>
            <a:pPr marL="952500" lvl="1">
              <a:spcBef>
                <a:spcPts val="480"/>
              </a:spcBef>
              <a:buSzPts val="2400"/>
            </a:pPr>
            <a:r>
              <a:rPr lang="en-US" sz="2000" dirty="0"/>
              <a:t>Submitted articles to AAAEM Quarterly Newsletter</a:t>
            </a:r>
          </a:p>
          <a:p>
            <a:pPr marL="495300">
              <a:spcBef>
                <a:spcPts val="480"/>
              </a:spcBef>
              <a:buSzPts val="2400"/>
            </a:pPr>
            <a:endParaRPr lang="en-US" sz="2400" dirty="0"/>
          </a:p>
          <a:p>
            <a:pPr marL="495300">
              <a:spcBef>
                <a:spcPts val="480"/>
              </a:spcBef>
              <a:buSzPts val="2400"/>
            </a:pPr>
            <a:r>
              <a:rPr lang="en-US" sz="2400" dirty="0"/>
              <a:t>Miscellaneous</a:t>
            </a:r>
          </a:p>
          <a:p>
            <a:pPr marL="952500" lvl="1">
              <a:spcBef>
                <a:spcPts val="480"/>
              </a:spcBef>
              <a:buSzPts val="2400"/>
            </a:pPr>
            <a:r>
              <a:rPr lang="en-US" sz="2000" dirty="0"/>
              <a:t>Requested funding AAAEM Executive Committee to establish CAEMA Diversity Scholarship – paid travel for 2 recipients</a:t>
            </a:r>
          </a:p>
          <a:p>
            <a:pPr marL="952500" lvl="1">
              <a:spcBef>
                <a:spcPts val="480"/>
              </a:spcBef>
              <a:buSzPts val="2400"/>
            </a:pPr>
            <a:r>
              <a:rPr lang="en-US" sz="2000" dirty="0"/>
              <a:t>Participation on AACEM Diversity Panel, Joint Retreat, PR</a:t>
            </a:r>
            <a:endParaRPr sz="2000" dirty="0"/>
          </a:p>
          <a:p>
            <a:pPr marL="342900" lvl="0" indent="-190500" algn="l" rtl="0">
              <a:spcBef>
                <a:spcPts val="480"/>
              </a:spcBef>
              <a:spcAft>
                <a:spcPts val="0"/>
              </a:spcAft>
              <a:buClr>
                <a:schemeClr val="dk1"/>
              </a:buClr>
              <a:buSzPts val="2400"/>
              <a:buFont typeface="Arial"/>
              <a:buNone/>
            </a:pPr>
            <a:endParaRPr sz="2400" dirty="0"/>
          </a:p>
          <a:p>
            <a:pPr marL="342900" lvl="0" indent="-139700" algn="l" rtl="0">
              <a:spcBef>
                <a:spcPts val="640"/>
              </a:spcBef>
              <a:spcAft>
                <a:spcPts val="0"/>
              </a:spcAft>
              <a:buClr>
                <a:schemeClr val="dk1"/>
              </a:buClr>
              <a:buSzPts val="3200"/>
              <a:buNone/>
            </a:pPr>
            <a:endParaRPr dirty="0"/>
          </a:p>
        </p:txBody>
      </p:sp>
    </p:spTree>
    <p:extLst>
      <p:ext uri="{BB962C8B-B14F-4D97-AF65-F5344CB8AC3E}">
        <p14:creationId xmlns:p14="http://schemas.microsoft.com/office/powerpoint/2010/main" val="416221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8ee795922_2_0"/>
          <p:cNvSpPr txBox="1">
            <a:spLocks noGrp="1"/>
          </p:cNvSpPr>
          <p:nvPr>
            <p:ph type="ctrTitle"/>
          </p:nvPr>
        </p:nvSpPr>
        <p:spPr>
          <a:xfrm>
            <a:off x="457200" y="662473"/>
            <a:ext cx="7772400" cy="3881690"/>
          </a:xfrm>
          <a:prstGeom prst="rect">
            <a:avLst/>
          </a:prstGeom>
          <a:noFill/>
          <a:ln>
            <a:noFill/>
          </a:ln>
        </p:spPr>
        <p:txBody>
          <a:bodyPr spcFirstLastPara="1" wrap="square" lIns="91425" tIns="45700" rIns="91425" bIns="45700" anchor="ctr" anchorCtr="0">
            <a:normAutofit/>
          </a:bodyPr>
          <a:lstStyle/>
          <a:p>
            <a:r>
              <a:rPr lang="en-US" b="1" dirty="0"/>
              <a:t>Education </a:t>
            </a:r>
            <a:r>
              <a:rPr lang="en-US" b="1"/>
              <a:t>and Professional </a:t>
            </a:r>
            <a:r>
              <a:rPr lang="en-US" b="1" dirty="0"/>
              <a:t>Development Committee</a:t>
            </a:r>
            <a:br>
              <a:rPr lang="en-US" sz="3600" dirty="0"/>
            </a:br>
            <a:endParaRPr lang="en-US" sz="3600" dirty="0"/>
          </a:p>
        </p:txBody>
      </p:sp>
      <p:sp>
        <p:nvSpPr>
          <p:cNvPr id="441" name="Google Shape;441;gc8ee795922_2_0"/>
          <p:cNvSpPr txBox="1"/>
          <p:nvPr/>
        </p:nvSpPr>
        <p:spPr>
          <a:xfrm>
            <a:off x="895519" y="4575182"/>
            <a:ext cx="65532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March 2024</a:t>
            </a:r>
            <a:endParaRPr sz="2400" b="0" i="0" u="none" strike="noStrike" cap="none" dirty="0">
              <a:solidFill>
                <a:srgbClr val="000000"/>
              </a:solidFill>
              <a:latin typeface="Calibri" panose="020F0502020204030204" pitchFamily="34" charset="0"/>
              <a:cs typeface="Calibri" panose="020F0502020204030204" pitchFamily="34" charset="0"/>
              <a:sym typeface="Arial"/>
            </a:endParaRPr>
          </a:p>
          <a:p>
            <a:pPr algn="ctr">
              <a:spcBef>
                <a:spcPts val="480"/>
              </a:spcBef>
              <a:buClr>
                <a:schemeClr val="dk1"/>
              </a:buClr>
              <a:buSzPts val="2400"/>
            </a:pPr>
            <a:r>
              <a:rPr lang="en-US" sz="2400" dirty="0">
                <a:solidFill>
                  <a:schemeClr val="dk1"/>
                </a:solidFill>
                <a:latin typeface="Calibri" panose="020F0502020204030204" pitchFamily="34" charset="0"/>
                <a:ea typeface="Calibri"/>
                <a:cs typeface="Calibri" panose="020F0502020204030204" pitchFamily="34" charset="0"/>
                <a:sym typeface="Calibri"/>
              </a:rPr>
              <a:t>Frank Jurkiewicz, MBA</a:t>
            </a:r>
            <a:endParaRPr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a:buSzPts val="4400"/>
            </a:pPr>
            <a:r>
              <a:rPr lang="en-US" sz="2400" b="1" dirty="0">
                <a:latin typeface="Calibri" panose="020F0502020204030204" pitchFamily="34" charset="0"/>
                <a:cs typeface="Calibri" panose="020F0502020204030204" pitchFamily="34" charset="0"/>
                <a:sym typeface="Arial Narrow"/>
              </a:rPr>
              <a:t>Education and Professional Development Committee</a:t>
            </a:r>
            <a:endParaRPr sz="2400" dirty="0">
              <a:latin typeface="Calibri" panose="020F0502020204030204" pitchFamily="34" charset="0"/>
              <a:cs typeface="Calibri" panose="020F0502020204030204" pitchFamily="34" charset="0"/>
            </a:endParaRPr>
          </a:p>
        </p:txBody>
      </p:sp>
      <p:sp>
        <p:nvSpPr>
          <p:cNvPr id="447" name="Google Shape;447;gc8ee795922_2_6"/>
          <p:cNvSpPr txBox="1">
            <a:spLocks noGrp="1"/>
          </p:cNvSpPr>
          <p:nvPr>
            <p:ph type="body" idx="1"/>
          </p:nvPr>
        </p:nvSpPr>
        <p:spPr>
          <a:xfrm>
            <a:off x="304801" y="1560443"/>
            <a:ext cx="4052046" cy="4840357"/>
          </a:xfrm>
          <a:prstGeom prst="rect">
            <a:avLst/>
          </a:prstGeom>
          <a:noFill/>
          <a:ln>
            <a:noFill/>
          </a:ln>
        </p:spPr>
        <p:txBody>
          <a:bodyPr spcFirstLastPara="1" wrap="square" lIns="91425" tIns="45700" rIns="91425" bIns="45700" anchor="t" anchorCtr="0">
            <a:normAutofit/>
          </a:bodyPr>
          <a:lstStyle/>
          <a:p>
            <a:pPr>
              <a:buSzPct val="72580"/>
            </a:pPr>
            <a:r>
              <a:rPr lang="en-US" sz="1600" b="1" dirty="0"/>
              <a:t>2023-2024 Membership</a:t>
            </a:r>
          </a:p>
          <a:p>
            <a:pPr lvl="1">
              <a:buSzPct val="72580"/>
            </a:pPr>
            <a:r>
              <a:rPr lang="en-US" sz="1600" dirty="0"/>
              <a:t>Ashlee Melendez, University of Louisville</a:t>
            </a:r>
          </a:p>
          <a:p>
            <a:pPr lvl="1">
              <a:buSzPct val="72580"/>
            </a:pPr>
            <a:r>
              <a:rPr lang="en-US" sz="1600" dirty="0"/>
              <a:t>Becky McGowan, University of Denver School of Medicine</a:t>
            </a:r>
          </a:p>
          <a:p>
            <a:pPr lvl="1">
              <a:buSzPct val="72580"/>
            </a:pPr>
            <a:r>
              <a:rPr lang="en-US" sz="1600" dirty="0"/>
              <a:t>Frank Jurkiewicz – Chair, University of Florida, Gainesville</a:t>
            </a:r>
          </a:p>
          <a:p>
            <a:pPr lvl="1">
              <a:buSzPct val="72580"/>
            </a:pPr>
            <a:r>
              <a:rPr lang="en-US" sz="1600" dirty="0"/>
              <a:t>Adrian Lopez, University of Texas School of Medicine at San Antonio</a:t>
            </a:r>
          </a:p>
          <a:p>
            <a:pPr lvl="1">
              <a:buSzPct val="72580"/>
            </a:pPr>
            <a:r>
              <a:rPr lang="en-US" sz="1600" dirty="0"/>
              <a:t>Brendan Russell – Vice Chair, Brigham and Women's Hospital</a:t>
            </a:r>
          </a:p>
          <a:p>
            <a:pPr lvl="1">
              <a:buSzPct val="72580"/>
            </a:pPr>
            <a:r>
              <a:rPr lang="en-US" sz="1600" dirty="0"/>
              <a:t>Travis Schmitz, Northwestern Medicine</a:t>
            </a:r>
          </a:p>
          <a:p>
            <a:pPr lvl="1">
              <a:buSzPct val="72580"/>
            </a:pPr>
            <a:r>
              <a:rPr lang="en-US" sz="1600" dirty="0"/>
              <a:t>Kenneth Taylor, Denver Health Hospital Authority</a:t>
            </a:r>
          </a:p>
          <a:p>
            <a:pPr lvl="1">
              <a:buSzPct val="72580"/>
            </a:pPr>
            <a:r>
              <a:rPr lang="en-US" sz="1600" dirty="0"/>
              <a:t>Mary Jane Smith, University of Missouri</a:t>
            </a:r>
            <a:endParaRPr lang="en-US" dirty="0"/>
          </a:p>
          <a:p>
            <a:pPr lvl="1">
              <a:buSzPct val="72580"/>
            </a:pPr>
            <a:endParaRPr lang="en-US" dirty="0"/>
          </a:p>
          <a:p>
            <a:pPr>
              <a:buSzPct val="72580"/>
            </a:pPr>
            <a:endParaRPr lang="en-US" dirty="0"/>
          </a:p>
          <a:p>
            <a:pPr marL="0" indent="0">
              <a:spcBef>
                <a:spcPts val="592"/>
              </a:spcBef>
              <a:buSzPct val="100000"/>
              <a:buNone/>
            </a:pPr>
            <a:endParaRPr lang="en-US" dirty="0"/>
          </a:p>
        </p:txBody>
      </p:sp>
      <p:sp>
        <p:nvSpPr>
          <p:cNvPr id="7" name="Google Shape;447;gc8ee795922_2_6">
            <a:extLst>
              <a:ext uri="{FF2B5EF4-FFF2-40B4-BE49-F238E27FC236}">
                <a16:creationId xmlns:a16="http://schemas.microsoft.com/office/drawing/2014/main" id="{6A080E6D-0100-4231-AC59-03D463B63DD3}"/>
              </a:ext>
            </a:extLst>
          </p:cNvPr>
          <p:cNvSpPr txBox="1">
            <a:spLocks/>
          </p:cNvSpPr>
          <p:nvPr/>
        </p:nvSpPr>
        <p:spPr>
          <a:xfrm>
            <a:off x="4047566" y="1560442"/>
            <a:ext cx="4556312" cy="484035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SzPct val="72580"/>
              <a:buNone/>
            </a:pPr>
            <a:endParaRPr lang="en-US" sz="1600" dirty="0"/>
          </a:p>
          <a:p>
            <a:pPr lvl="1">
              <a:buSzPct val="72580"/>
            </a:pPr>
            <a:r>
              <a:rPr lang="en-US" sz="1600" dirty="0"/>
              <a:t>Lauren </a:t>
            </a:r>
            <a:r>
              <a:rPr lang="en-US" sz="1600" dirty="0" err="1"/>
              <a:t>Tanzer</a:t>
            </a:r>
            <a:r>
              <a:rPr lang="en-US" sz="1600" dirty="0"/>
              <a:t>, Penn Medicine</a:t>
            </a:r>
          </a:p>
          <a:p>
            <a:pPr lvl="1">
              <a:buSzPct val="72580"/>
            </a:pPr>
            <a:r>
              <a:rPr lang="en-US" sz="1600" dirty="0"/>
              <a:t>Sara Engel, Medical College of Wisconsin</a:t>
            </a:r>
          </a:p>
          <a:p>
            <a:pPr lvl="1">
              <a:buSzPct val="72580"/>
            </a:pPr>
            <a:r>
              <a:rPr lang="en-US" sz="1600" dirty="0"/>
              <a:t>Cali Myers, University of Alabama at Birmingham</a:t>
            </a:r>
          </a:p>
          <a:p>
            <a:pPr lvl="1">
              <a:buSzPct val="72580"/>
            </a:pPr>
            <a:r>
              <a:rPr lang="en-US" sz="1600" dirty="0" err="1"/>
              <a:t>Kashwayne</a:t>
            </a:r>
            <a:r>
              <a:rPr lang="en-US" sz="1600" dirty="0"/>
              <a:t> Williams, Washington University St. Louis SOM</a:t>
            </a:r>
          </a:p>
          <a:p>
            <a:pPr lvl="1">
              <a:buSzPct val="72580"/>
            </a:pPr>
            <a:r>
              <a:rPr lang="en-US" sz="1600" dirty="0"/>
              <a:t>Cori Ward, University of Utah</a:t>
            </a:r>
          </a:p>
          <a:p>
            <a:pPr lvl="1">
              <a:buSzPct val="72580"/>
            </a:pPr>
            <a:r>
              <a:rPr lang="en-US" sz="1600" dirty="0"/>
              <a:t>Bonnie Cheung, University of California Los Angeles</a:t>
            </a:r>
          </a:p>
          <a:p>
            <a:pPr lvl="1">
              <a:buSzPct val="72580"/>
            </a:pPr>
            <a:r>
              <a:rPr lang="en-US" sz="1600" dirty="0"/>
              <a:t>Cody Ching, University of Iowa Hospitals and Clinics</a:t>
            </a:r>
          </a:p>
          <a:p>
            <a:pPr lvl="1">
              <a:buSzPct val="72580"/>
            </a:pPr>
            <a:endParaRPr lang="en-US" sz="2400" dirty="0"/>
          </a:p>
          <a:p>
            <a:pPr lvl="1">
              <a:buSzPct val="72580"/>
            </a:pPr>
            <a:endParaRPr lang="en-US" dirty="0"/>
          </a:p>
          <a:p>
            <a:pPr lvl="1">
              <a:buSzPct val="72580"/>
            </a:pPr>
            <a:endParaRPr lang="en-US" dirty="0"/>
          </a:p>
          <a:p>
            <a:pPr>
              <a:buSzPct val="72580"/>
            </a:pPr>
            <a:endParaRPr lang="en-US" dirty="0"/>
          </a:p>
          <a:p>
            <a:pPr marL="0" indent="0">
              <a:spcBef>
                <a:spcPts val="592"/>
              </a:spcBef>
              <a:buSzPct val="100000"/>
              <a:buFont typeface="Arial"/>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a:buSzPts val="4400"/>
            </a:pPr>
            <a:r>
              <a:rPr lang="en-US" sz="2400" b="1" dirty="0">
                <a:latin typeface="Calibri" panose="020F0502020204030204" pitchFamily="34" charset="0"/>
                <a:cs typeface="Calibri" panose="020F0502020204030204" pitchFamily="34" charset="0"/>
                <a:sym typeface="Arial Narrow"/>
              </a:rPr>
              <a:t>Education and Professional Development Committee</a:t>
            </a:r>
            <a:endParaRPr sz="2400" dirty="0">
              <a:latin typeface="Calibri" panose="020F0502020204030204" pitchFamily="34" charset="0"/>
              <a:cs typeface="Calibri" panose="020F0502020204030204" pitchFamily="34" charset="0"/>
            </a:endParaRPr>
          </a:p>
        </p:txBody>
      </p:sp>
      <p:sp>
        <p:nvSpPr>
          <p:cNvPr id="447" name="Google Shape;447;gc8ee795922_2_6"/>
          <p:cNvSpPr txBox="1">
            <a:spLocks noGrp="1"/>
          </p:cNvSpPr>
          <p:nvPr>
            <p:ph type="body" idx="1"/>
          </p:nvPr>
        </p:nvSpPr>
        <p:spPr>
          <a:xfrm>
            <a:off x="619686" y="1748702"/>
            <a:ext cx="7904628" cy="4157576"/>
          </a:xfrm>
          <a:prstGeom prst="rect">
            <a:avLst/>
          </a:prstGeom>
          <a:noFill/>
          <a:ln>
            <a:noFill/>
          </a:ln>
        </p:spPr>
        <p:txBody>
          <a:bodyPr spcFirstLastPara="1" wrap="square" lIns="91425" tIns="45700" rIns="91425" bIns="45700" anchor="t" anchorCtr="0">
            <a:normAutofit/>
          </a:bodyPr>
          <a:lstStyle/>
          <a:p>
            <a:pPr>
              <a:buSzPct val="72580"/>
            </a:pPr>
            <a:r>
              <a:rPr lang="en-US" sz="2400" b="1" dirty="0"/>
              <a:t>2023-2024 Accomplishments</a:t>
            </a:r>
          </a:p>
          <a:p>
            <a:pPr lvl="1">
              <a:buSzPct val="72580"/>
            </a:pPr>
            <a:r>
              <a:rPr lang="en-US" sz="2400" dirty="0"/>
              <a:t>Committee hosted several education sessions</a:t>
            </a:r>
          </a:p>
          <a:p>
            <a:pPr marL="571500" lvl="1" indent="0">
              <a:buSzPct val="72580"/>
              <a:buNone/>
            </a:pPr>
            <a:endParaRPr lang="en-US" sz="2400" dirty="0"/>
          </a:p>
          <a:p>
            <a:pPr lvl="1">
              <a:buSzPct val="72580"/>
            </a:pPr>
            <a:r>
              <a:rPr lang="en-US" sz="2400" dirty="0"/>
              <a:t>Brendan Russell launched EM article of the month</a:t>
            </a:r>
          </a:p>
          <a:p>
            <a:pPr marL="571500" lvl="1" indent="0">
              <a:buSzPct val="72580"/>
              <a:buNone/>
            </a:pPr>
            <a:endParaRPr lang="en-US" sz="2400" dirty="0"/>
          </a:p>
          <a:p>
            <a:pPr lvl="1">
              <a:buSzPct val="72580"/>
            </a:pPr>
            <a:r>
              <a:rPr lang="en-US" sz="2400" dirty="0"/>
              <a:t>Updated committee name and charter</a:t>
            </a:r>
          </a:p>
          <a:p>
            <a:pPr lvl="1">
              <a:buSzPct val="72580"/>
            </a:pPr>
            <a:endParaRPr lang="en-US" dirty="0"/>
          </a:p>
          <a:p>
            <a:pPr>
              <a:buSzPct val="72580"/>
            </a:pPr>
            <a:endParaRPr lang="en-US" dirty="0"/>
          </a:p>
          <a:p>
            <a:pPr marL="0" indent="0">
              <a:spcBef>
                <a:spcPts val="592"/>
              </a:spcBef>
              <a:buSzPct val="100000"/>
              <a:buNone/>
            </a:pPr>
            <a:endParaRPr lang="en-US" dirty="0"/>
          </a:p>
        </p:txBody>
      </p:sp>
    </p:spTree>
    <p:extLst>
      <p:ext uri="{BB962C8B-B14F-4D97-AF65-F5344CB8AC3E}">
        <p14:creationId xmlns:p14="http://schemas.microsoft.com/office/powerpoint/2010/main" val="3508136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a:buSzPts val="4400"/>
            </a:pPr>
            <a:r>
              <a:rPr lang="en-US" sz="2400" b="1" dirty="0">
                <a:latin typeface="Calibri" panose="020F0502020204030204" pitchFamily="34" charset="0"/>
                <a:cs typeface="Calibri" panose="020F0502020204030204" pitchFamily="34" charset="0"/>
                <a:sym typeface="Arial Narrow"/>
              </a:rPr>
              <a:t>Education and Professional Development Committee</a:t>
            </a:r>
            <a:endParaRPr sz="2400" dirty="0">
              <a:latin typeface="Calibri" panose="020F0502020204030204" pitchFamily="34" charset="0"/>
              <a:cs typeface="Calibri" panose="020F0502020204030204" pitchFamily="34" charset="0"/>
            </a:endParaRPr>
          </a:p>
        </p:txBody>
      </p:sp>
      <p:sp>
        <p:nvSpPr>
          <p:cNvPr id="6" name="Google Shape;447;gc8ee795922_2_6">
            <a:extLst>
              <a:ext uri="{FF2B5EF4-FFF2-40B4-BE49-F238E27FC236}">
                <a16:creationId xmlns:a16="http://schemas.microsoft.com/office/drawing/2014/main" id="{A4B10D45-B109-4FEF-987F-9D788A945788}"/>
              </a:ext>
            </a:extLst>
          </p:cNvPr>
          <p:cNvSpPr txBox="1">
            <a:spLocks noGrp="1"/>
          </p:cNvSpPr>
          <p:nvPr>
            <p:ph type="body" idx="1"/>
          </p:nvPr>
        </p:nvSpPr>
        <p:spPr>
          <a:xfrm>
            <a:off x="619686" y="1876449"/>
            <a:ext cx="7904628" cy="3973845"/>
          </a:xfrm>
          <a:prstGeom prst="rect">
            <a:avLst/>
          </a:prstGeom>
          <a:noFill/>
          <a:ln>
            <a:noFill/>
          </a:ln>
        </p:spPr>
        <p:txBody>
          <a:bodyPr spcFirstLastPara="1" wrap="square" lIns="91425" tIns="45700" rIns="91425" bIns="45700" anchor="t" anchorCtr="0">
            <a:normAutofit/>
          </a:bodyPr>
          <a:lstStyle/>
          <a:p>
            <a:pPr lvl="0"/>
            <a:r>
              <a:rPr lang="en-US" sz="2400" b="1" dirty="0"/>
              <a:t>Committee Name Change:</a:t>
            </a:r>
            <a:endParaRPr lang="en-US" sz="2400" dirty="0"/>
          </a:p>
          <a:p>
            <a:pPr lvl="1"/>
            <a:r>
              <a:rPr lang="en-US" sz="2400" dirty="0"/>
              <a:t>Reflecting on Past Accomplishments</a:t>
            </a:r>
          </a:p>
          <a:p>
            <a:pPr lvl="1"/>
            <a:r>
              <a:rPr lang="en-US" sz="2400" dirty="0"/>
              <a:t>Extending Focus to Professional Development</a:t>
            </a:r>
          </a:p>
          <a:p>
            <a:pPr lvl="1"/>
            <a:r>
              <a:rPr lang="en-US" sz="2400" dirty="0"/>
              <a:t>Aim for Clarity in Group Focus</a:t>
            </a:r>
          </a:p>
          <a:p>
            <a:pPr lvl="1"/>
            <a:r>
              <a:rPr lang="en-US" sz="2400" dirty="0"/>
              <a:t>Supporting Member Education Through Professional Development</a:t>
            </a:r>
          </a:p>
          <a:p>
            <a:pPr>
              <a:buSzPct val="72580"/>
            </a:pPr>
            <a:endParaRPr lang="en-US" dirty="0"/>
          </a:p>
          <a:p>
            <a:pPr>
              <a:buSzPct val="72580"/>
            </a:pPr>
            <a:endParaRPr lang="en-US" dirty="0"/>
          </a:p>
          <a:p>
            <a:pPr marL="0" indent="0">
              <a:spcBef>
                <a:spcPts val="592"/>
              </a:spcBef>
              <a:buSzPct val="100000"/>
              <a:buNone/>
            </a:pPr>
            <a:endParaRPr lang="en-US" dirty="0"/>
          </a:p>
        </p:txBody>
      </p:sp>
    </p:spTree>
    <p:extLst>
      <p:ext uri="{BB962C8B-B14F-4D97-AF65-F5344CB8AC3E}">
        <p14:creationId xmlns:p14="http://schemas.microsoft.com/office/powerpoint/2010/main" val="337001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a:buSzPts val="4400"/>
            </a:pPr>
            <a:r>
              <a:rPr lang="en-US" sz="2400" b="1" dirty="0">
                <a:latin typeface="Calibri" panose="020F0502020204030204" pitchFamily="34" charset="0"/>
                <a:cs typeface="Calibri" panose="020F0502020204030204" pitchFamily="34" charset="0"/>
                <a:sym typeface="Arial Narrow"/>
              </a:rPr>
              <a:t>Education and Professional Development Committee</a:t>
            </a:r>
            <a:endParaRPr sz="2400" dirty="0">
              <a:latin typeface="Calibri" panose="020F0502020204030204" pitchFamily="34" charset="0"/>
              <a:cs typeface="Calibri" panose="020F0502020204030204" pitchFamily="34" charset="0"/>
            </a:endParaRPr>
          </a:p>
        </p:txBody>
      </p:sp>
      <p:sp>
        <p:nvSpPr>
          <p:cNvPr id="447" name="Google Shape;447;gc8ee795922_2_6"/>
          <p:cNvSpPr txBox="1">
            <a:spLocks noGrp="1"/>
          </p:cNvSpPr>
          <p:nvPr>
            <p:ph type="body" idx="1"/>
          </p:nvPr>
        </p:nvSpPr>
        <p:spPr>
          <a:xfrm>
            <a:off x="702608" y="1836107"/>
            <a:ext cx="7738783" cy="3948873"/>
          </a:xfrm>
          <a:prstGeom prst="rect">
            <a:avLst/>
          </a:prstGeom>
          <a:noFill/>
          <a:ln>
            <a:noFill/>
          </a:ln>
        </p:spPr>
        <p:txBody>
          <a:bodyPr spcFirstLastPara="1" wrap="square" lIns="91425" tIns="45700" rIns="91425" bIns="45700" anchor="t" anchorCtr="0">
            <a:normAutofit/>
          </a:bodyPr>
          <a:lstStyle/>
          <a:p>
            <a:r>
              <a:rPr lang="en-US" sz="2400" b="1" dirty="0"/>
              <a:t>CAEMA Integration:</a:t>
            </a:r>
            <a:endParaRPr lang="en-US" sz="2400" dirty="0"/>
          </a:p>
          <a:p>
            <a:pPr lvl="1"/>
            <a:r>
              <a:rPr lang="en-US" sz="2400" dirty="0"/>
              <a:t>Understanding Program Curriculum</a:t>
            </a:r>
          </a:p>
          <a:p>
            <a:pPr lvl="1"/>
            <a:r>
              <a:rPr lang="en-US" sz="2400" dirty="0"/>
              <a:t>Potential Integration of Committee Members</a:t>
            </a:r>
          </a:p>
          <a:p>
            <a:pPr lvl="1"/>
            <a:r>
              <a:rPr lang="en-US" sz="2400" dirty="0"/>
              <a:t>Leveraging Expertise Within Membership</a:t>
            </a:r>
          </a:p>
          <a:p>
            <a:pPr lvl="1"/>
            <a:r>
              <a:rPr lang="en-US" sz="2400" dirty="0"/>
              <a:t>Valuable Opportunity for Collaboration</a:t>
            </a:r>
          </a:p>
          <a:p>
            <a:pPr>
              <a:buSzPct val="72580"/>
            </a:pPr>
            <a:endParaRPr lang="en-US" dirty="0"/>
          </a:p>
          <a:p>
            <a:pPr marL="0" indent="0">
              <a:spcBef>
                <a:spcPts val="592"/>
              </a:spcBef>
              <a:buSzPct val="100000"/>
              <a:buNone/>
            </a:pPr>
            <a:endParaRPr lang="en-US" dirty="0"/>
          </a:p>
        </p:txBody>
      </p:sp>
    </p:spTree>
    <p:extLst>
      <p:ext uri="{BB962C8B-B14F-4D97-AF65-F5344CB8AC3E}">
        <p14:creationId xmlns:p14="http://schemas.microsoft.com/office/powerpoint/2010/main" val="972087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a:buSzPts val="4400"/>
            </a:pPr>
            <a:r>
              <a:rPr lang="en-US" sz="2400" b="1" dirty="0">
                <a:latin typeface="Calibri" panose="020F0502020204030204" pitchFamily="34" charset="0"/>
                <a:cs typeface="Calibri" panose="020F0502020204030204" pitchFamily="34" charset="0"/>
                <a:sym typeface="Arial Narrow"/>
              </a:rPr>
              <a:t>Education and Professional Development Committee</a:t>
            </a:r>
            <a:endParaRPr sz="2400" dirty="0">
              <a:latin typeface="Calibri" panose="020F0502020204030204" pitchFamily="34" charset="0"/>
              <a:cs typeface="Calibri" panose="020F0502020204030204" pitchFamily="34" charset="0"/>
            </a:endParaRPr>
          </a:p>
        </p:txBody>
      </p:sp>
      <p:sp>
        <p:nvSpPr>
          <p:cNvPr id="447" name="Google Shape;447;gc8ee795922_2_6"/>
          <p:cNvSpPr txBox="1">
            <a:spLocks noGrp="1"/>
          </p:cNvSpPr>
          <p:nvPr>
            <p:ph type="body" idx="1"/>
          </p:nvPr>
        </p:nvSpPr>
        <p:spPr>
          <a:xfrm>
            <a:off x="533400" y="1922929"/>
            <a:ext cx="8077199" cy="3824727"/>
          </a:xfrm>
          <a:prstGeom prst="rect">
            <a:avLst/>
          </a:prstGeom>
          <a:noFill/>
          <a:ln>
            <a:noFill/>
          </a:ln>
        </p:spPr>
        <p:txBody>
          <a:bodyPr spcFirstLastPara="1" wrap="square" lIns="91425" tIns="45700" rIns="91425" bIns="45700" anchor="t" anchorCtr="0">
            <a:normAutofit/>
          </a:bodyPr>
          <a:lstStyle/>
          <a:p>
            <a:pPr lvl="0"/>
            <a:r>
              <a:rPr lang="en-US" sz="2400" b="1" dirty="0"/>
              <a:t>SAEM Didactic Coordination:</a:t>
            </a:r>
            <a:endParaRPr lang="en-US" sz="2400" dirty="0"/>
          </a:p>
          <a:p>
            <a:pPr lvl="1"/>
            <a:r>
              <a:rPr lang="en-US" sz="2400" dirty="0"/>
              <a:t>Increasing Exposure at National Level</a:t>
            </a:r>
          </a:p>
          <a:p>
            <a:pPr lvl="1"/>
            <a:r>
              <a:rPr lang="en-US" sz="2400" dirty="0"/>
              <a:t>Complexity of Current Submission Process</a:t>
            </a:r>
          </a:p>
          <a:p>
            <a:pPr lvl="1"/>
            <a:r>
              <a:rPr lang="en-US" sz="2400" dirty="0"/>
              <a:t>Lack of Consistent Presence</a:t>
            </a:r>
          </a:p>
          <a:p>
            <a:pPr lvl="1"/>
            <a:r>
              <a:rPr lang="en-US" sz="2400" dirty="0"/>
              <a:t>Need for Streamlined Process</a:t>
            </a:r>
          </a:p>
          <a:p>
            <a:pPr lvl="1"/>
            <a:r>
              <a:rPr lang="en-US" sz="2400" dirty="0"/>
              <a:t>Enhancing Visibility and Impact Through Coordination</a:t>
            </a:r>
          </a:p>
          <a:p>
            <a:pPr marL="571500" lvl="1" indent="0">
              <a:buSzPct val="72580"/>
              <a:buNone/>
            </a:pPr>
            <a:endParaRPr lang="en-US" dirty="0"/>
          </a:p>
          <a:p>
            <a:pPr>
              <a:buSzPct val="72580"/>
            </a:pPr>
            <a:endParaRPr lang="en-US" dirty="0"/>
          </a:p>
          <a:p>
            <a:pPr marL="0" indent="0">
              <a:spcBef>
                <a:spcPts val="592"/>
              </a:spcBef>
              <a:buSzPct val="100000"/>
              <a:buNone/>
            </a:pPr>
            <a:endParaRPr lang="en-US" dirty="0"/>
          </a:p>
        </p:txBody>
      </p:sp>
    </p:spTree>
    <p:extLst>
      <p:ext uri="{BB962C8B-B14F-4D97-AF65-F5344CB8AC3E}">
        <p14:creationId xmlns:p14="http://schemas.microsoft.com/office/powerpoint/2010/main" val="262052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BD43-E5D4-4882-B131-89B3F7C782E5}"/>
              </a:ext>
            </a:extLst>
          </p:cNvPr>
          <p:cNvSpPr>
            <a:spLocks noGrp="1"/>
          </p:cNvSpPr>
          <p:nvPr>
            <p:ph type="title"/>
          </p:nvPr>
        </p:nvSpPr>
        <p:spPr>
          <a:xfrm>
            <a:off x="457200" y="60444"/>
            <a:ext cx="8229600" cy="1143000"/>
          </a:xfrm>
        </p:spPr>
        <p:txBody>
          <a:bodyPr>
            <a:normAutofit fontScale="90000"/>
          </a:bodyPr>
          <a:lstStyle/>
          <a:p>
            <a:r>
              <a:rPr lang="en-US" dirty="0"/>
              <a:t>Incoming EC Members/Committee Openings	</a:t>
            </a:r>
          </a:p>
        </p:txBody>
      </p:sp>
      <p:sp>
        <p:nvSpPr>
          <p:cNvPr id="3" name="Text Placeholder 2">
            <a:extLst>
              <a:ext uri="{FF2B5EF4-FFF2-40B4-BE49-F238E27FC236}">
                <a16:creationId xmlns:a16="http://schemas.microsoft.com/office/drawing/2014/main" id="{689C6E49-D2A9-4C07-BC42-BB073F2E93F6}"/>
              </a:ext>
            </a:extLst>
          </p:cNvPr>
          <p:cNvSpPr>
            <a:spLocks noGrp="1"/>
          </p:cNvSpPr>
          <p:nvPr>
            <p:ph type="body" idx="1"/>
          </p:nvPr>
        </p:nvSpPr>
        <p:spPr/>
        <p:txBody>
          <a:bodyPr>
            <a:normAutofit lnSpcReduction="10000"/>
          </a:bodyPr>
          <a:lstStyle/>
          <a:p>
            <a:pPr>
              <a:buFont typeface="Wingdings" panose="05000000000000000000" pitchFamily="2" charset="2"/>
              <a:buChar char="v"/>
            </a:pPr>
            <a:r>
              <a:rPr lang="en-US" dirty="0"/>
              <a:t>Secretary: Brendan Russell, Mass General Brigham</a:t>
            </a:r>
          </a:p>
          <a:p>
            <a:pPr>
              <a:buFont typeface="Wingdings" panose="05000000000000000000" pitchFamily="2" charset="2"/>
              <a:buChar char="v"/>
            </a:pPr>
            <a:r>
              <a:rPr lang="en-US" dirty="0"/>
              <a:t>Member at Large:  Diane C. Lee, Jefferson Einstein Hospital</a:t>
            </a:r>
          </a:p>
          <a:p>
            <a:pPr>
              <a:buFont typeface="Wingdings" panose="05000000000000000000" pitchFamily="2" charset="2"/>
              <a:buChar char="v"/>
            </a:pPr>
            <a:r>
              <a:rPr lang="en-US" dirty="0"/>
              <a:t>Member at Large:  </a:t>
            </a:r>
            <a:r>
              <a:rPr lang="en-US" dirty="0" err="1"/>
              <a:t>Kashwayne</a:t>
            </a:r>
            <a:r>
              <a:rPr lang="en-US" dirty="0"/>
              <a:t> Williams, Washington University St. Louis</a:t>
            </a:r>
          </a:p>
          <a:p>
            <a:pPr>
              <a:buFont typeface="Wingdings" panose="05000000000000000000" pitchFamily="2" charset="2"/>
              <a:buChar char="v"/>
            </a:pPr>
            <a:endParaRPr lang="en-US" dirty="0"/>
          </a:p>
          <a:p>
            <a:pPr>
              <a:buFont typeface="Wingdings" panose="05000000000000000000" pitchFamily="2" charset="2"/>
              <a:buChar char="v"/>
            </a:pPr>
            <a:r>
              <a:rPr lang="en-US" dirty="0"/>
              <a:t>Strategic Planning – Chair or Co-Chair needed</a:t>
            </a:r>
          </a:p>
          <a:p>
            <a:pPr>
              <a:buFont typeface="Wingdings" panose="05000000000000000000" pitchFamily="2" charset="2"/>
              <a:buChar char="v"/>
            </a:pPr>
            <a:r>
              <a:rPr lang="en-US" dirty="0"/>
              <a:t>Membership – Co-Chair needed</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4266902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8" y="1679510"/>
            <a:ext cx="7772400" cy="2687493"/>
          </a:xfrm>
        </p:spPr>
        <p:txBody>
          <a:bodyPr anchor="b"/>
          <a:lstStyle/>
          <a:p>
            <a:pPr algn="ctr">
              <a:lnSpc>
                <a:spcPct val="300000"/>
              </a:lnSpc>
            </a:pPr>
            <a:r>
              <a:rPr lang="en-US" dirty="0"/>
              <a:t>Membership Committee Report</a:t>
            </a:r>
          </a:p>
        </p:txBody>
      </p:sp>
      <p:sp>
        <p:nvSpPr>
          <p:cNvPr id="7" name="Rectangle 6">
            <a:extLst>
              <a:ext uri="{FF2B5EF4-FFF2-40B4-BE49-F238E27FC236}">
                <a16:creationId xmlns:a16="http://schemas.microsoft.com/office/drawing/2014/main" id="{C1C9E157-756F-4FAA-BEBE-6A60EA786F25}"/>
              </a:ext>
            </a:extLst>
          </p:cNvPr>
          <p:cNvSpPr/>
          <p:nvPr/>
        </p:nvSpPr>
        <p:spPr>
          <a:xfrm>
            <a:off x="341790" y="4789625"/>
            <a:ext cx="3883981" cy="954107"/>
          </a:xfrm>
          <a:prstGeom prst="rect">
            <a:avLst/>
          </a:prstGeom>
        </p:spPr>
        <p:txBody>
          <a:bodyPr wrap="square">
            <a:spAutoFit/>
          </a:bodyPr>
          <a:lstStyle/>
          <a:p>
            <a:pPr fontAlgn="base"/>
            <a:r>
              <a:rPr lang="en-US" b="1" dirty="0">
                <a:latin typeface="Arial" panose="020B0604020202020204" pitchFamily="34" charset="0"/>
              </a:rPr>
              <a:t>Steven T Petrovic, MBA</a:t>
            </a:r>
            <a:r>
              <a:rPr lang="en-US" dirty="0">
                <a:latin typeface="Arial" panose="020B0604020202020204" pitchFamily="34" charset="0"/>
              </a:rPr>
              <a:t> ​</a:t>
            </a:r>
            <a:endParaRPr lang="en-US" dirty="0">
              <a:latin typeface="Segoe UI" panose="020B0502040204020203" pitchFamily="34" charset="0"/>
            </a:endParaRPr>
          </a:p>
          <a:p>
            <a:pPr fontAlgn="base"/>
            <a:r>
              <a:rPr lang="en-US" dirty="0">
                <a:latin typeface="Arial" panose="020B0604020202020204" pitchFamily="34" charset="0"/>
              </a:rPr>
              <a:t>Chief of Administrative Officer​</a:t>
            </a:r>
            <a:endParaRPr lang="en-US" dirty="0">
              <a:latin typeface="Segoe UI" panose="020B0502040204020203" pitchFamily="34" charset="0"/>
            </a:endParaRPr>
          </a:p>
          <a:p>
            <a:pPr fontAlgn="base"/>
            <a:r>
              <a:rPr lang="en-US" dirty="0">
                <a:latin typeface="Arial" panose="020B0604020202020204" pitchFamily="34" charset="0"/>
              </a:rPr>
              <a:t>University of Cincinnati Physicians​</a:t>
            </a:r>
            <a:endParaRPr lang="en-US" dirty="0">
              <a:latin typeface="Segoe UI" panose="020B0502040204020203" pitchFamily="34" charset="0"/>
            </a:endParaRPr>
          </a:p>
          <a:p>
            <a:pPr fontAlgn="base"/>
            <a:r>
              <a:rPr lang="en-US" dirty="0">
                <a:latin typeface="Arial" panose="020B0604020202020204" pitchFamily="34" charset="0"/>
              </a:rPr>
              <a:t>University of Cincinnati – College of Medicine</a:t>
            </a:r>
            <a:endParaRPr lang="en-US" dirty="0">
              <a:latin typeface="Segoe UI" panose="020B0502040204020203" pitchFamily="34" charset="0"/>
            </a:endParaRPr>
          </a:p>
        </p:txBody>
      </p:sp>
    </p:spTree>
    <p:extLst>
      <p:ext uri="{BB962C8B-B14F-4D97-AF65-F5344CB8AC3E}">
        <p14:creationId xmlns:p14="http://schemas.microsoft.com/office/powerpoint/2010/main" val="261458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Committee Members</a:t>
            </a:r>
          </a:p>
        </p:txBody>
      </p:sp>
      <p:sp>
        <p:nvSpPr>
          <p:cNvPr id="4" name="TextBox 3"/>
          <p:cNvSpPr txBox="1"/>
          <p:nvPr/>
        </p:nvSpPr>
        <p:spPr>
          <a:xfrm>
            <a:off x="457200" y="2120854"/>
            <a:ext cx="8229600" cy="3495829"/>
          </a:xfrm>
          <a:prstGeom prst="rect">
            <a:avLst/>
          </a:prstGeom>
          <a:noFill/>
        </p:spPr>
        <p:txBody>
          <a:bodyPr wrap="square" rtlCol="0">
            <a:spAutoFit/>
          </a:bodyPr>
          <a:lstStyle/>
          <a:p>
            <a:pPr marL="342900" lvl="0" indent="-342900" algn="l" rtl="0">
              <a:spcBef>
                <a:spcPts val="480"/>
              </a:spcBef>
              <a:spcAft>
                <a:spcPts val="0"/>
              </a:spcAft>
              <a:buClr>
                <a:schemeClr val="dk1"/>
              </a:buClr>
              <a:buSzPts val="2400"/>
              <a:buNone/>
            </a:pPr>
            <a:r>
              <a:rPr lang="en-US" sz="2400" dirty="0"/>
              <a:t>Kathleen Acevedo, University of Virginia</a:t>
            </a:r>
            <a:endParaRPr lang="en-US" sz="4800" dirty="0"/>
          </a:p>
          <a:p>
            <a:pPr marL="342900" lvl="0" indent="-342900" algn="l" rtl="0">
              <a:spcBef>
                <a:spcPts val="480"/>
              </a:spcBef>
              <a:spcAft>
                <a:spcPts val="0"/>
              </a:spcAft>
              <a:buClr>
                <a:schemeClr val="dk1"/>
              </a:buClr>
              <a:buSzPts val="2400"/>
              <a:buNone/>
            </a:pPr>
            <a:r>
              <a:rPr lang="en-US" sz="2400" dirty="0"/>
              <a:t>Adrian Lopez, University of Texas – San Antonio</a:t>
            </a:r>
          </a:p>
          <a:p>
            <a:pPr marL="342900" indent="-342900">
              <a:spcBef>
                <a:spcPts val="480"/>
              </a:spcBef>
              <a:buClr>
                <a:schemeClr val="dk1"/>
              </a:buClr>
              <a:buSzPts val="2400"/>
            </a:pPr>
            <a:r>
              <a:rPr lang="en-US" sz="2400" dirty="0"/>
              <a:t>Becky McGowan, University of Colorado </a:t>
            </a:r>
          </a:p>
          <a:p>
            <a:pPr marL="342900" indent="-342900">
              <a:spcBef>
                <a:spcPts val="480"/>
              </a:spcBef>
              <a:buClr>
                <a:schemeClr val="dk1"/>
              </a:buClr>
              <a:buSzPts val="2400"/>
            </a:pPr>
            <a:r>
              <a:rPr lang="en-US" sz="2400" dirty="0"/>
              <a:t>Ryan Pauline, Thomas Jefferson</a:t>
            </a:r>
          </a:p>
          <a:p>
            <a:pPr marL="342900" indent="-342900">
              <a:spcBef>
                <a:spcPts val="480"/>
              </a:spcBef>
              <a:buClr>
                <a:schemeClr val="dk1"/>
              </a:buClr>
              <a:buSzPts val="2400"/>
            </a:pPr>
            <a:r>
              <a:rPr lang="en-US" sz="2400" dirty="0"/>
              <a:t>Steve Petrovic, University of Cincinnati</a:t>
            </a:r>
          </a:p>
          <a:p>
            <a:pPr marL="342900" indent="-342900">
              <a:spcBef>
                <a:spcPts val="480"/>
              </a:spcBef>
              <a:buClr>
                <a:schemeClr val="dk1"/>
              </a:buClr>
              <a:buSzPts val="2400"/>
            </a:pPr>
            <a:r>
              <a:rPr lang="en-US" sz="2400" dirty="0"/>
              <a:t>Kain Robbins, Penn State University</a:t>
            </a:r>
          </a:p>
          <a:p>
            <a:pPr marL="342900" indent="-342900">
              <a:spcBef>
                <a:spcPts val="480"/>
              </a:spcBef>
              <a:buClr>
                <a:schemeClr val="dk1"/>
              </a:buClr>
              <a:buSzPts val="2400"/>
            </a:pPr>
            <a:r>
              <a:rPr lang="en-US" sz="2400" dirty="0"/>
              <a:t>Lowell Tyler, Duke University</a:t>
            </a:r>
          </a:p>
          <a:p>
            <a:pPr marL="342900" indent="-342900">
              <a:spcBef>
                <a:spcPts val="480"/>
              </a:spcBef>
              <a:buClr>
                <a:schemeClr val="dk1"/>
              </a:buClr>
              <a:buSzPts val="2400"/>
            </a:pPr>
            <a:r>
              <a:rPr lang="en-US" sz="2400" dirty="0"/>
              <a:t>Kashwayne Williams, Washington University (St. Louis)</a:t>
            </a:r>
            <a:endParaRPr lang="en-US" sz="4800" dirty="0"/>
          </a:p>
        </p:txBody>
      </p:sp>
    </p:spTree>
    <p:extLst>
      <p:ext uri="{BB962C8B-B14F-4D97-AF65-F5344CB8AC3E}">
        <p14:creationId xmlns:p14="http://schemas.microsoft.com/office/powerpoint/2010/main" val="316364542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Committee</a:t>
            </a:r>
          </a:p>
        </p:txBody>
      </p:sp>
      <p:sp>
        <p:nvSpPr>
          <p:cNvPr id="4" name="TextBox 3"/>
          <p:cNvSpPr txBox="1"/>
          <p:nvPr/>
        </p:nvSpPr>
        <p:spPr>
          <a:xfrm>
            <a:off x="457200" y="1382723"/>
            <a:ext cx="8229600" cy="5216813"/>
          </a:xfrm>
          <a:prstGeom prst="rect">
            <a:avLst/>
          </a:prstGeom>
          <a:noFill/>
        </p:spPr>
        <p:txBody>
          <a:bodyPr wrap="square" rtlCol="0">
            <a:spAutoFit/>
          </a:bodyPr>
          <a:lstStyle/>
          <a:p>
            <a:r>
              <a:rPr lang="en-US" sz="2700" dirty="0"/>
              <a:t>Annual Goals:</a:t>
            </a:r>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a:t>Align AAAEM membership with the AACEM </a:t>
            </a:r>
          </a:p>
          <a:p>
            <a:pPr marL="285750" indent="-285750">
              <a:buFont typeface="Arial" panose="020B0604020202020204" pitchFamily="34" charset="0"/>
              <a:buChar char="•"/>
            </a:pPr>
            <a:r>
              <a:rPr lang="en-US" sz="1800" dirty="0"/>
              <a:t>13 New Members</a:t>
            </a:r>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a:t>Improve new membership onboarding </a:t>
            </a:r>
          </a:p>
          <a:p>
            <a:pPr marL="285750" lvl="3" indent="-285750">
              <a:buFont typeface="Arial" panose="020B0604020202020204" pitchFamily="34" charset="0"/>
              <a:buChar char="•"/>
            </a:pPr>
            <a:r>
              <a:rPr lang="en-US" sz="1800" dirty="0"/>
              <a:t>AAAEM Mentorship Program</a:t>
            </a:r>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a:t>Increase membership with Associate &amp; Emeritus Status</a:t>
            </a:r>
          </a:p>
          <a:p>
            <a:pPr marL="285750" indent="-285750">
              <a:buFont typeface="Arial" panose="020B0604020202020204" pitchFamily="34" charset="0"/>
              <a:buChar char="•"/>
            </a:pPr>
            <a:r>
              <a:rPr lang="en-US" sz="1800" dirty="0"/>
              <a:t>Maintained Largest Membership Panel in our history - 126</a:t>
            </a:r>
          </a:p>
          <a:p>
            <a:pPr marL="285750" indent="-285750">
              <a:buFont typeface="Arial" panose="020B0604020202020204" pitchFamily="34" charset="0"/>
              <a:buChar char="•"/>
            </a:pPr>
            <a:r>
              <a:rPr lang="en-US" sz="1800" dirty="0"/>
              <a:t>91 Administrator</a:t>
            </a:r>
          </a:p>
          <a:p>
            <a:pPr marL="285750" indent="-285750">
              <a:buFont typeface="Arial" panose="020B0604020202020204" pitchFamily="34" charset="0"/>
              <a:buChar char="•"/>
            </a:pPr>
            <a:r>
              <a:rPr lang="en-US" sz="1800" dirty="0"/>
              <a:t>33 Associate</a:t>
            </a:r>
          </a:p>
          <a:p>
            <a:pPr marL="285750" indent="-285750">
              <a:buFont typeface="Arial" panose="020B0604020202020204" pitchFamily="34" charset="0"/>
              <a:buChar char="•"/>
            </a:pPr>
            <a:r>
              <a:rPr lang="en-US" sz="1800" dirty="0"/>
              <a:t>2 Emeritus</a:t>
            </a:r>
          </a:p>
        </p:txBody>
      </p:sp>
    </p:spTree>
    <p:extLst>
      <p:ext uri="{BB962C8B-B14F-4D97-AF65-F5344CB8AC3E}">
        <p14:creationId xmlns:p14="http://schemas.microsoft.com/office/powerpoint/2010/main" val="385426961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Committee</a:t>
            </a:r>
          </a:p>
        </p:txBody>
      </p:sp>
      <p:graphicFrame>
        <p:nvGraphicFramePr>
          <p:cNvPr id="4" name="Chart 3">
            <a:extLst>
              <a:ext uri="{FF2B5EF4-FFF2-40B4-BE49-F238E27FC236}">
                <a16:creationId xmlns:a16="http://schemas.microsoft.com/office/drawing/2014/main" id="{9D4F8ACA-3827-8149-B2B3-ACDADBF17C1F}"/>
              </a:ext>
            </a:extLst>
          </p:cNvPr>
          <p:cNvGraphicFramePr/>
          <p:nvPr>
            <p:extLst>
              <p:ext uri="{D42A27DB-BD31-4B8C-83A1-F6EECF244321}">
                <p14:modId xmlns:p14="http://schemas.microsoft.com/office/powerpoint/2010/main" val="1425955974"/>
              </p:ext>
            </p:extLst>
          </p:nvPr>
        </p:nvGraphicFramePr>
        <p:xfrm>
          <a:off x="1047008" y="1638794"/>
          <a:ext cx="7158842" cy="4429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68913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Committee</a:t>
            </a:r>
          </a:p>
        </p:txBody>
      </p:sp>
      <p:pic>
        <p:nvPicPr>
          <p:cNvPr id="1026" name="Picture 2" descr="The Peaceful Transfer of Power' Review: How to Pass a Baton - WSJ">
            <a:extLst>
              <a:ext uri="{FF2B5EF4-FFF2-40B4-BE49-F238E27FC236}">
                <a16:creationId xmlns:a16="http://schemas.microsoft.com/office/drawing/2014/main" id="{FE59E288-102B-BD1C-178D-E8557E2F7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828" y="1727268"/>
            <a:ext cx="4158343" cy="415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86000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7478" y="988978"/>
            <a:ext cx="7549045" cy="3231654"/>
          </a:xfrm>
          <a:prstGeom prst="rect">
            <a:avLst/>
          </a:prstGeom>
          <a:noFill/>
        </p:spPr>
        <p:txBody>
          <a:bodyPr wrap="square" rtlCol="0">
            <a:spAutoFit/>
          </a:bodyPr>
          <a:lstStyle/>
          <a:p>
            <a:pPr algn="ctr" defTabSz="342900"/>
            <a:endParaRPr lang="en-US" sz="2400" b="1" dirty="0">
              <a:solidFill>
                <a:prstClr val="white"/>
              </a:solidFill>
              <a:latin typeface="Calibri"/>
            </a:endParaRPr>
          </a:p>
          <a:p>
            <a:pPr algn="ctr" defTabSz="342900"/>
            <a:r>
              <a:rPr lang="en-US" sz="3600" b="1" dirty="0">
                <a:solidFill>
                  <a:prstClr val="white"/>
                </a:solidFill>
                <a:latin typeface="Calibri"/>
              </a:rPr>
              <a:t>Strategic Planning Committee</a:t>
            </a:r>
          </a:p>
          <a:p>
            <a:pPr algn="ctr" defTabSz="342900"/>
            <a:endParaRPr lang="en-US" sz="2400" b="1" dirty="0">
              <a:solidFill>
                <a:prstClr val="white"/>
              </a:solidFill>
              <a:latin typeface="Calibri"/>
            </a:endParaRPr>
          </a:p>
          <a:p>
            <a:pPr algn="ctr" defTabSz="342900"/>
            <a:r>
              <a:rPr lang="en-US" sz="3600" b="1" dirty="0">
                <a:solidFill>
                  <a:prstClr val="white"/>
                </a:solidFill>
              </a:rPr>
              <a:t>Annual Report</a:t>
            </a:r>
          </a:p>
          <a:p>
            <a:pPr algn="ctr" defTabSz="342900"/>
            <a:endParaRPr lang="en-US" sz="2400" b="1" dirty="0">
              <a:solidFill>
                <a:prstClr val="white"/>
              </a:solidFill>
            </a:endParaRPr>
          </a:p>
          <a:p>
            <a:pPr algn="ctr" defTabSz="342900"/>
            <a:r>
              <a:rPr lang="en-US" sz="3600" b="1" dirty="0">
                <a:solidFill>
                  <a:prstClr val="white"/>
                </a:solidFill>
                <a:latin typeface="Calibri"/>
              </a:rPr>
              <a:t>2023/2024</a:t>
            </a:r>
          </a:p>
          <a:p>
            <a:pPr algn="ctr" defTabSz="342900"/>
            <a:endParaRPr lang="en-US" sz="2400" b="1" dirty="0">
              <a:solidFill>
                <a:prstClr val="white"/>
              </a:solidFill>
              <a:latin typeface="Calibri"/>
            </a:endParaRPr>
          </a:p>
        </p:txBody>
      </p:sp>
      <p:sp>
        <p:nvSpPr>
          <p:cNvPr id="6" name="TextBox 5">
            <a:extLst>
              <a:ext uri="{FF2B5EF4-FFF2-40B4-BE49-F238E27FC236}">
                <a16:creationId xmlns:a16="http://schemas.microsoft.com/office/drawing/2014/main" id="{7390E0D1-77DC-42B6-BDDE-46FDB5E70EFB}"/>
              </a:ext>
            </a:extLst>
          </p:cNvPr>
          <p:cNvSpPr txBox="1"/>
          <p:nvPr/>
        </p:nvSpPr>
        <p:spPr>
          <a:xfrm>
            <a:off x="509879" y="4737648"/>
            <a:ext cx="4407354" cy="1615827"/>
          </a:xfrm>
          <a:prstGeom prst="rect">
            <a:avLst/>
          </a:prstGeom>
          <a:noFill/>
        </p:spPr>
        <p:txBody>
          <a:bodyPr wrap="square" rtlCol="0">
            <a:spAutoFit/>
          </a:bodyPr>
          <a:lstStyle/>
          <a:p>
            <a:pPr defTabSz="342900"/>
            <a:r>
              <a:rPr lang="en-US" sz="2800" dirty="0">
                <a:effectLst/>
                <a:latin typeface="Calibri" panose="020F0502020204030204" pitchFamily="34" charset="0"/>
                <a:ea typeface="Calibri" panose="020F0502020204030204" pitchFamily="34" charset="0"/>
              </a:rPr>
              <a:t>Ambrosya Amlong </a:t>
            </a:r>
            <a:endParaRPr lang="en-US" sz="2000" b="1" dirty="0">
              <a:latin typeface="Calibri"/>
            </a:endParaRPr>
          </a:p>
          <a:p>
            <a:pPr defTabSz="342900"/>
            <a:r>
              <a:rPr lang="en-US" sz="2800" dirty="0">
                <a:latin typeface="Calibri" panose="020F0502020204030204" pitchFamily="34" charset="0"/>
              </a:rPr>
              <a:t>Former Sr. Administrator</a:t>
            </a:r>
          </a:p>
          <a:p>
            <a:pPr defTabSz="342900"/>
            <a:r>
              <a:rPr lang="en-US" sz="2800" dirty="0">
                <a:latin typeface="Calibri" panose="020F0502020204030204" pitchFamily="34" charset="0"/>
              </a:rPr>
              <a:t>University of Kansas</a:t>
            </a:r>
            <a:endParaRPr lang="en-US" sz="1500" b="1" dirty="0">
              <a:latin typeface="Calibri"/>
            </a:endParaRPr>
          </a:p>
          <a:p>
            <a:pPr defTabSz="342900"/>
            <a:endParaRPr lang="en-US" sz="1500" b="1" dirty="0">
              <a:solidFill>
                <a:prstClr val="black"/>
              </a:solidFill>
              <a:latin typeface="Calibri"/>
            </a:endParaRPr>
          </a:p>
        </p:txBody>
      </p:sp>
    </p:spTree>
    <p:extLst>
      <p:ext uri="{BB962C8B-B14F-4D97-AF65-F5344CB8AC3E}">
        <p14:creationId xmlns:p14="http://schemas.microsoft.com/office/powerpoint/2010/main" val="2278025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21" y="698284"/>
            <a:ext cx="7042838" cy="857250"/>
          </a:xfrm>
        </p:spPr>
        <p:txBody>
          <a:bodyPr>
            <a:noAutofit/>
          </a:bodyPr>
          <a:lstStyle/>
          <a:p>
            <a:r>
              <a:rPr lang="en-US" sz="3000" b="1" dirty="0"/>
              <a:t>AAAEM Strategic Planning Committee</a:t>
            </a:r>
            <a:br>
              <a:rPr lang="en-US" sz="3000" b="1" dirty="0"/>
            </a:br>
            <a:r>
              <a:rPr lang="en-US" sz="3000" b="1" dirty="0"/>
              <a:t>2022/2023</a:t>
            </a:r>
          </a:p>
        </p:txBody>
      </p:sp>
      <p:sp>
        <p:nvSpPr>
          <p:cNvPr id="6" name="Content Placeholder 5"/>
          <p:cNvSpPr txBox="1">
            <a:spLocks/>
          </p:cNvSpPr>
          <p:nvPr/>
        </p:nvSpPr>
        <p:spPr>
          <a:xfrm>
            <a:off x="565221" y="2219191"/>
            <a:ext cx="3665489" cy="1873877"/>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500" dirty="0"/>
              <a:t>Ambrosya Amlong, Chair – U of Kansas</a:t>
            </a:r>
          </a:p>
          <a:p>
            <a:pPr marL="0" indent="0">
              <a:spcBef>
                <a:spcPts val="0"/>
              </a:spcBef>
              <a:buNone/>
            </a:pPr>
            <a:r>
              <a:rPr lang="en-US" sz="1500" dirty="0"/>
              <a:t>Gai Cole, Vice Chair – Johns Hopkins</a:t>
            </a:r>
          </a:p>
          <a:p>
            <a:pPr marL="0" indent="0">
              <a:spcBef>
                <a:spcPts val="0"/>
              </a:spcBef>
              <a:buNone/>
            </a:pPr>
            <a:r>
              <a:rPr lang="en-US" sz="1500" dirty="0"/>
              <a:t>Kathleen Acevedo – U. of Virginia Health</a:t>
            </a:r>
          </a:p>
          <a:p>
            <a:pPr marL="0" indent="0">
              <a:spcBef>
                <a:spcPts val="0"/>
              </a:spcBef>
              <a:buNone/>
            </a:pPr>
            <a:r>
              <a:rPr lang="en-US" sz="1500" dirty="0"/>
              <a:t>Rhea </a:t>
            </a:r>
            <a:r>
              <a:rPr lang="en-US" sz="1500" dirty="0" err="1"/>
              <a:t>Begeman</a:t>
            </a:r>
            <a:r>
              <a:rPr lang="en-US" sz="1500" dirty="0"/>
              <a:t> – U of Illinois Chicago</a:t>
            </a:r>
          </a:p>
          <a:p>
            <a:pPr marL="0" indent="0">
              <a:spcBef>
                <a:spcPts val="0"/>
              </a:spcBef>
              <a:buNone/>
            </a:pPr>
            <a:r>
              <a:rPr lang="en-US" sz="1500" dirty="0"/>
              <a:t>Steve Maxwell – University of Michigan</a:t>
            </a:r>
          </a:p>
        </p:txBody>
      </p:sp>
      <p:sp>
        <p:nvSpPr>
          <p:cNvPr id="3" name="TextBox 2"/>
          <p:cNvSpPr txBox="1"/>
          <p:nvPr/>
        </p:nvSpPr>
        <p:spPr>
          <a:xfrm>
            <a:off x="4443212" y="2219191"/>
            <a:ext cx="3873320" cy="1477328"/>
          </a:xfrm>
          <a:prstGeom prst="rect">
            <a:avLst/>
          </a:prstGeom>
          <a:noFill/>
        </p:spPr>
        <p:txBody>
          <a:bodyPr wrap="square" rtlCol="0">
            <a:spAutoFit/>
          </a:bodyPr>
          <a:lstStyle/>
          <a:p>
            <a:r>
              <a:rPr lang="en-US" sz="1500" dirty="0" err="1"/>
              <a:t>Kashwayne</a:t>
            </a:r>
            <a:r>
              <a:rPr lang="en-US" sz="1500" dirty="0"/>
              <a:t> Williams – Washington Univ</a:t>
            </a:r>
          </a:p>
          <a:p>
            <a:r>
              <a:rPr lang="en-US" sz="1500" dirty="0"/>
              <a:t>Anthony Ho – Boston Medical Center</a:t>
            </a:r>
          </a:p>
          <a:p>
            <a:r>
              <a:rPr lang="en-US" sz="1500" dirty="0"/>
              <a:t>Katie </a:t>
            </a:r>
            <a:r>
              <a:rPr lang="en-US" sz="1500" dirty="0" err="1"/>
              <a:t>Oksuita</a:t>
            </a:r>
            <a:r>
              <a:rPr lang="en-US" sz="1500" dirty="0"/>
              <a:t> – U of Wisconsin</a:t>
            </a:r>
          </a:p>
          <a:p>
            <a:r>
              <a:rPr lang="en-US" sz="1500" dirty="0"/>
              <a:t>Carlene </a:t>
            </a:r>
            <a:r>
              <a:rPr lang="en-US" sz="1500" dirty="0" err="1"/>
              <a:t>Dewane</a:t>
            </a:r>
            <a:r>
              <a:rPr lang="en-US" sz="1500" dirty="0"/>
              <a:t> – Upstate Med Univ</a:t>
            </a:r>
          </a:p>
          <a:p>
            <a:r>
              <a:rPr lang="en-US" sz="1500" dirty="0"/>
              <a:t>Mary Jane Smith – U of Missouri </a:t>
            </a:r>
          </a:p>
          <a:p>
            <a:endParaRPr lang="en-US" sz="1500" dirty="0"/>
          </a:p>
        </p:txBody>
      </p:sp>
      <p:sp>
        <p:nvSpPr>
          <p:cNvPr id="4" name="TextBox 3"/>
          <p:cNvSpPr txBox="1"/>
          <p:nvPr/>
        </p:nvSpPr>
        <p:spPr>
          <a:xfrm>
            <a:off x="792051" y="4166584"/>
            <a:ext cx="7060842" cy="484748"/>
          </a:xfrm>
          <a:prstGeom prst="rect">
            <a:avLst/>
          </a:prstGeom>
          <a:noFill/>
        </p:spPr>
        <p:txBody>
          <a:bodyPr wrap="square" rtlCol="0">
            <a:spAutoFit/>
          </a:bodyPr>
          <a:lstStyle/>
          <a:p>
            <a:pPr marL="214313" indent="-214313">
              <a:buFont typeface="Wingdings" panose="05000000000000000000" pitchFamily="2" charset="2"/>
              <a:buChar char="v"/>
            </a:pPr>
            <a:r>
              <a:rPr lang="en-US" sz="1500" dirty="0"/>
              <a:t>Special thanks to Aimee Kalandras (Johns Hopkins) for meeting minutes.</a:t>
            </a:r>
          </a:p>
          <a:p>
            <a:endParaRPr lang="en-US" sz="1050" dirty="0"/>
          </a:p>
        </p:txBody>
      </p:sp>
    </p:spTree>
    <p:extLst>
      <p:ext uri="{BB962C8B-B14F-4D97-AF65-F5344CB8AC3E}">
        <p14:creationId xmlns:p14="http://schemas.microsoft.com/office/powerpoint/2010/main" val="293048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2022/2023 Key Accomplishments</a:t>
            </a:r>
          </a:p>
        </p:txBody>
      </p:sp>
      <p:sp>
        <p:nvSpPr>
          <p:cNvPr id="3" name="Content Placeholder 2"/>
          <p:cNvSpPr>
            <a:spLocks noGrp="1"/>
          </p:cNvSpPr>
          <p:nvPr>
            <p:ph idx="1"/>
          </p:nvPr>
        </p:nvSpPr>
        <p:spPr>
          <a:xfrm>
            <a:off x="457200" y="2057401"/>
            <a:ext cx="8229600" cy="3814761"/>
          </a:xfrm>
        </p:spPr>
        <p:txBody>
          <a:bodyPr>
            <a:normAutofit lnSpcReduction="10000"/>
          </a:bodyPr>
          <a:lstStyle/>
          <a:p>
            <a:pPr marL="428625" indent="-428625">
              <a:buFont typeface="+mj-lt"/>
              <a:buAutoNum type="romanUcPeriod"/>
            </a:pPr>
            <a:r>
              <a:rPr lang="en-US" b="1" dirty="0"/>
              <a:t>Updated &amp; Reorganized Strategic Plan</a:t>
            </a:r>
          </a:p>
          <a:p>
            <a:pPr marL="885825" lvl="1" indent="-428625">
              <a:buFont typeface="Wingdings" panose="05000000000000000000" pitchFamily="2" charset="2"/>
              <a:buChar char="ü"/>
            </a:pPr>
            <a:r>
              <a:rPr lang="en-US" sz="1400" dirty="0"/>
              <a:t>Member Engagement top priority</a:t>
            </a:r>
          </a:p>
          <a:p>
            <a:pPr marL="885825" lvl="1" indent="-428625">
              <a:buFont typeface="Wingdings" panose="05000000000000000000" pitchFamily="2" charset="2"/>
              <a:buChar char="ü"/>
            </a:pPr>
            <a:r>
              <a:rPr lang="en-US" sz="1400" dirty="0"/>
              <a:t>Member Development secondary </a:t>
            </a:r>
          </a:p>
          <a:p>
            <a:pPr marL="885825" lvl="1" indent="-428625">
              <a:buFont typeface="Wingdings" panose="05000000000000000000" pitchFamily="2" charset="2"/>
              <a:buChar char="ü"/>
            </a:pPr>
            <a:r>
              <a:rPr lang="en-US" sz="1400" dirty="0"/>
              <a:t>Inclusion of formal mentorship program under Member Development </a:t>
            </a:r>
          </a:p>
          <a:p>
            <a:pPr marL="885825" lvl="1" indent="-428625">
              <a:buFont typeface="Wingdings" panose="05000000000000000000" pitchFamily="2" charset="2"/>
              <a:buChar char="ü"/>
            </a:pPr>
            <a:endParaRPr lang="en-US" sz="1400" dirty="0"/>
          </a:p>
          <a:p>
            <a:pPr marL="428625" indent="-428625">
              <a:buFont typeface="+mj-lt"/>
              <a:buAutoNum type="romanUcPeriod"/>
            </a:pPr>
            <a:r>
              <a:rPr lang="en-US" b="1" dirty="0"/>
              <a:t>Members Survey Modification</a:t>
            </a:r>
          </a:p>
          <a:p>
            <a:pPr marL="885825" lvl="1" indent="-428625">
              <a:buFont typeface="Wingdings" panose="05000000000000000000" pitchFamily="2" charset="2"/>
              <a:buChar char="ü"/>
            </a:pPr>
            <a:r>
              <a:rPr lang="en-US" sz="1400" dirty="0"/>
              <a:t>Will not complete survey annually</a:t>
            </a:r>
          </a:p>
          <a:p>
            <a:pPr marL="885825" lvl="1" indent="-428625">
              <a:buFont typeface="Wingdings" panose="05000000000000000000" pitchFamily="2" charset="2"/>
              <a:buChar char="ü"/>
            </a:pPr>
            <a:r>
              <a:rPr lang="en-US" sz="1400" dirty="0"/>
              <a:t>Will determine annually needs for survey</a:t>
            </a:r>
          </a:p>
          <a:p>
            <a:pPr marL="885825" lvl="1" indent="-428625">
              <a:buFont typeface="Wingdings" panose="05000000000000000000" pitchFamily="2" charset="2"/>
              <a:buChar char="ü"/>
            </a:pPr>
            <a:endParaRPr lang="en-US" sz="1400" dirty="0"/>
          </a:p>
          <a:p>
            <a:pPr marL="428625" indent="-428625">
              <a:buFont typeface="+mj-lt"/>
              <a:buAutoNum type="romanUcPeriod"/>
            </a:pPr>
            <a:r>
              <a:rPr lang="en-US" b="1" dirty="0"/>
              <a:t>Charter</a:t>
            </a:r>
          </a:p>
          <a:p>
            <a:pPr lvl="1" indent="-457200">
              <a:buFont typeface="Wingdings" panose="05000000000000000000" pitchFamily="2" charset="2"/>
              <a:buChar char="ü"/>
            </a:pPr>
            <a:r>
              <a:rPr lang="en-US" sz="1400" dirty="0"/>
              <a:t>Completed strategic planning charter</a:t>
            </a:r>
          </a:p>
          <a:p>
            <a:pPr lvl="1"/>
            <a:endParaRPr lang="en-US" dirty="0"/>
          </a:p>
          <a:p>
            <a:pPr lvl="1"/>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360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06" y="304068"/>
            <a:ext cx="7092881" cy="693305"/>
          </a:xfrm>
        </p:spPr>
        <p:txBody>
          <a:bodyPr>
            <a:noAutofit/>
          </a:bodyPr>
          <a:lstStyle/>
          <a:p>
            <a:r>
              <a:rPr lang="en-US" sz="3000" b="1" dirty="0"/>
              <a:t>Strategic Planning Committee</a:t>
            </a:r>
            <a:br>
              <a:rPr lang="en-US" sz="3000" b="1" dirty="0"/>
            </a:br>
            <a:r>
              <a:rPr lang="en-US" sz="3000" b="1" dirty="0"/>
              <a:t>Proposed Goals for 2023/2024</a:t>
            </a:r>
          </a:p>
        </p:txBody>
      </p:sp>
      <p:sp>
        <p:nvSpPr>
          <p:cNvPr id="3" name="Content Placeholder 2"/>
          <p:cNvSpPr>
            <a:spLocks noGrp="1"/>
          </p:cNvSpPr>
          <p:nvPr>
            <p:ph idx="1"/>
          </p:nvPr>
        </p:nvSpPr>
        <p:spPr>
          <a:xfrm>
            <a:off x="578250" y="1731764"/>
            <a:ext cx="6866792" cy="3394472"/>
          </a:xfrm>
        </p:spPr>
        <p:txBody>
          <a:bodyPr>
            <a:normAutofit/>
          </a:bodyPr>
          <a:lstStyle/>
          <a:p>
            <a:r>
              <a:rPr lang="en-US" sz="2800" dirty="0"/>
              <a:t>Continue to have a strong committee of highly engaged members</a:t>
            </a:r>
          </a:p>
          <a:p>
            <a:r>
              <a:rPr lang="en-US" sz="2800" dirty="0"/>
              <a:t>Maintain communication and interaction with all AAAEM committees</a:t>
            </a:r>
          </a:p>
          <a:p>
            <a:r>
              <a:rPr lang="en-US" sz="2800" dirty="0"/>
              <a:t>Transition to a new Committee Chair</a:t>
            </a:r>
          </a:p>
        </p:txBody>
      </p:sp>
    </p:spTree>
    <p:extLst>
      <p:ext uri="{BB962C8B-B14F-4D97-AF65-F5344CB8AC3E}">
        <p14:creationId xmlns:p14="http://schemas.microsoft.com/office/powerpoint/2010/main" val="387978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3;p26"/>
          <p:cNvSpPr txBox="1">
            <a:spLocks noGrp="1"/>
          </p:cNvSpPr>
          <p:nvPr>
            <p:ph type="ctrTitle"/>
          </p:nvPr>
        </p:nvSpPr>
        <p:spPr>
          <a:xfrm>
            <a:off x="169049" y="484116"/>
            <a:ext cx="7023206" cy="3934204"/>
          </a:xfrm>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Clr>
                <a:schemeClr val="lt1"/>
              </a:buClr>
              <a:buSzPct val="100000"/>
              <a:buFont typeface="Calibri"/>
              <a:buNone/>
            </a:pPr>
            <a:br>
              <a:rPr lang="en-US" dirty="0"/>
            </a:br>
            <a:r>
              <a:rPr lang="en-US" dirty="0"/>
              <a:t> Wellness </a:t>
            </a:r>
            <a:r>
              <a:rPr lang="en-US" dirty="0">
                <a:solidFill>
                  <a:schemeClr val="bg1"/>
                </a:solidFill>
              </a:rPr>
              <a:t>Task Force</a:t>
            </a:r>
            <a:endParaRPr dirty="0">
              <a:solidFill>
                <a:schemeClr val="bg2"/>
              </a:solidFill>
            </a:endParaRPr>
          </a:p>
        </p:txBody>
      </p:sp>
      <p:sp>
        <p:nvSpPr>
          <p:cNvPr id="6" name="Google Shape;514;p26"/>
          <p:cNvSpPr txBox="1"/>
          <p:nvPr/>
        </p:nvSpPr>
        <p:spPr>
          <a:xfrm>
            <a:off x="539967" y="4733451"/>
            <a:ext cx="7334081" cy="164976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ct val="100000"/>
              <a:buFont typeface="Arial"/>
              <a:buNone/>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March 2024</a:t>
            </a:r>
          </a:p>
          <a:p>
            <a:pPr marL="0" marR="0" lvl="0" indent="0" algn="ctr" rtl="0">
              <a:lnSpc>
                <a:spcPct val="100000"/>
              </a:lnSpc>
              <a:spcBef>
                <a:spcPts val="0"/>
              </a:spcBef>
              <a:spcAft>
                <a:spcPts val="0"/>
              </a:spcAft>
              <a:buClr>
                <a:srgbClr val="000000"/>
              </a:buClr>
              <a:buSzPct val="100000"/>
              <a:buFont typeface="Arial"/>
              <a:buNone/>
            </a:pPr>
            <a:r>
              <a:rPr lang="en-US" sz="2800" dirty="0">
                <a:latin typeface="Calibri" panose="020F0502020204030204" pitchFamily="34" charset="0"/>
                <a:cs typeface="Calibri" panose="020F0502020204030204" pitchFamily="34" charset="0"/>
              </a:rPr>
              <a:t>Katy </a:t>
            </a:r>
            <a:r>
              <a:rPr lang="en-US" sz="2800" dirty="0" err="1">
                <a:latin typeface="Calibri" panose="020F0502020204030204" pitchFamily="34" charset="0"/>
                <a:cs typeface="Calibri" panose="020F0502020204030204" pitchFamily="34" charset="0"/>
              </a:rPr>
              <a:t>Oksuita</a:t>
            </a:r>
            <a:endParaRPr lang="en-US" sz="2800"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ct val="100000"/>
              <a:buFont typeface="Arial"/>
              <a:buNone/>
            </a:pPr>
            <a:endParaRPr sz="2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9730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724D-5C8E-4C5C-BD06-442FF6AF90E1}"/>
              </a:ext>
            </a:extLst>
          </p:cNvPr>
          <p:cNvSpPr>
            <a:spLocks noGrp="1"/>
          </p:cNvSpPr>
          <p:nvPr>
            <p:ph type="title"/>
          </p:nvPr>
        </p:nvSpPr>
        <p:spPr/>
        <p:txBody>
          <a:bodyPr>
            <a:normAutofit fontScale="90000"/>
          </a:bodyPr>
          <a:lstStyle/>
          <a:p>
            <a:r>
              <a:rPr lang="en-US" dirty="0"/>
              <a:t>AAAEM 2023-2024 Committee Chairs</a:t>
            </a:r>
            <a:br>
              <a:rPr lang="en-US" dirty="0"/>
            </a:br>
            <a:endParaRPr lang="en-US" dirty="0"/>
          </a:p>
        </p:txBody>
      </p:sp>
      <p:sp>
        <p:nvSpPr>
          <p:cNvPr id="3" name="Text Placeholder 2">
            <a:extLst>
              <a:ext uri="{FF2B5EF4-FFF2-40B4-BE49-F238E27FC236}">
                <a16:creationId xmlns:a16="http://schemas.microsoft.com/office/drawing/2014/main" id="{88498EDF-47BF-47D4-9B92-18593B6F9A7C}"/>
              </a:ext>
            </a:extLst>
          </p:cNvPr>
          <p:cNvSpPr>
            <a:spLocks noGrp="1"/>
          </p:cNvSpPr>
          <p:nvPr>
            <p:ph type="body" idx="1"/>
          </p:nvPr>
        </p:nvSpPr>
        <p:spPr/>
        <p:txBody>
          <a:bodyPr>
            <a:normAutofit fontScale="85000" lnSpcReduction="20000"/>
          </a:bodyPr>
          <a:lstStyle/>
          <a:p>
            <a:pPr>
              <a:buFont typeface="Wingdings" panose="05000000000000000000" pitchFamily="2" charset="2"/>
              <a:buChar char="v"/>
            </a:pPr>
            <a:r>
              <a:rPr lang="en-US" dirty="0"/>
              <a:t>Benchmark - Greg Archual, MBA and Jim Schuelen, PA MBA</a:t>
            </a:r>
          </a:p>
          <a:p>
            <a:pPr>
              <a:buFont typeface="Wingdings" panose="05000000000000000000" pitchFamily="2" charset="2"/>
              <a:buChar char="v"/>
            </a:pPr>
            <a:r>
              <a:rPr lang="en-US" dirty="0"/>
              <a:t>Communications – Cali Myers, MHA</a:t>
            </a:r>
          </a:p>
          <a:p>
            <a:pPr>
              <a:buFont typeface="Wingdings" panose="05000000000000000000" pitchFamily="2" charset="2"/>
              <a:buChar char="v"/>
            </a:pPr>
            <a:r>
              <a:rPr lang="en-US" dirty="0"/>
              <a:t>Inclusiveness, Diversity, Equity and Anti-Racism (IDEA) - Louis Burton, MHSM</a:t>
            </a:r>
          </a:p>
          <a:p>
            <a:pPr>
              <a:buFont typeface="Wingdings" panose="05000000000000000000" pitchFamily="2" charset="2"/>
              <a:buChar char="v"/>
            </a:pPr>
            <a:r>
              <a:rPr lang="en-US" dirty="0"/>
              <a:t>Education &amp; Professional Development Committee – Frank Jurkiewicz, III, MBA</a:t>
            </a:r>
          </a:p>
          <a:p>
            <a:pPr>
              <a:buFont typeface="Wingdings" panose="05000000000000000000" pitchFamily="2" charset="2"/>
              <a:buChar char="v"/>
            </a:pPr>
            <a:r>
              <a:rPr lang="en-US" dirty="0"/>
              <a:t>Membership Committee - Steve Petrovic, MBA</a:t>
            </a:r>
          </a:p>
          <a:p>
            <a:pPr>
              <a:buFont typeface="Wingdings" panose="05000000000000000000" pitchFamily="2" charset="2"/>
              <a:buChar char="v"/>
            </a:pPr>
            <a:r>
              <a:rPr lang="en-US" dirty="0"/>
              <a:t>Strategic Planning – </a:t>
            </a:r>
            <a:r>
              <a:rPr lang="en-US" dirty="0" err="1"/>
              <a:t>Ambroysa</a:t>
            </a:r>
            <a:r>
              <a:rPr lang="en-US" dirty="0"/>
              <a:t> </a:t>
            </a:r>
            <a:r>
              <a:rPr lang="en-US" dirty="0" err="1"/>
              <a:t>Amlong</a:t>
            </a:r>
            <a:endParaRPr lang="en-US" dirty="0"/>
          </a:p>
          <a:p>
            <a:pPr>
              <a:buFont typeface="Wingdings" panose="05000000000000000000" pitchFamily="2" charset="2"/>
              <a:buChar char="v"/>
            </a:pPr>
            <a:r>
              <a:rPr lang="en-US" dirty="0"/>
              <a:t>Nominating Committee – Amy Jameson, MBA MPhil</a:t>
            </a:r>
          </a:p>
          <a:p>
            <a:pPr>
              <a:buFont typeface="Wingdings" panose="05000000000000000000" pitchFamily="2" charset="2"/>
              <a:buChar char="v"/>
            </a:pPr>
            <a:r>
              <a:rPr lang="en-US" dirty="0"/>
              <a:t>Wellness Workgroup – Katy </a:t>
            </a:r>
            <a:r>
              <a:rPr lang="en-US" dirty="0" err="1"/>
              <a:t>Oksuita</a:t>
            </a:r>
            <a:r>
              <a:rPr lang="en-US" dirty="0"/>
              <a:t>, MS</a:t>
            </a:r>
          </a:p>
          <a:p>
            <a:pPr lvl="2"/>
            <a:endParaRPr lang="en-US" dirty="0"/>
          </a:p>
        </p:txBody>
      </p:sp>
    </p:spTree>
    <p:extLst>
      <p:ext uri="{BB962C8B-B14F-4D97-AF65-F5344CB8AC3E}">
        <p14:creationId xmlns:p14="http://schemas.microsoft.com/office/powerpoint/2010/main" val="1708710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F2D9-304D-423A-82FF-4C94573B2F5F}"/>
              </a:ext>
            </a:extLst>
          </p:cNvPr>
          <p:cNvSpPr>
            <a:spLocks noGrp="1"/>
          </p:cNvSpPr>
          <p:nvPr>
            <p:ph type="title"/>
          </p:nvPr>
        </p:nvSpPr>
        <p:spPr/>
        <p:txBody>
          <a:bodyPr/>
          <a:lstStyle/>
          <a:p>
            <a:r>
              <a:rPr lang="en-US" dirty="0"/>
              <a:t>Wellness</a:t>
            </a:r>
          </a:p>
        </p:txBody>
      </p:sp>
      <p:sp>
        <p:nvSpPr>
          <p:cNvPr id="3" name="Text Placeholder 2">
            <a:extLst>
              <a:ext uri="{FF2B5EF4-FFF2-40B4-BE49-F238E27FC236}">
                <a16:creationId xmlns:a16="http://schemas.microsoft.com/office/drawing/2014/main" id="{8EE8EE73-478F-4919-A15A-E46B537B3037}"/>
              </a:ext>
            </a:extLst>
          </p:cNvPr>
          <p:cNvSpPr>
            <a:spLocks noGrp="1"/>
          </p:cNvSpPr>
          <p:nvPr>
            <p:ph type="body" idx="1"/>
          </p:nvPr>
        </p:nvSpPr>
        <p:spPr/>
        <p:txBody>
          <a:bodyPr>
            <a:normAutofit/>
          </a:bodyPr>
          <a:lstStyle/>
          <a:p>
            <a:r>
              <a:rPr lang="en-US" sz="2800" dirty="0"/>
              <a:t>Designated a Task Force at the 2023 Retreat</a:t>
            </a:r>
          </a:p>
          <a:p>
            <a:r>
              <a:rPr lang="en-US" sz="2800" dirty="0"/>
              <a:t>Less structured than a standing Committee</a:t>
            </a:r>
          </a:p>
          <a:p>
            <a:r>
              <a:rPr lang="en-US" sz="2800" dirty="0"/>
              <a:t>Has a Chairperson - works with President and President Elect to develop objectives</a:t>
            </a:r>
          </a:p>
          <a:p>
            <a:r>
              <a:rPr lang="en-US" sz="2800" dirty="0"/>
              <a:t>Conducts activities for the benefit of Members</a:t>
            </a:r>
          </a:p>
          <a:p>
            <a:endParaRPr lang="en-US" sz="2800" b="1" dirty="0"/>
          </a:p>
          <a:p>
            <a:pPr marL="114300" indent="0">
              <a:buNone/>
            </a:pPr>
            <a:r>
              <a:rPr lang="en-US" sz="2800" b="1" dirty="0"/>
              <a:t>Immediate Goal:  Hosting an event at the Retreat!</a:t>
            </a:r>
          </a:p>
          <a:p>
            <a:pPr marL="114300" indent="0">
              <a:buNone/>
            </a:pPr>
            <a:endParaRPr lang="en-US" sz="2400" dirty="0"/>
          </a:p>
          <a:p>
            <a:pPr lvl="1"/>
            <a:endParaRPr lang="en-US" sz="1400" dirty="0"/>
          </a:p>
        </p:txBody>
      </p:sp>
    </p:spTree>
    <p:extLst>
      <p:ext uri="{BB962C8B-B14F-4D97-AF65-F5344CB8AC3E}">
        <p14:creationId xmlns:p14="http://schemas.microsoft.com/office/powerpoint/2010/main" val="2877940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F2D9-304D-423A-82FF-4C94573B2F5F}"/>
              </a:ext>
            </a:extLst>
          </p:cNvPr>
          <p:cNvSpPr>
            <a:spLocks noGrp="1"/>
          </p:cNvSpPr>
          <p:nvPr>
            <p:ph type="title"/>
          </p:nvPr>
        </p:nvSpPr>
        <p:spPr/>
        <p:txBody>
          <a:bodyPr/>
          <a:lstStyle/>
          <a:p>
            <a:r>
              <a:rPr lang="en-US" dirty="0"/>
              <a:t>Wellness</a:t>
            </a:r>
          </a:p>
        </p:txBody>
      </p:sp>
      <p:sp>
        <p:nvSpPr>
          <p:cNvPr id="3" name="Text Placeholder 2">
            <a:extLst>
              <a:ext uri="{FF2B5EF4-FFF2-40B4-BE49-F238E27FC236}">
                <a16:creationId xmlns:a16="http://schemas.microsoft.com/office/drawing/2014/main" id="{8EE8EE73-478F-4919-A15A-E46B537B3037}"/>
              </a:ext>
            </a:extLst>
          </p:cNvPr>
          <p:cNvSpPr>
            <a:spLocks noGrp="1"/>
          </p:cNvSpPr>
          <p:nvPr>
            <p:ph type="body" idx="1"/>
          </p:nvPr>
        </p:nvSpPr>
        <p:spPr/>
        <p:txBody>
          <a:bodyPr>
            <a:normAutofit lnSpcReduction="10000"/>
          </a:bodyPr>
          <a:lstStyle/>
          <a:p>
            <a:pPr marL="114300" indent="0">
              <a:buNone/>
            </a:pPr>
            <a:r>
              <a:rPr lang="en-US" b="1" u="sng" dirty="0"/>
              <a:t>Events during Retreat</a:t>
            </a:r>
            <a:endParaRPr lang="en-US" sz="2400" b="1" u="sng" dirty="0"/>
          </a:p>
          <a:p>
            <a:r>
              <a:rPr lang="en-US" sz="2400" b="1" dirty="0"/>
              <a:t>MONDAY – 3/18 at 7:00 </a:t>
            </a:r>
            <a:r>
              <a:rPr lang="en-US" sz="2400" b="1" dirty="0" err="1"/>
              <a:t>a.m</a:t>
            </a:r>
            <a:endParaRPr lang="en-US" sz="2400" b="1" dirty="0"/>
          </a:p>
          <a:p>
            <a:pPr lvl="1"/>
            <a:r>
              <a:rPr lang="en-US" sz="2400" dirty="0"/>
              <a:t>Meet in the lobby for a group walk to </a:t>
            </a:r>
            <a:r>
              <a:rPr lang="en-US" sz="2400" dirty="0" err="1"/>
              <a:t>Playita</a:t>
            </a:r>
            <a:r>
              <a:rPr lang="en-US" sz="2400" dirty="0"/>
              <a:t> del </a:t>
            </a:r>
            <a:r>
              <a:rPr lang="en-US" sz="2400" dirty="0" err="1"/>
              <a:t>Condado</a:t>
            </a:r>
            <a:r>
              <a:rPr lang="en-US" sz="2400" dirty="0"/>
              <a:t>, San Juan.</a:t>
            </a:r>
          </a:p>
          <a:p>
            <a:pPr lvl="1"/>
            <a:r>
              <a:rPr lang="en-US" sz="2400" dirty="0"/>
              <a:t>Point person is Cali Myers</a:t>
            </a:r>
          </a:p>
          <a:p>
            <a:pPr marL="571500" lvl="1" indent="0">
              <a:buNone/>
            </a:pPr>
            <a:endParaRPr lang="en-US" sz="1400" dirty="0"/>
          </a:p>
          <a:p>
            <a:r>
              <a:rPr lang="en-US" sz="2400" b="1" dirty="0"/>
              <a:t>TUESDAY – 3/19 at 4:00 p.m.</a:t>
            </a:r>
          </a:p>
          <a:p>
            <a:pPr lvl="1"/>
            <a:r>
              <a:rPr lang="en-US" sz="2400" dirty="0"/>
              <a:t>Meet in in the lobby for a walk to </a:t>
            </a:r>
            <a:r>
              <a:rPr lang="en-US" sz="2400" dirty="0" err="1"/>
              <a:t>Escambron</a:t>
            </a:r>
            <a:r>
              <a:rPr lang="en-US" sz="2400" dirty="0"/>
              <a:t> Beach, San Juan</a:t>
            </a:r>
          </a:p>
          <a:p>
            <a:pPr lvl="1"/>
            <a:r>
              <a:rPr lang="en-US" sz="2400" dirty="0"/>
              <a:t>Point Person is Amy Jameson</a:t>
            </a:r>
          </a:p>
          <a:p>
            <a:pPr lvl="1"/>
            <a:r>
              <a:rPr lang="en-US" sz="2400" dirty="0"/>
              <a:t>The group will return at 6 p.m. and host a Happy Hour and conversation</a:t>
            </a:r>
          </a:p>
          <a:p>
            <a:endParaRPr lang="en-US" sz="2400" dirty="0"/>
          </a:p>
          <a:p>
            <a:pPr lvl="1"/>
            <a:endParaRPr lang="en-US" sz="1400" dirty="0"/>
          </a:p>
        </p:txBody>
      </p:sp>
    </p:spTree>
    <p:extLst>
      <p:ext uri="{BB962C8B-B14F-4D97-AF65-F5344CB8AC3E}">
        <p14:creationId xmlns:p14="http://schemas.microsoft.com/office/powerpoint/2010/main" val="914491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3;p26"/>
          <p:cNvSpPr txBox="1">
            <a:spLocks noGrp="1"/>
          </p:cNvSpPr>
          <p:nvPr>
            <p:ph type="ctrTitle"/>
          </p:nvPr>
        </p:nvSpPr>
        <p:spPr>
          <a:xfrm>
            <a:off x="169049" y="130630"/>
            <a:ext cx="7023206" cy="4287690"/>
          </a:xfrm>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Clr>
                <a:schemeClr val="lt1"/>
              </a:buClr>
              <a:buSzPct val="100000"/>
              <a:buFont typeface="Calibri"/>
              <a:buNone/>
            </a:pPr>
            <a:br>
              <a:rPr lang="en-US" dirty="0"/>
            </a:br>
            <a:r>
              <a:rPr lang="en-US" dirty="0"/>
              <a:t> Nominating </a:t>
            </a:r>
            <a:r>
              <a:rPr lang="en-US" dirty="0">
                <a:solidFill>
                  <a:schemeClr val="bg1"/>
                </a:solidFill>
              </a:rPr>
              <a:t>Committee</a:t>
            </a:r>
            <a:endParaRPr dirty="0">
              <a:solidFill>
                <a:schemeClr val="bg2"/>
              </a:solidFill>
            </a:endParaRPr>
          </a:p>
        </p:txBody>
      </p:sp>
      <p:sp>
        <p:nvSpPr>
          <p:cNvPr id="6" name="Google Shape;514;p26"/>
          <p:cNvSpPr txBox="1"/>
          <p:nvPr/>
        </p:nvSpPr>
        <p:spPr>
          <a:xfrm>
            <a:off x="539967" y="4724120"/>
            <a:ext cx="7334081" cy="164976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ct val="100000"/>
              <a:buFont typeface="Arial"/>
              <a:buNone/>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March 2024</a:t>
            </a:r>
          </a:p>
          <a:p>
            <a:pPr marL="0" marR="0" lvl="0" indent="0" algn="ctr" rtl="0">
              <a:lnSpc>
                <a:spcPct val="100000"/>
              </a:lnSpc>
              <a:spcBef>
                <a:spcPts val="0"/>
              </a:spcBef>
              <a:spcAft>
                <a:spcPts val="0"/>
              </a:spcAft>
              <a:buClr>
                <a:srgbClr val="000000"/>
              </a:buClr>
              <a:buSzPct val="100000"/>
              <a:buFont typeface="Arial"/>
              <a:buNone/>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Amy Jameson</a:t>
            </a:r>
          </a:p>
          <a:p>
            <a:pPr marL="0" marR="0" lvl="0" indent="0" algn="ctr" rtl="0">
              <a:lnSpc>
                <a:spcPct val="100000"/>
              </a:lnSpc>
              <a:spcBef>
                <a:spcPts val="0"/>
              </a:spcBef>
              <a:spcAft>
                <a:spcPts val="0"/>
              </a:spcAft>
              <a:buClr>
                <a:srgbClr val="000000"/>
              </a:buClr>
              <a:buSzPct val="100000"/>
              <a:buFont typeface="Arial"/>
              <a:buNone/>
            </a:pPr>
            <a:r>
              <a:rPr lang="en-US" sz="2800" dirty="0">
                <a:latin typeface="Calibri" panose="020F0502020204030204" pitchFamily="34" charset="0"/>
                <a:cs typeface="Calibri" panose="020F0502020204030204" pitchFamily="34" charset="0"/>
              </a:rPr>
              <a:t>Chair &amp; Immediate Past President</a:t>
            </a:r>
            <a:endParaRPr sz="2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49545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10e4ebf1e0_1_0"/>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dirty="0"/>
              <a:t>Nominating Committee Members</a:t>
            </a:r>
            <a:endParaRPr sz="3200" dirty="0"/>
          </a:p>
        </p:txBody>
      </p:sp>
      <p:sp>
        <p:nvSpPr>
          <p:cNvPr id="87" name="Google Shape;87;g210e4ebf1e0_1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r>
              <a:rPr lang="en-US" dirty="0"/>
              <a:t>Louis Burton</a:t>
            </a:r>
          </a:p>
          <a:p>
            <a:r>
              <a:rPr lang="en-US" dirty="0"/>
              <a:t>Ashlee Melendez</a:t>
            </a:r>
          </a:p>
          <a:p>
            <a:r>
              <a:rPr lang="en-US" dirty="0"/>
              <a:t>Kain Robins</a:t>
            </a:r>
          </a:p>
          <a:p>
            <a:r>
              <a:rPr lang="en-US" dirty="0"/>
              <a:t>Travis Schmitz</a:t>
            </a:r>
          </a:p>
          <a:p>
            <a:r>
              <a:rPr lang="en-US" dirty="0"/>
              <a:t>Becky McGowan</a:t>
            </a:r>
          </a:p>
          <a:p>
            <a:r>
              <a:rPr lang="en-US" dirty="0"/>
              <a:t>Amy Jameson</a:t>
            </a:r>
          </a:p>
          <a:p>
            <a:pPr marL="0" lvl="0" indent="0" algn="l" rtl="0">
              <a:spcBef>
                <a:spcPts val="360"/>
              </a:spcBef>
              <a:spcAft>
                <a:spcPts val="0"/>
              </a:spcAft>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10e4ebf1e0_1_0"/>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dirty="0"/>
              <a:t>2023-2024 Activities</a:t>
            </a:r>
            <a:endParaRPr sz="3200" dirty="0"/>
          </a:p>
        </p:txBody>
      </p:sp>
      <p:sp>
        <p:nvSpPr>
          <p:cNvPr id="87" name="Google Shape;87;g210e4ebf1e0_1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endParaRPr lang="en-US" sz="2400" dirty="0"/>
          </a:p>
          <a:p>
            <a:r>
              <a:rPr lang="en-US" sz="2400" dirty="0"/>
              <a:t>Developed and submitted the Nomination Committee Charter to the Executive Committee for approval;</a:t>
            </a:r>
          </a:p>
          <a:p>
            <a:pPr marL="114300" indent="0">
              <a:buNone/>
            </a:pPr>
            <a:endParaRPr lang="en-US" sz="2400" dirty="0"/>
          </a:p>
          <a:p>
            <a:r>
              <a:rPr lang="en-US" sz="2400" dirty="0"/>
              <a:t>Recruited and vetted members for the annual elections;</a:t>
            </a:r>
          </a:p>
          <a:p>
            <a:pPr marL="114300" indent="0">
              <a:buNone/>
            </a:pPr>
            <a:endParaRPr lang="en-US" sz="2400" dirty="0"/>
          </a:p>
          <a:p>
            <a:r>
              <a:rPr lang="en-US" sz="2400" dirty="0"/>
              <a:t>Reviewed and submitted award winner names to the Executive Committee for approval</a:t>
            </a:r>
          </a:p>
          <a:p>
            <a:pPr marL="0" lvl="0" indent="0" algn="l" rtl="0">
              <a:spcBef>
                <a:spcPts val="360"/>
              </a:spcBef>
              <a:spcAft>
                <a:spcPts val="0"/>
              </a:spcAft>
              <a:buNone/>
            </a:pPr>
            <a:endParaRPr dirty="0"/>
          </a:p>
        </p:txBody>
      </p:sp>
    </p:spTree>
    <p:extLst>
      <p:ext uri="{BB962C8B-B14F-4D97-AF65-F5344CB8AC3E}">
        <p14:creationId xmlns:p14="http://schemas.microsoft.com/office/powerpoint/2010/main" val="2328625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10e4ebf1e0_1_0"/>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dirty="0"/>
              <a:t>AAAEM Award Descriptions and Guidelines</a:t>
            </a:r>
            <a:endParaRPr sz="3200" dirty="0"/>
          </a:p>
        </p:txBody>
      </p:sp>
      <p:sp>
        <p:nvSpPr>
          <p:cNvPr id="87" name="Google Shape;87;g210e4ebf1e0_1_0"/>
          <p:cNvSpPr txBox="1">
            <a:spLocks noGrp="1"/>
          </p:cNvSpPr>
          <p:nvPr>
            <p:ph type="body" idx="1"/>
          </p:nvPr>
        </p:nvSpPr>
        <p:spPr>
          <a:xfrm>
            <a:off x="69670" y="1210491"/>
            <a:ext cx="8547462" cy="5647509"/>
          </a:xfrm>
          <a:prstGeom prst="rect">
            <a:avLst/>
          </a:prstGeom>
        </p:spPr>
        <p:txBody>
          <a:bodyPr spcFirstLastPara="1" wrap="square" lIns="91425" tIns="45700" rIns="91425" bIns="45700" anchor="t" anchorCtr="0">
            <a:normAutofit fontScale="92500" lnSpcReduction="10000"/>
          </a:bodyPr>
          <a:lstStyle/>
          <a:p>
            <a:pPr marL="0" indent="0" algn="ctr">
              <a:spcBef>
                <a:spcPts val="0"/>
              </a:spcBef>
              <a:buClr>
                <a:srgbClr val="000000"/>
              </a:buClr>
              <a:buSzPct val="100000"/>
              <a:buNone/>
            </a:pPr>
            <a:endParaRPr lang="en-US" sz="1050" b="1" dirty="0">
              <a:solidFill>
                <a:srgbClr val="000000"/>
              </a:solidFill>
              <a:latin typeface="Arial"/>
              <a:sym typeface="Arial"/>
            </a:endParaRPr>
          </a:p>
          <a:p>
            <a:pPr marL="0" indent="0" algn="ctr">
              <a:spcBef>
                <a:spcPts val="0"/>
              </a:spcBef>
              <a:buClr>
                <a:srgbClr val="000000"/>
              </a:buClr>
              <a:buSzPct val="100000"/>
              <a:buNone/>
            </a:pPr>
            <a:r>
              <a:rPr lang="en-US" sz="1050" b="1" dirty="0">
                <a:solidFill>
                  <a:srgbClr val="000000"/>
                </a:solidFill>
                <a:latin typeface="Arial"/>
                <a:sym typeface="Arial"/>
              </a:rPr>
              <a:t>James J. Scheulen Lifetime Achievement Award in Academic Emergency Medicine Administration</a:t>
            </a:r>
          </a:p>
          <a:p>
            <a:pPr marL="0" indent="0">
              <a:spcBef>
                <a:spcPts val="0"/>
              </a:spcBef>
              <a:buClr>
                <a:srgbClr val="000000"/>
              </a:buClr>
              <a:buSzPct val="100000"/>
              <a:buNone/>
            </a:pPr>
            <a:r>
              <a:rPr lang="en-US" sz="1050" dirty="0">
                <a:solidFill>
                  <a:srgbClr val="000000"/>
                </a:solidFill>
                <a:latin typeface="Arial"/>
                <a:sym typeface="Arial"/>
              </a:rPr>
              <a:t>The AAAEM Lifetime Achievement  Award in Academic Emergency Medicine Administration  is the highest recognition the Academy gives an individual. It recognizes an academic emergency medicine administrator who has demonstrated noteworthy achievement, exceptional leadership, and management proficiency. One who has enhanced the strategic and operational effectiveness of academic emergency departments, emergency medicine education or emergency medicine research in his or her institution, and/or the broader academic emergency medicine community. </a:t>
            </a:r>
          </a:p>
          <a:p>
            <a:pPr marL="0" indent="0">
              <a:spcBef>
                <a:spcPts val="0"/>
              </a:spcBef>
              <a:buClr>
                <a:srgbClr val="000000"/>
              </a:buClr>
              <a:buSzPct val="100000"/>
              <a:buNone/>
            </a:pPr>
            <a:r>
              <a:rPr lang="en-US" sz="1050" b="1" dirty="0">
                <a:solidFill>
                  <a:srgbClr val="000000"/>
                </a:solidFill>
                <a:latin typeface="Arial"/>
                <a:sym typeface="Arial"/>
              </a:rPr>
              <a:t>Minimum requirement:</a:t>
            </a:r>
            <a:r>
              <a:rPr lang="en-US" sz="1050" dirty="0">
                <a:solidFill>
                  <a:srgbClr val="000000"/>
                </a:solidFill>
                <a:latin typeface="Arial"/>
                <a:sym typeface="Arial"/>
              </a:rPr>
              <a:t> Must be AAAEM member for greater than 5 consecutive years and work a minimum of 10 years in academic emergency medicine.  Member should demonstrate the following: </a:t>
            </a:r>
          </a:p>
          <a:p>
            <a:pPr>
              <a:spcBef>
                <a:spcPts val="323"/>
              </a:spcBef>
              <a:buClr>
                <a:srgbClr val="000000"/>
              </a:buClr>
              <a:buSzPct val="100000"/>
              <a:buFont typeface="Arial" panose="020B0604020202020204" pitchFamily="34" charset="0"/>
              <a:buChar char="•"/>
            </a:pPr>
            <a:r>
              <a:rPr lang="en-US" sz="1050" dirty="0">
                <a:solidFill>
                  <a:srgbClr val="000000"/>
                </a:solidFill>
                <a:latin typeface="Arial"/>
                <a:sym typeface="Arial"/>
              </a:rPr>
              <a:t>Advances interprofessional education, be involved in professional growth, and educational programs within the Academy</a:t>
            </a:r>
          </a:p>
          <a:p>
            <a:pPr>
              <a:spcBef>
                <a:spcPts val="323"/>
              </a:spcBef>
              <a:buClr>
                <a:srgbClr val="000000"/>
              </a:buClr>
              <a:buSzPct val="100000"/>
              <a:buFont typeface="Arial" panose="020B0604020202020204" pitchFamily="34" charset="0"/>
              <a:buChar char="•"/>
            </a:pPr>
            <a:r>
              <a:rPr lang="en-US" sz="1050" dirty="0">
                <a:solidFill>
                  <a:srgbClr val="000000"/>
                </a:solidFill>
                <a:latin typeface="Arial"/>
                <a:sym typeface="Arial"/>
              </a:rPr>
              <a:t>Commitment to the organization through AAAEM leadership </a:t>
            </a:r>
          </a:p>
          <a:p>
            <a:pPr>
              <a:spcBef>
                <a:spcPts val="323"/>
              </a:spcBef>
              <a:buClr>
                <a:srgbClr val="000000"/>
              </a:buClr>
              <a:buSzPct val="100000"/>
              <a:buFont typeface="Arial" panose="020B0604020202020204" pitchFamily="34" charset="0"/>
              <a:buChar char="•"/>
            </a:pPr>
            <a:r>
              <a:rPr lang="en-US" sz="1050" dirty="0">
                <a:solidFill>
                  <a:srgbClr val="000000"/>
                </a:solidFill>
                <a:latin typeface="Arial"/>
                <a:sym typeface="Arial"/>
              </a:rPr>
              <a:t>Provides leadership and service within our profession</a:t>
            </a:r>
          </a:p>
          <a:p>
            <a:pPr>
              <a:spcBef>
                <a:spcPts val="323"/>
              </a:spcBef>
              <a:buClr>
                <a:srgbClr val="000000"/>
              </a:buClr>
              <a:buSzPct val="100000"/>
              <a:buFont typeface="Arial" panose="020B0604020202020204" pitchFamily="34" charset="0"/>
              <a:buChar char="•"/>
            </a:pPr>
            <a:r>
              <a:rPr lang="en-US" sz="1050" dirty="0">
                <a:solidFill>
                  <a:srgbClr val="000000"/>
                </a:solidFill>
                <a:latin typeface="Arial"/>
                <a:sym typeface="Arial"/>
              </a:rPr>
              <a:t>Evidence of research and/or creative scholarship activities related to academic emergency medicine </a:t>
            </a:r>
          </a:p>
          <a:p>
            <a:pPr>
              <a:spcBef>
                <a:spcPts val="323"/>
              </a:spcBef>
              <a:buClr>
                <a:srgbClr val="000000"/>
              </a:buClr>
              <a:buSzPct val="100000"/>
              <a:buFont typeface="Arial" panose="020B0604020202020204" pitchFamily="34" charset="0"/>
              <a:buChar char="•"/>
            </a:pPr>
            <a:r>
              <a:rPr lang="en-US" sz="1050" dirty="0">
                <a:solidFill>
                  <a:srgbClr val="000000"/>
                </a:solidFill>
                <a:latin typeface="Arial"/>
                <a:sym typeface="Arial"/>
              </a:rPr>
              <a:t>Creates and cultivates sharing of ideas and best practices amongst AAAEM members</a:t>
            </a:r>
          </a:p>
          <a:p>
            <a:pPr marL="0" indent="0" algn="ctr">
              <a:spcBef>
                <a:spcPts val="0"/>
              </a:spcBef>
              <a:buClr>
                <a:srgbClr val="000000"/>
              </a:buClr>
              <a:buSzPct val="100000"/>
              <a:buNone/>
            </a:pPr>
            <a:endParaRPr lang="en-US" sz="1050" b="1" dirty="0">
              <a:solidFill>
                <a:srgbClr val="000000"/>
              </a:solidFill>
              <a:latin typeface="Arial"/>
              <a:sym typeface="Arial"/>
            </a:endParaRPr>
          </a:p>
          <a:p>
            <a:pPr marL="0" indent="0" algn="ctr">
              <a:spcBef>
                <a:spcPts val="0"/>
              </a:spcBef>
              <a:buClr>
                <a:srgbClr val="000000"/>
              </a:buClr>
              <a:buSzPct val="100000"/>
              <a:buNone/>
            </a:pPr>
            <a:r>
              <a:rPr lang="en-US" sz="1050" b="1" dirty="0">
                <a:solidFill>
                  <a:srgbClr val="000000"/>
                </a:solidFill>
                <a:latin typeface="Arial"/>
                <a:sym typeface="Arial"/>
              </a:rPr>
              <a:t>Significant Contributions to Academic Emergency Medicine Administration Annual Award</a:t>
            </a:r>
          </a:p>
          <a:p>
            <a:pPr marL="0" indent="0">
              <a:spcBef>
                <a:spcPts val="0"/>
              </a:spcBef>
              <a:buClr>
                <a:srgbClr val="000000"/>
              </a:buClr>
              <a:buSzPct val="100000"/>
              <a:buNone/>
            </a:pPr>
            <a:r>
              <a:rPr lang="en-US" sz="1050" dirty="0">
                <a:solidFill>
                  <a:srgbClr val="000000"/>
                </a:solidFill>
                <a:latin typeface="Arial"/>
                <a:sym typeface="Arial"/>
              </a:rPr>
              <a:t>The AAAEM Annual Academy Award recognizes an academic emergency medicine administrator  who has demonstrated exceptional leadership within the past three years.</a:t>
            </a:r>
            <a:r>
              <a:rPr lang="en-US" sz="1050" b="1" dirty="0">
                <a:solidFill>
                  <a:srgbClr val="000000"/>
                </a:solidFill>
                <a:latin typeface="Arial"/>
                <a:sym typeface="Arial"/>
              </a:rPr>
              <a:t> </a:t>
            </a:r>
            <a:endParaRPr lang="en-US" sz="1050" dirty="0">
              <a:solidFill>
                <a:srgbClr val="000000"/>
              </a:solidFill>
              <a:latin typeface="Arial"/>
              <a:sym typeface="Arial"/>
            </a:endParaRPr>
          </a:p>
          <a:p>
            <a:pPr marL="0" indent="0">
              <a:spcBef>
                <a:spcPts val="360"/>
              </a:spcBef>
              <a:buClr>
                <a:srgbClr val="000000"/>
              </a:buClr>
              <a:buSzPct val="100000"/>
              <a:buNone/>
            </a:pPr>
            <a:r>
              <a:rPr lang="en-US" sz="1050" b="1" dirty="0">
                <a:solidFill>
                  <a:srgbClr val="000000"/>
                </a:solidFill>
                <a:latin typeface="Arial"/>
                <a:sym typeface="Arial"/>
              </a:rPr>
              <a:t>Minimum requirement:</a:t>
            </a:r>
            <a:r>
              <a:rPr lang="en-US" sz="1050" dirty="0">
                <a:solidFill>
                  <a:srgbClr val="000000"/>
                </a:solidFill>
                <a:latin typeface="Arial"/>
                <a:sym typeface="Arial"/>
              </a:rPr>
              <a:t> AAAEM member with demonstration of the following: </a:t>
            </a:r>
          </a:p>
          <a:p>
            <a:pPr>
              <a:spcBef>
                <a:spcPts val="320"/>
              </a:spcBef>
              <a:buClr>
                <a:srgbClr val="000000"/>
              </a:buClr>
              <a:buSzPct val="100000"/>
            </a:pPr>
            <a:r>
              <a:rPr lang="en-US" sz="1050" dirty="0">
                <a:solidFill>
                  <a:srgbClr val="000000"/>
                </a:solidFill>
                <a:latin typeface="Arial"/>
                <a:sym typeface="Arial"/>
              </a:rPr>
              <a:t>Exhibits exemplary leadership qualities (i.e. Sharing best practices, Mentoring, Advocacy of the profession, Participation in AAAEM activities)</a:t>
            </a:r>
          </a:p>
          <a:p>
            <a:pPr>
              <a:spcBef>
                <a:spcPts val="320"/>
              </a:spcBef>
              <a:buClr>
                <a:srgbClr val="000000"/>
              </a:buClr>
              <a:buSzPct val="100000"/>
            </a:pPr>
            <a:r>
              <a:rPr lang="en-US" sz="1050" dirty="0">
                <a:solidFill>
                  <a:srgbClr val="000000"/>
                </a:solidFill>
                <a:latin typeface="Arial"/>
                <a:sym typeface="Arial"/>
              </a:rPr>
              <a:t>Shows outstanding dedication, competence, and exceptional performance</a:t>
            </a:r>
          </a:p>
          <a:p>
            <a:pPr>
              <a:spcBef>
                <a:spcPts val="320"/>
              </a:spcBef>
              <a:buClr>
                <a:srgbClr val="000000"/>
              </a:buClr>
              <a:buSzPct val="100000"/>
            </a:pPr>
            <a:r>
              <a:rPr lang="en-US" sz="1050" dirty="0">
                <a:solidFill>
                  <a:srgbClr val="000000"/>
                </a:solidFill>
                <a:latin typeface="Arial"/>
                <a:sym typeface="Arial"/>
              </a:rPr>
              <a:t>Shows strategic and operational effectiveness </a:t>
            </a:r>
          </a:p>
          <a:p>
            <a:pPr>
              <a:spcBef>
                <a:spcPts val="320"/>
              </a:spcBef>
              <a:buClr>
                <a:srgbClr val="000000"/>
              </a:buClr>
              <a:buSzPct val="100000"/>
            </a:pPr>
            <a:r>
              <a:rPr lang="en-US" sz="1050" dirty="0">
                <a:solidFill>
                  <a:srgbClr val="000000"/>
                </a:solidFill>
                <a:latin typeface="Arial"/>
                <a:sym typeface="Arial"/>
              </a:rPr>
              <a:t>Contributes to emergency medicine education and/or research via presentations or other</a:t>
            </a:r>
          </a:p>
          <a:p>
            <a:pPr>
              <a:spcBef>
                <a:spcPts val="320"/>
              </a:spcBef>
              <a:buClr>
                <a:srgbClr val="000000"/>
              </a:buClr>
              <a:buSzPct val="100000"/>
            </a:pPr>
            <a:r>
              <a:rPr lang="en-US" sz="1050" dirty="0">
                <a:solidFill>
                  <a:srgbClr val="000000"/>
                </a:solidFill>
                <a:latin typeface="Arial"/>
                <a:sym typeface="Arial"/>
              </a:rPr>
              <a:t>Noteworthy contribution/s to the growth and success of AAAEM</a:t>
            </a:r>
          </a:p>
          <a:p>
            <a:pPr marL="0" indent="0" algn="ctr">
              <a:spcBef>
                <a:spcPts val="0"/>
              </a:spcBef>
              <a:buClr>
                <a:srgbClr val="000000"/>
              </a:buClr>
              <a:buSzPct val="100000"/>
              <a:buNone/>
            </a:pPr>
            <a:endParaRPr lang="en-US" sz="1050" b="1" dirty="0">
              <a:solidFill>
                <a:srgbClr val="000000"/>
              </a:solidFill>
              <a:latin typeface="Arial"/>
              <a:sym typeface="Arial"/>
            </a:endParaRPr>
          </a:p>
          <a:p>
            <a:pPr marL="0" indent="0" algn="ctr">
              <a:spcBef>
                <a:spcPts val="0"/>
              </a:spcBef>
              <a:buClr>
                <a:srgbClr val="000000"/>
              </a:buClr>
              <a:buSzPct val="100000"/>
              <a:buNone/>
            </a:pPr>
            <a:r>
              <a:rPr lang="en-US" sz="1050" b="1" dirty="0">
                <a:solidFill>
                  <a:srgbClr val="000000"/>
                </a:solidFill>
                <a:latin typeface="Arial"/>
                <a:sym typeface="Arial"/>
              </a:rPr>
              <a:t>The Rising Star Academy of Administrators in Academic Emergency Medicine Award</a:t>
            </a:r>
            <a:r>
              <a:rPr lang="en-US" sz="1050" dirty="0">
                <a:solidFill>
                  <a:srgbClr val="000000"/>
                </a:solidFill>
                <a:latin typeface="Arial"/>
                <a:sym typeface="Arial"/>
              </a:rPr>
              <a:t> </a:t>
            </a:r>
          </a:p>
          <a:p>
            <a:pPr marL="0" indent="0">
              <a:spcBef>
                <a:spcPts val="0"/>
              </a:spcBef>
              <a:buClr>
                <a:srgbClr val="000000"/>
              </a:buClr>
              <a:buSzPct val="100000"/>
              <a:buNone/>
            </a:pPr>
            <a:r>
              <a:rPr lang="en-US" sz="1050" dirty="0">
                <a:solidFill>
                  <a:srgbClr val="000000"/>
                </a:solidFill>
                <a:latin typeface="Arial"/>
                <a:sym typeface="Arial"/>
              </a:rPr>
              <a:t>This recognizes an academic emergency medicine administrator affiliated with AAAEM who has demonstrated significant participation and/or leadership within the academy during their first five years of membership.  </a:t>
            </a:r>
          </a:p>
          <a:p>
            <a:pPr marL="0" indent="0">
              <a:spcBef>
                <a:spcPts val="352"/>
              </a:spcBef>
              <a:buClr>
                <a:srgbClr val="000000"/>
              </a:buClr>
              <a:buSzPct val="100000"/>
              <a:buNone/>
            </a:pPr>
            <a:r>
              <a:rPr lang="en-US" sz="1050" b="1" dirty="0">
                <a:solidFill>
                  <a:srgbClr val="000000"/>
                </a:solidFill>
                <a:latin typeface="Arial"/>
                <a:sym typeface="Arial"/>
              </a:rPr>
              <a:t>Minimum requirement</a:t>
            </a:r>
            <a:r>
              <a:rPr lang="en-US" sz="1050" dirty="0">
                <a:solidFill>
                  <a:srgbClr val="000000"/>
                </a:solidFill>
                <a:latin typeface="Arial"/>
                <a:sym typeface="Arial"/>
              </a:rPr>
              <a:t>: AAAEM member for 5 years or less with a demonstration of the following:</a:t>
            </a:r>
          </a:p>
          <a:p>
            <a:pPr>
              <a:spcBef>
                <a:spcPts val="352"/>
              </a:spcBef>
              <a:buClr>
                <a:srgbClr val="000000"/>
              </a:buClr>
              <a:buSzPct val="100000"/>
              <a:buFont typeface="Arial" panose="020B0604020202020204" pitchFamily="34" charset="0"/>
              <a:buChar char="•"/>
            </a:pPr>
            <a:r>
              <a:rPr lang="en-US" sz="1050" dirty="0">
                <a:solidFill>
                  <a:srgbClr val="000000"/>
                </a:solidFill>
                <a:latin typeface="Arial"/>
                <a:sym typeface="Arial"/>
              </a:rPr>
              <a:t>Significant participation in AAAEM activities (e.g. projects) and/or committees </a:t>
            </a:r>
          </a:p>
          <a:p>
            <a:pPr>
              <a:spcBef>
                <a:spcPts val="352"/>
              </a:spcBef>
              <a:buClr>
                <a:srgbClr val="000000"/>
              </a:buClr>
              <a:buSzPct val="100000"/>
              <a:buFont typeface="Arial" panose="020B0604020202020204" pitchFamily="34" charset="0"/>
              <a:buChar char="•"/>
            </a:pPr>
            <a:r>
              <a:rPr lang="en-US" sz="1050" dirty="0">
                <a:solidFill>
                  <a:srgbClr val="000000"/>
                </a:solidFill>
                <a:latin typeface="Arial"/>
                <a:sym typeface="Arial"/>
              </a:rPr>
              <a:t>Demonstrated leadership skills</a:t>
            </a:r>
          </a:p>
          <a:p>
            <a:pPr>
              <a:spcBef>
                <a:spcPts val="352"/>
              </a:spcBef>
              <a:buClr>
                <a:srgbClr val="000000"/>
              </a:buClr>
              <a:buSzPct val="100000"/>
              <a:buFont typeface="Arial" panose="020B0604020202020204" pitchFamily="34" charset="0"/>
              <a:buChar char="•"/>
            </a:pPr>
            <a:r>
              <a:rPr lang="en-US" sz="1050" dirty="0">
                <a:solidFill>
                  <a:srgbClr val="000000"/>
                </a:solidFill>
                <a:latin typeface="Arial"/>
                <a:sym typeface="Arial"/>
              </a:rPr>
              <a:t>Positive peer to peer interactions</a:t>
            </a:r>
          </a:p>
          <a:p>
            <a:pPr>
              <a:spcBef>
                <a:spcPts val="352"/>
              </a:spcBef>
              <a:buClr>
                <a:srgbClr val="000000"/>
              </a:buClr>
              <a:buSzPct val="100000"/>
              <a:buFont typeface="Arial" panose="020B0604020202020204" pitchFamily="34" charset="0"/>
              <a:buChar char="•"/>
            </a:pPr>
            <a:r>
              <a:rPr lang="en-US" sz="1050" dirty="0">
                <a:solidFill>
                  <a:srgbClr val="000000"/>
                </a:solidFill>
                <a:latin typeface="Arial"/>
                <a:sym typeface="Arial"/>
              </a:rPr>
              <a:t>Works effectively with AAAEM leadership (either at committee or organizational level or both)</a:t>
            </a:r>
          </a:p>
          <a:p>
            <a:pPr>
              <a:spcBef>
                <a:spcPts val="352"/>
              </a:spcBef>
              <a:buClr>
                <a:srgbClr val="000000"/>
              </a:buClr>
              <a:buSzPct val="100000"/>
              <a:buFont typeface="Arial" panose="020B0604020202020204" pitchFamily="34" charset="0"/>
              <a:buChar char="•"/>
            </a:pPr>
            <a:r>
              <a:rPr lang="en-US" sz="1050" dirty="0">
                <a:solidFill>
                  <a:srgbClr val="000000"/>
                </a:solidFill>
                <a:latin typeface="Arial"/>
                <a:sym typeface="Arial"/>
              </a:rPr>
              <a:t>Demonstrated initiative to further AAAEM goals and outcomes </a:t>
            </a:r>
          </a:p>
          <a:p>
            <a:pPr marL="0" lvl="0" indent="0" algn="l" rtl="0">
              <a:spcBef>
                <a:spcPts val="360"/>
              </a:spcBef>
              <a:spcAft>
                <a:spcPts val="0"/>
              </a:spcAft>
              <a:buNone/>
            </a:pPr>
            <a:endParaRPr sz="1050" dirty="0">
              <a:latin typeface="+mn-lt"/>
            </a:endParaRPr>
          </a:p>
        </p:txBody>
      </p:sp>
    </p:spTree>
    <p:extLst>
      <p:ext uri="{BB962C8B-B14F-4D97-AF65-F5344CB8AC3E}">
        <p14:creationId xmlns:p14="http://schemas.microsoft.com/office/powerpoint/2010/main" val="2862299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10e4ebf1e0_1_0"/>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Award Winner</a:t>
            </a:r>
            <a:endParaRPr dirty="0"/>
          </a:p>
        </p:txBody>
      </p:sp>
      <p:sp>
        <p:nvSpPr>
          <p:cNvPr id="87" name="Google Shape;87;g210e4ebf1e0_1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indent="0" algn="ctr">
              <a:buNone/>
            </a:pPr>
            <a:r>
              <a:rPr lang="en-US" sz="2400" b="1" kern="0" dirty="0">
                <a:ln w="6350">
                  <a:solidFill>
                    <a:srgbClr val="EEECE1"/>
                  </a:solidFill>
                </a:ln>
                <a:solidFill>
                  <a:srgbClr val="FF0000"/>
                </a:solidFill>
                <a:latin typeface="Arial"/>
                <a:cs typeface="Arial"/>
                <a:sym typeface="Arial"/>
              </a:rPr>
              <a:t>James J. Scheulen Lifetime Achievement Award in Academic Emergency Medicine Administration</a:t>
            </a:r>
          </a:p>
          <a:p>
            <a:pPr marL="0" lvl="0" indent="0" algn="l" rtl="0">
              <a:spcBef>
                <a:spcPts val="360"/>
              </a:spcBef>
              <a:spcAft>
                <a:spcPts val="0"/>
              </a:spcAft>
              <a:buNone/>
            </a:pPr>
            <a:endParaRPr lang="en-US" dirty="0"/>
          </a:p>
          <a:p>
            <a:pPr marL="0" indent="0">
              <a:lnSpc>
                <a:spcPct val="107000"/>
              </a:lnSpc>
              <a:spcBef>
                <a:spcPts val="0"/>
              </a:spcBef>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Travis W. Schmitz, PHD, MBA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Department Administrator </a:t>
            </a: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Northwestern Memorial HealthCare and</a:t>
            </a:r>
          </a:p>
          <a:p>
            <a:pPr marL="0" indent="0">
              <a:lnSpc>
                <a:spcPct val="107000"/>
              </a:lnSpc>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Northwestern University’s Feinberg School of Medicine</a:t>
            </a:r>
          </a:p>
          <a:p>
            <a:pPr marL="0" lvl="0" indent="0" algn="l" rtl="0">
              <a:spcBef>
                <a:spcPts val="360"/>
              </a:spcBef>
              <a:spcAft>
                <a:spcPts val="0"/>
              </a:spcAft>
              <a:buNone/>
            </a:pPr>
            <a:endParaRPr dirty="0"/>
          </a:p>
        </p:txBody>
      </p:sp>
      <p:pic>
        <p:nvPicPr>
          <p:cNvPr id="4" name="Picture 3">
            <a:extLst>
              <a:ext uri="{FF2B5EF4-FFF2-40B4-BE49-F238E27FC236}">
                <a16:creationId xmlns:a16="http://schemas.microsoft.com/office/drawing/2014/main" id="{207504AB-A73E-4BB4-AE3D-6A261148414B}"/>
              </a:ext>
            </a:extLst>
          </p:cNvPr>
          <p:cNvPicPr>
            <a:picLocks noChangeAspect="1"/>
          </p:cNvPicPr>
          <p:nvPr/>
        </p:nvPicPr>
        <p:blipFill>
          <a:blip r:embed="rId3"/>
          <a:stretch>
            <a:fillRect/>
          </a:stretch>
        </p:blipFill>
        <p:spPr>
          <a:xfrm>
            <a:off x="1465019" y="2731906"/>
            <a:ext cx="1620548" cy="2095977"/>
          </a:xfrm>
          <a:prstGeom prst="rect">
            <a:avLst/>
          </a:prstGeom>
        </p:spPr>
      </p:pic>
    </p:spTree>
    <p:extLst>
      <p:ext uri="{BB962C8B-B14F-4D97-AF65-F5344CB8AC3E}">
        <p14:creationId xmlns:p14="http://schemas.microsoft.com/office/powerpoint/2010/main" val="3936696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ACE4-6BD6-4DA4-B2C9-0516DD1C1AA3}"/>
              </a:ext>
            </a:extLst>
          </p:cNvPr>
          <p:cNvSpPr>
            <a:spLocks noGrp="1"/>
          </p:cNvSpPr>
          <p:nvPr>
            <p:ph type="title"/>
          </p:nvPr>
        </p:nvSpPr>
        <p:spPr/>
        <p:txBody>
          <a:bodyPr/>
          <a:lstStyle/>
          <a:p>
            <a:r>
              <a:rPr lang="en-US" dirty="0"/>
              <a:t>End of Committee Reports	</a:t>
            </a:r>
          </a:p>
        </p:txBody>
      </p:sp>
      <p:sp>
        <p:nvSpPr>
          <p:cNvPr id="3" name="Text Placeholder 2">
            <a:extLst>
              <a:ext uri="{FF2B5EF4-FFF2-40B4-BE49-F238E27FC236}">
                <a16:creationId xmlns:a16="http://schemas.microsoft.com/office/drawing/2014/main" id="{CCA0C302-3ABE-49A6-94A1-84237360EBBA}"/>
              </a:ext>
            </a:extLst>
          </p:cNvPr>
          <p:cNvSpPr>
            <a:spLocks noGrp="1"/>
          </p:cNvSpPr>
          <p:nvPr>
            <p:ph type="body" idx="1"/>
          </p:nvPr>
        </p:nvSpPr>
        <p:spPr/>
        <p:txBody>
          <a:bodyPr/>
          <a:lstStyle/>
          <a:p>
            <a:r>
              <a:rPr lang="en-US" dirty="0"/>
              <a:t>BREAK</a:t>
            </a:r>
          </a:p>
          <a:p>
            <a:endParaRPr lang="en-US" dirty="0"/>
          </a:p>
          <a:p>
            <a:r>
              <a:rPr lang="en-US" dirty="0"/>
              <a:t>Committee Sign Up</a:t>
            </a:r>
          </a:p>
          <a:p>
            <a:pPr lvl="1"/>
            <a:r>
              <a:rPr lang="en-US" dirty="0"/>
              <a:t>Please reach out to Committee Chairs to explore opportunities to </a:t>
            </a:r>
            <a:r>
              <a:rPr lang="en-US"/>
              <a:t>get involved!</a:t>
            </a:r>
            <a:endParaRPr lang="en-US" dirty="0"/>
          </a:p>
        </p:txBody>
      </p:sp>
    </p:spTree>
    <p:extLst>
      <p:ext uri="{BB962C8B-B14F-4D97-AF65-F5344CB8AC3E}">
        <p14:creationId xmlns:p14="http://schemas.microsoft.com/office/powerpoint/2010/main" val="174834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724400"/>
            <a:ext cx="8686800" cy="1752600"/>
          </a:xfrm>
        </p:spPr>
        <p:txBody>
          <a:bodyPr vert="horz" lIns="91440" tIns="45720" rIns="91440" bIns="45720" rtlCol="0" anchor="t">
            <a:normAutofit/>
          </a:bodyPr>
          <a:lstStyle/>
          <a:p>
            <a:pPr>
              <a:spcBef>
                <a:spcPts val="0"/>
              </a:spcBef>
            </a:pPr>
            <a:r>
              <a:rPr lang="en-US" sz="2800" dirty="0">
                <a:solidFill>
                  <a:schemeClr val="tx1"/>
                </a:solidFill>
                <a:cs typeface="Calibri"/>
              </a:rPr>
              <a:t>March 2024</a:t>
            </a:r>
          </a:p>
          <a:p>
            <a:pPr>
              <a:spcBef>
                <a:spcPts val="0"/>
              </a:spcBef>
            </a:pPr>
            <a:r>
              <a:rPr lang="en-US" sz="2800" dirty="0">
                <a:solidFill>
                  <a:schemeClr val="tx1"/>
                </a:solidFill>
                <a:cs typeface="Calibri"/>
              </a:rPr>
              <a:t>Jennifer Muir</a:t>
            </a:r>
          </a:p>
          <a:p>
            <a:pPr>
              <a:spcBef>
                <a:spcPts val="0"/>
              </a:spcBef>
            </a:pPr>
            <a:r>
              <a:rPr lang="en-US" sz="2800" dirty="0">
                <a:solidFill>
                  <a:schemeClr val="tx1"/>
                </a:solidFill>
                <a:cs typeface="Calibri"/>
              </a:rPr>
              <a:t>AAAEM Treasurer</a:t>
            </a:r>
          </a:p>
        </p:txBody>
      </p:sp>
      <p:sp>
        <p:nvSpPr>
          <p:cNvPr id="5" name="Title 4">
            <a:extLst>
              <a:ext uri="{FF2B5EF4-FFF2-40B4-BE49-F238E27FC236}">
                <a16:creationId xmlns:a16="http://schemas.microsoft.com/office/drawing/2014/main" id="{25589789-9BBC-7B40-B9FB-9FE61BED9E54}"/>
              </a:ext>
            </a:extLst>
          </p:cNvPr>
          <p:cNvSpPr>
            <a:spLocks noGrp="1"/>
          </p:cNvSpPr>
          <p:nvPr>
            <p:ph type="ctrTitle"/>
          </p:nvPr>
        </p:nvSpPr>
        <p:spPr>
          <a:xfrm>
            <a:off x="384202" y="2978689"/>
            <a:ext cx="8189017" cy="1470025"/>
          </a:xfrm>
        </p:spPr>
        <p:txBody>
          <a:bodyPr>
            <a:normAutofit/>
          </a:bodyPr>
          <a:lstStyle/>
          <a:p>
            <a:pPr algn="l"/>
            <a:r>
              <a:rPr lang="en-US" sz="4000" dirty="0">
                <a:cs typeface="Calibri"/>
              </a:rPr>
              <a:t>AAAEM Treasurer's Report</a:t>
            </a:r>
            <a:endParaRPr lang="en-US" sz="4000" dirty="0"/>
          </a:p>
        </p:txBody>
      </p:sp>
    </p:spTree>
    <p:extLst>
      <p:ext uri="{BB962C8B-B14F-4D97-AF65-F5344CB8AC3E}">
        <p14:creationId xmlns:p14="http://schemas.microsoft.com/office/powerpoint/2010/main" val="292512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400" y="1600200"/>
            <a:ext cx="8734552" cy="433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90513" indent="-290513" algn="l" rtl="0" eaLnBrk="0" fontAlgn="base" hangingPunct="0">
              <a:lnSpc>
                <a:spcPct val="85000"/>
              </a:lnSpc>
              <a:spcBef>
                <a:spcPts val="1200"/>
              </a:spcBef>
              <a:spcAft>
                <a:spcPct val="0"/>
              </a:spcAft>
              <a:buClr>
                <a:srgbClr val="B2B2B2"/>
              </a:buClr>
              <a:buFont typeface="Arial" panose="020B0604020202020204" pitchFamily="34" charset="0"/>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Arial" panose="020B0604020202020204" pitchFamily="34" charset="0"/>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Arial" panose="020B0604020202020204" pitchFamily="34" charset="0"/>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Arial" panose="020B0604020202020204" pitchFamily="34" charset="0"/>
              <a:buChar char="•"/>
              <a:defRPr sz="1800"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2"/>
                </a:solidFill>
                <a:latin typeface="Calibri" panose="020F0502020204030204" pitchFamily="34" charset="0"/>
                <a:cs typeface="Calibri" panose="020F0502020204030204" pitchFamily="34" charset="0"/>
              </a:rPr>
              <a:t>Amy Jameson, University of New Mexico</a:t>
            </a:r>
          </a:p>
          <a:p>
            <a:r>
              <a:rPr lang="en-US" dirty="0">
                <a:solidFill>
                  <a:schemeClr val="bg2"/>
                </a:solidFill>
                <a:latin typeface="Calibri" panose="020F0502020204030204" pitchFamily="34" charset="0"/>
                <a:cs typeface="Calibri" panose="020F0502020204030204" pitchFamily="34" charset="0"/>
              </a:rPr>
              <a:t>Becky McGowan, University of Colorado Anschutz Medical Campus</a:t>
            </a:r>
          </a:p>
          <a:p>
            <a:r>
              <a:rPr lang="en-US" dirty="0">
                <a:solidFill>
                  <a:schemeClr val="bg2"/>
                </a:solidFill>
                <a:latin typeface="Calibri" panose="020F0502020204030204" pitchFamily="34" charset="0"/>
                <a:cs typeface="Calibri" panose="020F0502020204030204" pitchFamily="34" charset="0"/>
              </a:rPr>
              <a:t>Brendan Russell, Harvard University</a:t>
            </a:r>
          </a:p>
          <a:p>
            <a:r>
              <a:rPr lang="en-US" dirty="0">
                <a:solidFill>
                  <a:schemeClr val="bg2"/>
                </a:solidFill>
                <a:latin typeface="Calibri" panose="020F0502020204030204" pitchFamily="34" charset="0"/>
                <a:cs typeface="Calibri" panose="020F0502020204030204" pitchFamily="34" charset="0"/>
              </a:rPr>
              <a:t>Dave Christiansen, University of Florida – Jacksonville</a:t>
            </a:r>
          </a:p>
          <a:p>
            <a:r>
              <a:rPr lang="en-US" dirty="0">
                <a:solidFill>
                  <a:schemeClr val="bg2"/>
                </a:solidFill>
                <a:latin typeface="Calibri" panose="020F0502020204030204" pitchFamily="34" charset="0"/>
                <a:cs typeface="Calibri" panose="020F0502020204030204" pitchFamily="34" charset="0"/>
              </a:rPr>
              <a:t>Diane Lee, Jefferson Einstein</a:t>
            </a:r>
          </a:p>
          <a:p>
            <a:r>
              <a:rPr lang="en-US" dirty="0">
                <a:solidFill>
                  <a:schemeClr val="bg2"/>
                </a:solidFill>
                <a:latin typeface="Calibri" panose="020F0502020204030204" pitchFamily="34" charset="0"/>
                <a:cs typeface="Calibri" panose="020F0502020204030204" pitchFamily="34" charset="0"/>
              </a:rPr>
              <a:t>Jennifer Muir, East Carolina University</a:t>
            </a:r>
          </a:p>
          <a:p>
            <a:r>
              <a:rPr lang="en-US" dirty="0">
                <a:solidFill>
                  <a:schemeClr val="bg2"/>
                </a:solidFill>
                <a:latin typeface="Calibri" panose="020F0502020204030204" pitchFamily="34" charset="0"/>
                <a:cs typeface="Calibri" panose="020F0502020204030204" pitchFamily="34" charset="0"/>
              </a:rPr>
              <a:t>Steve Maxwell, University of Michigan</a:t>
            </a:r>
          </a:p>
          <a:p>
            <a:r>
              <a:rPr lang="en-US" dirty="0">
                <a:solidFill>
                  <a:schemeClr val="bg2"/>
                </a:solidFill>
                <a:latin typeface="Calibri" panose="020F0502020204030204" pitchFamily="34" charset="0"/>
                <a:cs typeface="Calibri" panose="020F0502020204030204" pitchFamily="34" charset="0"/>
              </a:rPr>
              <a:t>Travis Schmitz, Northwestern University</a:t>
            </a:r>
          </a:p>
        </p:txBody>
      </p:sp>
      <p:sp>
        <p:nvSpPr>
          <p:cNvPr id="2" name="Title 4">
            <a:extLst>
              <a:ext uri="{FF2B5EF4-FFF2-40B4-BE49-F238E27FC236}">
                <a16:creationId xmlns:a16="http://schemas.microsoft.com/office/drawing/2014/main" id="{76944A84-FFC5-4A65-A9B3-62E53359CA00}"/>
              </a:ext>
            </a:extLst>
          </p:cNvPr>
          <p:cNvSpPr txBox="1">
            <a:spLocks/>
          </p:cNvSpPr>
          <p:nvPr/>
        </p:nvSpPr>
        <p:spPr>
          <a:xfrm>
            <a:off x="441385" y="304800"/>
            <a:ext cx="8261230" cy="938063"/>
          </a:xfrm>
          <a:prstGeom prst="rect">
            <a:avLst/>
          </a:prstGeom>
        </p:spPr>
        <p:txBody>
          <a:bodyPr lIns="91440" tIns="45720" rIns="91440" bIns="45720" anchor="t"/>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3200" dirty="0">
                <a:cs typeface="Calibri"/>
              </a:rPr>
              <a:t>Finance Committee Members 2023</a:t>
            </a:r>
            <a:endParaRPr lang="en-US" sz="3200" dirty="0"/>
          </a:p>
        </p:txBody>
      </p:sp>
    </p:spTree>
    <p:extLst>
      <p:ext uri="{BB962C8B-B14F-4D97-AF65-F5344CB8AC3E}">
        <p14:creationId xmlns:p14="http://schemas.microsoft.com/office/powerpoint/2010/main" val="145643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792162"/>
          </a:xfrm>
          <a:prstGeom prst="rect">
            <a:avLst/>
          </a:prstGeom>
        </p:spPr>
        <p:txBody>
          <a:bodyP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endParaRPr lang="en-US" dirty="0"/>
          </a:p>
        </p:txBody>
      </p:sp>
      <p:sp>
        <p:nvSpPr>
          <p:cNvPr id="3" name="Title 4">
            <a:extLst>
              <a:ext uri="{FF2B5EF4-FFF2-40B4-BE49-F238E27FC236}">
                <a16:creationId xmlns:a16="http://schemas.microsoft.com/office/drawing/2014/main" id="{F3DF1A42-B9F3-E242-A9AA-E6C16FAA58C4}"/>
              </a:ext>
            </a:extLst>
          </p:cNvPr>
          <p:cNvSpPr txBox="1">
            <a:spLocks/>
          </p:cNvSpPr>
          <p:nvPr/>
        </p:nvSpPr>
        <p:spPr>
          <a:xfrm>
            <a:off x="441385" y="304800"/>
            <a:ext cx="8261230" cy="938063"/>
          </a:xfrm>
          <a:prstGeom prst="rect">
            <a:avLst/>
          </a:prstGeom>
        </p:spPr>
        <p:txBody>
          <a:bodyPr lIns="91440" tIns="45720" rIns="91440" bIns="45720" anchor="t"/>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3200" dirty="0">
                <a:cs typeface="Calibri"/>
              </a:rPr>
              <a:t>Finance Committee Activities 2023</a:t>
            </a:r>
            <a:endParaRPr lang="en-US" sz="3200" dirty="0"/>
          </a:p>
        </p:txBody>
      </p:sp>
      <p:sp>
        <p:nvSpPr>
          <p:cNvPr id="2" name="Rectangle 1">
            <a:extLst>
              <a:ext uri="{FF2B5EF4-FFF2-40B4-BE49-F238E27FC236}">
                <a16:creationId xmlns:a16="http://schemas.microsoft.com/office/drawing/2014/main" id="{8AF75841-9559-514C-8DAC-907BB15AB9F0}"/>
              </a:ext>
            </a:extLst>
          </p:cNvPr>
          <p:cNvSpPr/>
          <p:nvPr/>
        </p:nvSpPr>
        <p:spPr>
          <a:xfrm>
            <a:off x="228600" y="1371600"/>
            <a:ext cx="8763000" cy="5016758"/>
          </a:xfrm>
          <a:prstGeom prst="rect">
            <a:avLst/>
          </a:prstGeom>
        </p:spPr>
        <p:txBody>
          <a:bodyPr wrap="square">
            <a:spAutoFit/>
          </a:bodyPr>
          <a:lstStyle/>
          <a:p>
            <a:endParaRPr lang="en-US" sz="2000" dirty="0">
              <a:latin typeface="+mj-lt"/>
            </a:endParaRPr>
          </a:p>
          <a:p>
            <a:r>
              <a:rPr lang="en-US" sz="2000" dirty="0">
                <a:latin typeface="+mj-lt"/>
              </a:rPr>
              <a:t>*Reviewed Monthly Revenue &amp; Expenses for AAAEM and CAEMA</a:t>
            </a:r>
          </a:p>
          <a:p>
            <a:br>
              <a:rPr lang="en-US" sz="2000" dirty="0">
                <a:latin typeface="+mj-lt"/>
              </a:rPr>
            </a:br>
            <a:endParaRPr lang="en-US" sz="2000" dirty="0">
              <a:latin typeface="+mj-lt"/>
            </a:endParaRPr>
          </a:p>
          <a:p>
            <a:r>
              <a:rPr lang="en-US" sz="2000" dirty="0">
                <a:latin typeface="+mj-lt"/>
              </a:rPr>
              <a:t>•Reviewed Member Assistance Program applications</a:t>
            </a:r>
          </a:p>
          <a:p>
            <a:br>
              <a:rPr lang="en-US" sz="2000" dirty="0">
                <a:latin typeface="+mj-lt"/>
              </a:rPr>
            </a:br>
            <a:endParaRPr lang="en-US" sz="2000" dirty="0">
              <a:latin typeface="+mj-lt"/>
            </a:endParaRPr>
          </a:p>
          <a:p>
            <a:r>
              <a:rPr lang="en-US" sz="2000" dirty="0">
                <a:latin typeface="+mj-lt"/>
              </a:rPr>
              <a:t>•Developed 2024 Budget</a:t>
            </a: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effectLst/>
              <a:latin typeface="+mj-lt"/>
            </a:endParaRPr>
          </a:p>
          <a:p>
            <a:endParaRPr lang="en-US" sz="2000" dirty="0">
              <a:latin typeface="+mj-lt"/>
            </a:endParaRPr>
          </a:p>
        </p:txBody>
      </p:sp>
    </p:spTree>
    <p:extLst>
      <p:ext uri="{BB962C8B-B14F-4D97-AF65-F5344CB8AC3E}">
        <p14:creationId xmlns:p14="http://schemas.microsoft.com/office/powerpoint/2010/main" val="231713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9FFB7-B406-7C4B-948E-E4D0B96D11C8}"/>
              </a:ext>
            </a:extLst>
          </p:cNvPr>
          <p:cNvSpPr/>
          <p:nvPr/>
        </p:nvSpPr>
        <p:spPr>
          <a:xfrm>
            <a:off x="381000" y="381000"/>
            <a:ext cx="8686800" cy="584775"/>
          </a:xfrm>
          <a:prstGeom prst="rect">
            <a:avLst/>
          </a:prstGeom>
        </p:spPr>
        <p:txBody>
          <a:bodyPr wrap="square">
            <a:spAutoFit/>
          </a:bodyPr>
          <a:lstStyle/>
          <a:p>
            <a:r>
              <a:rPr lang="en-US" sz="3200" dirty="0">
                <a:solidFill>
                  <a:srgbClr val="FFFFFF"/>
                </a:solidFill>
                <a:latin typeface="+mj-lt"/>
              </a:rPr>
              <a:t>2023 Year End Statement (Unaudited)</a:t>
            </a:r>
            <a:endParaRPr lang="en-US" sz="3200" dirty="0">
              <a:solidFill>
                <a:srgbClr val="FFFFFF"/>
              </a:solidFill>
              <a:effectLst/>
              <a:latin typeface="+mj-lt"/>
            </a:endParaRPr>
          </a:p>
        </p:txBody>
      </p:sp>
      <p:pic>
        <p:nvPicPr>
          <p:cNvPr id="6" name="Picture 5">
            <a:extLst>
              <a:ext uri="{FF2B5EF4-FFF2-40B4-BE49-F238E27FC236}">
                <a16:creationId xmlns:a16="http://schemas.microsoft.com/office/drawing/2014/main" id="{4D0EDD3F-0A4B-79F7-A055-51BC94D7968C}"/>
              </a:ext>
            </a:extLst>
          </p:cNvPr>
          <p:cNvPicPr>
            <a:picLocks noChangeAspect="1"/>
          </p:cNvPicPr>
          <p:nvPr/>
        </p:nvPicPr>
        <p:blipFill>
          <a:blip r:embed="rId2"/>
          <a:stretch>
            <a:fillRect/>
          </a:stretch>
        </p:blipFill>
        <p:spPr>
          <a:xfrm>
            <a:off x="381000" y="1436177"/>
            <a:ext cx="8191500" cy="4608162"/>
          </a:xfrm>
          <a:prstGeom prst="rect">
            <a:avLst/>
          </a:prstGeom>
        </p:spPr>
      </p:pic>
    </p:spTree>
    <p:extLst>
      <p:ext uri="{BB962C8B-B14F-4D97-AF65-F5344CB8AC3E}">
        <p14:creationId xmlns:p14="http://schemas.microsoft.com/office/powerpoint/2010/main" val="163573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85DA0-A0A7-F342-A23B-115497E893C4}"/>
              </a:ext>
            </a:extLst>
          </p:cNvPr>
          <p:cNvSpPr/>
          <p:nvPr/>
        </p:nvSpPr>
        <p:spPr>
          <a:xfrm>
            <a:off x="457200" y="157774"/>
            <a:ext cx="8229600" cy="1143000"/>
          </a:xfrm>
          <a:prstGeom prst="rect">
            <a:avLst/>
          </a:prstGeom>
        </p:spPr>
        <p:txBody>
          <a:bodyPr vert="horz" lIns="91440" tIns="45720" rIns="91440" bIns="45720" rtlCol="0" anchor="ctr">
            <a:normAutofit/>
          </a:bodyPr>
          <a:lstStyle/>
          <a:p>
            <a:pPr defTabSz="457200">
              <a:spcBef>
                <a:spcPct val="0"/>
              </a:spcBef>
              <a:spcAft>
                <a:spcPts val="600"/>
              </a:spcAft>
            </a:pPr>
            <a:r>
              <a:rPr lang="en-US" sz="3200" kern="1200" dirty="0">
                <a:solidFill>
                  <a:schemeClr val="bg1"/>
                </a:solidFill>
                <a:latin typeface="+mj-lt"/>
                <a:ea typeface="+mj-ea"/>
                <a:cs typeface="+mj-cs"/>
              </a:rPr>
              <a:t>2024 Budget (January –December)</a:t>
            </a:r>
            <a:endParaRPr lang="en-US" sz="3200" kern="1200" dirty="0">
              <a:solidFill>
                <a:schemeClr val="bg1"/>
              </a:solidFill>
              <a:effectLst/>
              <a:latin typeface="+mj-lt"/>
              <a:ea typeface="+mj-ea"/>
              <a:cs typeface="+mj-cs"/>
            </a:endParaRPr>
          </a:p>
        </p:txBody>
      </p:sp>
      <p:sp>
        <p:nvSpPr>
          <p:cNvPr id="11" name="Content Placeholder 2">
            <a:extLst>
              <a:ext uri="{FF2B5EF4-FFF2-40B4-BE49-F238E27FC236}">
                <a16:creationId xmlns:a16="http://schemas.microsoft.com/office/drawing/2014/main" id="{3DBD1A4D-80C1-A22A-A4F7-F6005DA18476}"/>
              </a:ext>
            </a:extLst>
          </p:cNvPr>
          <p:cNvSpPr>
            <a:spLocks noGrp="1"/>
          </p:cNvSpPr>
          <p:nvPr>
            <p:ph sz="half" idx="1"/>
          </p:nvPr>
        </p:nvSpPr>
        <p:spPr>
          <a:xfrm>
            <a:off x="5867400" y="2133600"/>
            <a:ext cx="2971800" cy="2590800"/>
          </a:xfrm>
        </p:spPr>
        <p:txBody>
          <a:bodyPr>
            <a:normAutofit fontScale="92500"/>
          </a:bodyPr>
          <a:lstStyle/>
          <a:p>
            <a:pPr marL="0" indent="0">
              <a:buNone/>
            </a:pPr>
            <a:r>
              <a:rPr lang="en-US" sz="1800" dirty="0">
                <a:solidFill>
                  <a:schemeClr val="accent1">
                    <a:lumMod val="50000"/>
                  </a:schemeClr>
                </a:solidFill>
              </a:rPr>
              <a:t>CY 24 Budget Considerations</a:t>
            </a:r>
          </a:p>
          <a:p>
            <a:pPr marL="0" indent="0">
              <a:buNone/>
            </a:pPr>
            <a:endParaRPr lang="en-US" sz="1800" dirty="0"/>
          </a:p>
          <a:p>
            <a:r>
              <a:rPr lang="en-US" sz="1800" dirty="0">
                <a:solidFill>
                  <a:schemeClr val="accent1">
                    <a:lumMod val="50000"/>
                  </a:schemeClr>
                </a:solidFill>
              </a:rPr>
              <a:t>Retreat Cost</a:t>
            </a:r>
          </a:p>
          <a:p>
            <a:r>
              <a:rPr lang="en-US" sz="1800" dirty="0">
                <a:solidFill>
                  <a:schemeClr val="accent1">
                    <a:lumMod val="50000"/>
                  </a:schemeClr>
                </a:solidFill>
              </a:rPr>
              <a:t>Budget entry for AAAEM Committees</a:t>
            </a:r>
          </a:p>
          <a:p>
            <a:r>
              <a:rPr lang="en-US" sz="1800" dirty="0">
                <a:solidFill>
                  <a:schemeClr val="accent1">
                    <a:lumMod val="50000"/>
                  </a:schemeClr>
                </a:solidFill>
              </a:rPr>
              <a:t>Reducing Costs/Increasing Revenue for Sustainability</a:t>
            </a:r>
          </a:p>
        </p:txBody>
      </p:sp>
      <p:pic>
        <p:nvPicPr>
          <p:cNvPr id="3" name="Picture 2">
            <a:extLst>
              <a:ext uri="{FF2B5EF4-FFF2-40B4-BE49-F238E27FC236}">
                <a16:creationId xmlns:a16="http://schemas.microsoft.com/office/drawing/2014/main" id="{D8FB1F6C-3B65-AAB1-59BE-273B77A544E0}"/>
              </a:ext>
            </a:extLst>
          </p:cNvPr>
          <p:cNvPicPr>
            <a:picLocks noChangeAspect="1"/>
          </p:cNvPicPr>
          <p:nvPr/>
        </p:nvPicPr>
        <p:blipFill>
          <a:blip r:embed="rId2"/>
          <a:stretch>
            <a:fillRect/>
          </a:stretch>
        </p:blipFill>
        <p:spPr>
          <a:xfrm>
            <a:off x="457200" y="1384193"/>
            <a:ext cx="4686300" cy="5143500"/>
          </a:xfrm>
          <a:prstGeom prst="rect">
            <a:avLst/>
          </a:prstGeom>
        </p:spPr>
      </p:pic>
    </p:spTree>
    <p:extLst>
      <p:ext uri="{BB962C8B-B14F-4D97-AF65-F5344CB8AC3E}">
        <p14:creationId xmlns:p14="http://schemas.microsoft.com/office/powerpoint/2010/main" val="2124988453"/>
      </p:ext>
    </p:extLst>
  </p:cSld>
  <p:clrMapOvr>
    <a:masterClrMapping/>
  </p:clrMapOvr>
</p:sld>
</file>

<file path=ppt/theme/theme1.xml><?xml version="1.0" encoding="utf-8"?>
<a:theme xmlns:a="http://schemas.openxmlformats.org/drawingml/2006/main" name="AAC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BF53ECA0C2AE4A804E11E6B4FF4F83" ma:contentTypeVersion="5" ma:contentTypeDescription="Create a new document." ma:contentTypeScope="" ma:versionID="67d7950b339e85c6e0a9c38cc786f263">
  <xsd:schema xmlns:xsd="http://www.w3.org/2001/XMLSchema" xmlns:xs="http://www.w3.org/2001/XMLSchema" xmlns:p="http://schemas.microsoft.com/office/2006/metadata/properties" xmlns:ns2="eaa83493-4603-4f60-85e8-c130356cc041" targetNamespace="http://schemas.microsoft.com/office/2006/metadata/properties" ma:root="true" ma:fieldsID="7c9cb593535946d4d3c246906a55dd95" ns2:_="">
    <xsd:import namespace="eaa83493-4603-4f60-85e8-c130356cc0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83493-4603-4f60-85e8-c130356cc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7EF64-D476-488A-9E4E-F7C10778FA79}">
  <ds:schemaRefs>
    <ds:schemaRef ds:uri="http://schemas.microsoft.com/sharepoint/v3/contenttype/forms"/>
  </ds:schemaRefs>
</ds:datastoreItem>
</file>

<file path=customXml/itemProps2.xml><?xml version="1.0" encoding="utf-8"?>
<ds:datastoreItem xmlns:ds="http://schemas.openxmlformats.org/officeDocument/2006/customXml" ds:itemID="{7C54ABA9-A08C-46BF-967B-7D1AB5BFDFCE}">
  <ds:schemaRefs>
    <ds:schemaRef ds:uri="http://purl.org/dc/elements/1.1/"/>
    <ds:schemaRef ds:uri="http://www.w3.org/XML/1998/namespace"/>
    <ds:schemaRef ds:uri="http://schemas.microsoft.com/office/2006/documentManagement/types"/>
    <ds:schemaRef ds:uri="eaa83493-4603-4f60-85e8-c130356cc04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810E2A8-867D-476F-BE19-FBDDF4755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83493-4603-4f60-85e8-c130356cc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7303</TotalTime>
  <Words>3173</Words>
  <Application>Microsoft Office PowerPoint</Application>
  <PresentationFormat>On-screen Show (4:3)</PresentationFormat>
  <Paragraphs>387</Paragraphs>
  <Slides>47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Narrow</vt:lpstr>
      <vt:lpstr>Calibri</vt:lpstr>
      <vt:lpstr>Segoe UI</vt:lpstr>
      <vt:lpstr>Times New Roman</vt:lpstr>
      <vt:lpstr>Wingdings</vt:lpstr>
      <vt:lpstr>AACEM PowerPoint Template</vt:lpstr>
      <vt:lpstr>AAAEM Executive and Committee Reports San Juan, Puerto Rico</vt:lpstr>
      <vt:lpstr>Executive Committee</vt:lpstr>
      <vt:lpstr>Incoming EC Members/Committee Openings </vt:lpstr>
      <vt:lpstr>AAAEM 2023-2024 Committee Chairs </vt:lpstr>
      <vt:lpstr>AAAEM Treasurer's Report</vt:lpstr>
      <vt:lpstr>PowerPoint Presentation</vt:lpstr>
      <vt:lpstr>PowerPoint Presentation</vt:lpstr>
      <vt:lpstr>PowerPoint Presentation</vt:lpstr>
      <vt:lpstr>PowerPoint Presentation</vt:lpstr>
      <vt:lpstr>Benchmark Committee </vt:lpstr>
      <vt:lpstr>Benchmark Committee Members</vt:lpstr>
      <vt:lpstr>Benchmark Committee Purpose Statement</vt:lpstr>
      <vt:lpstr>Benchmark Committee Activities</vt:lpstr>
      <vt:lpstr>Benchmark Committee Membership</vt:lpstr>
      <vt:lpstr>AAAEM Publications</vt:lpstr>
      <vt:lpstr>Communications Committee </vt:lpstr>
      <vt:lpstr>PowerPoint Presentation</vt:lpstr>
      <vt:lpstr>PowerPoint Presentation</vt:lpstr>
      <vt:lpstr>PowerPoint Presentation</vt:lpstr>
      <vt:lpstr>Inclusiveness, Diversity, Equity and Anti-Racism (IDEA) Committee Report</vt:lpstr>
      <vt:lpstr>IDEA Committee Members </vt:lpstr>
      <vt:lpstr>IDEA Goals and Activities 2024</vt:lpstr>
      <vt:lpstr>IDEA Goals and Activities 2024</vt:lpstr>
      <vt:lpstr>Education and Professional Development Committee </vt:lpstr>
      <vt:lpstr>Education and Professional Development Committee</vt:lpstr>
      <vt:lpstr>Education and Professional Development Committee</vt:lpstr>
      <vt:lpstr>Education and Professional Development Committee</vt:lpstr>
      <vt:lpstr>Education and Professional Development Committee</vt:lpstr>
      <vt:lpstr>Education and Professional Development Committee</vt:lpstr>
      <vt:lpstr>Membership Committee Report</vt:lpstr>
      <vt:lpstr>Membership Committee Members</vt:lpstr>
      <vt:lpstr>Membership Committee</vt:lpstr>
      <vt:lpstr>Membership Committee</vt:lpstr>
      <vt:lpstr>Membership Committee</vt:lpstr>
      <vt:lpstr>PowerPoint Presentation</vt:lpstr>
      <vt:lpstr>AAAEM Strategic Planning Committee 2022/2023</vt:lpstr>
      <vt:lpstr>2022/2023 Key Accomplishments</vt:lpstr>
      <vt:lpstr>Strategic Planning Committee Proposed Goals for 2023/2024</vt:lpstr>
      <vt:lpstr>  Wellness Task Force</vt:lpstr>
      <vt:lpstr>Wellness</vt:lpstr>
      <vt:lpstr>Wellness</vt:lpstr>
      <vt:lpstr>  Nominating Committee</vt:lpstr>
      <vt:lpstr>Nominating Committee Members</vt:lpstr>
      <vt:lpstr>2023-2024 Activities</vt:lpstr>
      <vt:lpstr>AAAEM Award Descriptions and Guidelines</vt:lpstr>
      <vt:lpstr>Award Winner</vt:lpstr>
      <vt:lpstr>End of Committee Reports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AAAEM 14th Annual Meeting March 19, 2023 Dana Point, CA</dc:title>
  <dc:creator>Megan Schagrin</dc:creator>
  <cp:lastModifiedBy>Christiansen, David</cp:lastModifiedBy>
  <cp:revision>62</cp:revision>
  <dcterms:created xsi:type="dcterms:W3CDTF">2016-01-28T22:56:32Z</dcterms:created>
  <dcterms:modified xsi:type="dcterms:W3CDTF">2024-03-18T13:55:05Z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0x0101000EBF53ECA0C2AE4A804E11E6B4FF4F83</vt:lpwstr>
  </property>
</Properties>
</file>