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728" r:id="rId2"/>
  </p:sldMasterIdLst>
  <p:notesMasterIdLst>
    <p:notesMasterId r:id="rId49"/>
  </p:notesMasterIdLst>
  <p:sldIdLst>
    <p:sldId id="2337" r:id="rId3"/>
    <p:sldId id="2412" r:id="rId4"/>
    <p:sldId id="2384" r:id="rId5"/>
    <p:sldId id="2393" r:id="rId6"/>
    <p:sldId id="2386" r:id="rId7"/>
    <p:sldId id="2387" r:id="rId8"/>
    <p:sldId id="2432" r:id="rId9"/>
    <p:sldId id="2431" r:id="rId10"/>
    <p:sldId id="2433" r:id="rId11"/>
    <p:sldId id="2388" r:id="rId12"/>
    <p:sldId id="2418" r:id="rId13"/>
    <p:sldId id="2389" r:id="rId14"/>
    <p:sldId id="2434" r:id="rId15"/>
    <p:sldId id="2435" r:id="rId16"/>
    <p:sldId id="2391" r:id="rId17"/>
    <p:sldId id="2398" r:id="rId18"/>
    <p:sldId id="2447" r:id="rId19"/>
    <p:sldId id="2395" r:id="rId20"/>
    <p:sldId id="2396" r:id="rId21"/>
    <p:sldId id="2399" r:id="rId22"/>
    <p:sldId id="2469" r:id="rId23"/>
    <p:sldId id="2385" r:id="rId24"/>
    <p:sldId id="2458" r:id="rId25"/>
    <p:sldId id="2411" r:id="rId26"/>
    <p:sldId id="2429" r:id="rId27"/>
    <p:sldId id="2402" r:id="rId28"/>
    <p:sldId id="2437" r:id="rId29"/>
    <p:sldId id="2463" r:id="rId30"/>
    <p:sldId id="2390" r:id="rId31"/>
    <p:sldId id="2403" r:id="rId32"/>
    <p:sldId id="2459" r:id="rId33"/>
    <p:sldId id="2460" r:id="rId34"/>
    <p:sldId id="2461" r:id="rId35"/>
    <p:sldId id="2423" r:id="rId36"/>
    <p:sldId id="2451" r:id="rId37"/>
    <p:sldId id="2466" r:id="rId38"/>
    <p:sldId id="2468" r:id="rId39"/>
    <p:sldId id="2467" r:id="rId40"/>
    <p:sldId id="2448" r:id="rId41"/>
    <p:sldId id="2449" r:id="rId42"/>
    <p:sldId id="2462" r:id="rId43"/>
    <p:sldId id="2416" r:id="rId44"/>
    <p:sldId id="2417" r:id="rId45"/>
    <p:sldId id="2438" r:id="rId46"/>
    <p:sldId id="2445" r:id="rId47"/>
    <p:sldId id="245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orient="horz" pos="1104" userDrawn="1">
          <p15:clr>
            <a:srgbClr val="A4A3A4"/>
          </p15:clr>
        </p15:guide>
        <p15:guide id="3" pos="7296" userDrawn="1">
          <p15:clr>
            <a:srgbClr val="A4A3A4"/>
          </p15:clr>
        </p15:guide>
        <p15:guide id="4" orient="horz" pos="168" userDrawn="1">
          <p15:clr>
            <a:srgbClr val="A4A3A4"/>
          </p15:clr>
        </p15:guide>
        <p15:guide id="5" orient="horz" pos="240" userDrawn="1">
          <p15:clr>
            <a:srgbClr val="A4A3A4"/>
          </p15:clr>
        </p15:guide>
        <p15:guide id="6"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5"/>
    <p:restoredTop sz="84424"/>
  </p:normalViewPr>
  <p:slideViewPr>
    <p:cSldViewPr snapToGrid="0">
      <p:cViewPr varScale="1">
        <p:scale>
          <a:sx n="94" d="100"/>
          <a:sy n="94" d="100"/>
        </p:scale>
        <p:origin x="232" y="360"/>
      </p:cViewPr>
      <p:guideLst>
        <p:guide pos="384"/>
        <p:guide orient="horz" pos="1104"/>
        <p:guide pos="7296"/>
        <p:guide orient="horz" pos="168"/>
        <p:guide orient="horz" pos="240"/>
        <p:guide orient="horz"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7E3B5-87D9-7042-BFFB-58F1577F9E46}" type="datetimeFigureOut">
              <a:rPr lang="en-US" smtClean="0"/>
              <a:t>3/17/24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99547-6AD2-8049-9284-C5FCA5A473A1}" type="slidenum">
              <a:rPr lang="en-US" smtClean="0"/>
              <a:t>‹#›</a:t>
            </a:fld>
            <a:endParaRPr lang="en-US"/>
          </a:p>
        </p:txBody>
      </p:sp>
    </p:spTree>
    <p:extLst>
      <p:ext uri="{BB962C8B-B14F-4D97-AF65-F5344CB8AC3E}">
        <p14:creationId xmlns:p14="http://schemas.microsoft.com/office/powerpoint/2010/main" val="371757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t>Director of Compliance and Reimbursement</a:t>
            </a:r>
          </a:p>
          <a:p>
            <a:pPr algn="ctr"/>
            <a:r>
              <a:rPr lang="en-US" sz="1200" dirty="0"/>
              <a:t>University of Maryland School of Medicine</a:t>
            </a:r>
          </a:p>
          <a:p>
            <a:endParaRPr lang="en-US" dirty="0"/>
          </a:p>
        </p:txBody>
      </p:sp>
      <p:sp>
        <p:nvSpPr>
          <p:cNvPr id="4" name="Slide Number Placeholder 3"/>
          <p:cNvSpPr>
            <a:spLocks noGrp="1"/>
          </p:cNvSpPr>
          <p:nvPr>
            <p:ph type="sldNum" sz="quarter" idx="5"/>
          </p:nvPr>
        </p:nvSpPr>
        <p:spPr/>
        <p:txBody>
          <a:bodyPr/>
          <a:lstStyle/>
          <a:p>
            <a:pPr marL="0" marR="0" lvl="0" indent="0" algn="r" defTabSz="1088639" rtl="0" eaLnBrk="1" fontAlgn="base" latinLnBrk="0" hangingPunct="1">
              <a:lnSpc>
                <a:spcPct val="100000"/>
              </a:lnSpc>
              <a:spcBef>
                <a:spcPct val="0"/>
              </a:spcBef>
              <a:spcAft>
                <a:spcPct val="0"/>
              </a:spcAft>
              <a:buClrTx/>
              <a:buSzTx/>
              <a:buFontTx/>
              <a:buNone/>
              <a:tabLst/>
              <a:defRPr/>
            </a:pPr>
            <a:fld id="{441F0588-126E-3142-9243-7E823F23832F}" type="slidenum">
              <a:rPr kumimoji="0" lang="en-US" sz="1200" b="0" i="0" u="none" strike="noStrike" kern="1200" cap="none" spc="0" normalizeH="0" baseline="0" noProof="0" smtClean="0">
                <a:ln>
                  <a:noFill/>
                </a:ln>
                <a:solidFill>
                  <a:prstClr val="black"/>
                </a:solidFill>
                <a:effectLst/>
                <a:uLnTx/>
                <a:uFillTx/>
                <a:latin typeface="Palatino" charset="0"/>
                <a:ea typeface="MS PGothic" charset="0"/>
                <a:cs typeface="+mn-cs"/>
              </a:rPr>
              <a:pPr marL="0" marR="0" lvl="0" indent="0" algn="r" defTabSz="1088639"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Palatino" charset="0"/>
              <a:ea typeface="MS PGothic" charset="0"/>
              <a:cs typeface="+mn-cs"/>
            </a:endParaRPr>
          </a:p>
        </p:txBody>
      </p:sp>
    </p:spTree>
    <p:extLst>
      <p:ext uri="{BB962C8B-B14F-4D97-AF65-F5344CB8AC3E}">
        <p14:creationId xmlns:p14="http://schemas.microsoft.com/office/powerpoint/2010/main" val="406851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399547-6AD2-8049-9284-C5FCA5A473A1}" type="slidenum">
              <a:rPr lang="en-US" smtClean="0"/>
              <a:t>13</a:t>
            </a:fld>
            <a:endParaRPr lang="en-US"/>
          </a:p>
        </p:txBody>
      </p:sp>
    </p:spTree>
    <p:extLst>
      <p:ext uri="{BB962C8B-B14F-4D97-AF65-F5344CB8AC3E}">
        <p14:creationId xmlns:p14="http://schemas.microsoft.com/office/powerpoint/2010/main" val="219061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a time when we no longer see normocephalic head or no proptosis ….</a:t>
            </a:r>
          </a:p>
        </p:txBody>
      </p:sp>
      <p:sp>
        <p:nvSpPr>
          <p:cNvPr id="4" name="Slide Number Placeholder 3"/>
          <p:cNvSpPr>
            <a:spLocks noGrp="1"/>
          </p:cNvSpPr>
          <p:nvPr>
            <p:ph type="sldNum" sz="quarter" idx="5"/>
          </p:nvPr>
        </p:nvSpPr>
        <p:spPr/>
        <p:txBody>
          <a:bodyPr/>
          <a:lstStyle/>
          <a:p>
            <a:fld id="{F4399547-6AD2-8049-9284-C5FCA5A473A1}" type="slidenum">
              <a:rPr lang="en-US" smtClean="0"/>
              <a:t>14</a:t>
            </a:fld>
            <a:endParaRPr lang="en-US"/>
          </a:p>
        </p:txBody>
      </p:sp>
    </p:spTree>
    <p:extLst>
      <p:ext uri="{BB962C8B-B14F-4D97-AF65-F5344CB8AC3E}">
        <p14:creationId xmlns:p14="http://schemas.microsoft.com/office/powerpoint/2010/main" val="404323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Resource based relative value scale. EM has the highest % of work to total RVUs due to limited practice expense.  7% professional liability insurance, 16% PE, 77% wRVU. Medicare geographic practice cost index.  ~50% wRVU for entire house of medicine (45% PE).</a:t>
            </a:r>
          </a:p>
          <a:p>
            <a:endParaRPr lang="en-US"/>
          </a:p>
          <a:p>
            <a:r>
              <a:rPr lang="en-US"/>
              <a:t>MGPCI – updated every few years by CMS.  All 3 components involved.  Liability expense.  Then MIPS adjustment.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99547-6AD2-8049-9284-C5FCA5A473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053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2023 2.74</a:t>
            </a:r>
            <a:r>
              <a:rPr lang="en-US">
                <a:sym typeface="Wingdings" pitchFamily="2" charset="2"/>
              </a:rPr>
              <a:t> 2.6.  PLI no change, PE .35.34.   30-40M</a:t>
            </a:r>
            <a:endParaRPr lang="en-US"/>
          </a:p>
        </p:txBody>
      </p:sp>
      <p:sp>
        <p:nvSpPr>
          <p:cNvPr id="4" name="Slide Number Placeholder 3"/>
          <p:cNvSpPr>
            <a:spLocks noGrp="1"/>
          </p:cNvSpPr>
          <p:nvPr>
            <p:ph type="sldNum" sz="quarter" idx="5"/>
          </p:nvPr>
        </p:nvSpPr>
        <p:spPr/>
        <p:txBody>
          <a:bodyPr/>
          <a:lstStyle/>
          <a:p>
            <a:fld id="{F4399547-6AD2-8049-9284-C5FCA5A473A1}" type="slidenum">
              <a:rPr lang="en-US" smtClean="0"/>
              <a:t>18</a:t>
            </a:fld>
            <a:endParaRPr lang="en-US"/>
          </a:p>
        </p:txBody>
      </p:sp>
    </p:spTree>
    <p:extLst>
      <p:ext uri="{BB962C8B-B14F-4D97-AF65-F5344CB8AC3E}">
        <p14:creationId xmlns:p14="http://schemas.microsoft.com/office/powerpoint/2010/main" val="27267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Reason for increased expenditures:  office codes increased in 2021, estimated utilization of the add-on complexity code  G2211 </a:t>
            </a:r>
            <a:r>
              <a:rPr lang="en-US" b="1" i="1"/>
              <a:t>(full adoption, 1/3% of O/O codes). </a:t>
            </a:r>
            <a:r>
              <a:rPr lang="en-US"/>
              <a:t>90% of 2.17% cut. </a:t>
            </a:r>
            <a:r>
              <a:rPr lang="en-US" b="1">
                <a:solidFill>
                  <a:srgbClr val="FF0000"/>
                </a:solidFill>
              </a:rPr>
              <a:t>1.8 Billion of increased expenditures directly tied to G2211</a:t>
            </a:r>
            <a:r>
              <a:rPr lang="en-US"/>
              <a:t>.  </a:t>
            </a:r>
            <a:r>
              <a:rPr lang="en-US">
                <a:sym typeface="Wingdings" pitchFamily="2" charset="2"/>
              </a:rPr>
              <a:t> </a:t>
            </a:r>
            <a:r>
              <a:rPr lang="en-US" u="sng">
                <a:sym typeface="Wingdings" pitchFamily="2" charset="2"/>
              </a:rPr>
              <a:t>2% of 2.17. </a:t>
            </a:r>
          </a:p>
          <a:p>
            <a:endParaRPr lang="en-US" u="sng">
              <a:sym typeface="Wingdings" pitchFamily="2" charset="2"/>
            </a:endParaRPr>
          </a:p>
          <a:p>
            <a:r>
              <a:rPr lang="en-US" u="sng">
                <a:sym typeface="Wingdings" pitchFamily="2" charset="2"/>
              </a:rPr>
              <a:t>RVUs for office visits went up, new code, must decrease CF</a:t>
            </a:r>
            <a:endParaRPr lang="en-US" u="sng"/>
          </a:p>
        </p:txBody>
      </p:sp>
      <p:sp>
        <p:nvSpPr>
          <p:cNvPr id="4" name="Slide Number Placeholder 3"/>
          <p:cNvSpPr>
            <a:spLocks noGrp="1"/>
          </p:cNvSpPr>
          <p:nvPr>
            <p:ph type="sldNum" sz="quarter" idx="5"/>
          </p:nvPr>
        </p:nvSpPr>
        <p:spPr/>
        <p:txBody>
          <a:bodyPr/>
          <a:lstStyle/>
          <a:p>
            <a:fld id="{F4399547-6AD2-8049-9284-C5FCA5A473A1}" type="slidenum">
              <a:rPr lang="en-US" smtClean="0"/>
              <a:t>19</a:t>
            </a:fld>
            <a:endParaRPr lang="en-US"/>
          </a:p>
        </p:txBody>
      </p:sp>
    </p:spTree>
    <p:extLst>
      <p:ext uri="{BB962C8B-B14F-4D97-AF65-F5344CB8AC3E}">
        <p14:creationId xmlns:p14="http://schemas.microsoft.com/office/powerpoint/2010/main" val="585491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of the budget neutrality adjustment is for complexity code. Consolidated appropriations act 2023 (expected 2.5% cut, CAA resolved that over 2 years).  Multiple cuts that congress has paid for. CAA as law.  Inconsistent math: 32.7442 (-3.37%). </a:t>
            </a:r>
          </a:p>
          <a:p>
            <a:r>
              <a:rPr lang="en-US" i="1" dirty="0">
                <a:effectLst/>
                <a:latin typeface="Helvetica" pitchFamily="2" charset="0"/>
              </a:rPr>
              <a:t>Too Complex for CMS</a:t>
            </a:r>
            <a:endParaRPr lang="en-US" dirty="0">
              <a:effectLst/>
              <a:latin typeface="Helvetica" pitchFamily="2" charset="0"/>
            </a:endParaRPr>
          </a:p>
          <a:p>
            <a:r>
              <a:rPr lang="en-US" i="1" dirty="0">
                <a:effectLst/>
                <a:latin typeface="Helvetica" pitchFamily="2" charset="0"/>
              </a:rPr>
              <a:t>Preamble Language:</a:t>
            </a:r>
            <a:endParaRPr lang="en-US" dirty="0">
              <a:effectLst/>
              <a:latin typeface="Helvetica" pitchFamily="2" charset="0"/>
            </a:endParaRPr>
          </a:p>
          <a:p>
            <a:r>
              <a:rPr lang="en-US" i="1" dirty="0">
                <a:effectLst/>
                <a:latin typeface="Helvetica" pitchFamily="2" charset="0"/>
              </a:rPr>
              <a:t>CF $32.7442</a:t>
            </a:r>
            <a:endParaRPr lang="en-US" dirty="0">
              <a:effectLst/>
              <a:latin typeface="Helvetica" pitchFamily="2" charset="0"/>
            </a:endParaRPr>
          </a:p>
          <a:p>
            <a:r>
              <a:rPr lang="en-US" i="1" dirty="0">
                <a:effectLst/>
                <a:latin typeface="Helvetica" pitchFamily="2" charset="0"/>
              </a:rPr>
              <a:t>-3.37%</a:t>
            </a:r>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F4399547-6AD2-8049-9284-C5FCA5A473A1}" type="slidenum">
              <a:rPr lang="en-US" smtClean="0"/>
              <a:t>20</a:t>
            </a:fld>
            <a:endParaRPr lang="en-US"/>
          </a:p>
        </p:txBody>
      </p:sp>
    </p:spTree>
    <p:extLst>
      <p:ext uri="{BB962C8B-B14F-4D97-AF65-F5344CB8AC3E}">
        <p14:creationId xmlns:p14="http://schemas.microsoft.com/office/powerpoint/2010/main" val="1919025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99547-6AD2-8049-9284-C5FCA5A473A1}" type="slidenum">
              <a:rPr lang="en-US" smtClean="0"/>
              <a:t>21</a:t>
            </a:fld>
            <a:endParaRPr lang="en-US"/>
          </a:p>
        </p:txBody>
      </p:sp>
    </p:spTree>
    <p:extLst>
      <p:ext uri="{BB962C8B-B14F-4D97-AF65-F5344CB8AC3E}">
        <p14:creationId xmlns:p14="http://schemas.microsoft.com/office/powerpoint/2010/main" val="75691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RVU 1998: $35, 2024 $33.  Hospital: 1998 $35, 2024 $70</a:t>
            </a:r>
            <a:r>
              <a:rPr lang="en-US" b="0" u="none"/>
              <a:t>.  MEI includes cost for supplies/ PE, not included in part B.</a:t>
            </a:r>
          </a:p>
          <a:p>
            <a:endParaRPr lang="en-US"/>
          </a:p>
          <a:p>
            <a:r>
              <a:rPr lang="en-US" b="1"/>
              <a:t>Adjusted for inflation in practice costs, Medicare physician payment declined 30% from 2001 to 2023</a:t>
            </a:r>
            <a:r>
              <a:rPr lang="en-US"/>
              <a:t>.  adjust for inflation GAS 2000  $1.51/gallon, now $4.9/gallon</a:t>
            </a:r>
          </a:p>
          <a:p>
            <a:endParaRPr lang="en-US"/>
          </a:p>
          <a:p>
            <a:r>
              <a:rPr lang="en-US"/>
              <a:t>Medicare physician pay has increased just 11 percent over the last two decades, or 0.5 percent per year on average.  And roughly one-third of that increase is the temporary 3.75 percent update for 2021 that will expire in 2022.  In comparison:   Medicare hospital updates totaled roughly 60 percent between 2001 and 2021, with average annual increases of 2.4 percent for both inpatient and outpatient services.  Medicare skilled nursing facility (SNF) updates totaled more than 60 percent between 2001 and 2021, or 2.5 percent per year.  The cost of running a medical practice increased 39 percent between 2001 and 2021, or 1.6 percent per year.  Inflation in the cost of running a medical practice, including increases in physician office rent, employee wages, and professional liability insurance premiums, is measured by the Medicare Economic Index or MEI.  Economy-wide inflation, as measured by the Consumer Price Index, increased 51 percent over this period (or 2.1 percent per year). </a:t>
            </a:r>
          </a:p>
        </p:txBody>
      </p:sp>
      <p:sp>
        <p:nvSpPr>
          <p:cNvPr id="4" name="Slide Number Placeholder 3"/>
          <p:cNvSpPr>
            <a:spLocks noGrp="1"/>
          </p:cNvSpPr>
          <p:nvPr>
            <p:ph type="sldNum" sz="quarter" idx="5"/>
          </p:nvPr>
        </p:nvSpPr>
        <p:spPr/>
        <p:txBody>
          <a:bodyPr/>
          <a:lstStyle/>
          <a:p>
            <a:fld id="{F4399547-6AD2-8049-9284-C5FCA5A473A1}" type="slidenum">
              <a:rPr lang="en-US" smtClean="0"/>
              <a:t>22</a:t>
            </a:fld>
            <a:endParaRPr lang="en-US"/>
          </a:p>
        </p:txBody>
      </p:sp>
    </p:spTree>
    <p:extLst>
      <p:ext uri="{BB962C8B-B14F-4D97-AF65-F5344CB8AC3E}">
        <p14:creationId xmlns:p14="http://schemas.microsoft.com/office/powerpoint/2010/main" val="3022324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Inflationary factor – </a:t>
            </a:r>
            <a:r>
              <a:rPr lang="en-US" b="1" u="sng"/>
              <a:t>market basket inflationary factor 80% increase over 20 years.  We’d be at 70$/RVU if linked to inflation</a:t>
            </a:r>
          </a:p>
          <a:p>
            <a:r>
              <a:rPr lang="en-US" b="0" i="0">
                <a:solidFill>
                  <a:srgbClr val="000000"/>
                </a:solidFill>
                <a:effectLst/>
                <a:latin typeface="myriad-pro"/>
              </a:rPr>
              <a:t>That cut comes on the heels of the 2% payment reduction in 2023, when the Medicare Economic Index (MEI) was 3.8% last year and 4.6% this year, the highest level this century. </a:t>
            </a:r>
            <a:endParaRPr lang="en-US" b="1" u="sng"/>
          </a:p>
        </p:txBody>
      </p:sp>
      <p:sp>
        <p:nvSpPr>
          <p:cNvPr id="4" name="Slide Number Placeholder 3"/>
          <p:cNvSpPr>
            <a:spLocks noGrp="1"/>
          </p:cNvSpPr>
          <p:nvPr>
            <p:ph type="sldNum" sz="quarter" idx="5"/>
          </p:nvPr>
        </p:nvSpPr>
        <p:spPr/>
        <p:txBody>
          <a:bodyPr/>
          <a:lstStyle/>
          <a:p>
            <a:fld id="{F4399547-6AD2-8049-9284-C5FCA5A473A1}" type="slidenum">
              <a:rPr lang="en-US" smtClean="0"/>
              <a:t>24</a:t>
            </a:fld>
            <a:endParaRPr lang="en-US"/>
          </a:p>
        </p:txBody>
      </p:sp>
    </p:spTree>
    <p:extLst>
      <p:ext uri="{BB962C8B-B14F-4D97-AF65-F5344CB8AC3E}">
        <p14:creationId xmlns:p14="http://schemas.microsoft.com/office/powerpoint/2010/main" val="1080657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bill focusing on budget neutrality. All MDs.  Bipartison.  56 cosponsors – 30 democrats, 26 republicans.  Maybe a 1% patch.</a:t>
            </a:r>
          </a:p>
        </p:txBody>
      </p:sp>
      <p:sp>
        <p:nvSpPr>
          <p:cNvPr id="4" name="Slide Number Placeholder 3"/>
          <p:cNvSpPr>
            <a:spLocks noGrp="1"/>
          </p:cNvSpPr>
          <p:nvPr>
            <p:ph type="sldNum" sz="quarter" idx="5"/>
          </p:nvPr>
        </p:nvSpPr>
        <p:spPr/>
        <p:txBody>
          <a:bodyPr/>
          <a:lstStyle/>
          <a:p>
            <a:fld id="{F4399547-6AD2-8049-9284-C5FCA5A473A1}" type="slidenum">
              <a:rPr lang="en-US" smtClean="0"/>
              <a:t>26</a:t>
            </a:fld>
            <a:endParaRPr lang="en-US"/>
          </a:p>
        </p:txBody>
      </p:sp>
    </p:spTree>
    <p:extLst>
      <p:ext uri="{BB962C8B-B14F-4D97-AF65-F5344CB8AC3E}">
        <p14:creationId xmlns:p14="http://schemas.microsoft.com/office/powerpoint/2010/main" val="2927068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99547-6AD2-8049-9284-C5FCA5A473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345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Proposed to eliminate the full 3.37 cut</a:t>
            </a:r>
          </a:p>
        </p:txBody>
      </p:sp>
      <p:sp>
        <p:nvSpPr>
          <p:cNvPr id="4" name="Slide Number Placeholder 3"/>
          <p:cNvSpPr>
            <a:spLocks noGrp="1"/>
          </p:cNvSpPr>
          <p:nvPr>
            <p:ph type="sldNum" sz="quarter" idx="5"/>
          </p:nvPr>
        </p:nvSpPr>
        <p:spPr/>
        <p:txBody>
          <a:bodyPr/>
          <a:lstStyle/>
          <a:p>
            <a:fld id="{F4399547-6AD2-8049-9284-C5FCA5A473A1}" type="slidenum">
              <a:rPr lang="en-US" smtClean="0"/>
              <a:t>27</a:t>
            </a:fld>
            <a:endParaRPr lang="en-US"/>
          </a:p>
        </p:txBody>
      </p:sp>
    </p:spTree>
    <p:extLst>
      <p:ext uri="{BB962C8B-B14F-4D97-AF65-F5344CB8AC3E}">
        <p14:creationId xmlns:p14="http://schemas.microsoft.com/office/powerpoint/2010/main" val="1079198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www.fiercehealthcare.com</a:t>
            </a:r>
            <a:r>
              <a:rPr lang="en-US" dirty="0"/>
              <a:t>/providers/congress-reaches-spending-deal-doc-pay-bump-delayed-dsh-cuts-and-more</a:t>
            </a:r>
          </a:p>
          <a:p>
            <a:endParaRPr lang="en-US" dirty="0"/>
          </a:p>
          <a:p>
            <a:r>
              <a:rPr lang="en-US" dirty="0"/>
              <a:t>33.2875</a:t>
            </a:r>
          </a:p>
        </p:txBody>
      </p:sp>
      <p:sp>
        <p:nvSpPr>
          <p:cNvPr id="4" name="Slide Number Placeholder 3"/>
          <p:cNvSpPr>
            <a:spLocks noGrp="1"/>
          </p:cNvSpPr>
          <p:nvPr>
            <p:ph type="sldNum" sz="quarter" idx="5"/>
          </p:nvPr>
        </p:nvSpPr>
        <p:spPr/>
        <p:txBody>
          <a:bodyPr/>
          <a:lstStyle/>
          <a:p>
            <a:fld id="{F4399547-6AD2-8049-9284-C5FCA5A473A1}" type="slidenum">
              <a:rPr lang="en-US" smtClean="0"/>
              <a:t>28</a:t>
            </a:fld>
            <a:endParaRPr lang="en-US"/>
          </a:p>
        </p:txBody>
      </p:sp>
    </p:spTree>
    <p:extLst>
      <p:ext uri="{BB962C8B-B14F-4D97-AF65-F5344CB8AC3E}">
        <p14:creationId xmlns:p14="http://schemas.microsoft.com/office/powerpoint/2010/main" val="98263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399547-6AD2-8049-9284-C5FCA5A473A1}" type="slidenum">
              <a:rPr lang="en-US" smtClean="0"/>
              <a:t>29</a:t>
            </a:fld>
            <a:endParaRPr lang="en-US"/>
          </a:p>
        </p:txBody>
      </p:sp>
    </p:spTree>
    <p:extLst>
      <p:ext uri="{BB962C8B-B14F-4D97-AF65-F5344CB8AC3E}">
        <p14:creationId xmlns:p14="http://schemas.microsoft.com/office/powerpoint/2010/main" val="1564360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 reg. we advocated!!! Last year </a:t>
            </a:r>
          </a:p>
        </p:txBody>
      </p:sp>
      <p:sp>
        <p:nvSpPr>
          <p:cNvPr id="4" name="Slide Number Placeholder 3"/>
          <p:cNvSpPr>
            <a:spLocks noGrp="1"/>
          </p:cNvSpPr>
          <p:nvPr>
            <p:ph type="sldNum" sz="quarter" idx="5"/>
          </p:nvPr>
        </p:nvSpPr>
        <p:spPr/>
        <p:txBody>
          <a:bodyPr/>
          <a:lstStyle/>
          <a:p>
            <a:fld id="{F4399547-6AD2-8049-9284-C5FCA5A473A1}" type="slidenum">
              <a:rPr lang="en-US" smtClean="0"/>
              <a:t>30</a:t>
            </a:fld>
            <a:endParaRPr lang="en-US"/>
          </a:p>
        </p:txBody>
      </p:sp>
    </p:spTree>
    <p:extLst>
      <p:ext uri="{BB962C8B-B14F-4D97-AF65-F5344CB8AC3E}">
        <p14:creationId xmlns:p14="http://schemas.microsoft.com/office/powerpoint/2010/main" val="2464304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advocated</a:t>
            </a:r>
          </a:p>
        </p:txBody>
      </p:sp>
      <p:sp>
        <p:nvSpPr>
          <p:cNvPr id="4" name="Slide Number Placeholder 3"/>
          <p:cNvSpPr>
            <a:spLocks noGrp="1"/>
          </p:cNvSpPr>
          <p:nvPr>
            <p:ph type="sldNum" sz="quarter" idx="5"/>
          </p:nvPr>
        </p:nvSpPr>
        <p:spPr/>
        <p:txBody>
          <a:bodyPr/>
          <a:lstStyle/>
          <a:p>
            <a:fld id="{F4399547-6AD2-8049-9284-C5FCA5A473A1}" type="slidenum">
              <a:rPr lang="en-US" smtClean="0"/>
              <a:t>31</a:t>
            </a:fld>
            <a:endParaRPr lang="en-US"/>
          </a:p>
        </p:txBody>
      </p:sp>
    </p:spTree>
    <p:extLst>
      <p:ext uri="{BB962C8B-B14F-4D97-AF65-F5344CB8AC3E}">
        <p14:creationId xmlns:p14="http://schemas.microsoft.com/office/powerpoint/2010/main" val="4240548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399547-6AD2-8049-9284-C5FCA5A473A1}" type="slidenum">
              <a:rPr lang="en-US" smtClean="0"/>
              <a:t>32</a:t>
            </a:fld>
            <a:endParaRPr lang="en-US"/>
          </a:p>
        </p:txBody>
      </p:sp>
    </p:spTree>
    <p:extLst>
      <p:ext uri="{BB962C8B-B14F-4D97-AF65-F5344CB8AC3E}">
        <p14:creationId xmlns:p14="http://schemas.microsoft.com/office/powerpoint/2010/main" val="3728686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399547-6AD2-8049-9284-C5FCA5A473A1}" type="slidenum">
              <a:rPr lang="en-US" smtClean="0"/>
              <a:t>34</a:t>
            </a:fld>
            <a:endParaRPr lang="en-US"/>
          </a:p>
        </p:txBody>
      </p:sp>
    </p:spTree>
    <p:extLst>
      <p:ext uri="{BB962C8B-B14F-4D97-AF65-F5344CB8AC3E}">
        <p14:creationId xmlns:p14="http://schemas.microsoft.com/office/powerpoint/2010/main" val="1585144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399547-6AD2-8049-9284-C5FCA5A473A1}" type="slidenum">
              <a:rPr lang="en-US" smtClean="0"/>
              <a:t>35</a:t>
            </a:fld>
            <a:endParaRPr lang="en-US"/>
          </a:p>
        </p:txBody>
      </p:sp>
    </p:spTree>
    <p:extLst>
      <p:ext uri="{BB962C8B-B14F-4D97-AF65-F5344CB8AC3E}">
        <p14:creationId xmlns:p14="http://schemas.microsoft.com/office/powerpoint/2010/main" val="1640830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BD7A-0972-1B1F-174E-CE392CE73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F08A0-D788-B64D-A588-6FA2C7E8D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6BB6F-BC23-136F-3F9F-A2CFB91B13F5}"/>
              </a:ext>
            </a:extLst>
          </p:cNvPr>
          <p:cNvSpPr>
            <a:spLocks noGrp="1"/>
          </p:cNvSpPr>
          <p:nvPr>
            <p:ph type="body" idx="1"/>
          </p:nvPr>
        </p:nvSpPr>
        <p:spPr/>
        <p:txBody>
          <a:bodyPr/>
          <a:lstStyle/>
          <a:p>
            <a:r>
              <a:rPr lang="en-US" dirty="0"/>
              <a:t>Medicare claims processing manual</a:t>
            </a:r>
          </a:p>
        </p:txBody>
      </p:sp>
      <p:sp>
        <p:nvSpPr>
          <p:cNvPr id="4" name="Slide Number Placeholder 3">
            <a:extLst>
              <a:ext uri="{FF2B5EF4-FFF2-40B4-BE49-F238E27FC236}">
                <a16:creationId xmlns:a16="http://schemas.microsoft.com/office/drawing/2014/main" id="{D24C4E07-31BA-8C62-1600-FA5264206F6A}"/>
              </a:ext>
            </a:extLst>
          </p:cNvPr>
          <p:cNvSpPr>
            <a:spLocks noGrp="1"/>
          </p:cNvSpPr>
          <p:nvPr>
            <p:ph type="sldNum" sz="quarter" idx="5"/>
          </p:nvPr>
        </p:nvSpPr>
        <p:spPr/>
        <p:txBody>
          <a:bodyPr/>
          <a:lstStyle/>
          <a:p>
            <a:fld id="{F4399547-6AD2-8049-9284-C5FCA5A473A1}" type="slidenum">
              <a:rPr lang="en-US" smtClean="0"/>
              <a:t>37</a:t>
            </a:fld>
            <a:endParaRPr lang="en-US"/>
          </a:p>
        </p:txBody>
      </p:sp>
    </p:spTree>
    <p:extLst>
      <p:ext uri="{BB962C8B-B14F-4D97-AF65-F5344CB8AC3E}">
        <p14:creationId xmlns:p14="http://schemas.microsoft.com/office/powerpoint/2010/main" val="240855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standard, BUT, we could do better. </a:t>
            </a:r>
          </a:p>
        </p:txBody>
      </p:sp>
      <p:sp>
        <p:nvSpPr>
          <p:cNvPr id="4" name="Slide Number Placeholder 3"/>
          <p:cNvSpPr>
            <a:spLocks noGrp="1"/>
          </p:cNvSpPr>
          <p:nvPr>
            <p:ph type="sldNum" sz="quarter" idx="5"/>
          </p:nvPr>
        </p:nvSpPr>
        <p:spPr/>
        <p:txBody>
          <a:bodyPr/>
          <a:lstStyle/>
          <a:p>
            <a:fld id="{F4399547-6AD2-8049-9284-C5FCA5A473A1}" type="slidenum">
              <a:rPr lang="en-US" smtClean="0"/>
              <a:t>38</a:t>
            </a:fld>
            <a:endParaRPr lang="en-US"/>
          </a:p>
        </p:txBody>
      </p:sp>
    </p:spTree>
    <p:extLst>
      <p:ext uri="{BB962C8B-B14F-4D97-AF65-F5344CB8AC3E}">
        <p14:creationId xmlns:p14="http://schemas.microsoft.com/office/powerpoint/2010/main" val="259261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CPT! </a:t>
            </a:r>
          </a:p>
        </p:txBody>
      </p:sp>
      <p:sp>
        <p:nvSpPr>
          <p:cNvPr id="4" name="Slide Number Placeholder 3"/>
          <p:cNvSpPr>
            <a:spLocks noGrp="1"/>
          </p:cNvSpPr>
          <p:nvPr>
            <p:ph type="sldNum" sz="quarter" idx="5"/>
          </p:nvPr>
        </p:nvSpPr>
        <p:spPr/>
        <p:txBody>
          <a:bodyPr/>
          <a:lstStyle/>
          <a:p>
            <a:fld id="{F4399547-6AD2-8049-9284-C5FCA5A473A1}" type="slidenum">
              <a:rPr lang="en-US" smtClean="0"/>
              <a:t>4</a:t>
            </a:fld>
            <a:endParaRPr lang="en-US"/>
          </a:p>
        </p:txBody>
      </p:sp>
    </p:spTree>
    <p:extLst>
      <p:ext uri="{BB962C8B-B14F-4D97-AF65-F5344CB8AC3E}">
        <p14:creationId xmlns:p14="http://schemas.microsoft.com/office/powerpoint/2010/main" val="1097291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99547-6AD2-8049-9284-C5FCA5A473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41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99547-6AD2-8049-9284-C5FCA5A473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482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focus on the clinically meaningful elements to capture the work we do</a:t>
            </a:r>
          </a:p>
        </p:txBody>
      </p:sp>
      <p:sp>
        <p:nvSpPr>
          <p:cNvPr id="4" name="Slide Number Placeholder 3"/>
          <p:cNvSpPr>
            <a:spLocks noGrp="1"/>
          </p:cNvSpPr>
          <p:nvPr>
            <p:ph type="sldNum" sz="quarter" idx="5"/>
          </p:nvPr>
        </p:nvSpPr>
        <p:spPr/>
        <p:txBody>
          <a:bodyPr/>
          <a:lstStyle/>
          <a:p>
            <a:pPr marL="0" marR="0" lvl="0" indent="0" algn="r" defTabSz="1088639" rtl="0" eaLnBrk="1" fontAlgn="base" latinLnBrk="0" hangingPunct="1">
              <a:lnSpc>
                <a:spcPct val="100000"/>
              </a:lnSpc>
              <a:spcBef>
                <a:spcPct val="0"/>
              </a:spcBef>
              <a:spcAft>
                <a:spcPct val="0"/>
              </a:spcAft>
              <a:buClrTx/>
              <a:buSzTx/>
              <a:buFontTx/>
              <a:buNone/>
              <a:tabLst/>
              <a:defRPr/>
            </a:pPr>
            <a:fld id="{441F0588-126E-3142-9243-7E823F23832F}" type="slidenum">
              <a:rPr kumimoji="0" lang="en-US" sz="1200" b="0" i="0" u="none" strike="noStrike" kern="1200" cap="none" spc="0" normalizeH="0" baseline="0" noProof="0" smtClean="0">
                <a:ln>
                  <a:noFill/>
                </a:ln>
                <a:solidFill>
                  <a:prstClr val="black"/>
                </a:solidFill>
                <a:effectLst/>
                <a:uLnTx/>
                <a:uFillTx/>
                <a:latin typeface="Palatino" charset="0"/>
                <a:ea typeface="MS PGothic" charset="0"/>
                <a:cs typeface="+mn-cs"/>
              </a:rPr>
              <a:pPr marL="0" marR="0" lvl="0" indent="0" algn="r" defTabSz="1088639"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Palatino" charset="0"/>
              <a:ea typeface="MS PGothic" charset="0"/>
              <a:cs typeface="+mn-cs"/>
            </a:endParaRPr>
          </a:p>
        </p:txBody>
      </p:sp>
    </p:spTree>
    <p:extLst>
      <p:ext uri="{BB962C8B-B14F-4D97-AF65-F5344CB8AC3E}">
        <p14:creationId xmlns:p14="http://schemas.microsoft.com/office/powerpoint/2010/main" val="23453888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28592" lvl="0" indent="-802640" algn="l"/>
            <a:endParaRPr lang="en-US">
              <a:ea typeface="MS PGothic"/>
            </a:endParaRPr>
          </a:p>
          <a:p>
            <a:pPr algn="l"/>
            <a:endParaRPr lang="en-US"/>
          </a:p>
        </p:txBody>
      </p:sp>
      <p:sp>
        <p:nvSpPr>
          <p:cNvPr id="4" name="Slide Number Placeholder 3"/>
          <p:cNvSpPr>
            <a:spLocks noGrp="1"/>
          </p:cNvSpPr>
          <p:nvPr>
            <p:ph type="sldNum" sz="quarter" idx="5"/>
          </p:nvPr>
        </p:nvSpPr>
        <p:spPr/>
        <p:txBody>
          <a:bodyPr/>
          <a:lstStyle/>
          <a:p>
            <a:pPr marL="0" marR="0" lvl="0" indent="0" algn="r" defTabSz="1088639" rtl="0" eaLnBrk="1" fontAlgn="base" latinLnBrk="0" hangingPunct="1">
              <a:lnSpc>
                <a:spcPct val="100000"/>
              </a:lnSpc>
              <a:spcBef>
                <a:spcPct val="0"/>
              </a:spcBef>
              <a:spcAft>
                <a:spcPct val="0"/>
              </a:spcAft>
              <a:buClrTx/>
              <a:buSzTx/>
              <a:buFontTx/>
              <a:buNone/>
              <a:tabLst/>
              <a:defRPr/>
            </a:pPr>
            <a:fld id="{441F0588-126E-3142-9243-7E823F23832F}" type="slidenum">
              <a:rPr kumimoji="0" lang="en-US" sz="1200" b="0" i="0" u="none" strike="noStrike" kern="1200" cap="none" spc="0" normalizeH="0" baseline="0" noProof="0" smtClean="0">
                <a:ln>
                  <a:noFill/>
                </a:ln>
                <a:solidFill>
                  <a:prstClr val="black"/>
                </a:solidFill>
                <a:effectLst/>
                <a:uLnTx/>
                <a:uFillTx/>
                <a:latin typeface="Palatino" charset="0"/>
                <a:ea typeface="MS PGothic" charset="0"/>
                <a:cs typeface="+mn-cs"/>
              </a:rPr>
              <a:pPr marL="0" marR="0" lvl="0" indent="0" algn="r" defTabSz="1088639"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Palatino" charset="0"/>
              <a:ea typeface="MS PGothic" charset="0"/>
              <a:cs typeface="+mn-cs"/>
            </a:endParaRPr>
          </a:p>
        </p:txBody>
      </p:sp>
    </p:spTree>
    <p:extLst>
      <p:ext uri="{BB962C8B-B14F-4D97-AF65-F5344CB8AC3E}">
        <p14:creationId xmlns:p14="http://schemas.microsoft.com/office/powerpoint/2010/main" val="256059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Muscle memory.  </a:t>
            </a:r>
          </a:p>
        </p:txBody>
      </p:sp>
      <p:sp>
        <p:nvSpPr>
          <p:cNvPr id="4" name="Slide Number Placeholder 3"/>
          <p:cNvSpPr>
            <a:spLocks noGrp="1"/>
          </p:cNvSpPr>
          <p:nvPr>
            <p:ph type="sldNum" sz="quarter" idx="5"/>
          </p:nvPr>
        </p:nvSpPr>
        <p:spPr/>
        <p:txBody>
          <a:bodyPr/>
          <a:lstStyle/>
          <a:p>
            <a:fld id="{F4399547-6AD2-8049-9284-C5FCA5A473A1}" type="slidenum">
              <a:rPr lang="en-US" smtClean="0"/>
              <a:t>5</a:t>
            </a:fld>
            <a:endParaRPr lang="en-US"/>
          </a:p>
        </p:txBody>
      </p:sp>
    </p:spTree>
    <p:extLst>
      <p:ext uri="{BB962C8B-B14F-4D97-AF65-F5344CB8AC3E}">
        <p14:creationId xmlns:p14="http://schemas.microsoft.com/office/powerpoint/2010/main" val="4639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 education, template modifications, data tracking</a:t>
            </a:r>
          </a:p>
        </p:txBody>
      </p:sp>
      <p:sp>
        <p:nvSpPr>
          <p:cNvPr id="4" name="Slide Number Placeholder 3"/>
          <p:cNvSpPr>
            <a:spLocks noGrp="1"/>
          </p:cNvSpPr>
          <p:nvPr>
            <p:ph type="sldNum" sz="quarter" idx="5"/>
          </p:nvPr>
        </p:nvSpPr>
        <p:spPr/>
        <p:txBody>
          <a:bodyPr/>
          <a:lstStyle/>
          <a:p>
            <a:fld id="{F4399547-6AD2-8049-9284-C5FCA5A473A1}" type="slidenum">
              <a:rPr lang="en-US" smtClean="0"/>
              <a:t>6</a:t>
            </a:fld>
            <a:endParaRPr lang="en-US"/>
          </a:p>
        </p:txBody>
      </p:sp>
    </p:spTree>
    <p:extLst>
      <p:ext uri="{BB962C8B-B14F-4D97-AF65-F5344CB8AC3E}">
        <p14:creationId xmlns:p14="http://schemas.microsoft.com/office/powerpoint/2010/main" val="55457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Oregon health and science university. </a:t>
            </a:r>
            <a:r>
              <a:rPr lang="en-US" b="0" i="0">
                <a:solidFill>
                  <a:srgbClr val="333333"/>
                </a:solidFill>
                <a:effectLst/>
                <a:latin typeface="Guardian TextSans Web"/>
              </a:rPr>
              <a:t> 2 704 800 notes written by 6228 primary authors . MORE TIME AT THE EHR THAN BEDISDE.</a:t>
            </a:r>
            <a:endParaRPr lang="en-US"/>
          </a:p>
        </p:txBody>
      </p:sp>
      <p:sp>
        <p:nvSpPr>
          <p:cNvPr id="4" name="Slide Number Placeholder 3"/>
          <p:cNvSpPr>
            <a:spLocks noGrp="1"/>
          </p:cNvSpPr>
          <p:nvPr>
            <p:ph type="sldNum" sz="quarter" idx="5"/>
          </p:nvPr>
        </p:nvSpPr>
        <p:spPr/>
        <p:txBody>
          <a:bodyPr/>
          <a:lstStyle/>
          <a:p>
            <a:fld id="{F4399547-6AD2-8049-9284-C5FCA5A473A1}" type="slidenum">
              <a:rPr lang="en-US" smtClean="0"/>
              <a:t>9</a:t>
            </a:fld>
            <a:endParaRPr lang="en-US"/>
          </a:p>
        </p:txBody>
      </p:sp>
    </p:spTree>
    <p:extLst>
      <p:ext uri="{BB962C8B-B14F-4D97-AF65-F5344CB8AC3E}">
        <p14:creationId xmlns:p14="http://schemas.microsoft.com/office/powerpoint/2010/main" val="101510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CMS. </a:t>
            </a:r>
            <a:r>
              <a:rPr lang="en-US" i="1">
                <a:effectLst/>
                <a:latin typeface="Times"/>
              </a:rPr>
              <a:t>Documentation burden has</a:t>
            </a:r>
            <a:r>
              <a:rPr lang="en-US" i="0">
                <a:effectLst/>
                <a:latin typeface="Times"/>
              </a:rPr>
              <a:t> </a:t>
            </a:r>
            <a:r>
              <a:rPr lang="en-US" i="1">
                <a:effectLst/>
                <a:latin typeface="Times"/>
              </a:rPr>
              <a:t>been de</a:t>
            </a:r>
            <a:r>
              <a:rPr lang="en-US" i="1">
                <a:effectLst/>
                <a:latin typeface="Helvetica" pitchFamily="2" charset="0"/>
              </a:rPr>
              <a:t>fi</a:t>
            </a:r>
            <a:r>
              <a:rPr lang="en-US" i="1">
                <a:effectLst/>
                <a:latin typeface="Times"/>
              </a:rPr>
              <a:t>ned as the </a:t>
            </a:r>
            <a:r>
              <a:rPr lang="en-US" i="1">
                <a:effectLst/>
                <a:latin typeface="Helvetica" pitchFamily="2" charset="0"/>
              </a:rPr>
              <a:t>“</a:t>
            </a:r>
            <a:r>
              <a:rPr lang="en-US" i="1">
                <a:effectLst/>
                <a:latin typeface="Times"/>
              </a:rPr>
              <a:t>stress imposed by the excessive work</a:t>
            </a:r>
            <a:r>
              <a:rPr lang="en-US" i="0">
                <a:effectLst/>
                <a:latin typeface="Times"/>
              </a:rPr>
              <a:t> </a:t>
            </a:r>
            <a:r>
              <a:rPr lang="en-US" i="1">
                <a:effectLst/>
                <a:latin typeface="Times"/>
              </a:rPr>
              <a:t>required to generate clinical records,</a:t>
            </a:r>
            <a:r>
              <a:rPr lang="en-US" i="1">
                <a:effectLst/>
                <a:latin typeface="Helvetica" pitchFamily="2" charset="0"/>
              </a:rPr>
              <a:t>” </a:t>
            </a:r>
            <a:r>
              <a:rPr lang="en-US" i="1">
                <a:effectLst/>
                <a:latin typeface="Times"/>
              </a:rPr>
              <a:t>and previous studies</a:t>
            </a:r>
            <a:r>
              <a:rPr lang="en-US" i="0">
                <a:effectLst/>
                <a:latin typeface="Times"/>
              </a:rPr>
              <a:t> </a:t>
            </a:r>
            <a:r>
              <a:rPr lang="en-US" i="1">
                <a:effectLst/>
                <a:latin typeface="Times"/>
              </a:rPr>
              <a:t>have described this burden using various concepts and</a:t>
            </a:r>
            <a:r>
              <a:rPr lang="en-US" i="0">
                <a:effectLst/>
                <a:latin typeface="Times"/>
              </a:rPr>
              <a:t> </a:t>
            </a:r>
            <a:r>
              <a:rPr lang="en-US" i="1">
                <a:effectLst/>
                <a:latin typeface="Times"/>
              </a:rPr>
              <a:t>constructs</a:t>
            </a:r>
          </a:p>
          <a:p>
            <a:endParaRPr lang="en-US" i="1">
              <a:effectLst/>
              <a:latin typeface="Times"/>
            </a:endParaRPr>
          </a:p>
          <a:p>
            <a:r>
              <a:rPr lang="en-US" i="1">
                <a:effectLst/>
                <a:latin typeface="Times"/>
              </a:rPr>
              <a:t>Docs don’t want to live in the EMR, coders don’t want to sort through hundreds of pages of notes, administrators don’t want to burnt employees</a:t>
            </a:r>
            <a:endParaRPr lang="en-US">
              <a:effectLst/>
              <a:latin typeface="Times"/>
            </a:endParaRPr>
          </a:p>
          <a:p>
            <a:endParaRPr lang="en-US"/>
          </a:p>
        </p:txBody>
      </p:sp>
      <p:sp>
        <p:nvSpPr>
          <p:cNvPr id="4" name="Slide Number Placeholder 3"/>
          <p:cNvSpPr>
            <a:spLocks noGrp="1"/>
          </p:cNvSpPr>
          <p:nvPr>
            <p:ph type="sldNum" sz="quarter" idx="5"/>
          </p:nvPr>
        </p:nvSpPr>
        <p:spPr/>
        <p:txBody>
          <a:bodyPr/>
          <a:lstStyle/>
          <a:p>
            <a:fld id="{F4399547-6AD2-8049-9284-C5FCA5A473A1}" type="slidenum">
              <a:rPr lang="en-US" smtClean="0"/>
              <a:t>10</a:t>
            </a:fld>
            <a:endParaRPr lang="en-US"/>
          </a:p>
        </p:txBody>
      </p:sp>
    </p:spTree>
    <p:extLst>
      <p:ext uri="{BB962C8B-B14F-4D97-AF65-F5344CB8AC3E}">
        <p14:creationId xmlns:p14="http://schemas.microsoft.com/office/powerpoint/2010/main" val="3391886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Journal of American medical informatics association, July 2023.  you only need a keyboard and wiifi to search EMR and burnout</a:t>
            </a:r>
          </a:p>
        </p:txBody>
      </p:sp>
      <p:sp>
        <p:nvSpPr>
          <p:cNvPr id="4" name="Slide Number Placeholder 3"/>
          <p:cNvSpPr>
            <a:spLocks noGrp="1"/>
          </p:cNvSpPr>
          <p:nvPr>
            <p:ph type="sldNum" sz="quarter" idx="5"/>
          </p:nvPr>
        </p:nvSpPr>
        <p:spPr/>
        <p:txBody>
          <a:bodyPr/>
          <a:lstStyle/>
          <a:p>
            <a:fld id="{F4399547-6AD2-8049-9284-C5FCA5A473A1}" type="slidenum">
              <a:rPr lang="en-US" smtClean="0"/>
              <a:t>11</a:t>
            </a:fld>
            <a:endParaRPr lang="en-US"/>
          </a:p>
        </p:txBody>
      </p:sp>
    </p:spTree>
    <p:extLst>
      <p:ext uri="{BB962C8B-B14F-4D97-AF65-F5344CB8AC3E}">
        <p14:creationId xmlns:p14="http://schemas.microsoft.com/office/powerpoint/2010/main" val="2186596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Evolve, adapt, and innovate. </a:t>
            </a:r>
          </a:p>
          <a:p>
            <a:endParaRPr lang="en-US" dirty="0"/>
          </a:p>
          <a:p>
            <a:r>
              <a:rPr lang="en-US" dirty="0"/>
              <a:t>Study design</a:t>
            </a:r>
          </a:p>
          <a:p>
            <a:pPr lvl="1"/>
            <a:r>
              <a:rPr lang="en-US" dirty="0"/>
              <a:t>February 2018 through June 2023</a:t>
            </a:r>
          </a:p>
          <a:p>
            <a:pPr lvl="1"/>
            <a:r>
              <a:rPr lang="en-US" dirty="0"/>
              <a:t>1,679,762 notes</a:t>
            </a:r>
          </a:p>
          <a:p>
            <a:r>
              <a:rPr lang="en-US" dirty="0"/>
              <a:t>Primary outcome</a:t>
            </a:r>
          </a:p>
          <a:p>
            <a:pPr lvl="1"/>
            <a:r>
              <a:rPr lang="en-US" dirty="0"/>
              <a:t>Note length</a:t>
            </a:r>
          </a:p>
          <a:p>
            <a:pPr lvl="1"/>
            <a:r>
              <a:rPr lang="en-US" dirty="0"/>
              <a:t>Documentation time</a:t>
            </a:r>
          </a:p>
          <a:p>
            <a:endParaRPr lang="en-US" dirty="0"/>
          </a:p>
        </p:txBody>
      </p:sp>
      <p:sp>
        <p:nvSpPr>
          <p:cNvPr id="4" name="Slide Number Placeholder 3"/>
          <p:cNvSpPr>
            <a:spLocks noGrp="1"/>
          </p:cNvSpPr>
          <p:nvPr>
            <p:ph type="sldNum" sz="quarter" idx="5"/>
          </p:nvPr>
        </p:nvSpPr>
        <p:spPr/>
        <p:txBody>
          <a:bodyPr/>
          <a:lstStyle/>
          <a:p>
            <a:fld id="{F4399547-6AD2-8049-9284-C5FCA5A473A1}" type="slidenum">
              <a:rPr lang="en-US" smtClean="0"/>
              <a:t>12</a:t>
            </a:fld>
            <a:endParaRPr lang="en-US"/>
          </a:p>
        </p:txBody>
      </p:sp>
    </p:spTree>
    <p:extLst>
      <p:ext uri="{BB962C8B-B14F-4D97-AF65-F5344CB8AC3E}">
        <p14:creationId xmlns:p14="http://schemas.microsoft.com/office/powerpoint/2010/main" val="3719317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0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1599FBB-2D75-4256-A771-BF1AE2CE4632}"/>
              </a:ext>
            </a:extLst>
          </p:cNvPr>
          <p:cNvSpPr/>
          <p:nvPr userDrawn="1"/>
        </p:nvSpPr>
        <p:spPr>
          <a:xfrm>
            <a:off x="655982" y="467139"/>
            <a:ext cx="10893287" cy="595353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39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57142" y="-28000"/>
            <a:ext cx="12280131" cy="6908473"/>
          </a:xfrm>
          <a:prstGeom prst="rect">
            <a:avLst/>
          </a:prstGeom>
        </p:spPr>
      </p:pic>
      <p:sp>
        <p:nvSpPr>
          <p:cNvPr id="4" name="Content Placeholder 5">
            <a:extLst>
              <a:ext uri="{FF2B5EF4-FFF2-40B4-BE49-F238E27FC236}">
                <a16:creationId xmlns:a16="http://schemas.microsoft.com/office/drawing/2014/main" id="{FCC1FEFB-8C8C-5D45-9927-538D958252B0}"/>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70481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25DBE3B-4F16-974C-5CF0-1E414A8D4D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858690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butterfly on a flower&#10;&#10;Description automatically generated">
            <a:extLst>
              <a:ext uri="{FF2B5EF4-FFF2-40B4-BE49-F238E27FC236}">
                <a16:creationId xmlns:a16="http://schemas.microsoft.com/office/drawing/2014/main" id="{5BA44EF7-5116-5606-26B1-23FED2AD48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232575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Page Separator">
    <p:spTree>
      <p:nvGrpSpPr>
        <p:cNvPr id="1" name=""/>
        <p:cNvGrpSpPr/>
        <p:nvPr/>
      </p:nvGrpSpPr>
      <p:grpSpPr>
        <a:xfrm>
          <a:off x="0" y="0"/>
          <a:ext cx="0" cy="0"/>
          <a:chOff x="0" y="0"/>
          <a:chExt cx="0" cy="0"/>
        </a:xfrm>
      </p:grpSpPr>
      <p:pic>
        <p:nvPicPr>
          <p:cNvPr id="3" name="Picture 2" descr="A picture containing reptile, turtle&#10;&#10;Description automatically generated">
            <a:extLst>
              <a:ext uri="{FF2B5EF4-FFF2-40B4-BE49-F238E27FC236}">
                <a16:creationId xmlns:a16="http://schemas.microsoft.com/office/drawing/2014/main" id="{9EB26741-2ED2-19B3-02C4-90213798728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05016" y="4276231"/>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987927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02" y="-58236"/>
            <a:ext cx="12332988" cy="6938209"/>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14956" y="4653918"/>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70038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Page Separator">
    <p:spTree>
      <p:nvGrpSpPr>
        <p:cNvPr id="1" name=""/>
        <p:cNvGrpSpPr/>
        <p:nvPr/>
      </p:nvGrpSpPr>
      <p:grpSpPr>
        <a:xfrm>
          <a:off x="0" y="0"/>
          <a:ext cx="0" cy="0"/>
          <a:chOff x="0" y="0"/>
          <a:chExt cx="0" cy="0"/>
        </a:xfrm>
      </p:grpSpPr>
      <p:pic>
        <p:nvPicPr>
          <p:cNvPr id="3" name="Picture 2" descr="A group of turtles in a pond&#10;&#10;Description automatically generated with medium confidence">
            <a:extLst>
              <a:ext uri="{FF2B5EF4-FFF2-40B4-BE49-F238E27FC236}">
                <a16:creationId xmlns:a16="http://schemas.microsoft.com/office/drawing/2014/main" id="{0D6609E9-8CA9-CB75-1ED6-230A50BC007E}"/>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05016" y="4276231"/>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46644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Page Separator">
    <p:spTree>
      <p:nvGrpSpPr>
        <p:cNvPr id="1" name=""/>
        <p:cNvGrpSpPr/>
        <p:nvPr/>
      </p:nvGrpSpPr>
      <p:grpSpPr>
        <a:xfrm>
          <a:off x="0" y="0"/>
          <a:ext cx="0" cy="0"/>
          <a:chOff x="0" y="0"/>
          <a:chExt cx="0" cy="0"/>
        </a:xfrm>
      </p:grpSpPr>
      <p:pic>
        <p:nvPicPr>
          <p:cNvPr id="3" name="Picture 2" descr="A picture containing text, parrot, bird, colorful&#10;&#10;Description automatically generated">
            <a:extLst>
              <a:ext uri="{FF2B5EF4-FFF2-40B4-BE49-F238E27FC236}">
                <a16:creationId xmlns:a16="http://schemas.microsoft.com/office/drawing/2014/main" id="{D6E77BB0-A596-0A0E-15E3-A390F5782DC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79582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065" y="-21298"/>
            <a:ext cx="12266129" cy="6900596"/>
          </a:xfrm>
          <a:prstGeom prst="rect">
            <a:avLst/>
          </a:prstGeom>
        </p:spPr>
      </p:pic>
      <p:sp>
        <p:nvSpPr>
          <p:cNvPr id="2" name="Content Placeholder 5">
            <a:extLst>
              <a:ext uri="{FF2B5EF4-FFF2-40B4-BE49-F238E27FC236}">
                <a16:creationId xmlns:a16="http://schemas.microsoft.com/office/drawing/2014/main" id="{02575BB8-79CE-B9AF-7B54-EC3C34786C3C}"/>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603342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8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65306" y="-16095"/>
            <a:ext cx="12268190" cy="6901755"/>
          </a:xfrm>
          <a:prstGeom prst="rect">
            <a:avLst/>
          </a:prstGeom>
        </p:spPr>
      </p:pic>
      <p:sp>
        <p:nvSpPr>
          <p:cNvPr id="4" name="Content Placeholder 5">
            <a:extLst>
              <a:ext uri="{FF2B5EF4-FFF2-40B4-BE49-F238E27FC236}">
                <a16:creationId xmlns:a16="http://schemas.microsoft.com/office/drawing/2014/main" id="{FCC1FEFB-8C8C-5D45-9927-538D958252B0}"/>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334804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Page Separator">
    <p:spTree>
      <p:nvGrpSpPr>
        <p:cNvPr id="1" name=""/>
        <p:cNvGrpSpPr/>
        <p:nvPr/>
      </p:nvGrpSpPr>
      <p:grpSpPr>
        <a:xfrm>
          <a:off x="0" y="0"/>
          <a:ext cx="0" cy="0"/>
          <a:chOff x="0" y="0"/>
          <a:chExt cx="0" cy="0"/>
        </a:xfrm>
      </p:grpSpPr>
      <p:pic>
        <p:nvPicPr>
          <p:cNvPr id="4" name="Picture 3" descr="A couple of birds sitting on a bird bath&#10;&#10;Description automatically generated with low confidence">
            <a:extLst>
              <a:ext uri="{FF2B5EF4-FFF2-40B4-BE49-F238E27FC236}">
                <a16:creationId xmlns:a16="http://schemas.microsoft.com/office/drawing/2014/main" id="{8C3555D9-0122-DED3-4801-FD1E943FFBF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05016" y="4276231"/>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466830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1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1384ED8-D0DC-CDE1-2F63-851220762022}"/>
              </a:ext>
            </a:extLst>
          </p:cNvPr>
          <p:cNvSpPr/>
          <p:nvPr userDrawn="1"/>
        </p:nvSpPr>
        <p:spPr>
          <a:xfrm>
            <a:off x="655982" y="407505"/>
            <a:ext cx="10893287" cy="60131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061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4854" y="729"/>
            <a:ext cx="12187833" cy="6856549"/>
          </a:xfrm>
          <a:prstGeom prst="rect">
            <a:avLst/>
          </a:prstGeom>
        </p:spPr>
      </p:pic>
      <p:sp>
        <p:nvSpPr>
          <p:cNvPr id="6" name="Content Placeholder 5">
            <a:extLst>
              <a:ext uri="{FF2B5EF4-FFF2-40B4-BE49-F238E27FC236}">
                <a16:creationId xmlns:a16="http://schemas.microsoft.com/office/drawing/2014/main" id="{72805BD1-EB53-5C42-828A-638A2C0270AA}"/>
              </a:ext>
            </a:extLst>
          </p:cNvPr>
          <p:cNvSpPr>
            <a:spLocks noGrp="1"/>
          </p:cNvSpPr>
          <p:nvPr>
            <p:ph sz="quarter" idx="10"/>
          </p:nvPr>
        </p:nvSpPr>
        <p:spPr>
          <a:xfrm>
            <a:off x="614956" y="4653918"/>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50847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5397" y="-24493"/>
            <a:ext cx="12342793" cy="6906986"/>
          </a:xfrm>
          <a:prstGeom prst="rect">
            <a:avLst/>
          </a:prstGeom>
        </p:spPr>
      </p:pic>
      <p:sp>
        <p:nvSpPr>
          <p:cNvPr id="4" name="Content Placeholder 5"/>
          <p:cNvSpPr>
            <a:spLocks noGrp="1"/>
          </p:cNvSpPr>
          <p:nvPr>
            <p:ph sz="quarter" idx="10"/>
          </p:nvPr>
        </p:nvSpPr>
        <p:spPr>
          <a:xfrm>
            <a:off x="614956" y="4249878"/>
            <a:ext cx="10839720" cy="730965"/>
          </a:xfrm>
          <a:prstGeom prst="rect">
            <a:avLst/>
          </a:prstGeom>
        </p:spPr>
        <p:txBody>
          <a:bodyPr vert="horz"/>
          <a:lstStyle>
            <a:lvl1pPr marL="0" indent="0" algn="l">
              <a:buNone/>
              <a:defRPr>
                <a:solidFill>
                  <a:schemeClr val="tx1">
                    <a:lumMod val="90000"/>
                    <a:lumOff val="10000"/>
                  </a:schemeClr>
                </a:solidFill>
                <a:latin typeface="Palatino Linotype"/>
                <a:cs typeface="Palatino Linotype"/>
              </a:defRPr>
            </a:lvl1pPr>
            <a:lvl2pPr marL="457109" indent="0">
              <a:buNone/>
              <a:defRPr>
                <a:solidFill>
                  <a:schemeClr val="tx1"/>
                </a:solidFill>
                <a:latin typeface="Aperto"/>
                <a:cs typeface="Aperto"/>
              </a:defRPr>
            </a:lvl2pPr>
            <a:lvl3pPr marL="914217" indent="0">
              <a:buNone/>
              <a:defRPr>
                <a:solidFill>
                  <a:schemeClr val="tx1"/>
                </a:solidFill>
                <a:latin typeface="Aperto"/>
                <a:cs typeface="Aperto"/>
              </a:defRPr>
            </a:lvl3pPr>
            <a:lvl4pPr marL="1371326" indent="0">
              <a:buNone/>
              <a:defRPr>
                <a:solidFill>
                  <a:schemeClr val="tx1"/>
                </a:solidFill>
                <a:latin typeface="Aperto"/>
                <a:cs typeface="Aperto"/>
              </a:defRPr>
            </a:lvl4pPr>
            <a:lvl5pPr marL="1828434"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55996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65304" y="-16095"/>
            <a:ext cx="12268189" cy="6901755"/>
          </a:xfrm>
          <a:prstGeom prst="rect">
            <a:avLst/>
          </a:prstGeom>
        </p:spPr>
      </p:pic>
      <p:sp>
        <p:nvSpPr>
          <p:cNvPr id="4" name="Content Placeholder 5">
            <a:extLst>
              <a:ext uri="{FF2B5EF4-FFF2-40B4-BE49-F238E27FC236}">
                <a16:creationId xmlns:a16="http://schemas.microsoft.com/office/drawing/2014/main" id="{FCC1FEFB-8C8C-5D45-9927-538D958252B0}"/>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080938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A bird sitting on a branch&#10;&#10;Description automatically generated">
            <a:extLst>
              <a:ext uri="{FF2B5EF4-FFF2-40B4-BE49-F238E27FC236}">
                <a16:creationId xmlns:a16="http://schemas.microsoft.com/office/drawing/2014/main" id="{7F4D5739-C431-A05C-52C6-FCC1F2FC1B06}"/>
              </a:ext>
            </a:extLst>
          </p:cNvPr>
          <p:cNvPicPr>
            <a:picLocks noChangeAspect="1"/>
          </p:cNvPicPr>
          <p:nvPr userDrawn="1"/>
        </p:nvPicPr>
        <p:blipFill>
          <a:blip r:embed="rId2"/>
          <a:stretch>
            <a:fillRect/>
          </a:stretch>
        </p:blipFill>
        <p:spPr>
          <a:xfrm>
            <a:off x="0" y="21298"/>
            <a:ext cx="12230100" cy="6836702"/>
          </a:xfrm>
          <a:prstGeom prst="rect">
            <a:avLst/>
          </a:prstGeom>
        </p:spPr>
      </p:pic>
      <p:sp>
        <p:nvSpPr>
          <p:cNvPr id="2" name="Content Placeholder 5">
            <a:extLst>
              <a:ext uri="{FF2B5EF4-FFF2-40B4-BE49-F238E27FC236}">
                <a16:creationId xmlns:a16="http://schemas.microsoft.com/office/drawing/2014/main" id="{E198C26A-C850-6062-AC41-10DFC4F93333}"/>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534292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4854" y="729"/>
            <a:ext cx="12187833" cy="6856549"/>
          </a:xfrm>
          <a:prstGeom prst="rect">
            <a:avLst/>
          </a:prstGeom>
        </p:spPr>
      </p:pic>
      <p:sp>
        <p:nvSpPr>
          <p:cNvPr id="4" name="Content Placeholder 5">
            <a:extLst>
              <a:ext uri="{FF2B5EF4-FFF2-40B4-BE49-F238E27FC236}">
                <a16:creationId xmlns:a16="http://schemas.microsoft.com/office/drawing/2014/main" id="{7DA17C39-0402-A748-977B-5B62F6897A37}"/>
              </a:ext>
            </a:extLst>
          </p:cNvPr>
          <p:cNvSpPr>
            <a:spLocks noGrp="1"/>
          </p:cNvSpPr>
          <p:nvPr>
            <p:ph sz="quarter" idx="10"/>
          </p:nvPr>
        </p:nvSpPr>
        <p:spPr>
          <a:xfrm>
            <a:off x="614956" y="4653918"/>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028426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063" y="-21298"/>
            <a:ext cx="12266129" cy="6900596"/>
          </a:xfrm>
          <a:prstGeom prst="rect">
            <a:avLst/>
          </a:prstGeom>
        </p:spPr>
      </p:pic>
      <p:sp>
        <p:nvSpPr>
          <p:cNvPr id="2" name="Content Placeholder 5">
            <a:extLst>
              <a:ext uri="{FF2B5EF4-FFF2-40B4-BE49-F238E27FC236}">
                <a16:creationId xmlns:a16="http://schemas.microsoft.com/office/drawing/2014/main" id="{1FA8632B-5DF7-6955-E814-7AB74B6302D7}"/>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662126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age Separator">
    <p:spTree>
      <p:nvGrpSpPr>
        <p:cNvPr id="1" name=""/>
        <p:cNvGrpSpPr/>
        <p:nvPr/>
      </p:nvGrpSpPr>
      <p:grpSpPr>
        <a:xfrm>
          <a:off x="0" y="0"/>
          <a:ext cx="0" cy="0"/>
          <a:chOff x="0" y="0"/>
          <a:chExt cx="0" cy="0"/>
        </a:xfrm>
      </p:grpSpPr>
      <p:pic>
        <p:nvPicPr>
          <p:cNvPr id="3" name="Picture 2" descr="A bird standing in water&#10;&#10;Description automatically generated with low confidence">
            <a:extLst>
              <a:ext uri="{FF2B5EF4-FFF2-40B4-BE49-F238E27FC236}">
                <a16:creationId xmlns:a16="http://schemas.microsoft.com/office/drawing/2014/main" id="{44B3E8F7-112A-B19C-597D-1DBFE33F6D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05016" y="4276231"/>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942205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02" y="-58236"/>
            <a:ext cx="12332988" cy="6938209"/>
          </a:xfrm>
          <a:prstGeom prst="rect">
            <a:avLst/>
          </a:prstGeom>
        </p:spPr>
      </p:pic>
      <p:sp>
        <p:nvSpPr>
          <p:cNvPr id="4" name="Content Placeholder 5">
            <a:extLst>
              <a:ext uri="{FF2B5EF4-FFF2-40B4-BE49-F238E27FC236}">
                <a16:creationId xmlns:a16="http://schemas.microsoft.com/office/drawing/2014/main" id="{DA65D144-95DE-5E4F-BCB6-C1C2F60D8016}"/>
              </a:ext>
            </a:extLst>
          </p:cNvPr>
          <p:cNvSpPr>
            <a:spLocks noGrp="1"/>
          </p:cNvSpPr>
          <p:nvPr>
            <p:ph sz="quarter" idx="10"/>
          </p:nvPr>
        </p:nvSpPr>
        <p:spPr>
          <a:xfrm>
            <a:off x="614956" y="4653918"/>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237608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Page Separato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2C1A9C-EE88-12E2-8DC3-AA6D5DE5591E}"/>
              </a:ext>
            </a:extLst>
          </p:cNvPr>
          <p:cNvPicPr>
            <a:picLocks noChangeAspect="1"/>
          </p:cNvPicPr>
          <p:nvPr userDrawn="1"/>
        </p:nvPicPr>
        <p:blipFill>
          <a:blip r:embed="rId2"/>
          <a:stretch>
            <a:fillRect/>
          </a:stretch>
        </p:blipFill>
        <p:spPr>
          <a:xfrm>
            <a:off x="1" y="1"/>
            <a:ext cx="12191999" cy="6858000"/>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05016" y="4276231"/>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2425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6934" y="4318"/>
            <a:ext cx="12175067" cy="6849367"/>
          </a:xfrm>
          <a:prstGeom prst="rect">
            <a:avLst/>
          </a:prstGeom>
        </p:spPr>
      </p:pic>
      <p:sp>
        <p:nvSpPr>
          <p:cNvPr id="5"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434767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2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2BB2D0D-91CC-7AB7-7BB6-0C98C161F661}"/>
              </a:ext>
            </a:extLst>
          </p:cNvPr>
          <p:cNvSpPr/>
          <p:nvPr userDrawn="1"/>
        </p:nvSpPr>
        <p:spPr>
          <a:xfrm>
            <a:off x="655982" y="407505"/>
            <a:ext cx="10893287" cy="60131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561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063" y="-21298"/>
            <a:ext cx="12266129" cy="6900596"/>
          </a:xfrm>
          <a:prstGeom prst="rect">
            <a:avLst/>
          </a:prstGeom>
        </p:spPr>
      </p:pic>
      <p:sp>
        <p:nvSpPr>
          <p:cNvPr id="2" name="Content Placeholder 5">
            <a:extLst>
              <a:ext uri="{FF2B5EF4-FFF2-40B4-BE49-F238E27FC236}">
                <a16:creationId xmlns:a16="http://schemas.microsoft.com/office/drawing/2014/main" id="{26B24069-F871-81E8-0702-DAF9DEA2D867}"/>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795628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descr="A small animal on a branch&#10;&#10;Description automatically generated with low confidence">
            <a:extLst>
              <a:ext uri="{FF2B5EF4-FFF2-40B4-BE49-F238E27FC236}">
                <a16:creationId xmlns:a16="http://schemas.microsoft.com/office/drawing/2014/main" id="{6A83FE86-A6C2-9C26-C362-7DA7E720801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458228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5395" y="-21298"/>
            <a:ext cx="12342793" cy="6900596"/>
          </a:xfrm>
          <a:prstGeom prst="rect">
            <a:avLst/>
          </a:prstGeom>
        </p:spPr>
      </p:pic>
      <p:sp>
        <p:nvSpPr>
          <p:cNvPr id="5"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637499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19045" y="-24705"/>
            <a:ext cx="12268188" cy="6901755"/>
          </a:xfrm>
          <a:prstGeom prst="rect">
            <a:avLst/>
          </a:prstGeom>
        </p:spPr>
      </p:pic>
      <p:sp>
        <p:nvSpPr>
          <p:cNvPr id="4" name="Content Placeholder 5">
            <a:extLst>
              <a:ext uri="{FF2B5EF4-FFF2-40B4-BE49-F238E27FC236}">
                <a16:creationId xmlns:a16="http://schemas.microsoft.com/office/drawing/2014/main" id="{FCC1FEFB-8C8C-5D45-9927-538D958252B0}"/>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241424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Page Separator">
    <p:spTree>
      <p:nvGrpSpPr>
        <p:cNvPr id="1" name=""/>
        <p:cNvGrpSpPr/>
        <p:nvPr/>
      </p:nvGrpSpPr>
      <p:grpSpPr>
        <a:xfrm>
          <a:off x="0" y="0"/>
          <a:ext cx="0" cy="0"/>
          <a:chOff x="0" y="0"/>
          <a:chExt cx="0" cy="0"/>
        </a:xfrm>
      </p:grpSpPr>
      <p:pic>
        <p:nvPicPr>
          <p:cNvPr id="4" name="Picture 3" descr="A group of pink flowers&#10;&#10;Description automatically generated with low confidence">
            <a:extLst>
              <a:ext uri="{FF2B5EF4-FFF2-40B4-BE49-F238E27FC236}">
                <a16:creationId xmlns:a16="http://schemas.microsoft.com/office/drawing/2014/main" id="{D9828CF2-EB90-ED6D-119C-1B41B1F5DB2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05016" y="4276231"/>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066136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65304" y="-16095"/>
            <a:ext cx="12268189" cy="6901755"/>
          </a:xfrm>
          <a:prstGeom prst="rect">
            <a:avLst/>
          </a:prstGeom>
        </p:spPr>
      </p:pic>
      <p:sp>
        <p:nvSpPr>
          <p:cNvPr id="4" name="Content Placeholder 5">
            <a:extLst>
              <a:ext uri="{FF2B5EF4-FFF2-40B4-BE49-F238E27FC236}">
                <a16:creationId xmlns:a16="http://schemas.microsoft.com/office/drawing/2014/main" id="{FCC1FEFB-8C8C-5D45-9927-538D958252B0}"/>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195449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Page Separator">
    <p:spTree>
      <p:nvGrpSpPr>
        <p:cNvPr id="1" name=""/>
        <p:cNvGrpSpPr/>
        <p:nvPr/>
      </p:nvGrpSpPr>
      <p:grpSpPr>
        <a:xfrm>
          <a:off x="0" y="0"/>
          <a:ext cx="0" cy="0"/>
          <a:chOff x="0" y="0"/>
          <a:chExt cx="0" cy="0"/>
        </a:xfrm>
      </p:grpSpPr>
      <p:pic>
        <p:nvPicPr>
          <p:cNvPr id="4" name="Picture 3" descr="An owl standing on a branch&#10;&#10;Description automatically generated with medium confidence">
            <a:extLst>
              <a:ext uri="{FF2B5EF4-FFF2-40B4-BE49-F238E27FC236}">
                <a16:creationId xmlns:a16="http://schemas.microsoft.com/office/drawing/2014/main" id="{2598AD83-663C-243F-CBC3-8521A08129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05016" y="4276231"/>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408097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Page Separator">
    <p:spTree>
      <p:nvGrpSpPr>
        <p:cNvPr id="1" name=""/>
        <p:cNvGrpSpPr/>
        <p:nvPr/>
      </p:nvGrpSpPr>
      <p:grpSpPr>
        <a:xfrm>
          <a:off x="0" y="0"/>
          <a:ext cx="0" cy="0"/>
          <a:chOff x="0" y="0"/>
          <a:chExt cx="0" cy="0"/>
        </a:xfrm>
      </p:grpSpPr>
      <p:pic>
        <p:nvPicPr>
          <p:cNvPr id="3" name="Picture 2" descr="A group of owls&#10;&#10;Description automatically generated with medium confidence">
            <a:extLst>
              <a:ext uri="{FF2B5EF4-FFF2-40B4-BE49-F238E27FC236}">
                <a16:creationId xmlns:a16="http://schemas.microsoft.com/office/drawing/2014/main" id="{0E64A9CF-151E-673B-F710-8CF234B05B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B226C35B-0A96-E347-A2C5-A79860AD8BF7}"/>
              </a:ext>
            </a:extLst>
          </p:cNvPr>
          <p:cNvSpPr>
            <a:spLocks noGrp="1"/>
          </p:cNvSpPr>
          <p:nvPr>
            <p:ph sz="quarter" idx="10"/>
          </p:nvPr>
        </p:nvSpPr>
        <p:spPr>
          <a:xfrm>
            <a:off x="605016" y="4276231"/>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461010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Page Separator">
    <p:spTree>
      <p:nvGrpSpPr>
        <p:cNvPr id="1" name=""/>
        <p:cNvGrpSpPr/>
        <p:nvPr/>
      </p:nvGrpSpPr>
      <p:grpSpPr>
        <a:xfrm>
          <a:off x="0" y="0"/>
          <a:ext cx="0" cy="0"/>
          <a:chOff x="0" y="0"/>
          <a:chExt cx="0" cy="0"/>
        </a:xfrm>
      </p:grpSpPr>
      <p:pic>
        <p:nvPicPr>
          <p:cNvPr id="4" name="Picture 3" descr="A bird standing on a branch&#10;&#10;Description automatically generated with low confidence">
            <a:extLst>
              <a:ext uri="{FF2B5EF4-FFF2-40B4-BE49-F238E27FC236}">
                <a16:creationId xmlns:a16="http://schemas.microsoft.com/office/drawing/2014/main" id="{48BCD86A-9864-09EA-6596-A38D4857CD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942457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063" y="-21298"/>
            <a:ext cx="12266129" cy="6900596"/>
          </a:xfrm>
          <a:prstGeom prst="rect">
            <a:avLst/>
          </a:prstGeom>
        </p:spPr>
      </p:pic>
      <p:sp>
        <p:nvSpPr>
          <p:cNvPr id="2" name="Content Placeholder 5">
            <a:extLst>
              <a:ext uri="{FF2B5EF4-FFF2-40B4-BE49-F238E27FC236}">
                <a16:creationId xmlns:a16="http://schemas.microsoft.com/office/drawing/2014/main" id="{E198C26A-C850-6062-AC41-10DFC4F93333}"/>
              </a:ext>
            </a:extLst>
          </p:cNvPr>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28404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3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A3862C8-E948-C5EE-648E-A8990005CA97}"/>
              </a:ext>
            </a:extLst>
          </p:cNvPr>
          <p:cNvSpPr/>
          <p:nvPr userDrawn="1"/>
        </p:nvSpPr>
        <p:spPr>
          <a:xfrm>
            <a:off x="655982" y="407505"/>
            <a:ext cx="10893287" cy="60131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965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Page Separator">
    <p:spTree>
      <p:nvGrpSpPr>
        <p:cNvPr id="1" name=""/>
        <p:cNvGrpSpPr/>
        <p:nvPr/>
      </p:nvGrpSpPr>
      <p:grpSpPr>
        <a:xfrm>
          <a:off x="0" y="0"/>
          <a:ext cx="0" cy="0"/>
          <a:chOff x="0" y="0"/>
          <a:chExt cx="0" cy="0"/>
        </a:xfrm>
      </p:grpSpPr>
      <p:pic>
        <p:nvPicPr>
          <p:cNvPr id="5" name="Picture 4" descr="A bee on a yellow flower&#10;&#10;Description automatically generated">
            <a:extLst>
              <a:ext uri="{FF2B5EF4-FFF2-40B4-BE49-F238E27FC236}">
                <a16:creationId xmlns:a16="http://schemas.microsoft.com/office/drawing/2014/main" id="{4BD6A624-DD16-D469-8F36-D7C928C942F7}"/>
              </a:ext>
            </a:extLst>
          </p:cNvPr>
          <p:cNvPicPr>
            <a:picLocks noChangeAspect="1"/>
          </p:cNvPicPr>
          <p:nvPr userDrawn="1"/>
        </p:nvPicPr>
        <p:blipFill>
          <a:blip r:embed="rId2"/>
          <a:stretch>
            <a:fillRect/>
          </a:stretch>
        </p:blipFill>
        <p:spPr>
          <a:xfrm>
            <a:off x="-1" y="0"/>
            <a:ext cx="12304643" cy="6921362"/>
          </a:xfrm>
          <a:prstGeom prst="rect">
            <a:avLst/>
          </a:prstGeom>
        </p:spPr>
      </p:pic>
      <p:sp>
        <p:nvSpPr>
          <p:cNvPr id="4" name="Content Placeholder 5">
            <a:extLst>
              <a:ext uri="{FF2B5EF4-FFF2-40B4-BE49-F238E27FC236}">
                <a16:creationId xmlns:a16="http://schemas.microsoft.com/office/drawing/2014/main" id="{DA65D144-95DE-5E4F-BCB6-C1C2F60D8016}"/>
              </a:ext>
            </a:extLst>
          </p:cNvPr>
          <p:cNvSpPr>
            <a:spLocks noGrp="1"/>
          </p:cNvSpPr>
          <p:nvPr>
            <p:ph sz="quarter" idx="10"/>
          </p:nvPr>
        </p:nvSpPr>
        <p:spPr>
          <a:xfrm>
            <a:off x="614956" y="4375624"/>
            <a:ext cx="10839720" cy="730965"/>
          </a:xfrm>
          <a:prstGeom prst="rect">
            <a:avLst/>
          </a:prstGeom>
        </p:spPr>
        <p:txBody>
          <a:bodyPr vert="horz" lIns="91425" tIns="45712" rIns="91425" bIns="45712"/>
          <a:lstStyle>
            <a:lvl1pPr marL="0" indent="0" algn="l">
              <a:buNone/>
              <a:defRPr sz="3198">
                <a:solidFill>
                  <a:schemeClr val="tx1">
                    <a:lumMod val="90000"/>
                    <a:lumOff val="10000"/>
                  </a:schemeClr>
                </a:solidFill>
                <a:latin typeface="Palatino Linotype"/>
                <a:cs typeface="Palatino Linotype"/>
              </a:defRPr>
            </a:lvl1pPr>
            <a:lvl2pPr marL="342702" indent="0">
              <a:buNone/>
              <a:defRPr>
                <a:solidFill>
                  <a:schemeClr val="tx1"/>
                </a:solidFill>
                <a:latin typeface="Aperto"/>
                <a:cs typeface="Aperto"/>
              </a:defRPr>
            </a:lvl2pPr>
            <a:lvl3pPr marL="685405" indent="0">
              <a:buNone/>
              <a:defRPr>
                <a:solidFill>
                  <a:schemeClr val="tx1"/>
                </a:solidFill>
                <a:latin typeface="Aperto"/>
                <a:cs typeface="Aperto"/>
              </a:defRPr>
            </a:lvl3pPr>
            <a:lvl4pPr marL="1028107" indent="0">
              <a:buNone/>
              <a:defRPr>
                <a:solidFill>
                  <a:schemeClr val="tx1"/>
                </a:solidFill>
                <a:latin typeface="Aperto"/>
                <a:cs typeface="Aperto"/>
              </a:defRPr>
            </a:lvl4pPr>
            <a:lvl5pPr marL="1370810"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476213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age Separato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75395" y="-21298"/>
            <a:ext cx="12342793" cy="6900596"/>
          </a:xfrm>
          <a:prstGeom prst="rect">
            <a:avLst/>
          </a:prstGeom>
        </p:spPr>
      </p:pic>
      <p:sp>
        <p:nvSpPr>
          <p:cNvPr id="7"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43119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4_Page Separator">
    <p:spTree>
      <p:nvGrpSpPr>
        <p:cNvPr id="1" name=""/>
        <p:cNvGrpSpPr/>
        <p:nvPr/>
      </p:nvGrpSpPr>
      <p:grpSpPr>
        <a:xfrm>
          <a:off x="0" y="0"/>
          <a:ext cx="0" cy="0"/>
          <a:chOff x="0" y="0"/>
          <a:chExt cx="0" cy="0"/>
        </a:xfrm>
      </p:grpSpPr>
      <p:pic>
        <p:nvPicPr>
          <p:cNvPr id="3" name="Picture 2" descr="A bird perched on a rock&#10;&#10;Description automatically generated">
            <a:extLst>
              <a:ext uri="{FF2B5EF4-FFF2-40B4-BE49-F238E27FC236}">
                <a16:creationId xmlns:a16="http://schemas.microsoft.com/office/drawing/2014/main" id="{3C90EC55-0DD6-7656-7929-C0035E4013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714012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5_Page Separator">
    <p:spTree>
      <p:nvGrpSpPr>
        <p:cNvPr id="1" name=""/>
        <p:cNvGrpSpPr/>
        <p:nvPr/>
      </p:nvGrpSpPr>
      <p:grpSpPr>
        <a:xfrm>
          <a:off x="0" y="0"/>
          <a:ext cx="0" cy="0"/>
          <a:chOff x="0" y="0"/>
          <a:chExt cx="0" cy="0"/>
        </a:xfrm>
      </p:grpSpPr>
      <p:pic>
        <p:nvPicPr>
          <p:cNvPr id="3" name="Picture 2" descr="A bird on a cactus&#10;&#10;Description automatically generated">
            <a:extLst>
              <a:ext uri="{FF2B5EF4-FFF2-40B4-BE49-F238E27FC236}">
                <a16:creationId xmlns:a16="http://schemas.microsoft.com/office/drawing/2014/main" id="{D524D03B-A1F8-4493-A795-00CDE1EBFA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932596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6_Page Separator">
    <p:spTree>
      <p:nvGrpSpPr>
        <p:cNvPr id="1" name=""/>
        <p:cNvGrpSpPr/>
        <p:nvPr/>
      </p:nvGrpSpPr>
      <p:grpSpPr>
        <a:xfrm>
          <a:off x="0" y="0"/>
          <a:ext cx="0" cy="0"/>
          <a:chOff x="0" y="0"/>
          <a:chExt cx="0" cy="0"/>
        </a:xfrm>
      </p:grpSpPr>
      <p:pic>
        <p:nvPicPr>
          <p:cNvPr id="6" name="Picture 5" descr="Two birds standing on a branch&#10;&#10;Description automatically generated">
            <a:extLst>
              <a:ext uri="{FF2B5EF4-FFF2-40B4-BE49-F238E27FC236}">
                <a16:creationId xmlns:a16="http://schemas.microsoft.com/office/drawing/2014/main" id="{DCBB981E-9E57-96FE-A4E8-67FF3CE7E17F}"/>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7" name="Content Placeholder 5"/>
          <p:cNvSpPr>
            <a:spLocks noGrp="1"/>
          </p:cNvSpPr>
          <p:nvPr>
            <p:ph sz="quarter" idx="10"/>
          </p:nvPr>
        </p:nvSpPr>
        <p:spPr>
          <a:xfrm>
            <a:off x="614956" y="4249880"/>
            <a:ext cx="10839720" cy="730965"/>
          </a:xfrm>
          <a:prstGeom prst="rect">
            <a:avLst/>
          </a:prstGeom>
        </p:spPr>
        <p:txBody>
          <a:bodyPr vert="horz" lIns="91425" tIns="45712" rIns="91425" bIns="45712"/>
          <a:lstStyle>
            <a:lvl1pPr marL="0" indent="0" algn="l">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69233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A_2-Line Title &amp;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1333500"/>
          </a:xfrm>
          <a:prstGeom prst="rect">
            <a:avLst/>
          </a:prstGeom>
        </p:spPr>
      </p:pic>
      <p:sp>
        <p:nvSpPr>
          <p:cNvPr id="7" name="Rectangle 6"/>
          <p:cNvSpPr/>
          <p:nvPr userDrawn="1"/>
        </p:nvSpPr>
        <p:spPr>
          <a:xfrm>
            <a:off x="0" y="1324319"/>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a:p>
        </p:txBody>
      </p:sp>
      <p:sp>
        <p:nvSpPr>
          <p:cNvPr id="6" name="Title 1"/>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
        <p:nvSpPr>
          <p:cNvPr id="10" name="Content Placeholder 2"/>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24089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A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0808"/>
            <a:ext cx="12273747" cy="1344308"/>
          </a:xfrm>
          <a:prstGeom prst="rect">
            <a:avLst/>
          </a:prstGeom>
        </p:spPr>
      </p:pic>
      <p:sp>
        <p:nvSpPr>
          <p:cNvPr id="11" name="Rectangle 10"/>
          <p:cNvSpPr/>
          <p:nvPr userDrawn="1"/>
        </p:nvSpPr>
        <p:spPr>
          <a:xfrm>
            <a:off x="0" y="1324319"/>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a:p>
        </p:txBody>
      </p:sp>
      <p:sp>
        <p:nvSpPr>
          <p:cNvPr id="5" name="Title 1"/>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
        <p:nvSpPr>
          <p:cNvPr id="7" name="Content Placeholder 2"/>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90677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D_Blank with 1-line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23" r="484" b="21240"/>
          <a:stretch/>
        </p:blipFill>
        <p:spPr>
          <a:xfrm>
            <a:off x="0" y="-5870"/>
            <a:ext cx="12251365" cy="1403350"/>
          </a:xfrm>
          <a:prstGeom prst="rect">
            <a:avLst/>
          </a:prstGeom>
        </p:spPr>
      </p:pic>
      <p:sp>
        <p:nvSpPr>
          <p:cNvPr id="6" name="Rectangle 5"/>
          <p:cNvSpPr/>
          <p:nvPr userDrawn="1"/>
        </p:nvSpPr>
        <p:spPr>
          <a:xfrm>
            <a:off x="0" y="1324321"/>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701" tIns="22850" rIns="45701" bIns="22850" anchor="ctr"/>
          <a:lstStyle/>
          <a:p>
            <a:pPr algn="ctr">
              <a:defRPr/>
            </a:pPr>
            <a:endParaRPr lang="en-US" sz="900"/>
          </a:p>
        </p:txBody>
      </p:sp>
      <p:sp>
        <p:nvSpPr>
          <p:cNvPr id="4" name="Content Placeholder 2">
            <a:extLst>
              <a:ext uri="{FF2B5EF4-FFF2-40B4-BE49-F238E27FC236}">
                <a16:creationId xmlns:a16="http://schemas.microsoft.com/office/drawing/2014/main" id="{14CF7069-2A35-F8D0-5555-D06CBE628088}"/>
              </a:ext>
            </a:extLst>
          </p:cNvPr>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EEBB2102-5607-E18A-9F24-C1A9B44B2700}"/>
              </a:ext>
            </a:extLst>
          </p:cNvPr>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Tree>
    <p:extLst>
      <p:ext uri="{BB962C8B-B14F-4D97-AF65-F5344CB8AC3E}">
        <p14:creationId xmlns:p14="http://schemas.microsoft.com/office/powerpoint/2010/main" val="728001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C_1-Line Title &amp;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12192000" cy="1333500"/>
          </a:xfrm>
          <a:prstGeom prst="rect">
            <a:avLst/>
          </a:prstGeom>
        </p:spPr>
      </p:pic>
      <p:sp>
        <p:nvSpPr>
          <p:cNvPr id="5" name="Rectangle 4"/>
          <p:cNvSpPr/>
          <p:nvPr userDrawn="1"/>
        </p:nvSpPr>
        <p:spPr>
          <a:xfrm>
            <a:off x="0" y="1324321"/>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707" tIns="22853" rIns="45707" bIns="22853" anchor="ctr"/>
          <a:lstStyle/>
          <a:p>
            <a:pPr algn="ctr">
              <a:defRPr/>
            </a:pPr>
            <a:endParaRPr lang="en-US" sz="950"/>
          </a:p>
        </p:txBody>
      </p:sp>
      <p:sp>
        <p:nvSpPr>
          <p:cNvPr id="6" name="Title 1"/>
          <p:cNvSpPr>
            <a:spLocks noGrp="1"/>
          </p:cNvSpPr>
          <p:nvPr>
            <p:ph type="title"/>
          </p:nvPr>
        </p:nvSpPr>
        <p:spPr>
          <a:xfrm>
            <a:off x="609604" y="391296"/>
            <a:ext cx="10964332" cy="573904"/>
          </a:xfrm>
          <a:prstGeom prst="rect">
            <a:avLst/>
          </a:prstGeom>
        </p:spPr>
        <p:txBody>
          <a:bodyPr lIns="91425" tIns="45712" rIns="91425" bIns="45712">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
        <p:nvSpPr>
          <p:cNvPr id="14" name="Content Placeholder 2"/>
          <p:cNvSpPr>
            <a:spLocks noGrp="1"/>
          </p:cNvSpPr>
          <p:nvPr>
            <p:ph idx="1"/>
          </p:nvPr>
        </p:nvSpPr>
        <p:spPr>
          <a:xfrm>
            <a:off x="609604" y="1778003"/>
            <a:ext cx="5217801" cy="4380823"/>
          </a:xfrm>
          <a:prstGeom prst="rect">
            <a:avLst/>
          </a:prstGeom>
        </p:spPr>
        <p:txBody>
          <a:bodyPr lIns="91425" tIns="45712" rIns="91425" bIns="45712"/>
          <a:lstStyle>
            <a:lvl1pPr marL="342701" indent="-342701">
              <a:lnSpc>
                <a:spcPct val="110000"/>
              </a:lnSpc>
              <a:buClr>
                <a:schemeClr val="accent5"/>
              </a:buClr>
              <a:buSzPct val="80000"/>
              <a:buFont typeface="Georgia Bold Italic"/>
              <a:buChar char="▪"/>
              <a:defRPr sz="2150" b="0" i="0">
                <a:solidFill>
                  <a:schemeClr val="tx1">
                    <a:lumMod val="75000"/>
                  </a:schemeClr>
                </a:solidFill>
                <a:latin typeface="Century Gothic"/>
                <a:cs typeface="Century Gothic"/>
              </a:defRPr>
            </a:lvl1pPr>
            <a:lvl2pPr marL="858343" indent="-401407">
              <a:lnSpc>
                <a:spcPct val="110000"/>
              </a:lnSpc>
              <a:buClr>
                <a:schemeClr val="accent5"/>
              </a:buClr>
              <a:buSzPct val="85000"/>
              <a:buFont typeface="Menlo Bold"/>
              <a:buChar char="‒"/>
              <a:defRPr sz="2150" b="0" i="0">
                <a:solidFill>
                  <a:schemeClr val="tx1">
                    <a:lumMod val="75000"/>
                  </a:schemeClr>
                </a:solidFill>
                <a:latin typeface="Century Gothic"/>
                <a:cs typeface="Century Gothic"/>
              </a:defRPr>
            </a:lvl2pPr>
            <a:lvl3pPr marL="1199458" indent="-285585">
              <a:lnSpc>
                <a:spcPct val="110000"/>
              </a:lnSpc>
              <a:buClr>
                <a:schemeClr val="accent5"/>
              </a:buClr>
              <a:buSzPct val="85000"/>
              <a:buFont typeface="Arial"/>
              <a:buChar char="•"/>
              <a:defRPr sz="215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15" name="Content Placeholder 2"/>
          <p:cNvSpPr>
            <a:spLocks noGrp="1"/>
          </p:cNvSpPr>
          <p:nvPr>
            <p:ph idx="10"/>
          </p:nvPr>
        </p:nvSpPr>
        <p:spPr>
          <a:xfrm>
            <a:off x="6441677" y="1781506"/>
            <a:ext cx="5217801" cy="4380823"/>
          </a:xfrm>
          <a:prstGeom prst="rect">
            <a:avLst/>
          </a:prstGeom>
        </p:spPr>
        <p:txBody>
          <a:bodyPr lIns="91425" tIns="45712" rIns="91425" bIns="45712"/>
          <a:lstStyle>
            <a:lvl1pPr marL="342701" indent="-342701">
              <a:lnSpc>
                <a:spcPct val="110000"/>
              </a:lnSpc>
              <a:buClr>
                <a:schemeClr val="accent5"/>
              </a:buClr>
              <a:buSzPct val="80000"/>
              <a:buFont typeface="Georgia Bold Italic"/>
              <a:buChar char="▪"/>
              <a:defRPr sz="2150" b="0" i="0">
                <a:solidFill>
                  <a:schemeClr val="tx1">
                    <a:lumMod val="75000"/>
                  </a:schemeClr>
                </a:solidFill>
                <a:latin typeface="Century Gothic"/>
                <a:cs typeface="Century Gothic"/>
              </a:defRPr>
            </a:lvl1pPr>
            <a:lvl2pPr marL="858343" indent="-401407">
              <a:lnSpc>
                <a:spcPct val="110000"/>
              </a:lnSpc>
              <a:buClr>
                <a:schemeClr val="accent5"/>
              </a:buClr>
              <a:buSzPct val="85000"/>
              <a:buFont typeface="Menlo Bold"/>
              <a:buChar char="‒"/>
              <a:defRPr sz="2150" b="0" i="0">
                <a:solidFill>
                  <a:schemeClr val="tx1">
                    <a:lumMod val="75000"/>
                  </a:schemeClr>
                </a:solidFill>
                <a:latin typeface="Century Gothic"/>
                <a:cs typeface="Century Gothic"/>
              </a:defRPr>
            </a:lvl2pPr>
            <a:lvl3pPr marL="1199458" indent="-285585">
              <a:lnSpc>
                <a:spcPct val="110000"/>
              </a:lnSpc>
              <a:buClr>
                <a:schemeClr val="accent5"/>
              </a:buClr>
              <a:buSzPct val="85000"/>
              <a:buFont typeface="Arial"/>
              <a:buChar char="•"/>
              <a:defRPr sz="215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4807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B_1-Line Title &amp;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390CF-00BB-DD15-5412-A31AE4AC2D2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0558" b="14968"/>
          <a:stretch/>
        </p:blipFill>
        <p:spPr>
          <a:xfrm>
            <a:off x="0" y="0"/>
            <a:ext cx="12192000" cy="1324146"/>
          </a:xfrm>
          <a:prstGeom prst="rect">
            <a:avLst/>
          </a:prstGeom>
        </p:spPr>
      </p:pic>
      <p:sp>
        <p:nvSpPr>
          <p:cNvPr id="5" name="Rectangle 4"/>
          <p:cNvSpPr/>
          <p:nvPr userDrawn="1"/>
        </p:nvSpPr>
        <p:spPr>
          <a:xfrm>
            <a:off x="0" y="1324321"/>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701" tIns="22850" rIns="45701" bIns="22850" anchor="ctr"/>
          <a:lstStyle/>
          <a:p>
            <a:pPr algn="ctr">
              <a:defRPr/>
            </a:pPr>
            <a:endParaRPr lang="en-US" sz="900"/>
          </a:p>
        </p:txBody>
      </p:sp>
      <p:sp>
        <p:nvSpPr>
          <p:cNvPr id="8" name="Title 1">
            <a:extLst>
              <a:ext uri="{FF2B5EF4-FFF2-40B4-BE49-F238E27FC236}">
                <a16:creationId xmlns:a16="http://schemas.microsoft.com/office/drawing/2014/main" id="{1EAC2E86-B65C-801F-B1DB-6660026E6AF3}"/>
              </a:ext>
            </a:extLst>
          </p:cNvPr>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
        <p:nvSpPr>
          <p:cNvPr id="9" name="Content Placeholder 2">
            <a:extLst>
              <a:ext uri="{FF2B5EF4-FFF2-40B4-BE49-F238E27FC236}">
                <a16:creationId xmlns:a16="http://schemas.microsoft.com/office/drawing/2014/main" id="{4A2EC3A9-F1F4-3D2B-A97E-5ACA76100CF3}"/>
              </a:ext>
            </a:extLst>
          </p:cNvPr>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953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4" name="Content Placeholder 5"/>
          <p:cNvSpPr>
            <a:spLocks noGrp="1"/>
          </p:cNvSpPr>
          <p:nvPr>
            <p:ph sz="quarter" idx="10"/>
          </p:nvPr>
        </p:nvSpPr>
        <p:spPr>
          <a:xfrm>
            <a:off x="2327448" y="2779191"/>
            <a:ext cx="7537104" cy="1348531"/>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457109" indent="0">
              <a:buNone/>
              <a:defRPr>
                <a:solidFill>
                  <a:schemeClr val="tx1"/>
                </a:solidFill>
                <a:latin typeface="Aperto"/>
                <a:cs typeface="Aperto"/>
              </a:defRPr>
            </a:lvl2pPr>
            <a:lvl3pPr marL="914217" indent="0">
              <a:buNone/>
              <a:defRPr>
                <a:solidFill>
                  <a:schemeClr val="tx1"/>
                </a:solidFill>
                <a:latin typeface="Aperto"/>
                <a:cs typeface="Aperto"/>
              </a:defRPr>
            </a:lvl3pPr>
            <a:lvl4pPr marL="1371326" indent="0">
              <a:buNone/>
              <a:defRPr>
                <a:solidFill>
                  <a:schemeClr val="tx1"/>
                </a:solidFill>
                <a:latin typeface="Aperto"/>
                <a:cs typeface="Aperto"/>
              </a:defRPr>
            </a:lvl4pPr>
            <a:lvl5pPr marL="1828434"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09768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B_1-Line Title &amp; Content">
    <p:spTree>
      <p:nvGrpSpPr>
        <p:cNvPr id="1" name=""/>
        <p:cNvGrpSpPr/>
        <p:nvPr/>
      </p:nvGrpSpPr>
      <p:grpSpPr>
        <a:xfrm>
          <a:off x="0" y="0"/>
          <a:ext cx="0" cy="0"/>
          <a:chOff x="0" y="0"/>
          <a:chExt cx="0" cy="0"/>
        </a:xfrm>
      </p:grpSpPr>
      <p:sp>
        <p:nvSpPr>
          <p:cNvPr id="5" name="Rectangle 4"/>
          <p:cNvSpPr/>
          <p:nvPr userDrawn="1"/>
        </p:nvSpPr>
        <p:spPr>
          <a:xfrm>
            <a:off x="0" y="1324321"/>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701" tIns="22850" rIns="45701" bIns="22850" anchor="ctr"/>
          <a:lstStyle/>
          <a:p>
            <a:pPr algn="ctr">
              <a:defRPr/>
            </a:pPr>
            <a:endParaRPr lang="en-US" sz="900"/>
          </a:p>
        </p:txBody>
      </p:sp>
      <p:pic>
        <p:nvPicPr>
          <p:cNvPr id="2" name="Picture 1">
            <a:extLst>
              <a:ext uri="{FF2B5EF4-FFF2-40B4-BE49-F238E27FC236}">
                <a16:creationId xmlns:a16="http://schemas.microsoft.com/office/drawing/2014/main" id="{5F56B777-1CB1-CF2F-1E88-1482234DBA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 t="6823" r="-115" b="15351"/>
          <a:stretch/>
        </p:blipFill>
        <p:spPr>
          <a:xfrm>
            <a:off x="0" y="-60484"/>
            <a:ext cx="12209253" cy="1386765"/>
          </a:xfrm>
          <a:prstGeom prst="rect">
            <a:avLst/>
          </a:prstGeom>
        </p:spPr>
      </p:pic>
      <p:sp>
        <p:nvSpPr>
          <p:cNvPr id="4" name="Content Placeholder 2">
            <a:extLst>
              <a:ext uri="{FF2B5EF4-FFF2-40B4-BE49-F238E27FC236}">
                <a16:creationId xmlns:a16="http://schemas.microsoft.com/office/drawing/2014/main" id="{631130B9-E5ED-3F31-95E0-BFF83AD9973C}"/>
              </a:ext>
            </a:extLst>
          </p:cNvPr>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313962D3-8489-8326-5C94-FABA1BF0B01F}"/>
              </a:ext>
            </a:extLst>
          </p:cNvPr>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Tree>
    <p:extLst>
      <p:ext uri="{BB962C8B-B14F-4D97-AF65-F5344CB8AC3E}">
        <p14:creationId xmlns:p14="http://schemas.microsoft.com/office/powerpoint/2010/main" val="143029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B_1-Line Title &amp; Content">
    <p:spTree>
      <p:nvGrpSpPr>
        <p:cNvPr id="1" name=""/>
        <p:cNvGrpSpPr/>
        <p:nvPr/>
      </p:nvGrpSpPr>
      <p:grpSpPr>
        <a:xfrm>
          <a:off x="0" y="0"/>
          <a:ext cx="0" cy="0"/>
          <a:chOff x="0" y="0"/>
          <a:chExt cx="0" cy="0"/>
        </a:xfrm>
      </p:grpSpPr>
      <p:sp>
        <p:nvSpPr>
          <p:cNvPr id="5" name="Rectangle 4"/>
          <p:cNvSpPr/>
          <p:nvPr userDrawn="1"/>
        </p:nvSpPr>
        <p:spPr>
          <a:xfrm>
            <a:off x="0" y="1324321"/>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701" tIns="22850" rIns="45701" bIns="22850" anchor="ctr"/>
          <a:lstStyle/>
          <a:p>
            <a:pPr algn="ctr">
              <a:defRPr/>
            </a:pPr>
            <a:endParaRPr lang="en-US" sz="900"/>
          </a:p>
        </p:txBody>
      </p:sp>
      <p:pic>
        <p:nvPicPr>
          <p:cNvPr id="3" name="Picture 2">
            <a:extLst>
              <a:ext uri="{FF2B5EF4-FFF2-40B4-BE49-F238E27FC236}">
                <a16:creationId xmlns:a16="http://schemas.microsoft.com/office/drawing/2014/main" id="{41B56C2F-181F-7226-2C58-F6DD9444CBA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7311" b="8300"/>
          <a:stretch/>
        </p:blipFill>
        <p:spPr>
          <a:xfrm>
            <a:off x="0" y="-1699"/>
            <a:ext cx="12209254" cy="1326020"/>
          </a:xfrm>
          <a:prstGeom prst="rect">
            <a:avLst/>
          </a:prstGeom>
        </p:spPr>
      </p:pic>
      <p:sp>
        <p:nvSpPr>
          <p:cNvPr id="4" name="Content Placeholder 2">
            <a:extLst>
              <a:ext uri="{FF2B5EF4-FFF2-40B4-BE49-F238E27FC236}">
                <a16:creationId xmlns:a16="http://schemas.microsoft.com/office/drawing/2014/main" id="{8FAD5CE0-6B67-93F6-B400-4905E52709CC}"/>
              </a:ext>
            </a:extLst>
          </p:cNvPr>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45C13EEE-C532-D9D0-9866-A20E94EF041B}"/>
              </a:ext>
            </a:extLst>
          </p:cNvPr>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Tree>
    <p:extLst>
      <p:ext uri="{BB962C8B-B14F-4D97-AF65-F5344CB8AC3E}">
        <p14:creationId xmlns:p14="http://schemas.microsoft.com/office/powerpoint/2010/main" val="3318522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B_1-Line Title &amp; Content">
    <p:spTree>
      <p:nvGrpSpPr>
        <p:cNvPr id="1" name=""/>
        <p:cNvGrpSpPr/>
        <p:nvPr/>
      </p:nvGrpSpPr>
      <p:grpSpPr>
        <a:xfrm>
          <a:off x="0" y="0"/>
          <a:ext cx="0" cy="0"/>
          <a:chOff x="0" y="0"/>
          <a:chExt cx="0" cy="0"/>
        </a:xfrm>
      </p:grpSpPr>
      <p:sp>
        <p:nvSpPr>
          <p:cNvPr id="5" name="Rectangle 4"/>
          <p:cNvSpPr/>
          <p:nvPr userDrawn="1"/>
        </p:nvSpPr>
        <p:spPr>
          <a:xfrm>
            <a:off x="0" y="1324321"/>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701" tIns="22850" rIns="45701" bIns="22850" anchor="ctr"/>
          <a:lstStyle/>
          <a:p>
            <a:pPr algn="ctr">
              <a:defRPr/>
            </a:pPr>
            <a:endParaRPr lang="en-US" sz="900"/>
          </a:p>
        </p:txBody>
      </p:sp>
      <p:sp>
        <p:nvSpPr>
          <p:cNvPr id="4" name="Content Placeholder 2">
            <a:extLst>
              <a:ext uri="{FF2B5EF4-FFF2-40B4-BE49-F238E27FC236}">
                <a16:creationId xmlns:a16="http://schemas.microsoft.com/office/drawing/2014/main" id="{8FAD5CE0-6B67-93F6-B400-4905E52709CC}"/>
              </a:ext>
            </a:extLst>
          </p:cNvPr>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7A68F6BE-77EA-82E1-EDC9-6AA772CC74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983" r="10" b="-1"/>
          <a:stretch/>
        </p:blipFill>
        <p:spPr>
          <a:xfrm>
            <a:off x="3" y="0"/>
            <a:ext cx="12209252" cy="1324321"/>
          </a:xfrm>
          <a:prstGeom prst="rect">
            <a:avLst/>
          </a:prstGeom>
        </p:spPr>
      </p:pic>
      <p:sp>
        <p:nvSpPr>
          <p:cNvPr id="8" name="Title 1">
            <a:extLst>
              <a:ext uri="{FF2B5EF4-FFF2-40B4-BE49-F238E27FC236}">
                <a16:creationId xmlns:a16="http://schemas.microsoft.com/office/drawing/2014/main" id="{45C13EEE-C532-D9D0-9866-A20E94EF041B}"/>
              </a:ext>
            </a:extLst>
          </p:cNvPr>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Tree>
    <p:extLst>
      <p:ext uri="{BB962C8B-B14F-4D97-AF65-F5344CB8AC3E}">
        <p14:creationId xmlns:p14="http://schemas.microsoft.com/office/powerpoint/2010/main" val="3608696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B_1-Line Title &amp; Content">
    <p:spTree>
      <p:nvGrpSpPr>
        <p:cNvPr id="1" name=""/>
        <p:cNvGrpSpPr/>
        <p:nvPr/>
      </p:nvGrpSpPr>
      <p:grpSpPr>
        <a:xfrm>
          <a:off x="0" y="0"/>
          <a:ext cx="0" cy="0"/>
          <a:chOff x="0" y="0"/>
          <a:chExt cx="0" cy="0"/>
        </a:xfrm>
      </p:grpSpPr>
      <p:sp>
        <p:nvSpPr>
          <p:cNvPr id="5" name="Rectangle 4"/>
          <p:cNvSpPr/>
          <p:nvPr userDrawn="1"/>
        </p:nvSpPr>
        <p:spPr>
          <a:xfrm>
            <a:off x="0" y="1324321"/>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701" tIns="22850" rIns="45701" bIns="22850" anchor="ctr"/>
          <a:lstStyle/>
          <a:p>
            <a:pPr algn="ctr">
              <a:defRPr/>
            </a:pPr>
            <a:endParaRPr lang="en-US" sz="900"/>
          </a:p>
        </p:txBody>
      </p:sp>
      <p:sp>
        <p:nvSpPr>
          <p:cNvPr id="4" name="Content Placeholder 2">
            <a:extLst>
              <a:ext uri="{FF2B5EF4-FFF2-40B4-BE49-F238E27FC236}">
                <a16:creationId xmlns:a16="http://schemas.microsoft.com/office/drawing/2014/main" id="{8FAD5CE0-6B67-93F6-B400-4905E52709CC}"/>
              </a:ext>
            </a:extLst>
          </p:cNvPr>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6F634DC2-6209-2275-23BA-19AF806CBEF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6759" b="8747"/>
          <a:stretch/>
        </p:blipFill>
        <p:spPr>
          <a:xfrm>
            <a:off x="1" y="-2813"/>
            <a:ext cx="12209252" cy="1327134"/>
          </a:xfrm>
          <a:prstGeom prst="rect">
            <a:avLst/>
          </a:prstGeom>
        </p:spPr>
      </p:pic>
      <p:sp>
        <p:nvSpPr>
          <p:cNvPr id="8" name="Title 1">
            <a:extLst>
              <a:ext uri="{FF2B5EF4-FFF2-40B4-BE49-F238E27FC236}">
                <a16:creationId xmlns:a16="http://schemas.microsoft.com/office/drawing/2014/main" id="{45C13EEE-C532-D9D0-9866-A20E94EF041B}"/>
              </a:ext>
            </a:extLst>
          </p:cNvPr>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Tree>
    <p:extLst>
      <p:ext uri="{BB962C8B-B14F-4D97-AF65-F5344CB8AC3E}">
        <p14:creationId xmlns:p14="http://schemas.microsoft.com/office/powerpoint/2010/main" val="288769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B_1-Line Title &amp; Content">
    <p:spTree>
      <p:nvGrpSpPr>
        <p:cNvPr id="1" name=""/>
        <p:cNvGrpSpPr/>
        <p:nvPr/>
      </p:nvGrpSpPr>
      <p:grpSpPr>
        <a:xfrm>
          <a:off x="0" y="0"/>
          <a:ext cx="0" cy="0"/>
          <a:chOff x="0" y="0"/>
          <a:chExt cx="0" cy="0"/>
        </a:xfrm>
      </p:grpSpPr>
      <p:sp>
        <p:nvSpPr>
          <p:cNvPr id="5" name="Rectangle 4"/>
          <p:cNvSpPr/>
          <p:nvPr userDrawn="1"/>
        </p:nvSpPr>
        <p:spPr>
          <a:xfrm>
            <a:off x="0" y="1324321"/>
            <a:ext cx="12192000" cy="7864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45701" tIns="22850" rIns="45701" bIns="22850" anchor="ctr"/>
          <a:lstStyle/>
          <a:p>
            <a:pPr algn="ctr">
              <a:defRPr/>
            </a:pPr>
            <a:endParaRPr lang="en-US" sz="900"/>
          </a:p>
        </p:txBody>
      </p:sp>
      <p:sp>
        <p:nvSpPr>
          <p:cNvPr id="4" name="Content Placeholder 2">
            <a:extLst>
              <a:ext uri="{FF2B5EF4-FFF2-40B4-BE49-F238E27FC236}">
                <a16:creationId xmlns:a16="http://schemas.microsoft.com/office/drawing/2014/main" id="{8FAD5CE0-6B67-93F6-B400-4905E52709CC}"/>
              </a:ext>
            </a:extLst>
          </p:cNvPr>
          <p:cNvSpPr>
            <a:spLocks noGrp="1"/>
          </p:cNvSpPr>
          <p:nvPr>
            <p:ph idx="1"/>
          </p:nvPr>
        </p:nvSpPr>
        <p:spPr>
          <a:xfrm>
            <a:off x="609602" y="1778001"/>
            <a:ext cx="10989732" cy="4380823"/>
          </a:xfrm>
          <a:prstGeom prst="rect">
            <a:avLst/>
          </a:prstGeom>
        </p:spPr>
        <p:txBody>
          <a:bodyPr/>
          <a:lstStyle>
            <a:lvl1pPr marL="342831" indent="-342831">
              <a:lnSpc>
                <a:spcPct val="110000"/>
              </a:lnSpc>
              <a:buClr>
                <a:schemeClr val="accent5"/>
              </a:buClr>
              <a:buSzPct val="80000"/>
              <a:buFont typeface="Georgia Bold Italic"/>
              <a:buChar char="▪"/>
              <a:defRPr sz="2200" b="0" i="0">
                <a:solidFill>
                  <a:schemeClr val="tx1">
                    <a:lumMod val="75000"/>
                  </a:schemeClr>
                </a:solidFill>
                <a:latin typeface="Century Gothic"/>
                <a:cs typeface="Century Gothic"/>
              </a:defRPr>
            </a:lvl1pPr>
            <a:lvl2pPr marL="858666" indent="-401558">
              <a:lnSpc>
                <a:spcPct val="110000"/>
              </a:lnSpc>
              <a:buClr>
                <a:schemeClr val="accent5"/>
              </a:buClr>
              <a:buSzPct val="85000"/>
              <a:buFont typeface="Menlo Bold"/>
              <a:buChar char="‒"/>
              <a:defRPr sz="2200" b="0" i="0">
                <a:solidFill>
                  <a:schemeClr val="tx1">
                    <a:lumMod val="75000"/>
                  </a:schemeClr>
                </a:solidFill>
                <a:latin typeface="Century Gothic"/>
                <a:cs typeface="Century Gothic"/>
              </a:defRPr>
            </a:lvl2pPr>
            <a:lvl3pPr marL="1199910" indent="-285693">
              <a:lnSpc>
                <a:spcPct val="110000"/>
              </a:lnSpc>
              <a:buClr>
                <a:schemeClr val="accent5"/>
              </a:buClr>
              <a:buSzPct val="85000"/>
              <a:buFont typeface="Arial"/>
              <a:buChar char="•"/>
              <a:defRPr sz="2200" b="0" i="0">
                <a:solidFill>
                  <a:schemeClr val="tx1">
                    <a:lumMod val="75000"/>
                  </a:schemeClr>
                </a:solidFill>
                <a:latin typeface="Century Gothic"/>
                <a:cs typeface="Century Gothic"/>
              </a:defRPr>
            </a:lvl3pPr>
            <a:lvl4pPr>
              <a:defRPr sz="2000" b="0" i="0">
                <a:solidFill>
                  <a:schemeClr val="tx1"/>
                </a:solidFill>
                <a:latin typeface="Century Gothic"/>
                <a:cs typeface="Century Gothic"/>
              </a:defRPr>
            </a:lvl4pPr>
            <a:lvl5pPr>
              <a:defRPr sz="2000" b="0" i="0">
                <a:solidFill>
                  <a:schemeClr val="tx1"/>
                </a:solidFill>
                <a:latin typeface="Century Gothic"/>
                <a:cs typeface="Century Gothic"/>
              </a:defRPr>
            </a:lvl5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D0EA08C3-8806-EE4F-BE91-D06DD1A48C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44" b="16596"/>
          <a:stretch/>
        </p:blipFill>
        <p:spPr>
          <a:xfrm>
            <a:off x="0" y="-1"/>
            <a:ext cx="12209252" cy="1324321"/>
          </a:xfrm>
          <a:prstGeom prst="rect">
            <a:avLst/>
          </a:prstGeom>
        </p:spPr>
      </p:pic>
      <p:sp>
        <p:nvSpPr>
          <p:cNvPr id="8" name="Title 1">
            <a:extLst>
              <a:ext uri="{FF2B5EF4-FFF2-40B4-BE49-F238E27FC236}">
                <a16:creationId xmlns:a16="http://schemas.microsoft.com/office/drawing/2014/main" id="{45C13EEE-C532-D9D0-9866-A20E94EF041B}"/>
              </a:ext>
            </a:extLst>
          </p:cNvPr>
          <p:cNvSpPr>
            <a:spLocks noGrp="1"/>
          </p:cNvSpPr>
          <p:nvPr>
            <p:ph type="title"/>
          </p:nvPr>
        </p:nvSpPr>
        <p:spPr>
          <a:xfrm>
            <a:off x="609602" y="391296"/>
            <a:ext cx="10964332" cy="573904"/>
          </a:xfrm>
          <a:prstGeom prst="rect">
            <a:avLst/>
          </a:prstGeom>
        </p:spPr>
        <p:txBody>
          <a:bodyPr>
            <a:noAutofit/>
          </a:bodyPr>
          <a:lstStyle>
            <a:lvl1pPr algn="l">
              <a:defRPr sz="3199" b="0" i="0">
                <a:solidFill>
                  <a:schemeClr val="accent5"/>
                </a:solidFill>
                <a:latin typeface="Palatino Linotype" panose="02040502050505030304" pitchFamily="18" charset="0"/>
                <a:cs typeface="Palatino Linotype" panose="02040502050505030304" pitchFamily="18" charset="0"/>
              </a:defRPr>
            </a:lvl1pPr>
          </a:lstStyle>
          <a:p>
            <a:r>
              <a:rPr lang="en-US"/>
              <a:t>Click to edit Master title style</a:t>
            </a:r>
          </a:p>
        </p:txBody>
      </p:sp>
    </p:spTree>
    <p:extLst>
      <p:ext uri="{BB962C8B-B14F-4D97-AF65-F5344CB8AC3E}">
        <p14:creationId xmlns:p14="http://schemas.microsoft.com/office/powerpoint/2010/main" val="29475618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816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F22B1C14-5B76-2712-1C45-2281E1098264}"/>
              </a:ext>
            </a:extLst>
          </p:cNvPr>
          <p:cNvSpPr>
            <a:spLocks noGrp="1"/>
          </p:cNvSpPr>
          <p:nvPr>
            <p:ph sz="quarter" idx="10"/>
          </p:nvPr>
        </p:nvSpPr>
        <p:spPr>
          <a:xfrm>
            <a:off x="1678900" y="1288176"/>
            <a:ext cx="9054059" cy="2002164"/>
          </a:xfrm>
          <a:prstGeom prst="rect">
            <a:avLst/>
          </a:prstGeom>
        </p:spPr>
        <p:txBody>
          <a:bodyPr vert="horz" lIns="91425" tIns="45712" rIns="91425" bIns="45712"/>
          <a:lstStyle>
            <a:lvl1pPr marL="0" indent="0" algn="l">
              <a:buNone/>
              <a:defRPr sz="4049">
                <a:solidFill>
                  <a:schemeClr val="tx1">
                    <a:lumMod val="75000"/>
                  </a:schemeClr>
                </a:solidFill>
                <a:latin typeface="Palatino Linotype"/>
                <a:cs typeface="Palatino Linotype"/>
              </a:defRPr>
            </a:lvl1pPr>
            <a:lvl2pPr marL="457029" indent="0">
              <a:buNone/>
              <a:defRPr>
                <a:solidFill>
                  <a:schemeClr val="tx1"/>
                </a:solidFill>
                <a:latin typeface="Aperto"/>
                <a:cs typeface="Aperto"/>
              </a:defRPr>
            </a:lvl2pPr>
            <a:lvl3pPr marL="914056" indent="0">
              <a:buNone/>
              <a:defRPr>
                <a:solidFill>
                  <a:schemeClr val="tx1"/>
                </a:solidFill>
                <a:latin typeface="Aperto"/>
                <a:cs typeface="Aperto"/>
              </a:defRPr>
            </a:lvl3pPr>
            <a:lvl4pPr marL="1371085" indent="0">
              <a:buNone/>
              <a:defRPr>
                <a:solidFill>
                  <a:schemeClr val="tx1"/>
                </a:solidFill>
                <a:latin typeface="Aperto"/>
                <a:cs typeface="Aperto"/>
              </a:defRPr>
            </a:lvl4pPr>
            <a:lvl5pPr marL="1828112" indent="0">
              <a:buNone/>
              <a:defRPr>
                <a:solidFill>
                  <a:schemeClr val="tx1"/>
                </a:solidFill>
                <a:latin typeface="Aperto"/>
                <a:cs typeface="Aperto"/>
              </a:defRPr>
            </a:lvl5pPr>
          </a:lstStyle>
          <a:p>
            <a:pPr lvl="0"/>
            <a:r>
              <a:rPr lang="en-US"/>
              <a:t>Click to edit Master text styles</a:t>
            </a:r>
          </a:p>
        </p:txBody>
      </p:sp>
      <p:sp>
        <p:nvSpPr>
          <p:cNvPr id="5" name="Content Placeholder 5">
            <a:extLst>
              <a:ext uri="{FF2B5EF4-FFF2-40B4-BE49-F238E27FC236}">
                <a16:creationId xmlns:a16="http://schemas.microsoft.com/office/drawing/2014/main" id="{2E0EB5F9-7584-8E5D-1C43-913B6607BB35}"/>
              </a:ext>
            </a:extLst>
          </p:cNvPr>
          <p:cNvSpPr>
            <a:spLocks noGrp="1"/>
          </p:cNvSpPr>
          <p:nvPr>
            <p:ph sz="quarter" idx="11"/>
          </p:nvPr>
        </p:nvSpPr>
        <p:spPr>
          <a:xfrm>
            <a:off x="1678902" y="3567660"/>
            <a:ext cx="9054057" cy="2194966"/>
          </a:xfrm>
          <a:prstGeom prst="rect">
            <a:avLst/>
          </a:prstGeom>
        </p:spPr>
        <p:txBody>
          <a:bodyPr vert="horz" lIns="91425" tIns="45712" rIns="91425" bIns="45712"/>
          <a:lstStyle>
            <a:lvl1pPr marL="0" indent="0" algn="l">
              <a:buNone/>
              <a:defRPr sz="2999">
                <a:solidFill>
                  <a:schemeClr val="tx1">
                    <a:lumMod val="75000"/>
                  </a:schemeClr>
                </a:solidFill>
                <a:latin typeface="Palatino Linotype"/>
                <a:cs typeface="Palatino Linotype"/>
              </a:defRPr>
            </a:lvl1pPr>
            <a:lvl2pPr marL="457029" indent="0">
              <a:buNone/>
              <a:defRPr>
                <a:solidFill>
                  <a:schemeClr val="tx1"/>
                </a:solidFill>
                <a:latin typeface="Aperto"/>
                <a:cs typeface="Aperto"/>
              </a:defRPr>
            </a:lvl2pPr>
            <a:lvl3pPr marL="914056" indent="0">
              <a:buNone/>
              <a:defRPr>
                <a:solidFill>
                  <a:schemeClr val="tx1"/>
                </a:solidFill>
                <a:latin typeface="Aperto"/>
                <a:cs typeface="Aperto"/>
              </a:defRPr>
            </a:lvl3pPr>
            <a:lvl4pPr marL="1371085" indent="0">
              <a:buNone/>
              <a:defRPr>
                <a:solidFill>
                  <a:schemeClr val="tx1"/>
                </a:solidFill>
                <a:latin typeface="Aperto"/>
                <a:cs typeface="Aperto"/>
              </a:defRPr>
            </a:lvl4pPr>
            <a:lvl5pPr marL="1828112"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425898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5"/>
          <p:cNvSpPr>
            <a:spLocks noGrp="1"/>
          </p:cNvSpPr>
          <p:nvPr>
            <p:ph sz="quarter" idx="10"/>
          </p:nvPr>
        </p:nvSpPr>
        <p:spPr>
          <a:xfrm>
            <a:off x="2327448" y="2779191"/>
            <a:ext cx="7537104" cy="1348531"/>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457109" indent="0">
              <a:buNone/>
              <a:defRPr>
                <a:solidFill>
                  <a:schemeClr val="tx1"/>
                </a:solidFill>
                <a:latin typeface="Aperto"/>
                <a:cs typeface="Aperto"/>
              </a:defRPr>
            </a:lvl2pPr>
            <a:lvl3pPr marL="914217" indent="0">
              <a:buNone/>
              <a:defRPr>
                <a:solidFill>
                  <a:schemeClr val="tx1"/>
                </a:solidFill>
                <a:latin typeface="Aperto"/>
                <a:cs typeface="Aperto"/>
              </a:defRPr>
            </a:lvl3pPr>
            <a:lvl4pPr marL="1371326" indent="0">
              <a:buNone/>
              <a:defRPr>
                <a:solidFill>
                  <a:schemeClr val="tx1"/>
                </a:solidFill>
                <a:latin typeface="Aperto"/>
                <a:cs typeface="Aperto"/>
              </a:defRPr>
            </a:lvl4pPr>
            <a:lvl5pPr marL="1828434"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141655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age Separat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5"/>
          <p:cNvSpPr>
            <a:spLocks noGrp="1"/>
          </p:cNvSpPr>
          <p:nvPr>
            <p:ph sz="quarter" idx="10"/>
          </p:nvPr>
        </p:nvSpPr>
        <p:spPr>
          <a:xfrm>
            <a:off x="2327448" y="2779191"/>
            <a:ext cx="7537104" cy="1348531"/>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457109" indent="0">
              <a:buNone/>
              <a:defRPr>
                <a:solidFill>
                  <a:schemeClr val="tx1"/>
                </a:solidFill>
                <a:latin typeface="Aperto"/>
                <a:cs typeface="Aperto"/>
              </a:defRPr>
            </a:lvl2pPr>
            <a:lvl3pPr marL="914217" indent="0">
              <a:buNone/>
              <a:defRPr>
                <a:solidFill>
                  <a:schemeClr val="tx1"/>
                </a:solidFill>
                <a:latin typeface="Aperto"/>
                <a:cs typeface="Aperto"/>
              </a:defRPr>
            </a:lvl3pPr>
            <a:lvl4pPr marL="1371326" indent="0">
              <a:buNone/>
              <a:defRPr>
                <a:solidFill>
                  <a:schemeClr val="tx1"/>
                </a:solidFill>
                <a:latin typeface="Aperto"/>
                <a:cs typeface="Aperto"/>
              </a:defRPr>
            </a:lvl4pPr>
            <a:lvl5pPr marL="1828434"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313470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5"/>
          <p:cNvSpPr>
            <a:spLocks noGrp="1"/>
          </p:cNvSpPr>
          <p:nvPr>
            <p:ph sz="quarter" idx="10"/>
          </p:nvPr>
        </p:nvSpPr>
        <p:spPr>
          <a:xfrm>
            <a:off x="2327448" y="2779191"/>
            <a:ext cx="7537104" cy="1348531"/>
          </a:xfrm>
          <a:prstGeom prst="rect">
            <a:avLst/>
          </a:prstGeom>
        </p:spPr>
        <p:txBody>
          <a:bodyPr vert="horz"/>
          <a:lstStyle>
            <a:lvl1pPr marL="0" indent="0" algn="ctr">
              <a:buNone/>
              <a:defRPr>
                <a:solidFill>
                  <a:schemeClr val="tx1">
                    <a:lumMod val="90000"/>
                    <a:lumOff val="10000"/>
                  </a:schemeClr>
                </a:solidFill>
                <a:latin typeface="Palatino Linotype"/>
                <a:cs typeface="Palatino Linotype"/>
              </a:defRPr>
            </a:lvl1pPr>
            <a:lvl2pPr marL="457109" indent="0">
              <a:buNone/>
              <a:defRPr>
                <a:solidFill>
                  <a:schemeClr val="tx1"/>
                </a:solidFill>
                <a:latin typeface="Aperto"/>
                <a:cs typeface="Aperto"/>
              </a:defRPr>
            </a:lvl2pPr>
            <a:lvl3pPr marL="914217" indent="0">
              <a:buNone/>
              <a:defRPr>
                <a:solidFill>
                  <a:schemeClr val="tx1"/>
                </a:solidFill>
                <a:latin typeface="Aperto"/>
                <a:cs typeface="Aperto"/>
              </a:defRPr>
            </a:lvl3pPr>
            <a:lvl4pPr marL="1371326" indent="0">
              <a:buNone/>
              <a:defRPr>
                <a:solidFill>
                  <a:schemeClr val="tx1"/>
                </a:solidFill>
                <a:latin typeface="Aperto"/>
                <a:cs typeface="Aperto"/>
              </a:defRPr>
            </a:lvl4pPr>
            <a:lvl5pPr marL="1828434"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698984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age Separat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rcRect/>
          <a:stretch/>
        </p:blipFill>
        <p:spPr>
          <a:xfrm>
            <a:off x="794" y="0"/>
            <a:ext cx="12190413" cy="6858000"/>
          </a:xfrm>
          <a:prstGeom prst="rect">
            <a:avLst/>
          </a:prstGeom>
        </p:spPr>
      </p:pic>
      <p:sp>
        <p:nvSpPr>
          <p:cNvPr id="4" name="Content Placeholder 5"/>
          <p:cNvSpPr>
            <a:spLocks noGrp="1"/>
          </p:cNvSpPr>
          <p:nvPr>
            <p:ph sz="quarter" idx="10"/>
          </p:nvPr>
        </p:nvSpPr>
        <p:spPr>
          <a:xfrm>
            <a:off x="2327448" y="2779193"/>
            <a:ext cx="7537104" cy="1348531"/>
          </a:xfrm>
          <a:prstGeom prst="rect">
            <a:avLst/>
          </a:prstGeom>
        </p:spPr>
        <p:txBody>
          <a:bodyPr vert="horz" lIns="91425" tIns="45712" rIns="91425" bIns="45712"/>
          <a:lstStyle>
            <a:lvl1pPr marL="0" indent="0" algn="ctr">
              <a:buNone/>
              <a:defRPr>
                <a:solidFill>
                  <a:schemeClr val="tx1">
                    <a:lumMod val="90000"/>
                    <a:lumOff val="10000"/>
                  </a:schemeClr>
                </a:solidFill>
                <a:latin typeface="Palatino Linotype"/>
                <a:cs typeface="Palatino Linotype"/>
              </a:defRPr>
            </a:lvl1pPr>
            <a:lvl2pPr marL="456938" indent="0">
              <a:buNone/>
              <a:defRPr>
                <a:solidFill>
                  <a:schemeClr val="tx1"/>
                </a:solidFill>
                <a:latin typeface="Aperto"/>
                <a:cs typeface="Aperto"/>
              </a:defRPr>
            </a:lvl2pPr>
            <a:lvl3pPr marL="913873" indent="0">
              <a:buNone/>
              <a:defRPr>
                <a:solidFill>
                  <a:schemeClr val="tx1"/>
                </a:solidFill>
                <a:latin typeface="Aperto"/>
                <a:cs typeface="Aperto"/>
              </a:defRPr>
            </a:lvl3pPr>
            <a:lvl4pPr marL="1370811" indent="0">
              <a:buNone/>
              <a:defRPr>
                <a:solidFill>
                  <a:schemeClr val="tx1"/>
                </a:solidFill>
                <a:latin typeface="Aperto"/>
                <a:cs typeface="Aperto"/>
              </a:defRPr>
            </a:lvl4pPr>
            <a:lvl5pPr marL="1827746" indent="0">
              <a:buNone/>
              <a:defRPr>
                <a:solidFill>
                  <a:schemeClr val="tx1"/>
                </a:solidFill>
                <a:latin typeface="Aperto"/>
                <a:cs typeface="Aperto"/>
              </a:defRPr>
            </a:lvl5pPr>
          </a:lstStyle>
          <a:p>
            <a:pPr lvl="0"/>
            <a:r>
              <a:rPr lang="en-US"/>
              <a:t>Click to edit Master text styles</a:t>
            </a:r>
          </a:p>
        </p:txBody>
      </p:sp>
    </p:spTree>
    <p:extLst>
      <p:ext uri="{BB962C8B-B14F-4D97-AF65-F5344CB8AC3E}">
        <p14:creationId xmlns:p14="http://schemas.microsoft.com/office/powerpoint/2010/main" val="21874632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theme" Target="../theme/theme2.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81358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39" r:id="rId42"/>
    <p:sldLayoutId id="2147483740" r:id="rId43"/>
    <p:sldLayoutId id="2147483741" r:id="rId44"/>
    <p:sldLayoutId id="2147483712" r:id="rId45"/>
    <p:sldLayoutId id="2147483715" r:id="rId46"/>
    <p:sldLayoutId id="2147483720" r:id="rId47"/>
    <p:sldLayoutId id="2147483721" r:id="rId48"/>
    <p:sldLayoutId id="2147483722" r:id="rId49"/>
    <p:sldLayoutId id="2147483734" r:id="rId50"/>
    <p:sldLayoutId id="2147483735" r:id="rId51"/>
    <p:sldLayoutId id="2147483736" r:id="rId52"/>
    <p:sldLayoutId id="2147483737" r:id="rId53"/>
    <p:sldLayoutId id="2147483738" r:id="rId54"/>
    <p:sldLayoutId id="2147483723" r:id="rId55"/>
  </p:sldLayoutIdLst>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Box 10"/>
          <p:cNvSpPr txBox="1"/>
          <p:nvPr userDrawn="1"/>
        </p:nvSpPr>
        <p:spPr>
          <a:xfrm>
            <a:off x="1132193" y="3522224"/>
            <a:ext cx="1122348" cy="184652"/>
          </a:xfrm>
          <a:prstGeom prst="rect">
            <a:avLst/>
          </a:prstGeom>
          <a:noFill/>
        </p:spPr>
        <p:txBody>
          <a:bodyPr wrap="square" lIns="45707" tIns="22853" rIns="45707" bIns="22853" rtlCol="0">
            <a:spAutoFit/>
          </a:bodyPr>
          <a:lstStyle/>
          <a:p>
            <a:endParaRPr lang="en-US" sz="900"/>
          </a:p>
        </p:txBody>
      </p:sp>
      <p:pic>
        <p:nvPicPr>
          <p:cNvPr id="4" name="Picture 3" descr="A picture containing text, flower, plant&#10;&#10;Description automatically generated">
            <a:extLst>
              <a:ext uri="{FF2B5EF4-FFF2-40B4-BE49-F238E27FC236}">
                <a16:creationId xmlns:a16="http://schemas.microsoft.com/office/drawing/2014/main" id="{A9673EC7-6B19-A92F-8398-C4FA852CA82D}"/>
              </a:ext>
            </a:extLst>
          </p:cNvPr>
          <p:cNvPicPr>
            <a:picLocks noChangeAspect="1"/>
          </p:cNvPicPr>
          <p:nvPr userDrawn="1"/>
        </p:nvPicPr>
        <p:blipFill>
          <a:blip r:embed="rId3"/>
          <a:stretch>
            <a:fillRect/>
          </a:stretch>
        </p:blipFill>
        <p:spPr>
          <a:xfrm>
            <a:off x="0" y="0"/>
            <a:ext cx="12229303" cy="6858000"/>
          </a:xfrm>
          <a:prstGeom prst="rect">
            <a:avLst/>
          </a:prstGeom>
        </p:spPr>
      </p:pic>
    </p:spTree>
    <p:extLst>
      <p:ext uri="{BB962C8B-B14F-4D97-AF65-F5344CB8AC3E}">
        <p14:creationId xmlns:p14="http://schemas.microsoft.com/office/powerpoint/2010/main" val="4075654360"/>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457029" rtl="0" eaLnBrk="1" latinLnBrk="0" hangingPunct="1">
        <a:spcBef>
          <a:spcPct val="0"/>
        </a:spcBef>
        <a:buNone/>
        <a:defRPr sz="2400" kern="1200">
          <a:solidFill>
            <a:schemeClr val="tx1"/>
          </a:solidFill>
          <a:latin typeface="Aperto"/>
          <a:ea typeface="+mj-ea"/>
          <a:cs typeface="Aperto"/>
        </a:defRPr>
      </a:lvl1pPr>
    </p:titleStyle>
    <p:bodyStyle>
      <a:lvl1pPr marL="0" indent="0" algn="l" defTabSz="457029" rtl="0" eaLnBrk="1" latinLnBrk="0" hangingPunct="1">
        <a:spcBef>
          <a:spcPct val="20000"/>
        </a:spcBef>
        <a:buFont typeface="Arial"/>
        <a:buNone/>
        <a:defRPr sz="2000" kern="1200">
          <a:solidFill>
            <a:schemeClr val="tx1"/>
          </a:solidFill>
          <a:latin typeface="Aperto"/>
          <a:ea typeface="+mn-ea"/>
          <a:cs typeface="Aperto"/>
        </a:defRPr>
      </a:lvl1pPr>
      <a:lvl2pPr marL="457029" indent="0" algn="l" defTabSz="457029" rtl="0" eaLnBrk="1" latinLnBrk="0" hangingPunct="1">
        <a:spcBef>
          <a:spcPct val="20000"/>
        </a:spcBef>
        <a:buFont typeface="Arial"/>
        <a:buNone/>
        <a:defRPr sz="2000" kern="1200">
          <a:solidFill>
            <a:schemeClr val="tx1"/>
          </a:solidFill>
          <a:latin typeface="Aperto"/>
          <a:ea typeface="+mn-ea"/>
          <a:cs typeface="Aperto"/>
        </a:defRPr>
      </a:lvl2pPr>
      <a:lvl3pPr marL="914056" indent="0" algn="l" defTabSz="457029" rtl="0" eaLnBrk="1" latinLnBrk="0" hangingPunct="1">
        <a:spcBef>
          <a:spcPct val="20000"/>
        </a:spcBef>
        <a:buFont typeface="Arial"/>
        <a:buNone/>
        <a:defRPr sz="2000" kern="1200">
          <a:solidFill>
            <a:schemeClr val="tx1"/>
          </a:solidFill>
          <a:latin typeface="Aperto"/>
          <a:ea typeface="+mn-ea"/>
          <a:cs typeface="Aperto"/>
        </a:defRPr>
      </a:lvl3pPr>
      <a:lvl4pPr marL="1371085" indent="0" algn="l" defTabSz="457029" rtl="0" eaLnBrk="1" latinLnBrk="0" hangingPunct="1">
        <a:spcBef>
          <a:spcPct val="20000"/>
        </a:spcBef>
        <a:buFont typeface="Arial"/>
        <a:buNone/>
        <a:defRPr sz="2000" kern="1200">
          <a:solidFill>
            <a:schemeClr val="tx1"/>
          </a:solidFill>
          <a:latin typeface="Aperto"/>
          <a:ea typeface="+mn-ea"/>
          <a:cs typeface="Aperto"/>
        </a:defRPr>
      </a:lvl4pPr>
      <a:lvl5pPr marL="1828112" indent="0" algn="l" defTabSz="457029" rtl="0" eaLnBrk="1" latinLnBrk="0" hangingPunct="1">
        <a:spcBef>
          <a:spcPct val="20000"/>
        </a:spcBef>
        <a:buFont typeface="Arial"/>
        <a:buNone/>
        <a:defRPr sz="2000" kern="1200">
          <a:solidFill>
            <a:schemeClr val="tx1"/>
          </a:solidFill>
          <a:latin typeface="Aperto"/>
          <a:ea typeface="+mn-ea"/>
          <a:cs typeface="Aperto"/>
        </a:defRPr>
      </a:lvl5pPr>
      <a:lvl6pPr marL="2513654" indent="-228514" algn="l" defTabSz="457029" rtl="0" eaLnBrk="1" latinLnBrk="0" hangingPunct="1">
        <a:spcBef>
          <a:spcPct val="20000"/>
        </a:spcBef>
        <a:buFont typeface="Arial"/>
        <a:buChar char="•"/>
        <a:defRPr sz="2000" kern="1200">
          <a:solidFill>
            <a:schemeClr val="tx1"/>
          </a:solidFill>
          <a:latin typeface="+mn-lt"/>
          <a:ea typeface="+mn-ea"/>
          <a:cs typeface="+mn-cs"/>
        </a:defRPr>
      </a:lvl6pPr>
      <a:lvl7pPr marL="2970683" indent="-228514" algn="l" defTabSz="457029" rtl="0" eaLnBrk="1" latinLnBrk="0" hangingPunct="1">
        <a:spcBef>
          <a:spcPct val="20000"/>
        </a:spcBef>
        <a:buFont typeface="Arial"/>
        <a:buChar char="•"/>
        <a:defRPr sz="2000" kern="1200">
          <a:solidFill>
            <a:schemeClr val="tx1"/>
          </a:solidFill>
          <a:latin typeface="+mn-lt"/>
          <a:ea typeface="+mn-ea"/>
          <a:cs typeface="+mn-cs"/>
        </a:defRPr>
      </a:lvl7pPr>
      <a:lvl8pPr marL="3427710" indent="-228514" algn="l" defTabSz="457029" rtl="0" eaLnBrk="1" latinLnBrk="0" hangingPunct="1">
        <a:spcBef>
          <a:spcPct val="20000"/>
        </a:spcBef>
        <a:buFont typeface="Arial"/>
        <a:buChar char="•"/>
        <a:defRPr sz="2000" kern="1200">
          <a:solidFill>
            <a:schemeClr val="tx1"/>
          </a:solidFill>
          <a:latin typeface="+mn-lt"/>
          <a:ea typeface="+mn-ea"/>
          <a:cs typeface="+mn-cs"/>
        </a:defRPr>
      </a:lvl8pPr>
      <a:lvl9pPr marL="3884739" indent="-228514" algn="l" defTabSz="457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6" algn="l" defTabSz="457029" rtl="0" eaLnBrk="1" latinLnBrk="0" hangingPunct="1">
        <a:defRPr sz="1800" kern="1200">
          <a:solidFill>
            <a:schemeClr val="tx1"/>
          </a:solidFill>
          <a:latin typeface="+mn-lt"/>
          <a:ea typeface="+mn-ea"/>
          <a:cs typeface="+mn-cs"/>
        </a:defRPr>
      </a:lvl3pPr>
      <a:lvl4pPr marL="1371085" algn="l" defTabSz="457029" rtl="0" eaLnBrk="1" latinLnBrk="0" hangingPunct="1">
        <a:defRPr sz="1800" kern="1200">
          <a:solidFill>
            <a:schemeClr val="tx1"/>
          </a:solidFill>
          <a:latin typeface="+mn-lt"/>
          <a:ea typeface="+mn-ea"/>
          <a:cs typeface="+mn-cs"/>
        </a:defRPr>
      </a:lvl4pPr>
      <a:lvl5pPr marL="1828112" algn="l" defTabSz="457029" rtl="0" eaLnBrk="1" latinLnBrk="0" hangingPunct="1">
        <a:defRPr sz="1800" kern="1200">
          <a:solidFill>
            <a:schemeClr val="tx1"/>
          </a:solidFill>
          <a:latin typeface="+mn-lt"/>
          <a:ea typeface="+mn-ea"/>
          <a:cs typeface="+mn-cs"/>
        </a:defRPr>
      </a:lvl5pPr>
      <a:lvl6pPr marL="2285140" algn="l" defTabSz="457029" rtl="0" eaLnBrk="1" latinLnBrk="0" hangingPunct="1">
        <a:defRPr sz="1800" kern="1200">
          <a:solidFill>
            <a:schemeClr val="tx1"/>
          </a:solidFill>
          <a:latin typeface="+mn-lt"/>
          <a:ea typeface="+mn-ea"/>
          <a:cs typeface="+mn-cs"/>
        </a:defRPr>
      </a:lvl6pPr>
      <a:lvl7pPr marL="2742168" algn="l" defTabSz="457029" rtl="0" eaLnBrk="1" latinLnBrk="0" hangingPunct="1">
        <a:defRPr sz="1800" kern="1200">
          <a:solidFill>
            <a:schemeClr val="tx1"/>
          </a:solidFill>
          <a:latin typeface="+mn-lt"/>
          <a:ea typeface="+mn-ea"/>
          <a:cs typeface="+mn-cs"/>
        </a:defRPr>
      </a:lvl7pPr>
      <a:lvl8pPr marL="3199197" algn="l" defTabSz="457029" rtl="0" eaLnBrk="1" latinLnBrk="0" hangingPunct="1">
        <a:defRPr sz="1800" kern="1200">
          <a:solidFill>
            <a:schemeClr val="tx1"/>
          </a:solidFill>
          <a:latin typeface="+mn-lt"/>
          <a:ea typeface="+mn-ea"/>
          <a:cs typeface="+mn-cs"/>
        </a:defRPr>
      </a:lvl8pPr>
      <a:lvl9pPr marL="3656224" algn="l" defTabSz="45702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5.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hyperlink" Target="mailto:jadler@logixhealth.com" TargetMode="Externa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9E58E0C-CAF5-E3C9-56B9-815EF4A68008}"/>
              </a:ext>
            </a:extLst>
          </p:cNvPr>
          <p:cNvSpPr>
            <a:spLocks noGrp="1"/>
          </p:cNvSpPr>
          <p:nvPr>
            <p:ph sz="quarter" idx="10"/>
          </p:nvPr>
        </p:nvSpPr>
        <p:spPr>
          <a:xfrm>
            <a:off x="1568970" y="1415222"/>
            <a:ext cx="9054059" cy="2001903"/>
          </a:xfrm>
        </p:spPr>
        <p:txBody>
          <a:bodyPr/>
          <a:lstStyle/>
          <a:p>
            <a:pPr algn="ctr"/>
            <a:r>
              <a:rPr lang="en-US" b="1" dirty="0"/>
              <a:t>Hitting the Ground Running: Key 2024 Reimbursement Changes</a:t>
            </a:r>
          </a:p>
        </p:txBody>
      </p:sp>
      <p:sp>
        <p:nvSpPr>
          <p:cNvPr id="7" name="Content Placeholder 6">
            <a:extLst>
              <a:ext uri="{FF2B5EF4-FFF2-40B4-BE49-F238E27FC236}">
                <a16:creationId xmlns:a16="http://schemas.microsoft.com/office/drawing/2014/main" id="{A0DE5DC0-F6BC-42F4-29E8-024A0A0CB64F}"/>
              </a:ext>
            </a:extLst>
          </p:cNvPr>
          <p:cNvSpPr>
            <a:spLocks noGrp="1"/>
          </p:cNvSpPr>
          <p:nvPr>
            <p:ph sz="quarter" idx="11"/>
          </p:nvPr>
        </p:nvSpPr>
        <p:spPr>
          <a:xfrm>
            <a:off x="1568973" y="3165685"/>
            <a:ext cx="9054057" cy="2253343"/>
          </a:xfrm>
        </p:spPr>
        <p:txBody>
          <a:bodyPr vert="horz" lIns="91425" tIns="45712" rIns="91425" bIns="45712" anchor="t"/>
          <a:lstStyle/>
          <a:p>
            <a:pPr algn="ctr"/>
            <a:endParaRPr lang="en-US" sz="2950" dirty="0"/>
          </a:p>
          <a:p>
            <a:pPr algn="ctr"/>
            <a:r>
              <a:rPr lang="en-US" sz="2950" dirty="0"/>
              <a:t>AACEM/AAAEM Annual Retreat</a:t>
            </a:r>
          </a:p>
          <a:p>
            <a:pPr algn="ctr"/>
            <a:r>
              <a:rPr lang="en-US" sz="2950" dirty="0"/>
              <a:t>San Juan, Puerto Rico</a:t>
            </a:r>
          </a:p>
          <a:p>
            <a:pPr algn="ctr"/>
            <a:r>
              <a:rPr lang="en-US" sz="2950" dirty="0"/>
              <a:t>Jason Adler, MD, CEDC, FAAEM</a:t>
            </a:r>
          </a:p>
          <a:p>
            <a:endParaRPr lang="en-US" sz="2950" dirty="0"/>
          </a:p>
        </p:txBody>
      </p:sp>
    </p:spTree>
    <p:extLst>
      <p:ext uri="{BB962C8B-B14F-4D97-AF65-F5344CB8AC3E}">
        <p14:creationId xmlns:p14="http://schemas.microsoft.com/office/powerpoint/2010/main" val="2807939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49B8-0C03-6043-77EA-08E867F67587}"/>
              </a:ext>
            </a:extLst>
          </p:cNvPr>
          <p:cNvSpPr>
            <a:spLocks noGrp="1"/>
          </p:cNvSpPr>
          <p:nvPr>
            <p:ph type="title"/>
          </p:nvPr>
        </p:nvSpPr>
        <p:spPr>
          <a:xfrm>
            <a:off x="609600" y="391296"/>
            <a:ext cx="10162963" cy="573904"/>
          </a:xfrm>
          <a:prstGeom prst="rect">
            <a:avLst/>
          </a:prstGeom>
        </p:spPr>
        <p:txBody>
          <a:bodyPr/>
          <a:lstStyle/>
          <a:p>
            <a:r>
              <a:rPr lang="en-US">
                <a:latin typeface="Palatino Linotype" panose="02040502050505030304" pitchFamily="18" charset="0"/>
              </a:rPr>
              <a:t>Patients Over Paperwork</a:t>
            </a:r>
          </a:p>
        </p:txBody>
      </p:sp>
      <p:pic>
        <p:nvPicPr>
          <p:cNvPr id="5" name="Picture 4" descr="Text&#10;&#10;Description automatically generated">
            <a:extLst>
              <a:ext uri="{FF2B5EF4-FFF2-40B4-BE49-F238E27FC236}">
                <a16:creationId xmlns:a16="http://schemas.microsoft.com/office/drawing/2014/main" id="{C9955899-4D1C-92D0-A391-4E5B253192BF}"/>
              </a:ext>
            </a:extLst>
          </p:cNvPr>
          <p:cNvPicPr>
            <a:picLocks noChangeAspect="1"/>
          </p:cNvPicPr>
          <p:nvPr/>
        </p:nvPicPr>
        <p:blipFill rotWithShape="1">
          <a:blip r:embed="rId3"/>
          <a:srcRect t="2298"/>
          <a:stretch/>
        </p:blipFill>
        <p:spPr>
          <a:xfrm>
            <a:off x="1432589" y="1690815"/>
            <a:ext cx="9326822" cy="4864655"/>
          </a:xfrm>
          <a:prstGeom prst="rect">
            <a:avLst/>
          </a:prstGeom>
        </p:spPr>
      </p:pic>
    </p:spTree>
    <p:extLst>
      <p:ext uri="{BB962C8B-B14F-4D97-AF65-F5344CB8AC3E}">
        <p14:creationId xmlns:p14="http://schemas.microsoft.com/office/powerpoint/2010/main" val="326467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8B884-E3BC-FCC8-2CF9-7F14EF1C5CAC}"/>
              </a:ext>
            </a:extLst>
          </p:cNvPr>
          <p:cNvSpPr>
            <a:spLocks noGrp="1"/>
          </p:cNvSpPr>
          <p:nvPr>
            <p:ph type="title"/>
          </p:nvPr>
        </p:nvSpPr>
        <p:spPr>
          <a:prstGeom prst="rect">
            <a:avLst/>
          </a:prstGeom>
        </p:spPr>
        <p:txBody>
          <a:bodyPr/>
          <a:lstStyle/>
          <a:p>
            <a:r>
              <a:rPr lang="en-US">
                <a:latin typeface="Palatino Linotype" panose="02040502050505030304" pitchFamily="18" charset="0"/>
              </a:rPr>
              <a:t>Electronic Health Record and Burnout</a:t>
            </a:r>
          </a:p>
        </p:txBody>
      </p:sp>
      <p:pic>
        <p:nvPicPr>
          <p:cNvPr id="2" name="Picture 1">
            <a:extLst>
              <a:ext uri="{FF2B5EF4-FFF2-40B4-BE49-F238E27FC236}">
                <a16:creationId xmlns:a16="http://schemas.microsoft.com/office/drawing/2014/main" id="{FE522FE1-01C7-2755-249C-AD46BEFD8A97}"/>
              </a:ext>
            </a:extLst>
          </p:cNvPr>
          <p:cNvPicPr>
            <a:picLocks noChangeAspect="1"/>
          </p:cNvPicPr>
          <p:nvPr/>
        </p:nvPicPr>
        <p:blipFill>
          <a:blip r:embed="rId3"/>
          <a:stretch>
            <a:fillRect/>
          </a:stretch>
        </p:blipFill>
        <p:spPr>
          <a:xfrm>
            <a:off x="609600" y="4598645"/>
            <a:ext cx="7772400" cy="1267838"/>
          </a:xfrm>
          <a:prstGeom prst="rect">
            <a:avLst/>
          </a:prstGeom>
          <a:ln>
            <a:solidFill>
              <a:schemeClr val="tx1"/>
            </a:solidFill>
          </a:ln>
        </p:spPr>
      </p:pic>
      <p:pic>
        <p:nvPicPr>
          <p:cNvPr id="6" name="Picture 5">
            <a:extLst>
              <a:ext uri="{FF2B5EF4-FFF2-40B4-BE49-F238E27FC236}">
                <a16:creationId xmlns:a16="http://schemas.microsoft.com/office/drawing/2014/main" id="{B6CAE769-07AF-75D6-031F-64B61AFEC049}"/>
              </a:ext>
            </a:extLst>
          </p:cNvPr>
          <p:cNvPicPr>
            <a:picLocks noChangeAspect="1"/>
          </p:cNvPicPr>
          <p:nvPr/>
        </p:nvPicPr>
        <p:blipFill>
          <a:blip r:embed="rId4"/>
          <a:stretch>
            <a:fillRect/>
          </a:stretch>
        </p:blipFill>
        <p:spPr>
          <a:xfrm>
            <a:off x="3810000" y="3689421"/>
            <a:ext cx="7772400" cy="677378"/>
          </a:xfrm>
          <a:prstGeom prst="rect">
            <a:avLst/>
          </a:prstGeom>
          <a:ln>
            <a:solidFill>
              <a:schemeClr val="tx1"/>
            </a:solidFill>
          </a:ln>
        </p:spPr>
      </p:pic>
      <p:pic>
        <p:nvPicPr>
          <p:cNvPr id="8" name="Content Placeholder 3" descr="A screenshot of a computer&#10;&#10;Description automatically generated">
            <a:extLst>
              <a:ext uri="{FF2B5EF4-FFF2-40B4-BE49-F238E27FC236}">
                <a16:creationId xmlns:a16="http://schemas.microsoft.com/office/drawing/2014/main" id="{C1B3E6E8-CCA3-3875-8FA7-9A73016CD006}"/>
              </a:ext>
            </a:extLst>
          </p:cNvPr>
          <p:cNvPicPr>
            <a:picLocks noChangeAspect="1"/>
          </p:cNvPicPr>
          <p:nvPr/>
        </p:nvPicPr>
        <p:blipFill>
          <a:blip r:embed="rId5"/>
          <a:stretch>
            <a:fillRect/>
          </a:stretch>
        </p:blipFill>
        <p:spPr>
          <a:xfrm>
            <a:off x="609600" y="1752600"/>
            <a:ext cx="6915150" cy="1704975"/>
          </a:xfrm>
          <a:prstGeom prst="rect">
            <a:avLst/>
          </a:prstGeom>
          <a:ln>
            <a:solidFill>
              <a:schemeClr val="tx1"/>
            </a:solidFill>
          </a:ln>
        </p:spPr>
      </p:pic>
      <p:pic>
        <p:nvPicPr>
          <p:cNvPr id="9" name="Picture 8" descr="A close up of a logo&#10;&#10;Description automatically generated">
            <a:extLst>
              <a:ext uri="{FF2B5EF4-FFF2-40B4-BE49-F238E27FC236}">
                <a16:creationId xmlns:a16="http://schemas.microsoft.com/office/drawing/2014/main" id="{85F4C335-34EB-89DF-E9A0-EFBA5B0E4160}"/>
              </a:ext>
            </a:extLst>
          </p:cNvPr>
          <p:cNvPicPr>
            <a:picLocks noChangeAspect="1"/>
          </p:cNvPicPr>
          <p:nvPr/>
        </p:nvPicPr>
        <p:blipFill>
          <a:blip r:embed="rId6"/>
          <a:stretch>
            <a:fillRect/>
          </a:stretch>
        </p:blipFill>
        <p:spPr>
          <a:xfrm>
            <a:off x="3412960" y="3002713"/>
            <a:ext cx="2743200" cy="347031"/>
          </a:xfrm>
          <a:prstGeom prst="rect">
            <a:avLst/>
          </a:prstGeom>
        </p:spPr>
      </p:pic>
    </p:spTree>
    <p:extLst>
      <p:ext uri="{BB962C8B-B14F-4D97-AF65-F5344CB8AC3E}">
        <p14:creationId xmlns:p14="http://schemas.microsoft.com/office/powerpoint/2010/main" val="204619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C648BF-BBE5-A8C0-374B-5A36CF8ABF87}"/>
              </a:ext>
            </a:extLst>
          </p:cNvPr>
          <p:cNvSpPr>
            <a:spLocks noGrp="1"/>
          </p:cNvSpPr>
          <p:nvPr>
            <p:ph type="title"/>
          </p:nvPr>
        </p:nvSpPr>
        <p:spPr>
          <a:prstGeom prst="rect">
            <a:avLst/>
          </a:prstGeom>
        </p:spPr>
        <p:txBody>
          <a:bodyPr/>
          <a:lstStyle/>
          <a:p>
            <a:r>
              <a:rPr lang="en-US">
                <a:latin typeface="Palatino Linotype" panose="02040502050505030304" pitchFamily="18" charset="0"/>
              </a:rPr>
              <a:t>Note Length and Documentation Time</a:t>
            </a:r>
          </a:p>
        </p:txBody>
      </p:sp>
      <p:pic>
        <p:nvPicPr>
          <p:cNvPr id="8" name="Picture 7">
            <a:extLst>
              <a:ext uri="{FF2B5EF4-FFF2-40B4-BE49-F238E27FC236}">
                <a16:creationId xmlns:a16="http://schemas.microsoft.com/office/drawing/2014/main" id="{4F9709D0-3182-1CE8-5A17-8A07AB463505}"/>
              </a:ext>
            </a:extLst>
          </p:cNvPr>
          <p:cNvPicPr>
            <a:picLocks noChangeAspect="1"/>
          </p:cNvPicPr>
          <p:nvPr/>
        </p:nvPicPr>
        <p:blipFill>
          <a:blip r:embed="rId3"/>
          <a:stretch>
            <a:fillRect/>
          </a:stretch>
        </p:blipFill>
        <p:spPr>
          <a:xfrm>
            <a:off x="609600" y="1766669"/>
            <a:ext cx="10972800" cy="1949432"/>
          </a:xfrm>
          <a:prstGeom prst="rect">
            <a:avLst/>
          </a:prstGeom>
          <a:ln w="12700">
            <a:solidFill>
              <a:schemeClr val="tx1"/>
            </a:solidFill>
          </a:ln>
        </p:spPr>
      </p:pic>
      <p:pic>
        <p:nvPicPr>
          <p:cNvPr id="2050" name="Picture 2" descr="Annals of Emergency Medicine | Elsevier Pharma Solutions">
            <a:extLst>
              <a:ext uri="{FF2B5EF4-FFF2-40B4-BE49-F238E27FC236}">
                <a16:creationId xmlns:a16="http://schemas.microsoft.com/office/drawing/2014/main" id="{6FA44A11-CCA8-2371-AF59-861A590FD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437" y="3987900"/>
            <a:ext cx="1764662" cy="236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659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6E20F2-573D-027B-665A-7ED4EEB9129B}"/>
              </a:ext>
            </a:extLst>
          </p:cNvPr>
          <p:cNvSpPr>
            <a:spLocks noGrp="1"/>
          </p:cNvSpPr>
          <p:nvPr>
            <p:ph type="title"/>
          </p:nvPr>
        </p:nvSpPr>
        <p:spPr>
          <a:prstGeom prst="rect">
            <a:avLst/>
          </a:prstGeom>
        </p:spPr>
        <p:txBody>
          <a:bodyPr/>
          <a:lstStyle/>
          <a:p>
            <a:r>
              <a:rPr lang="en-US">
                <a:latin typeface="Palatino Linotype" panose="02040502050505030304" pitchFamily="18" charset="0"/>
              </a:rPr>
              <a:t>Note Length and Documentation Time</a:t>
            </a:r>
            <a:endParaRPr lang="en-US"/>
          </a:p>
        </p:txBody>
      </p:sp>
      <p:sp>
        <p:nvSpPr>
          <p:cNvPr id="2" name="Content Placeholder 1">
            <a:extLst>
              <a:ext uri="{FF2B5EF4-FFF2-40B4-BE49-F238E27FC236}">
                <a16:creationId xmlns:a16="http://schemas.microsoft.com/office/drawing/2014/main" id="{EBAB8537-7C93-7658-6415-BF7DC766A85D}"/>
              </a:ext>
            </a:extLst>
          </p:cNvPr>
          <p:cNvSpPr>
            <a:spLocks noGrp="1"/>
          </p:cNvSpPr>
          <p:nvPr>
            <p:ph idx="1"/>
          </p:nvPr>
        </p:nvSpPr>
        <p:spPr>
          <a:prstGeom prst="rect">
            <a:avLst/>
          </a:prstGeom>
        </p:spPr>
        <p:txBody>
          <a:bodyPr/>
          <a:lstStyle/>
          <a:p>
            <a:endParaRPr lang="en-US"/>
          </a:p>
          <a:p>
            <a:endParaRPr lang="en-US"/>
          </a:p>
        </p:txBody>
      </p:sp>
      <p:pic>
        <p:nvPicPr>
          <p:cNvPr id="4" name="Picture 3">
            <a:extLst>
              <a:ext uri="{FF2B5EF4-FFF2-40B4-BE49-F238E27FC236}">
                <a16:creationId xmlns:a16="http://schemas.microsoft.com/office/drawing/2014/main" id="{08A4FDE2-2A36-B2E5-F1DF-98EE49C901E4}"/>
              </a:ext>
            </a:extLst>
          </p:cNvPr>
          <p:cNvPicPr>
            <a:picLocks noChangeAspect="1"/>
          </p:cNvPicPr>
          <p:nvPr/>
        </p:nvPicPr>
        <p:blipFill>
          <a:blip r:embed="rId3"/>
          <a:stretch>
            <a:fillRect/>
          </a:stretch>
        </p:blipFill>
        <p:spPr>
          <a:xfrm>
            <a:off x="926895" y="1778001"/>
            <a:ext cx="10329746" cy="2812604"/>
          </a:xfrm>
          <a:prstGeom prst="rect">
            <a:avLst/>
          </a:prstGeom>
          <a:ln w="25400">
            <a:solidFill>
              <a:schemeClr val="accent5"/>
            </a:solidFill>
          </a:ln>
        </p:spPr>
      </p:pic>
    </p:spTree>
    <p:extLst>
      <p:ext uri="{BB962C8B-B14F-4D97-AF65-F5344CB8AC3E}">
        <p14:creationId xmlns:p14="http://schemas.microsoft.com/office/powerpoint/2010/main" val="3910933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F768E63-8662-4C73-C537-7384A8A8DD8A}"/>
              </a:ext>
            </a:extLst>
          </p:cNvPr>
          <p:cNvPicPr>
            <a:picLocks noGrp="1" noChangeAspect="1"/>
          </p:cNvPicPr>
          <p:nvPr>
            <p:ph idx="1"/>
          </p:nvPr>
        </p:nvPicPr>
        <p:blipFill>
          <a:blip r:embed="rId3"/>
          <a:stretch>
            <a:fillRect/>
          </a:stretch>
        </p:blipFill>
        <p:spPr>
          <a:xfrm>
            <a:off x="3238698" y="1776248"/>
            <a:ext cx="5706139" cy="4381500"/>
          </a:xfrm>
          <a:prstGeom prst="rect">
            <a:avLst/>
          </a:prstGeom>
          <a:ln w="25400">
            <a:solidFill>
              <a:schemeClr val="accent5"/>
            </a:solidFill>
          </a:ln>
        </p:spPr>
      </p:pic>
      <p:sp>
        <p:nvSpPr>
          <p:cNvPr id="3" name="Title 2">
            <a:extLst>
              <a:ext uri="{FF2B5EF4-FFF2-40B4-BE49-F238E27FC236}">
                <a16:creationId xmlns:a16="http://schemas.microsoft.com/office/drawing/2014/main" id="{A2587D09-7B0F-1139-6D53-335D34980F9C}"/>
              </a:ext>
            </a:extLst>
          </p:cNvPr>
          <p:cNvSpPr>
            <a:spLocks noGrp="1"/>
          </p:cNvSpPr>
          <p:nvPr>
            <p:ph type="title"/>
          </p:nvPr>
        </p:nvSpPr>
        <p:spPr>
          <a:prstGeom prst="rect">
            <a:avLst/>
          </a:prstGeom>
        </p:spPr>
        <p:txBody>
          <a:bodyPr/>
          <a:lstStyle/>
          <a:p>
            <a:r>
              <a:rPr lang="en-US">
                <a:latin typeface="Palatino Linotype" panose="02040502050505030304" pitchFamily="18" charset="0"/>
              </a:rPr>
              <a:t>Note Length</a:t>
            </a:r>
            <a:endParaRPr lang="en-US"/>
          </a:p>
        </p:txBody>
      </p:sp>
      <p:cxnSp>
        <p:nvCxnSpPr>
          <p:cNvPr id="5" name="Straight Arrow Connector 4">
            <a:extLst>
              <a:ext uri="{FF2B5EF4-FFF2-40B4-BE49-F238E27FC236}">
                <a16:creationId xmlns:a16="http://schemas.microsoft.com/office/drawing/2014/main" id="{56034139-78C3-FAFD-9C2E-A8C0460E303B}"/>
              </a:ext>
            </a:extLst>
          </p:cNvPr>
          <p:cNvCxnSpPr/>
          <p:nvPr/>
        </p:nvCxnSpPr>
        <p:spPr>
          <a:xfrm flipH="1">
            <a:off x="8244114" y="2714171"/>
            <a:ext cx="2046514" cy="0"/>
          </a:xfrm>
          <a:prstGeom prst="straightConnector1">
            <a:avLst/>
          </a:prstGeom>
          <a:ln w="476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32AF542-C4CF-2B69-9C28-F70381D10D11}"/>
              </a:ext>
            </a:extLst>
          </p:cNvPr>
          <p:cNvSpPr txBox="1"/>
          <p:nvPr/>
        </p:nvSpPr>
        <p:spPr>
          <a:xfrm>
            <a:off x="10290628" y="2641599"/>
            <a:ext cx="1994505" cy="646331"/>
          </a:xfrm>
          <a:prstGeom prst="rect">
            <a:avLst/>
          </a:prstGeom>
          <a:noFill/>
        </p:spPr>
        <p:txBody>
          <a:bodyPr wrap="square" rtlCol="0">
            <a:spAutoFit/>
          </a:bodyPr>
          <a:lstStyle/>
          <a:p>
            <a:r>
              <a:rPr lang="en-US" dirty="0">
                <a:latin typeface="Century Gothic" panose="020B0502020202020204" pitchFamily="34" charset="0"/>
              </a:rPr>
              <a:t>2023 DG Conversion</a:t>
            </a:r>
          </a:p>
        </p:txBody>
      </p:sp>
    </p:spTree>
    <p:extLst>
      <p:ext uri="{BB962C8B-B14F-4D97-AF65-F5344CB8AC3E}">
        <p14:creationId xmlns:p14="http://schemas.microsoft.com/office/powerpoint/2010/main" val="3347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A513AD-4300-29E1-7B56-443BC82926D2}"/>
              </a:ext>
            </a:extLst>
          </p:cNvPr>
          <p:cNvSpPr>
            <a:spLocks noGrp="1"/>
          </p:cNvSpPr>
          <p:nvPr>
            <p:ph sz="quarter" idx="10"/>
          </p:nvPr>
        </p:nvSpPr>
        <p:spPr/>
        <p:txBody>
          <a:bodyPr/>
          <a:lstStyle/>
          <a:p>
            <a:r>
              <a:rPr lang="en-US"/>
              <a:t>Reimbursement Updates 2024</a:t>
            </a:r>
          </a:p>
        </p:txBody>
      </p:sp>
    </p:spTree>
    <p:extLst>
      <p:ext uri="{BB962C8B-B14F-4D97-AF65-F5344CB8AC3E}">
        <p14:creationId xmlns:p14="http://schemas.microsoft.com/office/powerpoint/2010/main" val="115521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E62969-4A98-38B8-F42D-B74E6F62AF60}"/>
              </a:ext>
            </a:extLst>
          </p:cNvPr>
          <p:cNvSpPr>
            <a:spLocks noGrp="1"/>
          </p:cNvSpPr>
          <p:nvPr>
            <p:ph idx="1"/>
          </p:nvPr>
        </p:nvSpPr>
        <p:spPr>
          <a:xfrm>
            <a:off x="609602" y="1778001"/>
            <a:ext cx="10989732" cy="4380823"/>
          </a:xfrm>
        </p:spPr>
        <p:txBody>
          <a:bodyPr/>
          <a:lstStyle/>
          <a:p>
            <a:r>
              <a:rPr lang="en-US"/>
              <a:t>Changes to conversion factor</a:t>
            </a:r>
          </a:p>
          <a:p>
            <a:r>
              <a:rPr lang="en-US"/>
              <a:t>Budget neutrality and the add-on complexity code</a:t>
            </a:r>
          </a:p>
          <a:p>
            <a:r>
              <a:rPr lang="en-US"/>
              <a:t>Delay of updated Medicare Economic Index (MEI) weights</a:t>
            </a:r>
          </a:p>
        </p:txBody>
      </p:sp>
      <p:sp>
        <p:nvSpPr>
          <p:cNvPr id="3" name="Title 2">
            <a:extLst>
              <a:ext uri="{FF2B5EF4-FFF2-40B4-BE49-F238E27FC236}">
                <a16:creationId xmlns:a16="http://schemas.microsoft.com/office/drawing/2014/main" id="{E001D621-C851-200D-3177-4C940F70F1ED}"/>
              </a:ext>
            </a:extLst>
          </p:cNvPr>
          <p:cNvSpPr>
            <a:spLocks noGrp="1"/>
          </p:cNvSpPr>
          <p:nvPr>
            <p:ph type="title"/>
          </p:nvPr>
        </p:nvSpPr>
        <p:spPr>
          <a:xfrm>
            <a:off x="609602" y="391296"/>
            <a:ext cx="10964332" cy="573904"/>
          </a:xfrm>
        </p:spPr>
        <p:txBody>
          <a:bodyPr/>
          <a:lstStyle/>
          <a:p>
            <a:r>
              <a:rPr lang="en-US"/>
              <a:t>Reimbursement Updates 2024</a:t>
            </a:r>
          </a:p>
        </p:txBody>
      </p:sp>
    </p:spTree>
    <p:extLst>
      <p:ext uri="{BB962C8B-B14F-4D97-AF65-F5344CB8AC3E}">
        <p14:creationId xmlns:p14="http://schemas.microsoft.com/office/powerpoint/2010/main" val="3019785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0B671D-5F10-EA38-62B1-599809612AED}"/>
              </a:ext>
            </a:extLst>
          </p:cNvPr>
          <p:cNvSpPr>
            <a:spLocks noGrp="1"/>
          </p:cNvSpPr>
          <p:nvPr>
            <p:ph type="title"/>
          </p:nvPr>
        </p:nvSpPr>
        <p:spPr>
          <a:prstGeom prst="rect">
            <a:avLst/>
          </a:prstGeom>
        </p:spPr>
        <p:txBody>
          <a:bodyPr/>
          <a:lstStyle/>
          <a:p>
            <a:r>
              <a:rPr lang="en-US" sz="3200">
                <a:latin typeface="Palatino Linotype" panose="02040502050505030304" pitchFamily="18" charset="0"/>
              </a:rPr>
              <a:t>RBRVS Equation</a:t>
            </a:r>
            <a:endParaRPr lang="en-US">
              <a:latin typeface="Palatino Linotype" panose="02040502050505030304" pitchFamily="18" charset="0"/>
            </a:endParaRPr>
          </a:p>
        </p:txBody>
      </p:sp>
      <p:sp>
        <p:nvSpPr>
          <p:cNvPr id="2" name="Content Placeholder 1">
            <a:extLst>
              <a:ext uri="{FF2B5EF4-FFF2-40B4-BE49-F238E27FC236}">
                <a16:creationId xmlns:a16="http://schemas.microsoft.com/office/drawing/2014/main" id="{7383F16B-A265-FFBB-1FF8-AA00953B06CC}"/>
              </a:ext>
            </a:extLst>
          </p:cNvPr>
          <p:cNvSpPr>
            <a:spLocks noGrp="1"/>
          </p:cNvSpPr>
          <p:nvPr>
            <p:ph idx="1"/>
          </p:nvPr>
        </p:nvSpPr>
        <p:spPr>
          <a:xfrm>
            <a:off x="609604" y="1778003"/>
            <a:ext cx="10964332" cy="4380823"/>
          </a:xfrm>
          <a:prstGeom prst="rect">
            <a:avLst/>
          </a:prstGeom>
        </p:spPr>
        <p:txBody>
          <a:bodyPr/>
          <a:lstStyle/>
          <a:p>
            <a:pPr marL="0" indent="0" algn="ctr">
              <a:buNone/>
            </a:pPr>
            <a:r>
              <a:rPr lang="en-US" sz="2200">
                <a:latin typeface="Century Gothic" panose="020B0502020202020204" pitchFamily="34" charset="0"/>
              </a:rPr>
              <a:t>Work RVUs</a:t>
            </a:r>
          </a:p>
          <a:p>
            <a:pPr marL="0" indent="0" algn="ctr">
              <a:buNone/>
            </a:pPr>
            <a:r>
              <a:rPr lang="en-US" sz="2200">
                <a:latin typeface="Century Gothic" panose="020B0502020202020204" pitchFamily="34" charset="0"/>
              </a:rPr>
              <a:t>Practice Expense RVUs</a:t>
            </a:r>
          </a:p>
          <a:p>
            <a:pPr marL="0" indent="0" algn="ctr">
              <a:buNone/>
            </a:pPr>
            <a:r>
              <a:rPr lang="en-US" sz="2200">
                <a:latin typeface="Century Gothic" panose="020B0502020202020204" pitchFamily="34" charset="0"/>
              </a:rPr>
              <a:t>Liability Expense RVUs</a:t>
            </a:r>
          </a:p>
          <a:p>
            <a:pPr marL="0" indent="0" algn="ctr">
              <a:buNone/>
            </a:pPr>
            <a:endParaRPr lang="en-US" sz="2200">
              <a:latin typeface="Century Gothic" panose="020B0502020202020204" pitchFamily="34" charset="0"/>
            </a:endParaRPr>
          </a:p>
          <a:p>
            <a:pPr marL="0" indent="0" algn="ctr">
              <a:buNone/>
            </a:pPr>
            <a:r>
              <a:rPr lang="en-US" sz="2200">
                <a:latin typeface="Century Gothic" panose="020B0502020202020204" pitchFamily="34" charset="0"/>
              </a:rPr>
              <a:t>Total RVUs for a given code</a:t>
            </a:r>
          </a:p>
          <a:p>
            <a:endParaRPr lang="en-US"/>
          </a:p>
          <a:p>
            <a:endParaRPr lang="en-US"/>
          </a:p>
          <a:p>
            <a:endParaRPr lang="en-US" sz="2400">
              <a:latin typeface="Century Gothic" panose="020B0502020202020204" pitchFamily="34" charset="0"/>
            </a:endParaRPr>
          </a:p>
          <a:p>
            <a:pPr marL="0" indent="0" algn="ctr">
              <a:buNone/>
            </a:pPr>
            <a:r>
              <a:rPr lang="en-US" sz="2200">
                <a:latin typeface="Century Gothic" panose="020B0502020202020204" pitchFamily="34" charset="0"/>
              </a:rPr>
              <a:t>RVU</a:t>
            </a:r>
            <a:r>
              <a:rPr lang="en-US" sz="2200" baseline="-25000">
                <a:latin typeface="Century Gothic" panose="020B0502020202020204" pitchFamily="34" charset="0"/>
              </a:rPr>
              <a:t>Total</a:t>
            </a:r>
            <a:r>
              <a:rPr lang="en-US" sz="2200">
                <a:latin typeface="Century Gothic" panose="020B0502020202020204" pitchFamily="34" charset="0"/>
              </a:rPr>
              <a:t> X Conversion Factor (CF) = Medicare Payment</a:t>
            </a:r>
            <a:endParaRPr lang="en-US" sz="2200"/>
          </a:p>
        </p:txBody>
      </p:sp>
      <p:cxnSp>
        <p:nvCxnSpPr>
          <p:cNvPr id="5" name="Straight Connector 4">
            <a:extLst>
              <a:ext uri="{FF2B5EF4-FFF2-40B4-BE49-F238E27FC236}">
                <a16:creationId xmlns:a16="http://schemas.microsoft.com/office/drawing/2014/main" id="{7C65385F-D91B-28BF-F8EA-BA2DEDDB5E96}"/>
              </a:ext>
            </a:extLst>
          </p:cNvPr>
          <p:cNvCxnSpPr>
            <a:cxnSpLocks/>
          </p:cNvCxnSpPr>
          <p:nvPr/>
        </p:nvCxnSpPr>
        <p:spPr>
          <a:xfrm>
            <a:off x="4196397" y="3405554"/>
            <a:ext cx="37992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A purple and white cover with text&#10;&#10;Description automatically generated">
            <a:extLst>
              <a:ext uri="{FF2B5EF4-FFF2-40B4-BE49-F238E27FC236}">
                <a16:creationId xmlns:a16="http://schemas.microsoft.com/office/drawing/2014/main" id="{5779A3A6-CBA5-FB37-3B82-5C51FAABF35F}"/>
              </a:ext>
            </a:extLst>
          </p:cNvPr>
          <p:cNvPicPr>
            <a:picLocks noChangeAspect="1"/>
          </p:cNvPicPr>
          <p:nvPr/>
        </p:nvPicPr>
        <p:blipFill>
          <a:blip r:embed="rId3"/>
          <a:stretch>
            <a:fillRect/>
          </a:stretch>
        </p:blipFill>
        <p:spPr>
          <a:xfrm>
            <a:off x="609600" y="1778001"/>
            <a:ext cx="2067465" cy="2484935"/>
          </a:xfrm>
          <a:prstGeom prst="rect">
            <a:avLst/>
          </a:prstGeom>
        </p:spPr>
      </p:pic>
    </p:spTree>
    <p:extLst>
      <p:ext uri="{BB962C8B-B14F-4D97-AF65-F5344CB8AC3E}">
        <p14:creationId xmlns:p14="http://schemas.microsoft.com/office/powerpoint/2010/main" val="1351232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3C844A-24C2-4BC7-6559-1CBEAF8E5E28}"/>
              </a:ext>
            </a:extLst>
          </p:cNvPr>
          <p:cNvSpPr>
            <a:spLocks noGrp="1"/>
          </p:cNvSpPr>
          <p:nvPr>
            <p:ph type="title"/>
          </p:nvPr>
        </p:nvSpPr>
        <p:spPr>
          <a:prstGeom prst="rect">
            <a:avLst/>
          </a:prstGeom>
        </p:spPr>
        <p:txBody>
          <a:bodyPr/>
          <a:lstStyle/>
          <a:p>
            <a:r>
              <a:rPr lang="en-US">
                <a:latin typeface="Palatino Linotype" panose="02040502050505030304" pitchFamily="18" charset="0"/>
              </a:rPr>
              <a:t>2024 wRVUs: Unchanged from 2023</a:t>
            </a:r>
          </a:p>
        </p:txBody>
      </p:sp>
      <p:sp>
        <p:nvSpPr>
          <p:cNvPr id="5" name="TextBox 4">
            <a:extLst>
              <a:ext uri="{FF2B5EF4-FFF2-40B4-BE49-F238E27FC236}">
                <a16:creationId xmlns:a16="http://schemas.microsoft.com/office/drawing/2014/main" id="{A4B10106-FBB3-E81F-9EB2-FBEEBC80095D}"/>
              </a:ext>
            </a:extLst>
          </p:cNvPr>
          <p:cNvSpPr txBox="1"/>
          <p:nvPr/>
        </p:nvSpPr>
        <p:spPr>
          <a:xfrm>
            <a:off x="903304" y="4941239"/>
            <a:ext cx="6627796" cy="323165"/>
          </a:xfrm>
          <a:prstGeom prst="rect">
            <a:avLst/>
          </a:prstGeom>
          <a:noFill/>
        </p:spPr>
        <p:txBody>
          <a:bodyPr wrap="square" rtlCol="0">
            <a:spAutoFit/>
          </a:bodyPr>
          <a:lstStyle/>
          <a:p>
            <a:r>
              <a:rPr lang="en-US" sz="1500">
                <a:latin typeface="Century Gothic" panose="020B0502020202020204" pitchFamily="34" charset="0"/>
              </a:rPr>
              <a:t>* Addendum B RVU and related information CY 2024 CMS 1784-P</a:t>
            </a:r>
          </a:p>
        </p:txBody>
      </p:sp>
      <p:graphicFrame>
        <p:nvGraphicFramePr>
          <p:cNvPr id="6" name="Content Placeholder 3">
            <a:extLst>
              <a:ext uri="{FF2B5EF4-FFF2-40B4-BE49-F238E27FC236}">
                <a16:creationId xmlns:a16="http://schemas.microsoft.com/office/drawing/2014/main" id="{9F5A7CF1-98EA-A08F-34FA-9A7801928516}"/>
              </a:ext>
            </a:extLst>
          </p:cNvPr>
          <p:cNvGraphicFramePr>
            <a:graphicFrameLocks/>
          </p:cNvGraphicFramePr>
          <p:nvPr>
            <p:extLst>
              <p:ext uri="{D42A27DB-BD31-4B8C-83A1-F6EECF244321}">
                <p14:modId xmlns:p14="http://schemas.microsoft.com/office/powerpoint/2010/main" val="574964270"/>
              </p:ext>
            </p:extLst>
          </p:nvPr>
        </p:nvGraphicFramePr>
        <p:xfrm>
          <a:off x="1010182" y="1791010"/>
          <a:ext cx="10163172" cy="1483360"/>
        </p:xfrm>
        <a:graphic>
          <a:graphicData uri="http://schemas.openxmlformats.org/drawingml/2006/table">
            <a:tbl>
              <a:tblPr firstRow="1" bandRow="1">
                <a:tableStyleId>{5C22544A-7EE6-4342-B048-85BDC9FD1C3A}</a:tableStyleId>
              </a:tblPr>
              <a:tblGrid>
                <a:gridCol w="2540793">
                  <a:extLst>
                    <a:ext uri="{9D8B030D-6E8A-4147-A177-3AD203B41FA5}">
                      <a16:colId xmlns:a16="http://schemas.microsoft.com/office/drawing/2014/main" val="4021163918"/>
                    </a:ext>
                  </a:extLst>
                </a:gridCol>
                <a:gridCol w="2540793">
                  <a:extLst>
                    <a:ext uri="{9D8B030D-6E8A-4147-A177-3AD203B41FA5}">
                      <a16:colId xmlns:a16="http://schemas.microsoft.com/office/drawing/2014/main" val="519003727"/>
                    </a:ext>
                  </a:extLst>
                </a:gridCol>
                <a:gridCol w="2540793">
                  <a:extLst>
                    <a:ext uri="{9D8B030D-6E8A-4147-A177-3AD203B41FA5}">
                      <a16:colId xmlns:a16="http://schemas.microsoft.com/office/drawing/2014/main" val="2818654780"/>
                    </a:ext>
                  </a:extLst>
                </a:gridCol>
                <a:gridCol w="2540793">
                  <a:extLst>
                    <a:ext uri="{9D8B030D-6E8A-4147-A177-3AD203B41FA5}">
                      <a16:colId xmlns:a16="http://schemas.microsoft.com/office/drawing/2014/main" val="1632383612"/>
                    </a:ext>
                  </a:extLst>
                </a:gridCol>
              </a:tblGrid>
              <a:tr h="370840">
                <a:tc>
                  <a:txBody>
                    <a:bodyPr/>
                    <a:lstStyle/>
                    <a:p>
                      <a:r>
                        <a:rPr lang="en-US">
                          <a:latin typeface="Century Gothic" panose="020B0502020202020204" pitchFamily="34" charset="0"/>
                        </a:rPr>
                        <a:t>Code </a:t>
                      </a:r>
                    </a:p>
                  </a:txBody>
                  <a:tcPr/>
                </a:tc>
                <a:tc>
                  <a:txBody>
                    <a:bodyPr/>
                    <a:lstStyle/>
                    <a:p>
                      <a:r>
                        <a:rPr lang="en-US">
                          <a:latin typeface="Century Gothic" panose="020B0502020202020204" pitchFamily="34" charset="0"/>
                        </a:rPr>
                        <a:t>2022 wRVU</a:t>
                      </a:r>
                    </a:p>
                  </a:txBody>
                  <a:tcPr/>
                </a:tc>
                <a:tc>
                  <a:txBody>
                    <a:bodyPr/>
                    <a:lstStyle/>
                    <a:p>
                      <a:r>
                        <a:rPr lang="en-US">
                          <a:latin typeface="Century Gothic" panose="020B0502020202020204" pitchFamily="34" charset="0"/>
                        </a:rPr>
                        <a:t>2023 wRVU</a:t>
                      </a:r>
                    </a:p>
                  </a:txBody>
                  <a:tcPr/>
                </a:tc>
                <a:tc>
                  <a:txBody>
                    <a:bodyPr/>
                    <a:lstStyle/>
                    <a:p>
                      <a:r>
                        <a:rPr lang="en-US">
                          <a:latin typeface="Century Gothic" panose="020B0502020202020204" pitchFamily="34" charset="0"/>
                        </a:rPr>
                        <a:t>2024 wRVU *</a:t>
                      </a:r>
                    </a:p>
                  </a:txBody>
                  <a:tcPr/>
                </a:tc>
                <a:extLst>
                  <a:ext uri="{0D108BD9-81ED-4DB2-BD59-A6C34878D82A}">
                    <a16:rowId xmlns:a16="http://schemas.microsoft.com/office/drawing/2014/main" val="2123773988"/>
                  </a:ext>
                </a:extLst>
              </a:tr>
              <a:tr h="370840">
                <a:tc>
                  <a:txBody>
                    <a:bodyPr/>
                    <a:lstStyle/>
                    <a:p>
                      <a:r>
                        <a:rPr lang="en-US">
                          <a:latin typeface="Century Gothic" panose="020B0502020202020204" pitchFamily="34" charset="0"/>
                        </a:rPr>
                        <a:t>99283</a:t>
                      </a:r>
                    </a:p>
                  </a:txBody>
                  <a:tcPr/>
                </a:tc>
                <a:tc>
                  <a:txBody>
                    <a:bodyPr/>
                    <a:lstStyle/>
                    <a:p>
                      <a:r>
                        <a:rPr lang="en-US">
                          <a:latin typeface="Century Gothic" panose="020B0502020202020204" pitchFamily="34" charset="0"/>
                        </a:rPr>
                        <a:t>1.6</a:t>
                      </a:r>
                    </a:p>
                  </a:txBody>
                  <a:tcPr/>
                </a:tc>
                <a:tc>
                  <a:txBody>
                    <a:bodyPr/>
                    <a:lstStyle/>
                    <a:p>
                      <a:r>
                        <a:rPr lang="en-US">
                          <a:latin typeface="Century Gothic" panose="020B0502020202020204" pitchFamily="34" charset="0"/>
                        </a:rPr>
                        <a:t>1.6</a:t>
                      </a:r>
                    </a:p>
                  </a:txBody>
                  <a:tcPr/>
                </a:tc>
                <a:tc>
                  <a:txBody>
                    <a:bodyPr/>
                    <a:lstStyle/>
                    <a:p>
                      <a:r>
                        <a:rPr lang="en-US">
                          <a:latin typeface="Century Gothic" panose="020B0502020202020204" pitchFamily="34" charset="0"/>
                        </a:rPr>
                        <a:t>1.6</a:t>
                      </a:r>
                    </a:p>
                  </a:txBody>
                  <a:tcPr/>
                </a:tc>
                <a:extLst>
                  <a:ext uri="{0D108BD9-81ED-4DB2-BD59-A6C34878D82A}">
                    <a16:rowId xmlns:a16="http://schemas.microsoft.com/office/drawing/2014/main" val="3584859575"/>
                  </a:ext>
                </a:extLst>
              </a:tr>
              <a:tr h="370840">
                <a:tc>
                  <a:txBody>
                    <a:bodyPr/>
                    <a:lstStyle/>
                    <a:p>
                      <a:r>
                        <a:rPr lang="en-US">
                          <a:latin typeface="Century Gothic" panose="020B0502020202020204" pitchFamily="34" charset="0"/>
                        </a:rPr>
                        <a:t>99284</a:t>
                      </a:r>
                    </a:p>
                  </a:txBody>
                  <a:tcPr/>
                </a:tc>
                <a:tc>
                  <a:txBody>
                    <a:bodyPr/>
                    <a:lstStyle/>
                    <a:p>
                      <a:r>
                        <a:rPr lang="en-US">
                          <a:latin typeface="Century Gothic" panose="020B0502020202020204" pitchFamily="34" charset="0"/>
                        </a:rPr>
                        <a:t>2.74</a:t>
                      </a:r>
                    </a:p>
                  </a:txBody>
                  <a:tcPr/>
                </a:tc>
                <a:tc>
                  <a:txBody>
                    <a:bodyPr/>
                    <a:lstStyle/>
                    <a:p>
                      <a:r>
                        <a:rPr lang="en-US">
                          <a:solidFill>
                            <a:srgbClr val="FF0000"/>
                          </a:solidFill>
                          <a:latin typeface="Century Gothic" panose="020B0502020202020204" pitchFamily="34" charset="0"/>
                        </a:rPr>
                        <a:t>2.74</a:t>
                      </a:r>
                    </a:p>
                  </a:txBody>
                  <a:tcPr/>
                </a:tc>
                <a:tc>
                  <a:txBody>
                    <a:bodyPr/>
                    <a:lstStyle/>
                    <a:p>
                      <a:r>
                        <a:rPr lang="en-US">
                          <a:solidFill>
                            <a:srgbClr val="FF0000"/>
                          </a:solidFill>
                          <a:latin typeface="Century Gothic" panose="020B0502020202020204" pitchFamily="34" charset="0"/>
                        </a:rPr>
                        <a:t>2.74</a:t>
                      </a:r>
                    </a:p>
                  </a:txBody>
                  <a:tcPr/>
                </a:tc>
                <a:extLst>
                  <a:ext uri="{0D108BD9-81ED-4DB2-BD59-A6C34878D82A}">
                    <a16:rowId xmlns:a16="http://schemas.microsoft.com/office/drawing/2014/main" val="3675932459"/>
                  </a:ext>
                </a:extLst>
              </a:tr>
              <a:tr h="370840">
                <a:tc>
                  <a:txBody>
                    <a:bodyPr/>
                    <a:lstStyle/>
                    <a:p>
                      <a:r>
                        <a:rPr lang="en-US">
                          <a:latin typeface="Century Gothic" panose="020B0502020202020204" pitchFamily="34" charset="0"/>
                        </a:rPr>
                        <a:t>99285</a:t>
                      </a:r>
                    </a:p>
                  </a:txBody>
                  <a:tcPr/>
                </a:tc>
                <a:tc>
                  <a:txBody>
                    <a:bodyPr/>
                    <a:lstStyle/>
                    <a:p>
                      <a:r>
                        <a:rPr lang="en-US">
                          <a:latin typeface="Century Gothic" panose="020B0502020202020204" pitchFamily="34" charset="0"/>
                        </a:rPr>
                        <a:t>4.0</a:t>
                      </a:r>
                    </a:p>
                  </a:txBody>
                  <a:tcPr/>
                </a:tc>
                <a:tc>
                  <a:txBody>
                    <a:bodyPr/>
                    <a:lstStyle/>
                    <a:p>
                      <a:r>
                        <a:rPr lang="en-US">
                          <a:latin typeface="Century Gothic" panose="020B0502020202020204" pitchFamily="34" charset="0"/>
                        </a:rPr>
                        <a:t>4.0</a:t>
                      </a:r>
                    </a:p>
                  </a:txBody>
                  <a:tcPr/>
                </a:tc>
                <a:tc>
                  <a:txBody>
                    <a:bodyPr/>
                    <a:lstStyle/>
                    <a:p>
                      <a:r>
                        <a:rPr lang="en-US">
                          <a:latin typeface="Century Gothic" panose="020B0502020202020204" pitchFamily="34" charset="0"/>
                        </a:rPr>
                        <a:t>4.0</a:t>
                      </a:r>
                    </a:p>
                  </a:txBody>
                  <a:tcPr/>
                </a:tc>
                <a:extLst>
                  <a:ext uri="{0D108BD9-81ED-4DB2-BD59-A6C34878D82A}">
                    <a16:rowId xmlns:a16="http://schemas.microsoft.com/office/drawing/2014/main" val="939997624"/>
                  </a:ext>
                </a:extLst>
              </a:tr>
            </a:tbl>
          </a:graphicData>
        </a:graphic>
      </p:graphicFrame>
    </p:spTree>
    <p:extLst>
      <p:ext uri="{BB962C8B-B14F-4D97-AF65-F5344CB8AC3E}">
        <p14:creationId xmlns:p14="http://schemas.microsoft.com/office/powerpoint/2010/main" val="3261084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0A0069-42E5-60AF-F458-8CDF2308844A}"/>
              </a:ext>
            </a:extLst>
          </p:cNvPr>
          <p:cNvSpPr>
            <a:spLocks noGrp="1"/>
          </p:cNvSpPr>
          <p:nvPr>
            <p:ph type="title"/>
          </p:nvPr>
        </p:nvSpPr>
        <p:spPr/>
        <p:txBody>
          <a:bodyPr/>
          <a:lstStyle/>
          <a:p>
            <a:r>
              <a:rPr lang="en-US">
                <a:latin typeface="Palatino Linotype" panose="02040502050505030304" pitchFamily="18" charset="0"/>
              </a:rPr>
              <a:t>Budget Neutrality </a:t>
            </a:r>
          </a:p>
        </p:txBody>
      </p:sp>
      <p:pic>
        <p:nvPicPr>
          <p:cNvPr id="4" name="Content Placeholder 3">
            <a:extLst>
              <a:ext uri="{FF2B5EF4-FFF2-40B4-BE49-F238E27FC236}">
                <a16:creationId xmlns:a16="http://schemas.microsoft.com/office/drawing/2014/main" id="{7209F615-468C-62F8-623A-9747BDD261C5}"/>
              </a:ext>
            </a:extLst>
          </p:cNvPr>
          <p:cNvPicPr>
            <a:picLocks noGrp="1" noChangeAspect="1"/>
          </p:cNvPicPr>
          <p:nvPr>
            <p:ph idx="1"/>
          </p:nvPr>
        </p:nvPicPr>
        <p:blipFill>
          <a:blip r:embed="rId3"/>
          <a:stretch>
            <a:fillRect/>
          </a:stretch>
        </p:blipFill>
        <p:spPr>
          <a:xfrm>
            <a:off x="1310481" y="2004589"/>
            <a:ext cx="9588500" cy="2768600"/>
          </a:xfrm>
          <a:prstGeom prst="rect">
            <a:avLst/>
          </a:prstGeom>
          <a:ln w="12700">
            <a:solidFill>
              <a:schemeClr val="tx1"/>
            </a:solidFill>
          </a:ln>
        </p:spPr>
      </p:pic>
      <p:sp>
        <p:nvSpPr>
          <p:cNvPr id="5" name="TextBox 4">
            <a:extLst>
              <a:ext uri="{FF2B5EF4-FFF2-40B4-BE49-F238E27FC236}">
                <a16:creationId xmlns:a16="http://schemas.microsoft.com/office/drawing/2014/main" id="{69A1045D-5E15-F2CE-7C85-5AA9024FF2C1}"/>
              </a:ext>
            </a:extLst>
          </p:cNvPr>
          <p:cNvSpPr txBox="1"/>
          <p:nvPr/>
        </p:nvSpPr>
        <p:spPr>
          <a:xfrm>
            <a:off x="2875722" y="5717562"/>
            <a:ext cx="6440556" cy="369332"/>
          </a:xfrm>
          <a:prstGeom prst="rect">
            <a:avLst/>
          </a:prstGeom>
          <a:noFill/>
        </p:spPr>
        <p:txBody>
          <a:bodyPr wrap="square" rtlCol="0">
            <a:spAutoFit/>
          </a:bodyPr>
          <a:lstStyle/>
          <a:p>
            <a:pPr algn="ctr"/>
            <a:r>
              <a:rPr lang="en-US">
                <a:latin typeface="Century Gothic" panose="020B0502020202020204" pitchFamily="34" charset="0"/>
              </a:rPr>
              <a:t>2024 CMS Physician Final Rule, pg 1947/2709</a:t>
            </a:r>
          </a:p>
        </p:txBody>
      </p:sp>
      <p:cxnSp>
        <p:nvCxnSpPr>
          <p:cNvPr id="7" name="Straight Connector 6">
            <a:extLst>
              <a:ext uri="{FF2B5EF4-FFF2-40B4-BE49-F238E27FC236}">
                <a16:creationId xmlns:a16="http://schemas.microsoft.com/office/drawing/2014/main" id="{D8848CDB-8442-F49C-6ADB-747B87FDD9F0}"/>
              </a:ext>
            </a:extLst>
          </p:cNvPr>
          <p:cNvCxnSpPr/>
          <p:nvPr/>
        </p:nvCxnSpPr>
        <p:spPr>
          <a:xfrm>
            <a:off x="2875722" y="5518272"/>
            <a:ext cx="644055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EDE7115-A5C8-2319-EE93-B944F8A4AD28}"/>
              </a:ext>
            </a:extLst>
          </p:cNvPr>
          <p:cNvCxnSpPr>
            <a:cxnSpLocks/>
          </p:cNvCxnSpPr>
          <p:nvPr/>
        </p:nvCxnSpPr>
        <p:spPr>
          <a:xfrm>
            <a:off x="7620000" y="2965095"/>
            <a:ext cx="21866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E77671D-3F3F-397A-E9B4-395B6292778D}"/>
              </a:ext>
            </a:extLst>
          </p:cNvPr>
          <p:cNvCxnSpPr>
            <a:cxnSpLocks/>
          </p:cNvCxnSpPr>
          <p:nvPr/>
        </p:nvCxnSpPr>
        <p:spPr>
          <a:xfrm>
            <a:off x="1310481" y="3985513"/>
            <a:ext cx="68513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8194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BCBD33-E469-040E-ED4D-1E342808DD22}"/>
              </a:ext>
            </a:extLst>
          </p:cNvPr>
          <p:cNvSpPr>
            <a:spLocks noGrp="1"/>
          </p:cNvSpPr>
          <p:nvPr>
            <p:ph idx="1"/>
          </p:nvPr>
        </p:nvSpPr>
        <p:spPr>
          <a:xfrm>
            <a:off x="609602" y="1778001"/>
            <a:ext cx="10989732" cy="4380823"/>
          </a:xfrm>
        </p:spPr>
        <p:txBody>
          <a:bodyPr/>
          <a:lstStyle/>
          <a:p>
            <a:r>
              <a:rPr lang="en-US"/>
              <a:t>LogixHealth</a:t>
            </a:r>
          </a:p>
          <a:p>
            <a:pPr lvl="1"/>
            <a:r>
              <a:rPr lang="en-US"/>
              <a:t>Vice President, Coding</a:t>
            </a:r>
          </a:p>
        </p:txBody>
      </p:sp>
      <p:sp>
        <p:nvSpPr>
          <p:cNvPr id="2" name="Title 1">
            <a:extLst>
              <a:ext uri="{FF2B5EF4-FFF2-40B4-BE49-F238E27FC236}">
                <a16:creationId xmlns:a16="http://schemas.microsoft.com/office/drawing/2014/main" id="{68E55645-9D91-F81E-2EC8-4D3BC9B5A5D2}"/>
              </a:ext>
            </a:extLst>
          </p:cNvPr>
          <p:cNvSpPr>
            <a:spLocks noGrp="1"/>
          </p:cNvSpPr>
          <p:nvPr>
            <p:ph type="title"/>
          </p:nvPr>
        </p:nvSpPr>
        <p:spPr>
          <a:xfrm>
            <a:off x="609602" y="391296"/>
            <a:ext cx="10964332" cy="573904"/>
          </a:xfrm>
        </p:spPr>
        <p:txBody>
          <a:bodyPr/>
          <a:lstStyle/>
          <a:p>
            <a:r>
              <a:rPr lang="en-US"/>
              <a:t>No Relevant Financial Disclosures</a:t>
            </a:r>
          </a:p>
        </p:txBody>
      </p:sp>
    </p:spTree>
    <p:extLst>
      <p:ext uri="{BB962C8B-B14F-4D97-AF65-F5344CB8AC3E}">
        <p14:creationId xmlns:p14="http://schemas.microsoft.com/office/powerpoint/2010/main" val="3301294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BE800B-E529-78D5-57B8-AB48FC1F99F8}"/>
              </a:ext>
            </a:extLst>
          </p:cNvPr>
          <p:cNvSpPr>
            <a:spLocks noGrp="1"/>
          </p:cNvSpPr>
          <p:nvPr>
            <p:ph idx="4294967295"/>
          </p:nvPr>
        </p:nvSpPr>
        <p:spPr>
          <a:xfrm>
            <a:off x="639658" y="1778001"/>
            <a:ext cx="6997148" cy="4272280"/>
          </a:xfrm>
          <a:prstGeom prst="rect">
            <a:avLst/>
          </a:prstGeom>
        </p:spPr>
        <p:txBody>
          <a:bodyPr/>
          <a:lstStyle/>
          <a:p>
            <a:r>
              <a:rPr lang="en-US" sz="2000"/>
              <a:t>CY 2023 Conversion Factor</a:t>
            </a:r>
          </a:p>
          <a:p>
            <a:r>
              <a:rPr lang="en-US" sz="2000"/>
              <a:t>Conversion Factor without the CAA, 2023</a:t>
            </a:r>
          </a:p>
          <a:p>
            <a:r>
              <a:rPr lang="en-US" sz="2000"/>
              <a:t>CY 2024 RVU Budget Neutrality Adjustment [Complexity Code] </a:t>
            </a:r>
          </a:p>
          <a:p>
            <a:r>
              <a:rPr lang="en-US" sz="2000"/>
              <a:t>CY 2024 1.25% Increase Provided by the CAA, 2023</a:t>
            </a:r>
          </a:p>
          <a:p>
            <a:endParaRPr lang="en-US" sz="2000"/>
          </a:p>
          <a:p>
            <a:r>
              <a:rPr lang="en-US" sz="2000"/>
              <a:t>2024 Conversion Factor  </a:t>
            </a:r>
          </a:p>
        </p:txBody>
      </p:sp>
      <p:sp>
        <p:nvSpPr>
          <p:cNvPr id="3" name="Title 2">
            <a:extLst>
              <a:ext uri="{FF2B5EF4-FFF2-40B4-BE49-F238E27FC236}">
                <a16:creationId xmlns:a16="http://schemas.microsoft.com/office/drawing/2014/main" id="{BC15D3E6-7554-CB36-310B-67299C0C064D}"/>
              </a:ext>
            </a:extLst>
          </p:cNvPr>
          <p:cNvSpPr>
            <a:spLocks noGrp="1"/>
          </p:cNvSpPr>
          <p:nvPr>
            <p:ph type="title"/>
          </p:nvPr>
        </p:nvSpPr>
        <p:spPr>
          <a:xfrm>
            <a:off x="639658" y="365423"/>
            <a:ext cx="10162963" cy="573904"/>
          </a:xfrm>
          <a:prstGeom prst="rect">
            <a:avLst/>
          </a:prstGeom>
        </p:spPr>
        <p:txBody>
          <a:bodyPr/>
          <a:lstStyle/>
          <a:p>
            <a:r>
              <a:rPr lang="en-US">
                <a:latin typeface="Palatino Linotype" panose="02040502050505030304" pitchFamily="18" charset="0"/>
              </a:rPr>
              <a:t>2024 Medicare Conversion Factor</a:t>
            </a:r>
          </a:p>
        </p:txBody>
      </p:sp>
      <p:sp>
        <p:nvSpPr>
          <p:cNvPr id="4" name="Content Placeholder 1">
            <a:extLst>
              <a:ext uri="{FF2B5EF4-FFF2-40B4-BE49-F238E27FC236}">
                <a16:creationId xmlns:a16="http://schemas.microsoft.com/office/drawing/2014/main" id="{F1670334-FD1B-B8C3-3C04-19172984A1FE}"/>
              </a:ext>
            </a:extLst>
          </p:cNvPr>
          <p:cNvSpPr txBox="1">
            <a:spLocks/>
          </p:cNvSpPr>
          <p:nvPr/>
        </p:nvSpPr>
        <p:spPr>
          <a:xfrm>
            <a:off x="7885043" y="1793463"/>
            <a:ext cx="3167270" cy="2078382"/>
          </a:xfrm>
          <a:prstGeom prst="rect">
            <a:avLst/>
          </a:prstGeom>
        </p:spPr>
        <p:txBody>
          <a:bodyPr lIns="91425" tIns="45712" rIns="91425" bIns="45712"/>
          <a:lstStyle>
            <a:lvl1pPr marL="342701" indent="-342701" algn="l" defTabSz="457109" rtl="0" eaLnBrk="1" latinLnBrk="0" hangingPunct="1">
              <a:lnSpc>
                <a:spcPct val="110000"/>
              </a:lnSpc>
              <a:spcBef>
                <a:spcPct val="20000"/>
              </a:spcBef>
              <a:buClr>
                <a:schemeClr val="accent5"/>
              </a:buClr>
              <a:buSzPct val="80000"/>
              <a:buFont typeface="Georgia Bold Italic"/>
              <a:buChar char="▪"/>
              <a:defRPr sz="2150" b="0" i="0" kern="1200">
                <a:solidFill>
                  <a:schemeClr val="tx1">
                    <a:lumMod val="75000"/>
                  </a:schemeClr>
                </a:solidFill>
                <a:latin typeface="Century Gothic"/>
                <a:ea typeface="+mn-ea"/>
                <a:cs typeface="Century Gothic"/>
              </a:defRPr>
            </a:lvl1pPr>
            <a:lvl2pPr marL="858343" indent="-401408" algn="l" defTabSz="457109" rtl="0" eaLnBrk="1" latinLnBrk="0" hangingPunct="1">
              <a:lnSpc>
                <a:spcPct val="110000"/>
              </a:lnSpc>
              <a:spcBef>
                <a:spcPct val="20000"/>
              </a:spcBef>
              <a:buClr>
                <a:schemeClr val="accent5"/>
              </a:buClr>
              <a:buSzPct val="85000"/>
              <a:buFont typeface="Menlo Bold"/>
              <a:buChar char="‒"/>
              <a:defRPr sz="2150" b="0" i="0" kern="1200">
                <a:solidFill>
                  <a:schemeClr val="tx1">
                    <a:lumMod val="75000"/>
                  </a:schemeClr>
                </a:solidFill>
                <a:latin typeface="Century Gothic"/>
                <a:ea typeface="+mn-ea"/>
                <a:cs typeface="Century Gothic"/>
              </a:defRPr>
            </a:lvl2pPr>
            <a:lvl3pPr marL="1199459" indent="-285586" algn="l" defTabSz="457109" rtl="0" eaLnBrk="1" latinLnBrk="0" hangingPunct="1">
              <a:lnSpc>
                <a:spcPct val="110000"/>
              </a:lnSpc>
              <a:spcBef>
                <a:spcPct val="20000"/>
              </a:spcBef>
              <a:buClr>
                <a:schemeClr val="accent5"/>
              </a:buClr>
              <a:buSzPct val="85000"/>
              <a:buFont typeface="Arial"/>
              <a:buChar char="•"/>
              <a:defRPr sz="2150" b="0" i="0" kern="1200">
                <a:solidFill>
                  <a:schemeClr val="tx1">
                    <a:lumMod val="75000"/>
                  </a:schemeClr>
                </a:solidFill>
                <a:latin typeface="Century Gothic"/>
                <a:ea typeface="+mn-ea"/>
                <a:cs typeface="Century Gothic"/>
              </a:defRPr>
            </a:lvl3pPr>
            <a:lvl4pPr marL="1599880"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6989"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a:t>33.8872</a:t>
            </a:r>
          </a:p>
          <a:p>
            <a:pPr marL="0" indent="0">
              <a:buNone/>
            </a:pPr>
            <a:r>
              <a:rPr lang="en-US" sz="2400"/>
              <a:t>33.0607   </a:t>
            </a:r>
            <a:r>
              <a:rPr lang="en-US" sz="2400">
                <a:solidFill>
                  <a:srgbClr val="FF0000"/>
                </a:solidFill>
              </a:rPr>
              <a:t>2.5%</a:t>
            </a:r>
          </a:p>
          <a:p>
            <a:pPr marL="0" indent="0">
              <a:buNone/>
            </a:pPr>
            <a:r>
              <a:rPr lang="en-US" sz="2400">
                <a:solidFill>
                  <a:srgbClr val="FF0000"/>
                </a:solidFill>
              </a:rPr>
              <a:t>0.9783     2.20%</a:t>
            </a:r>
          </a:p>
          <a:p>
            <a:pPr marL="0" indent="0">
              <a:buNone/>
            </a:pPr>
            <a:r>
              <a:rPr lang="en-US" sz="2400">
                <a:solidFill>
                  <a:srgbClr val="FF0000"/>
                </a:solidFill>
              </a:rPr>
              <a:t>1.0125     </a:t>
            </a:r>
            <a:r>
              <a:rPr lang="en-US" sz="2400">
                <a:solidFill>
                  <a:schemeClr val="tx1"/>
                </a:solidFill>
              </a:rPr>
              <a:t>1.25%</a:t>
            </a:r>
          </a:p>
        </p:txBody>
      </p:sp>
      <p:cxnSp>
        <p:nvCxnSpPr>
          <p:cNvPr id="6" name="Straight Connector 5">
            <a:extLst>
              <a:ext uri="{FF2B5EF4-FFF2-40B4-BE49-F238E27FC236}">
                <a16:creationId xmlns:a16="http://schemas.microsoft.com/office/drawing/2014/main" id="{2AF74B45-4DD5-050D-159D-DD8D611C1C3F}"/>
              </a:ext>
            </a:extLst>
          </p:cNvPr>
          <p:cNvCxnSpPr/>
          <p:nvPr/>
        </p:nvCxnSpPr>
        <p:spPr>
          <a:xfrm>
            <a:off x="7885043" y="3914141"/>
            <a:ext cx="29287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25AFA8C-0854-BE73-2A9E-0183D8C0747A}"/>
              </a:ext>
            </a:extLst>
          </p:cNvPr>
          <p:cNvSpPr txBox="1"/>
          <p:nvPr/>
        </p:nvSpPr>
        <p:spPr>
          <a:xfrm>
            <a:off x="7885043" y="4400369"/>
            <a:ext cx="3836504" cy="1077218"/>
          </a:xfrm>
          <a:prstGeom prst="rect">
            <a:avLst/>
          </a:prstGeom>
          <a:noFill/>
        </p:spPr>
        <p:txBody>
          <a:bodyPr wrap="square" rtlCol="0">
            <a:spAutoFit/>
          </a:bodyPr>
          <a:lstStyle/>
          <a:p>
            <a:r>
              <a:rPr lang="en-US" sz="2800" b="1">
                <a:latin typeface="Century Gothic" panose="020B0502020202020204" pitchFamily="34" charset="0"/>
              </a:rPr>
              <a:t>32.7375   </a:t>
            </a:r>
            <a:r>
              <a:rPr lang="en-US" sz="2800" b="1">
                <a:solidFill>
                  <a:srgbClr val="FF0000"/>
                </a:solidFill>
                <a:latin typeface="Century Gothic" panose="020B0502020202020204" pitchFamily="34" charset="0"/>
              </a:rPr>
              <a:t>(3.39%)</a:t>
            </a:r>
          </a:p>
          <a:p>
            <a:r>
              <a:rPr lang="en-US"/>
              <a:t>      </a:t>
            </a:r>
          </a:p>
          <a:p>
            <a:endParaRPr lang="en-US"/>
          </a:p>
        </p:txBody>
      </p:sp>
      <p:sp>
        <p:nvSpPr>
          <p:cNvPr id="8" name="TextBox 7">
            <a:extLst>
              <a:ext uri="{FF2B5EF4-FFF2-40B4-BE49-F238E27FC236}">
                <a16:creationId xmlns:a16="http://schemas.microsoft.com/office/drawing/2014/main" id="{4742E70D-9C89-B1D4-0E56-9909E97C8E46}"/>
              </a:ext>
            </a:extLst>
          </p:cNvPr>
          <p:cNvSpPr txBox="1"/>
          <p:nvPr/>
        </p:nvSpPr>
        <p:spPr>
          <a:xfrm>
            <a:off x="3796747" y="5886763"/>
            <a:ext cx="4598506" cy="369332"/>
          </a:xfrm>
          <a:prstGeom prst="rect">
            <a:avLst/>
          </a:prstGeom>
          <a:noFill/>
        </p:spPr>
        <p:txBody>
          <a:bodyPr wrap="square" rtlCol="0">
            <a:spAutoFit/>
          </a:bodyPr>
          <a:lstStyle/>
          <a:p>
            <a:pPr algn="ctr"/>
            <a:r>
              <a:rPr lang="en-US" dirty="0">
                <a:latin typeface="Century Gothic" panose="020B0502020202020204" pitchFamily="34" charset="0"/>
              </a:rPr>
              <a:t>2024 CMS Physician Final Rule Table 116</a:t>
            </a:r>
          </a:p>
        </p:txBody>
      </p:sp>
      <p:cxnSp>
        <p:nvCxnSpPr>
          <p:cNvPr id="9" name="Straight Connector 8">
            <a:extLst>
              <a:ext uri="{FF2B5EF4-FFF2-40B4-BE49-F238E27FC236}">
                <a16:creationId xmlns:a16="http://schemas.microsoft.com/office/drawing/2014/main" id="{C3A4698F-35E5-FB24-EE67-F1AFA8B70E9F}"/>
              </a:ext>
            </a:extLst>
          </p:cNvPr>
          <p:cNvCxnSpPr>
            <a:cxnSpLocks/>
          </p:cNvCxnSpPr>
          <p:nvPr/>
        </p:nvCxnSpPr>
        <p:spPr>
          <a:xfrm>
            <a:off x="3796747" y="5651050"/>
            <a:ext cx="459850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020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386D12-1BF2-EF64-43DF-5006A5CFA751}"/>
              </a:ext>
            </a:extLst>
          </p:cNvPr>
          <p:cNvPicPr>
            <a:picLocks noGrp="1" noChangeAspect="1"/>
          </p:cNvPicPr>
          <p:nvPr>
            <p:ph idx="1"/>
          </p:nvPr>
        </p:nvPicPr>
        <p:blipFill>
          <a:blip r:embed="rId3"/>
          <a:stretch>
            <a:fillRect/>
          </a:stretch>
        </p:blipFill>
        <p:spPr>
          <a:xfrm>
            <a:off x="609602" y="1678770"/>
            <a:ext cx="9893029" cy="4544610"/>
          </a:xfrm>
          <a:prstGeom prst="rect">
            <a:avLst/>
          </a:prstGeom>
        </p:spPr>
      </p:pic>
      <p:sp>
        <p:nvSpPr>
          <p:cNvPr id="3" name="Title 2">
            <a:extLst>
              <a:ext uri="{FF2B5EF4-FFF2-40B4-BE49-F238E27FC236}">
                <a16:creationId xmlns:a16="http://schemas.microsoft.com/office/drawing/2014/main" id="{5A97ACAE-5B38-DA41-AE82-B72A9188E0A2}"/>
              </a:ext>
            </a:extLst>
          </p:cNvPr>
          <p:cNvSpPr>
            <a:spLocks noGrp="1"/>
          </p:cNvSpPr>
          <p:nvPr>
            <p:ph type="title"/>
          </p:nvPr>
        </p:nvSpPr>
        <p:spPr/>
        <p:txBody>
          <a:bodyPr/>
          <a:lstStyle/>
          <a:p>
            <a:r>
              <a:rPr lang="en-US" dirty="0"/>
              <a:t>2024 RVUs Per E/M Level</a:t>
            </a:r>
          </a:p>
        </p:txBody>
      </p:sp>
    </p:spTree>
    <p:extLst>
      <p:ext uri="{BB962C8B-B14F-4D97-AF65-F5344CB8AC3E}">
        <p14:creationId xmlns:p14="http://schemas.microsoft.com/office/powerpoint/2010/main" val="2518862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1236-E589-7550-2976-CE4F7C885E14}"/>
              </a:ext>
            </a:extLst>
          </p:cNvPr>
          <p:cNvSpPr>
            <a:spLocks noGrp="1"/>
          </p:cNvSpPr>
          <p:nvPr>
            <p:ph type="title"/>
          </p:nvPr>
        </p:nvSpPr>
        <p:spPr>
          <a:xfrm>
            <a:off x="609602" y="391296"/>
            <a:ext cx="11582398" cy="573904"/>
          </a:xfrm>
        </p:spPr>
        <p:txBody>
          <a:bodyPr/>
          <a:lstStyle/>
          <a:p>
            <a:r>
              <a:rPr lang="en-US">
                <a:latin typeface="Palatino Linotype" panose="02040502050505030304" pitchFamily="18" charset="0"/>
              </a:rPr>
              <a:t>Medicare Physician Payment Is Not Keeping Up with Inflation</a:t>
            </a:r>
          </a:p>
        </p:txBody>
      </p:sp>
      <p:pic>
        <p:nvPicPr>
          <p:cNvPr id="4" name="Content Placeholder 3">
            <a:extLst>
              <a:ext uri="{FF2B5EF4-FFF2-40B4-BE49-F238E27FC236}">
                <a16:creationId xmlns:a16="http://schemas.microsoft.com/office/drawing/2014/main" id="{FEF4EE83-BB92-000E-653A-061BDD1BC4D2}"/>
              </a:ext>
            </a:extLst>
          </p:cNvPr>
          <p:cNvPicPr>
            <a:picLocks noGrp="1" noChangeAspect="1"/>
          </p:cNvPicPr>
          <p:nvPr>
            <p:ph idx="1"/>
          </p:nvPr>
        </p:nvPicPr>
        <p:blipFill>
          <a:blip r:embed="rId3"/>
          <a:stretch>
            <a:fillRect/>
          </a:stretch>
        </p:blipFill>
        <p:spPr>
          <a:xfrm>
            <a:off x="2425645" y="1752600"/>
            <a:ext cx="7340709" cy="4419600"/>
          </a:xfrm>
          <a:prstGeom prst="rect">
            <a:avLst/>
          </a:prstGeom>
          <a:ln>
            <a:solidFill>
              <a:schemeClr val="tx1"/>
            </a:solidFill>
          </a:ln>
        </p:spPr>
      </p:pic>
    </p:spTree>
    <p:extLst>
      <p:ext uri="{BB962C8B-B14F-4D97-AF65-F5344CB8AC3E}">
        <p14:creationId xmlns:p14="http://schemas.microsoft.com/office/powerpoint/2010/main" val="3808698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7A6D8-4E18-D0F7-55F0-852271034B4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B212ADA-D21E-75D7-0959-BB8D3DCD790C}"/>
              </a:ext>
            </a:extLst>
          </p:cNvPr>
          <p:cNvPicPr>
            <a:picLocks noChangeAspect="1"/>
          </p:cNvPicPr>
          <p:nvPr/>
        </p:nvPicPr>
        <p:blipFill>
          <a:blip r:embed="rId2"/>
          <a:stretch>
            <a:fillRect/>
          </a:stretch>
        </p:blipFill>
        <p:spPr>
          <a:xfrm>
            <a:off x="609601" y="1757727"/>
            <a:ext cx="6681847" cy="2600780"/>
          </a:xfrm>
          <a:prstGeom prst="rect">
            <a:avLst/>
          </a:prstGeom>
          <a:ln w="25400">
            <a:solidFill>
              <a:schemeClr val="accent5"/>
            </a:solidFill>
          </a:ln>
        </p:spPr>
      </p:pic>
      <p:pic>
        <p:nvPicPr>
          <p:cNvPr id="5" name="Picture 4">
            <a:extLst>
              <a:ext uri="{FF2B5EF4-FFF2-40B4-BE49-F238E27FC236}">
                <a16:creationId xmlns:a16="http://schemas.microsoft.com/office/drawing/2014/main" id="{F410304E-4058-2183-C625-CA13DFCF0600}"/>
              </a:ext>
            </a:extLst>
          </p:cNvPr>
          <p:cNvPicPr>
            <a:picLocks noChangeAspect="1"/>
          </p:cNvPicPr>
          <p:nvPr/>
        </p:nvPicPr>
        <p:blipFill>
          <a:blip r:embed="rId3"/>
          <a:stretch>
            <a:fillRect/>
          </a:stretch>
        </p:blipFill>
        <p:spPr>
          <a:xfrm>
            <a:off x="3678885" y="5904432"/>
            <a:ext cx="4316798" cy="562272"/>
          </a:xfrm>
          <a:prstGeom prst="rect">
            <a:avLst/>
          </a:prstGeom>
        </p:spPr>
      </p:pic>
      <p:pic>
        <p:nvPicPr>
          <p:cNvPr id="6" name="Picture 5">
            <a:extLst>
              <a:ext uri="{FF2B5EF4-FFF2-40B4-BE49-F238E27FC236}">
                <a16:creationId xmlns:a16="http://schemas.microsoft.com/office/drawing/2014/main" id="{EB8DF08B-31C6-53AF-3C08-B0C9D3401D75}"/>
              </a:ext>
            </a:extLst>
          </p:cNvPr>
          <p:cNvPicPr>
            <a:picLocks noChangeAspect="1"/>
          </p:cNvPicPr>
          <p:nvPr/>
        </p:nvPicPr>
        <p:blipFill>
          <a:blip r:embed="rId4"/>
          <a:stretch>
            <a:fillRect/>
          </a:stretch>
        </p:blipFill>
        <p:spPr>
          <a:xfrm>
            <a:off x="8111620" y="1757727"/>
            <a:ext cx="3470778" cy="3717160"/>
          </a:xfrm>
          <a:prstGeom prst="rect">
            <a:avLst/>
          </a:prstGeom>
          <a:ln w="25400">
            <a:solidFill>
              <a:schemeClr val="accent5"/>
            </a:solidFill>
          </a:ln>
        </p:spPr>
      </p:pic>
      <p:cxnSp>
        <p:nvCxnSpPr>
          <p:cNvPr id="7" name="Straight Connector 6">
            <a:extLst>
              <a:ext uri="{FF2B5EF4-FFF2-40B4-BE49-F238E27FC236}">
                <a16:creationId xmlns:a16="http://schemas.microsoft.com/office/drawing/2014/main" id="{EF8B0872-5DA7-47BA-4DAD-D05EC0446A64}"/>
              </a:ext>
            </a:extLst>
          </p:cNvPr>
          <p:cNvCxnSpPr>
            <a:cxnSpLocks/>
          </p:cNvCxnSpPr>
          <p:nvPr/>
        </p:nvCxnSpPr>
        <p:spPr>
          <a:xfrm>
            <a:off x="3451940" y="5806877"/>
            <a:ext cx="49433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4389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9AD3-D412-CDFD-9648-033D3045CECC}"/>
              </a:ext>
            </a:extLst>
          </p:cNvPr>
          <p:cNvSpPr>
            <a:spLocks noGrp="1"/>
          </p:cNvSpPr>
          <p:nvPr>
            <p:ph type="title"/>
          </p:nvPr>
        </p:nvSpPr>
        <p:spPr>
          <a:xfrm>
            <a:off x="609602" y="245184"/>
            <a:ext cx="10964332" cy="573904"/>
          </a:xfrm>
        </p:spPr>
        <p:txBody>
          <a:bodyPr/>
          <a:lstStyle/>
          <a:p>
            <a:r>
              <a:rPr lang="en-US">
                <a:latin typeface="Palatino Linotype" panose="02040502050505030304" pitchFamily="18" charset="0"/>
              </a:rPr>
              <a:t>Medicare Physician Payment Is Not Keeping Up</a:t>
            </a:r>
            <a:br>
              <a:rPr lang="en-US">
                <a:latin typeface="Palatino Linotype" panose="02040502050505030304" pitchFamily="18" charset="0"/>
              </a:rPr>
            </a:br>
            <a:r>
              <a:rPr lang="en-US">
                <a:latin typeface="Palatino Linotype" panose="02040502050505030304" pitchFamily="18" charset="0"/>
              </a:rPr>
              <a:t>with Inflation</a:t>
            </a:r>
            <a:endParaRPr lang="en-US"/>
          </a:p>
        </p:txBody>
      </p:sp>
      <p:pic>
        <p:nvPicPr>
          <p:cNvPr id="6" name="Picture 5">
            <a:extLst>
              <a:ext uri="{FF2B5EF4-FFF2-40B4-BE49-F238E27FC236}">
                <a16:creationId xmlns:a16="http://schemas.microsoft.com/office/drawing/2014/main" id="{50840FE5-E10E-04D7-F29B-9D3793E0E67C}"/>
              </a:ext>
            </a:extLst>
          </p:cNvPr>
          <p:cNvPicPr>
            <a:picLocks noChangeAspect="1"/>
          </p:cNvPicPr>
          <p:nvPr/>
        </p:nvPicPr>
        <p:blipFill>
          <a:blip r:embed="rId3"/>
          <a:stretch>
            <a:fillRect/>
          </a:stretch>
        </p:blipFill>
        <p:spPr>
          <a:xfrm>
            <a:off x="2241311" y="1752600"/>
            <a:ext cx="7709378" cy="4419600"/>
          </a:xfrm>
          <a:prstGeom prst="rect">
            <a:avLst/>
          </a:prstGeom>
        </p:spPr>
      </p:pic>
    </p:spTree>
    <p:extLst>
      <p:ext uri="{BB962C8B-B14F-4D97-AF65-F5344CB8AC3E}">
        <p14:creationId xmlns:p14="http://schemas.microsoft.com/office/powerpoint/2010/main" val="390941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BC61BA-E197-D5CA-6D0C-22A89A952AE3}"/>
              </a:ext>
            </a:extLst>
          </p:cNvPr>
          <p:cNvPicPr>
            <a:picLocks noGrp="1" noChangeAspect="1"/>
          </p:cNvPicPr>
          <p:nvPr>
            <p:ph idx="4294967295"/>
          </p:nvPr>
        </p:nvPicPr>
        <p:blipFill>
          <a:blip r:embed="rId2"/>
          <a:stretch>
            <a:fillRect/>
          </a:stretch>
        </p:blipFill>
        <p:spPr>
          <a:xfrm>
            <a:off x="1021907" y="976166"/>
            <a:ext cx="10147300" cy="3441700"/>
          </a:xfrm>
          <a:prstGeom prst="rect">
            <a:avLst/>
          </a:prstGeom>
        </p:spPr>
      </p:pic>
      <p:pic>
        <p:nvPicPr>
          <p:cNvPr id="7" name="Picture 6">
            <a:extLst>
              <a:ext uri="{FF2B5EF4-FFF2-40B4-BE49-F238E27FC236}">
                <a16:creationId xmlns:a16="http://schemas.microsoft.com/office/drawing/2014/main" id="{E6AA2F0A-BA0D-874F-E0DF-E6F51491301E}"/>
              </a:ext>
            </a:extLst>
          </p:cNvPr>
          <p:cNvPicPr>
            <a:picLocks noChangeAspect="1"/>
          </p:cNvPicPr>
          <p:nvPr/>
        </p:nvPicPr>
        <p:blipFill>
          <a:blip r:embed="rId3"/>
          <a:stretch>
            <a:fillRect/>
          </a:stretch>
        </p:blipFill>
        <p:spPr>
          <a:xfrm>
            <a:off x="1284147" y="4728577"/>
            <a:ext cx="5575300" cy="1206500"/>
          </a:xfrm>
          <a:prstGeom prst="rect">
            <a:avLst/>
          </a:prstGeom>
        </p:spPr>
      </p:pic>
    </p:spTree>
    <p:extLst>
      <p:ext uri="{BB962C8B-B14F-4D97-AF65-F5344CB8AC3E}">
        <p14:creationId xmlns:p14="http://schemas.microsoft.com/office/powerpoint/2010/main" val="4028157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0EA6-9177-C600-CB40-3BA7C8E42B91}"/>
              </a:ext>
            </a:extLst>
          </p:cNvPr>
          <p:cNvSpPr>
            <a:spLocks noGrp="1"/>
          </p:cNvSpPr>
          <p:nvPr>
            <p:ph type="title"/>
          </p:nvPr>
        </p:nvSpPr>
        <p:spPr>
          <a:xfrm>
            <a:off x="609602" y="242950"/>
            <a:ext cx="10964332" cy="573904"/>
          </a:xfrm>
        </p:spPr>
        <p:txBody>
          <a:bodyPr lIns="91440" tIns="45720" rIns="91440" bIns="45720" anchor="t">
            <a:noAutofit/>
          </a:bodyPr>
          <a:lstStyle/>
          <a:p>
            <a:r>
              <a:rPr lang="en-US" sz="3150">
                <a:latin typeface="Palatino Linotype"/>
              </a:rPr>
              <a:t>Congress Is Watching:</a:t>
            </a:r>
            <a:br>
              <a:rPr lang="en-US" sz="3150">
                <a:latin typeface="Palatino Linotype" panose="02040502050505030304" pitchFamily="18" charset="0"/>
              </a:rPr>
            </a:br>
            <a:r>
              <a:rPr lang="en-US" sz="3150">
                <a:latin typeface="Palatino Linotype"/>
              </a:rPr>
              <a:t>Strengthening Medicare for Patients and Providers Act </a:t>
            </a:r>
            <a:endParaRPr lang="en-US">
              <a:latin typeface="Palatino Linotype" panose="02040502050505030304" pitchFamily="18" charset="0"/>
            </a:endParaRPr>
          </a:p>
        </p:txBody>
      </p:sp>
      <p:pic>
        <p:nvPicPr>
          <p:cNvPr id="4" name="Picture 3">
            <a:extLst>
              <a:ext uri="{FF2B5EF4-FFF2-40B4-BE49-F238E27FC236}">
                <a16:creationId xmlns:a16="http://schemas.microsoft.com/office/drawing/2014/main" id="{882ECB28-E62F-BA45-5CE3-2B1D90E14A6C}"/>
              </a:ext>
            </a:extLst>
          </p:cNvPr>
          <p:cNvPicPr>
            <a:picLocks noChangeAspect="1"/>
          </p:cNvPicPr>
          <p:nvPr/>
        </p:nvPicPr>
        <p:blipFill>
          <a:blip r:embed="rId3"/>
          <a:stretch>
            <a:fillRect/>
          </a:stretch>
        </p:blipFill>
        <p:spPr>
          <a:xfrm>
            <a:off x="3058888" y="1752600"/>
            <a:ext cx="6074223" cy="1788824"/>
          </a:xfrm>
          <a:prstGeom prst="rect">
            <a:avLst/>
          </a:prstGeom>
          <a:ln>
            <a:solidFill>
              <a:schemeClr val="tx1"/>
            </a:solidFill>
          </a:ln>
        </p:spPr>
      </p:pic>
      <p:sp>
        <p:nvSpPr>
          <p:cNvPr id="5" name="Content Placeholder 2">
            <a:extLst>
              <a:ext uri="{FF2B5EF4-FFF2-40B4-BE49-F238E27FC236}">
                <a16:creationId xmlns:a16="http://schemas.microsoft.com/office/drawing/2014/main" id="{E1A74CBF-2C3D-842C-F5B5-7D021F12F113}"/>
              </a:ext>
            </a:extLst>
          </p:cNvPr>
          <p:cNvSpPr txBox="1">
            <a:spLocks/>
          </p:cNvSpPr>
          <p:nvPr/>
        </p:nvSpPr>
        <p:spPr>
          <a:xfrm>
            <a:off x="609602" y="3684606"/>
            <a:ext cx="10972798" cy="2671480"/>
          </a:xfrm>
          <a:prstGeom prst="rect">
            <a:avLst/>
          </a:prstGeom>
        </p:spPr>
        <p:txBody>
          <a:bodyPr>
            <a:normAutofit fontScale="92500" lnSpcReduction="10000"/>
          </a:bodyPr>
          <a:lstStyle>
            <a:lvl1pPr marL="342831" indent="-342831" algn="l" defTabSz="457109" rtl="0" eaLnBrk="1" latinLnBrk="0" hangingPunct="1">
              <a:lnSpc>
                <a:spcPct val="110000"/>
              </a:lnSpc>
              <a:spcBef>
                <a:spcPct val="20000"/>
              </a:spcBef>
              <a:buClr>
                <a:schemeClr val="accent5"/>
              </a:buClr>
              <a:buSzPct val="80000"/>
              <a:buFont typeface="Georgia Bold Italic"/>
              <a:buChar char="▪"/>
              <a:defRPr sz="2200" b="0" i="0" kern="1200">
                <a:solidFill>
                  <a:schemeClr val="tx1">
                    <a:lumMod val="75000"/>
                  </a:schemeClr>
                </a:solidFill>
                <a:latin typeface="Century Gothic"/>
                <a:ea typeface="+mn-ea"/>
                <a:cs typeface="Century Gothic"/>
              </a:defRPr>
            </a:lvl1pPr>
            <a:lvl2pPr marL="858666" indent="-401558" algn="l" defTabSz="457109" rtl="0" eaLnBrk="1" latinLnBrk="0" hangingPunct="1">
              <a:lnSpc>
                <a:spcPct val="110000"/>
              </a:lnSpc>
              <a:spcBef>
                <a:spcPct val="20000"/>
              </a:spcBef>
              <a:buClr>
                <a:schemeClr val="accent5"/>
              </a:buClr>
              <a:buSzPct val="85000"/>
              <a:buFont typeface="Menlo Bold"/>
              <a:buChar char="‒"/>
              <a:defRPr sz="2200" b="0" i="0" kern="1200">
                <a:solidFill>
                  <a:schemeClr val="tx1">
                    <a:lumMod val="75000"/>
                  </a:schemeClr>
                </a:solidFill>
                <a:latin typeface="Century Gothic"/>
                <a:ea typeface="+mn-ea"/>
                <a:cs typeface="Century Gothic"/>
              </a:defRPr>
            </a:lvl2pPr>
            <a:lvl3pPr marL="1199910" indent="-285693" algn="l" defTabSz="457109" rtl="0" eaLnBrk="1" latinLnBrk="0" hangingPunct="1">
              <a:lnSpc>
                <a:spcPct val="110000"/>
              </a:lnSpc>
              <a:spcBef>
                <a:spcPct val="20000"/>
              </a:spcBef>
              <a:buClr>
                <a:schemeClr val="accent5"/>
              </a:buClr>
              <a:buSzPct val="85000"/>
              <a:buFont typeface="Arial"/>
              <a:buChar char="•"/>
              <a:defRPr sz="2200" b="0" i="0" kern="1200">
                <a:solidFill>
                  <a:schemeClr val="tx1">
                    <a:lumMod val="75000"/>
                  </a:schemeClr>
                </a:solidFill>
                <a:latin typeface="Century Gothic"/>
                <a:ea typeface="+mn-ea"/>
                <a:cs typeface="Century Gothic"/>
              </a:defRPr>
            </a:lvl3pPr>
            <a:lvl4pPr marL="1599880"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6989"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a:lstStyle>
          <a:p>
            <a:r>
              <a:rPr lang="en-US"/>
              <a:t>Links conversion factor to Medicare Economic Index (MEI)</a:t>
            </a:r>
          </a:p>
          <a:p>
            <a:r>
              <a:rPr lang="en-US"/>
              <a:t>Includes physician practice costs</a:t>
            </a:r>
          </a:p>
          <a:p>
            <a:r>
              <a:rPr lang="en-US"/>
              <a:t>Sponsored by:</a:t>
            </a:r>
          </a:p>
          <a:p>
            <a:pPr lvl="1"/>
            <a:r>
              <a:rPr lang="en-US"/>
              <a:t>Larry Bucshon, R- Indiana</a:t>
            </a:r>
          </a:p>
          <a:p>
            <a:pPr lvl="1"/>
            <a:r>
              <a:rPr lang="en-US"/>
              <a:t>Ami Bera, D-California</a:t>
            </a:r>
          </a:p>
          <a:p>
            <a:pPr lvl="1"/>
            <a:r>
              <a:rPr lang="en-US"/>
              <a:t>Raul Ruiz, D-California</a:t>
            </a:r>
          </a:p>
          <a:p>
            <a:pPr lvl="1"/>
            <a:r>
              <a:rPr lang="en-US"/>
              <a:t>Mariannnette Miller-Meeks, R-Iowa</a:t>
            </a:r>
          </a:p>
          <a:p>
            <a:endParaRPr lang="en-US"/>
          </a:p>
        </p:txBody>
      </p:sp>
    </p:spTree>
    <p:extLst>
      <p:ext uri="{BB962C8B-B14F-4D97-AF65-F5344CB8AC3E}">
        <p14:creationId xmlns:p14="http://schemas.microsoft.com/office/powerpoint/2010/main" val="1137653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B9AC-1EFE-12D7-C056-AF26629A71D7}"/>
              </a:ext>
            </a:extLst>
          </p:cNvPr>
          <p:cNvSpPr>
            <a:spLocks noGrp="1"/>
          </p:cNvSpPr>
          <p:nvPr>
            <p:ph type="title"/>
          </p:nvPr>
        </p:nvSpPr>
        <p:spPr/>
        <p:txBody>
          <a:bodyPr/>
          <a:lstStyle/>
          <a:p>
            <a:r>
              <a:rPr lang="en-US">
                <a:latin typeface="Palatino Linotype" panose="02040502050505030304" pitchFamily="18" charset="0"/>
              </a:rPr>
              <a:t>H.R. 6683</a:t>
            </a:r>
          </a:p>
        </p:txBody>
      </p:sp>
      <p:sp>
        <p:nvSpPr>
          <p:cNvPr id="3" name="Content Placeholder 2">
            <a:extLst>
              <a:ext uri="{FF2B5EF4-FFF2-40B4-BE49-F238E27FC236}">
                <a16:creationId xmlns:a16="http://schemas.microsoft.com/office/drawing/2014/main" id="{AB7FC00E-F348-4C03-7CF7-F20287AB0CBF}"/>
              </a:ext>
            </a:extLst>
          </p:cNvPr>
          <p:cNvSpPr>
            <a:spLocks noGrp="1"/>
          </p:cNvSpPr>
          <p:nvPr>
            <p:ph idx="1"/>
          </p:nvPr>
        </p:nvSpPr>
        <p:spPr/>
        <p:txBody>
          <a:bodyPr/>
          <a:lstStyle/>
          <a:p>
            <a:r>
              <a:rPr lang="en-US" i="0">
                <a:solidFill>
                  <a:srgbClr val="202A43"/>
                </a:solidFill>
                <a:effectLst/>
                <a:latin typeface="Century Gothic" panose="020B0502020202020204" pitchFamily="34" charset="0"/>
              </a:rPr>
              <a:t>To amend title XVIII of the Social Security Act to increase support for physicians and other practitioners in adjusting to Medicare payment changes</a:t>
            </a:r>
          </a:p>
          <a:p>
            <a:endParaRPr lang="en-US">
              <a:latin typeface="Century Gothic" panose="020B0502020202020204" pitchFamily="34" charset="0"/>
            </a:endParaRPr>
          </a:p>
          <a:p>
            <a:r>
              <a:rPr lang="en-US"/>
              <a:t>H.R. 6683 Sponsor</a:t>
            </a:r>
          </a:p>
          <a:p>
            <a:pPr lvl="1"/>
            <a:r>
              <a:rPr lang="en-US"/>
              <a:t>Gregory Murphy (R-NC)</a:t>
            </a:r>
          </a:p>
          <a:p>
            <a:r>
              <a:rPr lang="en-US"/>
              <a:t>H.R. 6545 Sponsor:</a:t>
            </a:r>
          </a:p>
          <a:p>
            <a:pPr lvl="1"/>
            <a:r>
              <a:rPr lang="en-US"/>
              <a:t>Mariannette Miller-Meeks (R-Ia)</a:t>
            </a:r>
          </a:p>
        </p:txBody>
      </p:sp>
      <p:sp>
        <p:nvSpPr>
          <p:cNvPr id="4" name="TextBox 3">
            <a:extLst>
              <a:ext uri="{FF2B5EF4-FFF2-40B4-BE49-F238E27FC236}">
                <a16:creationId xmlns:a16="http://schemas.microsoft.com/office/drawing/2014/main" id="{D3F69A7F-18A5-ABDE-9F0A-6E69BEA60E15}"/>
              </a:ext>
            </a:extLst>
          </p:cNvPr>
          <p:cNvSpPr txBox="1"/>
          <p:nvPr/>
        </p:nvSpPr>
        <p:spPr>
          <a:xfrm>
            <a:off x="6398430" y="2845027"/>
            <a:ext cx="5175504" cy="2246769"/>
          </a:xfrm>
          <a:prstGeom prst="rect">
            <a:avLst/>
          </a:prstGeom>
          <a:solidFill>
            <a:schemeClr val="accent5"/>
          </a:solidFill>
        </p:spPr>
        <p:txBody>
          <a:bodyPr wrap="square" rtlCol="0">
            <a:spAutoFit/>
          </a:bodyPr>
          <a:lstStyle/>
          <a:p>
            <a:r>
              <a:rPr lang="en-US" sz="2000" b="0" i="0">
                <a:solidFill>
                  <a:schemeClr val="bg1"/>
                </a:solidFill>
                <a:effectLst/>
                <a:latin typeface="Century Gothic" panose="020B0502020202020204" pitchFamily="34" charset="0"/>
              </a:rPr>
              <a:t>“These cuts threaten healthcare access for seniors as well as the viability of physician practices, including many in rural and underserved areas. Canceling the cut is a good new year's resolution.”</a:t>
            </a:r>
          </a:p>
          <a:p>
            <a:endParaRPr lang="en-US" sz="2000" b="0" i="0">
              <a:solidFill>
                <a:schemeClr val="bg1"/>
              </a:solidFill>
              <a:effectLst/>
              <a:latin typeface="Century Gothic" panose="020B0502020202020204" pitchFamily="34" charset="0"/>
            </a:endParaRPr>
          </a:p>
          <a:p>
            <a:r>
              <a:rPr lang="en-US" sz="2000" b="0" i="0">
                <a:solidFill>
                  <a:schemeClr val="bg1"/>
                </a:solidFill>
                <a:effectLst/>
                <a:latin typeface="Century Gothic" panose="020B0502020202020204" pitchFamily="34" charset="0"/>
              </a:rPr>
              <a:t>AMA President Dr. Jesse M. Ehrenfeld </a:t>
            </a:r>
            <a:endParaRPr lang="en-US" sz="20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4431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CD48-226A-FF1E-0D40-8F60F6F7636D}"/>
              </a:ext>
            </a:extLst>
          </p:cNvPr>
          <p:cNvSpPr>
            <a:spLocks noGrp="1"/>
          </p:cNvSpPr>
          <p:nvPr>
            <p:ph type="title"/>
          </p:nvPr>
        </p:nvSpPr>
        <p:spPr/>
        <p:txBody>
          <a:bodyPr/>
          <a:lstStyle/>
          <a:p>
            <a:r>
              <a:rPr lang="en-US" dirty="0"/>
              <a:t>Some Relief is Coming!</a:t>
            </a:r>
          </a:p>
        </p:txBody>
      </p:sp>
      <p:pic>
        <p:nvPicPr>
          <p:cNvPr id="4" name="Content Placeholder 3">
            <a:extLst>
              <a:ext uri="{FF2B5EF4-FFF2-40B4-BE49-F238E27FC236}">
                <a16:creationId xmlns:a16="http://schemas.microsoft.com/office/drawing/2014/main" id="{36BABEC6-9962-28B8-00C7-A72B8F784771}"/>
              </a:ext>
            </a:extLst>
          </p:cNvPr>
          <p:cNvPicPr>
            <a:picLocks noGrp="1" noChangeAspect="1"/>
          </p:cNvPicPr>
          <p:nvPr>
            <p:ph idx="1"/>
          </p:nvPr>
        </p:nvPicPr>
        <p:blipFill>
          <a:blip r:embed="rId3"/>
          <a:stretch>
            <a:fillRect/>
          </a:stretch>
        </p:blipFill>
        <p:spPr>
          <a:xfrm>
            <a:off x="664548" y="1663370"/>
            <a:ext cx="8593618" cy="2299971"/>
          </a:xfrm>
          <a:prstGeom prst="rect">
            <a:avLst/>
          </a:prstGeom>
        </p:spPr>
      </p:pic>
      <p:pic>
        <p:nvPicPr>
          <p:cNvPr id="5" name="Picture 4">
            <a:extLst>
              <a:ext uri="{FF2B5EF4-FFF2-40B4-BE49-F238E27FC236}">
                <a16:creationId xmlns:a16="http://schemas.microsoft.com/office/drawing/2014/main" id="{3B90A92D-F395-4846-EFF4-1D6407343FF8}"/>
              </a:ext>
            </a:extLst>
          </p:cNvPr>
          <p:cNvPicPr>
            <a:picLocks noChangeAspect="1"/>
          </p:cNvPicPr>
          <p:nvPr/>
        </p:nvPicPr>
        <p:blipFill>
          <a:blip r:embed="rId4"/>
          <a:stretch>
            <a:fillRect/>
          </a:stretch>
        </p:blipFill>
        <p:spPr>
          <a:xfrm>
            <a:off x="7148053" y="4199374"/>
            <a:ext cx="4220227" cy="2452151"/>
          </a:xfrm>
          <a:prstGeom prst="rect">
            <a:avLst/>
          </a:prstGeom>
        </p:spPr>
      </p:pic>
      <p:sp>
        <p:nvSpPr>
          <p:cNvPr id="3" name="TextBox 2">
            <a:extLst>
              <a:ext uri="{FF2B5EF4-FFF2-40B4-BE49-F238E27FC236}">
                <a16:creationId xmlns:a16="http://schemas.microsoft.com/office/drawing/2014/main" id="{D2C41723-DACC-6C88-1573-7E9EEEBEDF1D}"/>
              </a:ext>
            </a:extLst>
          </p:cNvPr>
          <p:cNvSpPr txBox="1"/>
          <p:nvPr/>
        </p:nvSpPr>
        <p:spPr>
          <a:xfrm>
            <a:off x="664548" y="4455966"/>
            <a:ext cx="4434346" cy="1477328"/>
          </a:xfrm>
          <a:prstGeom prst="rect">
            <a:avLst/>
          </a:prstGeom>
          <a:noFill/>
        </p:spPr>
        <p:txBody>
          <a:bodyPr wrap="square" rtlCol="0">
            <a:spAutoFit/>
          </a:bodyPr>
          <a:lstStyle/>
          <a:p>
            <a:r>
              <a:rPr lang="en-US" u="sng" dirty="0">
                <a:latin typeface="Century Gothic" panose="020B0502020202020204" pitchFamily="34" charset="0"/>
              </a:rPr>
              <a:t>New 2024 Conversion Factor (CF)</a:t>
            </a:r>
          </a:p>
          <a:p>
            <a:endParaRPr lang="en-US" u="sng"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$33.2875</a:t>
            </a:r>
          </a:p>
          <a:p>
            <a:pPr marL="285750" indent="-285750">
              <a:buFont typeface="Arial" panose="020B0604020202020204" pitchFamily="34" charset="0"/>
              <a:buChar char="•"/>
            </a:pPr>
            <a:r>
              <a:rPr lang="en-US" dirty="0">
                <a:latin typeface="Century Gothic" panose="020B0502020202020204" pitchFamily="34" charset="0"/>
              </a:rPr>
              <a:t>1.69% Reduction compared to 2023</a:t>
            </a:r>
          </a:p>
          <a:p>
            <a:pPr marL="285750" indent="-285750">
              <a:buFont typeface="Arial" panose="020B0604020202020204" pitchFamily="34" charset="0"/>
              <a:buChar char="•"/>
            </a:pPr>
            <a:r>
              <a:rPr lang="en-US" dirty="0">
                <a:latin typeface="Century Gothic" panose="020B0502020202020204" pitchFamily="34" charset="0"/>
              </a:rPr>
              <a:t>Effective March 10, 2024 </a:t>
            </a:r>
          </a:p>
        </p:txBody>
      </p:sp>
    </p:spTree>
    <p:extLst>
      <p:ext uri="{BB962C8B-B14F-4D97-AF65-F5344CB8AC3E}">
        <p14:creationId xmlns:p14="http://schemas.microsoft.com/office/powerpoint/2010/main" val="1274362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61C135-7C37-974E-A30F-58FA173ECDCD}"/>
              </a:ext>
            </a:extLst>
          </p:cNvPr>
          <p:cNvSpPr>
            <a:spLocks noGrp="1"/>
          </p:cNvSpPr>
          <p:nvPr>
            <p:ph sz="quarter" idx="10"/>
          </p:nvPr>
        </p:nvSpPr>
        <p:spPr/>
        <p:txBody>
          <a:bodyPr/>
          <a:lstStyle/>
          <a:p>
            <a:r>
              <a:rPr lang="en-US"/>
              <a:t>2024 Time-Only Split/Shared Services Delayed!</a:t>
            </a:r>
          </a:p>
        </p:txBody>
      </p:sp>
    </p:spTree>
    <p:extLst>
      <p:ext uri="{BB962C8B-B14F-4D97-AF65-F5344CB8AC3E}">
        <p14:creationId xmlns:p14="http://schemas.microsoft.com/office/powerpoint/2010/main" val="104559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2ED3F-C7E3-51AF-B0F6-16ACBA482195}"/>
              </a:ext>
            </a:extLst>
          </p:cNvPr>
          <p:cNvSpPr>
            <a:spLocks noGrp="1"/>
          </p:cNvSpPr>
          <p:nvPr>
            <p:ph type="title"/>
          </p:nvPr>
        </p:nvSpPr>
        <p:spPr>
          <a:xfrm>
            <a:off x="609602" y="391296"/>
            <a:ext cx="10964332" cy="573904"/>
          </a:xfrm>
        </p:spPr>
        <p:txBody>
          <a:bodyPr/>
          <a:lstStyle/>
          <a:p>
            <a:r>
              <a:rPr lang="en-US"/>
              <a:t>Objectives</a:t>
            </a:r>
          </a:p>
        </p:txBody>
      </p:sp>
      <p:sp>
        <p:nvSpPr>
          <p:cNvPr id="4" name="Content Placeholder 3">
            <a:extLst>
              <a:ext uri="{FF2B5EF4-FFF2-40B4-BE49-F238E27FC236}">
                <a16:creationId xmlns:a16="http://schemas.microsoft.com/office/drawing/2014/main" id="{CA3C664C-805E-FFCD-FF20-C85F87F80628}"/>
              </a:ext>
            </a:extLst>
          </p:cNvPr>
          <p:cNvSpPr>
            <a:spLocks noGrp="1"/>
          </p:cNvSpPr>
          <p:nvPr>
            <p:ph idx="1"/>
          </p:nvPr>
        </p:nvSpPr>
        <p:spPr>
          <a:xfrm>
            <a:off x="609602" y="1778001"/>
            <a:ext cx="10989732" cy="4380823"/>
          </a:xfrm>
        </p:spPr>
        <p:txBody>
          <a:bodyPr lIns="91440" tIns="45720" rIns="91440" bIns="45720" anchor="t"/>
          <a:lstStyle/>
          <a:p>
            <a:r>
              <a:rPr lang="en-US"/>
              <a:t>Highlight lessons learned from 2023 Documentation Guidelines</a:t>
            </a:r>
          </a:p>
          <a:p>
            <a:r>
              <a:rPr lang="en-US"/>
              <a:t>Review the 2024 conversion factor (CF) and reimbursement impact for EM</a:t>
            </a:r>
          </a:p>
          <a:p>
            <a:r>
              <a:rPr lang="en-US"/>
              <a:t>Discuss split shared visit updates to 2024</a:t>
            </a:r>
          </a:p>
          <a:p>
            <a:pPr lvl="1"/>
            <a:endParaRPr lang="en-US"/>
          </a:p>
          <a:p>
            <a:endParaRPr lang="en-US"/>
          </a:p>
          <a:p>
            <a:endParaRPr lang="en-US"/>
          </a:p>
        </p:txBody>
      </p:sp>
    </p:spTree>
    <p:extLst>
      <p:ext uri="{BB962C8B-B14F-4D97-AF65-F5344CB8AC3E}">
        <p14:creationId xmlns:p14="http://schemas.microsoft.com/office/powerpoint/2010/main" val="3212621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565F-126C-A6A3-0353-2AFEC26681E0}"/>
              </a:ext>
            </a:extLst>
          </p:cNvPr>
          <p:cNvSpPr>
            <a:spLocks noGrp="1"/>
          </p:cNvSpPr>
          <p:nvPr>
            <p:ph type="title"/>
          </p:nvPr>
        </p:nvSpPr>
        <p:spPr/>
        <p:txBody>
          <a:bodyPr/>
          <a:lstStyle/>
          <a:p>
            <a:r>
              <a:rPr lang="en-US">
                <a:latin typeface="Palatino Linotype" panose="02040502050505030304" pitchFamily="18" charset="0"/>
              </a:rPr>
              <a:t>Defining Substantive Portion</a:t>
            </a:r>
          </a:p>
        </p:txBody>
      </p:sp>
      <p:sp>
        <p:nvSpPr>
          <p:cNvPr id="3" name="Content Placeholder 2">
            <a:extLst>
              <a:ext uri="{FF2B5EF4-FFF2-40B4-BE49-F238E27FC236}">
                <a16:creationId xmlns:a16="http://schemas.microsoft.com/office/drawing/2014/main" id="{48FF4CE1-4A03-F2FE-2232-1ADF36668022}"/>
              </a:ext>
            </a:extLst>
          </p:cNvPr>
          <p:cNvSpPr>
            <a:spLocks noGrp="1"/>
          </p:cNvSpPr>
          <p:nvPr>
            <p:ph idx="1"/>
          </p:nvPr>
        </p:nvSpPr>
        <p:spPr>
          <a:xfrm>
            <a:off x="609604" y="1778003"/>
            <a:ext cx="10972796" cy="4380823"/>
          </a:xfrm>
        </p:spPr>
        <p:txBody>
          <a:bodyPr/>
          <a:lstStyle/>
          <a:p>
            <a:r>
              <a:rPr lang="en-US"/>
              <a:t>E/M visit performed by physician and non-physician provider</a:t>
            </a:r>
          </a:p>
          <a:p>
            <a:pPr lvl="1"/>
            <a:r>
              <a:rPr lang="en-US"/>
              <a:t>Physician can bill for services if they perform a substantive portion of the encounter</a:t>
            </a:r>
          </a:p>
          <a:p>
            <a:r>
              <a:rPr lang="en-US"/>
              <a:t>Substantive portion defined in 2022</a:t>
            </a:r>
          </a:p>
          <a:p>
            <a:pPr lvl="1"/>
            <a:r>
              <a:rPr lang="en-US"/>
              <a:t>History, or exam, or MDM </a:t>
            </a:r>
          </a:p>
          <a:p>
            <a:pPr lvl="1"/>
            <a:r>
              <a:rPr lang="en-US"/>
              <a:t>More than half of total time</a:t>
            </a:r>
          </a:p>
          <a:p>
            <a:r>
              <a:rPr lang="en-US"/>
              <a:t>2023 proposal included time only</a:t>
            </a:r>
          </a:p>
        </p:txBody>
      </p:sp>
    </p:spTree>
    <p:extLst>
      <p:ext uri="{BB962C8B-B14F-4D97-AF65-F5344CB8AC3E}">
        <p14:creationId xmlns:p14="http://schemas.microsoft.com/office/powerpoint/2010/main" val="1316540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40FB-57DE-9CCE-366C-0518FDD48D9A}"/>
              </a:ext>
            </a:extLst>
          </p:cNvPr>
          <p:cNvSpPr>
            <a:spLocks noGrp="1"/>
          </p:cNvSpPr>
          <p:nvPr>
            <p:ph type="title"/>
          </p:nvPr>
        </p:nvSpPr>
        <p:spPr/>
        <p:txBody>
          <a:bodyPr/>
          <a:lstStyle/>
          <a:p>
            <a:r>
              <a:rPr lang="en-US">
                <a:latin typeface="Palatino Linotype" panose="02040502050505030304" pitchFamily="18" charset="0"/>
              </a:rPr>
              <a:t>2024 Delayed Implementation of Time-Only Definition</a:t>
            </a:r>
          </a:p>
        </p:txBody>
      </p:sp>
      <p:sp>
        <p:nvSpPr>
          <p:cNvPr id="6" name="Content Placeholder 2">
            <a:extLst>
              <a:ext uri="{FF2B5EF4-FFF2-40B4-BE49-F238E27FC236}">
                <a16:creationId xmlns:a16="http://schemas.microsoft.com/office/drawing/2014/main" id="{8395266D-404C-E1A4-4C22-B99787018DD3}"/>
              </a:ext>
            </a:extLst>
          </p:cNvPr>
          <p:cNvSpPr txBox="1">
            <a:spLocks/>
          </p:cNvSpPr>
          <p:nvPr/>
        </p:nvSpPr>
        <p:spPr>
          <a:xfrm>
            <a:off x="1314363" y="1759527"/>
            <a:ext cx="9563274" cy="3484418"/>
          </a:xfrm>
          <a:prstGeom prst="rect">
            <a:avLst/>
          </a:prstGeom>
          <a:ln w="28575">
            <a:solidFill>
              <a:schemeClr val="accent1"/>
            </a:solidFill>
          </a:ln>
        </p:spPr>
        <p:txBody>
          <a:bodyPr lIns="182880" tIns="182880" rIns="182880" bIns="182880"/>
          <a:lstStyle>
            <a:lvl1pPr marL="342831" indent="-342831" algn="l" defTabSz="457109" rtl="0" eaLnBrk="1" latinLnBrk="0" hangingPunct="1">
              <a:lnSpc>
                <a:spcPct val="110000"/>
              </a:lnSpc>
              <a:spcBef>
                <a:spcPct val="20000"/>
              </a:spcBef>
              <a:buClr>
                <a:schemeClr val="accent5"/>
              </a:buClr>
              <a:buSzPct val="80000"/>
              <a:buFont typeface="Georgia Bold Italic"/>
              <a:buChar char="▪"/>
              <a:defRPr sz="2200" b="0" i="0" kern="1200">
                <a:solidFill>
                  <a:schemeClr val="tx1">
                    <a:lumMod val="75000"/>
                  </a:schemeClr>
                </a:solidFill>
                <a:latin typeface="Century Gothic"/>
                <a:ea typeface="+mn-ea"/>
                <a:cs typeface="Century Gothic"/>
              </a:defRPr>
            </a:lvl1pPr>
            <a:lvl2pPr marL="858666" indent="-401558" algn="l" defTabSz="457109" rtl="0" eaLnBrk="1" latinLnBrk="0" hangingPunct="1">
              <a:lnSpc>
                <a:spcPct val="110000"/>
              </a:lnSpc>
              <a:spcBef>
                <a:spcPct val="20000"/>
              </a:spcBef>
              <a:buClr>
                <a:schemeClr val="accent5"/>
              </a:buClr>
              <a:buSzPct val="85000"/>
              <a:buFont typeface="Menlo Bold"/>
              <a:buChar char="‒"/>
              <a:defRPr sz="2200" b="0" i="0" kern="1200">
                <a:solidFill>
                  <a:schemeClr val="tx1">
                    <a:lumMod val="75000"/>
                  </a:schemeClr>
                </a:solidFill>
                <a:latin typeface="Century Gothic"/>
                <a:ea typeface="+mn-ea"/>
                <a:cs typeface="Century Gothic"/>
              </a:defRPr>
            </a:lvl2pPr>
            <a:lvl3pPr marL="1199910" indent="-285693" algn="l" defTabSz="457109" rtl="0" eaLnBrk="1" latinLnBrk="0" hangingPunct="1">
              <a:lnSpc>
                <a:spcPct val="110000"/>
              </a:lnSpc>
              <a:spcBef>
                <a:spcPct val="20000"/>
              </a:spcBef>
              <a:buClr>
                <a:schemeClr val="accent5"/>
              </a:buClr>
              <a:buSzPct val="85000"/>
              <a:buFont typeface="Arial"/>
              <a:buChar char="•"/>
              <a:defRPr sz="2200" b="0" i="0" kern="1200">
                <a:solidFill>
                  <a:schemeClr val="tx1">
                    <a:lumMod val="75000"/>
                  </a:schemeClr>
                </a:solidFill>
                <a:latin typeface="Century Gothic"/>
                <a:ea typeface="+mn-ea"/>
                <a:cs typeface="Century Gothic"/>
              </a:defRPr>
            </a:lvl3pPr>
            <a:lvl4pPr marL="1599880"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6989"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i="1">
                <a:effectLst/>
                <a:latin typeface="Century Gothic" panose="020B0502020202020204" pitchFamily="34" charset="0"/>
              </a:rPr>
              <a:t>“After much consideration, we are proposing to </a:t>
            </a:r>
            <a:r>
              <a:rPr lang="en-US" sz="2000" b="1" i="1" u="sng">
                <a:effectLst/>
                <a:latin typeface="Century Gothic" panose="020B0502020202020204" pitchFamily="34" charset="0"/>
              </a:rPr>
              <a:t>delay</a:t>
            </a:r>
            <a:r>
              <a:rPr lang="en-US" sz="2000" i="1">
                <a:effectLst/>
                <a:latin typeface="Century Gothic" panose="020B0502020202020204" pitchFamily="34" charset="0"/>
              </a:rPr>
              <a:t> the implementation of our definition of the "substantive portion" as more than half of the total time through at least December 31, 2024…. </a:t>
            </a:r>
          </a:p>
          <a:p>
            <a:pPr marL="0" indent="0">
              <a:buNone/>
            </a:pPr>
            <a:endParaRPr lang="en-US" sz="2000" i="1">
              <a:effectLst/>
              <a:latin typeface="Century Gothic" panose="020B0502020202020204" pitchFamily="34" charset="0"/>
            </a:endParaRPr>
          </a:p>
          <a:p>
            <a:pPr marL="0" indent="0">
              <a:buNone/>
            </a:pPr>
            <a:r>
              <a:rPr lang="en-US" sz="2000" i="1">
                <a:effectLst/>
                <a:latin typeface="Century Gothic" panose="020B0502020202020204" pitchFamily="34" charset="0"/>
              </a:rPr>
              <a:t>We are proposing to maintain the current definition of substantive portion for CY 2024 that allows for use of either one of the three key components (history, exam, or MDM) or more than half of the total time spent to determine who bills the visit.”</a:t>
            </a:r>
          </a:p>
          <a:p>
            <a:pPr marL="0" indent="0" algn="r">
              <a:buNone/>
            </a:pPr>
            <a:r>
              <a:rPr lang="en-US" sz="1600" b="1">
                <a:effectLst/>
                <a:latin typeface="Century Gothic" panose="020B0502020202020204" pitchFamily="34" charset="0"/>
              </a:rPr>
              <a:t>2024 CMS Physician Proposed Rule, pg 256/1920</a:t>
            </a:r>
          </a:p>
        </p:txBody>
      </p:sp>
    </p:spTree>
    <p:extLst>
      <p:ext uri="{BB962C8B-B14F-4D97-AF65-F5344CB8AC3E}">
        <p14:creationId xmlns:p14="http://schemas.microsoft.com/office/powerpoint/2010/main" val="305109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EEA8-3FEF-AD3E-DEA7-796306D1B3F3}"/>
              </a:ext>
            </a:extLst>
          </p:cNvPr>
          <p:cNvSpPr>
            <a:spLocks noGrp="1"/>
          </p:cNvSpPr>
          <p:nvPr>
            <p:ph type="title"/>
          </p:nvPr>
        </p:nvSpPr>
        <p:spPr/>
        <p:txBody>
          <a:bodyPr/>
          <a:lstStyle/>
          <a:p>
            <a:r>
              <a:rPr lang="en-US">
                <a:latin typeface="Palatino Linotype" panose="02040502050505030304" pitchFamily="18" charset="0"/>
              </a:rPr>
              <a:t>2024 Final Rule Aligns with CPT Shared Visit Definition</a:t>
            </a:r>
          </a:p>
        </p:txBody>
      </p:sp>
      <p:sp>
        <p:nvSpPr>
          <p:cNvPr id="6" name="Content Placeholder 2">
            <a:extLst>
              <a:ext uri="{FF2B5EF4-FFF2-40B4-BE49-F238E27FC236}">
                <a16:creationId xmlns:a16="http://schemas.microsoft.com/office/drawing/2014/main" id="{D0622473-FF03-E91D-B608-ECE61D87DB6F}"/>
              </a:ext>
            </a:extLst>
          </p:cNvPr>
          <p:cNvSpPr txBox="1">
            <a:spLocks/>
          </p:cNvSpPr>
          <p:nvPr/>
        </p:nvSpPr>
        <p:spPr>
          <a:xfrm>
            <a:off x="1573089" y="1752600"/>
            <a:ext cx="9037358" cy="3033156"/>
          </a:xfrm>
          <a:prstGeom prst="rect">
            <a:avLst/>
          </a:prstGeom>
          <a:ln w="28575">
            <a:solidFill>
              <a:schemeClr val="accent1"/>
            </a:solidFill>
          </a:ln>
        </p:spPr>
        <p:txBody>
          <a:bodyPr lIns="182880" tIns="182880" rIns="182880" bIns="182880"/>
          <a:lstStyle>
            <a:lvl1pPr marL="342831" indent="-342831" algn="l" defTabSz="457109" rtl="0" eaLnBrk="1" latinLnBrk="0" hangingPunct="1">
              <a:lnSpc>
                <a:spcPct val="110000"/>
              </a:lnSpc>
              <a:spcBef>
                <a:spcPct val="20000"/>
              </a:spcBef>
              <a:buClr>
                <a:schemeClr val="accent5"/>
              </a:buClr>
              <a:buSzPct val="80000"/>
              <a:buFont typeface="Georgia Bold Italic"/>
              <a:buChar char="▪"/>
              <a:defRPr sz="2200" b="0" i="0" kern="1200">
                <a:solidFill>
                  <a:schemeClr val="tx1">
                    <a:lumMod val="75000"/>
                  </a:schemeClr>
                </a:solidFill>
                <a:latin typeface="Century Gothic"/>
                <a:ea typeface="+mn-ea"/>
                <a:cs typeface="Century Gothic"/>
              </a:defRPr>
            </a:lvl1pPr>
            <a:lvl2pPr marL="858666" indent="-401558" algn="l" defTabSz="457109" rtl="0" eaLnBrk="1" latinLnBrk="0" hangingPunct="1">
              <a:lnSpc>
                <a:spcPct val="110000"/>
              </a:lnSpc>
              <a:spcBef>
                <a:spcPct val="20000"/>
              </a:spcBef>
              <a:buClr>
                <a:schemeClr val="accent5"/>
              </a:buClr>
              <a:buSzPct val="85000"/>
              <a:buFont typeface="Menlo Bold"/>
              <a:buChar char="‒"/>
              <a:defRPr sz="2200" b="0" i="0" kern="1200">
                <a:solidFill>
                  <a:schemeClr val="tx1">
                    <a:lumMod val="75000"/>
                  </a:schemeClr>
                </a:solidFill>
                <a:latin typeface="Century Gothic"/>
                <a:ea typeface="+mn-ea"/>
                <a:cs typeface="Century Gothic"/>
              </a:defRPr>
            </a:lvl2pPr>
            <a:lvl3pPr marL="1199910" indent="-285693" algn="l" defTabSz="457109" rtl="0" eaLnBrk="1" latinLnBrk="0" hangingPunct="1">
              <a:lnSpc>
                <a:spcPct val="110000"/>
              </a:lnSpc>
              <a:spcBef>
                <a:spcPct val="20000"/>
              </a:spcBef>
              <a:buClr>
                <a:schemeClr val="accent5"/>
              </a:buClr>
              <a:buSzPct val="85000"/>
              <a:buFont typeface="Arial"/>
              <a:buChar char="•"/>
              <a:defRPr sz="2200" b="0" i="0" kern="1200">
                <a:solidFill>
                  <a:schemeClr val="tx1">
                    <a:lumMod val="75000"/>
                  </a:schemeClr>
                </a:solidFill>
                <a:latin typeface="Century Gothic"/>
                <a:ea typeface="+mn-ea"/>
                <a:cs typeface="Century Gothic"/>
              </a:defRPr>
            </a:lvl3pPr>
            <a:lvl4pPr marL="1599880"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6989"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i="1" dirty="0"/>
              <a:t>“After reviewing the revisions made by the AMA CPT Editorial Panel that were included in the 2024 CPT codebook publication, specifically the Evaluation and Management (E/M) Services Guidelines language surrounding “substantive portion” for split (or shared) services, and in light of public comments on our policies, we agree that we should </a:t>
            </a:r>
            <a:r>
              <a:rPr lang="en-US" sz="2000" b="1" i="1" u="sng" dirty="0"/>
              <a:t>align our definition of substantive portion with the CPT E/M guidelines</a:t>
            </a:r>
            <a:r>
              <a:rPr lang="en-US" sz="2000" i="1" dirty="0"/>
              <a:t> for this service.”</a:t>
            </a:r>
            <a:endParaRPr lang="en-US" i="1" dirty="0"/>
          </a:p>
          <a:p>
            <a:pPr marL="0" indent="0" algn="r">
              <a:buNone/>
            </a:pPr>
            <a:r>
              <a:rPr lang="en-US" sz="1600" b="1" dirty="0">
                <a:effectLst/>
                <a:latin typeface="Century Gothic" panose="020B0502020202020204" pitchFamily="34" charset="0"/>
              </a:rPr>
              <a:t>2024 CMS Physician Final Rule, </a:t>
            </a:r>
            <a:r>
              <a:rPr lang="en-US" sz="1600" b="1" dirty="0" err="1">
                <a:effectLst/>
                <a:latin typeface="Century Gothic" panose="020B0502020202020204" pitchFamily="34" charset="0"/>
              </a:rPr>
              <a:t>pg</a:t>
            </a:r>
            <a:r>
              <a:rPr lang="en-US" sz="1600" b="1" dirty="0">
                <a:effectLst/>
                <a:latin typeface="Century Gothic" panose="020B0502020202020204" pitchFamily="34" charset="0"/>
              </a:rPr>
              <a:t> 475/2709</a:t>
            </a:r>
          </a:p>
        </p:txBody>
      </p:sp>
    </p:spTree>
    <p:extLst>
      <p:ext uri="{BB962C8B-B14F-4D97-AF65-F5344CB8AC3E}">
        <p14:creationId xmlns:p14="http://schemas.microsoft.com/office/powerpoint/2010/main" val="2198244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3C5B-1207-D100-D04F-D299037209BA}"/>
              </a:ext>
            </a:extLst>
          </p:cNvPr>
          <p:cNvSpPr>
            <a:spLocks noGrp="1"/>
          </p:cNvSpPr>
          <p:nvPr>
            <p:ph type="title"/>
          </p:nvPr>
        </p:nvSpPr>
        <p:spPr/>
        <p:txBody>
          <a:bodyPr/>
          <a:lstStyle/>
          <a:p>
            <a:r>
              <a:rPr lang="en-US">
                <a:latin typeface="Palatino Linotype" panose="02040502050505030304" pitchFamily="18" charset="0"/>
              </a:rPr>
              <a:t>2024 CPT Shared Visit Language </a:t>
            </a:r>
          </a:p>
        </p:txBody>
      </p:sp>
      <p:sp>
        <p:nvSpPr>
          <p:cNvPr id="3" name="Content Placeholder 2">
            <a:extLst>
              <a:ext uri="{FF2B5EF4-FFF2-40B4-BE49-F238E27FC236}">
                <a16:creationId xmlns:a16="http://schemas.microsoft.com/office/drawing/2014/main" id="{CF94C225-1F09-5490-CC22-26FFF83EED37}"/>
              </a:ext>
            </a:extLst>
          </p:cNvPr>
          <p:cNvSpPr>
            <a:spLocks noGrp="1"/>
          </p:cNvSpPr>
          <p:nvPr>
            <p:ph idx="1"/>
          </p:nvPr>
        </p:nvSpPr>
        <p:spPr>
          <a:xfrm>
            <a:off x="609602" y="4322619"/>
            <a:ext cx="10989732" cy="1836205"/>
          </a:xfrm>
        </p:spPr>
        <p:txBody>
          <a:bodyPr/>
          <a:lstStyle/>
          <a:p>
            <a:pPr marL="0" indent="0" algn="ctr">
              <a:buNone/>
            </a:pPr>
            <a:endParaRPr lang="en-US"/>
          </a:p>
          <a:p>
            <a:r>
              <a:rPr lang="en-US"/>
              <a:t>Number and complexity of problems addressed at the encounter</a:t>
            </a:r>
          </a:p>
          <a:p>
            <a:r>
              <a:rPr lang="en-US"/>
              <a:t>Risk of complications and/or morbidity of mortality of patient management</a:t>
            </a:r>
          </a:p>
        </p:txBody>
      </p:sp>
      <p:sp>
        <p:nvSpPr>
          <p:cNvPr id="7" name="Content Placeholder 2">
            <a:extLst>
              <a:ext uri="{FF2B5EF4-FFF2-40B4-BE49-F238E27FC236}">
                <a16:creationId xmlns:a16="http://schemas.microsoft.com/office/drawing/2014/main" id="{367DC025-0143-1847-EB4D-DDC979EC213B}"/>
              </a:ext>
            </a:extLst>
          </p:cNvPr>
          <p:cNvSpPr txBox="1">
            <a:spLocks/>
          </p:cNvSpPr>
          <p:nvPr/>
        </p:nvSpPr>
        <p:spPr>
          <a:xfrm>
            <a:off x="2028469" y="1918855"/>
            <a:ext cx="8126598" cy="2403764"/>
          </a:xfrm>
          <a:prstGeom prst="rect">
            <a:avLst/>
          </a:prstGeom>
          <a:ln w="28575">
            <a:solidFill>
              <a:schemeClr val="accent1"/>
            </a:solidFill>
          </a:ln>
        </p:spPr>
        <p:txBody>
          <a:bodyPr lIns="182880" tIns="182880" rIns="182880" bIns="182880"/>
          <a:lstStyle>
            <a:lvl1pPr marL="342831" indent="-342831" algn="l" defTabSz="457109" rtl="0" eaLnBrk="1" latinLnBrk="0" hangingPunct="1">
              <a:lnSpc>
                <a:spcPct val="110000"/>
              </a:lnSpc>
              <a:spcBef>
                <a:spcPct val="20000"/>
              </a:spcBef>
              <a:buClr>
                <a:schemeClr val="accent5"/>
              </a:buClr>
              <a:buSzPct val="80000"/>
              <a:buFont typeface="Georgia Bold Italic"/>
              <a:buChar char="▪"/>
              <a:defRPr sz="2200" b="0" i="0" kern="1200">
                <a:solidFill>
                  <a:schemeClr val="tx1">
                    <a:lumMod val="75000"/>
                  </a:schemeClr>
                </a:solidFill>
                <a:latin typeface="Century Gothic"/>
                <a:ea typeface="+mn-ea"/>
                <a:cs typeface="Century Gothic"/>
              </a:defRPr>
            </a:lvl1pPr>
            <a:lvl2pPr marL="858666" indent="-401558" algn="l" defTabSz="457109" rtl="0" eaLnBrk="1" latinLnBrk="0" hangingPunct="1">
              <a:lnSpc>
                <a:spcPct val="110000"/>
              </a:lnSpc>
              <a:spcBef>
                <a:spcPct val="20000"/>
              </a:spcBef>
              <a:buClr>
                <a:schemeClr val="accent5"/>
              </a:buClr>
              <a:buSzPct val="85000"/>
              <a:buFont typeface="Menlo Bold"/>
              <a:buChar char="‒"/>
              <a:defRPr sz="2200" b="0" i="0" kern="1200">
                <a:solidFill>
                  <a:schemeClr val="tx1">
                    <a:lumMod val="75000"/>
                  </a:schemeClr>
                </a:solidFill>
                <a:latin typeface="Century Gothic"/>
                <a:ea typeface="+mn-ea"/>
                <a:cs typeface="Century Gothic"/>
              </a:defRPr>
            </a:lvl2pPr>
            <a:lvl3pPr marL="1199910" indent="-285693" algn="l" defTabSz="457109" rtl="0" eaLnBrk="1" latinLnBrk="0" hangingPunct="1">
              <a:lnSpc>
                <a:spcPct val="110000"/>
              </a:lnSpc>
              <a:spcBef>
                <a:spcPct val="20000"/>
              </a:spcBef>
              <a:buClr>
                <a:schemeClr val="accent5"/>
              </a:buClr>
              <a:buSzPct val="85000"/>
              <a:buFont typeface="Arial"/>
              <a:buChar char="•"/>
              <a:defRPr sz="2200" b="0" i="0" kern="1200">
                <a:solidFill>
                  <a:schemeClr val="tx1">
                    <a:lumMod val="75000"/>
                  </a:schemeClr>
                </a:solidFill>
                <a:latin typeface="Century Gothic"/>
                <a:ea typeface="+mn-ea"/>
                <a:cs typeface="Century Gothic"/>
              </a:defRPr>
            </a:lvl3pPr>
            <a:lvl4pPr marL="1599880"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6989"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i="1"/>
              <a:t>“For the purpose of reporting E/M services within the context of team-based care, performance of a substantive part of the MDM requires that the physician(s) or other QHP(s) made or approved the management plan….and takes responsibility for that plan with its inherent risk…”</a:t>
            </a:r>
            <a:endParaRPr lang="en-US" i="1"/>
          </a:p>
          <a:p>
            <a:pPr marL="0" indent="0" algn="r">
              <a:buNone/>
            </a:pPr>
            <a:r>
              <a:rPr lang="en-US" sz="1600" b="1">
                <a:effectLst/>
                <a:latin typeface="Century Gothic" panose="020B0502020202020204" pitchFamily="34" charset="0"/>
              </a:rPr>
              <a:t>2024 AMA CPT, pg 6</a:t>
            </a:r>
          </a:p>
        </p:txBody>
      </p:sp>
    </p:spTree>
    <p:extLst>
      <p:ext uri="{BB962C8B-B14F-4D97-AF65-F5344CB8AC3E}">
        <p14:creationId xmlns:p14="http://schemas.microsoft.com/office/powerpoint/2010/main" val="6757980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2B8E45-2D64-0771-BABB-D42D7B955215}"/>
              </a:ext>
            </a:extLst>
          </p:cNvPr>
          <p:cNvSpPr>
            <a:spLocks noGrp="1"/>
          </p:cNvSpPr>
          <p:nvPr>
            <p:ph idx="1"/>
          </p:nvPr>
        </p:nvSpPr>
        <p:spPr>
          <a:xfrm>
            <a:off x="609602" y="1778001"/>
            <a:ext cx="10989732" cy="4394199"/>
          </a:xfrm>
        </p:spPr>
        <p:txBody>
          <a:bodyPr>
            <a:normAutofit fontScale="92500" lnSpcReduction="10000"/>
          </a:bodyPr>
          <a:lstStyle/>
          <a:p>
            <a:pPr marL="0" indent="0">
              <a:buNone/>
            </a:pPr>
            <a:r>
              <a:rPr lang="en-US" sz="2400" u="sng"/>
              <a:t>Amount and complexity of data</a:t>
            </a:r>
          </a:p>
          <a:p>
            <a:endParaRPr lang="en-US" sz="2400" u="sng"/>
          </a:p>
          <a:p>
            <a:pPr fontAlgn="base"/>
            <a:r>
              <a:rPr lang="en-US" sz="2400" b="0" i="0" u="none" strike="noStrike">
                <a:solidFill>
                  <a:srgbClr val="000000"/>
                </a:solidFill>
                <a:effectLst/>
                <a:latin typeface="Century Gothic" panose="020B0502020202020204" pitchFamily="34" charset="0"/>
              </a:rPr>
              <a:t>Category 1 – </a:t>
            </a:r>
            <a:r>
              <a:rPr lang="en-US" sz="2400" b="1" i="0" u="sng">
                <a:solidFill>
                  <a:srgbClr val="000000"/>
                </a:solidFill>
                <a:effectLst/>
                <a:latin typeface="Century Gothic" panose="020B0502020202020204" pitchFamily="34" charset="0"/>
              </a:rPr>
              <a:t>Does NOT </a:t>
            </a:r>
            <a:r>
              <a:rPr lang="en-US" sz="2400" b="0" i="0" u="sng">
                <a:solidFill>
                  <a:srgbClr val="000000"/>
                </a:solidFill>
                <a:effectLst/>
                <a:latin typeface="Century Gothic" panose="020B0502020202020204" pitchFamily="34" charset="0"/>
              </a:rPr>
              <a:t>have to be personally performed by the physician</a:t>
            </a:r>
            <a:r>
              <a:rPr lang="en-US" sz="2400" b="0" i="0">
                <a:solidFill>
                  <a:srgbClr val="000000"/>
                </a:solidFill>
                <a:effectLst/>
                <a:latin typeface="Century Gothic" panose="020B0502020202020204" pitchFamily="34" charset="0"/>
              </a:rPr>
              <a:t>​</a:t>
            </a:r>
          </a:p>
          <a:p>
            <a:pPr lvl="1" fontAlgn="base"/>
            <a:r>
              <a:rPr lang="en-US" sz="2400" b="0" i="0" u="none" strike="noStrike">
                <a:solidFill>
                  <a:srgbClr val="000000"/>
                </a:solidFill>
                <a:effectLst/>
                <a:latin typeface="Century Gothic" panose="020B0502020202020204" pitchFamily="34" charset="0"/>
              </a:rPr>
              <a:t>Assessing the independent historians narrative</a:t>
            </a:r>
            <a:r>
              <a:rPr lang="en-US" sz="2400" b="0" i="0">
                <a:solidFill>
                  <a:srgbClr val="000000"/>
                </a:solidFill>
                <a:effectLst/>
                <a:latin typeface="Century Gothic" panose="020B0502020202020204" pitchFamily="34" charset="0"/>
              </a:rPr>
              <a:t>​</a:t>
            </a:r>
          </a:p>
          <a:p>
            <a:pPr lvl="1" fontAlgn="base"/>
            <a:r>
              <a:rPr lang="en-US" sz="2400" b="0" i="0" u="none" strike="noStrike">
                <a:solidFill>
                  <a:srgbClr val="000000"/>
                </a:solidFill>
                <a:effectLst/>
                <a:latin typeface="Century Gothic" panose="020B0502020202020204" pitchFamily="34" charset="0"/>
              </a:rPr>
              <a:t>Reviewing external records</a:t>
            </a:r>
            <a:r>
              <a:rPr lang="en-US" sz="2400" b="0" i="0">
                <a:solidFill>
                  <a:srgbClr val="000000"/>
                </a:solidFill>
                <a:effectLst/>
                <a:latin typeface="Century Gothic" panose="020B0502020202020204" pitchFamily="34" charset="0"/>
              </a:rPr>
              <a:t>​</a:t>
            </a:r>
          </a:p>
          <a:p>
            <a:pPr lvl="1" fontAlgn="base"/>
            <a:r>
              <a:rPr lang="en-US" sz="2400" b="0" i="0" u="none" strike="noStrike">
                <a:solidFill>
                  <a:srgbClr val="000000"/>
                </a:solidFill>
                <a:effectLst/>
                <a:latin typeface="Century Gothic" panose="020B0502020202020204" pitchFamily="34" charset="0"/>
              </a:rPr>
              <a:t>Ordering/reviewing tests, images, tracings</a:t>
            </a:r>
            <a:r>
              <a:rPr lang="en-US" sz="2400" b="0" i="0">
                <a:solidFill>
                  <a:srgbClr val="000000"/>
                </a:solidFill>
                <a:effectLst/>
                <a:latin typeface="Century Gothic" panose="020B0502020202020204" pitchFamily="34" charset="0"/>
              </a:rPr>
              <a:t>​</a:t>
            </a:r>
            <a:endParaRPr lang="en-US" sz="2400">
              <a:solidFill>
                <a:srgbClr val="000000"/>
              </a:solidFill>
              <a:latin typeface="Century Gothic" panose="020B0502020202020204" pitchFamily="34" charset="0"/>
            </a:endParaRPr>
          </a:p>
          <a:p>
            <a:pPr lvl="1" fontAlgn="base"/>
            <a:endParaRPr lang="en-US" sz="2400" b="0" i="0">
              <a:solidFill>
                <a:srgbClr val="000000"/>
              </a:solidFill>
              <a:effectLst/>
              <a:latin typeface="Century Gothic" panose="020B0502020202020204" pitchFamily="34" charset="0"/>
            </a:endParaRPr>
          </a:p>
          <a:p>
            <a:pPr fontAlgn="base"/>
            <a:r>
              <a:rPr lang="en-US" sz="2400" b="0" i="0" u="none" strike="noStrike">
                <a:solidFill>
                  <a:srgbClr val="000000"/>
                </a:solidFill>
                <a:effectLst/>
                <a:latin typeface="Century Gothic" panose="020B0502020202020204" pitchFamily="34" charset="0"/>
              </a:rPr>
              <a:t>Category 2 and 3– </a:t>
            </a:r>
            <a:r>
              <a:rPr lang="en-US" sz="2400" b="0" i="0" u="sng">
                <a:solidFill>
                  <a:srgbClr val="000000"/>
                </a:solidFill>
                <a:effectLst/>
                <a:latin typeface="Century Gothic" panose="020B0502020202020204" pitchFamily="34" charset="0"/>
              </a:rPr>
              <a:t>Must be </a:t>
            </a:r>
            <a:r>
              <a:rPr lang="en-US" sz="2400" b="1" i="0" u="sng">
                <a:solidFill>
                  <a:srgbClr val="000000"/>
                </a:solidFill>
                <a:effectLst/>
                <a:latin typeface="Century Gothic" panose="020B0502020202020204" pitchFamily="34" charset="0"/>
              </a:rPr>
              <a:t>personally performed </a:t>
            </a:r>
            <a:r>
              <a:rPr lang="en-US" sz="2400" b="0" i="0" u="sng">
                <a:solidFill>
                  <a:srgbClr val="000000"/>
                </a:solidFill>
                <a:effectLst/>
                <a:latin typeface="Century Gothic" panose="020B0502020202020204" pitchFamily="34" charset="0"/>
              </a:rPr>
              <a:t>by the physician IF </a:t>
            </a:r>
            <a:r>
              <a:rPr lang="en-US" sz="2400" b="0" i="0" u="none" strike="noStrike">
                <a:solidFill>
                  <a:srgbClr val="000000"/>
                </a:solidFill>
                <a:effectLst/>
                <a:latin typeface="Century Gothic" panose="020B0502020202020204" pitchFamily="34" charset="0"/>
              </a:rPr>
              <a:t>used for code assignment </a:t>
            </a:r>
            <a:r>
              <a:rPr lang="en-US" sz="2400" b="0" i="0">
                <a:solidFill>
                  <a:srgbClr val="000000"/>
                </a:solidFill>
                <a:effectLst/>
                <a:latin typeface="Century Gothic" panose="020B0502020202020204" pitchFamily="34" charset="0"/>
              </a:rPr>
              <a:t>​</a:t>
            </a:r>
          </a:p>
          <a:p>
            <a:pPr lvl="1" fontAlgn="base"/>
            <a:r>
              <a:rPr lang="en-US" sz="2400" b="0" i="0" u="none" strike="noStrike">
                <a:solidFill>
                  <a:srgbClr val="000000"/>
                </a:solidFill>
                <a:effectLst/>
                <a:latin typeface="Century Gothic" panose="020B0502020202020204" pitchFamily="34" charset="0"/>
              </a:rPr>
              <a:t>Independent interpretation of images, tracings, tests</a:t>
            </a:r>
            <a:r>
              <a:rPr lang="en-US" sz="2400" b="0" i="0">
                <a:solidFill>
                  <a:srgbClr val="000000"/>
                </a:solidFill>
                <a:effectLst/>
                <a:latin typeface="Century Gothic" panose="020B0502020202020204" pitchFamily="34" charset="0"/>
              </a:rPr>
              <a:t>​</a:t>
            </a:r>
          </a:p>
          <a:p>
            <a:pPr lvl="1" fontAlgn="base"/>
            <a:r>
              <a:rPr lang="en-US" sz="2400" b="0" i="0" u="none" strike="noStrike">
                <a:solidFill>
                  <a:srgbClr val="000000"/>
                </a:solidFill>
                <a:effectLst/>
                <a:latin typeface="Century Gothic" panose="020B0502020202020204" pitchFamily="34" charset="0"/>
              </a:rPr>
              <a:t>Discussion of management plan or test interpretation</a:t>
            </a:r>
            <a:endParaRPr lang="en-US" sz="2400" b="0" i="0">
              <a:solidFill>
                <a:srgbClr val="000000"/>
              </a:solidFill>
              <a:effectLst/>
              <a:latin typeface="Century Gothic" panose="020B0502020202020204" pitchFamily="34" charset="0"/>
            </a:endParaRPr>
          </a:p>
          <a:p>
            <a:endParaRPr lang="en-US"/>
          </a:p>
        </p:txBody>
      </p:sp>
      <p:sp>
        <p:nvSpPr>
          <p:cNvPr id="2" name="Title 1">
            <a:extLst>
              <a:ext uri="{FF2B5EF4-FFF2-40B4-BE49-F238E27FC236}">
                <a16:creationId xmlns:a16="http://schemas.microsoft.com/office/drawing/2014/main" id="{AA379AE2-510B-1F09-38B2-4999777FB771}"/>
              </a:ext>
            </a:extLst>
          </p:cNvPr>
          <p:cNvSpPr>
            <a:spLocks noGrp="1"/>
          </p:cNvSpPr>
          <p:nvPr>
            <p:ph type="title"/>
          </p:nvPr>
        </p:nvSpPr>
        <p:spPr/>
        <p:txBody>
          <a:bodyPr/>
          <a:lstStyle/>
          <a:p>
            <a:r>
              <a:rPr lang="en-US">
                <a:latin typeface="Palatino Linotype" panose="02040502050505030304" pitchFamily="18" charset="0"/>
              </a:rPr>
              <a:t>2024 CPT Shared Visit Language </a:t>
            </a:r>
            <a:endParaRPr lang="en-US"/>
          </a:p>
        </p:txBody>
      </p:sp>
    </p:spTree>
    <p:extLst>
      <p:ext uri="{BB962C8B-B14F-4D97-AF65-F5344CB8AC3E}">
        <p14:creationId xmlns:p14="http://schemas.microsoft.com/office/powerpoint/2010/main" val="497416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C010F-DBE2-9DC7-A42D-34D6EFE72F19}"/>
              </a:ext>
            </a:extLst>
          </p:cNvPr>
          <p:cNvSpPr>
            <a:spLocks noGrp="1"/>
          </p:cNvSpPr>
          <p:nvPr>
            <p:ph idx="1"/>
          </p:nvPr>
        </p:nvSpPr>
        <p:spPr>
          <a:xfrm>
            <a:off x="609602" y="1777999"/>
            <a:ext cx="10989732" cy="4884057"/>
          </a:xfrm>
        </p:spPr>
        <p:txBody>
          <a:bodyPr>
            <a:normAutofit lnSpcReduction="10000"/>
          </a:bodyPr>
          <a:lstStyle/>
          <a:p>
            <a:r>
              <a:rPr lang="en-US"/>
              <a:t>“I personally made/approved the management plan and take responsibility for the patient management.”</a:t>
            </a:r>
          </a:p>
          <a:p>
            <a:endParaRPr lang="en-US"/>
          </a:p>
          <a:p>
            <a:r>
              <a:rPr lang="en-US"/>
              <a:t>Additional options when performed to support medical decision making</a:t>
            </a:r>
          </a:p>
          <a:p>
            <a:pPr lvl="1"/>
            <a:r>
              <a:rPr lang="en-US"/>
              <a:t>“I independently interpreted the following study(s) [eg, EKG, CXR], which showed [interpretation].”</a:t>
            </a:r>
          </a:p>
          <a:p>
            <a:pPr lvl="1"/>
            <a:r>
              <a:rPr lang="en-US"/>
              <a:t>“I discussed with [insert physician name, specialty], who recommends [insert recommendation].”</a:t>
            </a:r>
          </a:p>
          <a:p>
            <a:pPr lvl="1"/>
            <a:endParaRPr lang="en-US"/>
          </a:p>
          <a:p>
            <a:r>
              <a:rPr lang="en-US"/>
              <a:t>“I personally made/approved the management plan and take responsibility for the patient management. I independently interpreted the EKG, which shows NSR, nl ST segments."</a:t>
            </a:r>
          </a:p>
        </p:txBody>
      </p:sp>
      <p:sp>
        <p:nvSpPr>
          <p:cNvPr id="2" name="Title 1">
            <a:extLst>
              <a:ext uri="{FF2B5EF4-FFF2-40B4-BE49-F238E27FC236}">
                <a16:creationId xmlns:a16="http://schemas.microsoft.com/office/drawing/2014/main" id="{531F7002-326F-837F-3F48-6C1612F8E9BD}"/>
              </a:ext>
            </a:extLst>
          </p:cNvPr>
          <p:cNvSpPr>
            <a:spLocks noGrp="1"/>
          </p:cNvSpPr>
          <p:nvPr>
            <p:ph type="title"/>
          </p:nvPr>
        </p:nvSpPr>
        <p:spPr/>
        <p:txBody>
          <a:bodyPr/>
          <a:lstStyle/>
          <a:p>
            <a:r>
              <a:rPr lang="en-US">
                <a:latin typeface="Palatino Linotype" panose="02040502050505030304" pitchFamily="18" charset="0"/>
              </a:rPr>
              <a:t>2024 Shared Visit Attestation</a:t>
            </a:r>
          </a:p>
        </p:txBody>
      </p:sp>
    </p:spTree>
    <p:extLst>
      <p:ext uri="{BB962C8B-B14F-4D97-AF65-F5344CB8AC3E}">
        <p14:creationId xmlns:p14="http://schemas.microsoft.com/office/powerpoint/2010/main" val="209348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8B42B-075B-89A1-3DB0-9875E60A36CB}"/>
              </a:ext>
            </a:extLst>
          </p:cNvPr>
          <p:cNvSpPr>
            <a:spLocks noGrp="1"/>
          </p:cNvSpPr>
          <p:nvPr>
            <p:ph idx="1"/>
          </p:nvPr>
        </p:nvSpPr>
        <p:spPr/>
        <p:txBody>
          <a:bodyPr/>
          <a:lstStyle/>
          <a:p>
            <a:r>
              <a:rPr lang="en-US" i="1" dirty="0">
                <a:effectLst/>
                <a:latin typeface="Century Gothic" panose="020B0502020202020204" pitchFamily="34" charset="0"/>
              </a:rPr>
              <a:t>Does the ED physician have to document the Medical Decision Making, or can they attest</a:t>
            </a:r>
            <a:r>
              <a:rPr lang="en-US" dirty="0">
                <a:latin typeface="Century Gothic" panose="020B0502020202020204" pitchFamily="34" charset="0"/>
              </a:rPr>
              <a:t> </a:t>
            </a:r>
            <a:r>
              <a:rPr lang="en-US" i="1" dirty="0">
                <a:effectLst/>
                <a:latin typeface="Century Gothic" panose="020B0502020202020204" pitchFamily="34" charset="0"/>
              </a:rPr>
              <a:t>to their participation in the encounter and refer to the PA/NP documentation to support</a:t>
            </a:r>
            <a:r>
              <a:rPr lang="en-US" dirty="0">
                <a:latin typeface="Century Gothic" panose="020B0502020202020204" pitchFamily="34" charset="0"/>
              </a:rPr>
              <a:t> </a:t>
            </a:r>
            <a:r>
              <a:rPr lang="en-US" i="1" dirty="0">
                <a:effectLst/>
                <a:latin typeface="Century Gothic" panose="020B0502020202020204" pitchFamily="34" charset="0"/>
              </a:rPr>
              <a:t>reporting a Split/Shared Visit?</a:t>
            </a:r>
            <a:endParaRPr lang="en-US" dirty="0">
              <a:effectLst/>
              <a:latin typeface="Century Gothic" panose="020B0502020202020204" pitchFamily="34" charset="0"/>
            </a:endParaRPr>
          </a:p>
          <a:p>
            <a:r>
              <a:rPr lang="en-US" i="1" dirty="0">
                <a:effectLst/>
                <a:latin typeface="Century Gothic" panose="020B0502020202020204" pitchFamily="34" charset="0"/>
              </a:rPr>
              <a:t>In the </a:t>
            </a:r>
            <a:r>
              <a:rPr lang="en-US" i="1" u="sng" dirty="0">
                <a:effectLst/>
                <a:latin typeface="Century Gothic" panose="020B0502020202020204" pitchFamily="34" charset="0"/>
              </a:rPr>
              <a:t>Federal Register for CY 2020, CMS established a general principle to allow the</a:t>
            </a:r>
            <a:r>
              <a:rPr lang="en-US" u="sng" dirty="0">
                <a:latin typeface="Century Gothic" panose="020B0502020202020204" pitchFamily="34" charset="0"/>
              </a:rPr>
              <a:t> </a:t>
            </a:r>
            <a:r>
              <a:rPr lang="en-US" i="1" u="sng" dirty="0">
                <a:effectLst/>
                <a:latin typeface="Century Gothic" panose="020B0502020202020204" pitchFamily="34" charset="0"/>
              </a:rPr>
              <a:t>physician/QHP who furnishes and bills for professional services to review and verify, rather than</a:t>
            </a:r>
            <a:r>
              <a:rPr lang="en-US" u="sng" dirty="0">
                <a:latin typeface="Century Gothic" panose="020B0502020202020204" pitchFamily="34" charset="0"/>
              </a:rPr>
              <a:t> </a:t>
            </a:r>
            <a:r>
              <a:rPr lang="en-US" i="1" u="sng" dirty="0">
                <a:effectLst/>
                <a:latin typeface="Century Gothic" panose="020B0502020202020204" pitchFamily="34" charset="0"/>
              </a:rPr>
              <a:t>re-document</a:t>
            </a:r>
            <a:r>
              <a:rPr lang="en-US" i="1" dirty="0">
                <a:effectLst/>
                <a:latin typeface="Century Gothic" panose="020B0502020202020204" pitchFamily="34" charset="0"/>
              </a:rPr>
              <a:t>, information included in the medical record by physicians, residents, nurses,</a:t>
            </a:r>
            <a:r>
              <a:rPr lang="en-US" dirty="0">
                <a:latin typeface="Century Gothic" panose="020B0502020202020204" pitchFamily="34" charset="0"/>
              </a:rPr>
              <a:t> </a:t>
            </a:r>
            <a:r>
              <a:rPr lang="en-US" i="1" dirty="0">
                <a:effectLst/>
                <a:latin typeface="Century Gothic" panose="020B0502020202020204" pitchFamily="34" charset="0"/>
              </a:rPr>
              <a:t>students or other members of the medical team.</a:t>
            </a:r>
            <a:endParaRPr lang="en-US" dirty="0">
              <a:latin typeface="Century Gothic" panose="020B0502020202020204" pitchFamily="34" charset="0"/>
            </a:endParaRPr>
          </a:p>
          <a:p>
            <a:r>
              <a:rPr lang="en-US" i="1" u="sng" dirty="0">
                <a:effectLst/>
                <a:latin typeface="Century Gothic" panose="020B0502020202020204" pitchFamily="34" charset="0"/>
              </a:rPr>
              <a:t>In accordance with this existing principle, it is not required for the ED physician to document the</a:t>
            </a:r>
            <a:r>
              <a:rPr lang="en-US" u="sng" dirty="0">
                <a:latin typeface="Century Gothic" panose="020B0502020202020204" pitchFamily="34" charset="0"/>
              </a:rPr>
              <a:t> </a:t>
            </a:r>
            <a:r>
              <a:rPr lang="en-US" i="1" u="sng" dirty="0">
                <a:effectLst/>
                <a:latin typeface="Century Gothic" panose="020B0502020202020204" pitchFamily="34" charset="0"/>
              </a:rPr>
              <a:t>MDM. Instead, they may review and approve the PA/NP documentation and attest to their</a:t>
            </a:r>
            <a:r>
              <a:rPr lang="en-US" u="sng" dirty="0">
                <a:latin typeface="Century Gothic" panose="020B0502020202020204" pitchFamily="34" charset="0"/>
              </a:rPr>
              <a:t> </a:t>
            </a:r>
            <a:r>
              <a:rPr lang="en-US" i="1" u="sng" dirty="0">
                <a:effectLst/>
                <a:latin typeface="Century Gothic" panose="020B0502020202020204" pitchFamily="34" charset="0"/>
              </a:rPr>
              <a:t>performance of the substantive portion of the MDM. </a:t>
            </a:r>
            <a:endParaRPr lang="en-US" dirty="0"/>
          </a:p>
        </p:txBody>
      </p:sp>
      <p:sp>
        <p:nvSpPr>
          <p:cNvPr id="3" name="Title 2">
            <a:extLst>
              <a:ext uri="{FF2B5EF4-FFF2-40B4-BE49-F238E27FC236}">
                <a16:creationId xmlns:a16="http://schemas.microsoft.com/office/drawing/2014/main" id="{BE2B7334-88B7-48B4-D3C2-140E19DBB37E}"/>
              </a:ext>
            </a:extLst>
          </p:cNvPr>
          <p:cNvSpPr>
            <a:spLocks noGrp="1"/>
          </p:cNvSpPr>
          <p:nvPr>
            <p:ph type="title"/>
          </p:nvPr>
        </p:nvSpPr>
        <p:spPr/>
        <p:txBody>
          <a:bodyPr/>
          <a:lstStyle/>
          <a:p>
            <a:r>
              <a:rPr lang="en-US" dirty="0"/>
              <a:t>ACEP Shared Service FAQs</a:t>
            </a:r>
          </a:p>
        </p:txBody>
      </p:sp>
    </p:spTree>
    <p:extLst>
      <p:ext uri="{BB962C8B-B14F-4D97-AF65-F5344CB8AC3E}">
        <p14:creationId xmlns:p14="http://schemas.microsoft.com/office/powerpoint/2010/main" val="1202630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49DCD-0516-C0B6-4D9E-EBEF5DC4B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2291E-A552-E828-5B17-4EDCFE452FDE}"/>
              </a:ext>
            </a:extLst>
          </p:cNvPr>
          <p:cNvSpPr>
            <a:spLocks noGrp="1"/>
          </p:cNvSpPr>
          <p:nvPr>
            <p:ph type="title"/>
          </p:nvPr>
        </p:nvSpPr>
        <p:spPr/>
        <p:txBody>
          <a:bodyPr/>
          <a:lstStyle/>
          <a:p>
            <a:r>
              <a:rPr lang="en-US" dirty="0"/>
              <a:t>Substantive Portion Face-To-Face</a:t>
            </a:r>
          </a:p>
        </p:txBody>
      </p:sp>
      <p:sp>
        <p:nvSpPr>
          <p:cNvPr id="3" name="Content Placeholder 2">
            <a:extLst>
              <a:ext uri="{FF2B5EF4-FFF2-40B4-BE49-F238E27FC236}">
                <a16:creationId xmlns:a16="http://schemas.microsoft.com/office/drawing/2014/main" id="{7923267F-033D-7E9A-33D0-2B6B12141D69}"/>
              </a:ext>
            </a:extLst>
          </p:cNvPr>
          <p:cNvSpPr>
            <a:spLocks noGrp="1"/>
          </p:cNvSpPr>
          <p:nvPr>
            <p:ph idx="1"/>
          </p:nvPr>
        </p:nvSpPr>
        <p:spPr>
          <a:xfrm>
            <a:off x="609602" y="2024744"/>
            <a:ext cx="10989732" cy="2068284"/>
          </a:xfrm>
          <a:ln w="31750">
            <a:solidFill>
              <a:srgbClr val="00B0F0"/>
            </a:solidFill>
          </a:ln>
        </p:spPr>
        <p:txBody>
          <a:bodyPr/>
          <a:lstStyle/>
          <a:p>
            <a:pPr marL="0" indent="0">
              <a:buNone/>
            </a:pPr>
            <a:r>
              <a:rPr lang="en-US" dirty="0"/>
              <a:t>For all split (or shared) visits, one of the practitioners must have face-to-face (in-person) contact with the patient, it does not have to the physician, nor the practitioner who performs the substantive portion and bills for the visit.  The substantive portion can be entirely with or without direct patient contact</a:t>
            </a:r>
          </a:p>
        </p:txBody>
      </p:sp>
      <p:sp>
        <p:nvSpPr>
          <p:cNvPr id="5" name="Content Placeholder 2">
            <a:extLst>
              <a:ext uri="{FF2B5EF4-FFF2-40B4-BE49-F238E27FC236}">
                <a16:creationId xmlns:a16="http://schemas.microsoft.com/office/drawing/2014/main" id="{49B0CEE3-8BC1-E45F-3170-0A0947ACE634}"/>
              </a:ext>
            </a:extLst>
          </p:cNvPr>
          <p:cNvSpPr txBox="1">
            <a:spLocks/>
          </p:cNvSpPr>
          <p:nvPr/>
        </p:nvSpPr>
        <p:spPr>
          <a:xfrm>
            <a:off x="4335541" y="6205742"/>
            <a:ext cx="5432573" cy="521924"/>
          </a:xfrm>
          <a:prstGeom prst="rect">
            <a:avLst/>
          </a:prstGeom>
        </p:spPr>
        <p:txBody>
          <a:bodyPr/>
          <a:lstStyle>
            <a:lvl1pPr marL="342831" indent="-342831" algn="l" defTabSz="457109" rtl="0" eaLnBrk="1" latinLnBrk="0" hangingPunct="1">
              <a:lnSpc>
                <a:spcPct val="110000"/>
              </a:lnSpc>
              <a:spcBef>
                <a:spcPct val="20000"/>
              </a:spcBef>
              <a:buClr>
                <a:schemeClr val="accent5"/>
              </a:buClr>
              <a:buSzPct val="80000"/>
              <a:buFont typeface="Georgia Bold Italic"/>
              <a:buChar char="▪"/>
              <a:defRPr sz="2200" b="0" i="0" kern="1200">
                <a:solidFill>
                  <a:schemeClr val="tx1">
                    <a:lumMod val="75000"/>
                  </a:schemeClr>
                </a:solidFill>
                <a:latin typeface="Century Gothic"/>
                <a:ea typeface="+mn-ea"/>
                <a:cs typeface="Century Gothic"/>
              </a:defRPr>
            </a:lvl1pPr>
            <a:lvl2pPr marL="858666" indent="-401558" algn="l" defTabSz="457109" rtl="0" eaLnBrk="1" latinLnBrk="0" hangingPunct="1">
              <a:lnSpc>
                <a:spcPct val="110000"/>
              </a:lnSpc>
              <a:spcBef>
                <a:spcPct val="20000"/>
              </a:spcBef>
              <a:buClr>
                <a:schemeClr val="accent5"/>
              </a:buClr>
              <a:buSzPct val="85000"/>
              <a:buFont typeface="Menlo Bold"/>
              <a:buChar char="‒"/>
              <a:defRPr sz="2200" b="0" i="0" kern="1200">
                <a:solidFill>
                  <a:schemeClr val="tx1">
                    <a:lumMod val="75000"/>
                  </a:schemeClr>
                </a:solidFill>
                <a:latin typeface="Century Gothic"/>
                <a:ea typeface="+mn-ea"/>
                <a:cs typeface="Century Gothic"/>
              </a:defRPr>
            </a:lvl2pPr>
            <a:lvl3pPr marL="1199910" indent="-285693" algn="l" defTabSz="457109" rtl="0" eaLnBrk="1" latinLnBrk="0" hangingPunct="1">
              <a:lnSpc>
                <a:spcPct val="110000"/>
              </a:lnSpc>
              <a:spcBef>
                <a:spcPct val="20000"/>
              </a:spcBef>
              <a:buClr>
                <a:schemeClr val="accent5"/>
              </a:buClr>
              <a:buSzPct val="85000"/>
              <a:buFont typeface="Arial"/>
              <a:buChar char="•"/>
              <a:defRPr sz="2200" b="0" i="0" kern="1200">
                <a:solidFill>
                  <a:schemeClr val="tx1">
                    <a:lumMod val="75000"/>
                  </a:schemeClr>
                </a:solidFill>
                <a:latin typeface="Century Gothic"/>
                <a:ea typeface="+mn-ea"/>
                <a:cs typeface="Century Gothic"/>
              </a:defRPr>
            </a:lvl3pPr>
            <a:lvl4pPr marL="1599880"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6989"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Pub 100-04 Ch 12 30.6.18B</a:t>
            </a:r>
          </a:p>
        </p:txBody>
      </p:sp>
      <p:cxnSp>
        <p:nvCxnSpPr>
          <p:cNvPr id="6" name="Straight Connector 5">
            <a:extLst>
              <a:ext uri="{FF2B5EF4-FFF2-40B4-BE49-F238E27FC236}">
                <a16:creationId xmlns:a16="http://schemas.microsoft.com/office/drawing/2014/main" id="{C639779D-694E-92A6-5918-290520FA7A32}"/>
              </a:ext>
            </a:extLst>
          </p:cNvPr>
          <p:cNvCxnSpPr>
            <a:cxnSpLocks/>
          </p:cNvCxnSpPr>
          <p:nvPr/>
        </p:nvCxnSpPr>
        <p:spPr>
          <a:xfrm>
            <a:off x="3624344" y="6024591"/>
            <a:ext cx="49433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446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1713C5-62FE-F016-5FF4-CB601BAAAC2D}"/>
              </a:ext>
            </a:extLst>
          </p:cNvPr>
          <p:cNvPicPr>
            <a:picLocks noGrp="1" noChangeAspect="1"/>
          </p:cNvPicPr>
          <p:nvPr>
            <p:ph idx="1"/>
          </p:nvPr>
        </p:nvPicPr>
        <p:blipFill>
          <a:blip r:embed="rId3"/>
          <a:stretch>
            <a:fillRect/>
          </a:stretch>
        </p:blipFill>
        <p:spPr>
          <a:xfrm>
            <a:off x="2943294" y="1778000"/>
            <a:ext cx="6322874" cy="4381500"/>
          </a:xfrm>
          <a:prstGeom prst="rect">
            <a:avLst/>
          </a:prstGeom>
          <a:ln w="28575">
            <a:solidFill>
              <a:schemeClr val="accent1"/>
            </a:solidFill>
          </a:ln>
        </p:spPr>
      </p:pic>
      <p:sp>
        <p:nvSpPr>
          <p:cNvPr id="3" name="Title 2">
            <a:extLst>
              <a:ext uri="{FF2B5EF4-FFF2-40B4-BE49-F238E27FC236}">
                <a16:creationId xmlns:a16="http://schemas.microsoft.com/office/drawing/2014/main" id="{598BCF37-2270-50F3-534D-587B08BB7229}"/>
              </a:ext>
            </a:extLst>
          </p:cNvPr>
          <p:cNvSpPr>
            <a:spLocks noGrp="1"/>
          </p:cNvSpPr>
          <p:nvPr>
            <p:ph type="title"/>
          </p:nvPr>
        </p:nvSpPr>
        <p:spPr/>
        <p:txBody>
          <a:bodyPr/>
          <a:lstStyle/>
          <a:p>
            <a:r>
              <a:rPr lang="en-US" dirty="0"/>
              <a:t>CMS Shared Visit Documentation Standard</a:t>
            </a:r>
          </a:p>
        </p:txBody>
      </p:sp>
    </p:spTree>
    <p:extLst>
      <p:ext uri="{BB962C8B-B14F-4D97-AF65-F5344CB8AC3E}">
        <p14:creationId xmlns:p14="http://schemas.microsoft.com/office/powerpoint/2010/main" val="23720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21960E-8790-DE9F-F180-B10F35C5B64A}"/>
              </a:ext>
            </a:extLst>
          </p:cNvPr>
          <p:cNvSpPr>
            <a:spLocks noGrp="1"/>
          </p:cNvSpPr>
          <p:nvPr>
            <p:ph sz="quarter" idx="10"/>
          </p:nvPr>
        </p:nvSpPr>
        <p:spPr/>
        <p:txBody>
          <a:bodyPr/>
          <a:lstStyle/>
          <a:p>
            <a:r>
              <a:rPr lang="en-US"/>
              <a:t>Appropriate Use Criteria</a:t>
            </a:r>
          </a:p>
        </p:txBody>
      </p:sp>
    </p:spTree>
    <p:extLst>
      <p:ext uri="{BB962C8B-B14F-4D97-AF65-F5344CB8AC3E}">
        <p14:creationId xmlns:p14="http://schemas.microsoft.com/office/powerpoint/2010/main" val="1941790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89427A-6A03-342A-33BF-DDDC5FA47BCB}"/>
              </a:ext>
            </a:extLst>
          </p:cNvPr>
          <p:cNvSpPr>
            <a:spLocks noGrp="1"/>
          </p:cNvSpPr>
          <p:nvPr>
            <p:ph sz="quarter" idx="10"/>
          </p:nvPr>
        </p:nvSpPr>
        <p:spPr/>
        <p:txBody>
          <a:bodyPr/>
          <a:lstStyle/>
          <a:p>
            <a:r>
              <a:rPr lang="en-US"/>
              <a:t>New Documentation Guidelines Lessons Learned</a:t>
            </a:r>
          </a:p>
        </p:txBody>
      </p:sp>
    </p:spTree>
    <p:extLst>
      <p:ext uri="{BB962C8B-B14F-4D97-AF65-F5344CB8AC3E}">
        <p14:creationId xmlns:p14="http://schemas.microsoft.com/office/powerpoint/2010/main" val="4210210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FE5DD1-1DBC-1A3D-0881-AF0AF4DF9417}"/>
              </a:ext>
            </a:extLst>
          </p:cNvPr>
          <p:cNvSpPr>
            <a:spLocks noGrp="1"/>
          </p:cNvSpPr>
          <p:nvPr>
            <p:ph idx="1"/>
          </p:nvPr>
        </p:nvSpPr>
        <p:spPr/>
        <p:txBody>
          <a:bodyPr/>
          <a:lstStyle/>
          <a:p>
            <a:r>
              <a:rPr lang="en-US"/>
              <a:t>Established in the Protecting Access to Medicare Act (PAMA), 2014</a:t>
            </a:r>
          </a:p>
          <a:p>
            <a:r>
              <a:rPr lang="en-US"/>
              <a:t>Qualified clinical decision support mechanism prior to ordering advanced diagnostic imaging</a:t>
            </a:r>
          </a:p>
          <a:p>
            <a:r>
              <a:rPr lang="en-US"/>
              <a:t>Goal of cost reduction</a:t>
            </a:r>
          </a:p>
          <a:p>
            <a:r>
              <a:rPr lang="en-US"/>
              <a:t>Planned implementation in 2017</a:t>
            </a:r>
          </a:p>
          <a:p>
            <a:pPr lvl="1"/>
            <a:r>
              <a:rPr lang="en-US"/>
              <a:t>Multiple delays</a:t>
            </a:r>
          </a:p>
          <a:p>
            <a:endParaRPr lang="en-US"/>
          </a:p>
        </p:txBody>
      </p:sp>
      <p:sp>
        <p:nvSpPr>
          <p:cNvPr id="2" name="Title 1">
            <a:extLst>
              <a:ext uri="{FF2B5EF4-FFF2-40B4-BE49-F238E27FC236}">
                <a16:creationId xmlns:a16="http://schemas.microsoft.com/office/drawing/2014/main" id="{88313A48-8E20-1C98-424E-A69EF1B416D5}"/>
              </a:ext>
            </a:extLst>
          </p:cNvPr>
          <p:cNvSpPr>
            <a:spLocks noGrp="1"/>
          </p:cNvSpPr>
          <p:nvPr>
            <p:ph type="title"/>
          </p:nvPr>
        </p:nvSpPr>
        <p:spPr/>
        <p:txBody>
          <a:bodyPr/>
          <a:lstStyle/>
          <a:p>
            <a:r>
              <a:rPr lang="en-US">
                <a:latin typeface="Palatino Linotype" panose="02040502050505030304" pitchFamily="18" charset="0"/>
              </a:rPr>
              <a:t>Appropriate Use Criteria</a:t>
            </a:r>
          </a:p>
        </p:txBody>
      </p:sp>
    </p:spTree>
    <p:extLst>
      <p:ext uri="{BB962C8B-B14F-4D97-AF65-F5344CB8AC3E}">
        <p14:creationId xmlns:p14="http://schemas.microsoft.com/office/powerpoint/2010/main" val="961448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2C756-C8B9-F9D6-09CF-9F2F28D07C9A}"/>
              </a:ext>
            </a:extLst>
          </p:cNvPr>
          <p:cNvSpPr>
            <a:spLocks noGrp="1"/>
          </p:cNvSpPr>
          <p:nvPr>
            <p:ph type="title"/>
          </p:nvPr>
        </p:nvSpPr>
        <p:spPr/>
        <p:txBody>
          <a:bodyPr/>
          <a:lstStyle/>
          <a:p>
            <a:r>
              <a:rPr lang="en-US">
                <a:latin typeface="Palatino Linotype" panose="02040502050505030304" pitchFamily="18" charset="0"/>
              </a:rPr>
              <a:t>Appropriate Use Criteria – Gone!</a:t>
            </a:r>
          </a:p>
        </p:txBody>
      </p:sp>
      <p:sp>
        <p:nvSpPr>
          <p:cNvPr id="6" name="Content Placeholder 2">
            <a:extLst>
              <a:ext uri="{FF2B5EF4-FFF2-40B4-BE49-F238E27FC236}">
                <a16:creationId xmlns:a16="http://schemas.microsoft.com/office/drawing/2014/main" id="{AE50F3E3-BB48-0E9F-D56D-2BA5F15A541A}"/>
              </a:ext>
            </a:extLst>
          </p:cNvPr>
          <p:cNvSpPr txBox="1">
            <a:spLocks/>
          </p:cNvSpPr>
          <p:nvPr/>
        </p:nvSpPr>
        <p:spPr>
          <a:xfrm>
            <a:off x="1521587" y="1752600"/>
            <a:ext cx="9148826" cy="2722747"/>
          </a:xfrm>
          <a:prstGeom prst="rect">
            <a:avLst/>
          </a:prstGeom>
          <a:ln w="28575">
            <a:solidFill>
              <a:schemeClr val="accent1"/>
            </a:solidFill>
          </a:ln>
        </p:spPr>
        <p:txBody>
          <a:bodyPr lIns="182880" tIns="182880" rIns="182880" bIns="182880"/>
          <a:lstStyle>
            <a:lvl1pPr marL="342831" indent="-342831" algn="l" defTabSz="457109" rtl="0" eaLnBrk="1" latinLnBrk="0" hangingPunct="1">
              <a:lnSpc>
                <a:spcPct val="110000"/>
              </a:lnSpc>
              <a:spcBef>
                <a:spcPct val="20000"/>
              </a:spcBef>
              <a:buClr>
                <a:schemeClr val="accent5"/>
              </a:buClr>
              <a:buSzPct val="80000"/>
              <a:buFont typeface="Georgia Bold Italic"/>
              <a:buChar char="▪"/>
              <a:defRPr sz="2200" b="0" i="0" kern="1200">
                <a:solidFill>
                  <a:schemeClr val="tx1">
                    <a:lumMod val="75000"/>
                  </a:schemeClr>
                </a:solidFill>
                <a:latin typeface="Century Gothic"/>
                <a:ea typeface="+mn-ea"/>
                <a:cs typeface="Century Gothic"/>
              </a:defRPr>
            </a:lvl1pPr>
            <a:lvl2pPr marL="858666" indent="-401558" algn="l" defTabSz="457109" rtl="0" eaLnBrk="1" latinLnBrk="0" hangingPunct="1">
              <a:lnSpc>
                <a:spcPct val="110000"/>
              </a:lnSpc>
              <a:spcBef>
                <a:spcPct val="20000"/>
              </a:spcBef>
              <a:buClr>
                <a:schemeClr val="accent5"/>
              </a:buClr>
              <a:buSzPct val="85000"/>
              <a:buFont typeface="Menlo Bold"/>
              <a:buChar char="‒"/>
              <a:defRPr sz="2200" b="0" i="0" kern="1200">
                <a:solidFill>
                  <a:schemeClr val="tx1">
                    <a:lumMod val="75000"/>
                  </a:schemeClr>
                </a:solidFill>
                <a:latin typeface="Century Gothic"/>
                <a:ea typeface="+mn-ea"/>
                <a:cs typeface="Century Gothic"/>
              </a:defRPr>
            </a:lvl2pPr>
            <a:lvl3pPr marL="1199910" indent="-285693" algn="l" defTabSz="457109" rtl="0" eaLnBrk="1" latinLnBrk="0" hangingPunct="1">
              <a:lnSpc>
                <a:spcPct val="110000"/>
              </a:lnSpc>
              <a:spcBef>
                <a:spcPct val="20000"/>
              </a:spcBef>
              <a:buClr>
                <a:schemeClr val="accent5"/>
              </a:buClr>
              <a:buSzPct val="85000"/>
              <a:buFont typeface="Arial"/>
              <a:buChar char="•"/>
              <a:defRPr sz="2200" b="0" i="0" kern="1200">
                <a:solidFill>
                  <a:schemeClr val="tx1">
                    <a:lumMod val="75000"/>
                  </a:schemeClr>
                </a:solidFill>
                <a:latin typeface="Century Gothic"/>
                <a:ea typeface="+mn-ea"/>
                <a:cs typeface="Century Gothic"/>
              </a:defRPr>
            </a:lvl3pPr>
            <a:lvl4pPr marL="1599880"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6989" indent="-228554" algn="l" defTabSz="457109"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i="1">
                <a:effectLst/>
                <a:latin typeface="Century Gothic" panose="020B0502020202020204" pitchFamily="34" charset="0"/>
              </a:rPr>
              <a:t>“As a result, we</a:t>
            </a:r>
            <a:r>
              <a:rPr lang="en-US" sz="2000">
                <a:latin typeface="Century Gothic" panose="020B0502020202020204" pitchFamily="34" charset="0"/>
              </a:rPr>
              <a:t> </a:t>
            </a:r>
            <a:r>
              <a:rPr lang="en-US" sz="2000" i="1">
                <a:effectLst/>
                <a:latin typeface="Century Gothic" panose="020B0502020202020204" pitchFamily="34" charset="0"/>
              </a:rPr>
              <a:t>propose to pause implementation of the AUC program for reevaluation, and rescind the current</a:t>
            </a:r>
            <a:r>
              <a:rPr lang="en-US" sz="2000">
                <a:latin typeface="Century Gothic" panose="020B0502020202020204" pitchFamily="34" charset="0"/>
              </a:rPr>
              <a:t> </a:t>
            </a:r>
            <a:r>
              <a:rPr lang="en-US" sz="2000" i="1">
                <a:effectLst/>
                <a:latin typeface="Century Gothic" panose="020B0502020202020204" pitchFamily="34" charset="0"/>
              </a:rPr>
              <a:t>AUC program regulations from § 414.94. We expect this to be a </a:t>
            </a:r>
            <a:r>
              <a:rPr lang="en-US" sz="2000" b="1" i="1" u="sng">
                <a:effectLst/>
                <a:latin typeface="Century Gothic" panose="020B0502020202020204" pitchFamily="34" charset="0"/>
              </a:rPr>
              <a:t>hard pause</a:t>
            </a:r>
            <a:r>
              <a:rPr lang="en-US" sz="2000" b="1" i="1">
                <a:effectLst/>
                <a:latin typeface="Century Gothic" panose="020B0502020202020204" pitchFamily="34" charset="0"/>
              </a:rPr>
              <a:t> </a:t>
            </a:r>
            <a:r>
              <a:rPr lang="en-US" sz="2000" i="1">
                <a:effectLst/>
                <a:latin typeface="Century Gothic" panose="020B0502020202020204" pitchFamily="34" charset="0"/>
              </a:rPr>
              <a:t>to facilitate thorough</a:t>
            </a:r>
            <a:r>
              <a:rPr lang="en-US" sz="2000">
                <a:latin typeface="Century Gothic" panose="020B0502020202020204" pitchFamily="34" charset="0"/>
              </a:rPr>
              <a:t> </a:t>
            </a:r>
            <a:r>
              <a:rPr lang="en-US" sz="2000" i="1">
                <a:effectLst/>
                <a:latin typeface="Century Gothic" panose="020B0502020202020204" pitchFamily="34" charset="0"/>
              </a:rPr>
              <a:t>program reevaluation and, as such, we are not proposing a time frame within which</a:t>
            </a:r>
            <a:r>
              <a:rPr lang="en-US" sz="2000">
                <a:latin typeface="Century Gothic" panose="020B0502020202020204" pitchFamily="34" charset="0"/>
              </a:rPr>
              <a:t> </a:t>
            </a:r>
            <a:r>
              <a:rPr lang="en-US" sz="2000" i="1">
                <a:effectLst/>
                <a:latin typeface="Century Gothic" panose="020B0502020202020204" pitchFamily="34" charset="0"/>
              </a:rPr>
              <a:t>implementation efforts may recommence.”</a:t>
            </a:r>
            <a:endParaRPr lang="en-US" sz="2000">
              <a:effectLst/>
              <a:latin typeface="Century Gothic" panose="020B0502020202020204" pitchFamily="34" charset="0"/>
            </a:endParaRPr>
          </a:p>
          <a:p>
            <a:pPr marL="0" indent="0">
              <a:buNone/>
            </a:pPr>
            <a:endParaRPr lang="en-US" sz="1600" i="1"/>
          </a:p>
          <a:p>
            <a:pPr marL="0" indent="0" algn="r">
              <a:buNone/>
            </a:pPr>
            <a:r>
              <a:rPr lang="en-US" sz="1600" b="1">
                <a:effectLst/>
                <a:latin typeface="Century Gothic" panose="020B0502020202020204" pitchFamily="34" charset="0"/>
              </a:rPr>
              <a:t>2024 CMS Physician Proposed Rule, pg 735/1920</a:t>
            </a:r>
            <a:endParaRPr lang="en-US" sz="1800" b="1">
              <a:effectLst/>
              <a:latin typeface="Century Gothic" panose="020B0502020202020204" pitchFamily="34" charset="0"/>
            </a:endParaRPr>
          </a:p>
        </p:txBody>
      </p:sp>
    </p:spTree>
    <p:extLst>
      <p:ext uri="{BB962C8B-B14F-4D97-AF65-F5344CB8AC3E}">
        <p14:creationId xmlns:p14="http://schemas.microsoft.com/office/powerpoint/2010/main" val="52221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27852B-F3F8-C130-612C-1CE9B454A7C5}"/>
              </a:ext>
            </a:extLst>
          </p:cNvPr>
          <p:cNvSpPr>
            <a:spLocks noGrp="1"/>
          </p:cNvSpPr>
          <p:nvPr>
            <p:ph sz="quarter" idx="10"/>
          </p:nvPr>
        </p:nvSpPr>
        <p:spPr/>
        <p:txBody>
          <a:bodyPr/>
          <a:lstStyle/>
          <a:p>
            <a:r>
              <a:rPr lang="en-US"/>
              <a:t>Key MDM Drivers – Documentation Guidelines</a:t>
            </a:r>
          </a:p>
        </p:txBody>
      </p:sp>
    </p:spTree>
    <p:extLst>
      <p:ext uri="{BB962C8B-B14F-4D97-AF65-F5344CB8AC3E}">
        <p14:creationId xmlns:p14="http://schemas.microsoft.com/office/powerpoint/2010/main" val="3787286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60743-3637-84CB-028E-33B60E495EAC}"/>
              </a:ext>
            </a:extLst>
          </p:cNvPr>
          <p:cNvSpPr>
            <a:spLocks noGrp="1"/>
          </p:cNvSpPr>
          <p:nvPr>
            <p:ph type="title"/>
          </p:nvPr>
        </p:nvSpPr>
        <p:spPr>
          <a:xfrm>
            <a:off x="609602" y="391296"/>
            <a:ext cx="10964332" cy="573904"/>
          </a:xfrm>
        </p:spPr>
        <p:txBody>
          <a:bodyPr>
            <a:normAutofit/>
          </a:bodyPr>
          <a:lstStyle/>
          <a:p>
            <a:pPr>
              <a:lnSpc>
                <a:spcPct val="90000"/>
              </a:lnSpc>
            </a:pPr>
            <a:r>
              <a:rPr lang="en-US">
                <a:latin typeface="Palatino Linotype" panose="02040502050505030304" pitchFamily="18" charset="0"/>
              </a:rPr>
              <a:t>Key Documentation Elements</a:t>
            </a:r>
          </a:p>
        </p:txBody>
      </p:sp>
      <p:pic>
        <p:nvPicPr>
          <p:cNvPr id="4" name="Picture 4" descr="Table&#10;&#10;Description automatically generated">
            <a:extLst>
              <a:ext uri="{FF2B5EF4-FFF2-40B4-BE49-F238E27FC236}">
                <a16:creationId xmlns:a16="http://schemas.microsoft.com/office/drawing/2014/main" id="{2BE1A6C4-E004-F5AF-9D24-6AFE4016F95B}"/>
              </a:ext>
            </a:extLst>
          </p:cNvPr>
          <p:cNvPicPr>
            <a:picLocks noChangeAspect="1"/>
          </p:cNvPicPr>
          <p:nvPr/>
        </p:nvPicPr>
        <p:blipFill>
          <a:blip r:embed="rId3"/>
          <a:stretch>
            <a:fillRect/>
          </a:stretch>
        </p:blipFill>
        <p:spPr>
          <a:xfrm>
            <a:off x="2080883" y="1752600"/>
            <a:ext cx="8030234" cy="4416629"/>
          </a:xfrm>
          <a:prstGeom prst="rect">
            <a:avLst/>
          </a:prstGeom>
          <a:noFill/>
          <a:ln w="25400">
            <a:solidFill>
              <a:schemeClr val="accent5"/>
            </a:solidFill>
          </a:ln>
        </p:spPr>
      </p:pic>
    </p:spTree>
    <p:extLst>
      <p:ext uri="{BB962C8B-B14F-4D97-AF65-F5344CB8AC3E}">
        <p14:creationId xmlns:p14="http://schemas.microsoft.com/office/powerpoint/2010/main" val="2458988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B4D5DF-62CC-411E-E9F2-89165D8FC2F6}"/>
              </a:ext>
            </a:extLst>
          </p:cNvPr>
          <p:cNvSpPr>
            <a:spLocks noGrp="1"/>
          </p:cNvSpPr>
          <p:nvPr>
            <p:ph type="title"/>
          </p:nvPr>
        </p:nvSpPr>
        <p:spPr/>
        <p:txBody>
          <a:bodyPr/>
          <a:lstStyle/>
          <a:p>
            <a:r>
              <a:rPr lang="en-US"/>
              <a:t>Key Documentation Elements - Clinical</a:t>
            </a:r>
          </a:p>
        </p:txBody>
      </p:sp>
      <p:sp>
        <p:nvSpPr>
          <p:cNvPr id="2" name="Content Placeholder 1">
            <a:extLst>
              <a:ext uri="{FF2B5EF4-FFF2-40B4-BE49-F238E27FC236}">
                <a16:creationId xmlns:a16="http://schemas.microsoft.com/office/drawing/2014/main" id="{0FCB468A-A7D1-937F-E73F-1E157BF6604A}"/>
              </a:ext>
            </a:extLst>
          </p:cNvPr>
          <p:cNvSpPr>
            <a:spLocks noGrp="1"/>
          </p:cNvSpPr>
          <p:nvPr>
            <p:ph idx="1"/>
          </p:nvPr>
        </p:nvSpPr>
        <p:spPr>
          <a:xfrm>
            <a:off x="609604" y="1778003"/>
            <a:ext cx="10964332" cy="4380823"/>
          </a:xfrm>
        </p:spPr>
        <p:txBody>
          <a:bodyPr>
            <a:normAutofit fontScale="92500" lnSpcReduction="10000"/>
          </a:bodyPr>
          <a:lstStyle/>
          <a:p>
            <a:r>
              <a:rPr lang="en-US" sz="2200" dirty="0"/>
              <a:t>Differential diagnosis demonstrate complexity of care</a:t>
            </a:r>
          </a:p>
          <a:p>
            <a:r>
              <a:rPr lang="en-US" sz="2200" dirty="0"/>
              <a:t>Pertinent comorbidities that may affect care</a:t>
            </a:r>
          </a:p>
          <a:p>
            <a:r>
              <a:rPr lang="en-US" sz="2200" dirty="0"/>
              <a:t>Discussions and record review </a:t>
            </a:r>
          </a:p>
          <a:p>
            <a:pPr lvl="1"/>
            <a:r>
              <a:rPr lang="en-US" sz="2200" dirty="0"/>
              <a:t>History obtained from an independent historian (family/EMS) </a:t>
            </a:r>
          </a:p>
          <a:p>
            <a:pPr lvl="1"/>
            <a:r>
              <a:rPr lang="en-US" sz="2200" dirty="0"/>
              <a:t>Review of external records (inpatient notes, office records, PDMP)</a:t>
            </a:r>
          </a:p>
          <a:p>
            <a:pPr lvl="1"/>
            <a:r>
              <a:rPr lang="en-US" sz="2200" dirty="0"/>
              <a:t>Discussions of management with other clinicians (hospitalist, consultants, pharmacy, social work)</a:t>
            </a:r>
          </a:p>
          <a:p>
            <a:r>
              <a:rPr lang="en-US" sz="2200" dirty="0"/>
              <a:t>Independent interpretations of studies (EKG, X-ray, ultrasound)</a:t>
            </a:r>
          </a:p>
          <a:p>
            <a:r>
              <a:rPr lang="en-US" sz="2200" dirty="0"/>
              <a:t>Diagnostic tests and prescription medication appropriately considered (X-ray, CT, antibiotics)</a:t>
            </a:r>
          </a:p>
          <a:p>
            <a:r>
              <a:rPr lang="en-US" sz="2200" dirty="0"/>
              <a:t>Appropriate consideration of hospitalization or de-escalation of care</a:t>
            </a:r>
          </a:p>
          <a:p>
            <a:r>
              <a:rPr lang="en-US" sz="2200" dirty="0"/>
              <a:t>Care significantly impacted by social determinants of health</a:t>
            </a:r>
          </a:p>
        </p:txBody>
      </p:sp>
    </p:spTree>
    <p:extLst>
      <p:ext uri="{BB962C8B-B14F-4D97-AF65-F5344CB8AC3E}">
        <p14:creationId xmlns:p14="http://schemas.microsoft.com/office/powerpoint/2010/main" val="2400069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7A7213-AB0A-C41A-AE2B-D421623F34DC}"/>
              </a:ext>
            </a:extLst>
          </p:cNvPr>
          <p:cNvSpPr>
            <a:spLocks noGrp="1"/>
          </p:cNvSpPr>
          <p:nvPr>
            <p:ph type="title"/>
          </p:nvPr>
        </p:nvSpPr>
        <p:spPr/>
        <p:txBody>
          <a:bodyPr/>
          <a:lstStyle/>
          <a:p>
            <a:r>
              <a:rPr lang="en-US"/>
              <a:t>Take Home Points</a:t>
            </a:r>
          </a:p>
        </p:txBody>
      </p:sp>
      <p:sp>
        <p:nvSpPr>
          <p:cNvPr id="2" name="Content Placeholder 1">
            <a:extLst>
              <a:ext uri="{FF2B5EF4-FFF2-40B4-BE49-F238E27FC236}">
                <a16:creationId xmlns:a16="http://schemas.microsoft.com/office/drawing/2014/main" id="{7CD39CCA-DDA8-96A5-EBBA-D674BA3B7A20}"/>
              </a:ext>
            </a:extLst>
          </p:cNvPr>
          <p:cNvSpPr>
            <a:spLocks noGrp="1"/>
          </p:cNvSpPr>
          <p:nvPr>
            <p:ph idx="1"/>
          </p:nvPr>
        </p:nvSpPr>
        <p:spPr/>
        <p:txBody>
          <a:bodyPr/>
          <a:lstStyle/>
          <a:p>
            <a:r>
              <a:rPr lang="en-US" dirty="0"/>
              <a:t>Emergency Medicine has adapted well to the current documentation guidelines with some reduction in note bloat</a:t>
            </a:r>
          </a:p>
          <a:p>
            <a:r>
              <a:rPr lang="en-US" dirty="0"/>
              <a:t>The reduced conversion factor is triggered by budget neutrality and the lack of an inflation index</a:t>
            </a:r>
          </a:p>
          <a:p>
            <a:r>
              <a:rPr lang="en-US" dirty="0"/>
              <a:t>Split shared visits have new definitions  </a:t>
            </a:r>
          </a:p>
        </p:txBody>
      </p:sp>
    </p:spTree>
    <p:extLst>
      <p:ext uri="{BB962C8B-B14F-4D97-AF65-F5344CB8AC3E}">
        <p14:creationId xmlns:p14="http://schemas.microsoft.com/office/powerpoint/2010/main" val="2415380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9D0FB0-71BF-4A7A-CB67-4BF8C4676F6C}"/>
              </a:ext>
            </a:extLst>
          </p:cNvPr>
          <p:cNvSpPr>
            <a:spLocks noGrp="1"/>
          </p:cNvSpPr>
          <p:nvPr>
            <p:ph type="title" idx="4294967295"/>
          </p:nvPr>
        </p:nvSpPr>
        <p:spPr>
          <a:xfrm>
            <a:off x="1015074" y="1133879"/>
            <a:ext cx="10161852" cy="4590242"/>
          </a:xfrm>
          <a:prstGeom prst="rect">
            <a:avLst/>
          </a:prstGeom>
        </p:spPr>
        <p:txBody>
          <a:bodyPr lIns="91413" tIns="45706" rIns="91413" bIns="45706" anchor="t">
            <a:noAutofit/>
          </a:bodyPr>
          <a:lstStyle/>
          <a:p>
            <a:r>
              <a:rPr lang="en-US" sz="3599" dirty="0">
                <a:solidFill>
                  <a:schemeClr val="accent5"/>
                </a:solidFill>
                <a:latin typeface="Century Gothic" panose="020B0502020202020204" pitchFamily="34" charset="0"/>
                <a:ea typeface="MS PGothic"/>
              </a:rPr>
              <a:t>Questions &amp; Contact</a:t>
            </a:r>
            <a:br>
              <a:rPr lang="en-US" sz="3599" dirty="0">
                <a:latin typeface="Century Gothic" panose="020B0502020202020204" pitchFamily="34" charset="0"/>
                <a:ea typeface="MS PGothic"/>
              </a:rPr>
            </a:br>
            <a:br>
              <a:rPr lang="en-US" sz="3599" dirty="0">
                <a:solidFill>
                  <a:schemeClr val="tx1">
                    <a:lumMod val="75000"/>
                  </a:schemeClr>
                </a:solidFill>
                <a:latin typeface="Century Gothic"/>
                <a:cs typeface="Century Gothic"/>
              </a:rPr>
            </a:br>
            <a:r>
              <a:rPr lang="en-US" sz="3599" dirty="0">
                <a:solidFill>
                  <a:schemeClr val="tx1">
                    <a:lumMod val="90000"/>
                    <a:lumOff val="10000"/>
                  </a:schemeClr>
                </a:solidFill>
                <a:latin typeface="Century Gothic"/>
                <a:cs typeface="Microsoft Tai Le"/>
              </a:rPr>
              <a:t>Jason Adler, MD, CEDC, FACEP</a:t>
            </a:r>
            <a:br>
              <a:rPr lang="en-US" sz="3599" dirty="0">
                <a:solidFill>
                  <a:schemeClr val="tx1">
                    <a:lumMod val="90000"/>
                    <a:lumOff val="10000"/>
                  </a:schemeClr>
                </a:solidFill>
                <a:latin typeface="Century Gothic"/>
                <a:cs typeface="Microsoft Tai Le"/>
              </a:rPr>
            </a:br>
            <a:br>
              <a:rPr lang="en-US" sz="3599" dirty="0">
                <a:solidFill>
                  <a:schemeClr val="tx1">
                    <a:lumMod val="90000"/>
                    <a:lumOff val="10000"/>
                  </a:schemeClr>
                </a:solidFill>
                <a:latin typeface="Century Gothic"/>
                <a:cs typeface="Century Gothic"/>
              </a:rPr>
            </a:br>
            <a:r>
              <a:rPr lang="en-US" sz="3599" dirty="0">
                <a:solidFill>
                  <a:schemeClr val="tx1">
                    <a:lumMod val="90000"/>
                    <a:lumOff val="10000"/>
                  </a:schemeClr>
                </a:solidFill>
                <a:latin typeface="Century Gothic"/>
                <a:cs typeface="Century Gothic"/>
                <a:hlinkClick r:id="rId2"/>
              </a:rPr>
              <a:t>jadler@logixhealth.com</a:t>
            </a:r>
            <a:br>
              <a:rPr lang="en-US" sz="3599" dirty="0">
                <a:solidFill>
                  <a:schemeClr val="tx1">
                    <a:lumMod val="90000"/>
                    <a:lumOff val="10000"/>
                  </a:schemeClr>
                </a:solidFill>
                <a:latin typeface="Century Gothic"/>
                <a:cs typeface="Century Gothic"/>
              </a:rPr>
            </a:br>
            <a:br>
              <a:rPr lang="en-US" sz="3599" dirty="0">
                <a:solidFill>
                  <a:schemeClr val="tx1">
                    <a:lumMod val="90000"/>
                    <a:lumOff val="10000"/>
                  </a:schemeClr>
                </a:solidFill>
                <a:latin typeface="Century Gothic"/>
                <a:cs typeface="Century Gothic"/>
              </a:rPr>
            </a:br>
            <a:r>
              <a:rPr lang="en-US" sz="3599" dirty="0">
                <a:solidFill>
                  <a:schemeClr val="tx1">
                    <a:lumMod val="90000"/>
                    <a:lumOff val="10000"/>
                  </a:schemeClr>
                </a:solidFill>
                <a:latin typeface="Century Gothic"/>
                <a:cs typeface="Century Gothic"/>
              </a:rPr>
              <a:t>202.438.6983</a:t>
            </a:r>
            <a:br>
              <a:rPr lang="en-US" sz="3599">
                <a:solidFill>
                  <a:schemeClr val="tx1">
                    <a:lumMod val="90000"/>
                    <a:lumOff val="10000"/>
                  </a:schemeClr>
                </a:solidFill>
                <a:latin typeface="Century Gothic"/>
                <a:cs typeface="Century Gothic"/>
              </a:rPr>
            </a:br>
            <a:endParaRPr lang="en-US" sz="3599" dirty="0">
              <a:latin typeface="Century Gothic" panose="020B0502020202020204" pitchFamily="34" charset="0"/>
            </a:endParaRPr>
          </a:p>
        </p:txBody>
      </p:sp>
    </p:spTree>
    <p:extLst>
      <p:ext uri="{BB962C8B-B14F-4D97-AF65-F5344CB8AC3E}">
        <p14:creationId xmlns:p14="http://schemas.microsoft.com/office/powerpoint/2010/main" val="50103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B7B8-0EF6-A832-B495-F52F928760BF}"/>
              </a:ext>
            </a:extLst>
          </p:cNvPr>
          <p:cNvSpPr>
            <a:spLocks noGrp="1"/>
          </p:cNvSpPr>
          <p:nvPr>
            <p:ph type="title"/>
          </p:nvPr>
        </p:nvSpPr>
        <p:spPr>
          <a:xfrm>
            <a:off x="609604" y="255932"/>
            <a:ext cx="10964332" cy="573904"/>
          </a:xfrm>
        </p:spPr>
        <p:txBody>
          <a:bodyPr/>
          <a:lstStyle/>
          <a:p>
            <a:r>
              <a:rPr lang="en-US">
                <a:latin typeface="Palatino Linotype" panose="02040502050505030304" pitchFamily="18" charset="0"/>
              </a:rPr>
              <a:t>Generational Change: </a:t>
            </a:r>
            <a:br>
              <a:rPr lang="en-US">
                <a:latin typeface="Palatino Linotype" panose="02040502050505030304" pitchFamily="18" charset="0"/>
              </a:rPr>
            </a:br>
            <a:r>
              <a:rPr lang="en-US">
                <a:latin typeface="Palatino Linotype" panose="02040502050505030304" pitchFamily="18" charset="0"/>
              </a:rPr>
              <a:t>Documentation Guidelines</a:t>
            </a:r>
          </a:p>
        </p:txBody>
      </p:sp>
      <p:sp>
        <p:nvSpPr>
          <p:cNvPr id="3" name="Content Placeholder 2">
            <a:extLst>
              <a:ext uri="{FF2B5EF4-FFF2-40B4-BE49-F238E27FC236}">
                <a16:creationId xmlns:a16="http://schemas.microsoft.com/office/drawing/2014/main" id="{DEBA724D-4A2D-2FF7-F9F0-F92446AFC54E}"/>
              </a:ext>
            </a:extLst>
          </p:cNvPr>
          <p:cNvSpPr>
            <a:spLocks noGrp="1"/>
          </p:cNvSpPr>
          <p:nvPr>
            <p:ph idx="1"/>
          </p:nvPr>
        </p:nvSpPr>
        <p:spPr>
          <a:xfrm>
            <a:off x="609604" y="1778003"/>
            <a:ext cx="10964332" cy="4380823"/>
          </a:xfrm>
        </p:spPr>
        <p:txBody>
          <a:bodyPr/>
          <a:lstStyle/>
          <a:p>
            <a:r>
              <a:rPr lang="en-US" sz="2200"/>
              <a:t>28 years in the making!</a:t>
            </a:r>
          </a:p>
          <a:p>
            <a:r>
              <a:rPr lang="en-US" sz="2200"/>
              <a:t>Value the cognitive work performed when documented</a:t>
            </a:r>
          </a:p>
          <a:p>
            <a:r>
              <a:rPr lang="en-US" sz="2200"/>
              <a:t>Early returns are positive</a:t>
            </a:r>
          </a:p>
          <a:p>
            <a:endParaRPr lang="en-US"/>
          </a:p>
          <a:p>
            <a:endParaRPr lang="en-US"/>
          </a:p>
        </p:txBody>
      </p:sp>
      <p:pic>
        <p:nvPicPr>
          <p:cNvPr id="4" name="Picture 3">
            <a:extLst>
              <a:ext uri="{FF2B5EF4-FFF2-40B4-BE49-F238E27FC236}">
                <a16:creationId xmlns:a16="http://schemas.microsoft.com/office/drawing/2014/main" id="{B94572BD-2AA7-615B-83CE-64DD6A9A5599}"/>
              </a:ext>
            </a:extLst>
          </p:cNvPr>
          <p:cNvPicPr>
            <a:picLocks noChangeAspect="1"/>
          </p:cNvPicPr>
          <p:nvPr/>
        </p:nvPicPr>
        <p:blipFill>
          <a:blip r:embed="rId3"/>
          <a:stretch>
            <a:fillRect/>
          </a:stretch>
        </p:blipFill>
        <p:spPr>
          <a:xfrm>
            <a:off x="8676367" y="2553078"/>
            <a:ext cx="3307666" cy="3909060"/>
          </a:xfrm>
          <a:prstGeom prst="rect">
            <a:avLst/>
          </a:prstGeom>
        </p:spPr>
      </p:pic>
      <p:pic>
        <p:nvPicPr>
          <p:cNvPr id="7" name="Picture 1" descr="page7image17268944">
            <a:extLst>
              <a:ext uri="{FF2B5EF4-FFF2-40B4-BE49-F238E27FC236}">
                <a16:creationId xmlns:a16="http://schemas.microsoft.com/office/drawing/2014/main" id="{69BE5FFE-5A63-85A3-8186-ABA62AEEB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880" y="5021995"/>
            <a:ext cx="3480345" cy="144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61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A724D-4A2D-2FF7-F9F0-F92446AFC54E}"/>
              </a:ext>
            </a:extLst>
          </p:cNvPr>
          <p:cNvSpPr>
            <a:spLocks noGrp="1"/>
          </p:cNvSpPr>
          <p:nvPr>
            <p:ph idx="1"/>
          </p:nvPr>
        </p:nvSpPr>
        <p:spPr>
          <a:xfrm>
            <a:off x="609602" y="1778001"/>
            <a:ext cx="10989732" cy="4380823"/>
          </a:xfrm>
        </p:spPr>
        <p:txBody>
          <a:bodyPr/>
          <a:lstStyle/>
          <a:p>
            <a:r>
              <a:rPr lang="en-US"/>
              <a:t>Levels 1 and 2 are uncommon</a:t>
            </a:r>
          </a:p>
          <a:p>
            <a:r>
              <a:rPr lang="en-US"/>
              <a:t>Shift from 99283 to 99284</a:t>
            </a:r>
          </a:p>
          <a:p>
            <a:r>
              <a:rPr lang="en-US"/>
              <a:t>Potential of slight decrease in 99285</a:t>
            </a:r>
          </a:p>
          <a:p>
            <a:r>
              <a:rPr lang="en-US"/>
              <a:t>The intent of the guidelines was not to decrease the RVU/patient</a:t>
            </a:r>
          </a:p>
          <a:p>
            <a:endParaRPr lang="en-US"/>
          </a:p>
          <a:p>
            <a:endParaRPr lang="en-US"/>
          </a:p>
        </p:txBody>
      </p:sp>
      <p:sp>
        <p:nvSpPr>
          <p:cNvPr id="2" name="Title 1">
            <a:extLst>
              <a:ext uri="{FF2B5EF4-FFF2-40B4-BE49-F238E27FC236}">
                <a16:creationId xmlns:a16="http://schemas.microsoft.com/office/drawing/2014/main" id="{7C8FB7B8-0EF6-A832-B495-F52F928760BF}"/>
              </a:ext>
            </a:extLst>
          </p:cNvPr>
          <p:cNvSpPr>
            <a:spLocks noGrp="1"/>
          </p:cNvSpPr>
          <p:nvPr>
            <p:ph type="title"/>
          </p:nvPr>
        </p:nvSpPr>
        <p:spPr>
          <a:xfrm>
            <a:off x="609602" y="391296"/>
            <a:ext cx="10964332" cy="573904"/>
          </a:xfrm>
        </p:spPr>
        <p:txBody>
          <a:bodyPr/>
          <a:lstStyle/>
          <a:p>
            <a:r>
              <a:rPr lang="en-US"/>
              <a:t>Generational Change: Lessons Learned</a:t>
            </a:r>
          </a:p>
        </p:txBody>
      </p:sp>
    </p:spTree>
    <p:extLst>
      <p:ext uri="{BB962C8B-B14F-4D97-AF65-F5344CB8AC3E}">
        <p14:creationId xmlns:p14="http://schemas.microsoft.com/office/powerpoint/2010/main" val="19129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CF8F5D-7E1A-B92E-94CC-051B4939BCD3}"/>
              </a:ext>
            </a:extLst>
          </p:cNvPr>
          <p:cNvSpPr>
            <a:spLocks noGrp="1"/>
          </p:cNvSpPr>
          <p:nvPr>
            <p:ph sz="quarter" idx="10"/>
          </p:nvPr>
        </p:nvSpPr>
        <p:spPr/>
        <p:txBody>
          <a:bodyPr/>
          <a:lstStyle/>
          <a:p>
            <a:r>
              <a:rPr lang="en-US"/>
              <a:t>A Timeline of Note Bloat </a:t>
            </a:r>
          </a:p>
        </p:txBody>
      </p:sp>
    </p:spTree>
    <p:extLst>
      <p:ext uri="{BB962C8B-B14F-4D97-AF65-F5344CB8AC3E}">
        <p14:creationId xmlns:p14="http://schemas.microsoft.com/office/powerpoint/2010/main" val="184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5C6FA49-5020-61F5-D536-D5497CAB793E}"/>
              </a:ext>
            </a:extLst>
          </p:cNvPr>
          <p:cNvPicPr>
            <a:picLocks noGrp="1" noChangeAspect="1"/>
          </p:cNvPicPr>
          <p:nvPr>
            <p:ph idx="4294967295"/>
          </p:nvPr>
        </p:nvPicPr>
        <p:blipFill>
          <a:blip r:embed="rId2"/>
          <a:stretch>
            <a:fillRect/>
          </a:stretch>
        </p:blipFill>
        <p:spPr>
          <a:xfrm>
            <a:off x="1968500" y="1179212"/>
            <a:ext cx="8255000" cy="4178300"/>
          </a:xfrm>
          <a:prstGeom prst="rect">
            <a:avLst/>
          </a:prstGeom>
        </p:spPr>
      </p:pic>
    </p:spTree>
    <p:extLst>
      <p:ext uri="{BB962C8B-B14F-4D97-AF65-F5344CB8AC3E}">
        <p14:creationId xmlns:p14="http://schemas.microsoft.com/office/powerpoint/2010/main" val="4219816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A88516-565E-5130-3A45-D4E01081D7B4}"/>
              </a:ext>
            </a:extLst>
          </p:cNvPr>
          <p:cNvSpPr>
            <a:spLocks noGrp="1"/>
          </p:cNvSpPr>
          <p:nvPr>
            <p:ph idx="1"/>
          </p:nvPr>
        </p:nvSpPr>
        <p:spPr>
          <a:xfrm>
            <a:off x="609602" y="1778001"/>
            <a:ext cx="10989732" cy="4380823"/>
          </a:xfrm>
        </p:spPr>
        <p:txBody>
          <a:bodyPr lIns="91440" tIns="45720" rIns="91440" bIns="45720" anchor="t"/>
          <a:lstStyle/>
          <a:p>
            <a:pPr marL="342265" indent="-342265"/>
            <a:r>
              <a:rPr lang="en-US" dirty="0"/>
              <a:t>Note length increased by 60.1%  (99% CI, 46.7—75.2%)</a:t>
            </a:r>
          </a:p>
          <a:p>
            <a:pPr marL="342265" indent="-342265"/>
            <a:r>
              <a:rPr lang="en-US" dirty="0"/>
              <a:t>Redundancy increased by 10.9%</a:t>
            </a:r>
          </a:p>
          <a:p>
            <a:pPr marL="342265" indent="-342265"/>
            <a:r>
              <a:rPr lang="en-US" dirty="0"/>
              <a:t>Clinicians spending 25-50% more time at the EHR </a:t>
            </a:r>
          </a:p>
          <a:p>
            <a:pPr marL="342265" indent="-342265"/>
            <a:endParaRPr lang="en-US"/>
          </a:p>
          <a:p>
            <a:pPr marL="342265" indent="-342265"/>
            <a:endParaRPr lang="en-US"/>
          </a:p>
        </p:txBody>
      </p:sp>
      <p:sp>
        <p:nvSpPr>
          <p:cNvPr id="3" name="Title 2">
            <a:extLst>
              <a:ext uri="{FF2B5EF4-FFF2-40B4-BE49-F238E27FC236}">
                <a16:creationId xmlns:a16="http://schemas.microsoft.com/office/drawing/2014/main" id="{5285C739-BB73-6080-8C6C-80D4F65308F2}"/>
              </a:ext>
            </a:extLst>
          </p:cNvPr>
          <p:cNvSpPr>
            <a:spLocks noGrp="1"/>
          </p:cNvSpPr>
          <p:nvPr>
            <p:ph type="title"/>
          </p:nvPr>
        </p:nvSpPr>
        <p:spPr>
          <a:xfrm>
            <a:off x="609602" y="391296"/>
            <a:ext cx="10964332" cy="573904"/>
          </a:xfrm>
        </p:spPr>
        <p:txBody>
          <a:bodyPr/>
          <a:lstStyle/>
          <a:p>
            <a:r>
              <a:rPr lang="en-US"/>
              <a:t>Length and Redundancy of Outpatient Progress Notes</a:t>
            </a:r>
          </a:p>
        </p:txBody>
      </p:sp>
    </p:spTree>
    <p:extLst>
      <p:ext uri="{BB962C8B-B14F-4D97-AF65-F5344CB8AC3E}">
        <p14:creationId xmlns:p14="http://schemas.microsoft.com/office/powerpoint/2010/main" val="904267916"/>
      </p:ext>
    </p:extLst>
  </p:cSld>
  <p:clrMapOvr>
    <a:masterClrMapping/>
  </p:clrMapOvr>
</p:sld>
</file>

<file path=ppt/theme/theme1.xml><?xml version="1.0" encoding="utf-8"?>
<a:theme xmlns:a="http://schemas.openxmlformats.org/drawingml/2006/main" name="2_PAGE SEPARATOR">
  <a:themeElements>
    <a:clrScheme name="Custom 8">
      <a:dk1>
        <a:srgbClr val="262626"/>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404040"/>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_TITLE SLIDE">
  <a:themeElements>
    <a:clrScheme name="Custom 1">
      <a:dk1>
        <a:srgbClr val="4D4F53"/>
      </a:dk1>
      <a:lt1>
        <a:srgbClr val="FFFFFF"/>
      </a:lt1>
      <a:dk2>
        <a:srgbClr val="DFDF00"/>
      </a:dk2>
      <a:lt2>
        <a:srgbClr val="FFFFFF"/>
      </a:lt2>
      <a:accent1>
        <a:srgbClr val="00ADD0"/>
      </a:accent1>
      <a:accent2>
        <a:srgbClr val="9B1889"/>
      </a:accent2>
      <a:accent3>
        <a:srgbClr val="DFDF00"/>
      </a:accent3>
      <a:accent4>
        <a:srgbClr val="DF8300"/>
      </a:accent4>
      <a:accent5>
        <a:srgbClr val="0039A6"/>
      </a:accent5>
      <a:accent6>
        <a:srgbClr val="FFFFFF"/>
      </a:accent6>
      <a:hlink>
        <a:srgbClr val="0039A6"/>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4ba6692-0195-4329-9a5d-08a427817083}" enabled="0" method="" siteId="{54ba6692-0195-4329-9a5d-08a427817083}" removed="1"/>
</clbl:labelList>
</file>

<file path=docProps/app.xml><?xml version="1.0" encoding="utf-8"?>
<Properties xmlns="http://schemas.openxmlformats.org/officeDocument/2006/extended-properties" xmlns:vt="http://schemas.openxmlformats.org/officeDocument/2006/docPropsVTypes">
  <TotalTime>3632</TotalTime>
  <Words>2376</Words>
  <Application>Microsoft Macintosh PowerPoint</Application>
  <PresentationFormat>Widescreen</PresentationFormat>
  <Paragraphs>269</Paragraphs>
  <Slides>46</Slides>
  <Notes>33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46</vt:i4>
      </vt:variant>
    </vt:vector>
  </HeadingPairs>
  <TitlesOfParts>
    <vt:vector size="62" baseType="lpstr">
      <vt:lpstr>MS PGothic</vt:lpstr>
      <vt:lpstr>Aperto</vt:lpstr>
      <vt:lpstr>Arial</vt:lpstr>
      <vt:lpstr>Calibri</vt:lpstr>
      <vt:lpstr>Century Gothic</vt:lpstr>
      <vt:lpstr>Georgia Bold Italic</vt:lpstr>
      <vt:lpstr>Guardian TextSans Web</vt:lpstr>
      <vt:lpstr>Helvetica</vt:lpstr>
      <vt:lpstr>Menlo Bold</vt:lpstr>
      <vt:lpstr>myriad-pro</vt:lpstr>
      <vt:lpstr>Palatino</vt:lpstr>
      <vt:lpstr>Palatino Linotype</vt:lpstr>
      <vt:lpstr>Times</vt:lpstr>
      <vt:lpstr>Wingdings</vt:lpstr>
      <vt:lpstr>2_PAGE SEPARATOR</vt:lpstr>
      <vt:lpstr>12_TITLE SLIDE</vt:lpstr>
      <vt:lpstr>PowerPoint Presentation</vt:lpstr>
      <vt:lpstr>No Relevant Financial Disclosures</vt:lpstr>
      <vt:lpstr>Objectives</vt:lpstr>
      <vt:lpstr>PowerPoint Presentation</vt:lpstr>
      <vt:lpstr>Generational Change:  Documentation Guidelines</vt:lpstr>
      <vt:lpstr>Generational Change: Lessons Learned</vt:lpstr>
      <vt:lpstr>PowerPoint Presentation</vt:lpstr>
      <vt:lpstr>PowerPoint Presentation</vt:lpstr>
      <vt:lpstr>Length and Redundancy of Outpatient Progress Notes</vt:lpstr>
      <vt:lpstr>Patients Over Paperwork</vt:lpstr>
      <vt:lpstr>Electronic Health Record and Burnout</vt:lpstr>
      <vt:lpstr>Note Length and Documentation Time</vt:lpstr>
      <vt:lpstr>Note Length and Documentation Time</vt:lpstr>
      <vt:lpstr>Note Length</vt:lpstr>
      <vt:lpstr>PowerPoint Presentation</vt:lpstr>
      <vt:lpstr>Reimbursement Updates 2024</vt:lpstr>
      <vt:lpstr>RBRVS Equation</vt:lpstr>
      <vt:lpstr>2024 wRVUs: Unchanged from 2023</vt:lpstr>
      <vt:lpstr>Budget Neutrality </vt:lpstr>
      <vt:lpstr>2024 Medicare Conversion Factor</vt:lpstr>
      <vt:lpstr>2024 RVUs Per E/M Level</vt:lpstr>
      <vt:lpstr>Medicare Physician Payment Is Not Keeping Up with Inflation</vt:lpstr>
      <vt:lpstr>PowerPoint Presentation</vt:lpstr>
      <vt:lpstr>Medicare Physician Payment Is Not Keeping Up with Inflation</vt:lpstr>
      <vt:lpstr>PowerPoint Presentation</vt:lpstr>
      <vt:lpstr>Congress Is Watching: Strengthening Medicare for Patients and Providers Act </vt:lpstr>
      <vt:lpstr>H.R. 6683</vt:lpstr>
      <vt:lpstr>Some Relief is Coming!</vt:lpstr>
      <vt:lpstr>PowerPoint Presentation</vt:lpstr>
      <vt:lpstr>Defining Substantive Portion</vt:lpstr>
      <vt:lpstr>2024 Delayed Implementation of Time-Only Definition</vt:lpstr>
      <vt:lpstr>2024 Final Rule Aligns with CPT Shared Visit Definition</vt:lpstr>
      <vt:lpstr>2024 CPT Shared Visit Language </vt:lpstr>
      <vt:lpstr>2024 CPT Shared Visit Language </vt:lpstr>
      <vt:lpstr>2024 Shared Visit Attestation</vt:lpstr>
      <vt:lpstr>ACEP Shared Service FAQs</vt:lpstr>
      <vt:lpstr>Substantive Portion Face-To-Face</vt:lpstr>
      <vt:lpstr>CMS Shared Visit Documentation Standard</vt:lpstr>
      <vt:lpstr>PowerPoint Presentation</vt:lpstr>
      <vt:lpstr>Appropriate Use Criteria</vt:lpstr>
      <vt:lpstr>Appropriate Use Criteria – Gone!</vt:lpstr>
      <vt:lpstr>PowerPoint Presentation</vt:lpstr>
      <vt:lpstr>Key Documentation Elements</vt:lpstr>
      <vt:lpstr>Key Documentation Elements - Clinical</vt:lpstr>
      <vt:lpstr>Take Home Points</vt:lpstr>
      <vt:lpstr>Questions &amp; Contact  Jason Adler, MD, CEDC, FACEP  jadler@logixhealth.com  202.438.6983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Jason Adler</dc:creator>
  <cp:keywords/>
  <dc:description/>
  <cp:lastModifiedBy>Jason Adler</cp:lastModifiedBy>
  <cp:revision>6</cp:revision>
  <dcterms:created xsi:type="dcterms:W3CDTF">2023-10-23T18:43:09Z</dcterms:created>
  <dcterms:modified xsi:type="dcterms:W3CDTF">2024-03-18T12:17:09Z</dcterms:modified>
  <cp:category/>
</cp:coreProperties>
</file>