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59"/>
  </p:notesMasterIdLst>
  <p:sldIdLst>
    <p:sldId id="564" r:id="rId6"/>
    <p:sldId id="580" r:id="rId7"/>
    <p:sldId id="526" r:id="rId8"/>
    <p:sldId id="618" r:id="rId9"/>
    <p:sldId id="832" r:id="rId10"/>
    <p:sldId id="1010" r:id="rId11"/>
    <p:sldId id="935" r:id="rId12"/>
    <p:sldId id="1008" r:id="rId13"/>
    <p:sldId id="625" r:id="rId14"/>
    <p:sldId id="631" r:id="rId15"/>
    <p:sldId id="932" r:id="rId16"/>
    <p:sldId id="942" r:id="rId17"/>
    <p:sldId id="1006" r:id="rId18"/>
    <p:sldId id="939" r:id="rId19"/>
    <p:sldId id="918" r:id="rId20"/>
    <p:sldId id="656" r:id="rId21"/>
    <p:sldId id="657" r:id="rId22"/>
    <p:sldId id="936" r:id="rId23"/>
    <p:sldId id="1011" r:id="rId24"/>
    <p:sldId id="1012" r:id="rId25"/>
    <p:sldId id="659" r:id="rId26"/>
    <p:sldId id="896" r:id="rId27"/>
    <p:sldId id="1007" r:id="rId28"/>
    <p:sldId id="650" r:id="rId29"/>
    <p:sldId id="651" r:id="rId30"/>
    <p:sldId id="699" r:id="rId31"/>
    <p:sldId id="700" r:id="rId32"/>
    <p:sldId id="652" r:id="rId33"/>
    <p:sldId id="654" r:id="rId34"/>
    <p:sldId id="838" r:id="rId35"/>
    <p:sldId id="836" r:id="rId36"/>
    <p:sldId id="835" r:id="rId37"/>
    <p:sldId id="834" r:id="rId38"/>
    <p:sldId id="604" r:id="rId39"/>
    <p:sldId id="603" r:id="rId40"/>
    <p:sldId id="606" r:id="rId41"/>
    <p:sldId id="605" r:id="rId42"/>
    <p:sldId id="899" r:id="rId43"/>
    <p:sldId id="920" r:id="rId44"/>
    <p:sldId id="702" r:id="rId45"/>
    <p:sldId id="901" r:id="rId46"/>
    <p:sldId id="703" r:id="rId47"/>
    <p:sldId id="941" r:id="rId48"/>
    <p:sldId id="1009" r:id="rId49"/>
    <p:sldId id="859" r:id="rId50"/>
    <p:sldId id="772" r:id="rId51"/>
    <p:sldId id="934" r:id="rId52"/>
    <p:sldId id="893" r:id="rId53"/>
    <p:sldId id="697" r:id="rId54"/>
    <p:sldId id="627" r:id="rId55"/>
    <p:sldId id="930" r:id="rId56"/>
    <p:sldId id="581" r:id="rId57"/>
    <p:sldId id="90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FA18"/>
    <a:srgbClr val="FF66FF"/>
    <a:srgbClr val="FF99FF"/>
    <a:srgbClr val="9999FF"/>
    <a:srgbClr val="99CCFF"/>
    <a:srgbClr val="FFCC66"/>
    <a:srgbClr val="6FB185"/>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snapToObjects="1">
      <p:cViewPr varScale="1">
        <p:scale>
          <a:sx n="66" d="100"/>
          <a:sy n="66" d="100"/>
        </p:scale>
        <p:origin x="1216" y="4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solidFill>
                  <a:schemeClr val="bg1"/>
                </a:solidFill>
              </a:rPr>
              <a:t>Annual</a:t>
            </a:r>
            <a:r>
              <a:rPr lang="en-US" sz="2400" b="1" baseline="0" dirty="0">
                <a:solidFill>
                  <a:schemeClr val="bg1"/>
                </a:solidFill>
              </a:rPr>
              <a:t> faculty hours</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cene3d>
          <a:camera prst="orthographicFront"/>
          <a:lightRig rig="threePt" dir="t"/>
        </a:scene3d>
        <a:sp3d>
          <a:bevelB w="6350" h="88900"/>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32981160274051"/>
          <c:y val="0.15533109938659595"/>
          <c:w val="0.87796921828029029"/>
          <c:h val="0.77828634414436171"/>
        </c:manualLayout>
      </c:layout>
      <c:bar3DChart>
        <c:barDir val="col"/>
        <c:grouping val="stack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Sheet1!$AA$8:$AE$8</c:f>
              <c:numCache>
                <c:formatCode>General</c:formatCode>
                <c:ptCount val="5"/>
                <c:pt idx="0">
                  <c:v>2019</c:v>
                </c:pt>
                <c:pt idx="1">
                  <c:v>2020</c:v>
                </c:pt>
                <c:pt idx="2">
                  <c:v>2021</c:v>
                </c:pt>
                <c:pt idx="3">
                  <c:v>2022</c:v>
                </c:pt>
                <c:pt idx="4">
                  <c:v>2023</c:v>
                </c:pt>
              </c:numCache>
            </c:numRef>
          </c:cat>
          <c:val>
            <c:numRef>
              <c:f>Sheet1!$AA$9:$AE$9</c:f>
              <c:numCache>
                <c:formatCode>General</c:formatCode>
                <c:ptCount val="5"/>
                <c:pt idx="0">
                  <c:v>27375</c:v>
                </c:pt>
                <c:pt idx="1">
                  <c:v>26645</c:v>
                </c:pt>
                <c:pt idx="2">
                  <c:v>26281</c:v>
                </c:pt>
                <c:pt idx="3">
                  <c:v>29200</c:v>
                </c:pt>
                <c:pt idx="4">
                  <c:v>27375</c:v>
                </c:pt>
              </c:numCache>
            </c:numRef>
          </c:val>
          <c:extLst>
            <c:ext xmlns:c16="http://schemas.microsoft.com/office/drawing/2014/chart" uri="{C3380CC4-5D6E-409C-BE32-E72D297353CC}">
              <c16:uniqueId val="{00000000-9557-49CA-B123-DDEFE564F9D1}"/>
            </c:ext>
          </c:extLst>
        </c:ser>
        <c:dLbls>
          <c:showLegendKey val="0"/>
          <c:showVal val="0"/>
          <c:showCatName val="0"/>
          <c:showSerName val="0"/>
          <c:showPercent val="0"/>
          <c:showBubbleSize val="0"/>
        </c:dLbls>
        <c:gapWidth val="150"/>
        <c:shape val="box"/>
        <c:axId val="475698208"/>
        <c:axId val="475698600"/>
        <c:axId val="0"/>
      </c:bar3DChart>
      <c:catAx>
        <c:axId val="475698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5698600"/>
        <c:crosses val="autoZero"/>
        <c:auto val="1"/>
        <c:lblAlgn val="ctr"/>
        <c:lblOffset val="100"/>
        <c:noMultiLvlLbl val="0"/>
      </c:catAx>
      <c:valAx>
        <c:axId val="475698600"/>
        <c:scaling>
          <c:orientation val="minMax"/>
          <c:min val="10000"/>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475698208"/>
        <c:crosses val="autoZero"/>
        <c:crossBetween val="between"/>
      </c:valAx>
      <c:spPr>
        <a:noFill/>
        <a:ln>
          <a:noFill/>
        </a:ln>
        <a:effectLst/>
      </c:spPr>
    </c:plotArea>
    <c:plotVisOnly val="1"/>
    <c:dispBlanksAs val="gap"/>
    <c:showDLblsOverMax val="0"/>
  </c:chart>
  <c:spPr>
    <a:solidFill>
      <a:schemeClr val="tx1"/>
    </a:solidFill>
    <a:ln w="9525" cap="flat" cmpd="sng" algn="ctr">
      <a:solidFill>
        <a:schemeClr val="tx1">
          <a:lumMod val="15000"/>
          <a:lumOff val="85000"/>
        </a:schemeClr>
      </a:solidFill>
      <a:round/>
    </a:ln>
    <a:effectLst/>
    <a:scene3d>
      <a:camera prst="orthographicFront"/>
      <a:lightRig rig="threePt" dir="t"/>
    </a:scene3d>
    <a:sp3d>
      <a:bevelT/>
    </a:sp3d>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Race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Sheet1!$C$1</c:f>
              <c:strCache>
                <c:ptCount val="1"/>
                <c:pt idx="0">
                  <c:v>African Am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Sheet1!$A$7:$A$11</c:f>
              <c:numCache>
                <c:formatCode>General</c:formatCode>
                <c:ptCount val="5"/>
                <c:pt idx="0">
                  <c:v>2019</c:v>
                </c:pt>
                <c:pt idx="1">
                  <c:v>2020</c:v>
                </c:pt>
                <c:pt idx="2">
                  <c:v>2021</c:v>
                </c:pt>
                <c:pt idx="3">
                  <c:v>2022</c:v>
                </c:pt>
                <c:pt idx="4">
                  <c:v>2023</c:v>
                </c:pt>
              </c:numCache>
            </c:numRef>
          </c:cat>
          <c:val>
            <c:numRef>
              <c:f>Sheet1!$C$7:$C$11</c:f>
              <c:numCache>
                <c:formatCode>General</c:formatCode>
                <c:ptCount val="5"/>
                <c:pt idx="0">
                  <c:v>5</c:v>
                </c:pt>
                <c:pt idx="1">
                  <c:v>5</c:v>
                </c:pt>
                <c:pt idx="2">
                  <c:v>5</c:v>
                </c:pt>
                <c:pt idx="3">
                  <c:v>5</c:v>
                </c:pt>
                <c:pt idx="4">
                  <c:v>5</c:v>
                </c:pt>
              </c:numCache>
            </c:numRef>
          </c:val>
          <c:smooth val="0"/>
          <c:extLst>
            <c:ext xmlns:c16="http://schemas.microsoft.com/office/drawing/2014/chart" uri="{C3380CC4-5D6E-409C-BE32-E72D297353CC}">
              <c16:uniqueId val="{00000000-4E4B-4692-AC6A-DA288242490D}"/>
            </c:ext>
          </c:extLst>
        </c:ser>
        <c:ser>
          <c:idx val="1"/>
          <c:order val="1"/>
          <c:tx>
            <c:strRef>
              <c:f>Sheet1!$D$1</c:f>
              <c:strCache>
                <c:ptCount val="1"/>
                <c:pt idx="0">
                  <c:v>Other Asian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Sheet1!$A$7:$A$11</c:f>
              <c:numCache>
                <c:formatCode>General</c:formatCode>
                <c:ptCount val="5"/>
                <c:pt idx="0">
                  <c:v>2019</c:v>
                </c:pt>
                <c:pt idx="1">
                  <c:v>2020</c:v>
                </c:pt>
                <c:pt idx="2">
                  <c:v>2021</c:v>
                </c:pt>
                <c:pt idx="3">
                  <c:v>2022</c:v>
                </c:pt>
                <c:pt idx="4">
                  <c:v>2023</c:v>
                </c:pt>
              </c:numCache>
            </c:numRef>
          </c:cat>
          <c:val>
            <c:numRef>
              <c:f>Sheet1!$D$7:$D$11</c:f>
              <c:numCache>
                <c:formatCode>General</c:formatCode>
                <c:ptCount val="5"/>
                <c:pt idx="0">
                  <c:v>6</c:v>
                </c:pt>
                <c:pt idx="1">
                  <c:v>6</c:v>
                </c:pt>
                <c:pt idx="2">
                  <c:v>6</c:v>
                </c:pt>
                <c:pt idx="3">
                  <c:v>4</c:v>
                </c:pt>
                <c:pt idx="4">
                  <c:v>5</c:v>
                </c:pt>
              </c:numCache>
            </c:numRef>
          </c:val>
          <c:smooth val="0"/>
          <c:extLst>
            <c:ext xmlns:c16="http://schemas.microsoft.com/office/drawing/2014/chart" uri="{C3380CC4-5D6E-409C-BE32-E72D297353CC}">
              <c16:uniqueId val="{00000001-4E4B-4692-AC6A-DA288242490D}"/>
            </c:ext>
          </c:extLst>
        </c:ser>
        <c:ser>
          <c:idx val="2"/>
          <c:order val="2"/>
          <c:tx>
            <c:strRef>
              <c:f>Sheet1!$E$1</c:f>
              <c:strCache>
                <c:ptCount val="1"/>
                <c:pt idx="0">
                  <c:v>Asia Indian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Sheet1!$A$7:$A$11</c:f>
              <c:numCache>
                <c:formatCode>General</c:formatCode>
                <c:ptCount val="5"/>
                <c:pt idx="0">
                  <c:v>2019</c:v>
                </c:pt>
                <c:pt idx="1">
                  <c:v>2020</c:v>
                </c:pt>
                <c:pt idx="2">
                  <c:v>2021</c:v>
                </c:pt>
                <c:pt idx="3">
                  <c:v>2022</c:v>
                </c:pt>
                <c:pt idx="4">
                  <c:v>2023</c:v>
                </c:pt>
              </c:numCache>
            </c:numRef>
          </c:cat>
          <c:val>
            <c:numRef>
              <c:f>Sheet1!$E$7:$E$11</c:f>
              <c:numCache>
                <c:formatCode>General</c:formatCode>
                <c:ptCount val="5"/>
                <c:pt idx="0">
                  <c:v>4</c:v>
                </c:pt>
                <c:pt idx="1">
                  <c:v>3</c:v>
                </c:pt>
                <c:pt idx="2">
                  <c:v>4</c:v>
                </c:pt>
                <c:pt idx="3">
                  <c:v>4</c:v>
                </c:pt>
                <c:pt idx="4">
                  <c:v>3</c:v>
                </c:pt>
              </c:numCache>
            </c:numRef>
          </c:val>
          <c:smooth val="0"/>
          <c:extLst>
            <c:ext xmlns:c16="http://schemas.microsoft.com/office/drawing/2014/chart" uri="{C3380CC4-5D6E-409C-BE32-E72D297353CC}">
              <c16:uniqueId val="{00000001-0205-4082-BF0E-B4EA78F358C6}"/>
            </c:ext>
          </c:extLst>
        </c:ser>
        <c:ser>
          <c:idx val="3"/>
          <c:order val="3"/>
          <c:tx>
            <c:strRef>
              <c:f>Sheet1!$F$1</c:f>
              <c:strCache>
                <c:ptCount val="1"/>
                <c:pt idx="0">
                  <c:v>Chinese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Sheet1!$A$7:$A$11</c:f>
              <c:numCache>
                <c:formatCode>General</c:formatCode>
                <c:ptCount val="5"/>
                <c:pt idx="0">
                  <c:v>2019</c:v>
                </c:pt>
                <c:pt idx="1">
                  <c:v>2020</c:v>
                </c:pt>
                <c:pt idx="2">
                  <c:v>2021</c:v>
                </c:pt>
                <c:pt idx="3">
                  <c:v>2022</c:v>
                </c:pt>
                <c:pt idx="4">
                  <c:v>2023</c:v>
                </c:pt>
              </c:numCache>
            </c:numRef>
          </c:cat>
          <c:val>
            <c:numRef>
              <c:f>Sheet1!$F$7:$F$11</c:f>
              <c:numCache>
                <c:formatCode>General</c:formatCode>
                <c:ptCount val="5"/>
                <c:pt idx="0">
                  <c:v>2</c:v>
                </c:pt>
                <c:pt idx="1">
                  <c:v>1</c:v>
                </c:pt>
                <c:pt idx="2">
                  <c:v>2</c:v>
                </c:pt>
                <c:pt idx="3">
                  <c:v>2</c:v>
                </c:pt>
                <c:pt idx="4">
                  <c:v>2</c:v>
                </c:pt>
              </c:numCache>
            </c:numRef>
          </c:val>
          <c:smooth val="0"/>
          <c:extLst>
            <c:ext xmlns:c16="http://schemas.microsoft.com/office/drawing/2014/chart" uri="{C3380CC4-5D6E-409C-BE32-E72D297353CC}">
              <c16:uniqueId val="{00000002-0205-4082-BF0E-B4EA78F358C6}"/>
            </c:ext>
          </c:extLst>
        </c:ser>
        <c:ser>
          <c:idx val="4"/>
          <c:order val="4"/>
          <c:tx>
            <c:strRef>
              <c:f>Sheet1!$G$1</c:f>
              <c:strCache>
                <c:ptCount val="1"/>
                <c:pt idx="0">
                  <c:v>Other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Sheet1!$A$7:$A$11</c:f>
              <c:numCache>
                <c:formatCode>General</c:formatCode>
                <c:ptCount val="5"/>
                <c:pt idx="0">
                  <c:v>2019</c:v>
                </c:pt>
                <c:pt idx="1">
                  <c:v>2020</c:v>
                </c:pt>
                <c:pt idx="2">
                  <c:v>2021</c:v>
                </c:pt>
                <c:pt idx="3">
                  <c:v>2022</c:v>
                </c:pt>
                <c:pt idx="4">
                  <c:v>2023</c:v>
                </c:pt>
              </c:numCache>
            </c:numRef>
          </c:cat>
          <c:val>
            <c:numRef>
              <c:f>Sheet1!$G$7:$G$11</c:f>
              <c:numCache>
                <c:formatCode>General</c:formatCode>
                <c:ptCount val="5"/>
                <c:pt idx="0">
                  <c:v>2</c:v>
                </c:pt>
                <c:pt idx="1">
                  <c:v>3</c:v>
                </c:pt>
                <c:pt idx="2">
                  <c:v>3</c:v>
                </c:pt>
                <c:pt idx="3">
                  <c:v>4</c:v>
                </c:pt>
                <c:pt idx="4">
                  <c:v>3</c:v>
                </c:pt>
              </c:numCache>
            </c:numRef>
          </c:val>
          <c:smooth val="0"/>
          <c:extLst>
            <c:ext xmlns:c16="http://schemas.microsoft.com/office/drawing/2014/chart" uri="{C3380CC4-5D6E-409C-BE32-E72D297353CC}">
              <c16:uniqueId val="{00000003-0205-4082-BF0E-B4EA78F358C6}"/>
            </c:ext>
          </c:extLst>
        </c:ser>
        <c:dLbls>
          <c:showLegendKey val="0"/>
          <c:showVal val="0"/>
          <c:showCatName val="0"/>
          <c:showSerName val="0"/>
          <c:showPercent val="0"/>
          <c:showBubbleSize val="0"/>
        </c:dLbls>
        <c:marker val="1"/>
        <c:smooth val="0"/>
        <c:axId val="399903256"/>
        <c:axId val="399901616"/>
      </c:lineChart>
      <c:catAx>
        <c:axId val="39990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1616"/>
        <c:crosses val="autoZero"/>
        <c:auto val="1"/>
        <c:lblAlgn val="ctr"/>
        <c:lblOffset val="100"/>
        <c:noMultiLvlLbl val="0"/>
      </c:catAx>
      <c:valAx>
        <c:axId val="39990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Gender</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67</c:v>
                </c:pt>
                <c:pt idx="1">
                  <c:v>65</c:v>
                </c:pt>
                <c:pt idx="2">
                  <c:v>64</c:v>
                </c:pt>
                <c:pt idx="3">
                  <c:v>64</c:v>
                </c:pt>
                <c:pt idx="4">
                  <c:v>63</c:v>
                </c:pt>
                <c:pt idx="5">
                  <c:v>62</c:v>
                </c:pt>
                <c:pt idx="6">
                  <c:v>61</c:v>
                </c:pt>
                <c:pt idx="7">
                  <c:v>61</c:v>
                </c:pt>
                <c:pt idx="8">
                  <c:v>60</c:v>
                </c:pt>
                <c:pt idx="9">
                  <c:v>57</c:v>
                </c:pt>
              </c:numCache>
            </c:numRef>
          </c:val>
          <c:smooth val="0"/>
          <c:extLst>
            <c:ext xmlns:c16="http://schemas.microsoft.com/office/drawing/2014/chart" uri="{C3380CC4-5D6E-409C-BE32-E72D297353CC}">
              <c16:uniqueId val="{00000000-4E4B-4692-AC6A-DA288242490D}"/>
            </c:ext>
          </c:extLst>
        </c:ser>
        <c:ser>
          <c:idx val="1"/>
          <c:order val="1"/>
          <c:tx>
            <c:strRef>
              <c:f>Sheet1!$C$1</c:f>
              <c:strCache>
                <c:ptCount val="1"/>
                <c:pt idx="0">
                  <c:v>Female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33</c:v>
                </c:pt>
                <c:pt idx="1">
                  <c:v>35</c:v>
                </c:pt>
                <c:pt idx="2">
                  <c:v>36</c:v>
                </c:pt>
                <c:pt idx="3">
                  <c:v>36</c:v>
                </c:pt>
                <c:pt idx="4">
                  <c:v>37</c:v>
                </c:pt>
                <c:pt idx="5">
                  <c:v>38</c:v>
                </c:pt>
                <c:pt idx="6">
                  <c:v>39</c:v>
                </c:pt>
                <c:pt idx="7">
                  <c:v>39</c:v>
                </c:pt>
                <c:pt idx="8">
                  <c:v>40</c:v>
                </c:pt>
                <c:pt idx="9">
                  <c:v>40</c:v>
                </c:pt>
              </c:numCache>
            </c:numRef>
          </c:val>
          <c:smooth val="0"/>
          <c:extLst>
            <c:ext xmlns:c16="http://schemas.microsoft.com/office/drawing/2014/chart" uri="{C3380CC4-5D6E-409C-BE32-E72D297353CC}">
              <c16:uniqueId val="{00000001-4E4B-4692-AC6A-DA288242490D}"/>
            </c:ext>
          </c:extLst>
        </c:ser>
        <c:dLbls>
          <c:showLegendKey val="0"/>
          <c:showVal val="0"/>
          <c:showCatName val="0"/>
          <c:showSerName val="0"/>
          <c:showPercent val="0"/>
          <c:showBubbleSize val="0"/>
        </c:dLbls>
        <c:marker val="1"/>
        <c:smooth val="0"/>
        <c:axId val="399903256"/>
        <c:axId val="399901616"/>
      </c:lineChart>
      <c:catAx>
        <c:axId val="39990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1616"/>
        <c:crosses val="autoZero"/>
        <c:auto val="1"/>
        <c:lblAlgn val="ctr"/>
        <c:lblOffset val="100"/>
        <c:noMultiLvlLbl val="0"/>
      </c:catAx>
      <c:valAx>
        <c:axId val="39990161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Base vs Worked</a:t>
            </a:r>
            <a:r>
              <a:rPr lang="en-US" baseline="0" dirty="0"/>
              <a:t> </a:t>
            </a:r>
            <a:r>
              <a:rPr lang="en-US" dirty="0"/>
              <a:t>Clinical Hours </a:t>
            </a:r>
          </a:p>
        </c:rich>
      </c:tx>
      <c:layout>
        <c:manualLayout>
          <c:xMode val="edge"/>
          <c:yMode val="edge"/>
          <c:x val="0.18436495470323341"/>
          <c:y val="2.1676031736441302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4.9989697005361523E-3"/>
                  <c:y val="0.119115085391617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BD-4F09-BF63-59A92ED3055A}"/>
                </c:ext>
              </c:extLst>
            </c:dLbl>
            <c:dLbl>
              <c:idx val="1"/>
              <c:layout>
                <c:manualLayout>
                  <c:x val="-1.5431858827521636E-3"/>
                  <c:y val="0.106109466349752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BD-4F09-BF63-59A92ED3055A}"/>
                </c:ext>
              </c:extLst>
            </c:dLbl>
            <c:dLbl>
              <c:idx val="2"/>
              <c:layout>
                <c:manualLayout>
                  <c:x val="-1.5431858827521178E-3"/>
                  <c:y val="0.11325060940371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BD-4F09-BF63-59A92ED3055A}"/>
                </c:ext>
              </c:extLst>
            </c:dLbl>
            <c:dLbl>
              <c:idx val="3"/>
              <c:layout>
                <c:manualLayout>
                  <c:x val="-4.9989697005361298E-3"/>
                  <c:y val="0.1197534189246436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19834573464878E-2"/>
                      <c:h val="0.10877032725346245"/>
                    </c:manualLayout>
                  </c15:layout>
                </c:ext>
                <c:ext xmlns:c16="http://schemas.microsoft.com/office/drawing/2014/chart" uri="{C3380CC4-5D6E-409C-BE32-E72D297353CC}">
                  <c16:uniqueId val="{00000003-D5BD-4F09-BF63-59A92ED3055A}"/>
                </c:ext>
              </c:extLst>
            </c:dLbl>
            <c:dLbl>
              <c:idx val="4"/>
              <c:layout>
                <c:manualLayout>
                  <c:x val="-1.5431858827522095E-3"/>
                  <c:y val="0.132120704433482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BD-4F09-BF63-59A92ED3055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Instructor</c:v>
                </c:pt>
                <c:pt idx="2">
                  <c:v>Assistant</c:v>
                </c:pt>
                <c:pt idx="3">
                  <c:v>Associate</c:v>
                </c:pt>
                <c:pt idx="4">
                  <c:v>Professor</c:v>
                </c:pt>
              </c:strCache>
            </c:strRef>
          </c:cat>
          <c:val>
            <c:numRef>
              <c:f>Sheet1!$B$2:$B$6</c:f>
              <c:numCache>
                <c:formatCode>General</c:formatCode>
                <c:ptCount val="5"/>
                <c:pt idx="0">
                  <c:v>917</c:v>
                </c:pt>
                <c:pt idx="1">
                  <c:v>995</c:v>
                </c:pt>
                <c:pt idx="2">
                  <c:v>1024</c:v>
                </c:pt>
                <c:pt idx="3">
                  <c:v>839</c:v>
                </c:pt>
                <c:pt idx="4">
                  <c:v>684</c:v>
                </c:pt>
              </c:numCache>
            </c:numRef>
          </c:val>
          <c:extLst>
            <c:ext xmlns:c16="http://schemas.microsoft.com/office/drawing/2014/chart" uri="{C3380CC4-5D6E-409C-BE32-E72D297353CC}">
              <c16:uniqueId val="{00000005-D5BD-4F09-BF63-59A92ED3055A}"/>
            </c:ext>
          </c:extLst>
        </c:ser>
        <c:ser>
          <c:idx val="1"/>
          <c:order val="1"/>
          <c:tx>
            <c:strRef>
              <c:f>Sheet1!$C$1</c:f>
              <c:strCache>
                <c:ptCount val="1"/>
                <c:pt idx="0">
                  <c:v>Worked</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Instructor</c:v>
                </c:pt>
                <c:pt idx="2">
                  <c:v>Assistant</c:v>
                </c:pt>
                <c:pt idx="3">
                  <c:v>Associate</c:v>
                </c:pt>
                <c:pt idx="4">
                  <c:v>Professor</c:v>
                </c:pt>
              </c:strCache>
            </c:strRef>
          </c:cat>
          <c:val>
            <c:numRef>
              <c:f>Sheet1!$C$2:$C$6</c:f>
              <c:numCache>
                <c:formatCode>General</c:formatCode>
                <c:ptCount val="5"/>
                <c:pt idx="0">
                  <c:v>997</c:v>
                </c:pt>
                <c:pt idx="1">
                  <c:v>1022</c:v>
                </c:pt>
                <c:pt idx="2">
                  <c:v>1108</c:v>
                </c:pt>
                <c:pt idx="3">
                  <c:v>928</c:v>
                </c:pt>
                <c:pt idx="4">
                  <c:v>752</c:v>
                </c:pt>
              </c:numCache>
            </c:numRef>
          </c:val>
          <c:extLst>
            <c:ext xmlns:c16="http://schemas.microsoft.com/office/drawing/2014/chart" uri="{C3380CC4-5D6E-409C-BE32-E72D297353CC}">
              <c16:uniqueId val="{00000001-8C80-459B-81E7-ED3A68F2754E}"/>
            </c:ext>
          </c:extLst>
        </c:ser>
        <c:dLbls>
          <c:showLegendKey val="0"/>
          <c:showVal val="0"/>
          <c:showCatName val="0"/>
          <c:showSerName val="0"/>
          <c:showPercent val="0"/>
          <c:showBubbleSize val="0"/>
        </c:dLbls>
        <c:gapWidth val="90"/>
        <c:shape val="box"/>
        <c:axId val="479840272"/>
        <c:axId val="479840664"/>
        <c:axId val="0"/>
      </c:bar3DChart>
      <c:catAx>
        <c:axId val="479840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0664"/>
        <c:crosses val="autoZero"/>
        <c:auto val="1"/>
        <c:lblAlgn val="ctr"/>
        <c:lblOffset val="100"/>
        <c:noMultiLvlLbl val="0"/>
      </c:catAx>
      <c:valAx>
        <c:axId val="47984066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02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Clinical Hours and Location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2016</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432098765432098E-3"/>
                  <c:y val="0.112241306435779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09-440F-B5CB-6585EE407159}"/>
                </c:ext>
              </c:extLst>
            </c:dLbl>
            <c:dLbl>
              <c:idx val="1"/>
              <c:layout>
                <c:manualLayout>
                  <c:x val="-1.5431773489484729E-3"/>
                  <c:y val="0.119887189094126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09-440F-B5CB-6585EE407159}"/>
                </c:ext>
              </c:extLst>
            </c:dLbl>
            <c:dLbl>
              <c:idx val="2"/>
              <c:layout>
                <c:manualLayout>
                  <c:x val="-1.5432098765432664E-3"/>
                  <c:y val="0.123465437079357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09-440F-B5CB-6585EE407159}"/>
                </c:ext>
              </c:extLst>
            </c:dLbl>
            <c:dLbl>
              <c:idx val="3"/>
              <c:layout>
                <c:manualLayout>
                  <c:x val="8.0452076898285967E-17"/>
                  <c:y val="0.126256185347417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09-440F-B5CB-6585EE407159}"/>
                </c:ext>
              </c:extLst>
            </c:dLbl>
            <c:dLbl>
              <c:idx val="4"/>
              <c:layout>
                <c:manualLayout>
                  <c:x val="-1.1316741696017772E-16"/>
                  <c:y val="8.9793045148623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09-440F-B5CB-6585EE407159}"/>
                </c:ext>
              </c:extLst>
            </c:dLbl>
            <c:dLbl>
              <c:idx val="5"/>
              <c:layout>
                <c:manualLayout>
                  <c:x val="1.5432098765432098E-3"/>
                  <c:y val="8.1374947165940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09-440F-B5CB-6585EE407159}"/>
                </c:ext>
              </c:extLst>
            </c:dLbl>
            <c:dLbl>
              <c:idx val="6"/>
              <c:layout>
                <c:manualLayout>
                  <c:x val="0"/>
                  <c:y val="9.259907780951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09-440F-B5CB-6585EE40715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Academic</c:v>
                </c:pt>
                <c:pt idx="1">
                  <c:v>Affiliated</c:v>
                </c:pt>
                <c:pt idx="2">
                  <c:v>Community</c:v>
                </c:pt>
                <c:pt idx="3">
                  <c:v>Freestanding</c:v>
                </c:pt>
              </c:strCache>
            </c:strRef>
          </c:cat>
          <c:val>
            <c:numRef>
              <c:f>Sheet1!$B$2:$B$5</c:f>
              <c:numCache>
                <c:formatCode>General</c:formatCode>
                <c:ptCount val="4"/>
                <c:pt idx="0">
                  <c:v>978</c:v>
                </c:pt>
                <c:pt idx="1">
                  <c:v>1030</c:v>
                </c:pt>
                <c:pt idx="2">
                  <c:v>1223</c:v>
                </c:pt>
                <c:pt idx="3">
                  <c:v>1405</c:v>
                </c:pt>
              </c:numCache>
            </c:numRef>
          </c:val>
          <c:extLst>
            <c:ext xmlns:c16="http://schemas.microsoft.com/office/drawing/2014/chart" uri="{C3380CC4-5D6E-409C-BE32-E72D297353CC}">
              <c16:uniqueId val="{00000007-F709-440F-B5CB-6585EE407159}"/>
            </c:ext>
          </c:extLst>
        </c:ser>
        <c:dLbls>
          <c:showLegendKey val="0"/>
          <c:showVal val="0"/>
          <c:showCatName val="0"/>
          <c:showSerName val="0"/>
          <c:showPercent val="0"/>
          <c:showBubbleSize val="0"/>
        </c:dLbls>
        <c:gapWidth val="90"/>
        <c:shape val="box"/>
        <c:axId val="479843800"/>
        <c:axId val="479268096"/>
        <c:axId val="0"/>
      </c:bar3DChart>
      <c:catAx>
        <c:axId val="479843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crossAx val="479268096"/>
        <c:crosses val="autoZero"/>
        <c:auto val="1"/>
        <c:lblAlgn val="ctr"/>
        <c:lblOffset val="100"/>
        <c:noMultiLvlLbl val="0"/>
      </c:catAx>
      <c:valAx>
        <c:axId val="479268096"/>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38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974-4D70-B45B-C82862565D3D}"/>
                </c:ext>
              </c:extLst>
            </c:dLbl>
            <c:dLbl>
              <c:idx val="12"/>
              <c:layout>
                <c:manualLayout>
                  <c:x val="-3.7540132873247277E-2"/>
                  <c:y val="3.5001658161900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91-4245-8DAA-F4EA3B5992A4}"/>
                </c:ext>
              </c:extLst>
            </c:dLbl>
            <c:dLbl>
              <c:idx val="13"/>
              <c:layout>
                <c:manualLayout>
                  <c:x val="-2.8892498267396548E-2"/>
                  <c:y val="2.2808016945344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C7-4EB2-8320-86E9D03A2EAF}"/>
                </c:ext>
              </c:extLst>
            </c:dLbl>
            <c:dLbl>
              <c:idx val="14"/>
              <c:layout>
                <c:manualLayout>
                  <c:x val="-1.4844025764887657E-2"/>
                  <c:y val="2.6204574387282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C7-4EE1-823B-1758FF10F464}"/>
                </c:ext>
              </c:extLst>
            </c:dLbl>
            <c:dLbl>
              <c:idx val="15"/>
              <c:layout>
                <c:manualLayout>
                  <c:x val="-1.4482122421027798E-2"/>
                  <c:y val="-4.17265744514693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BF-4DEF-B9AF-25C31C4BFC0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Sheet1!$A$9:$A$18</c:f>
              <c:strCache>
                <c:ptCount val="10"/>
                <c:pt idx="0">
                  <c:v>     2013</c:v>
                </c:pt>
                <c:pt idx="1">
                  <c:v>2015</c:v>
                </c:pt>
                <c:pt idx="2">
                  <c:v>2016</c:v>
                </c:pt>
                <c:pt idx="3">
                  <c:v>2017</c:v>
                </c:pt>
                <c:pt idx="4">
                  <c:v>2018</c:v>
                </c:pt>
                <c:pt idx="5">
                  <c:v>2019</c:v>
                </c:pt>
                <c:pt idx="6">
                  <c:v>2020</c:v>
                </c:pt>
                <c:pt idx="7">
                  <c:v>2021</c:v>
                </c:pt>
                <c:pt idx="8">
                  <c:v>2022</c:v>
                </c:pt>
                <c:pt idx="9">
                  <c:v>2023</c:v>
                </c:pt>
              </c:strCache>
            </c:strRef>
          </c:cat>
          <c:val>
            <c:numRef>
              <c:f>Sheet1!$B$9:$B$18</c:f>
              <c:numCache>
                <c:formatCode>"$"#,##0</c:formatCode>
                <c:ptCount val="10"/>
                <c:pt idx="0">
                  <c:v>261178.90909999999</c:v>
                </c:pt>
                <c:pt idx="1">
                  <c:v>279306</c:v>
                </c:pt>
                <c:pt idx="2">
                  <c:v>291263</c:v>
                </c:pt>
                <c:pt idx="3">
                  <c:v>299170</c:v>
                </c:pt>
                <c:pt idx="4">
                  <c:v>303755</c:v>
                </c:pt>
                <c:pt idx="5">
                  <c:v>300581</c:v>
                </c:pt>
                <c:pt idx="6">
                  <c:v>311337</c:v>
                </c:pt>
                <c:pt idx="7">
                  <c:v>321788</c:v>
                </c:pt>
                <c:pt idx="8">
                  <c:v>336133</c:v>
                </c:pt>
                <c:pt idx="9" formatCode="&quot;$&quot;#,##0_);[Red]\(&quot;$&quot;#,##0\)">
                  <c:v>346598</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259674498046702E-2"/>
          <c:y val="3.8213201413427565E-2"/>
          <c:w val="0.88870277971126432"/>
          <c:h val="0.88221060070671375"/>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1.9708977691319705E-2"/>
                  <c:y val="-5.3552395759717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91-4D9D-A279-CC751BAA486F}"/>
                </c:ext>
              </c:extLst>
            </c:dLbl>
            <c:dLbl>
              <c:idx val="10"/>
              <c:layout>
                <c:manualLayout>
                  <c:x val="-1.5031288158907464E-2"/>
                  <c:y val="3.1592932862190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8F-4E7D-B1CF-E611136D587E}"/>
                </c:ext>
              </c:extLst>
            </c:dLbl>
            <c:dLbl>
              <c:idx val="11"/>
              <c:layout>
                <c:manualLayout>
                  <c:x val="-3.6075091581377915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8F-4E7D-B1CF-E611136D587E}"/>
                </c:ext>
              </c:extLst>
            </c:dLbl>
            <c:dLbl>
              <c:idx val="12"/>
              <c:layout>
                <c:manualLayout>
                  <c:x val="-3.9081349213159408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7-4CA7-B3B5-53253EE1C1CC}"/>
                </c:ext>
              </c:extLst>
            </c:dLbl>
            <c:dLbl>
              <c:idx val="13"/>
              <c:layout>
                <c:manualLayout>
                  <c:x val="-4.0584478029050262E-2"/>
                  <c:y val="-2.5848763250883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0D-44E2-939D-9E17866BF727}"/>
                </c:ext>
              </c:extLst>
            </c:dLbl>
            <c:dLbl>
              <c:idx val="14"/>
              <c:layout>
                <c:manualLayout>
                  <c:x val="-5.8622023819739112E-2"/>
                  <c:y val="-3.7337102473498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3A-4EA5-90F9-8BFFF29C74A4}"/>
                </c:ext>
              </c:extLst>
            </c:dLbl>
            <c:dLbl>
              <c:idx val="15"/>
              <c:layout>
                <c:manualLayout>
                  <c:x val="-7.5156440794538421E-3"/>
                  <c:y val="-5.1697526501766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E3-4FA2-B949-322A09ED8A6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Sheet1!$A$9:$A$18</c:f>
              <c:strCache>
                <c:ptCount val="10"/>
                <c:pt idx="0">
                  <c:v>     2013</c:v>
                </c:pt>
                <c:pt idx="1">
                  <c:v>2015</c:v>
                </c:pt>
                <c:pt idx="2">
                  <c:v>2016</c:v>
                </c:pt>
                <c:pt idx="3">
                  <c:v>2017</c:v>
                </c:pt>
                <c:pt idx="4">
                  <c:v>2018</c:v>
                </c:pt>
                <c:pt idx="5">
                  <c:v>2019</c:v>
                </c:pt>
                <c:pt idx="6">
                  <c:v>2020</c:v>
                </c:pt>
                <c:pt idx="7">
                  <c:v>2021</c:v>
                </c:pt>
                <c:pt idx="8">
                  <c:v>2022</c:v>
                </c:pt>
                <c:pt idx="9">
                  <c:v>2023</c:v>
                </c:pt>
              </c:strCache>
            </c:strRef>
          </c:cat>
          <c:val>
            <c:numRef>
              <c:f>Sheet1!$B$9:$B$18</c:f>
              <c:numCache>
                <c:formatCode>"$"#,##0</c:formatCode>
                <c:ptCount val="10"/>
                <c:pt idx="0">
                  <c:v>261178.90909999999</c:v>
                </c:pt>
                <c:pt idx="1">
                  <c:v>279306</c:v>
                </c:pt>
                <c:pt idx="2">
                  <c:v>291263</c:v>
                </c:pt>
                <c:pt idx="3" formatCode="&quot;$&quot;#,##0_);[Red]\(&quot;$&quot;#,##0\)">
                  <c:v>299170</c:v>
                </c:pt>
                <c:pt idx="4">
                  <c:v>303755</c:v>
                </c:pt>
                <c:pt idx="5">
                  <c:v>300581</c:v>
                </c:pt>
                <c:pt idx="6">
                  <c:v>311377</c:v>
                </c:pt>
                <c:pt idx="7">
                  <c:v>321788</c:v>
                </c:pt>
                <c:pt idx="8">
                  <c:v>336133</c:v>
                </c:pt>
                <c:pt idx="9" formatCode="&quot;$&quot;#,##0_);[Red]\(&quot;$&quot;#,##0\)">
                  <c:v>346598</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7"/>
              <c:layout>
                <c:manualLayout>
                  <c:x val="-4.3247567016115152E-2"/>
                  <c:y val="9.1707050932314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91-4D9D-A279-CC751BAA486F}"/>
                </c:ext>
              </c:extLst>
            </c:dLbl>
            <c:dLbl>
              <c:idx val="8"/>
              <c:layout>
                <c:manualLayout>
                  <c:x val="-4.4738862430463947E-2"/>
                  <c:y val="7.8120821164564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91-4D9D-A279-CC751BAA486F}"/>
                </c:ext>
              </c:extLst>
            </c:dLbl>
            <c:dLbl>
              <c:idx val="9"/>
              <c:layout>
                <c:manualLayout>
                  <c:x val="-2.9885041418300385E-2"/>
                  <c:y val="7.9943915194346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91-4D9D-A279-CC751BAA486F}"/>
                </c:ext>
              </c:extLst>
            </c:dLbl>
            <c:dLbl>
              <c:idx val="10"/>
              <c:layout>
                <c:manualLayout>
                  <c:x val="-2.7056318686033545E-2"/>
                  <c:y val="7.180212014134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8F-4319-A61F-651F362F6FD4}"/>
                </c:ext>
              </c:extLst>
            </c:dLbl>
            <c:dLbl>
              <c:idx val="11"/>
              <c:layout>
                <c:manualLayout>
                  <c:x val="-2.5553189870142691E-2"/>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8F-4E7D-B1CF-E611136D587E}"/>
                </c:ext>
              </c:extLst>
            </c:dLbl>
            <c:dLbl>
              <c:idx val="12"/>
              <c:layout>
                <c:manualLayout>
                  <c:x val="-2.5553189870142691E-2"/>
                  <c:y val="4.0209187279151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77-4CA7-B3B5-53253EE1C1CC}"/>
                </c:ext>
              </c:extLst>
            </c:dLbl>
            <c:dLbl>
              <c:idx val="13"/>
              <c:layout>
                <c:manualLayout>
                  <c:x val="-1.2025030527126081E-2"/>
                  <c:y val="4.3081272084805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0D-44E2-939D-9E17866BF727}"/>
                </c:ext>
              </c:extLst>
            </c:dLbl>
            <c:dLbl>
              <c:idx val="14"/>
              <c:layout>
                <c:manualLayout>
                  <c:x val="0"/>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3A-4EA5-90F9-8BFFF29C74A4}"/>
                </c:ext>
              </c:extLst>
            </c:dLbl>
            <c:dLbl>
              <c:idx val="15"/>
              <c:layout>
                <c:manualLayout>
                  <c:x val="0"/>
                  <c:y val="-2.2976678445229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E3-4FA2-B949-322A09ED8A6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Sheet1!$A$9:$A$18</c:f>
              <c:strCache>
                <c:ptCount val="10"/>
                <c:pt idx="0">
                  <c:v>     2013</c:v>
                </c:pt>
                <c:pt idx="1">
                  <c:v>2015</c:v>
                </c:pt>
                <c:pt idx="2">
                  <c:v>2016</c:v>
                </c:pt>
                <c:pt idx="3">
                  <c:v>2017</c:v>
                </c:pt>
                <c:pt idx="4">
                  <c:v>2018</c:v>
                </c:pt>
                <c:pt idx="5">
                  <c:v>2019</c:v>
                </c:pt>
                <c:pt idx="6">
                  <c:v>2020</c:v>
                </c:pt>
                <c:pt idx="7">
                  <c:v>2021</c:v>
                </c:pt>
                <c:pt idx="8">
                  <c:v>2022</c:v>
                </c:pt>
                <c:pt idx="9">
                  <c:v>2023</c:v>
                </c:pt>
              </c:strCache>
            </c:strRef>
          </c:cat>
          <c:val>
            <c:numRef>
              <c:f>Sheet1!$C$9:$C$18</c:f>
              <c:numCache>
                <c:formatCode>"$"#,##0</c:formatCode>
                <c:ptCount val="10"/>
                <c:pt idx="0">
                  <c:v>224193</c:v>
                </c:pt>
                <c:pt idx="1">
                  <c:v>234507</c:v>
                </c:pt>
                <c:pt idx="2">
                  <c:v>243034</c:v>
                </c:pt>
                <c:pt idx="3" formatCode="&quot;$&quot;#,##0_);[Red]\(&quot;$&quot;#,##0\)">
                  <c:v>247936</c:v>
                </c:pt>
                <c:pt idx="4">
                  <c:v>249474</c:v>
                </c:pt>
                <c:pt idx="5">
                  <c:v>255316</c:v>
                </c:pt>
                <c:pt idx="6">
                  <c:v>262935</c:v>
                </c:pt>
                <c:pt idx="7">
                  <c:v>272306</c:v>
                </c:pt>
                <c:pt idx="8">
                  <c:v>279761</c:v>
                </c:pt>
                <c:pt idx="9" formatCode="&quot;$&quot;#,##0_);[Red]\(&quot;$&quot;#,##0\)">
                  <c:v>292999</c:v>
                </c:pt>
              </c:numCache>
            </c:numRef>
          </c:val>
          <c:smooth val="0"/>
          <c:extLst>
            <c:ext xmlns:c16="http://schemas.microsoft.com/office/drawing/2014/chart" uri="{C3380CC4-5D6E-409C-BE32-E72D297353CC}">
              <c16:uniqueId val="{00000004-5191-4D9D-A279-CC751BAA486F}"/>
            </c:ext>
          </c:extLst>
        </c:ser>
        <c:dLbls>
          <c:showLegendKey val="0"/>
          <c:showVal val="0"/>
          <c:showCatName val="0"/>
          <c:showSerName val="0"/>
          <c:showPercent val="0"/>
          <c:showBubbleSize val="0"/>
        </c:dLbls>
        <c:smooth val="0"/>
        <c:axId val="779688616"/>
        <c:axId val="779688224"/>
      </c:lineChart>
      <c:catAx>
        <c:axId val="77968861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224"/>
        <c:crosses val="autoZero"/>
        <c:auto val="1"/>
        <c:lblAlgn val="ctr"/>
        <c:lblOffset val="100"/>
        <c:noMultiLvlLbl val="0"/>
      </c:catAx>
      <c:valAx>
        <c:axId val="77968822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61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974-4D70-B45B-C82862565D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2013</c:v>
                </c:pt>
                <c:pt idx="1">
                  <c:v>2015</c:v>
                </c:pt>
                <c:pt idx="2">
                  <c:v>2016</c:v>
                </c:pt>
                <c:pt idx="3">
                  <c:v>2017</c:v>
                </c:pt>
                <c:pt idx="4">
                  <c:v>2018</c:v>
                </c:pt>
                <c:pt idx="5">
                  <c:v>2019</c:v>
                </c:pt>
                <c:pt idx="6">
                  <c:v>2020</c:v>
                </c:pt>
                <c:pt idx="7">
                  <c:v>2021</c:v>
                </c:pt>
                <c:pt idx="8">
                  <c:v>2022</c:v>
                </c:pt>
                <c:pt idx="9">
                  <c:v>2023</c:v>
                </c:pt>
              </c:strCache>
            </c:strRef>
          </c:cat>
          <c:val>
            <c:numRef>
              <c:f>Sheet1!$B$2:$B$11</c:f>
              <c:numCache>
                <c:formatCode>"$"#,##0</c:formatCode>
                <c:ptCount val="10"/>
                <c:pt idx="0">
                  <c:v>257903</c:v>
                </c:pt>
                <c:pt idx="1">
                  <c:v>269491</c:v>
                </c:pt>
                <c:pt idx="2">
                  <c:v>284010</c:v>
                </c:pt>
                <c:pt idx="3">
                  <c:v>293140</c:v>
                </c:pt>
                <c:pt idx="4">
                  <c:v>295488</c:v>
                </c:pt>
                <c:pt idx="5">
                  <c:v>296308</c:v>
                </c:pt>
                <c:pt idx="6">
                  <c:v>305960</c:v>
                </c:pt>
                <c:pt idx="7">
                  <c:v>316266</c:v>
                </c:pt>
                <c:pt idx="8">
                  <c:v>330282</c:v>
                </c:pt>
                <c:pt idx="9">
                  <c:v>343175</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min val="20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2103144566648"/>
          <c:y val="5.877756025546392E-2"/>
          <c:w val="0.88957896855433349"/>
          <c:h val="0.86070102806037851"/>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974-4D70-B45B-C82862565D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2019</c:v>
                </c:pt>
                <c:pt idx="1">
                  <c:v>2020</c:v>
                </c:pt>
                <c:pt idx="2">
                  <c:v>2021</c:v>
                </c:pt>
                <c:pt idx="3">
                  <c:v>2022</c:v>
                </c:pt>
                <c:pt idx="4">
                  <c:v>2023</c:v>
                </c:pt>
              </c:strCache>
            </c:strRef>
          </c:cat>
          <c:val>
            <c:numRef>
              <c:f>Sheet1!$B$7:$B$11</c:f>
              <c:numCache>
                <c:formatCode>"$"#,##0</c:formatCode>
                <c:ptCount val="5"/>
                <c:pt idx="0">
                  <c:v>296920</c:v>
                </c:pt>
                <c:pt idx="1">
                  <c:v>305960</c:v>
                </c:pt>
                <c:pt idx="2">
                  <c:v>316266</c:v>
                </c:pt>
                <c:pt idx="3">
                  <c:v>330282</c:v>
                </c:pt>
                <c:pt idx="4">
                  <c:v>343175</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4.6230157844812748E-2"/>
                  <c:y val="5.7741476512939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2E-4C2C-ABFC-C18BFE61777D}"/>
                </c:ext>
              </c:extLst>
            </c:dLbl>
            <c:dLbl>
              <c:idx val="1"/>
              <c:layout>
                <c:manualLayout>
                  <c:x val="-2.9825908286975965E-2"/>
                  <c:y val="6.1138033954876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2E-4C2C-ABFC-C18BFE61777D}"/>
                </c:ext>
              </c:extLst>
            </c:dLbl>
            <c:dLbl>
              <c:idx val="2"/>
              <c:layout>
                <c:manualLayout>
                  <c:x val="-3.2808499115673559E-2"/>
                  <c:y val="5.7741476512939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2E-4C2C-ABFC-C18BFE61777D}"/>
                </c:ext>
              </c:extLst>
            </c:dLbl>
            <c:dLbl>
              <c:idx val="3"/>
              <c:layout>
                <c:manualLayout>
                  <c:x val="-1.4912954143487983E-2"/>
                  <c:y val="5.0948361629063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2E-4C2C-ABFC-C18BFE61777D}"/>
                </c:ext>
              </c:extLst>
            </c:dLbl>
            <c:dLbl>
              <c:idx val="4"/>
              <c:layout>
                <c:manualLayout>
                  <c:x val="-2.3860726629580772E-2"/>
                  <c:y val="4.755180418712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2E-4C2C-ABFC-C18BFE61777D}"/>
                </c:ext>
              </c:extLst>
            </c:dLbl>
            <c:dLbl>
              <c:idx val="5"/>
              <c:layout>
                <c:manualLayout>
                  <c:x val="-3.1317203701324764E-2"/>
                  <c:y val="4.755180418712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88-4190-816C-8A100C923267}"/>
                </c:ext>
              </c:extLst>
            </c:dLbl>
            <c:dLbl>
              <c:idx val="6"/>
              <c:layout>
                <c:manualLayout>
                  <c:x val="-1.0439067900441587E-2"/>
                  <c:y val="3.0569016977438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88-4190-816C-8A100C92326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2019</c:v>
                </c:pt>
                <c:pt idx="1">
                  <c:v>2020</c:v>
                </c:pt>
                <c:pt idx="2">
                  <c:v>2021</c:v>
                </c:pt>
                <c:pt idx="3">
                  <c:v>2022</c:v>
                </c:pt>
                <c:pt idx="4">
                  <c:v>2023</c:v>
                </c:pt>
              </c:strCache>
            </c:strRef>
          </c:cat>
          <c:val>
            <c:numRef>
              <c:f>Sheet1!$C$7:$C$11</c:f>
              <c:numCache>
                <c:formatCode>"$"#,##0</c:formatCode>
                <c:ptCount val="5"/>
                <c:pt idx="0">
                  <c:v>251334</c:v>
                </c:pt>
                <c:pt idx="1">
                  <c:v>257599</c:v>
                </c:pt>
                <c:pt idx="2">
                  <c:v>266662</c:v>
                </c:pt>
                <c:pt idx="3">
                  <c:v>274243</c:v>
                </c:pt>
                <c:pt idx="4" formatCode="&quot;$&quot;#,##0_);[Red]\(&quot;$&quot;#,##0\)">
                  <c:v>288941</c:v>
                </c:pt>
              </c:numCache>
            </c:numRef>
          </c:val>
          <c:smooth val="0"/>
          <c:extLst>
            <c:ext xmlns:c16="http://schemas.microsoft.com/office/drawing/2014/chart" uri="{C3380CC4-5D6E-409C-BE32-E72D297353CC}">
              <c16:uniqueId val="{00000000-CC2E-4C2C-ABFC-C18BFE61777D}"/>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min val="20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2.1212121212121324E-2"/>
                  <c:y val="-6.50406504065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F-4A8D-9C93-16FCF2563849}"/>
                </c:ext>
              </c:extLst>
            </c:dLbl>
            <c:dLbl>
              <c:idx val="10"/>
              <c:layout>
                <c:manualLayout>
                  <c:x val="1.0936040037823461E-16"/>
                  <c:y val="3.3965574419375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6B-4BCA-BA3E-C9BCEC9ACE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Sheet1!$A$13:$A$18</c:f>
              <c:numCache>
                <c:formatCode>General</c:formatCode>
                <c:ptCount val="6"/>
                <c:pt idx="0">
                  <c:v>2018</c:v>
                </c:pt>
                <c:pt idx="1">
                  <c:v>2019</c:v>
                </c:pt>
                <c:pt idx="2">
                  <c:v>2020</c:v>
                </c:pt>
                <c:pt idx="3">
                  <c:v>2021</c:v>
                </c:pt>
                <c:pt idx="4">
                  <c:v>2022</c:v>
                </c:pt>
                <c:pt idx="5">
                  <c:v>2023</c:v>
                </c:pt>
              </c:numCache>
            </c:numRef>
          </c:cat>
          <c:val>
            <c:numRef>
              <c:f>Sheet1!$B$13:$B$18</c:f>
              <c:numCache>
                <c:formatCode>"$"#,##0</c:formatCode>
                <c:ptCount val="6"/>
                <c:pt idx="0" formatCode="&quot;$&quot;#,##0_);[Red]\(&quot;$&quot;#,##0\)">
                  <c:v>269248</c:v>
                </c:pt>
                <c:pt idx="1">
                  <c:v>257449</c:v>
                </c:pt>
                <c:pt idx="2">
                  <c:v>273843</c:v>
                </c:pt>
                <c:pt idx="3">
                  <c:v>288872</c:v>
                </c:pt>
                <c:pt idx="4" formatCode="&quot;$&quot;#,##0_);[Red]\(&quot;$&quot;#,##0\)">
                  <c:v>293583</c:v>
                </c:pt>
                <c:pt idx="5" formatCode="&quot;$&quot;#,##0_);[Red]\(&quot;$&quot;#,##0\)">
                  <c:v>294088</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131505632"/>
        <c:axId val="131505240"/>
      </c:lineChart>
      <c:catAx>
        <c:axId val="13150563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5240"/>
        <c:crosses val="autoZero"/>
        <c:auto val="1"/>
        <c:lblAlgn val="ctr"/>
        <c:lblOffset val="100"/>
        <c:noMultiLvlLbl val="0"/>
      </c:catAx>
      <c:valAx>
        <c:axId val="131505240"/>
        <c:scaling>
          <c:orientation val="minMax"/>
          <c:min val="225000"/>
        </c:scaling>
        <c:delete val="0"/>
        <c:axPos val="l"/>
        <c:majorGridlines>
          <c:spPr>
            <a:ln w="9525" cap="flat" cmpd="sng" algn="ctr">
              <a:solidFill>
                <a:schemeClr val="lt1">
                  <a:lumMod val="95000"/>
                  <a:alpha val="10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5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Mean Salary by Rank</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Sheet1!$G$1</c:f>
              <c:strCache>
                <c:ptCount val="1"/>
                <c:pt idx="0">
                  <c:v>2019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Sheet1!$G$2:$G$5</c:f>
              <c:numCache>
                <c:formatCode>"$"#,##0</c:formatCode>
                <c:ptCount val="4"/>
                <c:pt idx="0">
                  <c:v>238809</c:v>
                </c:pt>
                <c:pt idx="1">
                  <c:v>282969</c:v>
                </c:pt>
                <c:pt idx="2">
                  <c:v>317314</c:v>
                </c:pt>
                <c:pt idx="3">
                  <c:v>350982</c:v>
                </c:pt>
              </c:numCache>
            </c:numRef>
          </c:val>
          <c:extLst>
            <c:ext xmlns:c16="http://schemas.microsoft.com/office/drawing/2014/chart" uri="{C3380CC4-5D6E-409C-BE32-E72D297353CC}">
              <c16:uniqueId val="{00000000-0041-4E70-9BDD-08A672DAB618}"/>
            </c:ext>
          </c:extLst>
        </c:ser>
        <c:ser>
          <c:idx val="1"/>
          <c:order val="1"/>
          <c:tx>
            <c:strRef>
              <c:f>Sheet1!$H$1</c:f>
              <c:strCache>
                <c:ptCount val="1"/>
                <c:pt idx="0">
                  <c:v>2020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Sheet1!$H$2:$H$5</c:f>
              <c:numCache>
                <c:formatCode>"$"#,##0</c:formatCode>
                <c:ptCount val="4"/>
                <c:pt idx="0">
                  <c:v>260857</c:v>
                </c:pt>
                <c:pt idx="1">
                  <c:v>289273</c:v>
                </c:pt>
                <c:pt idx="2">
                  <c:v>323126</c:v>
                </c:pt>
                <c:pt idx="3">
                  <c:v>363144</c:v>
                </c:pt>
              </c:numCache>
            </c:numRef>
          </c:val>
          <c:extLst>
            <c:ext xmlns:c16="http://schemas.microsoft.com/office/drawing/2014/chart" uri="{C3380CC4-5D6E-409C-BE32-E72D297353CC}">
              <c16:uniqueId val="{00000006-0041-4E70-9BDD-08A672DAB618}"/>
            </c:ext>
          </c:extLst>
        </c:ser>
        <c:ser>
          <c:idx val="2"/>
          <c:order val="2"/>
          <c:tx>
            <c:strRef>
              <c:f>Sheet1!$I$1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Sheet1!$I$2:$I$5</c:f>
              <c:numCache>
                <c:formatCode>"$"#,##0</c:formatCode>
                <c:ptCount val="4"/>
                <c:pt idx="0">
                  <c:v>285365</c:v>
                </c:pt>
                <c:pt idx="1">
                  <c:v>301931</c:v>
                </c:pt>
                <c:pt idx="2">
                  <c:v>333913</c:v>
                </c:pt>
                <c:pt idx="3">
                  <c:v>370606</c:v>
                </c:pt>
              </c:numCache>
            </c:numRef>
          </c:val>
          <c:extLst>
            <c:ext xmlns:c16="http://schemas.microsoft.com/office/drawing/2014/chart" uri="{C3380CC4-5D6E-409C-BE32-E72D297353CC}">
              <c16:uniqueId val="{00000004-AE7E-4A8B-9D51-2FE809305D4F}"/>
            </c:ext>
          </c:extLst>
        </c:ser>
        <c:ser>
          <c:idx val="3"/>
          <c:order val="3"/>
          <c:tx>
            <c:strRef>
              <c:f>Sheet1!$J$1</c:f>
              <c:strCache>
                <c:ptCount val="1"/>
                <c:pt idx="0">
                  <c:v>2022</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Sheet1!$J$2:$J$5</c:f>
              <c:numCache>
                <c:formatCode>"$"#,##0</c:formatCode>
                <c:ptCount val="4"/>
                <c:pt idx="0">
                  <c:v>285076</c:v>
                </c:pt>
                <c:pt idx="1">
                  <c:v>316091</c:v>
                </c:pt>
                <c:pt idx="2">
                  <c:v>349448</c:v>
                </c:pt>
                <c:pt idx="3">
                  <c:v>380826</c:v>
                </c:pt>
              </c:numCache>
            </c:numRef>
          </c:val>
          <c:extLst>
            <c:ext xmlns:c16="http://schemas.microsoft.com/office/drawing/2014/chart" uri="{C3380CC4-5D6E-409C-BE32-E72D297353CC}">
              <c16:uniqueId val="{00000000-C0B4-4A1E-A247-8964B0F8FE4E}"/>
            </c:ext>
          </c:extLst>
        </c:ser>
        <c:ser>
          <c:idx val="4"/>
          <c:order val="4"/>
          <c:tx>
            <c:strRef>
              <c:f>Sheet1!$K$1</c:f>
              <c:strCache>
                <c:ptCount val="1"/>
                <c:pt idx="0">
                  <c:v>2023</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Instructor</c:v>
                </c:pt>
                <c:pt idx="1">
                  <c:v>Asst Prof</c:v>
                </c:pt>
                <c:pt idx="2">
                  <c:v>Associate</c:v>
                </c:pt>
                <c:pt idx="3">
                  <c:v>Professor</c:v>
                </c:pt>
              </c:strCache>
            </c:strRef>
          </c:cat>
          <c:val>
            <c:numRef>
              <c:f>Sheet1!$K$2:$K$5</c:f>
              <c:numCache>
                <c:formatCode>"$"#,##0</c:formatCode>
                <c:ptCount val="4"/>
                <c:pt idx="0">
                  <c:v>285710</c:v>
                </c:pt>
                <c:pt idx="1">
                  <c:v>322892</c:v>
                </c:pt>
                <c:pt idx="2">
                  <c:v>354594</c:v>
                </c:pt>
                <c:pt idx="3">
                  <c:v>393174</c:v>
                </c:pt>
              </c:numCache>
            </c:numRef>
          </c:val>
          <c:extLst>
            <c:ext xmlns:c16="http://schemas.microsoft.com/office/drawing/2014/chart" uri="{C3380CC4-5D6E-409C-BE32-E72D297353CC}">
              <c16:uniqueId val="{00000000-D06E-4311-B3F4-3337346B7181}"/>
            </c:ext>
          </c:extLst>
        </c:ser>
        <c:dLbls>
          <c:showLegendKey val="0"/>
          <c:showVal val="0"/>
          <c:showCatName val="0"/>
          <c:showSerName val="0"/>
          <c:showPercent val="0"/>
          <c:showBubbleSize val="0"/>
        </c:dLbls>
        <c:gapWidth val="100"/>
        <c:shape val="box"/>
        <c:axId val="131503280"/>
        <c:axId val="131502496"/>
        <c:axId val="0"/>
      </c:bar3DChart>
      <c:catAx>
        <c:axId val="1315032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2496"/>
        <c:crosses val="autoZero"/>
        <c:auto val="1"/>
        <c:lblAlgn val="ctr"/>
        <c:lblOffset val="100"/>
        <c:noMultiLvlLbl val="0"/>
      </c:catAx>
      <c:valAx>
        <c:axId val="131502496"/>
        <c:scaling>
          <c:orientation val="minMax"/>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Faculty Effort</c:v>
                </c:pt>
              </c:strCache>
            </c:strRef>
          </c:tx>
          <c:dPt>
            <c:idx val="0"/>
            <c:bubble3D val="0"/>
            <c:explosion val="36"/>
            <c:extLst>
              <c:ext xmlns:c16="http://schemas.microsoft.com/office/drawing/2014/chart" uri="{C3380CC4-5D6E-409C-BE32-E72D297353CC}">
                <c16:uniqueId val="{00000000-EC46-4B20-A65C-5B85C9266B74}"/>
              </c:ext>
            </c:extLst>
          </c:dPt>
          <c:dLbls>
            <c:dLbl>
              <c:idx val="0"/>
              <c:layout>
                <c:manualLayout>
                  <c:x val="-0.14462717792875529"/>
                  <c:y val="-0.218773958939701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46-4B20-A65C-5B85C9266B74}"/>
                </c:ext>
              </c:extLst>
            </c:dLbl>
            <c:dLbl>
              <c:idx val="1"/>
              <c:layout>
                <c:manualLayout>
                  <c:x val="-3.301395848246242E-2"/>
                  <c:y val="-8.2004921259842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46-4B20-A65C-5B85C9266B74}"/>
                </c:ext>
              </c:extLst>
            </c:dLbl>
            <c:dLbl>
              <c:idx val="2"/>
              <c:layout>
                <c:manualLayout>
                  <c:x val="-3.1517776187067525E-2"/>
                  <c:y val="-7.29058398950131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46-4B20-A65C-5B85C9266B74}"/>
                </c:ext>
              </c:extLst>
            </c:dLbl>
            <c:dLbl>
              <c:idx val="3"/>
              <c:layout>
                <c:manualLayout>
                  <c:x val="-5.0537103316630874E-2"/>
                  <c:y val="-2.8493766404199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46-4B20-A65C-5B85C9266B74}"/>
                </c:ext>
              </c:extLst>
            </c:dLbl>
            <c:spPr>
              <a:noFill/>
              <a:ln>
                <a:noFill/>
              </a:ln>
              <a:effectLst/>
            </c:spPr>
            <c:txPr>
              <a:bodyPr/>
              <a:lstStyle/>
              <a:p>
                <a:pPr>
                  <a:defRPr sz="16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Clinical</c:v>
                </c:pt>
                <c:pt idx="1">
                  <c:v>Research</c:v>
                </c:pt>
                <c:pt idx="2">
                  <c:v>Education</c:v>
                </c:pt>
                <c:pt idx="3">
                  <c:v>Admin</c:v>
                </c:pt>
              </c:strCache>
            </c:strRef>
          </c:cat>
          <c:val>
            <c:numRef>
              <c:f>Sheet1!$B$2:$B$5</c:f>
              <c:numCache>
                <c:formatCode>0%</c:formatCode>
                <c:ptCount val="4"/>
                <c:pt idx="0">
                  <c:v>0.72</c:v>
                </c:pt>
                <c:pt idx="1">
                  <c:v>0.06</c:v>
                </c:pt>
                <c:pt idx="2">
                  <c:v>0.11</c:v>
                </c:pt>
                <c:pt idx="3">
                  <c:v>0.1</c:v>
                </c:pt>
              </c:numCache>
            </c:numRef>
          </c:val>
          <c:extLst>
            <c:ext xmlns:c16="http://schemas.microsoft.com/office/drawing/2014/chart" uri="{C3380CC4-5D6E-409C-BE32-E72D297353CC}">
              <c16:uniqueId val="{00000004-EC46-4B20-A65C-5B85C9266B74}"/>
            </c:ext>
          </c:extLst>
        </c:ser>
        <c:dLbls>
          <c:showLegendKey val="0"/>
          <c:showVal val="0"/>
          <c:showCatName val="0"/>
          <c:showSerName val="0"/>
          <c:showPercent val="0"/>
          <c:showBubbleSize val="0"/>
          <c:showLeaderLines val="1"/>
        </c:dLbls>
      </c:pie3DChart>
    </c:plotArea>
    <c:legend>
      <c:legendPos val="r"/>
      <c:overlay val="0"/>
      <c:txPr>
        <a:bodyPr/>
        <a:lstStyle/>
        <a:p>
          <a:pPr>
            <a:defRPr sz="1200"/>
          </a:pPr>
          <a:endParaRPr lang="en-US"/>
        </a:p>
      </c:txPr>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281490</c:v>
                </c:pt>
                <c:pt idx="1">
                  <c:v>287822</c:v>
                </c:pt>
                <c:pt idx="2">
                  <c:v>297812</c:v>
                </c:pt>
                <c:pt idx="3">
                  <c:v>288873</c:v>
                </c:pt>
                <c:pt idx="4">
                  <c:v>303213</c:v>
                </c:pt>
                <c:pt idx="5">
                  <c:v>318645</c:v>
                </c:pt>
                <c:pt idx="6">
                  <c:v>328639</c:v>
                </c:pt>
                <c:pt idx="7">
                  <c:v>337167</c:v>
                </c:pt>
              </c:numCache>
            </c:numRef>
          </c:val>
          <c:smooth val="0"/>
          <c:extLst>
            <c:ext xmlns:c16="http://schemas.microsoft.com/office/drawing/2014/chart" uri="{C3380CC4-5D6E-409C-BE32-E72D297353CC}">
              <c16:uniqueId val="{00000000-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Sheet1!$B$2:$B$9</c:f>
              <c:numCache>
                <c:formatCode>General</c:formatCode>
                <c:ptCount val="8"/>
                <c:pt idx="0">
                  <c:v>281490</c:v>
                </c:pt>
                <c:pt idx="1">
                  <c:v>287822</c:v>
                </c:pt>
                <c:pt idx="2">
                  <c:v>297812</c:v>
                </c:pt>
                <c:pt idx="3">
                  <c:v>288873</c:v>
                </c:pt>
                <c:pt idx="4">
                  <c:v>303213</c:v>
                </c:pt>
                <c:pt idx="5">
                  <c:v>318645</c:v>
                </c:pt>
                <c:pt idx="6">
                  <c:v>328639</c:v>
                </c:pt>
                <c:pt idx="7">
                  <c:v>337167</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Sheet1!$C$2:$C$9</c:f>
              <c:numCache>
                <c:formatCode>General</c:formatCode>
                <c:ptCount val="8"/>
                <c:pt idx="0">
                  <c:v>286422</c:v>
                </c:pt>
                <c:pt idx="1">
                  <c:v>289528</c:v>
                </c:pt>
                <c:pt idx="2">
                  <c:v>293344</c:v>
                </c:pt>
                <c:pt idx="3">
                  <c:v>284139</c:v>
                </c:pt>
                <c:pt idx="4">
                  <c:v>303181</c:v>
                </c:pt>
                <c:pt idx="5">
                  <c:v>305285</c:v>
                </c:pt>
                <c:pt idx="6">
                  <c:v>322327</c:v>
                </c:pt>
                <c:pt idx="7">
                  <c:v>330668</c:v>
                </c:pt>
              </c:numCache>
            </c:numRef>
          </c:val>
          <c:smooth val="0"/>
          <c:extLst>
            <c:ext xmlns:c16="http://schemas.microsoft.com/office/drawing/2014/chart" uri="{C3380CC4-5D6E-409C-BE32-E72D297353CC}">
              <c16:uniqueId val="{00000001-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Sheet1!$B$2:$B$9</c:f>
              <c:numCache>
                <c:formatCode>General</c:formatCode>
                <c:ptCount val="8"/>
                <c:pt idx="0">
                  <c:v>281490</c:v>
                </c:pt>
                <c:pt idx="1">
                  <c:v>287822</c:v>
                </c:pt>
                <c:pt idx="2">
                  <c:v>297812</c:v>
                </c:pt>
                <c:pt idx="3">
                  <c:v>288873</c:v>
                </c:pt>
                <c:pt idx="4">
                  <c:v>303213</c:v>
                </c:pt>
                <c:pt idx="5">
                  <c:v>318645</c:v>
                </c:pt>
                <c:pt idx="6">
                  <c:v>328639</c:v>
                </c:pt>
                <c:pt idx="7">
                  <c:v>337167</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Sheet1!$C$2:$C$9</c:f>
              <c:numCache>
                <c:formatCode>General</c:formatCode>
                <c:ptCount val="8"/>
                <c:pt idx="0">
                  <c:v>286422</c:v>
                </c:pt>
                <c:pt idx="1">
                  <c:v>289528</c:v>
                </c:pt>
                <c:pt idx="2">
                  <c:v>293344</c:v>
                </c:pt>
                <c:pt idx="3">
                  <c:v>284139</c:v>
                </c:pt>
                <c:pt idx="4">
                  <c:v>303181</c:v>
                </c:pt>
                <c:pt idx="5">
                  <c:v>305285</c:v>
                </c:pt>
                <c:pt idx="6">
                  <c:v>322327</c:v>
                </c:pt>
                <c:pt idx="7">
                  <c:v>330668</c:v>
                </c:pt>
              </c:numCache>
            </c:numRef>
          </c:val>
          <c:smooth val="0"/>
          <c:extLst>
            <c:ext xmlns:c16="http://schemas.microsoft.com/office/drawing/2014/chart" uri="{C3380CC4-5D6E-409C-BE32-E72D297353CC}">
              <c16:uniqueId val="{00000001-2F86-4919-A276-FCCED2D8ED4E}"/>
            </c:ext>
          </c:extLst>
        </c:ser>
        <c:ser>
          <c:idx val="2"/>
          <c:order val="2"/>
          <c:tx>
            <c:strRef>
              <c:f>Sheet1!$D$1</c:f>
              <c:strCache>
                <c:ptCount val="1"/>
                <c:pt idx="0">
                  <c:v>Midwest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Sheet1!$D$2:$D$9</c:f>
              <c:numCache>
                <c:formatCode>General</c:formatCode>
                <c:ptCount val="8"/>
                <c:pt idx="0">
                  <c:v>290313</c:v>
                </c:pt>
                <c:pt idx="1">
                  <c:v>307022</c:v>
                </c:pt>
                <c:pt idx="2">
                  <c:v>300780</c:v>
                </c:pt>
                <c:pt idx="3">
                  <c:v>313966</c:v>
                </c:pt>
                <c:pt idx="4">
                  <c:v>315115</c:v>
                </c:pt>
                <c:pt idx="5">
                  <c:v>316552</c:v>
                </c:pt>
                <c:pt idx="6">
                  <c:v>338354</c:v>
                </c:pt>
                <c:pt idx="7">
                  <c:v>352204</c:v>
                </c:pt>
              </c:numCache>
            </c:numRef>
          </c:val>
          <c:smooth val="0"/>
          <c:extLst>
            <c:ext xmlns:c16="http://schemas.microsoft.com/office/drawing/2014/chart" uri="{C3380CC4-5D6E-409C-BE32-E72D297353CC}">
              <c16:uniqueId val="{00000002-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Sheet1!$B$2:$B$9</c:f>
              <c:numCache>
                <c:formatCode>General</c:formatCode>
                <c:ptCount val="8"/>
                <c:pt idx="0">
                  <c:v>281490</c:v>
                </c:pt>
                <c:pt idx="1">
                  <c:v>287822</c:v>
                </c:pt>
                <c:pt idx="2">
                  <c:v>297812</c:v>
                </c:pt>
                <c:pt idx="3">
                  <c:v>288873</c:v>
                </c:pt>
                <c:pt idx="4">
                  <c:v>303213</c:v>
                </c:pt>
                <c:pt idx="5">
                  <c:v>318645</c:v>
                </c:pt>
                <c:pt idx="6">
                  <c:v>328639</c:v>
                </c:pt>
                <c:pt idx="7">
                  <c:v>337167</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Sheet1!$C$2:$C$9</c:f>
              <c:numCache>
                <c:formatCode>General</c:formatCode>
                <c:ptCount val="8"/>
                <c:pt idx="0">
                  <c:v>286422</c:v>
                </c:pt>
                <c:pt idx="1">
                  <c:v>289528</c:v>
                </c:pt>
                <c:pt idx="2">
                  <c:v>293344</c:v>
                </c:pt>
                <c:pt idx="3">
                  <c:v>284139</c:v>
                </c:pt>
                <c:pt idx="4">
                  <c:v>303181</c:v>
                </c:pt>
                <c:pt idx="5">
                  <c:v>305285</c:v>
                </c:pt>
                <c:pt idx="6">
                  <c:v>322327</c:v>
                </c:pt>
                <c:pt idx="7">
                  <c:v>330668</c:v>
                </c:pt>
              </c:numCache>
            </c:numRef>
          </c:val>
          <c:smooth val="0"/>
          <c:extLst>
            <c:ext xmlns:c16="http://schemas.microsoft.com/office/drawing/2014/chart" uri="{C3380CC4-5D6E-409C-BE32-E72D297353CC}">
              <c16:uniqueId val="{00000001-2F86-4919-A276-FCCED2D8ED4E}"/>
            </c:ext>
          </c:extLst>
        </c:ser>
        <c:ser>
          <c:idx val="2"/>
          <c:order val="2"/>
          <c:tx>
            <c:strRef>
              <c:f>Sheet1!$D$1</c:f>
              <c:strCache>
                <c:ptCount val="1"/>
                <c:pt idx="0">
                  <c:v>Midwest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Sheet1!$D$2:$D$9</c:f>
              <c:numCache>
                <c:formatCode>General</c:formatCode>
                <c:ptCount val="8"/>
                <c:pt idx="0">
                  <c:v>290313</c:v>
                </c:pt>
                <c:pt idx="1">
                  <c:v>307022</c:v>
                </c:pt>
                <c:pt idx="2">
                  <c:v>300780</c:v>
                </c:pt>
                <c:pt idx="3">
                  <c:v>313966</c:v>
                </c:pt>
                <c:pt idx="4">
                  <c:v>315115</c:v>
                </c:pt>
                <c:pt idx="5">
                  <c:v>316552</c:v>
                </c:pt>
                <c:pt idx="6">
                  <c:v>338354</c:v>
                </c:pt>
                <c:pt idx="7">
                  <c:v>352204</c:v>
                </c:pt>
              </c:numCache>
            </c:numRef>
          </c:val>
          <c:smooth val="0"/>
          <c:extLst>
            <c:ext xmlns:c16="http://schemas.microsoft.com/office/drawing/2014/chart" uri="{C3380CC4-5D6E-409C-BE32-E72D297353CC}">
              <c16:uniqueId val="{00000002-2F86-4919-A276-FCCED2D8ED4E}"/>
            </c:ext>
          </c:extLst>
        </c:ser>
        <c:ser>
          <c:idx val="3"/>
          <c:order val="3"/>
          <c:tx>
            <c:strRef>
              <c:f>Sheet1!$E$1</c:f>
              <c:strCache>
                <c:ptCount val="1"/>
                <c:pt idx="0">
                  <c:v>West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Sheet1!$A$2:$A$9</c:f>
              <c:numCache>
                <c:formatCode>General</c:formatCode>
                <c:ptCount val="8"/>
                <c:pt idx="0">
                  <c:v>2016</c:v>
                </c:pt>
                <c:pt idx="1">
                  <c:v>295569</c:v>
                </c:pt>
                <c:pt idx="2">
                  <c:v>2018</c:v>
                </c:pt>
                <c:pt idx="3">
                  <c:v>2019</c:v>
                </c:pt>
                <c:pt idx="4">
                  <c:v>2020</c:v>
                </c:pt>
                <c:pt idx="5">
                  <c:v>2021</c:v>
                </c:pt>
                <c:pt idx="6">
                  <c:v>2022</c:v>
                </c:pt>
                <c:pt idx="7">
                  <c:v>2023</c:v>
                </c:pt>
              </c:numCache>
            </c:numRef>
          </c:cat>
          <c:val>
            <c:numRef>
              <c:f>Sheet1!$E$2:$E$9</c:f>
              <c:numCache>
                <c:formatCode>General</c:formatCode>
                <c:ptCount val="8"/>
                <c:pt idx="0">
                  <c:v>278583</c:v>
                </c:pt>
                <c:pt idx="1">
                  <c:v>295569</c:v>
                </c:pt>
                <c:pt idx="2">
                  <c:v>289143</c:v>
                </c:pt>
                <c:pt idx="3">
                  <c:v>311832</c:v>
                </c:pt>
                <c:pt idx="4">
                  <c:v>341335</c:v>
                </c:pt>
                <c:pt idx="5">
                  <c:v>331194</c:v>
                </c:pt>
                <c:pt idx="6">
                  <c:v>338233</c:v>
                </c:pt>
                <c:pt idx="7">
                  <c:v>361975</c:v>
                </c:pt>
              </c:numCache>
            </c:numRef>
          </c:val>
          <c:smooth val="0"/>
          <c:extLst>
            <c:ext xmlns:c16="http://schemas.microsoft.com/office/drawing/2014/chart" uri="{C3380CC4-5D6E-409C-BE32-E72D297353CC}">
              <c16:uniqueId val="{00000003-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Faculty Compensation Plans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Compensation</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5"/>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B6-4637-8E4D-71738276DAAE}"/>
              </c:ext>
            </c:extLst>
          </c:dPt>
          <c:dLbls>
            <c:dLbl>
              <c:idx val="0"/>
              <c:layout>
                <c:manualLayout>
                  <c:x val="1.69753086419752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B6-4637-8E4D-71738276DAAE}"/>
                </c:ext>
              </c:extLst>
            </c:dLbl>
            <c:dLbl>
              <c:idx val="1"/>
              <c:layout>
                <c:manualLayout>
                  <c:x val="1.543209876543209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B6-4637-8E4D-71738276DAAE}"/>
                </c:ext>
              </c:extLst>
            </c:dLbl>
            <c:dLbl>
              <c:idx val="2"/>
              <c:layout>
                <c:manualLayout>
                  <c:x val="2.7777777777777721E-2"/>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B6-4637-8E4D-71738276DAAE}"/>
                </c:ext>
              </c:extLst>
            </c:dLbl>
            <c:dLbl>
              <c:idx val="3"/>
              <c:layout>
                <c:manualLayout>
                  <c:x val="1.8518518518518517E-2"/>
                  <c:y val="-3.9284457252522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B6-4637-8E4D-71738276DAAE}"/>
                </c:ext>
              </c:extLst>
            </c:dLbl>
            <c:dLbl>
              <c:idx val="4"/>
              <c:layout>
                <c:manualLayout>
                  <c:x val="2.0061728395061616E-2"/>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B6-4637-8E4D-71738276DAAE}"/>
                </c:ext>
              </c:extLst>
            </c:dLbl>
            <c:dLbl>
              <c:idx val="5"/>
              <c:layout>
                <c:manualLayout>
                  <c:x val="1.3888888888888888E-2"/>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B6-4637-8E4D-71738276DAA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Single Component</c:v>
                </c:pt>
                <c:pt idx="2">
                  <c:v>Two Component</c:v>
                </c:pt>
                <c:pt idx="3">
                  <c:v>Three Component</c:v>
                </c:pt>
                <c:pt idx="4">
                  <c:v>Four Component</c:v>
                </c:pt>
              </c:strCache>
            </c:strRef>
          </c:cat>
          <c:val>
            <c:numRef>
              <c:f>Sheet1!$B$2:$B$6</c:f>
              <c:numCache>
                <c:formatCode>"$"#,##0</c:formatCode>
                <c:ptCount val="5"/>
                <c:pt idx="0">
                  <c:v>343501</c:v>
                </c:pt>
                <c:pt idx="1">
                  <c:v>308724</c:v>
                </c:pt>
                <c:pt idx="2">
                  <c:v>331221</c:v>
                </c:pt>
                <c:pt idx="3">
                  <c:v>339119</c:v>
                </c:pt>
                <c:pt idx="4">
                  <c:v>376427</c:v>
                </c:pt>
              </c:numCache>
            </c:numRef>
          </c:val>
          <c:extLst>
            <c:ext xmlns:c16="http://schemas.microsoft.com/office/drawing/2014/chart" uri="{C3380CC4-5D6E-409C-BE32-E72D297353CC}">
              <c16:uniqueId val="{00000007-17B6-4637-8E4D-71738276DAAE}"/>
            </c:ext>
          </c:extLst>
        </c:ser>
        <c:dLbls>
          <c:showLegendKey val="0"/>
          <c:showVal val="0"/>
          <c:showCatName val="0"/>
          <c:showSerName val="0"/>
          <c:showPercent val="0"/>
          <c:showBubbleSize val="0"/>
        </c:dLbls>
        <c:gapWidth val="60"/>
        <c:shape val="box"/>
        <c:axId val="480345632"/>
        <c:axId val="480346024"/>
        <c:axId val="0"/>
      </c:bar3DChart>
      <c:catAx>
        <c:axId val="480345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80346024"/>
        <c:crosses val="autoZero"/>
        <c:auto val="1"/>
        <c:lblAlgn val="ctr"/>
        <c:lblOffset val="100"/>
        <c:noMultiLvlLbl val="0"/>
      </c:catAx>
      <c:valAx>
        <c:axId val="480346024"/>
        <c:scaling>
          <c:orientation val="minMax"/>
          <c:min val="200000"/>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0345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Faculty Compensation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Compensation</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5"/>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CF0-4285-8119-5F4138DA2C9D}"/>
              </c:ext>
            </c:extLst>
          </c:dPt>
          <c:dLbls>
            <c:dLbl>
              <c:idx val="0"/>
              <c:layout>
                <c:manualLayout>
                  <c:x val="1.69753086419752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F0-4285-8119-5F4138DA2C9D}"/>
                </c:ext>
              </c:extLst>
            </c:dLbl>
            <c:dLbl>
              <c:idx val="1"/>
              <c:layout>
                <c:manualLayout>
                  <c:x val="1.543209876543209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F0-4285-8119-5F4138DA2C9D}"/>
                </c:ext>
              </c:extLst>
            </c:dLbl>
            <c:dLbl>
              <c:idx val="2"/>
              <c:layout>
                <c:manualLayout>
                  <c:x val="2.3148148148148091E-2"/>
                  <c:y val="-0.120659404418462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F0-4285-8119-5F4138DA2C9D}"/>
                </c:ext>
              </c:extLst>
            </c:dLbl>
            <c:dLbl>
              <c:idx val="3"/>
              <c:layout>
                <c:manualLayout>
                  <c:x val="1.0802469135802469E-2"/>
                  <c:y val="-6.1732718539678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F0-4285-8119-5F4138DA2C9D}"/>
                </c:ext>
              </c:extLst>
            </c:dLbl>
            <c:dLbl>
              <c:idx val="4"/>
              <c:layout>
                <c:manualLayout>
                  <c:x val="1.2345679012345678E-2"/>
                  <c:y val="-0.101017175792201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F0-4285-8119-5F4138DA2C9D}"/>
                </c:ext>
              </c:extLst>
            </c:dLbl>
            <c:dLbl>
              <c:idx val="5"/>
              <c:layout>
                <c:manualLayout>
                  <c:x val="1.3888888888888775E-2"/>
                  <c:y val="-4.7702555235206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F0-4285-8119-5F4138DA2C9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Total Salary</c:v>
                </c:pt>
                <c:pt idx="1">
                  <c:v>Base Salary</c:v>
                </c:pt>
                <c:pt idx="2">
                  <c:v>Extra Hour</c:v>
                </c:pt>
                <c:pt idx="3">
                  <c:v>Stipend</c:v>
                </c:pt>
                <c:pt idx="4">
                  <c:v>Bonus</c:v>
                </c:pt>
                <c:pt idx="5">
                  <c:v>Benefits</c:v>
                </c:pt>
              </c:strCache>
            </c:strRef>
          </c:cat>
          <c:val>
            <c:numRef>
              <c:f>Sheet1!$B$2:$B$7</c:f>
              <c:numCache>
                <c:formatCode>"$"#,##0</c:formatCode>
                <c:ptCount val="6"/>
                <c:pt idx="0">
                  <c:v>343501</c:v>
                </c:pt>
                <c:pt idx="1">
                  <c:v>287686</c:v>
                </c:pt>
                <c:pt idx="2">
                  <c:v>23275</c:v>
                </c:pt>
                <c:pt idx="3">
                  <c:v>36822</c:v>
                </c:pt>
                <c:pt idx="4">
                  <c:v>33136</c:v>
                </c:pt>
                <c:pt idx="5">
                  <c:v>77380</c:v>
                </c:pt>
              </c:numCache>
            </c:numRef>
          </c:val>
          <c:extLst>
            <c:ext xmlns:c16="http://schemas.microsoft.com/office/drawing/2014/chart" uri="{C3380CC4-5D6E-409C-BE32-E72D297353CC}">
              <c16:uniqueId val="{00000007-0CF0-4285-8119-5F4138DA2C9D}"/>
            </c:ext>
          </c:extLst>
        </c:ser>
        <c:dLbls>
          <c:showLegendKey val="0"/>
          <c:showVal val="0"/>
          <c:showCatName val="0"/>
          <c:showSerName val="0"/>
          <c:showPercent val="0"/>
          <c:showBubbleSize val="0"/>
        </c:dLbls>
        <c:gapWidth val="60"/>
        <c:shape val="box"/>
        <c:axId val="480344456"/>
        <c:axId val="480344848"/>
        <c:axId val="0"/>
      </c:bar3DChart>
      <c:catAx>
        <c:axId val="480344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80344848"/>
        <c:crosses val="autoZero"/>
        <c:auto val="1"/>
        <c:lblAlgn val="ctr"/>
        <c:lblOffset val="100"/>
        <c:noMultiLvlLbl val="0"/>
      </c:catAx>
      <c:valAx>
        <c:axId val="480344848"/>
        <c:scaling>
          <c:orientation val="minMax"/>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034445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Salary</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Sheet1!$A$2:$A$8</c:f>
              <c:numCache>
                <c:formatCode>General</c:formatCode>
                <c:ptCount val="7"/>
                <c:pt idx="0">
                  <c:v>2015</c:v>
                </c:pt>
                <c:pt idx="1">
                  <c:v>2017</c:v>
                </c:pt>
                <c:pt idx="2">
                  <c:v>2018</c:v>
                </c:pt>
                <c:pt idx="3">
                  <c:v>2019</c:v>
                </c:pt>
                <c:pt idx="4">
                  <c:v>2021</c:v>
                </c:pt>
                <c:pt idx="5">
                  <c:v>2022</c:v>
                </c:pt>
                <c:pt idx="6">
                  <c:v>2023</c:v>
                </c:pt>
              </c:numCache>
            </c:numRef>
          </c:cat>
          <c:val>
            <c:numRef>
              <c:f>Sheet1!$B$2:$B$8</c:f>
              <c:numCache>
                <c:formatCode>"$"#,##0_);[Red]\("$"#,##0\)</c:formatCode>
                <c:ptCount val="7"/>
                <c:pt idx="0">
                  <c:v>106322</c:v>
                </c:pt>
                <c:pt idx="1">
                  <c:v>109678.55</c:v>
                </c:pt>
                <c:pt idx="2">
                  <c:v>113106</c:v>
                </c:pt>
                <c:pt idx="3">
                  <c:v>115681.46</c:v>
                </c:pt>
                <c:pt idx="4">
                  <c:v>124375</c:v>
                </c:pt>
                <c:pt idx="5" formatCode="&quot;$&quot;#,##0">
                  <c:v>135692</c:v>
                </c:pt>
                <c:pt idx="6">
                  <c:v>143183</c:v>
                </c:pt>
              </c:numCache>
            </c:numRef>
          </c:val>
          <c:smooth val="0"/>
          <c:extLst>
            <c:ext xmlns:c16="http://schemas.microsoft.com/office/drawing/2014/chart" uri="{C3380CC4-5D6E-409C-BE32-E72D297353CC}">
              <c16:uniqueId val="{00000000-5E6B-4922-8261-CDC298CAE83B}"/>
            </c:ext>
          </c:extLst>
        </c:ser>
        <c:dLbls>
          <c:showLegendKey val="0"/>
          <c:showVal val="0"/>
          <c:showCatName val="0"/>
          <c:showSerName val="0"/>
          <c:showPercent val="0"/>
          <c:showBubbleSize val="0"/>
        </c:dLbls>
        <c:smooth val="0"/>
        <c:axId val="1709438144"/>
        <c:axId val="1719077824"/>
      </c:lineChart>
      <c:catAx>
        <c:axId val="1709438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719077824"/>
        <c:crosses val="autoZero"/>
        <c:auto val="1"/>
        <c:lblAlgn val="ctr"/>
        <c:lblOffset val="100"/>
        <c:noMultiLvlLbl val="0"/>
      </c:catAx>
      <c:valAx>
        <c:axId val="171907782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709438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PA</a:t>
            </a:r>
            <a:r>
              <a:rPr lang="en-US" b="1" baseline="0" dirty="0"/>
              <a:t> and NP </a:t>
            </a:r>
            <a:r>
              <a:rPr lang="en-US" b="1" dirty="0"/>
              <a:t>Salary:</a:t>
            </a:r>
            <a:r>
              <a:rPr lang="en-US" b="1" baseline="0" dirty="0"/>
              <a:t>  Years post training</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 2019</c:v>
                </c:pt>
              </c:strCache>
            </c:strRef>
          </c:tx>
          <c:spPr>
            <a:solidFill>
              <a:schemeClr val="accent1"/>
            </a:solidFill>
            <a:ln>
              <a:noFill/>
            </a:ln>
            <a:effectLst/>
            <a:sp3d/>
          </c:spPr>
          <c:invertIfNegative val="0"/>
          <c:cat>
            <c:strRef>
              <c:f>Sheet1!$A$2:$A$7</c:f>
              <c:strCache>
                <c:ptCount val="6"/>
                <c:pt idx="0">
                  <c:v>0 to 1</c:v>
                </c:pt>
                <c:pt idx="1">
                  <c:v>2 to 4</c:v>
                </c:pt>
                <c:pt idx="2">
                  <c:v>5 to 9</c:v>
                </c:pt>
                <c:pt idx="3">
                  <c:v>10 to 14</c:v>
                </c:pt>
                <c:pt idx="4">
                  <c:v>15 to 19</c:v>
                </c:pt>
                <c:pt idx="5">
                  <c:v>&gt;20</c:v>
                </c:pt>
              </c:strCache>
            </c:strRef>
          </c:cat>
          <c:val>
            <c:numRef>
              <c:f>Sheet1!$B$2:$B$7</c:f>
              <c:numCache>
                <c:formatCode>"$"#,##0</c:formatCode>
                <c:ptCount val="6"/>
                <c:pt idx="0">
                  <c:v>103969</c:v>
                </c:pt>
                <c:pt idx="1">
                  <c:v>117032</c:v>
                </c:pt>
                <c:pt idx="2">
                  <c:v>120538</c:v>
                </c:pt>
                <c:pt idx="3">
                  <c:v>130170</c:v>
                </c:pt>
                <c:pt idx="4">
                  <c:v>135697</c:v>
                </c:pt>
                <c:pt idx="5">
                  <c:v>143310</c:v>
                </c:pt>
              </c:numCache>
            </c:numRef>
          </c:val>
          <c:extLst>
            <c:ext xmlns:c16="http://schemas.microsoft.com/office/drawing/2014/chart" uri="{C3380CC4-5D6E-409C-BE32-E72D297353CC}">
              <c16:uniqueId val="{00000000-54D8-4A56-93CC-57C497A71BC3}"/>
            </c:ext>
          </c:extLst>
        </c:ser>
        <c:ser>
          <c:idx val="1"/>
          <c:order val="1"/>
          <c:tx>
            <c:strRef>
              <c:f>Sheet1!$C$1</c:f>
              <c:strCache>
                <c:ptCount val="1"/>
                <c:pt idx="0">
                  <c:v>FY 2021</c:v>
                </c:pt>
              </c:strCache>
            </c:strRef>
          </c:tx>
          <c:spPr>
            <a:solidFill>
              <a:schemeClr val="accent2"/>
            </a:solidFill>
            <a:ln>
              <a:noFill/>
            </a:ln>
            <a:effectLst/>
            <a:sp3d/>
          </c:spPr>
          <c:invertIfNegative val="0"/>
          <c:cat>
            <c:strRef>
              <c:f>Sheet1!$A$2:$A$7</c:f>
              <c:strCache>
                <c:ptCount val="6"/>
                <c:pt idx="0">
                  <c:v>0 to 1</c:v>
                </c:pt>
                <c:pt idx="1">
                  <c:v>2 to 4</c:v>
                </c:pt>
                <c:pt idx="2">
                  <c:v>5 to 9</c:v>
                </c:pt>
                <c:pt idx="3">
                  <c:v>10 to 14</c:v>
                </c:pt>
                <c:pt idx="4">
                  <c:v>15 to 19</c:v>
                </c:pt>
                <c:pt idx="5">
                  <c:v>&gt;20</c:v>
                </c:pt>
              </c:strCache>
            </c:strRef>
          </c:cat>
          <c:val>
            <c:numRef>
              <c:f>Sheet1!$C$2:$C$7</c:f>
              <c:numCache>
                <c:formatCode>"$"#,##0</c:formatCode>
                <c:ptCount val="6"/>
                <c:pt idx="0">
                  <c:v>103902</c:v>
                </c:pt>
                <c:pt idx="1">
                  <c:v>117710</c:v>
                </c:pt>
                <c:pt idx="2">
                  <c:v>128036</c:v>
                </c:pt>
                <c:pt idx="3">
                  <c:v>139456</c:v>
                </c:pt>
                <c:pt idx="4">
                  <c:v>142642</c:v>
                </c:pt>
                <c:pt idx="5">
                  <c:v>151122</c:v>
                </c:pt>
              </c:numCache>
            </c:numRef>
          </c:val>
          <c:extLst>
            <c:ext xmlns:c16="http://schemas.microsoft.com/office/drawing/2014/chart" uri="{C3380CC4-5D6E-409C-BE32-E72D297353CC}">
              <c16:uniqueId val="{00000000-9855-4B01-912F-199761C9DADC}"/>
            </c:ext>
          </c:extLst>
        </c:ser>
        <c:ser>
          <c:idx val="2"/>
          <c:order val="2"/>
          <c:tx>
            <c:strRef>
              <c:f>Sheet1!$D$1</c:f>
              <c:strCache>
                <c:ptCount val="1"/>
                <c:pt idx="0">
                  <c:v>FY 2022</c:v>
                </c:pt>
              </c:strCache>
            </c:strRef>
          </c:tx>
          <c:spPr>
            <a:solidFill>
              <a:schemeClr val="accent3"/>
            </a:solidFill>
            <a:ln>
              <a:noFill/>
            </a:ln>
            <a:effectLst/>
            <a:sp3d/>
          </c:spPr>
          <c:invertIfNegative val="0"/>
          <c:cat>
            <c:strRef>
              <c:f>Sheet1!$A$2:$A$7</c:f>
              <c:strCache>
                <c:ptCount val="6"/>
                <c:pt idx="0">
                  <c:v>0 to 1</c:v>
                </c:pt>
                <c:pt idx="1">
                  <c:v>2 to 4</c:v>
                </c:pt>
                <c:pt idx="2">
                  <c:v>5 to 9</c:v>
                </c:pt>
                <c:pt idx="3">
                  <c:v>10 to 14</c:v>
                </c:pt>
                <c:pt idx="4">
                  <c:v>15 to 19</c:v>
                </c:pt>
                <c:pt idx="5">
                  <c:v>&gt;20</c:v>
                </c:pt>
              </c:strCache>
            </c:strRef>
          </c:cat>
          <c:val>
            <c:numRef>
              <c:f>Sheet1!$D$2:$D$7</c:f>
              <c:numCache>
                <c:formatCode>"$"#,##0</c:formatCode>
                <c:ptCount val="6"/>
                <c:pt idx="0">
                  <c:v>114438</c:v>
                </c:pt>
                <c:pt idx="1">
                  <c:v>121491</c:v>
                </c:pt>
                <c:pt idx="2">
                  <c:v>133057</c:v>
                </c:pt>
                <c:pt idx="3">
                  <c:v>151760</c:v>
                </c:pt>
                <c:pt idx="4">
                  <c:v>154276</c:v>
                </c:pt>
                <c:pt idx="5">
                  <c:v>163844</c:v>
                </c:pt>
              </c:numCache>
            </c:numRef>
          </c:val>
          <c:extLst>
            <c:ext xmlns:c16="http://schemas.microsoft.com/office/drawing/2014/chart" uri="{C3380CC4-5D6E-409C-BE32-E72D297353CC}">
              <c16:uniqueId val="{00000000-E17A-4202-BEC5-1E09F38C497F}"/>
            </c:ext>
          </c:extLst>
        </c:ser>
        <c:ser>
          <c:idx val="3"/>
          <c:order val="3"/>
          <c:tx>
            <c:strRef>
              <c:f>Sheet1!$E$1</c:f>
              <c:strCache>
                <c:ptCount val="1"/>
                <c:pt idx="0">
                  <c:v>FT 2023</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 to 1</c:v>
                </c:pt>
                <c:pt idx="1">
                  <c:v>2 to 4</c:v>
                </c:pt>
                <c:pt idx="2">
                  <c:v>5 to 9</c:v>
                </c:pt>
                <c:pt idx="3">
                  <c:v>10 to 14</c:v>
                </c:pt>
                <c:pt idx="4">
                  <c:v>15 to 19</c:v>
                </c:pt>
                <c:pt idx="5">
                  <c:v>&gt;20</c:v>
                </c:pt>
              </c:strCache>
            </c:strRef>
          </c:cat>
          <c:val>
            <c:numRef>
              <c:f>Sheet1!$E$2:$E$7</c:f>
              <c:numCache>
                <c:formatCode>"$"#,##0</c:formatCode>
                <c:ptCount val="6"/>
                <c:pt idx="0">
                  <c:v>120130</c:v>
                </c:pt>
                <c:pt idx="1">
                  <c:v>130191</c:v>
                </c:pt>
                <c:pt idx="2">
                  <c:v>139697</c:v>
                </c:pt>
                <c:pt idx="3">
                  <c:v>163395</c:v>
                </c:pt>
                <c:pt idx="4">
                  <c:v>157853</c:v>
                </c:pt>
                <c:pt idx="5">
                  <c:v>177974</c:v>
                </c:pt>
              </c:numCache>
            </c:numRef>
          </c:val>
          <c:extLst>
            <c:ext xmlns:c16="http://schemas.microsoft.com/office/drawing/2014/chart" uri="{C3380CC4-5D6E-409C-BE32-E72D297353CC}">
              <c16:uniqueId val="{00000001-8EEE-47E0-9E99-ECE978DD6B40}"/>
            </c:ext>
          </c:extLst>
        </c:ser>
        <c:dLbls>
          <c:showLegendKey val="0"/>
          <c:showVal val="0"/>
          <c:showCatName val="0"/>
          <c:showSerName val="0"/>
          <c:showPercent val="0"/>
          <c:showBubbleSize val="0"/>
        </c:dLbls>
        <c:gapWidth val="84"/>
        <c:shape val="box"/>
        <c:axId val="473599376"/>
        <c:axId val="473597736"/>
        <c:axId val="0"/>
      </c:bar3DChart>
      <c:catAx>
        <c:axId val="473599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597736"/>
        <c:crosses val="autoZero"/>
        <c:auto val="1"/>
        <c:lblAlgn val="ctr"/>
        <c:lblOffset val="100"/>
        <c:noMultiLvlLbl val="0"/>
      </c:catAx>
      <c:valAx>
        <c:axId val="4735977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59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Main</a:t>
            </a:r>
            <a:r>
              <a:rPr lang="en-US" sz="2400" b="1" baseline="0" dirty="0"/>
              <a:t> ED Provider Coverage: Academic</a:t>
            </a:r>
            <a:endParaRPr lang="en-US" sz="2400" b="1" dirty="0"/>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2-A6EE-4BD5-979E-88EF50BE16E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15:showDataLabelsRange val="0"/>
                </c:ext>
                <c:ext xmlns:c16="http://schemas.microsoft.com/office/drawing/2014/chart" uri="{C3380CC4-5D6E-409C-BE32-E72D297353CC}">
                  <c16:uniqueId val="{00000003-A6EE-4BD5-979E-88EF50BE16E8}"/>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64</c:v>
                </c:pt>
                <c:pt idx="1">
                  <c:v>20</c:v>
                </c:pt>
                <c:pt idx="2">
                  <c:v>104</c:v>
                </c:pt>
              </c:numCache>
            </c:numRef>
          </c:val>
          <c:extLst>
            <c:ext xmlns:c16="http://schemas.microsoft.com/office/drawing/2014/chart" uri="{C3380CC4-5D6E-409C-BE32-E72D297353CC}">
              <c16:uniqueId val="{00000000-A6EE-4BD5-979E-88EF50BE16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400" b="1" dirty="0"/>
              <a:t>Main</a:t>
            </a:r>
            <a:r>
              <a:rPr lang="en-US" sz="2400" b="1" baseline="0" dirty="0"/>
              <a:t> ED Provider Coverage: Community</a:t>
            </a:r>
            <a:endParaRPr lang="en-US" sz="2400" b="1" dirty="0"/>
          </a:p>
        </c:rich>
      </c:tx>
      <c:layout>
        <c:manualLayout>
          <c:xMode val="edge"/>
          <c:yMode val="edge"/>
          <c:x val="0.15903283316000594"/>
          <c:y val="5.612065321788976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896-45E4-930B-C18629B9DBF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896-45E4-930B-C18629B9DBF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896-45E4-930B-C18629B9DBF1}"/>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1-9896-45E4-930B-C18629B9DBF1}"/>
                </c:ext>
              </c:extLst>
            </c:dLbl>
            <c:dLbl>
              <c:idx val="1"/>
              <c:layout>
                <c:manualLayout>
                  <c:x val="3.8405635616302676E-2"/>
                  <c:y val="-4.0687584056696938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18</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15:showDataLabelsRange val="0"/>
                </c:ext>
                <c:ext xmlns:c16="http://schemas.microsoft.com/office/drawing/2014/chart" uri="{C3380CC4-5D6E-409C-BE32-E72D297353CC}">
                  <c16:uniqueId val="{00000003-9896-45E4-930B-C18629B9DBF1}"/>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96-45E4-930B-C18629B9DBF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Attending</c:v>
                </c:pt>
                <c:pt idx="1">
                  <c:v>APP</c:v>
                </c:pt>
              </c:strCache>
            </c:strRef>
          </c:cat>
          <c:val>
            <c:numRef>
              <c:f>Sheet1!$B$2:$B$3</c:f>
              <c:numCache>
                <c:formatCode>General</c:formatCode>
                <c:ptCount val="2"/>
                <c:pt idx="0">
                  <c:v>37</c:v>
                </c:pt>
                <c:pt idx="1">
                  <c:v>18</c:v>
                </c:pt>
              </c:numCache>
            </c:numRef>
          </c:val>
          <c:extLst>
            <c:ext xmlns:c16="http://schemas.microsoft.com/office/drawing/2014/chart" uri="{C3380CC4-5D6E-409C-BE32-E72D297353CC}">
              <c16:uniqueId val="{00000006-9896-45E4-930B-C18629B9DBF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Main</a:t>
            </a:r>
            <a:r>
              <a:rPr lang="en-US" sz="2800" b="1" baseline="0" dirty="0"/>
              <a:t> ED Provider Coverage</a:t>
            </a:r>
            <a:endParaRPr lang="en-US" sz="2800" b="1" dirty="0"/>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2-A6EE-4BD5-979E-88EF50BE16E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15:showDataLabelsRange val="0"/>
                </c:ext>
                <c:ext xmlns:c16="http://schemas.microsoft.com/office/drawing/2014/chart" uri="{C3380CC4-5D6E-409C-BE32-E72D297353CC}">
                  <c16:uniqueId val="{00000003-A6EE-4BD5-979E-88EF50BE16E8}"/>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61</c:v>
                </c:pt>
                <c:pt idx="1">
                  <c:v>21</c:v>
                </c:pt>
                <c:pt idx="2">
                  <c:v>103</c:v>
                </c:pt>
              </c:numCache>
            </c:numRef>
          </c:val>
          <c:extLst>
            <c:ext xmlns:c16="http://schemas.microsoft.com/office/drawing/2014/chart" uri="{C3380CC4-5D6E-409C-BE32-E72D297353CC}">
              <c16:uniqueId val="{00000000-A6EE-4BD5-979E-88EF50BE16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Percent</a:t>
            </a:r>
            <a:r>
              <a:rPr lang="en-US" b="1" baseline="0" dirty="0"/>
              <a:t> RVU Billed by MD</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0"/>
      <c:rotY val="6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Academic</c:v>
                </c:pt>
              </c:strCache>
            </c:strRef>
          </c:tx>
          <c:spPr>
            <a:solidFill>
              <a:schemeClr val="accent1"/>
            </a:solidFill>
            <a:ln>
              <a:noFill/>
            </a:ln>
            <a:effectLst/>
            <a:sp3d/>
          </c:spPr>
          <c:invertIfNegative val="0"/>
          <c:dLbls>
            <c:dLbl>
              <c:idx val="0"/>
              <c:layout>
                <c:manualLayout>
                  <c:x val="3.0864197530864196E-3"/>
                  <c:y val="0.10382323139257461"/>
                </c:manualLayout>
              </c:layout>
              <c:tx>
                <c:rich>
                  <a:bodyPr/>
                  <a:lstStyle/>
                  <a:p>
                    <a:fld id="{C9B213CC-0C64-4590-A295-344555B838F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A7-40EC-B8A3-1E775E1E9FA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Sheet1!$B$2</c:f>
              <c:numCache>
                <c:formatCode>General</c:formatCode>
                <c:ptCount val="1"/>
                <c:pt idx="0">
                  <c:v>94</c:v>
                </c:pt>
              </c:numCache>
            </c:numRef>
          </c:val>
          <c:extLst>
            <c:ext xmlns:c16="http://schemas.microsoft.com/office/drawing/2014/chart" uri="{C3380CC4-5D6E-409C-BE32-E72D297353CC}">
              <c16:uniqueId val="{00000000-A2A7-40EC-B8A3-1E775E1E9FAD}"/>
            </c:ext>
          </c:extLst>
        </c:ser>
        <c:ser>
          <c:idx val="1"/>
          <c:order val="1"/>
          <c:tx>
            <c:strRef>
              <c:f>Sheet1!$C$1</c:f>
              <c:strCache>
                <c:ptCount val="1"/>
                <c:pt idx="0">
                  <c:v>Affiliate</c:v>
                </c:pt>
              </c:strCache>
            </c:strRef>
          </c:tx>
          <c:spPr>
            <a:solidFill>
              <a:schemeClr val="accent2"/>
            </a:solidFill>
            <a:ln>
              <a:noFill/>
            </a:ln>
            <a:effectLst/>
            <a:sp3d/>
          </c:spPr>
          <c:invertIfNegative val="0"/>
          <c:dLbls>
            <c:dLbl>
              <c:idx val="0"/>
              <c:layout>
                <c:manualLayout>
                  <c:x val="-9.259259259259316E-3"/>
                  <c:y val="0.12907753092049823"/>
                </c:manualLayout>
              </c:layout>
              <c:tx>
                <c:rich>
                  <a:bodyPr/>
                  <a:lstStyle/>
                  <a:p>
                    <a:fld id="{2CE9962A-958D-4FE9-A189-D699A11EAC7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layout>
                    <c:manualLayout>
                      <c:w val="6.8317901234567907E-2"/>
                      <c:h val="7.6927512869087278E-2"/>
                    </c:manualLayout>
                  </c15:layout>
                  <c15:dlblFieldTable/>
                  <c15:showDataLabelsRange val="0"/>
                </c:ext>
                <c:ext xmlns:c16="http://schemas.microsoft.com/office/drawing/2014/chart" uri="{C3380CC4-5D6E-409C-BE32-E72D297353CC}">
                  <c16:uniqueId val="{00000006-A2A7-40EC-B8A3-1E775E1E9FA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Sheet1!$C$2</c:f>
              <c:numCache>
                <c:formatCode>General</c:formatCode>
                <c:ptCount val="1"/>
                <c:pt idx="0">
                  <c:v>96</c:v>
                </c:pt>
              </c:numCache>
            </c:numRef>
          </c:val>
          <c:extLst>
            <c:ext xmlns:c16="http://schemas.microsoft.com/office/drawing/2014/chart" uri="{C3380CC4-5D6E-409C-BE32-E72D297353CC}">
              <c16:uniqueId val="{00000001-A2A7-40EC-B8A3-1E775E1E9FAD}"/>
            </c:ext>
          </c:extLst>
        </c:ser>
        <c:ser>
          <c:idx val="2"/>
          <c:order val="2"/>
          <c:tx>
            <c:strRef>
              <c:f>Sheet1!$D$1</c:f>
              <c:strCache>
                <c:ptCount val="1"/>
                <c:pt idx="0">
                  <c:v>Community</c:v>
                </c:pt>
              </c:strCache>
            </c:strRef>
          </c:tx>
          <c:spPr>
            <a:solidFill>
              <a:schemeClr val="accent3"/>
            </a:solidFill>
            <a:ln>
              <a:noFill/>
            </a:ln>
            <a:effectLst/>
            <a:sp3d/>
          </c:spPr>
          <c:invertIfNegative val="0"/>
          <c:dLbls>
            <c:dLbl>
              <c:idx val="0"/>
              <c:layout>
                <c:manualLayout>
                  <c:x val="3.8580246913579681E-3"/>
                  <c:y val="0.10803228131389521"/>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0D9C225C-AAAD-42DE-94C3-189437E95A21}"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9645061728395061E-2"/>
                      <c:h val="5.2220279357184173E-2"/>
                    </c:manualLayout>
                  </c15:layout>
                  <c15:dlblFieldTable/>
                  <c15:showDataLabelsRange val="0"/>
                </c:ext>
                <c:ext xmlns:c16="http://schemas.microsoft.com/office/drawing/2014/chart" uri="{C3380CC4-5D6E-409C-BE32-E72D297353CC}">
                  <c16:uniqueId val="{00000007-A2A7-40EC-B8A3-1E775E1E9F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Sheet1!$D$2</c:f>
              <c:numCache>
                <c:formatCode>General</c:formatCode>
                <c:ptCount val="1"/>
                <c:pt idx="0">
                  <c:v>85</c:v>
                </c:pt>
              </c:numCache>
            </c:numRef>
          </c:val>
          <c:extLst>
            <c:ext xmlns:c16="http://schemas.microsoft.com/office/drawing/2014/chart" uri="{C3380CC4-5D6E-409C-BE32-E72D297353CC}">
              <c16:uniqueId val="{00000002-A2A7-40EC-B8A3-1E775E1E9FAD}"/>
            </c:ext>
          </c:extLst>
        </c:ser>
        <c:ser>
          <c:idx val="3"/>
          <c:order val="3"/>
          <c:tx>
            <c:strRef>
              <c:f>Sheet1!$E$1</c:f>
              <c:strCache>
                <c:ptCount val="1"/>
                <c:pt idx="0">
                  <c:v>Free</c:v>
                </c:pt>
              </c:strCache>
            </c:strRef>
          </c:tx>
          <c:spPr>
            <a:solidFill>
              <a:schemeClr val="accent4"/>
            </a:solidFill>
            <a:ln>
              <a:noFill/>
            </a:ln>
            <a:effectLst/>
            <a:sp3d/>
          </c:spPr>
          <c:invertIfNegative val="0"/>
          <c:dLbls>
            <c:dLbl>
              <c:idx val="0"/>
              <c:layout>
                <c:manualLayout>
                  <c:x val="1.5432706328375619E-3"/>
                  <c:y val="0.13468959748225898"/>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466E4A1D-949D-44A6-BBCF-A7F52CF1E16E}"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188271604938264E-2"/>
                      <c:h val="6.0638379199825364E-2"/>
                    </c:manualLayout>
                  </c15:layout>
                  <c15:dlblFieldTable/>
                  <c15:showDataLabelsRange val="0"/>
                </c:ext>
                <c:ext xmlns:c16="http://schemas.microsoft.com/office/drawing/2014/chart" uri="{C3380CC4-5D6E-409C-BE32-E72D297353CC}">
                  <c16:uniqueId val="{00000008-A2A7-40EC-B8A3-1E775E1E9F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Sheet1!$E$2</c:f>
              <c:numCache>
                <c:formatCode>General</c:formatCode>
                <c:ptCount val="1"/>
                <c:pt idx="0">
                  <c:v>86</c:v>
                </c:pt>
              </c:numCache>
            </c:numRef>
          </c:val>
          <c:extLst>
            <c:ext xmlns:c16="http://schemas.microsoft.com/office/drawing/2014/chart" uri="{C3380CC4-5D6E-409C-BE32-E72D297353CC}">
              <c16:uniqueId val="{00000003-A2A7-40EC-B8A3-1E775E1E9FAD}"/>
            </c:ext>
          </c:extLst>
        </c:ser>
        <c:dLbls>
          <c:showLegendKey val="0"/>
          <c:showVal val="0"/>
          <c:showCatName val="0"/>
          <c:showSerName val="0"/>
          <c:showPercent val="0"/>
          <c:showBubbleSize val="0"/>
        </c:dLbls>
        <c:gapWidth val="150"/>
        <c:shape val="box"/>
        <c:axId val="219094240"/>
        <c:axId val="1585020688"/>
        <c:axId val="0"/>
      </c:bar3DChart>
      <c:catAx>
        <c:axId val="219094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5020688"/>
        <c:crosses val="autoZero"/>
        <c:auto val="1"/>
        <c:lblAlgn val="ctr"/>
        <c:lblOffset val="100"/>
        <c:noMultiLvlLbl val="0"/>
      </c:catAx>
      <c:valAx>
        <c:axId val="1585020688"/>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909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 11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Sheet1!$B$2:$B$5</c:f>
              <c:numCache>
                <c:formatCode>General</c:formatCode>
                <c:ptCount val="4"/>
                <c:pt idx="0">
                  <c:v>21.9</c:v>
                </c:pt>
                <c:pt idx="1">
                  <c:v>21.5</c:v>
                </c:pt>
                <c:pt idx="2">
                  <c:v>23.1</c:v>
                </c:pt>
                <c:pt idx="3">
                  <c:v>26.3</c:v>
                </c:pt>
              </c:numCache>
            </c:numRef>
          </c:val>
          <c:extLst>
            <c:ext xmlns:c16="http://schemas.microsoft.com/office/drawing/2014/chart" uri="{C3380CC4-5D6E-409C-BE32-E72D297353CC}">
              <c16:uniqueId val="{00000000-5852-4DB0-96E2-205CC7BD1066}"/>
            </c:ext>
          </c:extLst>
        </c:ser>
        <c:ser>
          <c:idx val="1"/>
          <c:order val="1"/>
          <c:tx>
            <c:strRef>
              <c:f>Sheet1!$C$1</c:f>
              <c:strCache>
                <c:ptCount val="1"/>
                <c:pt idx="0">
                  <c:v>FY 12</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Sheet1!$C$2:$C$5</c:f>
              <c:numCache>
                <c:formatCode>General</c:formatCode>
                <c:ptCount val="4"/>
                <c:pt idx="0">
                  <c:v>23.8</c:v>
                </c:pt>
                <c:pt idx="1">
                  <c:v>21.7</c:v>
                </c:pt>
                <c:pt idx="2">
                  <c:v>22.4</c:v>
                </c:pt>
                <c:pt idx="3">
                  <c:v>26.9</c:v>
                </c:pt>
              </c:numCache>
            </c:numRef>
          </c:val>
          <c:extLst>
            <c:ext xmlns:c16="http://schemas.microsoft.com/office/drawing/2014/chart" uri="{C3380CC4-5D6E-409C-BE32-E72D297353CC}">
              <c16:uniqueId val="{00000001-5852-4DB0-96E2-205CC7BD1066}"/>
            </c:ext>
          </c:extLst>
        </c:ser>
        <c:ser>
          <c:idx val="2"/>
          <c:order val="2"/>
          <c:tx>
            <c:strRef>
              <c:f>Sheet1!$D$1</c:f>
              <c:strCache>
                <c:ptCount val="1"/>
                <c:pt idx="0">
                  <c:v>FY 13</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Sheet1!$D$2:$D$5</c:f>
              <c:numCache>
                <c:formatCode>General</c:formatCode>
                <c:ptCount val="4"/>
                <c:pt idx="0">
                  <c:v>20.9</c:v>
                </c:pt>
                <c:pt idx="1">
                  <c:v>23.6</c:v>
                </c:pt>
                <c:pt idx="2">
                  <c:v>22.2</c:v>
                </c:pt>
                <c:pt idx="3">
                  <c:v>28.5</c:v>
                </c:pt>
              </c:numCache>
            </c:numRef>
          </c:val>
          <c:extLst>
            <c:ext xmlns:c16="http://schemas.microsoft.com/office/drawing/2014/chart" uri="{C3380CC4-5D6E-409C-BE32-E72D297353CC}">
              <c16:uniqueId val="{00000002-5852-4DB0-96E2-205CC7BD1066}"/>
            </c:ext>
          </c:extLst>
        </c:ser>
        <c:ser>
          <c:idx val="3"/>
          <c:order val="3"/>
          <c:tx>
            <c:strRef>
              <c:f>Sheet1!$E$1</c:f>
              <c:strCache>
                <c:ptCount val="1"/>
                <c:pt idx="0">
                  <c:v>FY 14</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Sheet1!$E$2:$E$5</c:f>
              <c:numCache>
                <c:formatCode>General</c:formatCode>
                <c:ptCount val="4"/>
                <c:pt idx="0">
                  <c:v>19.100000000000001</c:v>
                </c:pt>
                <c:pt idx="1">
                  <c:v>24.5</c:v>
                </c:pt>
                <c:pt idx="2">
                  <c:v>25.5</c:v>
                </c:pt>
                <c:pt idx="3">
                  <c:v>25.6</c:v>
                </c:pt>
              </c:numCache>
            </c:numRef>
          </c:val>
          <c:extLst>
            <c:ext xmlns:c16="http://schemas.microsoft.com/office/drawing/2014/chart" uri="{C3380CC4-5D6E-409C-BE32-E72D297353CC}">
              <c16:uniqueId val="{00000003-5852-4DB0-96E2-205CC7BD1066}"/>
            </c:ext>
          </c:extLst>
        </c:ser>
        <c:ser>
          <c:idx val="4"/>
          <c:order val="4"/>
          <c:tx>
            <c:strRef>
              <c:f>Sheet1!$F$1</c:f>
              <c:strCache>
                <c:ptCount val="1"/>
                <c:pt idx="0">
                  <c:v>FY 15</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Sheet1!$F$2:$F$5</c:f>
              <c:numCache>
                <c:formatCode>General</c:formatCode>
                <c:ptCount val="4"/>
                <c:pt idx="0">
                  <c:v>13</c:v>
                </c:pt>
                <c:pt idx="1">
                  <c:v>25.3</c:v>
                </c:pt>
                <c:pt idx="2">
                  <c:v>28.5</c:v>
                </c:pt>
                <c:pt idx="3">
                  <c:v>29.5</c:v>
                </c:pt>
              </c:numCache>
            </c:numRef>
          </c:val>
          <c:extLst>
            <c:ext xmlns:c16="http://schemas.microsoft.com/office/drawing/2014/chart" uri="{C3380CC4-5D6E-409C-BE32-E72D297353CC}">
              <c16:uniqueId val="{00000004-5852-4DB0-96E2-205CC7BD1066}"/>
            </c:ext>
          </c:extLst>
        </c:ser>
        <c:ser>
          <c:idx val="5"/>
          <c:order val="5"/>
          <c:tx>
            <c:strRef>
              <c:f>Sheet1!$G$1</c:f>
              <c:strCache>
                <c:ptCount val="1"/>
                <c:pt idx="0">
                  <c:v>FY 16</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Sheet1!$G$2:$G$5</c:f>
              <c:numCache>
                <c:formatCode>General</c:formatCode>
                <c:ptCount val="4"/>
                <c:pt idx="0">
                  <c:v>9.8000000000000007</c:v>
                </c:pt>
                <c:pt idx="1">
                  <c:v>24.8</c:v>
                </c:pt>
                <c:pt idx="2">
                  <c:v>28.7</c:v>
                </c:pt>
                <c:pt idx="3">
                  <c:v>28.2</c:v>
                </c:pt>
              </c:numCache>
            </c:numRef>
          </c:val>
          <c:extLst>
            <c:ext xmlns:c16="http://schemas.microsoft.com/office/drawing/2014/chart" uri="{C3380CC4-5D6E-409C-BE32-E72D297353CC}">
              <c16:uniqueId val="{00000000-CD88-4487-B670-0E9B41C73DB4}"/>
            </c:ext>
          </c:extLst>
        </c:ser>
        <c:ser>
          <c:idx val="6"/>
          <c:order val="6"/>
          <c:tx>
            <c:strRef>
              <c:f>Sheet1!$H$1</c:f>
              <c:strCache>
                <c:ptCount val="1"/>
                <c:pt idx="0">
                  <c:v>FY 17</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Sheet1!$H$2:$H$5</c:f>
              <c:numCache>
                <c:formatCode>General</c:formatCode>
                <c:ptCount val="4"/>
                <c:pt idx="0">
                  <c:v>12.8</c:v>
                </c:pt>
                <c:pt idx="1">
                  <c:v>26.3</c:v>
                </c:pt>
                <c:pt idx="2">
                  <c:v>29.5</c:v>
                </c:pt>
                <c:pt idx="3">
                  <c:v>25.6</c:v>
                </c:pt>
              </c:numCache>
            </c:numRef>
          </c:val>
          <c:extLst>
            <c:ext xmlns:c16="http://schemas.microsoft.com/office/drawing/2014/chart" uri="{C3380CC4-5D6E-409C-BE32-E72D297353CC}">
              <c16:uniqueId val="{00000000-BB6A-40E8-88B3-FCE76CFF35AE}"/>
            </c:ext>
          </c:extLst>
        </c:ser>
        <c:ser>
          <c:idx val="7"/>
          <c:order val="7"/>
          <c:tx>
            <c:strRef>
              <c:f>Sheet1!$I$1</c:f>
              <c:strCache>
                <c:ptCount val="1"/>
                <c:pt idx="0">
                  <c:v>FY 18</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Sheet1!$I$2:$I$5</c:f>
              <c:numCache>
                <c:formatCode>General</c:formatCode>
                <c:ptCount val="4"/>
                <c:pt idx="0">
                  <c:v>8.5</c:v>
                </c:pt>
                <c:pt idx="1">
                  <c:v>26.9</c:v>
                </c:pt>
                <c:pt idx="2">
                  <c:v>26.7</c:v>
                </c:pt>
                <c:pt idx="3">
                  <c:v>26.3</c:v>
                </c:pt>
              </c:numCache>
            </c:numRef>
          </c:val>
          <c:extLst>
            <c:ext xmlns:c16="http://schemas.microsoft.com/office/drawing/2014/chart" uri="{C3380CC4-5D6E-409C-BE32-E72D297353CC}">
              <c16:uniqueId val="{00000000-C86D-460A-80BF-73367DD94D9D}"/>
            </c:ext>
          </c:extLst>
        </c:ser>
        <c:ser>
          <c:idx val="8"/>
          <c:order val="8"/>
          <c:tx>
            <c:strRef>
              <c:f>Sheet1!$J$1</c:f>
              <c:strCache>
                <c:ptCount val="1"/>
                <c:pt idx="0">
                  <c:v>FY 19</c:v>
                </c:pt>
              </c:strCache>
            </c:strRef>
          </c:tx>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Sheet1!$J$2:$J$5</c:f>
              <c:numCache>
                <c:formatCode>General</c:formatCode>
                <c:ptCount val="4"/>
                <c:pt idx="0">
                  <c:v>9.5</c:v>
                </c:pt>
                <c:pt idx="1">
                  <c:v>26.7</c:v>
                </c:pt>
                <c:pt idx="2">
                  <c:v>26.4</c:v>
                </c:pt>
                <c:pt idx="3">
                  <c:v>25.9</c:v>
                </c:pt>
              </c:numCache>
            </c:numRef>
          </c:val>
          <c:extLst>
            <c:ext xmlns:c16="http://schemas.microsoft.com/office/drawing/2014/chart" uri="{C3380CC4-5D6E-409C-BE32-E72D297353CC}">
              <c16:uniqueId val="{00000001-C86D-460A-80BF-73367DD94D9D}"/>
            </c:ext>
          </c:extLst>
        </c:ser>
        <c:ser>
          <c:idx val="9"/>
          <c:order val="9"/>
          <c:tx>
            <c:strRef>
              <c:f>Sheet1!$K$1</c:f>
              <c:strCache>
                <c:ptCount val="1"/>
                <c:pt idx="0">
                  <c:v>FY 20</c:v>
                </c:pt>
              </c:strCache>
            </c:strRef>
          </c:tx>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Sheet1!$K$2:$K$5</c:f>
              <c:numCache>
                <c:formatCode>General</c:formatCode>
                <c:ptCount val="4"/>
                <c:pt idx="0">
                  <c:v>9</c:v>
                </c:pt>
                <c:pt idx="1">
                  <c:v>27.4</c:v>
                </c:pt>
                <c:pt idx="2">
                  <c:v>25.6</c:v>
                </c:pt>
                <c:pt idx="3">
                  <c:v>26</c:v>
                </c:pt>
              </c:numCache>
            </c:numRef>
          </c:val>
          <c:extLst>
            <c:ext xmlns:c16="http://schemas.microsoft.com/office/drawing/2014/chart" uri="{C3380CC4-5D6E-409C-BE32-E72D297353CC}">
              <c16:uniqueId val="{00000002-C86D-460A-80BF-73367DD94D9D}"/>
            </c:ext>
          </c:extLst>
        </c:ser>
        <c:ser>
          <c:idx val="10"/>
          <c:order val="10"/>
          <c:tx>
            <c:strRef>
              <c:f>Sheet1!$L$1</c:f>
              <c:strCache>
                <c:ptCount val="1"/>
                <c:pt idx="0">
                  <c:v>FY 21</c:v>
                </c:pt>
              </c:strCache>
            </c:strRef>
          </c:tx>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Sheet1!$L$2:$L$5</c:f>
              <c:numCache>
                <c:formatCode>General</c:formatCode>
                <c:ptCount val="4"/>
                <c:pt idx="0">
                  <c:v>7.2</c:v>
                </c:pt>
                <c:pt idx="1">
                  <c:v>28</c:v>
                </c:pt>
                <c:pt idx="2">
                  <c:v>28</c:v>
                </c:pt>
                <c:pt idx="3">
                  <c:v>26.2</c:v>
                </c:pt>
              </c:numCache>
            </c:numRef>
          </c:val>
          <c:extLst>
            <c:ext xmlns:c16="http://schemas.microsoft.com/office/drawing/2014/chart" uri="{C3380CC4-5D6E-409C-BE32-E72D297353CC}">
              <c16:uniqueId val="{00000003-C86D-460A-80BF-73367DD94D9D}"/>
            </c:ext>
          </c:extLst>
        </c:ser>
        <c:ser>
          <c:idx val="11"/>
          <c:order val="11"/>
          <c:tx>
            <c:strRef>
              <c:f>Sheet1!$M$1</c:f>
              <c:strCache>
                <c:ptCount val="1"/>
                <c:pt idx="0">
                  <c:v>FY 22</c:v>
                </c:pt>
              </c:strCache>
            </c:strRef>
          </c:tx>
          <c:spPr>
            <a:gradFill rotWithShape="1">
              <a:gsLst>
                <a:gs pos="0">
                  <a:schemeClr val="accent6">
                    <a:lumMod val="60000"/>
                    <a:tint val="100000"/>
                    <a:shade val="100000"/>
                    <a:satMod val="130000"/>
                  </a:schemeClr>
                </a:gs>
                <a:gs pos="100000">
                  <a:schemeClr val="accent6">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Sheet1!$M$2:$M$5</c:f>
              <c:numCache>
                <c:formatCode>General</c:formatCode>
                <c:ptCount val="4"/>
                <c:pt idx="0">
                  <c:v>5.7</c:v>
                </c:pt>
                <c:pt idx="1">
                  <c:v>28</c:v>
                </c:pt>
                <c:pt idx="2">
                  <c:v>28</c:v>
                </c:pt>
                <c:pt idx="3">
                  <c:v>26</c:v>
                </c:pt>
              </c:numCache>
            </c:numRef>
          </c:val>
          <c:extLst>
            <c:ext xmlns:c16="http://schemas.microsoft.com/office/drawing/2014/chart" uri="{C3380CC4-5D6E-409C-BE32-E72D297353CC}">
              <c16:uniqueId val="{00000004-C86D-460A-80BF-73367DD94D9D}"/>
            </c:ext>
          </c:extLst>
        </c:ser>
        <c:dLbls>
          <c:showLegendKey val="0"/>
          <c:showVal val="0"/>
          <c:showCatName val="0"/>
          <c:showSerName val="0"/>
          <c:showPercent val="0"/>
          <c:showBubbleSize val="0"/>
        </c:dLbls>
        <c:gapWidth val="150"/>
        <c:shape val="box"/>
        <c:axId val="197904472"/>
        <c:axId val="197905648"/>
        <c:axId val="0"/>
      </c:bar3DChart>
      <c:catAx>
        <c:axId val="19790447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5648"/>
        <c:crosses val="autoZero"/>
        <c:auto val="1"/>
        <c:lblAlgn val="ctr"/>
        <c:lblOffset val="100"/>
        <c:noMultiLvlLbl val="0"/>
      </c:catAx>
      <c:valAx>
        <c:axId val="1979056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4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baseline="0" dirty="0"/>
              <a:t>Total Daily ED Provider Coverage</a:t>
            </a:r>
            <a:endParaRPr lang="en-US" sz="2800" b="1" dirty="0"/>
          </a:p>
        </c:rich>
      </c:tx>
      <c:layout>
        <c:manualLayout>
          <c:xMode val="edge"/>
          <c:yMode val="edge"/>
          <c:x val="0.15073886990541274"/>
          <c:y val="7.576288184415118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46417075224081E-2"/>
          <c:y val="0.29223261436295433"/>
          <c:w val="0.80581785767345115"/>
          <c:h val="0.55835078634094004"/>
        </c:manualLayout>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823-42AE-8B04-F659AEBDED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823-42AE-8B04-F659AEBDED2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823-42AE-8B04-F659AEBDED2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1-1823-42AE-8B04-F659AEBDED2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61</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15:showDataLabelsRange val="0"/>
                </c:ext>
                <c:ext xmlns:c16="http://schemas.microsoft.com/office/drawing/2014/chart" uri="{C3380CC4-5D6E-409C-BE32-E72D297353CC}">
                  <c16:uniqueId val="{00000003-1823-42AE-8B04-F659AEBDED28}"/>
                </c:ext>
              </c:extLst>
            </c:dLbl>
            <c:dLbl>
              <c:idx val="2"/>
              <c:layout>
                <c:manualLayout>
                  <c:x val="3.1446540880503145E-2"/>
                  <c:y val="-0.1234654370793575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23-42AE-8B04-F659AEBDED2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75</c:v>
                </c:pt>
                <c:pt idx="1">
                  <c:v>61</c:v>
                </c:pt>
                <c:pt idx="2">
                  <c:v>103</c:v>
                </c:pt>
              </c:numCache>
            </c:numRef>
          </c:val>
          <c:extLst>
            <c:ext xmlns:c16="http://schemas.microsoft.com/office/drawing/2014/chart" uri="{C3380CC4-5D6E-409C-BE32-E72D297353CC}">
              <c16:uniqueId val="{00000006-1823-42AE-8B04-F659AEBDED2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Sheet1!$J$1</c:f>
              <c:strCache>
                <c:ptCount val="1"/>
                <c:pt idx="0">
                  <c:v>FY 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Sheet1!$J$2:$J$6</c:f>
              <c:numCache>
                <c:formatCode>General</c:formatCode>
                <c:ptCount val="5"/>
                <c:pt idx="0">
                  <c:v>9.5</c:v>
                </c:pt>
                <c:pt idx="1">
                  <c:v>26.7</c:v>
                </c:pt>
                <c:pt idx="2">
                  <c:v>26.4</c:v>
                </c:pt>
                <c:pt idx="3">
                  <c:v>25.9</c:v>
                </c:pt>
                <c:pt idx="4">
                  <c:v>3</c:v>
                </c:pt>
              </c:numCache>
            </c:numRef>
          </c:val>
          <c:extLst>
            <c:ext xmlns:c16="http://schemas.microsoft.com/office/drawing/2014/chart" uri="{C3380CC4-5D6E-409C-BE32-E72D297353CC}">
              <c16:uniqueId val="{00000000-5852-4DB0-96E2-205CC7BD1066}"/>
            </c:ext>
          </c:extLst>
        </c:ser>
        <c:ser>
          <c:idx val="1"/>
          <c:order val="1"/>
          <c:tx>
            <c:strRef>
              <c:f>Sheet1!$K$1</c:f>
              <c:strCache>
                <c:ptCount val="1"/>
                <c:pt idx="0">
                  <c:v>FY 20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Sheet1!$K$2:$K$6</c:f>
              <c:numCache>
                <c:formatCode>General</c:formatCode>
                <c:ptCount val="5"/>
                <c:pt idx="0">
                  <c:v>9</c:v>
                </c:pt>
                <c:pt idx="1">
                  <c:v>27.4</c:v>
                </c:pt>
                <c:pt idx="2">
                  <c:v>25.6</c:v>
                </c:pt>
                <c:pt idx="3">
                  <c:v>26</c:v>
                </c:pt>
                <c:pt idx="4">
                  <c:v>2.8</c:v>
                </c:pt>
              </c:numCache>
            </c:numRef>
          </c:val>
          <c:extLst>
            <c:ext xmlns:c16="http://schemas.microsoft.com/office/drawing/2014/chart" uri="{C3380CC4-5D6E-409C-BE32-E72D297353CC}">
              <c16:uniqueId val="{00000001-5852-4DB0-96E2-205CC7BD1066}"/>
            </c:ext>
          </c:extLst>
        </c:ser>
        <c:ser>
          <c:idx val="2"/>
          <c:order val="2"/>
          <c:tx>
            <c:strRef>
              <c:f>Sheet1!$L$1</c:f>
              <c:strCache>
                <c:ptCount val="1"/>
                <c:pt idx="0">
                  <c:v>FY 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Sheet1!$L$2:$L$6</c:f>
              <c:numCache>
                <c:formatCode>General</c:formatCode>
                <c:ptCount val="5"/>
                <c:pt idx="0">
                  <c:v>7.2</c:v>
                </c:pt>
                <c:pt idx="1">
                  <c:v>28</c:v>
                </c:pt>
                <c:pt idx="2">
                  <c:v>28</c:v>
                </c:pt>
                <c:pt idx="3">
                  <c:v>26.2</c:v>
                </c:pt>
                <c:pt idx="4">
                  <c:v>3.1</c:v>
                </c:pt>
              </c:numCache>
            </c:numRef>
          </c:val>
          <c:extLst>
            <c:ext xmlns:c16="http://schemas.microsoft.com/office/drawing/2014/chart" uri="{C3380CC4-5D6E-409C-BE32-E72D297353CC}">
              <c16:uniqueId val="{00000002-5852-4DB0-96E2-205CC7BD1066}"/>
            </c:ext>
          </c:extLst>
        </c:ser>
        <c:ser>
          <c:idx val="3"/>
          <c:order val="3"/>
          <c:tx>
            <c:strRef>
              <c:f>Sheet1!$M$1</c:f>
              <c:strCache>
                <c:ptCount val="1"/>
                <c:pt idx="0">
                  <c:v>FY 22</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Sheet1!$M$2:$M$6</c:f>
              <c:numCache>
                <c:formatCode>General</c:formatCode>
                <c:ptCount val="5"/>
                <c:pt idx="0">
                  <c:v>5.7</c:v>
                </c:pt>
                <c:pt idx="1">
                  <c:v>28</c:v>
                </c:pt>
                <c:pt idx="2">
                  <c:v>28</c:v>
                </c:pt>
                <c:pt idx="3">
                  <c:v>26</c:v>
                </c:pt>
                <c:pt idx="4">
                  <c:v>3</c:v>
                </c:pt>
              </c:numCache>
            </c:numRef>
          </c:val>
          <c:extLst>
            <c:ext xmlns:c16="http://schemas.microsoft.com/office/drawing/2014/chart" uri="{C3380CC4-5D6E-409C-BE32-E72D297353CC}">
              <c16:uniqueId val="{00000003-5852-4DB0-96E2-205CC7BD1066}"/>
            </c:ext>
          </c:extLst>
        </c:ser>
        <c:ser>
          <c:idx val="4"/>
          <c:order val="4"/>
          <c:tx>
            <c:strRef>
              <c:f>Sheet1!$N$1</c:f>
              <c:strCache>
                <c:ptCount val="1"/>
                <c:pt idx="0">
                  <c:v>FY 23</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Sheet1!$N$2:$N$6</c:f>
              <c:numCache>
                <c:formatCode>General</c:formatCode>
                <c:ptCount val="5"/>
                <c:pt idx="0">
                  <c:v>6.6</c:v>
                </c:pt>
                <c:pt idx="1">
                  <c:v>29.6</c:v>
                </c:pt>
                <c:pt idx="2">
                  <c:v>30.6</c:v>
                </c:pt>
                <c:pt idx="3">
                  <c:v>25.3</c:v>
                </c:pt>
                <c:pt idx="4">
                  <c:v>2.6</c:v>
                </c:pt>
              </c:numCache>
            </c:numRef>
          </c:val>
          <c:extLst>
            <c:ext xmlns:c16="http://schemas.microsoft.com/office/drawing/2014/chart" uri="{C3380CC4-5D6E-409C-BE32-E72D297353CC}">
              <c16:uniqueId val="{00000004-5852-4DB0-96E2-205CC7BD1066}"/>
            </c:ext>
          </c:extLst>
        </c:ser>
        <c:dLbls>
          <c:showLegendKey val="0"/>
          <c:showVal val="0"/>
          <c:showCatName val="0"/>
          <c:showSerName val="0"/>
          <c:showPercent val="0"/>
          <c:showBubbleSize val="0"/>
        </c:dLbls>
        <c:gapWidth val="150"/>
        <c:shape val="box"/>
        <c:axId val="197904472"/>
        <c:axId val="197905648"/>
        <c:axId val="0"/>
      </c:bar3DChart>
      <c:catAx>
        <c:axId val="19790447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5648"/>
        <c:crosses val="autoZero"/>
        <c:auto val="1"/>
        <c:lblAlgn val="ctr"/>
        <c:lblOffset val="100"/>
        <c:noMultiLvlLbl val="0"/>
      </c:catAx>
      <c:valAx>
        <c:axId val="1979056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4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Sheet1!$I$1</c:f>
              <c:strCache>
                <c:ptCount val="1"/>
                <c:pt idx="0">
                  <c:v>FY 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Sheet1!$I$2:$I$7</c:f>
              <c:numCache>
                <c:formatCode>General</c:formatCode>
                <c:ptCount val="6"/>
                <c:pt idx="0">
                  <c:v>0.3</c:v>
                </c:pt>
                <c:pt idx="1">
                  <c:v>3.3</c:v>
                </c:pt>
                <c:pt idx="2">
                  <c:v>19</c:v>
                </c:pt>
                <c:pt idx="3">
                  <c:v>34.5</c:v>
                </c:pt>
                <c:pt idx="4">
                  <c:v>36</c:v>
                </c:pt>
                <c:pt idx="5">
                  <c:v>4.3</c:v>
                </c:pt>
              </c:numCache>
            </c:numRef>
          </c:val>
          <c:extLst>
            <c:ext xmlns:c16="http://schemas.microsoft.com/office/drawing/2014/chart" uri="{C3380CC4-5D6E-409C-BE32-E72D297353CC}">
              <c16:uniqueId val="{00000000-D8FD-4987-B9C4-D4E6DC8B984F}"/>
            </c:ext>
          </c:extLst>
        </c:ser>
        <c:ser>
          <c:idx val="1"/>
          <c:order val="1"/>
          <c:tx>
            <c:strRef>
              <c:f>Sheet1!$J$1</c:f>
              <c:strCache>
                <c:ptCount val="1"/>
                <c:pt idx="0">
                  <c:v>FY 20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Sheet1!$J$2:$J$7</c:f>
              <c:numCache>
                <c:formatCode>General</c:formatCode>
                <c:ptCount val="6"/>
                <c:pt idx="0">
                  <c:v>0.3</c:v>
                </c:pt>
                <c:pt idx="1">
                  <c:v>2.7</c:v>
                </c:pt>
                <c:pt idx="2">
                  <c:v>15.1</c:v>
                </c:pt>
                <c:pt idx="3">
                  <c:v>34.299999999999997</c:v>
                </c:pt>
                <c:pt idx="4">
                  <c:v>37.6</c:v>
                </c:pt>
                <c:pt idx="5">
                  <c:v>4.8</c:v>
                </c:pt>
              </c:numCache>
            </c:numRef>
          </c:val>
          <c:extLst>
            <c:ext xmlns:c16="http://schemas.microsoft.com/office/drawing/2014/chart" uri="{C3380CC4-5D6E-409C-BE32-E72D297353CC}">
              <c16:uniqueId val="{00000001-D8FD-4987-B9C4-D4E6DC8B984F}"/>
            </c:ext>
          </c:extLst>
        </c:ser>
        <c:ser>
          <c:idx val="2"/>
          <c:order val="2"/>
          <c:tx>
            <c:strRef>
              <c:f>Sheet1!$K$1</c:f>
              <c:strCache>
                <c:ptCount val="1"/>
                <c:pt idx="0">
                  <c:v>FY 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Sheet1!$K$2:$K$7</c:f>
              <c:numCache>
                <c:formatCode>General</c:formatCode>
                <c:ptCount val="6"/>
                <c:pt idx="0">
                  <c:v>0.3</c:v>
                </c:pt>
                <c:pt idx="1">
                  <c:v>3.1</c:v>
                </c:pt>
                <c:pt idx="2">
                  <c:v>13.1</c:v>
                </c:pt>
                <c:pt idx="3">
                  <c:v>36.6</c:v>
                </c:pt>
                <c:pt idx="4">
                  <c:v>37.9</c:v>
                </c:pt>
                <c:pt idx="5">
                  <c:v>5.5</c:v>
                </c:pt>
              </c:numCache>
            </c:numRef>
          </c:val>
          <c:extLst>
            <c:ext xmlns:c16="http://schemas.microsoft.com/office/drawing/2014/chart" uri="{C3380CC4-5D6E-409C-BE32-E72D297353CC}">
              <c16:uniqueId val="{00000002-D8FD-4987-B9C4-D4E6DC8B984F}"/>
            </c:ext>
          </c:extLst>
        </c:ser>
        <c:ser>
          <c:idx val="3"/>
          <c:order val="3"/>
          <c:tx>
            <c:strRef>
              <c:f>Sheet1!$L$1</c:f>
              <c:strCache>
                <c:ptCount val="1"/>
                <c:pt idx="0">
                  <c:v>FY 22</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Sheet1!$L$2:$L$7</c:f>
              <c:numCache>
                <c:formatCode>General</c:formatCode>
                <c:ptCount val="6"/>
                <c:pt idx="0">
                  <c:v>0.3</c:v>
                </c:pt>
                <c:pt idx="1">
                  <c:v>2.4</c:v>
                </c:pt>
                <c:pt idx="2">
                  <c:v>13.3</c:v>
                </c:pt>
                <c:pt idx="3">
                  <c:v>35.9</c:v>
                </c:pt>
                <c:pt idx="4">
                  <c:v>36.200000000000003</c:v>
                </c:pt>
                <c:pt idx="5">
                  <c:v>5.5</c:v>
                </c:pt>
              </c:numCache>
            </c:numRef>
          </c:val>
          <c:extLst>
            <c:ext xmlns:c16="http://schemas.microsoft.com/office/drawing/2014/chart" uri="{C3380CC4-5D6E-409C-BE32-E72D297353CC}">
              <c16:uniqueId val="{00000003-D8FD-4987-B9C4-D4E6DC8B984F}"/>
            </c:ext>
          </c:extLst>
        </c:ser>
        <c:ser>
          <c:idx val="4"/>
          <c:order val="4"/>
          <c:tx>
            <c:strRef>
              <c:f>Sheet1!$M$1</c:f>
              <c:strCache>
                <c:ptCount val="1"/>
                <c:pt idx="0">
                  <c:v>FY 23</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Sheet1!$M$2:$M$7</c:f>
              <c:numCache>
                <c:formatCode>General</c:formatCode>
                <c:ptCount val="6"/>
                <c:pt idx="0">
                  <c:v>0.1</c:v>
                </c:pt>
                <c:pt idx="1">
                  <c:v>2</c:v>
                </c:pt>
                <c:pt idx="2">
                  <c:v>12.6</c:v>
                </c:pt>
                <c:pt idx="3">
                  <c:v>39.5</c:v>
                </c:pt>
                <c:pt idx="4">
                  <c:v>35.299999999999997</c:v>
                </c:pt>
                <c:pt idx="5">
                  <c:v>5.3</c:v>
                </c:pt>
              </c:numCache>
            </c:numRef>
          </c:val>
          <c:extLst>
            <c:ext xmlns:c16="http://schemas.microsoft.com/office/drawing/2014/chart" uri="{C3380CC4-5D6E-409C-BE32-E72D297353CC}">
              <c16:uniqueId val="{00000000-5766-4257-A853-846D9A1C69AE}"/>
            </c:ext>
          </c:extLst>
        </c:ser>
        <c:dLbls>
          <c:showLegendKey val="0"/>
          <c:showVal val="0"/>
          <c:showCatName val="0"/>
          <c:showSerName val="0"/>
          <c:showPercent val="0"/>
          <c:showBubbleSize val="0"/>
        </c:dLbls>
        <c:gapWidth val="150"/>
        <c:shape val="box"/>
        <c:axId val="482138880"/>
        <c:axId val="482139272"/>
        <c:axId val="0"/>
      </c:bar3DChart>
      <c:catAx>
        <c:axId val="48213888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2139272"/>
        <c:crosses val="autoZero"/>
        <c:auto val="1"/>
        <c:lblAlgn val="ctr"/>
        <c:lblOffset val="100"/>
        <c:noMultiLvlLbl val="0"/>
      </c:catAx>
      <c:valAx>
        <c:axId val="48213927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213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EM Years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Sheet1!$F$1</c:f>
              <c:strCache>
                <c:ptCount val="1"/>
                <c:pt idx="0">
                  <c:v>FY 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D67-4FF0-A602-900B08DECF16}"/>
              </c:ext>
            </c:extLst>
          </c:dPt>
          <c:dPt>
            <c:idx val="1"/>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D67-4FF0-A602-900B08DECF16}"/>
              </c:ext>
            </c:extLst>
          </c:dPt>
          <c:dPt>
            <c:idx val="2"/>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D67-4FF0-A602-900B08DECF16}"/>
              </c:ext>
            </c:extLst>
          </c:dPt>
          <c:dPt>
            <c:idx val="3"/>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D67-4FF0-A602-900B08DECF16}"/>
              </c:ext>
            </c:extLst>
          </c:dPt>
          <c:dPt>
            <c:idx val="4"/>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D67-4FF0-A602-900B08DECF16}"/>
              </c:ext>
            </c:extLst>
          </c:dPt>
          <c:dPt>
            <c:idx val="5"/>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D67-4FF0-A602-900B08DECF16}"/>
              </c:ext>
            </c:extLst>
          </c:dPt>
          <c:dPt>
            <c:idx val="6"/>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0D67-4FF0-A602-900B08DECF16}"/>
              </c:ext>
            </c:extLst>
          </c:dPt>
          <c:cat>
            <c:strRef>
              <c:f>Sheet1!$A$2:$A$8</c:f>
              <c:strCache>
                <c:ptCount val="7"/>
                <c:pt idx="0">
                  <c:v>0-1</c:v>
                </c:pt>
                <c:pt idx="1">
                  <c:v>2-4</c:v>
                </c:pt>
                <c:pt idx="2">
                  <c:v>5-9</c:v>
                </c:pt>
                <c:pt idx="3">
                  <c:v>10-14</c:v>
                </c:pt>
                <c:pt idx="4">
                  <c:v>15-19</c:v>
                </c:pt>
                <c:pt idx="5">
                  <c:v>20-24</c:v>
                </c:pt>
                <c:pt idx="6">
                  <c:v>&gt;24</c:v>
                </c:pt>
              </c:strCache>
            </c:strRef>
          </c:cat>
          <c:val>
            <c:numRef>
              <c:f>Sheet1!$F$2:$F$8</c:f>
              <c:numCache>
                <c:formatCode>0.0%</c:formatCode>
                <c:ptCount val="7"/>
                <c:pt idx="0">
                  <c:v>7.0999999999999994E-2</c:v>
                </c:pt>
                <c:pt idx="1">
                  <c:v>0.19</c:v>
                </c:pt>
                <c:pt idx="2">
                  <c:v>0.28100000000000003</c:v>
                </c:pt>
                <c:pt idx="3">
                  <c:v>0.17699999999999999</c:v>
                </c:pt>
                <c:pt idx="4">
                  <c:v>0.112</c:v>
                </c:pt>
                <c:pt idx="5">
                  <c:v>8.5999999999999993E-2</c:v>
                </c:pt>
                <c:pt idx="6">
                  <c:v>8.2000000000000003E-2</c:v>
                </c:pt>
              </c:numCache>
            </c:numRef>
          </c:val>
          <c:extLst>
            <c:ext xmlns:c16="http://schemas.microsoft.com/office/drawing/2014/chart" uri="{C3380CC4-5D6E-409C-BE32-E72D297353CC}">
              <c16:uniqueId val="{0000000E-0D67-4FF0-A602-900B08DECF16}"/>
            </c:ext>
          </c:extLst>
        </c:ser>
        <c:ser>
          <c:idx val="1"/>
          <c:order val="1"/>
          <c:tx>
            <c:strRef>
              <c:f>Sheet1!$G$1</c:f>
              <c:strCache>
                <c:ptCount val="1"/>
                <c:pt idx="0">
                  <c:v>FY 20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Sheet1!$G$2:$G$8</c:f>
              <c:numCache>
                <c:formatCode>0.0%</c:formatCode>
                <c:ptCount val="7"/>
                <c:pt idx="0">
                  <c:v>5.2999999999999999E-2</c:v>
                </c:pt>
                <c:pt idx="1">
                  <c:v>0.20799999999999999</c:v>
                </c:pt>
                <c:pt idx="2">
                  <c:v>0.251</c:v>
                </c:pt>
                <c:pt idx="3">
                  <c:v>0.185</c:v>
                </c:pt>
                <c:pt idx="4">
                  <c:v>0.113</c:v>
                </c:pt>
                <c:pt idx="5">
                  <c:v>7.9000000000000001E-2</c:v>
                </c:pt>
                <c:pt idx="6">
                  <c:v>0.11</c:v>
                </c:pt>
              </c:numCache>
            </c:numRef>
          </c:val>
          <c:extLst>
            <c:ext xmlns:c16="http://schemas.microsoft.com/office/drawing/2014/chart" uri="{C3380CC4-5D6E-409C-BE32-E72D297353CC}">
              <c16:uniqueId val="{0000000E-B857-4262-9B03-0C38EEB98140}"/>
            </c:ext>
          </c:extLst>
        </c:ser>
        <c:ser>
          <c:idx val="2"/>
          <c:order val="2"/>
          <c:tx>
            <c:strRef>
              <c:f>Sheet1!$H$1</c:f>
              <c:strCache>
                <c:ptCount val="1"/>
                <c:pt idx="0">
                  <c:v>FY 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Sheet1!$H$2:$H$8</c:f>
              <c:numCache>
                <c:formatCode>0.0%</c:formatCode>
                <c:ptCount val="7"/>
                <c:pt idx="0">
                  <c:v>7.1999999999999995E-2</c:v>
                </c:pt>
                <c:pt idx="1">
                  <c:v>0.21099999999999999</c:v>
                </c:pt>
                <c:pt idx="2">
                  <c:v>0.28499999999999998</c:v>
                </c:pt>
                <c:pt idx="3">
                  <c:v>0.17899999999999999</c:v>
                </c:pt>
                <c:pt idx="4">
                  <c:v>0.106</c:v>
                </c:pt>
                <c:pt idx="5">
                  <c:v>7.2999999999999995E-2</c:v>
                </c:pt>
                <c:pt idx="6">
                  <c:v>7.3999999999999996E-2</c:v>
                </c:pt>
              </c:numCache>
            </c:numRef>
          </c:val>
          <c:extLst>
            <c:ext xmlns:c16="http://schemas.microsoft.com/office/drawing/2014/chart" uri="{C3380CC4-5D6E-409C-BE32-E72D297353CC}">
              <c16:uniqueId val="{0000000F-B857-4262-9B03-0C38EEB98140}"/>
            </c:ext>
          </c:extLst>
        </c:ser>
        <c:ser>
          <c:idx val="3"/>
          <c:order val="3"/>
          <c:tx>
            <c:strRef>
              <c:f>Sheet1!$I$1</c:f>
              <c:strCache>
                <c:ptCount val="1"/>
                <c:pt idx="0">
                  <c:v>FY 22</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Sheet1!$I$2:$I$8</c:f>
              <c:numCache>
                <c:formatCode>0.0%</c:formatCode>
                <c:ptCount val="7"/>
                <c:pt idx="0">
                  <c:v>5.7000000000000002E-2</c:v>
                </c:pt>
                <c:pt idx="1">
                  <c:v>0.192</c:v>
                </c:pt>
                <c:pt idx="2">
                  <c:v>0.29899999999999999</c:v>
                </c:pt>
                <c:pt idx="3">
                  <c:v>0.17799999999999999</c:v>
                </c:pt>
                <c:pt idx="4">
                  <c:v>0.11899999999999999</c:v>
                </c:pt>
                <c:pt idx="5">
                  <c:v>7.8E-2</c:v>
                </c:pt>
                <c:pt idx="6">
                  <c:v>7.8E-2</c:v>
                </c:pt>
              </c:numCache>
            </c:numRef>
          </c:val>
          <c:extLst>
            <c:ext xmlns:c16="http://schemas.microsoft.com/office/drawing/2014/chart" uri="{C3380CC4-5D6E-409C-BE32-E72D297353CC}">
              <c16:uniqueId val="{00000000-9135-4F9E-B3AE-AD8042219DA5}"/>
            </c:ext>
          </c:extLst>
        </c:ser>
        <c:ser>
          <c:idx val="4"/>
          <c:order val="4"/>
          <c:tx>
            <c:strRef>
              <c:f>Sheet1!$J$1</c:f>
              <c:strCache>
                <c:ptCount val="1"/>
                <c:pt idx="0">
                  <c:v>FY 23</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Sheet1!$J$2:$J$8</c:f>
              <c:numCache>
                <c:formatCode>0.0%</c:formatCode>
                <c:ptCount val="7"/>
                <c:pt idx="0">
                  <c:v>7.1999999999999995E-2</c:v>
                </c:pt>
                <c:pt idx="1">
                  <c:v>0.189</c:v>
                </c:pt>
                <c:pt idx="2">
                  <c:v>0.28199999999999997</c:v>
                </c:pt>
                <c:pt idx="3">
                  <c:v>0.17799999999999999</c:v>
                </c:pt>
                <c:pt idx="4">
                  <c:v>0.122</c:v>
                </c:pt>
                <c:pt idx="5">
                  <c:v>7.3999999999999996E-2</c:v>
                </c:pt>
                <c:pt idx="6">
                  <c:v>8.3000000000000004E-2</c:v>
                </c:pt>
              </c:numCache>
            </c:numRef>
          </c:val>
          <c:extLst>
            <c:ext xmlns:c16="http://schemas.microsoft.com/office/drawing/2014/chart" uri="{C3380CC4-5D6E-409C-BE32-E72D297353CC}">
              <c16:uniqueId val="{0000000E-E694-4A33-AE73-EAEFA6E5E439}"/>
            </c:ext>
          </c:extLst>
        </c:ser>
        <c:dLbls>
          <c:showLegendKey val="0"/>
          <c:showVal val="0"/>
          <c:showCatName val="0"/>
          <c:showSerName val="0"/>
          <c:showPercent val="0"/>
          <c:showBubbleSize val="0"/>
        </c:dLbls>
        <c:gapWidth val="150"/>
        <c:shape val="box"/>
        <c:axId val="786064824"/>
        <c:axId val="786065216"/>
        <c:axId val="0"/>
      </c:bar3DChart>
      <c:catAx>
        <c:axId val="786064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5216"/>
        <c:crosses val="autoZero"/>
        <c:auto val="1"/>
        <c:lblAlgn val="ctr"/>
        <c:lblOffset val="100"/>
        <c:noMultiLvlLbl val="0"/>
      </c:catAx>
      <c:valAx>
        <c:axId val="786065216"/>
        <c:scaling>
          <c:orientation val="minMax"/>
        </c:scaling>
        <c:delete val="0"/>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4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Sheet1!$H$1</c:f>
              <c:strCache>
                <c:ptCount val="1"/>
                <c:pt idx="0">
                  <c:v>FY 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Sheet1!$H$2:$H$5</c:f>
              <c:numCache>
                <c:formatCode>General</c:formatCode>
                <c:ptCount val="4"/>
                <c:pt idx="0">
                  <c:v>7</c:v>
                </c:pt>
                <c:pt idx="1">
                  <c:v>55</c:v>
                </c:pt>
                <c:pt idx="2">
                  <c:v>26</c:v>
                </c:pt>
                <c:pt idx="3">
                  <c:v>12</c:v>
                </c:pt>
              </c:numCache>
            </c:numRef>
          </c:val>
          <c:extLst>
            <c:ext xmlns:c16="http://schemas.microsoft.com/office/drawing/2014/chart" uri="{C3380CC4-5D6E-409C-BE32-E72D297353CC}">
              <c16:uniqueId val="{00000000-F372-4A2D-BFA0-2DC6466C4CC0}"/>
            </c:ext>
          </c:extLst>
        </c:ser>
        <c:ser>
          <c:idx val="1"/>
          <c:order val="1"/>
          <c:tx>
            <c:strRef>
              <c:f>Sheet1!$I$1</c:f>
              <c:strCache>
                <c:ptCount val="1"/>
                <c:pt idx="0">
                  <c:v>FY 20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Sheet1!$I$2:$I$5</c:f>
              <c:numCache>
                <c:formatCode>General</c:formatCode>
                <c:ptCount val="4"/>
                <c:pt idx="0">
                  <c:v>7</c:v>
                </c:pt>
                <c:pt idx="1">
                  <c:v>56</c:v>
                </c:pt>
                <c:pt idx="2">
                  <c:v>25</c:v>
                </c:pt>
                <c:pt idx="3">
                  <c:v>12</c:v>
                </c:pt>
              </c:numCache>
            </c:numRef>
          </c:val>
          <c:extLst>
            <c:ext xmlns:c16="http://schemas.microsoft.com/office/drawing/2014/chart" uri="{C3380CC4-5D6E-409C-BE32-E72D297353CC}">
              <c16:uniqueId val="{00000001-F372-4A2D-BFA0-2DC6466C4CC0}"/>
            </c:ext>
          </c:extLst>
        </c:ser>
        <c:ser>
          <c:idx val="2"/>
          <c:order val="2"/>
          <c:tx>
            <c:strRef>
              <c:f>Sheet1!$J$1</c:f>
              <c:strCache>
                <c:ptCount val="1"/>
                <c:pt idx="0">
                  <c:v>FY 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Sheet1!$J$2:$J$5</c:f>
              <c:numCache>
                <c:formatCode>General</c:formatCode>
                <c:ptCount val="4"/>
                <c:pt idx="0">
                  <c:v>8</c:v>
                </c:pt>
                <c:pt idx="1">
                  <c:v>56</c:v>
                </c:pt>
                <c:pt idx="2">
                  <c:v>24</c:v>
                </c:pt>
                <c:pt idx="3">
                  <c:v>12</c:v>
                </c:pt>
              </c:numCache>
            </c:numRef>
          </c:val>
          <c:extLst>
            <c:ext xmlns:c16="http://schemas.microsoft.com/office/drawing/2014/chart" uri="{C3380CC4-5D6E-409C-BE32-E72D297353CC}">
              <c16:uniqueId val="{00000002-F372-4A2D-BFA0-2DC6466C4CC0}"/>
            </c:ext>
          </c:extLst>
        </c:ser>
        <c:ser>
          <c:idx val="3"/>
          <c:order val="3"/>
          <c:tx>
            <c:strRef>
              <c:f>Sheet1!$K$1</c:f>
              <c:strCache>
                <c:ptCount val="1"/>
                <c:pt idx="0">
                  <c:v>FY 22</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Sheet1!$K$2:$K$5</c:f>
              <c:numCache>
                <c:formatCode>General</c:formatCode>
                <c:ptCount val="4"/>
                <c:pt idx="0">
                  <c:v>7</c:v>
                </c:pt>
                <c:pt idx="1">
                  <c:v>55</c:v>
                </c:pt>
                <c:pt idx="2">
                  <c:v>24</c:v>
                </c:pt>
                <c:pt idx="3">
                  <c:v>14</c:v>
                </c:pt>
              </c:numCache>
            </c:numRef>
          </c:val>
          <c:extLst>
            <c:ext xmlns:c16="http://schemas.microsoft.com/office/drawing/2014/chart" uri="{C3380CC4-5D6E-409C-BE32-E72D297353CC}">
              <c16:uniqueId val="{00000000-0368-4D6A-902C-29C19C44E6EF}"/>
            </c:ext>
          </c:extLst>
        </c:ser>
        <c:ser>
          <c:idx val="4"/>
          <c:order val="4"/>
          <c:tx>
            <c:strRef>
              <c:f>Sheet1!$L$1</c:f>
              <c:strCache>
                <c:ptCount val="1"/>
                <c:pt idx="0">
                  <c:v>FY 23</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4635810090706157E-17"/>
                  <c:y val="-3.48181925161342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02-4C1F-96D3-3D7399BC3B4E}"/>
                </c:ext>
              </c:extLst>
            </c:dLbl>
            <c:dLbl>
              <c:idx val="1"/>
              <c:layout>
                <c:manualLayout>
                  <c:x val="7.5569913177905264E-3"/>
                  <c:y val="-2.41049025111698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02-4C1F-96D3-3D7399BC3B4E}"/>
                </c:ext>
              </c:extLst>
            </c:dLbl>
            <c:dLbl>
              <c:idx val="2"/>
              <c:layout>
                <c:manualLayout>
                  <c:x val="1.133548697668579E-2"/>
                  <c:y val="-2.6783225012411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02-4C1F-96D3-3D7399BC3B4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Instructor</c:v>
                </c:pt>
                <c:pt idx="1">
                  <c:v>Assistant</c:v>
                </c:pt>
                <c:pt idx="2">
                  <c:v>Associate</c:v>
                </c:pt>
                <c:pt idx="3">
                  <c:v>Professor</c:v>
                </c:pt>
              </c:strCache>
            </c:strRef>
          </c:cat>
          <c:val>
            <c:numRef>
              <c:f>Sheet1!$L$2:$L$5</c:f>
              <c:numCache>
                <c:formatCode>General</c:formatCode>
                <c:ptCount val="4"/>
                <c:pt idx="0">
                  <c:v>2</c:v>
                </c:pt>
                <c:pt idx="1">
                  <c:v>51</c:v>
                </c:pt>
                <c:pt idx="2">
                  <c:v>28</c:v>
                </c:pt>
                <c:pt idx="3">
                  <c:v>14</c:v>
                </c:pt>
              </c:numCache>
            </c:numRef>
          </c:val>
          <c:extLst>
            <c:ext xmlns:c16="http://schemas.microsoft.com/office/drawing/2014/chart" uri="{C3380CC4-5D6E-409C-BE32-E72D297353CC}">
              <c16:uniqueId val="{00000000-8A4D-4E3A-8FD9-BCEC8CF250F5}"/>
            </c:ext>
          </c:extLst>
        </c:ser>
        <c:dLbls>
          <c:showLegendKey val="0"/>
          <c:showVal val="0"/>
          <c:showCatName val="0"/>
          <c:showSerName val="0"/>
          <c:showPercent val="0"/>
          <c:showBubbleSize val="0"/>
        </c:dLbls>
        <c:gapWidth val="150"/>
        <c:shape val="box"/>
        <c:axId val="786068744"/>
        <c:axId val="786068352"/>
        <c:axId val="0"/>
      </c:bar3DChart>
      <c:catAx>
        <c:axId val="7860687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8352"/>
        <c:crosses val="autoZero"/>
        <c:auto val="1"/>
        <c:lblAlgn val="ctr"/>
        <c:lblOffset val="100"/>
        <c:noMultiLvlLbl val="0"/>
      </c:catAx>
      <c:valAx>
        <c:axId val="78606835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8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Race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Sheet1!$A$7:$A$11</c:f>
              <c:numCache>
                <c:formatCode>General</c:formatCode>
                <c:ptCount val="5"/>
                <c:pt idx="0">
                  <c:v>2019</c:v>
                </c:pt>
                <c:pt idx="1">
                  <c:v>2020</c:v>
                </c:pt>
                <c:pt idx="2">
                  <c:v>2021</c:v>
                </c:pt>
                <c:pt idx="3">
                  <c:v>2022</c:v>
                </c:pt>
                <c:pt idx="4">
                  <c:v>2023</c:v>
                </c:pt>
              </c:numCache>
            </c:numRef>
          </c:cat>
          <c:val>
            <c:numRef>
              <c:f>Sheet1!$B$7:$B$11</c:f>
              <c:numCache>
                <c:formatCode>General</c:formatCode>
                <c:ptCount val="5"/>
                <c:pt idx="0">
                  <c:v>81</c:v>
                </c:pt>
                <c:pt idx="1">
                  <c:v>82</c:v>
                </c:pt>
                <c:pt idx="2">
                  <c:v>80</c:v>
                </c:pt>
                <c:pt idx="3">
                  <c:v>81</c:v>
                </c:pt>
                <c:pt idx="4">
                  <c:v>82</c:v>
                </c:pt>
              </c:numCache>
            </c:numRef>
          </c:val>
          <c:smooth val="0"/>
          <c:extLst>
            <c:ext xmlns:c16="http://schemas.microsoft.com/office/drawing/2014/chart" uri="{C3380CC4-5D6E-409C-BE32-E72D297353CC}">
              <c16:uniqueId val="{00000000-4E4B-4692-AC6A-DA288242490D}"/>
            </c:ext>
          </c:extLst>
        </c:ser>
        <c:ser>
          <c:idx val="1"/>
          <c:order val="1"/>
          <c:tx>
            <c:strRef>
              <c:f>Sheet1!$C$1</c:f>
              <c:strCache>
                <c:ptCount val="1"/>
                <c:pt idx="0">
                  <c:v>African Am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Sheet1!$A$7:$A$11</c:f>
              <c:numCache>
                <c:formatCode>General</c:formatCode>
                <c:ptCount val="5"/>
                <c:pt idx="0">
                  <c:v>2019</c:v>
                </c:pt>
                <c:pt idx="1">
                  <c:v>2020</c:v>
                </c:pt>
                <c:pt idx="2">
                  <c:v>2021</c:v>
                </c:pt>
                <c:pt idx="3">
                  <c:v>2022</c:v>
                </c:pt>
                <c:pt idx="4">
                  <c:v>2023</c:v>
                </c:pt>
              </c:numCache>
            </c:numRef>
          </c:cat>
          <c:val>
            <c:numRef>
              <c:f>Sheet1!$C$7:$C$11</c:f>
              <c:numCache>
                <c:formatCode>General</c:formatCode>
                <c:ptCount val="5"/>
                <c:pt idx="0">
                  <c:v>5</c:v>
                </c:pt>
                <c:pt idx="1">
                  <c:v>5</c:v>
                </c:pt>
                <c:pt idx="2">
                  <c:v>5</c:v>
                </c:pt>
                <c:pt idx="3">
                  <c:v>5</c:v>
                </c:pt>
                <c:pt idx="4">
                  <c:v>5</c:v>
                </c:pt>
              </c:numCache>
            </c:numRef>
          </c:val>
          <c:smooth val="0"/>
          <c:extLst>
            <c:ext xmlns:c16="http://schemas.microsoft.com/office/drawing/2014/chart" uri="{C3380CC4-5D6E-409C-BE32-E72D297353CC}">
              <c16:uniqueId val="{00000001-4E4B-4692-AC6A-DA288242490D}"/>
            </c:ext>
          </c:extLst>
        </c:ser>
        <c:ser>
          <c:idx val="2"/>
          <c:order val="2"/>
          <c:tx>
            <c:strRef>
              <c:f>Sheet1!$D$1</c:f>
              <c:strCache>
                <c:ptCount val="1"/>
                <c:pt idx="0">
                  <c:v>Other Asian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Sheet1!$A$7:$A$11</c:f>
              <c:numCache>
                <c:formatCode>General</c:formatCode>
                <c:ptCount val="5"/>
                <c:pt idx="0">
                  <c:v>2019</c:v>
                </c:pt>
                <c:pt idx="1">
                  <c:v>2020</c:v>
                </c:pt>
                <c:pt idx="2">
                  <c:v>2021</c:v>
                </c:pt>
                <c:pt idx="3">
                  <c:v>2022</c:v>
                </c:pt>
                <c:pt idx="4">
                  <c:v>2023</c:v>
                </c:pt>
              </c:numCache>
            </c:numRef>
          </c:cat>
          <c:val>
            <c:numRef>
              <c:f>Sheet1!$D$7:$D$11</c:f>
              <c:numCache>
                <c:formatCode>General</c:formatCode>
                <c:ptCount val="5"/>
                <c:pt idx="0">
                  <c:v>6</c:v>
                </c:pt>
                <c:pt idx="1">
                  <c:v>6</c:v>
                </c:pt>
                <c:pt idx="2">
                  <c:v>6</c:v>
                </c:pt>
                <c:pt idx="3">
                  <c:v>4</c:v>
                </c:pt>
                <c:pt idx="4">
                  <c:v>5</c:v>
                </c:pt>
              </c:numCache>
            </c:numRef>
          </c:val>
          <c:smooth val="0"/>
          <c:extLst>
            <c:ext xmlns:c16="http://schemas.microsoft.com/office/drawing/2014/chart" uri="{C3380CC4-5D6E-409C-BE32-E72D297353CC}">
              <c16:uniqueId val="{00000001-0205-4082-BF0E-B4EA78F358C6}"/>
            </c:ext>
          </c:extLst>
        </c:ser>
        <c:ser>
          <c:idx val="3"/>
          <c:order val="3"/>
          <c:tx>
            <c:strRef>
              <c:f>Sheet1!$E$1</c:f>
              <c:strCache>
                <c:ptCount val="1"/>
                <c:pt idx="0">
                  <c:v>Asia Indian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Sheet1!$A$7:$A$11</c:f>
              <c:numCache>
                <c:formatCode>General</c:formatCode>
                <c:ptCount val="5"/>
                <c:pt idx="0">
                  <c:v>2019</c:v>
                </c:pt>
                <c:pt idx="1">
                  <c:v>2020</c:v>
                </c:pt>
                <c:pt idx="2">
                  <c:v>2021</c:v>
                </c:pt>
                <c:pt idx="3">
                  <c:v>2022</c:v>
                </c:pt>
                <c:pt idx="4">
                  <c:v>2023</c:v>
                </c:pt>
              </c:numCache>
            </c:numRef>
          </c:cat>
          <c:val>
            <c:numRef>
              <c:f>Sheet1!$E$7:$E$11</c:f>
              <c:numCache>
                <c:formatCode>General</c:formatCode>
                <c:ptCount val="5"/>
                <c:pt idx="0">
                  <c:v>4</c:v>
                </c:pt>
                <c:pt idx="1">
                  <c:v>3</c:v>
                </c:pt>
                <c:pt idx="2">
                  <c:v>4</c:v>
                </c:pt>
                <c:pt idx="3">
                  <c:v>4</c:v>
                </c:pt>
                <c:pt idx="4">
                  <c:v>3</c:v>
                </c:pt>
              </c:numCache>
            </c:numRef>
          </c:val>
          <c:smooth val="0"/>
          <c:extLst>
            <c:ext xmlns:c16="http://schemas.microsoft.com/office/drawing/2014/chart" uri="{C3380CC4-5D6E-409C-BE32-E72D297353CC}">
              <c16:uniqueId val="{00000002-0205-4082-BF0E-B4EA78F358C6}"/>
            </c:ext>
          </c:extLst>
        </c:ser>
        <c:ser>
          <c:idx val="4"/>
          <c:order val="4"/>
          <c:tx>
            <c:strRef>
              <c:f>Sheet1!$F$1</c:f>
              <c:strCache>
                <c:ptCount val="1"/>
                <c:pt idx="0">
                  <c:v>Chinese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Sheet1!$A$7:$A$11</c:f>
              <c:numCache>
                <c:formatCode>General</c:formatCode>
                <c:ptCount val="5"/>
                <c:pt idx="0">
                  <c:v>2019</c:v>
                </c:pt>
                <c:pt idx="1">
                  <c:v>2020</c:v>
                </c:pt>
                <c:pt idx="2">
                  <c:v>2021</c:v>
                </c:pt>
                <c:pt idx="3">
                  <c:v>2022</c:v>
                </c:pt>
                <c:pt idx="4">
                  <c:v>2023</c:v>
                </c:pt>
              </c:numCache>
            </c:numRef>
          </c:cat>
          <c:val>
            <c:numRef>
              <c:f>Sheet1!$F$7:$F$11</c:f>
              <c:numCache>
                <c:formatCode>General</c:formatCode>
                <c:ptCount val="5"/>
                <c:pt idx="0">
                  <c:v>2</c:v>
                </c:pt>
                <c:pt idx="1">
                  <c:v>1</c:v>
                </c:pt>
                <c:pt idx="2">
                  <c:v>2</c:v>
                </c:pt>
                <c:pt idx="3">
                  <c:v>2</c:v>
                </c:pt>
                <c:pt idx="4">
                  <c:v>2</c:v>
                </c:pt>
              </c:numCache>
            </c:numRef>
          </c:val>
          <c:smooth val="0"/>
          <c:extLst>
            <c:ext xmlns:c16="http://schemas.microsoft.com/office/drawing/2014/chart" uri="{C3380CC4-5D6E-409C-BE32-E72D297353CC}">
              <c16:uniqueId val="{00000003-0205-4082-BF0E-B4EA78F358C6}"/>
            </c:ext>
          </c:extLst>
        </c:ser>
        <c:ser>
          <c:idx val="5"/>
          <c:order val="5"/>
          <c:tx>
            <c:strRef>
              <c:f>Sheet1!$G$1</c:f>
              <c:strCache>
                <c:ptCount val="1"/>
                <c:pt idx="0">
                  <c:v>Other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Sheet1!$A$7:$A$11</c:f>
              <c:numCache>
                <c:formatCode>General</c:formatCode>
                <c:ptCount val="5"/>
                <c:pt idx="0">
                  <c:v>2019</c:v>
                </c:pt>
                <c:pt idx="1">
                  <c:v>2020</c:v>
                </c:pt>
                <c:pt idx="2">
                  <c:v>2021</c:v>
                </c:pt>
                <c:pt idx="3">
                  <c:v>2022</c:v>
                </c:pt>
                <c:pt idx="4">
                  <c:v>2023</c:v>
                </c:pt>
              </c:numCache>
            </c:numRef>
          </c:cat>
          <c:val>
            <c:numRef>
              <c:f>Sheet1!$G$7:$G$11</c:f>
              <c:numCache>
                <c:formatCode>General</c:formatCode>
                <c:ptCount val="5"/>
                <c:pt idx="0">
                  <c:v>2</c:v>
                </c:pt>
                <c:pt idx="1">
                  <c:v>3</c:v>
                </c:pt>
                <c:pt idx="2">
                  <c:v>3</c:v>
                </c:pt>
                <c:pt idx="3">
                  <c:v>4</c:v>
                </c:pt>
                <c:pt idx="4">
                  <c:v>3</c:v>
                </c:pt>
              </c:numCache>
            </c:numRef>
          </c:val>
          <c:smooth val="0"/>
          <c:extLst>
            <c:ext xmlns:c16="http://schemas.microsoft.com/office/drawing/2014/chart" uri="{C3380CC4-5D6E-409C-BE32-E72D297353CC}">
              <c16:uniqueId val="{00000004-0205-4082-BF0E-B4EA78F358C6}"/>
            </c:ext>
          </c:extLst>
        </c:ser>
        <c:dLbls>
          <c:showLegendKey val="0"/>
          <c:showVal val="0"/>
          <c:showCatName val="0"/>
          <c:showSerName val="0"/>
          <c:showPercent val="0"/>
          <c:showBubbleSize val="0"/>
        </c:dLbls>
        <c:marker val="1"/>
        <c:smooth val="0"/>
        <c:axId val="399903256"/>
        <c:axId val="399901616"/>
      </c:lineChart>
      <c:catAx>
        <c:axId val="39990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1616"/>
        <c:crosses val="autoZero"/>
        <c:auto val="1"/>
        <c:lblAlgn val="ctr"/>
        <c:lblOffset val="100"/>
        <c:noMultiLvlLbl val="0"/>
      </c:catAx>
      <c:valAx>
        <c:axId val="39990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5EFD3-DCA2-4EAA-9EE0-1B81E6D38DA2}" type="datetimeFigureOut">
              <a:rPr lang="en-US" smtClean="0"/>
              <a:t>3/18/2024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increase was 2075 hours  across the board,</a:t>
            </a:r>
            <a:r>
              <a:rPr lang="en-US" baseline="0" dirty="0"/>
              <a:t>  but hard to make year to year comparisons because of the varying participation among sites and data entry. But it does appear that we have been adding more clinical hours over the past few years</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3</a:t>
            </a:fld>
            <a:endParaRPr lang="en-US"/>
          </a:p>
        </p:txBody>
      </p:sp>
    </p:spTree>
    <p:extLst>
      <p:ext uri="{BB962C8B-B14F-4D97-AF65-F5344CB8AC3E}">
        <p14:creationId xmlns:p14="http://schemas.microsoft.com/office/powerpoint/2010/main" val="101272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5</a:t>
            </a:fld>
            <a:endParaRPr lang="en-US"/>
          </a:p>
        </p:txBody>
      </p:sp>
    </p:spTree>
    <p:extLst>
      <p:ext uri="{BB962C8B-B14F-4D97-AF65-F5344CB8AC3E}">
        <p14:creationId xmlns:p14="http://schemas.microsoft.com/office/powerpoint/2010/main" val="372134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6</a:t>
            </a:fld>
            <a:endParaRPr lang="en-US"/>
          </a:p>
        </p:txBody>
      </p:sp>
    </p:spTree>
    <p:extLst>
      <p:ext uri="{BB962C8B-B14F-4D97-AF65-F5344CB8AC3E}">
        <p14:creationId xmlns:p14="http://schemas.microsoft.com/office/powerpoint/2010/main" val="252852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CA752-05FB-4C4C-BFF9-4395CE0E4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412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3</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1622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Cathi’s</a:t>
            </a:r>
            <a:r>
              <a:rPr lang="en-US" dirty="0"/>
              <a:t> Note: for</a:t>
            </a:r>
            <a:r>
              <a:rPr lang="en-US" baseline="0" dirty="0"/>
              <a:t> 2018 instructors, I excluded affiliate sites since those are the main outliers in that group.  All others include all sites.</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235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46</a:t>
            </a:fld>
            <a:endParaRPr lang="en-US"/>
          </a:p>
        </p:txBody>
      </p:sp>
    </p:spTree>
    <p:extLst>
      <p:ext uri="{BB962C8B-B14F-4D97-AF65-F5344CB8AC3E}">
        <p14:creationId xmlns:p14="http://schemas.microsoft.com/office/powerpoint/2010/main" val="81247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47</a:t>
            </a:fld>
            <a:endParaRPr lang="en-US"/>
          </a:p>
        </p:txBody>
      </p:sp>
    </p:spTree>
    <p:extLst>
      <p:ext uri="{BB962C8B-B14F-4D97-AF65-F5344CB8AC3E}">
        <p14:creationId xmlns:p14="http://schemas.microsoft.com/office/powerpoint/2010/main" val="386056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48</a:t>
            </a:fld>
            <a:endParaRPr lang="en-US"/>
          </a:p>
        </p:txBody>
      </p:sp>
    </p:spTree>
    <p:extLst>
      <p:ext uri="{BB962C8B-B14F-4D97-AF65-F5344CB8AC3E}">
        <p14:creationId xmlns:p14="http://schemas.microsoft.com/office/powerpoint/2010/main" val="1126056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36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2">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3">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9.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5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12" y="1611860"/>
            <a:ext cx="7772400" cy="1470025"/>
          </a:xfrm>
        </p:spPr>
        <p:txBody>
          <a:bodyPr>
            <a:normAutofit fontScale="90000"/>
          </a:bodyPr>
          <a:lstStyle/>
          <a:p>
            <a:pPr algn="ctr"/>
            <a:r>
              <a:rPr lang="en-US" sz="4900" b="1" i="1" dirty="0"/>
              <a:t>Academy of Administrators in Academic Emergency Medicine</a:t>
            </a:r>
            <a:br>
              <a:rPr lang="en-US" b="1" dirty="0"/>
            </a:br>
            <a:br>
              <a:rPr lang="en-US" b="1" dirty="0"/>
            </a:br>
            <a:r>
              <a:rPr lang="en-US" b="1" dirty="0">
                <a:solidFill>
                  <a:srgbClr val="FFC000"/>
                </a:solidFill>
              </a:rPr>
              <a:t>Salary and Staffing Survey</a:t>
            </a:r>
            <a:br>
              <a:rPr lang="en-US" b="1" dirty="0">
                <a:solidFill>
                  <a:srgbClr val="FFC000"/>
                </a:solidFill>
              </a:rPr>
            </a:br>
            <a:r>
              <a:rPr lang="en-US" b="1" dirty="0">
                <a:solidFill>
                  <a:srgbClr val="FFC000"/>
                </a:solidFill>
              </a:rPr>
              <a:t>Fiscal Year 2023</a:t>
            </a:r>
          </a:p>
        </p:txBody>
      </p:sp>
      <p:sp>
        <p:nvSpPr>
          <p:cNvPr id="3" name="TextBox 2"/>
          <p:cNvSpPr txBox="1"/>
          <p:nvPr/>
        </p:nvSpPr>
        <p:spPr>
          <a:xfrm>
            <a:off x="423081" y="5049672"/>
            <a:ext cx="2840714" cy="1077218"/>
          </a:xfrm>
          <a:prstGeom prst="rect">
            <a:avLst/>
          </a:prstGeom>
          <a:noFill/>
        </p:spPr>
        <p:txBody>
          <a:bodyPr wrap="none" rtlCol="0">
            <a:spAutoFit/>
          </a:bodyPr>
          <a:lstStyle/>
          <a:p>
            <a:r>
              <a:rPr lang="en-US" sz="1600" b="1" dirty="0"/>
              <a:t>James Scheulen, PA, MBA</a:t>
            </a:r>
          </a:p>
          <a:p>
            <a:r>
              <a:rPr lang="en-US" sz="1600" b="1" dirty="0"/>
              <a:t>On behalf of the</a:t>
            </a:r>
          </a:p>
          <a:p>
            <a:r>
              <a:rPr lang="en-US" sz="1600" b="1" dirty="0"/>
              <a:t>AAAEM Benchmark Committee</a:t>
            </a:r>
          </a:p>
          <a:p>
            <a:r>
              <a:rPr lang="en-US" sz="1600" b="1" dirty="0"/>
              <a:t>March, 2024</a:t>
            </a:r>
          </a:p>
        </p:txBody>
      </p:sp>
      <p:pic>
        <p:nvPicPr>
          <p:cNvPr id="4" name="Picture 3"/>
          <p:cNvPicPr>
            <a:picLocks noChangeAspect="1"/>
          </p:cNvPicPr>
          <p:nvPr/>
        </p:nvPicPr>
        <p:blipFill>
          <a:blip r:embed="rId2"/>
          <a:stretch>
            <a:fillRect/>
          </a:stretch>
        </p:blipFill>
        <p:spPr>
          <a:xfrm>
            <a:off x="4421875" y="5070765"/>
            <a:ext cx="2392252" cy="1086903"/>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7774"/>
            <a:ext cx="8229600" cy="1143000"/>
          </a:xfrm>
        </p:spPr>
        <p:txBody>
          <a:bodyPr>
            <a:normAutofit/>
          </a:bodyPr>
          <a:lstStyle/>
          <a:p>
            <a:r>
              <a:rPr lang="en-US" sz="4000" dirty="0"/>
              <a:t>Payer Mix</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472480834"/>
              </p:ext>
            </p:extLst>
          </p:nvPr>
        </p:nvGraphicFramePr>
        <p:xfrm>
          <a:off x="304800" y="2151797"/>
          <a:ext cx="8382000" cy="36212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2568477" y="1483851"/>
            <a:ext cx="3854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Mean Payer Mix Distribution</a:t>
            </a:r>
          </a:p>
        </p:txBody>
      </p:sp>
    </p:spTree>
    <p:extLst>
      <p:ext uri="{BB962C8B-B14F-4D97-AF65-F5344CB8AC3E}">
        <p14:creationId xmlns:p14="http://schemas.microsoft.com/office/powerpoint/2010/main" val="8844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00" y="157774"/>
            <a:ext cx="8229600" cy="1143000"/>
          </a:xfrm>
        </p:spPr>
        <p:txBody>
          <a:bodyPr>
            <a:normAutofit/>
          </a:bodyPr>
          <a:lstStyle/>
          <a:p>
            <a:r>
              <a:rPr lang="en-US" sz="4000" dirty="0"/>
              <a:t>Professional Fee Billing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1549981"/>
              </p:ext>
            </p:extLst>
          </p:nvPr>
        </p:nvGraphicFramePr>
        <p:xfrm>
          <a:off x="519178" y="2096676"/>
          <a:ext cx="810006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29000" y="1524879"/>
            <a:ext cx="207140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 &amp; M Codes</a:t>
            </a:r>
          </a:p>
        </p:txBody>
      </p:sp>
      <p:sp>
        <p:nvSpPr>
          <p:cNvPr id="3" name="TextBox 2"/>
          <p:cNvSpPr txBox="1"/>
          <p:nvPr/>
        </p:nvSpPr>
        <p:spPr>
          <a:xfrm rot="16200000">
            <a:off x="-66175" y="3710070"/>
            <a:ext cx="8321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Percent</a:t>
            </a:r>
          </a:p>
        </p:txBody>
      </p:sp>
      <p:sp>
        <p:nvSpPr>
          <p:cNvPr id="6" name="TextBox 5"/>
          <p:cNvSpPr txBox="1"/>
          <p:nvPr/>
        </p:nvSpPr>
        <p:spPr>
          <a:xfrm>
            <a:off x="2301031" y="5682403"/>
            <a:ext cx="4327338" cy="830997"/>
          </a:xfrm>
          <a:prstGeom prst="rect">
            <a:avLst/>
          </a:prstGeom>
          <a:noFill/>
        </p:spPr>
        <p:txBody>
          <a:bodyPr wrap="none" rtlCol="0">
            <a:spAutoFit/>
          </a:bodyPr>
          <a:lstStyle/>
          <a:p>
            <a:pPr algn="ctr"/>
            <a:r>
              <a:rPr lang="en-US" sz="2400" b="1" dirty="0"/>
              <a:t>84% Levels 4, 5 and CC</a:t>
            </a:r>
          </a:p>
          <a:p>
            <a:pPr algn="ctr"/>
            <a:r>
              <a:rPr lang="en-US" sz="2400" b="1" dirty="0"/>
              <a:t>92% of charges from E&amp;M Codes</a:t>
            </a:r>
          </a:p>
        </p:txBody>
      </p:sp>
    </p:spTree>
    <p:extLst>
      <p:ext uri="{BB962C8B-B14F-4D97-AF65-F5344CB8AC3E}">
        <p14:creationId xmlns:p14="http://schemas.microsoft.com/office/powerpoint/2010/main" val="20816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1DDCB2-49B7-4A23-9F62-C124B5E07319}"/>
              </a:ext>
            </a:extLst>
          </p:cNvPr>
          <p:cNvPicPr>
            <a:picLocks noChangeAspect="1"/>
          </p:cNvPicPr>
          <p:nvPr/>
        </p:nvPicPr>
        <p:blipFill>
          <a:blip r:embed="rId2"/>
          <a:stretch>
            <a:fillRect/>
          </a:stretch>
        </p:blipFill>
        <p:spPr>
          <a:xfrm>
            <a:off x="0" y="1164658"/>
            <a:ext cx="9211377" cy="6082898"/>
          </a:xfrm>
          <a:prstGeom prst="rect">
            <a:avLst/>
          </a:prstGeom>
        </p:spPr>
      </p:pic>
      <p:sp>
        <p:nvSpPr>
          <p:cNvPr id="2" name="Title 1">
            <a:extLst>
              <a:ext uri="{FF2B5EF4-FFF2-40B4-BE49-F238E27FC236}">
                <a16:creationId xmlns:a16="http://schemas.microsoft.com/office/drawing/2014/main" id="{DE47BFA9-45F0-4E59-A67C-E7C370D00A6A}"/>
              </a:ext>
            </a:extLst>
          </p:cNvPr>
          <p:cNvSpPr>
            <a:spLocks noGrp="1"/>
          </p:cNvSpPr>
          <p:nvPr>
            <p:ph type="title"/>
          </p:nvPr>
        </p:nvSpPr>
        <p:spPr/>
        <p:txBody>
          <a:bodyPr/>
          <a:lstStyle/>
          <a:p>
            <a:r>
              <a:rPr lang="en-US" dirty="0"/>
              <a:t>Coding Changes</a:t>
            </a:r>
          </a:p>
        </p:txBody>
      </p:sp>
      <p:sp>
        <p:nvSpPr>
          <p:cNvPr id="9" name="Rectangle 8">
            <a:extLst>
              <a:ext uri="{FF2B5EF4-FFF2-40B4-BE49-F238E27FC236}">
                <a16:creationId xmlns:a16="http://schemas.microsoft.com/office/drawing/2014/main" id="{276F2994-79CB-4882-8EE6-7FE0B9B65DC3}"/>
              </a:ext>
            </a:extLst>
          </p:cNvPr>
          <p:cNvSpPr/>
          <p:nvPr/>
        </p:nvSpPr>
        <p:spPr>
          <a:xfrm>
            <a:off x="1973179" y="2396767"/>
            <a:ext cx="5361272" cy="464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January 2023 Coding Changes</a:t>
            </a:r>
          </a:p>
        </p:txBody>
      </p:sp>
      <p:sp>
        <p:nvSpPr>
          <p:cNvPr id="10" name="Rectangle 9">
            <a:extLst>
              <a:ext uri="{FF2B5EF4-FFF2-40B4-BE49-F238E27FC236}">
                <a16:creationId xmlns:a16="http://schemas.microsoft.com/office/drawing/2014/main" id="{D85ACD55-28B6-4DAA-9F66-6BEA3326A324}"/>
              </a:ext>
            </a:extLst>
          </p:cNvPr>
          <p:cNvSpPr/>
          <p:nvPr/>
        </p:nvSpPr>
        <p:spPr>
          <a:xfrm>
            <a:off x="1973179" y="3546751"/>
            <a:ext cx="5361272" cy="464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Focus on MDM and Risk</a:t>
            </a:r>
          </a:p>
        </p:txBody>
      </p:sp>
      <p:sp>
        <p:nvSpPr>
          <p:cNvPr id="11" name="Rectangle 10">
            <a:extLst>
              <a:ext uri="{FF2B5EF4-FFF2-40B4-BE49-F238E27FC236}">
                <a16:creationId xmlns:a16="http://schemas.microsoft.com/office/drawing/2014/main" id="{659690EB-CA62-4B3F-B339-338834C33918}"/>
              </a:ext>
            </a:extLst>
          </p:cNvPr>
          <p:cNvSpPr/>
          <p:nvPr/>
        </p:nvSpPr>
        <p:spPr>
          <a:xfrm>
            <a:off x="1973179" y="4696735"/>
            <a:ext cx="5361272" cy="464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a:t>Did we see an impact—first 6 months</a:t>
            </a:r>
          </a:p>
        </p:txBody>
      </p:sp>
    </p:spTree>
    <p:extLst>
      <p:ext uri="{BB962C8B-B14F-4D97-AF65-F5344CB8AC3E}">
        <p14:creationId xmlns:p14="http://schemas.microsoft.com/office/powerpoint/2010/main" val="37566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AEED40C-05B6-4452-B8C6-E6B732759100}"/>
              </a:ext>
            </a:extLst>
          </p:cNvPr>
          <p:cNvSpPr>
            <a:spLocks noGrp="1"/>
          </p:cNvSpPr>
          <p:nvPr>
            <p:ph type="title"/>
          </p:nvPr>
        </p:nvSpPr>
        <p:spPr>
          <a:xfrm>
            <a:off x="110691" y="157774"/>
            <a:ext cx="8229600" cy="1143000"/>
          </a:xfrm>
        </p:spPr>
        <p:txBody>
          <a:bodyPr>
            <a:normAutofit/>
          </a:bodyPr>
          <a:lstStyle/>
          <a:p>
            <a:r>
              <a:rPr lang="en-US" sz="4200" dirty="0"/>
              <a:t>Professional Fee Coding Changes</a:t>
            </a:r>
          </a:p>
        </p:txBody>
      </p:sp>
      <p:graphicFrame>
        <p:nvGraphicFramePr>
          <p:cNvPr id="11" name="Table 11">
            <a:extLst>
              <a:ext uri="{FF2B5EF4-FFF2-40B4-BE49-F238E27FC236}">
                <a16:creationId xmlns:a16="http://schemas.microsoft.com/office/drawing/2014/main" id="{B538BED6-EC53-415E-BEA6-E265E07BC41D}"/>
              </a:ext>
            </a:extLst>
          </p:cNvPr>
          <p:cNvGraphicFramePr>
            <a:graphicFrameLocks noGrp="1"/>
          </p:cNvGraphicFramePr>
          <p:nvPr>
            <p:ph idx="1"/>
          </p:nvPr>
        </p:nvGraphicFramePr>
        <p:xfrm>
          <a:off x="457202" y="2129459"/>
          <a:ext cx="8229599" cy="111252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2923259201"/>
                    </a:ext>
                  </a:extLst>
                </a:gridCol>
                <a:gridCol w="1175657">
                  <a:extLst>
                    <a:ext uri="{9D8B030D-6E8A-4147-A177-3AD203B41FA5}">
                      <a16:colId xmlns:a16="http://schemas.microsoft.com/office/drawing/2014/main" val="2834834605"/>
                    </a:ext>
                  </a:extLst>
                </a:gridCol>
                <a:gridCol w="1175657">
                  <a:extLst>
                    <a:ext uri="{9D8B030D-6E8A-4147-A177-3AD203B41FA5}">
                      <a16:colId xmlns:a16="http://schemas.microsoft.com/office/drawing/2014/main" val="4260783332"/>
                    </a:ext>
                  </a:extLst>
                </a:gridCol>
                <a:gridCol w="1175657">
                  <a:extLst>
                    <a:ext uri="{9D8B030D-6E8A-4147-A177-3AD203B41FA5}">
                      <a16:colId xmlns:a16="http://schemas.microsoft.com/office/drawing/2014/main" val="2081474418"/>
                    </a:ext>
                  </a:extLst>
                </a:gridCol>
                <a:gridCol w="1175657">
                  <a:extLst>
                    <a:ext uri="{9D8B030D-6E8A-4147-A177-3AD203B41FA5}">
                      <a16:colId xmlns:a16="http://schemas.microsoft.com/office/drawing/2014/main" val="1308269235"/>
                    </a:ext>
                  </a:extLst>
                </a:gridCol>
                <a:gridCol w="1175657">
                  <a:extLst>
                    <a:ext uri="{9D8B030D-6E8A-4147-A177-3AD203B41FA5}">
                      <a16:colId xmlns:a16="http://schemas.microsoft.com/office/drawing/2014/main" val="2312547019"/>
                    </a:ext>
                  </a:extLst>
                </a:gridCol>
                <a:gridCol w="1175657">
                  <a:extLst>
                    <a:ext uri="{9D8B030D-6E8A-4147-A177-3AD203B41FA5}">
                      <a16:colId xmlns:a16="http://schemas.microsoft.com/office/drawing/2014/main" val="2808911300"/>
                    </a:ext>
                  </a:extLst>
                </a:gridCol>
              </a:tblGrid>
              <a:tr h="370840">
                <a:tc>
                  <a:txBody>
                    <a:bodyPr/>
                    <a:lstStyle/>
                    <a:p>
                      <a:pPr algn="ctr"/>
                      <a:r>
                        <a:rPr lang="en-US" dirty="0"/>
                        <a:t>99281</a:t>
                      </a:r>
                    </a:p>
                  </a:txBody>
                  <a:tcPr/>
                </a:tc>
                <a:tc>
                  <a:txBody>
                    <a:bodyPr/>
                    <a:lstStyle/>
                    <a:p>
                      <a:pPr algn="ctr"/>
                      <a:r>
                        <a:rPr lang="en-US" dirty="0"/>
                        <a:t>99282</a:t>
                      </a:r>
                    </a:p>
                  </a:txBody>
                  <a:tcPr/>
                </a:tc>
                <a:tc>
                  <a:txBody>
                    <a:bodyPr/>
                    <a:lstStyle/>
                    <a:p>
                      <a:pPr algn="ctr"/>
                      <a:r>
                        <a:rPr lang="en-US" dirty="0"/>
                        <a:t>99283</a:t>
                      </a:r>
                    </a:p>
                  </a:txBody>
                  <a:tcPr/>
                </a:tc>
                <a:tc>
                  <a:txBody>
                    <a:bodyPr/>
                    <a:lstStyle/>
                    <a:p>
                      <a:pPr algn="ctr"/>
                      <a:r>
                        <a:rPr lang="en-US" dirty="0"/>
                        <a:t>99284</a:t>
                      </a:r>
                    </a:p>
                  </a:txBody>
                  <a:tcPr/>
                </a:tc>
                <a:tc>
                  <a:txBody>
                    <a:bodyPr/>
                    <a:lstStyle/>
                    <a:p>
                      <a:pPr algn="ctr"/>
                      <a:r>
                        <a:rPr lang="en-US" dirty="0"/>
                        <a:t>99285</a:t>
                      </a:r>
                    </a:p>
                  </a:txBody>
                  <a:tcPr/>
                </a:tc>
                <a:tc>
                  <a:txBody>
                    <a:bodyPr/>
                    <a:lstStyle/>
                    <a:p>
                      <a:pPr algn="ctr"/>
                      <a:r>
                        <a:rPr lang="en-US" dirty="0"/>
                        <a:t>99291</a:t>
                      </a:r>
                    </a:p>
                  </a:txBody>
                  <a:tcPr/>
                </a:tc>
                <a:tc>
                  <a:txBody>
                    <a:bodyPr/>
                    <a:lstStyle/>
                    <a:p>
                      <a:pPr algn="ctr"/>
                      <a:r>
                        <a:rPr lang="en-US" dirty="0"/>
                        <a:t>99292</a:t>
                      </a:r>
                    </a:p>
                  </a:txBody>
                  <a:tcPr anchor="ctr"/>
                </a:tc>
                <a:extLst>
                  <a:ext uri="{0D108BD9-81ED-4DB2-BD59-A6C34878D82A}">
                    <a16:rowId xmlns:a16="http://schemas.microsoft.com/office/drawing/2014/main" val="2093276897"/>
                  </a:ext>
                </a:extLst>
              </a:tr>
              <a:tr h="370840">
                <a:tc>
                  <a:txBody>
                    <a:bodyPr/>
                    <a:lstStyle/>
                    <a:p>
                      <a:pPr algn="ctr"/>
                      <a:r>
                        <a:rPr lang="en-US" dirty="0"/>
                        <a:t>10,136</a:t>
                      </a:r>
                    </a:p>
                  </a:txBody>
                  <a:tcPr/>
                </a:tc>
                <a:tc>
                  <a:txBody>
                    <a:bodyPr/>
                    <a:lstStyle/>
                    <a:p>
                      <a:pPr algn="ctr"/>
                      <a:r>
                        <a:rPr lang="en-US" dirty="0"/>
                        <a:t>71,652</a:t>
                      </a:r>
                    </a:p>
                  </a:txBody>
                  <a:tcPr/>
                </a:tc>
                <a:tc>
                  <a:txBody>
                    <a:bodyPr/>
                    <a:lstStyle/>
                    <a:p>
                      <a:pPr algn="ctr"/>
                      <a:r>
                        <a:rPr lang="en-US" dirty="0"/>
                        <a:t>281,186</a:t>
                      </a:r>
                    </a:p>
                  </a:txBody>
                  <a:tcPr/>
                </a:tc>
                <a:tc>
                  <a:txBody>
                    <a:bodyPr/>
                    <a:lstStyle/>
                    <a:p>
                      <a:pPr algn="ctr"/>
                      <a:r>
                        <a:rPr lang="en-US" dirty="0"/>
                        <a:t>773,816</a:t>
                      </a:r>
                    </a:p>
                  </a:txBody>
                  <a:tcPr/>
                </a:tc>
                <a:tc>
                  <a:txBody>
                    <a:bodyPr/>
                    <a:lstStyle/>
                    <a:p>
                      <a:pPr algn="ctr"/>
                      <a:r>
                        <a:rPr lang="en-US" dirty="0"/>
                        <a:t>713,028</a:t>
                      </a:r>
                    </a:p>
                  </a:txBody>
                  <a:tcPr/>
                </a:tc>
                <a:tc>
                  <a:txBody>
                    <a:bodyPr/>
                    <a:lstStyle/>
                    <a:p>
                      <a:pPr algn="ctr"/>
                      <a:r>
                        <a:rPr lang="en-US" dirty="0"/>
                        <a:t>118,893</a:t>
                      </a:r>
                    </a:p>
                  </a:txBody>
                  <a:tcPr/>
                </a:tc>
                <a:tc>
                  <a:txBody>
                    <a:bodyPr/>
                    <a:lstStyle/>
                    <a:p>
                      <a:pPr algn="ctr"/>
                      <a:r>
                        <a:rPr lang="en-US" dirty="0"/>
                        <a:t>8,646</a:t>
                      </a:r>
                    </a:p>
                  </a:txBody>
                  <a:tcPr/>
                </a:tc>
                <a:extLst>
                  <a:ext uri="{0D108BD9-81ED-4DB2-BD59-A6C34878D82A}">
                    <a16:rowId xmlns:a16="http://schemas.microsoft.com/office/drawing/2014/main" val="89060066"/>
                  </a:ext>
                </a:extLst>
              </a:tr>
              <a:tr h="370840">
                <a:tc>
                  <a:txBody>
                    <a:bodyPr/>
                    <a:lstStyle/>
                    <a:p>
                      <a:pPr algn="ctr"/>
                      <a:r>
                        <a:rPr lang="en-US" dirty="0"/>
                        <a:t>1%</a:t>
                      </a:r>
                    </a:p>
                  </a:txBody>
                  <a:tcPr/>
                </a:tc>
                <a:tc>
                  <a:txBody>
                    <a:bodyPr/>
                    <a:lstStyle/>
                    <a:p>
                      <a:pPr algn="ctr"/>
                      <a:r>
                        <a:rPr lang="en-US" dirty="0"/>
                        <a:t>4%</a:t>
                      </a:r>
                    </a:p>
                  </a:txBody>
                  <a:tcPr/>
                </a:tc>
                <a:tc>
                  <a:txBody>
                    <a:bodyPr/>
                    <a:lstStyle/>
                    <a:p>
                      <a:pPr algn="ctr"/>
                      <a:r>
                        <a:rPr lang="en-US" dirty="0"/>
                        <a:t>14%</a:t>
                      </a:r>
                    </a:p>
                  </a:txBody>
                  <a:tcPr/>
                </a:tc>
                <a:tc>
                  <a:txBody>
                    <a:bodyPr/>
                    <a:lstStyle/>
                    <a:p>
                      <a:pPr algn="ctr"/>
                      <a:r>
                        <a:rPr lang="en-US" dirty="0"/>
                        <a:t>39%</a:t>
                      </a:r>
                    </a:p>
                  </a:txBody>
                  <a:tcPr/>
                </a:tc>
                <a:tc>
                  <a:txBody>
                    <a:bodyPr/>
                    <a:lstStyle/>
                    <a:p>
                      <a:pPr algn="ctr"/>
                      <a:r>
                        <a:rPr lang="en-US" dirty="0"/>
                        <a:t>36%</a:t>
                      </a:r>
                    </a:p>
                  </a:txBody>
                  <a:tcPr/>
                </a:tc>
                <a:tc>
                  <a:txBody>
                    <a:bodyPr/>
                    <a:lstStyle/>
                    <a:p>
                      <a:pPr algn="ctr"/>
                      <a:r>
                        <a:rPr lang="en-US" dirty="0"/>
                        <a:t>6%</a:t>
                      </a:r>
                    </a:p>
                  </a:txBody>
                  <a:tcPr/>
                </a:tc>
                <a:tc>
                  <a:txBody>
                    <a:bodyPr/>
                    <a:lstStyle/>
                    <a:p>
                      <a:pPr algn="ctr"/>
                      <a:r>
                        <a:rPr lang="en-US" dirty="0"/>
                        <a:t>0%</a:t>
                      </a:r>
                    </a:p>
                  </a:txBody>
                  <a:tcPr/>
                </a:tc>
                <a:extLst>
                  <a:ext uri="{0D108BD9-81ED-4DB2-BD59-A6C34878D82A}">
                    <a16:rowId xmlns:a16="http://schemas.microsoft.com/office/drawing/2014/main" val="2248700561"/>
                  </a:ext>
                </a:extLst>
              </a:tr>
            </a:tbl>
          </a:graphicData>
        </a:graphic>
      </p:graphicFrame>
      <p:graphicFrame>
        <p:nvGraphicFramePr>
          <p:cNvPr id="13" name="Table 11">
            <a:extLst>
              <a:ext uri="{FF2B5EF4-FFF2-40B4-BE49-F238E27FC236}">
                <a16:creationId xmlns:a16="http://schemas.microsoft.com/office/drawing/2014/main" id="{DC711FF3-41D2-47E8-8FE6-04701FC319BD}"/>
              </a:ext>
            </a:extLst>
          </p:cNvPr>
          <p:cNvGraphicFramePr>
            <a:graphicFrameLocks/>
          </p:cNvGraphicFramePr>
          <p:nvPr/>
        </p:nvGraphicFramePr>
        <p:xfrm>
          <a:off x="457201" y="4260704"/>
          <a:ext cx="8229599" cy="111252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2923259201"/>
                    </a:ext>
                  </a:extLst>
                </a:gridCol>
                <a:gridCol w="1175657">
                  <a:extLst>
                    <a:ext uri="{9D8B030D-6E8A-4147-A177-3AD203B41FA5}">
                      <a16:colId xmlns:a16="http://schemas.microsoft.com/office/drawing/2014/main" val="2834834605"/>
                    </a:ext>
                  </a:extLst>
                </a:gridCol>
                <a:gridCol w="1175657">
                  <a:extLst>
                    <a:ext uri="{9D8B030D-6E8A-4147-A177-3AD203B41FA5}">
                      <a16:colId xmlns:a16="http://schemas.microsoft.com/office/drawing/2014/main" val="4260783332"/>
                    </a:ext>
                  </a:extLst>
                </a:gridCol>
                <a:gridCol w="1175657">
                  <a:extLst>
                    <a:ext uri="{9D8B030D-6E8A-4147-A177-3AD203B41FA5}">
                      <a16:colId xmlns:a16="http://schemas.microsoft.com/office/drawing/2014/main" val="2081474418"/>
                    </a:ext>
                  </a:extLst>
                </a:gridCol>
                <a:gridCol w="1175657">
                  <a:extLst>
                    <a:ext uri="{9D8B030D-6E8A-4147-A177-3AD203B41FA5}">
                      <a16:colId xmlns:a16="http://schemas.microsoft.com/office/drawing/2014/main" val="1308269235"/>
                    </a:ext>
                  </a:extLst>
                </a:gridCol>
                <a:gridCol w="1175657">
                  <a:extLst>
                    <a:ext uri="{9D8B030D-6E8A-4147-A177-3AD203B41FA5}">
                      <a16:colId xmlns:a16="http://schemas.microsoft.com/office/drawing/2014/main" val="2312547019"/>
                    </a:ext>
                  </a:extLst>
                </a:gridCol>
                <a:gridCol w="1175657">
                  <a:extLst>
                    <a:ext uri="{9D8B030D-6E8A-4147-A177-3AD203B41FA5}">
                      <a16:colId xmlns:a16="http://schemas.microsoft.com/office/drawing/2014/main" val="2808911300"/>
                    </a:ext>
                  </a:extLst>
                </a:gridCol>
              </a:tblGrid>
              <a:tr h="370840">
                <a:tc>
                  <a:txBody>
                    <a:bodyPr/>
                    <a:lstStyle/>
                    <a:p>
                      <a:pPr algn="ctr"/>
                      <a:r>
                        <a:rPr lang="en-US" dirty="0"/>
                        <a:t>99281</a:t>
                      </a:r>
                    </a:p>
                  </a:txBody>
                  <a:tcPr/>
                </a:tc>
                <a:tc>
                  <a:txBody>
                    <a:bodyPr/>
                    <a:lstStyle/>
                    <a:p>
                      <a:pPr algn="ctr"/>
                      <a:r>
                        <a:rPr lang="en-US" dirty="0"/>
                        <a:t>99282</a:t>
                      </a:r>
                    </a:p>
                  </a:txBody>
                  <a:tcPr/>
                </a:tc>
                <a:tc>
                  <a:txBody>
                    <a:bodyPr/>
                    <a:lstStyle/>
                    <a:p>
                      <a:pPr algn="ctr"/>
                      <a:r>
                        <a:rPr lang="en-US" dirty="0"/>
                        <a:t>99283</a:t>
                      </a:r>
                    </a:p>
                  </a:txBody>
                  <a:tcPr/>
                </a:tc>
                <a:tc>
                  <a:txBody>
                    <a:bodyPr/>
                    <a:lstStyle/>
                    <a:p>
                      <a:pPr algn="ctr"/>
                      <a:r>
                        <a:rPr lang="en-US" dirty="0"/>
                        <a:t>99284</a:t>
                      </a:r>
                    </a:p>
                  </a:txBody>
                  <a:tcPr/>
                </a:tc>
                <a:tc>
                  <a:txBody>
                    <a:bodyPr/>
                    <a:lstStyle/>
                    <a:p>
                      <a:pPr algn="ctr"/>
                      <a:r>
                        <a:rPr lang="en-US" dirty="0"/>
                        <a:t>99285</a:t>
                      </a:r>
                    </a:p>
                  </a:txBody>
                  <a:tcPr/>
                </a:tc>
                <a:tc>
                  <a:txBody>
                    <a:bodyPr/>
                    <a:lstStyle/>
                    <a:p>
                      <a:pPr algn="ctr"/>
                      <a:r>
                        <a:rPr lang="en-US" dirty="0"/>
                        <a:t>99291</a:t>
                      </a:r>
                    </a:p>
                  </a:txBody>
                  <a:tcPr/>
                </a:tc>
                <a:tc>
                  <a:txBody>
                    <a:bodyPr/>
                    <a:lstStyle/>
                    <a:p>
                      <a:pPr algn="ctr"/>
                      <a:r>
                        <a:rPr lang="en-US" dirty="0"/>
                        <a:t>99292</a:t>
                      </a:r>
                    </a:p>
                  </a:txBody>
                  <a:tcPr anchor="ctr"/>
                </a:tc>
                <a:extLst>
                  <a:ext uri="{0D108BD9-81ED-4DB2-BD59-A6C34878D82A}">
                    <a16:rowId xmlns:a16="http://schemas.microsoft.com/office/drawing/2014/main" val="2093276897"/>
                  </a:ext>
                </a:extLst>
              </a:tr>
              <a:tr h="370840">
                <a:tc>
                  <a:txBody>
                    <a:bodyPr/>
                    <a:lstStyle/>
                    <a:p>
                      <a:pPr algn="ctr"/>
                      <a:r>
                        <a:rPr lang="en-US" dirty="0"/>
                        <a:t>1,567</a:t>
                      </a:r>
                    </a:p>
                  </a:txBody>
                  <a:tcPr/>
                </a:tc>
                <a:tc>
                  <a:txBody>
                    <a:bodyPr/>
                    <a:lstStyle/>
                    <a:p>
                      <a:pPr algn="ctr"/>
                      <a:r>
                        <a:rPr lang="en-US" dirty="0"/>
                        <a:t>42,445</a:t>
                      </a:r>
                    </a:p>
                  </a:txBody>
                  <a:tcPr/>
                </a:tc>
                <a:tc>
                  <a:txBody>
                    <a:bodyPr/>
                    <a:lstStyle/>
                    <a:p>
                      <a:pPr algn="ctr"/>
                      <a:r>
                        <a:rPr lang="en-US" dirty="0"/>
                        <a:t>255,763</a:t>
                      </a:r>
                    </a:p>
                  </a:txBody>
                  <a:tcPr/>
                </a:tc>
                <a:tc>
                  <a:txBody>
                    <a:bodyPr/>
                    <a:lstStyle/>
                    <a:p>
                      <a:pPr algn="ctr"/>
                      <a:r>
                        <a:rPr lang="en-US" dirty="0"/>
                        <a:t>825,700</a:t>
                      </a:r>
                    </a:p>
                  </a:txBody>
                  <a:tcPr/>
                </a:tc>
                <a:tc>
                  <a:txBody>
                    <a:bodyPr/>
                    <a:lstStyle/>
                    <a:p>
                      <a:pPr algn="ctr"/>
                      <a:r>
                        <a:rPr lang="en-US" dirty="0"/>
                        <a:t>724.074</a:t>
                      </a:r>
                    </a:p>
                  </a:txBody>
                  <a:tcPr/>
                </a:tc>
                <a:tc>
                  <a:txBody>
                    <a:bodyPr/>
                    <a:lstStyle/>
                    <a:p>
                      <a:pPr algn="ctr"/>
                      <a:r>
                        <a:rPr lang="en-US" dirty="0"/>
                        <a:t>126,950</a:t>
                      </a:r>
                    </a:p>
                  </a:txBody>
                  <a:tcPr/>
                </a:tc>
                <a:tc>
                  <a:txBody>
                    <a:bodyPr/>
                    <a:lstStyle/>
                    <a:p>
                      <a:pPr algn="ctr"/>
                      <a:r>
                        <a:rPr lang="en-US" dirty="0"/>
                        <a:t>7,723</a:t>
                      </a:r>
                    </a:p>
                  </a:txBody>
                  <a:tcPr/>
                </a:tc>
                <a:extLst>
                  <a:ext uri="{0D108BD9-81ED-4DB2-BD59-A6C34878D82A}">
                    <a16:rowId xmlns:a16="http://schemas.microsoft.com/office/drawing/2014/main" val="89060066"/>
                  </a:ext>
                </a:extLst>
              </a:tr>
              <a:tr h="370840">
                <a:tc>
                  <a:txBody>
                    <a:bodyPr/>
                    <a:lstStyle/>
                    <a:p>
                      <a:pPr algn="ctr"/>
                      <a:r>
                        <a:rPr lang="en-US" dirty="0"/>
                        <a:t>0%</a:t>
                      </a:r>
                    </a:p>
                  </a:txBody>
                  <a:tcPr/>
                </a:tc>
                <a:tc>
                  <a:txBody>
                    <a:bodyPr/>
                    <a:lstStyle/>
                    <a:p>
                      <a:pPr algn="ctr"/>
                      <a:r>
                        <a:rPr lang="en-US" dirty="0"/>
                        <a:t>2%</a:t>
                      </a:r>
                    </a:p>
                  </a:txBody>
                  <a:tcPr/>
                </a:tc>
                <a:tc>
                  <a:txBody>
                    <a:bodyPr/>
                    <a:lstStyle/>
                    <a:p>
                      <a:pPr algn="ctr"/>
                      <a:r>
                        <a:rPr lang="en-US" dirty="0"/>
                        <a:t>13%</a:t>
                      </a:r>
                    </a:p>
                  </a:txBody>
                  <a:tcPr/>
                </a:tc>
                <a:tc>
                  <a:txBody>
                    <a:bodyPr/>
                    <a:lstStyle/>
                    <a:p>
                      <a:pPr algn="ctr"/>
                      <a:r>
                        <a:rPr lang="en-US" dirty="0"/>
                        <a:t>42%</a:t>
                      </a:r>
                    </a:p>
                  </a:txBody>
                  <a:tcPr/>
                </a:tc>
                <a:tc>
                  <a:txBody>
                    <a:bodyPr/>
                    <a:lstStyle/>
                    <a:p>
                      <a:pPr algn="ctr"/>
                      <a:r>
                        <a:rPr lang="en-US" dirty="0"/>
                        <a:t>36%</a:t>
                      </a:r>
                    </a:p>
                  </a:txBody>
                  <a:tcPr/>
                </a:tc>
                <a:tc>
                  <a:txBody>
                    <a:bodyPr/>
                    <a:lstStyle/>
                    <a:p>
                      <a:pPr algn="ctr"/>
                      <a:r>
                        <a:rPr lang="en-US" dirty="0"/>
                        <a:t>6%</a:t>
                      </a:r>
                    </a:p>
                  </a:txBody>
                  <a:tcPr/>
                </a:tc>
                <a:tc>
                  <a:txBody>
                    <a:bodyPr/>
                    <a:lstStyle/>
                    <a:p>
                      <a:pPr algn="ctr"/>
                      <a:r>
                        <a:rPr lang="en-US" dirty="0"/>
                        <a:t>0%</a:t>
                      </a:r>
                    </a:p>
                  </a:txBody>
                  <a:tcPr/>
                </a:tc>
                <a:extLst>
                  <a:ext uri="{0D108BD9-81ED-4DB2-BD59-A6C34878D82A}">
                    <a16:rowId xmlns:a16="http://schemas.microsoft.com/office/drawing/2014/main" val="2248700561"/>
                  </a:ext>
                </a:extLst>
              </a:tr>
            </a:tbl>
          </a:graphicData>
        </a:graphic>
      </p:graphicFrame>
      <p:sp>
        <p:nvSpPr>
          <p:cNvPr id="17" name="TextBox 16">
            <a:extLst>
              <a:ext uri="{FF2B5EF4-FFF2-40B4-BE49-F238E27FC236}">
                <a16:creationId xmlns:a16="http://schemas.microsoft.com/office/drawing/2014/main" id="{7CD5F3DA-857B-4191-A288-DCD03ACE5DD3}"/>
              </a:ext>
            </a:extLst>
          </p:cNvPr>
          <p:cNvSpPr txBox="1"/>
          <p:nvPr/>
        </p:nvSpPr>
        <p:spPr>
          <a:xfrm>
            <a:off x="457199" y="1647339"/>
            <a:ext cx="7703327" cy="461665"/>
          </a:xfrm>
          <a:prstGeom prst="rect">
            <a:avLst/>
          </a:prstGeom>
          <a:noFill/>
        </p:spPr>
        <p:txBody>
          <a:bodyPr wrap="none" rtlCol="0">
            <a:spAutoFit/>
          </a:bodyPr>
          <a:lstStyle/>
          <a:p>
            <a:r>
              <a:rPr lang="en-US" sz="2400" b="1" dirty="0"/>
              <a:t>Pre-coding rule change:  July—December = 1,977,357 Total </a:t>
            </a:r>
          </a:p>
        </p:txBody>
      </p:sp>
      <p:sp>
        <p:nvSpPr>
          <p:cNvPr id="18" name="TextBox 17">
            <a:extLst>
              <a:ext uri="{FF2B5EF4-FFF2-40B4-BE49-F238E27FC236}">
                <a16:creationId xmlns:a16="http://schemas.microsoft.com/office/drawing/2014/main" id="{911F4F2D-F101-4479-AC78-451EFD7142AD}"/>
              </a:ext>
            </a:extLst>
          </p:cNvPr>
          <p:cNvSpPr txBox="1"/>
          <p:nvPr/>
        </p:nvSpPr>
        <p:spPr>
          <a:xfrm>
            <a:off x="457199" y="3750673"/>
            <a:ext cx="7541039" cy="461665"/>
          </a:xfrm>
          <a:prstGeom prst="rect">
            <a:avLst/>
          </a:prstGeom>
          <a:noFill/>
        </p:spPr>
        <p:txBody>
          <a:bodyPr wrap="none" rtlCol="0">
            <a:spAutoFit/>
          </a:bodyPr>
          <a:lstStyle/>
          <a:p>
            <a:r>
              <a:rPr lang="en-US" sz="2400" b="1" dirty="0"/>
              <a:t>Post-coding rule change:  January—June = 1,984,222 Total</a:t>
            </a:r>
          </a:p>
        </p:txBody>
      </p:sp>
      <p:sp>
        <p:nvSpPr>
          <p:cNvPr id="19" name="Arrow: Right 18">
            <a:extLst>
              <a:ext uri="{FF2B5EF4-FFF2-40B4-BE49-F238E27FC236}">
                <a16:creationId xmlns:a16="http://schemas.microsoft.com/office/drawing/2014/main" id="{A8C5498E-4D56-4980-9920-33870E8344B5}"/>
              </a:ext>
            </a:extLst>
          </p:cNvPr>
          <p:cNvSpPr/>
          <p:nvPr/>
        </p:nvSpPr>
        <p:spPr>
          <a:xfrm>
            <a:off x="779644" y="4883649"/>
            <a:ext cx="3503597" cy="597432"/>
          </a:xfrm>
          <a:prstGeom prst="rightArrow">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7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BFA9-45F0-4E59-A67C-E7C370D00A6A}"/>
              </a:ext>
            </a:extLst>
          </p:cNvPr>
          <p:cNvSpPr>
            <a:spLocks noGrp="1"/>
          </p:cNvSpPr>
          <p:nvPr>
            <p:ph type="title"/>
          </p:nvPr>
        </p:nvSpPr>
        <p:spPr/>
        <p:txBody>
          <a:bodyPr/>
          <a:lstStyle/>
          <a:p>
            <a:r>
              <a:rPr lang="en-US" dirty="0"/>
              <a:t>Observation Coding Changes</a:t>
            </a:r>
          </a:p>
        </p:txBody>
      </p:sp>
      <p:sp>
        <p:nvSpPr>
          <p:cNvPr id="3" name="Content Placeholder 2">
            <a:extLst>
              <a:ext uri="{FF2B5EF4-FFF2-40B4-BE49-F238E27FC236}">
                <a16:creationId xmlns:a16="http://schemas.microsoft.com/office/drawing/2014/main" id="{C56912B4-4E25-4861-A625-1D07950D3D2E}"/>
              </a:ext>
            </a:extLst>
          </p:cNvPr>
          <p:cNvSpPr>
            <a:spLocks noGrp="1"/>
          </p:cNvSpPr>
          <p:nvPr>
            <p:ph sz="half" idx="1"/>
          </p:nvPr>
        </p:nvSpPr>
        <p:spPr>
          <a:xfrm>
            <a:off x="144379" y="2120501"/>
            <a:ext cx="4042610" cy="2616997"/>
          </a:xfrm>
        </p:spPr>
        <p:txBody>
          <a:bodyPr>
            <a:normAutofit fontScale="85000" lnSpcReduction="10000"/>
          </a:bodyPr>
          <a:lstStyle/>
          <a:p>
            <a:r>
              <a:rPr lang="en-US" b="1" dirty="0"/>
              <a:t>Jan 2023 coding change</a:t>
            </a:r>
          </a:p>
          <a:p>
            <a:endParaRPr lang="en-US" b="1" dirty="0"/>
          </a:p>
          <a:p>
            <a:r>
              <a:rPr lang="en-US" b="1" dirty="0"/>
              <a:t>Some shift of code use</a:t>
            </a:r>
          </a:p>
          <a:p>
            <a:pPr lvl="1"/>
            <a:r>
              <a:rPr lang="en-US" b="1" dirty="0"/>
              <a:t>CPT now in line with CMS interpretation</a:t>
            </a:r>
          </a:p>
          <a:p>
            <a:pPr lvl="1"/>
            <a:endParaRPr lang="en-US" b="1" dirty="0"/>
          </a:p>
          <a:p>
            <a:r>
              <a:rPr lang="en-US" b="1" dirty="0"/>
              <a:t>Some change in RVU value</a:t>
            </a:r>
          </a:p>
        </p:txBody>
      </p:sp>
      <p:pic>
        <p:nvPicPr>
          <p:cNvPr id="5" name="Picture 4">
            <a:extLst>
              <a:ext uri="{FF2B5EF4-FFF2-40B4-BE49-F238E27FC236}">
                <a16:creationId xmlns:a16="http://schemas.microsoft.com/office/drawing/2014/main" id="{EA748783-0606-4B9A-8618-D9516FF2BF7C}"/>
              </a:ext>
            </a:extLst>
          </p:cNvPr>
          <p:cNvPicPr>
            <a:picLocks noChangeAspect="1"/>
          </p:cNvPicPr>
          <p:nvPr/>
        </p:nvPicPr>
        <p:blipFill>
          <a:blip r:embed="rId2"/>
          <a:stretch>
            <a:fillRect/>
          </a:stretch>
        </p:blipFill>
        <p:spPr>
          <a:xfrm>
            <a:off x="4320811" y="2175308"/>
            <a:ext cx="4678810" cy="2176190"/>
          </a:xfrm>
          <a:prstGeom prst="rect">
            <a:avLst/>
          </a:prstGeom>
        </p:spPr>
      </p:pic>
      <p:sp>
        <p:nvSpPr>
          <p:cNvPr id="8" name="TextBox 7">
            <a:extLst>
              <a:ext uri="{FF2B5EF4-FFF2-40B4-BE49-F238E27FC236}">
                <a16:creationId xmlns:a16="http://schemas.microsoft.com/office/drawing/2014/main" id="{8857EC70-C739-4782-8E19-ED23CA01EA5E}"/>
              </a:ext>
            </a:extLst>
          </p:cNvPr>
          <p:cNvSpPr txBox="1"/>
          <p:nvPr/>
        </p:nvSpPr>
        <p:spPr>
          <a:xfrm>
            <a:off x="700238" y="5004941"/>
            <a:ext cx="7743524" cy="830997"/>
          </a:xfrm>
          <a:prstGeom prst="rect">
            <a:avLst/>
          </a:prstGeom>
          <a:noFill/>
        </p:spPr>
        <p:txBody>
          <a:bodyPr wrap="square">
            <a:spAutoFit/>
          </a:bodyPr>
          <a:lstStyle/>
          <a:p>
            <a:pPr algn="ctr"/>
            <a:r>
              <a:rPr lang="en-US" sz="2400" b="1" dirty="0"/>
              <a:t>Initial Impression:</a:t>
            </a:r>
          </a:p>
          <a:p>
            <a:pPr algn="ctr"/>
            <a:r>
              <a:rPr lang="en-US" sz="2400" b="1" i="1" dirty="0">
                <a:solidFill>
                  <a:schemeClr val="accent1">
                    <a:lumMod val="75000"/>
                  </a:schemeClr>
                </a:solidFill>
              </a:rPr>
              <a:t>Despite the change in codes—the RVU impact is near zero</a:t>
            </a:r>
          </a:p>
        </p:txBody>
      </p:sp>
    </p:spTree>
    <p:extLst>
      <p:ext uri="{BB962C8B-B14F-4D97-AF65-F5344CB8AC3E}">
        <p14:creationId xmlns:p14="http://schemas.microsoft.com/office/powerpoint/2010/main" val="25701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4527"/>
            <a:ext cx="7772400" cy="1470025"/>
          </a:xfrm>
        </p:spPr>
        <p:txBody>
          <a:bodyPr>
            <a:normAutofit fontScale="90000"/>
          </a:bodyPr>
          <a:lstStyle/>
          <a:p>
            <a:r>
              <a:rPr lang="en-US" sz="4000" b="1" dirty="0"/>
              <a:t>Faculty Salary</a:t>
            </a:r>
            <a:br>
              <a:rPr lang="en-US" sz="4000" b="1" dirty="0"/>
            </a:br>
            <a:r>
              <a:rPr lang="en-US" sz="4000" b="1" dirty="0"/>
              <a:t>APP Salary</a:t>
            </a:r>
            <a:br>
              <a:rPr lang="en-US" sz="2700" b="1" dirty="0"/>
            </a:br>
            <a:br>
              <a:rPr lang="en-US" sz="3600" b="1" dirty="0"/>
            </a:br>
            <a:endParaRPr lang="en-US" b="1" dirty="0"/>
          </a:p>
        </p:txBody>
      </p:sp>
      <p:pic>
        <p:nvPicPr>
          <p:cNvPr id="4" name="Picture 3"/>
          <p:cNvPicPr>
            <a:picLocks noChangeAspect="1"/>
          </p:cNvPicPr>
          <p:nvPr/>
        </p:nvPicPr>
        <p:blipFill>
          <a:blip r:embed="rId2"/>
          <a:stretch>
            <a:fillRect/>
          </a:stretch>
        </p:blipFill>
        <p:spPr>
          <a:xfrm>
            <a:off x="4343400" y="2066905"/>
            <a:ext cx="2650300" cy="1987725"/>
          </a:xfrm>
          <a:prstGeom prst="rect">
            <a:avLst/>
          </a:prstGeom>
        </p:spPr>
      </p:pic>
    </p:spTree>
    <p:extLst>
      <p:ext uri="{BB962C8B-B14F-4D97-AF65-F5344CB8AC3E}">
        <p14:creationId xmlns:p14="http://schemas.microsoft.com/office/powerpoint/2010/main" val="194536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1" y="9406"/>
            <a:ext cx="8229600" cy="1143000"/>
          </a:xfrm>
        </p:spPr>
        <p:txBody>
          <a:bodyPr>
            <a:normAutofit/>
          </a:bodyPr>
          <a:lstStyle/>
          <a:p>
            <a:r>
              <a:rPr lang="en-US" sz="4400" dirty="0"/>
              <a:t>Faculty Demographics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689020733"/>
              </p:ext>
            </p:extLst>
          </p:nvPr>
        </p:nvGraphicFramePr>
        <p:xfrm>
          <a:off x="836327" y="2333309"/>
          <a:ext cx="7713783" cy="3370992"/>
        </p:xfrm>
        <a:graphic>
          <a:graphicData uri="http://schemas.openxmlformats.org/drawingml/2006/table">
            <a:tbl>
              <a:tblPr firstRow="1" bandRow="1">
                <a:tableStyleId>{125E5076-3810-47DD-B79F-674D7AD40C01}</a:tableStyleId>
              </a:tblPr>
              <a:tblGrid>
                <a:gridCol w="2641788">
                  <a:extLst>
                    <a:ext uri="{9D8B030D-6E8A-4147-A177-3AD203B41FA5}">
                      <a16:colId xmlns:a16="http://schemas.microsoft.com/office/drawing/2014/main" val="20000"/>
                    </a:ext>
                  </a:extLst>
                </a:gridCol>
                <a:gridCol w="1014399">
                  <a:extLst>
                    <a:ext uri="{9D8B030D-6E8A-4147-A177-3AD203B41FA5}">
                      <a16:colId xmlns:a16="http://schemas.microsoft.com/office/drawing/2014/main" val="20002"/>
                    </a:ext>
                  </a:extLst>
                </a:gridCol>
                <a:gridCol w="1014399">
                  <a:extLst>
                    <a:ext uri="{9D8B030D-6E8A-4147-A177-3AD203B41FA5}">
                      <a16:colId xmlns:a16="http://schemas.microsoft.com/office/drawing/2014/main" val="20003"/>
                    </a:ext>
                  </a:extLst>
                </a:gridCol>
                <a:gridCol w="1014399">
                  <a:extLst>
                    <a:ext uri="{9D8B030D-6E8A-4147-A177-3AD203B41FA5}">
                      <a16:colId xmlns:a16="http://schemas.microsoft.com/office/drawing/2014/main" val="20004"/>
                    </a:ext>
                  </a:extLst>
                </a:gridCol>
                <a:gridCol w="1014399">
                  <a:extLst>
                    <a:ext uri="{9D8B030D-6E8A-4147-A177-3AD203B41FA5}">
                      <a16:colId xmlns:a16="http://schemas.microsoft.com/office/drawing/2014/main" val="2266831287"/>
                    </a:ext>
                  </a:extLst>
                </a:gridCol>
                <a:gridCol w="1014399">
                  <a:extLst>
                    <a:ext uri="{9D8B030D-6E8A-4147-A177-3AD203B41FA5}">
                      <a16:colId xmlns:a16="http://schemas.microsoft.com/office/drawing/2014/main" val="1676156914"/>
                    </a:ext>
                  </a:extLst>
                </a:gridCol>
              </a:tblGrid>
              <a:tr h="421374">
                <a:tc>
                  <a:txBody>
                    <a:bodyPr/>
                    <a:lstStyle/>
                    <a:p>
                      <a:endParaRPr lang="en-US" sz="2000" dirty="0"/>
                    </a:p>
                  </a:txBody>
                  <a:tcPr marL="114832" marR="114832"/>
                </a:tc>
                <a:tc>
                  <a:txBody>
                    <a:bodyPr/>
                    <a:lstStyle/>
                    <a:p>
                      <a:pPr algn="ctr"/>
                      <a:r>
                        <a:rPr lang="en-US" dirty="0">
                          <a:solidFill>
                            <a:srgbClr val="FFC000"/>
                          </a:solidFill>
                        </a:rPr>
                        <a:t>FY 19</a:t>
                      </a:r>
                    </a:p>
                  </a:txBody>
                  <a:tcPr marL="114832" marR="114832"/>
                </a:tc>
                <a:tc>
                  <a:txBody>
                    <a:bodyPr/>
                    <a:lstStyle/>
                    <a:p>
                      <a:pPr algn="ctr"/>
                      <a:r>
                        <a:rPr lang="en-US" dirty="0">
                          <a:solidFill>
                            <a:srgbClr val="FFC000"/>
                          </a:solidFill>
                        </a:rPr>
                        <a:t>FY 20</a:t>
                      </a:r>
                    </a:p>
                  </a:txBody>
                  <a:tcPr marL="114832" marR="114832"/>
                </a:tc>
                <a:tc>
                  <a:txBody>
                    <a:bodyPr/>
                    <a:lstStyle/>
                    <a:p>
                      <a:pPr algn="ctr"/>
                      <a:r>
                        <a:rPr lang="en-US" dirty="0">
                          <a:solidFill>
                            <a:srgbClr val="FFC000"/>
                          </a:solidFill>
                        </a:rPr>
                        <a:t>FY 21</a:t>
                      </a:r>
                    </a:p>
                  </a:txBody>
                  <a:tcPr marL="114832" marR="114832"/>
                </a:tc>
                <a:tc>
                  <a:txBody>
                    <a:bodyPr/>
                    <a:lstStyle/>
                    <a:p>
                      <a:pPr algn="ctr"/>
                      <a:r>
                        <a:rPr lang="en-US" dirty="0">
                          <a:solidFill>
                            <a:srgbClr val="FFC000"/>
                          </a:solidFill>
                        </a:rPr>
                        <a:t>FY 22</a:t>
                      </a:r>
                    </a:p>
                  </a:txBody>
                  <a:tcPr marL="114832" marR="114832"/>
                </a:tc>
                <a:tc>
                  <a:txBody>
                    <a:bodyPr/>
                    <a:lstStyle/>
                    <a:p>
                      <a:pPr algn="ctr"/>
                      <a:r>
                        <a:rPr lang="en-US" dirty="0">
                          <a:solidFill>
                            <a:srgbClr val="FFC000"/>
                          </a:solidFill>
                        </a:rPr>
                        <a:t>FY 23</a:t>
                      </a:r>
                    </a:p>
                  </a:txBody>
                  <a:tcPr marL="114832" marR="114832"/>
                </a:tc>
                <a:extLst>
                  <a:ext uri="{0D108BD9-81ED-4DB2-BD59-A6C34878D82A}">
                    <a16:rowId xmlns:a16="http://schemas.microsoft.com/office/drawing/2014/main" val="10000"/>
                  </a:ext>
                </a:extLst>
              </a:tr>
              <a:tr h="421374">
                <a:tc>
                  <a:txBody>
                    <a:bodyPr/>
                    <a:lstStyle/>
                    <a:p>
                      <a:r>
                        <a:rPr lang="en-US" sz="2000" b="1" dirty="0"/>
                        <a:t>#</a:t>
                      </a:r>
                      <a:r>
                        <a:rPr lang="en-US" sz="2000" b="1" baseline="0" dirty="0"/>
                        <a:t> Faculty</a:t>
                      </a:r>
                      <a:endParaRPr lang="en-US" sz="2000" b="1" dirty="0"/>
                    </a:p>
                  </a:txBody>
                  <a:tcPr marL="114832" marR="114832"/>
                </a:tc>
                <a:tc>
                  <a:txBody>
                    <a:bodyPr/>
                    <a:lstStyle/>
                    <a:p>
                      <a:pPr algn="ctr"/>
                      <a:r>
                        <a:rPr lang="en-US" sz="2000" b="1" dirty="0"/>
                        <a:t>2468</a:t>
                      </a:r>
                    </a:p>
                  </a:txBody>
                  <a:tcPr marL="114832" marR="114832"/>
                </a:tc>
                <a:tc>
                  <a:txBody>
                    <a:bodyPr/>
                    <a:lstStyle/>
                    <a:p>
                      <a:pPr algn="ctr"/>
                      <a:r>
                        <a:rPr lang="en-US" sz="2000" b="1" dirty="0"/>
                        <a:t>2530</a:t>
                      </a:r>
                    </a:p>
                  </a:txBody>
                  <a:tcPr marL="114832" marR="114832"/>
                </a:tc>
                <a:tc>
                  <a:txBody>
                    <a:bodyPr/>
                    <a:lstStyle/>
                    <a:p>
                      <a:pPr algn="ctr"/>
                      <a:r>
                        <a:rPr lang="en-US" sz="2000" b="1" dirty="0"/>
                        <a:t>2560</a:t>
                      </a:r>
                    </a:p>
                  </a:txBody>
                  <a:tcPr marL="114832" marR="114832"/>
                </a:tc>
                <a:tc>
                  <a:txBody>
                    <a:bodyPr/>
                    <a:lstStyle/>
                    <a:p>
                      <a:pPr algn="ctr"/>
                      <a:r>
                        <a:rPr lang="en-US" b="1" dirty="0"/>
                        <a:t>2454</a:t>
                      </a:r>
                    </a:p>
                  </a:txBody>
                  <a:tcPr marL="114832" marR="114832"/>
                </a:tc>
                <a:tc>
                  <a:txBody>
                    <a:bodyPr/>
                    <a:lstStyle/>
                    <a:p>
                      <a:pPr algn="ctr"/>
                      <a:r>
                        <a:rPr lang="en-US" b="1" dirty="0">
                          <a:solidFill>
                            <a:srgbClr val="FFC000"/>
                          </a:solidFill>
                        </a:rPr>
                        <a:t>2677</a:t>
                      </a:r>
                    </a:p>
                  </a:txBody>
                  <a:tcPr marL="114832" marR="114832"/>
                </a:tc>
                <a:extLst>
                  <a:ext uri="{0D108BD9-81ED-4DB2-BD59-A6C34878D82A}">
                    <a16:rowId xmlns:a16="http://schemas.microsoft.com/office/drawing/2014/main" val="10001"/>
                  </a:ext>
                </a:extLst>
              </a:tr>
              <a:tr h="421374">
                <a:tc>
                  <a:txBody>
                    <a:bodyPr/>
                    <a:lstStyle/>
                    <a:p>
                      <a:pPr algn="ctr"/>
                      <a:r>
                        <a:rPr lang="en-US" sz="2000" b="1" dirty="0">
                          <a:solidFill>
                            <a:srgbClr val="FFC000"/>
                          </a:solidFill>
                        </a:rPr>
                        <a:t>Experience</a:t>
                      </a:r>
                    </a:p>
                  </a:txBody>
                  <a:tcPr marL="114832" marR="114832"/>
                </a:tc>
                <a:tc>
                  <a:txBody>
                    <a:bodyPr/>
                    <a:lstStyle/>
                    <a:p>
                      <a:endParaRPr lang="en-US" dirty="0"/>
                    </a:p>
                  </a:txBody>
                  <a:tcPr marL="114832" marR="114832"/>
                </a:tc>
                <a:tc>
                  <a:txBody>
                    <a:bodyPr/>
                    <a:lstStyle/>
                    <a:p>
                      <a:endParaRPr lang="en-US" dirty="0"/>
                    </a:p>
                  </a:txBody>
                  <a:tcPr marL="114832" marR="114832"/>
                </a:tc>
                <a:tc>
                  <a:txBody>
                    <a:bodyPr/>
                    <a:lstStyle/>
                    <a:p>
                      <a:endParaRPr lang="en-US" dirty="0"/>
                    </a:p>
                  </a:txBody>
                  <a:tcPr marL="114832" marR="114832"/>
                </a:tc>
                <a:tc>
                  <a:txBody>
                    <a:bodyPr/>
                    <a:lstStyle/>
                    <a:p>
                      <a:pPr algn="ctr"/>
                      <a:endParaRPr lang="en-US" b="1" dirty="0"/>
                    </a:p>
                  </a:txBody>
                  <a:tcPr marL="114832" marR="114832"/>
                </a:tc>
                <a:tc>
                  <a:txBody>
                    <a:bodyPr/>
                    <a:lstStyle/>
                    <a:p>
                      <a:pPr algn="ctr"/>
                      <a:endParaRPr lang="en-US" b="1" dirty="0">
                        <a:solidFill>
                          <a:srgbClr val="FFC000"/>
                        </a:solidFill>
                      </a:endParaRPr>
                    </a:p>
                  </a:txBody>
                  <a:tcPr marL="114832" marR="114832"/>
                </a:tc>
                <a:extLst>
                  <a:ext uri="{0D108BD9-81ED-4DB2-BD59-A6C34878D82A}">
                    <a16:rowId xmlns:a16="http://schemas.microsoft.com/office/drawing/2014/main" val="10002"/>
                  </a:ext>
                </a:extLst>
              </a:tr>
              <a:tr h="421374">
                <a:tc>
                  <a:txBody>
                    <a:bodyPr/>
                    <a:lstStyle/>
                    <a:p>
                      <a:r>
                        <a:rPr lang="en-US" sz="2000" b="1" dirty="0"/>
                        <a:t>Years at Current EM</a:t>
                      </a:r>
                    </a:p>
                  </a:txBody>
                  <a:tcPr marL="114832" marR="114832"/>
                </a:tc>
                <a:tc>
                  <a:txBody>
                    <a:bodyPr/>
                    <a:lstStyle/>
                    <a:p>
                      <a:pPr algn="ctr"/>
                      <a:r>
                        <a:rPr lang="en-US" sz="2000" b="1" dirty="0"/>
                        <a:t>8.2</a:t>
                      </a:r>
                    </a:p>
                  </a:txBody>
                  <a:tcPr marL="114832" marR="114832"/>
                </a:tc>
                <a:tc>
                  <a:txBody>
                    <a:bodyPr/>
                    <a:lstStyle/>
                    <a:p>
                      <a:pPr algn="ctr"/>
                      <a:r>
                        <a:rPr lang="en-US" sz="2000" b="1" dirty="0"/>
                        <a:t>8.8</a:t>
                      </a:r>
                    </a:p>
                  </a:txBody>
                  <a:tcPr marL="114832" marR="114832"/>
                </a:tc>
                <a:tc>
                  <a:txBody>
                    <a:bodyPr/>
                    <a:lstStyle/>
                    <a:p>
                      <a:pPr algn="ctr"/>
                      <a:r>
                        <a:rPr lang="en-US" sz="2000" b="1" dirty="0"/>
                        <a:t>8.5</a:t>
                      </a:r>
                    </a:p>
                  </a:txBody>
                  <a:tcPr marL="114832" marR="114832"/>
                </a:tc>
                <a:tc>
                  <a:txBody>
                    <a:bodyPr/>
                    <a:lstStyle/>
                    <a:p>
                      <a:pPr algn="ctr"/>
                      <a:r>
                        <a:rPr lang="en-US" b="1" dirty="0"/>
                        <a:t>8.9</a:t>
                      </a:r>
                    </a:p>
                  </a:txBody>
                  <a:tcPr marL="114832" marR="114832"/>
                </a:tc>
                <a:tc>
                  <a:txBody>
                    <a:bodyPr/>
                    <a:lstStyle/>
                    <a:p>
                      <a:pPr algn="ctr"/>
                      <a:r>
                        <a:rPr lang="en-US" b="1" dirty="0">
                          <a:solidFill>
                            <a:srgbClr val="FFC000"/>
                          </a:solidFill>
                        </a:rPr>
                        <a:t>8.9</a:t>
                      </a:r>
                    </a:p>
                  </a:txBody>
                  <a:tcPr marL="114832" marR="114832"/>
                </a:tc>
                <a:extLst>
                  <a:ext uri="{0D108BD9-81ED-4DB2-BD59-A6C34878D82A}">
                    <a16:rowId xmlns:a16="http://schemas.microsoft.com/office/drawing/2014/main" val="10003"/>
                  </a:ext>
                </a:extLst>
              </a:tr>
              <a:tr h="421374">
                <a:tc>
                  <a:txBody>
                    <a:bodyPr/>
                    <a:lstStyle/>
                    <a:p>
                      <a:r>
                        <a:rPr lang="en-US" sz="2000" b="1" dirty="0"/>
                        <a:t>Years post Residency</a:t>
                      </a:r>
                    </a:p>
                  </a:txBody>
                  <a:tcPr marL="114832" marR="114832"/>
                </a:tc>
                <a:tc>
                  <a:txBody>
                    <a:bodyPr/>
                    <a:lstStyle/>
                    <a:p>
                      <a:pPr algn="ctr"/>
                      <a:r>
                        <a:rPr lang="en-US" sz="2000" b="1" dirty="0"/>
                        <a:t>11.5</a:t>
                      </a:r>
                    </a:p>
                  </a:txBody>
                  <a:tcPr marL="114832" marR="114832"/>
                </a:tc>
                <a:tc>
                  <a:txBody>
                    <a:bodyPr/>
                    <a:lstStyle/>
                    <a:p>
                      <a:pPr algn="ctr"/>
                      <a:r>
                        <a:rPr lang="en-US" sz="2000" b="1" dirty="0"/>
                        <a:t>11.6</a:t>
                      </a:r>
                    </a:p>
                  </a:txBody>
                  <a:tcPr marL="114832" marR="114832"/>
                </a:tc>
                <a:tc>
                  <a:txBody>
                    <a:bodyPr/>
                    <a:lstStyle/>
                    <a:p>
                      <a:pPr algn="ctr"/>
                      <a:r>
                        <a:rPr lang="en-US" sz="2000" b="1" dirty="0"/>
                        <a:t>10.8</a:t>
                      </a:r>
                    </a:p>
                  </a:txBody>
                  <a:tcPr marL="114832" marR="114832"/>
                </a:tc>
                <a:tc>
                  <a:txBody>
                    <a:bodyPr/>
                    <a:lstStyle/>
                    <a:p>
                      <a:pPr algn="ctr"/>
                      <a:r>
                        <a:rPr lang="en-US" b="1" dirty="0"/>
                        <a:t>11.0</a:t>
                      </a:r>
                    </a:p>
                  </a:txBody>
                  <a:tcPr marL="114832" marR="114832"/>
                </a:tc>
                <a:tc>
                  <a:txBody>
                    <a:bodyPr/>
                    <a:lstStyle/>
                    <a:p>
                      <a:pPr algn="ctr"/>
                      <a:r>
                        <a:rPr lang="en-US" b="1" dirty="0">
                          <a:solidFill>
                            <a:srgbClr val="FFC000"/>
                          </a:solidFill>
                        </a:rPr>
                        <a:t>10.9</a:t>
                      </a:r>
                    </a:p>
                  </a:txBody>
                  <a:tcPr marL="114832" marR="114832"/>
                </a:tc>
                <a:extLst>
                  <a:ext uri="{0D108BD9-81ED-4DB2-BD59-A6C34878D82A}">
                    <a16:rowId xmlns:a16="http://schemas.microsoft.com/office/drawing/2014/main" val="10004"/>
                  </a:ext>
                </a:extLst>
              </a:tr>
              <a:tr h="421374">
                <a:tc>
                  <a:txBody>
                    <a:bodyPr/>
                    <a:lstStyle/>
                    <a:p>
                      <a:pPr algn="ctr"/>
                      <a:r>
                        <a:rPr lang="en-US" sz="2000" b="1" dirty="0">
                          <a:solidFill>
                            <a:srgbClr val="FFC000"/>
                          </a:solidFill>
                        </a:rPr>
                        <a:t>Degree</a:t>
                      </a:r>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b="1" dirty="0"/>
                    </a:p>
                  </a:txBody>
                  <a:tcPr marL="114832" marR="114832"/>
                </a:tc>
                <a:tc>
                  <a:txBody>
                    <a:bodyPr/>
                    <a:lstStyle/>
                    <a:p>
                      <a:pPr algn="ctr"/>
                      <a:endParaRPr lang="en-US" b="1" dirty="0">
                        <a:solidFill>
                          <a:srgbClr val="FFC000"/>
                        </a:solidFill>
                      </a:endParaRPr>
                    </a:p>
                  </a:txBody>
                  <a:tcPr marL="114832" marR="114832"/>
                </a:tc>
                <a:extLst>
                  <a:ext uri="{0D108BD9-81ED-4DB2-BD59-A6C34878D82A}">
                    <a16:rowId xmlns:a16="http://schemas.microsoft.com/office/drawing/2014/main" val="10009"/>
                  </a:ext>
                </a:extLst>
              </a:tr>
              <a:tr h="421374">
                <a:tc>
                  <a:txBody>
                    <a:bodyPr/>
                    <a:lstStyle/>
                    <a:p>
                      <a:r>
                        <a:rPr lang="en-US" sz="2000" b="1" dirty="0"/>
                        <a:t>MD/</a:t>
                      </a:r>
                      <a:r>
                        <a:rPr lang="en-US" sz="2000" b="1" baseline="0" dirty="0"/>
                        <a:t>Master/PhD</a:t>
                      </a:r>
                      <a:endParaRPr lang="en-US" sz="2000" b="1" dirty="0"/>
                    </a:p>
                  </a:txBody>
                  <a:tcPr marL="114832" marR="114832"/>
                </a:tc>
                <a:tc>
                  <a:txBody>
                    <a:bodyPr/>
                    <a:lstStyle/>
                    <a:p>
                      <a:pPr algn="ctr"/>
                      <a:r>
                        <a:rPr lang="en-US" sz="2000" b="1" dirty="0"/>
                        <a:t>98%</a:t>
                      </a:r>
                    </a:p>
                  </a:txBody>
                  <a:tcPr marL="114832" marR="114832"/>
                </a:tc>
                <a:tc>
                  <a:txBody>
                    <a:bodyPr/>
                    <a:lstStyle/>
                    <a:p>
                      <a:pPr algn="ctr"/>
                      <a:r>
                        <a:rPr lang="en-US" sz="2000" b="1" dirty="0"/>
                        <a:t>96%</a:t>
                      </a:r>
                    </a:p>
                  </a:txBody>
                  <a:tcPr marL="114832" marR="114832"/>
                </a:tc>
                <a:tc>
                  <a:txBody>
                    <a:bodyPr/>
                    <a:lstStyle/>
                    <a:p>
                      <a:pPr algn="ctr"/>
                      <a:r>
                        <a:rPr lang="en-US" sz="2000" b="1" dirty="0"/>
                        <a:t>95%</a:t>
                      </a:r>
                    </a:p>
                  </a:txBody>
                  <a:tcPr marL="114832" marR="114832"/>
                </a:tc>
                <a:tc>
                  <a:txBody>
                    <a:bodyPr/>
                    <a:lstStyle/>
                    <a:p>
                      <a:pPr algn="ctr"/>
                      <a:r>
                        <a:rPr lang="en-US" b="1" dirty="0"/>
                        <a:t>95%</a:t>
                      </a:r>
                    </a:p>
                  </a:txBody>
                  <a:tcPr marL="114832" marR="114832"/>
                </a:tc>
                <a:tc>
                  <a:txBody>
                    <a:bodyPr/>
                    <a:lstStyle/>
                    <a:p>
                      <a:pPr algn="ctr"/>
                      <a:r>
                        <a:rPr lang="en-US" b="1" dirty="0">
                          <a:solidFill>
                            <a:srgbClr val="FFC000"/>
                          </a:solidFill>
                        </a:rPr>
                        <a:t>94%</a:t>
                      </a:r>
                    </a:p>
                  </a:txBody>
                  <a:tcPr marL="114832" marR="114832"/>
                </a:tc>
                <a:extLst>
                  <a:ext uri="{0D108BD9-81ED-4DB2-BD59-A6C34878D82A}">
                    <a16:rowId xmlns:a16="http://schemas.microsoft.com/office/drawing/2014/main" val="10010"/>
                  </a:ext>
                </a:extLst>
              </a:tr>
              <a:tr h="421374">
                <a:tc>
                  <a:txBody>
                    <a:bodyPr/>
                    <a:lstStyle/>
                    <a:p>
                      <a:r>
                        <a:rPr lang="en-US" sz="2000" b="1" dirty="0"/>
                        <a:t>DO</a:t>
                      </a:r>
                    </a:p>
                  </a:txBody>
                  <a:tcPr marL="114832" marR="114832"/>
                </a:tc>
                <a:tc>
                  <a:txBody>
                    <a:bodyPr/>
                    <a:lstStyle/>
                    <a:p>
                      <a:pPr algn="ctr"/>
                      <a:r>
                        <a:rPr lang="en-US" sz="2000" b="1" dirty="0"/>
                        <a:t>2%</a:t>
                      </a:r>
                    </a:p>
                  </a:txBody>
                  <a:tcPr marL="114832" marR="114832"/>
                </a:tc>
                <a:tc>
                  <a:txBody>
                    <a:bodyPr/>
                    <a:lstStyle/>
                    <a:p>
                      <a:pPr algn="ctr"/>
                      <a:r>
                        <a:rPr lang="en-US" sz="2000" b="1" dirty="0"/>
                        <a:t>4%</a:t>
                      </a:r>
                    </a:p>
                  </a:txBody>
                  <a:tcPr marL="114832" marR="114832"/>
                </a:tc>
                <a:tc>
                  <a:txBody>
                    <a:bodyPr/>
                    <a:lstStyle/>
                    <a:p>
                      <a:pPr algn="ctr"/>
                      <a:r>
                        <a:rPr lang="en-US" sz="2000" b="1" dirty="0"/>
                        <a:t>5%</a:t>
                      </a:r>
                    </a:p>
                  </a:txBody>
                  <a:tcPr marL="114832" marR="114832"/>
                </a:tc>
                <a:tc>
                  <a:txBody>
                    <a:bodyPr/>
                    <a:lstStyle/>
                    <a:p>
                      <a:pPr algn="ctr"/>
                      <a:r>
                        <a:rPr lang="en-US" b="1" dirty="0"/>
                        <a:t>5%</a:t>
                      </a:r>
                    </a:p>
                  </a:txBody>
                  <a:tcPr marL="114832" marR="114832"/>
                </a:tc>
                <a:tc>
                  <a:txBody>
                    <a:bodyPr/>
                    <a:lstStyle/>
                    <a:p>
                      <a:pPr algn="ctr"/>
                      <a:r>
                        <a:rPr lang="en-US" b="1" dirty="0">
                          <a:solidFill>
                            <a:srgbClr val="FFC000"/>
                          </a:solidFill>
                        </a:rPr>
                        <a:t>6%</a:t>
                      </a:r>
                    </a:p>
                  </a:txBody>
                  <a:tcPr marL="114832" marR="114832"/>
                </a:tc>
                <a:extLst>
                  <a:ext uri="{0D108BD9-81ED-4DB2-BD59-A6C34878D82A}">
                    <a16:rowId xmlns:a16="http://schemas.microsoft.com/office/drawing/2014/main" val="10011"/>
                  </a:ext>
                </a:extLst>
              </a:tr>
            </a:tbl>
          </a:graphicData>
        </a:graphic>
      </p:graphicFrame>
      <p:sp>
        <p:nvSpPr>
          <p:cNvPr id="7" name="TextBox 6"/>
          <p:cNvSpPr txBox="1"/>
          <p:nvPr/>
        </p:nvSpPr>
        <p:spPr>
          <a:xfrm>
            <a:off x="1947386" y="1644402"/>
            <a:ext cx="5208285" cy="523220"/>
          </a:xfrm>
          <a:prstGeom prst="rect">
            <a:avLst/>
          </a:prstGeom>
          <a:noFill/>
        </p:spPr>
        <p:txBody>
          <a:bodyPr wrap="none" rtlCol="0">
            <a:spAutoFit/>
          </a:bodyPr>
          <a:lstStyle/>
          <a:p>
            <a:pPr algn="ctr"/>
            <a:r>
              <a:rPr lang="en-US" sz="2800" b="1" dirty="0">
                <a:solidFill>
                  <a:prstClr val="black"/>
                </a:solidFill>
              </a:rPr>
              <a:t>2022 Salary Survey Demographics</a:t>
            </a:r>
          </a:p>
        </p:txBody>
      </p:sp>
    </p:spTree>
    <p:extLst>
      <p:ext uri="{BB962C8B-B14F-4D97-AF65-F5344CB8AC3E}">
        <p14:creationId xmlns:p14="http://schemas.microsoft.com/office/powerpoint/2010/main" val="30382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6" name="Content Placeholder 6"/>
          <p:cNvGraphicFramePr>
            <a:graphicFrameLocks noGrp="1"/>
          </p:cNvGraphicFramePr>
          <p:nvPr>
            <p:ph sz="half" idx="2"/>
            <p:extLst>
              <p:ext uri="{D42A27DB-BD31-4B8C-83A1-F6EECF244321}">
                <p14:modId xmlns:p14="http://schemas.microsoft.com/office/powerpoint/2010/main" val="610688414"/>
              </p:ext>
            </p:extLst>
          </p:nvPr>
        </p:nvGraphicFramePr>
        <p:xfrm>
          <a:off x="192206" y="2353575"/>
          <a:ext cx="4913194" cy="4090075"/>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half" idx="2"/>
          </p:nvPr>
        </p:nvSpPr>
        <p:spPr>
          <a:xfrm>
            <a:off x="5387887" y="3119066"/>
            <a:ext cx="3563907" cy="1806536"/>
          </a:xfrm>
        </p:spPr>
        <p:txBody>
          <a:bodyPr>
            <a:normAutofit/>
          </a:bodyPr>
          <a:lstStyle/>
          <a:p>
            <a:r>
              <a:rPr lang="en-US" sz="2400" b="1" dirty="0"/>
              <a:t>54.4% &lt; 10 years</a:t>
            </a:r>
          </a:p>
          <a:p>
            <a:r>
              <a:rPr lang="en-US" sz="2400" b="1" dirty="0"/>
              <a:t>30.0% = 10 to 20 years</a:t>
            </a:r>
          </a:p>
          <a:p>
            <a:r>
              <a:rPr lang="en-US" sz="2400" b="1" dirty="0"/>
              <a:t>15.7% &gt; 20 years </a:t>
            </a:r>
          </a:p>
          <a:p>
            <a:endParaRPr lang="en-US" b="1" dirty="0"/>
          </a:p>
        </p:txBody>
      </p:sp>
      <p:sp>
        <p:nvSpPr>
          <p:cNvPr id="9" name="TextBox 8"/>
          <p:cNvSpPr txBox="1"/>
          <p:nvPr/>
        </p:nvSpPr>
        <p:spPr>
          <a:xfrm>
            <a:off x="951970" y="1534145"/>
            <a:ext cx="3490636" cy="584775"/>
          </a:xfrm>
          <a:prstGeom prst="rect">
            <a:avLst/>
          </a:prstGeom>
          <a:noFill/>
        </p:spPr>
        <p:txBody>
          <a:bodyPr wrap="none" rtlCol="0">
            <a:spAutoFit/>
          </a:bodyPr>
          <a:lstStyle/>
          <a:p>
            <a:r>
              <a:rPr lang="en-US" sz="3200" b="1" dirty="0">
                <a:solidFill>
                  <a:prstClr val="black"/>
                </a:solidFill>
              </a:rPr>
              <a:t>Years as EM Faculty</a:t>
            </a:r>
          </a:p>
        </p:txBody>
      </p:sp>
      <p:sp>
        <p:nvSpPr>
          <p:cNvPr id="10" name="Oval 9">
            <a:extLst>
              <a:ext uri="{FF2B5EF4-FFF2-40B4-BE49-F238E27FC236}">
                <a16:creationId xmlns:a16="http://schemas.microsoft.com/office/drawing/2014/main" id="{7860D60C-5428-41B2-8C17-B0EDCEC8DB4B}"/>
              </a:ext>
            </a:extLst>
          </p:cNvPr>
          <p:cNvSpPr/>
          <p:nvPr/>
        </p:nvSpPr>
        <p:spPr>
          <a:xfrm>
            <a:off x="3272590" y="4446872"/>
            <a:ext cx="587141" cy="478730"/>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1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1" y="9406"/>
            <a:ext cx="8229600" cy="1143000"/>
          </a:xfrm>
        </p:spPr>
        <p:txBody>
          <a:bodyPr>
            <a:normAutofit/>
          </a:bodyPr>
          <a:lstStyle/>
          <a:p>
            <a:r>
              <a:rPr lang="en-US" sz="4400" dirty="0"/>
              <a:t>Faculty Demographics</a:t>
            </a:r>
          </a:p>
        </p:txBody>
      </p:sp>
      <p:graphicFrame>
        <p:nvGraphicFramePr>
          <p:cNvPr id="9" name="Content Placeholder 5"/>
          <p:cNvGraphicFramePr>
            <a:graphicFrameLocks noGrp="1"/>
          </p:cNvGraphicFramePr>
          <p:nvPr>
            <p:ph sz="half" idx="2"/>
            <p:extLst>
              <p:ext uri="{D42A27DB-BD31-4B8C-83A1-F6EECF244321}">
                <p14:modId xmlns:p14="http://schemas.microsoft.com/office/powerpoint/2010/main" val="636931089"/>
              </p:ext>
            </p:extLst>
          </p:nvPr>
        </p:nvGraphicFramePr>
        <p:xfrm>
          <a:off x="982638" y="1505345"/>
          <a:ext cx="6722252" cy="47417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228813" y="1616314"/>
            <a:ext cx="2399074" cy="523220"/>
          </a:xfrm>
          <a:prstGeom prst="rect">
            <a:avLst/>
          </a:prstGeom>
          <a:noFill/>
        </p:spPr>
        <p:txBody>
          <a:bodyPr wrap="square" rtlCol="0">
            <a:spAutoFit/>
          </a:bodyPr>
          <a:lstStyle/>
          <a:p>
            <a:r>
              <a:rPr lang="en-US" sz="2800" b="1" dirty="0">
                <a:solidFill>
                  <a:prstClr val="white"/>
                </a:solidFill>
              </a:rPr>
              <a:t>Faculty Rank</a:t>
            </a:r>
          </a:p>
        </p:txBody>
      </p:sp>
      <p:cxnSp>
        <p:nvCxnSpPr>
          <p:cNvPr id="5" name="Straight Arrow Connector 4">
            <a:extLst>
              <a:ext uri="{FF2B5EF4-FFF2-40B4-BE49-F238E27FC236}">
                <a16:creationId xmlns:a16="http://schemas.microsoft.com/office/drawing/2014/main" id="{A56FB285-AB23-4CFB-8D4D-EFB0388FA2D5}"/>
              </a:ext>
            </a:extLst>
          </p:cNvPr>
          <p:cNvCxnSpPr>
            <a:cxnSpLocks/>
          </p:cNvCxnSpPr>
          <p:nvPr/>
        </p:nvCxnSpPr>
        <p:spPr>
          <a:xfrm>
            <a:off x="4446872" y="2954956"/>
            <a:ext cx="1078029"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70E41F1-9EDA-4841-99FF-46DE75EA9587}"/>
              </a:ext>
            </a:extLst>
          </p:cNvPr>
          <p:cNvSpPr txBox="1"/>
          <p:nvPr/>
        </p:nvSpPr>
        <p:spPr>
          <a:xfrm>
            <a:off x="1794140" y="3917482"/>
            <a:ext cx="1148071" cy="369332"/>
          </a:xfrm>
          <a:prstGeom prst="rect">
            <a:avLst/>
          </a:prstGeom>
          <a:noFill/>
        </p:spPr>
        <p:txBody>
          <a:bodyPr wrap="none" rtlCol="0">
            <a:spAutoFit/>
          </a:bodyPr>
          <a:lstStyle/>
          <a:p>
            <a:r>
              <a:rPr lang="en-US" b="1" dirty="0">
                <a:solidFill>
                  <a:schemeClr val="bg1"/>
                </a:solidFill>
              </a:rPr>
              <a:t>In EM: 3.7</a:t>
            </a:r>
          </a:p>
        </p:txBody>
      </p:sp>
      <p:sp>
        <p:nvSpPr>
          <p:cNvPr id="11" name="TextBox 10">
            <a:extLst>
              <a:ext uri="{FF2B5EF4-FFF2-40B4-BE49-F238E27FC236}">
                <a16:creationId xmlns:a16="http://schemas.microsoft.com/office/drawing/2014/main" id="{DA5FEA30-C335-43EA-A941-3326EB1ABC12}"/>
              </a:ext>
            </a:extLst>
          </p:cNvPr>
          <p:cNvSpPr txBox="1"/>
          <p:nvPr/>
        </p:nvSpPr>
        <p:spPr>
          <a:xfrm>
            <a:off x="3102831" y="3876232"/>
            <a:ext cx="1148071" cy="369332"/>
          </a:xfrm>
          <a:prstGeom prst="rect">
            <a:avLst/>
          </a:prstGeom>
          <a:noFill/>
        </p:spPr>
        <p:txBody>
          <a:bodyPr wrap="none" rtlCol="0">
            <a:spAutoFit/>
          </a:bodyPr>
          <a:lstStyle/>
          <a:p>
            <a:r>
              <a:rPr lang="en-US" b="1" dirty="0">
                <a:solidFill>
                  <a:schemeClr val="tx2"/>
                </a:solidFill>
              </a:rPr>
              <a:t>In EM: 6.5</a:t>
            </a:r>
          </a:p>
        </p:txBody>
      </p:sp>
      <p:sp>
        <p:nvSpPr>
          <p:cNvPr id="12" name="TextBox 11">
            <a:extLst>
              <a:ext uri="{FF2B5EF4-FFF2-40B4-BE49-F238E27FC236}">
                <a16:creationId xmlns:a16="http://schemas.microsoft.com/office/drawing/2014/main" id="{2207EF2B-7D16-4E77-A469-6364052F34A8}"/>
              </a:ext>
            </a:extLst>
          </p:cNvPr>
          <p:cNvSpPr txBox="1"/>
          <p:nvPr/>
        </p:nvSpPr>
        <p:spPr>
          <a:xfrm>
            <a:off x="4565771" y="3876232"/>
            <a:ext cx="1265090" cy="369332"/>
          </a:xfrm>
          <a:prstGeom prst="rect">
            <a:avLst/>
          </a:prstGeom>
          <a:noFill/>
        </p:spPr>
        <p:txBody>
          <a:bodyPr wrap="none" rtlCol="0">
            <a:spAutoFit/>
          </a:bodyPr>
          <a:lstStyle/>
          <a:p>
            <a:r>
              <a:rPr lang="en-US" b="1" dirty="0">
                <a:solidFill>
                  <a:schemeClr val="tx2"/>
                </a:solidFill>
              </a:rPr>
              <a:t>In EM: 13.0</a:t>
            </a:r>
          </a:p>
        </p:txBody>
      </p:sp>
      <p:sp>
        <p:nvSpPr>
          <p:cNvPr id="13" name="TextBox 12">
            <a:extLst>
              <a:ext uri="{FF2B5EF4-FFF2-40B4-BE49-F238E27FC236}">
                <a16:creationId xmlns:a16="http://schemas.microsoft.com/office/drawing/2014/main" id="{9ABF41F8-152C-43E8-BE5A-D89790BC60AA}"/>
              </a:ext>
            </a:extLst>
          </p:cNvPr>
          <p:cNvSpPr txBox="1"/>
          <p:nvPr/>
        </p:nvSpPr>
        <p:spPr>
          <a:xfrm>
            <a:off x="6145730" y="3917482"/>
            <a:ext cx="1265090" cy="369332"/>
          </a:xfrm>
          <a:prstGeom prst="rect">
            <a:avLst/>
          </a:prstGeom>
          <a:noFill/>
        </p:spPr>
        <p:txBody>
          <a:bodyPr wrap="none" rtlCol="0">
            <a:spAutoFit/>
          </a:bodyPr>
          <a:lstStyle/>
          <a:p>
            <a:r>
              <a:rPr lang="en-US" b="1" dirty="0">
                <a:solidFill>
                  <a:schemeClr val="bg1"/>
                </a:solidFill>
              </a:rPr>
              <a:t>In EM: 21.6</a:t>
            </a:r>
          </a:p>
        </p:txBody>
      </p:sp>
      <p:cxnSp>
        <p:nvCxnSpPr>
          <p:cNvPr id="14" name="Straight Arrow Connector 13">
            <a:extLst>
              <a:ext uri="{FF2B5EF4-FFF2-40B4-BE49-F238E27FC236}">
                <a16:creationId xmlns:a16="http://schemas.microsoft.com/office/drawing/2014/main" id="{6A8D35D7-0C14-476D-9348-653CDCC09E67}"/>
              </a:ext>
            </a:extLst>
          </p:cNvPr>
          <p:cNvCxnSpPr>
            <a:cxnSpLocks/>
          </p:cNvCxnSpPr>
          <p:nvPr/>
        </p:nvCxnSpPr>
        <p:spPr>
          <a:xfrm>
            <a:off x="6145730" y="3771499"/>
            <a:ext cx="1078029"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138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31765959"/>
              </p:ext>
            </p:extLst>
          </p:nvPr>
        </p:nvGraphicFramePr>
        <p:xfrm>
          <a:off x="457200" y="1717765"/>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9845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703" y="2430233"/>
            <a:ext cx="7772400" cy="1470025"/>
          </a:xfrm>
        </p:spPr>
        <p:txBody>
          <a:bodyPr>
            <a:normAutofit fontScale="90000"/>
          </a:bodyPr>
          <a:lstStyle/>
          <a:p>
            <a:r>
              <a:rPr lang="en-US" sz="4900" b="1" dirty="0"/>
              <a:t>Academic Faculty Life</a:t>
            </a:r>
            <a:br>
              <a:rPr lang="en-US" b="1" dirty="0"/>
            </a:br>
            <a:br>
              <a:rPr lang="en-US" sz="2000" b="1" dirty="0"/>
            </a:br>
            <a:br>
              <a:rPr lang="en-US" sz="2000" b="1" dirty="0"/>
            </a:br>
            <a:r>
              <a:rPr lang="en-US" sz="2700" b="1" dirty="0"/>
              <a:t>Faculty Compensation</a:t>
            </a:r>
            <a:br>
              <a:rPr lang="en-US" sz="2700" b="1" dirty="0"/>
            </a:br>
            <a:r>
              <a:rPr lang="en-US" sz="2700" b="1" dirty="0"/>
              <a:t>Faculty Benchmarks</a:t>
            </a:r>
            <a:br>
              <a:rPr lang="en-US" sz="2700" b="1" dirty="0"/>
            </a:br>
            <a:r>
              <a:rPr lang="en-US" sz="2700" b="1" dirty="0"/>
              <a:t>Provider Coverage Hours</a:t>
            </a:r>
            <a:br>
              <a:rPr lang="en-US" sz="2700" b="1" dirty="0"/>
            </a:br>
            <a:r>
              <a:rPr lang="en-US" sz="2700" b="1" dirty="0"/>
              <a:t>Professional Billing</a:t>
            </a:r>
            <a:br>
              <a:rPr lang="en-US" sz="2700" b="1" dirty="0"/>
            </a:br>
            <a:br>
              <a:rPr lang="en-US" sz="2700" b="1" dirty="0"/>
            </a:br>
            <a:br>
              <a:rPr lang="en-US" sz="2700" b="1" dirty="0"/>
            </a:br>
            <a:br>
              <a:rPr lang="en-US" sz="2700" b="1" dirty="0"/>
            </a:br>
            <a:br>
              <a:rPr lang="en-US" sz="3600" b="1" dirty="0">
                <a:solidFill>
                  <a:srgbClr val="FFC000"/>
                </a:solidFill>
              </a:rPr>
            </a:br>
            <a:endParaRPr lang="en-US" b="1" dirty="0">
              <a:solidFill>
                <a:srgbClr val="FFC000"/>
              </a:solidFill>
            </a:endParaRPr>
          </a:p>
        </p:txBody>
      </p:sp>
      <p:pic>
        <p:nvPicPr>
          <p:cNvPr id="4" name="Picture 3"/>
          <p:cNvPicPr>
            <a:picLocks noChangeAspect="1"/>
          </p:cNvPicPr>
          <p:nvPr/>
        </p:nvPicPr>
        <p:blipFill>
          <a:blip r:embed="rId2"/>
          <a:stretch>
            <a:fillRect/>
          </a:stretch>
        </p:blipFill>
        <p:spPr>
          <a:xfrm>
            <a:off x="4259510" y="1808328"/>
            <a:ext cx="2650300" cy="1987725"/>
          </a:xfrm>
          <a:prstGeom prst="rect">
            <a:avLst/>
          </a:prstGeom>
        </p:spPr>
      </p:pic>
      <p:sp>
        <p:nvSpPr>
          <p:cNvPr id="5" name="TextBox 4">
            <a:extLst>
              <a:ext uri="{FF2B5EF4-FFF2-40B4-BE49-F238E27FC236}">
                <a16:creationId xmlns:a16="http://schemas.microsoft.com/office/drawing/2014/main" id="{FB73077D-6DB9-41AA-8C2B-934F4B30EE59}"/>
              </a:ext>
            </a:extLst>
          </p:cNvPr>
          <p:cNvSpPr txBox="1"/>
          <p:nvPr/>
        </p:nvSpPr>
        <p:spPr>
          <a:xfrm>
            <a:off x="423081" y="5049672"/>
            <a:ext cx="4277005" cy="830997"/>
          </a:xfrm>
          <a:prstGeom prst="rect">
            <a:avLst/>
          </a:prstGeom>
          <a:noFill/>
        </p:spPr>
        <p:txBody>
          <a:bodyPr wrap="none" rtlCol="0">
            <a:spAutoFit/>
          </a:bodyPr>
          <a:lstStyle/>
          <a:p>
            <a:r>
              <a:rPr lang="en-US" sz="1600" b="1" dirty="0"/>
              <a:t>James Scheulen</a:t>
            </a:r>
          </a:p>
          <a:p>
            <a:r>
              <a:rPr lang="en-US" sz="1600" b="1" dirty="0"/>
              <a:t>On behalf of the AAAEM Benchmark Committee</a:t>
            </a:r>
          </a:p>
          <a:p>
            <a:r>
              <a:rPr lang="en-US" sz="1600" b="1" dirty="0"/>
              <a:t>March, 2023</a:t>
            </a:r>
          </a:p>
        </p:txBody>
      </p:sp>
    </p:spTree>
    <p:extLst>
      <p:ext uri="{BB962C8B-B14F-4D97-AF65-F5344CB8AC3E}">
        <p14:creationId xmlns:p14="http://schemas.microsoft.com/office/powerpoint/2010/main" val="171035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94546242"/>
              </p:ext>
            </p:extLst>
          </p:nvPr>
        </p:nvGraphicFramePr>
        <p:xfrm>
          <a:off x="457200" y="1717765"/>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4986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46164170"/>
              </p:ext>
            </p:extLst>
          </p:nvPr>
        </p:nvGraphicFramePr>
        <p:xfrm>
          <a:off x="457200" y="1717765"/>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C6E23C6A-3719-410E-981C-B7B6BC34380D}"/>
              </a:ext>
            </a:extLst>
          </p:cNvPr>
          <p:cNvSpPr txBox="1"/>
          <p:nvPr/>
        </p:nvSpPr>
        <p:spPr>
          <a:xfrm>
            <a:off x="6025415" y="5138105"/>
            <a:ext cx="2528962" cy="369332"/>
          </a:xfrm>
          <a:prstGeom prst="rect">
            <a:avLst/>
          </a:prstGeom>
          <a:noFill/>
        </p:spPr>
        <p:txBody>
          <a:bodyPr wrap="none" rtlCol="0">
            <a:spAutoFit/>
          </a:bodyPr>
          <a:lstStyle/>
          <a:p>
            <a:r>
              <a:rPr lang="en-US" dirty="0"/>
              <a:t>Note: 3% Do not disclose</a:t>
            </a:r>
          </a:p>
        </p:txBody>
      </p:sp>
    </p:spTree>
    <p:extLst>
      <p:ext uri="{BB962C8B-B14F-4D97-AF65-F5344CB8AC3E}">
        <p14:creationId xmlns:p14="http://schemas.microsoft.com/office/powerpoint/2010/main" val="27116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E7EBA-A2C2-457F-9C10-BAB7C6338410}"/>
              </a:ext>
            </a:extLst>
          </p:cNvPr>
          <p:cNvSpPr>
            <a:spLocks noGrp="1"/>
          </p:cNvSpPr>
          <p:nvPr>
            <p:ph type="title"/>
          </p:nvPr>
        </p:nvSpPr>
        <p:spPr/>
        <p:txBody>
          <a:bodyPr/>
          <a:lstStyle/>
          <a:p>
            <a:r>
              <a:rPr lang="en-US" dirty="0"/>
              <a:t>Clinical Hours: Rank &amp; Site</a:t>
            </a:r>
          </a:p>
        </p:txBody>
      </p:sp>
      <p:graphicFrame>
        <p:nvGraphicFramePr>
          <p:cNvPr id="7" name="Content Placeholder 6">
            <a:extLst>
              <a:ext uri="{FF2B5EF4-FFF2-40B4-BE49-F238E27FC236}">
                <a16:creationId xmlns:a16="http://schemas.microsoft.com/office/drawing/2014/main" id="{E4BF6A19-9EE9-4A9A-9D89-7A534CF86BFE}"/>
              </a:ext>
            </a:extLst>
          </p:cNvPr>
          <p:cNvGraphicFramePr>
            <a:graphicFrameLocks/>
          </p:cNvGraphicFramePr>
          <p:nvPr>
            <p:extLst>
              <p:ext uri="{D42A27DB-BD31-4B8C-83A1-F6EECF244321}">
                <p14:modId xmlns:p14="http://schemas.microsoft.com/office/powerpoint/2010/main" val="1860356231"/>
              </p:ext>
            </p:extLst>
          </p:nvPr>
        </p:nvGraphicFramePr>
        <p:xfrm>
          <a:off x="-1" y="1225358"/>
          <a:ext cx="5081047" cy="29295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8EE04F83-91D1-4B43-825E-0C59E141C667}"/>
              </a:ext>
            </a:extLst>
          </p:cNvPr>
          <p:cNvGraphicFramePr>
            <a:graphicFrameLocks noGrp="1"/>
          </p:cNvGraphicFramePr>
          <p:nvPr>
            <p:ph idx="1"/>
            <p:extLst>
              <p:ext uri="{D42A27DB-BD31-4B8C-83A1-F6EECF244321}">
                <p14:modId xmlns:p14="http://schemas.microsoft.com/office/powerpoint/2010/main" val="1376384762"/>
              </p:ext>
            </p:extLst>
          </p:nvPr>
        </p:nvGraphicFramePr>
        <p:xfrm>
          <a:off x="3765926" y="4154860"/>
          <a:ext cx="5378074" cy="270313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73F8F72-E93D-4560-B344-B2A0345174A0}"/>
              </a:ext>
            </a:extLst>
          </p:cNvPr>
          <p:cNvSpPr txBox="1"/>
          <p:nvPr/>
        </p:nvSpPr>
        <p:spPr>
          <a:xfrm>
            <a:off x="58757" y="4349397"/>
            <a:ext cx="3707169" cy="2369880"/>
          </a:xfrm>
          <a:prstGeom prst="rect">
            <a:avLst/>
          </a:prstGeom>
          <a:noFill/>
        </p:spPr>
        <p:txBody>
          <a:bodyPr wrap="none" rtlCol="0">
            <a:spAutoFit/>
          </a:bodyPr>
          <a:lstStyle/>
          <a:p>
            <a:r>
              <a:rPr lang="en-US" sz="2000" b="1" dirty="0"/>
              <a:t>Do shifts recognize sign in &amp; out?</a:t>
            </a:r>
          </a:p>
          <a:p>
            <a:pPr marL="285750" indent="-285750">
              <a:buFont typeface="Arial" panose="020B0604020202020204" pitchFamily="34" charset="0"/>
              <a:buChar char="•"/>
            </a:pPr>
            <a:r>
              <a:rPr lang="en-US" b="1" dirty="0"/>
              <a:t>34% = Yes</a:t>
            </a:r>
          </a:p>
          <a:p>
            <a:pPr marL="285750" indent="-285750">
              <a:buFont typeface="Arial" panose="020B0604020202020204" pitchFamily="34" charset="0"/>
              <a:buChar char="•"/>
            </a:pPr>
            <a:endParaRPr lang="en-US" b="1" dirty="0"/>
          </a:p>
          <a:p>
            <a:r>
              <a:rPr lang="en-US" sz="2000" b="1" dirty="0"/>
              <a:t>Assumed work week hours?</a:t>
            </a:r>
          </a:p>
          <a:p>
            <a:pPr marL="342900" indent="-342900">
              <a:buFont typeface="Arial" panose="020B0604020202020204" pitchFamily="34" charset="0"/>
              <a:buChar char="•"/>
            </a:pPr>
            <a:r>
              <a:rPr lang="en-US" b="1" dirty="0"/>
              <a:t>40 hours</a:t>
            </a:r>
          </a:p>
          <a:p>
            <a:endParaRPr lang="en-US" b="1" dirty="0"/>
          </a:p>
          <a:p>
            <a:r>
              <a:rPr lang="en-US" b="1" dirty="0"/>
              <a:t>Assumed weeks per year</a:t>
            </a:r>
          </a:p>
          <a:p>
            <a:pPr marL="285750" indent="-285750">
              <a:buFont typeface="Arial" panose="020B0604020202020204" pitchFamily="34" charset="0"/>
              <a:buChar char="•"/>
            </a:pPr>
            <a:r>
              <a:rPr lang="en-US" b="1" dirty="0"/>
              <a:t>48 weeks</a:t>
            </a:r>
          </a:p>
        </p:txBody>
      </p:sp>
      <p:sp>
        <p:nvSpPr>
          <p:cNvPr id="10" name="TextBox 9">
            <a:extLst>
              <a:ext uri="{FF2B5EF4-FFF2-40B4-BE49-F238E27FC236}">
                <a16:creationId xmlns:a16="http://schemas.microsoft.com/office/drawing/2014/main" id="{0928F7E7-109E-476B-8AC1-D0115AF44082}"/>
              </a:ext>
            </a:extLst>
          </p:cNvPr>
          <p:cNvSpPr txBox="1"/>
          <p:nvPr/>
        </p:nvSpPr>
        <p:spPr>
          <a:xfrm>
            <a:off x="5231876" y="1716120"/>
            <a:ext cx="3912124" cy="1538883"/>
          </a:xfrm>
          <a:prstGeom prst="rect">
            <a:avLst/>
          </a:prstGeom>
          <a:noFill/>
        </p:spPr>
        <p:txBody>
          <a:bodyPr wrap="square" rtlCol="0">
            <a:spAutoFit/>
          </a:bodyPr>
          <a:lstStyle/>
          <a:p>
            <a:r>
              <a:rPr lang="en-US" sz="2000" b="1" dirty="0"/>
              <a:t>Do you require a minimum number</a:t>
            </a:r>
          </a:p>
          <a:p>
            <a:r>
              <a:rPr lang="en-US" sz="2000" b="1" dirty="0"/>
              <a:t>of clinical hours?</a:t>
            </a:r>
          </a:p>
          <a:p>
            <a:endParaRPr lang="en-US" dirty="0"/>
          </a:p>
          <a:p>
            <a:pPr marL="285750" indent="-285750">
              <a:buFont typeface="Arial" panose="020B0604020202020204" pitchFamily="34" charset="0"/>
              <a:buChar char="•"/>
            </a:pPr>
            <a:r>
              <a:rPr lang="en-US" b="1" dirty="0"/>
              <a:t>71% = Yes</a:t>
            </a:r>
          </a:p>
          <a:p>
            <a:pPr marL="285750" indent="-285750">
              <a:buFont typeface="Arial" panose="020B0604020202020204" pitchFamily="34" charset="0"/>
              <a:buChar char="•"/>
            </a:pPr>
            <a:r>
              <a:rPr lang="en-US" b="1" dirty="0"/>
              <a:t>Median = 400</a:t>
            </a:r>
          </a:p>
        </p:txBody>
      </p:sp>
    </p:spTree>
    <p:extLst>
      <p:ext uri="{BB962C8B-B14F-4D97-AF65-F5344CB8AC3E}">
        <p14:creationId xmlns:p14="http://schemas.microsoft.com/office/powerpoint/2010/main" val="302189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121D-76DE-435E-82A2-EA6D3E80DCF4}"/>
              </a:ext>
            </a:extLst>
          </p:cNvPr>
          <p:cNvSpPr>
            <a:spLocks noGrp="1"/>
          </p:cNvSpPr>
          <p:nvPr>
            <p:ph type="title"/>
          </p:nvPr>
        </p:nvSpPr>
        <p:spPr/>
        <p:txBody>
          <a:bodyPr/>
          <a:lstStyle/>
          <a:p>
            <a:r>
              <a:rPr lang="en-US" dirty="0"/>
              <a:t>Base Clinical Hours</a:t>
            </a:r>
          </a:p>
        </p:txBody>
      </p:sp>
      <p:sp>
        <p:nvSpPr>
          <p:cNvPr id="5" name="Content Placeholder 4">
            <a:extLst>
              <a:ext uri="{FF2B5EF4-FFF2-40B4-BE49-F238E27FC236}">
                <a16:creationId xmlns:a16="http://schemas.microsoft.com/office/drawing/2014/main" id="{7D8A19F7-2C80-4A99-A01E-4AF0E0C2AC45}"/>
              </a:ext>
            </a:extLst>
          </p:cNvPr>
          <p:cNvSpPr>
            <a:spLocks noGrp="1"/>
          </p:cNvSpPr>
          <p:nvPr>
            <p:ph idx="1"/>
          </p:nvPr>
        </p:nvSpPr>
        <p:spPr/>
        <p:txBody>
          <a:bodyPr>
            <a:normAutofit/>
          </a:bodyPr>
          <a:lstStyle/>
          <a:p>
            <a:pPr marL="0" indent="0">
              <a:buNone/>
            </a:pPr>
            <a:r>
              <a:rPr lang="en-US" sz="2800" b="1" dirty="0"/>
              <a:t>“This is the normal starting point for the number of clinical hours worked (do not include scheduled post shift charting time, CME and vacation) by a 1.0 FTE clinical faculty member with no other funded responsibilities that would reduce their clinical commitment. Please only include direct patient care hours.”</a:t>
            </a:r>
          </a:p>
          <a:p>
            <a:pPr marL="0" indent="0">
              <a:buNone/>
            </a:pPr>
            <a:endParaRPr lang="en-US" sz="2800" b="1" dirty="0"/>
          </a:p>
          <a:p>
            <a:pPr marL="0" indent="0">
              <a:buNone/>
            </a:pPr>
            <a:endParaRPr lang="en-US" sz="2800" b="1" dirty="0"/>
          </a:p>
        </p:txBody>
      </p:sp>
      <p:sp>
        <p:nvSpPr>
          <p:cNvPr id="8" name="Wave 7">
            <a:extLst>
              <a:ext uri="{FF2B5EF4-FFF2-40B4-BE49-F238E27FC236}">
                <a16:creationId xmlns:a16="http://schemas.microsoft.com/office/drawing/2014/main" id="{3810F06D-FB4F-46EE-ACDD-F19EC2BF447B}"/>
              </a:ext>
            </a:extLst>
          </p:cNvPr>
          <p:cNvSpPr/>
          <p:nvPr/>
        </p:nvSpPr>
        <p:spPr>
          <a:xfrm>
            <a:off x="2885174" y="4607937"/>
            <a:ext cx="3022332" cy="1722922"/>
          </a:xfrm>
          <a:prstGeom prst="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1440</a:t>
            </a:r>
          </a:p>
        </p:txBody>
      </p:sp>
    </p:spTree>
    <p:extLst>
      <p:ext uri="{BB962C8B-B14F-4D97-AF65-F5344CB8AC3E}">
        <p14:creationId xmlns:p14="http://schemas.microsoft.com/office/powerpoint/2010/main" val="415224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7612648"/>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447422"/>
            <a:ext cx="5778248" cy="523220"/>
          </a:xfrm>
          <a:prstGeom prst="rect">
            <a:avLst/>
          </a:prstGeom>
          <a:noFill/>
        </p:spPr>
        <p:txBody>
          <a:bodyPr wrap="none" rtlCol="0">
            <a:spAutoFit/>
          </a:bodyPr>
          <a:lstStyle/>
          <a:p>
            <a:r>
              <a:rPr lang="en-US" sz="2800" b="1" dirty="0">
                <a:solidFill>
                  <a:prstClr val="black"/>
                </a:solidFill>
              </a:rPr>
              <a:t>Mean Total Salary = $346,598 </a:t>
            </a:r>
            <a:r>
              <a:rPr lang="en-US" sz="2800" b="1" dirty="0">
                <a:solidFill>
                  <a:srgbClr val="00B050"/>
                </a:solidFill>
              </a:rPr>
              <a:t>(+3.1%)</a:t>
            </a:r>
          </a:p>
        </p:txBody>
      </p:sp>
      <p:sp>
        <p:nvSpPr>
          <p:cNvPr id="3" name="TextBox 2"/>
          <p:cNvSpPr txBox="1"/>
          <p:nvPr/>
        </p:nvSpPr>
        <p:spPr>
          <a:xfrm>
            <a:off x="246914" y="6109238"/>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6" name="TextBox 5"/>
          <p:cNvSpPr txBox="1"/>
          <p:nvPr/>
        </p:nvSpPr>
        <p:spPr>
          <a:xfrm>
            <a:off x="6591914" y="3747552"/>
            <a:ext cx="1930785" cy="584775"/>
          </a:xfrm>
          <a:prstGeom prst="rect">
            <a:avLst/>
          </a:prstGeom>
          <a:noFill/>
        </p:spPr>
        <p:txBody>
          <a:bodyPr wrap="none" rtlCol="0">
            <a:spAutoFit/>
          </a:bodyPr>
          <a:lstStyle/>
          <a:p>
            <a:pPr algn="ctr"/>
            <a:r>
              <a:rPr lang="en-US" sz="1600" b="1" dirty="0">
                <a:solidFill>
                  <a:srgbClr val="FFC000"/>
                </a:solidFill>
              </a:rPr>
              <a:t>$343,175</a:t>
            </a:r>
          </a:p>
          <a:p>
            <a:pPr algn="ctr"/>
            <a:r>
              <a:rPr lang="en-US" sz="1600" b="1" dirty="0">
                <a:solidFill>
                  <a:srgbClr val="FFC000"/>
                </a:solidFill>
              </a:rPr>
              <a:t>No Chairs and Chiefs</a:t>
            </a:r>
          </a:p>
        </p:txBody>
      </p:sp>
    </p:spTree>
    <p:extLst>
      <p:ext uri="{BB962C8B-B14F-4D97-AF65-F5344CB8AC3E}">
        <p14:creationId xmlns:p14="http://schemas.microsoft.com/office/powerpoint/2010/main" val="39064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475708"/>
              </p:ext>
            </p:extLst>
          </p:nvPr>
        </p:nvGraphicFramePr>
        <p:xfrm>
          <a:off x="246913" y="1678674"/>
          <a:ext cx="8449043" cy="44218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46913" y="6214335"/>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3" name="TextBox 2"/>
          <p:cNvSpPr txBox="1"/>
          <p:nvPr/>
        </p:nvSpPr>
        <p:spPr>
          <a:xfrm>
            <a:off x="5946781" y="3833337"/>
            <a:ext cx="2531783" cy="369332"/>
          </a:xfrm>
          <a:prstGeom prst="rect">
            <a:avLst/>
          </a:prstGeom>
          <a:noFill/>
        </p:spPr>
        <p:txBody>
          <a:bodyPr wrap="none" rtlCol="0">
            <a:spAutoFit/>
          </a:bodyPr>
          <a:lstStyle/>
          <a:p>
            <a:r>
              <a:rPr lang="en-US" b="1" dirty="0">
                <a:solidFill>
                  <a:prstClr val="white"/>
                </a:solidFill>
              </a:rPr>
              <a:t>2023 Base = 85% of total</a:t>
            </a:r>
          </a:p>
        </p:txBody>
      </p:sp>
    </p:spTree>
    <p:extLst>
      <p:ext uri="{BB962C8B-B14F-4D97-AF65-F5344CB8AC3E}">
        <p14:creationId xmlns:p14="http://schemas.microsoft.com/office/powerpoint/2010/main" val="8787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No Chair &amp; Chief</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5190076"/>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447422"/>
            <a:ext cx="5778248" cy="523220"/>
          </a:xfrm>
          <a:prstGeom prst="rect">
            <a:avLst/>
          </a:prstGeom>
          <a:noFill/>
        </p:spPr>
        <p:txBody>
          <a:bodyPr wrap="none" rtlCol="0">
            <a:spAutoFit/>
          </a:bodyPr>
          <a:lstStyle/>
          <a:p>
            <a:r>
              <a:rPr lang="en-US" sz="2800" b="1" dirty="0">
                <a:solidFill>
                  <a:prstClr val="black"/>
                </a:solidFill>
              </a:rPr>
              <a:t>Mean Total Salary = $343,175 </a:t>
            </a:r>
            <a:r>
              <a:rPr lang="en-US" sz="2800" b="1" dirty="0">
                <a:solidFill>
                  <a:srgbClr val="00B050"/>
                </a:solidFill>
              </a:rPr>
              <a:t>(+4.1%)</a:t>
            </a:r>
          </a:p>
        </p:txBody>
      </p:sp>
      <p:sp>
        <p:nvSpPr>
          <p:cNvPr id="3" name="TextBox 2"/>
          <p:cNvSpPr txBox="1"/>
          <p:nvPr/>
        </p:nvSpPr>
        <p:spPr>
          <a:xfrm>
            <a:off x="246914" y="6109238"/>
            <a:ext cx="4036298" cy="338554"/>
          </a:xfrm>
          <a:prstGeom prst="rect">
            <a:avLst/>
          </a:prstGeom>
          <a:noFill/>
        </p:spPr>
        <p:txBody>
          <a:bodyPr wrap="none" rtlCol="0">
            <a:spAutoFit/>
          </a:bodyPr>
          <a:lstStyle/>
          <a:p>
            <a:r>
              <a:rPr lang="en-US" sz="1600" dirty="0">
                <a:solidFill>
                  <a:prstClr val="black"/>
                </a:solidFill>
              </a:rPr>
              <a:t>Chairs and Chiefs and Pure Pediatrics excluded</a:t>
            </a:r>
          </a:p>
        </p:txBody>
      </p:sp>
      <p:sp>
        <p:nvSpPr>
          <p:cNvPr id="6" name="Right Brace 5">
            <a:extLst>
              <a:ext uri="{FF2B5EF4-FFF2-40B4-BE49-F238E27FC236}">
                <a16:creationId xmlns:a16="http://schemas.microsoft.com/office/drawing/2014/main" id="{6865E1A3-D0F3-4697-9881-0172526B8969}"/>
              </a:ext>
            </a:extLst>
          </p:cNvPr>
          <p:cNvSpPr/>
          <p:nvPr/>
        </p:nvSpPr>
        <p:spPr>
          <a:xfrm rot="4380243">
            <a:off x="6543349" y="2070622"/>
            <a:ext cx="605229" cy="335664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F9E6CDF-04C8-46B9-9FAE-61E6CA0C49C3}"/>
              </a:ext>
            </a:extLst>
          </p:cNvPr>
          <p:cNvSpPr txBox="1"/>
          <p:nvPr/>
        </p:nvSpPr>
        <p:spPr>
          <a:xfrm rot="20576389">
            <a:off x="6160168" y="4037142"/>
            <a:ext cx="2061639" cy="646331"/>
          </a:xfrm>
          <a:prstGeom prst="rect">
            <a:avLst/>
          </a:prstGeom>
          <a:noFill/>
        </p:spPr>
        <p:txBody>
          <a:bodyPr wrap="square" rtlCol="0">
            <a:spAutoFit/>
          </a:bodyPr>
          <a:lstStyle/>
          <a:p>
            <a:r>
              <a:rPr lang="en-US" b="1" dirty="0">
                <a:solidFill>
                  <a:schemeClr val="bg1"/>
                </a:solidFill>
              </a:rPr>
              <a:t>16% over 5 years</a:t>
            </a:r>
          </a:p>
          <a:p>
            <a:endParaRPr lang="en-US" dirty="0"/>
          </a:p>
        </p:txBody>
      </p:sp>
    </p:spTree>
    <p:extLst>
      <p:ext uri="{BB962C8B-B14F-4D97-AF65-F5344CB8AC3E}">
        <p14:creationId xmlns:p14="http://schemas.microsoft.com/office/powerpoint/2010/main" val="287983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1785209"/>
              </p:ext>
            </p:extLst>
          </p:nvPr>
        </p:nvGraphicFramePr>
        <p:xfrm>
          <a:off x="377543" y="2408635"/>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337250"/>
            <a:ext cx="5960991" cy="954107"/>
          </a:xfrm>
          <a:prstGeom prst="rect">
            <a:avLst/>
          </a:prstGeom>
          <a:noFill/>
        </p:spPr>
        <p:txBody>
          <a:bodyPr wrap="none" rtlCol="0">
            <a:spAutoFit/>
          </a:bodyPr>
          <a:lstStyle/>
          <a:p>
            <a:r>
              <a:rPr lang="en-US" sz="2800" b="1" dirty="0">
                <a:solidFill>
                  <a:prstClr val="black"/>
                </a:solidFill>
              </a:rPr>
              <a:t>Mean Total Salary = $343,175 (+4.1%)</a:t>
            </a:r>
          </a:p>
          <a:p>
            <a:r>
              <a:rPr lang="en-US" sz="2800" b="1" dirty="0">
                <a:solidFill>
                  <a:prstClr val="black"/>
                </a:solidFill>
              </a:rPr>
              <a:t>Mean Base Salary = $288,941 (+5.1%)</a:t>
            </a:r>
          </a:p>
        </p:txBody>
      </p:sp>
      <p:sp>
        <p:nvSpPr>
          <p:cNvPr id="3" name="TextBox 2"/>
          <p:cNvSpPr txBox="1"/>
          <p:nvPr/>
        </p:nvSpPr>
        <p:spPr>
          <a:xfrm>
            <a:off x="377543" y="6347473"/>
            <a:ext cx="4036298" cy="338554"/>
          </a:xfrm>
          <a:prstGeom prst="rect">
            <a:avLst/>
          </a:prstGeom>
          <a:noFill/>
        </p:spPr>
        <p:txBody>
          <a:bodyPr wrap="none" rtlCol="0">
            <a:spAutoFit/>
          </a:bodyPr>
          <a:lstStyle/>
          <a:p>
            <a:r>
              <a:rPr lang="en-US" sz="1600" dirty="0">
                <a:solidFill>
                  <a:prstClr val="black"/>
                </a:solidFill>
              </a:rPr>
              <a:t>Chairs and Chiefs and Pure Pediatrics excluded</a:t>
            </a:r>
          </a:p>
        </p:txBody>
      </p:sp>
      <p:sp>
        <p:nvSpPr>
          <p:cNvPr id="7" name="TextBox 6"/>
          <p:cNvSpPr txBox="1"/>
          <p:nvPr/>
        </p:nvSpPr>
        <p:spPr>
          <a:xfrm>
            <a:off x="6344337" y="5000024"/>
            <a:ext cx="2531783" cy="369332"/>
          </a:xfrm>
          <a:prstGeom prst="rect">
            <a:avLst/>
          </a:prstGeom>
          <a:noFill/>
        </p:spPr>
        <p:txBody>
          <a:bodyPr wrap="none" rtlCol="0">
            <a:spAutoFit/>
          </a:bodyPr>
          <a:lstStyle/>
          <a:p>
            <a:r>
              <a:rPr lang="en-US" b="1" dirty="0">
                <a:solidFill>
                  <a:prstClr val="white"/>
                </a:solidFill>
              </a:rPr>
              <a:t>2023 Base = 84% of total</a:t>
            </a:r>
          </a:p>
        </p:txBody>
      </p:sp>
    </p:spTree>
    <p:extLst>
      <p:ext uri="{BB962C8B-B14F-4D97-AF65-F5344CB8AC3E}">
        <p14:creationId xmlns:p14="http://schemas.microsoft.com/office/powerpoint/2010/main" val="21512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00174871"/>
              </p:ext>
            </p:extLst>
          </p:nvPr>
        </p:nvGraphicFramePr>
        <p:xfrm>
          <a:off x="313957" y="2312329"/>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79073" y="1355439"/>
            <a:ext cx="5117683" cy="830997"/>
          </a:xfrm>
          <a:prstGeom prst="rect">
            <a:avLst/>
          </a:prstGeom>
          <a:noFill/>
        </p:spPr>
        <p:txBody>
          <a:bodyPr wrap="none" rtlCol="0">
            <a:spAutoFit/>
          </a:bodyPr>
          <a:lstStyle/>
          <a:p>
            <a:pPr algn="ctr"/>
            <a:r>
              <a:rPr lang="en-US" sz="2400" b="1" dirty="0">
                <a:solidFill>
                  <a:prstClr val="black"/>
                </a:solidFill>
              </a:rPr>
              <a:t>First Year Faculty </a:t>
            </a:r>
          </a:p>
          <a:p>
            <a:pPr algn="ctr"/>
            <a:r>
              <a:rPr lang="en-US" sz="2400" b="1" dirty="0">
                <a:solidFill>
                  <a:prstClr val="black"/>
                </a:solidFill>
              </a:rPr>
              <a:t>Mean Total Salary = $294,088 (+0.17%)</a:t>
            </a:r>
          </a:p>
        </p:txBody>
      </p:sp>
    </p:spTree>
    <p:extLst>
      <p:ext uri="{BB962C8B-B14F-4D97-AF65-F5344CB8AC3E}">
        <p14:creationId xmlns:p14="http://schemas.microsoft.com/office/powerpoint/2010/main" val="87870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88" y="15922"/>
            <a:ext cx="8382000" cy="1218795"/>
          </a:xfrm>
        </p:spPr>
        <p:txBody>
          <a:bodyPr>
            <a:normAutofit/>
          </a:bodyPr>
          <a:lstStyle/>
          <a:p>
            <a:r>
              <a:rPr lang="en-US" sz="4400" dirty="0"/>
              <a:t>Salary by Rank</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7709255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73679" y="6318376"/>
            <a:ext cx="3787127" cy="369332"/>
          </a:xfrm>
          <a:prstGeom prst="rect">
            <a:avLst/>
          </a:prstGeom>
          <a:noFill/>
        </p:spPr>
        <p:txBody>
          <a:bodyPr wrap="none" rtlCol="0">
            <a:spAutoFit/>
          </a:bodyPr>
          <a:lstStyle/>
          <a:p>
            <a:r>
              <a:rPr lang="en-US" dirty="0">
                <a:solidFill>
                  <a:prstClr val="black"/>
                </a:solidFill>
              </a:rPr>
              <a:t>Chairs, Chiefs, pure </a:t>
            </a:r>
            <a:r>
              <a:rPr lang="en-US" dirty="0" err="1">
                <a:solidFill>
                  <a:prstClr val="black"/>
                </a:solidFill>
              </a:rPr>
              <a:t>Peds</a:t>
            </a:r>
            <a:r>
              <a:rPr lang="en-US" dirty="0">
                <a:solidFill>
                  <a:prstClr val="black"/>
                </a:solidFill>
              </a:rPr>
              <a:t> EM excluded</a:t>
            </a:r>
          </a:p>
        </p:txBody>
      </p:sp>
      <p:sp>
        <p:nvSpPr>
          <p:cNvPr id="3" name="Arrow: Right 2">
            <a:extLst>
              <a:ext uri="{FF2B5EF4-FFF2-40B4-BE49-F238E27FC236}">
                <a16:creationId xmlns:a16="http://schemas.microsoft.com/office/drawing/2014/main" id="{90055220-37C3-4C0B-A955-9846D85C6043}"/>
              </a:ext>
            </a:extLst>
          </p:cNvPr>
          <p:cNvSpPr/>
          <p:nvPr/>
        </p:nvSpPr>
        <p:spPr>
          <a:xfrm>
            <a:off x="4260806" y="3773103"/>
            <a:ext cx="1437350" cy="481263"/>
          </a:xfrm>
          <a:prstGeom prst="rightArrow">
            <a:avLst/>
          </a:prstGeom>
          <a:solidFill>
            <a:srgbClr val="3399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10%</a:t>
            </a:r>
          </a:p>
        </p:txBody>
      </p:sp>
      <p:sp>
        <p:nvSpPr>
          <p:cNvPr id="14" name="Arrow: Right 13">
            <a:extLst>
              <a:ext uri="{FF2B5EF4-FFF2-40B4-BE49-F238E27FC236}">
                <a16:creationId xmlns:a16="http://schemas.microsoft.com/office/drawing/2014/main" id="{A61D9F55-0E14-4F30-A1FA-8FF3C76E6FE2}"/>
              </a:ext>
            </a:extLst>
          </p:cNvPr>
          <p:cNvSpPr/>
          <p:nvPr/>
        </p:nvSpPr>
        <p:spPr>
          <a:xfrm>
            <a:off x="6078376" y="3800374"/>
            <a:ext cx="1437350" cy="481263"/>
          </a:xfrm>
          <a:prstGeom prst="rightArrow">
            <a:avLst/>
          </a:prstGeom>
          <a:solidFill>
            <a:srgbClr val="3399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10%</a:t>
            </a:r>
          </a:p>
        </p:txBody>
      </p:sp>
    </p:spTree>
    <p:extLst>
      <p:ext uri="{BB962C8B-B14F-4D97-AF65-F5344CB8AC3E}">
        <p14:creationId xmlns:p14="http://schemas.microsoft.com/office/powerpoint/2010/main" val="142817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Staffing</a:t>
            </a:r>
          </a:p>
        </p:txBody>
      </p:sp>
      <p:graphicFrame>
        <p:nvGraphicFramePr>
          <p:cNvPr id="3" name="Chart 2"/>
          <p:cNvGraphicFramePr>
            <a:graphicFrameLocks/>
          </p:cNvGraphicFramePr>
          <p:nvPr>
            <p:extLst>
              <p:ext uri="{D42A27DB-BD31-4B8C-83A1-F6EECF244321}">
                <p14:modId xmlns:p14="http://schemas.microsoft.com/office/powerpoint/2010/main" val="2113177933"/>
              </p:ext>
            </p:extLst>
          </p:nvPr>
        </p:nvGraphicFramePr>
        <p:xfrm>
          <a:off x="457201" y="1728440"/>
          <a:ext cx="8307658" cy="44381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53667" y="3206179"/>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2.1</a:t>
            </a:r>
          </a:p>
          <a:p>
            <a:pPr algn="ctr"/>
            <a:endParaRPr lang="en-US" sz="1600" b="1" dirty="0">
              <a:solidFill>
                <a:schemeClr val="bg1"/>
              </a:solidFill>
            </a:endParaRPr>
          </a:p>
        </p:txBody>
      </p:sp>
      <p:sp>
        <p:nvSpPr>
          <p:cNvPr id="6" name="TextBox 5">
            <a:extLst>
              <a:ext uri="{FF2B5EF4-FFF2-40B4-BE49-F238E27FC236}">
                <a16:creationId xmlns:a16="http://schemas.microsoft.com/office/drawing/2014/main" id="{9A71F294-8DDB-4059-825B-7F4F9C2C0488}"/>
              </a:ext>
            </a:extLst>
          </p:cNvPr>
          <p:cNvSpPr txBox="1"/>
          <p:nvPr/>
        </p:nvSpPr>
        <p:spPr>
          <a:xfrm>
            <a:off x="2978139" y="3250749"/>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2.4</a:t>
            </a:r>
          </a:p>
          <a:p>
            <a:pPr algn="ctr"/>
            <a:endParaRPr lang="en-US" sz="1600" b="1" dirty="0">
              <a:solidFill>
                <a:schemeClr val="bg1"/>
              </a:solidFill>
            </a:endParaRPr>
          </a:p>
        </p:txBody>
      </p:sp>
      <p:sp>
        <p:nvSpPr>
          <p:cNvPr id="7" name="TextBox 6">
            <a:extLst>
              <a:ext uri="{FF2B5EF4-FFF2-40B4-BE49-F238E27FC236}">
                <a16:creationId xmlns:a16="http://schemas.microsoft.com/office/drawing/2014/main" id="{4E397E6A-806B-438E-878F-9E9C42317D9C}"/>
              </a:ext>
            </a:extLst>
          </p:cNvPr>
          <p:cNvSpPr txBox="1"/>
          <p:nvPr/>
        </p:nvSpPr>
        <p:spPr>
          <a:xfrm>
            <a:off x="4285153" y="3228908"/>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2.1</a:t>
            </a:r>
          </a:p>
          <a:p>
            <a:pPr algn="ctr"/>
            <a:endParaRPr lang="en-US" sz="1600" b="1" dirty="0">
              <a:solidFill>
                <a:schemeClr val="bg1"/>
              </a:solidFill>
            </a:endParaRPr>
          </a:p>
        </p:txBody>
      </p:sp>
      <p:sp>
        <p:nvSpPr>
          <p:cNvPr id="8" name="TextBox 7">
            <a:extLst>
              <a:ext uri="{FF2B5EF4-FFF2-40B4-BE49-F238E27FC236}">
                <a16:creationId xmlns:a16="http://schemas.microsoft.com/office/drawing/2014/main" id="{7ECD8FEB-06B9-43D9-80B2-F2C20AFF3316}"/>
              </a:ext>
            </a:extLst>
          </p:cNvPr>
          <p:cNvSpPr txBox="1"/>
          <p:nvPr/>
        </p:nvSpPr>
        <p:spPr>
          <a:xfrm>
            <a:off x="6863425" y="3183450"/>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2.3</a:t>
            </a:r>
          </a:p>
          <a:p>
            <a:pPr algn="ctr"/>
            <a:endParaRPr lang="en-US" sz="1600" b="1" dirty="0">
              <a:solidFill>
                <a:schemeClr val="bg1"/>
              </a:solidFill>
            </a:endParaRPr>
          </a:p>
        </p:txBody>
      </p:sp>
      <p:sp>
        <p:nvSpPr>
          <p:cNvPr id="9" name="TextBox 8">
            <a:extLst>
              <a:ext uri="{FF2B5EF4-FFF2-40B4-BE49-F238E27FC236}">
                <a16:creationId xmlns:a16="http://schemas.microsoft.com/office/drawing/2014/main" id="{5E81EA49-9E7E-49AD-A6C9-643A78CCA783}"/>
              </a:ext>
            </a:extLst>
          </p:cNvPr>
          <p:cNvSpPr txBox="1"/>
          <p:nvPr/>
        </p:nvSpPr>
        <p:spPr>
          <a:xfrm>
            <a:off x="1672082" y="3222106"/>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2.3</a:t>
            </a:r>
          </a:p>
          <a:p>
            <a:pPr algn="ctr"/>
            <a:endParaRPr lang="en-US" sz="1600" b="1" dirty="0">
              <a:solidFill>
                <a:schemeClr val="bg1"/>
              </a:solidFill>
            </a:endParaRPr>
          </a:p>
        </p:txBody>
      </p:sp>
    </p:spTree>
    <p:extLst>
      <p:ext uri="{BB962C8B-B14F-4D97-AF65-F5344CB8AC3E}">
        <p14:creationId xmlns:p14="http://schemas.microsoft.com/office/powerpoint/2010/main" val="1238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3605665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129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5675008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22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632532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789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900568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a:extLst>
              <a:ext uri="{FF2B5EF4-FFF2-40B4-BE49-F238E27FC236}">
                <a16:creationId xmlns:a16="http://schemas.microsoft.com/office/drawing/2014/main" id="{B36A106E-46D7-419D-9C84-F32BC3C932C9}"/>
              </a:ext>
            </a:extLst>
          </p:cNvPr>
          <p:cNvSpPr/>
          <p:nvPr/>
        </p:nvSpPr>
        <p:spPr>
          <a:xfrm>
            <a:off x="8123722" y="2560317"/>
            <a:ext cx="250257" cy="5197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0F8BBCC-0639-4E02-8E11-13D10B58FAB7}"/>
              </a:ext>
            </a:extLst>
          </p:cNvPr>
          <p:cNvSpPr txBox="1"/>
          <p:nvPr/>
        </p:nvSpPr>
        <p:spPr>
          <a:xfrm>
            <a:off x="8453403" y="2614885"/>
            <a:ext cx="437940" cy="338554"/>
          </a:xfrm>
          <a:prstGeom prst="rect">
            <a:avLst/>
          </a:prstGeom>
          <a:noFill/>
        </p:spPr>
        <p:txBody>
          <a:bodyPr wrap="none" rtlCol="0">
            <a:spAutoFit/>
          </a:bodyPr>
          <a:lstStyle/>
          <a:p>
            <a:r>
              <a:rPr lang="en-US" sz="1600" b="1" dirty="0"/>
              <a:t>9%</a:t>
            </a:r>
          </a:p>
        </p:txBody>
      </p:sp>
    </p:spTree>
    <p:extLst>
      <p:ext uri="{BB962C8B-B14F-4D97-AF65-F5344CB8AC3E}">
        <p14:creationId xmlns:p14="http://schemas.microsoft.com/office/powerpoint/2010/main" val="417771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0210" y="1897233"/>
            <a:ext cx="7772400" cy="2111612"/>
          </a:xfrm>
        </p:spPr>
        <p:txBody>
          <a:bodyPr>
            <a:noAutofit/>
          </a:bodyPr>
          <a:lstStyle/>
          <a:p>
            <a:pPr algn="ctr"/>
            <a:r>
              <a:rPr lang="en-US" sz="3600" b="1" dirty="0"/>
              <a:t>Compensation Plans</a:t>
            </a:r>
          </a:p>
        </p:txBody>
      </p:sp>
    </p:spTree>
    <p:extLst>
      <p:ext uri="{BB962C8B-B14F-4D97-AF65-F5344CB8AC3E}">
        <p14:creationId xmlns:p14="http://schemas.microsoft.com/office/powerpoint/2010/main" val="15762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041" y="1213658"/>
            <a:ext cx="9147041" cy="5644341"/>
          </a:xfrm>
          <a:prstGeom prst="rect">
            <a:avLst/>
          </a:prstGeom>
        </p:spPr>
      </p:pic>
      <p:sp>
        <p:nvSpPr>
          <p:cNvPr id="2" name="Title 1"/>
          <p:cNvSpPr>
            <a:spLocks noGrp="1"/>
          </p:cNvSpPr>
          <p:nvPr>
            <p:ph type="title"/>
          </p:nvPr>
        </p:nvSpPr>
        <p:spPr/>
        <p:txBody>
          <a:bodyPr>
            <a:normAutofit/>
          </a:bodyPr>
          <a:lstStyle/>
          <a:p>
            <a:r>
              <a:rPr lang="en-US" sz="4000" dirty="0"/>
              <a:t>How do we pay our faculty?</a:t>
            </a:r>
          </a:p>
        </p:txBody>
      </p:sp>
      <p:sp>
        <p:nvSpPr>
          <p:cNvPr id="3" name="TextBox 2"/>
          <p:cNvSpPr txBox="1"/>
          <p:nvPr/>
        </p:nvSpPr>
        <p:spPr>
          <a:xfrm>
            <a:off x="2097893" y="1447689"/>
            <a:ext cx="4948214" cy="584775"/>
          </a:xfrm>
          <a:prstGeom prst="rect">
            <a:avLst/>
          </a:prstGeom>
          <a:noFill/>
        </p:spPr>
        <p:txBody>
          <a:bodyPr wrap="none" rtlCol="0">
            <a:spAutoFit/>
          </a:bodyPr>
          <a:lstStyle/>
          <a:p>
            <a:r>
              <a:rPr lang="en-US" sz="3200" b="1" dirty="0"/>
              <a:t>Faculty Compensation Plans</a:t>
            </a:r>
          </a:p>
        </p:txBody>
      </p:sp>
      <p:sp>
        <p:nvSpPr>
          <p:cNvPr id="8" name="TextBox 7"/>
          <p:cNvSpPr txBox="1"/>
          <p:nvPr/>
        </p:nvSpPr>
        <p:spPr>
          <a:xfrm>
            <a:off x="648399" y="2345640"/>
            <a:ext cx="3250057" cy="830997"/>
          </a:xfrm>
          <a:prstGeom prst="rect">
            <a:avLst/>
          </a:prstGeom>
          <a:noFill/>
        </p:spPr>
        <p:txBody>
          <a:bodyPr wrap="none" rtlCol="0">
            <a:spAutoFit/>
          </a:bodyPr>
          <a:lstStyle/>
          <a:p>
            <a:r>
              <a:rPr lang="en-US" sz="2400" b="1" dirty="0"/>
              <a:t>Single component: 2.7%</a:t>
            </a:r>
          </a:p>
          <a:p>
            <a:pPr marL="285750" indent="-285750">
              <a:buFont typeface="Arial" panose="020B0604020202020204" pitchFamily="34" charset="0"/>
              <a:buChar char="•"/>
            </a:pPr>
            <a:r>
              <a:rPr lang="en-US" sz="2400" b="1" dirty="0">
                <a:solidFill>
                  <a:schemeClr val="accent2">
                    <a:lumMod val="75000"/>
                  </a:schemeClr>
                </a:solidFill>
              </a:rPr>
              <a:t>Salary only</a:t>
            </a:r>
          </a:p>
        </p:txBody>
      </p:sp>
      <p:sp>
        <p:nvSpPr>
          <p:cNvPr id="9" name="TextBox 8"/>
          <p:cNvSpPr txBox="1"/>
          <p:nvPr/>
        </p:nvSpPr>
        <p:spPr>
          <a:xfrm>
            <a:off x="648399" y="4599889"/>
            <a:ext cx="3177537" cy="1569660"/>
          </a:xfrm>
          <a:prstGeom prst="rect">
            <a:avLst/>
          </a:prstGeom>
          <a:noFill/>
        </p:spPr>
        <p:txBody>
          <a:bodyPr wrap="none" rtlCol="0">
            <a:spAutoFit/>
          </a:bodyPr>
          <a:lstStyle/>
          <a:p>
            <a:r>
              <a:rPr lang="en-US" sz="2400" b="1" dirty="0"/>
              <a:t>Two component: 26.2%</a:t>
            </a:r>
          </a:p>
          <a:p>
            <a:pPr marL="285750" indent="-285750">
              <a:buFont typeface="Arial" panose="020B0604020202020204" pitchFamily="34" charset="0"/>
              <a:buChar char="•"/>
            </a:pPr>
            <a:r>
              <a:rPr lang="en-US" sz="2400" b="1" dirty="0">
                <a:solidFill>
                  <a:schemeClr val="accent2">
                    <a:lumMod val="75000"/>
                  </a:schemeClr>
                </a:solidFill>
              </a:rPr>
              <a:t>Base + Extra hours</a:t>
            </a:r>
          </a:p>
          <a:p>
            <a:pPr marL="285750" indent="-285750">
              <a:buFont typeface="Arial" panose="020B0604020202020204" pitchFamily="34" charset="0"/>
              <a:buChar char="•"/>
            </a:pPr>
            <a:r>
              <a:rPr lang="en-US" sz="2400" b="1" dirty="0">
                <a:solidFill>
                  <a:schemeClr val="accent2">
                    <a:lumMod val="75000"/>
                  </a:schemeClr>
                </a:solidFill>
              </a:rPr>
              <a:t>Base + Stipend</a:t>
            </a:r>
          </a:p>
          <a:p>
            <a:pPr marL="285750" indent="-285750">
              <a:buFont typeface="Arial" panose="020B0604020202020204" pitchFamily="34" charset="0"/>
              <a:buChar char="•"/>
            </a:pPr>
            <a:r>
              <a:rPr lang="en-US" sz="2400" b="1" i="1" dirty="0">
                <a:solidFill>
                  <a:schemeClr val="accent2">
                    <a:lumMod val="75000"/>
                  </a:schemeClr>
                </a:solidFill>
              </a:rPr>
              <a:t>Base + Bonus = 73%</a:t>
            </a:r>
          </a:p>
        </p:txBody>
      </p:sp>
      <p:sp>
        <p:nvSpPr>
          <p:cNvPr id="10" name="TextBox 9"/>
          <p:cNvSpPr txBox="1"/>
          <p:nvPr/>
        </p:nvSpPr>
        <p:spPr>
          <a:xfrm>
            <a:off x="4688733" y="2345640"/>
            <a:ext cx="3942105" cy="1569660"/>
          </a:xfrm>
          <a:prstGeom prst="rect">
            <a:avLst/>
          </a:prstGeom>
          <a:noFill/>
        </p:spPr>
        <p:txBody>
          <a:bodyPr wrap="none" rtlCol="0">
            <a:spAutoFit/>
          </a:bodyPr>
          <a:lstStyle/>
          <a:p>
            <a:r>
              <a:rPr lang="en-US" sz="2400" b="1" dirty="0"/>
              <a:t>Three component: 51.5%</a:t>
            </a:r>
          </a:p>
          <a:p>
            <a:pPr marL="285750" indent="-285750">
              <a:buFont typeface="Arial" panose="020B0604020202020204" pitchFamily="34" charset="0"/>
              <a:buChar char="•"/>
            </a:pPr>
            <a:r>
              <a:rPr lang="en-US" sz="2400" b="1" dirty="0">
                <a:solidFill>
                  <a:schemeClr val="accent2">
                    <a:lumMod val="75000"/>
                  </a:schemeClr>
                </a:solidFill>
              </a:rPr>
              <a:t>Base + Extra + Stipend</a:t>
            </a:r>
          </a:p>
          <a:p>
            <a:pPr marL="285750" indent="-285750">
              <a:buFont typeface="Arial" panose="020B0604020202020204" pitchFamily="34" charset="0"/>
              <a:buChar char="•"/>
            </a:pPr>
            <a:r>
              <a:rPr lang="en-US" sz="2400" b="1" i="1" dirty="0">
                <a:solidFill>
                  <a:schemeClr val="accent2">
                    <a:lumMod val="75000"/>
                  </a:schemeClr>
                </a:solidFill>
              </a:rPr>
              <a:t>Base + Extra + Bonus = 87%</a:t>
            </a:r>
          </a:p>
          <a:p>
            <a:pPr marL="285750" indent="-285750">
              <a:buFont typeface="Arial" panose="020B0604020202020204" pitchFamily="34" charset="0"/>
              <a:buChar char="•"/>
            </a:pPr>
            <a:r>
              <a:rPr lang="en-US" sz="2400" b="1" dirty="0">
                <a:solidFill>
                  <a:schemeClr val="accent2">
                    <a:lumMod val="75000"/>
                  </a:schemeClr>
                </a:solidFill>
              </a:rPr>
              <a:t>Base + Stipend + Bonus</a:t>
            </a:r>
          </a:p>
        </p:txBody>
      </p:sp>
      <p:sp>
        <p:nvSpPr>
          <p:cNvPr id="11" name="TextBox 10"/>
          <p:cNvSpPr txBox="1"/>
          <p:nvPr/>
        </p:nvSpPr>
        <p:spPr>
          <a:xfrm>
            <a:off x="4688733" y="4602564"/>
            <a:ext cx="4308872" cy="830997"/>
          </a:xfrm>
          <a:prstGeom prst="rect">
            <a:avLst/>
          </a:prstGeom>
          <a:noFill/>
        </p:spPr>
        <p:txBody>
          <a:bodyPr wrap="none" rtlCol="0">
            <a:spAutoFit/>
          </a:bodyPr>
          <a:lstStyle/>
          <a:p>
            <a:r>
              <a:rPr lang="en-US" sz="2400" b="1" dirty="0"/>
              <a:t>Four component: 19.5%</a:t>
            </a:r>
          </a:p>
          <a:p>
            <a:pPr marL="285750" indent="-285750">
              <a:buFont typeface="Arial" panose="020B0604020202020204" pitchFamily="34" charset="0"/>
              <a:buChar char="•"/>
            </a:pPr>
            <a:r>
              <a:rPr lang="en-US" sz="2400" b="1" dirty="0">
                <a:solidFill>
                  <a:schemeClr val="accent2">
                    <a:lumMod val="75000"/>
                  </a:schemeClr>
                </a:solidFill>
              </a:rPr>
              <a:t>Base + Extra+ Stipend + Bonus</a:t>
            </a:r>
          </a:p>
        </p:txBody>
      </p:sp>
      <p:sp>
        <p:nvSpPr>
          <p:cNvPr id="4" name="Rectangle 3">
            <a:extLst>
              <a:ext uri="{FF2B5EF4-FFF2-40B4-BE49-F238E27FC236}">
                <a16:creationId xmlns:a16="http://schemas.microsoft.com/office/drawing/2014/main" id="{DE964DFC-0D3B-435A-9CA6-C88E3483173F}"/>
              </a:ext>
            </a:extLst>
          </p:cNvPr>
          <p:cNvSpPr/>
          <p:nvPr/>
        </p:nvSpPr>
        <p:spPr>
          <a:xfrm>
            <a:off x="4430598" y="2160525"/>
            <a:ext cx="4496586" cy="2055043"/>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2" end="2"/>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Salary Components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8034209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6368" y="6317927"/>
            <a:ext cx="39331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Chairs, Chiefs, pure</a:t>
            </a:r>
            <a:r>
              <a:rPr kumimoji="0" lang="en-US" sz="1600" b="0" i="0" u="none" strike="noStrike" kern="1200" cap="none" spc="0" normalizeH="0" noProof="0" dirty="0">
                <a:ln>
                  <a:noFill/>
                </a:ln>
                <a:solidFill>
                  <a:prstClr val="black"/>
                </a:solidFill>
                <a:effectLst/>
                <a:uLnTx/>
                <a:uFillTx/>
                <a:latin typeface="Calibri"/>
                <a:ea typeface="+mn-ea"/>
                <a:cs typeface="+mn-cs"/>
              </a:rPr>
              <a:t> </a:t>
            </a:r>
            <a:r>
              <a:rPr kumimoji="0" lang="en-US" sz="1600" b="0" i="0" u="none" strike="noStrike" kern="1200" cap="none" spc="0" normalizeH="0" noProof="0" dirty="0" err="1">
                <a:ln>
                  <a:noFill/>
                </a:ln>
                <a:solidFill>
                  <a:prstClr val="black"/>
                </a:solidFill>
                <a:effectLst/>
                <a:uLnTx/>
                <a:uFillTx/>
                <a:latin typeface="Calibri"/>
                <a:ea typeface="+mn-ea"/>
                <a:cs typeface="+mn-cs"/>
              </a:rPr>
              <a:t>Peds</a:t>
            </a:r>
            <a:r>
              <a:rPr kumimoji="0" lang="en-US" sz="1600" b="0" i="0" u="none" strike="noStrike" kern="1200" cap="none" spc="0" normalizeH="0" noProof="0" dirty="0">
                <a:ln>
                  <a:noFill/>
                </a:ln>
                <a:solidFill>
                  <a:prstClr val="black"/>
                </a:solidFill>
                <a:effectLst/>
                <a:uLnTx/>
                <a:uFillTx/>
                <a:latin typeface="Calibri"/>
                <a:ea typeface="+mn-ea"/>
                <a:cs typeface="+mn-cs"/>
              </a:rPr>
              <a:t> EM faculty</a:t>
            </a:r>
            <a:r>
              <a:rPr kumimoji="0" lang="en-US" sz="1600" b="0" i="0" u="none" strike="noStrike" kern="1200" cap="none" spc="0" normalizeH="0" baseline="0" noProof="0" dirty="0">
                <a:ln>
                  <a:noFill/>
                </a:ln>
                <a:solidFill>
                  <a:prstClr val="black"/>
                </a:solidFill>
                <a:effectLst/>
                <a:uLnTx/>
                <a:uFillTx/>
                <a:latin typeface="Calibri"/>
                <a:ea typeface="+mn-ea"/>
                <a:cs typeface="+mn-cs"/>
              </a:rPr>
              <a:t> excluded</a:t>
            </a:r>
          </a:p>
        </p:txBody>
      </p:sp>
      <p:sp>
        <p:nvSpPr>
          <p:cNvPr id="10" name="TextBox 9"/>
          <p:cNvSpPr txBox="1"/>
          <p:nvPr/>
        </p:nvSpPr>
        <p:spPr>
          <a:xfrm>
            <a:off x="3240358" y="4164866"/>
            <a:ext cx="646331"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4454683" y="4158680"/>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93%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5692158" y="4158680"/>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84%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6929633" y="4164866"/>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74%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7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Salary Components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369898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25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22313" y="3821112"/>
            <a:ext cx="7772400" cy="1500187"/>
          </a:xfrm>
        </p:spPr>
        <p:txBody>
          <a:bodyPr>
            <a:noAutofit/>
          </a:bodyPr>
          <a:lstStyle/>
          <a:p>
            <a:pPr algn="ctr"/>
            <a:r>
              <a:rPr lang="en-US" sz="4000" b="1" dirty="0"/>
              <a:t>APP Salary Survey</a:t>
            </a:r>
          </a:p>
          <a:p>
            <a:pPr algn="ctr"/>
            <a:r>
              <a:rPr lang="en-US" sz="4000" b="1" dirty="0"/>
              <a:t>Fiscal Year 2022 Data</a:t>
            </a:r>
          </a:p>
          <a:p>
            <a:pPr algn="ctr"/>
            <a:endParaRPr lang="en-US" sz="2800" b="1" dirty="0"/>
          </a:p>
          <a:p>
            <a:pPr algn="ctr"/>
            <a:endParaRPr lang="en-US" sz="3600" b="1" dirty="0">
              <a:solidFill>
                <a:srgbClr val="C00000"/>
              </a:solidFill>
            </a:endParaRPr>
          </a:p>
        </p:txBody>
      </p:sp>
    </p:spTree>
    <p:extLst>
      <p:ext uri="{BB962C8B-B14F-4D97-AF65-F5344CB8AC3E}">
        <p14:creationId xmlns:p14="http://schemas.microsoft.com/office/powerpoint/2010/main" val="301110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Demographics</a:t>
            </a:r>
          </a:p>
        </p:txBody>
      </p:sp>
      <p:sp>
        <p:nvSpPr>
          <p:cNvPr id="2" name="Content Placeholder 1"/>
          <p:cNvSpPr>
            <a:spLocks noGrp="1"/>
          </p:cNvSpPr>
          <p:nvPr>
            <p:ph idx="1"/>
          </p:nvPr>
        </p:nvSpPr>
        <p:spPr>
          <a:xfrm>
            <a:off x="457200" y="1695298"/>
            <a:ext cx="8229600" cy="4525963"/>
          </a:xfrm>
        </p:spPr>
        <p:txBody>
          <a:bodyPr>
            <a:normAutofit/>
          </a:bodyPr>
          <a:lstStyle/>
          <a:p>
            <a:r>
              <a:rPr lang="en-US" b="1" dirty="0"/>
              <a:t>773 Advanced Practice Providers</a:t>
            </a:r>
          </a:p>
          <a:p>
            <a:pPr marL="0" indent="0">
              <a:buNone/>
            </a:pPr>
            <a:endParaRPr lang="en-US" sz="1000" dirty="0"/>
          </a:p>
          <a:p>
            <a:pPr lvl="1"/>
            <a:r>
              <a:rPr lang="en-US" dirty="0"/>
              <a:t>8.8 years post training</a:t>
            </a:r>
          </a:p>
          <a:p>
            <a:pPr lvl="1"/>
            <a:endParaRPr lang="en-US" sz="1200" dirty="0"/>
          </a:p>
          <a:p>
            <a:pPr lvl="1"/>
            <a:r>
              <a:rPr lang="en-US" dirty="0"/>
              <a:t>69% Physician Assistant</a:t>
            </a:r>
          </a:p>
          <a:p>
            <a:pPr lvl="1"/>
            <a:r>
              <a:rPr lang="en-US" dirty="0"/>
              <a:t>31% Nurse Practitioner</a:t>
            </a:r>
          </a:p>
          <a:p>
            <a:pPr lvl="1"/>
            <a:endParaRPr lang="en-US" sz="1200" dirty="0"/>
          </a:p>
          <a:p>
            <a:pPr lvl="1"/>
            <a:r>
              <a:rPr lang="en-US" dirty="0"/>
              <a:t>64% Female</a:t>
            </a:r>
          </a:p>
          <a:p>
            <a:pPr lvl="1"/>
            <a:r>
              <a:rPr lang="en-US" dirty="0"/>
              <a:t>30% Male</a:t>
            </a:r>
          </a:p>
          <a:p>
            <a:pPr lvl="1"/>
            <a:r>
              <a:rPr lang="en-US" dirty="0"/>
              <a:t>  6% Do not disclose</a:t>
            </a:r>
          </a:p>
        </p:txBody>
      </p:sp>
      <p:pic>
        <p:nvPicPr>
          <p:cNvPr id="3" name="Picture 2"/>
          <p:cNvPicPr>
            <a:picLocks noChangeAspect="1"/>
          </p:cNvPicPr>
          <p:nvPr/>
        </p:nvPicPr>
        <p:blipFill>
          <a:blip r:embed="rId2"/>
          <a:stretch>
            <a:fillRect/>
          </a:stretch>
        </p:blipFill>
        <p:spPr>
          <a:xfrm>
            <a:off x="5780836" y="2752375"/>
            <a:ext cx="2221611" cy="2221611"/>
          </a:xfrm>
          <a:prstGeom prst="rect">
            <a:avLst/>
          </a:prstGeom>
        </p:spPr>
      </p:pic>
      <p:pic>
        <p:nvPicPr>
          <p:cNvPr id="4" name="Picture 3"/>
          <p:cNvPicPr>
            <a:picLocks noChangeAspect="1"/>
          </p:cNvPicPr>
          <p:nvPr/>
        </p:nvPicPr>
        <p:blipFill>
          <a:blip r:embed="rId3"/>
          <a:stretch>
            <a:fillRect/>
          </a:stretch>
        </p:blipFill>
        <p:spPr>
          <a:xfrm>
            <a:off x="4732933" y="5256650"/>
            <a:ext cx="4123029" cy="1498034"/>
          </a:xfrm>
          <a:prstGeom prst="rect">
            <a:avLst/>
          </a:prstGeom>
        </p:spPr>
      </p:pic>
    </p:spTree>
    <p:extLst>
      <p:ext uri="{BB962C8B-B14F-4D97-AF65-F5344CB8AC3E}">
        <p14:creationId xmlns:p14="http://schemas.microsoft.com/office/powerpoint/2010/main" val="8507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68" y="222430"/>
            <a:ext cx="8382000" cy="900752"/>
          </a:xfrm>
        </p:spPr>
        <p:txBody>
          <a:bodyPr>
            <a:normAutofit/>
          </a:bodyPr>
          <a:lstStyle/>
          <a:p>
            <a:r>
              <a:rPr lang="en-US" sz="4400" dirty="0"/>
              <a:t>Faculty Effort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76440727"/>
              </p:ext>
            </p:extLst>
          </p:nvPr>
        </p:nvGraphicFramePr>
        <p:xfrm>
          <a:off x="1981270" y="3874416"/>
          <a:ext cx="7162730" cy="290459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914400" y="1470713"/>
            <a:ext cx="716273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Percent Faculty Effort:  Multiple Missions</a:t>
            </a:r>
          </a:p>
        </p:txBody>
      </p:sp>
      <p:sp>
        <p:nvSpPr>
          <p:cNvPr id="3" name="TextBox 2"/>
          <p:cNvSpPr txBox="1"/>
          <p:nvPr/>
        </p:nvSpPr>
        <p:spPr>
          <a:xfrm>
            <a:off x="304765" y="6509982"/>
            <a:ext cx="17025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Academic Centers</a:t>
            </a:r>
          </a:p>
        </p:txBody>
      </p:sp>
      <p:pic>
        <p:nvPicPr>
          <p:cNvPr id="5" name="Picture 4"/>
          <p:cNvPicPr>
            <a:picLocks noChangeAspect="1"/>
          </p:cNvPicPr>
          <p:nvPr/>
        </p:nvPicPr>
        <p:blipFill>
          <a:blip r:embed="rId3"/>
          <a:stretch>
            <a:fillRect/>
          </a:stretch>
        </p:blipFill>
        <p:spPr>
          <a:xfrm>
            <a:off x="105260" y="2068148"/>
            <a:ext cx="5981985" cy="2175267"/>
          </a:xfrm>
          <a:prstGeom prst="rect">
            <a:avLst/>
          </a:prstGeom>
        </p:spPr>
      </p:pic>
      <p:sp>
        <p:nvSpPr>
          <p:cNvPr id="7" name="TextBox 6"/>
          <p:cNvSpPr txBox="1"/>
          <p:nvPr/>
        </p:nvSpPr>
        <p:spPr>
          <a:xfrm>
            <a:off x="681192" y="3933500"/>
            <a:ext cx="923651" cy="369332"/>
          </a:xfrm>
          <a:prstGeom prst="rect">
            <a:avLst/>
          </a:prstGeom>
          <a:noFill/>
        </p:spPr>
        <p:txBody>
          <a:bodyPr wrap="none" rtlCol="0">
            <a:spAutoFit/>
          </a:bodyPr>
          <a:lstStyle/>
          <a:p>
            <a:r>
              <a:rPr lang="en-US" b="1" dirty="0"/>
              <a:t>FY 2015</a:t>
            </a:r>
          </a:p>
        </p:txBody>
      </p:sp>
      <p:sp>
        <p:nvSpPr>
          <p:cNvPr id="10" name="TextBox 9"/>
          <p:cNvSpPr txBox="1"/>
          <p:nvPr/>
        </p:nvSpPr>
        <p:spPr>
          <a:xfrm>
            <a:off x="6231065" y="4284956"/>
            <a:ext cx="931665" cy="369332"/>
          </a:xfrm>
          <a:prstGeom prst="rect">
            <a:avLst/>
          </a:prstGeom>
          <a:noFill/>
        </p:spPr>
        <p:txBody>
          <a:bodyPr wrap="none" rtlCol="0">
            <a:spAutoFit/>
          </a:bodyPr>
          <a:lstStyle/>
          <a:p>
            <a:r>
              <a:rPr lang="en-US" b="1" dirty="0"/>
              <a:t>FY 2023</a:t>
            </a:r>
          </a:p>
        </p:txBody>
      </p:sp>
      <p:sp>
        <p:nvSpPr>
          <p:cNvPr id="4" name="TextBox 3">
            <a:extLst>
              <a:ext uri="{FF2B5EF4-FFF2-40B4-BE49-F238E27FC236}">
                <a16:creationId xmlns:a16="http://schemas.microsoft.com/office/drawing/2014/main" id="{C2E1220B-741F-419C-99F9-6059D3B58685}"/>
              </a:ext>
            </a:extLst>
          </p:cNvPr>
          <p:cNvSpPr txBox="1"/>
          <p:nvPr/>
        </p:nvSpPr>
        <p:spPr>
          <a:xfrm>
            <a:off x="4401368" y="1914023"/>
            <a:ext cx="4231992" cy="584775"/>
          </a:xfrm>
          <a:prstGeom prst="rect">
            <a:avLst/>
          </a:prstGeom>
          <a:noFill/>
        </p:spPr>
        <p:txBody>
          <a:bodyPr wrap="none" rtlCol="0">
            <a:spAutoFit/>
          </a:bodyPr>
          <a:lstStyle/>
          <a:p>
            <a:r>
              <a:rPr lang="en-US" sz="3200" b="1" dirty="0"/>
              <a:t>Increasing clinical effort</a:t>
            </a:r>
          </a:p>
        </p:txBody>
      </p:sp>
    </p:spTree>
    <p:extLst>
      <p:ext uri="{BB962C8B-B14F-4D97-AF65-F5344CB8AC3E}">
        <p14:creationId xmlns:p14="http://schemas.microsoft.com/office/powerpoint/2010/main" val="363403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Demographics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261669030"/>
              </p:ext>
            </p:extLst>
          </p:nvPr>
        </p:nvGraphicFramePr>
        <p:xfrm>
          <a:off x="532614" y="1841603"/>
          <a:ext cx="3368650" cy="1854200"/>
        </p:xfrm>
        <a:graphic>
          <a:graphicData uri="http://schemas.openxmlformats.org/drawingml/2006/table">
            <a:tbl>
              <a:tblPr firstRow="1" bandRow="1">
                <a:tableStyleId>{5C22544A-7EE6-4342-B048-85BDC9FD1C3A}</a:tableStyleId>
              </a:tblPr>
              <a:tblGrid>
                <a:gridCol w="2373782">
                  <a:extLst>
                    <a:ext uri="{9D8B030D-6E8A-4147-A177-3AD203B41FA5}">
                      <a16:colId xmlns:a16="http://schemas.microsoft.com/office/drawing/2014/main" val="1176693469"/>
                    </a:ext>
                  </a:extLst>
                </a:gridCol>
                <a:gridCol w="994868">
                  <a:extLst>
                    <a:ext uri="{9D8B030D-6E8A-4147-A177-3AD203B41FA5}">
                      <a16:colId xmlns:a16="http://schemas.microsoft.com/office/drawing/2014/main" val="1520427770"/>
                    </a:ext>
                  </a:extLst>
                </a:gridCol>
              </a:tblGrid>
              <a:tr h="370840">
                <a:tc>
                  <a:txBody>
                    <a:bodyPr/>
                    <a:lstStyle/>
                    <a:p>
                      <a:r>
                        <a:rPr lang="en-US" dirty="0"/>
                        <a:t>ED area worked </a:t>
                      </a:r>
                    </a:p>
                  </a:txBody>
                  <a:tcPr marL="139630" marR="139630"/>
                </a:tc>
                <a:tc>
                  <a:txBody>
                    <a:bodyPr/>
                    <a:lstStyle/>
                    <a:p>
                      <a:endParaRPr lang="en-US" dirty="0"/>
                    </a:p>
                  </a:txBody>
                  <a:tcPr marL="139630" marR="139630"/>
                </a:tc>
                <a:extLst>
                  <a:ext uri="{0D108BD9-81ED-4DB2-BD59-A6C34878D82A}">
                    <a16:rowId xmlns:a16="http://schemas.microsoft.com/office/drawing/2014/main" val="129189965"/>
                  </a:ext>
                </a:extLst>
              </a:tr>
              <a:tr h="370840">
                <a:tc>
                  <a:txBody>
                    <a:bodyPr/>
                    <a:lstStyle/>
                    <a:p>
                      <a:r>
                        <a:rPr lang="en-US" sz="1600" b="1" dirty="0"/>
                        <a:t>More than one area</a:t>
                      </a:r>
                    </a:p>
                  </a:txBody>
                  <a:tcPr marL="139630" marR="139630"/>
                </a:tc>
                <a:tc>
                  <a:txBody>
                    <a:bodyPr/>
                    <a:lstStyle/>
                    <a:p>
                      <a:pPr algn="ctr"/>
                      <a:r>
                        <a:rPr lang="en-US" sz="1600" b="1" dirty="0"/>
                        <a:t>74%</a:t>
                      </a:r>
                    </a:p>
                  </a:txBody>
                  <a:tcPr marL="139630" marR="139630"/>
                </a:tc>
                <a:extLst>
                  <a:ext uri="{0D108BD9-81ED-4DB2-BD59-A6C34878D82A}">
                    <a16:rowId xmlns:a16="http://schemas.microsoft.com/office/drawing/2014/main" val="3629626494"/>
                  </a:ext>
                </a:extLst>
              </a:tr>
              <a:tr h="370840">
                <a:tc>
                  <a:txBody>
                    <a:bodyPr/>
                    <a:lstStyle/>
                    <a:p>
                      <a:r>
                        <a:rPr lang="en-US" sz="1600" b="1" dirty="0">
                          <a:solidFill>
                            <a:schemeClr val="tx1"/>
                          </a:solidFill>
                        </a:rPr>
                        <a:t>Main ED only</a:t>
                      </a:r>
                    </a:p>
                  </a:txBody>
                  <a:tcPr marL="139630" marR="139630"/>
                </a:tc>
                <a:tc>
                  <a:txBody>
                    <a:bodyPr/>
                    <a:lstStyle/>
                    <a:p>
                      <a:pPr algn="ctr"/>
                      <a:r>
                        <a:rPr lang="en-US" sz="1600" b="1" dirty="0">
                          <a:solidFill>
                            <a:schemeClr val="tx1"/>
                          </a:solidFill>
                        </a:rPr>
                        <a:t>16%</a:t>
                      </a:r>
                    </a:p>
                  </a:txBody>
                  <a:tcPr marL="139630" marR="139630"/>
                </a:tc>
                <a:extLst>
                  <a:ext uri="{0D108BD9-81ED-4DB2-BD59-A6C34878D82A}">
                    <a16:rowId xmlns:a16="http://schemas.microsoft.com/office/drawing/2014/main" val="3265692475"/>
                  </a:ext>
                </a:extLst>
              </a:tr>
              <a:tr h="370840">
                <a:tc>
                  <a:txBody>
                    <a:bodyPr/>
                    <a:lstStyle/>
                    <a:p>
                      <a:r>
                        <a:rPr lang="en-US" sz="1600" b="1" dirty="0">
                          <a:solidFill>
                            <a:schemeClr val="tx1"/>
                          </a:solidFill>
                        </a:rPr>
                        <a:t>Observation only</a:t>
                      </a:r>
                    </a:p>
                  </a:txBody>
                  <a:tcPr marL="139630" marR="139630"/>
                </a:tc>
                <a:tc>
                  <a:txBody>
                    <a:bodyPr/>
                    <a:lstStyle/>
                    <a:p>
                      <a:pPr algn="ctr"/>
                      <a:r>
                        <a:rPr lang="en-US" sz="1600" b="1" dirty="0">
                          <a:solidFill>
                            <a:schemeClr val="tx1"/>
                          </a:solidFill>
                        </a:rPr>
                        <a:t>8%</a:t>
                      </a:r>
                    </a:p>
                  </a:txBody>
                  <a:tcPr marL="139630" marR="139630"/>
                </a:tc>
                <a:extLst>
                  <a:ext uri="{0D108BD9-81ED-4DB2-BD59-A6C34878D82A}">
                    <a16:rowId xmlns:a16="http://schemas.microsoft.com/office/drawing/2014/main" val="4153485750"/>
                  </a:ext>
                </a:extLst>
              </a:tr>
              <a:tr h="370840">
                <a:tc>
                  <a:txBody>
                    <a:bodyPr/>
                    <a:lstStyle/>
                    <a:p>
                      <a:r>
                        <a:rPr lang="en-US" sz="1600" b="1" dirty="0"/>
                        <a:t>FT/Arrival/Triage</a:t>
                      </a:r>
                    </a:p>
                  </a:txBody>
                  <a:tcPr marL="139630" marR="139630"/>
                </a:tc>
                <a:tc>
                  <a:txBody>
                    <a:bodyPr/>
                    <a:lstStyle/>
                    <a:p>
                      <a:pPr algn="ctr"/>
                      <a:r>
                        <a:rPr lang="en-US" sz="1600" b="1" dirty="0"/>
                        <a:t>3%</a:t>
                      </a:r>
                    </a:p>
                  </a:txBody>
                  <a:tcPr marL="139630" marR="139630"/>
                </a:tc>
                <a:extLst>
                  <a:ext uri="{0D108BD9-81ED-4DB2-BD59-A6C34878D82A}">
                    <a16:rowId xmlns:a16="http://schemas.microsoft.com/office/drawing/2014/main" val="992783191"/>
                  </a:ext>
                </a:extLst>
              </a:tr>
            </a:tbl>
          </a:graphicData>
        </a:graphic>
      </p:graphicFrame>
      <p:sp>
        <p:nvSpPr>
          <p:cNvPr id="6" name="Content Placeholder 5"/>
          <p:cNvSpPr>
            <a:spLocks noGrp="1"/>
          </p:cNvSpPr>
          <p:nvPr>
            <p:ph sz="half" idx="2"/>
          </p:nvPr>
        </p:nvSpPr>
        <p:spPr>
          <a:xfrm>
            <a:off x="4440327" y="1841603"/>
            <a:ext cx="4524451" cy="3461918"/>
          </a:xfrm>
        </p:spPr>
        <p:txBody>
          <a:bodyPr>
            <a:normAutofit/>
          </a:bodyPr>
          <a:lstStyle/>
          <a:p>
            <a:r>
              <a:rPr lang="en-US" sz="2400" b="1" dirty="0"/>
              <a:t>1,631 Total hours </a:t>
            </a:r>
          </a:p>
          <a:p>
            <a:r>
              <a:rPr lang="en-US" sz="2400" b="1" dirty="0"/>
              <a:t>$141,138 Total salary</a:t>
            </a:r>
          </a:p>
          <a:p>
            <a:r>
              <a:rPr lang="en-US" sz="2400" b="1" i="1" dirty="0"/>
              <a:t>Minimal difference PA/NP</a:t>
            </a:r>
            <a:endParaRPr lang="en-US" sz="2400" b="1" dirty="0"/>
          </a:p>
          <a:p>
            <a:endParaRPr lang="en-US" sz="2400" b="1" dirty="0"/>
          </a:p>
          <a:p>
            <a:r>
              <a:rPr lang="en-US" sz="2400" b="1" dirty="0"/>
              <a:t>300 hour reduction for lead or administration</a:t>
            </a:r>
          </a:p>
          <a:p>
            <a:r>
              <a:rPr lang="en-US" sz="2400" b="1" dirty="0"/>
              <a:t>$18,000 difference between administrative role and none</a:t>
            </a:r>
          </a:p>
          <a:p>
            <a:endParaRPr lang="en-US" dirty="0"/>
          </a:p>
        </p:txBody>
      </p:sp>
      <p:cxnSp>
        <p:nvCxnSpPr>
          <p:cNvPr id="8" name="Straight Connector 7"/>
          <p:cNvCxnSpPr/>
          <p:nvPr/>
        </p:nvCxnSpPr>
        <p:spPr>
          <a:xfrm>
            <a:off x="4440327" y="3429000"/>
            <a:ext cx="4374489"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907251" y="4303079"/>
            <a:ext cx="2619375" cy="1743075"/>
          </a:xfrm>
          <a:prstGeom prst="rect">
            <a:avLst/>
          </a:prstGeom>
        </p:spPr>
      </p:pic>
    </p:spTree>
    <p:extLst>
      <p:ext uri="{BB962C8B-B14F-4D97-AF65-F5344CB8AC3E}">
        <p14:creationId xmlns:p14="http://schemas.microsoft.com/office/powerpoint/2010/main" val="146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6" name="Content Placeholder 5">
            <a:extLst>
              <a:ext uri="{FF2B5EF4-FFF2-40B4-BE49-F238E27FC236}">
                <a16:creationId xmlns:a16="http://schemas.microsoft.com/office/drawing/2014/main" id="{6E541C07-872A-4476-9CD6-65BD0BC0821A}"/>
              </a:ext>
            </a:extLst>
          </p:cNvPr>
          <p:cNvGraphicFramePr>
            <a:graphicFrameLocks noGrp="1"/>
          </p:cNvGraphicFramePr>
          <p:nvPr>
            <p:ph idx="1"/>
            <p:extLst>
              <p:ext uri="{D42A27DB-BD31-4B8C-83A1-F6EECF244321}">
                <p14:modId xmlns:p14="http://schemas.microsoft.com/office/powerpoint/2010/main" val="311617519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2" name="Right Brace 1">
            <a:extLst>
              <a:ext uri="{FF2B5EF4-FFF2-40B4-BE49-F238E27FC236}">
                <a16:creationId xmlns:a16="http://schemas.microsoft.com/office/drawing/2014/main" id="{01647A98-F4D4-4792-9CC4-A43BD91EDAC1}"/>
              </a:ext>
            </a:extLst>
          </p:cNvPr>
          <p:cNvSpPr/>
          <p:nvPr/>
        </p:nvSpPr>
        <p:spPr>
          <a:xfrm rot="5400000">
            <a:off x="7318724" y="2764138"/>
            <a:ext cx="337080" cy="945657"/>
          </a:xfrm>
          <a:prstGeom prst="rightBrace">
            <a:avLst>
              <a:gd name="adj1" fmla="val 8333"/>
              <a:gd name="adj2" fmla="val 5075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E3E5FA4A-D2E1-4C6F-B1AF-C82BA499FE8B}"/>
              </a:ext>
            </a:extLst>
          </p:cNvPr>
          <p:cNvSpPr txBox="1"/>
          <p:nvPr/>
        </p:nvSpPr>
        <p:spPr>
          <a:xfrm>
            <a:off x="7236995" y="3452495"/>
            <a:ext cx="596638" cy="338554"/>
          </a:xfrm>
          <a:prstGeom prst="rect">
            <a:avLst/>
          </a:prstGeom>
          <a:noFill/>
        </p:spPr>
        <p:txBody>
          <a:bodyPr wrap="none" rtlCol="0">
            <a:spAutoFit/>
          </a:bodyPr>
          <a:lstStyle/>
          <a:p>
            <a:r>
              <a:rPr lang="en-US" sz="1600" b="1" dirty="0">
                <a:solidFill>
                  <a:schemeClr val="bg1"/>
                </a:solidFill>
              </a:rPr>
              <a:t>5.5%</a:t>
            </a:r>
          </a:p>
        </p:txBody>
      </p:sp>
    </p:spTree>
    <p:extLst>
      <p:ext uri="{BB962C8B-B14F-4D97-AF65-F5344CB8AC3E}">
        <p14:creationId xmlns:p14="http://schemas.microsoft.com/office/powerpoint/2010/main" val="3127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7488876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452125" y="6056257"/>
            <a:ext cx="4319772" cy="646331"/>
          </a:xfrm>
          <a:prstGeom prst="rect">
            <a:avLst/>
          </a:prstGeom>
          <a:noFill/>
        </p:spPr>
        <p:txBody>
          <a:bodyPr wrap="none" rtlCol="0">
            <a:spAutoFit/>
          </a:bodyPr>
          <a:lstStyle/>
          <a:p>
            <a:r>
              <a:rPr lang="en-US" b="1" dirty="0"/>
              <a:t>No significant change in total hours worked</a:t>
            </a:r>
          </a:p>
          <a:p>
            <a:pPr algn="ctr"/>
            <a:r>
              <a:rPr lang="en-US" b="1" dirty="0"/>
              <a:t>Pay rate changes with years of service</a:t>
            </a:r>
          </a:p>
        </p:txBody>
      </p:sp>
    </p:spTree>
    <p:extLst>
      <p:ext uri="{BB962C8B-B14F-4D97-AF65-F5344CB8AC3E}">
        <p14:creationId xmlns:p14="http://schemas.microsoft.com/office/powerpoint/2010/main" val="352943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9" name="Content Placeholder 8">
            <a:extLst>
              <a:ext uri="{FF2B5EF4-FFF2-40B4-BE49-F238E27FC236}">
                <a16:creationId xmlns:a16="http://schemas.microsoft.com/office/drawing/2014/main" id="{428CBF46-CA60-46CA-AC45-0F27A33DFF44}"/>
              </a:ext>
            </a:extLst>
          </p:cNvPr>
          <p:cNvGraphicFramePr>
            <a:graphicFrameLocks noGrp="1"/>
          </p:cNvGraphicFramePr>
          <p:nvPr>
            <p:ph idx="1"/>
          </p:nvPr>
        </p:nvGraphicFramePr>
        <p:xfrm>
          <a:off x="570452" y="2338431"/>
          <a:ext cx="6583680" cy="320747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543493389"/>
                    </a:ext>
                  </a:extLst>
                </a:gridCol>
                <a:gridCol w="1645920">
                  <a:extLst>
                    <a:ext uri="{9D8B030D-6E8A-4147-A177-3AD203B41FA5}">
                      <a16:colId xmlns:a16="http://schemas.microsoft.com/office/drawing/2014/main" val="3806900827"/>
                    </a:ext>
                  </a:extLst>
                </a:gridCol>
                <a:gridCol w="1645920">
                  <a:extLst>
                    <a:ext uri="{9D8B030D-6E8A-4147-A177-3AD203B41FA5}">
                      <a16:colId xmlns:a16="http://schemas.microsoft.com/office/drawing/2014/main" val="289360042"/>
                    </a:ext>
                  </a:extLst>
                </a:gridCol>
                <a:gridCol w="1645920">
                  <a:extLst>
                    <a:ext uri="{9D8B030D-6E8A-4147-A177-3AD203B41FA5}">
                      <a16:colId xmlns:a16="http://schemas.microsoft.com/office/drawing/2014/main" val="1840230359"/>
                    </a:ext>
                  </a:extLst>
                </a:gridCol>
              </a:tblGrid>
              <a:tr h="641494">
                <a:tc>
                  <a:txBody>
                    <a:bodyPr/>
                    <a:lstStyle/>
                    <a:p>
                      <a:endParaRPr lang="en-US" dirty="0"/>
                    </a:p>
                  </a:txBody>
                  <a:tcPr anchor="ctr" anchorCtr="1"/>
                </a:tc>
                <a:tc>
                  <a:txBody>
                    <a:bodyPr/>
                    <a:lstStyle/>
                    <a:p>
                      <a:pPr algn="ctr"/>
                      <a:r>
                        <a:rPr lang="en-US" sz="2000" dirty="0"/>
                        <a:t>Total Salary</a:t>
                      </a:r>
                    </a:p>
                  </a:txBody>
                  <a:tcPr anchor="ctr" anchorCtr="1"/>
                </a:tc>
                <a:tc>
                  <a:txBody>
                    <a:bodyPr/>
                    <a:lstStyle/>
                    <a:p>
                      <a:pPr algn="ctr"/>
                      <a:r>
                        <a:rPr lang="en-US" sz="2000" dirty="0"/>
                        <a:t>Total Hours</a:t>
                      </a:r>
                    </a:p>
                  </a:txBody>
                  <a:tcPr anchor="ctr" anchorCtr="1"/>
                </a:tc>
                <a:tc>
                  <a:txBody>
                    <a:bodyPr/>
                    <a:lstStyle/>
                    <a:p>
                      <a:pPr algn="ctr"/>
                      <a:r>
                        <a:rPr lang="en-US" sz="2000" dirty="0"/>
                        <a:t>% PA</a:t>
                      </a:r>
                    </a:p>
                  </a:txBody>
                  <a:tcPr anchor="ctr" anchorCtr="1"/>
                </a:tc>
                <a:extLst>
                  <a:ext uri="{0D108BD9-81ED-4DB2-BD59-A6C34878D82A}">
                    <a16:rowId xmlns:a16="http://schemas.microsoft.com/office/drawing/2014/main" val="3717316828"/>
                  </a:ext>
                </a:extLst>
              </a:tr>
              <a:tr h="641494">
                <a:tc>
                  <a:txBody>
                    <a:bodyPr/>
                    <a:lstStyle/>
                    <a:p>
                      <a:r>
                        <a:rPr lang="en-US" sz="2000" b="1" dirty="0"/>
                        <a:t>West</a:t>
                      </a:r>
                    </a:p>
                  </a:txBody>
                  <a:tcPr anchor="ctr" anchorCtr="1"/>
                </a:tc>
                <a:tc>
                  <a:txBody>
                    <a:bodyPr/>
                    <a:lstStyle/>
                    <a:p>
                      <a:pPr algn="ctr"/>
                      <a:r>
                        <a:rPr lang="en-US" b="1" dirty="0"/>
                        <a:t>$158,599</a:t>
                      </a:r>
                    </a:p>
                  </a:txBody>
                  <a:tcPr anchor="ctr" anchorCtr="1"/>
                </a:tc>
                <a:tc>
                  <a:txBody>
                    <a:bodyPr/>
                    <a:lstStyle/>
                    <a:p>
                      <a:pPr algn="ctr"/>
                      <a:r>
                        <a:rPr lang="en-US" b="1" dirty="0"/>
                        <a:t>1431</a:t>
                      </a:r>
                    </a:p>
                  </a:txBody>
                  <a:tcPr anchor="ctr" anchorCtr="1"/>
                </a:tc>
                <a:tc>
                  <a:txBody>
                    <a:bodyPr/>
                    <a:lstStyle/>
                    <a:p>
                      <a:pPr algn="ctr"/>
                      <a:r>
                        <a:rPr lang="en-US" b="1" dirty="0"/>
                        <a:t>57%</a:t>
                      </a:r>
                    </a:p>
                  </a:txBody>
                  <a:tcPr anchor="ctr" anchorCtr="1"/>
                </a:tc>
                <a:extLst>
                  <a:ext uri="{0D108BD9-81ED-4DB2-BD59-A6C34878D82A}">
                    <a16:rowId xmlns:a16="http://schemas.microsoft.com/office/drawing/2014/main" val="2491016816"/>
                  </a:ext>
                </a:extLst>
              </a:tr>
              <a:tr h="641494">
                <a:tc>
                  <a:txBody>
                    <a:bodyPr/>
                    <a:lstStyle/>
                    <a:p>
                      <a:r>
                        <a:rPr lang="en-US" sz="2000" b="1" dirty="0"/>
                        <a:t>Midwest</a:t>
                      </a:r>
                    </a:p>
                  </a:txBody>
                  <a:tcPr anchor="ctr" anchorCtr="1"/>
                </a:tc>
                <a:tc>
                  <a:txBody>
                    <a:bodyPr/>
                    <a:lstStyle/>
                    <a:p>
                      <a:pPr algn="ctr"/>
                      <a:r>
                        <a:rPr lang="en-US" b="1" dirty="0"/>
                        <a:t>$146,438</a:t>
                      </a:r>
                    </a:p>
                  </a:txBody>
                  <a:tcPr anchor="ctr" anchorCtr="1"/>
                </a:tc>
                <a:tc>
                  <a:txBody>
                    <a:bodyPr/>
                    <a:lstStyle/>
                    <a:p>
                      <a:pPr algn="ctr"/>
                      <a:r>
                        <a:rPr lang="en-US" b="1" dirty="0"/>
                        <a:t>1696</a:t>
                      </a:r>
                    </a:p>
                  </a:txBody>
                  <a:tcPr anchor="ctr" anchorCtr="1"/>
                </a:tc>
                <a:tc>
                  <a:txBody>
                    <a:bodyPr/>
                    <a:lstStyle/>
                    <a:p>
                      <a:pPr algn="ctr"/>
                      <a:r>
                        <a:rPr lang="en-US" b="1" dirty="0"/>
                        <a:t>75%</a:t>
                      </a:r>
                    </a:p>
                  </a:txBody>
                  <a:tcPr anchor="ctr" anchorCtr="1"/>
                </a:tc>
                <a:extLst>
                  <a:ext uri="{0D108BD9-81ED-4DB2-BD59-A6C34878D82A}">
                    <a16:rowId xmlns:a16="http://schemas.microsoft.com/office/drawing/2014/main" val="795938709"/>
                  </a:ext>
                </a:extLst>
              </a:tr>
              <a:tr h="641494">
                <a:tc>
                  <a:txBody>
                    <a:bodyPr/>
                    <a:lstStyle/>
                    <a:p>
                      <a:r>
                        <a:rPr lang="en-US" sz="2000" b="1" dirty="0"/>
                        <a:t>Northeast</a:t>
                      </a:r>
                    </a:p>
                  </a:txBody>
                  <a:tcPr anchor="ctr" anchorCtr="1"/>
                </a:tc>
                <a:tc>
                  <a:txBody>
                    <a:bodyPr/>
                    <a:lstStyle/>
                    <a:p>
                      <a:pPr algn="ctr"/>
                      <a:r>
                        <a:rPr lang="en-US" b="1" dirty="0"/>
                        <a:t>$143,218</a:t>
                      </a:r>
                    </a:p>
                  </a:txBody>
                  <a:tcPr anchor="ctr" anchorCtr="1"/>
                </a:tc>
                <a:tc>
                  <a:txBody>
                    <a:bodyPr/>
                    <a:lstStyle/>
                    <a:p>
                      <a:pPr algn="ctr"/>
                      <a:r>
                        <a:rPr lang="en-US" b="1" dirty="0"/>
                        <a:t>1582</a:t>
                      </a:r>
                    </a:p>
                  </a:txBody>
                  <a:tcPr anchor="ctr" anchorCtr="1"/>
                </a:tc>
                <a:tc>
                  <a:txBody>
                    <a:bodyPr/>
                    <a:lstStyle/>
                    <a:p>
                      <a:pPr algn="ctr"/>
                      <a:r>
                        <a:rPr lang="en-US" b="1" dirty="0"/>
                        <a:t>78%</a:t>
                      </a:r>
                    </a:p>
                  </a:txBody>
                  <a:tcPr anchor="ctr" anchorCtr="1"/>
                </a:tc>
                <a:extLst>
                  <a:ext uri="{0D108BD9-81ED-4DB2-BD59-A6C34878D82A}">
                    <a16:rowId xmlns:a16="http://schemas.microsoft.com/office/drawing/2014/main" val="4224319916"/>
                  </a:ext>
                </a:extLst>
              </a:tr>
              <a:tr h="641494">
                <a:tc>
                  <a:txBody>
                    <a:bodyPr/>
                    <a:lstStyle/>
                    <a:p>
                      <a:r>
                        <a:rPr lang="en-US" sz="2000" b="1" dirty="0"/>
                        <a:t>South</a:t>
                      </a:r>
                    </a:p>
                  </a:txBody>
                  <a:tcPr anchor="ctr" anchorCtr="1"/>
                </a:tc>
                <a:tc>
                  <a:txBody>
                    <a:bodyPr/>
                    <a:lstStyle/>
                    <a:p>
                      <a:pPr algn="ctr"/>
                      <a:r>
                        <a:rPr lang="en-US" b="1" dirty="0"/>
                        <a:t>$132,254</a:t>
                      </a:r>
                    </a:p>
                  </a:txBody>
                  <a:tcPr anchor="ctr" anchorCtr="1"/>
                </a:tc>
                <a:tc>
                  <a:txBody>
                    <a:bodyPr/>
                    <a:lstStyle/>
                    <a:p>
                      <a:pPr algn="ctr"/>
                      <a:r>
                        <a:rPr lang="en-US" b="1" dirty="0"/>
                        <a:t>1808</a:t>
                      </a:r>
                    </a:p>
                  </a:txBody>
                  <a:tcPr anchor="ctr" anchorCtr="1"/>
                </a:tc>
                <a:tc>
                  <a:txBody>
                    <a:bodyPr/>
                    <a:lstStyle/>
                    <a:p>
                      <a:pPr algn="ctr"/>
                      <a:r>
                        <a:rPr lang="en-US" b="1" dirty="0"/>
                        <a:t>63%</a:t>
                      </a:r>
                    </a:p>
                  </a:txBody>
                  <a:tcPr anchor="ctr" anchorCtr="1"/>
                </a:tc>
                <a:extLst>
                  <a:ext uri="{0D108BD9-81ED-4DB2-BD59-A6C34878D82A}">
                    <a16:rowId xmlns:a16="http://schemas.microsoft.com/office/drawing/2014/main" val="3552476400"/>
                  </a:ext>
                </a:extLst>
              </a:tr>
            </a:tbl>
          </a:graphicData>
        </a:graphic>
      </p:graphicFrame>
      <p:sp>
        <p:nvSpPr>
          <p:cNvPr id="2" name="TextBox 1">
            <a:extLst>
              <a:ext uri="{FF2B5EF4-FFF2-40B4-BE49-F238E27FC236}">
                <a16:creationId xmlns:a16="http://schemas.microsoft.com/office/drawing/2014/main" id="{34D0CF0A-2F2A-4E84-ABAF-9CB484602844}"/>
              </a:ext>
            </a:extLst>
          </p:cNvPr>
          <p:cNvSpPr txBox="1"/>
          <p:nvPr/>
        </p:nvSpPr>
        <p:spPr>
          <a:xfrm>
            <a:off x="570452" y="1527215"/>
            <a:ext cx="2989921" cy="584775"/>
          </a:xfrm>
          <a:prstGeom prst="rect">
            <a:avLst/>
          </a:prstGeom>
          <a:noFill/>
        </p:spPr>
        <p:txBody>
          <a:bodyPr wrap="none" rtlCol="0">
            <a:spAutoFit/>
          </a:bodyPr>
          <a:lstStyle/>
          <a:p>
            <a:r>
              <a:rPr lang="en-US" sz="3200" b="1" dirty="0"/>
              <a:t>Salary by Region</a:t>
            </a:r>
          </a:p>
        </p:txBody>
      </p:sp>
      <p:sp>
        <p:nvSpPr>
          <p:cNvPr id="4" name="TextBox 3">
            <a:extLst>
              <a:ext uri="{FF2B5EF4-FFF2-40B4-BE49-F238E27FC236}">
                <a16:creationId xmlns:a16="http://schemas.microsoft.com/office/drawing/2014/main" id="{96AB10FF-611F-45EA-BB62-0DC9C4FB395C}"/>
              </a:ext>
            </a:extLst>
          </p:cNvPr>
          <p:cNvSpPr txBox="1"/>
          <p:nvPr/>
        </p:nvSpPr>
        <p:spPr>
          <a:xfrm>
            <a:off x="7154132" y="4289022"/>
            <a:ext cx="1537922" cy="646331"/>
          </a:xfrm>
          <a:prstGeom prst="rect">
            <a:avLst/>
          </a:prstGeom>
          <a:noFill/>
        </p:spPr>
        <p:txBody>
          <a:bodyPr wrap="none" rtlCol="0">
            <a:spAutoFit/>
          </a:bodyPr>
          <a:lstStyle/>
          <a:p>
            <a:pPr algn="ctr"/>
            <a:r>
              <a:rPr lang="en-US" b="1" dirty="0"/>
              <a:t>Highest APP</a:t>
            </a:r>
          </a:p>
          <a:p>
            <a:pPr algn="ctr"/>
            <a:r>
              <a:rPr lang="en-US" b="1" dirty="0"/>
              <a:t>Concentration</a:t>
            </a:r>
          </a:p>
        </p:txBody>
      </p:sp>
      <p:sp>
        <p:nvSpPr>
          <p:cNvPr id="7" name="TextBox 6">
            <a:extLst>
              <a:ext uri="{FF2B5EF4-FFF2-40B4-BE49-F238E27FC236}">
                <a16:creationId xmlns:a16="http://schemas.microsoft.com/office/drawing/2014/main" id="{E1C0EBAD-887B-4F1B-A098-678F051C114E}"/>
              </a:ext>
            </a:extLst>
          </p:cNvPr>
          <p:cNvSpPr txBox="1"/>
          <p:nvPr/>
        </p:nvSpPr>
        <p:spPr>
          <a:xfrm>
            <a:off x="5523182" y="5578675"/>
            <a:ext cx="1472262" cy="646331"/>
          </a:xfrm>
          <a:prstGeom prst="rect">
            <a:avLst/>
          </a:prstGeom>
          <a:noFill/>
        </p:spPr>
        <p:txBody>
          <a:bodyPr wrap="none" rtlCol="0">
            <a:spAutoFit/>
          </a:bodyPr>
          <a:lstStyle/>
          <a:p>
            <a:pPr algn="ctr"/>
            <a:r>
              <a:rPr lang="en-US" b="1" dirty="0"/>
              <a:t>Shift from NP</a:t>
            </a:r>
          </a:p>
          <a:p>
            <a:pPr algn="ctr"/>
            <a:r>
              <a:rPr lang="en-US" b="1" dirty="0"/>
              <a:t>To PA</a:t>
            </a:r>
          </a:p>
        </p:txBody>
      </p:sp>
    </p:spTree>
    <p:extLst>
      <p:ext uri="{BB962C8B-B14F-4D97-AF65-F5344CB8AC3E}">
        <p14:creationId xmlns:p14="http://schemas.microsoft.com/office/powerpoint/2010/main" val="222852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4594-2434-4EBA-8BA4-2206822309DF}"/>
              </a:ext>
            </a:extLst>
          </p:cNvPr>
          <p:cNvSpPr>
            <a:spLocks noGrp="1"/>
          </p:cNvSpPr>
          <p:nvPr>
            <p:ph type="title"/>
          </p:nvPr>
        </p:nvSpPr>
        <p:spPr/>
        <p:txBody>
          <a:bodyPr/>
          <a:lstStyle/>
          <a:p>
            <a:r>
              <a:rPr lang="en-US" dirty="0"/>
              <a:t>10 Tidbits</a:t>
            </a:r>
          </a:p>
        </p:txBody>
      </p:sp>
      <p:sp>
        <p:nvSpPr>
          <p:cNvPr id="3" name="Content Placeholder 2">
            <a:extLst>
              <a:ext uri="{FF2B5EF4-FFF2-40B4-BE49-F238E27FC236}">
                <a16:creationId xmlns:a16="http://schemas.microsoft.com/office/drawing/2014/main" id="{6F759DD8-580F-4859-9563-9C0F6E49AF81}"/>
              </a:ext>
            </a:extLst>
          </p:cNvPr>
          <p:cNvSpPr>
            <a:spLocks noGrp="1"/>
          </p:cNvSpPr>
          <p:nvPr>
            <p:ph idx="1"/>
          </p:nvPr>
        </p:nvSpPr>
        <p:spPr/>
        <p:txBody>
          <a:bodyPr>
            <a:normAutofit fontScale="70000" lnSpcReduction="20000"/>
          </a:bodyPr>
          <a:lstStyle/>
          <a:p>
            <a:pPr marL="514350" indent="-514350">
              <a:buFont typeface="+mj-lt"/>
              <a:buAutoNum type="arabicPeriod"/>
            </a:pPr>
            <a:r>
              <a:rPr lang="en-US" sz="2800" b="1" dirty="0"/>
              <a:t>Revenue flat and expenses increasing</a:t>
            </a:r>
          </a:p>
          <a:p>
            <a:pPr marL="514350" indent="-514350">
              <a:buFont typeface="+mj-lt"/>
              <a:buAutoNum type="arabicPeriod"/>
            </a:pPr>
            <a:r>
              <a:rPr lang="en-US" sz="2800" b="1" dirty="0"/>
              <a:t>Faculty with “Administrative duties”= +10% salary</a:t>
            </a:r>
          </a:p>
          <a:p>
            <a:pPr marL="514350" indent="-514350">
              <a:buFont typeface="+mj-lt"/>
              <a:buAutoNum type="arabicPeriod"/>
            </a:pPr>
            <a:r>
              <a:rPr lang="en-US" sz="2800" b="1" dirty="0"/>
              <a:t>Nocturnists = +6.5% salary</a:t>
            </a:r>
          </a:p>
          <a:p>
            <a:pPr marL="514350" indent="-514350">
              <a:buFont typeface="+mj-lt"/>
              <a:buAutoNum type="arabicPeriod"/>
            </a:pPr>
            <a:r>
              <a:rPr lang="en-US" sz="2800" b="1" dirty="0"/>
              <a:t>Faculty in community settings = +3.4% salary</a:t>
            </a:r>
          </a:p>
          <a:p>
            <a:pPr marL="514350" indent="-514350">
              <a:buFont typeface="+mj-lt"/>
              <a:buAutoNum type="arabicPeriod"/>
            </a:pPr>
            <a:r>
              <a:rPr lang="en-US" sz="2800" b="1" dirty="0"/>
              <a:t>DO = -3% salary and +3% in hours</a:t>
            </a:r>
          </a:p>
          <a:p>
            <a:pPr marL="514350" indent="-514350">
              <a:buFont typeface="+mj-lt"/>
              <a:buAutoNum type="arabicPeriod"/>
            </a:pPr>
            <a:r>
              <a:rPr lang="en-US" sz="2800" b="1" dirty="0"/>
              <a:t>Top 5 “Job Duty Hours Allocation”</a:t>
            </a:r>
          </a:p>
          <a:p>
            <a:pPr marL="914400" lvl="1" indent="-457200">
              <a:buFont typeface="+mj-lt"/>
              <a:buAutoNum type="arabicPeriod"/>
            </a:pPr>
            <a:r>
              <a:rPr lang="en-US" sz="2400" b="1" dirty="0"/>
              <a:t>Department Chair</a:t>
            </a:r>
          </a:p>
          <a:p>
            <a:pPr marL="914400" lvl="1" indent="-457200">
              <a:buFont typeface="+mj-lt"/>
              <a:buAutoNum type="arabicPeriod"/>
            </a:pPr>
            <a:r>
              <a:rPr lang="en-US" sz="2400" b="1" dirty="0"/>
              <a:t>Executive Vice-chair</a:t>
            </a:r>
          </a:p>
          <a:p>
            <a:pPr marL="914400" lvl="1" indent="-457200">
              <a:buFont typeface="+mj-lt"/>
              <a:buAutoNum type="arabicPeriod"/>
            </a:pPr>
            <a:r>
              <a:rPr lang="en-US" sz="2400" b="1" dirty="0"/>
              <a:t>Residency Director</a:t>
            </a:r>
          </a:p>
          <a:p>
            <a:pPr marL="914400" lvl="1" indent="-457200">
              <a:buFont typeface="+mj-lt"/>
              <a:buAutoNum type="arabicPeriod"/>
            </a:pPr>
            <a:r>
              <a:rPr lang="en-US" sz="2400" b="1" dirty="0"/>
              <a:t>Vice-chair Research</a:t>
            </a:r>
          </a:p>
          <a:p>
            <a:pPr marL="914400" lvl="1" indent="-457200">
              <a:buFont typeface="+mj-lt"/>
              <a:buAutoNum type="arabicPeriod"/>
            </a:pPr>
            <a:r>
              <a:rPr lang="en-US" sz="2400" b="1" dirty="0"/>
              <a:t>Vice-chair and Director Clinical Operations</a:t>
            </a:r>
          </a:p>
          <a:p>
            <a:pPr marL="514350" indent="-457200">
              <a:buFont typeface="+mj-lt"/>
              <a:buAutoNum type="arabicPeriod"/>
            </a:pPr>
            <a:r>
              <a:rPr lang="en-US" sz="2800" b="1" dirty="0"/>
              <a:t>No change in clinical productivity based upon EM years</a:t>
            </a:r>
          </a:p>
          <a:p>
            <a:pPr marL="514350" indent="-457200">
              <a:buFont typeface="+mj-lt"/>
              <a:buAutoNum type="arabicPeriod"/>
            </a:pPr>
            <a:r>
              <a:rPr lang="en-US" sz="2800" b="1" dirty="0"/>
              <a:t>No change in clinical productivity based upon EM rank</a:t>
            </a:r>
          </a:p>
          <a:p>
            <a:pPr marL="514350" indent="-457200">
              <a:buFont typeface="+mj-lt"/>
              <a:buAutoNum type="arabicPeriod"/>
            </a:pPr>
            <a:r>
              <a:rPr lang="en-US" sz="2800" b="1" dirty="0"/>
              <a:t>Since 2015 we’ve seen a shift from Assistant to Associate</a:t>
            </a:r>
          </a:p>
          <a:p>
            <a:pPr marL="514350" indent="-457200">
              <a:buFont typeface="+mj-lt"/>
              <a:buAutoNum type="arabicPeriod"/>
            </a:pPr>
            <a:r>
              <a:rPr lang="en-US" sz="2800" b="1" dirty="0"/>
              <a:t>With some variability—Specialty Boards = Mean salary of all faculty</a:t>
            </a:r>
          </a:p>
          <a:p>
            <a:pPr marL="514350" indent="-514350">
              <a:buFont typeface="+mj-lt"/>
              <a:buAutoNum type="arabicPeriod"/>
            </a:pPr>
            <a:endParaRPr lang="en-US" sz="2800" b="1" dirty="0"/>
          </a:p>
          <a:p>
            <a:pPr marL="914400" lvl="1" indent="-514350">
              <a:buFont typeface="+mj-lt"/>
              <a:buAutoNum type="arabicPeriod"/>
            </a:pPr>
            <a:endParaRPr lang="en-US" sz="2400" dirty="0"/>
          </a:p>
        </p:txBody>
      </p:sp>
    </p:spTree>
    <p:extLst>
      <p:ext uri="{BB962C8B-B14F-4D97-AF65-F5344CB8AC3E}">
        <p14:creationId xmlns:p14="http://schemas.microsoft.com/office/powerpoint/2010/main" val="146519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up)">
                                      <p:cBhvr>
                                        <p:cTn id="36" dur="500"/>
                                        <p:tgtEl>
                                          <p:spTgt spid="3">
                                            <p:txEl>
                                              <p:pRg st="6" end="6"/>
                                            </p:txEl>
                                          </p:spTgt>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500"/>
                                        <p:tgtEl>
                                          <p:spTgt spid="3">
                                            <p:txEl>
                                              <p:pRg st="7" end="7"/>
                                            </p:txEl>
                                          </p:spTgt>
                                        </p:tgtEl>
                                      </p:cBhvr>
                                    </p:animEffect>
                                  </p:childTnLst>
                                </p:cTn>
                              </p:par>
                            </p:childTnLst>
                          </p:cTn>
                        </p:par>
                        <p:par>
                          <p:cTn id="41" fill="hold">
                            <p:stCondLst>
                              <p:cond delay="1500"/>
                            </p:stCondLst>
                            <p:childTnLst>
                              <p:par>
                                <p:cTn id="42" presetID="22" presetClass="entr" presetSubtype="1"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up)">
                                      <p:cBhvr>
                                        <p:cTn id="44" dur="500"/>
                                        <p:tgtEl>
                                          <p:spTgt spid="3">
                                            <p:txEl>
                                              <p:pRg st="8" end="8"/>
                                            </p:txEl>
                                          </p:spTgt>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up)">
                                      <p:cBhvr>
                                        <p:cTn id="48" dur="500"/>
                                        <p:tgtEl>
                                          <p:spTgt spid="3">
                                            <p:txEl>
                                              <p:pRg st="9" end="9"/>
                                            </p:txEl>
                                          </p:spTgt>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up)">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left)">
                                      <p:cBhvr>
                                        <p:cTn id="57" dur="500"/>
                                        <p:tgtEl>
                                          <p:spTgt spid="3">
                                            <p:txEl>
                                              <p:pRg st="11" end="11"/>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wipe(left)">
                                      <p:cBhvr>
                                        <p:cTn id="60" dur="500"/>
                                        <p:tgtEl>
                                          <p:spTgt spid="3">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wipe(left)">
                                      <p:cBhvr>
                                        <p:cTn id="65" dur="500"/>
                                        <p:tgtEl>
                                          <p:spTgt spid="3">
                                            <p:txEl>
                                              <p:pRg st="13" end="1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ipe(left)">
                                      <p:cBhvr>
                                        <p:cTn id="7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2538" y="2921168"/>
            <a:ext cx="3558923" cy="1938992"/>
          </a:xfrm>
          <a:prstGeom prst="rect">
            <a:avLst/>
          </a:prstGeom>
          <a:noFill/>
        </p:spPr>
        <p:txBody>
          <a:bodyPr wrap="none" rtlCol="0">
            <a:spAutoFit/>
          </a:bodyPr>
          <a:lstStyle/>
          <a:p>
            <a:pPr algn="ctr"/>
            <a:r>
              <a:rPr lang="en-US" sz="6000" b="1" dirty="0"/>
              <a:t>Thanks</a:t>
            </a:r>
          </a:p>
          <a:p>
            <a:pPr algn="ctr"/>
            <a:r>
              <a:rPr lang="en-US" sz="6000" b="1" dirty="0"/>
              <a:t>Let’s talk…</a:t>
            </a:r>
          </a:p>
        </p:txBody>
      </p:sp>
    </p:spTree>
    <p:extLst>
      <p:ext uri="{BB962C8B-B14F-4D97-AF65-F5344CB8AC3E}">
        <p14:creationId xmlns:p14="http://schemas.microsoft.com/office/powerpoint/2010/main" val="18459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2732" y="2057400"/>
            <a:ext cx="4105221" cy="2743200"/>
          </a:xfrm>
          <a:prstGeom prst="rect">
            <a:avLst/>
          </a:prstGeom>
        </p:spPr>
      </p:pic>
      <p:sp>
        <p:nvSpPr>
          <p:cNvPr id="2" name="Title 1"/>
          <p:cNvSpPr>
            <a:spLocks noGrp="1"/>
          </p:cNvSpPr>
          <p:nvPr>
            <p:ph type="title"/>
          </p:nvPr>
        </p:nvSpPr>
        <p:spPr/>
        <p:txBody>
          <a:bodyPr>
            <a:normAutofit/>
          </a:bodyPr>
          <a:lstStyle/>
          <a:p>
            <a:r>
              <a:rPr lang="en-US" sz="4000" dirty="0"/>
              <a:t>Faculty Level Benchmarks</a:t>
            </a:r>
          </a:p>
        </p:txBody>
      </p:sp>
      <p:sp>
        <p:nvSpPr>
          <p:cNvPr id="3" name="Content Placeholder 2"/>
          <p:cNvSpPr>
            <a:spLocks noGrp="1"/>
          </p:cNvSpPr>
          <p:nvPr>
            <p:ph sz="half" idx="1"/>
          </p:nvPr>
        </p:nvSpPr>
        <p:spPr>
          <a:xfrm>
            <a:off x="397139" y="1626643"/>
            <a:ext cx="4462243" cy="4525963"/>
          </a:xfrm>
        </p:spPr>
        <p:txBody>
          <a:bodyPr>
            <a:normAutofit fontScale="85000" lnSpcReduction="20000"/>
          </a:bodyPr>
          <a:lstStyle/>
          <a:p>
            <a:r>
              <a:rPr lang="en-US" b="1" i="1" dirty="0"/>
              <a:t>RVU Productivity</a:t>
            </a:r>
          </a:p>
          <a:p>
            <a:pPr lvl="1"/>
            <a:r>
              <a:rPr lang="en-US" b="1" i="1" dirty="0"/>
              <a:t>Per hour </a:t>
            </a:r>
          </a:p>
          <a:p>
            <a:pPr lvl="1"/>
            <a:r>
              <a:rPr lang="en-US" b="1" i="1" dirty="0"/>
              <a:t>Total</a:t>
            </a:r>
          </a:p>
          <a:p>
            <a:pPr lvl="1"/>
            <a:endParaRPr lang="en-US" b="1" dirty="0"/>
          </a:p>
          <a:p>
            <a:r>
              <a:rPr lang="en-US" b="1" i="1" dirty="0"/>
              <a:t>Publications</a:t>
            </a:r>
          </a:p>
          <a:p>
            <a:pPr lvl="1"/>
            <a:r>
              <a:rPr lang="en-US" b="1" i="1" dirty="0"/>
              <a:t>First vs any author</a:t>
            </a:r>
          </a:p>
          <a:p>
            <a:pPr lvl="1"/>
            <a:r>
              <a:rPr lang="en-US" b="1" i="1" dirty="0"/>
              <a:t>Journal quality</a:t>
            </a:r>
          </a:p>
          <a:p>
            <a:pPr lvl="1"/>
            <a:r>
              <a:rPr lang="en-US" b="1" i="1" dirty="0"/>
              <a:t>Type of publication</a:t>
            </a:r>
          </a:p>
          <a:p>
            <a:pPr lvl="1"/>
            <a:endParaRPr lang="en-US" b="1" i="1" dirty="0"/>
          </a:p>
          <a:p>
            <a:r>
              <a:rPr lang="en-US" b="1" dirty="0"/>
              <a:t>Grants submitted/Awarded</a:t>
            </a:r>
          </a:p>
          <a:p>
            <a:pPr lvl="1"/>
            <a:r>
              <a:rPr lang="en-US" b="1" dirty="0"/>
              <a:t>Submission or award</a:t>
            </a:r>
          </a:p>
          <a:p>
            <a:pPr lvl="1"/>
            <a:r>
              <a:rPr lang="en-US" b="1" dirty="0"/>
              <a:t>NIH or all</a:t>
            </a:r>
          </a:p>
          <a:p>
            <a:pPr lvl="1"/>
            <a:r>
              <a:rPr lang="en-US" b="1" dirty="0"/>
              <a:t>PI or other</a:t>
            </a:r>
          </a:p>
        </p:txBody>
      </p:sp>
      <p:sp>
        <p:nvSpPr>
          <p:cNvPr id="6" name="TextBox 5">
            <a:extLst>
              <a:ext uri="{FF2B5EF4-FFF2-40B4-BE49-F238E27FC236}">
                <a16:creationId xmlns:a16="http://schemas.microsoft.com/office/drawing/2014/main" id="{5E26B43E-D6AF-4A2F-AC0B-9CBCC4137929}"/>
              </a:ext>
            </a:extLst>
          </p:cNvPr>
          <p:cNvSpPr txBox="1"/>
          <p:nvPr/>
        </p:nvSpPr>
        <p:spPr>
          <a:xfrm>
            <a:off x="397139" y="5955255"/>
            <a:ext cx="4300344" cy="523220"/>
          </a:xfrm>
          <a:prstGeom prst="rect">
            <a:avLst/>
          </a:prstGeom>
          <a:noFill/>
        </p:spPr>
        <p:txBody>
          <a:bodyPr wrap="none" rtlCol="0">
            <a:spAutoFit/>
          </a:bodyPr>
          <a:lstStyle/>
          <a:p>
            <a:r>
              <a:rPr lang="en-US" sz="2800" b="1" dirty="0">
                <a:solidFill>
                  <a:schemeClr val="accent5">
                    <a:lumMod val="75000"/>
                  </a:schemeClr>
                </a:solidFill>
              </a:rPr>
              <a:t>Needed?  Wanted?  Useful?</a:t>
            </a:r>
          </a:p>
        </p:txBody>
      </p:sp>
    </p:spTree>
    <p:extLst>
      <p:ext uri="{BB962C8B-B14F-4D97-AF65-F5344CB8AC3E}">
        <p14:creationId xmlns:p14="http://schemas.microsoft.com/office/powerpoint/2010/main" val="129608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txBox="1">
            <a:spLocks/>
          </p:cNvSpPr>
          <p:nvPr/>
        </p:nvSpPr>
        <p:spPr>
          <a:xfrm>
            <a:off x="297094" y="226243"/>
            <a:ext cx="8382000" cy="735291"/>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Physician  Hour Coverage</a:t>
            </a:r>
          </a:p>
        </p:txBody>
      </p:sp>
      <p:pic>
        <p:nvPicPr>
          <p:cNvPr id="3" name="Picture 2">
            <a:extLst>
              <a:ext uri="{FF2B5EF4-FFF2-40B4-BE49-F238E27FC236}">
                <a16:creationId xmlns:a16="http://schemas.microsoft.com/office/drawing/2014/main" id="{84F783C2-E6FE-4D30-9F7C-55B53CBADE03}"/>
              </a:ext>
            </a:extLst>
          </p:cNvPr>
          <p:cNvPicPr>
            <a:picLocks noChangeAspect="1"/>
          </p:cNvPicPr>
          <p:nvPr/>
        </p:nvPicPr>
        <p:blipFill>
          <a:blip r:embed="rId3"/>
          <a:stretch>
            <a:fillRect/>
          </a:stretch>
        </p:blipFill>
        <p:spPr>
          <a:xfrm>
            <a:off x="457050" y="1300899"/>
            <a:ext cx="8302022" cy="5491112"/>
          </a:xfrm>
          <a:prstGeom prst="rect">
            <a:avLst/>
          </a:prstGeom>
        </p:spPr>
      </p:pic>
      <p:sp>
        <p:nvSpPr>
          <p:cNvPr id="4" name="TextBox 3">
            <a:extLst>
              <a:ext uri="{FF2B5EF4-FFF2-40B4-BE49-F238E27FC236}">
                <a16:creationId xmlns:a16="http://schemas.microsoft.com/office/drawing/2014/main" id="{6C48EF9D-1587-48E1-B1F8-084A91DDD208}"/>
              </a:ext>
            </a:extLst>
          </p:cNvPr>
          <p:cNvSpPr txBox="1"/>
          <p:nvPr/>
        </p:nvSpPr>
        <p:spPr>
          <a:xfrm>
            <a:off x="4132463" y="5095436"/>
            <a:ext cx="4836324" cy="923330"/>
          </a:xfrm>
          <a:prstGeom prst="rect">
            <a:avLst/>
          </a:prstGeom>
          <a:noFill/>
        </p:spPr>
        <p:txBody>
          <a:bodyPr wrap="none" rtlCol="0">
            <a:spAutoFit/>
          </a:bodyPr>
          <a:lstStyle/>
          <a:p>
            <a:r>
              <a:rPr lang="en-US" dirty="0"/>
              <a:t>1 added patient = 22 additional provider minutes </a:t>
            </a:r>
          </a:p>
          <a:p>
            <a:r>
              <a:rPr lang="en-US" dirty="0"/>
              <a:t>+ 1000 patients  = 366 additional provider hours</a:t>
            </a:r>
          </a:p>
          <a:p>
            <a:r>
              <a:rPr lang="en-US" dirty="0"/>
              <a:t>+10000 patients = 3667 additional provider hours</a:t>
            </a:r>
          </a:p>
        </p:txBody>
      </p:sp>
    </p:spTree>
    <p:extLst>
      <p:ext uri="{BB962C8B-B14F-4D97-AF65-F5344CB8AC3E}">
        <p14:creationId xmlns:p14="http://schemas.microsoft.com/office/powerpoint/2010/main" val="53209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Daily Provider Coverage</a:t>
            </a:r>
            <a:br>
              <a:rPr lang="en-US" sz="3600" b="1" dirty="0"/>
            </a:br>
            <a:r>
              <a:rPr lang="en-US" sz="3600" b="1" dirty="0"/>
              <a:t>Hours per Day</a:t>
            </a:r>
          </a:p>
        </p:txBody>
      </p:sp>
      <p:sp>
        <p:nvSpPr>
          <p:cNvPr id="8" name="TextBox 7"/>
          <p:cNvSpPr txBox="1"/>
          <p:nvPr/>
        </p:nvSpPr>
        <p:spPr>
          <a:xfrm>
            <a:off x="600891" y="5863712"/>
            <a:ext cx="7942217" cy="400110"/>
          </a:xfrm>
          <a:prstGeom prst="rect">
            <a:avLst/>
          </a:prstGeom>
          <a:solidFill>
            <a:schemeClr val="bg1"/>
          </a:solidFill>
        </p:spPr>
        <p:txBody>
          <a:bodyPr wrap="square" rtlCol="0">
            <a:spAutoFit/>
          </a:bodyPr>
          <a:lstStyle/>
          <a:p>
            <a:pPr algn="ctr"/>
            <a:r>
              <a:rPr lang="en-US" sz="2000" b="1" dirty="0">
                <a:solidFill>
                  <a:schemeClr val="tx2">
                    <a:lumMod val="60000"/>
                    <a:lumOff val="40000"/>
                  </a:schemeClr>
                </a:solidFill>
              </a:rPr>
              <a:t>Common for APP coverage in fast track areas in community</a:t>
            </a:r>
          </a:p>
        </p:txBody>
      </p:sp>
      <p:sp>
        <p:nvSpPr>
          <p:cNvPr id="14" name="TextBox 1"/>
          <p:cNvSpPr txBox="1"/>
          <p:nvPr/>
        </p:nvSpPr>
        <p:spPr>
          <a:xfrm>
            <a:off x="3769120" y="2680852"/>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4969724" y="285555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226097" y="261766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437860" y="259164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2581700056"/>
              </p:ext>
            </p:extLst>
          </p:nvPr>
        </p:nvGraphicFramePr>
        <p:xfrm>
          <a:off x="283144" y="1165973"/>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250794" y="3067424"/>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54%</a:t>
            </a:r>
          </a:p>
        </p:txBody>
      </p:sp>
      <p:sp>
        <p:nvSpPr>
          <p:cNvPr id="20" name="TextBox 19"/>
          <p:cNvSpPr txBox="1"/>
          <p:nvPr/>
        </p:nvSpPr>
        <p:spPr>
          <a:xfrm>
            <a:off x="2785726" y="3538611"/>
            <a:ext cx="542136"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11%</a:t>
            </a:r>
          </a:p>
        </p:txBody>
      </p:sp>
      <p:sp>
        <p:nvSpPr>
          <p:cNvPr id="21" name="TextBox 20"/>
          <p:cNvSpPr txBox="1"/>
          <p:nvPr/>
        </p:nvSpPr>
        <p:spPr>
          <a:xfrm>
            <a:off x="2513600" y="2818529"/>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34%</a:t>
            </a:r>
          </a:p>
        </p:txBody>
      </p:sp>
      <p:graphicFrame>
        <p:nvGraphicFramePr>
          <p:cNvPr id="26" name="Content Placeholder 17">
            <a:extLst>
              <a:ext uri="{FF2B5EF4-FFF2-40B4-BE49-F238E27FC236}">
                <a16:creationId xmlns:a16="http://schemas.microsoft.com/office/drawing/2014/main" id="{5BFDC8B3-DE54-4BD8-8AB7-E0A7B0ACDCB4}"/>
              </a:ext>
            </a:extLst>
          </p:cNvPr>
          <p:cNvGraphicFramePr>
            <a:graphicFrameLocks/>
          </p:cNvGraphicFramePr>
          <p:nvPr>
            <p:extLst>
              <p:ext uri="{D42A27DB-BD31-4B8C-83A1-F6EECF244321}">
                <p14:modId xmlns:p14="http://schemas.microsoft.com/office/powerpoint/2010/main" val="683703980"/>
              </p:ext>
            </p:extLst>
          </p:nvPr>
        </p:nvGraphicFramePr>
        <p:xfrm>
          <a:off x="4445186" y="127258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EBD22EF3-6ED1-4AAF-8031-F992206DE787}"/>
              </a:ext>
            </a:extLst>
          </p:cNvPr>
          <p:cNvSpPr txBox="1"/>
          <p:nvPr/>
        </p:nvSpPr>
        <p:spPr>
          <a:xfrm>
            <a:off x="5588926" y="2928230"/>
            <a:ext cx="530915"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33%</a:t>
            </a:r>
          </a:p>
        </p:txBody>
      </p:sp>
      <p:sp>
        <p:nvSpPr>
          <p:cNvPr id="28" name="TextBox 27">
            <a:extLst>
              <a:ext uri="{FF2B5EF4-FFF2-40B4-BE49-F238E27FC236}">
                <a16:creationId xmlns:a16="http://schemas.microsoft.com/office/drawing/2014/main" id="{6FDF203F-3AAD-4F07-82C6-D5F3E8042105}"/>
              </a:ext>
            </a:extLst>
          </p:cNvPr>
          <p:cNvSpPr txBox="1"/>
          <p:nvPr/>
        </p:nvSpPr>
        <p:spPr>
          <a:xfrm>
            <a:off x="6704104" y="3479686"/>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67%</a:t>
            </a:r>
          </a:p>
        </p:txBody>
      </p:sp>
    </p:spTree>
    <p:extLst>
      <p:ext uri="{BB962C8B-B14F-4D97-AF65-F5344CB8AC3E}">
        <p14:creationId xmlns:p14="http://schemas.microsoft.com/office/powerpoint/2010/main" val="141575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Salary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34942579"/>
              </p:ext>
            </p:extLst>
          </p:nvPr>
        </p:nvGraphicFramePr>
        <p:xfrm>
          <a:off x="1889354" y="2134720"/>
          <a:ext cx="4915815" cy="1849120"/>
        </p:xfrm>
        <a:graphic>
          <a:graphicData uri="http://schemas.openxmlformats.org/drawingml/2006/table">
            <a:tbl>
              <a:tblPr firstRow="1" bandRow="1">
                <a:tableStyleId>{5C22544A-7EE6-4342-B048-85BDC9FD1C3A}</a:tableStyleId>
              </a:tblPr>
              <a:tblGrid>
                <a:gridCol w="1971446">
                  <a:extLst>
                    <a:ext uri="{9D8B030D-6E8A-4147-A177-3AD203B41FA5}">
                      <a16:colId xmlns:a16="http://schemas.microsoft.com/office/drawing/2014/main" val="2601394141"/>
                    </a:ext>
                  </a:extLst>
                </a:gridCol>
                <a:gridCol w="1510589">
                  <a:extLst>
                    <a:ext uri="{9D8B030D-6E8A-4147-A177-3AD203B41FA5}">
                      <a16:colId xmlns:a16="http://schemas.microsoft.com/office/drawing/2014/main" val="376024964"/>
                    </a:ext>
                  </a:extLst>
                </a:gridCol>
                <a:gridCol w="1433780">
                  <a:extLst>
                    <a:ext uri="{9D8B030D-6E8A-4147-A177-3AD203B41FA5}">
                      <a16:colId xmlns:a16="http://schemas.microsoft.com/office/drawing/2014/main" val="359723301"/>
                    </a:ext>
                  </a:extLst>
                </a:gridCol>
              </a:tblGrid>
              <a:tr h="0">
                <a:tc>
                  <a:txBody>
                    <a:bodyPr/>
                    <a:lstStyle/>
                    <a:p>
                      <a:endParaRPr lang="en-US" dirty="0"/>
                    </a:p>
                  </a:txBody>
                  <a:tcPr/>
                </a:tc>
                <a:tc>
                  <a:txBody>
                    <a:bodyPr/>
                    <a:lstStyle/>
                    <a:p>
                      <a:r>
                        <a:rPr lang="en-US" dirty="0"/>
                        <a:t>Clinical Hours</a:t>
                      </a:r>
                    </a:p>
                  </a:txBody>
                  <a:tcPr/>
                </a:tc>
                <a:tc>
                  <a:txBody>
                    <a:bodyPr/>
                    <a:lstStyle/>
                    <a:p>
                      <a:r>
                        <a:rPr lang="en-US" dirty="0"/>
                        <a:t>Total Salary</a:t>
                      </a:r>
                    </a:p>
                  </a:txBody>
                  <a:tcPr/>
                </a:tc>
                <a:extLst>
                  <a:ext uri="{0D108BD9-81ED-4DB2-BD59-A6C34878D82A}">
                    <a16:rowId xmlns:a16="http://schemas.microsoft.com/office/drawing/2014/main" val="2833071077"/>
                  </a:ext>
                </a:extLst>
              </a:tr>
              <a:tr h="370840">
                <a:tc>
                  <a:txBody>
                    <a:bodyPr/>
                    <a:lstStyle/>
                    <a:p>
                      <a:r>
                        <a:rPr lang="en-US" b="1" dirty="0"/>
                        <a:t>Academic</a:t>
                      </a:r>
                    </a:p>
                  </a:txBody>
                  <a:tcPr/>
                </a:tc>
                <a:tc>
                  <a:txBody>
                    <a:bodyPr/>
                    <a:lstStyle/>
                    <a:p>
                      <a:pPr algn="ctr"/>
                      <a:r>
                        <a:rPr lang="en-US" b="1" dirty="0"/>
                        <a:t>969</a:t>
                      </a:r>
                    </a:p>
                  </a:txBody>
                  <a:tcPr/>
                </a:tc>
                <a:tc>
                  <a:txBody>
                    <a:bodyPr/>
                    <a:lstStyle/>
                    <a:p>
                      <a:pPr algn="ctr"/>
                      <a:r>
                        <a:rPr lang="en-US" b="1" dirty="0"/>
                        <a:t>$330,650</a:t>
                      </a:r>
                    </a:p>
                  </a:txBody>
                  <a:tcPr/>
                </a:tc>
                <a:extLst>
                  <a:ext uri="{0D108BD9-81ED-4DB2-BD59-A6C34878D82A}">
                    <a16:rowId xmlns:a16="http://schemas.microsoft.com/office/drawing/2014/main" val="2391969000"/>
                  </a:ext>
                </a:extLst>
              </a:tr>
              <a:tr h="370840">
                <a:tc>
                  <a:txBody>
                    <a:bodyPr/>
                    <a:lstStyle/>
                    <a:p>
                      <a:r>
                        <a:rPr lang="en-US" b="1" dirty="0"/>
                        <a:t>Academic Affiliate</a:t>
                      </a:r>
                    </a:p>
                  </a:txBody>
                  <a:tcPr/>
                </a:tc>
                <a:tc>
                  <a:txBody>
                    <a:bodyPr/>
                    <a:lstStyle/>
                    <a:p>
                      <a:pPr algn="ctr"/>
                      <a:r>
                        <a:rPr lang="en-US" b="1" dirty="0"/>
                        <a:t>1,144</a:t>
                      </a:r>
                    </a:p>
                  </a:txBody>
                  <a:tcPr/>
                </a:tc>
                <a:tc>
                  <a:txBody>
                    <a:bodyPr/>
                    <a:lstStyle/>
                    <a:p>
                      <a:pPr algn="ctr"/>
                      <a:r>
                        <a:rPr lang="en-US" b="1" dirty="0"/>
                        <a:t>$339,409</a:t>
                      </a:r>
                    </a:p>
                  </a:txBody>
                  <a:tcPr/>
                </a:tc>
                <a:extLst>
                  <a:ext uri="{0D108BD9-81ED-4DB2-BD59-A6C34878D82A}">
                    <a16:rowId xmlns:a16="http://schemas.microsoft.com/office/drawing/2014/main" val="2796670612"/>
                  </a:ext>
                </a:extLst>
              </a:tr>
              <a:tr h="370840">
                <a:tc>
                  <a:txBody>
                    <a:bodyPr/>
                    <a:lstStyle/>
                    <a:p>
                      <a:r>
                        <a:rPr lang="en-US" b="1" dirty="0"/>
                        <a:t>Community</a:t>
                      </a:r>
                    </a:p>
                  </a:txBody>
                  <a:tcPr/>
                </a:tc>
                <a:tc>
                  <a:txBody>
                    <a:bodyPr/>
                    <a:lstStyle/>
                    <a:p>
                      <a:pPr algn="ctr"/>
                      <a:r>
                        <a:rPr lang="en-US" b="1" dirty="0"/>
                        <a:t>1,314</a:t>
                      </a:r>
                    </a:p>
                  </a:txBody>
                  <a:tcPr/>
                </a:tc>
                <a:tc>
                  <a:txBody>
                    <a:bodyPr/>
                    <a:lstStyle/>
                    <a:p>
                      <a:pPr algn="ctr"/>
                      <a:r>
                        <a:rPr lang="en-US" b="1" dirty="0"/>
                        <a:t>$332,667</a:t>
                      </a:r>
                    </a:p>
                  </a:txBody>
                  <a:tcPr/>
                </a:tc>
                <a:extLst>
                  <a:ext uri="{0D108BD9-81ED-4DB2-BD59-A6C34878D82A}">
                    <a16:rowId xmlns:a16="http://schemas.microsoft.com/office/drawing/2014/main" val="701715030"/>
                  </a:ext>
                </a:extLst>
              </a:tr>
              <a:tr h="370840">
                <a:tc>
                  <a:txBody>
                    <a:bodyPr/>
                    <a:lstStyle/>
                    <a:p>
                      <a:r>
                        <a:rPr lang="en-US" b="1" dirty="0"/>
                        <a:t>Freestanding</a:t>
                      </a:r>
                    </a:p>
                  </a:txBody>
                  <a:tcPr/>
                </a:tc>
                <a:tc>
                  <a:txBody>
                    <a:bodyPr/>
                    <a:lstStyle/>
                    <a:p>
                      <a:pPr algn="ctr"/>
                      <a:r>
                        <a:rPr lang="en-US" b="1" dirty="0"/>
                        <a:t>1,484</a:t>
                      </a:r>
                    </a:p>
                  </a:txBody>
                  <a:tcPr/>
                </a:tc>
                <a:tc>
                  <a:txBody>
                    <a:bodyPr/>
                    <a:lstStyle/>
                    <a:p>
                      <a:pPr algn="ctr"/>
                      <a:r>
                        <a:rPr lang="en-US" b="1" dirty="0"/>
                        <a:t>$337,597</a:t>
                      </a:r>
                    </a:p>
                  </a:txBody>
                  <a:tcPr/>
                </a:tc>
                <a:extLst>
                  <a:ext uri="{0D108BD9-81ED-4DB2-BD59-A6C34878D82A}">
                    <a16:rowId xmlns:a16="http://schemas.microsoft.com/office/drawing/2014/main" val="3323718449"/>
                  </a:ext>
                </a:extLst>
              </a:tr>
            </a:tbl>
          </a:graphicData>
        </a:graphic>
      </p:graphicFrame>
      <p:sp>
        <p:nvSpPr>
          <p:cNvPr id="7" name="TextBox 6"/>
          <p:cNvSpPr txBox="1"/>
          <p:nvPr/>
        </p:nvSpPr>
        <p:spPr>
          <a:xfrm>
            <a:off x="329184" y="1337039"/>
            <a:ext cx="3120341" cy="646331"/>
          </a:xfrm>
          <a:prstGeom prst="rect">
            <a:avLst/>
          </a:prstGeom>
          <a:noFill/>
        </p:spPr>
        <p:txBody>
          <a:bodyPr wrap="none" rtlCol="0">
            <a:spAutoFit/>
          </a:bodyPr>
          <a:lstStyle/>
          <a:p>
            <a:r>
              <a:rPr lang="en-US" sz="3600" b="1" dirty="0"/>
              <a:t>Practice setting</a:t>
            </a:r>
          </a:p>
        </p:txBody>
      </p:sp>
      <p:pic>
        <p:nvPicPr>
          <p:cNvPr id="8" name="Picture 7"/>
          <p:cNvPicPr>
            <a:picLocks noChangeAspect="1"/>
          </p:cNvPicPr>
          <p:nvPr/>
        </p:nvPicPr>
        <p:blipFill>
          <a:blip r:embed="rId2"/>
          <a:stretch>
            <a:fillRect/>
          </a:stretch>
        </p:blipFill>
        <p:spPr>
          <a:xfrm>
            <a:off x="3372614" y="4388964"/>
            <a:ext cx="4654385" cy="1570854"/>
          </a:xfrm>
          <a:prstGeom prst="rect">
            <a:avLst/>
          </a:prstGeom>
        </p:spPr>
      </p:pic>
      <p:pic>
        <p:nvPicPr>
          <p:cNvPr id="10" name="Picture 9"/>
          <p:cNvPicPr>
            <a:picLocks noChangeAspect="1"/>
          </p:cNvPicPr>
          <p:nvPr/>
        </p:nvPicPr>
        <p:blipFill>
          <a:blip r:embed="rId3"/>
          <a:stretch>
            <a:fillRect/>
          </a:stretch>
        </p:blipFill>
        <p:spPr>
          <a:xfrm>
            <a:off x="629453" y="5199213"/>
            <a:ext cx="3042421" cy="1521211"/>
          </a:xfrm>
          <a:prstGeom prst="rect">
            <a:avLst/>
          </a:prstGeom>
        </p:spPr>
      </p:pic>
    </p:spTree>
    <p:extLst>
      <p:ext uri="{BB962C8B-B14F-4D97-AF65-F5344CB8AC3E}">
        <p14:creationId xmlns:p14="http://schemas.microsoft.com/office/powerpoint/2010/main" val="196218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Daily Provider Coverage</a:t>
            </a:r>
            <a:br>
              <a:rPr lang="en-US" sz="3600" b="1" dirty="0"/>
            </a:br>
            <a:r>
              <a:rPr lang="en-US" sz="3600" b="1" dirty="0"/>
              <a:t>Hours per Day</a:t>
            </a:r>
          </a:p>
        </p:txBody>
      </p:sp>
      <p:sp>
        <p:nvSpPr>
          <p:cNvPr id="14" name="TextBox 1"/>
          <p:cNvSpPr txBox="1"/>
          <p:nvPr/>
        </p:nvSpPr>
        <p:spPr>
          <a:xfrm>
            <a:off x="3873337" y="312979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5073941" y="330450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330314" y="3066610"/>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542077" y="304059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50024079"/>
              </p:ext>
            </p:extLst>
          </p:nvPr>
        </p:nvGraphicFramePr>
        <p:xfrm>
          <a:off x="387361" y="1614919"/>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370161" y="3569009"/>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56%</a:t>
            </a:r>
          </a:p>
        </p:txBody>
      </p:sp>
      <p:sp>
        <p:nvSpPr>
          <p:cNvPr id="20" name="TextBox 19"/>
          <p:cNvSpPr txBox="1"/>
          <p:nvPr/>
        </p:nvSpPr>
        <p:spPr>
          <a:xfrm>
            <a:off x="2872008" y="4023317"/>
            <a:ext cx="562719" cy="646331"/>
          </a:xfrm>
          <a:prstGeom prst="rect">
            <a:avLst/>
          </a:prstGeom>
          <a:noFill/>
        </p:spPr>
        <p:txBody>
          <a:bodyPr wrap="none" rtlCol="0">
            <a:spAutoFit/>
          </a:bodyPr>
          <a:lstStyle/>
          <a:p>
            <a:pPr algn="ctr"/>
            <a:r>
              <a:rPr lang="en-US" sz="1200" b="1" dirty="0"/>
              <a:t>APP</a:t>
            </a:r>
          </a:p>
          <a:p>
            <a:pPr algn="ctr"/>
            <a:r>
              <a:rPr lang="en-US" sz="1200" b="1" dirty="0"/>
              <a:t>Hours</a:t>
            </a:r>
          </a:p>
          <a:p>
            <a:pPr algn="ctr"/>
            <a:r>
              <a:rPr lang="en-US" sz="1200" b="1" dirty="0"/>
              <a:t>11%</a:t>
            </a:r>
          </a:p>
        </p:txBody>
      </p:sp>
      <p:sp>
        <p:nvSpPr>
          <p:cNvPr id="21" name="TextBox 20"/>
          <p:cNvSpPr txBox="1"/>
          <p:nvPr/>
        </p:nvSpPr>
        <p:spPr>
          <a:xfrm>
            <a:off x="2646719" y="3319205"/>
            <a:ext cx="917046" cy="738664"/>
          </a:xfrm>
          <a:prstGeom prst="rect">
            <a:avLst/>
          </a:prstGeom>
          <a:noFill/>
        </p:spPr>
        <p:txBody>
          <a:bodyPr wrap="none" rtlCol="0">
            <a:spAutoFit/>
          </a:bodyPr>
          <a:lstStyle/>
          <a:p>
            <a:r>
              <a:rPr lang="en-US" sz="1400" b="1" dirty="0"/>
              <a:t>Attending</a:t>
            </a:r>
          </a:p>
          <a:p>
            <a:pPr algn="ctr"/>
            <a:r>
              <a:rPr lang="en-US" sz="1400" b="1" dirty="0"/>
              <a:t>Hours</a:t>
            </a:r>
          </a:p>
          <a:p>
            <a:pPr algn="ctr"/>
            <a:r>
              <a:rPr lang="en-US" sz="1400" b="1" dirty="0"/>
              <a:t>33%</a:t>
            </a:r>
          </a:p>
        </p:txBody>
      </p:sp>
      <p:graphicFrame>
        <p:nvGraphicFramePr>
          <p:cNvPr id="22" name="Content Placeholder 17"/>
          <p:cNvGraphicFramePr>
            <a:graphicFrameLocks/>
          </p:cNvGraphicFramePr>
          <p:nvPr>
            <p:extLst>
              <p:ext uri="{D42A27DB-BD31-4B8C-83A1-F6EECF244321}">
                <p14:modId xmlns:p14="http://schemas.microsoft.com/office/powerpoint/2010/main" val="1633952884"/>
              </p:ext>
            </p:extLst>
          </p:nvPr>
        </p:nvGraphicFramePr>
        <p:xfrm>
          <a:off x="4572000" y="1543106"/>
          <a:ext cx="4121534" cy="4597776"/>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5562342" y="3425886"/>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43%</a:t>
            </a:r>
          </a:p>
        </p:txBody>
      </p:sp>
      <p:sp>
        <p:nvSpPr>
          <p:cNvPr id="24" name="TextBox 23"/>
          <p:cNvSpPr txBox="1"/>
          <p:nvPr/>
        </p:nvSpPr>
        <p:spPr>
          <a:xfrm>
            <a:off x="6824037" y="3248793"/>
            <a:ext cx="917046" cy="738664"/>
          </a:xfrm>
          <a:prstGeom prst="rect">
            <a:avLst/>
          </a:prstGeom>
          <a:noFill/>
        </p:spPr>
        <p:txBody>
          <a:bodyPr wrap="none" rtlCol="0">
            <a:spAutoFit/>
          </a:bodyPr>
          <a:lstStyle/>
          <a:p>
            <a:r>
              <a:rPr lang="en-US" sz="1400" b="1" dirty="0"/>
              <a:t>Attending</a:t>
            </a:r>
          </a:p>
          <a:p>
            <a:pPr algn="ctr"/>
            <a:r>
              <a:rPr lang="en-US" sz="1400" b="1" dirty="0"/>
              <a:t>Hours</a:t>
            </a:r>
          </a:p>
          <a:p>
            <a:pPr algn="ctr"/>
            <a:r>
              <a:rPr lang="en-US" sz="1400" b="1" dirty="0"/>
              <a:t>31%</a:t>
            </a:r>
          </a:p>
        </p:txBody>
      </p:sp>
      <p:sp>
        <p:nvSpPr>
          <p:cNvPr id="25" name="TextBox 24"/>
          <p:cNvSpPr txBox="1"/>
          <p:nvPr/>
        </p:nvSpPr>
        <p:spPr>
          <a:xfrm>
            <a:off x="6609092" y="3917424"/>
            <a:ext cx="624916" cy="738664"/>
          </a:xfrm>
          <a:prstGeom prst="rect">
            <a:avLst/>
          </a:prstGeom>
          <a:noFill/>
        </p:spPr>
        <p:txBody>
          <a:bodyPr wrap="none" rtlCol="0">
            <a:spAutoFit/>
          </a:bodyPr>
          <a:lstStyle/>
          <a:p>
            <a:pPr algn="ctr"/>
            <a:r>
              <a:rPr lang="en-US" sz="1400" b="1" dirty="0"/>
              <a:t>APP</a:t>
            </a:r>
          </a:p>
          <a:p>
            <a:pPr algn="ctr"/>
            <a:r>
              <a:rPr lang="en-US" sz="1400" b="1" dirty="0"/>
              <a:t>Hours</a:t>
            </a:r>
          </a:p>
          <a:p>
            <a:pPr algn="ctr"/>
            <a:r>
              <a:rPr lang="en-US" sz="1400" b="1" dirty="0"/>
              <a:t>26%</a:t>
            </a:r>
          </a:p>
        </p:txBody>
      </p:sp>
      <p:sp>
        <p:nvSpPr>
          <p:cNvPr id="2" name="Oval 1">
            <a:extLst>
              <a:ext uri="{FF2B5EF4-FFF2-40B4-BE49-F238E27FC236}">
                <a16:creationId xmlns:a16="http://schemas.microsoft.com/office/drawing/2014/main" id="{4C36D46F-496A-4A3A-B1E6-B5A6657ACFFD}"/>
              </a:ext>
            </a:extLst>
          </p:cNvPr>
          <p:cNvSpPr/>
          <p:nvPr/>
        </p:nvSpPr>
        <p:spPr>
          <a:xfrm>
            <a:off x="3696101" y="4822257"/>
            <a:ext cx="720235" cy="40157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C41AA2-D404-4576-9BC1-E9E770ED3D39}"/>
              </a:ext>
            </a:extLst>
          </p:cNvPr>
          <p:cNvSpPr/>
          <p:nvPr/>
        </p:nvSpPr>
        <p:spPr>
          <a:xfrm>
            <a:off x="7380965" y="5089204"/>
            <a:ext cx="720235" cy="40157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9A4468F3-9D54-4F5F-9A34-A87E5D8B0738}"/>
              </a:ext>
            </a:extLst>
          </p:cNvPr>
          <p:cNvCxnSpPr/>
          <p:nvPr/>
        </p:nvCxnSpPr>
        <p:spPr>
          <a:xfrm>
            <a:off x="4557442" y="5089204"/>
            <a:ext cx="2676566" cy="22569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8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9900" y="157774"/>
            <a:ext cx="8229600" cy="1143000"/>
          </a:xfrm>
        </p:spPr>
        <p:txBody>
          <a:bodyPr>
            <a:normAutofit/>
          </a:bodyPr>
          <a:lstStyle/>
          <a:p>
            <a:r>
              <a:rPr lang="en-US" sz="4000" dirty="0"/>
              <a:t>Professional Fee Billing</a:t>
            </a:r>
          </a:p>
        </p:txBody>
      </p:sp>
      <p:sp>
        <p:nvSpPr>
          <p:cNvPr id="3" name="TextBox 2"/>
          <p:cNvSpPr txBox="1"/>
          <p:nvPr/>
        </p:nvSpPr>
        <p:spPr>
          <a:xfrm rot="16200000">
            <a:off x="-66175" y="3710070"/>
            <a:ext cx="8321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Percent</a:t>
            </a:r>
          </a:p>
        </p:txBody>
      </p:sp>
      <p:graphicFrame>
        <p:nvGraphicFramePr>
          <p:cNvPr id="10" name="Content Placeholder 9">
            <a:extLst>
              <a:ext uri="{FF2B5EF4-FFF2-40B4-BE49-F238E27FC236}">
                <a16:creationId xmlns:a16="http://schemas.microsoft.com/office/drawing/2014/main" id="{9194D561-6EE6-4E6D-B99A-0C3809E05450}"/>
              </a:ext>
            </a:extLst>
          </p:cNvPr>
          <p:cNvGraphicFramePr>
            <a:graphicFrameLocks noGrp="1"/>
          </p:cNvGraphicFramePr>
          <p:nvPr>
            <p:ph idx="1"/>
            <p:extLst>
              <p:ext uri="{D42A27DB-BD31-4B8C-83A1-F6EECF244321}">
                <p14:modId xmlns:p14="http://schemas.microsoft.com/office/powerpoint/2010/main" val="561079109"/>
              </p:ext>
            </p:extLst>
          </p:nvPr>
        </p:nvGraphicFramePr>
        <p:xfrm>
          <a:off x="519178" y="1390752"/>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865749" y="4157221"/>
            <a:ext cx="2960017" cy="1200329"/>
          </a:xfrm>
          <a:prstGeom prst="rect">
            <a:avLst/>
          </a:prstGeom>
          <a:solidFill>
            <a:schemeClr val="bg1"/>
          </a:solidFill>
        </p:spPr>
        <p:txBody>
          <a:bodyPr wrap="square" rtlCol="0">
            <a:spAutoFit/>
          </a:bodyPr>
          <a:lstStyle/>
          <a:p>
            <a:pPr algn="ctr"/>
            <a:r>
              <a:rPr lang="en-US" sz="2400" b="1" dirty="0">
                <a:solidFill>
                  <a:srgbClr val="FF0000"/>
                </a:solidFill>
              </a:rPr>
              <a:t>Academic &amp; Affiliate: </a:t>
            </a:r>
          </a:p>
          <a:p>
            <a:pPr algn="ctr"/>
            <a:r>
              <a:rPr lang="en-US" sz="2400" b="1" dirty="0">
                <a:solidFill>
                  <a:srgbClr val="FF0000"/>
                </a:solidFill>
              </a:rPr>
              <a:t>95% of RVUs Attributed to faculty</a:t>
            </a:r>
          </a:p>
        </p:txBody>
      </p:sp>
    </p:spTree>
    <p:extLst>
      <p:ext uri="{BB962C8B-B14F-4D97-AF65-F5344CB8AC3E}">
        <p14:creationId xmlns:p14="http://schemas.microsoft.com/office/powerpoint/2010/main" val="8722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7774"/>
            <a:ext cx="8229600" cy="1143000"/>
          </a:xfrm>
        </p:spPr>
        <p:txBody>
          <a:bodyPr>
            <a:normAutofit/>
          </a:bodyPr>
          <a:lstStyle/>
          <a:p>
            <a:r>
              <a:rPr lang="en-US" sz="4000" dirty="0"/>
              <a:t>Payer Mix</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499022825"/>
              </p:ext>
            </p:extLst>
          </p:nvPr>
        </p:nvGraphicFramePr>
        <p:xfrm>
          <a:off x="304800" y="2151797"/>
          <a:ext cx="8382000" cy="36212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2568477" y="1483851"/>
            <a:ext cx="3854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Mean Payer Mix Distribution</a:t>
            </a:r>
          </a:p>
        </p:txBody>
      </p:sp>
    </p:spTree>
    <p:extLst>
      <p:ext uri="{BB962C8B-B14F-4D97-AF65-F5344CB8AC3E}">
        <p14:creationId xmlns:p14="http://schemas.microsoft.com/office/powerpoint/2010/main" val="2945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8459" y="3208251"/>
            <a:ext cx="7772400" cy="832196"/>
          </a:xfrm>
        </p:spPr>
        <p:txBody>
          <a:bodyPr>
            <a:noAutofit/>
          </a:bodyPr>
          <a:lstStyle/>
          <a:p>
            <a:pPr algn="ctr"/>
            <a:r>
              <a:rPr lang="en-US" sz="3600" dirty="0"/>
              <a:t>Faculty Salary Survey</a:t>
            </a:r>
          </a:p>
          <a:p>
            <a:pPr algn="ctr"/>
            <a:r>
              <a:rPr lang="en-US" sz="3600" dirty="0"/>
              <a:t>Faculty Demographics</a:t>
            </a:r>
          </a:p>
        </p:txBody>
      </p:sp>
    </p:spTree>
    <p:extLst>
      <p:ext uri="{BB962C8B-B14F-4D97-AF65-F5344CB8AC3E}">
        <p14:creationId xmlns:p14="http://schemas.microsoft.com/office/powerpoint/2010/main" val="33608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9" name="Content Placeholder 8">
            <a:extLst>
              <a:ext uri="{FF2B5EF4-FFF2-40B4-BE49-F238E27FC236}">
                <a16:creationId xmlns:a16="http://schemas.microsoft.com/office/drawing/2014/main" id="{428CBF46-CA60-46CA-AC45-0F27A33DFF44}"/>
              </a:ext>
            </a:extLst>
          </p:cNvPr>
          <p:cNvGraphicFramePr>
            <a:graphicFrameLocks noGrp="1"/>
          </p:cNvGraphicFramePr>
          <p:nvPr>
            <p:ph idx="1"/>
            <p:extLst>
              <p:ext uri="{D42A27DB-BD31-4B8C-83A1-F6EECF244321}">
                <p14:modId xmlns:p14="http://schemas.microsoft.com/office/powerpoint/2010/main" val="3763980969"/>
              </p:ext>
            </p:extLst>
          </p:nvPr>
        </p:nvGraphicFramePr>
        <p:xfrm>
          <a:off x="570452" y="2338431"/>
          <a:ext cx="6583680" cy="320747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543493389"/>
                    </a:ext>
                  </a:extLst>
                </a:gridCol>
                <a:gridCol w="1645920">
                  <a:extLst>
                    <a:ext uri="{9D8B030D-6E8A-4147-A177-3AD203B41FA5}">
                      <a16:colId xmlns:a16="http://schemas.microsoft.com/office/drawing/2014/main" val="3806900827"/>
                    </a:ext>
                  </a:extLst>
                </a:gridCol>
                <a:gridCol w="1645920">
                  <a:extLst>
                    <a:ext uri="{9D8B030D-6E8A-4147-A177-3AD203B41FA5}">
                      <a16:colId xmlns:a16="http://schemas.microsoft.com/office/drawing/2014/main" val="289360042"/>
                    </a:ext>
                  </a:extLst>
                </a:gridCol>
                <a:gridCol w="1645920">
                  <a:extLst>
                    <a:ext uri="{9D8B030D-6E8A-4147-A177-3AD203B41FA5}">
                      <a16:colId xmlns:a16="http://schemas.microsoft.com/office/drawing/2014/main" val="1840230359"/>
                    </a:ext>
                  </a:extLst>
                </a:gridCol>
              </a:tblGrid>
              <a:tr h="641494">
                <a:tc>
                  <a:txBody>
                    <a:bodyPr/>
                    <a:lstStyle/>
                    <a:p>
                      <a:endParaRPr lang="en-US" dirty="0"/>
                    </a:p>
                  </a:txBody>
                  <a:tcPr anchor="ctr" anchorCtr="1"/>
                </a:tc>
                <a:tc>
                  <a:txBody>
                    <a:bodyPr/>
                    <a:lstStyle/>
                    <a:p>
                      <a:pPr algn="ctr"/>
                      <a:r>
                        <a:rPr lang="en-US" sz="2000" dirty="0"/>
                        <a:t>Total Salary</a:t>
                      </a:r>
                    </a:p>
                  </a:txBody>
                  <a:tcPr anchor="ctr" anchorCtr="1"/>
                </a:tc>
                <a:tc>
                  <a:txBody>
                    <a:bodyPr/>
                    <a:lstStyle/>
                    <a:p>
                      <a:pPr algn="ctr"/>
                      <a:r>
                        <a:rPr lang="en-US" sz="2000" dirty="0"/>
                        <a:t>Total Hours</a:t>
                      </a:r>
                    </a:p>
                  </a:txBody>
                  <a:tcPr anchor="ctr" anchorCtr="1"/>
                </a:tc>
                <a:tc>
                  <a:txBody>
                    <a:bodyPr/>
                    <a:lstStyle/>
                    <a:p>
                      <a:pPr algn="ctr"/>
                      <a:r>
                        <a:rPr lang="en-US" sz="2000" dirty="0"/>
                        <a:t>% PA</a:t>
                      </a:r>
                    </a:p>
                  </a:txBody>
                  <a:tcPr anchor="ctr" anchorCtr="1"/>
                </a:tc>
                <a:extLst>
                  <a:ext uri="{0D108BD9-81ED-4DB2-BD59-A6C34878D82A}">
                    <a16:rowId xmlns:a16="http://schemas.microsoft.com/office/drawing/2014/main" val="3717316828"/>
                  </a:ext>
                </a:extLst>
              </a:tr>
              <a:tr h="641494">
                <a:tc>
                  <a:txBody>
                    <a:bodyPr/>
                    <a:lstStyle/>
                    <a:p>
                      <a:r>
                        <a:rPr lang="en-US" sz="2000" b="1" dirty="0"/>
                        <a:t>Midwest</a:t>
                      </a:r>
                    </a:p>
                  </a:txBody>
                  <a:tcPr anchor="ctr" anchorCtr="1"/>
                </a:tc>
                <a:tc>
                  <a:txBody>
                    <a:bodyPr/>
                    <a:lstStyle/>
                    <a:p>
                      <a:pPr algn="ctr"/>
                      <a:r>
                        <a:rPr lang="en-US" b="1" dirty="0"/>
                        <a:t>$146,438</a:t>
                      </a:r>
                    </a:p>
                  </a:txBody>
                  <a:tcPr anchor="ctr" anchorCtr="1"/>
                </a:tc>
                <a:tc>
                  <a:txBody>
                    <a:bodyPr/>
                    <a:lstStyle/>
                    <a:p>
                      <a:pPr algn="ctr"/>
                      <a:r>
                        <a:rPr lang="en-US" b="1" dirty="0"/>
                        <a:t>1696</a:t>
                      </a:r>
                    </a:p>
                  </a:txBody>
                  <a:tcPr anchor="ctr" anchorCtr="1"/>
                </a:tc>
                <a:tc>
                  <a:txBody>
                    <a:bodyPr/>
                    <a:lstStyle/>
                    <a:p>
                      <a:pPr algn="ctr"/>
                      <a:r>
                        <a:rPr lang="en-US" b="1" dirty="0"/>
                        <a:t>75%</a:t>
                      </a:r>
                    </a:p>
                  </a:txBody>
                  <a:tcPr anchor="ctr" anchorCtr="1"/>
                </a:tc>
                <a:extLst>
                  <a:ext uri="{0D108BD9-81ED-4DB2-BD59-A6C34878D82A}">
                    <a16:rowId xmlns:a16="http://schemas.microsoft.com/office/drawing/2014/main" val="2491016816"/>
                  </a:ext>
                </a:extLst>
              </a:tr>
              <a:tr h="641494">
                <a:tc>
                  <a:txBody>
                    <a:bodyPr/>
                    <a:lstStyle/>
                    <a:p>
                      <a:r>
                        <a:rPr lang="en-US" sz="2000" b="1" dirty="0"/>
                        <a:t>Northeast</a:t>
                      </a:r>
                    </a:p>
                  </a:txBody>
                  <a:tcPr anchor="ctr" anchorCtr="1"/>
                </a:tc>
                <a:tc>
                  <a:txBody>
                    <a:bodyPr/>
                    <a:lstStyle/>
                    <a:p>
                      <a:pPr algn="ctr"/>
                      <a:r>
                        <a:rPr lang="en-US" b="1" dirty="0"/>
                        <a:t>$143,218</a:t>
                      </a:r>
                    </a:p>
                  </a:txBody>
                  <a:tcPr anchor="ctr" anchorCtr="1"/>
                </a:tc>
                <a:tc>
                  <a:txBody>
                    <a:bodyPr/>
                    <a:lstStyle/>
                    <a:p>
                      <a:pPr algn="ctr"/>
                      <a:r>
                        <a:rPr lang="en-US" b="1" dirty="0"/>
                        <a:t>1582</a:t>
                      </a:r>
                    </a:p>
                  </a:txBody>
                  <a:tcPr anchor="ctr" anchorCtr="1"/>
                </a:tc>
                <a:tc>
                  <a:txBody>
                    <a:bodyPr/>
                    <a:lstStyle/>
                    <a:p>
                      <a:pPr algn="ctr"/>
                      <a:r>
                        <a:rPr lang="en-US" b="1" dirty="0"/>
                        <a:t>78%</a:t>
                      </a:r>
                    </a:p>
                  </a:txBody>
                  <a:tcPr anchor="ctr" anchorCtr="1"/>
                </a:tc>
                <a:extLst>
                  <a:ext uri="{0D108BD9-81ED-4DB2-BD59-A6C34878D82A}">
                    <a16:rowId xmlns:a16="http://schemas.microsoft.com/office/drawing/2014/main" val="795938709"/>
                  </a:ext>
                </a:extLst>
              </a:tr>
              <a:tr h="641494">
                <a:tc>
                  <a:txBody>
                    <a:bodyPr/>
                    <a:lstStyle/>
                    <a:p>
                      <a:r>
                        <a:rPr lang="en-US" sz="2000" b="1" dirty="0"/>
                        <a:t>South</a:t>
                      </a:r>
                    </a:p>
                  </a:txBody>
                  <a:tcPr anchor="ctr" anchorCtr="1"/>
                </a:tc>
                <a:tc>
                  <a:txBody>
                    <a:bodyPr/>
                    <a:lstStyle/>
                    <a:p>
                      <a:pPr algn="ctr"/>
                      <a:r>
                        <a:rPr lang="en-US" b="1" dirty="0"/>
                        <a:t>$132,254</a:t>
                      </a:r>
                    </a:p>
                  </a:txBody>
                  <a:tcPr anchor="ctr" anchorCtr="1"/>
                </a:tc>
                <a:tc>
                  <a:txBody>
                    <a:bodyPr/>
                    <a:lstStyle/>
                    <a:p>
                      <a:pPr algn="ctr"/>
                      <a:r>
                        <a:rPr lang="en-US" b="1" dirty="0"/>
                        <a:t>1808</a:t>
                      </a:r>
                    </a:p>
                  </a:txBody>
                  <a:tcPr anchor="ctr" anchorCtr="1"/>
                </a:tc>
                <a:tc>
                  <a:txBody>
                    <a:bodyPr/>
                    <a:lstStyle/>
                    <a:p>
                      <a:pPr algn="ctr"/>
                      <a:r>
                        <a:rPr lang="en-US" b="1" dirty="0"/>
                        <a:t>63%</a:t>
                      </a:r>
                    </a:p>
                  </a:txBody>
                  <a:tcPr anchor="ctr" anchorCtr="1"/>
                </a:tc>
                <a:extLst>
                  <a:ext uri="{0D108BD9-81ED-4DB2-BD59-A6C34878D82A}">
                    <a16:rowId xmlns:a16="http://schemas.microsoft.com/office/drawing/2014/main" val="3552476400"/>
                  </a:ext>
                </a:extLst>
              </a:tr>
              <a:tr h="641494">
                <a:tc>
                  <a:txBody>
                    <a:bodyPr/>
                    <a:lstStyle/>
                    <a:p>
                      <a:r>
                        <a:rPr lang="en-US" sz="2000" b="1" dirty="0"/>
                        <a:t>West</a:t>
                      </a:r>
                    </a:p>
                  </a:txBody>
                  <a:tcPr anchor="ctr" anchorCtr="1"/>
                </a:tc>
                <a:tc>
                  <a:txBody>
                    <a:bodyPr/>
                    <a:lstStyle/>
                    <a:p>
                      <a:pPr algn="ctr"/>
                      <a:r>
                        <a:rPr lang="en-US" b="1" dirty="0"/>
                        <a:t>$158,599</a:t>
                      </a:r>
                    </a:p>
                  </a:txBody>
                  <a:tcPr anchor="ctr" anchorCtr="1"/>
                </a:tc>
                <a:tc>
                  <a:txBody>
                    <a:bodyPr/>
                    <a:lstStyle/>
                    <a:p>
                      <a:pPr algn="ctr"/>
                      <a:r>
                        <a:rPr lang="en-US" b="1" dirty="0"/>
                        <a:t>1431</a:t>
                      </a:r>
                    </a:p>
                  </a:txBody>
                  <a:tcPr anchor="ctr" anchorCtr="1"/>
                </a:tc>
                <a:tc>
                  <a:txBody>
                    <a:bodyPr/>
                    <a:lstStyle/>
                    <a:p>
                      <a:pPr algn="ctr"/>
                      <a:r>
                        <a:rPr lang="en-US" b="1" dirty="0"/>
                        <a:t>57%</a:t>
                      </a:r>
                    </a:p>
                  </a:txBody>
                  <a:tcPr anchor="ctr" anchorCtr="1"/>
                </a:tc>
                <a:extLst>
                  <a:ext uri="{0D108BD9-81ED-4DB2-BD59-A6C34878D82A}">
                    <a16:rowId xmlns:a16="http://schemas.microsoft.com/office/drawing/2014/main" val="2406697372"/>
                  </a:ext>
                </a:extLst>
              </a:tr>
            </a:tbl>
          </a:graphicData>
        </a:graphic>
      </p:graphicFrame>
      <p:sp>
        <p:nvSpPr>
          <p:cNvPr id="2" name="TextBox 1">
            <a:extLst>
              <a:ext uri="{FF2B5EF4-FFF2-40B4-BE49-F238E27FC236}">
                <a16:creationId xmlns:a16="http://schemas.microsoft.com/office/drawing/2014/main" id="{34D0CF0A-2F2A-4E84-ABAF-9CB484602844}"/>
              </a:ext>
            </a:extLst>
          </p:cNvPr>
          <p:cNvSpPr txBox="1"/>
          <p:nvPr/>
        </p:nvSpPr>
        <p:spPr>
          <a:xfrm>
            <a:off x="570452" y="1527215"/>
            <a:ext cx="2989921" cy="584775"/>
          </a:xfrm>
          <a:prstGeom prst="rect">
            <a:avLst/>
          </a:prstGeom>
          <a:noFill/>
        </p:spPr>
        <p:txBody>
          <a:bodyPr wrap="none" rtlCol="0">
            <a:spAutoFit/>
          </a:bodyPr>
          <a:lstStyle/>
          <a:p>
            <a:r>
              <a:rPr lang="en-US" sz="3200" b="1" dirty="0"/>
              <a:t>Salary by Region</a:t>
            </a:r>
          </a:p>
        </p:txBody>
      </p:sp>
      <p:sp>
        <p:nvSpPr>
          <p:cNvPr id="4" name="TextBox 3">
            <a:extLst>
              <a:ext uri="{FF2B5EF4-FFF2-40B4-BE49-F238E27FC236}">
                <a16:creationId xmlns:a16="http://schemas.microsoft.com/office/drawing/2014/main" id="{96AB10FF-611F-45EA-BB62-0DC9C4FB395C}"/>
              </a:ext>
            </a:extLst>
          </p:cNvPr>
          <p:cNvSpPr txBox="1"/>
          <p:nvPr/>
        </p:nvSpPr>
        <p:spPr>
          <a:xfrm>
            <a:off x="7380858" y="3480501"/>
            <a:ext cx="1537922" cy="923330"/>
          </a:xfrm>
          <a:prstGeom prst="rect">
            <a:avLst/>
          </a:prstGeom>
          <a:noFill/>
        </p:spPr>
        <p:txBody>
          <a:bodyPr wrap="none" rtlCol="0">
            <a:spAutoFit/>
          </a:bodyPr>
          <a:lstStyle/>
          <a:p>
            <a:pPr algn="ctr"/>
            <a:r>
              <a:rPr lang="en-US" b="1" dirty="0"/>
              <a:t>Highest</a:t>
            </a:r>
          </a:p>
          <a:p>
            <a:pPr algn="ctr"/>
            <a:r>
              <a:rPr lang="en-US" b="1" dirty="0"/>
              <a:t>Concentration</a:t>
            </a:r>
          </a:p>
          <a:p>
            <a:pPr algn="ctr"/>
            <a:r>
              <a:rPr lang="en-US" b="1" dirty="0"/>
              <a:t>APPs</a:t>
            </a:r>
          </a:p>
        </p:txBody>
      </p:sp>
      <p:sp>
        <p:nvSpPr>
          <p:cNvPr id="7" name="TextBox 6">
            <a:extLst>
              <a:ext uri="{FF2B5EF4-FFF2-40B4-BE49-F238E27FC236}">
                <a16:creationId xmlns:a16="http://schemas.microsoft.com/office/drawing/2014/main" id="{E1C0EBAD-887B-4F1B-A098-678F051C114E}"/>
              </a:ext>
            </a:extLst>
          </p:cNvPr>
          <p:cNvSpPr txBox="1"/>
          <p:nvPr/>
        </p:nvSpPr>
        <p:spPr>
          <a:xfrm>
            <a:off x="7380858" y="4804081"/>
            <a:ext cx="1472262" cy="923330"/>
          </a:xfrm>
          <a:prstGeom prst="rect">
            <a:avLst/>
          </a:prstGeom>
          <a:noFill/>
        </p:spPr>
        <p:txBody>
          <a:bodyPr wrap="none" rtlCol="0">
            <a:spAutoFit/>
          </a:bodyPr>
          <a:lstStyle/>
          <a:p>
            <a:pPr algn="ctr"/>
            <a:r>
              <a:rPr lang="en-US" b="1" dirty="0"/>
              <a:t>Shift from NP</a:t>
            </a:r>
          </a:p>
          <a:p>
            <a:pPr algn="ctr"/>
            <a:r>
              <a:rPr lang="en-US" b="1" dirty="0"/>
              <a:t>To PA</a:t>
            </a:r>
          </a:p>
          <a:p>
            <a:pPr algn="ctr"/>
            <a:r>
              <a:rPr lang="en-US" b="1" dirty="0"/>
              <a:t>47% to 63%</a:t>
            </a:r>
          </a:p>
        </p:txBody>
      </p:sp>
    </p:spTree>
    <p:extLst>
      <p:ext uri="{BB962C8B-B14F-4D97-AF65-F5344CB8AC3E}">
        <p14:creationId xmlns:p14="http://schemas.microsoft.com/office/powerpoint/2010/main" val="275154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02492" y="1911168"/>
            <a:ext cx="3392905" cy="2267214"/>
          </a:xfrm>
          <a:prstGeom prst="rect">
            <a:avLst/>
          </a:prstGeom>
        </p:spPr>
      </p:pic>
      <p:sp>
        <p:nvSpPr>
          <p:cNvPr id="2" name="Title 1"/>
          <p:cNvSpPr>
            <a:spLocks noGrp="1"/>
          </p:cNvSpPr>
          <p:nvPr>
            <p:ph type="title"/>
          </p:nvPr>
        </p:nvSpPr>
        <p:spPr/>
        <p:txBody>
          <a:bodyPr>
            <a:normAutofit/>
          </a:bodyPr>
          <a:lstStyle/>
          <a:p>
            <a:r>
              <a:rPr lang="en-US" sz="4000" dirty="0"/>
              <a:t>Faculty Benchmarks</a:t>
            </a:r>
          </a:p>
        </p:txBody>
      </p:sp>
      <p:sp>
        <p:nvSpPr>
          <p:cNvPr id="3" name="Content Placeholder 2"/>
          <p:cNvSpPr>
            <a:spLocks noGrp="1"/>
          </p:cNvSpPr>
          <p:nvPr>
            <p:ph sz="half" idx="1"/>
          </p:nvPr>
        </p:nvSpPr>
        <p:spPr>
          <a:xfrm>
            <a:off x="457200" y="1915401"/>
            <a:ext cx="4462243" cy="4525963"/>
          </a:xfrm>
        </p:spPr>
        <p:txBody>
          <a:bodyPr>
            <a:normAutofit fontScale="85000" lnSpcReduction="20000"/>
          </a:bodyPr>
          <a:lstStyle/>
          <a:p>
            <a:r>
              <a:rPr lang="en-US" b="1" i="1" dirty="0"/>
              <a:t>RVU Productivity</a:t>
            </a:r>
          </a:p>
          <a:p>
            <a:pPr lvl="1"/>
            <a:r>
              <a:rPr lang="en-US" b="1" i="1" dirty="0"/>
              <a:t>Per hour </a:t>
            </a:r>
          </a:p>
          <a:p>
            <a:pPr lvl="1"/>
            <a:r>
              <a:rPr lang="en-US" b="1" i="1" dirty="0"/>
              <a:t>Total</a:t>
            </a:r>
          </a:p>
          <a:p>
            <a:pPr lvl="1"/>
            <a:endParaRPr lang="en-US" b="1" dirty="0"/>
          </a:p>
          <a:p>
            <a:r>
              <a:rPr lang="en-US" b="1" i="1" dirty="0"/>
              <a:t>Publications</a:t>
            </a:r>
          </a:p>
          <a:p>
            <a:pPr lvl="1"/>
            <a:r>
              <a:rPr lang="en-US" b="1" i="1" dirty="0"/>
              <a:t>First vs any author</a:t>
            </a:r>
          </a:p>
          <a:p>
            <a:pPr marL="457200" lvl="1" indent="0">
              <a:buNone/>
            </a:pPr>
            <a:endParaRPr lang="en-US" b="1" i="1" dirty="0"/>
          </a:p>
          <a:p>
            <a:r>
              <a:rPr lang="en-US" b="1" i="1" dirty="0"/>
              <a:t>External Funding </a:t>
            </a:r>
          </a:p>
          <a:p>
            <a:pPr lvl="1"/>
            <a:r>
              <a:rPr lang="en-US" i="1" dirty="0">
                <a:effectLst/>
                <a:latin typeface="Calibri" panose="020F0502020204030204" pitchFamily="34" charset="0"/>
                <a:ea typeface="Times New Roman" panose="02020603050405020304" pitchFamily="18" charset="0"/>
              </a:rPr>
              <a:t>What percentage of your effort is externally funded research grants and research contracts including all sponsors (federal, non-federal, foundations and industry) and subcontracts from other institutions?</a:t>
            </a:r>
            <a:endParaRPr lang="en-US" sz="1800" i="1" dirty="0">
              <a:effectLst/>
              <a:latin typeface="Calibri" panose="020F0502020204030204" pitchFamily="34" charset="0"/>
              <a:ea typeface="Calibri" panose="020F0502020204030204" pitchFamily="34" charset="0"/>
            </a:endParaRPr>
          </a:p>
          <a:p>
            <a:pPr lvl="1"/>
            <a:endParaRPr lang="en-US" b="1" i="1" dirty="0"/>
          </a:p>
          <a:p>
            <a:endParaRPr lang="en-US" b="1" dirty="0">
              <a:solidFill>
                <a:srgbClr val="0070C0"/>
              </a:solidFill>
            </a:endParaRPr>
          </a:p>
        </p:txBody>
      </p:sp>
      <p:pic>
        <p:nvPicPr>
          <p:cNvPr id="1028" name="Picture 4" descr="The Welsh Centre for Emergency Medicine Research - Swansea Bay University  Health Board">
            <a:extLst>
              <a:ext uri="{FF2B5EF4-FFF2-40B4-BE49-F238E27FC236}">
                <a16:creationId xmlns:a16="http://schemas.microsoft.com/office/drawing/2014/main" id="{D9DAB4E9-E3E4-41CD-AD73-A0992FD58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443" y="4369139"/>
            <a:ext cx="3874176" cy="161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DF75-23DA-4FD9-9659-A57DAA61514A}"/>
              </a:ext>
            </a:extLst>
          </p:cNvPr>
          <p:cNvSpPr>
            <a:spLocks noGrp="1"/>
          </p:cNvSpPr>
          <p:nvPr>
            <p:ph type="title"/>
          </p:nvPr>
        </p:nvSpPr>
        <p:spPr/>
        <p:txBody>
          <a:bodyPr/>
          <a:lstStyle/>
          <a:p>
            <a:r>
              <a:rPr lang="en-US" dirty="0"/>
              <a:t>Faculty Benchmarks</a:t>
            </a:r>
          </a:p>
        </p:txBody>
      </p:sp>
      <p:graphicFrame>
        <p:nvGraphicFramePr>
          <p:cNvPr id="6" name="Content Placeholder 7">
            <a:extLst>
              <a:ext uri="{FF2B5EF4-FFF2-40B4-BE49-F238E27FC236}">
                <a16:creationId xmlns:a16="http://schemas.microsoft.com/office/drawing/2014/main" id="{AEF3D325-F741-46DA-B4B5-3D30D8AAC3EF}"/>
              </a:ext>
            </a:extLst>
          </p:cNvPr>
          <p:cNvGraphicFramePr>
            <a:graphicFrameLocks/>
          </p:cNvGraphicFramePr>
          <p:nvPr>
            <p:extLst>
              <p:ext uri="{D42A27DB-BD31-4B8C-83A1-F6EECF244321}">
                <p14:modId xmlns:p14="http://schemas.microsoft.com/office/powerpoint/2010/main" val="3704777495"/>
              </p:ext>
            </p:extLst>
          </p:nvPr>
        </p:nvGraphicFramePr>
        <p:xfrm>
          <a:off x="1736697" y="2418556"/>
          <a:ext cx="5481586" cy="3172755"/>
        </p:xfrm>
        <a:graphic>
          <a:graphicData uri="http://schemas.openxmlformats.org/drawingml/2006/table">
            <a:tbl>
              <a:tblPr firstRow="1" bandRow="1">
                <a:tableStyleId>{125E5076-3810-47DD-B79F-674D7AD40C01}</a:tableStyleId>
              </a:tblPr>
              <a:tblGrid>
                <a:gridCol w="3095484">
                  <a:extLst>
                    <a:ext uri="{9D8B030D-6E8A-4147-A177-3AD203B41FA5}">
                      <a16:colId xmlns:a16="http://schemas.microsoft.com/office/drawing/2014/main" val="20000"/>
                    </a:ext>
                  </a:extLst>
                </a:gridCol>
                <a:gridCol w="1225296">
                  <a:extLst>
                    <a:ext uri="{9D8B030D-6E8A-4147-A177-3AD203B41FA5}">
                      <a16:colId xmlns:a16="http://schemas.microsoft.com/office/drawing/2014/main" val="20001"/>
                    </a:ext>
                  </a:extLst>
                </a:gridCol>
                <a:gridCol w="1160806">
                  <a:extLst>
                    <a:ext uri="{9D8B030D-6E8A-4147-A177-3AD203B41FA5}">
                      <a16:colId xmlns:a16="http://schemas.microsoft.com/office/drawing/2014/main" val="20002"/>
                    </a:ext>
                  </a:extLst>
                </a:gridCol>
              </a:tblGrid>
              <a:tr h="8857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j-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Mean</a:t>
                      </a:r>
                      <a:endParaRPr kumimoji="0" lang="en-US" sz="2400" b="1" i="0" u="none" strike="noStrike" cap="none" normalizeH="0" baseline="0" dirty="0">
                        <a:ln>
                          <a:noFill/>
                        </a:ln>
                        <a:solidFill>
                          <a:schemeClr val="tx1"/>
                        </a:solidFill>
                        <a:effectLst/>
                        <a:latin typeface="+mj-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Median</a:t>
                      </a:r>
                      <a:endParaRPr kumimoji="0" lang="en-US" sz="2400" b="1" i="0" u="none" strike="noStrike" cap="none" normalizeH="0" baseline="0" dirty="0">
                        <a:ln>
                          <a:noFill/>
                        </a:ln>
                        <a:solidFill>
                          <a:schemeClr val="tx1"/>
                        </a:solidFill>
                        <a:effectLst/>
                        <a:latin typeface="+mj-lt"/>
                      </a:endParaRPr>
                    </a:p>
                  </a:txBody>
                  <a:tcPr anchor="ctr" anchorCtr="1" horzOverflow="overflow"/>
                </a:tc>
                <a:extLst>
                  <a:ext uri="{0D108BD9-81ED-4DB2-BD59-A6C34878D82A}">
                    <a16:rowId xmlns:a16="http://schemas.microsoft.com/office/drawing/2014/main" val="10000"/>
                  </a:ext>
                </a:extLst>
              </a:tr>
              <a:tr h="45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Annual Physician Hrs</a:t>
                      </a:r>
                      <a:endParaRPr kumimoji="0" lang="en-US" sz="2000" b="1" i="0" u="none" strike="noStrike" cap="none" normalizeH="0" baseline="0" dirty="0">
                        <a:ln>
                          <a:noFill/>
                        </a:ln>
                        <a:solidFill>
                          <a:schemeClr val="accent2">
                            <a:lumMod val="50000"/>
                          </a:schemeClr>
                        </a:solidFill>
                        <a:effectLst/>
                        <a:latin typeface="+mj-lt"/>
                      </a:endParaRPr>
                    </a:p>
                  </a:txBody>
                  <a:tcPr anchor="ctr" anchorCtr="1" horzOverflow="overflow"/>
                </a:tc>
                <a:tc>
                  <a:txBody>
                    <a:bodyPr/>
                    <a:lstStyle/>
                    <a:p>
                      <a:r>
                        <a:rPr lang="en-US" sz="2000" b="1" dirty="0">
                          <a:solidFill>
                            <a:schemeClr val="bg1"/>
                          </a:solidFill>
                          <a:latin typeface="+mj-lt"/>
                          <a:cs typeface="Times New Roman" pitchFamily="18" charset="0"/>
                        </a:rPr>
                        <a:t>28540</a:t>
                      </a:r>
                    </a:p>
                  </a:txBody>
                  <a:tcPr anchor="ctr" anchorCtr="1" horzOverflow="overflow"/>
                </a:tc>
                <a:tc>
                  <a:txBody>
                    <a:bodyPr/>
                    <a:lstStyle/>
                    <a:p>
                      <a:r>
                        <a:rPr lang="en-US" sz="2000" b="1" dirty="0">
                          <a:solidFill>
                            <a:schemeClr val="bg1"/>
                          </a:solidFill>
                        </a:rPr>
                        <a:t>27375</a:t>
                      </a:r>
                      <a:endParaRPr lang="en-US" sz="2000" b="1" dirty="0">
                        <a:solidFill>
                          <a:schemeClr val="bg1"/>
                        </a:solidFill>
                        <a:latin typeface="+mj-lt"/>
                        <a:cs typeface="Times New Roman" pitchFamily="18" charset="0"/>
                      </a:endParaRPr>
                    </a:p>
                  </a:txBody>
                  <a:tcPr anchor="ctr" anchorCtr="1" horzOverflow="overflow"/>
                </a:tc>
                <a:extLst>
                  <a:ext uri="{0D108BD9-81ED-4DB2-BD59-A6C34878D82A}">
                    <a16:rowId xmlns:a16="http://schemas.microsoft.com/office/drawing/2014/main" val="10001"/>
                  </a:ext>
                </a:extLst>
              </a:tr>
              <a:tr h="45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PPH Staffed</a:t>
                      </a:r>
                      <a:endParaRPr kumimoji="0" lang="en-US" sz="2000" b="1" i="0" u="none" strike="noStrike" cap="none" normalizeH="0" baseline="0" dirty="0">
                        <a:ln>
                          <a:noFill/>
                        </a:ln>
                        <a:solidFill>
                          <a:srgbClr val="C00000"/>
                        </a:solidFill>
                        <a:effectLst/>
                        <a:latin typeface="+mj-lt"/>
                      </a:endParaRPr>
                    </a:p>
                  </a:txBody>
                  <a:tcPr anchor="ctr" anchorCtr="1" horzOverflow="overflow"/>
                </a:tc>
                <a:tc>
                  <a:txBody>
                    <a:bodyPr/>
                    <a:lstStyle/>
                    <a:p>
                      <a:r>
                        <a:rPr lang="en-US" sz="2000" b="1" dirty="0">
                          <a:solidFill>
                            <a:schemeClr val="bg1"/>
                          </a:solidFill>
                        </a:rPr>
                        <a:t>2.3</a:t>
                      </a:r>
                      <a:endParaRPr lang="en-US" sz="2000" b="1" dirty="0">
                        <a:solidFill>
                          <a:schemeClr val="bg1"/>
                        </a:solidFill>
                        <a:latin typeface="+mj-lt"/>
                        <a:cs typeface="Times New Roman" pitchFamily="18" charset="0"/>
                      </a:endParaRPr>
                    </a:p>
                  </a:txBody>
                  <a:tcPr anchor="ctr" anchorCtr="1" horzOverflow="overflow"/>
                </a:tc>
                <a:tc>
                  <a:txBody>
                    <a:bodyPr/>
                    <a:lstStyle/>
                    <a:p>
                      <a:r>
                        <a:rPr lang="en-US" sz="2000" b="1" dirty="0">
                          <a:solidFill>
                            <a:schemeClr val="bg1"/>
                          </a:solidFill>
                        </a:rPr>
                        <a:t>2.3</a:t>
                      </a:r>
                      <a:endParaRPr lang="en-US" sz="2000" b="1" dirty="0">
                        <a:solidFill>
                          <a:schemeClr val="bg1"/>
                        </a:solidFill>
                        <a:latin typeface="+mj-lt"/>
                        <a:cs typeface="Times New Roman" pitchFamily="18" charset="0"/>
                      </a:endParaRPr>
                    </a:p>
                  </a:txBody>
                  <a:tcPr anchor="ctr" anchorCtr="1" horzOverflow="overflow"/>
                </a:tc>
                <a:extLst>
                  <a:ext uri="{0D108BD9-81ED-4DB2-BD59-A6C34878D82A}">
                    <a16:rowId xmlns:a16="http://schemas.microsoft.com/office/drawing/2014/main" val="10002"/>
                  </a:ext>
                </a:extLst>
              </a:tr>
              <a:tr h="45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PPH Billed</a:t>
                      </a:r>
                    </a:p>
                  </a:txBody>
                  <a:tcPr anchor="ctr" anchorCtr="1" horzOverflow="overflow"/>
                </a:tc>
                <a:tc>
                  <a:txBody>
                    <a:bodyPr/>
                    <a:lstStyle/>
                    <a:p>
                      <a:r>
                        <a:rPr lang="en-US" sz="2000" b="1" dirty="0">
                          <a:solidFill>
                            <a:schemeClr val="bg1"/>
                          </a:solidFill>
                          <a:latin typeface="+mj-lt"/>
                          <a:cs typeface="Times New Roman" pitchFamily="18" charset="0"/>
                        </a:rPr>
                        <a:t>2.09</a:t>
                      </a:r>
                    </a:p>
                  </a:txBody>
                  <a:tcPr anchor="ctr" anchorCtr="1" horzOverflow="overflow"/>
                </a:tc>
                <a:tc>
                  <a:txBody>
                    <a:bodyPr/>
                    <a:lstStyle/>
                    <a:p>
                      <a:r>
                        <a:rPr lang="en-US" sz="2000" b="1" dirty="0">
                          <a:solidFill>
                            <a:schemeClr val="bg1"/>
                          </a:solidFill>
                          <a:latin typeface="+mj-lt"/>
                          <a:cs typeface="Times New Roman" pitchFamily="18" charset="0"/>
                        </a:rPr>
                        <a:t>1.96</a:t>
                      </a:r>
                    </a:p>
                  </a:txBody>
                  <a:tcPr anchor="ctr" anchorCtr="1" horzOverflow="overflow"/>
                </a:tc>
                <a:extLst>
                  <a:ext uri="{0D108BD9-81ED-4DB2-BD59-A6C34878D82A}">
                    <a16:rowId xmlns:a16="http://schemas.microsoft.com/office/drawing/2014/main" val="3199065605"/>
                  </a:ext>
                </a:extLst>
              </a:tr>
              <a:tr h="45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j-lt"/>
                        </a:rPr>
                        <a:t>WRVU/CFTE</a:t>
                      </a:r>
                    </a:p>
                  </a:txBody>
                  <a:tcPr anchor="ctr" anchorCtr="1" horzOverflow="overflow"/>
                </a:tc>
                <a:tc>
                  <a:txBody>
                    <a:bodyPr/>
                    <a:lstStyle/>
                    <a:p>
                      <a:r>
                        <a:rPr lang="en-US" sz="2000" b="1" dirty="0">
                          <a:solidFill>
                            <a:schemeClr val="bg1"/>
                          </a:solidFill>
                          <a:latin typeface="+mj-lt"/>
                          <a:cs typeface="Times New Roman" pitchFamily="18" charset="0"/>
                        </a:rPr>
                        <a:t>13751</a:t>
                      </a:r>
                    </a:p>
                  </a:txBody>
                  <a:tcPr anchor="ctr" anchorCtr="1" horzOverflow="overflow"/>
                </a:tc>
                <a:tc>
                  <a:txBody>
                    <a:bodyPr/>
                    <a:lstStyle/>
                    <a:p>
                      <a:r>
                        <a:rPr lang="en-US" sz="2000" b="1" dirty="0">
                          <a:solidFill>
                            <a:schemeClr val="bg1"/>
                          </a:solidFill>
                          <a:latin typeface="+mj-lt"/>
                          <a:cs typeface="Times New Roman" pitchFamily="18" charset="0"/>
                        </a:rPr>
                        <a:t>9751</a:t>
                      </a:r>
                    </a:p>
                  </a:txBody>
                  <a:tcPr anchor="ctr" anchorCtr="1" horzOverflow="overflow"/>
                </a:tc>
                <a:extLst>
                  <a:ext uri="{0D108BD9-81ED-4DB2-BD59-A6C34878D82A}">
                    <a16:rowId xmlns:a16="http://schemas.microsoft.com/office/drawing/2014/main" val="10003"/>
                  </a:ext>
                </a:extLst>
              </a:tr>
              <a:tr h="45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WRVU per MD Hour</a:t>
                      </a:r>
                      <a:endParaRPr kumimoji="0" lang="en-US" sz="2000" b="1" i="0" u="none" strike="noStrike" cap="none" normalizeH="0" baseline="0" dirty="0">
                        <a:ln>
                          <a:noFill/>
                        </a:ln>
                        <a:solidFill>
                          <a:srgbClr val="C00000"/>
                        </a:solidFill>
                        <a:effectLst/>
                        <a:latin typeface="+mj-lt"/>
                      </a:endParaRPr>
                    </a:p>
                  </a:txBody>
                  <a:tcPr anchor="ctr" anchorCtr="1" horzOverflow="overflow"/>
                </a:tc>
                <a:tc>
                  <a:txBody>
                    <a:bodyPr/>
                    <a:lstStyle/>
                    <a:p>
                      <a:r>
                        <a:rPr lang="en-US" sz="2000" b="1" dirty="0">
                          <a:solidFill>
                            <a:schemeClr val="bg1"/>
                          </a:solidFill>
                        </a:rPr>
                        <a:t>6.8</a:t>
                      </a:r>
                      <a:endParaRPr lang="en-US" sz="2000" b="1" dirty="0">
                        <a:solidFill>
                          <a:schemeClr val="bg1"/>
                        </a:solidFill>
                        <a:latin typeface="+mj-lt"/>
                        <a:cs typeface="Times New Roman" pitchFamily="18" charset="0"/>
                      </a:endParaRPr>
                    </a:p>
                  </a:txBody>
                  <a:tcPr anchor="ctr" anchorCtr="1" horzOverflow="overflow"/>
                </a:tc>
                <a:tc>
                  <a:txBody>
                    <a:bodyPr/>
                    <a:lstStyle/>
                    <a:p>
                      <a:r>
                        <a:rPr lang="en-US" sz="2000" b="1" dirty="0">
                          <a:solidFill>
                            <a:schemeClr val="bg1"/>
                          </a:solidFill>
                        </a:rPr>
                        <a:t>6.5</a:t>
                      </a:r>
                      <a:endParaRPr lang="en-US" sz="2000" b="1" dirty="0">
                        <a:solidFill>
                          <a:schemeClr val="bg1"/>
                        </a:solidFill>
                        <a:latin typeface="+mj-lt"/>
                        <a:cs typeface="Times New Roman" pitchFamily="18" charset="0"/>
                      </a:endParaRPr>
                    </a:p>
                  </a:txBody>
                  <a:tcPr anchor="ctr" anchorCtr="1" horzOverflow="overflow"/>
                </a:tc>
                <a:extLst>
                  <a:ext uri="{0D108BD9-81ED-4DB2-BD59-A6C34878D82A}">
                    <a16:rowId xmlns:a16="http://schemas.microsoft.com/office/drawing/2014/main" val="1242434515"/>
                  </a:ext>
                </a:extLst>
              </a:tr>
            </a:tbl>
          </a:graphicData>
        </a:graphic>
      </p:graphicFrame>
      <p:sp>
        <p:nvSpPr>
          <p:cNvPr id="8" name="TextBox 7">
            <a:extLst>
              <a:ext uri="{FF2B5EF4-FFF2-40B4-BE49-F238E27FC236}">
                <a16:creationId xmlns:a16="http://schemas.microsoft.com/office/drawing/2014/main" id="{ABA1C368-F7D5-432A-BF7D-1A3538CF572B}"/>
              </a:ext>
            </a:extLst>
          </p:cNvPr>
          <p:cNvSpPr txBox="1"/>
          <p:nvPr/>
        </p:nvSpPr>
        <p:spPr>
          <a:xfrm>
            <a:off x="1858340" y="5816954"/>
            <a:ext cx="5427320" cy="338554"/>
          </a:xfrm>
          <a:prstGeom prst="rect">
            <a:avLst/>
          </a:prstGeom>
          <a:noFill/>
        </p:spPr>
        <p:txBody>
          <a:bodyPr wrap="none" rtlCol="0">
            <a:spAutoFit/>
          </a:bodyPr>
          <a:lstStyle/>
          <a:p>
            <a:r>
              <a:rPr lang="en-US" sz="1600" dirty="0"/>
              <a:t>Note: CFTE based upon the FTE reported as clinically based FTE</a:t>
            </a:r>
          </a:p>
        </p:txBody>
      </p:sp>
      <p:sp>
        <p:nvSpPr>
          <p:cNvPr id="9" name="TextBox 8">
            <a:extLst>
              <a:ext uri="{FF2B5EF4-FFF2-40B4-BE49-F238E27FC236}">
                <a16:creationId xmlns:a16="http://schemas.microsoft.com/office/drawing/2014/main" id="{E890FBCB-2D77-4169-986B-901C7E62A9BD}"/>
              </a:ext>
            </a:extLst>
          </p:cNvPr>
          <p:cNvSpPr txBox="1"/>
          <p:nvPr/>
        </p:nvSpPr>
        <p:spPr>
          <a:xfrm>
            <a:off x="2486560" y="1658122"/>
            <a:ext cx="3981859" cy="646331"/>
          </a:xfrm>
          <a:prstGeom prst="rect">
            <a:avLst/>
          </a:prstGeom>
          <a:noFill/>
        </p:spPr>
        <p:txBody>
          <a:bodyPr wrap="none" rtlCol="0">
            <a:spAutoFit/>
          </a:bodyPr>
          <a:lstStyle/>
          <a:p>
            <a:r>
              <a:rPr lang="en-US" sz="3600" b="1" dirty="0"/>
              <a:t>Clinical Productivity</a:t>
            </a:r>
          </a:p>
        </p:txBody>
      </p:sp>
    </p:spTree>
    <p:extLst>
      <p:ext uri="{BB962C8B-B14F-4D97-AF65-F5344CB8AC3E}">
        <p14:creationId xmlns:p14="http://schemas.microsoft.com/office/powerpoint/2010/main" val="288091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0049F-6582-4069-B10B-27C57944D007}"/>
              </a:ext>
            </a:extLst>
          </p:cNvPr>
          <p:cNvSpPr>
            <a:spLocks noGrp="1"/>
          </p:cNvSpPr>
          <p:nvPr>
            <p:ph type="title"/>
          </p:nvPr>
        </p:nvSpPr>
        <p:spPr/>
        <p:txBody>
          <a:bodyPr/>
          <a:lstStyle/>
          <a:p>
            <a:r>
              <a:rPr lang="en-US" dirty="0"/>
              <a:t>Faculty Benchmarks</a:t>
            </a:r>
          </a:p>
        </p:txBody>
      </p:sp>
      <p:sp>
        <p:nvSpPr>
          <p:cNvPr id="3" name="Content Placeholder 2">
            <a:extLst>
              <a:ext uri="{FF2B5EF4-FFF2-40B4-BE49-F238E27FC236}">
                <a16:creationId xmlns:a16="http://schemas.microsoft.com/office/drawing/2014/main" id="{0E6DA2C1-621F-46AB-AD0D-820777A24329}"/>
              </a:ext>
            </a:extLst>
          </p:cNvPr>
          <p:cNvSpPr>
            <a:spLocks noGrp="1"/>
          </p:cNvSpPr>
          <p:nvPr>
            <p:ph sz="half" idx="1"/>
          </p:nvPr>
        </p:nvSpPr>
        <p:spPr>
          <a:xfrm>
            <a:off x="235016" y="1600199"/>
            <a:ext cx="4038600" cy="4525963"/>
          </a:xfrm>
        </p:spPr>
        <p:txBody>
          <a:bodyPr>
            <a:normAutofit/>
          </a:bodyPr>
          <a:lstStyle/>
          <a:p>
            <a:r>
              <a:rPr lang="en-US" b="1" dirty="0"/>
              <a:t>Authorship</a:t>
            </a:r>
          </a:p>
          <a:p>
            <a:pPr lvl="1"/>
            <a:r>
              <a:rPr lang="en-US" b="1" i="1" dirty="0"/>
              <a:t>538 </a:t>
            </a:r>
            <a:r>
              <a:rPr lang="en-US" dirty="0"/>
              <a:t>faculty reported having a publication this year (</a:t>
            </a:r>
            <a:r>
              <a:rPr lang="en-US" b="1" i="1" dirty="0"/>
              <a:t>20%</a:t>
            </a:r>
            <a:r>
              <a:rPr lang="en-US" dirty="0"/>
              <a:t>)</a:t>
            </a:r>
          </a:p>
          <a:p>
            <a:pPr lvl="1"/>
            <a:r>
              <a:rPr lang="en-US" b="1" i="1" dirty="0"/>
              <a:t>685</a:t>
            </a:r>
            <a:r>
              <a:rPr lang="en-US" dirty="0"/>
              <a:t> publications reported this year</a:t>
            </a:r>
          </a:p>
          <a:p>
            <a:pPr lvl="2"/>
            <a:r>
              <a:rPr lang="en-US" b="1" dirty="0"/>
              <a:t>30% First Author</a:t>
            </a:r>
          </a:p>
          <a:p>
            <a:pPr lvl="2"/>
            <a:r>
              <a:rPr lang="en-US" b="1" dirty="0"/>
              <a:t>20% Senior Author</a:t>
            </a:r>
          </a:p>
          <a:p>
            <a:pPr lvl="2"/>
            <a:r>
              <a:rPr lang="en-US" b="1" dirty="0"/>
              <a:t>50% Other Authorship position</a:t>
            </a:r>
          </a:p>
        </p:txBody>
      </p:sp>
      <p:sp>
        <p:nvSpPr>
          <p:cNvPr id="4" name="Content Placeholder 3">
            <a:extLst>
              <a:ext uri="{FF2B5EF4-FFF2-40B4-BE49-F238E27FC236}">
                <a16:creationId xmlns:a16="http://schemas.microsoft.com/office/drawing/2014/main" id="{92436F0F-21FA-4FCF-96A9-4A22599712AA}"/>
              </a:ext>
            </a:extLst>
          </p:cNvPr>
          <p:cNvSpPr>
            <a:spLocks noGrp="1"/>
          </p:cNvSpPr>
          <p:nvPr>
            <p:ph sz="half" idx="2"/>
          </p:nvPr>
        </p:nvSpPr>
        <p:spPr>
          <a:xfrm>
            <a:off x="4648199" y="1600200"/>
            <a:ext cx="4197417" cy="4525963"/>
          </a:xfrm>
        </p:spPr>
        <p:txBody>
          <a:bodyPr>
            <a:normAutofit/>
          </a:bodyPr>
          <a:lstStyle/>
          <a:p>
            <a:r>
              <a:rPr lang="en-US" b="1" dirty="0"/>
              <a:t>External Funding</a:t>
            </a:r>
          </a:p>
          <a:p>
            <a:pPr lvl="1"/>
            <a:r>
              <a:rPr lang="en-US" b="1" i="1" dirty="0"/>
              <a:t>9.8% </a:t>
            </a:r>
            <a:r>
              <a:rPr lang="en-US" dirty="0"/>
              <a:t>of faculty reported having “external funding”</a:t>
            </a:r>
          </a:p>
          <a:p>
            <a:pPr lvl="1"/>
            <a:r>
              <a:rPr lang="en-US" dirty="0"/>
              <a:t>Of those reporting:</a:t>
            </a:r>
          </a:p>
          <a:p>
            <a:pPr lvl="2"/>
            <a:r>
              <a:rPr lang="en-US" b="1" i="1" dirty="0"/>
              <a:t>23% of effort is supported</a:t>
            </a:r>
          </a:p>
          <a:p>
            <a:pPr lvl="2"/>
            <a:r>
              <a:rPr lang="en-US" dirty="0"/>
              <a:t>Range: 1 to 95%</a:t>
            </a:r>
          </a:p>
        </p:txBody>
      </p:sp>
      <p:sp>
        <p:nvSpPr>
          <p:cNvPr id="6" name="TextBox 5">
            <a:extLst>
              <a:ext uri="{FF2B5EF4-FFF2-40B4-BE49-F238E27FC236}">
                <a16:creationId xmlns:a16="http://schemas.microsoft.com/office/drawing/2014/main" id="{AC80CA68-304A-4CEB-BF56-E8A1002B1E14}"/>
              </a:ext>
            </a:extLst>
          </p:cNvPr>
          <p:cNvSpPr txBox="1"/>
          <p:nvPr/>
        </p:nvSpPr>
        <p:spPr>
          <a:xfrm>
            <a:off x="4460907" y="4380637"/>
            <a:ext cx="4572000" cy="307777"/>
          </a:xfrm>
          <a:prstGeom prst="rect">
            <a:avLst/>
          </a:prstGeom>
          <a:solidFill>
            <a:schemeClr val="bg1"/>
          </a:solidFill>
        </p:spPr>
        <p:txBody>
          <a:bodyPr wrap="square">
            <a:spAutoFit/>
          </a:bodyPr>
          <a:lstStyle/>
          <a:p>
            <a:pPr marR="0" lvl="1">
              <a:spcBef>
                <a:spcPts val="0"/>
              </a:spcBef>
              <a:spcAft>
                <a:spcPts val="0"/>
              </a:spcAft>
            </a:pPr>
            <a:endParaRPr lang="en-US" sz="1400" dirty="0">
              <a:effectLst/>
              <a:latin typeface="Calibri" panose="020F0502020204030204" pitchFamily="34" charset="0"/>
              <a:ea typeface="Calibri" panose="020F0502020204030204" pitchFamily="34" charset="0"/>
            </a:endParaRPr>
          </a:p>
        </p:txBody>
      </p:sp>
      <p:pic>
        <p:nvPicPr>
          <p:cNvPr id="1026" name="Picture 2" descr="Academic Emergency Medicine - Wiley Online Library">
            <a:extLst>
              <a:ext uri="{FF2B5EF4-FFF2-40B4-BE49-F238E27FC236}">
                <a16:creationId xmlns:a16="http://schemas.microsoft.com/office/drawing/2014/main" id="{5D86B764-42E2-44DF-B7E8-F59C23B3E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959" y="4514248"/>
            <a:ext cx="1667127" cy="2185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C3CE29-B2F7-4457-BFBA-C0D962DB2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057" y="4907753"/>
            <a:ext cx="2117557" cy="186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157774"/>
            <a:ext cx="8229600" cy="1143000"/>
          </a:xfrm>
        </p:spPr>
        <p:txBody>
          <a:bodyPr>
            <a:normAutofit/>
          </a:bodyPr>
          <a:lstStyle/>
          <a:p>
            <a:r>
              <a:rPr lang="en-US" sz="4000" dirty="0"/>
              <a:t>Charge and Productivity Data</a:t>
            </a:r>
          </a:p>
        </p:txBody>
      </p:sp>
      <p:graphicFrame>
        <p:nvGraphicFramePr>
          <p:cNvPr id="3" name="Table 2"/>
          <p:cNvGraphicFramePr>
            <a:graphicFrameLocks noGrp="1"/>
          </p:cNvGraphicFramePr>
          <p:nvPr>
            <p:extLst>
              <p:ext uri="{D42A27DB-BD31-4B8C-83A1-F6EECF244321}">
                <p14:modId xmlns:p14="http://schemas.microsoft.com/office/powerpoint/2010/main" val="830871003"/>
              </p:ext>
            </p:extLst>
          </p:nvPr>
        </p:nvGraphicFramePr>
        <p:xfrm>
          <a:off x="666208" y="1737360"/>
          <a:ext cx="7875813" cy="3982953"/>
        </p:xfrm>
        <a:graphic>
          <a:graphicData uri="http://schemas.openxmlformats.org/drawingml/2006/table">
            <a:tbl>
              <a:tblPr firstRow="1" bandRow="1">
                <a:tableStyleId>{5C22544A-7EE6-4342-B048-85BDC9FD1C3A}</a:tableStyleId>
              </a:tblPr>
              <a:tblGrid>
                <a:gridCol w="1864163">
                  <a:extLst>
                    <a:ext uri="{9D8B030D-6E8A-4147-A177-3AD203B41FA5}">
                      <a16:colId xmlns:a16="http://schemas.microsoft.com/office/drawing/2014/main" val="20000"/>
                    </a:ext>
                  </a:extLst>
                </a:gridCol>
                <a:gridCol w="1202330">
                  <a:extLst>
                    <a:ext uri="{9D8B030D-6E8A-4147-A177-3AD203B41FA5}">
                      <a16:colId xmlns:a16="http://schemas.microsoft.com/office/drawing/2014/main" val="20004"/>
                    </a:ext>
                  </a:extLst>
                </a:gridCol>
                <a:gridCol w="1202330">
                  <a:extLst>
                    <a:ext uri="{9D8B030D-6E8A-4147-A177-3AD203B41FA5}">
                      <a16:colId xmlns:a16="http://schemas.microsoft.com/office/drawing/2014/main" val="20005"/>
                    </a:ext>
                  </a:extLst>
                </a:gridCol>
                <a:gridCol w="1202330">
                  <a:extLst>
                    <a:ext uri="{9D8B030D-6E8A-4147-A177-3AD203B41FA5}">
                      <a16:colId xmlns:a16="http://schemas.microsoft.com/office/drawing/2014/main" val="20006"/>
                    </a:ext>
                  </a:extLst>
                </a:gridCol>
                <a:gridCol w="1202330">
                  <a:extLst>
                    <a:ext uri="{9D8B030D-6E8A-4147-A177-3AD203B41FA5}">
                      <a16:colId xmlns:a16="http://schemas.microsoft.com/office/drawing/2014/main" val="1940205870"/>
                    </a:ext>
                  </a:extLst>
                </a:gridCol>
                <a:gridCol w="1202330">
                  <a:extLst>
                    <a:ext uri="{9D8B030D-6E8A-4147-A177-3AD203B41FA5}">
                      <a16:colId xmlns:a16="http://schemas.microsoft.com/office/drawing/2014/main" val="3379281404"/>
                    </a:ext>
                  </a:extLst>
                </a:gridCol>
              </a:tblGrid>
              <a:tr h="1091093">
                <a:tc>
                  <a:txBody>
                    <a:bodyPr/>
                    <a:lstStyle/>
                    <a:p>
                      <a:pPr algn="l" fontAlgn="t"/>
                      <a:r>
                        <a:rPr lang="en-US" sz="1400" u="none" strike="noStrike" dirty="0">
                          <a:solidFill>
                            <a:schemeClr val="bg1"/>
                          </a:solidFill>
                          <a:effectLst/>
                          <a:latin typeface="+mn-lt"/>
                        </a:rPr>
                        <a:t> </a:t>
                      </a:r>
                      <a:endParaRPr lang="en-US" sz="1400" b="0" i="0" u="none" strike="noStrike" dirty="0">
                        <a:solidFill>
                          <a:schemeClr val="bg1"/>
                        </a:solidFill>
                        <a:effectLst/>
                        <a:latin typeface="+mn-lt"/>
                      </a:endParaRPr>
                    </a:p>
                  </a:txBody>
                  <a:tcPr marL="7500" marR="7500" marT="7500" marB="0">
                    <a:solidFill>
                      <a:schemeClr val="tx1"/>
                    </a:solidFill>
                  </a:tcPr>
                </a:tc>
                <a:tc>
                  <a:txBody>
                    <a:bodyPr/>
                    <a:lstStyle/>
                    <a:p>
                      <a:pPr algn="ctr"/>
                      <a:r>
                        <a:rPr lang="en-US" dirty="0"/>
                        <a:t>FY 19</a:t>
                      </a:r>
                    </a:p>
                    <a:p>
                      <a:pPr algn="ctr"/>
                      <a:r>
                        <a:rPr lang="en-US" dirty="0"/>
                        <a:t>Median</a:t>
                      </a:r>
                    </a:p>
                  </a:txBody>
                  <a:tcPr marL="7500" marR="7500" marT="7500" marB="0" anchor="ctr">
                    <a:solidFill>
                      <a:schemeClr val="tx1"/>
                    </a:solidFill>
                  </a:tcPr>
                </a:tc>
                <a:tc>
                  <a:txBody>
                    <a:bodyPr/>
                    <a:lstStyle/>
                    <a:p>
                      <a:pPr algn="ctr"/>
                      <a:r>
                        <a:rPr lang="en-US" dirty="0"/>
                        <a:t>FY 20</a:t>
                      </a:r>
                    </a:p>
                    <a:p>
                      <a:pPr algn="ctr"/>
                      <a:r>
                        <a:rPr lang="en-US" dirty="0"/>
                        <a:t>Median</a:t>
                      </a:r>
                    </a:p>
                  </a:txBody>
                  <a:tcPr marL="7500" marR="7500" marT="7500" marB="0" anchor="ctr">
                    <a:solidFill>
                      <a:schemeClr val="tx1"/>
                    </a:solidFill>
                  </a:tcPr>
                </a:tc>
                <a:tc>
                  <a:txBody>
                    <a:bodyPr/>
                    <a:lstStyle/>
                    <a:p>
                      <a:pPr algn="ctr"/>
                      <a:r>
                        <a:rPr lang="en-US" dirty="0"/>
                        <a:t>FY 21</a:t>
                      </a:r>
                    </a:p>
                    <a:p>
                      <a:pPr algn="ctr"/>
                      <a:r>
                        <a:rPr lang="en-US" dirty="0"/>
                        <a:t>Median</a:t>
                      </a:r>
                    </a:p>
                  </a:txBody>
                  <a:tcPr marL="7500" marR="7500" marT="7500" marB="0" anchor="ctr">
                    <a:solidFill>
                      <a:schemeClr val="tx1"/>
                    </a:solidFill>
                  </a:tcPr>
                </a:tc>
                <a:tc>
                  <a:txBody>
                    <a:bodyPr/>
                    <a:lstStyle/>
                    <a:p>
                      <a:pPr algn="ctr"/>
                      <a:r>
                        <a:rPr lang="en-US" dirty="0"/>
                        <a:t>FY 22</a:t>
                      </a:r>
                    </a:p>
                    <a:p>
                      <a:pPr algn="ctr"/>
                      <a:r>
                        <a:rPr lang="en-US" dirty="0"/>
                        <a:t>Median</a:t>
                      </a:r>
                    </a:p>
                  </a:txBody>
                  <a:tcPr marL="7500" marR="7500" marT="7500" marB="0" anchor="ctr">
                    <a:solidFill>
                      <a:schemeClr val="tx1"/>
                    </a:solidFill>
                  </a:tcPr>
                </a:tc>
                <a:tc>
                  <a:txBody>
                    <a:bodyPr/>
                    <a:lstStyle/>
                    <a:p>
                      <a:pPr algn="ctr"/>
                      <a:r>
                        <a:rPr lang="en-US" dirty="0"/>
                        <a:t>FY 23</a:t>
                      </a:r>
                    </a:p>
                    <a:p>
                      <a:pPr algn="ctr"/>
                      <a:r>
                        <a:rPr lang="en-US" dirty="0"/>
                        <a:t>Median</a:t>
                      </a:r>
                    </a:p>
                  </a:txBody>
                  <a:tcPr marL="7500" marR="7500" marT="7500" marB="0" anchor="ctr">
                    <a:solidFill>
                      <a:schemeClr val="tx1"/>
                    </a:solidFill>
                  </a:tcPr>
                </a:tc>
                <a:extLst>
                  <a:ext uri="{0D108BD9-81ED-4DB2-BD59-A6C34878D82A}">
                    <a16:rowId xmlns:a16="http://schemas.microsoft.com/office/drawing/2014/main" val="10000"/>
                  </a:ext>
                </a:extLst>
              </a:tr>
              <a:tr h="578372">
                <a:tc>
                  <a:txBody>
                    <a:bodyPr/>
                    <a:lstStyle/>
                    <a:p>
                      <a:pPr algn="ctr" rtl="0" fontAlgn="ctr"/>
                      <a:r>
                        <a:rPr lang="en-US" sz="1600" b="1" u="none" strike="noStrike" dirty="0">
                          <a:solidFill>
                            <a:schemeClr val="bg1"/>
                          </a:solidFill>
                          <a:effectLst/>
                          <a:latin typeface="+mn-lt"/>
                        </a:rPr>
                        <a:t>Work RVU/Hour</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a:r>
                        <a:rPr lang="en-US" sz="1600" b="1" dirty="0">
                          <a:solidFill>
                            <a:schemeClr val="bg1"/>
                          </a:solidFill>
                        </a:rPr>
                        <a:t>7.2</a:t>
                      </a:r>
                    </a:p>
                  </a:txBody>
                  <a:tcPr marL="7500" marR="7500" marT="7500" marB="0" anchor="ctr">
                    <a:solidFill>
                      <a:schemeClr val="accent1"/>
                    </a:solidFill>
                  </a:tcPr>
                </a:tc>
                <a:tc>
                  <a:txBody>
                    <a:bodyPr/>
                    <a:lstStyle/>
                    <a:p>
                      <a:pPr algn="ctr"/>
                      <a:r>
                        <a:rPr lang="en-US" sz="1600" b="1" dirty="0">
                          <a:solidFill>
                            <a:schemeClr val="bg1"/>
                          </a:solidFill>
                        </a:rPr>
                        <a:t>6.8</a:t>
                      </a:r>
                    </a:p>
                  </a:txBody>
                  <a:tcPr marL="7500" marR="7500" marT="7500" marB="0" anchor="ctr">
                    <a:solidFill>
                      <a:schemeClr val="accent1"/>
                    </a:solidFill>
                  </a:tcPr>
                </a:tc>
                <a:tc>
                  <a:txBody>
                    <a:bodyPr/>
                    <a:lstStyle/>
                    <a:p>
                      <a:pPr algn="ctr"/>
                      <a:r>
                        <a:rPr lang="en-US" sz="1600" b="1" dirty="0">
                          <a:solidFill>
                            <a:schemeClr val="bg1"/>
                          </a:solidFill>
                        </a:rPr>
                        <a:t>6.0</a:t>
                      </a:r>
                    </a:p>
                  </a:txBody>
                  <a:tcPr marL="7500" marR="7500" marT="7500" marB="0" anchor="ctr">
                    <a:solidFill>
                      <a:schemeClr val="accent1"/>
                    </a:solidFill>
                  </a:tcPr>
                </a:tc>
                <a:tc>
                  <a:txBody>
                    <a:bodyPr/>
                    <a:lstStyle/>
                    <a:p>
                      <a:pPr algn="ctr"/>
                      <a:r>
                        <a:rPr lang="en-US" sz="1600" b="1" dirty="0">
                          <a:solidFill>
                            <a:schemeClr val="bg1"/>
                          </a:solidFill>
                        </a:rPr>
                        <a:t>6.1</a:t>
                      </a:r>
                    </a:p>
                  </a:txBody>
                  <a:tcPr marL="7500" marR="7500" marT="7500" marB="0" anchor="ctr">
                    <a:solidFill>
                      <a:schemeClr val="accent1"/>
                    </a:solidFill>
                  </a:tcPr>
                </a:tc>
                <a:tc>
                  <a:txBody>
                    <a:bodyPr/>
                    <a:lstStyle/>
                    <a:p>
                      <a:pPr algn="ctr"/>
                      <a:r>
                        <a:rPr lang="en-US" sz="1600" b="1" dirty="0">
                          <a:solidFill>
                            <a:schemeClr val="bg1"/>
                          </a:solidFill>
                        </a:rPr>
                        <a:t>6.5</a:t>
                      </a:r>
                    </a:p>
                  </a:txBody>
                  <a:tcPr marL="7500" marR="7500" marT="7500" marB="0" anchor="ctr">
                    <a:solidFill>
                      <a:schemeClr val="accent1"/>
                    </a:solidFill>
                  </a:tcPr>
                </a:tc>
                <a:extLst>
                  <a:ext uri="{0D108BD9-81ED-4DB2-BD59-A6C34878D82A}">
                    <a16:rowId xmlns:a16="http://schemas.microsoft.com/office/drawing/2014/main" val="10002"/>
                  </a:ext>
                </a:extLst>
              </a:tr>
              <a:tr h="578372">
                <a:tc>
                  <a:txBody>
                    <a:bodyPr/>
                    <a:lstStyle/>
                    <a:p>
                      <a:pPr algn="ctr" rtl="0" fontAlgn="ctr"/>
                      <a:r>
                        <a:rPr lang="en-US" sz="1600" b="1" u="none" strike="noStrike" dirty="0">
                          <a:solidFill>
                            <a:schemeClr val="bg1"/>
                          </a:solidFill>
                          <a:effectLst/>
                          <a:latin typeface="+mn-lt"/>
                        </a:rPr>
                        <a:t>Work RVU/Patient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a:r>
                        <a:rPr lang="en-US" sz="1600" b="1" dirty="0">
                          <a:solidFill>
                            <a:schemeClr val="bg1"/>
                          </a:solidFill>
                        </a:rPr>
                        <a:t>3.0</a:t>
                      </a:r>
                    </a:p>
                  </a:txBody>
                  <a:tcPr marL="7500" marR="7500" marT="7500" marB="0" anchor="ctr">
                    <a:solidFill>
                      <a:schemeClr val="tx2"/>
                    </a:solidFill>
                  </a:tcPr>
                </a:tc>
                <a:tc>
                  <a:txBody>
                    <a:bodyPr/>
                    <a:lstStyle/>
                    <a:p>
                      <a:pPr algn="ctr"/>
                      <a:r>
                        <a:rPr lang="en-US" sz="1600" b="1" dirty="0">
                          <a:solidFill>
                            <a:schemeClr val="bg1"/>
                          </a:solidFill>
                        </a:rPr>
                        <a:t>3.0</a:t>
                      </a:r>
                    </a:p>
                  </a:txBody>
                  <a:tcPr marL="7500" marR="7500" marT="7500" marB="0" anchor="ctr">
                    <a:solidFill>
                      <a:schemeClr val="tx2"/>
                    </a:solidFill>
                  </a:tcPr>
                </a:tc>
                <a:tc>
                  <a:txBody>
                    <a:bodyPr/>
                    <a:lstStyle/>
                    <a:p>
                      <a:pPr algn="ctr"/>
                      <a:r>
                        <a:rPr lang="en-US" sz="1600" b="1" dirty="0">
                          <a:solidFill>
                            <a:schemeClr val="bg1"/>
                          </a:solidFill>
                        </a:rPr>
                        <a:t>3.2</a:t>
                      </a:r>
                    </a:p>
                  </a:txBody>
                  <a:tcPr marL="7500" marR="7500" marT="7500" marB="0" anchor="ctr">
                    <a:solidFill>
                      <a:schemeClr val="tx2"/>
                    </a:solidFill>
                  </a:tcPr>
                </a:tc>
                <a:tc>
                  <a:txBody>
                    <a:bodyPr/>
                    <a:lstStyle/>
                    <a:p>
                      <a:pPr algn="ctr"/>
                      <a:r>
                        <a:rPr lang="en-US" sz="1600" b="1" dirty="0">
                          <a:solidFill>
                            <a:schemeClr val="bg1"/>
                          </a:solidFill>
                        </a:rPr>
                        <a:t>3.2</a:t>
                      </a:r>
                    </a:p>
                  </a:txBody>
                  <a:tcPr marL="7500" marR="7500" marT="7500" marB="0" anchor="ctr">
                    <a:solidFill>
                      <a:schemeClr val="tx2"/>
                    </a:solidFill>
                  </a:tcPr>
                </a:tc>
                <a:tc>
                  <a:txBody>
                    <a:bodyPr/>
                    <a:lstStyle/>
                    <a:p>
                      <a:pPr algn="ctr"/>
                      <a:r>
                        <a:rPr lang="en-US" sz="1600" b="1" dirty="0">
                          <a:solidFill>
                            <a:schemeClr val="bg1"/>
                          </a:solidFill>
                        </a:rPr>
                        <a:t>3.2</a:t>
                      </a:r>
                    </a:p>
                  </a:txBody>
                  <a:tcPr marL="7500" marR="7500" marT="7500" marB="0" anchor="ctr">
                    <a:solidFill>
                      <a:schemeClr val="tx2"/>
                    </a:solidFill>
                  </a:tcPr>
                </a:tc>
                <a:extLst>
                  <a:ext uri="{0D108BD9-81ED-4DB2-BD59-A6C34878D82A}">
                    <a16:rowId xmlns:a16="http://schemas.microsoft.com/office/drawing/2014/main" val="10003"/>
                  </a:ext>
                </a:extLst>
              </a:tr>
              <a:tr h="578372">
                <a:tc>
                  <a:txBody>
                    <a:bodyPr/>
                    <a:lstStyle/>
                    <a:p>
                      <a:pPr algn="ctr" rtl="0" fontAlgn="ctr"/>
                      <a:r>
                        <a:rPr lang="en-US" sz="1600" b="1" u="none" strike="noStrike" dirty="0">
                          <a:solidFill>
                            <a:schemeClr val="bg1"/>
                          </a:solidFill>
                          <a:effectLst/>
                          <a:latin typeface="+mn-lt"/>
                        </a:rPr>
                        <a:t>Collection/Work RVU</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a:r>
                        <a:rPr lang="en-US" sz="1600" b="1" dirty="0">
                          <a:solidFill>
                            <a:schemeClr val="bg1"/>
                          </a:solidFill>
                        </a:rPr>
                        <a:t>$47.19</a:t>
                      </a:r>
                    </a:p>
                  </a:txBody>
                  <a:tcPr marL="7500" marR="7500" marT="7500" marB="0" anchor="ctr">
                    <a:solidFill>
                      <a:schemeClr val="tx2"/>
                    </a:solidFill>
                  </a:tcPr>
                </a:tc>
                <a:tc>
                  <a:txBody>
                    <a:bodyPr/>
                    <a:lstStyle/>
                    <a:p>
                      <a:pPr algn="ctr"/>
                      <a:r>
                        <a:rPr lang="en-US" sz="1600" b="1" dirty="0">
                          <a:solidFill>
                            <a:schemeClr val="bg1"/>
                          </a:solidFill>
                        </a:rPr>
                        <a:t>$47.05</a:t>
                      </a:r>
                    </a:p>
                  </a:txBody>
                  <a:tcPr marL="7500" marR="7500" marT="7500" marB="0" anchor="ctr">
                    <a:solidFill>
                      <a:schemeClr val="tx2"/>
                    </a:solidFill>
                  </a:tcPr>
                </a:tc>
                <a:tc>
                  <a:txBody>
                    <a:bodyPr/>
                    <a:lstStyle/>
                    <a:p>
                      <a:pPr algn="ctr"/>
                      <a:r>
                        <a:rPr lang="en-US" sz="1600" b="1" dirty="0">
                          <a:solidFill>
                            <a:schemeClr val="bg1"/>
                          </a:solidFill>
                        </a:rPr>
                        <a:t>$46.95</a:t>
                      </a:r>
                    </a:p>
                  </a:txBody>
                  <a:tcPr marL="7500" marR="7500" marT="7500" marB="0" anchor="ctr">
                    <a:solidFill>
                      <a:schemeClr val="tx2"/>
                    </a:solidFill>
                  </a:tcPr>
                </a:tc>
                <a:tc>
                  <a:txBody>
                    <a:bodyPr/>
                    <a:lstStyle/>
                    <a:p>
                      <a:pPr algn="ctr"/>
                      <a:r>
                        <a:rPr lang="en-US" sz="1600" b="1" dirty="0">
                          <a:solidFill>
                            <a:schemeClr val="bg1"/>
                          </a:solidFill>
                        </a:rPr>
                        <a:t>$46.35</a:t>
                      </a:r>
                    </a:p>
                  </a:txBody>
                  <a:tcPr marL="7500" marR="7500" marT="7500" marB="0" anchor="ctr">
                    <a:solidFill>
                      <a:schemeClr val="tx2"/>
                    </a:solidFill>
                  </a:tcPr>
                </a:tc>
                <a:tc>
                  <a:txBody>
                    <a:bodyPr/>
                    <a:lstStyle/>
                    <a:p>
                      <a:pPr algn="ctr"/>
                      <a:r>
                        <a:rPr lang="en-US" sz="1600" b="1" dirty="0">
                          <a:solidFill>
                            <a:schemeClr val="bg1"/>
                          </a:solidFill>
                        </a:rPr>
                        <a:t>$47.23</a:t>
                      </a:r>
                    </a:p>
                  </a:txBody>
                  <a:tcPr marL="7500" marR="7500" marT="7500" marB="0" anchor="ctr">
                    <a:solidFill>
                      <a:schemeClr val="tx2"/>
                    </a:solidFill>
                  </a:tcPr>
                </a:tc>
                <a:extLst>
                  <a:ext uri="{0D108BD9-81ED-4DB2-BD59-A6C34878D82A}">
                    <a16:rowId xmlns:a16="http://schemas.microsoft.com/office/drawing/2014/main" val="3566266853"/>
                  </a:ext>
                </a:extLst>
              </a:tr>
              <a:tr h="578372">
                <a:tc>
                  <a:txBody>
                    <a:bodyPr/>
                    <a:lstStyle/>
                    <a:p>
                      <a:pPr algn="ctr" rtl="0" fontAlgn="ctr"/>
                      <a:r>
                        <a:rPr lang="en-US" sz="1600" b="1" u="none" strike="noStrike" dirty="0">
                          <a:solidFill>
                            <a:schemeClr val="bg1"/>
                          </a:solidFill>
                          <a:effectLst/>
                          <a:latin typeface="+mn-lt"/>
                        </a:rPr>
                        <a:t>Collections ($)</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a:r>
                        <a:rPr lang="en-US" sz="1600" b="1" dirty="0">
                          <a:solidFill>
                            <a:srgbClr val="FFFF00"/>
                          </a:solidFill>
                        </a:rPr>
                        <a:t>$8,480,310</a:t>
                      </a:r>
                    </a:p>
                  </a:txBody>
                  <a:tcPr marL="7500" marR="7500" marT="7500" marB="0" anchor="ctr">
                    <a:solidFill>
                      <a:schemeClr val="accent1"/>
                    </a:solidFill>
                  </a:tcPr>
                </a:tc>
                <a:tc>
                  <a:txBody>
                    <a:bodyPr/>
                    <a:lstStyle/>
                    <a:p>
                      <a:pPr algn="ctr"/>
                      <a:r>
                        <a:rPr lang="en-US" sz="1600" b="1" dirty="0">
                          <a:solidFill>
                            <a:srgbClr val="FFFF00"/>
                          </a:solidFill>
                        </a:rPr>
                        <a:t>$8,174,995</a:t>
                      </a:r>
                    </a:p>
                  </a:txBody>
                  <a:tcPr marL="7500" marR="7500" marT="7500" marB="0" anchor="ctr">
                    <a:solidFill>
                      <a:schemeClr val="accent1"/>
                    </a:solidFill>
                  </a:tcPr>
                </a:tc>
                <a:tc>
                  <a:txBody>
                    <a:bodyPr/>
                    <a:lstStyle/>
                    <a:p>
                      <a:pPr algn="ctr"/>
                      <a:r>
                        <a:rPr lang="en-US" sz="1600" b="1" dirty="0">
                          <a:solidFill>
                            <a:srgbClr val="FFFF00"/>
                          </a:solidFill>
                        </a:rPr>
                        <a:t>$7,737,646</a:t>
                      </a:r>
                    </a:p>
                  </a:txBody>
                  <a:tcPr marL="7500" marR="7500" marT="7500" marB="0" anchor="ctr">
                    <a:solidFill>
                      <a:schemeClr val="accent1"/>
                    </a:solidFill>
                  </a:tcPr>
                </a:tc>
                <a:tc>
                  <a:txBody>
                    <a:bodyPr/>
                    <a:lstStyle/>
                    <a:p>
                      <a:pPr algn="ctr"/>
                      <a:r>
                        <a:rPr lang="en-US" sz="1600" b="1" dirty="0">
                          <a:solidFill>
                            <a:srgbClr val="FFFF00"/>
                          </a:solidFill>
                        </a:rPr>
                        <a:t>$8,473,792</a:t>
                      </a:r>
                    </a:p>
                  </a:txBody>
                  <a:tcPr marL="7500" marR="7500" marT="7500" marB="0" anchor="ctr">
                    <a:solidFill>
                      <a:schemeClr val="accent1"/>
                    </a:solidFill>
                  </a:tcPr>
                </a:tc>
                <a:tc>
                  <a:txBody>
                    <a:bodyPr/>
                    <a:lstStyle/>
                    <a:p>
                      <a:pPr algn="ctr"/>
                      <a:r>
                        <a:rPr lang="en-US" sz="1600" b="1" dirty="0">
                          <a:solidFill>
                            <a:srgbClr val="FFFF00"/>
                          </a:solidFill>
                        </a:rPr>
                        <a:t>$8,464,630</a:t>
                      </a:r>
                    </a:p>
                  </a:txBody>
                  <a:tcPr marL="7500" marR="7500" marT="7500" marB="0" anchor="ctr">
                    <a:solidFill>
                      <a:schemeClr val="accent1"/>
                    </a:solidFill>
                  </a:tcPr>
                </a:tc>
                <a:extLst>
                  <a:ext uri="{0D108BD9-81ED-4DB2-BD59-A6C34878D82A}">
                    <a16:rowId xmlns:a16="http://schemas.microsoft.com/office/drawing/2014/main" val="10004"/>
                  </a:ext>
                </a:extLst>
              </a:tr>
              <a:tr h="578372">
                <a:tc>
                  <a:txBody>
                    <a:bodyPr/>
                    <a:lstStyle/>
                    <a:p>
                      <a:pPr algn="ctr" rtl="0" fontAlgn="ctr"/>
                      <a:r>
                        <a:rPr lang="en-US" sz="1600" b="1" u="none" strike="noStrike" dirty="0">
                          <a:solidFill>
                            <a:schemeClr val="bg1"/>
                          </a:solidFill>
                          <a:effectLst/>
                          <a:latin typeface="+mn-lt"/>
                        </a:rPr>
                        <a:t>Collections/Visit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a:r>
                        <a:rPr lang="en-US" sz="1600" b="1" dirty="0">
                          <a:solidFill>
                            <a:schemeClr val="bg1"/>
                          </a:solidFill>
                        </a:rPr>
                        <a:t>$128.27</a:t>
                      </a:r>
                    </a:p>
                  </a:txBody>
                  <a:tcPr marL="7500" marR="7500" marT="7500" marB="0" anchor="ctr">
                    <a:solidFill>
                      <a:schemeClr val="tx2"/>
                    </a:solidFill>
                  </a:tcPr>
                </a:tc>
                <a:tc>
                  <a:txBody>
                    <a:bodyPr/>
                    <a:lstStyle/>
                    <a:p>
                      <a:pPr algn="ctr"/>
                      <a:r>
                        <a:rPr lang="en-US" sz="1600" b="1" dirty="0">
                          <a:solidFill>
                            <a:schemeClr val="bg1"/>
                          </a:solidFill>
                        </a:rPr>
                        <a:t>$136.30</a:t>
                      </a:r>
                    </a:p>
                  </a:txBody>
                  <a:tcPr marL="7500" marR="7500" marT="7500" marB="0" anchor="ctr">
                    <a:solidFill>
                      <a:schemeClr val="tx2"/>
                    </a:solidFill>
                  </a:tcPr>
                </a:tc>
                <a:tc>
                  <a:txBody>
                    <a:bodyPr/>
                    <a:lstStyle/>
                    <a:p>
                      <a:pPr algn="ctr"/>
                      <a:r>
                        <a:rPr lang="en-US" sz="1600" b="1" dirty="0">
                          <a:solidFill>
                            <a:schemeClr val="bg1"/>
                          </a:solidFill>
                        </a:rPr>
                        <a:t>$140.61</a:t>
                      </a:r>
                    </a:p>
                  </a:txBody>
                  <a:tcPr marL="7500" marR="7500" marT="7500" marB="0" anchor="ctr">
                    <a:solidFill>
                      <a:schemeClr val="tx2"/>
                    </a:solidFill>
                  </a:tcPr>
                </a:tc>
                <a:tc>
                  <a:txBody>
                    <a:bodyPr/>
                    <a:lstStyle/>
                    <a:p>
                      <a:pPr algn="ctr"/>
                      <a:r>
                        <a:rPr lang="en-US" sz="1600" b="1" dirty="0">
                          <a:solidFill>
                            <a:schemeClr val="bg1"/>
                          </a:solidFill>
                        </a:rPr>
                        <a:t>$138.83</a:t>
                      </a:r>
                    </a:p>
                  </a:txBody>
                  <a:tcPr marL="7500" marR="7500" marT="7500" marB="0" anchor="ctr">
                    <a:solidFill>
                      <a:schemeClr val="tx2"/>
                    </a:solidFill>
                  </a:tcPr>
                </a:tc>
                <a:tc>
                  <a:txBody>
                    <a:bodyPr/>
                    <a:lstStyle/>
                    <a:p>
                      <a:pPr algn="ctr"/>
                      <a:r>
                        <a:rPr lang="en-US" sz="1600" b="1" dirty="0">
                          <a:solidFill>
                            <a:schemeClr val="bg1"/>
                          </a:solidFill>
                        </a:rPr>
                        <a:t>$144.91</a:t>
                      </a:r>
                    </a:p>
                  </a:txBody>
                  <a:tcPr marL="7500" marR="7500" marT="7500" marB="0" anchor="ctr">
                    <a:solidFill>
                      <a:schemeClr val="tx2"/>
                    </a:solidFill>
                  </a:tcPr>
                </a:tc>
                <a:extLst>
                  <a:ext uri="{0D108BD9-81ED-4DB2-BD59-A6C34878D82A}">
                    <a16:rowId xmlns:a16="http://schemas.microsoft.com/office/drawing/2014/main" val="10005"/>
                  </a:ext>
                </a:extLst>
              </a:tr>
            </a:tbl>
          </a:graphicData>
        </a:graphic>
      </p:graphicFrame>
      <p:sp>
        <p:nvSpPr>
          <p:cNvPr id="4" name="Arrow: Right 3">
            <a:extLst>
              <a:ext uri="{FF2B5EF4-FFF2-40B4-BE49-F238E27FC236}">
                <a16:creationId xmlns:a16="http://schemas.microsoft.com/office/drawing/2014/main" id="{2FB9C29A-B1E9-44D2-A37A-EB8B5504DE97}"/>
              </a:ext>
            </a:extLst>
          </p:cNvPr>
          <p:cNvSpPr/>
          <p:nvPr/>
        </p:nvSpPr>
        <p:spPr>
          <a:xfrm>
            <a:off x="3773101" y="4581627"/>
            <a:ext cx="3503597" cy="542988"/>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60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561C2E7B80643B697D458146D3EAA" ma:contentTypeVersion="16" ma:contentTypeDescription="Create a new document." ma:contentTypeScope="" ma:versionID="344c193c3318c4dce11e319c266862f6">
  <xsd:schema xmlns:xsd="http://www.w3.org/2001/XMLSchema" xmlns:xs="http://www.w3.org/2001/XMLSchema" xmlns:p="http://schemas.microsoft.com/office/2006/metadata/properties" xmlns:ns3="3c22b496-d718-42f7-9cbd-6b1276830723" xmlns:ns4="c1aa1e25-462f-4f57-b888-3f1b696aa31e" targetNamespace="http://schemas.microsoft.com/office/2006/metadata/properties" ma:root="true" ma:fieldsID="6b2e1ee9daeee3454cb407063ec45345" ns3:_="" ns4:_="">
    <xsd:import namespace="3c22b496-d718-42f7-9cbd-6b1276830723"/>
    <xsd:import namespace="c1aa1e25-462f-4f57-b888-3f1b696aa31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2b496-d718-42f7-9cbd-6b12768307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aa1e25-462f-4f57-b888-3f1b696aa31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3B78BA-ADA1-4994-A28D-F58B64455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2b496-d718-42f7-9cbd-6b1276830723"/>
    <ds:schemaRef ds:uri="c1aa1e25-462f-4f57-b888-3f1b696a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3.xml><?xml version="1.0" encoding="utf-8"?>
<ds:datastoreItem xmlns:ds="http://schemas.openxmlformats.org/officeDocument/2006/customXml" ds:itemID="{93EEFF37-9216-46E1-886C-25C0482C30A5}">
  <ds:schemaRefs>
    <ds:schemaRef ds:uri="http://schemas.microsoft.com/office/infopath/2007/PartnerControls"/>
    <ds:schemaRef ds:uri="http://schemas.microsoft.com/office/2006/documentManagement/types"/>
    <ds:schemaRef ds:uri="http://schemas.openxmlformats.org/package/2006/metadata/core-properties"/>
    <ds:schemaRef ds:uri="c1aa1e25-462f-4f57-b888-3f1b696aa31e"/>
    <ds:schemaRef ds:uri="http://purl.org/dc/dcmitype/"/>
    <ds:schemaRef ds:uri="http://www.w3.org/XML/1998/namespace"/>
    <ds:schemaRef ds:uri="http://purl.org/dc/elements/1.1/"/>
    <ds:schemaRef ds:uri="3c22b496-d718-42f7-9cbd-6b127683072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AAAEM PowerPoint Template</Template>
  <TotalTime>121068</TotalTime>
  <Words>2101</Words>
  <Application>Microsoft Office PowerPoint</Application>
  <PresentationFormat>On-screen Show (4:3)</PresentationFormat>
  <Paragraphs>602</Paragraphs>
  <Slides>53</Slides>
  <Notes>9</Notes>
  <HiddenSlides>9</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53</vt:i4>
      </vt:variant>
    </vt:vector>
  </HeadingPairs>
  <TitlesOfParts>
    <vt:vector size="57" baseType="lpstr">
      <vt:lpstr>Arial</vt:lpstr>
      <vt:lpstr>Calibri</vt:lpstr>
      <vt:lpstr>AACEM PowerPoint Template</vt:lpstr>
      <vt:lpstr>1_Teal shimmery Segoe</vt:lpstr>
      <vt:lpstr>Academy of Administrators in Academic Emergency Medicine  Salary and Staffing Survey Fiscal Year 2023</vt:lpstr>
      <vt:lpstr>Academic Faculty Life   Faculty Compensation Faculty Benchmarks Provider Coverage Hours Professional Billing     </vt:lpstr>
      <vt:lpstr>Physician Staffing</vt:lpstr>
      <vt:lpstr>Faculty Effort</vt:lpstr>
      <vt:lpstr>PowerPoint Presentation</vt:lpstr>
      <vt:lpstr>Faculty Benchmarks</vt:lpstr>
      <vt:lpstr>Faculty Benchmarks</vt:lpstr>
      <vt:lpstr>Faculty Benchmarks</vt:lpstr>
      <vt:lpstr>Charge and Productivity Data</vt:lpstr>
      <vt:lpstr>Payer Mix</vt:lpstr>
      <vt:lpstr>Professional Fee Billing</vt:lpstr>
      <vt:lpstr>Coding Changes</vt:lpstr>
      <vt:lpstr>Professional Fee Coding Changes</vt:lpstr>
      <vt:lpstr>Observation Coding Changes</vt:lpstr>
      <vt:lpstr>Faculty Salary APP Salary  </vt:lpstr>
      <vt:lpstr>Faculty Demographics</vt:lpstr>
      <vt:lpstr>Faculty Demographics</vt:lpstr>
      <vt:lpstr>Faculty Demographics</vt:lpstr>
      <vt:lpstr>Faculty Demographics</vt:lpstr>
      <vt:lpstr>Faculty Demographics</vt:lpstr>
      <vt:lpstr>Faculty Demographics</vt:lpstr>
      <vt:lpstr>Clinical Hours: Rank &amp; Site</vt:lpstr>
      <vt:lpstr>Base Clinical Hours</vt:lpstr>
      <vt:lpstr>Salary Trends: All Faculty</vt:lpstr>
      <vt:lpstr>Salary Trends: All Faculty</vt:lpstr>
      <vt:lpstr>Salary Trends: No Chair &amp; Chief</vt:lpstr>
      <vt:lpstr>Salary Trends</vt:lpstr>
      <vt:lpstr>Salary Trends</vt:lpstr>
      <vt:lpstr>Salary by Rank</vt:lpstr>
      <vt:lpstr>Salary Trends: Regions</vt:lpstr>
      <vt:lpstr>Salary Trends: Regions</vt:lpstr>
      <vt:lpstr>Salary Trends: Regions</vt:lpstr>
      <vt:lpstr>Salary Trends: Regions</vt:lpstr>
      <vt:lpstr>PowerPoint Presentation</vt:lpstr>
      <vt:lpstr>How do we pay our faculty?</vt:lpstr>
      <vt:lpstr>Salary Components</vt:lpstr>
      <vt:lpstr>Salary Components</vt:lpstr>
      <vt:lpstr>PowerPoint Presentation</vt:lpstr>
      <vt:lpstr>PA and NP Demographics</vt:lpstr>
      <vt:lpstr>PA and NP Demographics</vt:lpstr>
      <vt:lpstr>PA and NP Salary</vt:lpstr>
      <vt:lpstr>PA and NP Salary</vt:lpstr>
      <vt:lpstr>PA and NP Salary</vt:lpstr>
      <vt:lpstr>10 Tidbits</vt:lpstr>
      <vt:lpstr>PowerPoint Presentation</vt:lpstr>
      <vt:lpstr>Faculty Level Benchmarks</vt:lpstr>
      <vt:lpstr>PowerPoint Presentation</vt:lpstr>
      <vt:lpstr>PowerPoint Presentation</vt:lpstr>
      <vt:lpstr>Faculty Salary</vt:lpstr>
      <vt:lpstr>Professional Fee Billing</vt:lpstr>
      <vt:lpstr>Payer Mix</vt:lpstr>
      <vt:lpstr>PowerPoint Presentation</vt:lpstr>
      <vt:lpstr>PA and NP Salary</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Jim Scheulen</cp:lastModifiedBy>
  <cp:revision>1612</cp:revision>
  <cp:lastPrinted>2021-03-05T19:16:35Z</cp:lastPrinted>
  <dcterms:created xsi:type="dcterms:W3CDTF">2016-02-01T11:20:51Z</dcterms:created>
  <dcterms:modified xsi:type="dcterms:W3CDTF">2024-03-19T12:11:40Z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0x010100B5B561C2E7B80643B697D458146D3EAA</vt:lpwstr>
  </property>
</Properties>
</file>