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61" r:id="rId5"/>
    <p:sldId id="270" r:id="rId6"/>
    <p:sldId id="269" r:id="rId7"/>
    <p:sldId id="268" r:id="rId8"/>
    <p:sldId id="273" r:id="rId9"/>
    <p:sldId id="272" r:id="rId10"/>
    <p:sldId id="264" r:id="rId11"/>
    <p:sldId id="266" r:id="rId12"/>
    <p:sldId id="265" r:id="rId13"/>
    <p:sldId id="267" r:id="rId14"/>
    <p:sldId id="258" r:id="rId15"/>
    <p:sldId id="274" r:id="rId16"/>
    <p:sldId id="259" r:id="rId17"/>
    <p:sldId id="271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2lasJOwfkvAqGNEm1dJ3yeZRC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6991"/>
  </p:normalViewPr>
  <p:slideViewPr>
    <p:cSldViewPr snapToGrid="0">
      <p:cViewPr varScale="1">
        <p:scale>
          <a:sx n="61" d="100"/>
          <a:sy n="61" d="100"/>
        </p:scale>
        <p:origin x="200" y="9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5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the graph </a:t>
            </a:r>
          </a:p>
        </p:txBody>
      </p:sp>
    </p:spTree>
    <p:extLst>
      <p:ext uri="{BB962C8B-B14F-4D97-AF65-F5344CB8AC3E}">
        <p14:creationId xmlns:p14="http://schemas.microsoft.com/office/powerpoint/2010/main" val="2278064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f450a661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f450a661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04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79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DEI critical for successful departments and for specialty</a:t>
            </a:r>
          </a:p>
          <a:p>
            <a:r>
              <a:rPr lang="en-US" dirty="0"/>
              <a:t>Serve our patients better when we represent our </a:t>
            </a:r>
            <a:r>
              <a:rPr lang="en-US" dirty="0" err="1"/>
              <a:t>pt</a:t>
            </a:r>
            <a:r>
              <a:rPr lang="en-US" dirty="0"/>
              <a:t>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1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DEI critical for successful departments and for specialty</a:t>
            </a:r>
          </a:p>
          <a:p>
            <a:r>
              <a:rPr lang="en-US" dirty="0"/>
              <a:t>Serve our patients better when we represent our </a:t>
            </a:r>
            <a:r>
              <a:rPr lang="en-US" dirty="0" err="1"/>
              <a:t>pt</a:t>
            </a:r>
            <a:r>
              <a:rPr lang="en-US" dirty="0"/>
              <a:t>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3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Dept demographics – 7 geographic regions, total faculty/resident numbers</a:t>
            </a:r>
          </a:p>
          <a:p>
            <a:r>
              <a:rPr lang="en-US" dirty="0"/>
              <a:t>Faculty, Instructors (non-fellows), </a:t>
            </a:r>
          </a:p>
          <a:p>
            <a:r>
              <a:rPr lang="en-US" dirty="0"/>
              <a:t>Fellows not included above as Instructors, both ACGME and non-ACGME</a:t>
            </a:r>
          </a:p>
        </p:txBody>
      </p:sp>
    </p:spTree>
    <p:extLst>
      <p:ext uri="{BB962C8B-B14F-4D97-AF65-F5344CB8AC3E}">
        <p14:creationId xmlns:p14="http://schemas.microsoft.com/office/powerpoint/2010/main" val="135846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7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they do not include multiracial </a:t>
            </a:r>
          </a:p>
        </p:txBody>
      </p:sp>
    </p:spTree>
    <p:extLst>
      <p:ext uri="{BB962C8B-B14F-4D97-AF65-F5344CB8AC3E}">
        <p14:creationId xmlns:p14="http://schemas.microsoft.com/office/powerpoint/2010/main" val="408263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Compiled gender and race/ethnicity by region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38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25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2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oint">
  <p:cSld name="SAEMF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307413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l="4756" t="10542" r="7152" b="12781"/>
          <a:stretch/>
        </p:blipFill>
        <p:spPr>
          <a:xfrm>
            <a:off x="76200" y="5992925"/>
            <a:ext cx="3256050" cy="8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oint Pg 2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SAEM Foundation.jpg"/>
          <p:cNvPicPr preferRelativeResize="0"/>
          <p:nvPr/>
        </p:nvPicPr>
        <p:blipFill rotWithShape="1">
          <a:blip r:embed="rId2">
            <a:alphaModFix/>
          </a:blip>
          <a:srcRect b="16650"/>
          <a:stretch/>
        </p:blipFill>
        <p:spPr>
          <a:xfrm>
            <a:off x="0" y="0"/>
            <a:ext cx="9144000" cy="571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l="4855" t="8694" r="5232" b="13045"/>
          <a:stretch/>
        </p:blipFill>
        <p:spPr>
          <a:xfrm>
            <a:off x="9525" y="6034625"/>
            <a:ext cx="3188725" cy="8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Title 3 AEM.jpg"/>
          <p:cNvPicPr preferRelativeResize="0"/>
          <p:nvPr/>
        </p:nvPicPr>
        <p:blipFill rotWithShape="1">
          <a:blip r:embed="rId4">
            <a:alphaModFix/>
          </a:blip>
          <a:srcRect b="10671"/>
          <a:stretch/>
        </p:blipFill>
        <p:spPr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2" descr="AAAEM.png"/>
          <p:cNvPicPr preferRelativeResize="0"/>
          <p:nvPr/>
        </p:nvPicPr>
        <p:blipFill rotWithShape="1">
          <a:blip r:embed="rId5">
            <a:alphaModFix/>
          </a:blip>
          <a:srcRect t="18212" r="7735" b="21315"/>
          <a:stretch/>
        </p:blipFill>
        <p:spPr>
          <a:xfrm>
            <a:off x="5239431" y="6023400"/>
            <a:ext cx="3928091" cy="8540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172995" y="2327564"/>
            <a:ext cx="8798009" cy="221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000" dirty="0"/>
              <a:t>Diversity, Equity, &amp; Inclusion Workgroup </a:t>
            </a:r>
            <a:r>
              <a:rPr lang="en-US" sz="4800" dirty="0"/>
              <a:t>Survey Updates</a:t>
            </a:r>
            <a:br>
              <a:rPr lang="en-US" sz="4800" dirty="0"/>
            </a:br>
            <a:r>
              <a:rPr lang="en-US" sz="2400" dirty="0"/>
              <a:t>March 20</a:t>
            </a:r>
            <a:r>
              <a:rPr lang="en-US" sz="2400" baseline="30000" dirty="0"/>
              <a:t>th</a:t>
            </a:r>
            <a:r>
              <a:rPr lang="en-US" sz="2400" dirty="0"/>
              <a:t> 2023 </a:t>
            </a:r>
            <a:br>
              <a:rPr lang="en-US" sz="2400" dirty="0"/>
            </a:br>
            <a:r>
              <a:rPr lang="en-US" sz="2400" dirty="0"/>
              <a:t>AACEM Dana Point, CA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C38C-22D4-2B9A-7C61-A6CF72DD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57774"/>
            <a:ext cx="8496300" cy="1143000"/>
          </a:xfrm>
        </p:spPr>
        <p:txBody>
          <a:bodyPr>
            <a:normAutofit/>
          </a:bodyPr>
          <a:lstStyle/>
          <a:p>
            <a:r>
              <a:rPr lang="en-US" dirty="0"/>
              <a:t>AACEM Data- Gender by Rank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19B5F-5C3A-8154-5E87-DD9727EF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0" y="5208845"/>
            <a:ext cx="7797800" cy="994254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</a:rPr>
              <a:t>			Women 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</a:rPr>
              <a:t>			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Men 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Non binary </a:t>
            </a:r>
          </a:p>
          <a:p>
            <a:pPr marL="11430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2387A-6AEA-C642-906B-F13EED65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2193364"/>
            <a:ext cx="8997950" cy="4664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F29FA6-85A8-3DC1-8EAD-04D2F32002FD}"/>
              </a:ext>
            </a:extLst>
          </p:cNvPr>
          <p:cNvSpPr txBox="1"/>
          <p:nvPr/>
        </p:nvSpPr>
        <p:spPr>
          <a:xfrm>
            <a:off x="190500" y="1306149"/>
            <a:ext cx="683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 Women		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Men	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Non binary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8E28C1-0C21-0CD7-670D-0DE83176C5A0}"/>
              </a:ext>
            </a:extLst>
          </p:cNvPr>
          <p:cNvSpPr/>
          <p:nvPr/>
        </p:nvSpPr>
        <p:spPr>
          <a:xfrm>
            <a:off x="298450" y="1410419"/>
            <a:ext cx="241300" cy="253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60B983-E6B6-257B-581F-9A77B697FCA8}"/>
              </a:ext>
            </a:extLst>
          </p:cNvPr>
          <p:cNvSpPr/>
          <p:nvPr/>
        </p:nvSpPr>
        <p:spPr>
          <a:xfrm>
            <a:off x="2736850" y="1410419"/>
            <a:ext cx="241300" cy="253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EAC8A-318A-4F65-51EA-E8B8BA63C11A}"/>
              </a:ext>
            </a:extLst>
          </p:cNvPr>
          <p:cNvSpPr/>
          <p:nvPr/>
        </p:nvSpPr>
        <p:spPr>
          <a:xfrm>
            <a:off x="4524375" y="1410419"/>
            <a:ext cx="241300" cy="2531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01FAF-2322-CE86-57D7-7A50E1A72186}"/>
              </a:ext>
            </a:extLst>
          </p:cNvPr>
          <p:cNvSpPr/>
          <p:nvPr/>
        </p:nvSpPr>
        <p:spPr>
          <a:xfrm flipV="1">
            <a:off x="1061980" y="4026408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9681E-8FFD-7D8D-2CD7-E3C1472974B4}"/>
              </a:ext>
            </a:extLst>
          </p:cNvPr>
          <p:cNvSpPr txBox="1"/>
          <p:nvPr/>
        </p:nvSpPr>
        <p:spPr>
          <a:xfrm>
            <a:off x="818290" y="366320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44.2%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88801-3761-E9FC-6FA9-0CAFDCC49ADF}"/>
              </a:ext>
            </a:extLst>
          </p:cNvPr>
          <p:cNvSpPr/>
          <p:nvPr/>
        </p:nvSpPr>
        <p:spPr>
          <a:xfrm flipV="1">
            <a:off x="1729117" y="355701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0EA8A-6210-F15B-8BA4-601DA9446AA4}"/>
              </a:ext>
            </a:extLst>
          </p:cNvPr>
          <p:cNvSpPr txBox="1"/>
          <p:nvPr/>
        </p:nvSpPr>
        <p:spPr>
          <a:xfrm>
            <a:off x="1665922" y="323195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4482F-76C0-B418-AEC9-84EBCD345905}"/>
              </a:ext>
            </a:extLst>
          </p:cNvPr>
          <p:cNvSpPr txBox="1"/>
          <p:nvPr/>
        </p:nvSpPr>
        <p:spPr>
          <a:xfrm>
            <a:off x="2334658" y="583897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0.34%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5F7F8-CF5F-BE73-4494-B7A5FBE511E6}"/>
              </a:ext>
            </a:extLst>
          </p:cNvPr>
          <p:cNvSpPr txBox="1"/>
          <p:nvPr/>
        </p:nvSpPr>
        <p:spPr>
          <a:xfrm>
            <a:off x="3854849" y="3834738"/>
            <a:ext cx="91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39.7%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F14CE-59EC-F838-F645-8B474AF217D5}"/>
              </a:ext>
            </a:extLst>
          </p:cNvPr>
          <p:cNvSpPr txBox="1"/>
          <p:nvPr/>
        </p:nvSpPr>
        <p:spPr>
          <a:xfrm>
            <a:off x="4654448" y="283304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62293-0381-14A0-E3BF-B7672398A0B5}"/>
              </a:ext>
            </a:extLst>
          </p:cNvPr>
          <p:cNvSpPr txBox="1"/>
          <p:nvPr/>
        </p:nvSpPr>
        <p:spPr>
          <a:xfrm>
            <a:off x="5392658" y="5802989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0.22%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77946-E1BC-0949-6624-4209604B6F12}"/>
              </a:ext>
            </a:extLst>
          </p:cNvPr>
          <p:cNvSpPr txBox="1"/>
          <p:nvPr/>
        </p:nvSpPr>
        <p:spPr>
          <a:xfrm>
            <a:off x="6646949" y="452568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25.7%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1E8870-B4E6-FF63-50DC-FD0B9620C6F6}"/>
              </a:ext>
            </a:extLst>
          </p:cNvPr>
          <p:cNvSpPr txBox="1"/>
          <p:nvPr/>
        </p:nvSpPr>
        <p:spPr>
          <a:xfrm>
            <a:off x="6838899" y="2969057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74.3%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CB76-5372-DEB5-6473-0E3CE3F0FF7A}"/>
              </a:ext>
            </a:extLst>
          </p:cNvPr>
          <p:cNvSpPr txBox="1"/>
          <p:nvPr/>
        </p:nvSpPr>
        <p:spPr>
          <a:xfrm>
            <a:off x="8409320" y="5887855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DDF81D-B92F-7EF4-E9BB-466A906BDF19}"/>
              </a:ext>
            </a:extLst>
          </p:cNvPr>
          <p:cNvSpPr/>
          <p:nvPr/>
        </p:nvSpPr>
        <p:spPr>
          <a:xfrm flipV="1">
            <a:off x="4094063" y="424906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EE13B3-0645-6068-7323-2BCEC0C2EF00}"/>
              </a:ext>
            </a:extLst>
          </p:cNvPr>
          <p:cNvSpPr/>
          <p:nvPr/>
        </p:nvSpPr>
        <p:spPr>
          <a:xfrm flipV="1">
            <a:off x="4684508" y="321026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30131C-0492-2D1F-E2A5-9B80CBAC621C}"/>
              </a:ext>
            </a:extLst>
          </p:cNvPr>
          <p:cNvSpPr/>
          <p:nvPr/>
        </p:nvSpPr>
        <p:spPr>
          <a:xfrm flipV="1">
            <a:off x="2444750" y="6287965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C87656-CE56-3BD8-F6FE-3512B9C43F64}"/>
              </a:ext>
            </a:extLst>
          </p:cNvPr>
          <p:cNvSpPr/>
          <p:nvPr/>
        </p:nvSpPr>
        <p:spPr>
          <a:xfrm flipV="1">
            <a:off x="5420209" y="633323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89287D-0F5B-68EF-4828-2D673291BFD6}"/>
              </a:ext>
            </a:extLst>
          </p:cNvPr>
          <p:cNvSpPr/>
          <p:nvPr/>
        </p:nvSpPr>
        <p:spPr>
          <a:xfrm flipV="1">
            <a:off x="7023100" y="4971579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DF26BB-D5A6-76CD-3A48-938B24F92932}"/>
              </a:ext>
            </a:extLst>
          </p:cNvPr>
          <p:cNvSpPr/>
          <p:nvPr/>
        </p:nvSpPr>
        <p:spPr>
          <a:xfrm flipV="1">
            <a:off x="7745213" y="2448078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9359C2-BB74-50BD-104D-542602796601}"/>
              </a:ext>
            </a:extLst>
          </p:cNvPr>
          <p:cNvSpPr/>
          <p:nvPr/>
        </p:nvSpPr>
        <p:spPr>
          <a:xfrm flipV="1">
            <a:off x="8430880" y="630621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B82F0A-1BB4-8046-8AB3-6209741C5EDD}"/>
              </a:ext>
            </a:extLst>
          </p:cNvPr>
          <p:cNvSpPr txBox="1"/>
          <p:nvPr/>
        </p:nvSpPr>
        <p:spPr>
          <a:xfrm>
            <a:off x="634380" y="2026745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Assistant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A11A3-F541-6F55-7680-C21BFA340B69}"/>
              </a:ext>
            </a:extLst>
          </p:cNvPr>
          <p:cNvSpPr txBox="1"/>
          <p:nvPr/>
        </p:nvSpPr>
        <p:spPr>
          <a:xfrm>
            <a:off x="3416096" y="2018757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Associate Professor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87B75D-7D8F-7BC1-6A33-8C74DFD522B2}"/>
              </a:ext>
            </a:extLst>
          </p:cNvPr>
          <p:cNvSpPr txBox="1"/>
          <p:nvPr/>
        </p:nvSpPr>
        <p:spPr>
          <a:xfrm>
            <a:off x="6210101" y="2020126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Professor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FEA3FF-2845-44E8-0F6E-B821C6A06FFA}"/>
              </a:ext>
            </a:extLst>
          </p:cNvPr>
          <p:cNvSpPr txBox="1"/>
          <p:nvPr/>
        </p:nvSpPr>
        <p:spPr>
          <a:xfrm>
            <a:off x="596513" y="2414892"/>
            <a:ext cx="2571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AAMC: 42% women 58% men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C0C28E-0EE8-7186-82C7-DBC9696A52BF}"/>
              </a:ext>
            </a:extLst>
          </p:cNvPr>
          <p:cNvSpPr txBox="1"/>
          <p:nvPr/>
        </p:nvSpPr>
        <p:spPr>
          <a:xfrm>
            <a:off x="6177915" y="2418552"/>
            <a:ext cx="5756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AAMC: 22</a:t>
            </a:r>
            <a:r>
              <a:rPr lang="en-US" sz="1400" dirty="0"/>
              <a:t>% women 78% men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18EADD-4EB6-C6E6-02BC-C11C20978FE2}"/>
              </a:ext>
            </a:extLst>
          </p:cNvPr>
          <p:cNvSpPr txBox="1"/>
          <p:nvPr/>
        </p:nvSpPr>
        <p:spPr>
          <a:xfrm>
            <a:off x="3387214" y="2428359"/>
            <a:ext cx="2589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AAMC: 34</a:t>
            </a:r>
            <a:r>
              <a:rPr lang="en-US" sz="1400" dirty="0"/>
              <a:t>% women </a:t>
            </a:r>
            <a:r>
              <a:rPr lang="en-US" dirty="0"/>
              <a:t>66</a:t>
            </a:r>
            <a:r>
              <a:rPr lang="en-US" sz="1400" dirty="0"/>
              <a:t>% men</a:t>
            </a:r>
          </a:p>
        </p:txBody>
      </p:sp>
    </p:spTree>
    <p:extLst>
      <p:ext uri="{BB962C8B-B14F-4D97-AF65-F5344CB8AC3E}">
        <p14:creationId xmlns:p14="http://schemas.microsoft.com/office/powerpoint/2010/main" val="69720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B905-CC45-2D71-27F1-1ED375F7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1" y="157774"/>
            <a:ext cx="8691419" cy="1143000"/>
          </a:xfrm>
        </p:spPr>
        <p:txBody>
          <a:bodyPr>
            <a:normAutofit/>
          </a:bodyPr>
          <a:lstStyle/>
          <a:p>
            <a:r>
              <a:rPr lang="en-US" dirty="0"/>
              <a:t>AACEM Data- Gender, Leadership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1105-420D-89BE-1072-F065B045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297048"/>
            <a:ext cx="6337300" cy="55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B34435-28BA-0225-1D81-73603A42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332" y="2301104"/>
            <a:ext cx="9144000" cy="46009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60C73F-E5B9-D408-0875-9F406706178B}"/>
              </a:ext>
            </a:extLst>
          </p:cNvPr>
          <p:cNvSpPr/>
          <p:nvPr/>
        </p:nvSpPr>
        <p:spPr>
          <a:xfrm flipV="1">
            <a:off x="1481080" y="3576172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55D75-BC8D-FBC2-0DDF-53E57B7F7449}"/>
              </a:ext>
            </a:extLst>
          </p:cNvPr>
          <p:cNvSpPr/>
          <p:nvPr/>
        </p:nvSpPr>
        <p:spPr>
          <a:xfrm flipV="1">
            <a:off x="2597883" y="2147548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DE902-6602-D15C-8B3B-27BB8A1D62C4}"/>
              </a:ext>
            </a:extLst>
          </p:cNvPr>
          <p:cNvSpPr/>
          <p:nvPr/>
        </p:nvSpPr>
        <p:spPr>
          <a:xfrm flipV="1">
            <a:off x="7268010" y="190350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4A2B8-CBE1-FE4B-9EC8-7170A906B6C6}"/>
              </a:ext>
            </a:extLst>
          </p:cNvPr>
          <p:cNvSpPr/>
          <p:nvPr/>
        </p:nvSpPr>
        <p:spPr>
          <a:xfrm flipV="1">
            <a:off x="3621252" y="637819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CA54A-F213-0691-A313-F68A107B95E2}"/>
              </a:ext>
            </a:extLst>
          </p:cNvPr>
          <p:cNvSpPr txBox="1"/>
          <p:nvPr/>
        </p:nvSpPr>
        <p:spPr>
          <a:xfrm>
            <a:off x="3432538" y="595268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0.35%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2426E-15E7-FFC7-4A25-661AAAF09873}"/>
              </a:ext>
            </a:extLst>
          </p:cNvPr>
          <p:cNvSpPr txBox="1"/>
          <p:nvPr/>
        </p:nvSpPr>
        <p:spPr>
          <a:xfrm>
            <a:off x="2357794" y="224445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57.2%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B6BCA-30BD-DA05-F868-F9755D765DEB}"/>
              </a:ext>
            </a:extLst>
          </p:cNvPr>
          <p:cNvSpPr txBox="1"/>
          <p:nvPr/>
        </p:nvSpPr>
        <p:spPr>
          <a:xfrm>
            <a:off x="1192553" y="30759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6F0FA-2931-F8B2-56D5-224CFF48F328}"/>
              </a:ext>
            </a:extLst>
          </p:cNvPr>
          <p:cNvSpPr txBox="1"/>
          <p:nvPr/>
        </p:nvSpPr>
        <p:spPr>
          <a:xfrm>
            <a:off x="8109218" y="600550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0.65%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DFE07-6A4E-AF0F-721F-D35B897BB3E9}"/>
              </a:ext>
            </a:extLst>
          </p:cNvPr>
          <p:cNvSpPr txBox="1"/>
          <p:nvPr/>
        </p:nvSpPr>
        <p:spPr>
          <a:xfrm>
            <a:off x="7140816" y="200019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078C7-8A2B-3469-84DD-2B9C153AE374}"/>
              </a:ext>
            </a:extLst>
          </p:cNvPr>
          <p:cNvSpPr txBox="1"/>
          <p:nvPr/>
        </p:nvSpPr>
        <p:spPr>
          <a:xfrm>
            <a:off x="5956948" y="304673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39%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F402-6DDB-E447-5D6A-A2E7A60AD7C8}"/>
              </a:ext>
            </a:extLst>
          </p:cNvPr>
          <p:cNvSpPr/>
          <p:nvPr/>
        </p:nvSpPr>
        <p:spPr>
          <a:xfrm flipV="1">
            <a:off x="6255506" y="346539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5EACA-CA2E-2D3D-E6F1-9C4F21A7F134}"/>
              </a:ext>
            </a:extLst>
          </p:cNvPr>
          <p:cNvSpPr/>
          <p:nvPr/>
        </p:nvSpPr>
        <p:spPr>
          <a:xfrm flipV="1">
            <a:off x="8297931" y="640561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9C193E-6C40-D43E-A40C-D6916634FB00}"/>
              </a:ext>
            </a:extLst>
          </p:cNvPr>
          <p:cNvSpPr txBox="1"/>
          <p:nvPr/>
        </p:nvSpPr>
        <p:spPr>
          <a:xfrm>
            <a:off x="212668" y="1904117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(faculty/trainees)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EF271C-E531-8708-EF8F-DD139CDAEECF}"/>
              </a:ext>
            </a:extLst>
          </p:cNvPr>
          <p:cNvSpPr txBox="1"/>
          <p:nvPr/>
        </p:nvSpPr>
        <p:spPr>
          <a:xfrm>
            <a:off x="5413747" y="2000197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Leadership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E8AFC2-1B9B-1F9A-17FB-26E49382C5E9}"/>
              </a:ext>
            </a:extLst>
          </p:cNvPr>
          <p:cNvSpPr/>
          <p:nvPr/>
        </p:nvSpPr>
        <p:spPr>
          <a:xfrm flipV="1">
            <a:off x="2416142" y="2580055"/>
            <a:ext cx="591749" cy="140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5EFD3E-DFFF-CF56-B730-A93D67EFFE16}"/>
              </a:ext>
            </a:extLst>
          </p:cNvPr>
          <p:cNvSpPr/>
          <p:nvPr/>
        </p:nvSpPr>
        <p:spPr>
          <a:xfrm flipV="1">
            <a:off x="6167151" y="3740319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80E89C-8BB8-A630-D1C2-6CE7C977ABC9}"/>
              </a:ext>
            </a:extLst>
          </p:cNvPr>
          <p:cNvSpPr/>
          <p:nvPr/>
        </p:nvSpPr>
        <p:spPr>
          <a:xfrm flipV="1">
            <a:off x="7181076" y="230762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80C3-3784-A8C9-F45E-26103212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5" y="157774"/>
            <a:ext cx="8971005" cy="1143000"/>
          </a:xfrm>
        </p:spPr>
        <p:txBody>
          <a:bodyPr>
            <a:normAutofit/>
          </a:bodyPr>
          <a:lstStyle/>
          <a:p>
            <a:r>
              <a:rPr lang="en-US" dirty="0"/>
              <a:t>AACEM Data- Race/Ethnicity by Rank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3CE468-5530-BF7F-668C-9AF4ED985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300774"/>
            <a:ext cx="7772400" cy="12054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AB7752-D37F-1752-6C71-9BE92E50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4127"/>
            <a:ext cx="9144000" cy="4006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5BA131-578E-C031-674C-453CCAA48A1A}"/>
              </a:ext>
            </a:extLst>
          </p:cNvPr>
          <p:cNvSpPr txBox="1"/>
          <p:nvPr/>
        </p:nvSpPr>
        <p:spPr>
          <a:xfrm>
            <a:off x="325584" y="2595802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Assistant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619C7-4016-8FB9-93D5-582D129EE474}"/>
              </a:ext>
            </a:extLst>
          </p:cNvPr>
          <p:cNvSpPr txBox="1"/>
          <p:nvPr/>
        </p:nvSpPr>
        <p:spPr>
          <a:xfrm>
            <a:off x="3556962" y="2542593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Associate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DB172-BA89-0E49-99E0-829F8253019B}"/>
              </a:ext>
            </a:extLst>
          </p:cNvPr>
          <p:cNvSpPr txBox="1"/>
          <p:nvPr/>
        </p:nvSpPr>
        <p:spPr>
          <a:xfrm>
            <a:off x="6775493" y="2510472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Professor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B1F0F-6A24-EA44-3700-FB223DE46B95}"/>
              </a:ext>
            </a:extLst>
          </p:cNvPr>
          <p:cNvSpPr/>
          <p:nvPr/>
        </p:nvSpPr>
        <p:spPr>
          <a:xfrm flipV="1">
            <a:off x="32774" y="633494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F787A-22C3-B729-277F-E54D3F96E97B}"/>
              </a:ext>
            </a:extLst>
          </p:cNvPr>
          <p:cNvSpPr txBox="1"/>
          <p:nvPr/>
        </p:nvSpPr>
        <p:spPr>
          <a:xfrm>
            <a:off x="2438553" y="5691456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A43EF-94BB-95B1-E223-CB994DAEF222}"/>
              </a:ext>
            </a:extLst>
          </p:cNvPr>
          <p:cNvSpPr txBox="1"/>
          <p:nvPr/>
        </p:nvSpPr>
        <p:spPr>
          <a:xfrm>
            <a:off x="1601927" y="5873282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8103E-720F-E961-7BD9-DEA40DA7C3C4}"/>
              </a:ext>
            </a:extLst>
          </p:cNvPr>
          <p:cNvSpPr txBox="1"/>
          <p:nvPr/>
        </p:nvSpPr>
        <p:spPr>
          <a:xfrm>
            <a:off x="1280121" y="5369973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ECF50-05BE-BBF0-947B-A9CA6BE857B2}"/>
              </a:ext>
            </a:extLst>
          </p:cNvPr>
          <p:cNvSpPr txBox="1"/>
          <p:nvPr/>
        </p:nvSpPr>
        <p:spPr>
          <a:xfrm>
            <a:off x="877116" y="504968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5.3%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583C7-252B-5C58-1F77-CA8C6EF3ADC7}"/>
              </a:ext>
            </a:extLst>
          </p:cNvPr>
          <p:cNvSpPr txBox="1"/>
          <p:nvPr/>
        </p:nvSpPr>
        <p:spPr>
          <a:xfrm>
            <a:off x="481014" y="402432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63CB4-96CC-62DE-F6E0-DA72665A72A4}"/>
              </a:ext>
            </a:extLst>
          </p:cNvPr>
          <p:cNvSpPr txBox="1"/>
          <p:nvPr/>
        </p:nvSpPr>
        <p:spPr>
          <a:xfrm>
            <a:off x="28868" y="602717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52387-3E51-DFE6-2CD7-7B48E25C3231}"/>
              </a:ext>
            </a:extLst>
          </p:cNvPr>
          <p:cNvSpPr txBox="1"/>
          <p:nvPr/>
        </p:nvSpPr>
        <p:spPr>
          <a:xfrm>
            <a:off x="1378064" y="303870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E4A910-ADD4-24A0-585D-487C9B1591CD}"/>
              </a:ext>
            </a:extLst>
          </p:cNvPr>
          <p:cNvSpPr txBox="1"/>
          <p:nvPr/>
        </p:nvSpPr>
        <p:spPr>
          <a:xfrm>
            <a:off x="3661432" y="407074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362E0-8464-8FC1-573B-D4425BDEADEB}"/>
              </a:ext>
            </a:extLst>
          </p:cNvPr>
          <p:cNvSpPr txBox="1"/>
          <p:nvPr/>
        </p:nvSpPr>
        <p:spPr>
          <a:xfrm>
            <a:off x="4019624" y="524944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F6A19C-1BD9-AAEB-68C6-078950D00A8C}"/>
              </a:ext>
            </a:extLst>
          </p:cNvPr>
          <p:cNvSpPr txBox="1"/>
          <p:nvPr/>
        </p:nvSpPr>
        <p:spPr>
          <a:xfrm>
            <a:off x="4436321" y="554035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60F298-D915-7951-2035-08ADAFD17805}"/>
              </a:ext>
            </a:extLst>
          </p:cNvPr>
          <p:cNvSpPr txBox="1"/>
          <p:nvPr/>
        </p:nvSpPr>
        <p:spPr>
          <a:xfrm>
            <a:off x="4745108" y="6145679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F0F16-234B-67CD-C395-84E3A733FA0B}"/>
              </a:ext>
            </a:extLst>
          </p:cNvPr>
          <p:cNvSpPr txBox="1"/>
          <p:nvPr/>
        </p:nvSpPr>
        <p:spPr>
          <a:xfrm>
            <a:off x="3151953" y="6027170"/>
            <a:ext cx="64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FEB1E2-C90A-7A3F-42E1-F95870277150}"/>
              </a:ext>
            </a:extLst>
          </p:cNvPr>
          <p:cNvSpPr txBox="1"/>
          <p:nvPr/>
        </p:nvSpPr>
        <p:spPr>
          <a:xfrm>
            <a:off x="4709805" y="297280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E45299-317B-260C-CE31-1B6F1E6C4090}"/>
              </a:ext>
            </a:extLst>
          </p:cNvPr>
          <p:cNvSpPr txBox="1"/>
          <p:nvPr/>
        </p:nvSpPr>
        <p:spPr>
          <a:xfrm>
            <a:off x="5511945" y="5831831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31386-3807-54F9-9EEE-7BDF7F92CE75}"/>
              </a:ext>
            </a:extLst>
          </p:cNvPr>
          <p:cNvSpPr txBox="1"/>
          <p:nvPr/>
        </p:nvSpPr>
        <p:spPr>
          <a:xfrm>
            <a:off x="8620510" y="5873282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ED6D02-5828-7F3D-53B8-5F6A43EC13C2}"/>
              </a:ext>
            </a:extLst>
          </p:cNvPr>
          <p:cNvSpPr txBox="1"/>
          <p:nvPr/>
        </p:nvSpPr>
        <p:spPr>
          <a:xfrm>
            <a:off x="7634314" y="299200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69.5%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7D65AB-B34B-3CBF-CDBC-BA3C767790AE}"/>
              </a:ext>
            </a:extLst>
          </p:cNvPr>
          <p:cNvSpPr txBox="1"/>
          <p:nvPr/>
        </p:nvSpPr>
        <p:spPr>
          <a:xfrm>
            <a:off x="7821949" y="610337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2938CA-D6E5-3E53-9E0B-DC6A153BD216}"/>
              </a:ext>
            </a:extLst>
          </p:cNvPr>
          <p:cNvSpPr txBox="1"/>
          <p:nvPr/>
        </p:nvSpPr>
        <p:spPr>
          <a:xfrm>
            <a:off x="7411770" y="524642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91D28C-0ADD-E68E-13B6-72BDF1B3127A}"/>
              </a:ext>
            </a:extLst>
          </p:cNvPr>
          <p:cNvSpPr txBox="1"/>
          <p:nvPr/>
        </p:nvSpPr>
        <p:spPr>
          <a:xfrm>
            <a:off x="7091201" y="566794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1.9%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4D2434-17BD-3004-2465-008088CBA19E}"/>
              </a:ext>
            </a:extLst>
          </p:cNvPr>
          <p:cNvSpPr txBox="1"/>
          <p:nvPr/>
        </p:nvSpPr>
        <p:spPr>
          <a:xfrm>
            <a:off x="6690973" y="398417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15D66-9C10-0372-ED63-6D1999F6B65F}"/>
              </a:ext>
            </a:extLst>
          </p:cNvPr>
          <p:cNvSpPr txBox="1"/>
          <p:nvPr/>
        </p:nvSpPr>
        <p:spPr>
          <a:xfrm>
            <a:off x="6281956" y="603177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0.3%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30780E-FDDA-1D53-1A09-AFFFA23E88F9}"/>
              </a:ext>
            </a:extLst>
          </p:cNvPr>
          <p:cNvSpPr/>
          <p:nvPr/>
        </p:nvSpPr>
        <p:spPr>
          <a:xfrm flipV="1">
            <a:off x="469047" y="426283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06F79E-8E59-7826-60ED-368EC9DB165E}"/>
              </a:ext>
            </a:extLst>
          </p:cNvPr>
          <p:cNvSpPr/>
          <p:nvPr/>
        </p:nvSpPr>
        <p:spPr>
          <a:xfrm flipV="1">
            <a:off x="983332" y="5447661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EB3CFC-84E9-0223-D4BE-FB67E2DC4C69}"/>
              </a:ext>
            </a:extLst>
          </p:cNvPr>
          <p:cNvSpPr/>
          <p:nvPr/>
        </p:nvSpPr>
        <p:spPr>
          <a:xfrm flipV="1">
            <a:off x="1364332" y="5691749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DC48E5-004F-AC64-7346-FFA5CED3A8CA}"/>
              </a:ext>
            </a:extLst>
          </p:cNvPr>
          <p:cNvSpPr/>
          <p:nvPr/>
        </p:nvSpPr>
        <p:spPr>
          <a:xfrm flipV="1">
            <a:off x="1724473" y="6411146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944C2C-2C0B-9F36-A7A4-C867191762FF}"/>
              </a:ext>
            </a:extLst>
          </p:cNvPr>
          <p:cNvSpPr/>
          <p:nvPr/>
        </p:nvSpPr>
        <p:spPr>
          <a:xfrm>
            <a:off x="2478596" y="6084563"/>
            <a:ext cx="311224" cy="11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5EC4CB-A776-1FAD-DDD0-03C6F07F22B1}"/>
              </a:ext>
            </a:extLst>
          </p:cNvPr>
          <p:cNvSpPr/>
          <p:nvPr/>
        </p:nvSpPr>
        <p:spPr>
          <a:xfrm flipV="1">
            <a:off x="3341388" y="6338708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939144-662C-28CB-A5D4-433604589F19}"/>
              </a:ext>
            </a:extLst>
          </p:cNvPr>
          <p:cNvSpPr/>
          <p:nvPr/>
        </p:nvSpPr>
        <p:spPr>
          <a:xfrm flipV="1">
            <a:off x="3708400" y="4415230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41D96E-9575-98C5-04EB-11D5233490A2}"/>
              </a:ext>
            </a:extLst>
          </p:cNvPr>
          <p:cNvSpPr/>
          <p:nvPr/>
        </p:nvSpPr>
        <p:spPr>
          <a:xfrm flipV="1">
            <a:off x="4086188" y="5593140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3981B7-B694-7D4D-905B-83560E605F40}"/>
              </a:ext>
            </a:extLst>
          </p:cNvPr>
          <p:cNvSpPr/>
          <p:nvPr/>
        </p:nvSpPr>
        <p:spPr>
          <a:xfrm flipV="1">
            <a:off x="4452785" y="5831831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6F693C-9255-5C36-17EA-965530631B72}"/>
              </a:ext>
            </a:extLst>
          </p:cNvPr>
          <p:cNvSpPr/>
          <p:nvPr/>
        </p:nvSpPr>
        <p:spPr>
          <a:xfrm flipV="1">
            <a:off x="4834928" y="6437317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1DD4B8-04E5-81BC-E690-CE22E531F318}"/>
              </a:ext>
            </a:extLst>
          </p:cNvPr>
          <p:cNvSpPr/>
          <p:nvPr/>
        </p:nvSpPr>
        <p:spPr>
          <a:xfrm flipV="1">
            <a:off x="5544066" y="6139608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182004-17D4-7382-F731-DB855DA303D8}"/>
              </a:ext>
            </a:extLst>
          </p:cNvPr>
          <p:cNvSpPr/>
          <p:nvPr/>
        </p:nvSpPr>
        <p:spPr>
          <a:xfrm flipV="1">
            <a:off x="6461452" y="6384597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780702-E4A2-9AD1-DC8B-5F9A9AAF41C3}"/>
              </a:ext>
            </a:extLst>
          </p:cNvPr>
          <p:cNvSpPr/>
          <p:nvPr/>
        </p:nvSpPr>
        <p:spPr>
          <a:xfrm flipV="1">
            <a:off x="6864156" y="4281425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429DC38-5CE9-B2DD-1D30-E35810371F66}"/>
              </a:ext>
            </a:extLst>
          </p:cNvPr>
          <p:cNvSpPr/>
          <p:nvPr/>
        </p:nvSpPr>
        <p:spPr>
          <a:xfrm flipV="1">
            <a:off x="7163764" y="6103370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38D34D-0D71-CEFB-7213-20D931982F5E}"/>
              </a:ext>
            </a:extLst>
          </p:cNvPr>
          <p:cNvSpPr/>
          <p:nvPr/>
        </p:nvSpPr>
        <p:spPr>
          <a:xfrm flipV="1">
            <a:off x="7586215" y="5792917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DF1E31-35A4-B9B1-22F7-CC968E0AE1FA}"/>
              </a:ext>
            </a:extLst>
          </p:cNvPr>
          <p:cNvSpPr/>
          <p:nvPr/>
        </p:nvSpPr>
        <p:spPr>
          <a:xfrm flipV="1">
            <a:off x="7945383" y="6437317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087A33-7425-DCD4-2DDD-89A6DBC759D9}"/>
              </a:ext>
            </a:extLst>
          </p:cNvPr>
          <p:cNvSpPr/>
          <p:nvPr/>
        </p:nvSpPr>
        <p:spPr>
          <a:xfrm flipV="1">
            <a:off x="8690982" y="6279041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93F63F6-5C0D-B08B-AA3C-91EA7C097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091563" y="6442703"/>
            <a:ext cx="282221" cy="1085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06E7227-B142-9CC0-97A0-0BF574C27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206093" y="6450773"/>
            <a:ext cx="282221" cy="1085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D7E36E9-F10F-5D43-A2EB-270F6F808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327132" y="6458041"/>
            <a:ext cx="282221" cy="1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0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57F7-0E3C-C4CE-13A1-DEB348B4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46" y="157774"/>
            <a:ext cx="895895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AACEM Data- All, Leadership Race/Ethnicity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043D0E-05BD-E3C2-A5E4-072995B5B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07" y="1230774"/>
            <a:ext cx="7772400" cy="1205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353FB5-A802-1668-CA09-37188D8D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" y="2369945"/>
            <a:ext cx="8958950" cy="4501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85E92D-D599-3913-C760-84131406D8FC}"/>
              </a:ext>
            </a:extLst>
          </p:cNvPr>
          <p:cNvSpPr txBox="1"/>
          <p:nvPr/>
        </p:nvSpPr>
        <p:spPr>
          <a:xfrm>
            <a:off x="1120776" y="2827160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4688B-D126-3EB6-9582-37FF1F038F46}"/>
              </a:ext>
            </a:extLst>
          </p:cNvPr>
          <p:cNvSpPr txBox="1"/>
          <p:nvPr/>
        </p:nvSpPr>
        <p:spPr>
          <a:xfrm>
            <a:off x="5089869" y="2827160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Leadership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C052C-8A51-C14A-2C31-689A79FC6149}"/>
              </a:ext>
            </a:extLst>
          </p:cNvPr>
          <p:cNvSpPr txBox="1"/>
          <p:nvPr/>
        </p:nvSpPr>
        <p:spPr>
          <a:xfrm>
            <a:off x="879255" y="398424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17541-F50F-A659-F687-4768248228C7}"/>
              </a:ext>
            </a:extLst>
          </p:cNvPr>
          <p:cNvSpPr txBox="1"/>
          <p:nvPr/>
        </p:nvSpPr>
        <p:spPr>
          <a:xfrm>
            <a:off x="1431744" y="484894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5.6%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3601B-0F72-EEDA-86B5-A731AF80B265}"/>
              </a:ext>
            </a:extLst>
          </p:cNvPr>
          <p:cNvSpPr txBox="1"/>
          <p:nvPr/>
        </p:nvSpPr>
        <p:spPr>
          <a:xfrm>
            <a:off x="2105166" y="504900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5370F-C3DA-8EB0-A473-62FF866CC2B5}"/>
              </a:ext>
            </a:extLst>
          </p:cNvPr>
          <p:cNvSpPr txBox="1"/>
          <p:nvPr/>
        </p:nvSpPr>
        <p:spPr>
          <a:xfrm>
            <a:off x="2573297" y="597451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DA979-FAEE-7087-76E1-B5DAC175E9E4}"/>
              </a:ext>
            </a:extLst>
          </p:cNvPr>
          <p:cNvSpPr txBox="1"/>
          <p:nvPr/>
        </p:nvSpPr>
        <p:spPr>
          <a:xfrm>
            <a:off x="266146" y="597099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0.33%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46BC7-9B7F-0C16-D5B7-D22A745CDF76}"/>
              </a:ext>
            </a:extLst>
          </p:cNvPr>
          <p:cNvSpPr/>
          <p:nvPr/>
        </p:nvSpPr>
        <p:spPr>
          <a:xfrm flipV="1">
            <a:off x="345855" y="634671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CA74E2-6D75-089C-3ACF-BD19FA3643C9}"/>
              </a:ext>
            </a:extLst>
          </p:cNvPr>
          <p:cNvSpPr/>
          <p:nvPr/>
        </p:nvSpPr>
        <p:spPr>
          <a:xfrm flipV="1">
            <a:off x="993802" y="422024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F5CC57-716B-0399-C5D2-565BDD6572FD}"/>
              </a:ext>
            </a:extLst>
          </p:cNvPr>
          <p:cNvSpPr/>
          <p:nvPr/>
        </p:nvSpPr>
        <p:spPr>
          <a:xfrm flipV="1">
            <a:off x="1527202" y="528057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B1380D-34FC-DA93-9B80-37F9BB543D34}"/>
              </a:ext>
            </a:extLst>
          </p:cNvPr>
          <p:cNvSpPr/>
          <p:nvPr/>
        </p:nvSpPr>
        <p:spPr>
          <a:xfrm flipV="1">
            <a:off x="2122488" y="547482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6A23D1-C58E-AE34-95F3-1D2EBA5AED92}"/>
              </a:ext>
            </a:extLst>
          </p:cNvPr>
          <p:cNvSpPr/>
          <p:nvPr/>
        </p:nvSpPr>
        <p:spPr>
          <a:xfrm flipV="1">
            <a:off x="2633329" y="6346713"/>
            <a:ext cx="420767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A910C2-EE5D-D746-18BB-C0BCFCB03799}"/>
              </a:ext>
            </a:extLst>
          </p:cNvPr>
          <p:cNvSpPr/>
          <p:nvPr/>
        </p:nvSpPr>
        <p:spPr>
          <a:xfrm flipV="1">
            <a:off x="3825394" y="547482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7B1F3-3D5C-AD54-9851-0AEEB3678B0B}"/>
              </a:ext>
            </a:extLst>
          </p:cNvPr>
          <p:cNvSpPr txBox="1"/>
          <p:nvPr/>
        </p:nvSpPr>
        <p:spPr>
          <a:xfrm>
            <a:off x="2624042" y="252050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82EC0F-C72A-DAD4-2B3C-6DFF05D33143}"/>
              </a:ext>
            </a:extLst>
          </p:cNvPr>
          <p:cNvSpPr txBox="1"/>
          <p:nvPr/>
        </p:nvSpPr>
        <p:spPr>
          <a:xfrm>
            <a:off x="3756284" y="5607122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2.5%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74A6A8-8234-1D2A-57C6-30F9CFFC75A8}"/>
              </a:ext>
            </a:extLst>
          </p:cNvPr>
          <p:cNvSpPr/>
          <p:nvPr/>
        </p:nvSpPr>
        <p:spPr>
          <a:xfrm flipV="1">
            <a:off x="3795378" y="5894795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25994B-0205-320D-CB15-821830E12530}"/>
              </a:ext>
            </a:extLst>
          </p:cNvPr>
          <p:cNvSpPr txBox="1"/>
          <p:nvPr/>
        </p:nvSpPr>
        <p:spPr>
          <a:xfrm>
            <a:off x="5011957" y="603893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0A0C73-083F-80C6-0D39-3059B327207E}"/>
              </a:ext>
            </a:extLst>
          </p:cNvPr>
          <p:cNvSpPr txBox="1"/>
          <p:nvPr/>
        </p:nvSpPr>
        <p:spPr>
          <a:xfrm>
            <a:off x="5602312" y="402862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68B31-4A1D-AF5B-8D05-EC7BC2FD7589}"/>
              </a:ext>
            </a:extLst>
          </p:cNvPr>
          <p:cNvSpPr txBox="1"/>
          <p:nvPr/>
        </p:nvSpPr>
        <p:spPr>
          <a:xfrm>
            <a:off x="6214562" y="510412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070B6-174F-2734-3519-079A4EA463DD}"/>
              </a:ext>
            </a:extLst>
          </p:cNvPr>
          <p:cNvSpPr txBox="1"/>
          <p:nvPr/>
        </p:nvSpPr>
        <p:spPr>
          <a:xfrm>
            <a:off x="6742118" y="509099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FC8592-B790-758A-AE65-E3AE6041B59A}"/>
              </a:ext>
            </a:extLst>
          </p:cNvPr>
          <p:cNvSpPr txBox="1"/>
          <p:nvPr/>
        </p:nvSpPr>
        <p:spPr>
          <a:xfrm>
            <a:off x="7219722" y="589479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0.26%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E110FA-4EF5-CC36-8EFB-B046358F3F47}"/>
              </a:ext>
            </a:extLst>
          </p:cNvPr>
          <p:cNvSpPr txBox="1"/>
          <p:nvPr/>
        </p:nvSpPr>
        <p:spPr>
          <a:xfrm>
            <a:off x="7121011" y="248518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1039A9-5AA8-F436-955A-1D4EB5C0002B}"/>
              </a:ext>
            </a:extLst>
          </p:cNvPr>
          <p:cNvSpPr txBox="1"/>
          <p:nvPr/>
        </p:nvSpPr>
        <p:spPr>
          <a:xfrm>
            <a:off x="8402709" y="576101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1.8%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4E612D-2614-A549-A3C2-A4A2EFF4C752}"/>
              </a:ext>
            </a:extLst>
          </p:cNvPr>
          <p:cNvSpPr/>
          <p:nvPr/>
        </p:nvSpPr>
        <p:spPr>
          <a:xfrm flipV="1">
            <a:off x="5011957" y="634671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576A9B-B4B0-3121-5E82-FED337F22041}"/>
              </a:ext>
            </a:extLst>
          </p:cNvPr>
          <p:cNvSpPr/>
          <p:nvPr/>
        </p:nvSpPr>
        <p:spPr>
          <a:xfrm flipV="1">
            <a:off x="5647183" y="429644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093938-BE86-B88A-A333-FB5239BB8233}"/>
              </a:ext>
            </a:extLst>
          </p:cNvPr>
          <p:cNvSpPr/>
          <p:nvPr/>
        </p:nvSpPr>
        <p:spPr>
          <a:xfrm flipV="1">
            <a:off x="6180583" y="5441812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D7CCAC-4AB9-9214-547F-741C5CB2BBF3}"/>
              </a:ext>
            </a:extLst>
          </p:cNvPr>
          <p:cNvSpPr/>
          <p:nvPr/>
        </p:nvSpPr>
        <p:spPr>
          <a:xfrm flipV="1">
            <a:off x="6711061" y="542502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5A9030-D6E8-F19A-CF54-EF664180D508}"/>
              </a:ext>
            </a:extLst>
          </p:cNvPr>
          <p:cNvSpPr/>
          <p:nvPr/>
        </p:nvSpPr>
        <p:spPr>
          <a:xfrm flipV="1">
            <a:off x="8402709" y="603893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6F1D90-2760-9C39-425D-AC3F88FDB8F0}"/>
              </a:ext>
            </a:extLst>
          </p:cNvPr>
          <p:cNvSpPr/>
          <p:nvPr/>
        </p:nvSpPr>
        <p:spPr>
          <a:xfrm flipV="1">
            <a:off x="7355949" y="6349092"/>
            <a:ext cx="420767" cy="15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7D6D41-AF71-482B-0885-10EC24171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632" y="6422913"/>
            <a:ext cx="502024" cy="152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4BA4825-0423-6CC7-E7FD-4631D0CD6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930" y="6394121"/>
            <a:ext cx="502024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450a66157_0_15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Columbia Data- Gender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E5D72-3F83-BA85-5307-8CC8E70C0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0" y="2452255"/>
            <a:ext cx="9148190" cy="44204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79A465-FD16-F24D-0F15-F0390CD60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87" y="1504866"/>
            <a:ext cx="6337300" cy="558800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ECCFECE7-524B-3BE9-1A65-E53B8CA37453}"/>
              </a:ext>
            </a:extLst>
          </p:cNvPr>
          <p:cNvSpPr/>
          <p:nvPr/>
        </p:nvSpPr>
        <p:spPr>
          <a:xfrm>
            <a:off x="289560" y="2452254"/>
            <a:ext cx="2423160" cy="4420462"/>
          </a:xfrm>
          <a:prstGeom prst="frame">
            <a:avLst>
              <a:gd name="adj1" fmla="val 19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6D9F2-2862-55FA-CE37-DD5976E1578D}"/>
              </a:ext>
            </a:extLst>
          </p:cNvPr>
          <p:cNvSpPr txBox="1"/>
          <p:nvPr/>
        </p:nvSpPr>
        <p:spPr>
          <a:xfrm>
            <a:off x="806860" y="2078886"/>
            <a:ext cx="219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Columbia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7FF82-9DAC-1153-D697-130A99701AA5}"/>
              </a:ext>
            </a:extLst>
          </p:cNvPr>
          <p:cNvSpPr txBox="1"/>
          <p:nvPr/>
        </p:nvSpPr>
        <p:spPr>
          <a:xfrm>
            <a:off x="2861615" y="2622186"/>
            <a:ext cx="190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4F90D-706D-DF11-1F3F-22A5F1AA509C}"/>
              </a:ext>
            </a:extLst>
          </p:cNvPr>
          <p:cNvSpPr txBox="1"/>
          <p:nvPr/>
        </p:nvSpPr>
        <p:spPr>
          <a:xfrm>
            <a:off x="5476541" y="2267758"/>
            <a:ext cx="190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 Regions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12F6642C-972A-3F50-E3D1-BAA91C9E5B9A}"/>
              </a:ext>
            </a:extLst>
          </p:cNvPr>
          <p:cNvCxnSpPr>
            <a:stCxn id="3" idx="2"/>
          </p:cNvCxnSpPr>
          <p:nvPr/>
        </p:nvCxnSpPr>
        <p:spPr>
          <a:xfrm rot="16200000" flipH="1">
            <a:off x="6325537" y="513115"/>
            <a:ext cx="12700" cy="5018362"/>
          </a:xfrm>
          <a:prstGeom prst="bentConnector4">
            <a:avLst>
              <a:gd name="adj1" fmla="val -2088000"/>
              <a:gd name="adj2" fmla="val 9997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C6F56B-88A0-0FED-6F77-795AC81D6B40}"/>
              </a:ext>
            </a:extLst>
          </p:cNvPr>
          <p:cNvSpPr txBox="1"/>
          <p:nvPr/>
        </p:nvSpPr>
        <p:spPr>
          <a:xfrm>
            <a:off x="323958" y="2667868"/>
            <a:ext cx="96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Faculty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47082D-11EA-2D4C-0D2D-2ED7C9FB04A9}"/>
              </a:ext>
            </a:extLst>
          </p:cNvPr>
          <p:cNvSpPr txBox="1"/>
          <p:nvPr/>
        </p:nvSpPr>
        <p:spPr>
          <a:xfrm>
            <a:off x="942752" y="3063461"/>
            <a:ext cx="4695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Trainees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086CD2-32B9-01CB-FC7F-CADFFA4A3501}"/>
              </a:ext>
            </a:extLst>
          </p:cNvPr>
          <p:cNvSpPr txBox="1"/>
          <p:nvPr/>
        </p:nvSpPr>
        <p:spPr>
          <a:xfrm>
            <a:off x="1635901" y="2663435"/>
            <a:ext cx="4695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Leadership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CD74BD9-D6E0-5A49-A204-513DEA70EA36}"/>
              </a:ext>
            </a:extLst>
          </p:cNvPr>
          <p:cNvSpPr/>
          <p:nvPr/>
        </p:nvSpPr>
        <p:spPr>
          <a:xfrm rot="5400000">
            <a:off x="4225095" y="2714811"/>
            <a:ext cx="653192" cy="347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EA07-EA47-B412-7EDE-AA19766F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 Data- Gender by Role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AAD85-6BAF-EB8F-EB68-D1C101CFE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" y="2246449"/>
            <a:ext cx="9017001" cy="4611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0E9D94-CCBA-D5AC-A124-9F2F91910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297048"/>
            <a:ext cx="6337300" cy="5588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5DEC1D01-406C-A8FC-9108-94F727CDBAB2}"/>
              </a:ext>
            </a:extLst>
          </p:cNvPr>
          <p:cNvSpPr/>
          <p:nvPr/>
        </p:nvSpPr>
        <p:spPr>
          <a:xfrm>
            <a:off x="405216" y="2578100"/>
            <a:ext cx="2426884" cy="4294615"/>
          </a:xfrm>
          <a:prstGeom prst="frame">
            <a:avLst>
              <a:gd name="adj1" fmla="val 19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5EEBB7-2A87-5C4C-7882-D89C556D5F7F}"/>
              </a:ext>
            </a:extLst>
          </p:cNvPr>
          <p:cNvSpPr txBox="1"/>
          <p:nvPr/>
        </p:nvSpPr>
        <p:spPr>
          <a:xfrm>
            <a:off x="949534" y="2168520"/>
            <a:ext cx="219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Columbia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6CE48-B166-C94A-4311-66013FB2D907}"/>
              </a:ext>
            </a:extLst>
          </p:cNvPr>
          <p:cNvSpPr txBox="1"/>
          <p:nvPr/>
        </p:nvSpPr>
        <p:spPr>
          <a:xfrm>
            <a:off x="3092824" y="2246449"/>
            <a:ext cx="190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Trainee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399B8-1C31-CF88-DE92-B1FDE104B259}"/>
              </a:ext>
            </a:extLst>
          </p:cNvPr>
          <p:cNvSpPr txBox="1"/>
          <p:nvPr/>
        </p:nvSpPr>
        <p:spPr>
          <a:xfrm>
            <a:off x="5357161" y="2270323"/>
            <a:ext cx="190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Instructor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D38E0-7031-404A-2DD6-34A411135A5D}"/>
              </a:ext>
            </a:extLst>
          </p:cNvPr>
          <p:cNvSpPr txBox="1"/>
          <p:nvPr/>
        </p:nvSpPr>
        <p:spPr>
          <a:xfrm>
            <a:off x="7621498" y="2270323"/>
            <a:ext cx="190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243330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41A1-C001-D3E4-1579-BA4D026B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57774"/>
            <a:ext cx="8729663" cy="1143000"/>
          </a:xfrm>
        </p:spPr>
        <p:txBody>
          <a:bodyPr>
            <a:normAutofit/>
          </a:bodyPr>
          <a:lstStyle/>
          <a:p>
            <a:r>
              <a:rPr lang="en-US" dirty="0"/>
              <a:t>Columbia Data- Race/Ethnicity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F0EDE-3CA8-3D19-F676-23B7C939B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2364"/>
            <a:ext cx="9144000" cy="4225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F6F384-C336-1154-569B-B681B5A44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91" y="1426952"/>
            <a:ext cx="7772400" cy="12054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32D03-2B36-A497-52E5-4367D1A8D81C}"/>
              </a:ext>
            </a:extLst>
          </p:cNvPr>
          <p:cNvSpPr txBox="1"/>
          <p:nvPr/>
        </p:nvSpPr>
        <p:spPr>
          <a:xfrm>
            <a:off x="622299" y="2709005"/>
            <a:ext cx="219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Columbia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239E621-FEB1-EF54-468A-5819F69C9B0E}"/>
              </a:ext>
            </a:extLst>
          </p:cNvPr>
          <p:cNvSpPr/>
          <p:nvPr/>
        </p:nvSpPr>
        <p:spPr>
          <a:xfrm>
            <a:off x="622299" y="3124200"/>
            <a:ext cx="1130301" cy="2857499"/>
          </a:xfrm>
          <a:prstGeom prst="frame">
            <a:avLst>
              <a:gd name="adj1" fmla="val 10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C0CC29-C612-1778-CB9B-446CAB893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689" y="2286178"/>
            <a:ext cx="259146" cy="2591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1E625B-B664-36E2-A680-6E1833BC94BE}"/>
              </a:ext>
            </a:extLst>
          </p:cNvPr>
          <p:cNvSpPr txBox="1"/>
          <p:nvPr/>
        </p:nvSpPr>
        <p:spPr>
          <a:xfrm>
            <a:off x="6047742" y="2261498"/>
            <a:ext cx="268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not Disclose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FCBA3-5F90-C125-A0AA-0F4483FF52FB}"/>
              </a:ext>
            </a:extLst>
          </p:cNvPr>
          <p:cNvSpPr txBox="1"/>
          <p:nvPr/>
        </p:nvSpPr>
        <p:spPr>
          <a:xfrm>
            <a:off x="2001003" y="2700328"/>
            <a:ext cx="190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14573CD-CC0D-5C06-8330-29637AF841B9}"/>
              </a:ext>
            </a:extLst>
          </p:cNvPr>
          <p:cNvSpPr/>
          <p:nvPr/>
        </p:nvSpPr>
        <p:spPr>
          <a:xfrm rot="5400000">
            <a:off x="3583889" y="2861861"/>
            <a:ext cx="653192" cy="347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4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D0A7-3AF9-FBA2-9571-F0C47E85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CC46D-51D3-03F1-FBF4-A027083E2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 every other year survey</a:t>
            </a:r>
          </a:p>
          <a:p>
            <a:pPr lvl="1"/>
            <a:r>
              <a:rPr lang="en-US" dirty="0"/>
              <a:t>Document progress</a:t>
            </a:r>
          </a:p>
          <a:p>
            <a:r>
              <a:rPr lang="en-US" dirty="0"/>
              <a:t>Will discuss results at Spring DEI webinar</a:t>
            </a:r>
          </a:p>
          <a:p>
            <a:pPr lvl="1"/>
            <a:r>
              <a:rPr lang="en-US" dirty="0"/>
              <a:t>Please attend!</a:t>
            </a:r>
          </a:p>
          <a:p>
            <a:r>
              <a:rPr lang="en-US" dirty="0"/>
              <a:t>Use to facilitate recruitment of diverse faculty and trainees </a:t>
            </a:r>
          </a:p>
          <a:p>
            <a:r>
              <a:rPr lang="en-US" dirty="0"/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140262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D0A7-3AF9-FBA2-9571-F0C47E85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CC46D-51D3-03F1-FBF4-A027083E2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Importance/history</a:t>
            </a:r>
          </a:p>
          <a:p>
            <a:r>
              <a:rPr lang="en-US" dirty="0"/>
              <a:t>Listserv recruitment Fall 2022</a:t>
            </a:r>
          </a:p>
          <a:p>
            <a:pPr lvl="1"/>
            <a:r>
              <a:rPr lang="en-US" dirty="0"/>
              <a:t>Data per each Department</a:t>
            </a:r>
          </a:p>
          <a:p>
            <a:r>
              <a:rPr lang="en-US" dirty="0"/>
              <a:t>Proposed every other year survey</a:t>
            </a:r>
          </a:p>
          <a:p>
            <a:pPr lvl="1"/>
            <a:r>
              <a:rPr lang="en-US" dirty="0"/>
              <a:t>Document progress</a:t>
            </a:r>
          </a:p>
          <a:p>
            <a:r>
              <a:rPr lang="en-US" dirty="0"/>
              <a:t>Share data individually and as group</a:t>
            </a:r>
          </a:p>
        </p:txBody>
      </p:sp>
    </p:spTree>
    <p:extLst>
      <p:ext uri="{BB962C8B-B14F-4D97-AF65-F5344CB8AC3E}">
        <p14:creationId xmlns:p14="http://schemas.microsoft.com/office/powerpoint/2010/main" val="113137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EC1C-BDEE-64BB-CE14-6BA75141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640B-BAB1-83C0-F40D-C9A0C2CF4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Department demographics</a:t>
            </a:r>
          </a:p>
          <a:p>
            <a:r>
              <a:rPr lang="en-US" dirty="0"/>
              <a:t>Diversity metrics</a:t>
            </a:r>
          </a:p>
          <a:p>
            <a:pPr lvl="1"/>
            <a:r>
              <a:rPr lang="en-US" dirty="0"/>
              <a:t> Gender, Race, Ethnicity </a:t>
            </a:r>
          </a:p>
          <a:p>
            <a:r>
              <a:rPr lang="en-US" dirty="0"/>
              <a:t>Faculty</a:t>
            </a:r>
          </a:p>
          <a:p>
            <a:pPr lvl="1"/>
            <a:r>
              <a:rPr lang="en-US" dirty="0"/>
              <a:t>Professor, Associate, Assistant, Instructors (non-fellows)</a:t>
            </a:r>
          </a:p>
          <a:p>
            <a:pPr lvl="1"/>
            <a:r>
              <a:rPr lang="en-US" dirty="0"/>
              <a:t>Tenure track, tenured, endowed professorships</a:t>
            </a:r>
          </a:p>
          <a:p>
            <a:r>
              <a:rPr lang="en-US" dirty="0"/>
              <a:t>Fellows, residents </a:t>
            </a:r>
          </a:p>
          <a:p>
            <a:r>
              <a:rPr lang="en-US" dirty="0"/>
              <a:t>Leadership positions</a:t>
            </a:r>
          </a:p>
          <a:p>
            <a:pPr lvl="1"/>
            <a:r>
              <a:rPr lang="en-US" dirty="0"/>
              <a:t>VC, Division/Section Chief, Medical Director, PD, APD, Clerkship and Fellowship Director, other directors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C6EC-BA76-B502-ED45-0D746000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58C01-5517-E75D-B716-421F22368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43 of 150 (29%) departments participated</a:t>
            </a:r>
          </a:p>
          <a:p>
            <a:pPr lvl="1"/>
            <a:r>
              <a:rPr lang="en-US" dirty="0"/>
              <a:t>Data on 5180 total individuals</a:t>
            </a:r>
          </a:p>
          <a:p>
            <a:r>
              <a:rPr lang="en-US" dirty="0"/>
              <a:t>Individual dashboards being created</a:t>
            </a:r>
          </a:p>
          <a:p>
            <a:pPr lvl="1"/>
            <a:r>
              <a:rPr lang="en-US" dirty="0"/>
              <a:t>Will distribute late Spring</a:t>
            </a:r>
          </a:p>
          <a:p>
            <a:pPr lvl="1"/>
            <a:r>
              <a:rPr lang="en-US" dirty="0"/>
              <a:t>Webinar to discuss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F661-4417-E9CB-8A89-1AA1E753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AAMC Data- Gender by Rank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2ADE4-C109-DBD3-EB88-FC3F3E25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848"/>
            <a:ext cx="9144000" cy="497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1B4B0D-D77A-EBA4-D33C-6A387E003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297048"/>
            <a:ext cx="6337300" cy="55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6CF45-2FD9-EA9C-D39B-C8BF72540062}"/>
              </a:ext>
            </a:extLst>
          </p:cNvPr>
          <p:cNvSpPr txBox="1"/>
          <p:nvPr/>
        </p:nvSpPr>
        <p:spPr>
          <a:xfrm>
            <a:off x="1663700" y="2687345"/>
            <a:ext cx="100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F609C-EB7D-411C-285F-1D4B44751269}"/>
              </a:ext>
            </a:extLst>
          </p:cNvPr>
          <p:cNvSpPr txBox="1"/>
          <p:nvPr/>
        </p:nvSpPr>
        <p:spPr>
          <a:xfrm>
            <a:off x="812800" y="3634403"/>
            <a:ext cx="82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42%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630BD-E627-FB75-5E6F-CB9F566144B1}"/>
              </a:ext>
            </a:extLst>
          </p:cNvPr>
          <p:cNvSpPr/>
          <p:nvPr/>
        </p:nvSpPr>
        <p:spPr>
          <a:xfrm>
            <a:off x="1778000" y="2995122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C3387-FC30-D2F6-5F6C-B09AC327F056}"/>
              </a:ext>
            </a:extLst>
          </p:cNvPr>
          <p:cNvSpPr/>
          <p:nvPr/>
        </p:nvSpPr>
        <p:spPr>
          <a:xfrm>
            <a:off x="1104900" y="3980280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9080AC-0BA5-FDAF-BE04-382BC7B5B9A8}"/>
              </a:ext>
            </a:extLst>
          </p:cNvPr>
          <p:cNvSpPr/>
          <p:nvPr/>
        </p:nvSpPr>
        <p:spPr>
          <a:xfrm flipV="1">
            <a:off x="4038600" y="4458598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ADCBA-476E-00A6-2208-2F211E96E846}"/>
              </a:ext>
            </a:extLst>
          </p:cNvPr>
          <p:cNvSpPr txBox="1"/>
          <p:nvPr/>
        </p:nvSpPr>
        <p:spPr>
          <a:xfrm>
            <a:off x="4038600" y="4035588"/>
            <a:ext cx="82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970D1-33EE-571A-B611-16659989B3C9}"/>
              </a:ext>
            </a:extLst>
          </p:cNvPr>
          <p:cNvSpPr txBox="1"/>
          <p:nvPr/>
        </p:nvSpPr>
        <p:spPr>
          <a:xfrm>
            <a:off x="4718050" y="2257033"/>
            <a:ext cx="82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66%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B1C0E-5FD4-BADA-CAB0-0C932B25607C}"/>
              </a:ext>
            </a:extLst>
          </p:cNvPr>
          <p:cNvSpPr/>
          <p:nvPr/>
        </p:nvSpPr>
        <p:spPr>
          <a:xfrm flipV="1">
            <a:off x="4864100" y="2603936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19651-D7FE-E3AB-1EDD-AB5116706020}"/>
              </a:ext>
            </a:extLst>
          </p:cNvPr>
          <p:cNvSpPr/>
          <p:nvPr/>
        </p:nvSpPr>
        <p:spPr>
          <a:xfrm flipV="1">
            <a:off x="7137400" y="5182498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C54A3B-3578-32E7-D3B8-035A2E35E175}"/>
              </a:ext>
            </a:extLst>
          </p:cNvPr>
          <p:cNvSpPr txBox="1"/>
          <p:nvPr/>
        </p:nvSpPr>
        <p:spPr>
          <a:xfrm>
            <a:off x="7105650" y="4874721"/>
            <a:ext cx="82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83C08-B6D9-AA3F-E8AD-548A64C0C630}"/>
              </a:ext>
            </a:extLst>
          </p:cNvPr>
          <p:cNvSpPr txBox="1"/>
          <p:nvPr/>
        </p:nvSpPr>
        <p:spPr>
          <a:xfrm>
            <a:off x="7861300" y="1583169"/>
            <a:ext cx="82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78%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4C8CFD-8630-6AF7-86BD-F21BEEEFD7D7}"/>
              </a:ext>
            </a:extLst>
          </p:cNvPr>
          <p:cNvSpPr/>
          <p:nvPr/>
        </p:nvSpPr>
        <p:spPr>
          <a:xfrm flipV="1">
            <a:off x="7823200" y="1920228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1BEC1-6FFC-CF3B-0BE4-D0DD8BB9FB0E}"/>
              </a:ext>
            </a:extLst>
          </p:cNvPr>
          <p:cNvSpPr txBox="1"/>
          <p:nvPr/>
        </p:nvSpPr>
        <p:spPr>
          <a:xfrm>
            <a:off x="776288" y="2150896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Assistant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93EF7-C949-CB79-505C-C90052E6DBC8}"/>
              </a:ext>
            </a:extLst>
          </p:cNvPr>
          <p:cNvSpPr txBox="1"/>
          <p:nvPr/>
        </p:nvSpPr>
        <p:spPr>
          <a:xfrm>
            <a:off x="3397250" y="2150896"/>
            <a:ext cx="3070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Associate</a:t>
            </a:r>
          </a:p>
          <a:p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4E1573-E21D-B4DF-7679-C70F56318F96}"/>
              </a:ext>
            </a:extLst>
          </p:cNvPr>
          <p:cNvSpPr txBox="1"/>
          <p:nvPr/>
        </p:nvSpPr>
        <p:spPr>
          <a:xfrm>
            <a:off x="6396038" y="2159700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Professor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FC7D3-D7A0-6D45-4DED-34705646B58A}"/>
              </a:ext>
            </a:extLst>
          </p:cNvPr>
          <p:cNvSpPr txBox="1"/>
          <p:nvPr/>
        </p:nvSpPr>
        <p:spPr>
          <a:xfrm>
            <a:off x="3450397" y="3649283"/>
            <a:ext cx="170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42% all AAMC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011EBC-E3F3-E693-0C8F-EE9ECFFEF81C}"/>
              </a:ext>
            </a:extLst>
          </p:cNvPr>
          <p:cNvSpPr txBox="1"/>
          <p:nvPr/>
        </p:nvSpPr>
        <p:spPr>
          <a:xfrm>
            <a:off x="6573837" y="4412518"/>
            <a:ext cx="188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28% all AAMC</a:t>
            </a:r>
          </a:p>
        </p:txBody>
      </p:sp>
    </p:spTree>
    <p:extLst>
      <p:ext uri="{BB962C8B-B14F-4D97-AF65-F5344CB8AC3E}">
        <p14:creationId xmlns:p14="http://schemas.microsoft.com/office/powerpoint/2010/main" val="350701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3E4D-6EFE-80D1-C29D-983ACC2F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AAMC Data- Race/Ethnicity by Rank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D6901-98B5-C4F3-D0CC-E09B77B60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5137"/>
            <a:ext cx="9144000" cy="4494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99823-C587-1B95-F444-7AACB9C47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67884"/>
            <a:ext cx="7273636" cy="11280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09FB1D-1170-62BF-99F0-ACD429877BE7}"/>
              </a:ext>
            </a:extLst>
          </p:cNvPr>
          <p:cNvSpPr txBox="1"/>
          <p:nvPr/>
        </p:nvSpPr>
        <p:spPr>
          <a:xfrm>
            <a:off x="397239" y="6085979"/>
            <a:ext cx="667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0.18%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0245C3-FCE0-4B96-3184-F54C29E173E4}"/>
              </a:ext>
            </a:extLst>
          </p:cNvPr>
          <p:cNvSpPr txBox="1"/>
          <p:nvPr/>
        </p:nvSpPr>
        <p:spPr>
          <a:xfrm>
            <a:off x="804333" y="3275111"/>
            <a:ext cx="100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13.5%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09D8B-0F17-2B4C-071A-5CF145457501}"/>
              </a:ext>
            </a:extLst>
          </p:cNvPr>
          <p:cNvSpPr txBox="1"/>
          <p:nvPr/>
        </p:nvSpPr>
        <p:spPr>
          <a:xfrm>
            <a:off x="1423198" y="5055176"/>
            <a:ext cx="100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5.6%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19D86-2B19-5BD4-C105-EE6066BF56C7}"/>
              </a:ext>
            </a:extLst>
          </p:cNvPr>
          <p:cNvSpPr txBox="1"/>
          <p:nvPr/>
        </p:nvSpPr>
        <p:spPr>
          <a:xfrm>
            <a:off x="1844862" y="5404400"/>
            <a:ext cx="100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3.8%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51B9A-B65A-B836-DDF9-248E3FD0AA0E}"/>
              </a:ext>
            </a:extLst>
          </p:cNvPr>
          <p:cNvSpPr txBox="1"/>
          <p:nvPr/>
        </p:nvSpPr>
        <p:spPr>
          <a:xfrm>
            <a:off x="2184935" y="6148590"/>
            <a:ext cx="100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0.05%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441D8-FB6E-27D3-E1AE-8D004E036780}"/>
              </a:ext>
            </a:extLst>
          </p:cNvPr>
          <p:cNvSpPr txBox="1"/>
          <p:nvPr/>
        </p:nvSpPr>
        <p:spPr>
          <a:xfrm>
            <a:off x="2219381" y="2441994"/>
            <a:ext cx="59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69%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80A743-31A4-D800-8052-645CEE9A420E}"/>
              </a:ext>
            </a:extLst>
          </p:cNvPr>
          <p:cNvSpPr/>
          <p:nvPr/>
        </p:nvSpPr>
        <p:spPr>
          <a:xfrm>
            <a:off x="510409" y="6362978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D56B25-081A-01F4-19D6-4AF5D9D24FE3}"/>
              </a:ext>
            </a:extLst>
          </p:cNvPr>
          <p:cNvSpPr/>
          <p:nvPr/>
        </p:nvSpPr>
        <p:spPr>
          <a:xfrm>
            <a:off x="1039283" y="3594472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D45C57-F982-A612-EF9B-408A17609287}"/>
              </a:ext>
            </a:extLst>
          </p:cNvPr>
          <p:cNvSpPr/>
          <p:nvPr/>
        </p:nvSpPr>
        <p:spPr>
          <a:xfrm>
            <a:off x="1517354" y="5263519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2B378-EC61-A2EA-FC6F-86B10A378584}"/>
              </a:ext>
            </a:extLst>
          </p:cNvPr>
          <p:cNvSpPr/>
          <p:nvPr/>
        </p:nvSpPr>
        <p:spPr>
          <a:xfrm>
            <a:off x="1893098" y="5623952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692020-160B-38FB-4BC3-E628153DD5A9}"/>
              </a:ext>
            </a:extLst>
          </p:cNvPr>
          <p:cNvSpPr/>
          <p:nvPr/>
        </p:nvSpPr>
        <p:spPr>
          <a:xfrm>
            <a:off x="2346512" y="6448016"/>
            <a:ext cx="295836" cy="13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F4DF47-8282-7D87-89C1-1C86873C2939}"/>
              </a:ext>
            </a:extLst>
          </p:cNvPr>
          <p:cNvSpPr txBox="1"/>
          <p:nvPr/>
        </p:nvSpPr>
        <p:spPr>
          <a:xfrm>
            <a:off x="3520041" y="6180695"/>
            <a:ext cx="100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0.08%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FA46D-092F-EE95-ED70-E67BB9020998}"/>
              </a:ext>
            </a:extLst>
          </p:cNvPr>
          <p:cNvSpPr txBox="1"/>
          <p:nvPr/>
        </p:nvSpPr>
        <p:spPr>
          <a:xfrm>
            <a:off x="3941618" y="3552110"/>
            <a:ext cx="100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12.8%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F36C60-E677-8AEC-A4B4-CFA50FD68E43}"/>
              </a:ext>
            </a:extLst>
          </p:cNvPr>
          <p:cNvSpPr txBox="1"/>
          <p:nvPr/>
        </p:nvSpPr>
        <p:spPr>
          <a:xfrm>
            <a:off x="4443268" y="5417842"/>
            <a:ext cx="100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3.5%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66D4A7-C71F-3EAB-C52F-476F2B09155F}"/>
              </a:ext>
            </a:extLst>
          </p:cNvPr>
          <p:cNvSpPr txBox="1"/>
          <p:nvPr/>
        </p:nvSpPr>
        <p:spPr>
          <a:xfrm>
            <a:off x="4831960" y="5678256"/>
            <a:ext cx="100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2.4%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10CB27-9D80-2A1F-F923-E7962741E902}"/>
              </a:ext>
            </a:extLst>
          </p:cNvPr>
          <p:cNvSpPr txBox="1"/>
          <p:nvPr/>
        </p:nvSpPr>
        <p:spPr>
          <a:xfrm>
            <a:off x="5236016" y="6156868"/>
            <a:ext cx="42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859D0A-F5CC-E2F9-E39F-9BFFD3C1E6A5}"/>
              </a:ext>
            </a:extLst>
          </p:cNvPr>
          <p:cNvSpPr txBox="1"/>
          <p:nvPr/>
        </p:nvSpPr>
        <p:spPr>
          <a:xfrm>
            <a:off x="5066434" y="2426648"/>
            <a:ext cx="100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77.7%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94E55C-F83B-0A1E-3AD5-36374AFF697C}"/>
              </a:ext>
            </a:extLst>
          </p:cNvPr>
          <p:cNvSpPr/>
          <p:nvPr/>
        </p:nvSpPr>
        <p:spPr>
          <a:xfrm>
            <a:off x="3989245" y="3769434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F6C9C2-133C-455A-BF75-ED7B6E3C0C62}"/>
              </a:ext>
            </a:extLst>
          </p:cNvPr>
          <p:cNvSpPr/>
          <p:nvPr/>
        </p:nvSpPr>
        <p:spPr>
          <a:xfrm>
            <a:off x="3488291" y="6429016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3D0AF1-E6EA-2885-2007-832DF5540D3C}"/>
              </a:ext>
            </a:extLst>
          </p:cNvPr>
          <p:cNvSpPr/>
          <p:nvPr/>
        </p:nvSpPr>
        <p:spPr>
          <a:xfrm>
            <a:off x="4456715" y="5694841"/>
            <a:ext cx="421664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FB32D4-62F5-A4E5-22BA-5A925E8632FF}"/>
              </a:ext>
            </a:extLst>
          </p:cNvPr>
          <p:cNvSpPr/>
          <p:nvPr/>
        </p:nvSpPr>
        <p:spPr>
          <a:xfrm>
            <a:off x="4913168" y="5924710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8A2EBD-89F8-4139-13AE-F42647FA8DE0}"/>
              </a:ext>
            </a:extLst>
          </p:cNvPr>
          <p:cNvSpPr/>
          <p:nvPr/>
        </p:nvSpPr>
        <p:spPr>
          <a:xfrm>
            <a:off x="5298650" y="6440961"/>
            <a:ext cx="295836" cy="13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2DDD57-15B8-C01B-27E3-9C6C1FB3CD21}"/>
              </a:ext>
            </a:extLst>
          </p:cNvPr>
          <p:cNvSpPr txBox="1"/>
          <p:nvPr/>
        </p:nvSpPr>
        <p:spPr>
          <a:xfrm>
            <a:off x="6466174" y="608597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0.4%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D5201B-3EE4-EE36-3CC5-FD39AD8FCDDC}"/>
              </a:ext>
            </a:extLst>
          </p:cNvPr>
          <p:cNvSpPr txBox="1"/>
          <p:nvPr/>
        </p:nvSpPr>
        <p:spPr>
          <a:xfrm>
            <a:off x="6872844" y="4079448"/>
            <a:ext cx="705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10.25%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01F4DC-A849-A097-A160-3AC7AC464469}"/>
              </a:ext>
            </a:extLst>
          </p:cNvPr>
          <p:cNvSpPr txBox="1"/>
          <p:nvPr/>
        </p:nvSpPr>
        <p:spPr>
          <a:xfrm>
            <a:off x="7350380" y="5451616"/>
            <a:ext cx="569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2.8%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2C3BD7-6889-02C3-5A54-81FF484DD03E}"/>
              </a:ext>
            </a:extLst>
          </p:cNvPr>
          <p:cNvSpPr txBox="1"/>
          <p:nvPr/>
        </p:nvSpPr>
        <p:spPr>
          <a:xfrm>
            <a:off x="7772044" y="5575929"/>
            <a:ext cx="569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2.9%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9BF02E-2800-2416-6090-3C1B641CAB32}"/>
              </a:ext>
            </a:extLst>
          </p:cNvPr>
          <p:cNvSpPr txBox="1"/>
          <p:nvPr/>
        </p:nvSpPr>
        <p:spPr>
          <a:xfrm>
            <a:off x="8205140" y="6152658"/>
            <a:ext cx="42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5F04BF-9FE1-829C-C02C-F3C31B8ECDFF}"/>
              </a:ext>
            </a:extLst>
          </p:cNvPr>
          <p:cNvSpPr txBox="1"/>
          <p:nvPr/>
        </p:nvSpPr>
        <p:spPr>
          <a:xfrm>
            <a:off x="8042040" y="2441994"/>
            <a:ext cx="70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82.3%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0AA63C-6778-3E7C-6A9E-CF793EBBB581}"/>
              </a:ext>
            </a:extLst>
          </p:cNvPr>
          <p:cNvSpPr/>
          <p:nvPr/>
        </p:nvSpPr>
        <p:spPr>
          <a:xfrm>
            <a:off x="6466173" y="6358127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9E2F05-8127-DDA4-12E7-41A2601E51F2}"/>
              </a:ext>
            </a:extLst>
          </p:cNvPr>
          <p:cNvSpPr/>
          <p:nvPr/>
        </p:nvSpPr>
        <p:spPr>
          <a:xfrm>
            <a:off x="6872844" y="4285558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83525F-357B-2ED5-0F3D-49A62D656829}"/>
              </a:ext>
            </a:extLst>
          </p:cNvPr>
          <p:cNvSpPr/>
          <p:nvPr/>
        </p:nvSpPr>
        <p:spPr>
          <a:xfrm>
            <a:off x="7790312" y="5798720"/>
            <a:ext cx="533400" cy="14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005A9B-1B07-DE66-4248-53A0B3F1F84F}"/>
              </a:ext>
            </a:extLst>
          </p:cNvPr>
          <p:cNvSpPr/>
          <p:nvPr/>
        </p:nvSpPr>
        <p:spPr>
          <a:xfrm>
            <a:off x="7438157" y="5833829"/>
            <a:ext cx="352155" cy="141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B8FA4C-0F9D-A984-42B2-3B52FA6595AD}"/>
              </a:ext>
            </a:extLst>
          </p:cNvPr>
          <p:cNvSpPr/>
          <p:nvPr/>
        </p:nvSpPr>
        <p:spPr>
          <a:xfrm>
            <a:off x="8250787" y="6430575"/>
            <a:ext cx="295835" cy="134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2571B6E-8B36-2AEF-ABD7-B5E818C8A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719" y="6381334"/>
            <a:ext cx="324913" cy="1683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9495048-DAC2-F545-4301-87F6E90F3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467" y="6388188"/>
            <a:ext cx="324913" cy="16836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3DB893-BB18-6EE7-ECE1-7A68FB927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591" y="6402012"/>
            <a:ext cx="324913" cy="16836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7B16C35-4BAE-00F1-8C82-BCA2D93E7BA7}"/>
              </a:ext>
            </a:extLst>
          </p:cNvPr>
          <p:cNvSpPr txBox="1"/>
          <p:nvPr/>
        </p:nvSpPr>
        <p:spPr>
          <a:xfrm>
            <a:off x="575562" y="2490704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Assistant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FD6DD3-F6EA-BE67-6C20-5EE6B6BC85F0}"/>
              </a:ext>
            </a:extLst>
          </p:cNvPr>
          <p:cNvSpPr txBox="1"/>
          <p:nvPr/>
        </p:nvSpPr>
        <p:spPr>
          <a:xfrm>
            <a:off x="3662649" y="2437756"/>
            <a:ext cx="3070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Associate</a:t>
            </a:r>
          </a:p>
          <a:p>
            <a:endParaRPr lang="en-US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20241E-5445-88D5-8E23-F57CFA07A0F8}"/>
              </a:ext>
            </a:extLst>
          </p:cNvPr>
          <p:cNvSpPr txBox="1"/>
          <p:nvPr/>
        </p:nvSpPr>
        <p:spPr>
          <a:xfrm>
            <a:off x="6338360" y="2437756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Professor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7C9C1-6157-CA5C-ECB5-AA695EF13A88}"/>
              </a:ext>
            </a:extLst>
          </p:cNvPr>
          <p:cNvSpPr txBox="1"/>
          <p:nvPr/>
        </p:nvSpPr>
        <p:spPr>
          <a:xfrm>
            <a:off x="3425691" y="3210192"/>
            <a:ext cx="263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9% EM vs 12% AAMC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39A26-47EF-007D-CF44-0F44BB2D6030}"/>
              </a:ext>
            </a:extLst>
          </p:cNvPr>
          <p:cNvSpPr txBox="1"/>
          <p:nvPr/>
        </p:nvSpPr>
        <p:spPr>
          <a:xfrm>
            <a:off x="6466173" y="3590743"/>
            <a:ext cx="239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7% EM vs 9% AAMC</a:t>
            </a:r>
          </a:p>
        </p:txBody>
      </p:sp>
    </p:spTree>
    <p:extLst>
      <p:ext uri="{BB962C8B-B14F-4D97-AF65-F5344CB8AC3E}">
        <p14:creationId xmlns:p14="http://schemas.microsoft.com/office/powerpoint/2010/main" val="425775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10e4ebf1e0_1_0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AACEM Data- Gender by Region </a:t>
            </a:r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67B2E5-93DE-B311-098B-DAF2376A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8029089" cy="43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8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C93F-4379-81A5-387A-407C773E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AACEM Data- Gender Residents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B9480-738D-8CDE-26D6-3C76E180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2036"/>
            <a:ext cx="9144000" cy="4525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71A59-76A4-E631-283C-BD185286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2" y="1537005"/>
            <a:ext cx="6337300" cy="55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6DD0C-88DA-7116-7655-34613F0EF029}"/>
              </a:ext>
            </a:extLst>
          </p:cNvPr>
          <p:cNvSpPr txBox="1"/>
          <p:nvPr/>
        </p:nvSpPr>
        <p:spPr>
          <a:xfrm>
            <a:off x="2062716" y="2693076"/>
            <a:ext cx="123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43.7%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81E29-F02D-586E-4760-3E0FC6F5C3AF}"/>
              </a:ext>
            </a:extLst>
          </p:cNvPr>
          <p:cNvSpPr txBox="1"/>
          <p:nvPr/>
        </p:nvSpPr>
        <p:spPr>
          <a:xfrm>
            <a:off x="4610396" y="2131981"/>
            <a:ext cx="4582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53.8%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C4B94-B24F-AF4E-D4D2-E9A2EFFE8F5E}"/>
              </a:ext>
            </a:extLst>
          </p:cNvPr>
          <p:cNvSpPr/>
          <p:nvPr/>
        </p:nvSpPr>
        <p:spPr>
          <a:xfrm flipV="1">
            <a:off x="2412705" y="321130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BF8D8D-5E92-38F2-873C-22AF4B0B76B9}"/>
              </a:ext>
            </a:extLst>
          </p:cNvPr>
          <p:cNvSpPr/>
          <p:nvPr/>
        </p:nvSpPr>
        <p:spPr>
          <a:xfrm flipV="1">
            <a:off x="4875028" y="245589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DFC64-62FF-136A-EED5-7E8C4B117485}"/>
              </a:ext>
            </a:extLst>
          </p:cNvPr>
          <p:cNvSpPr txBox="1"/>
          <p:nvPr/>
        </p:nvSpPr>
        <p:spPr>
          <a:xfrm>
            <a:off x="7405893" y="6114970"/>
            <a:ext cx="47628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0.36%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7AA00-6494-AA45-AABB-37FBEB3855B5}"/>
              </a:ext>
            </a:extLst>
          </p:cNvPr>
          <p:cNvSpPr/>
          <p:nvPr/>
        </p:nvSpPr>
        <p:spPr>
          <a:xfrm flipV="1">
            <a:off x="7405893" y="642274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4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D681-0496-BCD4-D559-AA53463A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AACEM Data- Gender by Role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2A1C9-CFF1-9BE5-0552-030C0DFE1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8074"/>
            <a:ext cx="9152946" cy="4179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FD185-35EE-C916-4C5F-5F701C46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30624"/>
            <a:ext cx="6337300" cy="55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13819-928B-5BA0-3BEE-6BD93DEF6E64}"/>
              </a:ext>
            </a:extLst>
          </p:cNvPr>
          <p:cNvSpPr/>
          <p:nvPr/>
        </p:nvSpPr>
        <p:spPr>
          <a:xfrm flipV="1">
            <a:off x="685800" y="3805198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9D39A-F503-1010-3327-3C3E7448A5BD}"/>
              </a:ext>
            </a:extLst>
          </p:cNvPr>
          <p:cNvSpPr txBox="1"/>
          <p:nvPr/>
        </p:nvSpPr>
        <p:spPr>
          <a:xfrm>
            <a:off x="508000" y="351161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44.5%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665D2-B3A1-B64D-A80A-0EAE860DF6B4}"/>
              </a:ext>
            </a:extLst>
          </p:cNvPr>
          <p:cNvSpPr txBox="1"/>
          <p:nvPr/>
        </p:nvSpPr>
        <p:spPr>
          <a:xfrm>
            <a:off x="1428750" y="2925035"/>
            <a:ext cx="130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53.3%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A163E-B5DA-07A2-42B9-4585C7906587}"/>
              </a:ext>
            </a:extLst>
          </p:cNvPr>
          <p:cNvSpPr txBox="1"/>
          <p:nvPr/>
        </p:nvSpPr>
        <p:spPr>
          <a:xfrm>
            <a:off x="2349500" y="59563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0.4%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F47AC-B710-1B48-9653-42B8B7059076}"/>
              </a:ext>
            </a:extLst>
          </p:cNvPr>
          <p:cNvSpPr txBox="1"/>
          <p:nvPr/>
        </p:nvSpPr>
        <p:spPr>
          <a:xfrm>
            <a:off x="3581400" y="363392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119E74-833D-B23C-F076-1CAEB897F773}"/>
              </a:ext>
            </a:extLst>
          </p:cNvPr>
          <p:cNvSpPr txBox="1"/>
          <p:nvPr/>
        </p:nvSpPr>
        <p:spPr>
          <a:xfrm>
            <a:off x="4483101" y="251270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BC61A-357F-B90E-3AB9-576A1E70FA8F}"/>
              </a:ext>
            </a:extLst>
          </p:cNvPr>
          <p:cNvSpPr txBox="1"/>
          <p:nvPr/>
        </p:nvSpPr>
        <p:spPr>
          <a:xfrm>
            <a:off x="5346701" y="59563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BF255-41E0-0824-9192-3564932F5D2A}"/>
              </a:ext>
            </a:extLst>
          </p:cNvPr>
          <p:cNvSpPr txBox="1"/>
          <p:nvPr/>
        </p:nvSpPr>
        <p:spPr>
          <a:xfrm>
            <a:off x="6515100" y="360514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C89D-EC94-DE9C-55A5-FA4EECE4F593}"/>
              </a:ext>
            </a:extLst>
          </p:cNvPr>
          <p:cNvSpPr txBox="1"/>
          <p:nvPr/>
        </p:nvSpPr>
        <p:spPr>
          <a:xfrm>
            <a:off x="7569200" y="258808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3C5DE-99D1-A77B-1FD0-420DC2EDB347}"/>
              </a:ext>
            </a:extLst>
          </p:cNvPr>
          <p:cNvSpPr txBox="1"/>
          <p:nvPr/>
        </p:nvSpPr>
        <p:spPr>
          <a:xfrm>
            <a:off x="8267700" y="606053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0.25%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AC52-6DC3-3A6F-3AED-64985DD6671B}"/>
              </a:ext>
            </a:extLst>
          </p:cNvPr>
          <p:cNvSpPr/>
          <p:nvPr/>
        </p:nvSpPr>
        <p:spPr>
          <a:xfrm flipV="1">
            <a:off x="1638300" y="3248945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8809D-8051-C006-E7A8-C1AFBFEDC096}"/>
              </a:ext>
            </a:extLst>
          </p:cNvPr>
          <p:cNvSpPr/>
          <p:nvPr/>
        </p:nvSpPr>
        <p:spPr>
          <a:xfrm>
            <a:off x="2552700" y="6443453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3E3230-6232-6FC4-F9EC-7F27CBBB813F}"/>
              </a:ext>
            </a:extLst>
          </p:cNvPr>
          <p:cNvSpPr/>
          <p:nvPr/>
        </p:nvSpPr>
        <p:spPr>
          <a:xfrm flipV="1">
            <a:off x="3886200" y="4098624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C42EAD-C4EF-985F-2709-B6A8C1A23177}"/>
              </a:ext>
            </a:extLst>
          </p:cNvPr>
          <p:cNvSpPr/>
          <p:nvPr/>
        </p:nvSpPr>
        <p:spPr>
          <a:xfrm flipV="1">
            <a:off x="4660900" y="2898745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71DFAA-0D00-9651-E901-E0A10F77D2F8}"/>
              </a:ext>
            </a:extLst>
          </p:cNvPr>
          <p:cNvSpPr/>
          <p:nvPr/>
        </p:nvSpPr>
        <p:spPr>
          <a:xfrm flipV="1">
            <a:off x="5384800" y="6506503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A86996-6AF7-60E8-A771-FB1B91976BC5}"/>
              </a:ext>
            </a:extLst>
          </p:cNvPr>
          <p:cNvSpPr/>
          <p:nvPr/>
        </p:nvSpPr>
        <p:spPr>
          <a:xfrm flipV="1">
            <a:off x="6870700" y="4040326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CE4DEB-0323-84F5-4A42-4195D68ED6BF}"/>
              </a:ext>
            </a:extLst>
          </p:cNvPr>
          <p:cNvSpPr/>
          <p:nvPr/>
        </p:nvSpPr>
        <p:spPr>
          <a:xfrm flipV="1">
            <a:off x="7734300" y="2926515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30A74D-9723-80C0-61D2-9056A34A8532}"/>
              </a:ext>
            </a:extLst>
          </p:cNvPr>
          <p:cNvSpPr/>
          <p:nvPr/>
        </p:nvSpPr>
        <p:spPr>
          <a:xfrm flipV="1">
            <a:off x="8559800" y="6460641"/>
            <a:ext cx="533400" cy="1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EE4979-504C-F09C-2F10-4A2979CCBB18}"/>
              </a:ext>
            </a:extLst>
          </p:cNvPr>
          <p:cNvSpPr txBox="1"/>
          <p:nvPr/>
        </p:nvSpPr>
        <p:spPr>
          <a:xfrm>
            <a:off x="269876" y="2232999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Trainees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EEB9E0-D6CE-A24E-EF5B-84781C3C2182}"/>
              </a:ext>
            </a:extLst>
          </p:cNvPr>
          <p:cNvSpPr txBox="1"/>
          <p:nvPr/>
        </p:nvSpPr>
        <p:spPr>
          <a:xfrm>
            <a:off x="3778252" y="2165929"/>
            <a:ext cx="205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Instructors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19E295-CE7C-F27D-1B85-925F84C4CB78}"/>
              </a:ext>
            </a:extLst>
          </p:cNvPr>
          <p:cNvSpPr txBox="1"/>
          <p:nvPr/>
        </p:nvSpPr>
        <p:spPr>
          <a:xfrm>
            <a:off x="6870700" y="2173310"/>
            <a:ext cx="205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Faculty </a:t>
            </a:r>
          </a:p>
        </p:txBody>
      </p:sp>
    </p:spTree>
    <p:extLst>
      <p:ext uri="{BB962C8B-B14F-4D97-AF65-F5344CB8AC3E}">
        <p14:creationId xmlns:p14="http://schemas.microsoft.com/office/powerpoint/2010/main" val="1964938889"/>
      </p:ext>
    </p:extLst>
  </p:cSld>
  <p:clrMapOvr>
    <a:masterClrMapping/>
  </p:clrMapOvr>
</p:sld>
</file>

<file path=ppt/theme/theme1.xml><?xml version="1.0" encoding="utf-8"?>
<a:theme xmlns:a="http://schemas.openxmlformats.org/drawingml/2006/main" name="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8151</TotalTime>
  <Words>587</Words>
  <Application>Microsoft Macintosh PowerPoint</Application>
  <PresentationFormat>On-screen Show (4:3)</PresentationFormat>
  <Paragraphs>182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AACEM PowerPoint Template</vt:lpstr>
      <vt:lpstr>Diversity, Equity, &amp; Inclusion Workgroup Survey Updates March 20th 2023  AACEM Dana Point, CA</vt:lpstr>
      <vt:lpstr>Survey Background</vt:lpstr>
      <vt:lpstr>Survey Questions </vt:lpstr>
      <vt:lpstr>Results </vt:lpstr>
      <vt:lpstr>AAMC Data- Gender by Rank</vt:lpstr>
      <vt:lpstr>AAMC Data- Race/Ethnicity by Rank</vt:lpstr>
      <vt:lpstr>AACEM Data- Gender by Region </vt:lpstr>
      <vt:lpstr>AACEM Data- Gender Residents</vt:lpstr>
      <vt:lpstr>AACEM Data- Gender by Role</vt:lpstr>
      <vt:lpstr>AACEM Data- Gender by Rank</vt:lpstr>
      <vt:lpstr>AACEM Data- Gender, Leadership</vt:lpstr>
      <vt:lpstr>AACEM Data- Race/Ethnicity by Rank</vt:lpstr>
      <vt:lpstr>AACEM Data- All, Leadership Race/Ethnicity </vt:lpstr>
      <vt:lpstr>Columbia Data- Gender</vt:lpstr>
      <vt:lpstr>Columbia Data- Gender by Role </vt:lpstr>
      <vt:lpstr>Columbia Data- Race/Ethnicity</vt:lpstr>
      <vt:lpstr>Where do we go from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Schagrin</dc:creator>
  <cp:lastModifiedBy>Mary E. Tanski</cp:lastModifiedBy>
  <cp:revision>37</cp:revision>
  <dcterms:created xsi:type="dcterms:W3CDTF">2016-01-28T22:56:32Z</dcterms:created>
  <dcterms:modified xsi:type="dcterms:W3CDTF">2023-03-19T21:27:56Z</dcterms:modified>
</cp:coreProperties>
</file>