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8"/>
  </p:notesMasterIdLst>
  <p:sldIdLst>
    <p:sldId id="256" r:id="rId3"/>
    <p:sldId id="260" r:id="rId4"/>
    <p:sldId id="259" r:id="rId5"/>
    <p:sldId id="258" r:id="rId6"/>
    <p:sldId id="257"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hGMVSOSLiz6seJLD0Y60soFNxA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2"/>
    <p:restoredTop sz="94719"/>
  </p:normalViewPr>
  <p:slideViewPr>
    <p:cSldViewPr snapToGrid="0">
      <p:cViewPr varScale="1">
        <p:scale>
          <a:sx n="199" d="100"/>
          <a:sy n="199" d="100"/>
        </p:scale>
        <p:origin x="176" y="2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customschemas.google.com/relationships/presentationmetadata" Target="metadata"/></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[Book.xlsx]Sheet1!$B$1:$B$2</c:f>
              <c:strCache>
                <c:ptCount val="2"/>
                <c:pt idx="1">
                  <c:v>Medical Student Gender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5B-AA47-9B6C-28C0762825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35B-AA47-9B6C-28C0762825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35B-AA47-9B6C-28C0762825C9}"/>
              </c:ext>
            </c:extLst>
          </c:dPt>
          <c:cat>
            <c:strRef>
              <c:f>[Book.xlsx]Sheet1!$A$3:$A$5</c:f>
              <c:strCache>
                <c:ptCount val="2"/>
                <c:pt idx="0">
                  <c:v>Male</c:v>
                </c:pt>
                <c:pt idx="1">
                  <c:v>Female</c:v>
                </c:pt>
              </c:strCache>
            </c:strRef>
          </c:cat>
          <c:val>
            <c:numRef>
              <c:f>[Book.xlsx]Sheet1!$B$3:$B$5</c:f>
              <c:numCache>
                <c:formatCode>General</c:formatCode>
                <c:ptCount val="3"/>
                <c:pt idx="0">
                  <c:v>50</c:v>
                </c:pt>
                <c:pt idx="1">
                  <c:v>50</c:v>
                </c:pt>
              </c:numCache>
            </c:numRef>
          </c:val>
          <c:extLst>
            <c:ext xmlns:c16="http://schemas.microsoft.com/office/drawing/2014/chart" uri="{C3380CC4-5D6E-409C-BE32-E72D297353CC}">
              <c16:uniqueId val="{00000000-E55B-444A-A939-9B278FEC527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[Book.xlsx]Sheet1!$B$6</c:f>
              <c:strCache>
                <c:ptCount val="1"/>
                <c:pt idx="0">
                  <c:v>EM Match 2023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EC-AB4E-89C7-508082E536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DEC-AB4E-89C7-508082E536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DEC-AB4E-89C7-508082E536F9}"/>
              </c:ext>
            </c:extLst>
          </c:dPt>
          <c:cat>
            <c:strRef>
              <c:f>[Book.xlsx]Sheet1!$A$7:$A$9</c:f>
              <c:strCache>
                <c:ptCount val="3"/>
                <c:pt idx="0">
                  <c:v>Male</c:v>
                </c:pt>
                <c:pt idx="1">
                  <c:v>Female</c:v>
                </c:pt>
                <c:pt idx="2">
                  <c:v>Unfilled</c:v>
                </c:pt>
              </c:strCache>
            </c:strRef>
          </c:cat>
          <c:val>
            <c:numRef>
              <c:f>[Book.xlsx]Sheet1!$B$7:$B$9</c:f>
              <c:numCache>
                <c:formatCode>General</c:formatCode>
                <c:ptCount val="3"/>
                <c:pt idx="0">
                  <c:v>64</c:v>
                </c:pt>
                <c:pt idx="1">
                  <c:v>36</c:v>
                </c:pt>
                <c:pt idx="2">
                  <c:v>18</c:v>
                </c:pt>
              </c:numCache>
            </c:numRef>
          </c:val>
          <c:extLst>
            <c:ext xmlns:c16="http://schemas.microsoft.com/office/drawing/2014/chart" uri="{C3380CC4-5D6E-409C-BE32-E72D297353CC}">
              <c16:uniqueId val="{00000000-3355-7445-ADE6-B3CA5BE2DA1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mazon.com/Nudge-Improving-Decisions-Health-Happiness/dp/014311526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 name="Google Shape;29;p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Chairs turn vision into strategy, strategy into tactics, tactics into messaging, and messaging has to spark meaningful action and bring purpose to each team members effort. </a:t>
            </a:r>
          </a:p>
          <a:p>
            <a:endParaRPr lang="en-US" dirty="0"/>
          </a:p>
          <a:p>
            <a:r>
              <a:rPr lang="en-US" dirty="0"/>
              <a:t>Monday of last week, we found out that last year’s bad match statistics was not a fluke, it was the beginning of a trend that has worsened.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2F5184-84E5-8D48-802D-4F90BABE8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842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so in case you need to frame our keynote into actionable objectives, here is one way to look at our match results. Now, I am not saying this is the issue in its entirety – far from up – but it does appear that our DEI vision and our DEI outcomes are not in alignment. Our plan is to have a Keynote Workshop… it will be interactive and will require you to break up into small groups and interact </a:t>
            </a:r>
            <a:r>
              <a:rPr lang="en-US"/>
              <a:t>and problem solve.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2F5184-84E5-8D48-802D-4F90BABE8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43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33333"/>
                </a:solidFill>
                <a:effectLst/>
                <a:latin typeface="Helvetica Neue" panose="02000503000000020004" pitchFamily="2"/>
              </a:rPr>
              <a:t>HEH-thur </a:t>
            </a:r>
            <a:r>
              <a:rPr lang="en-US" b="0" i="0" u="none" strike="noStrike" dirty="0" err="1">
                <a:solidFill>
                  <a:srgbClr val="333333"/>
                </a:solidFill>
                <a:effectLst/>
                <a:latin typeface="Helvetica Neue" panose="02000503000000020004" pitchFamily="2"/>
              </a:rPr>
              <a:t>MY-ee-ray</a:t>
            </a:r>
            <a:r>
              <a:rPr lang="en-US" b="0" i="0" u="none" strike="noStrike" dirty="0">
                <a:solidFill>
                  <a:srgbClr val="333333"/>
                </a:solidFill>
                <a:effectLst/>
                <a:latin typeface="Helvetica Neue" panose="02000503000000020004" pitchFamily="2"/>
              </a:rPr>
              <a:t> </a:t>
            </a:r>
            <a:r>
              <a:rPr lang="en-US" b="0" i="0" u="none" strike="noStrike" dirty="0" err="1">
                <a:solidFill>
                  <a:srgbClr val="333333"/>
                </a:solidFill>
                <a:effectLst/>
                <a:latin typeface="Helvetica Neue" panose="02000503000000020004" pitchFamily="2"/>
              </a:rPr>
              <a:t>kah-ROO-soh</a:t>
            </a:r>
            <a:r>
              <a:rPr lang="en-US" b="0" i="0" u="none" strike="noStrike" dirty="0">
                <a:solidFill>
                  <a:srgbClr val="333333"/>
                </a:solidFill>
                <a:effectLst/>
                <a:latin typeface="Helvetica Neue" panose="02000503000000020004" pitchFamily="2"/>
              </a:rPr>
              <a:t> '</a:t>
            </a:r>
          </a:p>
          <a:p>
            <a:r>
              <a:rPr lang="en-US" dirty="0"/>
              <a:t>Heather </a:t>
            </a:r>
            <a:r>
              <a:rPr lang="en-US" dirty="0" err="1"/>
              <a:t>Maiirhe</a:t>
            </a:r>
            <a:r>
              <a:rPr lang="en-US" dirty="0"/>
              <a:t> Caruso is a faculty member and associate dean at the UCLA Anderson School of Management, as well as Chair of the UCLA Council of Equity Advisors. Her career began as an engineer and executive in a multinational Silicon Valley startup, and has since become a Stanford- and Harvard- trained academic determined to help diverse workforces grow, communicate, and work effectively together. Dr. Caruso came to UCLA Anderson after over a decade co-directing a center at Chicago Booth with 2017 Nobel Laureate in Economics Richard Thaler. </a:t>
            </a:r>
            <a:r>
              <a:rPr lang="en-US" b="0" i="0" u="none" strike="noStrike" dirty="0">
                <a:solidFill>
                  <a:srgbClr val="333333"/>
                </a:solidFill>
                <a:effectLst/>
                <a:latin typeface="Helvetica Neue" panose="02000503000000020004" pitchFamily="2"/>
              </a:rPr>
              <a:t>As partners, Caruso and Thaler co-directed the world’s oldest center devoted to judgment and decision making—the Chicago Booth Center for Decision Research (now the PIMCO Center for Decision Research). Their work helped to bring insights from the global bestseller </a:t>
            </a:r>
            <a:r>
              <a:rPr lang="en-US" b="0" i="0" u="none" strike="noStrike" dirty="0">
                <a:solidFill>
                  <a:srgbClr val="2774AE"/>
                </a:solidFill>
                <a:effectLst/>
                <a:latin typeface="Helvetica Neue" panose="02000503000000020004" pitchFamily="2"/>
                <a:hlinkClick r:id="rId3"/>
              </a:rPr>
              <a:t>Nudge</a:t>
            </a:r>
            <a:r>
              <a:rPr lang="en-US" b="0" i="0" u="none" strike="noStrike" dirty="0">
                <a:solidFill>
                  <a:srgbClr val="333333"/>
                </a:solidFill>
                <a:effectLst/>
                <a:latin typeface="Helvetica Neue" panose="02000503000000020004" pitchFamily="2"/>
              </a:rPr>
              <a:t> to the world, </a:t>
            </a:r>
            <a:r>
              <a:rPr lang="en-US" dirty="0"/>
              <a:t>and now supplements her work as dean with consulting and teaching on the practice of inclusive leadership, communication, and collaboration.</a:t>
            </a:r>
            <a:endParaRPr lang="en-US" b="0" i="0" u="none" strike="noStrike" dirty="0">
              <a:solidFill>
                <a:srgbClr val="333333"/>
              </a:solidFill>
              <a:effectLst/>
              <a:latin typeface="Helvetica Neue" panose="02000503000000020004" pitchFamily="2"/>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2F5184-84E5-8D48-802D-4F90BABE8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386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Joint">
  <p:cSld name="SAEMF 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457200" y="2305603"/>
            <a:ext cx="7772400" cy="11025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lt1"/>
              </a:buClr>
              <a:buSzPts val="4400"/>
              <a:buFont typeface="Calibri"/>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 name="Google Shape;15;p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 name="Google Shape;16;p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p3"/>
          <p:cNvPicPr preferRelativeResize="0"/>
          <p:nvPr/>
        </p:nvPicPr>
        <p:blipFill rotWithShape="1">
          <a:blip r:embed="rId2">
            <a:alphaModFix/>
          </a:blip>
          <a:srcRect l="4756" t="10542" r="7152" b="12781"/>
          <a:stretch/>
        </p:blipFill>
        <p:spPr>
          <a:xfrm>
            <a:off x="76200" y="4494700"/>
            <a:ext cx="3048001" cy="648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EEA0-621D-D983-70DB-75887919E35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504AC47-45AA-04D7-423A-EBD3E777C08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D7DDA5-89CD-9459-9507-E2414D1DC47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F3E100C-DDB5-F61B-6ABA-0F7B1BD5C8FC}"/>
              </a:ext>
            </a:extLst>
          </p:cNvPr>
          <p:cNvSpPr>
            <a:spLocks noGrp="1"/>
          </p:cNvSpPr>
          <p:nvPr>
            <p:ph type="dt" sz="half" idx="10"/>
          </p:nvPr>
        </p:nvSpPr>
        <p:spPr/>
        <p:txBody>
          <a:bodyPr/>
          <a:lstStyle/>
          <a:p>
            <a:fld id="{99310509-B186-4247-B48F-71D16FC558D0}" type="datetimeFigureOut">
              <a:rPr lang="en-US" smtClean="0"/>
              <a:t>3/19/23</a:t>
            </a:fld>
            <a:endParaRPr lang="en-US"/>
          </a:p>
        </p:txBody>
      </p:sp>
      <p:sp>
        <p:nvSpPr>
          <p:cNvPr id="6" name="Footer Placeholder 5">
            <a:extLst>
              <a:ext uri="{FF2B5EF4-FFF2-40B4-BE49-F238E27FC236}">
                <a16:creationId xmlns:a16="http://schemas.microsoft.com/office/drawing/2014/main" id="{492216EA-71B9-648F-6EFC-FBBC4EA10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4233AF-8CB0-A033-BD68-8442C3EBB6AA}"/>
              </a:ext>
            </a:extLst>
          </p:cNvPr>
          <p:cNvSpPr>
            <a:spLocks noGrp="1"/>
          </p:cNvSpPr>
          <p:nvPr>
            <p:ph type="sldNum" sz="quarter" idx="12"/>
          </p:nvPr>
        </p:nvSpPr>
        <p:spPr/>
        <p:txBody>
          <a:bodyPr/>
          <a:lstStyle/>
          <a:p>
            <a:fld id="{2E9D93DD-A0B1-4348-BE53-C59855F34E2A}" type="slidenum">
              <a:rPr lang="en-US" smtClean="0"/>
              <a:t>‹#›</a:t>
            </a:fld>
            <a:endParaRPr lang="en-US"/>
          </a:p>
        </p:txBody>
      </p:sp>
    </p:spTree>
    <p:extLst>
      <p:ext uri="{BB962C8B-B14F-4D97-AF65-F5344CB8AC3E}">
        <p14:creationId xmlns:p14="http://schemas.microsoft.com/office/powerpoint/2010/main" val="124732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8A60-3444-51AB-7DE8-61813DE42D7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30F260C-33ED-D5D8-E7A1-DC99F7F708A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B907B81-BE3B-05F1-2A7B-2DB5582A900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76CCB77-0D8B-457A-BD2D-670FBBF7DB45}"/>
              </a:ext>
            </a:extLst>
          </p:cNvPr>
          <p:cNvSpPr>
            <a:spLocks noGrp="1"/>
          </p:cNvSpPr>
          <p:nvPr>
            <p:ph type="dt" sz="half" idx="10"/>
          </p:nvPr>
        </p:nvSpPr>
        <p:spPr/>
        <p:txBody>
          <a:bodyPr/>
          <a:lstStyle/>
          <a:p>
            <a:fld id="{99310509-B186-4247-B48F-71D16FC558D0}" type="datetimeFigureOut">
              <a:rPr lang="en-US" smtClean="0"/>
              <a:t>3/19/23</a:t>
            </a:fld>
            <a:endParaRPr lang="en-US"/>
          </a:p>
        </p:txBody>
      </p:sp>
      <p:sp>
        <p:nvSpPr>
          <p:cNvPr id="6" name="Footer Placeholder 5">
            <a:extLst>
              <a:ext uri="{FF2B5EF4-FFF2-40B4-BE49-F238E27FC236}">
                <a16:creationId xmlns:a16="http://schemas.microsoft.com/office/drawing/2014/main" id="{B4C9FE71-CFD0-A135-24AD-054ED6898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D7282-1026-A08E-48C1-CDED4E51ABCC}"/>
              </a:ext>
            </a:extLst>
          </p:cNvPr>
          <p:cNvSpPr>
            <a:spLocks noGrp="1"/>
          </p:cNvSpPr>
          <p:nvPr>
            <p:ph type="sldNum" sz="quarter" idx="12"/>
          </p:nvPr>
        </p:nvSpPr>
        <p:spPr/>
        <p:txBody>
          <a:bodyPr/>
          <a:lstStyle/>
          <a:p>
            <a:fld id="{2E9D93DD-A0B1-4348-BE53-C59855F34E2A}" type="slidenum">
              <a:rPr lang="en-US" smtClean="0"/>
              <a:t>‹#›</a:t>
            </a:fld>
            <a:endParaRPr lang="en-US"/>
          </a:p>
        </p:txBody>
      </p:sp>
    </p:spTree>
    <p:extLst>
      <p:ext uri="{BB962C8B-B14F-4D97-AF65-F5344CB8AC3E}">
        <p14:creationId xmlns:p14="http://schemas.microsoft.com/office/powerpoint/2010/main" val="732605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9E9D-C294-E3C9-6F19-F8C73E738F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239B3F-2337-A0E0-B67C-3B635720A2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49611-9ADF-3077-A763-941BCCCFF117}"/>
              </a:ext>
            </a:extLst>
          </p:cNvPr>
          <p:cNvSpPr>
            <a:spLocks noGrp="1"/>
          </p:cNvSpPr>
          <p:nvPr>
            <p:ph type="dt" sz="half" idx="10"/>
          </p:nvPr>
        </p:nvSpPr>
        <p:spPr/>
        <p:txBody>
          <a:bodyPr/>
          <a:lstStyle/>
          <a:p>
            <a:fld id="{99310509-B186-4247-B48F-71D16FC558D0}" type="datetimeFigureOut">
              <a:rPr lang="en-US" smtClean="0"/>
              <a:t>3/19/23</a:t>
            </a:fld>
            <a:endParaRPr lang="en-US"/>
          </a:p>
        </p:txBody>
      </p:sp>
      <p:sp>
        <p:nvSpPr>
          <p:cNvPr id="5" name="Footer Placeholder 4">
            <a:extLst>
              <a:ext uri="{FF2B5EF4-FFF2-40B4-BE49-F238E27FC236}">
                <a16:creationId xmlns:a16="http://schemas.microsoft.com/office/drawing/2014/main" id="{BE4964F9-6379-079C-9CE1-8A1F36BDC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AB1BA-538E-066F-8775-E619717EFE38}"/>
              </a:ext>
            </a:extLst>
          </p:cNvPr>
          <p:cNvSpPr>
            <a:spLocks noGrp="1"/>
          </p:cNvSpPr>
          <p:nvPr>
            <p:ph type="sldNum" sz="quarter" idx="12"/>
          </p:nvPr>
        </p:nvSpPr>
        <p:spPr/>
        <p:txBody>
          <a:bodyPr/>
          <a:lstStyle/>
          <a:p>
            <a:fld id="{2E9D93DD-A0B1-4348-BE53-C59855F34E2A}" type="slidenum">
              <a:rPr lang="en-US" smtClean="0"/>
              <a:t>‹#›</a:t>
            </a:fld>
            <a:endParaRPr lang="en-US"/>
          </a:p>
        </p:txBody>
      </p:sp>
    </p:spTree>
    <p:extLst>
      <p:ext uri="{BB962C8B-B14F-4D97-AF65-F5344CB8AC3E}">
        <p14:creationId xmlns:p14="http://schemas.microsoft.com/office/powerpoint/2010/main" val="689485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865AC-E5F8-5CA2-6DDE-DAF71D15B88B}"/>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CCF3D1-5641-C777-637D-B112B616D98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E3FFA-11E4-F2FF-FFBB-9719A5FA2B53}"/>
              </a:ext>
            </a:extLst>
          </p:cNvPr>
          <p:cNvSpPr>
            <a:spLocks noGrp="1"/>
          </p:cNvSpPr>
          <p:nvPr>
            <p:ph type="dt" sz="half" idx="10"/>
          </p:nvPr>
        </p:nvSpPr>
        <p:spPr/>
        <p:txBody>
          <a:bodyPr/>
          <a:lstStyle/>
          <a:p>
            <a:fld id="{99310509-B186-4247-B48F-71D16FC558D0}" type="datetimeFigureOut">
              <a:rPr lang="en-US" smtClean="0"/>
              <a:t>3/19/23</a:t>
            </a:fld>
            <a:endParaRPr lang="en-US"/>
          </a:p>
        </p:txBody>
      </p:sp>
      <p:sp>
        <p:nvSpPr>
          <p:cNvPr id="5" name="Footer Placeholder 4">
            <a:extLst>
              <a:ext uri="{FF2B5EF4-FFF2-40B4-BE49-F238E27FC236}">
                <a16:creationId xmlns:a16="http://schemas.microsoft.com/office/drawing/2014/main" id="{AB48530F-20DC-0CAB-E2EC-E15D4661C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AA3C2-FE4F-DA14-5610-6D7381C13569}"/>
              </a:ext>
            </a:extLst>
          </p:cNvPr>
          <p:cNvSpPr>
            <a:spLocks noGrp="1"/>
          </p:cNvSpPr>
          <p:nvPr>
            <p:ph type="sldNum" sz="quarter" idx="12"/>
          </p:nvPr>
        </p:nvSpPr>
        <p:spPr/>
        <p:txBody>
          <a:bodyPr/>
          <a:lstStyle/>
          <a:p>
            <a:fld id="{2E9D93DD-A0B1-4348-BE53-C59855F34E2A}" type="slidenum">
              <a:rPr lang="en-US" smtClean="0"/>
              <a:t>‹#›</a:t>
            </a:fld>
            <a:endParaRPr lang="en-US"/>
          </a:p>
        </p:txBody>
      </p:sp>
    </p:spTree>
    <p:extLst>
      <p:ext uri="{BB962C8B-B14F-4D97-AF65-F5344CB8AC3E}">
        <p14:creationId xmlns:p14="http://schemas.microsoft.com/office/powerpoint/2010/main" val="326509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oint Pg 2" type="obj">
  <p:cSld name="OBJECT">
    <p:spTree>
      <p:nvGrpSpPr>
        <p:cNvPr id="1" name="Shape 19"/>
        <p:cNvGrpSpPr/>
        <p:nvPr/>
      </p:nvGrpSpPr>
      <p:grpSpPr>
        <a:xfrm>
          <a:off x="0" y="0"/>
          <a:ext cx="0" cy="0"/>
          <a:chOff x="0" y="0"/>
          <a:chExt cx="0" cy="0"/>
        </a:xfrm>
      </p:grpSpPr>
      <p:pic>
        <p:nvPicPr>
          <p:cNvPr id="20" name="Google Shape;20;p4" descr="SAEM Foundation.jpg"/>
          <p:cNvPicPr preferRelativeResize="0"/>
          <p:nvPr/>
        </p:nvPicPr>
        <p:blipFill rotWithShape="1">
          <a:blip r:embed="rId2">
            <a:alphaModFix/>
          </a:blip>
          <a:srcRect b="16645"/>
          <a:stretch/>
        </p:blipFill>
        <p:spPr>
          <a:xfrm>
            <a:off x="0" y="0"/>
            <a:ext cx="9144000" cy="4287014"/>
          </a:xfrm>
          <a:prstGeom prst="rect">
            <a:avLst/>
          </a:prstGeom>
          <a:noFill/>
          <a:ln>
            <a:noFill/>
          </a:ln>
        </p:spPr>
      </p:pic>
      <p:sp>
        <p:nvSpPr>
          <p:cNvPr id="21" name="Google Shape;21;p4"/>
          <p:cNvSpPr txBox="1">
            <a:spLocks noGrp="1"/>
          </p:cNvSpPr>
          <p:nvPr>
            <p:ph type="title"/>
          </p:nvPr>
        </p:nvSpPr>
        <p:spPr>
          <a:xfrm>
            <a:off x="457200" y="118331"/>
            <a:ext cx="8229600" cy="8574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3" name="Google Shape;23;p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4"/>
          <p:cNvPicPr preferRelativeResize="0"/>
          <p:nvPr/>
        </p:nvPicPr>
        <p:blipFill rotWithShape="1">
          <a:blip r:embed="rId3">
            <a:alphaModFix/>
          </a:blip>
          <a:srcRect l="4855" t="8694" r="5232" b="13045"/>
          <a:stretch/>
        </p:blipFill>
        <p:spPr>
          <a:xfrm>
            <a:off x="9525" y="4525969"/>
            <a:ext cx="3188725" cy="635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9962-44E4-E16F-0F71-A78DFD8BC1D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227BAF0-DCB3-3B5F-8FAC-B32B5BDE6C0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0E461CA-DCD1-01E8-BFD8-A87CF62B2C9D}"/>
              </a:ext>
            </a:extLst>
          </p:cNvPr>
          <p:cNvSpPr>
            <a:spLocks noGrp="1"/>
          </p:cNvSpPr>
          <p:nvPr>
            <p:ph type="dt" sz="half" idx="10"/>
          </p:nvPr>
        </p:nvSpPr>
        <p:spPr/>
        <p:txBody>
          <a:bodyPr/>
          <a:lstStyle/>
          <a:p>
            <a:fld id="{99310509-B186-4247-B48F-71D16FC558D0}" type="datetimeFigureOut">
              <a:rPr lang="en-US" smtClean="0"/>
              <a:t>3/19/23</a:t>
            </a:fld>
            <a:endParaRPr lang="en-US"/>
          </a:p>
        </p:txBody>
      </p:sp>
      <p:sp>
        <p:nvSpPr>
          <p:cNvPr id="5" name="Footer Placeholder 4">
            <a:extLst>
              <a:ext uri="{FF2B5EF4-FFF2-40B4-BE49-F238E27FC236}">
                <a16:creationId xmlns:a16="http://schemas.microsoft.com/office/drawing/2014/main" id="{30C7F596-820B-0197-EBF8-16C68E920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59AC1-9E4D-BD10-F980-32CB8F86753D}"/>
              </a:ext>
            </a:extLst>
          </p:cNvPr>
          <p:cNvSpPr>
            <a:spLocks noGrp="1"/>
          </p:cNvSpPr>
          <p:nvPr>
            <p:ph type="sldNum" sz="quarter" idx="12"/>
          </p:nvPr>
        </p:nvSpPr>
        <p:spPr/>
        <p:txBody>
          <a:bodyPr/>
          <a:lstStyle/>
          <a:p>
            <a:fld id="{2E9D93DD-A0B1-4348-BE53-C59855F34E2A}" type="slidenum">
              <a:rPr lang="en-US" smtClean="0"/>
              <a:t>‹#›</a:t>
            </a:fld>
            <a:endParaRPr lang="en-US"/>
          </a:p>
        </p:txBody>
      </p:sp>
    </p:spTree>
    <p:extLst>
      <p:ext uri="{BB962C8B-B14F-4D97-AF65-F5344CB8AC3E}">
        <p14:creationId xmlns:p14="http://schemas.microsoft.com/office/powerpoint/2010/main" val="417046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BDA7-FE08-AC87-4E2B-E7CFA8B2A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3F1C0-B70F-5C31-82A9-06AB1E6237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F99A9-3068-0EFF-A5DB-FFC384306010}"/>
              </a:ext>
            </a:extLst>
          </p:cNvPr>
          <p:cNvSpPr>
            <a:spLocks noGrp="1"/>
          </p:cNvSpPr>
          <p:nvPr>
            <p:ph type="dt" sz="half" idx="10"/>
          </p:nvPr>
        </p:nvSpPr>
        <p:spPr/>
        <p:txBody>
          <a:bodyPr/>
          <a:lstStyle/>
          <a:p>
            <a:fld id="{99310509-B186-4247-B48F-71D16FC558D0}" type="datetimeFigureOut">
              <a:rPr lang="en-US" smtClean="0"/>
              <a:t>3/19/23</a:t>
            </a:fld>
            <a:endParaRPr lang="en-US"/>
          </a:p>
        </p:txBody>
      </p:sp>
      <p:sp>
        <p:nvSpPr>
          <p:cNvPr id="5" name="Footer Placeholder 4">
            <a:extLst>
              <a:ext uri="{FF2B5EF4-FFF2-40B4-BE49-F238E27FC236}">
                <a16:creationId xmlns:a16="http://schemas.microsoft.com/office/drawing/2014/main" id="{B91EE51D-BC0D-DA58-8E83-5D0DEAD8E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A669D-AAD9-F701-9DCE-7ABC6B1B2C81}"/>
              </a:ext>
            </a:extLst>
          </p:cNvPr>
          <p:cNvSpPr>
            <a:spLocks noGrp="1"/>
          </p:cNvSpPr>
          <p:nvPr>
            <p:ph type="sldNum" sz="quarter" idx="12"/>
          </p:nvPr>
        </p:nvSpPr>
        <p:spPr/>
        <p:txBody>
          <a:bodyPr/>
          <a:lstStyle/>
          <a:p>
            <a:fld id="{2E9D93DD-A0B1-4348-BE53-C59855F34E2A}" type="slidenum">
              <a:rPr lang="en-US" smtClean="0"/>
              <a:t>‹#›</a:t>
            </a:fld>
            <a:endParaRPr lang="en-US"/>
          </a:p>
        </p:txBody>
      </p:sp>
    </p:spTree>
    <p:extLst>
      <p:ext uri="{BB962C8B-B14F-4D97-AF65-F5344CB8AC3E}">
        <p14:creationId xmlns:p14="http://schemas.microsoft.com/office/powerpoint/2010/main" val="392080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EB07D-958B-B8A4-AB06-245B3876D1B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2C9A8A2-F90B-CB0F-EA96-87D121522EB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D5DBB6-A700-0021-F707-CDD8C7008A8E}"/>
              </a:ext>
            </a:extLst>
          </p:cNvPr>
          <p:cNvSpPr>
            <a:spLocks noGrp="1"/>
          </p:cNvSpPr>
          <p:nvPr>
            <p:ph type="dt" sz="half" idx="10"/>
          </p:nvPr>
        </p:nvSpPr>
        <p:spPr/>
        <p:txBody>
          <a:bodyPr/>
          <a:lstStyle/>
          <a:p>
            <a:fld id="{99310509-B186-4247-B48F-71D16FC558D0}" type="datetimeFigureOut">
              <a:rPr lang="en-US" smtClean="0"/>
              <a:t>3/19/23</a:t>
            </a:fld>
            <a:endParaRPr lang="en-US"/>
          </a:p>
        </p:txBody>
      </p:sp>
      <p:sp>
        <p:nvSpPr>
          <p:cNvPr id="5" name="Footer Placeholder 4">
            <a:extLst>
              <a:ext uri="{FF2B5EF4-FFF2-40B4-BE49-F238E27FC236}">
                <a16:creationId xmlns:a16="http://schemas.microsoft.com/office/drawing/2014/main" id="{F23D3957-AB87-8D11-5579-A195EBC68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29483D-62E4-BC9E-5C4C-78398D979D57}"/>
              </a:ext>
            </a:extLst>
          </p:cNvPr>
          <p:cNvSpPr>
            <a:spLocks noGrp="1"/>
          </p:cNvSpPr>
          <p:nvPr>
            <p:ph type="sldNum" sz="quarter" idx="12"/>
          </p:nvPr>
        </p:nvSpPr>
        <p:spPr/>
        <p:txBody>
          <a:bodyPr/>
          <a:lstStyle/>
          <a:p>
            <a:fld id="{2E9D93DD-A0B1-4348-BE53-C59855F34E2A}" type="slidenum">
              <a:rPr lang="en-US" smtClean="0"/>
              <a:t>‹#›</a:t>
            </a:fld>
            <a:endParaRPr lang="en-US"/>
          </a:p>
        </p:txBody>
      </p:sp>
    </p:spTree>
    <p:extLst>
      <p:ext uri="{BB962C8B-B14F-4D97-AF65-F5344CB8AC3E}">
        <p14:creationId xmlns:p14="http://schemas.microsoft.com/office/powerpoint/2010/main" val="2004736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8641-D0F4-82AF-319D-5E825C0F92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0B460C-4272-0F80-D266-E14928BD2DD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70EC83-E08F-D024-A2C8-F5868E952E5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A78B61-A451-1FB0-A833-A43D6BC38A04}"/>
              </a:ext>
            </a:extLst>
          </p:cNvPr>
          <p:cNvSpPr>
            <a:spLocks noGrp="1"/>
          </p:cNvSpPr>
          <p:nvPr>
            <p:ph type="dt" sz="half" idx="10"/>
          </p:nvPr>
        </p:nvSpPr>
        <p:spPr/>
        <p:txBody>
          <a:bodyPr/>
          <a:lstStyle/>
          <a:p>
            <a:fld id="{99310509-B186-4247-B48F-71D16FC558D0}" type="datetimeFigureOut">
              <a:rPr lang="en-US" smtClean="0"/>
              <a:t>3/19/23</a:t>
            </a:fld>
            <a:endParaRPr lang="en-US"/>
          </a:p>
        </p:txBody>
      </p:sp>
      <p:sp>
        <p:nvSpPr>
          <p:cNvPr id="6" name="Footer Placeholder 5">
            <a:extLst>
              <a:ext uri="{FF2B5EF4-FFF2-40B4-BE49-F238E27FC236}">
                <a16:creationId xmlns:a16="http://schemas.microsoft.com/office/drawing/2014/main" id="{6ECF5FBB-7847-FD38-34EE-BCDDFF8DB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370D7-5027-E935-CE41-0374E4279B92}"/>
              </a:ext>
            </a:extLst>
          </p:cNvPr>
          <p:cNvSpPr>
            <a:spLocks noGrp="1"/>
          </p:cNvSpPr>
          <p:nvPr>
            <p:ph type="sldNum" sz="quarter" idx="12"/>
          </p:nvPr>
        </p:nvSpPr>
        <p:spPr/>
        <p:txBody>
          <a:bodyPr/>
          <a:lstStyle/>
          <a:p>
            <a:fld id="{2E9D93DD-A0B1-4348-BE53-C59855F34E2A}" type="slidenum">
              <a:rPr lang="en-US" smtClean="0"/>
              <a:t>‹#›</a:t>
            </a:fld>
            <a:endParaRPr lang="en-US"/>
          </a:p>
        </p:txBody>
      </p:sp>
    </p:spTree>
    <p:extLst>
      <p:ext uri="{BB962C8B-B14F-4D97-AF65-F5344CB8AC3E}">
        <p14:creationId xmlns:p14="http://schemas.microsoft.com/office/powerpoint/2010/main" val="205112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3A3C-29AC-D514-07CA-8DEFBD397AF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B960AF-6B99-B316-F46E-673A3D7976C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D0777B5-283B-6519-3513-A8A683C05B5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8E7EA8-8074-8F42-9A66-525F79F06E3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DBF7BB9-0616-A271-23AB-32F067AB67A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9DC458-D068-A1BA-4657-009B322DD382}"/>
              </a:ext>
            </a:extLst>
          </p:cNvPr>
          <p:cNvSpPr>
            <a:spLocks noGrp="1"/>
          </p:cNvSpPr>
          <p:nvPr>
            <p:ph type="dt" sz="half" idx="10"/>
          </p:nvPr>
        </p:nvSpPr>
        <p:spPr/>
        <p:txBody>
          <a:bodyPr/>
          <a:lstStyle/>
          <a:p>
            <a:fld id="{99310509-B186-4247-B48F-71D16FC558D0}" type="datetimeFigureOut">
              <a:rPr lang="en-US" smtClean="0"/>
              <a:t>3/19/23</a:t>
            </a:fld>
            <a:endParaRPr lang="en-US"/>
          </a:p>
        </p:txBody>
      </p:sp>
      <p:sp>
        <p:nvSpPr>
          <p:cNvPr id="8" name="Footer Placeholder 7">
            <a:extLst>
              <a:ext uri="{FF2B5EF4-FFF2-40B4-BE49-F238E27FC236}">
                <a16:creationId xmlns:a16="http://schemas.microsoft.com/office/drawing/2014/main" id="{6ADAC47F-FC49-7A6B-0854-0EEBEBC1CB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B3D44-69FD-B414-3312-5417FC530A73}"/>
              </a:ext>
            </a:extLst>
          </p:cNvPr>
          <p:cNvSpPr>
            <a:spLocks noGrp="1"/>
          </p:cNvSpPr>
          <p:nvPr>
            <p:ph type="sldNum" sz="quarter" idx="12"/>
          </p:nvPr>
        </p:nvSpPr>
        <p:spPr/>
        <p:txBody>
          <a:bodyPr/>
          <a:lstStyle/>
          <a:p>
            <a:fld id="{2E9D93DD-A0B1-4348-BE53-C59855F34E2A}" type="slidenum">
              <a:rPr lang="en-US" smtClean="0"/>
              <a:t>‹#›</a:t>
            </a:fld>
            <a:endParaRPr lang="en-US"/>
          </a:p>
        </p:txBody>
      </p:sp>
    </p:spTree>
    <p:extLst>
      <p:ext uri="{BB962C8B-B14F-4D97-AF65-F5344CB8AC3E}">
        <p14:creationId xmlns:p14="http://schemas.microsoft.com/office/powerpoint/2010/main" val="9604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2BF7-F4CE-FF8D-47DE-04E8047EDC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EB9623-44AD-82C4-4E92-ACCEDE3A3AE3}"/>
              </a:ext>
            </a:extLst>
          </p:cNvPr>
          <p:cNvSpPr>
            <a:spLocks noGrp="1"/>
          </p:cNvSpPr>
          <p:nvPr>
            <p:ph type="dt" sz="half" idx="10"/>
          </p:nvPr>
        </p:nvSpPr>
        <p:spPr/>
        <p:txBody>
          <a:bodyPr/>
          <a:lstStyle/>
          <a:p>
            <a:fld id="{99310509-B186-4247-B48F-71D16FC558D0}" type="datetimeFigureOut">
              <a:rPr lang="en-US" smtClean="0"/>
              <a:t>3/19/23</a:t>
            </a:fld>
            <a:endParaRPr lang="en-US"/>
          </a:p>
        </p:txBody>
      </p:sp>
      <p:sp>
        <p:nvSpPr>
          <p:cNvPr id="4" name="Footer Placeholder 3">
            <a:extLst>
              <a:ext uri="{FF2B5EF4-FFF2-40B4-BE49-F238E27FC236}">
                <a16:creationId xmlns:a16="http://schemas.microsoft.com/office/drawing/2014/main" id="{9135BA28-70D5-28D3-49F4-A41B3B39FD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DDF90A-4EE3-C2F7-EE31-FC84531DA0CB}"/>
              </a:ext>
            </a:extLst>
          </p:cNvPr>
          <p:cNvSpPr>
            <a:spLocks noGrp="1"/>
          </p:cNvSpPr>
          <p:nvPr>
            <p:ph type="sldNum" sz="quarter" idx="12"/>
          </p:nvPr>
        </p:nvSpPr>
        <p:spPr/>
        <p:txBody>
          <a:bodyPr/>
          <a:lstStyle/>
          <a:p>
            <a:fld id="{2E9D93DD-A0B1-4348-BE53-C59855F34E2A}" type="slidenum">
              <a:rPr lang="en-US" smtClean="0"/>
              <a:t>‹#›</a:t>
            </a:fld>
            <a:endParaRPr lang="en-US"/>
          </a:p>
        </p:txBody>
      </p:sp>
    </p:spTree>
    <p:extLst>
      <p:ext uri="{BB962C8B-B14F-4D97-AF65-F5344CB8AC3E}">
        <p14:creationId xmlns:p14="http://schemas.microsoft.com/office/powerpoint/2010/main" val="162834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743C0A-6163-BD9C-C8CD-8329C4ABA034}"/>
              </a:ext>
            </a:extLst>
          </p:cNvPr>
          <p:cNvSpPr>
            <a:spLocks noGrp="1"/>
          </p:cNvSpPr>
          <p:nvPr>
            <p:ph type="dt" sz="half" idx="10"/>
          </p:nvPr>
        </p:nvSpPr>
        <p:spPr/>
        <p:txBody>
          <a:bodyPr/>
          <a:lstStyle/>
          <a:p>
            <a:fld id="{99310509-B186-4247-B48F-71D16FC558D0}" type="datetimeFigureOut">
              <a:rPr lang="en-US" smtClean="0"/>
              <a:t>3/19/23</a:t>
            </a:fld>
            <a:endParaRPr lang="en-US"/>
          </a:p>
        </p:txBody>
      </p:sp>
      <p:sp>
        <p:nvSpPr>
          <p:cNvPr id="3" name="Footer Placeholder 2">
            <a:extLst>
              <a:ext uri="{FF2B5EF4-FFF2-40B4-BE49-F238E27FC236}">
                <a16:creationId xmlns:a16="http://schemas.microsoft.com/office/drawing/2014/main" id="{2E9C452B-1C84-6439-900F-B161E0DD0F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1434A1-384D-4EB5-8301-EE091FA26B40}"/>
              </a:ext>
            </a:extLst>
          </p:cNvPr>
          <p:cNvSpPr>
            <a:spLocks noGrp="1"/>
          </p:cNvSpPr>
          <p:nvPr>
            <p:ph type="sldNum" sz="quarter" idx="12"/>
          </p:nvPr>
        </p:nvSpPr>
        <p:spPr/>
        <p:txBody>
          <a:bodyPr/>
          <a:lstStyle/>
          <a:p>
            <a:fld id="{2E9D93DD-A0B1-4348-BE53-C59855F34E2A}" type="slidenum">
              <a:rPr lang="en-US" smtClean="0"/>
              <a:t>‹#›</a:t>
            </a:fld>
            <a:endParaRPr lang="en-US"/>
          </a:p>
        </p:txBody>
      </p:sp>
    </p:spTree>
    <p:extLst>
      <p:ext uri="{BB962C8B-B14F-4D97-AF65-F5344CB8AC3E}">
        <p14:creationId xmlns:p14="http://schemas.microsoft.com/office/powerpoint/2010/main" val="890579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descr="Title 3 AEM.jpg"/>
          <p:cNvPicPr preferRelativeResize="0"/>
          <p:nvPr/>
        </p:nvPicPr>
        <p:blipFill rotWithShape="1">
          <a:blip r:embed="rId4">
            <a:alphaModFix/>
          </a:blip>
          <a:srcRect b="10674"/>
          <a:stretch/>
        </p:blipFill>
        <p:spPr>
          <a:xfrm>
            <a:off x="0" y="0"/>
            <a:ext cx="9144000" cy="4594622"/>
          </a:xfrm>
          <a:prstGeom prst="rect">
            <a:avLst/>
          </a:prstGeom>
          <a:noFill/>
          <a:ln>
            <a:noFill/>
          </a:ln>
        </p:spPr>
      </p:pic>
      <p:sp>
        <p:nvSpPr>
          <p:cNvPr id="7" name="Google Shape;7;p2"/>
          <p:cNvSpPr txBox="1">
            <a:spLocks noGrp="1"/>
          </p:cNvSpPr>
          <p:nvPr>
            <p:ph type="title"/>
          </p:nvPr>
        </p:nvSpPr>
        <p:spPr>
          <a:xfrm>
            <a:off x="457200" y="118331"/>
            <a:ext cx="8229600" cy="8574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 name="Google Shape;12;p2" descr="AAAEM.png"/>
          <p:cNvPicPr preferRelativeResize="0"/>
          <p:nvPr/>
        </p:nvPicPr>
        <p:blipFill rotWithShape="1">
          <a:blip r:embed="rId5">
            <a:alphaModFix/>
          </a:blip>
          <a:srcRect l="-17572" t="21050" r="9100" b="20572"/>
          <a:stretch/>
        </p:blipFill>
        <p:spPr>
          <a:xfrm>
            <a:off x="5239431" y="4517550"/>
            <a:ext cx="3928091" cy="64052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13862A-40CA-F691-4E7E-5D866811ACD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383DF5-77D3-6500-436D-A48F15109B7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8178A-1FE6-7F09-5B46-F3DB717F273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9310509-B186-4247-B48F-71D16FC558D0}" type="datetimeFigureOut">
              <a:rPr lang="en-US" smtClean="0"/>
              <a:t>3/19/23</a:t>
            </a:fld>
            <a:endParaRPr lang="en-US"/>
          </a:p>
        </p:txBody>
      </p:sp>
      <p:sp>
        <p:nvSpPr>
          <p:cNvPr id="5" name="Footer Placeholder 4">
            <a:extLst>
              <a:ext uri="{FF2B5EF4-FFF2-40B4-BE49-F238E27FC236}">
                <a16:creationId xmlns:a16="http://schemas.microsoft.com/office/drawing/2014/main" id="{F47DB47D-4612-6261-620A-E176D1B524B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EC0513-EB84-7FB4-70B1-13CCC291CCF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E9D93DD-A0B1-4348-BE53-C59855F34E2A}" type="slidenum">
              <a:rPr lang="en-US" smtClean="0"/>
              <a:t>‹#›</a:t>
            </a:fld>
            <a:endParaRPr lang="en-US"/>
          </a:p>
        </p:txBody>
      </p:sp>
    </p:spTree>
    <p:extLst>
      <p:ext uri="{BB962C8B-B14F-4D97-AF65-F5344CB8AC3E}">
        <p14:creationId xmlns:p14="http://schemas.microsoft.com/office/powerpoint/2010/main" val="107731045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urveymonkey.com/r/VKCZLH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Google Shape;31;p1"/>
          <p:cNvSpPr txBox="1">
            <a:spLocks noGrp="1"/>
          </p:cNvSpPr>
          <p:nvPr>
            <p:ph type="ctrTitle"/>
          </p:nvPr>
        </p:nvSpPr>
        <p:spPr>
          <a:xfrm>
            <a:off x="457200" y="2305603"/>
            <a:ext cx="7772400" cy="1102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alibri"/>
              <a:buNone/>
            </a:pPr>
            <a:r>
              <a:rPr lang="en-US"/>
              <a:t>Welcome to the 2023 AACEM/AAAEM Annual Retreat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1" y="31661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2"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3" y="0"/>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dirty="0">
              <a:solidFill>
                <a:prstClr val="white"/>
              </a:solidFill>
              <a:latin typeface="Calibri" panose="020F0502020204030204"/>
            </a:endParaRP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6"/>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6" name="Picture 5">
            <a:extLst>
              <a:ext uri="{FF2B5EF4-FFF2-40B4-BE49-F238E27FC236}">
                <a16:creationId xmlns:a16="http://schemas.microsoft.com/office/drawing/2014/main" id="{0E81156C-298D-69BD-37BD-708A9BF92033}"/>
              </a:ext>
            </a:extLst>
          </p:cNvPr>
          <p:cNvPicPr>
            <a:picLocks noChangeAspect="1"/>
          </p:cNvPicPr>
          <p:nvPr/>
        </p:nvPicPr>
        <p:blipFill>
          <a:blip r:embed="rId3"/>
          <a:stretch>
            <a:fillRect/>
          </a:stretch>
        </p:blipFill>
        <p:spPr>
          <a:xfrm>
            <a:off x="2445640" y="482601"/>
            <a:ext cx="4252721" cy="4178299"/>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1" y="4839858"/>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1244059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9D21-4E5C-5AA4-0970-057DBD2DE78C}"/>
              </a:ext>
            </a:extLst>
          </p:cNvPr>
          <p:cNvSpPr>
            <a:spLocks noGrp="1"/>
          </p:cNvSpPr>
          <p:nvPr>
            <p:ph type="title"/>
          </p:nvPr>
        </p:nvSpPr>
        <p:spPr>
          <a:xfrm>
            <a:off x="638081" y="273844"/>
            <a:ext cx="7886700" cy="994172"/>
          </a:xfrm>
        </p:spPr>
        <p:txBody>
          <a:bodyPr/>
          <a:lstStyle/>
          <a:p>
            <a:r>
              <a:rPr lang="en-US" dirty="0"/>
              <a:t>Framing the DEI discussion</a:t>
            </a:r>
          </a:p>
        </p:txBody>
      </p:sp>
      <p:graphicFrame>
        <p:nvGraphicFramePr>
          <p:cNvPr id="9" name="Chart 8">
            <a:extLst>
              <a:ext uri="{FF2B5EF4-FFF2-40B4-BE49-F238E27FC236}">
                <a16:creationId xmlns:a16="http://schemas.microsoft.com/office/drawing/2014/main" id="{F0C9EE57-0DAC-9B56-0F1A-C71615A0149E}"/>
              </a:ext>
            </a:extLst>
          </p:cNvPr>
          <p:cNvGraphicFramePr>
            <a:graphicFrameLocks/>
          </p:cNvGraphicFramePr>
          <p:nvPr/>
        </p:nvGraphicFramePr>
        <p:xfrm>
          <a:off x="244633" y="1268016"/>
          <a:ext cx="4140074" cy="30531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B5E5FF28-F7EB-8DBE-8751-913AEC738389}"/>
              </a:ext>
              <a:ext uri="{147F2762-F138-4A5C-976F-8EAC2B608ADB}">
                <a16:predDERef xmlns:a16="http://schemas.microsoft.com/office/drawing/2014/main" pred="{015C246C-D62D-3DBB-A70B-D834C5DEA6AF}"/>
              </a:ext>
            </a:extLst>
          </p:cNvPr>
          <p:cNvGraphicFramePr>
            <a:graphicFrameLocks/>
          </p:cNvGraphicFramePr>
          <p:nvPr/>
        </p:nvGraphicFramePr>
        <p:xfrm>
          <a:off x="4384707" y="1269454"/>
          <a:ext cx="4140074" cy="30531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421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096E-6F71-ADF8-6C98-BC80E5771638}"/>
              </a:ext>
            </a:extLst>
          </p:cNvPr>
          <p:cNvSpPr>
            <a:spLocks noGrp="1"/>
          </p:cNvSpPr>
          <p:nvPr>
            <p:ph type="title"/>
          </p:nvPr>
        </p:nvSpPr>
        <p:spPr/>
        <p:txBody>
          <a:bodyPr/>
          <a:lstStyle/>
          <a:p>
            <a:r>
              <a:rPr lang="en-US" dirty="0"/>
              <a:t>Chair’s Pledge</a:t>
            </a:r>
          </a:p>
        </p:txBody>
      </p:sp>
      <p:sp>
        <p:nvSpPr>
          <p:cNvPr id="3" name="Content Placeholder 2">
            <a:extLst>
              <a:ext uri="{FF2B5EF4-FFF2-40B4-BE49-F238E27FC236}">
                <a16:creationId xmlns:a16="http://schemas.microsoft.com/office/drawing/2014/main" id="{484921D0-39D4-5CBF-B183-2840F0EE10F3}"/>
              </a:ext>
            </a:extLst>
          </p:cNvPr>
          <p:cNvSpPr>
            <a:spLocks noGrp="1"/>
          </p:cNvSpPr>
          <p:nvPr>
            <p:ph idx="1"/>
          </p:nvPr>
        </p:nvSpPr>
        <p:spPr>
          <a:xfrm>
            <a:off x="628650" y="1369219"/>
            <a:ext cx="3943350" cy="3263504"/>
          </a:xfrm>
        </p:spPr>
        <p:txBody>
          <a:bodyPr/>
          <a:lstStyle/>
          <a:p>
            <a:r>
              <a:rPr lang="en-US" dirty="0">
                <a:hlinkClick r:id="rId2"/>
              </a:rPr>
              <a:t>https://</a:t>
            </a:r>
            <a:r>
              <a:rPr lang="en-US" dirty="0" err="1">
                <a:hlinkClick r:id="rId2"/>
              </a:rPr>
              <a:t>www.surveymonkey.com</a:t>
            </a:r>
            <a:r>
              <a:rPr lang="en-US" dirty="0">
                <a:hlinkClick r:id="rId2"/>
              </a:rPr>
              <a:t>/r/</a:t>
            </a:r>
            <a:r>
              <a:rPr lang="en-US" dirty="0" err="1">
                <a:hlinkClick r:id="rId2"/>
              </a:rPr>
              <a:t>VKCZLHG</a:t>
            </a:r>
            <a:r>
              <a:rPr lang="en-US" dirty="0"/>
              <a:t> </a:t>
            </a:r>
          </a:p>
          <a:p>
            <a:endParaRPr lang="en-US" dirty="0"/>
          </a:p>
        </p:txBody>
      </p:sp>
      <p:pic>
        <p:nvPicPr>
          <p:cNvPr id="6" name="Picture 5">
            <a:extLst>
              <a:ext uri="{FF2B5EF4-FFF2-40B4-BE49-F238E27FC236}">
                <a16:creationId xmlns:a16="http://schemas.microsoft.com/office/drawing/2014/main" id="{B8FA8E86-03B6-A85E-0C2D-672E5609E934}"/>
              </a:ext>
            </a:extLst>
          </p:cNvPr>
          <p:cNvPicPr>
            <a:picLocks noChangeAspect="1"/>
          </p:cNvPicPr>
          <p:nvPr/>
        </p:nvPicPr>
        <p:blipFill>
          <a:blip r:embed="rId3"/>
          <a:stretch>
            <a:fillRect/>
          </a:stretch>
        </p:blipFill>
        <p:spPr>
          <a:xfrm>
            <a:off x="5056634" y="556111"/>
            <a:ext cx="3328353" cy="4313546"/>
          </a:xfrm>
          <a:prstGeom prst="rect">
            <a:avLst/>
          </a:prstGeom>
        </p:spPr>
      </p:pic>
    </p:spTree>
    <p:extLst>
      <p:ext uri="{BB962C8B-B14F-4D97-AF65-F5344CB8AC3E}">
        <p14:creationId xmlns:p14="http://schemas.microsoft.com/office/powerpoint/2010/main" val="154156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0F35235E-4AFE-7012-9888-95B254F220EE}"/>
              </a:ext>
            </a:extLst>
          </p:cNvPr>
          <p:cNvSpPr>
            <a:spLocks noGrp="1"/>
          </p:cNvSpPr>
          <p:nvPr>
            <p:ph type="title"/>
          </p:nvPr>
        </p:nvSpPr>
        <p:spPr>
          <a:xfrm>
            <a:off x="480060" y="244027"/>
            <a:ext cx="3276452" cy="1467631"/>
          </a:xfrm>
        </p:spPr>
        <p:txBody>
          <a:bodyPr anchor="b">
            <a:normAutofit/>
          </a:bodyPr>
          <a:lstStyle/>
          <a:p>
            <a:r>
              <a:rPr lang="en-US" sz="3450"/>
              <a:t>Heather Maiirhe Caruso PhD</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6"/>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6EB049B-B329-FE40-A1D2-ED330D94F45F}"/>
              </a:ext>
            </a:extLst>
          </p:cNvPr>
          <p:cNvSpPr>
            <a:spLocks noGrp="1"/>
          </p:cNvSpPr>
          <p:nvPr>
            <p:ph idx="1"/>
          </p:nvPr>
        </p:nvSpPr>
        <p:spPr>
          <a:xfrm>
            <a:off x="480060" y="2154674"/>
            <a:ext cx="3182692" cy="2490501"/>
          </a:xfrm>
        </p:spPr>
        <p:txBody>
          <a:bodyPr>
            <a:normAutofit/>
          </a:bodyPr>
          <a:lstStyle/>
          <a:p>
            <a:r>
              <a:rPr lang="en-US" sz="1425"/>
              <a:t>Associate Dean, Equity, Diversity, and Inclusion</a:t>
            </a:r>
          </a:p>
          <a:p>
            <a:r>
              <a:rPr lang="en-US" sz="1425"/>
              <a:t>Adjunct Associate Professor of Management and Organizations</a:t>
            </a:r>
          </a:p>
          <a:p>
            <a:r>
              <a:rPr lang="en-US" sz="1425"/>
              <a:t>Adjunct Associate Professor of Behavioral Decision Making UCLA Anderson School of Management</a:t>
            </a:r>
          </a:p>
          <a:p>
            <a:r>
              <a:rPr lang="en-US" sz="1425"/>
              <a:t>Chair, UCLA Council of Equity Advisors</a:t>
            </a:r>
          </a:p>
          <a:p>
            <a:r>
              <a:rPr lang="en-US" sz="1425"/>
              <a:t>Co-founder, Second Science Project </a:t>
            </a:r>
          </a:p>
        </p:txBody>
      </p:sp>
      <p:pic>
        <p:nvPicPr>
          <p:cNvPr id="8" name="Picture 7">
            <a:extLst>
              <a:ext uri="{FF2B5EF4-FFF2-40B4-BE49-F238E27FC236}">
                <a16:creationId xmlns:a16="http://schemas.microsoft.com/office/drawing/2014/main" id="{5969D267-0654-562E-780F-B54512ECE3A3}"/>
              </a:ext>
            </a:extLst>
          </p:cNvPr>
          <p:cNvPicPr>
            <a:picLocks noChangeAspect="1"/>
          </p:cNvPicPr>
          <p:nvPr/>
        </p:nvPicPr>
        <p:blipFill rotWithShape="1">
          <a:blip r:embed="rId3"/>
          <a:srcRect l="8622" r="6872" b="-1"/>
          <a:stretch/>
        </p:blipFill>
        <p:spPr>
          <a:xfrm>
            <a:off x="3983777" y="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86049824"/>
      </p:ext>
    </p:extLst>
  </p:cSld>
  <p:clrMapOvr>
    <a:masterClrMapping/>
  </p:clrMapOvr>
</p:sld>
</file>

<file path=ppt/theme/theme1.xml><?xml version="1.0" encoding="utf-8"?>
<a:theme xmlns:a="http://schemas.openxmlformats.org/drawingml/2006/main" name="AACEM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399</Words>
  <Application>Microsoft Macintosh PowerPoint</Application>
  <PresentationFormat>On-screen Show (16:9)</PresentationFormat>
  <Paragraphs>21</Paragraphs>
  <Slides>5</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Helvetica Neue</vt:lpstr>
      <vt:lpstr>AACEM PowerPoint Template</vt:lpstr>
      <vt:lpstr>Office Theme</vt:lpstr>
      <vt:lpstr>Welcome to the 2023 AACEM/AAAEM Annual Retreat</vt:lpstr>
      <vt:lpstr>PowerPoint Presentation</vt:lpstr>
      <vt:lpstr>Framing the DEI discussion</vt:lpstr>
      <vt:lpstr>Chair’s Pledge</vt:lpstr>
      <vt:lpstr>Heather Maiirhe Caruso PhD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2023 AACEM/AAAEM Annual Retreat</dc:title>
  <dc:creator>Megan Schagrin</dc:creator>
  <cp:lastModifiedBy>Erin Campo</cp:lastModifiedBy>
  <cp:revision>1</cp:revision>
  <dcterms:created xsi:type="dcterms:W3CDTF">2016-01-28T22:56:32Z</dcterms:created>
  <dcterms:modified xsi:type="dcterms:W3CDTF">2023-03-20T04:48:28Z</dcterms:modified>
</cp:coreProperties>
</file>