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9"/>
  </p:notesMasterIdLst>
  <p:sldIdLst>
    <p:sldId id="256" r:id="rId5"/>
    <p:sldId id="258" r:id="rId6"/>
    <p:sldId id="304" r:id="rId7"/>
    <p:sldId id="260" r:id="rId8"/>
    <p:sldId id="305" r:id="rId9"/>
    <p:sldId id="306" r:id="rId10"/>
    <p:sldId id="322" r:id="rId11"/>
    <p:sldId id="323" r:id="rId12"/>
    <p:sldId id="324" r:id="rId13"/>
    <p:sldId id="274" r:id="rId14"/>
    <p:sldId id="275" r:id="rId15"/>
    <p:sldId id="276" r:id="rId16"/>
    <p:sldId id="277" r:id="rId17"/>
    <p:sldId id="358" r:id="rId18"/>
    <p:sldId id="354" r:id="rId19"/>
    <p:sldId id="355" r:id="rId20"/>
    <p:sldId id="356" r:id="rId21"/>
    <p:sldId id="293" r:id="rId22"/>
    <p:sldId id="294" r:id="rId23"/>
    <p:sldId id="295" r:id="rId24"/>
    <p:sldId id="296" r:id="rId25"/>
    <p:sldId id="297" r:id="rId26"/>
    <p:sldId id="325" r:id="rId27"/>
    <p:sldId id="326" r:id="rId28"/>
    <p:sldId id="327" r:id="rId29"/>
    <p:sldId id="328" r:id="rId30"/>
    <p:sldId id="329" r:id="rId31"/>
    <p:sldId id="309" r:id="rId32"/>
    <p:sldId id="308" r:id="rId33"/>
    <p:sldId id="330" r:id="rId34"/>
    <p:sldId id="257" r:id="rId35"/>
    <p:sldId id="263" r:id="rId36"/>
    <p:sldId id="264" r:id="rId37"/>
    <p:sldId id="265" r:id="rId38"/>
    <p:sldId id="363" r:id="rId39"/>
    <p:sldId id="267" r:id="rId40"/>
    <p:sldId id="364" r:id="rId41"/>
    <p:sldId id="352" r:id="rId42"/>
    <p:sldId id="266" r:id="rId43"/>
    <p:sldId id="361" r:id="rId44"/>
    <p:sldId id="359" r:id="rId45"/>
    <p:sldId id="353" r:id="rId46"/>
    <p:sldId id="347" r:id="rId47"/>
    <p:sldId id="268" r:id="rId4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hiN/Qxh4lwr3IXBNaK0H6wNfuT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 Cole" initials="GC" lastIdx="1" clrIdx="0">
    <p:extLst>
      <p:ext uri="{19B8F6BF-5375-455C-9EA6-DF929625EA0E}">
        <p15:presenceInfo xmlns:p15="http://schemas.microsoft.com/office/powerpoint/2012/main" userId="S-1-5-21-1214440339-484763869-725345543-142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1672E7-9928-40D7-ADBF-451781494B1C}" v="3" dt="2023-03-15T14:35:45.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 Jameson" userId="S::aljameson@health.unm.edu::09937843-b65e-49c5-b9c4-6607d6710110" providerId="AD" clId="Web-{771672E7-9928-40D7-ADBF-451781494B1C}"/>
    <pc:docChg chg="modSld">
      <pc:chgData name="Amy L Jameson" userId="S::aljameson@health.unm.edu::09937843-b65e-49c5-b9c4-6607d6710110" providerId="AD" clId="Web-{771672E7-9928-40D7-ADBF-451781494B1C}" dt="2023-03-15T14:35:45.071" v="1"/>
      <pc:docMkLst>
        <pc:docMk/>
      </pc:docMkLst>
      <pc:sldChg chg="addSp delSp modSp">
        <pc:chgData name="Amy L Jameson" userId="S::aljameson@health.unm.edu::09937843-b65e-49c5-b9c4-6607d6710110" providerId="AD" clId="Web-{771672E7-9928-40D7-ADBF-451781494B1C}" dt="2023-03-15T14:35:45.071" v="1"/>
        <pc:sldMkLst>
          <pc:docMk/>
          <pc:sldMk cId="1815902963" sldId="262"/>
        </pc:sldMkLst>
        <pc:picChg chg="add del mod">
          <ac:chgData name="Amy L Jameson" userId="S::aljameson@health.unm.edu::09937843-b65e-49c5-b9c4-6607d6710110" providerId="AD" clId="Web-{771672E7-9928-40D7-ADBF-451781494B1C}" dt="2023-03-15T14:35:45.071" v="1"/>
          <ac:picMkLst>
            <pc:docMk/>
            <pc:sldMk cId="1815902963" sldId="262"/>
            <ac:picMk id="4" creationId="{C602EF02-CF70-2D0F-9DE5-F442611399C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AAAEM Members as of 3/6/23</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AAAEM Members</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trendline>
            <c:spPr>
              <a:ln w="19050" cap="rnd">
                <a:solidFill>
                  <a:schemeClr val="accent1"/>
                </a:solidFill>
              </a:ln>
              <a:effectLst/>
            </c:spPr>
            <c:trendlineType val="linear"/>
            <c:dispRSqr val="0"/>
            <c:dispEq val="0"/>
          </c:trendline>
          <c:cat>
            <c:numRef>
              <c:f>Sheet1!$A$2:$A$13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Sheet1!$B$2:$B$13</c:f>
              <c:numCache>
                <c:formatCode>General</c:formatCode>
                <c:ptCount val="12"/>
                <c:pt idx="0">
                  <c:v>61</c:v>
                </c:pt>
                <c:pt idx="1">
                  <c:v>71</c:v>
                </c:pt>
                <c:pt idx="2">
                  <c:v>83</c:v>
                </c:pt>
                <c:pt idx="3">
                  <c:v>89</c:v>
                </c:pt>
                <c:pt idx="4">
                  <c:v>95</c:v>
                </c:pt>
                <c:pt idx="5">
                  <c:v>103</c:v>
                </c:pt>
                <c:pt idx="6">
                  <c:v>100</c:v>
                </c:pt>
                <c:pt idx="7">
                  <c:v>120</c:v>
                </c:pt>
                <c:pt idx="8">
                  <c:v>108</c:v>
                </c:pt>
                <c:pt idx="9">
                  <c:v>101</c:v>
                </c:pt>
                <c:pt idx="10">
                  <c:v>118</c:v>
                </c:pt>
                <c:pt idx="11">
                  <c:v>126</c:v>
                </c:pt>
              </c:numCache>
            </c:numRef>
          </c:val>
          <c:smooth val="0"/>
          <c:extLst>
            <c:ext xmlns:c16="http://schemas.microsoft.com/office/drawing/2014/chart" uri="{C3380CC4-5D6E-409C-BE32-E72D297353CC}">
              <c16:uniqueId val="{00000000-C662-6249-BCCA-E35E2B596A31}"/>
            </c:ext>
          </c:extLst>
        </c:ser>
        <c:dLbls>
          <c:showLegendKey val="0"/>
          <c:showVal val="0"/>
          <c:showCatName val="0"/>
          <c:showSerName val="0"/>
          <c:showPercent val="0"/>
          <c:showBubbleSize val="0"/>
        </c:dLbls>
        <c:smooth val="0"/>
        <c:axId val="1298573408"/>
        <c:axId val="1298574656"/>
      </c:lineChart>
      <c:catAx>
        <c:axId val="1298573408"/>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98574656"/>
        <c:crosses val="autoZero"/>
        <c:auto val="1"/>
        <c:lblAlgn val="ctr"/>
        <c:lblOffset val="100"/>
        <c:noMultiLvlLbl val="0"/>
      </c:catAx>
      <c:valAx>
        <c:axId val="129857465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29857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2-25T08:40:58.075" idx="1">
    <p:pos x="10" y="10"/>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9" name="Google Shape;7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ca0c24e580_1_83: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53" name="Google Shape;353;gca0c24e580_1_8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c8ee795922_2_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38" name="Google Shape;438;gc8ee795922_2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1202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6266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3DD0CB-0780-4821-9B01-180C5BB3F21F}" type="slidenum">
              <a:rPr lang="en-US" smtClean="0"/>
              <a:t>30</a:t>
            </a:fld>
            <a:endParaRPr lang="en-US" dirty="0"/>
          </a:p>
        </p:txBody>
      </p:sp>
    </p:spTree>
    <p:extLst>
      <p:ext uri="{BB962C8B-B14F-4D97-AF65-F5344CB8AC3E}">
        <p14:creationId xmlns:p14="http://schemas.microsoft.com/office/powerpoint/2010/main" val="743357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9F1AFC-3A18-433E-B7D7-6F8E999AB5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98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0e4ebf1e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10e4ebf1e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162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58E1C2-0245-4472-9B31-46BB8A9561D2}" type="slidenum">
              <a:rPr lang="en-US" smtClean="0"/>
              <a:t>7</a:t>
            </a:fld>
            <a:endParaRPr lang="en-US" dirty="0"/>
          </a:p>
        </p:txBody>
      </p:sp>
    </p:spTree>
    <p:extLst>
      <p:ext uri="{BB962C8B-B14F-4D97-AF65-F5344CB8AC3E}">
        <p14:creationId xmlns:p14="http://schemas.microsoft.com/office/powerpoint/2010/main" val="511817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c8ee795922_2_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38" name="Google Shape;438;gc8ee795922_2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120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c8ee795922_2_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44" name="Google Shape;444;gc8ee795922_2_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6266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c8ee795922_2_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438" name="Google Shape;438;gc8ee795922_2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287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ca0c24e580_1_7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47" name="Google Shape;347;gca0c24e580_1_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AEMF Title">
  <p:cSld name="SAEMF 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457200" y="3074138"/>
            <a:ext cx="7772400" cy="1470025"/>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EF0D62AD-3A83-424D-B8B1-B1787321B8B5}" type="datetimeFigureOut">
              <a:rPr lang="en-US" smtClean="0"/>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680915-752B-4962-87BB-1972B00318AF}" type="slidenum">
              <a:rPr lang="en-US" smtClean="0"/>
              <a:t>‹#›</a:t>
            </a:fld>
            <a:endParaRPr lang="en-US" dirty="0"/>
          </a:p>
        </p:txBody>
      </p:sp>
    </p:spTree>
    <p:extLst>
      <p:ext uri="{BB962C8B-B14F-4D97-AF65-F5344CB8AC3E}">
        <p14:creationId xmlns:p14="http://schemas.microsoft.com/office/powerpoint/2010/main" val="238518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AEMF Pg 2" type="obj">
  <p:cSld name="OBJECT">
    <p:spTree>
      <p:nvGrpSpPr>
        <p:cNvPr id="1" name="Shape 18"/>
        <p:cNvGrpSpPr/>
        <p:nvPr/>
      </p:nvGrpSpPr>
      <p:grpSpPr>
        <a:xfrm>
          <a:off x="0" y="0"/>
          <a:ext cx="0" cy="0"/>
          <a:chOff x="0" y="0"/>
          <a:chExt cx="0" cy="0"/>
        </a:xfrm>
      </p:grpSpPr>
      <p:pic>
        <p:nvPicPr>
          <p:cNvPr id="19" name="Google Shape;19;p4" descr="SAEM Foundation.jpg"/>
          <p:cNvPicPr preferRelativeResize="0"/>
          <p:nvPr/>
        </p:nvPicPr>
        <p:blipFill rotWithShape="1">
          <a:blip r:embed="rId2">
            <a:alphaModFix/>
          </a:blip>
          <a:srcRect b="16651"/>
          <a:stretch/>
        </p:blipFill>
        <p:spPr>
          <a:xfrm>
            <a:off x="0" y="0"/>
            <a:ext cx="9144000" cy="5716018"/>
          </a:xfrm>
          <a:prstGeom prst="rect">
            <a:avLst/>
          </a:prstGeom>
          <a:noFill/>
          <a:ln>
            <a:noFill/>
          </a:ln>
        </p:spPr>
      </p:pic>
      <p:sp>
        <p:nvSpPr>
          <p:cNvPr id="20" name="Google Shape;20;p4"/>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3" name="Google Shape;2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4" name="Google Shape;2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pic>
        <p:nvPicPr>
          <p:cNvPr id="26" name="Google Shape;26;p5" descr="SAEM Foundation.jpg"/>
          <p:cNvPicPr preferRelativeResize="0"/>
          <p:nvPr/>
        </p:nvPicPr>
        <p:blipFill rotWithShape="1">
          <a:blip r:embed="rId2">
            <a:alphaModFix/>
          </a:blip>
          <a:srcRect b="15879"/>
          <a:stretch/>
        </p:blipFill>
        <p:spPr>
          <a:xfrm>
            <a:off x="0" y="0"/>
            <a:ext cx="9144000" cy="5768975"/>
          </a:xfrm>
          <a:prstGeom prst="rect">
            <a:avLst/>
          </a:prstGeom>
          <a:noFill/>
          <a:ln>
            <a:noFill/>
          </a:ln>
        </p:spPr>
      </p:pic>
      <p:sp>
        <p:nvSpPr>
          <p:cNvPr id="27" name="Google Shape;27;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9" name="Google Shape;2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0" name="Google Shape;3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pic>
        <p:nvPicPr>
          <p:cNvPr id="33" name="Google Shape;33;p6" descr="SAEM Foundation.jpg"/>
          <p:cNvPicPr preferRelativeResize="0"/>
          <p:nvPr/>
        </p:nvPicPr>
        <p:blipFill rotWithShape="1">
          <a:blip r:embed="rId2">
            <a:alphaModFix/>
          </a:blip>
          <a:srcRect b="17702"/>
          <a:stretch/>
        </p:blipFill>
        <p:spPr>
          <a:xfrm>
            <a:off x="0" y="0"/>
            <a:ext cx="9144000" cy="5643961"/>
          </a:xfrm>
          <a:prstGeom prst="rect">
            <a:avLst/>
          </a:prstGeom>
          <a:noFill/>
          <a:ln>
            <a:noFill/>
          </a:ln>
        </p:spPr>
      </p:pic>
      <p:sp>
        <p:nvSpPr>
          <p:cNvPr id="34" name="Google Shape;34;p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pic>
        <p:nvPicPr>
          <p:cNvPr id="41" name="Google Shape;41;p7" descr="SAEM Foundation.jpg"/>
          <p:cNvPicPr preferRelativeResize="0"/>
          <p:nvPr/>
        </p:nvPicPr>
        <p:blipFill rotWithShape="1">
          <a:blip r:embed="rId2">
            <a:alphaModFix/>
          </a:blip>
          <a:srcRect b="20103"/>
          <a:stretch/>
        </p:blipFill>
        <p:spPr>
          <a:xfrm>
            <a:off x="0" y="0"/>
            <a:ext cx="9144000" cy="5479345"/>
          </a:xfrm>
          <a:prstGeom prst="rect">
            <a:avLst/>
          </a:prstGeom>
          <a:noFill/>
          <a:ln>
            <a:noFill/>
          </a:ln>
        </p:spPr>
      </p:pic>
      <p:sp>
        <p:nvSpPr>
          <p:cNvPr id="42" name="Google Shape;42;p7"/>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pic>
        <p:nvPicPr>
          <p:cNvPr id="51" name="Google Shape;51;p8" descr="SAEM Foundation.jpg"/>
          <p:cNvPicPr preferRelativeResize="0"/>
          <p:nvPr/>
        </p:nvPicPr>
        <p:blipFill rotWithShape="1">
          <a:blip r:embed="rId2">
            <a:alphaModFix/>
          </a:blip>
          <a:srcRect b="18045"/>
          <a:stretch/>
        </p:blipFill>
        <p:spPr>
          <a:xfrm>
            <a:off x="0" y="0"/>
            <a:ext cx="9144000" cy="5620444"/>
          </a:xfrm>
          <a:prstGeom prst="rect">
            <a:avLst/>
          </a:prstGeom>
          <a:noFill/>
          <a:ln>
            <a:noFill/>
          </a:ln>
        </p:spPr>
      </p:pic>
      <p:sp>
        <p:nvSpPr>
          <p:cNvPr id="52" name="Google Shape;52;p8"/>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5" name="Google Shape;5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pic>
        <p:nvPicPr>
          <p:cNvPr id="57" name="Google Shape;57;p9" descr="SAEM Foundation.jpg"/>
          <p:cNvPicPr preferRelativeResize="0"/>
          <p:nvPr/>
        </p:nvPicPr>
        <p:blipFill rotWithShape="1">
          <a:blip r:embed="rId2">
            <a:alphaModFix/>
          </a:blip>
          <a:srcRect b="17017"/>
          <a:stretch/>
        </p:blipFill>
        <p:spPr>
          <a:xfrm>
            <a:off x="0" y="0"/>
            <a:ext cx="9144000" cy="5690994"/>
          </a:xfrm>
          <a:prstGeom prst="rect">
            <a:avLst/>
          </a:prstGeom>
          <a:noFill/>
          <a:ln>
            <a:noFill/>
          </a:ln>
        </p:spPr>
      </p:pic>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pic>
        <p:nvPicPr>
          <p:cNvPr id="62" name="Google Shape;62;p10" descr="SAEM Foundation.jpg"/>
          <p:cNvPicPr preferRelativeResize="0"/>
          <p:nvPr/>
        </p:nvPicPr>
        <p:blipFill rotWithShape="1">
          <a:blip r:embed="rId2">
            <a:alphaModFix/>
          </a:blip>
          <a:srcRect b="18731"/>
          <a:stretch/>
        </p:blipFill>
        <p:spPr>
          <a:xfrm>
            <a:off x="0" y="0"/>
            <a:ext cx="9144000" cy="5573411"/>
          </a:xfrm>
          <a:prstGeom prst="rect">
            <a:avLst/>
          </a:prstGeom>
          <a:noFill/>
          <a:ln>
            <a:noFill/>
          </a:ln>
        </p:spPr>
      </p:pic>
      <p:sp>
        <p:nvSpPr>
          <p:cNvPr id="63" name="Google Shape;63;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5" name="Google Shape;65;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8" name="Google Shape;6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pic>
        <p:nvPicPr>
          <p:cNvPr id="70" name="Google Shape;70;p11" descr="SAEM Foundation.jpg"/>
          <p:cNvPicPr preferRelativeResize="0"/>
          <p:nvPr/>
        </p:nvPicPr>
        <p:blipFill rotWithShape="1">
          <a:blip r:embed="rId2">
            <a:alphaModFix/>
          </a:blip>
          <a:srcRect b="17358"/>
          <a:stretch/>
        </p:blipFill>
        <p:spPr>
          <a:xfrm>
            <a:off x="0" y="0"/>
            <a:ext cx="9144000" cy="5667477"/>
          </a:xfrm>
          <a:prstGeom prst="rect">
            <a:avLst/>
          </a:prstGeom>
          <a:noFill/>
          <a:ln>
            <a:noFill/>
          </a:ln>
        </p:spPr>
      </p:pic>
      <p:sp>
        <p:nvSpPr>
          <p:cNvPr id="71" name="Google Shape;71;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1"/>
          <p:cNvSpPr>
            <a:spLocks noGrp="1"/>
          </p:cNvSpPr>
          <p:nvPr>
            <p:ph type="pic" idx="2"/>
          </p:nvPr>
        </p:nvSpPr>
        <p:spPr>
          <a:xfrm>
            <a:off x="1792288" y="612775"/>
            <a:ext cx="5486400" cy="4114800"/>
          </a:xfrm>
          <a:prstGeom prst="rect">
            <a:avLst/>
          </a:prstGeom>
          <a:noFill/>
          <a:ln>
            <a:noFill/>
          </a:ln>
        </p:spPr>
      </p:sp>
      <p:sp>
        <p:nvSpPr>
          <p:cNvPr id="73" name="Google Shape;73;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4" name="Google Shape;74;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5" name="Google Shape;75;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descr="Title 3 AEM.jpg"/>
          <p:cNvPicPr preferRelativeResize="0"/>
          <p:nvPr/>
        </p:nvPicPr>
        <p:blipFill rotWithShape="1">
          <a:blip r:embed="rId12">
            <a:alphaModFix/>
          </a:blip>
          <a:srcRect b="10671"/>
          <a:stretch/>
        </p:blipFill>
        <p:spPr>
          <a:xfrm>
            <a:off x="0" y="0"/>
            <a:ext cx="9144000" cy="6126163"/>
          </a:xfrm>
          <a:prstGeom prst="rect">
            <a:avLst/>
          </a:prstGeom>
          <a:noFill/>
          <a:ln>
            <a:noFill/>
          </a:ln>
        </p:spPr>
      </p:pic>
      <p:sp>
        <p:nvSpPr>
          <p:cNvPr id="7" name="Google Shape;7;p2"/>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1" name="Google Shape;1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pic>
        <p:nvPicPr>
          <p:cNvPr id="12" name="Google Shape;12;p2" descr="AAAEM.png"/>
          <p:cNvPicPr preferRelativeResize="0"/>
          <p:nvPr/>
        </p:nvPicPr>
        <p:blipFill rotWithShape="1">
          <a:blip r:embed="rId13">
            <a:alphaModFix/>
          </a:blip>
          <a:srcRect t="18212" r="7735" b="21315"/>
          <a:stretch/>
        </p:blipFill>
        <p:spPr>
          <a:xfrm>
            <a:off x="5239431" y="6023400"/>
            <a:ext cx="3928091" cy="8540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lyssa.Tyransky@osumc.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ctrTitle"/>
          </p:nvPr>
        </p:nvSpPr>
        <p:spPr>
          <a:xfrm>
            <a:off x="457200" y="2543416"/>
            <a:ext cx="7772400" cy="194406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Calibri"/>
              <a:buNone/>
            </a:pPr>
            <a:r>
              <a:rPr lang="en-US" sz="4000" dirty="0"/>
              <a:t>AAAEM Executive and Committee Reports</a:t>
            </a:r>
            <a:br>
              <a:rPr lang="en-US" dirty="0"/>
            </a:br>
            <a:r>
              <a:rPr lang="en-US" sz="2700" dirty="0"/>
              <a:t>Dana Point, CA</a:t>
            </a:r>
            <a:endParaRPr sz="2700" dirty="0"/>
          </a:p>
        </p:txBody>
      </p:sp>
      <p:sp>
        <p:nvSpPr>
          <p:cNvPr id="3" name="Rectangle 2">
            <a:extLst>
              <a:ext uri="{FF2B5EF4-FFF2-40B4-BE49-F238E27FC236}">
                <a16:creationId xmlns:a16="http://schemas.microsoft.com/office/drawing/2014/main" id="{4B76B7B7-5C43-483A-B472-3A80C6EA1F80}"/>
              </a:ext>
            </a:extLst>
          </p:cNvPr>
          <p:cNvSpPr/>
          <p:nvPr/>
        </p:nvSpPr>
        <p:spPr>
          <a:xfrm>
            <a:off x="630091" y="4803943"/>
            <a:ext cx="7772400" cy="830997"/>
          </a:xfrm>
          <a:prstGeom prst="rect">
            <a:avLst/>
          </a:prstGeom>
        </p:spPr>
        <p:txBody>
          <a:bodyPr wrap="square">
            <a:spAutoFit/>
          </a:bodyPr>
          <a:lstStyle/>
          <a:p>
            <a:pPr algn="ctr"/>
            <a:r>
              <a:rPr lang="en-US" sz="2400" dirty="0">
                <a:solidFill>
                  <a:schemeClr val="tx1"/>
                </a:solidFill>
                <a:latin typeface="Calibri" panose="020F0502020204030204" pitchFamily="34" charset="0"/>
                <a:cs typeface="Calibri" panose="020F0502020204030204" pitchFamily="34" charset="0"/>
              </a:rPr>
              <a:t>March 2023</a:t>
            </a:r>
          </a:p>
          <a:p>
            <a:pPr algn="ctr"/>
            <a:r>
              <a:rPr lang="en-US" sz="2400" dirty="0">
                <a:solidFill>
                  <a:schemeClr val="tx1"/>
                </a:solidFill>
                <a:latin typeface="Calibri" panose="020F0502020204030204" pitchFamily="34" charset="0"/>
                <a:cs typeface="Calibri" panose="020F0502020204030204" pitchFamily="34" charset="0"/>
              </a:rPr>
              <a:t>Amy Jameson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c8ee795922_2_0"/>
          <p:cNvSpPr txBox="1">
            <a:spLocks noGrp="1"/>
          </p:cNvSpPr>
          <p:nvPr>
            <p:ph type="ctrTitle"/>
          </p:nvPr>
        </p:nvSpPr>
        <p:spPr>
          <a:xfrm>
            <a:off x="457200" y="4378569"/>
            <a:ext cx="7772400" cy="165594"/>
          </a:xfrm>
          <a:prstGeom prst="rect">
            <a:avLst/>
          </a:prstGeom>
          <a:noFill/>
          <a:ln>
            <a:noFill/>
          </a:ln>
        </p:spPr>
        <p:txBody>
          <a:bodyPr spcFirstLastPara="1" wrap="square" lIns="91425" tIns="45700" rIns="91425" bIns="45700" anchor="ctr" anchorCtr="0">
            <a:normAutofit fontScale="90000"/>
          </a:bodyPr>
          <a:lstStyle/>
          <a:p>
            <a:pPr marL="0" lvl="0" indent="0" rtl="0">
              <a:lnSpc>
                <a:spcPct val="100000"/>
              </a:lnSpc>
              <a:spcBef>
                <a:spcPts val="0"/>
              </a:spcBef>
              <a:spcAft>
                <a:spcPts val="0"/>
              </a:spcAft>
              <a:buClr>
                <a:schemeClr val="lt1"/>
              </a:buClr>
              <a:buSzPct val="100000"/>
              <a:buFont typeface="Calibri"/>
              <a:buNone/>
            </a:pPr>
            <a:r>
              <a:rPr lang="en-US" dirty="0"/>
              <a:t>Benchmark Committee</a:t>
            </a:r>
            <a:br>
              <a:rPr lang="en-US" dirty="0"/>
            </a:br>
            <a:endParaRPr dirty="0"/>
          </a:p>
        </p:txBody>
      </p:sp>
      <p:sp>
        <p:nvSpPr>
          <p:cNvPr id="441" name="Google Shape;441;gc8ee795922_2_0"/>
          <p:cNvSpPr txBox="1"/>
          <p:nvPr/>
        </p:nvSpPr>
        <p:spPr>
          <a:xfrm>
            <a:off x="895519" y="4575182"/>
            <a:ext cx="6553200" cy="17526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March 2023</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Jim Scheulen/Greg Archual</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Benchmark Committee</a:t>
            </a:r>
            <a:endParaRPr dirty="0"/>
          </a:p>
        </p:txBody>
      </p:sp>
      <p:sp>
        <p:nvSpPr>
          <p:cNvPr id="447" name="Google Shape;447;gc8ee795922_2_6"/>
          <p:cNvSpPr txBox="1">
            <a:spLocks noGrp="1"/>
          </p:cNvSpPr>
          <p:nvPr>
            <p:ph type="body" idx="1"/>
          </p:nvPr>
        </p:nvSpPr>
        <p:spPr>
          <a:xfrm>
            <a:off x="304800" y="1560443"/>
            <a:ext cx="8745071" cy="4840357"/>
          </a:xfrm>
          <a:prstGeom prst="rect">
            <a:avLst/>
          </a:prstGeom>
          <a:noFill/>
          <a:ln>
            <a:noFill/>
          </a:ln>
        </p:spPr>
        <p:txBody>
          <a:bodyPr spcFirstLastPara="1" wrap="square" lIns="91425" tIns="45700" rIns="91425" bIns="45700" anchor="t" anchorCtr="0">
            <a:normAutofit fontScale="85000" lnSpcReduction="20000"/>
          </a:bodyPr>
          <a:lstStyle/>
          <a:p>
            <a:pPr marL="457200" lvl="0" indent="-342900" algn="l" rtl="0">
              <a:lnSpc>
                <a:spcPct val="100000"/>
              </a:lnSpc>
              <a:spcBef>
                <a:spcPts val="360"/>
              </a:spcBef>
              <a:spcAft>
                <a:spcPts val="0"/>
              </a:spcAft>
              <a:buSzPct val="72580"/>
              <a:buChar char="•"/>
            </a:pPr>
            <a:r>
              <a:rPr lang="en-US" dirty="0"/>
              <a:t>Committee returned to annual in-person meeting in August to discuss changes to the surveys</a:t>
            </a:r>
          </a:p>
          <a:p>
            <a:pPr marL="457200" lvl="0" indent="-342900" algn="l" rtl="0">
              <a:lnSpc>
                <a:spcPct val="100000"/>
              </a:lnSpc>
              <a:spcBef>
                <a:spcPts val="360"/>
              </a:spcBef>
              <a:spcAft>
                <a:spcPts val="0"/>
              </a:spcAft>
              <a:buSzPct val="72580"/>
              <a:buChar char="•"/>
            </a:pPr>
            <a:r>
              <a:rPr lang="en-US" dirty="0"/>
              <a:t>Committee had monthly calls to discuss progress and refine questions</a:t>
            </a:r>
            <a:endParaRPr dirty="0"/>
          </a:p>
          <a:p>
            <a:pPr marL="457200" lvl="0" indent="-342900" algn="l" rtl="0">
              <a:lnSpc>
                <a:spcPct val="100000"/>
              </a:lnSpc>
              <a:spcBef>
                <a:spcPts val="360"/>
              </a:spcBef>
              <a:spcAft>
                <a:spcPts val="0"/>
              </a:spcAft>
              <a:buSzPct val="72580"/>
              <a:buChar char="•"/>
            </a:pPr>
            <a:r>
              <a:rPr lang="en-US" dirty="0"/>
              <a:t>Continued data collection/analysis on COVID specific survey </a:t>
            </a:r>
            <a:endParaRPr dirty="0"/>
          </a:p>
          <a:p>
            <a:pPr marL="914400" lvl="1" indent="-342900" algn="l" rtl="0">
              <a:lnSpc>
                <a:spcPct val="100000"/>
              </a:lnSpc>
              <a:spcBef>
                <a:spcPts val="360"/>
              </a:spcBef>
              <a:spcAft>
                <a:spcPts val="0"/>
              </a:spcAft>
              <a:buSzPct val="82949"/>
              <a:buChar char="–"/>
            </a:pPr>
            <a:r>
              <a:rPr lang="en-US" dirty="0"/>
              <a:t>Monthly data collected covers January 2019 – December 2022</a:t>
            </a:r>
            <a:endParaRPr dirty="0"/>
          </a:p>
          <a:p>
            <a:pPr marL="457200" lvl="0" indent="-342900" algn="l" rtl="0">
              <a:lnSpc>
                <a:spcPct val="100000"/>
              </a:lnSpc>
              <a:spcBef>
                <a:spcPts val="360"/>
              </a:spcBef>
              <a:spcAft>
                <a:spcPts val="0"/>
              </a:spcAft>
              <a:buSzPct val="72580"/>
              <a:buChar char="•"/>
            </a:pPr>
            <a:r>
              <a:rPr lang="en-US" dirty="0"/>
              <a:t>Performed annual Benchmark survey</a:t>
            </a:r>
          </a:p>
          <a:p>
            <a:pPr marL="914400" lvl="1" indent="-342900" algn="l" rtl="0">
              <a:lnSpc>
                <a:spcPct val="100000"/>
              </a:lnSpc>
              <a:spcBef>
                <a:spcPts val="360"/>
              </a:spcBef>
              <a:spcAft>
                <a:spcPts val="0"/>
              </a:spcAft>
              <a:buSzPct val="82949"/>
              <a:buChar char="–"/>
            </a:pPr>
            <a:r>
              <a:rPr lang="en-US" dirty="0"/>
              <a:t>94 academic/affiliated responses</a:t>
            </a:r>
          </a:p>
          <a:p>
            <a:pPr>
              <a:buSzPct val="72580"/>
            </a:pPr>
            <a:r>
              <a:rPr lang="en-US" dirty="0"/>
              <a:t>Performed Faculty, APP, &amp; Fellow (new) Salary Surveys</a:t>
            </a:r>
          </a:p>
          <a:p>
            <a:pPr>
              <a:buSzPct val="72580"/>
            </a:pPr>
            <a:r>
              <a:rPr lang="en-US" dirty="0"/>
              <a:t>Alyssa Tyransky, Benchmark Surveys &amp; Data Analytics Manager, replacing Cathi Harbertson</a:t>
            </a:r>
          </a:p>
          <a:p>
            <a:pPr>
              <a:buSzPct val="72580"/>
            </a:pPr>
            <a:endParaRPr lang="en-US" dirty="0"/>
          </a:p>
          <a:p>
            <a:pPr marL="457200" lvl="0" indent="-342900" algn="l" rtl="0">
              <a:lnSpc>
                <a:spcPct val="100000"/>
              </a:lnSpc>
              <a:spcBef>
                <a:spcPts val="360"/>
              </a:spcBef>
              <a:spcAft>
                <a:spcPts val="0"/>
              </a:spcAft>
              <a:buSzPct val="72580"/>
              <a:buChar char="•"/>
            </a:pPr>
            <a:endParaRPr dirty="0"/>
          </a:p>
          <a:p>
            <a:pPr marL="0" lvl="0" indent="0" algn="l" rtl="0">
              <a:lnSpc>
                <a:spcPct val="100000"/>
              </a:lnSpc>
              <a:spcBef>
                <a:spcPts val="592"/>
              </a:spcBef>
              <a:spcAft>
                <a:spcPts val="0"/>
              </a:spcAft>
              <a:buClr>
                <a:schemeClr val="dk1"/>
              </a:buClr>
              <a:buSzPct val="100000"/>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Benchmark Committee Membership</a:t>
            </a:r>
            <a:endParaRPr dirty="0"/>
          </a:p>
        </p:txBody>
      </p:sp>
      <p:sp>
        <p:nvSpPr>
          <p:cNvPr id="447" name="Google Shape;447;gc8ee795922_2_6"/>
          <p:cNvSpPr txBox="1">
            <a:spLocks noGrp="1"/>
          </p:cNvSpPr>
          <p:nvPr>
            <p:ph type="body" idx="1"/>
          </p:nvPr>
        </p:nvSpPr>
        <p:spPr>
          <a:xfrm>
            <a:off x="304800" y="1560443"/>
            <a:ext cx="8745071" cy="4840357"/>
          </a:xfrm>
          <a:prstGeom prst="rect">
            <a:avLst/>
          </a:prstGeom>
          <a:noFill/>
          <a:ln>
            <a:noFill/>
          </a:ln>
        </p:spPr>
        <p:txBody>
          <a:bodyPr spcFirstLastPara="1" wrap="square" lIns="91425" tIns="45700" rIns="91425" bIns="45700" anchor="t" anchorCtr="0">
            <a:normAutofit fontScale="85000" lnSpcReduction="20000"/>
          </a:bodyPr>
          <a:lstStyle/>
          <a:p>
            <a:pPr>
              <a:buSzPct val="72580"/>
            </a:pPr>
            <a:r>
              <a:rPr lang="en-US" dirty="0"/>
              <a:t>AAAEM Executive Committee approved Benchmark Committee membership structure </a:t>
            </a:r>
          </a:p>
          <a:p>
            <a:pPr marL="457200" lvl="0" indent="-342900" algn="l" rtl="0">
              <a:lnSpc>
                <a:spcPct val="100000"/>
              </a:lnSpc>
              <a:spcBef>
                <a:spcPts val="360"/>
              </a:spcBef>
              <a:spcAft>
                <a:spcPts val="0"/>
              </a:spcAft>
              <a:buSzPct val="72580"/>
              <a:buChar char="•"/>
            </a:pPr>
            <a:r>
              <a:rPr lang="en-US" dirty="0"/>
              <a:t>2 Co-Chairs, Data Manager, Roundtable representative, &amp; AACEM members are not included in numbers below</a:t>
            </a:r>
          </a:p>
          <a:p>
            <a:pPr marL="457200" lvl="0" indent="-342900" algn="l" rtl="0">
              <a:lnSpc>
                <a:spcPct val="100000"/>
              </a:lnSpc>
              <a:spcBef>
                <a:spcPts val="360"/>
              </a:spcBef>
              <a:spcAft>
                <a:spcPts val="0"/>
              </a:spcAft>
              <a:buSzPct val="72580"/>
              <a:buChar char="•"/>
            </a:pPr>
            <a:r>
              <a:rPr lang="en-US" dirty="0"/>
              <a:t>15 AAAEM members (must have completed surveys for the past 2 years)</a:t>
            </a:r>
          </a:p>
          <a:p>
            <a:pPr lvl="1">
              <a:buSzPct val="72580"/>
              <a:buChar char="•"/>
            </a:pPr>
            <a:r>
              <a:rPr lang="en-US" dirty="0"/>
              <a:t>5-year terms, 3 members per term, can be renewed once</a:t>
            </a:r>
          </a:p>
          <a:p>
            <a:pPr lvl="1">
              <a:buSzPct val="72580"/>
              <a:buChar char="•"/>
            </a:pPr>
            <a:r>
              <a:rPr lang="en-US" dirty="0"/>
              <a:t>Accepting applications for 3 new members for a 5-year term</a:t>
            </a:r>
          </a:p>
          <a:p>
            <a:pPr lvl="2">
              <a:buSzPct val="72580"/>
            </a:pPr>
            <a:r>
              <a:rPr lang="en-US" dirty="0"/>
              <a:t>Co-Chairs will select new members</a:t>
            </a:r>
          </a:p>
          <a:p>
            <a:pPr lvl="2">
              <a:buSzPct val="72580"/>
            </a:pPr>
            <a:r>
              <a:rPr lang="en-US" dirty="0"/>
              <a:t>Diversity (e.g race, ethnicity, geographic, size of institution, private v state owned, etc) of committee will be considered when selecting new members</a:t>
            </a:r>
          </a:p>
          <a:p>
            <a:pPr lvl="2">
              <a:buSzPct val="72580"/>
            </a:pPr>
            <a:r>
              <a:rPr lang="en-US" dirty="0"/>
              <a:t>Applicants must email their CV &amp; letter of intent to the Data Manager (</a:t>
            </a:r>
            <a:r>
              <a:rPr lang="en-US" dirty="0">
                <a:hlinkClick r:id="rId3"/>
              </a:rPr>
              <a:t>Alyssa.Tyransky@osumc.edu</a:t>
            </a:r>
            <a:r>
              <a:rPr lang="en-US" dirty="0"/>
              <a:t>) by April 14</a:t>
            </a:r>
            <a:r>
              <a:rPr lang="en-US" baseline="30000" dirty="0"/>
              <a:t>th</a:t>
            </a:r>
            <a:r>
              <a:rPr lang="en-US" dirty="0"/>
              <a:t> </a:t>
            </a:r>
          </a:p>
          <a:p>
            <a:pPr lvl="2">
              <a:buSzPct val="72580"/>
            </a:pPr>
            <a:endParaRPr lang="en-US" dirty="0"/>
          </a:p>
          <a:p>
            <a:pPr lvl="1">
              <a:buSzPct val="72580"/>
              <a:buChar char="•"/>
            </a:pPr>
            <a:endParaRPr lang="en-US" dirty="0"/>
          </a:p>
          <a:p>
            <a:pPr>
              <a:buSzPct val="72580"/>
            </a:pPr>
            <a:endParaRPr lang="en-US" dirty="0"/>
          </a:p>
          <a:p>
            <a:pPr marL="457200" lvl="0" indent="-342900" algn="l" rtl="0">
              <a:lnSpc>
                <a:spcPct val="100000"/>
              </a:lnSpc>
              <a:spcBef>
                <a:spcPts val="360"/>
              </a:spcBef>
              <a:spcAft>
                <a:spcPts val="0"/>
              </a:spcAft>
              <a:buSzPct val="72580"/>
              <a:buChar char="•"/>
            </a:pPr>
            <a:endParaRPr dirty="0"/>
          </a:p>
          <a:p>
            <a:pPr marL="0" lvl="0" indent="0" algn="l" rtl="0">
              <a:lnSpc>
                <a:spcPct val="100000"/>
              </a:lnSpc>
              <a:spcBef>
                <a:spcPts val="592"/>
              </a:spcBef>
              <a:spcAft>
                <a:spcPts val="0"/>
              </a:spcAft>
              <a:buClr>
                <a:schemeClr val="dk1"/>
              </a:buClr>
              <a:buSzPct val="100000"/>
              <a:buNone/>
            </a:pPr>
            <a:endParaRPr lang="en-US" dirty="0"/>
          </a:p>
        </p:txBody>
      </p:sp>
    </p:spTree>
    <p:extLst>
      <p:ext uri="{BB962C8B-B14F-4D97-AF65-F5344CB8AC3E}">
        <p14:creationId xmlns:p14="http://schemas.microsoft.com/office/powerpoint/2010/main" val="275105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AAAEM Publications</a:t>
            </a:r>
            <a:endParaRPr dirty="0"/>
          </a:p>
        </p:txBody>
      </p:sp>
      <p:sp>
        <p:nvSpPr>
          <p:cNvPr id="447" name="Google Shape;447;gc8ee795922_2_6"/>
          <p:cNvSpPr txBox="1">
            <a:spLocks noGrp="1"/>
          </p:cNvSpPr>
          <p:nvPr>
            <p:ph type="body" idx="1"/>
          </p:nvPr>
        </p:nvSpPr>
        <p:spPr>
          <a:xfrm>
            <a:off x="295922" y="1487205"/>
            <a:ext cx="8745071" cy="4840357"/>
          </a:xfrm>
          <a:prstGeom prst="rect">
            <a:avLst/>
          </a:prstGeom>
          <a:noFill/>
          <a:ln>
            <a:noFill/>
          </a:ln>
        </p:spPr>
        <p:txBody>
          <a:bodyPr spcFirstLastPara="1" wrap="square" lIns="91425" tIns="45700" rIns="91425" bIns="45700" anchor="t" anchorCtr="0">
            <a:normAutofit fontScale="25000" lnSpcReduction="20000"/>
          </a:bodyPr>
          <a:lstStyle/>
          <a:p>
            <a:r>
              <a:rPr lang="en-US" sz="4000" dirty="0"/>
              <a:t>Kilaru AS, Scheulen JJ, Harbertson CA, Gonzales R, Mondal A, Agarwal AK</a:t>
            </a:r>
            <a:r>
              <a:rPr lang="en-US" sz="4000" b="1" dirty="0"/>
              <a:t>. Boarding in US Academic Emergency Departments During the COVID-19 Pandemic. </a:t>
            </a:r>
            <a:r>
              <a:rPr lang="en-US" sz="4000" dirty="0"/>
              <a:t>Ann Emerg Med. 2023 Jan 19:S0196-0644(22)01328-2. doi: 10.1016/j.annemergmed.2022.12.004. Epub ahead of print. PMID: 36681622; PMCID: PMC9851166.</a:t>
            </a:r>
          </a:p>
          <a:p>
            <a:r>
              <a:rPr lang="en-US" sz="4000" dirty="0"/>
              <a:t>Van Heukelom et.al</a:t>
            </a:r>
            <a:r>
              <a:rPr lang="en-US" sz="4000" b="1" dirty="0"/>
              <a:t>. Inpatient Boarding Definitions and Mitigation Strategies: A Cross-Sectional Survey of US Academic Emergency Departments. </a:t>
            </a:r>
            <a:r>
              <a:rPr lang="en-US" sz="4000" dirty="0"/>
              <a:t>American Journal of Emergency Medicine. Accepted awaiting publication.</a:t>
            </a:r>
            <a:endParaRPr lang="en-US" sz="4000" b="1" dirty="0"/>
          </a:p>
          <a:p>
            <a:r>
              <a:rPr lang="en-US" sz="4000" dirty="0"/>
              <a:t>Rathlev NK, Holt NM, Harbertson CA, Hettler J, Reznek MA, Tsai SL, Lopiano KK, Bohrmann T, Scheulen JJ. </a:t>
            </a:r>
            <a:r>
              <a:rPr lang="en-US" sz="4000" b="1" dirty="0"/>
              <a:t>2017 AAAEM Benchmarking Survey: Comparing Pediatric and Adult Academic Emergency Departments</a:t>
            </a:r>
            <a:r>
              <a:rPr lang="en-US" sz="4000" dirty="0"/>
              <a:t>. Pediatr Emerg Care. 2021 Dec 1;37(12):e1278-e1284. doi: 10.1097/PEC.0000000000002002. PMID: 31977768.</a:t>
            </a:r>
          </a:p>
          <a:p>
            <a:r>
              <a:rPr lang="en-US" sz="4000" dirty="0"/>
              <a:t> Reznek MA, Scheulen JJ, Harbertson CA, Kotkowski KA, Kelen GD, Volturo GA. </a:t>
            </a:r>
            <a:r>
              <a:rPr lang="en-US" sz="4000" b="1" dirty="0"/>
              <a:t>Contributions of Academic Emergency Medicine Programs to U.S. Health Care: Summary of the AAAEM-AACEM Benchmarking Data.</a:t>
            </a:r>
            <a:r>
              <a:rPr lang="en-US" sz="4000" dirty="0"/>
              <a:t> Acad Emerg Med. 2018 Apr;25(4):444-452. doi: 10.1111/acem.13337. Epub 2017 Nov 13. PMID: 29071804.</a:t>
            </a:r>
          </a:p>
          <a:p>
            <a:r>
              <a:rPr lang="en-US" sz="4000" dirty="0"/>
              <a:t> Wiler JL, Rounds K, McGowan B, Baird J. </a:t>
            </a:r>
            <a:r>
              <a:rPr lang="en-US" sz="4000" b="1" dirty="0"/>
              <a:t>Continuation of Gender Disparities in Pay Among Academic Emergency Medicine Physicians. </a:t>
            </a:r>
            <a:r>
              <a:rPr lang="en-US" sz="4000" dirty="0"/>
              <a:t>Acad Emerg Med. 2019 Mar;26(3):286-292. doi: 10.1111/acem.13694. Epub 2019 Feb 19. PMID: 30664286.</a:t>
            </a:r>
          </a:p>
          <a:p>
            <a:r>
              <a:rPr lang="en-US" sz="4000" dirty="0"/>
              <a:t> Archual GM, Panchal AR, Angelos MG, Way DP. </a:t>
            </a:r>
            <a:r>
              <a:rPr lang="en-US" sz="4000" b="1" dirty="0"/>
              <a:t>The Impact of Selecting Specific Cohorts for Benchmarking and Interpretation of Emergency Department Patient Satisfaction Scores. </a:t>
            </a:r>
            <a:r>
              <a:rPr lang="en-US" sz="4000" dirty="0"/>
              <a:t>Acad Emerg Med. 2020 May;27(5):388-393. doi: 10.1111/acem.13895. Epub 2019 Dec 23. PMID: 31778272.</a:t>
            </a:r>
          </a:p>
          <a:p>
            <a:r>
              <a:rPr lang="en-US" sz="4000" dirty="0"/>
              <a:t> Reznek MA, Larkin CM, Scheulen JJ, Harbertson CA, Michael SS. </a:t>
            </a:r>
            <a:r>
              <a:rPr lang="en-US" sz="4000" b="1" dirty="0"/>
              <a:t>Operational factors associated with emergency department patient satisfaction: Analysis of the Academy of Administrators of Emergency Medicine/Association of Academic Chairs of Emergency Medicine national survey. </a:t>
            </a:r>
            <a:r>
              <a:rPr lang="en-US" sz="4000" dirty="0"/>
              <a:t>Acad Emerg Med. 2021 Jul;28(7):753-760. doi: 10.1111/acem.14278. Epub 2021 Jul 8. PMID: 33977605.</a:t>
            </a:r>
          </a:p>
          <a:p>
            <a:r>
              <a:rPr lang="en-US" sz="4000" dirty="0"/>
              <a:t> Yiadom MY, Scheulen J, McWade CM, Augustine JJ. </a:t>
            </a:r>
            <a:r>
              <a:rPr lang="en-US" sz="4000" b="1" dirty="0"/>
              <a:t>Implementing Data Definition Consistency for Emergency Department Operations Benchmarking and Research. </a:t>
            </a:r>
            <a:r>
              <a:rPr lang="en-US" sz="4000" dirty="0"/>
              <a:t>Acad Emerg Med. 2016 Jul;23(7):796-802. doi: 10.1111/acem.12988. Epub 2016 Jul 1. PMID: 27121149; PMCID: PMC6805130.</a:t>
            </a:r>
          </a:p>
          <a:p>
            <a:r>
              <a:rPr lang="en-US" sz="4000" dirty="0"/>
              <a:t> Reznek MA, Michael SS, Harbertson CA, Scheulen JJ, Augustine JJ. </a:t>
            </a:r>
            <a:r>
              <a:rPr lang="en-US" sz="4000" b="1" dirty="0"/>
              <a:t>Clinical operations of academic versus non-academic emergency departments: a descriptive comparison of two large emergency department operations surveys. </a:t>
            </a:r>
            <a:r>
              <a:rPr lang="en-US" sz="4000" dirty="0"/>
              <a:t>BMC Emerg Med. 2019 Nov 21;19(1):72. doi: 10.1186/s12873-019-0285-7. PMID: 31752708; PMCID: PMC6868754.</a:t>
            </a:r>
          </a:p>
          <a:p>
            <a:r>
              <a:rPr lang="en-US" sz="4000" dirty="0"/>
              <a:t> Madsen TE, Heron S, Lall MD, Blomkalns A, Arbelaez C, Lopez B, Lin M, Rounds K, Sethuraman KN, Safdar B</a:t>
            </a:r>
            <a:r>
              <a:rPr lang="en-US" sz="4000" b="1" dirty="0"/>
              <a:t>. Institutional solutions addressing disparities in compensation and advancement of emergency medicine physicians: A critical appraisal of gaps and associated recommendations. </a:t>
            </a:r>
            <a:r>
              <a:rPr lang="en-US" sz="4000" dirty="0"/>
              <a:t>Acad Emerg Med. 2022 Jun;29(6):710-718. doi: 10.1111/acem.14452. Epub 2022 Feb 23. PMID: 35064998.</a:t>
            </a:r>
          </a:p>
          <a:p>
            <a:r>
              <a:rPr lang="en-US" sz="4000" dirty="0"/>
              <a:t> Peterson SM, Harbertson CA, Scheulen JJ, Kelen GD. </a:t>
            </a:r>
            <a:r>
              <a:rPr lang="en-US" sz="4000" b="1" dirty="0"/>
              <a:t>Trends and Characterization of Academic Emergency Department Patient Visits: A Five-year Review. </a:t>
            </a:r>
            <a:r>
              <a:rPr lang="en-US" sz="4000" dirty="0"/>
              <a:t>Acad Emerg Med. 2019 Apr;26(4):410-419. doi: 10.1111/acem.13550. Epub 2018 Sep 24. PMID: 30102817.</a:t>
            </a:r>
          </a:p>
          <a:p>
            <a:r>
              <a:rPr lang="en-US" sz="4000" dirty="0"/>
              <a:t> Madsen TE, Linden JA, Rounds K, Hsieh YH, Lopez BL, Boatright D, Garg N, Heron SL, Jameson A, Kass D, Lall MD, Melendez AM, Scheulen JJ, Sethuraman KN, Westafer LM, Safdar B. </a:t>
            </a:r>
            <a:r>
              <a:rPr lang="en-US" sz="4000" b="1" dirty="0"/>
              <a:t>Current Status of Gender and Racial/Ethnic Disparities Among Academic Emergency Medicine Physicians.</a:t>
            </a:r>
            <a:r>
              <a:rPr lang="en-US" sz="4000" dirty="0"/>
              <a:t> Acad Emerg Med. 2017 Oct;24(10):1182-1192. doi: 10.1111/acem.13269. Epub 2017 Sep 21. PMID: 28779488.</a:t>
            </a:r>
          </a:p>
          <a:p>
            <a:pPr>
              <a:buSzPct val="72580"/>
            </a:pPr>
            <a:endParaRPr lang="en-US" dirty="0"/>
          </a:p>
          <a:p>
            <a:pPr marL="457200" lvl="0" indent="-342900" algn="l" rtl="0">
              <a:lnSpc>
                <a:spcPct val="100000"/>
              </a:lnSpc>
              <a:spcBef>
                <a:spcPts val="360"/>
              </a:spcBef>
              <a:spcAft>
                <a:spcPts val="0"/>
              </a:spcAft>
              <a:buSzPct val="72580"/>
              <a:buChar char="•"/>
            </a:pPr>
            <a:endParaRPr dirty="0"/>
          </a:p>
          <a:p>
            <a:pPr marL="0" lvl="0" indent="0" algn="l" rtl="0">
              <a:lnSpc>
                <a:spcPct val="100000"/>
              </a:lnSpc>
              <a:spcBef>
                <a:spcPts val="592"/>
              </a:spcBef>
              <a:spcAft>
                <a:spcPts val="0"/>
              </a:spcAft>
              <a:buClr>
                <a:schemeClr val="dk1"/>
              </a:buClr>
              <a:buSzPct val="100000"/>
              <a:buNone/>
            </a:pPr>
            <a:endParaRPr lang="en-US" dirty="0"/>
          </a:p>
        </p:txBody>
      </p:sp>
    </p:spTree>
    <p:extLst>
      <p:ext uri="{BB962C8B-B14F-4D97-AF65-F5344CB8AC3E}">
        <p14:creationId xmlns:p14="http://schemas.microsoft.com/office/powerpoint/2010/main" val="3941040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c8ee795922_2_0"/>
          <p:cNvSpPr txBox="1">
            <a:spLocks noGrp="1"/>
          </p:cNvSpPr>
          <p:nvPr>
            <p:ph type="ctrTitle"/>
          </p:nvPr>
        </p:nvSpPr>
        <p:spPr>
          <a:xfrm>
            <a:off x="457200" y="4378569"/>
            <a:ext cx="7772400" cy="165594"/>
          </a:xfrm>
          <a:prstGeom prst="rect">
            <a:avLst/>
          </a:prstGeom>
          <a:noFill/>
          <a:ln>
            <a:noFill/>
          </a:ln>
        </p:spPr>
        <p:txBody>
          <a:bodyPr spcFirstLastPara="1" wrap="square" lIns="91425" tIns="45700" rIns="91425" bIns="45700" anchor="ctr" anchorCtr="0">
            <a:normAutofit fontScale="90000"/>
          </a:bodyPr>
          <a:lstStyle/>
          <a:p>
            <a:pPr marL="0" lvl="0" indent="0" rtl="0">
              <a:lnSpc>
                <a:spcPct val="100000"/>
              </a:lnSpc>
              <a:spcBef>
                <a:spcPts val="0"/>
              </a:spcBef>
              <a:spcAft>
                <a:spcPts val="0"/>
              </a:spcAft>
              <a:buClr>
                <a:schemeClr val="lt1"/>
              </a:buClr>
              <a:buSzPct val="100000"/>
              <a:buFont typeface="Calibri"/>
              <a:buNone/>
            </a:pPr>
            <a:r>
              <a:rPr lang="en-US" dirty="0"/>
              <a:t>Communications Committee</a:t>
            </a:r>
            <a:br>
              <a:rPr lang="en-US" dirty="0"/>
            </a:br>
            <a:endParaRPr dirty="0"/>
          </a:p>
        </p:txBody>
      </p:sp>
      <p:sp>
        <p:nvSpPr>
          <p:cNvPr id="441" name="Google Shape;441;gc8ee795922_2_0"/>
          <p:cNvSpPr txBox="1"/>
          <p:nvPr/>
        </p:nvSpPr>
        <p:spPr>
          <a:xfrm>
            <a:off x="895519" y="4575182"/>
            <a:ext cx="6553200" cy="17526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March 2023</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480"/>
              </a:spcBef>
              <a:spcAft>
                <a:spcPts val="0"/>
              </a:spcAft>
              <a:buClr>
                <a:schemeClr val="dk1"/>
              </a:buClr>
              <a:buSzPts val="2400"/>
              <a:buFont typeface="Arial"/>
              <a:buNone/>
            </a:pPr>
            <a:r>
              <a:rPr lang="en-US" sz="2400" dirty="0">
                <a:solidFill>
                  <a:schemeClr val="dk1"/>
                </a:solidFill>
                <a:latin typeface="Calibri"/>
                <a:ea typeface="Calibri"/>
                <a:cs typeface="Calibri"/>
                <a:sym typeface="Calibri"/>
              </a:rPr>
              <a:t>Shannon Giger</a:t>
            </a:r>
            <a:endParaRPr sz="24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0361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BA3F0C-87F3-4548-8596-9009745B37A4}"/>
              </a:ext>
            </a:extLst>
          </p:cNvPr>
          <p:cNvSpPr txBox="1"/>
          <p:nvPr/>
        </p:nvSpPr>
        <p:spPr>
          <a:xfrm>
            <a:off x="184415" y="276625"/>
            <a:ext cx="7046259" cy="584775"/>
          </a:xfrm>
          <a:prstGeom prst="rect">
            <a:avLst/>
          </a:prstGeom>
          <a:noFill/>
        </p:spPr>
        <p:txBody>
          <a:bodyPr wrap="square" rtlCol="0">
            <a:spAutoFit/>
          </a:bodyPr>
          <a:lstStyle/>
          <a:p>
            <a:r>
              <a:rPr lang="en-US" sz="3200" dirty="0">
                <a:solidFill>
                  <a:schemeClr val="bg1"/>
                </a:solidFill>
              </a:rPr>
              <a:t>Communications Committee Update</a:t>
            </a:r>
          </a:p>
        </p:txBody>
      </p:sp>
      <p:sp>
        <p:nvSpPr>
          <p:cNvPr id="3" name="TextBox 2">
            <a:extLst>
              <a:ext uri="{FF2B5EF4-FFF2-40B4-BE49-F238E27FC236}">
                <a16:creationId xmlns:a16="http://schemas.microsoft.com/office/drawing/2014/main" id="{C52294E6-5148-4508-82F7-F364FB22B85A}"/>
              </a:ext>
            </a:extLst>
          </p:cNvPr>
          <p:cNvSpPr txBox="1"/>
          <p:nvPr/>
        </p:nvSpPr>
        <p:spPr>
          <a:xfrm>
            <a:off x="184415" y="1917400"/>
            <a:ext cx="2680353" cy="2462213"/>
          </a:xfrm>
          <a:prstGeom prst="rect">
            <a:avLst/>
          </a:prstGeom>
          <a:solidFill>
            <a:schemeClr val="accent2">
              <a:lumMod val="20000"/>
              <a:lumOff val="80000"/>
            </a:schemeClr>
          </a:solidFill>
        </p:spPr>
        <p:txBody>
          <a:bodyPr wrap="square" rtlCol="0">
            <a:spAutoFit/>
          </a:bodyPr>
          <a:lstStyle/>
          <a:p>
            <a:r>
              <a:rPr lang="en-US" sz="1100" dirty="0"/>
              <a:t>This year the communication committed produced 3 newsletters (summer, fall and winter) some notable additions we added were:</a:t>
            </a:r>
          </a:p>
          <a:p>
            <a:endParaRPr lang="en-US" sz="1100" dirty="0"/>
          </a:p>
          <a:p>
            <a:pPr marL="171450" indent="-171450">
              <a:buFont typeface="Wingdings" panose="05000000000000000000" pitchFamily="2" charset="2"/>
              <a:buChar char="Ø"/>
            </a:pPr>
            <a:r>
              <a:rPr lang="en-US" sz="1100" dirty="0"/>
              <a:t>Committee reports</a:t>
            </a:r>
          </a:p>
          <a:p>
            <a:pPr marL="171450" indent="-171450">
              <a:buFont typeface="Wingdings" panose="05000000000000000000" pitchFamily="2" charset="2"/>
              <a:buChar char="Ø"/>
            </a:pPr>
            <a:r>
              <a:rPr lang="en-US" sz="1100" dirty="0"/>
              <a:t>New member profiles (highlighted 5 this year)</a:t>
            </a:r>
          </a:p>
          <a:p>
            <a:pPr marL="171450" indent="-171450">
              <a:buFont typeface="Wingdings" panose="05000000000000000000" pitchFamily="2" charset="2"/>
              <a:buChar char="Ø"/>
            </a:pPr>
            <a:r>
              <a:rPr lang="en-US" sz="1100" dirty="0"/>
              <a:t>SAEM directors listing with direct links</a:t>
            </a:r>
          </a:p>
          <a:p>
            <a:pPr marL="171450" indent="-171450">
              <a:buFont typeface="Wingdings" panose="05000000000000000000" pitchFamily="2" charset="2"/>
              <a:buChar char="Ø"/>
            </a:pPr>
            <a:r>
              <a:rPr lang="en-US" sz="1100" dirty="0"/>
              <a:t>Important Announcements</a:t>
            </a:r>
          </a:p>
          <a:p>
            <a:pPr marL="171450" indent="-171450">
              <a:buFont typeface="Wingdings" panose="05000000000000000000" pitchFamily="2" charset="2"/>
              <a:buChar char="Ø"/>
            </a:pPr>
            <a:r>
              <a:rPr lang="en-US" sz="1100" dirty="0"/>
              <a:t>Leadership Testimonials</a:t>
            </a:r>
          </a:p>
          <a:p>
            <a:pPr marL="171450" indent="-171450">
              <a:buFont typeface="Wingdings" panose="05000000000000000000" pitchFamily="2" charset="2"/>
              <a:buChar char="Ø"/>
            </a:pPr>
            <a:r>
              <a:rPr lang="en-US" sz="1100" dirty="0"/>
              <a:t> Highlights of our members</a:t>
            </a:r>
          </a:p>
          <a:p>
            <a:pPr marL="171450" indent="-171450">
              <a:buFont typeface="Wingdings" panose="05000000000000000000" pitchFamily="2" charset="2"/>
              <a:buChar char="Ø"/>
            </a:pPr>
            <a:endParaRPr lang="en-US" sz="1100" dirty="0"/>
          </a:p>
          <a:p>
            <a:pPr marL="171450" indent="-171450">
              <a:buFont typeface="Wingdings" panose="05000000000000000000" pitchFamily="2" charset="2"/>
              <a:buChar char="Ø"/>
            </a:pPr>
            <a:endParaRPr lang="en-US" sz="1100" dirty="0"/>
          </a:p>
        </p:txBody>
      </p:sp>
      <p:sp>
        <p:nvSpPr>
          <p:cNvPr id="4" name="TextBox 3">
            <a:extLst>
              <a:ext uri="{FF2B5EF4-FFF2-40B4-BE49-F238E27FC236}">
                <a16:creationId xmlns:a16="http://schemas.microsoft.com/office/drawing/2014/main" id="{5FF07561-E622-424E-B944-4D2C59A311F4}"/>
              </a:ext>
            </a:extLst>
          </p:cNvPr>
          <p:cNvSpPr txBox="1"/>
          <p:nvPr/>
        </p:nvSpPr>
        <p:spPr>
          <a:xfrm>
            <a:off x="918784" y="1507812"/>
            <a:ext cx="1211614" cy="369332"/>
          </a:xfrm>
          <a:prstGeom prst="rect">
            <a:avLst/>
          </a:prstGeom>
          <a:noFill/>
        </p:spPr>
        <p:txBody>
          <a:bodyPr wrap="none" rtlCol="0">
            <a:spAutoFit/>
          </a:bodyPr>
          <a:lstStyle/>
          <a:p>
            <a:r>
              <a:rPr lang="en-US" dirty="0"/>
              <a:t>Newsletter</a:t>
            </a:r>
          </a:p>
        </p:txBody>
      </p:sp>
      <p:sp>
        <p:nvSpPr>
          <p:cNvPr id="5" name="TextBox 4">
            <a:extLst>
              <a:ext uri="{FF2B5EF4-FFF2-40B4-BE49-F238E27FC236}">
                <a16:creationId xmlns:a16="http://schemas.microsoft.com/office/drawing/2014/main" id="{66763278-6E3A-4602-B24A-B29F98A20C43}"/>
              </a:ext>
            </a:extLst>
          </p:cNvPr>
          <p:cNvSpPr txBox="1"/>
          <p:nvPr/>
        </p:nvSpPr>
        <p:spPr>
          <a:xfrm>
            <a:off x="3117201" y="1917400"/>
            <a:ext cx="2680353" cy="2431435"/>
          </a:xfrm>
          <a:prstGeom prst="rect">
            <a:avLst/>
          </a:prstGeom>
          <a:solidFill>
            <a:schemeClr val="accent1">
              <a:lumMod val="20000"/>
              <a:lumOff val="80000"/>
            </a:schemeClr>
          </a:solidFill>
        </p:spPr>
        <p:txBody>
          <a:bodyPr wrap="square" rtlCol="0">
            <a:spAutoFit/>
          </a:bodyPr>
          <a:lstStyle/>
          <a:p>
            <a:r>
              <a:rPr lang="en-US" sz="1100" dirty="0"/>
              <a:t>We identified over 70 members (almost half) that didn’t currently have their member pictures. We have the listing so hopefully we will be able to grab some who attend our retreat while taking the group photo. We also created a membership google doc that provides more of an expansive listing or “areas of expertise”.</a:t>
            </a:r>
            <a:br>
              <a:rPr lang="en-US" sz="1100" dirty="0"/>
            </a:br>
            <a:br>
              <a:rPr lang="en-US" sz="1100" dirty="0"/>
            </a:br>
            <a:endParaRPr lang="en-US" sz="1100" dirty="0"/>
          </a:p>
          <a:p>
            <a:r>
              <a:rPr lang="en-US" sz="1000" i="1" dirty="0"/>
              <a:t>Special thanks to Ryan Pauline for pulling the listing together!      </a:t>
            </a:r>
          </a:p>
          <a:p>
            <a:pPr marL="171450" indent="-171450">
              <a:buFont typeface="Wingdings" panose="05000000000000000000" pitchFamily="2" charset="2"/>
              <a:buChar char="Ø"/>
            </a:pPr>
            <a:endParaRPr lang="en-US" sz="1100" dirty="0"/>
          </a:p>
          <a:p>
            <a:pPr marL="171450" indent="-171450">
              <a:buFont typeface="Wingdings" panose="05000000000000000000" pitchFamily="2" charset="2"/>
              <a:buChar char="Ø"/>
            </a:pPr>
            <a:endParaRPr lang="en-US" sz="1100" dirty="0"/>
          </a:p>
        </p:txBody>
      </p:sp>
      <p:sp>
        <p:nvSpPr>
          <p:cNvPr id="6" name="TextBox 5">
            <a:extLst>
              <a:ext uri="{FF2B5EF4-FFF2-40B4-BE49-F238E27FC236}">
                <a16:creationId xmlns:a16="http://schemas.microsoft.com/office/drawing/2014/main" id="{CD2BFD46-95D5-4805-95EB-4ACD4109FC26}"/>
              </a:ext>
            </a:extLst>
          </p:cNvPr>
          <p:cNvSpPr txBox="1"/>
          <p:nvPr/>
        </p:nvSpPr>
        <p:spPr>
          <a:xfrm>
            <a:off x="3313092" y="1502200"/>
            <a:ext cx="2132635" cy="369332"/>
          </a:xfrm>
          <a:prstGeom prst="rect">
            <a:avLst/>
          </a:prstGeom>
          <a:noFill/>
        </p:spPr>
        <p:txBody>
          <a:bodyPr wrap="none" rtlCol="0">
            <a:spAutoFit/>
          </a:bodyPr>
          <a:lstStyle/>
          <a:p>
            <a:r>
              <a:rPr lang="en-US" dirty="0"/>
              <a:t>Membership Profiles</a:t>
            </a:r>
          </a:p>
        </p:txBody>
      </p:sp>
      <p:sp>
        <p:nvSpPr>
          <p:cNvPr id="7" name="TextBox 6">
            <a:extLst>
              <a:ext uri="{FF2B5EF4-FFF2-40B4-BE49-F238E27FC236}">
                <a16:creationId xmlns:a16="http://schemas.microsoft.com/office/drawing/2014/main" id="{A80900FE-5438-4234-85D2-17CACC10E577}"/>
              </a:ext>
            </a:extLst>
          </p:cNvPr>
          <p:cNvSpPr txBox="1"/>
          <p:nvPr/>
        </p:nvSpPr>
        <p:spPr>
          <a:xfrm>
            <a:off x="6197069" y="1539279"/>
            <a:ext cx="2367571" cy="369332"/>
          </a:xfrm>
          <a:prstGeom prst="rect">
            <a:avLst/>
          </a:prstGeom>
          <a:noFill/>
        </p:spPr>
        <p:txBody>
          <a:bodyPr wrap="none" rtlCol="0">
            <a:spAutoFit/>
          </a:bodyPr>
          <a:lstStyle/>
          <a:p>
            <a:r>
              <a:rPr lang="en-US" dirty="0"/>
              <a:t>Website Improvements</a:t>
            </a:r>
          </a:p>
        </p:txBody>
      </p:sp>
      <p:sp>
        <p:nvSpPr>
          <p:cNvPr id="8" name="TextBox 7">
            <a:extLst>
              <a:ext uri="{FF2B5EF4-FFF2-40B4-BE49-F238E27FC236}">
                <a16:creationId xmlns:a16="http://schemas.microsoft.com/office/drawing/2014/main" id="{96AA5915-270B-4BDF-BE47-DEF9FE95BEEB}"/>
              </a:ext>
            </a:extLst>
          </p:cNvPr>
          <p:cNvSpPr txBox="1"/>
          <p:nvPr/>
        </p:nvSpPr>
        <p:spPr>
          <a:xfrm>
            <a:off x="6096777" y="1908611"/>
            <a:ext cx="2680353" cy="2431435"/>
          </a:xfrm>
          <a:prstGeom prst="rect">
            <a:avLst/>
          </a:prstGeom>
          <a:solidFill>
            <a:schemeClr val="accent3">
              <a:lumMod val="20000"/>
              <a:lumOff val="80000"/>
            </a:schemeClr>
          </a:solidFill>
        </p:spPr>
        <p:txBody>
          <a:bodyPr wrap="square" rtlCol="0">
            <a:spAutoFit/>
          </a:bodyPr>
          <a:lstStyle/>
          <a:p>
            <a:r>
              <a:rPr lang="en-US" sz="1000" dirty="0"/>
              <a:t>We made website improvements this year that included these things below:</a:t>
            </a:r>
          </a:p>
          <a:p>
            <a:endParaRPr lang="en-US" sz="1000" dirty="0"/>
          </a:p>
          <a:p>
            <a:pPr marL="171450" indent="-171450">
              <a:buFont typeface="Wingdings" panose="05000000000000000000" pitchFamily="2" charset="2"/>
              <a:buChar char="Ø"/>
            </a:pPr>
            <a:r>
              <a:rPr lang="en-US" sz="1000" dirty="0"/>
              <a:t>CAEMA grads listings</a:t>
            </a:r>
          </a:p>
          <a:p>
            <a:pPr marL="171450" indent="-171450">
              <a:buFont typeface="Wingdings" panose="05000000000000000000" pitchFamily="2" charset="2"/>
              <a:buChar char="Ø"/>
            </a:pPr>
            <a:r>
              <a:rPr lang="en-US" sz="1000" dirty="0"/>
              <a:t>Created a website analysis spreadsheet</a:t>
            </a:r>
          </a:p>
          <a:p>
            <a:r>
              <a:rPr lang="en-US" sz="1000" dirty="0"/>
              <a:t>w/the goal to review content on committee pages and look for ways to drive more traffic while keeping content up to date and appealing to membership. This still a work in progress but we made great strides in parsing this out. </a:t>
            </a:r>
          </a:p>
          <a:p>
            <a:endParaRPr lang="en-US" sz="1000" i="1" dirty="0"/>
          </a:p>
          <a:p>
            <a:r>
              <a:rPr lang="en-US" sz="1000" i="1" dirty="0"/>
              <a:t>Special thanks to Jennifer Muir for pulling the analysis together and parsing it out!      </a:t>
            </a:r>
          </a:p>
          <a:p>
            <a:endParaRPr lang="en-US" sz="1100" dirty="0"/>
          </a:p>
          <a:p>
            <a:endParaRPr lang="en-US" sz="1100" dirty="0"/>
          </a:p>
        </p:txBody>
      </p:sp>
    </p:spTree>
    <p:extLst>
      <p:ext uri="{BB962C8B-B14F-4D97-AF65-F5344CB8AC3E}">
        <p14:creationId xmlns:p14="http://schemas.microsoft.com/office/powerpoint/2010/main" val="3897285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C84811-1DEA-47AF-AE8D-9FB27F090D9B}"/>
              </a:ext>
            </a:extLst>
          </p:cNvPr>
          <p:cNvPicPr>
            <a:picLocks noChangeAspect="1"/>
          </p:cNvPicPr>
          <p:nvPr/>
        </p:nvPicPr>
        <p:blipFill>
          <a:blip r:embed="rId2"/>
          <a:stretch>
            <a:fillRect/>
          </a:stretch>
        </p:blipFill>
        <p:spPr>
          <a:xfrm>
            <a:off x="97740" y="1257470"/>
            <a:ext cx="2070889" cy="2850616"/>
          </a:xfrm>
          <a:prstGeom prst="rect">
            <a:avLst/>
          </a:prstGeom>
        </p:spPr>
      </p:pic>
      <p:pic>
        <p:nvPicPr>
          <p:cNvPr id="3" name="Picture 2">
            <a:extLst>
              <a:ext uri="{FF2B5EF4-FFF2-40B4-BE49-F238E27FC236}">
                <a16:creationId xmlns:a16="http://schemas.microsoft.com/office/drawing/2014/main" id="{F1B932C0-DEF5-4439-83AF-67F95F428E84}"/>
              </a:ext>
            </a:extLst>
          </p:cNvPr>
          <p:cNvPicPr>
            <a:picLocks noChangeAspect="1"/>
          </p:cNvPicPr>
          <p:nvPr/>
        </p:nvPicPr>
        <p:blipFill>
          <a:blip r:embed="rId3"/>
          <a:stretch>
            <a:fillRect/>
          </a:stretch>
        </p:blipFill>
        <p:spPr>
          <a:xfrm>
            <a:off x="2184592" y="2105565"/>
            <a:ext cx="1892947" cy="2743041"/>
          </a:xfrm>
          <a:prstGeom prst="rect">
            <a:avLst/>
          </a:prstGeom>
        </p:spPr>
      </p:pic>
      <p:pic>
        <p:nvPicPr>
          <p:cNvPr id="4" name="Picture 3">
            <a:extLst>
              <a:ext uri="{FF2B5EF4-FFF2-40B4-BE49-F238E27FC236}">
                <a16:creationId xmlns:a16="http://schemas.microsoft.com/office/drawing/2014/main" id="{C80797B7-1B52-4D4E-B878-B937D12839B0}"/>
              </a:ext>
            </a:extLst>
          </p:cNvPr>
          <p:cNvPicPr>
            <a:picLocks noChangeAspect="1"/>
          </p:cNvPicPr>
          <p:nvPr/>
        </p:nvPicPr>
        <p:blipFill>
          <a:blip r:embed="rId4"/>
          <a:stretch>
            <a:fillRect/>
          </a:stretch>
        </p:blipFill>
        <p:spPr>
          <a:xfrm>
            <a:off x="4210451" y="1257470"/>
            <a:ext cx="1892947" cy="3009715"/>
          </a:xfrm>
          <a:prstGeom prst="rect">
            <a:avLst/>
          </a:prstGeom>
        </p:spPr>
      </p:pic>
      <p:sp>
        <p:nvSpPr>
          <p:cNvPr id="6" name="TextBox 5">
            <a:extLst>
              <a:ext uri="{FF2B5EF4-FFF2-40B4-BE49-F238E27FC236}">
                <a16:creationId xmlns:a16="http://schemas.microsoft.com/office/drawing/2014/main" id="{05CD8E66-E630-48EA-BAB9-3351BE16F2AA}"/>
              </a:ext>
            </a:extLst>
          </p:cNvPr>
          <p:cNvSpPr txBox="1"/>
          <p:nvPr/>
        </p:nvSpPr>
        <p:spPr>
          <a:xfrm>
            <a:off x="184415" y="276625"/>
            <a:ext cx="7046259" cy="584775"/>
          </a:xfrm>
          <a:prstGeom prst="rect">
            <a:avLst/>
          </a:prstGeom>
          <a:noFill/>
        </p:spPr>
        <p:txBody>
          <a:bodyPr wrap="square" rtlCol="0">
            <a:spAutoFit/>
          </a:bodyPr>
          <a:lstStyle/>
          <a:p>
            <a:r>
              <a:rPr lang="en-US" sz="3200" dirty="0">
                <a:solidFill>
                  <a:schemeClr val="bg1"/>
                </a:solidFill>
              </a:rPr>
              <a:t>Communications Committee Update</a:t>
            </a:r>
          </a:p>
        </p:txBody>
      </p:sp>
      <p:pic>
        <p:nvPicPr>
          <p:cNvPr id="7" name="Picture 6">
            <a:extLst>
              <a:ext uri="{FF2B5EF4-FFF2-40B4-BE49-F238E27FC236}">
                <a16:creationId xmlns:a16="http://schemas.microsoft.com/office/drawing/2014/main" id="{54B89455-EF5A-49DE-BC6D-02E9CDEAEB79}"/>
              </a:ext>
            </a:extLst>
          </p:cNvPr>
          <p:cNvPicPr>
            <a:picLocks noChangeAspect="1"/>
          </p:cNvPicPr>
          <p:nvPr/>
        </p:nvPicPr>
        <p:blipFill>
          <a:blip r:embed="rId5"/>
          <a:stretch>
            <a:fillRect/>
          </a:stretch>
        </p:blipFill>
        <p:spPr>
          <a:xfrm>
            <a:off x="6369223" y="1616999"/>
            <a:ext cx="2059492" cy="3231607"/>
          </a:xfrm>
          <a:prstGeom prst="rect">
            <a:avLst/>
          </a:prstGeom>
        </p:spPr>
      </p:pic>
    </p:spTree>
    <p:extLst>
      <p:ext uri="{BB962C8B-B14F-4D97-AF65-F5344CB8AC3E}">
        <p14:creationId xmlns:p14="http://schemas.microsoft.com/office/powerpoint/2010/main" val="2930386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75401A-E59E-46D4-A04C-37302411187E}"/>
              </a:ext>
            </a:extLst>
          </p:cNvPr>
          <p:cNvSpPr txBox="1"/>
          <p:nvPr/>
        </p:nvSpPr>
        <p:spPr>
          <a:xfrm>
            <a:off x="184415" y="203086"/>
            <a:ext cx="8275187" cy="523220"/>
          </a:xfrm>
          <a:prstGeom prst="rect">
            <a:avLst/>
          </a:prstGeom>
          <a:noFill/>
        </p:spPr>
        <p:txBody>
          <a:bodyPr wrap="square" rtlCol="0">
            <a:spAutoFit/>
          </a:bodyPr>
          <a:lstStyle/>
          <a:p>
            <a:r>
              <a:rPr lang="en-US" sz="2800" dirty="0">
                <a:solidFill>
                  <a:schemeClr val="bg1"/>
                </a:solidFill>
              </a:rPr>
              <a:t>Thank You to the Communication Committee Members</a:t>
            </a:r>
          </a:p>
        </p:txBody>
      </p:sp>
      <p:sp>
        <p:nvSpPr>
          <p:cNvPr id="5" name="TextBox 4">
            <a:extLst>
              <a:ext uri="{FF2B5EF4-FFF2-40B4-BE49-F238E27FC236}">
                <a16:creationId xmlns:a16="http://schemas.microsoft.com/office/drawing/2014/main" id="{D0A80753-FAE9-4286-AF29-88BC383F5886}"/>
              </a:ext>
            </a:extLst>
          </p:cNvPr>
          <p:cNvSpPr txBox="1"/>
          <p:nvPr/>
        </p:nvSpPr>
        <p:spPr>
          <a:xfrm>
            <a:off x="7075481" y="2656436"/>
            <a:ext cx="872355" cy="261610"/>
          </a:xfrm>
          <a:prstGeom prst="rect">
            <a:avLst/>
          </a:prstGeom>
          <a:noFill/>
        </p:spPr>
        <p:txBody>
          <a:bodyPr wrap="none" rtlCol="0">
            <a:spAutoFit/>
          </a:bodyPr>
          <a:lstStyle/>
          <a:p>
            <a:r>
              <a:rPr lang="en-US" sz="1100" dirty="0">
                <a:latin typeface="+mj-lt"/>
              </a:rPr>
              <a:t>JC Busworld</a:t>
            </a:r>
          </a:p>
        </p:txBody>
      </p:sp>
      <p:pic>
        <p:nvPicPr>
          <p:cNvPr id="7" name="Picture 6">
            <a:extLst>
              <a:ext uri="{FF2B5EF4-FFF2-40B4-BE49-F238E27FC236}">
                <a16:creationId xmlns:a16="http://schemas.microsoft.com/office/drawing/2014/main" id="{8630AB0F-C49D-4E05-9484-D655292E9A11}"/>
              </a:ext>
            </a:extLst>
          </p:cNvPr>
          <p:cNvPicPr>
            <a:picLocks noChangeAspect="1"/>
          </p:cNvPicPr>
          <p:nvPr/>
        </p:nvPicPr>
        <p:blipFill>
          <a:blip r:embed="rId2"/>
          <a:stretch>
            <a:fillRect/>
          </a:stretch>
        </p:blipFill>
        <p:spPr>
          <a:xfrm>
            <a:off x="1911970" y="1407437"/>
            <a:ext cx="1217990" cy="1387903"/>
          </a:xfrm>
          <a:prstGeom prst="rect">
            <a:avLst/>
          </a:prstGeom>
        </p:spPr>
      </p:pic>
      <p:sp>
        <p:nvSpPr>
          <p:cNvPr id="8" name="Rectangle 7">
            <a:extLst>
              <a:ext uri="{FF2B5EF4-FFF2-40B4-BE49-F238E27FC236}">
                <a16:creationId xmlns:a16="http://schemas.microsoft.com/office/drawing/2014/main" id="{D824DA2F-3172-423E-A878-7043F04ACDEE}"/>
              </a:ext>
            </a:extLst>
          </p:cNvPr>
          <p:cNvSpPr/>
          <p:nvPr/>
        </p:nvSpPr>
        <p:spPr>
          <a:xfrm>
            <a:off x="1687627" y="2763977"/>
            <a:ext cx="1718740" cy="246221"/>
          </a:xfrm>
          <a:prstGeom prst="rect">
            <a:avLst/>
          </a:prstGeom>
        </p:spPr>
        <p:txBody>
          <a:bodyPr wrap="none">
            <a:spAutoFit/>
          </a:bodyPr>
          <a:lstStyle/>
          <a:p>
            <a:r>
              <a:rPr lang="en-US" sz="1000" dirty="0"/>
              <a:t>Ambrosya Amlong, Vice Chair</a:t>
            </a:r>
          </a:p>
        </p:txBody>
      </p:sp>
      <p:sp>
        <p:nvSpPr>
          <p:cNvPr id="9" name="Rectangle 8">
            <a:extLst>
              <a:ext uri="{FF2B5EF4-FFF2-40B4-BE49-F238E27FC236}">
                <a16:creationId xmlns:a16="http://schemas.microsoft.com/office/drawing/2014/main" id="{56876677-F533-4BC6-A3FC-B4D7B1D0B182}"/>
              </a:ext>
            </a:extLst>
          </p:cNvPr>
          <p:cNvSpPr/>
          <p:nvPr/>
        </p:nvSpPr>
        <p:spPr>
          <a:xfrm>
            <a:off x="6377438" y="4419295"/>
            <a:ext cx="1281120" cy="246221"/>
          </a:xfrm>
          <a:prstGeom prst="rect">
            <a:avLst/>
          </a:prstGeom>
        </p:spPr>
        <p:txBody>
          <a:bodyPr wrap="none">
            <a:spAutoFit/>
          </a:bodyPr>
          <a:lstStyle/>
          <a:p>
            <a:r>
              <a:rPr lang="en-US" sz="1000" dirty="0"/>
              <a:t>Shannon Giger, Chair</a:t>
            </a:r>
          </a:p>
        </p:txBody>
      </p:sp>
      <p:pic>
        <p:nvPicPr>
          <p:cNvPr id="10" name="Picture 9">
            <a:extLst>
              <a:ext uri="{FF2B5EF4-FFF2-40B4-BE49-F238E27FC236}">
                <a16:creationId xmlns:a16="http://schemas.microsoft.com/office/drawing/2014/main" id="{351339AC-AF10-4EB8-98EF-DF356DDE4D99}"/>
              </a:ext>
            </a:extLst>
          </p:cNvPr>
          <p:cNvPicPr>
            <a:picLocks noChangeAspect="1"/>
          </p:cNvPicPr>
          <p:nvPr/>
        </p:nvPicPr>
        <p:blipFill>
          <a:blip r:embed="rId3"/>
          <a:stretch>
            <a:fillRect/>
          </a:stretch>
        </p:blipFill>
        <p:spPr>
          <a:xfrm>
            <a:off x="3661450" y="1419118"/>
            <a:ext cx="1201655" cy="1273140"/>
          </a:xfrm>
          <a:prstGeom prst="rect">
            <a:avLst/>
          </a:prstGeom>
        </p:spPr>
      </p:pic>
      <p:sp>
        <p:nvSpPr>
          <p:cNvPr id="11" name="Rectangle 10">
            <a:extLst>
              <a:ext uri="{FF2B5EF4-FFF2-40B4-BE49-F238E27FC236}">
                <a16:creationId xmlns:a16="http://schemas.microsoft.com/office/drawing/2014/main" id="{E51AC7AD-3F16-4CD6-A140-351EF01C9909}"/>
              </a:ext>
            </a:extLst>
          </p:cNvPr>
          <p:cNvSpPr/>
          <p:nvPr/>
        </p:nvSpPr>
        <p:spPr>
          <a:xfrm>
            <a:off x="3918692" y="2763978"/>
            <a:ext cx="869149" cy="261610"/>
          </a:xfrm>
          <a:prstGeom prst="rect">
            <a:avLst/>
          </a:prstGeom>
        </p:spPr>
        <p:txBody>
          <a:bodyPr wrap="none">
            <a:spAutoFit/>
          </a:bodyPr>
          <a:lstStyle/>
          <a:p>
            <a:r>
              <a:rPr lang="en-US" sz="1100" dirty="0">
                <a:latin typeface="+mj-lt"/>
              </a:rPr>
              <a:t>Cali Sanford</a:t>
            </a:r>
          </a:p>
        </p:txBody>
      </p:sp>
      <p:sp>
        <p:nvSpPr>
          <p:cNvPr id="12" name="Rectangle 11">
            <a:extLst>
              <a:ext uri="{FF2B5EF4-FFF2-40B4-BE49-F238E27FC236}">
                <a16:creationId xmlns:a16="http://schemas.microsoft.com/office/drawing/2014/main" id="{5B5475CB-218D-4F40-B1BD-81621015E94B}"/>
              </a:ext>
            </a:extLst>
          </p:cNvPr>
          <p:cNvSpPr/>
          <p:nvPr/>
        </p:nvSpPr>
        <p:spPr>
          <a:xfrm>
            <a:off x="1151883" y="4382960"/>
            <a:ext cx="979627" cy="276999"/>
          </a:xfrm>
          <a:prstGeom prst="rect">
            <a:avLst/>
          </a:prstGeom>
        </p:spPr>
        <p:txBody>
          <a:bodyPr wrap="none">
            <a:spAutoFit/>
          </a:bodyPr>
          <a:lstStyle/>
          <a:p>
            <a:r>
              <a:rPr lang="en-US" sz="1200" dirty="0"/>
              <a:t>Ryan Pauline</a:t>
            </a:r>
          </a:p>
        </p:txBody>
      </p:sp>
      <p:pic>
        <p:nvPicPr>
          <p:cNvPr id="13" name="Picture 12">
            <a:extLst>
              <a:ext uri="{FF2B5EF4-FFF2-40B4-BE49-F238E27FC236}">
                <a16:creationId xmlns:a16="http://schemas.microsoft.com/office/drawing/2014/main" id="{6D507440-DD50-498D-B3B0-38EC6F7C6E97}"/>
              </a:ext>
            </a:extLst>
          </p:cNvPr>
          <p:cNvPicPr>
            <a:picLocks noChangeAspect="1"/>
          </p:cNvPicPr>
          <p:nvPr/>
        </p:nvPicPr>
        <p:blipFill>
          <a:blip r:embed="rId4"/>
          <a:stretch>
            <a:fillRect/>
          </a:stretch>
        </p:blipFill>
        <p:spPr>
          <a:xfrm>
            <a:off x="1105536" y="3141940"/>
            <a:ext cx="1072322" cy="1201142"/>
          </a:xfrm>
          <a:prstGeom prst="rect">
            <a:avLst/>
          </a:prstGeom>
        </p:spPr>
      </p:pic>
      <p:pic>
        <p:nvPicPr>
          <p:cNvPr id="14" name="Picture 13">
            <a:extLst>
              <a:ext uri="{FF2B5EF4-FFF2-40B4-BE49-F238E27FC236}">
                <a16:creationId xmlns:a16="http://schemas.microsoft.com/office/drawing/2014/main" id="{82BDC652-9DCE-4AA4-A8A5-B4BBCEA2C089}"/>
              </a:ext>
            </a:extLst>
          </p:cNvPr>
          <p:cNvPicPr>
            <a:picLocks noChangeAspect="1"/>
          </p:cNvPicPr>
          <p:nvPr/>
        </p:nvPicPr>
        <p:blipFill>
          <a:blip r:embed="rId5"/>
          <a:stretch>
            <a:fillRect/>
          </a:stretch>
        </p:blipFill>
        <p:spPr>
          <a:xfrm>
            <a:off x="2864252" y="3143342"/>
            <a:ext cx="1084229" cy="1116608"/>
          </a:xfrm>
          <a:prstGeom prst="rect">
            <a:avLst/>
          </a:prstGeom>
        </p:spPr>
      </p:pic>
      <p:sp>
        <p:nvSpPr>
          <p:cNvPr id="15" name="Rectangle 14">
            <a:extLst>
              <a:ext uri="{FF2B5EF4-FFF2-40B4-BE49-F238E27FC236}">
                <a16:creationId xmlns:a16="http://schemas.microsoft.com/office/drawing/2014/main" id="{975ABF02-1266-43C4-9433-AD2C65F6889D}"/>
              </a:ext>
            </a:extLst>
          </p:cNvPr>
          <p:cNvSpPr/>
          <p:nvPr/>
        </p:nvSpPr>
        <p:spPr>
          <a:xfrm>
            <a:off x="2864252" y="4365269"/>
            <a:ext cx="1122423" cy="261610"/>
          </a:xfrm>
          <a:prstGeom prst="rect">
            <a:avLst/>
          </a:prstGeom>
        </p:spPr>
        <p:txBody>
          <a:bodyPr wrap="none">
            <a:spAutoFit/>
          </a:bodyPr>
          <a:lstStyle/>
          <a:p>
            <a:r>
              <a:rPr lang="en-US" sz="1100" dirty="0"/>
              <a:t>Hesham Youssef</a:t>
            </a:r>
          </a:p>
        </p:txBody>
      </p:sp>
      <p:sp>
        <p:nvSpPr>
          <p:cNvPr id="16" name="Rectangle 15">
            <a:extLst>
              <a:ext uri="{FF2B5EF4-FFF2-40B4-BE49-F238E27FC236}">
                <a16:creationId xmlns:a16="http://schemas.microsoft.com/office/drawing/2014/main" id="{BB756C1F-F206-4F18-81C1-CD0D8965DFC2}"/>
              </a:ext>
            </a:extLst>
          </p:cNvPr>
          <p:cNvSpPr/>
          <p:nvPr/>
        </p:nvSpPr>
        <p:spPr>
          <a:xfrm>
            <a:off x="4789197" y="4391270"/>
            <a:ext cx="865943" cy="261610"/>
          </a:xfrm>
          <a:prstGeom prst="rect">
            <a:avLst/>
          </a:prstGeom>
        </p:spPr>
        <p:txBody>
          <a:bodyPr wrap="none">
            <a:spAutoFit/>
          </a:bodyPr>
          <a:lstStyle/>
          <a:p>
            <a:r>
              <a:rPr lang="en-US" sz="1100" dirty="0"/>
              <a:t>Anthony Ho</a:t>
            </a:r>
          </a:p>
        </p:txBody>
      </p:sp>
      <p:pic>
        <p:nvPicPr>
          <p:cNvPr id="17" name="Picture 16">
            <a:extLst>
              <a:ext uri="{FF2B5EF4-FFF2-40B4-BE49-F238E27FC236}">
                <a16:creationId xmlns:a16="http://schemas.microsoft.com/office/drawing/2014/main" id="{75FDA24A-283C-4A34-BE8C-53F98718CA2B}"/>
              </a:ext>
            </a:extLst>
          </p:cNvPr>
          <p:cNvPicPr>
            <a:picLocks noChangeAspect="1"/>
          </p:cNvPicPr>
          <p:nvPr/>
        </p:nvPicPr>
        <p:blipFill>
          <a:blip r:embed="rId6"/>
          <a:stretch>
            <a:fillRect/>
          </a:stretch>
        </p:blipFill>
        <p:spPr>
          <a:xfrm>
            <a:off x="4577237" y="3086194"/>
            <a:ext cx="1122423" cy="1263407"/>
          </a:xfrm>
          <a:prstGeom prst="rect">
            <a:avLst/>
          </a:prstGeom>
        </p:spPr>
      </p:pic>
      <p:pic>
        <p:nvPicPr>
          <p:cNvPr id="18" name="Picture 17">
            <a:extLst>
              <a:ext uri="{FF2B5EF4-FFF2-40B4-BE49-F238E27FC236}">
                <a16:creationId xmlns:a16="http://schemas.microsoft.com/office/drawing/2014/main" id="{D01A3C56-3591-4A4D-917A-E03E0D055B7B}"/>
              </a:ext>
            </a:extLst>
          </p:cNvPr>
          <p:cNvPicPr>
            <a:picLocks noChangeAspect="1"/>
          </p:cNvPicPr>
          <p:nvPr/>
        </p:nvPicPr>
        <p:blipFill>
          <a:blip r:embed="rId7"/>
          <a:stretch>
            <a:fillRect/>
          </a:stretch>
        </p:blipFill>
        <p:spPr>
          <a:xfrm>
            <a:off x="256654" y="2772649"/>
            <a:ext cx="932769" cy="298730"/>
          </a:xfrm>
          <a:prstGeom prst="rect">
            <a:avLst/>
          </a:prstGeom>
        </p:spPr>
      </p:pic>
      <p:sp>
        <p:nvSpPr>
          <p:cNvPr id="19" name="Rectangle 18">
            <a:extLst>
              <a:ext uri="{FF2B5EF4-FFF2-40B4-BE49-F238E27FC236}">
                <a16:creationId xmlns:a16="http://schemas.microsoft.com/office/drawing/2014/main" id="{652562AB-381F-4DA2-954F-09529485BA12}"/>
              </a:ext>
            </a:extLst>
          </p:cNvPr>
          <p:cNvSpPr/>
          <p:nvPr/>
        </p:nvSpPr>
        <p:spPr>
          <a:xfrm>
            <a:off x="5373839" y="2717738"/>
            <a:ext cx="970779" cy="276999"/>
          </a:xfrm>
          <a:prstGeom prst="rect">
            <a:avLst/>
          </a:prstGeom>
        </p:spPr>
        <p:txBody>
          <a:bodyPr wrap="none">
            <a:spAutoFit/>
          </a:bodyPr>
          <a:lstStyle/>
          <a:p>
            <a:r>
              <a:rPr lang="en-US" sz="1200" dirty="0">
                <a:latin typeface="+mj-lt"/>
              </a:rPr>
              <a:t>David Calder</a:t>
            </a:r>
          </a:p>
        </p:txBody>
      </p:sp>
      <p:pic>
        <p:nvPicPr>
          <p:cNvPr id="20" name="Picture 19">
            <a:extLst>
              <a:ext uri="{FF2B5EF4-FFF2-40B4-BE49-F238E27FC236}">
                <a16:creationId xmlns:a16="http://schemas.microsoft.com/office/drawing/2014/main" id="{72C0B997-7DDA-4297-81C7-0D9AB38012B3}"/>
              </a:ext>
            </a:extLst>
          </p:cNvPr>
          <p:cNvPicPr>
            <a:picLocks noChangeAspect="1"/>
          </p:cNvPicPr>
          <p:nvPr/>
        </p:nvPicPr>
        <p:blipFill>
          <a:blip r:embed="rId8"/>
          <a:stretch>
            <a:fillRect/>
          </a:stretch>
        </p:blipFill>
        <p:spPr>
          <a:xfrm>
            <a:off x="105317" y="1436581"/>
            <a:ext cx="1298237" cy="1331355"/>
          </a:xfrm>
          <a:prstGeom prst="rect">
            <a:avLst/>
          </a:prstGeom>
        </p:spPr>
      </p:pic>
      <p:pic>
        <p:nvPicPr>
          <p:cNvPr id="21" name="Picture 20">
            <a:extLst>
              <a:ext uri="{FF2B5EF4-FFF2-40B4-BE49-F238E27FC236}">
                <a16:creationId xmlns:a16="http://schemas.microsoft.com/office/drawing/2014/main" id="{668BABF3-135F-47AF-A0B3-F616B1DB9BC2}"/>
              </a:ext>
            </a:extLst>
          </p:cNvPr>
          <p:cNvPicPr>
            <a:picLocks noChangeAspect="1"/>
          </p:cNvPicPr>
          <p:nvPr/>
        </p:nvPicPr>
        <p:blipFill>
          <a:blip r:embed="rId9"/>
          <a:stretch>
            <a:fillRect/>
          </a:stretch>
        </p:blipFill>
        <p:spPr>
          <a:xfrm>
            <a:off x="6276160" y="3029673"/>
            <a:ext cx="1342488" cy="1362829"/>
          </a:xfrm>
          <a:prstGeom prst="rect">
            <a:avLst/>
          </a:prstGeom>
        </p:spPr>
      </p:pic>
      <p:pic>
        <p:nvPicPr>
          <p:cNvPr id="22" name="Picture 21">
            <a:extLst>
              <a:ext uri="{FF2B5EF4-FFF2-40B4-BE49-F238E27FC236}">
                <a16:creationId xmlns:a16="http://schemas.microsoft.com/office/drawing/2014/main" id="{5E81D3A5-9A9A-43B8-B95F-049522BEEE3C}"/>
              </a:ext>
            </a:extLst>
          </p:cNvPr>
          <p:cNvPicPr>
            <a:picLocks noChangeAspect="1"/>
          </p:cNvPicPr>
          <p:nvPr/>
        </p:nvPicPr>
        <p:blipFill>
          <a:blip r:embed="rId10"/>
          <a:stretch>
            <a:fillRect/>
          </a:stretch>
        </p:blipFill>
        <p:spPr>
          <a:xfrm>
            <a:off x="5186421" y="1383295"/>
            <a:ext cx="1292238" cy="1334754"/>
          </a:xfrm>
          <a:prstGeom prst="rect">
            <a:avLst/>
          </a:prstGeom>
        </p:spPr>
      </p:pic>
      <p:pic>
        <p:nvPicPr>
          <p:cNvPr id="23" name="Picture 22">
            <a:extLst>
              <a:ext uri="{FF2B5EF4-FFF2-40B4-BE49-F238E27FC236}">
                <a16:creationId xmlns:a16="http://schemas.microsoft.com/office/drawing/2014/main" id="{10ADEECA-FDC2-4892-8111-7A9F791B7B1F}"/>
              </a:ext>
            </a:extLst>
          </p:cNvPr>
          <p:cNvPicPr/>
          <p:nvPr/>
        </p:nvPicPr>
        <p:blipFill>
          <a:blip r:embed="rId11"/>
          <a:stretch>
            <a:fillRect/>
          </a:stretch>
        </p:blipFill>
        <p:spPr>
          <a:xfrm>
            <a:off x="6919567" y="1366236"/>
            <a:ext cx="1126990" cy="1351502"/>
          </a:xfrm>
          <a:prstGeom prst="rect">
            <a:avLst/>
          </a:prstGeom>
        </p:spPr>
      </p:pic>
    </p:spTree>
    <p:extLst>
      <p:ext uri="{BB962C8B-B14F-4D97-AF65-F5344CB8AC3E}">
        <p14:creationId xmlns:p14="http://schemas.microsoft.com/office/powerpoint/2010/main" val="1074959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2AAB-11F4-46A9-B855-EF5D998A4762}"/>
              </a:ext>
            </a:extLst>
          </p:cNvPr>
          <p:cNvSpPr>
            <a:spLocks noGrp="1"/>
          </p:cNvSpPr>
          <p:nvPr>
            <p:ph type="ctrTitle"/>
          </p:nvPr>
        </p:nvSpPr>
        <p:spPr>
          <a:xfrm>
            <a:off x="439445" y="2693987"/>
            <a:ext cx="7772400" cy="1470025"/>
          </a:xfrm>
        </p:spPr>
        <p:txBody>
          <a:bodyPr>
            <a:noAutofit/>
          </a:bodyPr>
          <a:lstStyle/>
          <a:p>
            <a:r>
              <a:rPr lang="en-US" sz="4000" dirty="0"/>
              <a:t>Inclusiveness, Diversity, Equity and Anti-Racism (IDEA) Committee Report</a:t>
            </a:r>
          </a:p>
        </p:txBody>
      </p:sp>
      <p:sp>
        <p:nvSpPr>
          <p:cNvPr id="3" name="Google Shape;441;gc8ee795922_2_0">
            <a:extLst>
              <a:ext uri="{FF2B5EF4-FFF2-40B4-BE49-F238E27FC236}">
                <a16:creationId xmlns:a16="http://schemas.microsoft.com/office/drawing/2014/main" id="{1D3CCA78-ED2D-48AE-A4D7-CC655B981A0A}"/>
              </a:ext>
            </a:extLst>
          </p:cNvPr>
          <p:cNvSpPr txBox="1"/>
          <p:nvPr/>
        </p:nvSpPr>
        <p:spPr>
          <a:xfrm>
            <a:off x="895519" y="4598234"/>
            <a:ext cx="6553200" cy="17526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March 2023</a:t>
            </a:r>
            <a:endParaRPr sz="1400" b="0" i="0" u="none" strike="noStrike" cap="none" dirty="0">
              <a:solidFill>
                <a:srgbClr val="000000"/>
              </a:solidFill>
              <a:latin typeface="Calibri" panose="020F0502020204030204" pitchFamily="34" charset="0"/>
              <a:cs typeface="Calibri" panose="020F0502020204030204" pitchFamily="34" charset="0"/>
              <a:sym typeface="Arial"/>
            </a:endParaRPr>
          </a:p>
          <a:p>
            <a:pPr marL="0" marR="0" lvl="0" indent="0" algn="ctr" rtl="0">
              <a:lnSpc>
                <a:spcPct val="100000"/>
              </a:lnSpc>
              <a:spcBef>
                <a:spcPts val="480"/>
              </a:spcBef>
              <a:spcAft>
                <a:spcPts val="0"/>
              </a:spcAft>
              <a:buClr>
                <a:schemeClr val="dk1"/>
              </a:buClr>
              <a:buSzPts val="2400"/>
              <a:buFont typeface="Arial"/>
              <a:buNone/>
            </a:pPr>
            <a:r>
              <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rPr>
              <a:t>Louis Burton</a:t>
            </a:r>
          </a:p>
          <a:p>
            <a:pPr marL="0" marR="0" lvl="0" indent="0" algn="ctr" rtl="0">
              <a:lnSpc>
                <a:spcPct val="100000"/>
              </a:lnSpc>
              <a:spcBef>
                <a:spcPts val="480"/>
              </a:spcBef>
              <a:spcAft>
                <a:spcPts val="0"/>
              </a:spcAft>
              <a:buClr>
                <a:schemeClr val="dk1"/>
              </a:buClr>
              <a:buSzPts val="2400"/>
              <a:buFont typeface="Arial"/>
              <a:buNone/>
            </a:pPr>
            <a:endParaRPr sz="24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628977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ca0c24e580_1_78"/>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IDEA Committee Members </a:t>
            </a:r>
            <a:endParaRPr dirty="0"/>
          </a:p>
        </p:txBody>
      </p:sp>
      <p:sp>
        <p:nvSpPr>
          <p:cNvPr id="350" name="Google Shape;350;gca0c24e580_1_7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a:spcBef>
                <a:spcPts val="0"/>
              </a:spcBef>
              <a:buSzPts val="2400"/>
              <a:buNone/>
            </a:pPr>
            <a:r>
              <a:rPr lang="en-US" sz="2400" dirty="0"/>
              <a:t>Rhea Begeman, University of Illinois at Chicago</a:t>
            </a:r>
          </a:p>
          <a:p>
            <a:pPr marL="342900" lvl="0">
              <a:spcBef>
                <a:spcPts val="0"/>
              </a:spcBef>
              <a:buSzPts val="2400"/>
              <a:buNone/>
            </a:pPr>
            <a:r>
              <a:rPr lang="en-US" sz="2400" dirty="0"/>
              <a:t>Louis Burton, UT Health, San Antonio</a:t>
            </a:r>
          </a:p>
          <a:p>
            <a:pPr marL="342900" lvl="0" indent="-342900" algn="l" rtl="0">
              <a:spcBef>
                <a:spcPts val="0"/>
              </a:spcBef>
              <a:spcAft>
                <a:spcPts val="0"/>
              </a:spcAft>
              <a:buClr>
                <a:schemeClr val="dk1"/>
              </a:buClr>
              <a:buSzPts val="2400"/>
              <a:buNone/>
            </a:pPr>
            <a:r>
              <a:rPr lang="en-US" sz="2400" dirty="0"/>
              <a:t>Dave Calder, Loma Linda University</a:t>
            </a:r>
          </a:p>
          <a:p>
            <a:pPr marL="342900">
              <a:spcBef>
                <a:spcPts val="0"/>
              </a:spcBef>
              <a:buSzPts val="2400"/>
              <a:buNone/>
            </a:pPr>
            <a:r>
              <a:rPr lang="en-US" sz="2400" dirty="0"/>
              <a:t>Katy Oksuita, University of Wisconsin-Madison</a:t>
            </a:r>
          </a:p>
          <a:p>
            <a:pPr marL="342900" lvl="0" indent="-342900" algn="l" rtl="0">
              <a:spcBef>
                <a:spcPts val="0"/>
              </a:spcBef>
              <a:spcAft>
                <a:spcPts val="0"/>
              </a:spcAft>
              <a:buClr>
                <a:schemeClr val="dk1"/>
              </a:buClr>
              <a:buSzPts val="2400"/>
              <a:buNone/>
            </a:pPr>
            <a:r>
              <a:rPr lang="en-US" sz="2400" dirty="0"/>
              <a:t>Andrew Kennedy, University of Alabama at Birmingham</a:t>
            </a:r>
          </a:p>
          <a:p>
            <a:pPr marL="342900" lvl="0" indent="-342900" algn="l" rtl="0">
              <a:spcBef>
                <a:spcPts val="0"/>
              </a:spcBef>
              <a:spcAft>
                <a:spcPts val="0"/>
              </a:spcAft>
              <a:buClr>
                <a:schemeClr val="dk1"/>
              </a:buClr>
              <a:buSzPts val="2400"/>
              <a:buNone/>
            </a:pPr>
            <a:r>
              <a:rPr lang="en-US" sz="2400" dirty="0"/>
              <a:t>Diane Lee, Einstein Healthcare Network</a:t>
            </a:r>
          </a:p>
          <a:p>
            <a:pPr marL="342900" lvl="0" indent="-342900" algn="l" rtl="0">
              <a:spcBef>
                <a:spcPts val="0"/>
              </a:spcBef>
              <a:spcAft>
                <a:spcPts val="0"/>
              </a:spcAft>
              <a:buClr>
                <a:schemeClr val="dk1"/>
              </a:buClr>
              <a:buSzPts val="2400"/>
              <a:buNone/>
            </a:pPr>
            <a:r>
              <a:rPr lang="en-US" sz="2400" dirty="0"/>
              <a:t>Justine Murphey, Stanford University</a:t>
            </a:r>
          </a:p>
          <a:p>
            <a:pPr marL="342900" lvl="0" indent="-342900" algn="l" rtl="0">
              <a:spcBef>
                <a:spcPts val="0"/>
              </a:spcBef>
              <a:spcAft>
                <a:spcPts val="0"/>
              </a:spcAft>
              <a:buClr>
                <a:schemeClr val="dk1"/>
              </a:buClr>
              <a:buSzPts val="2400"/>
              <a:buNone/>
            </a:pPr>
            <a:r>
              <a:rPr lang="en-US" sz="2400" dirty="0"/>
              <a:t>Chelsea Pentecost, UT Health, Houston</a:t>
            </a:r>
          </a:p>
          <a:p>
            <a:pPr marL="342900" lvl="0" indent="-342900" algn="l" rtl="0">
              <a:spcBef>
                <a:spcPts val="0"/>
              </a:spcBef>
              <a:spcAft>
                <a:spcPts val="0"/>
              </a:spcAft>
              <a:buClr>
                <a:schemeClr val="dk1"/>
              </a:buClr>
              <a:buSzPts val="2400"/>
              <a:buNone/>
            </a:pPr>
            <a:r>
              <a:rPr lang="en-US" sz="2400" dirty="0"/>
              <a:t>Laura Robinson, University of Nebraska Medical Center</a:t>
            </a:r>
          </a:p>
          <a:p>
            <a:pPr marL="342900" lvl="0" indent="-342900" algn="l" rtl="0">
              <a:spcBef>
                <a:spcPts val="0"/>
              </a:spcBef>
              <a:spcAft>
                <a:spcPts val="0"/>
              </a:spcAft>
              <a:buClr>
                <a:schemeClr val="dk1"/>
              </a:buClr>
              <a:buSzPts val="2400"/>
              <a:buNone/>
            </a:pPr>
            <a:r>
              <a:rPr lang="en-US" sz="2400" dirty="0"/>
              <a:t>Tim Sullivan, Thomas Jefferson University and Hospitals</a:t>
            </a:r>
          </a:p>
          <a:p>
            <a:pPr marL="342900" lvl="0" indent="-342900" algn="l" rtl="0">
              <a:spcBef>
                <a:spcPts val="640"/>
              </a:spcBef>
              <a:spcAft>
                <a:spcPts val="0"/>
              </a:spcAft>
              <a:buClr>
                <a:schemeClr val="dk1"/>
              </a:buClr>
              <a:buSzPts val="3200"/>
              <a:buNone/>
            </a:pPr>
            <a:endParaRPr dirty="0">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210e4ebf1e0_1_0"/>
          <p:cNvSpPr txBox="1">
            <a:spLocks noGrp="1"/>
          </p:cNvSpPr>
          <p:nvPr>
            <p:ph type="title"/>
          </p:nvPr>
        </p:nvSpPr>
        <p:spPr>
          <a:xfrm>
            <a:off x="457200" y="157774"/>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Executive Committee</a:t>
            </a:r>
            <a:endParaRPr dirty="0"/>
          </a:p>
        </p:txBody>
      </p:sp>
      <p:sp>
        <p:nvSpPr>
          <p:cNvPr id="87" name="Google Shape;87;g210e4ebf1e0_1_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rmAutofit fontScale="62500" lnSpcReduction="20000"/>
          </a:bodyPr>
          <a:lstStyle/>
          <a:p>
            <a:pPr lvl="0" indent="-457200" algn="l" rtl="0">
              <a:spcBef>
                <a:spcPts val="360"/>
              </a:spcBef>
              <a:spcAft>
                <a:spcPts val="0"/>
              </a:spcAft>
              <a:buFont typeface="Wingdings" panose="05000000000000000000" pitchFamily="2" charset="2"/>
              <a:buChar char="v"/>
            </a:pPr>
            <a:r>
              <a:rPr lang="en-US" dirty="0"/>
              <a:t>President – Amy Jameson, University of New Mexico</a:t>
            </a:r>
          </a:p>
          <a:p>
            <a:pPr lvl="0" indent="-457200" algn="l" rtl="0">
              <a:spcBef>
                <a:spcPts val="360"/>
              </a:spcBef>
              <a:spcAft>
                <a:spcPts val="0"/>
              </a:spcAft>
              <a:buFont typeface="Wingdings" panose="05000000000000000000" pitchFamily="2" charset="2"/>
              <a:buChar char="v"/>
            </a:pPr>
            <a:r>
              <a:rPr lang="en-US" dirty="0"/>
              <a:t>Past President – Kain Robbins, Penn State University, Milton S. Hershey Medical Center</a:t>
            </a:r>
          </a:p>
          <a:p>
            <a:pPr lvl="0" indent="-457200" algn="l" rtl="0">
              <a:spcBef>
                <a:spcPts val="360"/>
              </a:spcBef>
              <a:spcAft>
                <a:spcPts val="0"/>
              </a:spcAft>
              <a:buFont typeface="Wingdings" panose="05000000000000000000" pitchFamily="2" charset="2"/>
              <a:buChar char="v"/>
            </a:pPr>
            <a:r>
              <a:rPr lang="en-US" dirty="0"/>
              <a:t>President Elect – David Christiansen, University of Florida College of Medicine, Jacksonville</a:t>
            </a:r>
          </a:p>
          <a:p>
            <a:pPr lvl="0" indent="-457200" algn="l" rtl="0">
              <a:spcBef>
                <a:spcPts val="360"/>
              </a:spcBef>
              <a:spcAft>
                <a:spcPts val="0"/>
              </a:spcAft>
              <a:buFont typeface="Wingdings" panose="05000000000000000000" pitchFamily="2" charset="2"/>
              <a:buChar char="v"/>
            </a:pPr>
            <a:r>
              <a:rPr lang="en-US" dirty="0"/>
              <a:t>Treasurer – Becky McGowan, University of Colorado Denver School of Medicine</a:t>
            </a:r>
          </a:p>
          <a:p>
            <a:pPr lvl="0" indent="-457200" algn="l" rtl="0">
              <a:spcBef>
                <a:spcPts val="360"/>
              </a:spcBef>
              <a:spcAft>
                <a:spcPts val="0"/>
              </a:spcAft>
              <a:buFont typeface="Wingdings" panose="05000000000000000000" pitchFamily="2" charset="2"/>
              <a:buChar char="v"/>
            </a:pPr>
            <a:r>
              <a:rPr lang="en-US" dirty="0"/>
              <a:t>Secretary – Jennifer Muir, The Brody School of Medicine at West Carolina University</a:t>
            </a:r>
          </a:p>
          <a:p>
            <a:pPr lvl="0" indent="-457200" algn="l" rtl="0">
              <a:spcBef>
                <a:spcPts val="360"/>
              </a:spcBef>
              <a:spcAft>
                <a:spcPts val="0"/>
              </a:spcAft>
              <a:buFont typeface="Wingdings" panose="05000000000000000000" pitchFamily="2" charset="2"/>
              <a:buChar char="v"/>
            </a:pPr>
            <a:r>
              <a:rPr lang="en-US" dirty="0"/>
              <a:t>Member at Large – Travis W. Schmitz, Northwestern University, Feinberg School of Medicine – McGaw</a:t>
            </a:r>
          </a:p>
          <a:p>
            <a:pPr lvl="0" indent="-457200" algn="l" rtl="0">
              <a:spcBef>
                <a:spcPts val="360"/>
              </a:spcBef>
              <a:spcAft>
                <a:spcPts val="0"/>
              </a:spcAft>
              <a:buFont typeface="Wingdings" panose="05000000000000000000" pitchFamily="2" charset="2"/>
              <a:buChar char="v"/>
            </a:pPr>
            <a:r>
              <a:rPr lang="en-US" dirty="0"/>
              <a:t>Member at Large – Steve Maxwell, University of Michigan</a:t>
            </a:r>
          </a:p>
          <a:p>
            <a:pPr lvl="0" indent="-457200" algn="l" rtl="0">
              <a:spcBef>
                <a:spcPts val="360"/>
              </a:spcBef>
              <a:spcAft>
                <a:spcPts val="0"/>
              </a:spcAft>
              <a:buFont typeface="Wingdings" panose="05000000000000000000" pitchFamily="2" charset="2"/>
              <a:buChar char="v"/>
            </a:pPr>
            <a:r>
              <a:rPr lang="en-US" dirty="0"/>
              <a:t>SAEM Board Liaison –  Erin Campo</a:t>
            </a:r>
          </a:p>
          <a:p>
            <a:pPr lvl="0" indent="-457200" algn="l" rtl="0">
              <a:spcBef>
                <a:spcPts val="360"/>
              </a:spcBef>
              <a:spcAft>
                <a:spcPts val="0"/>
              </a:spcAft>
              <a:buFont typeface="Wingdings" panose="05000000000000000000" pitchFamily="2" charset="2"/>
              <a:buChar char="v"/>
            </a:pPr>
            <a:r>
              <a:rPr lang="en-US" dirty="0"/>
              <a:t>SAEM Staff Liaison – Pooja Agrawal, MD, MPH</a:t>
            </a:r>
          </a:p>
          <a:p>
            <a:pPr lvl="0" indent="-457200" algn="l" rtl="0">
              <a:spcBef>
                <a:spcPts val="360"/>
              </a:spcBef>
              <a:spcAft>
                <a:spcPts val="0"/>
              </a:spcAft>
              <a:buFont typeface="Wingdings" panose="05000000000000000000" pitchFamily="2" charset="2"/>
              <a:buChar char="v"/>
            </a:pPr>
            <a:r>
              <a:rPr lang="en-US" dirty="0"/>
              <a:t>Member at Large AACEM Liaison - Open</a:t>
            </a:r>
          </a:p>
          <a:p>
            <a:pPr marL="0" lvl="0" indent="0" algn="l" rtl="0">
              <a:spcBef>
                <a:spcPts val="360"/>
              </a:spcBef>
              <a:spcAft>
                <a:spcPts val="0"/>
              </a:spcAft>
              <a:buNone/>
            </a:pPr>
            <a:endParaRPr dirty="0"/>
          </a:p>
        </p:txBody>
      </p:sp>
    </p:spTree>
    <p:extLst>
      <p:ext uri="{BB962C8B-B14F-4D97-AF65-F5344CB8AC3E}">
        <p14:creationId xmlns:p14="http://schemas.microsoft.com/office/powerpoint/2010/main" val="1984538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ca0c24e580_1_83"/>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IDEA Goals and Activities 2022</a:t>
            </a:r>
            <a:endParaRPr dirty="0"/>
          </a:p>
        </p:txBody>
      </p:sp>
      <p:sp>
        <p:nvSpPr>
          <p:cNvPr id="356" name="Google Shape;356;gca0c24e580_1_83"/>
          <p:cNvSpPr txBox="1">
            <a:spLocks noGrp="1"/>
          </p:cNvSpPr>
          <p:nvPr>
            <p:ph type="body" idx="1"/>
          </p:nvPr>
        </p:nvSpPr>
        <p:spPr>
          <a:xfrm>
            <a:off x="457200" y="1384539"/>
            <a:ext cx="8229600" cy="4525963"/>
          </a:xfrm>
          <a:prstGeom prst="rect">
            <a:avLst/>
          </a:prstGeom>
          <a:noFill/>
          <a:ln>
            <a:noFill/>
          </a:ln>
        </p:spPr>
        <p:txBody>
          <a:bodyPr spcFirstLastPara="1" wrap="square" lIns="91425" tIns="45700" rIns="91425" bIns="45700" anchor="t" anchorCtr="0">
            <a:normAutofit fontScale="85000" lnSpcReduction="10000"/>
          </a:bodyPr>
          <a:lstStyle/>
          <a:p>
            <a:pPr marL="342900" lvl="0" indent="-139700" algn="l" rtl="0">
              <a:spcBef>
                <a:spcPts val="0"/>
              </a:spcBef>
              <a:spcAft>
                <a:spcPts val="0"/>
              </a:spcAft>
              <a:buClr>
                <a:schemeClr val="dk1"/>
              </a:buClr>
              <a:buSzPts val="3200"/>
              <a:buFont typeface="Arial"/>
              <a:buNone/>
            </a:pPr>
            <a:endParaRPr dirty="0">
              <a:latin typeface="Arial Narrow"/>
              <a:ea typeface="Arial Narrow"/>
              <a:cs typeface="Arial Narrow"/>
              <a:sym typeface="Arial Narrow"/>
            </a:endParaRPr>
          </a:p>
          <a:p>
            <a:pPr marL="342900" lvl="0" indent="-342900" algn="l" rtl="0">
              <a:spcBef>
                <a:spcPts val="480"/>
              </a:spcBef>
              <a:spcAft>
                <a:spcPts val="0"/>
              </a:spcAft>
              <a:buClr>
                <a:schemeClr val="dk1"/>
              </a:buClr>
              <a:buSzPts val="2400"/>
              <a:buChar char="•"/>
            </a:pPr>
            <a:r>
              <a:rPr lang="en-US" dirty="0"/>
              <a:t>Three Goals</a:t>
            </a:r>
          </a:p>
          <a:p>
            <a:pPr marL="800100" lvl="1">
              <a:spcBef>
                <a:spcPts val="480"/>
              </a:spcBef>
              <a:buSzPts val="2400"/>
              <a:buChar char="•"/>
            </a:pPr>
            <a:r>
              <a:rPr lang="en-US" dirty="0"/>
              <a:t>Increase Diversity of AAAEM Group</a:t>
            </a:r>
          </a:p>
          <a:p>
            <a:pPr marL="800100" lvl="1">
              <a:spcBef>
                <a:spcPts val="480"/>
              </a:spcBef>
              <a:buSzPts val="2400"/>
              <a:buChar char="•"/>
            </a:pPr>
            <a:r>
              <a:rPr lang="en-US" dirty="0"/>
              <a:t>Create Guideline/Protocol Reporting</a:t>
            </a:r>
          </a:p>
          <a:p>
            <a:pPr marL="800100" lvl="1">
              <a:spcBef>
                <a:spcPts val="480"/>
              </a:spcBef>
              <a:buSzPts val="2400"/>
              <a:buChar char="•"/>
            </a:pPr>
            <a:r>
              <a:rPr lang="en-US" dirty="0"/>
              <a:t>Conduct Diversity Training/Education</a:t>
            </a:r>
          </a:p>
          <a:p>
            <a:pPr marL="800100" lvl="1">
              <a:spcBef>
                <a:spcPts val="480"/>
              </a:spcBef>
              <a:buSzPts val="2400"/>
              <a:buChar char="•"/>
            </a:pPr>
            <a:endParaRPr lang="en-US" dirty="0"/>
          </a:p>
          <a:p>
            <a:pPr marL="800100" lvl="1">
              <a:spcBef>
                <a:spcPts val="480"/>
              </a:spcBef>
              <a:buSzPts val="2400"/>
              <a:buChar char="•"/>
            </a:pPr>
            <a:r>
              <a:rPr lang="en-US" dirty="0"/>
              <a:t>Increase Diversity of AAAEM Group</a:t>
            </a:r>
          </a:p>
          <a:p>
            <a:pPr marL="1257300" lvl="2">
              <a:spcBef>
                <a:spcPts val="480"/>
              </a:spcBef>
              <a:buSzPts val="2400"/>
            </a:pPr>
            <a:r>
              <a:rPr lang="en-US" dirty="0"/>
              <a:t>Make recommendation – membership Committee – Outreach</a:t>
            </a:r>
          </a:p>
          <a:p>
            <a:pPr marL="1257300" lvl="2">
              <a:spcBef>
                <a:spcPts val="480"/>
              </a:spcBef>
              <a:buSzPts val="2400"/>
            </a:pPr>
            <a:r>
              <a:rPr lang="en-US" dirty="0"/>
              <a:t>Make recommendation – Education Committee – Tool Kit for Succession Planning</a:t>
            </a:r>
          </a:p>
          <a:p>
            <a:pPr marL="1257300" lvl="2">
              <a:spcBef>
                <a:spcPts val="480"/>
              </a:spcBef>
              <a:buSzPts val="2400"/>
            </a:pPr>
            <a:r>
              <a:rPr lang="en-US" dirty="0"/>
              <a:t>Host ACHE Fellowship Diversity Interns – mini job board? Stipend?</a:t>
            </a:r>
          </a:p>
          <a:p>
            <a:pPr marL="342900" lvl="0" indent="-190500" algn="l" rtl="0">
              <a:spcBef>
                <a:spcPts val="480"/>
              </a:spcBef>
              <a:spcAft>
                <a:spcPts val="0"/>
              </a:spcAft>
              <a:buClr>
                <a:schemeClr val="dk1"/>
              </a:buClr>
              <a:buSzPts val="2400"/>
              <a:buNone/>
            </a:pPr>
            <a:endParaRPr sz="2400" dirty="0"/>
          </a:p>
          <a:p>
            <a:pPr marL="342900" lvl="0" indent="-190500" algn="l" rtl="0">
              <a:spcBef>
                <a:spcPts val="480"/>
              </a:spcBef>
              <a:spcAft>
                <a:spcPts val="0"/>
              </a:spcAft>
              <a:buClr>
                <a:schemeClr val="dk1"/>
              </a:buClr>
              <a:buSzPts val="2400"/>
              <a:buFont typeface="Arial"/>
              <a:buNone/>
            </a:pPr>
            <a:endParaRPr sz="2400" dirty="0"/>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212A38-D8C0-FBBE-21DF-6DD1578188B7}"/>
              </a:ext>
            </a:extLst>
          </p:cNvPr>
          <p:cNvSpPr txBox="1"/>
          <p:nvPr/>
        </p:nvSpPr>
        <p:spPr>
          <a:xfrm>
            <a:off x="84469" y="2194918"/>
            <a:ext cx="8753111" cy="3988271"/>
          </a:xfrm>
          <a:prstGeom prst="rect">
            <a:avLst/>
          </a:prstGeom>
          <a:noFill/>
        </p:spPr>
        <p:txBody>
          <a:bodyPr wrap="square">
            <a:spAutoFit/>
          </a:bodyPr>
          <a:lstStyle/>
          <a:p>
            <a:pPr marL="457200" lvl="1" indent="0" algn="ctr">
              <a:spcBef>
                <a:spcPts val="480"/>
              </a:spcBef>
              <a:buSzPts val="2400"/>
              <a:buNone/>
            </a:pPr>
            <a:r>
              <a:rPr lang="en-US" b="1" dirty="0"/>
              <a:t>AAAEM</a:t>
            </a:r>
          </a:p>
          <a:p>
            <a:pPr marL="457200" lvl="1" indent="0" algn="ctr">
              <a:spcBef>
                <a:spcPts val="480"/>
              </a:spcBef>
              <a:buSzPts val="2400"/>
              <a:buNone/>
            </a:pPr>
            <a:r>
              <a:rPr lang="en-US" b="1" dirty="0"/>
              <a:t>Code of Professional Conduct</a:t>
            </a:r>
          </a:p>
          <a:p>
            <a:pPr marL="971550" lvl="1" indent="-514350">
              <a:spcBef>
                <a:spcPts val="480"/>
              </a:spcBef>
              <a:buSzPts val="2400"/>
              <a:buAutoNum type="alphaUcPeriod"/>
            </a:pPr>
            <a:r>
              <a:rPr lang="en-US" dirty="0"/>
              <a:t>Members have an ethical obligation to professionally act in a manner that upholds the purposes, values, and objectives of AAAEM</a:t>
            </a:r>
          </a:p>
          <a:p>
            <a:pPr marL="971550" lvl="1" indent="-514350">
              <a:spcBef>
                <a:spcPts val="480"/>
              </a:spcBef>
              <a:buSzPts val="2400"/>
              <a:buAutoNum type="alphaUcPeriod"/>
            </a:pPr>
            <a:r>
              <a:rPr lang="en-US" dirty="0"/>
              <a:t>Members shall conduct themselves in a professional manner while attending or participating in AAAEM sponsored events and in all communications with SAEM Staff</a:t>
            </a:r>
          </a:p>
          <a:p>
            <a:pPr marL="971550" lvl="1" indent="-514350">
              <a:spcBef>
                <a:spcPts val="480"/>
              </a:spcBef>
              <a:buSzPts val="2400"/>
              <a:buAutoNum type="alphaUcPeriod"/>
            </a:pPr>
            <a:r>
              <a:rPr lang="en-US" dirty="0"/>
              <a:t>While alcohol is served at many AAAEM events, members shall not use any substance to an excess that negatively impacts the member’s ability to act in a professional manner</a:t>
            </a:r>
          </a:p>
          <a:p>
            <a:pPr marL="971550" lvl="1" indent="-514350">
              <a:spcBef>
                <a:spcPts val="480"/>
              </a:spcBef>
              <a:buSzPts val="2400"/>
              <a:buAutoNum type="alphaUcPeriod"/>
            </a:pPr>
            <a:r>
              <a:rPr lang="en-US" dirty="0"/>
              <a:t>Members shall be honest, fair, and act respectfully and with integrity</a:t>
            </a:r>
          </a:p>
          <a:p>
            <a:pPr marL="971550" lvl="1" indent="-514350">
              <a:spcBef>
                <a:spcPts val="480"/>
              </a:spcBef>
              <a:buSzPts val="2400"/>
              <a:buAutoNum type="alphaUcPeriod"/>
            </a:pPr>
            <a:r>
              <a:rPr lang="en-US" dirty="0"/>
              <a:t>Members shall endorse Diversity, Equity, and Inclusion and shall not discriminate against members or AAAEM staff regarding religion, race, ethnicity, color, national origin, sex, sexual orientation, or disability</a:t>
            </a:r>
          </a:p>
          <a:p>
            <a:pPr marL="457200" lvl="1" indent="0">
              <a:spcBef>
                <a:spcPts val="480"/>
              </a:spcBef>
              <a:buSzPts val="2400"/>
              <a:buNone/>
            </a:pPr>
            <a:r>
              <a:rPr lang="en-US" dirty="0"/>
              <a:t>Conduct unbecoming of an AAAEM Member should be reported to the AAAEM President and SAEM CEO.  The AAAEM Executive Committee, including but not limited to the SAEM Ethics Committee, will investigate any reported breaches of professional conduct and reserves the right to enforce the AAAEM Code of Professional Conduct up to and including removal of AAAEM Membership</a:t>
            </a:r>
          </a:p>
        </p:txBody>
      </p:sp>
      <p:sp>
        <p:nvSpPr>
          <p:cNvPr id="6" name="TextBox 5">
            <a:extLst>
              <a:ext uri="{FF2B5EF4-FFF2-40B4-BE49-F238E27FC236}">
                <a16:creationId xmlns:a16="http://schemas.microsoft.com/office/drawing/2014/main" id="{F68DF352-B5C1-C83B-3E28-907C3676A897}"/>
              </a:ext>
            </a:extLst>
          </p:cNvPr>
          <p:cNvSpPr txBox="1"/>
          <p:nvPr/>
        </p:nvSpPr>
        <p:spPr>
          <a:xfrm>
            <a:off x="195444" y="1459776"/>
            <a:ext cx="8753111" cy="400110"/>
          </a:xfrm>
          <a:prstGeom prst="rect">
            <a:avLst/>
          </a:prstGeom>
          <a:noFill/>
        </p:spPr>
        <p:txBody>
          <a:bodyPr wrap="square">
            <a:spAutoFit/>
          </a:bodyPr>
          <a:lstStyle/>
          <a:p>
            <a:pPr marL="742950" lvl="1" indent="-285750">
              <a:spcBef>
                <a:spcPts val="480"/>
              </a:spcBef>
              <a:buSzPts val="2400"/>
              <a:buFont typeface="Arial" panose="020B0604020202020204" pitchFamily="34" charset="0"/>
              <a:buChar char="•"/>
            </a:pPr>
            <a:r>
              <a:rPr lang="en-US" sz="2000" dirty="0"/>
              <a:t>Create Guideline/Protocol Reporting</a:t>
            </a:r>
          </a:p>
        </p:txBody>
      </p:sp>
      <p:sp>
        <p:nvSpPr>
          <p:cNvPr id="7" name="Google Shape;355;gca0c24e580_1_83">
            <a:extLst>
              <a:ext uri="{FF2B5EF4-FFF2-40B4-BE49-F238E27FC236}">
                <a16:creationId xmlns:a16="http://schemas.microsoft.com/office/drawing/2014/main" id="{677E0340-E8BB-486E-3061-D29E32E25080}"/>
              </a:ext>
            </a:extLst>
          </p:cNvPr>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IDEA Goals and Activities 2022</a:t>
            </a:r>
            <a:endParaRPr dirty="0"/>
          </a:p>
        </p:txBody>
      </p:sp>
    </p:spTree>
    <p:extLst>
      <p:ext uri="{BB962C8B-B14F-4D97-AF65-F5344CB8AC3E}">
        <p14:creationId xmlns:p14="http://schemas.microsoft.com/office/powerpoint/2010/main" val="2708835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56;gca0c24e580_1_83">
            <a:extLst>
              <a:ext uri="{FF2B5EF4-FFF2-40B4-BE49-F238E27FC236}">
                <a16:creationId xmlns:a16="http://schemas.microsoft.com/office/drawing/2014/main" id="{197F3943-FB13-CBF5-6668-34D310AEBAAB}"/>
              </a:ext>
            </a:extLst>
          </p:cNvPr>
          <p:cNvSpPr txBox="1">
            <a:spLocks noGrp="1"/>
          </p:cNvSpPr>
          <p:nvPr>
            <p:ph type="body" idx="1"/>
          </p:nvPr>
        </p:nvSpPr>
        <p:spPr>
          <a:xfrm>
            <a:off x="457200" y="1384539"/>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Font typeface="Arial"/>
              <a:buNone/>
            </a:pPr>
            <a:endParaRPr dirty="0">
              <a:latin typeface="Arial Narrow"/>
              <a:ea typeface="Arial Narrow"/>
              <a:cs typeface="Arial Narrow"/>
              <a:sym typeface="Arial Narrow"/>
            </a:endParaRPr>
          </a:p>
          <a:p>
            <a:pPr marL="342900" lvl="0" indent="-342900" algn="l" rtl="0">
              <a:spcBef>
                <a:spcPts val="480"/>
              </a:spcBef>
              <a:spcAft>
                <a:spcPts val="0"/>
              </a:spcAft>
              <a:buClr>
                <a:schemeClr val="dk1"/>
              </a:buClr>
              <a:buSzPts val="2400"/>
              <a:buChar char="•"/>
            </a:pPr>
            <a:r>
              <a:rPr lang="en-US" dirty="0">
                <a:solidFill>
                  <a:schemeClr val="tx1"/>
                </a:solidFill>
              </a:rPr>
              <a:t>Diversity Training</a:t>
            </a:r>
          </a:p>
          <a:p>
            <a:pPr marL="800100" lvl="1" indent="-342900">
              <a:spcBef>
                <a:spcPts val="480"/>
              </a:spcBef>
              <a:buClr>
                <a:schemeClr val="dk1"/>
              </a:buClr>
              <a:buSzPts val="2400"/>
              <a:buChar char="•"/>
            </a:pPr>
            <a:r>
              <a:rPr lang="en-US" dirty="0">
                <a:solidFill>
                  <a:schemeClr val="tx1"/>
                </a:solidFill>
              </a:rPr>
              <a:t>Conducted Journal Club on 11/16 – Disarming Racial Microaggressions:  Microintervention Strategies for Targets, While Allies and Bystanders</a:t>
            </a:r>
          </a:p>
          <a:p>
            <a:pPr marL="457200" lvl="1" indent="0">
              <a:spcBef>
                <a:spcPts val="480"/>
              </a:spcBef>
              <a:buClr>
                <a:schemeClr val="dk1"/>
              </a:buClr>
              <a:buSzPts val="2400"/>
            </a:pPr>
            <a:endParaRPr lang="en-US" dirty="0">
              <a:solidFill>
                <a:schemeClr val="tx1"/>
              </a:solidFill>
            </a:endParaRPr>
          </a:p>
          <a:p>
            <a:pPr marL="800100" lvl="1" indent="-342900">
              <a:spcBef>
                <a:spcPts val="480"/>
              </a:spcBef>
              <a:buClr>
                <a:schemeClr val="dk1"/>
              </a:buClr>
              <a:buSzPts val="2400"/>
              <a:buChar char="•"/>
            </a:pPr>
            <a:r>
              <a:rPr lang="en-US" dirty="0">
                <a:solidFill>
                  <a:schemeClr val="tx1"/>
                </a:solidFill>
              </a:rPr>
              <a:t>Submitted Quarterly IDEA related topics to AAAEM Newsletter</a:t>
            </a:r>
          </a:p>
          <a:p>
            <a:pPr marL="457200" lvl="1" indent="0">
              <a:spcBef>
                <a:spcPts val="480"/>
              </a:spcBef>
              <a:buClr>
                <a:schemeClr val="dk1"/>
              </a:buClr>
              <a:buSzPts val="2400"/>
            </a:pPr>
            <a:endParaRPr lang="en-US" dirty="0">
              <a:solidFill>
                <a:schemeClr val="tx1"/>
              </a:solidFill>
            </a:endParaRPr>
          </a:p>
          <a:p>
            <a:pPr marL="800100" lvl="1" indent="-342900">
              <a:spcBef>
                <a:spcPts val="480"/>
              </a:spcBef>
              <a:buClr>
                <a:schemeClr val="dk1"/>
              </a:buClr>
              <a:buSzPts val="2400"/>
              <a:buChar char="•"/>
            </a:pPr>
            <a:r>
              <a:rPr lang="en-US" dirty="0">
                <a:solidFill>
                  <a:schemeClr val="tx1"/>
                </a:solidFill>
              </a:rPr>
              <a:t>Hosting Panel Discussion – Best Practices – IDEA</a:t>
            </a:r>
          </a:p>
          <a:p>
            <a:pPr marL="457200" lvl="1" indent="0">
              <a:spcBef>
                <a:spcPts val="480"/>
              </a:spcBef>
              <a:buClr>
                <a:schemeClr val="dk1"/>
              </a:buClr>
              <a:buSzPts val="2400"/>
            </a:pPr>
            <a:endParaRPr lang="en-US" dirty="0"/>
          </a:p>
          <a:p>
            <a:pPr marL="342900" lvl="0" indent="-190500" algn="l" rtl="0">
              <a:spcBef>
                <a:spcPts val="480"/>
              </a:spcBef>
              <a:spcAft>
                <a:spcPts val="0"/>
              </a:spcAft>
              <a:buClr>
                <a:schemeClr val="dk1"/>
              </a:buClr>
              <a:buSzPts val="2400"/>
              <a:buNone/>
            </a:pPr>
            <a:endParaRPr sz="2400" dirty="0"/>
          </a:p>
          <a:p>
            <a:pPr marL="342900" lvl="0" indent="-190500" algn="l" rtl="0">
              <a:spcBef>
                <a:spcPts val="480"/>
              </a:spcBef>
              <a:spcAft>
                <a:spcPts val="0"/>
              </a:spcAft>
              <a:buClr>
                <a:schemeClr val="dk1"/>
              </a:buClr>
              <a:buSzPts val="2400"/>
              <a:buFont typeface="Arial"/>
              <a:buNone/>
            </a:pPr>
            <a:endParaRPr sz="2400" dirty="0"/>
          </a:p>
          <a:p>
            <a:pPr marL="342900" lvl="0" indent="-139700" algn="l" rtl="0">
              <a:spcBef>
                <a:spcPts val="640"/>
              </a:spcBef>
              <a:spcAft>
                <a:spcPts val="0"/>
              </a:spcAft>
              <a:buClr>
                <a:schemeClr val="dk1"/>
              </a:buClr>
              <a:buSzPts val="3200"/>
              <a:buNone/>
            </a:pPr>
            <a:endParaRPr dirty="0"/>
          </a:p>
        </p:txBody>
      </p:sp>
      <p:sp>
        <p:nvSpPr>
          <p:cNvPr id="6" name="Google Shape;355;gca0c24e580_1_83">
            <a:extLst>
              <a:ext uri="{FF2B5EF4-FFF2-40B4-BE49-F238E27FC236}">
                <a16:creationId xmlns:a16="http://schemas.microsoft.com/office/drawing/2014/main" id="{DC6867B9-46F6-1C65-713E-341209760555}"/>
              </a:ext>
            </a:extLst>
          </p:cNvPr>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400"/>
              <a:buFont typeface="Arial Narrow"/>
              <a:buNone/>
            </a:pPr>
            <a:r>
              <a:rPr lang="en-US" b="1" dirty="0">
                <a:latin typeface="Arial Narrow"/>
                <a:ea typeface="Arial Narrow"/>
                <a:cs typeface="Arial Narrow"/>
                <a:sym typeface="Arial Narrow"/>
              </a:rPr>
              <a:t>IDEA Goals and Activities 2022</a:t>
            </a:r>
            <a:endParaRPr dirty="0"/>
          </a:p>
        </p:txBody>
      </p:sp>
    </p:spTree>
    <p:extLst>
      <p:ext uri="{BB962C8B-B14F-4D97-AF65-F5344CB8AC3E}">
        <p14:creationId xmlns:p14="http://schemas.microsoft.com/office/powerpoint/2010/main" val="816386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c8ee795922_2_0"/>
          <p:cNvSpPr txBox="1">
            <a:spLocks noGrp="1"/>
          </p:cNvSpPr>
          <p:nvPr>
            <p:ph type="ctrTitle"/>
          </p:nvPr>
        </p:nvSpPr>
        <p:spPr>
          <a:xfrm>
            <a:off x="457200" y="4378569"/>
            <a:ext cx="7772400" cy="165594"/>
          </a:xfrm>
          <a:prstGeom prst="rect">
            <a:avLst/>
          </a:prstGeom>
          <a:noFill/>
          <a:ln>
            <a:noFill/>
          </a:ln>
        </p:spPr>
        <p:txBody>
          <a:bodyPr spcFirstLastPara="1" wrap="square" lIns="91425" tIns="45700" rIns="91425" bIns="45700" anchor="ctr" anchorCtr="0">
            <a:normAutofit fontScale="90000"/>
          </a:bodyPr>
          <a:lstStyle/>
          <a:p>
            <a:r>
              <a:rPr lang="en-US" dirty="0"/>
              <a:t>Education Committee</a:t>
            </a:r>
            <a:br>
              <a:rPr lang="en-US" dirty="0"/>
            </a:br>
            <a:endParaRPr lang="en-US" dirty="0"/>
          </a:p>
        </p:txBody>
      </p:sp>
      <p:sp>
        <p:nvSpPr>
          <p:cNvPr id="441" name="Google Shape;441;gc8ee795922_2_0"/>
          <p:cNvSpPr txBox="1"/>
          <p:nvPr/>
        </p:nvSpPr>
        <p:spPr>
          <a:xfrm>
            <a:off x="895519" y="4575182"/>
            <a:ext cx="6553200" cy="17526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dirty="0">
                <a:solidFill>
                  <a:schemeClr val="dk1"/>
                </a:solidFill>
                <a:latin typeface="Calibri"/>
                <a:ea typeface="Calibri"/>
                <a:cs typeface="Calibri"/>
                <a:sym typeface="Calibri"/>
              </a:rPr>
              <a:t>March 2023</a:t>
            </a:r>
            <a:endParaRPr sz="1400" b="0" i="0" u="none" strike="noStrike" cap="none" dirty="0">
              <a:solidFill>
                <a:srgbClr val="000000"/>
              </a:solidFill>
              <a:latin typeface="Arial"/>
              <a:ea typeface="Arial"/>
              <a:cs typeface="Arial"/>
              <a:sym typeface="Arial"/>
            </a:endParaRPr>
          </a:p>
          <a:p>
            <a:pPr algn="ctr">
              <a:spcBef>
                <a:spcPts val="480"/>
              </a:spcBef>
              <a:buClr>
                <a:schemeClr val="dk1"/>
              </a:buClr>
              <a:buSzPts val="2400"/>
            </a:pPr>
            <a:r>
              <a:rPr lang="en-US" sz="2400" dirty="0">
                <a:solidFill>
                  <a:schemeClr val="dk1"/>
                </a:solidFill>
                <a:latin typeface="Calibri"/>
                <a:ea typeface="Calibri"/>
                <a:cs typeface="Calibri"/>
                <a:sym typeface="Calibri"/>
              </a:rPr>
              <a:t>Frank Jurkiewicz</a:t>
            </a: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a:buSzPts val="4400"/>
            </a:pPr>
            <a:r>
              <a:rPr lang="en-US" b="1" dirty="0">
                <a:latin typeface="Arial Narrow"/>
                <a:sym typeface="Arial Narrow"/>
              </a:rPr>
              <a:t>Education Committee</a:t>
            </a:r>
            <a:endParaRPr dirty="0"/>
          </a:p>
        </p:txBody>
      </p:sp>
      <p:sp>
        <p:nvSpPr>
          <p:cNvPr id="447" name="Google Shape;447;gc8ee795922_2_6"/>
          <p:cNvSpPr txBox="1">
            <a:spLocks noGrp="1"/>
          </p:cNvSpPr>
          <p:nvPr>
            <p:ph type="body" idx="1"/>
          </p:nvPr>
        </p:nvSpPr>
        <p:spPr>
          <a:xfrm>
            <a:off x="304800" y="1560443"/>
            <a:ext cx="8745071" cy="4840357"/>
          </a:xfrm>
          <a:prstGeom prst="rect">
            <a:avLst/>
          </a:prstGeom>
          <a:noFill/>
          <a:ln>
            <a:noFill/>
          </a:ln>
        </p:spPr>
        <p:txBody>
          <a:bodyPr spcFirstLastPara="1" wrap="square" lIns="91425" tIns="45700" rIns="91425" bIns="45700" anchor="t" anchorCtr="0">
            <a:normAutofit fontScale="77500" lnSpcReduction="20000"/>
          </a:bodyPr>
          <a:lstStyle/>
          <a:p>
            <a:pPr>
              <a:buSzPct val="72580"/>
            </a:pPr>
            <a:r>
              <a:rPr lang="en-US" dirty="0"/>
              <a:t>2022-2023 Membership</a:t>
            </a:r>
          </a:p>
          <a:p>
            <a:pPr lvl="1">
              <a:buSzPct val="72580"/>
            </a:pPr>
            <a:r>
              <a:rPr lang="en-US" dirty="0"/>
              <a:t>Ashlee Melendez, University of Louisville</a:t>
            </a:r>
          </a:p>
          <a:p>
            <a:pPr lvl="1">
              <a:buSzPct val="72580"/>
            </a:pPr>
            <a:r>
              <a:rPr lang="en-US" dirty="0"/>
              <a:t>Becky McGowan, University of Denver School of Medicine</a:t>
            </a:r>
          </a:p>
          <a:p>
            <a:pPr lvl="1">
              <a:buSzPct val="72580"/>
            </a:pPr>
            <a:r>
              <a:rPr lang="en-US" dirty="0"/>
              <a:t>Jennifer Muir, The Brody School of Medicine at East Carolina University</a:t>
            </a:r>
          </a:p>
          <a:p>
            <a:pPr lvl="1">
              <a:buSzPct val="72580"/>
            </a:pPr>
            <a:r>
              <a:rPr lang="en-US" dirty="0"/>
              <a:t>Shannon Giger, University of Arkansas for Medical Sciences</a:t>
            </a:r>
          </a:p>
          <a:p>
            <a:pPr lvl="1">
              <a:buSzPct val="72580"/>
            </a:pPr>
            <a:r>
              <a:rPr lang="en-US" dirty="0"/>
              <a:t>Tim Sullivan, Thomas Jefferson University</a:t>
            </a:r>
          </a:p>
          <a:p>
            <a:pPr lvl="1">
              <a:buSzPct val="72580"/>
            </a:pPr>
            <a:r>
              <a:rPr lang="en-US" dirty="0"/>
              <a:t>Frank Jurkiewicz – Chair, University of Florida, Gainesville</a:t>
            </a:r>
          </a:p>
          <a:p>
            <a:pPr lvl="1">
              <a:buSzPct val="72580"/>
            </a:pPr>
            <a:r>
              <a:rPr lang="en-US" dirty="0"/>
              <a:t>Adrian Lopez, University of Texas School of Medicine at San Antonio</a:t>
            </a:r>
          </a:p>
          <a:p>
            <a:pPr lvl="1">
              <a:buSzPct val="72580"/>
            </a:pPr>
            <a:r>
              <a:rPr lang="en-US" dirty="0"/>
              <a:t>Hesham M. Youssef, University of Toledo</a:t>
            </a:r>
          </a:p>
          <a:p>
            <a:pPr lvl="1">
              <a:buSzPct val="72580"/>
            </a:pPr>
            <a:r>
              <a:rPr lang="en-US" dirty="0"/>
              <a:t>Ryan Pauline, Thomas Jefferson University</a:t>
            </a:r>
          </a:p>
          <a:p>
            <a:pPr lvl="1">
              <a:buSzPct val="72580"/>
            </a:pPr>
            <a:r>
              <a:rPr lang="en-US" dirty="0"/>
              <a:t>Brendan Russell – Vice Chair, Brigham and Women's Hospital</a:t>
            </a:r>
          </a:p>
          <a:p>
            <a:pPr lvl="1">
              <a:buSzPct val="72580"/>
            </a:pPr>
            <a:r>
              <a:rPr lang="en-US" dirty="0"/>
              <a:t>Travis Schmitz, Northwestern Medicine</a:t>
            </a:r>
          </a:p>
          <a:p>
            <a:pPr lvl="1">
              <a:buSzPct val="72580"/>
            </a:pPr>
            <a:r>
              <a:rPr lang="en-US" dirty="0"/>
              <a:t>Kenneth Taylor, Denver Health Hospital Authority</a:t>
            </a:r>
          </a:p>
          <a:p>
            <a:pPr lvl="1">
              <a:buSzPct val="72580"/>
            </a:pPr>
            <a:endParaRPr lang="en-US" dirty="0"/>
          </a:p>
          <a:p>
            <a:pPr>
              <a:buSzPct val="72580"/>
            </a:pPr>
            <a:endParaRPr lang="en-US" dirty="0"/>
          </a:p>
          <a:p>
            <a:pPr marL="0" indent="0">
              <a:spcBef>
                <a:spcPts val="592"/>
              </a:spcBef>
              <a:buSzPct val="100000"/>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a:buSzPts val="4400"/>
            </a:pPr>
            <a:r>
              <a:rPr lang="en-US" b="1" dirty="0">
                <a:latin typeface="Arial Narrow"/>
                <a:ea typeface="Arial Narrow"/>
                <a:cs typeface="Arial Narrow"/>
                <a:sym typeface="Arial Narrow"/>
              </a:rPr>
              <a:t>Education Committee </a:t>
            </a:r>
            <a:endParaRPr dirty="0"/>
          </a:p>
        </p:txBody>
      </p:sp>
      <p:sp>
        <p:nvSpPr>
          <p:cNvPr id="447" name="Google Shape;447;gc8ee795922_2_6"/>
          <p:cNvSpPr txBox="1">
            <a:spLocks noGrp="1"/>
          </p:cNvSpPr>
          <p:nvPr>
            <p:ph type="body" idx="1"/>
          </p:nvPr>
        </p:nvSpPr>
        <p:spPr>
          <a:xfrm>
            <a:off x="304800" y="1560443"/>
            <a:ext cx="8745071" cy="4840357"/>
          </a:xfrm>
          <a:prstGeom prst="rect">
            <a:avLst/>
          </a:prstGeom>
          <a:noFill/>
          <a:ln>
            <a:noFill/>
          </a:ln>
        </p:spPr>
        <p:txBody>
          <a:bodyPr spcFirstLastPara="1" wrap="square" lIns="91425" tIns="45700" rIns="91425" bIns="45700" anchor="t" anchorCtr="0">
            <a:normAutofit fontScale="85000" lnSpcReduction="10000"/>
          </a:bodyPr>
          <a:lstStyle/>
          <a:p>
            <a:pPr marL="571500" lvl="1" indent="0">
              <a:buSzPct val="72580"/>
              <a:buNone/>
            </a:pPr>
            <a:r>
              <a:rPr lang="en-US" dirty="0"/>
              <a:t>2022-2023 Accomplishments</a:t>
            </a:r>
          </a:p>
          <a:p>
            <a:pPr lvl="1"/>
            <a:r>
              <a:rPr lang="en-US" dirty="0"/>
              <a:t>Committee established quarterly education sessions</a:t>
            </a:r>
          </a:p>
          <a:p>
            <a:pPr lvl="2"/>
            <a:r>
              <a:rPr lang="en-US" dirty="0"/>
              <a:t>December 2022 – Mike Granovsky, MD, LogixHealth</a:t>
            </a:r>
          </a:p>
          <a:p>
            <a:pPr lvl="2"/>
            <a:r>
              <a:rPr lang="en-US" dirty="0"/>
              <a:t>February 223 – CMS Changes and Budgeting Practices</a:t>
            </a:r>
          </a:p>
          <a:p>
            <a:pPr lvl="2"/>
            <a:r>
              <a:rPr lang="en-US" dirty="0"/>
              <a:t>June 2023</a:t>
            </a:r>
          </a:p>
          <a:p>
            <a:pPr lvl="2"/>
            <a:r>
              <a:rPr lang="en-US" dirty="0"/>
              <a:t>October 2023</a:t>
            </a:r>
          </a:p>
          <a:p>
            <a:pPr lvl="1"/>
            <a:r>
              <a:rPr lang="en-US" dirty="0"/>
              <a:t>Nominated inaugural Vice Chair of Education Committee </a:t>
            </a:r>
          </a:p>
          <a:p>
            <a:pPr lvl="1"/>
            <a:r>
              <a:rPr lang="en-US" dirty="0"/>
              <a:t>VC of committee monitored AAAEM listserve and solicited follow-up from sender</a:t>
            </a:r>
          </a:p>
          <a:p>
            <a:pPr lvl="1"/>
            <a:r>
              <a:rPr lang="en-US" dirty="0"/>
              <a:t>Committee partnered with CAEMA leadership to review curriculum and assist with identification of subject experts</a:t>
            </a:r>
          </a:p>
          <a:p>
            <a:pPr lvl="1"/>
            <a:r>
              <a:rPr lang="en-US" dirty="0"/>
              <a:t>Repository of Professional development books</a:t>
            </a:r>
          </a:p>
          <a:p>
            <a:pPr lvl="1">
              <a:buSzPct val="72580"/>
            </a:pPr>
            <a:endParaRPr lang="en-US" dirty="0"/>
          </a:p>
          <a:p>
            <a:pPr>
              <a:buSzPct val="72580"/>
            </a:pPr>
            <a:endParaRPr lang="en-US" dirty="0"/>
          </a:p>
          <a:p>
            <a:pPr>
              <a:buSzPct val="72580"/>
            </a:pPr>
            <a:endParaRPr lang="en-US" dirty="0"/>
          </a:p>
          <a:p>
            <a:pPr marL="0" indent="0">
              <a:spcBef>
                <a:spcPts val="592"/>
              </a:spcBef>
              <a:buSzPct val="100000"/>
              <a:buNone/>
            </a:pPr>
            <a:endParaRPr lang="en-US" dirty="0"/>
          </a:p>
        </p:txBody>
      </p:sp>
    </p:spTree>
    <p:extLst>
      <p:ext uri="{BB962C8B-B14F-4D97-AF65-F5344CB8AC3E}">
        <p14:creationId xmlns:p14="http://schemas.microsoft.com/office/powerpoint/2010/main" val="379482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c8ee795922_2_6"/>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a:buSzPts val="4400"/>
            </a:pPr>
            <a:r>
              <a:rPr lang="en-US" b="1" dirty="0">
                <a:latin typeface="Arial Narrow"/>
                <a:sym typeface="Arial Narrow"/>
              </a:rPr>
              <a:t>Education Committee</a:t>
            </a:r>
            <a:endParaRPr dirty="0"/>
          </a:p>
        </p:txBody>
      </p:sp>
      <p:sp>
        <p:nvSpPr>
          <p:cNvPr id="447" name="Google Shape;447;gc8ee795922_2_6"/>
          <p:cNvSpPr txBox="1">
            <a:spLocks noGrp="1"/>
          </p:cNvSpPr>
          <p:nvPr>
            <p:ph type="body" idx="1"/>
          </p:nvPr>
        </p:nvSpPr>
        <p:spPr>
          <a:xfrm>
            <a:off x="295922" y="1487205"/>
            <a:ext cx="8745071" cy="4840357"/>
          </a:xfrm>
          <a:prstGeom prst="rect">
            <a:avLst/>
          </a:prstGeom>
          <a:noFill/>
          <a:ln>
            <a:noFill/>
          </a:ln>
        </p:spPr>
        <p:txBody>
          <a:bodyPr spcFirstLastPara="1" wrap="square" lIns="91425" tIns="45700" rIns="91425" bIns="45700" anchor="t" anchorCtr="0">
            <a:normAutofit/>
          </a:bodyPr>
          <a:lstStyle/>
          <a:p>
            <a:pPr marL="114300" indent="0">
              <a:buSzPct val="72580"/>
              <a:buNone/>
            </a:pPr>
            <a:r>
              <a:rPr lang="en-US" dirty="0"/>
              <a:t>2022-2023 Future Initiatives</a:t>
            </a:r>
          </a:p>
          <a:p>
            <a:pPr lvl="1"/>
            <a:r>
              <a:rPr lang="en-US" dirty="0"/>
              <a:t>Development of on-boarding resources for new administrators</a:t>
            </a:r>
          </a:p>
          <a:p>
            <a:pPr lvl="2"/>
            <a:r>
              <a:rPr lang="en-US" dirty="0"/>
              <a:t>New administrator exposure to benchmark survey portal – Roundtable Analytics</a:t>
            </a:r>
          </a:p>
          <a:p>
            <a:pPr lvl="2"/>
            <a:r>
              <a:rPr lang="en-US" dirty="0"/>
              <a:t>Must read ED articles and helpful web links</a:t>
            </a:r>
          </a:p>
          <a:p>
            <a:pPr lvl="1"/>
            <a:r>
              <a:rPr lang="en-US" dirty="0"/>
              <a:t>Hot Topic development</a:t>
            </a:r>
          </a:p>
          <a:p>
            <a:pPr lvl="0" algn="l" rtl="0">
              <a:lnSpc>
                <a:spcPct val="100000"/>
              </a:lnSpc>
              <a:spcAft>
                <a:spcPts val="0"/>
              </a:spcAft>
              <a:buClr>
                <a:schemeClr val="dk1"/>
              </a:buClr>
              <a:buSzPct val="72580"/>
            </a:pPr>
            <a:endParaRPr lang="en-US" dirty="0"/>
          </a:p>
          <a:p>
            <a:pPr marL="0" indent="0">
              <a:spcBef>
                <a:spcPts val="592"/>
              </a:spcBef>
              <a:buSzPct val="100000"/>
              <a:buNone/>
            </a:pPr>
            <a:endParaRPr lang="en-US" dirty="0"/>
          </a:p>
        </p:txBody>
      </p:sp>
    </p:spTree>
    <p:extLst>
      <p:ext uri="{BB962C8B-B14F-4D97-AF65-F5344CB8AC3E}">
        <p14:creationId xmlns:p14="http://schemas.microsoft.com/office/powerpoint/2010/main" val="1733360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8" y="2896977"/>
            <a:ext cx="7772400" cy="1470025"/>
          </a:xfrm>
        </p:spPr>
        <p:txBody>
          <a:bodyPr anchor="b"/>
          <a:lstStyle/>
          <a:p>
            <a:pPr algn="just"/>
            <a:r>
              <a:rPr lang="en-US" dirty="0"/>
              <a:t>Membership Committee Report</a:t>
            </a:r>
          </a:p>
        </p:txBody>
      </p:sp>
      <p:pic>
        <p:nvPicPr>
          <p:cNvPr id="2052" name="Picture 4">
            <a:extLst>
              <a:ext uri="{FF2B5EF4-FFF2-40B4-BE49-F238E27FC236}">
                <a16:creationId xmlns:a16="http://schemas.microsoft.com/office/drawing/2014/main" id="{B9720545-5CA9-45EB-82DA-02D049E57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771" y="4701003"/>
            <a:ext cx="2914650" cy="971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1C9E157-756F-4FAA-BEBE-6A60EA786F25}"/>
              </a:ext>
            </a:extLst>
          </p:cNvPr>
          <p:cNvSpPr/>
          <p:nvPr/>
        </p:nvSpPr>
        <p:spPr>
          <a:xfrm>
            <a:off x="341790" y="4789625"/>
            <a:ext cx="3883981" cy="954107"/>
          </a:xfrm>
          <a:prstGeom prst="rect">
            <a:avLst/>
          </a:prstGeom>
        </p:spPr>
        <p:txBody>
          <a:bodyPr wrap="square">
            <a:spAutoFit/>
          </a:bodyPr>
          <a:lstStyle/>
          <a:p>
            <a:pPr fontAlgn="base"/>
            <a:r>
              <a:rPr lang="en-US" b="1" dirty="0">
                <a:latin typeface="Arial" panose="020B0604020202020204" pitchFamily="34" charset="0"/>
              </a:rPr>
              <a:t>Steven T Petrovic, MBA</a:t>
            </a:r>
            <a:r>
              <a:rPr lang="en-US" dirty="0">
                <a:latin typeface="Arial" panose="020B0604020202020204" pitchFamily="34" charset="0"/>
              </a:rPr>
              <a:t> ​</a:t>
            </a:r>
            <a:endParaRPr lang="en-US" dirty="0">
              <a:latin typeface="Segoe UI" panose="020B0502040204020203" pitchFamily="34" charset="0"/>
            </a:endParaRPr>
          </a:p>
          <a:p>
            <a:pPr fontAlgn="base"/>
            <a:r>
              <a:rPr lang="en-US" dirty="0">
                <a:latin typeface="Arial" panose="020B0604020202020204" pitchFamily="34" charset="0"/>
              </a:rPr>
              <a:t>Chief of Administrative Officer​</a:t>
            </a:r>
            <a:endParaRPr lang="en-US" dirty="0">
              <a:latin typeface="Segoe UI" panose="020B0502040204020203" pitchFamily="34" charset="0"/>
            </a:endParaRPr>
          </a:p>
          <a:p>
            <a:pPr fontAlgn="base"/>
            <a:r>
              <a:rPr lang="en-US" dirty="0">
                <a:latin typeface="Arial" panose="020B0604020202020204" pitchFamily="34" charset="0"/>
              </a:rPr>
              <a:t>University of Cincinnati Physicians​</a:t>
            </a:r>
            <a:endParaRPr lang="en-US" dirty="0">
              <a:latin typeface="Segoe UI" panose="020B0502040204020203" pitchFamily="34" charset="0"/>
            </a:endParaRPr>
          </a:p>
          <a:p>
            <a:pPr fontAlgn="base"/>
            <a:r>
              <a:rPr lang="en-US" dirty="0">
                <a:latin typeface="Arial" panose="020B0604020202020204" pitchFamily="34" charset="0"/>
              </a:rPr>
              <a:t>University of Cincinnati – College of Medicine</a:t>
            </a:r>
            <a:endParaRPr lang="en-US" dirty="0">
              <a:latin typeface="Segoe UI" panose="020B0502040204020203" pitchFamily="34" charset="0"/>
            </a:endParaRPr>
          </a:p>
        </p:txBody>
      </p:sp>
    </p:spTree>
    <p:extLst>
      <p:ext uri="{BB962C8B-B14F-4D97-AF65-F5344CB8AC3E}">
        <p14:creationId xmlns:p14="http://schemas.microsoft.com/office/powerpoint/2010/main" val="626315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 Committee Members</a:t>
            </a:r>
          </a:p>
        </p:txBody>
      </p:sp>
      <p:sp>
        <p:nvSpPr>
          <p:cNvPr id="4" name="TextBox 3"/>
          <p:cNvSpPr txBox="1"/>
          <p:nvPr/>
        </p:nvSpPr>
        <p:spPr>
          <a:xfrm>
            <a:off x="457200" y="2120854"/>
            <a:ext cx="8229600" cy="3495829"/>
          </a:xfrm>
          <a:prstGeom prst="rect">
            <a:avLst/>
          </a:prstGeom>
          <a:noFill/>
        </p:spPr>
        <p:txBody>
          <a:bodyPr wrap="square" rtlCol="0">
            <a:spAutoFit/>
          </a:bodyPr>
          <a:lstStyle/>
          <a:p>
            <a:pPr marL="342900" lvl="0" indent="-342900" algn="l" rtl="0">
              <a:spcBef>
                <a:spcPts val="480"/>
              </a:spcBef>
              <a:spcAft>
                <a:spcPts val="0"/>
              </a:spcAft>
              <a:buClr>
                <a:schemeClr val="dk1"/>
              </a:buClr>
              <a:buSzPts val="2400"/>
              <a:buNone/>
            </a:pPr>
            <a:r>
              <a:rPr lang="en-US" sz="2400" dirty="0"/>
              <a:t>Kathleen Acevedo, University of Virginia</a:t>
            </a:r>
            <a:endParaRPr lang="en-US" sz="4800" dirty="0"/>
          </a:p>
          <a:p>
            <a:pPr marL="342900" lvl="0" indent="-342900" algn="l" rtl="0">
              <a:spcBef>
                <a:spcPts val="480"/>
              </a:spcBef>
              <a:spcAft>
                <a:spcPts val="0"/>
              </a:spcAft>
              <a:buClr>
                <a:schemeClr val="dk1"/>
              </a:buClr>
              <a:buSzPts val="2400"/>
              <a:buNone/>
            </a:pPr>
            <a:r>
              <a:rPr lang="en-US" sz="2400" dirty="0"/>
              <a:t>Adrian Lopez, University of Texas – San Antonio</a:t>
            </a:r>
          </a:p>
          <a:p>
            <a:pPr marL="342900" indent="-342900">
              <a:spcBef>
                <a:spcPts val="480"/>
              </a:spcBef>
              <a:buClr>
                <a:schemeClr val="dk1"/>
              </a:buClr>
              <a:buSzPts val="2400"/>
            </a:pPr>
            <a:r>
              <a:rPr lang="en-US" sz="2400" dirty="0"/>
              <a:t>Becky McGowan, University of Colorado </a:t>
            </a:r>
          </a:p>
          <a:p>
            <a:pPr marL="342900" indent="-342900">
              <a:spcBef>
                <a:spcPts val="480"/>
              </a:spcBef>
              <a:buClr>
                <a:schemeClr val="dk1"/>
              </a:buClr>
              <a:buSzPts val="2400"/>
            </a:pPr>
            <a:r>
              <a:rPr lang="en-US" sz="2400" dirty="0"/>
              <a:t>Ryan Pauline, Thomas Jefferson</a:t>
            </a:r>
          </a:p>
          <a:p>
            <a:pPr marL="342900" indent="-342900">
              <a:spcBef>
                <a:spcPts val="480"/>
              </a:spcBef>
              <a:buClr>
                <a:schemeClr val="dk1"/>
              </a:buClr>
              <a:buSzPts val="2400"/>
            </a:pPr>
            <a:r>
              <a:rPr lang="en-US" sz="2400" dirty="0"/>
              <a:t>Steve Petrovic, University of Cincinnati</a:t>
            </a:r>
          </a:p>
          <a:p>
            <a:pPr marL="342900" indent="-342900">
              <a:spcBef>
                <a:spcPts val="480"/>
              </a:spcBef>
              <a:buClr>
                <a:schemeClr val="dk1"/>
              </a:buClr>
              <a:buSzPts val="2400"/>
            </a:pPr>
            <a:r>
              <a:rPr lang="en-US" sz="2400" dirty="0"/>
              <a:t>Kain Robbins, Penn State University</a:t>
            </a:r>
          </a:p>
          <a:p>
            <a:pPr marL="342900" indent="-342900">
              <a:spcBef>
                <a:spcPts val="480"/>
              </a:spcBef>
              <a:buClr>
                <a:schemeClr val="dk1"/>
              </a:buClr>
              <a:buSzPts val="2400"/>
            </a:pPr>
            <a:r>
              <a:rPr lang="en-US" sz="2400" dirty="0"/>
              <a:t>Lowell Tyler, Duke University</a:t>
            </a:r>
          </a:p>
          <a:p>
            <a:pPr marL="342900" indent="-342900">
              <a:spcBef>
                <a:spcPts val="480"/>
              </a:spcBef>
              <a:buClr>
                <a:schemeClr val="dk1"/>
              </a:buClr>
              <a:buSzPts val="2400"/>
            </a:pPr>
            <a:r>
              <a:rPr lang="en-US" sz="2400" dirty="0"/>
              <a:t>Kashwayne Williams, Washington University (St. Louis)</a:t>
            </a:r>
            <a:endParaRPr lang="en-US" sz="4800" dirty="0"/>
          </a:p>
        </p:txBody>
      </p:sp>
    </p:spTree>
    <p:extLst>
      <p:ext uri="{BB962C8B-B14F-4D97-AF65-F5344CB8AC3E}">
        <p14:creationId xmlns:p14="http://schemas.microsoft.com/office/powerpoint/2010/main" val="316364542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 Committee</a:t>
            </a:r>
          </a:p>
        </p:txBody>
      </p:sp>
      <p:sp>
        <p:nvSpPr>
          <p:cNvPr id="4" name="TextBox 3"/>
          <p:cNvSpPr txBox="1"/>
          <p:nvPr/>
        </p:nvSpPr>
        <p:spPr>
          <a:xfrm>
            <a:off x="457200" y="1382723"/>
            <a:ext cx="8229600" cy="5216813"/>
          </a:xfrm>
          <a:prstGeom prst="rect">
            <a:avLst/>
          </a:prstGeom>
          <a:noFill/>
        </p:spPr>
        <p:txBody>
          <a:bodyPr wrap="square" rtlCol="0">
            <a:spAutoFit/>
          </a:bodyPr>
          <a:lstStyle/>
          <a:p>
            <a:r>
              <a:rPr lang="en-US" sz="2700" dirty="0"/>
              <a:t>Annual Goals:</a:t>
            </a:r>
          </a:p>
          <a:p>
            <a:pPr marL="285750" indent="-285750">
              <a:buFont typeface="Arial" panose="020B0604020202020204" pitchFamily="34" charset="0"/>
              <a:buChar char="•"/>
            </a:pPr>
            <a:endParaRPr lang="en-US" sz="2700" dirty="0"/>
          </a:p>
          <a:p>
            <a:pPr marL="285750" indent="-285750">
              <a:buFont typeface="Arial" panose="020B0604020202020204" pitchFamily="34" charset="0"/>
              <a:buChar char="•"/>
            </a:pPr>
            <a:r>
              <a:rPr lang="en-US" sz="2700" dirty="0"/>
              <a:t>Align AAAEM membership with the AACEM </a:t>
            </a:r>
          </a:p>
          <a:p>
            <a:pPr marL="285750" indent="-285750">
              <a:buFont typeface="Arial" panose="020B0604020202020204" pitchFamily="34" charset="0"/>
              <a:buChar char="•"/>
            </a:pPr>
            <a:r>
              <a:rPr lang="en-US" sz="1800" dirty="0"/>
              <a:t>15 New Members</a:t>
            </a:r>
          </a:p>
          <a:p>
            <a:pPr marL="285750" indent="-285750">
              <a:buFont typeface="Arial" panose="020B0604020202020204" pitchFamily="34" charset="0"/>
              <a:buChar char="•"/>
            </a:pPr>
            <a:endParaRPr lang="en-US" sz="2700" dirty="0"/>
          </a:p>
          <a:p>
            <a:pPr marL="285750" indent="-285750">
              <a:buFont typeface="Arial" panose="020B0604020202020204" pitchFamily="34" charset="0"/>
              <a:buChar char="•"/>
            </a:pPr>
            <a:r>
              <a:rPr lang="en-US" sz="2700" dirty="0"/>
              <a:t>Improve new membership onboarding </a:t>
            </a:r>
          </a:p>
          <a:p>
            <a:pPr marL="285750" lvl="3" indent="-285750">
              <a:buFont typeface="Arial" panose="020B0604020202020204" pitchFamily="34" charset="0"/>
              <a:buChar char="•"/>
            </a:pPr>
            <a:r>
              <a:rPr lang="en-US" sz="1800" dirty="0"/>
              <a:t>AAAEM Mentorship Program</a:t>
            </a:r>
          </a:p>
          <a:p>
            <a:pPr marL="285750" indent="-285750">
              <a:buFont typeface="Arial" panose="020B0604020202020204" pitchFamily="34" charset="0"/>
              <a:buChar char="•"/>
            </a:pPr>
            <a:endParaRPr lang="en-US" sz="2700" dirty="0"/>
          </a:p>
          <a:p>
            <a:pPr marL="285750" indent="-285750">
              <a:buFont typeface="Arial" panose="020B0604020202020204" pitchFamily="34" charset="0"/>
              <a:buChar char="•"/>
            </a:pPr>
            <a:r>
              <a:rPr lang="en-US" sz="2700" dirty="0"/>
              <a:t>Increase membership with Associate &amp; Emeritus Status</a:t>
            </a:r>
          </a:p>
          <a:p>
            <a:pPr marL="285750" indent="-285750">
              <a:buFont typeface="Arial" panose="020B0604020202020204" pitchFamily="34" charset="0"/>
              <a:buChar char="•"/>
            </a:pPr>
            <a:r>
              <a:rPr lang="en-US" sz="1800" dirty="0"/>
              <a:t>Largest Membership Panel in our history - 126</a:t>
            </a:r>
          </a:p>
          <a:p>
            <a:pPr marL="285750" indent="-285750">
              <a:buFont typeface="Arial" panose="020B0604020202020204" pitchFamily="34" charset="0"/>
              <a:buChar char="•"/>
            </a:pPr>
            <a:r>
              <a:rPr lang="en-US" sz="1800" dirty="0"/>
              <a:t>91 Administrator</a:t>
            </a:r>
          </a:p>
          <a:p>
            <a:pPr marL="285750" indent="-285750">
              <a:buFont typeface="Arial" panose="020B0604020202020204" pitchFamily="34" charset="0"/>
              <a:buChar char="•"/>
            </a:pPr>
            <a:r>
              <a:rPr lang="en-US" sz="1800" dirty="0"/>
              <a:t>33 Associate</a:t>
            </a:r>
          </a:p>
          <a:p>
            <a:pPr marL="285750" indent="-285750">
              <a:buFont typeface="Arial" panose="020B0604020202020204" pitchFamily="34" charset="0"/>
              <a:buChar char="•"/>
            </a:pPr>
            <a:r>
              <a:rPr lang="en-US" sz="1800" dirty="0"/>
              <a:t>2 Emeritus</a:t>
            </a:r>
          </a:p>
        </p:txBody>
      </p:sp>
    </p:spTree>
    <p:extLst>
      <p:ext uri="{BB962C8B-B14F-4D97-AF65-F5344CB8AC3E}">
        <p14:creationId xmlns:p14="http://schemas.microsoft.com/office/powerpoint/2010/main" val="385426961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2BD43-E5D4-4882-B131-89B3F7C782E5}"/>
              </a:ext>
            </a:extLst>
          </p:cNvPr>
          <p:cNvSpPr>
            <a:spLocks noGrp="1"/>
          </p:cNvSpPr>
          <p:nvPr>
            <p:ph type="title"/>
          </p:nvPr>
        </p:nvSpPr>
        <p:spPr>
          <a:xfrm>
            <a:off x="457200" y="60444"/>
            <a:ext cx="8229600" cy="1143000"/>
          </a:xfrm>
        </p:spPr>
        <p:txBody>
          <a:bodyPr>
            <a:normAutofit/>
          </a:bodyPr>
          <a:lstStyle/>
          <a:p>
            <a:r>
              <a:rPr lang="en-US" dirty="0"/>
              <a:t>Incoming EC Members</a:t>
            </a:r>
          </a:p>
        </p:txBody>
      </p:sp>
      <p:sp>
        <p:nvSpPr>
          <p:cNvPr id="3" name="Text Placeholder 2">
            <a:extLst>
              <a:ext uri="{FF2B5EF4-FFF2-40B4-BE49-F238E27FC236}">
                <a16:creationId xmlns:a16="http://schemas.microsoft.com/office/drawing/2014/main" id="{689C6E49-D2A9-4C07-BC42-BB073F2E93F6}"/>
              </a:ext>
            </a:extLst>
          </p:cNvPr>
          <p:cNvSpPr>
            <a:spLocks noGrp="1"/>
          </p:cNvSpPr>
          <p:nvPr>
            <p:ph type="body" idx="1"/>
          </p:nvPr>
        </p:nvSpPr>
        <p:spPr/>
        <p:txBody>
          <a:bodyPr>
            <a:normAutofit/>
          </a:bodyPr>
          <a:lstStyle/>
          <a:p>
            <a:pPr>
              <a:buFont typeface="Wingdings" panose="05000000000000000000" pitchFamily="2" charset="2"/>
              <a:buChar char="v"/>
            </a:pPr>
            <a:r>
              <a:rPr lang="en-US" dirty="0"/>
              <a:t>Steve Maxwell – Secretary, University of Michigan</a:t>
            </a:r>
          </a:p>
          <a:p>
            <a:pPr>
              <a:buFont typeface="Wingdings" panose="05000000000000000000" pitchFamily="2" charset="2"/>
              <a:buChar char="v"/>
            </a:pPr>
            <a:r>
              <a:rPr lang="en-US" dirty="0"/>
              <a:t>Diane C. Lee, Einstein Healthcare Network</a:t>
            </a:r>
          </a:p>
          <a:p>
            <a:pPr>
              <a:buFont typeface="Wingdings" panose="05000000000000000000" pitchFamily="2" charset="2"/>
              <a:buChar char="v"/>
            </a:pPr>
            <a:r>
              <a:rPr lang="en-US" dirty="0"/>
              <a:t>Brendan Russell, Mass General Brigham</a:t>
            </a:r>
          </a:p>
          <a:p>
            <a:pPr marL="114300" indent="0">
              <a:buNone/>
            </a:pPr>
            <a:endParaRPr lang="en-US" dirty="0"/>
          </a:p>
        </p:txBody>
      </p:sp>
    </p:spTree>
    <p:extLst>
      <p:ext uri="{BB962C8B-B14F-4D97-AF65-F5344CB8AC3E}">
        <p14:creationId xmlns:p14="http://schemas.microsoft.com/office/powerpoint/2010/main" val="4266902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Membership Committee</a:t>
            </a:r>
          </a:p>
        </p:txBody>
      </p:sp>
      <p:graphicFrame>
        <p:nvGraphicFramePr>
          <p:cNvPr id="4" name="Chart 3">
            <a:extLst>
              <a:ext uri="{FF2B5EF4-FFF2-40B4-BE49-F238E27FC236}">
                <a16:creationId xmlns:a16="http://schemas.microsoft.com/office/drawing/2014/main" id="{9D4F8ACA-3827-8149-B2B3-ACDADBF17C1F}"/>
              </a:ext>
            </a:extLst>
          </p:cNvPr>
          <p:cNvGraphicFramePr/>
          <p:nvPr/>
        </p:nvGraphicFramePr>
        <p:xfrm>
          <a:off x="1047008" y="1638794"/>
          <a:ext cx="7158842" cy="4429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868913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7478" y="988978"/>
            <a:ext cx="7549045" cy="3231654"/>
          </a:xfrm>
          <a:prstGeom prst="rect">
            <a:avLst/>
          </a:prstGeom>
          <a:noFill/>
        </p:spPr>
        <p:txBody>
          <a:bodyPr wrap="square" rtlCol="0">
            <a:spAutoFit/>
          </a:bodyPr>
          <a:lstStyle/>
          <a:p>
            <a:pPr algn="ctr" defTabSz="342900"/>
            <a:endParaRPr lang="en-US" sz="2400" b="1" dirty="0">
              <a:solidFill>
                <a:prstClr val="white"/>
              </a:solidFill>
              <a:latin typeface="Calibri"/>
            </a:endParaRPr>
          </a:p>
          <a:p>
            <a:pPr algn="ctr" defTabSz="342900"/>
            <a:r>
              <a:rPr lang="en-US" sz="3600" b="1" dirty="0">
                <a:solidFill>
                  <a:prstClr val="white"/>
                </a:solidFill>
                <a:latin typeface="Calibri"/>
              </a:rPr>
              <a:t>Strategic Planning Committee</a:t>
            </a:r>
          </a:p>
          <a:p>
            <a:pPr algn="ctr" defTabSz="342900"/>
            <a:endParaRPr lang="en-US" sz="2400" b="1" dirty="0">
              <a:solidFill>
                <a:prstClr val="white"/>
              </a:solidFill>
              <a:latin typeface="Calibri"/>
            </a:endParaRPr>
          </a:p>
          <a:p>
            <a:pPr algn="ctr" defTabSz="342900"/>
            <a:r>
              <a:rPr lang="en-US" sz="3600" b="1" dirty="0">
                <a:solidFill>
                  <a:prstClr val="white"/>
                </a:solidFill>
              </a:rPr>
              <a:t>Annual Report</a:t>
            </a:r>
          </a:p>
          <a:p>
            <a:pPr algn="ctr" defTabSz="342900"/>
            <a:endParaRPr lang="en-US" sz="2400" b="1" dirty="0">
              <a:solidFill>
                <a:prstClr val="white"/>
              </a:solidFill>
            </a:endParaRPr>
          </a:p>
          <a:p>
            <a:pPr algn="ctr" defTabSz="342900"/>
            <a:r>
              <a:rPr lang="en-US" sz="3600" b="1" dirty="0">
                <a:solidFill>
                  <a:prstClr val="white"/>
                </a:solidFill>
                <a:latin typeface="Calibri"/>
              </a:rPr>
              <a:t>2022/2023</a:t>
            </a:r>
          </a:p>
          <a:p>
            <a:pPr algn="ctr" defTabSz="342900"/>
            <a:endParaRPr lang="en-US" sz="2400" b="1" dirty="0">
              <a:solidFill>
                <a:prstClr val="white"/>
              </a:solidFill>
              <a:latin typeface="Calibri"/>
            </a:endParaRPr>
          </a:p>
        </p:txBody>
      </p:sp>
      <p:sp>
        <p:nvSpPr>
          <p:cNvPr id="5" name="TextBox 4"/>
          <p:cNvSpPr txBox="1"/>
          <p:nvPr/>
        </p:nvSpPr>
        <p:spPr>
          <a:xfrm>
            <a:off x="1307431" y="4737650"/>
            <a:ext cx="3690434" cy="1246495"/>
          </a:xfrm>
          <a:prstGeom prst="rect">
            <a:avLst/>
          </a:prstGeom>
          <a:noFill/>
        </p:spPr>
        <p:txBody>
          <a:bodyPr wrap="none" rtlCol="0">
            <a:spAutoFit/>
          </a:bodyPr>
          <a:lstStyle/>
          <a:p>
            <a:pPr defTabSz="342900"/>
            <a:r>
              <a:rPr lang="en-US" sz="1500" b="1" dirty="0">
                <a:latin typeface="Calibri"/>
              </a:rPr>
              <a:t>Andrew D. Kennedy, M.B.A.</a:t>
            </a:r>
          </a:p>
          <a:p>
            <a:pPr defTabSz="342900"/>
            <a:r>
              <a:rPr lang="en-US" sz="1500" b="1" dirty="0">
                <a:latin typeface="Calibri"/>
              </a:rPr>
              <a:t>Executive Administrator</a:t>
            </a:r>
          </a:p>
          <a:p>
            <a:pPr defTabSz="342900"/>
            <a:r>
              <a:rPr lang="en-US" sz="1500" b="1" dirty="0">
                <a:latin typeface="Calibri"/>
              </a:rPr>
              <a:t>University of Alabama at Birmingham (UAB)</a:t>
            </a:r>
          </a:p>
          <a:p>
            <a:pPr defTabSz="342900"/>
            <a:r>
              <a:rPr lang="en-US" sz="1500" b="1" dirty="0">
                <a:latin typeface="Calibri"/>
              </a:rPr>
              <a:t>Committee Chair</a:t>
            </a:r>
          </a:p>
          <a:p>
            <a:pPr defTabSz="342900"/>
            <a:endParaRPr lang="en-US" sz="1500" b="1" dirty="0">
              <a:solidFill>
                <a:prstClr val="black"/>
              </a:solidFill>
              <a:latin typeface="Calibri"/>
            </a:endParaRPr>
          </a:p>
        </p:txBody>
      </p:sp>
    </p:spTree>
    <p:extLst>
      <p:ext uri="{BB962C8B-B14F-4D97-AF65-F5344CB8AC3E}">
        <p14:creationId xmlns:p14="http://schemas.microsoft.com/office/powerpoint/2010/main" val="4199642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20" y="857250"/>
            <a:ext cx="7042838" cy="857250"/>
          </a:xfrm>
        </p:spPr>
        <p:txBody>
          <a:bodyPr>
            <a:noAutofit/>
          </a:bodyPr>
          <a:lstStyle/>
          <a:p>
            <a:r>
              <a:rPr lang="en-US" sz="3000" b="1" dirty="0"/>
              <a:t>AAAEM Strategic Planning Committee</a:t>
            </a:r>
            <a:br>
              <a:rPr lang="en-US" sz="3000" b="1" dirty="0"/>
            </a:br>
            <a:r>
              <a:rPr lang="en-US" sz="3000" b="1" dirty="0"/>
              <a:t>2022/2023</a:t>
            </a:r>
          </a:p>
        </p:txBody>
      </p:sp>
      <p:sp>
        <p:nvSpPr>
          <p:cNvPr id="6" name="Content Placeholder 5"/>
          <p:cNvSpPr txBox="1">
            <a:spLocks/>
          </p:cNvSpPr>
          <p:nvPr/>
        </p:nvSpPr>
        <p:spPr>
          <a:xfrm>
            <a:off x="565221" y="2219191"/>
            <a:ext cx="3665489" cy="1873877"/>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500" dirty="0"/>
              <a:t>Drew Kennedy, Chair – UAB</a:t>
            </a:r>
          </a:p>
          <a:p>
            <a:pPr marL="0" indent="0">
              <a:spcBef>
                <a:spcPts val="0"/>
              </a:spcBef>
              <a:buNone/>
            </a:pPr>
            <a:r>
              <a:rPr lang="en-US" sz="1500" dirty="0"/>
              <a:t>Gai Cole, Vice Chair – Johns Hopkins</a:t>
            </a:r>
          </a:p>
          <a:p>
            <a:pPr marL="0" indent="0">
              <a:spcBef>
                <a:spcPts val="0"/>
              </a:spcBef>
              <a:buNone/>
            </a:pPr>
            <a:r>
              <a:rPr lang="en-US" sz="1500" dirty="0"/>
              <a:t>Kathleen Acevedo – U. of Virginia Health</a:t>
            </a:r>
          </a:p>
          <a:p>
            <a:pPr marL="0" indent="0">
              <a:spcBef>
                <a:spcPts val="0"/>
              </a:spcBef>
              <a:buNone/>
            </a:pPr>
            <a:r>
              <a:rPr lang="en-US" sz="1500" dirty="0"/>
              <a:t>Ambrosya Amlong – University of Kansas</a:t>
            </a:r>
          </a:p>
          <a:p>
            <a:pPr marL="0" indent="0">
              <a:spcBef>
                <a:spcPts val="0"/>
              </a:spcBef>
              <a:buNone/>
            </a:pPr>
            <a:r>
              <a:rPr lang="en-US" sz="1500" dirty="0"/>
              <a:t>Bob Balboni – Brown University</a:t>
            </a:r>
          </a:p>
          <a:p>
            <a:pPr marL="0" indent="0">
              <a:spcBef>
                <a:spcPts val="0"/>
              </a:spcBef>
              <a:buNone/>
            </a:pPr>
            <a:r>
              <a:rPr lang="en-US" sz="1500" dirty="0"/>
              <a:t>Jeannie Castellane - Rutgers	</a:t>
            </a:r>
          </a:p>
          <a:p>
            <a:pPr marL="0" indent="0">
              <a:spcBef>
                <a:spcPts val="0"/>
              </a:spcBef>
              <a:buNone/>
            </a:pPr>
            <a:r>
              <a:rPr lang="en-US" sz="1500" dirty="0"/>
              <a:t>Melinda Kaye Franks - Vanderbilt</a:t>
            </a:r>
          </a:p>
        </p:txBody>
      </p:sp>
      <p:sp>
        <p:nvSpPr>
          <p:cNvPr id="3" name="TextBox 2"/>
          <p:cNvSpPr txBox="1"/>
          <p:nvPr/>
        </p:nvSpPr>
        <p:spPr>
          <a:xfrm>
            <a:off x="4443212" y="2219191"/>
            <a:ext cx="3873320" cy="1938992"/>
          </a:xfrm>
          <a:prstGeom prst="rect">
            <a:avLst/>
          </a:prstGeom>
          <a:noFill/>
        </p:spPr>
        <p:txBody>
          <a:bodyPr wrap="square" rtlCol="0">
            <a:spAutoFit/>
          </a:bodyPr>
          <a:lstStyle/>
          <a:p>
            <a:r>
              <a:rPr lang="en-US" sz="1500" dirty="0"/>
              <a:t>Frank Jurkiewicz – University of Florida</a:t>
            </a:r>
          </a:p>
          <a:p>
            <a:r>
              <a:rPr lang="en-US" sz="1500" dirty="0"/>
              <a:t>Steve Maxwell – University of Michigan</a:t>
            </a:r>
          </a:p>
          <a:p>
            <a:r>
              <a:rPr lang="en-US" sz="1500" dirty="0"/>
              <a:t>Anne McDonald – University of Mississippi</a:t>
            </a:r>
          </a:p>
          <a:p>
            <a:r>
              <a:rPr lang="en-US" sz="1500" dirty="0"/>
              <a:t>Jennifer Muir – East Carolina University</a:t>
            </a:r>
          </a:p>
          <a:p>
            <a:r>
              <a:rPr lang="en-US" sz="1500" dirty="0"/>
              <a:t>Tim Sullivan – Thomas Jefferson University</a:t>
            </a:r>
          </a:p>
          <a:p>
            <a:r>
              <a:rPr lang="en-US" sz="1500" dirty="0"/>
              <a:t>Kashwayne Williams – Washington University</a:t>
            </a:r>
          </a:p>
          <a:p>
            <a:r>
              <a:rPr lang="en-US" sz="1500" dirty="0"/>
              <a:t>Hesham M. Youssef – University of Toledo</a:t>
            </a:r>
          </a:p>
        </p:txBody>
      </p:sp>
      <p:sp>
        <p:nvSpPr>
          <p:cNvPr id="4" name="TextBox 3"/>
          <p:cNvSpPr txBox="1"/>
          <p:nvPr/>
        </p:nvSpPr>
        <p:spPr>
          <a:xfrm>
            <a:off x="792051" y="4166584"/>
            <a:ext cx="7060842" cy="1408078"/>
          </a:xfrm>
          <a:prstGeom prst="rect">
            <a:avLst/>
          </a:prstGeom>
          <a:noFill/>
        </p:spPr>
        <p:txBody>
          <a:bodyPr wrap="square" rtlCol="0">
            <a:spAutoFit/>
          </a:bodyPr>
          <a:lstStyle/>
          <a:p>
            <a:pPr marL="214313" indent="-214313">
              <a:buFont typeface="Wingdings" panose="05000000000000000000" pitchFamily="2" charset="2"/>
              <a:buChar char="v"/>
            </a:pPr>
            <a:r>
              <a:rPr lang="en-US" sz="1500" dirty="0"/>
              <a:t>Special thanks to Aimee Kalandras (Johns Hopkins) for monthly meeting minutes.</a:t>
            </a:r>
          </a:p>
          <a:p>
            <a:endParaRPr lang="en-US" sz="1500" dirty="0"/>
          </a:p>
          <a:p>
            <a:pPr marL="214313" indent="-214313">
              <a:buFont typeface="Wingdings" panose="05000000000000000000" pitchFamily="2" charset="2"/>
              <a:buChar char="v"/>
            </a:pPr>
            <a:r>
              <a:rPr lang="en-US" sz="1500" dirty="0"/>
              <a:t>Special thanks to Shelley Osenroth (Michigan) for assistance with the membership survey.</a:t>
            </a:r>
          </a:p>
          <a:p>
            <a:endParaRPr lang="en-US" sz="1050" dirty="0"/>
          </a:p>
        </p:txBody>
      </p:sp>
    </p:spTree>
    <p:extLst>
      <p:ext uri="{BB962C8B-B14F-4D97-AF65-F5344CB8AC3E}">
        <p14:creationId xmlns:p14="http://schemas.microsoft.com/office/powerpoint/2010/main" val="209306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2022/2023 Key Accomplishments</a:t>
            </a:r>
          </a:p>
        </p:txBody>
      </p:sp>
      <p:sp>
        <p:nvSpPr>
          <p:cNvPr id="3" name="Content Placeholder 2"/>
          <p:cNvSpPr>
            <a:spLocks noGrp="1"/>
          </p:cNvSpPr>
          <p:nvPr>
            <p:ph idx="1"/>
          </p:nvPr>
        </p:nvSpPr>
        <p:spPr>
          <a:xfrm>
            <a:off x="457200" y="2057402"/>
            <a:ext cx="8229600" cy="2634534"/>
          </a:xfrm>
        </p:spPr>
        <p:txBody>
          <a:bodyPr>
            <a:normAutofit fontScale="92500"/>
          </a:bodyPr>
          <a:lstStyle/>
          <a:p>
            <a:pPr marL="428625" indent="-428625">
              <a:buFont typeface="+mj-lt"/>
              <a:buAutoNum type="romanUcPeriod"/>
            </a:pPr>
            <a:r>
              <a:rPr lang="en-US" b="1" dirty="0"/>
              <a:t>Distributed strategic plan membership survey to AAAEM membership in February 2023</a:t>
            </a:r>
          </a:p>
          <a:p>
            <a:pPr lvl="1"/>
            <a:r>
              <a:rPr lang="en-US" sz="1800" dirty="0"/>
              <a:t>New timing for distribution</a:t>
            </a:r>
          </a:p>
          <a:p>
            <a:pPr lvl="1"/>
            <a:r>
              <a:rPr lang="en-US" sz="1800" dirty="0"/>
              <a:t>New questions: Experience, Demographics</a:t>
            </a:r>
          </a:p>
          <a:p>
            <a:pPr lvl="1"/>
            <a:r>
              <a:rPr lang="en-US" sz="1800" dirty="0"/>
              <a:t>Customary but disappointing response rate</a:t>
            </a:r>
          </a:p>
          <a:p>
            <a:pPr lvl="1"/>
            <a:r>
              <a:rPr lang="en-US" sz="1800" dirty="0"/>
              <a:t>Shared results with Executive Committee and committee chairs, along with comparison of results from previous years</a:t>
            </a:r>
          </a:p>
          <a:p>
            <a:pPr lvl="1"/>
            <a:endParaRPr lang="en-US" dirty="0"/>
          </a:p>
          <a:p>
            <a:pPr lvl="1"/>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endParaRPr lang="en-US" dirty="0"/>
          </a:p>
        </p:txBody>
      </p:sp>
      <p:sp>
        <p:nvSpPr>
          <p:cNvPr id="4" name="Rectangle 3"/>
          <p:cNvSpPr/>
          <p:nvPr/>
        </p:nvSpPr>
        <p:spPr>
          <a:xfrm>
            <a:off x="779173" y="4477256"/>
            <a:ext cx="4359498" cy="1223412"/>
          </a:xfrm>
          <a:prstGeom prst="rect">
            <a:avLst/>
          </a:prstGeom>
        </p:spPr>
        <p:txBody>
          <a:bodyPr wrap="square">
            <a:spAutoFit/>
          </a:bodyPr>
          <a:lstStyle/>
          <a:p>
            <a:pPr marL="212598" indent="-212598"/>
            <a:r>
              <a:rPr lang="en-US" sz="1050" b="1" dirty="0"/>
              <a:t>Workgroup: </a:t>
            </a:r>
          </a:p>
          <a:p>
            <a:pPr marL="212598" indent="-212598"/>
            <a:r>
              <a:rPr lang="en-US" sz="1050" dirty="0"/>
              <a:t>Steve Maxwell – University of Michigan</a:t>
            </a:r>
          </a:p>
          <a:p>
            <a:pPr marL="212598" indent="-212598"/>
            <a:r>
              <a:rPr lang="en-US" sz="1050" dirty="0"/>
              <a:t>Kathleen Acevedo – University of Virginia Health</a:t>
            </a:r>
          </a:p>
          <a:p>
            <a:pPr marL="212598" indent="-212598"/>
            <a:r>
              <a:rPr lang="en-US" sz="1050" dirty="0"/>
              <a:t>Jeannie Castellane - Rutgers</a:t>
            </a:r>
          </a:p>
          <a:p>
            <a:pPr marL="212598" indent="-212598"/>
            <a:r>
              <a:rPr lang="en-US" sz="1050" dirty="0"/>
              <a:t>Melinda Kaye Franks - Vanderbilt</a:t>
            </a:r>
          </a:p>
          <a:p>
            <a:pPr marL="212598" indent="-212598"/>
            <a:endParaRPr lang="en-US" sz="1050" dirty="0"/>
          </a:p>
          <a:p>
            <a:pPr marL="212598" indent="-212598"/>
            <a:r>
              <a:rPr lang="en-US" sz="1050" dirty="0"/>
              <a:t>	</a:t>
            </a:r>
          </a:p>
        </p:txBody>
      </p:sp>
    </p:spTree>
    <p:extLst>
      <p:ext uri="{BB962C8B-B14F-4D97-AF65-F5344CB8AC3E}">
        <p14:creationId xmlns:p14="http://schemas.microsoft.com/office/powerpoint/2010/main" val="183267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277" y="975581"/>
            <a:ext cx="8317523" cy="722016"/>
          </a:xfrm>
        </p:spPr>
        <p:txBody>
          <a:bodyPr>
            <a:normAutofit fontScale="90000"/>
          </a:bodyPr>
          <a:lstStyle/>
          <a:p>
            <a:r>
              <a:rPr lang="en-US" b="1" dirty="0"/>
              <a:t>Strategic Membership Survey Results</a:t>
            </a:r>
          </a:p>
        </p:txBody>
      </p:sp>
      <p:graphicFrame>
        <p:nvGraphicFramePr>
          <p:cNvPr id="5" name="Object 4"/>
          <p:cNvGraphicFramePr>
            <a:graphicFrameLocks noChangeAspect="1"/>
          </p:cNvGraphicFramePr>
          <p:nvPr>
            <p:extLst/>
          </p:nvPr>
        </p:nvGraphicFramePr>
        <p:xfrm>
          <a:off x="667430" y="2039032"/>
          <a:ext cx="7972425" cy="3464075"/>
        </p:xfrm>
        <a:graphic>
          <a:graphicData uri="http://schemas.openxmlformats.org/presentationml/2006/ole">
            <mc:AlternateContent xmlns:mc="http://schemas.openxmlformats.org/markup-compatibility/2006">
              <mc:Choice xmlns:v="urn:schemas-microsoft-com:vml" Requires="v">
                <p:oleObj spid="_x0000_s1030" name="Worksheet" r:id="rId3" imgW="11829883" imgH="5362381" progId="Excel.Sheet.12">
                  <p:embed/>
                </p:oleObj>
              </mc:Choice>
              <mc:Fallback>
                <p:oleObj name="Worksheet" r:id="rId3" imgW="11829883" imgH="5362381" progId="Excel.Sheet.12">
                  <p:embed/>
                  <p:pic>
                    <p:nvPicPr>
                      <p:cNvPr id="5" name="Object 4"/>
                      <p:cNvPicPr/>
                      <p:nvPr/>
                    </p:nvPicPr>
                    <p:blipFill>
                      <a:blip r:embed="rId4"/>
                      <a:stretch>
                        <a:fillRect/>
                      </a:stretch>
                    </p:blipFill>
                    <p:spPr>
                      <a:xfrm>
                        <a:off x="667430" y="2039032"/>
                        <a:ext cx="7972425" cy="3464075"/>
                      </a:xfrm>
                      <a:prstGeom prst="rect">
                        <a:avLst/>
                      </a:prstGeom>
                    </p:spPr>
                  </p:pic>
                </p:oleObj>
              </mc:Fallback>
            </mc:AlternateContent>
          </a:graphicData>
        </a:graphic>
      </p:graphicFrame>
    </p:spTree>
    <p:extLst>
      <p:ext uri="{BB962C8B-B14F-4D97-AF65-F5344CB8AC3E}">
        <p14:creationId xmlns:p14="http://schemas.microsoft.com/office/powerpoint/2010/main" val="296371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2022/2023 Key Accomplishments</a:t>
            </a:r>
            <a:endParaRPr lang="en-US" dirty="0"/>
          </a:p>
        </p:txBody>
      </p:sp>
      <p:sp>
        <p:nvSpPr>
          <p:cNvPr id="5" name="Content Placeholder 4"/>
          <p:cNvSpPr>
            <a:spLocks noGrp="1"/>
          </p:cNvSpPr>
          <p:nvPr>
            <p:ph idx="1"/>
          </p:nvPr>
        </p:nvSpPr>
        <p:spPr>
          <a:xfrm>
            <a:off x="457200" y="2057401"/>
            <a:ext cx="8229600" cy="1745891"/>
          </a:xfrm>
        </p:spPr>
        <p:txBody>
          <a:bodyPr>
            <a:normAutofit fontScale="85000" lnSpcReduction="10000"/>
          </a:bodyPr>
          <a:lstStyle/>
          <a:p>
            <a:pPr marL="0" indent="0">
              <a:buNone/>
            </a:pPr>
            <a:r>
              <a:rPr lang="en-US" b="1" dirty="0"/>
              <a:t>II.	 Reviewed, discussed, and edited the Strategic Plan:	</a:t>
            </a:r>
            <a:endParaRPr lang="en-US" dirty="0"/>
          </a:p>
          <a:p>
            <a:pPr lvl="1" eaLnBrk="0" fontAlgn="base" hangingPunct="0"/>
            <a:r>
              <a:rPr lang="en-US" sz="1800" dirty="0"/>
              <a:t>Proposed edits shared with the Executive Committee</a:t>
            </a:r>
          </a:p>
          <a:p>
            <a:pPr lvl="1" eaLnBrk="0" fontAlgn="base" hangingPunct="0"/>
            <a:r>
              <a:rPr lang="en-US" sz="1800" dirty="0"/>
              <a:t>Wordsmithing, clarifying Core </a:t>
            </a:r>
            <a:r>
              <a:rPr lang="en-US" sz="1800" u="sng" dirty="0"/>
              <a:t>Principles</a:t>
            </a:r>
            <a:r>
              <a:rPr lang="en-US" sz="1800" dirty="0"/>
              <a:t> (Best Practices)</a:t>
            </a:r>
          </a:p>
          <a:p>
            <a:pPr lvl="1" eaLnBrk="0" fontAlgn="base" hangingPunct="0"/>
            <a:r>
              <a:rPr lang="en-US" sz="1800" dirty="0"/>
              <a:t>Identified areas for further discussion, potential removal (Greater Integration in SAEM)</a:t>
            </a:r>
          </a:p>
          <a:p>
            <a:pPr lvl="1" eaLnBrk="0" fontAlgn="base" hangingPunct="0"/>
            <a:endParaRPr lang="en-US" sz="1800" dirty="0"/>
          </a:p>
          <a:p>
            <a:pPr eaLnBrk="0" fontAlgn="base" hangingPunct="0"/>
            <a:endParaRPr lang="en-US" dirty="0"/>
          </a:p>
          <a:p>
            <a:pPr marL="0" indent="0">
              <a:buNone/>
            </a:pPr>
            <a:endParaRPr lang="en-US" dirty="0"/>
          </a:p>
        </p:txBody>
      </p:sp>
      <p:sp>
        <p:nvSpPr>
          <p:cNvPr id="6" name="TextBox 5"/>
          <p:cNvSpPr txBox="1"/>
          <p:nvPr/>
        </p:nvSpPr>
        <p:spPr>
          <a:xfrm>
            <a:off x="784162" y="3889027"/>
            <a:ext cx="4199963" cy="1061829"/>
          </a:xfrm>
          <a:prstGeom prst="rect">
            <a:avLst/>
          </a:prstGeom>
          <a:noFill/>
        </p:spPr>
        <p:txBody>
          <a:bodyPr wrap="square" rtlCol="0">
            <a:spAutoFit/>
          </a:bodyPr>
          <a:lstStyle/>
          <a:p>
            <a:pPr marL="212598" indent="-212598"/>
            <a:r>
              <a:rPr lang="en-US" sz="1050" b="1" dirty="0"/>
              <a:t>Workgroup: </a:t>
            </a:r>
          </a:p>
          <a:p>
            <a:pPr marL="212598" indent="-212598"/>
            <a:r>
              <a:rPr lang="en-US" sz="1050" dirty="0"/>
              <a:t>Gai Cole – Johns Hopkins</a:t>
            </a:r>
          </a:p>
          <a:p>
            <a:pPr marL="212598" indent="-212598"/>
            <a:r>
              <a:rPr lang="en-US" sz="1050" dirty="0"/>
              <a:t>Frank Jurkiewicz – University of Florida</a:t>
            </a:r>
          </a:p>
          <a:p>
            <a:pPr marL="212598" indent="-212598"/>
            <a:r>
              <a:rPr lang="en-US" sz="1050" dirty="0"/>
              <a:t>Jennifer Muir – East Carolina University</a:t>
            </a:r>
          </a:p>
          <a:p>
            <a:pPr marL="212598" indent="-212598"/>
            <a:r>
              <a:rPr lang="en-US" sz="1050" dirty="0"/>
              <a:t>Kashwayne Williams – Washington University</a:t>
            </a:r>
          </a:p>
          <a:p>
            <a:pPr marL="212598" indent="-212598"/>
            <a:endParaRPr lang="en-US" sz="1050" dirty="0"/>
          </a:p>
        </p:txBody>
      </p:sp>
    </p:spTree>
    <p:extLst>
      <p:ext uri="{BB962C8B-B14F-4D97-AF65-F5344CB8AC3E}">
        <p14:creationId xmlns:p14="http://schemas.microsoft.com/office/powerpoint/2010/main" val="220406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2022/2023 Key Accomplishments</a:t>
            </a:r>
            <a:endParaRPr lang="en-US" dirty="0"/>
          </a:p>
        </p:txBody>
      </p:sp>
      <p:sp>
        <p:nvSpPr>
          <p:cNvPr id="5" name="Content Placeholder 4"/>
          <p:cNvSpPr>
            <a:spLocks noGrp="1"/>
          </p:cNvSpPr>
          <p:nvPr>
            <p:ph idx="1"/>
          </p:nvPr>
        </p:nvSpPr>
        <p:spPr>
          <a:xfrm>
            <a:off x="457200" y="2057402"/>
            <a:ext cx="8229600" cy="2248167"/>
          </a:xfrm>
        </p:spPr>
        <p:txBody>
          <a:bodyPr>
            <a:normAutofit fontScale="47500" lnSpcReduction="20000"/>
          </a:bodyPr>
          <a:lstStyle/>
          <a:p>
            <a:pPr marL="0" indent="0">
              <a:buNone/>
            </a:pPr>
            <a:r>
              <a:rPr lang="en-US" sz="4350" b="1" dirty="0"/>
              <a:t>III.		Developed SWOT Analysis session for 2023 annual 					retreat  </a:t>
            </a:r>
          </a:p>
          <a:p>
            <a:pPr marL="0" indent="0">
              <a:buNone/>
            </a:pPr>
            <a:endParaRPr lang="en-US" dirty="0"/>
          </a:p>
          <a:p>
            <a:pPr marL="0" indent="0">
              <a:buNone/>
            </a:pPr>
            <a:r>
              <a:rPr lang="en-US" sz="3300" b="1" dirty="0"/>
              <a:t>		</a:t>
            </a:r>
            <a:r>
              <a:rPr lang="en-US" sz="3300" b="1" u="sng" dirty="0"/>
              <a:t>Sunday, March 19, 2023</a:t>
            </a:r>
            <a:endParaRPr lang="en-US" sz="3300" b="1" dirty="0"/>
          </a:p>
          <a:p>
            <a:pPr lvl="2"/>
            <a:r>
              <a:rPr lang="en-US" sz="2850" dirty="0"/>
              <a:t>Incorporate feedback from 2022 survey </a:t>
            </a:r>
          </a:p>
          <a:p>
            <a:pPr lvl="2"/>
            <a:r>
              <a:rPr lang="en-US" sz="2850" dirty="0"/>
              <a:t>Incorporate prior SWOT Analysis items</a:t>
            </a:r>
          </a:p>
          <a:p>
            <a:pPr lvl="2"/>
            <a:r>
              <a:rPr lang="en-US" sz="2850" dirty="0"/>
              <a:t>Gather consensus perceptions from members at the retreat </a:t>
            </a:r>
          </a:p>
          <a:p>
            <a:pPr lvl="2"/>
            <a:r>
              <a:rPr lang="en-US" sz="2850" dirty="0"/>
              <a:t>Generate discussion and create engagement among AAAEM members </a:t>
            </a:r>
          </a:p>
          <a:p>
            <a:pPr marL="0" indent="0">
              <a:buNone/>
            </a:pPr>
            <a:endParaRPr lang="en-US" dirty="0"/>
          </a:p>
          <a:p>
            <a:pPr marL="0" indent="0">
              <a:buNone/>
            </a:pPr>
            <a:endParaRPr lang="en-US" dirty="0"/>
          </a:p>
        </p:txBody>
      </p:sp>
      <p:sp>
        <p:nvSpPr>
          <p:cNvPr id="6" name="TextBox 5"/>
          <p:cNvSpPr txBox="1"/>
          <p:nvPr/>
        </p:nvSpPr>
        <p:spPr>
          <a:xfrm>
            <a:off x="1081825" y="4199319"/>
            <a:ext cx="4935830" cy="1061829"/>
          </a:xfrm>
          <a:prstGeom prst="rect">
            <a:avLst/>
          </a:prstGeom>
          <a:noFill/>
        </p:spPr>
        <p:txBody>
          <a:bodyPr wrap="square" rtlCol="0">
            <a:spAutoFit/>
          </a:bodyPr>
          <a:lstStyle/>
          <a:p>
            <a:r>
              <a:rPr lang="en-US" sz="1050" b="1" dirty="0"/>
              <a:t>Workgroup: </a:t>
            </a:r>
          </a:p>
          <a:p>
            <a:r>
              <a:rPr lang="en-US" sz="1050" dirty="0"/>
              <a:t>Ambrosya Amlong – University of Kansas</a:t>
            </a:r>
          </a:p>
          <a:p>
            <a:r>
              <a:rPr lang="en-US" sz="1050" dirty="0"/>
              <a:t>Bob Balboni – Brown University</a:t>
            </a:r>
          </a:p>
          <a:p>
            <a:r>
              <a:rPr lang="en-US" sz="1050" dirty="0"/>
              <a:t>Anne McDonald – University of Mississippi</a:t>
            </a:r>
          </a:p>
          <a:p>
            <a:r>
              <a:rPr lang="en-US" sz="1050" dirty="0"/>
              <a:t>Tim Sullivan – Thomas Jefferson University</a:t>
            </a:r>
          </a:p>
          <a:p>
            <a:r>
              <a:rPr lang="en-US" sz="1050" dirty="0"/>
              <a:t>Hesham M. Youssef – University of Toledo</a:t>
            </a:r>
          </a:p>
        </p:txBody>
      </p:sp>
    </p:spTree>
    <p:extLst>
      <p:ext uri="{BB962C8B-B14F-4D97-AF65-F5344CB8AC3E}">
        <p14:creationId xmlns:p14="http://schemas.microsoft.com/office/powerpoint/2010/main" val="127304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9" y="975580"/>
            <a:ext cx="7092881" cy="693305"/>
          </a:xfrm>
        </p:spPr>
        <p:txBody>
          <a:bodyPr>
            <a:noAutofit/>
          </a:bodyPr>
          <a:lstStyle/>
          <a:p>
            <a:r>
              <a:rPr lang="en-US" sz="3000" b="1" dirty="0"/>
              <a:t>Strategic Planning Committee</a:t>
            </a:r>
            <a:br>
              <a:rPr lang="en-US" sz="3000" b="1" dirty="0"/>
            </a:br>
            <a:r>
              <a:rPr lang="en-US" sz="3000" b="1" dirty="0"/>
              <a:t>Proposed Goals for 2023/2024</a:t>
            </a:r>
          </a:p>
        </p:txBody>
      </p:sp>
      <p:sp>
        <p:nvSpPr>
          <p:cNvPr id="3" name="Content Placeholder 2"/>
          <p:cNvSpPr>
            <a:spLocks noGrp="1"/>
          </p:cNvSpPr>
          <p:nvPr>
            <p:ph idx="1"/>
          </p:nvPr>
        </p:nvSpPr>
        <p:spPr>
          <a:xfrm>
            <a:off x="791308" y="2057401"/>
            <a:ext cx="6866792" cy="3394472"/>
          </a:xfrm>
        </p:spPr>
        <p:txBody>
          <a:bodyPr>
            <a:normAutofit/>
          </a:bodyPr>
          <a:lstStyle/>
          <a:p>
            <a:r>
              <a:rPr lang="en-US" dirty="0"/>
              <a:t>Continue to have a strong committee of highly engaged members</a:t>
            </a:r>
          </a:p>
          <a:p>
            <a:r>
              <a:rPr lang="en-US" dirty="0"/>
              <a:t>Maintain communication and interaction with all AAAEM committees</a:t>
            </a:r>
          </a:p>
          <a:p>
            <a:r>
              <a:rPr lang="en-US" dirty="0"/>
              <a:t>Transition to a new Committee Chair</a:t>
            </a:r>
          </a:p>
        </p:txBody>
      </p:sp>
    </p:spTree>
    <p:extLst>
      <p:ext uri="{BB962C8B-B14F-4D97-AF65-F5344CB8AC3E}">
        <p14:creationId xmlns:p14="http://schemas.microsoft.com/office/powerpoint/2010/main" val="330294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13;p26"/>
          <p:cNvSpPr txBox="1">
            <a:spLocks noGrp="1"/>
          </p:cNvSpPr>
          <p:nvPr>
            <p:ph type="ctrTitle"/>
          </p:nvPr>
        </p:nvSpPr>
        <p:spPr>
          <a:xfrm>
            <a:off x="169049" y="3511602"/>
            <a:ext cx="7023206" cy="906717"/>
          </a:xfrm>
          <a:prstGeom prst="rect">
            <a:avLst/>
          </a:prstGeom>
          <a:noFill/>
          <a:ln>
            <a:noFill/>
          </a:ln>
        </p:spPr>
        <p:txBody>
          <a:bodyPr spcFirstLastPara="1" wrap="square" lIns="91425" tIns="45700" rIns="91425" bIns="45700" anchor="ctr" anchorCtr="0">
            <a:normAutofit fontScale="90000"/>
          </a:bodyPr>
          <a:lstStyle/>
          <a:p>
            <a:pPr marL="0" lvl="0" indent="0" rtl="0">
              <a:lnSpc>
                <a:spcPct val="100000"/>
              </a:lnSpc>
              <a:spcBef>
                <a:spcPts val="0"/>
              </a:spcBef>
              <a:spcAft>
                <a:spcPts val="0"/>
              </a:spcAft>
              <a:buClr>
                <a:schemeClr val="lt1"/>
              </a:buClr>
              <a:buSzPct val="100000"/>
              <a:buFont typeface="Calibri"/>
              <a:buNone/>
            </a:pPr>
            <a:br>
              <a:rPr lang="en-US" dirty="0"/>
            </a:br>
            <a:r>
              <a:rPr lang="en-US" dirty="0"/>
              <a:t> Wellness </a:t>
            </a:r>
            <a:r>
              <a:rPr lang="en-US" dirty="0">
                <a:solidFill>
                  <a:schemeClr val="bg1"/>
                </a:solidFill>
              </a:rPr>
              <a:t>Committee</a:t>
            </a:r>
            <a:endParaRPr dirty="0">
              <a:solidFill>
                <a:schemeClr val="bg2"/>
              </a:solidFill>
            </a:endParaRPr>
          </a:p>
        </p:txBody>
      </p:sp>
      <p:sp>
        <p:nvSpPr>
          <p:cNvPr id="6" name="Google Shape;514;p26"/>
          <p:cNvSpPr txBox="1"/>
          <p:nvPr/>
        </p:nvSpPr>
        <p:spPr>
          <a:xfrm>
            <a:off x="539967" y="4724120"/>
            <a:ext cx="7334081" cy="164976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ct val="100000"/>
              <a:buFont typeface="Arial"/>
              <a:buNone/>
            </a:pPr>
            <a:r>
              <a:rPr lang="en-US" sz="2800" b="0" i="0" u="none" strike="noStrike" cap="none" dirty="0">
                <a:solidFill>
                  <a:srgbClr val="000000"/>
                </a:solidFill>
                <a:latin typeface="Calibri" panose="020F0502020204030204" pitchFamily="34" charset="0"/>
                <a:cs typeface="Calibri" panose="020F0502020204030204" pitchFamily="34" charset="0"/>
                <a:sym typeface="Arial"/>
              </a:rPr>
              <a:t>March 2023</a:t>
            </a:r>
          </a:p>
          <a:p>
            <a:pPr marL="0" marR="0" lvl="0" indent="0" algn="ctr" rtl="0">
              <a:lnSpc>
                <a:spcPct val="100000"/>
              </a:lnSpc>
              <a:spcBef>
                <a:spcPts val="0"/>
              </a:spcBef>
              <a:spcAft>
                <a:spcPts val="0"/>
              </a:spcAft>
              <a:buClr>
                <a:srgbClr val="000000"/>
              </a:buClr>
              <a:buSzPct val="100000"/>
              <a:buFont typeface="Arial"/>
              <a:buNone/>
            </a:pPr>
            <a:r>
              <a:rPr lang="en-US" sz="2800" dirty="0">
                <a:latin typeface="Calibri" panose="020F0502020204030204" pitchFamily="34" charset="0"/>
                <a:cs typeface="Calibri" panose="020F0502020204030204" pitchFamily="34" charset="0"/>
              </a:rPr>
              <a:t>Tim Sullivan</a:t>
            </a:r>
            <a:endParaRPr sz="28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97308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DF2D9-304D-423A-82FF-4C94573B2F5F}"/>
              </a:ext>
            </a:extLst>
          </p:cNvPr>
          <p:cNvSpPr>
            <a:spLocks noGrp="1"/>
          </p:cNvSpPr>
          <p:nvPr>
            <p:ph type="title"/>
          </p:nvPr>
        </p:nvSpPr>
        <p:spPr/>
        <p:txBody>
          <a:bodyPr/>
          <a:lstStyle/>
          <a:p>
            <a:r>
              <a:rPr lang="en-US" dirty="0"/>
              <a:t>Wellness</a:t>
            </a:r>
          </a:p>
        </p:txBody>
      </p:sp>
      <p:sp>
        <p:nvSpPr>
          <p:cNvPr id="3" name="Text Placeholder 2">
            <a:extLst>
              <a:ext uri="{FF2B5EF4-FFF2-40B4-BE49-F238E27FC236}">
                <a16:creationId xmlns:a16="http://schemas.microsoft.com/office/drawing/2014/main" id="{8EE8EE73-478F-4919-A15A-E46B537B3037}"/>
              </a:ext>
            </a:extLst>
          </p:cNvPr>
          <p:cNvSpPr>
            <a:spLocks noGrp="1"/>
          </p:cNvSpPr>
          <p:nvPr>
            <p:ph type="body" idx="1"/>
          </p:nvPr>
        </p:nvSpPr>
        <p:spPr/>
        <p:txBody>
          <a:bodyPr/>
          <a:lstStyle/>
          <a:p>
            <a:pPr marL="114300" indent="0">
              <a:buNone/>
            </a:pPr>
            <a:r>
              <a:rPr lang="en-US" dirty="0"/>
              <a:t>2022 members</a:t>
            </a:r>
          </a:p>
        </p:txBody>
      </p:sp>
      <p:graphicFrame>
        <p:nvGraphicFramePr>
          <p:cNvPr id="4" name="Table 3">
            <a:extLst>
              <a:ext uri="{FF2B5EF4-FFF2-40B4-BE49-F238E27FC236}">
                <a16:creationId xmlns:a16="http://schemas.microsoft.com/office/drawing/2014/main" id="{1FB2FFBD-FBB5-4484-8F67-90F2B7D2DAE6}"/>
              </a:ext>
            </a:extLst>
          </p:cNvPr>
          <p:cNvGraphicFramePr>
            <a:graphicFrameLocks noGrp="1"/>
          </p:cNvGraphicFramePr>
          <p:nvPr>
            <p:extLst>
              <p:ext uri="{D42A27DB-BD31-4B8C-83A1-F6EECF244321}">
                <p14:modId xmlns:p14="http://schemas.microsoft.com/office/powerpoint/2010/main" val="1568460074"/>
              </p:ext>
            </p:extLst>
          </p:nvPr>
        </p:nvGraphicFramePr>
        <p:xfrm>
          <a:off x="637774" y="2982119"/>
          <a:ext cx="8049026" cy="1762125"/>
        </p:xfrm>
        <a:graphic>
          <a:graphicData uri="http://schemas.openxmlformats.org/drawingml/2006/table">
            <a:tbl>
              <a:tblPr firstRow="1" firstCol="1" bandRow="1">
                <a:tableStyleId>{5C22544A-7EE6-4342-B048-85BDC9FD1C3A}</a:tableStyleId>
              </a:tblPr>
              <a:tblGrid>
                <a:gridCol w="4024513">
                  <a:extLst>
                    <a:ext uri="{9D8B030D-6E8A-4147-A177-3AD203B41FA5}">
                      <a16:colId xmlns:a16="http://schemas.microsoft.com/office/drawing/2014/main" val="709914882"/>
                    </a:ext>
                  </a:extLst>
                </a:gridCol>
                <a:gridCol w="4024513">
                  <a:extLst>
                    <a:ext uri="{9D8B030D-6E8A-4147-A177-3AD203B41FA5}">
                      <a16:colId xmlns:a16="http://schemas.microsoft.com/office/drawing/2014/main" val="2646998169"/>
                    </a:ext>
                  </a:extLst>
                </a:gridCol>
              </a:tblGrid>
              <a:tr h="190500">
                <a:tc>
                  <a:txBody>
                    <a:bodyPr/>
                    <a:lstStyle/>
                    <a:p>
                      <a:pPr marL="0" marR="0" algn="ctr">
                        <a:spcBef>
                          <a:spcPts val="0"/>
                        </a:spcBef>
                        <a:spcAft>
                          <a:spcPts val="0"/>
                        </a:spcAft>
                      </a:pPr>
                      <a:r>
                        <a:rPr lang="en-US" sz="1000" dirty="0">
                          <a:effectLst/>
                        </a:rPr>
                        <a:t>Full Name</a:t>
                      </a:r>
                      <a:endParaRPr lang="en-US" sz="1000" dirty="0">
                        <a:effectLst/>
                        <a:latin typeface="Calibri" panose="020F0502020204030204" pitchFamily="34" charset="0"/>
                        <a:ea typeface="Calibri" panose="020F0502020204030204" pitchFamily="34" charset="0"/>
                      </a:endParaRPr>
                    </a:p>
                  </a:txBody>
                  <a:tcPr marL="28575" marR="28575" marT="0" marB="0" anchor="b"/>
                </a:tc>
                <a:tc>
                  <a:txBody>
                    <a:bodyPr/>
                    <a:lstStyle/>
                    <a:p>
                      <a:pPr marL="0" marR="0" algn="ctr">
                        <a:spcBef>
                          <a:spcPts val="0"/>
                        </a:spcBef>
                        <a:spcAft>
                          <a:spcPts val="0"/>
                        </a:spcAft>
                      </a:pPr>
                      <a:r>
                        <a:rPr lang="en-US" sz="1000" dirty="0">
                          <a:effectLst/>
                        </a:rPr>
                        <a:t>Institution Name</a:t>
                      </a:r>
                      <a:endParaRPr lang="en-US" sz="1000" dirty="0">
                        <a:effectLst/>
                        <a:latin typeface="Calibri" panose="020F0502020204030204" pitchFamily="34" charset="0"/>
                        <a:ea typeface="Calibri" panose="020F0502020204030204" pitchFamily="34" charset="0"/>
                      </a:endParaRPr>
                    </a:p>
                  </a:txBody>
                  <a:tcPr marL="28575" marR="28575" marT="0" marB="0" anchor="b"/>
                </a:tc>
                <a:extLst>
                  <a:ext uri="{0D108BD9-81ED-4DB2-BD59-A6C34878D82A}">
                    <a16:rowId xmlns:a16="http://schemas.microsoft.com/office/drawing/2014/main" val="3969780598"/>
                  </a:ext>
                </a:extLst>
              </a:tr>
              <a:tr h="190500">
                <a:tc>
                  <a:txBody>
                    <a:bodyPr/>
                    <a:lstStyle/>
                    <a:p>
                      <a:pPr marL="0" marR="0">
                        <a:spcBef>
                          <a:spcPts val="0"/>
                        </a:spcBef>
                        <a:spcAft>
                          <a:spcPts val="0"/>
                        </a:spcAft>
                      </a:pPr>
                      <a:r>
                        <a:rPr lang="en-US" sz="1000" dirty="0">
                          <a:effectLst/>
                        </a:rPr>
                        <a:t>Anthony A.E. Ho</a:t>
                      </a:r>
                      <a:endParaRPr lang="en-US" sz="1000" dirty="0">
                        <a:effectLst/>
                        <a:latin typeface="Calibri" panose="020F0502020204030204" pitchFamily="34" charset="0"/>
                        <a:ea typeface="Calibri" panose="020F0502020204030204" pitchFamily="34" charset="0"/>
                      </a:endParaRPr>
                    </a:p>
                  </a:txBody>
                  <a:tcPr marL="28575" marR="28575" marT="0" marB="0" anchor="b"/>
                </a:tc>
                <a:tc>
                  <a:txBody>
                    <a:bodyPr/>
                    <a:lstStyle/>
                    <a:p>
                      <a:pPr marL="0" marR="0">
                        <a:spcBef>
                          <a:spcPts val="0"/>
                        </a:spcBef>
                        <a:spcAft>
                          <a:spcPts val="0"/>
                        </a:spcAft>
                      </a:pPr>
                      <a:r>
                        <a:rPr lang="en-US" sz="1000" dirty="0">
                          <a:effectLst/>
                        </a:rPr>
                        <a:t>Boston Medical Center Emergency Medicine Department</a:t>
                      </a:r>
                      <a:endParaRPr lang="en-US" sz="1000" dirty="0">
                        <a:effectLst/>
                        <a:latin typeface="Calibri" panose="020F0502020204030204" pitchFamily="34" charset="0"/>
                        <a:ea typeface="Calibri" panose="020F0502020204030204" pitchFamily="34" charset="0"/>
                      </a:endParaRPr>
                    </a:p>
                  </a:txBody>
                  <a:tcPr marL="28575" marR="28575" marT="0" marB="0" anchor="b"/>
                </a:tc>
                <a:extLst>
                  <a:ext uri="{0D108BD9-81ED-4DB2-BD59-A6C34878D82A}">
                    <a16:rowId xmlns:a16="http://schemas.microsoft.com/office/drawing/2014/main" val="3343108257"/>
                  </a:ext>
                </a:extLst>
              </a:tr>
              <a:tr h="190500">
                <a:tc>
                  <a:txBody>
                    <a:bodyPr/>
                    <a:lstStyle/>
                    <a:p>
                      <a:pPr marL="0" marR="0">
                        <a:spcBef>
                          <a:spcPts val="0"/>
                        </a:spcBef>
                        <a:spcAft>
                          <a:spcPts val="0"/>
                        </a:spcAft>
                      </a:pPr>
                      <a:r>
                        <a:rPr lang="en-US" sz="1000" dirty="0">
                          <a:effectLst/>
                        </a:rPr>
                        <a:t>Chelsea Pentecost, MBA</a:t>
                      </a:r>
                      <a:endParaRPr lang="en-US" sz="1000" dirty="0">
                        <a:effectLst/>
                        <a:latin typeface="Calibri" panose="020F0502020204030204" pitchFamily="34" charset="0"/>
                        <a:ea typeface="Calibri" panose="020F0502020204030204" pitchFamily="34" charset="0"/>
                      </a:endParaRPr>
                    </a:p>
                  </a:txBody>
                  <a:tcPr marL="28575" marR="28575" marT="0" marB="0" anchor="b"/>
                </a:tc>
                <a:tc>
                  <a:txBody>
                    <a:bodyPr/>
                    <a:lstStyle/>
                    <a:p>
                      <a:pPr marL="0" marR="0">
                        <a:spcBef>
                          <a:spcPts val="0"/>
                        </a:spcBef>
                        <a:spcAft>
                          <a:spcPts val="0"/>
                        </a:spcAft>
                      </a:pPr>
                      <a:r>
                        <a:rPr lang="en-US" sz="1000" dirty="0">
                          <a:effectLst/>
                        </a:rPr>
                        <a:t>The University of Texas Health Science Center McGovern Medical School-Houston</a:t>
                      </a:r>
                      <a:endParaRPr lang="en-US" sz="1000" dirty="0">
                        <a:effectLst/>
                        <a:latin typeface="Calibri" panose="020F0502020204030204" pitchFamily="34" charset="0"/>
                        <a:ea typeface="Calibri" panose="020F0502020204030204" pitchFamily="34" charset="0"/>
                      </a:endParaRPr>
                    </a:p>
                  </a:txBody>
                  <a:tcPr marL="28575" marR="28575" marT="0" marB="0" anchor="b"/>
                </a:tc>
                <a:extLst>
                  <a:ext uri="{0D108BD9-81ED-4DB2-BD59-A6C34878D82A}">
                    <a16:rowId xmlns:a16="http://schemas.microsoft.com/office/drawing/2014/main" val="651032695"/>
                  </a:ext>
                </a:extLst>
              </a:tr>
              <a:tr h="190500">
                <a:tc>
                  <a:txBody>
                    <a:bodyPr/>
                    <a:lstStyle/>
                    <a:p>
                      <a:pPr marL="0" marR="0">
                        <a:spcBef>
                          <a:spcPts val="0"/>
                        </a:spcBef>
                        <a:spcAft>
                          <a:spcPts val="0"/>
                        </a:spcAft>
                      </a:pPr>
                      <a:r>
                        <a:rPr lang="en-US" sz="1000" dirty="0">
                          <a:effectLst/>
                        </a:rPr>
                        <a:t>Janet L. (Sherry) Baker</a:t>
                      </a:r>
                      <a:endParaRPr lang="en-US" sz="1000" dirty="0">
                        <a:effectLst/>
                        <a:latin typeface="Calibri" panose="020F0502020204030204" pitchFamily="34" charset="0"/>
                        <a:ea typeface="Calibri" panose="020F0502020204030204" pitchFamily="34" charset="0"/>
                      </a:endParaRPr>
                    </a:p>
                  </a:txBody>
                  <a:tcPr marL="28575" marR="28575" marT="0" marB="0" anchor="b"/>
                </a:tc>
                <a:tc>
                  <a:txBody>
                    <a:bodyPr/>
                    <a:lstStyle/>
                    <a:p>
                      <a:pPr marL="0" marR="0">
                        <a:spcBef>
                          <a:spcPts val="0"/>
                        </a:spcBef>
                        <a:spcAft>
                          <a:spcPts val="0"/>
                        </a:spcAft>
                      </a:pPr>
                      <a:r>
                        <a:rPr lang="en-US" sz="1000" dirty="0">
                          <a:effectLst/>
                        </a:rPr>
                        <a:t>The University of Texas Health Science Center McGovern Medical School-Houston</a:t>
                      </a:r>
                      <a:endParaRPr lang="en-US" sz="1000" dirty="0">
                        <a:effectLst/>
                        <a:latin typeface="Calibri" panose="020F0502020204030204" pitchFamily="34" charset="0"/>
                        <a:ea typeface="Calibri" panose="020F0502020204030204" pitchFamily="34" charset="0"/>
                      </a:endParaRPr>
                    </a:p>
                  </a:txBody>
                  <a:tcPr marL="28575" marR="28575" marT="0" marB="0" anchor="b"/>
                </a:tc>
                <a:extLst>
                  <a:ext uri="{0D108BD9-81ED-4DB2-BD59-A6C34878D82A}">
                    <a16:rowId xmlns:a16="http://schemas.microsoft.com/office/drawing/2014/main" val="3402998223"/>
                  </a:ext>
                </a:extLst>
              </a:tr>
              <a:tr h="190500">
                <a:tc>
                  <a:txBody>
                    <a:bodyPr/>
                    <a:lstStyle/>
                    <a:p>
                      <a:pPr marL="0" marR="0">
                        <a:spcBef>
                          <a:spcPts val="0"/>
                        </a:spcBef>
                        <a:spcAft>
                          <a:spcPts val="0"/>
                        </a:spcAft>
                      </a:pPr>
                      <a:r>
                        <a:rPr lang="en-US" sz="1000" dirty="0">
                          <a:effectLst/>
                        </a:rPr>
                        <a:t>Crystal A. Sparks</a:t>
                      </a:r>
                      <a:endParaRPr lang="en-US" sz="1000" dirty="0">
                        <a:effectLst/>
                        <a:latin typeface="Calibri" panose="020F0502020204030204" pitchFamily="34" charset="0"/>
                        <a:ea typeface="Calibri" panose="020F0502020204030204" pitchFamily="34" charset="0"/>
                      </a:endParaRPr>
                    </a:p>
                  </a:txBody>
                  <a:tcPr marL="28575" marR="28575" marT="0" marB="0" anchor="b"/>
                </a:tc>
                <a:tc>
                  <a:txBody>
                    <a:bodyPr/>
                    <a:lstStyle/>
                    <a:p>
                      <a:pPr marL="0" marR="0">
                        <a:spcBef>
                          <a:spcPts val="0"/>
                        </a:spcBef>
                        <a:spcAft>
                          <a:spcPts val="0"/>
                        </a:spcAft>
                      </a:pPr>
                      <a:r>
                        <a:rPr lang="en-US" sz="1000" dirty="0">
                          <a:effectLst/>
                        </a:rPr>
                        <a:t>University of Arkansas for Medical Sciences College of Medicine</a:t>
                      </a:r>
                      <a:endParaRPr lang="en-US" sz="1000" dirty="0">
                        <a:effectLst/>
                        <a:latin typeface="Calibri" panose="020F0502020204030204" pitchFamily="34" charset="0"/>
                        <a:ea typeface="Calibri" panose="020F0502020204030204" pitchFamily="34" charset="0"/>
                      </a:endParaRPr>
                    </a:p>
                  </a:txBody>
                  <a:tcPr marL="28575" marR="28575" marT="0" marB="0" anchor="b"/>
                </a:tc>
                <a:extLst>
                  <a:ext uri="{0D108BD9-81ED-4DB2-BD59-A6C34878D82A}">
                    <a16:rowId xmlns:a16="http://schemas.microsoft.com/office/drawing/2014/main" val="1988574630"/>
                  </a:ext>
                </a:extLst>
              </a:tr>
              <a:tr h="190500">
                <a:tc>
                  <a:txBody>
                    <a:bodyPr/>
                    <a:lstStyle/>
                    <a:p>
                      <a:pPr marL="0" marR="0">
                        <a:spcBef>
                          <a:spcPts val="0"/>
                        </a:spcBef>
                        <a:spcAft>
                          <a:spcPts val="0"/>
                        </a:spcAft>
                      </a:pPr>
                      <a:r>
                        <a:rPr lang="en-US" sz="1000" dirty="0">
                          <a:effectLst/>
                        </a:rPr>
                        <a:t>Cali Sanford, MHA</a:t>
                      </a:r>
                      <a:endParaRPr lang="en-US" sz="1000" dirty="0">
                        <a:effectLst/>
                        <a:latin typeface="Calibri" panose="020F0502020204030204" pitchFamily="34" charset="0"/>
                        <a:ea typeface="Calibri" panose="020F0502020204030204" pitchFamily="34" charset="0"/>
                      </a:endParaRPr>
                    </a:p>
                  </a:txBody>
                  <a:tcPr marL="28575" marR="28575" marT="0" marB="0" anchor="b"/>
                </a:tc>
                <a:tc>
                  <a:txBody>
                    <a:bodyPr/>
                    <a:lstStyle/>
                    <a:p>
                      <a:pPr marL="0" marR="0">
                        <a:spcBef>
                          <a:spcPts val="0"/>
                        </a:spcBef>
                        <a:spcAft>
                          <a:spcPts val="0"/>
                        </a:spcAft>
                      </a:pPr>
                      <a:r>
                        <a:rPr lang="en-US" sz="1000" dirty="0">
                          <a:effectLst/>
                        </a:rPr>
                        <a:t>University of Alabama at Birmingham</a:t>
                      </a:r>
                      <a:endParaRPr lang="en-US" sz="1000" dirty="0">
                        <a:effectLst/>
                        <a:latin typeface="Calibri" panose="020F0502020204030204" pitchFamily="34" charset="0"/>
                        <a:ea typeface="Calibri" panose="020F0502020204030204" pitchFamily="34" charset="0"/>
                      </a:endParaRPr>
                    </a:p>
                  </a:txBody>
                  <a:tcPr marL="28575" marR="28575" marT="0" marB="0" anchor="b"/>
                </a:tc>
                <a:extLst>
                  <a:ext uri="{0D108BD9-81ED-4DB2-BD59-A6C34878D82A}">
                    <a16:rowId xmlns:a16="http://schemas.microsoft.com/office/drawing/2014/main" val="3914255369"/>
                  </a:ext>
                </a:extLst>
              </a:tr>
              <a:tr h="190500">
                <a:tc>
                  <a:txBody>
                    <a:bodyPr/>
                    <a:lstStyle/>
                    <a:p>
                      <a:pPr marL="0" marR="0">
                        <a:spcBef>
                          <a:spcPts val="0"/>
                        </a:spcBef>
                        <a:spcAft>
                          <a:spcPts val="0"/>
                        </a:spcAft>
                      </a:pPr>
                      <a:r>
                        <a:rPr lang="en-US" sz="1000" dirty="0">
                          <a:effectLst/>
                        </a:rPr>
                        <a:t>Andrew J. Wilp, MBA</a:t>
                      </a:r>
                      <a:endParaRPr lang="en-US" sz="1000" dirty="0">
                        <a:effectLst/>
                        <a:latin typeface="Calibri" panose="020F0502020204030204" pitchFamily="34" charset="0"/>
                        <a:ea typeface="Calibri" panose="020F0502020204030204" pitchFamily="34" charset="0"/>
                      </a:endParaRPr>
                    </a:p>
                  </a:txBody>
                  <a:tcPr marL="28575" marR="28575" marT="0" marB="0" anchor="b"/>
                </a:tc>
                <a:tc>
                  <a:txBody>
                    <a:bodyPr/>
                    <a:lstStyle/>
                    <a:p>
                      <a:pPr marL="0" marR="0">
                        <a:spcBef>
                          <a:spcPts val="0"/>
                        </a:spcBef>
                        <a:spcAft>
                          <a:spcPts val="0"/>
                        </a:spcAft>
                      </a:pPr>
                      <a:r>
                        <a:rPr lang="en-US" sz="1000" dirty="0">
                          <a:effectLst/>
                        </a:rPr>
                        <a:t>University of Cincinnati College of Medicine</a:t>
                      </a:r>
                      <a:endParaRPr lang="en-US" sz="1000" dirty="0">
                        <a:effectLst/>
                        <a:latin typeface="Calibri" panose="020F0502020204030204" pitchFamily="34" charset="0"/>
                        <a:ea typeface="Calibri" panose="020F0502020204030204" pitchFamily="34" charset="0"/>
                      </a:endParaRPr>
                    </a:p>
                  </a:txBody>
                  <a:tcPr marL="28575" marR="28575" marT="0" marB="0" anchor="b"/>
                </a:tc>
                <a:extLst>
                  <a:ext uri="{0D108BD9-81ED-4DB2-BD59-A6C34878D82A}">
                    <a16:rowId xmlns:a16="http://schemas.microsoft.com/office/drawing/2014/main" val="1734510156"/>
                  </a:ext>
                </a:extLst>
              </a:tr>
              <a:tr h="200025">
                <a:tc>
                  <a:txBody>
                    <a:bodyPr/>
                    <a:lstStyle/>
                    <a:p>
                      <a:pPr marL="0" marR="0">
                        <a:spcBef>
                          <a:spcPts val="0"/>
                        </a:spcBef>
                        <a:spcAft>
                          <a:spcPts val="0"/>
                        </a:spcAft>
                      </a:pPr>
                      <a:r>
                        <a:rPr lang="en-US" sz="1000" dirty="0">
                          <a:effectLst/>
                        </a:rPr>
                        <a:t>Kathleen M. Acevedo, MBA</a:t>
                      </a:r>
                      <a:endParaRPr lang="en-US" sz="1000" dirty="0">
                        <a:effectLst/>
                        <a:latin typeface="Calibri" panose="020F0502020204030204" pitchFamily="34" charset="0"/>
                        <a:ea typeface="Calibri" panose="020F0502020204030204" pitchFamily="34" charset="0"/>
                      </a:endParaRPr>
                    </a:p>
                  </a:txBody>
                  <a:tcPr marL="28575" marR="28575" marT="0" marB="0" anchor="b"/>
                </a:tc>
                <a:tc>
                  <a:txBody>
                    <a:bodyPr/>
                    <a:lstStyle/>
                    <a:p>
                      <a:pPr marL="0" marR="0">
                        <a:spcBef>
                          <a:spcPts val="0"/>
                        </a:spcBef>
                        <a:spcAft>
                          <a:spcPts val="0"/>
                        </a:spcAft>
                      </a:pPr>
                      <a:r>
                        <a:rPr lang="en-US" sz="1000" dirty="0">
                          <a:effectLst/>
                        </a:rPr>
                        <a:t>University of Virginia Health</a:t>
                      </a:r>
                      <a:endParaRPr lang="en-US" sz="1000" dirty="0">
                        <a:effectLst/>
                        <a:latin typeface="Calibri" panose="020F0502020204030204" pitchFamily="34" charset="0"/>
                        <a:ea typeface="Calibri" panose="020F0502020204030204" pitchFamily="34" charset="0"/>
                      </a:endParaRPr>
                    </a:p>
                  </a:txBody>
                  <a:tcPr marL="28575" marR="28575" marT="0" marB="0" anchor="b"/>
                </a:tc>
                <a:extLst>
                  <a:ext uri="{0D108BD9-81ED-4DB2-BD59-A6C34878D82A}">
                    <a16:rowId xmlns:a16="http://schemas.microsoft.com/office/drawing/2014/main" val="2029155902"/>
                  </a:ext>
                </a:extLst>
              </a:tr>
            </a:tbl>
          </a:graphicData>
        </a:graphic>
      </p:graphicFrame>
    </p:spTree>
    <p:extLst>
      <p:ext uri="{BB962C8B-B14F-4D97-AF65-F5344CB8AC3E}">
        <p14:creationId xmlns:p14="http://schemas.microsoft.com/office/powerpoint/2010/main" val="287794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8724D-5C8E-4C5C-BD06-442FF6AF90E1}"/>
              </a:ext>
            </a:extLst>
          </p:cNvPr>
          <p:cNvSpPr>
            <a:spLocks noGrp="1"/>
          </p:cNvSpPr>
          <p:nvPr>
            <p:ph type="title"/>
          </p:nvPr>
        </p:nvSpPr>
        <p:spPr/>
        <p:txBody>
          <a:bodyPr>
            <a:normAutofit fontScale="90000"/>
          </a:bodyPr>
          <a:lstStyle/>
          <a:p>
            <a:r>
              <a:rPr lang="en-US" dirty="0"/>
              <a:t>AAAEM 2022-2023 Committee Chairs</a:t>
            </a:r>
            <a:br>
              <a:rPr lang="en-US" dirty="0"/>
            </a:br>
            <a:endParaRPr lang="en-US" dirty="0"/>
          </a:p>
        </p:txBody>
      </p:sp>
      <p:sp>
        <p:nvSpPr>
          <p:cNvPr id="3" name="Text Placeholder 2">
            <a:extLst>
              <a:ext uri="{FF2B5EF4-FFF2-40B4-BE49-F238E27FC236}">
                <a16:creationId xmlns:a16="http://schemas.microsoft.com/office/drawing/2014/main" id="{88498EDF-47BF-47D4-9B92-18593B6F9A7C}"/>
              </a:ext>
            </a:extLst>
          </p:cNvPr>
          <p:cNvSpPr>
            <a:spLocks noGrp="1"/>
          </p:cNvSpPr>
          <p:nvPr>
            <p:ph type="body" idx="1"/>
          </p:nvPr>
        </p:nvSpPr>
        <p:spPr/>
        <p:txBody>
          <a:bodyPr>
            <a:normAutofit fontScale="77500" lnSpcReduction="20000"/>
          </a:bodyPr>
          <a:lstStyle/>
          <a:p>
            <a:pPr>
              <a:buFont typeface="Wingdings" panose="05000000000000000000" pitchFamily="2" charset="2"/>
              <a:buChar char="v"/>
            </a:pPr>
            <a:r>
              <a:rPr lang="en-US" dirty="0"/>
              <a:t>Benchmark - Greg Archual, MBA and Jim Schuelen, PA, MBA</a:t>
            </a:r>
          </a:p>
          <a:p>
            <a:pPr>
              <a:buFont typeface="Wingdings" panose="05000000000000000000" pitchFamily="2" charset="2"/>
              <a:buChar char="v"/>
            </a:pPr>
            <a:r>
              <a:rPr lang="en-US" dirty="0"/>
              <a:t>Communications - Shannon Hughen-Giger, MHA, </a:t>
            </a:r>
          </a:p>
          <a:p>
            <a:pPr lvl="1">
              <a:buFont typeface="Wingdings" panose="05000000000000000000" pitchFamily="2" charset="2"/>
              <a:buChar char="v"/>
            </a:pPr>
            <a:r>
              <a:rPr lang="en-US" dirty="0"/>
              <a:t>Cali Sanford is stepping in as Chair</a:t>
            </a:r>
          </a:p>
          <a:p>
            <a:pPr>
              <a:buFont typeface="Wingdings" panose="05000000000000000000" pitchFamily="2" charset="2"/>
              <a:buChar char="v"/>
            </a:pPr>
            <a:r>
              <a:rPr lang="en-US" dirty="0"/>
              <a:t>Inclusiveness, Diversity, Equity and Anti-Racism (IDEA) - Louis Burton, MHSM</a:t>
            </a:r>
          </a:p>
          <a:p>
            <a:pPr>
              <a:buFont typeface="Wingdings" panose="05000000000000000000" pitchFamily="2" charset="2"/>
              <a:buChar char="v"/>
            </a:pPr>
            <a:r>
              <a:rPr lang="en-US" dirty="0"/>
              <a:t>Education Committee – Frank Jurkiewicz, III, MBA</a:t>
            </a:r>
          </a:p>
          <a:p>
            <a:pPr>
              <a:buFont typeface="Wingdings" panose="05000000000000000000" pitchFamily="2" charset="2"/>
              <a:buChar char="v"/>
            </a:pPr>
            <a:r>
              <a:rPr lang="en-US" dirty="0"/>
              <a:t>Membership Committee - Steve Petrovic, MBA</a:t>
            </a:r>
          </a:p>
          <a:p>
            <a:pPr>
              <a:buFont typeface="Wingdings" panose="05000000000000000000" pitchFamily="2" charset="2"/>
              <a:buChar char="v"/>
            </a:pPr>
            <a:r>
              <a:rPr lang="en-US" dirty="0"/>
              <a:t>Strategic Planning - Andrew Kennedy, MBA</a:t>
            </a:r>
          </a:p>
          <a:p>
            <a:pPr lvl="1">
              <a:buFont typeface="Wingdings" panose="05000000000000000000" pitchFamily="2" charset="2"/>
              <a:buChar char="v"/>
            </a:pPr>
            <a:r>
              <a:rPr lang="en-US" dirty="0"/>
              <a:t>Ambrosya Amlong is stepping in as Chair</a:t>
            </a:r>
          </a:p>
          <a:p>
            <a:pPr>
              <a:buFont typeface="Wingdings" panose="05000000000000000000" pitchFamily="2" charset="2"/>
              <a:buChar char="v"/>
            </a:pPr>
            <a:r>
              <a:rPr lang="en-US" dirty="0"/>
              <a:t>Wellness Committee - Tim Sullivan,  MHA, FACHE</a:t>
            </a:r>
          </a:p>
          <a:p>
            <a:pPr lvl="1">
              <a:buFont typeface="Wingdings" panose="05000000000000000000" pitchFamily="2" charset="2"/>
              <a:buChar char="v"/>
            </a:pPr>
            <a:r>
              <a:rPr lang="en-US" dirty="0"/>
              <a:t>TBA, based upon conversation on Tuesday</a:t>
            </a:r>
          </a:p>
          <a:p>
            <a:pPr>
              <a:buFont typeface="Wingdings" panose="05000000000000000000" pitchFamily="2" charset="2"/>
              <a:buChar char="v"/>
            </a:pPr>
            <a:r>
              <a:rPr lang="en-US" dirty="0"/>
              <a:t>Nominating Committee - Kain Robbins</a:t>
            </a:r>
          </a:p>
          <a:p>
            <a:pPr lvl="2"/>
            <a:endParaRPr lang="en-US" dirty="0"/>
          </a:p>
        </p:txBody>
      </p:sp>
    </p:spTree>
    <p:extLst>
      <p:ext uri="{BB962C8B-B14F-4D97-AF65-F5344CB8AC3E}">
        <p14:creationId xmlns:p14="http://schemas.microsoft.com/office/powerpoint/2010/main" val="1708710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13;p26"/>
          <p:cNvSpPr txBox="1">
            <a:spLocks noGrp="1"/>
          </p:cNvSpPr>
          <p:nvPr>
            <p:ph type="ctrTitle"/>
          </p:nvPr>
        </p:nvSpPr>
        <p:spPr>
          <a:xfrm>
            <a:off x="169049" y="3511602"/>
            <a:ext cx="7023206" cy="906717"/>
          </a:xfrm>
          <a:prstGeom prst="rect">
            <a:avLst/>
          </a:prstGeom>
          <a:noFill/>
          <a:ln>
            <a:noFill/>
          </a:ln>
        </p:spPr>
        <p:txBody>
          <a:bodyPr spcFirstLastPara="1" wrap="square" lIns="91425" tIns="45700" rIns="91425" bIns="45700" anchor="ctr" anchorCtr="0">
            <a:normAutofit fontScale="90000"/>
          </a:bodyPr>
          <a:lstStyle/>
          <a:p>
            <a:pPr marL="0" lvl="0" indent="0" rtl="0">
              <a:lnSpc>
                <a:spcPct val="100000"/>
              </a:lnSpc>
              <a:spcBef>
                <a:spcPts val="0"/>
              </a:spcBef>
              <a:spcAft>
                <a:spcPts val="0"/>
              </a:spcAft>
              <a:buClr>
                <a:schemeClr val="lt1"/>
              </a:buClr>
              <a:buSzPct val="100000"/>
              <a:buFont typeface="Calibri"/>
              <a:buNone/>
            </a:pPr>
            <a:br>
              <a:rPr lang="en-US" dirty="0"/>
            </a:br>
            <a:r>
              <a:rPr lang="en-US" dirty="0"/>
              <a:t> Nominating </a:t>
            </a:r>
            <a:r>
              <a:rPr lang="en-US" dirty="0">
                <a:solidFill>
                  <a:schemeClr val="bg1"/>
                </a:solidFill>
              </a:rPr>
              <a:t>Committee</a:t>
            </a:r>
            <a:endParaRPr dirty="0">
              <a:solidFill>
                <a:schemeClr val="bg2"/>
              </a:solidFill>
            </a:endParaRPr>
          </a:p>
        </p:txBody>
      </p:sp>
      <p:sp>
        <p:nvSpPr>
          <p:cNvPr id="6" name="Google Shape;514;p26"/>
          <p:cNvSpPr txBox="1"/>
          <p:nvPr/>
        </p:nvSpPr>
        <p:spPr>
          <a:xfrm>
            <a:off x="539967" y="4724120"/>
            <a:ext cx="7334081" cy="164976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ct val="100000"/>
              <a:buFont typeface="Arial"/>
              <a:buNone/>
            </a:pPr>
            <a:r>
              <a:rPr lang="en-US" sz="2800" b="0" i="0" u="none" strike="noStrike" cap="none" dirty="0">
                <a:solidFill>
                  <a:srgbClr val="000000"/>
                </a:solidFill>
                <a:latin typeface="Calibri" panose="020F0502020204030204" pitchFamily="34" charset="0"/>
                <a:cs typeface="Calibri" panose="020F0502020204030204" pitchFamily="34" charset="0"/>
                <a:sym typeface="Arial"/>
              </a:rPr>
              <a:t>March 2023</a:t>
            </a:r>
          </a:p>
          <a:p>
            <a:pPr marL="0" marR="0" lvl="0" indent="0" algn="ctr" rtl="0">
              <a:lnSpc>
                <a:spcPct val="100000"/>
              </a:lnSpc>
              <a:spcBef>
                <a:spcPts val="0"/>
              </a:spcBef>
              <a:spcAft>
                <a:spcPts val="0"/>
              </a:spcAft>
              <a:buClr>
                <a:srgbClr val="000000"/>
              </a:buClr>
              <a:buSzPct val="100000"/>
              <a:buFont typeface="Arial"/>
              <a:buNone/>
            </a:pPr>
            <a:r>
              <a:rPr lang="en-US" sz="2800" dirty="0">
                <a:latin typeface="Calibri" panose="020F0502020204030204" pitchFamily="34" charset="0"/>
                <a:cs typeface="Calibri" panose="020F0502020204030204" pitchFamily="34" charset="0"/>
              </a:rPr>
              <a:t>Kain Robbins</a:t>
            </a:r>
            <a:endParaRPr sz="2800" b="0" i="0" u="none" strike="noStrike" cap="none"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849545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A51B2-D5FD-4B54-AA06-C2D2C21C9988}"/>
              </a:ext>
            </a:extLst>
          </p:cNvPr>
          <p:cNvSpPr>
            <a:spLocks noGrp="1"/>
          </p:cNvSpPr>
          <p:nvPr>
            <p:ph type="title"/>
          </p:nvPr>
        </p:nvSpPr>
        <p:spPr/>
        <p:txBody>
          <a:bodyPr/>
          <a:lstStyle/>
          <a:p>
            <a:r>
              <a:rPr lang="en-US" dirty="0"/>
              <a:t>Nominating Committee Members</a:t>
            </a:r>
          </a:p>
        </p:txBody>
      </p:sp>
      <p:sp>
        <p:nvSpPr>
          <p:cNvPr id="3" name="Text Placeholder 2">
            <a:extLst>
              <a:ext uri="{FF2B5EF4-FFF2-40B4-BE49-F238E27FC236}">
                <a16:creationId xmlns:a16="http://schemas.microsoft.com/office/drawing/2014/main" id="{9E17C237-9412-4240-B1E7-430BF15371FE}"/>
              </a:ext>
            </a:extLst>
          </p:cNvPr>
          <p:cNvSpPr>
            <a:spLocks noGrp="1"/>
          </p:cNvSpPr>
          <p:nvPr>
            <p:ph type="body" idx="1"/>
          </p:nvPr>
        </p:nvSpPr>
        <p:spPr/>
        <p:txBody>
          <a:bodyPr/>
          <a:lstStyle/>
          <a:p>
            <a:r>
              <a:rPr lang="en-US" dirty="0"/>
              <a:t>Rhea Begeman</a:t>
            </a:r>
          </a:p>
          <a:p>
            <a:r>
              <a:rPr lang="en-US" dirty="0"/>
              <a:t>Antoinette Brooke</a:t>
            </a:r>
          </a:p>
          <a:p>
            <a:r>
              <a:rPr lang="en-US" dirty="0"/>
              <a:t>Louis Burton</a:t>
            </a:r>
          </a:p>
          <a:p>
            <a:r>
              <a:rPr lang="en-US" dirty="0"/>
              <a:t>Ashlee Melendez</a:t>
            </a:r>
          </a:p>
          <a:p>
            <a:r>
              <a:rPr lang="en-US" dirty="0"/>
              <a:t>Kain Robins</a:t>
            </a:r>
          </a:p>
        </p:txBody>
      </p:sp>
      <p:sp>
        <p:nvSpPr>
          <p:cNvPr id="4" name="Rectangle 3">
            <a:extLst>
              <a:ext uri="{FF2B5EF4-FFF2-40B4-BE49-F238E27FC236}">
                <a16:creationId xmlns:a16="http://schemas.microsoft.com/office/drawing/2014/main" id="{3DD49FA9-33F2-4232-A60E-14ED171D048F}"/>
              </a:ext>
            </a:extLst>
          </p:cNvPr>
          <p:cNvSpPr/>
          <p:nvPr/>
        </p:nvSpPr>
        <p:spPr>
          <a:xfrm>
            <a:off x="3783162" y="3275112"/>
            <a:ext cx="224742" cy="307777"/>
          </a:xfrm>
          <a:prstGeom prst="rect">
            <a:avLst/>
          </a:prstGeom>
        </p:spPr>
        <p:txBody>
          <a:bodyPr wrap="none">
            <a:spAutoFit/>
          </a:bodyPr>
          <a:lstStyle/>
          <a:p>
            <a:r>
              <a:rPr lang="en-US" dirty="0">
                <a:latin typeface="Calibri"/>
                <a:ea typeface="Calibri"/>
                <a:cs typeface="Calibri"/>
                <a:sym typeface="Calibri"/>
              </a:rPr>
              <a:t> </a:t>
            </a:r>
            <a:endParaRPr lang="en-US" dirty="0"/>
          </a:p>
        </p:txBody>
      </p:sp>
    </p:spTree>
    <p:extLst>
      <p:ext uri="{BB962C8B-B14F-4D97-AF65-F5344CB8AC3E}">
        <p14:creationId xmlns:p14="http://schemas.microsoft.com/office/powerpoint/2010/main" val="1718958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19;p27"/>
          <p:cNvSpPr txBox="1">
            <a:spLocks noGrp="1"/>
          </p:cNvSpPr>
          <p:nvPr>
            <p:ph type="title"/>
          </p:nvPr>
        </p:nvSpPr>
        <p:spPr>
          <a:xfrm>
            <a:off x="145774" y="157774"/>
            <a:ext cx="8865704" cy="96866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800"/>
              <a:buFont typeface="Calibri"/>
              <a:buNone/>
            </a:pPr>
            <a:r>
              <a:rPr lang="en-US" sz="3800" dirty="0"/>
              <a:t>AAAEM Award Descriptions and Guidelines</a:t>
            </a:r>
            <a:endParaRPr dirty="0"/>
          </a:p>
        </p:txBody>
      </p:sp>
      <p:sp>
        <p:nvSpPr>
          <p:cNvPr id="6" name="Google Shape;533;p29">
            <a:extLst>
              <a:ext uri="{FF2B5EF4-FFF2-40B4-BE49-F238E27FC236}">
                <a16:creationId xmlns:a16="http://schemas.microsoft.com/office/drawing/2014/main" id="{5BB2D9C6-00DB-4365-BABE-65C42AB5F10A}"/>
              </a:ext>
            </a:extLst>
          </p:cNvPr>
          <p:cNvSpPr txBox="1">
            <a:spLocks/>
          </p:cNvSpPr>
          <p:nvPr/>
        </p:nvSpPr>
        <p:spPr>
          <a:xfrm>
            <a:off x="35510" y="1220875"/>
            <a:ext cx="9072979" cy="2374581"/>
          </a:xfrm>
          <a:prstGeom prst="rect">
            <a:avLst/>
          </a:prstGeom>
          <a:noFill/>
          <a:ln>
            <a:noFill/>
          </a:ln>
        </p:spPr>
        <p:txBody>
          <a:bodyPr spcFirstLastPara="1" vert="horz" wrap="square" lIns="91425" tIns="45700" rIns="91425" bIns="45700" rtlCol="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1050" b="1" dirty="0"/>
              <a:t>James J. Scheulen Lifetime Achievement Award in Academic Emergency Medicine Administration</a:t>
            </a:r>
          </a:p>
          <a:p>
            <a:pPr marL="0" indent="0">
              <a:spcBef>
                <a:spcPts val="0"/>
              </a:spcBef>
              <a:buClr>
                <a:schemeClr val="dk1"/>
              </a:buClr>
              <a:buSzPct val="100000"/>
              <a:buFont typeface="Arial"/>
              <a:buNone/>
            </a:pPr>
            <a:r>
              <a:rPr lang="en-US" sz="1050" dirty="0"/>
              <a:t>The AAAEM Lifetime Achievement  Award in Academic Emergency Medicine Administration  is the highest recognition the Academy gives an individual. It recognizes an academic emergency medicine administrator who has demonstrated noteworthy achievement, exceptional leadership, and management proficiency. One who has enhanced the strategic and operational effectiveness of academic emergency departments, emergency medicine education or emergency medicine research in his or her institution, and/or the broader academic emergency medicine community. </a:t>
            </a:r>
          </a:p>
          <a:p>
            <a:pPr marL="0" indent="0">
              <a:spcBef>
                <a:spcPts val="0"/>
              </a:spcBef>
              <a:buClr>
                <a:schemeClr val="dk1"/>
              </a:buClr>
              <a:buSzPct val="100000"/>
              <a:buFont typeface="Arial"/>
              <a:buNone/>
            </a:pPr>
            <a:r>
              <a:rPr lang="en-US" sz="1050" b="1" dirty="0"/>
              <a:t>Minimum requirement:</a:t>
            </a:r>
            <a:r>
              <a:rPr lang="en-US" sz="1050" dirty="0"/>
              <a:t> Must be AAAEM member for greater than 5 consecutive years and work a minimum of 10 years in academic emergency medicine.  Member should demonstrate the following: </a:t>
            </a:r>
          </a:p>
          <a:p>
            <a:pPr>
              <a:spcBef>
                <a:spcPts val="323"/>
              </a:spcBef>
              <a:buClr>
                <a:schemeClr val="dk1"/>
              </a:buClr>
              <a:buSzPct val="100000"/>
              <a:buFont typeface="Arial" panose="020B0604020202020204" pitchFamily="34" charset="0"/>
              <a:buChar char="•"/>
            </a:pPr>
            <a:r>
              <a:rPr lang="en-US" sz="1050" dirty="0"/>
              <a:t>Advances interprofessional education, be involved in professional growth, and educational programs within the Academy</a:t>
            </a:r>
          </a:p>
          <a:p>
            <a:pPr>
              <a:spcBef>
                <a:spcPts val="323"/>
              </a:spcBef>
              <a:buClr>
                <a:schemeClr val="dk1"/>
              </a:buClr>
              <a:buSzPct val="100000"/>
              <a:buFont typeface="Arial" panose="020B0604020202020204" pitchFamily="34" charset="0"/>
              <a:buChar char="•"/>
            </a:pPr>
            <a:r>
              <a:rPr lang="en-US" sz="1050" dirty="0"/>
              <a:t>Commitment to the organization through AAAEM leadership </a:t>
            </a:r>
          </a:p>
          <a:p>
            <a:pPr>
              <a:spcBef>
                <a:spcPts val="323"/>
              </a:spcBef>
              <a:buClr>
                <a:schemeClr val="dk1"/>
              </a:buClr>
              <a:buSzPct val="100000"/>
              <a:buFont typeface="Arial" panose="020B0604020202020204" pitchFamily="34" charset="0"/>
              <a:buChar char="•"/>
            </a:pPr>
            <a:r>
              <a:rPr lang="en-US" sz="1050" dirty="0"/>
              <a:t>Provides leadership and service within our profession</a:t>
            </a:r>
          </a:p>
          <a:p>
            <a:pPr>
              <a:spcBef>
                <a:spcPts val="323"/>
              </a:spcBef>
              <a:buClr>
                <a:schemeClr val="dk1"/>
              </a:buClr>
              <a:buSzPct val="100000"/>
              <a:buFont typeface="Arial" panose="020B0604020202020204" pitchFamily="34" charset="0"/>
              <a:buChar char="•"/>
            </a:pPr>
            <a:r>
              <a:rPr lang="en-US" sz="1050" dirty="0"/>
              <a:t>Evidence of research and/or creative scholarship activities related to academic emergency medicine </a:t>
            </a:r>
          </a:p>
          <a:p>
            <a:pPr>
              <a:spcBef>
                <a:spcPts val="323"/>
              </a:spcBef>
              <a:buClr>
                <a:schemeClr val="dk1"/>
              </a:buClr>
              <a:buSzPct val="100000"/>
              <a:buFont typeface="Arial" panose="020B0604020202020204" pitchFamily="34" charset="0"/>
              <a:buChar char="•"/>
            </a:pPr>
            <a:r>
              <a:rPr lang="en-US" sz="1050" dirty="0"/>
              <a:t>Creates and cultivates sharing of ideas and best practices amongst AAAEM members</a:t>
            </a:r>
          </a:p>
          <a:p>
            <a:pPr marL="0" indent="0">
              <a:spcBef>
                <a:spcPts val="304"/>
              </a:spcBef>
              <a:buClr>
                <a:schemeClr val="dk1"/>
              </a:buClr>
              <a:buSzPct val="100000"/>
              <a:buFont typeface="Arial"/>
              <a:buNone/>
            </a:pPr>
            <a:endParaRPr lang="en-US" dirty="0"/>
          </a:p>
        </p:txBody>
      </p:sp>
      <p:sp>
        <p:nvSpPr>
          <p:cNvPr id="8" name="Google Shape;520;p27">
            <a:extLst>
              <a:ext uri="{FF2B5EF4-FFF2-40B4-BE49-F238E27FC236}">
                <a16:creationId xmlns:a16="http://schemas.microsoft.com/office/drawing/2014/main" id="{691D77C4-D86E-4166-9597-5B21B1E88859}"/>
              </a:ext>
            </a:extLst>
          </p:cNvPr>
          <p:cNvSpPr txBox="1">
            <a:spLocks/>
          </p:cNvSpPr>
          <p:nvPr/>
        </p:nvSpPr>
        <p:spPr>
          <a:xfrm>
            <a:off x="42137" y="5149631"/>
            <a:ext cx="9072978" cy="1627687"/>
          </a:xfrm>
          <a:prstGeom prst="rect">
            <a:avLst/>
          </a:prstGeom>
          <a:noFill/>
          <a:ln>
            <a:noFill/>
          </a:ln>
        </p:spPr>
        <p:txBody>
          <a:bodyPr spcFirstLastPara="1" vert="horz" wrap="square" lIns="91425" tIns="45700" rIns="91425" bIns="45700" rtlCol="0" anchor="t" anchorCtr="0">
            <a:normAutofit fontScale="5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1900" b="1" dirty="0"/>
              <a:t>The Rising Star Academy of Administrators in Academic Emergency Medicine Award</a:t>
            </a:r>
            <a:r>
              <a:rPr lang="en-US" sz="1900" dirty="0"/>
              <a:t> </a:t>
            </a:r>
          </a:p>
          <a:p>
            <a:pPr marL="0" indent="0">
              <a:spcBef>
                <a:spcPts val="0"/>
              </a:spcBef>
              <a:buClr>
                <a:schemeClr val="dk1"/>
              </a:buClr>
              <a:buSzPct val="100000"/>
              <a:buFont typeface="Arial"/>
              <a:buNone/>
            </a:pPr>
            <a:r>
              <a:rPr lang="en-US" sz="1900" dirty="0"/>
              <a:t>This recognizes an academic emergency medicine administrator affiliated with AAAEM who has demonstrated significant participation and/or leadership within the academy during their first five years of membership.  </a:t>
            </a:r>
          </a:p>
          <a:p>
            <a:pPr marL="0" indent="0">
              <a:spcBef>
                <a:spcPts val="352"/>
              </a:spcBef>
              <a:buClr>
                <a:schemeClr val="dk1"/>
              </a:buClr>
              <a:buSzPct val="100000"/>
              <a:buFont typeface="Arial"/>
              <a:buNone/>
            </a:pPr>
            <a:r>
              <a:rPr lang="en-US" sz="1900" b="1" dirty="0"/>
              <a:t>Minimum requirement</a:t>
            </a:r>
            <a:r>
              <a:rPr lang="en-US" sz="1900" dirty="0"/>
              <a:t>: AAAEM member for 5 years or less with a demonstration of the following:</a:t>
            </a:r>
          </a:p>
          <a:p>
            <a:pPr>
              <a:spcBef>
                <a:spcPts val="352"/>
              </a:spcBef>
              <a:buClr>
                <a:schemeClr val="dk1"/>
              </a:buClr>
              <a:buSzPct val="100000"/>
              <a:buFont typeface="Arial" panose="020B0604020202020204" pitchFamily="34" charset="0"/>
              <a:buChar char="•"/>
            </a:pPr>
            <a:r>
              <a:rPr lang="en-US" sz="1900" dirty="0"/>
              <a:t>Significant participation in AAAEM activities (e.g. projects) and/or committees </a:t>
            </a:r>
          </a:p>
          <a:p>
            <a:pPr>
              <a:spcBef>
                <a:spcPts val="352"/>
              </a:spcBef>
              <a:buClr>
                <a:schemeClr val="dk1"/>
              </a:buClr>
              <a:buSzPct val="100000"/>
              <a:buFont typeface="Arial" panose="020B0604020202020204" pitchFamily="34" charset="0"/>
              <a:buChar char="•"/>
            </a:pPr>
            <a:r>
              <a:rPr lang="en-US" sz="1900" dirty="0"/>
              <a:t>Demonstrated leadership skills</a:t>
            </a:r>
          </a:p>
          <a:p>
            <a:pPr>
              <a:spcBef>
                <a:spcPts val="352"/>
              </a:spcBef>
              <a:buClr>
                <a:schemeClr val="dk1"/>
              </a:buClr>
              <a:buSzPct val="100000"/>
              <a:buFont typeface="Arial" panose="020B0604020202020204" pitchFamily="34" charset="0"/>
              <a:buChar char="•"/>
            </a:pPr>
            <a:r>
              <a:rPr lang="en-US" sz="1900" dirty="0"/>
              <a:t>Positive peer to peer interactions</a:t>
            </a:r>
          </a:p>
          <a:p>
            <a:pPr>
              <a:spcBef>
                <a:spcPts val="352"/>
              </a:spcBef>
              <a:buClr>
                <a:schemeClr val="dk1"/>
              </a:buClr>
              <a:buSzPct val="100000"/>
              <a:buFont typeface="Arial" panose="020B0604020202020204" pitchFamily="34" charset="0"/>
              <a:buChar char="•"/>
            </a:pPr>
            <a:r>
              <a:rPr lang="en-US" sz="1900" dirty="0"/>
              <a:t>Works effectively with AAAEM leadership (either at committee or organizational level or both)</a:t>
            </a:r>
          </a:p>
          <a:p>
            <a:pPr>
              <a:spcBef>
                <a:spcPts val="352"/>
              </a:spcBef>
              <a:buClr>
                <a:schemeClr val="dk1"/>
              </a:buClr>
              <a:buSzPct val="100000"/>
              <a:buFont typeface="Arial" panose="020B0604020202020204" pitchFamily="34" charset="0"/>
              <a:buChar char="•"/>
            </a:pPr>
            <a:r>
              <a:rPr lang="en-US" sz="1900" dirty="0"/>
              <a:t>Demonstrated initiative to further AAAEM goals and outcomes </a:t>
            </a:r>
          </a:p>
          <a:p>
            <a:pPr indent="-231140">
              <a:spcBef>
                <a:spcPts val="352"/>
              </a:spcBef>
              <a:buClr>
                <a:schemeClr val="dk1"/>
              </a:buClr>
              <a:buSzPct val="100000"/>
              <a:buFont typeface="Arial"/>
              <a:buNone/>
            </a:pPr>
            <a:endParaRPr lang="en-US" dirty="0"/>
          </a:p>
        </p:txBody>
      </p:sp>
      <p:sp>
        <p:nvSpPr>
          <p:cNvPr id="9" name="Google Shape;527;p28">
            <a:extLst>
              <a:ext uri="{FF2B5EF4-FFF2-40B4-BE49-F238E27FC236}">
                <a16:creationId xmlns:a16="http://schemas.microsoft.com/office/drawing/2014/main" id="{CFC11C78-2E74-4485-BC1F-8B2563C5FCD0}"/>
              </a:ext>
            </a:extLst>
          </p:cNvPr>
          <p:cNvSpPr txBox="1">
            <a:spLocks/>
          </p:cNvSpPr>
          <p:nvPr/>
        </p:nvSpPr>
        <p:spPr>
          <a:xfrm>
            <a:off x="42137" y="3429000"/>
            <a:ext cx="8898800" cy="1720631"/>
          </a:xfrm>
          <a:prstGeom prst="rect">
            <a:avLst/>
          </a:prstGeom>
          <a:noFill/>
          <a:ln>
            <a:noFill/>
          </a:ln>
        </p:spPr>
        <p:txBody>
          <a:bodyPr spcFirstLastPara="1" vert="horz" wrap="square" lIns="91425" tIns="45700" rIns="91425" bIns="45700" rtlCol="0" anchor="t" anchorCtr="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Clr>
                <a:schemeClr val="dk1"/>
              </a:buClr>
              <a:buSzPct val="100000"/>
              <a:buFont typeface="Arial"/>
              <a:buNone/>
            </a:pPr>
            <a:r>
              <a:rPr lang="en-US" sz="4200" b="1" dirty="0"/>
              <a:t>Significant Contributions to Academic Emergency Medicine Administration Annual Award</a:t>
            </a:r>
          </a:p>
          <a:p>
            <a:pPr marL="0" indent="0">
              <a:spcBef>
                <a:spcPts val="0"/>
              </a:spcBef>
              <a:buClr>
                <a:schemeClr val="dk1"/>
              </a:buClr>
              <a:buSzPct val="100000"/>
              <a:buFont typeface="Arial"/>
              <a:buNone/>
            </a:pPr>
            <a:r>
              <a:rPr lang="en-US" sz="4200" dirty="0"/>
              <a:t>The AAAEM Annual Academy Award recognizes an academic emergency medicine administrator  who has demonstrated exceptional leadership within the past three years.</a:t>
            </a:r>
            <a:r>
              <a:rPr lang="en-US" sz="4200" b="1" dirty="0"/>
              <a:t> </a:t>
            </a:r>
            <a:endParaRPr lang="en-US" sz="4200" dirty="0"/>
          </a:p>
          <a:p>
            <a:pPr marL="0" indent="0">
              <a:spcBef>
                <a:spcPts val="360"/>
              </a:spcBef>
              <a:buClr>
                <a:schemeClr val="dk1"/>
              </a:buClr>
              <a:buSzPct val="100000"/>
              <a:buFont typeface="Arial"/>
              <a:buNone/>
            </a:pPr>
            <a:r>
              <a:rPr lang="en-US" sz="4200" b="1" dirty="0"/>
              <a:t>Minimum requirement:</a:t>
            </a:r>
            <a:r>
              <a:rPr lang="en-US" sz="4200" dirty="0"/>
              <a:t> AAAEM member with demonstration of the following: </a:t>
            </a:r>
          </a:p>
          <a:p>
            <a:pPr>
              <a:spcBef>
                <a:spcPts val="320"/>
              </a:spcBef>
              <a:buClr>
                <a:schemeClr val="dk1"/>
              </a:buClr>
              <a:buSzPct val="100000"/>
            </a:pPr>
            <a:r>
              <a:rPr lang="en-US" sz="4200" dirty="0"/>
              <a:t>Exhibits exemplary leadership qualities (i.e. Sharing best practices, Mentoring, Advocacy of the profession, Participation in AAAEM activities)</a:t>
            </a:r>
          </a:p>
          <a:p>
            <a:pPr>
              <a:spcBef>
                <a:spcPts val="320"/>
              </a:spcBef>
              <a:buClr>
                <a:schemeClr val="dk1"/>
              </a:buClr>
              <a:buSzPct val="100000"/>
            </a:pPr>
            <a:r>
              <a:rPr lang="en-US" sz="4200" dirty="0"/>
              <a:t>Shows outstanding dedication, competence, and exceptional performance</a:t>
            </a:r>
          </a:p>
          <a:p>
            <a:pPr>
              <a:spcBef>
                <a:spcPts val="320"/>
              </a:spcBef>
              <a:buClr>
                <a:schemeClr val="dk1"/>
              </a:buClr>
              <a:buSzPct val="100000"/>
            </a:pPr>
            <a:r>
              <a:rPr lang="en-US" sz="4200" dirty="0"/>
              <a:t>Shows strategic and operational effectiveness </a:t>
            </a:r>
          </a:p>
          <a:p>
            <a:pPr>
              <a:spcBef>
                <a:spcPts val="320"/>
              </a:spcBef>
              <a:buClr>
                <a:schemeClr val="dk1"/>
              </a:buClr>
              <a:buSzPct val="100000"/>
            </a:pPr>
            <a:r>
              <a:rPr lang="en-US" sz="4200" dirty="0"/>
              <a:t>Contributes to emergency medicine education and/or research via presentations or other</a:t>
            </a:r>
          </a:p>
          <a:p>
            <a:pPr>
              <a:spcBef>
                <a:spcPts val="320"/>
              </a:spcBef>
              <a:buClr>
                <a:schemeClr val="dk1"/>
              </a:buClr>
              <a:buSzPct val="100000"/>
            </a:pPr>
            <a:r>
              <a:rPr lang="en-US" sz="4200" dirty="0"/>
              <a:t>Noteworthy contribution/s to the growth and success of AAAEM</a:t>
            </a:r>
          </a:p>
          <a:p>
            <a:pPr marL="0" indent="0">
              <a:spcBef>
                <a:spcPts val="160"/>
              </a:spcBef>
              <a:buClr>
                <a:schemeClr val="dk1"/>
              </a:buClr>
              <a:buSzPct val="100000"/>
              <a:buFont typeface="Arial"/>
              <a:buNone/>
            </a:pPr>
            <a:endParaRPr lang="en-US" dirty="0"/>
          </a:p>
        </p:txBody>
      </p:sp>
    </p:spTree>
    <p:extLst>
      <p:ext uri="{BB962C8B-B14F-4D97-AF65-F5344CB8AC3E}">
        <p14:creationId xmlns:p14="http://schemas.microsoft.com/office/powerpoint/2010/main" val="1665338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DFD3C55-3AE5-4C15-AFDC-5E1EC53B7A40}"/>
              </a:ext>
            </a:extLst>
          </p:cNvPr>
          <p:cNvPicPr>
            <a:picLocks noChangeAspect="1"/>
          </p:cNvPicPr>
          <p:nvPr/>
        </p:nvPicPr>
        <p:blipFill>
          <a:blip r:embed="rId2"/>
          <a:stretch>
            <a:fillRect/>
          </a:stretch>
        </p:blipFill>
        <p:spPr>
          <a:xfrm>
            <a:off x="3574677" y="2162707"/>
            <a:ext cx="3986629" cy="398663"/>
          </a:xfrm>
          <a:prstGeom prst="rect">
            <a:avLst/>
          </a:prstGeom>
        </p:spPr>
      </p:pic>
      <p:sp>
        <p:nvSpPr>
          <p:cNvPr id="6" name="Google Shape;526;p28"/>
          <p:cNvSpPr txBox="1">
            <a:spLocks noGrp="1"/>
          </p:cNvSpPr>
          <p:nvPr>
            <p:ph type="title"/>
          </p:nvPr>
        </p:nvSpPr>
        <p:spPr>
          <a:xfrm>
            <a:off x="457200" y="157774"/>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4400"/>
              <a:buFont typeface="Calibri"/>
              <a:buNone/>
            </a:pPr>
            <a:r>
              <a:rPr lang="en-US" dirty="0"/>
              <a:t>Award Winners</a:t>
            </a:r>
            <a:endParaRPr dirty="0"/>
          </a:p>
        </p:txBody>
      </p:sp>
      <p:sp>
        <p:nvSpPr>
          <p:cNvPr id="3" name="Rectangle 2">
            <a:extLst>
              <a:ext uri="{FF2B5EF4-FFF2-40B4-BE49-F238E27FC236}">
                <a16:creationId xmlns:a16="http://schemas.microsoft.com/office/drawing/2014/main" id="{B36FB1B9-5E04-488D-9938-3AA302A01891}"/>
              </a:ext>
            </a:extLst>
          </p:cNvPr>
          <p:cNvSpPr/>
          <p:nvPr/>
        </p:nvSpPr>
        <p:spPr>
          <a:xfrm>
            <a:off x="71021" y="1452919"/>
            <a:ext cx="8851037" cy="646331"/>
          </a:xfrm>
          <a:prstGeom prst="rect">
            <a:avLst/>
          </a:prstGeom>
          <a:noFill/>
        </p:spPr>
        <p:txBody>
          <a:bodyPr wrap="square">
            <a:spAutoFit/>
          </a:bodyPr>
          <a:lstStyle/>
          <a:p>
            <a:pPr algn="ctr">
              <a:buClr>
                <a:schemeClr val="dk1"/>
              </a:buClr>
              <a:buSzPct val="100000"/>
            </a:pPr>
            <a:r>
              <a:rPr lang="en-US" b="1" dirty="0">
                <a:ln w="6350">
                  <a:solidFill>
                    <a:schemeClr val="tx2"/>
                  </a:solidFill>
                </a:ln>
                <a:solidFill>
                  <a:srgbClr val="FF0000"/>
                </a:solidFill>
              </a:rPr>
              <a:t>James J. Scheulen Lifetime Achievement Award in Academic Emergency Medicine Administration</a:t>
            </a:r>
          </a:p>
        </p:txBody>
      </p:sp>
      <p:sp>
        <p:nvSpPr>
          <p:cNvPr id="9" name="Rectangle 8">
            <a:extLst>
              <a:ext uri="{FF2B5EF4-FFF2-40B4-BE49-F238E27FC236}">
                <a16:creationId xmlns:a16="http://schemas.microsoft.com/office/drawing/2014/main" id="{EBCD8072-CAE5-44EB-A4F9-8A0C766E13B3}"/>
              </a:ext>
            </a:extLst>
          </p:cNvPr>
          <p:cNvSpPr/>
          <p:nvPr/>
        </p:nvSpPr>
        <p:spPr>
          <a:xfrm>
            <a:off x="-84339" y="3244334"/>
            <a:ext cx="9161755" cy="369332"/>
          </a:xfrm>
          <a:prstGeom prst="rect">
            <a:avLst/>
          </a:prstGeom>
          <a:ln>
            <a:noFill/>
          </a:ln>
        </p:spPr>
        <p:txBody>
          <a:bodyPr wrap="square">
            <a:spAutoFit/>
          </a:bodyPr>
          <a:lstStyle/>
          <a:p>
            <a:pPr algn="ctr">
              <a:buClr>
                <a:schemeClr val="dk1"/>
              </a:buClr>
              <a:buSzPct val="100000"/>
            </a:pPr>
            <a:r>
              <a:rPr lang="en-US" b="1" dirty="0">
                <a:ln>
                  <a:solidFill>
                    <a:schemeClr val="tx2"/>
                  </a:solidFill>
                </a:ln>
                <a:solidFill>
                  <a:srgbClr val="FF0000"/>
                </a:solidFill>
              </a:rPr>
              <a:t>Significant Contributions to Academic Emergency Medicine Administration Annual Award</a:t>
            </a:r>
          </a:p>
        </p:txBody>
      </p:sp>
      <p:sp>
        <p:nvSpPr>
          <p:cNvPr id="11" name="Rectangle 10">
            <a:extLst>
              <a:ext uri="{FF2B5EF4-FFF2-40B4-BE49-F238E27FC236}">
                <a16:creationId xmlns:a16="http://schemas.microsoft.com/office/drawing/2014/main" id="{230A3994-5FF6-4A39-9CE5-642604CAE4C1}"/>
              </a:ext>
            </a:extLst>
          </p:cNvPr>
          <p:cNvSpPr/>
          <p:nvPr/>
        </p:nvSpPr>
        <p:spPr>
          <a:xfrm>
            <a:off x="71021" y="5004411"/>
            <a:ext cx="9161756" cy="369332"/>
          </a:xfrm>
          <a:prstGeom prst="rect">
            <a:avLst/>
          </a:prstGeom>
          <a:ln w="6350">
            <a:noFill/>
          </a:ln>
        </p:spPr>
        <p:txBody>
          <a:bodyPr wrap="square">
            <a:spAutoFit/>
          </a:bodyPr>
          <a:lstStyle/>
          <a:p>
            <a:pPr algn="ctr">
              <a:buClr>
                <a:schemeClr val="dk1"/>
              </a:buClr>
              <a:buSzPct val="100000"/>
            </a:pPr>
            <a:r>
              <a:rPr lang="en-US" b="1" dirty="0">
                <a:ln w="6350">
                  <a:solidFill>
                    <a:schemeClr val="tx2"/>
                  </a:solidFill>
                </a:ln>
                <a:solidFill>
                  <a:srgbClr val="FF0000"/>
                </a:solidFill>
              </a:rPr>
              <a:t>The Rising Star Academy of Administrators in Academic Emergency Medicine Award</a:t>
            </a:r>
            <a:r>
              <a:rPr lang="en-US" dirty="0">
                <a:ln w="6350">
                  <a:solidFill>
                    <a:schemeClr val="tx2"/>
                  </a:solidFill>
                </a:ln>
                <a:solidFill>
                  <a:srgbClr val="FF0000"/>
                </a:solidFill>
              </a:rPr>
              <a:t> </a:t>
            </a:r>
          </a:p>
        </p:txBody>
      </p:sp>
      <p:pic>
        <p:nvPicPr>
          <p:cNvPr id="7" name="Picture 6">
            <a:extLst>
              <a:ext uri="{FF2B5EF4-FFF2-40B4-BE49-F238E27FC236}">
                <a16:creationId xmlns:a16="http://schemas.microsoft.com/office/drawing/2014/main" id="{4D4B47AC-21A4-4939-B985-D6688BC483F7}"/>
              </a:ext>
            </a:extLst>
          </p:cNvPr>
          <p:cNvPicPr>
            <a:picLocks noChangeAspect="1"/>
          </p:cNvPicPr>
          <p:nvPr/>
        </p:nvPicPr>
        <p:blipFill>
          <a:blip r:embed="rId3"/>
          <a:stretch>
            <a:fillRect/>
          </a:stretch>
        </p:blipFill>
        <p:spPr>
          <a:xfrm>
            <a:off x="3455079" y="5594730"/>
            <a:ext cx="2606706" cy="453339"/>
          </a:xfrm>
          <a:prstGeom prst="rect">
            <a:avLst/>
          </a:prstGeom>
        </p:spPr>
      </p:pic>
      <p:pic>
        <p:nvPicPr>
          <p:cNvPr id="12" name="Picture 11">
            <a:extLst>
              <a:ext uri="{FF2B5EF4-FFF2-40B4-BE49-F238E27FC236}">
                <a16:creationId xmlns:a16="http://schemas.microsoft.com/office/drawing/2014/main" id="{AC1866B5-0448-4609-B250-D51A56346E36}"/>
              </a:ext>
            </a:extLst>
          </p:cNvPr>
          <p:cNvPicPr>
            <a:picLocks noChangeAspect="1"/>
          </p:cNvPicPr>
          <p:nvPr/>
        </p:nvPicPr>
        <p:blipFill>
          <a:blip r:embed="rId4"/>
          <a:stretch>
            <a:fillRect/>
          </a:stretch>
        </p:blipFill>
        <p:spPr>
          <a:xfrm>
            <a:off x="2301998" y="5392888"/>
            <a:ext cx="1076240" cy="1371600"/>
          </a:xfrm>
          <a:prstGeom prst="rect">
            <a:avLst/>
          </a:prstGeom>
        </p:spPr>
      </p:pic>
      <p:pic>
        <p:nvPicPr>
          <p:cNvPr id="13" name="Picture 12">
            <a:extLst>
              <a:ext uri="{FF2B5EF4-FFF2-40B4-BE49-F238E27FC236}">
                <a16:creationId xmlns:a16="http://schemas.microsoft.com/office/drawing/2014/main" id="{76E3CE0E-CE28-4C3E-B824-BD2C7DED3AD5}"/>
              </a:ext>
            </a:extLst>
          </p:cNvPr>
          <p:cNvPicPr>
            <a:picLocks noChangeAspect="1"/>
          </p:cNvPicPr>
          <p:nvPr/>
        </p:nvPicPr>
        <p:blipFill>
          <a:blip r:embed="rId5"/>
          <a:stretch>
            <a:fillRect/>
          </a:stretch>
        </p:blipFill>
        <p:spPr>
          <a:xfrm>
            <a:off x="1931541" y="4566189"/>
            <a:ext cx="3001346" cy="363292"/>
          </a:xfrm>
          <a:prstGeom prst="rect">
            <a:avLst/>
          </a:prstGeom>
        </p:spPr>
      </p:pic>
      <p:pic>
        <p:nvPicPr>
          <p:cNvPr id="14" name="Picture 13">
            <a:extLst>
              <a:ext uri="{FF2B5EF4-FFF2-40B4-BE49-F238E27FC236}">
                <a16:creationId xmlns:a16="http://schemas.microsoft.com/office/drawing/2014/main" id="{3806FE19-9527-47CB-BA0C-34975FC431A7}"/>
              </a:ext>
            </a:extLst>
          </p:cNvPr>
          <p:cNvPicPr>
            <a:picLocks noChangeAspect="1"/>
          </p:cNvPicPr>
          <p:nvPr/>
        </p:nvPicPr>
        <p:blipFill>
          <a:blip r:embed="rId6"/>
          <a:stretch>
            <a:fillRect/>
          </a:stretch>
        </p:blipFill>
        <p:spPr>
          <a:xfrm>
            <a:off x="635861" y="3595346"/>
            <a:ext cx="1066800" cy="1371600"/>
          </a:xfrm>
          <a:prstGeom prst="rect">
            <a:avLst/>
          </a:prstGeom>
        </p:spPr>
      </p:pic>
      <p:pic>
        <p:nvPicPr>
          <p:cNvPr id="15" name="Picture 14">
            <a:extLst>
              <a:ext uri="{FF2B5EF4-FFF2-40B4-BE49-F238E27FC236}">
                <a16:creationId xmlns:a16="http://schemas.microsoft.com/office/drawing/2014/main" id="{705D6E90-AAB8-485C-B4BA-C4A71B295BAE}"/>
              </a:ext>
            </a:extLst>
          </p:cNvPr>
          <p:cNvPicPr>
            <a:picLocks noChangeAspect="1"/>
          </p:cNvPicPr>
          <p:nvPr/>
        </p:nvPicPr>
        <p:blipFill>
          <a:blip r:embed="rId7"/>
          <a:stretch>
            <a:fillRect/>
          </a:stretch>
        </p:blipFill>
        <p:spPr>
          <a:xfrm>
            <a:off x="2924915" y="3719956"/>
            <a:ext cx="3667033" cy="483382"/>
          </a:xfrm>
          <a:prstGeom prst="rect">
            <a:avLst/>
          </a:prstGeom>
        </p:spPr>
      </p:pic>
      <p:pic>
        <p:nvPicPr>
          <p:cNvPr id="16" name="Picture 15">
            <a:extLst>
              <a:ext uri="{FF2B5EF4-FFF2-40B4-BE49-F238E27FC236}">
                <a16:creationId xmlns:a16="http://schemas.microsoft.com/office/drawing/2014/main" id="{03C14AAA-549D-4990-8BE5-26F37D59BF10}"/>
              </a:ext>
            </a:extLst>
          </p:cNvPr>
          <p:cNvPicPr>
            <a:picLocks noChangeAspect="1"/>
          </p:cNvPicPr>
          <p:nvPr/>
        </p:nvPicPr>
        <p:blipFill>
          <a:blip r:embed="rId8"/>
          <a:stretch>
            <a:fillRect/>
          </a:stretch>
        </p:blipFill>
        <p:spPr>
          <a:xfrm>
            <a:off x="6777217" y="3623238"/>
            <a:ext cx="1065443" cy="1371600"/>
          </a:xfrm>
          <a:prstGeom prst="rect">
            <a:avLst/>
          </a:prstGeom>
        </p:spPr>
      </p:pic>
      <p:pic>
        <p:nvPicPr>
          <p:cNvPr id="19" name="Picture 18">
            <a:extLst>
              <a:ext uri="{FF2B5EF4-FFF2-40B4-BE49-F238E27FC236}">
                <a16:creationId xmlns:a16="http://schemas.microsoft.com/office/drawing/2014/main" id="{C94D9732-C39D-4FCA-863A-9BBFE06712E1}"/>
              </a:ext>
            </a:extLst>
          </p:cNvPr>
          <p:cNvPicPr>
            <a:picLocks noChangeAspect="1"/>
          </p:cNvPicPr>
          <p:nvPr/>
        </p:nvPicPr>
        <p:blipFill>
          <a:blip r:embed="rId9"/>
          <a:stretch>
            <a:fillRect/>
          </a:stretch>
        </p:blipFill>
        <p:spPr>
          <a:xfrm>
            <a:off x="7675517" y="1925185"/>
            <a:ext cx="1076813" cy="1371600"/>
          </a:xfrm>
          <a:prstGeom prst="rect">
            <a:avLst/>
          </a:prstGeom>
        </p:spPr>
      </p:pic>
      <p:pic>
        <p:nvPicPr>
          <p:cNvPr id="20" name="Picture 19">
            <a:extLst>
              <a:ext uri="{FF2B5EF4-FFF2-40B4-BE49-F238E27FC236}">
                <a16:creationId xmlns:a16="http://schemas.microsoft.com/office/drawing/2014/main" id="{779772F5-42DD-4059-905C-A7B8C1C43302}"/>
              </a:ext>
            </a:extLst>
          </p:cNvPr>
          <p:cNvPicPr>
            <a:picLocks noChangeAspect="1"/>
          </p:cNvPicPr>
          <p:nvPr/>
        </p:nvPicPr>
        <p:blipFill>
          <a:blip r:embed="rId10"/>
          <a:stretch>
            <a:fillRect/>
          </a:stretch>
        </p:blipFill>
        <p:spPr>
          <a:xfrm>
            <a:off x="3237112" y="2714975"/>
            <a:ext cx="2353656" cy="529851"/>
          </a:xfrm>
          <a:prstGeom prst="rect">
            <a:avLst/>
          </a:prstGeom>
        </p:spPr>
      </p:pic>
      <p:pic>
        <p:nvPicPr>
          <p:cNvPr id="21" name="Picture 20">
            <a:extLst>
              <a:ext uri="{FF2B5EF4-FFF2-40B4-BE49-F238E27FC236}">
                <a16:creationId xmlns:a16="http://schemas.microsoft.com/office/drawing/2014/main" id="{79C54531-AA4B-44CD-A366-2A727AB30995}"/>
              </a:ext>
            </a:extLst>
          </p:cNvPr>
          <p:cNvPicPr>
            <a:picLocks noChangeAspect="1"/>
          </p:cNvPicPr>
          <p:nvPr/>
        </p:nvPicPr>
        <p:blipFill>
          <a:blip r:embed="rId11"/>
          <a:stretch>
            <a:fillRect/>
          </a:stretch>
        </p:blipFill>
        <p:spPr>
          <a:xfrm>
            <a:off x="2073686" y="1925185"/>
            <a:ext cx="1077683" cy="1371600"/>
          </a:xfrm>
          <a:prstGeom prst="rect">
            <a:avLst/>
          </a:prstGeom>
        </p:spPr>
      </p:pic>
    </p:spTree>
    <p:extLst>
      <p:ext uri="{BB962C8B-B14F-4D97-AF65-F5344CB8AC3E}">
        <p14:creationId xmlns:p14="http://schemas.microsoft.com/office/powerpoint/2010/main" val="281751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3000"/>
                                        <p:tgtEl>
                                          <p:spTgt spid="18"/>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30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30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3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850"/>
                            </p:stCondLst>
                            <p:childTnLst>
                              <p:par>
                                <p:cTn id="28" presetID="2" presetClass="entr" presetSubtype="4" fill="hold" nodeType="afterEffect">
                                  <p:stCondLst>
                                    <p:cond delay="10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2000" fill="hold"/>
                                        <p:tgtEl>
                                          <p:spTgt spid="12"/>
                                        </p:tgtEl>
                                        <p:attrNameLst>
                                          <p:attrName>ppt_x</p:attrName>
                                        </p:attrNameLst>
                                      </p:cBhvr>
                                      <p:tavLst>
                                        <p:tav tm="0">
                                          <p:val>
                                            <p:strVal val="#ppt_x"/>
                                          </p:val>
                                        </p:tav>
                                        <p:tav tm="100000">
                                          <p:val>
                                            <p:strVal val="#ppt_x"/>
                                          </p:val>
                                        </p:tav>
                                      </p:tavLst>
                                    </p:anim>
                                    <p:anim calcmode="lin" valueType="num">
                                      <p:cBhvr additive="base">
                                        <p:cTn id="31" dur="20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10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2000" fill="hold"/>
                                        <p:tgtEl>
                                          <p:spTgt spid="7"/>
                                        </p:tgtEl>
                                        <p:attrNameLst>
                                          <p:attrName>ppt_x</p:attrName>
                                        </p:attrNameLst>
                                      </p:cBhvr>
                                      <p:tavLst>
                                        <p:tav tm="0">
                                          <p:val>
                                            <p:strVal val="#ppt_x"/>
                                          </p:val>
                                        </p:tav>
                                        <p:tav tm="100000">
                                          <p:val>
                                            <p:strVal val="#ppt_x"/>
                                          </p:val>
                                        </p:tav>
                                      </p:tavLst>
                                    </p:anim>
                                    <p:anim calcmode="lin" valueType="num">
                                      <p:cBhvr additive="base">
                                        <p:cTn id="35"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9"/>
                                        </p:tgtEl>
                                        <p:attrNameLst>
                                          <p:attrName>ppt_y</p:attrName>
                                        </p:attrNameLst>
                                      </p:cBhvr>
                                      <p:tavLst>
                                        <p:tav tm="0">
                                          <p:val>
                                            <p:strVal val="#ppt_y"/>
                                          </p:val>
                                        </p:tav>
                                        <p:tav tm="100000">
                                          <p:val>
                                            <p:strVal val="#ppt_y"/>
                                          </p:val>
                                        </p:tav>
                                      </p:tavLst>
                                    </p:anim>
                                    <p:anim calcmode="lin" valueType="num">
                                      <p:cBhvr>
                                        <p:cTn id="4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ppt_w</p:attrName>
                                        </p:attrNameLst>
                                      </p:cBhvr>
                                      <p:tavLst>
                                        <p:tav tm="0">
                                          <p:val>
                                            <p:fltVal val="0"/>
                                          </p:val>
                                        </p:tav>
                                        <p:tav tm="100000">
                                          <p:val>
                                            <p:strVal val="#ppt_w"/>
                                          </p:val>
                                        </p:tav>
                                      </p:tavLst>
                                    </p:anim>
                                    <p:anim calcmode="lin" valueType="num">
                                      <p:cBhvr>
                                        <p:cTn id="60" dur="1000" fill="hold"/>
                                        <p:tgtEl>
                                          <p:spTgt spid="15"/>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7ED61-76E5-48EB-88D3-F5A564771157}"/>
              </a:ext>
            </a:extLst>
          </p:cNvPr>
          <p:cNvSpPr>
            <a:spLocks noGrp="1"/>
          </p:cNvSpPr>
          <p:nvPr>
            <p:ph type="title"/>
          </p:nvPr>
        </p:nvSpPr>
        <p:spPr/>
        <p:txBody>
          <a:bodyPr/>
          <a:lstStyle/>
          <a:p>
            <a:r>
              <a:rPr lang="en-US" dirty="0"/>
              <a:t>Recognition and thank you…</a:t>
            </a:r>
          </a:p>
        </p:txBody>
      </p:sp>
      <p:sp>
        <p:nvSpPr>
          <p:cNvPr id="3" name="Text Placeholder 2">
            <a:extLst>
              <a:ext uri="{FF2B5EF4-FFF2-40B4-BE49-F238E27FC236}">
                <a16:creationId xmlns:a16="http://schemas.microsoft.com/office/drawing/2014/main" id="{FC411ED1-349C-4D30-8304-9AF0484AB7B1}"/>
              </a:ext>
            </a:extLst>
          </p:cNvPr>
          <p:cNvSpPr>
            <a:spLocks noGrp="1"/>
          </p:cNvSpPr>
          <p:nvPr>
            <p:ph type="body" idx="1"/>
          </p:nvPr>
        </p:nvSpPr>
        <p:spPr/>
        <p:txBody>
          <a:bodyPr/>
          <a:lstStyle/>
          <a:p>
            <a:r>
              <a:rPr lang="en-US" dirty="0"/>
              <a:t>Thank you to Erin Campo, SAEM Director of Governance!</a:t>
            </a:r>
          </a:p>
          <a:p>
            <a:r>
              <a:rPr lang="en-US" dirty="0"/>
              <a:t>Thank you to the Executive Leadership Team and all of the Committee Chairs!</a:t>
            </a:r>
          </a:p>
          <a:p>
            <a:r>
              <a:rPr lang="en-US" dirty="0"/>
              <a:t>Looking forward to Dave’s leadership!</a:t>
            </a:r>
          </a:p>
          <a:p>
            <a:endParaRPr lang="en-US" dirty="0"/>
          </a:p>
        </p:txBody>
      </p:sp>
    </p:spTree>
    <p:extLst>
      <p:ext uri="{BB962C8B-B14F-4D97-AF65-F5344CB8AC3E}">
        <p14:creationId xmlns:p14="http://schemas.microsoft.com/office/powerpoint/2010/main" val="183289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4724400"/>
            <a:ext cx="8686800" cy="1752600"/>
          </a:xfrm>
        </p:spPr>
        <p:txBody>
          <a:bodyPr vert="horz" lIns="91440" tIns="45720" rIns="91440" bIns="45720" rtlCol="0" anchor="t">
            <a:normAutofit/>
          </a:bodyPr>
          <a:lstStyle/>
          <a:p>
            <a:pPr>
              <a:spcBef>
                <a:spcPts val="0"/>
              </a:spcBef>
            </a:pPr>
            <a:r>
              <a:rPr lang="en-US" sz="2800" dirty="0">
                <a:solidFill>
                  <a:schemeClr val="tx1"/>
                </a:solidFill>
                <a:cs typeface="Calibri"/>
              </a:rPr>
              <a:t>March 2023</a:t>
            </a:r>
          </a:p>
          <a:p>
            <a:pPr>
              <a:spcBef>
                <a:spcPts val="0"/>
              </a:spcBef>
            </a:pPr>
            <a:r>
              <a:rPr lang="en-US" sz="2800" dirty="0">
                <a:solidFill>
                  <a:schemeClr val="tx1"/>
                </a:solidFill>
                <a:cs typeface="Calibri"/>
              </a:rPr>
              <a:t>Becky McGowan</a:t>
            </a:r>
          </a:p>
          <a:p>
            <a:pPr>
              <a:spcBef>
                <a:spcPts val="0"/>
              </a:spcBef>
            </a:pPr>
            <a:r>
              <a:rPr lang="en-US" sz="2800" dirty="0">
                <a:solidFill>
                  <a:schemeClr val="tx1"/>
                </a:solidFill>
                <a:cs typeface="Calibri"/>
              </a:rPr>
              <a:t>AAAEM Treasurer</a:t>
            </a:r>
          </a:p>
        </p:txBody>
      </p:sp>
      <p:sp>
        <p:nvSpPr>
          <p:cNvPr id="5" name="Title 4">
            <a:extLst>
              <a:ext uri="{FF2B5EF4-FFF2-40B4-BE49-F238E27FC236}">
                <a16:creationId xmlns:a16="http://schemas.microsoft.com/office/drawing/2014/main" id="{25589789-9BBC-7B40-B9FB-9FE61BED9E54}"/>
              </a:ext>
            </a:extLst>
          </p:cNvPr>
          <p:cNvSpPr>
            <a:spLocks noGrp="1"/>
          </p:cNvSpPr>
          <p:nvPr>
            <p:ph type="ctrTitle"/>
          </p:nvPr>
        </p:nvSpPr>
        <p:spPr>
          <a:xfrm>
            <a:off x="384202" y="2978689"/>
            <a:ext cx="8189017" cy="1470025"/>
          </a:xfrm>
        </p:spPr>
        <p:txBody>
          <a:bodyPr>
            <a:normAutofit/>
          </a:bodyPr>
          <a:lstStyle/>
          <a:p>
            <a:pPr algn="l"/>
            <a:r>
              <a:rPr lang="en-US" sz="4000" dirty="0">
                <a:cs typeface="Calibri"/>
              </a:rPr>
              <a:t>AAAEM Treasurer's Report</a:t>
            </a:r>
            <a:endParaRPr lang="en-US" sz="4000" dirty="0"/>
          </a:p>
        </p:txBody>
      </p:sp>
    </p:spTree>
    <p:extLst>
      <p:ext uri="{BB962C8B-B14F-4D97-AF65-F5344CB8AC3E}">
        <p14:creationId xmlns:p14="http://schemas.microsoft.com/office/powerpoint/2010/main" val="53107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152400" y="1600200"/>
            <a:ext cx="8734552" cy="433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90513" indent="-290513" algn="l" rtl="0" eaLnBrk="0" fontAlgn="base" hangingPunct="0">
              <a:lnSpc>
                <a:spcPct val="85000"/>
              </a:lnSpc>
              <a:spcBef>
                <a:spcPts val="1200"/>
              </a:spcBef>
              <a:spcAft>
                <a:spcPct val="0"/>
              </a:spcAft>
              <a:buClr>
                <a:srgbClr val="B2B2B2"/>
              </a:buClr>
              <a:buFont typeface="Arial" panose="020B0604020202020204" pitchFamily="34" charset="0"/>
              <a:buChar char="•"/>
              <a:defRPr sz="2400" kern="1200">
                <a:solidFill>
                  <a:schemeClr val="tx2"/>
                </a:solidFill>
                <a:latin typeface="+mn-lt"/>
                <a:ea typeface="+mn-ea"/>
                <a:cs typeface="+mn-cs"/>
              </a:defRPr>
            </a:lvl1pPr>
            <a:lvl2pPr marL="742950" indent="-285750" algn="l" rtl="0" eaLnBrk="0" fontAlgn="base" hangingPunct="0">
              <a:lnSpc>
                <a:spcPct val="85000"/>
              </a:lnSpc>
              <a:spcBef>
                <a:spcPts val="600"/>
              </a:spcBef>
              <a:spcAft>
                <a:spcPct val="0"/>
              </a:spcAft>
              <a:buClr>
                <a:srgbClr val="B2B2B2"/>
              </a:buClr>
              <a:buFont typeface="Arial" panose="020B0604020202020204" pitchFamily="34" charset="0"/>
              <a:buChar char="‒"/>
              <a:defRPr sz="2200" kern="1200">
                <a:solidFill>
                  <a:schemeClr val="tx2"/>
                </a:solidFill>
                <a:latin typeface="+mn-lt"/>
                <a:ea typeface="+mn-ea"/>
                <a:cs typeface="+mn-cs"/>
              </a:defRPr>
            </a:lvl2pPr>
            <a:lvl3pPr marL="1143000" indent="-228600" algn="l" rtl="0" eaLnBrk="0" fontAlgn="base" hangingPunct="0">
              <a:lnSpc>
                <a:spcPct val="85000"/>
              </a:lnSpc>
              <a:spcBef>
                <a:spcPts val="600"/>
              </a:spcBef>
              <a:spcAft>
                <a:spcPct val="0"/>
              </a:spcAft>
              <a:buClr>
                <a:srgbClr val="B2B2B2"/>
              </a:buClr>
              <a:buFont typeface="Arial" panose="020B0604020202020204" pitchFamily="34" charset="0"/>
              <a:buChar char="•"/>
              <a:defRPr sz="2200" kern="1200">
                <a:solidFill>
                  <a:schemeClr val="tx2"/>
                </a:solidFill>
                <a:latin typeface="+mn-lt"/>
                <a:ea typeface="+mn-ea"/>
                <a:cs typeface="+mn-cs"/>
              </a:defRPr>
            </a:lvl3pPr>
            <a:lvl4pPr marL="1600200" indent="-228600" algn="l" rtl="0" eaLnBrk="0" fontAlgn="base" hangingPunct="0">
              <a:lnSpc>
                <a:spcPct val="85000"/>
              </a:lnSpc>
              <a:spcBef>
                <a:spcPct val="35000"/>
              </a:spcBef>
              <a:spcAft>
                <a:spcPct val="0"/>
              </a:spcAft>
              <a:buClr>
                <a:srgbClr val="B2B2B2"/>
              </a:buClr>
              <a:buFont typeface="Arial" panose="020B0604020202020204" pitchFamily="34" charset="0"/>
              <a:buChar char="•"/>
              <a:defRPr sz="1800" kern="1200">
                <a:solidFill>
                  <a:schemeClr val="tx2"/>
                </a:solidFill>
                <a:latin typeface="+mn-lt"/>
                <a:ea typeface="+mn-ea"/>
                <a:cs typeface="+mn-cs"/>
              </a:defRPr>
            </a:lvl4pPr>
            <a:lvl5pPr marL="2057400" indent="-228600" algn="l" rtl="0" eaLnBrk="0" fontAlgn="base" hangingPunct="0">
              <a:lnSpc>
                <a:spcPct val="85000"/>
              </a:lnSpc>
              <a:spcBef>
                <a:spcPct val="35000"/>
              </a:spcBef>
              <a:spcAft>
                <a:spcPct val="0"/>
              </a:spcAft>
              <a:buClr>
                <a:srgbClr val="B2B2B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2"/>
                </a:solidFill>
                <a:latin typeface="Calibri" panose="020F0502020204030204" pitchFamily="34" charset="0"/>
                <a:cs typeface="Calibri" panose="020F0502020204030204" pitchFamily="34" charset="0"/>
              </a:rPr>
              <a:t>Becky McGowan, University of Colorado Anschutz Medical Campus</a:t>
            </a:r>
          </a:p>
          <a:p>
            <a:r>
              <a:rPr lang="en-US" dirty="0">
                <a:solidFill>
                  <a:schemeClr val="bg2"/>
                </a:solidFill>
                <a:latin typeface="Calibri" panose="020F0502020204030204" pitchFamily="34" charset="0"/>
                <a:cs typeface="Calibri" panose="020F0502020204030204" pitchFamily="34" charset="0"/>
              </a:rPr>
              <a:t>Amy Jameson, University of New Mexico</a:t>
            </a:r>
          </a:p>
          <a:p>
            <a:r>
              <a:rPr lang="en-US" dirty="0">
                <a:solidFill>
                  <a:schemeClr val="bg2"/>
                </a:solidFill>
                <a:latin typeface="Calibri" panose="020F0502020204030204" pitchFamily="34" charset="0"/>
                <a:cs typeface="Calibri" panose="020F0502020204030204" pitchFamily="34" charset="0"/>
              </a:rPr>
              <a:t>Dave Christiansen, University of Florida -Jacksonville</a:t>
            </a:r>
          </a:p>
          <a:p>
            <a:r>
              <a:rPr lang="en-US" dirty="0">
                <a:solidFill>
                  <a:schemeClr val="bg2"/>
                </a:solidFill>
                <a:latin typeface="Calibri" panose="020F0502020204030204" pitchFamily="34" charset="0"/>
                <a:cs typeface="Calibri" panose="020F0502020204030204" pitchFamily="34" charset="0"/>
              </a:rPr>
              <a:t>Jennifer Muir, East Carolina University</a:t>
            </a:r>
          </a:p>
          <a:p>
            <a:r>
              <a:rPr lang="en-US" dirty="0">
                <a:solidFill>
                  <a:schemeClr val="bg2"/>
                </a:solidFill>
                <a:latin typeface="Calibri" panose="020F0502020204030204" pitchFamily="34" charset="0"/>
                <a:cs typeface="Calibri" panose="020F0502020204030204" pitchFamily="34" charset="0"/>
              </a:rPr>
              <a:t>Kain Robbins, Penn State University</a:t>
            </a:r>
          </a:p>
          <a:p>
            <a:r>
              <a:rPr lang="en-US" dirty="0">
                <a:solidFill>
                  <a:schemeClr val="bg2"/>
                </a:solidFill>
                <a:latin typeface="Calibri" panose="020F0502020204030204" pitchFamily="34" charset="0"/>
                <a:cs typeface="Calibri" panose="020F0502020204030204" pitchFamily="34" charset="0"/>
              </a:rPr>
              <a:t>Steve Maxwell, University of Michigan</a:t>
            </a:r>
          </a:p>
          <a:p>
            <a:r>
              <a:rPr lang="en-US" dirty="0">
                <a:solidFill>
                  <a:schemeClr val="bg2"/>
                </a:solidFill>
                <a:latin typeface="Calibri" panose="020F0502020204030204" pitchFamily="34" charset="0"/>
                <a:cs typeface="Calibri" panose="020F0502020204030204" pitchFamily="34" charset="0"/>
              </a:rPr>
              <a:t>Travis Schmitz, Northwestern University</a:t>
            </a:r>
          </a:p>
        </p:txBody>
      </p:sp>
      <p:sp>
        <p:nvSpPr>
          <p:cNvPr id="2" name="Title 4">
            <a:extLst>
              <a:ext uri="{FF2B5EF4-FFF2-40B4-BE49-F238E27FC236}">
                <a16:creationId xmlns:a16="http://schemas.microsoft.com/office/drawing/2014/main" id="{76944A84-FFC5-4A65-A9B3-62E53359CA00}"/>
              </a:ext>
            </a:extLst>
          </p:cNvPr>
          <p:cNvSpPr txBox="1">
            <a:spLocks/>
          </p:cNvSpPr>
          <p:nvPr/>
        </p:nvSpPr>
        <p:spPr>
          <a:xfrm>
            <a:off x="441385" y="304800"/>
            <a:ext cx="8261230" cy="938063"/>
          </a:xfrm>
          <a:prstGeom prst="rect">
            <a:avLst/>
          </a:prstGeom>
        </p:spPr>
        <p:txBody>
          <a:bodyPr lIns="91440" tIns="45720" rIns="91440" bIns="45720" anchor="t"/>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sz="3200" dirty="0">
                <a:cs typeface="Calibri"/>
              </a:rPr>
              <a:t>Finance Committee Members 2022</a:t>
            </a:r>
            <a:endParaRPr lang="en-US" sz="3200" dirty="0"/>
          </a:p>
        </p:txBody>
      </p:sp>
    </p:spTree>
    <p:extLst>
      <p:ext uri="{BB962C8B-B14F-4D97-AF65-F5344CB8AC3E}">
        <p14:creationId xmlns:p14="http://schemas.microsoft.com/office/powerpoint/2010/main" val="1456439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229600" cy="792162"/>
          </a:xfrm>
          <a:prstGeom prst="rect">
            <a:avLst/>
          </a:prstGeom>
        </p:spPr>
        <p:txBody>
          <a:bodyPr>
            <a:normAutofit/>
          </a:bodyPr>
          <a:lstStyle>
            <a:lvl1pPr algn="l" defTabSz="457200" rtl="0" eaLnBrk="1" latinLnBrk="0" hangingPunct="1">
              <a:spcBef>
                <a:spcPct val="0"/>
              </a:spcBef>
              <a:buNone/>
              <a:defRPr sz="4400" kern="1200">
                <a:solidFill>
                  <a:schemeClr val="bg1"/>
                </a:solidFill>
                <a:latin typeface="+mj-lt"/>
                <a:ea typeface="+mj-ea"/>
                <a:cs typeface="+mj-cs"/>
              </a:defRPr>
            </a:lvl1pPr>
          </a:lstStyle>
          <a:p>
            <a:endParaRPr lang="en-US" dirty="0"/>
          </a:p>
        </p:txBody>
      </p:sp>
      <p:sp>
        <p:nvSpPr>
          <p:cNvPr id="3" name="Title 4">
            <a:extLst>
              <a:ext uri="{FF2B5EF4-FFF2-40B4-BE49-F238E27FC236}">
                <a16:creationId xmlns:a16="http://schemas.microsoft.com/office/drawing/2014/main" id="{F3DF1A42-B9F3-E242-A9AA-E6C16FAA58C4}"/>
              </a:ext>
            </a:extLst>
          </p:cNvPr>
          <p:cNvSpPr txBox="1">
            <a:spLocks/>
          </p:cNvSpPr>
          <p:nvPr/>
        </p:nvSpPr>
        <p:spPr>
          <a:xfrm>
            <a:off x="441385" y="304800"/>
            <a:ext cx="8261230" cy="938063"/>
          </a:xfrm>
          <a:prstGeom prst="rect">
            <a:avLst/>
          </a:prstGeom>
        </p:spPr>
        <p:txBody>
          <a:bodyPr lIns="91440" tIns="45720" rIns="91440" bIns="45720" anchor="t"/>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sz="3200" dirty="0">
                <a:cs typeface="Calibri"/>
              </a:rPr>
              <a:t>Finance Committee Activities 2022</a:t>
            </a:r>
            <a:endParaRPr lang="en-US" sz="3200" dirty="0"/>
          </a:p>
        </p:txBody>
      </p:sp>
      <p:sp>
        <p:nvSpPr>
          <p:cNvPr id="2" name="Rectangle 1">
            <a:extLst>
              <a:ext uri="{FF2B5EF4-FFF2-40B4-BE49-F238E27FC236}">
                <a16:creationId xmlns:a16="http://schemas.microsoft.com/office/drawing/2014/main" id="{8AF75841-9559-514C-8DAC-907BB15AB9F0}"/>
              </a:ext>
            </a:extLst>
          </p:cNvPr>
          <p:cNvSpPr/>
          <p:nvPr/>
        </p:nvSpPr>
        <p:spPr>
          <a:xfrm>
            <a:off x="228600" y="1371600"/>
            <a:ext cx="8763000" cy="5324535"/>
          </a:xfrm>
          <a:prstGeom prst="rect">
            <a:avLst/>
          </a:prstGeom>
        </p:spPr>
        <p:txBody>
          <a:bodyPr wrap="square">
            <a:spAutoFit/>
          </a:bodyPr>
          <a:lstStyle/>
          <a:p>
            <a:endParaRPr lang="en-US" sz="2000" dirty="0">
              <a:latin typeface="+mj-lt"/>
            </a:endParaRPr>
          </a:p>
          <a:p>
            <a:r>
              <a:rPr lang="en-US" sz="2000" dirty="0">
                <a:latin typeface="+mj-lt"/>
              </a:rPr>
              <a:t>*Reviewed Monthly Revenue &amp; Expenses for AAAEM and CAEMA</a:t>
            </a:r>
          </a:p>
          <a:p>
            <a:br>
              <a:rPr lang="en-US" sz="2000" dirty="0">
                <a:latin typeface="+mj-lt"/>
              </a:rPr>
            </a:br>
            <a:endParaRPr lang="en-US" sz="2000" dirty="0">
              <a:latin typeface="+mj-lt"/>
            </a:endParaRPr>
          </a:p>
          <a:p>
            <a:r>
              <a:rPr lang="en-US" sz="2000" dirty="0">
                <a:latin typeface="+mj-lt"/>
              </a:rPr>
              <a:t>•Reviewed Member Assistance Program applications</a:t>
            </a:r>
          </a:p>
          <a:p>
            <a:br>
              <a:rPr lang="en-US" sz="2000" dirty="0">
                <a:latin typeface="+mj-lt"/>
              </a:rPr>
            </a:br>
            <a:endParaRPr lang="en-US" sz="2000" dirty="0">
              <a:latin typeface="+mj-lt"/>
            </a:endParaRPr>
          </a:p>
          <a:p>
            <a:r>
              <a:rPr lang="en-US" sz="2000" dirty="0">
                <a:latin typeface="+mj-lt"/>
              </a:rPr>
              <a:t>•Developed 2023 Budget</a:t>
            </a:r>
          </a:p>
          <a:p>
            <a:endParaRPr lang="en-US" sz="2000" dirty="0">
              <a:latin typeface="+mj-lt"/>
            </a:endParaRPr>
          </a:p>
          <a:p>
            <a:endParaRPr lang="en-US" sz="2000" dirty="0">
              <a:latin typeface="+mj-lt"/>
            </a:endParaRPr>
          </a:p>
          <a:p>
            <a:r>
              <a:rPr lang="en-US" sz="2000" dirty="0">
                <a:latin typeface="+mj-lt"/>
              </a:rPr>
              <a:t>*Revised Definition Matrix for Individual Budget Categories </a:t>
            </a: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effectLst/>
              <a:latin typeface="+mj-lt"/>
            </a:endParaRPr>
          </a:p>
          <a:p>
            <a:endParaRPr lang="en-US" sz="2000" dirty="0">
              <a:latin typeface="+mj-lt"/>
            </a:endParaRPr>
          </a:p>
        </p:txBody>
      </p:sp>
    </p:spTree>
    <p:extLst>
      <p:ext uri="{BB962C8B-B14F-4D97-AF65-F5344CB8AC3E}">
        <p14:creationId xmlns:p14="http://schemas.microsoft.com/office/powerpoint/2010/main" val="231713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9FFB7-B406-7C4B-948E-E4D0B96D11C8}"/>
              </a:ext>
            </a:extLst>
          </p:cNvPr>
          <p:cNvSpPr/>
          <p:nvPr/>
        </p:nvSpPr>
        <p:spPr>
          <a:xfrm>
            <a:off x="381000" y="381000"/>
            <a:ext cx="8686800" cy="584775"/>
          </a:xfrm>
          <a:prstGeom prst="rect">
            <a:avLst/>
          </a:prstGeom>
        </p:spPr>
        <p:txBody>
          <a:bodyPr wrap="square">
            <a:spAutoFit/>
          </a:bodyPr>
          <a:lstStyle/>
          <a:p>
            <a:r>
              <a:rPr lang="en-US" sz="3200" dirty="0">
                <a:solidFill>
                  <a:srgbClr val="FFFFFF"/>
                </a:solidFill>
                <a:latin typeface="+mj-lt"/>
              </a:rPr>
              <a:t>2022 Year End Statement (Unaudited)</a:t>
            </a:r>
            <a:endParaRPr lang="en-US" sz="3200" dirty="0">
              <a:solidFill>
                <a:srgbClr val="FFFFFF"/>
              </a:solidFill>
              <a:effectLst/>
              <a:latin typeface="+mj-lt"/>
            </a:endParaRPr>
          </a:p>
        </p:txBody>
      </p:sp>
      <p:pic>
        <p:nvPicPr>
          <p:cNvPr id="4" name="Picture 3" descr="Table&#10;&#10;Description automatically generated">
            <a:extLst>
              <a:ext uri="{FF2B5EF4-FFF2-40B4-BE49-F238E27FC236}">
                <a16:creationId xmlns:a16="http://schemas.microsoft.com/office/drawing/2014/main" id="{EA3B2652-E90E-F296-B5DE-2939F7F81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95400"/>
            <a:ext cx="6477000" cy="4601369"/>
          </a:xfrm>
          <a:prstGeom prst="rect">
            <a:avLst/>
          </a:prstGeom>
        </p:spPr>
      </p:pic>
    </p:spTree>
    <p:extLst>
      <p:ext uri="{BB962C8B-B14F-4D97-AF65-F5344CB8AC3E}">
        <p14:creationId xmlns:p14="http://schemas.microsoft.com/office/powerpoint/2010/main" val="163573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85DA0-A0A7-F342-A23B-115497E893C4}"/>
              </a:ext>
            </a:extLst>
          </p:cNvPr>
          <p:cNvSpPr/>
          <p:nvPr/>
        </p:nvSpPr>
        <p:spPr>
          <a:xfrm>
            <a:off x="457200" y="157774"/>
            <a:ext cx="8229600" cy="1143000"/>
          </a:xfrm>
          <a:prstGeom prst="rect">
            <a:avLst/>
          </a:prstGeom>
        </p:spPr>
        <p:txBody>
          <a:bodyPr vert="horz" lIns="91440" tIns="45720" rIns="91440" bIns="45720" rtlCol="0" anchor="ctr">
            <a:normAutofit/>
          </a:bodyPr>
          <a:lstStyle/>
          <a:p>
            <a:pPr defTabSz="457200">
              <a:spcBef>
                <a:spcPct val="0"/>
              </a:spcBef>
              <a:spcAft>
                <a:spcPts val="600"/>
              </a:spcAft>
            </a:pPr>
            <a:r>
              <a:rPr lang="en-US" sz="3200" kern="1200" dirty="0">
                <a:solidFill>
                  <a:schemeClr val="bg1"/>
                </a:solidFill>
                <a:latin typeface="+mj-lt"/>
                <a:ea typeface="+mj-ea"/>
                <a:cs typeface="+mj-cs"/>
              </a:rPr>
              <a:t>2023 Budget (January –December)</a:t>
            </a:r>
            <a:endParaRPr lang="en-US" sz="3200" kern="1200" dirty="0">
              <a:solidFill>
                <a:schemeClr val="bg1"/>
              </a:solidFill>
              <a:effectLst/>
              <a:latin typeface="+mj-lt"/>
              <a:ea typeface="+mj-ea"/>
              <a:cs typeface="+mj-cs"/>
            </a:endParaRPr>
          </a:p>
        </p:txBody>
      </p:sp>
      <p:sp>
        <p:nvSpPr>
          <p:cNvPr id="11" name="Content Placeholder 2">
            <a:extLst>
              <a:ext uri="{FF2B5EF4-FFF2-40B4-BE49-F238E27FC236}">
                <a16:creationId xmlns:a16="http://schemas.microsoft.com/office/drawing/2014/main" id="{3DBD1A4D-80C1-A22A-A4F7-F6005DA18476}"/>
              </a:ext>
            </a:extLst>
          </p:cNvPr>
          <p:cNvSpPr>
            <a:spLocks noGrp="1"/>
          </p:cNvSpPr>
          <p:nvPr>
            <p:ph sz="half" idx="1"/>
          </p:nvPr>
        </p:nvSpPr>
        <p:spPr>
          <a:xfrm>
            <a:off x="5867400" y="2133600"/>
            <a:ext cx="2971800" cy="2590800"/>
          </a:xfrm>
        </p:spPr>
        <p:txBody>
          <a:bodyPr>
            <a:normAutofit/>
          </a:bodyPr>
          <a:lstStyle/>
          <a:p>
            <a:pPr marL="0" indent="0">
              <a:buNone/>
            </a:pPr>
            <a:r>
              <a:rPr lang="en-US" sz="1800" dirty="0">
                <a:solidFill>
                  <a:schemeClr val="accent1">
                    <a:lumMod val="50000"/>
                  </a:schemeClr>
                </a:solidFill>
              </a:rPr>
              <a:t>CY 23 Budget Considerations</a:t>
            </a:r>
          </a:p>
          <a:p>
            <a:pPr marL="0" indent="0">
              <a:buNone/>
            </a:pPr>
            <a:endParaRPr lang="en-US" sz="1800" dirty="0"/>
          </a:p>
          <a:p>
            <a:r>
              <a:rPr lang="en-US" sz="1800" dirty="0">
                <a:solidFill>
                  <a:schemeClr val="accent1">
                    <a:lumMod val="50000"/>
                  </a:schemeClr>
                </a:solidFill>
              </a:rPr>
              <a:t>Expanded Member Assistance Program</a:t>
            </a:r>
          </a:p>
          <a:p>
            <a:r>
              <a:rPr lang="en-US" sz="1800" dirty="0">
                <a:solidFill>
                  <a:schemeClr val="accent1">
                    <a:lumMod val="50000"/>
                  </a:schemeClr>
                </a:solidFill>
              </a:rPr>
              <a:t>Retreat Cost</a:t>
            </a:r>
          </a:p>
          <a:p>
            <a:r>
              <a:rPr lang="en-US" sz="1800" dirty="0">
                <a:solidFill>
                  <a:schemeClr val="accent1">
                    <a:lumMod val="50000"/>
                  </a:schemeClr>
                </a:solidFill>
              </a:rPr>
              <a:t>Budget entry for AAAEM Committees</a:t>
            </a:r>
          </a:p>
        </p:txBody>
      </p:sp>
      <p:pic>
        <p:nvPicPr>
          <p:cNvPr id="7" name="Picture 6" descr="Graphical user interface&#10;&#10;Description automatically generated">
            <a:extLst>
              <a:ext uri="{FF2B5EF4-FFF2-40B4-BE49-F238E27FC236}">
                <a16:creationId xmlns:a16="http://schemas.microsoft.com/office/drawing/2014/main" id="{F7BC92B0-8F50-0DE7-9AAE-8FD6E54A0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68507"/>
            <a:ext cx="4927600" cy="5473700"/>
          </a:xfrm>
          <a:prstGeom prst="rect">
            <a:avLst/>
          </a:prstGeom>
        </p:spPr>
      </p:pic>
    </p:spTree>
    <p:extLst>
      <p:ext uri="{BB962C8B-B14F-4D97-AF65-F5344CB8AC3E}">
        <p14:creationId xmlns:p14="http://schemas.microsoft.com/office/powerpoint/2010/main" val="2124988453"/>
      </p:ext>
    </p:extLst>
  </p:cSld>
  <p:clrMapOvr>
    <a:masterClrMapping/>
  </p:clrMapOvr>
</p:sld>
</file>

<file path=ppt/theme/theme1.xml><?xml version="1.0" encoding="utf-8"?>
<a:theme xmlns:a="http://schemas.openxmlformats.org/drawingml/2006/main" name="AACEM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BF53ECA0C2AE4A804E11E6B4FF4F83" ma:contentTypeVersion="4" ma:contentTypeDescription="Create a new document." ma:contentTypeScope="" ma:versionID="2bb9c1024dbe65c1b6dd7ea56a716066">
  <xsd:schema xmlns:xsd="http://www.w3.org/2001/XMLSchema" xmlns:xs="http://www.w3.org/2001/XMLSchema" xmlns:p="http://schemas.microsoft.com/office/2006/metadata/properties" xmlns:ns2="eaa83493-4603-4f60-85e8-c130356cc041" targetNamespace="http://schemas.microsoft.com/office/2006/metadata/properties" ma:root="true" ma:fieldsID="96a93bdf98d7c9515cc20908e09cea35" ns2:_="">
    <xsd:import namespace="eaa83493-4603-4f60-85e8-c130356cc0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83493-4603-4f60-85e8-c130356cc0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74B3C1-71E4-4809-84D4-B96E2F060C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83493-4603-4f60-85e8-c130356cc0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07EF64-D476-488A-9E4E-F7C10778FA79}">
  <ds:schemaRefs>
    <ds:schemaRef ds:uri="http://schemas.microsoft.com/sharepoint/v3/contenttype/forms"/>
  </ds:schemaRefs>
</ds:datastoreItem>
</file>

<file path=customXml/itemProps3.xml><?xml version="1.0" encoding="utf-8"?>
<ds:datastoreItem xmlns:ds="http://schemas.openxmlformats.org/officeDocument/2006/customXml" ds:itemID="{7C54ABA9-A08C-46BF-967B-7D1AB5BFDFCE}">
  <ds:schemaRef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eaa83493-4603-4f60-85e8-c130356cc041"/>
    <ds:schemaRef ds:uri="http://purl.org/dc/terms/"/>
    <ds:schemaRef ds:uri="http://www.w3.org/XML/1998/namespac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1646</TotalTime>
  <Words>3343</Words>
  <Application>Microsoft Office PowerPoint</Application>
  <PresentationFormat>On-screen Show (4:3)</PresentationFormat>
  <Paragraphs>394</Paragraphs>
  <Slides>44</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Arial</vt:lpstr>
      <vt:lpstr>Arial Narrow</vt:lpstr>
      <vt:lpstr>Calibri</vt:lpstr>
      <vt:lpstr>Segoe UI</vt:lpstr>
      <vt:lpstr>Wingdings</vt:lpstr>
      <vt:lpstr>AACEM PowerPoint Template</vt:lpstr>
      <vt:lpstr>Worksheet</vt:lpstr>
      <vt:lpstr>AAAEM Executive and Committee Reports Dana Point, CA</vt:lpstr>
      <vt:lpstr>Executive Committee</vt:lpstr>
      <vt:lpstr>Incoming EC Members</vt:lpstr>
      <vt:lpstr>AAAEM 2022-2023 Committee Chairs </vt:lpstr>
      <vt:lpstr>AAAEM Treasurer's Report</vt:lpstr>
      <vt:lpstr>PowerPoint Presentation</vt:lpstr>
      <vt:lpstr>PowerPoint Presentation</vt:lpstr>
      <vt:lpstr>PowerPoint Presentation</vt:lpstr>
      <vt:lpstr>PowerPoint Presentation</vt:lpstr>
      <vt:lpstr>Benchmark Committee </vt:lpstr>
      <vt:lpstr>Benchmark Committee</vt:lpstr>
      <vt:lpstr>Benchmark Committee Membership</vt:lpstr>
      <vt:lpstr>AAAEM Publications</vt:lpstr>
      <vt:lpstr>Communications Committee </vt:lpstr>
      <vt:lpstr>PowerPoint Presentation</vt:lpstr>
      <vt:lpstr>PowerPoint Presentation</vt:lpstr>
      <vt:lpstr>PowerPoint Presentation</vt:lpstr>
      <vt:lpstr>Inclusiveness, Diversity, Equity and Anti-Racism (IDEA) Committee Report</vt:lpstr>
      <vt:lpstr>IDEA Committee Members </vt:lpstr>
      <vt:lpstr>IDEA Goals and Activities 2022</vt:lpstr>
      <vt:lpstr>IDEA Goals and Activities 2022</vt:lpstr>
      <vt:lpstr>IDEA Goals and Activities 2022</vt:lpstr>
      <vt:lpstr>Education Committee </vt:lpstr>
      <vt:lpstr>Education Committee</vt:lpstr>
      <vt:lpstr>Education Committee </vt:lpstr>
      <vt:lpstr>Education Committee</vt:lpstr>
      <vt:lpstr>Membership Committee Report</vt:lpstr>
      <vt:lpstr>Membership Committee Members</vt:lpstr>
      <vt:lpstr>Membership Committee</vt:lpstr>
      <vt:lpstr>Membership Committee</vt:lpstr>
      <vt:lpstr>PowerPoint Presentation</vt:lpstr>
      <vt:lpstr>AAAEM Strategic Planning Committee 2022/2023</vt:lpstr>
      <vt:lpstr>2022/2023 Key Accomplishments</vt:lpstr>
      <vt:lpstr>Strategic Membership Survey Results</vt:lpstr>
      <vt:lpstr>2022/2023 Key Accomplishments</vt:lpstr>
      <vt:lpstr>2022/2023 Key Accomplishments</vt:lpstr>
      <vt:lpstr>Strategic Planning Committee Proposed Goals for 2023/2024</vt:lpstr>
      <vt:lpstr>  Wellness Committee</vt:lpstr>
      <vt:lpstr>Wellness</vt:lpstr>
      <vt:lpstr>  Nominating Committee</vt:lpstr>
      <vt:lpstr>Nominating Committee Members</vt:lpstr>
      <vt:lpstr>AAAEM Award Descriptions and Guidelines</vt:lpstr>
      <vt:lpstr>Award Winners</vt:lpstr>
      <vt:lpstr>Recognition and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AAAEM 14th Annual Meeting March 19, 2023 Dana Point, CA</dc:title>
  <dc:creator>Megan Schagrin</dc:creator>
  <cp:lastModifiedBy>Amy L Jameson</cp:lastModifiedBy>
  <cp:revision>29</cp:revision>
  <dcterms:created xsi:type="dcterms:W3CDTF">2016-01-28T22:56:32Z</dcterms:created>
  <dcterms:modified xsi:type="dcterms:W3CDTF">2023-03-16T18:42:21Z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0x0101000EBF53ECA0C2AE4A804E11E6B4FF4F83</vt:lpwstr>
  </property>
</Properties>
</file>