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84" r:id="rId4"/>
    <p:sldId id="283" r:id="rId5"/>
    <p:sldId id="276" r:id="rId6"/>
    <p:sldId id="286" r:id="rId7"/>
    <p:sldId id="287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eocWYq3d9WW5augfw+pO1fBoJ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pause in hiring around Covid seems to have ended…</a:t>
            </a:r>
          </a:p>
          <a:p>
            <a:r>
              <a:rPr lang="en-US" dirty="0"/>
              <a:t>The workforce oversupply is still 7 years away…</a:t>
            </a:r>
          </a:p>
        </p:txBody>
      </p:sp>
    </p:spTree>
    <p:extLst>
      <p:ext uri="{BB962C8B-B14F-4D97-AF65-F5344CB8AC3E}">
        <p14:creationId xmlns:p14="http://schemas.microsoft.com/office/powerpoint/2010/main" val="297468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Especially in the EP deserts!!!!</a:t>
            </a:r>
          </a:p>
        </p:txBody>
      </p:sp>
    </p:spTree>
    <p:extLst>
      <p:ext uri="{BB962C8B-B14F-4D97-AF65-F5344CB8AC3E}">
        <p14:creationId xmlns:p14="http://schemas.microsoft.com/office/powerpoint/2010/main" val="17064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Autonomy, mastery and purpose</a:t>
            </a:r>
          </a:p>
          <a:p>
            <a:r>
              <a:rPr lang="en-US" dirty="0"/>
              <a:t>Move to the positive </a:t>
            </a:r>
          </a:p>
          <a:p>
            <a:r>
              <a:rPr lang="en-US" dirty="0"/>
              <a:t>EM as a calling, a vocation</a:t>
            </a:r>
          </a:p>
          <a:p>
            <a:r>
              <a:rPr lang="en-US" dirty="0"/>
              <a:t>Programs to develop skills</a:t>
            </a:r>
          </a:p>
          <a:p>
            <a:r>
              <a:rPr lang="en-US" dirty="0"/>
              <a:t>A dream job?</a:t>
            </a:r>
          </a:p>
        </p:txBody>
      </p:sp>
    </p:spTree>
    <p:extLst>
      <p:ext uri="{BB962C8B-B14F-4D97-AF65-F5344CB8AC3E}">
        <p14:creationId xmlns:p14="http://schemas.microsoft.com/office/powerpoint/2010/main" val="166790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int">
  <p:cSld name="SAEMF 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l="4756" t="10542" r="7151" b="12780"/>
          <a:stretch/>
        </p:blipFill>
        <p:spPr>
          <a:xfrm>
            <a:off x="76200" y="4494700"/>
            <a:ext cx="3048001" cy="6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oint Pg 2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SAEM Foundation.jpg"/>
          <p:cNvPicPr preferRelativeResize="0"/>
          <p:nvPr/>
        </p:nvPicPr>
        <p:blipFill rotWithShape="1">
          <a:blip r:embed="rId2">
            <a:alphaModFix/>
          </a:blip>
          <a:srcRect b="16649"/>
          <a:stretch/>
        </p:blipFill>
        <p:spPr>
          <a:xfrm>
            <a:off x="0" y="0"/>
            <a:ext cx="9144000" cy="428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l="4855" t="8694" r="5231" b="13044"/>
          <a:stretch/>
        </p:blipFill>
        <p:spPr>
          <a:xfrm>
            <a:off x="9525" y="4525969"/>
            <a:ext cx="3188725" cy="6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" descr="Title 3 AEM.jpg"/>
          <p:cNvPicPr preferRelativeResize="0"/>
          <p:nvPr/>
        </p:nvPicPr>
        <p:blipFill rotWithShape="1">
          <a:blip r:embed="rId4">
            <a:alphaModFix/>
          </a:blip>
          <a:srcRect b="10671"/>
          <a:stretch/>
        </p:blipFill>
        <p:spPr>
          <a:xfrm>
            <a:off x="0" y="0"/>
            <a:ext cx="9144000" cy="45946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457200" y="11833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12;p2" descr="AAAEM.png"/>
          <p:cNvPicPr preferRelativeResize="0"/>
          <p:nvPr/>
        </p:nvPicPr>
        <p:blipFill rotWithShape="1">
          <a:blip r:embed="rId5">
            <a:alphaModFix/>
          </a:blip>
          <a:srcRect l="-17572" t="21050" r="9100" b="20572"/>
          <a:stretch/>
        </p:blipFill>
        <p:spPr>
          <a:xfrm>
            <a:off x="5239431" y="4517550"/>
            <a:ext cx="3928091" cy="6405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 txBox="1">
            <a:spLocks noGrp="1"/>
          </p:cNvSpPr>
          <p:nvPr>
            <p:ph type="ctrTitle"/>
          </p:nvPr>
        </p:nvSpPr>
        <p:spPr>
          <a:xfrm>
            <a:off x="457200" y="230560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Work Force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58D92-FEEB-F9D0-58FD-131459C069EA}"/>
              </a:ext>
            </a:extLst>
          </p:cNvPr>
          <p:cNvSpPr txBox="1"/>
          <p:nvPr/>
        </p:nvSpPr>
        <p:spPr>
          <a:xfrm>
            <a:off x="457199" y="3521122"/>
            <a:ext cx="6158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Richard J Hamilton MD MBA</a:t>
            </a:r>
          </a:p>
          <a:p>
            <a:pPr algn="l"/>
            <a:r>
              <a:rPr lang="en-US" dirty="0"/>
              <a:t>Rawle A Seupaul MD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2850-7713-1C3C-49D3-F5BD3179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Workforce study in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6A1E5-47AE-8793-F652-27CBF549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030" y="1666406"/>
            <a:ext cx="4496179" cy="181068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2023 Match will be the class of 2026</a:t>
            </a:r>
          </a:p>
          <a:p>
            <a:r>
              <a:rPr lang="en-US" sz="2400" dirty="0"/>
              <a:t>2961 filled positions (Main + SOAP)</a:t>
            </a:r>
          </a:p>
          <a:p>
            <a:r>
              <a:rPr lang="en-US" sz="2400" dirty="0"/>
              <a:t>Class of 2026 = 2961</a:t>
            </a:r>
          </a:p>
          <a:p>
            <a:r>
              <a:rPr lang="en-US" sz="2400" dirty="0"/>
              <a:t>2-4% growth</a:t>
            </a:r>
          </a:p>
          <a:p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3A0818-DFA5-75D5-0A74-306F25D4A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239" y="118331"/>
            <a:ext cx="4046939" cy="44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2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3CEC-A32A-48BE-5AF8-438DDF7E6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jobs are back…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159AC6-05BF-1BD0-A306-B86857F76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08" b="37097"/>
          <a:stretch/>
        </p:blipFill>
        <p:spPr>
          <a:xfrm>
            <a:off x="1809021" y="1582297"/>
            <a:ext cx="5261277" cy="22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E0D3-2194-1EE3-7523-DD26112F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Physician Deserts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3572B-C46A-240A-4E32-BEE5F7DF8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3314890" cy="3394500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The number of emergency medicine residency programs has increased; </a:t>
            </a:r>
          </a:p>
          <a:p>
            <a:r>
              <a:rPr lang="en-US" sz="1600" dirty="0"/>
              <a:t>most new programs were added to the states that already had emergency medicine residency programs. </a:t>
            </a:r>
          </a:p>
          <a:p>
            <a:r>
              <a:rPr lang="en-US" sz="1600" dirty="0"/>
              <a:t>There is an emergency physician “desert” in the rural United States, lacking both residents and residency training programs. [Ann </a:t>
            </a:r>
            <a:r>
              <a:rPr lang="en-US" sz="1600" dirty="0" err="1"/>
              <a:t>Emerg</a:t>
            </a:r>
            <a:r>
              <a:rPr lang="en-US" sz="1600" dirty="0"/>
              <a:t> Med. 2022;80:3-11.]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5659B7D-E35E-D813-A9ED-0CC367E83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852" y="1412163"/>
            <a:ext cx="4470948" cy="31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728E-3488-6ECB-0306-DAD60232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 work life balance reconsidered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81223-7880-DFF0-59E5-FB128767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111" y="975731"/>
            <a:ext cx="5298934" cy="353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3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661D-DDE1-4636-9A2B-1022C2BA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model…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75F9C-E5C4-6313-13CB-AE4692F4C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of you have this position</a:t>
            </a:r>
          </a:p>
          <a:p>
            <a:pPr lvl="1"/>
            <a:r>
              <a:rPr lang="en-US" dirty="0"/>
              <a:t>Reduced FTE</a:t>
            </a:r>
          </a:p>
          <a:p>
            <a:pPr lvl="1"/>
            <a:r>
              <a:rPr lang="en-US" dirty="0"/>
              <a:t>Clinical Rate ($/hr) same</a:t>
            </a:r>
          </a:p>
          <a:p>
            <a:pPr lvl="1"/>
            <a:r>
              <a:rPr lang="en-US" dirty="0"/>
              <a:t>Full Time benefits</a:t>
            </a:r>
          </a:p>
          <a:p>
            <a:pPr lvl="1"/>
            <a:r>
              <a:rPr lang="en-US" dirty="0"/>
              <a:t>Ability to pick up additional shifts </a:t>
            </a:r>
          </a:p>
        </p:txBody>
      </p:sp>
    </p:spTree>
    <p:extLst>
      <p:ext uri="{BB962C8B-B14F-4D97-AF65-F5344CB8AC3E}">
        <p14:creationId xmlns:p14="http://schemas.microsoft.com/office/powerpoint/2010/main" val="339460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661D-DDE1-4636-9A2B-1022C2BA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model to discuss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75F9C-E5C4-6313-13CB-AE4692F4C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Staffing the old way</a:t>
            </a:r>
          </a:p>
          <a:p>
            <a:pPr lvl="1"/>
            <a:r>
              <a:rPr lang="en-US" dirty="0"/>
              <a:t>130 hrs/month x 12 months (no vaca)</a:t>
            </a:r>
          </a:p>
          <a:p>
            <a:pPr lvl="1"/>
            <a:r>
              <a:rPr lang="en-US" dirty="0"/>
              <a:t>24 hr single coverage ED needs 6.0 FTEs (including a medical director etc)</a:t>
            </a:r>
          </a:p>
          <a:p>
            <a:r>
              <a:rPr lang="en-US" dirty="0"/>
              <a:t>Staffing with reduced FTEs</a:t>
            </a:r>
          </a:p>
          <a:p>
            <a:pPr lvl="1"/>
            <a:r>
              <a:rPr lang="en-US" dirty="0"/>
              <a:t>100 hrs/month (.77 FTE) x 12 months (no vaca)</a:t>
            </a:r>
          </a:p>
          <a:p>
            <a:pPr lvl="1"/>
            <a:r>
              <a:rPr lang="en-US" dirty="0"/>
              <a:t>Same ED now requires 8.0 FTEs</a:t>
            </a:r>
          </a:p>
          <a:p>
            <a:r>
              <a:rPr lang="en-US" dirty="0"/>
              <a:t>We just added 2 jobs!!!!</a:t>
            </a:r>
          </a:p>
          <a:p>
            <a:pPr lvl="1"/>
            <a:r>
              <a:rPr lang="en-US" dirty="0"/>
              <a:t>Bigger labor pool for callouts/FMLA/Holidays</a:t>
            </a:r>
          </a:p>
          <a:p>
            <a:pPr lvl="1"/>
            <a:r>
              <a:rPr lang="en-US" dirty="0"/>
              <a:t>Leverage salary with additional shifts</a:t>
            </a:r>
          </a:p>
          <a:p>
            <a:pPr lvl="1"/>
            <a:r>
              <a:rPr lang="en-US" dirty="0"/>
              <a:t>Wellness benefits etc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33980"/>
      </p:ext>
    </p:extLst>
  </p:cSld>
  <p:clrMapOvr>
    <a:masterClrMapping/>
  </p:clrMapOvr>
</p:sld>
</file>

<file path=ppt/theme/theme1.xml><?xml version="1.0" encoding="utf-8"?>
<a:theme xmlns:a="http://schemas.openxmlformats.org/drawingml/2006/main" name="AACEM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7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AACEM PowerPoint Template</vt:lpstr>
      <vt:lpstr>Work Force</vt:lpstr>
      <vt:lpstr>Workforce study in 2023</vt:lpstr>
      <vt:lpstr>The jobs are back…</vt:lpstr>
      <vt:lpstr>Emergency Physician Deserts</vt:lpstr>
      <vt:lpstr>EM work life balance reconsidered</vt:lpstr>
      <vt:lpstr>A new model… </vt:lpstr>
      <vt:lpstr>A new model to discuss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 </dc:title>
  <dc:creator>Megan Schagrin</dc:creator>
  <cp:lastModifiedBy>Hamilton,Richard</cp:lastModifiedBy>
  <cp:revision>4</cp:revision>
  <dcterms:created xsi:type="dcterms:W3CDTF">2016-01-28T22:56:32Z</dcterms:created>
  <dcterms:modified xsi:type="dcterms:W3CDTF">2023-03-22T13:37:54Z</dcterms:modified>
</cp:coreProperties>
</file>