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30"/>
    </p:embeddedFon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Della Respira" panose="020B0604020202020204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663"/>
  </p:normalViewPr>
  <p:slideViewPr>
    <p:cSldViewPr snapToGrid="0" snapToObjects="1">
      <p:cViewPr varScale="1">
        <p:scale>
          <a:sx n="83" d="100"/>
          <a:sy n="8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stA="25000" endPos="60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1" name="Google Shape;211;p13"/>
          <p:cNvSpPr txBox="1">
            <a:spLocks noGrp="1"/>
          </p:cNvSpPr>
          <p:nvPr>
            <p:ph type="body" idx="1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stA="35000" endPos="47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 dirty="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1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2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3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Panel">
  <p:cSld name="TITLE_ONLY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Category">
  <p:cSld name="TITLE_ONLY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subTitle" idx="1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">
  <p:cSld name="TITLE_ONLY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96" name="Google Shape;196;p11"/>
          <p:cNvSpPr txBox="1">
            <a:spLocks noGrp="1"/>
          </p:cNvSpPr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 dirty="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 (with category info)">
  <p:cSld name="TITLE_ONLY_1_1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2000" b="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 dirty="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avLst/>
            <a:gdLst/>
            <a:ahLst/>
            <a:cxnLst/>
            <a:rect l="l" t="t" r="r" b="b"/>
            <a:pathLst>
              <a:path w="12192063" h="2641923" extrusionOk="0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dist="28575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image" Target="../media/image1.png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5"/>
          <p:cNvGrpSpPr/>
          <p:nvPr/>
        </p:nvGrpSpPr>
        <p:grpSpPr>
          <a:xfrm>
            <a:off x="1685054" y="1701955"/>
            <a:ext cx="5633635" cy="1588540"/>
            <a:chOff x="1685054" y="1701955"/>
            <a:chExt cx="5633635" cy="1588540"/>
          </a:xfrm>
        </p:grpSpPr>
        <p:sp>
          <p:nvSpPr>
            <p:cNvPr id="220" name="Google Shape;220;p15"/>
            <p:cNvSpPr/>
            <p:nvPr/>
          </p:nvSpPr>
          <p:spPr>
            <a:xfrm>
              <a:off x="1685054" y="1701955"/>
              <a:ext cx="5633635" cy="1588540"/>
            </a:xfrm>
            <a:custGeom>
              <a:avLst/>
              <a:gdLst/>
              <a:ahLst/>
              <a:cxnLst/>
              <a:rect l="l" t="t" r="r" b="b"/>
              <a:pathLst>
                <a:path w="11497214" h="3241918" extrusionOk="0">
                  <a:moveTo>
                    <a:pt x="787024" y="2781311"/>
                  </a:moveTo>
                  <a:cubicBezTo>
                    <a:pt x="786661" y="2828882"/>
                    <a:pt x="747700" y="2867155"/>
                    <a:pt x="700002" y="2866794"/>
                  </a:cubicBezTo>
                  <a:cubicBezTo>
                    <a:pt x="699776" y="2866794"/>
                    <a:pt x="699550" y="2866785"/>
                    <a:pt x="699323" y="2866785"/>
                  </a:cubicBezTo>
                  <a:lnTo>
                    <a:pt x="503353" y="2866785"/>
                  </a:lnTo>
                  <a:cubicBezTo>
                    <a:pt x="455659" y="2867516"/>
                    <a:pt x="416397" y="2829556"/>
                    <a:pt x="415659" y="2781986"/>
                  </a:cubicBezTo>
                  <a:cubicBezTo>
                    <a:pt x="415656" y="2781767"/>
                    <a:pt x="415654" y="2781539"/>
                    <a:pt x="415652" y="2781311"/>
                  </a:cubicBezTo>
                  <a:lnTo>
                    <a:pt x="415652" y="1920782"/>
                  </a:lnTo>
                  <a:lnTo>
                    <a:pt x="0" y="1920782"/>
                  </a:lnTo>
                  <a:lnTo>
                    <a:pt x="0" y="3005822"/>
                  </a:lnTo>
                  <a:cubicBezTo>
                    <a:pt x="-158" y="3135115"/>
                    <a:pt x="104803" y="3240048"/>
                    <a:pt x="234440" y="3240210"/>
                  </a:cubicBezTo>
                  <a:cubicBezTo>
                    <a:pt x="234789" y="3240210"/>
                    <a:pt x="235139" y="3240210"/>
                    <a:pt x="235488" y="3240210"/>
                  </a:cubicBezTo>
                  <a:lnTo>
                    <a:pt x="983090" y="3240210"/>
                  </a:lnTo>
                  <a:cubicBezTo>
                    <a:pt x="1112727" y="3240789"/>
                    <a:pt x="1218283" y="3136445"/>
                    <a:pt x="1218864" y="3007152"/>
                  </a:cubicBezTo>
                  <a:cubicBezTo>
                    <a:pt x="1218864" y="3006715"/>
                    <a:pt x="1218864" y="3006268"/>
                    <a:pt x="1218864" y="3005822"/>
                  </a:cubicBezTo>
                  <a:lnTo>
                    <a:pt x="1218864" y="0"/>
                  </a:lnTo>
                  <a:lnTo>
                    <a:pt x="787024" y="0"/>
                  </a:lnTo>
                  <a:close/>
                  <a:moveTo>
                    <a:pt x="1842198" y="0"/>
                  </a:moveTo>
                  <a:cubicBezTo>
                    <a:pt x="1604139" y="0"/>
                    <a:pt x="1413120" y="110926"/>
                    <a:pt x="1413120" y="248728"/>
                  </a:cubicBezTo>
                  <a:lnTo>
                    <a:pt x="1413120" y="2969733"/>
                  </a:lnTo>
                  <a:cubicBezTo>
                    <a:pt x="1413120" y="3107535"/>
                    <a:pt x="1521199" y="3240210"/>
                    <a:pt x="1758972" y="3240210"/>
                  </a:cubicBezTo>
                  <a:lnTo>
                    <a:pt x="2567041" y="3240210"/>
                  </a:lnTo>
                  <a:lnTo>
                    <a:pt x="2567041" y="2866500"/>
                  </a:lnTo>
                  <a:lnTo>
                    <a:pt x="1954657" y="2866500"/>
                  </a:lnTo>
                  <a:cubicBezTo>
                    <a:pt x="1893285" y="2866500"/>
                    <a:pt x="1843531" y="2816878"/>
                    <a:pt x="1843531" y="2755669"/>
                  </a:cubicBezTo>
                  <a:cubicBezTo>
                    <a:pt x="1843531" y="2755546"/>
                    <a:pt x="1843531" y="2755413"/>
                    <a:pt x="1843531" y="2755289"/>
                  </a:cubicBezTo>
                  <a:lnTo>
                    <a:pt x="1843531" y="2409216"/>
                  </a:lnTo>
                  <a:cubicBezTo>
                    <a:pt x="1843474" y="2348008"/>
                    <a:pt x="1893190" y="2298347"/>
                    <a:pt x="1954562" y="2298290"/>
                  </a:cubicBezTo>
                  <a:cubicBezTo>
                    <a:pt x="1954590" y="2298290"/>
                    <a:pt x="1954628" y="2298290"/>
                    <a:pt x="1954657" y="2298290"/>
                  </a:cubicBezTo>
                  <a:lnTo>
                    <a:pt x="2567041" y="2298290"/>
                  </a:lnTo>
                  <a:lnTo>
                    <a:pt x="2567041" y="1928475"/>
                  </a:lnTo>
                  <a:lnTo>
                    <a:pt x="1961608" y="1928475"/>
                  </a:lnTo>
                  <a:cubicBezTo>
                    <a:pt x="1896294" y="1928370"/>
                    <a:pt x="1843426" y="1875471"/>
                    <a:pt x="1843531" y="1810331"/>
                  </a:cubicBezTo>
                  <a:cubicBezTo>
                    <a:pt x="1843531" y="1810265"/>
                    <a:pt x="1843531" y="1810208"/>
                    <a:pt x="1843531" y="1810141"/>
                  </a:cubicBezTo>
                  <a:lnTo>
                    <a:pt x="1843531" y="1441655"/>
                  </a:lnTo>
                  <a:cubicBezTo>
                    <a:pt x="1843322" y="1376514"/>
                    <a:pt x="1896104" y="1323530"/>
                    <a:pt x="1961418" y="1323321"/>
                  </a:cubicBezTo>
                  <a:cubicBezTo>
                    <a:pt x="1961485" y="1323321"/>
                    <a:pt x="1961542" y="1323321"/>
                    <a:pt x="1961608" y="1323321"/>
                  </a:cubicBezTo>
                  <a:lnTo>
                    <a:pt x="2566850" y="1323321"/>
                  </a:lnTo>
                  <a:lnTo>
                    <a:pt x="2566850" y="0"/>
                  </a:lnTo>
                  <a:close/>
                  <a:moveTo>
                    <a:pt x="10513457" y="1364824"/>
                  </a:moveTo>
                  <a:lnTo>
                    <a:pt x="10513457" y="1905397"/>
                  </a:lnTo>
                  <a:lnTo>
                    <a:pt x="10214836" y="1905397"/>
                  </a:lnTo>
                  <a:cubicBezTo>
                    <a:pt x="10172367" y="1905397"/>
                    <a:pt x="10138657" y="1865034"/>
                    <a:pt x="10138657" y="1814890"/>
                  </a:cubicBezTo>
                  <a:lnTo>
                    <a:pt x="10138657" y="0"/>
                  </a:lnTo>
                  <a:lnTo>
                    <a:pt x="9727005" y="0"/>
                  </a:lnTo>
                  <a:lnTo>
                    <a:pt x="9727005" y="1923821"/>
                  </a:lnTo>
                  <a:cubicBezTo>
                    <a:pt x="9727005" y="2115377"/>
                    <a:pt x="9878411" y="2269704"/>
                    <a:pt x="10066478" y="2269704"/>
                  </a:cubicBezTo>
                  <a:lnTo>
                    <a:pt x="10514029" y="2269704"/>
                  </a:lnTo>
                  <a:lnTo>
                    <a:pt x="10514029" y="2793658"/>
                  </a:lnTo>
                  <a:cubicBezTo>
                    <a:pt x="10514029" y="2825568"/>
                    <a:pt x="10480701" y="2850640"/>
                    <a:pt x="10439184" y="2850640"/>
                  </a:cubicBezTo>
                  <a:lnTo>
                    <a:pt x="10081523" y="2850640"/>
                  </a:lnTo>
                  <a:lnTo>
                    <a:pt x="10081523" y="3240020"/>
                  </a:lnTo>
                  <a:lnTo>
                    <a:pt x="10572877" y="3240020"/>
                  </a:lnTo>
                  <a:cubicBezTo>
                    <a:pt x="10758469" y="3240020"/>
                    <a:pt x="10907874" y="3132323"/>
                    <a:pt x="10907874" y="2998509"/>
                  </a:cubicBezTo>
                  <a:lnTo>
                    <a:pt x="10907874" y="0"/>
                  </a:lnTo>
                  <a:lnTo>
                    <a:pt x="10514029" y="0"/>
                  </a:lnTo>
                  <a:close/>
                  <a:moveTo>
                    <a:pt x="11112605" y="0"/>
                  </a:moveTo>
                  <a:lnTo>
                    <a:pt x="11112605" y="2269799"/>
                  </a:lnTo>
                  <a:lnTo>
                    <a:pt x="11497214" y="2269799"/>
                  </a:lnTo>
                  <a:lnTo>
                    <a:pt x="11497214" y="0"/>
                  </a:lnTo>
                  <a:close/>
                  <a:moveTo>
                    <a:pt x="8024406" y="2116801"/>
                  </a:moveTo>
                  <a:cubicBezTo>
                    <a:pt x="8100585" y="2040825"/>
                    <a:pt x="8146768" y="2012999"/>
                    <a:pt x="8146768" y="1924106"/>
                  </a:cubicBezTo>
                  <a:lnTo>
                    <a:pt x="8146768" y="292035"/>
                  </a:lnTo>
                  <a:cubicBezTo>
                    <a:pt x="8146768" y="130205"/>
                    <a:pt x="7989268" y="0"/>
                    <a:pt x="7793584" y="0"/>
                  </a:cubicBezTo>
                  <a:lnTo>
                    <a:pt x="6958281" y="0"/>
                  </a:lnTo>
                  <a:lnTo>
                    <a:pt x="6958281" y="3240210"/>
                  </a:lnTo>
                  <a:lnTo>
                    <a:pt x="7355079" y="3240210"/>
                  </a:lnTo>
                  <a:lnTo>
                    <a:pt x="7355079" y="2291168"/>
                  </a:lnTo>
                  <a:lnTo>
                    <a:pt x="7583044" y="2291168"/>
                  </a:lnTo>
                  <a:cubicBezTo>
                    <a:pt x="7682553" y="2298765"/>
                    <a:pt x="7766540" y="2376641"/>
                    <a:pt x="7773492" y="2472182"/>
                  </a:cubicBezTo>
                  <a:lnTo>
                    <a:pt x="7831959" y="3240115"/>
                  </a:lnTo>
                  <a:lnTo>
                    <a:pt x="8271512" y="3240115"/>
                  </a:lnTo>
                  <a:lnTo>
                    <a:pt x="8179811" y="2438372"/>
                  </a:lnTo>
                  <a:cubicBezTo>
                    <a:pt x="8160671" y="2269799"/>
                    <a:pt x="8105251" y="2197432"/>
                    <a:pt x="8024406" y="2116801"/>
                  </a:cubicBezTo>
                  <a:close/>
                  <a:moveTo>
                    <a:pt x="7724547" y="1782220"/>
                  </a:moveTo>
                  <a:cubicBezTo>
                    <a:pt x="7724547" y="1854777"/>
                    <a:pt x="7675602" y="1913184"/>
                    <a:pt x="7614753" y="1913184"/>
                  </a:cubicBezTo>
                  <a:lnTo>
                    <a:pt x="7355079" y="1913184"/>
                  </a:lnTo>
                  <a:lnTo>
                    <a:pt x="7355079" y="1308031"/>
                  </a:lnTo>
                  <a:lnTo>
                    <a:pt x="7614753" y="1308031"/>
                  </a:lnTo>
                  <a:cubicBezTo>
                    <a:pt x="7675602" y="1308031"/>
                    <a:pt x="7724547" y="1366438"/>
                    <a:pt x="7724547" y="1438996"/>
                  </a:cubicBezTo>
                  <a:close/>
                  <a:moveTo>
                    <a:pt x="6238486" y="0"/>
                  </a:moveTo>
                  <a:lnTo>
                    <a:pt x="5932437" y="0"/>
                  </a:lnTo>
                  <a:cubicBezTo>
                    <a:pt x="5794458" y="0"/>
                    <a:pt x="5675333" y="94306"/>
                    <a:pt x="5664477" y="211595"/>
                  </a:cubicBezTo>
                  <a:lnTo>
                    <a:pt x="5396327" y="3240210"/>
                  </a:lnTo>
                  <a:lnTo>
                    <a:pt x="5813883" y="3240210"/>
                  </a:lnTo>
                  <a:lnTo>
                    <a:pt x="5901394" y="2295631"/>
                  </a:lnTo>
                  <a:lnTo>
                    <a:pt x="6277051" y="2295631"/>
                  </a:lnTo>
                  <a:lnTo>
                    <a:pt x="6364562" y="3240210"/>
                  </a:lnTo>
                  <a:lnTo>
                    <a:pt x="6823826" y="3240210"/>
                  </a:lnTo>
                  <a:lnTo>
                    <a:pt x="6509587" y="211595"/>
                  </a:lnTo>
                  <a:cubicBezTo>
                    <a:pt x="6497684" y="94306"/>
                    <a:pt x="6376655" y="0"/>
                    <a:pt x="6238486" y="0"/>
                  </a:cubicBezTo>
                  <a:close/>
                  <a:moveTo>
                    <a:pt x="5936246" y="1919452"/>
                  </a:moveTo>
                  <a:lnTo>
                    <a:pt x="5986904" y="1372516"/>
                  </a:lnTo>
                  <a:cubicBezTo>
                    <a:pt x="5989666" y="1342411"/>
                    <a:pt x="6027660" y="1318193"/>
                    <a:pt x="6072034" y="1318193"/>
                  </a:cubicBezTo>
                  <a:lnTo>
                    <a:pt x="6106411" y="1318193"/>
                  </a:lnTo>
                  <a:cubicBezTo>
                    <a:pt x="6150784" y="1318193"/>
                    <a:pt x="6188779" y="1342411"/>
                    <a:pt x="6191541" y="1372516"/>
                  </a:cubicBezTo>
                  <a:lnTo>
                    <a:pt x="6242200" y="1919452"/>
                  </a:lnTo>
                  <a:close/>
                  <a:moveTo>
                    <a:pt x="3729913" y="0"/>
                  </a:moveTo>
                  <a:lnTo>
                    <a:pt x="3013545" y="0"/>
                  </a:lnTo>
                  <a:cubicBezTo>
                    <a:pt x="2888421" y="0"/>
                    <a:pt x="2787769" y="104468"/>
                    <a:pt x="2787769" y="234388"/>
                  </a:cubicBezTo>
                  <a:lnTo>
                    <a:pt x="2787769" y="3005822"/>
                  </a:lnTo>
                  <a:cubicBezTo>
                    <a:pt x="2787769" y="3135647"/>
                    <a:pt x="2888421" y="3240210"/>
                    <a:pt x="3013545" y="3240210"/>
                  </a:cubicBezTo>
                  <a:lnTo>
                    <a:pt x="3729913" y="3240210"/>
                  </a:lnTo>
                  <a:cubicBezTo>
                    <a:pt x="3855036" y="3240210"/>
                    <a:pt x="3955688" y="3135742"/>
                    <a:pt x="3955688" y="3005822"/>
                  </a:cubicBezTo>
                  <a:lnTo>
                    <a:pt x="3955688" y="234388"/>
                  </a:lnTo>
                  <a:cubicBezTo>
                    <a:pt x="3955688" y="104468"/>
                    <a:pt x="3855036" y="0"/>
                    <a:pt x="3729913" y="0"/>
                  </a:cubicBezTo>
                  <a:close/>
                  <a:moveTo>
                    <a:pt x="3524134" y="2754909"/>
                  </a:moveTo>
                  <a:cubicBezTo>
                    <a:pt x="3524134" y="2816735"/>
                    <a:pt x="3468142" y="2866500"/>
                    <a:pt x="3398629" y="2866500"/>
                  </a:cubicBezTo>
                  <a:lnTo>
                    <a:pt x="3344828" y="2866500"/>
                  </a:lnTo>
                  <a:cubicBezTo>
                    <a:pt x="3275314" y="2866500"/>
                    <a:pt x="3219323" y="2816735"/>
                    <a:pt x="3219323" y="2754909"/>
                  </a:cubicBezTo>
                  <a:lnTo>
                    <a:pt x="3219323" y="1434817"/>
                  </a:lnTo>
                  <a:cubicBezTo>
                    <a:pt x="3219323" y="1372896"/>
                    <a:pt x="3275314" y="1323132"/>
                    <a:pt x="3344828" y="1323132"/>
                  </a:cubicBezTo>
                  <a:lnTo>
                    <a:pt x="3398629" y="1323132"/>
                  </a:lnTo>
                  <a:cubicBezTo>
                    <a:pt x="3468142" y="1323132"/>
                    <a:pt x="3524134" y="1372896"/>
                    <a:pt x="3524134" y="1434817"/>
                  </a:cubicBezTo>
                  <a:close/>
                  <a:moveTo>
                    <a:pt x="4961155" y="0"/>
                  </a:moveTo>
                  <a:lnTo>
                    <a:pt x="4170798" y="0"/>
                  </a:lnTo>
                  <a:lnTo>
                    <a:pt x="4170798" y="3240210"/>
                  </a:lnTo>
                  <a:lnTo>
                    <a:pt x="4588545" y="3240210"/>
                  </a:lnTo>
                  <a:lnTo>
                    <a:pt x="4588545" y="2306458"/>
                  </a:lnTo>
                  <a:lnTo>
                    <a:pt x="5049237" y="2306458"/>
                  </a:lnTo>
                  <a:cubicBezTo>
                    <a:pt x="5209594" y="2306458"/>
                    <a:pt x="5338717" y="2206834"/>
                    <a:pt x="5338717" y="2082992"/>
                  </a:cubicBezTo>
                  <a:lnTo>
                    <a:pt x="5338717" y="292035"/>
                  </a:lnTo>
                  <a:cubicBezTo>
                    <a:pt x="5339288" y="130205"/>
                    <a:pt x="5170647" y="0"/>
                    <a:pt x="4961155" y="0"/>
                  </a:cubicBezTo>
                  <a:close/>
                  <a:moveTo>
                    <a:pt x="4923065" y="1816504"/>
                  </a:moveTo>
                  <a:cubicBezTo>
                    <a:pt x="4923065" y="1878520"/>
                    <a:pt x="4883833" y="1928475"/>
                    <a:pt x="4835174" y="1928475"/>
                  </a:cubicBezTo>
                  <a:lnTo>
                    <a:pt x="4589116" y="1928475"/>
                  </a:lnTo>
                  <a:lnTo>
                    <a:pt x="4589116" y="1329590"/>
                  </a:lnTo>
                  <a:lnTo>
                    <a:pt x="4835841" y="1329590"/>
                  </a:lnTo>
                  <a:cubicBezTo>
                    <a:pt x="4884500" y="1329590"/>
                    <a:pt x="4923732" y="1379544"/>
                    <a:pt x="4923732" y="1441560"/>
                  </a:cubicBezTo>
                  <a:close/>
                  <a:moveTo>
                    <a:pt x="8421107" y="1304517"/>
                  </a:moveTo>
                  <a:lnTo>
                    <a:pt x="8619554" y="1304517"/>
                  </a:lnTo>
                  <a:cubicBezTo>
                    <a:pt x="8720319" y="1304517"/>
                    <a:pt x="8802002" y="1385983"/>
                    <a:pt x="8802002" y="1486481"/>
                  </a:cubicBezTo>
                  <a:lnTo>
                    <a:pt x="8802002" y="3241919"/>
                  </a:lnTo>
                  <a:lnTo>
                    <a:pt x="9201942" y="3241919"/>
                  </a:lnTo>
                  <a:lnTo>
                    <a:pt x="9201942" y="1486481"/>
                  </a:lnTo>
                  <a:cubicBezTo>
                    <a:pt x="9201942" y="1385983"/>
                    <a:pt x="9283625" y="1304517"/>
                    <a:pt x="9384391" y="1304517"/>
                  </a:cubicBezTo>
                  <a:lnTo>
                    <a:pt x="9573314" y="1304517"/>
                  </a:lnTo>
                  <a:lnTo>
                    <a:pt x="9573314" y="3419"/>
                  </a:lnTo>
                  <a:lnTo>
                    <a:pt x="8421107" y="341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  <a:reflection stA="25000" endPos="60000" fadeDir="5400012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125107" y="2898232"/>
              <a:ext cx="191700" cy="1917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2" name="Google Shape;222;p15"/>
          <p:cNvSpPr txBox="1">
            <a:spLocks noGrp="1"/>
          </p:cNvSpPr>
          <p:nvPr>
            <p:ph type="ctrTitle"/>
          </p:nvPr>
        </p:nvSpPr>
        <p:spPr>
          <a:xfrm>
            <a:off x="685800" y="3456400"/>
            <a:ext cx="7772400" cy="60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aacem/aaAem 2023 retreat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HAS YOUR INSTITUION SUPPORTED INCREASING APP SALARIES?</a:t>
            </a:r>
            <a:endParaRPr dirty="0"/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NON-MONETARY SOLUTIONS DO YOU USE TO RETAIN APP’S?</a:t>
            </a:r>
            <a:endParaRPr dirty="0"/>
          </a:p>
        </p:txBody>
      </p:sp>
      <p:sp>
        <p:nvSpPr>
          <p:cNvPr id="326" name="Google Shape;326;p2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HIRE DEDICATED NOCTURNIST APP’S AND WHAT PREMIUM DO YOU PAY THEM?</a:t>
            </a:r>
            <a:endParaRPr dirty="0"/>
          </a:p>
        </p:txBody>
      </p:sp>
      <p:sp>
        <p:nvSpPr>
          <p:cNvPr id="332" name="Google Shape;332;p2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COVER THE COST OF APP MEDICAL LICENSES/DEA LICENSES?</a:t>
            </a:r>
            <a:endParaRPr dirty="0"/>
          </a:p>
        </p:txBody>
      </p:sp>
      <p:sp>
        <p:nvSpPr>
          <p:cNvPr id="338" name="Google Shape;338;p2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PROVIDE LAPTOP/COMPUTERS TO APP’S?</a:t>
            </a:r>
            <a:endParaRPr dirty="0"/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PROVIDE SCRUBS TO YOUR APP’S?</a:t>
            </a:r>
            <a:endParaRPr dirty="0"/>
          </a:p>
        </p:txBody>
      </p:sp>
      <p:sp>
        <p:nvSpPr>
          <p:cNvPr id="350" name="Google Shape;350;p3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PROVIDE PROTECTED TIME FOR SPECIFIC APP LEADERSHIP ROLES (E.G. OBS, POCUS)?</a:t>
            </a:r>
            <a:endParaRPr dirty="0"/>
          </a:p>
        </p:txBody>
      </p:sp>
      <p:sp>
        <p:nvSpPr>
          <p:cNvPr id="356" name="Google Shape;356;p3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PROVIDE DEDICATED OFFICE/DOCUMENTATION SPACE TO YOUR APP’S?</a:t>
            </a:r>
            <a:endParaRPr dirty="0"/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WHAT SITUATIONS DO YOUR APP’S BILL INDEPENDENTLY TODAY?</a:t>
            </a:r>
            <a:endParaRPr dirty="0"/>
          </a:p>
        </p:txBody>
      </p:sp>
      <p:sp>
        <p:nvSpPr>
          <p:cNvPr id="398" name="Google Shape;398;p3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HAVE ANY ISSUE WITH INSURANCE CARRIERS COVERING POCUS WHEN PERFORMED BY APP’S?</a:t>
            </a:r>
            <a:endParaRPr dirty="0"/>
          </a:p>
        </p:txBody>
      </p:sp>
      <p:sp>
        <p:nvSpPr>
          <p:cNvPr id="404" name="Google Shape;404;p3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 jeoparTy!</a:t>
            </a:r>
            <a:endParaRPr dirty="0"/>
          </a:p>
        </p:txBody>
      </p:sp>
      <p:sp>
        <p:nvSpPr>
          <p:cNvPr id="237" name="Google Shape;237;p17"/>
          <p:cNvSpPr txBox="1"/>
          <p:nvPr/>
        </p:nvSpPr>
        <p:spPr>
          <a:xfrm>
            <a:off x="5727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80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CME/benefits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595305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72981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r:id="rId3" action="ppaction://hlinksldjump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r:id="rId4" action="ppaction://hlinksldjump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r:id="rId5" action="ppaction://hlinksldjump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r:id="rId6" action="ppaction://hlinksldjump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r:id="rId7" action="ppaction://hlinksldjump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r:id="rId8" action="ppaction://hlinksldjump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r:id="rId9" action="ppaction://hlinksldjump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r:id="rId10" action="ppaction://hlinksldjump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r:id="rId11" action="ppaction://hlinksldjump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r:id="rId12" action="ppaction://hlinksldjump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r:id="rId13" action="ppaction://hlinksldjump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r:id="rId14" action="ppaction://hlinksldjump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r:id="rId15" action="ppaction://hlinksldjump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r:id="rId16" action="ppaction://hlinksldjump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r:id="rId17" action="ppaction://hlinksldjump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r:id="rId18" action="ppaction://hlinksldjump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r:id="rId19" action="ppaction://hlinksldjump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r:id="rId20" action="ppaction://hlinksldjump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r:id="rId21" action="ppaction://hlinksldjump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r:id="rId22" action="ppaction://hlinksldjump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r:id="rId23" action="ppaction://hlinksldjump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r:id="rId24" action="ppaction://hlinksldjump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r:id="rId25" action="ppaction://hlinksldjump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r:id="rId26" action="ppaction://hlinksldjump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r:id="rId27" action="ppaction://hlinksldjump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74536-6A14-1843-883D-DA8EED59EB7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6200000">
            <a:off x="3267993" y="1977699"/>
            <a:ext cx="3938405" cy="1191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</p:childTnLst>
        </p:cTn>
      </p:par>
    </p:tnLst>
    <p:bldLst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YOU SET WRVU TARGETS FOR INDEPENDENT APP VISITS</a:t>
            </a:r>
            <a:r>
              <a:rPr lang="en" dirty="0"/>
              <a:t>?</a:t>
            </a:r>
            <a:endParaRPr dirty="0"/>
          </a:p>
        </p:txBody>
      </p:sp>
      <p:sp>
        <p:nvSpPr>
          <p:cNvPr id="410" name="Google Shape;410;p4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PROVIDE DEDICATED CODINDG/BILLING TRAINING FOR YOUR APP’S?</a:t>
            </a:r>
            <a:endParaRPr dirty="0"/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ARE YOUR PLANS FOR SHARED VISIT IN 2024?</a:t>
            </a:r>
            <a:endParaRPr dirty="0"/>
          </a:p>
        </p:txBody>
      </p:sp>
      <p:sp>
        <p:nvSpPr>
          <p:cNvPr id="422" name="Google Shape;422;p4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billing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MAINTAIN AN APP ON-CALL STRUCTURE, OR FILL CALL OUTS SOME OTHER WAY?</a:t>
            </a:r>
            <a:endParaRPr dirty="0"/>
          </a:p>
        </p:txBody>
      </p:sp>
      <p:sp>
        <p:nvSpPr>
          <p:cNvPr id="428" name="Google Shape;428;p4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YOU HAVE ANY PROGRAMS DESIGNED TO INCREASE THE DIVERSITY OF YOUR APP WORKFORCE?</a:t>
            </a:r>
            <a:endParaRPr dirty="0"/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YOU USE SEPARATE OPPE MEASURES FOR APP’S</a:t>
            </a:r>
            <a:r>
              <a:rPr lang="en" dirty="0"/>
              <a:t>?</a:t>
            </a:r>
            <a:endParaRPr dirty="0"/>
          </a:p>
        </p:txBody>
      </p:sp>
      <p:sp>
        <p:nvSpPr>
          <p:cNvPr id="440" name="Google Shape;440;p4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 dirty="0"/>
          </a:p>
        </p:txBody>
      </p:sp>
      <p:sp>
        <p:nvSpPr>
          <p:cNvPr id="446" name="Google Shape;446;p4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 dirty="0"/>
          </a:p>
        </p:txBody>
      </p:sp>
      <p:sp>
        <p:nvSpPr>
          <p:cNvPr id="452" name="Google Shape;452;p4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POTPOURRI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MANAGE ALLOCATING PROCEDURES TO APP’S OR TRAINEES?</a:t>
            </a:r>
            <a:endParaRPr dirty="0"/>
          </a:p>
        </p:txBody>
      </p:sp>
      <p:sp>
        <p:nvSpPr>
          <p:cNvPr id="278" name="Google Shape;278;p1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 IN YOUR ED’S DO YOUR APP’S PRACTICE?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HIRE NEW GRADS OR ONLY EXPERIENCED APP’S?</a:t>
            </a:r>
            <a:endParaRPr dirty="0"/>
          </a:p>
        </p:txBody>
      </p:sp>
      <p:sp>
        <p:nvSpPr>
          <p:cNvPr id="290" name="Google Shape;290;p2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DETERMINE THE TYPE(S) OF APP’S THAT YOU HIRE (PA VS. NP)?</a:t>
            </a:r>
            <a:endParaRPr dirty="0"/>
          </a:p>
        </p:txBody>
      </p:sp>
      <p:sp>
        <p:nvSpPr>
          <p:cNvPr id="296" name="Google Shape;296;p2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INCORPORATE APP’S INTO YOUR LEADERSHIP STRUCTURE?</a:t>
            </a:r>
            <a:endParaRPr dirty="0"/>
          </a:p>
        </p:txBody>
      </p:sp>
      <p:sp>
        <p:nvSpPr>
          <p:cNvPr id="302" name="Google Shape;302;p2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Scope/UTILIZATION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WHICH BENCHMARK DO YOU USE FOR APP COMPENSATION?</a:t>
            </a:r>
            <a:endParaRPr dirty="0"/>
          </a:p>
        </p:txBody>
      </p:sp>
      <p:sp>
        <p:nvSpPr>
          <p:cNvPr id="308" name="Google Shape;308;p2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YOUR APP’S GET PAID A PREMIUM OVER OTHER SERVICES AT YOUR SITES?</a:t>
            </a:r>
            <a:endParaRPr dirty="0"/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Compensation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484</Words>
  <Application>Microsoft Office PowerPoint</Application>
  <PresentationFormat>On-screen Show (16:9)</PresentationFormat>
  <Paragraphs>82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Bebas Neue</vt:lpstr>
      <vt:lpstr>Della Respira</vt:lpstr>
      <vt:lpstr>Calibri</vt:lpstr>
      <vt:lpstr>Arial</vt:lpstr>
      <vt:lpstr>Jeoparty template</vt:lpstr>
      <vt:lpstr>aacem/aaAem 2023 retreat</vt:lpstr>
      <vt:lpstr>App jeoparTy!</vt:lpstr>
      <vt:lpstr>HOW DO YOU MANAGE ALLOCATING PROCEDURES TO APP’S OR TRAINEES?</vt:lpstr>
      <vt:lpstr>WHERE IN YOUR ED’S DO YOUR APP’S PRACTICE?</vt:lpstr>
      <vt:lpstr>DO YOU HIRE NEW GRADS OR ONLY EXPERIENCED APP’S?</vt:lpstr>
      <vt:lpstr>HOW DO YOU DETERMINE THE TYPE(S) OF APP’S THAT YOU HIRE (PA VS. NP)?</vt:lpstr>
      <vt:lpstr>HOW DO YOU INCORPORATE APP’S INTO YOUR LEADERSHIP STRUCTURE?</vt:lpstr>
      <vt:lpstr>WHICH BENCHMARK DO YOU USE FOR APP COMPENSATION?</vt:lpstr>
      <vt:lpstr>DO YOUR APP’S GET PAID A PREMIUM OVER OTHER SERVICES AT YOUR SITES?</vt:lpstr>
      <vt:lpstr>HAS YOUR INSTITUION SUPPORTED INCREASING APP SALARIES?</vt:lpstr>
      <vt:lpstr>WHAT NON-MONETARY SOLUTIONS DO YOU USE TO RETAIN APP’S?</vt:lpstr>
      <vt:lpstr>DO YOU HIRE DEDICATED NOCTURNIST APP’S AND WHAT PREMIUM DO YOU PAY THEM?</vt:lpstr>
      <vt:lpstr>DO YOU COVER THE COST OF APP MEDICAL LICENSES/DEA LICENSES?</vt:lpstr>
      <vt:lpstr>DO YOU PROVIDE LAPTOP/COMPUTERS TO APP’S?</vt:lpstr>
      <vt:lpstr>DO YOU PROVIDE SCRUBS TO YOUR APP’S?</vt:lpstr>
      <vt:lpstr>DO YOU PROVIDE PROTECTED TIME FOR SPECIFIC APP LEADERSHIP ROLES (E.G. OBS, POCUS)?</vt:lpstr>
      <vt:lpstr>DO YOU PROVIDE DEDICATED OFFICE/DOCUMENTATION SPACE TO YOUR APP’S?</vt:lpstr>
      <vt:lpstr>IN WHAT SITUATIONS DO YOUR APP’S BILL INDEPENDENTLY TODAY?</vt:lpstr>
      <vt:lpstr>DO YOU HAVE ANY ISSUE WITH INSURANCE CARRIERS COVERING POCUS WHEN PERFORMED BY APP’S?</vt:lpstr>
      <vt:lpstr>DO YOU SET WRVU TARGETS FOR INDEPENDENT APP VISITS?</vt:lpstr>
      <vt:lpstr>DO YOU PROVIDE DEDICATED CODINDG/BILLING TRAINING FOR YOUR APP’S?</vt:lpstr>
      <vt:lpstr>WHAT ARE YOUR PLANS FOR SHARED VISIT IN 2024?</vt:lpstr>
      <vt:lpstr>DO YOU MAINTAIN AN APP ON-CALL STRUCTURE, OR FILL CALL OUTS SOME OTHER WAY?</vt:lpstr>
      <vt:lpstr>DO YOU HAVE ANY PROGRAMS DESIGNED TO INCREASE THE DIVERSITY OF YOUR APP WORKFORCE?</vt:lpstr>
      <vt:lpstr>DO YOU USE SEPARATE OPPE MEASURES FOR APP’S?</vt:lpstr>
      <vt:lpstr>HERE YOU WRITE THE ANSWER, AND THE CONTESTANTS SUPPLY THE QUESTION</vt:lpstr>
      <vt:lpstr>HERE YOU WRITE THE ANSWER, AND THE CONTESTANTS SUPPLY THE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Russell, Brendan L.</dc:creator>
  <cp:lastModifiedBy>Russell, Brendan L.</cp:lastModifiedBy>
  <cp:revision>7</cp:revision>
  <dcterms:modified xsi:type="dcterms:W3CDTF">2023-03-19T18:23:24Z</dcterms:modified>
</cp:coreProperties>
</file>