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gUArx+/9cgB1rjLrL9OCyfojSP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1d0a4d462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21d0a4d46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1d0a4d462_0_1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21d0a4d46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1d0a4d462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21d0a4d462_0_2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1d0a4d462_0_3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21d0a4d462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1d0a4d462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221d0a4d462_0_3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1d0a4d462_0_3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21d0a4d462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1d0a4d462_0_3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1d0a4d462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1d0a4d462_0_4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1d0a4d462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1d0a4d462_0_4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1d0a4d462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1d0a4d462_0_4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1d0a4d462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10e4ebf1e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1d0a4d462_0_4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1d0a4d462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6103d51be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f6103d51b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fe77942db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1fe77942d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fe77942db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1fe77942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fe77942db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1fe77942d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fe77942db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1fe77942d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fe77942db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1fe77942d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1d0a4d4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21d0a4d462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EMF Title">
  <p:cSld name="SAEMF 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EMF Pg 2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19" name="Google Shape;19;p4"/>
          <p:cNvPicPr preferRelativeResize="0"/>
          <p:nvPr/>
        </p:nvPicPr>
        <p:blipFill rotWithShape="1">
          <a:blip r:embed="rId2">
            <a:alphaModFix/>
          </a:blip>
          <a:srcRect b="16649" l="0" r="0" t="0"/>
          <a:stretch/>
        </p:blipFill>
        <p:spPr>
          <a:xfrm>
            <a:off x="0" y="0"/>
            <a:ext cx="9144000" cy="428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26" name="Google Shape;26;p5"/>
          <p:cNvPicPr preferRelativeResize="0"/>
          <p:nvPr/>
        </p:nvPicPr>
        <p:blipFill rotWithShape="1">
          <a:blip r:embed="rId2">
            <a:alphaModFix/>
          </a:blip>
          <a:srcRect b="15877" l="0" r="0" t="0"/>
          <a:stretch/>
        </p:blipFill>
        <p:spPr>
          <a:xfrm>
            <a:off x="0" y="0"/>
            <a:ext cx="9144000" cy="432673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33" name="Google Shape;33;p6"/>
          <p:cNvPicPr preferRelativeResize="0"/>
          <p:nvPr/>
        </p:nvPicPr>
        <p:blipFill rotWithShape="1">
          <a:blip r:embed="rId2">
            <a:alphaModFix/>
          </a:blip>
          <a:srcRect b="17702" l="0" r="0" t="0"/>
          <a:stretch/>
        </p:blipFill>
        <p:spPr>
          <a:xfrm>
            <a:off x="0" y="0"/>
            <a:ext cx="9144000" cy="423297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41" name="Google Shape;41;p7"/>
          <p:cNvPicPr preferRelativeResize="0"/>
          <p:nvPr/>
        </p:nvPicPr>
        <p:blipFill rotWithShape="1">
          <a:blip r:embed="rId2">
            <a:alphaModFix/>
          </a:blip>
          <a:srcRect b="20103" l="0" r="0" t="0"/>
          <a:stretch/>
        </p:blipFill>
        <p:spPr>
          <a:xfrm>
            <a:off x="0" y="0"/>
            <a:ext cx="9144000" cy="41095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51" name="Google Shape;51;p8"/>
          <p:cNvPicPr preferRelativeResize="0"/>
          <p:nvPr/>
        </p:nvPicPr>
        <p:blipFill rotWithShape="1">
          <a:blip r:embed="rId2">
            <a:alphaModFix/>
          </a:blip>
          <a:srcRect b="18045" l="0" r="0" t="0"/>
          <a:stretch/>
        </p:blipFill>
        <p:spPr>
          <a:xfrm>
            <a:off x="0" y="0"/>
            <a:ext cx="9144000" cy="42153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57" name="Google Shape;57;p9"/>
          <p:cNvPicPr preferRelativeResize="0"/>
          <p:nvPr/>
        </p:nvPicPr>
        <p:blipFill rotWithShape="1">
          <a:blip r:embed="rId2">
            <a:alphaModFix/>
          </a:blip>
          <a:srcRect b="17017" l="0" r="0" t="0"/>
          <a:stretch/>
        </p:blipFill>
        <p:spPr>
          <a:xfrm>
            <a:off x="0" y="0"/>
            <a:ext cx="9144000" cy="426824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62" name="Google Shape;62;p10"/>
          <p:cNvPicPr preferRelativeResize="0"/>
          <p:nvPr/>
        </p:nvPicPr>
        <p:blipFill rotWithShape="1">
          <a:blip r:embed="rId2">
            <a:alphaModFix/>
          </a:blip>
          <a:srcRect b="18731" l="0" r="0" t="0"/>
          <a:stretch/>
        </p:blipFill>
        <p:spPr>
          <a:xfrm>
            <a:off x="0" y="0"/>
            <a:ext cx="9144000" cy="418005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70" name="Google Shape;70;p11"/>
          <p:cNvPicPr preferRelativeResize="0"/>
          <p:nvPr/>
        </p:nvPicPr>
        <p:blipFill rotWithShape="1">
          <a:blip r:embed="rId2">
            <a:alphaModFix/>
          </a:blip>
          <a:srcRect b="17357" l="0" r="0" t="0"/>
          <a:stretch/>
        </p:blipFill>
        <p:spPr>
          <a:xfrm>
            <a:off x="0" y="0"/>
            <a:ext cx="9144000" cy="425060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 3 AEM.jpg" id="6" name="Google Shape;6;p2"/>
          <p:cNvPicPr preferRelativeResize="0"/>
          <p:nvPr/>
        </p:nvPicPr>
        <p:blipFill rotWithShape="1">
          <a:blip r:embed="rId1">
            <a:alphaModFix/>
          </a:blip>
          <a:srcRect b="10671" l="0" r="0" t="0"/>
          <a:stretch/>
        </p:blipFill>
        <p:spPr>
          <a:xfrm>
            <a:off x="0" y="0"/>
            <a:ext cx="9144000" cy="45946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3562" l="1075" r="5440" t="5069"/>
          <a:stretch/>
        </p:blipFill>
        <p:spPr>
          <a:xfrm>
            <a:off x="5965425" y="4411475"/>
            <a:ext cx="3010700" cy="697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hyperlink" Target="https://www.saem.org/research/strategic-goals-for-emergency-medicine-nih-fund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hyperlink" Target="https://videocast.nih.gov/watch=48629" TargetMode="External"/><Relationship Id="rId6" Type="http://schemas.openxmlformats.org/officeDocument/2006/relationships/hyperlink" Target="https://grants.nih.gov/grants/guide/notice-files/NOT-NS-23-065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aacem@saem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AACEM Executive Committee Update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1d0a4d462_0_77"/>
          <p:cNvSpPr txBox="1"/>
          <p:nvPr>
            <p:ph type="title"/>
          </p:nvPr>
        </p:nvSpPr>
        <p:spPr>
          <a:xfrm>
            <a:off x="457200" y="59700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2860"/>
              <a:t>NEW AACEM Chair Support and Resources Workgroup Update</a:t>
            </a:r>
            <a:endParaRPr sz="2860"/>
          </a:p>
        </p:txBody>
      </p:sp>
      <p:sp>
        <p:nvSpPr>
          <p:cNvPr id="148" name="Google Shape;148;g221d0a4d462_0_77"/>
          <p:cNvSpPr txBox="1"/>
          <p:nvPr>
            <p:ph idx="1" type="body"/>
          </p:nvPr>
        </p:nvSpPr>
        <p:spPr>
          <a:xfrm>
            <a:off x="182075" y="1189969"/>
            <a:ext cx="8895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19405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30"/>
              <a:buChar char="•"/>
            </a:pPr>
            <a:r>
              <a:rPr lang="en-US" sz="2620"/>
              <a:t>Combined the Community &amp; Member Advocacy Workgroups</a:t>
            </a:r>
            <a:endParaRPr sz="2620"/>
          </a:p>
          <a:p>
            <a:pPr indent="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20"/>
          </a:p>
          <a:p>
            <a:pPr indent="-319405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30"/>
              <a:buChar char="•"/>
            </a:pPr>
            <a:r>
              <a:rPr b="1" lang="en-US" sz="2620"/>
              <a:t>NEW</a:t>
            </a:r>
            <a:r>
              <a:rPr lang="en-US" sz="2620"/>
              <a:t> </a:t>
            </a:r>
            <a:r>
              <a:rPr b="1" lang="en-US" sz="2620"/>
              <a:t>Chair Support and Resources Workgroup: </a:t>
            </a:r>
            <a:endParaRPr b="1" sz="2620"/>
          </a:p>
          <a:p>
            <a:pPr indent="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20"/>
              <a:t>Responsible for unifying Academic Emergency Medicine Chairs by developing and promoting best practices for engagement and resource sharing among the AACEM membership.</a:t>
            </a:r>
            <a:r>
              <a:rPr lang="en-US" sz="2620"/>
              <a:t> </a:t>
            </a:r>
            <a:endParaRPr sz="2620"/>
          </a:p>
          <a:p>
            <a:pPr indent="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20"/>
              <a:t>The workgroup will: </a:t>
            </a:r>
            <a:endParaRPr sz="2620"/>
          </a:p>
          <a:p>
            <a:pPr indent="-319405" lvl="1" marL="9144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30"/>
              <a:buChar char="–"/>
            </a:pPr>
            <a:r>
              <a:rPr lang="en-US" sz="2280"/>
              <a:t>Determine the needs and priorities of the AACEM members</a:t>
            </a:r>
            <a:endParaRPr sz="2280"/>
          </a:p>
          <a:p>
            <a:pPr indent="-319405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30"/>
              <a:buChar char="–"/>
            </a:pPr>
            <a:r>
              <a:rPr lang="en-US" sz="2280"/>
              <a:t>Develop strategies for member resource and data sharing</a:t>
            </a:r>
            <a:endParaRPr sz="2280"/>
          </a:p>
          <a:p>
            <a:pPr indent="-319405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30"/>
              <a:buChar char="–"/>
            </a:pPr>
            <a:r>
              <a:rPr lang="en-US" sz="2280"/>
              <a:t>Evaluate efficient online methods to objectively answer member questions (i.e. embedded survey tool in the AACEM listserv)</a:t>
            </a:r>
            <a:endParaRPr sz="2280"/>
          </a:p>
          <a:p>
            <a:pPr indent="-319405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30"/>
              <a:buChar char="–"/>
            </a:pPr>
            <a:r>
              <a:rPr lang="en-US" sz="2280"/>
              <a:t>Enhance engagement for all members</a:t>
            </a:r>
            <a:endParaRPr sz="2280"/>
          </a:p>
          <a:p>
            <a:pPr indent="-319405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30"/>
              <a:buChar char="–"/>
            </a:pPr>
            <a:r>
              <a:rPr lang="en-US" sz="2280"/>
              <a:t>Enhance role in unifying EM organizations</a:t>
            </a:r>
            <a:endParaRPr sz="228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1d0a4d462_0_154"/>
          <p:cNvSpPr txBox="1"/>
          <p:nvPr>
            <p:ph type="title"/>
          </p:nvPr>
        </p:nvSpPr>
        <p:spPr>
          <a:xfrm>
            <a:off x="457200" y="59700"/>
            <a:ext cx="8229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3160"/>
              <a:t>NEW AACEM Chair Support and Resources Workgroup Update</a:t>
            </a:r>
            <a:endParaRPr sz="3160"/>
          </a:p>
        </p:txBody>
      </p:sp>
      <p:sp>
        <p:nvSpPr>
          <p:cNvPr id="154" name="Google Shape;154;g221d0a4d462_0_154"/>
          <p:cNvSpPr txBox="1"/>
          <p:nvPr>
            <p:ph idx="1" type="body"/>
          </p:nvPr>
        </p:nvSpPr>
        <p:spPr>
          <a:xfrm>
            <a:off x="298025" y="1120575"/>
            <a:ext cx="8686800" cy="3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Char char="•"/>
            </a:pPr>
            <a:r>
              <a:rPr b="1" lang="en-US"/>
              <a:t>First Mission of the Workgroup: </a:t>
            </a:r>
            <a:endParaRPr b="1"/>
          </a:p>
          <a:p>
            <a:pPr indent="-3257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Review the existing community site to determine how best to improve navigability, search, and retrieval of previous surveys and materials</a:t>
            </a:r>
            <a:endParaRPr/>
          </a:p>
          <a:p>
            <a:pPr indent="-32575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Add keywords and tags and to existing and new content</a:t>
            </a:r>
            <a:endParaRPr/>
          </a:p>
          <a:p>
            <a:pPr indent="0" lvl="0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4285"/>
              <a:buChar char="–"/>
            </a:pPr>
            <a:r>
              <a:rPr lang="en-US"/>
              <a:t>Encourage increased sharing of materials to save time/effort and improve everyone’s success</a:t>
            </a:r>
            <a:endParaRPr/>
          </a:p>
          <a:p>
            <a:pPr indent="-32575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Protocols, Policies, Algorithms </a:t>
            </a:r>
            <a:endParaRPr/>
          </a:p>
          <a:p>
            <a:pPr indent="-32575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Program, Division or Fellowship development Proposals</a:t>
            </a:r>
            <a:endParaRPr/>
          </a:p>
          <a:p>
            <a:pPr indent="-32575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Lectures, Curriculums,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1d0a4d462_0_231"/>
          <p:cNvSpPr txBox="1"/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AACEM DEI Workgroup Update</a:t>
            </a:r>
            <a:endParaRPr/>
          </a:p>
        </p:txBody>
      </p:sp>
      <p:sp>
        <p:nvSpPr>
          <p:cNvPr id="160" name="Google Shape;160;g221d0a4d462_0_231"/>
          <p:cNvSpPr txBox="1"/>
          <p:nvPr/>
        </p:nvSpPr>
        <p:spPr>
          <a:xfrm>
            <a:off x="676525" y="3671081"/>
            <a:ext cx="489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Angela M. Mills, MD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Nathan Kuppermann, MD, MPH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1d0a4d462_0_308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AACEM DEI Webinars</a:t>
            </a:r>
            <a:endParaRPr/>
          </a:p>
        </p:txBody>
      </p:sp>
      <p:sp>
        <p:nvSpPr>
          <p:cNvPr id="166" name="Google Shape;166;g221d0a4d462_0_30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b="1" lang="en-US"/>
              <a:t>Recent Webinars:</a:t>
            </a:r>
            <a:endParaRPr b="1"/>
          </a:p>
          <a:p>
            <a:pPr indent="-317182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September 2022: Black Men in White Coats Documentary Discussion</a:t>
            </a:r>
            <a:endParaRPr/>
          </a:p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January 2023: SAEM DEI Curriculum (recorded)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Call for webinar participation! Bring a friend!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DEI Workgroup meets monthly, established the DEI Survey discussed yesterday, and is planning a webinar to discuss the DEI survey results in detail.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1d0a4d462_0_385"/>
          <p:cNvSpPr txBox="1"/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AACEM Research Workgroup Update</a:t>
            </a:r>
            <a:endParaRPr/>
          </a:p>
        </p:txBody>
      </p:sp>
      <p:sp>
        <p:nvSpPr>
          <p:cNvPr id="172" name="Google Shape;172;g221d0a4d462_0_385"/>
          <p:cNvSpPr txBox="1"/>
          <p:nvPr/>
        </p:nvSpPr>
        <p:spPr>
          <a:xfrm>
            <a:off x="676525" y="3671081"/>
            <a:ext cx="489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Robert W. Neumar, MD, PhD Andra L. Blomkalns, MD, MBA	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1d0a4d462_0_390"/>
          <p:cNvSpPr txBox="1"/>
          <p:nvPr>
            <p:ph type="title"/>
          </p:nvPr>
        </p:nvSpPr>
        <p:spPr>
          <a:xfrm>
            <a:off x="457200" y="287351"/>
            <a:ext cx="8229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643"/>
              <a:buNone/>
            </a:pPr>
            <a:r>
              <a:rPr lang="en-US" sz="3177"/>
              <a:t>Strategic Goals for Emergency Medicine NIH Funding</a:t>
            </a:r>
            <a:endParaRPr sz="3177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/>
          </a:p>
        </p:txBody>
      </p:sp>
      <p:pic>
        <p:nvPicPr>
          <p:cNvPr id="178" name="Google Shape;178;g221d0a4d462_0_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00" y="1020375"/>
            <a:ext cx="7408275" cy="3443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21d0a4d462_0_390"/>
          <p:cNvSpPr txBox="1"/>
          <p:nvPr/>
        </p:nvSpPr>
        <p:spPr>
          <a:xfrm>
            <a:off x="631675" y="4553600"/>
            <a:ext cx="5741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A4C2F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https://www.saem.org/research/strategic-goals-for-emergency-medicine-nih-funding</a:t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1d0a4d462_0_396"/>
          <p:cNvSpPr txBox="1"/>
          <p:nvPr>
            <p:ph type="title"/>
          </p:nvPr>
        </p:nvSpPr>
        <p:spPr>
          <a:xfrm>
            <a:off x="457200" y="76206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</a:t>
            </a:r>
            <a:r>
              <a:rPr lang="en-US" sz="4100"/>
              <a:t>elebrating Scientists </a:t>
            </a:r>
            <a:endParaRPr sz="4100"/>
          </a:p>
        </p:txBody>
      </p:sp>
      <p:sp>
        <p:nvSpPr>
          <p:cNvPr id="185" name="Google Shape;185;g221d0a4d462_0_396"/>
          <p:cNvSpPr txBox="1"/>
          <p:nvPr>
            <p:ph idx="1" type="body"/>
          </p:nvPr>
        </p:nvSpPr>
        <p:spPr>
          <a:xfrm>
            <a:off x="457200" y="1200150"/>
            <a:ext cx="8229600" cy="368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Recognized by name in:</a:t>
            </a:r>
            <a:endParaRPr/>
          </a:p>
          <a:p>
            <a:pPr indent="-31647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4"/>
              <a:buChar char="–"/>
            </a:pPr>
            <a:r>
              <a:rPr lang="en-US" sz="2383"/>
              <a:t>Pulse</a:t>
            </a:r>
            <a:endParaRPr sz="2383"/>
          </a:p>
          <a:p>
            <a:pPr indent="-31647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4"/>
              <a:buChar char="–"/>
            </a:pPr>
            <a:r>
              <a:rPr lang="en-US" sz="2383"/>
              <a:t>SAEM Weekly</a:t>
            </a:r>
            <a:endParaRPr sz="2383"/>
          </a:p>
          <a:p>
            <a:pPr indent="-31647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4"/>
              <a:buChar char="–"/>
            </a:pPr>
            <a:r>
              <a:rPr lang="en-US" sz="2383"/>
              <a:t>SAEM Social Media</a:t>
            </a:r>
            <a:endParaRPr sz="2383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Included on signage via QR code at SAEM23:</a:t>
            </a:r>
            <a:endParaRPr/>
          </a:p>
          <a:p>
            <a:pPr indent="-31647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4"/>
              <a:buChar char="–"/>
            </a:pPr>
            <a:r>
              <a:rPr lang="en-US" sz="2383"/>
              <a:t>on the Awards signage</a:t>
            </a:r>
            <a:endParaRPr sz="2383"/>
          </a:p>
          <a:p>
            <a:pPr indent="-31647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4"/>
              <a:buChar char="–"/>
            </a:pPr>
            <a:r>
              <a:rPr lang="en-US" sz="2383"/>
              <a:t>on the walk-in slides</a:t>
            </a:r>
            <a:endParaRPr sz="2383"/>
          </a:p>
          <a:p>
            <a:pPr indent="-31647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4"/>
              <a:buChar char="–"/>
            </a:pPr>
            <a:r>
              <a:rPr lang="en-US" sz="2383"/>
              <a:t>with “Federally Funded Investigator” badge ribbons</a:t>
            </a:r>
            <a:endParaRPr sz="2383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Listed on saem.org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1d0a4d462_0_401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K12 Program</a:t>
            </a:r>
            <a:endParaRPr/>
          </a:p>
        </p:txBody>
      </p:sp>
      <p:pic>
        <p:nvPicPr>
          <p:cNvPr id="191" name="Google Shape;191;g221d0a4d462_0_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50" y="1160300"/>
            <a:ext cx="8738698" cy="33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21d0a4d462_0_401"/>
          <p:cNvSpPr txBox="1"/>
          <p:nvPr/>
        </p:nvSpPr>
        <p:spPr>
          <a:xfrm>
            <a:off x="1530400" y="4694425"/>
            <a:ext cx="59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Neumar et al AEM 2021</a:t>
            </a:r>
            <a:endParaRPr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1d0a4d462_0_407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K12 Program</a:t>
            </a:r>
            <a:endParaRPr/>
          </a:p>
        </p:txBody>
      </p:sp>
      <p:pic>
        <p:nvPicPr>
          <p:cNvPr id="198" name="Google Shape;198;g221d0a4d462_0_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25" y="1136650"/>
            <a:ext cx="7792773" cy="33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21d0a4d462_0_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412" y="1663912"/>
            <a:ext cx="2329625" cy="232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21d0a4d462_0_407"/>
          <p:cNvSpPr txBox="1"/>
          <p:nvPr/>
        </p:nvSpPr>
        <p:spPr>
          <a:xfrm>
            <a:off x="5343425" y="3806525"/>
            <a:ext cx="3597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Council discussion and approval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https://videocast.nih.gov/watch=48629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(at time stamp 4:25:42)</a:t>
            </a:r>
            <a:endParaRPr sz="100"/>
          </a:p>
        </p:txBody>
      </p:sp>
      <p:sp>
        <p:nvSpPr>
          <p:cNvPr id="201" name="Google Shape;201;g221d0a4d462_0_407"/>
          <p:cNvSpPr txBox="1"/>
          <p:nvPr/>
        </p:nvSpPr>
        <p:spPr>
          <a:xfrm>
            <a:off x="457200" y="4681725"/>
            <a:ext cx="484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6"/>
              </a:rPr>
              <a:t>https://grants.nih.gov/grants/guide/notice-files/NOT-NS-23-065.html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1d0a4d462_0_415"/>
          <p:cNvSpPr txBox="1"/>
          <p:nvPr>
            <p:ph type="title"/>
          </p:nvPr>
        </p:nvSpPr>
        <p:spPr>
          <a:xfrm>
            <a:off x="318225" y="236025"/>
            <a:ext cx="8229600" cy="54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759"/>
              <a:t>Research Program Consult Servic</a:t>
            </a:r>
            <a:r>
              <a:rPr lang="en-US" sz="3160"/>
              <a:t>e </a:t>
            </a:r>
            <a:endParaRPr sz="3160"/>
          </a:p>
        </p:txBody>
      </p:sp>
      <p:sp>
        <p:nvSpPr>
          <p:cNvPr id="207" name="Google Shape;207;g221d0a4d462_0_415"/>
          <p:cNvSpPr txBox="1"/>
          <p:nvPr>
            <p:ph idx="1" type="body"/>
          </p:nvPr>
        </p:nvSpPr>
        <p:spPr>
          <a:xfrm>
            <a:off x="626100" y="1467575"/>
            <a:ext cx="8060700" cy="335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As a key strategy to achieving the 2030 research strategic goals, the AACEM Research Workgroup is developing a Research Program Consult Service.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Target: </a:t>
            </a:r>
            <a:r>
              <a:rPr lang="en-US" sz="2500"/>
              <a:t>Academic departments striving to create and increase federally-funded research programs at all levels of development, including the very early stages.</a:t>
            </a:r>
            <a:r>
              <a:rPr lang="en-US" sz="2300"/>
              <a:t> 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/>
          <p:nvPr>
            <p:ph type="title"/>
          </p:nvPr>
        </p:nvSpPr>
        <p:spPr>
          <a:xfrm>
            <a:off x="457200" y="118331"/>
            <a:ext cx="82296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3659"/>
              <a:t>Welcome</a:t>
            </a:r>
            <a:r>
              <a:rPr lang="en-US" sz="3659"/>
              <a:t> from Your Executive Committee</a:t>
            </a:r>
            <a:endParaRPr sz="3659"/>
          </a:p>
        </p:txBody>
      </p:sp>
      <p:sp>
        <p:nvSpPr>
          <p:cNvPr id="87" name="Google Shape;87;g210e4ebf1e0_1_0"/>
          <p:cNvSpPr txBox="1"/>
          <p:nvPr>
            <p:ph idx="1" type="body"/>
          </p:nvPr>
        </p:nvSpPr>
        <p:spPr>
          <a:xfrm>
            <a:off x="29850" y="1186594"/>
            <a:ext cx="908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And </a:t>
            </a:r>
            <a:r>
              <a:rPr b="1" lang="en-US" sz="2800"/>
              <a:t>congratulations to Dr. Mary Tanski</a:t>
            </a:r>
            <a:r>
              <a:rPr lang="en-US" sz="2800"/>
              <a:t>, joining the AACEM Executive Committee at SAEM23! </a:t>
            </a:r>
            <a:endParaRPr sz="2800"/>
          </a:p>
        </p:txBody>
      </p:sp>
      <p:pic>
        <p:nvPicPr>
          <p:cNvPr id="88" name="Google Shape;88;g210e4ebf1e0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75" y="1789051"/>
            <a:ext cx="1110806" cy="166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10e4ebf1e0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250" y="1789058"/>
            <a:ext cx="1110806" cy="16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10e4ebf1e0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24" y="1789050"/>
            <a:ext cx="1110806" cy="166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10e4ebf1e0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789049"/>
            <a:ext cx="1110806" cy="16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10e4ebf1e0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5475" y="1789041"/>
            <a:ext cx="1110806" cy="166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10e4ebf1e0_1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8950" y="1789050"/>
            <a:ext cx="1110806" cy="166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1d0a4d462_0_420"/>
          <p:cNvSpPr txBox="1"/>
          <p:nvPr>
            <p:ph type="title"/>
          </p:nvPr>
        </p:nvSpPr>
        <p:spPr>
          <a:xfrm>
            <a:off x="184800" y="138851"/>
            <a:ext cx="8229600" cy="62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59"/>
              <a:t>National EM Scholars Program </a:t>
            </a:r>
            <a:endParaRPr sz="3459"/>
          </a:p>
        </p:txBody>
      </p:sp>
      <p:sp>
        <p:nvSpPr>
          <p:cNvPr id="213" name="Google Shape;213;g221d0a4d462_0_420"/>
          <p:cNvSpPr txBox="1"/>
          <p:nvPr>
            <p:ph idx="1" type="body"/>
          </p:nvPr>
        </p:nvSpPr>
        <p:spPr>
          <a:xfrm>
            <a:off x="184800" y="1611200"/>
            <a:ext cx="8774400" cy="301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018"/>
              <a:buNone/>
            </a:pPr>
            <a:r>
              <a:rPr lang="en-US" sz="2560"/>
              <a:t>To nurture a diverse pipeline of future EM scientists, the AACEM working group is developing proposal to establish a </a:t>
            </a:r>
            <a:r>
              <a:rPr b="1" lang="en-US" sz="2560"/>
              <a:t>National Emergency Medicine Scholars Program</a:t>
            </a:r>
            <a:r>
              <a:rPr lang="en-US" sz="2560"/>
              <a:t>, which will provide one-year awards to support the training of medical students under the supervision of federally-funded EM Research mentors. </a:t>
            </a:r>
            <a:endParaRPr sz="25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6103d51be_0_2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Mission and Membership</a:t>
            </a:r>
            <a:endParaRPr/>
          </a:p>
        </p:txBody>
      </p:sp>
      <p:sp>
        <p:nvSpPr>
          <p:cNvPr id="99" name="Google Shape;99;g1f6103d51be_0_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100"/>
              <a:t>Our Vision: </a:t>
            </a:r>
            <a:r>
              <a:rPr lang="en-US" sz="3100"/>
              <a:t>To be the essential resource for the successful academic chair of emergency medicine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3100"/>
              <a:t>Representing: </a:t>
            </a:r>
            <a:r>
              <a:rPr lang="en-US" sz="3100"/>
              <a:t>Over 150 Chairs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0" name="Google Shape;100;g1f6103d51be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3180"/>
            <a:ext cx="6857998" cy="179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fe77942db_0_7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Call for Workgroups/Committee</a:t>
            </a:r>
            <a:endParaRPr/>
          </a:p>
        </p:txBody>
      </p:sp>
      <p:sp>
        <p:nvSpPr>
          <p:cNvPr id="106" name="Google Shape;106;g21fe77942db_0_7"/>
          <p:cNvSpPr txBox="1"/>
          <p:nvPr>
            <p:ph idx="1" type="body"/>
          </p:nvPr>
        </p:nvSpPr>
        <p:spPr>
          <a:xfrm>
            <a:off x="457200" y="1200150"/>
            <a:ext cx="4047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7" name="Google Shape;107;g21fe77942db_0_7"/>
          <p:cNvSpPr txBox="1"/>
          <p:nvPr>
            <p:ph idx="1" type="body"/>
          </p:nvPr>
        </p:nvSpPr>
        <p:spPr>
          <a:xfrm>
            <a:off x="609600" y="1314450"/>
            <a:ext cx="4047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8064"/>
              <a:buNone/>
            </a:pPr>
            <a:r>
              <a:rPr lang="en-US" sz="3100">
                <a:solidFill>
                  <a:srgbClr val="FF0000"/>
                </a:solidFill>
              </a:rPr>
              <a:t>Sign up for an AACEM workgroup/committee appointment now for 2023-2024!</a:t>
            </a:r>
            <a:endParaRPr sz="3100">
              <a:solidFill>
                <a:srgbClr val="FF0000"/>
              </a:solidFill>
            </a:endParaRPr>
          </a:p>
          <a:p>
            <a:pPr indent="-381158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sz="3100"/>
              <a:t>Boarding</a:t>
            </a:r>
            <a:endParaRPr sz="3100"/>
          </a:p>
          <a:p>
            <a:pPr indent="-38115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100"/>
              <a:t>Chairs Support and Resources (new)</a:t>
            </a:r>
            <a:endParaRPr sz="3100"/>
          </a:p>
          <a:p>
            <a:pPr indent="-38115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100"/>
              <a:t>DEI</a:t>
            </a:r>
            <a:endParaRPr sz="3100"/>
          </a:p>
          <a:p>
            <a:pPr indent="-38115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100"/>
              <a:t>Leader Development</a:t>
            </a:r>
            <a:endParaRPr sz="3100"/>
          </a:p>
          <a:p>
            <a:pPr indent="-38115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100"/>
              <a:t>Membership</a:t>
            </a:r>
            <a:endParaRPr sz="3100"/>
          </a:p>
          <a:p>
            <a:pPr indent="-38115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100"/>
              <a:t>Research</a:t>
            </a:r>
            <a:endParaRPr/>
          </a:p>
        </p:txBody>
      </p:sp>
      <p:pic>
        <p:nvPicPr>
          <p:cNvPr id="108" name="Google Shape;108;g21fe77942d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00" y="1657349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fe77942db_0_15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Chair Mentorship Program</a:t>
            </a:r>
            <a:endParaRPr/>
          </a:p>
        </p:txBody>
      </p:sp>
      <p:sp>
        <p:nvSpPr>
          <p:cNvPr id="114" name="Google Shape;114;g21fe77942db_0_15"/>
          <p:cNvSpPr txBox="1"/>
          <p:nvPr>
            <p:ph idx="1" type="body"/>
          </p:nvPr>
        </p:nvSpPr>
        <p:spPr>
          <a:xfrm>
            <a:off x="457200" y="1200150"/>
            <a:ext cx="4047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5" name="Google Shape;115;g21fe77942db_0_15"/>
          <p:cNvSpPr txBox="1"/>
          <p:nvPr>
            <p:ph idx="1" type="body"/>
          </p:nvPr>
        </p:nvSpPr>
        <p:spPr>
          <a:xfrm>
            <a:off x="141850" y="975725"/>
            <a:ext cx="87468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PURPOSE: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Provide a resource for newly appointed chairs of academic departments of emergency medicine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Provide an opportunity for established chairs to share their knowledge, insights, and experiences with developing chairs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Enhance networking among new and established members of the Association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Facilitate an on-site visit of either ($1,500 travel stipend provided by AACEM)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The mentor to the new chair's program, or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The new chair to the mentor's program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</a:rPr>
              <a:t>4 Chairs currently enrolled as mentees! </a:t>
            </a:r>
            <a:endParaRPr b="1"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</a:rPr>
              <a:t>Mentee Eligibility</a:t>
            </a:r>
            <a:r>
              <a:rPr b="1" lang="en-US" sz="1600"/>
              <a:t>:</a:t>
            </a:r>
            <a:r>
              <a:rPr lang="en-US" sz="1600"/>
              <a:t> Any AACEM active/full or associate member in good standing who is within 6 to 18 months of assuming a chair position may apply to be a mentee. Email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aacem@saem.org</a:t>
            </a:r>
            <a:r>
              <a:rPr lang="en-US" sz="1600"/>
              <a:t> for more information! 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fe77942db_0_23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AACEM Funding</a:t>
            </a:r>
            <a:endParaRPr/>
          </a:p>
        </p:txBody>
      </p:sp>
      <p:sp>
        <p:nvSpPr>
          <p:cNvPr id="121" name="Google Shape;121;g21fe77942db_0_23"/>
          <p:cNvSpPr txBox="1"/>
          <p:nvPr>
            <p:ph idx="1" type="body"/>
          </p:nvPr>
        </p:nvSpPr>
        <p:spPr>
          <a:xfrm>
            <a:off x="457200" y="1200150"/>
            <a:ext cx="4047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2" name="Google Shape;122;g21fe77942db_0_23"/>
          <p:cNvSpPr txBox="1"/>
          <p:nvPr>
            <p:ph idx="1" type="body"/>
          </p:nvPr>
        </p:nvSpPr>
        <p:spPr>
          <a:xfrm>
            <a:off x="609600" y="1314450"/>
            <a:ext cx="7746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700"/>
              <a:t>AACEM has grown to be $1,000,000 strong</a:t>
            </a:r>
            <a:endParaRPr sz="2700"/>
          </a:p>
          <a:p>
            <a:pPr indent="-3746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Much is invested and protects the organization for a rainy day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$20,000 annually set for AACEM project proposals.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Project proposal submission form will be released in fall 2023 for 2024 funding.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Additional funding provided by AACEM for Scholarships (CDP, eLead). 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fe77942db_0_30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AACEM Collaborations</a:t>
            </a:r>
            <a:endParaRPr/>
          </a:p>
        </p:txBody>
      </p:sp>
      <p:sp>
        <p:nvSpPr>
          <p:cNvPr id="128" name="Google Shape;128;g21fe77942db_0_30"/>
          <p:cNvSpPr txBox="1"/>
          <p:nvPr>
            <p:ph idx="1" type="body"/>
          </p:nvPr>
        </p:nvSpPr>
        <p:spPr>
          <a:xfrm>
            <a:off x="457200" y="1200150"/>
            <a:ext cx="4047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9" name="Google Shape;129;g21fe77942db_0_30"/>
          <p:cNvSpPr txBox="1"/>
          <p:nvPr>
            <p:ph idx="1" type="body"/>
          </p:nvPr>
        </p:nvSpPr>
        <p:spPr>
          <a:xfrm>
            <a:off x="609600" y="1314450"/>
            <a:ext cx="7746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AACEM Regularly collaborates with SAEM, AAEM, ABEM, ACEP, ACOEP, CORD, EMRA and SAEM-RAMS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ACEP-led All EM Workforce Taskforce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SAEM</a:t>
            </a:r>
            <a:r>
              <a:rPr lang="en-US" sz="2400"/>
              <a:t>-led All EM DEI Taskforce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Accreditation Council for Graduate Medical Education (ACGME)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Association of American Medical Colleges (CFAS)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Emergency Medicine Policy Institute (EMPI)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fe77942db_0_36"/>
          <p:cNvSpPr txBox="1"/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Recent </a:t>
            </a:r>
            <a:r>
              <a:rPr lang="en-US"/>
              <a:t>AACEM Position Statements</a:t>
            </a:r>
            <a:endParaRPr/>
          </a:p>
        </p:txBody>
      </p:sp>
      <p:sp>
        <p:nvSpPr>
          <p:cNvPr id="135" name="Google Shape;135;g21fe77942db_0_36"/>
          <p:cNvSpPr txBox="1"/>
          <p:nvPr>
            <p:ph idx="1" type="body"/>
          </p:nvPr>
        </p:nvSpPr>
        <p:spPr>
          <a:xfrm>
            <a:off x="457200" y="1200150"/>
            <a:ext cx="4047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6" name="Google Shape;136;g21fe77942db_0_36"/>
          <p:cNvSpPr txBox="1"/>
          <p:nvPr>
            <p:ph idx="1" type="body"/>
          </p:nvPr>
        </p:nvSpPr>
        <p:spPr>
          <a:xfrm>
            <a:off x="189125" y="1147400"/>
            <a:ext cx="88131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March 2023: </a:t>
            </a:r>
            <a:r>
              <a:rPr lang="en-US" sz="1600"/>
              <a:t>Multi-Organizational Statement on the Emergency Medicine 2023 Match Results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December 2022:</a:t>
            </a:r>
            <a:r>
              <a:rPr lang="en-US" sz="1600"/>
              <a:t> All EM DEI Vision Statement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December 2022:</a:t>
            </a:r>
            <a:r>
              <a:rPr lang="en-US" sz="1600"/>
              <a:t> Multi-Organizational Letter Regarding AHRQ Report on Diagnostic Errors in the Emergency Department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November 2022:</a:t>
            </a:r>
            <a:r>
              <a:rPr lang="en-US" sz="1600"/>
              <a:t> Letter to the White House regarding the Emergency Department Board Crisis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November 2022: </a:t>
            </a:r>
            <a:r>
              <a:rPr lang="en-US" sz="1600"/>
              <a:t>CFAS Sign-on Letter Encouraging Appropriators to Finalize FY23 NIH Funding Increase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November 2022:</a:t>
            </a:r>
            <a:r>
              <a:rPr lang="en-US" sz="1600"/>
              <a:t> Letter to House and Senate Appropriations Committee to finalize FY23 NIH funding increase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October 2022:</a:t>
            </a:r>
            <a:r>
              <a:rPr lang="en-US" sz="1600"/>
              <a:t> ACEP Letter on Boarding Summit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June 2022: </a:t>
            </a:r>
            <a:r>
              <a:rPr lang="en-US" sz="1600"/>
              <a:t>EM Organizations Communicate Opposition to Doximity "Reviews" of EM Residency Training Programs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May 2022: </a:t>
            </a:r>
            <a:r>
              <a:rPr lang="en-US" sz="1600"/>
              <a:t>Statement on Firearms Injury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1d0a4d462_0_0"/>
          <p:cNvSpPr txBox="1"/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/>
              <a:t>NEW</a:t>
            </a:r>
            <a:r>
              <a:rPr lang="en-US"/>
              <a:t> AACEM Chair Support and Resources Workgroup Update</a:t>
            </a:r>
            <a:endParaRPr/>
          </a:p>
        </p:txBody>
      </p:sp>
      <p:sp>
        <p:nvSpPr>
          <p:cNvPr id="142" name="Google Shape;142;g221d0a4d462_0_0"/>
          <p:cNvSpPr txBox="1"/>
          <p:nvPr/>
        </p:nvSpPr>
        <p:spPr>
          <a:xfrm>
            <a:off x="457200" y="3671081"/>
            <a:ext cx="5604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Nicole S McCoin, MD, FAAEM, FACEP Chad M. Cannon, MD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John P. Marshall, MD	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2016-01-28T22:56:32Z</dcterms:created>
  <dc:creator>Megan Schagrin</dc:creator>
</cp:coreProperties>
</file>