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68"/>
  </p:notesMasterIdLst>
  <p:sldIdLst>
    <p:sldId id="270" r:id="rId4"/>
    <p:sldId id="350" r:id="rId5"/>
    <p:sldId id="271" r:id="rId6"/>
    <p:sldId id="346" r:id="rId7"/>
    <p:sldId id="272" r:id="rId8"/>
    <p:sldId id="273" r:id="rId9"/>
    <p:sldId id="274" r:id="rId10"/>
    <p:sldId id="275" r:id="rId11"/>
    <p:sldId id="276" r:id="rId12"/>
    <p:sldId id="277" r:id="rId13"/>
    <p:sldId id="278" r:id="rId14"/>
    <p:sldId id="279" r:id="rId15"/>
    <p:sldId id="280" r:id="rId16"/>
    <p:sldId id="281" r:id="rId17"/>
    <p:sldId id="348" r:id="rId18"/>
    <p:sldId id="334" r:id="rId19"/>
    <p:sldId id="283" r:id="rId20"/>
    <p:sldId id="335" r:id="rId21"/>
    <p:sldId id="318" r:id="rId22"/>
    <p:sldId id="347" r:id="rId23"/>
    <p:sldId id="319" r:id="rId24"/>
    <p:sldId id="285" r:id="rId25"/>
    <p:sldId id="290" r:id="rId26"/>
    <p:sldId id="291" r:id="rId27"/>
    <p:sldId id="293" r:id="rId28"/>
    <p:sldId id="294" r:id="rId29"/>
    <p:sldId id="295" r:id="rId30"/>
    <p:sldId id="296" r:id="rId31"/>
    <p:sldId id="333" r:id="rId32"/>
    <p:sldId id="297" r:id="rId33"/>
    <p:sldId id="300" r:id="rId34"/>
    <p:sldId id="332" r:id="rId35"/>
    <p:sldId id="302" r:id="rId36"/>
    <p:sldId id="303" r:id="rId37"/>
    <p:sldId id="349" r:id="rId38"/>
    <p:sldId id="336" r:id="rId39"/>
    <p:sldId id="307" r:id="rId40"/>
    <p:sldId id="342" r:id="rId41"/>
    <p:sldId id="309" r:id="rId42"/>
    <p:sldId id="310" r:id="rId43"/>
    <p:sldId id="341" r:id="rId44"/>
    <p:sldId id="345" r:id="rId45"/>
    <p:sldId id="340" r:id="rId46"/>
    <p:sldId id="339" r:id="rId47"/>
    <p:sldId id="338" r:id="rId48"/>
    <p:sldId id="337" r:id="rId49"/>
    <p:sldId id="314" r:id="rId50"/>
    <p:sldId id="287" r:id="rId51"/>
    <p:sldId id="321" r:id="rId52"/>
    <p:sldId id="326" r:id="rId53"/>
    <p:sldId id="322" r:id="rId54"/>
    <p:sldId id="327" r:id="rId55"/>
    <p:sldId id="323" r:id="rId56"/>
    <p:sldId id="328" r:id="rId57"/>
    <p:sldId id="324" r:id="rId58"/>
    <p:sldId id="329" r:id="rId59"/>
    <p:sldId id="325" r:id="rId60"/>
    <p:sldId id="330" r:id="rId61"/>
    <p:sldId id="331" r:id="rId62"/>
    <p:sldId id="288" r:id="rId63"/>
    <p:sldId id="320" r:id="rId64"/>
    <p:sldId id="315" r:id="rId65"/>
    <p:sldId id="289" r:id="rId66"/>
    <p:sldId id="31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68" autoAdjust="0"/>
  </p:normalViewPr>
  <p:slideViewPr>
    <p:cSldViewPr>
      <p:cViewPr varScale="1">
        <p:scale>
          <a:sx n="71" d="100"/>
          <a:sy n="71" d="100"/>
        </p:scale>
        <p:origin x="-272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 Id="rId3"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Overall Comfort level</c:v>
                </c:pt>
              </c:strCache>
            </c:strRef>
          </c:tx>
          <c:spPr>
            <a:solidFill>
              <a:srgbClr val="FFFF00"/>
            </a:solidFill>
          </c:spPr>
          <c:invertIfNegative val="0"/>
          <c:cat>
            <c:strRef>
              <c:f>Sheet1!$A$2:$A$6</c:f>
              <c:strCache>
                <c:ptCount val="5"/>
                <c:pt idx="0">
                  <c:v>Very Uncomforable</c:v>
                </c:pt>
                <c:pt idx="1">
                  <c:v>Uncomfortable</c:v>
                </c:pt>
                <c:pt idx="2">
                  <c:v>Neutral</c:v>
                </c:pt>
                <c:pt idx="3">
                  <c:v>Comfortable</c:v>
                </c:pt>
                <c:pt idx="4">
                  <c:v>Very Comforable</c:v>
                </c:pt>
              </c:strCache>
            </c:strRef>
          </c:cat>
          <c:val>
            <c:numRef>
              <c:f>Sheet1!$B$2:$B$6</c:f>
              <c:numCache>
                <c:formatCode>General</c:formatCode>
                <c:ptCount val="5"/>
                <c:pt idx="0">
                  <c:v>9.93</c:v>
                </c:pt>
                <c:pt idx="1">
                  <c:v>8.61</c:v>
                </c:pt>
                <c:pt idx="2">
                  <c:v>26.49</c:v>
                </c:pt>
                <c:pt idx="3">
                  <c:v>47.02</c:v>
                </c:pt>
                <c:pt idx="4">
                  <c:v>7.95</c:v>
                </c:pt>
              </c:numCache>
            </c:numRef>
          </c:val>
        </c:ser>
        <c:dLbls>
          <c:showLegendKey val="0"/>
          <c:showVal val="0"/>
          <c:showCatName val="0"/>
          <c:showSerName val="0"/>
          <c:showPercent val="0"/>
          <c:showBubbleSize val="0"/>
        </c:dLbls>
        <c:gapWidth val="150"/>
        <c:axId val="-2117008312"/>
        <c:axId val="-2116603336"/>
      </c:barChart>
      <c:catAx>
        <c:axId val="-2117008312"/>
        <c:scaling>
          <c:orientation val="minMax"/>
        </c:scaling>
        <c:delete val="0"/>
        <c:axPos val="b"/>
        <c:numFmt formatCode="General" sourceLinked="0"/>
        <c:majorTickMark val="out"/>
        <c:minorTickMark val="none"/>
        <c:tickLblPos val="nextTo"/>
        <c:txPr>
          <a:bodyPr/>
          <a:lstStyle/>
          <a:p>
            <a:pPr>
              <a:defRPr>
                <a:solidFill>
                  <a:srgbClr val="FFFFFF"/>
                </a:solidFill>
              </a:defRPr>
            </a:pPr>
            <a:endParaRPr lang="en-US"/>
          </a:p>
        </c:txPr>
        <c:crossAx val="-2116603336"/>
        <c:crosses val="autoZero"/>
        <c:auto val="1"/>
        <c:lblAlgn val="ctr"/>
        <c:lblOffset val="100"/>
        <c:noMultiLvlLbl val="0"/>
      </c:catAx>
      <c:valAx>
        <c:axId val="-2116603336"/>
        <c:scaling>
          <c:orientation val="minMax"/>
        </c:scaling>
        <c:delete val="0"/>
        <c:axPos val="l"/>
        <c:majorGridlines/>
        <c:numFmt formatCode="General" sourceLinked="1"/>
        <c:majorTickMark val="out"/>
        <c:minorTickMark val="none"/>
        <c:tickLblPos val="nextTo"/>
        <c:txPr>
          <a:bodyPr/>
          <a:lstStyle/>
          <a:p>
            <a:pPr>
              <a:defRPr>
                <a:solidFill>
                  <a:srgbClr val="FFFFFF"/>
                </a:solidFill>
              </a:defRPr>
            </a:pPr>
            <a:endParaRPr lang="en-US"/>
          </a:p>
        </c:txPr>
        <c:crossAx val="-2117008312"/>
        <c:crosses val="autoZero"/>
        <c:crossBetween val="between"/>
      </c:valAx>
    </c:plotArea>
    <c:legend>
      <c:legendPos val="r"/>
      <c:layout/>
      <c:overlay val="0"/>
      <c:txPr>
        <a:bodyPr/>
        <a:lstStyle/>
        <a:p>
          <a:pPr>
            <a:defRPr>
              <a:solidFill>
                <a:srgbClr val="FFFFFF"/>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solidFill>
                  <a:srgbClr val="FFFFFF"/>
                </a:solidFill>
              </a:rPr>
              <a:t>When taking a sexual history, do you ask your patients if they have sex with men, women, or both?</a:t>
            </a:r>
          </a:p>
        </c:rich>
      </c:tx>
      <c:layout>
        <c:manualLayout>
          <c:xMode val="edge"/>
          <c:yMode val="edge"/>
          <c:x val="0.187193334323776"/>
          <c:y val="0.0"/>
        </c:manualLayout>
      </c:layout>
      <c:overlay val="0"/>
    </c:title>
    <c:autoTitleDeleted val="0"/>
    <c:plotArea>
      <c:layout>
        <c:manualLayout>
          <c:layoutTarget val="inner"/>
          <c:xMode val="edge"/>
          <c:yMode val="edge"/>
          <c:x val="0.085433813697816"/>
          <c:y val="0.205231278413212"/>
          <c:w val="0.461507081661962"/>
          <c:h val="0.754216065957398"/>
        </c:manualLayout>
      </c:layout>
      <c:pieChart>
        <c:varyColors val="1"/>
        <c:ser>
          <c:idx val="0"/>
          <c:order val="0"/>
          <c:tx>
            <c:strRef>
              <c:f>Sheet1!$B$1</c:f>
              <c:strCache>
                <c:ptCount val="1"/>
                <c:pt idx="0">
                  <c:v>When taking a sexual history, do you ask your patients if they have sex with men, women, or both?</c:v>
                </c:pt>
              </c:strCache>
            </c:strRef>
          </c:tx>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1.990000000000001</c:v>
                </c:pt>
                <c:pt idx="1">
                  <c:v>23.84</c:v>
                </c:pt>
                <c:pt idx="2">
                  <c:v>37.75</c:v>
                </c:pt>
                <c:pt idx="3">
                  <c:v>12.58</c:v>
                </c:pt>
                <c:pt idx="4">
                  <c:v>23.84</c:v>
                </c:pt>
              </c:numCache>
            </c:numRef>
          </c:val>
        </c:ser>
        <c:dLbls>
          <c:showLegendKey val="0"/>
          <c:showVal val="0"/>
          <c:showCatName val="0"/>
          <c:showSerName val="0"/>
          <c:showPercent val="0"/>
          <c:showBubbleSize val="0"/>
          <c:showLeaderLines val="1"/>
        </c:dLbls>
        <c:firstSliceAng val="0"/>
      </c:pieChart>
    </c:plotArea>
    <c:legend>
      <c:legendPos val="r"/>
      <c:legendEntry>
        <c:idx val="2"/>
        <c:txPr>
          <a:bodyPr/>
          <a:lstStyle/>
          <a:p>
            <a:pPr>
              <a:defRPr>
                <a:solidFill>
                  <a:srgbClr val="FFFFFF"/>
                </a:solidFill>
              </a:defRPr>
            </a:pPr>
            <a:endParaRPr lang="en-US"/>
          </a:p>
        </c:txPr>
      </c:legendEntry>
      <c:layout>
        <c:manualLayout>
          <c:xMode val="edge"/>
          <c:yMode val="edge"/>
          <c:x val="0.564551329668697"/>
          <c:y val="0.646847735633024"/>
          <c:w val="0.375700242658347"/>
          <c:h val="0.342166850819116"/>
        </c:manualLayout>
      </c:layout>
      <c:overlay val="0"/>
      <c:txPr>
        <a:bodyPr/>
        <a:lstStyle/>
        <a:p>
          <a:pPr>
            <a:defRPr>
              <a:solidFill>
                <a:srgbClr val="FFFFFF"/>
              </a:solidFill>
            </a:defRPr>
          </a:pPr>
          <a:endParaRPr lang="en-US"/>
        </a:p>
      </c:txPr>
    </c:legend>
    <c:plotVisOnly val="1"/>
    <c:dispBlanksAs val="zero"/>
    <c:showDLblsOverMax val="0"/>
  </c:chart>
  <c:txPr>
    <a:bodyPr/>
    <a:lstStyle/>
    <a:p>
      <a:pPr>
        <a:defRPr sz="1800">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solidFill>
                  <a:srgbClr val="FFFFFF"/>
                </a:solidFill>
              </a:rPr>
              <a:t>It is more challenging to conduct a genitourinary exam on a transgender  patient than on other patients</a:t>
            </a:r>
            <a:r>
              <a:rPr lang="en-US" sz="2400" dirty="0"/>
              <a:t>.</a:t>
            </a:r>
          </a:p>
        </c:rich>
      </c:tx>
      <c:layout>
        <c:manualLayout>
          <c:xMode val="edge"/>
          <c:yMode val="edge"/>
          <c:x val="0.174204355108878"/>
          <c:y val="0.0"/>
        </c:manualLayout>
      </c:layout>
      <c:overlay val="0"/>
    </c:title>
    <c:autoTitleDeleted val="0"/>
    <c:plotArea>
      <c:layout>
        <c:manualLayout>
          <c:layoutTarget val="inner"/>
          <c:xMode val="edge"/>
          <c:yMode val="edge"/>
          <c:x val="0.441994618763107"/>
          <c:y val="0.284543409346559"/>
          <c:w val="0.503053192471544"/>
          <c:h val="0.602495142652623"/>
        </c:manualLayout>
      </c:layout>
      <c:pieChart>
        <c:varyColors val="1"/>
        <c:ser>
          <c:idx val="0"/>
          <c:order val="0"/>
          <c:tx>
            <c:strRef>
              <c:f>Sheet1!$B$1</c:f>
              <c:strCache>
                <c:ptCount val="1"/>
                <c:pt idx="0">
                  <c:v>It is more challenging to conduct a genitourinary exam on a transgender  patient than on other patients.</c:v>
                </c:pt>
              </c:strCache>
            </c:strRef>
          </c:tx>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Stongly Disagree</c:v>
                </c:pt>
                <c:pt idx="1">
                  <c:v>Disagree</c:v>
                </c:pt>
                <c:pt idx="2">
                  <c:v>Neutral</c:v>
                </c:pt>
                <c:pt idx="3">
                  <c:v>Agree</c:v>
                </c:pt>
                <c:pt idx="4">
                  <c:v>Strongly Agree</c:v>
                </c:pt>
              </c:strCache>
            </c:strRef>
          </c:cat>
          <c:val>
            <c:numRef>
              <c:f>Sheet1!$B$2:$B$6</c:f>
              <c:numCache>
                <c:formatCode>General</c:formatCode>
                <c:ptCount val="5"/>
                <c:pt idx="0">
                  <c:v>17.22</c:v>
                </c:pt>
                <c:pt idx="1">
                  <c:v>33.77</c:v>
                </c:pt>
                <c:pt idx="2">
                  <c:v>26.49</c:v>
                </c:pt>
                <c:pt idx="3">
                  <c:v>19.87</c:v>
                </c:pt>
                <c:pt idx="4">
                  <c:v>2.65</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0"/>
          <c:y val="0.870217131949415"/>
          <c:w val="1.0"/>
          <c:h val="0.129782868050585"/>
        </c:manualLayout>
      </c:layout>
      <c:overlay val="0"/>
      <c:txPr>
        <a:bodyPr/>
        <a:lstStyle/>
        <a:p>
          <a:pPr>
            <a:defRPr>
              <a:solidFill>
                <a:srgbClr val="FFFFFF"/>
              </a:solidFill>
            </a:defRPr>
          </a:pPr>
          <a:endParaRPr lang="en-US"/>
        </a:p>
      </c:txPr>
    </c:legend>
    <c:plotVisOnly val="1"/>
    <c:dispBlanksAs val="zero"/>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1"/>
                </a:solidFill>
              </a:defRPr>
            </a:pPr>
            <a:r>
              <a:rPr lang="en-US" dirty="0">
                <a:solidFill>
                  <a:srgbClr val="FFFFFF"/>
                </a:solidFill>
              </a:rPr>
              <a:t> It is more challenging to discuss sexual behavior with transgender patient than with other patients.</a:t>
            </a:r>
          </a:p>
        </c:rich>
      </c:tx>
      <c:layout/>
      <c:overlay val="0"/>
    </c:title>
    <c:autoTitleDeleted val="0"/>
    <c:plotArea>
      <c:layout/>
      <c:pieChart>
        <c:varyColors val="1"/>
        <c:ser>
          <c:idx val="0"/>
          <c:order val="0"/>
          <c:tx>
            <c:strRef>
              <c:f>Sheet1!$B$1</c:f>
              <c:strCache>
                <c:ptCount val="1"/>
                <c:pt idx="0">
                  <c:v> It is more challenging to discuss sexual behavior with transgender patient than with other patients.</c:v>
                </c:pt>
              </c:strCache>
            </c:strRef>
          </c:tx>
          <c:dLbls>
            <c:txPr>
              <a:bodyPr/>
              <a:lstStyle/>
              <a:p>
                <a:pPr>
                  <a:defRPr>
                    <a:solidFill>
                      <a:srgbClr val="FFFFFF"/>
                    </a:solidFill>
                  </a:defRPr>
                </a:pPr>
                <a:endParaRPr lang="en-US"/>
              </a:p>
            </c:txPr>
            <c:showLegendKey val="0"/>
            <c:showVal val="0"/>
            <c:showCatName val="0"/>
            <c:showSerName val="0"/>
            <c:showPercent val="1"/>
            <c:showBubbleSize val="0"/>
            <c:showLeaderLines val="1"/>
          </c:dLbls>
          <c:cat>
            <c:strRef>
              <c:f>Sheet1!$A$2:$A$6</c:f>
              <c:strCache>
                <c:ptCount val="5"/>
                <c:pt idx="0">
                  <c:v>Stongly Disagree</c:v>
                </c:pt>
                <c:pt idx="1">
                  <c:v>Disagree</c:v>
                </c:pt>
                <c:pt idx="2">
                  <c:v>Neutral</c:v>
                </c:pt>
                <c:pt idx="3">
                  <c:v>Agree</c:v>
                </c:pt>
                <c:pt idx="4">
                  <c:v>Strongly Agree</c:v>
                </c:pt>
              </c:strCache>
            </c:strRef>
          </c:cat>
          <c:val>
            <c:numRef>
              <c:f>Sheet1!$B$2:$B$6</c:f>
              <c:numCache>
                <c:formatCode>General</c:formatCode>
                <c:ptCount val="5"/>
                <c:pt idx="0">
                  <c:v>20.53</c:v>
                </c:pt>
                <c:pt idx="1">
                  <c:v>38.41</c:v>
                </c:pt>
                <c:pt idx="2">
                  <c:v>19.21</c:v>
                </c:pt>
                <c:pt idx="3">
                  <c:v>21.19</c:v>
                </c:pt>
                <c:pt idx="4">
                  <c:v>0.66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4201614743809"/>
          <c:y val="0.602258967629046"/>
          <c:w val="0.280508530183727"/>
          <c:h val="0.330503937007874"/>
        </c:manualLayout>
      </c:layout>
      <c:overlay val="0"/>
      <c:txPr>
        <a:bodyPr/>
        <a:lstStyle/>
        <a:p>
          <a:pPr>
            <a:defRPr>
              <a:solidFill>
                <a:srgbClr val="FFFFFF"/>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a:solidFill>
                <a:srgbClr val="FFFFFF"/>
              </a:solidFill>
            </a:defRPr>
          </a:pPr>
          <a:endParaRPr lang="en-US"/>
        </a:p>
      </c:txPr>
    </c:title>
    <c:autoTitleDeleted val="0"/>
    <c:plotArea>
      <c:layout>
        <c:manualLayout>
          <c:layoutTarget val="inner"/>
          <c:xMode val="edge"/>
          <c:yMode val="edge"/>
          <c:x val="0.0"/>
          <c:y val="0.192491675112831"/>
          <c:w val="0.813171849281552"/>
          <c:h val="0.790560565108412"/>
        </c:manualLayout>
      </c:layout>
      <c:pieChart>
        <c:varyColors val="1"/>
        <c:ser>
          <c:idx val="0"/>
          <c:order val="0"/>
          <c:tx>
            <c:strRef>
              <c:f>Sheet1!$B$1</c:f>
              <c:strCache>
                <c:ptCount val="1"/>
                <c:pt idx="0">
                  <c:v>Residents</c:v>
                </c:pt>
              </c:strCache>
            </c:strRef>
          </c:tx>
          <c:explosion val="22"/>
          <c:dPt>
            <c:idx val="0"/>
            <c:bubble3D val="0"/>
            <c:explosion val="2"/>
          </c:dPt>
          <c:dPt>
            <c:idx val="1"/>
            <c:bubble3D val="0"/>
            <c:explosion val="0"/>
          </c:dPt>
          <c:dPt>
            <c:idx val="3"/>
            <c:bubble3D val="0"/>
            <c:explosion val="24"/>
          </c:dPt>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39.07</c:v>
                </c:pt>
                <c:pt idx="1">
                  <c:v>38.41</c:v>
                </c:pt>
                <c:pt idx="2">
                  <c:v>19.21</c:v>
                </c:pt>
                <c:pt idx="3">
                  <c:v>1.990000000000001</c:v>
                </c:pt>
                <c:pt idx="4">
                  <c:v>1.32</c:v>
                </c:pt>
              </c:numCache>
            </c:numRef>
          </c:val>
        </c:ser>
        <c:dLbls>
          <c:showLegendKey val="0"/>
          <c:showVal val="0"/>
          <c:showCatName val="0"/>
          <c:showSerName val="0"/>
          <c:showPercent val="0"/>
          <c:showBubbleSize val="0"/>
          <c:showLeaderLines val="1"/>
        </c:dLbls>
        <c:firstSliceAng val="0"/>
      </c:pieChart>
    </c:plotArea>
    <c:legend>
      <c:legendPos val="r"/>
      <c:legendEntry>
        <c:idx val="2"/>
        <c:txPr>
          <a:bodyPr/>
          <a:lstStyle/>
          <a:p>
            <a:pPr>
              <a:defRPr sz="1600">
                <a:solidFill>
                  <a:srgbClr val="FFFFFF"/>
                </a:solidFill>
              </a:defRPr>
            </a:pPr>
            <a:endParaRPr lang="en-US"/>
          </a:p>
        </c:txPr>
      </c:legendEntry>
      <c:layout>
        <c:manualLayout>
          <c:xMode val="edge"/>
          <c:yMode val="edge"/>
          <c:x val="0.730990403543308"/>
          <c:y val="0.343725557571198"/>
          <c:w val="0.269009596456693"/>
          <c:h val="0.40844981183452"/>
        </c:manualLayout>
      </c:layout>
      <c:overlay val="0"/>
      <c:txPr>
        <a:bodyPr/>
        <a:lstStyle/>
        <a:p>
          <a:pPr>
            <a:defRPr>
              <a:solidFill>
                <a:srgbClr val="FFFFFF"/>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a:solidFill>
                <a:srgbClr val="FFFFFF"/>
              </a:solidFill>
            </a:defRPr>
          </a:pPr>
          <a:endParaRPr lang="en-US"/>
        </a:p>
      </c:txPr>
    </c:title>
    <c:autoTitleDeleted val="0"/>
    <c:plotArea>
      <c:layout>
        <c:manualLayout>
          <c:layoutTarget val="inner"/>
          <c:xMode val="edge"/>
          <c:yMode val="edge"/>
          <c:x val="0.0"/>
          <c:y val="0.199056220856948"/>
          <c:w val="0.848687007874016"/>
          <c:h val="0.800943779143052"/>
        </c:manualLayout>
      </c:layout>
      <c:pieChart>
        <c:varyColors val="1"/>
        <c:ser>
          <c:idx val="0"/>
          <c:order val="0"/>
          <c:tx>
            <c:strRef>
              <c:f>Sheet1!$B$1</c:f>
              <c:strCache>
                <c:ptCount val="1"/>
                <c:pt idx="0">
                  <c:v>Attendings</c:v>
                </c:pt>
              </c:strCache>
            </c:strRef>
          </c:tx>
          <c:explosion val="30"/>
          <c:dPt>
            <c:idx val="0"/>
            <c:bubble3D val="0"/>
            <c:explosion val="0"/>
          </c:dPt>
          <c:dPt>
            <c:idx val="1"/>
            <c:bubble3D val="0"/>
            <c:explosion val="2"/>
          </c:dPt>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50.33</c:v>
                </c:pt>
                <c:pt idx="1">
                  <c:v>32.45</c:v>
                </c:pt>
                <c:pt idx="2">
                  <c:v>14.57</c:v>
                </c:pt>
                <c:pt idx="3">
                  <c:v>1.990000000000001</c:v>
                </c:pt>
                <c:pt idx="4">
                  <c:v>0.660000000000001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FF372-31B9-4BEB-A1CD-032D1655D38F}" type="doc">
      <dgm:prSet loTypeId="urn:microsoft.com/office/officeart/2005/8/layout/cycle1" loCatId="cycle" qsTypeId="urn:microsoft.com/office/officeart/2005/8/quickstyle/simple1" qsCatId="simple" csTypeId="urn:microsoft.com/office/officeart/2005/8/colors/colorful1#1" csCatId="colorful" phldr="1"/>
      <dgm:spPr/>
      <dgm:t>
        <a:bodyPr/>
        <a:lstStyle/>
        <a:p>
          <a:endParaRPr lang="en-US"/>
        </a:p>
      </dgm:t>
    </dgm:pt>
    <dgm:pt modelId="{E3532153-80B7-4FC8-B8D4-C157AB503398}">
      <dgm:prSet phldrT="[Text]" custT="1"/>
      <dgm:spPr/>
      <dgm:t>
        <a:bodyPr/>
        <a:lstStyle/>
        <a:p>
          <a:r>
            <a:rPr lang="en-US" sz="1800" dirty="0" smtClean="0"/>
            <a:t>Health Care Disparities</a:t>
          </a:r>
          <a:br>
            <a:rPr lang="en-US" sz="1800" dirty="0" smtClean="0"/>
          </a:br>
          <a:r>
            <a:rPr lang="en-US" sz="1800" dirty="0" smtClean="0"/>
            <a:t>-  Youth</a:t>
          </a:r>
          <a:br>
            <a:rPr lang="en-US" sz="1800" dirty="0" smtClean="0"/>
          </a:br>
          <a:r>
            <a:rPr lang="en-US" sz="1800" dirty="0" smtClean="0"/>
            <a:t>- Elderly</a:t>
          </a:r>
          <a:endParaRPr lang="en-US" sz="1800" dirty="0"/>
        </a:p>
      </dgm:t>
    </dgm:pt>
    <dgm:pt modelId="{C6011AB7-A18A-470B-BBF0-B91F5849E3A2}" type="parTrans" cxnId="{450FCFEB-CC12-44A7-8CF1-B0F46910DF72}">
      <dgm:prSet/>
      <dgm:spPr/>
      <dgm:t>
        <a:bodyPr/>
        <a:lstStyle/>
        <a:p>
          <a:endParaRPr lang="en-US"/>
        </a:p>
      </dgm:t>
    </dgm:pt>
    <dgm:pt modelId="{FCC459FE-A683-4BE4-9CD7-7CD28A8CF16A}" type="sibTrans" cxnId="{450FCFEB-CC12-44A7-8CF1-B0F46910DF72}">
      <dgm:prSet/>
      <dgm:spPr/>
      <dgm:t>
        <a:bodyPr/>
        <a:lstStyle/>
        <a:p>
          <a:endParaRPr lang="en-US"/>
        </a:p>
      </dgm:t>
    </dgm:pt>
    <dgm:pt modelId="{3AE56EA8-738E-4910-9B8D-703EC7C824CA}">
      <dgm:prSet phldrT="[Text]" custT="1"/>
      <dgm:spPr/>
      <dgm:t>
        <a:bodyPr/>
        <a:lstStyle/>
        <a:p>
          <a:r>
            <a:rPr lang="en-US" sz="1800" dirty="0" smtClean="0"/>
            <a:t>Lack of Provider Education</a:t>
          </a:r>
          <a:endParaRPr lang="en-US" sz="1800" dirty="0"/>
        </a:p>
      </dgm:t>
    </dgm:pt>
    <dgm:pt modelId="{91E493B0-EC74-482F-9569-7F19927DFBCF}" type="parTrans" cxnId="{88E4341A-A804-48F4-A532-50BABDACDC98}">
      <dgm:prSet/>
      <dgm:spPr/>
      <dgm:t>
        <a:bodyPr/>
        <a:lstStyle/>
        <a:p>
          <a:endParaRPr lang="en-US"/>
        </a:p>
      </dgm:t>
    </dgm:pt>
    <dgm:pt modelId="{DCF9F5DF-6773-497C-909C-026E3DCC67B6}" type="sibTrans" cxnId="{88E4341A-A804-48F4-A532-50BABDACDC98}">
      <dgm:prSet/>
      <dgm:spPr>
        <a:solidFill>
          <a:srgbClr val="FFFF00"/>
        </a:solidFill>
      </dgm:spPr>
      <dgm:t>
        <a:bodyPr/>
        <a:lstStyle/>
        <a:p>
          <a:endParaRPr lang="en-US"/>
        </a:p>
      </dgm:t>
    </dgm:pt>
    <dgm:pt modelId="{89AB919D-C8EF-46AA-9606-B6DEFB8EE29E}">
      <dgm:prSet phldrT="[Text]" custT="1"/>
      <dgm:spPr/>
      <dgm:t>
        <a:bodyPr/>
        <a:lstStyle/>
        <a:p>
          <a:pPr algn="ctr"/>
          <a:r>
            <a:rPr lang="en-US" sz="1800" dirty="0" smtClean="0"/>
            <a:t>Barriers to Care</a:t>
          </a:r>
          <a:br>
            <a:rPr lang="en-US" sz="1800" dirty="0" smtClean="0"/>
          </a:br>
          <a:endParaRPr lang="en-US" sz="1800" dirty="0" smtClean="0"/>
        </a:p>
      </dgm:t>
    </dgm:pt>
    <dgm:pt modelId="{A3E3B489-61C1-4824-840B-879D623EB8E9}" type="parTrans" cxnId="{70BFD52B-0419-4DA6-AB90-6F68A339AAAA}">
      <dgm:prSet/>
      <dgm:spPr/>
      <dgm:t>
        <a:bodyPr/>
        <a:lstStyle/>
        <a:p>
          <a:endParaRPr lang="en-US"/>
        </a:p>
      </dgm:t>
    </dgm:pt>
    <dgm:pt modelId="{D4C75D0A-8BC1-4777-ADBF-042D17037828}" type="sibTrans" cxnId="{70BFD52B-0419-4DA6-AB90-6F68A339AAAA}">
      <dgm:prSet/>
      <dgm:spPr>
        <a:solidFill>
          <a:srgbClr val="00B050"/>
        </a:solidFill>
      </dgm:spPr>
      <dgm:t>
        <a:bodyPr/>
        <a:lstStyle/>
        <a:p>
          <a:endParaRPr lang="en-US"/>
        </a:p>
      </dgm:t>
    </dgm:pt>
    <dgm:pt modelId="{F94F7F6F-0FDE-4FDD-A363-85379D618A0C}">
      <dgm:prSet phldrT="[Text]" custT="1"/>
      <dgm:spPr/>
      <dgm:t>
        <a:bodyPr/>
        <a:lstStyle/>
        <a:p>
          <a:r>
            <a:rPr lang="en-US" sz="1800" dirty="0" smtClean="0"/>
            <a:t>Unique / Specific Health Care Needs</a:t>
          </a:r>
          <a:endParaRPr lang="en-US" sz="1800" dirty="0"/>
        </a:p>
      </dgm:t>
    </dgm:pt>
    <dgm:pt modelId="{CA600D04-C621-4673-B980-64C740B8E07B}" type="parTrans" cxnId="{515B44EF-F9C9-4916-A432-7A14D1EDE068}">
      <dgm:prSet/>
      <dgm:spPr/>
      <dgm:t>
        <a:bodyPr/>
        <a:lstStyle/>
        <a:p>
          <a:endParaRPr lang="en-US"/>
        </a:p>
      </dgm:t>
    </dgm:pt>
    <dgm:pt modelId="{B8F446D4-CBBF-4864-BC62-5FD89AB3F3DF}" type="sibTrans" cxnId="{515B44EF-F9C9-4916-A432-7A14D1EDE068}">
      <dgm:prSet/>
      <dgm:spPr>
        <a:solidFill>
          <a:srgbClr val="00B0F0"/>
        </a:solidFill>
      </dgm:spPr>
      <dgm:t>
        <a:bodyPr/>
        <a:lstStyle/>
        <a:p>
          <a:endParaRPr lang="en-US"/>
        </a:p>
      </dgm:t>
    </dgm:pt>
    <dgm:pt modelId="{CA52F6F0-8AE1-40BD-BEFE-9C2E3B95F46F}">
      <dgm:prSet phldrT="[Text]" custT="1"/>
      <dgm:spPr/>
      <dgm:t>
        <a:bodyPr/>
        <a:lstStyle/>
        <a:p>
          <a:r>
            <a:rPr lang="en-US" sz="1800" dirty="0" smtClean="0"/>
            <a:t>Same Health Needs as Others</a:t>
          </a:r>
          <a:endParaRPr lang="en-US" sz="1800" dirty="0"/>
        </a:p>
      </dgm:t>
    </dgm:pt>
    <dgm:pt modelId="{395DAE8F-FEE1-4536-91B5-16BCB7CC6915}" type="parTrans" cxnId="{3AB5A949-6EEC-45EC-99C5-F2E0C90ABD5C}">
      <dgm:prSet/>
      <dgm:spPr/>
      <dgm:t>
        <a:bodyPr/>
        <a:lstStyle/>
        <a:p>
          <a:endParaRPr lang="en-US"/>
        </a:p>
      </dgm:t>
    </dgm:pt>
    <dgm:pt modelId="{26BE2F80-0B0A-4D9A-B035-F65D4E9A3601}" type="sibTrans" cxnId="{3AB5A949-6EEC-45EC-99C5-F2E0C90ABD5C}">
      <dgm:prSet/>
      <dgm:spPr>
        <a:solidFill>
          <a:srgbClr val="FF0000"/>
        </a:solidFill>
      </dgm:spPr>
      <dgm:t>
        <a:bodyPr/>
        <a:lstStyle/>
        <a:p>
          <a:endParaRPr lang="en-US"/>
        </a:p>
      </dgm:t>
    </dgm:pt>
    <dgm:pt modelId="{B8F3FEB6-0C9D-45AD-991A-9550285B17A8}" type="pres">
      <dgm:prSet presAssocID="{AB2FF372-31B9-4BEB-A1CD-032D1655D38F}" presName="cycle" presStyleCnt="0">
        <dgm:presLayoutVars>
          <dgm:dir/>
          <dgm:resizeHandles val="exact"/>
        </dgm:presLayoutVars>
      </dgm:prSet>
      <dgm:spPr/>
      <dgm:t>
        <a:bodyPr/>
        <a:lstStyle/>
        <a:p>
          <a:endParaRPr lang="en-US"/>
        </a:p>
      </dgm:t>
    </dgm:pt>
    <dgm:pt modelId="{5081DCC1-6F95-4EAA-BD5E-86F95E647593}" type="pres">
      <dgm:prSet presAssocID="{E3532153-80B7-4FC8-B8D4-C157AB503398}" presName="dummy" presStyleCnt="0"/>
      <dgm:spPr/>
    </dgm:pt>
    <dgm:pt modelId="{A2E791B8-A7C3-43D1-9B7C-1285E9E16CED}" type="pres">
      <dgm:prSet presAssocID="{E3532153-80B7-4FC8-B8D4-C157AB503398}" presName="node" presStyleLbl="revTx" presStyleIdx="0" presStyleCnt="5">
        <dgm:presLayoutVars>
          <dgm:bulletEnabled val="1"/>
        </dgm:presLayoutVars>
      </dgm:prSet>
      <dgm:spPr/>
      <dgm:t>
        <a:bodyPr/>
        <a:lstStyle/>
        <a:p>
          <a:endParaRPr lang="en-US"/>
        </a:p>
      </dgm:t>
    </dgm:pt>
    <dgm:pt modelId="{97CF2CEB-14C5-4B1A-B5D3-56D7180CE1ED}" type="pres">
      <dgm:prSet presAssocID="{FCC459FE-A683-4BE4-9CD7-7CD28A8CF16A}" presName="sibTrans" presStyleLbl="node1" presStyleIdx="0" presStyleCnt="5"/>
      <dgm:spPr/>
      <dgm:t>
        <a:bodyPr/>
        <a:lstStyle/>
        <a:p>
          <a:endParaRPr lang="en-US"/>
        </a:p>
      </dgm:t>
    </dgm:pt>
    <dgm:pt modelId="{5BB2F4ED-3362-4DC9-AB98-903C2687C9CB}" type="pres">
      <dgm:prSet presAssocID="{3AE56EA8-738E-4910-9B8D-703EC7C824CA}" presName="dummy" presStyleCnt="0"/>
      <dgm:spPr/>
    </dgm:pt>
    <dgm:pt modelId="{26508D96-6DDD-4B5D-96A4-45414C306BA6}" type="pres">
      <dgm:prSet presAssocID="{3AE56EA8-738E-4910-9B8D-703EC7C824CA}" presName="node" presStyleLbl="revTx" presStyleIdx="1" presStyleCnt="5">
        <dgm:presLayoutVars>
          <dgm:bulletEnabled val="1"/>
        </dgm:presLayoutVars>
      </dgm:prSet>
      <dgm:spPr/>
      <dgm:t>
        <a:bodyPr/>
        <a:lstStyle/>
        <a:p>
          <a:endParaRPr lang="en-US"/>
        </a:p>
      </dgm:t>
    </dgm:pt>
    <dgm:pt modelId="{12FD57A1-A4D0-4065-908B-E1CF1E29AD37}" type="pres">
      <dgm:prSet presAssocID="{DCF9F5DF-6773-497C-909C-026E3DCC67B6}" presName="sibTrans" presStyleLbl="node1" presStyleIdx="1" presStyleCnt="5"/>
      <dgm:spPr/>
      <dgm:t>
        <a:bodyPr/>
        <a:lstStyle/>
        <a:p>
          <a:endParaRPr lang="en-US"/>
        </a:p>
      </dgm:t>
    </dgm:pt>
    <dgm:pt modelId="{655CE4D0-F91F-450A-BAC6-0D5F6BAE6834}" type="pres">
      <dgm:prSet presAssocID="{89AB919D-C8EF-46AA-9606-B6DEFB8EE29E}" presName="dummy" presStyleCnt="0"/>
      <dgm:spPr/>
    </dgm:pt>
    <dgm:pt modelId="{E11E1004-5327-45EE-892F-580189E88C20}" type="pres">
      <dgm:prSet presAssocID="{89AB919D-C8EF-46AA-9606-B6DEFB8EE29E}" presName="node" presStyleLbl="revTx" presStyleIdx="2" presStyleCnt="5" custScaleX="106459" custRadScaleRad="95039" custRadScaleInc="-1612">
        <dgm:presLayoutVars>
          <dgm:bulletEnabled val="1"/>
        </dgm:presLayoutVars>
      </dgm:prSet>
      <dgm:spPr/>
      <dgm:t>
        <a:bodyPr/>
        <a:lstStyle/>
        <a:p>
          <a:endParaRPr lang="en-US"/>
        </a:p>
      </dgm:t>
    </dgm:pt>
    <dgm:pt modelId="{EF1326B8-725C-4972-A7CC-BC9F75F5A7B4}" type="pres">
      <dgm:prSet presAssocID="{D4C75D0A-8BC1-4777-ADBF-042D17037828}" presName="sibTrans" presStyleLbl="node1" presStyleIdx="2" presStyleCnt="5"/>
      <dgm:spPr/>
      <dgm:t>
        <a:bodyPr/>
        <a:lstStyle/>
        <a:p>
          <a:endParaRPr lang="en-US"/>
        </a:p>
      </dgm:t>
    </dgm:pt>
    <dgm:pt modelId="{6D81F7D2-513D-4FBA-9BE9-98848DDC26DF}" type="pres">
      <dgm:prSet presAssocID="{F94F7F6F-0FDE-4FDD-A363-85379D618A0C}" presName="dummy" presStyleCnt="0"/>
      <dgm:spPr/>
    </dgm:pt>
    <dgm:pt modelId="{89236539-C059-4349-A6E5-3FE6A8B48373}" type="pres">
      <dgm:prSet presAssocID="{F94F7F6F-0FDE-4FDD-A363-85379D618A0C}" presName="node" presStyleLbl="revTx" presStyleIdx="3" presStyleCnt="5">
        <dgm:presLayoutVars>
          <dgm:bulletEnabled val="1"/>
        </dgm:presLayoutVars>
      </dgm:prSet>
      <dgm:spPr/>
      <dgm:t>
        <a:bodyPr/>
        <a:lstStyle/>
        <a:p>
          <a:endParaRPr lang="en-US"/>
        </a:p>
      </dgm:t>
    </dgm:pt>
    <dgm:pt modelId="{D889E297-A611-4063-97D3-0CE6105AA181}" type="pres">
      <dgm:prSet presAssocID="{B8F446D4-CBBF-4864-BC62-5FD89AB3F3DF}" presName="sibTrans" presStyleLbl="node1" presStyleIdx="3" presStyleCnt="5"/>
      <dgm:spPr/>
      <dgm:t>
        <a:bodyPr/>
        <a:lstStyle/>
        <a:p>
          <a:endParaRPr lang="en-US"/>
        </a:p>
      </dgm:t>
    </dgm:pt>
    <dgm:pt modelId="{48688DD6-26FD-46EF-B8BB-31AE705E82B8}" type="pres">
      <dgm:prSet presAssocID="{CA52F6F0-8AE1-40BD-BEFE-9C2E3B95F46F}" presName="dummy" presStyleCnt="0"/>
      <dgm:spPr/>
    </dgm:pt>
    <dgm:pt modelId="{D4A38E24-4EDB-4787-B548-E76EB830BACA}" type="pres">
      <dgm:prSet presAssocID="{CA52F6F0-8AE1-40BD-BEFE-9C2E3B95F46F}" presName="node" presStyleLbl="revTx" presStyleIdx="4" presStyleCnt="5" custScaleY="82982">
        <dgm:presLayoutVars>
          <dgm:bulletEnabled val="1"/>
        </dgm:presLayoutVars>
      </dgm:prSet>
      <dgm:spPr/>
      <dgm:t>
        <a:bodyPr/>
        <a:lstStyle/>
        <a:p>
          <a:endParaRPr lang="en-US"/>
        </a:p>
      </dgm:t>
    </dgm:pt>
    <dgm:pt modelId="{A9563E81-BBDB-4235-8027-20CAB4AA0533}" type="pres">
      <dgm:prSet presAssocID="{26BE2F80-0B0A-4D9A-B035-F65D4E9A3601}" presName="sibTrans" presStyleLbl="node1" presStyleIdx="4" presStyleCnt="5"/>
      <dgm:spPr/>
      <dgm:t>
        <a:bodyPr/>
        <a:lstStyle/>
        <a:p>
          <a:endParaRPr lang="en-US"/>
        </a:p>
      </dgm:t>
    </dgm:pt>
  </dgm:ptLst>
  <dgm:cxnLst>
    <dgm:cxn modelId="{70BFD52B-0419-4DA6-AB90-6F68A339AAAA}" srcId="{AB2FF372-31B9-4BEB-A1CD-032D1655D38F}" destId="{89AB919D-C8EF-46AA-9606-B6DEFB8EE29E}" srcOrd="2" destOrd="0" parTransId="{A3E3B489-61C1-4824-840B-879D623EB8E9}" sibTransId="{D4C75D0A-8BC1-4777-ADBF-042D17037828}"/>
    <dgm:cxn modelId="{88E4341A-A804-48F4-A532-50BABDACDC98}" srcId="{AB2FF372-31B9-4BEB-A1CD-032D1655D38F}" destId="{3AE56EA8-738E-4910-9B8D-703EC7C824CA}" srcOrd="1" destOrd="0" parTransId="{91E493B0-EC74-482F-9569-7F19927DFBCF}" sibTransId="{DCF9F5DF-6773-497C-909C-026E3DCC67B6}"/>
    <dgm:cxn modelId="{D8FB16D5-9986-1747-9440-4D593652E93F}" type="presOf" srcId="{89AB919D-C8EF-46AA-9606-B6DEFB8EE29E}" destId="{E11E1004-5327-45EE-892F-580189E88C20}" srcOrd="0" destOrd="0" presId="urn:microsoft.com/office/officeart/2005/8/layout/cycle1"/>
    <dgm:cxn modelId="{6D2B690F-4974-234C-8D9C-79A6E631148B}" type="presOf" srcId="{CA52F6F0-8AE1-40BD-BEFE-9C2E3B95F46F}" destId="{D4A38E24-4EDB-4787-B548-E76EB830BACA}" srcOrd="0" destOrd="0" presId="urn:microsoft.com/office/officeart/2005/8/layout/cycle1"/>
    <dgm:cxn modelId="{AFF35C69-A71E-BC4D-AA0A-26E06FCA5025}" type="presOf" srcId="{F94F7F6F-0FDE-4FDD-A363-85379D618A0C}" destId="{89236539-C059-4349-A6E5-3FE6A8B48373}" srcOrd="0" destOrd="0" presId="urn:microsoft.com/office/officeart/2005/8/layout/cycle1"/>
    <dgm:cxn modelId="{4E87682E-E207-DF40-AFC4-F164E65FBAF9}" type="presOf" srcId="{3AE56EA8-738E-4910-9B8D-703EC7C824CA}" destId="{26508D96-6DDD-4B5D-96A4-45414C306BA6}" srcOrd="0" destOrd="0" presId="urn:microsoft.com/office/officeart/2005/8/layout/cycle1"/>
    <dgm:cxn modelId="{F65BB6DB-DCA4-4549-AA74-73CF414212D4}" type="presOf" srcId="{AB2FF372-31B9-4BEB-A1CD-032D1655D38F}" destId="{B8F3FEB6-0C9D-45AD-991A-9550285B17A8}" srcOrd="0" destOrd="0" presId="urn:microsoft.com/office/officeart/2005/8/layout/cycle1"/>
    <dgm:cxn modelId="{4A7CC06D-C5DF-DB45-8902-F036AA5C58F5}" type="presOf" srcId="{DCF9F5DF-6773-497C-909C-026E3DCC67B6}" destId="{12FD57A1-A4D0-4065-908B-E1CF1E29AD37}" srcOrd="0" destOrd="0" presId="urn:microsoft.com/office/officeart/2005/8/layout/cycle1"/>
    <dgm:cxn modelId="{450FCFEB-CC12-44A7-8CF1-B0F46910DF72}" srcId="{AB2FF372-31B9-4BEB-A1CD-032D1655D38F}" destId="{E3532153-80B7-4FC8-B8D4-C157AB503398}" srcOrd="0" destOrd="0" parTransId="{C6011AB7-A18A-470B-BBF0-B91F5849E3A2}" sibTransId="{FCC459FE-A683-4BE4-9CD7-7CD28A8CF16A}"/>
    <dgm:cxn modelId="{2E878D01-19F3-204F-825B-CF7BD2E9742D}" type="presOf" srcId="{B8F446D4-CBBF-4864-BC62-5FD89AB3F3DF}" destId="{D889E297-A611-4063-97D3-0CE6105AA181}" srcOrd="0" destOrd="0" presId="urn:microsoft.com/office/officeart/2005/8/layout/cycle1"/>
    <dgm:cxn modelId="{D8B39960-17DF-5941-8F55-29E5D3C77046}" type="presOf" srcId="{E3532153-80B7-4FC8-B8D4-C157AB503398}" destId="{A2E791B8-A7C3-43D1-9B7C-1285E9E16CED}" srcOrd="0" destOrd="0" presId="urn:microsoft.com/office/officeart/2005/8/layout/cycle1"/>
    <dgm:cxn modelId="{C35A7BE2-97D6-8748-BCCB-79C0F586DBA4}" type="presOf" srcId="{26BE2F80-0B0A-4D9A-B035-F65D4E9A3601}" destId="{A9563E81-BBDB-4235-8027-20CAB4AA0533}" srcOrd="0" destOrd="0" presId="urn:microsoft.com/office/officeart/2005/8/layout/cycle1"/>
    <dgm:cxn modelId="{515B44EF-F9C9-4916-A432-7A14D1EDE068}" srcId="{AB2FF372-31B9-4BEB-A1CD-032D1655D38F}" destId="{F94F7F6F-0FDE-4FDD-A363-85379D618A0C}" srcOrd="3" destOrd="0" parTransId="{CA600D04-C621-4673-B980-64C740B8E07B}" sibTransId="{B8F446D4-CBBF-4864-BC62-5FD89AB3F3DF}"/>
    <dgm:cxn modelId="{3AB5A949-6EEC-45EC-99C5-F2E0C90ABD5C}" srcId="{AB2FF372-31B9-4BEB-A1CD-032D1655D38F}" destId="{CA52F6F0-8AE1-40BD-BEFE-9C2E3B95F46F}" srcOrd="4" destOrd="0" parTransId="{395DAE8F-FEE1-4536-91B5-16BCB7CC6915}" sibTransId="{26BE2F80-0B0A-4D9A-B035-F65D4E9A3601}"/>
    <dgm:cxn modelId="{8C3F3F56-D60B-AB49-9960-06D0DD7B2919}" type="presOf" srcId="{FCC459FE-A683-4BE4-9CD7-7CD28A8CF16A}" destId="{97CF2CEB-14C5-4B1A-B5D3-56D7180CE1ED}" srcOrd="0" destOrd="0" presId="urn:microsoft.com/office/officeart/2005/8/layout/cycle1"/>
    <dgm:cxn modelId="{B66C0930-DFCE-E54C-B6B0-35C1BCB4B8EA}" type="presOf" srcId="{D4C75D0A-8BC1-4777-ADBF-042D17037828}" destId="{EF1326B8-725C-4972-A7CC-BC9F75F5A7B4}" srcOrd="0" destOrd="0" presId="urn:microsoft.com/office/officeart/2005/8/layout/cycle1"/>
    <dgm:cxn modelId="{37B9A99A-C8B7-224E-84D2-4B77344AAA69}" type="presParOf" srcId="{B8F3FEB6-0C9D-45AD-991A-9550285B17A8}" destId="{5081DCC1-6F95-4EAA-BD5E-86F95E647593}" srcOrd="0" destOrd="0" presId="urn:microsoft.com/office/officeart/2005/8/layout/cycle1"/>
    <dgm:cxn modelId="{1E29808F-9F7F-2041-BB42-3761561603BD}" type="presParOf" srcId="{B8F3FEB6-0C9D-45AD-991A-9550285B17A8}" destId="{A2E791B8-A7C3-43D1-9B7C-1285E9E16CED}" srcOrd="1" destOrd="0" presId="urn:microsoft.com/office/officeart/2005/8/layout/cycle1"/>
    <dgm:cxn modelId="{0FA97380-D54E-E948-BB5F-5AA99968039F}" type="presParOf" srcId="{B8F3FEB6-0C9D-45AD-991A-9550285B17A8}" destId="{97CF2CEB-14C5-4B1A-B5D3-56D7180CE1ED}" srcOrd="2" destOrd="0" presId="urn:microsoft.com/office/officeart/2005/8/layout/cycle1"/>
    <dgm:cxn modelId="{8F354862-030F-5545-A302-ABFB6F46AD0C}" type="presParOf" srcId="{B8F3FEB6-0C9D-45AD-991A-9550285B17A8}" destId="{5BB2F4ED-3362-4DC9-AB98-903C2687C9CB}" srcOrd="3" destOrd="0" presId="urn:microsoft.com/office/officeart/2005/8/layout/cycle1"/>
    <dgm:cxn modelId="{406BE061-AFD3-F445-BAF6-38847CEC996D}" type="presParOf" srcId="{B8F3FEB6-0C9D-45AD-991A-9550285B17A8}" destId="{26508D96-6DDD-4B5D-96A4-45414C306BA6}" srcOrd="4" destOrd="0" presId="urn:microsoft.com/office/officeart/2005/8/layout/cycle1"/>
    <dgm:cxn modelId="{3D2D41C5-294E-8B49-A12E-53E004BE7AF0}" type="presParOf" srcId="{B8F3FEB6-0C9D-45AD-991A-9550285B17A8}" destId="{12FD57A1-A4D0-4065-908B-E1CF1E29AD37}" srcOrd="5" destOrd="0" presId="urn:microsoft.com/office/officeart/2005/8/layout/cycle1"/>
    <dgm:cxn modelId="{CAD82E43-520D-D84B-83DD-690A0A36F0D2}" type="presParOf" srcId="{B8F3FEB6-0C9D-45AD-991A-9550285B17A8}" destId="{655CE4D0-F91F-450A-BAC6-0D5F6BAE6834}" srcOrd="6" destOrd="0" presId="urn:microsoft.com/office/officeart/2005/8/layout/cycle1"/>
    <dgm:cxn modelId="{BC218A74-5291-5248-9110-2E2422BEF015}" type="presParOf" srcId="{B8F3FEB6-0C9D-45AD-991A-9550285B17A8}" destId="{E11E1004-5327-45EE-892F-580189E88C20}" srcOrd="7" destOrd="0" presId="urn:microsoft.com/office/officeart/2005/8/layout/cycle1"/>
    <dgm:cxn modelId="{A1CFAF1D-90D6-AF46-86CA-AFE0674F292C}" type="presParOf" srcId="{B8F3FEB6-0C9D-45AD-991A-9550285B17A8}" destId="{EF1326B8-725C-4972-A7CC-BC9F75F5A7B4}" srcOrd="8" destOrd="0" presId="urn:microsoft.com/office/officeart/2005/8/layout/cycle1"/>
    <dgm:cxn modelId="{A61CC0D0-EE17-AA4E-A08E-1430B18F1CDF}" type="presParOf" srcId="{B8F3FEB6-0C9D-45AD-991A-9550285B17A8}" destId="{6D81F7D2-513D-4FBA-9BE9-98848DDC26DF}" srcOrd="9" destOrd="0" presId="urn:microsoft.com/office/officeart/2005/8/layout/cycle1"/>
    <dgm:cxn modelId="{32329B1B-3602-C942-B389-29D66CD28067}" type="presParOf" srcId="{B8F3FEB6-0C9D-45AD-991A-9550285B17A8}" destId="{89236539-C059-4349-A6E5-3FE6A8B48373}" srcOrd="10" destOrd="0" presId="urn:microsoft.com/office/officeart/2005/8/layout/cycle1"/>
    <dgm:cxn modelId="{C4DFC3B5-8A73-0A49-A0FB-F3183D9B43E3}" type="presParOf" srcId="{B8F3FEB6-0C9D-45AD-991A-9550285B17A8}" destId="{D889E297-A611-4063-97D3-0CE6105AA181}" srcOrd="11" destOrd="0" presId="urn:microsoft.com/office/officeart/2005/8/layout/cycle1"/>
    <dgm:cxn modelId="{CB469201-C5FD-FD45-AC80-18802E9B65CF}" type="presParOf" srcId="{B8F3FEB6-0C9D-45AD-991A-9550285B17A8}" destId="{48688DD6-26FD-46EF-B8BB-31AE705E82B8}" srcOrd="12" destOrd="0" presId="urn:microsoft.com/office/officeart/2005/8/layout/cycle1"/>
    <dgm:cxn modelId="{C5A3F20E-3BA1-DC49-BA1E-6320640801A4}" type="presParOf" srcId="{B8F3FEB6-0C9D-45AD-991A-9550285B17A8}" destId="{D4A38E24-4EDB-4787-B548-E76EB830BACA}" srcOrd="13" destOrd="0" presId="urn:microsoft.com/office/officeart/2005/8/layout/cycle1"/>
    <dgm:cxn modelId="{D5896009-7291-5647-AA68-826637FC63D5}" type="presParOf" srcId="{B8F3FEB6-0C9D-45AD-991A-9550285B17A8}" destId="{A9563E81-BBDB-4235-8027-20CAB4AA0533}"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B94A21-0933-4DBB-8C5A-7C4A611751D9}" type="doc">
      <dgm:prSet loTypeId="urn:microsoft.com/office/officeart/2005/8/layout/vList2" loCatId="cycle" qsTypeId="urn:microsoft.com/office/officeart/2005/8/quickstyle/simple1" qsCatId="simple" csTypeId="urn:microsoft.com/office/officeart/2005/8/colors/accent1_2" csCatId="accent1" phldr="1"/>
      <dgm:spPr/>
      <dgm:t>
        <a:bodyPr/>
        <a:lstStyle/>
        <a:p>
          <a:endParaRPr lang="en-US"/>
        </a:p>
      </dgm:t>
    </dgm:pt>
    <dgm:pt modelId="{1306DAEA-4FD6-4532-99E1-28370B26E987}">
      <dgm:prSet phldrT="[Text]" custT="1"/>
      <dgm:spPr>
        <a:solidFill>
          <a:srgbClr val="FFFF00"/>
        </a:solidFill>
      </dgm:spPr>
      <dgm:t>
        <a:bodyPr/>
        <a:lstStyle/>
        <a:p>
          <a:r>
            <a:rPr lang="en-US" sz="3200" dirty="0" smtClean="0">
              <a:solidFill>
                <a:srgbClr val="008000"/>
              </a:solidFill>
            </a:rPr>
            <a:t>ENDA</a:t>
          </a:r>
          <a:endParaRPr lang="en-US" sz="3200" dirty="0">
            <a:solidFill>
              <a:srgbClr val="008000"/>
            </a:solidFill>
          </a:endParaRPr>
        </a:p>
      </dgm:t>
    </dgm:pt>
    <dgm:pt modelId="{6B7F01D0-04C0-4DC4-A938-622A30A4D0EE}" type="parTrans" cxnId="{84072707-89E8-47DE-838F-B7AB2C232293}">
      <dgm:prSet/>
      <dgm:spPr/>
      <dgm:t>
        <a:bodyPr/>
        <a:lstStyle/>
        <a:p>
          <a:endParaRPr lang="en-US">
            <a:solidFill>
              <a:schemeClr val="tx1"/>
            </a:solidFill>
          </a:endParaRPr>
        </a:p>
      </dgm:t>
    </dgm:pt>
    <dgm:pt modelId="{B0F21DEC-3AC5-4B48-87C6-6D886ECC9E53}" type="sibTrans" cxnId="{84072707-89E8-47DE-838F-B7AB2C232293}">
      <dgm:prSet/>
      <dgm:spPr>
        <a:solidFill>
          <a:schemeClr val="tx1"/>
        </a:solidFill>
      </dgm:spPr>
      <dgm:t>
        <a:bodyPr/>
        <a:lstStyle/>
        <a:p>
          <a:endParaRPr lang="en-US" dirty="0">
            <a:solidFill>
              <a:schemeClr val="tx1"/>
            </a:solidFill>
          </a:endParaRPr>
        </a:p>
      </dgm:t>
    </dgm:pt>
    <dgm:pt modelId="{04818208-DCB1-4380-83FF-B0BAB2B22B3C}">
      <dgm:prSet phldrT="[Text]" custT="1"/>
      <dgm:spPr>
        <a:solidFill>
          <a:srgbClr val="FFFF00"/>
        </a:solidFill>
      </dgm:spPr>
      <dgm:t>
        <a:bodyPr/>
        <a:lstStyle/>
        <a:p>
          <a:r>
            <a:rPr lang="en-US" sz="3200" dirty="0" smtClean="0">
              <a:solidFill>
                <a:srgbClr val="008000"/>
              </a:solidFill>
            </a:rPr>
            <a:t>Marriage</a:t>
          </a:r>
          <a:endParaRPr lang="en-US" sz="3200" dirty="0">
            <a:solidFill>
              <a:srgbClr val="008000"/>
            </a:solidFill>
          </a:endParaRPr>
        </a:p>
      </dgm:t>
    </dgm:pt>
    <dgm:pt modelId="{E19A6FDD-2ACA-4759-8D50-575ED9ECCFBB}" type="parTrans" cxnId="{E827F570-AC3D-4087-87B6-B12FAFF3C07B}">
      <dgm:prSet/>
      <dgm:spPr/>
      <dgm:t>
        <a:bodyPr/>
        <a:lstStyle/>
        <a:p>
          <a:endParaRPr lang="en-US">
            <a:solidFill>
              <a:schemeClr val="tx1"/>
            </a:solidFill>
          </a:endParaRPr>
        </a:p>
      </dgm:t>
    </dgm:pt>
    <dgm:pt modelId="{379E2233-563C-4F1B-B3A7-0492282C3FE9}" type="sibTrans" cxnId="{E827F570-AC3D-4087-87B6-B12FAFF3C07B}">
      <dgm:prSet/>
      <dgm:spPr>
        <a:solidFill>
          <a:schemeClr val="tx1"/>
        </a:solidFill>
      </dgm:spPr>
      <dgm:t>
        <a:bodyPr/>
        <a:lstStyle/>
        <a:p>
          <a:endParaRPr lang="en-US" dirty="0">
            <a:solidFill>
              <a:schemeClr val="tx1"/>
            </a:solidFill>
          </a:endParaRPr>
        </a:p>
      </dgm:t>
    </dgm:pt>
    <dgm:pt modelId="{3ED12E7A-3B69-F844-8578-D4F35A33E5CC}">
      <dgm:prSet phldrT="[Text]" custT="1"/>
      <dgm:spPr>
        <a:solidFill>
          <a:srgbClr val="FFFF00"/>
        </a:solidFill>
      </dgm:spPr>
      <dgm:t>
        <a:bodyPr/>
        <a:lstStyle/>
        <a:p>
          <a:r>
            <a:rPr lang="en-US" sz="3200" dirty="0" smtClean="0">
              <a:solidFill>
                <a:srgbClr val="008000"/>
              </a:solidFill>
            </a:rPr>
            <a:t> Hate Crimes</a:t>
          </a:r>
        </a:p>
      </dgm:t>
    </dgm:pt>
    <dgm:pt modelId="{71F4AC09-6915-EB48-87C3-082AA8CB1097}" type="parTrans" cxnId="{7BFA5CE2-E7A2-8543-8BE8-C2D844AF5C29}">
      <dgm:prSet/>
      <dgm:spPr/>
      <dgm:t>
        <a:bodyPr/>
        <a:lstStyle/>
        <a:p>
          <a:endParaRPr lang="en-US"/>
        </a:p>
      </dgm:t>
    </dgm:pt>
    <dgm:pt modelId="{A73DF82D-2A56-D143-9036-8511A3A87BC2}" type="sibTrans" cxnId="{7BFA5CE2-E7A2-8543-8BE8-C2D844AF5C29}">
      <dgm:prSet/>
      <dgm:spPr/>
      <dgm:t>
        <a:bodyPr/>
        <a:lstStyle/>
        <a:p>
          <a:endParaRPr lang="en-US"/>
        </a:p>
      </dgm:t>
    </dgm:pt>
    <dgm:pt modelId="{C4227A35-8CD7-4F4E-B728-7AD01D259474}">
      <dgm:prSet phldrT="[Text]" custT="1"/>
      <dgm:spPr>
        <a:solidFill>
          <a:srgbClr val="FFFF00"/>
        </a:solidFill>
      </dgm:spPr>
      <dgm:t>
        <a:bodyPr/>
        <a:lstStyle/>
        <a:p>
          <a:r>
            <a:rPr lang="en-US" sz="3200" dirty="0" smtClean="0">
              <a:solidFill>
                <a:srgbClr val="008000"/>
              </a:solidFill>
            </a:rPr>
            <a:t>Student Discrimination</a:t>
          </a:r>
        </a:p>
      </dgm:t>
    </dgm:pt>
    <dgm:pt modelId="{D8747495-E24F-864C-BB64-5CB9A6917671}" type="parTrans" cxnId="{CE57531F-0776-E44A-87DA-3782909C1812}">
      <dgm:prSet/>
      <dgm:spPr/>
      <dgm:t>
        <a:bodyPr/>
        <a:lstStyle/>
        <a:p>
          <a:endParaRPr lang="en-US"/>
        </a:p>
      </dgm:t>
    </dgm:pt>
    <dgm:pt modelId="{13DDFD85-C588-3040-A17E-3E109D76FDB7}" type="sibTrans" cxnId="{CE57531F-0776-E44A-87DA-3782909C1812}">
      <dgm:prSet/>
      <dgm:spPr/>
      <dgm:t>
        <a:bodyPr/>
        <a:lstStyle/>
        <a:p>
          <a:endParaRPr lang="en-US"/>
        </a:p>
      </dgm:t>
    </dgm:pt>
    <dgm:pt modelId="{8184045A-9A6D-824C-A4DA-A8798D9865F1}">
      <dgm:prSet phldrT="[Text]" custT="1"/>
      <dgm:spPr>
        <a:solidFill>
          <a:srgbClr val="FFFF00"/>
        </a:solidFill>
      </dgm:spPr>
      <dgm:t>
        <a:bodyPr/>
        <a:lstStyle/>
        <a:p>
          <a:r>
            <a:rPr lang="en-US" sz="3200" dirty="0" smtClean="0">
              <a:solidFill>
                <a:srgbClr val="008000"/>
              </a:solidFill>
            </a:rPr>
            <a:t>Laws impacting transgender patients</a:t>
          </a:r>
        </a:p>
      </dgm:t>
    </dgm:pt>
    <dgm:pt modelId="{1C5F112E-12EE-6D4C-8B8C-68646D11A2E1}" type="parTrans" cxnId="{9DE86FF0-4847-8649-9659-49537DA6176A}">
      <dgm:prSet/>
      <dgm:spPr/>
      <dgm:t>
        <a:bodyPr/>
        <a:lstStyle/>
        <a:p>
          <a:endParaRPr lang="en-US"/>
        </a:p>
      </dgm:t>
    </dgm:pt>
    <dgm:pt modelId="{22ABDFB7-F112-BC46-BCC5-F7F9B9DFBB82}" type="sibTrans" cxnId="{9DE86FF0-4847-8649-9659-49537DA6176A}">
      <dgm:prSet/>
      <dgm:spPr/>
      <dgm:t>
        <a:bodyPr/>
        <a:lstStyle/>
        <a:p>
          <a:endParaRPr lang="en-US"/>
        </a:p>
      </dgm:t>
    </dgm:pt>
    <dgm:pt modelId="{8CF9D8DC-B8B3-0345-83E2-88E6871D3DC1}">
      <dgm:prSet phldrT="[Text]"/>
      <dgm:spPr>
        <a:solidFill>
          <a:srgbClr val="FFFF00"/>
        </a:solidFill>
      </dgm:spPr>
      <dgm:t>
        <a:bodyPr/>
        <a:lstStyle/>
        <a:p>
          <a:r>
            <a:rPr lang="en-US" dirty="0" smtClean="0">
              <a:solidFill>
                <a:srgbClr val="008000"/>
              </a:solidFill>
            </a:rPr>
            <a:t>Bullying</a:t>
          </a:r>
        </a:p>
      </dgm:t>
    </dgm:pt>
    <dgm:pt modelId="{60E9ED31-7A11-414B-ACE4-2A543B28B7EF}" type="parTrans" cxnId="{73036066-34A6-7646-A621-7A0859B6D2D9}">
      <dgm:prSet/>
      <dgm:spPr/>
      <dgm:t>
        <a:bodyPr/>
        <a:lstStyle/>
        <a:p>
          <a:endParaRPr lang="en-US"/>
        </a:p>
      </dgm:t>
    </dgm:pt>
    <dgm:pt modelId="{4FAF24FA-AE0A-804E-85A8-E9707A695608}" type="sibTrans" cxnId="{73036066-34A6-7646-A621-7A0859B6D2D9}">
      <dgm:prSet/>
      <dgm:spPr/>
      <dgm:t>
        <a:bodyPr/>
        <a:lstStyle/>
        <a:p>
          <a:endParaRPr lang="en-US"/>
        </a:p>
      </dgm:t>
    </dgm:pt>
    <dgm:pt modelId="{056DFAC4-A9B7-D541-947A-A2D674D9AF08}" type="pres">
      <dgm:prSet presAssocID="{35B94A21-0933-4DBB-8C5A-7C4A611751D9}" presName="linear" presStyleCnt="0">
        <dgm:presLayoutVars>
          <dgm:animLvl val="lvl"/>
          <dgm:resizeHandles val="exact"/>
        </dgm:presLayoutVars>
      </dgm:prSet>
      <dgm:spPr/>
      <dgm:t>
        <a:bodyPr/>
        <a:lstStyle/>
        <a:p>
          <a:endParaRPr lang="en-US"/>
        </a:p>
      </dgm:t>
    </dgm:pt>
    <dgm:pt modelId="{71EE1F21-32CA-3049-95C8-DFFB15C1E705}" type="pres">
      <dgm:prSet presAssocID="{04818208-DCB1-4380-83FF-B0BAB2B22B3C}" presName="parentText" presStyleLbl="node1" presStyleIdx="0" presStyleCnt="6" custScaleX="69577">
        <dgm:presLayoutVars>
          <dgm:chMax val="0"/>
          <dgm:bulletEnabled val="1"/>
        </dgm:presLayoutVars>
      </dgm:prSet>
      <dgm:spPr/>
      <dgm:t>
        <a:bodyPr/>
        <a:lstStyle/>
        <a:p>
          <a:endParaRPr lang="en-US"/>
        </a:p>
      </dgm:t>
    </dgm:pt>
    <dgm:pt modelId="{9D78812E-8018-394C-80DD-10C45817E3F1}" type="pres">
      <dgm:prSet presAssocID="{379E2233-563C-4F1B-B3A7-0492282C3FE9}" presName="spacer" presStyleCnt="0"/>
      <dgm:spPr/>
    </dgm:pt>
    <dgm:pt modelId="{F175ED22-5ACF-FA4A-BEDA-9FED4C2F3B9F}" type="pres">
      <dgm:prSet presAssocID="{1306DAEA-4FD6-4532-99E1-28370B26E987}" presName="parentText" presStyleLbl="node1" presStyleIdx="1" presStyleCnt="6" custScaleX="69577">
        <dgm:presLayoutVars>
          <dgm:chMax val="0"/>
          <dgm:bulletEnabled val="1"/>
        </dgm:presLayoutVars>
      </dgm:prSet>
      <dgm:spPr/>
      <dgm:t>
        <a:bodyPr/>
        <a:lstStyle/>
        <a:p>
          <a:endParaRPr lang="en-US"/>
        </a:p>
      </dgm:t>
    </dgm:pt>
    <dgm:pt modelId="{42D920D7-E3C3-9B4E-A97C-67E8B12C6D2A}" type="pres">
      <dgm:prSet presAssocID="{B0F21DEC-3AC5-4B48-87C6-6D886ECC9E53}" presName="spacer" presStyleCnt="0"/>
      <dgm:spPr/>
    </dgm:pt>
    <dgm:pt modelId="{6CF4B793-C072-1F4F-91B6-0604268E6D82}" type="pres">
      <dgm:prSet presAssocID="{3ED12E7A-3B69-F844-8578-D4F35A33E5CC}" presName="parentText" presStyleLbl="node1" presStyleIdx="2" presStyleCnt="6" custScaleX="69577">
        <dgm:presLayoutVars>
          <dgm:chMax val="0"/>
          <dgm:bulletEnabled val="1"/>
        </dgm:presLayoutVars>
      </dgm:prSet>
      <dgm:spPr/>
      <dgm:t>
        <a:bodyPr/>
        <a:lstStyle/>
        <a:p>
          <a:endParaRPr lang="en-US"/>
        </a:p>
      </dgm:t>
    </dgm:pt>
    <dgm:pt modelId="{1E7794A4-425E-1C4B-8999-A5F7D6B3310E}" type="pres">
      <dgm:prSet presAssocID="{A73DF82D-2A56-D143-9036-8511A3A87BC2}" presName="spacer" presStyleCnt="0"/>
      <dgm:spPr/>
    </dgm:pt>
    <dgm:pt modelId="{9283BE37-18CE-0B4D-B0ED-7EA2D94BA5B4}" type="pres">
      <dgm:prSet presAssocID="{8CF9D8DC-B8B3-0345-83E2-88E6871D3DC1}" presName="parentText" presStyleLbl="node1" presStyleIdx="3" presStyleCnt="6" custScaleX="69577">
        <dgm:presLayoutVars>
          <dgm:chMax val="0"/>
          <dgm:bulletEnabled val="1"/>
        </dgm:presLayoutVars>
      </dgm:prSet>
      <dgm:spPr/>
      <dgm:t>
        <a:bodyPr/>
        <a:lstStyle/>
        <a:p>
          <a:endParaRPr lang="en-US"/>
        </a:p>
      </dgm:t>
    </dgm:pt>
    <dgm:pt modelId="{32C87ED2-01AB-3341-A650-9F73EF7FEC6C}" type="pres">
      <dgm:prSet presAssocID="{4FAF24FA-AE0A-804E-85A8-E9707A695608}" presName="spacer" presStyleCnt="0"/>
      <dgm:spPr/>
    </dgm:pt>
    <dgm:pt modelId="{AF7EA5CF-2E34-0044-BECD-D14B04B2A51E}" type="pres">
      <dgm:prSet presAssocID="{C4227A35-8CD7-4F4E-B728-7AD01D259474}" presName="parentText" presStyleLbl="node1" presStyleIdx="4" presStyleCnt="6" custScaleX="68966">
        <dgm:presLayoutVars>
          <dgm:chMax val="0"/>
          <dgm:bulletEnabled val="1"/>
        </dgm:presLayoutVars>
      </dgm:prSet>
      <dgm:spPr/>
      <dgm:t>
        <a:bodyPr/>
        <a:lstStyle/>
        <a:p>
          <a:endParaRPr lang="en-US"/>
        </a:p>
      </dgm:t>
    </dgm:pt>
    <dgm:pt modelId="{4D45619D-47D3-2043-80B1-31DBC4274F64}" type="pres">
      <dgm:prSet presAssocID="{13DDFD85-C588-3040-A17E-3E109D76FDB7}" presName="spacer" presStyleCnt="0"/>
      <dgm:spPr/>
    </dgm:pt>
    <dgm:pt modelId="{CCF9A3E9-CDA5-584F-8CB5-4FB26309BB04}" type="pres">
      <dgm:prSet presAssocID="{8184045A-9A6D-824C-A4DA-A8798D9865F1}" presName="parentText" presStyleLbl="node1" presStyleIdx="5" presStyleCnt="6" custScaleX="68966">
        <dgm:presLayoutVars>
          <dgm:chMax val="0"/>
          <dgm:bulletEnabled val="1"/>
        </dgm:presLayoutVars>
      </dgm:prSet>
      <dgm:spPr/>
      <dgm:t>
        <a:bodyPr/>
        <a:lstStyle/>
        <a:p>
          <a:endParaRPr lang="en-US"/>
        </a:p>
      </dgm:t>
    </dgm:pt>
  </dgm:ptLst>
  <dgm:cxnLst>
    <dgm:cxn modelId="{6A778E6C-3E29-564D-B886-9EC50FA9C140}" type="presOf" srcId="{04818208-DCB1-4380-83FF-B0BAB2B22B3C}" destId="{71EE1F21-32CA-3049-95C8-DFFB15C1E705}" srcOrd="0" destOrd="0" presId="urn:microsoft.com/office/officeart/2005/8/layout/vList2"/>
    <dgm:cxn modelId="{7340B506-A12B-9046-93CB-E2023CF129C8}" type="presOf" srcId="{8CF9D8DC-B8B3-0345-83E2-88E6871D3DC1}" destId="{9283BE37-18CE-0B4D-B0ED-7EA2D94BA5B4}" srcOrd="0" destOrd="0" presId="urn:microsoft.com/office/officeart/2005/8/layout/vList2"/>
    <dgm:cxn modelId="{7BFA5CE2-E7A2-8543-8BE8-C2D844AF5C29}" srcId="{35B94A21-0933-4DBB-8C5A-7C4A611751D9}" destId="{3ED12E7A-3B69-F844-8578-D4F35A33E5CC}" srcOrd="2" destOrd="0" parTransId="{71F4AC09-6915-EB48-87C3-082AA8CB1097}" sibTransId="{A73DF82D-2A56-D143-9036-8511A3A87BC2}"/>
    <dgm:cxn modelId="{79CAD122-7517-3749-A464-24B62E0FD3AF}" type="presOf" srcId="{C4227A35-8CD7-4F4E-B728-7AD01D259474}" destId="{AF7EA5CF-2E34-0044-BECD-D14B04B2A51E}" srcOrd="0" destOrd="0" presId="urn:microsoft.com/office/officeart/2005/8/layout/vList2"/>
    <dgm:cxn modelId="{84072707-89E8-47DE-838F-B7AB2C232293}" srcId="{35B94A21-0933-4DBB-8C5A-7C4A611751D9}" destId="{1306DAEA-4FD6-4532-99E1-28370B26E987}" srcOrd="1" destOrd="0" parTransId="{6B7F01D0-04C0-4DC4-A938-622A30A4D0EE}" sibTransId="{B0F21DEC-3AC5-4B48-87C6-6D886ECC9E53}"/>
    <dgm:cxn modelId="{6EB7E61D-EB02-D64B-8090-ECDD903A4972}" type="presOf" srcId="{1306DAEA-4FD6-4532-99E1-28370B26E987}" destId="{F175ED22-5ACF-FA4A-BEDA-9FED4C2F3B9F}" srcOrd="0" destOrd="0" presId="urn:microsoft.com/office/officeart/2005/8/layout/vList2"/>
    <dgm:cxn modelId="{CE57531F-0776-E44A-87DA-3782909C1812}" srcId="{35B94A21-0933-4DBB-8C5A-7C4A611751D9}" destId="{C4227A35-8CD7-4F4E-B728-7AD01D259474}" srcOrd="4" destOrd="0" parTransId="{D8747495-E24F-864C-BB64-5CB9A6917671}" sibTransId="{13DDFD85-C588-3040-A17E-3E109D76FDB7}"/>
    <dgm:cxn modelId="{E827F570-AC3D-4087-87B6-B12FAFF3C07B}" srcId="{35B94A21-0933-4DBB-8C5A-7C4A611751D9}" destId="{04818208-DCB1-4380-83FF-B0BAB2B22B3C}" srcOrd="0" destOrd="0" parTransId="{E19A6FDD-2ACA-4759-8D50-575ED9ECCFBB}" sibTransId="{379E2233-563C-4F1B-B3A7-0492282C3FE9}"/>
    <dgm:cxn modelId="{81482DB3-68EE-B84E-95BE-16A0D5022B9F}" type="presOf" srcId="{35B94A21-0933-4DBB-8C5A-7C4A611751D9}" destId="{056DFAC4-A9B7-D541-947A-A2D674D9AF08}" srcOrd="0" destOrd="0" presId="urn:microsoft.com/office/officeart/2005/8/layout/vList2"/>
    <dgm:cxn modelId="{9DE86FF0-4847-8649-9659-49537DA6176A}" srcId="{35B94A21-0933-4DBB-8C5A-7C4A611751D9}" destId="{8184045A-9A6D-824C-A4DA-A8798D9865F1}" srcOrd="5" destOrd="0" parTransId="{1C5F112E-12EE-6D4C-8B8C-68646D11A2E1}" sibTransId="{22ABDFB7-F112-BC46-BCC5-F7F9B9DFBB82}"/>
    <dgm:cxn modelId="{73036066-34A6-7646-A621-7A0859B6D2D9}" srcId="{35B94A21-0933-4DBB-8C5A-7C4A611751D9}" destId="{8CF9D8DC-B8B3-0345-83E2-88E6871D3DC1}" srcOrd="3" destOrd="0" parTransId="{60E9ED31-7A11-414B-ACE4-2A543B28B7EF}" sibTransId="{4FAF24FA-AE0A-804E-85A8-E9707A695608}"/>
    <dgm:cxn modelId="{076B5DF0-A9D0-D944-BEF9-411E67A481D4}" type="presOf" srcId="{8184045A-9A6D-824C-A4DA-A8798D9865F1}" destId="{CCF9A3E9-CDA5-584F-8CB5-4FB26309BB04}" srcOrd="0" destOrd="0" presId="urn:microsoft.com/office/officeart/2005/8/layout/vList2"/>
    <dgm:cxn modelId="{D67E4EF4-42F6-8A41-8418-419DD35B5D62}" type="presOf" srcId="{3ED12E7A-3B69-F844-8578-D4F35A33E5CC}" destId="{6CF4B793-C072-1F4F-91B6-0604268E6D82}" srcOrd="0" destOrd="0" presId="urn:microsoft.com/office/officeart/2005/8/layout/vList2"/>
    <dgm:cxn modelId="{52A9608E-72BE-4246-8CD3-A3E9DE27B422}" type="presParOf" srcId="{056DFAC4-A9B7-D541-947A-A2D674D9AF08}" destId="{71EE1F21-32CA-3049-95C8-DFFB15C1E705}" srcOrd="0" destOrd="0" presId="urn:microsoft.com/office/officeart/2005/8/layout/vList2"/>
    <dgm:cxn modelId="{9FE29A47-1AA3-E240-B16C-19B123743F31}" type="presParOf" srcId="{056DFAC4-A9B7-D541-947A-A2D674D9AF08}" destId="{9D78812E-8018-394C-80DD-10C45817E3F1}" srcOrd="1" destOrd="0" presId="urn:microsoft.com/office/officeart/2005/8/layout/vList2"/>
    <dgm:cxn modelId="{D2EEF331-2EA2-3E47-993D-00AA61D27D54}" type="presParOf" srcId="{056DFAC4-A9B7-D541-947A-A2D674D9AF08}" destId="{F175ED22-5ACF-FA4A-BEDA-9FED4C2F3B9F}" srcOrd="2" destOrd="0" presId="urn:microsoft.com/office/officeart/2005/8/layout/vList2"/>
    <dgm:cxn modelId="{7096DE97-05F2-9747-B71D-A0430AB80951}" type="presParOf" srcId="{056DFAC4-A9B7-D541-947A-A2D674D9AF08}" destId="{42D920D7-E3C3-9B4E-A97C-67E8B12C6D2A}" srcOrd="3" destOrd="0" presId="urn:microsoft.com/office/officeart/2005/8/layout/vList2"/>
    <dgm:cxn modelId="{B6CED485-AB1E-8848-A727-1833E83B32A9}" type="presParOf" srcId="{056DFAC4-A9B7-D541-947A-A2D674D9AF08}" destId="{6CF4B793-C072-1F4F-91B6-0604268E6D82}" srcOrd="4" destOrd="0" presId="urn:microsoft.com/office/officeart/2005/8/layout/vList2"/>
    <dgm:cxn modelId="{B18C4E13-ACA0-8342-8DCA-B1DF3251FF2C}" type="presParOf" srcId="{056DFAC4-A9B7-D541-947A-A2D674D9AF08}" destId="{1E7794A4-425E-1C4B-8999-A5F7D6B3310E}" srcOrd="5" destOrd="0" presId="urn:microsoft.com/office/officeart/2005/8/layout/vList2"/>
    <dgm:cxn modelId="{0D82EEE6-4467-2547-9AB4-971A901970B2}" type="presParOf" srcId="{056DFAC4-A9B7-D541-947A-A2D674D9AF08}" destId="{9283BE37-18CE-0B4D-B0ED-7EA2D94BA5B4}" srcOrd="6" destOrd="0" presId="urn:microsoft.com/office/officeart/2005/8/layout/vList2"/>
    <dgm:cxn modelId="{E58305A0-CC42-8D41-A630-B27B980946BF}" type="presParOf" srcId="{056DFAC4-A9B7-D541-947A-A2D674D9AF08}" destId="{32C87ED2-01AB-3341-A650-9F73EF7FEC6C}" srcOrd="7" destOrd="0" presId="urn:microsoft.com/office/officeart/2005/8/layout/vList2"/>
    <dgm:cxn modelId="{A898E31F-D3EE-784A-88AF-95C8E55517AC}" type="presParOf" srcId="{056DFAC4-A9B7-D541-947A-A2D674D9AF08}" destId="{AF7EA5CF-2E34-0044-BECD-D14B04B2A51E}" srcOrd="8" destOrd="0" presId="urn:microsoft.com/office/officeart/2005/8/layout/vList2"/>
    <dgm:cxn modelId="{3BF34B9D-A7F5-5649-A30F-C68DC18E58C8}" type="presParOf" srcId="{056DFAC4-A9B7-D541-947A-A2D674D9AF08}" destId="{4D45619D-47D3-2043-80B1-31DBC4274F64}" srcOrd="9" destOrd="0" presId="urn:microsoft.com/office/officeart/2005/8/layout/vList2"/>
    <dgm:cxn modelId="{9740F15C-15D6-7A43-8933-1EAB9A6303FB}" type="presParOf" srcId="{056DFAC4-A9B7-D541-947A-A2D674D9AF08}" destId="{CCF9A3E9-CDA5-584F-8CB5-4FB26309BB0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91B8-A7C3-43D1-9B7C-1285E9E16CED}">
      <dsp:nvSpPr>
        <dsp:cNvPr id="0" name=""/>
        <dsp:cNvSpPr/>
      </dsp:nvSpPr>
      <dsp:spPr>
        <a:xfrm>
          <a:off x="4877974" y="38609"/>
          <a:ext cx="1358763" cy="135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Health Care Disparities</a:t>
          </a:r>
          <a:br>
            <a:rPr lang="en-US" sz="1800" kern="1200" dirty="0" smtClean="0"/>
          </a:br>
          <a:r>
            <a:rPr lang="en-US" sz="1800" kern="1200" dirty="0" smtClean="0"/>
            <a:t>-  Youth</a:t>
          </a:r>
          <a:br>
            <a:rPr lang="en-US" sz="1800" kern="1200" dirty="0" smtClean="0"/>
          </a:br>
          <a:r>
            <a:rPr lang="en-US" sz="1800" kern="1200" dirty="0" smtClean="0"/>
            <a:t>- Elderly</a:t>
          </a:r>
          <a:endParaRPr lang="en-US" sz="1800" kern="1200" dirty="0"/>
        </a:p>
      </dsp:txBody>
      <dsp:txXfrm>
        <a:off x="4877974" y="38609"/>
        <a:ext cx="1358763" cy="1358763"/>
      </dsp:txXfrm>
    </dsp:sp>
    <dsp:sp modelId="{97CF2CEB-14C5-4B1A-B5D3-56D7180CE1ED}">
      <dsp:nvSpPr>
        <dsp:cNvPr id="0" name=""/>
        <dsp:cNvSpPr/>
      </dsp:nvSpPr>
      <dsp:spPr>
        <a:xfrm>
          <a:off x="1682296" y="-624"/>
          <a:ext cx="5093607" cy="5093607"/>
        </a:xfrm>
        <a:prstGeom prst="circularArrow">
          <a:avLst>
            <a:gd name="adj1" fmla="val 5202"/>
            <a:gd name="adj2" fmla="val 336032"/>
            <a:gd name="adj3" fmla="val 21292757"/>
            <a:gd name="adj4" fmla="val 19766664"/>
            <a:gd name="adj5" fmla="val 6069"/>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08D96-6DDD-4B5D-96A4-45414C306BA6}">
      <dsp:nvSpPr>
        <dsp:cNvPr id="0" name=""/>
        <dsp:cNvSpPr/>
      </dsp:nvSpPr>
      <dsp:spPr>
        <a:xfrm>
          <a:off x="5698882" y="2565103"/>
          <a:ext cx="1358763" cy="135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Lack of Provider Education</a:t>
          </a:r>
          <a:endParaRPr lang="en-US" sz="1800" kern="1200" dirty="0"/>
        </a:p>
      </dsp:txBody>
      <dsp:txXfrm>
        <a:off x="5698882" y="2565103"/>
        <a:ext cx="1358763" cy="1358763"/>
      </dsp:txXfrm>
    </dsp:sp>
    <dsp:sp modelId="{12FD57A1-A4D0-4065-908B-E1CF1E29AD37}">
      <dsp:nvSpPr>
        <dsp:cNvPr id="0" name=""/>
        <dsp:cNvSpPr/>
      </dsp:nvSpPr>
      <dsp:spPr>
        <a:xfrm>
          <a:off x="1818885" y="-161992"/>
          <a:ext cx="5093607" cy="5093607"/>
        </a:xfrm>
        <a:prstGeom prst="circularArrow">
          <a:avLst>
            <a:gd name="adj1" fmla="val 5202"/>
            <a:gd name="adj2" fmla="val 336032"/>
            <a:gd name="adj3" fmla="val 4138262"/>
            <a:gd name="adj4" fmla="val 2575634"/>
            <a:gd name="adj5" fmla="val 6069"/>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E1004-5327-45EE-892F-580189E88C20}">
      <dsp:nvSpPr>
        <dsp:cNvPr id="0" name=""/>
        <dsp:cNvSpPr/>
      </dsp:nvSpPr>
      <dsp:spPr>
        <a:xfrm>
          <a:off x="3520338" y="4014406"/>
          <a:ext cx="1446526" cy="135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Barriers to Care</a:t>
          </a:r>
          <a:br>
            <a:rPr lang="en-US" sz="1800" kern="1200" dirty="0" smtClean="0"/>
          </a:br>
          <a:endParaRPr lang="en-US" sz="1800" kern="1200" dirty="0" smtClean="0"/>
        </a:p>
      </dsp:txBody>
      <dsp:txXfrm>
        <a:off x="3520338" y="4014406"/>
        <a:ext cx="1446526" cy="1358763"/>
      </dsp:txXfrm>
    </dsp:sp>
    <dsp:sp modelId="{EF1326B8-725C-4972-A7CC-BC9F75F5A7B4}">
      <dsp:nvSpPr>
        <dsp:cNvPr id="0" name=""/>
        <dsp:cNvSpPr/>
      </dsp:nvSpPr>
      <dsp:spPr>
        <a:xfrm>
          <a:off x="1548868" y="-158586"/>
          <a:ext cx="5093607" cy="5093607"/>
        </a:xfrm>
        <a:prstGeom prst="circularArrow">
          <a:avLst>
            <a:gd name="adj1" fmla="val 5202"/>
            <a:gd name="adj2" fmla="val 336032"/>
            <a:gd name="adj3" fmla="val 7895404"/>
            <a:gd name="adj4" fmla="val 6284990"/>
            <a:gd name="adj5" fmla="val 6069"/>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36539-C059-4349-A6E5-3FE6A8B48373}">
      <dsp:nvSpPr>
        <dsp:cNvPr id="0" name=""/>
        <dsp:cNvSpPr/>
      </dsp:nvSpPr>
      <dsp:spPr>
        <a:xfrm>
          <a:off x="1400554" y="2565103"/>
          <a:ext cx="1358763" cy="135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Unique / Specific Health Care Needs</a:t>
          </a:r>
          <a:endParaRPr lang="en-US" sz="1800" kern="1200" dirty="0"/>
        </a:p>
      </dsp:txBody>
      <dsp:txXfrm>
        <a:off x="1400554" y="2565103"/>
        <a:ext cx="1358763" cy="1358763"/>
      </dsp:txXfrm>
    </dsp:sp>
    <dsp:sp modelId="{D889E297-A611-4063-97D3-0CE6105AA181}">
      <dsp:nvSpPr>
        <dsp:cNvPr id="0" name=""/>
        <dsp:cNvSpPr/>
      </dsp:nvSpPr>
      <dsp:spPr>
        <a:xfrm>
          <a:off x="1682296" y="-624"/>
          <a:ext cx="5093607" cy="5093607"/>
        </a:xfrm>
        <a:prstGeom prst="circularArrow">
          <a:avLst>
            <a:gd name="adj1" fmla="val 5202"/>
            <a:gd name="adj2" fmla="val 336032"/>
            <a:gd name="adj3" fmla="val 12505398"/>
            <a:gd name="adj4" fmla="val 10771211"/>
            <a:gd name="adj5" fmla="val 6069"/>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38E24-4EDB-4787-B548-E76EB830BACA}">
      <dsp:nvSpPr>
        <dsp:cNvPr id="0" name=""/>
        <dsp:cNvSpPr/>
      </dsp:nvSpPr>
      <dsp:spPr>
        <a:xfrm>
          <a:off x="2221461" y="154226"/>
          <a:ext cx="1358763" cy="112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Same Health Needs as Others</a:t>
          </a:r>
          <a:endParaRPr lang="en-US" sz="1800" kern="1200" dirty="0"/>
        </a:p>
      </dsp:txBody>
      <dsp:txXfrm>
        <a:off x="2221461" y="154226"/>
        <a:ext cx="1358763" cy="1127529"/>
      </dsp:txXfrm>
    </dsp:sp>
    <dsp:sp modelId="{A9563E81-BBDB-4235-8027-20CAB4AA0533}">
      <dsp:nvSpPr>
        <dsp:cNvPr id="0" name=""/>
        <dsp:cNvSpPr/>
      </dsp:nvSpPr>
      <dsp:spPr>
        <a:xfrm>
          <a:off x="1682296" y="-624"/>
          <a:ext cx="5093607" cy="5093607"/>
        </a:xfrm>
        <a:prstGeom prst="circularArrow">
          <a:avLst>
            <a:gd name="adj1" fmla="val 5202"/>
            <a:gd name="adj2" fmla="val 336032"/>
            <a:gd name="adj3" fmla="val 16865186"/>
            <a:gd name="adj4" fmla="val 15198782"/>
            <a:gd name="adj5" fmla="val 6069"/>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1F21-32CA-3049-95C8-DFFB15C1E705}">
      <dsp:nvSpPr>
        <dsp:cNvPr id="0" name=""/>
        <dsp:cNvSpPr/>
      </dsp:nvSpPr>
      <dsp:spPr>
        <a:xfrm>
          <a:off x="1344574" y="44632"/>
          <a:ext cx="6150050" cy="876622"/>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8000"/>
              </a:solidFill>
            </a:rPr>
            <a:t>Marriage</a:t>
          </a:r>
          <a:endParaRPr lang="en-US" sz="3200" kern="1200" dirty="0">
            <a:solidFill>
              <a:srgbClr val="008000"/>
            </a:solidFill>
          </a:endParaRPr>
        </a:p>
      </dsp:txBody>
      <dsp:txXfrm>
        <a:off x="1387367" y="87425"/>
        <a:ext cx="6064464" cy="791036"/>
      </dsp:txXfrm>
    </dsp:sp>
    <dsp:sp modelId="{F175ED22-5ACF-FA4A-BEDA-9FED4C2F3B9F}">
      <dsp:nvSpPr>
        <dsp:cNvPr id="0" name=""/>
        <dsp:cNvSpPr/>
      </dsp:nvSpPr>
      <dsp:spPr>
        <a:xfrm>
          <a:off x="1344574" y="1024935"/>
          <a:ext cx="6150050" cy="876622"/>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8000"/>
              </a:solidFill>
            </a:rPr>
            <a:t>ENDA</a:t>
          </a:r>
          <a:endParaRPr lang="en-US" sz="3200" kern="1200" dirty="0">
            <a:solidFill>
              <a:srgbClr val="008000"/>
            </a:solidFill>
          </a:endParaRPr>
        </a:p>
      </dsp:txBody>
      <dsp:txXfrm>
        <a:off x="1387367" y="1067728"/>
        <a:ext cx="6064464" cy="791036"/>
      </dsp:txXfrm>
    </dsp:sp>
    <dsp:sp modelId="{6CF4B793-C072-1F4F-91B6-0604268E6D82}">
      <dsp:nvSpPr>
        <dsp:cNvPr id="0" name=""/>
        <dsp:cNvSpPr/>
      </dsp:nvSpPr>
      <dsp:spPr>
        <a:xfrm>
          <a:off x="1344574" y="2005237"/>
          <a:ext cx="6150050" cy="876622"/>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8000"/>
              </a:solidFill>
            </a:rPr>
            <a:t> Hate Crimes</a:t>
          </a:r>
        </a:p>
      </dsp:txBody>
      <dsp:txXfrm>
        <a:off x="1387367" y="2048030"/>
        <a:ext cx="6064464" cy="791036"/>
      </dsp:txXfrm>
    </dsp:sp>
    <dsp:sp modelId="{9283BE37-18CE-0B4D-B0ED-7EA2D94BA5B4}">
      <dsp:nvSpPr>
        <dsp:cNvPr id="0" name=""/>
        <dsp:cNvSpPr/>
      </dsp:nvSpPr>
      <dsp:spPr>
        <a:xfrm>
          <a:off x="1344574" y="2985539"/>
          <a:ext cx="6150050" cy="876622"/>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solidFill>
                <a:srgbClr val="008000"/>
              </a:solidFill>
            </a:rPr>
            <a:t>Bullying</a:t>
          </a:r>
        </a:p>
      </dsp:txBody>
      <dsp:txXfrm>
        <a:off x="1387367" y="3028332"/>
        <a:ext cx="6064464" cy="791036"/>
      </dsp:txXfrm>
    </dsp:sp>
    <dsp:sp modelId="{AF7EA5CF-2E34-0044-BECD-D14B04B2A51E}">
      <dsp:nvSpPr>
        <dsp:cNvPr id="0" name=""/>
        <dsp:cNvSpPr/>
      </dsp:nvSpPr>
      <dsp:spPr>
        <a:xfrm>
          <a:off x="1371578" y="3965842"/>
          <a:ext cx="6096042" cy="876622"/>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8000"/>
              </a:solidFill>
            </a:rPr>
            <a:t>Student Discrimination</a:t>
          </a:r>
        </a:p>
      </dsp:txBody>
      <dsp:txXfrm>
        <a:off x="1414371" y="4008635"/>
        <a:ext cx="6010456" cy="791036"/>
      </dsp:txXfrm>
    </dsp:sp>
    <dsp:sp modelId="{CCF9A3E9-CDA5-584F-8CB5-4FB26309BB04}">
      <dsp:nvSpPr>
        <dsp:cNvPr id="0" name=""/>
        <dsp:cNvSpPr/>
      </dsp:nvSpPr>
      <dsp:spPr>
        <a:xfrm>
          <a:off x="1371578" y="4946144"/>
          <a:ext cx="6096042" cy="876622"/>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8000"/>
              </a:solidFill>
            </a:rPr>
            <a:t>Laws impacting transgender patients</a:t>
          </a:r>
        </a:p>
      </dsp:txBody>
      <dsp:txXfrm>
        <a:off x="1414371" y="4988937"/>
        <a:ext cx="6010456" cy="79103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0.00549</cdr:x>
      <cdr:y>0.46766</cdr:y>
    </cdr:from>
    <cdr:to>
      <cdr:x>0.43945</cdr:x>
      <cdr:y>0.63909</cdr:y>
    </cdr:to>
    <cdr:sp macro="" textlink="">
      <cdr:nvSpPr>
        <cdr:cNvPr id="2" name="TextBox 1"/>
        <cdr:cNvSpPr txBox="1"/>
      </cdr:nvSpPr>
      <cdr:spPr>
        <a:xfrm xmlns:a="http://schemas.openxmlformats.org/drawingml/2006/main">
          <a:off x="38100" y="2743930"/>
          <a:ext cx="3009165" cy="10058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rgbClr val="FFFFFF"/>
              </a:solidFill>
            </a:rPr>
            <a:t>23% found it</a:t>
          </a:r>
        </a:p>
        <a:p xmlns:a="http://schemas.openxmlformats.org/drawingml/2006/main">
          <a:r>
            <a:rPr lang="en-US" sz="2000" dirty="0" smtClean="0">
              <a:solidFill>
                <a:srgbClr val="FFFFFF"/>
              </a:solidFill>
            </a:rPr>
            <a:t>more challenging</a:t>
          </a:r>
          <a:endParaRPr lang="en-US" sz="2000" dirty="0">
            <a:solidFill>
              <a:srgbClr val="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66858-6533-47C5-A008-48B7E0B61016}" type="datetimeFigureOut">
              <a:rPr lang="en-US" smtClean="0"/>
              <a:pPr/>
              <a:t>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5B13B-AB11-4E77-BAA8-F3086792A40E}" type="slidenum">
              <a:rPr lang="en-US" smtClean="0"/>
              <a:pPr/>
              <a:t>‹#›</a:t>
            </a:fld>
            <a:endParaRPr lang="en-US"/>
          </a:p>
        </p:txBody>
      </p:sp>
    </p:spTree>
    <p:extLst>
      <p:ext uri="{BB962C8B-B14F-4D97-AF65-F5344CB8AC3E}">
        <p14:creationId xmlns:p14="http://schemas.microsoft.com/office/powerpoint/2010/main" val="160874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www.hhs.gov/news/press/2011pres/09/20110907a.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press.uchicago.edu/pressReleases/2011/October/AJS_1110_GayJobDisc.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press.uchicago.edu/pressReleases/2011/October/AJS_1110_GayJobDisc.html"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Available at: http://www.algbtical.org/family1.jpg. Accessed March 15, 2015. </a:t>
            </a:r>
            <a:r>
              <a:rPr lang="en-US" u="sng" baseline="0" dirty="0" smtClean="0"/>
              <a:t> (Picture posted is no longer up online here is updated one)</a:t>
            </a:r>
            <a:endParaRPr lang="en-US" u="sng" dirty="0" smtClean="0"/>
          </a:p>
          <a:p>
            <a:endParaRPr lang="en-US" u="sng" dirty="0" smtClean="0"/>
          </a:p>
          <a:p>
            <a:r>
              <a:rPr lang="en-US" u="sng" dirty="0" smtClean="0"/>
              <a:t>Available at: http://divadynastymagazine.com/wp-content/uploads/2013/07/black-lesbian-wedding-dc.jpg. Accessed March 15, 2015.</a:t>
            </a:r>
          </a:p>
          <a:p>
            <a:endParaRPr lang="en-US" u="sng" dirty="0" smtClean="0"/>
          </a:p>
          <a:p>
            <a:r>
              <a:rPr lang="en-US" u="sng" dirty="0" smtClean="0"/>
              <a:t>Available at: http://assets.nydailynews.com/polopoly_fs/1.1389393!/img/httpImage/image.jpg_gen/derivatives/landscape_635/74656318.jpg. Accessed March 15, 2015.</a:t>
            </a:r>
            <a:endParaRPr lang="en-US" u="sng"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2/27/16 09:42</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40505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22</a:t>
            </a:fld>
            <a:endParaRPr lang="en-US"/>
          </a:p>
        </p:txBody>
      </p:sp>
    </p:spTree>
    <p:extLst>
      <p:ext uri="{BB962C8B-B14F-4D97-AF65-F5344CB8AC3E}">
        <p14:creationId xmlns:p14="http://schemas.microsoft.com/office/powerpoint/2010/main" val="8533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2/27/16 09:42</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303210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Paul</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C7302FA7-726A-4D63-9663-B2E7F1120C7A}"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63110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 of LGBT</a:t>
            </a:r>
            <a:r>
              <a:rPr lang="en-US" baseline="0" dirty="0" smtClean="0"/>
              <a:t> individuals is comprised of multiple components displayed in wheel above.  In addition to needing the same health care as others they also have specific health care needs. LGBT individuals experience health care disparities as discussed in detail in the Institute of Medicines report “The Health of Lesbian, Gay, Bisexual and Transgender People” (1). LGBT people face unique barriers to care secondary to current discriminatory laws in the United states. This first Module will the relationship between discriminatory laws on employment and marriage and how they create barriers to care, inequality, and challenges in the health care system for LGBT people.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latin typeface="+mn-lt"/>
                <a:ea typeface="+mn-ea"/>
                <a:cs typeface="+mn-cs"/>
              </a:rPr>
              <a:t>National Research Council. </a:t>
            </a:r>
            <a:r>
              <a:rPr lang="en-US" sz="1200" b="0" i="1" u="sng" kern="1200" dirty="0" smtClean="0">
                <a:solidFill>
                  <a:schemeClr val="tx1"/>
                </a:solidFill>
                <a:latin typeface="+mn-lt"/>
                <a:ea typeface="+mn-ea"/>
                <a:cs typeface="+mn-cs"/>
              </a:rPr>
              <a:t>The Health of Lesbian, Gay, Bisexual, and Transgender People: Building a Foundation for Better Understanding</a:t>
            </a:r>
            <a:r>
              <a:rPr lang="en-US" sz="1200" b="0" i="0" u="sng" kern="1200" dirty="0" smtClean="0">
                <a:solidFill>
                  <a:schemeClr val="tx1"/>
                </a:solidFill>
                <a:latin typeface="+mn-lt"/>
                <a:ea typeface="+mn-ea"/>
                <a:cs typeface="+mn-cs"/>
              </a:rPr>
              <a:t>. Washington, DC: The National Academies Press, 2011.</a:t>
            </a:r>
          </a:p>
          <a:p>
            <a:endParaRPr lang="en-US" dirty="0"/>
          </a:p>
        </p:txBody>
      </p:sp>
      <p:sp>
        <p:nvSpPr>
          <p:cNvPr id="4" name="Slide Number Placeholder 3"/>
          <p:cNvSpPr>
            <a:spLocks noGrp="1"/>
          </p:cNvSpPr>
          <p:nvPr>
            <p:ph type="sldNum" sz="quarter" idx="10"/>
          </p:nvPr>
        </p:nvSpPr>
        <p:spPr/>
        <p:txBody>
          <a:bodyPr/>
          <a:lstStyle/>
          <a:p>
            <a:fld id="{50320383-1A40-45CC-8E7B-6AF5D2391CCB}" type="slidenum">
              <a:rPr lang="en-US" smtClean="0"/>
              <a:pPr/>
              <a:t>26</a:t>
            </a:fld>
            <a:endParaRPr lang="en-US"/>
          </a:p>
        </p:txBody>
      </p:sp>
    </p:spTree>
    <p:extLst>
      <p:ext uri="{BB962C8B-B14F-4D97-AF65-F5344CB8AC3E}">
        <p14:creationId xmlns:p14="http://schemas.microsoft.com/office/powerpoint/2010/main" val="3927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Since 2010 key</a:t>
            </a:r>
            <a:r>
              <a:rPr lang="en-US" baseline="0" dirty="0" smtClean="0"/>
              <a:t> federal agency in Health care have acknowledged LGBT health care disparities, the paucity of research, and lack of provider education.</a:t>
            </a:r>
          </a:p>
          <a:p>
            <a:endParaRPr lang="en-US" baseline="0" dirty="0" smtClean="0"/>
          </a:p>
          <a:p>
            <a:r>
              <a:rPr lang="en-US" baseline="0" dirty="0" smtClean="0"/>
              <a:t>Please see Handout 1: LGBT Health Resource Guide for further discussion on these organizations and resources</a:t>
            </a:r>
          </a:p>
          <a:p>
            <a:endParaRPr lang="en-US" baseline="0" dirty="0" smtClean="0"/>
          </a:p>
          <a:p>
            <a:r>
              <a:rPr lang="en-US" u="sng" dirty="0" smtClean="0"/>
              <a:t>Gay and Lesbian Medical Association and LGBT health experts. Healthy People 2010 Companion Document for Lesbian, Gay, Bisexual, and Transgender (LGBT) Health. San Francisco, CA: Gay and Lesbian Medical Association, 2001.</a:t>
            </a:r>
          </a:p>
          <a:p>
            <a:endParaRPr lang="en-US" u="sng" baseline="0" dirty="0" smtClean="0"/>
          </a:p>
          <a:p>
            <a:r>
              <a:rPr lang="en-US" sz="1200" b="0" i="0" u="sng" kern="1200" dirty="0" smtClean="0">
                <a:solidFill>
                  <a:schemeClr val="tx1"/>
                </a:solidFill>
                <a:latin typeface="+mn-lt"/>
                <a:ea typeface="+mn-ea"/>
                <a:cs typeface="+mn-cs"/>
              </a:rPr>
              <a:t>National Research Council. </a:t>
            </a:r>
            <a:r>
              <a:rPr lang="en-US" sz="1200" b="0" i="1" u="sng" kern="1200" dirty="0" smtClean="0">
                <a:solidFill>
                  <a:schemeClr val="tx1"/>
                </a:solidFill>
                <a:latin typeface="+mn-lt"/>
                <a:ea typeface="+mn-ea"/>
                <a:cs typeface="+mn-cs"/>
              </a:rPr>
              <a:t>The Health of Lesbian, Gay, Bisexual, and Transgender People: Building a Foundation for Better Understanding</a:t>
            </a:r>
            <a:r>
              <a:rPr lang="en-US" sz="1200" b="0" i="0" u="sng" kern="1200" dirty="0" smtClean="0">
                <a:solidFill>
                  <a:schemeClr val="tx1"/>
                </a:solidFill>
                <a:latin typeface="+mn-lt"/>
                <a:ea typeface="+mn-ea"/>
                <a:cs typeface="+mn-cs"/>
              </a:rPr>
              <a:t>. Washington, DC: The National Academies Press, 2011.</a:t>
            </a:r>
          </a:p>
          <a:p>
            <a:endParaRPr lang="en-US" sz="1200" b="0" i="0" u="sng" kern="1200" baseline="0" dirty="0" smtClean="0">
              <a:solidFill>
                <a:schemeClr val="tx1"/>
              </a:solidFill>
              <a:latin typeface="+mn-lt"/>
              <a:ea typeface="+mn-ea"/>
              <a:cs typeface="+mn-cs"/>
            </a:endParaRPr>
          </a:p>
          <a:p>
            <a:r>
              <a:rPr lang="en-US" u="sng" dirty="0" smtClean="0"/>
              <a:t>The Joint Commission: Advancing Effective Communication, Cultural Competence, and Patient- and </a:t>
            </a:r>
            <a:r>
              <a:rPr lang="en-US" u="sng" dirty="0" err="1" smtClean="0"/>
              <a:t>FamilyCentered</a:t>
            </a:r>
            <a:r>
              <a:rPr lang="en-US" u="sng" dirty="0" smtClean="0"/>
              <a:t> Care for the Lesbian, Gay, Bisexual, and Transgender (LGBT) Community: A Field Guide. Oak Brook, IL, Oct. 2011. LGBTFieldGuide.pdf</a:t>
            </a:r>
          </a:p>
          <a:p>
            <a:endParaRPr lang="en-US" u="sng" baseline="0" dirty="0" smtClean="0"/>
          </a:p>
          <a:p>
            <a:r>
              <a:rPr lang="en-US" u="sng" baseline="0" dirty="0" smtClean="0"/>
              <a:t>Available at: http://www.nih.gov/. Accessed February 11, 2015.</a:t>
            </a:r>
          </a:p>
          <a:p>
            <a:endParaRPr lang="en-US" u="sng" baseline="0" dirty="0" smtClean="0"/>
          </a:p>
          <a:p>
            <a:r>
              <a:rPr lang="en-US" u="sng" baseline="0" dirty="0" smtClean="0"/>
              <a:t>Available at: http://www.hhs.gov/web/policies/webpolicies/logo-policies.html. Accessed February 11, 2015.</a:t>
            </a:r>
          </a:p>
          <a:p>
            <a:endParaRPr lang="en-US"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Available at: https://www.healthypeople.gov/. Accessed February 11, 2015.</a:t>
            </a:r>
          </a:p>
          <a:p>
            <a:endParaRPr lang="en-US" u="sng" baseline="0" dirty="0" smtClean="0"/>
          </a:p>
          <a:p>
            <a:endParaRPr lang="en-US" u="sng" baseline="0" dirty="0" smtClean="0"/>
          </a:p>
        </p:txBody>
      </p:sp>
      <p:sp>
        <p:nvSpPr>
          <p:cNvPr id="4" name="Slide Number Placeholder 3"/>
          <p:cNvSpPr>
            <a:spLocks noGrp="1"/>
          </p:cNvSpPr>
          <p:nvPr>
            <p:ph type="sldNum" sz="quarter" idx="10"/>
          </p:nvPr>
        </p:nvSpPr>
        <p:spPr/>
        <p:txBody>
          <a:bodyPr/>
          <a:lstStyle/>
          <a:p>
            <a:fld id="{50320383-1A40-45CC-8E7B-6AF5D2391CCB}" type="slidenum">
              <a:rPr lang="en-US" smtClean="0"/>
              <a:pPr/>
              <a:t>27</a:t>
            </a:fld>
            <a:endParaRPr lang="en-US"/>
          </a:p>
        </p:txBody>
      </p:sp>
    </p:spTree>
    <p:extLst>
      <p:ext uri="{BB962C8B-B14F-4D97-AF65-F5344CB8AC3E}">
        <p14:creationId xmlns:p14="http://schemas.microsoft.com/office/powerpoint/2010/main" val="417112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Marriage inequality and ENDA (employment nondiscrimination</a:t>
            </a:r>
            <a:r>
              <a:rPr lang="en-US" altLang="en-US" baseline="0" dirty="0" smtClean="0">
                <a:latin typeface="Arial" pitchFamily="34" charset="0"/>
                <a:ea typeface="ＭＳ Ｐゴシック" pitchFamily="34" charset="-128"/>
              </a:rPr>
              <a:t> act), which has not passed congress for over 10 years,  have direct effects on access to care, and health care and </a:t>
            </a:r>
            <a:r>
              <a:rPr lang="en-US" altLang="en-US" baseline="0" dirty="0" err="1" smtClean="0">
                <a:latin typeface="Arial" pitchFamily="34" charset="0"/>
                <a:ea typeface="ＭＳ Ｐゴシック" pitchFamily="34" charset="-128"/>
              </a:rPr>
              <a:t>finacial</a:t>
            </a:r>
            <a:r>
              <a:rPr lang="en-US" altLang="en-US" baseline="0" dirty="0" smtClean="0">
                <a:latin typeface="Arial" pitchFamily="34" charset="0"/>
                <a:ea typeface="ＭＳ Ｐゴシック" pitchFamily="34" charset="-128"/>
              </a:rPr>
              <a:t> resources for LGBT individuals.</a:t>
            </a:r>
          </a:p>
          <a:p>
            <a:endParaRPr lang="en-US" altLang="en-US" baseline="0" dirty="0" smtClean="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Available at: http://saem.org/saem-community/academies/academy-for-diversity-and-inclusion-in-emergency-medicine-(adiem). Accessed February 11, 2015.</a:t>
            </a:r>
          </a:p>
          <a:p>
            <a:endParaRPr lang="en-US" altLang="en-US" dirty="0" smtClean="0">
              <a:latin typeface="Arial" pitchFamily="34" charset="0"/>
              <a:ea typeface="ＭＳ Ｐゴシック"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9AE4DD0F-1E30-4FB9-B95F-312B7A3C3E5F}"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181854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Marriage equality is historic and an amazing step forward to equitable healthcare in the united states</a:t>
            </a:r>
          </a:p>
          <a:p>
            <a:pPr>
              <a:defRPr/>
            </a:pPr>
            <a:endParaRPr lang="en-US" dirty="0" smtClean="0"/>
          </a:p>
          <a:p>
            <a:pPr>
              <a:defRPr/>
            </a:pPr>
            <a:r>
              <a:rPr lang="en-US" dirty="0" smtClean="0"/>
              <a:t>In</a:t>
            </a:r>
            <a:r>
              <a:rPr lang="en-US" baseline="0" dirty="0" smtClean="0"/>
              <a:t> fact there are </a:t>
            </a:r>
            <a:r>
              <a:rPr lang="en-US" dirty="0" smtClean="0"/>
              <a:t>1138 rights and privileges </a:t>
            </a:r>
          </a:p>
          <a:p>
            <a:pPr>
              <a:defRPr/>
            </a:pPr>
            <a:endParaRPr lang="en-US" dirty="0" smtClean="0"/>
          </a:p>
          <a:p>
            <a:pPr>
              <a:defRPr/>
            </a:pPr>
            <a:r>
              <a:rPr lang="en-US" dirty="0" smtClean="0"/>
              <a:t>Employer sponsored health plans</a:t>
            </a:r>
          </a:p>
          <a:p>
            <a:pPr lvl="1">
              <a:defRPr/>
            </a:pPr>
            <a:r>
              <a:rPr lang="en-US" dirty="0" smtClean="0"/>
              <a:t>Including coverage for children</a:t>
            </a:r>
          </a:p>
          <a:p>
            <a:pPr>
              <a:defRPr/>
            </a:pPr>
            <a:endParaRPr lang="en-US" dirty="0" smtClean="0"/>
          </a:p>
          <a:p>
            <a:pPr>
              <a:defRPr/>
            </a:pPr>
            <a:r>
              <a:rPr lang="en-US" dirty="0" smtClean="0"/>
              <a:t>Taxes</a:t>
            </a:r>
          </a:p>
          <a:p>
            <a:pPr>
              <a:defRPr/>
            </a:pPr>
            <a:endParaRPr lang="en-US" dirty="0" smtClean="0"/>
          </a:p>
          <a:p>
            <a:pPr>
              <a:defRPr/>
            </a:pPr>
            <a:r>
              <a:rPr lang="en-US" dirty="0" smtClean="0"/>
              <a:t>FMLA</a:t>
            </a:r>
          </a:p>
          <a:p>
            <a:pPr marL="118872" indent="0">
              <a:buFontTx/>
              <a:buNone/>
              <a:defRPr/>
            </a:pPr>
            <a:endParaRPr lang="en-US" dirty="0" smtClean="0"/>
          </a:p>
          <a:p>
            <a:pPr>
              <a:defRPr/>
            </a:pPr>
            <a:r>
              <a:rPr lang="en-US" dirty="0" smtClean="0"/>
              <a:t>Survivor benefits</a:t>
            </a:r>
          </a:p>
          <a:p>
            <a:pPr>
              <a:defRPr/>
            </a:pPr>
            <a:r>
              <a:rPr lang="en-US" dirty="0" smtClean="0"/>
              <a:t>Visitation rights and advanced directives</a:t>
            </a:r>
          </a:p>
          <a:p>
            <a:pPr>
              <a:defRPr/>
            </a:pPr>
            <a:endParaRPr lang="en-US" dirty="0" smtClean="0"/>
          </a:p>
          <a:p>
            <a:pPr>
              <a:defRPr/>
            </a:pPr>
            <a:r>
              <a:rPr lang="en-US" dirty="0" smtClean="0"/>
              <a:t>Nursing home separation</a:t>
            </a:r>
          </a:p>
          <a:p>
            <a:pPr>
              <a:defRPr/>
            </a:pPr>
            <a:endParaRPr lang="en-US" dirty="0" smtClean="0"/>
          </a:p>
          <a:p>
            <a:pPr>
              <a:defRPr/>
            </a:pPr>
            <a:r>
              <a:rPr lang="en-US" dirty="0" smtClean="0"/>
              <a:t>Marriage and the literature</a:t>
            </a:r>
          </a:p>
          <a:p>
            <a:pPr lvl="1">
              <a:defRPr/>
            </a:pPr>
            <a:r>
              <a:rPr lang="en-US" dirty="0" smtClean="0"/>
              <a:t>LGBT people living in states that ban same-sex marriage are more likely than their counterparts in other states to report symptoms of depression, anxiety, and alcohol use disorder.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548C7C-0A6C-41ED-AA35-038EB4AEB387}" type="slidenum">
              <a:rPr lang="en-US" smtClean="0"/>
              <a:pPr/>
              <a:t>29</a:t>
            </a:fld>
            <a:endParaRPr lang="en-US"/>
          </a:p>
        </p:txBody>
      </p:sp>
    </p:spTree>
    <p:extLst>
      <p:ext uri="{BB962C8B-B14F-4D97-AF65-F5344CB8AC3E}">
        <p14:creationId xmlns:p14="http://schemas.microsoft.com/office/powerpoint/2010/main" val="239559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dirty="0" smtClean="0">
                <a:latin typeface="Arial" pitchFamily="34" charset="0"/>
                <a:ea typeface="ＭＳ Ｐゴシック" pitchFamily="34" charset="-128"/>
              </a:rPr>
              <a:t>As</a:t>
            </a:r>
            <a:r>
              <a:rPr lang="en-US" altLang="en-US" baseline="0" dirty="0" smtClean="0">
                <a:latin typeface="Arial" pitchFamily="34" charset="0"/>
                <a:ea typeface="ＭＳ Ｐゴシック" pitchFamily="34" charset="-128"/>
              </a:rPr>
              <a:t> a result of marriage inequality many rights and privileges afforded to heterosexual couples are denied to gay and lesbian couples. </a:t>
            </a:r>
          </a:p>
          <a:p>
            <a:endParaRPr lang="en-US" altLang="en-US" baseline="0" dirty="0" smtClean="0">
              <a:latin typeface="Arial" pitchFamily="34" charset="0"/>
              <a:ea typeface="ＭＳ Ｐゴシック" pitchFamily="34" charset="-128"/>
            </a:endParaRPr>
          </a:p>
          <a:p>
            <a:r>
              <a:rPr lang="en-US" altLang="en-US" baseline="0" dirty="0" smtClean="0">
                <a:latin typeface="Arial" pitchFamily="34" charset="0"/>
                <a:ea typeface="ＭＳ Ｐゴシック" pitchFamily="34" charset="-128"/>
              </a:rPr>
              <a:t>Although the key provisions of the defense of marriage act have been stuck down, benefits in states without marriage equality will not be available anytime soon. Many government agencies have yet to issue new policies that are inclusive of gay and lesbian couples as a result couples in marriage equality states may not yet have certain rights and privileges, but are expected in the upcoming future. </a:t>
            </a:r>
          </a:p>
          <a:p>
            <a:endParaRPr lang="en-US" altLang="en-US" baseline="0" dirty="0" smtClean="0">
              <a:latin typeface="Arial" pitchFamily="34" charset="0"/>
              <a:ea typeface="ＭＳ Ｐゴシック" pitchFamily="34" charset="-128"/>
            </a:endParaRPr>
          </a:p>
          <a:p>
            <a:pPr marL="228600" indent="-228600">
              <a:buAutoNum type="arabicPeriod"/>
            </a:pPr>
            <a:r>
              <a:rPr lang="en-US" altLang="en-US" baseline="0" dirty="0" smtClean="0">
                <a:latin typeface="Arial" pitchFamily="34" charset="0"/>
                <a:ea typeface="ＭＳ Ｐゴシック" pitchFamily="34" charset="-128"/>
              </a:rPr>
              <a:t>Employee sponsored health insurance</a:t>
            </a:r>
          </a:p>
          <a:p>
            <a:pPr marL="685800" lvl="1" indent="-228600">
              <a:buAutoNum type="arabicPeriod"/>
            </a:pPr>
            <a:r>
              <a:rPr lang="en-US" altLang="en-US" baseline="0" dirty="0" smtClean="0">
                <a:latin typeface="Arial" pitchFamily="34" charset="0"/>
                <a:ea typeface="ＭＳ Ｐゴシック" pitchFamily="34" charset="-128"/>
              </a:rPr>
              <a:t>Has to be offered to spouses and families. This does not apply to domestic partners or there children which decreases access to affordable health care insurance. This is thought to at least in part contribute to the lower rates of health care coverage by LGBT people.</a:t>
            </a:r>
          </a:p>
          <a:p>
            <a:pPr marL="685800" lvl="1" indent="-228600">
              <a:buAutoNum type="arabicPeriod"/>
            </a:pPr>
            <a:r>
              <a:rPr lang="en-US" altLang="en-US" baseline="0" dirty="0" smtClean="0">
                <a:latin typeface="Arial" pitchFamily="34" charset="0"/>
                <a:ea typeface="ＭＳ Ｐゴシック" pitchFamily="34" charset="-128"/>
              </a:rPr>
              <a:t>Even when domestic partners are covered by employers, the benefit is taxed costing often thousands more in cost to same sex couples than there heterosexual counterparts</a:t>
            </a:r>
          </a:p>
          <a:p>
            <a:pPr marL="228600" lvl="0" indent="-228600">
              <a:buAutoNum type="arabicPeriod"/>
            </a:pPr>
            <a:r>
              <a:rPr lang="en-US" altLang="en-US" baseline="0" dirty="0" smtClean="0">
                <a:latin typeface="Arial" pitchFamily="34" charset="0"/>
                <a:ea typeface="ＭＳ Ｐゴシック" pitchFamily="34" charset="-128"/>
              </a:rPr>
              <a:t>Tax Benefits for same sex couples include now invalidation of inheritance tax, gift tax, employee sponsored health plan taxes, and decreased tax on gain of principle sale of house</a:t>
            </a:r>
          </a:p>
          <a:p>
            <a:pPr marL="228600" lvl="0" indent="-228600">
              <a:buAutoNum type="arabicPeriod"/>
            </a:pPr>
            <a:endParaRPr lang="en-US" altLang="en-US" baseline="0" dirty="0" smtClean="0">
              <a:latin typeface="Arial" pitchFamily="34" charset="0"/>
              <a:ea typeface="ＭＳ Ｐゴシック" pitchFamily="34" charset="-128"/>
            </a:endParaRPr>
          </a:p>
          <a:p>
            <a:pPr marL="228600" lvl="0" indent="-228600">
              <a:buAutoNum type="arabicPeriod"/>
            </a:pPr>
            <a:r>
              <a:rPr lang="en-US" altLang="en-US" baseline="0" dirty="0" smtClean="0">
                <a:latin typeface="Arial" pitchFamily="34" charset="0"/>
                <a:ea typeface="ＭＳ Ｐゴシック" pitchFamily="34" charset="-128"/>
              </a:rPr>
              <a:t>Medicaid has the right to re-coop costs for particular expenses incurred including nursing home costs. It may do this by placing a lien on your home, however this is prohibited if a spouse resides in this home. Unfortunately this does not apply to domestic partners, and homes have been </a:t>
            </a:r>
            <a:r>
              <a:rPr lang="en-US" altLang="en-US" baseline="0" dirty="0" err="1" smtClean="0">
                <a:latin typeface="Arial" pitchFamily="34" charset="0"/>
                <a:ea typeface="ＭＳ Ｐゴシック" pitchFamily="34" charset="-128"/>
              </a:rPr>
              <a:t>forclosed</a:t>
            </a:r>
            <a:r>
              <a:rPr lang="en-US" altLang="en-US" baseline="0" dirty="0" smtClean="0">
                <a:latin typeface="Arial" pitchFamily="34" charset="0"/>
                <a:ea typeface="ＭＳ Ｐゴシック" pitchFamily="34" charset="-128"/>
              </a:rPr>
              <a:t> leaving a dependent domestic partner homeless. This can not occur if married.</a:t>
            </a:r>
          </a:p>
          <a:p>
            <a:pPr marL="228600" lvl="0" indent="-228600">
              <a:buAutoNum type="arabicPeriod"/>
            </a:pPr>
            <a:endParaRPr lang="en-US" altLang="en-US" baseline="0" dirty="0" smtClean="0">
              <a:latin typeface="Arial" pitchFamily="34" charset="0"/>
              <a:ea typeface="ＭＳ Ｐゴシック" pitchFamily="34" charset="-128"/>
            </a:endParaRPr>
          </a:p>
          <a:p>
            <a:pPr marL="228600" lvl="0" indent="-228600">
              <a:buAutoNum type="arabicPeriod"/>
            </a:pPr>
            <a:r>
              <a:rPr lang="en-US" altLang="en-US" baseline="0" dirty="0" smtClean="0">
                <a:latin typeface="Arial" pitchFamily="34" charset="0"/>
                <a:ea typeface="ＭＳ Ｐゴシック" pitchFamily="34" charset="-128"/>
              </a:rPr>
              <a:t>Marriage allows equal access to the rights and benefits of the family medical leave act</a:t>
            </a:r>
          </a:p>
          <a:p>
            <a:pPr marL="228600" lvl="0" indent="-228600">
              <a:buAutoNum type="arabicPeriod"/>
            </a:pPr>
            <a:endParaRPr lang="en-US" altLang="en-US" baseline="0" dirty="0" smtClean="0">
              <a:latin typeface="Arial" pitchFamily="34" charset="0"/>
              <a:ea typeface="ＭＳ Ｐゴシック" pitchFamily="34" charset="-128"/>
            </a:endParaRPr>
          </a:p>
          <a:p>
            <a:pPr marL="228600" lvl="0" indent="-228600">
              <a:buAutoNum type="arabicPeriod"/>
            </a:pPr>
            <a:r>
              <a:rPr lang="en-US" altLang="en-US" baseline="0" dirty="0" smtClean="0">
                <a:latin typeface="Arial" pitchFamily="34" charset="0"/>
                <a:ea typeface="ＭＳ Ｐゴシック" pitchFamily="34" charset="-128"/>
              </a:rPr>
              <a:t>Domestic partners have been separated into different nursing homes at the latter stages of life</a:t>
            </a:r>
          </a:p>
          <a:p>
            <a:pPr marL="228600" lvl="0" indent="-228600">
              <a:buAutoNum type="arabicPeriod"/>
            </a:pPr>
            <a:endParaRPr lang="en-US" altLang="en-US" baseline="0" dirty="0" smtClean="0">
              <a:latin typeface="Arial" pitchFamily="34" charset="0"/>
              <a:ea typeface="ＭＳ Ｐゴシック" pitchFamily="34" charset="-128"/>
            </a:endParaRPr>
          </a:p>
          <a:p>
            <a:pPr marL="0" lvl="0" indent="0">
              <a:buNone/>
            </a:pPr>
            <a:endParaRPr lang="en-US" altLang="en-US" baseline="0" dirty="0" smtClean="0">
              <a:latin typeface="Arial" pitchFamily="34" charset="0"/>
              <a:ea typeface="ＭＳ Ｐゴシック" pitchFamily="34" charset="-128"/>
            </a:endParaRPr>
          </a:p>
          <a:p>
            <a:r>
              <a:rPr lang="en-US" altLang="en-US" u="sng" baseline="0" dirty="0" smtClean="0">
                <a:latin typeface="Arial" pitchFamily="34" charset="0"/>
                <a:ea typeface="ＭＳ Ｐゴシック" pitchFamily="34" charset="-128"/>
              </a:rPr>
              <a:t>Resources:</a:t>
            </a:r>
          </a:p>
          <a:p>
            <a:r>
              <a:rPr lang="en-US" altLang="en-US" u="sng" baseline="0" dirty="0" smtClean="0">
                <a:latin typeface="Arial" pitchFamily="34" charset="0"/>
                <a:ea typeface="ＭＳ Ｐゴシック" pitchFamily="34" charset="-128"/>
              </a:rPr>
              <a:t>Available at: http://www.lambdalegal.org/after-doma. Accessed February 11, 2015.</a:t>
            </a:r>
          </a:p>
          <a:p>
            <a:r>
              <a:rPr lang="en-US" altLang="en-US" u="sng" baseline="0" dirty="0" smtClean="0">
                <a:latin typeface="Arial" pitchFamily="34" charset="0"/>
                <a:ea typeface="ＭＳ Ｐゴシック" pitchFamily="34" charset="-128"/>
              </a:rPr>
              <a:t>Available at: http://www.vancouversun.com/life/Photos First fair Paris/8305615/story.html. Accessed February 11, 2015.</a:t>
            </a:r>
          </a:p>
          <a:p>
            <a:r>
              <a:rPr lang="en-US" altLang="en-US" u="sng" baseline="0" dirty="0" smtClean="0">
                <a:latin typeface="Arial" pitchFamily="34" charset="0"/>
                <a:ea typeface="ＭＳ Ｐゴシック" pitchFamily="34" charset="-128"/>
              </a:rPr>
              <a:t>Former cartoons were not cited. Listed above is citation for new cartoon if needed.</a:t>
            </a:r>
          </a:p>
          <a:p>
            <a:endParaRPr lang="en-US" altLang="en-US" baseline="0"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28DFC75D-47C0-4BFA-88FB-9D2A7D1F19F8}" type="slidenum">
              <a:rPr lang="en-US" altLang="en-US" smtClean="0"/>
              <a:pPr eaLnBrk="1" hangingPunct="1">
                <a:spcBef>
                  <a:spcPct val="0"/>
                </a:spcBef>
              </a:pPr>
              <a:t>30</a:t>
            </a:fld>
            <a:endParaRPr lang="en-US" altLang="en-US" smtClean="0"/>
          </a:p>
        </p:txBody>
      </p:sp>
    </p:spTree>
    <p:extLst>
      <p:ext uri="{BB962C8B-B14F-4D97-AF65-F5344CB8AC3E}">
        <p14:creationId xmlns:p14="http://schemas.microsoft.com/office/powerpoint/2010/main" val="292721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en-US" altLang="en-US" u="sng" dirty="0" smtClean="0">
                <a:latin typeface="Arial" pitchFamily="34" charset="0"/>
                <a:ea typeface="ＭＳ Ｐゴシック" pitchFamily="34" charset="-128"/>
              </a:rPr>
              <a:t>Sylvia Matthew Burwell: </a:t>
            </a:r>
            <a:r>
              <a:rPr lang="en-US" altLang="en-US" u="sng" baseline="0" dirty="0" smtClean="0">
                <a:latin typeface="Arial" pitchFamily="34" charset="0"/>
                <a:ea typeface="ＭＳ Ｐゴシック" pitchFamily="34" charset="-128"/>
              </a:rPr>
              <a:t>Secretary of the Department of </a:t>
            </a:r>
            <a:r>
              <a:rPr lang="en-US" altLang="en-US" u="sng" dirty="0" smtClean="0">
                <a:latin typeface="Arial" pitchFamily="34" charset="0"/>
                <a:ea typeface="ＭＳ Ｐゴシック" pitchFamily="34" charset="-128"/>
              </a:rPr>
              <a:t>Health</a:t>
            </a:r>
            <a:r>
              <a:rPr lang="en-US" altLang="en-US" u="sng" baseline="0" dirty="0" smtClean="0">
                <a:latin typeface="Arial" pitchFamily="34" charset="0"/>
                <a:ea typeface="ＭＳ Ｐゴシック" pitchFamily="34" charset="-128"/>
              </a:rPr>
              <a:t> and Human Services </a:t>
            </a:r>
          </a:p>
          <a:p>
            <a:r>
              <a:rPr lang="en-US" altLang="en-US" u="sng" baseline="0" dirty="0" smtClean="0">
                <a:latin typeface="Arial" pitchFamily="34" charset="0"/>
                <a:ea typeface="ＭＳ Ｐゴシック" pitchFamily="34" charset="-128"/>
              </a:rPr>
              <a:t>Kathleen Sebelius: former. </a:t>
            </a:r>
          </a:p>
          <a:p>
            <a:endParaRPr lang="en-US" altLang="en-US" baseline="0" dirty="0" smtClean="0">
              <a:latin typeface="Arial" pitchFamily="34" charset="0"/>
              <a:ea typeface="ＭＳ Ｐゴシック" pitchFamily="34" charset="-128"/>
            </a:endParaRPr>
          </a:p>
          <a:p>
            <a:r>
              <a:rPr lang="en-US" altLang="en-US" baseline="0" dirty="0" smtClean="0">
                <a:latin typeface="Arial" pitchFamily="34" charset="0"/>
                <a:ea typeface="ＭＳ Ｐゴシック" pitchFamily="34" charset="-128"/>
              </a:rPr>
              <a:t>Too often LGBT couples and family have been denied visitation with often painful results, leaving LGBT individuals without those who were closest to them at there most vulnerable moments.</a:t>
            </a:r>
          </a:p>
          <a:p>
            <a:endParaRPr lang="en-US" altLang="en-US" baseline="0" dirty="0" smtClean="0">
              <a:latin typeface="Arial" pitchFamily="34" charset="0"/>
              <a:ea typeface="ＭＳ Ｐゴシック" pitchFamily="34" charset="-128"/>
            </a:endParaRPr>
          </a:p>
          <a:p>
            <a:r>
              <a:rPr lang="en-US" altLang="en-US" baseline="0" dirty="0" smtClean="0">
                <a:latin typeface="Arial" pitchFamily="34" charset="0"/>
                <a:ea typeface="ＭＳ Ｐゴシック" pitchFamily="34" charset="-128"/>
              </a:rPr>
              <a:t>After a patient named Lisa Pond was kept from her partner </a:t>
            </a:r>
            <a:r>
              <a:rPr lang="en-US" altLang="en-US" dirty="0" smtClean="0">
                <a:latin typeface="Arial" pitchFamily="34" charset="0"/>
                <a:ea typeface="ＭＳ Ｐゴシック" pitchFamily="34" charset="-128"/>
              </a:rPr>
              <a:t>Janice </a:t>
            </a:r>
            <a:r>
              <a:rPr lang="en-US" altLang="en-US" dirty="0" err="1" smtClean="0">
                <a:latin typeface="Arial" pitchFamily="34" charset="0"/>
                <a:ea typeface="ＭＳ Ｐゴシック" pitchFamily="34" charset="-128"/>
              </a:rPr>
              <a:t>Langbehn</a:t>
            </a:r>
            <a:r>
              <a:rPr lang="en-US" altLang="en-US" dirty="0" smtClean="0">
                <a:latin typeface="Arial" pitchFamily="34" charset="0"/>
                <a:ea typeface="ＭＳ Ｐゴシック" pitchFamily="34" charset="-128"/>
              </a:rPr>
              <a:t> and there 4 children at Jackson Memorial</a:t>
            </a:r>
            <a:r>
              <a:rPr lang="en-US" altLang="en-US" baseline="0" dirty="0" smtClean="0">
                <a:latin typeface="Arial" pitchFamily="34" charset="0"/>
                <a:ea typeface="ＭＳ Ｐゴシック" pitchFamily="34" charset="-128"/>
              </a:rPr>
              <a:t> hospital after suffering a intracranial hemorrhage President Obama sought to change the visitation policies for participating hospitals in </a:t>
            </a:r>
            <a:r>
              <a:rPr lang="en-US" altLang="en-US" baseline="0" dirty="0" err="1" smtClean="0">
                <a:latin typeface="Arial" pitchFamily="34" charset="0"/>
                <a:ea typeface="ＭＳ Ｐゴシック" pitchFamily="34" charset="-128"/>
              </a:rPr>
              <a:t>meidcare</a:t>
            </a:r>
            <a:r>
              <a:rPr lang="en-US" altLang="en-US" baseline="0" dirty="0" smtClean="0">
                <a:latin typeface="Arial" pitchFamily="34" charset="0"/>
                <a:ea typeface="ＭＳ Ｐゴシック" pitchFamily="34" charset="-128"/>
              </a:rPr>
              <a:t> and </a:t>
            </a:r>
            <a:r>
              <a:rPr lang="en-US" altLang="en-US" baseline="0" dirty="0" err="1" smtClean="0">
                <a:latin typeface="Arial" pitchFamily="34" charset="0"/>
                <a:ea typeface="ＭＳ Ｐゴシック" pitchFamily="34" charset="-128"/>
              </a:rPr>
              <a:t>medicaid</a:t>
            </a:r>
            <a:r>
              <a:rPr lang="en-US" altLang="en-US" baseline="0" dirty="0" smtClean="0">
                <a:latin typeface="Arial" pitchFamily="34" charset="0"/>
                <a:ea typeface="ＭＳ Ｐゴシック" pitchFamily="34" charset="-128"/>
              </a:rPr>
              <a:t> to be inclusive of LGBT families. More information on the details of the Lisa Pond case can be found at: http://www.lambdalegal.org/in-court/cases/langbehn-v-jackson-memorial </a:t>
            </a:r>
          </a:p>
          <a:p>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a:p>
            <a:pPr marL="228600" indent="-228600">
              <a:buAutoNum type="arabicPeriod"/>
            </a:pPr>
            <a:r>
              <a:rPr lang="en-US" b="1" dirty="0" smtClean="0"/>
              <a:t>April 2010</a:t>
            </a:r>
            <a:r>
              <a:rPr lang="en-US" dirty="0" smtClean="0"/>
              <a:t> President Obama issues a memo directing the Secretary of Health and Human Services to take steps to address hospital visitation and other health care issues affecting LGBT families.</a:t>
            </a:r>
          </a:p>
          <a:p>
            <a:pPr marL="228600" indent="-228600">
              <a:buAutoNum type="arabicPeriod" startAt="2"/>
            </a:pPr>
            <a:r>
              <a:rPr lang="en-US" altLang="en-US" dirty="0" smtClean="0">
                <a:latin typeface="Arial" pitchFamily="34" charset="0"/>
                <a:ea typeface="ＭＳ Ｐゴシック" pitchFamily="34" charset="-128"/>
              </a:rPr>
              <a:t>Nov9th 2011 CMS publishes “Changes to the Hospital And critical Access hospital Conditions of participation to ensure visitation rights of all people”. See above slide.  </a:t>
            </a:r>
          </a:p>
          <a:p>
            <a:pPr marL="0" indent="0">
              <a:buNone/>
            </a:pPr>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3. This is a joint commission requirement!!!</a:t>
            </a:r>
          </a:p>
          <a:p>
            <a:endParaRPr lang="en-US" altLang="en-US" dirty="0" smtClean="0">
              <a:latin typeface="Arial" pitchFamily="34" charset="0"/>
              <a:ea typeface="ＭＳ Ｐゴシック" pitchFamily="34" charset="-128"/>
            </a:endParaRPr>
          </a:p>
          <a:p>
            <a:r>
              <a:rPr lang="en-US" altLang="en-US" u="sng" dirty="0" err="1" smtClean="0">
                <a:latin typeface="Arial" pitchFamily="34" charset="0"/>
                <a:ea typeface="ＭＳ Ｐゴシック" pitchFamily="34" charset="-128"/>
              </a:rPr>
              <a:t>Pic</a:t>
            </a:r>
            <a:r>
              <a:rPr lang="en-US" altLang="en-US" u="sng" dirty="0" smtClean="0">
                <a:latin typeface="Arial" pitchFamily="34" charset="0"/>
                <a:ea typeface="ＭＳ Ｐゴシック" pitchFamily="34" charset="-128"/>
              </a:rPr>
              <a:t> citation: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Available at: http://www.hhs.gov/secretary/about/biography/index.html. Accessed February 11,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HHS/White page that originally covered</a:t>
            </a:r>
            <a:r>
              <a:rPr lang="en-US" u="sng" baseline="0" dirty="0" smtClean="0"/>
              <a:t> this are now gone? However Lambda Legal still has it…</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Available at: http://www.lambdalegal.org/in-court/legal-docs/exec_us_20101117_hhs-changes-to-visitation-rights. Accessed February 11,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latin typeface="+mn-lt"/>
                <a:ea typeface="+mn-ea"/>
                <a:cs typeface="+mn-cs"/>
              </a:rPr>
              <a:t>Code of Federal Regulations, at 42 CFR 482.13(h) and 42 CFR 485(f).</a:t>
            </a: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altLang="en-US" dirty="0" smtClean="0">
              <a:latin typeface="Arial" pitchFamily="34" charset="0"/>
              <a:ea typeface="ＭＳ Ｐゴシック"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E4B70A79-BD24-4E62-BFD9-66283C137E54}"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91734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32</a:t>
            </a:fld>
            <a:endParaRPr lang="en-US"/>
          </a:p>
        </p:txBody>
      </p:sp>
    </p:spTree>
    <p:extLst>
      <p:ext uri="{BB962C8B-B14F-4D97-AF65-F5344CB8AC3E}">
        <p14:creationId xmlns:p14="http://schemas.microsoft.com/office/powerpoint/2010/main" val="352953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Available at: http://www.urrepublic.com/wp-content/uploads/2015/01/blind-race2-5e1143ea4e122a1c8d62e64ce27da36f9ed0299d.jpg. Accessed March 15, 2015.</a:t>
            </a:r>
            <a:endParaRPr lang="en-US" u="sng"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5</a:t>
            </a:fld>
            <a:endParaRPr lang="en-US"/>
          </a:p>
        </p:txBody>
      </p:sp>
    </p:spTree>
    <p:extLst>
      <p:ext uri="{BB962C8B-B14F-4D97-AF65-F5344CB8AC3E}">
        <p14:creationId xmlns:p14="http://schemas.microsoft.com/office/powerpoint/2010/main" val="162850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Additional  guidelines were set to be issued in 202 that on “</a:t>
            </a:r>
            <a:r>
              <a:rPr lang="en-US" i="1" dirty="0" smtClean="0"/>
              <a:t>existing regulations to make it easier for family members, including same-sex partners, to make informed care decisions for incapacitated loved ones”.  </a:t>
            </a:r>
            <a:r>
              <a:rPr lang="en-US" i="0" dirty="0" smtClean="0"/>
              <a:t>No</a:t>
            </a:r>
            <a:r>
              <a:rPr lang="en-US" i="0" baseline="0" dirty="0" smtClean="0"/>
              <a:t> such guidelines have been issued.</a:t>
            </a:r>
          </a:p>
          <a:p>
            <a:endParaRPr lang="en-US" i="0" baseline="0" dirty="0" smtClean="0"/>
          </a:p>
          <a:p>
            <a:r>
              <a:rPr lang="en-US" i="0" baseline="0" dirty="0" smtClean="0"/>
              <a:t>From the Human Rights Campaign:</a:t>
            </a:r>
          </a:p>
          <a:p>
            <a:endParaRPr lang="en-US" i="0" baseline="0" dirty="0" smtClean="0"/>
          </a:p>
          <a:p>
            <a:r>
              <a:rPr lang="en-US" b="1" dirty="0" smtClean="0"/>
              <a:t>Healthcare Equality Index: Advance Healthcare Directives</a:t>
            </a:r>
          </a:p>
          <a:p>
            <a:r>
              <a:rPr lang="en-US" i="1" dirty="0" smtClean="0"/>
              <a:t>Note: In September of 2011, the </a:t>
            </a:r>
            <a:r>
              <a:rPr lang="en-US" i="1" dirty="0" smtClean="0">
                <a:hlinkClick r:id="rId3"/>
              </a:rPr>
              <a:t>Centers for Medicare &amp; Medicaid Services released updated guidance</a:t>
            </a:r>
            <a:r>
              <a:rPr lang="en-US" i="1" dirty="0" smtClean="0"/>
              <a:t> on existing regulations to make it easier for family members, including same-sex partners, to make informed care decisions for incapacitated loved ones.</a:t>
            </a:r>
            <a:endParaRPr lang="en-US" dirty="0" smtClean="0"/>
          </a:p>
          <a:p>
            <a:r>
              <a:rPr lang="en-US" dirty="0" smtClean="0"/>
              <a:t>An advance healthcare directive is an individual healthcare instruction or a power of attorney for healthcare. Common names for types of advance healthcare directives include healthcare powers of attorney, durable powers of medical attorney, healthcare proxies and living wills. Advance healthcare directives honor the right of a competent individual to control the course of their medical care in all circumstances, as well as the corollary right to designate another person to make these choices in the event of the individual’s mental incapacity.</a:t>
            </a:r>
          </a:p>
          <a:p>
            <a:r>
              <a:rPr lang="en-US" dirty="0" smtClean="0"/>
              <a:t>To ensure equal treatment of the LGBT community in the area of advance healthcare directives, the Healthcare Equality Index surveys participants on staff training related to the recognition of advance healthcare directives and their unique importance to the LGBT community.</a:t>
            </a:r>
          </a:p>
          <a:p>
            <a:r>
              <a:rPr lang="en-US" dirty="0" smtClean="0"/>
              <a:t> </a:t>
            </a:r>
          </a:p>
          <a:p>
            <a:r>
              <a:rPr lang="en-US" b="1" dirty="0" smtClean="0"/>
              <a:t>The Unique Importance of Advance Healthcare Directives to the LGBT Community</a:t>
            </a:r>
          </a:p>
          <a:p>
            <a:r>
              <a:rPr lang="en-US" dirty="0" smtClean="0"/>
              <a:t>The right of every American adult to create an AHD and the obligation of every hospital to honor these documents is critically important. Individuals place tremendous trust in their designated agents, who will guide medical care at a time of the individual’s incapacity. Default state medical decision-making laws are meant to provide a safety net for Americans who fail to execute advance healthcare directives. This default law provides a list of potential surrogate decision-makers from which healthcare providers select the patient’s default surrogate in the absence of an advance healthcare directive. These lists reflect the presumption that the most appropriate default surrogate is the spouse of the incapacitated individual. Due to the lack of relationship recognition laws in the majority of states, most same-sex couples are not protected by default surrogate-selection law.</a:t>
            </a:r>
          </a:p>
          <a:p>
            <a:r>
              <a:rPr lang="en-US" dirty="0" smtClean="0"/>
              <a:t> </a:t>
            </a:r>
          </a:p>
          <a:p>
            <a:r>
              <a:rPr lang="en-US" b="1" dirty="0" smtClean="0"/>
              <a:t>Advance Healthcare Directive Policy Recommendations</a:t>
            </a:r>
          </a:p>
          <a:p>
            <a:r>
              <a:rPr lang="en-US" dirty="0" smtClean="0"/>
              <a:t>Every validly executed advance healthcare directive deserves and legally demands recognition. Unfortunately, there have been tragic incidents involving hospital refusals to honor valid advance healthcare directives, simply because the directive involved same-sex couples.</a:t>
            </a:r>
          </a:p>
          <a:p>
            <a:r>
              <a:rPr lang="en-US" dirty="0" smtClean="0"/>
              <a:t>Some of the most promising policies bearing on advance healthcare directive recognition for same-sex couples confront the obstacles that often hinder recognition of these advance healthcare directives. These best practices concern </a:t>
            </a:r>
            <a:r>
              <a:rPr lang="en-US" i="1" dirty="0" smtClean="0"/>
              <a:t>reciprocity</a:t>
            </a:r>
            <a:r>
              <a:rPr lang="en-US" dirty="0" smtClean="0"/>
              <a:t> and </a:t>
            </a:r>
            <a:r>
              <a:rPr lang="en-US" i="1" dirty="0" smtClean="0"/>
              <a:t>presumptive validity</a:t>
            </a:r>
            <a:r>
              <a:rPr lang="en-US" dirty="0" smtClean="0"/>
              <a:t> of advance healthcare directives, as well as the </a:t>
            </a:r>
            <a:r>
              <a:rPr lang="en-US" i="1" dirty="0" smtClean="0"/>
              <a:t>definition of designated agent</a:t>
            </a:r>
            <a:r>
              <a:rPr lang="en-US" dirty="0" smtClean="0"/>
              <a:t>.</a:t>
            </a:r>
          </a:p>
          <a:p>
            <a:r>
              <a:rPr lang="en-US" b="1" dirty="0" smtClean="0"/>
              <a:t>Reciprocity</a:t>
            </a:r>
            <a:r>
              <a:rPr lang="en-US" dirty="0" smtClean="0"/>
              <a:t> involves a hospital’s recognition of an advance healthcare directive that was executed in another state. Below are two examples of hospital policy language which treat advance healthcare directive reciprocal recognition: </a:t>
            </a:r>
          </a:p>
          <a:p>
            <a:pPr lvl="1"/>
            <a:r>
              <a:rPr lang="en-US" dirty="0" smtClean="0"/>
              <a:t>A living will or other type of advance directive from another state, even though it does not meet the requirements of [HOME STATE], is legally valid and enforceable in [HOME STATE] if it satisfies the legal requirements of the state in which it was executed.”</a:t>
            </a:r>
          </a:p>
          <a:p>
            <a:pPr lvl="1"/>
            <a:r>
              <a:rPr lang="en-US" dirty="0" smtClean="0"/>
              <a:t>“A patient may have completed an AHD in another state which follows that state’s law. Healthcare personnel should generally follow such an AHD to the same extent that they would follow one completed in [HOME STATE]. Questions about out-of-state AHD should be referred to your administrative manager or the administrator on call after hours.”</a:t>
            </a:r>
          </a:p>
          <a:p>
            <a:r>
              <a:rPr lang="en-US" b="1" dirty="0" smtClean="0"/>
              <a:t>Presumptive validity</a:t>
            </a:r>
            <a:r>
              <a:rPr lang="en-US" dirty="0" smtClean="0"/>
              <a:t> involves the presumption that a presented advance healthcare directive is valid in the absence of actual knowledge to the contrary. The following submitted hospital policy treats presumptive validity: </a:t>
            </a:r>
          </a:p>
          <a:p>
            <a:pPr lvl="1"/>
            <a:r>
              <a:rPr lang="en-US" dirty="0" smtClean="0"/>
              <a:t>“Ordinarily, all adult patients are presumed to be competent to execute and revoke a [AHD], and all [AHDs] are presumed to be valid, unless a court has determined otherwise.”</a:t>
            </a:r>
          </a:p>
          <a:p>
            <a:r>
              <a:rPr lang="en-US" b="1" dirty="0" smtClean="0"/>
              <a:t>Designated agent definitions</a:t>
            </a:r>
            <a:r>
              <a:rPr lang="en-US" dirty="0" smtClean="0"/>
              <a:t> involve delineating the persons who can be appointed as the designated agent in an AHD. State law is very consistent with these definitions. The following submitted hospital policy language treats designated agent issues: </a:t>
            </a:r>
          </a:p>
          <a:p>
            <a:pPr lvl="1"/>
            <a:r>
              <a:rPr lang="en-US" dirty="0" smtClean="0"/>
              <a:t>“Who may serve as agent: any competent adult may be an agent, EXCEPT THAT: a [HEALTHCARE INSTITUTION] employee cannot be appointed as an agent during the patient’s hospitalization unless that administrator or employee is related to the patient by blood, marriage, or adoption.”</a:t>
            </a:r>
          </a:p>
          <a:p>
            <a:r>
              <a:rPr lang="en-US" dirty="0" smtClean="0"/>
              <a:t>The above policy language recommendations are not required for purposes of the Healthcare Equality Index. Many advance healthcare directive policies already express the institution’s commitment to follow all applicable state and federal advance healthcare directive law. These commitments would necessarily encompass the above legal concepts. The Healthcare Equality Index, instead, focuses on training related to advance healthcare directives.</a:t>
            </a:r>
          </a:p>
          <a:p>
            <a:r>
              <a:rPr lang="en-US" dirty="0" smtClean="0"/>
              <a:t> </a:t>
            </a:r>
          </a:p>
          <a:p>
            <a:r>
              <a:rPr lang="en-US" b="1" dirty="0" smtClean="0"/>
              <a:t>Training on Advance Healthcare Directives</a:t>
            </a:r>
          </a:p>
          <a:p>
            <a:r>
              <a:rPr lang="en-US" b="1" dirty="0" smtClean="0"/>
              <a:t>Healthcare facilities should provide training modules to staff that are specifically tailored to the special case of advance healthcare directives and same-sex couples.</a:t>
            </a:r>
            <a:endParaRPr lang="en-US" dirty="0" smtClean="0"/>
          </a:p>
          <a:p>
            <a:r>
              <a:rPr lang="en-US" dirty="0" smtClean="0"/>
              <a:t>These training modules should make explicit mention of LGBT individuals and detail the unique consequences that can result from a failure to recognize the advance healthcare directive of a same-sex couple. The training modules should reiterate the staff’s duty to follow all applicable state and federal advance healthcare directive law, especially in the areas of reciprocity, presumptive validity, and the definition of designated agents. Hospitals participating in the Healthcare Equality Index survey will be required to provide details of these training modules, including the content and frequency of these trainings, as well information about staff participation.</a:t>
            </a:r>
          </a:p>
          <a:p>
            <a:endParaRPr lang="en-US" i="0" baseline="0" dirty="0" smtClean="0"/>
          </a:p>
          <a:p>
            <a:r>
              <a:rPr lang="en-US" i="0" u="sng" baseline="0" dirty="0" smtClean="0"/>
              <a:t>Available at: http://www.hrc.org/resources/entry/healthcare-equality-index-advance-healthcare-directives. Accessed February 26, 2015.</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50320383-1A40-45CC-8E7B-6AF5D2391CCB}" type="slidenum">
              <a:rPr lang="en-US" smtClean="0"/>
              <a:pPr/>
              <a:t>33</a:t>
            </a:fld>
            <a:endParaRPr lang="en-US"/>
          </a:p>
        </p:txBody>
      </p:sp>
    </p:spTree>
    <p:extLst>
      <p:ext uri="{BB962C8B-B14F-4D97-AF65-F5344CB8AC3E}">
        <p14:creationId xmlns:p14="http://schemas.microsoft.com/office/powerpoint/2010/main" val="313649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 </a:t>
            </a:r>
            <a:r>
              <a:rPr lang="en-US" dirty="0" smtClean="0">
                <a:hlinkClick r:id="rId3"/>
              </a:rPr>
              <a:t>study conducted for the </a:t>
            </a:r>
            <a:r>
              <a:rPr lang="en-US" i="1" dirty="0" smtClean="0">
                <a:hlinkClick r:id="rId3"/>
              </a:rPr>
              <a:t>American Journal of Sociology</a:t>
            </a:r>
            <a:r>
              <a:rPr lang="en-US" dirty="0" smtClean="0">
                <a:hlinkClick r:id="rId3"/>
              </a:rPr>
              <a:t> </a:t>
            </a:r>
            <a:r>
              <a:rPr lang="en-US" dirty="0" smtClean="0"/>
              <a:t>sent two fictitious, but realistic, resumes to more than 1,700 entry-level, white-collar job openings, the only difference between the two being that one resume listed membership in a gay organization during college, while the other claimed experience in a "Progressive and Socialist Alliance" (since both groups are considered left-leaning, the purpose was to separate any “gay penalty” from political discrimination). The result was that the resume without the LGBT organization membership had an 11.5 percent call-back rate for an interview; the gay application had only 7.2 percent. The difference amounts to a 40 percent higher chance of seemingly straight applicants getting called back than explicitly gay applicants.</a:t>
            </a:r>
          </a:p>
          <a:p>
            <a:endParaRPr lang="en-US" dirty="0" smtClean="0"/>
          </a:p>
          <a:p>
            <a:r>
              <a:rPr lang="en-US" dirty="0" smtClean="0"/>
              <a:t>Citations for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2">
                    <a:lumMod val="50000"/>
                  </a:schemeClr>
                </a:solidFill>
              </a:rPr>
              <a:t>Frazer, M. </a:t>
            </a:r>
            <a:r>
              <a:rPr lang="en-US" u="sng" dirty="0" err="1" smtClean="0">
                <a:solidFill>
                  <a:schemeClr val="tx2">
                    <a:lumMod val="50000"/>
                  </a:schemeClr>
                </a:solidFill>
              </a:rPr>
              <a:t>Somjen</a:t>
            </a:r>
            <a:r>
              <a:rPr lang="en-US" u="sng" dirty="0" smtClean="0">
                <a:solidFill>
                  <a:schemeClr val="tx2">
                    <a:lumMod val="50000"/>
                  </a:schemeClr>
                </a:solidFill>
              </a:rPr>
              <a:t>. (2009) NYS-wide survey on LGBT Health and Human Services Needs in New York State. </a:t>
            </a:r>
            <a:r>
              <a:rPr lang="en-US" dirty="0" smtClean="0">
                <a:solidFill>
                  <a:schemeClr val="tx2">
                    <a:lumMod val="50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lumMod val="50000"/>
                </a:schemeClr>
              </a:solidFill>
            </a:endParaRPr>
          </a:p>
          <a:p>
            <a:r>
              <a:rPr lang="en-US" b="1" dirty="0" smtClean="0">
                <a:effectLst/>
              </a:rPr>
              <a:t>New Patterns of Poverty in the Lesbian, Gay, and Bisexual Community</a:t>
            </a:r>
          </a:p>
          <a:p>
            <a:r>
              <a:rPr lang="en-US" b="1" dirty="0" smtClean="0">
                <a:effectLst/>
              </a:rPr>
              <a:t>By M.V. Lee </a:t>
            </a:r>
            <a:r>
              <a:rPr lang="en-US" b="1" dirty="0" err="1" smtClean="0">
                <a:effectLst/>
              </a:rPr>
              <a:t>Badgett</a:t>
            </a:r>
            <a:r>
              <a:rPr lang="en-US" b="1" dirty="0" smtClean="0">
                <a:effectLst/>
              </a:rPr>
              <a:t>, Laura E. </a:t>
            </a:r>
            <a:r>
              <a:rPr lang="en-US" b="1" dirty="0" err="1" smtClean="0">
                <a:effectLst/>
              </a:rPr>
              <a:t>Durso</a:t>
            </a:r>
            <a:r>
              <a:rPr lang="en-US" b="1" dirty="0" smtClean="0">
                <a:effectLst/>
              </a:rPr>
              <a:t>, Alyssa </a:t>
            </a:r>
            <a:r>
              <a:rPr lang="en-US" b="1" dirty="0" err="1" smtClean="0">
                <a:effectLst/>
              </a:rPr>
              <a:t>Schneebaum</a:t>
            </a:r>
            <a:r>
              <a:rPr lang="en-US" b="1" dirty="0" smtClean="0">
                <a:effectLst/>
              </a:rPr>
              <a:t/>
            </a:r>
            <a:br>
              <a:rPr lang="en-US" b="1" dirty="0" smtClean="0">
                <a:effectLst/>
              </a:rPr>
            </a:br>
            <a:r>
              <a:rPr lang="en-US" b="1" dirty="0" smtClean="0">
                <a:effectLst/>
              </a:rPr>
              <a:t>June 2013</a:t>
            </a:r>
            <a:endParaRPr lang="en-US" dirty="0" smtClean="0">
              <a:effectLst/>
            </a:endParaRPr>
          </a:p>
          <a:p>
            <a:r>
              <a:rPr lang="en-US" dirty="0" smtClean="0">
                <a:effectLst/>
              </a:rPr>
              <a:t>As poverty rates for nearly all populations increased during the recession, lesbian, gay, and bisexual (LGB) Americans remained more likely to be poor than heterosexual people. Gender, race, education and geography all influence poverty rates among LGB populations, and children of same-sex couples are particularly vulnerable to poverty.</a:t>
            </a:r>
          </a:p>
          <a:p>
            <a:r>
              <a:rPr lang="en-US" b="1" dirty="0" smtClean="0">
                <a:effectLst/>
              </a:rPr>
              <a:t>Key findings</a:t>
            </a:r>
            <a:r>
              <a:rPr lang="en-US" dirty="0" smtClean="0">
                <a:effectLst/>
              </a:rPr>
              <a:t> include:</a:t>
            </a:r>
          </a:p>
          <a:p>
            <a:r>
              <a:rPr lang="en-US" dirty="0" smtClean="0">
                <a:effectLst/>
              </a:rPr>
              <a:t>• In the American Community Survey, 7.6% of lesbian couples, compared to 5.7% of married different-sex couples, are in poverty.</a:t>
            </a:r>
            <a:br>
              <a:rPr lang="en-US" dirty="0" smtClean="0">
                <a:effectLst/>
              </a:rPr>
            </a:br>
            <a:r>
              <a:rPr lang="en-US" dirty="0" smtClean="0">
                <a:effectLst/>
              </a:rPr>
              <a:t>• African American same-sex couples have poverty rates more than twice the rate of different-sex married African Americans.</a:t>
            </a:r>
            <a:br>
              <a:rPr lang="en-US" dirty="0" smtClean="0">
                <a:effectLst/>
              </a:rPr>
            </a:br>
            <a:r>
              <a:rPr lang="en-US" dirty="0" smtClean="0">
                <a:effectLst/>
              </a:rPr>
              <a:t>• One third of lesbian couples and 20.1 % of gay male couples without a high school diploma are in poverty, compared to 18.8% of different-sex married couples.</a:t>
            </a:r>
            <a:br>
              <a:rPr lang="en-US" dirty="0" smtClean="0">
                <a:effectLst/>
              </a:rPr>
            </a:br>
            <a:r>
              <a:rPr lang="en-US" dirty="0" smtClean="0">
                <a:effectLst/>
              </a:rPr>
              <a:t>• Lesbian couples who live in rural areas are much more likely to be poor (14.1%), compared to 4.5% of coupled lesbians in large cities. 10.2% of men in same-sex couples, who live in small metropolitan areas, are poor, compared with only 3.3% of coupled gay men in large metropolitan areas.</a:t>
            </a:r>
            <a:br>
              <a:rPr lang="en-US" dirty="0" smtClean="0">
                <a:effectLst/>
              </a:rPr>
            </a:br>
            <a:r>
              <a:rPr lang="en-US" dirty="0" smtClean="0">
                <a:effectLst/>
              </a:rPr>
              <a:t>• Almost one in four children living with a male same-sex couple and 19.2% of children living with a female same-sex couple are in poverty, compared to 12.1% of children living with married different-sex couples. African American children in gay male households have the highest poverty rate (52.3%) of any children in any household type.</a:t>
            </a:r>
            <a:br>
              <a:rPr lang="en-US" dirty="0" smtClean="0">
                <a:effectLst/>
              </a:rPr>
            </a:br>
            <a:r>
              <a:rPr lang="en-US" dirty="0" smtClean="0">
                <a:effectLst/>
              </a:rPr>
              <a:t>• 14.1% of lesbian couples and 7.7% of gay male couples receive food stamps, compared to 6.5% of different-sex married couples. Also, 2.2% of women in same-sex couples receive government cash assistance, compared to .8% of women in different sex couples; 1.2% of men in same-sex couples, compared to .6% of men in different-sex couples, receive cash assistance.</a:t>
            </a:r>
          </a:p>
          <a:p>
            <a:r>
              <a:rPr lang="en-US" dirty="0" smtClean="0">
                <a:effectLst/>
              </a:rPr>
              <a:t>The study updates and extends a similar, first-of-its kind Williams Institute report released in 2009 that was based on data from the first half of the last decade. The new report draws on recent data from four datasets to estimate recent poverty rates for different groups of the lesbian, gay, and bisexual population: the 2010 American Community Survey (for same-sex couples), the 2006-2010 National Survey of Family Growth (for LGB people aged 18-44), the 2007-2009 California Health Interview Survey (for LGB people 18 and older living in California), and the Gallup Daily Tracking Poll (for single LGBT-identified adults) over the June 1 – September 30, 2012 time period.</a:t>
            </a:r>
          </a:p>
          <a:p>
            <a:r>
              <a:rPr lang="en-US" dirty="0" smtClean="0">
                <a:effectLst/>
              </a:rPr>
              <a:t>- See more at: </a:t>
            </a:r>
            <a:r>
              <a:rPr lang="en-US" u="sng" dirty="0" smtClean="0">
                <a:effectLst/>
              </a:rPr>
              <a:t>Available at: http://williamsinstitute.law.ucla.edu/research/census-lgbt-demographics-studies/lgbt-poverty-update-june-2013/#sthash.wVW3ldZB.dpuf. Accessed February 26, 2015.</a:t>
            </a:r>
          </a:p>
          <a:p>
            <a:r>
              <a:rPr lang="en-US" dirty="0" smtClean="0">
                <a:solidFill>
                  <a:schemeClr val="tx2">
                    <a:lumMod val="50000"/>
                  </a:schemeClr>
                </a:solidFill>
              </a:rPr>
              <a:t>Full report at </a:t>
            </a:r>
            <a:r>
              <a:rPr lang="en-US" b="1" dirty="0" smtClean="0">
                <a:effectLst/>
              </a:rPr>
              <a:t>New Patterns of Poverty in the Lesbian, Gay, and Bisexual Community</a:t>
            </a:r>
          </a:p>
          <a:p>
            <a:r>
              <a:rPr lang="en-US" b="1" dirty="0" smtClean="0">
                <a:effectLst/>
              </a:rPr>
              <a:t>By M.V. Lee </a:t>
            </a:r>
            <a:r>
              <a:rPr lang="en-US" b="1" dirty="0" err="1" smtClean="0">
                <a:effectLst/>
              </a:rPr>
              <a:t>Badgett</a:t>
            </a:r>
            <a:r>
              <a:rPr lang="en-US" b="1" dirty="0" smtClean="0">
                <a:effectLst/>
              </a:rPr>
              <a:t>, Laura E. </a:t>
            </a:r>
            <a:r>
              <a:rPr lang="en-US" b="1" dirty="0" err="1" smtClean="0">
                <a:effectLst/>
              </a:rPr>
              <a:t>Durso</a:t>
            </a:r>
            <a:r>
              <a:rPr lang="en-US" b="1" dirty="0" smtClean="0">
                <a:effectLst/>
              </a:rPr>
              <a:t>, Alyssa </a:t>
            </a:r>
            <a:r>
              <a:rPr lang="en-US" b="1" dirty="0" err="1" smtClean="0">
                <a:effectLst/>
              </a:rPr>
              <a:t>Schneebaum</a:t>
            </a:r>
            <a:r>
              <a:rPr lang="en-US" b="1" dirty="0" smtClean="0">
                <a:effectLst/>
              </a:rPr>
              <a:t/>
            </a:r>
            <a:br>
              <a:rPr lang="en-US" b="1" dirty="0" smtClean="0">
                <a:effectLst/>
              </a:rPr>
            </a:br>
            <a:r>
              <a:rPr lang="en-US" b="1" dirty="0" smtClean="0">
                <a:effectLst/>
              </a:rPr>
              <a:t>June 2013</a:t>
            </a:r>
            <a:endParaRPr lang="en-US" dirty="0" smtClean="0">
              <a:effectLst/>
            </a:endParaRPr>
          </a:p>
          <a:p>
            <a:r>
              <a:rPr lang="en-US" dirty="0" smtClean="0">
                <a:effectLst/>
              </a:rPr>
              <a:t>As poverty rates for nearly all populations increased during the recession, lesbian, gay, and bisexual (LGB) Americans remained more likely to be poor than heterosexual people. Gender, race, education and geography all influence poverty rates among LGB populations, and children of same-sex couples are particularly vulnerable to poverty.</a:t>
            </a:r>
          </a:p>
          <a:p>
            <a:r>
              <a:rPr lang="en-US" b="1" dirty="0" smtClean="0">
                <a:effectLst/>
              </a:rPr>
              <a:t>Key findings</a:t>
            </a:r>
            <a:r>
              <a:rPr lang="en-US" dirty="0" smtClean="0">
                <a:effectLst/>
              </a:rPr>
              <a:t> include:</a:t>
            </a:r>
          </a:p>
          <a:p>
            <a:r>
              <a:rPr lang="en-US" dirty="0" smtClean="0">
                <a:effectLst/>
              </a:rPr>
              <a:t>• In the American Community Survey, 7.6% of lesbian couples, compared to 5.7% of married different-sex couples, are in poverty.</a:t>
            </a:r>
            <a:br>
              <a:rPr lang="en-US" dirty="0" smtClean="0">
                <a:effectLst/>
              </a:rPr>
            </a:br>
            <a:r>
              <a:rPr lang="en-US" dirty="0" smtClean="0">
                <a:effectLst/>
              </a:rPr>
              <a:t>• African American same-sex couples have poverty rates more than twice the rate of different-sex married African Americans.</a:t>
            </a:r>
            <a:br>
              <a:rPr lang="en-US" dirty="0" smtClean="0">
                <a:effectLst/>
              </a:rPr>
            </a:br>
            <a:r>
              <a:rPr lang="en-US" dirty="0" smtClean="0">
                <a:effectLst/>
              </a:rPr>
              <a:t>• One third of lesbian couples and 20.1 % of gay male couples without a high school diploma are in poverty, compared to 18.8% of different-sex married couples.</a:t>
            </a:r>
            <a:br>
              <a:rPr lang="en-US" dirty="0" smtClean="0">
                <a:effectLst/>
              </a:rPr>
            </a:br>
            <a:r>
              <a:rPr lang="en-US" dirty="0" smtClean="0">
                <a:effectLst/>
              </a:rPr>
              <a:t>• Lesbian couples who live in rural areas are much more likely to be poor (14.1%), compared to 4.5% of coupled lesbians in large cities. 10.2% of men in same-sex couples, who live in small metropolitan areas, are poor, compared with only 3.3% of coupled gay men in large metropolitan areas.</a:t>
            </a:r>
            <a:br>
              <a:rPr lang="en-US" dirty="0" smtClean="0">
                <a:effectLst/>
              </a:rPr>
            </a:br>
            <a:r>
              <a:rPr lang="en-US" dirty="0" smtClean="0">
                <a:effectLst/>
              </a:rPr>
              <a:t>• Almost one in four children living with a male same-sex couple and 19.2% of children living with a female same-sex couple are in poverty, compared to 12.1% of children living with married different-sex couples. African American children in gay male households have the highest poverty rate (52.3%) of any children in any household type.</a:t>
            </a:r>
            <a:br>
              <a:rPr lang="en-US" dirty="0" smtClean="0">
                <a:effectLst/>
              </a:rPr>
            </a:br>
            <a:r>
              <a:rPr lang="en-US" dirty="0" smtClean="0">
                <a:effectLst/>
              </a:rPr>
              <a:t>• 14.1% of lesbian couples and 7.7% of gay male couples receive food stamps, compared to 6.5% of different-sex married couples. Also, 2.2% of women in same-sex couples receive government cash assistance, compared to .8% of women in different sex couples; 1.2% of men in same-sex couples, compared to .6% of men in different-sex couples, receive cash assistance.</a:t>
            </a:r>
          </a:p>
          <a:p>
            <a:r>
              <a:rPr lang="en-US" dirty="0" smtClean="0">
                <a:effectLst/>
              </a:rPr>
              <a:t>The study updates and extends a similar, first-of-its kind Williams Institute report released in 2009 that was based on data from the first half of the last decade. The new report draws on recent data from four datasets to estimate recent poverty rates for different groups of the lesbian, gay, and bisexual population: the 2010 American Community Survey (for same-sex couples), the 2006-2010 National Survey of Family Growth (for LGB people aged 18-44), the 2007-2009 California Health Interview Survey (for LGB people 18 and older living in California), and the Gallup Daily Tracking Poll (for single LGBT-identified adults) over the June 1 – September 30, 2012 time period.</a:t>
            </a:r>
          </a:p>
          <a:p>
            <a:r>
              <a:rPr lang="en-US" u="sng" dirty="0" smtClean="0">
                <a:effectLst/>
              </a:rPr>
              <a:t>Available at: http://williamsinstitute.law.ucla.edu/research/census-lgbt-demographics-studies/lgbt-poverty-update-june-2013/#sthash.wVW3ldZB.dpuf. Accessed February 26, 2015.</a:t>
            </a:r>
            <a:endParaRPr lang="en-US" u="sng" dirty="0" smtClean="0">
              <a:solidFill>
                <a:schemeClr val="tx2">
                  <a:lumMod val="50000"/>
                </a:schemeClr>
              </a:solidFill>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320383-1A40-45CC-8E7B-6AF5D2391CCB}" type="slidenum">
              <a:rPr lang="en-US" smtClean="0"/>
              <a:pPr/>
              <a:t>34</a:t>
            </a:fld>
            <a:endParaRPr lang="en-US"/>
          </a:p>
        </p:txBody>
      </p:sp>
    </p:spTree>
    <p:extLst>
      <p:ext uri="{BB962C8B-B14F-4D97-AF65-F5344CB8AC3E}">
        <p14:creationId xmlns:p14="http://schemas.microsoft.com/office/powerpoint/2010/main" val="161845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 </a:t>
            </a:r>
            <a:r>
              <a:rPr lang="en-US" dirty="0" smtClean="0">
                <a:hlinkClick r:id="rId3"/>
              </a:rPr>
              <a:t>study conducted for the </a:t>
            </a:r>
            <a:r>
              <a:rPr lang="en-US" i="1" dirty="0" smtClean="0">
                <a:hlinkClick r:id="rId3"/>
              </a:rPr>
              <a:t>American Journal of Sociology</a:t>
            </a:r>
            <a:r>
              <a:rPr lang="en-US" dirty="0" smtClean="0">
                <a:hlinkClick r:id="rId3"/>
              </a:rPr>
              <a:t> </a:t>
            </a:r>
            <a:r>
              <a:rPr lang="en-US" dirty="0" smtClean="0"/>
              <a:t>sent two fictitious, but realistic, resumes to more than 1,700 entry-level, white-collar job openings, the only difference between the two being that one resume listed membership in a gay organization during college, while the other claimed experience in a "Progressive and Socialist Alliance" (since both groups are considered left-leaning, the purpose was to separate any “gay penalty” from political discrimination). The result was that the resume without the LGBT organization membership had an 11.5 percent call-back rate for an interview; the gay application had only 7.2 percent. The difference amounts to a 40 percent higher chance of seemingly straight applicants getting called back than explicitly gay applicants.</a:t>
            </a:r>
          </a:p>
          <a:p>
            <a:endParaRPr lang="en-US" dirty="0" smtClean="0"/>
          </a:p>
          <a:p>
            <a:r>
              <a:rPr lang="en-US" dirty="0" smtClean="0"/>
              <a:t>Citations for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2">
                    <a:lumMod val="50000"/>
                  </a:schemeClr>
                </a:solidFill>
              </a:rPr>
              <a:t>Frazer, M. </a:t>
            </a:r>
            <a:r>
              <a:rPr lang="en-US" u="sng" dirty="0" err="1" smtClean="0">
                <a:solidFill>
                  <a:schemeClr val="tx2">
                    <a:lumMod val="50000"/>
                  </a:schemeClr>
                </a:solidFill>
              </a:rPr>
              <a:t>Somjen</a:t>
            </a:r>
            <a:r>
              <a:rPr lang="en-US" u="sng" dirty="0" smtClean="0">
                <a:solidFill>
                  <a:schemeClr val="tx2">
                    <a:lumMod val="50000"/>
                  </a:schemeClr>
                </a:solidFill>
              </a:rPr>
              <a:t>. (2009) NYS-wide survey on LGBT Health and Human Services Needs in New York State. </a:t>
            </a:r>
            <a:r>
              <a:rPr lang="en-US" dirty="0" smtClean="0">
                <a:solidFill>
                  <a:schemeClr val="tx2">
                    <a:lumMod val="50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lumMod val="50000"/>
                </a:schemeClr>
              </a:solidFill>
            </a:endParaRPr>
          </a:p>
          <a:p>
            <a:r>
              <a:rPr lang="en-US" b="1" dirty="0" smtClean="0">
                <a:effectLst/>
              </a:rPr>
              <a:t>New Patterns of Poverty in the Lesbian, Gay, and Bisexual Community</a:t>
            </a:r>
          </a:p>
          <a:p>
            <a:r>
              <a:rPr lang="en-US" b="1" dirty="0" smtClean="0">
                <a:effectLst/>
              </a:rPr>
              <a:t>By M.V. Lee </a:t>
            </a:r>
            <a:r>
              <a:rPr lang="en-US" b="1" dirty="0" err="1" smtClean="0">
                <a:effectLst/>
              </a:rPr>
              <a:t>Badgett</a:t>
            </a:r>
            <a:r>
              <a:rPr lang="en-US" b="1" dirty="0" smtClean="0">
                <a:effectLst/>
              </a:rPr>
              <a:t>, Laura E. </a:t>
            </a:r>
            <a:r>
              <a:rPr lang="en-US" b="1" dirty="0" err="1" smtClean="0">
                <a:effectLst/>
              </a:rPr>
              <a:t>Durso</a:t>
            </a:r>
            <a:r>
              <a:rPr lang="en-US" b="1" dirty="0" smtClean="0">
                <a:effectLst/>
              </a:rPr>
              <a:t>, Alyssa </a:t>
            </a:r>
            <a:r>
              <a:rPr lang="en-US" b="1" dirty="0" err="1" smtClean="0">
                <a:effectLst/>
              </a:rPr>
              <a:t>Schneebaum</a:t>
            </a:r>
            <a:r>
              <a:rPr lang="en-US" b="1" dirty="0" smtClean="0">
                <a:effectLst/>
              </a:rPr>
              <a:t/>
            </a:r>
            <a:br>
              <a:rPr lang="en-US" b="1" dirty="0" smtClean="0">
                <a:effectLst/>
              </a:rPr>
            </a:br>
            <a:r>
              <a:rPr lang="en-US" b="1" dirty="0" smtClean="0">
                <a:effectLst/>
              </a:rPr>
              <a:t>June 2013</a:t>
            </a:r>
            <a:endParaRPr lang="en-US" dirty="0" smtClean="0">
              <a:effectLst/>
            </a:endParaRPr>
          </a:p>
          <a:p>
            <a:r>
              <a:rPr lang="en-US" dirty="0" smtClean="0">
                <a:effectLst/>
              </a:rPr>
              <a:t>As poverty rates for nearly all populations increased during the recession, lesbian, gay, and bisexual (LGB) Americans remained more likely to be poor than heterosexual people. Gender, race, education and geography all influence poverty rates among LGB populations, and children of same-sex couples are particularly vulnerable to poverty.</a:t>
            </a:r>
          </a:p>
          <a:p>
            <a:r>
              <a:rPr lang="en-US" b="1" dirty="0" smtClean="0">
                <a:effectLst/>
              </a:rPr>
              <a:t>Key findings</a:t>
            </a:r>
            <a:r>
              <a:rPr lang="en-US" dirty="0" smtClean="0">
                <a:effectLst/>
              </a:rPr>
              <a:t> include:</a:t>
            </a:r>
          </a:p>
          <a:p>
            <a:r>
              <a:rPr lang="en-US" dirty="0" smtClean="0">
                <a:effectLst/>
              </a:rPr>
              <a:t>• In the American Community Survey, 7.6% of lesbian couples, compared to 5.7% of married different-sex couples, are in poverty.</a:t>
            </a:r>
            <a:br>
              <a:rPr lang="en-US" dirty="0" smtClean="0">
                <a:effectLst/>
              </a:rPr>
            </a:br>
            <a:r>
              <a:rPr lang="en-US" dirty="0" smtClean="0">
                <a:effectLst/>
              </a:rPr>
              <a:t>• African American same-sex couples have poverty rates more than twice the rate of different-sex married African Americans.</a:t>
            </a:r>
            <a:br>
              <a:rPr lang="en-US" dirty="0" smtClean="0">
                <a:effectLst/>
              </a:rPr>
            </a:br>
            <a:r>
              <a:rPr lang="en-US" dirty="0" smtClean="0">
                <a:effectLst/>
              </a:rPr>
              <a:t>• One third of lesbian couples and 20.1 % of gay male couples without a high school diploma are in poverty, compared to 18.8% of different-sex married couples.</a:t>
            </a:r>
            <a:br>
              <a:rPr lang="en-US" dirty="0" smtClean="0">
                <a:effectLst/>
              </a:rPr>
            </a:br>
            <a:r>
              <a:rPr lang="en-US" dirty="0" smtClean="0">
                <a:effectLst/>
              </a:rPr>
              <a:t>• Lesbian couples who live in rural areas are much more likely to be poor (14.1%), compared to 4.5% of coupled lesbians in large cities. 10.2% of men in same-sex couples, who live in small metropolitan areas, are poor, compared with only 3.3% of coupled gay men in large metropolitan areas.</a:t>
            </a:r>
            <a:br>
              <a:rPr lang="en-US" dirty="0" smtClean="0">
                <a:effectLst/>
              </a:rPr>
            </a:br>
            <a:r>
              <a:rPr lang="en-US" dirty="0" smtClean="0">
                <a:effectLst/>
              </a:rPr>
              <a:t>• Almost one in four children living with a male same-sex couple and 19.2% of children living with a female same-sex couple are in poverty, compared to 12.1% of children living with married different-sex couples. African American children in gay male households have the highest poverty rate (52.3%) of any children in any household type.</a:t>
            </a:r>
            <a:br>
              <a:rPr lang="en-US" dirty="0" smtClean="0">
                <a:effectLst/>
              </a:rPr>
            </a:br>
            <a:r>
              <a:rPr lang="en-US" dirty="0" smtClean="0">
                <a:effectLst/>
              </a:rPr>
              <a:t>• 14.1% of lesbian couples and 7.7% of gay male couples receive food stamps, compared to 6.5% of different-sex married couples. Also, 2.2% of women in same-sex couples receive government cash assistance, compared to .8% of women in different sex couples; 1.2% of men in same-sex couples, compared to .6% of men in different-sex couples, receive cash assistance.</a:t>
            </a:r>
          </a:p>
          <a:p>
            <a:r>
              <a:rPr lang="en-US" dirty="0" smtClean="0">
                <a:effectLst/>
              </a:rPr>
              <a:t>The study updates and extends a similar, first-of-its kind Williams Institute report released in 2009 that was based on data from the first half of the last decade. The new report draws on recent data from four datasets to estimate recent poverty rates for different groups of the lesbian, gay, and bisexual population: the 2010 American Community Survey (for same-sex couples), the 2006-2010 National Survey of Family Growth (for LGB people aged 18-44), the 2007-2009 California Health Interview Survey (for LGB people 18 and older living in California), and the Gallup Daily Tracking Poll (for single LGBT-identified adults) over the June 1 – September 30, 2012 time period.</a:t>
            </a:r>
          </a:p>
          <a:p>
            <a:r>
              <a:rPr lang="en-US" dirty="0" smtClean="0">
                <a:effectLst/>
              </a:rPr>
              <a:t>- See more at: </a:t>
            </a:r>
            <a:r>
              <a:rPr lang="en-US" u="sng" dirty="0" smtClean="0">
                <a:effectLst/>
              </a:rPr>
              <a:t>Available at: http://williamsinstitute.law.ucla.edu/research/census-lgbt-demographics-studies/lgbt-poverty-update-june-2013/#sthash.wVW3ldZB.dpuf. Accessed February 26, 2015.</a:t>
            </a:r>
          </a:p>
          <a:p>
            <a:r>
              <a:rPr lang="en-US" dirty="0" smtClean="0">
                <a:solidFill>
                  <a:schemeClr val="tx2">
                    <a:lumMod val="50000"/>
                  </a:schemeClr>
                </a:solidFill>
              </a:rPr>
              <a:t>Full report at </a:t>
            </a:r>
            <a:r>
              <a:rPr lang="en-US" b="1" dirty="0" smtClean="0">
                <a:effectLst/>
              </a:rPr>
              <a:t>New Patterns of Poverty in the Lesbian, Gay, and Bisexual Community</a:t>
            </a:r>
          </a:p>
          <a:p>
            <a:r>
              <a:rPr lang="en-US" b="1" dirty="0" smtClean="0">
                <a:effectLst/>
              </a:rPr>
              <a:t>By M.V. Lee </a:t>
            </a:r>
            <a:r>
              <a:rPr lang="en-US" b="1" dirty="0" err="1" smtClean="0">
                <a:effectLst/>
              </a:rPr>
              <a:t>Badgett</a:t>
            </a:r>
            <a:r>
              <a:rPr lang="en-US" b="1" dirty="0" smtClean="0">
                <a:effectLst/>
              </a:rPr>
              <a:t>, Laura E. </a:t>
            </a:r>
            <a:r>
              <a:rPr lang="en-US" b="1" dirty="0" err="1" smtClean="0">
                <a:effectLst/>
              </a:rPr>
              <a:t>Durso</a:t>
            </a:r>
            <a:r>
              <a:rPr lang="en-US" b="1" dirty="0" smtClean="0">
                <a:effectLst/>
              </a:rPr>
              <a:t>, Alyssa </a:t>
            </a:r>
            <a:r>
              <a:rPr lang="en-US" b="1" dirty="0" err="1" smtClean="0">
                <a:effectLst/>
              </a:rPr>
              <a:t>Schneebaum</a:t>
            </a:r>
            <a:r>
              <a:rPr lang="en-US" b="1" dirty="0" smtClean="0">
                <a:effectLst/>
              </a:rPr>
              <a:t/>
            </a:r>
            <a:br>
              <a:rPr lang="en-US" b="1" dirty="0" smtClean="0">
                <a:effectLst/>
              </a:rPr>
            </a:br>
            <a:r>
              <a:rPr lang="en-US" b="1" dirty="0" smtClean="0">
                <a:effectLst/>
              </a:rPr>
              <a:t>June 2013</a:t>
            </a:r>
            <a:endParaRPr lang="en-US" dirty="0" smtClean="0">
              <a:effectLst/>
            </a:endParaRPr>
          </a:p>
          <a:p>
            <a:r>
              <a:rPr lang="en-US" dirty="0" smtClean="0">
                <a:effectLst/>
              </a:rPr>
              <a:t>As poverty rates for nearly all populations increased during the recession, lesbian, gay, and bisexual (LGB) Americans remained more likely to be poor than heterosexual people. Gender, race, education and geography all influence poverty rates among LGB populations, and children of same-sex couples are particularly vulnerable to poverty.</a:t>
            </a:r>
          </a:p>
          <a:p>
            <a:r>
              <a:rPr lang="en-US" b="1" dirty="0" smtClean="0">
                <a:effectLst/>
              </a:rPr>
              <a:t>Key findings</a:t>
            </a:r>
            <a:r>
              <a:rPr lang="en-US" dirty="0" smtClean="0">
                <a:effectLst/>
              </a:rPr>
              <a:t> include:</a:t>
            </a:r>
          </a:p>
          <a:p>
            <a:r>
              <a:rPr lang="en-US" dirty="0" smtClean="0">
                <a:effectLst/>
              </a:rPr>
              <a:t>• In the American Community Survey, 7.6% of lesbian couples, compared to 5.7% of married different-sex couples, are in poverty.</a:t>
            </a:r>
            <a:br>
              <a:rPr lang="en-US" dirty="0" smtClean="0">
                <a:effectLst/>
              </a:rPr>
            </a:br>
            <a:r>
              <a:rPr lang="en-US" dirty="0" smtClean="0">
                <a:effectLst/>
              </a:rPr>
              <a:t>• African American same-sex couples have poverty rates more than twice the rate of different-sex married African Americans.</a:t>
            </a:r>
            <a:br>
              <a:rPr lang="en-US" dirty="0" smtClean="0">
                <a:effectLst/>
              </a:rPr>
            </a:br>
            <a:r>
              <a:rPr lang="en-US" dirty="0" smtClean="0">
                <a:effectLst/>
              </a:rPr>
              <a:t>• One third of lesbian couples and 20.1 % of gay male couples without a high school diploma are in poverty, compared to 18.8% of different-sex married couples.</a:t>
            </a:r>
            <a:br>
              <a:rPr lang="en-US" dirty="0" smtClean="0">
                <a:effectLst/>
              </a:rPr>
            </a:br>
            <a:r>
              <a:rPr lang="en-US" dirty="0" smtClean="0">
                <a:effectLst/>
              </a:rPr>
              <a:t>• Lesbian couples who live in rural areas are much more likely to be poor (14.1%), compared to 4.5% of coupled lesbians in large cities. 10.2% of men in same-sex couples, who live in small metropolitan areas, are poor, compared with only 3.3% of coupled gay men in large metropolitan areas.</a:t>
            </a:r>
            <a:br>
              <a:rPr lang="en-US" dirty="0" smtClean="0">
                <a:effectLst/>
              </a:rPr>
            </a:br>
            <a:r>
              <a:rPr lang="en-US" dirty="0" smtClean="0">
                <a:effectLst/>
              </a:rPr>
              <a:t>• Almost one in four children living with a male same-sex couple and 19.2% of children living with a female same-sex couple are in poverty, compared to 12.1% of children living with married different-sex couples. African American children in gay male households have the highest poverty rate (52.3%) of any children in any household type.</a:t>
            </a:r>
            <a:br>
              <a:rPr lang="en-US" dirty="0" smtClean="0">
                <a:effectLst/>
              </a:rPr>
            </a:br>
            <a:r>
              <a:rPr lang="en-US" dirty="0" smtClean="0">
                <a:effectLst/>
              </a:rPr>
              <a:t>• 14.1% of lesbian couples and 7.7% of gay male couples receive food stamps, compared to 6.5% of different-sex married couples. Also, 2.2% of women in same-sex couples receive government cash assistance, compared to .8% of women in different sex couples; 1.2% of men in same-sex couples, compared to .6% of men in different-sex couples, receive cash assistance.</a:t>
            </a:r>
          </a:p>
          <a:p>
            <a:r>
              <a:rPr lang="en-US" dirty="0" smtClean="0">
                <a:effectLst/>
              </a:rPr>
              <a:t>The study updates and extends a similar, first-of-its kind Williams Institute report released in 2009 that was based on data from the first half of the last decade. The new report draws on recent data from four datasets to estimate recent poverty rates for different groups of the lesbian, gay, and bisexual population: the 2010 American Community Survey (for same-sex couples), the 2006-2010 National Survey of Family Growth (for LGB people aged 18-44), the 2007-2009 California Health Interview Survey (for LGB people 18 and older living in California), and the Gallup Daily Tracking Poll (for single LGBT-identified adults) over the June 1 – September 30, 2012 time period.</a:t>
            </a:r>
          </a:p>
          <a:p>
            <a:r>
              <a:rPr lang="en-US" u="sng" dirty="0" smtClean="0">
                <a:effectLst/>
              </a:rPr>
              <a:t>Available at: http://williamsinstitute.law.ucla.edu/research/census-lgbt-demographics-studies/lgbt-poverty-update-june-2013/#sthash.wVW3ldZB.dpuf. Accessed February 26, 2015.</a:t>
            </a:r>
            <a:endParaRPr lang="en-US" u="sng" dirty="0" smtClean="0">
              <a:solidFill>
                <a:schemeClr val="tx2">
                  <a:lumMod val="50000"/>
                </a:schemeClr>
              </a:solidFill>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320383-1A40-45CC-8E7B-6AF5D2391CCB}" type="slidenum">
              <a:rPr lang="en-US" smtClean="0"/>
              <a:pPr/>
              <a:t>35</a:t>
            </a:fld>
            <a:endParaRPr lang="en-US"/>
          </a:p>
        </p:txBody>
      </p:sp>
    </p:spTree>
    <p:extLst>
      <p:ext uri="{BB962C8B-B14F-4D97-AF65-F5344CB8AC3E}">
        <p14:creationId xmlns:p14="http://schemas.microsoft.com/office/powerpoint/2010/main" val="424139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Available at: http://www.hrc.org/press-releases/entry/new-fbi-data-shows-hate-crimes-based-on-sexual-orientation-on-the-rise. Accessed February 26, 2015.</a:t>
            </a:r>
            <a:endParaRPr lang="en-US" u="sng"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39</a:t>
            </a:fld>
            <a:endParaRPr lang="en-US"/>
          </a:p>
        </p:txBody>
      </p:sp>
    </p:spTree>
    <p:extLst>
      <p:ext uri="{BB962C8B-B14F-4D97-AF65-F5344CB8AC3E}">
        <p14:creationId xmlns:p14="http://schemas.microsoft.com/office/powerpoint/2010/main" val="3133348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Available at: http://www.fbi.gov/news/stories/2014/december/latest-hate-crime-statistics-report-released/image/bias-breakdown-chart/image_view_fullscreen. Accessed February 26, 2015.</a:t>
            </a:r>
            <a:endParaRPr lang="en-US" u="sng"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40</a:t>
            </a:fld>
            <a:endParaRPr lang="en-US"/>
          </a:p>
        </p:txBody>
      </p:sp>
    </p:spTree>
    <p:extLst>
      <p:ext uri="{BB962C8B-B14F-4D97-AF65-F5344CB8AC3E}">
        <p14:creationId xmlns:p14="http://schemas.microsoft.com/office/powerpoint/2010/main" val="390782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25% report missing school</a:t>
            </a:r>
            <a:r>
              <a:rPr lang="en-US" baseline="0" dirty="0" smtClean="0"/>
              <a:t> because they feel unsafe.</a:t>
            </a:r>
          </a:p>
          <a:p>
            <a:endParaRPr lang="en-US" baseline="0" dirty="0" smtClean="0"/>
          </a:p>
        </p:txBody>
      </p:sp>
      <p:sp>
        <p:nvSpPr>
          <p:cNvPr id="4" name="Slide Number Placeholder 3"/>
          <p:cNvSpPr>
            <a:spLocks noGrp="1"/>
          </p:cNvSpPr>
          <p:nvPr>
            <p:ph type="sldNum" sz="quarter" idx="10"/>
          </p:nvPr>
        </p:nvSpPr>
        <p:spPr/>
        <p:txBody>
          <a:bodyPr/>
          <a:lstStyle/>
          <a:p>
            <a:fld id="{38548C7C-0A6C-41ED-AA35-038EB4AEB387}" type="slidenum">
              <a:rPr lang="en-US" smtClean="0"/>
              <a:pPr/>
              <a:t>42</a:t>
            </a:fld>
            <a:endParaRPr lang="en-US"/>
          </a:p>
        </p:txBody>
      </p:sp>
    </p:spTree>
    <p:extLst>
      <p:ext uri="{BB962C8B-B14F-4D97-AF65-F5344CB8AC3E}">
        <p14:creationId xmlns:p14="http://schemas.microsoft.com/office/powerpoint/2010/main" val="139415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Transgender health care disparities</a:t>
            </a:r>
            <a:r>
              <a:rPr lang="en-US" baseline="0" dirty="0" smtClean="0"/>
              <a:t>, laws contribute to disparities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baseline="0" dirty="0" err="1" smtClean="0"/>
              <a:t>Hiv</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victimization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3.mental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suicide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5.unemployment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health insurance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 primary care providers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45</a:t>
            </a:fld>
            <a:endParaRPr lang="en-US"/>
          </a:p>
        </p:txBody>
      </p:sp>
    </p:spTree>
    <p:extLst>
      <p:ext uri="{BB962C8B-B14F-4D97-AF65-F5344CB8AC3E}">
        <p14:creationId xmlns:p14="http://schemas.microsoft.com/office/powerpoint/2010/main" val="2868207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Transgender health care disparities</a:t>
            </a:r>
            <a:r>
              <a:rPr lang="en-US" baseline="0" dirty="0" smtClean="0"/>
              <a:t>, laws contribute to disparities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baseline="0" dirty="0" err="1" smtClean="0"/>
              <a:t>Hiv</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victimization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3.mental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suicide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5.unemployment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health insurance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 primary care providers</a:t>
            </a:r>
          </a:p>
          <a:p>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46</a:t>
            </a:fld>
            <a:endParaRPr lang="en-US"/>
          </a:p>
        </p:txBody>
      </p:sp>
    </p:spTree>
    <p:extLst>
      <p:ext uri="{BB962C8B-B14F-4D97-AF65-F5344CB8AC3E}">
        <p14:creationId xmlns:p14="http://schemas.microsoft.com/office/powerpoint/2010/main" val="225006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JOEL</a:t>
            </a:r>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48</a:t>
            </a:fld>
            <a:endParaRPr lang="en-US"/>
          </a:p>
        </p:txBody>
      </p:sp>
    </p:spTree>
    <p:extLst>
      <p:ext uri="{BB962C8B-B14F-4D97-AF65-F5344CB8AC3E}">
        <p14:creationId xmlns:p14="http://schemas.microsoft.com/office/powerpoint/2010/main" val="2204809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JOEL </a:t>
            </a:r>
          </a:p>
          <a:p>
            <a:r>
              <a:rPr lang="en-US" dirty="0" smtClean="0"/>
              <a:t>The group should share there experiences</a:t>
            </a:r>
            <a:r>
              <a:rPr lang="en-US" baseline="0" dirty="0" smtClean="0"/>
              <a:t> that have occurred at there own institutions or prior experiences with patient for discussion</a:t>
            </a:r>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59</a:t>
            </a:fld>
            <a:endParaRPr lang="en-US"/>
          </a:p>
        </p:txBody>
      </p:sp>
    </p:spTree>
    <p:extLst>
      <p:ext uri="{BB962C8B-B14F-4D97-AF65-F5344CB8AC3E}">
        <p14:creationId xmlns:p14="http://schemas.microsoft.com/office/powerpoint/2010/main" val="223947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6</a:t>
            </a:fld>
            <a:endParaRPr lang="en-US"/>
          </a:p>
        </p:txBody>
      </p:sp>
    </p:spTree>
    <p:extLst>
      <p:ext uri="{BB962C8B-B14F-4D97-AF65-F5344CB8AC3E}">
        <p14:creationId xmlns:p14="http://schemas.microsoft.com/office/powerpoint/2010/main" val="74139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JOEL</a:t>
            </a:r>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60</a:t>
            </a:fld>
            <a:endParaRPr lang="en-US"/>
          </a:p>
        </p:txBody>
      </p:sp>
    </p:spTree>
    <p:extLst>
      <p:ext uri="{BB962C8B-B14F-4D97-AF65-F5344CB8AC3E}">
        <p14:creationId xmlns:p14="http://schemas.microsoft.com/office/powerpoint/2010/main" val="3113528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63</a:t>
            </a:fld>
            <a:endParaRPr lang="en-US"/>
          </a:p>
        </p:txBody>
      </p:sp>
    </p:spTree>
    <p:extLst>
      <p:ext uri="{BB962C8B-B14F-4D97-AF65-F5344CB8AC3E}">
        <p14:creationId xmlns:p14="http://schemas.microsoft.com/office/powerpoint/2010/main" val="93593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US" dirty="0" smtClean="0"/>
          </a:p>
          <a:p>
            <a:r>
              <a:rPr lang="en-US" u="sng" dirty="0" smtClean="0"/>
              <a:t>Moll J, Krieger P, Moreno-</a:t>
            </a:r>
            <a:r>
              <a:rPr lang="en-US" u="sng" dirty="0" err="1" smtClean="0"/>
              <a:t>walton</a:t>
            </a:r>
            <a:r>
              <a:rPr lang="en-US" u="sng" dirty="0" smtClean="0"/>
              <a:t> L, et al. The prevalence of lesbian, gay, bisexual, and transgender health education and training in emergency medicine residency programs: what do we know?. </a:t>
            </a:r>
            <a:r>
              <a:rPr lang="en-US" u="sng" dirty="0" err="1" smtClean="0"/>
              <a:t>Acad</a:t>
            </a:r>
            <a:r>
              <a:rPr lang="en-US" u="sng" dirty="0" smtClean="0"/>
              <a:t> </a:t>
            </a:r>
            <a:r>
              <a:rPr lang="en-US" u="sng" dirty="0" err="1" smtClean="0"/>
              <a:t>Emerg</a:t>
            </a:r>
            <a:r>
              <a:rPr lang="en-US" u="sng" dirty="0" smtClean="0"/>
              <a:t> Med. 2014;21(5):608-11.</a:t>
            </a:r>
            <a:endParaRPr lang="en-US" u="sng"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10</a:t>
            </a:fld>
            <a:endParaRPr lang="en-US"/>
          </a:p>
        </p:txBody>
      </p:sp>
    </p:spTree>
    <p:extLst>
      <p:ext uri="{BB962C8B-B14F-4D97-AF65-F5344CB8AC3E}">
        <p14:creationId xmlns:p14="http://schemas.microsoft.com/office/powerpoint/2010/main" val="73696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483D3-0B1E-41F7-A0F7-CB49DE093E74}" type="slidenum">
              <a:rPr lang="en-US" smtClean="0"/>
              <a:pPr/>
              <a:t>13</a:t>
            </a:fld>
            <a:endParaRPr lang="en-US"/>
          </a:p>
        </p:txBody>
      </p:sp>
    </p:spTree>
    <p:extLst>
      <p:ext uri="{BB962C8B-B14F-4D97-AF65-F5344CB8AC3E}">
        <p14:creationId xmlns:p14="http://schemas.microsoft.com/office/powerpoint/2010/main" val="98420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483D3-0B1E-41F7-A0F7-CB49DE093E74}" type="slidenum">
              <a:rPr lang="en-US" smtClean="0"/>
              <a:pPr/>
              <a:t>14</a:t>
            </a:fld>
            <a:endParaRPr lang="en-US"/>
          </a:p>
        </p:txBody>
      </p:sp>
    </p:spTree>
    <p:extLst>
      <p:ext uri="{BB962C8B-B14F-4D97-AF65-F5344CB8AC3E}">
        <p14:creationId xmlns:p14="http://schemas.microsoft.com/office/powerpoint/2010/main" val="206138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483D3-0B1E-41F7-A0F7-CB49DE093E74}" type="slidenum">
              <a:rPr lang="en-US" smtClean="0"/>
              <a:pPr/>
              <a:t>15</a:t>
            </a:fld>
            <a:endParaRPr lang="en-US"/>
          </a:p>
        </p:txBody>
      </p:sp>
    </p:spTree>
    <p:extLst>
      <p:ext uri="{BB962C8B-B14F-4D97-AF65-F5344CB8AC3E}">
        <p14:creationId xmlns:p14="http://schemas.microsoft.com/office/powerpoint/2010/main" val="192551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JOEL</a:t>
            </a:r>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18</a:t>
            </a:fld>
            <a:endParaRPr lang="en-US"/>
          </a:p>
        </p:txBody>
      </p:sp>
    </p:spTree>
    <p:extLst>
      <p:ext uri="{BB962C8B-B14F-4D97-AF65-F5344CB8AC3E}">
        <p14:creationId xmlns:p14="http://schemas.microsoft.com/office/powerpoint/2010/main" val="342224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JOEL</a:t>
            </a:r>
            <a:endParaRPr lang="en-US" dirty="0"/>
          </a:p>
        </p:txBody>
      </p:sp>
      <p:sp>
        <p:nvSpPr>
          <p:cNvPr id="4" name="Slide Number Placeholder 3"/>
          <p:cNvSpPr>
            <a:spLocks noGrp="1"/>
          </p:cNvSpPr>
          <p:nvPr>
            <p:ph type="sldNum" sz="quarter" idx="10"/>
          </p:nvPr>
        </p:nvSpPr>
        <p:spPr/>
        <p:txBody>
          <a:bodyPr/>
          <a:lstStyle/>
          <a:p>
            <a:fld id="{FF55B13B-AB11-4E77-BAA8-F3086792A40E}" type="slidenum">
              <a:rPr lang="en-US" smtClean="0"/>
              <a:pPr/>
              <a:t>20</a:t>
            </a:fld>
            <a:endParaRPr lang="en-US"/>
          </a:p>
        </p:txBody>
      </p:sp>
    </p:spTree>
    <p:extLst>
      <p:ext uri="{BB962C8B-B14F-4D97-AF65-F5344CB8AC3E}">
        <p14:creationId xmlns:p14="http://schemas.microsoft.com/office/powerpoint/2010/main" val="342224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ADIEM LOGO REDUX with SAEM.jpg.jp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638800"/>
            <a:ext cx="1117600" cy="1117600"/>
          </a:xfrm>
          <a:prstGeom prst="rect">
            <a:avLst/>
          </a:prstGeom>
        </p:spPr>
      </p:pic>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ABDA88CF-DC72-4FE5-BC4B-EABE2C46F721}" type="datetimeFigureOut">
              <a:rPr lang="en-US" smtClean="0"/>
              <a:pPr/>
              <a:t>2/27/16</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C03FEEE2-7512-4C1A-9065-B6974C84352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ADIEM LOGO REDUX with SAEM.jpg.jpe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24800" y="5638800"/>
            <a:ext cx="1117600" cy="1117600"/>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5.xml"/><Relationship Id="rId3"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437895"/>
          </a:xfrm>
        </p:spPr>
        <p:txBody>
          <a:bodyPr/>
          <a:lstStyle/>
          <a:p>
            <a:pPr algn="ctr"/>
            <a:r>
              <a:rPr lang="en-US" sz="2400" i="1" dirty="0" smtClean="0"/>
              <a:t>Academy of Diversity and Inclusion in Emergency Medicine</a:t>
            </a:r>
            <a:br>
              <a:rPr lang="en-US" sz="2400" i="1" dirty="0" smtClean="0"/>
            </a:br>
            <a:r>
              <a:rPr lang="en-US" sz="3600" b="1" dirty="0">
                <a:effectLst/>
              </a:rPr>
              <a:t>Law, Ethics, and Truth: </a:t>
            </a:r>
            <a:r>
              <a:rPr lang="en-US" sz="3600" b="1" dirty="0" smtClean="0">
                <a:effectLst/>
              </a:rPr>
              <a:t/>
            </a:r>
            <a:br>
              <a:rPr lang="en-US" sz="3600" b="1" dirty="0" smtClean="0">
                <a:effectLst/>
              </a:rPr>
            </a:br>
            <a:r>
              <a:rPr lang="en-US" sz="3600" b="1" dirty="0" smtClean="0">
                <a:effectLst/>
              </a:rPr>
              <a:t>Caring </a:t>
            </a:r>
            <a:r>
              <a:rPr lang="en-US" sz="3600" b="1" dirty="0">
                <a:effectLst/>
              </a:rPr>
              <a:t>for LGBT Patients in the </a:t>
            </a:r>
            <a:r>
              <a:rPr lang="en-US" sz="3600" b="1" dirty="0" smtClean="0">
                <a:effectLst/>
              </a:rPr>
              <a:t>ED</a:t>
            </a:r>
            <a:br>
              <a:rPr lang="en-US" sz="3600" b="1" dirty="0" smtClean="0">
                <a:effectLst/>
              </a:rPr>
            </a:br>
            <a:endParaRPr lang="en-US" sz="3600" i="1" dirty="0"/>
          </a:p>
        </p:txBody>
      </p:sp>
      <p:sp>
        <p:nvSpPr>
          <p:cNvPr id="3" name="Subtitle 2"/>
          <p:cNvSpPr>
            <a:spLocks noGrp="1"/>
          </p:cNvSpPr>
          <p:nvPr>
            <p:ph type="subTitle" idx="1"/>
          </p:nvPr>
        </p:nvSpPr>
        <p:spPr>
          <a:xfrm>
            <a:off x="1" y="3124200"/>
            <a:ext cx="9144000" cy="1293812"/>
          </a:xfrm>
        </p:spPr>
        <p:txBody>
          <a:bodyPr>
            <a:normAutofit fontScale="55000" lnSpcReduction="20000"/>
          </a:bodyPr>
          <a:lstStyle/>
          <a:p>
            <a:pPr algn="ctr"/>
            <a:r>
              <a:rPr lang="en-US" sz="2800" b="1" dirty="0"/>
              <a:t>Introduction to and Module from the new ADIEM </a:t>
            </a:r>
            <a:endParaRPr lang="en-US" sz="2800" b="1" dirty="0" smtClean="0"/>
          </a:p>
          <a:p>
            <a:pPr algn="ctr"/>
            <a:r>
              <a:rPr lang="en-US" sz="2800" b="1" dirty="0" smtClean="0"/>
              <a:t>LGBT </a:t>
            </a:r>
            <a:r>
              <a:rPr lang="en-US" sz="2800" b="1" dirty="0"/>
              <a:t>Residency Curriculum</a:t>
            </a:r>
            <a:r>
              <a:rPr lang="en-US" sz="2800" dirty="0"/>
              <a:t> </a:t>
            </a:r>
            <a:endParaRPr lang="en-US" sz="2800" dirty="0" smtClean="0"/>
          </a:p>
          <a:p>
            <a:pPr algn="ctr"/>
            <a:endParaRPr lang="en-US" sz="2800" dirty="0"/>
          </a:p>
          <a:p>
            <a:pPr algn="ctr"/>
            <a:r>
              <a:rPr lang="en-US" sz="2800" dirty="0" smtClean="0"/>
              <a:t>SES116</a:t>
            </a:r>
          </a:p>
          <a:p>
            <a:pPr algn="ctr"/>
            <a:endParaRPr lang="en-US" sz="2800" dirty="0"/>
          </a:p>
          <a:p>
            <a:pPr algn="ctr"/>
            <a:r>
              <a:rPr lang="en-US" sz="2800" dirty="0" smtClean="0"/>
              <a:t>Joel Moll MD</a:t>
            </a:r>
          </a:p>
          <a:p>
            <a:pPr algn="ctr"/>
            <a:r>
              <a:rPr lang="en-US" sz="2800" dirty="0" smtClean="0"/>
              <a:t>Paul Krieger MD</a:t>
            </a:r>
            <a:endParaRPr lang="en-US" dirty="0"/>
          </a:p>
        </p:txBody>
      </p:sp>
      <p:cxnSp>
        <p:nvCxnSpPr>
          <p:cNvPr id="8" name="Straight Connector 7"/>
          <p:cNvCxnSpPr/>
          <p:nvPr/>
        </p:nvCxnSpPr>
        <p:spPr>
          <a:xfrm>
            <a:off x="0" y="2514600"/>
            <a:ext cx="929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181600"/>
            <a:ext cx="92964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Purpose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7643267" cy="5562600"/>
          </a:xfrm>
          <a:prstGeom prst="rect">
            <a:avLst/>
          </a:prstGeom>
        </p:spPr>
      </p:pic>
    </p:spTree>
    <p:extLst>
      <p:ext uri="{BB962C8B-B14F-4D97-AF65-F5344CB8AC3E}">
        <p14:creationId xmlns:p14="http://schemas.microsoft.com/office/powerpoint/2010/main" val="15824871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673352"/>
          </a:xfrm>
        </p:spPr>
        <p:txBody>
          <a:bodyPr>
            <a:normAutofit fontScale="90000"/>
          </a:bodyPr>
          <a:lstStyle/>
          <a:p>
            <a:r>
              <a:rPr lang="en-US" sz="4400" b="1" i="1" dirty="0">
                <a:solidFill>
                  <a:srgbClr val="FFFFFF"/>
                </a:solidFill>
              </a:rPr>
              <a:t>Are Emergency </a:t>
            </a:r>
            <a:r>
              <a:rPr lang="en-US" sz="4400" b="1" i="1" dirty="0" smtClean="0">
                <a:solidFill>
                  <a:srgbClr val="FFFFFF"/>
                </a:solidFill>
              </a:rPr>
              <a:t>Medicine Residents </a:t>
            </a:r>
            <a:r>
              <a:rPr lang="en-US" sz="4400" b="1" i="1" dirty="0">
                <a:solidFill>
                  <a:srgbClr val="FFFFFF"/>
                </a:solidFill>
              </a:rPr>
              <a:t>Comfortable Caring for Lesbian, Gay, Bisexual and </a:t>
            </a:r>
            <a:r>
              <a:rPr lang="en-US" sz="4400" b="1" i="1" dirty="0" smtClean="0">
                <a:solidFill>
                  <a:srgbClr val="FFFFFF"/>
                </a:solidFill>
              </a:rPr>
              <a:t>Transgender Patients</a:t>
            </a:r>
            <a:r>
              <a:rPr lang="en-US" sz="4400" b="1" i="1" dirty="0">
                <a:solidFill>
                  <a:srgbClr val="FFFFFF"/>
                </a:solidFill>
              </a:rPr>
              <a:t>? </a:t>
            </a:r>
            <a:r>
              <a:rPr lang="en-US" sz="4400" b="1" i="1" dirty="0" smtClean="0">
                <a:solidFill>
                  <a:srgbClr val="FFFFFF"/>
                </a:solidFill>
              </a:rPr>
              <a:t> What </a:t>
            </a:r>
            <a:r>
              <a:rPr lang="en-US" sz="4400" b="1" i="1" dirty="0">
                <a:solidFill>
                  <a:srgbClr val="FFFFFF"/>
                </a:solidFill>
              </a:rPr>
              <a:t>Do We Know?</a:t>
            </a:r>
            <a:r>
              <a:rPr lang="en-US" b="1" i="1" dirty="0">
                <a:solidFill>
                  <a:srgbClr val="FFFFFF"/>
                </a:solidFill>
              </a:rPr>
              <a:t/>
            </a:r>
            <a:br>
              <a:rPr lang="en-US" b="1" i="1" dirty="0">
                <a:solidFill>
                  <a:srgbClr val="FFFFFF"/>
                </a:solidFill>
              </a:rPr>
            </a:br>
            <a:endParaRPr lang="en-US" b="1" i="1" dirty="0">
              <a:solidFill>
                <a:srgbClr val="FFFFFF"/>
              </a:solidFill>
            </a:endParaRPr>
          </a:p>
        </p:txBody>
      </p:sp>
      <p:sp>
        <p:nvSpPr>
          <p:cNvPr id="4" name="TextBox 3"/>
          <p:cNvSpPr txBox="1"/>
          <p:nvPr/>
        </p:nvSpPr>
        <p:spPr>
          <a:xfrm>
            <a:off x="533400" y="4191000"/>
            <a:ext cx="8001000" cy="954107"/>
          </a:xfrm>
          <a:prstGeom prst="rect">
            <a:avLst/>
          </a:prstGeom>
          <a:noFill/>
        </p:spPr>
        <p:txBody>
          <a:bodyPr wrap="square" rtlCol="0">
            <a:spAutoFit/>
          </a:bodyPr>
          <a:lstStyle/>
          <a:p>
            <a:r>
              <a:rPr lang="en-US" sz="2800" dirty="0">
                <a:solidFill>
                  <a:srgbClr val="FFFFFF"/>
                </a:solidFill>
              </a:rPr>
              <a:t>Krieger P, Moll J, Heron SL, Lee B, Johnson G, </a:t>
            </a:r>
            <a:r>
              <a:rPr lang="en-US" sz="2800" dirty="0" err="1">
                <a:solidFill>
                  <a:srgbClr val="FFFFFF"/>
                </a:solidFill>
              </a:rPr>
              <a:t>Podolsky</a:t>
            </a:r>
            <a:r>
              <a:rPr lang="en-US" sz="2800" dirty="0">
                <a:solidFill>
                  <a:srgbClr val="FFFFFF"/>
                </a:solidFill>
              </a:rPr>
              <a:t> S, Hill D, Moreno-Walton </a:t>
            </a:r>
            <a:r>
              <a:rPr lang="en-US" sz="2800" dirty="0" smtClean="0">
                <a:solidFill>
                  <a:srgbClr val="FFFFFF"/>
                </a:solidFill>
              </a:rPr>
              <a:t>L </a:t>
            </a:r>
            <a:endParaRPr lang="en-US" sz="2800" dirty="0">
              <a:solidFill>
                <a:srgbClr val="FFFFFF"/>
              </a:solidFill>
            </a:endParaRPr>
          </a:p>
        </p:txBody>
      </p:sp>
    </p:spTree>
    <p:extLst>
      <p:ext uri="{BB962C8B-B14F-4D97-AF65-F5344CB8AC3E}">
        <p14:creationId xmlns:p14="http://schemas.microsoft.com/office/powerpoint/2010/main" val="38328335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Overall</a:t>
            </a:r>
            <a:r>
              <a:rPr lang="en-US" sz="3200" dirty="0"/>
              <a:t>, how comfortable are you addressing the needs of your lesbian, gay, bisexual, and transgender (LGBT) patients?</a:t>
            </a:r>
          </a:p>
        </p:txBody>
      </p:sp>
      <p:sp>
        <p:nvSpPr>
          <p:cNvPr id="3" name="Content Placeholder 2"/>
          <p:cNvSpPr>
            <a:spLocks noGrp="1"/>
          </p:cNvSpPr>
          <p:nvPr>
            <p:ph idx="1"/>
          </p:nvPr>
        </p:nvSpPr>
        <p:spPr>
          <a:xfrm>
            <a:off x="2590800" y="1219200"/>
            <a:ext cx="8382000" cy="394980"/>
          </a:xfrm>
        </p:spPr>
        <p:txBody>
          <a:bodyPr/>
          <a:lstStyle/>
          <a:p>
            <a:r>
              <a:rPr lang="en-US" sz="2800" dirty="0" smtClean="0"/>
              <a:t>55% reported being comfortable</a:t>
            </a:r>
            <a:endParaRPr lang="en-US" sz="2800" dirty="0"/>
          </a:p>
        </p:txBody>
      </p:sp>
      <p:graphicFrame>
        <p:nvGraphicFramePr>
          <p:cNvPr id="4" name="Chart 3"/>
          <p:cNvGraphicFramePr/>
          <p:nvPr>
            <p:extLst>
              <p:ext uri="{D42A27DB-BD31-4B8C-83A1-F6EECF244321}">
                <p14:modId xmlns:p14="http://schemas.microsoft.com/office/powerpoint/2010/main" val="3602638816"/>
              </p:ext>
            </p:extLst>
          </p:nvPr>
        </p:nvGraphicFramePr>
        <p:xfrm>
          <a:off x="228600" y="1920875"/>
          <a:ext cx="8610600" cy="490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8037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Taking</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80298192"/>
              </p:ext>
            </p:extLst>
          </p:nvPr>
        </p:nvGraphicFramePr>
        <p:xfrm>
          <a:off x="381000" y="856884"/>
          <a:ext cx="8382000" cy="56963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39000" y="2057400"/>
            <a:ext cx="1600200" cy="707886"/>
          </a:xfrm>
          <a:prstGeom prst="rect">
            <a:avLst/>
          </a:prstGeom>
          <a:noFill/>
        </p:spPr>
        <p:txBody>
          <a:bodyPr wrap="square" rtlCol="0">
            <a:spAutoFit/>
          </a:bodyPr>
          <a:lstStyle/>
          <a:p>
            <a:r>
              <a:rPr lang="en-US" sz="2000" dirty="0" smtClean="0">
                <a:solidFill>
                  <a:srgbClr val="FFFFFF"/>
                </a:solidFill>
              </a:rPr>
              <a:t>Only 36% routinely ask</a:t>
            </a:r>
            <a:endParaRPr lang="en-US" sz="2000" dirty="0">
              <a:solidFill>
                <a:srgbClr val="FFFFFF"/>
              </a:solidFill>
            </a:endParaRPr>
          </a:p>
        </p:txBody>
      </p:sp>
      <p:sp>
        <p:nvSpPr>
          <p:cNvPr id="10" name="TextBox 9"/>
          <p:cNvSpPr txBox="1"/>
          <p:nvPr/>
        </p:nvSpPr>
        <p:spPr>
          <a:xfrm flipH="1">
            <a:off x="9753600" y="2057400"/>
            <a:ext cx="1754554" cy="707886"/>
          </a:xfrm>
          <a:prstGeom prst="rect">
            <a:avLst/>
          </a:prstGeom>
          <a:noFill/>
        </p:spPr>
        <p:txBody>
          <a:bodyPr wrap="square" rtlCol="0">
            <a:spAutoFit/>
          </a:bodyPr>
          <a:lstStyle/>
          <a:p>
            <a:r>
              <a:rPr lang="en-US" sz="2000" dirty="0" smtClean="0">
                <a:solidFill>
                  <a:srgbClr val="FFFFFF"/>
                </a:solidFill>
              </a:rPr>
              <a:t>Only 18.3% </a:t>
            </a:r>
          </a:p>
          <a:p>
            <a:r>
              <a:rPr lang="en-US" sz="2000" dirty="0">
                <a:solidFill>
                  <a:srgbClr val="FFFFFF"/>
                </a:solidFill>
              </a:rPr>
              <a:t>r</a:t>
            </a:r>
            <a:r>
              <a:rPr lang="en-US" sz="2000" dirty="0" smtClean="0">
                <a:solidFill>
                  <a:srgbClr val="FFFFFF"/>
                </a:solidFill>
              </a:rPr>
              <a:t>outinely ask</a:t>
            </a:r>
            <a:endParaRPr lang="en-US" sz="2000" dirty="0">
              <a:solidFill>
                <a:srgbClr val="FFFFFF"/>
              </a:solidFill>
            </a:endParaRPr>
          </a:p>
        </p:txBody>
      </p:sp>
    </p:spTree>
    <p:extLst>
      <p:ext uri="{BB962C8B-B14F-4D97-AF65-F5344CB8AC3E}">
        <p14:creationId xmlns:p14="http://schemas.microsoft.com/office/powerpoint/2010/main" val="21947203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Patients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92849310"/>
              </p:ext>
            </p:extLst>
          </p:nvPr>
        </p:nvGraphicFramePr>
        <p:xfrm>
          <a:off x="381000" y="894985"/>
          <a:ext cx="75819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0525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Patients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85820989"/>
              </p:ext>
            </p:extLst>
          </p:nvPr>
        </p:nvGraphicFramePr>
        <p:xfrm>
          <a:off x="914400" y="894985"/>
          <a:ext cx="7010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57800" y="2590800"/>
            <a:ext cx="2667000" cy="830997"/>
          </a:xfrm>
          <a:prstGeom prst="rect">
            <a:avLst/>
          </a:prstGeom>
          <a:noFill/>
        </p:spPr>
        <p:txBody>
          <a:bodyPr wrap="square" rtlCol="0">
            <a:spAutoFit/>
          </a:bodyPr>
          <a:lstStyle/>
          <a:p>
            <a:r>
              <a:rPr lang="en-US" sz="2400" dirty="0" smtClean="0">
                <a:solidFill>
                  <a:srgbClr val="FFFFFF"/>
                </a:solidFill>
              </a:rPr>
              <a:t>22% found it</a:t>
            </a:r>
          </a:p>
          <a:p>
            <a:r>
              <a:rPr lang="en-US" sz="2400" dirty="0">
                <a:solidFill>
                  <a:srgbClr val="FFFFFF"/>
                </a:solidFill>
              </a:rPr>
              <a:t>m</a:t>
            </a:r>
            <a:r>
              <a:rPr lang="en-US" sz="2400" dirty="0" smtClean="0">
                <a:solidFill>
                  <a:srgbClr val="FFFFFF"/>
                </a:solidFill>
              </a:rPr>
              <a:t>ore </a:t>
            </a:r>
            <a:r>
              <a:rPr lang="en-US" sz="2400" dirty="0">
                <a:solidFill>
                  <a:srgbClr val="FFFFFF"/>
                </a:solidFill>
              </a:rPr>
              <a:t>c</a:t>
            </a:r>
            <a:r>
              <a:rPr lang="en-US" sz="2400" dirty="0" smtClean="0">
                <a:solidFill>
                  <a:srgbClr val="FFFFFF"/>
                </a:solidFill>
              </a:rPr>
              <a:t>hallenging</a:t>
            </a:r>
            <a:endParaRPr lang="en-US" sz="2400" dirty="0">
              <a:solidFill>
                <a:srgbClr val="FFFFFF"/>
              </a:solidFill>
            </a:endParaRPr>
          </a:p>
        </p:txBody>
      </p:sp>
    </p:spTree>
    <p:extLst>
      <p:ext uri="{BB962C8B-B14F-4D97-AF65-F5344CB8AC3E}">
        <p14:creationId xmlns:p14="http://schemas.microsoft.com/office/powerpoint/2010/main" val="13523371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 have observed </a:t>
            </a:r>
            <a:r>
              <a:rPr lang="en-US" sz="3200" dirty="0" smtClean="0"/>
              <a:t>discriminatory </a:t>
            </a:r>
            <a:r>
              <a:rPr lang="en-US" sz="3200" dirty="0"/>
              <a:t>or inappropriate comments about LGBT patients or staff?</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21738455"/>
              </p:ext>
            </p:extLst>
          </p:nvPr>
        </p:nvGraphicFramePr>
        <p:xfrm>
          <a:off x="0" y="1773238"/>
          <a:ext cx="5105400" cy="4856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935325468"/>
              </p:ext>
            </p:extLst>
          </p:nvPr>
        </p:nvGraphicFramePr>
        <p:xfrm>
          <a:off x="4572000" y="1752600"/>
          <a:ext cx="487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1905000"/>
            <a:ext cx="761747" cy="369332"/>
          </a:xfrm>
          <a:prstGeom prst="rect">
            <a:avLst/>
          </a:prstGeom>
          <a:noFill/>
        </p:spPr>
        <p:txBody>
          <a:bodyPr wrap="none" rtlCol="0">
            <a:spAutoFit/>
          </a:bodyPr>
          <a:lstStyle/>
          <a:p>
            <a:r>
              <a:rPr lang="en-US" dirty="0" smtClean="0"/>
              <a:t>22.5%</a:t>
            </a:r>
            <a:endParaRPr lang="en-US" dirty="0"/>
          </a:p>
        </p:txBody>
      </p:sp>
      <p:sp>
        <p:nvSpPr>
          <p:cNvPr id="4" name="TextBox 3"/>
          <p:cNvSpPr txBox="1"/>
          <p:nvPr/>
        </p:nvSpPr>
        <p:spPr>
          <a:xfrm>
            <a:off x="4648200" y="1981200"/>
            <a:ext cx="813043" cy="369332"/>
          </a:xfrm>
          <a:prstGeom prst="rect">
            <a:avLst/>
          </a:prstGeom>
          <a:noFill/>
        </p:spPr>
        <p:txBody>
          <a:bodyPr wrap="none" rtlCol="0">
            <a:spAutoFit/>
          </a:bodyPr>
          <a:lstStyle/>
          <a:p>
            <a:r>
              <a:rPr lang="en-US" dirty="0"/>
              <a:t>1</a:t>
            </a:r>
            <a:r>
              <a:rPr lang="en-US" dirty="0" smtClean="0"/>
              <a:t>7.2 %</a:t>
            </a:r>
            <a:endParaRPr lang="en-US" dirty="0"/>
          </a:p>
        </p:txBody>
      </p:sp>
    </p:spTree>
    <p:extLst>
      <p:ext uri="{BB962C8B-B14F-4D97-AF65-F5344CB8AC3E}">
        <p14:creationId xmlns:p14="http://schemas.microsoft.com/office/powerpoint/2010/main" val="16366937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Findings</a:t>
            </a:r>
            <a:endParaRPr lang="en-US" dirty="0"/>
          </a:p>
        </p:txBody>
      </p:sp>
      <p:sp>
        <p:nvSpPr>
          <p:cNvPr id="5" name="Content Placeholder 4"/>
          <p:cNvSpPr>
            <a:spLocks noGrp="1"/>
          </p:cNvSpPr>
          <p:nvPr>
            <p:ph idx="1"/>
          </p:nvPr>
        </p:nvSpPr>
        <p:spPr>
          <a:xfrm>
            <a:off x="381000" y="1412875"/>
            <a:ext cx="8763000" cy="4395049"/>
          </a:xfrm>
        </p:spPr>
        <p:txBody>
          <a:bodyPr/>
          <a:lstStyle/>
          <a:p>
            <a:r>
              <a:rPr lang="en-US" sz="2800" dirty="0" smtClean="0"/>
              <a:t>94% thought LGBT patients deserved the same medical care as other patients</a:t>
            </a:r>
          </a:p>
          <a:p>
            <a:endParaRPr lang="en-US" sz="2800" dirty="0"/>
          </a:p>
          <a:p>
            <a:r>
              <a:rPr lang="en-US" sz="2800" dirty="0" smtClean="0"/>
              <a:t>94.7% felt comfortable working with LGBT physicians</a:t>
            </a:r>
          </a:p>
          <a:p>
            <a:pPr marL="0" indent="0">
              <a:buNone/>
            </a:pPr>
            <a:endParaRPr lang="en-US" sz="2800" dirty="0" smtClean="0"/>
          </a:p>
          <a:p>
            <a:r>
              <a:rPr lang="en-US" sz="2800" dirty="0" smtClean="0"/>
              <a:t>Males are 2.3 times more likely to observe discrimination</a:t>
            </a:r>
          </a:p>
          <a:p>
            <a:endParaRPr lang="en-US" sz="2800" dirty="0"/>
          </a:p>
          <a:p>
            <a:r>
              <a:rPr lang="en-US" sz="2800" dirty="0" smtClean="0"/>
              <a:t>PGY 3 and 4 were more likely to observe discriminatory statements (approaches 80%)</a:t>
            </a:r>
            <a:endParaRPr lang="en-US" sz="2800" dirty="0"/>
          </a:p>
        </p:txBody>
      </p:sp>
    </p:spTree>
    <p:extLst>
      <p:ext uri="{BB962C8B-B14F-4D97-AF65-F5344CB8AC3E}">
        <p14:creationId xmlns:p14="http://schemas.microsoft.com/office/powerpoint/2010/main" val="15472681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77108"/>
          </a:xfrm>
        </p:spPr>
        <p:txBody>
          <a:bodyPr/>
          <a:lstStyle/>
          <a:p>
            <a:r>
              <a:rPr lang="en-US" dirty="0" smtClean="0"/>
              <a:t>ADIEM Curriculum Modules</a:t>
            </a:r>
            <a:endParaRPr lang="en-US" dirty="0"/>
          </a:p>
        </p:txBody>
      </p:sp>
      <p:sp>
        <p:nvSpPr>
          <p:cNvPr id="6" name="Text Placeholder 5"/>
          <p:cNvSpPr>
            <a:spLocks noGrp="1"/>
          </p:cNvSpPr>
          <p:nvPr>
            <p:ph type="body" sz="quarter" idx="10"/>
          </p:nvPr>
        </p:nvSpPr>
        <p:spPr>
          <a:xfrm>
            <a:off x="381000" y="1411552"/>
            <a:ext cx="8382000" cy="3953903"/>
          </a:xfrm>
        </p:spPr>
        <p:txBody>
          <a:bodyPr/>
          <a:lstStyle/>
          <a:p>
            <a:r>
              <a:rPr lang="en-US" dirty="0" smtClean="0"/>
              <a:t>Introduction to LGBT Health in EM</a:t>
            </a:r>
          </a:p>
          <a:p>
            <a:pPr lvl="1"/>
            <a:r>
              <a:rPr lang="en-US" dirty="0"/>
              <a:t>Healthcare disparities of gay </a:t>
            </a:r>
            <a:r>
              <a:rPr lang="en-US" dirty="0" smtClean="0"/>
              <a:t>men, lesbians and transgender patients</a:t>
            </a:r>
          </a:p>
          <a:p>
            <a:pPr lvl="1"/>
            <a:r>
              <a:rPr lang="en-US" dirty="0" smtClean="0"/>
              <a:t>Communication</a:t>
            </a:r>
          </a:p>
          <a:p>
            <a:r>
              <a:rPr lang="en-US" dirty="0" smtClean="0"/>
              <a:t>Ethics and Legal Considerations</a:t>
            </a:r>
          </a:p>
          <a:p>
            <a:r>
              <a:rPr lang="en-US" dirty="0" smtClean="0"/>
              <a:t>Transgender Health</a:t>
            </a:r>
          </a:p>
          <a:p>
            <a:r>
              <a:rPr lang="en-US" dirty="0"/>
              <a:t>Special LGBT Populations</a:t>
            </a:r>
          </a:p>
          <a:p>
            <a:endParaRPr lang="en-US" dirty="0"/>
          </a:p>
        </p:txBody>
      </p:sp>
    </p:spTree>
    <p:extLst>
      <p:ext uri="{BB962C8B-B14F-4D97-AF65-F5344CB8AC3E}">
        <p14:creationId xmlns:p14="http://schemas.microsoft.com/office/powerpoint/2010/main" val="14974446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Module Contents</a:t>
            </a:r>
            <a:endParaRPr lang="en-US" dirty="0"/>
          </a:p>
        </p:txBody>
      </p:sp>
      <p:sp>
        <p:nvSpPr>
          <p:cNvPr id="3" name="Text Placeholder 2"/>
          <p:cNvSpPr>
            <a:spLocks noGrp="1"/>
          </p:cNvSpPr>
          <p:nvPr>
            <p:ph type="body" sz="quarter" idx="10"/>
          </p:nvPr>
        </p:nvSpPr>
        <p:spPr>
          <a:xfrm>
            <a:off x="381000" y="1411552"/>
            <a:ext cx="8382000" cy="2618153"/>
          </a:xfrm>
        </p:spPr>
        <p:txBody>
          <a:bodyPr/>
          <a:lstStyle/>
          <a:p>
            <a:r>
              <a:rPr lang="en-US" dirty="0" smtClean="0"/>
              <a:t>Learning Objectives</a:t>
            </a:r>
          </a:p>
          <a:p>
            <a:r>
              <a:rPr lang="en-US" dirty="0" smtClean="0"/>
              <a:t>Cases for discussion</a:t>
            </a:r>
          </a:p>
          <a:p>
            <a:r>
              <a:rPr lang="en-US" dirty="0" smtClean="0"/>
              <a:t>Short PowerPoint Presentation</a:t>
            </a:r>
          </a:p>
          <a:p>
            <a:r>
              <a:rPr lang="en-US" dirty="0" smtClean="0"/>
              <a:t>Post Test</a:t>
            </a:r>
          </a:p>
          <a:p>
            <a:r>
              <a:rPr lang="en-US" dirty="0" smtClean="0"/>
              <a:t>Resources for further learning</a:t>
            </a:r>
            <a:endParaRPr lang="en-US" dirty="0"/>
          </a:p>
        </p:txBody>
      </p:sp>
    </p:spTree>
    <p:extLst>
      <p:ext uri="{BB962C8B-B14F-4D97-AF65-F5344CB8AC3E}">
        <p14:creationId xmlns:p14="http://schemas.microsoft.com/office/powerpoint/2010/main" val="2423578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Financial Disclosures</a:t>
            </a:r>
            <a:endParaRPr lang="en-US" dirty="0"/>
          </a:p>
        </p:txBody>
      </p:sp>
      <p:sp>
        <p:nvSpPr>
          <p:cNvPr id="3" name="Text Placeholder 2"/>
          <p:cNvSpPr>
            <a:spLocks noGrp="1"/>
          </p:cNvSpPr>
          <p:nvPr>
            <p:ph type="body" sz="quarter" idx="10"/>
          </p:nvPr>
        </p:nvSpPr>
        <p:spPr>
          <a:xfrm>
            <a:off x="381000" y="1411552"/>
            <a:ext cx="8382000" cy="451406"/>
          </a:xfrm>
        </p:spPr>
        <p:txBody>
          <a:bodyPr/>
          <a:lstStyle/>
          <a:p>
            <a:r>
              <a:rPr lang="en-US" dirty="0" smtClean="0"/>
              <a:t>None</a:t>
            </a:r>
            <a:endParaRPr lang="en-US" dirty="0"/>
          </a:p>
        </p:txBody>
      </p:sp>
    </p:spTree>
    <p:extLst>
      <p:ext uri="{BB962C8B-B14F-4D97-AF65-F5344CB8AC3E}">
        <p14:creationId xmlns:p14="http://schemas.microsoft.com/office/powerpoint/2010/main" val="1562854862"/>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77108"/>
          </a:xfrm>
        </p:spPr>
        <p:txBody>
          <a:bodyPr/>
          <a:lstStyle/>
          <a:p>
            <a:r>
              <a:rPr lang="en-US" dirty="0" smtClean="0"/>
              <a:t>ADIEM Curriculum Modules</a:t>
            </a:r>
            <a:endParaRPr lang="en-US" dirty="0"/>
          </a:p>
        </p:txBody>
      </p:sp>
      <p:sp>
        <p:nvSpPr>
          <p:cNvPr id="6" name="Text Placeholder 5"/>
          <p:cNvSpPr>
            <a:spLocks noGrp="1"/>
          </p:cNvSpPr>
          <p:nvPr>
            <p:ph type="body" sz="quarter" idx="10"/>
          </p:nvPr>
        </p:nvSpPr>
        <p:spPr>
          <a:xfrm>
            <a:off x="381000" y="1411552"/>
            <a:ext cx="8382000" cy="3953903"/>
          </a:xfrm>
        </p:spPr>
        <p:txBody>
          <a:bodyPr/>
          <a:lstStyle/>
          <a:p>
            <a:r>
              <a:rPr lang="en-US" dirty="0" smtClean="0"/>
              <a:t>Introduction to LGBT Health in EM</a:t>
            </a:r>
          </a:p>
          <a:p>
            <a:pPr lvl="1"/>
            <a:r>
              <a:rPr lang="en-US" dirty="0"/>
              <a:t>Healthcare disparities of gay </a:t>
            </a:r>
            <a:r>
              <a:rPr lang="en-US" dirty="0" smtClean="0"/>
              <a:t>men, lesbians and transgender patients</a:t>
            </a:r>
          </a:p>
          <a:p>
            <a:pPr lvl="1"/>
            <a:r>
              <a:rPr lang="en-US" dirty="0" smtClean="0"/>
              <a:t>Communication</a:t>
            </a:r>
          </a:p>
          <a:p>
            <a:r>
              <a:rPr lang="en-US" b="1" i="1" dirty="0" smtClean="0">
                <a:solidFill>
                  <a:srgbClr val="FFFF00"/>
                </a:solidFill>
              </a:rPr>
              <a:t>Ethics and Legal Considerations</a:t>
            </a:r>
          </a:p>
          <a:p>
            <a:r>
              <a:rPr lang="en-US" dirty="0" smtClean="0"/>
              <a:t>Transgender Health</a:t>
            </a:r>
          </a:p>
          <a:p>
            <a:r>
              <a:rPr lang="en-US" dirty="0"/>
              <a:t>Special LGBT Populations</a:t>
            </a:r>
          </a:p>
          <a:p>
            <a:endParaRPr lang="en-US" dirty="0"/>
          </a:p>
        </p:txBody>
      </p:sp>
    </p:spTree>
    <p:extLst>
      <p:ext uri="{BB962C8B-B14F-4D97-AF65-F5344CB8AC3E}">
        <p14:creationId xmlns:p14="http://schemas.microsoft.com/office/powerpoint/2010/main" val="42607123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Module 2 Objectives</a:t>
            </a:r>
            <a:endParaRPr lang="en-US" dirty="0"/>
          </a:p>
        </p:txBody>
      </p:sp>
      <p:sp>
        <p:nvSpPr>
          <p:cNvPr id="3" name="Text Placeholder 2"/>
          <p:cNvSpPr>
            <a:spLocks noGrp="1"/>
          </p:cNvSpPr>
          <p:nvPr>
            <p:ph type="body" sz="quarter" idx="10"/>
          </p:nvPr>
        </p:nvSpPr>
        <p:spPr>
          <a:xfrm>
            <a:off x="381000" y="1411552"/>
            <a:ext cx="8382000" cy="5474319"/>
          </a:xfrm>
        </p:spPr>
        <p:txBody>
          <a:bodyPr/>
          <a:lstStyle/>
          <a:p>
            <a:r>
              <a:rPr lang="en-US" dirty="0"/>
              <a:t>Give examples how current law affects healthcare for LGBT patients and may have a negative impact on their </a:t>
            </a:r>
            <a:r>
              <a:rPr lang="en-US" dirty="0" smtClean="0"/>
              <a:t>health</a:t>
            </a:r>
          </a:p>
          <a:p>
            <a:pPr marL="0" indent="0">
              <a:buNone/>
            </a:pPr>
            <a:endParaRPr lang="en-US" dirty="0" smtClean="0"/>
          </a:p>
          <a:p>
            <a:r>
              <a:rPr lang="en-US" dirty="0"/>
              <a:t>Know current federal law for visitation and advanced directives and apply them to LGBT </a:t>
            </a:r>
            <a:r>
              <a:rPr lang="en-US" dirty="0" smtClean="0"/>
              <a:t>individuals</a:t>
            </a:r>
          </a:p>
          <a:p>
            <a:pPr marL="0" indent="0">
              <a:buNone/>
            </a:pPr>
            <a:endParaRPr lang="en-US" dirty="0"/>
          </a:p>
          <a:p>
            <a:r>
              <a:rPr lang="en-US" dirty="0" smtClean="0"/>
              <a:t>Discuss </a:t>
            </a:r>
            <a:r>
              <a:rPr lang="en-US" dirty="0"/>
              <a:t>ethical issues surrounding </a:t>
            </a:r>
            <a:r>
              <a:rPr lang="en-US" dirty="0" smtClean="0"/>
              <a:t>the</a:t>
            </a:r>
          </a:p>
          <a:p>
            <a:pPr marL="0" indent="0">
              <a:buNone/>
            </a:pPr>
            <a:r>
              <a:rPr lang="en-US" dirty="0"/>
              <a:t> </a:t>
            </a:r>
            <a:r>
              <a:rPr lang="en-US" dirty="0" smtClean="0"/>
              <a:t>   </a:t>
            </a:r>
            <a:r>
              <a:rPr lang="en-US" dirty="0"/>
              <a:t>interface of LGBT patients and the law</a:t>
            </a:r>
          </a:p>
          <a:p>
            <a:pPr marL="0" indent="0">
              <a:buNone/>
            </a:pPr>
            <a:endParaRPr lang="en-US" dirty="0"/>
          </a:p>
        </p:txBody>
      </p:sp>
    </p:spTree>
    <p:extLst>
      <p:ext uri="{BB962C8B-B14F-4D97-AF65-F5344CB8AC3E}">
        <p14:creationId xmlns:p14="http://schemas.microsoft.com/office/powerpoint/2010/main" val="15683141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Case Discussions</a:t>
            </a:r>
            <a:endParaRPr lang="en-US" dirty="0"/>
          </a:p>
        </p:txBody>
      </p:sp>
      <p:sp>
        <p:nvSpPr>
          <p:cNvPr id="3" name="TextBox 2"/>
          <p:cNvSpPr txBox="1"/>
          <p:nvPr/>
        </p:nvSpPr>
        <p:spPr>
          <a:xfrm>
            <a:off x="0" y="2362200"/>
            <a:ext cx="9144000" cy="1200329"/>
          </a:xfrm>
          <a:prstGeom prst="rect">
            <a:avLst/>
          </a:prstGeom>
          <a:noFill/>
        </p:spPr>
        <p:txBody>
          <a:bodyPr wrap="square" rtlCol="0">
            <a:spAutoFit/>
          </a:bodyPr>
          <a:lstStyle/>
          <a:p>
            <a:pPr algn="ctr"/>
            <a:r>
              <a:rPr lang="en-US" sz="7200" b="1" dirty="0" smtClean="0"/>
              <a:t>Small Groups</a:t>
            </a:r>
            <a:endParaRPr lang="en-US" sz="7200" b="1" dirty="0"/>
          </a:p>
        </p:txBody>
      </p:sp>
    </p:spTree>
    <p:extLst>
      <p:ext uri="{BB962C8B-B14F-4D97-AF65-F5344CB8AC3E}">
        <p14:creationId xmlns:p14="http://schemas.microsoft.com/office/powerpoint/2010/main" val="17712418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371600"/>
            <a:ext cx="8915400" cy="1523495"/>
          </a:xfrm>
        </p:spPr>
        <p:txBody>
          <a:bodyPr/>
          <a:lstStyle/>
          <a:p>
            <a:pPr algn="ctr"/>
            <a:r>
              <a:rPr lang="en-US" sz="2400" i="1" dirty="0" smtClean="0"/>
              <a:t>Academy of Diversity and Inclusion in Emergency Medicine</a:t>
            </a:r>
            <a:br>
              <a:rPr lang="en-US" sz="2400" i="1" dirty="0" smtClean="0"/>
            </a:br>
            <a:r>
              <a:rPr lang="en-US" sz="3600" dirty="0" smtClean="0"/>
              <a:t>Lesbian, Gay, Bisexual , Transgender Curriculum</a:t>
            </a:r>
            <a:endParaRPr lang="en-US" sz="3600" i="1" dirty="0"/>
          </a:p>
        </p:txBody>
      </p:sp>
      <p:sp>
        <p:nvSpPr>
          <p:cNvPr id="3" name="Subtitle 2"/>
          <p:cNvSpPr>
            <a:spLocks noGrp="1"/>
          </p:cNvSpPr>
          <p:nvPr>
            <p:ph type="subTitle" idx="1"/>
          </p:nvPr>
        </p:nvSpPr>
        <p:spPr>
          <a:xfrm>
            <a:off x="0" y="3124200"/>
            <a:ext cx="9144000" cy="1293812"/>
          </a:xfrm>
        </p:spPr>
        <p:txBody>
          <a:bodyPr>
            <a:normAutofit/>
          </a:bodyPr>
          <a:lstStyle/>
          <a:p>
            <a:pPr algn="ctr"/>
            <a:r>
              <a:rPr lang="en-US" sz="2800" dirty="0" smtClean="0"/>
              <a:t>Module </a:t>
            </a:r>
            <a:r>
              <a:rPr lang="en-US" sz="2800" dirty="0"/>
              <a:t>2</a:t>
            </a:r>
            <a:endParaRPr lang="en-US" sz="2800" dirty="0" smtClean="0"/>
          </a:p>
          <a:p>
            <a:pPr algn="ctr"/>
            <a:r>
              <a:rPr lang="en-US" sz="2800" dirty="0" smtClean="0"/>
              <a:t>Government, Law, and LGBT Health</a:t>
            </a:r>
            <a:endParaRPr lang="en-US" sz="2800" dirty="0"/>
          </a:p>
          <a:p>
            <a:pPr algn="ctr"/>
            <a:endParaRPr lang="en-US" dirty="0"/>
          </a:p>
        </p:txBody>
      </p:sp>
      <p:cxnSp>
        <p:nvCxnSpPr>
          <p:cNvPr id="8" name="Straight Connector 7"/>
          <p:cNvCxnSpPr/>
          <p:nvPr/>
        </p:nvCxnSpPr>
        <p:spPr>
          <a:xfrm>
            <a:off x="0" y="2514600"/>
            <a:ext cx="929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181600"/>
            <a:ext cx="92964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454"/>
            <a:ext cx="8077200" cy="4114800"/>
          </a:xfrm>
          <a:extLst/>
        </p:spPr>
        <p:txBody>
          <a:bodyPr/>
          <a:lstStyle/>
          <a:p>
            <a:pPr>
              <a:defRPr/>
            </a:pPr>
            <a:r>
              <a:rPr lang="en-US" i="1" dirty="0" smtClean="0">
                <a:solidFill>
                  <a:srgbClr val="FFFFFF"/>
                </a:solidFill>
              </a:rPr>
              <a:t>Module 2:</a:t>
            </a:r>
            <a:br>
              <a:rPr lang="en-US" i="1" dirty="0" smtClean="0">
                <a:solidFill>
                  <a:srgbClr val="FFFFFF"/>
                </a:solidFill>
              </a:rPr>
            </a:br>
            <a:r>
              <a:rPr lang="en-US" i="1" dirty="0" smtClean="0">
                <a:solidFill>
                  <a:srgbClr val="FFFFFF"/>
                </a:solidFill>
              </a:rPr>
              <a:t>Government, Law and LGBT Health</a:t>
            </a:r>
            <a:endParaRPr lang="en-US" dirty="0">
              <a:solidFill>
                <a:srgbClr val="FFFFFF"/>
              </a:solidFill>
            </a:endParaRPr>
          </a:p>
        </p:txBody>
      </p:sp>
      <p:pic>
        <p:nvPicPr>
          <p:cNvPr id="8195" name="Picture 2" descr="rainbow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14800"/>
            <a:ext cx="80010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1446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81000" y="1412875"/>
            <a:ext cx="8382000" cy="4932632"/>
          </a:xfrm>
        </p:spPr>
        <p:txBody>
          <a:bodyPr/>
          <a:lstStyle/>
          <a:p>
            <a:r>
              <a:rPr lang="en-US" dirty="0" smtClean="0"/>
              <a:t>Give examples how current law affects healthcare for LGBT patients and may have a negative impact on their health</a:t>
            </a:r>
          </a:p>
          <a:p>
            <a:pPr marL="0" indent="0">
              <a:buNone/>
            </a:pPr>
            <a:endParaRPr lang="en-US" dirty="0" smtClean="0"/>
          </a:p>
          <a:p>
            <a:r>
              <a:rPr lang="en-US" dirty="0" smtClean="0"/>
              <a:t>Know current federal law for visitation and advanced directives and apply them to LGBT individuals</a:t>
            </a:r>
          </a:p>
          <a:p>
            <a:pPr marL="0" indent="0">
              <a:buNone/>
            </a:pPr>
            <a:endParaRPr lang="en-US" dirty="0" smtClean="0"/>
          </a:p>
          <a:p>
            <a:r>
              <a:rPr lang="en-US" dirty="0" smtClean="0"/>
              <a:t>Discuss ethical issues surrounding the</a:t>
            </a:r>
          </a:p>
          <a:p>
            <a:pPr marL="0" indent="0">
              <a:buNone/>
            </a:pPr>
            <a:r>
              <a:rPr lang="en-US" dirty="0"/>
              <a:t> </a:t>
            </a:r>
            <a:r>
              <a:rPr lang="en-US" dirty="0" smtClean="0"/>
              <a:t>   interface of LGBT patients and the law</a:t>
            </a:r>
            <a:endParaRPr lang="en-US" dirty="0"/>
          </a:p>
        </p:txBody>
      </p:sp>
    </p:spTree>
    <p:extLst>
      <p:ext uri="{BB962C8B-B14F-4D97-AF65-F5344CB8AC3E}">
        <p14:creationId xmlns:p14="http://schemas.microsoft.com/office/powerpoint/2010/main" val="37972182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itchFamily="34" charset="-128"/>
              </a:rPr>
              <a:t>What Is LGBT Health?</a:t>
            </a:r>
          </a:p>
        </p:txBody>
      </p:sp>
      <p:sp>
        <p:nvSpPr>
          <p:cNvPr id="9221" name="Slide Number Placeholder 5"/>
          <p:cNvSpPr>
            <a:spLocks noGrp="1"/>
          </p:cNvSpPr>
          <p:nvPr>
            <p:ph type="sldNum" sz="quarter" idx="4294967295"/>
          </p:nvPr>
        </p:nvSpPr>
        <p:spPr bwMode="auto">
          <a:xfrm>
            <a:off x="8204200" y="6477000"/>
            <a:ext cx="7334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99CCFF"/>
              </a:buClr>
              <a:buChar char="•"/>
              <a:defRPr sz="22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fld id="{7E0DDF43-A5D8-49DB-8238-D86B08768CBE}" type="slidenum">
              <a:rPr lang="en-US" altLang="en-US" sz="1800">
                <a:solidFill>
                  <a:srgbClr val="898989"/>
                </a:solidFill>
              </a:rPr>
              <a:pPr eaLnBrk="1" hangingPunct="1">
                <a:spcBef>
                  <a:spcPct val="0"/>
                </a:spcBef>
                <a:buClrTx/>
                <a:buFontTx/>
                <a:buNone/>
              </a:pPr>
              <a:t>26</a:t>
            </a:fld>
            <a:endParaRPr lang="en-US" altLang="en-US" sz="1800">
              <a:solidFill>
                <a:srgbClr val="898989"/>
              </a:solidFill>
            </a:endParaRPr>
          </a:p>
        </p:txBody>
      </p:sp>
      <p:sp>
        <p:nvSpPr>
          <p:cNvPr id="9220" name="TextBox 2"/>
          <p:cNvSpPr txBox="1">
            <a:spLocks noChangeArrowheads="1"/>
          </p:cNvSpPr>
          <p:nvPr/>
        </p:nvSpPr>
        <p:spPr bwMode="auto">
          <a:xfrm>
            <a:off x="3749675" y="3276600"/>
            <a:ext cx="1603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0000"/>
              </a:buClr>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99CCFF"/>
              </a:buClr>
              <a:buChar char="•"/>
              <a:defRPr sz="22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en-US" sz="4000"/>
              <a:t>LGBT</a:t>
            </a:r>
          </a:p>
          <a:p>
            <a:pPr algn="ctr" eaLnBrk="1" hangingPunct="1">
              <a:spcBef>
                <a:spcPct val="0"/>
              </a:spcBef>
              <a:buClrTx/>
              <a:buFontTx/>
              <a:buNone/>
            </a:pPr>
            <a:r>
              <a:rPr lang="en-US" altLang="en-US" sz="4000"/>
              <a:t>Health</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680362213"/>
              </p:ext>
            </p:extLst>
          </p:nvPr>
        </p:nvGraphicFramePr>
        <p:xfrm>
          <a:off x="304800" y="12192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47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0"/>
            <a:ext cx="2209800" cy="3276600"/>
          </a:xfrm>
        </p:spPr>
      </p:pic>
      <p:pic>
        <p:nvPicPr>
          <p:cNvPr id="11267"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5356225" y="533400"/>
            <a:ext cx="3787775" cy="4267200"/>
          </a:xfrm>
        </p:spPr>
      </p:pic>
      <p:pic>
        <p:nvPicPr>
          <p:cNvPr id="1126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5105400"/>
            <a:ext cx="3336759"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Content Placeholder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81000"/>
            <a:ext cx="3082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3125" y="4343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cstate="print"/>
          <a:srcRect/>
          <a:stretch>
            <a:fillRect/>
          </a:stretch>
        </p:blipFill>
        <p:spPr bwMode="auto">
          <a:xfrm>
            <a:off x="152400" y="4038600"/>
            <a:ext cx="1823085" cy="1104900"/>
          </a:xfrm>
          <a:prstGeom prst="rect">
            <a:avLst/>
          </a:prstGeom>
          <a:noFill/>
          <a:ln w="9525">
            <a:noFill/>
            <a:miter lim="800000"/>
            <a:headEnd/>
            <a:tailEnd/>
          </a:ln>
        </p:spPr>
      </p:pic>
    </p:spTree>
    <p:extLst>
      <p:ext uri="{BB962C8B-B14F-4D97-AF65-F5344CB8AC3E}">
        <p14:creationId xmlns:p14="http://schemas.microsoft.com/office/powerpoint/2010/main" val="388218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altLang="en-US" smtClean="0">
                <a:ea typeface="ＭＳ Ｐゴシック" pitchFamily="34" charset="-128"/>
              </a:rPr>
              <a:t>Laws and LGBT Health</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847401265"/>
              </p:ext>
            </p:extLst>
          </p:nvPr>
        </p:nvGraphicFramePr>
        <p:xfrm>
          <a:off x="277777" y="923050"/>
          <a:ext cx="8839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59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76200" y="-19050"/>
            <a:ext cx="9285048" cy="6877050"/>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16252527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Session Faculty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87856637"/>
              </p:ext>
            </p:extLst>
          </p:nvPr>
        </p:nvGraphicFramePr>
        <p:xfrm>
          <a:off x="381000" y="1143000"/>
          <a:ext cx="8382000" cy="3713381"/>
        </p:xfrm>
        <a:graphic>
          <a:graphicData uri="http://schemas.openxmlformats.org/drawingml/2006/table">
            <a:tbl>
              <a:tblPr firstRow="1" bandRow="1">
                <a:tableStyleId>{2D5ABB26-0587-4C30-8999-92F81FD0307C}</a:tableStyleId>
              </a:tblPr>
              <a:tblGrid>
                <a:gridCol w="2095500"/>
                <a:gridCol w="2095500"/>
                <a:gridCol w="2095500"/>
                <a:gridCol w="2095500"/>
              </a:tblGrid>
              <a:tr h="878939">
                <a:tc>
                  <a:txBody>
                    <a:bodyPr/>
                    <a:lstStyle/>
                    <a:p>
                      <a:endParaRPr lang="en-US" sz="1400" dirty="0"/>
                    </a:p>
                  </a:txBody>
                  <a:tcPr/>
                </a:tc>
                <a:tc>
                  <a:txBody>
                    <a:bodyPr/>
                    <a:lstStyle/>
                    <a:p>
                      <a:r>
                        <a:rPr lang="en-US" sz="2400" dirty="0" smtClean="0"/>
                        <a:t>Paul Krieger</a:t>
                      </a:r>
                    </a:p>
                    <a:p>
                      <a:r>
                        <a:rPr lang="en-US" sz="1400" baseline="0" dirty="0" smtClean="0"/>
                        <a:t>Icahn School of Medicine at Mount Sinai</a:t>
                      </a:r>
                      <a:endParaRPr lang="en-US" sz="1400" dirty="0"/>
                    </a:p>
                  </a:txBody>
                  <a:tcPr/>
                </a:tc>
                <a:tc>
                  <a:txBody>
                    <a:bodyPr/>
                    <a:lstStyle/>
                    <a:p>
                      <a:r>
                        <a:rPr lang="en-US" sz="2400" dirty="0" smtClean="0"/>
                        <a:t>Joel Moll</a:t>
                      </a:r>
                    </a:p>
                    <a:p>
                      <a:r>
                        <a:rPr lang="en-US" sz="1400" dirty="0" smtClean="0"/>
                        <a:t>Virginia</a:t>
                      </a:r>
                      <a:r>
                        <a:rPr lang="en-US" sz="1400" baseline="0" dirty="0" smtClean="0"/>
                        <a:t> Commonwealth University</a:t>
                      </a:r>
                      <a:endParaRPr lang="en-US" sz="1400" dirty="0"/>
                    </a:p>
                  </a:txBody>
                  <a:tcPr/>
                </a:tc>
                <a:tc>
                  <a:txBody>
                    <a:bodyPr/>
                    <a:lstStyle/>
                    <a:p>
                      <a:endParaRPr lang="en-US" sz="1400" dirty="0"/>
                    </a:p>
                  </a:txBody>
                  <a:tcPr/>
                </a:tc>
              </a:tr>
              <a:tr h="2829461">
                <a:tc>
                  <a:txBody>
                    <a:bodyPr/>
                    <a:lstStyle/>
                    <a:p>
                      <a:endParaRPr lang="en-US" dirty="0"/>
                    </a:p>
                  </a:txBody>
                  <a:tcPr/>
                </a:tc>
                <a:tc>
                  <a:txBody>
                    <a:bodyPr/>
                    <a:lstStyle/>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r>
            </a:tbl>
          </a:graphicData>
        </a:graphic>
      </p:graphicFrame>
      <p:pic>
        <p:nvPicPr>
          <p:cNvPr id="6" name="Picture 5"/>
          <p:cNvPicPr>
            <a:picLocks noChangeAspect="1"/>
          </p:cNvPicPr>
          <p:nvPr/>
        </p:nvPicPr>
        <p:blipFill>
          <a:blip r:embed="rId2" cstate="print"/>
          <a:stretch>
            <a:fillRect/>
          </a:stretch>
        </p:blipFill>
        <p:spPr>
          <a:xfrm>
            <a:off x="4419600" y="2133600"/>
            <a:ext cx="2209800" cy="3124200"/>
          </a:xfrm>
          <a:prstGeom prst="rect">
            <a:avLst/>
          </a:prstGeom>
        </p:spPr>
      </p:pic>
      <p:pic>
        <p:nvPicPr>
          <p:cNvPr id="9" name="Picture 8"/>
          <p:cNvPicPr>
            <a:picLocks noChangeAspect="1"/>
          </p:cNvPicPr>
          <p:nvPr/>
        </p:nvPicPr>
        <p:blipFill>
          <a:blip r:embed="rId3" cstate="print"/>
          <a:stretch>
            <a:fillRect/>
          </a:stretch>
        </p:blipFill>
        <p:spPr>
          <a:xfrm>
            <a:off x="2286000" y="2133600"/>
            <a:ext cx="2209800" cy="3124200"/>
          </a:xfrm>
          <a:prstGeom prst="rect">
            <a:avLst/>
          </a:prstGeom>
        </p:spPr>
      </p:pic>
      <p:cxnSp>
        <p:nvCxnSpPr>
          <p:cNvPr id="15" name="Straight Connector 14"/>
          <p:cNvCxnSpPr/>
          <p:nvPr/>
        </p:nvCxnSpPr>
        <p:spPr>
          <a:xfrm>
            <a:off x="0" y="2133600"/>
            <a:ext cx="929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5257800"/>
            <a:ext cx="929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0509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30188"/>
            <a:ext cx="8382000" cy="1674812"/>
          </a:xfrm>
        </p:spPr>
        <p:txBody>
          <a:bodyPr>
            <a:normAutofit fontScale="90000"/>
          </a:bodyPr>
          <a:lstStyle/>
          <a:p>
            <a:pPr algn="ctr"/>
            <a:r>
              <a:rPr lang="en-US" altLang="en-US" sz="4400" dirty="0" smtClean="0">
                <a:ea typeface="ＭＳ Ｐゴシック" pitchFamily="34" charset="-128"/>
              </a:rPr>
              <a:t>Marriage and Healthcare</a:t>
            </a:r>
            <a:r>
              <a:rPr lang="en-US" altLang="en-US" sz="4000" dirty="0" smtClean="0">
                <a:ea typeface="ＭＳ Ｐゴシック" pitchFamily="34" charset="-128"/>
              </a:rPr>
              <a:t/>
            </a:r>
            <a:br>
              <a:rPr lang="en-US" altLang="en-US" sz="4000" dirty="0" smtClean="0">
                <a:ea typeface="ＭＳ Ｐゴシック" pitchFamily="34" charset="-128"/>
              </a:rPr>
            </a:br>
            <a:r>
              <a:rPr lang="en-US" altLang="en-US" sz="4000" dirty="0" smtClean="0">
                <a:ea typeface="ＭＳ Ｐゴシック" pitchFamily="34" charset="-128"/>
              </a:rPr>
              <a:t/>
            </a:r>
            <a:br>
              <a:rPr lang="en-US" altLang="en-US" sz="4000" dirty="0" smtClean="0">
                <a:ea typeface="ＭＳ Ｐゴシック" pitchFamily="34" charset="-128"/>
              </a:rPr>
            </a:br>
            <a:r>
              <a:rPr lang="en-US" altLang="en-US" sz="4000" dirty="0" smtClean="0">
                <a:ea typeface="ＭＳ Ｐゴシック" pitchFamily="34" charset="-128"/>
              </a:rPr>
              <a:t> </a:t>
            </a:r>
            <a:r>
              <a:rPr lang="en-US" sz="4000" u="sng" dirty="0" smtClean="0"/>
              <a:t>1138 Rights </a:t>
            </a:r>
            <a:r>
              <a:rPr lang="en-US" sz="4000" u="sng" dirty="0"/>
              <a:t>and </a:t>
            </a:r>
            <a:r>
              <a:rPr lang="en-US" sz="4000" u="sng" dirty="0" smtClean="0"/>
              <a:t>Privileges </a:t>
            </a:r>
            <a:r>
              <a:rPr lang="en-US" sz="4000" dirty="0"/>
              <a:t/>
            </a:r>
            <a:br>
              <a:rPr lang="en-US" sz="4000" dirty="0"/>
            </a:br>
            <a:r>
              <a:rPr lang="en-US" altLang="en-US" sz="4000" dirty="0" smtClean="0">
                <a:ea typeface="ＭＳ Ｐゴシック" pitchFamily="34" charset="-128"/>
              </a:rPr>
              <a:t/>
            </a:r>
            <a:br>
              <a:rPr lang="en-US" altLang="en-US" sz="4000" dirty="0" smtClean="0">
                <a:ea typeface="ＭＳ Ｐゴシック" pitchFamily="34" charset="-128"/>
              </a:rPr>
            </a:br>
            <a:r>
              <a:rPr lang="en-US" altLang="en-US" sz="4000" dirty="0" smtClean="0">
                <a:ea typeface="ＭＳ Ｐゴシック" pitchFamily="34" charset="-128"/>
              </a:rPr>
              <a:t>  </a:t>
            </a:r>
            <a:br>
              <a:rPr lang="en-US" altLang="en-US" sz="4000" dirty="0" smtClean="0">
                <a:ea typeface="ＭＳ Ｐゴシック" pitchFamily="34" charset="-128"/>
              </a:rPr>
            </a:br>
            <a:r>
              <a:rPr lang="en-US" altLang="en-US" sz="4000" dirty="0" smtClean="0">
                <a:ea typeface="ＭＳ Ｐゴシック" pitchFamily="34" charset="-128"/>
              </a:rPr>
              <a:t/>
            </a:r>
            <a:br>
              <a:rPr lang="en-US" altLang="en-US" sz="4000" dirty="0" smtClean="0">
                <a:ea typeface="ＭＳ Ｐゴシック" pitchFamily="34" charset="-128"/>
              </a:rPr>
            </a:br>
            <a:r>
              <a:rPr lang="en-US" altLang="en-US" sz="4000" dirty="0">
                <a:ea typeface="ＭＳ Ｐゴシック" pitchFamily="34" charset="-128"/>
              </a:rPr>
              <a:t>	</a:t>
            </a:r>
            <a:endParaRPr lang="en-US" altLang="en-US" sz="4000" dirty="0" smtClean="0">
              <a:ea typeface="ＭＳ Ｐゴシック" pitchFamily="34" charset="-128"/>
            </a:endParaRPr>
          </a:p>
        </p:txBody>
      </p:sp>
      <p:sp>
        <p:nvSpPr>
          <p:cNvPr id="5" name="Content Placeholder 4"/>
          <p:cNvSpPr>
            <a:spLocks noGrp="1"/>
          </p:cNvSpPr>
          <p:nvPr>
            <p:ph sz="half" idx="2"/>
          </p:nvPr>
        </p:nvSpPr>
        <p:spPr>
          <a:xfrm>
            <a:off x="304800" y="1752600"/>
            <a:ext cx="4114800" cy="762000"/>
          </a:xfrm>
        </p:spPr>
        <p:txBody>
          <a:bodyPr>
            <a:noAutofit/>
          </a:bodyPr>
          <a:lstStyle/>
          <a:p>
            <a:pPr marL="0" indent="0">
              <a:buNone/>
              <a:defRPr/>
            </a:pPr>
            <a:endParaRPr lang="en-US" sz="2400" dirty="0" smtClean="0"/>
          </a:p>
          <a:p>
            <a:pPr>
              <a:defRPr/>
            </a:pPr>
            <a:r>
              <a:rPr lang="en-US" sz="2200" dirty="0"/>
              <a:t>Employer sponsored health plans</a:t>
            </a:r>
          </a:p>
          <a:p>
            <a:pPr lvl="1">
              <a:defRPr/>
            </a:pPr>
            <a:r>
              <a:rPr lang="en-US" sz="2200" dirty="0"/>
              <a:t>Including coverage for </a:t>
            </a:r>
            <a:r>
              <a:rPr lang="en-US" sz="2200" dirty="0" smtClean="0"/>
              <a:t>children</a:t>
            </a:r>
          </a:p>
          <a:p>
            <a:pPr marL="333362" lvl="1" indent="0">
              <a:buNone/>
              <a:defRPr/>
            </a:pPr>
            <a:endParaRPr lang="en-US" sz="2200" dirty="0" smtClean="0"/>
          </a:p>
          <a:p>
            <a:pPr>
              <a:defRPr/>
            </a:pPr>
            <a:r>
              <a:rPr lang="en-US" sz="2200" dirty="0" smtClean="0"/>
              <a:t>Taxes and Probate</a:t>
            </a:r>
          </a:p>
          <a:p>
            <a:pPr marL="0" indent="0">
              <a:buNone/>
              <a:defRPr/>
            </a:pPr>
            <a:endParaRPr lang="en-US" sz="2200" dirty="0" smtClean="0"/>
          </a:p>
          <a:p>
            <a:pPr>
              <a:defRPr/>
            </a:pPr>
            <a:r>
              <a:rPr lang="en-US" sz="2200" dirty="0" smtClean="0"/>
              <a:t>Denial of Social Security Survivor benefits </a:t>
            </a:r>
          </a:p>
          <a:p>
            <a:pPr marL="0" indent="0">
              <a:buNone/>
              <a:defRPr/>
            </a:pPr>
            <a:endParaRPr lang="en-US" sz="2200" dirty="0" smtClean="0"/>
          </a:p>
          <a:p>
            <a:pPr>
              <a:defRPr/>
            </a:pPr>
            <a:r>
              <a:rPr lang="en-US" sz="2000" dirty="0"/>
              <a:t>Denial of spousal benefits in Medicare and Medicaid (including Medicaid liens)</a:t>
            </a:r>
          </a:p>
          <a:p>
            <a:pPr marL="0" indent="0">
              <a:buNone/>
              <a:defRPr/>
            </a:pPr>
            <a:endParaRPr lang="en-US" sz="2200" dirty="0" smtClean="0"/>
          </a:p>
          <a:p>
            <a:pPr marL="0" indent="0">
              <a:buNone/>
              <a:defRPr/>
            </a:pPr>
            <a:endParaRPr lang="en-US" sz="2400" dirty="0"/>
          </a:p>
          <a:p>
            <a:pPr marL="118872" indent="0">
              <a:buFontTx/>
              <a:buNone/>
              <a:defRPr/>
            </a:pPr>
            <a:endParaRPr lang="en-US" sz="2400" dirty="0" smtClean="0"/>
          </a:p>
          <a:p>
            <a:pPr marL="118872" indent="0">
              <a:buFontTx/>
              <a:buNone/>
              <a:defRPr/>
            </a:pPr>
            <a:endParaRPr lang="en-US" sz="2400" dirty="0"/>
          </a:p>
          <a:p>
            <a:pPr>
              <a:defRPr/>
            </a:pPr>
            <a:endParaRPr lang="en-US" sz="2400" dirty="0" smtClean="0"/>
          </a:p>
          <a:p>
            <a:pPr>
              <a:defRPr/>
            </a:pPr>
            <a:endParaRPr lang="en-US" sz="2400" dirty="0" smtClean="0"/>
          </a:p>
          <a:p>
            <a:pPr>
              <a:defRPr/>
            </a:pPr>
            <a:endParaRPr lang="en-US" sz="2400" dirty="0"/>
          </a:p>
        </p:txBody>
      </p:sp>
      <p:sp>
        <p:nvSpPr>
          <p:cNvPr id="4" name="Content Placeholder 3"/>
          <p:cNvSpPr>
            <a:spLocks noGrp="1"/>
          </p:cNvSpPr>
          <p:nvPr>
            <p:ph sz="quarter" idx="4"/>
          </p:nvPr>
        </p:nvSpPr>
        <p:spPr>
          <a:xfrm>
            <a:off x="4572000" y="1295400"/>
            <a:ext cx="4117974" cy="3497624"/>
          </a:xfrm>
        </p:spPr>
        <p:txBody>
          <a:bodyPr/>
          <a:lstStyle/>
          <a:p>
            <a:pPr marL="0" indent="0">
              <a:buNone/>
              <a:defRPr/>
            </a:pPr>
            <a:endParaRPr lang="en-US" sz="2400" dirty="0"/>
          </a:p>
          <a:p>
            <a:pPr marL="0" indent="0">
              <a:buNone/>
              <a:defRPr/>
            </a:pPr>
            <a:endParaRPr lang="en-US" sz="2400" dirty="0"/>
          </a:p>
          <a:p>
            <a:pPr>
              <a:defRPr/>
            </a:pPr>
            <a:r>
              <a:rPr lang="en-US" sz="2400" dirty="0"/>
              <a:t>Family Medical Leave Act</a:t>
            </a:r>
          </a:p>
          <a:p>
            <a:pPr marL="0" indent="0">
              <a:buNone/>
              <a:defRPr/>
            </a:pPr>
            <a:endParaRPr lang="en-US" sz="2400" dirty="0"/>
          </a:p>
          <a:p>
            <a:pPr>
              <a:defRPr/>
            </a:pPr>
            <a:r>
              <a:rPr lang="en-US" sz="2400" dirty="0"/>
              <a:t>Visitation rights and advanced directives</a:t>
            </a:r>
          </a:p>
          <a:p>
            <a:pPr marL="0" indent="0">
              <a:buNone/>
              <a:defRPr/>
            </a:pPr>
            <a:endParaRPr lang="en-US" sz="2400" dirty="0"/>
          </a:p>
          <a:p>
            <a:pPr>
              <a:defRPr/>
            </a:pPr>
            <a:r>
              <a:rPr lang="en-US" sz="2400" dirty="0"/>
              <a:t>Nursing home separation</a:t>
            </a:r>
          </a:p>
          <a:p>
            <a:endParaRPr lang="en-US" dirty="0"/>
          </a:p>
        </p:txBody>
      </p:sp>
      <p:sp>
        <p:nvSpPr>
          <p:cNvPr id="15364" name="Slide Number Placeholder 5"/>
          <p:cNvSpPr>
            <a:spLocks noGrp="1"/>
          </p:cNvSpPr>
          <p:nvPr>
            <p:ph type="sldNum" sz="quarter" idx="4294967295"/>
          </p:nvPr>
        </p:nvSpPr>
        <p:spPr bwMode="auto">
          <a:xfrm>
            <a:off x="8410575" y="6477000"/>
            <a:ext cx="7334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99CCFF"/>
              </a:buClr>
              <a:buChar char="•"/>
              <a:defRPr sz="22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fld id="{5CB39476-415E-4A5B-96CD-326C1B0EFA22}" type="slidenum">
              <a:rPr lang="en-US" altLang="en-US" sz="1800">
                <a:solidFill>
                  <a:srgbClr val="898989"/>
                </a:solidFill>
                <a:cs typeface="Arial" pitchFamily="34" charset="0"/>
              </a:rPr>
              <a:pPr eaLnBrk="1" hangingPunct="1">
                <a:spcBef>
                  <a:spcPct val="0"/>
                </a:spcBef>
                <a:buClrTx/>
                <a:buFontTx/>
                <a:buNone/>
              </a:pPr>
              <a:t>30</a:t>
            </a:fld>
            <a:endParaRPr lang="en-US" altLang="en-US" sz="1800">
              <a:solidFill>
                <a:srgbClr val="898989"/>
              </a:solidFill>
              <a:cs typeface="Arial" pitchFamily="34" charset="0"/>
            </a:endParaRPr>
          </a:p>
        </p:txBody>
      </p:sp>
    </p:spTree>
    <p:extLst>
      <p:ext uri="{BB962C8B-B14F-4D97-AF65-F5344CB8AC3E}">
        <p14:creationId xmlns:p14="http://schemas.microsoft.com/office/powerpoint/2010/main" val="60914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ea typeface="ＭＳ Ｐゴシック" pitchFamily="34" charset="-128"/>
              </a:rPr>
              <a:t>HHS and Visitation</a:t>
            </a:r>
          </a:p>
        </p:txBody>
      </p:sp>
      <p:sp>
        <p:nvSpPr>
          <p:cNvPr id="12291" name="Content Placeholder 3"/>
          <p:cNvSpPr>
            <a:spLocks noGrp="1"/>
          </p:cNvSpPr>
          <p:nvPr>
            <p:ph sz="half" idx="1"/>
          </p:nvPr>
        </p:nvSpPr>
        <p:spPr>
          <a:xfrm>
            <a:off x="406400" y="2233613"/>
            <a:ext cx="7848600" cy="3959225"/>
          </a:xfrm>
        </p:spPr>
        <p:txBody>
          <a:bodyPr>
            <a:normAutofit/>
          </a:bodyPr>
          <a:lstStyle/>
          <a:p>
            <a:pPr marL="460375">
              <a:buFontTx/>
              <a:buAutoNum type="arabicPeriod"/>
            </a:pPr>
            <a:r>
              <a:rPr lang="en-US" altLang="en-US" sz="1600" dirty="0" smtClean="0">
                <a:ea typeface="ＭＳ Ｐゴシック" pitchFamily="34" charset="-128"/>
              </a:rPr>
              <a:t>Inform each patient (or support person, where appropriate) of the right, subject to his or her consent, to receive the visitors whom he or she designates, including but not limited to, a spouse, a domestic partner (including a same-sex domestic partner), another family member, or a friend, and of his or her right to withdraw or deny such consent at any time.</a:t>
            </a:r>
          </a:p>
          <a:p>
            <a:pPr marL="460375">
              <a:buFontTx/>
              <a:buAutoNum type="arabicPeriod"/>
            </a:pPr>
            <a:endParaRPr lang="en-US" altLang="en-US" sz="1600" dirty="0" smtClean="0">
              <a:ea typeface="ＭＳ Ｐゴシック" pitchFamily="34" charset="-128"/>
            </a:endParaRPr>
          </a:p>
          <a:p>
            <a:pPr marL="460375">
              <a:buFontTx/>
              <a:buAutoNum type="arabicPeriod"/>
            </a:pPr>
            <a:r>
              <a:rPr lang="en-US" altLang="en-US" sz="1600" dirty="0" smtClean="0">
                <a:ea typeface="ＭＳ Ｐゴシック" pitchFamily="34" charset="-128"/>
              </a:rPr>
              <a:t>Not restrict, limit, or otherwise deny visitation privileges on the basis of race, color, national origin, religion, sex</a:t>
            </a:r>
            <a:r>
              <a:rPr lang="en-US" altLang="en-US" sz="1600" dirty="0" smtClean="0">
                <a:solidFill>
                  <a:srgbClr val="FFFFFF"/>
                </a:solidFill>
                <a:ea typeface="ＭＳ Ｐゴシック" pitchFamily="34" charset="-128"/>
              </a:rPr>
              <a:t>, gender identity, sexual orientation</a:t>
            </a:r>
            <a:r>
              <a:rPr lang="en-US" altLang="en-US" sz="1600" dirty="0" smtClean="0">
                <a:ea typeface="ＭＳ Ｐゴシック" pitchFamily="34" charset="-128"/>
              </a:rPr>
              <a:t>, or disability.</a:t>
            </a:r>
          </a:p>
          <a:p>
            <a:pPr marL="460375">
              <a:buFontTx/>
              <a:buAutoNum type="arabicPeriod"/>
            </a:pPr>
            <a:endParaRPr lang="en-US" altLang="en-US" sz="1600" dirty="0" smtClean="0">
              <a:ea typeface="ＭＳ Ｐゴシック" pitchFamily="34" charset="-128"/>
            </a:endParaRPr>
          </a:p>
          <a:p>
            <a:pPr marL="460375">
              <a:buFontTx/>
              <a:buAutoNum type="arabicPeriod"/>
            </a:pPr>
            <a:r>
              <a:rPr lang="en-US" altLang="en-US" sz="1600" dirty="0" smtClean="0">
                <a:ea typeface="ＭＳ Ｐゴシック" pitchFamily="34" charset="-128"/>
              </a:rPr>
              <a:t>Ensure that all visitors enjoy full and equal visitation privileges consistent with patient preferences.</a:t>
            </a:r>
          </a:p>
          <a:p>
            <a:pPr marL="460375">
              <a:buFontTx/>
              <a:buNone/>
            </a:pPr>
            <a:endParaRPr lang="en-US" altLang="en-US" sz="1600" dirty="0" smtClean="0">
              <a:ea typeface="ＭＳ Ｐゴシック" pitchFamily="34" charset="-128"/>
            </a:endParaRPr>
          </a:p>
          <a:p>
            <a:pPr marL="460375">
              <a:buFontTx/>
              <a:buNone/>
            </a:pPr>
            <a:r>
              <a:rPr lang="en-US" altLang="en-US" sz="1600" dirty="0" smtClean="0">
                <a:ea typeface="ＭＳ Ｐゴシック" pitchFamily="34" charset="-128"/>
              </a:rPr>
              <a:t>     “Notably, the final rule makes it clear that Medicare and Medicaid participating hospitals and critical access hospitals (CAH) may not  restrict, limit, or otherwise deny visitation privileges on the basis of, among other things, sexual orientation or gender identity.”</a:t>
            </a:r>
          </a:p>
          <a:p>
            <a:pPr marL="460375">
              <a:buNone/>
            </a:pPr>
            <a:r>
              <a:rPr lang="en-US" altLang="en-US" sz="1600" dirty="0">
                <a:ea typeface="ＭＳ Ｐゴシック" pitchFamily="34" charset="-128"/>
              </a:rPr>
              <a:t>	</a:t>
            </a:r>
            <a:r>
              <a:rPr lang="en-US" altLang="en-US" sz="1600" dirty="0" smtClean="0">
                <a:ea typeface="ＭＳ Ｐゴシック" pitchFamily="34" charset="-128"/>
              </a:rPr>
              <a:t>	</a:t>
            </a:r>
            <a:endParaRPr lang="en-US" altLang="en-US" sz="1600" dirty="0">
              <a:latin typeface="Arial" pitchFamily="34" charset="0"/>
              <a:ea typeface="ＭＳ Ｐゴシック" pitchFamily="34" charset="-128"/>
            </a:endParaRPr>
          </a:p>
          <a:p>
            <a:pPr marL="460375">
              <a:buFontTx/>
              <a:buNone/>
            </a:pPr>
            <a:endParaRPr lang="en-US" altLang="en-US" sz="1600" dirty="0" smtClean="0">
              <a:solidFill>
                <a:srgbClr val="FF0000"/>
              </a:solidFill>
              <a:ea typeface="ＭＳ Ｐゴシック" pitchFamily="34" charset="-128"/>
            </a:endParaRPr>
          </a:p>
        </p:txBody>
      </p:sp>
      <p:sp>
        <p:nvSpPr>
          <p:cNvPr id="3" name="Text Placeholder 2"/>
          <p:cNvSpPr>
            <a:spLocks noGrp="1"/>
          </p:cNvSpPr>
          <p:nvPr>
            <p:ph sz="half" idx="2"/>
          </p:nvPr>
        </p:nvSpPr>
        <p:spPr>
          <a:xfrm>
            <a:off x="0" y="1698625"/>
            <a:ext cx="6553200" cy="511175"/>
          </a:xfrm>
        </p:spPr>
        <p:txBody>
          <a:bodyPr>
            <a:normAutofit/>
          </a:bodyPr>
          <a:lstStyle/>
          <a:p>
            <a:pPr>
              <a:defRPr/>
            </a:pPr>
            <a:r>
              <a:rPr lang="en-US" dirty="0" smtClean="0"/>
              <a:t>Centers for Medicare and Medicaid</a:t>
            </a:r>
            <a:endParaRPr lang="en-US" dirty="0"/>
          </a:p>
        </p:txBody>
      </p:sp>
      <p:sp>
        <p:nvSpPr>
          <p:cNvPr id="12294" name="Slide Number Placeholder 6"/>
          <p:cNvSpPr>
            <a:spLocks noGrp="1"/>
          </p:cNvSpPr>
          <p:nvPr>
            <p:ph type="sldNum" sz="quarter" idx="4294967295"/>
          </p:nvPr>
        </p:nvSpPr>
        <p:spPr bwMode="auto">
          <a:xfrm>
            <a:off x="8204200" y="6477000"/>
            <a:ext cx="7334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99CCFF"/>
              </a:buClr>
              <a:buChar char="•"/>
              <a:defRPr sz="22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fld id="{48A9448F-2274-4AF3-B9DF-EDAFECDF6EF4}" type="slidenum">
              <a:rPr lang="en-US" altLang="en-US" sz="1800">
                <a:solidFill>
                  <a:srgbClr val="898989"/>
                </a:solidFill>
                <a:cs typeface="Arial" pitchFamily="34" charset="0"/>
              </a:rPr>
              <a:pPr eaLnBrk="1" hangingPunct="1">
                <a:spcBef>
                  <a:spcPct val="0"/>
                </a:spcBef>
                <a:buClrTx/>
                <a:buFontTx/>
                <a:buNone/>
              </a:pPr>
              <a:t>31</a:t>
            </a:fld>
            <a:endParaRPr lang="en-US" altLang="en-US" sz="1800">
              <a:solidFill>
                <a:srgbClr val="898989"/>
              </a:solidFill>
              <a:cs typeface="Arial" pitchFamily="34" charset="0"/>
            </a:endParaRPr>
          </a:p>
        </p:txBody>
      </p:sp>
      <p:pic>
        <p:nvPicPr>
          <p:cNvPr id="4098" name="Picture 2" descr="C:\Users\Dustin\Desktop\HHS sec.jpg"/>
          <p:cNvPicPr>
            <a:picLocks noChangeAspect="1" noChangeArrowheads="1"/>
          </p:cNvPicPr>
          <p:nvPr/>
        </p:nvPicPr>
        <p:blipFill>
          <a:blip r:embed="rId3" cstate="print"/>
          <a:srcRect/>
          <a:stretch>
            <a:fillRect/>
          </a:stretch>
        </p:blipFill>
        <p:spPr bwMode="auto">
          <a:xfrm>
            <a:off x="7604760" y="76200"/>
            <a:ext cx="1463040" cy="1828800"/>
          </a:xfrm>
          <a:prstGeom prst="rect">
            <a:avLst/>
          </a:prstGeom>
          <a:noFill/>
        </p:spPr>
      </p:pic>
    </p:spTree>
    <p:extLst>
      <p:ext uri="{BB962C8B-B14F-4D97-AF65-F5344CB8AC3E}">
        <p14:creationId xmlns:p14="http://schemas.microsoft.com/office/powerpoint/2010/main" val="427978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77108"/>
          </a:xfrm>
        </p:spPr>
        <p:txBody>
          <a:bodyPr/>
          <a:lstStyle/>
          <a:p>
            <a:r>
              <a:rPr lang="en-US" dirty="0" smtClean="0"/>
              <a:t>Visitation </a:t>
            </a:r>
            <a:endParaRPr lang="en-US" dirty="0"/>
          </a:p>
        </p:txBody>
      </p:sp>
      <p:sp>
        <p:nvSpPr>
          <p:cNvPr id="6" name="Content Placeholder 5"/>
          <p:cNvSpPr>
            <a:spLocks noGrp="1"/>
          </p:cNvSpPr>
          <p:nvPr>
            <p:ph idx="1"/>
          </p:nvPr>
        </p:nvSpPr>
        <p:spPr>
          <a:xfrm>
            <a:off x="381000" y="1219200"/>
            <a:ext cx="8382000" cy="5474319"/>
          </a:xfrm>
        </p:spPr>
        <p:txBody>
          <a:bodyPr/>
          <a:lstStyle/>
          <a:p>
            <a:r>
              <a:rPr lang="en-US" dirty="0" smtClean="0"/>
              <a:t>As a result of marriage equality all, all states now have visitation protection through marriage</a:t>
            </a:r>
          </a:p>
          <a:p>
            <a:pPr marL="0" indent="0">
              <a:buNone/>
            </a:pPr>
            <a:endParaRPr lang="en-US" dirty="0"/>
          </a:p>
          <a:p>
            <a:r>
              <a:rPr lang="en-US" dirty="0" smtClean="0"/>
              <a:t>Unclear if state laws could impact visitation if not married. and there is significant variation in state law</a:t>
            </a:r>
          </a:p>
          <a:p>
            <a:endParaRPr lang="en-US" dirty="0"/>
          </a:p>
          <a:p>
            <a:r>
              <a:rPr lang="en-US" dirty="0" smtClean="0"/>
              <a:t>Physicians should check with their local </a:t>
            </a:r>
            <a:endParaRPr lang="en-US" dirty="0"/>
          </a:p>
          <a:p>
            <a:pPr marL="0" indent="0">
              <a:buNone/>
            </a:pPr>
            <a:r>
              <a:rPr lang="en-US" dirty="0" smtClean="0"/>
              <a:t>    legal counsel to be familiar with the laws in</a:t>
            </a:r>
          </a:p>
          <a:p>
            <a:pPr marL="0" indent="0">
              <a:buNone/>
            </a:pPr>
            <a:r>
              <a:rPr lang="en-US" dirty="0" smtClean="0"/>
              <a:t>    their state.</a:t>
            </a:r>
            <a:endParaRPr lang="en-US" dirty="0"/>
          </a:p>
        </p:txBody>
      </p:sp>
    </p:spTree>
    <p:extLst>
      <p:ext uri="{BB962C8B-B14F-4D97-AF65-F5344CB8AC3E}">
        <p14:creationId xmlns:p14="http://schemas.microsoft.com/office/powerpoint/2010/main" val="28032339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itchFamily="34" charset="-128"/>
              </a:rPr>
              <a:t>Advanced Directives</a:t>
            </a:r>
          </a:p>
        </p:txBody>
      </p:sp>
      <p:sp>
        <p:nvSpPr>
          <p:cNvPr id="14339" name="Content Placeholder 4"/>
          <p:cNvSpPr>
            <a:spLocks noGrp="1"/>
          </p:cNvSpPr>
          <p:nvPr>
            <p:ph idx="1"/>
          </p:nvPr>
        </p:nvSpPr>
        <p:spPr/>
        <p:txBody>
          <a:bodyPr>
            <a:noAutofit/>
          </a:bodyPr>
          <a:lstStyle/>
          <a:p>
            <a:r>
              <a:rPr lang="en-US" altLang="en-US" dirty="0">
                <a:ea typeface="ＭＳ Ｐゴシック" pitchFamily="34" charset="-128"/>
              </a:rPr>
              <a:t>As a result of marriage </a:t>
            </a:r>
            <a:r>
              <a:rPr lang="en-US" altLang="en-US" dirty="0" smtClean="0">
                <a:ea typeface="ＭＳ Ｐゴシック" pitchFamily="34" charset="-128"/>
              </a:rPr>
              <a:t>equality, </a:t>
            </a:r>
            <a:r>
              <a:rPr lang="en-US" altLang="en-US" dirty="0">
                <a:ea typeface="ＭＳ Ｐゴシック" pitchFamily="34" charset="-128"/>
              </a:rPr>
              <a:t>state default surrogate decision making laws should allow for married couples to make to medical decisions for spouses </a:t>
            </a:r>
          </a:p>
          <a:p>
            <a:endParaRPr lang="en-US" altLang="en-US" dirty="0">
              <a:ea typeface="ＭＳ Ｐゴシック" pitchFamily="34" charset="-128"/>
            </a:endParaRPr>
          </a:p>
          <a:p>
            <a:r>
              <a:rPr lang="en-US" altLang="en-US" dirty="0" smtClean="0">
                <a:ea typeface="ＭＳ Ｐゴシック" pitchFamily="34" charset="-128"/>
              </a:rPr>
              <a:t>Unmarried same sex couples should have advanced directives in place</a:t>
            </a:r>
          </a:p>
        </p:txBody>
      </p:sp>
    </p:spTree>
    <p:extLst>
      <p:ext uri="{BB962C8B-B14F-4D97-AF65-F5344CB8AC3E}">
        <p14:creationId xmlns:p14="http://schemas.microsoft.com/office/powerpoint/2010/main" val="323239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57200"/>
            <a:ext cx="9448800" cy="664797"/>
          </a:xfrm>
        </p:spPr>
        <p:txBody>
          <a:bodyPr>
            <a:normAutofit fontScale="90000"/>
          </a:bodyPr>
          <a:lstStyle/>
          <a:p>
            <a:r>
              <a:rPr lang="en-US" altLang="en-US" dirty="0" smtClean="0">
                <a:ea typeface="ＭＳ Ｐゴシック" pitchFamily="34" charset="-128"/>
              </a:rPr>
              <a:t>Employment Non-Discrimination Act (ENDA)</a:t>
            </a:r>
          </a:p>
        </p:txBody>
      </p:sp>
      <p:sp>
        <p:nvSpPr>
          <p:cNvPr id="15" name="TextBox 14"/>
          <p:cNvSpPr txBox="1"/>
          <p:nvPr/>
        </p:nvSpPr>
        <p:spPr>
          <a:xfrm>
            <a:off x="457200" y="1600200"/>
            <a:ext cx="8411416" cy="5355312"/>
          </a:xfrm>
          <a:prstGeom prst="rect">
            <a:avLst/>
          </a:prstGeom>
          <a:noFill/>
        </p:spPr>
        <p:txBody>
          <a:bodyPr wrap="square">
            <a:spAutoFit/>
          </a:bodyPr>
          <a:lstStyle/>
          <a:p>
            <a:pPr marL="457200" indent="-457200">
              <a:buFont typeface="Arial" pitchFamily="34" charset="0"/>
              <a:buChar char="•"/>
              <a:defRPr/>
            </a:pPr>
            <a:r>
              <a:rPr lang="en-US" sz="3200" dirty="0">
                <a:ea typeface="ＭＳ Ｐゴシック" charset="0"/>
                <a:cs typeface="ＭＳ Ｐゴシック" charset="0"/>
              </a:rPr>
              <a:t>Would protect  </a:t>
            </a:r>
            <a:r>
              <a:rPr lang="en-US" sz="3200" dirty="0" smtClean="0">
                <a:ea typeface="ＭＳ Ｐゴシック" charset="0"/>
                <a:cs typeface="ＭＳ Ｐゴシック" charset="0"/>
              </a:rPr>
              <a:t>Americans </a:t>
            </a:r>
            <a:r>
              <a:rPr lang="en-US" sz="3200" dirty="0">
                <a:ea typeface="ＭＳ Ｐゴシック" charset="0"/>
                <a:cs typeface="ＭＳ Ｐゴシック" charset="0"/>
              </a:rPr>
              <a:t>from </a:t>
            </a:r>
            <a:r>
              <a:rPr lang="en-US" sz="3200" dirty="0" smtClean="0">
                <a:ea typeface="ＭＳ Ｐゴシック" charset="0"/>
                <a:cs typeface="ＭＳ Ｐゴシック" charset="0"/>
              </a:rPr>
              <a:t>being fired </a:t>
            </a:r>
            <a:r>
              <a:rPr lang="en-US" sz="3200" dirty="0">
                <a:ea typeface="ＭＳ Ｐゴシック" charset="0"/>
                <a:cs typeface="ＭＳ Ｐゴシック" charset="0"/>
              </a:rPr>
              <a:t>for being </a:t>
            </a:r>
            <a:r>
              <a:rPr lang="en-US" sz="3200" dirty="0" smtClean="0">
                <a:ea typeface="ＭＳ Ｐゴシック" charset="0"/>
                <a:cs typeface="ＭＳ Ｐゴシック" charset="0"/>
              </a:rPr>
              <a:t>LGBT</a:t>
            </a:r>
          </a:p>
          <a:p>
            <a:pPr marL="457200" indent="-457200">
              <a:buFont typeface="Arial" pitchFamily="34" charset="0"/>
              <a:buChar char="•"/>
              <a:defRPr/>
            </a:pPr>
            <a:endParaRPr lang="en-US" sz="3200" dirty="0">
              <a:ea typeface="ＭＳ Ｐゴシック" charset="0"/>
              <a:cs typeface="ＭＳ Ｐゴシック" charset="0"/>
            </a:endParaRPr>
          </a:p>
          <a:p>
            <a:pPr marL="457200" indent="-457200">
              <a:buFont typeface="Arial" pitchFamily="34" charset="0"/>
              <a:buChar char="•"/>
              <a:defRPr/>
            </a:pPr>
            <a:r>
              <a:rPr lang="en-US" sz="3200" dirty="0">
                <a:ea typeface="ＭＳ Ｐゴシック" charset="0"/>
                <a:cs typeface="ＭＳ Ｐゴシック" charset="0"/>
              </a:rPr>
              <a:t>90% of Americans think </a:t>
            </a:r>
            <a:r>
              <a:rPr lang="en-US" sz="3200" dirty="0" smtClean="0">
                <a:ea typeface="ＭＳ Ｐゴシック" charset="0"/>
                <a:cs typeface="ＭＳ Ｐゴシック" charset="0"/>
              </a:rPr>
              <a:t>law already, &gt;70</a:t>
            </a:r>
            <a:r>
              <a:rPr lang="en-US" sz="3200" dirty="0">
                <a:ea typeface="ＭＳ Ｐゴシック" charset="0"/>
                <a:cs typeface="ＭＳ Ｐゴシック" charset="0"/>
              </a:rPr>
              <a:t>% support </a:t>
            </a:r>
            <a:endParaRPr lang="en-US" sz="3200" dirty="0" smtClean="0">
              <a:ea typeface="ＭＳ Ｐゴシック" charset="0"/>
              <a:cs typeface="ＭＳ Ｐゴシック" charset="0"/>
            </a:endParaRPr>
          </a:p>
          <a:p>
            <a:pPr>
              <a:defRPr/>
            </a:pPr>
            <a:endParaRPr lang="en-US" sz="3200" dirty="0" smtClean="0">
              <a:ea typeface="ＭＳ Ｐゴシック" charset="0"/>
              <a:cs typeface="ＭＳ Ｐゴシック" charset="0"/>
            </a:endParaRPr>
          </a:p>
          <a:p>
            <a:pPr marL="457200" indent="-457200">
              <a:buFont typeface="Arial" pitchFamily="34" charset="0"/>
              <a:buChar char="•"/>
              <a:defRPr/>
            </a:pPr>
            <a:r>
              <a:rPr lang="en-US" sz="3200" dirty="0" smtClean="0">
                <a:ea typeface="ＭＳ Ｐゴシック" charset="0"/>
                <a:cs typeface="ＭＳ Ｐゴシック" charset="0"/>
              </a:rPr>
              <a:t>May be less likely to be hired if your LGBT</a:t>
            </a:r>
          </a:p>
          <a:p>
            <a:pPr>
              <a:defRPr/>
            </a:pPr>
            <a:endParaRPr lang="en-US" sz="2400" dirty="0">
              <a:latin typeface="Arial" charset="0"/>
              <a:ea typeface="ＭＳ Ｐゴシック" charset="0"/>
              <a:cs typeface="ＭＳ Ｐゴシック" charset="0"/>
            </a:endParaRPr>
          </a:p>
          <a:p>
            <a:pPr marL="457200" indent="-457200">
              <a:buFont typeface="Arial" pitchFamily="34" charset="0"/>
              <a:buChar char="•"/>
              <a:defRPr/>
            </a:pPr>
            <a:endParaRPr lang="en-US" sz="2000" dirty="0" smtClean="0">
              <a:latin typeface="Arial" charset="0"/>
              <a:ea typeface="ＭＳ Ｐゴシック" charset="0"/>
              <a:cs typeface="ＭＳ Ｐゴシック" charset="0"/>
            </a:endParaRPr>
          </a:p>
          <a:p>
            <a:pPr marL="457200" indent="-457200">
              <a:buFont typeface="Arial" pitchFamily="34" charset="0"/>
              <a:buChar char="•"/>
              <a:defRPr/>
            </a:pPr>
            <a:endParaRPr lang="en-US" sz="2000"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marL="342900" indent="-342900">
              <a:buFont typeface="+mj-lt"/>
              <a:buAutoNum type="arabicPeriod"/>
              <a:defRPr/>
            </a:pPr>
            <a:endParaRPr lang="en-US" dirty="0">
              <a:latin typeface="Arial" charset="0"/>
              <a:ea typeface="ＭＳ Ｐゴシック" charset="0"/>
              <a:cs typeface="ＭＳ Ｐゴシック" charset="0"/>
            </a:endParaRPr>
          </a:p>
        </p:txBody>
      </p:sp>
      <p:sp>
        <p:nvSpPr>
          <p:cNvPr id="5" name="Footer Placeholder 4"/>
          <p:cNvSpPr>
            <a:spLocks noGrp="1"/>
          </p:cNvSpPr>
          <p:nvPr/>
        </p:nvSpPr>
        <p:spPr>
          <a:xfrm>
            <a:off x="990600" y="3810000"/>
            <a:ext cx="7543800" cy="307975"/>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tx2">
                  <a:lumMod val="50000"/>
                </a:schemeClr>
              </a:solidFill>
            </a:endParaRPr>
          </a:p>
        </p:txBody>
      </p:sp>
    </p:spTree>
    <p:extLst>
      <p:ext uri="{BB962C8B-B14F-4D97-AF65-F5344CB8AC3E}">
        <p14:creationId xmlns:p14="http://schemas.microsoft.com/office/powerpoint/2010/main" val="370065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57200"/>
            <a:ext cx="9448800" cy="664797"/>
          </a:xfrm>
        </p:spPr>
        <p:txBody>
          <a:bodyPr>
            <a:normAutofit fontScale="90000"/>
          </a:bodyPr>
          <a:lstStyle/>
          <a:p>
            <a:r>
              <a:rPr lang="en-US" altLang="en-US" dirty="0" smtClean="0">
                <a:ea typeface="ＭＳ Ｐゴシック" pitchFamily="34" charset="-128"/>
              </a:rPr>
              <a:t>Employment Non-Discrimination Act (ENDA)</a:t>
            </a:r>
          </a:p>
        </p:txBody>
      </p:sp>
      <p:sp>
        <p:nvSpPr>
          <p:cNvPr id="15" name="TextBox 14"/>
          <p:cNvSpPr txBox="1"/>
          <p:nvPr/>
        </p:nvSpPr>
        <p:spPr>
          <a:xfrm>
            <a:off x="304800" y="1317208"/>
            <a:ext cx="8587208" cy="5847755"/>
          </a:xfrm>
          <a:prstGeom prst="rect">
            <a:avLst/>
          </a:prstGeom>
          <a:noFill/>
        </p:spPr>
        <p:txBody>
          <a:bodyPr wrap="square">
            <a:spAutoFit/>
          </a:bodyPr>
          <a:lstStyle/>
          <a:p>
            <a:pPr>
              <a:defRPr/>
            </a:pPr>
            <a:endParaRPr lang="en-US" sz="2400" dirty="0">
              <a:latin typeface="Arial" charset="0"/>
              <a:ea typeface="ＭＳ Ｐゴシック" charset="0"/>
              <a:cs typeface="ＭＳ Ｐゴシック" charset="0"/>
            </a:endParaRPr>
          </a:p>
          <a:p>
            <a:pPr marL="457200" indent="-457200">
              <a:buFont typeface="Arial" pitchFamily="34" charset="0"/>
              <a:buChar char="•"/>
              <a:defRPr/>
            </a:pPr>
            <a:r>
              <a:rPr lang="en-US" sz="3200" dirty="0" smtClean="0">
                <a:ea typeface="ＭＳ Ｐゴシック" charset="0"/>
                <a:cs typeface="ＭＳ Ｐゴシック" charset="0"/>
              </a:rPr>
              <a:t>LGBT people lower rates of Health Insurance </a:t>
            </a:r>
          </a:p>
          <a:p>
            <a:pPr>
              <a:defRPr/>
            </a:pPr>
            <a:endParaRPr lang="en-US" sz="3200" dirty="0">
              <a:ea typeface="ＭＳ Ｐゴシック" charset="0"/>
              <a:cs typeface="ＭＳ Ｐゴシック" charset="0"/>
            </a:endParaRPr>
          </a:p>
          <a:p>
            <a:pPr marL="457200" indent="-457200">
              <a:buFont typeface="Arial" pitchFamily="34" charset="0"/>
              <a:buChar char="•"/>
              <a:defRPr/>
            </a:pPr>
            <a:r>
              <a:rPr lang="en-US" sz="3200" dirty="0" smtClean="0">
                <a:ea typeface="ＭＳ Ｐゴシック" charset="0"/>
                <a:cs typeface="ＭＳ Ｐゴシック" charset="0"/>
              </a:rPr>
              <a:t>More LGBT live </a:t>
            </a:r>
            <a:r>
              <a:rPr lang="en-US" sz="3200" dirty="0">
                <a:ea typeface="ＭＳ Ｐゴシック" charset="0"/>
                <a:cs typeface="ＭＳ Ｐゴシック" charset="0"/>
              </a:rPr>
              <a:t>below the poverty line</a:t>
            </a:r>
          </a:p>
          <a:p>
            <a:pPr marL="914400" lvl="1" indent="-457200">
              <a:buFont typeface="Arial" pitchFamily="34" charset="0"/>
              <a:buChar char="•"/>
              <a:defRPr/>
            </a:pPr>
            <a:r>
              <a:rPr lang="en-US" sz="3200" dirty="0" smtClean="0">
                <a:cs typeface="Arial" panose="020B0604020202020204" pitchFamily="34" charset="0"/>
              </a:rPr>
              <a:t>African-Americans, women </a:t>
            </a:r>
            <a:r>
              <a:rPr lang="en-US" sz="3200" dirty="0">
                <a:cs typeface="Arial" panose="020B0604020202020204" pitchFamily="34" charset="0"/>
              </a:rPr>
              <a:t>particularly </a:t>
            </a:r>
            <a:r>
              <a:rPr lang="en-US" sz="3200" dirty="0" smtClean="0">
                <a:cs typeface="Arial" panose="020B0604020202020204" pitchFamily="34" charset="0"/>
              </a:rPr>
              <a:t>vulnerable </a:t>
            </a:r>
          </a:p>
          <a:p>
            <a:pPr>
              <a:defRPr/>
            </a:pPr>
            <a:endParaRPr lang="en-US" sz="3200" dirty="0">
              <a:ea typeface="ＭＳ Ｐゴシック" charset="0"/>
              <a:cs typeface="ＭＳ Ｐゴシック" charset="0"/>
            </a:endParaRPr>
          </a:p>
          <a:p>
            <a:pPr marL="457200" indent="-457200">
              <a:buFont typeface="Arial" pitchFamily="34" charset="0"/>
              <a:buChar char="•"/>
              <a:defRPr/>
            </a:pPr>
            <a:r>
              <a:rPr lang="en-US" sz="3200" dirty="0">
                <a:ea typeface="ＭＳ Ｐゴシック" charset="0"/>
                <a:cs typeface="ＭＳ Ｐゴシック" charset="0"/>
              </a:rPr>
              <a:t>Negative health </a:t>
            </a:r>
            <a:r>
              <a:rPr lang="en-US" sz="3200" dirty="0" smtClean="0">
                <a:ea typeface="ＭＳ Ｐゴシック" charset="0"/>
                <a:cs typeface="ＭＳ Ｐゴシック" charset="0"/>
              </a:rPr>
              <a:t>impact </a:t>
            </a:r>
            <a:r>
              <a:rPr lang="en-US" sz="3200" dirty="0">
                <a:ea typeface="ＭＳ Ｐゴシック" charset="0"/>
                <a:cs typeface="ＭＳ Ｐゴシック" charset="0"/>
              </a:rPr>
              <a:t>of not being out at </a:t>
            </a:r>
            <a:r>
              <a:rPr lang="en-US" sz="3200" dirty="0" smtClean="0">
                <a:ea typeface="ＭＳ Ｐゴシック" charset="0"/>
                <a:cs typeface="ＭＳ Ｐゴシック" charset="0"/>
              </a:rPr>
              <a:t>work</a:t>
            </a:r>
          </a:p>
          <a:p>
            <a:pPr marL="914400" lvl="1" indent="-457200">
              <a:buFont typeface="Arial" pitchFamily="34" charset="0"/>
              <a:buChar char="•"/>
              <a:defRPr/>
            </a:pPr>
            <a:r>
              <a:rPr lang="en-US" sz="3200" dirty="0" smtClean="0">
                <a:ea typeface="ＭＳ Ｐゴシック" charset="0"/>
                <a:cs typeface="ＭＳ Ｐゴシック" charset="0"/>
              </a:rPr>
              <a:t>Increased depression and anxiety</a:t>
            </a:r>
          </a:p>
          <a:p>
            <a:pPr marL="457200" indent="-457200">
              <a:buFont typeface="Arial" pitchFamily="34" charset="0"/>
              <a:buChar char="•"/>
              <a:defRPr/>
            </a:pPr>
            <a:endParaRPr lang="en-US" sz="2000" dirty="0" smtClean="0">
              <a:latin typeface="Arial" charset="0"/>
              <a:ea typeface="ＭＳ Ｐゴシック" charset="0"/>
              <a:cs typeface="ＭＳ Ｐゴシック" charset="0"/>
            </a:endParaRPr>
          </a:p>
          <a:p>
            <a:pPr marL="457200" indent="-457200">
              <a:buFont typeface="Arial" pitchFamily="34" charset="0"/>
              <a:buChar char="•"/>
              <a:defRPr/>
            </a:pPr>
            <a:endParaRPr lang="en-US" sz="2000"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marL="342900" indent="-342900">
              <a:buFont typeface="+mj-lt"/>
              <a:buAutoNum type="arabicPeriod"/>
              <a:defRPr/>
            </a:pPr>
            <a:endParaRPr lang="en-US" dirty="0">
              <a:latin typeface="Arial" charset="0"/>
              <a:ea typeface="ＭＳ Ｐゴシック" charset="0"/>
              <a:cs typeface="ＭＳ Ｐゴシック" charset="0"/>
            </a:endParaRPr>
          </a:p>
        </p:txBody>
      </p:sp>
      <p:sp>
        <p:nvSpPr>
          <p:cNvPr id="5" name="Footer Placeholder 4"/>
          <p:cNvSpPr>
            <a:spLocks noGrp="1"/>
          </p:cNvSpPr>
          <p:nvPr/>
        </p:nvSpPr>
        <p:spPr>
          <a:xfrm>
            <a:off x="990600" y="3810000"/>
            <a:ext cx="7543800" cy="307975"/>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tx2">
                  <a:lumMod val="50000"/>
                </a:schemeClr>
              </a:solidFill>
            </a:endParaRPr>
          </a:p>
        </p:txBody>
      </p:sp>
    </p:spTree>
    <p:extLst>
      <p:ext uri="{BB962C8B-B14F-4D97-AF65-F5344CB8AC3E}">
        <p14:creationId xmlns:p14="http://schemas.microsoft.com/office/powerpoint/2010/main" val="224571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Employment</a:t>
            </a:r>
            <a:endParaRPr lang="en-US" dirty="0"/>
          </a:p>
        </p:txBody>
      </p:sp>
      <p:pic>
        <p:nvPicPr>
          <p:cNvPr id="11" name="Content Placeholder 10" descr="employeement 2015-12-30 at 2.14.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398" t="23876" r="14506" b="2428"/>
          <a:stretch/>
        </p:blipFill>
        <p:spPr>
          <a:xfrm>
            <a:off x="0" y="1219200"/>
            <a:ext cx="7848600" cy="5638800"/>
          </a:xfrm>
        </p:spPr>
      </p:pic>
      <p:pic>
        <p:nvPicPr>
          <p:cNvPr id="13" name="Picture 12"/>
          <p:cNvPicPr>
            <a:picLocks noChangeAspect="1"/>
          </p:cNvPicPr>
          <p:nvPr/>
        </p:nvPicPr>
        <p:blipFill>
          <a:blip r:embed="rId3"/>
          <a:stretch>
            <a:fillRect/>
          </a:stretch>
        </p:blipFill>
        <p:spPr>
          <a:xfrm>
            <a:off x="4953000" y="1447800"/>
            <a:ext cx="2717800" cy="1011790"/>
          </a:xfrm>
          <a:prstGeom prst="rect">
            <a:avLst/>
          </a:prstGeom>
        </p:spPr>
      </p:pic>
    </p:spTree>
    <p:extLst>
      <p:ext uri="{BB962C8B-B14F-4D97-AF65-F5344CB8AC3E}">
        <p14:creationId xmlns:p14="http://schemas.microsoft.com/office/powerpoint/2010/main" val="42906512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Content Placeholder 2"/>
          <p:cNvSpPr>
            <a:spLocks noGrp="1"/>
          </p:cNvSpPr>
          <p:nvPr>
            <p:ph idx="1"/>
          </p:nvPr>
        </p:nvSpPr>
        <p:spPr/>
        <p:txBody>
          <a:bodyPr/>
          <a:lstStyle/>
          <a:p>
            <a:r>
              <a:rPr lang="en-US" dirty="0" smtClean="0"/>
              <a:t>Most states do not have laws prohibiting housing or mortgage discrimination</a:t>
            </a:r>
          </a:p>
          <a:p>
            <a:endParaRPr lang="en-US" dirty="0"/>
          </a:p>
          <a:p>
            <a:r>
              <a:rPr lang="en-US" dirty="0" smtClean="0"/>
              <a:t>No federal law </a:t>
            </a:r>
            <a:r>
              <a:rPr lang="en-US" dirty="0"/>
              <a:t>exists prohibiting housing or mortgage discrimination</a:t>
            </a:r>
          </a:p>
        </p:txBody>
      </p:sp>
    </p:spTree>
    <p:extLst>
      <p:ext uri="{BB962C8B-B14F-4D97-AF65-F5344CB8AC3E}">
        <p14:creationId xmlns:p14="http://schemas.microsoft.com/office/powerpoint/2010/main" val="5798331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Housing</a:t>
            </a:r>
          </a:p>
        </p:txBody>
      </p:sp>
      <p:pic>
        <p:nvPicPr>
          <p:cNvPr id="3" name="Picture 2" descr="Housing Screen Shot 2015-12-28 at 6.47.31 PM.png"/>
          <p:cNvPicPr>
            <a:picLocks noChangeAspect="1"/>
          </p:cNvPicPr>
          <p:nvPr/>
        </p:nvPicPr>
        <p:blipFill rotWithShape="1">
          <a:blip r:embed="rId2">
            <a:extLst>
              <a:ext uri="{28A0092B-C50C-407E-A947-70E740481C1C}">
                <a14:useLocalDpi xmlns:a14="http://schemas.microsoft.com/office/drawing/2010/main" val="0"/>
              </a:ext>
            </a:extLst>
          </a:blip>
          <a:srcRect l="15742" t="12222" r="14352" b="10742"/>
          <a:stretch/>
        </p:blipFill>
        <p:spPr>
          <a:xfrm>
            <a:off x="0" y="1295400"/>
            <a:ext cx="7848600" cy="5562600"/>
          </a:xfrm>
          <a:prstGeom prst="rect">
            <a:avLst/>
          </a:prstGeom>
        </p:spPr>
      </p:pic>
      <p:pic>
        <p:nvPicPr>
          <p:cNvPr id="4" name="Picture 3"/>
          <p:cNvPicPr>
            <a:picLocks noChangeAspect="1"/>
          </p:cNvPicPr>
          <p:nvPr/>
        </p:nvPicPr>
        <p:blipFill>
          <a:blip r:embed="rId3"/>
          <a:stretch>
            <a:fillRect/>
          </a:stretch>
        </p:blipFill>
        <p:spPr>
          <a:xfrm>
            <a:off x="4953000" y="1447800"/>
            <a:ext cx="2717800" cy="1011790"/>
          </a:xfrm>
          <a:prstGeom prst="rect">
            <a:avLst/>
          </a:prstGeom>
        </p:spPr>
      </p:pic>
    </p:spTree>
    <p:extLst>
      <p:ext uri="{BB962C8B-B14F-4D97-AF65-F5344CB8AC3E}">
        <p14:creationId xmlns:p14="http://schemas.microsoft.com/office/powerpoint/2010/main" val="1309434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Crimes</a:t>
            </a:r>
            <a:endParaRPr lang="en-US" dirty="0"/>
          </a:p>
        </p:txBody>
      </p:sp>
      <p:sp>
        <p:nvSpPr>
          <p:cNvPr id="3" name="Content Placeholder 2"/>
          <p:cNvSpPr>
            <a:spLocks noGrp="1"/>
          </p:cNvSpPr>
          <p:nvPr>
            <p:ph idx="1"/>
          </p:nvPr>
        </p:nvSpPr>
        <p:spPr>
          <a:xfrm>
            <a:off x="381000" y="1412875"/>
            <a:ext cx="8382000" cy="5121402"/>
          </a:xfrm>
        </p:spPr>
        <p:txBody>
          <a:bodyPr/>
          <a:lstStyle/>
          <a:p>
            <a:r>
              <a:rPr lang="en-US" dirty="0" smtClean="0"/>
              <a:t>Many states do not classify crimes against LGBT persons as hate crimes</a:t>
            </a:r>
          </a:p>
          <a:p>
            <a:endParaRPr lang="en-US" dirty="0" smtClean="0"/>
          </a:p>
          <a:p>
            <a:r>
              <a:rPr lang="en-US" dirty="0" smtClean="0"/>
              <a:t>Fewer states have laws against LGBT bullying</a:t>
            </a:r>
          </a:p>
          <a:p>
            <a:pPr marL="0" indent="0">
              <a:buNone/>
            </a:pPr>
            <a:endParaRPr lang="en-US" dirty="0" smtClean="0"/>
          </a:p>
          <a:p>
            <a:r>
              <a:rPr lang="en-US" dirty="0" smtClean="0"/>
              <a:t>A few states prohibit discrimination against LGBT students</a:t>
            </a:r>
          </a:p>
          <a:p>
            <a:endParaRPr lang="en-US" dirty="0" smtClean="0"/>
          </a:p>
          <a:p>
            <a:r>
              <a:rPr lang="en-US" dirty="0" smtClean="0"/>
              <a:t>1,261 LGBT hate crimes in 2013 </a:t>
            </a:r>
          </a:p>
          <a:p>
            <a:endParaRPr lang="en-US" dirty="0"/>
          </a:p>
        </p:txBody>
      </p:sp>
    </p:spTree>
    <p:extLst>
      <p:ext uri="{BB962C8B-B14F-4D97-AF65-F5344CB8AC3E}">
        <p14:creationId xmlns:p14="http://schemas.microsoft.com/office/powerpoint/2010/main" val="37616970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Acknowledgment</a:t>
            </a:r>
            <a:endParaRPr lang="en-US" dirty="0"/>
          </a:p>
        </p:txBody>
      </p:sp>
      <p:pic>
        <p:nvPicPr>
          <p:cNvPr id="3" name="Picture 2"/>
          <p:cNvPicPr>
            <a:picLocks noChangeAspect="1"/>
          </p:cNvPicPr>
          <p:nvPr/>
        </p:nvPicPr>
        <p:blipFill>
          <a:blip r:embed="rId2" cstate="print"/>
          <a:stretch>
            <a:fillRect/>
          </a:stretch>
        </p:blipFill>
        <p:spPr>
          <a:xfrm>
            <a:off x="1524000" y="2209800"/>
            <a:ext cx="2811780" cy="3048000"/>
          </a:xfrm>
          <a:prstGeom prst="rect">
            <a:avLst/>
          </a:prstGeom>
        </p:spPr>
      </p:pic>
      <p:pic>
        <p:nvPicPr>
          <p:cNvPr id="4" name="Picture 3"/>
          <p:cNvPicPr>
            <a:picLocks noChangeAspect="1"/>
          </p:cNvPicPr>
          <p:nvPr/>
        </p:nvPicPr>
        <p:blipFill>
          <a:blip r:embed="rId3" cstate="print"/>
          <a:stretch>
            <a:fillRect/>
          </a:stretch>
        </p:blipFill>
        <p:spPr>
          <a:xfrm>
            <a:off x="5105400" y="2209800"/>
            <a:ext cx="2487989" cy="3048000"/>
          </a:xfrm>
          <a:prstGeom prst="rect">
            <a:avLst/>
          </a:prstGeom>
        </p:spPr>
      </p:pic>
      <p:sp>
        <p:nvSpPr>
          <p:cNvPr id="7" name="TextBox 6"/>
          <p:cNvSpPr txBox="1"/>
          <p:nvPr/>
        </p:nvSpPr>
        <p:spPr>
          <a:xfrm>
            <a:off x="1676400" y="1295400"/>
            <a:ext cx="1841745" cy="738664"/>
          </a:xfrm>
          <a:prstGeom prst="rect">
            <a:avLst/>
          </a:prstGeom>
          <a:noFill/>
        </p:spPr>
        <p:txBody>
          <a:bodyPr wrap="none" rtlCol="0">
            <a:spAutoFit/>
          </a:bodyPr>
          <a:lstStyle/>
          <a:p>
            <a:r>
              <a:rPr lang="en-US" sz="2400" dirty="0" err="1" smtClean="0"/>
              <a:t>Thea</a:t>
            </a:r>
            <a:r>
              <a:rPr lang="en-US" sz="2400" dirty="0" smtClean="0"/>
              <a:t> James</a:t>
            </a:r>
          </a:p>
          <a:p>
            <a:r>
              <a:rPr lang="en-US" dirty="0" smtClean="0"/>
              <a:t>Boston University</a:t>
            </a:r>
            <a:endParaRPr lang="en-US" dirty="0"/>
          </a:p>
        </p:txBody>
      </p:sp>
      <p:sp>
        <p:nvSpPr>
          <p:cNvPr id="8" name="TextBox 7"/>
          <p:cNvSpPr txBox="1"/>
          <p:nvPr/>
        </p:nvSpPr>
        <p:spPr>
          <a:xfrm>
            <a:off x="5105400" y="1295400"/>
            <a:ext cx="2600855" cy="738664"/>
          </a:xfrm>
          <a:prstGeom prst="rect">
            <a:avLst/>
          </a:prstGeom>
          <a:noFill/>
        </p:spPr>
        <p:txBody>
          <a:bodyPr wrap="none" rtlCol="0">
            <a:spAutoFit/>
          </a:bodyPr>
          <a:lstStyle/>
          <a:p>
            <a:r>
              <a:rPr lang="en-US" sz="2400" dirty="0"/>
              <a:t>Ellen </a:t>
            </a:r>
            <a:r>
              <a:rPr lang="en-US" sz="2400" dirty="0" err="1"/>
              <a:t>Slaven</a:t>
            </a:r>
            <a:endParaRPr lang="en-US" sz="2400" dirty="0"/>
          </a:p>
          <a:p>
            <a:r>
              <a:rPr lang="en-US" dirty="0"/>
              <a:t>Louisiana State University</a:t>
            </a:r>
          </a:p>
        </p:txBody>
      </p:sp>
    </p:spTree>
    <p:extLst>
      <p:ext uri="{BB962C8B-B14F-4D97-AF65-F5344CB8AC3E}">
        <p14:creationId xmlns:p14="http://schemas.microsoft.com/office/powerpoint/2010/main" val="2747287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stin\Desktop\Bias Breakdown.jpg"/>
          <p:cNvPicPr>
            <a:picLocks noChangeAspect="1" noChangeArrowheads="1"/>
          </p:cNvPicPr>
          <p:nvPr/>
        </p:nvPicPr>
        <p:blipFill>
          <a:blip r:embed="rId3" cstate="print"/>
          <a:srcRect/>
          <a:stretch>
            <a:fillRect/>
          </a:stretch>
        </p:blipFill>
        <p:spPr bwMode="auto">
          <a:xfrm>
            <a:off x="0" y="0"/>
            <a:ext cx="9296400" cy="6858000"/>
          </a:xfrm>
          <a:prstGeom prst="rect">
            <a:avLst/>
          </a:prstGeom>
          <a:noFill/>
        </p:spPr>
      </p:pic>
    </p:spTree>
    <p:extLst>
      <p:ext uri="{BB962C8B-B14F-4D97-AF65-F5344CB8AC3E}">
        <p14:creationId xmlns:p14="http://schemas.microsoft.com/office/powerpoint/2010/main" val="825592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Hate Crimes</a:t>
            </a:r>
          </a:p>
        </p:txBody>
      </p:sp>
      <p:pic>
        <p:nvPicPr>
          <p:cNvPr id="3" name="Picture 2" descr="hate crimes Screen Shot 2015-12-28 at 6.44.41 PM.png"/>
          <p:cNvPicPr>
            <a:picLocks noChangeAspect="1"/>
          </p:cNvPicPr>
          <p:nvPr/>
        </p:nvPicPr>
        <p:blipFill rotWithShape="1">
          <a:blip r:embed="rId2">
            <a:extLst>
              <a:ext uri="{28A0092B-C50C-407E-A947-70E740481C1C}">
                <a14:useLocalDpi xmlns:a14="http://schemas.microsoft.com/office/drawing/2010/main" val="0"/>
              </a:ext>
            </a:extLst>
          </a:blip>
          <a:srcRect l="15742" t="10909" r="12963" b="2908"/>
          <a:stretch/>
        </p:blipFill>
        <p:spPr>
          <a:xfrm>
            <a:off x="-1" y="1219198"/>
            <a:ext cx="7772401" cy="5638801"/>
          </a:xfrm>
          <a:prstGeom prst="rect">
            <a:avLst/>
          </a:prstGeom>
        </p:spPr>
      </p:pic>
      <p:pic>
        <p:nvPicPr>
          <p:cNvPr id="4" name="Picture 3"/>
          <p:cNvPicPr>
            <a:picLocks noChangeAspect="1"/>
          </p:cNvPicPr>
          <p:nvPr/>
        </p:nvPicPr>
        <p:blipFill>
          <a:blip r:embed="rId3"/>
          <a:stretch>
            <a:fillRect/>
          </a:stretch>
        </p:blipFill>
        <p:spPr>
          <a:xfrm>
            <a:off x="4953000" y="1295400"/>
            <a:ext cx="2717800" cy="1011790"/>
          </a:xfrm>
          <a:prstGeom prst="rect">
            <a:avLst/>
          </a:prstGeom>
        </p:spPr>
      </p:pic>
    </p:spTree>
    <p:extLst>
      <p:ext uri="{BB962C8B-B14F-4D97-AF65-F5344CB8AC3E}">
        <p14:creationId xmlns:p14="http://schemas.microsoft.com/office/powerpoint/2010/main" val="1127275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a:t>
            </a:r>
            <a:endParaRPr lang="en-US" dirty="0"/>
          </a:p>
        </p:txBody>
      </p:sp>
      <p:sp>
        <p:nvSpPr>
          <p:cNvPr id="9" name="Content Placeholder 8"/>
          <p:cNvSpPr>
            <a:spLocks noGrp="1"/>
          </p:cNvSpPr>
          <p:nvPr>
            <p:ph idx="1"/>
          </p:nvPr>
        </p:nvSpPr>
        <p:spPr>
          <a:xfrm>
            <a:off x="381000" y="1023889"/>
            <a:ext cx="9144000" cy="4919712"/>
          </a:xfrm>
        </p:spPr>
        <p:txBody>
          <a:bodyPr>
            <a:normAutofit fontScale="77500" lnSpcReduction="20000"/>
          </a:bodyPr>
          <a:lstStyle/>
          <a:p>
            <a:r>
              <a:rPr lang="en-US" sz="4100" dirty="0" smtClean="0"/>
              <a:t>Twice as likely to have attempted suicide</a:t>
            </a:r>
          </a:p>
          <a:p>
            <a:pPr marL="118872" indent="0">
              <a:buNone/>
            </a:pPr>
            <a:endParaRPr lang="en-US" sz="4100" dirty="0" smtClean="0"/>
          </a:p>
          <a:p>
            <a:r>
              <a:rPr lang="en-US" sz="4100" dirty="0" smtClean="0"/>
              <a:t>Twice as likely to experiment drugs/alcohol</a:t>
            </a:r>
          </a:p>
          <a:p>
            <a:pPr marL="118872" indent="0">
              <a:buNone/>
            </a:pPr>
            <a:endParaRPr lang="en-US" sz="4100" dirty="0" smtClean="0"/>
          </a:p>
          <a:p>
            <a:r>
              <a:rPr lang="en-US" sz="4100" dirty="0" smtClean="0"/>
              <a:t>More likely to be physically abused</a:t>
            </a:r>
          </a:p>
          <a:p>
            <a:pPr marL="118872" indent="0">
              <a:buNone/>
            </a:pPr>
            <a:endParaRPr lang="en-US" sz="4100" dirty="0" smtClean="0"/>
          </a:p>
          <a:p>
            <a:r>
              <a:rPr lang="en-US" sz="4100" dirty="0" smtClean="0"/>
              <a:t>Twice as likely verbally harassed or physically assaulted</a:t>
            </a:r>
          </a:p>
          <a:p>
            <a:endParaRPr lang="en-US" sz="4100" dirty="0"/>
          </a:p>
          <a:p>
            <a:r>
              <a:rPr lang="en-US" sz="4100" dirty="0"/>
              <a:t>25% report missing school because </a:t>
            </a:r>
            <a:r>
              <a:rPr lang="en-US" sz="4100" dirty="0" smtClean="0"/>
              <a:t>feel</a:t>
            </a:r>
          </a:p>
          <a:p>
            <a:pPr marL="0" indent="0">
              <a:buNone/>
            </a:pPr>
            <a:r>
              <a:rPr lang="en-US" sz="4100" dirty="0"/>
              <a:t> </a:t>
            </a:r>
            <a:r>
              <a:rPr lang="en-US" sz="4100" dirty="0" smtClean="0"/>
              <a:t>    </a:t>
            </a:r>
            <a:r>
              <a:rPr lang="en-US" sz="4100" dirty="0"/>
              <a:t>unsafe.</a:t>
            </a:r>
          </a:p>
          <a:p>
            <a:endParaRPr lang="en-US" dirty="0" smtClean="0"/>
          </a:p>
        </p:txBody>
      </p:sp>
      <p:sp>
        <p:nvSpPr>
          <p:cNvPr id="3" name="Slide Number Placeholder 2"/>
          <p:cNvSpPr>
            <a:spLocks noGrp="1"/>
          </p:cNvSpPr>
          <p:nvPr>
            <p:ph type="sldNum" sz="quarter" idx="4294967295"/>
          </p:nvPr>
        </p:nvSpPr>
        <p:spPr>
          <a:xfrm>
            <a:off x="8204396" y="6476999"/>
            <a:ext cx="733864" cy="274320"/>
          </a:xfrm>
          <a:prstGeom prst="rect">
            <a:avLst/>
          </a:prstGeom>
        </p:spPr>
        <p:txBody>
          <a:bodyPr/>
          <a:lstStyle/>
          <a:p>
            <a:fld id="{813E8C52-4FB9-4BA8-BCAE-9CA969CE48F5}"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833099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LGBT Bullying</a:t>
            </a:r>
          </a:p>
        </p:txBody>
      </p:sp>
      <p:pic>
        <p:nvPicPr>
          <p:cNvPr id="3" name="Picture 2" descr="bullying Screen Shot 2015-12-28 at 6.43.19 PM.png"/>
          <p:cNvPicPr>
            <a:picLocks noChangeAspect="1"/>
          </p:cNvPicPr>
          <p:nvPr/>
        </p:nvPicPr>
        <p:blipFill rotWithShape="1">
          <a:blip r:embed="rId2">
            <a:extLst>
              <a:ext uri="{28A0092B-C50C-407E-A947-70E740481C1C}">
                <a14:useLocalDpi xmlns:a14="http://schemas.microsoft.com/office/drawing/2010/main" val="0"/>
              </a:ext>
            </a:extLst>
          </a:blip>
          <a:srcRect l="16204" t="12592" r="11111" b="-1109"/>
          <a:stretch/>
        </p:blipFill>
        <p:spPr>
          <a:xfrm>
            <a:off x="8467" y="1219200"/>
            <a:ext cx="7687733" cy="5638800"/>
          </a:xfrm>
          <a:prstGeom prst="rect">
            <a:avLst/>
          </a:prstGeom>
        </p:spPr>
      </p:pic>
      <p:pic>
        <p:nvPicPr>
          <p:cNvPr id="4" name="Picture 3"/>
          <p:cNvPicPr>
            <a:picLocks noChangeAspect="1"/>
          </p:cNvPicPr>
          <p:nvPr/>
        </p:nvPicPr>
        <p:blipFill>
          <a:blip r:embed="rId3"/>
          <a:stretch>
            <a:fillRect/>
          </a:stretch>
        </p:blipFill>
        <p:spPr>
          <a:xfrm>
            <a:off x="4953000" y="1295400"/>
            <a:ext cx="2717800" cy="1011790"/>
          </a:xfrm>
          <a:prstGeom prst="rect">
            <a:avLst/>
          </a:prstGeom>
        </p:spPr>
      </p:pic>
    </p:spTree>
    <p:extLst>
      <p:ext uri="{BB962C8B-B14F-4D97-AF65-F5344CB8AC3E}">
        <p14:creationId xmlns:p14="http://schemas.microsoft.com/office/powerpoint/2010/main" val="17725480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LGBT Student Discrimination</a:t>
            </a:r>
          </a:p>
        </p:txBody>
      </p:sp>
      <p:pic>
        <p:nvPicPr>
          <p:cNvPr id="3" name="Picture 2" descr="school discrimination Screen Shot 2015-12-28 at 6.42.20 PM.png"/>
          <p:cNvPicPr>
            <a:picLocks noChangeAspect="1"/>
          </p:cNvPicPr>
          <p:nvPr/>
        </p:nvPicPr>
        <p:blipFill rotWithShape="1">
          <a:blip r:embed="rId2">
            <a:extLst>
              <a:ext uri="{28A0092B-C50C-407E-A947-70E740481C1C}">
                <a14:useLocalDpi xmlns:a14="http://schemas.microsoft.com/office/drawing/2010/main" val="0"/>
              </a:ext>
            </a:extLst>
          </a:blip>
          <a:srcRect l="17129" t="11111" r="16204" b="1482"/>
          <a:stretch/>
        </p:blipFill>
        <p:spPr>
          <a:xfrm>
            <a:off x="8467" y="990600"/>
            <a:ext cx="7611533" cy="5867400"/>
          </a:xfrm>
          <a:prstGeom prst="rect">
            <a:avLst/>
          </a:prstGeom>
        </p:spPr>
      </p:pic>
      <p:pic>
        <p:nvPicPr>
          <p:cNvPr id="4" name="Picture 3"/>
          <p:cNvPicPr>
            <a:picLocks noChangeAspect="1"/>
          </p:cNvPicPr>
          <p:nvPr/>
        </p:nvPicPr>
        <p:blipFill>
          <a:blip r:embed="rId3"/>
          <a:stretch>
            <a:fillRect/>
          </a:stretch>
        </p:blipFill>
        <p:spPr>
          <a:xfrm>
            <a:off x="4876800" y="1143000"/>
            <a:ext cx="2717800" cy="914400"/>
          </a:xfrm>
          <a:prstGeom prst="rect">
            <a:avLst/>
          </a:prstGeom>
        </p:spPr>
      </p:pic>
    </p:spTree>
    <p:extLst>
      <p:ext uri="{BB962C8B-B14F-4D97-AF65-F5344CB8AC3E}">
        <p14:creationId xmlns:p14="http://schemas.microsoft.com/office/powerpoint/2010/main" val="2829797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Transgender Healthcare</a:t>
            </a:r>
            <a:endParaRPr lang="en-US" dirty="0"/>
          </a:p>
        </p:txBody>
      </p:sp>
      <p:pic>
        <p:nvPicPr>
          <p:cNvPr id="3" name="Picture 2" descr="transgender health Screen Shot 2015-12-28 at 6.48.17 PM.png"/>
          <p:cNvPicPr>
            <a:picLocks noChangeAspect="1"/>
          </p:cNvPicPr>
          <p:nvPr/>
        </p:nvPicPr>
        <p:blipFill rotWithShape="1">
          <a:blip r:embed="rId3">
            <a:extLst>
              <a:ext uri="{28A0092B-C50C-407E-A947-70E740481C1C}">
                <a14:useLocalDpi xmlns:a14="http://schemas.microsoft.com/office/drawing/2010/main" val="0"/>
              </a:ext>
            </a:extLst>
          </a:blip>
          <a:srcRect l="17131" t="11852" r="16435" b="10741"/>
          <a:stretch/>
        </p:blipFill>
        <p:spPr>
          <a:xfrm>
            <a:off x="0" y="990600"/>
            <a:ext cx="7641167" cy="5867400"/>
          </a:xfrm>
          <a:prstGeom prst="rect">
            <a:avLst/>
          </a:prstGeom>
        </p:spPr>
      </p:pic>
      <p:pic>
        <p:nvPicPr>
          <p:cNvPr id="4" name="Picture 3"/>
          <p:cNvPicPr>
            <a:picLocks noChangeAspect="1"/>
          </p:cNvPicPr>
          <p:nvPr/>
        </p:nvPicPr>
        <p:blipFill>
          <a:blip r:embed="rId4"/>
          <a:stretch>
            <a:fillRect/>
          </a:stretch>
        </p:blipFill>
        <p:spPr>
          <a:xfrm>
            <a:off x="4876800" y="1143000"/>
            <a:ext cx="2717800" cy="1011790"/>
          </a:xfrm>
          <a:prstGeom prst="rect">
            <a:avLst/>
          </a:prstGeom>
        </p:spPr>
      </p:pic>
    </p:spTree>
    <p:extLst>
      <p:ext uri="{BB962C8B-B14F-4D97-AF65-F5344CB8AC3E}">
        <p14:creationId xmlns:p14="http://schemas.microsoft.com/office/powerpoint/2010/main" val="4990855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Transgender specific laws</a:t>
            </a:r>
            <a:endParaRPr lang="en-US" dirty="0"/>
          </a:p>
        </p:txBody>
      </p:sp>
      <p:pic>
        <p:nvPicPr>
          <p:cNvPr id="3" name="Picture 2" descr="Screen Shot 2015-12-28 at 6.29.17 PM.png"/>
          <p:cNvPicPr>
            <a:picLocks noChangeAspect="1"/>
          </p:cNvPicPr>
          <p:nvPr/>
        </p:nvPicPr>
        <p:blipFill rotWithShape="1">
          <a:blip r:embed="rId3">
            <a:extLst>
              <a:ext uri="{28A0092B-C50C-407E-A947-70E740481C1C}">
                <a14:useLocalDpi xmlns:a14="http://schemas.microsoft.com/office/drawing/2010/main" val="0"/>
              </a:ext>
            </a:extLst>
          </a:blip>
          <a:srcRect l="15277" t="13333" r="12037" b="10741"/>
          <a:stretch/>
        </p:blipFill>
        <p:spPr>
          <a:xfrm>
            <a:off x="0" y="1143000"/>
            <a:ext cx="7772400" cy="5715000"/>
          </a:xfrm>
          <a:prstGeom prst="rect">
            <a:avLst/>
          </a:prstGeom>
        </p:spPr>
      </p:pic>
      <p:pic>
        <p:nvPicPr>
          <p:cNvPr id="4" name="Picture 3"/>
          <p:cNvPicPr>
            <a:picLocks noChangeAspect="1"/>
          </p:cNvPicPr>
          <p:nvPr/>
        </p:nvPicPr>
        <p:blipFill>
          <a:blip r:embed="rId4"/>
          <a:stretch>
            <a:fillRect/>
          </a:stretch>
        </p:blipFill>
        <p:spPr>
          <a:xfrm>
            <a:off x="5029200" y="1219200"/>
            <a:ext cx="2717800" cy="1011790"/>
          </a:xfrm>
          <a:prstGeom prst="rect">
            <a:avLst/>
          </a:prstGeom>
        </p:spPr>
      </p:pic>
    </p:spTree>
    <p:extLst>
      <p:ext uri="{BB962C8B-B14F-4D97-AF65-F5344CB8AC3E}">
        <p14:creationId xmlns:p14="http://schemas.microsoft.com/office/powerpoint/2010/main" val="42135175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a:xfrm>
            <a:off x="381000" y="1219200"/>
            <a:ext cx="8382000" cy="4825937"/>
          </a:xfrm>
        </p:spPr>
        <p:txBody>
          <a:bodyPr/>
          <a:lstStyle/>
          <a:p>
            <a:r>
              <a:rPr lang="en-US" dirty="0" smtClean="0"/>
              <a:t>Marriage confers numerous rights, in whose absence may affect non-married same-sex couples and their families </a:t>
            </a:r>
          </a:p>
          <a:p>
            <a:endParaRPr lang="en-US" dirty="0" smtClean="0"/>
          </a:p>
          <a:p>
            <a:r>
              <a:rPr lang="en-US" dirty="0"/>
              <a:t>L</a:t>
            </a:r>
            <a:r>
              <a:rPr lang="en-US" dirty="0" smtClean="0"/>
              <a:t>aws vary by state, inconsistently applied, and are under legal challenge leaving LGBT patients vulnerable with less protection</a:t>
            </a:r>
          </a:p>
          <a:p>
            <a:endParaRPr lang="en-US" dirty="0" smtClean="0"/>
          </a:p>
          <a:p>
            <a:r>
              <a:rPr lang="en-US" dirty="0" smtClean="0"/>
              <a:t>Significant legal barriers exist for transgender patients which result in less access to care</a:t>
            </a:r>
            <a:endParaRPr lang="en-US" dirty="0"/>
          </a:p>
        </p:txBody>
      </p:sp>
    </p:spTree>
    <p:extLst>
      <p:ext uri="{BB962C8B-B14F-4D97-AF65-F5344CB8AC3E}">
        <p14:creationId xmlns:p14="http://schemas.microsoft.com/office/powerpoint/2010/main" val="23873546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382000" cy="677108"/>
          </a:xfrm>
        </p:spPr>
        <p:txBody>
          <a:bodyPr/>
          <a:lstStyle/>
          <a:p>
            <a:pPr algn="ctr"/>
            <a:r>
              <a:rPr lang="en-US" dirty="0" smtClean="0"/>
              <a:t>Module 2 Post Test</a:t>
            </a:r>
            <a:endParaRPr lang="en-US" dirty="0"/>
          </a:p>
        </p:txBody>
      </p:sp>
    </p:spTree>
    <p:extLst>
      <p:ext uri="{BB962C8B-B14F-4D97-AF65-F5344CB8AC3E}">
        <p14:creationId xmlns:p14="http://schemas.microsoft.com/office/powerpoint/2010/main" val="1189122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Post Test</a:t>
            </a:r>
            <a:endParaRPr lang="en-US" dirty="0"/>
          </a:p>
        </p:txBody>
      </p:sp>
      <p:sp>
        <p:nvSpPr>
          <p:cNvPr id="3" name="Text Placeholder 2"/>
          <p:cNvSpPr>
            <a:spLocks noGrp="1"/>
          </p:cNvSpPr>
          <p:nvPr>
            <p:ph type="body" sz="quarter" idx="10"/>
          </p:nvPr>
        </p:nvSpPr>
        <p:spPr>
          <a:xfrm>
            <a:off x="381000" y="1411552"/>
            <a:ext cx="8382000" cy="5603586"/>
          </a:xfrm>
        </p:spPr>
        <p:txBody>
          <a:bodyPr/>
          <a:lstStyle/>
          <a:p>
            <a:pPr marL="514350" lvl="0" indent="-514350">
              <a:buFont typeface="+mj-lt"/>
              <a:buAutoNum type="arabicPeriod"/>
            </a:pPr>
            <a:r>
              <a:rPr lang="en-US" dirty="0"/>
              <a:t>Which of the following statements are false?</a:t>
            </a:r>
          </a:p>
          <a:p>
            <a:pPr marL="1031875" lvl="1" indent="-514350">
              <a:buFont typeface="+mj-lt"/>
              <a:buAutoNum type="alphaUcPeriod"/>
            </a:pPr>
            <a:r>
              <a:rPr lang="en-US" dirty="0" smtClean="0"/>
              <a:t>As a result of marriage </a:t>
            </a:r>
            <a:r>
              <a:rPr lang="en-US" dirty="0"/>
              <a:t>equality </a:t>
            </a:r>
            <a:r>
              <a:rPr lang="en-US" dirty="0" smtClean="0"/>
              <a:t>married same sex couples should have </a:t>
            </a:r>
            <a:r>
              <a:rPr lang="en-US" dirty="0"/>
              <a:t>equal visitation rights in all hospitals</a:t>
            </a:r>
          </a:p>
          <a:p>
            <a:pPr marL="1031875" lvl="1" indent="-514350">
              <a:buFont typeface="+mj-lt"/>
              <a:buAutoNum type="alphaUcPeriod"/>
            </a:pPr>
            <a:r>
              <a:rPr lang="en-US" dirty="0"/>
              <a:t>Hospital visitation laws vary state by state</a:t>
            </a:r>
          </a:p>
          <a:p>
            <a:pPr marL="1031875" lvl="1" indent="-514350">
              <a:buFont typeface="+mj-lt"/>
              <a:buAutoNum type="alphaUcPeriod"/>
            </a:pPr>
            <a:r>
              <a:rPr lang="en-US" dirty="0"/>
              <a:t>Medicare and Medicaid participating hospitals may not restrict, limit, or otherwise deny visitation </a:t>
            </a:r>
            <a:r>
              <a:rPr lang="en-US" dirty="0" smtClean="0"/>
              <a:t>privileges</a:t>
            </a:r>
            <a:r>
              <a:rPr lang="en-US" dirty="0"/>
              <a:t> </a:t>
            </a:r>
            <a:r>
              <a:rPr lang="en-US" dirty="0" smtClean="0"/>
              <a:t>based on </a:t>
            </a:r>
            <a:r>
              <a:rPr lang="en-US" dirty="0"/>
              <a:t>gender identity or sexual orientation.</a:t>
            </a:r>
          </a:p>
          <a:p>
            <a:pPr marL="1031875" lvl="1" indent="-514350">
              <a:buFont typeface="+mj-lt"/>
              <a:buAutoNum type="alphaUcPeriod"/>
            </a:pPr>
            <a:r>
              <a:rPr lang="en-US" dirty="0"/>
              <a:t>Federal </a:t>
            </a:r>
            <a:r>
              <a:rPr lang="en-US" dirty="0" smtClean="0"/>
              <a:t>law </a:t>
            </a:r>
            <a:r>
              <a:rPr lang="en-US" dirty="0"/>
              <a:t>states that you many not deny hospital visitation privileges based on gender identity or sexual orientation</a:t>
            </a:r>
          </a:p>
          <a:p>
            <a:pPr marL="514350" indent="-514350">
              <a:buFont typeface="+mj-lt"/>
              <a:buAutoNum type="arabicPeriod"/>
            </a:pPr>
            <a:endParaRPr lang="en-US" dirty="0"/>
          </a:p>
        </p:txBody>
      </p:sp>
    </p:spTree>
    <p:extLst>
      <p:ext uri="{BB962C8B-B14F-4D97-AF65-F5344CB8AC3E}">
        <p14:creationId xmlns:p14="http://schemas.microsoft.com/office/powerpoint/2010/main" val="41037535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Additional Disclosure</a:t>
            </a:r>
            <a:endParaRPr lang="en-US" dirty="0"/>
          </a:p>
        </p:txBody>
      </p:sp>
      <p:sp>
        <p:nvSpPr>
          <p:cNvPr id="5" name="Content Placeholder 4"/>
          <p:cNvSpPr>
            <a:spLocks noGrp="1"/>
          </p:cNvSpPr>
          <p:nvPr>
            <p:ph idx="1"/>
          </p:nvPr>
        </p:nvSpPr>
        <p:spPr>
          <a:xfrm>
            <a:off x="381000" y="1412875"/>
            <a:ext cx="8382000" cy="1436291"/>
          </a:xfrm>
        </p:spPr>
        <p:txBody>
          <a:bodyPr/>
          <a:lstStyle/>
          <a:p>
            <a:r>
              <a:rPr lang="en-US" dirty="0" smtClean="0"/>
              <a:t>We went to medical school, not law school</a:t>
            </a:r>
          </a:p>
          <a:p>
            <a:r>
              <a:rPr lang="en-US" dirty="0" smtClean="0"/>
              <a:t>In real life situations please consult your hospital for actual legal advice</a:t>
            </a:r>
            <a:endParaRPr lang="en-US" dirty="0"/>
          </a:p>
        </p:txBody>
      </p:sp>
    </p:spTree>
    <p:extLst>
      <p:ext uri="{BB962C8B-B14F-4D97-AF65-F5344CB8AC3E}">
        <p14:creationId xmlns:p14="http://schemas.microsoft.com/office/powerpoint/2010/main" val="11318514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Post Test</a:t>
            </a:r>
            <a:endParaRPr lang="en-US" dirty="0"/>
          </a:p>
        </p:txBody>
      </p:sp>
      <p:sp>
        <p:nvSpPr>
          <p:cNvPr id="3" name="Text Placeholder 2"/>
          <p:cNvSpPr>
            <a:spLocks noGrp="1"/>
          </p:cNvSpPr>
          <p:nvPr>
            <p:ph type="body" sz="quarter" idx="10"/>
          </p:nvPr>
        </p:nvSpPr>
        <p:spPr>
          <a:xfrm>
            <a:off x="381000" y="1411552"/>
            <a:ext cx="8382000" cy="5215787"/>
          </a:xfrm>
        </p:spPr>
        <p:txBody>
          <a:bodyPr/>
          <a:lstStyle/>
          <a:p>
            <a:pPr marL="514350" lvl="0" indent="-514350">
              <a:buFont typeface="+mj-lt"/>
              <a:buAutoNum type="arabicPeriod"/>
            </a:pPr>
            <a:r>
              <a:rPr lang="en-US" dirty="0"/>
              <a:t>Which of the following statements are false?</a:t>
            </a:r>
          </a:p>
          <a:p>
            <a:pPr marL="1031875" lvl="1" indent="-514350">
              <a:buFont typeface="+mj-lt"/>
              <a:buAutoNum type="alphaUcPeriod"/>
            </a:pPr>
            <a:r>
              <a:rPr lang="en-US" dirty="0"/>
              <a:t>As a result of marriage </a:t>
            </a:r>
            <a:r>
              <a:rPr lang="en-US" dirty="0" smtClean="0"/>
              <a:t>equality, </a:t>
            </a:r>
            <a:r>
              <a:rPr lang="en-US" dirty="0"/>
              <a:t>married same sex couples should have equal visitation rights in all hospitals</a:t>
            </a:r>
          </a:p>
          <a:p>
            <a:pPr marL="1031875" lvl="1" indent="-514350">
              <a:buFont typeface="+mj-lt"/>
              <a:buAutoNum type="alphaUcPeriod"/>
            </a:pPr>
            <a:r>
              <a:rPr lang="en-US" dirty="0" smtClean="0"/>
              <a:t>Hospital </a:t>
            </a:r>
            <a:r>
              <a:rPr lang="en-US" dirty="0"/>
              <a:t>visitation laws vary state by state</a:t>
            </a:r>
          </a:p>
          <a:p>
            <a:pPr marL="1031875" lvl="1" indent="-514350">
              <a:buFont typeface="+mj-lt"/>
              <a:buAutoNum type="alphaUcPeriod"/>
            </a:pPr>
            <a:r>
              <a:rPr lang="en-US" dirty="0"/>
              <a:t>Medicare and Medicaid participating hospitals may not restrict, limit, or otherwise deny visitation privileges, gender identity or sexual orientation.</a:t>
            </a:r>
          </a:p>
          <a:p>
            <a:pPr marL="1031875" lvl="1" indent="-514350">
              <a:buFont typeface="+mj-lt"/>
              <a:buAutoNum type="alphaUcPeriod"/>
            </a:pPr>
            <a:r>
              <a:rPr lang="en-US" b="1" i="1" dirty="0" smtClean="0">
                <a:solidFill>
                  <a:srgbClr val="FFFF00"/>
                </a:solidFill>
              </a:rPr>
              <a:t> Federal law </a:t>
            </a:r>
            <a:r>
              <a:rPr lang="en-US" b="1" i="1" dirty="0">
                <a:solidFill>
                  <a:srgbClr val="FFFF00"/>
                </a:solidFill>
              </a:rPr>
              <a:t>states that you many not deny hospital visitation privileges based on gender identity or sexual orientation</a:t>
            </a:r>
          </a:p>
          <a:p>
            <a:pPr marL="514350" indent="-514350">
              <a:buFont typeface="+mj-lt"/>
              <a:buAutoNum type="arabicPeriod"/>
            </a:pPr>
            <a:endParaRPr lang="en-US" dirty="0"/>
          </a:p>
        </p:txBody>
      </p:sp>
    </p:spTree>
    <p:extLst>
      <p:ext uri="{BB962C8B-B14F-4D97-AF65-F5344CB8AC3E}">
        <p14:creationId xmlns:p14="http://schemas.microsoft.com/office/powerpoint/2010/main" val="18914801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5658985"/>
          </a:xfrm>
        </p:spPr>
        <p:txBody>
          <a:bodyPr/>
          <a:lstStyle/>
          <a:p>
            <a:pPr marL="0" lvl="0" indent="0">
              <a:buNone/>
            </a:pPr>
            <a:r>
              <a:rPr lang="en-US" dirty="0" smtClean="0"/>
              <a:t>2. Which </a:t>
            </a:r>
            <a:r>
              <a:rPr lang="en-US" dirty="0"/>
              <a:t>of the following is true about advanced directives?</a:t>
            </a:r>
          </a:p>
          <a:p>
            <a:pPr marL="1031875" lvl="1" indent="-514350">
              <a:buFont typeface="+mj-lt"/>
              <a:buAutoNum type="alphaUcPeriod"/>
            </a:pPr>
            <a:r>
              <a:rPr lang="en-US" dirty="0"/>
              <a:t>Advanced directives do not have to be legally honored if </a:t>
            </a:r>
            <a:r>
              <a:rPr lang="en-US" dirty="0" smtClean="0"/>
              <a:t> </a:t>
            </a:r>
            <a:r>
              <a:rPr lang="en-US" dirty="0"/>
              <a:t>you are not in your state of domicile for same sex couples</a:t>
            </a:r>
          </a:p>
          <a:p>
            <a:pPr marL="1031875" lvl="1" indent="-514350">
              <a:buFont typeface="+mj-lt"/>
              <a:buAutoNum type="alphaUcPeriod"/>
            </a:pPr>
            <a:r>
              <a:rPr lang="en-US" dirty="0" smtClean="0"/>
              <a:t>Almost </a:t>
            </a:r>
            <a:r>
              <a:rPr lang="en-US" dirty="0"/>
              <a:t>all states have reciprocity for advanced directives and those directives should legally be recognized regardless of sexual orientation</a:t>
            </a:r>
          </a:p>
          <a:p>
            <a:pPr marL="1031875" lvl="1" indent="-514350">
              <a:buFont typeface="+mj-lt"/>
              <a:buAutoNum type="alphaUcPeriod"/>
            </a:pPr>
            <a:r>
              <a:rPr lang="en-US" dirty="0"/>
              <a:t>Medicaid and M</a:t>
            </a:r>
            <a:r>
              <a:rPr lang="en-US" dirty="0" smtClean="0"/>
              <a:t>edicare </a:t>
            </a:r>
            <a:r>
              <a:rPr lang="en-US" dirty="0"/>
              <a:t>services has mandated hospital training  for all </a:t>
            </a:r>
            <a:r>
              <a:rPr lang="en-US" dirty="0" smtClean="0"/>
              <a:t>employees </a:t>
            </a:r>
            <a:r>
              <a:rPr lang="en-US" dirty="0"/>
              <a:t>on advanced directives for participating hospitals</a:t>
            </a:r>
          </a:p>
          <a:p>
            <a:pPr marL="1031875" lvl="1" indent="-514350">
              <a:buFont typeface="+mj-lt"/>
              <a:buAutoNum type="alphaUcPeriod"/>
            </a:pPr>
            <a:r>
              <a:rPr lang="en-US" dirty="0"/>
              <a:t>None of the above</a:t>
            </a:r>
          </a:p>
          <a:p>
            <a:endParaRPr lang="en-US" dirty="0"/>
          </a:p>
        </p:txBody>
      </p:sp>
    </p:spTree>
    <p:extLst>
      <p:ext uri="{BB962C8B-B14F-4D97-AF65-F5344CB8AC3E}">
        <p14:creationId xmlns:p14="http://schemas.microsoft.com/office/powerpoint/2010/main" val="33223758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5658985"/>
          </a:xfrm>
        </p:spPr>
        <p:txBody>
          <a:bodyPr/>
          <a:lstStyle/>
          <a:p>
            <a:pPr marL="0" lvl="0" indent="0">
              <a:buNone/>
            </a:pPr>
            <a:r>
              <a:rPr lang="en-US" dirty="0" smtClean="0"/>
              <a:t>2. Which </a:t>
            </a:r>
            <a:r>
              <a:rPr lang="en-US" dirty="0"/>
              <a:t>of the following is true about advanced directives?</a:t>
            </a:r>
          </a:p>
          <a:p>
            <a:pPr marL="1031875" lvl="1" indent="-514350">
              <a:buFont typeface="+mj-lt"/>
              <a:buAutoNum type="alphaUcPeriod"/>
            </a:pPr>
            <a:r>
              <a:rPr lang="en-US" dirty="0"/>
              <a:t>Advanced directives do not have to be legally honored </a:t>
            </a:r>
            <a:r>
              <a:rPr lang="en-US" dirty="0" smtClean="0"/>
              <a:t>if you are not in your state of domicile for </a:t>
            </a:r>
            <a:r>
              <a:rPr lang="en-US" dirty="0"/>
              <a:t>same sex couples</a:t>
            </a:r>
          </a:p>
          <a:p>
            <a:pPr marL="1031875" lvl="1" indent="-514350">
              <a:buFont typeface="+mj-lt"/>
              <a:buAutoNum type="alphaUcPeriod"/>
            </a:pPr>
            <a:r>
              <a:rPr lang="en-US" b="1" i="1" dirty="0" smtClean="0">
                <a:solidFill>
                  <a:srgbClr val="FFFF00"/>
                </a:solidFill>
              </a:rPr>
              <a:t>  Almost </a:t>
            </a:r>
            <a:r>
              <a:rPr lang="en-US" b="1" i="1" dirty="0">
                <a:solidFill>
                  <a:srgbClr val="FFFF00"/>
                </a:solidFill>
              </a:rPr>
              <a:t>all states have reciprocity for advanced directives and those directives should legally be recognized regardless of sexual orientation</a:t>
            </a:r>
          </a:p>
          <a:p>
            <a:pPr marL="1031875" lvl="1" indent="-514350">
              <a:buFont typeface="+mj-lt"/>
              <a:buAutoNum type="alphaUcPeriod"/>
            </a:pPr>
            <a:r>
              <a:rPr lang="en-US" dirty="0"/>
              <a:t>Medicaid and M</a:t>
            </a:r>
            <a:r>
              <a:rPr lang="en-US" dirty="0" smtClean="0"/>
              <a:t>edicare </a:t>
            </a:r>
            <a:r>
              <a:rPr lang="en-US" dirty="0"/>
              <a:t>services has mandated hospital training  for all </a:t>
            </a:r>
            <a:r>
              <a:rPr lang="en-US" dirty="0" smtClean="0"/>
              <a:t>employees </a:t>
            </a:r>
            <a:r>
              <a:rPr lang="en-US" dirty="0"/>
              <a:t>on advanced directives for participating hospitals</a:t>
            </a:r>
          </a:p>
          <a:p>
            <a:pPr marL="1031875" lvl="1" indent="-514350">
              <a:buFont typeface="+mj-lt"/>
              <a:buAutoNum type="alphaUcPeriod"/>
            </a:pPr>
            <a:r>
              <a:rPr lang="en-US" dirty="0"/>
              <a:t>None of the above</a:t>
            </a:r>
          </a:p>
          <a:p>
            <a:endParaRPr lang="en-US" dirty="0"/>
          </a:p>
        </p:txBody>
      </p:sp>
    </p:spTree>
    <p:extLst>
      <p:ext uri="{BB962C8B-B14F-4D97-AF65-F5344CB8AC3E}">
        <p14:creationId xmlns:p14="http://schemas.microsoft.com/office/powerpoint/2010/main" val="1530699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6520759"/>
          </a:xfrm>
        </p:spPr>
        <p:txBody>
          <a:bodyPr/>
          <a:lstStyle/>
          <a:p>
            <a:pPr marL="0" lvl="0" indent="0">
              <a:buNone/>
            </a:pPr>
            <a:r>
              <a:rPr lang="en-US" dirty="0" smtClean="0"/>
              <a:t>3. </a:t>
            </a:r>
            <a:r>
              <a:rPr lang="en-US" dirty="0"/>
              <a:t>Which of the following statements is true about social security benefits</a:t>
            </a:r>
          </a:p>
          <a:p>
            <a:pPr marL="1031875" lvl="1" indent="-514350">
              <a:buFont typeface="+mj-lt"/>
              <a:buAutoNum type="alphaUcPeriod"/>
            </a:pPr>
            <a:r>
              <a:rPr lang="en-US" dirty="0"/>
              <a:t>As a result of marriage equality same sex couples who are legally married are entitled to spousal social security benefits </a:t>
            </a:r>
          </a:p>
          <a:p>
            <a:pPr marL="1031875" lvl="1" indent="-514350">
              <a:buFont typeface="+mj-lt"/>
              <a:buAutoNum type="alphaUcPeriod"/>
            </a:pPr>
            <a:r>
              <a:rPr lang="en-US" dirty="0" smtClean="0"/>
              <a:t>The </a:t>
            </a:r>
            <a:r>
              <a:rPr lang="en-US" dirty="0"/>
              <a:t>government uses state of domicile to decide if you are eligible for social security benefits, thus prior to marriage equality if you live in a non-marriage equality state you were not eligible for benefits even if married somewhere else</a:t>
            </a:r>
          </a:p>
          <a:p>
            <a:pPr marL="1031875" lvl="1" indent="-514350">
              <a:buFont typeface="+mj-lt"/>
              <a:buAutoNum type="alphaUcPeriod"/>
            </a:pPr>
            <a:r>
              <a:rPr lang="en-US" dirty="0" smtClean="0"/>
              <a:t>Children </a:t>
            </a:r>
            <a:r>
              <a:rPr lang="en-US" dirty="0"/>
              <a:t>of domestic partners can receive social security benefits even if not legally adopted</a:t>
            </a:r>
          </a:p>
          <a:p>
            <a:pPr marL="1031875" lvl="1" indent="-514350">
              <a:buFont typeface="+mj-lt"/>
              <a:buAutoNum type="alphaUcPeriod"/>
            </a:pPr>
            <a:r>
              <a:rPr lang="en-US" dirty="0"/>
              <a:t>A and B</a:t>
            </a:r>
          </a:p>
          <a:p>
            <a:pPr marL="1031875" lvl="1" indent="-514350">
              <a:buFont typeface="+mj-lt"/>
              <a:buAutoNum type="alphaUcPeriod"/>
            </a:pPr>
            <a:r>
              <a:rPr lang="en-US" dirty="0"/>
              <a:t>None of the above</a:t>
            </a:r>
          </a:p>
          <a:p>
            <a:endParaRPr lang="en-US" dirty="0"/>
          </a:p>
        </p:txBody>
      </p:sp>
    </p:spTree>
    <p:extLst>
      <p:ext uri="{BB962C8B-B14F-4D97-AF65-F5344CB8AC3E}">
        <p14:creationId xmlns:p14="http://schemas.microsoft.com/office/powerpoint/2010/main" val="5072674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6520759"/>
          </a:xfrm>
        </p:spPr>
        <p:txBody>
          <a:bodyPr/>
          <a:lstStyle/>
          <a:p>
            <a:pPr marL="0" lvl="0" indent="0">
              <a:buNone/>
            </a:pPr>
            <a:r>
              <a:rPr lang="en-US" dirty="0" smtClean="0"/>
              <a:t>3. </a:t>
            </a:r>
            <a:r>
              <a:rPr lang="en-US" dirty="0"/>
              <a:t>Which of the following statements is true about social security benefits</a:t>
            </a:r>
          </a:p>
          <a:p>
            <a:pPr marL="1031875" lvl="1" indent="-514350">
              <a:buFont typeface="+mj-lt"/>
              <a:buAutoNum type="alphaUcPeriod"/>
            </a:pPr>
            <a:r>
              <a:rPr lang="en-US" dirty="0" smtClean="0"/>
              <a:t>As a result of marriage equality </a:t>
            </a:r>
            <a:r>
              <a:rPr lang="en-US" dirty="0"/>
              <a:t>same sex </a:t>
            </a:r>
            <a:r>
              <a:rPr lang="en-US" dirty="0" smtClean="0"/>
              <a:t>couples </a:t>
            </a:r>
            <a:r>
              <a:rPr lang="en-US" dirty="0"/>
              <a:t>who are legally married </a:t>
            </a:r>
            <a:r>
              <a:rPr lang="en-US" dirty="0" smtClean="0"/>
              <a:t>are </a:t>
            </a:r>
            <a:r>
              <a:rPr lang="en-US" dirty="0"/>
              <a:t>entitled to spousal social security benefits </a:t>
            </a:r>
          </a:p>
          <a:p>
            <a:pPr marL="1031875" lvl="1" indent="-514350">
              <a:buFont typeface="+mj-lt"/>
              <a:buAutoNum type="alphaUcPeriod"/>
            </a:pPr>
            <a:r>
              <a:rPr lang="en-US" dirty="0"/>
              <a:t>The government uses state of domicile to decide if you are eligible for social security benefits, thus </a:t>
            </a:r>
            <a:r>
              <a:rPr lang="en-US" dirty="0" smtClean="0"/>
              <a:t>prior to marriage equality if </a:t>
            </a:r>
            <a:r>
              <a:rPr lang="en-US" dirty="0"/>
              <a:t>you live in a non-marriage equality state you </a:t>
            </a:r>
            <a:r>
              <a:rPr lang="en-US" dirty="0" smtClean="0"/>
              <a:t>were </a:t>
            </a:r>
            <a:r>
              <a:rPr lang="en-US" dirty="0"/>
              <a:t>not eligible for benefits even if married somewhere else</a:t>
            </a:r>
          </a:p>
          <a:p>
            <a:pPr marL="1031875" lvl="1" indent="-514350">
              <a:buFont typeface="+mj-lt"/>
              <a:buAutoNum type="alphaUcPeriod"/>
            </a:pPr>
            <a:r>
              <a:rPr lang="en-US" dirty="0" smtClean="0"/>
              <a:t>Children </a:t>
            </a:r>
            <a:r>
              <a:rPr lang="en-US" dirty="0"/>
              <a:t>of domestic partners can receive social security benefits even if not legally adopted</a:t>
            </a:r>
          </a:p>
          <a:p>
            <a:pPr marL="1031875" lvl="1" indent="-514350">
              <a:buFont typeface="+mj-lt"/>
              <a:buAutoNum type="alphaUcPeriod"/>
            </a:pPr>
            <a:r>
              <a:rPr lang="en-US" b="1" i="1" dirty="0">
                <a:solidFill>
                  <a:srgbClr val="FFFF00"/>
                </a:solidFill>
              </a:rPr>
              <a:t>A and B</a:t>
            </a:r>
          </a:p>
          <a:p>
            <a:pPr marL="1031875" lvl="1" indent="-514350">
              <a:buFont typeface="+mj-lt"/>
              <a:buAutoNum type="alphaUcPeriod"/>
            </a:pPr>
            <a:r>
              <a:rPr lang="en-US" dirty="0"/>
              <a:t>None of the above</a:t>
            </a:r>
          </a:p>
          <a:p>
            <a:endParaRPr lang="en-US" dirty="0"/>
          </a:p>
        </p:txBody>
      </p:sp>
    </p:spTree>
    <p:extLst>
      <p:ext uri="{BB962C8B-B14F-4D97-AF65-F5344CB8AC3E}">
        <p14:creationId xmlns:p14="http://schemas.microsoft.com/office/powerpoint/2010/main" val="416190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609600"/>
            <a:ext cx="8382000" cy="6236579"/>
          </a:xfrm>
        </p:spPr>
        <p:txBody>
          <a:bodyPr/>
          <a:lstStyle/>
          <a:p>
            <a:pPr marL="0" indent="0">
              <a:buNone/>
            </a:pPr>
            <a:r>
              <a:rPr lang="en-US" dirty="0" smtClean="0"/>
              <a:t>4. Transgender patients in the emergency department</a:t>
            </a:r>
          </a:p>
          <a:p>
            <a:pPr marL="1031875" lvl="1" indent="-514350">
              <a:buFont typeface="+mj-lt"/>
              <a:buAutoNum type="alphaUcPeriod"/>
            </a:pPr>
            <a:r>
              <a:rPr lang="en-US" dirty="0" smtClean="0"/>
              <a:t>May have a different official name and sex in the medical record than their appearance  or preference</a:t>
            </a:r>
          </a:p>
          <a:p>
            <a:pPr marL="1031875" lvl="1" indent="-514350">
              <a:buFont typeface="+mj-lt"/>
              <a:buAutoNum type="alphaUcPeriod"/>
            </a:pPr>
            <a:r>
              <a:rPr lang="en-US" dirty="0" smtClean="0"/>
              <a:t>Should be asked how they prefer to be addressed by providers</a:t>
            </a:r>
          </a:p>
          <a:p>
            <a:pPr marL="1031875" lvl="1" indent="-514350">
              <a:buFont typeface="+mj-lt"/>
              <a:buAutoNum type="alphaUcPeriod"/>
            </a:pPr>
            <a:r>
              <a:rPr lang="en-US" dirty="0"/>
              <a:t>A</a:t>
            </a:r>
            <a:r>
              <a:rPr lang="en-US" dirty="0" smtClean="0"/>
              <a:t>re legally entitled to the same protection for healthcare information as any other patient</a:t>
            </a:r>
          </a:p>
          <a:p>
            <a:pPr marL="1031875" lvl="1" indent="-514350">
              <a:buFont typeface="+mj-lt"/>
              <a:buAutoNum type="alphaUcPeriod"/>
            </a:pPr>
            <a:r>
              <a:rPr lang="en-US" dirty="0" smtClean="0"/>
              <a:t>All </a:t>
            </a:r>
            <a:r>
              <a:rPr lang="en-US" dirty="0"/>
              <a:t>of the above</a:t>
            </a:r>
          </a:p>
          <a:p>
            <a:pPr marL="517525" lvl="1"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584569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609600"/>
            <a:ext cx="8382000" cy="6236579"/>
          </a:xfrm>
        </p:spPr>
        <p:txBody>
          <a:bodyPr/>
          <a:lstStyle/>
          <a:p>
            <a:pPr marL="0" indent="0">
              <a:buNone/>
            </a:pPr>
            <a:r>
              <a:rPr lang="en-US" dirty="0" smtClean="0"/>
              <a:t>4. Transgender patients in the emergency department</a:t>
            </a:r>
          </a:p>
          <a:p>
            <a:pPr marL="1031875" lvl="1" indent="-514350">
              <a:buFont typeface="+mj-lt"/>
              <a:buAutoNum type="alphaUcPeriod"/>
            </a:pPr>
            <a:r>
              <a:rPr lang="en-US" dirty="0" smtClean="0"/>
              <a:t>May have a different official name and sex in the medical record than their appearance  or preference</a:t>
            </a:r>
          </a:p>
          <a:p>
            <a:pPr marL="1031875" lvl="1" indent="-514350">
              <a:buFont typeface="+mj-lt"/>
              <a:buAutoNum type="alphaUcPeriod"/>
            </a:pPr>
            <a:r>
              <a:rPr lang="en-US" dirty="0" smtClean="0"/>
              <a:t>Should be asked how they prefer to be addressed by providers</a:t>
            </a:r>
          </a:p>
          <a:p>
            <a:pPr marL="1031875" lvl="1" indent="-514350">
              <a:buFont typeface="+mj-lt"/>
              <a:buAutoNum type="alphaUcPeriod"/>
            </a:pPr>
            <a:r>
              <a:rPr lang="en-US" dirty="0"/>
              <a:t>A</a:t>
            </a:r>
            <a:r>
              <a:rPr lang="en-US" dirty="0" smtClean="0"/>
              <a:t>re legally entitled </a:t>
            </a:r>
            <a:r>
              <a:rPr lang="en-US" dirty="0"/>
              <a:t>to the same protection for healthcare information as any other patient</a:t>
            </a:r>
          </a:p>
          <a:p>
            <a:pPr marL="1031875" lvl="1" indent="-514350">
              <a:buFont typeface="+mj-lt"/>
              <a:buAutoNum type="alphaUcPeriod"/>
            </a:pPr>
            <a:r>
              <a:rPr lang="en-US" b="1" i="1" dirty="0" smtClean="0">
                <a:solidFill>
                  <a:srgbClr val="FFFF00"/>
                </a:solidFill>
              </a:rPr>
              <a:t> All </a:t>
            </a:r>
            <a:r>
              <a:rPr lang="en-US" b="1" i="1" dirty="0">
                <a:solidFill>
                  <a:srgbClr val="FFFF00"/>
                </a:solidFill>
              </a:rPr>
              <a:t>of the above</a:t>
            </a:r>
          </a:p>
          <a:p>
            <a:pPr marL="517525" lvl="1"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51534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5707203"/>
          </a:xfrm>
        </p:spPr>
        <p:txBody>
          <a:bodyPr/>
          <a:lstStyle/>
          <a:p>
            <a:pPr marL="0" indent="0">
              <a:buNone/>
            </a:pPr>
            <a:r>
              <a:rPr lang="en-US" dirty="0" smtClean="0"/>
              <a:t>5. An LGBT EM Resident in the United States</a:t>
            </a:r>
          </a:p>
          <a:p>
            <a:pPr marL="517525" lvl="1" indent="0">
              <a:buNone/>
            </a:pPr>
            <a:r>
              <a:rPr lang="en-US" dirty="0" smtClean="0"/>
              <a:t>A. 	 Is legally protected from discrimination under 	 	 federal law by the Employment Non-Discrimination 	 Act</a:t>
            </a:r>
          </a:p>
          <a:p>
            <a:pPr marL="1031875" lvl="1" indent="-514350">
              <a:buAutoNum type="alphaUcPeriod" startAt="2"/>
            </a:pPr>
            <a:r>
              <a:rPr lang="en-US" dirty="0" smtClean="0"/>
              <a:t>Is legally considered a student so employment law does not apply</a:t>
            </a:r>
          </a:p>
          <a:p>
            <a:pPr marL="1031875" lvl="1" indent="-514350">
              <a:buAutoNum type="alphaUcPeriod" startAt="2"/>
            </a:pPr>
            <a:r>
              <a:rPr lang="en-US" dirty="0"/>
              <a:t>I</a:t>
            </a:r>
            <a:r>
              <a:rPr lang="en-US" dirty="0" smtClean="0"/>
              <a:t>s recognized and legally protected as an underrepresented </a:t>
            </a:r>
            <a:r>
              <a:rPr lang="en-US" dirty="0"/>
              <a:t>m</a:t>
            </a:r>
            <a:r>
              <a:rPr lang="en-US" dirty="0" smtClean="0"/>
              <a:t>inority </a:t>
            </a:r>
          </a:p>
          <a:p>
            <a:pPr marL="517525" lvl="1" indent="0">
              <a:buNone/>
            </a:pPr>
            <a:r>
              <a:rPr lang="en-US" dirty="0" smtClean="0"/>
              <a:t>D.  May have protection against discrimination for   	 	 being gay or transgender depending on state law</a:t>
            </a:r>
          </a:p>
          <a:p>
            <a:pPr marL="517525" lvl="1" indent="0">
              <a:buNone/>
            </a:pPr>
            <a:endParaRPr lang="en-US" dirty="0" smtClean="0"/>
          </a:p>
          <a:p>
            <a:pPr marL="1031875" lvl="1" indent="-514350">
              <a:buAutoNum type="alphaUcPeriod" startAt="5"/>
            </a:pPr>
            <a:endParaRPr lang="en-US" dirty="0" smtClean="0"/>
          </a:p>
          <a:p>
            <a:pPr marL="1031875" lvl="1" indent="-514350">
              <a:buAutoNum type="alphaUcPeriod" startAt="5"/>
            </a:pPr>
            <a:endParaRPr lang="en-US" dirty="0"/>
          </a:p>
        </p:txBody>
      </p:sp>
    </p:spTree>
    <p:extLst>
      <p:ext uri="{BB962C8B-B14F-4D97-AF65-F5344CB8AC3E}">
        <p14:creationId xmlns:p14="http://schemas.microsoft.com/office/powerpoint/2010/main" val="29149846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5707203"/>
          </a:xfrm>
        </p:spPr>
        <p:txBody>
          <a:bodyPr/>
          <a:lstStyle/>
          <a:p>
            <a:pPr marL="0" indent="0">
              <a:buNone/>
            </a:pPr>
            <a:r>
              <a:rPr lang="en-US" dirty="0" smtClean="0"/>
              <a:t>5. An LGBT EM Resident in the United States</a:t>
            </a:r>
          </a:p>
          <a:p>
            <a:pPr marL="517525" lvl="1" indent="0">
              <a:buNone/>
            </a:pPr>
            <a:r>
              <a:rPr lang="en-US" dirty="0" smtClean="0"/>
              <a:t>A. 	 Is legally protected from discrimination under 	 	 federal law by the Employment Non-Discrimination 	 Act</a:t>
            </a:r>
          </a:p>
          <a:p>
            <a:pPr marL="1031875" lvl="1" indent="-514350">
              <a:buAutoNum type="alphaUcPeriod" startAt="2"/>
            </a:pPr>
            <a:r>
              <a:rPr lang="en-US" dirty="0" smtClean="0"/>
              <a:t>Is legally considered a student so employment law 	does not apply</a:t>
            </a:r>
          </a:p>
          <a:p>
            <a:pPr marL="1031875" lvl="1" indent="-514350">
              <a:buAutoNum type="alphaUcPeriod" startAt="2"/>
            </a:pPr>
            <a:r>
              <a:rPr lang="en-US" dirty="0" smtClean="0"/>
              <a:t>Is recognized and legally protected as an Underrepresented Minority </a:t>
            </a:r>
          </a:p>
          <a:p>
            <a:pPr marL="517525" lvl="1" indent="0">
              <a:buNone/>
            </a:pPr>
            <a:r>
              <a:rPr lang="en-US" b="1" i="1" dirty="0" smtClean="0">
                <a:solidFill>
                  <a:srgbClr val="FFFF00"/>
                </a:solidFill>
              </a:rPr>
              <a:t>D.	 May have protection against discrimination for 	  	 being gay or transgender depending on state law</a:t>
            </a:r>
          </a:p>
          <a:p>
            <a:pPr marL="517525" lvl="1" indent="0">
              <a:buNone/>
            </a:pPr>
            <a:endParaRPr lang="en-US" dirty="0" smtClean="0"/>
          </a:p>
          <a:p>
            <a:pPr marL="1031875" lvl="1" indent="-514350">
              <a:buAutoNum type="alphaUcPeriod" startAt="5"/>
            </a:pPr>
            <a:endParaRPr lang="en-US" dirty="0" smtClean="0"/>
          </a:p>
          <a:p>
            <a:pPr marL="1031875" lvl="1" indent="-514350">
              <a:buAutoNum type="alphaUcPeriod" startAt="5"/>
            </a:pPr>
            <a:endParaRPr lang="en-US" dirty="0"/>
          </a:p>
        </p:txBody>
      </p:sp>
    </p:spTree>
    <p:extLst>
      <p:ext uri="{BB962C8B-B14F-4D97-AF65-F5344CB8AC3E}">
        <p14:creationId xmlns:p14="http://schemas.microsoft.com/office/powerpoint/2010/main" val="26279988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9144000" cy="914096"/>
          </a:xfrm>
        </p:spPr>
        <p:txBody>
          <a:bodyPr/>
          <a:lstStyle/>
          <a:p>
            <a:pPr algn="ctr"/>
            <a:r>
              <a:rPr lang="en-US" sz="6600" dirty="0" smtClean="0"/>
              <a:t>Share Your </a:t>
            </a:r>
            <a:r>
              <a:rPr lang="en-US" sz="6600" dirty="0"/>
              <a:t>E</a:t>
            </a:r>
            <a:r>
              <a:rPr lang="en-US" sz="6600" dirty="0" smtClean="0"/>
              <a:t>xperiences</a:t>
            </a:r>
            <a:endParaRPr lang="en-US" sz="6600" dirty="0"/>
          </a:p>
        </p:txBody>
      </p:sp>
    </p:spTree>
    <p:extLst>
      <p:ext uri="{BB962C8B-B14F-4D97-AF65-F5344CB8AC3E}">
        <p14:creationId xmlns:p14="http://schemas.microsoft.com/office/powerpoint/2010/main" val="38797396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Today’s Session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3816643"/>
              </p:ext>
            </p:extLst>
          </p:nvPr>
        </p:nvGraphicFramePr>
        <p:xfrm>
          <a:off x="380999" y="1066801"/>
          <a:ext cx="8382001" cy="4458903"/>
        </p:xfrm>
        <a:graphic>
          <a:graphicData uri="http://schemas.openxmlformats.org/drawingml/2006/table">
            <a:tbl>
              <a:tblPr firstRow="1" bandRow="1">
                <a:tableStyleId>{5C22544A-7EE6-4342-B048-85BDC9FD1C3A}</a:tableStyleId>
              </a:tblPr>
              <a:tblGrid>
                <a:gridCol w="6141268"/>
                <a:gridCol w="2240733"/>
              </a:tblGrid>
              <a:tr h="486209">
                <a:tc>
                  <a:txBody>
                    <a:bodyPr/>
                    <a:lstStyle/>
                    <a:p>
                      <a:pPr algn="ctr"/>
                      <a:r>
                        <a:rPr lang="en-US" sz="2800" dirty="0" smtClean="0"/>
                        <a:t>Section</a:t>
                      </a:r>
                      <a:endParaRPr lang="en-US" sz="2800" dirty="0"/>
                    </a:p>
                  </a:txBody>
                  <a:tcPr/>
                </a:tc>
                <a:tc>
                  <a:txBody>
                    <a:bodyPr/>
                    <a:lstStyle/>
                    <a:p>
                      <a:pPr algn="ctr"/>
                      <a:r>
                        <a:rPr lang="en-US" sz="2800" dirty="0" smtClean="0"/>
                        <a:t>Leader</a:t>
                      </a:r>
                      <a:endParaRPr lang="en-US" sz="2800" dirty="0"/>
                    </a:p>
                  </a:txBody>
                  <a:tcPr/>
                </a:tc>
              </a:tr>
              <a:tr h="486209">
                <a:tc>
                  <a:txBody>
                    <a:bodyPr/>
                    <a:lstStyle/>
                    <a:p>
                      <a:pPr algn="ctr"/>
                      <a:r>
                        <a:rPr lang="en-US" sz="2800" dirty="0" smtClean="0"/>
                        <a:t>Introductions</a:t>
                      </a:r>
                      <a:endParaRPr lang="en-US" sz="2800" dirty="0"/>
                    </a:p>
                  </a:txBody>
                  <a:tcPr/>
                </a:tc>
                <a:tc>
                  <a:txBody>
                    <a:bodyPr/>
                    <a:lstStyle/>
                    <a:p>
                      <a:pPr algn="ctr"/>
                      <a:r>
                        <a:rPr lang="en-US" sz="2800" dirty="0" smtClean="0"/>
                        <a:t>Joel</a:t>
                      </a:r>
                      <a:r>
                        <a:rPr lang="en-US" sz="2800" baseline="0" dirty="0" smtClean="0"/>
                        <a:t> Moll</a:t>
                      </a:r>
                      <a:endParaRPr lang="en-US" sz="2800" dirty="0"/>
                    </a:p>
                  </a:txBody>
                  <a:tcPr/>
                </a:tc>
              </a:tr>
              <a:tr h="486209">
                <a:tc>
                  <a:txBody>
                    <a:bodyPr/>
                    <a:lstStyle/>
                    <a:p>
                      <a:pPr algn="ctr"/>
                      <a:r>
                        <a:rPr lang="en-US" sz="2800" dirty="0" smtClean="0"/>
                        <a:t>Purpose of Session</a:t>
                      </a:r>
                      <a:endParaRPr lang="en-US" sz="2800" dirty="0"/>
                    </a:p>
                  </a:txBody>
                  <a:tcPr/>
                </a:tc>
                <a:tc>
                  <a:txBody>
                    <a:bodyPr/>
                    <a:lstStyle/>
                    <a:p>
                      <a:pPr algn="ctr"/>
                      <a:r>
                        <a:rPr lang="en-US" sz="2800" dirty="0" smtClean="0"/>
                        <a:t>Paul Krieger</a:t>
                      </a:r>
                      <a:endParaRPr lang="en-US" sz="2800" dirty="0"/>
                    </a:p>
                  </a:txBody>
                  <a:tcPr/>
                </a:tc>
              </a:tr>
              <a:tr h="486209">
                <a:tc>
                  <a:txBody>
                    <a:bodyPr/>
                    <a:lstStyle/>
                    <a:p>
                      <a:pPr algn="ctr"/>
                      <a:r>
                        <a:rPr lang="en-US" sz="2800" dirty="0" smtClean="0"/>
                        <a:t>ADIEM</a:t>
                      </a:r>
                      <a:r>
                        <a:rPr lang="en-US" sz="2800" baseline="0" dirty="0" smtClean="0"/>
                        <a:t> LGBT Curriculum </a:t>
                      </a:r>
                      <a:endParaRPr lang="en-US" sz="2800" dirty="0"/>
                    </a:p>
                  </a:txBody>
                  <a:tcPr/>
                </a:tc>
                <a:tc>
                  <a:txBody>
                    <a:bodyPr/>
                    <a:lstStyle/>
                    <a:p>
                      <a:pPr algn="ctr"/>
                      <a:r>
                        <a:rPr lang="en-US" sz="2800" dirty="0" smtClean="0"/>
                        <a:t>Joel Moll</a:t>
                      </a:r>
                      <a:endParaRPr lang="en-US" sz="2800" dirty="0"/>
                    </a:p>
                  </a:txBody>
                  <a:tcPr/>
                </a:tc>
              </a:tr>
              <a:tr h="486209">
                <a:tc>
                  <a:txBody>
                    <a:bodyPr/>
                    <a:lstStyle/>
                    <a:p>
                      <a:pPr algn="ctr"/>
                      <a:r>
                        <a:rPr lang="en-US" sz="2800" dirty="0" smtClean="0"/>
                        <a:t>Small Group Cases</a:t>
                      </a:r>
                      <a:endParaRPr lang="en-US" sz="2800" dirty="0"/>
                    </a:p>
                  </a:txBody>
                  <a:tcPr/>
                </a:tc>
                <a:tc>
                  <a:txBody>
                    <a:bodyPr/>
                    <a:lstStyle/>
                    <a:p>
                      <a:pPr algn="ctr"/>
                      <a:r>
                        <a:rPr lang="en-US" sz="2800" dirty="0" smtClean="0"/>
                        <a:t>All Faculty</a:t>
                      </a:r>
                      <a:endParaRPr lang="en-US" sz="2800" dirty="0"/>
                    </a:p>
                  </a:txBody>
                  <a:tcPr/>
                </a:tc>
              </a:tr>
              <a:tr h="699235">
                <a:tc>
                  <a:txBody>
                    <a:bodyPr/>
                    <a:lstStyle/>
                    <a:p>
                      <a:pPr algn="ctr"/>
                      <a:r>
                        <a:rPr lang="en-US" sz="2800" dirty="0" smtClean="0"/>
                        <a:t>Module PowerPoint</a:t>
                      </a:r>
                      <a:endParaRPr lang="en-US" sz="2800" dirty="0"/>
                    </a:p>
                  </a:txBody>
                  <a:tcPr/>
                </a:tc>
                <a:tc>
                  <a:txBody>
                    <a:bodyPr/>
                    <a:lstStyle/>
                    <a:p>
                      <a:pPr algn="ctr"/>
                      <a:r>
                        <a:rPr lang="en-US" sz="2800" dirty="0" smtClean="0"/>
                        <a:t>Paul Krieger</a:t>
                      </a:r>
                      <a:endParaRPr lang="en-US" sz="2800" dirty="0"/>
                    </a:p>
                  </a:txBody>
                  <a:tcPr/>
                </a:tc>
              </a:tr>
              <a:tr h="486209">
                <a:tc>
                  <a:txBody>
                    <a:bodyPr/>
                    <a:lstStyle/>
                    <a:p>
                      <a:pPr algn="ctr"/>
                      <a:r>
                        <a:rPr lang="en-US" sz="2800" dirty="0" smtClean="0"/>
                        <a:t>Post Test &amp; Review</a:t>
                      </a:r>
                      <a:endParaRPr lang="en-US" sz="2800" dirty="0"/>
                    </a:p>
                  </a:txBody>
                  <a:tcPr/>
                </a:tc>
                <a:tc>
                  <a:txBody>
                    <a:bodyPr/>
                    <a:lstStyle/>
                    <a:p>
                      <a:pPr algn="ctr"/>
                      <a:r>
                        <a:rPr lang="en-US" sz="2800" dirty="0" smtClean="0"/>
                        <a:t>Joel</a:t>
                      </a:r>
                      <a:r>
                        <a:rPr lang="en-US" sz="2800" baseline="0" dirty="0" smtClean="0"/>
                        <a:t> Moll</a:t>
                      </a:r>
                      <a:endParaRPr lang="en-US" sz="2800" dirty="0"/>
                    </a:p>
                  </a:txBody>
                  <a:tcPr/>
                </a:tc>
              </a:tr>
              <a:tr h="650709">
                <a:tc>
                  <a:txBody>
                    <a:bodyPr/>
                    <a:lstStyle/>
                    <a:p>
                      <a:pPr algn="ctr"/>
                      <a:r>
                        <a:rPr lang="en-US" sz="2800" dirty="0" smtClean="0"/>
                        <a:t>Summary and Sharing </a:t>
                      </a:r>
                      <a:endParaRPr lang="en-US" sz="2800" dirty="0"/>
                    </a:p>
                  </a:txBody>
                  <a:tcPr/>
                </a:tc>
                <a:tc>
                  <a:txBody>
                    <a:bodyPr/>
                    <a:lstStyle/>
                    <a:p>
                      <a:pPr algn="ctr"/>
                      <a:r>
                        <a:rPr lang="en-US" sz="2800" dirty="0" smtClean="0"/>
                        <a:t>Joel</a:t>
                      </a:r>
                      <a:r>
                        <a:rPr lang="en-US" sz="2800" baseline="0" dirty="0" smtClean="0"/>
                        <a:t> Moll</a:t>
                      </a:r>
                      <a:endParaRPr lang="en-US" sz="2800" dirty="0"/>
                    </a:p>
                  </a:txBody>
                  <a:tcPr/>
                </a:tc>
              </a:tr>
            </a:tbl>
          </a:graphicData>
        </a:graphic>
      </p:graphicFrame>
    </p:spTree>
    <p:extLst>
      <p:ext uri="{BB962C8B-B14F-4D97-AF65-F5344CB8AC3E}">
        <p14:creationId xmlns:p14="http://schemas.microsoft.com/office/powerpoint/2010/main" val="24410844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Summary</a:t>
            </a:r>
            <a:endParaRPr lang="en-US" dirty="0"/>
          </a:p>
        </p:txBody>
      </p:sp>
      <p:sp>
        <p:nvSpPr>
          <p:cNvPr id="3" name="Text Placeholder 2"/>
          <p:cNvSpPr>
            <a:spLocks noGrp="1"/>
          </p:cNvSpPr>
          <p:nvPr>
            <p:ph type="body" sz="quarter" idx="10"/>
          </p:nvPr>
        </p:nvSpPr>
        <p:spPr>
          <a:xfrm>
            <a:off x="381000" y="1411552"/>
            <a:ext cx="8382000" cy="4834143"/>
          </a:xfrm>
        </p:spPr>
        <p:txBody>
          <a:bodyPr/>
          <a:lstStyle/>
          <a:p>
            <a:r>
              <a:rPr lang="en-US" dirty="0" smtClean="0"/>
              <a:t>LGBT patients are ubiquitous to EM</a:t>
            </a:r>
          </a:p>
          <a:p>
            <a:r>
              <a:rPr lang="en-US" dirty="0" smtClean="0"/>
              <a:t>Legal and ethical barriers exist that affect health for LGBT individuals</a:t>
            </a:r>
          </a:p>
          <a:p>
            <a:r>
              <a:rPr lang="en-US" dirty="0" smtClean="0"/>
              <a:t>Most LGBT patients face barriers to healthcare equality due to lack of legal recognition and ethical conflicts</a:t>
            </a:r>
          </a:p>
          <a:p>
            <a:r>
              <a:rPr lang="en-US" dirty="0" smtClean="0"/>
              <a:t>Most LGBT physicians and learners have less or no protection against workplace or school discrimination</a:t>
            </a:r>
          </a:p>
          <a:p>
            <a:endParaRPr lang="en-US" dirty="0"/>
          </a:p>
        </p:txBody>
      </p:sp>
    </p:spTree>
    <p:extLst>
      <p:ext uri="{BB962C8B-B14F-4D97-AF65-F5344CB8AC3E}">
        <p14:creationId xmlns:p14="http://schemas.microsoft.com/office/powerpoint/2010/main" val="37317527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ADIEM LGBT Curriculum Modules</a:t>
            </a:r>
            <a:endParaRPr lang="en-US" dirty="0"/>
          </a:p>
        </p:txBody>
      </p:sp>
      <p:sp>
        <p:nvSpPr>
          <p:cNvPr id="3" name="Text Placeholder 2"/>
          <p:cNvSpPr>
            <a:spLocks noGrp="1"/>
          </p:cNvSpPr>
          <p:nvPr>
            <p:ph type="body" sz="quarter" idx="10"/>
          </p:nvPr>
        </p:nvSpPr>
        <p:spPr>
          <a:xfrm>
            <a:off x="381000" y="1411553"/>
            <a:ext cx="8382000" cy="3023392"/>
          </a:xfrm>
        </p:spPr>
        <p:txBody>
          <a:bodyPr/>
          <a:lstStyle/>
          <a:p>
            <a:r>
              <a:rPr lang="en-US" dirty="0" smtClean="0"/>
              <a:t>Anticipated completion May, 2016</a:t>
            </a:r>
          </a:p>
          <a:p>
            <a:endParaRPr lang="en-US" dirty="0" smtClean="0"/>
          </a:p>
          <a:p>
            <a:endParaRPr lang="en-US" dirty="0"/>
          </a:p>
          <a:p>
            <a:r>
              <a:rPr lang="en-US" dirty="0" smtClean="0"/>
              <a:t>Contact</a:t>
            </a:r>
          </a:p>
          <a:p>
            <a:pPr lvl="1"/>
            <a:r>
              <a:rPr lang="en-US" dirty="0" smtClean="0"/>
              <a:t>Paul Krieger</a:t>
            </a:r>
          </a:p>
          <a:p>
            <a:pPr lvl="1"/>
            <a:r>
              <a:rPr lang="en-US" dirty="0" err="1" smtClean="0"/>
              <a:t>Pkrieger@chpnet.org</a:t>
            </a:r>
            <a:endParaRPr lang="en-US" dirty="0"/>
          </a:p>
        </p:txBody>
      </p:sp>
    </p:spTree>
    <p:extLst>
      <p:ext uri="{BB962C8B-B14F-4D97-AF65-F5344CB8AC3E}">
        <p14:creationId xmlns:p14="http://schemas.microsoft.com/office/powerpoint/2010/main" val="37178266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a:t>
            </a:r>
            <a:endParaRPr lang="en-US" dirty="0"/>
          </a:p>
        </p:txBody>
      </p:sp>
      <p:sp>
        <p:nvSpPr>
          <p:cNvPr id="3" name="Content Placeholder 2"/>
          <p:cNvSpPr>
            <a:spLocks noGrp="1"/>
          </p:cNvSpPr>
          <p:nvPr>
            <p:ph idx="1"/>
          </p:nvPr>
        </p:nvSpPr>
        <p:spPr/>
        <p:txBody>
          <a:bodyPr/>
          <a:lstStyle/>
          <a:p>
            <a:r>
              <a:rPr lang="en-US" dirty="0" smtClean="0"/>
              <a:t>Lambda Legal</a:t>
            </a:r>
          </a:p>
          <a:p>
            <a:r>
              <a:rPr lang="en-US" dirty="0" smtClean="0"/>
              <a:t>Human Rights Campaign (HRC)</a:t>
            </a:r>
          </a:p>
          <a:p>
            <a:pPr lvl="1"/>
            <a:r>
              <a:rPr lang="en-US" dirty="0" smtClean="0"/>
              <a:t>Healthcare Equality Index (HEI)</a:t>
            </a:r>
          </a:p>
          <a:p>
            <a:r>
              <a:rPr lang="en-US" dirty="0" smtClean="0"/>
              <a:t>The Williams Institute</a:t>
            </a:r>
          </a:p>
          <a:p>
            <a:endParaRPr lang="en-US" dirty="0" smtClean="0"/>
          </a:p>
          <a:p>
            <a:endParaRPr lang="en-US" dirty="0" smtClean="0"/>
          </a:p>
          <a:p>
            <a:endParaRPr lang="en-US" dirty="0"/>
          </a:p>
        </p:txBody>
      </p:sp>
    </p:spTree>
    <p:extLst>
      <p:ext uri="{BB962C8B-B14F-4D97-AF65-F5344CB8AC3E}">
        <p14:creationId xmlns:p14="http://schemas.microsoft.com/office/powerpoint/2010/main" val="38882461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28600"/>
            <a:ext cx="7043208" cy="1523494"/>
          </a:xfrm>
        </p:spPr>
        <p:txBody>
          <a:bodyPr/>
          <a:lstStyle/>
          <a:p>
            <a:r>
              <a:rPr lang="en-US" dirty="0" smtClean="0"/>
              <a:t>Thank you!</a:t>
            </a:r>
            <a:endParaRPr lang="en-US" dirty="0"/>
          </a:p>
        </p:txBody>
      </p:sp>
      <p:sp>
        <p:nvSpPr>
          <p:cNvPr id="5" name="Text Placeholder 4"/>
          <p:cNvSpPr>
            <a:spLocks noGrp="1"/>
          </p:cNvSpPr>
          <p:nvPr>
            <p:ph type="body" sz="quarter" idx="10"/>
          </p:nvPr>
        </p:nvSpPr>
        <p:spPr>
          <a:xfrm>
            <a:off x="1453886" y="1981200"/>
            <a:ext cx="7690114" cy="1384994"/>
          </a:xfrm>
        </p:spPr>
        <p:txBody>
          <a:bodyPr/>
          <a:lstStyle/>
          <a:p>
            <a:r>
              <a:rPr lang="en-US" dirty="0" smtClean="0"/>
              <a:t>Questions?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99993705"/>
              </p:ext>
            </p:extLst>
          </p:nvPr>
        </p:nvGraphicFramePr>
        <p:xfrm>
          <a:off x="381000" y="4053840"/>
          <a:ext cx="7162800" cy="1234439"/>
        </p:xfrm>
        <a:graphic>
          <a:graphicData uri="http://schemas.openxmlformats.org/drawingml/2006/table">
            <a:tbl>
              <a:tblPr firstRow="1" bandRow="1">
                <a:tableStyleId>{BC89EF96-8CEA-46FF-86C4-4CE0E7609802}</a:tableStyleId>
              </a:tblPr>
              <a:tblGrid>
                <a:gridCol w="2686050"/>
                <a:gridCol w="4476750"/>
              </a:tblGrid>
              <a:tr h="370840">
                <a:tc>
                  <a:txBody>
                    <a:bodyPr/>
                    <a:lstStyle/>
                    <a:p>
                      <a:r>
                        <a:rPr lang="en-US" sz="3200" b="1" dirty="0" smtClean="0"/>
                        <a:t>Paul</a:t>
                      </a:r>
                      <a:r>
                        <a:rPr lang="en-US" sz="3200" b="1" baseline="0" dirty="0" smtClean="0"/>
                        <a:t> Krieger</a:t>
                      </a:r>
                      <a:endParaRPr lang="en-US" sz="3200" b="1" dirty="0"/>
                    </a:p>
                  </a:txBody>
                  <a:tcPr/>
                </a:tc>
                <a:tc>
                  <a:txBody>
                    <a:bodyPr/>
                    <a:lstStyle/>
                    <a:p>
                      <a:r>
                        <a:rPr lang="en-US" sz="3200" b="1" dirty="0" err="1" smtClean="0"/>
                        <a:t>PKrieger@chpnet.org</a:t>
                      </a:r>
                      <a:endParaRPr lang="en-US" sz="3200" b="1" dirty="0"/>
                    </a:p>
                  </a:txBody>
                  <a:tcPr/>
                </a:tc>
              </a:tr>
              <a:tr h="655319">
                <a:tc>
                  <a:txBody>
                    <a:bodyPr/>
                    <a:lstStyle/>
                    <a:p>
                      <a:r>
                        <a:rPr lang="en-US" sz="3200" b="1" dirty="0" smtClean="0"/>
                        <a:t>Joel Moll</a:t>
                      </a:r>
                      <a:endParaRPr lang="en-US" sz="3200" b="1" dirty="0"/>
                    </a:p>
                  </a:txBody>
                  <a:tcPr/>
                </a:tc>
                <a:tc>
                  <a:txBody>
                    <a:bodyPr/>
                    <a:lstStyle/>
                    <a:p>
                      <a:r>
                        <a:rPr lang="en-US" sz="3200" dirty="0" err="1" smtClean="0"/>
                        <a:t>joel.moll@vcuhealth.org</a:t>
                      </a:r>
                      <a:endParaRPr lang="en-US" sz="3200" b="1" dirty="0" smtClean="0"/>
                    </a:p>
                  </a:txBody>
                  <a:tcPr/>
                </a:tc>
              </a:tr>
            </a:tbl>
          </a:graphicData>
        </a:graphic>
      </p:graphicFrame>
    </p:spTree>
    <p:extLst>
      <p:ext uri="{BB962C8B-B14F-4D97-AF65-F5344CB8AC3E}">
        <p14:creationId xmlns:p14="http://schemas.microsoft.com/office/powerpoint/2010/main" val="6063434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013192" cy="1636776"/>
          </a:xfrm>
        </p:spPr>
        <p:txBody>
          <a:bodyPr/>
          <a:lstStyle/>
          <a:p>
            <a:r>
              <a:rPr lang="en-US" dirty="0" smtClean="0"/>
              <a:t>Thank You!</a:t>
            </a:r>
            <a:endParaRPr lang="en-US" dirty="0"/>
          </a:p>
        </p:txBody>
      </p:sp>
      <p:pic>
        <p:nvPicPr>
          <p:cNvPr id="2" name="Picture 1" descr="ADIEM 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0800"/>
            <a:ext cx="9144000" cy="4267200"/>
          </a:xfrm>
          <a:prstGeom prst="rect">
            <a:avLst/>
          </a:prstGeom>
          <a:solidFill>
            <a:schemeClr val="tx1"/>
          </a:solidFill>
        </p:spPr>
      </p:pic>
    </p:spTree>
    <p:extLst>
      <p:ext uri="{BB962C8B-B14F-4D97-AF65-F5344CB8AC3E}">
        <p14:creationId xmlns:p14="http://schemas.microsoft.com/office/powerpoint/2010/main" val="4285079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Questions</a:t>
            </a:r>
            <a:endParaRPr lang="en-US" dirty="0"/>
          </a:p>
        </p:txBody>
      </p:sp>
      <p:sp>
        <p:nvSpPr>
          <p:cNvPr id="3" name="Content Placeholder 2"/>
          <p:cNvSpPr>
            <a:spLocks noGrp="1"/>
          </p:cNvSpPr>
          <p:nvPr>
            <p:ph idx="1"/>
          </p:nvPr>
        </p:nvSpPr>
        <p:spPr>
          <a:xfrm>
            <a:off x="381000" y="1412875"/>
            <a:ext cx="8382000" cy="2618153"/>
          </a:xfrm>
        </p:spPr>
        <p:txBody>
          <a:bodyPr/>
          <a:lstStyle/>
          <a:p>
            <a:r>
              <a:rPr lang="en-US" dirty="0" smtClean="0"/>
              <a:t>Who are you?</a:t>
            </a:r>
          </a:p>
          <a:p>
            <a:pPr lvl="1"/>
            <a:r>
              <a:rPr lang="en-US" sz="3200" dirty="0" smtClean="0"/>
              <a:t>Faculty</a:t>
            </a:r>
          </a:p>
          <a:p>
            <a:pPr lvl="1"/>
            <a:r>
              <a:rPr lang="en-US" sz="3200" dirty="0" smtClean="0"/>
              <a:t>Residents</a:t>
            </a:r>
          </a:p>
          <a:p>
            <a:pPr lvl="1"/>
            <a:r>
              <a:rPr lang="en-US" sz="3200" dirty="0" smtClean="0"/>
              <a:t>Students</a:t>
            </a:r>
          </a:p>
          <a:p>
            <a:pPr lvl="1"/>
            <a:r>
              <a:rPr lang="en-US" sz="3200" dirty="0" smtClean="0"/>
              <a:t>Other</a:t>
            </a:r>
            <a:endParaRPr lang="en-US" sz="3200" dirty="0"/>
          </a:p>
        </p:txBody>
      </p:sp>
    </p:spTree>
    <p:extLst>
      <p:ext uri="{BB962C8B-B14F-4D97-AF65-F5344CB8AC3E}">
        <p14:creationId xmlns:p14="http://schemas.microsoft.com/office/powerpoint/2010/main" val="535713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Questions</a:t>
            </a:r>
            <a:endParaRPr lang="en-US" dirty="0"/>
          </a:p>
        </p:txBody>
      </p:sp>
      <p:sp>
        <p:nvSpPr>
          <p:cNvPr id="3" name="Content Placeholder 2"/>
          <p:cNvSpPr>
            <a:spLocks noGrp="1"/>
          </p:cNvSpPr>
          <p:nvPr>
            <p:ph idx="1"/>
          </p:nvPr>
        </p:nvSpPr>
        <p:spPr>
          <a:xfrm>
            <a:off x="381000" y="1412875"/>
            <a:ext cx="8382000" cy="2519664"/>
          </a:xfrm>
        </p:spPr>
        <p:txBody>
          <a:bodyPr/>
          <a:lstStyle/>
          <a:p>
            <a:r>
              <a:rPr lang="en-US" dirty="0" smtClean="0"/>
              <a:t>Does your state allow visitation by same-sex partners?</a:t>
            </a:r>
          </a:p>
          <a:p>
            <a:pPr lvl="1"/>
            <a:r>
              <a:rPr lang="en-US" sz="3200" dirty="0" smtClean="0"/>
              <a:t>Yes</a:t>
            </a:r>
          </a:p>
          <a:p>
            <a:pPr lvl="1"/>
            <a:r>
              <a:rPr lang="en-US" sz="3200" dirty="0" smtClean="0"/>
              <a:t>No</a:t>
            </a:r>
          </a:p>
          <a:p>
            <a:pPr lvl="1"/>
            <a:r>
              <a:rPr lang="en-US" sz="3200" dirty="0" smtClean="0"/>
              <a:t>Don’t Know</a:t>
            </a:r>
          </a:p>
        </p:txBody>
      </p:sp>
    </p:spTree>
    <p:extLst>
      <p:ext uri="{BB962C8B-B14F-4D97-AF65-F5344CB8AC3E}">
        <p14:creationId xmlns:p14="http://schemas.microsoft.com/office/powerpoint/2010/main" val="35246091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Questions</a:t>
            </a:r>
            <a:endParaRPr lang="en-US" dirty="0"/>
          </a:p>
        </p:txBody>
      </p:sp>
      <p:sp>
        <p:nvSpPr>
          <p:cNvPr id="3" name="Content Placeholder 2"/>
          <p:cNvSpPr>
            <a:spLocks noGrp="1"/>
          </p:cNvSpPr>
          <p:nvPr>
            <p:ph idx="1"/>
          </p:nvPr>
        </p:nvSpPr>
        <p:spPr>
          <a:xfrm>
            <a:off x="381000" y="1412875"/>
            <a:ext cx="8382000" cy="2076466"/>
          </a:xfrm>
        </p:spPr>
        <p:txBody>
          <a:bodyPr/>
          <a:lstStyle/>
          <a:p>
            <a:r>
              <a:rPr lang="en-US" dirty="0" smtClean="0"/>
              <a:t>Does your program offer SSDP Benefits?</a:t>
            </a:r>
          </a:p>
          <a:p>
            <a:pPr lvl="1"/>
            <a:r>
              <a:rPr lang="en-US" sz="3200" dirty="0" smtClean="0"/>
              <a:t>Yes</a:t>
            </a:r>
          </a:p>
          <a:p>
            <a:pPr lvl="1"/>
            <a:r>
              <a:rPr lang="en-US" sz="3200" dirty="0" smtClean="0"/>
              <a:t>No</a:t>
            </a:r>
          </a:p>
          <a:p>
            <a:pPr lvl="1"/>
            <a:r>
              <a:rPr lang="en-US" sz="3200" dirty="0" smtClean="0"/>
              <a:t>Don’t Know</a:t>
            </a:r>
          </a:p>
        </p:txBody>
      </p:sp>
    </p:spTree>
    <p:extLst>
      <p:ext uri="{BB962C8B-B14F-4D97-AF65-F5344CB8AC3E}">
        <p14:creationId xmlns:p14="http://schemas.microsoft.com/office/powerpoint/2010/main" val="29376869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TC102867489990">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1DED46-D66D-454A-B8B2-8EE17CF4D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TC102867489990</Template>
  <TotalTime>3401</TotalTime>
  <Words>3838</Words>
  <Application>Microsoft Macintosh PowerPoint</Application>
  <PresentationFormat>On-screen Show (4:3)</PresentationFormat>
  <Paragraphs>563</Paragraphs>
  <Slides>64</Slides>
  <Notes>31</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TC102867489990</vt:lpstr>
      <vt:lpstr>White with Courier font for code slides</vt:lpstr>
      <vt:lpstr>Academy of Diversity and Inclusion in Emergency Medicine Law, Ethics, and Truth:  Caring for LGBT Patients in the ED </vt:lpstr>
      <vt:lpstr>Financial Disclosures</vt:lpstr>
      <vt:lpstr>Session Faculty</vt:lpstr>
      <vt:lpstr>Acknowledgment</vt:lpstr>
      <vt:lpstr>Additional Disclosure</vt:lpstr>
      <vt:lpstr>Today’s Session</vt:lpstr>
      <vt:lpstr>Questions</vt:lpstr>
      <vt:lpstr>Questions</vt:lpstr>
      <vt:lpstr>Questions</vt:lpstr>
      <vt:lpstr>Purpose</vt:lpstr>
      <vt:lpstr>Are Emergency Medicine Residents Comfortable Caring for Lesbian, Gay, Bisexual and Transgender Patients?  What Do We Know? </vt:lpstr>
      <vt:lpstr>Overall, how comfortable are you addressing the needs of your lesbian, gay, bisexual, and transgender (LGBT) patients?</vt:lpstr>
      <vt:lpstr>History Taking</vt:lpstr>
      <vt:lpstr>Transgender Patients</vt:lpstr>
      <vt:lpstr>Transgender Patients</vt:lpstr>
      <vt:lpstr>I have observed discriminatory or inappropriate comments about LGBT patients or staff?</vt:lpstr>
      <vt:lpstr>Additional Findings</vt:lpstr>
      <vt:lpstr>ADIEM Curriculum Modules</vt:lpstr>
      <vt:lpstr>Module Contents</vt:lpstr>
      <vt:lpstr>ADIEM Curriculum Modules</vt:lpstr>
      <vt:lpstr>Module 2 Objectives</vt:lpstr>
      <vt:lpstr>Case Discussions</vt:lpstr>
      <vt:lpstr>Academy of Diversity and Inclusion in Emergency Medicine Lesbian, Gay, Bisexual , Transgender Curriculum</vt:lpstr>
      <vt:lpstr>Module 2: Government, Law and LGBT Health</vt:lpstr>
      <vt:lpstr>OBJECTIVES</vt:lpstr>
      <vt:lpstr>What Is LGBT Health?</vt:lpstr>
      <vt:lpstr>PowerPoint Presentation</vt:lpstr>
      <vt:lpstr>Laws and LGBT Health</vt:lpstr>
      <vt:lpstr>PowerPoint Presentation</vt:lpstr>
      <vt:lpstr>Marriage and Healthcare   1138 Rights and Privileges        </vt:lpstr>
      <vt:lpstr>HHS and Visitation</vt:lpstr>
      <vt:lpstr>Visitation </vt:lpstr>
      <vt:lpstr>Advanced Directives</vt:lpstr>
      <vt:lpstr>Employment Non-Discrimination Act (ENDA)</vt:lpstr>
      <vt:lpstr>Employment Non-Discrimination Act (ENDA)</vt:lpstr>
      <vt:lpstr>Employment</vt:lpstr>
      <vt:lpstr>Housing</vt:lpstr>
      <vt:lpstr>Housing</vt:lpstr>
      <vt:lpstr>Hate Crimes</vt:lpstr>
      <vt:lpstr>PowerPoint Presentation</vt:lpstr>
      <vt:lpstr>Hate Crimes</vt:lpstr>
      <vt:lpstr>Youth</vt:lpstr>
      <vt:lpstr>LGBT Bullying</vt:lpstr>
      <vt:lpstr>LGBT Student Discrimination</vt:lpstr>
      <vt:lpstr>Transgender Healthcare</vt:lpstr>
      <vt:lpstr>Transgender specific laws</vt:lpstr>
      <vt:lpstr>Summary</vt:lpstr>
      <vt:lpstr>Module 2 Post Test</vt:lpstr>
      <vt:lpstr>Post Test</vt:lpstr>
      <vt:lpstr>Post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 Your Experiences</vt:lpstr>
      <vt:lpstr>Summary</vt:lpstr>
      <vt:lpstr>ADIEM LGBT Curriculum Modules</vt:lpstr>
      <vt:lpstr>Key Resources</vt:lpstr>
      <vt:lpstr>Thank you!</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(Green and gold texture design)</dc:title>
  <dc:creator>Dustin</dc:creator>
  <cp:lastModifiedBy>Paul Krieger</cp:lastModifiedBy>
  <cp:revision>107</cp:revision>
  <dcterms:modified xsi:type="dcterms:W3CDTF">2016-02-27T14:43:47Z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