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983" r:id="rId2"/>
    <p:sldId id="985" r:id="rId3"/>
    <p:sldId id="987" r:id="rId4"/>
    <p:sldId id="984" r:id="rId5"/>
    <p:sldId id="997" r:id="rId6"/>
    <p:sldId id="986" r:id="rId7"/>
    <p:sldId id="993" r:id="rId8"/>
    <p:sldId id="996" r:id="rId9"/>
    <p:sldId id="988" r:id="rId10"/>
    <p:sldId id="989" r:id="rId11"/>
    <p:sldId id="994" r:id="rId12"/>
    <p:sldId id="995" r:id="rId13"/>
    <p:sldId id="990" r:id="rId14"/>
    <p:sldId id="99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A94"/>
    <a:srgbClr val="CA001B"/>
    <a:srgbClr val="E21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37"/>
    <p:restoredTop sz="93553"/>
  </p:normalViewPr>
  <p:slideViewPr>
    <p:cSldViewPr snapToGrid="0" snapToObjects="1">
      <p:cViewPr varScale="1">
        <p:scale>
          <a:sx n="75" d="100"/>
          <a:sy n="75" d="100"/>
        </p:scale>
        <p:origin x="160" y="11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EF489-36A9-AB4F-9820-BD7DDCB106FE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A1A9-112F-B644-9245-56AE48559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we stand as AACEM/AAAEM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A1A9-112F-B644-9245-56AE485598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83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do we stand as AACEM/AAAEM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DA1A9-112F-B644-9245-56AE485598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EM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0320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 descr="SAEM Title 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399142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5976D-5DE2-354B-A04A-366661B73D9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ACEM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73" y="5913355"/>
            <a:ext cx="3400377" cy="835867"/>
          </a:xfrm>
          <a:prstGeom prst="rect">
            <a:avLst/>
          </a:prstGeom>
        </p:spPr>
      </p:pic>
      <p:pic>
        <p:nvPicPr>
          <p:cNvPr id="12" name="Picture 11" descr="AAAEM.jpg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986" y="5927360"/>
            <a:ext cx="3559214" cy="87191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C13B64F-66B4-BF49-8A53-C2F52567B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4038186"/>
            <a:ext cx="11328400" cy="829734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F3F7A0E-8EFD-CA4F-B19D-C1453C7B13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040" y="4886008"/>
            <a:ext cx="11328400" cy="101360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/>
            </a:lvl1pPr>
          </a:lstStyle>
          <a:p>
            <a:pPr lvl="0"/>
            <a:r>
              <a:rPr lang="en-US" dirty="0"/>
              <a:t>Speaker Name, Institution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Speaker Name, Institution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3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AEM P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AE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515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34"/>
            <a:ext cx="9276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4339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5815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AE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633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74"/>
            <a:ext cx="927608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6371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63719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800"/>
            </a:lvl1pPr>
            <a:lvl2pPr>
              <a:spcBef>
                <a:spcPts val="0"/>
              </a:spcBef>
              <a:spcAft>
                <a:spcPts val="600"/>
              </a:spcAft>
              <a:defRPr sz="24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spcBef>
                <a:spcPts val="0"/>
              </a:spcBef>
              <a:spcAft>
                <a:spcPts val="6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04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AE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74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4786"/>
            <a:ext cx="92557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58565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400"/>
            </a:lvl1pPr>
            <a:lvl2pPr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58565"/>
          </a:xfrm>
        </p:spPr>
        <p:txBody>
          <a:bodyPr/>
          <a:lstStyle>
            <a:lvl1pPr>
              <a:spcBef>
                <a:spcPts val="0"/>
              </a:spcBef>
              <a:spcAft>
                <a:spcPts val="400"/>
              </a:spcAft>
              <a:defRPr sz="2400"/>
            </a:lvl1pPr>
            <a:lvl2pPr>
              <a:spcBef>
                <a:spcPts val="0"/>
              </a:spcBef>
              <a:spcAft>
                <a:spcPts val="400"/>
              </a:spcAft>
              <a:defRPr sz="2000"/>
            </a:lvl2pPr>
            <a:lvl3pPr>
              <a:spcBef>
                <a:spcPts val="0"/>
              </a:spcBef>
              <a:spcAft>
                <a:spcPts val="400"/>
              </a:spcAft>
              <a:defRPr sz="1800"/>
            </a:lvl3pPr>
            <a:lvl4pPr>
              <a:spcBef>
                <a:spcPts val="0"/>
              </a:spcBef>
              <a:spcAft>
                <a:spcPts val="400"/>
              </a:spcAft>
              <a:defRPr sz="1600"/>
            </a:lvl4pPr>
            <a:lvl5pPr>
              <a:spcBef>
                <a:spcPts val="0"/>
              </a:spcBef>
              <a:spcAft>
                <a:spcPts val="400"/>
              </a:spcAft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131842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AE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34"/>
            <a:ext cx="92659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8652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EM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58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3629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FEFC0-8FB2-BA49-A2CC-F71F438FC5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4285" y="5855166"/>
            <a:ext cx="2855092" cy="872389"/>
          </a:xfrm>
          <a:prstGeom prst="rect">
            <a:avLst/>
          </a:prstGeom>
        </p:spPr>
      </p:pic>
      <p:pic>
        <p:nvPicPr>
          <p:cNvPr id="8" name="Picture 7" descr="SAEM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1711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007663"/>
          </a:xfrm>
        </p:spPr>
        <p:txBody>
          <a:bodyPr/>
          <a:lstStyle>
            <a:lvl1pPr marL="615935" indent="-605352">
              <a:tabLst/>
              <a:defRPr/>
            </a:lvl1pPr>
            <a:lvl2pPr marL="1221287" indent="-527037">
              <a:tabLst/>
              <a:defRPr/>
            </a:lvl2pPr>
            <a:lvl3pPr marL="1837221" indent="-537620">
              <a:tabLst/>
              <a:defRPr/>
            </a:lvl3pPr>
            <a:lvl4pPr marL="2442572" indent="-537620">
              <a:buFont typeface="Courier New" panose="02070309020205020404" pitchFamily="49" charset="0"/>
              <a:buChar char="o"/>
              <a:tabLst/>
              <a:defRPr/>
            </a:lvl4pPr>
            <a:lvl5pPr marL="3050041" indent="-527037"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903F6A-D7B1-D343-BED9-11220FE0FD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-25400"/>
            <a:ext cx="9245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135659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itle 3 AEM.jpg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576942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7774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5976D-5DE2-354B-A04A-366661B73D93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0A9E1-8368-1447-BC79-45B8A86C63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C5976D-5DE2-354B-A04A-366661B73D93}" type="datetimeFigureOut">
              <a:rPr lang="en-US" sz="1800" smtClean="0"/>
              <a:pPr/>
              <a:t>3/22/22</a:t>
            </a:fld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0A9E1-8368-1447-BC79-45B8A86C6384}" type="slidenum">
              <a:rPr lang="en-US" sz="1800" smtClean="0"/>
              <a:pPr/>
              <a:t>‹#›</a:t>
            </a:fld>
            <a:endParaRPr lang="en-US" sz="1800"/>
          </a:p>
        </p:txBody>
      </p:sp>
      <p:pic>
        <p:nvPicPr>
          <p:cNvPr id="13" name="Picture 12" descr="AACEM.jp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73" y="5913355"/>
            <a:ext cx="3400377" cy="835867"/>
          </a:xfrm>
          <a:prstGeom prst="rect">
            <a:avLst/>
          </a:prstGeom>
        </p:spPr>
      </p:pic>
      <p:pic>
        <p:nvPicPr>
          <p:cNvPr id="14" name="Picture 13" descr="AAAEM.jpg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7986" y="5927360"/>
            <a:ext cx="3559214" cy="87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515;p63">
            <a:extLst>
              <a:ext uri="{FF2B5EF4-FFF2-40B4-BE49-F238E27FC236}">
                <a16:creationId xmlns:a16="http://schemas.microsoft.com/office/drawing/2014/main" id="{B3854589-480A-D248-A0EF-88052F69E4AD}"/>
              </a:ext>
            </a:extLst>
          </p:cNvPr>
          <p:cNvSpPr txBox="1"/>
          <p:nvPr/>
        </p:nvSpPr>
        <p:spPr>
          <a:xfrm>
            <a:off x="8229602" y="3429000"/>
            <a:ext cx="3962398" cy="2816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2533" tIns="162533" rIns="162533" bIns="162533" anchor="t" anchorCtr="0">
            <a:noAutofit/>
          </a:bodyPr>
          <a:lstStyle/>
          <a:p>
            <a:r>
              <a:rPr lang="en-US" sz="3200" b="1" dirty="0">
                <a:solidFill>
                  <a:srgbClr val="CA001B"/>
                </a:solidFill>
              </a:rPr>
              <a:t>Richard J. Hamilton, MD MBA</a:t>
            </a:r>
            <a:r>
              <a:rPr lang="en-US" sz="2400" b="1" dirty="0">
                <a:solidFill>
                  <a:srgbClr val="CA001B"/>
                </a:solidFill>
              </a:rPr>
              <a:t> </a:t>
            </a:r>
          </a:p>
          <a:p>
            <a:r>
              <a:rPr lang="en-US" dirty="0">
                <a:ea typeface="Calibri"/>
                <a:cs typeface="Calibri"/>
                <a:sym typeface="Calibri"/>
              </a:rPr>
              <a:t>AACEM President Elect 2021-2022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00F8BB-B3B5-6D47-9E63-7F59A0E93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368" y="0"/>
            <a:ext cx="992074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Workforce workshop: </a:t>
            </a:r>
            <a:br>
              <a:rPr lang="en-US" dirty="0"/>
            </a:br>
            <a:r>
              <a:rPr lang="en-US" dirty="0"/>
              <a:t>“Where you stand depends on where you sit.”</a:t>
            </a:r>
          </a:p>
        </p:txBody>
      </p:sp>
      <p:pic>
        <p:nvPicPr>
          <p:cNvPr id="3" name="Picture 2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9081A3FD-CC4A-AA4B-A60F-8B46E17BB64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86" y="1308919"/>
            <a:ext cx="3962397" cy="5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36BD-8DBE-AB4B-9AE2-CF899FFE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 a new program or expand…?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8C2D-1E1E-5D4F-851D-9D40CE57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The President of your HealthCare System wants to meet with you to discuss the recent acquisition of a large Community Hospital system. The system has sufficient resources and setting to meet the requirements of a new EM Residency. The President wants to </a:t>
            </a:r>
            <a:r>
              <a:rPr lang="en-US" sz="3600" b="1" u="sng" dirty="0"/>
              <a:t>start a new program or expand your current EM Residency into the site</a:t>
            </a:r>
            <a:r>
              <a:rPr lang="en-US" sz="3600" dirty="0"/>
              <a:t>. </a:t>
            </a:r>
            <a:r>
              <a:rPr lang="en-US" sz="3600" b="1" i="1" dirty="0"/>
              <a:t>The President asks you to develop a plan. </a:t>
            </a:r>
            <a:r>
              <a:rPr lang="en-US" sz="3600" dirty="0"/>
              <a:t>How do you respond? </a:t>
            </a:r>
          </a:p>
        </p:txBody>
      </p:sp>
    </p:spTree>
    <p:extLst>
      <p:ext uri="{BB962C8B-B14F-4D97-AF65-F5344CB8AC3E}">
        <p14:creationId xmlns:p14="http://schemas.microsoft.com/office/powerpoint/2010/main" val="2278697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B3AA-0808-EC43-B108-7EA352AA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expand your residency?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7A74-D26C-0249-A7DF-7A0C548D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</a:t>
            </a:r>
          </a:p>
          <a:p>
            <a:r>
              <a:rPr lang="en-US" dirty="0"/>
              <a:t>No Way!</a:t>
            </a:r>
          </a:p>
          <a:p>
            <a:r>
              <a:rPr lang="en-US" dirty="0"/>
              <a:t>Can I get back to you on that?</a:t>
            </a:r>
          </a:p>
          <a:p>
            <a:r>
              <a:rPr lang="en-US" dirty="0"/>
              <a:t>Yes but…</a:t>
            </a:r>
          </a:p>
        </p:txBody>
      </p:sp>
    </p:spTree>
    <p:extLst>
      <p:ext uri="{BB962C8B-B14F-4D97-AF65-F5344CB8AC3E}">
        <p14:creationId xmlns:p14="http://schemas.microsoft.com/office/powerpoint/2010/main" val="213904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B3AA-0808-EC43-B108-7EA352AAB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Does knowing that the President is discussing the situation with an outside group (e.g. CMG) change your response?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7A74-D26C-0249-A7DF-7A0C548D1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is still yes – need to outcompete</a:t>
            </a:r>
          </a:p>
          <a:p>
            <a:r>
              <a:rPr lang="en-US" dirty="0"/>
              <a:t>Answer is still no – give it to the CMG – they can have it.</a:t>
            </a:r>
          </a:p>
          <a:p>
            <a:r>
              <a:rPr lang="en-US" dirty="0"/>
              <a:t>Can I get back to you on that?</a:t>
            </a:r>
          </a:p>
          <a:p>
            <a:r>
              <a:rPr lang="en-US" dirty="0"/>
              <a:t>Yes – but you need to fund my research program too…</a:t>
            </a:r>
          </a:p>
        </p:txBody>
      </p:sp>
    </p:spTree>
    <p:extLst>
      <p:ext uri="{BB962C8B-B14F-4D97-AF65-F5344CB8AC3E}">
        <p14:creationId xmlns:p14="http://schemas.microsoft.com/office/powerpoint/2010/main" val="1255777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36BD-8DBE-AB4B-9AE2-CF899FFE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roles and unfunded mandates…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8C2D-1E1E-5D4F-851D-9D40CE57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ACEP Workforce recommendations seem to place a high reliance on </a:t>
            </a:r>
            <a:r>
              <a:rPr lang="en-US" b="1" dirty="0"/>
              <a:t>simulation for education needs </a:t>
            </a:r>
            <a:r>
              <a:rPr lang="en-US" dirty="0"/>
              <a:t>and also asks each residency to have a </a:t>
            </a:r>
            <a:r>
              <a:rPr lang="en-US" b="1" dirty="0"/>
              <a:t>Research Director</a:t>
            </a:r>
            <a:r>
              <a:rPr lang="en-US" dirty="0"/>
              <a:t>. At the same time, the ACGME and the EM RRC </a:t>
            </a:r>
            <a:r>
              <a:rPr lang="en-US" u="sng" dirty="0"/>
              <a:t>don’t acknowledge either of these roles </a:t>
            </a:r>
            <a:r>
              <a:rPr lang="en-US" dirty="0"/>
              <a:t>in the administration of the program. </a:t>
            </a:r>
            <a:r>
              <a:rPr lang="en-US" i="1" dirty="0">
                <a:solidFill>
                  <a:srgbClr val="FF0000"/>
                </a:solidFill>
              </a:rPr>
              <a:t>What are the implications </a:t>
            </a:r>
            <a:r>
              <a:rPr lang="en-US" dirty="0"/>
              <a:t>of these recommendations for residencies of various sizes (small to large, rural to urban, academic to community) and what should be AACEM’s approach to inform/educate the ACGME and EM RRC about these unrecognized roles?</a:t>
            </a:r>
          </a:p>
        </p:txBody>
      </p:sp>
    </p:spTree>
    <p:extLst>
      <p:ext uri="{BB962C8B-B14F-4D97-AF65-F5344CB8AC3E}">
        <p14:creationId xmlns:p14="http://schemas.microsoft.com/office/powerpoint/2010/main" val="426146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793C-7414-F643-8433-39AAE991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pic>
        <p:nvPicPr>
          <p:cNvPr id="8" name="Picture 7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309FBF30-0F35-0D4D-85DD-50051D4831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86" y="1308919"/>
            <a:ext cx="3962397" cy="5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73CF6-0690-6940-B4E5-20143A3C9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Miles’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51916-9352-F24C-A4BE-080AEFD5F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9571"/>
            <a:ext cx="10972800" cy="475705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“Where you stand depends on where you sit.” </a:t>
            </a:r>
          </a:p>
          <a:p>
            <a:pPr>
              <a:spcAft>
                <a:spcPts val="0"/>
              </a:spcAft>
            </a:pPr>
            <a:r>
              <a:rPr lang="en-US" dirty="0"/>
              <a:t>Originated with Rufus Miles (1910-1996): Chief of the Labor and Welfare Branch of the Bureau of the Budget</a:t>
            </a:r>
          </a:p>
          <a:p>
            <a:pPr lvl="1">
              <a:spcAft>
                <a:spcPts val="0"/>
              </a:spcAft>
            </a:pPr>
            <a:r>
              <a:rPr lang="en-US" dirty="0"/>
              <a:t>Noted that individuals who argued for </a:t>
            </a:r>
            <a:r>
              <a:rPr lang="en-US" b="1" dirty="0"/>
              <a:t>budgets increases </a:t>
            </a:r>
            <a:r>
              <a:rPr lang="en-US" dirty="0"/>
              <a:t>when they were running Government Agencies typically </a:t>
            </a:r>
            <a:r>
              <a:rPr lang="en-US" b="1" dirty="0"/>
              <a:t>switched</a:t>
            </a:r>
            <a:r>
              <a:rPr lang="en-US" dirty="0"/>
              <a:t> to arguing for </a:t>
            </a:r>
            <a:r>
              <a:rPr lang="en-US" b="1" dirty="0"/>
              <a:t>budget cuts </a:t>
            </a:r>
            <a:r>
              <a:rPr lang="en-US" dirty="0"/>
              <a:t>when working in the Bureau of Budget</a:t>
            </a:r>
          </a:p>
          <a:p>
            <a:pPr>
              <a:spcAft>
                <a:spcPts val="0"/>
              </a:spcAft>
            </a:pPr>
            <a:r>
              <a:rPr lang="en-US" dirty="0"/>
              <a:t>Be forewarned:</a:t>
            </a:r>
          </a:p>
          <a:p>
            <a:pPr lvl="1">
              <a:spcAft>
                <a:spcPts val="0"/>
              </a:spcAft>
            </a:pPr>
            <a:r>
              <a:rPr lang="en-US" dirty="0"/>
              <a:t>Miles’ Law is also seen when… </a:t>
            </a:r>
          </a:p>
          <a:p>
            <a:pPr lvl="1">
              <a:spcAft>
                <a:spcPts val="0"/>
              </a:spcAft>
            </a:pPr>
            <a:r>
              <a:rPr lang="en-US" dirty="0"/>
              <a:t>Chairs become Deans, Vice Chairs become Chairs </a:t>
            </a:r>
            <a:r>
              <a:rPr lang="en-US" dirty="0" err="1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119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1633D-54E0-954B-9D0E-6AA71F32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Mile’s Law leads to suboptimal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CD9FA-83C8-2E49-BC32-1EE2D69B9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Individuals choose strategies and policy goals based on different ideas of which outcomes will best serve </a:t>
            </a:r>
            <a:r>
              <a:rPr lang="en-US" sz="2800" b="1" dirty="0"/>
              <a:t>their</a:t>
            </a:r>
            <a:r>
              <a:rPr lang="en-US" sz="2800" dirty="0"/>
              <a:t> organizational and personal interests. </a:t>
            </a:r>
          </a:p>
          <a:p>
            <a:r>
              <a:rPr lang="en-US" sz="2400" dirty="0"/>
              <a:t>Bargaining:</a:t>
            </a:r>
          </a:p>
          <a:p>
            <a:pPr lvl="1"/>
            <a:r>
              <a:rPr lang="en-US" sz="2400" dirty="0"/>
              <a:t>pluralist process of give-and-take </a:t>
            </a:r>
          </a:p>
          <a:p>
            <a:pPr lvl="1"/>
            <a:r>
              <a:rPr lang="en-US" sz="2400" dirty="0"/>
              <a:t>reflects </a:t>
            </a:r>
          </a:p>
          <a:p>
            <a:pPr lvl="2"/>
            <a:r>
              <a:rPr lang="en-US" sz="1800" dirty="0"/>
              <a:t>the </a:t>
            </a:r>
            <a:r>
              <a:rPr lang="en-US" sz="1800" b="1" dirty="0"/>
              <a:t>prevailing rules </a:t>
            </a:r>
            <a:r>
              <a:rPr lang="en-US" sz="1800" dirty="0"/>
              <a:t>of the game and </a:t>
            </a:r>
          </a:p>
          <a:p>
            <a:pPr lvl="2"/>
            <a:r>
              <a:rPr lang="en-US" sz="1800" b="1" dirty="0"/>
              <a:t>power relations </a:t>
            </a:r>
            <a:r>
              <a:rPr lang="en-US" sz="1800" dirty="0"/>
              <a:t>among the participants. </a:t>
            </a:r>
          </a:p>
          <a:p>
            <a:r>
              <a:rPr lang="en-US" sz="2400" dirty="0"/>
              <a:t>Process: </a:t>
            </a:r>
          </a:p>
          <a:p>
            <a:pPr lvl="1"/>
            <a:r>
              <a:rPr lang="en-US" sz="2400" dirty="0"/>
              <a:t>Factions Predominate (Balkanization)</a:t>
            </a:r>
          </a:p>
          <a:p>
            <a:pPr lvl="1"/>
            <a:r>
              <a:rPr lang="en-US" sz="2400" dirty="0"/>
              <a:t>Tends not to be objective</a:t>
            </a:r>
          </a:p>
          <a:p>
            <a:pPr lvl="1"/>
            <a:r>
              <a:rPr lang="en-US" sz="2400" b="1" i="1" dirty="0"/>
              <a:t>Lacks strictly rational decision making with respect to the wellbeing of entire enterprise</a:t>
            </a:r>
          </a:p>
          <a:p>
            <a:r>
              <a:rPr lang="en-US" sz="2400" dirty="0"/>
              <a:t>Results:</a:t>
            </a:r>
          </a:p>
          <a:p>
            <a:pPr lvl="1"/>
            <a:r>
              <a:rPr lang="en-US" sz="2400" dirty="0"/>
              <a:t>suboptimal outcomes that fail to fulfill the objectives of any of the individual participants.</a:t>
            </a:r>
          </a:p>
        </p:txBody>
      </p:sp>
    </p:spTree>
    <p:extLst>
      <p:ext uri="{BB962C8B-B14F-4D97-AF65-F5344CB8AC3E}">
        <p14:creationId xmlns:p14="http://schemas.microsoft.com/office/powerpoint/2010/main" val="410565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id="{0831B63A-7106-8346-962F-8DDC4153F5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894" y="3916183"/>
            <a:ext cx="3548935" cy="23453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4EE447A-9E86-7F41-9848-E96582A0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34"/>
            <a:ext cx="9276080" cy="1143000"/>
          </a:xfrm>
        </p:spPr>
        <p:txBody>
          <a:bodyPr>
            <a:noAutofit/>
          </a:bodyPr>
          <a:lstStyle/>
          <a:p>
            <a:r>
              <a:rPr lang="en-US" sz="2800" dirty="0"/>
              <a:t>Departments, Chairs, Program Directors, and Division heads have diverse personal and organizational interests</a:t>
            </a:r>
          </a:p>
        </p:txBody>
      </p:sp>
      <p:pic>
        <p:nvPicPr>
          <p:cNvPr id="5" name="Picture 4" descr="Close-up of a microscope against a white background">
            <a:extLst>
              <a:ext uri="{FF2B5EF4-FFF2-40B4-BE49-F238E27FC236}">
                <a16:creationId xmlns:a16="http://schemas.microsoft.com/office/drawing/2014/main" id="{BFC6E02C-455D-074A-A19F-C9DDF5885F3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630" y="1553312"/>
            <a:ext cx="3218625" cy="2145750"/>
          </a:xfrm>
          <a:prstGeom prst="rect">
            <a:avLst/>
          </a:prstGeom>
        </p:spPr>
      </p:pic>
      <p:pic>
        <p:nvPicPr>
          <p:cNvPr id="3" name="Picture 2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FF6ECFF8-D8AF-C24E-8F17-D21C45A9AB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42" y="2840180"/>
            <a:ext cx="1685415" cy="2802194"/>
          </a:xfrm>
          <a:prstGeom prst="rect">
            <a:avLst/>
          </a:prstGeom>
        </p:spPr>
      </p:pic>
      <p:pic>
        <p:nvPicPr>
          <p:cNvPr id="10" name="Picture 9" descr="A picture containing person, hospital room, indoor, room&#10;&#10;Description automatically generated">
            <a:extLst>
              <a:ext uri="{FF2B5EF4-FFF2-40B4-BE49-F238E27FC236}">
                <a16:creationId xmlns:a16="http://schemas.microsoft.com/office/drawing/2014/main" id="{AE0737D2-0F99-DB41-A00B-DF269D580D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901" y="1715057"/>
            <a:ext cx="5054057" cy="280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7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4EE447A-9E86-7F41-9848-E96582A0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34"/>
            <a:ext cx="9276080" cy="1143000"/>
          </a:xfrm>
        </p:spPr>
        <p:txBody>
          <a:bodyPr>
            <a:noAutofit/>
          </a:bodyPr>
          <a:lstStyle/>
          <a:p>
            <a:r>
              <a:rPr lang="en-US" dirty="0"/>
              <a:t>Our objective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CDC85-36A8-AF49-B134-CC181A595220}"/>
              </a:ext>
            </a:extLst>
          </p:cNvPr>
          <p:cNvSpPr txBox="1"/>
          <p:nvPr/>
        </p:nvSpPr>
        <p:spPr>
          <a:xfrm>
            <a:off x="4174960" y="3176337"/>
            <a:ext cx="2923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Miles’ Law</a:t>
            </a:r>
          </a:p>
        </p:txBody>
      </p:sp>
      <p:sp>
        <p:nvSpPr>
          <p:cNvPr id="4" name="&quot;No&quot; Symbol 3">
            <a:extLst>
              <a:ext uri="{FF2B5EF4-FFF2-40B4-BE49-F238E27FC236}">
                <a16:creationId xmlns:a16="http://schemas.microsoft.com/office/drawing/2014/main" id="{2516DA62-7F7B-4041-B16B-B66FE3026A88}"/>
              </a:ext>
            </a:extLst>
          </p:cNvPr>
          <p:cNvSpPr/>
          <p:nvPr/>
        </p:nvSpPr>
        <p:spPr>
          <a:xfrm>
            <a:off x="3212431" y="1738971"/>
            <a:ext cx="5053264" cy="4168533"/>
          </a:xfrm>
          <a:prstGeom prst="noSmoking">
            <a:avLst/>
          </a:prstGeom>
          <a:solidFill>
            <a:srgbClr val="FF0000">
              <a:alpha val="4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8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F792-2025-1C43-A528-6273F2E2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do I sit?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D5166-44EB-7748-BDD4-9431CE9E1B82}"/>
              </a:ext>
            </a:extLst>
          </p:cNvPr>
          <p:cNvSpPr txBox="1"/>
          <p:nvPr/>
        </p:nvSpPr>
        <p:spPr>
          <a:xfrm>
            <a:off x="1297858" y="2094271"/>
            <a:ext cx="9276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1998 – Bankruptcy of Allegheny University Health Sciences</a:t>
            </a:r>
          </a:p>
          <a:p>
            <a:r>
              <a:rPr lang="en-US" sz="2800" dirty="0"/>
              <a:t>2005 - Closure of Medical College of Pennsylvania Hospital</a:t>
            </a:r>
          </a:p>
          <a:p>
            <a:r>
              <a:rPr lang="en-US" sz="2800" dirty="0"/>
              <a:t>2019 - Closure of Hahnemann University Hospital …</a:t>
            </a:r>
          </a:p>
          <a:p>
            <a:r>
              <a:rPr lang="en-US" sz="2800" dirty="0"/>
              <a:t>… six month termination notice… </a:t>
            </a:r>
          </a:p>
        </p:txBody>
      </p:sp>
    </p:spTree>
    <p:extLst>
      <p:ext uri="{BB962C8B-B14F-4D97-AF65-F5344CB8AC3E}">
        <p14:creationId xmlns:p14="http://schemas.microsoft.com/office/powerpoint/2010/main" val="76678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FF792-2025-1C43-A528-6273F2E2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where do I sit?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D5166-44EB-7748-BDD4-9431CE9E1B82}"/>
              </a:ext>
            </a:extLst>
          </p:cNvPr>
          <p:cNvSpPr txBox="1"/>
          <p:nvPr/>
        </p:nvSpPr>
        <p:spPr>
          <a:xfrm>
            <a:off x="1297858" y="2094271"/>
            <a:ext cx="9276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1998 - Bankruptcy of Allegheny University Health Sciences</a:t>
            </a:r>
          </a:p>
          <a:p>
            <a:r>
              <a:rPr lang="en-US" sz="2800" dirty="0"/>
              <a:t>2005 - Closure of Medical College of Pennsylvania Hospital</a:t>
            </a:r>
          </a:p>
          <a:p>
            <a:r>
              <a:rPr lang="en-US" sz="2800" dirty="0"/>
              <a:t>2019 - Closure of Hahnemann University Hospital</a:t>
            </a:r>
          </a:p>
          <a:p>
            <a:r>
              <a:rPr lang="en-US" sz="2800" dirty="0"/>
              <a:t>2020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Academic Chair of EM and Associate Dean for Drexel for Crozer Regional Campus (Drexel)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 System Chair for Crozer Health System (TeamHealth)</a:t>
            </a:r>
          </a:p>
        </p:txBody>
      </p:sp>
    </p:spTree>
    <p:extLst>
      <p:ext uri="{BB962C8B-B14F-4D97-AF65-F5344CB8AC3E}">
        <p14:creationId xmlns:p14="http://schemas.microsoft.com/office/powerpoint/2010/main" val="25813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84652-C113-9D45-97EC-E099169B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534"/>
            <a:ext cx="10668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 you answer these questions together, consider Aristotle’s classification of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BBCE3-9BC3-D141-8833-3A288BD0D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Techne (Knowledge of Craft)</a:t>
            </a:r>
          </a:p>
          <a:p>
            <a:pPr lvl="1"/>
            <a:r>
              <a:rPr lang="en-US" sz="3600" dirty="0"/>
              <a:t>“Know How”</a:t>
            </a:r>
          </a:p>
          <a:p>
            <a:r>
              <a:rPr lang="en-US" sz="4000" dirty="0"/>
              <a:t>Episteme (Scientific Knowledge)</a:t>
            </a:r>
          </a:p>
          <a:p>
            <a:pPr lvl="1"/>
            <a:r>
              <a:rPr lang="en-US" sz="3600" dirty="0"/>
              <a:t>Evidence</a:t>
            </a:r>
          </a:p>
          <a:p>
            <a:r>
              <a:rPr lang="en-US" sz="4000" dirty="0"/>
              <a:t>Phronesis (Ethical Knowledge)</a:t>
            </a:r>
          </a:p>
          <a:p>
            <a:pPr lvl="1"/>
            <a:r>
              <a:rPr lang="en-US" sz="3600" dirty="0"/>
              <a:t>Practical wisdom to make ethical judgements</a:t>
            </a:r>
          </a:p>
        </p:txBody>
      </p:sp>
    </p:spTree>
    <p:extLst>
      <p:ext uri="{BB962C8B-B14F-4D97-AF65-F5344CB8AC3E}">
        <p14:creationId xmlns:p14="http://schemas.microsoft.com/office/powerpoint/2010/main" val="331935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836BD-8DBE-AB4B-9AE2-CF899FFE2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I’m worried that my Dept will struggle with the workforce recommendation for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D8C2D-1E1E-5D4F-851D-9D40CE576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ACEP Workforce considered several recommendations. Some examples:</a:t>
            </a:r>
          </a:p>
          <a:p>
            <a:pPr lvl="1"/>
            <a:r>
              <a:rPr lang="en-US" dirty="0"/>
              <a:t>25% of Core Faculty are Fellowship Trained</a:t>
            </a:r>
          </a:p>
          <a:p>
            <a:pPr lvl="1"/>
            <a:r>
              <a:rPr lang="en-US" dirty="0"/>
              <a:t>Increase procedure requirements for Ultrasound, US Guided Regional Blocks, chest tubes, intubations </a:t>
            </a:r>
          </a:p>
          <a:p>
            <a:pPr lvl="1"/>
            <a:r>
              <a:rPr lang="en-US" dirty="0"/>
              <a:t>Scale Residency Size (up or down) based on patient volume</a:t>
            </a:r>
          </a:p>
          <a:p>
            <a:pPr lvl="1"/>
            <a:r>
              <a:rPr lang="en-US" dirty="0"/>
              <a:t>increase scholarly output and research</a:t>
            </a:r>
          </a:p>
          <a:p>
            <a:r>
              <a:rPr lang="en-US" u="sng" dirty="0"/>
              <a:t>Each Chair at the table must consider where their department </a:t>
            </a:r>
            <a:r>
              <a:rPr lang="en-US" b="1" u="sng" dirty="0"/>
              <a:t>would struggle </a:t>
            </a:r>
            <a:r>
              <a:rPr lang="en-US" u="sng" dirty="0"/>
              <a:t>to adopt recommendations</a:t>
            </a:r>
          </a:p>
          <a:p>
            <a:r>
              <a:rPr lang="en-US" dirty="0">
                <a:solidFill>
                  <a:srgbClr val="FF0000"/>
                </a:solidFill>
              </a:rPr>
              <a:t>DISCUSS THIS WITH THE OTHER CHAIRS AND ADMINISTRATORS. </a:t>
            </a:r>
          </a:p>
          <a:p>
            <a:r>
              <a:rPr lang="en-US" dirty="0"/>
              <a:t>How do the obstacles </a:t>
            </a:r>
            <a:r>
              <a:rPr lang="en-US" b="1" dirty="0"/>
              <a:t>your fellow Chairs </a:t>
            </a:r>
            <a:r>
              <a:rPr lang="en-US" dirty="0"/>
              <a:t>would face change/</a:t>
            </a:r>
            <a:r>
              <a:rPr lang="en-US" b="1" dirty="0"/>
              <a:t>reshape your opinion</a:t>
            </a:r>
            <a:r>
              <a:rPr lang="en-US" dirty="0"/>
              <a:t> about that workforce recommendations?</a:t>
            </a:r>
          </a:p>
        </p:txBody>
      </p:sp>
    </p:spTree>
    <p:extLst>
      <p:ext uri="{BB962C8B-B14F-4D97-AF65-F5344CB8AC3E}">
        <p14:creationId xmlns:p14="http://schemas.microsoft.com/office/powerpoint/2010/main" val="4053589806"/>
      </p:ext>
    </p:extLst>
  </p:cSld>
  <p:clrMapOvr>
    <a:masterClrMapping/>
  </p:clrMapOvr>
</p:sld>
</file>

<file path=ppt/theme/theme1.xml><?xml version="1.0" encoding="utf-8"?>
<a:theme xmlns:a="http://schemas.openxmlformats.org/drawingml/2006/main" name="SAEM New Powerpoin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SAEM New Powerpoint Theme.thmx</Template>
  <TotalTime>17949</TotalTime>
  <Words>746</Words>
  <Application>Microsoft Macintosh PowerPoint</Application>
  <PresentationFormat>Widescreen</PresentationFormat>
  <Paragraphs>73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SAEM New Powerpoint Theme</vt:lpstr>
      <vt:lpstr>Workforce workshop:  “Where you stand depends on where you sit.”</vt:lpstr>
      <vt:lpstr>Miles’ Law</vt:lpstr>
      <vt:lpstr>Mile’s Law leads to suboptimal outcomes</vt:lpstr>
      <vt:lpstr>Departments, Chairs, Program Directors, and Division heads have diverse personal and organizational interests</vt:lpstr>
      <vt:lpstr>Our objective</vt:lpstr>
      <vt:lpstr>So where do I sit?</vt:lpstr>
      <vt:lpstr>So where do I sit?</vt:lpstr>
      <vt:lpstr>As you answer these questions together, consider Aristotle’s classification of knowledge</vt:lpstr>
      <vt:lpstr>I’m worried that my Dept will struggle with the workforce recommendation for …</vt:lpstr>
      <vt:lpstr>Start a new program or expand…?</vt:lpstr>
      <vt:lpstr>Would you expand your residency?</vt:lpstr>
      <vt:lpstr>Does knowing that the President is discussing the situation with an outside group (e.g. CMG) change your response?</vt:lpstr>
      <vt:lpstr>New roles and unfunded mandates…</vt:lpstr>
      <vt:lpstr>Conclusion</vt:lpstr>
    </vt:vector>
  </TitlesOfParts>
  <Company>SAEM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Schagrin</dc:creator>
  <cp:lastModifiedBy>Hamilton,Richard</cp:lastModifiedBy>
  <cp:revision>221</cp:revision>
  <cp:lastPrinted>2021-03-16T14:24:44Z</cp:lastPrinted>
  <dcterms:created xsi:type="dcterms:W3CDTF">2015-10-21T15:08:25Z</dcterms:created>
  <dcterms:modified xsi:type="dcterms:W3CDTF">2022-03-22T21:40:55Z</dcterms:modified>
</cp:coreProperties>
</file>