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990" r:id="rId5"/>
    <p:sldId id="259" r:id="rId6"/>
    <p:sldId id="987" r:id="rId7"/>
    <p:sldId id="988" r:id="rId8"/>
    <p:sldId id="99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A94"/>
    <a:srgbClr val="CA001B"/>
    <a:srgbClr val="E21D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p:restoredTop sz="93401"/>
  </p:normalViewPr>
  <p:slideViewPr>
    <p:cSldViewPr snapToGrid="0" snapToObjects="1">
      <p:cViewPr varScale="1">
        <p:scale>
          <a:sx n="115" d="100"/>
          <a:sy n="115" d="100"/>
        </p:scale>
        <p:origin x="248" y="192"/>
      </p:cViewPr>
      <p:guideLst>
        <p:guide orient="horz" pos="2160"/>
        <p:guide pos="3840"/>
      </p:guideLst>
    </p:cSldViewPr>
  </p:slid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EF489-36A9-AB4F-9820-BD7DDCB106FE}" type="datetimeFigureOut">
              <a:rPr lang="en-US" smtClean="0"/>
              <a:t>3/21/22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A1A9-112F-B644-9245-56AE485598E7}" type="slidenum">
              <a:rPr lang="en-US" smtClean="0"/>
              <a:t>‹#›</a:t>
            </a:fld>
            <a:endParaRPr lang="en-US"/>
          </a:p>
        </p:txBody>
      </p:sp>
    </p:spTree>
    <p:extLst>
      <p:ext uri="{BB962C8B-B14F-4D97-AF65-F5344CB8AC3E}">
        <p14:creationId xmlns:p14="http://schemas.microsoft.com/office/powerpoint/2010/main" val="113499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AE263-DBC2-4B4F-AEA5-448AD4E275C5}" type="slidenum">
              <a:rPr lang="en-US" smtClean="0"/>
              <a:t>5</a:t>
            </a:fld>
            <a:endParaRPr lang="en-US"/>
          </a:p>
        </p:txBody>
      </p:sp>
    </p:spTree>
    <p:extLst>
      <p:ext uri="{BB962C8B-B14F-4D97-AF65-F5344CB8AC3E}">
        <p14:creationId xmlns:p14="http://schemas.microsoft.com/office/powerpoint/2010/main" val="503073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EM Title">
    <p:spTree>
      <p:nvGrpSpPr>
        <p:cNvPr id="1" name=""/>
        <p:cNvGrpSpPr/>
        <p:nvPr/>
      </p:nvGrpSpPr>
      <p:grpSpPr>
        <a:xfrm>
          <a:off x="0" y="0"/>
          <a:ext cx="0" cy="0"/>
          <a:chOff x="0" y="0"/>
          <a:chExt cx="0" cy="0"/>
        </a:xfrm>
      </p:grpSpPr>
      <p:sp>
        <p:nvSpPr>
          <p:cNvPr id="8" name="Rectangle 7"/>
          <p:cNvSpPr/>
          <p:nvPr userDrawn="1"/>
        </p:nvSpPr>
        <p:spPr>
          <a:xfrm>
            <a:off x="0" y="203200"/>
            <a:ext cx="12192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SAEM Title 1.jpg"/>
          <p:cNvPicPr>
            <a:picLocks noChangeAspect="1"/>
          </p:cNvPicPr>
          <p:nvPr userDrawn="1"/>
        </p:nvPicPr>
        <p:blipFill rotWithShape="1">
          <a:blip r:embed="rId2">
            <a:extLst>
              <a:ext uri="{28A0092B-C50C-407E-A947-70E740481C1C}">
                <a14:useLocalDpi xmlns:a14="http://schemas.microsoft.com/office/drawing/2010/main" val="0"/>
              </a:ext>
            </a:extLst>
          </a:blip>
          <a:srcRect b="41799"/>
          <a:stretch/>
        </p:blipFill>
        <p:spPr>
          <a:xfrm>
            <a:off x="0" y="1"/>
            <a:ext cx="12192000" cy="3991429"/>
          </a:xfrm>
          <a:prstGeom prst="rect">
            <a:avLst/>
          </a:prstGeom>
        </p:spPr>
      </p:pic>
      <p:sp>
        <p:nvSpPr>
          <p:cNvPr id="4" name="Date Placeholder 3"/>
          <p:cNvSpPr>
            <a:spLocks noGrp="1"/>
          </p:cNvSpPr>
          <p:nvPr>
            <p:ph type="dt" sz="half" idx="10"/>
          </p:nvPr>
        </p:nvSpPr>
        <p:spPr/>
        <p:txBody>
          <a:bodyPr/>
          <a:lstStyle/>
          <a:p>
            <a:fld id="{FBC5976D-5DE2-354B-A04A-366661B73D93}"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pic>
        <p:nvPicPr>
          <p:cNvPr id="11" name="Picture 10" descr="AACEM.jpg"/>
          <p:cNvPicPr>
            <a:picLocks noChangeAspect="1"/>
          </p:cNvPicPr>
          <p:nvPr userDrawn="1"/>
        </p:nvPicPr>
        <p:blipFill rotWithShape="1">
          <a:blip r:embed="rId3">
            <a:extLst>
              <a:ext uri="{28A0092B-C50C-407E-A947-70E740481C1C}">
                <a14:useLocalDpi xmlns:a14="http://schemas.microsoft.com/office/drawing/2010/main" val="0"/>
              </a:ext>
            </a:extLst>
          </a:blip>
          <a:srcRect l="7496" t="11343" r="5714" b="18673"/>
          <a:stretch/>
        </p:blipFill>
        <p:spPr>
          <a:xfrm>
            <a:off x="263573" y="5913355"/>
            <a:ext cx="3400377" cy="835867"/>
          </a:xfrm>
          <a:prstGeom prst="rect">
            <a:avLst/>
          </a:prstGeom>
        </p:spPr>
      </p:pic>
      <p:pic>
        <p:nvPicPr>
          <p:cNvPr id="12" name="Picture 11" descr="AAAEM.jpg"/>
          <p:cNvPicPr>
            <a:picLocks noChangeAspect="1"/>
          </p:cNvPicPr>
          <p:nvPr userDrawn="1"/>
        </p:nvPicPr>
        <p:blipFill rotWithShape="1">
          <a:blip r:embed="rId4">
            <a:extLst>
              <a:ext uri="{28A0092B-C50C-407E-A947-70E740481C1C}">
                <a14:useLocalDpi xmlns:a14="http://schemas.microsoft.com/office/drawing/2010/main" val="0"/>
              </a:ext>
            </a:extLst>
          </a:blip>
          <a:srcRect l="7789" t="16396" r="9208" b="22305"/>
          <a:stretch/>
        </p:blipFill>
        <p:spPr>
          <a:xfrm>
            <a:off x="8327986" y="5927360"/>
            <a:ext cx="3559214" cy="871912"/>
          </a:xfrm>
          <a:prstGeom prst="rect">
            <a:avLst/>
          </a:prstGeom>
        </p:spPr>
      </p:pic>
      <p:sp>
        <p:nvSpPr>
          <p:cNvPr id="10" name="Title 9">
            <a:extLst>
              <a:ext uri="{FF2B5EF4-FFF2-40B4-BE49-F238E27FC236}">
                <a16:creationId xmlns:a16="http://schemas.microsoft.com/office/drawing/2014/main" id="{3C13B64F-66B4-BF49-8A53-C2F52567B5A7}"/>
              </a:ext>
            </a:extLst>
          </p:cNvPr>
          <p:cNvSpPr>
            <a:spLocks noGrp="1"/>
          </p:cNvSpPr>
          <p:nvPr>
            <p:ph type="title"/>
          </p:nvPr>
        </p:nvSpPr>
        <p:spPr>
          <a:xfrm>
            <a:off x="447040" y="4038186"/>
            <a:ext cx="11328400" cy="829734"/>
          </a:xfrm>
        </p:spPr>
        <p:txBody>
          <a:bodyPr/>
          <a:lstStyle>
            <a:lvl1pPr>
              <a:defRPr sz="4400">
                <a:solidFill>
                  <a:schemeClr val="tx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DF3F7A0E-8EFD-CA4F-B19D-C1453C7B1388}"/>
              </a:ext>
            </a:extLst>
          </p:cNvPr>
          <p:cNvSpPr>
            <a:spLocks noGrp="1"/>
          </p:cNvSpPr>
          <p:nvPr>
            <p:ph type="body" sz="quarter" idx="13" hasCustomPrompt="1"/>
          </p:nvPr>
        </p:nvSpPr>
        <p:spPr>
          <a:xfrm>
            <a:off x="447040" y="4886008"/>
            <a:ext cx="11328400" cy="1013606"/>
          </a:xfr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a:lvl1pPr>
          </a:lstStyle>
          <a:p>
            <a:pPr lvl="0"/>
            <a:r>
              <a:rPr lang="en-US" dirty="0"/>
              <a:t>Speaker Name, Institution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Speaker Name, Institution</a:t>
            </a:r>
          </a:p>
          <a:p>
            <a:pPr lvl="0"/>
            <a:endParaRPr lang="en-US" dirty="0"/>
          </a:p>
        </p:txBody>
      </p:sp>
    </p:spTree>
    <p:extLst>
      <p:ext uri="{BB962C8B-B14F-4D97-AF65-F5344CB8AC3E}">
        <p14:creationId xmlns:p14="http://schemas.microsoft.com/office/powerpoint/2010/main" val="167833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AEM Pg 2">
    <p:spTree>
      <p:nvGrpSpPr>
        <p:cNvPr id="1" name=""/>
        <p:cNvGrpSpPr/>
        <p:nvPr/>
      </p:nvGrpSpPr>
      <p:grpSpPr>
        <a:xfrm>
          <a:off x="0" y="0"/>
          <a:ext cx="0" cy="0"/>
          <a:chOff x="0" y="0"/>
          <a:chExt cx="0" cy="0"/>
        </a:xfrm>
      </p:grpSpPr>
      <p:pic>
        <p:nvPicPr>
          <p:cNvPr id="8" name="Picture 7" descr="SAEM.jpg"/>
          <p:cNvPicPr>
            <a:picLocks noChangeAspect="1"/>
          </p:cNvPicPr>
          <p:nvPr userDrawn="1"/>
        </p:nvPicPr>
        <p:blipFill rotWithShape="1">
          <a:blip r:embed="rId2">
            <a:extLst>
              <a:ext uri="{28A0092B-C50C-407E-A947-70E740481C1C}">
                <a14:useLocalDpi xmlns:a14="http://schemas.microsoft.com/office/drawing/2010/main" val="0"/>
              </a:ext>
            </a:extLst>
          </a:blip>
          <a:srcRect b="19577"/>
          <a:stretch/>
        </p:blipFill>
        <p:spPr>
          <a:xfrm>
            <a:off x="0" y="1"/>
            <a:ext cx="12192000" cy="5515429"/>
          </a:xfrm>
          <a:prstGeom prst="rect">
            <a:avLst/>
          </a:prstGeom>
        </p:spPr>
      </p:pic>
      <p:sp>
        <p:nvSpPr>
          <p:cNvPr id="2" name="Title 1"/>
          <p:cNvSpPr>
            <a:spLocks noGrp="1"/>
          </p:cNvSpPr>
          <p:nvPr>
            <p:ph type="title"/>
          </p:nvPr>
        </p:nvSpPr>
        <p:spPr>
          <a:xfrm>
            <a:off x="609600" y="15534"/>
            <a:ext cx="927608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343399"/>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sp>
        <p:nvSpPr>
          <p:cNvPr id="14"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200" smtClean="0"/>
              <a:pPr/>
              <a:t>‹#›</a:t>
            </a:fld>
            <a:endParaRPr lang="en-US" sz="1200"/>
          </a:p>
        </p:txBody>
      </p:sp>
    </p:spTree>
    <p:extLst>
      <p:ext uri="{BB962C8B-B14F-4D97-AF65-F5344CB8AC3E}">
        <p14:creationId xmlns:p14="http://schemas.microsoft.com/office/powerpoint/2010/main" val="115815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AEM.jpg"/>
          <p:cNvPicPr>
            <a:picLocks noChangeAspect="1"/>
          </p:cNvPicPr>
          <p:nvPr userDrawn="1"/>
        </p:nvPicPr>
        <p:blipFill rotWithShape="1">
          <a:blip r:embed="rId2">
            <a:extLst>
              <a:ext uri="{28A0092B-C50C-407E-A947-70E740481C1C}">
                <a14:useLocalDpi xmlns:a14="http://schemas.microsoft.com/office/drawing/2010/main" val="0"/>
              </a:ext>
            </a:extLst>
          </a:blip>
          <a:srcRect b="17855"/>
          <a:stretch/>
        </p:blipFill>
        <p:spPr>
          <a:xfrm>
            <a:off x="0" y="0"/>
            <a:ext cx="12192000" cy="5633526"/>
          </a:xfrm>
          <a:prstGeom prst="rect">
            <a:avLst/>
          </a:prstGeom>
        </p:spPr>
      </p:pic>
      <p:sp>
        <p:nvSpPr>
          <p:cNvPr id="2" name="Title 1"/>
          <p:cNvSpPr>
            <a:spLocks noGrp="1"/>
          </p:cNvSpPr>
          <p:nvPr>
            <p:ph type="title"/>
          </p:nvPr>
        </p:nvSpPr>
        <p:spPr>
          <a:xfrm>
            <a:off x="609600" y="5374"/>
            <a:ext cx="927608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363719"/>
          </a:xfrm>
        </p:spPr>
        <p:txBody>
          <a:bodyPr/>
          <a:lstStyle>
            <a:lvl1pPr>
              <a:spcBef>
                <a:spcPts val="0"/>
              </a:spcBef>
              <a:spcAft>
                <a:spcPts val="600"/>
              </a:spcAft>
              <a:defRPr sz="2800"/>
            </a:lvl1pPr>
            <a:lvl2pPr>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363719"/>
          </a:xfrm>
        </p:spPr>
        <p:txBody>
          <a:bodyPr/>
          <a:lstStyle>
            <a:lvl1pPr>
              <a:spcBef>
                <a:spcPts val="0"/>
              </a:spcBef>
              <a:spcAft>
                <a:spcPts val="600"/>
              </a:spcAft>
              <a:defRPr sz="2800"/>
            </a:lvl1pPr>
            <a:lvl2pPr>
              <a:spcBef>
                <a:spcPts val="0"/>
              </a:spcBef>
              <a:spcAft>
                <a:spcPts val="600"/>
              </a:spcAft>
              <a:defRPr sz="2400"/>
            </a:lvl2pPr>
            <a:lvl3pPr>
              <a:spcBef>
                <a:spcPts val="0"/>
              </a:spcBef>
              <a:spcAft>
                <a:spcPts val="600"/>
              </a:spcAft>
              <a:defRPr sz="2000"/>
            </a:lvl3pPr>
            <a:lvl4pPr>
              <a:spcBef>
                <a:spcPts val="0"/>
              </a:spcBef>
              <a:spcAft>
                <a:spcPts val="600"/>
              </a:spcAft>
              <a:defRPr sz="1800"/>
            </a:lvl4pPr>
            <a:lvl5pPr>
              <a:spcBef>
                <a:spcPts val="0"/>
              </a:spcBef>
              <a:spcAft>
                <a:spcPts val="6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
        <p:nvSpPr>
          <p:cNvPr id="11"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200" smtClean="0"/>
              <a:pPr/>
              <a:t>‹#›</a:t>
            </a:fld>
            <a:endParaRPr lang="en-US" sz="1200"/>
          </a:p>
        </p:txBody>
      </p:sp>
    </p:spTree>
    <p:extLst>
      <p:ext uri="{BB962C8B-B14F-4D97-AF65-F5344CB8AC3E}">
        <p14:creationId xmlns:p14="http://schemas.microsoft.com/office/powerpoint/2010/main" val="76804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SAEM.jpg"/>
          <p:cNvPicPr>
            <a:picLocks noChangeAspect="1"/>
          </p:cNvPicPr>
          <p:nvPr userDrawn="1"/>
        </p:nvPicPr>
        <p:blipFill rotWithShape="1">
          <a:blip r:embed="rId2">
            <a:extLst>
              <a:ext uri="{28A0092B-C50C-407E-A947-70E740481C1C}">
                <a14:useLocalDpi xmlns:a14="http://schemas.microsoft.com/office/drawing/2010/main" val="0"/>
              </a:ext>
            </a:extLst>
          </a:blip>
          <a:srcRect b="16204"/>
          <a:stretch/>
        </p:blipFill>
        <p:spPr>
          <a:xfrm>
            <a:off x="0" y="1"/>
            <a:ext cx="12192000" cy="5746699"/>
          </a:xfrm>
          <a:prstGeom prst="rect">
            <a:avLst/>
          </a:prstGeom>
        </p:spPr>
      </p:pic>
      <p:sp>
        <p:nvSpPr>
          <p:cNvPr id="2" name="Title 1"/>
          <p:cNvSpPr>
            <a:spLocks noGrp="1"/>
          </p:cNvSpPr>
          <p:nvPr>
            <p:ph type="title"/>
          </p:nvPr>
        </p:nvSpPr>
        <p:spPr>
          <a:xfrm>
            <a:off x="609600" y="-4786"/>
            <a:ext cx="925576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758565"/>
          </a:xfrm>
        </p:spPr>
        <p:txBody>
          <a:bodyPr/>
          <a:lstStyle>
            <a:lvl1pPr>
              <a:spcBef>
                <a:spcPts val="0"/>
              </a:spcBef>
              <a:spcAft>
                <a:spcPts val="400"/>
              </a:spcAft>
              <a:defRPr sz="24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758565"/>
          </a:xfrm>
        </p:spPr>
        <p:txBody>
          <a:bodyPr/>
          <a:lstStyle>
            <a:lvl1pPr>
              <a:spcBef>
                <a:spcPts val="0"/>
              </a:spcBef>
              <a:spcAft>
                <a:spcPts val="400"/>
              </a:spcAft>
              <a:defRPr sz="2400"/>
            </a:lvl1pPr>
            <a:lvl2pPr>
              <a:spcBef>
                <a:spcPts val="0"/>
              </a:spcBef>
              <a:spcAft>
                <a:spcPts val="400"/>
              </a:spcAft>
              <a:defRPr sz="20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79A0A9E1-8368-1447-BC79-45B8A86C6384}" type="slidenum">
              <a:rPr lang="en-US" smtClean="0"/>
              <a:t>‹#›</a:t>
            </a:fld>
            <a:endParaRPr lang="en-US"/>
          </a:p>
        </p:txBody>
      </p:sp>
      <p:sp>
        <p:nvSpPr>
          <p:cNvPr id="13"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200" smtClean="0"/>
              <a:pPr/>
              <a:t>‹#›</a:t>
            </a:fld>
            <a:endParaRPr lang="en-US" sz="1200"/>
          </a:p>
        </p:txBody>
      </p:sp>
    </p:spTree>
    <p:extLst>
      <p:ext uri="{BB962C8B-B14F-4D97-AF65-F5344CB8AC3E}">
        <p14:creationId xmlns:p14="http://schemas.microsoft.com/office/powerpoint/2010/main" val="413184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SAEM.jpg"/>
          <p:cNvPicPr>
            <a:picLocks noChangeAspect="1"/>
          </p:cNvPicPr>
          <p:nvPr userDrawn="1"/>
        </p:nvPicPr>
        <p:blipFill rotWithShape="1">
          <a:blip r:embed="rId2">
            <a:extLst>
              <a:ext uri="{28A0092B-C50C-407E-A947-70E740481C1C}">
                <a14:useLocalDpi xmlns:a14="http://schemas.microsoft.com/office/drawing/2010/main" val="0"/>
              </a:ext>
            </a:extLst>
          </a:blip>
          <a:srcRect b="16667"/>
          <a:stretch/>
        </p:blipFill>
        <p:spPr>
          <a:xfrm>
            <a:off x="0" y="0"/>
            <a:ext cx="12192000" cy="5715000"/>
          </a:xfrm>
          <a:prstGeom prst="rect">
            <a:avLst/>
          </a:prstGeom>
        </p:spPr>
      </p:pic>
      <p:sp>
        <p:nvSpPr>
          <p:cNvPr id="2" name="Title 1"/>
          <p:cNvSpPr>
            <a:spLocks noGrp="1"/>
          </p:cNvSpPr>
          <p:nvPr>
            <p:ph type="title"/>
          </p:nvPr>
        </p:nvSpPr>
        <p:spPr>
          <a:xfrm>
            <a:off x="609600" y="15534"/>
            <a:ext cx="9265920" cy="11430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9A0A9E1-8368-1447-BC79-45B8A86C6384}" type="slidenum">
              <a:rPr lang="en-US" smtClean="0"/>
              <a:t>‹#›</a:t>
            </a:fld>
            <a:endParaRPr lang="en-US"/>
          </a:p>
        </p:txBody>
      </p:sp>
      <p:sp>
        <p:nvSpPr>
          <p:cNvPr id="9"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200" smtClean="0"/>
              <a:pPr/>
              <a:t>‹#›</a:t>
            </a:fld>
            <a:endParaRPr lang="en-US" sz="1200"/>
          </a:p>
        </p:txBody>
      </p:sp>
    </p:spTree>
    <p:extLst>
      <p:ext uri="{BB962C8B-B14F-4D97-AF65-F5344CB8AC3E}">
        <p14:creationId xmlns:p14="http://schemas.microsoft.com/office/powerpoint/2010/main" val="198652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SAEM.jpg"/>
          <p:cNvPicPr>
            <a:picLocks noChangeAspect="1"/>
          </p:cNvPicPr>
          <p:nvPr userDrawn="1"/>
        </p:nvPicPr>
        <p:blipFill rotWithShape="1">
          <a:blip r:embed="rId2">
            <a:extLst>
              <a:ext uri="{28A0092B-C50C-407E-A947-70E740481C1C}">
                <a14:useLocalDpi xmlns:a14="http://schemas.microsoft.com/office/drawing/2010/main" val="0"/>
              </a:ext>
            </a:extLst>
          </a:blip>
          <a:srcRect b="18519"/>
          <a:stretch/>
        </p:blipFill>
        <p:spPr>
          <a:xfrm>
            <a:off x="0" y="0"/>
            <a:ext cx="12192000" cy="5588000"/>
          </a:xfrm>
          <a:prstGeom prst="rect">
            <a:avLst/>
          </a:prstGeom>
        </p:spPr>
      </p:pic>
      <p:sp>
        <p:nvSpPr>
          <p:cNvPr id="4" name="Slide Number Placeholder 3"/>
          <p:cNvSpPr>
            <a:spLocks noGrp="1"/>
          </p:cNvSpPr>
          <p:nvPr>
            <p:ph type="sldNum" sz="quarter" idx="12"/>
          </p:nvPr>
        </p:nvSpPr>
        <p:spPr/>
        <p:txBody>
          <a:bodyPr/>
          <a:lstStyle/>
          <a:p>
            <a:fld id="{79A0A9E1-8368-1447-BC79-45B8A86C6384}" type="slidenum">
              <a:rPr lang="en-US" smtClean="0"/>
              <a:t>‹#›</a:t>
            </a:fld>
            <a:endParaRPr lang="en-US"/>
          </a:p>
        </p:txBody>
      </p:sp>
      <p:sp>
        <p:nvSpPr>
          <p:cNvPr id="8"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200" smtClean="0"/>
              <a:pPr/>
              <a:t>‹#›</a:t>
            </a:fld>
            <a:endParaRPr lang="en-US" sz="1200"/>
          </a:p>
        </p:txBody>
      </p:sp>
    </p:spTree>
    <p:extLst>
      <p:ext uri="{BB962C8B-B14F-4D97-AF65-F5344CB8AC3E}">
        <p14:creationId xmlns:p14="http://schemas.microsoft.com/office/powerpoint/2010/main" val="53629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FEFC0-8FB2-BA49-A2CC-F71F438FC599}"/>
              </a:ext>
            </a:extLst>
          </p:cNvPr>
          <p:cNvPicPr>
            <a:picLocks noChangeAspect="1"/>
          </p:cNvPicPr>
          <p:nvPr userDrawn="1"/>
        </p:nvPicPr>
        <p:blipFill>
          <a:blip r:embed="rId2"/>
          <a:stretch>
            <a:fillRect/>
          </a:stretch>
        </p:blipFill>
        <p:spPr>
          <a:xfrm>
            <a:off x="8834285" y="5855166"/>
            <a:ext cx="2855092" cy="872389"/>
          </a:xfrm>
          <a:prstGeom prst="rect">
            <a:avLst/>
          </a:prstGeom>
        </p:spPr>
      </p:pic>
      <p:pic>
        <p:nvPicPr>
          <p:cNvPr id="8" name="Picture 7" descr="SAE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b="75040"/>
          <a:stretch/>
        </p:blipFill>
        <p:spPr>
          <a:xfrm>
            <a:off x="0" y="0"/>
            <a:ext cx="12192000" cy="1711757"/>
          </a:xfrm>
          <a:prstGeom prst="rect">
            <a:avLst/>
          </a:prstGeom>
        </p:spPr>
      </p:pic>
      <p:sp>
        <p:nvSpPr>
          <p:cNvPr id="3" name="Content Placeholder 2"/>
          <p:cNvSpPr>
            <a:spLocks noGrp="1"/>
          </p:cNvSpPr>
          <p:nvPr>
            <p:ph idx="1"/>
          </p:nvPr>
        </p:nvSpPr>
        <p:spPr>
          <a:xfrm>
            <a:off x="609600" y="1600202"/>
            <a:ext cx="10972800" cy="4007663"/>
          </a:xfrm>
        </p:spPr>
        <p:txBody>
          <a:bodyPr/>
          <a:lstStyle>
            <a:lvl1pPr marL="615935" indent="-605352">
              <a:tabLst/>
              <a:defRPr/>
            </a:lvl1pPr>
            <a:lvl2pPr marL="1221287" indent="-527037">
              <a:tabLst/>
              <a:defRPr/>
            </a:lvl2pPr>
            <a:lvl3pPr marL="1837221" indent="-537620">
              <a:tabLst/>
              <a:defRPr/>
            </a:lvl3pPr>
            <a:lvl4pPr marL="2442572" indent="-537620">
              <a:buFont typeface="Courier New" panose="02070309020205020404" pitchFamily="49" charset="0"/>
              <a:buChar char="o"/>
              <a:tabLst/>
              <a:defRPr/>
            </a:lvl4pPr>
            <a:lvl5pPr marL="3050041" indent="-52703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B903F6A-D7B1-D343-BED9-11220FE0FD95}"/>
              </a:ext>
            </a:extLst>
          </p:cNvPr>
          <p:cNvSpPr>
            <a:spLocks noGrp="1"/>
          </p:cNvSpPr>
          <p:nvPr>
            <p:ph type="title" hasCustomPrompt="1"/>
          </p:nvPr>
        </p:nvSpPr>
        <p:spPr>
          <a:xfrm>
            <a:off x="609600" y="-25400"/>
            <a:ext cx="9245600" cy="1143000"/>
          </a:xfrm>
        </p:spPr>
        <p:txBody>
          <a:bodyPr/>
          <a:lstStyle>
            <a:lvl1pPr algn="l">
              <a:defRPr>
                <a:solidFill>
                  <a:schemeClr val="bg1"/>
                </a:solidFill>
              </a:defRPr>
            </a:lvl1pPr>
          </a:lstStyle>
          <a:p>
            <a:r>
              <a:rPr lang="en-US" dirty="0"/>
              <a:t>Click to Edit Slide Title</a:t>
            </a:r>
          </a:p>
        </p:txBody>
      </p:sp>
    </p:spTree>
    <p:extLst>
      <p:ext uri="{BB962C8B-B14F-4D97-AF65-F5344CB8AC3E}">
        <p14:creationId xmlns:p14="http://schemas.microsoft.com/office/powerpoint/2010/main" val="13565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itle 3 AEM.jpg"/>
          <p:cNvPicPr>
            <a:picLocks noChangeAspect="1"/>
          </p:cNvPicPr>
          <p:nvPr/>
        </p:nvPicPr>
        <p:blipFill rotWithShape="1">
          <a:blip r:embed="rId9">
            <a:extLst>
              <a:ext uri="{28A0092B-C50C-407E-A947-70E740481C1C}">
                <a14:useLocalDpi xmlns:a14="http://schemas.microsoft.com/office/drawing/2010/main" val="0"/>
              </a:ext>
            </a:extLst>
          </a:blip>
          <a:srcRect b="15873"/>
          <a:stretch/>
        </p:blipFill>
        <p:spPr>
          <a:xfrm>
            <a:off x="0" y="1"/>
            <a:ext cx="12192000" cy="5769429"/>
          </a:xfrm>
          <a:prstGeom prst="rect">
            <a:avLst/>
          </a:prstGeom>
        </p:spPr>
      </p:pic>
      <p:sp>
        <p:nvSpPr>
          <p:cNvPr id="2" name="Title Placeholder 1"/>
          <p:cNvSpPr>
            <a:spLocks noGrp="1"/>
          </p:cNvSpPr>
          <p:nvPr>
            <p:ph type="title"/>
          </p:nvPr>
        </p:nvSpPr>
        <p:spPr>
          <a:xfrm>
            <a:off x="609600" y="157774"/>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5976D-5DE2-354B-A04A-366661B73D93}" type="datetimeFigureOut">
              <a:rPr lang="en-US" smtClean="0"/>
              <a:t>3/21/22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A9E1-8368-1447-BC79-45B8A86C6384}" type="slidenum">
              <a:rPr lang="en-US" smtClean="0"/>
              <a:t>‹#›</a:t>
            </a:fld>
            <a:endParaRPr lang="en-US"/>
          </a:p>
        </p:txBody>
      </p:sp>
      <p:sp>
        <p:nvSpPr>
          <p:cNvPr id="8" name="Date Placeholder 3"/>
          <p:cNvSpPr txBox="1">
            <a:spLocks/>
          </p:cNvSpPr>
          <p:nvPr userDrawn="1"/>
        </p:nvSpPr>
        <p:spPr>
          <a:xfrm>
            <a:off x="609600" y="6356351"/>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C5976D-5DE2-354B-A04A-366661B73D93}" type="datetimeFigureOut">
              <a:rPr lang="en-US" sz="1800" smtClean="0"/>
              <a:pPr/>
              <a:t>3/21/22</a:t>
            </a:fld>
            <a:endParaRPr lang="en-US" sz="1800"/>
          </a:p>
        </p:txBody>
      </p:sp>
      <p:sp>
        <p:nvSpPr>
          <p:cNvPr id="10" name="Slide Number Placeholder 5"/>
          <p:cNvSpPr txBox="1">
            <a:spLocks/>
          </p:cNvSpPr>
          <p:nvPr userDrawn="1"/>
        </p:nvSpPr>
        <p:spPr>
          <a:xfrm>
            <a:off x="8737600" y="6356351"/>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A0A9E1-8368-1447-BC79-45B8A86C6384}" type="slidenum">
              <a:rPr lang="en-US" sz="1800" smtClean="0"/>
              <a:pPr/>
              <a:t>‹#›</a:t>
            </a:fld>
            <a:endParaRPr lang="en-US" sz="1800"/>
          </a:p>
        </p:txBody>
      </p:sp>
      <p:pic>
        <p:nvPicPr>
          <p:cNvPr id="13" name="Picture 12" descr="AACEM.jpg"/>
          <p:cNvPicPr>
            <a:picLocks noChangeAspect="1"/>
          </p:cNvPicPr>
          <p:nvPr userDrawn="1"/>
        </p:nvPicPr>
        <p:blipFill rotWithShape="1">
          <a:blip r:embed="rId10">
            <a:extLst>
              <a:ext uri="{28A0092B-C50C-407E-A947-70E740481C1C}">
                <a14:useLocalDpi xmlns:a14="http://schemas.microsoft.com/office/drawing/2010/main" val="0"/>
              </a:ext>
            </a:extLst>
          </a:blip>
          <a:srcRect l="7496" t="11343" r="5714" b="18673"/>
          <a:stretch/>
        </p:blipFill>
        <p:spPr>
          <a:xfrm>
            <a:off x="263573" y="5913355"/>
            <a:ext cx="3400377" cy="835867"/>
          </a:xfrm>
          <a:prstGeom prst="rect">
            <a:avLst/>
          </a:prstGeom>
        </p:spPr>
      </p:pic>
      <p:pic>
        <p:nvPicPr>
          <p:cNvPr id="14" name="Picture 13" descr="AAAEM.jpg"/>
          <p:cNvPicPr>
            <a:picLocks noChangeAspect="1"/>
          </p:cNvPicPr>
          <p:nvPr userDrawn="1"/>
        </p:nvPicPr>
        <p:blipFill rotWithShape="1">
          <a:blip r:embed="rId11">
            <a:extLst>
              <a:ext uri="{28A0092B-C50C-407E-A947-70E740481C1C}">
                <a14:useLocalDpi xmlns:a14="http://schemas.microsoft.com/office/drawing/2010/main" val="0"/>
              </a:ext>
            </a:extLst>
          </a:blip>
          <a:srcRect l="7789" t="16396" r="9208" b="22305"/>
          <a:stretch/>
        </p:blipFill>
        <p:spPr>
          <a:xfrm>
            <a:off x="8327986" y="5927360"/>
            <a:ext cx="3559214" cy="871912"/>
          </a:xfrm>
          <a:prstGeom prst="rect">
            <a:avLst/>
          </a:prstGeom>
        </p:spPr>
      </p:pic>
    </p:spTree>
    <p:extLst>
      <p:ext uri="{BB962C8B-B14F-4D97-AF65-F5344CB8AC3E}">
        <p14:creationId xmlns:p14="http://schemas.microsoft.com/office/powerpoint/2010/main" val="130624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6F1E2-6230-7244-8130-0CB0AE921FA5}"/>
              </a:ext>
            </a:extLst>
          </p:cNvPr>
          <p:cNvSpPr>
            <a:spLocks noGrp="1"/>
          </p:cNvSpPr>
          <p:nvPr>
            <p:ph type="title"/>
          </p:nvPr>
        </p:nvSpPr>
        <p:spPr/>
        <p:txBody>
          <a:bodyPr/>
          <a:lstStyle/>
          <a:p>
            <a:r>
              <a:rPr lang="en-US" dirty="0"/>
              <a:t>EM Workforce </a:t>
            </a:r>
          </a:p>
        </p:txBody>
      </p:sp>
      <p:sp>
        <p:nvSpPr>
          <p:cNvPr id="4" name="Text Placeholder 3">
            <a:extLst>
              <a:ext uri="{FF2B5EF4-FFF2-40B4-BE49-F238E27FC236}">
                <a16:creationId xmlns:a16="http://schemas.microsoft.com/office/drawing/2014/main" id="{84EBB0CB-1EE1-CA4E-AE01-FE4B22060DDA}"/>
              </a:ext>
            </a:extLst>
          </p:cNvPr>
          <p:cNvSpPr>
            <a:spLocks noGrp="1"/>
          </p:cNvSpPr>
          <p:nvPr>
            <p:ph type="body" sz="quarter" idx="13"/>
          </p:nvPr>
        </p:nvSpPr>
        <p:spPr/>
        <p:txBody>
          <a:bodyPr/>
          <a:lstStyle/>
          <a:p>
            <a:r>
              <a:rPr lang="en-US" dirty="0"/>
              <a:t>Deb Diercks, Rich Hamilton, Peter Sokolove, Lewis Nelson, and Ian Martin</a:t>
            </a:r>
          </a:p>
        </p:txBody>
      </p:sp>
    </p:spTree>
    <p:extLst>
      <p:ext uri="{BB962C8B-B14F-4D97-AF65-F5344CB8AC3E}">
        <p14:creationId xmlns:p14="http://schemas.microsoft.com/office/powerpoint/2010/main" val="177516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1EC9-E2C6-AD4B-8738-487A56C9A5BE}"/>
              </a:ext>
            </a:extLst>
          </p:cNvPr>
          <p:cNvSpPr>
            <a:spLocks noGrp="1"/>
          </p:cNvSpPr>
          <p:nvPr>
            <p:ph type="title"/>
          </p:nvPr>
        </p:nvSpPr>
        <p:spPr/>
        <p:txBody>
          <a:bodyPr/>
          <a:lstStyle/>
          <a:p>
            <a:r>
              <a:rPr lang="en-US" dirty="0"/>
              <a:t>History of Workforce Group</a:t>
            </a:r>
          </a:p>
        </p:txBody>
      </p:sp>
      <p:sp>
        <p:nvSpPr>
          <p:cNvPr id="3" name="Content Placeholder 2">
            <a:extLst>
              <a:ext uri="{FF2B5EF4-FFF2-40B4-BE49-F238E27FC236}">
                <a16:creationId xmlns:a16="http://schemas.microsoft.com/office/drawing/2014/main" id="{FE470D5C-A699-5E4F-9B76-7C8F3BC0E004}"/>
              </a:ext>
            </a:extLst>
          </p:cNvPr>
          <p:cNvSpPr>
            <a:spLocks noGrp="1"/>
          </p:cNvSpPr>
          <p:nvPr>
            <p:ph idx="1"/>
          </p:nvPr>
        </p:nvSpPr>
        <p:spPr/>
        <p:txBody>
          <a:bodyPr>
            <a:normAutofit/>
          </a:bodyPr>
          <a:lstStyle/>
          <a:p>
            <a:r>
              <a:rPr lang="en-US" dirty="0"/>
              <a:t>April 2021 – virtual summit to discuss ACEP workforce report</a:t>
            </a:r>
          </a:p>
          <a:p>
            <a:pPr lvl="1"/>
            <a:r>
              <a:rPr lang="en-US" dirty="0"/>
              <a:t>Oversupply of up to 10K EPs by 2030</a:t>
            </a:r>
          </a:p>
          <a:p>
            <a:pPr lvl="1"/>
            <a:r>
              <a:rPr lang="en-US" dirty="0"/>
              <a:t>Many underlying  assumptions</a:t>
            </a:r>
          </a:p>
          <a:p>
            <a:r>
              <a:rPr lang="en-US" dirty="0"/>
              <a:t>Multiple EM organizations represented</a:t>
            </a:r>
          </a:p>
          <a:p>
            <a:r>
              <a:rPr lang="en-US" dirty="0"/>
              <a:t>AACEM paid to participate</a:t>
            </a:r>
          </a:p>
          <a:p>
            <a:r>
              <a:rPr lang="en-US" dirty="0"/>
              <a:t>Breakout groups to discuss major variables:</a:t>
            </a:r>
          </a:p>
          <a:p>
            <a:pPr lvl="1"/>
            <a:r>
              <a:rPr lang="en-US" dirty="0"/>
              <a:t>Supply</a:t>
            </a:r>
          </a:p>
          <a:p>
            <a:pPr lvl="1"/>
            <a:r>
              <a:rPr lang="en-US" dirty="0"/>
              <a:t>Demand</a:t>
            </a:r>
          </a:p>
        </p:txBody>
      </p:sp>
    </p:spTree>
    <p:extLst>
      <p:ext uri="{BB962C8B-B14F-4D97-AF65-F5344CB8AC3E}">
        <p14:creationId xmlns:p14="http://schemas.microsoft.com/office/powerpoint/2010/main" val="215415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9A27-44A7-BB4F-98AE-BBCFAF43931E}"/>
              </a:ext>
            </a:extLst>
          </p:cNvPr>
          <p:cNvSpPr>
            <a:spLocks noGrp="1"/>
          </p:cNvSpPr>
          <p:nvPr>
            <p:ph type="title"/>
          </p:nvPr>
        </p:nvSpPr>
        <p:spPr/>
        <p:txBody>
          <a:bodyPr/>
          <a:lstStyle/>
          <a:p>
            <a:r>
              <a:rPr lang="en-US" dirty="0"/>
              <a:t>AACEM Engagement: June to Present</a:t>
            </a:r>
          </a:p>
        </p:txBody>
      </p:sp>
      <p:sp>
        <p:nvSpPr>
          <p:cNvPr id="3" name="Content Placeholder 2">
            <a:extLst>
              <a:ext uri="{FF2B5EF4-FFF2-40B4-BE49-F238E27FC236}">
                <a16:creationId xmlns:a16="http://schemas.microsoft.com/office/drawing/2014/main" id="{F6B3B78A-4EB0-5A4D-A247-B4F9872C55CE}"/>
              </a:ext>
            </a:extLst>
          </p:cNvPr>
          <p:cNvSpPr>
            <a:spLocks noGrp="1"/>
          </p:cNvSpPr>
          <p:nvPr>
            <p:ph idx="1"/>
          </p:nvPr>
        </p:nvSpPr>
        <p:spPr/>
        <p:txBody>
          <a:bodyPr/>
          <a:lstStyle/>
          <a:p>
            <a:r>
              <a:rPr lang="en-US" dirty="0"/>
              <a:t>ACEP-led workgroups with multiple issues raised:</a:t>
            </a:r>
          </a:p>
          <a:p>
            <a:pPr lvl="1"/>
            <a:r>
              <a:rPr lang="en-US" dirty="0"/>
              <a:t>Antitrust considerations</a:t>
            </a:r>
          </a:p>
          <a:p>
            <a:pPr lvl="1"/>
            <a:r>
              <a:rPr lang="en-US" dirty="0"/>
              <a:t>Rural EM requirement</a:t>
            </a:r>
          </a:p>
          <a:p>
            <a:pPr lvl="1"/>
            <a:r>
              <a:rPr lang="en-US" dirty="0"/>
              <a:t>Procedural competency standards</a:t>
            </a:r>
          </a:p>
          <a:p>
            <a:pPr lvl="1"/>
            <a:r>
              <a:rPr lang="en-US" dirty="0"/>
              <a:t>Length of training</a:t>
            </a:r>
          </a:p>
          <a:p>
            <a:pPr lvl="1"/>
            <a:r>
              <a:rPr lang="en-US" dirty="0"/>
              <a:t>Patient volume at primary site</a:t>
            </a:r>
          </a:p>
          <a:p>
            <a:pPr lvl="1"/>
            <a:r>
              <a:rPr lang="en-US" dirty="0"/>
              <a:t>Scholarship</a:t>
            </a:r>
          </a:p>
          <a:p>
            <a:pPr lvl="1"/>
            <a:r>
              <a:rPr lang="en-US" dirty="0"/>
              <a:t>Many others…</a:t>
            </a:r>
          </a:p>
        </p:txBody>
      </p:sp>
    </p:spTree>
    <p:extLst>
      <p:ext uri="{BB962C8B-B14F-4D97-AF65-F5344CB8AC3E}">
        <p14:creationId xmlns:p14="http://schemas.microsoft.com/office/powerpoint/2010/main" val="139875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9A27-44A7-BB4F-98AE-BBCFAF43931E}"/>
              </a:ext>
            </a:extLst>
          </p:cNvPr>
          <p:cNvSpPr>
            <a:spLocks noGrp="1"/>
          </p:cNvSpPr>
          <p:nvPr>
            <p:ph type="title"/>
          </p:nvPr>
        </p:nvSpPr>
        <p:spPr/>
        <p:txBody>
          <a:bodyPr/>
          <a:lstStyle/>
          <a:p>
            <a:r>
              <a:rPr lang="en-US" dirty="0"/>
              <a:t>AACEM Engagement: June to Present</a:t>
            </a:r>
          </a:p>
        </p:txBody>
      </p:sp>
      <p:sp>
        <p:nvSpPr>
          <p:cNvPr id="3" name="Content Placeholder 2">
            <a:extLst>
              <a:ext uri="{FF2B5EF4-FFF2-40B4-BE49-F238E27FC236}">
                <a16:creationId xmlns:a16="http://schemas.microsoft.com/office/drawing/2014/main" id="{F6B3B78A-4EB0-5A4D-A247-B4F9872C55CE}"/>
              </a:ext>
            </a:extLst>
          </p:cNvPr>
          <p:cNvSpPr>
            <a:spLocks noGrp="1"/>
          </p:cNvSpPr>
          <p:nvPr>
            <p:ph idx="1"/>
          </p:nvPr>
        </p:nvSpPr>
        <p:spPr/>
        <p:txBody>
          <a:bodyPr>
            <a:normAutofit fontScale="32500" lnSpcReduction="20000"/>
          </a:bodyPr>
          <a:lstStyle/>
          <a:p>
            <a:r>
              <a:rPr lang="en-US" sz="7400" dirty="0"/>
              <a:t>Focus on raising quality of training </a:t>
            </a:r>
          </a:p>
          <a:p>
            <a:r>
              <a:rPr lang="en-US" sz="7400" dirty="0"/>
              <a:t>Drafted recommendations to ACGME</a:t>
            </a:r>
          </a:p>
          <a:p>
            <a:r>
              <a:rPr lang="en-US" sz="7400" dirty="0"/>
              <a:t>AACEM EC feedback:</a:t>
            </a:r>
          </a:p>
          <a:p>
            <a:pPr marL="0" indent="0">
              <a:buNone/>
            </a:pPr>
            <a:endParaRPr lang="en-US" sz="5100" dirty="0"/>
          </a:p>
          <a:p>
            <a:pPr marL="0" indent="0">
              <a:buNone/>
            </a:pPr>
            <a:r>
              <a:rPr lang="en-US" sz="5100" i="1" dirty="0"/>
              <a:t>"We/AACEM appreciate the hard work and thoughtfulness that has been put into the creation of this document. However, we are unable to endorse the document in its current form. We fully support the higher expectation of core faculty with the additional suggestion of 25% having fellowships. However, we have concerns with the following areas:</a:t>
            </a:r>
          </a:p>
          <a:p>
            <a:r>
              <a:rPr lang="en-US" sz="5100" i="1" dirty="0"/>
              <a:t>Increasing the number of procedure requirements especially in the area of US, intubations, chest tubes, and central lines</a:t>
            </a:r>
          </a:p>
          <a:p>
            <a:r>
              <a:rPr lang="en-US" sz="5100" i="1" dirty="0"/>
              <a:t>Inclusions of a trauma center at the primary site for a residency</a:t>
            </a:r>
          </a:p>
          <a:p>
            <a:r>
              <a:rPr lang="en-US" sz="5100" i="1" dirty="0"/>
              <a:t>Determination of residency size based on patient volume. </a:t>
            </a:r>
          </a:p>
          <a:p>
            <a:r>
              <a:rPr lang="en-US" sz="5100" i="1" dirty="0"/>
              <a:t>We support the overall recommendations in scholarly activity but feel the background text minimizes the importance of dissemination of knowledge.”</a:t>
            </a:r>
            <a:endParaRPr lang="en-US" sz="5100" dirty="0"/>
          </a:p>
          <a:p>
            <a:pPr marL="0" indent="0">
              <a:buNone/>
            </a:pPr>
            <a:endParaRPr lang="en-US" dirty="0"/>
          </a:p>
          <a:p>
            <a:r>
              <a:rPr lang="en-US" sz="7400" dirty="0"/>
              <a:t>Now continuing discussions to find consensus, if possible</a:t>
            </a:r>
          </a:p>
        </p:txBody>
      </p:sp>
    </p:spTree>
    <p:extLst>
      <p:ext uri="{BB962C8B-B14F-4D97-AF65-F5344CB8AC3E}">
        <p14:creationId xmlns:p14="http://schemas.microsoft.com/office/powerpoint/2010/main" val="236880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4401B3-443F-EB4B-A615-8C02CF71F9D4}"/>
              </a:ext>
            </a:extLst>
          </p:cNvPr>
          <p:cNvPicPr>
            <a:picLocks noGrp="1" noChangeAspect="1"/>
          </p:cNvPicPr>
          <p:nvPr>
            <p:ph idx="4294967295"/>
          </p:nvPr>
        </p:nvPicPr>
        <p:blipFill>
          <a:blip r:embed="rId3"/>
          <a:stretch>
            <a:fillRect/>
          </a:stretch>
        </p:blipFill>
        <p:spPr>
          <a:xfrm>
            <a:off x="971296" y="234669"/>
            <a:ext cx="9956800" cy="5696739"/>
          </a:xfrm>
          <a:prstGeom prst="rect">
            <a:avLst/>
          </a:prstGeom>
        </p:spPr>
      </p:pic>
    </p:spTree>
    <p:extLst>
      <p:ext uri="{BB962C8B-B14F-4D97-AF65-F5344CB8AC3E}">
        <p14:creationId xmlns:p14="http://schemas.microsoft.com/office/powerpoint/2010/main" val="135033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20D5-4B8B-294B-924C-2F1CC73AA952}"/>
              </a:ext>
            </a:extLst>
          </p:cNvPr>
          <p:cNvSpPr>
            <a:spLocks noGrp="1"/>
          </p:cNvSpPr>
          <p:nvPr>
            <p:ph type="title"/>
          </p:nvPr>
        </p:nvSpPr>
        <p:spPr/>
        <p:txBody>
          <a:bodyPr/>
          <a:lstStyle/>
          <a:p>
            <a:r>
              <a:rPr lang="en-US" dirty="0"/>
              <a:t>2021 Match</a:t>
            </a:r>
          </a:p>
        </p:txBody>
      </p:sp>
      <p:pic>
        <p:nvPicPr>
          <p:cNvPr id="5" name="Picture 4">
            <a:extLst>
              <a:ext uri="{FF2B5EF4-FFF2-40B4-BE49-F238E27FC236}">
                <a16:creationId xmlns:a16="http://schemas.microsoft.com/office/drawing/2014/main" id="{43364499-D8BA-D942-B431-7471158021F8}"/>
              </a:ext>
            </a:extLst>
          </p:cNvPr>
          <p:cNvPicPr>
            <a:picLocks noChangeAspect="1"/>
          </p:cNvPicPr>
          <p:nvPr/>
        </p:nvPicPr>
        <p:blipFill>
          <a:blip r:embed="rId2"/>
          <a:stretch>
            <a:fillRect/>
          </a:stretch>
        </p:blipFill>
        <p:spPr>
          <a:xfrm>
            <a:off x="783771" y="1831896"/>
            <a:ext cx="10624457" cy="791438"/>
          </a:xfrm>
          <a:prstGeom prst="rect">
            <a:avLst/>
          </a:prstGeom>
        </p:spPr>
      </p:pic>
      <p:pic>
        <p:nvPicPr>
          <p:cNvPr id="10" name="Picture 9" descr="A screenshot of a computer&#10;&#10;Description automatically generated with low confidence">
            <a:extLst>
              <a:ext uri="{FF2B5EF4-FFF2-40B4-BE49-F238E27FC236}">
                <a16:creationId xmlns:a16="http://schemas.microsoft.com/office/drawing/2014/main" id="{5D0F8B92-4573-2743-87B4-6D115A939835}"/>
              </a:ext>
            </a:extLst>
          </p:cNvPr>
          <p:cNvPicPr>
            <a:picLocks noChangeAspect="1"/>
          </p:cNvPicPr>
          <p:nvPr/>
        </p:nvPicPr>
        <p:blipFill>
          <a:blip r:embed="rId3"/>
          <a:stretch>
            <a:fillRect/>
          </a:stretch>
        </p:blipFill>
        <p:spPr>
          <a:xfrm>
            <a:off x="783771" y="2623334"/>
            <a:ext cx="10624457" cy="1328057"/>
          </a:xfrm>
          <a:prstGeom prst="rect">
            <a:avLst/>
          </a:prstGeom>
        </p:spPr>
      </p:pic>
      <p:pic>
        <p:nvPicPr>
          <p:cNvPr id="11" name="Picture 10">
            <a:extLst>
              <a:ext uri="{FF2B5EF4-FFF2-40B4-BE49-F238E27FC236}">
                <a16:creationId xmlns:a16="http://schemas.microsoft.com/office/drawing/2014/main" id="{973548A3-FB8F-BE41-8099-75A782C41E5A}"/>
              </a:ext>
            </a:extLst>
          </p:cNvPr>
          <p:cNvPicPr>
            <a:picLocks noChangeAspect="1"/>
          </p:cNvPicPr>
          <p:nvPr/>
        </p:nvPicPr>
        <p:blipFill>
          <a:blip r:embed="rId4"/>
          <a:stretch>
            <a:fillRect/>
          </a:stretch>
        </p:blipFill>
        <p:spPr>
          <a:xfrm>
            <a:off x="783770" y="3889648"/>
            <a:ext cx="10624457" cy="456019"/>
          </a:xfrm>
          <a:prstGeom prst="rect">
            <a:avLst/>
          </a:prstGeom>
        </p:spPr>
      </p:pic>
    </p:spTree>
    <p:extLst>
      <p:ext uri="{BB962C8B-B14F-4D97-AF65-F5344CB8AC3E}">
        <p14:creationId xmlns:p14="http://schemas.microsoft.com/office/powerpoint/2010/main" val="34092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20D5-4B8B-294B-924C-2F1CC73AA952}"/>
              </a:ext>
            </a:extLst>
          </p:cNvPr>
          <p:cNvSpPr>
            <a:spLocks noGrp="1"/>
          </p:cNvSpPr>
          <p:nvPr>
            <p:ph type="title"/>
          </p:nvPr>
        </p:nvSpPr>
        <p:spPr/>
        <p:txBody>
          <a:bodyPr/>
          <a:lstStyle/>
          <a:p>
            <a:r>
              <a:rPr lang="en-US" dirty="0"/>
              <a:t>2022 Match</a:t>
            </a:r>
          </a:p>
        </p:txBody>
      </p:sp>
      <p:pic>
        <p:nvPicPr>
          <p:cNvPr id="5" name="Picture 4">
            <a:extLst>
              <a:ext uri="{FF2B5EF4-FFF2-40B4-BE49-F238E27FC236}">
                <a16:creationId xmlns:a16="http://schemas.microsoft.com/office/drawing/2014/main" id="{43364499-D8BA-D942-B431-7471158021F8}"/>
              </a:ext>
            </a:extLst>
          </p:cNvPr>
          <p:cNvPicPr>
            <a:picLocks noChangeAspect="1"/>
          </p:cNvPicPr>
          <p:nvPr/>
        </p:nvPicPr>
        <p:blipFill>
          <a:blip r:embed="rId2"/>
          <a:stretch>
            <a:fillRect/>
          </a:stretch>
        </p:blipFill>
        <p:spPr>
          <a:xfrm>
            <a:off x="783771" y="1831896"/>
            <a:ext cx="10624457" cy="791438"/>
          </a:xfrm>
          <a:prstGeom prst="rect">
            <a:avLst/>
          </a:prstGeom>
        </p:spPr>
      </p:pic>
      <p:pic>
        <p:nvPicPr>
          <p:cNvPr id="12" name="Picture 11">
            <a:extLst>
              <a:ext uri="{FF2B5EF4-FFF2-40B4-BE49-F238E27FC236}">
                <a16:creationId xmlns:a16="http://schemas.microsoft.com/office/drawing/2014/main" id="{8672F6E5-EC14-CF4A-8D78-F3A2AEC34BDC}"/>
              </a:ext>
            </a:extLst>
          </p:cNvPr>
          <p:cNvPicPr>
            <a:picLocks noChangeAspect="1"/>
          </p:cNvPicPr>
          <p:nvPr/>
        </p:nvPicPr>
        <p:blipFill>
          <a:blip r:embed="rId3"/>
          <a:stretch>
            <a:fillRect/>
          </a:stretch>
        </p:blipFill>
        <p:spPr>
          <a:xfrm>
            <a:off x="783770" y="3889648"/>
            <a:ext cx="10624457" cy="456019"/>
          </a:xfrm>
          <a:prstGeom prst="rect">
            <a:avLst/>
          </a:prstGeom>
        </p:spPr>
      </p:pic>
      <p:pic>
        <p:nvPicPr>
          <p:cNvPr id="16" name="Picture 15">
            <a:extLst>
              <a:ext uri="{FF2B5EF4-FFF2-40B4-BE49-F238E27FC236}">
                <a16:creationId xmlns:a16="http://schemas.microsoft.com/office/drawing/2014/main" id="{D92ED7F0-E1EF-DB48-8429-8E64F3EC8CC4}"/>
              </a:ext>
            </a:extLst>
          </p:cNvPr>
          <p:cNvPicPr>
            <a:picLocks noChangeAspect="1"/>
          </p:cNvPicPr>
          <p:nvPr/>
        </p:nvPicPr>
        <p:blipFill>
          <a:blip r:embed="rId4"/>
          <a:stretch>
            <a:fillRect/>
          </a:stretch>
        </p:blipFill>
        <p:spPr>
          <a:xfrm>
            <a:off x="783771" y="2619951"/>
            <a:ext cx="10624457" cy="1288055"/>
          </a:xfrm>
          <a:prstGeom prst="rect">
            <a:avLst/>
          </a:prstGeom>
        </p:spPr>
      </p:pic>
    </p:spTree>
    <p:extLst>
      <p:ext uri="{BB962C8B-B14F-4D97-AF65-F5344CB8AC3E}">
        <p14:creationId xmlns:p14="http://schemas.microsoft.com/office/powerpoint/2010/main" val="140037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7678-0302-8748-87CA-191824935EFC}"/>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8AC43C6E-43DC-234E-94C6-47C84A657CDF}"/>
              </a:ext>
            </a:extLst>
          </p:cNvPr>
          <p:cNvSpPr>
            <a:spLocks noGrp="1"/>
          </p:cNvSpPr>
          <p:nvPr>
            <p:ph idx="1"/>
          </p:nvPr>
        </p:nvSpPr>
        <p:spPr/>
        <p:txBody>
          <a:bodyPr/>
          <a:lstStyle/>
          <a:p>
            <a:r>
              <a:rPr lang="en-US" dirty="0"/>
              <a:t>What new career opportunities can we develop for our residency graduates?</a:t>
            </a:r>
          </a:p>
          <a:p>
            <a:r>
              <a:rPr lang="en-US" dirty="0"/>
              <a:t>What do we suspect were the major factors for the 200+ unfilled EM residency slots this year?</a:t>
            </a:r>
          </a:p>
          <a:p>
            <a:r>
              <a:rPr lang="en-US" dirty="0"/>
              <a:t>What midcourse corrections can we take now?</a:t>
            </a:r>
          </a:p>
        </p:txBody>
      </p:sp>
    </p:spTree>
    <p:extLst>
      <p:ext uri="{BB962C8B-B14F-4D97-AF65-F5344CB8AC3E}">
        <p14:creationId xmlns:p14="http://schemas.microsoft.com/office/powerpoint/2010/main" val="792868534"/>
      </p:ext>
    </p:extLst>
  </p:cSld>
  <p:clrMapOvr>
    <a:masterClrMapping/>
  </p:clrMapOvr>
</p:sld>
</file>

<file path=ppt/theme/theme1.xml><?xml version="1.0" encoding="utf-8"?>
<a:theme xmlns:a="http://schemas.openxmlformats.org/drawingml/2006/main" name="SAEM New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SAEM New Powerpoint Theme.thmx</Template>
  <TotalTime>15271</TotalTime>
  <Words>294</Words>
  <Application>Microsoft Macintosh PowerPoint</Application>
  <PresentationFormat>Widescreen</PresentationFormat>
  <Paragraphs>39</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SAEM New Powerpoint Theme</vt:lpstr>
      <vt:lpstr>EM Workforce </vt:lpstr>
      <vt:lpstr>History of Workforce Group</vt:lpstr>
      <vt:lpstr>AACEM Engagement: June to Present</vt:lpstr>
      <vt:lpstr>AACEM Engagement: June to Present</vt:lpstr>
      <vt:lpstr>PowerPoint Presentation</vt:lpstr>
      <vt:lpstr>2021 Match</vt:lpstr>
      <vt:lpstr>2022 Match</vt:lpstr>
      <vt:lpstr>Discussion Questions</vt:lpstr>
    </vt:vector>
  </TitlesOfParts>
  <Company>SAEM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Schagrin</dc:creator>
  <cp:lastModifiedBy>Megan Schagrin</cp:lastModifiedBy>
  <cp:revision>239</cp:revision>
  <cp:lastPrinted>2021-03-16T14:24:44Z</cp:lastPrinted>
  <dcterms:created xsi:type="dcterms:W3CDTF">2015-10-21T15:08:25Z</dcterms:created>
  <dcterms:modified xsi:type="dcterms:W3CDTF">2022-03-21T09:38:47Z</dcterms:modified>
</cp:coreProperties>
</file>