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1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64" r:id="rId2"/>
    <p:sldId id="311" r:id="rId3"/>
    <p:sldId id="285" r:id="rId4"/>
    <p:sldId id="290" r:id="rId5"/>
    <p:sldId id="291" r:id="rId6"/>
    <p:sldId id="327" r:id="rId7"/>
    <p:sldId id="326" r:id="rId8"/>
    <p:sldId id="261" r:id="rId9"/>
    <p:sldId id="265" r:id="rId10"/>
    <p:sldId id="269" r:id="rId11"/>
    <p:sldId id="320" r:id="rId12"/>
    <p:sldId id="300" r:id="rId13"/>
    <p:sldId id="328" r:id="rId14"/>
    <p:sldId id="295" r:id="rId15"/>
    <p:sldId id="286" r:id="rId16"/>
    <p:sldId id="293" r:id="rId17"/>
    <p:sldId id="287" r:id="rId18"/>
    <p:sldId id="288" r:id="rId19"/>
    <p:sldId id="28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2" clrIdx="0">
    <p:extLst>
      <p:ext uri="{19B8F6BF-5375-455C-9EA6-DF929625EA0E}">
        <p15:presenceInfo xmlns:p15="http://schemas.microsoft.com/office/powerpoint/2012/main" userId="Microsoft Office User" providerId="None"/>
      </p:ext>
    </p:extLst>
  </p:cmAuthor>
  <p:cmAuthor id="2" name="Robert Neumar" initials="RWN" lastIdx="1" clrIdx="1">
    <p:extLst>
      <p:ext uri="{19B8F6BF-5375-455C-9EA6-DF929625EA0E}">
        <p15:presenceInfo xmlns:p15="http://schemas.microsoft.com/office/powerpoint/2012/main" userId="Robert Neuma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27" autoAdjust="0"/>
    <p:restoredTop sz="86395"/>
  </p:normalViewPr>
  <p:slideViewPr>
    <p:cSldViewPr snapToGrid="0" snapToObjects="1">
      <p:cViewPr varScale="1">
        <p:scale>
          <a:sx n="110" d="100"/>
          <a:sy n="110" d="100"/>
        </p:scale>
        <p:origin x="856" y="1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neumar\Desktop\AACEM%20Research%20Task%20Force\2030%20EM%20Research%20Goals%20White%20Paper\2019%20Medical%20School%20Department%20NIH%20Funding%2023Nov2020-RW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neumar\Desktop\AACEM%20Research%20Task%20Force\2030%20EM%20Research%20Goals%20White%20Paper\Figures\NIH-Funded%20EM%20Departments%20and%20PIs%20History%2003March2021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neumar\Desktop\AACEM%20Research%20Task%20Force\2030%20EM%20Research%20Goals%20White%20Paper\Figures\EM%20K08%20and%20K23%20and%20K12%20and%20T32%20History%2025Nov2020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neumar\Desktop\AACEM%20Research%20Task%20Force\2030%20EM%20Research%20Goals%20White%20Paper\2019%20Medical%20School%20Department%20NIH%20Funding%2014Dec2020-RWN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neumar\Desktop\AACEM%20Research%20Task%20Force\2030%20EM%20Research%20Goals%20White%20Paper\Figures\2020%20Update\Clinical%20Department%20MD-Phd%20and%20PhD%20non-MD%2008March202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neumar\Desktop\AACEM%20Research%20Task%20Force\2030%20EM%20Research%20Goals%20White%20Paper\Clinical%20Department%20non-MD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neumar\Desktop\AACEM%20Research%20Task%20Force\2030%20EM%20Research%20Goals%20White%20Paper\Figures\NIH-Funded%20EM%20Departments%20and%20PIs%20History%2008March2021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neumar\Desktop\AACEM%20Research%20Task%20Force\2030%20EM%20Research%20Goals%20White%20Paper\Figures\NIH-Funded%20EM%20Departments%20and%20PIs%20History%2008March2021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/Users\neumar\Desktop\AACEM%20Research%20Task%20Force\2030%20EM%20Research%20Goals%20White%20Paper\Figures\2020%20Update\Correlation%20NIH%20PIs%20and%20grant%20submissions%2008March2021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/Users\neumar\Desktop\AACEM%20Research%20Task%20Force\2030%20EM%20Research%20Goals%20White%20Paper\Clinical%20Department%20non-MDs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/Users\neumar\Desktop\AACEM%20Research%20Task%20Force\2030%20EM%20Research%20Goals%20White%20Paper\Clinical%20Department%20non-MD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Sheet1!$B$29</c:f>
              <c:strCache>
                <c:ptCount val="1"/>
                <c:pt idx="0">
                  <c:v>Percent of Full-Time Faculty Members that are NIH-Funded PIs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Pt>
            <c:idx val="1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03B-B541-A4B5-60865716C417}"/>
              </c:ext>
            </c:extLst>
          </c:dPt>
          <c:dPt>
            <c:idx val="16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03B-B541-A4B5-60865716C417}"/>
              </c:ext>
            </c:extLst>
          </c:dPt>
          <c:dLbls>
            <c:dLbl>
              <c:idx val="15"/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203B-B541-A4B5-60865716C41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Sheet1!$A$30:$A$46</c:f>
              <c:strCache>
                <c:ptCount val="17"/>
                <c:pt idx="0">
                  <c:v>Pathology (Clinical)</c:v>
                </c:pt>
                <c:pt idx="1">
                  <c:v>Ophthalmology</c:v>
                </c:pt>
                <c:pt idx="2">
                  <c:v>Neurology</c:v>
                </c:pt>
                <c:pt idx="3">
                  <c:v>Internal Medicine</c:v>
                </c:pt>
                <c:pt idx="4">
                  <c:v>Psychiatry</c:v>
                </c:pt>
                <c:pt idx="5">
                  <c:v>Otolaryngology</c:v>
                </c:pt>
                <c:pt idx="6">
                  <c:v>Dermatology</c:v>
                </c:pt>
                <c:pt idx="7">
                  <c:v>Radiology</c:v>
                </c:pt>
                <c:pt idx="8">
                  <c:v>Pediatrics</c:v>
                </c:pt>
                <c:pt idx="9">
                  <c:v>Phys. Med. &amp; Rehab.</c:v>
                </c:pt>
                <c:pt idx="10">
                  <c:v>Obsts. &amp; Gyn.</c:v>
                </c:pt>
                <c:pt idx="11">
                  <c:v>Orthopedic Surgery</c:v>
                </c:pt>
                <c:pt idx="12">
                  <c:v>Surgery</c:v>
                </c:pt>
                <c:pt idx="13">
                  <c:v>Anesthesiology</c:v>
                </c:pt>
                <c:pt idx="14">
                  <c:v>Family Practice</c:v>
                </c:pt>
                <c:pt idx="15">
                  <c:v>Emergency Medicine</c:v>
                </c:pt>
                <c:pt idx="16">
                  <c:v>AVERAGE</c:v>
                </c:pt>
              </c:strCache>
            </c:strRef>
          </c:cat>
          <c:val>
            <c:numRef>
              <c:f>Sheet1!$B$30:$B$46</c:f>
              <c:numCache>
                <c:formatCode>0.0%</c:formatCode>
                <c:ptCount val="17"/>
                <c:pt idx="0">
                  <c:v>0.20718536477848798</c:v>
                </c:pt>
                <c:pt idx="1">
                  <c:v>0.15083251714005877</c:v>
                </c:pt>
                <c:pt idx="2">
                  <c:v>0.14707781724249275</c:v>
                </c:pt>
                <c:pt idx="3">
                  <c:v>0.11638921120556964</c:v>
                </c:pt>
                <c:pt idx="4">
                  <c:v>0.10762492178421382</c:v>
                </c:pt>
                <c:pt idx="5">
                  <c:v>0.10205908683974933</c:v>
                </c:pt>
                <c:pt idx="6">
                  <c:v>0.10006583278472679</c:v>
                </c:pt>
                <c:pt idx="7">
                  <c:v>6.9090909090909092E-2</c:v>
                </c:pt>
                <c:pt idx="8">
                  <c:v>5.2517802644964397E-2</c:v>
                </c:pt>
                <c:pt idx="9">
                  <c:v>4.7945205479452052E-2</c:v>
                </c:pt>
                <c:pt idx="10">
                  <c:v>4.4983768743236979E-2</c:v>
                </c:pt>
                <c:pt idx="11">
                  <c:v>4.4342137145626362E-2</c:v>
                </c:pt>
                <c:pt idx="12">
                  <c:v>3.4950379091413422E-2</c:v>
                </c:pt>
                <c:pt idx="13">
                  <c:v>3.3348056537102475E-2</c:v>
                </c:pt>
                <c:pt idx="14">
                  <c:v>2.3276318109680831E-2</c:v>
                </c:pt>
                <c:pt idx="15">
                  <c:v>1.7408470926058867E-2</c:v>
                </c:pt>
                <c:pt idx="16">
                  <c:v>8.1193612471483975E-2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03B-B541-A4B5-60865716C41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7"/>
        <c:axId val="2061384944"/>
        <c:axId val="2057870544"/>
      </c:barChart>
      <c:catAx>
        <c:axId val="2061384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7870544"/>
        <c:crosses val="autoZero"/>
        <c:auto val="1"/>
        <c:lblAlgn val="ctr"/>
        <c:lblOffset val="100"/>
        <c:noMultiLvlLbl val="0"/>
      </c:catAx>
      <c:valAx>
        <c:axId val="2057870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61384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'NIH Dept and PI by Year'!$J$18</c:f>
              <c:strCache>
                <c:ptCount val="1"/>
                <c:pt idx="0">
                  <c:v>Departments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numRef>
              <c:f>'NIH Dept and PI by Year'!$K$17:$V$17</c:f>
              <c:numCache>
                <c:formatCode>0</c:formatCode>
                <c:ptCount val="12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</c:numCache>
            </c:numRef>
          </c:cat>
          <c:val>
            <c:numRef>
              <c:f>'NIH Dept and PI by Year'!$K$18:$V$18</c:f>
              <c:numCache>
                <c:formatCode>General</c:formatCode>
                <c:ptCount val="12"/>
                <c:pt idx="0">
                  <c:v>23</c:v>
                </c:pt>
                <c:pt idx="1">
                  <c:v>33</c:v>
                </c:pt>
                <c:pt idx="2">
                  <c:v>33</c:v>
                </c:pt>
                <c:pt idx="3">
                  <c:v>34</c:v>
                </c:pt>
                <c:pt idx="4">
                  <c:v>35</c:v>
                </c:pt>
                <c:pt idx="5">
                  <c:v>34</c:v>
                </c:pt>
                <c:pt idx="6">
                  <c:v>35</c:v>
                </c:pt>
                <c:pt idx="7">
                  <c:v>35</c:v>
                </c:pt>
                <c:pt idx="8">
                  <c:v>36</c:v>
                </c:pt>
                <c:pt idx="9">
                  <c:v>36</c:v>
                </c:pt>
                <c:pt idx="10">
                  <c:v>36</c:v>
                </c:pt>
                <c:pt idx="11" formatCode="0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C9-2547-AB03-E02B194AF6DF}"/>
            </c:ext>
          </c:extLst>
        </c:ser>
        <c:ser>
          <c:idx val="1"/>
          <c:order val="1"/>
          <c:tx>
            <c:strRef>
              <c:f>'NIH Dept and PI by Year'!$J$19</c:f>
              <c:strCache>
                <c:ptCount val="1"/>
                <c:pt idx="0">
                  <c:v>Principle Investigators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numRef>
              <c:f>'NIH Dept and PI by Year'!$K$17:$V$17</c:f>
              <c:numCache>
                <c:formatCode>0</c:formatCode>
                <c:ptCount val="12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</c:numCache>
            </c:numRef>
          </c:cat>
          <c:val>
            <c:numRef>
              <c:f>'NIH Dept and PI by Year'!$K$19:$V$19</c:f>
              <c:numCache>
                <c:formatCode>General</c:formatCode>
                <c:ptCount val="12"/>
                <c:pt idx="0" formatCode="_(* #,##0_);_(* \(#,##0\);_(* &quot;-&quot;_);_(@_)">
                  <c:v>47</c:v>
                </c:pt>
                <c:pt idx="1">
                  <c:v>61</c:v>
                </c:pt>
                <c:pt idx="2">
                  <c:v>65</c:v>
                </c:pt>
                <c:pt idx="3">
                  <c:v>63</c:v>
                </c:pt>
                <c:pt idx="4">
                  <c:v>71</c:v>
                </c:pt>
                <c:pt idx="5">
                  <c:v>73</c:v>
                </c:pt>
                <c:pt idx="6">
                  <c:v>74</c:v>
                </c:pt>
                <c:pt idx="7">
                  <c:v>84</c:v>
                </c:pt>
                <c:pt idx="8">
                  <c:v>92</c:v>
                </c:pt>
                <c:pt idx="9" formatCode="_(* #,##0_);_(* \(#,##0\);_(* &quot;-&quot;_);_(@_)">
                  <c:v>97</c:v>
                </c:pt>
                <c:pt idx="10" formatCode="_(* #,##0_);_(* \(#,##0\);_(* &quot;-&quot;_);_(@_)">
                  <c:v>97</c:v>
                </c:pt>
                <c:pt idx="11" formatCode="0">
                  <c:v>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AC9-2547-AB03-E02B194AF6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2715344"/>
        <c:axId val="132520832"/>
      </c:barChart>
      <c:lineChart>
        <c:grouping val="standard"/>
        <c:varyColors val="0"/>
        <c:ser>
          <c:idx val="2"/>
          <c:order val="2"/>
          <c:tx>
            <c:strRef>
              <c:f>'NIH Dept and PI by Year'!$J$20</c:f>
              <c:strCache>
                <c:ptCount val="1"/>
                <c:pt idx="0">
                  <c:v>PI/Dept</c:v>
                </c:pt>
              </c:strCache>
            </c:strRef>
          </c:tx>
          <c:spPr>
            <a:ln w="2540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</a:ln>
              <a:effectLst/>
            </c:spPr>
          </c:marker>
          <c:cat>
            <c:numRef>
              <c:f>'NIH Dept and PI by Year'!$K$17:$V$17</c:f>
              <c:numCache>
                <c:formatCode>0</c:formatCode>
                <c:ptCount val="12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</c:numCache>
            </c:numRef>
          </c:cat>
          <c:val>
            <c:numRef>
              <c:f>'NIH Dept and PI by Year'!$K$20:$V$20</c:f>
              <c:numCache>
                <c:formatCode>0.0</c:formatCode>
                <c:ptCount val="12"/>
                <c:pt idx="0">
                  <c:v>2.0434782608695654</c:v>
                </c:pt>
                <c:pt idx="1">
                  <c:v>1.8484848484848484</c:v>
                </c:pt>
                <c:pt idx="2">
                  <c:v>1.9696969696969697</c:v>
                </c:pt>
                <c:pt idx="3">
                  <c:v>1.8529411764705883</c:v>
                </c:pt>
                <c:pt idx="4">
                  <c:v>2.0285714285714285</c:v>
                </c:pt>
                <c:pt idx="5">
                  <c:v>2.1470588235294117</c:v>
                </c:pt>
                <c:pt idx="6">
                  <c:v>2.1142857142857143</c:v>
                </c:pt>
                <c:pt idx="7">
                  <c:v>2.4</c:v>
                </c:pt>
                <c:pt idx="8">
                  <c:v>2.5555555555555554</c:v>
                </c:pt>
                <c:pt idx="9">
                  <c:v>2.6944444444444446</c:v>
                </c:pt>
                <c:pt idx="10">
                  <c:v>2.6944444444444446</c:v>
                </c:pt>
                <c:pt idx="11">
                  <c:v>2.7382000000000062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AC9-2547-AB03-E02B194AF6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2679760"/>
        <c:axId val="132678064"/>
      </c:lineChart>
      <c:catAx>
        <c:axId val="132715344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520832"/>
        <c:crosses val="autoZero"/>
        <c:auto val="1"/>
        <c:lblAlgn val="ctr"/>
        <c:lblOffset val="100"/>
        <c:noMultiLvlLbl val="0"/>
      </c:catAx>
      <c:valAx>
        <c:axId val="132520832"/>
        <c:scaling>
          <c:orientation val="minMax"/>
          <c:max val="1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715344"/>
        <c:crosses val="autoZero"/>
        <c:crossBetween val="between"/>
        <c:majorUnit val="20"/>
      </c:valAx>
      <c:valAx>
        <c:axId val="132678064"/>
        <c:scaling>
          <c:orientation val="minMax"/>
          <c:max val="4"/>
        </c:scaling>
        <c:delete val="0"/>
        <c:axPos val="r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679760"/>
        <c:crosses val="max"/>
        <c:crossBetween val="between"/>
        <c:majorUnit val="1"/>
      </c:valAx>
      <c:catAx>
        <c:axId val="132679760"/>
        <c:scaling>
          <c:orientation val="minMax"/>
        </c:scaling>
        <c:delete val="1"/>
        <c:axPos val="b"/>
        <c:numFmt formatCode="0" sourceLinked="1"/>
        <c:majorTickMark val="none"/>
        <c:minorTickMark val="none"/>
        <c:tickLblPos val="nextTo"/>
        <c:crossAx val="13267806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Sheet1!$B$33</c:f>
              <c:strCache>
                <c:ptCount val="1"/>
                <c:pt idx="0">
                  <c:v>Individual K08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cat>
            <c:numRef>
              <c:f>Sheet1!$A$39:$A$59</c:f>
              <c:numCache>
                <c:formatCode>General</c:formatCode>
                <c:ptCount val="2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</c:numCache>
            </c:numRef>
          </c:cat>
          <c:val>
            <c:numRef>
              <c:f>Sheet1!$B$39:$B$59</c:f>
              <c:numCache>
                <c:formatCode>General</c:formatCode>
                <c:ptCount val="21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2</c:v>
                </c:pt>
                <c:pt idx="4">
                  <c:v>1</c:v>
                </c:pt>
                <c:pt idx="5">
                  <c:v>2</c:v>
                </c:pt>
                <c:pt idx="6">
                  <c:v>4</c:v>
                </c:pt>
                <c:pt idx="7">
                  <c:v>5</c:v>
                </c:pt>
                <c:pt idx="8">
                  <c:v>6</c:v>
                </c:pt>
                <c:pt idx="9">
                  <c:v>5</c:v>
                </c:pt>
                <c:pt idx="10">
                  <c:v>5</c:v>
                </c:pt>
                <c:pt idx="11">
                  <c:v>1</c:v>
                </c:pt>
                <c:pt idx="12">
                  <c:v>2</c:v>
                </c:pt>
                <c:pt idx="13">
                  <c:v>2</c:v>
                </c:pt>
                <c:pt idx="14">
                  <c:v>1</c:v>
                </c:pt>
                <c:pt idx="15">
                  <c:v>1</c:v>
                </c:pt>
                <c:pt idx="16">
                  <c:v>2</c:v>
                </c:pt>
                <c:pt idx="17">
                  <c:v>3</c:v>
                </c:pt>
                <c:pt idx="18">
                  <c:v>5</c:v>
                </c:pt>
                <c:pt idx="19">
                  <c:v>4</c:v>
                </c:pt>
                <c:pt idx="2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72-A749-85FB-F2732508C556}"/>
            </c:ext>
          </c:extLst>
        </c:ser>
        <c:ser>
          <c:idx val="1"/>
          <c:order val="1"/>
          <c:tx>
            <c:strRef>
              <c:f>Sheet1!$C$33</c:f>
              <c:strCache>
                <c:ptCount val="1"/>
                <c:pt idx="0">
                  <c:v>Individual K23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bg1"/>
              </a:solidFill>
            </a:ln>
            <a:effectLst/>
          </c:spPr>
          <c:invertIfNegative val="0"/>
          <c:cat>
            <c:numRef>
              <c:f>Sheet1!$A$39:$A$59</c:f>
              <c:numCache>
                <c:formatCode>General</c:formatCode>
                <c:ptCount val="2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</c:numCache>
            </c:numRef>
          </c:cat>
          <c:val>
            <c:numRef>
              <c:f>Sheet1!$C$39:$C$59</c:f>
              <c:numCache>
                <c:formatCode>General</c:formatCode>
                <c:ptCount val="21"/>
                <c:pt idx="0">
                  <c:v>1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3</c:v>
                </c:pt>
                <c:pt idx="5">
                  <c:v>2</c:v>
                </c:pt>
                <c:pt idx="6">
                  <c:v>6</c:v>
                </c:pt>
                <c:pt idx="7">
                  <c:v>7</c:v>
                </c:pt>
                <c:pt idx="8">
                  <c:v>11</c:v>
                </c:pt>
                <c:pt idx="9">
                  <c:v>13</c:v>
                </c:pt>
                <c:pt idx="10">
                  <c:v>15</c:v>
                </c:pt>
                <c:pt idx="11">
                  <c:v>17</c:v>
                </c:pt>
                <c:pt idx="12">
                  <c:v>14</c:v>
                </c:pt>
                <c:pt idx="13">
                  <c:v>14</c:v>
                </c:pt>
                <c:pt idx="14">
                  <c:v>14</c:v>
                </c:pt>
                <c:pt idx="15">
                  <c:v>15</c:v>
                </c:pt>
                <c:pt idx="16">
                  <c:v>19</c:v>
                </c:pt>
                <c:pt idx="17">
                  <c:v>21</c:v>
                </c:pt>
                <c:pt idx="18">
                  <c:v>19</c:v>
                </c:pt>
                <c:pt idx="19">
                  <c:v>20</c:v>
                </c:pt>
                <c:pt idx="20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272-A749-85FB-F2732508C556}"/>
            </c:ext>
          </c:extLst>
        </c:ser>
        <c:ser>
          <c:idx val="2"/>
          <c:order val="2"/>
          <c:tx>
            <c:strRef>
              <c:f>Sheet1!$D$33</c:f>
              <c:strCache>
                <c:ptCount val="1"/>
                <c:pt idx="0">
                  <c:v>Institutional K12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bg1"/>
              </a:solidFill>
            </a:ln>
            <a:effectLst/>
          </c:spPr>
          <c:invertIfNegative val="0"/>
          <c:cat>
            <c:numRef>
              <c:f>Sheet1!$A$39:$A$59</c:f>
              <c:numCache>
                <c:formatCode>General</c:formatCode>
                <c:ptCount val="2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</c:numCache>
            </c:numRef>
          </c:cat>
          <c:val>
            <c:numRef>
              <c:f>Sheet1!$D$39:$D$59</c:f>
              <c:numCache>
                <c:formatCode>General</c:formatCode>
                <c:ptCount val="21"/>
                <c:pt idx="11">
                  <c:v>6</c:v>
                </c:pt>
                <c:pt idx="12">
                  <c:v>6</c:v>
                </c:pt>
                <c:pt idx="13">
                  <c:v>7</c:v>
                </c:pt>
                <c:pt idx="14">
                  <c:v>7</c:v>
                </c:pt>
                <c:pt idx="15">
                  <c:v>7</c:v>
                </c:pt>
                <c:pt idx="16">
                  <c:v>5</c:v>
                </c:pt>
                <c:pt idx="17">
                  <c:v>5</c:v>
                </c:pt>
                <c:pt idx="18">
                  <c:v>5</c:v>
                </c:pt>
                <c:pt idx="19">
                  <c:v>5</c:v>
                </c:pt>
                <c:pt idx="2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272-A749-85FB-F2732508C556}"/>
            </c:ext>
          </c:extLst>
        </c:ser>
        <c:ser>
          <c:idx val="3"/>
          <c:order val="3"/>
          <c:tx>
            <c:strRef>
              <c:f>Sheet1!$E$33</c:f>
              <c:strCache>
                <c:ptCount val="1"/>
                <c:pt idx="0">
                  <c:v>Institutional T32 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numRef>
              <c:f>Sheet1!$A$39:$A$59</c:f>
              <c:numCache>
                <c:formatCode>General</c:formatCode>
                <c:ptCount val="2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</c:numCache>
            </c:numRef>
          </c:cat>
          <c:val>
            <c:numRef>
              <c:f>Sheet1!$E$39:$E$59</c:f>
              <c:numCache>
                <c:formatCode>General</c:formatCode>
                <c:ptCount val="21"/>
                <c:pt idx="16">
                  <c:v>1</c:v>
                </c:pt>
                <c:pt idx="17">
                  <c:v>2</c:v>
                </c:pt>
                <c:pt idx="18">
                  <c:v>2</c:v>
                </c:pt>
                <c:pt idx="19">
                  <c:v>2</c:v>
                </c:pt>
                <c:pt idx="2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272-A749-85FB-F2732508C5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12782576"/>
        <c:axId val="516346784"/>
      </c:barChart>
      <c:catAx>
        <c:axId val="512782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6346784"/>
        <c:crosses val="autoZero"/>
        <c:auto val="1"/>
        <c:lblAlgn val="ctr"/>
        <c:lblOffset val="100"/>
        <c:noMultiLvlLbl val="0"/>
      </c:catAx>
      <c:valAx>
        <c:axId val="516346784"/>
        <c:scaling>
          <c:orientation val="minMax"/>
          <c:max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2782576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837295100448425E-2"/>
          <c:y val="5.9499762369637638E-2"/>
          <c:w val="0.89422042695370874"/>
          <c:h val="0.523011260181586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Sheet1!$B$81</c:f>
              <c:strCache>
                <c:ptCount val="1"/>
                <c:pt idx="0">
                  <c:v>Percent of Medical Schools with NNIH-Funded Principal Investigators in Specific Departments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Pt>
            <c:idx val="1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0C1-2848-AD39-DFB8FE445835}"/>
              </c:ext>
            </c:extLst>
          </c:dPt>
          <c:dPt>
            <c:idx val="16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0C1-2848-AD39-DFB8FE445835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Sheet1!$A$82:$A$98</c:f>
              <c:strCache>
                <c:ptCount val="17"/>
                <c:pt idx="0">
                  <c:v>Pathology (Clinical)</c:v>
                </c:pt>
                <c:pt idx="1">
                  <c:v>Internal Medicine</c:v>
                </c:pt>
                <c:pt idx="2">
                  <c:v>Ophthalmology</c:v>
                </c:pt>
                <c:pt idx="3">
                  <c:v>Neurology</c:v>
                </c:pt>
                <c:pt idx="4">
                  <c:v>Pediatrics</c:v>
                </c:pt>
                <c:pt idx="5">
                  <c:v>Psychiatry</c:v>
                </c:pt>
                <c:pt idx="6">
                  <c:v>Surgery</c:v>
                </c:pt>
                <c:pt idx="7">
                  <c:v>Radiology</c:v>
                </c:pt>
                <c:pt idx="8">
                  <c:v>Otolaryngology</c:v>
                </c:pt>
                <c:pt idx="9">
                  <c:v>Obst. &amp; Gyn.</c:v>
                </c:pt>
                <c:pt idx="10">
                  <c:v>Anesthesiology</c:v>
                </c:pt>
                <c:pt idx="11">
                  <c:v>Dermatology</c:v>
                </c:pt>
                <c:pt idx="12">
                  <c:v>Phys. Med. &amp; Rehab.</c:v>
                </c:pt>
                <c:pt idx="13">
                  <c:v>Orthopedic Surgery</c:v>
                </c:pt>
                <c:pt idx="14">
                  <c:v>Family Practice</c:v>
                </c:pt>
                <c:pt idx="15">
                  <c:v>Emergency Medicine</c:v>
                </c:pt>
                <c:pt idx="16">
                  <c:v>AVERAGE</c:v>
                </c:pt>
              </c:strCache>
            </c:strRef>
          </c:cat>
          <c:val>
            <c:numRef>
              <c:f>Sheet1!$B$82:$B$98</c:f>
              <c:numCache>
                <c:formatCode>0.0%</c:formatCode>
                <c:ptCount val="17"/>
                <c:pt idx="0">
                  <c:v>0.86734693877551017</c:v>
                </c:pt>
                <c:pt idx="1">
                  <c:v>0.8098591549295775</c:v>
                </c:pt>
                <c:pt idx="2">
                  <c:v>0.68316831683168322</c:v>
                </c:pt>
                <c:pt idx="3">
                  <c:v>0.67796610169491522</c:v>
                </c:pt>
                <c:pt idx="4">
                  <c:v>0.61594202898550721</c:v>
                </c:pt>
                <c:pt idx="5">
                  <c:v>0.5467625899280576</c:v>
                </c:pt>
                <c:pt idx="6">
                  <c:v>0.5357142857142857</c:v>
                </c:pt>
                <c:pt idx="7">
                  <c:v>0.51587301587301593</c:v>
                </c:pt>
                <c:pt idx="8">
                  <c:v>0.51136363636363635</c:v>
                </c:pt>
                <c:pt idx="9">
                  <c:v>0.47826086956521741</c:v>
                </c:pt>
                <c:pt idx="10">
                  <c:v>0.4642857142857143</c:v>
                </c:pt>
                <c:pt idx="11">
                  <c:v>0.44578313253012047</c:v>
                </c:pt>
                <c:pt idx="12">
                  <c:v>0.41935483870967744</c:v>
                </c:pt>
                <c:pt idx="13">
                  <c:v>0.4</c:v>
                </c:pt>
                <c:pt idx="14">
                  <c:v>0.33870967741935482</c:v>
                </c:pt>
                <c:pt idx="15">
                  <c:v>0.32727272727272727</c:v>
                </c:pt>
                <c:pt idx="16">
                  <c:v>0.53985393930493764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0C1-2848-AD39-DFB8FE44583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32"/>
        <c:axId val="515554848"/>
        <c:axId val="400655248"/>
      </c:barChart>
      <c:catAx>
        <c:axId val="515554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0655248"/>
        <c:crosses val="autoZero"/>
        <c:auto val="1"/>
        <c:lblAlgn val="ctr"/>
        <c:lblOffset val="100"/>
        <c:noMultiLvlLbl val="0"/>
      </c:catAx>
      <c:valAx>
        <c:axId val="40065524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5554848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998811555755563"/>
          <c:y val="5.3627639155470253E-2"/>
          <c:w val="0.83659513210253933"/>
          <c:h val="0.480610413476665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Sheet1!$C$108</c:f>
              <c:strCache>
                <c:ptCount val="1"/>
                <c:pt idx="0">
                  <c:v>MD+PhD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Pt>
            <c:idx val="1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F4B-234B-B07D-C7A7DD04C0CB}"/>
              </c:ext>
            </c:extLst>
          </c:dPt>
          <c:dPt>
            <c:idx val="16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F4B-234B-B07D-C7A7DD04C0CB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Sheet1!$B$109:$B$125</c:f>
              <c:strCache>
                <c:ptCount val="17"/>
                <c:pt idx="0">
                  <c:v>Pathology</c:v>
                </c:pt>
                <c:pt idx="1">
                  <c:v>Dermatology</c:v>
                </c:pt>
                <c:pt idx="2">
                  <c:v>Neurology</c:v>
                </c:pt>
                <c:pt idx="3">
                  <c:v>Opthalmology</c:v>
                </c:pt>
                <c:pt idx="4">
                  <c:v>Radiology</c:v>
                </c:pt>
                <c:pt idx="5">
                  <c:v>Internal Medicine</c:v>
                </c:pt>
                <c:pt idx="6">
                  <c:v>Surgery</c:v>
                </c:pt>
                <c:pt idx="7">
                  <c:v>Otolaryngology</c:v>
                </c:pt>
                <c:pt idx="8">
                  <c:v>Psychiatry</c:v>
                </c:pt>
                <c:pt idx="9">
                  <c:v>Anesthesiology</c:v>
                </c:pt>
                <c:pt idx="10">
                  <c:v>Pediatrics</c:v>
                </c:pt>
                <c:pt idx="11">
                  <c:v>Orthopedic Surgery</c:v>
                </c:pt>
                <c:pt idx="12">
                  <c:v>Obst &amp; Gyn.</c:v>
                </c:pt>
                <c:pt idx="13">
                  <c:v>Phys. Med. &amp; Rehab.</c:v>
                </c:pt>
                <c:pt idx="14">
                  <c:v>Family Practice</c:v>
                </c:pt>
                <c:pt idx="15">
                  <c:v>Emergency Medicine</c:v>
                </c:pt>
                <c:pt idx="16">
                  <c:v>AVERAGE</c:v>
                </c:pt>
              </c:strCache>
            </c:strRef>
          </c:cat>
          <c:val>
            <c:numRef>
              <c:f>Sheet1!$C$109:$C$125</c:f>
              <c:numCache>
                <c:formatCode>0.0%</c:formatCode>
                <c:ptCount val="17"/>
                <c:pt idx="0">
                  <c:v>0.23200000000000001</c:v>
                </c:pt>
                <c:pt idx="1">
                  <c:v>0.153</c:v>
                </c:pt>
                <c:pt idx="2">
                  <c:v>0.14699999999999999</c:v>
                </c:pt>
                <c:pt idx="3">
                  <c:v>0.11</c:v>
                </c:pt>
                <c:pt idx="4">
                  <c:v>8.7999999999999995E-2</c:v>
                </c:pt>
                <c:pt idx="5">
                  <c:v>7.5999999999999998E-2</c:v>
                </c:pt>
                <c:pt idx="6">
                  <c:v>7.2999999999999995E-2</c:v>
                </c:pt>
                <c:pt idx="7">
                  <c:v>7.0999999999999994E-2</c:v>
                </c:pt>
                <c:pt idx="8">
                  <c:v>6.8000000000000005E-2</c:v>
                </c:pt>
                <c:pt idx="9">
                  <c:v>6.6000000000000003E-2</c:v>
                </c:pt>
                <c:pt idx="10">
                  <c:v>6.0999999999999999E-2</c:v>
                </c:pt>
                <c:pt idx="11">
                  <c:v>4.7E-2</c:v>
                </c:pt>
                <c:pt idx="12">
                  <c:v>4.2999999999999997E-2</c:v>
                </c:pt>
                <c:pt idx="13">
                  <c:v>3.5999999999999997E-2</c:v>
                </c:pt>
                <c:pt idx="14">
                  <c:v>3.1E-2</c:v>
                </c:pt>
                <c:pt idx="15">
                  <c:v>0.03</c:v>
                </c:pt>
                <c:pt idx="16">
                  <c:v>8.3249999999999977E-2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F4B-234B-B07D-C7A7DD04C0C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7"/>
        <c:axId val="1475951168"/>
        <c:axId val="1509397552"/>
      </c:barChart>
      <c:catAx>
        <c:axId val="1475951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09397552"/>
        <c:crosses val="autoZero"/>
        <c:auto val="1"/>
        <c:lblAlgn val="ctr"/>
        <c:lblOffset val="100"/>
        <c:noMultiLvlLbl val="0"/>
      </c:catAx>
      <c:valAx>
        <c:axId val="1509397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75951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043693067778297E-2"/>
          <c:y val="3.3434782350953533E-2"/>
          <c:w val="0.89199552261849624"/>
          <c:h val="0.5670572473605273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tx1"/>
            </a:solidFill>
            <a:ln>
              <a:noFill/>
            </a:ln>
            <a:effectLst/>
          </c:spPr>
          <c:invertIfNegative val="0"/>
          <c:dPt>
            <c:idx val="1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9D7-D445-A55B-4C882707A824}"/>
              </c:ext>
            </c:extLst>
          </c:dPt>
          <c:dPt>
            <c:idx val="16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9D7-D445-A55B-4C882707A824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Sheet1!$B$33:$B$49</c:f>
              <c:strCache>
                <c:ptCount val="17"/>
                <c:pt idx="0">
                  <c:v>Psychiatry</c:v>
                </c:pt>
                <c:pt idx="1">
                  <c:v>Phys. Med &amp; Rehab.</c:v>
                </c:pt>
                <c:pt idx="2">
                  <c:v>Pathology</c:v>
                </c:pt>
                <c:pt idx="3">
                  <c:v>Opthalmology</c:v>
                </c:pt>
                <c:pt idx="4">
                  <c:v>Radiology</c:v>
                </c:pt>
                <c:pt idx="5">
                  <c:v>Otolaryngology</c:v>
                </c:pt>
                <c:pt idx="6">
                  <c:v>Neurology</c:v>
                </c:pt>
                <c:pt idx="7">
                  <c:v>Dermatology</c:v>
                </c:pt>
                <c:pt idx="8">
                  <c:v>Orthopedic Surgery</c:v>
                </c:pt>
                <c:pt idx="9">
                  <c:v>Family Practice</c:v>
                </c:pt>
                <c:pt idx="10">
                  <c:v>Pediatrics</c:v>
                </c:pt>
                <c:pt idx="11">
                  <c:v>Internal Medicine</c:v>
                </c:pt>
                <c:pt idx="12">
                  <c:v>Surgery</c:v>
                </c:pt>
                <c:pt idx="13">
                  <c:v>Obst. &amp; Gyn.</c:v>
                </c:pt>
                <c:pt idx="14">
                  <c:v>Anesthesiology</c:v>
                </c:pt>
                <c:pt idx="15">
                  <c:v>Emergency Medicine</c:v>
                </c:pt>
                <c:pt idx="16">
                  <c:v>AVERAGE</c:v>
                </c:pt>
              </c:strCache>
            </c:strRef>
          </c:cat>
          <c:val>
            <c:numRef>
              <c:f>Sheet1!$D$33:$D$49</c:f>
              <c:numCache>
                <c:formatCode>0.0%</c:formatCode>
                <c:ptCount val="17"/>
                <c:pt idx="0">
                  <c:v>0.37132385804952178</c:v>
                </c:pt>
                <c:pt idx="1">
                  <c:v>0.27054794520547948</c:v>
                </c:pt>
                <c:pt idx="2">
                  <c:v>0.242450958783337</c:v>
                </c:pt>
                <c:pt idx="3">
                  <c:v>0.2435520731309174</c:v>
                </c:pt>
                <c:pt idx="4">
                  <c:v>0.1990909090909091</c:v>
                </c:pt>
                <c:pt idx="5">
                  <c:v>0.17770814682184422</c:v>
                </c:pt>
                <c:pt idx="6">
                  <c:v>0.16951888924765904</c:v>
                </c:pt>
                <c:pt idx="7">
                  <c:v>0.12705727452271232</c:v>
                </c:pt>
                <c:pt idx="8">
                  <c:v>0.11824569905500364</c:v>
                </c:pt>
                <c:pt idx="9">
                  <c:v>0.1116205254805149</c:v>
                </c:pt>
                <c:pt idx="10">
                  <c:v>0.10719735503560529</c:v>
                </c:pt>
                <c:pt idx="11">
                  <c:v>0.10409678687917832</c:v>
                </c:pt>
                <c:pt idx="12">
                  <c:v>9.5000000000000001E-2</c:v>
                </c:pt>
                <c:pt idx="13">
                  <c:v>7.2654196939248725E-2</c:v>
                </c:pt>
                <c:pt idx="14">
                  <c:v>5.3886925795053005E-2</c:v>
                </c:pt>
                <c:pt idx="15">
                  <c:v>2.0818377602297201E-2</c:v>
                </c:pt>
                <c:pt idx="16">
                  <c:v>0.15529812010245508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9D7-D445-A55B-4C882707A82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7"/>
        <c:axId val="1712282399"/>
        <c:axId val="1711339007"/>
      </c:barChart>
      <c:catAx>
        <c:axId val="17122823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11339007"/>
        <c:crosses val="autoZero"/>
        <c:auto val="1"/>
        <c:lblAlgn val="ctr"/>
        <c:lblOffset val="100"/>
        <c:noMultiLvlLbl val="0"/>
      </c:catAx>
      <c:valAx>
        <c:axId val="17113390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12282399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'NIH Dept and PI by Year'!$A$22</c:f>
              <c:strCache>
                <c:ptCount val="1"/>
                <c:pt idx="0">
                  <c:v>Total Funding $M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numRef>
              <c:f>'NIH Dept and PI by Year'!$H$17:$AF$17</c:f>
              <c:numCache>
                <c:formatCode>General</c:formatCode>
                <c:ptCount val="25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 formatCode="0">
                  <c:v>2009</c:v>
                </c:pt>
                <c:pt idx="4" formatCode="0">
                  <c:v>2010</c:v>
                </c:pt>
                <c:pt idx="5" formatCode="0">
                  <c:v>2011</c:v>
                </c:pt>
                <c:pt idx="6" formatCode="0">
                  <c:v>2012</c:v>
                </c:pt>
                <c:pt idx="7" formatCode="0">
                  <c:v>2013</c:v>
                </c:pt>
                <c:pt idx="8" formatCode="0">
                  <c:v>2014</c:v>
                </c:pt>
                <c:pt idx="9" formatCode="0">
                  <c:v>2015</c:v>
                </c:pt>
                <c:pt idx="10" formatCode="0">
                  <c:v>2016</c:v>
                </c:pt>
                <c:pt idx="11" formatCode="0">
                  <c:v>2017</c:v>
                </c:pt>
                <c:pt idx="12" formatCode="0">
                  <c:v>2018</c:v>
                </c:pt>
                <c:pt idx="13" formatCode="0">
                  <c:v>2019</c:v>
                </c:pt>
                <c:pt idx="14" formatCode="0">
                  <c:v>2020</c:v>
                </c:pt>
                <c:pt idx="15" formatCode="0">
                  <c:v>2021</c:v>
                </c:pt>
                <c:pt idx="16" formatCode="0">
                  <c:v>2022</c:v>
                </c:pt>
                <c:pt idx="17" formatCode="0">
                  <c:v>2023</c:v>
                </c:pt>
                <c:pt idx="18" formatCode="0">
                  <c:v>2024</c:v>
                </c:pt>
                <c:pt idx="19" formatCode="0">
                  <c:v>2025</c:v>
                </c:pt>
                <c:pt idx="20" formatCode="0">
                  <c:v>2026</c:v>
                </c:pt>
                <c:pt idx="21" formatCode="0">
                  <c:v>2027</c:v>
                </c:pt>
                <c:pt idx="22" formatCode="0">
                  <c:v>2028</c:v>
                </c:pt>
                <c:pt idx="23" formatCode="0">
                  <c:v>2029</c:v>
                </c:pt>
                <c:pt idx="24" formatCode="0">
                  <c:v>2030</c:v>
                </c:pt>
              </c:numCache>
            </c:numRef>
          </c:cat>
          <c:val>
            <c:numRef>
              <c:f>'NIH Dept and PI by Year'!$H$22:$AF$22</c:f>
              <c:numCache>
                <c:formatCode>_(* #,##0.00_);_(* \(#,##0.00\);_(* "-"??_);_(@_)</c:formatCode>
                <c:ptCount val="25"/>
                <c:pt idx="0">
                  <c:v>15.600543999999999</c:v>
                </c:pt>
                <c:pt idx="1">
                  <c:v>24.300231</c:v>
                </c:pt>
                <c:pt idx="2">
                  <c:v>16.163238</c:v>
                </c:pt>
                <c:pt idx="3">
                  <c:v>19.954473</c:v>
                </c:pt>
                <c:pt idx="4">
                  <c:v>33.674115999999998</c:v>
                </c:pt>
                <c:pt idx="5">
                  <c:v>35.855893999999999</c:v>
                </c:pt>
                <c:pt idx="6">
                  <c:v>38.478405000000002</c:v>
                </c:pt>
                <c:pt idx="7">
                  <c:v>37.580933999999999</c:v>
                </c:pt>
                <c:pt idx="8">
                  <c:v>39.101118</c:v>
                </c:pt>
                <c:pt idx="9">
                  <c:v>36.065925999999997</c:v>
                </c:pt>
                <c:pt idx="10">
                  <c:v>37.235162000000003</c:v>
                </c:pt>
                <c:pt idx="11">
                  <c:v>42.774827000000002</c:v>
                </c:pt>
                <c:pt idx="12">
                  <c:v>62.554152999999999</c:v>
                </c:pt>
                <c:pt idx="13">
                  <c:v>58.664661000000002</c:v>
                </c:pt>
                <c:pt idx="14">
                  <c:v>91.541478999999995</c:v>
                </c:pt>
                <c:pt idx="15">
                  <c:v>69.952551999999997</c:v>
                </c:pt>
                <c:pt idx="16">
                  <c:v>73.783746599999432</c:v>
                </c:pt>
                <c:pt idx="17">
                  <c:v>77.614941199999805</c:v>
                </c:pt>
                <c:pt idx="18">
                  <c:v>81.446135800000192</c:v>
                </c:pt>
                <c:pt idx="19">
                  <c:v>85.277330399999613</c:v>
                </c:pt>
                <c:pt idx="20">
                  <c:v>89.108525</c:v>
                </c:pt>
                <c:pt idx="21">
                  <c:v>92.939719599999421</c:v>
                </c:pt>
                <c:pt idx="22">
                  <c:v>96.770914199999808</c:v>
                </c:pt>
                <c:pt idx="23">
                  <c:v>100.6021088000002</c:v>
                </c:pt>
                <c:pt idx="24">
                  <c:v>104.43330339999962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F6-3941-B0B2-69251DB254C2}"/>
            </c:ext>
          </c:extLst>
        </c:ser>
        <c:ser>
          <c:idx val="2"/>
          <c:order val="1"/>
          <c:tx>
            <c:strRef>
              <c:f>'NIH Dept and PI by Year'!$A$23</c:f>
              <c:strCache>
                <c:ptCount val="1"/>
                <c:pt idx="0">
                  <c:v>Projects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'NIH Dept and PI by Year'!$H$17:$AF$17</c:f>
              <c:numCache>
                <c:formatCode>General</c:formatCode>
                <c:ptCount val="25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 formatCode="0">
                  <c:v>2009</c:v>
                </c:pt>
                <c:pt idx="4" formatCode="0">
                  <c:v>2010</c:v>
                </c:pt>
                <c:pt idx="5" formatCode="0">
                  <c:v>2011</c:v>
                </c:pt>
                <c:pt idx="6" formatCode="0">
                  <c:v>2012</c:v>
                </c:pt>
                <c:pt idx="7" formatCode="0">
                  <c:v>2013</c:v>
                </c:pt>
                <c:pt idx="8" formatCode="0">
                  <c:v>2014</c:v>
                </c:pt>
                <c:pt idx="9" formatCode="0">
                  <c:v>2015</c:v>
                </c:pt>
                <c:pt idx="10" formatCode="0">
                  <c:v>2016</c:v>
                </c:pt>
                <c:pt idx="11" formatCode="0">
                  <c:v>2017</c:v>
                </c:pt>
                <c:pt idx="12" formatCode="0">
                  <c:v>2018</c:v>
                </c:pt>
                <c:pt idx="13" formatCode="0">
                  <c:v>2019</c:v>
                </c:pt>
                <c:pt idx="14" formatCode="0">
                  <c:v>2020</c:v>
                </c:pt>
                <c:pt idx="15" formatCode="0">
                  <c:v>2021</c:v>
                </c:pt>
                <c:pt idx="16" formatCode="0">
                  <c:v>2022</c:v>
                </c:pt>
                <c:pt idx="17" formatCode="0">
                  <c:v>2023</c:v>
                </c:pt>
                <c:pt idx="18" formatCode="0">
                  <c:v>2024</c:v>
                </c:pt>
                <c:pt idx="19" formatCode="0">
                  <c:v>2025</c:v>
                </c:pt>
                <c:pt idx="20" formatCode="0">
                  <c:v>2026</c:v>
                </c:pt>
                <c:pt idx="21" formatCode="0">
                  <c:v>2027</c:v>
                </c:pt>
                <c:pt idx="22" formatCode="0">
                  <c:v>2028</c:v>
                </c:pt>
                <c:pt idx="23" formatCode="0">
                  <c:v>2029</c:v>
                </c:pt>
                <c:pt idx="24" formatCode="0">
                  <c:v>2030</c:v>
                </c:pt>
              </c:numCache>
            </c:numRef>
          </c:cat>
          <c:val>
            <c:numRef>
              <c:f>'NIH Dept and PI by Year'!$H$23:$AF$23</c:f>
              <c:numCache>
                <c:formatCode>General</c:formatCode>
                <c:ptCount val="25"/>
                <c:pt idx="0">
                  <c:v>35</c:v>
                </c:pt>
                <c:pt idx="1">
                  <c:v>55</c:v>
                </c:pt>
                <c:pt idx="2">
                  <c:v>64</c:v>
                </c:pt>
                <c:pt idx="3">
                  <c:v>65</c:v>
                </c:pt>
                <c:pt idx="4">
                  <c:v>83</c:v>
                </c:pt>
                <c:pt idx="5">
                  <c:v>79</c:v>
                </c:pt>
                <c:pt idx="6">
                  <c:v>79</c:v>
                </c:pt>
                <c:pt idx="7">
                  <c:v>85</c:v>
                </c:pt>
                <c:pt idx="8">
                  <c:v>89</c:v>
                </c:pt>
                <c:pt idx="9">
                  <c:v>98</c:v>
                </c:pt>
                <c:pt idx="10">
                  <c:v>95</c:v>
                </c:pt>
                <c:pt idx="11">
                  <c:v>110</c:v>
                </c:pt>
                <c:pt idx="12">
                  <c:v>128</c:v>
                </c:pt>
                <c:pt idx="13">
                  <c:v>125</c:v>
                </c:pt>
                <c:pt idx="14">
                  <c:v>150</c:v>
                </c:pt>
                <c:pt idx="15" formatCode="0">
                  <c:v>141.58100000000013</c:v>
                </c:pt>
                <c:pt idx="16" formatCode="0">
                  <c:v>148.04199999999946</c:v>
                </c:pt>
                <c:pt idx="17" formatCode="0">
                  <c:v>154.50300000000061</c:v>
                </c:pt>
                <c:pt idx="18" formatCode="0">
                  <c:v>160.96399999999994</c:v>
                </c:pt>
                <c:pt idx="19" formatCode="0">
                  <c:v>167.42500000000109</c:v>
                </c:pt>
                <c:pt idx="20" formatCode="0">
                  <c:v>173.88600000000042</c:v>
                </c:pt>
                <c:pt idx="21" formatCode="0">
                  <c:v>180.34699999999975</c:v>
                </c:pt>
                <c:pt idx="22" formatCode="0">
                  <c:v>186.8080000000009</c:v>
                </c:pt>
                <c:pt idx="23" formatCode="0">
                  <c:v>193.26900000000023</c:v>
                </c:pt>
                <c:pt idx="24" formatCode="0">
                  <c:v>199.72999999999956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5F6-3941-B0B2-69251DB254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94442016"/>
        <c:axId val="1146054304"/>
      </c:barChart>
      <c:catAx>
        <c:axId val="1094442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46054304"/>
        <c:crosses val="autoZero"/>
        <c:auto val="1"/>
        <c:lblAlgn val="ctr"/>
        <c:lblOffset val="100"/>
        <c:noMultiLvlLbl val="0"/>
      </c:catAx>
      <c:valAx>
        <c:axId val="1146054304"/>
        <c:scaling>
          <c:orientation val="minMax"/>
          <c:max val="2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_);_(@_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4442016"/>
        <c:crosses val="autoZero"/>
        <c:crossBetween val="between"/>
        <c:majorUnit val="5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'NIH Dept and PI by Year'!$J$18</c:f>
              <c:strCache>
                <c:ptCount val="1"/>
                <c:pt idx="0">
                  <c:v>Departments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numRef>
              <c:f>'NIH Dept and PI by Year'!$K$17:$AF$17</c:f>
              <c:numCache>
                <c:formatCode>0</c:formatCode>
                <c:ptCount val="22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</c:v>
                </c:pt>
                <c:pt idx="14">
                  <c:v>2023</c:v>
                </c:pt>
                <c:pt idx="15">
                  <c:v>2024</c:v>
                </c:pt>
                <c:pt idx="16">
                  <c:v>2025</c:v>
                </c:pt>
                <c:pt idx="17">
                  <c:v>2026</c:v>
                </c:pt>
                <c:pt idx="18">
                  <c:v>2027</c:v>
                </c:pt>
                <c:pt idx="19">
                  <c:v>2028</c:v>
                </c:pt>
                <c:pt idx="20">
                  <c:v>2029</c:v>
                </c:pt>
                <c:pt idx="21">
                  <c:v>2030</c:v>
                </c:pt>
              </c:numCache>
            </c:numRef>
          </c:cat>
          <c:val>
            <c:numRef>
              <c:f>'NIH Dept and PI by Year'!$K$18:$AF$18</c:f>
              <c:numCache>
                <c:formatCode>General</c:formatCode>
                <c:ptCount val="22"/>
                <c:pt idx="0">
                  <c:v>23</c:v>
                </c:pt>
                <c:pt idx="1">
                  <c:v>33</c:v>
                </c:pt>
                <c:pt idx="2">
                  <c:v>33</c:v>
                </c:pt>
                <c:pt idx="3">
                  <c:v>34</c:v>
                </c:pt>
                <c:pt idx="4">
                  <c:v>35</c:v>
                </c:pt>
                <c:pt idx="5">
                  <c:v>34</c:v>
                </c:pt>
                <c:pt idx="6">
                  <c:v>35</c:v>
                </c:pt>
                <c:pt idx="7">
                  <c:v>35</c:v>
                </c:pt>
                <c:pt idx="8">
                  <c:v>36</c:v>
                </c:pt>
                <c:pt idx="9">
                  <c:v>36</c:v>
                </c:pt>
                <c:pt idx="10">
                  <c:v>36</c:v>
                </c:pt>
                <c:pt idx="11" formatCode="0">
                  <c:v>36</c:v>
                </c:pt>
                <c:pt idx="12" formatCode="0">
                  <c:v>41.065000000000509</c:v>
                </c:pt>
                <c:pt idx="13" formatCode="0">
                  <c:v>42.290000000000418</c:v>
                </c:pt>
                <c:pt idx="14" formatCode="0">
                  <c:v>43.515000000000327</c:v>
                </c:pt>
                <c:pt idx="15" formatCode="0">
                  <c:v>44.740000000000236</c:v>
                </c:pt>
                <c:pt idx="16" formatCode="0">
                  <c:v>45.965000000000146</c:v>
                </c:pt>
                <c:pt idx="17" formatCode="0">
                  <c:v>47.190000000000509</c:v>
                </c:pt>
                <c:pt idx="18" formatCode="0">
                  <c:v>48.415000000000418</c:v>
                </c:pt>
                <c:pt idx="19" formatCode="0">
                  <c:v>49.640000000000327</c:v>
                </c:pt>
                <c:pt idx="20" formatCode="0">
                  <c:v>50.865000000000236</c:v>
                </c:pt>
                <c:pt idx="21" formatCode="0">
                  <c:v>52.090000000000146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70-7745-979F-2BFB15AD557A}"/>
            </c:ext>
          </c:extLst>
        </c:ser>
        <c:ser>
          <c:idx val="1"/>
          <c:order val="1"/>
          <c:tx>
            <c:strRef>
              <c:f>'NIH Dept and PI by Year'!$J$19</c:f>
              <c:strCache>
                <c:ptCount val="1"/>
                <c:pt idx="0">
                  <c:v>Principle Investigators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numRef>
              <c:f>'NIH Dept and PI by Year'!$K$17:$AF$17</c:f>
              <c:numCache>
                <c:formatCode>0</c:formatCode>
                <c:ptCount val="22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</c:v>
                </c:pt>
                <c:pt idx="14">
                  <c:v>2023</c:v>
                </c:pt>
                <c:pt idx="15">
                  <c:v>2024</c:v>
                </c:pt>
                <c:pt idx="16">
                  <c:v>2025</c:v>
                </c:pt>
                <c:pt idx="17">
                  <c:v>2026</c:v>
                </c:pt>
                <c:pt idx="18">
                  <c:v>2027</c:v>
                </c:pt>
                <c:pt idx="19">
                  <c:v>2028</c:v>
                </c:pt>
                <c:pt idx="20">
                  <c:v>2029</c:v>
                </c:pt>
                <c:pt idx="21">
                  <c:v>2030</c:v>
                </c:pt>
              </c:numCache>
            </c:numRef>
          </c:cat>
          <c:val>
            <c:numRef>
              <c:f>'NIH Dept and PI by Year'!$K$19:$AF$19</c:f>
              <c:numCache>
                <c:formatCode>General</c:formatCode>
                <c:ptCount val="22"/>
                <c:pt idx="0" formatCode="_(* #,##0_);_(* \(#,##0\);_(* &quot;-&quot;_);_(@_)">
                  <c:v>47</c:v>
                </c:pt>
                <c:pt idx="1">
                  <c:v>61</c:v>
                </c:pt>
                <c:pt idx="2">
                  <c:v>65</c:v>
                </c:pt>
                <c:pt idx="3">
                  <c:v>63</c:v>
                </c:pt>
                <c:pt idx="4">
                  <c:v>71</c:v>
                </c:pt>
                <c:pt idx="5">
                  <c:v>73</c:v>
                </c:pt>
                <c:pt idx="6">
                  <c:v>74</c:v>
                </c:pt>
                <c:pt idx="7">
                  <c:v>84</c:v>
                </c:pt>
                <c:pt idx="8">
                  <c:v>92</c:v>
                </c:pt>
                <c:pt idx="9" formatCode="_(* #,##0_);_(* \(#,##0\);_(* &quot;-&quot;_);_(@_)">
                  <c:v>97</c:v>
                </c:pt>
                <c:pt idx="10" formatCode="_(* #,##0_);_(* \(#,##0\);_(* &quot;-&quot;_);_(@_)">
                  <c:v>97</c:v>
                </c:pt>
                <c:pt idx="11" formatCode="0">
                  <c:v>99</c:v>
                </c:pt>
                <c:pt idx="12" formatCode="0">
                  <c:v>106.58173999999963</c:v>
                </c:pt>
                <c:pt idx="13" formatCode="0">
                  <c:v>111.14467999999943</c:v>
                </c:pt>
                <c:pt idx="14" formatCode="0">
                  <c:v>115.70761999999922</c:v>
                </c:pt>
                <c:pt idx="15" formatCode="0">
                  <c:v>120.27055999999902</c:v>
                </c:pt>
                <c:pt idx="16" formatCode="0">
                  <c:v>124.83349999999882</c:v>
                </c:pt>
                <c:pt idx="17" formatCode="0">
                  <c:v>129.39644000000044</c:v>
                </c:pt>
                <c:pt idx="18" formatCode="0">
                  <c:v>133.95938000000024</c:v>
                </c:pt>
                <c:pt idx="19" formatCode="0">
                  <c:v>138.52232000000004</c:v>
                </c:pt>
                <c:pt idx="20" formatCode="0">
                  <c:v>143.08525999999983</c:v>
                </c:pt>
                <c:pt idx="21" formatCode="0">
                  <c:v>147.64819999999963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770-7745-979F-2BFB15AD55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2715344"/>
        <c:axId val="132520832"/>
      </c:barChart>
      <c:catAx>
        <c:axId val="132715344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520832"/>
        <c:crosses val="autoZero"/>
        <c:auto val="1"/>
        <c:lblAlgn val="ctr"/>
        <c:lblOffset val="100"/>
        <c:noMultiLvlLbl val="0"/>
      </c:catAx>
      <c:valAx>
        <c:axId val="132520832"/>
        <c:scaling>
          <c:orientation val="minMax"/>
          <c:max val="1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715344"/>
        <c:crosses val="autoZero"/>
        <c:crossBetween val="between"/>
        <c:majorUnit val="25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v>Percent NIH-Funded PIs</c:v>
          </c:tx>
          <c:spPr>
            <a:ln w="19050">
              <a:noFill/>
            </a:ln>
          </c:spPr>
          <c:marker>
            <c:symbol val="diamond"/>
            <c:size val="10"/>
            <c:spPr>
              <a:solidFill>
                <a:schemeClr val="tx1"/>
              </a:solidFill>
            </c:spPr>
          </c:marker>
          <c:trendline>
            <c:spPr>
              <a:ln w="19050">
                <a:solidFill>
                  <a:srgbClr val="FF0000"/>
                </a:solidFill>
                <a:prstDash val="sysDash"/>
              </a:ln>
            </c:spPr>
            <c:trendlineType val="linear"/>
            <c:dispRSqr val="0"/>
            <c:dispEq val="0"/>
          </c:trendline>
          <c:xVal>
            <c:numRef>
              <c:f>Sheet1!$C$10:$C$13</c:f>
              <c:numCache>
                <c:formatCode>0.0</c:formatCode>
                <c:ptCount val="4"/>
                <c:pt idx="0">
                  <c:v>2.4202898550724639</c:v>
                </c:pt>
                <c:pt idx="1">
                  <c:v>16.074658773228087</c:v>
                </c:pt>
                <c:pt idx="2">
                  <c:v>5.2281698694313103</c:v>
                </c:pt>
                <c:pt idx="3">
                  <c:v>15.099964138425676</c:v>
                </c:pt>
              </c:numCache>
            </c:numRef>
          </c:xVal>
          <c:yVal>
            <c:numRef>
              <c:f>Sheet1!$D$10:$D$13</c:f>
              <c:numCache>
                <c:formatCode>0.0%</c:formatCode>
                <c:ptCount val="4"/>
                <c:pt idx="0">
                  <c:v>1.8743961352657004E-2</c:v>
                </c:pt>
                <c:pt idx="1">
                  <c:v>0.14981088636737377</c:v>
                </c:pt>
                <c:pt idx="2">
                  <c:v>5.3745716392660389E-2</c:v>
                </c:pt>
                <c:pt idx="3">
                  <c:v>0.10794333871256948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8363-2044-9AE0-E3B02BB73A50}"/>
            </c:ext>
          </c:extLst>
        </c:ser>
        <c:ser>
          <c:idx val="1"/>
          <c:order val="1"/>
          <c:tx>
            <c:v>Predicted Percent NIH-Funded PIs</c:v>
          </c:tx>
          <c:spPr>
            <a:ln w="19050">
              <a:noFill/>
            </a:ln>
          </c:spPr>
          <c:marker>
            <c:spPr>
              <a:noFill/>
              <a:ln>
                <a:noFill/>
              </a:ln>
            </c:spPr>
          </c:marker>
          <c:xVal>
            <c:numRef>
              <c:f>Sheet1!$C$10:$C$13</c:f>
              <c:numCache>
                <c:formatCode>0.0</c:formatCode>
                <c:ptCount val="4"/>
                <c:pt idx="0">
                  <c:v>2.4202898550724639</c:v>
                </c:pt>
                <c:pt idx="1">
                  <c:v>16.074658773228087</c:v>
                </c:pt>
                <c:pt idx="2">
                  <c:v>5.2281698694313103</c:v>
                </c:pt>
                <c:pt idx="3">
                  <c:v>15.099964138425676</c:v>
                </c:pt>
              </c:numCache>
            </c:numRef>
          </c:xVal>
          <c:yVal>
            <c:numRef>
              <c:f>Sheet2!$B$25:$B$28</c:f>
              <c:numCache>
                <c:formatCode>General</c:formatCode>
                <c:ptCount val="4"/>
                <c:pt idx="0">
                  <c:v>2.34154568466187E-2</c:v>
                </c:pt>
                <c:pt idx="1">
                  <c:v>0.13426534528861334</c:v>
                </c:pt>
                <c:pt idx="2">
                  <c:v>4.6210592104486574E-2</c:v>
                </c:pt>
                <c:pt idx="3">
                  <c:v>0.12635250858554203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8363-2044-9AE0-E3B02BB73A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95013536"/>
        <c:axId val="1795021792"/>
      </c:scatterChart>
      <c:valAx>
        <c:axId val="17950135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 b="0" i="0" baseline="0"/>
                </a:pPr>
                <a:r>
                  <a:rPr lang="en-US" sz="1200" b="0" i="0" baseline="0" dirty="0"/>
                  <a:t>Applications/100 Faculty/Year</a:t>
                </a:r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en-US"/>
          </a:p>
        </c:txPr>
        <c:crossAx val="1795021792"/>
        <c:crosses val="autoZero"/>
        <c:crossBetween val="midCat"/>
      </c:valAx>
      <c:valAx>
        <c:axId val="1795021792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200" b="0" i="0" baseline="0"/>
                </a:pPr>
                <a:r>
                  <a:rPr lang="en-US" sz="1200" b="0" i="0" baseline="0" dirty="0"/>
                  <a:t>Percent NIH-Funded PIs</a:t>
                </a:r>
              </a:p>
            </c:rich>
          </c:tx>
          <c:overlay val="0"/>
        </c:title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en-US"/>
          </a:p>
        </c:txPr>
        <c:crossAx val="1795013536"/>
        <c:crosses val="autoZero"/>
        <c:crossBetween val="midCat"/>
      </c:valAx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538073846113721"/>
          <c:y val="6.4260384854999186E-2"/>
          <c:w val="0.65139072718144642"/>
          <c:h val="0.66801003906155643"/>
        </c:manualLayout>
      </c:layout>
      <c:scatterChart>
        <c:scatterStyle val="lineMarker"/>
        <c:varyColors val="0"/>
        <c:ser>
          <c:idx val="0"/>
          <c:order val="0"/>
          <c:tx>
            <c:v>NIH-Funded PIs</c:v>
          </c:tx>
          <c:spPr>
            <a:ln w="19050">
              <a:noFill/>
            </a:ln>
          </c:spPr>
          <c:marker>
            <c:symbol val="diamond"/>
            <c:size val="6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trendline>
            <c:trendlineType val="linear"/>
            <c:dispRSqr val="0"/>
            <c:dispEq val="0"/>
          </c:trendline>
          <c:xVal>
            <c:numRef>
              <c:f>Sheet1!$C$109:$C$124</c:f>
              <c:numCache>
                <c:formatCode>0.0%</c:formatCode>
                <c:ptCount val="16"/>
                <c:pt idx="0">
                  <c:v>0.23200000000000001</c:v>
                </c:pt>
                <c:pt idx="1">
                  <c:v>0.153</c:v>
                </c:pt>
                <c:pt idx="2">
                  <c:v>0.14699999999999999</c:v>
                </c:pt>
                <c:pt idx="3">
                  <c:v>0.11</c:v>
                </c:pt>
                <c:pt idx="4">
                  <c:v>8.7999999999999995E-2</c:v>
                </c:pt>
                <c:pt idx="5">
                  <c:v>7.5999999999999998E-2</c:v>
                </c:pt>
                <c:pt idx="6">
                  <c:v>7.2999999999999995E-2</c:v>
                </c:pt>
                <c:pt idx="7">
                  <c:v>7.0999999999999994E-2</c:v>
                </c:pt>
                <c:pt idx="8">
                  <c:v>6.8000000000000005E-2</c:v>
                </c:pt>
                <c:pt idx="9">
                  <c:v>6.6000000000000003E-2</c:v>
                </c:pt>
                <c:pt idx="10">
                  <c:v>6.0999999999999999E-2</c:v>
                </c:pt>
                <c:pt idx="11">
                  <c:v>4.7E-2</c:v>
                </c:pt>
                <c:pt idx="12">
                  <c:v>4.2999999999999997E-2</c:v>
                </c:pt>
                <c:pt idx="13">
                  <c:v>3.5999999999999997E-2</c:v>
                </c:pt>
                <c:pt idx="14">
                  <c:v>3.1E-2</c:v>
                </c:pt>
                <c:pt idx="15">
                  <c:v>0.03</c:v>
                </c:pt>
              </c:numCache>
            </c:numRef>
          </c:xVal>
          <c:yVal>
            <c:numRef>
              <c:f>Sheet1!$D$109:$D$124</c:f>
              <c:numCache>
                <c:formatCode>0.0%</c:formatCode>
                <c:ptCount val="16"/>
                <c:pt idx="0">
                  <c:v>0.20699999999999999</c:v>
                </c:pt>
                <c:pt idx="1">
                  <c:v>0.1</c:v>
                </c:pt>
                <c:pt idx="2">
                  <c:v>0.14699999999999999</c:v>
                </c:pt>
                <c:pt idx="3">
                  <c:v>0.151</c:v>
                </c:pt>
                <c:pt idx="4">
                  <c:v>6.9000000000000006E-2</c:v>
                </c:pt>
                <c:pt idx="5">
                  <c:v>0.11600000000000001</c:v>
                </c:pt>
                <c:pt idx="6">
                  <c:v>3.5000000000000003E-2</c:v>
                </c:pt>
                <c:pt idx="7">
                  <c:v>0.10199999999999999</c:v>
                </c:pt>
                <c:pt idx="8">
                  <c:v>0.108</c:v>
                </c:pt>
                <c:pt idx="9">
                  <c:v>3.3000000000000002E-2</c:v>
                </c:pt>
                <c:pt idx="10">
                  <c:v>5.2999999999999999E-2</c:v>
                </c:pt>
                <c:pt idx="11">
                  <c:v>4.3999999999999997E-2</c:v>
                </c:pt>
                <c:pt idx="12">
                  <c:v>4.4999999999999998E-2</c:v>
                </c:pt>
                <c:pt idx="13">
                  <c:v>4.8000000000000001E-2</c:v>
                </c:pt>
                <c:pt idx="14">
                  <c:v>2.3E-2</c:v>
                </c:pt>
                <c:pt idx="15">
                  <c:v>1.7000000000000001E-2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98AD-B84E-AB21-500455FB99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35686640"/>
        <c:axId val="1535691312"/>
      </c:scatterChart>
      <c:valAx>
        <c:axId val="15356866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 b="0" i="0" baseline="0"/>
                </a:pPr>
                <a:r>
                  <a:rPr lang="en-US" sz="1200" b="0" i="0" baseline="0" dirty="0"/>
                  <a:t>% Full Time Faculty with MD + PhD</a:t>
                </a:r>
              </a:p>
            </c:rich>
          </c:tx>
          <c:overlay val="0"/>
        </c:title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535691312"/>
        <c:crosses val="autoZero"/>
        <c:crossBetween val="midCat"/>
      </c:valAx>
      <c:valAx>
        <c:axId val="1535691312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200" b="0" i="0" baseline="0"/>
                </a:pPr>
                <a:r>
                  <a:rPr lang="en-US" sz="1200" b="0" i="0" baseline="0" dirty="0"/>
                  <a:t>% Full Time Faculty who are NIH-Funded PIs</a:t>
                </a:r>
              </a:p>
            </c:rich>
          </c:tx>
          <c:layout>
            <c:manualLayout>
              <c:xMode val="edge"/>
              <c:yMode val="edge"/>
              <c:x val="0.15451352199571661"/>
              <c:y val="3.1818597752479055E-2"/>
            </c:manualLayout>
          </c:layout>
          <c:overlay val="0"/>
        </c:title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535686640"/>
        <c:crosses val="autoZero"/>
        <c:crossBetween val="midCat"/>
      </c:valAx>
      <c:spPr>
        <a:noFill/>
        <a:ln>
          <a:noFill/>
        </a:ln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40478860739306"/>
          <c:y val="3.78448800372677E-2"/>
          <c:w val="0.73514077430946478"/>
          <c:h val="0.69256886704572174"/>
        </c:manualLayout>
      </c:layout>
      <c:scatterChart>
        <c:scatterStyle val="lineMarker"/>
        <c:varyColors val="0"/>
        <c:ser>
          <c:idx val="0"/>
          <c:order val="0"/>
          <c:tx>
            <c:v>% NIH-Funded Pis</c:v>
          </c:tx>
          <c:spPr>
            <a:ln w="19050">
              <a:noFill/>
            </a:ln>
          </c:spPr>
          <c:marker>
            <c:symbol val="diamond"/>
            <c:size val="6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trendline>
            <c:trendlineType val="linear"/>
            <c:dispRSqr val="0"/>
            <c:dispEq val="0"/>
          </c:trendline>
          <c:xVal>
            <c:numRef>
              <c:f>Sheet1!$D$75:$D$88</c:f>
              <c:numCache>
                <c:formatCode>0.0%</c:formatCode>
                <c:ptCount val="14"/>
                <c:pt idx="0">
                  <c:v>0.242450958783337</c:v>
                </c:pt>
                <c:pt idx="1">
                  <c:v>0.2435520731309174</c:v>
                </c:pt>
                <c:pt idx="2">
                  <c:v>0.1990909090909091</c:v>
                </c:pt>
                <c:pt idx="3">
                  <c:v>0.17770814682184422</c:v>
                </c:pt>
                <c:pt idx="4">
                  <c:v>0.16951888924765904</c:v>
                </c:pt>
                <c:pt idx="5">
                  <c:v>0.12705727452271232</c:v>
                </c:pt>
                <c:pt idx="6">
                  <c:v>0.11824569905500364</c:v>
                </c:pt>
                <c:pt idx="7">
                  <c:v>0.1116205254805149</c:v>
                </c:pt>
                <c:pt idx="8">
                  <c:v>0.10719735503560529</c:v>
                </c:pt>
                <c:pt idx="9">
                  <c:v>0.10409678687917832</c:v>
                </c:pt>
                <c:pt idx="10">
                  <c:v>9.5000000000000001E-2</c:v>
                </c:pt>
                <c:pt idx="11">
                  <c:v>7.2654196939248725E-2</c:v>
                </c:pt>
                <c:pt idx="12">
                  <c:v>5.3886925795053005E-2</c:v>
                </c:pt>
                <c:pt idx="13">
                  <c:v>2.0818377602297201E-2</c:v>
                </c:pt>
              </c:numCache>
            </c:numRef>
          </c:xVal>
          <c:yVal>
            <c:numRef>
              <c:f>Sheet1!$C$75:$C$88</c:f>
              <c:numCache>
                <c:formatCode>0.0%</c:formatCode>
                <c:ptCount val="14"/>
                <c:pt idx="0">
                  <c:v>0.20699999999999999</c:v>
                </c:pt>
                <c:pt idx="1">
                  <c:v>0.151</c:v>
                </c:pt>
                <c:pt idx="2">
                  <c:v>6.9000000000000006E-2</c:v>
                </c:pt>
                <c:pt idx="3">
                  <c:v>0.10199999999999999</c:v>
                </c:pt>
                <c:pt idx="4">
                  <c:v>0.14699999999999999</c:v>
                </c:pt>
                <c:pt idx="5">
                  <c:v>0.1</c:v>
                </c:pt>
                <c:pt idx="6">
                  <c:v>4.3999999999999997E-2</c:v>
                </c:pt>
                <c:pt idx="7">
                  <c:v>2.3E-2</c:v>
                </c:pt>
                <c:pt idx="8">
                  <c:v>5.2999999999999999E-2</c:v>
                </c:pt>
                <c:pt idx="9">
                  <c:v>0.11600000000000001</c:v>
                </c:pt>
                <c:pt idx="10">
                  <c:v>3.5000000000000003E-2</c:v>
                </c:pt>
                <c:pt idx="11">
                  <c:v>4.4999999999999998E-2</c:v>
                </c:pt>
                <c:pt idx="12">
                  <c:v>3.3000000000000002E-2</c:v>
                </c:pt>
                <c:pt idx="13">
                  <c:v>1.7000000000000001E-2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49CD-B44D-9CE8-1DD91BAF5B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57620655"/>
        <c:axId val="657622383"/>
      </c:scatterChart>
      <c:valAx>
        <c:axId val="657620655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 b="0"/>
                </a:pPr>
                <a:r>
                  <a:rPr lang="en-US" sz="1200" b="0" dirty="0"/>
                  <a:t>% Full-Time Faculty with PhD and not</a:t>
                </a:r>
                <a:r>
                  <a:rPr lang="en-US" sz="1200" b="0" baseline="0" dirty="0"/>
                  <a:t> MD*</a:t>
                </a:r>
                <a:endParaRPr lang="en-US" sz="1200" b="0" dirty="0"/>
              </a:p>
            </c:rich>
          </c:tx>
          <c:overlay val="0"/>
        </c:title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657622383"/>
        <c:crosses val="autoZero"/>
        <c:crossBetween val="midCat"/>
      </c:valAx>
      <c:valAx>
        <c:axId val="657622383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 b="0" dirty="0"/>
                  <a:t>Full-Time</a:t>
                </a:r>
                <a:r>
                  <a:rPr lang="en-US" sz="1200" b="0" baseline="0" dirty="0"/>
                  <a:t> Faculty who are </a:t>
                </a:r>
                <a:r>
                  <a:rPr lang="en-US" sz="1200" b="0" dirty="0"/>
                  <a:t>NIH-Funded PIs (%)</a:t>
                </a:r>
              </a:p>
            </c:rich>
          </c:tx>
          <c:layout>
            <c:manualLayout>
              <c:xMode val="edge"/>
              <c:yMode val="edge"/>
              <c:x val="6.020494722355673E-2"/>
              <c:y val="0"/>
            </c:manualLayout>
          </c:layout>
          <c:overlay val="0"/>
        </c:title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657620655"/>
        <c:crosses val="autoZero"/>
        <c:crossBetween val="midCat"/>
      </c:valAx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AB537C-0EB2-0742-8FBC-A8D4FF5C1FD1}" type="datetimeFigureOut">
              <a:rPr lang="en-US" smtClean="0"/>
              <a:t>3/22/22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135852-049D-3D4B-B6BE-D1A669EEE9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786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135852-049D-3D4B-B6BE-D1A669EEE97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799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135852-049D-3D4B-B6BE-D1A669EEE97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4774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135852-049D-3D4B-B6BE-D1A669EEE97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2138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135852-049D-3D4B-B6BE-D1A669EEE97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482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46365-E82C-C641-BEC0-A7204D417C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14E7A7-7A0B-5A45-9103-7787A83123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51AC09-DB26-F040-A921-782A8F77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FFA3B-F7D2-934C-B7CA-46D194FB8AF1}" type="datetimeFigureOut">
              <a:rPr lang="en-US" smtClean="0"/>
              <a:t>3/22/22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D3989E-7C66-0341-9220-4E83A9C3E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7FDB29-E11C-6843-A0E5-BCDEC98BE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51B0A-A6A8-5448-B639-D0C776868D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240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C987F-064C-4946-A9CA-15062980C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6D4C48-4488-624F-9227-E58E7FC0CE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C5149F-D6DD-9348-93EE-DE8366258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FFA3B-F7D2-934C-B7CA-46D194FB8AF1}" type="datetimeFigureOut">
              <a:rPr lang="en-US" smtClean="0"/>
              <a:t>3/22/22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345C03-C4F3-954F-B028-F1974EF49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52B1FB-AC75-924D-A772-9D7FE1A38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51B0A-A6A8-5448-B639-D0C776868D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636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AE161C-E9C8-D74E-9096-9DDCD9E934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FAF92F-0C00-9B4B-A9E5-6FA626DFAD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71340C-922B-184D-99AC-E06EE93AB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FFA3B-F7D2-934C-B7CA-46D194FB8AF1}" type="datetimeFigureOut">
              <a:rPr lang="en-US" smtClean="0"/>
              <a:t>3/22/22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0BE6B9-FC61-8C42-9E0A-05706F315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A3CD5C-216D-E242-ACF7-BF2E24DCF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51B0A-A6A8-5448-B639-D0C776868D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5496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265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8B853-442C-284C-A7F7-47CE46F7A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975AB1-6A7C-E644-B401-10B3808876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F1EC09-86E4-3E46-A858-C3FF488A9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FFA3B-F7D2-934C-B7CA-46D194FB8AF1}" type="datetimeFigureOut">
              <a:rPr lang="en-US" smtClean="0"/>
              <a:t>3/22/22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A12F1D-68FA-C24A-9CED-367CD8C07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6F38E8-060F-824C-8022-14F8F3474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51B0A-A6A8-5448-B639-D0C776868D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398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56308-D987-0D4E-BFFF-7F86B91A9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181B71-CA25-134C-8CC7-EED28CD925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A9936-1C37-0C4A-845B-F761F3382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FFA3B-F7D2-934C-B7CA-46D194FB8AF1}" type="datetimeFigureOut">
              <a:rPr lang="en-US" smtClean="0"/>
              <a:t>3/22/22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26C93A-72AE-4C4A-B796-E1D91CEDC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09AB2B-3530-ED45-BB23-5C582BBAB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51B0A-A6A8-5448-B639-D0C776868D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482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8FE06-7022-594E-9313-6F71BD9AC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8E8B50-E6D5-1040-BF9B-A6FDB75999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3EBC0C-4DB0-5246-849F-CB24269980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F82B01-A42E-0F40-AEEF-36BD3EE78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FFA3B-F7D2-934C-B7CA-46D194FB8AF1}" type="datetimeFigureOut">
              <a:rPr lang="en-US" smtClean="0"/>
              <a:t>3/22/22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F0CD49-C7FD-C848-926D-DC7331783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A524EC-5C98-FC4A-9A19-DE161C231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51B0A-A6A8-5448-B639-D0C776868D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357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75921-C09E-394A-86ED-9710270A4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BBCBA1-02AE-DE4D-A24F-5EF493A31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F5D711-8F16-D44F-AB4B-8FB89A0607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31735E-D257-F741-A71E-0B1C16BFAD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04C5F3-11F4-0E43-B110-F26A198949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D71025-0E82-2A45-A416-DA5F33EFE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FFA3B-F7D2-934C-B7CA-46D194FB8AF1}" type="datetimeFigureOut">
              <a:rPr lang="en-US" smtClean="0"/>
              <a:t>3/22/22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E54043-8FBD-6A4B-BE86-D7BC30139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DACA57-4006-AC42-A3BF-05FECA800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51B0A-A6A8-5448-B639-D0C776868D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402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73B05-2065-FB4C-B5F2-BD596FE6C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427891-6747-A74B-A679-F2EDC14A2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FFA3B-F7D2-934C-B7CA-46D194FB8AF1}" type="datetimeFigureOut">
              <a:rPr lang="en-US" smtClean="0"/>
              <a:t>3/22/22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F610EE-BEC4-CF43-B70C-81F4F4706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093A25-E1AD-3949-AA5F-BE53DC9D7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51B0A-A6A8-5448-B639-D0C776868D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009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0469A9-3149-F049-BF61-591A03D08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FFA3B-F7D2-934C-B7CA-46D194FB8AF1}" type="datetimeFigureOut">
              <a:rPr lang="en-US" smtClean="0"/>
              <a:t>3/22/22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E4A63B-ED73-F542-86A2-AFA0D4D1C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53AAF2-0629-9D41-A137-B95E67B6C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51B0A-A6A8-5448-B639-D0C776868D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172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33C89-4E24-CF41-97F0-1E775C314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5C192B-1D07-4447-A0D4-FA03CB91F5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67E893-B221-4144-A92E-ECE5405614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BEAE6B-D831-9A40-86A1-72B99A071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FFA3B-F7D2-934C-B7CA-46D194FB8AF1}" type="datetimeFigureOut">
              <a:rPr lang="en-US" smtClean="0"/>
              <a:t>3/22/22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0EA7CE-0B60-B14F-8A25-379958483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C6436F-9168-F84C-9F8C-42A86FA2F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51B0A-A6A8-5448-B639-D0C776868D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72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121A2-DAE5-3444-AC07-B6FF955A0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222B47-F899-6D45-B02A-433FCCB698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FEEF9C-FE41-EF44-8358-3B7EE5DFB6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67342F-20E4-C146-840A-A6D7E50C9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FFA3B-F7D2-934C-B7CA-46D194FB8AF1}" type="datetimeFigureOut">
              <a:rPr lang="en-US" smtClean="0"/>
              <a:t>3/22/22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BC27C5-D74C-1843-B358-9919E2289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AE36B4-C9E3-7246-9842-6C8065767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51B0A-A6A8-5448-B639-D0C776868D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150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FF3F03-8B4E-EE46-92CB-0FB6B24A5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8102BB-0AA2-A947-A44D-CECF029BA4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855D57-8EE4-1B42-9423-1183A671BB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4FFA3B-F7D2-934C-B7CA-46D194FB8AF1}" type="datetimeFigureOut">
              <a:rPr lang="en-US" smtClean="0"/>
              <a:t>3/22/22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4C0232-E5A2-B44A-BE82-EC60BB9842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A7594E-02AF-F34E-BA7B-E7609B7E1A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51B0A-A6A8-5448-B639-D0C776868D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285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2BEB25C-6BBB-C84E-BC77-EF5F7135D35A}"/>
              </a:ext>
            </a:extLst>
          </p:cNvPr>
          <p:cNvSpPr/>
          <p:nvPr/>
        </p:nvSpPr>
        <p:spPr>
          <a:xfrm>
            <a:off x="2544596" y="2648508"/>
            <a:ext cx="6367910" cy="1948714"/>
          </a:xfrm>
          <a:prstGeom prst="roundRect">
            <a:avLst/>
          </a:prstGeom>
          <a:solidFill>
            <a:schemeClr val="accent1">
              <a:alpha val="2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A1E6FF-940C-0A4B-AC5A-9415E50D7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1945" y="1129591"/>
            <a:ext cx="11840901" cy="94695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/>
              <a:t>Implementation Strategies to Achieve </a:t>
            </a:r>
            <a:br>
              <a:rPr lang="en-US" sz="4000" b="1" dirty="0"/>
            </a:br>
            <a:r>
              <a:rPr lang="en-US" sz="4000" b="1" dirty="0"/>
              <a:t>2030 Strategic Goals for EM Research</a:t>
            </a:r>
            <a:br>
              <a:rPr lang="en-US" dirty="0"/>
            </a:br>
            <a:br>
              <a:rPr lang="en-US" dirty="0"/>
            </a:b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1B263C-BCE6-BB4C-B2C1-6A5742A88E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2090" y="2654235"/>
            <a:ext cx="4017958" cy="261512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 err="1"/>
              <a:t>Andra</a:t>
            </a:r>
            <a:r>
              <a:rPr lang="en-US" sz="2000" dirty="0"/>
              <a:t> </a:t>
            </a:r>
            <a:r>
              <a:rPr lang="en-US" sz="2000" dirty="0" err="1"/>
              <a:t>Blomkalns</a:t>
            </a:r>
            <a:endParaRPr lang="en-US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/>
              <a:t>Gail D’Onofrio, Co-Chair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/>
              <a:t>Michael Gibbs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/>
              <a:t>Nate </a:t>
            </a:r>
            <a:r>
              <a:rPr lang="en-US" sz="2000" dirty="0" err="1"/>
              <a:t>Kuppermann</a:t>
            </a:r>
            <a:endParaRPr lang="en-US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/>
              <a:t>Robert </a:t>
            </a:r>
            <a:r>
              <a:rPr lang="en-US" sz="2000" dirty="0" err="1"/>
              <a:t>Neumar</a:t>
            </a:r>
            <a:r>
              <a:rPr lang="en-US" sz="2000" dirty="0"/>
              <a:t>, Co-Chair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0FC5BA7-94D7-5347-950C-91FD39B19A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2090" y="5762185"/>
            <a:ext cx="6832600" cy="9906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0B3B21C-6D79-E64A-BED4-2ADA06543B2A}"/>
              </a:ext>
            </a:extLst>
          </p:cNvPr>
          <p:cNvSpPr txBox="1">
            <a:spLocks/>
          </p:cNvSpPr>
          <p:nvPr/>
        </p:nvSpPr>
        <p:spPr>
          <a:xfrm>
            <a:off x="7004371" y="2654235"/>
            <a:ext cx="2770698" cy="24681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000" dirty="0"/>
              <a:t>Brian O’Neil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000" dirty="0"/>
              <a:t>Niels </a:t>
            </a:r>
            <a:r>
              <a:rPr lang="en-US" sz="2000" dirty="0" err="1"/>
              <a:t>Rathlev</a:t>
            </a:r>
            <a:endParaRPr lang="en-US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000" dirty="0"/>
              <a:t>Peter Sokolov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000" dirty="0"/>
              <a:t>David Wright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971BCD1-FB2F-BB4B-9FC5-7C3EFA0C0B8B}"/>
              </a:ext>
            </a:extLst>
          </p:cNvPr>
          <p:cNvSpPr/>
          <p:nvPr/>
        </p:nvSpPr>
        <p:spPr>
          <a:xfrm>
            <a:off x="5187630" y="4830350"/>
            <a:ext cx="244065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/>
              <a:t>Michelle Aguirre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Megan </a:t>
            </a:r>
            <a:r>
              <a:rPr lang="en-US" sz="2000" dirty="0" err="1"/>
              <a:t>Shagrin</a:t>
            </a:r>
            <a:endParaRPr lang="en-US" sz="2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DC44D9F-70E6-A24C-8256-1BD24EBB6C6A}"/>
              </a:ext>
            </a:extLst>
          </p:cNvPr>
          <p:cNvSpPr/>
          <p:nvPr/>
        </p:nvSpPr>
        <p:spPr>
          <a:xfrm>
            <a:off x="2914650" y="1764766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000" dirty="0"/>
              <a:t>AACEM/AAAEM Annual Retreat</a:t>
            </a:r>
            <a:br>
              <a:rPr lang="en-US" sz="2000" dirty="0"/>
            </a:br>
            <a:r>
              <a:rPr lang="en-US" sz="2000" dirty="0"/>
              <a:t>March 22, 2022</a:t>
            </a:r>
          </a:p>
        </p:txBody>
      </p:sp>
    </p:spTree>
    <p:extLst>
      <p:ext uri="{BB962C8B-B14F-4D97-AF65-F5344CB8AC3E}">
        <p14:creationId xmlns:p14="http://schemas.microsoft.com/office/powerpoint/2010/main" val="17184714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Q14: Inadequate financial resources to support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41    Skipped: 7</a:t>
            </a:r>
          </a:p>
        </p:txBody>
      </p:sp>
      <p:pic>
        <p:nvPicPr>
          <p:cNvPr id="4" name="Picture 3" descr="table769322709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907752"/>
            <a:ext cx="10058400" cy="374226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1DB971DE-8E82-3B4C-A0F7-AF742F4224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013" y="2261524"/>
            <a:ext cx="6423831" cy="356217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F5F076A-9C90-7F4D-8049-9CE62048AEDB}"/>
              </a:ext>
            </a:extLst>
          </p:cNvPr>
          <p:cNvSpPr txBox="1"/>
          <p:nvPr/>
        </p:nvSpPr>
        <p:spPr>
          <a:xfrm>
            <a:off x="7213890" y="2476983"/>
            <a:ext cx="4742759" cy="2766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/>
              <a:t>Investigator Pipeline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/>
              <a:t>Mentorship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/>
              <a:t>Financial Resources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A76EE5E-9EAE-8A48-A1DE-61460984CAA2}"/>
              </a:ext>
            </a:extLst>
          </p:cNvPr>
          <p:cNvSpPr txBox="1">
            <a:spLocks/>
          </p:cNvSpPr>
          <p:nvPr/>
        </p:nvSpPr>
        <p:spPr>
          <a:xfrm>
            <a:off x="193742" y="478871"/>
            <a:ext cx="1144232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/>
              <a:t>Table Discussion</a:t>
            </a:r>
          </a:p>
        </p:txBody>
      </p:sp>
    </p:spTree>
    <p:extLst>
      <p:ext uri="{BB962C8B-B14F-4D97-AF65-F5344CB8AC3E}">
        <p14:creationId xmlns:p14="http://schemas.microsoft.com/office/powerpoint/2010/main" val="7020931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D936F92-6ECA-3247-8642-0194E3007AE3}"/>
              </a:ext>
            </a:extLst>
          </p:cNvPr>
          <p:cNvSpPr txBox="1">
            <a:spLocks/>
          </p:cNvSpPr>
          <p:nvPr/>
        </p:nvSpPr>
        <p:spPr>
          <a:xfrm>
            <a:off x="240041" y="177929"/>
            <a:ext cx="1144232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/>
              <a:t>Report Out</a:t>
            </a:r>
          </a:p>
        </p:txBody>
      </p:sp>
      <p:pic>
        <p:nvPicPr>
          <p:cNvPr id="3" name="Picture 2" descr="A picture containing text, indoor, person&#10;&#10;Description automatically generated">
            <a:extLst>
              <a:ext uri="{FF2B5EF4-FFF2-40B4-BE49-F238E27FC236}">
                <a16:creationId xmlns:a16="http://schemas.microsoft.com/office/drawing/2014/main" id="{33ED0CDE-D01C-EF4F-BEDA-101EB3CAE8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3376" y="1384727"/>
            <a:ext cx="7693475" cy="5098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4386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DFC81-9D4F-5A4A-A581-F81BA70B0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Supplemental Slides</a:t>
            </a:r>
          </a:p>
        </p:txBody>
      </p:sp>
    </p:spTree>
    <p:extLst>
      <p:ext uri="{BB962C8B-B14F-4D97-AF65-F5344CB8AC3E}">
        <p14:creationId xmlns:p14="http://schemas.microsoft.com/office/powerpoint/2010/main" val="42301867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2080C-6647-174D-82F8-133D0D848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053" y="337201"/>
            <a:ext cx="1014511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2030 NIH Funding Projections Based on Sustaining Historic Growth Rates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B4FE79C8-4561-C54F-BEA6-B5D60366BC99}"/>
              </a:ext>
            </a:extLst>
          </p:cNvPr>
          <p:cNvGraphicFramePr>
            <a:graphicFrameLocks/>
          </p:cNvGraphicFramePr>
          <p:nvPr/>
        </p:nvGraphicFramePr>
        <p:xfrm>
          <a:off x="6113313" y="2691875"/>
          <a:ext cx="5721315" cy="29624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4" name="Group 13">
            <a:extLst>
              <a:ext uri="{FF2B5EF4-FFF2-40B4-BE49-F238E27FC236}">
                <a16:creationId xmlns:a16="http://schemas.microsoft.com/office/drawing/2014/main" id="{3421AD6F-7B1F-4045-A009-4BC8F82A9723}"/>
              </a:ext>
            </a:extLst>
          </p:cNvPr>
          <p:cNvGrpSpPr/>
          <p:nvPr/>
        </p:nvGrpSpPr>
        <p:grpSpPr>
          <a:xfrm>
            <a:off x="6603594" y="2701548"/>
            <a:ext cx="1629066" cy="769401"/>
            <a:chOff x="9758475" y="1151625"/>
            <a:chExt cx="2136939" cy="80898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49CD9AA0-E05B-244F-85E6-5E75FA63EE36}"/>
                </a:ext>
              </a:extLst>
            </p:cNvPr>
            <p:cNvSpPr/>
            <p:nvPr/>
          </p:nvSpPr>
          <p:spPr>
            <a:xfrm>
              <a:off x="9931817" y="1151625"/>
              <a:ext cx="1860894" cy="808986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5956322-BA4A-8A40-B204-AE3F49E93AFE}"/>
                </a:ext>
              </a:extLst>
            </p:cNvPr>
            <p:cNvSpPr txBox="1"/>
            <p:nvPr/>
          </p:nvSpPr>
          <p:spPr>
            <a:xfrm>
              <a:off x="9758475" y="1235529"/>
              <a:ext cx="2136939" cy="67958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/>
                <a:t> 2030 Projection</a:t>
              </a:r>
            </a:p>
            <a:p>
              <a:pPr algn="ctr"/>
              <a:r>
                <a:rPr lang="en-US" sz="1200" dirty="0"/>
                <a:t>$104M Funding</a:t>
              </a:r>
            </a:p>
            <a:p>
              <a:pPr algn="ctr"/>
              <a:r>
                <a:rPr lang="en-US" sz="1200" dirty="0"/>
                <a:t>200 Projects</a:t>
              </a:r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A14E0F-7770-D04A-BA1F-8F149840D53E}"/>
              </a:ext>
            </a:extLst>
          </p:cNvPr>
          <p:cNvCxnSpPr>
            <a:cxnSpLocks/>
          </p:cNvCxnSpPr>
          <p:nvPr/>
        </p:nvCxnSpPr>
        <p:spPr>
          <a:xfrm flipV="1">
            <a:off x="6728996" y="2830102"/>
            <a:ext cx="4958130" cy="1525075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DD9D224-7823-B742-B0C1-0E923207DF70}"/>
              </a:ext>
            </a:extLst>
          </p:cNvPr>
          <p:cNvCxnSpPr>
            <a:cxnSpLocks/>
          </p:cNvCxnSpPr>
          <p:nvPr/>
        </p:nvCxnSpPr>
        <p:spPr>
          <a:xfrm flipV="1">
            <a:off x="6728996" y="3759889"/>
            <a:ext cx="4958130" cy="921512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1E9024BB-CD1D-7E48-889B-ABBF94D4907C}"/>
              </a:ext>
            </a:extLst>
          </p:cNvPr>
          <p:cNvSpPr/>
          <p:nvPr/>
        </p:nvSpPr>
        <p:spPr>
          <a:xfrm>
            <a:off x="9667565" y="2854430"/>
            <a:ext cx="1913901" cy="2369373"/>
          </a:xfrm>
          <a:prstGeom prst="rect">
            <a:avLst/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E04FAFD-E27A-0C4B-987D-7A36F6F45E34}"/>
              </a:ext>
            </a:extLst>
          </p:cNvPr>
          <p:cNvSpPr txBox="1"/>
          <p:nvPr/>
        </p:nvSpPr>
        <p:spPr>
          <a:xfrm>
            <a:off x="10232901" y="2841881"/>
            <a:ext cx="7832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Projected</a:t>
            </a:r>
          </a:p>
        </p:txBody>
      </p:sp>
      <p:graphicFrame>
        <p:nvGraphicFramePr>
          <p:cNvPr id="22" name="Chart 21">
            <a:extLst>
              <a:ext uri="{FF2B5EF4-FFF2-40B4-BE49-F238E27FC236}">
                <a16:creationId xmlns:a16="http://schemas.microsoft.com/office/drawing/2014/main" id="{B5F33DC7-2A3C-C748-BA6C-3849C27442C1}"/>
              </a:ext>
            </a:extLst>
          </p:cNvPr>
          <p:cNvGraphicFramePr>
            <a:graphicFrameLocks/>
          </p:cNvGraphicFramePr>
          <p:nvPr/>
        </p:nvGraphicFramePr>
        <p:xfrm>
          <a:off x="178191" y="2724730"/>
          <a:ext cx="5709922" cy="28919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23" name="Group 22">
            <a:extLst>
              <a:ext uri="{FF2B5EF4-FFF2-40B4-BE49-F238E27FC236}">
                <a16:creationId xmlns:a16="http://schemas.microsoft.com/office/drawing/2014/main" id="{546AF4DF-D092-0E4C-877D-E4E5666818E3}"/>
              </a:ext>
            </a:extLst>
          </p:cNvPr>
          <p:cNvGrpSpPr/>
          <p:nvPr/>
        </p:nvGrpSpPr>
        <p:grpSpPr>
          <a:xfrm>
            <a:off x="764573" y="2702949"/>
            <a:ext cx="1391413" cy="756462"/>
            <a:chOff x="9970390" y="1056302"/>
            <a:chExt cx="1487116" cy="756462"/>
          </a:xfrm>
          <a:solidFill>
            <a:schemeClr val="bg1">
              <a:lumMod val="95000"/>
            </a:schemeClr>
          </a:solidFill>
        </p:grpSpPr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C8B1A29E-E7B0-D143-8292-F5B7C36CA0AF}"/>
                </a:ext>
              </a:extLst>
            </p:cNvPr>
            <p:cNvSpPr/>
            <p:nvPr/>
          </p:nvSpPr>
          <p:spPr>
            <a:xfrm>
              <a:off x="9985026" y="1056302"/>
              <a:ext cx="1472480" cy="756462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B609A25-AFFF-1B46-888F-02AD0EE5A340}"/>
                </a:ext>
              </a:extLst>
            </p:cNvPr>
            <p:cNvSpPr txBox="1"/>
            <p:nvPr/>
          </p:nvSpPr>
          <p:spPr>
            <a:xfrm>
              <a:off x="9970390" y="1065201"/>
              <a:ext cx="1472480" cy="738664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 </a:t>
              </a:r>
              <a:r>
                <a:rPr lang="en-US" sz="1200" b="1" dirty="0"/>
                <a:t>2030 Projection</a:t>
              </a:r>
            </a:p>
            <a:p>
              <a:pPr algn="ctr"/>
              <a:r>
                <a:rPr lang="en-US" sz="1200" dirty="0"/>
                <a:t>148 PIs </a:t>
              </a:r>
            </a:p>
            <a:p>
              <a:pPr algn="ctr"/>
              <a:r>
                <a:rPr lang="en-US" sz="1200" dirty="0"/>
                <a:t>52 Depts</a:t>
              </a:r>
            </a:p>
          </p:txBody>
        </p:sp>
      </p:grp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D2F16AC-F7C5-9C43-90C9-319751EF9F8E}"/>
              </a:ext>
            </a:extLst>
          </p:cNvPr>
          <p:cNvCxnSpPr>
            <a:cxnSpLocks/>
          </p:cNvCxnSpPr>
          <p:nvPr/>
        </p:nvCxnSpPr>
        <p:spPr>
          <a:xfrm flipV="1">
            <a:off x="776845" y="2907567"/>
            <a:ext cx="5017187" cy="1190365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F2C2D07-1C04-E746-9099-296FF0C92C6B}"/>
              </a:ext>
            </a:extLst>
          </p:cNvPr>
          <p:cNvCxnSpPr>
            <a:cxnSpLocks/>
          </p:cNvCxnSpPr>
          <p:nvPr/>
        </p:nvCxnSpPr>
        <p:spPr>
          <a:xfrm flipV="1">
            <a:off x="724213" y="4042389"/>
            <a:ext cx="5069819" cy="364363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A306A1FB-BBB6-2541-A79B-A6641556478E}"/>
              </a:ext>
            </a:extLst>
          </p:cNvPr>
          <p:cNvSpPr/>
          <p:nvPr/>
        </p:nvSpPr>
        <p:spPr>
          <a:xfrm>
            <a:off x="3434755" y="2816730"/>
            <a:ext cx="2330699" cy="2451319"/>
          </a:xfrm>
          <a:prstGeom prst="rect">
            <a:avLst/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8C5E012-2A04-174C-97F1-D8373BDA6CBC}"/>
              </a:ext>
            </a:extLst>
          </p:cNvPr>
          <p:cNvSpPr txBox="1"/>
          <p:nvPr/>
        </p:nvSpPr>
        <p:spPr>
          <a:xfrm>
            <a:off x="4053820" y="2781517"/>
            <a:ext cx="7832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Projected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11C21AE-C686-074B-9B93-8443C796491A}"/>
              </a:ext>
            </a:extLst>
          </p:cNvPr>
          <p:cNvSpPr/>
          <p:nvPr/>
        </p:nvSpPr>
        <p:spPr>
          <a:xfrm>
            <a:off x="9667565" y="2669919"/>
            <a:ext cx="2359277" cy="25538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449150-DE35-5040-90B8-8E9F73AE2F75}"/>
              </a:ext>
            </a:extLst>
          </p:cNvPr>
          <p:cNvSpPr txBox="1"/>
          <p:nvPr/>
        </p:nvSpPr>
        <p:spPr>
          <a:xfrm>
            <a:off x="2978560" y="5254401"/>
            <a:ext cx="2674961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Principal Investigators</a:t>
            </a:r>
          </a:p>
        </p:txBody>
      </p:sp>
    </p:spTree>
    <p:extLst>
      <p:ext uri="{BB962C8B-B14F-4D97-AF65-F5344CB8AC3E}">
        <p14:creationId xmlns:p14="http://schemas.microsoft.com/office/powerpoint/2010/main" val="24607144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277A8-4B3D-764A-BBCF-6FA1D67C1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120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Increase NIH Grant Applications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3596DD6-1989-CE4F-9EE2-7E825511C4A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6533292"/>
              </p:ext>
            </p:extLst>
          </p:nvPr>
        </p:nvGraphicFramePr>
        <p:xfrm>
          <a:off x="3150288" y="2549103"/>
          <a:ext cx="537210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A242D34-87C6-964B-9BCC-94DA6618E660}"/>
              </a:ext>
            </a:extLst>
          </p:cNvPr>
          <p:cNvSpPr txBox="1"/>
          <p:nvPr/>
        </p:nvSpPr>
        <p:spPr>
          <a:xfrm>
            <a:off x="4132257" y="2630563"/>
            <a:ext cx="18884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Adjusted R</a:t>
            </a:r>
            <a:r>
              <a:rPr lang="en-US" sz="1200" baseline="30000" dirty="0"/>
              <a:t>2</a:t>
            </a:r>
            <a:r>
              <a:rPr lang="en-US" sz="1200" dirty="0"/>
              <a:t>=0.90 (p = 0.03)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A93AE0-95EA-8546-B645-B421CC87C744}"/>
              </a:ext>
            </a:extLst>
          </p:cNvPr>
          <p:cNvSpPr txBox="1"/>
          <p:nvPr/>
        </p:nvSpPr>
        <p:spPr>
          <a:xfrm>
            <a:off x="3805124" y="4685926"/>
            <a:ext cx="1254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Emergency Medicine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8471DB-43E8-4A4D-86CB-CE75A8658EC0}"/>
              </a:ext>
            </a:extLst>
          </p:cNvPr>
          <p:cNvSpPr txBox="1"/>
          <p:nvPr/>
        </p:nvSpPr>
        <p:spPr>
          <a:xfrm>
            <a:off x="4448491" y="4365332"/>
            <a:ext cx="12540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Pediatrics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A54558-4A7E-1542-8942-2730BBE51E4B}"/>
              </a:ext>
            </a:extLst>
          </p:cNvPr>
          <p:cNvSpPr txBox="1"/>
          <p:nvPr/>
        </p:nvSpPr>
        <p:spPr>
          <a:xfrm>
            <a:off x="6603019" y="3706859"/>
            <a:ext cx="12540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Psychiatry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E66063-D827-184B-8340-264D78855BF4}"/>
              </a:ext>
            </a:extLst>
          </p:cNvPr>
          <p:cNvSpPr txBox="1"/>
          <p:nvPr/>
        </p:nvSpPr>
        <p:spPr>
          <a:xfrm>
            <a:off x="6799939" y="2586829"/>
            <a:ext cx="12540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Neurology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E93678A-E593-EC43-8CE2-532BDA5ECBEE}"/>
              </a:ext>
            </a:extLst>
          </p:cNvPr>
          <p:cNvSpPr/>
          <p:nvPr/>
        </p:nvSpPr>
        <p:spPr>
          <a:xfrm>
            <a:off x="1579419" y="1867019"/>
            <a:ext cx="96566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Correlation of percent NIH funded PIs with the number of NIH grant applications/100 Faculty/Year</a:t>
            </a:r>
          </a:p>
        </p:txBody>
      </p:sp>
    </p:spTree>
    <p:extLst>
      <p:ext uri="{BB962C8B-B14F-4D97-AF65-F5344CB8AC3E}">
        <p14:creationId xmlns:p14="http://schemas.microsoft.com/office/powerpoint/2010/main" val="21867767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28DA340-ADA7-004F-8740-0A99DFDC804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2473387"/>
              </p:ext>
            </p:extLst>
          </p:nvPr>
        </p:nvGraphicFramePr>
        <p:xfrm>
          <a:off x="484909" y="2656873"/>
          <a:ext cx="5072624" cy="3868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F9DB2CA-7F6A-9542-812C-072F2AC15E24}"/>
              </a:ext>
            </a:extLst>
          </p:cNvPr>
          <p:cNvSpPr txBox="1"/>
          <p:nvPr/>
        </p:nvSpPr>
        <p:spPr>
          <a:xfrm>
            <a:off x="1540521" y="1782563"/>
            <a:ext cx="3724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Correlation of % MD-PhD Faculty with % NIH-Funded PIs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94B8D01A-2795-8643-991A-DD0F5FAC785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2180534"/>
              </p:ext>
            </p:extLst>
          </p:nvPr>
        </p:nvGraphicFramePr>
        <p:xfrm>
          <a:off x="6419722" y="2734831"/>
          <a:ext cx="5072623" cy="36660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B007A1A-CB02-F04C-B6D2-89C1C892E739}"/>
              </a:ext>
            </a:extLst>
          </p:cNvPr>
          <p:cNvSpPr txBox="1"/>
          <p:nvPr/>
        </p:nvSpPr>
        <p:spPr>
          <a:xfrm>
            <a:off x="6307769" y="1782563"/>
            <a:ext cx="55184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Correlation of % PhD or other Doctoral Degree </a:t>
            </a:r>
          </a:p>
          <a:p>
            <a:pPr algn="ctr"/>
            <a:r>
              <a:rPr lang="en-US" dirty="0"/>
              <a:t>(without MD) Faculty with % NIH-Funded PIs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C77C52-C09A-6C4A-81EC-ECDA4691E0B9}"/>
              </a:ext>
            </a:extLst>
          </p:cNvPr>
          <p:cNvSpPr txBox="1"/>
          <p:nvPr/>
        </p:nvSpPr>
        <p:spPr>
          <a:xfrm>
            <a:off x="2237994" y="2912177"/>
            <a:ext cx="18367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Adjusted R-Squared = 0.72</a:t>
            </a:r>
          </a:p>
          <a:p>
            <a:endParaRPr lang="en-US" sz="1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0F73E4-BF71-F749-B81A-6B68E85E2C65}"/>
              </a:ext>
            </a:extLst>
          </p:cNvPr>
          <p:cNvSpPr txBox="1"/>
          <p:nvPr/>
        </p:nvSpPr>
        <p:spPr>
          <a:xfrm>
            <a:off x="7599451" y="2960097"/>
            <a:ext cx="18367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Adjusted R-Squared = 0.63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3B2FC2A-AA56-5946-BAEE-9CFDCD74E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457078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Increase EM Faculty MD-PhDs and PhDs</a:t>
            </a:r>
          </a:p>
        </p:txBody>
      </p:sp>
    </p:spTree>
    <p:extLst>
      <p:ext uri="{BB962C8B-B14F-4D97-AF65-F5344CB8AC3E}">
        <p14:creationId xmlns:p14="http://schemas.microsoft.com/office/powerpoint/2010/main" val="17666342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A74DA49-B435-1C48-B47E-4F8BDF11EFA7}"/>
              </a:ext>
            </a:extLst>
          </p:cNvPr>
          <p:cNvSpPr txBox="1"/>
          <p:nvPr/>
        </p:nvSpPr>
        <p:spPr>
          <a:xfrm>
            <a:off x="1403822" y="2227857"/>
            <a:ext cx="10045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NIH-Funded Emergency Medicine PIs and Emergency Medicine Departments with NIH-Funded PIs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6B3C96-33E7-5A49-8B7A-9A3DC60B1C28}"/>
              </a:ext>
            </a:extLst>
          </p:cNvPr>
          <p:cNvSpPr txBox="1"/>
          <p:nvPr/>
        </p:nvSpPr>
        <p:spPr>
          <a:xfrm rot="16200000">
            <a:off x="215676" y="3920352"/>
            <a:ext cx="2006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Departments</a:t>
            </a:r>
            <a:r>
              <a:rPr lang="en-US" dirty="0"/>
              <a:t> and PIs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CA6521-CBBF-A840-B9A5-0030659D6BEF}"/>
              </a:ext>
            </a:extLst>
          </p:cNvPr>
          <p:cNvSpPr txBox="1"/>
          <p:nvPr/>
        </p:nvSpPr>
        <p:spPr>
          <a:xfrm rot="5400000">
            <a:off x="9694101" y="4076146"/>
            <a:ext cx="2017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PIs per Department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6168768-D6BB-024B-BFE7-C8F134E9D6E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7283329"/>
              </p:ext>
            </p:extLst>
          </p:nvPr>
        </p:nvGraphicFramePr>
        <p:xfrm>
          <a:off x="1505815" y="2779737"/>
          <a:ext cx="8774257" cy="36803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BCC6478A-0DC5-CD45-A48B-3FC3015DC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618" y="397945"/>
            <a:ext cx="11222137" cy="13255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Increase EM Departments with NIH-Funded PIs</a:t>
            </a:r>
          </a:p>
        </p:txBody>
      </p:sp>
    </p:spTree>
    <p:extLst>
      <p:ext uri="{BB962C8B-B14F-4D97-AF65-F5344CB8AC3E}">
        <p14:creationId xmlns:p14="http://schemas.microsoft.com/office/powerpoint/2010/main" val="20402953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FE1FFDD-AC9D-414F-89D5-247016F22BE2}"/>
              </a:ext>
            </a:extLst>
          </p:cNvPr>
          <p:cNvSpPr txBox="1"/>
          <p:nvPr/>
        </p:nvSpPr>
        <p:spPr>
          <a:xfrm>
            <a:off x="2526455" y="1899707"/>
            <a:ext cx="73786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Emergency Medicine NIH Career Development and Training Grants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4E5A47-5A6C-E04F-92E0-4E355ED3B8B0}"/>
              </a:ext>
            </a:extLst>
          </p:cNvPr>
          <p:cNvSpPr txBox="1"/>
          <p:nvPr/>
        </p:nvSpPr>
        <p:spPr>
          <a:xfrm rot="16200000">
            <a:off x="88591" y="3724481"/>
            <a:ext cx="8561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Projects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6992026-860C-D74F-A09A-AFC7D2ED8ED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0731687"/>
              </p:ext>
            </p:extLst>
          </p:nvPr>
        </p:nvGraphicFramePr>
        <p:xfrm>
          <a:off x="863005" y="2499889"/>
          <a:ext cx="10705540" cy="3984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FE3BA4F0-A530-5047-8301-D82EF1BA7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982" y="374073"/>
            <a:ext cx="11901054" cy="13255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Increase Individual and Institutional Training Grants</a:t>
            </a:r>
          </a:p>
        </p:txBody>
      </p:sp>
    </p:spTree>
    <p:extLst>
      <p:ext uri="{BB962C8B-B14F-4D97-AF65-F5344CB8AC3E}">
        <p14:creationId xmlns:p14="http://schemas.microsoft.com/office/powerpoint/2010/main" val="2844364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735A3404-4B11-ED42-A8A1-08C635473D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5730" y="1478037"/>
            <a:ext cx="7140353" cy="509865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2BE2C27-E799-4347-8DA3-4C189EB85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032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Diversity of Emergency Medicine NIH Portfolio</a:t>
            </a:r>
            <a:br>
              <a:rPr lang="en-US" dirty="0"/>
            </a:br>
            <a:r>
              <a:rPr lang="en-US" sz="3200" dirty="0"/>
              <a:t>FY20 Project Distribution by Institute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F5F30D-9172-0540-AEED-0E847897C4CD}"/>
              </a:ext>
            </a:extLst>
          </p:cNvPr>
          <p:cNvSpPr txBox="1"/>
          <p:nvPr/>
        </p:nvSpPr>
        <p:spPr>
          <a:xfrm>
            <a:off x="7001700" y="5118353"/>
            <a:ext cx="7230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40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609823-6825-6348-B711-EE5955FFF285}"/>
              </a:ext>
            </a:extLst>
          </p:cNvPr>
          <p:cNvSpPr txBox="1"/>
          <p:nvPr/>
        </p:nvSpPr>
        <p:spPr>
          <a:xfrm>
            <a:off x="4167558" y="4314490"/>
            <a:ext cx="584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90D342-799C-D947-9390-0FDE9F293FD1}"/>
              </a:ext>
            </a:extLst>
          </p:cNvPr>
          <p:cNvSpPr txBox="1"/>
          <p:nvPr/>
        </p:nvSpPr>
        <p:spPr>
          <a:xfrm>
            <a:off x="4943414" y="5379963"/>
            <a:ext cx="7230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19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1173FFC-D297-7D4F-8631-3259BC75E2F9}"/>
              </a:ext>
            </a:extLst>
          </p:cNvPr>
          <p:cNvSpPr txBox="1"/>
          <p:nvPr/>
        </p:nvSpPr>
        <p:spPr>
          <a:xfrm>
            <a:off x="4347668" y="3079296"/>
            <a:ext cx="584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B4E32E-87E7-F44D-BFD6-AEB5A345F5E2}"/>
              </a:ext>
            </a:extLst>
          </p:cNvPr>
          <p:cNvSpPr txBox="1"/>
          <p:nvPr/>
        </p:nvSpPr>
        <p:spPr>
          <a:xfrm>
            <a:off x="5068105" y="2386486"/>
            <a:ext cx="584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8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1CB845-CA4E-DC40-951E-FE812CA927AA}"/>
              </a:ext>
            </a:extLst>
          </p:cNvPr>
          <p:cNvSpPr txBox="1"/>
          <p:nvPr/>
        </p:nvSpPr>
        <p:spPr>
          <a:xfrm>
            <a:off x="5611090" y="2219253"/>
            <a:ext cx="584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7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C7971D-E027-174A-BE94-300D76E1E918}"/>
              </a:ext>
            </a:extLst>
          </p:cNvPr>
          <p:cNvSpPr txBox="1"/>
          <p:nvPr/>
        </p:nvSpPr>
        <p:spPr>
          <a:xfrm>
            <a:off x="6126326" y="2206298"/>
            <a:ext cx="584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7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8CCC5D7-2523-3A44-BD03-A50BDBC41CA3}"/>
              </a:ext>
            </a:extLst>
          </p:cNvPr>
          <p:cNvSpPr txBox="1"/>
          <p:nvPr/>
        </p:nvSpPr>
        <p:spPr>
          <a:xfrm>
            <a:off x="6522186" y="2294235"/>
            <a:ext cx="584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220515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FA908B6-EBBB-4D4A-A6D5-C09BEB3D5E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551" y="0"/>
            <a:ext cx="10666898" cy="64914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3C256DC-E33E-EF48-A64D-A80D38954AA8}"/>
              </a:ext>
            </a:extLst>
          </p:cNvPr>
          <p:cNvSpPr/>
          <p:nvPr/>
        </p:nvSpPr>
        <p:spPr>
          <a:xfrm>
            <a:off x="5749603" y="166469"/>
            <a:ext cx="42594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 err="1">
                <a:latin typeface="Lato" panose="020F0502020204030203" pitchFamily="34" charset="0"/>
              </a:rPr>
              <a:t>Acad</a:t>
            </a:r>
            <a:r>
              <a:rPr lang="en-US" sz="2000" i="1" dirty="0">
                <a:latin typeface="Lato" panose="020F0502020204030203" pitchFamily="34" charset="0"/>
              </a:rPr>
              <a:t> </a:t>
            </a:r>
            <a:r>
              <a:rPr lang="en-US" sz="2000" i="1" dirty="0" err="1">
                <a:latin typeface="Lato" panose="020F0502020204030203" pitchFamily="34" charset="0"/>
              </a:rPr>
              <a:t>Emerg</a:t>
            </a:r>
            <a:r>
              <a:rPr lang="en-US" sz="2000" i="1" dirty="0">
                <a:latin typeface="Lato" panose="020F0502020204030203" pitchFamily="34" charset="0"/>
              </a:rPr>
              <a:t> Med. </a:t>
            </a:r>
            <a:r>
              <a:rPr lang="en-US" sz="2000" dirty="0">
                <a:latin typeface="Lato" panose="020F0502020204030203" pitchFamily="34" charset="0"/>
              </a:rPr>
              <a:t>2022;29:241–251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49413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37462-6A7E-2946-AA44-76292D802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967" y="240828"/>
            <a:ext cx="11339703" cy="1325563"/>
          </a:xfrm>
        </p:spPr>
        <p:txBody>
          <a:bodyPr>
            <a:normAutofit/>
          </a:bodyPr>
          <a:lstStyle/>
          <a:p>
            <a:r>
              <a:rPr lang="en-US" sz="4000" dirty="0"/>
              <a:t>Benchmarking EM against other Clinical Departments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2F6D8DF-CECE-5D4C-BF5A-5B2547B042E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2320016"/>
              </p:ext>
            </p:extLst>
          </p:nvPr>
        </p:nvGraphicFramePr>
        <p:xfrm>
          <a:off x="615560" y="2244436"/>
          <a:ext cx="11229109" cy="45165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944D57F6-31B7-A546-A0AC-9B9F03892034}"/>
              </a:ext>
            </a:extLst>
          </p:cNvPr>
          <p:cNvSpPr/>
          <p:nvPr/>
        </p:nvSpPr>
        <p:spPr>
          <a:xfrm>
            <a:off x="838200" y="1382193"/>
            <a:ext cx="10515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/>
              <a:t>Percent of Full-Time Faculty that are NIH-Funded PIs (2019)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7AEB0D-D990-BC4B-A7C5-AA1EFA966FE2}"/>
              </a:ext>
            </a:extLst>
          </p:cNvPr>
          <p:cNvSpPr txBox="1"/>
          <p:nvPr/>
        </p:nvSpPr>
        <p:spPr>
          <a:xfrm>
            <a:off x="7765576" y="2505670"/>
            <a:ext cx="3852265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Emergency Medicine</a:t>
            </a:r>
          </a:p>
          <a:p>
            <a:pPr algn="ctr"/>
            <a:r>
              <a:rPr lang="en-US" dirty="0"/>
              <a:t>5572 Full-Time Med. School Faculty</a:t>
            </a:r>
          </a:p>
          <a:p>
            <a:pPr algn="ctr"/>
            <a:r>
              <a:rPr lang="en-US" dirty="0"/>
              <a:t>97 NIH-Funded PIs</a:t>
            </a:r>
          </a:p>
        </p:txBody>
      </p:sp>
    </p:spTree>
    <p:extLst>
      <p:ext uri="{BB962C8B-B14F-4D97-AF65-F5344CB8AC3E}">
        <p14:creationId xmlns:p14="http://schemas.microsoft.com/office/powerpoint/2010/main" val="570914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37462-6A7E-2946-AA44-76292D802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371" y="296972"/>
            <a:ext cx="1100647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Benchmarking EM to other Clinical Departments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333F52D-143D-434D-8495-CBEA0ED4246C}"/>
              </a:ext>
            </a:extLst>
          </p:cNvPr>
          <p:cNvSpPr/>
          <p:nvPr/>
        </p:nvSpPr>
        <p:spPr>
          <a:xfrm>
            <a:off x="956932" y="1351747"/>
            <a:ext cx="1078141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/>
              <a:t>Percent of U.S. Medical Schools with Respective Clinical Departments that have NIH-Funded PIs in those Departments (2019)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9DDEB84A-4F52-AC44-B95B-2B3372C375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3538604"/>
              </p:ext>
            </p:extLst>
          </p:nvPr>
        </p:nvGraphicFramePr>
        <p:xfrm>
          <a:off x="574159" y="2390914"/>
          <a:ext cx="11270511" cy="48604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6468A01-8135-8945-94BD-B0F4CB689B20}"/>
              </a:ext>
            </a:extLst>
          </p:cNvPr>
          <p:cNvSpPr txBox="1"/>
          <p:nvPr/>
        </p:nvSpPr>
        <p:spPr>
          <a:xfrm>
            <a:off x="8164956" y="2505670"/>
            <a:ext cx="3452885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Emergency Medicine</a:t>
            </a:r>
          </a:p>
          <a:p>
            <a:pPr algn="ctr"/>
            <a:r>
              <a:rPr lang="en-US" dirty="0"/>
              <a:t>113 Med. School Depts.</a:t>
            </a:r>
          </a:p>
          <a:p>
            <a:pPr algn="ctr"/>
            <a:r>
              <a:rPr lang="en-US" dirty="0"/>
              <a:t>36 Depts. with NIH-Funded PIs</a:t>
            </a:r>
          </a:p>
        </p:txBody>
      </p:sp>
    </p:spTree>
    <p:extLst>
      <p:ext uri="{BB962C8B-B14F-4D97-AF65-F5344CB8AC3E}">
        <p14:creationId xmlns:p14="http://schemas.microsoft.com/office/powerpoint/2010/main" val="3811707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37462-6A7E-2946-AA44-76292D802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375" y="186625"/>
            <a:ext cx="1100647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Benchmarking EM to other Clinical Departments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5BD6BC-98DA-E44C-B50C-52D412FEC76A}"/>
              </a:ext>
            </a:extLst>
          </p:cNvPr>
          <p:cNvSpPr/>
          <p:nvPr/>
        </p:nvSpPr>
        <p:spPr>
          <a:xfrm>
            <a:off x="753571" y="1417310"/>
            <a:ext cx="43171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Percent of Full-Time Faculty that have MD-PhD Degrees (2019)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EFA22746-8B4C-D64C-BC59-1B740F28040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2130816"/>
              </p:ext>
            </p:extLst>
          </p:nvPr>
        </p:nvGraphicFramePr>
        <p:xfrm>
          <a:off x="255813" y="2290342"/>
          <a:ext cx="6037411" cy="45676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2D072F2E-B510-994B-AA21-9CDF36878163}"/>
              </a:ext>
            </a:extLst>
          </p:cNvPr>
          <p:cNvSpPr/>
          <p:nvPr/>
        </p:nvSpPr>
        <p:spPr>
          <a:xfrm>
            <a:off x="6615953" y="1417310"/>
            <a:ext cx="51440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Percent of Full-Time Faculty that have PhD or other Doctoral Degree (without MD) (2019)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170FB2F2-07A8-AA4D-ADFB-DC61AE8B7D5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109121"/>
              </p:ext>
            </p:extLst>
          </p:nvPr>
        </p:nvGraphicFramePr>
        <p:xfrm>
          <a:off x="6615953" y="2343802"/>
          <a:ext cx="5181600" cy="4217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B65DE88E-0ED7-B641-A66D-776286276A50}"/>
              </a:ext>
            </a:extLst>
          </p:cNvPr>
          <p:cNvSpPr txBox="1"/>
          <p:nvPr/>
        </p:nvSpPr>
        <p:spPr>
          <a:xfrm>
            <a:off x="2415653" y="2524884"/>
            <a:ext cx="3138985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Emergency Medicine</a:t>
            </a:r>
          </a:p>
          <a:p>
            <a:pPr algn="ctr"/>
            <a:r>
              <a:rPr lang="en-US" sz="1600" dirty="0"/>
              <a:t>5572 Full-Time Med. School Faculty</a:t>
            </a:r>
          </a:p>
          <a:p>
            <a:pPr algn="ctr"/>
            <a:r>
              <a:rPr lang="en-US" sz="1600" dirty="0"/>
              <a:t>165 MD-PhDs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A552CD7-2FD0-DA4B-AD04-D3A9F0BDDB3A}"/>
              </a:ext>
            </a:extLst>
          </p:cNvPr>
          <p:cNvSpPr txBox="1"/>
          <p:nvPr/>
        </p:nvSpPr>
        <p:spPr>
          <a:xfrm>
            <a:off x="8582523" y="2469642"/>
            <a:ext cx="3138985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Emergency Medicine</a:t>
            </a:r>
          </a:p>
          <a:p>
            <a:pPr algn="ctr"/>
            <a:r>
              <a:rPr lang="en-US" sz="1600" dirty="0"/>
              <a:t>5572 Full-Time Med. School Faculty</a:t>
            </a:r>
          </a:p>
          <a:p>
            <a:pPr algn="ctr"/>
            <a:r>
              <a:rPr lang="en-US" sz="1600" dirty="0"/>
              <a:t>116 PhDs</a:t>
            </a:r>
          </a:p>
        </p:txBody>
      </p:sp>
    </p:spTree>
    <p:extLst>
      <p:ext uri="{BB962C8B-B14F-4D97-AF65-F5344CB8AC3E}">
        <p14:creationId xmlns:p14="http://schemas.microsoft.com/office/powerpoint/2010/main" val="3566068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FA908B6-EBBB-4D4A-A6D5-C09BEB3D5E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551" y="0"/>
            <a:ext cx="10666898" cy="64914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3C256DC-E33E-EF48-A64D-A80D38954AA8}"/>
              </a:ext>
            </a:extLst>
          </p:cNvPr>
          <p:cNvSpPr/>
          <p:nvPr/>
        </p:nvSpPr>
        <p:spPr>
          <a:xfrm>
            <a:off x="5749603" y="166469"/>
            <a:ext cx="42594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 err="1">
                <a:latin typeface="Lato" panose="020F0502020204030203" pitchFamily="34" charset="0"/>
              </a:rPr>
              <a:t>Acad</a:t>
            </a:r>
            <a:r>
              <a:rPr lang="en-US" sz="2000" i="1" dirty="0">
                <a:latin typeface="Lato" panose="020F0502020204030203" pitchFamily="34" charset="0"/>
              </a:rPr>
              <a:t> </a:t>
            </a:r>
            <a:r>
              <a:rPr lang="en-US" sz="2000" i="1" dirty="0" err="1">
                <a:latin typeface="Lato" panose="020F0502020204030203" pitchFamily="34" charset="0"/>
              </a:rPr>
              <a:t>Emerg</a:t>
            </a:r>
            <a:r>
              <a:rPr lang="en-US" sz="2000" i="1" dirty="0">
                <a:latin typeface="Lato" panose="020F0502020204030203" pitchFamily="34" charset="0"/>
              </a:rPr>
              <a:t> Med. </a:t>
            </a:r>
            <a:r>
              <a:rPr lang="en-US" sz="2000" dirty="0">
                <a:latin typeface="Lato" panose="020F0502020204030203" pitchFamily="34" charset="0"/>
              </a:rPr>
              <a:t>2022;29:241–251 </a:t>
            </a:r>
            <a:endParaRPr lang="en-US" sz="2000" dirty="0"/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88B3F662-3FD8-9E47-BBAC-C7DCA45B6D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111" y="3429000"/>
            <a:ext cx="8877986" cy="3331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91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B542E-B0DA-D54C-98AF-428779BE9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108" y="182245"/>
            <a:ext cx="114300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</a:rPr>
              <a:t>Barriers to Federally-Funded Research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5F5C12-2984-F04A-847F-4D19242F1BA5}"/>
              </a:ext>
            </a:extLst>
          </p:cNvPr>
          <p:cNvSpPr txBox="1"/>
          <p:nvPr/>
        </p:nvSpPr>
        <p:spPr>
          <a:xfrm>
            <a:off x="4173428" y="1114774"/>
            <a:ext cx="41673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AACEM Survey March 2022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68C5707-0A47-FD47-AACB-062CAD7303A5}"/>
              </a:ext>
            </a:extLst>
          </p:cNvPr>
          <p:cNvSpPr/>
          <p:nvPr/>
        </p:nvSpPr>
        <p:spPr>
          <a:xfrm>
            <a:off x="542108" y="2726295"/>
            <a:ext cx="843984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US" sz="2800" b="1" dirty="0"/>
              <a:t>Lack of faculty pipeline </a:t>
            </a:r>
            <a:r>
              <a:rPr lang="en-US" sz="2800" dirty="0"/>
              <a:t>(faculty interest/trained in research)		</a:t>
            </a:r>
          </a:p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US" sz="2800" b="1" dirty="0"/>
              <a:t>Inadequate financial resources to support research </a:t>
            </a:r>
            <a:r>
              <a:rPr lang="en-US" sz="2800" dirty="0"/>
              <a:t>(startup pkgs, dedicated research time, </a:t>
            </a:r>
            <a:r>
              <a:rPr lang="en-US" sz="2800" dirty="0" err="1"/>
              <a:t>etc</a:t>
            </a:r>
            <a:r>
              <a:rPr lang="en-US" sz="2800" dirty="0"/>
              <a:t>)		</a:t>
            </a:r>
          </a:p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US" sz="2800" b="1" dirty="0"/>
              <a:t>Lack of experienced federally funded mentors </a:t>
            </a:r>
            <a:r>
              <a:rPr lang="en-US" sz="2800" dirty="0"/>
              <a:t>in my EM department, or at my institution</a:t>
            </a:r>
            <a:r>
              <a:rPr lang="en-US" dirty="0"/>
              <a:t>								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789352-1BF2-3844-BC97-A8C2A36C6195}"/>
              </a:ext>
            </a:extLst>
          </p:cNvPr>
          <p:cNvSpPr txBox="1"/>
          <p:nvPr/>
        </p:nvSpPr>
        <p:spPr>
          <a:xfrm>
            <a:off x="3948896" y="2040228"/>
            <a:ext cx="4294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TOP THREE BARRIERS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DC5887-A6A0-2B43-857A-4FBF79DCB4CA}"/>
              </a:ext>
            </a:extLst>
          </p:cNvPr>
          <p:cNvSpPr txBox="1"/>
          <p:nvPr/>
        </p:nvSpPr>
        <p:spPr>
          <a:xfrm>
            <a:off x="9236986" y="2726295"/>
            <a:ext cx="23836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5400"/>
              </a:spcAft>
            </a:pPr>
            <a:r>
              <a:rPr lang="en-US" sz="2800" b="1" dirty="0">
                <a:solidFill>
                  <a:srgbClr val="FF0000"/>
                </a:solidFill>
              </a:rPr>
              <a:t>Human Capital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84242E-BB25-A742-8373-18993E5204D7}"/>
              </a:ext>
            </a:extLst>
          </p:cNvPr>
          <p:cNvSpPr txBox="1"/>
          <p:nvPr/>
        </p:nvSpPr>
        <p:spPr>
          <a:xfrm>
            <a:off x="9232038" y="3807534"/>
            <a:ext cx="26241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5400"/>
              </a:spcAft>
            </a:pPr>
            <a:r>
              <a:rPr lang="en-US" sz="2800" b="1" dirty="0">
                <a:solidFill>
                  <a:srgbClr val="00B050"/>
                </a:solidFill>
              </a:rPr>
              <a:t>Financial Capital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5F87C5-F995-4340-9DF2-E2B9421D642F}"/>
              </a:ext>
            </a:extLst>
          </p:cNvPr>
          <p:cNvSpPr txBox="1"/>
          <p:nvPr/>
        </p:nvSpPr>
        <p:spPr>
          <a:xfrm>
            <a:off x="9236986" y="4903478"/>
            <a:ext cx="23836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5400"/>
              </a:spcAft>
            </a:pPr>
            <a:r>
              <a:rPr lang="en-US" sz="2800" b="1" dirty="0">
                <a:solidFill>
                  <a:srgbClr val="FF0000"/>
                </a:solidFill>
              </a:rPr>
              <a:t>Human Capital</a:t>
            </a:r>
          </a:p>
        </p:txBody>
      </p:sp>
    </p:spTree>
    <p:extLst>
      <p:ext uri="{BB962C8B-B14F-4D97-AF65-F5344CB8AC3E}">
        <p14:creationId xmlns:p14="http://schemas.microsoft.com/office/powerpoint/2010/main" val="2226034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Q2: Lack of Faculty Pipeline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47    Skipped: 1</a:t>
            </a:r>
          </a:p>
        </p:txBody>
      </p:sp>
      <p:pic>
        <p:nvPicPr>
          <p:cNvPr id="4" name="Picture 3" descr="table769322722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772285"/>
            <a:ext cx="10058400" cy="4013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Q8: Lack of experienced mentors - In my EM department,  or at my institution outside of EM: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39    Skipped: 9</a:t>
            </a:r>
          </a:p>
        </p:txBody>
      </p:sp>
      <p:pic>
        <p:nvPicPr>
          <p:cNvPr id="4" name="Picture 3" descr="table76932270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645285"/>
            <a:ext cx="10058400" cy="4267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1962</TotalTime>
  <Words>526</Words>
  <Application>Microsoft Macintosh PowerPoint</Application>
  <PresentationFormat>Widescreen</PresentationFormat>
  <Paragraphs>105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Lato</vt:lpstr>
      <vt:lpstr>Office Theme</vt:lpstr>
      <vt:lpstr>Implementation Strategies to Achieve  2030 Strategic Goals for EM Research  </vt:lpstr>
      <vt:lpstr>PowerPoint Presentation</vt:lpstr>
      <vt:lpstr>Benchmarking EM against other Clinical Departments</vt:lpstr>
      <vt:lpstr>Benchmarking EM to other Clinical Departments</vt:lpstr>
      <vt:lpstr>Benchmarking EM to other Clinical Departments</vt:lpstr>
      <vt:lpstr>PowerPoint Presentation</vt:lpstr>
      <vt:lpstr>Barriers to Federally-Funded Research</vt:lpstr>
      <vt:lpstr>Q2: Lack of Faculty Pipeline</vt:lpstr>
      <vt:lpstr>Q8: Lack of experienced mentors - In my EM department,  or at my institution outside of EM:</vt:lpstr>
      <vt:lpstr>Q14: Inadequate financial resources to support research</vt:lpstr>
      <vt:lpstr>PowerPoint Presentation</vt:lpstr>
      <vt:lpstr>PowerPoint Presentation</vt:lpstr>
      <vt:lpstr>Supplemental Slides</vt:lpstr>
      <vt:lpstr>2030 NIH Funding Projections Based on Sustaining Historic Growth Rates</vt:lpstr>
      <vt:lpstr>Increase NIH Grant Applications</vt:lpstr>
      <vt:lpstr>Increase EM Faculty MD-PhDs and PhDs</vt:lpstr>
      <vt:lpstr>Increase EM Departments with NIH-Funded PIs</vt:lpstr>
      <vt:lpstr>Increase Individual and Institutional Training Grants</vt:lpstr>
      <vt:lpstr>Diversity of Emergency Medicine NIH Portfolio FY20 Project Distribution by Institute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Neumar</dc:creator>
  <cp:lastModifiedBy>Neumar, Robert</cp:lastModifiedBy>
  <cp:revision>135</cp:revision>
  <dcterms:created xsi:type="dcterms:W3CDTF">2020-02-25T15:47:20Z</dcterms:created>
  <dcterms:modified xsi:type="dcterms:W3CDTF">2022-03-22T11:04:21Z</dcterms:modified>
</cp:coreProperties>
</file>