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xml" ContentType="application/vnd.openxmlformats-officedocument.presentationml.notesSlide+xml"/>
  <Override PartName="/ppt/charts/chart2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3.xml" ContentType="application/vnd.openxmlformats-officedocument.presentationml.notesSlid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Lst>
  <p:notesMasterIdLst>
    <p:notesMasterId r:id="rId104"/>
  </p:notesMasterIdLst>
  <p:sldIdLst>
    <p:sldId id="564" r:id="rId6"/>
    <p:sldId id="875" r:id="rId7"/>
    <p:sldId id="876" r:id="rId8"/>
    <p:sldId id="570" r:id="rId9"/>
    <p:sldId id="877" r:id="rId10"/>
    <p:sldId id="577" r:id="rId11"/>
    <p:sldId id="578" r:id="rId12"/>
    <p:sldId id="765" r:id="rId13"/>
    <p:sldId id="919" r:id="rId14"/>
    <p:sldId id="269" r:id="rId15"/>
    <p:sldId id="880" r:id="rId16"/>
    <p:sldId id="879" r:id="rId17"/>
    <p:sldId id="881" r:id="rId18"/>
    <p:sldId id="754" r:id="rId19"/>
    <p:sldId id="902" r:id="rId20"/>
    <p:sldId id="814" r:id="rId21"/>
    <p:sldId id="663" r:id="rId22"/>
    <p:sldId id="882" r:id="rId23"/>
    <p:sldId id="755" r:id="rId24"/>
    <p:sldId id="883" r:id="rId25"/>
    <p:sldId id="884" r:id="rId26"/>
    <p:sldId id="669" r:id="rId27"/>
    <p:sldId id="885" r:id="rId28"/>
    <p:sldId id="756" r:id="rId29"/>
    <p:sldId id="886" r:id="rId30"/>
    <p:sldId id="887" r:id="rId31"/>
    <p:sldId id="513" r:id="rId32"/>
    <p:sldId id="550" r:id="rId33"/>
    <p:sldId id="812" r:id="rId34"/>
    <p:sldId id="830" r:id="rId35"/>
    <p:sldId id="888" r:id="rId36"/>
    <p:sldId id="749" r:id="rId37"/>
    <p:sldId id="829" r:id="rId38"/>
    <p:sldId id="889" r:id="rId39"/>
    <p:sldId id="686" r:id="rId40"/>
    <p:sldId id="523" r:id="rId41"/>
    <p:sldId id="526" r:id="rId42"/>
    <p:sldId id="896" r:id="rId43"/>
    <p:sldId id="832" r:id="rId44"/>
    <p:sldId id="893" r:id="rId45"/>
    <p:sldId id="325" r:id="rId46"/>
    <p:sldId id="625" r:id="rId47"/>
    <p:sldId id="627" r:id="rId48"/>
    <p:sldId id="631" r:id="rId49"/>
    <p:sldId id="772" r:id="rId50"/>
    <p:sldId id="618" r:id="rId51"/>
    <p:sldId id="773" r:id="rId52"/>
    <p:sldId id="840" r:id="rId53"/>
    <p:sldId id="917" r:id="rId54"/>
    <p:sldId id="580" r:id="rId55"/>
    <p:sldId id="845" r:id="rId56"/>
    <p:sldId id="903" r:id="rId57"/>
    <p:sldId id="904" r:id="rId58"/>
    <p:sldId id="905" r:id="rId59"/>
    <p:sldId id="906" r:id="rId60"/>
    <p:sldId id="907" r:id="rId61"/>
    <p:sldId id="908" r:id="rId62"/>
    <p:sldId id="909" r:id="rId63"/>
    <p:sldId id="910" r:id="rId64"/>
    <p:sldId id="911" r:id="rId65"/>
    <p:sldId id="912" r:id="rId66"/>
    <p:sldId id="913" r:id="rId67"/>
    <p:sldId id="914" r:id="rId68"/>
    <p:sldId id="915" r:id="rId69"/>
    <p:sldId id="916" r:id="rId70"/>
    <p:sldId id="918" r:id="rId71"/>
    <p:sldId id="891" r:id="rId72"/>
    <p:sldId id="892" r:id="rId73"/>
    <p:sldId id="581" r:id="rId74"/>
    <p:sldId id="656" r:id="rId75"/>
    <p:sldId id="657" r:id="rId76"/>
    <p:sldId id="658" r:id="rId77"/>
    <p:sldId id="659" r:id="rId78"/>
    <p:sldId id="650" r:id="rId79"/>
    <p:sldId id="651" r:id="rId80"/>
    <p:sldId id="895" r:id="rId81"/>
    <p:sldId id="699" r:id="rId82"/>
    <p:sldId id="700" r:id="rId83"/>
    <p:sldId id="652" r:id="rId84"/>
    <p:sldId id="654" r:id="rId85"/>
    <p:sldId id="838" r:id="rId86"/>
    <p:sldId id="836" r:id="rId87"/>
    <p:sldId id="835" r:id="rId88"/>
    <p:sldId id="834" r:id="rId89"/>
    <p:sldId id="697" r:id="rId90"/>
    <p:sldId id="897" r:id="rId91"/>
    <p:sldId id="604" r:id="rId92"/>
    <p:sldId id="603" r:id="rId93"/>
    <p:sldId id="606" r:id="rId94"/>
    <p:sldId id="605" r:id="rId95"/>
    <p:sldId id="899" r:id="rId96"/>
    <p:sldId id="602" r:id="rId97"/>
    <p:sldId id="702" r:id="rId98"/>
    <p:sldId id="901" r:id="rId99"/>
    <p:sldId id="703" r:id="rId100"/>
    <p:sldId id="900" r:id="rId101"/>
    <p:sldId id="859" r:id="rId102"/>
    <p:sldId id="616"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18"/>
    <a:srgbClr val="FF66FF"/>
    <a:srgbClr val="FF99FF"/>
    <a:srgbClr val="9999FF"/>
    <a:srgbClr val="99CCFF"/>
    <a:srgbClr val="FFCC66"/>
    <a:srgbClr val="6FB185"/>
    <a:srgbClr val="3399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napToObjects="1">
      <p:cViewPr varScale="1">
        <p:scale>
          <a:sx n="68" d="100"/>
          <a:sy n="68" d="100"/>
        </p:scale>
        <p:origin x="1264" y="4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0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9.xml"/><Relationship Id="rId1" Type="http://schemas.microsoft.com/office/2011/relationships/chartStyle" Target="style3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0.xml"/><Relationship Id="rId1" Type="http://schemas.microsoft.com/office/2011/relationships/chartStyle" Target="style4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1.xml"/><Relationship Id="rId1" Type="http://schemas.microsoft.com/office/2011/relationships/chartStyle" Target="style41.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2.xml"/><Relationship Id="rId1" Type="http://schemas.microsoft.com/office/2011/relationships/chartStyle" Target="style4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3.xml"/><Relationship Id="rId1" Type="http://schemas.microsoft.com/office/2011/relationships/chartStyle" Target="style43.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4.xml"/><Relationship Id="rId1" Type="http://schemas.microsoft.com/office/2011/relationships/chartStyle" Target="style44.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0689940331548E-2"/>
          <c:y val="3.2042158298775325E-2"/>
          <c:w val="0.89420646330482079"/>
          <c:h val="0.70403053423513995"/>
        </c:manualLayout>
      </c:layout>
      <c:lineChart>
        <c:grouping val="standard"/>
        <c:varyColors val="0"/>
        <c:ser>
          <c:idx val="0"/>
          <c:order val="0"/>
          <c:tx>
            <c:strRef>
              <c:f>Sheet1!$B$1</c:f>
              <c:strCache>
                <c:ptCount val="1"/>
                <c:pt idx="0">
                  <c:v>Total</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Sheet1!$A$5:$A$11</c:f>
              <c:numCache>
                <c:formatCode>General</c:formatCode>
                <c:ptCount val="7"/>
                <c:pt idx="0">
                  <c:v>2015</c:v>
                </c:pt>
                <c:pt idx="1">
                  <c:v>2016</c:v>
                </c:pt>
                <c:pt idx="2">
                  <c:v>2017</c:v>
                </c:pt>
                <c:pt idx="3">
                  <c:v>2018</c:v>
                </c:pt>
                <c:pt idx="4">
                  <c:v>2019</c:v>
                </c:pt>
                <c:pt idx="5">
                  <c:v>2020</c:v>
                </c:pt>
                <c:pt idx="6">
                  <c:v>2021</c:v>
                </c:pt>
              </c:numCache>
            </c:numRef>
          </c:cat>
          <c:val>
            <c:numRef>
              <c:f>Sheet1!$B$5:$B$11</c:f>
              <c:numCache>
                <c:formatCode>#,##0</c:formatCode>
                <c:ptCount val="7"/>
                <c:pt idx="0">
                  <c:v>62866</c:v>
                </c:pt>
                <c:pt idx="1">
                  <c:v>68045</c:v>
                </c:pt>
                <c:pt idx="2">
                  <c:v>69984</c:v>
                </c:pt>
                <c:pt idx="3">
                  <c:v>65468</c:v>
                </c:pt>
                <c:pt idx="4">
                  <c:v>64326</c:v>
                </c:pt>
                <c:pt idx="5">
                  <c:v>59417</c:v>
                </c:pt>
                <c:pt idx="6">
                  <c:v>56235</c:v>
                </c:pt>
              </c:numCache>
            </c:numRef>
          </c:val>
          <c:smooth val="0"/>
          <c:extLst>
            <c:ext xmlns:c16="http://schemas.microsoft.com/office/drawing/2014/chart" uri="{C3380CC4-5D6E-409C-BE32-E72D297353CC}">
              <c16:uniqueId val="{00000000-4F43-4C56-A6D5-36BDD8C0B91A}"/>
            </c:ext>
          </c:extLst>
        </c:ser>
        <c:ser>
          <c:idx val="1"/>
          <c:order val="1"/>
          <c:tx>
            <c:strRef>
              <c:f>Sheet1!$C$1</c:f>
              <c:strCache>
                <c:ptCount val="1"/>
                <c:pt idx="0">
                  <c:v>Discharged</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Sheet1!$A$5:$A$11</c:f>
              <c:numCache>
                <c:formatCode>General</c:formatCode>
                <c:ptCount val="7"/>
                <c:pt idx="0">
                  <c:v>2015</c:v>
                </c:pt>
                <c:pt idx="1">
                  <c:v>2016</c:v>
                </c:pt>
                <c:pt idx="2">
                  <c:v>2017</c:v>
                </c:pt>
                <c:pt idx="3">
                  <c:v>2018</c:v>
                </c:pt>
                <c:pt idx="4">
                  <c:v>2019</c:v>
                </c:pt>
                <c:pt idx="5">
                  <c:v>2020</c:v>
                </c:pt>
                <c:pt idx="6">
                  <c:v>2021</c:v>
                </c:pt>
              </c:numCache>
            </c:numRef>
          </c:cat>
          <c:val>
            <c:numRef>
              <c:f>Sheet1!$C$5:$C$11</c:f>
              <c:numCache>
                <c:formatCode>#,##0</c:formatCode>
                <c:ptCount val="7"/>
                <c:pt idx="0">
                  <c:v>46752</c:v>
                </c:pt>
                <c:pt idx="1">
                  <c:v>48970</c:v>
                </c:pt>
                <c:pt idx="2">
                  <c:v>49751</c:v>
                </c:pt>
                <c:pt idx="3">
                  <c:v>42832</c:v>
                </c:pt>
                <c:pt idx="4">
                  <c:v>42244</c:v>
                </c:pt>
                <c:pt idx="5">
                  <c:v>38875</c:v>
                </c:pt>
                <c:pt idx="6">
                  <c:v>35748</c:v>
                </c:pt>
              </c:numCache>
            </c:numRef>
          </c:val>
          <c:smooth val="0"/>
          <c:extLst>
            <c:ext xmlns:c16="http://schemas.microsoft.com/office/drawing/2014/chart" uri="{C3380CC4-5D6E-409C-BE32-E72D297353CC}">
              <c16:uniqueId val="{00000001-4F43-4C56-A6D5-36BDD8C0B91A}"/>
            </c:ext>
          </c:extLst>
        </c:ser>
        <c:ser>
          <c:idx val="2"/>
          <c:order val="2"/>
          <c:tx>
            <c:strRef>
              <c:f>Sheet1!$D$1</c:f>
              <c:strCache>
                <c:ptCount val="1"/>
                <c:pt idx="0">
                  <c:v>Hospitalized</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Sheet1!$A$5:$A$11</c:f>
              <c:numCache>
                <c:formatCode>General</c:formatCode>
                <c:ptCount val="7"/>
                <c:pt idx="0">
                  <c:v>2015</c:v>
                </c:pt>
                <c:pt idx="1">
                  <c:v>2016</c:v>
                </c:pt>
                <c:pt idx="2">
                  <c:v>2017</c:v>
                </c:pt>
                <c:pt idx="3">
                  <c:v>2018</c:v>
                </c:pt>
                <c:pt idx="4">
                  <c:v>2019</c:v>
                </c:pt>
                <c:pt idx="5">
                  <c:v>2020</c:v>
                </c:pt>
                <c:pt idx="6">
                  <c:v>2021</c:v>
                </c:pt>
              </c:numCache>
            </c:numRef>
          </c:cat>
          <c:val>
            <c:numRef>
              <c:f>Sheet1!$D$5:$D$11</c:f>
              <c:numCache>
                <c:formatCode>#,##0</c:formatCode>
                <c:ptCount val="7"/>
                <c:pt idx="0">
                  <c:v>15725</c:v>
                </c:pt>
                <c:pt idx="1">
                  <c:v>18023</c:v>
                </c:pt>
                <c:pt idx="2">
                  <c:v>17260</c:v>
                </c:pt>
                <c:pt idx="3">
                  <c:v>18842</c:v>
                </c:pt>
                <c:pt idx="4">
                  <c:v>17964</c:v>
                </c:pt>
                <c:pt idx="5">
                  <c:v>17473</c:v>
                </c:pt>
                <c:pt idx="6">
                  <c:v>17699</c:v>
                </c:pt>
              </c:numCache>
            </c:numRef>
          </c:val>
          <c:smooth val="0"/>
          <c:extLst>
            <c:ext xmlns:c16="http://schemas.microsoft.com/office/drawing/2014/chart" uri="{C3380CC4-5D6E-409C-BE32-E72D297353CC}">
              <c16:uniqueId val="{00000002-4F43-4C56-A6D5-36BDD8C0B91A}"/>
            </c:ext>
          </c:extLst>
        </c:ser>
        <c:dLbls>
          <c:showLegendKey val="0"/>
          <c:showVal val="0"/>
          <c:showCatName val="0"/>
          <c:showSerName val="0"/>
          <c:showPercent val="0"/>
          <c:showBubbleSize val="0"/>
        </c:dLbls>
        <c:smooth val="0"/>
        <c:axId val="287719200"/>
        <c:axId val="287719592"/>
      </c:lineChart>
      <c:catAx>
        <c:axId val="287719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592"/>
        <c:crosses val="autoZero"/>
        <c:auto val="1"/>
        <c:lblAlgn val="ctr"/>
        <c:lblOffset val="100"/>
        <c:noMultiLvlLbl val="0"/>
      </c:catAx>
      <c:valAx>
        <c:axId val="287719592"/>
        <c:scaling>
          <c:orientation val="minMax"/>
          <c:max val="80000"/>
          <c:min val="1000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200"/>
        <c:crosses val="autoZero"/>
        <c:crossBetween val="between"/>
        <c:majorUnit val="10000"/>
        <c:minorUnit val="5000"/>
      </c:valAx>
      <c:spPr>
        <a:noFill/>
        <a:ln>
          <a:noFill/>
        </a:ln>
        <a:effectLst/>
      </c:spPr>
    </c:plotArea>
    <c:legend>
      <c:legendPos val="b"/>
      <c:layout>
        <c:manualLayout>
          <c:xMode val="edge"/>
          <c:yMode val="edge"/>
          <c:x val="0.29895252931618232"/>
          <c:y val="0.82733228772557588"/>
          <c:w val="0.38383940020639168"/>
          <c:h val="6.14900643997530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t>Boarding Time Start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4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0470118734952098E-2"/>
          <c:w val="1"/>
          <c:h val="0.9795298812650477"/>
        </c:manualLayout>
      </c:layout>
      <c:pie3DChart>
        <c:varyColors val="1"/>
        <c:ser>
          <c:idx val="0"/>
          <c:order val="0"/>
          <c:tx>
            <c:strRef>
              <c:f>Sheet1!$B$1</c:f>
              <c:strCache>
                <c:ptCount val="1"/>
                <c:pt idx="0">
                  <c:v>Boarding Time Start</c:v>
                </c:pt>
              </c:strCache>
            </c:strRef>
          </c:tx>
          <c:dPt>
            <c:idx val="0"/>
            <c:bubble3D val="0"/>
            <c:explosion val="8"/>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5-2ABA-4E2B-B426-27F88FD605D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4-2ABA-4E2B-B426-27F88FD605D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2ABA-4E2B-B426-27F88FD605D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2-2ABA-4E2B-B426-27F88FD605D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2ABA-4E2B-B426-27F88FD605DE}"/>
              </c:ext>
            </c:extLst>
          </c:dPt>
          <c:dLbls>
            <c:dLbl>
              <c:idx val="0"/>
              <c:layout>
                <c:manualLayout>
                  <c:x val="-0.14736140958603705"/>
                  <c:y val="-0.13979102347942304"/>
                </c:manualLayout>
              </c:layout>
              <c:tx>
                <c:rich>
                  <a:bodyPr/>
                  <a:lstStyle/>
                  <a:p>
                    <a:fld id="{862BD1D8-741F-4B40-874D-DC7FECF0677F}" type="CATEGORYNAME">
                      <a:rPr lang="en-US" smtClean="0"/>
                      <a:pPr/>
                      <a:t>[CATEGORY NAME]</a:t>
                    </a:fld>
                    <a:r>
                      <a:rPr lang="en-US" baseline="0" dirty="0"/>
                      <a:t> </a:t>
                    </a:r>
                    <a:fld id="{F8ABF07C-DB1B-4769-8615-23CC6CD091D9}"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31848380619363681"/>
                      <c:h val="0.10432829433205706"/>
                    </c:manualLayout>
                  </c15:layout>
                  <c15:dlblFieldTable/>
                  <c15:showDataLabelsRange val="0"/>
                </c:ext>
                <c:ext xmlns:c16="http://schemas.microsoft.com/office/drawing/2014/chart" uri="{C3380CC4-5D6E-409C-BE32-E72D297353CC}">
                  <c16:uniqueId val="{00000005-2ABA-4E2B-B426-27F88FD605DE}"/>
                </c:ext>
              </c:extLst>
            </c:dLbl>
            <c:dLbl>
              <c:idx val="1"/>
              <c:layout>
                <c:manualLayout>
                  <c:x val="0.13463133049015261"/>
                  <c:y val="-0.21321241468390262"/>
                </c:manualLayout>
              </c:layout>
              <c:tx>
                <c:rich>
                  <a:bodyPr/>
                  <a:lstStyle/>
                  <a:p>
                    <a:fld id="{6D4EF5DE-DF4D-4F7B-89F7-0879FA260E74}" type="CATEGORYNAME">
                      <a:rPr lang="en-US" smtClean="0"/>
                      <a:pPr/>
                      <a:t>[CATEGORY NAME]</a:t>
                    </a:fld>
                    <a:r>
                      <a:rPr lang="en-US" baseline="0" dirty="0"/>
                      <a:t> </a:t>
                    </a:r>
                    <a:fld id="{77B00332-2607-4EF4-90A0-8885DFC9B3D2}" type="VALUE">
                      <a:rPr lang="en-US" baseline="0" smtClean="0"/>
                      <a:pPr/>
                      <a:t>[VALUE]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31844405215813149"/>
                      <c:h val="0.15228339250674383"/>
                    </c:manualLayout>
                  </c15:layout>
                  <c15:dlblFieldTable/>
                  <c15:showDataLabelsRange val="0"/>
                </c:ext>
                <c:ext xmlns:c16="http://schemas.microsoft.com/office/drawing/2014/chart" uri="{C3380CC4-5D6E-409C-BE32-E72D297353CC}">
                  <c16:uniqueId val="{00000004-2ABA-4E2B-B426-27F88FD605DE}"/>
                </c:ext>
              </c:extLst>
            </c:dLbl>
            <c:dLbl>
              <c:idx val="2"/>
              <c:layout>
                <c:manualLayout>
                  <c:x val="7.2244381028621019E-2"/>
                  <c:y val="1.7428335141052263E-3"/>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fld id="{40DC02A7-661E-45AE-87F7-CF46F63EBDCA}" type="CATEGORYNAME">
                      <a:rPr lang="en-US" sz="1200" smtClean="0"/>
                      <a:pPr>
                        <a:defRPr sz="1200" b="1">
                          <a:solidFill>
                            <a:schemeClr val="bg1"/>
                          </a:solidFill>
                        </a:defRPr>
                      </a:pPr>
                      <a:t>[CATEGORY NAME]</a:t>
                    </a:fld>
                    <a:r>
                      <a:rPr lang="en-US" sz="1200" baseline="0" dirty="0"/>
                      <a:t> </a:t>
                    </a:r>
                    <a:fld id="{4A10437D-12E2-442D-B9E2-26BB85C161D7}" type="VALUE">
                      <a:rPr lang="en-US" sz="1200" baseline="0" smtClean="0"/>
                      <a:pPr>
                        <a:defRPr sz="1200" b="1">
                          <a:solidFill>
                            <a:schemeClr val="bg1"/>
                          </a:solidFill>
                        </a:defRPr>
                      </a:pPr>
                      <a:t>[VALUE]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BA-4E2B-B426-27F88FD605DE}"/>
                </c:ext>
              </c:extLst>
            </c:dLbl>
            <c:dLbl>
              <c:idx val="3"/>
              <c:layout>
                <c:manualLayout>
                  <c:x val="0.12944395193611569"/>
                  <c:y val="3.5978420504100453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fld id="{B725FE86-E8A0-48D7-A897-863E351F10DB}" type="CATEGORYNAME">
                      <a:rPr lang="en-US" sz="1200" smtClean="0"/>
                      <a:pPr>
                        <a:defRPr sz="1200" b="1">
                          <a:solidFill>
                            <a:schemeClr val="bg1"/>
                          </a:solidFill>
                        </a:defRPr>
                      </a:pPr>
                      <a:t>[CATEGORY NAME]</a:t>
                    </a:fld>
                    <a:r>
                      <a:rPr lang="en-US" sz="1200" dirty="0"/>
                      <a:t> </a:t>
                    </a:r>
                    <a:fld id="{63A5C7FF-16CE-42C4-9A67-95E06E36F62E}" type="PERCENTAGE">
                      <a:rPr lang="en-US" sz="1200" baseline="0" smtClean="0"/>
                      <a:pPr>
                        <a:defRPr sz="1200" b="1">
                          <a:solidFill>
                            <a:schemeClr val="bg1"/>
                          </a:solidFill>
                        </a:defRPr>
                      </a:pPr>
                      <a:t>[PERCENTAGE]</a:t>
                    </a:fld>
                    <a:endParaRPr lang="en-US" sz="120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ABA-4E2B-B426-27F88FD605DE}"/>
                </c:ext>
              </c:extLst>
            </c:dLbl>
            <c:dLbl>
              <c:idx val="4"/>
              <c:layout>
                <c:manualLayout>
                  <c:x val="8.8880607960557259E-2"/>
                  <c:y val="0.11112021905614342"/>
                </c:manualLayout>
              </c:layout>
              <c:tx>
                <c:rich>
                  <a:bodyPr/>
                  <a:lstStyle/>
                  <a:p>
                    <a:fld id="{9DB18CA3-46F6-4B13-8FD5-61B7553814BF}" type="CATEGORYNAME">
                      <a:rPr lang="en-US" smtClean="0"/>
                      <a:pPr/>
                      <a:t>[CATEGORY NAME]</a:t>
                    </a:fld>
                    <a:r>
                      <a:rPr lang="en-US" baseline="0" dirty="0"/>
                      <a:t> </a:t>
                    </a:r>
                    <a:fld id="{3C076619-57F7-4C4B-B4AD-0CDD1D389C0F}" type="VALUE">
                      <a:rPr lang="en-US" baseline="0" smtClean="0"/>
                      <a:pPr/>
                      <a:t>[VALUE]</a:t>
                    </a:fld>
                    <a:r>
                      <a:rPr lang="en-US" baseline="0" dirty="0"/>
                      <a:t> </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7113172834435534"/>
                      <c:h val="5.6373196157370263E-2"/>
                    </c:manualLayout>
                  </c15:layout>
                  <c15:dlblFieldTable/>
                  <c15:showDataLabelsRange val="0"/>
                </c:ext>
                <c:ext xmlns:c16="http://schemas.microsoft.com/office/drawing/2014/chart" uri="{C3380CC4-5D6E-409C-BE32-E72D297353CC}">
                  <c16:uniqueId val="{00000003-2ABA-4E2B-B426-27F88FD605D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Decision to Admit</c:v>
                </c:pt>
                <c:pt idx="1">
                  <c:v>Inpt Orders</c:v>
                </c:pt>
                <c:pt idx="2">
                  <c:v>Bed Req</c:v>
                </c:pt>
                <c:pt idx="3">
                  <c:v>Consult</c:v>
                </c:pt>
                <c:pt idx="4">
                  <c:v>Other</c:v>
                </c:pt>
              </c:strCache>
            </c:strRef>
          </c:cat>
          <c:val>
            <c:numRef>
              <c:f>Sheet1!$B$2:$B$6</c:f>
              <c:numCache>
                <c:formatCode>0%</c:formatCode>
                <c:ptCount val="5"/>
                <c:pt idx="0">
                  <c:v>0.42</c:v>
                </c:pt>
                <c:pt idx="1">
                  <c:v>0.21</c:v>
                </c:pt>
                <c:pt idx="2">
                  <c:v>0.05</c:v>
                </c:pt>
                <c:pt idx="3">
                  <c:v>7.0000000000000007E-2</c:v>
                </c:pt>
                <c:pt idx="4">
                  <c:v>0.25</c:v>
                </c:pt>
              </c:numCache>
            </c:numRef>
          </c:val>
          <c:extLst>
            <c:ext xmlns:c16="http://schemas.microsoft.com/office/drawing/2014/chart" uri="{C3380CC4-5D6E-409C-BE32-E72D297353CC}">
              <c16:uniqueId val="{00000000-2ABA-4E2B-B426-27F88FD605DE}"/>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EMS Admissions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EMS Admissions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A35A-4257-BCA1-B8F7A84A2A0F}"/>
                </c:ext>
              </c:extLst>
            </c:dLbl>
            <c:dLbl>
              <c:idx val="2"/>
              <c:delete val="1"/>
              <c:extLst>
                <c:ext xmlns:c15="http://schemas.microsoft.com/office/drawing/2012/chart" uri="{CE6537A1-D6FC-4f65-9D91-7224C49458BB}"/>
                <c:ext xmlns:c16="http://schemas.microsoft.com/office/drawing/2014/chart" uri="{C3380CC4-5D6E-409C-BE32-E72D297353CC}">
                  <c16:uniqueId val="{00000000-1352-4846-B514-AB19ACECDD82}"/>
                </c:ext>
              </c:extLst>
            </c:dLbl>
            <c:dLbl>
              <c:idx val="3"/>
              <c:delete val="1"/>
              <c:extLst>
                <c:ext xmlns:c15="http://schemas.microsoft.com/office/drawing/2012/chart" uri="{CE6537A1-D6FC-4f65-9D91-7224C49458BB}"/>
                <c:ext xmlns:c16="http://schemas.microsoft.com/office/drawing/2014/chart" uri="{C3380CC4-5D6E-409C-BE32-E72D297353CC}">
                  <c16:uniqueId val="{00000001-A35A-4257-BCA1-B8F7A84A2A0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Sheet1!$A$6:$A$10</c:f>
              <c:numCache>
                <c:formatCode>General</c:formatCode>
                <c:ptCount val="5"/>
                <c:pt idx="0">
                  <c:v>2017</c:v>
                </c:pt>
                <c:pt idx="1">
                  <c:v>2018</c:v>
                </c:pt>
                <c:pt idx="2">
                  <c:v>2019</c:v>
                </c:pt>
                <c:pt idx="3">
                  <c:v>2020</c:v>
                </c:pt>
                <c:pt idx="4">
                  <c:v>2021</c:v>
                </c:pt>
              </c:numCache>
            </c:numRef>
          </c:cat>
          <c:val>
            <c:numRef>
              <c:f>Sheet1!$B$6:$B$10</c:f>
              <c:numCache>
                <c:formatCode>0.0%</c:formatCode>
                <c:ptCount val="5"/>
                <c:pt idx="0">
                  <c:v>0.434</c:v>
                </c:pt>
                <c:pt idx="1">
                  <c:v>0.42699999999999999</c:v>
                </c:pt>
                <c:pt idx="2">
                  <c:v>0.41699999999999998</c:v>
                </c:pt>
                <c:pt idx="3">
                  <c:v>0.42599999999999999</c:v>
                </c:pt>
                <c:pt idx="4">
                  <c:v>0.45</c:v>
                </c:pt>
              </c:numCache>
            </c:numRef>
          </c:val>
          <c:extLst>
            <c:ext xmlns:c16="http://schemas.microsoft.com/office/drawing/2014/chart" uri="{C3380CC4-5D6E-409C-BE32-E72D297353CC}">
              <c16:uniqueId val="{00000000-2400-4DBC-AB9B-50ACBD81DE71}"/>
            </c:ext>
          </c:extLst>
        </c:ser>
        <c:dLbls>
          <c:showLegendKey val="0"/>
          <c:showVal val="0"/>
          <c:showCatName val="0"/>
          <c:showSerName val="0"/>
          <c:showPercent val="0"/>
          <c:showBubbleSize val="0"/>
        </c:dLbls>
        <c:gapWidth val="150"/>
        <c:shape val="box"/>
        <c:axId val="472066560"/>
        <c:axId val="472066952"/>
        <c:axId val="0"/>
      </c:bar3DChart>
      <c:catAx>
        <c:axId val="472066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066952"/>
        <c:crosses val="autoZero"/>
        <c:auto val="1"/>
        <c:lblAlgn val="ctr"/>
        <c:lblOffset val="100"/>
        <c:noMultiLvlLbl val="0"/>
      </c:catAx>
      <c:valAx>
        <c:axId val="472066952"/>
        <c:scaling>
          <c:orientation val="minMax"/>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0665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EMS Arrivals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EMS Arrivals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AFFD-450F-95AF-EC345EAA9900}"/>
                </c:ext>
              </c:extLst>
            </c:dLbl>
            <c:dLbl>
              <c:idx val="2"/>
              <c:delete val="1"/>
              <c:extLst>
                <c:ext xmlns:c15="http://schemas.microsoft.com/office/drawing/2012/chart" uri="{CE6537A1-D6FC-4f65-9D91-7224C49458BB}"/>
                <c:ext xmlns:c16="http://schemas.microsoft.com/office/drawing/2014/chart" uri="{C3380CC4-5D6E-409C-BE32-E72D297353CC}">
                  <c16:uniqueId val="{00000001-AFFD-450F-95AF-EC345EAA9900}"/>
                </c:ext>
              </c:extLst>
            </c:dLbl>
            <c:dLbl>
              <c:idx val="3"/>
              <c:delete val="1"/>
              <c:extLst>
                <c:ext xmlns:c15="http://schemas.microsoft.com/office/drawing/2012/chart" uri="{CE6537A1-D6FC-4f65-9D91-7224C49458BB}"/>
                <c:ext xmlns:c16="http://schemas.microsoft.com/office/drawing/2014/chart" uri="{C3380CC4-5D6E-409C-BE32-E72D297353CC}">
                  <c16:uniqueId val="{00000000-AFFD-450F-95AF-EC345EAA990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Sheet1!$A$7:$A$11</c:f>
              <c:numCache>
                <c:formatCode>General</c:formatCode>
                <c:ptCount val="5"/>
                <c:pt idx="0">
                  <c:v>2017</c:v>
                </c:pt>
                <c:pt idx="1">
                  <c:v>2018</c:v>
                </c:pt>
                <c:pt idx="2">
                  <c:v>2019</c:v>
                </c:pt>
                <c:pt idx="3">
                  <c:v>2020</c:v>
                </c:pt>
                <c:pt idx="4">
                  <c:v>2021</c:v>
                </c:pt>
              </c:numCache>
            </c:numRef>
          </c:cat>
          <c:val>
            <c:numRef>
              <c:f>Sheet1!$B$7:$B$11</c:f>
              <c:numCache>
                <c:formatCode>0.0%</c:formatCode>
                <c:ptCount val="5"/>
                <c:pt idx="0">
                  <c:v>0.26</c:v>
                </c:pt>
                <c:pt idx="1">
                  <c:v>0.27600000000000002</c:v>
                </c:pt>
                <c:pt idx="2">
                  <c:v>0.26200000000000001</c:v>
                </c:pt>
                <c:pt idx="3">
                  <c:v>0.25900000000000001</c:v>
                </c:pt>
                <c:pt idx="4">
                  <c:v>0.28699999999999998</c:v>
                </c:pt>
              </c:numCache>
            </c:numRef>
          </c:val>
          <c:extLst>
            <c:ext xmlns:c16="http://schemas.microsoft.com/office/drawing/2014/chart" uri="{C3380CC4-5D6E-409C-BE32-E72D297353CC}">
              <c16:uniqueId val="{00000000-A3C6-4B03-A94D-020EDAD05A26}"/>
            </c:ext>
          </c:extLst>
        </c:ser>
        <c:dLbls>
          <c:showLegendKey val="0"/>
          <c:showVal val="1"/>
          <c:showCatName val="0"/>
          <c:showSerName val="0"/>
          <c:showPercent val="0"/>
          <c:showBubbleSize val="0"/>
        </c:dLbls>
        <c:gapWidth val="150"/>
        <c:shape val="box"/>
        <c:axId val="472371608"/>
        <c:axId val="472372000"/>
        <c:axId val="0"/>
      </c:bar3DChart>
      <c:catAx>
        <c:axId val="4723716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2000"/>
        <c:crosses val="autoZero"/>
        <c:auto val="1"/>
        <c:lblAlgn val="ctr"/>
        <c:lblOffset val="100"/>
        <c:noMultiLvlLbl val="0"/>
      </c:catAx>
      <c:valAx>
        <c:axId val="472372000"/>
        <c:scaling>
          <c:orientation val="minMax"/>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160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Hospitalization Rate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Hospitalization Rate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181554965398E-3"/>
                  <c:y val="-1.2328682017605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D3-4B8B-82F3-704CB341DCD6}"/>
                </c:ext>
              </c:extLst>
            </c:dLbl>
            <c:dLbl>
              <c:idx val="1"/>
              <c:delete val="1"/>
              <c:extLst>
                <c:ext xmlns:c15="http://schemas.microsoft.com/office/drawing/2012/chart" uri="{CE6537A1-D6FC-4f65-9D91-7224C49458BB}"/>
                <c:ext xmlns:c16="http://schemas.microsoft.com/office/drawing/2014/chart" uri="{C3380CC4-5D6E-409C-BE32-E72D297353CC}">
                  <c16:uniqueId val="{00000001-D6D3-4B8B-82F3-704CB341DCD6}"/>
                </c:ext>
              </c:extLst>
            </c:dLbl>
            <c:dLbl>
              <c:idx val="2"/>
              <c:delete val="1"/>
              <c:extLst>
                <c:ext xmlns:c15="http://schemas.microsoft.com/office/drawing/2012/chart" uri="{CE6537A1-D6FC-4f65-9D91-7224C49458BB}"/>
                <c:ext xmlns:c16="http://schemas.microsoft.com/office/drawing/2014/chart" uri="{C3380CC4-5D6E-409C-BE32-E72D297353CC}">
                  <c16:uniqueId val="{00000002-D6D3-4B8B-82F3-704CB341DCD6}"/>
                </c:ext>
              </c:extLst>
            </c:dLbl>
            <c:dLbl>
              <c:idx val="3"/>
              <c:delete val="1"/>
              <c:extLst>
                <c:ext xmlns:c15="http://schemas.microsoft.com/office/drawing/2012/chart" uri="{CE6537A1-D6FC-4f65-9D91-7224C49458BB}"/>
                <c:ext xmlns:c16="http://schemas.microsoft.com/office/drawing/2014/chart" uri="{C3380CC4-5D6E-409C-BE32-E72D297353CC}">
                  <c16:uniqueId val="{00000003-D6D3-4B8B-82F3-704CB341DCD6}"/>
                </c:ext>
              </c:extLst>
            </c:dLbl>
            <c:dLbl>
              <c:idx val="4"/>
              <c:layout>
                <c:manualLayout>
                  <c:x val="3.7333341172355101E-2"/>
                  <c:y val="-3.1779825366106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70-4B39-82A0-1BDB23B73419}"/>
                </c:ext>
              </c:extLst>
            </c:dLbl>
            <c:dLbl>
              <c:idx val="5"/>
              <c:delete val="1"/>
              <c:extLst>
                <c:ext xmlns:c15="http://schemas.microsoft.com/office/drawing/2012/chart" uri="{CE6537A1-D6FC-4f65-9D91-7224C49458BB}"/>
                <c:ext xmlns:c16="http://schemas.microsoft.com/office/drawing/2014/chart" uri="{C3380CC4-5D6E-409C-BE32-E72D297353CC}">
                  <c16:uniqueId val="{00000000-2245-4D45-A78B-A4A017BDFC8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Sheet1!$A$7:$A$11</c:f>
              <c:numCache>
                <c:formatCode>General</c:formatCode>
                <c:ptCount val="5"/>
                <c:pt idx="0">
                  <c:v>2017</c:v>
                </c:pt>
                <c:pt idx="1">
                  <c:v>2018</c:v>
                </c:pt>
                <c:pt idx="2">
                  <c:v>2019</c:v>
                </c:pt>
                <c:pt idx="3">
                  <c:v>2020</c:v>
                </c:pt>
                <c:pt idx="4">
                  <c:v>2021</c:v>
                </c:pt>
              </c:numCache>
            </c:numRef>
          </c:cat>
          <c:val>
            <c:numRef>
              <c:f>Sheet1!$B$7:$B$11</c:f>
              <c:numCache>
                <c:formatCode>0.0%</c:formatCode>
                <c:ptCount val="5"/>
                <c:pt idx="0">
                  <c:v>0.26400000000000001</c:v>
                </c:pt>
                <c:pt idx="1">
                  <c:v>0.26</c:v>
                </c:pt>
                <c:pt idx="2">
                  <c:v>0.25800000000000001</c:v>
                </c:pt>
                <c:pt idx="3" formatCode="0.00%">
                  <c:v>0.26100000000000001</c:v>
                </c:pt>
                <c:pt idx="4" formatCode="General">
                  <c:v>28.8</c:v>
                </c:pt>
              </c:numCache>
            </c:numRef>
          </c:val>
          <c:extLst>
            <c:ext xmlns:c16="http://schemas.microsoft.com/office/drawing/2014/chart" uri="{C3380CC4-5D6E-409C-BE32-E72D297353CC}">
              <c16:uniqueId val="{00000005-D6D3-4B8B-82F3-704CB341DCD6}"/>
            </c:ext>
          </c:extLst>
        </c:ser>
        <c:dLbls>
          <c:showLegendKey val="0"/>
          <c:showVal val="1"/>
          <c:showCatName val="0"/>
          <c:showSerName val="0"/>
          <c:showPercent val="0"/>
          <c:showBubbleSize val="0"/>
        </c:dLbls>
        <c:gapWidth val="110"/>
        <c:shape val="box"/>
        <c:axId val="472372784"/>
        <c:axId val="472373176"/>
        <c:axId val="0"/>
      </c:bar3DChart>
      <c:catAx>
        <c:axId val="4723727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3176"/>
        <c:crosses val="autoZero"/>
        <c:auto val="1"/>
        <c:lblAlgn val="ctr"/>
        <c:lblOffset val="100"/>
        <c:noMultiLvlLbl val="0"/>
      </c:catAx>
      <c:valAx>
        <c:axId val="472373176"/>
        <c:scaling>
          <c:orientation val="minMax"/>
          <c:max val="0.25"/>
          <c:min val="0"/>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2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Acuity 1/2</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Acuity 1/2</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213491808811E-3"/>
                  <c:y val="1.9473271573126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59-44C2-96AB-BDF63D426733}"/>
                </c:ext>
              </c:extLst>
            </c:dLbl>
            <c:dLbl>
              <c:idx val="1"/>
              <c:delete val="1"/>
              <c:extLst>
                <c:ext xmlns:c15="http://schemas.microsoft.com/office/drawing/2012/chart" uri="{CE6537A1-D6FC-4f65-9D91-7224C49458BB}"/>
                <c:ext xmlns:c16="http://schemas.microsoft.com/office/drawing/2014/chart" uri="{C3380CC4-5D6E-409C-BE32-E72D297353CC}">
                  <c16:uniqueId val="{00000001-9059-44C2-96AB-BDF63D426733}"/>
                </c:ext>
              </c:extLst>
            </c:dLbl>
            <c:dLbl>
              <c:idx val="2"/>
              <c:delete val="1"/>
              <c:extLst>
                <c:ext xmlns:c15="http://schemas.microsoft.com/office/drawing/2012/chart" uri="{CE6537A1-D6FC-4f65-9D91-7224C49458BB}"/>
                <c:ext xmlns:c16="http://schemas.microsoft.com/office/drawing/2014/chart" uri="{C3380CC4-5D6E-409C-BE32-E72D297353CC}">
                  <c16:uniqueId val="{00000002-9059-44C2-96AB-BDF63D426733}"/>
                </c:ext>
              </c:extLst>
            </c:dLbl>
            <c:dLbl>
              <c:idx val="3"/>
              <c:delete val="1"/>
              <c:extLst>
                <c:ext xmlns:c15="http://schemas.microsoft.com/office/drawing/2012/chart" uri="{CE6537A1-D6FC-4f65-9D91-7224C49458BB}"/>
                <c:ext xmlns:c16="http://schemas.microsoft.com/office/drawing/2014/chart" uri="{C3380CC4-5D6E-409C-BE32-E72D297353CC}">
                  <c16:uniqueId val="{00000003-9059-44C2-96AB-BDF63D42673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Sheet1!$A$7:$A$11</c:f>
              <c:numCache>
                <c:formatCode>General</c:formatCode>
                <c:ptCount val="5"/>
                <c:pt idx="0">
                  <c:v>2017</c:v>
                </c:pt>
                <c:pt idx="1">
                  <c:v>2018</c:v>
                </c:pt>
                <c:pt idx="2">
                  <c:v>2019</c:v>
                </c:pt>
                <c:pt idx="3">
                  <c:v>2020</c:v>
                </c:pt>
                <c:pt idx="4">
                  <c:v>2021</c:v>
                </c:pt>
              </c:numCache>
            </c:numRef>
          </c:cat>
          <c:val>
            <c:numRef>
              <c:f>Sheet1!$B$7:$B$11</c:f>
              <c:numCache>
                <c:formatCode>0.0%</c:formatCode>
                <c:ptCount val="5"/>
                <c:pt idx="0">
                  <c:v>0.23799999999999999</c:v>
                </c:pt>
                <c:pt idx="1">
                  <c:v>0.253</c:v>
                </c:pt>
                <c:pt idx="2">
                  <c:v>0.25</c:v>
                </c:pt>
                <c:pt idx="3" formatCode="0.00%">
                  <c:v>0.27100000000000002</c:v>
                </c:pt>
                <c:pt idx="4" formatCode="0.00%">
                  <c:v>0.29499999999999998</c:v>
                </c:pt>
              </c:numCache>
            </c:numRef>
          </c:val>
          <c:extLst>
            <c:ext xmlns:c16="http://schemas.microsoft.com/office/drawing/2014/chart" uri="{C3380CC4-5D6E-409C-BE32-E72D297353CC}">
              <c16:uniqueId val="{00000005-9059-44C2-96AB-BDF63D426733}"/>
            </c:ext>
          </c:extLst>
        </c:ser>
        <c:dLbls>
          <c:showLegendKey val="0"/>
          <c:showVal val="1"/>
          <c:showCatName val="0"/>
          <c:showSerName val="0"/>
          <c:showPercent val="0"/>
          <c:showBubbleSize val="0"/>
        </c:dLbls>
        <c:gapWidth val="89"/>
        <c:shape val="box"/>
        <c:axId val="472373960"/>
        <c:axId val="472374352"/>
        <c:axId val="0"/>
      </c:bar3DChart>
      <c:catAx>
        <c:axId val="472373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4352"/>
        <c:crosses val="autoZero"/>
        <c:auto val="1"/>
        <c:lblAlgn val="ctr"/>
        <c:lblOffset val="100"/>
        <c:noMultiLvlLbl val="0"/>
      </c:catAx>
      <c:valAx>
        <c:axId val="472374352"/>
        <c:scaling>
          <c:orientation val="minMax"/>
          <c:max val="0.25"/>
          <c:min val="0"/>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39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High Acuity </a:t>
            </a:r>
            <a:r>
              <a:rPr lang="en-US" dirty="0" err="1">
                <a:solidFill>
                  <a:schemeClr val="bg1"/>
                </a:solidFill>
              </a:rPr>
              <a:t>Profee</a:t>
            </a:r>
            <a:r>
              <a:rPr lang="en-US" dirty="0">
                <a:solidFill>
                  <a:schemeClr val="bg1"/>
                </a:solidFill>
              </a:rPr>
              <a:t> Codes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High Acuity Codes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213491808811E-3"/>
                  <c:y val="7.6904018892590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61-474A-A6E3-CD076B008AFA}"/>
                </c:ext>
              </c:extLst>
            </c:dLbl>
            <c:dLbl>
              <c:idx val="1"/>
              <c:delete val="1"/>
              <c:extLst>
                <c:ext xmlns:c15="http://schemas.microsoft.com/office/drawing/2012/chart" uri="{CE6537A1-D6FC-4f65-9D91-7224C49458BB}"/>
                <c:ext xmlns:c16="http://schemas.microsoft.com/office/drawing/2014/chart" uri="{C3380CC4-5D6E-409C-BE32-E72D297353CC}">
                  <c16:uniqueId val="{00000001-4161-474A-A6E3-CD076B008AFA}"/>
                </c:ext>
              </c:extLst>
            </c:dLbl>
            <c:dLbl>
              <c:idx val="2"/>
              <c:delete val="1"/>
              <c:extLst>
                <c:ext xmlns:c15="http://schemas.microsoft.com/office/drawing/2012/chart" uri="{CE6537A1-D6FC-4f65-9D91-7224C49458BB}"/>
                <c:ext xmlns:c16="http://schemas.microsoft.com/office/drawing/2014/chart" uri="{C3380CC4-5D6E-409C-BE32-E72D297353CC}">
                  <c16:uniqueId val="{00000002-4161-474A-A6E3-CD076B008AFA}"/>
                </c:ext>
              </c:extLst>
            </c:dLbl>
            <c:dLbl>
              <c:idx val="3"/>
              <c:delete val="1"/>
              <c:extLst>
                <c:ext xmlns:c15="http://schemas.microsoft.com/office/drawing/2012/chart" uri="{CE6537A1-D6FC-4f65-9D91-7224C49458BB}"/>
                <c:ext xmlns:c16="http://schemas.microsoft.com/office/drawing/2014/chart" uri="{C3380CC4-5D6E-409C-BE32-E72D297353CC}">
                  <c16:uniqueId val="{00000003-4161-474A-A6E3-CD076B008AFA}"/>
                </c:ext>
              </c:extLst>
            </c:dLbl>
            <c:dLbl>
              <c:idx val="4"/>
              <c:layout>
                <c:manualLayout>
                  <c:x val="2.9333339492564722E-2"/>
                  <c:y val="-2.1630963276188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61-474A-A6E3-CD076B008AFA}"/>
                </c:ext>
              </c:extLst>
            </c:dLbl>
            <c:dLbl>
              <c:idx val="5"/>
              <c:delete val="1"/>
              <c:extLst>
                <c:ext xmlns:c15="http://schemas.microsoft.com/office/drawing/2012/chart" uri="{CE6537A1-D6FC-4f65-9D91-7224C49458BB}"/>
                <c:ext xmlns:c16="http://schemas.microsoft.com/office/drawing/2014/chart" uri="{C3380CC4-5D6E-409C-BE32-E72D297353CC}">
                  <c16:uniqueId val="{00000000-CBFA-4009-BEAA-A1F7D2C398E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Sheet1!$A$7:$A$11</c:f>
              <c:numCache>
                <c:formatCode>General</c:formatCode>
                <c:ptCount val="5"/>
                <c:pt idx="0">
                  <c:v>2017</c:v>
                </c:pt>
                <c:pt idx="1">
                  <c:v>2018</c:v>
                </c:pt>
                <c:pt idx="2">
                  <c:v>2019</c:v>
                </c:pt>
                <c:pt idx="3">
                  <c:v>2020</c:v>
                </c:pt>
                <c:pt idx="4">
                  <c:v>2021</c:v>
                </c:pt>
              </c:numCache>
            </c:numRef>
          </c:cat>
          <c:val>
            <c:numRef>
              <c:f>Sheet1!$B$7:$B$11</c:f>
              <c:numCache>
                <c:formatCode>0.0%</c:formatCode>
                <c:ptCount val="5"/>
                <c:pt idx="0">
                  <c:v>0.76200000000000001</c:v>
                </c:pt>
                <c:pt idx="1">
                  <c:v>0.76300000000000001</c:v>
                </c:pt>
                <c:pt idx="2">
                  <c:v>0.77500000000000002</c:v>
                </c:pt>
                <c:pt idx="3">
                  <c:v>0.81100000000000005</c:v>
                </c:pt>
                <c:pt idx="4">
                  <c:v>0.82899999999999996</c:v>
                </c:pt>
              </c:numCache>
            </c:numRef>
          </c:val>
          <c:extLst>
            <c:ext xmlns:c16="http://schemas.microsoft.com/office/drawing/2014/chart" uri="{C3380CC4-5D6E-409C-BE32-E72D297353CC}">
              <c16:uniqueId val="{00000005-4161-474A-A6E3-CD076B008AFA}"/>
            </c:ext>
          </c:extLst>
        </c:ser>
        <c:dLbls>
          <c:showLegendKey val="0"/>
          <c:showVal val="1"/>
          <c:showCatName val="0"/>
          <c:showSerName val="0"/>
          <c:showPercent val="0"/>
          <c:showBubbleSize val="0"/>
        </c:dLbls>
        <c:gapWidth val="89"/>
        <c:shape val="box"/>
        <c:axId val="472375136"/>
        <c:axId val="472723408"/>
        <c:axId val="0"/>
      </c:bar3DChart>
      <c:catAx>
        <c:axId val="472375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723408"/>
        <c:crosses val="autoZero"/>
        <c:auto val="1"/>
        <c:lblAlgn val="ctr"/>
        <c:lblOffset val="100"/>
        <c:noMultiLvlLbl val="0"/>
      </c:catAx>
      <c:valAx>
        <c:axId val="472723408"/>
        <c:scaling>
          <c:orientation val="minMax"/>
          <c:max val="0.8"/>
          <c:min val="0.5"/>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51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CMI of ED Admitted Patients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CMI</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FY 18</c:v>
                </c:pt>
                <c:pt idx="1">
                  <c:v>FY 19</c:v>
                </c:pt>
                <c:pt idx="2">
                  <c:v>FY 20</c:v>
                </c:pt>
                <c:pt idx="3">
                  <c:v>FY 21</c:v>
                </c:pt>
              </c:strCache>
            </c:strRef>
          </c:cat>
          <c:val>
            <c:numRef>
              <c:f>Sheet1!$B$2:$B$5</c:f>
              <c:numCache>
                <c:formatCode>General</c:formatCode>
                <c:ptCount val="4"/>
                <c:pt idx="0">
                  <c:v>1.74</c:v>
                </c:pt>
                <c:pt idx="1">
                  <c:v>1.8</c:v>
                </c:pt>
                <c:pt idx="2">
                  <c:v>1.8</c:v>
                </c:pt>
                <c:pt idx="3">
                  <c:v>1.9</c:v>
                </c:pt>
              </c:numCache>
            </c:numRef>
          </c:val>
          <c:smooth val="0"/>
          <c:extLst>
            <c:ext xmlns:c16="http://schemas.microsoft.com/office/drawing/2014/chart" uri="{C3380CC4-5D6E-409C-BE32-E72D297353CC}">
              <c16:uniqueId val="{00000000-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2"/>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Value Added Time: Discharged vs Hospitalized</a:t>
            </a:r>
            <a:r>
              <a:rPr lang="en-US" b="1" baseline="0" dirty="0"/>
              <a:t> Patients</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8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2018</c:v>
                </c:pt>
              </c:strCache>
            </c:strRef>
          </c:tx>
          <c:spPr>
            <a:solidFill>
              <a:schemeClr val="accent1"/>
            </a:solidFill>
            <a:ln>
              <a:noFill/>
            </a:ln>
            <a:effectLst/>
            <a:sp3d/>
          </c:spPr>
          <c:invertIfNegative val="0"/>
          <c:dLbls>
            <c:dLbl>
              <c:idx val="0"/>
              <c:layout>
                <c:manualLayout>
                  <c:x val="1.5432098765432098E-3"/>
                  <c:y val="8.9793045148623615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697036CF-FC8D-4BBE-8CBE-334EBC744F38}"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BD3-4B12-8EF2-2B8959621F3C}"/>
                </c:ext>
              </c:extLst>
            </c:dLbl>
            <c:dLbl>
              <c:idx val="1"/>
              <c:layout>
                <c:manualLayout>
                  <c:x val="1.5432098765432098E-3"/>
                  <c:y val="8.979304514862357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9164E3E1-9D6C-4923-8991-A5984BF924DB}"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BD3-4B12-8EF2-2B8959621F3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Discharged</c:v>
                </c:pt>
                <c:pt idx="1">
                  <c:v>Admitted</c:v>
                </c:pt>
              </c:strCache>
            </c:strRef>
          </c:cat>
          <c:val>
            <c:numRef>
              <c:f>Sheet1!$B$2:$B$3</c:f>
              <c:numCache>
                <c:formatCode>General</c:formatCode>
                <c:ptCount val="2"/>
                <c:pt idx="0">
                  <c:v>69.599999999999994</c:v>
                </c:pt>
                <c:pt idx="1">
                  <c:v>45.1</c:v>
                </c:pt>
              </c:numCache>
            </c:numRef>
          </c:val>
          <c:extLst>
            <c:ext xmlns:c16="http://schemas.microsoft.com/office/drawing/2014/chart" uri="{C3380CC4-5D6E-409C-BE32-E72D297353CC}">
              <c16:uniqueId val="{00000000-8BD3-4B12-8EF2-2B8959621F3C}"/>
            </c:ext>
          </c:extLst>
        </c:ser>
        <c:ser>
          <c:idx val="1"/>
          <c:order val="1"/>
          <c:tx>
            <c:strRef>
              <c:f>Sheet1!$C$1</c:f>
              <c:strCache>
                <c:ptCount val="1"/>
                <c:pt idx="0">
                  <c:v>2019</c:v>
                </c:pt>
              </c:strCache>
            </c:strRef>
          </c:tx>
          <c:spPr>
            <a:solidFill>
              <a:schemeClr val="accent2"/>
            </a:solidFill>
            <a:ln>
              <a:noFill/>
            </a:ln>
            <a:effectLst/>
            <a:sp3d/>
          </c:spPr>
          <c:invertIfNegative val="0"/>
          <c:cat>
            <c:strRef>
              <c:f>Sheet1!$A$2:$A$3</c:f>
              <c:strCache>
                <c:ptCount val="2"/>
                <c:pt idx="0">
                  <c:v>Discharged</c:v>
                </c:pt>
                <c:pt idx="1">
                  <c:v>Admitted</c:v>
                </c:pt>
              </c:strCache>
            </c:strRef>
          </c:cat>
          <c:val>
            <c:numRef>
              <c:f>Sheet1!$C$2:$C$3</c:f>
              <c:numCache>
                <c:formatCode>General</c:formatCode>
                <c:ptCount val="2"/>
                <c:pt idx="0">
                  <c:v>68.900000000000006</c:v>
                </c:pt>
                <c:pt idx="1">
                  <c:v>45.9</c:v>
                </c:pt>
              </c:numCache>
            </c:numRef>
          </c:val>
          <c:extLst>
            <c:ext xmlns:c16="http://schemas.microsoft.com/office/drawing/2014/chart" uri="{C3380CC4-5D6E-409C-BE32-E72D297353CC}">
              <c16:uniqueId val="{00000001-8BD3-4B12-8EF2-2B8959621F3C}"/>
            </c:ext>
          </c:extLst>
        </c:ser>
        <c:ser>
          <c:idx val="2"/>
          <c:order val="2"/>
          <c:tx>
            <c:strRef>
              <c:f>Sheet1!$D$1</c:f>
              <c:strCache>
                <c:ptCount val="1"/>
                <c:pt idx="0">
                  <c:v>2020</c:v>
                </c:pt>
              </c:strCache>
            </c:strRef>
          </c:tx>
          <c:spPr>
            <a:solidFill>
              <a:schemeClr val="accent3"/>
            </a:solidFill>
            <a:ln>
              <a:noFill/>
            </a:ln>
            <a:effectLst/>
            <a:sp3d/>
          </c:spPr>
          <c:invertIfNegative val="0"/>
          <c:cat>
            <c:strRef>
              <c:f>Sheet1!$A$2:$A$3</c:f>
              <c:strCache>
                <c:ptCount val="2"/>
                <c:pt idx="0">
                  <c:v>Discharged</c:v>
                </c:pt>
                <c:pt idx="1">
                  <c:v>Admitted</c:v>
                </c:pt>
              </c:strCache>
            </c:strRef>
          </c:cat>
          <c:val>
            <c:numRef>
              <c:f>Sheet1!$D$2:$D$3</c:f>
              <c:numCache>
                <c:formatCode>General</c:formatCode>
                <c:ptCount val="2"/>
                <c:pt idx="0">
                  <c:v>69</c:v>
                </c:pt>
                <c:pt idx="1">
                  <c:v>43.9</c:v>
                </c:pt>
              </c:numCache>
            </c:numRef>
          </c:val>
          <c:extLst>
            <c:ext xmlns:c16="http://schemas.microsoft.com/office/drawing/2014/chart" uri="{C3380CC4-5D6E-409C-BE32-E72D297353CC}">
              <c16:uniqueId val="{00000002-8BD3-4B12-8EF2-2B8959621F3C}"/>
            </c:ext>
          </c:extLst>
        </c:ser>
        <c:ser>
          <c:idx val="3"/>
          <c:order val="3"/>
          <c:tx>
            <c:strRef>
              <c:f>Sheet1!$E$1</c:f>
              <c:strCache>
                <c:ptCount val="1"/>
                <c:pt idx="0">
                  <c:v>2021</c:v>
                </c:pt>
              </c:strCache>
            </c:strRef>
          </c:tx>
          <c:spPr>
            <a:solidFill>
              <a:schemeClr val="accent4"/>
            </a:solidFill>
            <a:ln>
              <a:noFill/>
            </a:ln>
            <a:effectLst/>
            <a:sp3d/>
          </c:spPr>
          <c:invertIfNegative val="0"/>
          <c:dLbls>
            <c:dLbl>
              <c:idx val="0"/>
              <c:layout>
                <c:manualLayout>
                  <c:x val="7.7172645086030908E-4"/>
                  <c:y val="0.10522622478354328"/>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fld id="{E1BA969B-E815-49FD-9FF6-FC6029CACF16}"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0933581219014283E-2"/>
                      <c:h val="9.1616966378205031E-2"/>
                    </c:manualLayout>
                  </c15:layout>
                  <c15:dlblFieldTable/>
                  <c15:showDataLabelsRange val="0"/>
                </c:ext>
                <c:ext xmlns:c16="http://schemas.microsoft.com/office/drawing/2014/chart" uri="{C3380CC4-5D6E-409C-BE32-E72D297353CC}">
                  <c16:uniqueId val="{00000005-8BD3-4B12-8EF2-2B8959621F3C}"/>
                </c:ext>
              </c:extLst>
            </c:dLbl>
            <c:dLbl>
              <c:idx val="1"/>
              <c:layout>
                <c:manualLayout>
                  <c:x val="1.5432098765432098E-3"/>
                  <c:y val="7.8568914505045565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54F67F23-574F-4DEE-A51C-D343E360B2B5}"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BD3-4B12-8EF2-2B8959621F3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Discharged</c:v>
                </c:pt>
                <c:pt idx="1">
                  <c:v>Admitted</c:v>
                </c:pt>
              </c:strCache>
            </c:strRef>
          </c:cat>
          <c:val>
            <c:numRef>
              <c:f>Sheet1!$E$2:$E$3</c:f>
              <c:numCache>
                <c:formatCode>General</c:formatCode>
                <c:ptCount val="2"/>
                <c:pt idx="0">
                  <c:v>68.099999999999994</c:v>
                </c:pt>
                <c:pt idx="1">
                  <c:v>38.1</c:v>
                </c:pt>
              </c:numCache>
            </c:numRef>
          </c:val>
          <c:extLst>
            <c:ext xmlns:c16="http://schemas.microsoft.com/office/drawing/2014/chart" uri="{C3380CC4-5D6E-409C-BE32-E72D297353CC}">
              <c16:uniqueId val="{00000003-8BD3-4B12-8EF2-2B8959621F3C}"/>
            </c:ext>
          </c:extLst>
        </c:ser>
        <c:dLbls>
          <c:showLegendKey val="0"/>
          <c:showVal val="0"/>
          <c:showCatName val="0"/>
          <c:showSerName val="0"/>
          <c:showPercent val="0"/>
          <c:showBubbleSize val="0"/>
        </c:dLbls>
        <c:gapWidth val="150"/>
        <c:shape val="box"/>
        <c:axId val="477914015"/>
        <c:axId val="200499439"/>
        <c:axId val="0"/>
      </c:bar3DChart>
      <c:catAx>
        <c:axId val="4779140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499439"/>
        <c:crosses val="autoZero"/>
        <c:auto val="1"/>
        <c:lblAlgn val="ctr"/>
        <c:lblOffset val="100"/>
        <c:noMultiLvlLbl val="0"/>
      </c:catAx>
      <c:valAx>
        <c:axId val="2004994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91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solidFill>
                  <a:schemeClr val="bg1"/>
                </a:solidFill>
              </a:rPr>
              <a:t>Annual</a:t>
            </a:r>
            <a:r>
              <a:rPr lang="en-US" sz="2400" b="1" baseline="0" dirty="0">
                <a:solidFill>
                  <a:schemeClr val="bg1"/>
                </a:solidFill>
              </a:rPr>
              <a:t> faculty hours</a:t>
            </a:r>
            <a:endParaRPr lang="en-US" sz="2400" b="1" dirty="0">
              <a:solidFill>
                <a:schemeClr val="bg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cene3d>
          <a:camera prst="orthographicFront"/>
          <a:lightRig rig="threePt" dir="t"/>
        </a:scene3d>
        <a:sp3d>
          <a:bevelB w="6350" h="88900"/>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132981160274051"/>
          <c:y val="0.15533109938659595"/>
          <c:w val="0.87796921828029029"/>
          <c:h val="0.77828634414436171"/>
        </c:manualLayout>
      </c:layout>
      <c:bar3DChart>
        <c:barDir val="col"/>
        <c:grouping val="stack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Sheet1!$Y$8:$AC$8</c:f>
              <c:numCache>
                <c:formatCode>General</c:formatCode>
                <c:ptCount val="5"/>
                <c:pt idx="0">
                  <c:v>2017</c:v>
                </c:pt>
                <c:pt idx="1">
                  <c:v>2018</c:v>
                </c:pt>
                <c:pt idx="2">
                  <c:v>2019</c:v>
                </c:pt>
                <c:pt idx="3">
                  <c:v>2020</c:v>
                </c:pt>
                <c:pt idx="4">
                  <c:v>2021</c:v>
                </c:pt>
              </c:numCache>
            </c:numRef>
          </c:cat>
          <c:val>
            <c:numRef>
              <c:f>Sheet1!$Y$9:$AC$9</c:f>
              <c:numCache>
                <c:formatCode>General</c:formatCode>
                <c:ptCount val="5"/>
                <c:pt idx="0">
                  <c:v>27503</c:v>
                </c:pt>
                <c:pt idx="1">
                  <c:v>27636</c:v>
                </c:pt>
                <c:pt idx="2">
                  <c:v>27375</c:v>
                </c:pt>
                <c:pt idx="3">
                  <c:v>26645</c:v>
                </c:pt>
                <c:pt idx="4">
                  <c:v>26281</c:v>
                </c:pt>
              </c:numCache>
            </c:numRef>
          </c:val>
          <c:extLst>
            <c:ext xmlns:c16="http://schemas.microsoft.com/office/drawing/2014/chart" uri="{C3380CC4-5D6E-409C-BE32-E72D297353CC}">
              <c16:uniqueId val="{00000000-9557-49CA-B123-DDEFE564F9D1}"/>
            </c:ext>
          </c:extLst>
        </c:ser>
        <c:dLbls>
          <c:showLegendKey val="0"/>
          <c:showVal val="0"/>
          <c:showCatName val="0"/>
          <c:showSerName val="0"/>
          <c:showPercent val="0"/>
          <c:showBubbleSize val="0"/>
        </c:dLbls>
        <c:gapWidth val="150"/>
        <c:shape val="box"/>
        <c:axId val="475698208"/>
        <c:axId val="475698600"/>
        <c:axId val="0"/>
      </c:bar3DChart>
      <c:catAx>
        <c:axId val="475698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75698600"/>
        <c:crosses val="autoZero"/>
        <c:auto val="1"/>
        <c:lblAlgn val="ctr"/>
        <c:lblOffset val="100"/>
        <c:noMultiLvlLbl val="0"/>
      </c:catAx>
      <c:valAx>
        <c:axId val="475698600"/>
        <c:scaling>
          <c:orientation val="minMax"/>
          <c:min val="20000"/>
        </c:scaling>
        <c:delete val="0"/>
        <c:axPos val="l"/>
        <c:majorGridlines>
          <c:spPr>
            <a:ln w="9525" cap="flat" cmpd="sng" algn="ctr">
              <a:solidFill>
                <a:schemeClr val="accent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475698208"/>
        <c:crosses val="autoZero"/>
        <c:crossBetween val="between"/>
      </c:valAx>
      <c:spPr>
        <a:noFill/>
        <a:ln>
          <a:noFill/>
        </a:ln>
        <a:effectLst/>
      </c:spPr>
    </c:plotArea>
    <c:plotVisOnly val="1"/>
    <c:dispBlanksAs val="gap"/>
    <c:showDLblsOverMax val="0"/>
  </c:chart>
  <c:spPr>
    <a:solidFill>
      <a:schemeClr val="tx1"/>
    </a:solidFill>
    <a:ln w="9525" cap="flat" cmpd="sng" algn="ctr">
      <a:solidFill>
        <a:schemeClr val="tx1">
          <a:lumMod val="15000"/>
          <a:lumOff val="85000"/>
        </a:schemeClr>
      </a:solidFill>
      <a:round/>
    </a:ln>
    <a:effectLst/>
    <a:scene3d>
      <a:camera prst="orthographicFront"/>
      <a:lightRig rig="threePt" dir="t"/>
    </a:scene3d>
    <a:sp3d>
      <a:bevelT/>
    </a:sp3d>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Rank and Clinical Hours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Rank</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4.9989697005361523E-3"/>
                  <c:y val="0.119115085391617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BD-4F09-BF63-59A92ED3055A}"/>
                </c:ext>
              </c:extLst>
            </c:dLbl>
            <c:dLbl>
              <c:idx val="1"/>
              <c:layout>
                <c:manualLayout>
                  <c:x val="-1.5431858827521636E-3"/>
                  <c:y val="0.106109466349752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BD-4F09-BF63-59A92ED3055A}"/>
                </c:ext>
              </c:extLst>
            </c:dLbl>
            <c:dLbl>
              <c:idx val="2"/>
              <c:layout>
                <c:manualLayout>
                  <c:x val="-1.5431858827521178E-3"/>
                  <c:y val="0.11325060940371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BD-4F09-BF63-59A92ED3055A}"/>
                </c:ext>
              </c:extLst>
            </c:dLbl>
            <c:dLbl>
              <c:idx val="3"/>
              <c:layout>
                <c:manualLayout>
                  <c:x val="-4.9989697005361298E-3"/>
                  <c:y val="0.1197534189246436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819834573464878E-2"/>
                      <c:h val="0.10877032725346245"/>
                    </c:manualLayout>
                  </c15:layout>
                </c:ext>
                <c:ext xmlns:c16="http://schemas.microsoft.com/office/drawing/2014/chart" uri="{C3380CC4-5D6E-409C-BE32-E72D297353CC}">
                  <c16:uniqueId val="{00000003-D5BD-4F09-BF63-59A92ED3055A}"/>
                </c:ext>
              </c:extLst>
            </c:dLbl>
            <c:dLbl>
              <c:idx val="4"/>
              <c:layout>
                <c:manualLayout>
                  <c:x val="-1.5431858827522095E-3"/>
                  <c:y val="0.132120704433482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BD-4F09-BF63-59A92ED3055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Overall Mean</c:v>
                </c:pt>
                <c:pt idx="1">
                  <c:v>Instructor</c:v>
                </c:pt>
                <c:pt idx="2">
                  <c:v>Assistant</c:v>
                </c:pt>
                <c:pt idx="3">
                  <c:v>Associate</c:v>
                </c:pt>
                <c:pt idx="4">
                  <c:v>Professor</c:v>
                </c:pt>
              </c:strCache>
            </c:strRef>
          </c:cat>
          <c:val>
            <c:numRef>
              <c:f>Sheet1!$B$2:$B$6</c:f>
              <c:numCache>
                <c:formatCode>General</c:formatCode>
                <c:ptCount val="5"/>
                <c:pt idx="0">
                  <c:v>942</c:v>
                </c:pt>
                <c:pt idx="1">
                  <c:v>1196</c:v>
                </c:pt>
                <c:pt idx="2">
                  <c:v>1038</c:v>
                </c:pt>
                <c:pt idx="3">
                  <c:v>849</c:v>
                </c:pt>
                <c:pt idx="4">
                  <c:v>720</c:v>
                </c:pt>
              </c:numCache>
            </c:numRef>
          </c:val>
          <c:extLst>
            <c:ext xmlns:c16="http://schemas.microsoft.com/office/drawing/2014/chart" uri="{C3380CC4-5D6E-409C-BE32-E72D297353CC}">
              <c16:uniqueId val="{00000005-D5BD-4F09-BF63-59A92ED3055A}"/>
            </c:ext>
          </c:extLst>
        </c:ser>
        <c:dLbls>
          <c:showLegendKey val="0"/>
          <c:showVal val="0"/>
          <c:showCatName val="0"/>
          <c:showSerName val="0"/>
          <c:showPercent val="0"/>
          <c:showBubbleSize val="0"/>
        </c:dLbls>
        <c:gapWidth val="90"/>
        <c:shape val="box"/>
        <c:axId val="479840272"/>
        <c:axId val="479840664"/>
        <c:axId val="0"/>
      </c:bar3DChart>
      <c:catAx>
        <c:axId val="479840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0664"/>
        <c:crosses val="autoZero"/>
        <c:auto val="1"/>
        <c:lblAlgn val="ctr"/>
        <c:lblOffset val="100"/>
        <c:noMultiLvlLbl val="0"/>
      </c:catAx>
      <c:valAx>
        <c:axId val="47984066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02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Hospital Inpatient Volumes and ED Hospitalizations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Hospital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Sheet1!$A$2:$A$5</c:f>
              <c:numCache>
                <c:formatCode>General</c:formatCode>
                <c:ptCount val="4"/>
                <c:pt idx="0">
                  <c:v>2018</c:v>
                </c:pt>
                <c:pt idx="1">
                  <c:v>2019</c:v>
                </c:pt>
                <c:pt idx="2">
                  <c:v>2020</c:v>
                </c:pt>
                <c:pt idx="3">
                  <c:v>2021</c:v>
                </c:pt>
              </c:numCache>
            </c:numRef>
          </c:cat>
          <c:val>
            <c:numRef>
              <c:f>Sheet1!$B$2:$B$5</c:f>
              <c:numCache>
                <c:formatCode>General</c:formatCode>
                <c:ptCount val="4"/>
                <c:pt idx="0">
                  <c:v>30823</c:v>
                </c:pt>
                <c:pt idx="1">
                  <c:v>30858</c:v>
                </c:pt>
                <c:pt idx="2">
                  <c:v>28461</c:v>
                </c:pt>
                <c:pt idx="3">
                  <c:v>29841</c:v>
                </c:pt>
              </c:numCache>
            </c:numRef>
          </c:val>
          <c:smooth val="0"/>
          <c:extLst>
            <c:ext xmlns:c16="http://schemas.microsoft.com/office/drawing/2014/chart" uri="{C3380CC4-5D6E-409C-BE32-E72D297353CC}">
              <c16:uniqueId val="{00000000-613A-4AB9-9A87-06EA33667159}"/>
            </c:ext>
          </c:extLst>
        </c:ser>
        <c:ser>
          <c:idx val="1"/>
          <c:order val="1"/>
          <c:tx>
            <c:strRef>
              <c:f>Sheet1!$C$1</c:f>
              <c:strCache>
                <c:ptCount val="1"/>
                <c:pt idx="0">
                  <c:v>ED</c:v>
                </c:pt>
              </c:strCache>
            </c:strRef>
          </c:tx>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Sheet1!$A$2:$A$5</c:f>
              <c:numCache>
                <c:formatCode>General</c:formatCode>
                <c:ptCount val="4"/>
                <c:pt idx="0">
                  <c:v>2018</c:v>
                </c:pt>
                <c:pt idx="1">
                  <c:v>2019</c:v>
                </c:pt>
                <c:pt idx="2">
                  <c:v>2020</c:v>
                </c:pt>
                <c:pt idx="3">
                  <c:v>2021</c:v>
                </c:pt>
              </c:numCache>
            </c:numRef>
          </c:cat>
          <c:val>
            <c:numRef>
              <c:f>Sheet1!$C$2:$C$5</c:f>
              <c:numCache>
                <c:formatCode>#,##0</c:formatCode>
                <c:ptCount val="4"/>
                <c:pt idx="0">
                  <c:v>18842</c:v>
                </c:pt>
                <c:pt idx="1">
                  <c:v>17964</c:v>
                </c:pt>
                <c:pt idx="2">
                  <c:v>17473</c:v>
                </c:pt>
                <c:pt idx="3">
                  <c:v>17699</c:v>
                </c:pt>
              </c:numCache>
            </c:numRef>
          </c:val>
          <c:smooth val="0"/>
          <c:extLst>
            <c:ext xmlns:c16="http://schemas.microsoft.com/office/drawing/2014/chart" uri="{C3380CC4-5D6E-409C-BE32-E72D297353CC}">
              <c16:uniqueId val="{00000001-613A-4AB9-9A87-06EA33667159}"/>
            </c:ext>
          </c:extLst>
        </c:ser>
        <c:dLbls>
          <c:showLegendKey val="0"/>
          <c:showVal val="0"/>
          <c:showCatName val="0"/>
          <c:showSerName val="0"/>
          <c:showPercent val="0"/>
          <c:showBubbleSize val="0"/>
        </c:dLbls>
        <c:smooth val="0"/>
        <c:axId val="329523152"/>
        <c:axId val="320616256"/>
      </c:lineChart>
      <c:catAx>
        <c:axId val="32952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0616256"/>
        <c:crosses val="autoZero"/>
        <c:auto val="1"/>
        <c:lblAlgn val="ctr"/>
        <c:lblOffset val="100"/>
        <c:noMultiLvlLbl val="0"/>
      </c:catAx>
      <c:valAx>
        <c:axId val="320616256"/>
        <c:scaling>
          <c:orientation val="minMax"/>
          <c:min val="1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9523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Clinical Hours and Location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2016</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5432098765432098E-3"/>
                  <c:y val="0.112241306435779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09-440F-B5CB-6585EE407159}"/>
                </c:ext>
              </c:extLst>
            </c:dLbl>
            <c:dLbl>
              <c:idx val="1"/>
              <c:layout>
                <c:manualLayout>
                  <c:x val="-1.5431773489484729E-3"/>
                  <c:y val="0.119887189094126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09-440F-B5CB-6585EE407159}"/>
                </c:ext>
              </c:extLst>
            </c:dLbl>
            <c:dLbl>
              <c:idx val="2"/>
              <c:layout>
                <c:manualLayout>
                  <c:x val="-1.5432098765432664E-3"/>
                  <c:y val="0.123465437079357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09-440F-B5CB-6585EE407159}"/>
                </c:ext>
              </c:extLst>
            </c:dLbl>
            <c:dLbl>
              <c:idx val="3"/>
              <c:layout>
                <c:manualLayout>
                  <c:x val="8.0452076898285967E-17"/>
                  <c:y val="0.126256185347417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09-440F-B5CB-6585EE407159}"/>
                </c:ext>
              </c:extLst>
            </c:dLbl>
            <c:dLbl>
              <c:idx val="4"/>
              <c:layout>
                <c:manualLayout>
                  <c:x val="-1.1316741696017772E-16"/>
                  <c:y val="8.9793045148623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09-440F-B5CB-6585EE407159}"/>
                </c:ext>
              </c:extLst>
            </c:dLbl>
            <c:dLbl>
              <c:idx val="5"/>
              <c:layout>
                <c:manualLayout>
                  <c:x val="1.5432098765432098E-3"/>
                  <c:y val="8.1374947165940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09-440F-B5CB-6585EE407159}"/>
                </c:ext>
              </c:extLst>
            </c:dLbl>
            <c:dLbl>
              <c:idx val="6"/>
              <c:layout>
                <c:manualLayout>
                  <c:x val="0"/>
                  <c:y val="9.259907780951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09-440F-B5CB-6585EE40715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Academic</c:v>
                </c:pt>
                <c:pt idx="1">
                  <c:v>Affiliated</c:v>
                </c:pt>
                <c:pt idx="2">
                  <c:v>Community</c:v>
                </c:pt>
                <c:pt idx="3">
                  <c:v>Freestanding</c:v>
                </c:pt>
              </c:strCache>
            </c:strRef>
          </c:cat>
          <c:val>
            <c:numRef>
              <c:f>Sheet1!$B$2:$B$5</c:f>
              <c:numCache>
                <c:formatCode>General</c:formatCode>
                <c:ptCount val="4"/>
                <c:pt idx="0">
                  <c:v>961</c:v>
                </c:pt>
                <c:pt idx="1">
                  <c:v>1060</c:v>
                </c:pt>
                <c:pt idx="2">
                  <c:v>1319</c:v>
                </c:pt>
                <c:pt idx="3">
                  <c:v>1473</c:v>
                </c:pt>
              </c:numCache>
            </c:numRef>
          </c:val>
          <c:extLst>
            <c:ext xmlns:c16="http://schemas.microsoft.com/office/drawing/2014/chart" uri="{C3380CC4-5D6E-409C-BE32-E72D297353CC}">
              <c16:uniqueId val="{00000007-F709-440F-B5CB-6585EE407159}"/>
            </c:ext>
          </c:extLst>
        </c:ser>
        <c:dLbls>
          <c:showLegendKey val="0"/>
          <c:showVal val="0"/>
          <c:showCatName val="0"/>
          <c:showSerName val="0"/>
          <c:showPercent val="0"/>
          <c:showBubbleSize val="0"/>
        </c:dLbls>
        <c:gapWidth val="90"/>
        <c:shape val="box"/>
        <c:axId val="479843800"/>
        <c:axId val="479268096"/>
        <c:axId val="0"/>
      </c:bar3DChart>
      <c:catAx>
        <c:axId val="479843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en-US"/>
          </a:p>
        </c:txPr>
        <c:crossAx val="479268096"/>
        <c:crosses val="autoZero"/>
        <c:auto val="1"/>
        <c:lblAlgn val="ctr"/>
        <c:lblOffset val="100"/>
        <c:noMultiLvlLbl val="0"/>
      </c:catAx>
      <c:valAx>
        <c:axId val="479268096"/>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98438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Main</a:t>
            </a:r>
            <a:r>
              <a:rPr lang="en-US" sz="2800" b="1" baseline="0" dirty="0"/>
              <a:t> ED Provider Coverage</a:t>
            </a:r>
            <a:endParaRPr lang="en-US" sz="2800" b="1" dirty="0"/>
          </a:p>
        </c:rich>
      </c:tx>
      <c:layout>
        <c:manualLayout>
          <c:xMode val="edge"/>
          <c:yMode val="edge"/>
          <c:x val="0.16532214133610657"/>
          <c:y val="7.0150816522362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6EE-4BD5-979E-88EF50BE16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EE-4BD5-979E-88EF50BE16E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EE-4BD5-979E-88EF50BE16E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2-A6EE-4BD5-979E-88EF50BE16E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20</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A6EE-4BD5-979E-88EF50BE16E8}"/>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E-4BD5-979E-88EF50BE16E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62</c:v>
                </c:pt>
                <c:pt idx="1">
                  <c:v>20</c:v>
                </c:pt>
                <c:pt idx="2">
                  <c:v>106</c:v>
                </c:pt>
              </c:numCache>
            </c:numRef>
          </c:val>
          <c:extLst>
            <c:ext xmlns:c16="http://schemas.microsoft.com/office/drawing/2014/chart" uri="{C3380CC4-5D6E-409C-BE32-E72D297353CC}">
              <c16:uniqueId val="{00000000-A6EE-4BD5-979E-88EF50BE16E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baseline="0" dirty="0"/>
              <a:t>Total Daily ED Provider Coverage</a:t>
            </a:r>
            <a:endParaRPr lang="en-US" sz="2800" b="1" dirty="0"/>
          </a:p>
        </c:rich>
      </c:tx>
      <c:layout>
        <c:manualLayout>
          <c:xMode val="edge"/>
          <c:yMode val="edge"/>
          <c:x val="0.15073886990541274"/>
          <c:y val="7.576288184415118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946417075224081E-2"/>
          <c:y val="0.29223261436295433"/>
          <c:w val="0.80581785767345115"/>
          <c:h val="0.55835078634094004"/>
        </c:manualLayout>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823-42AE-8B04-F659AEBDED2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823-42AE-8B04-F659AEBDED2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823-42AE-8B04-F659AEBDED2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1-1823-42AE-8B04-F659AEBDED2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46</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1823-42AE-8B04-F659AEBDED28}"/>
                </c:ext>
              </c:extLst>
            </c:dLbl>
            <c:dLbl>
              <c:idx val="2"/>
              <c:layout>
                <c:manualLayout>
                  <c:x val="3.1446540880503145E-2"/>
                  <c:y val="-0.1234654370793575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23-42AE-8B04-F659AEBDED2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72</c:v>
                </c:pt>
                <c:pt idx="1">
                  <c:v>44</c:v>
                </c:pt>
                <c:pt idx="2">
                  <c:v>106</c:v>
                </c:pt>
              </c:numCache>
            </c:numRef>
          </c:val>
          <c:extLst>
            <c:ext xmlns:c16="http://schemas.microsoft.com/office/drawing/2014/chart" uri="{C3380CC4-5D6E-409C-BE32-E72D297353CC}">
              <c16:uniqueId val="{00000006-1823-42AE-8B04-F659AEBDED2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Main</a:t>
            </a:r>
            <a:r>
              <a:rPr lang="en-US" sz="2400" b="1" baseline="0" dirty="0"/>
              <a:t> ED Provider Coverage: Academic</a:t>
            </a:r>
            <a:endParaRPr lang="en-US" sz="2400" b="1" dirty="0"/>
          </a:p>
        </c:rich>
      </c:tx>
      <c:layout>
        <c:manualLayout>
          <c:xMode val="edge"/>
          <c:yMode val="edge"/>
          <c:x val="0.16532214133610657"/>
          <c:y val="7.01508165223622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6EE-4BD5-979E-88EF50BE16E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EE-4BD5-979E-88EF50BE16E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EE-4BD5-979E-88EF50BE16E8}"/>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2-A6EE-4BD5-979E-88EF50BE16E8}"/>
                </c:ext>
              </c:extLst>
            </c:dLbl>
            <c:dLbl>
              <c:idx val="1"/>
              <c:layout>
                <c:manualLayout>
                  <c:x val="6.6707439871902807E-2"/>
                  <c:y val="4.2090489913416251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20</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A6EE-4BD5-979E-88EF50BE16E8}"/>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E-4BD5-979E-88EF50BE16E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Attending</c:v>
                </c:pt>
                <c:pt idx="1">
                  <c:v>APP</c:v>
                </c:pt>
                <c:pt idx="2">
                  <c:v>Resident</c:v>
                </c:pt>
              </c:strCache>
            </c:strRef>
          </c:cat>
          <c:val>
            <c:numRef>
              <c:f>Sheet1!$B$2:$B$4</c:f>
              <c:numCache>
                <c:formatCode>General</c:formatCode>
                <c:ptCount val="3"/>
                <c:pt idx="0">
                  <c:v>62</c:v>
                </c:pt>
                <c:pt idx="1">
                  <c:v>20</c:v>
                </c:pt>
                <c:pt idx="2">
                  <c:v>106</c:v>
                </c:pt>
              </c:numCache>
            </c:numRef>
          </c:val>
          <c:extLst>
            <c:ext xmlns:c16="http://schemas.microsoft.com/office/drawing/2014/chart" uri="{C3380CC4-5D6E-409C-BE32-E72D297353CC}">
              <c16:uniqueId val="{00000000-A6EE-4BD5-979E-88EF50BE16E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400" b="1" dirty="0"/>
              <a:t>Main</a:t>
            </a:r>
            <a:r>
              <a:rPr lang="en-US" sz="2400" b="1" baseline="0" dirty="0"/>
              <a:t> ED Provider Coverage: Community</a:t>
            </a:r>
            <a:endParaRPr lang="en-US" sz="2400" b="1" dirty="0"/>
          </a:p>
        </c:rich>
      </c:tx>
      <c:layout>
        <c:manualLayout>
          <c:xMode val="edge"/>
          <c:yMode val="edge"/>
          <c:x val="0.15903283316000594"/>
          <c:y val="5.6120653217889761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Main ED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896-45E4-930B-C18629B9DBF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896-45E4-930B-C18629B9DBF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896-45E4-930B-C18629B9DBF1}"/>
              </c:ext>
            </c:extLst>
          </c:dPt>
          <c:dLbls>
            <c:dLbl>
              <c:idx val="0"/>
              <c:layout>
                <c:manualLayout>
                  <c:x val="3.5785072201404478E-2"/>
                  <c:y val="-4.91055715656535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0439409696429454"/>
                      <c:h val="7.973352853304369E-2"/>
                    </c:manualLayout>
                  </c15:layout>
                </c:ext>
                <c:ext xmlns:c16="http://schemas.microsoft.com/office/drawing/2014/chart" uri="{C3380CC4-5D6E-409C-BE32-E72D297353CC}">
                  <c16:uniqueId val="{00000001-9896-45E4-930B-C18629B9DBF1}"/>
                </c:ext>
              </c:extLst>
            </c:dLbl>
            <c:dLbl>
              <c:idx val="1"/>
              <c:layout>
                <c:manualLayout>
                  <c:x val="3.8405635616302676E-2"/>
                  <c:y val="-4.0687584056696938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dirty="0"/>
                      <a:t>12</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707968107760109E-2"/>
                      <c:h val="0.10218178982019958"/>
                    </c:manualLayout>
                  </c15:layout>
                </c:ext>
                <c:ext xmlns:c16="http://schemas.microsoft.com/office/drawing/2014/chart" uri="{C3380CC4-5D6E-409C-BE32-E72D297353CC}">
                  <c16:uniqueId val="{00000003-9896-45E4-930B-C18629B9DBF1}"/>
                </c:ext>
              </c:extLst>
            </c:dLbl>
            <c:dLbl>
              <c:idx val="2"/>
              <c:layout>
                <c:manualLayout>
                  <c:x val="3.4591194968553458E-2"/>
                  <c:y val="-0.235706743515137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96-45E4-930B-C18629B9DBF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Attending</c:v>
                </c:pt>
                <c:pt idx="1">
                  <c:v>APP</c:v>
                </c:pt>
              </c:strCache>
            </c:strRef>
          </c:cat>
          <c:val>
            <c:numRef>
              <c:f>Sheet1!$B$2:$B$3</c:f>
              <c:numCache>
                <c:formatCode>General</c:formatCode>
                <c:ptCount val="2"/>
                <c:pt idx="0">
                  <c:v>36</c:v>
                </c:pt>
                <c:pt idx="1">
                  <c:v>12</c:v>
                </c:pt>
              </c:numCache>
            </c:numRef>
          </c:val>
          <c:extLst>
            <c:ext xmlns:c16="http://schemas.microsoft.com/office/drawing/2014/chart" uri="{C3380CC4-5D6E-409C-BE32-E72D297353CC}">
              <c16:uniqueId val="{00000006-9896-45E4-930B-C18629B9DBF1}"/>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Resident Productivity Mean PPH </a:t>
            </a:r>
          </a:p>
        </c:rich>
      </c:tx>
      <c:layout>
        <c:manualLayout>
          <c:xMode val="edge"/>
          <c:yMode val="edge"/>
          <c:x val="0.16725791164202236"/>
          <c:y val="3.9871058978531236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Sheet1!$D$1</c:f>
              <c:strCache>
                <c:ptCount val="1"/>
                <c:pt idx="0">
                  <c:v>FY 17</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Sheet1!$D$2:$D$5</c:f>
              <c:numCache>
                <c:formatCode>General</c:formatCode>
                <c:ptCount val="4"/>
                <c:pt idx="0">
                  <c:v>1</c:v>
                </c:pt>
                <c:pt idx="1">
                  <c:v>1.4</c:v>
                </c:pt>
                <c:pt idx="2">
                  <c:v>1.6</c:v>
                </c:pt>
                <c:pt idx="3">
                  <c:v>1.7</c:v>
                </c:pt>
              </c:numCache>
            </c:numRef>
          </c:val>
          <c:extLst>
            <c:ext xmlns:c16="http://schemas.microsoft.com/office/drawing/2014/chart" uri="{C3380CC4-5D6E-409C-BE32-E72D297353CC}">
              <c16:uniqueId val="{00000004-D820-43C9-88CA-59DA47BF0F9B}"/>
            </c:ext>
          </c:extLst>
        </c:ser>
        <c:ser>
          <c:idx val="1"/>
          <c:order val="1"/>
          <c:tx>
            <c:strRef>
              <c:f>Sheet1!$E$1</c:f>
              <c:strCache>
                <c:ptCount val="1"/>
                <c:pt idx="0">
                  <c:v>FY 18</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Sheet1!$E$2:$E$5</c:f>
              <c:numCache>
                <c:formatCode>General</c:formatCode>
                <c:ptCount val="4"/>
                <c:pt idx="0">
                  <c:v>1</c:v>
                </c:pt>
                <c:pt idx="1">
                  <c:v>1.4</c:v>
                </c:pt>
                <c:pt idx="2">
                  <c:v>1.7</c:v>
                </c:pt>
                <c:pt idx="3">
                  <c:v>1.7</c:v>
                </c:pt>
              </c:numCache>
            </c:numRef>
          </c:val>
          <c:extLst>
            <c:ext xmlns:c16="http://schemas.microsoft.com/office/drawing/2014/chart" uri="{C3380CC4-5D6E-409C-BE32-E72D297353CC}">
              <c16:uniqueId val="{00000005-6A41-4F86-98A4-9ED578AB3630}"/>
            </c:ext>
          </c:extLst>
        </c:ser>
        <c:ser>
          <c:idx val="2"/>
          <c:order val="2"/>
          <c:tx>
            <c:strRef>
              <c:f>Sheet1!$F$1</c:f>
              <c:strCache>
                <c:ptCount val="1"/>
                <c:pt idx="0">
                  <c:v>FY 19</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Sheet1!$F$2:$F$5</c:f>
              <c:numCache>
                <c:formatCode>General</c:formatCode>
                <c:ptCount val="4"/>
                <c:pt idx="0">
                  <c:v>1.1000000000000001</c:v>
                </c:pt>
                <c:pt idx="1">
                  <c:v>1.5</c:v>
                </c:pt>
                <c:pt idx="2">
                  <c:v>1.8</c:v>
                </c:pt>
                <c:pt idx="3">
                  <c:v>2.2000000000000002</c:v>
                </c:pt>
              </c:numCache>
            </c:numRef>
          </c:val>
          <c:extLst>
            <c:ext xmlns:c16="http://schemas.microsoft.com/office/drawing/2014/chart" uri="{C3380CC4-5D6E-409C-BE32-E72D297353CC}">
              <c16:uniqueId val="{00000000-5DC1-4AB4-8A43-AF2F8D494C13}"/>
            </c:ext>
          </c:extLst>
        </c:ser>
        <c:ser>
          <c:idx val="3"/>
          <c:order val="3"/>
          <c:tx>
            <c:strRef>
              <c:f>Sheet1!$G$1</c:f>
              <c:strCache>
                <c:ptCount val="1"/>
                <c:pt idx="0">
                  <c:v>FY20</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PGY 1</c:v>
                </c:pt>
                <c:pt idx="1">
                  <c:v>PGY 2</c:v>
                </c:pt>
                <c:pt idx="2">
                  <c:v>PGY 3</c:v>
                </c:pt>
                <c:pt idx="3">
                  <c:v>PGY 4</c:v>
                </c:pt>
              </c:strCache>
            </c:strRef>
          </c:cat>
          <c:val>
            <c:numRef>
              <c:f>Sheet1!$G$2:$G$5</c:f>
              <c:numCache>
                <c:formatCode>General</c:formatCode>
                <c:ptCount val="4"/>
                <c:pt idx="0">
                  <c:v>1</c:v>
                </c:pt>
                <c:pt idx="1">
                  <c:v>1.4</c:v>
                </c:pt>
                <c:pt idx="2">
                  <c:v>1.7</c:v>
                </c:pt>
                <c:pt idx="3">
                  <c:v>1.8</c:v>
                </c:pt>
              </c:numCache>
            </c:numRef>
          </c:val>
          <c:extLst>
            <c:ext xmlns:c16="http://schemas.microsoft.com/office/drawing/2014/chart" uri="{C3380CC4-5D6E-409C-BE32-E72D297353CC}">
              <c16:uniqueId val="{00000000-3F3E-46B6-A45E-D77B41A835C3}"/>
            </c:ext>
          </c:extLst>
        </c:ser>
        <c:ser>
          <c:idx val="4"/>
          <c:order val="4"/>
          <c:tx>
            <c:strRef>
              <c:f>Sheet1!$H$1</c:f>
              <c:strCache>
                <c:ptCount val="1"/>
                <c:pt idx="0">
                  <c:v>FY21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3"/>
              <c:layout>
                <c:manualLayout>
                  <c:x val="2.3055558631647148E-2"/>
                  <c:y val="-4.03775266952675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DB-485D-AE4E-8E3FAF4E51C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PGY 1</c:v>
                </c:pt>
                <c:pt idx="1">
                  <c:v>PGY 2</c:v>
                </c:pt>
                <c:pt idx="2">
                  <c:v>PGY 3</c:v>
                </c:pt>
                <c:pt idx="3">
                  <c:v>PGY 4</c:v>
                </c:pt>
              </c:strCache>
            </c:strRef>
          </c:cat>
          <c:val>
            <c:numRef>
              <c:f>Sheet1!$H$2:$H$5</c:f>
              <c:numCache>
                <c:formatCode>General</c:formatCode>
                <c:ptCount val="4"/>
                <c:pt idx="0">
                  <c:v>0.9</c:v>
                </c:pt>
                <c:pt idx="1">
                  <c:v>1.3</c:v>
                </c:pt>
                <c:pt idx="2">
                  <c:v>1.5</c:v>
                </c:pt>
                <c:pt idx="3">
                  <c:v>1.4</c:v>
                </c:pt>
              </c:numCache>
            </c:numRef>
          </c:val>
          <c:extLst>
            <c:ext xmlns:c16="http://schemas.microsoft.com/office/drawing/2014/chart" uri="{C3380CC4-5D6E-409C-BE32-E72D297353CC}">
              <c16:uniqueId val="{00000001-095C-4C92-9DC2-73A49BF665C0}"/>
            </c:ext>
          </c:extLst>
        </c:ser>
        <c:dLbls>
          <c:showLegendKey val="0"/>
          <c:showVal val="0"/>
          <c:showCatName val="0"/>
          <c:showSerName val="0"/>
          <c:showPercent val="0"/>
          <c:showBubbleSize val="0"/>
        </c:dLbls>
        <c:gapWidth val="150"/>
        <c:shape val="box"/>
        <c:axId val="292393144"/>
        <c:axId val="292393536"/>
        <c:axId val="0"/>
      </c:bar3DChart>
      <c:catAx>
        <c:axId val="292393144"/>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Post Graduate Year</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92393536"/>
        <c:crosses val="autoZero"/>
        <c:auto val="1"/>
        <c:lblAlgn val="ctr"/>
        <c:lblOffset val="100"/>
        <c:noMultiLvlLbl val="0"/>
      </c:catAx>
      <c:valAx>
        <c:axId val="292393536"/>
        <c:scaling>
          <c:orientation val="minMax"/>
          <c:min val="0"/>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Patients per Hour</a:t>
                </a:r>
              </a:p>
            </c:rich>
          </c:tx>
          <c:layout>
            <c:manualLayout>
              <c:xMode val="edge"/>
              <c:yMode val="edge"/>
              <c:x val="1.8629226745160328E-2"/>
              <c:y val="0.33627188857952417"/>
            </c:manualLayout>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92393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Sheet1!$G$1</c:f>
              <c:strCache>
                <c:ptCount val="1"/>
                <c:pt idx="0">
                  <c:v>FY 17</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Sheet1!$G$2:$G$7</c:f>
              <c:numCache>
                <c:formatCode>General</c:formatCode>
                <c:ptCount val="6"/>
                <c:pt idx="0">
                  <c:v>0.3</c:v>
                </c:pt>
                <c:pt idx="1">
                  <c:v>2.7</c:v>
                </c:pt>
                <c:pt idx="2">
                  <c:v>20.7</c:v>
                </c:pt>
                <c:pt idx="3">
                  <c:v>35.4</c:v>
                </c:pt>
                <c:pt idx="4">
                  <c:v>34.4</c:v>
                </c:pt>
                <c:pt idx="5">
                  <c:v>3.2</c:v>
                </c:pt>
              </c:numCache>
            </c:numRef>
          </c:val>
          <c:extLst>
            <c:ext xmlns:c16="http://schemas.microsoft.com/office/drawing/2014/chart" uri="{C3380CC4-5D6E-409C-BE32-E72D297353CC}">
              <c16:uniqueId val="{00000000-D8FD-4987-B9C4-D4E6DC8B984F}"/>
            </c:ext>
          </c:extLst>
        </c:ser>
        <c:ser>
          <c:idx val="1"/>
          <c:order val="1"/>
          <c:tx>
            <c:strRef>
              <c:f>Sheet1!$H$1</c:f>
              <c:strCache>
                <c:ptCount val="1"/>
                <c:pt idx="0">
                  <c:v>FY 18</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Sheet1!$H$2:$H$7</c:f>
              <c:numCache>
                <c:formatCode>General</c:formatCode>
                <c:ptCount val="6"/>
                <c:pt idx="0">
                  <c:v>0.3</c:v>
                </c:pt>
                <c:pt idx="1">
                  <c:v>2.7</c:v>
                </c:pt>
                <c:pt idx="2">
                  <c:v>20.8</c:v>
                </c:pt>
                <c:pt idx="3">
                  <c:v>35.200000000000003</c:v>
                </c:pt>
                <c:pt idx="4">
                  <c:v>34.200000000000003</c:v>
                </c:pt>
                <c:pt idx="5">
                  <c:v>3.6</c:v>
                </c:pt>
              </c:numCache>
            </c:numRef>
          </c:val>
          <c:extLst>
            <c:ext xmlns:c16="http://schemas.microsoft.com/office/drawing/2014/chart" uri="{C3380CC4-5D6E-409C-BE32-E72D297353CC}">
              <c16:uniqueId val="{00000001-D8FD-4987-B9C4-D4E6DC8B984F}"/>
            </c:ext>
          </c:extLst>
        </c:ser>
        <c:ser>
          <c:idx val="2"/>
          <c:order val="2"/>
          <c:tx>
            <c:strRef>
              <c:f>Sheet1!$I$1</c:f>
              <c:strCache>
                <c:ptCount val="1"/>
                <c:pt idx="0">
                  <c:v>FY 19</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Sheet1!$I$2:$I$7</c:f>
              <c:numCache>
                <c:formatCode>General</c:formatCode>
                <c:ptCount val="6"/>
                <c:pt idx="0">
                  <c:v>0.3</c:v>
                </c:pt>
                <c:pt idx="1">
                  <c:v>3.3</c:v>
                </c:pt>
                <c:pt idx="2">
                  <c:v>19</c:v>
                </c:pt>
                <c:pt idx="3">
                  <c:v>34.5</c:v>
                </c:pt>
                <c:pt idx="4">
                  <c:v>36</c:v>
                </c:pt>
                <c:pt idx="5">
                  <c:v>4.3</c:v>
                </c:pt>
              </c:numCache>
            </c:numRef>
          </c:val>
          <c:extLst>
            <c:ext xmlns:c16="http://schemas.microsoft.com/office/drawing/2014/chart" uri="{C3380CC4-5D6E-409C-BE32-E72D297353CC}">
              <c16:uniqueId val="{00000002-D8FD-4987-B9C4-D4E6DC8B984F}"/>
            </c:ext>
          </c:extLst>
        </c:ser>
        <c:ser>
          <c:idx val="3"/>
          <c:order val="3"/>
          <c:tx>
            <c:strRef>
              <c:f>Sheet1!$J$1</c:f>
              <c:strCache>
                <c:ptCount val="1"/>
                <c:pt idx="0">
                  <c:v>FY 20</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Sheet1!$J$2:$J$7</c:f>
              <c:numCache>
                <c:formatCode>General</c:formatCode>
                <c:ptCount val="6"/>
                <c:pt idx="0">
                  <c:v>0.3</c:v>
                </c:pt>
                <c:pt idx="1">
                  <c:v>2.7</c:v>
                </c:pt>
                <c:pt idx="2">
                  <c:v>15.1</c:v>
                </c:pt>
                <c:pt idx="3">
                  <c:v>34.299999999999997</c:v>
                </c:pt>
                <c:pt idx="4">
                  <c:v>37.6</c:v>
                </c:pt>
                <c:pt idx="5">
                  <c:v>4.8</c:v>
                </c:pt>
              </c:numCache>
            </c:numRef>
          </c:val>
          <c:extLst>
            <c:ext xmlns:c16="http://schemas.microsoft.com/office/drawing/2014/chart" uri="{C3380CC4-5D6E-409C-BE32-E72D297353CC}">
              <c16:uniqueId val="{00000003-D8FD-4987-B9C4-D4E6DC8B984F}"/>
            </c:ext>
          </c:extLst>
        </c:ser>
        <c:ser>
          <c:idx val="4"/>
          <c:order val="4"/>
          <c:tx>
            <c:strRef>
              <c:f>Sheet1!$K$1</c:f>
              <c:strCache>
                <c:ptCount val="1"/>
                <c:pt idx="0">
                  <c:v>FY 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Sheet1!$A$2:$A$7</c:f>
              <c:strCache>
                <c:ptCount val="6"/>
                <c:pt idx="0">
                  <c:v>Level 1</c:v>
                </c:pt>
                <c:pt idx="1">
                  <c:v>Level 2</c:v>
                </c:pt>
                <c:pt idx="2">
                  <c:v>Level 3</c:v>
                </c:pt>
                <c:pt idx="3">
                  <c:v>Level 4</c:v>
                </c:pt>
                <c:pt idx="4">
                  <c:v>Level 5</c:v>
                </c:pt>
                <c:pt idx="5">
                  <c:v>CC</c:v>
                </c:pt>
              </c:strCache>
            </c:strRef>
          </c:cat>
          <c:val>
            <c:numRef>
              <c:f>Sheet1!$K$2:$K$7</c:f>
              <c:numCache>
                <c:formatCode>General</c:formatCode>
                <c:ptCount val="6"/>
                <c:pt idx="0">
                  <c:v>0.3</c:v>
                </c:pt>
                <c:pt idx="1">
                  <c:v>3.1</c:v>
                </c:pt>
                <c:pt idx="2">
                  <c:v>13.1</c:v>
                </c:pt>
                <c:pt idx="3">
                  <c:v>36.6</c:v>
                </c:pt>
                <c:pt idx="4">
                  <c:v>37.9</c:v>
                </c:pt>
                <c:pt idx="5">
                  <c:v>5.5</c:v>
                </c:pt>
              </c:numCache>
            </c:numRef>
          </c:val>
          <c:extLst>
            <c:ext xmlns:c16="http://schemas.microsoft.com/office/drawing/2014/chart" uri="{C3380CC4-5D6E-409C-BE32-E72D297353CC}">
              <c16:uniqueId val="{00000000-5766-4257-A853-846D9A1C69AE}"/>
            </c:ext>
          </c:extLst>
        </c:ser>
        <c:dLbls>
          <c:showLegendKey val="0"/>
          <c:showVal val="0"/>
          <c:showCatName val="0"/>
          <c:showSerName val="0"/>
          <c:showPercent val="0"/>
          <c:showBubbleSize val="0"/>
        </c:dLbls>
        <c:gapWidth val="150"/>
        <c:shape val="box"/>
        <c:axId val="482138880"/>
        <c:axId val="482139272"/>
        <c:axId val="0"/>
      </c:bar3DChart>
      <c:catAx>
        <c:axId val="48213888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2139272"/>
        <c:crosses val="autoZero"/>
        <c:auto val="1"/>
        <c:lblAlgn val="ctr"/>
        <c:lblOffset val="100"/>
        <c:noMultiLvlLbl val="0"/>
      </c:catAx>
      <c:valAx>
        <c:axId val="48213927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213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Sheet1!$G$1</c:f>
              <c:strCache>
                <c:ptCount val="1"/>
                <c:pt idx="0">
                  <c:v>FY 16</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Sheet1!$G$2:$G$6</c:f>
              <c:numCache>
                <c:formatCode>General</c:formatCode>
                <c:ptCount val="5"/>
                <c:pt idx="0">
                  <c:v>9.8000000000000007</c:v>
                </c:pt>
                <c:pt idx="1">
                  <c:v>24.8</c:v>
                </c:pt>
                <c:pt idx="2">
                  <c:v>28.7</c:v>
                </c:pt>
                <c:pt idx="3">
                  <c:v>28.2</c:v>
                </c:pt>
                <c:pt idx="4">
                  <c:v>4.5999999999999996</c:v>
                </c:pt>
              </c:numCache>
            </c:numRef>
          </c:val>
          <c:extLst>
            <c:ext xmlns:c16="http://schemas.microsoft.com/office/drawing/2014/chart" uri="{C3380CC4-5D6E-409C-BE32-E72D297353CC}">
              <c16:uniqueId val="{00000000-5852-4DB0-96E2-205CC7BD1066}"/>
            </c:ext>
          </c:extLst>
        </c:ser>
        <c:ser>
          <c:idx val="1"/>
          <c:order val="1"/>
          <c:tx>
            <c:strRef>
              <c:f>Sheet1!$H$1</c:f>
              <c:strCache>
                <c:ptCount val="1"/>
                <c:pt idx="0">
                  <c:v>FY 17</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Sheet1!$H$2:$H$6</c:f>
              <c:numCache>
                <c:formatCode>General</c:formatCode>
                <c:ptCount val="5"/>
                <c:pt idx="0">
                  <c:v>12.8</c:v>
                </c:pt>
                <c:pt idx="1">
                  <c:v>26.3</c:v>
                </c:pt>
                <c:pt idx="2">
                  <c:v>29.5</c:v>
                </c:pt>
                <c:pt idx="3">
                  <c:v>25.6</c:v>
                </c:pt>
                <c:pt idx="4">
                  <c:v>2.8</c:v>
                </c:pt>
              </c:numCache>
            </c:numRef>
          </c:val>
          <c:extLst>
            <c:ext xmlns:c16="http://schemas.microsoft.com/office/drawing/2014/chart" uri="{C3380CC4-5D6E-409C-BE32-E72D297353CC}">
              <c16:uniqueId val="{00000001-5852-4DB0-96E2-205CC7BD1066}"/>
            </c:ext>
          </c:extLst>
        </c:ser>
        <c:ser>
          <c:idx val="2"/>
          <c:order val="2"/>
          <c:tx>
            <c:strRef>
              <c:f>Sheet1!$I$1</c:f>
              <c:strCache>
                <c:ptCount val="1"/>
                <c:pt idx="0">
                  <c:v>FY 18</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Sheet1!$I$2:$I$6</c:f>
              <c:numCache>
                <c:formatCode>General</c:formatCode>
                <c:ptCount val="5"/>
                <c:pt idx="0">
                  <c:v>8.5</c:v>
                </c:pt>
                <c:pt idx="1">
                  <c:v>26.9</c:v>
                </c:pt>
                <c:pt idx="2">
                  <c:v>26.7</c:v>
                </c:pt>
                <c:pt idx="3">
                  <c:v>26.3</c:v>
                </c:pt>
                <c:pt idx="4">
                  <c:v>2.4</c:v>
                </c:pt>
              </c:numCache>
            </c:numRef>
          </c:val>
          <c:extLst>
            <c:ext xmlns:c16="http://schemas.microsoft.com/office/drawing/2014/chart" uri="{C3380CC4-5D6E-409C-BE32-E72D297353CC}">
              <c16:uniqueId val="{00000002-5852-4DB0-96E2-205CC7BD1066}"/>
            </c:ext>
          </c:extLst>
        </c:ser>
        <c:ser>
          <c:idx val="3"/>
          <c:order val="3"/>
          <c:tx>
            <c:strRef>
              <c:f>Sheet1!$J$1</c:f>
              <c:strCache>
                <c:ptCount val="1"/>
                <c:pt idx="0">
                  <c:v>FY 19</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Sheet1!$J$2:$J$6</c:f>
              <c:numCache>
                <c:formatCode>General</c:formatCode>
                <c:ptCount val="5"/>
                <c:pt idx="0">
                  <c:v>9.5</c:v>
                </c:pt>
                <c:pt idx="1">
                  <c:v>26.7</c:v>
                </c:pt>
                <c:pt idx="2">
                  <c:v>26.4</c:v>
                </c:pt>
                <c:pt idx="3">
                  <c:v>25.9</c:v>
                </c:pt>
                <c:pt idx="4">
                  <c:v>3</c:v>
                </c:pt>
              </c:numCache>
            </c:numRef>
          </c:val>
          <c:extLst>
            <c:ext xmlns:c16="http://schemas.microsoft.com/office/drawing/2014/chart" uri="{C3380CC4-5D6E-409C-BE32-E72D297353CC}">
              <c16:uniqueId val="{00000003-5852-4DB0-96E2-205CC7BD1066}"/>
            </c:ext>
          </c:extLst>
        </c:ser>
        <c:ser>
          <c:idx val="4"/>
          <c:order val="4"/>
          <c:tx>
            <c:strRef>
              <c:f>Sheet1!$K$1</c:f>
              <c:strCache>
                <c:ptCount val="1"/>
                <c:pt idx="0">
                  <c:v>FY 20</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Sheet1!$K$2:$K$6</c:f>
              <c:numCache>
                <c:formatCode>General</c:formatCode>
                <c:ptCount val="5"/>
                <c:pt idx="0">
                  <c:v>9</c:v>
                </c:pt>
                <c:pt idx="1">
                  <c:v>27.4</c:v>
                </c:pt>
                <c:pt idx="2">
                  <c:v>25.6</c:v>
                </c:pt>
                <c:pt idx="3">
                  <c:v>26</c:v>
                </c:pt>
                <c:pt idx="4">
                  <c:v>2.8</c:v>
                </c:pt>
              </c:numCache>
            </c:numRef>
          </c:val>
          <c:extLst>
            <c:ext xmlns:c16="http://schemas.microsoft.com/office/drawing/2014/chart" uri="{C3380CC4-5D6E-409C-BE32-E72D297353CC}">
              <c16:uniqueId val="{00000004-5852-4DB0-96E2-205CC7BD1066}"/>
            </c:ext>
          </c:extLst>
        </c:ser>
        <c:ser>
          <c:idx val="5"/>
          <c:order val="5"/>
          <c:tx>
            <c:strRef>
              <c:f>Sheet1!$L$1</c:f>
              <c:strCache>
                <c:ptCount val="1"/>
                <c:pt idx="0">
                  <c:v>FY 21</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Self Pay</c:v>
                </c:pt>
                <c:pt idx="1">
                  <c:v>Medicare</c:v>
                </c:pt>
                <c:pt idx="2">
                  <c:v>Medicaid</c:v>
                </c:pt>
                <c:pt idx="3">
                  <c:v>Comm</c:v>
                </c:pt>
                <c:pt idx="4">
                  <c:v>Other</c:v>
                </c:pt>
              </c:strCache>
            </c:strRef>
          </c:cat>
          <c:val>
            <c:numRef>
              <c:f>Sheet1!$L$2:$L$6</c:f>
              <c:numCache>
                <c:formatCode>General</c:formatCode>
                <c:ptCount val="5"/>
                <c:pt idx="0">
                  <c:v>7.2</c:v>
                </c:pt>
                <c:pt idx="1">
                  <c:v>28</c:v>
                </c:pt>
                <c:pt idx="2">
                  <c:v>28</c:v>
                </c:pt>
                <c:pt idx="3">
                  <c:v>26.2</c:v>
                </c:pt>
                <c:pt idx="4">
                  <c:v>3.1</c:v>
                </c:pt>
              </c:numCache>
            </c:numRef>
          </c:val>
          <c:extLst>
            <c:ext xmlns:c16="http://schemas.microsoft.com/office/drawing/2014/chart" uri="{C3380CC4-5D6E-409C-BE32-E72D297353CC}">
              <c16:uniqueId val="{00000000-CD88-4487-B670-0E9B41C73DB4}"/>
            </c:ext>
          </c:extLst>
        </c:ser>
        <c:dLbls>
          <c:showLegendKey val="0"/>
          <c:showVal val="0"/>
          <c:showCatName val="0"/>
          <c:showSerName val="0"/>
          <c:showPercent val="0"/>
          <c:showBubbleSize val="0"/>
        </c:dLbls>
        <c:gapWidth val="150"/>
        <c:shape val="box"/>
        <c:axId val="197904472"/>
        <c:axId val="197905648"/>
        <c:axId val="0"/>
      </c:bar3DChart>
      <c:catAx>
        <c:axId val="19790447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5648"/>
        <c:crosses val="autoZero"/>
        <c:auto val="1"/>
        <c:lblAlgn val="ctr"/>
        <c:lblOffset val="100"/>
        <c:noMultiLvlLbl val="0"/>
      </c:catAx>
      <c:valAx>
        <c:axId val="19790564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97904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Faculty Effort</c:v>
                </c:pt>
              </c:strCache>
            </c:strRef>
          </c:tx>
          <c:dPt>
            <c:idx val="0"/>
            <c:bubble3D val="0"/>
            <c:explosion val="36"/>
            <c:extLst>
              <c:ext xmlns:c16="http://schemas.microsoft.com/office/drawing/2014/chart" uri="{C3380CC4-5D6E-409C-BE32-E72D297353CC}">
                <c16:uniqueId val="{00000000-EC46-4B20-A65C-5B85C9266B74}"/>
              </c:ext>
            </c:extLst>
          </c:dPt>
          <c:dLbls>
            <c:dLbl>
              <c:idx val="0"/>
              <c:layout>
                <c:manualLayout>
                  <c:x val="-0.14462717792875529"/>
                  <c:y val="-0.218773958939701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46-4B20-A65C-5B85C9266B74}"/>
                </c:ext>
              </c:extLst>
            </c:dLbl>
            <c:dLbl>
              <c:idx val="1"/>
              <c:layout>
                <c:manualLayout>
                  <c:x val="-3.301395848246242E-2"/>
                  <c:y val="-8.2004921259842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46-4B20-A65C-5B85C9266B74}"/>
                </c:ext>
              </c:extLst>
            </c:dLbl>
            <c:dLbl>
              <c:idx val="2"/>
              <c:layout>
                <c:manualLayout>
                  <c:x val="-3.1517776187067525E-2"/>
                  <c:y val="-7.29058398950131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46-4B20-A65C-5B85C9266B74}"/>
                </c:ext>
              </c:extLst>
            </c:dLbl>
            <c:dLbl>
              <c:idx val="3"/>
              <c:layout>
                <c:manualLayout>
                  <c:x val="-5.0537103316630874E-2"/>
                  <c:y val="-2.84937664041994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46-4B20-A65C-5B85C9266B74}"/>
                </c:ext>
              </c:extLst>
            </c:dLbl>
            <c:spPr>
              <a:noFill/>
              <a:ln>
                <a:noFill/>
              </a:ln>
              <a:effectLst/>
            </c:spPr>
            <c:txPr>
              <a:bodyPr/>
              <a:lstStyle/>
              <a:p>
                <a:pPr>
                  <a:defRPr sz="16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Clinical</c:v>
                </c:pt>
                <c:pt idx="1">
                  <c:v>Research</c:v>
                </c:pt>
                <c:pt idx="2">
                  <c:v>Education</c:v>
                </c:pt>
                <c:pt idx="3">
                  <c:v>Admin</c:v>
                </c:pt>
              </c:strCache>
            </c:strRef>
          </c:cat>
          <c:val>
            <c:numRef>
              <c:f>Sheet1!$B$2:$B$5</c:f>
              <c:numCache>
                <c:formatCode>0%</c:formatCode>
                <c:ptCount val="4"/>
                <c:pt idx="0">
                  <c:v>0.68</c:v>
                </c:pt>
                <c:pt idx="1">
                  <c:v>0.06</c:v>
                </c:pt>
                <c:pt idx="2">
                  <c:v>0.13</c:v>
                </c:pt>
                <c:pt idx="3">
                  <c:v>0.12</c:v>
                </c:pt>
              </c:numCache>
            </c:numRef>
          </c:val>
          <c:extLst>
            <c:ext xmlns:c16="http://schemas.microsoft.com/office/drawing/2014/chart" uri="{C3380CC4-5D6E-409C-BE32-E72D297353CC}">
              <c16:uniqueId val="{00000004-EC46-4B20-A65C-5B85C9266B74}"/>
            </c:ext>
          </c:extLst>
        </c:ser>
        <c:dLbls>
          <c:showLegendKey val="0"/>
          <c:showVal val="0"/>
          <c:showCatName val="0"/>
          <c:showSerName val="0"/>
          <c:showPercent val="0"/>
          <c:showBubbleSize val="0"/>
          <c:showLeaderLines val="1"/>
        </c:dLbls>
      </c:pie3DChart>
    </c:plotArea>
    <c:legend>
      <c:legendPos val="r"/>
      <c:overlay val="0"/>
      <c:txPr>
        <a:bodyPr/>
        <a:lstStyle/>
        <a:p>
          <a:pPr>
            <a:defRPr sz="1200"/>
          </a:pPr>
          <a:endParaRPr lang="en-US"/>
        </a:p>
      </c:txPr>
    </c:legend>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EM Years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Sheet1!$D$1</c:f>
              <c:strCache>
                <c:ptCount val="1"/>
                <c:pt idx="0">
                  <c:v>FY 17</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D67-4FF0-A602-900B08DECF16}"/>
              </c:ext>
            </c:extLst>
          </c:dPt>
          <c:dPt>
            <c:idx val="1"/>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D67-4FF0-A602-900B08DECF16}"/>
              </c:ext>
            </c:extLst>
          </c:dPt>
          <c:dPt>
            <c:idx val="2"/>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D67-4FF0-A602-900B08DECF16}"/>
              </c:ext>
            </c:extLst>
          </c:dPt>
          <c:dPt>
            <c:idx val="3"/>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D67-4FF0-A602-900B08DECF16}"/>
              </c:ext>
            </c:extLst>
          </c:dPt>
          <c:dPt>
            <c:idx val="4"/>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D67-4FF0-A602-900B08DECF16}"/>
              </c:ext>
            </c:extLst>
          </c:dPt>
          <c:dPt>
            <c:idx val="5"/>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D67-4FF0-A602-900B08DECF16}"/>
              </c:ext>
            </c:extLst>
          </c:dPt>
          <c:dPt>
            <c:idx val="6"/>
            <c:invertIfNegative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0D67-4FF0-A602-900B08DECF16}"/>
              </c:ext>
            </c:extLst>
          </c:dPt>
          <c:cat>
            <c:strRef>
              <c:f>Sheet1!$A$2:$A$8</c:f>
              <c:strCache>
                <c:ptCount val="7"/>
                <c:pt idx="0">
                  <c:v>0-1</c:v>
                </c:pt>
                <c:pt idx="1">
                  <c:v>2-4</c:v>
                </c:pt>
                <c:pt idx="2">
                  <c:v>5-9</c:v>
                </c:pt>
                <c:pt idx="3">
                  <c:v>10-14</c:v>
                </c:pt>
                <c:pt idx="4">
                  <c:v>15-19</c:v>
                </c:pt>
                <c:pt idx="5">
                  <c:v>20-24</c:v>
                </c:pt>
                <c:pt idx="6">
                  <c:v>&gt;24</c:v>
                </c:pt>
              </c:strCache>
            </c:strRef>
          </c:cat>
          <c:val>
            <c:numRef>
              <c:f>Sheet1!$D$2:$D$8</c:f>
              <c:numCache>
                <c:formatCode>0.0%</c:formatCode>
                <c:ptCount val="7"/>
                <c:pt idx="0">
                  <c:v>7.9000000000000001E-2</c:v>
                </c:pt>
                <c:pt idx="1">
                  <c:v>0.20599999999999999</c:v>
                </c:pt>
                <c:pt idx="2">
                  <c:v>0.23499999999999999</c:v>
                </c:pt>
                <c:pt idx="3">
                  <c:v>0.17199999999999999</c:v>
                </c:pt>
                <c:pt idx="4">
                  <c:v>0.11799999999999999</c:v>
                </c:pt>
                <c:pt idx="5">
                  <c:v>8.3000000000000004E-2</c:v>
                </c:pt>
                <c:pt idx="6">
                  <c:v>0.106</c:v>
                </c:pt>
              </c:numCache>
            </c:numRef>
          </c:val>
          <c:extLst>
            <c:ext xmlns:c16="http://schemas.microsoft.com/office/drawing/2014/chart" uri="{C3380CC4-5D6E-409C-BE32-E72D297353CC}">
              <c16:uniqueId val="{0000000E-0D67-4FF0-A602-900B08DECF16}"/>
            </c:ext>
          </c:extLst>
        </c:ser>
        <c:ser>
          <c:idx val="1"/>
          <c:order val="1"/>
          <c:tx>
            <c:strRef>
              <c:f>Sheet1!$E$1</c:f>
              <c:strCache>
                <c:ptCount val="1"/>
                <c:pt idx="0">
                  <c:v>FY 18</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Sheet1!$E$2:$E$8</c:f>
              <c:numCache>
                <c:formatCode>0.0%</c:formatCode>
                <c:ptCount val="7"/>
                <c:pt idx="0">
                  <c:v>6.2E-2</c:v>
                </c:pt>
                <c:pt idx="1">
                  <c:v>0.20599999999999999</c:v>
                </c:pt>
                <c:pt idx="2">
                  <c:v>0.251</c:v>
                </c:pt>
                <c:pt idx="3">
                  <c:v>0.17299999999999999</c:v>
                </c:pt>
                <c:pt idx="4">
                  <c:v>0.11700000000000001</c:v>
                </c:pt>
                <c:pt idx="5">
                  <c:v>8.4000000000000005E-2</c:v>
                </c:pt>
                <c:pt idx="6">
                  <c:v>0.106</c:v>
                </c:pt>
              </c:numCache>
            </c:numRef>
          </c:val>
          <c:extLst>
            <c:ext xmlns:c16="http://schemas.microsoft.com/office/drawing/2014/chart" uri="{C3380CC4-5D6E-409C-BE32-E72D297353CC}">
              <c16:uniqueId val="{0000000E-B857-4262-9B03-0C38EEB98140}"/>
            </c:ext>
          </c:extLst>
        </c:ser>
        <c:ser>
          <c:idx val="2"/>
          <c:order val="2"/>
          <c:tx>
            <c:strRef>
              <c:f>Sheet1!$F$1</c:f>
              <c:strCache>
                <c:ptCount val="1"/>
                <c:pt idx="0">
                  <c:v>FY 19</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Sheet1!$F$2:$F$8</c:f>
              <c:numCache>
                <c:formatCode>0.0%</c:formatCode>
                <c:ptCount val="7"/>
                <c:pt idx="0">
                  <c:v>7.0999999999999994E-2</c:v>
                </c:pt>
                <c:pt idx="1">
                  <c:v>0.19</c:v>
                </c:pt>
                <c:pt idx="2">
                  <c:v>0.28100000000000003</c:v>
                </c:pt>
                <c:pt idx="3">
                  <c:v>0.17699999999999999</c:v>
                </c:pt>
                <c:pt idx="4">
                  <c:v>0.112</c:v>
                </c:pt>
                <c:pt idx="5">
                  <c:v>8.5999999999999993E-2</c:v>
                </c:pt>
                <c:pt idx="6">
                  <c:v>8.2000000000000003E-2</c:v>
                </c:pt>
              </c:numCache>
            </c:numRef>
          </c:val>
          <c:extLst>
            <c:ext xmlns:c16="http://schemas.microsoft.com/office/drawing/2014/chart" uri="{C3380CC4-5D6E-409C-BE32-E72D297353CC}">
              <c16:uniqueId val="{0000000F-B857-4262-9B03-0C38EEB98140}"/>
            </c:ext>
          </c:extLst>
        </c:ser>
        <c:ser>
          <c:idx val="3"/>
          <c:order val="3"/>
          <c:tx>
            <c:strRef>
              <c:f>Sheet1!$G$1</c:f>
              <c:strCache>
                <c:ptCount val="1"/>
                <c:pt idx="0">
                  <c:v>FY 20</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Sheet1!$G$2:$G$8</c:f>
              <c:numCache>
                <c:formatCode>0.0%</c:formatCode>
                <c:ptCount val="7"/>
                <c:pt idx="0">
                  <c:v>5.2999999999999999E-2</c:v>
                </c:pt>
                <c:pt idx="1">
                  <c:v>0.20799999999999999</c:v>
                </c:pt>
                <c:pt idx="2">
                  <c:v>0.251</c:v>
                </c:pt>
                <c:pt idx="3">
                  <c:v>0.185</c:v>
                </c:pt>
                <c:pt idx="4">
                  <c:v>0.113</c:v>
                </c:pt>
                <c:pt idx="5">
                  <c:v>7.9000000000000001E-2</c:v>
                </c:pt>
                <c:pt idx="6">
                  <c:v>0.11</c:v>
                </c:pt>
              </c:numCache>
            </c:numRef>
          </c:val>
          <c:extLst>
            <c:ext xmlns:c16="http://schemas.microsoft.com/office/drawing/2014/chart" uri="{C3380CC4-5D6E-409C-BE32-E72D297353CC}">
              <c16:uniqueId val="{00000000-9135-4F9E-B3AE-AD8042219DA5}"/>
            </c:ext>
          </c:extLst>
        </c:ser>
        <c:ser>
          <c:idx val="4"/>
          <c:order val="4"/>
          <c:tx>
            <c:strRef>
              <c:f>Sheet1!$H$1</c:f>
              <c:strCache>
                <c:ptCount val="1"/>
                <c:pt idx="0">
                  <c:v>FY 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0-1</c:v>
                </c:pt>
                <c:pt idx="1">
                  <c:v>2-4</c:v>
                </c:pt>
                <c:pt idx="2">
                  <c:v>5-9</c:v>
                </c:pt>
                <c:pt idx="3">
                  <c:v>10-14</c:v>
                </c:pt>
                <c:pt idx="4">
                  <c:v>15-19</c:v>
                </c:pt>
                <c:pt idx="5">
                  <c:v>20-24</c:v>
                </c:pt>
                <c:pt idx="6">
                  <c:v>&gt;24</c:v>
                </c:pt>
              </c:strCache>
            </c:strRef>
          </c:cat>
          <c:val>
            <c:numRef>
              <c:f>Sheet1!$H$2:$H$8</c:f>
              <c:numCache>
                <c:formatCode>0.0%</c:formatCode>
                <c:ptCount val="7"/>
                <c:pt idx="0">
                  <c:v>7.1999999999999995E-2</c:v>
                </c:pt>
                <c:pt idx="1">
                  <c:v>0.21099999999999999</c:v>
                </c:pt>
                <c:pt idx="2">
                  <c:v>0.28499999999999998</c:v>
                </c:pt>
                <c:pt idx="3">
                  <c:v>0.17899999999999999</c:v>
                </c:pt>
                <c:pt idx="4">
                  <c:v>0.106</c:v>
                </c:pt>
                <c:pt idx="5">
                  <c:v>7.2999999999999995E-2</c:v>
                </c:pt>
                <c:pt idx="6">
                  <c:v>7.3999999999999996E-2</c:v>
                </c:pt>
              </c:numCache>
            </c:numRef>
          </c:val>
          <c:extLst>
            <c:ext xmlns:c16="http://schemas.microsoft.com/office/drawing/2014/chart" uri="{C3380CC4-5D6E-409C-BE32-E72D297353CC}">
              <c16:uniqueId val="{0000000E-E694-4A33-AE73-EAEFA6E5E439}"/>
            </c:ext>
          </c:extLst>
        </c:ser>
        <c:dLbls>
          <c:showLegendKey val="0"/>
          <c:showVal val="0"/>
          <c:showCatName val="0"/>
          <c:showSerName val="0"/>
          <c:showPercent val="0"/>
          <c:showBubbleSize val="0"/>
        </c:dLbls>
        <c:gapWidth val="150"/>
        <c:shape val="box"/>
        <c:axId val="786064824"/>
        <c:axId val="786065216"/>
        <c:axId val="0"/>
      </c:bar3DChart>
      <c:catAx>
        <c:axId val="786064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5216"/>
        <c:crosses val="autoZero"/>
        <c:auto val="1"/>
        <c:lblAlgn val="ctr"/>
        <c:lblOffset val="100"/>
        <c:noMultiLvlLbl val="0"/>
      </c:catAx>
      <c:valAx>
        <c:axId val="786065216"/>
        <c:scaling>
          <c:orientation val="minMax"/>
        </c:scaling>
        <c:delete val="0"/>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4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0689940331548E-2"/>
          <c:y val="3.2042158298775325E-2"/>
          <c:w val="0.89420646330482079"/>
          <c:h val="0.70403053423513995"/>
        </c:manualLayout>
      </c:layout>
      <c:lineChart>
        <c:grouping val="standard"/>
        <c:varyColors val="0"/>
        <c:ser>
          <c:idx val="0"/>
          <c:order val="0"/>
          <c:tx>
            <c:strRef>
              <c:f>Sheet1!$B$1</c:f>
              <c:strCache>
                <c:ptCount val="1"/>
                <c:pt idx="0">
                  <c:v>Total</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Pt>
            <c:idx val="6"/>
            <c:marker>
              <c:symbol val="none"/>
            </c:marker>
            <c:bubble3D val="0"/>
            <c:spPr>
              <a:ln w="34925" cap="rnd">
                <a:solidFill>
                  <a:schemeClr val="accent1"/>
                </a:solidFill>
                <a:prstDash val="solid"/>
                <a:round/>
              </a:ln>
              <a:effectLst>
                <a:outerShdw blurRad="40000" dist="23000" dir="5400000" rotWithShape="0">
                  <a:srgbClr val="000000">
                    <a:alpha val="35000"/>
                  </a:srgbClr>
                </a:outerShdw>
              </a:effectLst>
            </c:spPr>
            <c:extLst>
              <c:ext xmlns:c16="http://schemas.microsoft.com/office/drawing/2014/chart" uri="{C3380CC4-5D6E-409C-BE32-E72D297353CC}">
                <c16:uniqueId val="{00000000-2EE4-4BE8-BA61-D8CC017A6D78}"/>
              </c:ext>
            </c:extLst>
          </c:dPt>
          <c:dPt>
            <c:idx val="7"/>
            <c:marker>
              <c:symbol val="none"/>
            </c:marker>
            <c:bubble3D val="0"/>
            <c:spPr>
              <a:ln w="34925" cap="rnd">
                <a:solidFill>
                  <a:schemeClr val="accent1"/>
                </a:solidFill>
                <a:prstDash val="sysDot"/>
                <a:round/>
              </a:ln>
              <a:effectLst>
                <a:outerShdw blurRad="40000" dist="23000" dir="5400000" rotWithShape="0">
                  <a:srgbClr val="000000">
                    <a:alpha val="35000"/>
                  </a:srgbClr>
                </a:outerShdw>
              </a:effectLst>
            </c:spPr>
            <c:extLst>
              <c:ext xmlns:c16="http://schemas.microsoft.com/office/drawing/2014/chart" uri="{C3380CC4-5D6E-409C-BE32-E72D297353CC}">
                <c16:uniqueId val="{00000006-B307-4646-9C94-AE3AEE7E476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Sheet1!$A$5:$A$12</c:f>
              <c:numCache>
                <c:formatCode>General</c:formatCode>
                <c:ptCount val="8"/>
                <c:pt idx="0">
                  <c:v>2015</c:v>
                </c:pt>
                <c:pt idx="1">
                  <c:v>2016</c:v>
                </c:pt>
                <c:pt idx="2">
                  <c:v>2017</c:v>
                </c:pt>
                <c:pt idx="3">
                  <c:v>2018</c:v>
                </c:pt>
                <c:pt idx="4">
                  <c:v>2019</c:v>
                </c:pt>
                <c:pt idx="5">
                  <c:v>2020</c:v>
                </c:pt>
                <c:pt idx="6">
                  <c:v>2021</c:v>
                </c:pt>
                <c:pt idx="7">
                  <c:v>2022</c:v>
                </c:pt>
              </c:numCache>
            </c:numRef>
          </c:cat>
          <c:val>
            <c:numRef>
              <c:f>Sheet1!$B$5:$B$12</c:f>
              <c:numCache>
                <c:formatCode>#,##0</c:formatCode>
                <c:ptCount val="8"/>
                <c:pt idx="0">
                  <c:v>62866</c:v>
                </c:pt>
                <c:pt idx="1">
                  <c:v>68045</c:v>
                </c:pt>
                <c:pt idx="2">
                  <c:v>69984</c:v>
                </c:pt>
                <c:pt idx="3">
                  <c:v>65468</c:v>
                </c:pt>
                <c:pt idx="4">
                  <c:v>64326</c:v>
                </c:pt>
                <c:pt idx="5">
                  <c:v>59417</c:v>
                </c:pt>
                <c:pt idx="6">
                  <c:v>56235</c:v>
                </c:pt>
                <c:pt idx="7">
                  <c:v>64639</c:v>
                </c:pt>
              </c:numCache>
            </c:numRef>
          </c:val>
          <c:smooth val="0"/>
          <c:extLst>
            <c:ext xmlns:c16="http://schemas.microsoft.com/office/drawing/2014/chart" uri="{C3380CC4-5D6E-409C-BE32-E72D297353CC}">
              <c16:uniqueId val="{00000000-4F43-4C56-A6D5-36BDD8C0B91A}"/>
            </c:ext>
          </c:extLst>
        </c:ser>
        <c:ser>
          <c:idx val="1"/>
          <c:order val="1"/>
          <c:tx>
            <c:strRef>
              <c:f>Sheet1!$C$1</c:f>
              <c:strCache>
                <c:ptCount val="1"/>
                <c:pt idx="0">
                  <c:v>Discharged</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Pt>
            <c:idx val="6"/>
            <c:marker>
              <c:symbol val="none"/>
            </c:marker>
            <c:bubble3D val="0"/>
            <c:spPr>
              <a:ln w="34925" cap="rnd">
                <a:solidFill>
                  <a:schemeClr val="accent2"/>
                </a:solidFill>
                <a:prstDash val="solid"/>
                <a:round/>
              </a:ln>
              <a:effectLst>
                <a:outerShdw blurRad="40000" dist="23000" dir="5400000" rotWithShape="0">
                  <a:srgbClr val="000000">
                    <a:alpha val="35000"/>
                  </a:srgbClr>
                </a:outerShdw>
              </a:effectLst>
            </c:spPr>
            <c:extLst>
              <c:ext xmlns:c16="http://schemas.microsoft.com/office/drawing/2014/chart" uri="{C3380CC4-5D6E-409C-BE32-E72D297353CC}">
                <c16:uniqueId val="{00000001-2EE4-4BE8-BA61-D8CC017A6D78}"/>
              </c:ext>
            </c:extLst>
          </c:dPt>
          <c:dPt>
            <c:idx val="7"/>
            <c:marker>
              <c:symbol val="none"/>
            </c:marker>
            <c:bubble3D val="0"/>
            <c:spPr>
              <a:ln w="34925" cap="rnd">
                <a:solidFill>
                  <a:schemeClr val="accent2"/>
                </a:solidFill>
                <a:prstDash val="sysDot"/>
                <a:round/>
              </a:ln>
              <a:effectLst>
                <a:outerShdw blurRad="40000" dist="23000" dir="5400000" rotWithShape="0">
                  <a:srgbClr val="000000">
                    <a:alpha val="35000"/>
                  </a:srgbClr>
                </a:outerShdw>
              </a:effectLst>
            </c:spPr>
            <c:extLst>
              <c:ext xmlns:c16="http://schemas.microsoft.com/office/drawing/2014/chart" uri="{C3380CC4-5D6E-409C-BE32-E72D297353CC}">
                <c16:uniqueId val="{00000007-B307-4646-9C94-AE3AEE7E476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Sheet1!$A$5:$A$12</c:f>
              <c:numCache>
                <c:formatCode>General</c:formatCode>
                <c:ptCount val="8"/>
                <c:pt idx="0">
                  <c:v>2015</c:v>
                </c:pt>
                <c:pt idx="1">
                  <c:v>2016</c:v>
                </c:pt>
                <c:pt idx="2">
                  <c:v>2017</c:v>
                </c:pt>
                <c:pt idx="3">
                  <c:v>2018</c:v>
                </c:pt>
                <c:pt idx="4">
                  <c:v>2019</c:v>
                </c:pt>
                <c:pt idx="5">
                  <c:v>2020</c:v>
                </c:pt>
                <c:pt idx="6">
                  <c:v>2021</c:v>
                </c:pt>
                <c:pt idx="7">
                  <c:v>2022</c:v>
                </c:pt>
              </c:numCache>
            </c:numRef>
          </c:cat>
          <c:val>
            <c:numRef>
              <c:f>Sheet1!$C$5:$C$12</c:f>
              <c:numCache>
                <c:formatCode>#,##0</c:formatCode>
                <c:ptCount val="8"/>
                <c:pt idx="0">
                  <c:v>46752</c:v>
                </c:pt>
                <c:pt idx="1">
                  <c:v>48970</c:v>
                </c:pt>
                <c:pt idx="2">
                  <c:v>49751</c:v>
                </c:pt>
                <c:pt idx="3">
                  <c:v>42832</c:v>
                </c:pt>
                <c:pt idx="4">
                  <c:v>42244</c:v>
                </c:pt>
                <c:pt idx="5">
                  <c:v>38875</c:v>
                </c:pt>
                <c:pt idx="6">
                  <c:v>35748</c:v>
                </c:pt>
                <c:pt idx="7">
                  <c:v>46082</c:v>
                </c:pt>
              </c:numCache>
            </c:numRef>
          </c:val>
          <c:smooth val="0"/>
          <c:extLst>
            <c:ext xmlns:c16="http://schemas.microsoft.com/office/drawing/2014/chart" uri="{C3380CC4-5D6E-409C-BE32-E72D297353CC}">
              <c16:uniqueId val="{00000001-4F43-4C56-A6D5-36BDD8C0B91A}"/>
            </c:ext>
          </c:extLst>
        </c:ser>
        <c:ser>
          <c:idx val="2"/>
          <c:order val="2"/>
          <c:tx>
            <c:strRef>
              <c:f>Sheet1!$D$1</c:f>
              <c:strCache>
                <c:ptCount val="1"/>
                <c:pt idx="0">
                  <c:v>Hospitalized</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dPt>
            <c:idx val="6"/>
            <c:marker>
              <c:symbol val="none"/>
            </c:marker>
            <c:bubble3D val="0"/>
            <c:spPr>
              <a:ln w="34925" cap="rnd">
                <a:solidFill>
                  <a:schemeClr val="accent3"/>
                </a:solidFill>
                <a:prstDash val="solid"/>
                <a:round/>
              </a:ln>
              <a:effectLst>
                <a:outerShdw blurRad="40000" dist="23000" dir="5400000" rotWithShape="0">
                  <a:srgbClr val="000000">
                    <a:alpha val="35000"/>
                  </a:srgbClr>
                </a:outerShdw>
              </a:effectLst>
            </c:spPr>
            <c:extLst>
              <c:ext xmlns:c16="http://schemas.microsoft.com/office/drawing/2014/chart" uri="{C3380CC4-5D6E-409C-BE32-E72D297353CC}">
                <c16:uniqueId val="{00000002-2EE4-4BE8-BA61-D8CC017A6D78}"/>
              </c:ext>
            </c:extLst>
          </c:dPt>
          <c:dPt>
            <c:idx val="7"/>
            <c:marker>
              <c:symbol val="none"/>
            </c:marker>
            <c:bubble3D val="0"/>
            <c:spPr>
              <a:ln w="34925" cap="rnd">
                <a:solidFill>
                  <a:schemeClr val="accent3"/>
                </a:solidFill>
                <a:prstDash val="sysDot"/>
                <a:round/>
              </a:ln>
              <a:effectLst>
                <a:outerShdw blurRad="40000" dist="23000" dir="5400000" rotWithShape="0">
                  <a:srgbClr val="000000">
                    <a:alpha val="35000"/>
                  </a:srgbClr>
                </a:outerShdw>
              </a:effectLst>
            </c:spPr>
            <c:extLst>
              <c:ext xmlns:c16="http://schemas.microsoft.com/office/drawing/2014/chart" uri="{C3380CC4-5D6E-409C-BE32-E72D297353CC}">
                <c16:uniqueId val="{00000008-B307-4646-9C94-AE3AEE7E476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Sheet1!$A$5:$A$12</c:f>
              <c:numCache>
                <c:formatCode>General</c:formatCode>
                <c:ptCount val="8"/>
                <c:pt idx="0">
                  <c:v>2015</c:v>
                </c:pt>
                <c:pt idx="1">
                  <c:v>2016</c:v>
                </c:pt>
                <c:pt idx="2">
                  <c:v>2017</c:v>
                </c:pt>
                <c:pt idx="3">
                  <c:v>2018</c:v>
                </c:pt>
                <c:pt idx="4">
                  <c:v>2019</c:v>
                </c:pt>
                <c:pt idx="5">
                  <c:v>2020</c:v>
                </c:pt>
                <c:pt idx="6">
                  <c:v>2021</c:v>
                </c:pt>
                <c:pt idx="7">
                  <c:v>2022</c:v>
                </c:pt>
              </c:numCache>
            </c:numRef>
          </c:cat>
          <c:val>
            <c:numRef>
              <c:f>Sheet1!$D$5:$D$12</c:f>
              <c:numCache>
                <c:formatCode>#,##0</c:formatCode>
                <c:ptCount val="8"/>
                <c:pt idx="0">
                  <c:v>15725</c:v>
                </c:pt>
                <c:pt idx="1">
                  <c:v>18023</c:v>
                </c:pt>
                <c:pt idx="2">
                  <c:v>17260</c:v>
                </c:pt>
                <c:pt idx="3">
                  <c:v>18842</c:v>
                </c:pt>
                <c:pt idx="4">
                  <c:v>17964</c:v>
                </c:pt>
                <c:pt idx="5">
                  <c:v>17473</c:v>
                </c:pt>
                <c:pt idx="6">
                  <c:v>17699</c:v>
                </c:pt>
                <c:pt idx="7">
                  <c:v>18575</c:v>
                </c:pt>
              </c:numCache>
            </c:numRef>
          </c:val>
          <c:smooth val="0"/>
          <c:extLst>
            <c:ext xmlns:c16="http://schemas.microsoft.com/office/drawing/2014/chart" uri="{C3380CC4-5D6E-409C-BE32-E72D297353CC}">
              <c16:uniqueId val="{00000002-4F43-4C56-A6D5-36BDD8C0B91A}"/>
            </c:ext>
          </c:extLst>
        </c:ser>
        <c:dLbls>
          <c:showLegendKey val="0"/>
          <c:showVal val="0"/>
          <c:showCatName val="0"/>
          <c:showSerName val="0"/>
          <c:showPercent val="0"/>
          <c:showBubbleSize val="0"/>
        </c:dLbls>
        <c:smooth val="0"/>
        <c:axId val="287719200"/>
        <c:axId val="287719592"/>
      </c:lineChart>
      <c:catAx>
        <c:axId val="287719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592"/>
        <c:crosses val="autoZero"/>
        <c:auto val="1"/>
        <c:lblAlgn val="ctr"/>
        <c:lblOffset val="100"/>
        <c:noMultiLvlLbl val="0"/>
      </c:catAx>
      <c:valAx>
        <c:axId val="287719592"/>
        <c:scaling>
          <c:orientation val="minMax"/>
          <c:max val="80000"/>
          <c:min val="1000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200"/>
        <c:crosses val="autoZero"/>
        <c:crossBetween val="between"/>
        <c:majorUnit val="10000"/>
        <c:minorUnit val="5000"/>
      </c:valAx>
      <c:spPr>
        <a:noFill/>
        <a:ln>
          <a:noFill/>
        </a:ln>
        <a:effectLst/>
      </c:spPr>
    </c:plotArea>
    <c:legend>
      <c:legendPos val="b"/>
      <c:layout>
        <c:manualLayout>
          <c:xMode val="edge"/>
          <c:yMode val="edge"/>
          <c:x val="0.29895252931618232"/>
          <c:y val="0.82733228772557588"/>
          <c:w val="0.38383940020639168"/>
          <c:h val="6.14900643997530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Sheet1!$F$1</c:f>
              <c:strCache>
                <c:ptCount val="1"/>
                <c:pt idx="0">
                  <c:v>FY 17</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Sheet1!$F$2:$F$5</c:f>
              <c:numCache>
                <c:formatCode>General</c:formatCode>
                <c:ptCount val="4"/>
                <c:pt idx="0">
                  <c:v>8</c:v>
                </c:pt>
                <c:pt idx="1">
                  <c:v>59</c:v>
                </c:pt>
                <c:pt idx="2">
                  <c:v>22</c:v>
                </c:pt>
                <c:pt idx="3">
                  <c:v>11</c:v>
                </c:pt>
              </c:numCache>
            </c:numRef>
          </c:val>
          <c:extLst>
            <c:ext xmlns:c16="http://schemas.microsoft.com/office/drawing/2014/chart" uri="{C3380CC4-5D6E-409C-BE32-E72D297353CC}">
              <c16:uniqueId val="{00000000-F372-4A2D-BFA0-2DC6466C4CC0}"/>
            </c:ext>
          </c:extLst>
        </c:ser>
        <c:ser>
          <c:idx val="1"/>
          <c:order val="1"/>
          <c:tx>
            <c:strRef>
              <c:f>Sheet1!$G$1</c:f>
              <c:strCache>
                <c:ptCount val="1"/>
                <c:pt idx="0">
                  <c:v>FY18</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Sheet1!$G$2:$G$5</c:f>
              <c:numCache>
                <c:formatCode>General</c:formatCode>
                <c:ptCount val="4"/>
                <c:pt idx="0">
                  <c:v>7</c:v>
                </c:pt>
                <c:pt idx="1">
                  <c:v>57</c:v>
                </c:pt>
                <c:pt idx="2">
                  <c:v>22</c:v>
                </c:pt>
                <c:pt idx="3">
                  <c:v>13</c:v>
                </c:pt>
              </c:numCache>
            </c:numRef>
          </c:val>
          <c:extLst>
            <c:ext xmlns:c16="http://schemas.microsoft.com/office/drawing/2014/chart" uri="{C3380CC4-5D6E-409C-BE32-E72D297353CC}">
              <c16:uniqueId val="{00000001-F372-4A2D-BFA0-2DC6466C4CC0}"/>
            </c:ext>
          </c:extLst>
        </c:ser>
        <c:ser>
          <c:idx val="2"/>
          <c:order val="2"/>
          <c:tx>
            <c:strRef>
              <c:f>Sheet1!$H$1</c:f>
              <c:strCache>
                <c:ptCount val="1"/>
                <c:pt idx="0">
                  <c:v>FY 19</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Sheet1!$H$2:$H$5</c:f>
              <c:numCache>
                <c:formatCode>General</c:formatCode>
                <c:ptCount val="4"/>
                <c:pt idx="0">
                  <c:v>7</c:v>
                </c:pt>
                <c:pt idx="1">
                  <c:v>55</c:v>
                </c:pt>
                <c:pt idx="2">
                  <c:v>26</c:v>
                </c:pt>
                <c:pt idx="3">
                  <c:v>12</c:v>
                </c:pt>
              </c:numCache>
            </c:numRef>
          </c:val>
          <c:extLst>
            <c:ext xmlns:c16="http://schemas.microsoft.com/office/drawing/2014/chart" uri="{C3380CC4-5D6E-409C-BE32-E72D297353CC}">
              <c16:uniqueId val="{00000002-F372-4A2D-BFA0-2DC6466C4CC0}"/>
            </c:ext>
          </c:extLst>
        </c:ser>
        <c:ser>
          <c:idx val="3"/>
          <c:order val="3"/>
          <c:tx>
            <c:strRef>
              <c:f>Sheet1!$I$1</c:f>
              <c:strCache>
                <c:ptCount val="1"/>
                <c:pt idx="0">
                  <c:v>FY 20</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Sheet1!$I$2:$I$5</c:f>
              <c:numCache>
                <c:formatCode>General</c:formatCode>
                <c:ptCount val="4"/>
                <c:pt idx="0">
                  <c:v>7</c:v>
                </c:pt>
                <c:pt idx="1">
                  <c:v>56</c:v>
                </c:pt>
                <c:pt idx="2">
                  <c:v>25</c:v>
                </c:pt>
                <c:pt idx="3">
                  <c:v>12</c:v>
                </c:pt>
              </c:numCache>
            </c:numRef>
          </c:val>
          <c:extLst>
            <c:ext xmlns:c16="http://schemas.microsoft.com/office/drawing/2014/chart" uri="{C3380CC4-5D6E-409C-BE32-E72D297353CC}">
              <c16:uniqueId val="{00000000-0368-4D6A-902C-29C19C44E6EF}"/>
            </c:ext>
          </c:extLst>
        </c:ser>
        <c:ser>
          <c:idx val="4"/>
          <c:order val="4"/>
          <c:tx>
            <c:strRef>
              <c:f>Sheet1!$J$1</c:f>
              <c:strCache>
                <c:ptCount val="1"/>
                <c:pt idx="0">
                  <c:v>FY 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Assistant</c:v>
                </c:pt>
                <c:pt idx="2">
                  <c:v>Associate</c:v>
                </c:pt>
                <c:pt idx="3">
                  <c:v>Professor</c:v>
                </c:pt>
              </c:strCache>
            </c:strRef>
          </c:cat>
          <c:val>
            <c:numRef>
              <c:f>Sheet1!$J$2:$J$5</c:f>
              <c:numCache>
                <c:formatCode>General</c:formatCode>
                <c:ptCount val="4"/>
                <c:pt idx="0">
                  <c:v>8</c:v>
                </c:pt>
                <c:pt idx="1">
                  <c:v>56</c:v>
                </c:pt>
                <c:pt idx="2">
                  <c:v>24</c:v>
                </c:pt>
                <c:pt idx="3">
                  <c:v>12</c:v>
                </c:pt>
              </c:numCache>
            </c:numRef>
          </c:val>
          <c:extLst>
            <c:ext xmlns:c16="http://schemas.microsoft.com/office/drawing/2014/chart" uri="{C3380CC4-5D6E-409C-BE32-E72D297353CC}">
              <c16:uniqueId val="{00000000-8A4D-4E3A-8FD9-BCEC8CF250F5}"/>
            </c:ext>
          </c:extLst>
        </c:ser>
        <c:dLbls>
          <c:showLegendKey val="0"/>
          <c:showVal val="0"/>
          <c:showCatName val="0"/>
          <c:showSerName val="0"/>
          <c:showPercent val="0"/>
          <c:showBubbleSize val="0"/>
        </c:dLbls>
        <c:gapWidth val="150"/>
        <c:shape val="box"/>
        <c:axId val="786068744"/>
        <c:axId val="786068352"/>
        <c:axId val="0"/>
      </c:bar3DChart>
      <c:catAx>
        <c:axId val="7860687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8352"/>
        <c:crosses val="autoZero"/>
        <c:auto val="1"/>
        <c:lblAlgn val="ctr"/>
        <c:lblOffset val="100"/>
        <c:noMultiLvlLbl val="0"/>
      </c:catAx>
      <c:valAx>
        <c:axId val="786068352"/>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6068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Gender</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Male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2015</c:v>
                </c:pt>
                <c:pt idx="2">
                  <c:v>2016</c:v>
                </c:pt>
                <c:pt idx="3">
                  <c:v>2017</c:v>
                </c:pt>
                <c:pt idx="4">
                  <c:v>2018</c:v>
                </c:pt>
                <c:pt idx="5">
                  <c:v>2019</c:v>
                </c:pt>
                <c:pt idx="6">
                  <c:v>2020</c:v>
                </c:pt>
                <c:pt idx="7">
                  <c:v>2021</c:v>
                </c:pt>
              </c:numCache>
            </c:numRef>
          </c:cat>
          <c:val>
            <c:numRef>
              <c:f>Sheet1!$B$2:$B$9</c:f>
              <c:numCache>
                <c:formatCode>General</c:formatCode>
                <c:ptCount val="8"/>
                <c:pt idx="0">
                  <c:v>67</c:v>
                </c:pt>
                <c:pt idx="1">
                  <c:v>65</c:v>
                </c:pt>
                <c:pt idx="2">
                  <c:v>64</c:v>
                </c:pt>
                <c:pt idx="3">
                  <c:v>64</c:v>
                </c:pt>
                <c:pt idx="4">
                  <c:v>63</c:v>
                </c:pt>
                <c:pt idx="5">
                  <c:v>62</c:v>
                </c:pt>
                <c:pt idx="6">
                  <c:v>61</c:v>
                </c:pt>
                <c:pt idx="7">
                  <c:v>61</c:v>
                </c:pt>
              </c:numCache>
            </c:numRef>
          </c:val>
          <c:smooth val="0"/>
          <c:extLst>
            <c:ext xmlns:c16="http://schemas.microsoft.com/office/drawing/2014/chart" uri="{C3380CC4-5D6E-409C-BE32-E72D297353CC}">
              <c16:uniqueId val="{00000000-4E4B-4692-AC6A-DA288242490D}"/>
            </c:ext>
          </c:extLst>
        </c:ser>
        <c:ser>
          <c:idx val="1"/>
          <c:order val="1"/>
          <c:tx>
            <c:strRef>
              <c:f>Sheet1!$C$1</c:f>
              <c:strCache>
                <c:ptCount val="1"/>
                <c:pt idx="0">
                  <c:v>Female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2015</c:v>
                </c:pt>
                <c:pt idx="2">
                  <c:v>2016</c:v>
                </c:pt>
                <c:pt idx="3">
                  <c:v>2017</c:v>
                </c:pt>
                <c:pt idx="4">
                  <c:v>2018</c:v>
                </c:pt>
                <c:pt idx="5">
                  <c:v>2019</c:v>
                </c:pt>
                <c:pt idx="6">
                  <c:v>2020</c:v>
                </c:pt>
                <c:pt idx="7">
                  <c:v>2021</c:v>
                </c:pt>
              </c:numCache>
            </c:numRef>
          </c:cat>
          <c:val>
            <c:numRef>
              <c:f>Sheet1!$C$2:$C$9</c:f>
              <c:numCache>
                <c:formatCode>General</c:formatCode>
                <c:ptCount val="8"/>
                <c:pt idx="0">
                  <c:v>33</c:v>
                </c:pt>
                <c:pt idx="1">
                  <c:v>35</c:v>
                </c:pt>
                <c:pt idx="2">
                  <c:v>36</c:v>
                </c:pt>
                <c:pt idx="3">
                  <c:v>36</c:v>
                </c:pt>
                <c:pt idx="4">
                  <c:v>37</c:v>
                </c:pt>
                <c:pt idx="5">
                  <c:v>38</c:v>
                </c:pt>
                <c:pt idx="6">
                  <c:v>39</c:v>
                </c:pt>
                <c:pt idx="7">
                  <c:v>39</c:v>
                </c:pt>
              </c:numCache>
            </c:numRef>
          </c:val>
          <c:smooth val="0"/>
          <c:extLst>
            <c:ext xmlns:c16="http://schemas.microsoft.com/office/drawing/2014/chart" uri="{C3380CC4-5D6E-409C-BE32-E72D297353CC}">
              <c16:uniqueId val="{00000001-4E4B-4692-AC6A-DA288242490D}"/>
            </c:ext>
          </c:extLst>
        </c:ser>
        <c:dLbls>
          <c:showLegendKey val="0"/>
          <c:showVal val="0"/>
          <c:showCatName val="0"/>
          <c:showSerName val="0"/>
          <c:showPercent val="0"/>
          <c:showBubbleSize val="0"/>
        </c:dLbls>
        <c:marker val="1"/>
        <c:smooth val="0"/>
        <c:axId val="399903256"/>
        <c:axId val="399901616"/>
      </c:lineChart>
      <c:catAx>
        <c:axId val="399903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1616"/>
        <c:crosses val="autoZero"/>
        <c:auto val="1"/>
        <c:lblAlgn val="ctr"/>
        <c:lblOffset val="100"/>
        <c:noMultiLvlLbl val="0"/>
      </c:catAx>
      <c:valAx>
        <c:axId val="39990161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9903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74-4D70-B45B-C82862565D3D}"/>
                </c:ext>
              </c:extLst>
            </c:dLbl>
            <c:dLbl>
              <c:idx val="12"/>
              <c:layout>
                <c:manualLayout>
                  <c:x val="-3.7540132873247277E-2"/>
                  <c:y val="3.5001658161900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91-4245-8DAA-F4EA3B5992A4}"/>
                </c:ext>
              </c:extLst>
            </c:dLbl>
            <c:dLbl>
              <c:idx val="13"/>
              <c:layout>
                <c:manualLayout>
                  <c:x val="-2.8892498267396548E-2"/>
                  <c:y val="2.2808016945344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C7-4EB2-8320-86E9D03A2EAF}"/>
                </c:ext>
              </c:extLst>
            </c:dLbl>
            <c:dLbl>
              <c:idx val="14"/>
              <c:layout>
                <c:manualLayout>
                  <c:x val="-1.4844025764887876E-2"/>
                  <c:y val="-2.13472297998438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C7-4EE1-823B-1758FF10F46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     1990</c:v>
                </c:pt>
                <c:pt idx="1">
                  <c:v>     1992</c:v>
                </c:pt>
                <c:pt idx="2">
                  <c:v>     1995</c:v>
                </c:pt>
                <c:pt idx="3">
                  <c:v>     1998</c:v>
                </c:pt>
                <c:pt idx="4">
                  <c:v>     2001</c:v>
                </c:pt>
                <c:pt idx="5">
                  <c:v>     2004</c:v>
                </c:pt>
                <c:pt idx="6">
                  <c:v>     2009</c:v>
                </c:pt>
                <c:pt idx="7">
                  <c:v>     2013</c:v>
                </c:pt>
                <c:pt idx="8">
                  <c:v>2015</c:v>
                </c:pt>
                <c:pt idx="9">
                  <c:v>2016</c:v>
                </c:pt>
                <c:pt idx="10">
                  <c:v>2017</c:v>
                </c:pt>
                <c:pt idx="11">
                  <c:v>2018</c:v>
                </c:pt>
                <c:pt idx="12">
                  <c:v>2019</c:v>
                </c:pt>
                <c:pt idx="13">
                  <c:v>2020</c:v>
                </c:pt>
                <c:pt idx="14">
                  <c:v>2021</c:v>
                </c:pt>
              </c:strCache>
            </c:strRef>
          </c:cat>
          <c:val>
            <c:numRef>
              <c:f>Sheet1!$B$2:$B$16</c:f>
              <c:numCache>
                <c:formatCode>"$"#,##0</c:formatCode>
                <c:ptCount val="15"/>
                <c:pt idx="0">
                  <c:v>124986</c:v>
                </c:pt>
                <c:pt idx="1">
                  <c:v>139963</c:v>
                </c:pt>
                <c:pt idx="2">
                  <c:v>158100</c:v>
                </c:pt>
                <c:pt idx="3">
                  <c:v>166503</c:v>
                </c:pt>
                <c:pt idx="4">
                  <c:v>180913</c:v>
                </c:pt>
                <c:pt idx="5">
                  <c:v>189848</c:v>
                </c:pt>
                <c:pt idx="6">
                  <c:v>237884</c:v>
                </c:pt>
                <c:pt idx="7">
                  <c:v>261178.90909999999</c:v>
                </c:pt>
                <c:pt idx="8">
                  <c:v>279306</c:v>
                </c:pt>
                <c:pt idx="9">
                  <c:v>291263</c:v>
                </c:pt>
                <c:pt idx="10">
                  <c:v>299170</c:v>
                </c:pt>
                <c:pt idx="11">
                  <c:v>303755</c:v>
                </c:pt>
                <c:pt idx="12">
                  <c:v>300581</c:v>
                </c:pt>
                <c:pt idx="13">
                  <c:v>311337</c:v>
                </c:pt>
                <c:pt idx="14">
                  <c:v>321788</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259674498046702E-2"/>
          <c:y val="3.8213201413427565E-2"/>
          <c:w val="0.88870277971126432"/>
          <c:h val="0.88221060070671375"/>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1.9708977691319705E-2"/>
                  <c:y val="-5.3552395759717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91-4D9D-A279-CC751BAA486F}"/>
                </c:ext>
              </c:extLst>
            </c:dLbl>
            <c:dLbl>
              <c:idx val="10"/>
              <c:layout>
                <c:manualLayout>
                  <c:x val="-1.5031288158907464E-2"/>
                  <c:y val="3.1592932862190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8F-4E7D-B1CF-E611136D587E}"/>
                </c:ext>
              </c:extLst>
            </c:dLbl>
            <c:dLbl>
              <c:idx val="11"/>
              <c:layout>
                <c:manualLayout>
                  <c:x val="-3.6075091581377915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8F-4E7D-B1CF-E611136D587E}"/>
                </c:ext>
              </c:extLst>
            </c:dLbl>
            <c:dLbl>
              <c:idx val="12"/>
              <c:layout>
                <c:manualLayout>
                  <c:x val="-3.9081349213159408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77-4CA7-B3B5-53253EE1C1CC}"/>
                </c:ext>
              </c:extLst>
            </c:dLbl>
            <c:dLbl>
              <c:idx val="13"/>
              <c:layout>
                <c:manualLayout>
                  <c:x val="-4.0584478029050151E-2"/>
                  <c:y val="2.2976678445229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0D-44E2-939D-9E17866BF727}"/>
                </c:ext>
              </c:extLst>
            </c:dLbl>
            <c:dLbl>
              <c:idx val="14"/>
              <c:layout>
                <c:manualLayout>
                  <c:x val="-1.5031288158908567E-3"/>
                  <c:y val="-2.2976678445229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3A-4EA5-90F9-8BFFF29C74A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     1990</c:v>
                </c:pt>
                <c:pt idx="1">
                  <c:v>     1992</c:v>
                </c:pt>
                <c:pt idx="2">
                  <c:v>     1995</c:v>
                </c:pt>
                <c:pt idx="3">
                  <c:v>     1998</c:v>
                </c:pt>
                <c:pt idx="4">
                  <c:v>     2001</c:v>
                </c:pt>
                <c:pt idx="5">
                  <c:v>     2004</c:v>
                </c:pt>
                <c:pt idx="6">
                  <c:v>     2009</c:v>
                </c:pt>
                <c:pt idx="7">
                  <c:v>     2013</c:v>
                </c:pt>
                <c:pt idx="8">
                  <c:v>2015</c:v>
                </c:pt>
                <c:pt idx="9">
                  <c:v>2016</c:v>
                </c:pt>
                <c:pt idx="10">
                  <c:v>2017</c:v>
                </c:pt>
                <c:pt idx="11">
                  <c:v>2018</c:v>
                </c:pt>
                <c:pt idx="12">
                  <c:v>2019</c:v>
                </c:pt>
                <c:pt idx="13">
                  <c:v>2020</c:v>
                </c:pt>
                <c:pt idx="14">
                  <c:v>2021</c:v>
                </c:pt>
              </c:strCache>
            </c:strRef>
          </c:cat>
          <c:val>
            <c:numRef>
              <c:f>Sheet1!$B$2:$B$16</c:f>
              <c:numCache>
                <c:formatCode>"$"#,##0</c:formatCode>
                <c:ptCount val="15"/>
                <c:pt idx="0">
                  <c:v>124986</c:v>
                </c:pt>
                <c:pt idx="1">
                  <c:v>139963</c:v>
                </c:pt>
                <c:pt idx="2">
                  <c:v>158100</c:v>
                </c:pt>
                <c:pt idx="3">
                  <c:v>166503</c:v>
                </c:pt>
                <c:pt idx="4">
                  <c:v>180913</c:v>
                </c:pt>
                <c:pt idx="5">
                  <c:v>189848</c:v>
                </c:pt>
                <c:pt idx="6">
                  <c:v>237884</c:v>
                </c:pt>
                <c:pt idx="7">
                  <c:v>261178.90909999999</c:v>
                </c:pt>
                <c:pt idx="8">
                  <c:v>279306</c:v>
                </c:pt>
                <c:pt idx="9">
                  <c:v>291263</c:v>
                </c:pt>
                <c:pt idx="10" formatCode="&quot;$&quot;#,##0_);[Red]\(&quot;$&quot;#,##0\)">
                  <c:v>299170</c:v>
                </c:pt>
                <c:pt idx="11">
                  <c:v>303755</c:v>
                </c:pt>
                <c:pt idx="12">
                  <c:v>300581</c:v>
                </c:pt>
                <c:pt idx="13">
                  <c:v>311377</c:v>
                </c:pt>
                <c:pt idx="14">
                  <c:v>321788</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7"/>
              <c:layout>
                <c:manualLayout>
                  <c:x val="-4.3247567016115152E-2"/>
                  <c:y val="9.1707050932314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91-4D9D-A279-CC751BAA486F}"/>
                </c:ext>
              </c:extLst>
            </c:dLbl>
            <c:dLbl>
              <c:idx val="8"/>
              <c:layout>
                <c:manualLayout>
                  <c:x val="-4.4738862430463947E-2"/>
                  <c:y val="7.8120821164564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91-4D9D-A279-CC751BAA486F}"/>
                </c:ext>
              </c:extLst>
            </c:dLbl>
            <c:dLbl>
              <c:idx val="9"/>
              <c:layout>
                <c:manualLayout>
                  <c:x val="-2.9885041418300385E-2"/>
                  <c:y val="7.9943915194346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91-4D9D-A279-CC751BAA486F}"/>
                </c:ext>
              </c:extLst>
            </c:dLbl>
            <c:dLbl>
              <c:idx val="10"/>
              <c:layout>
                <c:manualLayout>
                  <c:x val="-2.7056318686033545E-2"/>
                  <c:y val="7.1802120141342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8F-4319-A61F-651F362F6FD4}"/>
                </c:ext>
              </c:extLst>
            </c:dLbl>
            <c:dLbl>
              <c:idx val="11"/>
              <c:layout>
                <c:manualLayout>
                  <c:x val="-2.5553189870142691E-2"/>
                  <c:y val="5.1697526501766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8F-4E7D-B1CF-E611136D587E}"/>
                </c:ext>
              </c:extLst>
            </c:dLbl>
            <c:dLbl>
              <c:idx val="12"/>
              <c:layout>
                <c:manualLayout>
                  <c:x val="-2.5553189870142691E-2"/>
                  <c:y val="4.0209187279151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77-4CA7-B3B5-53253EE1C1CC}"/>
                </c:ext>
              </c:extLst>
            </c:dLbl>
            <c:dLbl>
              <c:idx val="13"/>
              <c:layout>
                <c:manualLayout>
                  <c:x val="-1.2025030527126081E-2"/>
                  <c:y val="4.3081272084805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0D-44E2-939D-9E17866BF727}"/>
                </c:ext>
              </c:extLst>
            </c:dLbl>
            <c:dLbl>
              <c:idx val="14"/>
              <c:layout>
                <c:manualLayout>
                  <c:x val="0"/>
                  <c:y val="-3.446501766784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3A-4EA5-90F9-8BFFF29C74A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Sheet1!$A$2:$A$16</c:f>
              <c:strCache>
                <c:ptCount val="15"/>
                <c:pt idx="0">
                  <c:v>     1990</c:v>
                </c:pt>
                <c:pt idx="1">
                  <c:v>     1992</c:v>
                </c:pt>
                <c:pt idx="2">
                  <c:v>     1995</c:v>
                </c:pt>
                <c:pt idx="3">
                  <c:v>     1998</c:v>
                </c:pt>
                <c:pt idx="4">
                  <c:v>     2001</c:v>
                </c:pt>
                <c:pt idx="5">
                  <c:v>     2004</c:v>
                </c:pt>
                <c:pt idx="6">
                  <c:v>     2009</c:v>
                </c:pt>
                <c:pt idx="7">
                  <c:v>     2013</c:v>
                </c:pt>
                <c:pt idx="8">
                  <c:v>2015</c:v>
                </c:pt>
                <c:pt idx="9">
                  <c:v>2016</c:v>
                </c:pt>
                <c:pt idx="10">
                  <c:v>2017</c:v>
                </c:pt>
                <c:pt idx="11">
                  <c:v>2018</c:v>
                </c:pt>
                <c:pt idx="12">
                  <c:v>2019</c:v>
                </c:pt>
                <c:pt idx="13">
                  <c:v>2020</c:v>
                </c:pt>
                <c:pt idx="14">
                  <c:v>2021</c:v>
                </c:pt>
              </c:strCache>
            </c:strRef>
          </c:cat>
          <c:val>
            <c:numRef>
              <c:f>Sheet1!$C$2:$C$16</c:f>
              <c:numCache>
                <c:formatCode>General</c:formatCode>
                <c:ptCount val="15"/>
                <c:pt idx="7" formatCode="&quot;$&quot;#,##0">
                  <c:v>224193</c:v>
                </c:pt>
                <c:pt idx="8" formatCode="&quot;$&quot;#,##0">
                  <c:v>234507</c:v>
                </c:pt>
                <c:pt idx="9" formatCode="&quot;$&quot;#,##0">
                  <c:v>243034</c:v>
                </c:pt>
                <c:pt idx="10" formatCode="&quot;$&quot;#,##0_);[Red]\(&quot;$&quot;#,##0\)">
                  <c:v>247936</c:v>
                </c:pt>
                <c:pt idx="11" formatCode="&quot;$&quot;#,##0">
                  <c:v>249474</c:v>
                </c:pt>
                <c:pt idx="12" formatCode="&quot;$&quot;#,##0">
                  <c:v>255316</c:v>
                </c:pt>
                <c:pt idx="13" formatCode="&quot;$&quot;#,##0">
                  <c:v>262935</c:v>
                </c:pt>
                <c:pt idx="14" formatCode="&quot;$&quot;#,##0">
                  <c:v>272306</c:v>
                </c:pt>
              </c:numCache>
            </c:numRef>
          </c:val>
          <c:smooth val="0"/>
          <c:extLst>
            <c:ext xmlns:c16="http://schemas.microsoft.com/office/drawing/2014/chart" uri="{C3380CC4-5D6E-409C-BE32-E72D297353CC}">
              <c16:uniqueId val="{00000004-5191-4D9D-A279-CC751BAA486F}"/>
            </c:ext>
          </c:extLst>
        </c:ser>
        <c:dLbls>
          <c:showLegendKey val="0"/>
          <c:showVal val="0"/>
          <c:showCatName val="0"/>
          <c:showSerName val="0"/>
          <c:showPercent val="0"/>
          <c:showBubbleSize val="0"/>
        </c:dLbls>
        <c:smooth val="0"/>
        <c:axId val="779688616"/>
        <c:axId val="779688224"/>
      </c:lineChart>
      <c:catAx>
        <c:axId val="77968861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224"/>
        <c:crosses val="autoZero"/>
        <c:auto val="1"/>
        <c:lblAlgn val="ctr"/>
        <c:lblOffset val="100"/>
        <c:noMultiLvlLbl val="0"/>
      </c:catAx>
      <c:valAx>
        <c:axId val="77968822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61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259674498046702E-2"/>
          <c:y val="3.8213201413427565E-2"/>
          <c:w val="0.88870277971126432"/>
          <c:h val="0.88221060070671375"/>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1.9708977691319705E-2"/>
                  <c:y val="-5.3552395759717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91-4D9D-A279-CC751BAA486F}"/>
                </c:ext>
              </c:extLst>
            </c:dLbl>
            <c:dLbl>
              <c:idx val="10"/>
              <c:layout>
                <c:manualLayout>
                  <c:x val="-1.5031288158907464E-2"/>
                  <c:y val="3.1592932862190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8F-4E7D-B1CF-E611136D587E}"/>
                </c:ext>
              </c:extLst>
            </c:dLbl>
            <c:dLbl>
              <c:idx val="11"/>
              <c:layout>
                <c:manualLayout>
                  <c:x val="-3.6075091581377915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8F-4E7D-B1CF-E611136D587E}"/>
                </c:ext>
              </c:extLst>
            </c:dLbl>
            <c:dLbl>
              <c:idx val="12"/>
              <c:layout>
                <c:manualLayout>
                  <c:x val="-3.9081349213159408E-2"/>
                  <c:y val="3.4465017667844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77-4CA7-B3B5-53253EE1C1CC}"/>
                </c:ext>
              </c:extLst>
            </c:dLbl>
            <c:dLbl>
              <c:idx val="13"/>
              <c:layout>
                <c:manualLayout>
                  <c:x val="-4.2087606844940902E-2"/>
                  <c:y val="-4.8825441696113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0D-44E2-939D-9E17866BF72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Sheet1!$A$9:$A$16</c:f>
              <c:strCache>
                <c:ptCount val="8"/>
                <c:pt idx="0">
                  <c:v>     2013</c:v>
                </c:pt>
                <c:pt idx="1">
                  <c:v>2015</c:v>
                </c:pt>
                <c:pt idx="2">
                  <c:v>2016</c:v>
                </c:pt>
                <c:pt idx="3">
                  <c:v>2017</c:v>
                </c:pt>
                <c:pt idx="4">
                  <c:v>2018</c:v>
                </c:pt>
                <c:pt idx="5">
                  <c:v>2019</c:v>
                </c:pt>
                <c:pt idx="6">
                  <c:v>2020</c:v>
                </c:pt>
                <c:pt idx="7">
                  <c:v>2021</c:v>
                </c:pt>
              </c:strCache>
            </c:strRef>
          </c:cat>
          <c:val>
            <c:numRef>
              <c:f>Sheet1!$B$9:$B$16</c:f>
              <c:numCache>
                <c:formatCode>"$"#,##0</c:formatCode>
                <c:ptCount val="8"/>
                <c:pt idx="0">
                  <c:v>261178.90909999999</c:v>
                </c:pt>
                <c:pt idx="1">
                  <c:v>279306</c:v>
                </c:pt>
                <c:pt idx="2">
                  <c:v>291263</c:v>
                </c:pt>
                <c:pt idx="3" formatCode="&quot;$&quot;#,##0_);[Red]\(&quot;$&quot;#,##0\)">
                  <c:v>299170</c:v>
                </c:pt>
                <c:pt idx="4">
                  <c:v>303755</c:v>
                </c:pt>
                <c:pt idx="5">
                  <c:v>300581</c:v>
                </c:pt>
                <c:pt idx="6">
                  <c:v>311377</c:v>
                </c:pt>
                <c:pt idx="7">
                  <c:v>321788</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7"/>
              <c:layout>
                <c:manualLayout>
                  <c:x val="-2.6631418493193925E-3"/>
                  <c:y val="-3.0717738515901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91-4D9D-A279-CC751BAA486F}"/>
                </c:ext>
              </c:extLst>
            </c:dLbl>
            <c:dLbl>
              <c:idx val="8"/>
              <c:layout>
                <c:manualLayout>
                  <c:x val="-4.4738862430463947E-2"/>
                  <c:y val="7.8120821164564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91-4D9D-A279-CC751BAA486F}"/>
                </c:ext>
              </c:extLst>
            </c:dLbl>
            <c:dLbl>
              <c:idx val="9"/>
              <c:layout>
                <c:manualLayout>
                  <c:x val="-2.9885041418300385E-2"/>
                  <c:y val="7.9943915194346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91-4D9D-A279-CC751BAA486F}"/>
                </c:ext>
              </c:extLst>
            </c:dLbl>
            <c:dLbl>
              <c:idx val="10"/>
              <c:layout>
                <c:manualLayout>
                  <c:x val="-2.7056318686033545E-2"/>
                  <c:y val="7.1802120141342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8F-4319-A61F-651F362F6FD4}"/>
                </c:ext>
              </c:extLst>
            </c:dLbl>
            <c:dLbl>
              <c:idx val="11"/>
              <c:layout>
                <c:manualLayout>
                  <c:x val="-2.5553189870142691E-2"/>
                  <c:y val="5.1697526501766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8F-4E7D-B1CF-E611136D587E}"/>
                </c:ext>
              </c:extLst>
            </c:dLbl>
            <c:dLbl>
              <c:idx val="12"/>
              <c:layout>
                <c:manualLayout>
                  <c:x val="-2.5553189870142691E-2"/>
                  <c:y val="4.0209187279151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77-4CA7-B3B5-53253EE1C1CC}"/>
                </c:ext>
              </c:extLst>
            </c:dLbl>
            <c:dLbl>
              <c:idx val="13"/>
              <c:layout>
                <c:manualLayout>
                  <c:x val="-2.8559447501924181E-2"/>
                  <c:y val="4.3081272084805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0D-44E2-939D-9E17866BF72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Sheet1!$A$9:$A$16</c:f>
              <c:strCache>
                <c:ptCount val="8"/>
                <c:pt idx="0">
                  <c:v>     2013</c:v>
                </c:pt>
                <c:pt idx="1">
                  <c:v>2015</c:v>
                </c:pt>
                <c:pt idx="2">
                  <c:v>2016</c:v>
                </c:pt>
                <c:pt idx="3">
                  <c:v>2017</c:v>
                </c:pt>
                <c:pt idx="4">
                  <c:v>2018</c:v>
                </c:pt>
                <c:pt idx="5">
                  <c:v>2019</c:v>
                </c:pt>
                <c:pt idx="6">
                  <c:v>2020</c:v>
                </c:pt>
                <c:pt idx="7">
                  <c:v>2021</c:v>
                </c:pt>
              </c:strCache>
            </c:strRef>
          </c:cat>
          <c:val>
            <c:numRef>
              <c:f>Sheet1!$C$9:$C$16</c:f>
              <c:numCache>
                <c:formatCode>"$"#,##0</c:formatCode>
                <c:ptCount val="8"/>
                <c:pt idx="0">
                  <c:v>224193</c:v>
                </c:pt>
                <c:pt idx="1">
                  <c:v>234507</c:v>
                </c:pt>
                <c:pt idx="2">
                  <c:v>243034</c:v>
                </c:pt>
                <c:pt idx="3" formatCode="&quot;$&quot;#,##0_);[Red]\(&quot;$&quot;#,##0\)">
                  <c:v>247936</c:v>
                </c:pt>
                <c:pt idx="4">
                  <c:v>249474</c:v>
                </c:pt>
                <c:pt idx="5">
                  <c:v>255316</c:v>
                </c:pt>
                <c:pt idx="6">
                  <c:v>262935</c:v>
                </c:pt>
                <c:pt idx="7">
                  <c:v>272306</c:v>
                </c:pt>
              </c:numCache>
            </c:numRef>
          </c:val>
          <c:smooth val="0"/>
          <c:extLst>
            <c:ext xmlns:c16="http://schemas.microsoft.com/office/drawing/2014/chart" uri="{C3380CC4-5D6E-409C-BE32-E72D297353CC}">
              <c16:uniqueId val="{00000004-5191-4D9D-A279-CC751BAA486F}"/>
            </c:ext>
          </c:extLst>
        </c:ser>
        <c:dLbls>
          <c:showLegendKey val="0"/>
          <c:showVal val="0"/>
          <c:showCatName val="0"/>
          <c:showSerName val="0"/>
          <c:showPercent val="0"/>
          <c:showBubbleSize val="0"/>
        </c:dLbls>
        <c:smooth val="0"/>
        <c:axId val="779688616"/>
        <c:axId val="779688224"/>
      </c:lineChart>
      <c:catAx>
        <c:axId val="77968861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224"/>
        <c:crosses val="autoZero"/>
        <c:auto val="1"/>
        <c:lblAlgn val="ctr"/>
        <c:lblOffset val="100"/>
        <c:noMultiLvlLbl val="0"/>
      </c:catAx>
      <c:valAx>
        <c:axId val="779688224"/>
        <c:scaling>
          <c:orientation val="minMax"/>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968861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74-4D70-B45B-C82862565D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2013</c:v>
                </c:pt>
                <c:pt idx="1">
                  <c:v>2015</c:v>
                </c:pt>
                <c:pt idx="2">
                  <c:v>2016</c:v>
                </c:pt>
                <c:pt idx="3">
                  <c:v>2017</c:v>
                </c:pt>
                <c:pt idx="4">
                  <c:v>2018</c:v>
                </c:pt>
                <c:pt idx="5">
                  <c:v>2019</c:v>
                </c:pt>
                <c:pt idx="6">
                  <c:v>2020</c:v>
                </c:pt>
                <c:pt idx="7">
                  <c:v>2021</c:v>
                </c:pt>
              </c:strCache>
            </c:strRef>
          </c:cat>
          <c:val>
            <c:numRef>
              <c:f>Sheet1!$B$2:$B$9</c:f>
              <c:numCache>
                <c:formatCode>"$"#,##0</c:formatCode>
                <c:ptCount val="8"/>
                <c:pt idx="0">
                  <c:v>257903</c:v>
                </c:pt>
                <c:pt idx="1">
                  <c:v>269491</c:v>
                </c:pt>
                <c:pt idx="2">
                  <c:v>284010</c:v>
                </c:pt>
                <c:pt idx="3">
                  <c:v>293140</c:v>
                </c:pt>
                <c:pt idx="4">
                  <c:v>295488</c:v>
                </c:pt>
                <c:pt idx="5">
                  <c:v>296308</c:v>
                </c:pt>
                <c:pt idx="6">
                  <c:v>305960</c:v>
                </c:pt>
                <c:pt idx="7">
                  <c:v>316266</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min val="20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2103144566648"/>
          <c:y val="5.877756025546392E-2"/>
          <c:w val="0.88957896855433349"/>
          <c:h val="0.86070102806037851"/>
        </c:manualLayout>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10"/>
              <c:tx>
                <c:rich>
                  <a:bodyPr/>
                  <a:lstStyle/>
                  <a:p>
                    <a:r>
                      <a:rPr lang="en-US"/>
                      <a:t>299,170</a:t>
                    </a:r>
                    <a:endParaRPr lang="en-US" dirty="0"/>
                  </a:p>
                </c:rich>
              </c:tx>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74-4D70-B45B-C82862565D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2013</c:v>
                </c:pt>
                <c:pt idx="1">
                  <c:v>2015</c:v>
                </c:pt>
                <c:pt idx="2">
                  <c:v>2016</c:v>
                </c:pt>
                <c:pt idx="3">
                  <c:v>2017</c:v>
                </c:pt>
                <c:pt idx="4">
                  <c:v>2018</c:v>
                </c:pt>
                <c:pt idx="5">
                  <c:v>2019</c:v>
                </c:pt>
                <c:pt idx="6">
                  <c:v>2020</c:v>
                </c:pt>
                <c:pt idx="7">
                  <c:v>2021</c:v>
                </c:pt>
              </c:strCache>
            </c:strRef>
          </c:cat>
          <c:val>
            <c:numRef>
              <c:f>Sheet1!$B$2:$B$9</c:f>
              <c:numCache>
                <c:formatCode>"$"#,##0</c:formatCode>
                <c:ptCount val="8"/>
                <c:pt idx="0">
                  <c:v>257903</c:v>
                </c:pt>
                <c:pt idx="1">
                  <c:v>269491</c:v>
                </c:pt>
                <c:pt idx="2">
                  <c:v>284010</c:v>
                </c:pt>
                <c:pt idx="3">
                  <c:v>293140</c:v>
                </c:pt>
                <c:pt idx="4">
                  <c:v>295488</c:v>
                </c:pt>
                <c:pt idx="5">
                  <c:v>296920</c:v>
                </c:pt>
                <c:pt idx="6">
                  <c:v>305960</c:v>
                </c:pt>
                <c:pt idx="7">
                  <c:v>316266</c:v>
                </c:pt>
              </c:numCache>
            </c:numRef>
          </c:val>
          <c:smooth val="0"/>
          <c:extLst>
            <c:ext xmlns:c16="http://schemas.microsoft.com/office/drawing/2014/chart" uri="{C3380CC4-5D6E-409C-BE32-E72D297353CC}">
              <c16:uniqueId val="{00000000-4DA4-4618-9BE1-301FB802349E}"/>
            </c:ext>
          </c:extLst>
        </c:ser>
        <c:ser>
          <c:idx val="1"/>
          <c:order val="1"/>
          <c:tx>
            <c:strRef>
              <c:f>Sheet1!$C$1</c:f>
              <c:strCache>
                <c:ptCount val="1"/>
                <c:pt idx="0">
                  <c:v>Base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4.6230157844812748E-2"/>
                  <c:y val="5.7741476512939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2E-4C2C-ABFC-C18BFE61777D}"/>
                </c:ext>
              </c:extLst>
            </c:dLbl>
            <c:dLbl>
              <c:idx val="1"/>
              <c:layout>
                <c:manualLayout>
                  <c:x val="-2.9825908286975965E-2"/>
                  <c:y val="6.1138033954876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2E-4C2C-ABFC-C18BFE61777D}"/>
                </c:ext>
              </c:extLst>
            </c:dLbl>
            <c:dLbl>
              <c:idx val="2"/>
              <c:layout>
                <c:manualLayout>
                  <c:x val="-3.2808499115673559E-2"/>
                  <c:y val="5.7741476512939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2E-4C2C-ABFC-C18BFE61777D}"/>
                </c:ext>
              </c:extLst>
            </c:dLbl>
            <c:dLbl>
              <c:idx val="3"/>
              <c:layout>
                <c:manualLayout>
                  <c:x val="-1.4912954143487983E-2"/>
                  <c:y val="5.09483616290637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2E-4C2C-ABFC-C18BFE61777D}"/>
                </c:ext>
              </c:extLst>
            </c:dLbl>
            <c:dLbl>
              <c:idx val="4"/>
              <c:layout>
                <c:manualLayout>
                  <c:x val="-2.3860726629580772E-2"/>
                  <c:y val="4.7551804187126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2E-4C2C-ABFC-C18BFE61777D}"/>
                </c:ext>
              </c:extLst>
            </c:dLbl>
            <c:dLbl>
              <c:idx val="5"/>
              <c:layout>
                <c:manualLayout>
                  <c:x val="-3.1317203701324764E-2"/>
                  <c:y val="4.7551804187126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88-4190-816C-8A100C923267}"/>
                </c:ext>
              </c:extLst>
            </c:dLbl>
            <c:dLbl>
              <c:idx val="6"/>
              <c:layout>
                <c:manualLayout>
                  <c:x val="-1.0439067900441587E-2"/>
                  <c:y val="3.0569016977438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88-4190-816C-8A100C92326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2013</c:v>
                </c:pt>
                <c:pt idx="1">
                  <c:v>2015</c:v>
                </c:pt>
                <c:pt idx="2">
                  <c:v>2016</c:v>
                </c:pt>
                <c:pt idx="3">
                  <c:v>2017</c:v>
                </c:pt>
                <c:pt idx="4">
                  <c:v>2018</c:v>
                </c:pt>
                <c:pt idx="5">
                  <c:v>2019</c:v>
                </c:pt>
                <c:pt idx="6">
                  <c:v>2020</c:v>
                </c:pt>
                <c:pt idx="7">
                  <c:v>2021</c:v>
                </c:pt>
              </c:strCache>
            </c:strRef>
          </c:cat>
          <c:val>
            <c:numRef>
              <c:f>Sheet1!$C$2:$C$9</c:f>
              <c:numCache>
                <c:formatCode>"$"#,##0</c:formatCode>
                <c:ptCount val="8"/>
                <c:pt idx="0">
                  <c:v>223172</c:v>
                </c:pt>
                <c:pt idx="1">
                  <c:v>227134</c:v>
                </c:pt>
                <c:pt idx="2">
                  <c:v>237701</c:v>
                </c:pt>
                <c:pt idx="3">
                  <c:v>247243</c:v>
                </c:pt>
                <c:pt idx="4">
                  <c:v>244833</c:v>
                </c:pt>
                <c:pt idx="5">
                  <c:v>251334</c:v>
                </c:pt>
                <c:pt idx="6">
                  <c:v>257599</c:v>
                </c:pt>
                <c:pt idx="7">
                  <c:v>266662</c:v>
                </c:pt>
              </c:numCache>
            </c:numRef>
          </c:val>
          <c:smooth val="0"/>
          <c:extLst>
            <c:ext xmlns:c16="http://schemas.microsoft.com/office/drawing/2014/chart" uri="{C3380CC4-5D6E-409C-BE32-E72D297353CC}">
              <c16:uniqueId val="{00000000-CC2E-4C2C-ABFC-C18BFE61777D}"/>
            </c:ext>
          </c:extLst>
        </c:ser>
        <c:dLbls>
          <c:showLegendKey val="0"/>
          <c:showVal val="0"/>
          <c:showCatName val="0"/>
          <c:showSerName val="0"/>
          <c:showPercent val="0"/>
          <c:showBubbleSize val="0"/>
        </c:dLbls>
        <c:smooth val="0"/>
        <c:axId val="780208952"/>
        <c:axId val="780207384"/>
      </c:lineChart>
      <c:catAx>
        <c:axId val="78020895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7384"/>
        <c:crosses val="autoZero"/>
        <c:auto val="1"/>
        <c:lblAlgn val="ctr"/>
        <c:lblOffset val="100"/>
        <c:noMultiLvlLbl val="0"/>
      </c:catAx>
      <c:valAx>
        <c:axId val="780207384"/>
        <c:scaling>
          <c:orientation val="minMax"/>
          <c:min val="20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802089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Mean Salary</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dLbl>
              <c:idx val="9"/>
              <c:layout>
                <c:manualLayout>
                  <c:x val="-2.1212121212121324E-2"/>
                  <c:y val="-6.50406504065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F-4A8D-9C93-16FCF2563849}"/>
                </c:ext>
              </c:extLst>
            </c:dLbl>
            <c:dLbl>
              <c:idx val="10"/>
              <c:layout>
                <c:manualLayout>
                  <c:x val="1.0936040037823461E-16"/>
                  <c:y val="3.3965574419375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6B-4BCA-BA3E-C9BCEC9ACEF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Sheet1!$A$9:$A$16</c:f>
              <c:strCache>
                <c:ptCount val="8"/>
                <c:pt idx="0">
                  <c:v>     2013</c:v>
                </c:pt>
                <c:pt idx="1">
                  <c:v>2015</c:v>
                </c:pt>
                <c:pt idx="2">
                  <c:v>2016</c:v>
                </c:pt>
                <c:pt idx="3">
                  <c:v>2017</c:v>
                </c:pt>
                <c:pt idx="4">
                  <c:v>2018</c:v>
                </c:pt>
                <c:pt idx="5">
                  <c:v>2019</c:v>
                </c:pt>
                <c:pt idx="6">
                  <c:v>2020</c:v>
                </c:pt>
                <c:pt idx="7">
                  <c:v>2021</c:v>
                </c:pt>
              </c:strCache>
            </c:strRef>
          </c:cat>
          <c:val>
            <c:numRef>
              <c:f>Sheet1!$B$9:$B$16</c:f>
              <c:numCache>
                <c:formatCode>"$"#,##0</c:formatCode>
                <c:ptCount val="8"/>
                <c:pt idx="0">
                  <c:v>219862</c:v>
                </c:pt>
                <c:pt idx="1">
                  <c:v>235171</c:v>
                </c:pt>
                <c:pt idx="2">
                  <c:v>251365</c:v>
                </c:pt>
                <c:pt idx="3">
                  <c:v>256238</c:v>
                </c:pt>
                <c:pt idx="4" formatCode="&quot;$&quot;#,##0_);[Red]\(&quot;$&quot;#,##0\)">
                  <c:v>269248</c:v>
                </c:pt>
                <c:pt idx="5">
                  <c:v>257449</c:v>
                </c:pt>
                <c:pt idx="6">
                  <c:v>273843</c:v>
                </c:pt>
                <c:pt idx="7">
                  <c:v>288872</c:v>
                </c:pt>
              </c:numCache>
            </c:numRef>
          </c:val>
          <c:smooth val="0"/>
          <c:extLst>
            <c:ext xmlns:c16="http://schemas.microsoft.com/office/drawing/2014/chart" uri="{C3380CC4-5D6E-409C-BE32-E72D297353CC}">
              <c16:uniqueId val="{00000000-4DA4-4618-9BE1-301FB802349E}"/>
            </c:ext>
          </c:extLst>
        </c:ser>
        <c:dLbls>
          <c:showLegendKey val="0"/>
          <c:showVal val="0"/>
          <c:showCatName val="0"/>
          <c:showSerName val="0"/>
          <c:showPercent val="0"/>
          <c:showBubbleSize val="0"/>
        </c:dLbls>
        <c:smooth val="0"/>
        <c:axId val="131505632"/>
        <c:axId val="131505240"/>
      </c:lineChart>
      <c:catAx>
        <c:axId val="131505632"/>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5240"/>
        <c:crosses val="autoZero"/>
        <c:auto val="1"/>
        <c:lblAlgn val="ctr"/>
        <c:lblOffset val="100"/>
        <c:noMultiLvlLbl val="0"/>
      </c:catAx>
      <c:valAx>
        <c:axId val="131505240"/>
        <c:scaling>
          <c:orientation val="minMax"/>
          <c:min val="150000"/>
        </c:scaling>
        <c:delete val="0"/>
        <c:axPos val="l"/>
        <c:majorGridlines>
          <c:spPr>
            <a:ln w="9525" cap="flat" cmpd="sng" algn="ctr">
              <a:solidFill>
                <a:schemeClr val="lt1">
                  <a:lumMod val="95000"/>
                  <a:alpha val="1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56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Mean Salary by Rank</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2013</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Sheet1!$B$2:$B$5</c:f>
              <c:numCache>
                <c:formatCode>"$"#,##0</c:formatCode>
                <c:ptCount val="4"/>
                <c:pt idx="0">
                  <c:v>224462</c:v>
                </c:pt>
                <c:pt idx="1">
                  <c:v>255771</c:v>
                </c:pt>
                <c:pt idx="2">
                  <c:v>283180</c:v>
                </c:pt>
                <c:pt idx="3">
                  <c:v>298355</c:v>
                </c:pt>
              </c:numCache>
            </c:numRef>
          </c:val>
          <c:extLst>
            <c:ext xmlns:c16="http://schemas.microsoft.com/office/drawing/2014/chart" uri="{C3380CC4-5D6E-409C-BE32-E72D297353CC}">
              <c16:uniqueId val="{00000000-0041-4E70-9BDD-08A672DAB618}"/>
            </c:ext>
          </c:extLst>
        </c:ser>
        <c:ser>
          <c:idx val="1"/>
          <c:order val="1"/>
          <c:tx>
            <c:strRef>
              <c:f>Sheet1!$C$1</c:f>
              <c:strCache>
                <c:ptCount val="1"/>
                <c:pt idx="0">
                  <c:v>2015</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Sheet1!$C$2:$C$5</c:f>
              <c:numCache>
                <c:formatCode>"$"#,##0</c:formatCode>
                <c:ptCount val="4"/>
                <c:pt idx="0">
                  <c:v>254839</c:v>
                </c:pt>
                <c:pt idx="1">
                  <c:v>264277</c:v>
                </c:pt>
                <c:pt idx="2">
                  <c:v>294722</c:v>
                </c:pt>
                <c:pt idx="3">
                  <c:v>306299</c:v>
                </c:pt>
              </c:numCache>
            </c:numRef>
          </c:val>
          <c:extLst>
            <c:ext xmlns:c16="http://schemas.microsoft.com/office/drawing/2014/chart" uri="{C3380CC4-5D6E-409C-BE32-E72D297353CC}">
              <c16:uniqueId val="{00000006-0041-4E70-9BDD-08A672DAB618}"/>
            </c:ext>
          </c:extLst>
        </c:ser>
        <c:ser>
          <c:idx val="2"/>
          <c:order val="2"/>
          <c:tx>
            <c:strRef>
              <c:f>Sheet1!$D$1</c:f>
              <c:strCache>
                <c:ptCount val="1"/>
                <c:pt idx="0">
                  <c:v>2016</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Sheet1!$D$2:$D$5</c:f>
              <c:numCache>
                <c:formatCode>"$"#,##0</c:formatCode>
                <c:ptCount val="4"/>
                <c:pt idx="0">
                  <c:v>259602</c:v>
                </c:pt>
                <c:pt idx="1">
                  <c:v>273160</c:v>
                </c:pt>
                <c:pt idx="2">
                  <c:v>306521</c:v>
                </c:pt>
                <c:pt idx="3">
                  <c:v>328883</c:v>
                </c:pt>
              </c:numCache>
            </c:numRef>
          </c:val>
          <c:extLst>
            <c:ext xmlns:c16="http://schemas.microsoft.com/office/drawing/2014/chart" uri="{C3380CC4-5D6E-409C-BE32-E72D297353CC}">
              <c16:uniqueId val="{00000004-AE7E-4A8B-9D51-2FE809305D4F}"/>
            </c:ext>
          </c:extLst>
        </c:ser>
        <c:ser>
          <c:idx val="3"/>
          <c:order val="3"/>
          <c:tx>
            <c:strRef>
              <c:f>Sheet1!$E$1</c:f>
              <c:strCache>
                <c:ptCount val="1"/>
                <c:pt idx="0">
                  <c:v>2017</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Sheet1!$E$2:$E$5</c:f>
              <c:numCache>
                <c:formatCode>"$"#,##0</c:formatCode>
                <c:ptCount val="4"/>
                <c:pt idx="0">
                  <c:v>277488</c:v>
                </c:pt>
                <c:pt idx="1">
                  <c:v>281644</c:v>
                </c:pt>
                <c:pt idx="2">
                  <c:v>318526</c:v>
                </c:pt>
                <c:pt idx="3">
                  <c:v>336804</c:v>
                </c:pt>
              </c:numCache>
            </c:numRef>
          </c:val>
          <c:extLst>
            <c:ext xmlns:c16="http://schemas.microsoft.com/office/drawing/2014/chart" uri="{C3380CC4-5D6E-409C-BE32-E72D297353CC}">
              <c16:uniqueId val="{00000000-C0B4-4A1E-A247-8964B0F8FE4E}"/>
            </c:ext>
          </c:extLst>
        </c:ser>
        <c:ser>
          <c:idx val="4"/>
          <c:order val="4"/>
          <c:tx>
            <c:strRef>
              <c:f>Sheet1!$F$1</c:f>
              <c:strCache>
                <c:ptCount val="1"/>
                <c:pt idx="0">
                  <c:v>2018</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Sheet1!$F$2:$F$5</c:f>
              <c:numCache>
                <c:formatCode>"$"#,##0</c:formatCode>
                <c:ptCount val="4"/>
                <c:pt idx="0">
                  <c:v>270062</c:v>
                </c:pt>
                <c:pt idx="1">
                  <c:v>279733</c:v>
                </c:pt>
                <c:pt idx="2">
                  <c:v>311290</c:v>
                </c:pt>
                <c:pt idx="3">
                  <c:v>342666</c:v>
                </c:pt>
              </c:numCache>
            </c:numRef>
          </c:val>
          <c:extLst>
            <c:ext xmlns:c16="http://schemas.microsoft.com/office/drawing/2014/chart" uri="{C3380CC4-5D6E-409C-BE32-E72D297353CC}">
              <c16:uniqueId val="{00000000-D06E-4311-B3F4-3337346B7181}"/>
            </c:ext>
          </c:extLst>
        </c:ser>
        <c:ser>
          <c:idx val="5"/>
          <c:order val="5"/>
          <c:tx>
            <c:strRef>
              <c:f>Sheet1!$G$1</c:f>
              <c:strCache>
                <c:ptCount val="1"/>
                <c:pt idx="0">
                  <c:v>2019</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Sheet1!$G$2:$G$5</c:f>
              <c:numCache>
                <c:formatCode>"$"#,##0</c:formatCode>
                <c:ptCount val="4"/>
                <c:pt idx="0">
                  <c:v>238809</c:v>
                </c:pt>
                <c:pt idx="1">
                  <c:v>282969</c:v>
                </c:pt>
                <c:pt idx="2">
                  <c:v>317314</c:v>
                </c:pt>
                <c:pt idx="3">
                  <c:v>350982</c:v>
                </c:pt>
              </c:numCache>
            </c:numRef>
          </c:val>
          <c:extLst>
            <c:ext xmlns:c16="http://schemas.microsoft.com/office/drawing/2014/chart" uri="{C3380CC4-5D6E-409C-BE32-E72D297353CC}">
              <c16:uniqueId val="{00000000-C42C-400F-A2D4-B690FD74310B}"/>
            </c:ext>
          </c:extLst>
        </c:ser>
        <c:ser>
          <c:idx val="6"/>
          <c:order val="6"/>
          <c:tx>
            <c:strRef>
              <c:f>Sheet1!$H$1</c:f>
              <c:strCache>
                <c:ptCount val="1"/>
                <c:pt idx="0">
                  <c:v>2020</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Instructor</c:v>
                </c:pt>
                <c:pt idx="1">
                  <c:v>Asst Prof</c:v>
                </c:pt>
                <c:pt idx="2">
                  <c:v>Associate</c:v>
                </c:pt>
                <c:pt idx="3">
                  <c:v>Professor</c:v>
                </c:pt>
              </c:strCache>
            </c:strRef>
          </c:cat>
          <c:val>
            <c:numRef>
              <c:f>Sheet1!$H$2:$H$5</c:f>
              <c:numCache>
                <c:formatCode>"$"#,##0</c:formatCode>
                <c:ptCount val="4"/>
                <c:pt idx="0">
                  <c:v>260857</c:v>
                </c:pt>
                <c:pt idx="1">
                  <c:v>289273</c:v>
                </c:pt>
                <c:pt idx="2">
                  <c:v>323126</c:v>
                </c:pt>
                <c:pt idx="3">
                  <c:v>363144</c:v>
                </c:pt>
              </c:numCache>
            </c:numRef>
          </c:val>
          <c:extLst>
            <c:ext xmlns:c16="http://schemas.microsoft.com/office/drawing/2014/chart" uri="{C3380CC4-5D6E-409C-BE32-E72D297353CC}">
              <c16:uniqueId val="{00000000-6BE4-423D-A31B-036437C6F184}"/>
            </c:ext>
          </c:extLst>
        </c:ser>
        <c:ser>
          <c:idx val="7"/>
          <c:order val="7"/>
          <c:tx>
            <c:strRef>
              <c:f>Sheet1!$I$1</c:f>
              <c:strCache>
                <c:ptCount val="1"/>
                <c:pt idx="0">
                  <c:v>2021</c:v>
                </c:pt>
              </c:strCache>
            </c:strRef>
          </c:tx>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Instructor</c:v>
                </c:pt>
                <c:pt idx="1">
                  <c:v>Asst Prof</c:v>
                </c:pt>
                <c:pt idx="2">
                  <c:v>Associate</c:v>
                </c:pt>
                <c:pt idx="3">
                  <c:v>Professor</c:v>
                </c:pt>
              </c:strCache>
            </c:strRef>
          </c:cat>
          <c:val>
            <c:numRef>
              <c:f>Sheet1!$I$2:$I$5</c:f>
              <c:numCache>
                <c:formatCode>"$"#,##0</c:formatCode>
                <c:ptCount val="4"/>
                <c:pt idx="0">
                  <c:v>285365</c:v>
                </c:pt>
                <c:pt idx="1">
                  <c:v>301931</c:v>
                </c:pt>
                <c:pt idx="2">
                  <c:v>333913</c:v>
                </c:pt>
                <c:pt idx="3">
                  <c:v>370606</c:v>
                </c:pt>
              </c:numCache>
            </c:numRef>
          </c:val>
          <c:extLst>
            <c:ext xmlns:c16="http://schemas.microsoft.com/office/drawing/2014/chart" uri="{C3380CC4-5D6E-409C-BE32-E72D297353CC}">
              <c16:uniqueId val="{00000000-5134-482F-A3E2-08EB861632D7}"/>
            </c:ext>
          </c:extLst>
        </c:ser>
        <c:dLbls>
          <c:showLegendKey val="0"/>
          <c:showVal val="0"/>
          <c:showCatName val="0"/>
          <c:showSerName val="0"/>
          <c:showPercent val="0"/>
          <c:showBubbleSize val="0"/>
        </c:dLbls>
        <c:gapWidth val="100"/>
        <c:shape val="box"/>
        <c:axId val="131503280"/>
        <c:axId val="131502496"/>
        <c:axId val="0"/>
      </c:bar3DChart>
      <c:catAx>
        <c:axId val="1315032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2496"/>
        <c:crosses val="autoZero"/>
        <c:auto val="1"/>
        <c:lblAlgn val="ctr"/>
        <c:lblOffset val="100"/>
        <c:noMultiLvlLbl val="0"/>
      </c:catAx>
      <c:valAx>
        <c:axId val="131502496"/>
        <c:scaling>
          <c:orientation val="minMax"/>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150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281490</c:v>
                </c:pt>
                <c:pt idx="1">
                  <c:v>287822</c:v>
                </c:pt>
                <c:pt idx="2">
                  <c:v>297812</c:v>
                </c:pt>
                <c:pt idx="3">
                  <c:v>288873</c:v>
                </c:pt>
                <c:pt idx="4">
                  <c:v>303213</c:v>
                </c:pt>
                <c:pt idx="5">
                  <c:v>318645</c:v>
                </c:pt>
              </c:numCache>
            </c:numRef>
          </c:val>
          <c:smooth val="0"/>
          <c:extLst>
            <c:ext xmlns:c16="http://schemas.microsoft.com/office/drawing/2014/chart" uri="{C3380CC4-5D6E-409C-BE32-E72D297353CC}">
              <c16:uniqueId val="{00000000-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Total</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Sheet1!$A$11:$A$15</c:f>
              <c:strCache>
                <c:ptCount val="5"/>
                <c:pt idx="0">
                  <c:v>FY 17</c:v>
                </c:pt>
                <c:pt idx="1">
                  <c:v>FY 18</c:v>
                </c:pt>
                <c:pt idx="2">
                  <c:v>FY 19</c:v>
                </c:pt>
                <c:pt idx="3">
                  <c:v>FY 20</c:v>
                </c:pt>
                <c:pt idx="4">
                  <c:v>FY 21</c:v>
                </c:pt>
              </c:strCache>
            </c:strRef>
          </c:cat>
          <c:val>
            <c:numRef>
              <c:f>Sheet1!$B$11:$B$15</c:f>
              <c:numCache>
                <c:formatCode>General</c:formatCode>
                <c:ptCount val="5"/>
                <c:pt idx="0" formatCode="0.0">
                  <c:v>4.54</c:v>
                </c:pt>
                <c:pt idx="1">
                  <c:v>4.7</c:v>
                </c:pt>
                <c:pt idx="2">
                  <c:v>4.9000000000000004</c:v>
                </c:pt>
                <c:pt idx="3">
                  <c:v>5</c:v>
                </c:pt>
                <c:pt idx="4">
                  <c:v>5.2</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Admit</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Sheet1!$A$11:$A$15</c:f>
              <c:strCache>
                <c:ptCount val="5"/>
                <c:pt idx="0">
                  <c:v>FY 17</c:v>
                </c:pt>
                <c:pt idx="1">
                  <c:v>FY 18</c:v>
                </c:pt>
                <c:pt idx="2">
                  <c:v>FY 19</c:v>
                </c:pt>
                <c:pt idx="3">
                  <c:v>FY 20</c:v>
                </c:pt>
                <c:pt idx="4">
                  <c:v>FY 21</c:v>
                </c:pt>
              </c:strCache>
            </c:strRef>
          </c:cat>
          <c:val>
            <c:numRef>
              <c:f>Sheet1!$C$11:$C$15</c:f>
              <c:numCache>
                <c:formatCode>General</c:formatCode>
                <c:ptCount val="5"/>
                <c:pt idx="0" formatCode="0.0">
                  <c:v>6.94</c:v>
                </c:pt>
                <c:pt idx="1">
                  <c:v>6.9</c:v>
                </c:pt>
                <c:pt idx="2">
                  <c:v>7.3</c:v>
                </c:pt>
                <c:pt idx="3">
                  <c:v>7.5</c:v>
                </c:pt>
                <c:pt idx="4">
                  <c:v>8.1999999999999993</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D/C</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Sheet1!$A$11:$A$15</c:f>
              <c:strCache>
                <c:ptCount val="5"/>
                <c:pt idx="0">
                  <c:v>FY 17</c:v>
                </c:pt>
                <c:pt idx="1">
                  <c:v>FY 18</c:v>
                </c:pt>
                <c:pt idx="2">
                  <c:v>FY 19</c:v>
                </c:pt>
                <c:pt idx="3">
                  <c:v>FY 20</c:v>
                </c:pt>
                <c:pt idx="4">
                  <c:v>FY 21</c:v>
                </c:pt>
              </c:strCache>
            </c:strRef>
          </c:cat>
          <c:val>
            <c:numRef>
              <c:f>Sheet1!$D$11:$D$15</c:f>
              <c:numCache>
                <c:formatCode>General</c:formatCode>
                <c:ptCount val="5"/>
                <c:pt idx="0" formatCode="0.0">
                  <c:v>4</c:v>
                </c:pt>
                <c:pt idx="1">
                  <c:v>3.7</c:v>
                </c:pt>
                <c:pt idx="2">
                  <c:v>4.0999999999999996</c:v>
                </c:pt>
                <c:pt idx="3">
                  <c:v>4</c:v>
                </c:pt>
                <c:pt idx="4">
                  <c:v>4.2</c:v>
                </c:pt>
              </c:numCache>
            </c:numRef>
          </c:val>
          <c:smooth val="0"/>
          <c:extLst>
            <c:ext xmlns:c16="http://schemas.microsoft.com/office/drawing/2014/chart" uri="{C3380CC4-5D6E-409C-BE32-E72D297353CC}">
              <c16:uniqueId val="{00000002-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3"/>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Sheet1!$B$2:$B$7</c:f>
              <c:numCache>
                <c:formatCode>General</c:formatCode>
                <c:ptCount val="6"/>
                <c:pt idx="0">
                  <c:v>281490</c:v>
                </c:pt>
                <c:pt idx="1">
                  <c:v>287822</c:v>
                </c:pt>
                <c:pt idx="2">
                  <c:v>297812</c:v>
                </c:pt>
                <c:pt idx="3">
                  <c:v>288873</c:v>
                </c:pt>
                <c:pt idx="4">
                  <c:v>303213</c:v>
                </c:pt>
                <c:pt idx="5">
                  <c:v>318645</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Sheet1!$C$2:$C$7</c:f>
              <c:numCache>
                <c:formatCode>General</c:formatCode>
                <c:ptCount val="6"/>
                <c:pt idx="0">
                  <c:v>286422</c:v>
                </c:pt>
                <c:pt idx="1">
                  <c:v>289528</c:v>
                </c:pt>
                <c:pt idx="2">
                  <c:v>293344</c:v>
                </c:pt>
                <c:pt idx="3">
                  <c:v>284139</c:v>
                </c:pt>
                <c:pt idx="4">
                  <c:v>303181</c:v>
                </c:pt>
                <c:pt idx="5">
                  <c:v>305285</c:v>
                </c:pt>
              </c:numCache>
            </c:numRef>
          </c:val>
          <c:smooth val="0"/>
          <c:extLst>
            <c:ext xmlns:c16="http://schemas.microsoft.com/office/drawing/2014/chart" uri="{C3380CC4-5D6E-409C-BE32-E72D297353CC}">
              <c16:uniqueId val="{00000001-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Sheet1!$B$2:$B$7</c:f>
              <c:numCache>
                <c:formatCode>General</c:formatCode>
                <c:ptCount val="6"/>
                <c:pt idx="0">
                  <c:v>281490</c:v>
                </c:pt>
                <c:pt idx="1">
                  <c:v>287822</c:v>
                </c:pt>
                <c:pt idx="2">
                  <c:v>297812</c:v>
                </c:pt>
                <c:pt idx="3">
                  <c:v>288873</c:v>
                </c:pt>
                <c:pt idx="4">
                  <c:v>303213</c:v>
                </c:pt>
                <c:pt idx="5">
                  <c:v>318645</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Sheet1!$C$2:$C$7</c:f>
              <c:numCache>
                <c:formatCode>General</c:formatCode>
                <c:ptCount val="6"/>
                <c:pt idx="0">
                  <c:v>286422</c:v>
                </c:pt>
                <c:pt idx="1">
                  <c:v>289528</c:v>
                </c:pt>
                <c:pt idx="2">
                  <c:v>293344</c:v>
                </c:pt>
                <c:pt idx="3">
                  <c:v>284139</c:v>
                </c:pt>
                <c:pt idx="4">
                  <c:v>303181</c:v>
                </c:pt>
                <c:pt idx="5">
                  <c:v>305285</c:v>
                </c:pt>
              </c:numCache>
            </c:numRef>
          </c:val>
          <c:smooth val="0"/>
          <c:extLst>
            <c:ext xmlns:c16="http://schemas.microsoft.com/office/drawing/2014/chart" uri="{C3380CC4-5D6E-409C-BE32-E72D297353CC}">
              <c16:uniqueId val="{00000001-2F86-4919-A276-FCCED2D8ED4E}"/>
            </c:ext>
          </c:extLst>
        </c:ser>
        <c:ser>
          <c:idx val="2"/>
          <c:order val="2"/>
          <c:tx>
            <c:strRef>
              <c:f>Sheet1!$D$1</c:f>
              <c:strCache>
                <c:ptCount val="1"/>
                <c:pt idx="0">
                  <c:v>Midwest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Sheet1!$D$2:$D$7</c:f>
              <c:numCache>
                <c:formatCode>General</c:formatCode>
                <c:ptCount val="6"/>
                <c:pt idx="0">
                  <c:v>290313</c:v>
                </c:pt>
                <c:pt idx="1">
                  <c:v>307022</c:v>
                </c:pt>
                <c:pt idx="2">
                  <c:v>300780</c:v>
                </c:pt>
                <c:pt idx="3">
                  <c:v>313966</c:v>
                </c:pt>
                <c:pt idx="4">
                  <c:v>315115</c:v>
                </c:pt>
                <c:pt idx="5">
                  <c:v>316552</c:v>
                </c:pt>
              </c:numCache>
            </c:numRef>
          </c:val>
          <c:smooth val="0"/>
          <c:extLst>
            <c:ext xmlns:c16="http://schemas.microsoft.com/office/drawing/2014/chart" uri="{C3380CC4-5D6E-409C-BE32-E72D297353CC}">
              <c16:uniqueId val="{00000002-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Total</a:t>
            </a:r>
            <a:r>
              <a:rPr lang="en-US" sz="2400" b="1" baseline="0" dirty="0"/>
              <a:t> Salary by Region</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Northeast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Sheet1!$B$2:$B$7</c:f>
              <c:numCache>
                <c:formatCode>General</c:formatCode>
                <c:ptCount val="6"/>
                <c:pt idx="0">
                  <c:v>281490</c:v>
                </c:pt>
                <c:pt idx="1">
                  <c:v>287822</c:v>
                </c:pt>
                <c:pt idx="2">
                  <c:v>297812</c:v>
                </c:pt>
                <c:pt idx="3">
                  <c:v>288873</c:v>
                </c:pt>
                <c:pt idx="4">
                  <c:v>303213</c:v>
                </c:pt>
                <c:pt idx="5">
                  <c:v>318645</c:v>
                </c:pt>
              </c:numCache>
            </c:numRef>
          </c:val>
          <c:smooth val="0"/>
          <c:extLst>
            <c:ext xmlns:c16="http://schemas.microsoft.com/office/drawing/2014/chart" uri="{C3380CC4-5D6E-409C-BE32-E72D297353CC}">
              <c16:uniqueId val="{00000000-2F86-4919-A276-FCCED2D8ED4E}"/>
            </c:ext>
          </c:extLst>
        </c:ser>
        <c:ser>
          <c:idx val="1"/>
          <c:order val="1"/>
          <c:tx>
            <c:strRef>
              <c:f>Sheet1!$C$1</c:f>
              <c:strCache>
                <c:ptCount val="1"/>
                <c:pt idx="0">
                  <c:v>South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Sheet1!$C$2:$C$7</c:f>
              <c:numCache>
                <c:formatCode>General</c:formatCode>
                <c:ptCount val="6"/>
                <c:pt idx="0">
                  <c:v>286422</c:v>
                </c:pt>
                <c:pt idx="1">
                  <c:v>289528</c:v>
                </c:pt>
                <c:pt idx="2">
                  <c:v>293344</c:v>
                </c:pt>
                <c:pt idx="3">
                  <c:v>284139</c:v>
                </c:pt>
                <c:pt idx="4">
                  <c:v>303181</c:v>
                </c:pt>
                <c:pt idx="5">
                  <c:v>305285</c:v>
                </c:pt>
              </c:numCache>
            </c:numRef>
          </c:val>
          <c:smooth val="0"/>
          <c:extLst>
            <c:ext xmlns:c16="http://schemas.microsoft.com/office/drawing/2014/chart" uri="{C3380CC4-5D6E-409C-BE32-E72D297353CC}">
              <c16:uniqueId val="{00000001-2F86-4919-A276-FCCED2D8ED4E}"/>
            </c:ext>
          </c:extLst>
        </c:ser>
        <c:ser>
          <c:idx val="2"/>
          <c:order val="2"/>
          <c:tx>
            <c:strRef>
              <c:f>Sheet1!$D$1</c:f>
              <c:strCache>
                <c:ptCount val="1"/>
                <c:pt idx="0">
                  <c:v>Midwest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Sheet1!$D$2:$D$7</c:f>
              <c:numCache>
                <c:formatCode>General</c:formatCode>
                <c:ptCount val="6"/>
                <c:pt idx="0">
                  <c:v>290313</c:v>
                </c:pt>
                <c:pt idx="1">
                  <c:v>307022</c:v>
                </c:pt>
                <c:pt idx="2">
                  <c:v>300780</c:v>
                </c:pt>
                <c:pt idx="3">
                  <c:v>313966</c:v>
                </c:pt>
                <c:pt idx="4">
                  <c:v>315115</c:v>
                </c:pt>
                <c:pt idx="5">
                  <c:v>316552</c:v>
                </c:pt>
              </c:numCache>
            </c:numRef>
          </c:val>
          <c:smooth val="0"/>
          <c:extLst>
            <c:ext xmlns:c16="http://schemas.microsoft.com/office/drawing/2014/chart" uri="{C3380CC4-5D6E-409C-BE32-E72D297353CC}">
              <c16:uniqueId val="{00000002-2F86-4919-A276-FCCED2D8ED4E}"/>
            </c:ext>
          </c:extLst>
        </c:ser>
        <c:ser>
          <c:idx val="3"/>
          <c:order val="3"/>
          <c:tx>
            <c:strRef>
              <c:f>Sheet1!$E$1</c:f>
              <c:strCache>
                <c:ptCount val="1"/>
                <c:pt idx="0">
                  <c:v>West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Sheet1!$A$2:$A$7</c:f>
              <c:numCache>
                <c:formatCode>General</c:formatCode>
                <c:ptCount val="6"/>
                <c:pt idx="0">
                  <c:v>2016</c:v>
                </c:pt>
                <c:pt idx="1">
                  <c:v>295569</c:v>
                </c:pt>
                <c:pt idx="2">
                  <c:v>2018</c:v>
                </c:pt>
                <c:pt idx="3">
                  <c:v>2019</c:v>
                </c:pt>
                <c:pt idx="4">
                  <c:v>2020</c:v>
                </c:pt>
                <c:pt idx="5">
                  <c:v>2021</c:v>
                </c:pt>
              </c:numCache>
            </c:numRef>
          </c:cat>
          <c:val>
            <c:numRef>
              <c:f>Sheet1!$E$2:$E$7</c:f>
              <c:numCache>
                <c:formatCode>General</c:formatCode>
                <c:ptCount val="6"/>
                <c:pt idx="0">
                  <c:v>278583</c:v>
                </c:pt>
                <c:pt idx="1">
                  <c:v>295569</c:v>
                </c:pt>
                <c:pt idx="2">
                  <c:v>289143</c:v>
                </c:pt>
                <c:pt idx="3">
                  <c:v>311832</c:v>
                </c:pt>
                <c:pt idx="4">
                  <c:v>341335</c:v>
                </c:pt>
                <c:pt idx="5">
                  <c:v>331194</c:v>
                </c:pt>
              </c:numCache>
            </c:numRef>
          </c:val>
          <c:smooth val="0"/>
          <c:extLst>
            <c:ext xmlns:c16="http://schemas.microsoft.com/office/drawing/2014/chart" uri="{C3380CC4-5D6E-409C-BE32-E72D297353CC}">
              <c16:uniqueId val="{00000003-2F86-4919-A276-FCCED2D8ED4E}"/>
            </c:ext>
          </c:extLst>
        </c:ser>
        <c:dLbls>
          <c:showLegendKey val="0"/>
          <c:showVal val="0"/>
          <c:showCatName val="0"/>
          <c:showSerName val="0"/>
          <c:showPercent val="0"/>
          <c:showBubbleSize val="0"/>
        </c:dLbls>
        <c:marker val="1"/>
        <c:smooth val="0"/>
        <c:axId val="499662936"/>
        <c:axId val="499658016"/>
      </c:lineChart>
      <c:catAx>
        <c:axId val="4996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58016"/>
        <c:crosses val="autoZero"/>
        <c:auto val="1"/>
        <c:lblAlgn val="ctr"/>
        <c:lblOffset val="100"/>
        <c:noMultiLvlLbl val="0"/>
      </c:catAx>
      <c:valAx>
        <c:axId val="499658016"/>
        <c:scaling>
          <c:orientation val="minMax"/>
          <c:min val="2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6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Faculty Compensation Plans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Compensation</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5"/>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7B6-4637-8E4D-71738276DAAE}"/>
              </c:ext>
            </c:extLst>
          </c:dPt>
          <c:dLbls>
            <c:dLbl>
              <c:idx val="0"/>
              <c:layout>
                <c:manualLayout>
                  <c:x val="1.69753086419752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B6-4637-8E4D-71738276DAAE}"/>
                </c:ext>
              </c:extLst>
            </c:dLbl>
            <c:dLbl>
              <c:idx val="1"/>
              <c:layout>
                <c:manualLayout>
                  <c:x val="1.543209876543209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B6-4637-8E4D-71738276DAAE}"/>
                </c:ext>
              </c:extLst>
            </c:dLbl>
            <c:dLbl>
              <c:idx val="2"/>
              <c:layout>
                <c:manualLayout>
                  <c:x val="2.7777777777777721E-2"/>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B6-4637-8E4D-71738276DAAE}"/>
                </c:ext>
              </c:extLst>
            </c:dLbl>
            <c:dLbl>
              <c:idx val="3"/>
              <c:layout>
                <c:manualLayout>
                  <c:x val="1.8518518518518517E-2"/>
                  <c:y val="-3.9284457252522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B6-4637-8E4D-71738276DAAE}"/>
                </c:ext>
              </c:extLst>
            </c:dLbl>
            <c:dLbl>
              <c:idx val="4"/>
              <c:layout>
                <c:manualLayout>
                  <c:x val="2.0061728395061616E-2"/>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B6-4637-8E4D-71738276DAAE}"/>
                </c:ext>
              </c:extLst>
            </c:dLbl>
            <c:dLbl>
              <c:idx val="5"/>
              <c:layout>
                <c:manualLayout>
                  <c:x val="1.3888888888888888E-2"/>
                  <c:y val="-2.244826128715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B6-4637-8E4D-71738276DAA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Overall Mean</c:v>
                </c:pt>
                <c:pt idx="1">
                  <c:v>Single Component</c:v>
                </c:pt>
                <c:pt idx="2">
                  <c:v>Two Component</c:v>
                </c:pt>
                <c:pt idx="3">
                  <c:v>Three Component</c:v>
                </c:pt>
                <c:pt idx="4">
                  <c:v>Four Component</c:v>
                </c:pt>
              </c:strCache>
            </c:strRef>
          </c:cat>
          <c:val>
            <c:numRef>
              <c:f>Sheet1!$B$2:$B$6</c:f>
              <c:numCache>
                <c:formatCode>"$"#,##0</c:formatCode>
                <c:ptCount val="5"/>
                <c:pt idx="0">
                  <c:v>316227</c:v>
                </c:pt>
                <c:pt idx="1">
                  <c:v>291371</c:v>
                </c:pt>
                <c:pt idx="2">
                  <c:v>303981</c:v>
                </c:pt>
                <c:pt idx="3">
                  <c:v>314842</c:v>
                </c:pt>
                <c:pt idx="4">
                  <c:v>344823</c:v>
                </c:pt>
              </c:numCache>
            </c:numRef>
          </c:val>
          <c:extLst>
            <c:ext xmlns:c16="http://schemas.microsoft.com/office/drawing/2014/chart" uri="{C3380CC4-5D6E-409C-BE32-E72D297353CC}">
              <c16:uniqueId val="{00000007-17B6-4637-8E4D-71738276DAAE}"/>
            </c:ext>
          </c:extLst>
        </c:ser>
        <c:dLbls>
          <c:showLegendKey val="0"/>
          <c:showVal val="0"/>
          <c:showCatName val="0"/>
          <c:showSerName val="0"/>
          <c:showPercent val="0"/>
          <c:showBubbleSize val="0"/>
        </c:dLbls>
        <c:gapWidth val="60"/>
        <c:shape val="box"/>
        <c:axId val="480345632"/>
        <c:axId val="480346024"/>
        <c:axId val="0"/>
      </c:bar3DChart>
      <c:catAx>
        <c:axId val="480345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80346024"/>
        <c:crosses val="autoZero"/>
        <c:auto val="1"/>
        <c:lblAlgn val="ctr"/>
        <c:lblOffset val="100"/>
        <c:noMultiLvlLbl val="0"/>
      </c:catAx>
      <c:valAx>
        <c:axId val="480346024"/>
        <c:scaling>
          <c:orientation val="minMax"/>
          <c:min val="200000"/>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03456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t>Faculty Compensation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Compensation</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5"/>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CF0-4285-8119-5F4138DA2C9D}"/>
              </c:ext>
            </c:extLst>
          </c:dPt>
          <c:dLbls>
            <c:dLbl>
              <c:idx val="0"/>
              <c:layout>
                <c:manualLayout>
                  <c:x val="1.69753086419752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F0-4285-8119-5F4138DA2C9D}"/>
                </c:ext>
              </c:extLst>
            </c:dLbl>
            <c:dLbl>
              <c:idx val="1"/>
              <c:layout>
                <c:manualLayout>
                  <c:x val="1.5432098765432098E-2"/>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F0-4285-8119-5F4138DA2C9D}"/>
                </c:ext>
              </c:extLst>
            </c:dLbl>
            <c:dLbl>
              <c:idx val="2"/>
              <c:layout>
                <c:manualLayout>
                  <c:x val="2.3148148148148091E-2"/>
                  <c:y val="-0.120659404418462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F0-4285-8119-5F4138DA2C9D}"/>
                </c:ext>
              </c:extLst>
            </c:dLbl>
            <c:dLbl>
              <c:idx val="3"/>
              <c:layout>
                <c:manualLayout>
                  <c:x val="1.0802469135802469E-2"/>
                  <c:y val="-6.17327185396787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F0-4285-8119-5F4138DA2C9D}"/>
                </c:ext>
              </c:extLst>
            </c:dLbl>
            <c:dLbl>
              <c:idx val="4"/>
              <c:layout>
                <c:manualLayout>
                  <c:x val="1.2345679012345678E-2"/>
                  <c:y val="-0.101017175792201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F0-4285-8119-5F4138DA2C9D}"/>
                </c:ext>
              </c:extLst>
            </c:dLbl>
            <c:dLbl>
              <c:idx val="5"/>
              <c:layout>
                <c:manualLayout>
                  <c:x val="1.3888888888888775E-2"/>
                  <c:y val="-4.7702555235206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F0-4285-8119-5F4138DA2C9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Total Salary</c:v>
                </c:pt>
                <c:pt idx="1">
                  <c:v>Base Salary</c:v>
                </c:pt>
                <c:pt idx="2">
                  <c:v>Extra Hour</c:v>
                </c:pt>
                <c:pt idx="3">
                  <c:v>Stipend</c:v>
                </c:pt>
                <c:pt idx="4">
                  <c:v>Bonus</c:v>
                </c:pt>
                <c:pt idx="5">
                  <c:v>Benefits</c:v>
                </c:pt>
              </c:strCache>
            </c:strRef>
          </c:cat>
          <c:val>
            <c:numRef>
              <c:f>Sheet1!$B$2:$B$7</c:f>
              <c:numCache>
                <c:formatCode>"$"#,##0</c:formatCode>
                <c:ptCount val="6"/>
                <c:pt idx="0">
                  <c:v>316227</c:v>
                </c:pt>
                <c:pt idx="1">
                  <c:v>266843</c:v>
                </c:pt>
                <c:pt idx="2">
                  <c:v>19170</c:v>
                </c:pt>
                <c:pt idx="3">
                  <c:v>39707</c:v>
                </c:pt>
                <c:pt idx="4">
                  <c:v>30099</c:v>
                </c:pt>
                <c:pt idx="5">
                  <c:v>70329</c:v>
                </c:pt>
              </c:numCache>
            </c:numRef>
          </c:val>
          <c:extLst>
            <c:ext xmlns:c16="http://schemas.microsoft.com/office/drawing/2014/chart" uri="{C3380CC4-5D6E-409C-BE32-E72D297353CC}">
              <c16:uniqueId val="{00000007-0CF0-4285-8119-5F4138DA2C9D}"/>
            </c:ext>
          </c:extLst>
        </c:ser>
        <c:dLbls>
          <c:showLegendKey val="0"/>
          <c:showVal val="0"/>
          <c:showCatName val="0"/>
          <c:showSerName val="0"/>
          <c:showPercent val="0"/>
          <c:showBubbleSize val="0"/>
        </c:dLbls>
        <c:gapWidth val="60"/>
        <c:shape val="box"/>
        <c:axId val="480344456"/>
        <c:axId val="480344848"/>
        <c:axId val="0"/>
      </c:bar3DChart>
      <c:catAx>
        <c:axId val="480344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480344848"/>
        <c:crosses val="autoZero"/>
        <c:auto val="1"/>
        <c:lblAlgn val="ctr"/>
        <c:lblOffset val="100"/>
        <c:noMultiLvlLbl val="0"/>
      </c:catAx>
      <c:valAx>
        <c:axId val="480344848"/>
        <c:scaling>
          <c:orientation val="minMax"/>
        </c:scaling>
        <c:delete val="0"/>
        <c:axPos val="l"/>
        <c:majorGridlines>
          <c:spPr>
            <a:ln w="9525" cap="flat" cmpd="sng" algn="ctr">
              <a:solidFill>
                <a:schemeClr val="dk1">
                  <a:lumMod val="50000"/>
                  <a:lumOff val="50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8034445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 Salary</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Sheet1!$A$2:$A$6</c:f>
              <c:numCache>
                <c:formatCode>General</c:formatCode>
                <c:ptCount val="5"/>
                <c:pt idx="0">
                  <c:v>2015</c:v>
                </c:pt>
                <c:pt idx="1">
                  <c:v>2017</c:v>
                </c:pt>
                <c:pt idx="2">
                  <c:v>2018</c:v>
                </c:pt>
                <c:pt idx="3">
                  <c:v>2019</c:v>
                </c:pt>
                <c:pt idx="4">
                  <c:v>2021</c:v>
                </c:pt>
              </c:numCache>
            </c:numRef>
          </c:cat>
          <c:val>
            <c:numRef>
              <c:f>Sheet1!$B$2:$B$6</c:f>
              <c:numCache>
                <c:formatCode>"$"#,##0.00_);[Red]\("$"#,##0.00\)</c:formatCode>
                <c:ptCount val="5"/>
                <c:pt idx="0">
                  <c:v>106322</c:v>
                </c:pt>
                <c:pt idx="1">
                  <c:v>109678.55</c:v>
                </c:pt>
                <c:pt idx="2">
                  <c:v>113106</c:v>
                </c:pt>
                <c:pt idx="3">
                  <c:v>115681.46</c:v>
                </c:pt>
                <c:pt idx="4">
                  <c:v>124375</c:v>
                </c:pt>
              </c:numCache>
            </c:numRef>
          </c:val>
          <c:smooth val="0"/>
          <c:extLst>
            <c:ext xmlns:c16="http://schemas.microsoft.com/office/drawing/2014/chart" uri="{C3380CC4-5D6E-409C-BE32-E72D297353CC}">
              <c16:uniqueId val="{00000000-5E6B-4922-8261-CDC298CAE83B}"/>
            </c:ext>
          </c:extLst>
        </c:ser>
        <c:dLbls>
          <c:showLegendKey val="0"/>
          <c:showVal val="0"/>
          <c:showCatName val="0"/>
          <c:showSerName val="0"/>
          <c:showPercent val="0"/>
          <c:showBubbleSize val="0"/>
        </c:dLbls>
        <c:smooth val="0"/>
        <c:axId val="1709438144"/>
        <c:axId val="1719077824"/>
      </c:lineChart>
      <c:catAx>
        <c:axId val="17094381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719077824"/>
        <c:crosses val="autoZero"/>
        <c:auto val="1"/>
        <c:lblAlgn val="ctr"/>
        <c:lblOffset val="100"/>
        <c:noMultiLvlLbl val="0"/>
      </c:catAx>
      <c:valAx>
        <c:axId val="171907782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709438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PA</a:t>
            </a:r>
            <a:r>
              <a:rPr lang="en-US" b="1" baseline="0" dirty="0"/>
              <a:t> and NP </a:t>
            </a:r>
            <a:r>
              <a:rPr lang="en-US" b="1" dirty="0"/>
              <a:t>Salary:</a:t>
            </a:r>
            <a:r>
              <a:rPr lang="en-US" b="1" baseline="0" dirty="0"/>
              <a:t>  Years post training</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 2019</c:v>
                </c:pt>
              </c:strCache>
            </c:strRef>
          </c:tx>
          <c:spPr>
            <a:solidFill>
              <a:schemeClr val="accent1"/>
            </a:solidFill>
            <a:ln>
              <a:noFill/>
            </a:ln>
            <a:effectLst/>
            <a:sp3d/>
          </c:spPr>
          <c:invertIfNegative val="0"/>
          <c:dLbls>
            <c:dLbl>
              <c:idx val="0"/>
              <c:layout>
                <c:manualLayout>
                  <c:x val="0"/>
                  <c:y val="8.9793045148623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D8-4A56-93CC-57C497A71BC3}"/>
                </c:ext>
              </c:extLst>
            </c:dLbl>
            <c:dLbl>
              <c:idx val="1"/>
              <c:layout>
                <c:manualLayout>
                  <c:x val="-1.5432098765432664E-3"/>
                  <c:y val="7.5762881844151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D8-4A56-93CC-57C497A71BC3}"/>
                </c:ext>
              </c:extLst>
            </c:dLbl>
            <c:dLbl>
              <c:idx val="2"/>
              <c:layout>
                <c:manualLayout>
                  <c:x val="4.6296296296296294E-3"/>
                  <c:y val="7.856891450504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D8-4A56-93CC-57C497A71BC3}"/>
                </c:ext>
              </c:extLst>
            </c:dLbl>
            <c:dLbl>
              <c:idx val="3"/>
              <c:layout>
                <c:manualLayout>
                  <c:x val="1.5432098765432098E-3"/>
                  <c:y val="6.594176753102042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rgbClr val="92D05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3858024691358021E-2"/>
                      <c:h val="4.3297083957601949E-2"/>
                    </c:manualLayout>
                  </c15:layout>
                </c:ext>
                <c:ext xmlns:c16="http://schemas.microsoft.com/office/drawing/2014/chart" uri="{C3380CC4-5D6E-409C-BE32-E72D297353CC}">
                  <c16:uniqueId val="{00000006-54D8-4A56-93CC-57C497A71BC3}"/>
                </c:ext>
              </c:extLst>
            </c:dLbl>
            <c:dLbl>
              <c:idx val="4"/>
              <c:layout>
                <c:manualLayout>
                  <c:x val="1.5432098765432098E-3"/>
                  <c:y val="7.01508165223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D8-4A56-93CC-57C497A71BC3}"/>
                </c:ext>
              </c:extLst>
            </c:dLbl>
            <c:dLbl>
              <c:idx val="5"/>
              <c:layout>
                <c:manualLayout>
                  <c:x val="1.5432098765430968E-3"/>
                  <c:y val="7.01508165223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4D8-4A56-93CC-57C497A71BC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92D0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 to 1</c:v>
                </c:pt>
                <c:pt idx="1">
                  <c:v>2 to 4</c:v>
                </c:pt>
                <c:pt idx="2">
                  <c:v>5 to 9</c:v>
                </c:pt>
                <c:pt idx="3">
                  <c:v>10 to 14</c:v>
                </c:pt>
                <c:pt idx="4">
                  <c:v>15 to 19</c:v>
                </c:pt>
                <c:pt idx="5">
                  <c:v>&gt;20</c:v>
                </c:pt>
              </c:strCache>
            </c:strRef>
          </c:cat>
          <c:val>
            <c:numRef>
              <c:f>Sheet1!$B$2:$B$7</c:f>
              <c:numCache>
                <c:formatCode>"$"#,##0</c:formatCode>
                <c:ptCount val="6"/>
                <c:pt idx="0">
                  <c:v>103969</c:v>
                </c:pt>
                <c:pt idx="1">
                  <c:v>117032</c:v>
                </c:pt>
                <c:pt idx="2">
                  <c:v>120538</c:v>
                </c:pt>
                <c:pt idx="3">
                  <c:v>130170</c:v>
                </c:pt>
                <c:pt idx="4">
                  <c:v>135697</c:v>
                </c:pt>
                <c:pt idx="5">
                  <c:v>143310</c:v>
                </c:pt>
              </c:numCache>
            </c:numRef>
          </c:val>
          <c:extLst>
            <c:ext xmlns:c16="http://schemas.microsoft.com/office/drawing/2014/chart" uri="{C3380CC4-5D6E-409C-BE32-E72D297353CC}">
              <c16:uniqueId val="{00000000-54D8-4A56-93CC-57C497A71BC3}"/>
            </c:ext>
          </c:extLst>
        </c:ser>
        <c:ser>
          <c:idx val="1"/>
          <c:order val="1"/>
          <c:tx>
            <c:strRef>
              <c:f>Sheet1!$C$1</c:f>
              <c:strCache>
                <c:ptCount val="1"/>
                <c:pt idx="0">
                  <c:v>FY 2021</c:v>
                </c:pt>
              </c:strCache>
            </c:strRef>
          </c:tx>
          <c:spPr>
            <a:solidFill>
              <a:schemeClr val="accent2"/>
            </a:solidFill>
            <a:ln>
              <a:noFill/>
            </a:ln>
            <a:effectLst/>
            <a:sp3d/>
          </c:spPr>
          <c:invertIfNegative val="0"/>
          <c:dLbls>
            <c:dLbl>
              <c:idx val="0"/>
              <c:layout>
                <c:manualLayout>
                  <c:x val="7.716049382716049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55-4B01-912F-199761C9DADC}"/>
                </c:ext>
              </c:extLst>
            </c:dLbl>
            <c:dLbl>
              <c:idx val="1"/>
              <c:layout>
                <c:manualLayout>
                  <c:x val="3.0864197530863632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55-4B01-912F-199761C9DADC}"/>
                </c:ext>
              </c:extLst>
            </c:dLbl>
            <c:dLbl>
              <c:idx val="2"/>
              <c:layout>
                <c:manualLayout>
                  <c:x val="-5.658370848008886E-17"/>
                  <c:y val="-5.6120653217890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55-4B01-912F-199761C9DADC}"/>
                </c:ext>
              </c:extLst>
            </c:dLbl>
            <c:dLbl>
              <c:idx val="3"/>
              <c:layout>
                <c:manualLayout>
                  <c:x val="0"/>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55-4B01-912F-199761C9DADC}"/>
                </c:ext>
              </c:extLst>
            </c:dLbl>
            <c:dLbl>
              <c:idx val="4"/>
              <c:layout>
                <c:manualLayout>
                  <c:x val="0"/>
                  <c:y val="-1.1224130643577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55-4B01-912F-199761C9DADC}"/>
                </c:ext>
              </c:extLst>
            </c:dLbl>
            <c:dLbl>
              <c:idx val="5"/>
              <c:layout>
                <c:manualLayout>
                  <c:x val="3.0864197530863064E-3"/>
                  <c:y val="-1.9642228626261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855-4B01-912F-199761C9DAD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 to 1</c:v>
                </c:pt>
                <c:pt idx="1">
                  <c:v>2 to 4</c:v>
                </c:pt>
                <c:pt idx="2">
                  <c:v>5 to 9</c:v>
                </c:pt>
                <c:pt idx="3">
                  <c:v>10 to 14</c:v>
                </c:pt>
                <c:pt idx="4">
                  <c:v>15 to 19</c:v>
                </c:pt>
                <c:pt idx="5">
                  <c:v>&gt;20</c:v>
                </c:pt>
              </c:strCache>
            </c:strRef>
          </c:cat>
          <c:val>
            <c:numRef>
              <c:f>Sheet1!$C$2:$C$7</c:f>
              <c:numCache>
                <c:formatCode>"$"#,##0</c:formatCode>
                <c:ptCount val="6"/>
                <c:pt idx="0">
                  <c:v>103902</c:v>
                </c:pt>
                <c:pt idx="1">
                  <c:v>117710</c:v>
                </c:pt>
                <c:pt idx="2">
                  <c:v>128036</c:v>
                </c:pt>
                <c:pt idx="3">
                  <c:v>139456</c:v>
                </c:pt>
                <c:pt idx="4">
                  <c:v>142642</c:v>
                </c:pt>
                <c:pt idx="5">
                  <c:v>151122</c:v>
                </c:pt>
              </c:numCache>
            </c:numRef>
          </c:val>
          <c:extLst>
            <c:ext xmlns:c16="http://schemas.microsoft.com/office/drawing/2014/chart" uri="{C3380CC4-5D6E-409C-BE32-E72D297353CC}">
              <c16:uniqueId val="{00000000-9855-4B01-912F-199761C9DADC}"/>
            </c:ext>
          </c:extLst>
        </c:ser>
        <c:dLbls>
          <c:showLegendKey val="0"/>
          <c:showVal val="0"/>
          <c:showCatName val="0"/>
          <c:showSerName val="0"/>
          <c:showPercent val="0"/>
          <c:showBubbleSize val="0"/>
        </c:dLbls>
        <c:gapWidth val="84"/>
        <c:shape val="box"/>
        <c:axId val="473599376"/>
        <c:axId val="473597736"/>
        <c:axId val="0"/>
      </c:bar3DChart>
      <c:catAx>
        <c:axId val="473599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597736"/>
        <c:crosses val="autoZero"/>
        <c:auto val="1"/>
        <c:lblAlgn val="ctr"/>
        <c:lblOffset val="100"/>
        <c:noMultiLvlLbl val="0"/>
      </c:catAx>
      <c:valAx>
        <c:axId val="4735977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59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Admit</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Sheet1!$A$12:$A$15</c:f>
              <c:strCache>
                <c:ptCount val="4"/>
                <c:pt idx="0">
                  <c:v>FY 18</c:v>
                </c:pt>
                <c:pt idx="1">
                  <c:v>FY 19</c:v>
                </c:pt>
                <c:pt idx="2">
                  <c:v>FY 20</c:v>
                </c:pt>
                <c:pt idx="3">
                  <c:v>FY 21</c:v>
                </c:pt>
              </c:strCache>
            </c:strRef>
          </c:cat>
          <c:val>
            <c:numRef>
              <c:f>Sheet1!$B$12:$B$15</c:f>
              <c:numCache>
                <c:formatCode>General</c:formatCode>
                <c:ptCount val="4"/>
                <c:pt idx="0">
                  <c:v>4.0999999999999996</c:v>
                </c:pt>
                <c:pt idx="1">
                  <c:v>4.2</c:v>
                </c:pt>
                <c:pt idx="2">
                  <c:v>4.0999999999999996</c:v>
                </c:pt>
                <c:pt idx="3">
                  <c:v>3.5</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Discharge</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Sheet1!$A$12:$A$15</c:f>
              <c:strCache>
                <c:ptCount val="4"/>
                <c:pt idx="0">
                  <c:v>FY 18</c:v>
                </c:pt>
                <c:pt idx="1">
                  <c:v>FY 19</c:v>
                </c:pt>
                <c:pt idx="2">
                  <c:v>FY 20</c:v>
                </c:pt>
                <c:pt idx="3">
                  <c:v>FY 21</c:v>
                </c:pt>
              </c:strCache>
            </c:strRef>
          </c:cat>
          <c:val>
            <c:numRef>
              <c:f>Sheet1!$C$12:$C$15</c:f>
              <c:numCache>
                <c:formatCode>General</c:formatCode>
                <c:ptCount val="4"/>
                <c:pt idx="0">
                  <c:v>3.4</c:v>
                </c:pt>
                <c:pt idx="1">
                  <c:v>3.7</c:v>
                </c:pt>
                <c:pt idx="2">
                  <c:v>3.6</c:v>
                </c:pt>
                <c:pt idx="3">
                  <c:v>3</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5"/>
          <c:min val="2"/>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5874486074848E-2"/>
          <c:y val="2.3976822800905587E-2"/>
          <c:w val="0.94409152102544025"/>
          <c:h val="0.77852904386300437"/>
        </c:manualLayout>
      </c:layout>
      <c:lineChart>
        <c:grouping val="standard"/>
        <c:varyColors val="0"/>
        <c:ser>
          <c:idx val="0"/>
          <c:order val="0"/>
          <c:tx>
            <c:strRef>
              <c:f>Sheet1!$B$1</c:f>
              <c:strCache>
                <c:ptCount val="1"/>
                <c:pt idx="0">
                  <c:v>Mean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Sheet1!$A$5:$A$9</c:f>
              <c:strCache>
                <c:ptCount val="5"/>
                <c:pt idx="0">
                  <c:v>FY 17</c:v>
                </c:pt>
                <c:pt idx="1">
                  <c:v>FY 18</c:v>
                </c:pt>
                <c:pt idx="2">
                  <c:v>FY 19</c:v>
                </c:pt>
                <c:pt idx="3">
                  <c:v>FY 20</c:v>
                </c:pt>
                <c:pt idx="4">
                  <c:v>FY 21</c:v>
                </c:pt>
              </c:strCache>
            </c:strRef>
          </c:cat>
          <c:val>
            <c:numRef>
              <c:f>Sheet1!$B$5:$B$9</c:f>
              <c:numCache>
                <c:formatCode>General</c:formatCode>
                <c:ptCount val="5"/>
                <c:pt idx="0">
                  <c:v>4.2</c:v>
                </c:pt>
                <c:pt idx="1">
                  <c:v>4.7</c:v>
                </c:pt>
                <c:pt idx="2">
                  <c:v>4.8</c:v>
                </c:pt>
                <c:pt idx="3">
                  <c:v>5</c:v>
                </c:pt>
                <c:pt idx="4">
                  <c:v>6.5</c:v>
                </c:pt>
              </c:numCache>
            </c:numRef>
          </c:val>
          <c:smooth val="0"/>
          <c:extLst>
            <c:ext xmlns:c16="http://schemas.microsoft.com/office/drawing/2014/chart" uri="{C3380CC4-5D6E-409C-BE32-E72D297353CC}">
              <c16:uniqueId val="{00000000-E5AF-4993-BFBF-AF1A7582E4FA}"/>
            </c:ext>
          </c:extLst>
        </c:ser>
        <c:ser>
          <c:idx val="1"/>
          <c:order val="1"/>
          <c:tx>
            <c:strRef>
              <c:f>Sheet1!$C$1</c:f>
              <c:strCache>
                <c:ptCount val="1"/>
                <c:pt idx="0">
                  <c:v>Median</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Sheet1!$A$5:$A$9</c:f>
              <c:strCache>
                <c:ptCount val="5"/>
                <c:pt idx="0">
                  <c:v>FY 17</c:v>
                </c:pt>
                <c:pt idx="1">
                  <c:v>FY 18</c:v>
                </c:pt>
                <c:pt idx="2">
                  <c:v>FY 19</c:v>
                </c:pt>
                <c:pt idx="3">
                  <c:v>FY 20</c:v>
                </c:pt>
                <c:pt idx="4">
                  <c:v>FY 21</c:v>
                </c:pt>
              </c:strCache>
            </c:strRef>
          </c:cat>
          <c:val>
            <c:numRef>
              <c:f>Sheet1!$C$5:$C$9</c:f>
              <c:numCache>
                <c:formatCode>General</c:formatCode>
                <c:ptCount val="5"/>
                <c:pt idx="0">
                  <c:v>2.7</c:v>
                </c:pt>
                <c:pt idx="1">
                  <c:v>2.9</c:v>
                </c:pt>
                <c:pt idx="2">
                  <c:v>2.9</c:v>
                </c:pt>
                <c:pt idx="3">
                  <c:v>2.7</c:v>
                </c:pt>
                <c:pt idx="4">
                  <c:v>3.9</c:v>
                </c:pt>
              </c:numCache>
            </c:numRef>
          </c:val>
          <c:smooth val="0"/>
          <c:extLst>
            <c:ext xmlns:c16="http://schemas.microsoft.com/office/drawing/2014/chart" uri="{C3380CC4-5D6E-409C-BE32-E72D297353CC}">
              <c16:uniqueId val="{00000001-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1"/>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10190758959736E-2"/>
          <c:y val="5.0234666556397509E-2"/>
          <c:w val="0.94409152102544025"/>
          <c:h val="0.77852904386300437"/>
        </c:manualLayout>
      </c:layout>
      <c:lineChart>
        <c:grouping val="standard"/>
        <c:varyColors val="0"/>
        <c:ser>
          <c:idx val="0"/>
          <c:order val="0"/>
          <c:tx>
            <c:strRef>
              <c:f>Sheet1!$B$1</c:f>
              <c:strCache>
                <c:ptCount val="1"/>
                <c:pt idx="0">
                  <c:v>Hours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Sheet1!$A$7:$A$9</c:f>
              <c:strCache>
                <c:ptCount val="3"/>
                <c:pt idx="0">
                  <c:v>FY 19</c:v>
                </c:pt>
                <c:pt idx="1">
                  <c:v>FY 20</c:v>
                </c:pt>
                <c:pt idx="2">
                  <c:v>FY 21</c:v>
                </c:pt>
              </c:strCache>
            </c:strRef>
          </c:cat>
          <c:val>
            <c:numRef>
              <c:f>Sheet1!$B$7:$B$9</c:f>
              <c:numCache>
                <c:formatCode>General</c:formatCode>
                <c:ptCount val="3"/>
                <c:pt idx="0">
                  <c:v>80013</c:v>
                </c:pt>
                <c:pt idx="1">
                  <c:v>86440</c:v>
                </c:pt>
                <c:pt idx="2">
                  <c:v>111891</c:v>
                </c:pt>
              </c:numCache>
            </c:numRef>
          </c:val>
          <c:smooth val="0"/>
          <c:extLst>
            <c:ext xmlns:c16="http://schemas.microsoft.com/office/drawing/2014/chart" uri="{C3380CC4-5D6E-409C-BE32-E72D297353CC}">
              <c16:uniqueId val="{00000000-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600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5874486074848E-2"/>
          <c:y val="2.3976822800905587E-2"/>
          <c:w val="0.94409152102544025"/>
          <c:h val="0.77852904386300437"/>
        </c:manualLayout>
      </c:layout>
      <c:lineChart>
        <c:grouping val="standard"/>
        <c:varyColors val="0"/>
        <c:ser>
          <c:idx val="0"/>
          <c:order val="0"/>
          <c:tx>
            <c:strRef>
              <c:f>Sheet1!$B$1</c:f>
              <c:strCache>
                <c:ptCount val="1"/>
                <c:pt idx="0">
                  <c:v>Hours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Pt>
            <c:idx val="3"/>
            <c:marker>
              <c:symbol val="none"/>
            </c:marker>
            <c:bubble3D val="0"/>
            <c:spPr>
              <a:ln w="34925" cap="rnd">
                <a:solidFill>
                  <a:schemeClr val="accent1"/>
                </a:solidFill>
                <a:prstDash val="sysDot"/>
                <a:round/>
              </a:ln>
              <a:effectLst>
                <a:outerShdw blurRad="40000" dist="23000" dir="5400000" rotWithShape="0">
                  <a:srgbClr val="000000">
                    <a:alpha val="35000"/>
                  </a:srgbClr>
                </a:outerShdw>
              </a:effectLst>
            </c:spPr>
            <c:extLst>
              <c:ext xmlns:c16="http://schemas.microsoft.com/office/drawing/2014/chart" uri="{C3380CC4-5D6E-409C-BE32-E72D297353CC}">
                <c16:uniqueId val="{00000000-7F0A-4E73-B59B-5CB75861A80C}"/>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7F0A-4E73-B59B-5CB75861A8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Sheet1!$A$7:$A$10</c:f>
              <c:strCache>
                <c:ptCount val="4"/>
                <c:pt idx="0">
                  <c:v>FY 19</c:v>
                </c:pt>
                <c:pt idx="1">
                  <c:v>FY 20</c:v>
                </c:pt>
                <c:pt idx="2">
                  <c:v>FY 21</c:v>
                </c:pt>
                <c:pt idx="3">
                  <c:v>FY 22 P</c:v>
                </c:pt>
              </c:strCache>
            </c:strRef>
          </c:cat>
          <c:val>
            <c:numRef>
              <c:f>Sheet1!$B$7:$B$10</c:f>
              <c:numCache>
                <c:formatCode>General</c:formatCode>
                <c:ptCount val="4"/>
                <c:pt idx="0">
                  <c:v>80013</c:v>
                </c:pt>
                <c:pt idx="1">
                  <c:v>86440</c:v>
                </c:pt>
                <c:pt idx="2">
                  <c:v>111891</c:v>
                </c:pt>
                <c:pt idx="3">
                  <c:v>140877</c:v>
                </c:pt>
              </c:numCache>
            </c:numRef>
          </c:val>
          <c:smooth val="0"/>
          <c:extLst>
            <c:ext xmlns:c16="http://schemas.microsoft.com/office/drawing/2014/chart" uri="{C3380CC4-5D6E-409C-BE32-E72D297353CC}">
              <c16:uniqueId val="{00000000-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600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Academic and Academic Affiliate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804342638988306E-2"/>
          <c:y val="0.14264588801399825"/>
          <c:w val="0.92052899069434502"/>
          <c:h val="0.59441841644794402"/>
        </c:manualLayout>
      </c:layout>
      <c:bar3DChart>
        <c:barDir val="col"/>
        <c:grouping val="clustered"/>
        <c:varyColors val="0"/>
        <c:ser>
          <c:idx val="0"/>
          <c:order val="0"/>
          <c:tx>
            <c:strRef>
              <c:f>Sheet1!$E$1</c:f>
              <c:strCache>
                <c:ptCount val="1"/>
                <c:pt idx="0">
                  <c:v>FY 15</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9316915860451479E-3"/>
                  <c:y val="-1.5552099533437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EC-4D1F-870B-6BFE3ED60DA9}"/>
                </c:ext>
              </c:extLst>
            </c:dLbl>
            <c:dLbl>
              <c:idx val="1"/>
              <c:layout>
                <c:manualLayout>
                  <c:x val="-4.3975373790677225E-3"/>
                  <c:y val="-1.0368066355624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EC-4D1F-870B-6BFE3ED60DA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Sheet1!$E$2:$E$4</c:f>
              <c:numCache>
                <c:formatCode>0.0%</c:formatCode>
                <c:ptCount val="3"/>
                <c:pt idx="0">
                  <c:v>0.754</c:v>
                </c:pt>
                <c:pt idx="1">
                  <c:v>0.15859999999999999</c:v>
                </c:pt>
                <c:pt idx="2">
                  <c:v>6.9099999999999995E-2</c:v>
                </c:pt>
              </c:numCache>
            </c:numRef>
          </c:val>
          <c:extLst>
            <c:ext xmlns:c16="http://schemas.microsoft.com/office/drawing/2014/chart" uri="{C3380CC4-5D6E-409C-BE32-E72D297353CC}">
              <c16:uniqueId val="{00000000-A3A0-4D1D-89C0-BC20E69A556E}"/>
            </c:ext>
          </c:extLst>
        </c:ser>
        <c:ser>
          <c:idx val="1"/>
          <c:order val="1"/>
          <c:tx>
            <c:strRef>
              <c:f>Sheet1!$F$1</c:f>
              <c:strCache>
                <c:ptCount val="1"/>
                <c:pt idx="0">
                  <c:v>FY 16</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Sheet1!$F$2:$F$4</c:f>
              <c:numCache>
                <c:formatCode>0.0%</c:formatCode>
                <c:ptCount val="3"/>
                <c:pt idx="0">
                  <c:v>0.74</c:v>
                </c:pt>
                <c:pt idx="1">
                  <c:v>0.1583</c:v>
                </c:pt>
                <c:pt idx="2">
                  <c:v>9.7000000000000003E-2</c:v>
                </c:pt>
              </c:numCache>
            </c:numRef>
          </c:val>
          <c:extLst>
            <c:ext xmlns:c16="http://schemas.microsoft.com/office/drawing/2014/chart" uri="{C3380CC4-5D6E-409C-BE32-E72D297353CC}">
              <c16:uniqueId val="{00000001-A3A0-4D1D-89C0-BC20E69A556E}"/>
            </c:ext>
          </c:extLst>
        </c:ser>
        <c:ser>
          <c:idx val="2"/>
          <c:order val="2"/>
          <c:tx>
            <c:strRef>
              <c:f>Sheet1!$G$1</c:f>
              <c:strCache>
                <c:ptCount val="1"/>
                <c:pt idx="0">
                  <c:v>FY 17</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Sheet1!$G$2:$G$4</c:f>
              <c:numCache>
                <c:formatCode>0.0%</c:formatCode>
                <c:ptCount val="3"/>
                <c:pt idx="0">
                  <c:v>0.68469999999999998</c:v>
                </c:pt>
                <c:pt idx="1">
                  <c:v>0.19520000000000001</c:v>
                </c:pt>
                <c:pt idx="2">
                  <c:v>0.12189999999999999</c:v>
                </c:pt>
              </c:numCache>
            </c:numRef>
          </c:val>
          <c:extLst>
            <c:ext xmlns:c16="http://schemas.microsoft.com/office/drawing/2014/chart" uri="{C3380CC4-5D6E-409C-BE32-E72D297353CC}">
              <c16:uniqueId val="{00000002-A3A0-4D1D-89C0-BC20E69A556E}"/>
            </c:ext>
          </c:extLst>
        </c:ser>
        <c:ser>
          <c:idx val="3"/>
          <c:order val="3"/>
          <c:tx>
            <c:strRef>
              <c:f>Sheet1!$H$1</c:f>
              <c:strCache>
                <c:ptCount val="1"/>
                <c:pt idx="0">
                  <c:v>FY 18</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Sheet1!$H$2:$H$4</c:f>
              <c:numCache>
                <c:formatCode>0.0%</c:formatCode>
                <c:ptCount val="3"/>
                <c:pt idx="0">
                  <c:v>0.67800000000000005</c:v>
                </c:pt>
                <c:pt idx="1">
                  <c:v>0.17199999999999999</c:v>
                </c:pt>
                <c:pt idx="2">
                  <c:v>0.14599999999999999</c:v>
                </c:pt>
              </c:numCache>
            </c:numRef>
          </c:val>
          <c:extLst>
            <c:ext xmlns:c16="http://schemas.microsoft.com/office/drawing/2014/chart" uri="{C3380CC4-5D6E-409C-BE32-E72D297353CC}">
              <c16:uniqueId val="{00000003-A3A0-4D1D-89C0-BC20E69A556E}"/>
            </c:ext>
          </c:extLst>
        </c:ser>
        <c:ser>
          <c:idx val="4"/>
          <c:order val="4"/>
          <c:tx>
            <c:strRef>
              <c:f>Sheet1!$I$1</c:f>
              <c:strCache>
                <c:ptCount val="1"/>
                <c:pt idx="0">
                  <c:v>FY 19</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Sheet1!$I$2:$I$4</c:f>
              <c:numCache>
                <c:formatCode>0.0%</c:formatCode>
                <c:ptCount val="3"/>
                <c:pt idx="0">
                  <c:v>0.65</c:v>
                </c:pt>
                <c:pt idx="1">
                  <c:v>0.17</c:v>
                </c:pt>
                <c:pt idx="2">
                  <c:v>0.15</c:v>
                </c:pt>
              </c:numCache>
            </c:numRef>
          </c:val>
          <c:extLst>
            <c:ext xmlns:c16="http://schemas.microsoft.com/office/drawing/2014/chart" uri="{C3380CC4-5D6E-409C-BE32-E72D297353CC}">
              <c16:uniqueId val="{00000000-FE54-49DF-B042-C2A8F8BE545D}"/>
            </c:ext>
          </c:extLst>
        </c:ser>
        <c:ser>
          <c:idx val="5"/>
          <c:order val="5"/>
          <c:tx>
            <c:strRef>
              <c:f>Sheet1!$J$1</c:f>
              <c:strCache>
                <c:ptCount val="1"/>
                <c:pt idx="0">
                  <c:v>FY 20</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Sheet1!$J$2:$J$4</c:f>
              <c:numCache>
                <c:formatCode>0.0%</c:formatCode>
                <c:ptCount val="3"/>
                <c:pt idx="0">
                  <c:v>0.61899999999999999</c:v>
                </c:pt>
                <c:pt idx="1">
                  <c:v>0.17599999999999999</c:v>
                </c:pt>
                <c:pt idx="2">
                  <c:v>0.161</c:v>
                </c:pt>
              </c:numCache>
            </c:numRef>
          </c:val>
          <c:extLst>
            <c:ext xmlns:c16="http://schemas.microsoft.com/office/drawing/2014/chart" uri="{C3380CC4-5D6E-409C-BE32-E72D297353CC}">
              <c16:uniqueId val="{00000000-8CEC-4D1F-870B-6BFE3ED60DA9}"/>
            </c:ext>
          </c:extLst>
        </c:ser>
        <c:ser>
          <c:idx val="6"/>
          <c:order val="6"/>
          <c:tx>
            <c:strRef>
              <c:f>Sheet1!$K$1</c:f>
              <c:strCache>
                <c:ptCount val="1"/>
                <c:pt idx="0">
                  <c:v>FY 21</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4919378481383706E-2"/>
                  <c:y val="-5.1840331778123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CD-40F1-91D8-7A90DA96F7B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Sheet1!$K$2:$K$4</c:f>
              <c:numCache>
                <c:formatCode>0.0%</c:formatCode>
                <c:ptCount val="3"/>
                <c:pt idx="0">
                  <c:v>0.53200000000000003</c:v>
                </c:pt>
                <c:pt idx="1">
                  <c:v>0.20100000000000001</c:v>
                </c:pt>
                <c:pt idx="2">
                  <c:v>0.26600000000000001</c:v>
                </c:pt>
              </c:numCache>
            </c:numRef>
          </c:val>
          <c:extLst>
            <c:ext xmlns:c16="http://schemas.microsoft.com/office/drawing/2014/chart" uri="{C3380CC4-5D6E-409C-BE32-E72D297353CC}">
              <c16:uniqueId val="{00000000-EBCD-40F1-91D8-7A90DA96F7BE}"/>
            </c:ext>
          </c:extLst>
        </c:ser>
        <c:dLbls>
          <c:showLegendKey val="0"/>
          <c:showVal val="0"/>
          <c:showCatName val="0"/>
          <c:showSerName val="0"/>
          <c:showPercent val="0"/>
          <c:showBubbleSize val="0"/>
        </c:dLbls>
        <c:gapWidth val="150"/>
        <c:shape val="box"/>
        <c:axId val="835042944"/>
        <c:axId val="650828920"/>
        <c:axId val="0"/>
      </c:bar3DChart>
      <c:catAx>
        <c:axId val="8350429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650828920"/>
        <c:crosses val="autoZero"/>
        <c:auto val="1"/>
        <c:lblAlgn val="ctr"/>
        <c:lblOffset val="100"/>
        <c:noMultiLvlLbl val="0"/>
      </c:catAx>
      <c:valAx>
        <c:axId val="650828920"/>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83504294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4.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4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chemeClr val="accent1"/>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chemeClr val="accent1"/>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chemeClr val="accent1"/>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chemeClr val="accent1"/>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chemeClr val="accent1"/>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chemeClr val="accent1"/>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chemeClr val="accent1"/>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chemeClr val="accent1"/>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chemeClr val="accent1"/>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chemeClr val="accent1"/>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chemeClr val="accent1"/>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chemeClr val="accent1"/>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rgbClr val="FF0000"/>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rgbClr val="FF0000"/>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rgbClr val="FF0000"/>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rgbClr val="FF0000"/>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chemeClr val="accent1"/>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chemeClr val="accent1"/>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chemeClr val="accent1"/>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chemeClr val="accent1"/>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chemeClr val="accent1"/>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chemeClr val="accent1"/>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chemeClr val="accent1"/>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chemeClr val="accent1"/>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chemeClr val="accent1"/>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chemeClr val="accent1"/>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chemeClr val="accent1"/>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chemeClr val="accent1"/>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0.76911</cdr:x>
      <cdr:y>0.81266</cdr:y>
    </cdr:from>
    <cdr:to>
      <cdr:x>0.90235</cdr:x>
      <cdr:y>1</cdr:y>
    </cdr:to>
    <cdr:sp macro="" textlink="">
      <cdr:nvSpPr>
        <cdr:cNvPr id="2" name="TextBox 1"/>
        <cdr:cNvSpPr txBox="1"/>
      </cdr:nvSpPr>
      <cdr:spPr>
        <a:xfrm xmlns:a="http://schemas.openxmlformats.org/drawingml/2006/main">
          <a:off x="5278045" y="39665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0.76529</cdr:x>
      <cdr:y>0.76611</cdr:y>
    </cdr:from>
    <cdr:to>
      <cdr:x>0.89853</cdr:x>
      <cdr:y>0.85107</cdr:y>
    </cdr:to>
    <cdr:sp macro="" textlink="">
      <cdr:nvSpPr>
        <cdr:cNvPr id="3" name="TextBox 2"/>
        <cdr:cNvSpPr txBox="1"/>
      </cdr:nvSpPr>
      <cdr:spPr>
        <a:xfrm xmlns:a="http://schemas.openxmlformats.org/drawingml/2006/main">
          <a:off x="4215569" y="2409652"/>
          <a:ext cx="733943" cy="2672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Small “N”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5EFD3-DCA2-4EAA-9EE0-1B81E6D38DA2}" type="datetimeFigureOut">
              <a:rPr lang="en-US" smtClean="0"/>
              <a:t>3/21/2022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1BECA-E095-4DB3-A569-547F0757AEAE}" type="slidenum">
              <a:rPr lang="en-US" smtClean="0"/>
              <a:t>‹#›</a:t>
            </a:fld>
            <a:endParaRPr lang="en-US"/>
          </a:p>
        </p:txBody>
      </p:sp>
    </p:spTree>
    <p:extLst>
      <p:ext uri="{BB962C8B-B14F-4D97-AF65-F5344CB8AC3E}">
        <p14:creationId xmlns:p14="http://schemas.microsoft.com/office/powerpoint/2010/main" val="236452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29</a:t>
            </a:fld>
            <a:endParaRPr lang="en-US"/>
          </a:p>
        </p:txBody>
      </p:sp>
    </p:spTree>
    <p:extLst>
      <p:ext uri="{BB962C8B-B14F-4D97-AF65-F5344CB8AC3E}">
        <p14:creationId xmlns:p14="http://schemas.microsoft.com/office/powerpoint/2010/main" val="241145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=160356 total median COLLECTION $44.44, PER MD HOUR 6.54; PER PATIENT BILLED 2.88; RVU PER CLINICAL </a:t>
            </a:r>
            <a:r>
              <a:rPr lang="en-US" dirty="0" err="1"/>
              <a:t>fte</a:t>
            </a:r>
            <a:r>
              <a:rPr lang="en-US" dirty="0"/>
              <a:t> 10613</a:t>
            </a:r>
          </a:p>
          <a:p>
            <a:r>
              <a:rPr lang="en-US" dirty="0"/>
              <a:t>2017= 173902 total median; Collection $45.76; PER MD HOUR 6.73; PER PATIENT BILL 2.86, PER FTE 10127</a:t>
            </a:r>
          </a:p>
          <a:p>
            <a:r>
              <a:rPr lang="en-US" dirty="0"/>
              <a:t>Work RVU</a:t>
            </a:r>
            <a:r>
              <a:rPr lang="en-US" baseline="0" dirty="0"/>
              <a:t> per MD hour up slightly from last yeas as is collection per RVU.</a:t>
            </a:r>
          </a:p>
          <a:p>
            <a:endParaRPr lang="en-US" baseline="0" dirty="0"/>
          </a:p>
          <a:p>
            <a:r>
              <a:rPr lang="en-US" baseline="0" dirty="0"/>
              <a:t>RVU collection range 93.63-9.92</a:t>
            </a:r>
          </a:p>
          <a:p>
            <a:r>
              <a:rPr lang="en-US" baseline="0" dirty="0"/>
              <a:t>25</a:t>
            </a:r>
            <a:r>
              <a:rPr lang="en-US" baseline="30000" dirty="0"/>
              <a:t>th</a:t>
            </a:r>
            <a:r>
              <a:rPr lang="en-US" baseline="0" dirty="0"/>
              <a:t> percentile = 39.08</a:t>
            </a:r>
          </a:p>
          <a:p>
            <a:r>
              <a:rPr lang="en-US" baseline="0" dirty="0"/>
              <a:t>75</a:t>
            </a:r>
            <a:r>
              <a:rPr lang="en-US" baseline="30000" dirty="0"/>
              <a:t>th</a:t>
            </a:r>
            <a:r>
              <a:rPr lang="en-US" baseline="0" dirty="0"/>
              <a:t> percentile 51.77</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49</a:t>
            </a:fld>
            <a:endParaRPr lang="en-US"/>
          </a:p>
        </p:txBody>
      </p:sp>
    </p:spTree>
    <p:extLst>
      <p:ext uri="{BB962C8B-B14F-4D97-AF65-F5344CB8AC3E}">
        <p14:creationId xmlns:p14="http://schemas.microsoft.com/office/powerpoint/2010/main" val="276307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institutions have trend in decline over five years from 55 to 49 to 42 to 48 to 45</a:t>
            </a:r>
          </a:p>
          <a:p>
            <a:r>
              <a:rPr lang="en-US" baseline="0" dirty="0"/>
              <a:t>NIH decline follows similar 44 to 43 to 37 to 41 to 37</a:t>
            </a:r>
          </a:p>
          <a:p>
            <a:endParaRPr lang="en-US" dirty="0"/>
          </a:p>
        </p:txBody>
      </p:sp>
      <p:sp>
        <p:nvSpPr>
          <p:cNvPr id="4" name="Slide Number Placeholder 3"/>
          <p:cNvSpPr>
            <a:spLocks noGrp="1"/>
          </p:cNvSpPr>
          <p:nvPr>
            <p:ph type="sldNum" sz="quarter" idx="10"/>
          </p:nvPr>
        </p:nvSpPr>
        <p:spPr/>
        <p:txBody>
          <a:bodyPr/>
          <a:lstStyle/>
          <a:p>
            <a:pPr defTabSz="466618">
              <a:defRPr/>
            </a:pPr>
            <a:fld id="{3601BECA-E095-4DB3-A569-547F0757AEAE}" type="slidenum">
              <a:rPr lang="en-US">
                <a:solidFill>
                  <a:prstClr val="black"/>
                </a:solidFill>
                <a:latin typeface="Calibri" panose="020F0502020204030204"/>
              </a:rPr>
              <a:pPr defTabSz="466618">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810047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Awarded from submissions is calculation based on submitted grants and the conversion rate for those that </a:t>
            </a:r>
            <a:r>
              <a:rPr lang="en-US"/>
              <a:t>reported conversions</a:t>
            </a:r>
            <a:endParaRPr lang="en-US" dirty="0"/>
          </a:p>
        </p:txBody>
      </p:sp>
      <p:sp>
        <p:nvSpPr>
          <p:cNvPr id="4" name="Slide Number Placeholder 3"/>
          <p:cNvSpPr>
            <a:spLocks noGrp="1"/>
          </p:cNvSpPr>
          <p:nvPr>
            <p:ph type="sldNum" sz="quarter" idx="10"/>
          </p:nvPr>
        </p:nvSpPr>
        <p:spPr/>
        <p:txBody>
          <a:bodyPr/>
          <a:lstStyle/>
          <a:p>
            <a:pPr defTabSz="466618">
              <a:defRPr/>
            </a:pPr>
            <a:fld id="{3601BECA-E095-4DB3-A569-547F0757AEAE}" type="slidenum">
              <a:rPr lang="en-US">
                <a:solidFill>
                  <a:prstClr val="black"/>
                </a:solidFill>
                <a:latin typeface="Calibri" panose="020F0502020204030204"/>
              </a:rPr>
              <a:pPr defTabSz="466618">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411682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a:t>
            </a:r>
            <a:r>
              <a:rPr lang="en-US" baseline="0" dirty="0"/>
              <a:t> other, other federal are increasing in dollars and grants</a:t>
            </a:r>
          </a:p>
          <a:p>
            <a:r>
              <a:rPr lang="en-US" baseline="0" dirty="0"/>
              <a:t>NIH  K and R down</a:t>
            </a:r>
          </a:p>
          <a:p>
            <a:r>
              <a:rPr lang="en-US" baseline="0" dirty="0"/>
              <a:t>Foundations and industry are down relative to FY20 but more consistent with prior year spending / awards</a:t>
            </a:r>
          </a:p>
          <a:p>
            <a:endParaRPr lang="en-US" baseline="0" dirty="0"/>
          </a:p>
          <a:p>
            <a:r>
              <a:rPr lang="en-US" baseline="0" dirty="0"/>
              <a:t>NIH awards as a percentage of total awards runs between 30% and 33% - FY21 is 32.8%</a:t>
            </a:r>
          </a:p>
          <a:p>
            <a:r>
              <a:rPr lang="en-US" baseline="0" dirty="0"/>
              <a:t>NIH spend as a percentage of total spend ran around 46% until covid and increased to 50% last year and 52% this year</a:t>
            </a:r>
            <a:endParaRPr lang="en-US" dirty="0"/>
          </a:p>
        </p:txBody>
      </p:sp>
      <p:sp>
        <p:nvSpPr>
          <p:cNvPr id="4" name="Slide Number Placeholder 3"/>
          <p:cNvSpPr>
            <a:spLocks noGrp="1"/>
          </p:cNvSpPr>
          <p:nvPr>
            <p:ph type="sldNum" sz="quarter" idx="10"/>
          </p:nvPr>
        </p:nvSpPr>
        <p:spPr/>
        <p:txBody>
          <a:bodyPr/>
          <a:lstStyle/>
          <a:p>
            <a:pPr defTabSz="466618">
              <a:defRPr/>
            </a:pPr>
            <a:fld id="{3601BECA-E095-4DB3-A569-547F0757AEAE}" type="slidenum">
              <a:rPr lang="en-US">
                <a:solidFill>
                  <a:prstClr val="black"/>
                </a:solidFill>
                <a:latin typeface="Calibri" panose="020F0502020204030204"/>
              </a:rPr>
              <a:pPr defTabSz="466618">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482055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institutions</a:t>
            </a:r>
            <a:r>
              <a:rPr lang="en-US" baseline="0" dirty="0"/>
              <a:t> &gt;$5M consistent year over year, but those institutions with higher spending increased spending at higher rate than overall survey</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3540671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a:t>
            </a:r>
            <a:r>
              <a:rPr lang="en-US" baseline="0" dirty="0"/>
              <a:t> between the number of grants submitted and the total spending.  Could be more spending leads to submitting more grants or submitting more grants leads to more research spending.</a:t>
            </a:r>
          </a:p>
          <a:p>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415366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looked</a:t>
            </a:r>
            <a:r>
              <a:rPr lang="en-US" baseline="0" dirty="0"/>
              <a:t> at grant success rate by rank, by size of spending, number of grants submitted, all the data seems to indicate an approximate success rate of about 40% and does not appear to be dependent on any variable, </a:t>
            </a:r>
            <a:r>
              <a:rPr lang="en-US" baseline="0" dirty="0" err="1"/>
              <a:t>ie</a:t>
            </a:r>
            <a:r>
              <a:rPr lang="en-US" baseline="0" dirty="0"/>
              <a:t> the institutions with high </a:t>
            </a:r>
            <a:r>
              <a:rPr lang="en-US" baseline="0" dirty="0" err="1"/>
              <a:t>submisssions</a:t>
            </a:r>
            <a:r>
              <a:rPr lang="en-US" baseline="0" dirty="0"/>
              <a:t> and by rank all seem to have approximately the same success rate, this is consistent over a couple years.</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313337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a:t>
            </a:r>
            <a:r>
              <a:rPr lang="en-US" baseline="0" dirty="0"/>
              <a:t> rate was typically around 40% for all, will be interesting to see if the two higher sites go back up</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197176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sloped line</a:t>
            </a:r>
            <a:r>
              <a:rPr lang="en-US" baseline="0" dirty="0"/>
              <a:t> when doing tenured faculty vs any faculty but smaller sample size</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148855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does seem to be some correlation between number of active grants and the number of PhD’s</a:t>
            </a:r>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93653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31</a:t>
            </a:fld>
            <a:endParaRPr lang="en-US"/>
          </a:p>
        </p:txBody>
      </p:sp>
    </p:spTree>
    <p:extLst>
      <p:ext uri="{BB962C8B-B14F-4D97-AF65-F5344CB8AC3E}">
        <p14:creationId xmlns:p14="http://schemas.microsoft.com/office/powerpoint/2010/main" val="1439670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of the grants does not seem to impact the number of publications – more grants is same slope as funding</a:t>
            </a:r>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201709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graphs</a:t>
            </a:r>
            <a:r>
              <a:rPr lang="en-US" baseline="0" dirty="0"/>
              <a:t> show institutions that had active K awards or submitted K awards this year.  There are 7 institutions that currently do not have K awards and of those 16 institutions that do have K’s, 10 submitted new awards.</a:t>
            </a:r>
            <a:endParaRPr lang="en-US" dirty="0"/>
          </a:p>
        </p:txBody>
      </p:sp>
      <p:sp>
        <p:nvSpPr>
          <p:cNvPr id="4" name="Slide Number Placeholder 3"/>
          <p:cNvSpPr>
            <a:spLocks noGrp="1"/>
          </p:cNvSpPr>
          <p:nvPr>
            <p:ph type="sldNum" sz="quarter" idx="10"/>
          </p:nvPr>
        </p:nvSpPr>
        <p:spPr/>
        <p:txBody>
          <a:bodyPr/>
          <a:lstStyle/>
          <a:p>
            <a:pPr defTabSz="466618">
              <a:defRPr/>
            </a:pPr>
            <a:fld id="{69396DE0-1D47-49F0-8D9E-2EF69A168FEB}" type="slidenum">
              <a:rPr lang="en-US">
                <a:solidFill>
                  <a:prstClr val="black"/>
                </a:solidFill>
                <a:latin typeface="Calibri" panose="020F0502020204030204"/>
              </a:rPr>
              <a:pPr defTabSz="466618">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1640862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3</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216228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Cathi’s</a:t>
            </a:r>
            <a:r>
              <a:rPr lang="en-US" dirty="0"/>
              <a:t> Note: for</a:t>
            </a:r>
            <a:r>
              <a:rPr lang="en-US" baseline="0" dirty="0"/>
              <a:t> 2018 instructors, I excluded affiliate sites since those are the main outliers in that group.  All others include all sites.</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2235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increase was 2075 hours  across the board,</a:t>
            </a:r>
            <a:r>
              <a:rPr lang="en-US" baseline="0" dirty="0"/>
              <a:t>  but hard to make year to year comparisons because of the varying participation among sites and data entry. But it does appear that we have been adding more clinical hours over the past few years</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37</a:t>
            </a:fld>
            <a:endParaRPr lang="en-US"/>
          </a:p>
        </p:txBody>
      </p:sp>
    </p:spTree>
    <p:extLst>
      <p:ext uri="{BB962C8B-B14F-4D97-AF65-F5344CB8AC3E}">
        <p14:creationId xmlns:p14="http://schemas.microsoft.com/office/powerpoint/2010/main" val="101272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39</a:t>
            </a:fld>
            <a:endParaRPr lang="en-US"/>
          </a:p>
        </p:txBody>
      </p:sp>
    </p:spTree>
    <p:extLst>
      <p:ext uri="{BB962C8B-B14F-4D97-AF65-F5344CB8AC3E}">
        <p14:creationId xmlns:p14="http://schemas.microsoft.com/office/powerpoint/2010/main" val="3721346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Medians :184</a:t>
            </a:r>
            <a:r>
              <a:rPr lang="en-US" baseline="0" dirty="0"/>
              <a:t> hours in main ED 2016 ;  2017 186 hours as was 186 in 2012, essentially resident coverage has remained flat we have added attending hours to compensate for increase volume </a:t>
            </a:r>
            <a:r>
              <a:rPr lang="en-US" dirty="0"/>
              <a:t>On average 50 %f the daily ED coverage hours are provided by residents for EDs&gt; 40 K</a:t>
            </a:r>
          </a:p>
          <a:p>
            <a:r>
              <a:rPr lang="en-US" dirty="0"/>
              <a:t>From 2012 through 2017 the percent resident coverage 55%, 55%,56%,54%, 52%, 52%</a:t>
            </a:r>
          </a:p>
        </p:txBody>
      </p:sp>
      <p:sp>
        <p:nvSpPr>
          <p:cNvPr id="4" name="Slide Number Placeholder 3"/>
          <p:cNvSpPr>
            <a:spLocks noGrp="1"/>
          </p:cNvSpPr>
          <p:nvPr>
            <p:ph type="sldNum" sz="quarter" idx="10"/>
          </p:nvPr>
        </p:nvSpPr>
        <p:spPr/>
        <p:txBody>
          <a:bodyPr/>
          <a:lstStyle/>
          <a:p>
            <a:fld id="{3601BECA-E095-4DB3-A569-547F0757AEAE}" type="slidenum">
              <a:rPr lang="en-US" smtClean="0"/>
              <a:t>40</a:t>
            </a:fld>
            <a:endParaRPr lang="en-US"/>
          </a:p>
        </p:txBody>
      </p:sp>
    </p:spTree>
    <p:extLst>
      <p:ext uri="{BB962C8B-B14F-4D97-AF65-F5344CB8AC3E}">
        <p14:creationId xmlns:p14="http://schemas.microsoft.com/office/powerpoint/2010/main" val="1126056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CA752-05FB-4C4C-BFF9-4395CE0E4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412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=160356 total median COLLECTION $44.44, PER MD HOUR 6.54; PER PATIENT BILLED 2.88; RVU PER CLINICAL </a:t>
            </a:r>
            <a:r>
              <a:rPr lang="en-US" dirty="0" err="1"/>
              <a:t>fte</a:t>
            </a:r>
            <a:r>
              <a:rPr lang="en-US" dirty="0"/>
              <a:t> 10613</a:t>
            </a:r>
          </a:p>
          <a:p>
            <a:r>
              <a:rPr lang="en-US" dirty="0"/>
              <a:t>2017= 173902 total median; Collection $45.76; PER MD HOUR 6.73; PER PATIENT BILL 2.86, PER FTE 10127</a:t>
            </a:r>
          </a:p>
          <a:p>
            <a:r>
              <a:rPr lang="en-US" dirty="0"/>
              <a:t>Work RVU</a:t>
            </a:r>
            <a:r>
              <a:rPr lang="en-US" baseline="0" dirty="0"/>
              <a:t> per MD hour up slightly from last yeas as is collection per RVU.</a:t>
            </a:r>
          </a:p>
          <a:p>
            <a:endParaRPr lang="en-US" baseline="0" dirty="0"/>
          </a:p>
          <a:p>
            <a:r>
              <a:rPr lang="en-US" baseline="0" dirty="0"/>
              <a:t>RVU collection range 93.63-9.92</a:t>
            </a:r>
          </a:p>
          <a:p>
            <a:r>
              <a:rPr lang="en-US" baseline="0" dirty="0"/>
              <a:t>25</a:t>
            </a:r>
            <a:r>
              <a:rPr lang="en-US" baseline="30000" dirty="0"/>
              <a:t>th</a:t>
            </a:r>
            <a:r>
              <a:rPr lang="en-US" baseline="0" dirty="0"/>
              <a:t> percentile = 39.08</a:t>
            </a:r>
          </a:p>
          <a:p>
            <a:r>
              <a:rPr lang="en-US" baseline="0" dirty="0"/>
              <a:t>75</a:t>
            </a:r>
            <a:r>
              <a:rPr lang="en-US" baseline="30000" dirty="0"/>
              <a:t>th</a:t>
            </a:r>
            <a:r>
              <a:rPr lang="en-US" baseline="0" dirty="0"/>
              <a:t> percentile 51.77</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45</a:t>
            </a:fld>
            <a:endParaRPr lang="en-US"/>
          </a:p>
        </p:txBody>
      </p:sp>
    </p:spTree>
    <p:extLst>
      <p:ext uri="{BB962C8B-B14F-4D97-AF65-F5344CB8AC3E}">
        <p14:creationId xmlns:p14="http://schemas.microsoft.com/office/powerpoint/2010/main" val="81247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=160356 total median COLLECTION $44.44, PER MD HOUR 6.54; PER PATIENT BILLED 2.88; RVU PER CLINICAL </a:t>
            </a:r>
            <a:r>
              <a:rPr lang="en-US" dirty="0" err="1"/>
              <a:t>fte</a:t>
            </a:r>
            <a:r>
              <a:rPr lang="en-US" dirty="0"/>
              <a:t> 10613</a:t>
            </a:r>
          </a:p>
          <a:p>
            <a:r>
              <a:rPr lang="en-US" dirty="0"/>
              <a:t>2017= 173902 total median; Collection $45.76; PER MD HOUR 6.73; PER PATIENT BILL 2.86, PER FTE 10127</a:t>
            </a:r>
          </a:p>
          <a:p>
            <a:r>
              <a:rPr lang="en-US" dirty="0"/>
              <a:t>Work RVU</a:t>
            </a:r>
            <a:r>
              <a:rPr lang="en-US" baseline="0" dirty="0"/>
              <a:t> per MD hour up slightly from last yeas as is collection per RVU.</a:t>
            </a:r>
          </a:p>
          <a:p>
            <a:endParaRPr lang="en-US" baseline="0" dirty="0"/>
          </a:p>
          <a:p>
            <a:r>
              <a:rPr lang="en-US" baseline="0" dirty="0"/>
              <a:t>RVU collection range 93.63-9.92</a:t>
            </a:r>
          </a:p>
          <a:p>
            <a:r>
              <a:rPr lang="en-US" baseline="0" dirty="0"/>
              <a:t>25</a:t>
            </a:r>
            <a:r>
              <a:rPr lang="en-US" baseline="30000" dirty="0"/>
              <a:t>th</a:t>
            </a:r>
            <a:r>
              <a:rPr lang="en-US" baseline="0" dirty="0"/>
              <a:t> percentile = 39.08</a:t>
            </a:r>
          </a:p>
          <a:p>
            <a:r>
              <a:rPr lang="en-US" baseline="0" dirty="0"/>
              <a:t>75</a:t>
            </a:r>
            <a:r>
              <a:rPr lang="en-US" baseline="30000" dirty="0"/>
              <a:t>th</a:t>
            </a:r>
            <a:r>
              <a:rPr lang="en-US" baseline="0" dirty="0"/>
              <a:t> percentile 51.77</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47</a:t>
            </a:fld>
            <a:endParaRPr lang="en-US"/>
          </a:p>
        </p:txBody>
      </p:sp>
    </p:spTree>
    <p:extLst>
      <p:ext uri="{BB962C8B-B14F-4D97-AF65-F5344CB8AC3E}">
        <p14:creationId xmlns:p14="http://schemas.microsoft.com/office/powerpoint/2010/main" val="116349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=160356 total median COLLECTION $44.44, PER MD HOUR 6.54; PER PATIENT BILLED 2.88; RVU PER CLINICAL </a:t>
            </a:r>
            <a:r>
              <a:rPr lang="en-US" dirty="0" err="1"/>
              <a:t>fte</a:t>
            </a:r>
            <a:r>
              <a:rPr lang="en-US" dirty="0"/>
              <a:t> 10613</a:t>
            </a:r>
          </a:p>
          <a:p>
            <a:r>
              <a:rPr lang="en-US" dirty="0"/>
              <a:t>2017= 173902 total median; Collection $45.76; PER MD HOUR 6.73; PER PATIENT BILL 2.86, PER FTE 10127</a:t>
            </a:r>
          </a:p>
          <a:p>
            <a:r>
              <a:rPr lang="en-US" dirty="0"/>
              <a:t>Work RVU</a:t>
            </a:r>
            <a:r>
              <a:rPr lang="en-US" baseline="0" dirty="0"/>
              <a:t> per MD hour up slightly from last yeas as is collection per RVU.</a:t>
            </a:r>
          </a:p>
          <a:p>
            <a:endParaRPr lang="en-US" baseline="0" dirty="0"/>
          </a:p>
          <a:p>
            <a:r>
              <a:rPr lang="en-US" baseline="0" dirty="0"/>
              <a:t>RVU collection range 93.63-9.92</a:t>
            </a:r>
          </a:p>
          <a:p>
            <a:r>
              <a:rPr lang="en-US" baseline="0" dirty="0"/>
              <a:t>25</a:t>
            </a:r>
            <a:r>
              <a:rPr lang="en-US" baseline="30000" dirty="0"/>
              <a:t>th</a:t>
            </a:r>
            <a:r>
              <a:rPr lang="en-US" baseline="0" dirty="0"/>
              <a:t> percentile = 39.08</a:t>
            </a:r>
          </a:p>
          <a:p>
            <a:r>
              <a:rPr lang="en-US" baseline="0" dirty="0"/>
              <a:t>75</a:t>
            </a:r>
            <a:r>
              <a:rPr lang="en-US" baseline="30000" dirty="0"/>
              <a:t>th</a:t>
            </a:r>
            <a:r>
              <a:rPr lang="en-US" baseline="0" dirty="0"/>
              <a:t> percentile 51.77</a:t>
            </a:r>
            <a:endParaRPr lang="en-US" dirty="0"/>
          </a:p>
        </p:txBody>
      </p:sp>
      <p:sp>
        <p:nvSpPr>
          <p:cNvPr id="4" name="Slide Number Placeholder 3"/>
          <p:cNvSpPr>
            <a:spLocks noGrp="1"/>
          </p:cNvSpPr>
          <p:nvPr>
            <p:ph type="sldNum" sz="quarter" idx="10"/>
          </p:nvPr>
        </p:nvSpPr>
        <p:spPr/>
        <p:txBody>
          <a:bodyPr/>
          <a:lstStyle/>
          <a:p>
            <a:fld id="{3601BECA-E095-4DB3-A569-547F0757AEAE}" type="slidenum">
              <a:rPr lang="en-US" smtClean="0"/>
              <a:t>48</a:t>
            </a:fld>
            <a:endParaRPr lang="en-US"/>
          </a:p>
        </p:txBody>
      </p:sp>
    </p:spTree>
    <p:extLst>
      <p:ext uri="{BB962C8B-B14F-4D97-AF65-F5344CB8AC3E}">
        <p14:creationId xmlns:p14="http://schemas.microsoft.com/office/powerpoint/2010/main" val="89614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59038" y="6356350"/>
            <a:ext cx="1253162" cy="365125"/>
          </a:xfrm>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6783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836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EFE-3725-40E3-9461-B5C161FE4B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AAC3A-B11C-4DA6-9B00-DD2B5A69AC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1581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715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68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413184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9865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5362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8935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1288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2">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8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pic>
        <p:nvPicPr>
          <p:cNvPr id="8" name="Picture 7" descr="AAAEM.png"/>
          <p:cNvPicPr>
            <a:picLocks noChangeAspect="1"/>
          </p:cNvPicPr>
          <p:nvPr/>
        </p:nvPicPr>
        <p:blipFill rotWithShape="1">
          <a:blip r:embed="rId13">
            <a:extLst>
              <a:ext uri="{28A0092B-C50C-407E-A947-70E740481C1C}">
                <a14:useLocalDpi xmlns:a14="http://schemas.microsoft.com/office/drawing/2010/main" val="0"/>
              </a:ext>
            </a:extLst>
          </a:blip>
          <a:srcRect t="18213" r="7735" b="21315"/>
          <a:stretch/>
        </p:blipFill>
        <p:spPr>
          <a:xfrm>
            <a:off x="6553200" y="6283937"/>
            <a:ext cx="2159000" cy="452428"/>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1094494771"/>
      </p:ext>
    </p:extLst>
  </p:cSld>
  <p:clrMap bg1="dk1" tx1="lt1" bg2="dk2" tx2="lt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1.xml"/><Relationship Id="rId14" Type="http://schemas.microsoft.com/office/2007/relationships/diagramDrawing" Target="../diagrams/drawing2.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1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17" Type="http://schemas.openxmlformats.org/officeDocument/2006/relationships/diagramQuickStyle" Target="../diagrams/quickStyle5.xml"/><Relationship Id="rId2" Type="http://schemas.openxmlformats.org/officeDocument/2006/relationships/image" Target="../media/image9.png"/><Relationship Id="rId16" Type="http://schemas.openxmlformats.org/officeDocument/2006/relationships/diagramLayout" Target="../diagrams/layout5.xml"/><Relationship Id="rId1" Type="http://schemas.openxmlformats.org/officeDocument/2006/relationships/slideLayout" Target="../slideLayouts/slideLayout6.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diagramData" Target="../diagrams/data5.xml"/><Relationship Id="rId10" Type="http://schemas.openxmlformats.org/officeDocument/2006/relationships/diagramData" Target="../diagrams/data4.xml"/><Relationship Id="rId19" Type="http://schemas.microsoft.com/office/2007/relationships/diagramDrawing" Target="../diagrams/drawing5.xml"/><Relationship Id="rId4" Type="http://schemas.openxmlformats.org/officeDocument/2006/relationships/image" Target="../media/image11.png"/><Relationship Id="rId9" Type="http://schemas.microsoft.com/office/2007/relationships/diagramDrawing" Target="../diagrams/drawing3.xml"/><Relationship Id="rId14" Type="http://schemas.microsoft.com/office/2007/relationships/diagramDrawing" Target="../diagrams/drawing4.xml"/></Relationships>
</file>

<file path=ppt/slides/_rels/slide3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22.xml"/></Relationships>
</file>

<file path=ppt/slides/_rels/slide4.xml.rels><?xml version="1.0" encoding="UTF-8" standalone="yes"?>
<Relationships xmlns="http://schemas.openxmlformats.org/package/2006/relationships"><Relationship Id="rId2" Type="http://schemas.openxmlformats.org/officeDocument/2006/relationships/hyperlink" Target="https://saem.roundtableanalytics.com/insights/"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2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212" y="1611860"/>
            <a:ext cx="7772400" cy="1470025"/>
          </a:xfrm>
        </p:spPr>
        <p:txBody>
          <a:bodyPr>
            <a:normAutofit fontScale="90000"/>
          </a:bodyPr>
          <a:lstStyle/>
          <a:p>
            <a:pPr algn="ctr"/>
            <a:r>
              <a:rPr lang="en-US" sz="4900" b="1" i="1" dirty="0"/>
              <a:t>Academy of Administrators in Academic Emergency Medicine</a:t>
            </a:r>
            <a:br>
              <a:rPr lang="en-US" b="1" dirty="0"/>
            </a:br>
            <a:br>
              <a:rPr lang="en-US" b="1" dirty="0"/>
            </a:br>
            <a:r>
              <a:rPr lang="en-US" b="1" dirty="0">
                <a:solidFill>
                  <a:srgbClr val="FFC000"/>
                </a:solidFill>
              </a:rPr>
              <a:t>Benchmark and Salary Survey</a:t>
            </a:r>
            <a:br>
              <a:rPr lang="en-US" b="1" dirty="0">
                <a:solidFill>
                  <a:srgbClr val="FFC000"/>
                </a:solidFill>
              </a:rPr>
            </a:br>
            <a:r>
              <a:rPr lang="en-US" b="1" dirty="0">
                <a:solidFill>
                  <a:srgbClr val="FFC000"/>
                </a:solidFill>
              </a:rPr>
              <a:t>Fiscal Year 2021</a:t>
            </a:r>
          </a:p>
        </p:txBody>
      </p:sp>
      <p:sp>
        <p:nvSpPr>
          <p:cNvPr id="3" name="TextBox 2"/>
          <p:cNvSpPr txBox="1"/>
          <p:nvPr/>
        </p:nvSpPr>
        <p:spPr>
          <a:xfrm>
            <a:off x="423081" y="5049672"/>
            <a:ext cx="2840714" cy="1077218"/>
          </a:xfrm>
          <a:prstGeom prst="rect">
            <a:avLst/>
          </a:prstGeom>
          <a:noFill/>
        </p:spPr>
        <p:txBody>
          <a:bodyPr wrap="none" rtlCol="0">
            <a:spAutoFit/>
          </a:bodyPr>
          <a:lstStyle/>
          <a:p>
            <a:r>
              <a:rPr lang="en-US" sz="1600" b="1" dirty="0"/>
              <a:t>James Scheulen, PA, MBA</a:t>
            </a:r>
          </a:p>
          <a:p>
            <a:r>
              <a:rPr lang="en-US" sz="1600" b="1" dirty="0"/>
              <a:t>On behalf of the</a:t>
            </a:r>
          </a:p>
          <a:p>
            <a:r>
              <a:rPr lang="en-US" sz="1600" b="1" dirty="0"/>
              <a:t>AAAEM Benchmark Committee</a:t>
            </a:r>
          </a:p>
          <a:p>
            <a:r>
              <a:rPr lang="en-US" sz="1600" b="1" dirty="0"/>
              <a:t>March, 2022</a:t>
            </a:r>
          </a:p>
        </p:txBody>
      </p:sp>
      <p:pic>
        <p:nvPicPr>
          <p:cNvPr id="4" name="Picture 3"/>
          <p:cNvPicPr>
            <a:picLocks noChangeAspect="1"/>
          </p:cNvPicPr>
          <p:nvPr/>
        </p:nvPicPr>
        <p:blipFill>
          <a:blip r:embed="rId2"/>
          <a:stretch>
            <a:fillRect/>
          </a:stretch>
        </p:blipFill>
        <p:spPr>
          <a:xfrm>
            <a:off x="4421875" y="5070765"/>
            <a:ext cx="2392252" cy="1086903"/>
          </a:xfrm>
          <a:prstGeom prst="rect">
            <a:avLst/>
          </a:prstGeom>
        </p:spPr>
      </p:pic>
    </p:spTree>
    <p:extLst>
      <p:ext uri="{BB962C8B-B14F-4D97-AF65-F5344CB8AC3E}">
        <p14:creationId xmlns:p14="http://schemas.microsoft.com/office/powerpoint/2010/main" val="29135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sp>
        <p:nvSpPr>
          <p:cNvPr id="3" name="TextBox 2"/>
          <p:cNvSpPr txBox="1"/>
          <p:nvPr/>
        </p:nvSpPr>
        <p:spPr>
          <a:xfrm>
            <a:off x="4378658" y="2243321"/>
            <a:ext cx="5008728" cy="954107"/>
          </a:xfrm>
          <a:prstGeom prst="rect">
            <a:avLst/>
          </a:prstGeom>
          <a:noFill/>
        </p:spPr>
        <p:txBody>
          <a:bodyPr wrap="square" rtlCol="0">
            <a:spAutoFit/>
          </a:bodyPr>
          <a:lstStyle/>
          <a:p>
            <a:pPr algn="ctr"/>
            <a:r>
              <a:rPr lang="en-US" sz="3200" b="1" dirty="0">
                <a:solidFill>
                  <a:schemeClr val="accent1">
                    <a:lumMod val="50000"/>
                  </a:schemeClr>
                </a:solidFill>
              </a:rPr>
              <a:t>56,235 Visits</a:t>
            </a:r>
          </a:p>
          <a:p>
            <a:pPr algn="ctr"/>
            <a:r>
              <a:rPr lang="en-US" sz="2400" b="1" dirty="0"/>
              <a:t>Range:  23,546 – 104,251</a:t>
            </a:r>
          </a:p>
        </p:txBody>
      </p:sp>
      <p:pic>
        <p:nvPicPr>
          <p:cNvPr id="4" name="Picture 3"/>
          <p:cNvPicPr>
            <a:picLocks noChangeAspect="1"/>
          </p:cNvPicPr>
          <p:nvPr/>
        </p:nvPicPr>
        <p:blipFill>
          <a:blip r:embed="rId2"/>
          <a:stretch>
            <a:fillRect/>
          </a:stretch>
        </p:blipFill>
        <p:spPr>
          <a:xfrm>
            <a:off x="5532943" y="3283933"/>
            <a:ext cx="2660449" cy="1766053"/>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2145395558"/>
              </p:ext>
            </p:extLst>
          </p:nvPr>
        </p:nvGraphicFramePr>
        <p:xfrm>
          <a:off x="748821" y="2006466"/>
          <a:ext cx="4073858" cy="4023360"/>
        </p:xfrm>
        <a:graphic>
          <a:graphicData uri="http://schemas.openxmlformats.org/drawingml/2006/table">
            <a:tbl>
              <a:tblPr firstRow="1" bandRow="1">
                <a:tableStyleId>{125E5076-3810-47DD-B79F-674D7AD40C01}</a:tableStyleId>
              </a:tblPr>
              <a:tblGrid>
                <a:gridCol w="2610443">
                  <a:extLst>
                    <a:ext uri="{9D8B030D-6E8A-4147-A177-3AD203B41FA5}">
                      <a16:colId xmlns:a16="http://schemas.microsoft.com/office/drawing/2014/main" val="20000"/>
                    </a:ext>
                  </a:extLst>
                </a:gridCol>
                <a:gridCol w="1463415">
                  <a:extLst>
                    <a:ext uri="{9D8B030D-6E8A-4147-A177-3AD203B41FA5}">
                      <a16:colId xmlns:a16="http://schemas.microsoft.com/office/drawing/2014/main" val="20001"/>
                    </a:ext>
                  </a:extLst>
                </a:gridCol>
              </a:tblGrid>
              <a:tr h="363658">
                <a:tc>
                  <a:txBody>
                    <a:bodyPr/>
                    <a:lstStyle/>
                    <a:p>
                      <a:pPr algn="ctr"/>
                      <a:r>
                        <a:rPr lang="en-US" dirty="0"/>
                        <a:t>Fiscal Year</a:t>
                      </a:r>
                      <a:r>
                        <a:rPr lang="en-US" baseline="0" dirty="0"/>
                        <a:t> 2021</a:t>
                      </a:r>
                      <a:endParaRPr lang="en-US" dirty="0"/>
                    </a:p>
                  </a:txBody>
                  <a:tcPr marL="186331" marR="186331"/>
                </a:tc>
                <a:tc>
                  <a:txBody>
                    <a:bodyPr/>
                    <a:lstStyle/>
                    <a:p>
                      <a:pPr algn="ctr"/>
                      <a:r>
                        <a:rPr lang="en-US" dirty="0"/>
                        <a:t>Median</a:t>
                      </a:r>
                    </a:p>
                  </a:txBody>
                  <a:tcPr marL="186331" marR="186331"/>
                </a:tc>
                <a:extLst>
                  <a:ext uri="{0D108BD9-81ED-4DB2-BD59-A6C34878D82A}">
                    <a16:rowId xmlns:a16="http://schemas.microsoft.com/office/drawing/2014/main" val="10000"/>
                  </a:ext>
                </a:extLst>
              </a:tr>
              <a:tr h="363658">
                <a:tc>
                  <a:txBody>
                    <a:bodyPr/>
                    <a:lstStyle/>
                    <a:p>
                      <a:pPr algn="l"/>
                      <a:r>
                        <a:rPr lang="en-US" b="1" dirty="0"/>
                        <a:t>Hospital Beds</a:t>
                      </a:r>
                    </a:p>
                  </a:txBody>
                  <a:tcPr marL="186331" marR="186331"/>
                </a:tc>
                <a:tc>
                  <a:txBody>
                    <a:bodyPr/>
                    <a:lstStyle/>
                    <a:p>
                      <a:pPr algn="ctr"/>
                      <a:r>
                        <a:rPr lang="en-US" b="1" dirty="0">
                          <a:solidFill>
                            <a:schemeClr val="bg1"/>
                          </a:solidFill>
                        </a:rPr>
                        <a:t>656</a:t>
                      </a:r>
                    </a:p>
                  </a:txBody>
                  <a:tcPr marL="186331" marR="186331"/>
                </a:tc>
                <a:extLst>
                  <a:ext uri="{0D108BD9-81ED-4DB2-BD59-A6C34878D82A}">
                    <a16:rowId xmlns:a16="http://schemas.microsoft.com/office/drawing/2014/main" val="10001"/>
                  </a:ext>
                </a:extLst>
              </a:tr>
              <a:tr h="363658">
                <a:tc>
                  <a:txBody>
                    <a:bodyPr/>
                    <a:lstStyle/>
                    <a:p>
                      <a:pPr algn="l"/>
                      <a:r>
                        <a:rPr lang="en-US" b="1" dirty="0"/>
                        <a:t>Licensed ED</a:t>
                      </a:r>
                      <a:r>
                        <a:rPr lang="en-US" b="1" baseline="0" dirty="0"/>
                        <a:t> Beds</a:t>
                      </a:r>
                    </a:p>
                  </a:txBody>
                  <a:tcPr marL="186331" marR="186331"/>
                </a:tc>
                <a:tc>
                  <a:txBody>
                    <a:bodyPr/>
                    <a:lstStyle/>
                    <a:p>
                      <a:pPr algn="ctr"/>
                      <a:r>
                        <a:rPr lang="en-US" b="1" dirty="0"/>
                        <a:t>58</a:t>
                      </a:r>
                    </a:p>
                  </a:txBody>
                  <a:tcPr marL="186331" marR="186331"/>
                </a:tc>
                <a:extLst>
                  <a:ext uri="{0D108BD9-81ED-4DB2-BD59-A6C34878D82A}">
                    <a16:rowId xmlns:a16="http://schemas.microsoft.com/office/drawing/2014/main" val="10002"/>
                  </a:ext>
                </a:extLst>
              </a:tr>
              <a:tr h="363658">
                <a:tc>
                  <a:txBody>
                    <a:bodyPr/>
                    <a:lstStyle/>
                    <a:p>
                      <a:pPr algn="l"/>
                      <a:r>
                        <a:rPr lang="en-US" b="1" i="1" baseline="0" dirty="0">
                          <a:solidFill>
                            <a:schemeClr val="bg1"/>
                          </a:solidFill>
                        </a:rPr>
                        <a:t>Total Bed Hours</a:t>
                      </a:r>
                    </a:p>
                  </a:txBody>
                  <a:tcPr marL="186331" marR="186331"/>
                </a:tc>
                <a:tc>
                  <a:txBody>
                    <a:bodyPr/>
                    <a:lstStyle/>
                    <a:p>
                      <a:pPr algn="ctr"/>
                      <a:r>
                        <a:rPr lang="en-US" b="1" i="1" dirty="0">
                          <a:solidFill>
                            <a:schemeClr val="bg1"/>
                          </a:solidFill>
                        </a:rPr>
                        <a:t>534,360</a:t>
                      </a:r>
                    </a:p>
                  </a:txBody>
                  <a:tcPr marL="186331" marR="186331"/>
                </a:tc>
                <a:extLst>
                  <a:ext uri="{0D108BD9-81ED-4DB2-BD59-A6C34878D82A}">
                    <a16:rowId xmlns:a16="http://schemas.microsoft.com/office/drawing/2014/main" val="4048112593"/>
                  </a:ext>
                </a:extLst>
              </a:tr>
              <a:tr h="363658">
                <a:tc>
                  <a:txBody>
                    <a:bodyPr/>
                    <a:lstStyle/>
                    <a:p>
                      <a:pPr algn="l"/>
                      <a:r>
                        <a:rPr lang="en-US" b="1" i="1" baseline="0" dirty="0">
                          <a:solidFill>
                            <a:schemeClr val="bg1"/>
                          </a:solidFill>
                        </a:rPr>
                        <a:t>% Bed Hours to MAIN</a:t>
                      </a:r>
                    </a:p>
                  </a:txBody>
                  <a:tcPr marL="186331" marR="186331"/>
                </a:tc>
                <a:tc>
                  <a:txBody>
                    <a:bodyPr/>
                    <a:lstStyle/>
                    <a:p>
                      <a:pPr algn="ctr"/>
                      <a:r>
                        <a:rPr lang="en-US" b="1" i="1" dirty="0">
                          <a:solidFill>
                            <a:schemeClr val="bg1"/>
                          </a:solidFill>
                        </a:rPr>
                        <a:t>68%</a:t>
                      </a:r>
                    </a:p>
                  </a:txBody>
                  <a:tcPr marL="186331" marR="186331"/>
                </a:tc>
                <a:extLst>
                  <a:ext uri="{0D108BD9-81ED-4DB2-BD59-A6C34878D82A}">
                    <a16:rowId xmlns:a16="http://schemas.microsoft.com/office/drawing/2014/main" val="2824676607"/>
                  </a:ext>
                </a:extLst>
              </a:tr>
              <a:tr h="363658">
                <a:tc>
                  <a:txBody>
                    <a:bodyPr/>
                    <a:lstStyle/>
                    <a:p>
                      <a:pPr algn="l"/>
                      <a:r>
                        <a:rPr lang="en-US" b="1" dirty="0">
                          <a:solidFill>
                            <a:schemeClr val="bg1"/>
                          </a:solidFill>
                        </a:rPr>
                        <a:t>ED Treat &amp; D/C</a:t>
                      </a:r>
                    </a:p>
                  </a:txBody>
                  <a:tcPr marL="186331" marR="186331"/>
                </a:tc>
                <a:tc>
                  <a:txBody>
                    <a:bodyPr/>
                    <a:lstStyle/>
                    <a:p>
                      <a:pPr algn="ctr"/>
                      <a:r>
                        <a:rPr lang="en-US" b="1" dirty="0">
                          <a:solidFill>
                            <a:schemeClr val="bg1"/>
                          </a:solidFill>
                        </a:rPr>
                        <a:t>35,748</a:t>
                      </a:r>
                    </a:p>
                  </a:txBody>
                  <a:tcPr marL="186331" marR="186331"/>
                </a:tc>
                <a:extLst>
                  <a:ext uri="{0D108BD9-81ED-4DB2-BD59-A6C34878D82A}">
                    <a16:rowId xmlns:a16="http://schemas.microsoft.com/office/drawing/2014/main" val="10003"/>
                  </a:ext>
                </a:extLst>
              </a:tr>
              <a:tr h="363658">
                <a:tc>
                  <a:txBody>
                    <a:bodyPr/>
                    <a:lstStyle/>
                    <a:p>
                      <a:pPr algn="l"/>
                      <a:r>
                        <a:rPr lang="en-US" b="1" dirty="0"/>
                        <a:t>ED Admissions</a:t>
                      </a:r>
                    </a:p>
                  </a:txBody>
                  <a:tcPr marL="186331" marR="186331"/>
                </a:tc>
                <a:tc>
                  <a:txBody>
                    <a:bodyPr/>
                    <a:lstStyle/>
                    <a:p>
                      <a:pPr algn="ctr"/>
                      <a:r>
                        <a:rPr lang="en-US" b="1" dirty="0"/>
                        <a:t>14,831</a:t>
                      </a:r>
                    </a:p>
                  </a:txBody>
                  <a:tcPr marL="186331" marR="186331"/>
                </a:tc>
                <a:extLst>
                  <a:ext uri="{0D108BD9-81ED-4DB2-BD59-A6C34878D82A}">
                    <a16:rowId xmlns:a16="http://schemas.microsoft.com/office/drawing/2014/main" val="10004"/>
                  </a:ext>
                </a:extLst>
              </a:tr>
              <a:tr h="363658">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2,868</a:t>
                      </a:r>
                    </a:p>
                  </a:txBody>
                  <a:tcPr marL="186331" marR="186331"/>
                </a:tc>
                <a:extLst>
                  <a:ext uri="{0D108BD9-81ED-4DB2-BD59-A6C34878D82A}">
                    <a16:rowId xmlns:a16="http://schemas.microsoft.com/office/drawing/2014/main" val="10005"/>
                  </a:ext>
                </a:extLst>
              </a:tr>
              <a:tr h="363658">
                <a:tc>
                  <a:txBody>
                    <a:bodyPr/>
                    <a:lstStyle/>
                    <a:p>
                      <a:pPr algn="l"/>
                      <a:r>
                        <a:rPr lang="en-US" b="1" dirty="0">
                          <a:solidFill>
                            <a:srgbClr val="FFC000"/>
                          </a:solidFill>
                        </a:rPr>
                        <a:t>Total Visits</a:t>
                      </a:r>
                    </a:p>
                  </a:txBody>
                  <a:tcPr marL="186331" marR="186331"/>
                </a:tc>
                <a:tc>
                  <a:txBody>
                    <a:bodyPr/>
                    <a:lstStyle/>
                    <a:p>
                      <a:pPr algn="ctr"/>
                      <a:r>
                        <a:rPr lang="en-US" b="1" dirty="0">
                          <a:solidFill>
                            <a:srgbClr val="FFC000"/>
                          </a:solidFill>
                        </a:rPr>
                        <a:t>56,235</a:t>
                      </a:r>
                    </a:p>
                  </a:txBody>
                  <a:tcPr marL="186331" marR="186331"/>
                </a:tc>
                <a:extLst>
                  <a:ext uri="{0D108BD9-81ED-4DB2-BD59-A6C34878D82A}">
                    <a16:rowId xmlns:a16="http://schemas.microsoft.com/office/drawing/2014/main" val="10006"/>
                  </a:ext>
                </a:extLst>
              </a:tr>
              <a:tr h="363658">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28.8%</a:t>
                      </a:r>
                    </a:p>
                  </a:txBody>
                  <a:tcPr marL="186331" marR="186331"/>
                </a:tc>
                <a:extLst>
                  <a:ext uri="{0D108BD9-81ED-4DB2-BD59-A6C34878D82A}">
                    <a16:rowId xmlns:a16="http://schemas.microsoft.com/office/drawing/2014/main" val="10008"/>
                  </a:ext>
                </a:extLst>
              </a:tr>
              <a:tr h="363658">
                <a:tc>
                  <a:txBody>
                    <a:bodyPr/>
                    <a:lstStyle/>
                    <a:p>
                      <a:pPr algn="l"/>
                      <a:r>
                        <a:rPr lang="en-US" b="1" i="0" dirty="0">
                          <a:solidFill>
                            <a:schemeClr val="bg1"/>
                          </a:solidFill>
                        </a:rPr>
                        <a:t>Unique visits </a:t>
                      </a:r>
                    </a:p>
                  </a:txBody>
                  <a:tcPr marL="186331" marR="186331"/>
                </a:tc>
                <a:tc>
                  <a:txBody>
                    <a:bodyPr/>
                    <a:lstStyle/>
                    <a:p>
                      <a:pPr algn="ctr"/>
                      <a:r>
                        <a:rPr lang="en-US" b="1" i="0" dirty="0">
                          <a:solidFill>
                            <a:schemeClr val="bg1"/>
                          </a:solidFill>
                        </a:rPr>
                        <a:t>66.4%</a:t>
                      </a:r>
                    </a:p>
                  </a:txBody>
                  <a:tcPr marL="186331" marR="186331"/>
                </a:tc>
                <a:extLst>
                  <a:ext uri="{0D108BD9-81ED-4DB2-BD59-A6C34878D82A}">
                    <a16:rowId xmlns:a16="http://schemas.microsoft.com/office/drawing/2014/main" val="265942689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28409924"/>
              </p:ext>
            </p:extLst>
          </p:nvPr>
        </p:nvGraphicFramePr>
        <p:xfrm>
          <a:off x="160256" y="1366887"/>
          <a:ext cx="8861195" cy="5354425"/>
        </p:xfrm>
        <a:graphic>
          <a:graphicData uri="http://schemas.openxmlformats.org/drawingml/2006/table">
            <a:tbl>
              <a:tblPr firstRow="1" bandRow="1">
                <a:tableStyleId>{125E5076-3810-47DD-B79F-674D7AD40C01}</a:tableStyleId>
              </a:tblPr>
              <a:tblGrid>
                <a:gridCol w="3477531">
                  <a:extLst>
                    <a:ext uri="{9D8B030D-6E8A-4147-A177-3AD203B41FA5}">
                      <a16:colId xmlns:a16="http://schemas.microsoft.com/office/drawing/2014/main" val="20000"/>
                    </a:ext>
                  </a:extLst>
                </a:gridCol>
                <a:gridCol w="1820333">
                  <a:extLst>
                    <a:ext uri="{9D8B030D-6E8A-4147-A177-3AD203B41FA5}">
                      <a16:colId xmlns:a16="http://schemas.microsoft.com/office/drawing/2014/main" val="20001"/>
                    </a:ext>
                  </a:extLst>
                </a:gridCol>
                <a:gridCol w="1710998">
                  <a:extLst>
                    <a:ext uri="{9D8B030D-6E8A-4147-A177-3AD203B41FA5}">
                      <a16:colId xmlns:a16="http://schemas.microsoft.com/office/drawing/2014/main" val="2032942498"/>
                    </a:ext>
                  </a:extLst>
                </a:gridCol>
                <a:gridCol w="1852333">
                  <a:extLst>
                    <a:ext uri="{9D8B030D-6E8A-4147-A177-3AD203B41FA5}">
                      <a16:colId xmlns:a16="http://schemas.microsoft.com/office/drawing/2014/main" val="2767041309"/>
                    </a:ext>
                  </a:extLst>
                </a:gridCol>
              </a:tblGrid>
              <a:tr h="734920">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extLst>
                  <a:ext uri="{0D108BD9-81ED-4DB2-BD59-A6C34878D82A}">
                    <a16:rowId xmlns:a16="http://schemas.microsoft.com/office/drawing/2014/main" val="10000"/>
                  </a:ext>
                </a:extLst>
              </a:tr>
              <a:tr h="419955">
                <a:tc>
                  <a:txBody>
                    <a:bodyPr/>
                    <a:lstStyle/>
                    <a:p>
                      <a:pPr algn="l"/>
                      <a:r>
                        <a:rPr lang="en-US" b="1" dirty="0">
                          <a:solidFill>
                            <a:srgbClr val="FFC000"/>
                          </a:solidFill>
                        </a:rPr>
                        <a:t>Hospital Beds</a:t>
                      </a:r>
                    </a:p>
                  </a:txBody>
                  <a:tcPr marL="186331" marR="186331"/>
                </a:tc>
                <a:tc>
                  <a:txBody>
                    <a:bodyPr/>
                    <a:lstStyle/>
                    <a:p>
                      <a:pPr algn="ctr"/>
                      <a:r>
                        <a:rPr lang="en-US" b="1" dirty="0">
                          <a:solidFill>
                            <a:srgbClr val="FFC000"/>
                          </a:solidFill>
                        </a:rPr>
                        <a:t>632</a:t>
                      </a:r>
                    </a:p>
                  </a:txBody>
                  <a:tcPr marL="186331" marR="186331"/>
                </a:tc>
                <a:tc>
                  <a:txBody>
                    <a:bodyPr/>
                    <a:lstStyle/>
                    <a:p>
                      <a:pPr algn="ctr"/>
                      <a:r>
                        <a:rPr lang="en-US" b="1" dirty="0">
                          <a:solidFill>
                            <a:srgbClr val="FFC000"/>
                          </a:solidFill>
                        </a:rPr>
                        <a:t>664</a:t>
                      </a:r>
                    </a:p>
                  </a:txBody>
                  <a:tcPr marL="186331" marR="186331"/>
                </a:tc>
                <a:tc>
                  <a:txBody>
                    <a:bodyPr/>
                    <a:lstStyle/>
                    <a:p>
                      <a:pPr algn="ctr"/>
                      <a:r>
                        <a:rPr lang="en-US" b="1" dirty="0">
                          <a:solidFill>
                            <a:srgbClr val="FFC000"/>
                          </a:solidFill>
                        </a:rPr>
                        <a:t>656</a:t>
                      </a:r>
                    </a:p>
                  </a:txBody>
                  <a:tcPr marL="186331" marR="186331"/>
                </a:tc>
                <a:extLst>
                  <a:ext uri="{0D108BD9-81ED-4DB2-BD59-A6C34878D82A}">
                    <a16:rowId xmlns:a16="http://schemas.microsoft.com/office/drawing/2014/main" val="10001"/>
                  </a:ext>
                </a:extLst>
              </a:tr>
              <a:tr h="419955">
                <a:tc>
                  <a:txBody>
                    <a:bodyPr/>
                    <a:lstStyle/>
                    <a:p>
                      <a:pPr algn="l"/>
                      <a:r>
                        <a:rPr lang="en-US" b="1" dirty="0">
                          <a:solidFill>
                            <a:srgbClr val="FFC000"/>
                          </a:solidFill>
                        </a:rPr>
                        <a:t>Licensed ED</a:t>
                      </a:r>
                      <a:r>
                        <a:rPr lang="en-US" b="1" baseline="0" dirty="0">
                          <a:solidFill>
                            <a:srgbClr val="FFC000"/>
                          </a:solidFill>
                        </a:rPr>
                        <a:t> Beds</a:t>
                      </a:r>
                    </a:p>
                  </a:txBody>
                  <a:tcPr marL="186331" marR="186331"/>
                </a:tc>
                <a:tc>
                  <a:txBody>
                    <a:bodyPr/>
                    <a:lstStyle/>
                    <a:p>
                      <a:pPr algn="ctr"/>
                      <a:r>
                        <a:rPr lang="en-US" b="1" dirty="0">
                          <a:solidFill>
                            <a:srgbClr val="FFC000"/>
                          </a:solidFill>
                        </a:rPr>
                        <a:t>52</a:t>
                      </a:r>
                    </a:p>
                  </a:txBody>
                  <a:tcPr marL="186331" marR="186331"/>
                </a:tc>
                <a:tc>
                  <a:txBody>
                    <a:bodyPr/>
                    <a:lstStyle/>
                    <a:p>
                      <a:pPr algn="ctr"/>
                      <a:r>
                        <a:rPr lang="en-US" b="1" dirty="0">
                          <a:solidFill>
                            <a:srgbClr val="FFC000"/>
                          </a:solidFill>
                        </a:rPr>
                        <a:t>59</a:t>
                      </a:r>
                    </a:p>
                  </a:txBody>
                  <a:tcPr marL="186331" marR="186331"/>
                </a:tc>
                <a:tc>
                  <a:txBody>
                    <a:bodyPr/>
                    <a:lstStyle/>
                    <a:p>
                      <a:pPr algn="ctr"/>
                      <a:r>
                        <a:rPr lang="en-US" b="1" dirty="0">
                          <a:solidFill>
                            <a:srgbClr val="FFC000"/>
                          </a:solidFill>
                        </a:rPr>
                        <a:t>58</a:t>
                      </a:r>
                    </a:p>
                  </a:txBody>
                  <a:tcPr marL="186331" marR="186331"/>
                </a:tc>
                <a:extLst>
                  <a:ext uri="{0D108BD9-81ED-4DB2-BD59-A6C34878D82A}">
                    <a16:rowId xmlns:a16="http://schemas.microsoft.com/office/drawing/2014/main" val="10002"/>
                  </a:ext>
                </a:extLst>
              </a:tr>
              <a:tr h="419955">
                <a:tc>
                  <a:txBody>
                    <a:bodyPr/>
                    <a:lstStyle/>
                    <a:p>
                      <a:pPr algn="l"/>
                      <a:r>
                        <a:rPr lang="en-US" b="1" i="1" baseline="0" dirty="0">
                          <a:solidFill>
                            <a:srgbClr val="FFC000"/>
                          </a:solidFill>
                        </a:rPr>
                        <a:t>Total Bed Hours</a:t>
                      </a:r>
                    </a:p>
                  </a:txBody>
                  <a:tcPr marL="186331" marR="186331"/>
                </a:tc>
                <a:tc>
                  <a:txBody>
                    <a:bodyPr/>
                    <a:lstStyle/>
                    <a:p>
                      <a:pPr algn="ctr"/>
                      <a:r>
                        <a:rPr lang="en-US" b="1" i="1" dirty="0">
                          <a:solidFill>
                            <a:srgbClr val="FFC000"/>
                          </a:solidFill>
                        </a:rPr>
                        <a:t>495,670</a:t>
                      </a:r>
                    </a:p>
                  </a:txBody>
                  <a:tcPr marL="186331" marR="186331"/>
                </a:tc>
                <a:tc>
                  <a:txBody>
                    <a:bodyPr/>
                    <a:lstStyle/>
                    <a:p>
                      <a:pPr algn="ctr"/>
                      <a:r>
                        <a:rPr lang="en-US" b="1" i="1" dirty="0">
                          <a:solidFill>
                            <a:srgbClr val="FFC000"/>
                          </a:solidFill>
                        </a:rPr>
                        <a:t>520,689</a:t>
                      </a:r>
                    </a:p>
                  </a:txBody>
                  <a:tcPr marL="186331" marR="186331"/>
                </a:tc>
                <a:tc>
                  <a:txBody>
                    <a:bodyPr/>
                    <a:lstStyle/>
                    <a:p>
                      <a:pPr algn="ctr"/>
                      <a:r>
                        <a:rPr lang="en-US" b="1" i="1" dirty="0">
                          <a:solidFill>
                            <a:srgbClr val="FFC000"/>
                          </a:solidFill>
                        </a:rPr>
                        <a:t>534,360</a:t>
                      </a:r>
                    </a:p>
                  </a:txBody>
                  <a:tcPr marL="186331" marR="186331"/>
                </a:tc>
                <a:extLst>
                  <a:ext uri="{0D108BD9-81ED-4DB2-BD59-A6C34878D82A}">
                    <a16:rowId xmlns:a16="http://schemas.microsoft.com/office/drawing/2014/main" val="4048112593"/>
                  </a:ext>
                </a:extLst>
              </a:tr>
              <a:tr h="419955">
                <a:tc>
                  <a:txBody>
                    <a:bodyPr/>
                    <a:lstStyle/>
                    <a:p>
                      <a:pPr algn="l"/>
                      <a:r>
                        <a:rPr lang="en-US" b="1" i="1" baseline="0" dirty="0">
                          <a:solidFill>
                            <a:srgbClr val="FFC000"/>
                          </a:solidFill>
                        </a:rPr>
                        <a:t>% Bed Hours to MAIN</a:t>
                      </a:r>
                    </a:p>
                  </a:txBody>
                  <a:tcPr marL="186331" marR="186331"/>
                </a:tc>
                <a:tc>
                  <a:txBody>
                    <a:bodyPr/>
                    <a:lstStyle/>
                    <a:p>
                      <a:pPr algn="ctr"/>
                      <a:r>
                        <a:rPr lang="en-US" b="1" i="1" dirty="0">
                          <a:solidFill>
                            <a:srgbClr val="FFC000"/>
                          </a:solidFill>
                        </a:rPr>
                        <a:t>70%</a:t>
                      </a:r>
                    </a:p>
                  </a:txBody>
                  <a:tcPr marL="186331" marR="186331"/>
                </a:tc>
                <a:tc>
                  <a:txBody>
                    <a:bodyPr/>
                    <a:lstStyle/>
                    <a:p>
                      <a:pPr algn="ctr"/>
                      <a:r>
                        <a:rPr lang="en-US" b="1" i="1" dirty="0">
                          <a:solidFill>
                            <a:srgbClr val="FFC000"/>
                          </a:solidFill>
                        </a:rPr>
                        <a:t>67%</a:t>
                      </a:r>
                    </a:p>
                  </a:txBody>
                  <a:tcPr marL="186331" marR="186331"/>
                </a:tc>
                <a:tc>
                  <a:txBody>
                    <a:bodyPr/>
                    <a:lstStyle/>
                    <a:p>
                      <a:pPr algn="ctr"/>
                      <a:r>
                        <a:rPr lang="en-US" b="1" i="1" dirty="0">
                          <a:solidFill>
                            <a:srgbClr val="FFC000"/>
                          </a:solidFill>
                        </a:rPr>
                        <a:t>68%</a:t>
                      </a:r>
                    </a:p>
                  </a:txBody>
                  <a:tcPr marL="186331" marR="186331"/>
                </a:tc>
                <a:extLst>
                  <a:ext uri="{0D108BD9-81ED-4DB2-BD59-A6C34878D82A}">
                    <a16:rowId xmlns:a16="http://schemas.microsoft.com/office/drawing/2014/main" val="2824676607"/>
                  </a:ext>
                </a:extLst>
              </a:tr>
              <a:tr h="419955">
                <a:tc>
                  <a:txBody>
                    <a:bodyPr/>
                    <a:lstStyle/>
                    <a:p>
                      <a:pPr algn="l"/>
                      <a:r>
                        <a:rPr lang="en-US" b="1" dirty="0"/>
                        <a:t>ED Treat &amp; D/C</a:t>
                      </a:r>
                    </a:p>
                  </a:txBody>
                  <a:tcPr marL="186331" marR="186331"/>
                </a:tc>
                <a:tc>
                  <a:txBody>
                    <a:bodyPr/>
                    <a:lstStyle/>
                    <a:p>
                      <a:pPr algn="ctr"/>
                      <a:r>
                        <a:rPr lang="en-US" b="1" dirty="0"/>
                        <a:t>42,244</a:t>
                      </a:r>
                    </a:p>
                  </a:txBody>
                  <a:tcPr marL="186331" marR="186331"/>
                </a:tc>
                <a:tc>
                  <a:txBody>
                    <a:bodyPr/>
                    <a:lstStyle/>
                    <a:p>
                      <a:pPr algn="ctr"/>
                      <a:r>
                        <a:rPr lang="en-US" b="1" dirty="0"/>
                        <a:t>38,875</a:t>
                      </a:r>
                    </a:p>
                  </a:txBody>
                  <a:tcPr marL="186331" marR="186331"/>
                </a:tc>
                <a:tc>
                  <a:txBody>
                    <a:bodyPr/>
                    <a:lstStyle/>
                    <a:p>
                      <a:pPr algn="ctr"/>
                      <a:r>
                        <a:rPr lang="en-US" b="1" dirty="0">
                          <a:solidFill>
                            <a:schemeClr val="bg1"/>
                          </a:solidFill>
                        </a:rPr>
                        <a:t>35,748</a:t>
                      </a:r>
                    </a:p>
                  </a:txBody>
                  <a:tcPr marL="186331" marR="186331"/>
                </a:tc>
                <a:extLst>
                  <a:ext uri="{0D108BD9-81ED-4DB2-BD59-A6C34878D82A}">
                    <a16:rowId xmlns:a16="http://schemas.microsoft.com/office/drawing/2014/main" val="10003"/>
                  </a:ext>
                </a:extLst>
              </a:tr>
              <a:tr h="419955">
                <a:tc>
                  <a:txBody>
                    <a:bodyPr/>
                    <a:lstStyle/>
                    <a:p>
                      <a:pPr algn="l"/>
                      <a:r>
                        <a:rPr lang="en-US" b="1" dirty="0"/>
                        <a:t>ED Admissions</a:t>
                      </a:r>
                    </a:p>
                  </a:txBody>
                  <a:tcPr marL="186331" marR="186331"/>
                </a:tc>
                <a:tc>
                  <a:txBody>
                    <a:bodyPr/>
                    <a:lstStyle/>
                    <a:p>
                      <a:pPr algn="ctr"/>
                      <a:r>
                        <a:rPr lang="en-US" b="1" dirty="0"/>
                        <a:t>14,702</a:t>
                      </a:r>
                    </a:p>
                  </a:txBody>
                  <a:tcPr marL="186331" marR="186331"/>
                </a:tc>
                <a:tc>
                  <a:txBody>
                    <a:bodyPr/>
                    <a:lstStyle/>
                    <a:p>
                      <a:pPr algn="ctr"/>
                      <a:r>
                        <a:rPr lang="en-US" b="1" dirty="0"/>
                        <a:t>14,258</a:t>
                      </a:r>
                    </a:p>
                  </a:txBody>
                  <a:tcPr marL="186331" marR="186331"/>
                </a:tc>
                <a:tc>
                  <a:txBody>
                    <a:bodyPr/>
                    <a:lstStyle/>
                    <a:p>
                      <a:pPr algn="ctr"/>
                      <a:r>
                        <a:rPr lang="en-US" b="1" dirty="0"/>
                        <a:t>14,831</a:t>
                      </a:r>
                    </a:p>
                  </a:txBody>
                  <a:tcPr marL="186331" marR="186331"/>
                </a:tc>
                <a:extLst>
                  <a:ext uri="{0D108BD9-81ED-4DB2-BD59-A6C34878D82A}">
                    <a16:rowId xmlns:a16="http://schemas.microsoft.com/office/drawing/2014/main" val="10004"/>
                  </a:ext>
                </a:extLst>
              </a:tr>
              <a:tr h="419955">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3,262</a:t>
                      </a:r>
                    </a:p>
                  </a:txBody>
                  <a:tcPr marL="186331" marR="186331"/>
                </a:tc>
                <a:tc>
                  <a:txBody>
                    <a:bodyPr/>
                    <a:lstStyle/>
                    <a:p>
                      <a:pPr algn="ctr"/>
                      <a:r>
                        <a:rPr lang="en-US" b="1" dirty="0">
                          <a:solidFill>
                            <a:schemeClr val="bg1"/>
                          </a:solidFill>
                        </a:rPr>
                        <a:t>3,215</a:t>
                      </a:r>
                    </a:p>
                  </a:txBody>
                  <a:tcPr marL="186331" marR="186331"/>
                </a:tc>
                <a:tc>
                  <a:txBody>
                    <a:bodyPr/>
                    <a:lstStyle/>
                    <a:p>
                      <a:pPr algn="ctr"/>
                      <a:r>
                        <a:rPr lang="en-US" b="1" dirty="0">
                          <a:solidFill>
                            <a:schemeClr val="bg1"/>
                          </a:solidFill>
                        </a:rPr>
                        <a:t>2,868</a:t>
                      </a:r>
                    </a:p>
                  </a:txBody>
                  <a:tcPr marL="186331" marR="186331"/>
                </a:tc>
                <a:extLst>
                  <a:ext uri="{0D108BD9-81ED-4DB2-BD59-A6C34878D82A}">
                    <a16:rowId xmlns:a16="http://schemas.microsoft.com/office/drawing/2014/main" val="10005"/>
                  </a:ext>
                </a:extLst>
              </a:tr>
              <a:tr h="419955">
                <a:tc>
                  <a:txBody>
                    <a:bodyPr/>
                    <a:lstStyle/>
                    <a:p>
                      <a:pPr algn="l"/>
                      <a:r>
                        <a:rPr lang="en-US" b="1" dirty="0">
                          <a:solidFill>
                            <a:schemeClr val="bg1"/>
                          </a:solidFill>
                        </a:rPr>
                        <a:t>Hospitalized Patients</a:t>
                      </a:r>
                    </a:p>
                  </a:txBody>
                  <a:tcPr marL="186331" marR="186331"/>
                </a:tc>
                <a:tc>
                  <a:txBody>
                    <a:bodyPr/>
                    <a:lstStyle/>
                    <a:p>
                      <a:pPr algn="ctr"/>
                      <a:r>
                        <a:rPr lang="en-US" b="1" dirty="0">
                          <a:solidFill>
                            <a:schemeClr val="bg1"/>
                          </a:solidFill>
                        </a:rPr>
                        <a:t>17,964</a:t>
                      </a:r>
                    </a:p>
                  </a:txBody>
                  <a:tcPr marL="186331" marR="186331"/>
                </a:tc>
                <a:tc>
                  <a:txBody>
                    <a:bodyPr/>
                    <a:lstStyle/>
                    <a:p>
                      <a:pPr algn="ctr"/>
                      <a:r>
                        <a:rPr lang="en-US" b="1" dirty="0">
                          <a:solidFill>
                            <a:schemeClr val="bg1"/>
                          </a:solidFill>
                        </a:rPr>
                        <a:t>17,473</a:t>
                      </a:r>
                    </a:p>
                  </a:txBody>
                  <a:tcPr marL="186331" marR="186331"/>
                </a:tc>
                <a:tc>
                  <a:txBody>
                    <a:bodyPr/>
                    <a:lstStyle/>
                    <a:p>
                      <a:pPr algn="ctr"/>
                      <a:r>
                        <a:rPr lang="en-US" b="1" dirty="0">
                          <a:solidFill>
                            <a:schemeClr val="bg1"/>
                          </a:solidFill>
                        </a:rPr>
                        <a:t>17,699</a:t>
                      </a:r>
                    </a:p>
                  </a:txBody>
                  <a:tcPr marL="186331" marR="186331"/>
                </a:tc>
                <a:extLst>
                  <a:ext uri="{0D108BD9-81ED-4DB2-BD59-A6C34878D82A}">
                    <a16:rowId xmlns:a16="http://schemas.microsoft.com/office/drawing/2014/main" val="4243774140"/>
                  </a:ext>
                </a:extLst>
              </a:tr>
              <a:tr h="419955">
                <a:tc>
                  <a:txBody>
                    <a:bodyPr/>
                    <a:lstStyle/>
                    <a:p>
                      <a:pPr algn="l"/>
                      <a:r>
                        <a:rPr lang="en-US" b="1" dirty="0">
                          <a:solidFill>
                            <a:schemeClr val="bg1"/>
                          </a:solidFill>
                        </a:rPr>
                        <a:t>Total Visits</a:t>
                      </a:r>
                    </a:p>
                  </a:txBody>
                  <a:tcPr marL="186331" marR="186331"/>
                </a:tc>
                <a:tc>
                  <a:txBody>
                    <a:bodyPr/>
                    <a:lstStyle/>
                    <a:p>
                      <a:pPr algn="ctr"/>
                      <a:r>
                        <a:rPr lang="en-US" b="1" dirty="0">
                          <a:solidFill>
                            <a:schemeClr val="bg1"/>
                          </a:solidFill>
                        </a:rPr>
                        <a:t>64,326</a:t>
                      </a:r>
                    </a:p>
                  </a:txBody>
                  <a:tcPr marL="186331" marR="186331"/>
                </a:tc>
                <a:tc>
                  <a:txBody>
                    <a:bodyPr/>
                    <a:lstStyle/>
                    <a:p>
                      <a:pPr algn="ctr"/>
                      <a:r>
                        <a:rPr lang="en-US" b="1" dirty="0">
                          <a:solidFill>
                            <a:schemeClr val="bg1"/>
                          </a:solidFill>
                        </a:rPr>
                        <a:t>59,417</a:t>
                      </a:r>
                    </a:p>
                  </a:txBody>
                  <a:tcPr marL="186331" marR="186331"/>
                </a:tc>
                <a:tc>
                  <a:txBody>
                    <a:bodyPr/>
                    <a:lstStyle/>
                    <a:p>
                      <a:pPr algn="ctr"/>
                      <a:r>
                        <a:rPr lang="en-US" b="1" dirty="0">
                          <a:solidFill>
                            <a:schemeClr val="bg1"/>
                          </a:solidFill>
                        </a:rPr>
                        <a:t>56,235</a:t>
                      </a:r>
                    </a:p>
                  </a:txBody>
                  <a:tcPr marL="186331" marR="186331"/>
                </a:tc>
                <a:extLst>
                  <a:ext uri="{0D108BD9-81ED-4DB2-BD59-A6C34878D82A}">
                    <a16:rowId xmlns:a16="http://schemas.microsoft.com/office/drawing/2014/main" val="10006"/>
                  </a:ext>
                </a:extLst>
              </a:tr>
              <a:tr h="419955">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27.9%</a:t>
                      </a:r>
                    </a:p>
                  </a:txBody>
                  <a:tcPr marL="186331" marR="186331"/>
                </a:tc>
                <a:tc>
                  <a:txBody>
                    <a:bodyPr/>
                    <a:lstStyle/>
                    <a:p>
                      <a:pPr algn="ctr"/>
                      <a:r>
                        <a:rPr lang="en-US" b="1" dirty="0">
                          <a:solidFill>
                            <a:schemeClr val="bg1"/>
                          </a:solidFill>
                        </a:rPr>
                        <a:t>29.4%</a:t>
                      </a:r>
                    </a:p>
                  </a:txBody>
                  <a:tcPr marL="186331" marR="186331"/>
                </a:tc>
                <a:tc>
                  <a:txBody>
                    <a:bodyPr/>
                    <a:lstStyle/>
                    <a:p>
                      <a:pPr algn="ctr"/>
                      <a:r>
                        <a:rPr lang="en-US" b="1" dirty="0">
                          <a:solidFill>
                            <a:schemeClr val="bg1"/>
                          </a:solidFill>
                        </a:rPr>
                        <a:t>31.5%</a:t>
                      </a:r>
                    </a:p>
                  </a:txBody>
                  <a:tcPr marL="186331" marR="186331"/>
                </a:tc>
                <a:extLst>
                  <a:ext uri="{0D108BD9-81ED-4DB2-BD59-A6C34878D82A}">
                    <a16:rowId xmlns:a16="http://schemas.microsoft.com/office/drawing/2014/main" val="10008"/>
                  </a:ext>
                </a:extLst>
              </a:tr>
              <a:tr h="419955">
                <a:tc>
                  <a:txBody>
                    <a:bodyPr/>
                    <a:lstStyle/>
                    <a:p>
                      <a:pPr algn="l"/>
                      <a:r>
                        <a:rPr lang="en-US" b="1" i="0" dirty="0">
                          <a:solidFill>
                            <a:schemeClr val="bg1"/>
                          </a:solidFill>
                        </a:rPr>
                        <a:t>Unique Visits (65%)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66.4%</a:t>
                      </a:r>
                    </a:p>
                  </a:txBody>
                  <a:tcPr marL="186331" marR="186331"/>
                </a:tc>
                <a:extLst>
                  <a:ext uri="{0D108BD9-81ED-4DB2-BD59-A6C34878D82A}">
                    <a16:rowId xmlns:a16="http://schemas.microsoft.com/office/drawing/2014/main" val="2659426895"/>
                  </a:ext>
                </a:extLst>
              </a:tr>
            </a:tbl>
          </a:graphicData>
        </a:graphic>
      </p:graphicFrame>
    </p:spTree>
    <p:extLst>
      <p:ext uri="{BB962C8B-B14F-4D97-AF65-F5344CB8AC3E}">
        <p14:creationId xmlns:p14="http://schemas.microsoft.com/office/powerpoint/2010/main" val="273658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54813155"/>
              </p:ext>
            </p:extLst>
          </p:nvPr>
        </p:nvGraphicFramePr>
        <p:xfrm>
          <a:off x="160256" y="1366887"/>
          <a:ext cx="8861195" cy="5354425"/>
        </p:xfrm>
        <a:graphic>
          <a:graphicData uri="http://schemas.openxmlformats.org/drawingml/2006/table">
            <a:tbl>
              <a:tblPr firstRow="1" bandRow="1">
                <a:tableStyleId>{125E5076-3810-47DD-B79F-674D7AD40C01}</a:tableStyleId>
              </a:tblPr>
              <a:tblGrid>
                <a:gridCol w="3477531">
                  <a:extLst>
                    <a:ext uri="{9D8B030D-6E8A-4147-A177-3AD203B41FA5}">
                      <a16:colId xmlns:a16="http://schemas.microsoft.com/office/drawing/2014/main" val="20000"/>
                    </a:ext>
                  </a:extLst>
                </a:gridCol>
                <a:gridCol w="1829759">
                  <a:extLst>
                    <a:ext uri="{9D8B030D-6E8A-4147-A177-3AD203B41FA5}">
                      <a16:colId xmlns:a16="http://schemas.microsoft.com/office/drawing/2014/main" val="20001"/>
                    </a:ext>
                  </a:extLst>
                </a:gridCol>
                <a:gridCol w="1701572">
                  <a:extLst>
                    <a:ext uri="{9D8B030D-6E8A-4147-A177-3AD203B41FA5}">
                      <a16:colId xmlns:a16="http://schemas.microsoft.com/office/drawing/2014/main" val="2032942498"/>
                    </a:ext>
                  </a:extLst>
                </a:gridCol>
                <a:gridCol w="1852333">
                  <a:extLst>
                    <a:ext uri="{9D8B030D-6E8A-4147-A177-3AD203B41FA5}">
                      <a16:colId xmlns:a16="http://schemas.microsoft.com/office/drawing/2014/main" val="2767041309"/>
                    </a:ext>
                  </a:extLst>
                </a:gridCol>
              </a:tblGrid>
              <a:tr h="734920">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extLst>
                  <a:ext uri="{0D108BD9-81ED-4DB2-BD59-A6C34878D82A}">
                    <a16:rowId xmlns:a16="http://schemas.microsoft.com/office/drawing/2014/main" val="10000"/>
                  </a:ext>
                </a:extLst>
              </a:tr>
              <a:tr h="419955">
                <a:tc>
                  <a:txBody>
                    <a:bodyPr/>
                    <a:lstStyle/>
                    <a:p>
                      <a:pPr algn="l"/>
                      <a:r>
                        <a:rPr lang="en-US" b="1" dirty="0"/>
                        <a:t>Hospital Beds</a:t>
                      </a:r>
                    </a:p>
                  </a:txBody>
                  <a:tcPr marL="186331" marR="186331"/>
                </a:tc>
                <a:tc>
                  <a:txBody>
                    <a:bodyPr/>
                    <a:lstStyle/>
                    <a:p>
                      <a:pPr algn="ctr"/>
                      <a:r>
                        <a:rPr lang="en-US" b="1" dirty="0">
                          <a:solidFill>
                            <a:schemeClr val="bg1"/>
                          </a:solidFill>
                        </a:rPr>
                        <a:t>632</a:t>
                      </a:r>
                    </a:p>
                  </a:txBody>
                  <a:tcPr marL="186331" marR="186331"/>
                </a:tc>
                <a:tc>
                  <a:txBody>
                    <a:bodyPr/>
                    <a:lstStyle/>
                    <a:p>
                      <a:pPr algn="ctr"/>
                      <a:r>
                        <a:rPr lang="en-US" b="1" dirty="0">
                          <a:solidFill>
                            <a:schemeClr val="bg1"/>
                          </a:solidFill>
                        </a:rPr>
                        <a:t>664</a:t>
                      </a:r>
                    </a:p>
                  </a:txBody>
                  <a:tcPr marL="186331" marR="186331"/>
                </a:tc>
                <a:tc>
                  <a:txBody>
                    <a:bodyPr/>
                    <a:lstStyle/>
                    <a:p>
                      <a:pPr algn="ctr"/>
                      <a:r>
                        <a:rPr lang="en-US" b="1" dirty="0">
                          <a:solidFill>
                            <a:schemeClr val="bg1"/>
                          </a:solidFill>
                        </a:rPr>
                        <a:t>656</a:t>
                      </a:r>
                    </a:p>
                  </a:txBody>
                  <a:tcPr marL="186331" marR="186331"/>
                </a:tc>
                <a:extLst>
                  <a:ext uri="{0D108BD9-81ED-4DB2-BD59-A6C34878D82A}">
                    <a16:rowId xmlns:a16="http://schemas.microsoft.com/office/drawing/2014/main" val="10001"/>
                  </a:ext>
                </a:extLst>
              </a:tr>
              <a:tr h="419955">
                <a:tc>
                  <a:txBody>
                    <a:bodyPr/>
                    <a:lstStyle/>
                    <a:p>
                      <a:pPr algn="l"/>
                      <a:r>
                        <a:rPr lang="en-US" b="1" dirty="0"/>
                        <a:t>Licensed ED</a:t>
                      </a:r>
                      <a:r>
                        <a:rPr lang="en-US" b="1" baseline="0" dirty="0"/>
                        <a:t> Beds</a:t>
                      </a:r>
                    </a:p>
                  </a:txBody>
                  <a:tcPr marL="186331" marR="186331"/>
                </a:tc>
                <a:tc>
                  <a:txBody>
                    <a:bodyPr/>
                    <a:lstStyle/>
                    <a:p>
                      <a:pPr algn="ctr"/>
                      <a:r>
                        <a:rPr lang="en-US" b="1" dirty="0"/>
                        <a:t>52</a:t>
                      </a:r>
                    </a:p>
                  </a:txBody>
                  <a:tcPr marL="186331" marR="186331"/>
                </a:tc>
                <a:tc>
                  <a:txBody>
                    <a:bodyPr/>
                    <a:lstStyle/>
                    <a:p>
                      <a:pPr algn="ctr"/>
                      <a:r>
                        <a:rPr lang="en-US" b="1" dirty="0"/>
                        <a:t>59</a:t>
                      </a:r>
                    </a:p>
                  </a:txBody>
                  <a:tcPr marL="186331" marR="186331"/>
                </a:tc>
                <a:tc>
                  <a:txBody>
                    <a:bodyPr/>
                    <a:lstStyle/>
                    <a:p>
                      <a:pPr algn="ctr"/>
                      <a:r>
                        <a:rPr lang="en-US" b="1" dirty="0"/>
                        <a:t>58</a:t>
                      </a:r>
                    </a:p>
                  </a:txBody>
                  <a:tcPr marL="186331" marR="186331"/>
                </a:tc>
                <a:extLst>
                  <a:ext uri="{0D108BD9-81ED-4DB2-BD59-A6C34878D82A}">
                    <a16:rowId xmlns:a16="http://schemas.microsoft.com/office/drawing/2014/main" val="10002"/>
                  </a:ext>
                </a:extLst>
              </a:tr>
              <a:tr h="419955">
                <a:tc>
                  <a:txBody>
                    <a:bodyPr/>
                    <a:lstStyle/>
                    <a:p>
                      <a:pPr algn="l"/>
                      <a:r>
                        <a:rPr lang="en-US" b="1" i="1" baseline="0" dirty="0">
                          <a:solidFill>
                            <a:schemeClr val="bg1"/>
                          </a:solidFill>
                        </a:rPr>
                        <a:t>Total Bed Hours</a:t>
                      </a:r>
                    </a:p>
                  </a:txBody>
                  <a:tcPr marL="186331" marR="186331"/>
                </a:tc>
                <a:tc>
                  <a:txBody>
                    <a:bodyPr/>
                    <a:lstStyle/>
                    <a:p>
                      <a:pPr algn="ctr"/>
                      <a:r>
                        <a:rPr lang="en-US" b="1" i="1" dirty="0">
                          <a:solidFill>
                            <a:schemeClr val="bg1"/>
                          </a:solidFill>
                        </a:rPr>
                        <a:t>495,670</a:t>
                      </a:r>
                    </a:p>
                  </a:txBody>
                  <a:tcPr marL="186331" marR="186331"/>
                </a:tc>
                <a:tc>
                  <a:txBody>
                    <a:bodyPr/>
                    <a:lstStyle/>
                    <a:p>
                      <a:pPr algn="ctr"/>
                      <a:r>
                        <a:rPr lang="en-US" b="1" i="1" dirty="0">
                          <a:solidFill>
                            <a:schemeClr val="bg1"/>
                          </a:solidFill>
                        </a:rPr>
                        <a:t>520,689</a:t>
                      </a:r>
                    </a:p>
                  </a:txBody>
                  <a:tcPr marL="186331" marR="186331"/>
                </a:tc>
                <a:tc>
                  <a:txBody>
                    <a:bodyPr/>
                    <a:lstStyle/>
                    <a:p>
                      <a:pPr algn="ctr"/>
                      <a:r>
                        <a:rPr lang="en-US" b="1" i="1" dirty="0">
                          <a:solidFill>
                            <a:schemeClr val="bg1"/>
                          </a:solidFill>
                        </a:rPr>
                        <a:t>534,360</a:t>
                      </a:r>
                    </a:p>
                  </a:txBody>
                  <a:tcPr marL="186331" marR="186331"/>
                </a:tc>
                <a:extLst>
                  <a:ext uri="{0D108BD9-81ED-4DB2-BD59-A6C34878D82A}">
                    <a16:rowId xmlns:a16="http://schemas.microsoft.com/office/drawing/2014/main" val="4048112593"/>
                  </a:ext>
                </a:extLst>
              </a:tr>
              <a:tr h="419955">
                <a:tc>
                  <a:txBody>
                    <a:bodyPr/>
                    <a:lstStyle/>
                    <a:p>
                      <a:pPr algn="l"/>
                      <a:r>
                        <a:rPr lang="en-US" b="1" i="1" baseline="0" dirty="0">
                          <a:solidFill>
                            <a:schemeClr val="bg1"/>
                          </a:solidFill>
                        </a:rPr>
                        <a:t>% Bed Hours to MAIN</a:t>
                      </a:r>
                    </a:p>
                  </a:txBody>
                  <a:tcPr marL="186331" marR="186331"/>
                </a:tc>
                <a:tc>
                  <a:txBody>
                    <a:bodyPr/>
                    <a:lstStyle/>
                    <a:p>
                      <a:pPr algn="ctr"/>
                      <a:r>
                        <a:rPr lang="en-US" b="1" i="1" dirty="0">
                          <a:solidFill>
                            <a:schemeClr val="bg1"/>
                          </a:solidFill>
                        </a:rPr>
                        <a:t>70%</a:t>
                      </a:r>
                    </a:p>
                  </a:txBody>
                  <a:tcPr marL="186331" marR="186331"/>
                </a:tc>
                <a:tc>
                  <a:txBody>
                    <a:bodyPr/>
                    <a:lstStyle/>
                    <a:p>
                      <a:pPr algn="ctr"/>
                      <a:r>
                        <a:rPr lang="en-US" b="1" i="1" dirty="0">
                          <a:solidFill>
                            <a:schemeClr val="bg1"/>
                          </a:solidFill>
                        </a:rPr>
                        <a:t>67%</a:t>
                      </a:r>
                    </a:p>
                  </a:txBody>
                  <a:tcPr marL="186331" marR="186331"/>
                </a:tc>
                <a:tc>
                  <a:txBody>
                    <a:bodyPr/>
                    <a:lstStyle/>
                    <a:p>
                      <a:pPr algn="ctr"/>
                      <a:r>
                        <a:rPr lang="en-US" b="1" i="1" dirty="0">
                          <a:solidFill>
                            <a:schemeClr val="bg1"/>
                          </a:solidFill>
                        </a:rPr>
                        <a:t>68%</a:t>
                      </a:r>
                    </a:p>
                  </a:txBody>
                  <a:tcPr marL="186331" marR="186331"/>
                </a:tc>
                <a:extLst>
                  <a:ext uri="{0D108BD9-81ED-4DB2-BD59-A6C34878D82A}">
                    <a16:rowId xmlns:a16="http://schemas.microsoft.com/office/drawing/2014/main" val="2824676607"/>
                  </a:ext>
                </a:extLst>
              </a:tr>
              <a:tr h="419955">
                <a:tc>
                  <a:txBody>
                    <a:bodyPr/>
                    <a:lstStyle/>
                    <a:p>
                      <a:pPr algn="l"/>
                      <a:r>
                        <a:rPr lang="en-US" b="1" dirty="0"/>
                        <a:t>ED Treat &amp; D/C</a:t>
                      </a:r>
                    </a:p>
                  </a:txBody>
                  <a:tcPr marL="186331" marR="186331"/>
                </a:tc>
                <a:tc>
                  <a:txBody>
                    <a:bodyPr/>
                    <a:lstStyle/>
                    <a:p>
                      <a:pPr algn="ctr"/>
                      <a:r>
                        <a:rPr lang="en-US" b="1" dirty="0"/>
                        <a:t>42,244</a:t>
                      </a:r>
                    </a:p>
                  </a:txBody>
                  <a:tcPr marL="186331" marR="186331"/>
                </a:tc>
                <a:tc>
                  <a:txBody>
                    <a:bodyPr/>
                    <a:lstStyle/>
                    <a:p>
                      <a:pPr algn="ctr"/>
                      <a:r>
                        <a:rPr lang="en-US" b="1" dirty="0"/>
                        <a:t>38,875</a:t>
                      </a:r>
                    </a:p>
                  </a:txBody>
                  <a:tcPr marL="186331" marR="186331"/>
                </a:tc>
                <a:tc>
                  <a:txBody>
                    <a:bodyPr/>
                    <a:lstStyle/>
                    <a:p>
                      <a:pPr algn="ctr"/>
                      <a:r>
                        <a:rPr lang="en-US" b="1" dirty="0"/>
                        <a:t>35,235</a:t>
                      </a:r>
                    </a:p>
                  </a:txBody>
                  <a:tcPr marL="186331" marR="186331"/>
                </a:tc>
                <a:extLst>
                  <a:ext uri="{0D108BD9-81ED-4DB2-BD59-A6C34878D82A}">
                    <a16:rowId xmlns:a16="http://schemas.microsoft.com/office/drawing/2014/main" val="10003"/>
                  </a:ext>
                </a:extLst>
              </a:tr>
              <a:tr h="419955">
                <a:tc>
                  <a:txBody>
                    <a:bodyPr/>
                    <a:lstStyle/>
                    <a:p>
                      <a:pPr algn="l"/>
                      <a:r>
                        <a:rPr lang="en-US" b="1" dirty="0"/>
                        <a:t>ED Admissions</a:t>
                      </a:r>
                    </a:p>
                  </a:txBody>
                  <a:tcPr marL="186331" marR="186331"/>
                </a:tc>
                <a:tc>
                  <a:txBody>
                    <a:bodyPr/>
                    <a:lstStyle/>
                    <a:p>
                      <a:pPr algn="ctr"/>
                      <a:r>
                        <a:rPr lang="en-US" b="1" dirty="0"/>
                        <a:t>14,702</a:t>
                      </a:r>
                    </a:p>
                  </a:txBody>
                  <a:tcPr marL="186331" marR="186331"/>
                </a:tc>
                <a:tc>
                  <a:txBody>
                    <a:bodyPr/>
                    <a:lstStyle/>
                    <a:p>
                      <a:pPr algn="ctr"/>
                      <a:r>
                        <a:rPr lang="en-US" b="1" dirty="0"/>
                        <a:t>14,258</a:t>
                      </a:r>
                    </a:p>
                  </a:txBody>
                  <a:tcPr marL="186331" marR="186331"/>
                </a:tc>
                <a:tc>
                  <a:txBody>
                    <a:bodyPr/>
                    <a:lstStyle/>
                    <a:p>
                      <a:pPr algn="ctr"/>
                      <a:r>
                        <a:rPr lang="en-US" b="1" dirty="0"/>
                        <a:t>14,831</a:t>
                      </a:r>
                    </a:p>
                  </a:txBody>
                  <a:tcPr marL="186331" marR="186331"/>
                </a:tc>
                <a:extLst>
                  <a:ext uri="{0D108BD9-81ED-4DB2-BD59-A6C34878D82A}">
                    <a16:rowId xmlns:a16="http://schemas.microsoft.com/office/drawing/2014/main" val="10004"/>
                  </a:ext>
                </a:extLst>
              </a:tr>
              <a:tr h="419955">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3,262</a:t>
                      </a:r>
                    </a:p>
                  </a:txBody>
                  <a:tcPr marL="186331" marR="186331"/>
                </a:tc>
                <a:tc>
                  <a:txBody>
                    <a:bodyPr/>
                    <a:lstStyle/>
                    <a:p>
                      <a:pPr algn="ctr"/>
                      <a:r>
                        <a:rPr lang="en-US" b="1" dirty="0">
                          <a:solidFill>
                            <a:schemeClr val="bg1"/>
                          </a:solidFill>
                        </a:rPr>
                        <a:t>3,215</a:t>
                      </a:r>
                    </a:p>
                  </a:txBody>
                  <a:tcPr marL="186331" marR="186331"/>
                </a:tc>
                <a:tc>
                  <a:txBody>
                    <a:bodyPr/>
                    <a:lstStyle/>
                    <a:p>
                      <a:pPr algn="ctr"/>
                      <a:r>
                        <a:rPr lang="en-US" b="1" dirty="0">
                          <a:solidFill>
                            <a:schemeClr val="bg1"/>
                          </a:solidFill>
                        </a:rPr>
                        <a:t>2,868</a:t>
                      </a:r>
                    </a:p>
                  </a:txBody>
                  <a:tcPr marL="186331" marR="186331"/>
                </a:tc>
                <a:extLst>
                  <a:ext uri="{0D108BD9-81ED-4DB2-BD59-A6C34878D82A}">
                    <a16:rowId xmlns:a16="http://schemas.microsoft.com/office/drawing/2014/main" val="10005"/>
                  </a:ext>
                </a:extLst>
              </a:tr>
              <a:tr h="419955">
                <a:tc>
                  <a:txBody>
                    <a:bodyPr/>
                    <a:lstStyle/>
                    <a:p>
                      <a:pPr algn="l"/>
                      <a:r>
                        <a:rPr lang="en-US" b="1" dirty="0">
                          <a:solidFill>
                            <a:schemeClr val="bg1"/>
                          </a:solidFill>
                        </a:rPr>
                        <a:t>Hospitalized Patients</a:t>
                      </a:r>
                    </a:p>
                  </a:txBody>
                  <a:tcPr marL="186331" marR="186331"/>
                </a:tc>
                <a:tc>
                  <a:txBody>
                    <a:bodyPr/>
                    <a:lstStyle/>
                    <a:p>
                      <a:pPr algn="ctr"/>
                      <a:r>
                        <a:rPr lang="en-US" b="1" dirty="0">
                          <a:solidFill>
                            <a:schemeClr val="bg1"/>
                          </a:solidFill>
                        </a:rPr>
                        <a:t>17,964</a:t>
                      </a:r>
                    </a:p>
                  </a:txBody>
                  <a:tcPr marL="186331" marR="186331"/>
                </a:tc>
                <a:tc>
                  <a:txBody>
                    <a:bodyPr/>
                    <a:lstStyle/>
                    <a:p>
                      <a:pPr algn="ctr"/>
                      <a:r>
                        <a:rPr lang="en-US" b="1" dirty="0">
                          <a:solidFill>
                            <a:schemeClr val="bg1"/>
                          </a:solidFill>
                        </a:rPr>
                        <a:t>17,473</a:t>
                      </a:r>
                    </a:p>
                  </a:txBody>
                  <a:tcPr marL="186331" marR="186331"/>
                </a:tc>
                <a:tc>
                  <a:txBody>
                    <a:bodyPr/>
                    <a:lstStyle/>
                    <a:p>
                      <a:pPr algn="ctr"/>
                      <a:r>
                        <a:rPr lang="en-US" b="1" dirty="0">
                          <a:solidFill>
                            <a:schemeClr val="bg1"/>
                          </a:solidFill>
                        </a:rPr>
                        <a:t>17,699</a:t>
                      </a:r>
                    </a:p>
                  </a:txBody>
                  <a:tcPr marL="186331" marR="186331"/>
                </a:tc>
                <a:extLst>
                  <a:ext uri="{0D108BD9-81ED-4DB2-BD59-A6C34878D82A}">
                    <a16:rowId xmlns:a16="http://schemas.microsoft.com/office/drawing/2014/main" val="4243774140"/>
                  </a:ext>
                </a:extLst>
              </a:tr>
              <a:tr h="419955">
                <a:tc>
                  <a:txBody>
                    <a:bodyPr/>
                    <a:lstStyle/>
                    <a:p>
                      <a:pPr algn="l"/>
                      <a:r>
                        <a:rPr lang="en-US" b="1" dirty="0">
                          <a:solidFill>
                            <a:srgbClr val="FFFA18"/>
                          </a:solidFill>
                        </a:rPr>
                        <a:t>Total Visits</a:t>
                      </a:r>
                    </a:p>
                  </a:txBody>
                  <a:tcPr marL="186331" marR="186331"/>
                </a:tc>
                <a:tc>
                  <a:txBody>
                    <a:bodyPr/>
                    <a:lstStyle/>
                    <a:p>
                      <a:pPr algn="ctr"/>
                      <a:r>
                        <a:rPr lang="en-US" b="1" dirty="0">
                          <a:solidFill>
                            <a:srgbClr val="FFFA18"/>
                          </a:solidFill>
                        </a:rPr>
                        <a:t>64,326</a:t>
                      </a:r>
                    </a:p>
                  </a:txBody>
                  <a:tcPr marL="186331" marR="186331"/>
                </a:tc>
                <a:tc>
                  <a:txBody>
                    <a:bodyPr/>
                    <a:lstStyle/>
                    <a:p>
                      <a:pPr algn="ctr"/>
                      <a:r>
                        <a:rPr lang="en-US" b="1" dirty="0">
                          <a:solidFill>
                            <a:srgbClr val="FFFA18"/>
                          </a:solidFill>
                        </a:rPr>
                        <a:t>59,417</a:t>
                      </a:r>
                    </a:p>
                  </a:txBody>
                  <a:tcPr marL="186331" marR="186331"/>
                </a:tc>
                <a:tc>
                  <a:txBody>
                    <a:bodyPr/>
                    <a:lstStyle/>
                    <a:p>
                      <a:pPr algn="ctr"/>
                      <a:r>
                        <a:rPr lang="en-US" b="1" dirty="0">
                          <a:solidFill>
                            <a:srgbClr val="FFFA18"/>
                          </a:solidFill>
                        </a:rPr>
                        <a:t>56,235</a:t>
                      </a:r>
                    </a:p>
                  </a:txBody>
                  <a:tcPr marL="186331" marR="186331"/>
                </a:tc>
                <a:extLst>
                  <a:ext uri="{0D108BD9-81ED-4DB2-BD59-A6C34878D82A}">
                    <a16:rowId xmlns:a16="http://schemas.microsoft.com/office/drawing/2014/main" val="10006"/>
                  </a:ext>
                </a:extLst>
              </a:tr>
              <a:tr h="419955">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27.9%</a:t>
                      </a:r>
                    </a:p>
                  </a:txBody>
                  <a:tcPr marL="186331" marR="186331"/>
                </a:tc>
                <a:tc>
                  <a:txBody>
                    <a:bodyPr/>
                    <a:lstStyle/>
                    <a:p>
                      <a:pPr algn="ctr"/>
                      <a:r>
                        <a:rPr lang="en-US" b="1" dirty="0">
                          <a:solidFill>
                            <a:schemeClr val="bg1"/>
                          </a:solidFill>
                        </a:rPr>
                        <a:t>29.4%</a:t>
                      </a:r>
                    </a:p>
                  </a:txBody>
                  <a:tcPr marL="186331" marR="186331"/>
                </a:tc>
                <a:tc>
                  <a:txBody>
                    <a:bodyPr/>
                    <a:lstStyle/>
                    <a:p>
                      <a:pPr algn="ctr"/>
                      <a:r>
                        <a:rPr lang="en-US" b="1" dirty="0">
                          <a:solidFill>
                            <a:schemeClr val="bg1"/>
                          </a:solidFill>
                        </a:rPr>
                        <a:t>31.4%</a:t>
                      </a:r>
                    </a:p>
                  </a:txBody>
                  <a:tcPr marL="186331" marR="186331"/>
                </a:tc>
                <a:extLst>
                  <a:ext uri="{0D108BD9-81ED-4DB2-BD59-A6C34878D82A}">
                    <a16:rowId xmlns:a16="http://schemas.microsoft.com/office/drawing/2014/main" val="10008"/>
                  </a:ext>
                </a:extLst>
              </a:tr>
              <a:tr h="419955">
                <a:tc>
                  <a:txBody>
                    <a:bodyPr/>
                    <a:lstStyle/>
                    <a:p>
                      <a:pPr algn="l"/>
                      <a:r>
                        <a:rPr lang="en-US" b="1" i="0" dirty="0">
                          <a:solidFill>
                            <a:schemeClr val="bg1"/>
                          </a:solidFill>
                        </a:rPr>
                        <a:t>Unique Visits (65%)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66.4%</a:t>
                      </a:r>
                    </a:p>
                  </a:txBody>
                  <a:tcPr marL="186331" marR="186331"/>
                </a:tc>
                <a:extLst>
                  <a:ext uri="{0D108BD9-81ED-4DB2-BD59-A6C34878D82A}">
                    <a16:rowId xmlns:a16="http://schemas.microsoft.com/office/drawing/2014/main" val="2659426895"/>
                  </a:ext>
                </a:extLst>
              </a:tr>
            </a:tbl>
          </a:graphicData>
        </a:graphic>
      </p:graphicFrame>
      <p:sp>
        <p:nvSpPr>
          <p:cNvPr id="3" name="TextBox 2">
            <a:extLst>
              <a:ext uri="{FF2B5EF4-FFF2-40B4-BE49-F238E27FC236}">
                <a16:creationId xmlns:a16="http://schemas.microsoft.com/office/drawing/2014/main" id="{4E01FA29-DF01-4CB1-A0FE-75846E5A7421}"/>
              </a:ext>
            </a:extLst>
          </p:cNvPr>
          <p:cNvSpPr txBox="1"/>
          <p:nvPr/>
        </p:nvSpPr>
        <p:spPr>
          <a:xfrm>
            <a:off x="5090474" y="5472259"/>
            <a:ext cx="792205" cy="369332"/>
          </a:xfrm>
          <a:prstGeom prst="rect">
            <a:avLst/>
          </a:prstGeom>
          <a:noFill/>
        </p:spPr>
        <p:txBody>
          <a:bodyPr wrap="none" rtlCol="0">
            <a:spAutoFit/>
          </a:bodyPr>
          <a:lstStyle/>
          <a:p>
            <a:r>
              <a:rPr lang="en-US" b="1" i="1" dirty="0">
                <a:solidFill>
                  <a:schemeClr val="bg1"/>
                </a:solidFill>
              </a:rPr>
              <a:t>(7.6%)</a:t>
            </a:r>
          </a:p>
        </p:txBody>
      </p:sp>
      <p:sp>
        <p:nvSpPr>
          <p:cNvPr id="6" name="TextBox 5">
            <a:extLst>
              <a:ext uri="{FF2B5EF4-FFF2-40B4-BE49-F238E27FC236}">
                <a16:creationId xmlns:a16="http://schemas.microsoft.com/office/drawing/2014/main" id="{47991554-D669-41CE-B3D5-A4168BD1A5F8}"/>
              </a:ext>
            </a:extLst>
          </p:cNvPr>
          <p:cNvSpPr txBox="1"/>
          <p:nvPr/>
        </p:nvSpPr>
        <p:spPr>
          <a:xfrm>
            <a:off x="6845430" y="5462832"/>
            <a:ext cx="792205" cy="369332"/>
          </a:xfrm>
          <a:prstGeom prst="rect">
            <a:avLst/>
          </a:prstGeom>
          <a:noFill/>
        </p:spPr>
        <p:txBody>
          <a:bodyPr wrap="none" rtlCol="0">
            <a:spAutoFit/>
          </a:bodyPr>
          <a:lstStyle/>
          <a:p>
            <a:r>
              <a:rPr lang="en-US" b="1" i="1" dirty="0">
                <a:solidFill>
                  <a:schemeClr val="bg1"/>
                </a:solidFill>
              </a:rPr>
              <a:t>(5.4%)</a:t>
            </a:r>
          </a:p>
        </p:txBody>
      </p:sp>
      <p:sp>
        <p:nvSpPr>
          <p:cNvPr id="4" name="Arrow: Right 3">
            <a:extLst>
              <a:ext uri="{FF2B5EF4-FFF2-40B4-BE49-F238E27FC236}">
                <a16:creationId xmlns:a16="http://schemas.microsoft.com/office/drawing/2014/main" id="{BC018D82-747C-4394-AD2C-1FC74BF0AA05}"/>
              </a:ext>
            </a:extLst>
          </p:cNvPr>
          <p:cNvSpPr/>
          <p:nvPr/>
        </p:nvSpPr>
        <p:spPr>
          <a:xfrm>
            <a:off x="4963388" y="5344998"/>
            <a:ext cx="2674247" cy="6033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12.5% or 22 pts/day</a:t>
            </a:r>
          </a:p>
        </p:txBody>
      </p:sp>
      <p:sp>
        <p:nvSpPr>
          <p:cNvPr id="10" name="Arrow: Right 9">
            <a:extLst>
              <a:ext uri="{FF2B5EF4-FFF2-40B4-BE49-F238E27FC236}">
                <a16:creationId xmlns:a16="http://schemas.microsoft.com/office/drawing/2014/main" id="{7B0D594B-8739-4380-BD0C-B6511E633CEA}"/>
              </a:ext>
            </a:extLst>
          </p:cNvPr>
          <p:cNvSpPr/>
          <p:nvPr/>
        </p:nvSpPr>
        <p:spPr>
          <a:xfrm>
            <a:off x="4978577" y="3722801"/>
            <a:ext cx="966072" cy="49176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EFB6D320-87DE-4D11-948E-94CCFE87CF2E}"/>
              </a:ext>
            </a:extLst>
          </p:cNvPr>
          <p:cNvSpPr/>
          <p:nvPr/>
        </p:nvSpPr>
        <p:spPr>
          <a:xfrm>
            <a:off x="6758496" y="3731995"/>
            <a:ext cx="966072" cy="49176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B90820D-E8F1-4D6D-8EE2-7404E0DBBE39}"/>
              </a:ext>
            </a:extLst>
          </p:cNvPr>
          <p:cNvSpPr/>
          <p:nvPr/>
        </p:nvSpPr>
        <p:spPr>
          <a:xfrm>
            <a:off x="263859" y="4242612"/>
            <a:ext cx="8408802" cy="1141779"/>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850420-E769-4E4E-9FD7-EEF2C745F8EC}"/>
              </a:ext>
            </a:extLst>
          </p:cNvPr>
          <p:cNvSpPr/>
          <p:nvPr/>
        </p:nvSpPr>
        <p:spPr>
          <a:xfrm>
            <a:off x="263859" y="3731995"/>
            <a:ext cx="8408802"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26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Patient Populations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67883506"/>
              </p:ext>
            </p:extLst>
          </p:nvPr>
        </p:nvGraphicFramePr>
        <p:xfrm>
          <a:off x="197965" y="1894788"/>
          <a:ext cx="8729220" cy="4094560"/>
        </p:xfrm>
        <a:graphic>
          <a:graphicData uri="http://schemas.openxmlformats.org/drawingml/2006/table">
            <a:tbl>
              <a:tblPr firstRow="1" bandRow="1">
                <a:tableStyleId>{125E5076-3810-47DD-B79F-674D7AD40C01}</a:tableStyleId>
              </a:tblPr>
              <a:tblGrid>
                <a:gridCol w="3425738">
                  <a:extLst>
                    <a:ext uri="{9D8B030D-6E8A-4147-A177-3AD203B41FA5}">
                      <a16:colId xmlns:a16="http://schemas.microsoft.com/office/drawing/2014/main" val="20000"/>
                    </a:ext>
                  </a:extLst>
                </a:gridCol>
                <a:gridCol w="1793222">
                  <a:extLst>
                    <a:ext uri="{9D8B030D-6E8A-4147-A177-3AD203B41FA5}">
                      <a16:colId xmlns:a16="http://schemas.microsoft.com/office/drawing/2014/main" val="20001"/>
                    </a:ext>
                  </a:extLst>
                </a:gridCol>
                <a:gridCol w="1685515">
                  <a:extLst>
                    <a:ext uri="{9D8B030D-6E8A-4147-A177-3AD203B41FA5}">
                      <a16:colId xmlns:a16="http://schemas.microsoft.com/office/drawing/2014/main" val="2032942498"/>
                    </a:ext>
                  </a:extLst>
                </a:gridCol>
                <a:gridCol w="1824745">
                  <a:extLst>
                    <a:ext uri="{9D8B030D-6E8A-4147-A177-3AD203B41FA5}">
                      <a16:colId xmlns:a16="http://schemas.microsoft.com/office/drawing/2014/main" val="2767041309"/>
                    </a:ext>
                  </a:extLst>
                </a:gridCol>
              </a:tblGrid>
              <a:tr h="734920">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extLst>
                  <a:ext uri="{0D108BD9-81ED-4DB2-BD59-A6C34878D82A}">
                    <a16:rowId xmlns:a16="http://schemas.microsoft.com/office/drawing/2014/main" val="10000"/>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Total</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64,326</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cap="none" normalizeH="0" baseline="0" dirty="0">
                          <a:ln>
                            <a:noFill/>
                          </a:ln>
                          <a:effectLst/>
                        </a:rPr>
                        <a:t>59,417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56,235</a:t>
                      </a:r>
                    </a:p>
                  </a:txBody>
                  <a:tcPr marL="186331" marR="186331"/>
                </a:tc>
                <a:extLst>
                  <a:ext uri="{0D108BD9-81ED-4DB2-BD59-A6C34878D82A}">
                    <a16:rowId xmlns:a16="http://schemas.microsoft.com/office/drawing/2014/main" val="10001"/>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EMS Arrivals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18,005</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r>
                        <a:rPr kumimoji="0" lang="en-US" sz="2000" b="1" u="none" strike="noStrike" cap="none" normalizeH="0" baseline="0" dirty="0">
                          <a:ln>
                            <a:noFill/>
                          </a:ln>
                          <a:effectLst/>
                        </a:rPr>
                        <a:t>15,876</a:t>
                      </a:r>
                      <a:endParaRPr lang="en-US" sz="2000" dirty="0"/>
                    </a:p>
                  </a:txBody>
                  <a:tcPr anchor="ctr" anchorCtr="1" horzOverflow="overflow"/>
                </a:tc>
                <a:tc>
                  <a:txBody>
                    <a:bodyPr/>
                    <a:lstStyle/>
                    <a:p>
                      <a:pPr algn="ctr"/>
                      <a:r>
                        <a:rPr lang="en-US" sz="2000" b="1" dirty="0">
                          <a:solidFill>
                            <a:schemeClr val="bg1"/>
                          </a:solidFill>
                        </a:rPr>
                        <a:t>16,515</a:t>
                      </a:r>
                    </a:p>
                  </a:txBody>
                  <a:tcPr marL="186331" marR="186331"/>
                </a:tc>
                <a:extLst>
                  <a:ext uri="{0D108BD9-81ED-4DB2-BD59-A6C34878D82A}">
                    <a16:rowId xmlns:a16="http://schemas.microsoft.com/office/drawing/2014/main" val="10002"/>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EMS Percent</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26.2%</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25.9%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i="0" dirty="0">
                          <a:solidFill>
                            <a:schemeClr val="bg1"/>
                          </a:solidFill>
                        </a:rPr>
                        <a:t>28.1%</a:t>
                      </a:r>
                    </a:p>
                  </a:txBody>
                  <a:tcPr marL="186331" marR="186331"/>
                </a:tc>
                <a:extLst>
                  <a:ext uri="{0D108BD9-81ED-4DB2-BD59-A6C34878D82A}">
                    <a16:rowId xmlns:a16="http://schemas.microsoft.com/office/drawing/2014/main" val="4048112593"/>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EMS Admit Rate</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42.9%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42.6%</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i="0" dirty="0">
                          <a:solidFill>
                            <a:schemeClr val="bg1"/>
                          </a:solidFill>
                        </a:rPr>
                        <a:t>45%</a:t>
                      </a:r>
                    </a:p>
                  </a:txBody>
                  <a:tcPr marL="186331" marR="186331"/>
                </a:tc>
                <a:extLst>
                  <a:ext uri="{0D108BD9-81ED-4DB2-BD59-A6C34878D82A}">
                    <a16:rowId xmlns:a16="http://schemas.microsoft.com/office/drawing/2014/main" val="2824676607"/>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Behavioral Health</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5.5%</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5.0%</a:t>
                      </a:r>
                    </a:p>
                  </a:txBody>
                  <a:tcPr marL="186331" marR="186331"/>
                </a:tc>
                <a:extLst>
                  <a:ext uri="{0D108BD9-81ED-4DB2-BD59-A6C34878D82A}">
                    <a16:rowId xmlns:a16="http://schemas.microsoft.com/office/drawing/2014/main" val="10003"/>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Patients &gt; 65 Years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20.7%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21.0%</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t>21.5%</a:t>
                      </a:r>
                    </a:p>
                  </a:txBody>
                  <a:tcPr marL="186331" marR="186331"/>
                </a:tc>
                <a:extLst>
                  <a:ext uri="{0D108BD9-81ED-4DB2-BD59-A6C34878D82A}">
                    <a16:rowId xmlns:a16="http://schemas.microsoft.com/office/drawing/2014/main" val="10004"/>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Pediatric Visits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2.1%</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1.7%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0.8%</a:t>
                      </a:r>
                    </a:p>
                  </a:txBody>
                  <a:tcPr marL="186331" marR="186331"/>
                </a:tc>
                <a:extLst>
                  <a:ext uri="{0D108BD9-81ED-4DB2-BD59-A6C34878D82A}">
                    <a16:rowId xmlns:a16="http://schemas.microsoft.com/office/drawing/2014/main" val="10005"/>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Dedicated Pediatrics</a:t>
                      </a:r>
                      <a:endParaRPr kumimoji="0" lang="en-US" sz="2000" b="1" i="0" u="none" strike="noStrike" cap="none" normalizeH="0" baseline="0" dirty="0">
                        <a:ln>
                          <a:noFill/>
                        </a:ln>
                        <a:solidFill>
                          <a:srgbClr val="FFC000"/>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rPr>
                        <a:t>24,921</a:t>
                      </a:r>
                    </a:p>
                  </a:txBody>
                  <a:tcPr anchor="ctr" anchorCtr="1" horzOverflow="overflow"/>
                </a:tc>
                <a:tc>
                  <a:txBody>
                    <a:bodyPr/>
                    <a:lstStyle/>
                    <a:p>
                      <a:pPr algn="ctr"/>
                      <a:r>
                        <a:rPr kumimoji="0" lang="en-US" sz="2000" b="1" i="0" u="none" strike="noStrike" cap="none" normalizeH="0" baseline="0" dirty="0">
                          <a:ln>
                            <a:noFill/>
                          </a:ln>
                          <a:solidFill>
                            <a:schemeClr val="bg1"/>
                          </a:solidFill>
                          <a:effectLst/>
                          <a:latin typeface="+mn-lt"/>
                        </a:rPr>
                        <a:t>22,160 </a:t>
                      </a:r>
                      <a:endParaRPr lang="en-US" sz="2000" b="1" dirty="0">
                        <a:solidFill>
                          <a:schemeClr val="bg1"/>
                        </a:solidFill>
                      </a:endParaRPr>
                    </a:p>
                  </a:txBody>
                  <a:tcPr marL="186331" marR="186331"/>
                </a:tc>
                <a:tc>
                  <a:txBody>
                    <a:bodyPr/>
                    <a:lstStyle/>
                    <a:p>
                      <a:pPr algn="ctr"/>
                      <a:r>
                        <a:rPr lang="en-US" sz="2000" b="1" dirty="0">
                          <a:solidFill>
                            <a:schemeClr val="bg1"/>
                          </a:solidFill>
                        </a:rPr>
                        <a:t>19,766</a:t>
                      </a:r>
                    </a:p>
                  </a:txBody>
                  <a:tcPr marL="186331" marR="186331"/>
                </a:tc>
                <a:extLst>
                  <a:ext uri="{0D108BD9-81ED-4DB2-BD59-A6C34878D82A}">
                    <a16:rowId xmlns:a16="http://schemas.microsoft.com/office/drawing/2014/main" val="4243774140"/>
                  </a:ext>
                </a:extLst>
              </a:tr>
            </a:tbl>
          </a:graphicData>
        </a:graphic>
      </p:graphicFrame>
      <p:sp>
        <p:nvSpPr>
          <p:cNvPr id="4" name="Arrow: Right 3">
            <a:extLst>
              <a:ext uri="{FF2B5EF4-FFF2-40B4-BE49-F238E27FC236}">
                <a16:creationId xmlns:a16="http://schemas.microsoft.com/office/drawing/2014/main" id="{55223007-4BD4-43E7-8675-7297A6400DAC}"/>
              </a:ext>
            </a:extLst>
          </p:cNvPr>
          <p:cNvSpPr/>
          <p:nvPr/>
        </p:nvSpPr>
        <p:spPr>
          <a:xfrm>
            <a:off x="5015059" y="2998508"/>
            <a:ext cx="841955" cy="49176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F31C032B-C27A-4066-BA91-C31459372671}"/>
              </a:ext>
            </a:extLst>
          </p:cNvPr>
          <p:cNvSpPr/>
          <p:nvPr/>
        </p:nvSpPr>
        <p:spPr>
          <a:xfrm>
            <a:off x="4890943" y="3431450"/>
            <a:ext cx="2674247" cy="4917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Increase as a % of total</a:t>
            </a:r>
          </a:p>
        </p:txBody>
      </p:sp>
      <p:sp>
        <p:nvSpPr>
          <p:cNvPr id="8" name="Arrow: Right 7">
            <a:extLst>
              <a:ext uri="{FF2B5EF4-FFF2-40B4-BE49-F238E27FC236}">
                <a16:creationId xmlns:a16="http://schemas.microsoft.com/office/drawing/2014/main" id="{4EA36800-4C67-4C86-B892-628FFCCC9587}"/>
              </a:ext>
            </a:extLst>
          </p:cNvPr>
          <p:cNvSpPr/>
          <p:nvPr/>
        </p:nvSpPr>
        <p:spPr>
          <a:xfrm>
            <a:off x="6723235" y="3011425"/>
            <a:ext cx="841955" cy="49176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AC8CE09-CBB1-48F9-A76D-69B63E19E179}"/>
              </a:ext>
            </a:extLst>
          </p:cNvPr>
          <p:cNvSpPr/>
          <p:nvPr/>
        </p:nvSpPr>
        <p:spPr>
          <a:xfrm>
            <a:off x="7663992" y="3827282"/>
            <a:ext cx="678730" cy="4917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59EA970-260F-4C6D-8124-AB2A5ABEBDEE}"/>
              </a:ext>
            </a:extLst>
          </p:cNvPr>
          <p:cNvSpPr/>
          <p:nvPr/>
        </p:nvSpPr>
        <p:spPr>
          <a:xfrm>
            <a:off x="7477027" y="5516344"/>
            <a:ext cx="1120218" cy="4917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4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Patient Volume Trend: Median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0708586"/>
              </p:ext>
            </p:extLst>
          </p:nvPr>
        </p:nvGraphicFramePr>
        <p:xfrm>
          <a:off x="386361" y="1955867"/>
          <a:ext cx="8348205" cy="42265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6361" y="1397488"/>
            <a:ext cx="6099042" cy="461665"/>
          </a:xfrm>
          <a:prstGeom prst="rect">
            <a:avLst/>
          </a:prstGeom>
          <a:noFill/>
        </p:spPr>
        <p:txBody>
          <a:bodyPr wrap="none" rtlCol="0">
            <a:spAutoFit/>
          </a:bodyPr>
          <a:lstStyle/>
          <a:p>
            <a:r>
              <a:rPr lang="en-US" sz="2400" b="1" dirty="0">
                <a:solidFill>
                  <a:schemeClr val="accent1">
                    <a:lumMod val="75000"/>
                  </a:schemeClr>
                </a:solidFill>
                <a:effectLst>
                  <a:outerShdw blurRad="50800" dist="38100" dir="2700000" algn="tl" rotWithShape="0">
                    <a:prstClr val="black">
                      <a:alpha val="40000"/>
                    </a:prstClr>
                  </a:outerShdw>
                </a:effectLst>
              </a:rPr>
              <a:t>Patient Volume </a:t>
            </a:r>
            <a:r>
              <a:rPr lang="en-US" sz="2400" b="1" dirty="0">
                <a:solidFill>
                  <a:schemeClr val="accent1">
                    <a:lumMod val="75000"/>
                  </a:schemeClr>
                </a:solidFill>
                <a:effectLst>
                  <a:outerShdw blurRad="50800" dist="38100" dir="4200000" algn="tl" rotWithShape="0">
                    <a:prstClr val="black">
                      <a:alpha val="36000"/>
                    </a:prstClr>
                  </a:outerShdw>
                </a:effectLst>
              </a:rPr>
              <a:t>Trend—All Responders FY 21</a:t>
            </a:r>
          </a:p>
        </p:txBody>
      </p:sp>
    </p:spTree>
    <p:extLst>
      <p:ext uri="{BB962C8B-B14F-4D97-AF65-F5344CB8AC3E}">
        <p14:creationId xmlns:p14="http://schemas.microsoft.com/office/powerpoint/2010/main" val="161016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Hospitalization Data</a:t>
            </a:r>
          </a:p>
        </p:txBody>
      </p:sp>
      <p:graphicFrame>
        <p:nvGraphicFramePr>
          <p:cNvPr id="8" name="Content Placeholder 7">
            <a:extLst>
              <a:ext uri="{FF2B5EF4-FFF2-40B4-BE49-F238E27FC236}">
                <a16:creationId xmlns:a16="http://schemas.microsoft.com/office/drawing/2014/main" id="{6A15A5D4-0DF4-41F9-808C-FF5E28115C85}"/>
              </a:ext>
            </a:extLst>
          </p:cNvPr>
          <p:cNvGraphicFramePr>
            <a:graphicFrameLocks noGrp="1"/>
          </p:cNvGraphicFramePr>
          <p:nvPr>
            <p:ph idx="1"/>
            <p:extLst>
              <p:ext uri="{D42A27DB-BD31-4B8C-83A1-F6EECF244321}">
                <p14:modId xmlns:p14="http://schemas.microsoft.com/office/powerpoint/2010/main" val="213774492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C8F0226A-1E14-48A0-86B9-D3EF29049F16}"/>
              </a:ext>
            </a:extLst>
          </p:cNvPr>
          <p:cNvSpPr/>
          <p:nvPr/>
        </p:nvSpPr>
        <p:spPr>
          <a:xfrm>
            <a:off x="5194169" y="2639505"/>
            <a:ext cx="2865749" cy="2102177"/>
          </a:xfrm>
          <a:prstGeom prst="rect">
            <a:avLst/>
          </a:prstGeom>
          <a:noFill/>
          <a:ln w="28575">
            <a:solidFill>
              <a:srgbClr val="FFFA1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r>
              <a:rPr lang="en-US" b="1" dirty="0"/>
              <a:t>Increased volume +</a:t>
            </a:r>
          </a:p>
          <a:p>
            <a:pPr algn="ctr"/>
            <a:r>
              <a:rPr lang="en-US" b="1" dirty="0"/>
              <a:t>Increased LOS =</a:t>
            </a:r>
          </a:p>
          <a:p>
            <a:pPr algn="ctr"/>
            <a:r>
              <a:rPr lang="en-US" b="1" dirty="0"/>
              <a:t>Increased Occupancy =</a:t>
            </a:r>
          </a:p>
          <a:p>
            <a:pPr algn="ctr"/>
            <a:r>
              <a:rPr lang="en-US" b="1" dirty="0"/>
              <a:t>Increased Boarding</a:t>
            </a:r>
          </a:p>
        </p:txBody>
      </p:sp>
      <p:pic>
        <p:nvPicPr>
          <p:cNvPr id="5" name="slide2" descr="FY2020_Medicine_Queuing_Curve ">
            <a:extLst>
              <a:ext uri="{FF2B5EF4-FFF2-40B4-BE49-F238E27FC236}">
                <a16:creationId xmlns:a16="http://schemas.microsoft.com/office/drawing/2014/main" id="{F22400E4-6BFA-4D1E-9B7A-F794DF279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78" y="1433700"/>
            <a:ext cx="8760527" cy="4525963"/>
          </a:xfrm>
          <a:prstGeom prst="rect">
            <a:avLst/>
          </a:prstGeom>
        </p:spPr>
      </p:pic>
    </p:spTree>
    <p:extLst>
      <p:ext uri="{BB962C8B-B14F-4D97-AF65-F5344CB8AC3E}">
        <p14:creationId xmlns:p14="http://schemas.microsoft.com/office/powerpoint/2010/main" val="100419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Patient Volume Trend: Median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2612358"/>
              </p:ext>
            </p:extLst>
          </p:nvPr>
        </p:nvGraphicFramePr>
        <p:xfrm>
          <a:off x="386361" y="1955867"/>
          <a:ext cx="8348205" cy="42265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6361" y="1397488"/>
            <a:ext cx="7152471" cy="461665"/>
          </a:xfrm>
          <a:prstGeom prst="rect">
            <a:avLst/>
          </a:prstGeom>
          <a:noFill/>
        </p:spPr>
        <p:txBody>
          <a:bodyPr wrap="none" rtlCol="0">
            <a:spAutoFit/>
          </a:bodyPr>
          <a:lstStyle/>
          <a:p>
            <a:r>
              <a:rPr lang="en-US" sz="2400" b="1" dirty="0">
                <a:solidFill>
                  <a:schemeClr val="accent1">
                    <a:lumMod val="75000"/>
                  </a:schemeClr>
                </a:solidFill>
                <a:effectLst>
                  <a:outerShdw blurRad="50800" dist="38100" dir="2700000" algn="tl" rotWithShape="0">
                    <a:prstClr val="black">
                      <a:alpha val="40000"/>
                    </a:prstClr>
                  </a:outerShdw>
                </a:effectLst>
              </a:rPr>
              <a:t>Patient Volume </a:t>
            </a:r>
            <a:r>
              <a:rPr lang="en-US" sz="2400" b="1" dirty="0">
                <a:solidFill>
                  <a:schemeClr val="accent1">
                    <a:lumMod val="75000"/>
                  </a:schemeClr>
                </a:solidFill>
                <a:effectLst>
                  <a:outerShdw blurRad="50800" dist="38100" dir="4200000" algn="tl" rotWithShape="0">
                    <a:prstClr val="black">
                      <a:alpha val="36000"/>
                    </a:prstClr>
                  </a:outerShdw>
                </a:effectLst>
              </a:rPr>
              <a:t>Trend—What might NEXT year be like?</a:t>
            </a:r>
          </a:p>
        </p:txBody>
      </p:sp>
    </p:spTree>
    <p:extLst>
      <p:ext uri="{BB962C8B-B14F-4D97-AF65-F5344CB8AC3E}">
        <p14:creationId xmlns:p14="http://schemas.microsoft.com/office/powerpoint/2010/main" val="23477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LOS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1761025"/>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3046411" cy="461665"/>
          </a:xfrm>
          <a:prstGeom prst="rect">
            <a:avLst/>
          </a:prstGeom>
          <a:noFill/>
        </p:spPr>
        <p:txBody>
          <a:bodyPr wrap="none" rtlCol="0">
            <a:spAutoFit/>
          </a:bodyPr>
          <a:lstStyle/>
          <a:p>
            <a:r>
              <a:rPr lang="en-US" sz="2400" b="1" dirty="0"/>
              <a:t>Median Length of Stay</a:t>
            </a:r>
          </a:p>
        </p:txBody>
      </p:sp>
      <p:sp>
        <p:nvSpPr>
          <p:cNvPr id="3" name="TextBox 2"/>
          <p:cNvSpPr txBox="1"/>
          <p:nvPr/>
        </p:nvSpPr>
        <p:spPr>
          <a:xfrm>
            <a:off x="3149591" y="5872802"/>
            <a:ext cx="2954848" cy="830997"/>
          </a:xfrm>
          <a:prstGeom prst="rect">
            <a:avLst/>
          </a:prstGeom>
          <a:noFill/>
        </p:spPr>
        <p:txBody>
          <a:bodyPr wrap="none" rtlCol="0">
            <a:spAutoFit/>
          </a:bodyPr>
          <a:lstStyle/>
          <a:p>
            <a:pPr algn="ctr"/>
            <a:r>
              <a:rPr lang="en-US" sz="1600" b="1" dirty="0"/>
              <a:t>Median times represented here</a:t>
            </a:r>
          </a:p>
          <a:p>
            <a:pPr algn="ctr"/>
            <a:r>
              <a:rPr lang="en-US" sz="1600" b="1" dirty="0"/>
              <a:t>Mean times are longer</a:t>
            </a:r>
          </a:p>
          <a:p>
            <a:pPr algn="ctr"/>
            <a:r>
              <a:rPr lang="en-US" sz="1600" b="1" dirty="0"/>
              <a:t>Distribution with a long right tail</a:t>
            </a:r>
          </a:p>
        </p:txBody>
      </p:sp>
    </p:spTree>
    <p:extLst>
      <p:ext uri="{BB962C8B-B14F-4D97-AF65-F5344CB8AC3E}">
        <p14:creationId xmlns:p14="http://schemas.microsoft.com/office/powerpoint/2010/main" val="97075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Bed to Decision Time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77667410"/>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756273" cy="461665"/>
          </a:xfrm>
          <a:prstGeom prst="rect">
            <a:avLst/>
          </a:prstGeom>
          <a:noFill/>
        </p:spPr>
        <p:txBody>
          <a:bodyPr wrap="none" rtlCol="0">
            <a:spAutoFit/>
          </a:bodyPr>
          <a:lstStyle/>
          <a:p>
            <a:r>
              <a:rPr lang="en-US" sz="2400" b="1" dirty="0"/>
              <a:t>Median “Main” Bed to Decision Time: Admit vs D/C</a:t>
            </a:r>
          </a:p>
        </p:txBody>
      </p:sp>
      <p:sp>
        <p:nvSpPr>
          <p:cNvPr id="3" name="TextBox 2"/>
          <p:cNvSpPr txBox="1"/>
          <p:nvPr/>
        </p:nvSpPr>
        <p:spPr>
          <a:xfrm>
            <a:off x="2840284" y="5872802"/>
            <a:ext cx="3573478" cy="861774"/>
          </a:xfrm>
          <a:prstGeom prst="rect">
            <a:avLst/>
          </a:prstGeom>
          <a:noFill/>
        </p:spPr>
        <p:txBody>
          <a:bodyPr wrap="none" rtlCol="0">
            <a:spAutoFit/>
          </a:bodyPr>
          <a:lstStyle/>
          <a:p>
            <a:pPr algn="ctr"/>
            <a:r>
              <a:rPr lang="en-US" sz="1600" b="1" dirty="0"/>
              <a:t>Assuming 30 minutes saved per patient </a:t>
            </a:r>
          </a:p>
          <a:p>
            <a:pPr algn="ctr"/>
            <a:r>
              <a:rPr lang="en-US" sz="1600" b="1" dirty="0"/>
              <a:t>28,118 bed hours saved</a:t>
            </a:r>
          </a:p>
          <a:p>
            <a:pPr algn="ctr"/>
            <a:r>
              <a:rPr lang="en-US" b="1" i="1" dirty="0">
                <a:solidFill>
                  <a:srgbClr val="C00000"/>
                </a:solidFill>
              </a:rPr>
              <a:t>Increased capacity by 3 beds</a:t>
            </a:r>
          </a:p>
        </p:txBody>
      </p:sp>
    </p:spTree>
    <p:extLst>
      <p:ext uri="{BB962C8B-B14F-4D97-AF65-F5344CB8AC3E}">
        <p14:creationId xmlns:p14="http://schemas.microsoft.com/office/powerpoint/2010/main" val="27524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4106850471"/>
              </p:ext>
            </p:extLst>
          </p:nvPr>
        </p:nvGraphicFramePr>
        <p:xfrm>
          <a:off x="590479" y="1951348"/>
          <a:ext cx="7875174" cy="38693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48077" cy="461665"/>
          </a:xfrm>
          <a:prstGeom prst="rect">
            <a:avLst/>
          </a:prstGeom>
          <a:noFill/>
        </p:spPr>
        <p:txBody>
          <a:bodyPr wrap="none" rtlCol="0">
            <a:spAutoFit/>
          </a:bodyPr>
          <a:lstStyle/>
          <a:p>
            <a:r>
              <a:rPr lang="en-US" sz="2400" b="1" dirty="0"/>
              <a:t>Mean and Median Boarding Time</a:t>
            </a:r>
          </a:p>
        </p:txBody>
      </p:sp>
      <p:sp>
        <p:nvSpPr>
          <p:cNvPr id="7" name="TextBox 6">
            <a:extLst>
              <a:ext uri="{FF2B5EF4-FFF2-40B4-BE49-F238E27FC236}">
                <a16:creationId xmlns:a16="http://schemas.microsoft.com/office/drawing/2014/main" id="{D027B540-CE86-4B8F-8033-077342BD2235}"/>
              </a:ext>
            </a:extLst>
          </p:cNvPr>
          <p:cNvSpPr txBox="1"/>
          <p:nvPr/>
        </p:nvSpPr>
        <p:spPr>
          <a:xfrm>
            <a:off x="2668411" y="5872802"/>
            <a:ext cx="3917227" cy="861774"/>
          </a:xfrm>
          <a:prstGeom prst="rect">
            <a:avLst/>
          </a:prstGeom>
          <a:noFill/>
        </p:spPr>
        <p:txBody>
          <a:bodyPr wrap="none" rtlCol="0">
            <a:spAutoFit/>
          </a:bodyPr>
          <a:lstStyle/>
          <a:p>
            <a:pPr algn="ctr"/>
            <a:r>
              <a:rPr lang="en-US" sz="1600" b="1" dirty="0"/>
              <a:t>Assuming 90 minutes INCREASE per patient </a:t>
            </a:r>
          </a:p>
          <a:p>
            <a:pPr algn="ctr"/>
            <a:r>
              <a:rPr lang="en-US" sz="1600" b="1" dirty="0"/>
              <a:t>26,549 bed hours LOST</a:t>
            </a:r>
          </a:p>
          <a:p>
            <a:pPr algn="ctr"/>
            <a:r>
              <a:rPr lang="en-US" b="1" i="1" dirty="0">
                <a:solidFill>
                  <a:srgbClr val="C00000"/>
                </a:solidFill>
              </a:rPr>
              <a:t>DECREASED capacity by 3 beds</a:t>
            </a:r>
          </a:p>
        </p:txBody>
      </p:sp>
    </p:spTree>
    <p:extLst>
      <p:ext uri="{BB962C8B-B14F-4D97-AF65-F5344CB8AC3E}">
        <p14:creationId xmlns:p14="http://schemas.microsoft.com/office/powerpoint/2010/main" val="147698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5C8-E9B4-47F8-829E-4322D8652B48}"/>
              </a:ext>
            </a:extLst>
          </p:cNvPr>
          <p:cNvSpPr>
            <a:spLocks noGrp="1"/>
          </p:cNvSpPr>
          <p:nvPr>
            <p:ph type="title"/>
          </p:nvPr>
        </p:nvSpPr>
        <p:spPr/>
        <p:txBody>
          <a:bodyPr/>
          <a:lstStyle/>
          <a:p>
            <a:r>
              <a:rPr lang="en-US" dirty="0"/>
              <a:t>Survey Timeline</a:t>
            </a:r>
          </a:p>
        </p:txBody>
      </p:sp>
      <p:pic>
        <p:nvPicPr>
          <p:cNvPr id="14" name="Picture 13">
            <a:extLst>
              <a:ext uri="{FF2B5EF4-FFF2-40B4-BE49-F238E27FC236}">
                <a16:creationId xmlns:a16="http://schemas.microsoft.com/office/drawing/2014/main" id="{A615484A-B269-472B-86C2-C97DEBBE4DF5}"/>
              </a:ext>
            </a:extLst>
          </p:cNvPr>
          <p:cNvPicPr>
            <a:picLocks noChangeAspect="1"/>
          </p:cNvPicPr>
          <p:nvPr/>
        </p:nvPicPr>
        <p:blipFill>
          <a:blip r:embed="rId2"/>
          <a:stretch>
            <a:fillRect/>
          </a:stretch>
        </p:blipFill>
        <p:spPr>
          <a:xfrm>
            <a:off x="3214540" y="4138109"/>
            <a:ext cx="2815973" cy="1847982"/>
          </a:xfrm>
          <a:prstGeom prst="rect">
            <a:avLst/>
          </a:prstGeom>
        </p:spPr>
      </p:pic>
      <p:pic>
        <p:nvPicPr>
          <p:cNvPr id="15" name="Picture 14">
            <a:extLst>
              <a:ext uri="{FF2B5EF4-FFF2-40B4-BE49-F238E27FC236}">
                <a16:creationId xmlns:a16="http://schemas.microsoft.com/office/drawing/2014/main" id="{6D218318-7B16-42F8-A62B-D198A5F5B126}"/>
              </a:ext>
            </a:extLst>
          </p:cNvPr>
          <p:cNvPicPr>
            <a:picLocks noChangeAspect="1"/>
          </p:cNvPicPr>
          <p:nvPr/>
        </p:nvPicPr>
        <p:blipFill>
          <a:blip r:embed="rId3"/>
          <a:stretch>
            <a:fillRect/>
          </a:stretch>
        </p:blipFill>
        <p:spPr>
          <a:xfrm>
            <a:off x="6149558" y="4141469"/>
            <a:ext cx="2771973" cy="1847982"/>
          </a:xfrm>
          <a:prstGeom prst="rect">
            <a:avLst/>
          </a:prstGeom>
        </p:spPr>
      </p:pic>
      <p:pic>
        <p:nvPicPr>
          <p:cNvPr id="16" name="Picture 15">
            <a:extLst>
              <a:ext uri="{FF2B5EF4-FFF2-40B4-BE49-F238E27FC236}">
                <a16:creationId xmlns:a16="http://schemas.microsoft.com/office/drawing/2014/main" id="{3B4E78A2-284F-418E-8475-BB92D14BF4E7}"/>
              </a:ext>
            </a:extLst>
          </p:cNvPr>
          <p:cNvPicPr>
            <a:picLocks noChangeAspect="1"/>
          </p:cNvPicPr>
          <p:nvPr/>
        </p:nvPicPr>
        <p:blipFill>
          <a:blip r:embed="rId4"/>
          <a:stretch>
            <a:fillRect/>
          </a:stretch>
        </p:blipFill>
        <p:spPr>
          <a:xfrm>
            <a:off x="162605" y="4141469"/>
            <a:ext cx="2896313" cy="1844622"/>
          </a:xfrm>
          <a:prstGeom prst="rect">
            <a:avLst/>
          </a:prstGeom>
        </p:spPr>
      </p:pic>
      <p:graphicFrame>
        <p:nvGraphicFramePr>
          <p:cNvPr id="17" name="Diagram 16">
            <a:extLst>
              <a:ext uri="{FF2B5EF4-FFF2-40B4-BE49-F238E27FC236}">
                <a16:creationId xmlns:a16="http://schemas.microsoft.com/office/drawing/2014/main" id="{4CDC336A-D55E-423A-9666-CA4338B4B13D}"/>
              </a:ext>
            </a:extLst>
          </p:cNvPr>
          <p:cNvGraphicFramePr/>
          <p:nvPr>
            <p:extLst>
              <p:ext uri="{D42A27DB-BD31-4B8C-83A1-F6EECF244321}">
                <p14:modId xmlns:p14="http://schemas.microsoft.com/office/powerpoint/2010/main" val="4108034267"/>
              </p:ext>
            </p:extLst>
          </p:nvPr>
        </p:nvGraphicFramePr>
        <p:xfrm>
          <a:off x="1093509" y="1586263"/>
          <a:ext cx="7718591" cy="838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7" name="Group 36">
            <a:extLst>
              <a:ext uri="{FF2B5EF4-FFF2-40B4-BE49-F238E27FC236}">
                <a16:creationId xmlns:a16="http://schemas.microsoft.com/office/drawing/2014/main" id="{32CE8F83-686E-40FA-B16B-4E7955CD1361}"/>
              </a:ext>
            </a:extLst>
          </p:cNvPr>
          <p:cNvGrpSpPr/>
          <p:nvPr/>
        </p:nvGrpSpPr>
        <p:grpSpPr>
          <a:xfrm>
            <a:off x="1096382" y="2466179"/>
            <a:ext cx="5165482" cy="283040"/>
            <a:chOff x="1096382" y="2466179"/>
            <a:chExt cx="5165482" cy="283040"/>
          </a:xfrm>
        </p:grpSpPr>
        <p:sp>
          <p:nvSpPr>
            <p:cNvPr id="25" name="Freeform: Shape 24">
              <a:extLst>
                <a:ext uri="{FF2B5EF4-FFF2-40B4-BE49-F238E27FC236}">
                  <a16:creationId xmlns:a16="http://schemas.microsoft.com/office/drawing/2014/main" id="{6CD8C040-AE24-471C-8691-3DB99B2F3B04}"/>
                </a:ext>
              </a:extLst>
            </p:cNvPr>
            <p:cNvSpPr/>
            <p:nvPr/>
          </p:nvSpPr>
          <p:spPr>
            <a:xfrm>
              <a:off x="1096382"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p:txBody>
        </p:sp>
        <p:sp>
          <p:nvSpPr>
            <p:cNvPr id="26" name="Freeform: Shape 25">
              <a:extLst>
                <a:ext uri="{FF2B5EF4-FFF2-40B4-BE49-F238E27FC236}">
                  <a16:creationId xmlns:a16="http://schemas.microsoft.com/office/drawing/2014/main" id="{EFB02F83-B9DC-4062-9F96-CFBFF6C83BD8}"/>
                </a:ext>
              </a:extLst>
            </p:cNvPr>
            <p:cNvSpPr/>
            <p:nvPr/>
          </p:nvSpPr>
          <p:spPr>
            <a:xfrm>
              <a:off x="173322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p:txBody>
        </p:sp>
        <p:sp>
          <p:nvSpPr>
            <p:cNvPr id="27" name="Freeform: Shape 26">
              <a:extLst>
                <a:ext uri="{FF2B5EF4-FFF2-40B4-BE49-F238E27FC236}">
                  <a16:creationId xmlns:a16="http://schemas.microsoft.com/office/drawing/2014/main" id="{14AE6129-6CC9-40CC-BBBD-81AA7DFA40C6}"/>
                </a:ext>
              </a:extLst>
            </p:cNvPr>
            <p:cNvSpPr/>
            <p:nvPr/>
          </p:nvSpPr>
          <p:spPr>
            <a:xfrm>
              <a:off x="237006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p:txBody>
        </p:sp>
        <p:sp>
          <p:nvSpPr>
            <p:cNvPr id="28" name="Freeform: Shape 27">
              <a:extLst>
                <a:ext uri="{FF2B5EF4-FFF2-40B4-BE49-F238E27FC236}">
                  <a16:creationId xmlns:a16="http://schemas.microsoft.com/office/drawing/2014/main" id="{E042060F-51EF-4294-93C1-DCE3E90380BE}"/>
                </a:ext>
              </a:extLst>
            </p:cNvPr>
            <p:cNvSpPr/>
            <p:nvPr/>
          </p:nvSpPr>
          <p:spPr>
            <a:xfrm>
              <a:off x="300690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p:txBody>
        </p:sp>
        <p:sp>
          <p:nvSpPr>
            <p:cNvPr id="29" name="Freeform: Shape 28">
              <a:extLst>
                <a:ext uri="{FF2B5EF4-FFF2-40B4-BE49-F238E27FC236}">
                  <a16:creationId xmlns:a16="http://schemas.microsoft.com/office/drawing/2014/main" id="{EB97EDDA-802E-41F8-8325-91666C56A849}"/>
                </a:ext>
              </a:extLst>
            </p:cNvPr>
            <p:cNvSpPr/>
            <p:nvPr/>
          </p:nvSpPr>
          <p:spPr>
            <a:xfrm>
              <a:off x="364374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p:txBody>
        </p:sp>
        <p:sp>
          <p:nvSpPr>
            <p:cNvPr id="30" name="Freeform: Shape 29">
              <a:extLst>
                <a:ext uri="{FF2B5EF4-FFF2-40B4-BE49-F238E27FC236}">
                  <a16:creationId xmlns:a16="http://schemas.microsoft.com/office/drawing/2014/main" id="{E9E7A434-09A8-4ADA-ABC7-1D9C6285171E}"/>
                </a:ext>
              </a:extLst>
            </p:cNvPr>
            <p:cNvSpPr/>
            <p:nvPr/>
          </p:nvSpPr>
          <p:spPr>
            <a:xfrm>
              <a:off x="428058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p:txBody>
        </p:sp>
        <p:sp>
          <p:nvSpPr>
            <p:cNvPr id="31" name="Freeform: Shape 30">
              <a:extLst>
                <a:ext uri="{FF2B5EF4-FFF2-40B4-BE49-F238E27FC236}">
                  <a16:creationId xmlns:a16="http://schemas.microsoft.com/office/drawing/2014/main" id="{C95E04E1-A40F-4714-93DD-6F9DB787E4A8}"/>
                </a:ext>
              </a:extLst>
            </p:cNvPr>
            <p:cNvSpPr/>
            <p:nvPr/>
          </p:nvSpPr>
          <p:spPr>
            <a:xfrm>
              <a:off x="491742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p:txBody>
        </p:sp>
        <p:sp>
          <p:nvSpPr>
            <p:cNvPr id="32" name="Freeform: Shape 31">
              <a:extLst>
                <a:ext uri="{FF2B5EF4-FFF2-40B4-BE49-F238E27FC236}">
                  <a16:creationId xmlns:a16="http://schemas.microsoft.com/office/drawing/2014/main" id="{FF15FC18-0D24-4598-8EBC-D67FD369BB75}"/>
                </a:ext>
              </a:extLst>
            </p:cNvPr>
            <p:cNvSpPr/>
            <p:nvPr/>
          </p:nvSpPr>
          <p:spPr>
            <a:xfrm>
              <a:off x="555426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p:txBody>
        </p:sp>
      </p:grpSp>
      <p:sp>
        <p:nvSpPr>
          <p:cNvPr id="33" name="Freeform: Shape 32">
            <a:extLst>
              <a:ext uri="{FF2B5EF4-FFF2-40B4-BE49-F238E27FC236}">
                <a16:creationId xmlns:a16="http://schemas.microsoft.com/office/drawing/2014/main" id="{F43D4EF0-232E-4AFD-BD39-028DCC34B479}"/>
              </a:ext>
            </a:extLst>
          </p:cNvPr>
          <p:cNvSpPr/>
          <p:nvPr/>
        </p:nvSpPr>
        <p:spPr>
          <a:xfrm>
            <a:off x="6191105"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p:txBody>
      </p:sp>
      <p:sp>
        <p:nvSpPr>
          <p:cNvPr id="34" name="Freeform: Shape 33">
            <a:extLst>
              <a:ext uri="{FF2B5EF4-FFF2-40B4-BE49-F238E27FC236}">
                <a16:creationId xmlns:a16="http://schemas.microsoft.com/office/drawing/2014/main" id="{2564AF36-1275-4633-9279-2D085DB56A51}"/>
              </a:ext>
            </a:extLst>
          </p:cNvPr>
          <p:cNvSpPr/>
          <p:nvPr/>
        </p:nvSpPr>
        <p:spPr>
          <a:xfrm>
            <a:off x="6827945"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p:txBody>
      </p:sp>
      <p:sp>
        <p:nvSpPr>
          <p:cNvPr id="35" name="Freeform: Shape 34">
            <a:extLst>
              <a:ext uri="{FF2B5EF4-FFF2-40B4-BE49-F238E27FC236}">
                <a16:creationId xmlns:a16="http://schemas.microsoft.com/office/drawing/2014/main" id="{E8A45C12-8738-4E41-B02D-EDEE171670E0}"/>
              </a:ext>
            </a:extLst>
          </p:cNvPr>
          <p:cNvSpPr/>
          <p:nvPr/>
        </p:nvSpPr>
        <p:spPr>
          <a:xfrm>
            <a:off x="7464785"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p:txBody>
      </p:sp>
      <p:sp>
        <p:nvSpPr>
          <p:cNvPr id="36" name="Freeform: Shape 35">
            <a:extLst>
              <a:ext uri="{FF2B5EF4-FFF2-40B4-BE49-F238E27FC236}">
                <a16:creationId xmlns:a16="http://schemas.microsoft.com/office/drawing/2014/main" id="{DBDF9947-EA37-4A9E-B94E-241E0D806D86}"/>
              </a:ext>
            </a:extLst>
          </p:cNvPr>
          <p:cNvSpPr/>
          <p:nvPr/>
        </p:nvSpPr>
        <p:spPr>
          <a:xfrm>
            <a:off x="8101625"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p:txBody>
      </p:sp>
      <p:graphicFrame>
        <p:nvGraphicFramePr>
          <p:cNvPr id="19" name="Diagram 18">
            <a:extLst>
              <a:ext uri="{FF2B5EF4-FFF2-40B4-BE49-F238E27FC236}">
                <a16:creationId xmlns:a16="http://schemas.microsoft.com/office/drawing/2014/main" id="{E702BEA8-A310-44E1-A7E0-6B2B2542BF88}"/>
              </a:ext>
            </a:extLst>
          </p:cNvPr>
          <p:cNvGraphicFramePr/>
          <p:nvPr>
            <p:extLst>
              <p:ext uri="{D42A27DB-BD31-4B8C-83A1-F6EECF244321}">
                <p14:modId xmlns:p14="http://schemas.microsoft.com/office/powerpoint/2010/main" val="1242564870"/>
              </p:ext>
            </p:extLst>
          </p:nvPr>
        </p:nvGraphicFramePr>
        <p:xfrm>
          <a:off x="1096382" y="2840991"/>
          <a:ext cx="7718591" cy="8389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 name="TextBox 19">
            <a:extLst>
              <a:ext uri="{FF2B5EF4-FFF2-40B4-BE49-F238E27FC236}">
                <a16:creationId xmlns:a16="http://schemas.microsoft.com/office/drawing/2014/main" id="{121CDC4C-2922-4390-9B98-E9C9209BF5A8}"/>
              </a:ext>
            </a:extLst>
          </p:cNvPr>
          <p:cNvSpPr txBox="1"/>
          <p:nvPr/>
        </p:nvSpPr>
        <p:spPr>
          <a:xfrm flipH="1">
            <a:off x="162607" y="1805700"/>
            <a:ext cx="1093509" cy="400110"/>
          </a:xfrm>
          <a:prstGeom prst="rect">
            <a:avLst/>
          </a:prstGeom>
          <a:noFill/>
        </p:spPr>
        <p:txBody>
          <a:bodyPr wrap="square" rtlCol="0">
            <a:spAutoFit/>
          </a:bodyPr>
          <a:lstStyle/>
          <a:p>
            <a:r>
              <a:rPr lang="en-US" sz="2000" b="1" dirty="0"/>
              <a:t>FY 2019</a:t>
            </a:r>
          </a:p>
        </p:txBody>
      </p:sp>
      <p:sp>
        <p:nvSpPr>
          <p:cNvPr id="21" name="TextBox 20">
            <a:extLst>
              <a:ext uri="{FF2B5EF4-FFF2-40B4-BE49-F238E27FC236}">
                <a16:creationId xmlns:a16="http://schemas.microsoft.com/office/drawing/2014/main" id="{42DEC8C3-FC60-4300-9B7A-913ED4BAE480}"/>
              </a:ext>
            </a:extLst>
          </p:cNvPr>
          <p:cNvSpPr txBox="1"/>
          <p:nvPr/>
        </p:nvSpPr>
        <p:spPr>
          <a:xfrm flipH="1">
            <a:off x="162606" y="2407644"/>
            <a:ext cx="1093509" cy="400110"/>
          </a:xfrm>
          <a:prstGeom prst="rect">
            <a:avLst/>
          </a:prstGeom>
          <a:noFill/>
        </p:spPr>
        <p:txBody>
          <a:bodyPr wrap="square" rtlCol="0">
            <a:spAutoFit/>
          </a:bodyPr>
          <a:lstStyle/>
          <a:p>
            <a:r>
              <a:rPr lang="en-US" sz="2000" b="1" dirty="0"/>
              <a:t>FY 2020</a:t>
            </a:r>
          </a:p>
        </p:txBody>
      </p:sp>
      <p:sp>
        <p:nvSpPr>
          <p:cNvPr id="22" name="TextBox 21">
            <a:extLst>
              <a:ext uri="{FF2B5EF4-FFF2-40B4-BE49-F238E27FC236}">
                <a16:creationId xmlns:a16="http://schemas.microsoft.com/office/drawing/2014/main" id="{64E66E00-7095-4E5C-A97C-41BEE60F8A5B}"/>
              </a:ext>
            </a:extLst>
          </p:cNvPr>
          <p:cNvSpPr txBox="1"/>
          <p:nvPr/>
        </p:nvSpPr>
        <p:spPr>
          <a:xfrm flipH="1">
            <a:off x="162605" y="3060428"/>
            <a:ext cx="1093509" cy="400110"/>
          </a:xfrm>
          <a:prstGeom prst="rect">
            <a:avLst/>
          </a:prstGeom>
          <a:noFill/>
        </p:spPr>
        <p:txBody>
          <a:bodyPr wrap="square" rtlCol="0">
            <a:spAutoFit/>
          </a:bodyPr>
          <a:lstStyle/>
          <a:p>
            <a:r>
              <a:rPr lang="en-US" sz="2000" b="1" dirty="0"/>
              <a:t>FY 2021</a:t>
            </a:r>
          </a:p>
        </p:txBody>
      </p:sp>
    </p:spTree>
    <p:extLst>
      <p:ext uri="{BB962C8B-B14F-4D97-AF65-F5344CB8AC3E}">
        <p14:creationId xmlns:p14="http://schemas.microsoft.com/office/powerpoint/2010/main" val="24961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Graphic spid="19" grpId="0">
        <p:bldAsOne/>
      </p:bldGraphic>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80037808"/>
              </p:ext>
            </p:extLst>
          </p:nvPr>
        </p:nvGraphicFramePr>
        <p:xfrm>
          <a:off x="590479" y="1951348"/>
          <a:ext cx="7875174" cy="38693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2845331" cy="461665"/>
          </a:xfrm>
          <a:prstGeom prst="rect">
            <a:avLst/>
          </a:prstGeom>
          <a:noFill/>
        </p:spPr>
        <p:txBody>
          <a:bodyPr wrap="none" rtlCol="0">
            <a:spAutoFit/>
          </a:bodyPr>
          <a:lstStyle/>
          <a:p>
            <a:r>
              <a:rPr lang="en-US" sz="2400" b="1" dirty="0"/>
              <a:t>Total Boarding Hours</a:t>
            </a:r>
          </a:p>
        </p:txBody>
      </p:sp>
      <p:sp>
        <p:nvSpPr>
          <p:cNvPr id="3" name="TextBox 2">
            <a:extLst>
              <a:ext uri="{FF2B5EF4-FFF2-40B4-BE49-F238E27FC236}">
                <a16:creationId xmlns:a16="http://schemas.microsoft.com/office/drawing/2014/main" id="{3817DA0B-D4E9-4681-B4AF-969EBA42B7E7}"/>
              </a:ext>
            </a:extLst>
          </p:cNvPr>
          <p:cNvSpPr txBox="1"/>
          <p:nvPr/>
        </p:nvSpPr>
        <p:spPr>
          <a:xfrm>
            <a:off x="4355184" y="3886008"/>
            <a:ext cx="1200200" cy="738664"/>
          </a:xfrm>
          <a:prstGeom prst="rect">
            <a:avLst/>
          </a:prstGeom>
          <a:noFill/>
        </p:spPr>
        <p:txBody>
          <a:bodyPr wrap="none" rtlCol="0">
            <a:spAutoFit/>
          </a:bodyPr>
          <a:lstStyle/>
          <a:p>
            <a:r>
              <a:rPr lang="en-US" sz="1400" dirty="0">
                <a:solidFill>
                  <a:schemeClr val="bg1"/>
                </a:solidFill>
              </a:rPr>
              <a:t>10 beds fully</a:t>
            </a:r>
          </a:p>
          <a:p>
            <a:r>
              <a:rPr lang="en-US" sz="1400" dirty="0">
                <a:solidFill>
                  <a:schemeClr val="bg1"/>
                </a:solidFill>
              </a:rPr>
              <a:t>dedicated to </a:t>
            </a:r>
          </a:p>
          <a:p>
            <a:r>
              <a:rPr lang="en-US" sz="1400" dirty="0">
                <a:solidFill>
                  <a:schemeClr val="bg1"/>
                </a:solidFill>
              </a:rPr>
              <a:t>Inpatient care</a:t>
            </a:r>
          </a:p>
        </p:txBody>
      </p:sp>
      <p:sp>
        <p:nvSpPr>
          <p:cNvPr id="8" name="TextBox 7">
            <a:extLst>
              <a:ext uri="{FF2B5EF4-FFF2-40B4-BE49-F238E27FC236}">
                <a16:creationId xmlns:a16="http://schemas.microsoft.com/office/drawing/2014/main" id="{E59BFA9F-AD40-4842-9E2F-30F38EA68278}"/>
              </a:ext>
            </a:extLst>
          </p:cNvPr>
          <p:cNvSpPr txBox="1"/>
          <p:nvPr/>
        </p:nvSpPr>
        <p:spPr>
          <a:xfrm>
            <a:off x="6779444" y="2726938"/>
            <a:ext cx="1200200" cy="738664"/>
          </a:xfrm>
          <a:prstGeom prst="rect">
            <a:avLst/>
          </a:prstGeom>
          <a:noFill/>
        </p:spPr>
        <p:txBody>
          <a:bodyPr wrap="none" rtlCol="0">
            <a:spAutoFit/>
          </a:bodyPr>
          <a:lstStyle/>
          <a:p>
            <a:r>
              <a:rPr lang="en-US" sz="1400" dirty="0">
                <a:solidFill>
                  <a:schemeClr val="bg1"/>
                </a:solidFill>
              </a:rPr>
              <a:t>13 beds fully</a:t>
            </a:r>
          </a:p>
          <a:p>
            <a:r>
              <a:rPr lang="en-US" sz="1400" dirty="0">
                <a:solidFill>
                  <a:schemeClr val="bg1"/>
                </a:solidFill>
              </a:rPr>
              <a:t>dedicated to </a:t>
            </a:r>
          </a:p>
          <a:p>
            <a:r>
              <a:rPr lang="en-US" sz="1400" dirty="0">
                <a:solidFill>
                  <a:schemeClr val="bg1"/>
                </a:solidFill>
              </a:rPr>
              <a:t>Inpatient care</a:t>
            </a:r>
          </a:p>
        </p:txBody>
      </p:sp>
      <p:sp>
        <p:nvSpPr>
          <p:cNvPr id="9" name="TextBox 8">
            <a:extLst>
              <a:ext uri="{FF2B5EF4-FFF2-40B4-BE49-F238E27FC236}">
                <a16:creationId xmlns:a16="http://schemas.microsoft.com/office/drawing/2014/main" id="{9944045B-F1C9-4F8B-8130-2ACAB3E28C6C}"/>
              </a:ext>
            </a:extLst>
          </p:cNvPr>
          <p:cNvSpPr txBox="1"/>
          <p:nvPr/>
        </p:nvSpPr>
        <p:spPr>
          <a:xfrm>
            <a:off x="1989820" y="4170383"/>
            <a:ext cx="1200200" cy="738664"/>
          </a:xfrm>
          <a:prstGeom prst="rect">
            <a:avLst/>
          </a:prstGeom>
          <a:noFill/>
        </p:spPr>
        <p:txBody>
          <a:bodyPr wrap="none" rtlCol="0">
            <a:spAutoFit/>
          </a:bodyPr>
          <a:lstStyle/>
          <a:p>
            <a:r>
              <a:rPr lang="en-US" sz="1400" dirty="0">
                <a:solidFill>
                  <a:schemeClr val="bg1"/>
                </a:solidFill>
              </a:rPr>
              <a:t>9 beds fully</a:t>
            </a:r>
          </a:p>
          <a:p>
            <a:r>
              <a:rPr lang="en-US" sz="1400" dirty="0">
                <a:solidFill>
                  <a:schemeClr val="bg1"/>
                </a:solidFill>
              </a:rPr>
              <a:t>dedicated to </a:t>
            </a:r>
          </a:p>
          <a:p>
            <a:r>
              <a:rPr lang="en-US" sz="1400" dirty="0">
                <a:solidFill>
                  <a:schemeClr val="bg1"/>
                </a:solidFill>
              </a:rPr>
              <a:t>Inpatient care</a:t>
            </a:r>
          </a:p>
        </p:txBody>
      </p:sp>
    </p:spTree>
    <p:extLst>
      <p:ext uri="{BB962C8B-B14F-4D97-AF65-F5344CB8AC3E}">
        <p14:creationId xmlns:p14="http://schemas.microsoft.com/office/powerpoint/2010/main" val="409781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3335978308"/>
              </p:ext>
            </p:extLst>
          </p:nvPr>
        </p:nvGraphicFramePr>
        <p:xfrm>
          <a:off x="590479" y="1951348"/>
          <a:ext cx="7875174" cy="38693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5432834" cy="461665"/>
          </a:xfrm>
          <a:prstGeom prst="rect">
            <a:avLst/>
          </a:prstGeom>
          <a:noFill/>
        </p:spPr>
        <p:txBody>
          <a:bodyPr wrap="none" rtlCol="0">
            <a:spAutoFit/>
          </a:bodyPr>
          <a:lstStyle/>
          <a:p>
            <a:r>
              <a:rPr lang="en-US" sz="2400" b="1" dirty="0"/>
              <a:t>Total Boarding Hours for FY 22 could be…</a:t>
            </a:r>
          </a:p>
        </p:txBody>
      </p:sp>
      <p:sp>
        <p:nvSpPr>
          <p:cNvPr id="3" name="TextBox 2">
            <a:extLst>
              <a:ext uri="{FF2B5EF4-FFF2-40B4-BE49-F238E27FC236}">
                <a16:creationId xmlns:a16="http://schemas.microsoft.com/office/drawing/2014/main" id="{4DF083AC-73AF-4A12-876F-F89334E56072}"/>
              </a:ext>
            </a:extLst>
          </p:cNvPr>
          <p:cNvSpPr txBox="1"/>
          <p:nvPr/>
        </p:nvSpPr>
        <p:spPr>
          <a:xfrm>
            <a:off x="1775699" y="2330607"/>
            <a:ext cx="2053767" cy="830997"/>
          </a:xfrm>
          <a:prstGeom prst="rect">
            <a:avLst/>
          </a:prstGeom>
          <a:noFill/>
        </p:spPr>
        <p:txBody>
          <a:bodyPr wrap="none" rtlCol="0">
            <a:spAutoFit/>
          </a:bodyPr>
          <a:lstStyle/>
          <a:p>
            <a:r>
              <a:rPr lang="en-US" sz="1600" b="1" dirty="0">
                <a:solidFill>
                  <a:srgbClr val="FFC000"/>
                </a:solidFill>
              </a:rPr>
              <a:t>Based upon boarding</a:t>
            </a:r>
          </a:p>
          <a:p>
            <a:r>
              <a:rPr lang="en-US" sz="1600" b="1" dirty="0">
                <a:solidFill>
                  <a:srgbClr val="FFC000"/>
                </a:solidFill>
              </a:rPr>
              <a:t>hours from AAAEM</a:t>
            </a:r>
          </a:p>
          <a:p>
            <a:r>
              <a:rPr lang="en-US" sz="1600" b="1" dirty="0">
                <a:solidFill>
                  <a:srgbClr val="FFC000"/>
                </a:solidFill>
              </a:rPr>
              <a:t>sample July–Dec 2021</a:t>
            </a:r>
          </a:p>
        </p:txBody>
      </p:sp>
      <p:sp>
        <p:nvSpPr>
          <p:cNvPr id="7" name="TextBox 6">
            <a:extLst>
              <a:ext uri="{FF2B5EF4-FFF2-40B4-BE49-F238E27FC236}">
                <a16:creationId xmlns:a16="http://schemas.microsoft.com/office/drawing/2014/main" id="{0E3513ED-D036-4443-A4F7-A092920DBDFC}"/>
              </a:ext>
            </a:extLst>
          </p:cNvPr>
          <p:cNvSpPr txBox="1"/>
          <p:nvPr/>
        </p:nvSpPr>
        <p:spPr>
          <a:xfrm>
            <a:off x="3676799" y="4185677"/>
            <a:ext cx="1200200" cy="738664"/>
          </a:xfrm>
          <a:prstGeom prst="rect">
            <a:avLst/>
          </a:prstGeom>
          <a:noFill/>
        </p:spPr>
        <p:txBody>
          <a:bodyPr wrap="none" rtlCol="0">
            <a:spAutoFit/>
          </a:bodyPr>
          <a:lstStyle/>
          <a:p>
            <a:r>
              <a:rPr lang="en-US" sz="1400" dirty="0">
                <a:solidFill>
                  <a:schemeClr val="bg1"/>
                </a:solidFill>
              </a:rPr>
              <a:t>10 beds fully</a:t>
            </a:r>
          </a:p>
          <a:p>
            <a:r>
              <a:rPr lang="en-US" sz="1400" dirty="0">
                <a:solidFill>
                  <a:schemeClr val="bg1"/>
                </a:solidFill>
              </a:rPr>
              <a:t>dedicated to </a:t>
            </a:r>
          </a:p>
          <a:p>
            <a:r>
              <a:rPr lang="en-US" sz="1400" dirty="0">
                <a:solidFill>
                  <a:schemeClr val="bg1"/>
                </a:solidFill>
              </a:rPr>
              <a:t>Inpatient care</a:t>
            </a:r>
          </a:p>
        </p:txBody>
      </p:sp>
      <p:sp>
        <p:nvSpPr>
          <p:cNvPr id="8" name="TextBox 7">
            <a:extLst>
              <a:ext uri="{FF2B5EF4-FFF2-40B4-BE49-F238E27FC236}">
                <a16:creationId xmlns:a16="http://schemas.microsoft.com/office/drawing/2014/main" id="{852EF5EE-523C-4D0C-9EE7-565BA3C29C49}"/>
              </a:ext>
            </a:extLst>
          </p:cNvPr>
          <p:cNvSpPr txBox="1"/>
          <p:nvPr/>
        </p:nvSpPr>
        <p:spPr>
          <a:xfrm>
            <a:off x="7125478" y="2463839"/>
            <a:ext cx="1200200" cy="738664"/>
          </a:xfrm>
          <a:prstGeom prst="rect">
            <a:avLst/>
          </a:prstGeom>
          <a:noFill/>
        </p:spPr>
        <p:txBody>
          <a:bodyPr wrap="none" rtlCol="0">
            <a:spAutoFit/>
          </a:bodyPr>
          <a:lstStyle/>
          <a:p>
            <a:r>
              <a:rPr lang="en-US" sz="1400" dirty="0">
                <a:solidFill>
                  <a:schemeClr val="bg1"/>
                </a:solidFill>
              </a:rPr>
              <a:t>16 beds fully</a:t>
            </a:r>
          </a:p>
          <a:p>
            <a:r>
              <a:rPr lang="en-US" sz="1400" dirty="0">
                <a:solidFill>
                  <a:schemeClr val="bg1"/>
                </a:solidFill>
              </a:rPr>
              <a:t>dedicated to </a:t>
            </a:r>
          </a:p>
          <a:p>
            <a:r>
              <a:rPr lang="en-US" sz="1400" dirty="0">
                <a:solidFill>
                  <a:schemeClr val="bg1"/>
                </a:solidFill>
              </a:rPr>
              <a:t>Inpatient care</a:t>
            </a:r>
          </a:p>
        </p:txBody>
      </p:sp>
      <p:sp>
        <p:nvSpPr>
          <p:cNvPr id="9" name="TextBox 8">
            <a:extLst>
              <a:ext uri="{FF2B5EF4-FFF2-40B4-BE49-F238E27FC236}">
                <a16:creationId xmlns:a16="http://schemas.microsoft.com/office/drawing/2014/main" id="{E8B93EA7-FD83-4BB7-9EA0-8A51FE9EE899}"/>
              </a:ext>
            </a:extLst>
          </p:cNvPr>
          <p:cNvSpPr txBox="1"/>
          <p:nvPr/>
        </p:nvSpPr>
        <p:spPr>
          <a:xfrm>
            <a:off x="5507579" y="3318571"/>
            <a:ext cx="1200200" cy="738664"/>
          </a:xfrm>
          <a:prstGeom prst="rect">
            <a:avLst/>
          </a:prstGeom>
          <a:noFill/>
        </p:spPr>
        <p:txBody>
          <a:bodyPr wrap="none" rtlCol="0">
            <a:spAutoFit/>
          </a:bodyPr>
          <a:lstStyle/>
          <a:p>
            <a:r>
              <a:rPr lang="en-US" sz="1400" dirty="0">
                <a:solidFill>
                  <a:schemeClr val="bg1"/>
                </a:solidFill>
              </a:rPr>
              <a:t>13 beds fully</a:t>
            </a:r>
          </a:p>
          <a:p>
            <a:r>
              <a:rPr lang="en-US" sz="1400" dirty="0">
                <a:solidFill>
                  <a:schemeClr val="bg1"/>
                </a:solidFill>
              </a:rPr>
              <a:t>dedicated to </a:t>
            </a:r>
          </a:p>
          <a:p>
            <a:r>
              <a:rPr lang="en-US" sz="1400" dirty="0">
                <a:solidFill>
                  <a:schemeClr val="bg1"/>
                </a:solidFill>
              </a:rPr>
              <a:t>Inpatient care</a:t>
            </a:r>
          </a:p>
        </p:txBody>
      </p:sp>
      <p:sp>
        <p:nvSpPr>
          <p:cNvPr id="10" name="TextBox 9">
            <a:extLst>
              <a:ext uri="{FF2B5EF4-FFF2-40B4-BE49-F238E27FC236}">
                <a16:creationId xmlns:a16="http://schemas.microsoft.com/office/drawing/2014/main" id="{C0292E4B-5947-4B0E-A50F-1586F5E43A77}"/>
              </a:ext>
            </a:extLst>
          </p:cNvPr>
          <p:cNvSpPr txBox="1"/>
          <p:nvPr/>
        </p:nvSpPr>
        <p:spPr>
          <a:xfrm>
            <a:off x="1775699" y="4406053"/>
            <a:ext cx="1200200" cy="738664"/>
          </a:xfrm>
          <a:prstGeom prst="rect">
            <a:avLst/>
          </a:prstGeom>
          <a:noFill/>
        </p:spPr>
        <p:txBody>
          <a:bodyPr wrap="none" rtlCol="0">
            <a:spAutoFit/>
          </a:bodyPr>
          <a:lstStyle/>
          <a:p>
            <a:r>
              <a:rPr lang="en-US" sz="1400" dirty="0">
                <a:solidFill>
                  <a:schemeClr val="bg1"/>
                </a:solidFill>
              </a:rPr>
              <a:t>9 beds fully</a:t>
            </a:r>
          </a:p>
          <a:p>
            <a:r>
              <a:rPr lang="en-US" sz="1400" dirty="0">
                <a:solidFill>
                  <a:schemeClr val="bg1"/>
                </a:solidFill>
              </a:rPr>
              <a:t>dedicated to </a:t>
            </a:r>
          </a:p>
          <a:p>
            <a:r>
              <a:rPr lang="en-US" sz="1400" dirty="0">
                <a:solidFill>
                  <a:schemeClr val="bg1"/>
                </a:solidFill>
              </a:rPr>
              <a:t>Inpatient care</a:t>
            </a:r>
          </a:p>
        </p:txBody>
      </p:sp>
    </p:spTree>
    <p:extLst>
      <p:ext uri="{BB962C8B-B14F-4D97-AF65-F5344CB8AC3E}">
        <p14:creationId xmlns:p14="http://schemas.microsoft.com/office/powerpoint/2010/main" val="261743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1" y="114300"/>
            <a:ext cx="8229600" cy="1143000"/>
          </a:xfrm>
        </p:spPr>
        <p:txBody>
          <a:bodyPr>
            <a:normAutofit/>
          </a:bodyPr>
          <a:lstStyle/>
          <a:p>
            <a:r>
              <a:rPr lang="en-US" sz="4000" dirty="0"/>
              <a:t>Boarding Distribution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88096883"/>
              </p:ext>
            </p:extLst>
          </p:nvPr>
        </p:nvGraphicFramePr>
        <p:xfrm>
          <a:off x="304800" y="1828800"/>
          <a:ext cx="8663940" cy="48996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392566" y="3845555"/>
            <a:ext cx="1789272" cy="338554"/>
          </a:xfrm>
          <a:prstGeom prst="rect">
            <a:avLst/>
          </a:prstGeom>
          <a:noFill/>
        </p:spPr>
        <p:txBody>
          <a:bodyPr wrap="none" rtlCol="0">
            <a:spAutoFit/>
          </a:bodyPr>
          <a:lstStyle/>
          <a:p>
            <a:r>
              <a:rPr lang="en-US" sz="1600" dirty="0">
                <a:solidFill>
                  <a:schemeClr val="bg1"/>
                </a:solidFill>
              </a:rPr>
              <a:t>Percent of Patients</a:t>
            </a:r>
          </a:p>
        </p:txBody>
      </p:sp>
      <p:sp>
        <p:nvSpPr>
          <p:cNvPr id="7" name="TextBox 6"/>
          <p:cNvSpPr txBox="1"/>
          <p:nvPr/>
        </p:nvSpPr>
        <p:spPr>
          <a:xfrm>
            <a:off x="3657600" y="5726668"/>
            <a:ext cx="1658596" cy="369332"/>
          </a:xfrm>
          <a:prstGeom prst="rect">
            <a:avLst/>
          </a:prstGeom>
          <a:noFill/>
        </p:spPr>
        <p:txBody>
          <a:bodyPr wrap="none" rtlCol="0">
            <a:spAutoFit/>
          </a:bodyPr>
          <a:lstStyle/>
          <a:p>
            <a:r>
              <a:rPr lang="en-US" b="1" dirty="0">
                <a:solidFill>
                  <a:schemeClr val="bg1"/>
                </a:solidFill>
              </a:rPr>
              <a:t>Boarding Hours</a:t>
            </a:r>
          </a:p>
        </p:txBody>
      </p:sp>
      <p:cxnSp>
        <p:nvCxnSpPr>
          <p:cNvPr id="20" name="Straight Arrow Connector 19"/>
          <p:cNvCxnSpPr>
            <a:cxnSpLocks/>
          </p:cNvCxnSpPr>
          <p:nvPr/>
        </p:nvCxnSpPr>
        <p:spPr>
          <a:xfrm>
            <a:off x="1474832" y="3184566"/>
            <a:ext cx="1720855" cy="708704"/>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V="1">
            <a:off x="3919537" y="4909468"/>
            <a:ext cx="1651704" cy="114225"/>
          </a:xfrm>
          <a:prstGeom prst="straightConnector1">
            <a:avLst/>
          </a:prstGeom>
          <a:ln w="381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04800" y="1312217"/>
            <a:ext cx="2575449" cy="461665"/>
          </a:xfrm>
          <a:prstGeom prst="rect">
            <a:avLst/>
          </a:prstGeom>
          <a:noFill/>
        </p:spPr>
        <p:txBody>
          <a:bodyPr wrap="none" rtlCol="0">
            <a:spAutoFit/>
          </a:bodyPr>
          <a:lstStyle/>
          <a:p>
            <a:r>
              <a:rPr lang="en-US" sz="2400" b="1" dirty="0"/>
              <a:t>FY 2015 vs FY 2021</a:t>
            </a:r>
          </a:p>
        </p:txBody>
      </p:sp>
      <p:cxnSp>
        <p:nvCxnSpPr>
          <p:cNvPr id="13" name="Straight Arrow Connector 12"/>
          <p:cNvCxnSpPr>
            <a:cxnSpLocks/>
          </p:cNvCxnSpPr>
          <p:nvPr/>
        </p:nvCxnSpPr>
        <p:spPr>
          <a:xfrm flipV="1">
            <a:off x="6513825" y="4656841"/>
            <a:ext cx="1637264" cy="55680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2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27F188-8D37-41D5-A9A0-22B94B2A0FAE}"/>
              </a:ext>
            </a:extLst>
          </p:cNvPr>
          <p:cNvSpPr>
            <a:spLocks noGrp="1"/>
          </p:cNvSpPr>
          <p:nvPr>
            <p:ph type="title"/>
          </p:nvPr>
        </p:nvSpPr>
        <p:spPr/>
        <p:txBody>
          <a:bodyPr>
            <a:normAutofit/>
          </a:bodyPr>
          <a:lstStyle/>
          <a:p>
            <a:r>
              <a:rPr lang="en-US" dirty="0"/>
              <a:t>Boarding Time</a:t>
            </a:r>
          </a:p>
        </p:txBody>
      </p:sp>
      <p:graphicFrame>
        <p:nvGraphicFramePr>
          <p:cNvPr id="6" name="Content Placeholder 5">
            <a:extLst>
              <a:ext uri="{FF2B5EF4-FFF2-40B4-BE49-F238E27FC236}">
                <a16:creationId xmlns:a16="http://schemas.microsoft.com/office/drawing/2014/main" id="{E2B398A6-DBAA-40EE-8D98-0FCE34DA1816}"/>
              </a:ext>
            </a:extLst>
          </p:cNvPr>
          <p:cNvGraphicFramePr>
            <a:graphicFrameLocks noGrp="1"/>
          </p:cNvGraphicFramePr>
          <p:nvPr>
            <p:ph sz="half" idx="1"/>
            <p:extLst>
              <p:ext uri="{D42A27DB-BD31-4B8C-83A1-F6EECF244321}">
                <p14:modId xmlns:p14="http://schemas.microsoft.com/office/powerpoint/2010/main" val="1346238720"/>
              </p:ext>
            </p:extLst>
          </p:nvPr>
        </p:nvGraphicFramePr>
        <p:xfrm>
          <a:off x="211315" y="1598940"/>
          <a:ext cx="4779389"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7">
            <a:extLst>
              <a:ext uri="{FF2B5EF4-FFF2-40B4-BE49-F238E27FC236}">
                <a16:creationId xmlns:a16="http://schemas.microsoft.com/office/drawing/2014/main" id="{E5A259E5-BAAA-4842-A090-017227BDCA41}"/>
              </a:ext>
            </a:extLst>
          </p:cNvPr>
          <p:cNvSpPr>
            <a:spLocks noGrp="1"/>
          </p:cNvSpPr>
          <p:nvPr>
            <p:ph sz="half" idx="2"/>
          </p:nvPr>
        </p:nvSpPr>
        <p:spPr>
          <a:xfrm>
            <a:off x="5297863" y="1641361"/>
            <a:ext cx="3846137" cy="4525963"/>
          </a:xfrm>
        </p:spPr>
        <p:txBody>
          <a:bodyPr>
            <a:normAutofit/>
          </a:bodyPr>
          <a:lstStyle/>
          <a:p>
            <a:pPr marL="0" indent="0">
              <a:buNone/>
            </a:pPr>
            <a:r>
              <a:rPr lang="en-US" sz="2400" b="1" dirty="0"/>
              <a:t>Boarding Time Start: Other</a:t>
            </a:r>
          </a:p>
          <a:p>
            <a:pPr marL="0" indent="0">
              <a:buNone/>
            </a:pPr>
            <a:endParaRPr lang="en-US" sz="2400" b="1" dirty="0"/>
          </a:p>
          <a:p>
            <a:r>
              <a:rPr lang="en-US" sz="2000" b="1" dirty="0"/>
              <a:t>2 hours post admit (4)</a:t>
            </a:r>
          </a:p>
          <a:p>
            <a:r>
              <a:rPr lang="en-US" sz="2000" b="1" dirty="0"/>
              <a:t>4 hours post admit (4)</a:t>
            </a:r>
          </a:p>
          <a:p>
            <a:r>
              <a:rPr lang="en-US" sz="2000" b="1" dirty="0"/>
              <a:t>30 min post admit</a:t>
            </a:r>
          </a:p>
          <a:p>
            <a:r>
              <a:rPr lang="en-US" sz="2000" b="1" dirty="0"/>
              <a:t>Handoff to inpatient team</a:t>
            </a:r>
          </a:p>
          <a:p>
            <a:r>
              <a:rPr lang="en-US" sz="2000" b="1" dirty="0"/>
              <a:t>Admit certification</a:t>
            </a:r>
          </a:p>
          <a:p>
            <a:r>
              <a:rPr lang="en-US" sz="2000" b="1" dirty="0"/>
              <a:t>Differs by service</a:t>
            </a:r>
          </a:p>
          <a:p>
            <a:r>
              <a:rPr lang="en-US" sz="2000" b="1" dirty="0"/>
              <a:t>ED cares for boarders</a:t>
            </a:r>
          </a:p>
        </p:txBody>
      </p:sp>
      <p:cxnSp>
        <p:nvCxnSpPr>
          <p:cNvPr id="12" name="Straight Connector 11">
            <a:extLst>
              <a:ext uri="{FF2B5EF4-FFF2-40B4-BE49-F238E27FC236}">
                <a16:creationId xmlns:a16="http://schemas.microsoft.com/office/drawing/2014/main" id="{24DD6608-AAA2-4FA5-B3A0-F86B913A8316}"/>
              </a:ext>
            </a:extLst>
          </p:cNvPr>
          <p:cNvCxnSpPr>
            <a:cxnSpLocks/>
          </p:cNvCxnSpPr>
          <p:nvPr/>
        </p:nvCxnSpPr>
        <p:spPr>
          <a:xfrm>
            <a:off x="5363852" y="2196445"/>
            <a:ext cx="34832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B80667F-5C9A-4B89-ABB2-18B2B7426F3C}"/>
              </a:ext>
            </a:extLst>
          </p:cNvPr>
          <p:cNvCxnSpPr>
            <a:cxnSpLocks/>
          </p:cNvCxnSpPr>
          <p:nvPr/>
        </p:nvCxnSpPr>
        <p:spPr>
          <a:xfrm>
            <a:off x="859408" y="2198016"/>
            <a:ext cx="34832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61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48077" cy="461665"/>
          </a:xfrm>
          <a:prstGeom prst="rect">
            <a:avLst/>
          </a:prstGeom>
          <a:noFill/>
        </p:spPr>
        <p:txBody>
          <a:bodyPr wrap="none" rtlCol="0">
            <a:spAutoFit/>
          </a:bodyPr>
          <a:lstStyle/>
          <a:p>
            <a:r>
              <a:rPr lang="en-US" sz="2400" b="1" dirty="0"/>
              <a:t>Mean and Median Boarding Time</a:t>
            </a:r>
          </a:p>
        </p:txBody>
      </p:sp>
      <p:sp>
        <p:nvSpPr>
          <p:cNvPr id="3" name="TextBox 2"/>
          <p:cNvSpPr txBox="1"/>
          <p:nvPr/>
        </p:nvSpPr>
        <p:spPr>
          <a:xfrm>
            <a:off x="4188570" y="4358529"/>
            <a:ext cx="4528099" cy="1200329"/>
          </a:xfrm>
          <a:prstGeom prst="rect">
            <a:avLst/>
          </a:prstGeom>
          <a:noFill/>
        </p:spPr>
        <p:txBody>
          <a:bodyPr wrap="none" rtlCol="0">
            <a:spAutoFit/>
          </a:bodyPr>
          <a:lstStyle/>
          <a:p>
            <a:r>
              <a:rPr lang="en-US" b="1" dirty="0">
                <a:solidFill>
                  <a:schemeClr val="bg1"/>
                </a:solidFill>
              </a:rPr>
              <a:t>30 minutes increase in boarding</a:t>
            </a:r>
          </a:p>
          <a:p>
            <a:r>
              <a:rPr lang="en-US" b="1" dirty="0">
                <a:solidFill>
                  <a:schemeClr val="bg1"/>
                </a:solidFill>
              </a:rPr>
              <a:t>17000 hospitalized patients</a:t>
            </a:r>
          </a:p>
          <a:p>
            <a:r>
              <a:rPr lang="en-US" b="1" dirty="0">
                <a:solidFill>
                  <a:schemeClr val="bg1"/>
                </a:solidFill>
              </a:rPr>
              <a:t>8500 additional bed hours used</a:t>
            </a:r>
          </a:p>
          <a:p>
            <a:r>
              <a:rPr lang="en-US" b="1" dirty="0">
                <a:solidFill>
                  <a:schemeClr val="bg1"/>
                </a:solidFill>
              </a:rPr>
              <a:t>Equals 1 additional bed per day out of service</a:t>
            </a:r>
          </a:p>
        </p:txBody>
      </p:sp>
      <p:pic>
        <p:nvPicPr>
          <p:cNvPr id="4" name="Picture 3"/>
          <p:cNvPicPr>
            <a:picLocks noChangeAspect="1"/>
          </p:cNvPicPr>
          <p:nvPr/>
        </p:nvPicPr>
        <p:blipFill>
          <a:blip r:embed="rId2"/>
          <a:stretch>
            <a:fillRect/>
          </a:stretch>
        </p:blipFill>
        <p:spPr>
          <a:xfrm>
            <a:off x="8317" y="18952"/>
            <a:ext cx="9144000" cy="6757908"/>
          </a:xfrm>
          <a:prstGeom prst="rect">
            <a:avLst/>
          </a:prstGeom>
        </p:spPr>
      </p:pic>
      <p:sp>
        <p:nvSpPr>
          <p:cNvPr id="9" name="TextBox 8"/>
          <p:cNvSpPr txBox="1"/>
          <p:nvPr/>
        </p:nvSpPr>
        <p:spPr>
          <a:xfrm>
            <a:off x="148254" y="1815009"/>
            <a:ext cx="5930273" cy="1969770"/>
          </a:xfrm>
          <a:prstGeom prst="rect">
            <a:avLst/>
          </a:prstGeom>
          <a:solidFill>
            <a:schemeClr val="tx2">
              <a:lumMod val="75000"/>
            </a:schemeClr>
          </a:solidFill>
        </p:spPr>
        <p:txBody>
          <a:bodyPr wrap="square" rtlCol="0">
            <a:spAutoFit/>
          </a:bodyPr>
          <a:lstStyle/>
          <a:p>
            <a:r>
              <a:rPr lang="en-US" sz="3200" b="1" dirty="0">
                <a:solidFill>
                  <a:srgbClr val="FFC000"/>
                </a:solidFill>
              </a:rPr>
              <a:t>Who provides patient care: </a:t>
            </a:r>
          </a:p>
          <a:p>
            <a:r>
              <a:rPr lang="en-US" sz="2400" b="1" dirty="0">
                <a:solidFill>
                  <a:schemeClr val="bg1"/>
                </a:solidFill>
              </a:rPr>
              <a:t> </a:t>
            </a:r>
            <a:endParaRPr lang="en-US" sz="1400" b="1" dirty="0">
              <a:solidFill>
                <a:schemeClr val="bg1"/>
              </a:solidFill>
            </a:endParaRPr>
          </a:p>
          <a:p>
            <a:r>
              <a:rPr lang="en-US" sz="2400" b="1" dirty="0">
                <a:solidFill>
                  <a:schemeClr val="bg1"/>
                </a:solidFill>
              </a:rPr>
              <a:t>67.1% </a:t>
            </a:r>
            <a:r>
              <a:rPr lang="en-US" sz="2400" b="1" i="1" dirty="0">
                <a:solidFill>
                  <a:srgbClr val="FFC000"/>
                </a:solidFill>
              </a:rPr>
              <a:t>Inpatient teams</a:t>
            </a:r>
            <a:r>
              <a:rPr lang="en-US" sz="2400" b="1" dirty="0">
                <a:solidFill>
                  <a:schemeClr val="bg1"/>
                </a:solidFill>
              </a:rPr>
              <a:t> for non-ICU patients</a:t>
            </a:r>
          </a:p>
          <a:p>
            <a:r>
              <a:rPr lang="en-US" sz="2400" b="1" dirty="0">
                <a:solidFill>
                  <a:schemeClr val="bg1"/>
                </a:solidFill>
              </a:rPr>
              <a:t>50.0% </a:t>
            </a:r>
            <a:r>
              <a:rPr lang="en-US" sz="2400" b="1" i="1" dirty="0">
                <a:solidFill>
                  <a:srgbClr val="FFC000"/>
                </a:solidFill>
              </a:rPr>
              <a:t>Inpatient teams </a:t>
            </a:r>
            <a:r>
              <a:rPr lang="en-US" sz="2400" b="1" dirty="0">
                <a:solidFill>
                  <a:schemeClr val="bg1"/>
                </a:solidFill>
              </a:rPr>
              <a:t>for ICU patients</a:t>
            </a:r>
          </a:p>
          <a:p>
            <a:endParaRPr lang="en-US" b="1" dirty="0">
              <a:solidFill>
                <a:schemeClr val="bg1"/>
              </a:solidFill>
            </a:endParaRPr>
          </a:p>
        </p:txBody>
      </p:sp>
      <p:sp>
        <p:nvSpPr>
          <p:cNvPr id="10" name="TextBox 9"/>
          <p:cNvSpPr txBox="1"/>
          <p:nvPr/>
        </p:nvSpPr>
        <p:spPr>
          <a:xfrm>
            <a:off x="567155" y="131785"/>
            <a:ext cx="7962891" cy="1169551"/>
          </a:xfrm>
          <a:prstGeom prst="rect">
            <a:avLst/>
          </a:prstGeom>
          <a:solidFill>
            <a:schemeClr val="tx2">
              <a:lumMod val="75000"/>
            </a:schemeClr>
          </a:solidFill>
        </p:spPr>
        <p:txBody>
          <a:bodyPr wrap="square" rtlCol="0">
            <a:spAutoFit/>
          </a:bodyPr>
          <a:lstStyle/>
          <a:p>
            <a:pPr algn="ctr"/>
            <a:r>
              <a:rPr lang="en-US" sz="2800" b="1" dirty="0">
                <a:solidFill>
                  <a:schemeClr val="bg1"/>
                </a:solidFill>
              </a:rPr>
              <a:t> </a:t>
            </a:r>
          </a:p>
          <a:p>
            <a:pPr algn="ctr"/>
            <a:r>
              <a:rPr lang="en-US" sz="2400" b="1" dirty="0">
                <a:solidFill>
                  <a:schemeClr val="bg1"/>
                </a:solidFill>
              </a:rPr>
              <a:t> </a:t>
            </a:r>
            <a:endParaRPr lang="en-US" sz="1400" b="1" dirty="0">
              <a:solidFill>
                <a:schemeClr val="bg1"/>
              </a:solidFill>
            </a:endParaRPr>
          </a:p>
          <a:p>
            <a:pPr algn="ctr"/>
            <a:endParaRPr lang="en-US" b="1" dirty="0">
              <a:solidFill>
                <a:schemeClr val="bg1"/>
              </a:solidFill>
            </a:endParaRPr>
          </a:p>
        </p:txBody>
      </p:sp>
      <p:sp>
        <p:nvSpPr>
          <p:cNvPr id="13" name="TextBox 12"/>
          <p:cNvSpPr txBox="1"/>
          <p:nvPr/>
        </p:nvSpPr>
        <p:spPr>
          <a:xfrm>
            <a:off x="2185719" y="331839"/>
            <a:ext cx="4789196" cy="769441"/>
          </a:xfrm>
          <a:prstGeom prst="rect">
            <a:avLst/>
          </a:prstGeom>
          <a:noFill/>
        </p:spPr>
        <p:txBody>
          <a:bodyPr wrap="none" rtlCol="0">
            <a:spAutoFit/>
          </a:bodyPr>
          <a:lstStyle/>
          <a:p>
            <a:pPr algn="ctr"/>
            <a:r>
              <a:rPr lang="en-US" sz="4400" b="1" dirty="0">
                <a:solidFill>
                  <a:schemeClr val="bg1"/>
                </a:solidFill>
              </a:rPr>
              <a:t>Inpatients in the ED</a:t>
            </a:r>
          </a:p>
        </p:txBody>
      </p:sp>
      <p:sp>
        <p:nvSpPr>
          <p:cNvPr id="11" name="TextBox 10"/>
          <p:cNvSpPr txBox="1"/>
          <p:nvPr/>
        </p:nvSpPr>
        <p:spPr>
          <a:xfrm>
            <a:off x="3219910" y="4331207"/>
            <a:ext cx="5924090" cy="1908215"/>
          </a:xfrm>
          <a:prstGeom prst="rect">
            <a:avLst/>
          </a:prstGeom>
          <a:solidFill>
            <a:schemeClr val="tx2">
              <a:lumMod val="75000"/>
            </a:schemeClr>
          </a:solidFill>
        </p:spPr>
        <p:txBody>
          <a:bodyPr wrap="square" rtlCol="0">
            <a:spAutoFit/>
          </a:bodyPr>
          <a:lstStyle/>
          <a:p>
            <a:r>
              <a:rPr lang="en-US" sz="3200" b="1" dirty="0">
                <a:solidFill>
                  <a:srgbClr val="FFC000"/>
                </a:solidFill>
              </a:rPr>
              <a:t>Hospital Support: </a:t>
            </a:r>
          </a:p>
          <a:p>
            <a:endParaRPr lang="en-US" sz="1400" b="1" dirty="0">
              <a:solidFill>
                <a:schemeClr val="bg1"/>
              </a:solidFill>
            </a:endParaRPr>
          </a:p>
          <a:p>
            <a:r>
              <a:rPr lang="en-US" sz="2400" b="1" dirty="0">
                <a:solidFill>
                  <a:schemeClr val="bg1"/>
                </a:solidFill>
              </a:rPr>
              <a:t>33% provide nursing support for boarders</a:t>
            </a:r>
          </a:p>
          <a:p>
            <a:r>
              <a:rPr lang="en-US" sz="2400" b="1" dirty="0">
                <a:solidFill>
                  <a:schemeClr val="bg1"/>
                </a:solidFill>
              </a:rPr>
              <a:t>24% provide financial support for boarders</a:t>
            </a:r>
          </a:p>
          <a:p>
            <a:endParaRPr lang="en-US" sz="2400" b="1" dirty="0">
              <a:solidFill>
                <a:schemeClr val="bg1"/>
              </a:solidFill>
            </a:endParaRPr>
          </a:p>
        </p:txBody>
      </p:sp>
    </p:spTree>
    <p:extLst>
      <p:ext uri="{BB962C8B-B14F-4D97-AF65-F5344CB8AC3E}">
        <p14:creationId xmlns:p14="http://schemas.microsoft.com/office/powerpoint/2010/main" val="118450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48077" cy="461665"/>
          </a:xfrm>
          <a:prstGeom prst="rect">
            <a:avLst/>
          </a:prstGeom>
          <a:noFill/>
        </p:spPr>
        <p:txBody>
          <a:bodyPr wrap="none" rtlCol="0">
            <a:spAutoFit/>
          </a:bodyPr>
          <a:lstStyle/>
          <a:p>
            <a:r>
              <a:rPr lang="en-US" sz="2400" b="1" dirty="0"/>
              <a:t>Mean and Median Boarding Time</a:t>
            </a:r>
          </a:p>
        </p:txBody>
      </p:sp>
      <p:sp>
        <p:nvSpPr>
          <p:cNvPr id="3" name="TextBox 2"/>
          <p:cNvSpPr txBox="1"/>
          <p:nvPr/>
        </p:nvSpPr>
        <p:spPr>
          <a:xfrm>
            <a:off x="4188570" y="4358529"/>
            <a:ext cx="4528099" cy="1200329"/>
          </a:xfrm>
          <a:prstGeom prst="rect">
            <a:avLst/>
          </a:prstGeom>
          <a:noFill/>
        </p:spPr>
        <p:txBody>
          <a:bodyPr wrap="none" rtlCol="0">
            <a:spAutoFit/>
          </a:bodyPr>
          <a:lstStyle/>
          <a:p>
            <a:r>
              <a:rPr lang="en-US" b="1" dirty="0">
                <a:solidFill>
                  <a:schemeClr val="bg1"/>
                </a:solidFill>
              </a:rPr>
              <a:t>30 minutes increase in boarding</a:t>
            </a:r>
          </a:p>
          <a:p>
            <a:r>
              <a:rPr lang="en-US" b="1" dirty="0">
                <a:solidFill>
                  <a:schemeClr val="bg1"/>
                </a:solidFill>
              </a:rPr>
              <a:t>17000 hospitalized patients</a:t>
            </a:r>
          </a:p>
          <a:p>
            <a:r>
              <a:rPr lang="en-US" b="1" dirty="0">
                <a:solidFill>
                  <a:schemeClr val="bg1"/>
                </a:solidFill>
              </a:rPr>
              <a:t>8500 additional bed hours used</a:t>
            </a:r>
          </a:p>
          <a:p>
            <a:r>
              <a:rPr lang="en-US" b="1" dirty="0">
                <a:solidFill>
                  <a:schemeClr val="bg1"/>
                </a:solidFill>
              </a:rPr>
              <a:t>Equals 1 additional bed per day out of service</a:t>
            </a:r>
          </a:p>
        </p:txBody>
      </p:sp>
      <p:pic>
        <p:nvPicPr>
          <p:cNvPr id="4" name="Picture 3"/>
          <p:cNvPicPr>
            <a:picLocks noChangeAspect="1"/>
          </p:cNvPicPr>
          <p:nvPr/>
        </p:nvPicPr>
        <p:blipFill>
          <a:blip r:embed="rId2"/>
          <a:stretch>
            <a:fillRect/>
          </a:stretch>
        </p:blipFill>
        <p:spPr>
          <a:xfrm>
            <a:off x="8317" y="18952"/>
            <a:ext cx="9144000" cy="6757908"/>
          </a:xfrm>
          <a:prstGeom prst="rect">
            <a:avLst/>
          </a:prstGeom>
        </p:spPr>
      </p:pic>
      <p:sp>
        <p:nvSpPr>
          <p:cNvPr id="9" name="TextBox 8"/>
          <p:cNvSpPr txBox="1"/>
          <p:nvPr/>
        </p:nvSpPr>
        <p:spPr>
          <a:xfrm>
            <a:off x="97139" y="1532837"/>
            <a:ext cx="8987429" cy="2554545"/>
          </a:xfrm>
          <a:prstGeom prst="rect">
            <a:avLst/>
          </a:prstGeom>
          <a:solidFill>
            <a:schemeClr val="tx2">
              <a:lumMod val="75000"/>
            </a:schemeClr>
          </a:solidFill>
        </p:spPr>
        <p:txBody>
          <a:bodyPr wrap="square" rtlCol="0">
            <a:spAutoFit/>
          </a:bodyPr>
          <a:lstStyle/>
          <a:p>
            <a:pPr algn="ctr"/>
            <a:r>
              <a:rPr lang="en-US" sz="3200" b="1" dirty="0">
                <a:solidFill>
                  <a:srgbClr val="FFC000"/>
                </a:solidFill>
              </a:rPr>
              <a:t>When is a patient considered to be boarding? </a:t>
            </a:r>
          </a:p>
          <a:p>
            <a:endParaRPr lang="en-US" sz="1400" b="1" dirty="0">
              <a:solidFill>
                <a:schemeClr val="bg1"/>
              </a:solidFill>
            </a:endParaRPr>
          </a:p>
          <a:p>
            <a:pPr marL="342900" indent="-342900">
              <a:buFont typeface="Arial" panose="020B0604020202020204" pitchFamily="34" charset="0"/>
              <a:buChar char="•"/>
            </a:pPr>
            <a:r>
              <a:rPr lang="en-US" sz="2400" b="1" dirty="0">
                <a:solidFill>
                  <a:schemeClr val="bg1"/>
                </a:solidFill>
              </a:rPr>
              <a:t>38.5% said &lt; 2 hours </a:t>
            </a:r>
          </a:p>
          <a:p>
            <a:pPr marL="342900" indent="-342900">
              <a:buFont typeface="Arial" panose="020B0604020202020204" pitchFamily="34" charset="0"/>
              <a:buChar char="•"/>
            </a:pPr>
            <a:r>
              <a:rPr lang="en-US" sz="2400" b="1" dirty="0">
                <a:solidFill>
                  <a:schemeClr val="bg1"/>
                </a:solidFill>
              </a:rPr>
              <a:t>32.7% said between 2 and 4 hours</a:t>
            </a:r>
          </a:p>
          <a:p>
            <a:pPr marL="342900" indent="-342900">
              <a:buFont typeface="Arial" panose="020B0604020202020204" pitchFamily="34" charset="0"/>
              <a:buChar char="•"/>
            </a:pPr>
            <a:r>
              <a:rPr lang="en-US" sz="2400" b="1" dirty="0">
                <a:solidFill>
                  <a:schemeClr val="bg1"/>
                </a:solidFill>
              </a:rPr>
              <a:t>25.0% said &gt; 4 hours</a:t>
            </a:r>
          </a:p>
          <a:p>
            <a:pPr marL="342900" indent="-342900">
              <a:buFont typeface="Arial" panose="020B0604020202020204" pitchFamily="34" charset="0"/>
              <a:buChar char="•"/>
            </a:pPr>
            <a:r>
              <a:rPr lang="en-US" sz="2400" b="1" dirty="0">
                <a:solidFill>
                  <a:schemeClr val="bg1"/>
                </a:solidFill>
              </a:rPr>
              <a:t>3.8% said some other time (Consultant)</a:t>
            </a:r>
          </a:p>
          <a:p>
            <a:endParaRPr lang="en-US" b="1" dirty="0">
              <a:solidFill>
                <a:schemeClr val="bg1"/>
              </a:solidFill>
            </a:endParaRPr>
          </a:p>
        </p:txBody>
      </p:sp>
      <p:sp>
        <p:nvSpPr>
          <p:cNvPr id="10" name="TextBox 9"/>
          <p:cNvSpPr txBox="1"/>
          <p:nvPr/>
        </p:nvSpPr>
        <p:spPr>
          <a:xfrm>
            <a:off x="567155" y="131785"/>
            <a:ext cx="7962891" cy="1169551"/>
          </a:xfrm>
          <a:prstGeom prst="rect">
            <a:avLst/>
          </a:prstGeom>
          <a:solidFill>
            <a:schemeClr val="tx2">
              <a:lumMod val="75000"/>
            </a:schemeClr>
          </a:solidFill>
        </p:spPr>
        <p:txBody>
          <a:bodyPr wrap="square" rtlCol="0">
            <a:spAutoFit/>
          </a:bodyPr>
          <a:lstStyle/>
          <a:p>
            <a:r>
              <a:rPr lang="en-US" sz="2800" b="1" dirty="0">
                <a:solidFill>
                  <a:schemeClr val="bg1"/>
                </a:solidFill>
              </a:rPr>
              <a:t> </a:t>
            </a:r>
          </a:p>
          <a:p>
            <a:r>
              <a:rPr lang="en-US" sz="2400" b="1" dirty="0">
                <a:solidFill>
                  <a:schemeClr val="bg1"/>
                </a:solidFill>
              </a:rPr>
              <a:t> </a:t>
            </a:r>
            <a:endParaRPr lang="en-US" sz="1400" b="1" dirty="0">
              <a:solidFill>
                <a:schemeClr val="bg1"/>
              </a:solidFill>
            </a:endParaRPr>
          </a:p>
          <a:p>
            <a:endParaRPr lang="en-US" b="1" dirty="0">
              <a:solidFill>
                <a:schemeClr val="bg1"/>
              </a:solidFill>
            </a:endParaRPr>
          </a:p>
        </p:txBody>
      </p:sp>
      <p:sp>
        <p:nvSpPr>
          <p:cNvPr id="13" name="TextBox 12"/>
          <p:cNvSpPr txBox="1"/>
          <p:nvPr/>
        </p:nvSpPr>
        <p:spPr>
          <a:xfrm>
            <a:off x="1168380" y="364790"/>
            <a:ext cx="6760440" cy="769441"/>
          </a:xfrm>
          <a:prstGeom prst="rect">
            <a:avLst/>
          </a:prstGeom>
          <a:noFill/>
        </p:spPr>
        <p:txBody>
          <a:bodyPr wrap="none" rtlCol="0">
            <a:spAutoFit/>
          </a:bodyPr>
          <a:lstStyle/>
          <a:p>
            <a:r>
              <a:rPr lang="en-US" sz="4400" b="1" dirty="0">
                <a:solidFill>
                  <a:schemeClr val="bg1"/>
                </a:solidFill>
              </a:rPr>
              <a:t>Care for inpatients in the ED</a:t>
            </a:r>
          </a:p>
        </p:txBody>
      </p:sp>
      <p:sp>
        <p:nvSpPr>
          <p:cNvPr id="12" name="TextBox 11">
            <a:extLst>
              <a:ext uri="{FF2B5EF4-FFF2-40B4-BE49-F238E27FC236}">
                <a16:creationId xmlns:a16="http://schemas.microsoft.com/office/drawing/2014/main" id="{5734BA91-249A-4C3D-8179-BA10D3388987}"/>
              </a:ext>
            </a:extLst>
          </p:cNvPr>
          <p:cNvSpPr txBox="1"/>
          <p:nvPr/>
        </p:nvSpPr>
        <p:spPr>
          <a:xfrm>
            <a:off x="114883" y="4017781"/>
            <a:ext cx="8987429" cy="2646878"/>
          </a:xfrm>
          <a:prstGeom prst="rect">
            <a:avLst/>
          </a:prstGeom>
          <a:solidFill>
            <a:schemeClr val="tx2">
              <a:lumMod val="75000"/>
            </a:schemeClr>
          </a:solidFill>
        </p:spPr>
        <p:txBody>
          <a:bodyPr wrap="square" rtlCol="0">
            <a:spAutoFit/>
          </a:bodyPr>
          <a:lstStyle/>
          <a:p>
            <a:pPr algn="ctr"/>
            <a:r>
              <a:rPr lang="en-US" sz="3200" b="1" dirty="0">
                <a:solidFill>
                  <a:srgbClr val="FFC000"/>
                </a:solidFill>
              </a:rPr>
              <a:t>Measures to help minimize  boarding? </a:t>
            </a:r>
          </a:p>
          <a:p>
            <a:endParaRPr lang="en-US" sz="1400" b="1" dirty="0">
              <a:solidFill>
                <a:schemeClr val="bg1"/>
              </a:solidFill>
            </a:endParaRPr>
          </a:p>
          <a:p>
            <a:pPr marL="342900" indent="-342900">
              <a:buFont typeface="Arial" panose="020B0604020202020204" pitchFamily="34" charset="0"/>
              <a:buChar char="•"/>
            </a:pPr>
            <a:r>
              <a:rPr lang="en-US" sz="2400" b="1" dirty="0">
                <a:solidFill>
                  <a:schemeClr val="bg1"/>
                </a:solidFill>
              </a:rPr>
              <a:t>Discharge time of day initiatives </a:t>
            </a:r>
          </a:p>
          <a:p>
            <a:pPr marL="800100" lvl="1" indent="-342900">
              <a:buFont typeface="Arial" panose="020B0604020202020204" pitchFamily="34" charset="0"/>
              <a:buChar char="•"/>
            </a:pPr>
            <a:r>
              <a:rPr lang="en-US" sz="2400" b="1" dirty="0">
                <a:solidFill>
                  <a:schemeClr val="bg1"/>
                </a:solidFill>
              </a:rPr>
              <a:t>Noon, 2 pm</a:t>
            </a:r>
          </a:p>
          <a:p>
            <a:pPr marL="342900" indent="-342900">
              <a:buFont typeface="Arial" panose="020B0604020202020204" pitchFamily="34" charset="0"/>
              <a:buChar char="•"/>
            </a:pPr>
            <a:r>
              <a:rPr lang="en-US" sz="2400" b="1" dirty="0">
                <a:solidFill>
                  <a:schemeClr val="bg1"/>
                </a:solidFill>
              </a:rPr>
              <a:t>Discharge Lounge</a:t>
            </a:r>
          </a:p>
          <a:p>
            <a:pPr marL="342900" indent="-342900">
              <a:buFont typeface="Arial" panose="020B0604020202020204" pitchFamily="34" charset="0"/>
              <a:buChar char="•"/>
            </a:pPr>
            <a:r>
              <a:rPr lang="en-US" sz="2400" b="1" dirty="0">
                <a:solidFill>
                  <a:schemeClr val="bg1"/>
                </a:solidFill>
              </a:rPr>
              <a:t>Divert low acuity ED patients</a:t>
            </a:r>
          </a:p>
          <a:p>
            <a:pPr marL="342900" indent="-342900">
              <a:buFont typeface="Arial" panose="020B0604020202020204" pitchFamily="34" charset="0"/>
              <a:buChar char="•"/>
            </a:pPr>
            <a:r>
              <a:rPr lang="en-US" sz="2400" b="1" dirty="0">
                <a:solidFill>
                  <a:schemeClr val="bg1"/>
                </a:solidFill>
              </a:rPr>
              <a:t>Huddles, alerts, surge plans, limiting inbound transfers</a:t>
            </a:r>
            <a:endParaRPr lang="en-US" b="1" dirty="0">
              <a:solidFill>
                <a:schemeClr val="bg1"/>
              </a:solidFill>
            </a:endParaRPr>
          </a:p>
        </p:txBody>
      </p:sp>
    </p:spTree>
    <p:extLst>
      <p:ext uri="{BB962C8B-B14F-4D97-AF65-F5344CB8AC3E}">
        <p14:creationId xmlns:p14="http://schemas.microsoft.com/office/powerpoint/2010/main" val="343004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fade">
                                      <p:cBhvr>
                                        <p:cTn id="18" dur="500"/>
                                        <p:tgtEl>
                                          <p:spTgt spid="1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animEffect transition="in" filter="fade">
                                      <p:cBhvr>
                                        <p:cTn id="28" dur="500"/>
                                        <p:tgtEl>
                                          <p:spTgt spid="1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animEffect transition="in" filter="fade">
                                      <p:cBhvr>
                                        <p:cTn id="33"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48077" cy="461665"/>
          </a:xfrm>
          <a:prstGeom prst="rect">
            <a:avLst/>
          </a:prstGeom>
          <a:noFill/>
        </p:spPr>
        <p:txBody>
          <a:bodyPr wrap="none" rtlCol="0">
            <a:spAutoFit/>
          </a:bodyPr>
          <a:lstStyle/>
          <a:p>
            <a:r>
              <a:rPr lang="en-US" sz="2400" b="1" dirty="0"/>
              <a:t>Mean and Median Boarding Time</a:t>
            </a:r>
          </a:p>
        </p:txBody>
      </p:sp>
      <p:sp>
        <p:nvSpPr>
          <p:cNvPr id="3" name="TextBox 2"/>
          <p:cNvSpPr txBox="1"/>
          <p:nvPr/>
        </p:nvSpPr>
        <p:spPr>
          <a:xfrm>
            <a:off x="4188570" y="4358529"/>
            <a:ext cx="4528099" cy="1200329"/>
          </a:xfrm>
          <a:prstGeom prst="rect">
            <a:avLst/>
          </a:prstGeom>
          <a:noFill/>
        </p:spPr>
        <p:txBody>
          <a:bodyPr wrap="none" rtlCol="0">
            <a:spAutoFit/>
          </a:bodyPr>
          <a:lstStyle/>
          <a:p>
            <a:r>
              <a:rPr lang="en-US" b="1" dirty="0">
                <a:solidFill>
                  <a:schemeClr val="bg1"/>
                </a:solidFill>
              </a:rPr>
              <a:t>30 minutes increase in boarding</a:t>
            </a:r>
          </a:p>
          <a:p>
            <a:r>
              <a:rPr lang="en-US" b="1" dirty="0">
                <a:solidFill>
                  <a:schemeClr val="bg1"/>
                </a:solidFill>
              </a:rPr>
              <a:t>17000 hospitalized patients</a:t>
            </a:r>
          </a:p>
          <a:p>
            <a:r>
              <a:rPr lang="en-US" b="1" dirty="0">
                <a:solidFill>
                  <a:schemeClr val="bg1"/>
                </a:solidFill>
              </a:rPr>
              <a:t>8500 additional bed hours used</a:t>
            </a:r>
          </a:p>
          <a:p>
            <a:r>
              <a:rPr lang="en-US" b="1" dirty="0">
                <a:solidFill>
                  <a:schemeClr val="bg1"/>
                </a:solidFill>
              </a:rPr>
              <a:t>Equals 1 additional bed per day out of service</a:t>
            </a:r>
          </a:p>
        </p:txBody>
      </p:sp>
      <p:pic>
        <p:nvPicPr>
          <p:cNvPr id="4" name="Picture 3"/>
          <p:cNvPicPr>
            <a:picLocks noChangeAspect="1"/>
          </p:cNvPicPr>
          <p:nvPr/>
        </p:nvPicPr>
        <p:blipFill>
          <a:blip r:embed="rId2"/>
          <a:stretch>
            <a:fillRect/>
          </a:stretch>
        </p:blipFill>
        <p:spPr>
          <a:xfrm>
            <a:off x="0" y="0"/>
            <a:ext cx="9144000" cy="6757908"/>
          </a:xfrm>
          <a:prstGeom prst="rect">
            <a:avLst/>
          </a:prstGeom>
        </p:spPr>
      </p:pic>
      <p:sp>
        <p:nvSpPr>
          <p:cNvPr id="9" name="TextBox 8"/>
          <p:cNvSpPr txBox="1"/>
          <p:nvPr/>
        </p:nvSpPr>
        <p:spPr>
          <a:xfrm>
            <a:off x="130397" y="1493197"/>
            <a:ext cx="4336604" cy="2893100"/>
          </a:xfrm>
          <a:prstGeom prst="rect">
            <a:avLst/>
          </a:prstGeom>
          <a:solidFill>
            <a:schemeClr val="tx2">
              <a:lumMod val="75000"/>
            </a:schemeClr>
          </a:solidFill>
        </p:spPr>
        <p:txBody>
          <a:bodyPr wrap="square" rtlCol="0">
            <a:spAutoFit/>
          </a:bodyPr>
          <a:lstStyle/>
          <a:p>
            <a:pPr algn="ctr"/>
            <a:r>
              <a:rPr lang="en-US" sz="2800" b="1" dirty="0">
                <a:solidFill>
                  <a:srgbClr val="FFC000"/>
                </a:solidFill>
              </a:rPr>
              <a:t>Board in inpatient hallways? </a:t>
            </a:r>
          </a:p>
          <a:p>
            <a:pPr algn="ctr"/>
            <a:r>
              <a:rPr lang="en-US" sz="1200" b="1" dirty="0">
                <a:solidFill>
                  <a:schemeClr val="bg1"/>
                </a:solidFill>
              </a:rPr>
              <a:t> </a:t>
            </a:r>
          </a:p>
          <a:p>
            <a:pPr marL="342900" indent="-342900">
              <a:buFont typeface="Arial" panose="020B0604020202020204" pitchFamily="34" charset="0"/>
              <a:buChar char="•"/>
            </a:pPr>
            <a:r>
              <a:rPr lang="en-US" sz="2400" b="1" dirty="0">
                <a:solidFill>
                  <a:schemeClr val="bg1"/>
                </a:solidFill>
              </a:rPr>
              <a:t>47% said NO</a:t>
            </a:r>
          </a:p>
          <a:p>
            <a:pPr marL="342900" indent="-342900">
              <a:buFont typeface="Arial" panose="020B0604020202020204" pitchFamily="34" charset="0"/>
              <a:buChar char="•"/>
            </a:pPr>
            <a:r>
              <a:rPr lang="en-US" sz="2400" b="1" dirty="0">
                <a:solidFill>
                  <a:schemeClr val="bg1"/>
                </a:solidFill>
              </a:rPr>
              <a:t>25% said YES during surge</a:t>
            </a:r>
          </a:p>
          <a:p>
            <a:pPr marL="342900" indent="-342900">
              <a:buFont typeface="Arial" panose="020B0604020202020204" pitchFamily="34" charset="0"/>
              <a:buChar char="•"/>
            </a:pPr>
            <a:r>
              <a:rPr lang="en-US" sz="2400" b="1" dirty="0">
                <a:solidFill>
                  <a:schemeClr val="bg1"/>
                </a:solidFill>
              </a:rPr>
              <a:t> 9%  said YES routinely</a:t>
            </a:r>
          </a:p>
          <a:p>
            <a:pPr marL="342900" indent="-342900">
              <a:buFont typeface="Arial" panose="020B0604020202020204" pitchFamily="34" charset="0"/>
              <a:buChar char="•"/>
            </a:pPr>
            <a:r>
              <a:rPr lang="en-US" sz="2400" b="1" dirty="0">
                <a:solidFill>
                  <a:schemeClr val="bg1"/>
                </a:solidFill>
              </a:rPr>
              <a:t>11% were unsure</a:t>
            </a:r>
          </a:p>
          <a:p>
            <a:pPr marL="342900" indent="-342900">
              <a:buFont typeface="Arial" panose="020B0604020202020204" pitchFamily="34" charset="0"/>
              <a:buChar char="•"/>
            </a:pPr>
            <a:endParaRPr lang="en-US" sz="1200" b="1" dirty="0">
              <a:solidFill>
                <a:schemeClr val="bg1"/>
              </a:solidFill>
            </a:endParaRPr>
          </a:p>
        </p:txBody>
      </p:sp>
      <p:sp>
        <p:nvSpPr>
          <p:cNvPr id="10" name="TextBox 9"/>
          <p:cNvSpPr txBox="1"/>
          <p:nvPr/>
        </p:nvSpPr>
        <p:spPr>
          <a:xfrm>
            <a:off x="567155" y="131785"/>
            <a:ext cx="7962891" cy="1169551"/>
          </a:xfrm>
          <a:prstGeom prst="rect">
            <a:avLst/>
          </a:prstGeom>
          <a:solidFill>
            <a:schemeClr val="tx2">
              <a:lumMod val="75000"/>
            </a:schemeClr>
          </a:solidFill>
        </p:spPr>
        <p:txBody>
          <a:bodyPr wrap="square" rtlCol="0">
            <a:spAutoFit/>
          </a:bodyPr>
          <a:lstStyle/>
          <a:p>
            <a:pPr algn="ctr"/>
            <a:r>
              <a:rPr lang="en-US" sz="2800" b="1" dirty="0">
                <a:solidFill>
                  <a:schemeClr val="bg1"/>
                </a:solidFill>
              </a:rPr>
              <a:t> </a:t>
            </a:r>
          </a:p>
          <a:p>
            <a:pPr algn="ctr"/>
            <a:r>
              <a:rPr lang="en-US" sz="2400" b="1" dirty="0">
                <a:solidFill>
                  <a:schemeClr val="bg1"/>
                </a:solidFill>
              </a:rPr>
              <a:t> </a:t>
            </a:r>
            <a:endParaRPr lang="en-US" sz="1400" b="1" dirty="0">
              <a:solidFill>
                <a:schemeClr val="bg1"/>
              </a:solidFill>
            </a:endParaRPr>
          </a:p>
          <a:p>
            <a:pPr algn="ctr"/>
            <a:endParaRPr lang="en-US" b="1" dirty="0">
              <a:solidFill>
                <a:schemeClr val="bg1"/>
              </a:solidFill>
            </a:endParaRPr>
          </a:p>
        </p:txBody>
      </p:sp>
      <p:sp>
        <p:nvSpPr>
          <p:cNvPr id="13" name="TextBox 12"/>
          <p:cNvSpPr txBox="1"/>
          <p:nvPr/>
        </p:nvSpPr>
        <p:spPr>
          <a:xfrm>
            <a:off x="2185719" y="331839"/>
            <a:ext cx="4789196" cy="769441"/>
          </a:xfrm>
          <a:prstGeom prst="rect">
            <a:avLst/>
          </a:prstGeom>
          <a:noFill/>
        </p:spPr>
        <p:txBody>
          <a:bodyPr wrap="none" rtlCol="0">
            <a:spAutoFit/>
          </a:bodyPr>
          <a:lstStyle/>
          <a:p>
            <a:pPr algn="ctr"/>
            <a:r>
              <a:rPr lang="en-US" sz="4400" b="1" dirty="0">
                <a:solidFill>
                  <a:schemeClr val="bg1"/>
                </a:solidFill>
              </a:rPr>
              <a:t>Inpatients in the ED</a:t>
            </a:r>
          </a:p>
        </p:txBody>
      </p:sp>
      <p:sp>
        <p:nvSpPr>
          <p:cNvPr id="11" name="TextBox 10"/>
          <p:cNvSpPr txBox="1"/>
          <p:nvPr/>
        </p:nvSpPr>
        <p:spPr>
          <a:xfrm>
            <a:off x="4369728" y="1492802"/>
            <a:ext cx="4677388" cy="2831544"/>
          </a:xfrm>
          <a:prstGeom prst="rect">
            <a:avLst/>
          </a:prstGeom>
          <a:solidFill>
            <a:schemeClr val="tx2">
              <a:lumMod val="75000"/>
            </a:schemeClr>
          </a:solidFill>
        </p:spPr>
        <p:txBody>
          <a:bodyPr wrap="square" rtlCol="0">
            <a:spAutoFit/>
          </a:bodyPr>
          <a:lstStyle/>
          <a:p>
            <a:pPr algn="ctr"/>
            <a:r>
              <a:rPr lang="en-US" sz="2800" b="1" dirty="0">
                <a:solidFill>
                  <a:srgbClr val="FFC000"/>
                </a:solidFill>
              </a:rPr>
              <a:t>If yes, who? </a:t>
            </a:r>
          </a:p>
          <a:p>
            <a:endParaRPr lang="en-US" sz="1400" b="1" dirty="0">
              <a:solidFill>
                <a:schemeClr val="bg1"/>
              </a:solidFill>
            </a:endParaRPr>
          </a:p>
          <a:p>
            <a:pPr marL="342900" indent="-342900">
              <a:buFont typeface="Arial" panose="020B0604020202020204" pitchFamily="34" charset="0"/>
              <a:buChar char="•"/>
            </a:pPr>
            <a:r>
              <a:rPr lang="en-US" sz="2400" b="1" dirty="0">
                <a:solidFill>
                  <a:schemeClr val="bg1"/>
                </a:solidFill>
              </a:rPr>
              <a:t>Even combination:    40%</a:t>
            </a:r>
          </a:p>
          <a:p>
            <a:pPr marL="342900" indent="-342900">
              <a:buFont typeface="Arial" panose="020B0604020202020204" pitchFamily="34" charset="0"/>
              <a:buChar char="•"/>
            </a:pPr>
            <a:r>
              <a:rPr lang="en-US" sz="2400" b="1" dirty="0">
                <a:solidFill>
                  <a:schemeClr val="bg1"/>
                </a:solidFill>
              </a:rPr>
              <a:t>Non-mental health:  32%</a:t>
            </a:r>
          </a:p>
          <a:p>
            <a:pPr marL="342900" indent="-342900">
              <a:buFont typeface="Arial" panose="020B0604020202020204" pitchFamily="34" charset="0"/>
              <a:buChar char="•"/>
            </a:pPr>
            <a:r>
              <a:rPr lang="en-US" sz="2400" b="1" dirty="0">
                <a:solidFill>
                  <a:schemeClr val="bg1"/>
                </a:solidFill>
              </a:rPr>
              <a:t>New ED admits:         14%</a:t>
            </a:r>
          </a:p>
          <a:p>
            <a:pPr marL="342900" indent="-342900">
              <a:buFont typeface="Arial" panose="020B0604020202020204" pitchFamily="34" charset="0"/>
              <a:buChar char="•"/>
            </a:pPr>
            <a:r>
              <a:rPr lang="en-US" sz="2400" b="1" dirty="0">
                <a:solidFill>
                  <a:schemeClr val="bg1"/>
                </a:solidFill>
              </a:rPr>
              <a:t>Pts awaiting D/C:       11%</a:t>
            </a:r>
          </a:p>
          <a:p>
            <a:pPr marL="342900" indent="-342900">
              <a:buFont typeface="Arial" panose="020B0604020202020204" pitchFamily="34" charset="0"/>
              <a:buChar char="•"/>
            </a:pPr>
            <a:r>
              <a:rPr lang="en-US" sz="2400" b="1" dirty="0">
                <a:solidFill>
                  <a:schemeClr val="bg1"/>
                </a:solidFill>
              </a:rPr>
              <a:t>Mental Health pts:      3%</a:t>
            </a:r>
          </a:p>
          <a:p>
            <a:endParaRPr lang="en-US" sz="1100" b="1" dirty="0">
              <a:solidFill>
                <a:schemeClr val="bg1"/>
              </a:solidFill>
            </a:endParaRPr>
          </a:p>
        </p:txBody>
      </p:sp>
      <p:sp>
        <p:nvSpPr>
          <p:cNvPr id="12" name="TextBox 11">
            <a:extLst>
              <a:ext uri="{FF2B5EF4-FFF2-40B4-BE49-F238E27FC236}">
                <a16:creationId xmlns:a16="http://schemas.microsoft.com/office/drawing/2014/main" id="{6F90EA41-52D3-4840-B27F-1CFD8D46E5DA}"/>
              </a:ext>
            </a:extLst>
          </p:cNvPr>
          <p:cNvSpPr txBox="1"/>
          <p:nvPr/>
        </p:nvSpPr>
        <p:spPr>
          <a:xfrm>
            <a:off x="111816" y="4295374"/>
            <a:ext cx="4584038" cy="2292935"/>
          </a:xfrm>
          <a:prstGeom prst="rect">
            <a:avLst/>
          </a:prstGeom>
          <a:solidFill>
            <a:schemeClr val="tx2">
              <a:lumMod val="75000"/>
            </a:schemeClr>
          </a:solidFill>
        </p:spPr>
        <p:txBody>
          <a:bodyPr wrap="square" rtlCol="0">
            <a:spAutoFit/>
          </a:bodyPr>
          <a:lstStyle/>
          <a:p>
            <a:pPr algn="ctr"/>
            <a:r>
              <a:rPr lang="en-US" sz="2800" b="1" dirty="0">
                <a:solidFill>
                  <a:srgbClr val="FFC000"/>
                </a:solidFill>
              </a:rPr>
              <a:t>Does your hospital have:</a:t>
            </a:r>
          </a:p>
          <a:p>
            <a:endParaRPr lang="en-US" sz="1400" b="1" dirty="0">
              <a:solidFill>
                <a:schemeClr val="bg1"/>
              </a:solidFill>
            </a:endParaRPr>
          </a:p>
          <a:p>
            <a:pPr marL="342900" indent="-342900">
              <a:buFont typeface="Arial" panose="020B0604020202020204" pitchFamily="34" charset="0"/>
              <a:buChar char="•"/>
            </a:pPr>
            <a:r>
              <a:rPr lang="en-US" sz="2400" b="1" dirty="0">
                <a:solidFill>
                  <a:schemeClr val="bg1"/>
                </a:solidFill>
              </a:rPr>
              <a:t>An ED specific surge plan:  89%</a:t>
            </a:r>
          </a:p>
          <a:p>
            <a:pPr marL="342900" indent="-342900">
              <a:buFont typeface="Arial" panose="020B0604020202020204" pitchFamily="34" charset="0"/>
              <a:buChar char="•"/>
            </a:pPr>
            <a:r>
              <a:rPr lang="en-US" sz="2400" b="1" dirty="0">
                <a:solidFill>
                  <a:schemeClr val="bg1"/>
                </a:solidFill>
              </a:rPr>
              <a:t>A Discharge Lounge:            54%</a:t>
            </a:r>
          </a:p>
          <a:p>
            <a:pPr marL="342900" indent="-342900">
              <a:buFont typeface="Arial" panose="020B0604020202020204" pitchFamily="34" charset="0"/>
              <a:buChar char="•"/>
            </a:pPr>
            <a:r>
              <a:rPr lang="en-US" sz="2400" b="1" dirty="0">
                <a:solidFill>
                  <a:schemeClr val="bg1"/>
                </a:solidFill>
              </a:rPr>
              <a:t>An EMS Diversion plan:      56%</a:t>
            </a:r>
          </a:p>
          <a:p>
            <a:pPr marL="342900" indent="-342900">
              <a:buFont typeface="Arial" panose="020B0604020202020204" pitchFamily="34" charset="0"/>
              <a:buChar char="•"/>
            </a:pPr>
            <a:endParaRPr lang="en-US" sz="1600" b="1" dirty="0">
              <a:solidFill>
                <a:schemeClr val="bg1"/>
              </a:solidFill>
            </a:endParaRPr>
          </a:p>
          <a:p>
            <a:endParaRPr lang="en-US" sz="1100" b="1" dirty="0">
              <a:solidFill>
                <a:schemeClr val="bg1"/>
              </a:solidFill>
            </a:endParaRPr>
          </a:p>
        </p:txBody>
      </p:sp>
      <p:sp>
        <p:nvSpPr>
          <p:cNvPr id="15" name="TextBox 14">
            <a:extLst>
              <a:ext uri="{FF2B5EF4-FFF2-40B4-BE49-F238E27FC236}">
                <a16:creationId xmlns:a16="http://schemas.microsoft.com/office/drawing/2014/main" id="{A5BF9FAD-BF96-42BF-B3BC-46EA51EE9E61}"/>
              </a:ext>
            </a:extLst>
          </p:cNvPr>
          <p:cNvSpPr txBox="1"/>
          <p:nvPr/>
        </p:nvSpPr>
        <p:spPr>
          <a:xfrm>
            <a:off x="4593807" y="4189894"/>
            <a:ext cx="4448077" cy="2369880"/>
          </a:xfrm>
          <a:prstGeom prst="rect">
            <a:avLst/>
          </a:prstGeom>
          <a:solidFill>
            <a:schemeClr val="tx2">
              <a:lumMod val="75000"/>
            </a:schemeClr>
          </a:solidFill>
        </p:spPr>
        <p:txBody>
          <a:bodyPr wrap="square" rtlCol="0">
            <a:spAutoFit/>
          </a:bodyPr>
          <a:lstStyle/>
          <a:p>
            <a:pPr algn="ctr"/>
            <a:r>
              <a:rPr lang="en-US" sz="2800" b="1" dirty="0">
                <a:solidFill>
                  <a:srgbClr val="FFC000"/>
                </a:solidFill>
              </a:rPr>
              <a:t>Surgery delayed 2019?</a:t>
            </a:r>
          </a:p>
          <a:p>
            <a:pPr algn="ctr"/>
            <a:r>
              <a:rPr lang="en-US" sz="1200" b="1" dirty="0">
                <a:solidFill>
                  <a:schemeClr val="bg1"/>
                </a:solidFill>
              </a:rPr>
              <a:t> </a:t>
            </a:r>
          </a:p>
          <a:p>
            <a:pPr marL="342900" indent="-342900">
              <a:buFont typeface="Arial" panose="020B0604020202020204" pitchFamily="34" charset="0"/>
              <a:buChar char="•"/>
            </a:pPr>
            <a:r>
              <a:rPr lang="en-US" sz="2400" b="1" dirty="0">
                <a:solidFill>
                  <a:schemeClr val="bg1"/>
                </a:solidFill>
              </a:rPr>
              <a:t>39% were unsure</a:t>
            </a:r>
          </a:p>
          <a:p>
            <a:pPr marL="342900" indent="-342900">
              <a:buFont typeface="Arial" panose="020B0604020202020204" pitchFamily="34" charset="0"/>
              <a:buChar char="•"/>
            </a:pPr>
            <a:r>
              <a:rPr lang="en-US" sz="2400" b="1" dirty="0">
                <a:solidFill>
                  <a:schemeClr val="bg1"/>
                </a:solidFill>
              </a:rPr>
              <a:t>37% said NEVER</a:t>
            </a:r>
          </a:p>
          <a:p>
            <a:pPr marL="342900" indent="-342900">
              <a:buFont typeface="Arial" panose="020B0604020202020204" pitchFamily="34" charset="0"/>
              <a:buChar char="•"/>
            </a:pPr>
            <a:r>
              <a:rPr lang="en-US" sz="2400" b="1" dirty="0">
                <a:solidFill>
                  <a:schemeClr val="bg1"/>
                </a:solidFill>
              </a:rPr>
              <a:t>12% said RARELY</a:t>
            </a:r>
          </a:p>
          <a:p>
            <a:pPr marL="342900" indent="-342900">
              <a:buFont typeface="Arial" panose="020B0604020202020204" pitchFamily="34" charset="0"/>
              <a:buChar char="•"/>
            </a:pPr>
            <a:r>
              <a:rPr lang="en-US" sz="2400" b="1" dirty="0">
                <a:solidFill>
                  <a:schemeClr val="bg1"/>
                </a:solidFill>
              </a:rPr>
              <a:t>12% said &gt; 5 times per month</a:t>
            </a:r>
          </a:p>
          <a:p>
            <a:pPr marL="342900" indent="-342900">
              <a:buFont typeface="Arial" panose="020B0604020202020204" pitchFamily="34" charset="0"/>
              <a:buChar char="•"/>
            </a:pPr>
            <a:endParaRPr lang="en-US" sz="1200" b="1" dirty="0">
              <a:solidFill>
                <a:schemeClr val="bg1"/>
              </a:solidFill>
            </a:endParaRPr>
          </a:p>
        </p:txBody>
      </p:sp>
    </p:spTree>
    <p:extLst>
      <p:ext uri="{BB962C8B-B14F-4D97-AF65-F5344CB8AC3E}">
        <p14:creationId xmlns:p14="http://schemas.microsoft.com/office/powerpoint/2010/main" val="402738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157774"/>
            <a:ext cx="8229600" cy="1143000"/>
          </a:xfrm>
        </p:spPr>
        <p:txBody>
          <a:bodyPr>
            <a:normAutofit/>
          </a:bodyPr>
          <a:lstStyle/>
          <a:p>
            <a:r>
              <a:rPr lang="en-US" sz="4000" dirty="0"/>
              <a:t>Ancillary Resource Utilization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3773631"/>
              </p:ext>
            </p:extLst>
          </p:nvPr>
        </p:nvGraphicFramePr>
        <p:xfrm>
          <a:off x="323888" y="1695276"/>
          <a:ext cx="8530400" cy="4251555"/>
        </p:xfrm>
        <a:graphic>
          <a:graphicData uri="http://schemas.openxmlformats.org/drawingml/2006/table">
            <a:tbl>
              <a:tblPr firstRow="1" bandRow="1">
                <a:tableStyleId>{125E5076-3810-47DD-B79F-674D7AD40C01}</a:tableStyleId>
              </a:tblPr>
              <a:tblGrid>
                <a:gridCol w="2464390">
                  <a:extLst>
                    <a:ext uri="{9D8B030D-6E8A-4147-A177-3AD203B41FA5}">
                      <a16:colId xmlns:a16="http://schemas.microsoft.com/office/drawing/2014/main" val="20000"/>
                    </a:ext>
                  </a:extLst>
                </a:gridCol>
                <a:gridCol w="862289">
                  <a:extLst>
                    <a:ext uri="{9D8B030D-6E8A-4147-A177-3AD203B41FA5}">
                      <a16:colId xmlns:a16="http://schemas.microsoft.com/office/drawing/2014/main" val="20001"/>
                    </a:ext>
                  </a:extLst>
                </a:gridCol>
                <a:gridCol w="1009785">
                  <a:extLst>
                    <a:ext uri="{9D8B030D-6E8A-4147-A177-3AD203B41FA5}">
                      <a16:colId xmlns:a16="http://schemas.microsoft.com/office/drawing/2014/main" val="20002"/>
                    </a:ext>
                  </a:extLst>
                </a:gridCol>
                <a:gridCol w="987093">
                  <a:extLst>
                    <a:ext uri="{9D8B030D-6E8A-4147-A177-3AD203B41FA5}">
                      <a16:colId xmlns:a16="http://schemas.microsoft.com/office/drawing/2014/main" val="20003"/>
                    </a:ext>
                  </a:extLst>
                </a:gridCol>
                <a:gridCol w="964401">
                  <a:extLst>
                    <a:ext uri="{9D8B030D-6E8A-4147-A177-3AD203B41FA5}">
                      <a16:colId xmlns:a16="http://schemas.microsoft.com/office/drawing/2014/main" val="1722130350"/>
                    </a:ext>
                  </a:extLst>
                </a:gridCol>
                <a:gridCol w="1121221">
                  <a:extLst>
                    <a:ext uri="{9D8B030D-6E8A-4147-A177-3AD203B41FA5}">
                      <a16:colId xmlns:a16="http://schemas.microsoft.com/office/drawing/2014/main" val="1464017887"/>
                    </a:ext>
                  </a:extLst>
                </a:gridCol>
                <a:gridCol w="1121221">
                  <a:extLst>
                    <a:ext uri="{9D8B030D-6E8A-4147-A177-3AD203B41FA5}">
                      <a16:colId xmlns:a16="http://schemas.microsoft.com/office/drawing/2014/main" val="892695216"/>
                    </a:ext>
                  </a:extLst>
                </a:gridCol>
              </a:tblGrid>
              <a:tr h="472395">
                <a:tc>
                  <a:txBody>
                    <a:bodyPr/>
                    <a:lstStyle/>
                    <a:p>
                      <a:pPr algn="ctr"/>
                      <a:r>
                        <a:rPr lang="en-US" sz="2400" dirty="0"/>
                        <a:t>Resource</a:t>
                      </a:r>
                    </a:p>
                  </a:txBody>
                  <a:tcPr/>
                </a:tc>
                <a:tc>
                  <a:txBody>
                    <a:bodyPr/>
                    <a:lstStyle/>
                    <a:p>
                      <a:pPr algn="ctr"/>
                      <a:r>
                        <a:rPr lang="en-US" sz="2400" dirty="0"/>
                        <a:t>FY 16</a:t>
                      </a:r>
                    </a:p>
                  </a:txBody>
                  <a:tcPr/>
                </a:tc>
                <a:tc>
                  <a:txBody>
                    <a:bodyPr/>
                    <a:lstStyle/>
                    <a:p>
                      <a:pPr algn="ctr"/>
                      <a:r>
                        <a:rPr lang="en-US" sz="2400" dirty="0"/>
                        <a:t>FY 17</a:t>
                      </a:r>
                    </a:p>
                  </a:txBody>
                  <a:tcPr/>
                </a:tc>
                <a:tc>
                  <a:txBody>
                    <a:bodyPr/>
                    <a:lstStyle/>
                    <a:p>
                      <a:pPr algn="ctr"/>
                      <a:r>
                        <a:rPr lang="en-US" sz="2400" dirty="0"/>
                        <a:t>FY 18</a:t>
                      </a:r>
                    </a:p>
                  </a:txBody>
                  <a:tcPr/>
                </a:tc>
                <a:tc>
                  <a:txBody>
                    <a:bodyPr/>
                    <a:lstStyle/>
                    <a:p>
                      <a:pPr algn="ctr"/>
                      <a:r>
                        <a:rPr lang="en-US" sz="2400" dirty="0"/>
                        <a:t>FY 19</a:t>
                      </a:r>
                    </a:p>
                  </a:txBody>
                  <a:tcPr/>
                </a:tc>
                <a:tc>
                  <a:txBody>
                    <a:bodyPr/>
                    <a:lstStyle/>
                    <a:p>
                      <a:pPr algn="ctr"/>
                      <a:r>
                        <a:rPr lang="en-US" sz="2400" dirty="0"/>
                        <a:t>FY 20</a:t>
                      </a:r>
                    </a:p>
                  </a:txBody>
                  <a:tcPr/>
                </a:tc>
                <a:tc>
                  <a:txBody>
                    <a:bodyPr/>
                    <a:lstStyle/>
                    <a:p>
                      <a:pPr algn="ctr"/>
                      <a:r>
                        <a:rPr lang="en-US" sz="2400" dirty="0"/>
                        <a:t>FY 21</a:t>
                      </a:r>
                    </a:p>
                  </a:txBody>
                  <a:tcPr/>
                </a:tc>
                <a:extLst>
                  <a:ext uri="{0D108BD9-81ED-4DB2-BD59-A6C34878D82A}">
                    <a16:rowId xmlns:a16="http://schemas.microsoft.com/office/drawing/2014/main" val="10000"/>
                  </a:ext>
                </a:extLst>
              </a:tr>
              <a:tr h="472395">
                <a:tc>
                  <a:txBody>
                    <a:bodyPr/>
                    <a:lstStyle/>
                    <a:p>
                      <a:r>
                        <a:rPr lang="en-US" sz="2000" b="1" dirty="0"/>
                        <a:t>CT Utilization</a:t>
                      </a:r>
                    </a:p>
                  </a:txBody>
                  <a:tcPr/>
                </a:tc>
                <a:tc>
                  <a:txBody>
                    <a:bodyPr/>
                    <a:lstStyle/>
                    <a:p>
                      <a:pPr algn="ctr"/>
                      <a:r>
                        <a:rPr lang="en-US" sz="2000" b="1" dirty="0"/>
                        <a:t>21.2%</a:t>
                      </a:r>
                    </a:p>
                  </a:txBody>
                  <a:tcPr/>
                </a:tc>
                <a:tc>
                  <a:txBody>
                    <a:bodyPr/>
                    <a:lstStyle/>
                    <a:p>
                      <a:pPr algn="ctr"/>
                      <a:r>
                        <a:rPr lang="en-US" sz="2000" b="1" dirty="0"/>
                        <a:t>22.5%</a:t>
                      </a:r>
                    </a:p>
                  </a:txBody>
                  <a:tcPr/>
                </a:tc>
                <a:tc>
                  <a:txBody>
                    <a:bodyPr/>
                    <a:lstStyle/>
                    <a:p>
                      <a:pPr algn="ctr"/>
                      <a:r>
                        <a:rPr lang="en-US" sz="2000" b="1" dirty="0"/>
                        <a:t>23.3%</a:t>
                      </a:r>
                    </a:p>
                  </a:txBody>
                  <a:tcPr/>
                </a:tc>
                <a:tc>
                  <a:txBody>
                    <a:bodyPr/>
                    <a:lstStyle/>
                    <a:p>
                      <a:pPr algn="ctr"/>
                      <a:r>
                        <a:rPr lang="en-US" sz="2000" b="1" dirty="0"/>
                        <a:t>25.5%</a:t>
                      </a:r>
                    </a:p>
                  </a:txBody>
                  <a:tcPr/>
                </a:tc>
                <a:tc>
                  <a:txBody>
                    <a:bodyPr/>
                    <a:lstStyle/>
                    <a:p>
                      <a:pPr algn="ctr"/>
                      <a:r>
                        <a:rPr lang="en-US" sz="2000" b="1" dirty="0"/>
                        <a:t>28.3%</a:t>
                      </a:r>
                    </a:p>
                  </a:txBody>
                  <a:tcPr/>
                </a:tc>
                <a:tc>
                  <a:txBody>
                    <a:bodyPr/>
                    <a:lstStyle/>
                    <a:p>
                      <a:pPr algn="ctr"/>
                      <a:r>
                        <a:rPr lang="en-US" sz="2000" b="1" dirty="0"/>
                        <a:t>31.3%</a:t>
                      </a:r>
                    </a:p>
                  </a:txBody>
                  <a:tcPr/>
                </a:tc>
                <a:extLst>
                  <a:ext uri="{0D108BD9-81ED-4DB2-BD59-A6C34878D82A}">
                    <a16:rowId xmlns:a16="http://schemas.microsoft.com/office/drawing/2014/main" val="10001"/>
                  </a:ext>
                </a:extLst>
              </a:tr>
              <a:tr h="472395">
                <a:tc>
                  <a:txBody>
                    <a:bodyPr/>
                    <a:lstStyle/>
                    <a:p>
                      <a:r>
                        <a:rPr lang="en-US" sz="2000" b="1" dirty="0"/>
                        <a:t>MRI Utilization</a:t>
                      </a:r>
                    </a:p>
                  </a:txBody>
                  <a:tcPr/>
                </a:tc>
                <a:tc>
                  <a:txBody>
                    <a:bodyPr/>
                    <a:lstStyle/>
                    <a:p>
                      <a:pPr algn="ctr"/>
                      <a:r>
                        <a:rPr lang="en-US" sz="2000" b="1" dirty="0"/>
                        <a:t>2.1%</a:t>
                      </a:r>
                    </a:p>
                  </a:txBody>
                  <a:tcPr/>
                </a:tc>
                <a:tc>
                  <a:txBody>
                    <a:bodyPr/>
                    <a:lstStyle/>
                    <a:p>
                      <a:pPr algn="ctr"/>
                      <a:r>
                        <a:rPr lang="en-US" sz="2000" b="1" dirty="0"/>
                        <a:t>2.0%</a:t>
                      </a:r>
                    </a:p>
                  </a:txBody>
                  <a:tcPr/>
                </a:tc>
                <a:tc>
                  <a:txBody>
                    <a:bodyPr/>
                    <a:lstStyle/>
                    <a:p>
                      <a:pPr algn="ctr"/>
                      <a:r>
                        <a:rPr lang="en-US" sz="2000" b="1" dirty="0"/>
                        <a:t>2.1%</a:t>
                      </a:r>
                    </a:p>
                  </a:txBody>
                  <a:tcPr/>
                </a:tc>
                <a:tc>
                  <a:txBody>
                    <a:bodyPr/>
                    <a:lstStyle/>
                    <a:p>
                      <a:pPr algn="ctr"/>
                      <a:r>
                        <a:rPr lang="en-US" sz="2000" b="1" dirty="0"/>
                        <a:t>2.7%</a:t>
                      </a:r>
                    </a:p>
                  </a:txBody>
                  <a:tcPr/>
                </a:tc>
                <a:tc>
                  <a:txBody>
                    <a:bodyPr/>
                    <a:lstStyle/>
                    <a:p>
                      <a:pPr algn="ctr"/>
                      <a:r>
                        <a:rPr lang="en-US" sz="2000" b="1" dirty="0"/>
                        <a:t>2.8%</a:t>
                      </a:r>
                    </a:p>
                  </a:txBody>
                  <a:tcPr/>
                </a:tc>
                <a:tc>
                  <a:txBody>
                    <a:bodyPr/>
                    <a:lstStyle/>
                    <a:p>
                      <a:pPr algn="ctr"/>
                      <a:r>
                        <a:rPr lang="en-US" sz="2000" b="1" dirty="0"/>
                        <a:t>2.8%</a:t>
                      </a:r>
                    </a:p>
                  </a:txBody>
                  <a:tcPr/>
                </a:tc>
                <a:extLst>
                  <a:ext uri="{0D108BD9-81ED-4DB2-BD59-A6C34878D82A}">
                    <a16:rowId xmlns:a16="http://schemas.microsoft.com/office/drawing/2014/main" val="10002"/>
                  </a:ext>
                </a:extLst>
              </a:tr>
              <a:tr h="472395">
                <a:tc>
                  <a:txBody>
                    <a:bodyPr/>
                    <a:lstStyle/>
                    <a:p>
                      <a:r>
                        <a:rPr lang="en-US" sz="2000" b="1" dirty="0"/>
                        <a:t>Plain Film (% visits)</a:t>
                      </a:r>
                    </a:p>
                  </a:txBody>
                  <a:tcPr/>
                </a:tc>
                <a:tc>
                  <a:txBody>
                    <a:bodyPr/>
                    <a:lstStyle/>
                    <a:p>
                      <a:pPr algn="ctr"/>
                      <a:r>
                        <a:rPr lang="en-US" sz="2000" b="1" dirty="0"/>
                        <a:t>40.8%</a:t>
                      </a:r>
                    </a:p>
                  </a:txBody>
                  <a:tcPr anchor="ctr" anchorCtr="1"/>
                </a:tc>
                <a:tc>
                  <a:txBody>
                    <a:bodyPr/>
                    <a:lstStyle/>
                    <a:p>
                      <a:pPr algn="ctr"/>
                      <a:r>
                        <a:rPr lang="en-US" sz="2000" b="1" dirty="0"/>
                        <a:t>39.4%</a:t>
                      </a:r>
                    </a:p>
                  </a:txBody>
                  <a:tcPr anchor="ctr" anchorCtr="1"/>
                </a:tc>
                <a:tc>
                  <a:txBody>
                    <a:bodyPr/>
                    <a:lstStyle/>
                    <a:p>
                      <a:pPr algn="ctr"/>
                      <a:r>
                        <a:rPr lang="en-US" sz="2000" b="1" dirty="0"/>
                        <a:t>40.3%</a:t>
                      </a:r>
                    </a:p>
                  </a:txBody>
                  <a:tcPr anchor="ctr" anchorCtr="1"/>
                </a:tc>
                <a:tc>
                  <a:txBody>
                    <a:bodyPr/>
                    <a:lstStyle/>
                    <a:p>
                      <a:pPr algn="ctr"/>
                      <a:r>
                        <a:rPr lang="en-US" sz="2000" b="1" dirty="0"/>
                        <a:t>40.2%</a:t>
                      </a:r>
                    </a:p>
                  </a:txBody>
                  <a:tcPr anchor="ctr" anchorCtr="1"/>
                </a:tc>
                <a:tc>
                  <a:txBody>
                    <a:bodyPr/>
                    <a:lstStyle/>
                    <a:p>
                      <a:pPr algn="ctr"/>
                      <a:r>
                        <a:rPr lang="en-US" sz="2000" b="1" dirty="0"/>
                        <a:t>43.0%</a:t>
                      </a:r>
                    </a:p>
                  </a:txBody>
                  <a:tcPr anchor="ctr" anchorCtr="1"/>
                </a:tc>
                <a:tc>
                  <a:txBody>
                    <a:bodyPr/>
                    <a:lstStyle/>
                    <a:p>
                      <a:pPr algn="ctr"/>
                      <a:r>
                        <a:rPr lang="en-US" sz="2000" b="1" dirty="0"/>
                        <a:t>44%</a:t>
                      </a:r>
                    </a:p>
                  </a:txBody>
                  <a:tcPr anchor="ctr" anchorCtr="1"/>
                </a:tc>
                <a:extLst>
                  <a:ext uri="{0D108BD9-81ED-4DB2-BD59-A6C34878D82A}">
                    <a16:rowId xmlns:a16="http://schemas.microsoft.com/office/drawing/2014/main" val="10003"/>
                  </a:ext>
                </a:extLst>
              </a:tr>
              <a:tr h="472395">
                <a:tc>
                  <a:txBody>
                    <a:bodyPr/>
                    <a:lstStyle/>
                    <a:p>
                      <a:r>
                        <a:rPr lang="en-US" sz="2000" b="1" dirty="0"/>
                        <a:t>Laboratory (% visits)</a:t>
                      </a:r>
                    </a:p>
                  </a:txBody>
                  <a:tcPr/>
                </a:tc>
                <a:tc>
                  <a:txBody>
                    <a:bodyPr/>
                    <a:lstStyle/>
                    <a:p>
                      <a:pPr algn="ctr"/>
                      <a:r>
                        <a:rPr lang="en-US" sz="2000" b="1" dirty="0"/>
                        <a:t>64.9%</a:t>
                      </a:r>
                    </a:p>
                  </a:txBody>
                  <a:tcPr anchor="ctr" anchorCtr="1"/>
                </a:tc>
                <a:tc>
                  <a:txBody>
                    <a:bodyPr/>
                    <a:lstStyle/>
                    <a:p>
                      <a:pPr algn="ctr"/>
                      <a:r>
                        <a:rPr lang="en-US" sz="2000" b="1" dirty="0"/>
                        <a:t>63.9%</a:t>
                      </a:r>
                    </a:p>
                  </a:txBody>
                  <a:tcPr anchor="ctr" anchorCtr="1"/>
                </a:tc>
                <a:tc>
                  <a:txBody>
                    <a:bodyPr/>
                    <a:lstStyle/>
                    <a:p>
                      <a:pPr algn="ctr"/>
                      <a:r>
                        <a:rPr lang="en-US" sz="2000" b="1" dirty="0"/>
                        <a:t>68.3%</a:t>
                      </a:r>
                    </a:p>
                  </a:txBody>
                  <a:tcPr anchor="ctr" anchorCtr="1"/>
                </a:tc>
                <a:tc>
                  <a:txBody>
                    <a:bodyPr/>
                    <a:lstStyle/>
                    <a:p>
                      <a:pPr algn="ctr"/>
                      <a:r>
                        <a:rPr lang="en-US" sz="2000" b="1" dirty="0"/>
                        <a:t>69.6%</a:t>
                      </a:r>
                    </a:p>
                  </a:txBody>
                  <a:tcPr anchor="ctr" anchorCtr="1"/>
                </a:tc>
                <a:tc>
                  <a:txBody>
                    <a:bodyPr/>
                    <a:lstStyle/>
                    <a:p>
                      <a:pPr algn="ctr"/>
                      <a:r>
                        <a:rPr lang="en-US" sz="2000" b="1" dirty="0"/>
                        <a:t>70.5%</a:t>
                      </a:r>
                    </a:p>
                  </a:txBody>
                  <a:tcPr anchor="ctr" anchorCtr="1"/>
                </a:tc>
                <a:tc>
                  <a:txBody>
                    <a:bodyPr/>
                    <a:lstStyle/>
                    <a:p>
                      <a:pPr algn="ctr"/>
                      <a:r>
                        <a:rPr lang="en-US" sz="2000" b="1" dirty="0"/>
                        <a:t>72.2%</a:t>
                      </a:r>
                    </a:p>
                  </a:txBody>
                  <a:tcPr anchor="ctr" anchorCtr="1"/>
                </a:tc>
                <a:extLst>
                  <a:ext uri="{0D108BD9-81ED-4DB2-BD59-A6C34878D82A}">
                    <a16:rowId xmlns:a16="http://schemas.microsoft.com/office/drawing/2014/main" val="10004"/>
                  </a:ext>
                </a:extLst>
              </a:tr>
              <a:tr h="472395">
                <a:tc>
                  <a:txBody>
                    <a:bodyPr/>
                    <a:lstStyle/>
                    <a:p>
                      <a:r>
                        <a:rPr lang="en-US" sz="2000" b="1" i="0" dirty="0">
                          <a:solidFill>
                            <a:schemeClr val="bg1"/>
                          </a:solidFill>
                        </a:rPr>
                        <a:t>EKG (% visits)</a:t>
                      </a:r>
                    </a:p>
                  </a:txBody>
                  <a:tcPr/>
                </a:tc>
                <a:tc>
                  <a:txBody>
                    <a:bodyPr/>
                    <a:lstStyle/>
                    <a:p>
                      <a:pPr algn="ctr"/>
                      <a:endParaRPr lang="en-US" sz="2000" b="1" i="1" dirty="0">
                        <a:solidFill>
                          <a:srgbClr val="FFC000"/>
                        </a:solidFill>
                      </a:endParaRPr>
                    </a:p>
                  </a:txBody>
                  <a:tcPr anchor="ctr" anchorCtr="1"/>
                </a:tc>
                <a:tc>
                  <a:txBody>
                    <a:bodyPr/>
                    <a:lstStyle/>
                    <a:p>
                      <a:pPr algn="ctr"/>
                      <a:endParaRPr lang="en-US" sz="2000" b="1" i="1" dirty="0">
                        <a:solidFill>
                          <a:srgbClr val="FFC000"/>
                        </a:solidFill>
                      </a:endParaRPr>
                    </a:p>
                  </a:txBody>
                  <a:tcPr anchor="ctr" anchorCtr="1"/>
                </a:tc>
                <a:tc>
                  <a:txBody>
                    <a:bodyPr/>
                    <a:lstStyle/>
                    <a:p>
                      <a:pPr algn="ctr"/>
                      <a:endParaRPr lang="en-US" sz="2000" b="1" i="1" dirty="0">
                        <a:solidFill>
                          <a:srgbClr val="FFC000"/>
                        </a:solidFill>
                      </a:endParaRPr>
                    </a:p>
                  </a:txBody>
                  <a:tcPr anchor="ctr" anchorCtr="1"/>
                </a:tc>
                <a:tc>
                  <a:txBody>
                    <a:bodyPr/>
                    <a:lstStyle/>
                    <a:p>
                      <a:pPr algn="ctr"/>
                      <a:r>
                        <a:rPr lang="en-US" sz="2000" b="1" i="0" dirty="0">
                          <a:solidFill>
                            <a:schemeClr val="bg1"/>
                          </a:solidFill>
                        </a:rPr>
                        <a:t>33.4%</a:t>
                      </a:r>
                    </a:p>
                  </a:txBody>
                  <a:tcPr anchor="ctr" anchorCtr="1"/>
                </a:tc>
                <a:tc>
                  <a:txBody>
                    <a:bodyPr/>
                    <a:lstStyle/>
                    <a:p>
                      <a:pPr algn="ctr"/>
                      <a:r>
                        <a:rPr lang="en-US" sz="2000" b="1" i="0" dirty="0">
                          <a:solidFill>
                            <a:schemeClr val="bg1"/>
                          </a:solidFill>
                        </a:rPr>
                        <a:t>35.9%</a:t>
                      </a:r>
                    </a:p>
                  </a:txBody>
                  <a:tcPr anchor="ctr" anchorCtr="1"/>
                </a:tc>
                <a:tc>
                  <a:txBody>
                    <a:bodyPr/>
                    <a:lstStyle/>
                    <a:p>
                      <a:pPr algn="ctr"/>
                      <a:r>
                        <a:rPr lang="en-US" sz="2000" b="1" i="0" dirty="0">
                          <a:solidFill>
                            <a:schemeClr val="bg1"/>
                          </a:solidFill>
                        </a:rPr>
                        <a:t>39.9%</a:t>
                      </a:r>
                    </a:p>
                  </a:txBody>
                  <a:tcPr anchor="ctr" anchorCtr="1"/>
                </a:tc>
                <a:extLst>
                  <a:ext uri="{0D108BD9-81ED-4DB2-BD59-A6C34878D82A}">
                    <a16:rowId xmlns:a16="http://schemas.microsoft.com/office/drawing/2014/main" val="1196977316"/>
                  </a:ext>
                </a:extLst>
              </a:tr>
              <a:tr h="472395">
                <a:tc>
                  <a:txBody>
                    <a:bodyPr/>
                    <a:lstStyle/>
                    <a:p>
                      <a:r>
                        <a:rPr lang="en-US" sz="2000" b="1" dirty="0"/>
                        <a:t>U/S (Radiology)</a:t>
                      </a:r>
                    </a:p>
                  </a:txBody>
                  <a:tcPr/>
                </a:tc>
                <a:tc>
                  <a:txBody>
                    <a:bodyPr/>
                    <a:lstStyle/>
                    <a:p>
                      <a:pPr algn="ctr"/>
                      <a:endParaRPr lang="en-US" sz="2000" b="1" dirty="0"/>
                    </a:p>
                  </a:txBody>
                  <a:tcPr anchor="ctr" anchorCtr="1"/>
                </a:tc>
                <a:tc>
                  <a:txBody>
                    <a:bodyPr/>
                    <a:lstStyle/>
                    <a:p>
                      <a:pPr algn="ctr"/>
                      <a:endParaRPr lang="en-US" sz="2000" b="1" dirty="0"/>
                    </a:p>
                  </a:txBody>
                  <a:tcPr anchor="ctr" anchorCtr="1"/>
                </a:tc>
                <a:tc>
                  <a:txBody>
                    <a:bodyPr/>
                    <a:lstStyle/>
                    <a:p>
                      <a:pPr algn="ctr"/>
                      <a:r>
                        <a:rPr lang="en-US" sz="2000" b="1" dirty="0"/>
                        <a:t>6.3%</a:t>
                      </a:r>
                    </a:p>
                  </a:txBody>
                  <a:tcPr anchor="ctr" anchorCtr="1"/>
                </a:tc>
                <a:tc>
                  <a:txBody>
                    <a:bodyPr/>
                    <a:lstStyle/>
                    <a:p>
                      <a:pPr algn="ctr"/>
                      <a:r>
                        <a:rPr lang="en-US" sz="2000" b="1" dirty="0"/>
                        <a:t>7.9%</a:t>
                      </a:r>
                    </a:p>
                  </a:txBody>
                  <a:tcPr anchor="ctr" anchorCtr="1"/>
                </a:tc>
                <a:tc>
                  <a:txBody>
                    <a:bodyPr/>
                    <a:lstStyle/>
                    <a:p>
                      <a:pPr algn="ctr"/>
                      <a:r>
                        <a:rPr lang="en-US" sz="2000" b="1" dirty="0"/>
                        <a:t>6.9%</a:t>
                      </a:r>
                    </a:p>
                  </a:txBody>
                  <a:tcPr anchor="ctr" anchorCtr="1"/>
                </a:tc>
                <a:tc>
                  <a:txBody>
                    <a:bodyPr/>
                    <a:lstStyle/>
                    <a:p>
                      <a:pPr algn="ctr"/>
                      <a:r>
                        <a:rPr lang="en-US" sz="2000" b="1" dirty="0"/>
                        <a:t>7.6%</a:t>
                      </a:r>
                    </a:p>
                  </a:txBody>
                  <a:tcPr anchor="ctr" anchorCtr="1"/>
                </a:tc>
                <a:extLst>
                  <a:ext uri="{0D108BD9-81ED-4DB2-BD59-A6C34878D82A}">
                    <a16:rowId xmlns:a16="http://schemas.microsoft.com/office/drawing/2014/main" val="3244731016"/>
                  </a:ext>
                </a:extLst>
              </a:tr>
              <a:tr h="472395">
                <a:tc>
                  <a:txBody>
                    <a:bodyPr/>
                    <a:lstStyle/>
                    <a:p>
                      <a:r>
                        <a:rPr lang="en-US" sz="2000" b="1" i="0" baseline="0" dirty="0">
                          <a:solidFill>
                            <a:schemeClr val="bg1"/>
                          </a:solidFill>
                        </a:rPr>
                        <a:t>Consult &amp; D/C</a:t>
                      </a:r>
                      <a:endParaRPr lang="en-US" sz="2000" b="1" i="0" dirty="0">
                        <a:solidFill>
                          <a:schemeClr val="bg1"/>
                        </a:solidFill>
                      </a:endParaRPr>
                    </a:p>
                  </a:txBody>
                  <a:tcPr/>
                </a:tc>
                <a:tc>
                  <a:txBody>
                    <a:bodyPr/>
                    <a:lstStyle/>
                    <a:p>
                      <a:pPr algn="ctr"/>
                      <a:endParaRPr lang="en-US" sz="2000" b="1" i="0" dirty="0">
                        <a:solidFill>
                          <a:schemeClr val="bg1"/>
                        </a:solidFill>
                      </a:endParaRPr>
                    </a:p>
                  </a:txBody>
                  <a:tcPr/>
                </a:tc>
                <a:tc>
                  <a:txBody>
                    <a:bodyPr/>
                    <a:lstStyle/>
                    <a:p>
                      <a:pPr algn="ctr"/>
                      <a:endParaRPr lang="en-US" sz="2000" b="1" i="0" dirty="0">
                        <a:solidFill>
                          <a:schemeClr val="bg1"/>
                        </a:solidFill>
                      </a:endParaRPr>
                    </a:p>
                  </a:txBody>
                  <a:tcPr/>
                </a:tc>
                <a:tc>
                  <a:txBody>
                    <a:bodyPr/>
                    <a:lstStyle/>
                    <a:p>
                      <a:pPr algn="ctr"/>
                      <a:r>
                        <a:rPr lang="en-US" sz="2000" b="1" i="0" dirty="0">
                          <a:solidFill>
                            <a:schemeClr val="bg1"/>
                          </a:solidFill>
                        </a:rPr>
                        <a:t>6.8%</a:t>
                      </a:r>
                    </a:p>
                  </a:txBody>
                  <a:tcPr/>
                </a:tc>
                <a:tc>
                  <a:txBody>
                    <a:bodyPr/>
                    <a:lstStyle/>
                    <a:p>
                      <a:pPr algn="ctr"/>
                      <a:r>
                        <a:rPr lang="en-US" sz="2000" b="1" i="0" dirty="0">
                          <a:solidFill>
                            <a:schemeClr val="bg1"/>
                          </a:solidFill>
                        </a:rPr>
                        <a:t>7.0%</a:t>
                      </a:r>
                    </a:p>
                  </a:txBody>
                  <a:tcPr/>
                </a:tc>
                <a:tc>
                  <a:txBody>
                    <a:bodyPr/>
                    <a:lstStyle/>
                    <a:p>
                      <a:pPr algn="ctr"/>
                      <a:r>
                        <a:rPr lang="en-US" sz="2000" b="1" i="0" dirty="0">
                          <a:solidFill>
                            <a:schemeClr val="bg1"/>
                          </a:solidFill>
                        </a:rPr>
                        <a:t>7.5%</a:t>
                      </a:r>
                    </a:p>
                  </a:txBody>
                  <a:tcPr/>
                </a:tc>
                <a:tc>
                  <a:txBody>
                    <a:bodyPr/>
                    <a:lstStyle/>
                    <a:p>
                      <a:pPr algn="ctr"/>
                      <a:r>
                        <a:rPr lang="en-US" sz="2000" b="1" i="0" dirty="0">
                          <a:solidFill>
                            <a:schemeClr val="bg1"/>
                          </a:solidFill>
                        </a:rPr>
                        <a:t>8.5%</a:t>
                      </a:r>
                    </a:p>
                  </a:txBody>
                  <a:tcPr/>
                </a:tc>
                <a:extLst>
                  <a:ext uri="{0D108BD9-81ED-4DB2-BD59-A6C34878D82A}">
                    <a16:rowId xmlns:a16="http://schemas.microsoft.com/office/drawing/2014/main" val="10005"/>
                  </a:ext>
                </a:extLst>
              </a:tr>
              <a:tr h="472395">
                <a:tc>
                  <a:txBody>
                    <a:bodyPr/>
                    <a:lstStyle/>
                    <a:p>
                      <a:r>
                        <a:rPr lang="en-US" sz="2000" b="1" dirty="0">
                          <a:solidFill>
                            <a:schemeClr val="bg1"/>
                          </a:solidFill>
                        </a:rPr>
                        <a:t>MRI Turnaround</a:t>
                      </a:r>
                    </a:p>
                  </a:txBody>
                  <a:tcPr/>
                </a:tc>
                <a:tc>
                  <a:txBody>
                    <a:bodyPr/>
                    <a:lstStyle/>
                    <a:p>
                      <a:pPr algn="ctr"/>
                      <a:endParaRPr lang="en-US" sz="2000" b="1" dirty="0">
                        <a:solidFill>
                          <a:schemeClr val="bg1"/>
                        </a:solidFill>
                      </a:endParaRPr>
                    </a:p>
                  </a:txBody>
                  <a:tcPr/>
                </a:tc>
                <a:tc>
                  <a:txBody>
                    <a:bodyPr/>
                    <a:lstStyle/>
                    <a:p>
                      <a:pPr algn="ctr"/>
                      <a:endParaRPr lang="en-US" sz="2000" b="1" dirty="0">
                        <a:solidFill>
                          <a:schemeClr val="bg1"/>
                        </a:solidFill>
                      </a:endParaRPr>
                    </a:p>
                  </a:txBody>
                  <a:tcPr/>
                </a:tc>
                <a:tc>
                  <a:txBody>
                    <a:bodyPr/>
                    <a:lstStyle/>
                    <a:p>
                      <a:pPr algn="ctr"/>
                      <a:r>
                        <a:rPr lang="en-US" sz="2000" b="1" dirty="0">
                          <a:solidFill>
                            <a:schemeClr val="bg1"/>
                          </a:solidFill>
                        </a:rPr>
                        <a:t>4.0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4.0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4.3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5.1 </a:t>
                      </a:r>
                      <a:r>
                        <a:rPr lang="en-US" sz="2000" b="1" dirty="0" err="1">
                          <a:solidFill>
                            <a:schemeClr val="bg1"/>
                          </a:solidFill>
                        </a:rPr>
                        <a:t>hr</a:t>
                      </a:r>
                      <a:endParaRPr lang="en-US" sz="2000" b="1" dirty="0">
                        <a:solidFill>
                          <a:schemeClr val="bg1"/>
                        </a:solidFill>
                      </a:endParaRPr>
                    </a:p>
                  </a:txBody>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921C2158-D23B-4800-A052-05BE70C13BD6}"/>
              </a:ext>
            </a:extLst>
          </p:cNvPr>
          <p:cNvSpPr txBox="1"/>
          <p:nvPr/>
        </p:nvSpPr>
        <p:spPr>
          <a:xfrm>
            <a:off x="323888" y="6114623"/>
            <a:ext cx="3513013" cy="369332"/>
          </a:xfrm>
          <a:prstGeom prst="rect">
            <a:avLst/>
          </a:prstGeom>
          <a:noFill/>
        </p:spPr>
        <p:txBody>
          <a:bodyPr wrap="none" rtlCol="0">
            <a:spAutoFit/>
          </a:bodyPr>
          <a:lstStyle/>
          <a:p>
            <a:r>
              <a:rPr lang="en-US" b="1" i="1" dirty="0"/>
              <a:t>MEAN MRI Turnaround = 8.6 hours</a:t>
            </a:r>
          </a:p>
        </p:txBody>
      </p:sp>
      <p:sp>
        <p:nvSpPr>
          <p:cNvPr id="6" name="Rectangle 5">
            <a:extLst>
              <a:ext uri="{FF2B5EF4-FFF2-40B4-BE49-F238E27FC236}">
                <a16:creationId xmlns:a16="http://schemas.microsoft.com/office/drawing/2014/main" id="{CFAA081B-2261-496F-9F2A-3C55BC98A027}"/>
              </a:ext>
            </a:extLst>
          </p:cNvPr>
          <p:cNvSpPr/>
          <p:nvPr/>
        </p:nvSpPr>
        <p:spPr>
          <a:xfrm>
            <a:off x="323888" y="2167146"/>
            <a:ext cx="8530400"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C88FEE-F4AF-4C9A-88C8-69AC35770E83}"/>
              </a:ext>
            </a:extLst>
          </p:cNvPr>
          <p:cNvSpPr/>
          <p:nvPr/>
        </p:nvSpPr>
        <p:spPr>
          <a:xfrm>
            <a:off x="323888" y="3572298"/>
            <a:ext cx="8530400"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AB7D32-54D2-439E-93A8-C9FD4733E739}"/>
              </a:ext>
            </a:extLst>
          </p:cNvPr>
          <p:cNvSpPr/>
          <p:nvPr/>
        </p:nvSpPr>
        <p:spPr>
          <a:xfrm>
            <a:off x="323888" y="4977450"/>
            <a:ext cx="8530400"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8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1"/>
          <p:cNvGraphicFramePr>
            <a:graphicFrameLocks/>
          </p:cNvGraphicFramePr>
          <p:nvPr>
            <p:extLst>
              <p:ext uri="{D42A27DB-BD31-4B8C-83A1-F6EECF244321}">
                <p14:modId xmlns:p14="http://schemas.microsoft.com/office/powerpoint/2010/main" val="869221729"/>
              </p:ext>
            </p:extLst>
          </p:nvPr>
        </p:nvGraphicFramePr>
        <p:xfrm>
          <a:off x="4730830" y="4137836"/>
          <a:ext cx="4381500" cy="20471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21"/>
          <p:cNvGraphicFramePr>
            <a:graphicFrameLocks/>
          </p:cNvGraphicFramePr>
          <p:nvPr>
            <p:extLst>
              <p:ext uri="{D42A27DB-BD31-4B8C-83A1-F6EECF244321}">
                <p14:modId xmlns:p14="http://schemas.microsoft.com/office/powerpoint/2010/main" val="4103913617"/>
              </p:ext>
            </p:extLst>
          </p:nvPr>
        </p:nvGraphicFramePr>
        <p:xfrm>
          <a:off x="4746660" y="2108705"/>
          <a:ext cx="4381501" cy="20471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6455" y="268826"/>
            <a:ext cx="8382000" cy="664797"/>
          </a:xfrm>
        </p:spPr>
        <p:txBody>
          <a:bodyPr>
            <a:normAutofit fontScale="90000"/>
          </a:bodyPr>
          <a:lstStyle/>
          <a:p>
            <a:r>
              <a:rPr lang="en-US" dirty="0"/>
              <a:t>Complexity Metrics: Sicker patients?</a:t>
            </a:r>
          </a:p>
        </p:txBody>
      </p:sp>
      <p:graphicFrame>
        <p:nvGraphicFramePr>
          <p:cNvPr id="24" name="Content Placeholder 21"/>
          <p:cNvGraphicFramePr>
            <a:graphicFrameLocks/>
          </p:cNvGraphicFramePr>
          <p:nvPr>
            <p:extLst>
              <p:ext uri="{D42A27DB-BD31-4B8C-83A1-F6EECF244321}">
                <p14:modId xmlns:p14="http://schemas.microsoft.com/office/powerpoint/2010/main" val="773268057"/>
              </p:ext>
            </p:extLst>
          </p:nvPr>
        </p:nvGraphicFramePr>
        <p:xfrm>
          <a:off x="-5" y="1176314"/>
          <a:ext cx="4762499" cy="19981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ontent Placeholder 21"/>
          <p:cNvGraphicFramePr>
            <a:graphicFrameLocks noGrp="1"/>
          </p:cNvGraphicFramePr>
          <p:nvPr>
            <p:ph idx="1"/>
            <p:extLst>
              <p:ext uri="{D42A27DB-BD31-4B8C-83A1-F6EECF244321}">
                <p14:modId xmlns:p14="http://schemas.microsoft.com/office/powerpoint/2010/main" val="757189817"/>
              </p:ext>
            </p:extLst>
          </p:nvPr>
        </p:nvGraphicFramePr>
        <p:xfrm>
          <a:off x="1" y="4930317"/>
          <a:ext cx="4762499" cy="19459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ontent Placeholder 21"/>
          <p:cNvGraphicFramePr>
            <a:graphicFrameLocks/>
          </p:cNvGraphicFramePr>
          <p:nvPr>
            <p:extLst>
              <p:ext uri="{D42A27DB-BD31-4B8C-83A1-F6EECF244321}">
                <p14:modId xmlns:p14="http://schemas.microsoft.com/office/powerpoint/2010/main" val="1705004924"/>
              </p:ext>
            </p:extLst>
          </p:nvPr>
        </p:nvGraphicFramePr>
        <p:xfrm>
          <a:off x="-2" y="3168953"/>
          <a:ext cx="4762499" cy="1761364"/>
        </p:xfrm>
        <a:graphic>
          <a:graphicData uri="http://schemas.openxmlformats.org/drawingml/2006/chart">
            <c:chart xmlns:c="http://schemas.openxmlformats.org/drawingml/2006/chart" xmlns:r="http://schemas.openxmlformats.org/officeDocument/2006/relationships" r:id="rId6"/>
          </a:graphicData>
        </a:graphic>
      </p:graphicFrame>
      <p:cxnSp>
        <p:nvCxnSpPr>
          <p:cNvPr id="4" name="Straight Arrow Connector 3"/>
          <p:cNvCxnSpPr/>
          <p:nvPr/>
        </p:nvCxnSpPr>
        <p:spPr>
          <a:xfrm flipV="1">
            <a:off x="1013546" y="5744095"/>
            <a:ext cx="2507138" cy="14171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5636029" y="5081048"/>
            <a:ext cx="2568633" cy="25452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5636029" y="3091992"/>
            <a:ext cx="2568633" cy="41311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013546" y="1993871"/>
            <a:ext cx="2663625" cy="12709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166287" y="3966918"/>
            <a:ext cx="2354397" cy="17002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76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B9B273-4ADF-4A96-B43C-2CBB7777BD4D}"/>
              </a:ext>
            </a:extLst>
          </p:cNvPr>
          <p:cNvPicPr>
            <a:picLocks noChangeAspect="1"/>
          </p:cNvPicPr>
          <p:nvPr/>
        </p:nvPicPr>
        <p:blipFill>
          <a:blip r:embed="rId3"/>
          <a:stretch>
            <a:fillRect/>
          </a:stretch>
        </p:blipFill>
        <p:spPr>
          <a:xfrm>
            <a:off x="1350589" y="1286886"/>
            <a:ext cx="5424140" cy="5411038"/>
          </a:xfrm>
          <a:prstGeom prst="rect">
            <a:avLst/>
          </a:prstGeom>
        </p:spPr>
      </p:pic>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Complexity</a:t>
            </a:r>
            <a:r>
              <a:rPr lang="en-US" sz="4000" dirty="0"/>
              <a:t> Index</a:t>
            </a:r>
          </a:p>
        </p:txBody>
      </p:sp>
      <p:cxnSp>
        <p:nvCxnSpPr>
          <p:cNvPr id="9" name="Straight Connector 8"/>
          <p:cNvCxnSpPr/>
          <p:nvPr/>
        </p:nvCxnSpPr>
        <p:spPr>
          <a:xfrm flipH="1">
            <a:off x="6039753" y="2305257"/>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079427" y="473835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151456" y="4897060"/>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160704" y="3750193"/>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200709" y="3133479"/>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B86445E-5639-4C53-90A7-C4E64D0698EA}"/>
              </a:ext>
            </a:extLst>
          </p:cNvPr>
          <p:cNvSpPr txBox="1"/>
          <p:nvPr/>
        </p:nvSpPr>
        <p:spPr>
          <a:xfrm>
            <a:off x="5442992" y="2153038"/>
            <a:ext cx="548548" cy="338554"/>
          </a:xfrm>
          <a:prstGeom prst="rect">
            <a:avLst/>
          </a:prstGeom>
          <a:noFill/>
        </p:spPr>
        <p:txBody>
          <a:bodyPr wrap="none" rtlCol="0">
            <a:spAutoFit/>
          </a:bodyPr>
          <a:lstStyle/>
          <a:p>
            <a:r>
              <a:rPr lang="en-US" sz="1600" b="1" dirty="0"/>
              <a:t>.749</a:t>
            </a:r>
          </a:p>
        </p:txBody>
      </p:sp>
      <p:sp>
        <p:nvSpPr>
          <p:cNvPr id="23" name="TextBox 22">
            <a:extLst>
              <a:ext uri="{FF2B5EF4-FFF2-40B4-BE49-F238E27FC236}">
                <a16:creationId xmlns:a16="http://schemas.microsoft.com/office/drawing/2014/main" id="{75E0FB16-22DA-4E9A-8533-3A4E1D956C1D}"/>
              </a:ext>
            </a:extLst>
          </p:cNvPr>
          <p:cNvSpPr txBox="1"/>
          <p:nvPr/>
        </p:nvSpPr>
        <p:spPr>
          <a:xfrm>
            <a:off x="1652161" y="2964202"/>
            <a:ext cx="551754" cy="338554"/>
          </a:xfrm>
          <a:prstGeom prst="rect">
            <a:avLst/>
          </a:prstGeom>
          <a:noFill/>
        </p:spPr>
        <p:txBody>
          <a:bodyPr wrap="none" rtlCol="0">
            <a:spAutoFit/>
          </a:bodyPr>
          <a:lstStyle/>
          <a:p>
            <a:r>
              <a:rPr lang="en-US" sz="1600" b="1" dirty="0"/>
              <a:t>.564</a:t>
            </a:r>
          </a:p>
        </p:txBody>
      </p:sp>
      <p:sp>
        <p:nvSpPr>
          <p:cNvPr id="24" name="TextBox 23">
            <a:extLst>
              <a:ext uri="{FF2B5EF4-FFF2-40B4-BE49-F238E27FC236}">
                <a16:creationId xmlns:a16="http://schemas.microsoft.com/office/drawing/2014/main" id="{55C2DADD-49C8-44D5-8DCA-F70D6740587F}"/>
              </a:ext>
            </a:extLst>
          </p:cNvPr>
          <p:cNvSpPr txBox="1"/>
          <p:nvPr/>
        </p:nvSpPr>
        <p:spPr>
          <a:xfrm>
            <a:off x="2612156" y="3580916"/>
            <a:ext cx="551754" cy="338554"/>
          </a:xfrm>
          <a:prstGeom prst="rect">
            <a:avLst/>
          </a:prstGeom>
          <a:noFill/>
        </p:spPr>
        <p:txBody>
          <a:bodyPr wrap="none" rtlCol="0">
            <a:spAutoFit/>
          </a:bodyPr>
          <a:lstStyle/>
          <a:p>
            <a:r>
              <a:rPr lang="en-US" sz="1600" b="1" dirty="0"/>
              <a:t>.421</a:t>
            </a:r>
          </a:p>
        </p:txBody>
      </p:sp>
      <p:sp>
        <p:nvSpPr>
          <p:cNvPr id="25" name="TextBox 24">
            <a:extLst>
              <a:ext uri="{FF2B5EF4-FFF2-40B4-BE49-F238E27FC236}">
                <a16:creationId xmlns:a16="http://schemas.microsoft.com/office/drawing/2014/main" id="{8ED2DB8E-F040-4601-891E-4D72CFDEA0B5}"/>
              </a:ext>
            </a:extLst>
          </p:cNvPr>
          <p:cNvSpPr txBox="1"/>
          <p:nvPr/>
        </p:nvSpPr>
        <p:spPr>
          <a:xfrm>
            <a:off x="3589574" y="4708281"/>
            <a:ext cx="551754" cy="338554"/>
          </a:xfrm>
          <a:prstGeom prst="rect">
            <a:avLst/>
          </a:prstGeom>
          <a:noFill/>
        </p:spPr>
        <p:txBody>
          <a:bodyPr wrap="none" rtlCol="0">
            <a:spAutoFit/>
          </a:bodyPr>
          <a:lstStyle/>
          <a:p>
            <a:r>
              <a:rPr lang="en-US" sz="1600" b="1" dirty="0"/>
              <a:t>.161</a:t>
            </a:r>
          </a:p>
        </p:txBody>
      </p:sp>
      <p:sp>
        <p:nvSpPr>
          <p:cNvPr id="26" name="TextBox 25">
            <a:extLst>
              <a:ext uri="{FF2B5EF4-FFF2-40B4-BE49-F238E27FC236}">
                <a16:creationId xmlns:a16="http://schemas.microsoft.com/office/drawing/2014/main" id="{9D60E886-B2F8-442D-9902-062A378986E1}"/>
              </a:ext>
            </a:extLst>
          </p:cNvPr>
          <p:cNvSpPr txBox="1"/>
          <p:nvPr/>
        </p:nvSpPr>
        <p:spPr>
          <a:xfrm>
            <a:off x="5718072" y="4577881"/>
            <a:ext cx="551754" cy="338554"/>
          </a:xfrm>
          <a:prstGeom prst="rect">
            <a:avLst/>
          </a:prstGeom>
          <a:noFill/>
        </p:spPr>
        <p:txBody>
          <a:bodyPr wrap="none" rtlCol="0">
            <a:spAutoFit/>
          </a:bodyPr>
          <a:lstStyle/>
          <a:p>
            <a:r>
              <a:rPr lang="en-US" sz="1600" b="1" dirty="0"/>
              <a:t>.199</a:t>
            </a:r>
          </a:p>
        </p:txBody>
      </p:sp>
      <p:sp>
        <p:nvSpPr>
          <p:cNvPr id="2" name="Oval 1">
            <a:extLst>
              <a:ext uri="{FF2B5EF4-FFF2-40B4-BE49-F238E27FC236}">
                <a16:creationId xmlns:a16="http://schemas.microsoft.com/office/drawing/2014/main" id="{1EF6A0FA-CD38-4E09-8F53-A0C404D78B35}"/>
              </a:ext>
            </a:extLst>
          </p:cNvPr>
          <p:cNvSpPr/>
          <p:nvPr/>
        </p:nvSpPr>
        <p:spPr>
          <a:xfrm>
            <a:off x="5637402" y="2490421"/>
            <a:ext cx="931178" cy="643058"/>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31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5C8-E9B4-47F8-829E-4322D8652B48}"/>
              </a:ext>
            </a:extLst>
          </p:cNvPr>
          <p:cNvSpPr>
            <a:spLocks noGrp="1"/>
          </p:cNvSpPr>
          <p:nvPr>
            <p:ph type="title"/>
          </p:nvPr>
        </p:nvSpPr>
        <p:spPr/>
        <p:txBody>
          <a:bodyPr/>
          <a:lstStyle/>
          <a:p>
            <a:r>
              <a:rPr lang="en-US" dirty="0"/>
              <a:t>Survey Timeline</a:t>
            </a:r>
          </a:p>
        </p:txBody>
      </p:sp>
      <p:pic>
        <p:nvPicPr>
          <p:cNvPr id="14" name="Picture 13">
            <a:extLst>
              <a:ext uri="{FF2B5EF4-FFF2-40B4-BE49-F238E27FC236}">
                <a16:creationId xmlns:a16="http://schemas.microsoft.com/office/drawing/2014/main" id="{A615484A-B269-472B-86C2-C97DEBBE4DF5}"/>
              </a:ext>
            </a:extLst>
          </p:cNvPr>
          <p:cNvPicPr>
            <a:picLocks noChangeAspect="1"/>
          </p:cNvPicPr>
          <p:nvPr/>
        </p:nvPicPr>
        <p:blipFill>
          <a:blip r:embed="rId2"/>
          <a:stretch>
            <a:fillRect/>
          </a:stretch>
        </p:blipFill>
        <p:spPr>
          <a:xfrm>
            <a:off x="3214540" y="4852244"/>
            <a:ext cx="2815973" cy="1847982"/>
          </a:xfrm>
          <a:prstGeom prst="rect">
            <a:avLst/>
          </a:prstGeom>
        </p:spPr>
      </p:pic>
      <p:pic>
        <p:nvPicPr>
          <p:cNvPr id="15" name="Picture 14">
            <a:extLst>
              <a:ext uri="{FF2B5EF4-FFF2-40B4-BE49-F238E27FC236}">
                <a16:creationId xmlns:a16="http://schemas.microsoft.com/office/drawing/2014/main" id="{6D218318-7B16-42F8-A62B-D198A5F5B126}"/>
              </a:ext>
            </a:extLst>
          </p:cNvPr>
          <p:cNvPicPr>
            <a:picLocks noChangeAspect="1"/>
          </p:cNvPicPr>
          <p:nvPr/>
        </p:nvPicPr>
        <p:blipFill>
          <a:blip r:embed="rId3"/>
          <a:stretch>
            <a:fillRect/>
          </a:stretch>
        </p:blipFill>
        <p:spPr>
          <a:xfrm>
            <a:off x="6186133" y="4852244"/>
            <a:ext cx="2771973" cy="1847982"/>
          </a:xfrm>
          <a:prstGeom prst="rect">
            <a:avLst/>
          </a:prstGeom>
        </p:spPr>
      </p:pic>
      <p:pic>
        <p:nvPicPr>
          <p:cNvPr id="16" name="Picture 15">
            <a:extLst>
              <a:ext uri="{FF2B5EF4-FFF2-40B4-BE49-F238E27FC236}">
                <a16:creationId xmlns:a16="http://schemas.microsoft.com/office/drawing/2014/main" id="{3B4E78A2-284F-418E-8475-BB92D14BF4E7}"/>
              </a:ext>
            </a:extLst>
          </p:cNvPr>
          <p:cNvPicPr>
            <a:picLocks noChangeAspect="1"/>
          </p:cNvPicPr>
          <p:nvPr/>
        </p:nvPicPr>
        <p:blipFill>
          <a:blip r:embed="rId4"/>
          <a:stretch>
            <a:fillRect/>
          </a:stretch>
        </p:blipFill>
        <p:spPr>
          <a:xfrm>
            <a:off x="162607" y="4852244"/>
            <a:ext cx="2896313" cy="1844622"/>
          </a:xfrm>
          <a:prstGeom prst="rect">
            <a:avLst/>
          </a:prstGeom>
        </p:spPr>
      </p:pic>
      <p:graphicFrame>
        <p:nvGraphicFramePr>
          <p:cNvPr id="17" name="Diagram 16">
            <a:extLst>
              <a:ext uri="{FF2B5EF4-FFF2-40B4-BE49-F238E27FC236}">
                <a16:creationId xmlns:a16="http://schemas.microsoft.com/office/drawing/2014/main" id="{4CDC336A-D55E-423A-9666-CA4338B4B13D}"/>
              </a:ext>
            </a:extLst>
          </p:cNvPr>
          <p:cNvGraphicFramePr/>
          <p:nvPr/>
        </p:nvGraphicFramePr>
        <p:xfrm>
          <a:off x="1093509" y="1586263"/>
          <a:ext cx="7718591" cy="838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2DAD2821-CA97-4ED2-977C-68A42D268B9C}"/>
              </a:ext>
            </a:extLst>
          </p:cNvPr>
          <p:cNvGraphicFramePr/>
          <p:nvPr>
            <p:extLst>
              <p:ext uri="{D42A27DB-BD31-4B8C-83A1-F6EECF244321}">
                <p14:modId xmlns:p14="http://schemas.microsoft.com/office/powerpoint/2010/main" val="2855692118"/>
              </p:ext>
            </p:extLst>
          </p:nvPr>
        </p:nvGraphicFramePr>
        <p:xfrm>
          <a:off x="1093511" y="2545177"/>
          <a:ext cx="7718591" cy="8389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9" name="Diagram 18">
            <a:extLst>
              <a:ext uri="{FF2B5EF4-FFF2-40B4-BE49-F238E27FC236}">
                <a16:creationId xmlns:a16="http://schemas.microsoft.com/office/drawing/2014/main" id="{E702BEA8-A310-44E1-A7E0-6B2B2542BF88}"/>
              </a:ext>
            </a:extLst>
          </p:cNvPr>
          <p:cNvGraphicFramePr/>
          <p:nvPr>
            <p:extLst>
              <p:ext uri="{D42A27DB-BD31-4B8C-83A1-F6EECF244321}">
                <p14:modId xmlns:p14="http://schemas.microsoft.com/office/powerpoint/2010/main" val="3164485282"/>
              </p:ext>
            </p:extLst>
          </p:nvPr>
        </p:nvGraphicFramePr>
        <p:xfrm>
          <a:off x="1093511" y="3530995"/>
          <a:ext cx="7718591" cy="83898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0" name="TextBox 19">
            <a:extLst>
              <a:ext uri="{FF2B5EF4-FFF2-40B4-BE49-F238E27FC236}">
                <a16:creationId xmlns:a16="http://schemas.microsoft.com/office/drawing/2014/main" id="{121CDC4C-2922-4390-9B98-E9C9209BF5A8}"/>
              </a:ext>
            </a:extLst>
          </p:cNvPr>
          <p:cNvSpPr txBox="1"/>
          <p:nvPr/>
        </p:nvSpPr>
        <p:spPr>
          <a:xfrm flipH="1">
            <a:off x="162607" y="1805700"/>
            <a:ext cx="1093509" cy="400110"/>
          </a:xfrm>
          <a:prstGeom prst="rect">
            <a:avLst/>
          </a:prstGeom>
          <a:noFill/>
        </p:spPr>
        <p:txBody>
          <a:bodyPr wrap="square" rtlCol="0">
            <a:spAutoFit/>
          </a:bodyPr>
          <a:lstStyle/>
          <a:p>
            <a:r>
              <a:rPr lang="en-US" sz="2000" b="1" dirty="0"/>
              <a:t>FY 2019</a:t>
            </a:r>
          </a:p>
        </p:txBody>
      </p:sp>
      <p:sp>
        <p:nvSpPr>
          <p:cNvPr id="21" name="TextBox 20">
            <a:extLst>
              <a:ext uri="{FF2B5EF4-FFF2-40B4-BE49-F238E27FC236}">
                <a16:creationId xmlns:a16="http://schemas.microsoft.com/office/drawing/2014/main" id="{42DEC8C3-FC60-4300-9B7A-913ED4BAE480}"/>
              </a:ext>
            </a:extLst>
          </p:cNvPr>
          <p:cNvSpPr txBox="1"/>
          <p:nvPr/>
        </p:nvSpPr>
        <p:spPr>
          <a:xfrm flipH="1">
            <a:off x="162608" y="2764614"/>
            <a:ext cx="1093509" cy="400110"/>
          </a:xfrm>
          <a:prstGeom prst="rect">
            <a:avLst/>
          </a:prstGeom>
          <a:noFill/>
        </p:spPr>
        <p:txBody>
          <a:bodyPr wrap="square" rtlCol="0">
            <a:spAutoFit/>
          </a:bodyPr>
          <a:lstStyle/>
          <a:p>
            <a:r>
              <a:rPr lang="en-US" sz="2000" b="1" dirty="0"/>
              <a:t>FY 2020</a:t>
            </a:r>
          </a:p>
        </p:txBody>
      </p:sp>
      <p:sp>
        <p:nvSpPr>
          <p:cNvPr id="22" name="TextBox 21">
            <a:extLst>
              <a:ext uri="{FF2B5EF4-FFF2-40B4-BE49-F238E27FC236}">
                <a16:creationId xmlns:a16="http://schemas.microsoft.com/office/drawing/2014/main" id="{64E66E00-7095-4E5C-A97C-41BEE60F8A5B}"/>
              </a:ext>
            </a:extLst>
          </p:cNvPr>
          <p:cNvSpPr txBox="1"/>
          <p:nvPr/>
        </p:nvSpPr>
        <p:spPr>
          <a:xfrm flipH="1">
            <a:off x="162607" y="3721154"/>
            <a:ext cx="1093509" cy="400110"/>
          </a:xfrm>
          <a:prstGeom prst="rect">
            <a:avLst/>
          </a:prstGeom>
          <a:noFill/>
        </p:spPr>
        <p:txBody>
          <a:bodyPr wrap="square" rtlCol="0">
            <a:spAutoFit/>
          </a:bodyPr>
          <a:lstStyle/>
          <a:p>
            <a:r>
              <a:rPr lang="en-US" sz="2000" b="1" dirty="0"/>
              <a:t>FY 2021</a:t>
            </a:r>
          </a:p>
        </p:txBody>
      </p:sp>
      <p:sp>
        <p:nvSpPr>
          <p:cNvPr id="3" name="TextBox 2">
            <a:extLst>
              <a:ext uri="{FF2B5EF4-FFF2-40B4-BE49-F238E27FC236}">
                <a16:creationId xmlns:a16="http://schemas.microsoft.com/office/drawing/2014/main" id="{52A07AEE-EF4D-4BE7-8FA8-0A537CD05C57}"/>
              </a:ext>
            </a:extLst>
          </p:cNvPr>
          <p:cNvSpPr txBox="1"/>
          <p:nvPr/>
        </p:nvSpPr>
        <p:spPr>
          <a:xfrm>
            <a:off x="2816748" y="2240582"/>
            <a:ext cx="3271729" cy="369332"/>
          </a:xfrm>
          <a:prstGeom prst="rect">
            <a:avLst/>
          </a:prstGeom>
          <a:noFill/>
        </p:spPr>
        <p:txBody>
          <a:bodyPr wrap="none" rtlCol="0">
            <a:spAutoFit/>
          </a:bodyPr>
          <a:lstStyle/>
          <a:p>
            <a:r>
              <a:rPr lang="en-US" b="1" dirty="0"/>
              <a:t>FY 2019—our last “normal” year</a:t>
            </a:r>
          </a:p>
        </p:txBody>
      </p:sp>
      <p:sp>
        <p:nvSpPr>
          <p:cNvPr id="24" name="TextBox 23">
            <a:extLst>
              <a:ext uri="{FF2B5EF4-FFF2-40B4-BE49-F238E27FC236}">
                <a16:creationId xmlns:a16="http://schemas.microsoft.com/office/drawing/2014/main" id="{9332AD92-646D-45B1-8EA1-E9069E5C97C1}"/>
              </a:ext>
            </a:extLst>
          </p:cNvPr>
          <p:cNvSpPr txBox="1"/>
          <p:nvPr/>
        </p:nvSpPr>
        <p:spPr>
          <a:xfrm>
            <a:off x="2816746" y="3289173"/>
            <a:ext cx="3805337" cy="369332"/>
          </a:xfrm>
          <a:prstGeom prst="rect">
            <a:avLst/>
          </a:prstGeom>
          <a:noFill/>
        </p:spPr>
        <p:txBody>
          <a:bodyPr wrap="none" rtlCol="0">
            <a:spAutoFit/>
          </a:bodyPr>
          <a:lstStyle/>
          <a:p>
            <a:r>
              <a:rPr lang="en-US" b="1" dirty="0"/>
              <a:t>FY 2020—“anything but normal” year</a:t>
            </a:r>
          </a:p>
        </p:txBody>
      </p:sp>
      <p:sp>
        <p:nvSpPr>
          <p:cNvPr id="25" name="TextBox 24">
            <a:extLst>
              <a:ext uri="{FF2B5EF4-FFF2-40B4-BE49-F238E27FC236}">
                <a16:creationId xmlns:a16="http://schemas.microsoft.com/office/drawing/2014/main" id="{6B227615-BA1A-4B03-B711-8A8878A2F4AD}"/>
              </a:ext>
            </a:extLst>
          </p:cNvPr>
          <p:cNvSpPr txBox="1"/>
          <p:nvPr/>
        </p:nvSpPr>
        <p:spPr>
          <a:xfrm>
            <a:off x="2816747" y="4241780"/>
            <a:ext cx="3556871" cy="369332"/>
          </a:xfrm>
          <a:prstGeom prst="rect">
            <a:avLst/>
          </a:prstGeom>
          <a:noFill/>
        </p:spPr>
        <p:txBody>
          <a:bodyPr wrap="none" rtlCol="0">
            <a:spAutoFit/>
          </a:bodyPr>
          <a:lstStyle/>
          <a:p>
            <a:r>
              <a:rPr lang="en-US" b="1" dirty="0"/>
              <a:t>FY 2021—our “new normal” year??</a:t>
            </a:r>
          </a:p>
        </p:txBody>
      </p:sp>
    </p:spTree>
    <p:extLst>
      <p:ext uri="{BB962C8B-B14F-4D97-AF65-F5344CB8AC3E}">
        <p14:creationId xmlns:p14="http://schemas.microsoft.com/office/powerpoint/2010/main" val="98734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ED Admitted CMI Trend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1144950"/>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5696111" cy="461665"/>
          </a:xfrm>
          <a:prstGeom prst="rect">
            <a:avLst/>
          </a:prstGeom>
          <a:noFill/>
        </p:spPr>
        <p:txBody>
          <a:bodyPr wrap="none" rtlCol="0">
            <a:spAutoFit/>
          </a:bodyPr>
          <a:lstStyle/>
          <a:p>
            <a:r>
              <a:rPr lang="en-US" sz="2400" b="1" dirty="0"/>
              <a:t>Case Mix Index: Academic Vizient Hospitals</a:t>
            </a:r>
          </a:p>
        </p:txBody>
      </p:sp>
    </p:spTree>
    <p:extLst>
      <p:ext uri="{BB962C8B-B14F-4D97-AF65-F5344CB8AC3E}">
        <p14:creationId xmlns:p14="http://schemas.microsoft.com/office/powerpoint/2010/main" val="255354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Complexity</a:t>
            </a:r>
            <a:r>
              <a:rPr lang="en-US" sz="4000" dirty="0"/>
              <a:t> Index 2.0</a:t>
            </a:r>
          </a:p>
        </p:txBody>
      </p:sp>
      <p:sp>
        <p:nvSpPr>
          <p:cNvPr id="6" name="Content Placeholder 5">
            <a:extLst>
              <a:ext uri="{FF2B5EF4-FFF2-40B4-BE49-F238E27FC236}">
                <a16:creationId xmlns:a16="http://schemas.microsoft.com/office/drawing/2014/main" id="{7F539AA2-2429-4895-B789-1AE93E2E6F7D}"/>
              </a:ext>
            </a:extLst>
          </p:cNvPr>
          <p:cNvSpPr>
            <a:spLocks noGrp="1"/>
          </p:cNvSpPr>
          <p:nvPr>
            <p:ph idx="1"/>
          </p:nvPr>
        </p:nvSpPr>
        <p:spPr>
          <a:xfrm>
            <a:off x="183951" y="1828327"/>
            <a:ext cx="7601638" cy="3678810"/>
          </a:xfrm>
        </p:spPr>
        <p:txBody>
          <a:bodyPr>
            <a:normAutofit lnSpcReduction="10000"/>
          </a:bodyPr>
          <a:lstStyle/>
          <a:p>
            <a:r>
              <a:rPr lang="en-US" dirty="0"/>
              <a:t>Collaboration with Vizient</a:t>
            </a:r>
          </a:p>
          <a:p>
            <a:pPr lvl="1"/>
            <a:r>
              <a:rPr lang="en-US" dirty="0"/>
              <a:t>Considering patient level data</a:t>
            </a:r>
          </a:p>
          <a:p>
            <a:pPr lvl="2"/>
            <a:r>
              <a:rPr lang="en-US" dirty="0"/>
              <a:t>Demographics</a:t>
            </a:r>
          </a:p>
          <a:p>
            <a:pPr lvl="1"/>
            <a:r>
              <a:rPr lang="en-US" dirty="0"/>
              <a:t>Operational metrics</a:t>
            </a:r>
          </a:p>
          <a:p>
            <a:pPr lvl="1"/>
            <a:r>
              <a:rPr lang="en-US" dirty="0"/>
              <a:t>Encounter specific metrics</a:t>
            </a:r>
          </a:p>
          <a:p>
            <a:pPr lvl="2"/>
            <a:r>
              <a:rPr lang="en-US" dirty="0"/>
              <a:t>Clinical information</a:t>
            </a:r>
          </a:p>
          <a:p>
            <a:pPr lvl="2"/>
            <a:r>
              <a:rPr lang="en-US" dirty="0"/>
              <a:t>Co-morbidities</a:t>
            </a:r>
          </a:p>
          <a:p>
            <a:pPr lvl="1"/>
            <a:r>
              <a:rPr lang="en-US" dirty="0"/>
              <a:t>Social Determinants of Health</a:t>
            </a:r>
          </a:p>
        </p:txBody>
      </p:sp>
      <p:pic>
        <p:nvPicPr>
          <p:cNvPr id="4" name="Picture 3">
            <a:extLst>
              <a:ext uri="{FF2B5EF4-FFF2-40B4-BE49-F238E27FC236}">
                <a16:creationId xmlns:a16="http://schemas.microsoft.com/office/drawing/2014/main" id="{DA680B09-1648-4FD1-A5FC-307FEB04D42D}"/>
              </a:ext>
            </a:extLst>
          </p:cNvPr>
          <p:cNvPicPr>
            <a:picLocks noChangeAspect="1"/>
          </p:cNvPicPr>
          <p:nvPr/>
        </p:nvPicPr>
        <p:blipFill>
          <a:blip r:embed="rId3"/>
          <a:stretch>
            <a:fillRect/>
          </a:stretch>
        </p:blipFill>
        <p:spPr>
          <a:xfrm>
            <a:off x="6086728" y="1828327"/>
            <a:ext cx="2450992" cy="1631024"/>
          </a:xfrm>
          <a:prstGeom prst="rect">
            <a:avLst/>
          </a:prstGeom>
        </p:spPr>
      </p:pic>
      <p:pic>
        <p:nvPicPr>
          <p:cNvPr id="5" name="Picture 4">
            <a:extLst>
              <a:ext uri="{FF2B5EF4-FFF2-40B4-BE49-F238E27FC236}">
                <a16:creationId xmlns:a16="http://schemas.microsoft.com/office/drawing/2014/main" id="{D8EF4EBA-D7D9-4588-BCA1-3B93553D519F}"/>
              </a:ext>
            </a:extLst>
          </p:cNvPr>
          <p:cNvPicPr>
            <a:picLocks noChangeAspect="1"/>
          </p:cNvPicPr>
          <p:nvPr/>
        </p:nvPicPr>
        <p:blipFill>
          <a:blip r:embed="rId4"/>
          <a:stretch>
            <a:fillRect/>
          </a:stretch>
        </p:blipFill>
        <p:spPr>
          <a:xfrm>
            <a:off x="5664399" y="3428364"/>
            <a:ext cx="3295650" cy="3295650"/>
          </a:xfrm>
          <a:prstGeom prst="rect">
            <a:avLst/>
          </a:prstGeom>
        </p:spPr>
      </p:pic>
    </p:spTree>
    <p:extLst>
      <p:ext uri="{BB962C8B-B14F-4D97-AF65-F5344CB8AC3E}">
        <p14:creationId xmlns:p14="http://schemas.microsoft.com/office/powerpoint/2010/main" val="14685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Academic vs Others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17645839"/>
              </p:ext>
            </p:extLst>
          </p:nvPr>
        </p:nvGraphicFramePr>
        <p:xfrm>
          <a:off x="191193" y="1648451"/>
          <a:ext cx="8886306" cy="3435534"/>
        </p:xfrm>
        <a:graphic>
          <a:graphicData uri="http://schemas.openxmlformats.org/drawingml/2006/table">
            <a:tbl>
              <a:tblPr firstRow="1" bandRow="1">
                <a:tableStyleId>{5C22544A-7EE6-4342-B048-85BDC9FD1C3A}</a:tableStyleId>
              </a:tblPr>
              <a:tblGrid>
                <a:gridCol w="1552930">
                  <a:extLst>
                    <a:ext uri="{9D8B030D-6E8A-4147-A177-3AD203B41FA5}">
                      <a16:colId xmlns:a16="http://schemas.microsoft.com/office/drawing/2014/main" val="2834224985"/>
                    </a:ext>
                  </a:extLst>
                </a:gridCol>
                <a:gridCol w="998188">
                  <a:extLst>
                    <a:ext uri="{9D8B030D-6E8A-4147-A177-3AD203B41FA5}">
                      <a16:colId xmlns:a16="http://schemas.microsoft.com/office/drawing/2014/main" val="1660752168"/>
                    </a:ext>
                  </a:extLst>
                </a:gridCol>
                <a:gridCol w="1023354">
                  <a:extLst>
                    <a:ext uri="{9D8B030D-6E8A-4147-A177-3AD203B41FA5}">
                      <a16:colId xmlns:a16="http://schemas.microsoft.com/office/drawing/2014/main" val="529758635"/>
                    </a:ext>
                  </a:extLst>
                </a:gridCol>
                <a:gridCol w="781397">
                  <a:extLst>
                    <a:ext uri="{9D8B030D-6E8A-4147-A177-3AD203B41FA5}">
                      <a16:colId xmlns:a16="http://schemas.microsoft.com/office/drawing/2014/main" val="2120920859"/>
                    </a:ext>
                  </a:extLst>
                </a:gridCol>
                <a:gridCol w="1155469">
                  <a:extLst>
                    <a:ext uri="{9D8B030D-6E8A-4147-A177-3AD203B41FA5}">
                      <a16:colId xmlns:a16="http://schemas.microsoft.com/office/drawing/2014/main" val="1009740492"/>
                    </a:ext>
                  </a:extLst>
                </a:gridCol>
                <a:gridCol w="1488229">
                  <a:extLst>
                    <a:ext uri="{9D8B030D-6E8A-4147-A177-3AD203B41FA5}">
                      <a16:colId xmlns:a16="http://schemas.microsoft.com/office/drawing/2014/main" val="15303660"/>
                    </a:ext>
                  </a:extLst>
                </a:gridCol>
                <a:gridCol w="1023999">
                  <a:extLst>
                    <a:ext uri="{9D8B030D-6E8A-4147-A177-3AD203B41FA5}">
                      <a16:colId xmlns:a16="http://schemas.microsoft.com/office/drawing/2014/main" val="1044785739"/>
                    </a:ext>
                  </a:extLst>
                </a:gridCol>
                <a:gridCol w="862740">
                  <a:extLst>
                    <a:ext uri="{9D8B030D-6E8A-4147-A177-3AD203B41FA5}">
                      <a16:colId xmlns:a16="http://schemas.microsoft.com/office/drawing/2014/main" val="3617554857"/>
                    </a:ext>
                  </a:extLst>
                </a:gridCol>
              </a:tblGrid>
              <a:tr h="1035590">
                <a:tc>
                  <a:txBody>
                    <a:bodyPr/>
                    <a:lstStyle/>
                    <a:p>
                      <a:endParaRPr lang="en-US" dirty="0"/>
                    </a:p>
                  </a:txBody>
                  <a:tcPr/>
                </a:tc>
                <a:tc>
                  <a:txBody>
                    <a:bodyPr/>
                    <a:lstStyle/>
                    <a:p>
                      <a:pPr algn="ctr"/>
                      <a:r>
                        <a:rPr lang="en-US" sz="2000" dirty="0"/>
                        <a:t>Arrivals</a:t>
                      </a:r>
                    </a:p>
                  </a:txBody>
                  <a:tcPr anchor="ctr"/>
                </a:tc>
                <a:tc>
                  <a:txBody>
                    <a:bodyPr/>
                    <a:lstStyle/>
                    <a:p>
                      <a:pPr algn="ctr"/>
                      <a:r>
                        <a:rPr lang="en-US" sz="2000" dirty="0"/>
                        <a:t>Unique</a:t>
                      </a:r>
                    </a:p>
                    <a:p>
                      <a:pPr algn="ctr"/>
                      <a:r>
                        <a:rPr lang="en-US" sz="2000" dirty="0"/>
                        <a:t>Visits</a:t>
                      </a:r>
                    </a:p>
                  </a:txBody>
                  <a:tcPr anchor="ctr"/>
                </a:tc>
                <a:tc>
                  <a:txBody>
                    <a:bodyPr/>
                    <a:lstStyle/>
                    <a:p>
                      <a:pPr algn="ctr"/>
                      <a:r>
                        <a:rPr lang="en-US" sz="2000" dirty="0"/>
                        <a:t>ED</a:t>
                      </a:r>
                    </a:p>
                    <a:p>
                      <a:pPr algn="ctr"/>
                      <a:r>
                        <a:rPr lang="en-US" sz="2000" dirty="0"/>
                        <a:t>Beds</a:t>
                      </a:r>
                    </a:p>
                  </a:txBody>
                  <a:tcPr anchor="ctr"/>
                </a:tc>
                <a:tc>
                  <a:txBody>
                    <a:bodyPr/>
                    <a:lstStyle/>
                    <a:p>
                      <a:pPr algn="ctr"/>
                      <a:r>
                        <a:rPr lang="en-US" sz="2000" baseline="0" dirty="0"/>
                        <a:t>Pts Per</a:t>
                      </a:r>
                    </a:p>
                    <a:p>
                      <a:pPr algn="ctr"/>
                      <a:r>
                        <a:rPr lang="en-US" sz="2000" baseline="0" dirty="0"/>
                        <a:t>Bed</a:t>
                      </a:r>
                    </a:p>
                  </a:txBody>
                  <a:tcPr anchor="ctr"/>
                </a:tc>
                <a:tc>
                  <a:txBody>
                    <a:bodyPr/>
                    <a:lstStyle/>
                    <a:p>
                      <a:pPr algn="ctr"/>
                      <a:r>
                        <a:rPr lang="en-US" sz="2000" baseline="0" dirty="0"/>
                        <a:t>Hospitalized Rate</a:t>
                      </a:r>
                    </a:p>
                  </a:txBody>
                  <a:tcPr anchor="ctr"/>
                </a:tc>
                <a:tc>
                  <a:txBody>
                    <a:bodyPr/>
                    <a:lstStyle/>
                    <a:p>
                      <a:pPr algn="ctr"/>
                      <a:r>
                        <a:rPr lang="en-US" sz="2000" dirty="0"/>
                        <a:t>CMI</a:t>
                      </a:r>
                      <a:r>
                        <a:rPr lang="en-US" sz="2000" baseline="0" dirty="0"/>
                        <a:t> ED</a:t>
                      </a:r>
                    </a:p>
                    <a:p>
                      <a:pPr algn="ctr"/>
                      <a:r>
                        <a:rPr lang="en-US" sz="2000" baseline="0" dirty="0"/>
                        <a:t> Admit</a:t>
                      </a:r>
                      <a:endParaRPr lang="en-US" sz="2000" dirty="0"/>
                    </a:p>
                  </a:txBody>
                  <a:tcPr anchor="ctr"/>
                </a:tc>
                <a:tc>
                  <a:txBody>
                    <a:bodyPr/>
                    <a:lstStyle/>
                    <a:p>
                      <a:pPr algn="ctr"/>
                      <a:r>
                        <a:rPr lang="en-US" dirty="0"/>
                        <a:t>ED</a:t>
                      </a:r>
                    </a:p>
                    <a:p>
                      <a:pPr algn="ctr"/>
                      <a:r>
                        <a:rPr lang="en-US" baseline="0" dirty="0"/>
                        <a:t> Index</a:t>
                      </a:r>
                      <a:endParaRPr lang="en-US" dirty="0"/>
                    </a:p>
                  </a:txBody>
                  <a:tcPr anchor="ctr"/>
                </a:tc>
                <a:extLst>
                  <a:ext uri="{0D108BD9-81ED-4DB2-BD59-A6C34878D82A}">
                    <a16:rowId xmlns:a16="http://schemas.microsoft.com/office/drawing/2014/main" val="2808362891"/>
                  </a:ext>
                </a:extLst>
              </a:tr>
              <a:tr h="599986">
                <a:tc>
                  <a:txBody>
                    <a:bodyPr/>
                    <a:lstStyle/>
                    <a:p>
                      <a:pPr algn="ctr"/>
                      <a:r>
                        <a:rPr lang="en-US" sz="2000" b="1" dirty="0"/>
                        <a:t>Academic</a:t>
                      </a:r>
                    </a:p>
                  </a:txBody>
                  <a:tcPr anchor="ctr"/>
                </a:tc>
                <a:tc>
                  <a:txBody>
                    <a:bodyPr/>
                    <a:lstStyle/>
                    <a:p>
                      <a:pPr algn="ctr"/>
                      <a:r>
                        <a:rPr lang="en-US" sz="2000" b="1" dirty="0"/>
                        <a:t>56,235</a:t>
                      </a:r>
                    </a:p>
                  </a:txBody>
                  <a:tcPr anchor="ctr"/>
                </a:tc>
                <a:tc>
                  <a:txBody>
                    <a:bodyPr/>
                    <a:lstStyle/>
                    <a:p>
                      <a:pPr algn="ctr"/>
                      <a:r>
                        <a:rPr lang="en-US" sz="2000" b="1" dirty="0"/>
                        <a:t>66.4%</a:t>
                      </a:r>
                    </a:p>
                  </a:txBody>
                  <a:tcPr anchor="ctr"/>
                </a:tc>
                <a:tc>
                  <a:txBody>
                    <a:bodyPr/>
                    <a:lstStyle/>
                    <a:p>
                      <a:pPr algn="ctr"/>
                      <a:r>
                        <a:rPr lang="en-US" sz="2000" b="1" dirty="0"/>
                        <a:t>58</a:t>
                      </a:r>
                    </a:p>
                  </a:txBody>
                  <a:tcPr anchor="ctr"/>
                </a:tc>
                <a:tc>
                  <a:txBody>
                    <a:bodyPr/>
                    <a:lstStyle/>
                    <a:p>
                      <a:pPr algn="ctr"/>
                      <a:r>
                        <a:rPr lang="en-US" sz="2000" b="1" dirty="0"/>
                        <a:t>969</a:t>
                      </a:r>
                    </a:p>
                  </a:txBody>
                  <a:tcPr anchor="ctr"/>
                </a:tc>
                <a:tc>
                  <a:txBody>
                    <a:bodyPr/>
                    <a:lstStyle/>
                    <a:p>
                      <a:pPr algn="ctr"/>
                      <a:r>
                        <a:rPr lang="en-US" sz="2000" b="1" dirty="0"/>
                        <a:t>28.8%</a:t>
                      </a:r>
                    </a:p>
                  </a:txBody>
                  <a:tcPr anchor="ctr"/>
                </a:tc>
                <a:tc>
                  <a:txBody>
                    <a:bodyPr/>
                    <a:lstStyle/>
                    <a:p>
                      <a:pPr algn="ctr"/>
                      <a:r>
                        <a:rPr lang="en-US" sz="2000" b="1" dirty="0"/>
                        <a:t>1.90</a:t>
                      </a:r>
                    </a:p>
                  </a:txBody>
                  <a:tcPr anchor="ctr"/>
                </a:tc>
                <a:tc>
                  <a:txBody>
                    <a:bodyPr/>
                    <a:lstStyle/>
                    <a:p>
                      <a:pPr algn="ctr"/>
                      <a:r>
                        <a:rPr lang="en-US" sz="2000" b="1" dirty="0"/>
                        <a:t>.749</a:t>
                      </a:r>
                    </a:p>
                  </a:txBody>
                  <a:tcPr anchor="ctr"/>
                </a:tc>
                <a:extLst>
                  <a:ext uri="{0D108BD9-81ED-4DB2-BD59-A6C34878D82A}">
                    <a16:rowId xmlns:a16="http://schemas.microsoft.com/office/drawing/2014/main" val="3773387778"/>
                  </a:ext>
                </a:extLst>
              </a:tr>
              <a:tr h="599986">
                <a:tc>
                  <a:txBody>
                    <a:bodyPr/>
                    <a:lstStyle/>
                    <a:p>
                      <a:pPr algn="ctr"/>
                      <a:r>
                        <a:rPr lang="en-US" sz="2000" b="1" dirty="0"/>
                        <a:t>Community</a:t>
                      </a:r>
                    </a:p>
                  </a:txBody>
                  <a:tcPr anchor="ctr"/>
                </a:tc>
                <a:tc>
                  <a:txBody>
                    <a:bodyPr/>
                    <a:lstStyle/>
                    <a:p>
                      <a:pPr algn="ctr"/>
                      <a:r>
                        <a:rPr lang="en-US" sz="2000" b="1" dirty="0"/>
                        <a:t>26,003</a:t>
                      </a:r>
                    </a:p>
                  </a:txBody>
                  <a:tcPr anchor="ctr"/>
                </a:tc>
                <a:tc>
                  <a:txBody>
                    <a:bodyPr/>
                    <a:lstStyle/>
                    <a:p>
                      <a:pPr algn="ctr"/>
                      <a:r>
                        <a:rPr lang="en-US" sz="2000" b="1" dirty="0"/>
                        <a:t>67.1%</a:t>
                      </a:r>
                    </a:p>
                  </a:txBody>
                  <a:tcPr anchor="ctr"/>
                </a:tc>
                <a:tc>
                  <a:txBody>
                    <a:bodyPr/>
                    <a:lstStyle/>
                    <a:p>
                      <a:pPr algn="ctr"/>
                      <a:r>
                        <a:rPr lang="en-US" sz="2000" b="1" dirty="0"/>
                        <a:t>25</a:t>
                      </a:r>
                    </a:p>
                  </a:txBody>
                  <a:tcPr anchor="ctr"/>
                </a:tc>
                <a:tc>
                  <a:txBody>
                    <a:bodyPr/>
                    <a:lstStyle/>
                    <a:p>
                      <a:pPr algn="ctr"/>
                      <a:r>
                        <a:rPr lang="en-US" sz="2000" b="1" dirty="0"/>
                        <a:t>1040</a:t>
                      </a:r>
                    </a:p>
                  </a:txBody>
                  <a:tcPr anchor="ctr"/>
                </a:tc>
                <a:tc>
                  <a:txBody>
                    <a:bodyPr/>
                    <a:lstStyle/>
                    <a:p>
                      <a:pPr algn="ctr"/>
                      <a:r>
                        <a:rPr lang="en-US" sz="2000" b="1" dirty="0"/>
                        <a:t>20.3%</a:t>
                      </a:r>
                    </a:p>
                  </a:txBody>
                  <a:tcPr anchor="ctr"/>
                </a:tc>
                <a:tc>
                  <a:txBody>
                    <a:bodyPr/>
                    <a:lstStyle/>
                    <a:p>
                      <a:pPr algn="ctr"/>
                      <a:r>
                        <a:rPr lang="en-US" sz="2000" b="1" dirty="0"/>
                        <a:t>1.50</a:t>
                      </a:r>
                    </a:p>
                  </a:txBody>
                  <a:tcPr anchor="ctr"/>
                </a:tc>
                <a:tc>
                  <a:txBody>
                    <a:bodyPr/>
                    <a:lstStyle/>
                    <a:p>
                      <a:pPr algn="ctr"/>
                      <a:r>
                        <a:rPr lang="en-US" sz="2000" b="1" dirty="0"/>
                        <a:t>.421</a:t>
                      </a:r>
                    </a:p>
                  </a:txBody>
                  <a:tcPr anchor="ctr"/>
                </a:tc>
                <a:extLst>
                  <a:ext uri="{0D108BD9-81ED-4DB2-BD59-A6C34878D82A}">
                    <a16:rowId xmlns:a16="http://schemas.microsoft.com/office/drawing/2014/main" val="598783290"/>
                  </a:ext>
                </a:extLst>
              </a:tr>
              <a:tr h="599986">
                <a:tc>
                  <a:txBody>
                    <a:bodyPr/>
                    <a:lstStyle/>
                    <a:p>
                      <a:pPr algn="ctr"/>
                      <a:r>
                        <a:rPr lang="en-US" sz="2000" b="1" dirty="0"/>
                        <a:t>Freestanding</a:t>
                      </a:r>
                    </a:p>
                  </a:txBody>
                  <a:tcPr anchor="ctr"/>
                </a:tc>
                <a:tc>
                  <a:txBody>
                    <a:bodyPr/>
                    <a:lstStyle/>
                    <a:p>
                      <a:pPr algn="ctr"/>
                      <a:r>
                        <a:rPr lang="en-US" sz="2000" b="1" dirty="0"/>
                        <a:t>22,224</a:t>
                      </a:r>
                    </a:p>
                  </a:txBody>
                  <a:tcPr anchor="ctr"/>
                </a:tc>
                <a:tc>
                  <a:txBody>
                    <a:bodyPr/>
                    <a:lstStyle/>
                    <a:p>
                      <a:pPr algn="ctr"/>
                      <a:r>
                        <a:rPr lang="en-US" sz="2000" b="1" dirty="0"/>
                        <a:t>71.0%</a:t>
                      </a:r>
                    </a:p>
                  </a:txBody>
                  <a:tcPr anchor="ctr"/>
                </a:tc>
                <a:tc>
                  <a:txBody>
                    <a:bodyPr/>
                    <a:lstStyle/>
                    <a:p>
                      <a:pPr algn="ctr"/>
                      <a:r>
                        <a:rPr lang="en-US" sz="2000" b="1" dirty="0"/>
                        <a:t>13</a:t>
                      </a:r>
                    </a:p>
                  </a:txBody>
                  <a:tcPr anchor="ctr"/>
                </a:tc>
                <a:tc>
                  <a:txBody>
                    <a:bodyPr/>
                    <a:lstStyle/>
                    <a:p>
                      <a:pPr algn="ctr"/>
                      <a:r>
                        <a:rPr lang="en-US" sz="2000" b="1" dirty="0"/>
                        <a:t>1709</a:t>
                      </a:r>
                    </a:p>
                  </a:txBody>
                  <a:tcPr anchor="ctr"/>
                </a:tc>
                <a:tc>
                  <a:txBody>
                    <a:bodyPr/>
                    <a:lstStyle/>
                    <a:p>
                      <a:pPr algn="ctr"/>
                      <a:r>
                        <a:rPr lang="en-US" sz="2000" b="1" dirty="0"/>
                        <a:t>9.3%</a:t>
                      </a:r>
                    </a:p>
                  </a:txBody>
                  <a:tcPr anchor="ctr"/>
                </a:tc>
                <a:tc>
                  <a:txBody>
                    <a:bodyPr/>
                    <a:lstStyle/>
                    <a:p>
                      <a:pPr algn="ctr"/>
                      <a:r>
                        <a:rPr lang="en-US" sz="2000" b="1" dirty="0"/>
                        <a:t>------</a:t>
                      </a:r>
                    </a:p>
                  </a:txBody>
                  <a:tcPr anchor="ctr"/>
                </a:tc>
                <a:tc>
                  <a:txBody>
                    <a:bodyPr/>
                    <a:lstStyle/>
                    <a:p>
                      <a:pPr algn="ctr"/>
                      <a:r>
                        <a:rPr lang="en-US" sz="2000" b="1" dirty="0"/>
                        <a:t>.161</a:t>
                      </a:r>
                    </a:p>
                  </a:txBody>
                  <a:tcPr anchor="ctr"/>
                </a:tc>
                <a:extLst>
                  <a:ext uri="{0D108BD9-81ED-4DB2-BD59-A6C34878D82A}">
                    <a16:rowId xmlns:a16="http://schemas.microsoft.com/office/drawing/2014/main" val="2403096528"/>
                  </a:ext>
                </a:extLst>
              </a:tr>
              <a:tr h="599986">
                <a:tc>
                  <a:txBody>
                    <a:bodyPr/>
                    <a:lstStyle/>
                    <a:p>
                      <a:pPr algn="ctr"/>
                      <a:r>
                        <a:rPr lang="en-US" sz="2000" b="1" dirty="0"/>
                        <a:t>Pediatrics</a:t>
                      </a:r>
                    </a:p>
                  </a:txBody>
                  <a:tcPr anchor="ctr"/>
                </a:tc>
                <a:tc>
                  <a:txBody>
                    <a:bodyPr/>
                    <a:lstStyle/>
                    <a:p>
                      <a:pPr algn="ctr"/>
                      <a:r>
                        <a:rPr lang="en-US" sz="2000" b="1" dirty="0"/>
                        <a:t>19,613</a:t>
                      </a:r>
                    </a:p>
                  </a:txBody>
                  <a:tcPr anchor="ctr"/>
                </a:tc>
                <a:tc>
                  <a:txBody>
                    <a:bodyPr/>
                    <a:lstStyle/>
                    <a:p>
                      <a:pPr algn="ctr"/>
                      <a:r>
                        <a:rPr lang="en-US" sz="2000" b="1" dirty="0"/>
                        <a:t>74.4%</a:t>
                      </a:r>
                    </a:p>
                  </a:txBody>
                  <a:tcPr anchor="ctr"/>
                </a:tc>
                <a:tc>
                  <a:txBody>
                    <a:bodyPr/>
                    <a:lstStyle/>
                    <a:p>
                      <a:pPr algn="ctr"/>
                      <a:r>
                        <a:rPr lang="en-US" sz="2000" b="1" dirty="0"/>
                        <a:t>20</a:t>
                      </a:r>
                    </a:p>
                  </a:txBody>
                  <a:tcPr anchor="ctr"/>
                </a:tc>
                <a:tc>
                  <a:txBody>
                    <a:bodyPr/>
                    <a:lstStyle/>
                    <a:p>
                      <a:pPr algn="ctr"/>
                      <a:r>
                        <a:rPr lang="en-US" sz="2000" b="1" dirty="0"/>
                        <a:t>981</a:t>
                      </a:r>
                    </a:p>
                  </a:txBody>
                  <a:tcPr anchor="ctr"/>
                </a:tc>
                <a:tc>
                  <a:txBody>
                    <a:bodyPr/>
                    <a:lstStyle/>
                    <a:p>
                      <a:pPr algn="ctr"/>
                      <a:r>
                        <a:rPr lang="en-US" sz="2000" b="1" dirty="0"/>
                        <a:t>17.6%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.199</a:t>
                      </a:r>
                    </a:p>
                  </a:txBody>
                  <a:tcPr anchor="ctr"/>
                </a:tc>
                <a:extLst>
                  <a:ext uri="{0D108BD9-81ED-4DB2-BD59-A6C34878D82A}">
                    <a16:rowId xmlns:a16="http://schemas.microsoft.com/office/drawing/2014/main" val="2634249790"/>
                  </a:ext>
                </a:extLst>
              </a:tr>
            </a:tbl>
          </a:graphicData>
        </a:graphic>
      </p:graphicFrame>
      <p:pic>
        <p:nvPicPr>
          <p:cNvPr id="3" name="Picture 2"/>
          <p:cNvPicPr>
            <a:picLocks noChangeAspect="1"/>
          </p:cNvPicPr>
          <p:nvPr/>
        </p:nvPicPr>
        <p:blipFill>
          <a:blip r:embed="rId2"/>
          <a:stretch>
            <a:fillRect/>
          </a:stretch>
        </p:blipFill>
        <p:spPr>
          <a:xfrm>
            <a:off x="522513" y="5201551"/>
            <a:ext cx="4088675" cy="1656449"/>
          </a:xfrm>
          <a:prstGeom prst="rect">
            <a:avLst/>
          </a:prstGeom>
        </p:spPr>
      </p:pic>
      <p:pic>
        <p:nvPicPr>
          <p:cNvPr id="4" name="Picture 3"/>
          <p:cNvPicPr>
            <a:picLocks noChangeAspect="1"/>
          </p:cNvPicPr>
          <p:nvPr/>
        </p:nvPicPr>
        <p:blipFill>
          <a:blip r:embed="rId3"/>
          <a:stretch>
            <a:fillRect/>
          </a:stretch>
        </p:blipFill>
        <p:spPr>
          <a:xfrm>
            <a:off x="4611189" y="5201551"/>
            <a:ext cx="4193176" cy="1656449"/>
          </a:xfrm>
          <a:prstGeom prst="rect">
            <a:avLst/>
          </a:prstGeom>
        </p:spPr>
      </p:pic>
    </p:spTree>
    <p:extLst>
      <p:ext uri="{BB962C8B-B14F-4D97-AF65-F5344CB8AC3E}">
        <p14:creationId xmlns:p14="http://schemas.microsoft.com/office/powerpoint/2010/main" val="337229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Value Added Time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35572577"/>
              </p:ext>
            </p:extLst>
          </p:nvPr>
        </p:nvGraphicFramePr>
        <p:xfrm>
          <a:off x="-1" y="1698169"/>
          <a:ext cx="9144002" cy="3503382"/>
        </p:xfrm>
        <a:graphic>
          <a:graphicData uri="http://schemas.openxmlformats.org/drawingml/2006/table">
            <a:tbl>
              <a:tblPr firstRow="1" bandRow="1">
                <a:tableStyleId>{5C22544A-7EE6-4342-B048-85BDC9FD1C3A}</a:tableStyleId>
              </a:tblPr>
              <a:tblGrid>
                <a:gridCol w="871515">
                  <a:extLst>
                    <a:ext uri="{9D8B030D-6E8A-4147-A177-3AD203B41FA5}">
                      <a16:colId xmlns:a16="http://schemas.microsoft.com/office/drawing/2014/main" val="2962214432"/>
                    </a:ext>
                  </a:extLst>
                </a:gridCol>
                <a:gridCol w="1162022">
                  <a:extLst>
                    <a:ext uri="{9D8B030D-6E8A-4147-A177-3AD203B41FA5}">
                      <a16:colId xmlns:a16="http://schemas.microsoft.com/office/drawing/2014/main" val="636049751"/>
                    </a:ext>
                  </a:extLst>
                </a:gridCol>
                <a:gridCol w="866418">
                  <a:extLst>
                    <a:ext uri="{9D8B030D-6E8A-4147-A177-3AD203B41FA5}">
                      <a16:colId xmlns:a16="http://schemas.microsoft.com/office/drawing/2014/main" val="624312266"/>
                    </a:ext>
                  </a:extLst>
                </a:gridCol>
                <a:gridCol w="862149">
                  <a:extLst>
                    <a:ext uri="{9D8B030D-6E8A-4147-A177-3AD203B41FA5}">
                      <a16:colId xmlns:a16="http://schemas.microsoft.com/office/drawing/2014/main" val="492116384"/>
                    </a:ext>
                  </a:extLst>
                </a:gridCol>
                <a:gridCol w="1698171">
                  <a:extLst>
                    <a:ext uri="{9D8B030D-6E8A-4147-A177-3AD203B41FA5}">
                      <a16:colId xmlns:a16="http://schemas.microsoft.com/office/drawing/2014/main" val="2834224985"/>
                    </a:ext>
                  </a:extLst>
                </a:gridCol>
                <a:gridCol w="796835">
                  <a:extLst>
                    <a:ext uri="{9D8B030D-6E8A-4147-A177-3AD203B41FA5}">
                      <a16:colId xmlns:a16="http://schemas.microsoft.com/office/drawing/2014/main" val="1660752168"/>
                    </a:ext>
                  </a:extLst>
                </a:gridCol>
                <a:gridCol w="1097280">
                  <a:extLst>
                    <a:ext uri="{9D8B030D-6E8A-4147-A177-3AD203B41FA5}">
                      <a16:colId xmlns:a16="http://schemas.microsoft.com/office/drawing/2014/main" val="529758635"/>
                    </a:ext>
                  </a:extLst>
                </a:gridCol>
                <a:gridCol w="875211">
                  <a:extLst>
                    <a:ext uri="{9D8B030D-6E8A-4147-A177-3AD203B41FA5}">
                      <a16:colId xmlns:a16="http://schemas.microsoft.com/office/drawing/2014/main" val="2120920859"/>
                    </a:ext>
                  </a:extLst>
                </a:gridCol>
                <a:gridCol w="914401">
                  <a:extLst>
                    <a:ext uri="{9D8B030D-6E8A-4147-A177-3AD203B41FA5}">
                      <a16:colId xmlns:a16="http://schemas.microsoft.com/office/drawing/2014/main" val="1009740492"/>
                    </a:ext>
                  </a:extLst>
                </a:gridCol>
              </a:tblGrid>
              <a:tr h="1056042">
                <a:tc>
                  <a:txBody>
                    <a:bodyPr/>
                    <a:lstStyle/>
                    <a:p>
                      <a:pPr algn="ctr"/>
                      <a:r>
                        <a:rPr lang="en-US" sz="2000" dirty="0"/>
                        <a:t>Total LOS</a:t>
                      </a:r>
                    </a:p>
                  </a:txBody>
                  <a:tcPr anchor="ctr"/>
                </a:tc>
                <a:tc>
                  <a:txBody>
                    <a:bodyPr/>
                    <a:lstStyle/>
                    <a:p>
                      <a:pPr algn="ctr"/>
                      <a:r>
                        <a:rPr lang="en-US" sz="2000" dirty="0"/>
                        <a:t>Bed</a:t>
                      </a:r>
                      <a:r>
                        <a:rPr lang="en-US" sz="2000" baseline="0" dirty="0"/>
                        <a:t> to Decision</a:t>
                      </a:r>
                      <a:endParaRPr lang="en-US" sz="2000" dirty="0"/>
                    </a:p>
                  </a:txBody>
                  <a:tcPr anchor="ctr"/>
                </a:tc>
                <a:tc>
                  <a:txBody>
                    <a:bodyPr/>
                    <a:lstStyle/>
                    <a:p>
                      <a:pPr algn="ctr"/>
                      <a:r>
                        <a:rPr lang="en-US" sz="2000" dirty="0"/>
                        <a:t>Other</a:t>
                      </a:r>
                    </a:p>
                  </a:txBody>
                  <a:tcPr anchor="ctr"/>
                </a:tc>
                <a:tc>
                  <a:txBody>
                    <a:bodyPr/>
                    <a:lstStyle/>
                    <a:p>
                      <a:pPr algn="ctr"/>
                      <a:r>
                        <a:rPr lang="en-US" sz="2000" baseline="0" dirty="0"/>
                        <a:t>Value  Time %</a:t>
                      </a:r>
                    </a:p>
                  </a:txBody>
                  <a:tcPr anchor="ctr"/>
                </a:tc>
                <a:tc>
                  <a:txBody>
                    <a:bodyPr/>
                    <a:lstStyle/>
                    <a:p>
                      <a:endParaRPr lang="en-US" dirty="0"/>
                    </a:p>
                  </a:txBody>
                  <a:tcPr/>
                </a:tc>
                <a:tc>
                  <a:txBody>
                    <a:bodyPr/>
                    <a:lstStyle/>
                    <a:p>
                      <a:pPr algn="ctr"/>
                      <a:r>
                        <a:rPr lang="en-US" sz="2000" dirty="0"/>
                        <a:t>Total LOS</a:t>
                      </a:r>
                    </a:p>
                  </a:txBody>
                  <a:tcPr anchor="ctr"/>
                </a:tc>
                <a:tc>
                  <a:txBody>
                    <a:bodyPr/>
                    <a:lstStyle/>
                    <a:p>
                      <a:pPr algn="ctr"/>
                      <a:r>
                        <a:rPr lang="en-US" sz="2000" dirty="0"/>
                        <a:t>Bed</a:t>
                      </a:r>
                      <a:r>
                        <a:rPr lang="en-US" sz="2000" baseline="0" dirty="0"/>
                        <a:t> to Decision</a:t>
                      </a:r>
                      <a:endParaRPr lang="en-US" sz="2000" dirty="0"/>
                    </a:p>
                  </a:txBody>
                  <a:tcPr anchor="ctr"/>
                </a:tc>
                <a:tc>
                  <a:txBody>
                    <a:bodyPr/>
                    <a:lstStyle/>
                    <a:p>
                      <a:pPr algn="ctr"/>
                      <a:r>
                        <a:rPr lang="en-US" sz="2000" dirty="0"/>
                        <a:t>Other</a:t>
                      </a:r>
                    </a:p>
                  </a:txBody>
                  <a:tcPr anchor="ctr"/>
                </a:tc>
                <a:tc>
                  <a:txBody>
                    <a:bodyPr/>
                    <a:lstStyle/>
                    <a:p>
                      <a:pPr algn="ctr"/>
                      <a:r>
                        <a:rPr lang="en-US" sz="2000" baseline="0" dirty="0"/>
                        <a:t> Value Time %</a:t>
                      </a:r>
                    </a:p>
                  </a:txBody>
                  <a:tcPr anchor="ctr"/>
                </a:tc>
                <a:extLst>
                  <a:ext uri="{0D108BD9-81ED-4DB2-BD59-A6C34878D82A}">
                    <a16:rowId xmlns:a16="http://schemas.microsoft.com/office/drawing/2014/main" val="2808362891"/>
                  </a:ext>
                </a:extLst>
              </a:tr>
              <a:tr h="611835">
                <a:tc>
                  <a:txBody>
                    <a:bodyPr/>
                    <a:lstStyle/>
                    <a:p>
                      <a:pPr algn="ctr"/>
                      <a:r>
                        <a:rPr lang="en-US" sz="2000" b="1" dirty="0"/>
                        <a:t>4.2</a:t>
                      </a:r>
                    </a:p>
                  </a:txBody>
                  <a:tcPr anchor="ctr"/>
                </a:tc>
                <a:tc>
                  <a:txBody>
                    <a:bodyPr/>
                    <a:lstStyle/>
                    <a:p>
                      <a:pPr algn="ctr"/>
                      <a:r>
                        <a:rPr lang="en-US" sz="2000" b="1" dirty="0"/>
                        <a:t>3.5</a:t>
                      </a:r>
                    </a:p>
                  </a:txBody>
                  <a:tcPr anchor="ctr"/>
                </a:tc>
                <a:tc>
                  <a:txBody>
                    <a:bodyPr/>
                    <a:lstStyle/>
                    <a:p>
                      <a:pPr algn="ctr"/>
                      <a:r>
                        <a:rPr lang="en-US" sz="2000" b="1" dirty="0"/>
                        <a:t>1.2</a:t>
                      </a:r>
                    </a:p>
                  </a:txBody>
                  <a:tcPr anchor="ctr"/>
                </a:tc>
                <a:tc>
                  <a:txBody>
                    <a:bodyPr/>
                    <a:lstStyle/>
                    <a:p>
                      <a:pPr algn="ctr"/>
                      <a:r>
                        <a:rPr lang="en-US" sz="2000" b="1" dirty="0">
                          <a:solidFill>
                            <a:schemeClr val="accent2">
                              <a:lumMod val="75000"/>
                            </a:schemeClr>
                          </a:solidFill>
                        </a:rPr>
                        <a:t>71.4%</a:t>
                      </a:r>
                    </a:p>
                  </a:txBody>
                  <a:tcPr anchor="ctr"/>
                </a:tc>
                <a:tc>
                  <a:txBody>
                    <a:bodyPr/>
                    <a:lstStyle/>
                    <a:p>
                      <a:pPr algn="ctr"/>
                      <a:r>
                        <a:rPr lang="en-US" sz="2000" b="1" dirty="0"/>
                        <a:t>Academic</a:t>
                      </a:r>
                    </a:p>
                  </a:txBody>
                  <a:tcPr anchor="ctr"/>
                </a:tc>
                <a:tc>
                  <a:txBody>
                    <a:bodyPr/>
                    <a:lstStyle/>
                    <a:p>
                      <a:pPr algn="ctr"/>
                      <a:r>
                        <a:rPr lang="en-US" sz="2000" b="1" dirty="0"/>
                        <a:t>8.0</a:t>
                      </a:r>
                    </a:p>
                  </a:txBody>
                  <a:tcPr anchor="ctr"/>
                </a:tc>
                <a:tc>
                  <a:txBody>
                    <a:bodyPr/>
                    <a:lstStyle/>
                    <a:p>
                      <a:pPr algn="ctr"/>
                      <a:r>
                        <a:rPr lang="en-US" sz="2000" b="1" dirty="0"/>
                        <a:t>3.0</a:t>
                      </a:r>
                    </a:p>
                  </a:txBody>
                  <a:tcPr anchor="ctr"/>
                </a:tc>
                <a:tc>
                  <a:txBody>
                    <a:bodyPr/>
                    <a:lstStyle/>
                    <a:p>
                      <a:pPr algn="ctr"/>
                      <a:r>
                        <a:rPr lang="en-US" sz="2000" b="1" dirty="0"/>
                        <a:t>5.0</a:t>
                      </a:r>
                    </a:p>
                  </a:txBody>
                  <a:tcPr anchor="ctr"/>
                </a:tc>
                <a:tc>
                  <a:txBody>
                    <a:bodyPr/>
                    <a:lstStyle/>
                    <a:p>
                      <a:pPr algn="ctr"/>
                      <a:r>
                        <a:rPr lang="en-US" sz="2000" b="1" dirty="0">
                          <a:solidFill>
                            <a:schemeClr val="accent2">
                              <a:lumMod val="75000"/>
                            </a:schemeClr>
                          </a:solidFill>
                        </a:rPr>
                        <a:t>37.5%</a:t>
                      </a:r>
                    </a:p>
                  </a:txBody>
                  <a:tcPr anchor="ctr"/>
                </a:tc>
                <a:extLst>
                  <a:ext uri="{0D108BD9-81ED-4DB2-BD59-A6C34878D82A}">
                    <a16:rowId xmlns:a16="http://schemas.microsoft.com/office/drawing/2014/main" val="3773387778"/>
                  </a:ext>
                </a:extLst>
              </a:tr>
              <a:tr h="611835">
                <a:tc>
                  <a:txBody>
                    <a:bodyPr/>
                    <a:lstStyle/>
                    <a:p>
                      <a:pPr algn="ctr"/>
                      <a:r>
                        <a:rPr lang="en-US" sz="2000" b="1" dirty="0"/>
                        <a:t>3.0</a:t>
                      </a:r>
                    </a:p>
                  </a:txBody>
                  <a:tcPr anchor="ctr"/>
                </a:tc>
                <a:tc>
                  <a:txBody>
                    <a:bodyPr/>
                    <a:lstStyle/>
                    <a:p>
                      <a:pPr algn="ctr"/>
                      <a:r>
                        <a:rPr lang="en-US" sz="2000" b="1" dirty="0"/>
                        <a:t>2.3</a:t>
                      </a:r>
                    </a:p>
                  </a:txBody>
                  <a:tcPr anchor="ctr"/>
                </a:tc>
                <a:tc>
                  <a:txBody>
                    <a:bodyPr/>
                    <a:lstStyle/>
                    <a:p>
                      <a:pPr algn="ctr"/>
                      <a:r>
                        <a:rPr lang="en-US" sz="2000" b="1" dirty="0"/>
                        <a:t>0.7</a:t>
                      </a:r>
                    </a:p>
                  </a:txBody>
                  <a:tcPr anchor="ctr"/>
                </a:tc>
                <a:tc>
                  <a:txBody>
                    <a:bodyPr/>
                    <a:lstStyle/>
                    <a:p>
                      <a:pPr algn="ctr"/>
                      <a:r>
                        <a:rPr lang="en-US" sz="2000" b="1" dirty="0">
                          <a:solidFill>
                            <a:schemeClr val="accent2">
                              <a:lumMod val="75000"/>
                            </a:schemeClr>
                          </a:solidFill>
                        </a:rPr>
                        <a:t>76.7%</a:t>
                      </a:r>
                    </a:p>
                  </a:txBody>
                  <a:tcPr anchor="ctr"/>
                </a:tc>
                <a:tc>
                  <a:txBody>
                    <a:bodyPr/>
                    <a:lstStyle/>
                    <a:p>
                      <a:pPr algn="ctr"/>
                      <a:r>
                        <a:rPr lang="en-US" sz="2000" b="1" dirty="0"/>
                        <a:t>Community</a:t>
                      </a:r>
                    </a:p>
                  </a:txBody>
                  <a:tcPr anchor="ctr"/>
                </a:tc>
                <a:tc>
                  <a:txBody>
                    <a:bodyPr/>
                    <a:lstStyle/>
                    <a:p>
                      <a:pPr algn="ctr"/>
                      <a:r>
                        <a:rPr lang="en-US" sz="2000" b="1" dirty="0"/>
                        <a:t>5.7</a:t>
                      </a:r>
                    </a:p>
                  </a:txBody>
                  <a:tcPr anchor="ctr"/>
                </a:tc>
                <a:tc>
                  <a:txBody>
                    <a:bodyPr/>
                    <a:lstStyle/>
                    <a:p>
                      <a:pPr algn="ctr"/>
                      <a:r>
                        <a:rPr lang="en-US" sz="2000" b="1" dirty="0"/>
                        <a:t>3.1</a:t>
                      </a:r>
                    </a:p>
                  </a:txBody>
                  <a:tcPr anchor="ctr"/>
                </a:tc>
                <a:tc>
                  <a:txBody>
                    <a:bodyPr/>
                    <a:lstStyle/>
                    <a:p>
                      <a:pPr algn="ctr"/>
                      <a:r>
                        <a:rPr lang="en-US" sz="2000" b="1" dirty="0"/>
                        <a:t>2.6</a:t>
                      </a:r>
                    </a:p>
                  </a:txBody>
                  <a:tcPr anchor="ctr"/>
                </a:tc>
                <a:tc>
                  <a:txBody>
                    <a:bodyPr/>
                    <a:lstStyle/>
                    <a:p>
                      <a:pPr algn="ctr"/>
                      <a:r>
                        <a:rPr lang="en-US" sz="2000" b="1" dirty="0">
                          <a:solidFill>
                            <a:schemeClr val="accent2">
                              <a:lumMod val="75000"/>
                            </a:schemeClr>
                          </a:solidFill>
                        </a:rPr>
                        <a:t>54.4%</a:t>
                      </a:r>
                    </a:p>
                  </a:txBody>
                  <a:tcPr anchor="ctr"/>
                </a:tc>
                <a:extLst>
                  <a:ext uri="{0D108BD9-81ED-4DB2-BD59-A6C34878D82A}">
                    <a16:rowId xmlns:a16="http://schemas.microsoft.com/office/drawing/2014/main" val="598783290"/>
                  </a:ext>
                </a:extLst>
              </a:tr>
              <a:tr h="611835">
                <a:tc>
                  <a:txBody>
                    <a:bodyPr/>
                    <a:lstStyle/>
                    <a:p>
                      <a:pPr algn="ctr"/>
                      <a:r>
                        <a:rPr lang="en-US" sz="2000" b="1" dirty="0"/>
                        <a:t>2.5</a:t>
                      </a:r>
                    </a:p>
                  </a:txBody>
                  <a:tcPr anchor="ctr"/>
                </a:tc>
                <a:tc>
                  <a:txBody>
                    <a:bodyPr/>
                    <a:lstStyle/>
                    <a:p>
                      <a:pPr algn="ctr"/>
                      <a:r>
                        <a:rPr lang="en-US" sz="2000" b="1" dirty="0"/>
                        <a:t>1.6</a:t>
                      </a:r>
                    </a:p>
                  </a:txBody>
                  <a:tcPr anchor="ctr"/>
                </a:tc>
                <a:tc>
                  <a:txBody>
                    <a:bodyPr/>
                    <a:lstStyle/>
                    <a:p>
                      <a:pPr algn="ctr"/>
                      <a:r>
                        <a:rPr lang="en-US" sz="2000" b="1" dirty="0"/>
                        <a:t>0.9</a:t>
                      </a:r>
                    </a:p>
                  </a:txBody>
                  <a:tcPr anchor="ctr"/>
                </a:tc>
                <a:tc>
                  <a:txBody>
                    <a:bodyPr/>
                    <a:lstStyle/>
                    <a:p>
                      <a:pPr algn="ctr"/>
                      <a:r>
                        <a:rPr lang="en-US" sz="2000" b="1" dirty="0">
                          <a:solidFill>
                            <a:schemeClr val="accent2">
                              <a:lumMod val="75000"/>
                            </a:schemeClr>
                          </a:solidFill>
                        </a:rPr>
                        <a:t>64.0%</a:t>
                      </a:r>
                    </a:p>
                  </a:txBody>
                  <a:tcPr anchor="ctr"/>
                </a:tc>
                <a:tc>
                  <a:txBody>
                    <a:bodyPr/>
                    <a:lstStyle/>
                    <a:p>
                      <a:pPr algn="ctr"/>
                      <a:r>
                        <a:rPr lang="en-US" sz="2000" b="1" dirty="0"/>
                        <a:t>Freestanding</a:t>
                      </a:r>
                    </a:p>
                  </a:txBody>
                  <a:tcPr anchor="ctr"/>
                </a:tc>
                <a:tc>
                  <a:txBody>
                    <a:bodyPr/>
                    <a:lstStyle/>
                    <a:p>
                      <a:pPr algn="ctr"/>
                      <a:r>
                        <a:rPr lang="en-US" sz="2000" b="1" dirty="0"/>
                        <a:t>8.0</a:t>
                      </a:r>
                    </a:p>
                  </a:txBody>
                  <a:tcPr anchor="ctr"/>
                </a:tc>
                <a:tc>
                  <a:txBody>
                    <a:bodyPr/>
                    <a:lstStyle/>
                    <a:p>
                      <a:pPr algn="ctr"/>
                      <a:r>
                        <a:rPr lang="en-US" sz="2000" b="1" dirty="0"/>
                        <a:t>2.1</a:t>
                      </a:r>
                    </a:p>
                  </a:txBody>
                  <a:tcPr anchor="ctr"/>
                </a:tc>
                <a:tc>
                  <a:txBody>
                    <a:bodyPr/>
                    <a:lstStyle/>
                    <a:p>
                      <a:pPr algn="ctr"/>
                      <a:r>
                        <a:rPr lang="en-US" sz="2000" b="1" dirty="0"/>
                        <a:t>5.9</a:t>
                      </a:r>
                    </a:p>
                  </a:txBody>
                  <a:tcPr anchor="ctr"/>
                </a:tc>
                <a:tc>
                  <a:txBody>
                    <a:bodyPr/>
                    <a:lstStyle/>
                    <a:p>
                      <a:pPr algn="ctr"/>
                      <a:r>
                        <a:rPr lang="en-US" sz="2000" b="1" dirty="0">
                          <a:solidFill>
                            <a:schemeClr val="accent2">
                              <a:lumMod val="75000"/>
                            </a:schemeClr>
                          </a:solidFill>
                        </a:rPr>
                        <a:t>26.3%</a:t>
                      </a:r>
                    </a:p>
                  </a:txBody>
                  <a:tcPr anchor="ctr"/>
                </a:tc>
                <a:extLst>
                  <a:ext uri="{0D108BD9-81ED-4DB2-BD59-A6C34878D82A}">
                    <a16:rowId xmlns:a16="http://schemas.microsoft.com/office/drawing/2014/main" val="2403096528"/>
                  </a:ext>
                </a:extLst>
              </a:tr>
              <a:tr h="611835">
                <a:tc>
                  <a:txBody>
                    <a:bodyPr/>
                    <a:lstStyle/>
                    <a:p>
                      <a:pPr algn="ctr"/>
                      <a:r>
                        <a:rPr lang="en-US" sz="2000" b="1" dirty="0"/>
                        <a:t>2.9</a:t>
                      </a:r>
                    </a:p>
                  </a:txBody>
                  <a:tcPr anchor="ctr"/>
                </a:tc>
                <a:tc>
                  <a:txBody>
                    <a:bodyPr/>
                    <a:lstStyle/>
                    <a:p>
                      <a:pPr algn="ctr"/>
                      <a:r>
                        <a:rPr lang="en-US" sz="2000" b="1" dirty="0"/>
                        <a:t>1.9</a:t>
                      </a:r>
                    </a:p>
                  </a:txBody>
                  <a:tcPr anchor="ctr"/>
                </a:tc>
                <a:tc>
                  <a:txBody>
                    <a:bodyPr/>
                    <a:lstStyle/>
                    <a:p>
                      <a:pPr algn="ctr"/>
                      <a:r>
                        <a:rPr lang="en-US" sz="2000" b="1" dirty="0"/>
                        <a:t>1.3</a:t>
                      </a:r>
                    </a:p>
                  </a:txBody>
                  <a:tcPr anchor="ctr"/>
                </a:tc>
                <a:tc>
                  <a:txBody>
                    <a:bodyPr/>
                    <a:lstStyle/>
                    <a:p>
                      <a:pPr algn="ctr"/>
                      <a:r>
                        <a:rPr lang="en-US" sz="2000" b="1" dirty="0">
                          <a:solidFill>
                            <a:schemeClr val="accent2">
                              <a:lumMod val="75000"/>
                            </a:schemeClr>
                          </a:solidFill>
                        </a:rPr>
                        <a:t>65.6%</a:t>
                      </a:r>
                    </a:p>
                  </a:txBody>
                  <a:tcPr anchor="ctr"/>
                </a:tc>
                <a:tc>
                  <a:txBody>
                    <a:bodyPr/>
                    <a:lstStyle/>
                    <a:p>
                      <a:pPr algn="ctr"/>
                      <a:r>
                        <a:rPr lang="en-US" sz="2000" b="1" dirty="0"/>
                        <a:t>Pediatrics</a:t>
                      </a:r>
                    </a:p>
                  </a:txBody>
                  <a:tcPr anchor="ctr"/>
                </a:tc>
                <a:tc>
                  <a:txBody>
                    <a:bodyPr/>
                    <a:lstStyle/>
                    <a:p>
                      <a:pPr algn="ctr"/>
                      <a:r>
                        <a:rPr lang="en-US" sz="2000" b="1" dirty="0"/>
                        <a:t>5.5</a:t>
                      </a:r>
                    </a:p>
                  </a:txBody>
                  <a:tcPr anchor="ctr"/>
                </a:tc>
                <a:tc>
                  <a:txBody>
                    <a:bodyPr/>
                    <a:lstStyle/>
                    <a:p>
                      <a:pPr algn="ctr"/>
                      <a:r>
                        <a:rPr lang="en-US" sz="2000" b="1" dirty="0"/>
                        <a:t>2.9</a:t>
                      </a:r>
                    </a:p>
                  </a:txBody>
                  <a:tcPr anchor="ctr"/>
                </a:tc>
                <a:tc>
                  <a:txBody>
                    <a:bodyPr/>
                    <a:lstStyle/>
                    <a:p>
                      <a:pPr algn="ctr"/>
                      <a:r>
                        <a:rPr lang="en-US" sz="2000" b="1" dirty="0"/>
                        <a:t>2.6</a:t>
                      </a:r>
                    </a:p>
                  </a:txBody>
                  <a:tcPr anchor="ctr"/>
                </a:tc>
                <a:tc>
                  <a:txBody>
                    <a:bodyPr/>
                    <a:lstStyle/>
                    <a:p>
                      <a:pPr algn="ctr"/>
                      <a:r>
                        <a:rPr lang="en-US" sz="2000" b="1" dirty="0">
                          <a:solidFill>
                            <a:schemeClr val="accent2">
                              <a:lumMod val="75000"/>
                            </a:schemeClr>
                          </a:solidFill>
                        </a:rPr>
                        <a:t>52.7%</a:t>
                      </a:r>
                    </a:p>
                  </a:txBody>
                  <a:tcPr anchor="ctr"/>
                </a:tc>
                <a:extLst>
                  <a:ext uri="{0D108BD9-81ED-4DB2-BD59-A6C34878D82A}">
                    <a16:rowId xmlns:a16="http://schemas.microsoft.com/office/drawing/2014/main" val="2634249790"/>
                  </a:ext>
                </a:extLst>
              </a:tr>
            </a:tbl>
          </a:graphicData>
        </a:graphic>
      </p:graphicFrame>
      <p:pic>
        <p:nvPicPr>
          <p:cNvPr id="3" name="Picture 2"/>
          <p:cNvPicPr>
            <a:picLocks noChangeAspect="1"/>
          </p:cNvPicPr>
          <p:nvPr/>
        </p:nvPicPr>
        <p:blipFill>
          <a:blip r:embed="rId2"/>
          <a:stretch>
            <a:fillRect/>
          </a:stretch>
        </p:blipFill>
        <p:spPr>
          <a:xfrm>
            <a:off x="522513" y="5201551"/>
            <a:ext cx="4088675" cy="1656449"/>
          </a:xfrm>
          <a:prstGeom prst="rect">
            <a:avLst/>
          </a:prstGeom>
        </p:spPr>
      </p:pic>
      <p:pic>
        <p:nvPicPr>
          <p:cNvPr id="4" name="Picture 3"/>
          <p:cNvPicPr>
            <a:picLocks noChangeAspect="1"/>
          </p:cNvPicPr>
          <p:nvPr/>
        </p:nvPicPr>
        <p:blipFill>
          <a:blip r:embed="rId3"/>
          <a:stretch>
            <a:fillRect/>
          </a:stretch>
        </p:blipFill>
        <p:spPr>
          <a:xfrm>
            <a:off x="4611189" y="5201551"/>
            <a:ext cx="4193176" cy="1656449"/>
          </a:xfrm>
          <a:prstGeom prst="rect">
            <a:avLst/>
          </a:prstGeom>
        </p:spPr>
      </p:pic>
      <p:sp>
        <p:nvSpPr>
          <p:cNvPr id="8" name="Rectangle 7"/>
          <p:cNvSpPr/>
          <p:nvPr/>
        </p:nvSpPr>
        <p:spPr>
          <a:xfrm>
            <a:off x="-1" y="1123406"/>
            <a:ext cx="4611188" cy="5747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Discharged Patients</a:t>
            </a:r>
          </a:p>
        </p:txBody>
      </p:sp>
      <p:sp>
        <p:nvSpPr>
          <p:cNvPr id="9" name="Rectangle 8"/>
          <p:cNvSpPr/>
          <p:nvPr/>
        </p:nvSpPr>
        <p:spPr>
          <a:xfrm>
            <a:off x="4611188" y="1123406"/>
            <a:ext cx="4532812" cy="5747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Admitted Patients</a:t>
            </a:r>
          </a:p>
        </p:txBody>
      </p:sp>
    </p:spTree>
    <p:extLst>
      <p:ext uri="{BB962C8B-B14F-4D97-AF65-F5344CB8AC3E}">
        <p14:creationId xmlns:p14="http://schemas.microsoft.com/office/powerpoint/2010/main" val="305134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Value Added Time</a:t>
            </a:r>
          </a:p>
        </p:txBody>
      </p:sp>
      <p:graphicFrame>
        <p:nvGraphicFramePr>
          <p:cNvPr id="12" name="Content Placeholder 11">
            <a:extLst>
              <a:ext uri="{FF2B5EF4-FFF2-40B4-BE49-F238E27FC236}">
                <a16:creationId xmlns:a16="http://schemas.microsoft.com/office/drawing/2014/main" id="{FD427E8E-D245-425B-9553-AD319FC3B6C0}"/>
              </a:ext>
            </a:extLst>
          </p:cNvPr>
          <p:cNvGraphicFramePr>
            <a:graphicFrameLocks noGrp="1"/>
          </p:cNvGraphicFramePr>
          <p:nvPr>
            <p:ph idx="1"/>
            <p:extLst>
              <p:ext uri="{D42A27DB-BD31-4B8C-83A1-F6EECF244321}">
                <p14:modId xmlns:p14="http://schemas.microsoft.com/office/powerpoint/2010/main" val="28869188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3AFED84-6996-4B19-9987-F73CF4AFA25A}"/>
              </a:ext>
            </a:extLst>
          </p:cNvPr>
          <p:cNvSpPr txBox="1"/>
          <p:nvPr/>
        </p:nvSpPr>
        <p:spPr>
          <a:xfrm>
            <a:off x="7136091" y="2076111"/>
            <a:ext cx="2007909" cy="1169551"/>
          </a:xfrm>
          <a:prstGeom prst="rect">
            <a:avLst/>
          </a:prstGeom>
          <a:solidFill>
            <a:schemeClr val="bg2"/>
          </a:solidFill>
        </p:spPr>
        <p:txBody>
          <a:bodyPr wrap="square" rtlCol="0">
            <a:spAutoFit/>
          </a:bodyPr>
          <a:lstStyle/>
          <a:p>
            <a:r>
              <a:rPr lang="en-US" sz="1400" dirty="0"/>
              <a:t>Arrival to Provider same</a:t>
            </a:r>
          </a:p>
          <a:p>
            <a:endParaRPr lang="en-US" sz="1400" dirty="0"/>
          </a:p>
          <a:p>
            <a:r>
              <a:rPr lang="en-US" sz="1400" dirty="0"/>
              <a:t>Reduced decision time</a:t>
            </a:r>
          </a:p>
          <a:p>
            <a:endParaRPr lang="en-US" sz="1400" dirty="0"/>
          </a:p>
          <a:p>
            <a:r>
              <a:rPr lang="en-US" sz="1400" b="1" i="1" dirty="0"/>
              <a:t>Increased Boarding</a:t>
            </a:r>
          </a:p>
        </p:txBody>
      </p:sp>
    </p:spTree>
    <p:extLst>
      <p:ext uri="{BB962C8B-B14F-4D97-AF65-F5344CB8AC3E}">
        <p14:creationId xmlns:p14="http://schemas.microsoft.com/office/powerpoint/2010/main" val="254012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78" y="3575737"/>
            <a:ext cx="1879865" cy="1190897"/>
          </a:xfrm>
          <a:prstGeom prst="rect">
            <a:avLst/>
          </a:prstGeom>
        </p:spPr>
      </p:pic>
      <p:sp>
        <p:nvSpPr>
          <p:cNvPr id="2" name="Title 1"/>
          <p:cNvSpPr>
            <a:spLocks noGrp="1"/>
          </p:cNvSpPr>
          <p:nvPr>
            <p:ph type="title"/>
          </p:nvPr>
        </p:nvSpPr>
        <p:spPr/>
        <p:txBody>
          <a:bodyPr>
            <a:normAutofit/>
          </a:bodyPr>
          <a:lstStyle/>
          <a:p>
            <a:r>
              <a:rPr lang="en-US" dirty="0"/>
              <a:t>Nursing and Support Hours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78" y="1346501"/>
            <a:ext cx="1851698" cy="1135708"/>
          </a:xfrm>
          <a:prstGeom prst="rect">
            <a:avLst/>
          </a:prstGeom>
        </p:spPr>
      </p:pic>
      <p:pic>
        <p:nvPicPr>
          <p:cNvPr id="10" name="Picture 9"/>
          <p:cNvPicPr>
            <a:picLocks noChangeAspect="1"/>
          </p:cNvPicPr>
          <p:nvPr/>
        </p:nvPicPr>
        <p:blipFill>
          <a:blip r:embed="rId4"/>
          <a:stretch>
            <a:fillRect/>
          </a:stretch>
        </p:blipFill>
        <p:spPr>
          <a:xfrm>
            <a:off x="253191" y="2394302"/>
            <a:ext cx="1784991" cy="120189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316" y="4493140"/>
            <a:ext cx="2243582" cy="136702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66" y="5505300"/>
            <a:ext cx="2042887" cy="1244737"/>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3878737536"/>
              </p:ext>
            </p:extLst>
          </p:nvPr>
        </p:nvGraphicFramePr>
        <p:xfrm>
          <a:off x="2856236" y="1797876"/>
          <a:ext cx="6060892" cy="1798320"/>
        </p:xfrm>
        <a:graphic>
          <a:graphicData uri="http://schemas.openxmlformats.org/drawingml/2006/table">
            <a:tbl>
              <a:tblPr firstRow="1" bandRow="1">
                <a:tableStyleId>{5C22544A-7EE6-4342-B048-85BDC9FD1C3A}</a:tableStyleId>
              </a:tblPr>
              <a:tblGrid>
                <a:gridCol w="1193192">
                  <a:extLst>
                    <a:ext uri="{9D8B030D-6E8A-4147-A177-3AD203B41FA5}">
                      <a16:colId xmlns:a16="http://schemas.microsoft.com/office/drawing/2014/main" val="619235229"/>
                    </a:ext>
                  </a:extLst>
                </a:gridCol>
                <a:gridCol w="1716746">
                  <a:extLst>
                    <a:ext uri="{9D8B030D-6E8A-4147-A177-3AD203B41FA5}">
                      <a16:colId xmlns:a16="http://schemas.microsoft.com/office/drawing/2014/main" val="1834704564"/>
                    </a:ext>
                  </a:extLst>
                </a:gridCol>
                <a:gridCol w="1575477">
                  <a:extLst>
                    <a:ext uri="{9D8B030D-6E8A-4147-A177-3AD203B41FA5}">
                      <a16:colId xmlns:a16="http://schemas.microsoft.com/office/drawing/2014/main" val="2653906844"/>
                    </a:ext>
                  </a:extLst>
                </a:gridCol>
                <a:gridCol w="1575477">
                  <a:extLst>
                    <a:ext uri="{9D8B030D-6E8A-4147-A177-3AD203B41FA5}">
                      <a16:colId xmlns:a16="http://schemas.microsoft.com/office/drawing/2014/main" val="3354588670"/>
                    </a:ext>
                  </a:extLst>
                </a:gridCol>
              </a:tblGrid>
              <a:tr h="370840">
                <a:tc>
                  <a:txBody>
                    <a:bodyPr/>
                    <a:lstStyle/>
                    <a:p>
                      <a:endParaRPr lang="en-US" dirty="0"/>
                    </a:p>
                  </a:txBody>
                  <a:tcPr/>
                </a:tc>
                <a:tc>
                  <a:txBody>
                    <a:bodyPr/>
                    <a:lstStyle/>
                    <a:p>
                      <a:pPr algn="ctr"/>
                      <a:r>
                        <a:rPr lang="en-US" sz="2000" dirty="0"/>
                        <a:t>Median</a:t>
                      </a:r>
                    </a:p>
                    <a:p>
                      <a:pPr algn="ctr"/>
                      <a:r>
                        <a:rPr lang="en-US" sz="2000" dirty="0"/>
                        <a:t>Budgeted Hours</a:t>
                      </a:r>
                    </a:p>
                  </a:txBody>
                  <a:tcPr/>
                </a:tc>
                <a:tc>
                  <a:txBody>
                    <a:bodyPr/>
                    <a:lstStyle/>
                    <a:p>
                      <a:pPr algn="ctr"/>
                      <a:r>
                        <a:rPr lang="en-US" sz="2000" dirty="0"/>
                        <a:t>Median</a:t>
                      </a:r>
                    </a:p>
                    <a:p>
                      <a:pPr algn="ctr"/>
                      <a:r>
                        <a:rPr lang="en-US" sz="2000" dirty="0"/>
                        <a:t>Worked</a:t>
                      </a:r>
                      <a:r>
                        <a:rPr lang="en-US" sz="2000" baseline="0" dirty="0"/>
                        <a:t> Hours</a:t>
                      </a:r>
                      <a:endParaRPr lang="en-US" sz="2000" dirty="0"/>
                    </a:p>
                  </a:txBody>
                  <a:tcPr/>
                </a:tc>
                <a:tc>
                  <a:txBody>
                    <a:bodyPr/>
                    <a:lstStyle/>
                    <a:p>
                      <a:pPr algn="ctr"/>
                      <a:r>
                        <a:rPr lang="en-US" sz="2000" dirty="0"/>
                        <a:t>Percent</a:t>
                      </a:r>
                    </a:p>
                    <a:p>
                      <a:pPr algn="ctr"/>
                      <a:r>
                        <a:rPr lang="en-US" sz="2000" dirty="0"/>
                        <a:t>Worked</a:t>
                      </a:r>
                    </a:p>
                    <a:p>
                      <a:pPr algn="ctr"/>
                      <a:r>
                        <a:rPr lang="en-US" sz="2000" dirty="0"/>
                        <a:t>Hours</a:t>
                      </a:r>
                    </a:p>
                  </a:txBody>
                  <a:tcPr/>
                </a:tc>
                <a:extLst>
                  <a:ext uri="{0D108BD9-81ED-4DB2-BD59-A6C34878D82A}">
                    <a16:rowId xmlns:a16="http://schemas.microsoft.com/office/drawing/2014/main" val="1643986423"/>
                  </a:ext>
                </a:extLst>
              </a:tr>
              <a:tr h="370840">
                <a:tc>
                  <a:txBody>
                    <a:bodyPr/>
                    <a:lstStyle/>
                    <a:p>
                      <a:r>
                        <a:rPr lang="en-US" sz="2000" b="1" dirty="0"/>
                        <a:t>Nursing</a:t>
                      </a:r>
                    </a:p>
                  </a:txBody>
                  <a:tcPr/>
                </a:tc>
                <a:tc>
                  <a:txBody>
                    <a:bodyPr/>
                    <a:lstStyle/>
                    <a:p>
                      <a:pPr algn="ctr"/>
                      <a:r>
                        <a:rPr lang="en-US" b="1" dirty="0"/>
                        <a:t>193,116</a:t>
                      </a:r>
                    </a:p>
                  </a:txBody>
                  <a:tcPr/>
                </a:tc>
                <a:tc>
                  <a:txBody>
                    <a:bodyPr/>
                    <a:lstStyle/>
                    <a:p>
                      <a:pPr algn="ctr"/>
                      <a:r>
                        <a:rPr lang="en-US" b="1" dirty="0"/>
                        <a:t>170,680</a:t>
                      </a:r>
                    </a:p>
                  </a:txBody>
                  <a:tcPr/>
                </a:tc>
                <a:tc>
                  <a:txBody>
                    <a:bodyPr/>
                    <a:lstStyle/>
                    <a:p>
                      <a:pPr algn="ctr"/>
                      <a:r>
                        <a:rPr lang="en-US" b="1" dirty="0"/>
                        <a:t>94.5%</a:t>
                      </a:r>
                    </a:p>
                  </a:txBody>
                  <a:tcPr/>
                </a:tc>
                <a:extLst>
                  <a:ext uri="{0D108BD9-81ED-4DB2-BD59-A6C34878D82A}">
                    <a16:rowId xmlns:a16="http://schemas.microsoft.com/office/drawing/2014/main" val="858926289"/>
                  </a:ext>
                </a:extLst>
              </a:tr>
              <a:tr h="370840">
                <a:tc>
                  <a:txBody>
                    <a:bodyPr/>
                    <a:lstStyle/>
                    <a:p>
                      <a:r>
                        <a:rPr lang="en-US" sz="2000" b="1" dirty="0"/>
                        <a:t>Support</a:t>
                      </a:r>
                    </a:p>
                  </a:txBody>
                  <a:tcPr/>
                </a:tc>
                <a:tc>
                  <a:txBody>
                    <a:bodyPr/>
                    <a:lstStyle/>
                    <a:p>
                      <a:pPr algn="ctr"/>
                      <a:r>
                        <a:rPr lang="en-US" b="1" dirty="0"/>
                        <a:t>80,926</a:t>
                      </a:r>
                    </a:p>
                  </a:txBody>
                  <a:tcPr/>
                </a:tc>
                <a:tc>
                  <a:txBody>
                    <a:bodyPr/>
                    <a:lstStyle/>
                    <a:p>
                      <a:pPr algn="ctr"/>
                      <a:r>
                        <a:rPr lang="en-US" b="1" dirty="0"/>
                        <a:t>71,481</a:t>
                      </a:r>
                    </a:p>
                  </a:txBody>
                  <a:tcPr/>
                </a:tc>
                <a:tc>
                  <a:txBody>
                    <a:bodyPr/>
                    <a:lstStyle/>
                    <a:p>
                      <a:pPr algn="ctr"/>
                      <a:r>
                        <a:rPr lang="en-US" b="1" dirty="0">
                          <a:solidFill>
                            <a:schemeClr val="tx1"/>
                          </a:solidFill>
                        </a:rPr>
                        <a:t>91.7%</a:t>
                      </a:r>
                    </a:p>
                  </a:txBody>
                  <a:tcPr/>
                </a:tc>
                <a:extLst>
                  <a:ext uri="{0D108BD9-81ED-4DB2-BD59-A6C34878D82A}">
                    <a16:rowId xmlns:a16="http://schemas.microsoft.com/office/drawing/2014/main" val="198537414"/>
                  </a:ext>
                </a:extLst>
              </a:tr>
            </a:tbl>
          </a:graphicData>
        </a:graphic>
      </p:graphicFrame>
      <p:graphicFrame>
        <p:nvGraphicFramePr>
          <p:cNvPr id="14" name="Content Placeholder 4"/>
          <p:cNvGraphicFramePr>
            <a:graphicFrameLocks/>
          </p:cNvGraphicFramePr>
          <p:nvPr>
            <p:extLst>
              <p:ext uri="{D42A27DB-BD31-4B8C-83A1-F6EECF244321}">
                <p14:modId xmlns:p14="http://schemas.microsoft.com/office/powerpoint/2010/main" val="1487780962"/>
              </p:ext>
            </p:extLst>
          </p:nvPr>
        </p:nvGraphicFramePr>
        <p:xfrm>
          <a:off x="2856236" y="4493140"/>
          <a:ext cx="6060892" cy="1584960"/>
        </p:xfrm>
        <a:graphic>
          <a:graphicData uri="http://schemas.openxmlformats.org/drawingml/2006/table">
            <a:tbl>
              <a:tblPr firstRow="1" bandRow="1">
                <a:tableStyleId>{5C22544A-7EE6-4342-B048-85BDC9FD1C3A}</a:tableStyleId>
              </a:tblPr>
              <a:tblGrid>
                <a:gridCol w="2303593">
                  <a:extLst>
                    <a:ext uri="{9D8B030D-6E8A-4147-A177-3AD203B41FA5}">
                      <a16:colId xmlns:a16="http://schemas.microsoft.com/office/drawing/2014/main" val="619235229"/>
                    </a:ext>
                  </a:extLst>
                </a:gridCol>
                <a:gridCol w="875211">
                  <a:extLst>
                    <a:ext uri="{9D8B030D-6E8A-4147-A177-3AD203B41FA5}">
                      <a16:colId xmlns:a16="http://schemas.microsoft.com/office/drawing/2014/main" val="1834704564"/>
                    </a:ext>
                  </a:extLst>
                </a:gridCol>
                <a:gridCol w="1306611">
                  <a:extLst>
                    <a:ext uri="{9D8B030D-6E8A-4147-A177-3AD203B41FA5}">
                      <a16:colId xmlns:a16="http://schemas.microsoft.com/office/drawing/2014/main" val="2653906844"/>
                    </a:ext>
                  </a:extLst>
                </a:gridCol>
                <a:gridCol w="1575477">
                  <a:extLst>
                    <a:ext uri="{9D8B030D-6E8A-4147-A177-3AD203B41FA5}">
                      <a16:colId xmlns:a16="http://schemas.microsoft.com/office/drawing/2014/main" val="3354588670"/>
                    </a:ext>
                  </a:extLst>
                </a:gridCol>
              </a:tblGrid>
              <a:tr h="370840">
                <a:tc>
                  <a:txBody>
                    <a:bodyPr/>
                    <a:lstStyle/>
                    <a:p>
                      <a:endParaRPr lang="en-US" dirty="0"/>
                    </a:p>
                  </a:txBody>
                  <a:tcPr/>
                </a:tc>
                <a:tc>
                  <a:txBody>
                    <a:bodyPr/>
                    <a:lstStyle/>
                    <a:p>
                      <a:pPr algn="ctr"/>
                      <a:r>
                        <a:rPr lang="en-US" sz="2000" dirty="0"/>
                        <a:t>% Yes</a:t>
                      </a:r>
                    </a:p>
                  </a:txBody>
                  <a:tcPr/>
                </a:tc>
                <a:tc>
                  <a:txBody>
                    <a:bodyPr/>
                    <a:lstStyle/>
                    <a:p>
                      <a:pPr algn="ctr"/>
                      <a:r>
                        <a:rPr lang="en-US" sz="2000" dirty="0"/>
                        <a:t>Weekday</a:t>
                      </a:r>
                    </a:p>
                  </a:txBody>
                  <a:tcPr/>
                </a:tc>
                <a:tc>
                  <a:txBody>
                    <a:bodyPr/>
                    <a:lstStyle/>
                    <a:p>
                      <a:pPr algn="ctr"/>
                      <a:r>
                        <a:rPr lang="en-US" sz="2000" dirty="0"/>
                        <a:t>Weekend</a:t>
                      </a:r>
                    </a:p>
                  </a:txBody>
                  <a:tcPr/>
                </a:tc>
                <a:extLst>
                  <a:ext uri="{0D108BD9-81ED-4DB2-BD59-A6C34878D82A}">
                    <a16:rowId xmlns:a16="http://schemas.microsoft.com/office/drawing/2014/main" val="1643986423"/>
                  </a:ext>
                </a:extLst>
              </a:tr>
              <a:tr h="370840">
                <a:tc>
                  <a:txBody>
                    <a:bodyPr/>
                    <a:lstStyle/>
                    <a:p>
                      <a:r>
                        <a:rPr lang="en-US" sz="2000" b="1" dirty="0"/>
                        <a:t>Case</a:t>
                      </a:r>
                      <a:r>
                        <a:rPr lang="en-US" sz="2000" b="1" baseline="0" dirty="0"/>
                        <a:t> Management</a:t>
                      </a:r>
                      <a:endParaRPr lang="en-US" sz="2000" b="1" dirty="0"/>
                    </a:p>
                  </a:txBody>
                  <a:tcPr/>
                </a:tc>
                <a:tc>
                  <a:txBody>
                    <a:bodyPr/>
                    <a:lstStyle/>
                    <a:p>
                      <a:pPr algn="ctr"/>
                      <a:r>
                        <a:rPr lang="en-US" b="1" dirty="0"/>
                        <a:t>91%</a:t>
                      </a:r>
                    </a:p>
                  </a:txBody>
                  <a:tcPr/>
                </a:tc>
                <a:tc>
                  <a:txBody>
                    <a:bodyPr/>
                    <a:lstStyle/>
                    <a:p>
                      <a:pPr algn="ctr"/>
                      <a:r>
                        <a:rPr lang="en-US" b="1" dirty="0"/>
                        <a:t>16</a:t>
                      </a:r>
                    </a:p>
                  </a:txBody>
                  <a:tcPr/>
                </a:tc>
                <a:tc>
                  <a:txBody>
                    <a:bodyPr/>
                    <a:lstStyle/>
                    <a:p>
                      <a:pPr algn="ctr"/>
                      <a:r>
                        <a:rPr lang="en-US" b="1" dirty="0"/>
                        <a:t>12</a:t>
                      </a:r>
                    </a:p>
                  </a:txBody>
                  <a:tcPr/>
                </a:tc>
                <a:extLst>
                  <a:ext uri="{0D108BD9-81ED-4DB2-BD59-A6C34878D82A}">
                    <a16:rowId xmlns:a16="http://schemas.microsoft.com/office/drawing/2014/main" val="858926289"/>
                  </a:ext>
                </a:extLst>
              </a:tr>
              <a:tr h="370840">
                <a:tc>
                  <a:txBody>
                    <a:bodyPr/>
                    <a:lstStyle/>
                    <a:p>
                      <a:r>
                        <a:rPr lang="en-US" sz="2000" b="1" dirty="0"/>
                        <a:t>Social</a:t>
                      </a:r>
                      <a:r>
                        <a:rPr lang="en-US" sz="2000" b="1" baseline="0" dirty="0"/>
                        <a:t> Work</a:t>
                      </a:r>
                    </a:p>
                  </a:txBody>
                  <a:tcPr/>
                </a:tc>
                <a:tc>
                  <a:txBody>
                    <a:bodyPr/>
                    <a:lstStyle/>
                    <a:p>
                      <a:pPr algn="ctr"/>
                      <a:r>
                        <a:rPr lang="en-US" b="1" dirty="0"/>
                        <a:t>90%</a:t>
                      </a:r>
                    </a:p>
                  </a:txBody>
                  <a:tcPr/>
                </a:tc>
                <a:tc>
                  <a:txBody>
                    <a:bodyPr/>
                    <a:lstStyle/>
                    <a:p>
                      <a:pPr algn="ctr"/>
                      <a:r>
                        <a:rPr lang="en-US" b="1" dirty="0"/>
                        <a:t>24</a:t>
                      </a:r>
                    </a:p>
                  </a:txBody>
                  <a:tcPr/>
                </a:tc>
                <a:tc>
                  <a:txBody>
                    <a:bodyPr/>
                    <a:lstStyle/>
                    <a:p>
                      <a:pPr algn="ctr"/>
                      <a:r>
                        <a:rPr lang="en-US" b="1" dirty="0">
                          <a:solidFill>
                            <a:schemeClr val="tx1"/>
                          </a:solidFill>
                        </a:rPr>
                        <a:t>24</a:t>
                      </a:r>
                    </a:p>
                  </a:txBody>
                  <a:tcPr/>
                </a:tc>
                <a:extLst>
                  <a:ext uri="{0D108BD9-81ED-4DB2-BD59-A6C34878D82A}">
                    <a16:rowId xmlns:a16="http://schemas.microsoft.com/office/drawing/2014/main" val="198537414"/>
                  </a:ext>
                </a:extLst>
              </a:tr>
              <a:tr h="370840">
                <a:tc>
                  <a:txBody>
                    <a:bodyPr/>
                    <a:lstStyle/>
                    <a:p>
                      <a:r>
                        <a:rPr lang="en-US" sz="2000" b="1" baseline="0" dirty="0"/>
                        <a:t>Pharmacist </a:t>
                      </a:r>
                    </a:p>
                  </a:txBody>
                  <a:tcPr/>
                </a:tc>
                <a:tc>
                  <a:txBody>
                    <a:bodyPr/>
                    <a:lstStyle/>
                    <a:p>
                      <a:pPr algn="ctr"/>
                      <a:r>
                        <a:rPr lang="en-US" b="1" dirty="0"/>
                        <a:t>93%</a:t>
                      </a:r>
                    </a:p>
                  </a:txBody>
                  <a:tcPr/>
                </a:tc>
                <a:tc>
                  <a:txBody>
                    <a:bodyPr/>
                    <a:lstStyle/>
                    <a:p>
                      <a:pPr algn="ctr"/>
                      <a:r>
                        <a:rPr lang="en-US" b="1" dirty="0"/>
                        <a:t>16</a:t>
                      </a:r>
                    </a:p>
                  </a:txBody>
                  <a:tcPr/>
                </a:tc>
                <a:tc>
                  <a:txBody>
                    <a:bodyPr/>
                    <a:lstStyle/>
                    <a:p>
                      <a:pPr algn="ctr"/>
                      <a:r>
                        <a:rPr lang="en-US" b="1" dirty="0">
                          <a:solidFill>
                            <a:schemeClr val="tx1"/>
                          </a:solidFill>
                        </a:rPr>
                        <a:t>16</a:t>
                      </a:r>
                    </a:p>
                  </a:txBody>
                  <a:tcPr/>
                </a:tc>
                <a:extLst>
                  <a:ext uri="{0D108BD9-81ED-4DB2-BD59-A6C34878D82A}">
                    <a16:rowId xmlns:a16="http://schemas.microsoft.com/office/drawing/2014/main" val="1744992093"/>
                  </a:ext>
                </a:extLst>
              </a:tr>
            </a:tbl>
          </a:graphicData>
        </a:graphic>
      </p:graphicFrame>
    </p:spTree>
    <p:extLst>
      <p:ext uri="{BB962C8B-B14F-4D97-AF65-F5344CB8AC3E}">
        <p14:creationId xmlns:p14="http://schemas.microsoft.com/office/powerpoint/2010/main" val="243809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pPr algn="ctr"/>
            <a:r>
              <a:rPr lang="en-US" sz="3600" b="1" dirty="0"/>
              <a:t>FY 2021</a:t>
            </a:r>
          </a:p>
          <a:p>
            <a:pPr algn="ctr"/>
            <a:r>
              <a:rPr lang="en-US" sz="3600" b="1" dirty="0"/>
              <a:t>Physician and Provider Hours</a:t>
            </a:r>
          </a:p>
        </p:txBody>
      </p:sp>
    </p:spTree>
    <p:extLst>
      <p:ext uri="{BB962C8B-B14F-4D97-AF65-F5344CB8AC3E}">
        <p14:creationId xmlns:p14="http://schemas.microsoft.com/office/powerpoint/2010/main" val="1287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Staffing</a:t>
            </a:r>
          </a:p>
        </p:txBody>
      </p:sp>
      <p:graphicFrame>
        <p:nvGraphicFramePr>
          <p:cNvPr id="3" name="Chart 2"/>
          <p:cNvGraphicFramePr>
            <a:graphicFrameLocks/>
          </p:cNvGraphicFramePr>
          <p:nvPr>
            <p:extLst>
              <p:ext uri="{D42A27DB-BD31-4B8C-83A1-F6EECF244321}">
                <p14:modId xmlns:p14="http://schemas.microsoft.com/office/powerpoint/2010/main" val="2070282526"/>
              </p:ext>
            </p:extLst>
          </p:nvPr>
        </p:nvGraphicFramePr>
        <p:xfrm>
          <a:off x="457201" y="1728440"/>
          <a:ext cx="8307658" cy="44381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964509" y="2276522"/>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2.1</a:t>
            </a:r>
          </a:p>
          <a:p>
            <a:pPr algn="ctr"/>
            <a:endParaRPr lang="en-US" sz="1600" b="1" dirty="0">
              <a:solidFill>
                <a:schemeClr val="bg1"/>
              </a:solidFill>
            </a:endParaRPr>
          </a:p>
        </p:txBody>
      </p:sp>
      <p:sp>
        <p:nvSpPr>
          <p:cNvPr id="5" name="Arrow: Right 4">
            <a:extLst>
              <a:ext uri="{FF2B5EF4-FFF2-40B4-BE49-F238E27FC236}">
                <a16:creationId xmlns:a16="http://schemas.microsoft.com/office/drawing/2014/main" id="{06361723-E56A-4483-B453-308EF8C36EB8}"/>
              </a:ext>
            </a:extLst>
          </p:cNvPr>
          <p:cNvSpPr/>
          <p:nvPr/>
        </p:nvSpPr>
        <p:spPr>
          <a:xfrm>
            <a:off x="4949505" y="4798503"/>
            <a:ext cx="2634143" cy="469783"/>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4.2% Reduction in hours</a:t>
            </a:r>
          </a:p>
        </p:txBody>
      </p:sp>
      <p:sp>
        <p:nvSpPr>
          <p:cNvPr id="6" name="TextBox 5">
            <a:extLst>
              <a:ext uri="{FF2B5EF4-FFF2-40B4-BE49-F238E27FC236}">
                <a16:creationId xmlns:a16="http://schemas.microsoft.com/office/drawing/2014/main" id="{9A71F294-8DDB-4059-825B-7F4F9C2C0488}"/>
              </a:ext>
            </a:extLst>
          </p:cNvPr>
          <p:cNvSpPr txBox="1"/>
          <p:nvPr/>
        </p:nvSpPr>
        <p:spPr>
          <a:xfrm>
            <a:off x="4267331" y="2276522"/>
            <a:ext cx="1364348" cy="1077218"/>
          </a:xfrm>
          <a:prstGeom prst="rect">
            <a:avLst/>
          </a:prstGeom>
          <a:noFill/>
        </p:spPr>
        <p:txBody>
          <a:bodyPr wrap="none" rtlCol="0">
            <a:spAutoFit/>
          </a:bodyPr>
          <a:lstStyle/>
          <a:p>
            <a:pPr algn="ctr"/>
            <a:r>
              <a:rPr lang="en-US" sz="1600" b="1" dirty="0">
                <a:solidFill>
                  <a:schemeClr val="bg1"/>
                </a:solidFill>
              </a:rPr>
              <a:t>Arrivals per </a:t>
            </a:r>
          </a:p>
          <a:p>
            <a:pPr algn="ctr"/>
            <a:r>
              <a:rPr lang="en-US" sz="1600" b="1" dirty="0">
                <a:solidFill>
                  <a:schemeClr val="bg1"/>
                </a:solidFill>
              </a:rPr>
              <a:t>faculty hour:  </a:t>
            </a:r>
          </a:p>
          <a:p>
            <a:pPr algn="ctr"/>
            <a:r>
              <a:rPr lang="en-US" sz="1600" b="1" dirty="0">
                <a:solidFill>
                  <a:schemeClr val="bg1"/>
                </a:solidFill>
              </a:rPr>
              <a:t>2.4</a:t>
            </a:r>
          </a:p>
          <a:p>
            <a:pPr algn="ctr"/>
            <a:endParaRPr lang="en-US" sz="1600" b="1" dirty="0">
              <a:solidFill>
                <a:schemeClr val="bg1"/>
              </a:solidFill>
            </a:endParaRPr>
          </a:p>
        </p:txBody>
      </p:sp>
    </p:spTree>
    <p:extLst>
      <p:ext uri="{BB962C8B-B14F-4D97-AF65-F5344CB8AC3E}">
        <p14:creationId xmlns:p14="http://schemas.microsoft.com/office/powerpoint/2010/main" val="1238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E7EBA-A2C2-457F-9C10-BAB7C6338410}"/>
              </a:ext>
            </a:extLst>
          </p:cNvPr>
          <p:cNvSpPr>
            <a:spLocks noGrp="1"/>
          </p:cNvSpPr>
          <p:nvPr>
            <p:ph type="title"/>
          </p:nvPr>
        </p:nvSpPr>
        <p:spPr/>
        <p:txBody>
          <a:bodyPr/>
          <a:lstStyle/>
          <a:p>
            <a:r>
              <a:rPr lang="en-US" dirty="0"/>
              <a:t>Clinical Hours: Rank &amp; Site</a:t>
            </a:r>
          </a:p>
        </p:txBody>
      </p:sp>
      <p:graphicFrame>
        <p:nvGraphicFramePr>
          <p:cNvPr id="7" name="Content Placeholder 6">
            <a:extLst>
              <a:ext uri="{FF2B5EF4-FFF2-40B4-BE49-F238E27FC236}">
                <a16:creationId xmlns:a16="http://schemas.microsoft.com/office/drawing/2014/main" id="{E4BF6A19-9EE9-4A9A-9D89-7A534CF86BFE}"/>
              </a:ext>
            </a:extLst>
          </p:cNvPr>
          <p:cNvGraphicFramePr>
            <a:graphicFrameLocks/>
          </p:cNvGraphicFramePr>
          <p:nvPr>
            <p:extLst>
              <p:ext uri="{D42A27DB-BD31-4B8C-83A1-F6EECF244321}">
                <p14:modId xmlns:p14="http://schemas.microsoft.com/office/powerpoint/2010/main" val="1539176205"/>
              </p:ext>
            </p:extLst>
          </p:nvPr>
        </p:nvGraphicFramePr>
        <p:xfrm>
          <a:off x="-1" y="1225358"/>
          <a:ext cx="5081047" cy="29295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8EE04F83-91D1-4B43-825E-0C59E141C667}"/>
              </a:ext>
            </a:extLst>
          </p:cNvPr>
          <p:cNvGraphicFramePr>
            <a:graphicFrameLocks noGrp="1"/>
          </p:cNvGraphicFramePr>
          <p:nvPr>
            <p:ph idx="1"/>
            <p:extLst>
              <p:ext uri="{D42A27DB-BD31-4B8C-83A1-F6EECF244321}">
                <p14:modId xmlns:p14="http://schemas.microsoft.com/office/powerpoint/2010/main" val="3496509824"/>
              </p:ext>
            </p:extLst>
          </p:nvPr>
        </p:nvGraphicFramePr>
        <p:xfrm>
          <a:off x="3704734" y="3928496"/>
          <a:ext cx="5439266" cy="292950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73F8F72-E93D-4560-B344-B2A0345174A0}"/>
              </a:ext>
            </a:extLst>
          </p:cNvPr>
          <p:cNvSpPr txBox="1"/>
          <p:nvPr/>
        </p:nvSpPr>
        <p:spPr>
          <a:xfrm>
            <a:off x="58757" y="4581426"/>
            <a:ext cx="3707169" cy="1569660"/>
          </a:xfrm>
          <a:prstGeom prst="rect">
            <a:avLst/>
          </a:prstGeom>
          <a:noFill/>
        </p:spPr>
        <p:txBody>
          <a:bodyPr wrap="none" rtlCol="0">
            <a:spAutoFit/>
          </a:bodyPr>
          <a:lstStyle/>
          <a:p>
            <a:r>
              <a:rPr lang="en-US" sz="2000" b="1" dirty="0"/>
              <a:t>Do shifts recognize sign in &amp; out?</a:t>
            </a:r>
          </a:p>
          <a:p>
            <a:pPr marL="285750" indent="-285750">
              <a:buFont typeface="Arial" panose="020B0604020202020204" pitchFamily="34" charset="0"/>
              <a:buChar char="•"/>
            </a:pPr>
            <a:r>
              <a:rPr lang="en-US" b="1" dirty="0"/>
              <a:t>37% = Yes</a:t>
            </a:r>
          </a:p>
          <a:p>
            <a:pPr marL="285750" indent="-285750">
              <a:buFont typeface="Arial" panose="020B0604020202020204" pitchFamily="34" charset="0"/>
              <a:buChar char="•"/>
            </a:pPr>
            <a:endParaRPr lang="en-US" b="1" dirty="0"/>
          </a:p>
          <a:p>
            <a:r>
              <a:rPr lang="en-US" sz="2000" b="1" dirty="0"/>
              <a:t>Assumed work week hours?</a:t>
            </a:r>
          </a:p>
          <a:p>
            <a:pPr marL="342900" indent="-342900">
              <a:buFont typeface="Arial" panose="020B0604020202020204" pitchFamily="34" charset="0"/>
              <a:buChar char="•"/>
            </a:pPr>
            <a:r>
              <a:rPr lang="en-US" b="1" dirty="0"/>
              <a:t>40 hours</a:t>
            </a:r>
          </a:p>
        </p:txBody>
      </p:sp>
      <p:sp>
        <p:nvSpPr>
          <p:cNvPr id="10" name="TextBox 9">
            <a:extLst>
              <a:ext uri="{FF2B5EF4-FFF2-40B4-BE49-F238E27FC236}">
                <a16:creationId xmlns:a16="http://schemas.microsoft.com/office/drawing/2014/main" id="{0928F7E7-109E-476B-8AC1-D0115AF44082}"/>
              </a:ext>
            </a:extLst>
          </p:cNvPr>
          <p:cNvSpPr txBox="1"/>
          <p:nvPr/>
        </p:nvSpPr>
        <p:spPr>
          <a:xfrm>
            <a:off x="5231876" y="1716120"/>
            <a:ext cx="3912124" cy="1815882"/>
          </a:xfrm>
          <a:prstGeom prst="rect">
            <a:avLst/>
          </a:prstGeom>
          <a:noFill/>
        </p:spPr>
        <p:txBody>
          <a:bodyPr wrap="square" rtlCol="0">
            <a:spAutoFit/>
          </a:bodyPr>
          <a:lstStyle/>
          <a:p>
            <a:r>
              <a:rPr lang="en-US" sz="2000" b="1" dirty="0"/>
              <a:t>Do you require a minimum number</a:t>
            </a:r>
          </a:p>
          <a:p>
            <a:r>
              <a:rPr lang="en-US" sz="2000" b="1" dirty="0"/>
              <a:t>of clinical hours?</a:t>
            </a:r>
          </a:p>
          <a:p>
            <a:endParaRPr lang="en-US" dirty="0"/>
          </a:p>
          <a:p>
            <a:pPr marL="285750" indent="-285750">
              <a:buFont typeface="Arial" panose="020B0604020202020204" pitchFamily="34" charset="0"/>
              <a:buChar char="•"/>
            </a:pPr>
            <a:r>
              <a:rPr lang="en-US" b="1" dirty="0"/>
              <a:t>66% = Yes</a:t>
            </a:r>
          </a:p>
          <a:p>
            <a:pPr marL="285750" indent="-285750">
              <a:buFont typeface="Arial" panose="020B0604020202020204" pitchFamily="34" charset="0"/>
              <a:buChar char="•"/>
            </a:pPr>
            <a:r>
              <a:rPr lang="en-US" b="1" dirty="0"/>
              <a:t>Median = 384</a:t>
            </a:r>
          </a:p>
          <a:p>
            <a:pPr marL="285750" indent="-285750">
              <a:buFont typeface="Arial" panose="020B0604020202020204" pitchFamily="34" charset="0"/>
              <a:buChar char="•"/>
            </a:pPr>
            <a:r>
              <a:rPr lang="en-US" b="1" dirty="0"/>
              <a:t>25</a:t>
            </a:r>
            <a:r>
              <a:rPr lang="en-US" b="1" baseline="30000" dirty="0"/>
              <a:t>th</a:t>
            </a:r>
            <a:r>
              <a:rPr lang="en-US" b="1" dirty="0"/>
              <a:t> to 75</a:t>
            </a:r>
            <a:r>
              <a:rPr lang="en-US" b="1" baseline="30000" dirty="0"/>
              <a:t>th</a:t>
            </a:r>
            <a:r>
              <a:rPr lang="en-US" b="1" dirty="0"/>
              <a:t> = 373 to 425</a:t>
            </a:r>
          </a:p>
        </p:txBody>
      </p:sp>
    </p:spTree>
    <p:extLst>
      <p:ext uri="{BB962C8B-B14F-4D97-AF65-F5344CB8AC3E}">
        <p14:creationId xmlns:p14="http://schemas.microsoft.com/office/powerpoint/2010/main" val="302189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2826" y="44605"/>
            <a:ext cx="8382000" cy="1193180"/>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Daily Provider Coverage</a:t>
            </a:r>
            <a:br>
              <a:rPr lang="en-US" sz="3600" b="1" dirty="0"/>
            </a:br>
            <a:r>
              <a:rPr lang="en-US" sz="3600" b="1" dirty="0"/>
              <a:t>Hours per Day</a:t>
            </a:r>
          </a:p>
        </p:txBody>
      </p:sp>
      <p:sp>
        <p:nvSpPr>
          <p:cNvPr id="8" name="TextBox 7"/>
          <p:cNvSpPr txBox="1"/>
          <p:nvPr/>
        </p:nvSpPr>
        <p:spPr>
          <a:xfrm>
            <a:off x="757956" y="5685968"/>
            <a:ext cx="7942217" cy="1015663"/>
          </a:xfrm>
          <a:prstGeom prst="rect">
            <a:avLst/>
          </a:prstGeom>
          <a:solidFill>
            <a:schemeClr val="bg1"/>
          </a:solidFill>
        </p:spPr>
        <p:txBody>
          <a:bodyPr wrap="square" rtlCol="0">
            <a:spAutoFit/>
          </a:bodyPr>
          <a:lstStyle/>
          <a:p>
            <a:pPr algn="ctr"/>
            <a:r>
              <a:rPr lang="en-US" sz="2000" b="1" dirty="0"/>
              <a:t>188 Hours of provider coverage per day in the Main ED</a:t>
            </a:r>
          </a:p>
          <a:p>
            <a:pPr algn="ctr"/>
            <a:r>
              <a:rPr lang="en-US" sz="2000" b="1" dirty="0"/>
              <a:t>210 Hours of provider coverage per day in all areas of ED</a:t>
            </a:r>
          </a:p>
          <a:p>
            <a:pPr algn="ctr"/>
            <a:r>
              <a:rPr lang="en-US" sz="2000" b="1" dirty="0">
                <a:solidFill>
                  <a:schemeClr val="tx2">
                    <a:lumMod val="60000"/>
                    <a:lumOff val="40000"/>
                  </a:schemeClr>
                </a:solidFill>
              </a:rPr>
              <a:t>Approximate 6% reduction in overall hours from 2020</a:t>
            </a:r>
          </a:p>
        </p:txBody>
      </p:sp>
      <p:sp>
        <p:nvSpPr>
          <p:cNvPr id="14" name="TextBox 1"/>
          <p:cNvSpPr txBox="1"/>
          <p:nvPr/>
        </p:nvSpPr>
        <p:spPr>
          <a:xfrm>
            <a:off x="3769120" y="2680852"/>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56%</a:t>
            </a:r>
          </a:p>
        </p:txBody>
      </p:sp>
      <p:sp>
        <p:nvSpPr>
          <p:cNvPr id="15" name="TextBox 1"/>
          <p:cNvSpPr txBox="1"/>
          <p:nvPr/>
        </p:nvSpPr>
        <p:spPr>
          <a:xfrm>
            <a:off x="4969724" y="285555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54%</a:t>
            </a:r>
          </a:p>
        </p:txBody>
      </p:sp>
      <p:sp>
        <p:nvSpPr>
          <p:cNvPr id="16" name="TextBox 1"/>
          <p:cNvSpPr txBox="1"/>
          <p:nvPr/>
        </p:nvSpPr>
        <p:spPr>
          <a:xfrm>
            <a:off x="6226097" y="261766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sp>
        <p:nvSpPr>
          <p:cNvPr id="17" name="TextBox 1"/>
          <p:cNvSpPr txBox="1"/>
          <p:nvPr/>
        </p:nvSpPr>
        <p:spPr>
          <a:xfrm>
            <a:off x="7437860" y="259164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graphicFrame>
        <p:nvGraphicFramePr>
          <p:cNvPr id="18" name="Content Placeholder 17"/>
          <p:cNvGraphicFramePr>
            <a:graphicFrameLocks noGrp="1"/>
          </p:cNvGraphicFramePr>
          <p:nvPr>
            <p:ph sz="half" idx="1"/>
            <p:extLst>
              <p:ext uri="{D42A27DB-BD31-4B8C-83A1-F6EECF244321}">
                <p14:modId xmlns:p14="http://schemas.microsoft.com/office/powerpoint/2010/main" val="3357063981"/>
              </p:ext>
            </p:extLst>
          </p:nvPr>
        </p:nvGraphicFramePr>
        <p:xfrm>
          <a:off x="283144" y="1165973"/>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250794" y="3067424"/>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54.2%</a:t>
            </a:r>
          </a:p>
        </p:txBody>
      </p:sp>
      <p:sp>
        <p:nvSpPr>
          <p:cNvPr id="20" name="TextBox 19"/>
          <p:cNvSpPr txBox="1"/>
          <p:nvPr/>
        </p:nvSpPr>
        <p:spPr>
          <a:xfrm>
            <a:off x="2852911" y="3603246"/>
            <a:ext cx="542136"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10.6%</a:t>
            </a:r>
          </a:p>
        </p:txBody>
      </p:sp>
      <p:sp>
        <p:nvSpPr>
          <p:cNvPr id="21" name="TextBox 20"/>
          <p:cNvSpPr txBox="1"/>
          <p:nvPr/>
        </p:nvSpPr>
        <p:spPr>
          <a:xfrm>
            <a:off x="2498474" y="2889231"/>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33.3%</a:t>
            </a:r>
          </a:p>
        </p:txBody>
      </p:sp>
      <p:graphicFrame>
        <p:nvGraphicFramePr>
          <p:cNvPr id="22" name="Content Placeholder 17"/>
          <p:cNvGraphicFramePr>
            <a:graphicFrameLocks/>
          </p:cNvGraphicFramePr>
          <p:nvPr>
            <p:extLst>
              <p:ext uri="{D42A27DB-BD31-4B8C-83A1-F6EECF244321}">
                <p14:modId xmlns:p14="http://schemas.microsoft.com/office/powerpoint/2010/main" val="2547125692"/>
              </p:ext>
            </p:extLst>
          </p:nvPr>
        </p:nvGraphicFramePr>
        <p:xfrm>
          <a:off x="4618192" y="109416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5477735" y="3067424"/>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46.6%</a:t>
            </a:r>
          </a:p>
        </p:txBody>
      </p:sp>
      <p:sp>
        <p:nvSpPr>
          <p:cNvPr id="24" name="TextBox 23"/>
          <p:cNvSpPr txBox="1"/>
          <p:nvPr/>
        </p:nvSpPr>
        <p:spPr>
          <a:xfrm>
            <a:off x="6876714" y="2861109"/>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32.7%</a:t>
            </a:r>
          </a:p>
        </p:txBody>
      </p:sp>
      <p:sp>
        <p:nvSpPr>
          <p:cNvPr id="25" name="TextBox 24"/>
          <p:cNvSpPr txBox="1"/>
          <p:nvPr/>
        </p:nvSpPr>
        <p:spPr>
          <a:xfrm>
            <a:off x="6741709" y="3542131"/>
            <a:ext cx="542136"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20.6%</a:t>
            </a:r>
          </a:p>
        </p:txBody>
      </p:sp>
    </p:spTree>
    <p:extLst>
      <p:ext uri="{BB962C8B-B14F-4D97-AF65-F5344CB8AC3E}">
        <p14:creationId xmlns:p14="http://schemas.microsoft.com/office/powerpoint/2010/main" val="18238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25878" y="2671952"/>
            <a:ext cx="2661006" cy="2872499"/>
            <a:chOff x="5638800" y="3352800"/>
            <a:chExt cx="2819400" cy="2993512"/>
          </a:xfrm>
        </p:grpSpPr>
        <p:sp>
          <p:nvSpPr>
            <p:cNvPr id="5" name="Isosceles Triangle 4"/>
            <p:cNvSpPr/>
            <p:nvPr/>
          </p:nvSpPr>
          <p:spPr bwMode="auto">
            <a:xfrm>
              <a:off x="5638800" y="3352800"/>
              <a:ext cx="2819400" cy="2362200"/>
            </a:xfrm>
            <a:prstGeom prst="triangle">
              <a:avLst/>
            </a:prstGeom>
            <a:gradFill>
              <a:gsLst>
                <a:gs pos="0">
                  <a:srgbClr val="FBE4AE"/>
                </a:gs>
                <a:gs pos="13000">
                  <a:srgbClr val="BD922A"/>
                </a:gs>
                <a:gs pos="21001">
                  <a:srgbClr val="BD922A"/>
                </a:gs>
                <a:gs pos="63000">
                  <a:srgbClr val="FBE4AE"/>
                </a:gs>
                <a:gs pos="78000">
                  <a:srgbClr val="BD922A"/>
                </a:gs>
                <a:gs pos="83000">
                  <a:srgbClr val="835E17"/>
                </a:gs>
                <a:gs pos="87000">
                  <a:srgbClr val="A28949"/>
                </a:gs>
                <a:gs pos="100000">
                  <a:srgbClr val="FAE3B7"/>
                </a:gs>
              </a:gsLst>
              <a:lin ang="16200000" scaled="0"/>
            </a:gradFill>
            <a:ln>
              <a:headEnd type="none" w="med" len="med"/>
              <a:tailEnd type="none" w="med" len="med"/>
            </a:ln>
            <a:effectLst>
              <a:outerShdw blurRad="50800" dist="38100" sx="110000" sy="1100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p:cNvSpPr txBox="1"/>
            <p:nvPr/>
          </p:nvSpPr>
          <p:spPr>
            <a:xfrm rot="17896086">
              <a:off x="5248632" y="4075282"/>
              <a:ext cx="1594960" cy="554364"/>
            </a:xfrm>
            <a:prstGeom prst="rect">
              <a:avLst/>
            </a:prstGeom>
            <a:noFill/>
          </p:spPr>
          <p:txBody>
            <a:bodyPr wrap="none" rtlCol="0">
              <a:spAutoFit/>
            </a:bodyPr>
            <a:lstStyle/>
            <a:p>
              <a:r>
                <a:rPr lang="en-US" sz="2800" b="1" dirty="0"/>
                <a:t>Research</a:t>
              </a:r>
            </a:p>
          </p:txBody>
        </p:sp>
        <p:sp>
          <p:nvSpPr>
            <p:cNvPr id="7" name="TextBox 6"/>
            <p:cNvSpPr txBox="1"/>
            <p:nvPr/>
          </p:nvSpPr>
          <p:spPr>
            <a:xfrm rot="3412212">
              <a:off x="7298012" y="4029544"/>
              <a:ext cx="1546647" cy="554364"/>
            </a:xfrm>
            <a:prstGeom prst="rect">
              <a:avLst/>
            </a:prstGeom>
            <a:noFill/>
          </p:spPr>
          <p:txBody>
            <a:bodyPr wrap="none" rtlCol="0">
              <a:spAutoFit/>
            </a:bodyPr>
            <a:lstStyle/>
            <a:p>
              <a:r>
                <a:rPr lang="en-US" sz="2800" b="1" dirty="0"/>
                <a:t>Teaching</a:t>
              </a:r>
            </a:p>
          </p:txBody>
        </p:sp>
        <p:sp>
          <p:nvSpPr>
            <p:cNvPr id="8" name="TextBox 7"/>
            <p:cNvSpPr txBox="1"/>
            <p:nvPr/>
          </p:nvSpPr>
          <p:spPr>
            <a:xfrm>
              <a:off x="5936866" y="5801050"/>
              <a:ext cx="2126694" cy="545262"/>
            </a:xfrm>
            <a:prstGeom prst="rect">
              <a:avLst/>
            </a:prstGeom>
            <a:noFill/>
          </p:spPr>
          <p:txBody>
            <a:bodyPr wrap="none" rtlCol="0">
              <a:spAutoFit/>
            </a:bodyPr>
            <a:lstStyle/>
            <a:p>
              <a:r>
                <a:rPr lang="en-US" sz="2800" b="1" dirty="0"/>
                <a:t>Patient Care</a:t>
              </a:r>
            </a:p>
          </p:txBody>
        </p:sp>
      </p:grpSp>
      <p:sp>
        <p:nvSpPr>
          <p:cNvPr id="10" name="Title 9"/>
          <p:cNvSpPr>
            <a:spLocks noGrp="1"/>
          </p:cNvSpPr>
          <p:nvPr>
            <p:ph type="title"/>
          </p:nvPr>
        </p:nvSpPr>
        <p:spPr/>
        <p:txBody>
          <a:bodyPr>
            <a:normAutofit/>
          </a:bodyPr>
          <a:lstStyle/>
          <a:p>
            <a:r>
              <a:rPr lang="en-US" sz="4000" b="1" dirty="0"/>
              <a:t>This year…</a:t>
            </a:r>
          </a:p>
        </p:txBody>
      </p:sp>
      <p:sp>
        <p:nvSpPr>
          <p:cNvPr id="2" name="Content Placeholder 1"/>
          <p:cNvSpPr>
            <a:spLocks noGrp="1"/>
          </p:cNvSpPr>
          <p:nvPr>
            <p:ph sz="half" idx="1"/>
          </p:nvPr>
        </p:nvSpPr>
        <p:spPr>
          <a:xfrm>
            <a:off x="304932" y="1383345"/>
            <a:ext cx="6705875" cy="3141594"/>
          </a:xfrm>
        </p:spPr>
        <p:txBody>
          <a:bodyPr>
            <a:noAutofit/>
          </a:bodyPr>
          <a:lstStyle/>
          <a:p>
            <a:r>
              <a:rPr lang="en-US" sz="3200" b="1" dirty="0"/>
              <a:t>Benchmark &amp; Salary:</a:t>
            </a:r>
          </a:p>
          <a:p>
            <a:pPr marL="0" indent="0">
              <a:buNone/>
            </a:pPr>
            <a:endParaRPr lang="en-US" sz="800" b="1" dirty="0"/>
          </a:p>
          <a:p>
            <a:pPr lvl="1"/>
            <a:r>
              <a:rPr lang="en-US" b="1" i="1" dirty="0">
                <a:solidFill>
                  <a:schemeClr val="accent1">
                    <a:lumMod val="75000"/>
                  </a:schemeClr>
                </a:solidFill>
              </a:rPr>
              <a:t>COVID survey update</a:t>
            </a:r>
          </a:p>
          <a:p>
            <a:pPr lvl="1"/>
            <a:r>
              <a:rPr lang="en-US" b="1" i="1" dirty="0">
                <a:solidFill>
                  <a:schemeClr val="accent1">
                    <a:lumMod val="75000"/>
                  </a:schemeClr>
                </a:solidFill>
              </a:rPr>
              <a:t>Wellness questions</a:t>
            </a:r>
          </a:p>
          <a:p>
            <a:pPr lvl="1"/>
            <a:r>
              <a:rPr lang="en-US" b="1" i="1" dirty="0">
                <a:solidFill>
                  <a:schemeClr val="accent1">
                    <a:lumMod val="75000"/>
                  </a:schemeClr>
                </a:solidFill>
              </a:rPr>
              <a:t>Boarding questions</a:t>
            </a:r>
          </a:p>
          <a:p>
            <a:pPr lvl="1"/>
            <a:r>
              <a:rPr lang="en-US" b="1" i="1" dirty="0">
                <a:solidFill>
                  <a:schemeClr val="accent1">
                    <a:lumMod val="75000"/>
                  </a:schemeClr>
                </a:solidFill>
              </a:rPr>
              <a:t>Per diem pay rates</a:t>
            </a:r>
          </a:p>
          <a:p>
            <a:pPr lvl="1"/>
            <a:r>
              <a:rPr lang="en-US" b="1" i="1" dirty="0">
                <a:solidFill>
                  <a:schemeClr val="accent1">
                    <a:lumMod val="75000"/>
                  </a:schemeClr>
                </a:solidFill>
              </a:rPr>
              <a:t>Complexity index next steps</a:t>
            </a:r>
          </a:p>
          <a:p>
            <a:pPr lvl="1"/>
            <a:r>
              <a:rPr lang="en-US" b="1" i="1" dirty="0">
                <a:solidFill>
                  <a:schemeClr val="accent1">
                    <a:lumMod val="75000"/>
                  </a:schemeClr>
                </a:solidFill>
              </a:rPr>
              <a:t>Research section development</a:t>
            </a:r>
          </a:p>
          <a:p>
            <a:pPr lvl="1"/>
            <a:r>
              <a:rPr lang="en-US" b="1" i="1" dirty="0">
                <a:solidFill>
                  <a:schemeClr val="accent1">
                    <a:lumMod val="75000"/>
                  </a:schemeClr>
                </a:solidFill>
              </a:rPr>
              <a:t>APP salary data</a:t>
            </a:r>
          </a:p>
          <a:p>
            <a:pPr lvl="1"/>
            <a:endParaRPr lang="en-US" b="1" i="1" dirty="0">
              <a:solidFill>
                <a:schemeClr val="accent1">
                  <a:lumMod val="75000"/>
                </a:schemeClr>
              </a:solidFill>
            </a:endParaRPr>
          </a:p>
          <a:p>
            <a:r>
              <a:rPr lang="en-US" sz="3200" b="1" dirty="0"/>
              <a:t>Data Insights Portal:</a:t>
            </a:r>
          </a:p>
        </p:txBody>
      </p:sp>
      <p:sp>
        <p:nvSpPr>
          <p:cNvPr id="11" name="Rectangle 10"/>
          <p:cNvSpPr/>
          <p:nvPr/>
        </p:nvSpPr>
        <p:spPr>
          <a:xfrm>
            <a:off x="655163" y="6230849"/>
            <a:ext cx="5255157" cy="400110"/>
          </a:xfrm>
          <a:prstGeom prst="rect">
            <a:avLst/>
          </a:prstGeom>
        </p:spPr>
        <p:txBody>
          <a:bodyPr wrap="none">
            <a:spAutoFit/>
          </a:bodyPr>
          <a:lstStyle/>
          <a:p>
            <a:r>
              <a:rPr lang="en-US" sz="2000" b="1" u="sng" dirty="0">
                <a:solidFill>
                  <a:srgbClr val="0000FF"/>
                </a:solidFill>
                <a:latin typeface="Times New Roman" panose="02020603050405020304" pitchFamily="18" charset="0"/>
                <a:ea typeface="Times New Roman" panose="02020603050405020304" pitchFamily="18" charset="0"/>
                <a:hlinkClick r:id="rId2"/>
              </a:rPr>
              <a:t>https://saem.roundtableanalytics.com/insights/</a:t>
            </a:r>
            <a:endParaRPr lang="en-US" sz="2000" b="1" dirty="0"/>
          </a:p>
        </p:txBody>
      </p:sp>
    </p:spTree>
    <p:extLst>
      <p:ext uri="{BB962C8B-B14F-4D97-AF65-F5344CB8AC3E}">
        <p14:creationId xmlns:p14="http://schemas.microsoft.com/office/powerpoint/2010/main" val="345005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2826" y="44605"/>
            <a:ext cx="8382000" cy="1193180"/>
          </a:xfrm>
          <a:prstGeom prst="rect">
            <a:avLst/>
          </a:prstGeom>
        </p:spPr>
        <p:txBody>
          <a:bodyP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3600" b="1" dirty="0"/>
              <a:t>Daily Provider Coverage</a:t>
            </a:r>
            <a:br>
              <a:rPr lang="en-US" sz="3600" b="1" dirty="0"/>
            </a:br>
            <a:r>
              <a:rPr lang="en-US" sz="3600" b="1" dirty="0"/>
              <a:t>Hours per Day</a:t>
            </a:r>
          </a:p>
        </p:txBody>
      </p:sp>
      <p:sp>
        <p:nvSpPr>
          <p:cNvPr id="8" name="TextBox 7"/>
          <p:cNvSpPr txBox="1"/>
          <p:nvPr/>
        </p:nvSpPr>
        <p:spPr>
          <a:xfrm>
            <a:off x="600891" y="5863712"/>
            <a:ext cx="7942217" cy="400110"/>
          </a:xfrm>
          <a:prstGeom prst="rect">
            <a:avLst/>
          </a:prstGeom>
          <a:solidFill>
            <a:schemeClr val="bg1"/>
          </a:solidFill>
        </p:spPr>
        <p:txBody>
          <a:bodyPr wrap="square" rtlCol="0">
            <a:spAutoFit/>
          </a:bodyPr>
          <a:lstStyle/>
          <a:p>
            <a:pPr algn="ctr"/>
            <a:r>
              <a:rPr lang="en-US" sz="2000" b="1" dirty="0">
                <a:solidFill>
                  <a:schemeClr val="tx2">
                    <a:lumMod val="60000"/>
                    <a:lumOff val="40000"/>
                  </a:schemeClr>
                </a:solidFill>
              </a:rPr>
              <a:t>Common for APP coverage in fast track areas in community</a:t>
            </a:r>
          </a:p>
        </p:txBody>
      </p:sp>
      <p:sp>
        <p:nvSpPr>
          <p:cNvPr id="14" name="TextBox 1"/>
          <p:cNvSpPr txBox="1"/>
          <p:nvPr/>
        </p:nvSpPr>
        <p:spPr>
          <a:xfrm>
            <a:off x="3769120" y="2680852"/>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56%</a:t>
            </a:r>
          </a:p>
        </p:txBody>
      </p:sp>
      <p:sp>
        <p:nvSpPr>
          <p:cNvPr id="15" name="TextBox 1"/>
          <p:cNvSpPr txBox="1"/>
          <p:nvPr/>
        </p:nvSpPr>
        <p:spPr>
          <a:xfrm>
            <a:off x="4969724" y="285555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54%</a:t>
            </a:r>
          </a:p>
        </p:txBody>
      </p:sp>
      <p:sp>
        <p:nvSpPr>
          <p:cNvPr id="16" name="TextBox 1"/>
          <p:cNvSpPr txBox="1"/>
          <p:nvPr/>
        </p:nvSpPr>
        <p:spPr>
          <a:xfrm>
            <a:off x="6226097" y="2617664"/>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sp>
        <p:nvSpPr>
          <p:cNvPr id="17" name="TextBox 1"/>
          <p:cNvSpPr txBox="1"/>
          <p:nvPr/>
        </p:nvSpPr>
        <p:spPr>
          <a:xfrm>
            <a:off x="7437860" y="2591648"/>
            <a:ext cx="557557" cy="356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52%</a:t>
            </a:r>
          </a:p>
        </p:txBody>
      </p:sp>
      <p:graphicFrame>
        <p:nvGraphicFramePr>
          <p:cNvPr id="18" name="Content Placeholder 17"/>
          <p:cNvGraphicFramePr>
            <a:graphicFrameLocks noGrp="1"/>
          </p:cNvGraphicFramePr>
          <p:nvPr>
            <p:ph sz="half" idx="1"/>
            <p:extLst>
              <p:ext uri="{D42A27DB-BD31-4B8C-83A1-F6EECF244321}">
                <p14:modId xmlns:p14="http://schemas.microsoft.com/office/powerpoint/2010/main" val="1328632028"/>
              </p:ext>
            </p:extLst>
          </p:nvPr>
        </p:nvGraphicFramePr>
        <p:xfrm>
          <a:off x="283144" y="1165973"/>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250794" y="3067424"/>
            <a:ext cx="832792" cy="738664"/>
          </a:xfrm>
          <a:prstGeom prst="rect">
            <a:avLst/>
          </a:prstGeom>
          <a:noFill/>
        </p:spPr>
        <p:txBody>
          <a:bodyPr wrap="none" rtlCol="0">
            <a:spAutoFit/>
          </a:bodyPr>
          <a:lstStyle/>
          <a:p>
            <a:r>
              <a:rPr lang="en-US" sz="1400" b="1" dirty="0"/>
              <a:t>Resident</a:t>
            </a:r>
          </a:p>
          <a:p>
            <a:pPr algn="ctr"/>
            <a:r>
              <a:rPr lang="en-US" sz="1400" b="1" dirty="0"/>
              <a:t>Hours</a:t>
            </a:r>
          </a:p>
          <a:p>
            <a:pPr algn="ctr"/>
            <a:r>
              <a:rPr lang="en-US" sz="1400" b="1" dirty="0"/>
              <a:t>54.2%</a:t>
            </a:r>
          </a:p>
        </p:txBody>
      </p:sp>
      <p:sp>
        <p:nvSpPr>
          <p:cNvPr id="20" name="TextBox 19"/>
          <p:cNvSpPr txBox="1"/>
          <p:nvPr/>
        </p:nvSpPr>
        <p:spPr>
          <a:xfrm>
            <a:off x="2852911" y="3538611"/>
            <a:ext cx="542136"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10.6%</a:t>
            </a:r>
          </a:p>
        </p:txBody>
      </p:sp>
      <p:sp>
        <p:nvSpPr>
          <p:cNvPr id="21" name="TextBox 20"/>
          <p:cNvSpPr txBox="1"/>
          <p:nvPr/>
        </p:nvSpPr>
        <p:spPr>
          <a:xfrm>
            <a:off x="2513600" y="2818529"/>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33.3%</a:t>
            </a:r>
          </a:p>
        </p:txBody>
      </p:sp>
      <p:graphicFrame>
        <p:nvGraphicFramePr>
          <p:cNvPr id="26" name="Content Placeholder 17">
            <a:extLst>
              <a:ext uri="{FF2B5EF4-FFF2-40B4-BE49-F238E27FC236}">
                <a16:creationId xmlns:a16="http://schemas.microsoft.com/office/drawing/2014/main" id="{5BFDC8B3-DE54-4BD8-8AB7-E0A7B0ACDCB4}"/>
              </a:ext>
            </a:extLst>
          </p:cNvPr>
          <p:cNvGraphicFramePr>
            <a:graphicFrameLocks/>
          </p:cNvGraphicFramePr>
          <p:nvPr>
            <p:extLst>
              <p:ext uri="{D42A27DB-BD31-4B8C-83A1-F6EECF244321}">
                <p14:modId xmlns:p14="http://schemas.microsoft.com/office/powerpoint/2010/main" val="1125062705"/>
              </p:ext>
            </p:extLst>
          </p:nvPr>
        </p:nvGraphicFramePr>
        <p:xfrm>
          <a:off x="4445186" y="127258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EBD22EF3-6ED1-4AAF-8031-F992206DE787}"/>
              </a:ext>
            </a:extLst>
          </p:cNvPr>
          <p:cNvSpPr txBox="1"/>
          <p:nvPr/>
        </p:nvSpPr>
        <p:spPr>
          <a:xfrm>
            <a:off x="5725188" y="2875084"/>
            <a:ext cx="542136" cy="600164"/>
          </a:xfrm>
          <a:prstGeom prst="rect">
            <a:avLst/>
          </a:prstGeom>
          <a:noFill/>
        </p:spPr>
        <p:txBody>
          <a:bodyPr wrap="none" rtlCol="0">
            <a:spAutoFit/>
          </a:bodyPr>
          <a:lstStyle/>
          <a:p>
            <a:pPr algn="ctr"/>
            <a:r>
              <a:rPr lang="en-US" sz="1100" b="1" dirty="0"/>
              <a:t>APP</a:t>
            </a:r>
          </a:p>
          <a:p>
            <a:pPr algn="ctr"/>
            <a:r>
              <a:rPr lang="en-US" sz="1100" b="1" dirty="0"/>
              <a:t>Hours</a:t>
            </a:r>
          </a:p>
          <a:p>
            <a:pPr algn="ctr"/>
            <a:r>
              <a:rPr lang="en-US" sz="1100" b="1" dirty="0"/>
              <a:t>25%</a:t>
            </a:r>
          </a:p>
        </p:txBody>
      </p:sp>
      <p:sp>
        <p:nvSpPr>
          <p:cNvPr id="28" name="TextBox 27">
            <a:extLst>
              <a:ext uri="{FF2B5EF4-FFF2-40B4-BE49-F238E27FC236}">
                <a16:creationId xmlns:a16="http://schemas.microsoft.com/office/drawing/2014/main" id="{6FDF203F-3AAD-4F07-82C6-D5F3E8042105}"/>
              </a:ext>
            </a:extLst>
          </p:cNvPr>
          <p:cNvSpPr txBox="1"/>
          <p:nvPr/>
        </p:nvSpPr>
        <p:spPr>
          <a:xfrm>
            <a:off x="6704104" y="3479686"/>
            <a:ext cx="814262" cy="646331"/>
          </a:xfrm>
          <a:prstGeom prst="rect">
            <a:avLst/>
          </a:prstGeom>
          <a:noFill/>
        </p:spPr>
        <p:txBody>
          <a:bodyPr wrap="none" rtlCol="0">
            <a:spAutoFit/>
          </a:bodyPr>
          <a:lstStyle/>
          <a:p>
            <a:r>
              <a:rPr lang="en-US" sz="1200" b="1" dirty="0"/>
              <a:t>Attending</a:t>
            </a:r>
          </a:p>
          <a:p>
            <a:pPr algn="ctr"/>
            <a:r>
              <a:rPr lang="en-US" sz="1200" b="1" dirty="0"/>
              <a:t>Hours</a:t>
            </a:r>
          </a:p>
          <a:p>
            <a:pPr algn="ctr"/>
            <a:r>
              <a:rPr lang="en-US" sz="1200" b="1" dirty="0"/>
              <a:t>75%</a:t>
            </a:r>
          </a:p>
        </p:txBody>
      </p:sp>
    </p:spTree>
    <p:extLst>
      <p:ext uri="{BB962C8B-B14F-4D97-AF65-F5344CB8AC3E}">
        <p14:creationId xmlns:p14="http://schemas.microsoft.com/office/powerpoint/2010/main" val="141575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Residency</a:t>
            </a:r>
          </a:p>
        </p:txBody>
      </p:sp>
      <p:sp>
        <p:nvSpPr>
          <p:cNvPr id="4" name="Content Placeholder 3"/>
          <p:cNvSpPr>
            <a:spLocks noGrp="1"/>
          </p:cNvSpPr>
          <p:nvPr>
            <p:ph sz="half" idx="1"/>
          </p:nvPr>
        </p:nvSpPr>
        <p:spPr>
          <a:xfrm>
            <a:off x="457200" y="1814579"/>
            <a:ext cx="5238522" cy="1830100"/>
          </a:xfrm>
        </p:spPr>
        <p:txBody>
          <a:bodyPr>
            <a:normAutofit/>
          </a:bodyPr>
          <a:lstStyle/>
          <a:p>
            <a:r>
              <a:rPr lang="en-US" sz="2000" b="1" dirty="0"/>
              <a:t>76% of programs are 3 years</a:t>
            </a:r>
          </a:p>
          <a:p>
            <a:r>
              <a:rPr lang="en-US" sz="2000" b="1" dirty="0"/>
              <a:t>13 residents per year</a:t>
            </a:r>
          </a:p>
          <a:p>
            <a:r>
              <a:rPr lang="en-US" sz="2000" b="1" dirty="0"/>
              <a:t>29% with departmental funded residents</a:t>
            </a:r>
          </a:p>
          <a:p>
            <a:r>
              <a:rPr lang="en-US" sz="2000" b="1" dirty="0"/>
              <a:t>60% report a required EM Clerkship</a:t>
            </a:r>
          </a:p>
        </p:txBody>
      </p:sp>
      <p:graphicFrame>
        <p:nvGraphicFramePr>
          <p:cNvPr id="6" name="Chart 5"/>
          <p:cNvGraphicFramePr/>
          <p:nvPr>
            <p:extLst>
              <p:ext uri="{D42A27DB-BD31-4B8C-83A1-F6EECF244321}">
                <p14:modId xmlns:p14="http://schemas.microsoft.com/office/powerpoint/2010/main" val="1725596094"/>
              </p:ext>
            </p:extLst>
          </p:nvPr>
        </p:nvGraphicFramePr>
        <p:xfrm>
          <a:off x="3683726" y="3679944"/>
          <a:ext cx="5204367" cy="29259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stretch>
            <a:fillRect/>
          </a:stretch>
        </p:blipFill>
        <p:spPr>
          <a:xfrm>
            <a:off x="440330" y="4253455"/>
            <a:ext cx="2760414" cy="1846848"/>
          </a:xfrm>
          <a:prstGeom prst="rect">
            <a:avLst/>
          </a:prstGeom>
        </p:spPr>
      </p:pic>
      <p:pic>
        <p:nvPicPr>
          <p:cNvPr id="8" name="Picture 7"/>
          <p:cNvPicPr>
            <a:picLocks noChangeAspect="1"/>
          </p:cNvPicPr>
          <p:nvPr/>
        </p:nvPicPr>
        <p:blipFill>
          <a:blip r:embed="rId4"/>
          <a:stretch>
            <a:fillRect/>
          </a:stretch>
        </p:blipFill>
        <p:spPr>
          <a:xfrm>
            <a:off x="6109617" y="1814579"/>
            <a:ext cx="2234896" cy="1495252"/>
          </a:xfrm>
          <a:prstGeom prst="rect">
            <a:avLst/>
          </a:prstGeom>
        </p:spPr>
      </p:pic>
      <p:graphicFrame>
        <p:nvGraphicFramePr>
          <p:cNvPr id="9" name="Table 8">
            <a:extLst>
              <a:ext uri="{FF2B5EF4-FFF2-40B4-BE49-F238E27FC236}">
                <a16:creationId xmlns:a16="http://schemas.microsoft.com/office/drawing/2014/main" id="{31E33555-EE2C-429A-9AD0-809A8B3D5099}"/>
              </a:ext>
            </a:extLst>
          </p:cNvPr>
          <p:cNvGraphicFramePr>
            <a:graphicFrameLocks noGrp="1"/>
          </p:cNvGraphicFramePr>
          <p:nvPr>
            <p:extLst>
              <p:ext uri="{D42A27DB-BD31-4B8C-83A1-F6EECF244321}">
                <p14:modId xmlns:p14="http://schemas.microsoft.com/office/powerpoint/2010/main" val="2570662598"/>
              </p:ext>
            </p:extLst>
          </p:nvPr>
        </p:nvGraphicFramePr>
        <p:xfrm>
          <a:off x="3392572" y="3679944"/>
          <a:ext cx="5786674" cy="3020284"/>
        </p:xfrm>
        <a:graphic>
          <a:graphicData uri="http://schemas.openxmlformats.org/drawingml/2006/table">
            <a:tbl>
              <a:tblPr>
                <a:tableStyleId>{5C22544A-7EE6-4342-B048-85BDC9FD1C3A}</a:tableStyleId>
              </a:tblPr>
              <a:tblGrid>
                <a:gridCol w="3082261">
                  <a:extLst>
                    <a:ext uri="{9D8B030D-6E8A-4147-A177-3AD203B41FA5}">
                      <a16:colId xmlns:a16="http://schemas.microsoft.com/office/drawing/2014/main" val="999470567"/>
                    </a:ext>
                  </a:extLst>
                </a:gridCol>
                <a:gridCol w="891447">
                  <a:extLst>
                    <a:ext uri="{9D8B030D-6E8A-4147-A177-3AD203B41FA5}">
                      <a16:colId xmlns:a16="http://schemas.microsoft.com/office/drawing/2014/main" val="3537642640"/>
                    </a:ext>
                  </a:extLst>
                </a:gridCol>
                <a:gridCol w="906483">
                  <a:extLst>
                    <a:ext uri="{9D8B030D-6E8A-4147-A177-3AD203B41FA5}">
                      <a16:colId xmlns:a16="http://schemas.microsoft.com/office/drawing/2014/main" val="412687280"/>
                    </a:ext>
                  </a:extLst>
                </a:gridCol>
                <a:gridCol w="906483">
                  <a:extLst>
                    <a:ext uri="{9D8B030D-6E8A-4147-A177-3AD203B41FA5}">
                      <a16:colId xmlns:a16="http://schemas.microsoft.com/office/drawing/2014/main" val="3418063842"/>
                    </a:ext>
                  </a:extLst>
                </a:gridCol>
              </a:tblGrid>
              <a:tr h="755071">
                <a:tc>
                  <a:txBody>
                    <a:bodyPr/>
                    <a:lstStyle/>
                    <a:p>
                      <a:pPr algn="l" fontAlgn="b"/>
                      <a:r>
                        <a:rPr lang="en-US" sz="1800" b="1" u="none" strike="noStrike" dirty="0">
                          <a:effectLst/>
                        </a:rPr>
                        <a:t>FY 2021 Job Duty</a:t>
                      </a:r>
                      <a:r>
                        <a:rPr lang="en-US" sz="1800" b="1" u="none" strike="noStrike" baseline="0" dirty="0">
                          <a:effectLst/>
                        </a:rPr>
                        <a:t> Allocation</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25th</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1" u="none" strike="noStrike" dirty="0">
                          <a:effectLst/>
                        </a:rPr>
                        <a:t>Median</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75th</a:t>
                      </a:r>
                      <a:endParaRPr lang="en-U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54174406"/>
                  </a:ext>
                </a:extLst>
              </a:tr>
              <a:tr h="755071">
                <a:tc>
                  <a:txBody>
                    <a:bodyPr/>
                    <a:lstStyle/>
                    <a:p>
                      <a:pPr algn="l" fontAlgn="b"/>
                      <a:r>
                        <a:rPr lang="en-US" sz="1600" b="1" u="none" strike="noStrike" dirty="0">
                          <a:effectLst/>
                        </a:rPr>
                        <a:t>Residency Director</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528</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dirty="0">
                          <a:effectLst/>
                        </a:rPr>
                        <a:t>620</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744</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16387241"/>
                  </a:ext>
                </a:extLst>
              </a:tr>
              <a:tr h="755071">
                <a:tc>
                  <a:txBody>
                    <a:bodyPr/>
                    <a:lstStyle/>
                    <a:p>
                      <a:pPr algn="l" fontAlgn="b"/>
                      <a:r>
                        <a:rPr lang="en-US" sz="1600" b="1" u="none" strike="noStrike" dirty="0">
                          <a:effectLst/>
                        </a:rPr>
                        <a:t>Residency Director- Associate</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288</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dirty="0">
                          <a:effectLst/>
                        </a:rPr>
                        <a:t>360</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576</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99821778"/>
                  </a:ext>
                </a:extLst>
              </a:tr>
              <a:tr h="755071">
                <a:tc>
                  <a:txBody>
                    <a:bodyPr/>
                    <a:lstStyle/>
                    <a:p>
                      <a:pPr algn="l" fontAlgn="b"/>
                      <a:r>
                        <a:rPr lang="en-US" sz="1600" b="1" u="none" strike="noStrike" dirty="0">
                          <a:effectLst/>
                        </a:rPr>
                        <a:t>Residency Director - Assistant</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216</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dirty="0">
                          <a:effectLst/>
                        </a:rPr>
                        <a:t>328</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420</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91542875"/>
                  </a:ext>
                </a:extLst>
              </a:tr>
            </a:tbl>
          </a:graphicData>
        </a:graphic>
      </p:graphicFrame>
    </p:spTree>
    <p:extLst>
      <p:ext uri="{BB962C8B-B14F-4D97-AF65-F5344CB8AC3E}">
        <p14:creationId xmlns:p14="http://schemas.microsoft.com/office/powerpoint/2010/main" val="32502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 y="157774"/>
            <a:ext cx="8229600" cy="1143000"/>
          </a:xfrm>
        </p:spPr>
        <p:txBody>
          <a:bodyPr>
            <a:normAutofit/>
          </a:bodyPr>
          <a:lstStyle/>
          <a:p>
            <a:r>
              <a:rPr lang="en-US" sz="4000" dirty="0"/>
              <a:t>Charge Data</a:t>
            </a:r>
          </a:p>
        </p:txBody>
      </p:sp>
      <p:graphicFrame>
        <p:nvGraphicFramePr>
          <p:cNvPr id="3" name="Table 2"/>
          <p:cNvGraphicFramePr>
            <a:graphicFrameLocks noGrp="1"/>
          </p:cNvGraphicFramePr>
          <p:nvPr>
            <p:extLst>
              <p:ext uri="{D42A27DB-BD31-4B8C-83A1-F6EECF244321}">
                <p14:modId xmlns:p14="http://schemas.microsoft.com/office/powerpoint/2010/main" val="1474809956"/>
              </p:ext>
            </p:extLst>
          </p:nvPr>
        </p:nvGraphicFramePr>
        <p:xfrm>
          <a:off x="666208" y="1737360"/>
          <a:ext cx="7875813" cy="4062548"/>
        </p:xfrm>
        <a:graphic>
          <a:graphicData uri="http://schemas.openxmlformats.org/drawingml/2006/table">
            <a:tbl>
              <a:tblPr firstRow="1" bandRow="1">
                <a:tableStyleId>{5C22544A-7EE6-4342-B048-85BDC9FD1C3A}</a:tableStyleId>
              </a:tblPr>
              <a:tblGrid>
                <a:gridCol w="1864163">
                  <a:extLst>
                    <a:ext uri="{9D8B030D-6E8A-4147-A177-3AD203B41FA5}">
                      <a16:colId xmlns:a16="http://schemas.microsoft.com/office/drawing/2014/main" val="20000"/>
                    </a:ext>
                  </a:extLst>
                </a:gridCol>
                <a:gridCol w="1202330">
                  <a:extLst>
                    <a:ext uri="{9D8B030D-6E8A-4147-A177-3AD203B41FA5}">
                      <a16:colId xmlns:a16="http://schemas.microsoft.com/office/drawing/2014/main" val="20004"/>
                    </a:ext>
                  </a:extLst>
                </a:gridCol>
                <a:gridCol w="1202330">
                  <a:extLst>
                    <a:ext uri="{9D8B030D-6E8A-4147-A177-3AD203B41FA5}">
                      <a16:colId xmlns:a16="http://schemas.microsoft.com/office/drawing/2014/main" val="20005"/>
                    </a:ext>
                  </a:extLst>
                </a:gridCol>
                <a:gridCol w="1202330">
                  <a:extLst>
                    <a:ext uri="{9D8B030D-6E8A-4147-A177-3AD203B41FA5}">
                      <a16:colId xmlns:a16="http://schemas.microsoft.com/office/drawing/2014/main" val="20006"/>
                    </a:ext>
                  </a:extLst>
                </a:gridCol>
                <a:gridCol w="1202330">
                  <a:extLst>
                    <a:ext uri="{9D8B030D-6E8A-4147-A177-3AD203B41FA5}">
                      <a16:colId xmlns:a16="http://schemas.microsoft.com/office/drawing/2014/main" val="1940205870"/>
                    </a:ext>
                  </a:extLst>
                </a:gridCol>
                <a:gridCol w="1202330">
                  <a:extLst>
                    <a:ext uri="{9D8B030D-6E8A-4147-A177-3AD203B41FA5}">
                      <a16:colId xmlns:a16="http://schemas.microsoft.com/office/drawing/2014/main" val="3379281404"/>
                    </a:ext>
                  </a:extLst>
                </a:gridCol>
              </a:tblGrid>
              <a:tr h="1091093">
                <a:tc>
                  <a:txBody>
                    <a:bodyPr/>
                    <a:lstStyle/>
                    <a:p>
                      <a:pPr algn="l" fontAlgn="t"/>
                      <a:r>
                        <a:rPr lang="en-US" sz="1400" u="none" strike="noStrike" dirty="0">
                          <a:solidFill>
                            <a:schemeClr val="bg1"/>
                          </a:solidFill>
                          <a:effectLst/>
                          <a:latin typeface="+mn-lt"/>
                        </a:rPr>
                        <a:t> </a:t>
                      </a:r>
                      <a:endParaRPr lang="en-US" sz="1400" b="0" i="0" u="none" strike="noStrike" dirty="0">
                        <a:solidFill>
                          <a:schemeClr val="bg1"/>
                        </a:solidFill>
                        <a:effectLst/>
                        <a:latin typeface="+mn-lt"/>
                      </a:endParaRPr>
                    </a:p>
                  </a:txBody>
                  <a:tcPr marL="7500" marR="7500" marT="7500" marB="0">
                    <a:solidFill>
                      <a:schemeClr val="tx1"/>
                    </a:solidFill>
                  </a:tcPr>
                </a:tc>
                <a:tc>
                  <a:txBody>
                    <a:bodyPr/>
                    <a:lstStyle/>
                    <a:p>
                      <a:pPr algn="ctr" rtl="0" fontAlgn="ctr"/>
                      <a:r>
                        <a:rPr lang="en-US" sz="1800" u="none" strike="noStrike" dirty="0">
                          <a:solidFill>
                            <a:schemeClr val="bg1"/>
                          </a:solidFill>
                          <a:effectLst/>
                          <a:latin typeface="+mn-lt"/>
                        </a:rPr>
                        <a:t>FY 17 Median</a:t>
                      </a:r>
                      <a:endParaRPr lang="en-US" sz="1800" b="1" i="0" u="none" strike="noStrike" dirty="0">
                        <a:solidFill>
                          <a:schemeClr val="bg1"/>
                        </a:solidFill>
                        <a:effectLst/>
                        <a:latin typeface="+mn-lt"/>
                      </a:endParaRPr>
                    </a:p>
                  </a:txBody>
                  <a:tcPr marL="7500" marR="7500" marT="7500" marB="0" anchor="ctr">
                    <a:solidFill>
                      <a:schemeClr val="tx1"/>
                    </a:solidFill>
                  </a:tcPr>
                </a:tc>
                <a:tc>
                  <a:txBody>
                    <a:bodyPr/>
                    <a:lstStyle/>
                    <a:p>
                      <a:pPr algn="ctr" rtl="0" fontAlgn="ctr"/>
                      <a:r>
                        <a:rPr lang="en-US" sz="1800" b="1" i="0" u="none" strike="noStrike" dirty="0">
                          <a:solidFill>
                            <a:schemeClr val="bg1"/>
                          </a:solidFill>
                          <a:effectLst/>
                          <a:latin typeface="+mn-lt"/>
                        </a:rPr>
                        <a:t>FY 18</a:t>
                      </a:r>
                    </a:p>
                    <a:p>
                      <a:pPr algn="ctr" rtl="0" fontAlgn="ctr"/>
                      <a:r>
                        <a:rPr lang="en-US" sz="1800" b="1" i="0" u="none" strike="noStrike" dirty="0">
                          <a:solidFill>
                            <a:schemeClr val="bg1"/>
                          </a:solidFill>
                          <a:effectLst/>
                          <a:latin typeface="+mn-lt"/>
                        </a:rPr>
                        <a:t>Median</a:t>
                      </a:r>
                    </a:p>
                  </a:txBody>
                  <a:tcPr marL="7500" marR="7500" marT="7500" marB="0" anchor="ctr">
                    <a:solidFill>
                      <a:schemeClr val="tx1"/>
                    </a:solidFill>
                  </a:tcPr>
                </a:tc>
                <a:tc>
                  <a:txBody>
                    <a:bodyPr/>
                    <a:lstStyle/>
                    <a:p>
                      <a:pPr algn="ctr"/>
                      <a:r>
                        <a:rPr lang="en-US" dirty="0"/>
                        <a:t>FY 19</a:t>
                      </a:r>
                    </a:p>
                    <a:p>
                      <a:pPr algn="ctr"/>
                      <a:r>
                        <a:rPr lang="en-US" dirty="0"/>
                        <a:t>Median</a:t>
                      </a:r>
                    </a:p>
                  </a:txBody>
                  <a:tcPr marL="7500" marR="7500" marT="7500" marB="0" anchor="ctr">
                    <a:solidFill>
                      <a:schemeClr val="tx1"/>
                    </a:solidFill>
                  </a:tcPr>
                </a:tc>
                <a:tc>
                  <a:txBody>
                    <a:bodyPr/>
                    <a:lstStyle/>
                    <a:p>
                      <a:pPr algn="ctr"/>
                      <a:r>
                        <a:rPr lang="en-US" dirty="0"/>
                        <a:t>FY 20</a:t>
                      </a:r>
                    </a:p>
                    <a:p>
                      <a:pPr algn="ctr"/>
                      <a:r>
                        <a:rPr lang="en-US" dirty="0"/>
                        <a:t>Median</a:t>
                      </a:r>
                    </a:p>
                  </a:txBody>
                  <a:tcPr marL="7500" marR="7500" marT="7500" marB="0" anchor="ctr">
                    <a:solidFill>
                      <a:schemeClr val="tx1"/>
                    </a:solidFill>
                  </a:tcPr>
                </a:tc>
                <a:tc>
                  <a:txBody>
                    <a:bodyPr/>
                    <a:lstStyle/>
                    <a:p>
                      <a:pPr algn="ctr"/>
                      <a:r>
                        <a:rPr lang="en-US" dirty="0"/>
                        <a:t>FY 21</a:t>
                      </a:r>
                    </a:p>
                    <a:p>
                      <a:pPr algn="ctr"/>
                      <a:r>
                        <a:rPr lang="en-US" dirty="0"/>
                        <a:t>Median</a:t>
                      </a:r>
                    </a:p>
                  </a:txBody>
                  <a:tcPr marL="7500" marR="7500" marT="7500" marB="0" anchor="ctr">
                    <a:solidFill>
                      <a:schemeClr val="tx1"/>
                    </a:solidFill>
                  </a:tcPr>
                </a:tc>
                <a:extLst>
                  <a:ext uri="{0D108BD9-81ED-4DB2-BD59-A6C34878D82A}">
                    <a16:rowId xmlns:a16="http://schemas.microsoft.com/office/drawing/2014/main" val="10000"/>
                  </a:ext>
                </a:extLst>
              </a:tr>
              <a:tr h="657967">
                <a:tc>
                  <a:txBody>
                    <a:bodyPr/>
                    <a:lstStyle/>
                    <a:p>
                      <a:pPr algn="ctr" rtl="0" fontAlgn="ctr"/>
                      <a:r>
                        <a:rPr lang="en-US" sz="1600" b="1" u="none" strike="noStrike" dirty="0">
                          <a:solidFill>
                            <a:schemeClr val="bg1"/>
                          </a:solidFill>
                          <a:effectLst/>
                          <a:latin typeface="+mn-lt"/>
                        </a:rPr>
                        <a:t>Collection/Work RVU</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0" u="none" strike="noStrike" dirty="0">
                          <a:solidFill>
                            <a:schemeClr val="bg1"/>
                          </a:solidFill>
                          <a:effectLst/>
                          <a:latin typeface="+mn-lt"/>
                        </a:rPr>
                        <a:t>$45.76 </a:t>
                      </a:r>
                      <a:endParaRPr lang="en-US" sz="1600" b="0"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0" i="0" u="none" strike="noStrike" dirty="0">
                          <a:solidFill>
                            <a:schemeClr val="bg1"/>
                          </a:solidFill>
                          <a:effectLst/>
                          <a:latin typeface="+mn-lt"/>
                        </a:rPr>
                        <a:t>$46.11</a:t>
                      </a:r>
                    </a:p>
                  </a:txBody>
                  <a:tcPr marL="7500" marR="7500" marT="7500" marB="0" anchor="ctr">
                    <a:solidFill>
                      <a:schemeClr val="tx2"/>
                    </a:solidFill>
                  </a:tcPr>
                </a:tc>
                <a:tc>
                  <a:txBody>
                    <a:bodyPr/>
                    <a:lstStyle/>
                    <a:p>
                      <a:pPr algn="ctr"/>
                      <a:r>
                        <a:rPr lang="en-US" sz="1600" dirty="0">
                          <a:solidFill>
                            <a:schemeClr val="bg1"/>
                          </a:solidFill>
                        </a:rPr>
                        <a:t>$47.19</a:t>
                      </a:r>
                    </a:p>
                  </a:txBody>
                  <a:tcPr marL="7500" marR="7500" marT="7500" marB="0" anchor="ctr">
                    <a:solidFill>
                      <a:schemeClr val="tx2"/>
                    </a:solidFill>
                  </a:tcPr>
                </a:tc>
                <a:tc>
                  <a:txBody>
                    <a:bodyPr/>
                    <a:lstStyle/>
                    <a:p>
                      <a:pPr algn="ctr"/>
                      <a:r>
                        <a:rPr lang="en-US" sz="1600" dirty="0">
                          <a:solidFill>
                            <a:schemeClr val="bg1"/>
                          </a:solidFill>
                        </a:rPr>
                        <a:t>$47.05</a:t>
                      </a:r>
                    </a:p>
                  </a:txBody>
                  <a:tcPr marL="7500" marR="7500" marT="7500" marB="0" anchor="ctr">
                    <a:solidFill>
                      <a:schemeClr val="tx2"/>
                    </a:solidFill>
                  </a:tcPr>
                </a:tc>
                <a:tc>
                  <a:txBody>
                    <a:bodyPr/>
                    <a:lstStyle/>
                    <a:p>
                      <a:pPr algn="ctr"/>
                      <a:r>
                        <a:rPr lang="en-US" sz="1600" dirty="0">
                          <a:solidFill>
                            <a:schemeClr val="bg1"/>
                          </a:solidFill>
                        </a:rPr>
                        <a:t>$46.95</a:t>
                      </a:r>
                    </a:p>
                  </a:txBody>
                  <a:tcPr marL="7500" marR="7500" marT="7500" marB="0" anchor="ctr">
                    <a:solidFill>
                      <a:schemeClr val="tx2"/>
                    </a:solidFill>
                  </a:tcPr>
                </a:tc>
                <a:extLst>
                  <a:ext uri="{0D108BD9-81ED-4DB2-BD59-A6C34878D82A}">
                    <a16:rowId xmlns:a16="http://schemas.microsoft.com/office/drawing/2014/main" val="10001"/>
                  </a:ext>
                </a:extLst>
              </a:tr>
              <a:tr h="578372">
                <a:tc>
                  <a:txBody>
                    <a:bodyPr/>
                    <a:lstStyle/>
                    <a:p>
                      <a:pPr algn="ctr" rtl="0" fontAlgn="ctr"/>
                      <a:r>
                        <a:rPr lang="en-US" sz="1600" b="1" u="none" strike="noStrike" dirty="0">
                          <a:solidFill>
                            <a:schemeClr val="bg1"/>
                          </a:solidFill>
                          <a:effectLst/>
                          <a:latin typeface="+mn-lt"/>
                        </a:rPr>
                        <a:t>Work RVU/Hour</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rtl="0" fontAlgn="ctr"/>
                      <a:r>
                        <a:rPr lang="en-US" sz="1600" u="none" strike="noStrike" dirty="0">
                          <a:solidFill>
                            <a:schemeClr val="bg1"/>
                          </a:solidFill>
                          <a:effectLst/>
                          <a:latin typeface="+mn-lt"/>
                        </a:rPr>
                        <a:t>6.73</a:t>
                      </a:r>
                      <a:endParaRPr lang="en-US" sz="1600" b="0" i="0" u="none" strike="noStrike" dirty="0">
                        <a:solidFill>
                          <a:schemeClr val="bg1"/>
                        </a:solidFill>
                        <a:effectLst/>
                        <a:latin typeface="+mn-lt"/>
                      </a:endParaRPr>
                    </a:p>
                  </a:txBody>
                  <a:tcPr marL="7500" marR="7500" marT="7500" marB="0" anchor="ctr">
                    <a:solidFill>
                      <a:schemeClr val="accent1"/>
                    </a:solidFill>
                  </a:tcPr>
                </a:tc>
                <a:tc>
                  <a:txBody>
                    <a:bodyPr/>
                    <a:lstStyle/>
                    <a:p>
                      <a:pPr algn="ctr" rtl="0" fontAlgn="ctr"/>
                      <a:r>
                        <a:rPr lang="en-US" sz="1600" b="0" i="0" u="none" strike="noStrike" dirty="0">
                          <a:solidFill>
                            <a:schemeClr val="bg1"/>
                          </a:solidFill>
                          <a:effectLst/>
                          <a:latin typeface="+mn-lt"/>
                        </a:rPr>
                        <a:t>6.8</a:t>
                      </a:r>
                    </a:p>
                  </a:txBody>
                  <a:tcPr marL="7500" marR="7500" marT="7500" marB="0" anchor="ctr">
                    <a:solidFill>
                      <a:schemeClr val="accent1"/>
                    </a:solidFill>
                  </a:tcPr>
                </a:tc>
                <a:tc>
                  <a:txBody>
                    <a:bodyPr/>
                    <a:lstStyle/>
                    <a:p>
                      <a:pPr algn="ctr"/>
                      <a:r>
                        <a:rPr lang="en-US" sz="1600" dirty="0">
                          <a:solidFill>
                            <a:schemeClr val="bg1"/>
                          </a:solidFill>
                        </a:rPr>
                        <a:t>7.2</a:t>
                      </a:r>
                    </a:p>
                  </a:txBody>
                  <a:tcPr marL="7500" marR="7500" marT="7500" marB="0" anchor="ctr">
                    <a:solidFill>
                      <a:schemeClr val="accent1"/>
                    </a:solidFill>
                  </a:tcPr>
                </a:tc>
                <a:tc>
                  <a:txBody>
                    <a:bodyPr/>
                    <a:lstStyle/>
                    <a:p>
                      <a:pPr algn="ctr"/>
                      <a:r>
                        <a:rPr lang="en-US" sz="1600" dirty="0">
                          <a:solidFill>
                            <a:schemeClr val="bg1"/>
                          </a:solidFill>
                        </a:rPr>
                        <a:t>6.8</a:t>
                      </a:r>
                    </a:p>
                  </a:txBody>
                  <a:tcPr marL="7500" marR="7500" marT="7500" marB="0" anchor="ctr">
                    <a:solidFill>
                      <a:schemeClr val="accent1"/>
                    </a:solidFill>
                  </a:tcPr>
                </a:tc>
                <a:tc>
                  <a:txBody>
                    <a:bodyPr/>
                    <a:lstStyle/>
                    <a:p>
                      <a:pPr algn="ctr"/>
                      <a:r>
                        <a:rPr lang="en-US" sz="1600" dirty="0">
                          <a:solidFill>
                            <a:schemeClr val="bg1"/>
                          </a:solidFill>
                        </a:rPr>
                        <a:t>6.0</a:t>
                      </a:r>
                    </a:p>
                  </a:txBody>
                  <a:tcPr marL="7500" marR="7500" marT="7500" marB="0" anchor="ctr">
                    <a:solidFill>
                      <a:schemeClr val="accent1"/>
                    </a:solidFill>
                  </a:tcPr>
                </a:tc>
                <a:extLst>
                  <a:ext uri="{0D108BD9-81ED-4DB2-BD59-A6C34878D82A}">
                    <a16:rowId xmlns:a16="http://schemas.microsoft.com/office/drawing/2014/main" val="10002"/>
                  </a:ext>
                </a:extLst>
              </a:tr>
              <a:tr h="578372">
                <a:tc>
                  <a:txBody>
                    <a:bodyPr/>
                    <a:lstStyle/>
                    <a:p>
                      <a:pPr algn="ctr" rtl="0" fontAlgn="ctr"/>
                      <a:r>
                        <a:rPr lang="en-US" sz="1600" b="1" u="none" strike="noStrike" dirty="0">
                          <a:solidFill>
                            <a:schemeClr val="bg1"/>
                          </a:solidFill>
                          <a:effectLst/>
                          <a:latin typeface="+mn-lt"/>
                        </a:rPr>
                        <a:t>Work RVU/Patient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u="none" strike="noStrike" dirty="0">
                          <a:solidFill>
                            <a:schemeClr val="bg1"/>
                          </a:solidFill>
                          <a:effectLst/>
                          <a:latin typeface="+mn-lt"/>
                        </a:rPr>
                        <a:t>2.86</a:t>
                      </a:r>
                      <a:endParaRPr lang="en-US" sz="1600" b="0"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0" i="0" u="none" strike="noStrike" dirty="0">
                          <a:solidFill>
                            <a:schemeClr val="bg1"/>
                          </a:solidFill>
                          <a:effectLst/>
                          <a:latin typeface="+mn-lt"/>
                        </a:rPr>
                        <a:t>2.9</a:t>
                      </a:r>
                    </a:p>
                  </a:txBody>
                  <a:tcPr marL="7500" marR="7500" marT="7500" marB="0" anchor="ctr">
                    <a:solidFill>
                      <a:schemeClr val="tx2"/>
                    </a:solidFill>
                  </a:tcPr>
                </a:tc>
                <a:tc>
                  <a:txBody>
                    <a:bodyPr/>
                    <a:lstStyle/>
                    <a:p>
                      <a:pPr algn="ctr"/>
                      <a:r>
                        <a:rPr lang="en-US" sz="1600" dirty="0">
                          <a:solidFill>
                            <a:schemeClr val="bg1"/>
                          </a:solidFill>
                        </a:rPr>
                        <a:t>3.0</a:t>
                      </a:r>
                    </a:p>
                  </a:txBody>
                  <a:tcPr marL="7500" marR="7500" marT="7500" marB="0" anchor="ctr">
                    <a:solidFill>
                      <a:schemeClr val="tx2"/>
                    </a:solidFill>
                  </a:tcPr>
                </a:tc>
                <a:tc>
                  <a:txBody>
                    <a:bodyPr/>
                    <a:lstStyle/>
                    <a:p>
                      <a:pPr algn="ctr"/>
                      <a:r>
                        <a:rPr lang="en-US" sz="1600" dirty="0">
                          <a:solidFill>
                            <a:schemeClr val="bg1"/>
                          </a:solidFill>
                        </a:rPr>
                        <a:t>3.0</a:t>
                      </a:r>
                    </a:p>
                  </a:txBody>
                  <a:tcPr marL="7500" marR="7500" marT="7500" marB="0" anchor="ctr">
                    <a:solidFill>
                      <a:schemeClr val="tx2"/>
                    </a:solidFill>
                  </a:tcPr>
                </a:tc>
                <a:tc>
                  <a:txBody>
                    <a:bodyPr/>
                    <a:lstStyle/>
                    <a:p>
                      <a:pPr algn="ctr"/>
                      <a:r>
                        <a:rPr lang="en-US" sz="1600" dirty="0">
                          <a:solidFill>
                            <a:schemeClr val="bg1"/>
                          </a:solidFill>
                        </a:rPr>
                        <a:t>3.2</a:t>
                      </a:r>
                    </a:p>
                  </a:txBody>
                  <a:tcPr marL="7500" marR="7500" marT="7500" marB="0" anchor="ctr">
                    <a:solidFill>
                      <a:schemeClr val="tx2"/>
                    </a:solidFill>
                  </a:tcPr>
                </a:tc>
                <a:extLst>
                  <a:ext uri="{0D108BD9-81ED-4DB2-BD59-A6C34878D82A}">
                    <a16:rowId xmlns:a16="http://schemas.microsoft.com/office/drawing/2014/main" val="10003"/>
                  </a:ext>
                </a:extLst>
              </a:tr>
              <a:tr h="578372">
                <a:tc>
                  <a:txBody>
                    <a:bodyPr/>
                    <a:lstStyle/>
                    <a:p>
                      <a:pPr algn="ctr" rtl="0" fontAlgn="ctr"/>
                      <a:r>
                        <a:rPr lang="en-US" sz="1600" b="1" u="none" strike="noStrike" dirty="0">
                          <a:solidFill>
                            <a:schemeClr val="bg1"/>
                          </a:solidFill>
                          <a:effectLst/>
                          <a:latin typeface="+mn-lt"/>
                        </a:rPr>
                        <a:t>Collections ($)</a:t>
                      </a:r>
                      <a:endParaRPr lang="en-US" sz="1600" b="1" i="0" u="none" strike="noStrike" dirty="0">
                        <a:solidFill>
                          <a:schemeClr val="bg1"/>
                        </a:solidFill>
                        <a:effectLst/>
                        <a:latin typeface="+mn-lt"/>
                      </a:endParaRPr>
                    </a:p>
                  </a:txBody>
                  <a:tcPr marL="7500" marR="7500" marT="7500" marB="0" anchor="ctr">
                    <a:solidFill>
                      <a:schemeClr val="accent1"/>
                    </a:solidFill>
                  </a:tcPr>
                </a:tc>
                <a:tc>
                  <a:txBody>
                    <a:bodyPr/>
                    <a:lstStyle/>
                    <a:p>
                      <a:pPr algn="ctr" rtl="0" fontAlgn="ctr"/>
                      <a:r>
                        <a:rPr lang="en-US" sz="1600" u="none" strike="noStrike" dirty="0">
                          <a:solidFill>
                            <a:schemeClr val="bg1"/>
                          </a:solidFill>
                          <a:effectLst/>
                          <a:latin typeface="+mn-lt"/>
                        </a:rPr>
                        <a:t>$7,681,213 </a:t>
                      </a:r>
                      <a:endParaRPr lang="en-US" sz="1600" b="0" i="0" u="none" strike="noStrike" dirty="0">
                        <a:solidFill>
                          <a:schemeClr val="bg1"/>
                        </a:solidFill>
                        <a:effectLst/>
                        <a:latin typeface="+mn-lt"/>
                      </a:endParaRPr>
                    </a:p>
                  </a:txBody>
                  <a:tcPr marL="7500" marR="7500" marT="7500" marB="0" anchor="ctr">
                    <a:solidFill>
                      <a:schemeClr val="accent1"/>
                    </a:solidFill>
                  </a:tcPr>
                </a:tc>
                <a:tc>
                  <a:txBody>
                    <a:bodyPr/>
                    <a:lstStyle/>
                    <a:p>
                      <a:pPr algn="ctr" rtl="0" fontAlgn="ctr"/>
                      <a:r>
                        <a:rPr lang="en-US" sz="1600" b="0" i="0" u="none" strike="noStrike" dirty="0">
                          <a:solidFill>
                            <a:schemeClr val="bg1"/>
                          </a:solidFill>
                          <a:effectLst/>
                          <a:latin typeface="+mn-lt"/>
                        </a:rPr>
                        <a:t>$8,18,2346</a:t>
                      </a:r>
                    </a:p>
                  </a:txBody>
                  <a:tcPr marL="7500" marR="7500" marT="7500" marB="0" anchor="ctr">
                    <a:solidFill>
                      <a:schemeClr val="accent1"/>
                    </a:solidFill>
                  </a:tcPr>
                </a:tc>
                <a:tc>
                  <a:txBody>
                    <a:bodyPr/>
                    <a:lstStyle/>
                    <a:p>
                      <a:pPr algn="ctr"/>
                      <a:r>
                        <a:rPr lang="en-US" sz="1600" dirty="0">
                          <a:solidFill>
                            <a:schemeClr val="bg1"/>
                          </a:solidFill>
                        </a:rPr>
                        <a:t>$8,480,310</a:t>
                      </a:r>
                    </a:p>
                  </a:txBody>
                  <a:tcPr marL="7500" marR="7500" marT="7500" marB="0" anchor="ctr">
                    <a:solidFill>
                      <a:schemeClr val="accent1"/>
                    </a:solidFill>
                  </a:tcPr>
                </a:tc>
                <a:tc>
                  <a:txBody>
                    <a:bodyPr/>
                    <a:lstStyle/>
                    <a:p>
                      <a:pPr algn="ctr"/>
                      <a:r>
                        <a:rPr lang="en-US" sz="1600" dirty="0">
                          <a:solidFill>
                            <a:schemeClr val="bg1"/>
                          </a:solidFill>
                        </a:rPr>
                        <a:t>$8,174,995</a:t>
                      </a:r>
                    </a:p>
                  </a:txBody>
                  <a:tcPr marL="7500" marR="7500" marT="7500" marB="0" anchor="ctr">
                    <a:solidFill>
                      <a:schemeClr val="accent1"/>
                    </a:solidFill>
                  </a:tcPr>
                </a:tc>
                <a:tc>
                  <a:txBody>
                    <a:bodyPr/>
                    <a:lstStyle/>
                    <a:p>
                      <a:pPr algn="ctr"/>
                      <a:r>
                        <a:rPr lang="en-US" sz="1600" dirty="0">
                          <a:solidFill>
                            <a:schemeClr val="bg1"/>
                          </a:solidFill>
                        </a:rPr>
                        <a:t>$7,737,646</a:t>
                      </a:r>
                    </a:p>
                  </a:txBody>
                  <a:tcPr marL="7500" marR="7500" marT="7500" marB="0" anchor="ctr">
                    <a:solidFill>
                      <a:schemeClr val="accent1"/>
                    </a:solidFill>
                  </a:tcPr>
                </a:tc>
                <a:extLst>
                  <a:ext uri="{0D108BD9-81ED-4DB2-BD59-A6C34878D82A}">
                    <a16:rowId xmlns:a16="http://schemas.microsoft.com/office/drawing/2014/main" val="10004"/>
                  </a:ext>
                </a:extLst>
              </a:tr>
              <a:tr h="578372">
                <a:tc>
                  <a:txBody>
                    <a:bodyPr/>
                    <a:lstStyle/>
                    <a:p>
                      <a:pPr algn="ctr" rtl="0" fontAlgn="ctr"/>
                      <a:r>
                        <a:rPr lang="en-US" sz="1600" b="1" u="none" strike="noStrike" dirty="0">
                          <a:solidFill>
                            <a:schemeClr val="bg1"/>
                          </a:solidFill>
                          <a:effectLst/>
                          <a:latin typeface="+mn-lt"/>
                        </a:rPr>
                        <a:t>Collections/Visit</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1" u="none" strike="noStrike" dirty="0">
                          <a:solidFill>
                            <a:schemeClr val="bg1"/>
                          </a:solidFill>
                          <a:effectLst/>
                          <a:latin typeface="+mn-lt"/>
                        </a:rPr>
                        <a:t>$109.76 </a:t>
                      </a:r>
                      <a:endParaRPr lang="en-US" sz="1600" b="1" i="0" u="none" strike="noStrike" dirty="0">
                        <a:solidFill>
                          <a:schemeClr val="bg1"/>
                        </a:solidFill>
                        <a:effectLst/>
                        <a:latin typeface="+mn-lt"/>
                      </a:endParaRPr>
                    </a:p>
                  </a:txBody>
                  <a:tcPr marL="7500" marR="7500" marT="7500" marB="0" anchor="ctr">
                    <a:solidFill>
                      <a:schemeClr val="tx2"/>
                    </a:solidFill>
                  </a:tcPr>
                </a:tc>
                <a:tc>
                  <a:txBody>
                    <a:bodyPr/>
                    <a:lstStyle/>
                    <a:p>
                      <a:pPr algn="ctr" rtl="0" fontAlgn="ctr"/>
                      <a:r>
                        <a:rPr lang="en-US" sz="1600" b="1" i="0" u="none" strike="noStrike" dirty="0">
                          <a:solidFill>
                            <a:schemeClr val="bg1"/>
                          </a:solidFill>
                          <a:effectLst/>
                          <a:latin typeface="+mn-lt"/>
                        </a:rPr>
                        <a:t>$128.50</a:t>
                      </a:r>
                    </a:p>
                  </a:txBody>
                  <a:tcPr marL="7500" marR="7500" marT="7500" marB="0" anchor="ctr">
                    <a:solidFill>
                      <a:schemeClr val="tx2"/>
                    </a:solidFill>
                  </a:tcPr>
                </a:tc>
                <a:tc>
                  <a:txBody>
                    <a:bodyPr/>
                    <a:lstStyle/>
                    <a:p>
                      <a:pPr algn="ctr"/>
                      <a:r>
                        <a:rPr lang="en-US" sz="1600" b="1" dirty="0">
                          <a:solidFill>
                            <a:schemeClr val="bg1"/>
                          </a:solidFill>
                        </a:rPr>
                        <a:t>$128.27</a:t>
                      </a:r>
                    </a:p>
                  </a:txBody>
                  <a:tcPr marL="7500" marR="7500" marT="7500" marB="0" anchor="ctr">
                    <a:solidFill>
                      <a:schemeClr val="tx2"/>
                    </a:solidFill>
                  </a:tcPr>
                </a:tc>
                <a:tc>
                  <a:txBody>
                    <a:bodyPr/>
                    <a:lstStyle/>
                    <a:p>
                      <a:pPr algn="ctr"/>
                      <a:r>
                        <a:rPr lang="en-US" sz="1600" b="1" dirty="0">
                          <a:solidFill>
                            <a:srgbClr val="FFC000"/>
                          </a:solidFill>
                        </a:rPr>
                        <a:t>$136.30</a:t>
                      </a:r>
                    </a:p>
                  </a:txBody>
                  <a:tcPr marL="7500" marR="7500" marT="7500" marB="0" anchor="ctr">
                    <a:solidFill>
                      <a:schemeClr val="tx2"/>
                    </a:solidFill>
                  </a:tcPr>
                </a:tc>
                <a:tc>
                  <a:txBody>
                    <a:bodyPr/>
                    <a:lstStyle/>
                    <a:p>
                      <a:pPr algn="ctr"/>
                      <a:r>
                        <a:rPr lang="en-US" sz="1600" b="1" dirty="0">
                          <a:solidFill>
                            <a:srgbClr val="FFC000"/>
                          </a:solidFill>
                        </a:rPr>
                        <a:t>$140.61</a:t>
                      </a:r>
                    </a:p>
                  </a:txBody>
                  <a:tcPr marL="7500" marR="7500" marT="7500" marB="0" anchor="ctr">
                    <a:solidFill>
                      <a:schemeClr val="tx2"/>
                    </a:solidFill>
                  </a:tcPr>
                </a:tc>
                <a:extLst>
                  <a:ext uri="{0D108BD9-81ED-4DB2-BD59-A6C34878D82A}">
                    <a16:rowId xmlns:a16="http://schemas.microsoft.com/office/drawing/2014/main" val="10005"/>
                  </a:ext>
                </a:extLst>
              </a:tr>
            </a:tbl>
          </a:graphicData>
        </a:graphic>
      </p:graphicFrame>
      <p:pic>
        <p:nvPicPr>
          <p:cNvPr id="4" name="Picture 3">
            <a:extLst>
              <a:ext uri="{FF2B5EF4-FFF2-40B4-BE49-F238E27FC236}">
                <a16:creationId xmlns:a16="http://schemas.microsoft.com/office/drawing/2014/main" id="{9CCD1A05-30AF-435C-875B-C2CA284F5813}"/>
              </a:ext>
            </a:extLst>
          </p:cNvPr>
          <p:cNvPicPr>
            <a:picLocks noChangeAspect="1"/>
          </p:cNvPicPr>
          <p:nvPr/>
        </p:nvPicPr>
        <p:blipFill>
          <a:blip r:embed="rId3"/>
          <a:stretch>
            <a:fillRect/>
          </a:stretch>
        </p:blipFill>
        <p:spPr>
          <a:xfrm>
            <a:off x="312420" y="1737360"/>
            <a:ext cx="6993353" cy="4062548"/>
          </a:xfrm>
          <a:prstGeom prst="rect">
            <a:avLst/>
          </a:prstGeom>
        </p:spPr>
      </p:pic>
      <p:sp>
        <p:nvSpPr>
          <p:cNvPr id="6" name="Rectangle: Rounded Corners 5">
            <a:extLst>
              <a:ext uri="{FF2B5EF4-FFF2-40B4-BE49-F238E27FC236}">
                <a16:creationId xmlns:a16="http://schemas.microsoft.com/office/drawing/2014/main" id="{370A8BCD-503D-4B27-A61C-16D942F1DA2C}"/>
              </a:ext>
            </a:extLst>
          </p:cNvPr>
          <p:cNvSpPr/>
          <p:nvPr/>
        </p:nvSpPr>
        <p:spPr>
          <a:xfrm>
            <a:off x="3417217" y="3067564"/>
            <a:ext cx="3327661" cy="4430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FY 19 Variance = $1,129,098</a:t>
            </a:r>
          </a:p>
        </p:txBody>
      </p:sp>
      <p:sp>
        <p:nvSpPr>
          <p:cNvPr id="7" name="Rectangle: Rounded Corners 6">
            <a:extLst>
              <a:ext uri="{FF2B5EF4-FFF2-40B4-BE49-F238E27FC236}">
                <a16:creationId xmlns:a16="http://schemas.microsoft.com/office/drawing/2014/main" id="{33A10B5B-BBE6-483B-8F74-2CBECD19493E}"/>
              </a:ext>
            </a:extLst>
          </p:cNvPr>
          <p:cNvSpPr/>
          <p:nvPr/>
        </p:nvSpPr>
        <p:spPr>
          <a:xfrm>
            <a:off x="3417217" y="3510624"/>
            <a:ext cx="3327661" cy="4430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FY 20 Variance = $447,421</a:t>
            </a:r>
          </a:p>
        </p:txBody>
      </p:sp>
    </p:spTree>
    <p:extLst>
      <p:ext uri="{BB962C8B-B14F-4D97-AF65-F5344CB8AC3E}">
        <p14:creationId xmlns:p14="http://schemas.microsoft.com/office/powerpoint/2010/main" val="31960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900" y="157774"/>
            <a:ext cx="8229600" cy="1143000"/>
          </a:xfrm>
        </p:spPr>
        <p:txBody>
          <a:bodyPr>
            <a:normAutofit/>
          </a:bodyPr>
          <a:lstStyle/>
          <a:p>
            <a:r>
              <a:rPr lang="en-US" sz="4000" dirty="0"/>
              <a:t>Professional Fee Billing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6634981"/>
              </p:ext>
            </p:extLst>
          </p:nvPr>
        </p:nvGraphicFramePr>
        <p:xfrm>
          <a:off x="519178" y="2096676"/>
          <a:ext cx="8100060"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29000" y="1524879"/>
            <a:ext cx="207140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 &amp; M Codes</a:t>
            </a:r>
          </a:p>
        </p:txBody>
      </p:sp>
      <p:sp>
        <p:nvSpPr>
          <p:cNvPr id="3" name="TextBox 2"/>
          <p:cNvSpPr txBox="1"/>
          <p:nvPr/>
        </p:nvSpPr>
        <p:spPr>
          <a:xfrm rot="16200000">
            <a:off x="-66175" y="3710070"/>
            <a:ext cx="83215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Percent</a:t>
            </a:r>
          </a:p>
        </p:txBody>
      </p:sp>
      <p:sp>
        <p:nvSpPr>
          <p:cNvPr id="6" name="TextBox 5"/>
          <p:cNvSpPr txBox="1"/>
          <p:nvPr/>
        </p:nvSpPr>
        <p:spPr>
          <a:xfrm>
            <a:off x="2664113" y="5682403"/>
            <a:ext cx="4327338" cy="830997"/>
          </a:xfrm>
          <a:prstGeom prst="rect">
            <a:avLst/>
          </a:prstGeom>
          <a:noFill/>
        </p:spPr>
        <p:txBody>
          <a:bodyPr wrap="none" rtlCol="0">
            <a:spAutoFit/>
          </a:bodyPr>
          <a:lstStyle/>
          <a:p>
            <a:pPr algn="ctr"/>
            <a:r>
              <a:rPr lang="en-US" sz="2400" b="1" dirty="0"/>
              <a:t>82.9% Levels 4, 5 and CC</a:t>
            </a:r>
          </a:p>
          <a:p>
            <a:pPr algn="ctr"/>
            <a:r>
              <a:rPr lang="en-US" sz="2400" b="1" dirty="0"/>
              <a:t>90% of charges from E&amp;M Codes</a:t>
            </a:r>
          </a:p>
        </p:txBody>
      </p:sp>
      <p:cxnSp>
        <p:nvCxnSpPr>
          <p:cNvPr id="8" name="Straight Arrow Connector 7"/>
          <p:cNvCxnSpPr/>
          <p:nvPr/>
        </p:nvCxnSpPr>
        <p:spPr>
          <a:xfrm>
            <a:off x="3670663" y="3571102"/>
            <a:ext cx="794037" cy="480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flipV="1">
            <a:off x="6117996" y="2575392"/>
            <a:ext cx="680602" cy="2424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302137" y="4519749"/>
            <a:ext cx="666206" cy="1306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ED90E32-0AAD-4BE7-BB1B-504AA78D119B}"/>
              </a:ext>
            </a:extLst>
          </p:cNvPr>
          <p:cNvCxnSpPr>
            <a:cxnSpLocks/>
          </p:cNvCxnSpPr>
          <p:nvPr/>
        </p:nvCxnSpPr>
        <p:spPr>
          <a:xfrm flipV="1">
            <a:off x="4827782" y="2668902"/>
            <a:ext cx="794037" cy="1519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22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7774"/>
            <a:ext cx="8229600" cy="1143000"/>
          </a:xfrm>
        </p:spPr>
        <p:txBody>
          <a:bodyPr>
            <a:normAutofit/>
          </a:bodyPr>
          <a:lstStyle/>
          <a:p>
            <a:r>
              <a:rPr lang="en-US" sz="4000" dirty="0"/>
              <a:t>Payer Mix</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315261427"/>
              </p:ext>
            </p:extLst>
          </p:nvPr>
        </p:nvGraphicFramePr>
        <p:xfrm>
          <a:off x="304800" y="2151797"/>
          <a:ext cx="8382000" cy="362120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2568477" y="1483851"/>
            <a:ext cx="385464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Mean Payer Mix Distribution</a:t>
            </a:r>
          </a:p>
        </p:txBody>
      </p:sp>
    </p:spTree>
    <p:extLst>
      <p:ext uri="{BB962C8B-B14F-4D97-AF65-F5344CB8AC3E}">
        <p14:creationId xmlns:p14="http://schemas.microsoft.com/office/powerpoint/2010/main" val="8844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2732" y="2518024"/>
            <a:ext cx="4105221" cy="2743200"/>
          </a:xfrm>
          <a:prstGeom prst="rect">
            <a:avLst/>
          </a:prstGeom>
        </p:spPr>
      </p:pic>
      <p:sp>
        <p:nvSpPr>
          <p:cNvPr id="2" name="Title 1"/>
          <p:cNvSpPr>
            <a:spLocks noGrp="1"/>
          </p:cNvSpPr>
          <p:nvPr>
            <p:ph type="title"/>
          </p:nvPr>
        </p:nvSpPr>
        <p:spPr/>
        <p:txBody>
          <a:bodyPr>
            <a:normAutofit/>
          </a:bodyPr>
          <a:lstStyle/>
          <a:p>
            <a:r>
              <a:rPr lang="en-US" sz="4000" dirty="0"/>
              <a:t>Faculty Level Benchmarks</a:t>
            </a:r>
          </a:p>
        </p:txBody>
      </p:sp>
      <p:sp>
        <p:nvSpPr>
          <p:cNvPr id="3" name="Content Placeholder 2"/>
          <p:cNvSpPr>
            <a:spLocks noGrp="1"/>
          </p:cNvSpPr>
          <p:nvPr>
            <p:ph sz="half" idx="1"/>
          </p:nvPr>
        </p:nvSpPr>
        <p:spPr>
          <a:xfrm>
            <a:off x="397139" y="1626643"/>
            <a:ext cx="4462243" cy="4525963"/>
          </a:xfrm>
        </p:spPr>
        <p:txBody>
          <a:bodyPr>
            <a:normAutofit fontScale="85000" lnSpcReduction="20000"/>
          </a:bodyPr>
          <a:lstStyle/>
          <a:p>
            <a:r>
              <a:rPr lang="en-US" b="1" i="1" dirty="0"/>
              <a:t>RVU Productivity</a:t>
            </a:r>
          </a:p>
          <a:p>
            <a:pPr lvl="1"/>
            <a:r>
              <a:rPr lang="en-US" b="1" i="1" dirty="0"/>
              <a:t>Per hour </a:t>
            </a:r>
          </a:p>
          <a:p>
            <a:pPr lvl="1"/>
            <a:r>
              <a:rPr lang="en-US" b="1" i="1" dirty="0"/>
              <a:t>Total</a:t>
            </a:r>
          </a:p>
          <a:p>
            <a:pPr lvl="1"/>
            <a:endParaRPr lang="en-US" b="1" dirty="0"/>
          </a:p>
          <a:p>
            <a:r>
              <a:rPr lang="en-US" b="1" i="1" dirty="0"/>
              <a:t>Publications</a:t>
            </a:r>
          </a:p>
          <a:p>
            <a:pPr lvl="1"/>
            <a:r>
              <a:rPr lang="en-US" b="1" i="1" dirty="0"/>
              <a:t>First vs any author</a:t>
            </a:r>
          </a:p>
          <a:p>
            <a:pPr lvl="1"/>
            <a:r>
              <a:rPr lang="en-US" b="1" i="1" dirty="0"/>
              <a:t>Journal quality</a:t>
            </a:r>
          </a:p>
          <a:p>
            <a:pPr lvl="1"/>
            <a:r>
              <a:rPr lang="en-US" b="1" i="1" dirty="0"/>
              <a:t>Type of publication</a:t>
            </a:r>
          </a:p>
          <a:p>
            <a:pPr lvl="1"/>
            <a:endParaRPr lang="en-US" b="1" i="1" dirty="0"/>
          </a:p>
          <a:p>
            <a:r>
              <a:rPr lang="en-US" b="1" dirty="0">
                <a:solidFill>
                  <a:srgbClr val="0070C0"/>
                </a:solidFill>
              </a:rPr>
              <a:t>Grants submitted/Awarded</a:t>
            </a:r>
          </a:p>
          <a:p>
            <a:pPr lvl="1"/>
            <a:r>
              <a:rPr lang="en-US" b="1" dirty="0">
                <a:solidFill>
                  <a:srgbClr val="0070C0"/>
                </a:solidFill>
              </a:rPr>
              <a:t>Submission or award</a:t>
            </a:r>
          </a:p>
          <a:p>
            <a:pPr lvl="1"/>
            <a:r>
              <a:rPr lang="en-US" b="1" dirty="0">
                <a:solidFill>
                  <a:srgbClr val="0070C0"/>
                </a:solidFill>
              </a:rPr>
              <a:t>NIH or all</a:t>
            </a:r>
          </a:p>
          <a:p>
            <a:pPr lvl="1"/>
            <a:r>
              <a:rPr lang="en-US" b="1" dirty="0">
                <a:solidFill>
                  <a:srgbClr val="0070C0"/>
                </a:solidFill>
              </a:rPr>
              <a:t>PI or other</a:t>
            </a:r>
          </a:p>
        </p:txBody>
      </p:sp>
    </p:spTree>
    <p:extLst>
      <p:ext uri="{BB962C8B-B14F-4D97-AF65-F5344CB8AC3E}">
        <p14:creationId xmlns:p14="http://schemas.microsoft.com/office/powerpoint/2010/main" val="129608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68" y="222430"/>
            <a:ext cx="8382000" cy="900752"/>
          </a:xfrm>
        </p:spPr>
        <p:txBody>
          <a:bodyPr>
            <a:normAutofit/>
          </a:bodyPr>
          <a:lstStyle/>
          <a:p>
            <a:r>
              <a:rPr lang="en-US" sz="4400" dirty="0"/>
              <a:t>Faculty Effort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66948364"/>
              </p:ext>
            </p:extLst>
          </p:nvPr>
        </p:nvGraphicFramePr>
        <p:xfrm>
          <a:off x="2480733" y="4525156"/>
          <a:ext cx="6468072" cy="225385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914400" y="1470713"/>
            <a:ext cx="716273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Percent Faculty Effort:  Multiple Missions</a:t>
            </a:r>
          </a:p>
        </p:txBody>
      </p:sp>
      <p:sp>
        <p:nvSpPr>
          <p:cNvPr id="3" name="TextBox 2"/>
          <p:cNvSpPr txBox="1"/>
          <p:nvPr/>
        </p:nvSpPr>
        <p:spPr>
          <a:xfrm>
            <a:off x="304765" y="6509982"/>
            <a:ext cx="17025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Academic Centers</a:t>
            </a:r>
          </a:p>
        </p:txBody>
      </p:sp>
      <p:pic>
        <p:nvPicPr>
          <p:cNvPr id="5" name="Picture 4"/>
          <p:cNvPicPr>
            <a:picLocks noChangeAspect="1"/>
          </p:cNvPicPr>
          <p:nvPr/>
        </p:nvPicPr>
        <p:blipFill>
          <a:blip r:embed="rId3"/>
          <a:stretch>
            <a:fillRect/>
          </a:stretch>
        </p:blipFill>
        <p:spPr>
          <a:xfrm>
            <a:off x="105260" y="2068148"/>
            <a:ext cx="5981985" cy="2175267"/>
          </a:xfrm>
          <a:prstGeom prst="rect">
            <a:avLst/>
          </a:prstGeom>
        </p:spPr>
      </p:pic>
      <p:sp>
        <p:nvSpPr>
          <p:cNvPr id="7" name="TextBox 6"/>
          <p:cNvSpPr txBox="1"/>
          <p:nvPr/>
        </p:nvSpPr>
        <p:spPr>
          <a:xfrm>
            <a:off x="2007346" y="4100290"/>
            <a:ext cx="923651" cy="369332"/>
          </a:xfrm>
          <a:prstGeom prst="rect">
            <a:avLst/>
          </a:prstGeom>
          <a:noFill/>
        </p:spPr>
        <p:txBody>
          <a:bodyPr wrap="none" rtlCol="0">
            <a:spAutoFit/>
          </a:bodyPr>
          <a:lstStyle/>
          <a:p>
            <a:r>
              <a:rPr lang="en-US" b="1" dirty="0"/>
              <a:t>FY 2015</a:t>
            </a:r>
          </a:p>
        </p:txBody>
      </p:sp>
      <p:sp>
        <p:nvSpPr>
          <p:cNvPr id="10" name="TextBox 9"/>
          <p:cNvSpPr txBox="1"/>
          <p:nvPr/>
        </p:nvSpPr>
        <p:spPr>
          <a:xfrm>
            <a:off x="6087245" y="4525156"/>
            <a:ext cx="931665" cy="369332"/>
          </a:xfrm>
          <a:prstGeom prst="rect">
            <a:avLst/>
          </a:prstGeom>
          <a:noFill/>
        </p:spPr>
        <p:txBody>
          <a:bodyPr wrap="none" rtlCol="0">
            <a:spAutoFit/>
          </a:bodyPr>
          <a:lstStyle/>
          <a:p>
            <a:r>
              <a:rPr lang="en-US" b="1" dirty="0"/>
              <a:t>FY 2021</a:t>
            </a:r>
          </a:p>
        </p:txBody>
      </p:sp>
    </p:spTree>
    <p:extLst>
      <p:ext uri="{BB962C8B-B14F-4D97-AF65-F5344CB8AC3E}">
        <p14:creationId xmlns:p14="http://schemas.microsoft.com/office/powerpoint/2010/main" val="363403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Faculty Level Benchmarks</a:t>
            </a:r>
          </a:p>
        </p:txBody>
      </p:sp>
      <p:sp>
        <p:nvSpPr>
          <p:cNvPr id="6" name="Content Placeholder 5"/>
          <p:cNvSpPr>
            <a:spLocks noGrp="1"/>
          </p:cNvSpPr>
          <p:nvPr>
            <p:ph sz="half" idx="4294967295"/>
          </p:nvPr>
        </p:nvSpPr>
        <p:spPr>
          <a:xfrm>
            <a:off x="-91440" y="1386211"/>
            <a:ext cx="3398520" cy="933450"/>
          </a:xfrm>
        </p:spPr>
        <p:txBody>
          <a:bodyPr>
            <a:normAutofit fontScale="92500"/>
          </a:bodyPr>
          <a:lstStyle/>
          <a:p>
            <a:pPr marL="457200" lvl="1" indent="0">
              <a:buNone/>
            </a:pPr>
            <a:r>
              <a:rPr lang="en-US" sz="3200" b="1" i="1" dirty="0"/>
              <a:t>RVU Productivity</a:t>
            </a:r>
          </a:p>
          <a:p>
            <a:pPr marL="457200" lvl="1" indent="0">
              <a:buNone/>
            </a:pPr>
            <a:endParaRPr lang="en-US" dirty="0"/>
          </a:p>
        </p:txBody>
      </p:sp>
      <p:sp>
        <p:nvSpPr>
          <p:cNvPr id="12" name="TextBox 11"/>
          <p:cNvSpPr txBox="1"/>
          <p:nvPr/>
        </p:nvSpPr>
        <p:spPr>
          <a:xfrm>
            <a:off x="280852" y="1852936"/>
            <a:ext cx="4767943" cy="461665"/>
          </a:xfrm>
          <a:prstGeom prst="rect">
            <a:avLst/>
          </a:prstGeom>
          <a:solidFill>
            <a:schemeClr val="bg1"/>
          </a:solidFill>
        </p:spPr>
        <p:txBody>
          <a:bodyPr wrap="square" rtlCol="0">
            <a:spAutoFit/>
          </a:bodyPr>
          <a:lstStyle/>
          <a:p>
            <a:r>
              <a:rPr lang="en-US" sz="2400" b="1" dirty="0"/>
              <a:t>Overall All Rank WRVU/Hour = 5.3</a:t>
            </a:r>
          </a:p>
        </p:txBody>
      </p:sp>
      <p:sp>
        <p:nvSpPr>
          <p:cNvPr id="13" name="TextBox 12"/>
          <p:cNvSpPr txBox="1"/>
          <p:nvPr/>
        </p:nvSpPr>
        <p:spPr>
          <a:xfrm>
            <a:off x="280852" y="2228671"/>
            <a:ext cx="7124130" cy="1200329"/>
          </a:xfrm>
          <a:prstGeom prst="rect">
            <a:avLst/>
          </a:prstGeom>
          <a:solidFill>
            <a:schemeClr val="bg1"/>
          </a:solidFill>
        </p:spPr>
        <p:txBody>
          <a:bodyPr wrap="none" rtlCol="0">
            <a:spAutoFit/>
          </a:bodyPr>
          <a:lstStyle/>
          <a:p>
            <a:r>
              <a:rPr lang="en-US" sz="2400" b="1" dirty="0"/>
              <a:t>Overall All Rank Total WRVU/FTE = 5,363 (All faculty)</a:t>
            </a:r>
          </a:p>
          <a:p>
            <a:r>
              <a:rPr lang="en-US" sz="2400" b="1" dirty="0"/>
              <a:t>Overall All Rank Total WRVU/FTE = 9,459  (Clinical FTE)</a:t>
            </a:r>
          </a:p>
          <a:p>
            <a:endParaRPr lang="en-US" sz="2400" b="1"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852139468"/>
              </p:ext>
            </p:extLst>
          </p:nvPr>
        </p:nvGraphicFramePr>
        <p:xfrm>
          <a:off x="666207" y="3151833"/>
          <a:ext cx="7328262" cy="2697900"/>
        </p:xfrm>
        <a:graphic>
          <a:graphicData uri="http://schemas.openxmlformats.org/drawingml/2006/table">
            <a:tbl>
              <a:tblPr firstRow="1" bandRow="1">
                <a:tableStyleId>{5C22544A-7EE6-4342-B048-85BDC9FD1C3A}</a:tableStyleId>
              </a:tblPr>
              <a:tblGrid>
                <a:gridCol w="3284157">
                  <a:extLst>
                    <a:ext uri="{9D8B030D-6E8A-4147-A177-3AD203B41FA5}">
                      <a16:colId xmlns:a16="http://schemas.microsoft.com/office/drawing/2014/main" val="4031237990"/>
                    </a:ext>
                  </a:extLst>
                </a:gridCol>
                <a:gridCol w="1993236">
                  <a:extLst>
                    <a:ext uri="{9D8B030D-6E8A-4147-A177-3AD203B41FA5}">
                      <a16:colId xmlns:a16="http://schemas.microsoft.com/office/drawing/2014/main" val="906335502"/>
                    </a:ext>
                  </a:extLst>
                </a:gridCol>
                <a:gridCol w="2050869">
                  <a:extLst>
                    <a:ext uri="{9D8B030D-6E8A-4147-A177-3AD203B41FA5}">
                      <a16:colId xmlns:a16="http://schemas.microsoft.com/office/drawing/2014/main" val="1076852982"/>
                    </a:ext>
                  </a:extLst>
                </a:gridCol>
              </a:tblGrid>
              <a:tr h="539580">
                <a:tc>
                  <a:txBody>
                    <a:bodyPr/>
                    <a:lstStyle/>
                    <a:p>
                      <a:r>
                        <a:rPr lang="en-US" sz="2400" b="1" dirty="0"/>
                        <a:t>Rank</a:t>
                      </a:r>
                    </a:p>
                  </a:txBody>
                  <a:tcPr anchor="ctr" anchorCtr="1"/>
                </a:tc>
                <a:tc>
                  <a:txBody>
                    <a:bodyPr/>
                    <a:lstStyle/>
                    <a:p>
                      <a:r>
                        <a:rPr lang="en-US" sz="2400" b="1" dirty="0"/>
                        <a:t>Total WRVU</a:t>
                      </a:r>
                    </a:p>
                  </a:txBody>
                  <a:tcPr anchor="ctr" anchorCtr="1"/>
                </a:tc>
                <a:tc>
                  <a:txBody>
                    <a:bodyPr/>
                    <a:lstStyle/>
                    <a:p>
                      <a:r>
                        <a:rPr lang="en-US" sz="2400" b="1" dirty="0"/>
                        <a:t>WRVU/hour</a:t>
                      </a:r>
                    </a:p>
                  </a:txBody>
                  <a:tcPr anchor="ctr" anchorCtr="1"/>
                </a:tc>
                <a:extLst>
                  <a:ext uri="{0D108BD9-81ED-4DB2-BD59-A6C34878D82A}">
                    <a16:rowId xmlns:a16="http://schemas.microsoft.com/office/drawing/2014/main" val="4174279994"/>
                  </a:ext>
                </a:extLst>
              </a:tr>
              <a:tr h="539580">
                <a:tc>
                  <a:txBody>
                    <a:bodyPr/>
                    <a:lstStyle/>
                    <a:p>
                      <a:r>
                        <a:rPr lang="en-US" sz="2400" b="1" dirty="0"/>
                        <a:t>Instructor</a:t>
                      </a:r>
                    </a:p>
                  </a:txBody>
                  <a:tcPr anchor="ctr" anchorCtr="1"/>
                </a:tc>
                <a:tc>
                  <a:txBody>
                    <a:bodyPr/>
                    <a:lstStyle/>
                    <a:p>
                      <a:r>
                        <a:rPr lang="en-US" sz="2400" b="1" dirty="0"/>
                        <a:t>7047</a:t>
                      </a:r>
                    </a:p>
                  </a:txBody>
                  <a:tcPr anchor="ctr" anchorCtr="1"/>
                </a:tc>
                <a:tc>
                  <a:txBody>
                    <a:bodyPr/>
                    <a:lstStyle/>
                    <a:p>
                      <a:r>
                        <a:rPr lang="en-US" sz="2400" b="1" dirty="0"/>
                        <a:t>5.3</a:t>
                      </a:r>
                    </a:p>
                  </a:txBody>
                  <a:tcPr anchor="ctr" anchorCtr="1"/>
                </a:tc>
                <a:extLst>
                  <a:ext uri="{0D108BD9-81ED-4DB2-BD59-A6C34878D82A}">
                    <a16:rowId xmlns:a16="http://schemas.microsoft.com/office/drawing/2014/main" val="1676962001"/>
                  </a:ext>
                </a:extLst>
              </a:tr>
              <a:tr h="539580">
                <a:tc>
                  <a:txBody>
                    <a:bodyPr/>
                    <a:lstStyle/>
                    <a:p>
                      <a:r>
                        <a:rPr lang="en-US" sz="2400" b="1" dirty="0"/>
                        <a:t>Assistant Professor</a:t>
                      </a:r>
                    </a:p>
                  </a:txBody>
                  <a:tcPr anchor="ctr" anchorCtr="1"/>
                </a:tc>
                <a:tc>
                  <a:txBody>
                    <a:bodyPr/>
                    <a:lstStyle/>
                    <a:p>
                      <a:r>
                        <a:rPr lang="en-US" sz="2400" b="1" dirty="0"/>
                        <a:t>5559</a:t>
                      </a:r>
                    </a:p>
                  </a:txBody>
                  <a:tcPr anchor="ctr" anchorCtr="1"/>
                </a:tc>
                <a:tc>
                  <a:txBody>
                    <a:bodyPr/>
                    <a:lstStyle/>
                    <a:p>
                      <a:r>
                        <a:rPr lang="en-US" sz="2400" b="1" dirty="0"/>
                        <a:t>5.1</a:t>
                      </a:r>
                    </a:p>
                  </a:txBody>
                  <a:tcPr anchor="ctr" anchorCtr="1"/>
                </a:tc>
                <a:extLst>
                  <a:ext uri="{0D108BD9-81ED-4DB2-BD59-A6C34878D82A}">
                    <a16:rowId xmlns:a16="http://schemas.microsoft.com/office/drawing/2014/main" val="2929936393"/>
                  </a:ext>
                </a:extLst>
              </a:tr>
              <a:tr h="539580">
                <a:tc>
                  <a:txBody>
                    <a:bodyPr/>
                    <a:lstStyle/>
                    <a:p>
                      <a:r>
                        <a:rPr lang="en-US" sz="2400" b="1" dirty="0"/>
                        <a:t>Associate Professor</a:t>
                      </a:r>
                    </a:p>
                  </a:txBody>
                  <a:tcPr anchor="ctr" anchorCtr="1"/>
                </a:tc>
                <a:tc>
                  <a:txBody>
                    <a:bodyPr/>
                    <a:lstStyle/>
                    <a:p>
                      <a:r>
                        <a:rPr lang="en-US" sz="2400" b="1" dirty="0"/>
                        <a:t>5087</a:t>
                      </a:r>
                    </a:p>
                  </a:txBody>
                  <a:tcPr anchor="ctr" anchorCtr="1"/>
                </a:tc>
                <a:tc>
                  <a:txBody>
                    <a:bodyPr/>
                    <a:lstStyle/>
                    <a:p>
                      <a:r>
                        <a:rPr lang="en-US" sz="2400" b="1" dirty="0"/>
                        <a:t>5.5</a:t>
                      </a:r>
                    </a:p>
                  </a:txBody>
                  <a:tcPr anchor="ctr" anchorCtr="1"/>
                </a:tc>
                <a:extLst>
                  <a:ext uri="{0D108BD9-81ED-4DB2-BD59-A6C34878D82A}">
                    <a16:rowId xmlns:a16="http://schemas.microsoft.com/office/drawing/2014/main" val="3393820298"/>
                  </a:ext>
                </a:extLst>
              </a:tr>
              <a:tr h="539580">
                <a:tc>
                  <a:txBody>
                    <a:bodyPr/>
                    <a:lstStyle/>
                    <a:p>
                      <a:r>
                        <a:rPr lang="en-US" sz="2400" b="1" dirty="0"/>
                        <a:t>Professor</a:t>
                      </a:r>
                    </a:p>
                  </a:txBody>
                  <a:tcPr anchor="ctr" anchorCtr="1"/>
                </a:tc>
                <a:tc>
                  <a:txBody>
                    <a:bodyPr/>
                    <a:lstStyle/>
                    <a:p>
                      <a:r>
                        <a:rPr lang="en-US" sz="2400" b="1" dirty="0"/>
                        <a:t>4423</a:t>
                      </a:r>
                    </a:p>
                  </a:txBody>
                  <a:tcPr anchor="ctr" anchorCtr="1"/>
                </a:tc>
                <a:tc>
                  <a:txBody>
                    <a:bodyPr/>
                    <a:lstStyle/>
                    <a:p>
                      <a:r>
                        <a:rPr lang="en-US" sz="2400" b="1" dirty="0"/>
                        <a:t>5.7</a:t>
                      </a:r>
                    </a:p>
                  </a:txBody>
                  <a:tcPr anchor="ctr" anchorCtr="1"/>
                </a:tc>
                <a:extLst>
                  <a:ext uri="{0D108BD9-81ED-4DB2-BD59-A6C34878D82A}">
                    <a16:rowId xmlns:a16="http://schemas.microsoft.com/office/drawing/2014/main" val="438624539"/>
                  </a:ext>
                </a:extLst>
              </a:tr>
            </a:tbl>
          </a:graphicData>
        </a:graphic>
      </p:graphicFrame>
    </p:spTree>
    <p:extLst>
      <p:ext uri="{BB962C8B-B14F-4D97-AF65-F5344CB8AC3E}">
        <p14:creationId xmlns:p14="http://schemas.microsoft.com/office/powerpoint/2010/main" val="148180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Faculty Level Benchmarks</a:t>
            </a:r>
          </a:p>
        </p:txBody>
      </p:sp>
      <p:sp>
        <p:nvSpPr>
          <p:cNvPr id="6" name="Content Placeholder 5"/>
          <p:cNvSpPr>
            <a:spLocks noGrp="1"/>
          </p:cNvSpPr>
          <p:nvPr>
            <p:ph sz="half" idx="4294967295"/>
          </p:nvPr>
        </p:nvSpPr>
        <p:spPr>
          <a:xfrm>
            <a:off x="-91440" y="1386211"/>
            <a:ext cx="3398520" cy="933450"/>
          </a:xfrm>
        </p:spPr>
        <p:txBody>
          <a:bodyPr>
            <a:normAutofit/>
          </a:bodyPr>
          <a:lstStyle/>
          <a:p>
            <a:pPr marL="457200" lvl="1" indent="0">
              <a:buNone/>
            </a:pPr>
            <a:r>
              <a:rPr lang="en-US" sz="3200" b="1" i="1" dirty="0"/>
              <a:t>PUBLICATIONS</a:t>
            </a:r>
          </a:p>
          <a:p>
            <a:pPr marL="457200" lvl="1" indent="0">
              <a:buNone/>
            </a:pPr>
            <a:endParaRPr lang="en-US" dirty="0"/>
          </a:p>
        </p:txBody>
      </p:sp>
      <p:sp>
        <p:nvSpPr>
          <p:cNvPr id="12" name="TextBox 11"/>
          <p:cNvSpPr txBox="1"/>
          <p:nvPr/>
        </p:nvSpPr>
        <p:spPr>
          <a:xfrm>
            <a:off x="280852" y="1852936"/>
            <a:ext cx="6903719" cy="461665"/>
          </a:xfrm>
          <a:prstGeom prst="rect">
            <a:avLst/>
          </a:prstGeom>
          <a:solidFill>
            <a:schemeClr val="bg1"/>
          </a:solidFill>
        </p:spPr>
        <p:txBody>
          <a:bodyPr wrap="square" rtlCol="0">
            <a:spAutoFit/>
          </a:bodyPr>
          <a:lstStyle/>
          <a:p>
            <a:r>
              <a:rPr lang="en-US" sz="2400" b="1" dirty="0"/>
              <a:t>Total Peer Review Publications:  1,871</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93627061"/>
              </p:ext>
            </p:extLst>
          </p:nvPr>
        </p:nvGraphicFramePr>
        <p:xfrm>
          <a:off x="280852" y="2383586"/>
          <a:ext cx="5277393" cy="1618740"/>
        </p:xfrm>
        <a:graphic>
          <a:graphicData uri="http://schemas.openxmlformats.org/drawingml/2006/table">
            <a:tbl>
              <a:tblPr firstRow="1" bandRow="1">
                <a:tableStyleId>{5C22544A-7EE6-4342-B048-85BDC9FD1C3A}</a:tableStyleId>
              </a:tblPr>
              <a:tblGrid>
                <a:gridCol w="3284157">
                  <a:extLst>
                    <a:ext uri="{9D8B030D-6E8A-4147-A177-3AD203B41FA5}">
                      <a16:colId xmlns:a16="http://schemas.microsoft.com/office/drawing/2014/main" val="4031237990"/>
                    </a:ext>
                  </a:extLst>
                </a:gridCol>
                <a:gridCol w="1993236">
                  <a:extLst>
                    <a:ext uri="{9D8B030D-6E8A-4147-A177-3AD203B41FA5}">
                      <a16:colId xmlns:a16="http://schemas.microsoft.com/office/drawing/2014/main" val="906335502"/>
                    </a:ext>
                  </a:extLst>
                </a:gridCol>
              </a:tblGrid>
              <a:tr h="539580">
                <a:tc>
                  <a:txBody>
                    <a:bodyPr/>
                    <a:lstStyle/>
                    <a:p>
                      <a:r>
                        <a:rPr lang="en-US" sz="2400" b="1" dirty="0"/>
                        <a:t>Rank</a:t>
                      </a:r>
                    </a:p>
                  </a:txBody>
                  <a:tcPr anchor="ctr" anchorCtr="1"/>
                </a:tc>
                <a:tc>
                  <a:txBody>
                    <a:bodyPr/>
                    <a:lstStyle/>
                    <a:p>
                      <a:r>
                        <a:rPr lang="en-US" sz="2400" b="1" dirty="0"/>
                        <a:t>Publications</a:t>
                      </a:r>
                    </a:p>
                  </a:txBody>
                  <a:tcPr anchor="ctr" anchorCtr="1"/>
                </a:tc>
                <a:extLst>
                  <a:ext uri="{0D108BD9-81ED-4DB2-BD59-A6C34878D82A}">
                    <a16:rowId xmlns:a16="http://schemas.microsoft.com/office/drawing/2014/main" val="4174279994"/>
                  </a:ext>
                </a:extLst>
              </a:tr>
              <a:tr h="539580">
                <a:tc>
                  <a:txBody>
                    <a:bodyPr/>
                    <a:lstStyle/>
                    <a:p>
                      <a:r>
                        <a:rPr lang="en-US" sz="2400" b="1" dirty="0"/>
                        <a:t>Instructor/Asst Prof</a:t>
                      </a:r>
                    </a:p>
                  </a:txBody>
                  <a:tcPr anchor="ctr" anchorCtr="1"/>
                </a:tc>
                <a:tc>
                  <a:txBody>
                    <a:bodyPr/>
                    <a:lstStyle/>
                    <a:p>
                      <a:r>
                        <a:rPr lang="en-US" sz="2400" b="1" dirty="0"/>
                        <a:t>929</a:t>
                      </a:r>
                    </a:p>
                  </a:txBody>
                  <a:tcPr anchor="ctr" anchorCtr="1"/>
                </a:tc>
                <a:extLst>
                  <a:ext uri="{0D108BD9-81ED-4DB2-BD59-A6C34878D82A}">
                    <a16:rowId xmlns:a16="http://schemas.microsoft.com/office/drawing/2014/main" val="1676962001"/>
                  </a:ext>
                </a:extLst>
              </a:tr>
              <a:tr h="539580">
                <a:tc>
                  <a:txBody>
                    <a:bodyPr/>
                    <a:lstStyle/>
                    <a:p>
                      <a:r>
                        <a:rPr lang="en-US" sz="2400" b="1" dirty="0"/>
                        <a:t>Associate/Professor</a:t>
                      </a:r>
                    </a:p>
                  </a:txBody>
                  <a:tcPr anchor="ctr" anchorCtr="1"/>
                </a:tc>
                <a:tc>
                  <a:txBody>
                    <a:bodyPr/>
                    <a:lstStyle/>
                    <a:p>
                      <a:r>
                        <a:rPr lang="en-US" sz="2400" b="1" dirty="0"/>
                        <a:t>942</a:t>
                      </a:r>
                    </a:p>
                  </a:txBody>
                  <a:tcPr anchor="ctr" anchorCtr="1"/>
                </a:tc>
                <a:extLst>
                  <a:ext uri="{0D108BD9-81ED-4DB2-BD59-A6C34878D82A}">
                    <a16:rowId xmlns:a16="http://schemas.microsoft.com/office/drawing/2014/main" val="3393820298"/>
                  </a:ext>
                </a:extLst>
              </a:tr>
            </a:tbl>
          </a:graphicData>
        </a:graphic>
      </p:graphicFrame>
      <p:graphicFrame>
        <p:nvGraphicFramePr>
          <p:cNvPr id="7" name="Content Placeholder 13">
            <a:extLst>
              <a:ext uri="{FF2B5EF4-FFF2-40B4-BE49-F238E27FC236}">
                <a16:creationId xmlns:a16="http://schemas.microsoft.com/office/drawing/2014/main" id="{973D22E5-F3BE-4F50-A6D3-313352546C8A}"/>
              </a:ext>
            </a:extLst>
          </p:cNvPr>
          <p:cNvGraphicFramePr>
            <a:graphicFrameLocks/>
          </p:cNvGraphicFramePr>
          <p:nvPr>
            <p:extLst>
              <p:ext uri="{D42A27DB-BD31-4B8C-83A1-F6EECF244321}">
                <p14:modId xmlns:p14="http://schemas.microsoft.com/office/powerpoint/2010/main" val="1022795316"/>
              </p:ext>
            </p:extLst>
          </p:nvPr>
        </p:nvGraphicFramePr>
        <p:xfrm>
          <a:off x="280852" y="4002326"/>
          <a:ext cx="5277393" cy="2697900"/>
        </p:xfrm>
        <a:graphic>
          <a:graphicData uri="http://schemas.openxmlformats.org/drawingml/2006/table">
            <a:tbl>
              <a:tblPr firstRow="1" bandRow="1">
                <a:tableStyleId>{5C22544A-7EE6-4342-B048-85BDC9FD1C3A}</a:tableStyleId>
              </a:tblPr>
              <a:tblGrid>
                <a:gridCol w="3284157">
                  <a:extLst>
                    <a:ext uri="{9D8B030D-6E8A-4147-A177-3AD203B41FA5}">
                      <a16:colId xmlns:a16="http://schemas.microsoft.com/office/drawing/2014/main" val="4031237990"/>
                    </a:ext>
                  </a:extLst>
                </a:gridCol>
                <a:gridCol w="1993236">
                  <a:extLst>
                    <a:ext uri="{9D8B030D-6E8A-4147-A177-3AD203B41FA5}">
                      <a16:colId xmlns:a16="http://schemas.microsoft.com/office/drawing/2014/main" val="906335502"/>
                    </a:ext>
                  </a:extLst>
                </a:gridCol>
              </a:tblGrid>
              <a:tr h="539580">
                <a:tc>
                  <a:txBody>
                    <a:bodyPr/>
                    <a:lstStyle/>
                    <a:p>
                      <a:r>
                        <a:rPr lang="en-US" sz="2400" b="1" dirty="0"/>
                        <a:t>Rank</a:t>
                      </a:r>
                    </a:p>
                  </a:txBody>
                  <a:tcPr anchor="ctr" anchorCtr="1"/>
                </a:tc>
                <a:tc>
                  <a:txBody>
                    <a:bodyPr/>
                    <a:lstStyle/>
                    <a:p>
                      <a:r>
                        <a:rPr lang="en-US" sz="2400" b="1" dirty="0"/>
                        <a:t>Annual  </a:t>
                      </a:r>
                    </a:p>
                  </a:txBody>
                  <a:tcPr anchor="ctr" anchorCtr="1"/>
                </a:tc>
                <a:extLst>
                  <a:ext uri="{0D108BD9-81ED-4DB2-BD59-A6C34878D82A}">
                    <a16:rowId xmlns:a16="http://schemas.microsoft.com/office/drawing/2014/main" val="4174279994"/>
                  </a:ext>
                </a:extLst>
              </a:tr>
              <a:tr h="539580">
                <a:tc>
                  <a:txBody>
                    <a:bodyPr/>
                    <a:lstStyle/>
                    <a:p>
                      <a:r>
                        <a:rPr lang="en-US" sz="2400" b="1" dirty="0"/>
                        <a:t>Instructor</a:t>
                      </a:r>
                    </a:p>
                  </a:txBody>
                  <a:tcPr anchor="ctr" anchorCtr="1"/>
                </a:tc>
                <a:tc>
                  <a:txBody>
                    <a:bodyPr/>
                    <a:lstStyle/>
                    <a:p>
                      <a:r>
                        <a:rPr lang="en-US" sz="2400" b="1" dirty="0"/>
                        <a:t>0</a:t>
                      </a:r>
                    </a:p>
                  </a:txBody>
                  <a:tcPr anchor="ctr" anchorCtr="1"/>
                </a:tc>
                <a:extLst>
                  <a:ext uri="{0D108BD9-81ED-4DB2-BD59-A6C34878D82A}">
                    <a16:rowId xmlns:a16="http://schemas.microsoft.com/office/drawing/2014/main" val="1676962001"/>
                  </a:ext>
                </a:extLst>
              </a:tr>
              <a:tr h="539580">
                <a:tc>
                  <a:txBody>
                    <a:bodyPr/>
                    <a:lstStyle/>
                    <a:p>
                      <a:r>
                        <a:rPr lang="en-US" sz="2400" b="1" dirty="0"/>
                        <a:t>Assistant Professor</a:t>
                      </a:r>
                    </a:p>
                  </a:txBody>
                  <a:tcPr anchor="ctr" anchorCtr="1"/>
                </a:tc>
                <a:tc>
                  <a:txBody>
                    <a:bodyPr/>
                    <a:lstStyle/>
                    <a:p>
                      <a:r>
                        <a:rPr lang="en-US" sz="2400" b="1" dirty="0"/>
                        <a:t>1</a:t>
                      </a:r>
                    </a:p>
                  </a:txBody>
                  <a:tcPr anchor="ctr" anchorCtr="1"/>
                </a:tc>
                <a:extLst>
                  <a:ext uri="{0D108BD9-81ED-4DB2-BD59-A6C34878D82A}">
                    <a16:rowId xmlns:a16="http://schemas.microsoft.com/office/drawing/2014/main" val="3393820298"/>
                  </a:ext>
                </a:extLst>
              </a:tr>
              <a:tr h="5395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t>Associate Professor</a:t>
                      </a:r>
                    </a:p>
                  </a:txBody>
                  <a:tcPr anchor="ctr" anchorCtr="1"/>
                </a:tc>
                <a:tc>
                  <a:txBody>
                    <a:bodyPr/>
                    <a:lstStyle/>
                    <a:p>
                      <a:r>
                        <a:rPr lang="en-US" sz="2400" b="1" dirty="0"/>
                        <a:t>1</a:t>
                      </a:r>
                    </a:p>
                  </a:txBody>
                  <a:tcPr anchor="ctr" anchorCtr="1"/>
                </a:tc>
                <a:extLst>
                  <a:ext uri="{0D108BD9-81ED-4DB2-BD59-A6C34878D82A}">
                    <a16:rowId xmlns:a16="http://schemas.microsoft.com/office/drawing/2014/main" val="872392344"/>
                  </a:ext>
                </a:extLst>
              </a:tr>
              <a:tr h="539580">
                <a:tc>
                  <a:txBody>
                    <a:bodyPr/>
                    <a:lstStyle/>
                    <a:p>
                      <a:r>
                        <a:rPr lang="en-US" sz="2400" b="1" dirty="0"/>
                        <a:t>Professor</a:t>
                      </a:r>
                    </a:p>
                  </a:txBody>
                  <a:tcPr anchor="ctr" anchorCtr="1"/>
                </a:tc>
                <a:tc>
                  <a:txBody>
                    <a:bodyPr/>
                    <a:lstStyle/>
                    <a:p>
                      <a:r>
                        <a:rPr lang="en-US" sz="2400" b="1" dirty="0"/>
                        <a:t>2</a:t>
                      </a:r>
                    </a:p>
                  </a:txBody>
                  <a:tcPr anchor="ctr" anchorCtr="1"/>
                </a:tc>
                <a:extLst>
                  <a:ext uri="{0D108BD9-81ED-4DB2-BD59-A6C34878D82A}">
                    <a16:rowId xmlns:a16="http://schemas.microsoft.com/office/drawing/2014/main" val="350938911"/>
                  </a:ext>
                </a:extLst>
              </a:tr>
            </a:tbl>
          </a:graphicData>
        </a:graphic>
      </p:graphicFrame>
      <p:sp>
        <p:nvSpPr>
          <p:cNvPr id="3" name="TextBox 2">
            <a:extLst>
              <a:ext uri="{FF2B5EF4-FFF2-40B4-BE49-F238E27FC236}">
                <a16:creationId xmlns:a16="http://schemas.microsoft.com/office/drawing/2014/main" id="{8150D03D-66A2-4BDC-A830-6D0C55691808}"/>
              </a:ext>
            </a:extLst>
          </p:cNvPr>
          <p:cNvSpPr txBox="1"/>
          <p:nvPr/>
        </p:nvSpPr>
        <p:spPr>
          <a:xfrm>
            <a:off x="5863472" y="4477732"/>
            <a:ext cx="3240054" cy="1477328"/>
          </a:xfrm>
          <a:prstGeom prst="rect">
            <a:avLst/>
          </a:prstGeom>
          <a:noFill/>
        </p:spPr>
        <p:txBody>
          <a:bodyPr wrap="none" rtlCol="0">
            <a:spAutoFit/>
          </a:bodyPr>
          <a:lstStyle/>
          <a:p>
            <a:r>
              <a:rPr lang="en-US" b="1" dirty="0"/>
              <a:t>Ranks below Professor are most</a:t>
            </a:r>
          </a:p>
          <a:p>
            <a:r>
              <a:rPr lang="en-US" b="1" dirty="0"/>
              <a:t>productive In years 2 through 9</a:t>
            </a:r>
          </a:p>
          <a:p>
            <a:endParaRPr lang="en-US" b="1" dirty="0"/>
          </a:p>
          <a:p>
            <a:r>
              <a:rPr lang="en-US" b="1" dirty="0"/>
              <a:t>Professors continue to be </a:t>
            </a:r>
          </a:p>
          <a:p>
            <a:r>
              <a:rPr lang="en-US" b="1" dirty="0"/>
              <a:t>productive throughout career</a:t>
            </a:r>
          </a:p>
        </p:txBody>
      </p:sp>
    </p:spTree>
    <p:extLst>
      <p:ext uri="{BB962C8B-B14F-4D97-AF65-F5344CB8AC3E}">
        <p14:creationId xmlns:p14="http://schemas.microsoft.com/office/powerpoint/2010/main" val="64464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2732" y="2518024"/>
            <a:ext cx="4105221" cy="2743200"/>
          </a:xfrm>
          <a:prstGeom prst="rect">
            <a:avLst/>
          </a:prstGeom>
        </p:spPr>
      </p:pic>
      <p:sp>
        <p:nvSpPr>
          <p:cNvPr id="2" name="Title 1"/>
          <p:cNvSpPr>
            <a:spLocks noGrp="1"/>
          </p:cNvSpPr>
          <p:nvPr>
            <p:ph type="title"/>
          </p:nvPr>
        </p:nvSpPr>
        <p:spPr/>
        <p:txBody>
          <a:bodyPr>
            <a:normAutofit/>
          </a:bodyPr>
          <a:lstStyle/>
          <a:p>
            <a:r>
              <a:rPr lang="en-US" sz="4000" dirty="0"/>
              <a:t>Faculty Level Benchmarks</a:t>
            </a:r>
          </a:p>
        </p:txBody>
      </p:sp>
      <p:sp>
        <p:nvSpPr>
          <p:cNvPr id="3" name="Content Placeholder 2"/>
          <p:cNvSpPr>
            <a:spLocks noGrp="1"/>
          </p:cNvSpPr>
          <p:nvPr>
            <p:ph sz="half" idx="1"/>
          </p:nvPr>
        </p:nvSpPr>
        <p:spPr>
          <a:xfrm>
            <a:off x="397139" y="1626643"/>
            <a:ext cx="4462243" cy="4525963"/>
          </a:xfrm>
        </p:spPr>
        <p:txBody>
          <a:bodyPr>
            <a:normAutofit fontScale="85000" lnSpcReduction="20000"/>
          </a:bodyPr>
          <a:lstStyle/>
          <a:p>
            <a:r>
              <a:rPr lang="en-US" b="1" dirty="0"/>
              <a:t>RVU Productivity</a:t>
            </a:r>
          </a:p>
          <a:p>
            <a:pPr lvl="1"/>
            <a:r>
              <a:rPr lang="en-US" b="1" dirty="0"/>
              <a:t>Per hour </a:t>
            </a:r>
          </a:p>
          <a:p>
            <a:pPr lvl="1"/>
            <a:r>
              <a:rPr lang="en-US" b="1" dirty="0"/>
              <a:t>Total</a:t>
            </a:r>
          </a:p>
          <a:p>
            <a:pPr lvl="1"/>
            <a:endParaRPr lang="en-US" b="1" dirty="0"/>
          </a:p>
          <a:p>
            <a:r>
              <a:rPr lang="en-US" b="1" i="1" dirty="0"/>
              <a:t>Publications</a:t>
            </a:r>
          </a:p>
          <a:p>
            <a:pPr lvl="1"/>
            <a:r>
              <a:rPr lang="en-US" b="1" i="1" dirty="0"/>
              <a:t>First vs any author</a:t>
            </a:r>
          </a:p>
          <a:p>
            <a:pPr lvl="1"/>
            <a:r>
              <a:rPr lang="en-US" b="1" i="1" dirty="0"/>
              <a:t>Journal quality</a:t>
            </a:r>
          </a:p>
          <a:p>
            <a:pPr lvl="1"/>
            <a:r>
              <a:rPr lang="en-US" b="1" i="1" dirty="0"/>
              <a:t>Type of publication</a:t>
            </a:r>
          </a:p>
          <a:p>
            <a:pPr lvl="1"/>
            <a:endParaRPr lang="en-US" b="1" i="1" dirty="0"/>
          </a:p>
          <a:p>
            <a:r>
              <a:rPr lang="en-US" b="1" i="1" dirty="0">
                <a:solidFill>
                  <a:srgbClr val="0070C0"/>
                </a:solidFill>
              </a:rPr>
              <a:t>Grants submitted/Awarded</a:t>
            </a:r>
          </a:p>
          <a:p>
            <a:pPr lvl="1"/>
            <a:r>
              <a:rPr lang="en-US" b="1" i="1" dirty="0">
                <a:solidFill>
                  <a:srgbClr val="0070C0"/>
                </a:solidFill>
              </a:rPr>
              <a:t>Submission or award</a:t>
            </a:r>
          </a:p>
          <a:p>
            <a:pPr lvl="1"/>
            <a:r>
              <a:rPr lang="en-US" b="1" i="1" dirty="0">
                <a:solidFill>
                  <a:srgbClr val="0070C0"/>
                </a:solidFill>
              </a:rPr>
              <a:t>NIH or all</a:t>
            </a:r>
          </a:p>
          <a:p>
            <a:pPr lvl="1"/>
            <a:r>
              <a:rPr lang="en-US" b="1" i="1" dirty="0">
                <a:solidFill>
                  <a:srgbClr val="0070C0"/>
                </a:solidFill>
              </a:rPr>
              <a:t>PI or other</a:t>
            </a:r>
          </a:p>
        </p:txBody>
      </p:sp>
    </p:spTree>
    <p:extLst>
      <p:ext uri="{BB962C8B-B14F-4D97-AF65-F5344CB8AC3E}">
        <p14:creationId xmlns:p14="http://schemas.microsoft.com/office/powerpoint/2010/main" val="20781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969EAD-4B1B-4BBD-ACF2-AB069F7B5B36}"/>
              </a:ext>
            </a:extLst>
          </p:cNvPr>
          <p:cNvSpPr/>
          <p:nvPr/>
        </p:nvSpPr>
        <p:spPr>
          <a:xfrm>
            <a:off x="6760487" y="6249970"/>
            <a:ext cx="2092750" cy="450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495861-6E27-4AAF-B57C-4B4163D65486}"/>
              </a:ext>
            </a:extLst>
          </p:cNvPr>
          <p:cNvPicPr>
            <a:picLocks noChangeAspect="1"/>
          </p:cNvPicPr>
          <p:nvPr/>
        </p:nvPicPr>
        <p:blipFill>
          <a:blip r:embed="rId2"/>
          <a:stretch>
            <a:fillRect/>
          </a:stretch>
        </p:blipFill>
        <p:spPr>
          <a:xfrm>
            <a:off x="622169" y="1300774"/>
            <a:ext cx="3090778" cy="1663831"/>
          </a:xfrm>
          <a:prstGeom prst="rect">
            <a:avLst/>
          </a:prstGeom>
        </p:spPr>
      </p:pic>
      <p:sp>
        <p:nvSpPr>
          <p:cNvPr id="2" name="Title 1"/>
          <p:cNvSpPr>
            <a:spLocks noGrp="1"/>
          </p:cNvSpPr>
          <p:nvPr>
            <p:ph type="title"/>
          </p:nvPr>
        </p:nvSpPr>
        <p:spPr/>
        <p:txBody>
          <a:bodyPr/>
          <a:lstStyle/>
          <a:p>
            <a:r>
              <a:rPr lang="en-US" dirty="0"/>
              <a:t>Benchmark Committee</a:t>
            </a:r>
          </a:p>
        </p:txBody>
      </p:sp>
      <p:sp>
        <p:nvSpPr>
          <p:cNvPr id="4" name="Rectangle 3">
            <a:extLst>
              <a:ext uri="{FF2B5EF4-FFF2-40B4-BE49-F238E27FC236}">
                <a16:creationId xmlns:a16="http://schemas.microsoft.com/office/drawing/2014/main" id="{D0877AC8-B44A-45F4-9EE6-B480EA447089}"/>
              </a:ext>
            </a:extLst>
          </p:cNvPr>
          <p:cNvSpPr/>
          <p:nvPr/>
        </p:nvSpPr>
        <p:spPr>
          <a:xfrm>
            <a:off x="1063761" y="3146936"/>
            <a:ext cx="3605753" cy="3477875"/>
          </a:xfrm>
          <a:prstGeom prst="rect">
            <a:avLst/>
          </a:prstGeom>
        </p:spPr>
        <p:txBody>
          <a:bodyPr wrap="square">
            <a:spAutoFit/>
          </a:bodyPr>
          <a:lstStyle/>
          <a:p>
            <a:r>
              <a:rPr lang="en-US" sz="2000" b="1" dirty="0"/>
              <a:t>Gregory </a:t>
            </a:r>
            <a:r>
              <a:rPr lang="en-US" sz="2000" b="1" dirty="0" err="1"/>
              <a:t>Archual</a:t>
            </a:r>
            <a:endParaRPr lang="en-US" sz="2000" b="1" dirty="0"/>
          </a:p>
          <a:p>
            <a:r>
              <a:rPr lang="en-US" sz="2000" b="1" dirty="0"/>
              <a:t>Kathleen Acevedo</a:t>
            </a:r>
          </a:p>
          <a:p>
            <a:r>
              <a:rPr lang="en-US" sz="2000" b="1" dirty="0"/>
              <a:t>Antoinette Brooke</a:t>
            </a:r>
          </a:p>
          <a:p>
            <a:r>
              <a:rPr lang="en-US" sz="2000" b="1" dirty="0"/>
              <a:t>Louis Burton</a:t>
            </a:r>
          </a:p>
          <a:p>
            <a:r>
              <a:rPr lang="en-US" sz="2000" b="1" dirty="0"/>
              <a:t>David Calder</a:t>
            </a:r>
          </a:p>
          <a:p>
            <a:r>
              <a:rPr lang="en-US" sz="2000" b="1" dirty="0"/>
              <a:t>David Christiansen</a:t>
            </a:r>
          </a:p>
          <a:p>
            <a:r>
              <a:rPr lang="en-US" sz="2000" b="1" dirty="0"/>
              <a:t>Gai Cole</a:t>
            </a:r>
          </a:p>
          <a:p>
            <a:r>
              <a:rPr lang="en-US" sz="2000" b="1" dirty="0"/>
              <a:t>Richard Hamilton</a:t>
            </a:r>
          </a:p>
          <a:p>
            <a:r>
              <a:rPr lang="en-US" sz="2000" b="1" dirty="0"/>
              <a:t>Cathi Harbertson</a:t>
            </a:r>
          </a:p>
          <a:p>
            <a:r>
              <a:rPr lang="en-US" sz="2000" b="1" dirty="0"/>
              <a:t>Amy Jameson</a:t>
            </a:r>
          </a:p>
          <a:p>
            <a:r>
              <a:rPr lang="en-US" sz="2000" b="1" dirty="0"/>
              <a:t>Kenny Lopiano</a:t>
            </a:r>
            <a:endParaRPr lang="en-US" b="1" dirty="0"/>
          </a:p>
        </p:txBody>
      </p:sp>
      <p:sp>
        <p:nvSpPr>
          <p:cNvPr id="6" name="Rectangle 5">
            <a:extLst>
              <a:ext uri="{FF2B5EF4-FFF2-40B4-BE49-F238E27FC236}">
                <a16:creationId xmlns:a16="http://schemas.microsoft.com/office/drawing/2014/main" id="{7F140CDE-8889-4490-A9DD-59A09F658272}"/>
              </a:ext>
            </a:extLst>
          </p:cNvPr>
          <p:cNvSpPr/>
          <p:nvPr/>
        </p:nvSpPr>
        <p:spPr>
          <a:xfrm>
            <a:off x="5431055" y="1690062"/>
            <a:ext cx="2686640" cy="3447098"/>
          </a:xfrm>
          <a:prstGeom prst="rect">
            <a:avLst/>
          </a:prstGeom>
        </p:spPr>
        <p:txBody>
          <a:bodyPr wrap="square">
            <a:spAutoFit/>
          </a:bodyPr>
          <a:lstStyle/>
          <a:p>
            <a:r>
              <a:rPr lang="en-US" sz="2000" b="1" dirty="0"/>
              <a:t>Steve Maxwell</a:t>
            </a:r>
          </a:p>
          <a:p>
            <a:r>
              <a:rPr lang="en-US" sz="2000" b="1" dirty="0"/>
              <a:t>Becky McGowan</a:t>
            </a:r>
          </a:p>
          <a:p>
            <a:r>
              <a:rPr lang="en-US" sz="2000" b="1" dirty="0"/>
              <a:t>Ashlee Miller Melendez</a:t>
            </a:r>
          </a:p>
          <a:p>
            <a:r>
              <a:rPr lang="en-US" sz="2000" b="1" dirty="0"/>
              <a:t>Jennifer Muir</a:t>
            </a:r>
          </a:p>
          <a:p>
            <a:r>
              <a:rPr lang="en-US" sz="2000" b="1" dirty="0"/>
              <a:t>Steven Petrovic</a:t>
            </a:r>
          </a:p>
          <a:p>
            <a:r>
              <a:rPr lang="en-US" sz="2000" b="1" dirty="0"/>
              <a:t>Kain Robbins</a:t>
            </a:r>
          </a:p>
          <a:p>
            <a:r>
              <a:rPr lang="en-US" sz="2000" b="1" dirty="0"/>
              <a:t>Travis Schmitz</a:t>
            </a:r>
          </a:p>
          <a:p>
            <a:r>
              <a:rPr lang="en-US" sz="2000" b="1" dirty="0"/>
              <a:t>Jim Scheulen</a:t>
            </a:r>
          </a:p>
          <a:p>
            <a:r>
              <a:rPr lang="en-US" sz="2000" b="1" dirty="0"/>
              <a:t>Benjamin Sun</a:t>
            </a:r>
          </a:p>
          <a:p>
            <a:r>
              <a:rPr lang="en-US" sz="2000" b="1" dirty="0"/>
              <a:t>Gregory Volturo</a:t>
            </a:r>
          </a:p>
          <a:p>
            <a:r>
              <a:rPr lang="en-US" sz="2000" b="1" dirty="0"/>
              <a:t>Robert Eisenstein </a:t>
            </a:r>
            <a:endParaRPr lang="en-US" sz="2400" b="1" dirty="0"/>
          </a:p>
        </p:txBody>
      </p:sp>
      <p:pic>
        <p:nvPicPr>
          <p:cNvPr id="8" name="Picture 7">
            <a:extLst>
              <a:ext uri="{FF2B5EF4-FFF2-40B4-BE49-F238E27FC236}">
                <a16:creationId xmlns:a16="http://schemas.microsoft.com/office/drawing/2014/main" id="{01CB1E5B-BAD6-47E1-B65B-2357A7868CD4}"/>
              </a:ext>
            </a:extLst>
          </p:cNvPr>
          <p:cNvPicPr>
            <a:picLocks noChangeAspect="1"/>
          </p:cNvPicPr>
          <p:nvPr/>
        </p:nvPicPr>
        <p:blipFill>
          <a:blip r:embed="rId3"/>
          <a:stretch>
            <a:fillRect/>
          </a:stretch>
        </p:blipFill>
        <p:spPr>
          <a:xfrm>
            <a:off x="4771460" y="5167937"/>
            <a:ext cx="3587471" cy="1600200"/>
          </a:xfrm>
          <a:prstGeom prst="rect">
            <a:avLst/>
          </a:prstGeom>
        </p:spPr>
      </p:pic>
    </p:spTree>
    <p:extLst>
      <p:ext uri="{BB962C8B-B14F-4D97-AF65-F5344CB8AC3E}">
        <p14:creationId xmlns:p14="http://schemas.microsoft.com/office/powerpoint/2010/main" val="294761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97223"/>
            <a:ext cx="7772400" cy="1470025"/>
          </a:xfrm>
        </p:spPr>
        <p:txBody>
          <a:bodyPr>
            <a:normAutofit fontScale="90000"/>
          </a:bodyPr>
          <a:lstStyle/>
          <a:p>
            <a:r>
              <a:rPr lang="en-US" sz="4900" b="1" dirty="0"/>
              <a:t>Academic Faculty Life</a:t>
            </a:r>
            <a:br>
              <a:rPr lang="en-US" b="1" dirty="0"/>
            </a:br>
            <a:br>
              <a:rPr lang="en-US" sz="2000" b="1" dirty="0"/>
            </a:br>
            <a:r>
              <a:rPr lang="en-US" sz="2700" b="1" dirty="0"/>
              <a:t>Wellness</a:t>
            </a:r>
            <a:br>
              <a:rPr lang="en-US" sz="2000" b="1" dirty="0"/>
            </a:br>
            <a:r>
              <a:rPr lang="en-US" sz="2700" b="1" dirty="0"/>
              <a:t>Faculty Salary</a:t>
            </a:r>
            <a:br>
              <a:rPr lang="en-US" sz="2700" b="1" dirty="0"/>
            </a:br>
            <a:r>
              <a:rPr lang="en-US" sz="2700" b="1" dirty="0"/>
              <a:t>Faculty Benchmarks</a:t>
            </a:r>
            <a:br>
              <a:rPr lang="en-US" sz="2700" b="1" dirty="0"/>
            </a:br>
            <a:r>
              <a:rPr lang="en-US" sz="2700" b="1" dirty="0"/>
              <a:t>Compensation Plans</a:t>
            </a:r>
            <a:br>
              <a:rPr lang="en-US" sz="2700" b="1" dirty="0"/>
            </a:br>
            <a:r>
              <a:rPr lang="en-US" sz="2700" b="1" dirty="0">
                <a:solidFill>
                  <a:srgbClr val="FFC000"/>
                </a:solidFill>
              </a:rPr>
              <a:t>Research Benchmarks</a:t>
            </a:r>
            <a:br>
              <a:rPr lang="en-US" sz="3600" b="1" dirty="0">
                <a:solidFill>
                  <a:srgbClr val="FFC000"/>
                </a:solidFill>
              </a:rPr>
            </a:br>
            <a:endParaRPr lang="en-US" b="1" dirty="0">
              <a:solidFill>
                <a:srgbClr val="FFC000"/>
              </a:solidFill>
            </a:endParaRPr>
          </a:p>
        </p:txBody>
      </p:sp>
      <p:pic>
        <p:nvPicPr>
          <p:cNvPr id="4" name="Picture 3"/>
          <p:cNvPicPr>
            <a:picLocks noChangeAspect="1"/>
          </p:cNvPicPr>
          <p:nvPr/>
        </p:nvPicPr>
        <p:blipFill>
          <a:blip r:embed="rId2"/>
          <a:stretch>
            <a:fillRect/>
          </a:stretch>
        </p:blipFill>
        <p:spPr>
          <a:xfrm>
            <a:off x="4343400" y="2066905"/>
            <a:ext cx="2650300" cy="1987725"/>
          </a:xfrm>
          <a:prstGeom prst="rect">
            <a:avLst/>
          </a:prstGeom>
        </p:spPr>
      </p:pic>
      <p:sp>
        <p:nvSpPr>
          <p:cNvPr id="5" name="TextBox 4">
            <a:extLst>
              <a:ext uri="{FF2B5EF4-FFF2-40B4-BE49-F238E27FC236}">
                <a16:creationId xmlns:a16="http://schemas.microsoft.com/office/drawing/2014/main" id="{FB73077D-6DB9-41AA-8C2B-934F4B30EE59}"/>
              </a:ext>
            </a:extLst>
          </p:cNvPr>
          <p:cNvSpPr txBox="1"/>
          <p:nvPr/>
        </p:nvSpPr>
        <p:spPr>
          <a:xfrm>
            <a:off x="423081" y="5049672"/>
            <a:ext cx="4277005" cy="1077218"/>
          </a:xfrm>
          <a:prstGeom prst="rect">
            <a:avLst/>
          </a:prstGeom>
          <a:noFill/>
        </p:spPr>
        <p:txBody>
          <a:bodyPr wrap="none" rtlCol="0">
            <a:spAutoFit/>
          </a:bodyPr>
          <a:lstStyle/>
          <a:p>
            <a:r>
              <a:rPr lang="en-US" sz="1600" b="1" dirty="0"/>
              <a:t>Steve Maxwell</a:t>
            </a:r>
          </a:p>
          <a:p>
            <a:r>
              <a:rPr lang="en-US" sz="1600" b="1" dirty="0"/>
              <a:t>James Scheulen</a:t>
            </a:r>
          </a:p>
          <a:p>
            <a:r>
              <a:rPr lang="en-US" sz="1600" b="1" dirty="0"/>
              <a:t>On behalf of the AAAEM Benchmark Committee</a:t>
            </a:r>
          </a:p>
          <a:p>
            <a:r>
              <a:rPr lang="en-US" sz="1600" b="1" dirty="0"/>
              <a:t>March, 2022</a:t>
            </a:r>
          </a:p>
        </p:txBody>
      </p:sp>
    </p:spTree>
    <p:extLst>
      <p:ext uri="{BB962C8B-B14F-4D97-AF65-F5344CB8AC3E}">
        <p14:creationId xmlns:p14="http://schemas.microsoft.com/office/powerpoint/2010/main" val="171035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85106" y="1981200"/>
            <a:ext cx="3707488" cy="3780145"/>
            <a:chOff x="5638800" y="3352800"/>
            <a:chExt cx="2819400" cy="2963802"/>
          </a:xfrm>
        </p:grpSpPr>
        <p:sp>
          <p:nvSpPr>
            <p:cNvPr id="5" name="Isosceles Triangle 4"/>
            <p:cNvSpPr/>
            <p:nvPr/>
          </p:nvSpPr>
          <p:spPr bwMode="auto">
            <a:xfrm>
              <a:off x="5638800" y="3352800"/>
              <a:ext cx="2819400" cy="2362200"/>
            </a:xfrm>
            <a:prstGeom prst="triangle">
              <a:avLst/>
            </a:prstGeom>
            <a:gradFill>
              <a:gsLst>
                <a:gs pos="0">
                  <a:srgbClr val="FBE4AE"/>
                </a:gs>
                <a:gs pos="13000">
                  <a:srgbClr val="BD922A"/>
                </a:gs>
                <a:gs pos="21001">
                  <a:srgbClr val="BD922A"/>
                </a:gs>
                <a:gs pos="63000">
                  <a:srgbClr val="FBE4AE"/>
                </a:gs>
                <a:gs pos="78000">
                  <a:srgbClr val="BD922A"/>
                </a:gs>
                <a:gs pos="83000">
                  <a:srgbClr val="835E17"/>
                </a:gs>
                <a:gs pos="87000">
                  <a:srgbClr val="A28949"/>
                </a:gs>
                <a:gs pos="100000">
                  <a:srgbClr val="FAE3B7"/>
                </a:gs>
              </a:gsLst>
              <a:lin ang="16200000" scaled="0"/>
            </a:gradFill>
            <a:ln>
              <a:headEnd type="none" w="med" len="med"/>
              <a:tailEnd type="none" w="med" len="med"/>
            </a:ln>
            <a:effectLst>
              <a:outerShdw blurRad="50800" dist="38100" sx="110000" sy="1100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6" name="TextBox 5"/>
            <p:cNvSpPr txBox="1"/>
            <p:nvPr/>
          </p:nvSpPr>
          <p:spPr>
            <a:xfrm rot="17896086">
              <a:off x="5295838" y="4106708"/>
              <a:ext cx="1500549"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Research</a:t>
              </a:r>
            </a:p>
          </p:txBody>
        </p:sp>
        <p:sp>
          <p:nvSpPr>
            <p:cNvPr id="7" name="TextBox 6"/>
            <p:cNvSpPr txBox="1"/>
            <p:nvPr/>
          </p:nvSpPr>
          <p:spPr>
            <a:xfrm rot="3412212">
              <a:off x="7342804" y="4060970"/>
              <a:ext cx="1457063"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Teaching</a:t>
              </a:r>
            </a:p>
          </p:txBody>
        </p:sp>
        <p:sp>
          <p:nvSpPr>
            <p:cNvPr id="8" name="TextBox 7"/>
            <p:cNvSpPr txBox="1"/>
            <p:nvPr/>
          </p:nvSpPr>
          <p:spPr>
            <a:xfrm>
              <a:off x="6089764" y="5809850"/>
              <a:ext cx="1917471" cy="50675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Patient Care</a:t>
              </a:r>
            </a:p>
          </p:txBody>
        </p:sp>
      </p:grpSp>
      <p:sp>
        <p:nvSpPr>
          <p:cNvPr id="10" name="Title 9"/>
          <p:cNvSpPr>
            <a:spLocks noGrp="1"/>
          </p:cNvSpPr>
          <p:nvPr>
            <p:ph type="title" idx="4294967295"/>
          </p:nvPr>
        </p:nvSpPr>
        <p:spPr>
          <a:xfrm>
            <a:off x="347849" y="127375"/>
            <a:ext cx="8382000" cy="996950"/>
          </a:xfrm>
        </p:spPr>
        <p:txBody>
          <a:bodyPr>
            <a:normAutofit fontScale="90000"/>
          </a:bodyPr>
          <a:lstStyle/>
          <a:p>
            <a:pPr algn="ctr"/>
            <a:r>
              <a:rPr lang="en-US" sz="3600" b="1" dirty="0"/>
              <a:t>Academic Emergency Medicine</a:t>
            </a:r>
            <a:br>
              <a:rPr lang="en-US" sz="3600" b="1" dirty="0"/>
            </a:br>
            <a:r>
              <a:rPr lang="en-US" sz="3600" b="1" dirty="0"/>
              <a:t>Tripartite Mission</a:t>
            </a:r>
          </a:p>
        </p:txBody>
      </p:sp>
    </p:spTree>
    <p:extLst>
      <p:ext uri="{BB962C8B-B14F-4D97-AF65-F5344CB8AC3E}">
        <p14:creationId xmlns:p14="http://schemas.microsoft.com/office/powerpoint/2010/main" val="133503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00"/>
            <a:ext cx="8382000" cy="1003427"/>
          </a:xfrm>
        </p:spPr>
        <p:txBody>
          <a:bodyPr>
            <a:normAutofit/>
          </a:bodyPr>
          <a:lstStyle/>
          <a:p>
            <a:r>
              <a:rPr lang="en-US" sz="4000" dirty="0"/>
              <a:t>Research – Where have we been</a:t>
            </a:r>
          </a:p>
        </p:txBody>
      </p:sp>
      <p:sp>
        <p:nvSpPr>
          <p:cNvPr id="3" name="Content Placeholder 2"/>
          <p:cNvSpPr>
            <a:spLocks noGrp="1"/>
          </p:cNvSpPr>
          <p:nvPr>
            <p:ph idx="1"/>
          </p:nvPr>
        </p:nvSpPr>
        <p:spPr>
          <a:xfrm>
            <a:off x="304800" y="1831966"/>
            <a:ext cx="8634484" cy="2161957"/>
          </a:xfrm>
        </p:spPr>
        <p:txBody>
          <a:bodyPr>
            <a:normAutofit/>
          </a:bodyPr>
          <a:lstStyle/>
          <a:p>
            <a:r>
              <a:rPr lang="en-US" sz="3600" b="1" dirty="0"/>
              <a:t>Emergency Medicine Grant Activity FY 21</a:t>
            </a:r>
          </a:p>
          <a:p>
            <a:pPr lvl="1"/>
            <a:r>
              <a:rPr lang="en-US" b="1" dirty="0"/>
              <a:t>Institutions reporting Active Grants:		45</a:t>
            </a:r>
          </a:p>
          <a:p>
            <a:pPr lvl="1"/>
            <a:r>
              <a:rPr lang="en-US" b="1" dirty="0"/>
              <a:t>Institutions reporting Active NIH Grants:	37</a:t>
            </a:r>
          </a:p>
        </p:txBody>
      </p:sp>
      <p:pic>
        <p:nvPicPr>
          <p:cNvPr id="6" name="Picture 5"/>
          <p:cNvPicPr>
            <a:picLocks noChangeAspect="1"/>
          </p:cNvPicPr>
          <p:nvPr/>
        </p:nvPicPr>
        <p:blipFill>
          <a:blip r:embed="rId3"/>
          <a:stretch>
            <a:fillRect/>
          </a:stretch>
        </p:blipFill>
        <p:spPr>
          <a:xfrm>
            <a:off x="6164814" y="3945055"/>
            <a:ext cx="2002221" cy="2298570"/>
          </a:xfrm>
          <a:prstGeom prst="rect">
            <a:avLst/>
          </a:prstGeom>
        </p:spPr>
      </p:pic>
      <p:pic>
        <p:nvPicPr>
          <p:cNvPr id="7" name="Picture 6"/>
          <p:cNvPicPr>
            <a:picLocks noChangeAspect="1"/>
          </p:cNvPicPr>
          <p:nvPr/>
        </p:nvPicPr>
        <p:blipFill>
          <a:blip r:embed="rId4"/>
          <a:stretch>
            <a:fillRect/>
          </a:stretch>
        </p:blipFill>
        <p:spPr>
          <a:xfrm>
            <a:off x="1488325" y="4194447"/>
            <a:ext cx="3584190" cy="1799787"/>
          </a:xfrm>
          <a:prstGeom prst="rect">
            <a:avLst/>
          </a:prstGeom>
        </p:spPr>
      </p:pic>
    </p:spTree>
    <p:extLst>
      <p:ext uri="{BB962C8B-B14F-4D97-AF65-F5344CB8AC3E}">
        <p14:creationId xmlns:p14="http://schemas.microsoft.com/office/powerpoint/2010/main" val="110779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949"/>
            <a:ext cx="8382000" cy="1217293"/>
          </a:xfrm>
        </p:spPr>
        <p:txBody>
          <a:bodyPr>
            <a:normAutofit/>
          </a:bodyPr>
          <a:lstStyle/>
          <a:p>
            <a:r>
              <a:rPr lang="en-US" sz="4000" dirty="0"/>
              <a:t>Submissions and Awards</a:t>
            </a:r>
          </a:p>
        </p:txBody>
      </p:sp>
      <p:sp>
        <p:nvSpPr>
          <p:cNvPr id="3" name="Content Placeholder 2"/>
          <p:cNvSpPr>
            <a:spLocks noGrp="1"/>
          </p:cNvSpPr>
          <p:nvPr>
            <p:ph idx="1"/>
          </p:nvPr>
        </p:nvSpPr>
        <p:spPr>
          <a:xfrm>
            <a:off x="230520" y="1663966"/>
            <a:ext cx="9048466" cy="741138"/>
          </a:xfrm>
        </p:spPr>
        <p:txBody>
          <a:bodyPr>
            <a:normAutofit/>
          </a:bodyPr>
          <a:lstStyle/>
          <a:p>
            <a:pPr marL="0" indent="0">
              <a:buNone/>
            </a:pPr>
            <a:r>
              <a:rPr lang="en-US" b="1" dirty="0"/>
              <a:t>Reported Grant Submissions and Awards</a:t>
            </a:r>
          </a:p>
        </p:txBody>
      </p:sp>
      <p:graphicFrame>
        <p:nvGraphicFramePr>
          <p:cNvPr id="5" name="Table 4"/>
          <p:cNvGraphicFramePr>
            <a:graphicFrameLocks noGrp="1"/>
          </p:cNvGraphicFramePr>
          <p:nvPr/>
        </p:nvGraphicFramePr>
        <p:xfrm>
          <a:off x="230520" y="2405104"/>
          <a:ext cx="8583065" cy="3311816"/>
        </p:xfrm>
        <a:graphic>
          <a:graphicData uri="http://schemas.openxmlformats.org/drawingml/2006/table">
            <a:tbl>
              <a:tblPr firstRow="1" bandRow="1">
                <a:tableStyleId>{125E5076-3810-47DD-B79F-674D7AD40C01}</a:tableStyleId>
              </a:tblPr>
              <a:tblGrid>
                <a:gridCol w="2381293">
                  <a:extLst>
                    <a:ext uri="{9D8B030D-6E8A-4147-A177-3AD203B41FA5}">
                      <a16:colId xmlns:a16="http://schemas.microsoft.com/office/drawing/2014/main" val="20000"/>
                    </a:ext>
                  </a:extLst>
                </a:gridCol>
                <a:gridCol w="794075">
                  <a:extLst>
                    <a:ext uri="{9D8B030D-6E8A-4147-A177-3AD203B41FA5}">
                      <a16:colId xmlns:a16="http://schemas.microsoft.com/office/drawing/2014/main" val="20001"/>
                    </a:ext>
                  </a:extLst>
                </a:gridCol>
                <a:gridCol w="760116">
                  <a:extLst>
                    <a:ext uri="{9D8B030D-6E8A-4147-A177-3AD203B41FA5}">
                      <a16:colId xmlns:a16="http://schemas.microsoft.com/office/drawing/2014/main" val="20002"/>
                    </a:ext>
                  </a:extLst>
                </a:gridCol>
                <a:gridCol w="718328">
                  <a:extLst>
                    <a:ext uri="{9D8B030D-6E8A-4147-A177-3AD203B41FA5}">
                      <a16:colId xmlns:a16="http://schemas.microsoft.com/office/drawing/2014/main" val="20003"/>
                    </a:ext>
                  </a:extLst>
                </a:gridCol>
                <a:gridCol w="739877">
                  <a:extLst>
                    <a:ext uri="{9D8B030D-6E8A-4147-A177-3AD203B41FA5}">
                      <a16:colId xmlns:a16="http://schemas.microsoft.com/office/drawing/2014/main" val="20005"/>
                    </a:ext>
                  </a:extLst>
                </a:gridCol>
                <a:gridCol w="797344">
                  <a:extLst>
                    <a:ext uri="{9D8B030D-6E8A-4147-A177-3AD203B41FA5}">
                      <a16:colId xmlns:a16="http://schemas.microsoft.com/office/drawing/2014/main" val="20004"/>
                    </a:ext>
                  </a:extLst>
                </a:gridCol>
                <a:gridCol w="797344">
                  <a:extLst>
                    <a:ext uri="{9D8B030D-6E8A-4147-A177-3AD203B41FA5}">
                      <a16:colId xmlns:a16="http://schemas.microsoft.com/office/drawing/2014/main" val="639772878"/>
                    </a:ext>
                  </a:extLst>
                </a:gridCol>
                <a:gridCol w="797344">
                  <a:extLst>
                    <a:ext uri="{9D8B030D-6E8A-4147-A177-3AD203B41FA5}">
                      <a16:colId xmlns:a16="http://schemas.microsoft.com/office/drawing/2014/main" val="3528490350"/>
                    </a:ext>
                  </a:extLst>
                </a:gridCol>
                <a:gridCol w="797344">
                  <a:extLst>
                    <a:ext uri="{9D8B030D-6E8A-4147-A177-3AD203B41FA5}">
                      <a16:colId xmlns:a16="http://schemas.microsoft.com/office/drawing/2014/main" val="440132911"/>
                    </a:ext>
                  </a:extLst>
                </a:gridCol>
              </a:tblGrid>
              <a:tr h="799903">
                <a:tc>
                  <a:txBody>
                    <a:bodyPr/>
                    <a:lstStyle/>
                    <a:p>
                      <a:endParaRPr lang="en-US" dirty="0"/>
                    </a:p>
                  </a:txBody>
                  <a:tcPr anchor="ctr" anchorCtr="1"/>
                </a:tc>
                <a:tc>
                  <a:txBody>
                    <a:bodyPr/>
                    <a:lstStyle/>
                    <a:p>
                      <a:pPr algn="ctr"/>
                      <a:r>
                        <a:rPr lang="en-US" dirty="0"/>
                        <a:t>FY 14</a:t>
                      </a:r>
                    </a:p>
                  </a:txBody>
                  <a:tcPr anchor="ctr" anchorCtr="1"/>
                </a:tc>
                <a:tc>
                  <a:txBody>
                    <a:bodyPr/>
                    <a:lstStyle/>
                    <a:p>
                      <a:pPr algn="ctr"/>
                      <a:r>
                        <a:rPr lang="en-US" dirty="0"/>
                        <a:t>FY 15</a:t>
                      </a:r>
                    </a:p>
                  </a:txBody>
                  <a:tcPr anchor="ctr" anchorCtr="1"/>
                </a:tc>
                <a:tc>
                  <a:txBody>
                    <a:bodyPr/>
                    <a:lstStyle/>
                    <a:p>
                      <a:pPr algn="ctr"/>
                      <a:r>
                        <a:rPr lang="en-US" dirty="0"/>
                        <a:t>FY 16</a:t>
                      </a:r>
                    </a:p>
                  </a:txBody>
                  <a:tcPr anchor="ctr" anchorCtr="1"/>
                </a:tc>
                <a:tc>
                  <a:txBody>
                    <a:bodyPr/>
                    <a:lstStyle/>
                    <a:p>
                      <a:pPr algn="ctr"/>
                      <a:r>
                        <a:rPr lang="en-US" dirty="0"/>
                        <a:t>FY 17</a:t>
                      </a:r>
                    </a:p>
                  </a:txBody>
                  <a:tcPr anchor="ctr" anchorCtr="1"/>
                </a:tc>
                <a:tc>
                  <a:txBody>
                    <a:bodyPr/>
                    <a:lstStyle/>
                    <a:p>
                      <a:pPr algn="ctr"/>
                      <a:r>
                        <a:rPr lang="en-US" dirty="0"/>
                        <a:t>FY 18</a:t>
                      </a:r>
                    </a:p>
                  </a:txBody>
                  <a:tcPr anchor="ctr" anchorCtr="1"/>
                </a:tc>
                <a:tc>
                  <a:txBody>
                    <a:bodyPr/>
                    <a:lstStyle/>
                    <a:p>
                      <a:pPr algn="ctr"/>
                      <a:r>
                        <a:rPr lang="en-US" dirty="0"/>
                        <a:t>FY18</a:t>
                      </a:r>
                    </a:p>
                  </a:txBody>
                  <a:tcPr anchor="ctr" anchorCtr="1"/>
                </a:tc>
                <a:tc>
                  <a:txBody>
                    <a:bodyPr/>
                    <a:lstStyle/>
                    <a:p>
                      <a:pPr algn="ctr"/>
                      <a:r>
                        <a:rPr lang="en-US" dirty="0"/>
                        <a:t>FY20</a:t>
                      </a:r>
                    </a:p>
                  </a:txBody>
                  <a:tcPr anchor="ctr" anchorCtr="1"/>
                </a:tc>
                <a:tc>
                  <a:txBody>
                    <a:bodyPr/>
                    <a:lstStyle/>
                    <a:p>
                      <a:pPr algn="ctr"/>
                      <a:r>
                        <a:rPr lang="en-US" dirty="0"/>
                        <a:t>FY21</a:t>
                      </a:r>
                    </a:p>
                  </a:txBody>
                  <a:tcPr anchor="ctr" anchorCtr="1"/>
                </a:tc>
                <a:extLst>
                  <a:ext uri="{0D108BD9-81ED-4DB2-BD59-A6C34878D82A}">
                    <a16:rowId xmlns:a16="http://schemas.microsoft.com/office/drawing/2014/main" val="10000"/>
                  </a:ext>
                </a:extLst>
              </a:tr>
              <a:tr h="799903">
                <a:tc>
                  <a:txBody>
                    <a:bodyPr/>
                    <a:lstStyle/>
                    <a:p>
                      <a:r>
                        <a:rPr lang="en-US" b="1" dirty="0"/>
                        <a:t>Number Submitted</a:t>
                      </a:r>
                    </a:p>
                  </a:txBody>
                  <a:tcPr anchor="ctr" anchorCtr="1"/>
                </a:tc>
                <a:tc>
                  <a:txBody>
                    <a:bodyPr/>
                    <a:lstStyle/>
                    <a:p>
                      <a:pPr algn="ctr"/>
                      <a:r>
                        <a:rPr lang="en-US" b="1" dirty="0"/>
                        <a:t>784</a:t>
                      </a:r>
                    </a:p>
                  </a:txBody>
                  <a:tcPr anchor="ctr" anchorCtr="1"/>
                </a:tc>
                <a:tc>
                  <a:txBody>
                    <a:bodyPr/>
                    <a:lstStyle/>
                    <a:p>
                      <a:pPr algn="ctr"/>
                      <a:r>
                        <a:rPr lang="en-US" b="1" dirty="0"/>
                        <a:t>733</a:t>
                      </a:r>
                    </a:p>
                  </a:txBody>
                  <a:tcPr anchor="ctr" anchorCtr="1"/>
                </a:tc>
                <a:tc>
                  <a:txBody>
                    <a:bodyPr/>
                    <a:lstStyle/>
                    <a:p>
                      <a:pPr algn="ctr"/>
                      <a:r>
                        <a:rPr lang="en-US" b="1" dirty="0"/>
                        <a:t>1,026</a:t>
                      </a:r>
                    </a:p>
                  </a:txBody>
                  <a:tcPr anchor="ctr" anchorCtr="1"/>
                </a:tc>
                <a:tc>
                  <a:txBody>
                    <a:bodyPr/>
                    <a:lstStyle/>
                    <a:p>
                      <a:pPr algn="ctr"/>
                      <a:r>
                        <a:rPr lang="en-US" b="1" dirty="0"/>
                        <a:t>915</a:t>
                      </a:r>
                    </a:p>
                  </a:txBody>
                  <a:tcPr anchor="ctr" anchorCtr="1"/>
                </a:tc>
                <a:tc>
                  <a:txBody>
                    <a:bodyPr/>
                    <a:lstStyle/>
                    <a:p>
                      <a:pPr algn="ctr"/>
                      <a:r>
                        <a:rPr lang="en-US" b="1" dirty="0"/>
                        <a:t>782</a:t>
                      </a:r>
                    </a:p>
                  </a:txBody>
                  <a:tcPr anchor="ctr" anchorCtr="1"/>
                </a:tc>
                <a:tc>
                  <a:txBody>
                    <a:bodyPr/>
                    <a:lstStyle/>
                    <a:p>
                      <a:pPr algn="ctr"/>
                      <a:r>
                        <a:rPr lang="en-US" b="1" dirty="0"/>
                        <a:t>938</a:t>
                      </a:r>
                    </a:p>
                  </a:txBody>
                  <a:tcPr anchor="ctr" anchorCtr="1"/>
                </a:tc>
                <a:tc>
                  <a:txBody>
                    <a:bodyPr/>
                    <a:lstStyle/>
                    <a:p>
                      <a:pPr algn="ctr"/>
                      <a:r>
                        <a:rPr lang="en-US" b="1" dirty="0"/>
                        <a:t>1,158</a:t>
                      </a:r>
                    </a:p>
                  </a:txBody>
                  <a:tcPr anchor="ctr" anchorCtr="1"/>
                </a:tc>
                <a:tc>
                  <a:txBody>
                    <a:bodyPr/>
                    <a:lstStyle/>
                    <a:p>
                      <a:pPr algn="ctr"/>
                      <a:r>
                        <a:rPr lang="en-US" b="1" dirty="0"/>
                        <a:t>892</a:t>
                      </a:r>
                    </a:p>
                  </a:txBody>
                  <a:tcPr anchor="ctr" anchorCtr="1"/>
                </a:tc>
                <a:extLst>
                  <a:ext uri="{0D108BD9-81ED-4DB2-BD59-A6C34878D82A}">
                    <a16:rowId xmlns:a16="http://schemas.microsoft.com/office/drawing/2014/main" val="10001"/>
                  </a:ext>
                </a:extLst>
              </a:tr>
              <a:tr h="912107">
                <a:tc>
                  <a:txBody>
                    <a:bodyPr/>
                    <a:lstStyle/>
                    <a:p>
                      <a:r>
                        <a:rPr lang="en-US" b="1" dirty="0"/>
                        <a:t>Awarded</a:t>
                      </a:r>
                      <a:r>
                        <a:rPr lang="en-US" b="1" baseline="0" dirty="0"/>
                        <a:t> from Submissions</a:t>
                      </a:r>
                      <a:endParaRPr lang="en-US" b="1" dirty="0"/>
                    </a:p>
                  </a:txBody>
                  <a:tcPr anchor="ctr" anchorCtr="1"/>
                </a:tc>
                <a:tc>
                  <a:txBody>
                    <a:bodyPr/>
                    <a:lstStyle/>
                    <a:p>
                      <a:pPr algn="ctr"/>
                      <a:r>
                        <a:rPr lang="en-US" b="1" dirty="0"/>
                        <a:t>336</a:t>
                      </a:r>
                    </a:p>
                  </a:txBody>
                  <a:tcPr anchor="ctr" anchorCtr="1"/>
                </a:tc>
                <a:tc>
                  <a:txBody>
                    <a:bodyPr/>
                    <a:lstStyle/>
                    <a:p>
                      <a:pPr algn="ctr"/>
                      <a:r>
                        <a:rPr lang="en-US" b="1" dirty="0"/>
                        <a:t>342</a:t>
                      </a:r>
                    </a:p>
                  </a:txBody>
                  <a:tcPr anchor="ctr" anchorCtr="1"/>
                </a:tc>
                <a:tc>
                  <a:txBody>
                    <a:bodyPr/>
                    <a:lstStyle/>
                    <a:p>
                      <a:pPr algn="ctr"/>
                      <a:r>
                        <a:rPr lang="en-US" b="1" dirty="0"/>
                        <a:t>507</a:t>
                      </a:r>
                    </a:p>
                  </a:txBody>
                  <a:tcPr anchor="ctr" anchorCtr="1"/>
                </a:tc>
                <a:tc>
                  <a:txBody>
                    <a:bodyPr/>
                    <a:lstStyle/>
                    <a:p>
                      <a:pPr algn="ctr"/>
                      <a:r>
                        <a:rPr lang="en-US" b="1" dirty="0"/>
                        <a:t>373</a:t>
                      </a:r>
                    </a:p>
                  </a:txBody>
                  <a:tcPr anchor="ctr" anchorCtr="1"/>
                </a:tc>
                <a:tc>
                  <a:txBody>
                    <a:bodyPr/>
                    <a:lstStyle/>
                    <a:p>
                      <a:pPr algn="ctr"/>
                      <a:r>
                        <a:rPr lang="en-US" b="1" dirty="0"/>
                        <a:t>334</a:t>
                      </a:r>
                    </a:p>
                  </a:txBody>
                  <a:tcPr anchor="ctr" anchorCtr="1"/>
                </a:tc>
                <a:tc>
                  <a:txBody>
                    <a:bodyPr/>
                    <a:lstStyle/>
                    <a:p>
                      <a:pPr algn="ctr"/>
                      <a:r>
                        <a:rPr lang="en-US" b="1" dirty="0"/>
                        <a:t>350</a:t>
                      </a:r>
                    </a:p>
                  </a:txBody>
                  <a:tcPr anchor="ctr" anchorCtr="1"/>
                </a:tc>
                <a:tc>
                  <a:txBody>
                    <a:bodyPr/>
                    <a:lstStyle/>
                    <a:p>
                      <a:pPr algn="ctr"/>
                      <a:r>
                        <a:rPr lang="en-US" b="1" dirty="0"/>
                        <a:t>356</a:t>
                      </a:r>
                    </a:p>
                  </a:txBody>
                  <a:tcPr anchor="ctr" anchorCtr="1"/>
                </a:tc>
                <a:tc>
                  <a:txBody>
                    <a:bodyPr/>
                    <a:lstStyle/>
                    <a:p>
                      <a:pPr algn="ctr"/>
                      <a:r>
                        <a:rPr lang="en-US" b="1" dirty="0"/>
                        <a:t>283</a:t>
                      </a:r>
                    </a:p>
                  </a:txBody>
                  <a:tcPr anchor="ctr" anchorCtr="1"/>
                </a:tc>
                <a:extLst>
                  <a:ext uri="{0D108BD9-81ED-4DB2-BD59-A6C34878D82A}">
                    <a16:rowId xmlns:a16="http://schemas.microsoft.com/office/drawing/2014/main" val="10002"/>
                  </a:ext>
                </a:extLst>
              </a:tr>
              <a:tr h="799903">
                <a:tc>
                  <a:txBody>
                    <a:bodyPr/>
                    <a:lstStyle/>
                    <a:p>
                      <a:r>
                        <a:rPr lang="en-US" b="1" dirty="0"/>
                        <a:t>Conversion Rate</a:t>
                      </a:r>
                    </a:p>
                  </a:txBody>
                  <a:tcPr anchor="ctr" anchorCtr="1"/>
                </a:tc>
                <a:tc>
                  <a:txBody>
                    <a:bodyPr/>
                    <a:lstStyle/>
                    <a:p>
                      <a:pPr algn="ctr"/>
                      <a:r>
                        <a:rPr lang="en-US" sz="1600" b="1" dirty="0"/>
                        <a:t>42.9%</a:t>
                      </a:r>
                    </a:p>
                  </a:txBody>
                  <a:tcPr anchor="ctr" anchorCtr="1"/>
                </a:tc>
                <a:tc>
                  <a:txBody>
                    <a:bodyPr/>
                    <a:lstStyle/>
                    <a:p>
                      <a:pPr algn="ctr"/>
                      <a:r>
                        <a:rPr lang="en-US" sz="1600" b="1" dirty="0"/>
                        <a:t>46.7%</a:t>
                      </a:r>
                    </a:p>
                  </a:txBody>
                  <a:tcPr anchor="ctr" anchorCtr="1"/>
                </a:tc>
                <a:tc>
                  <a:txBody>
                    <a:bodyPr/>
                    <a:lstStyle/>
                    <a:p>
                      <a:pPr algn="ctr"/>
                      <a:r>
                        <a:rPr lang="en-US" sz="1600" b="1" dirty="0"/>
                        <a:t>49.4%</a:t>
                      </a:r>
                    </a:p>
                  </a:txBody>
                  <a:tcPr anchor="ctr" anchorCtr="1"/>
                </a:tc>
                <a:tc>
                  <a:txBody>
                    <a:bodyPr/>
                    <a:lstStyle/>
                    <a:p>
                      <a:pPr algn="ctr"/>
                      <a:r>
                        <a:rPr lang="en-US" sz="1600" b="1" dirty="0"/>
                        <a:t>40.7%</a:t>
                      </a:r>
                    </a:p>
                  </a:txBody>
                  <a:tcPr anchor="ctr" anchorCtr="1"/>
                </a:tc>
                <a:tc>
                  <a:txBody>
                    <a:bodyPr/>
                    <a:lstStyle/>
                    <a:p>
                      <a:pPr algn="ctr"/>
                      <a:r>
                        <a:rPr lang="en-US" sz="1600" b="1" dirty="0"/>
                        <a:t>47.6%</a:t>
                      </a:r>
                    </a:p>
                  </a:txBody>
                  <a:tcPr anchor="ctr" anchorCtr="1"/>
                </a:tc>
                <a:tc>
                  <a:txBody>
                    <a:bodyPr/>
                    <a:lstStyle/>
                    <a:p>
                      <a:pPr algn="ctr"/>
                      <a:r>
                        <a:rPr lang="en-US" sz="1600" b="1" dirty="0"/>
                        <a:t>37.4%</a:t>
                      </a:r>
                    </a:p>
                  </a:txBody>
                  <a:tcPr anchor="ctr" anchorCtr="1"/>
                </a:tc>
                <a:tc>
                  <a:txBody>
                    <a:bodyPr/>
                    <a:lstStyle/>
                    <a:p>
                      <a:pPr algn="ctr"/>
                      <a:r>
                        <a:rPr lang="en-US" sz="1600" b="1" dirty="0"/>
                        <a:t>44.3%</a:t>
                      </a:r>
                    </a:p>
                  </a:txBody>
                  <a:tcPr anchor="ctr" anchorCtr="1"/>
                </a:tc>
                <a:tc>
                  <a:txBody>
                    <a:bodyPr/>
                    <a:lstStyle/>
                    <a:p>
                      <a:pPr algn="ctr"/>
                      <a:r>
                        <a:rPr lang="en-US" sz="1600" b="1" dirty="0"/>
                        <a:t>38.4%</a:t>
                      </a:r>
                    </a:p>
                  </a:txBody>
                  <a:tcPr anchor="ctr" anchorCtr="1"/>
                </a:tc>
                <a:extLst>
                  <a:ext uri="{0D108BD9-81ED-4DB2-BD59-A6C34878D82A}">
                    <a16:rowId xmlns:a16="http://schemas.microsoft.com/office/drawing/2014/main" val="10003"/>
                  </a:ext>
                </a:extLst>
              </a:tr>
            </a:tbl>
          </a:graphicData>
        </a:graphic>
      </p:graphicFrame>
      <p:sp>
        <p:nvSpPr>
          <p:cNvPr id="4" name="TextBox 3"/>
          <p:cNvSpPr txBox="1"/>
          <p:nvPr/>
        </p:nvSpPr>
        <p:spPr>
          <a:xfrm>
            <a:off x="230520" y="5977970"/>
            <a:ext cx="840819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Awarded from submissions is a calculation based upon a subset of institutions that reported conversion rate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submitted </a:t>
            </a:r>
            <a:r>
              <a:rPr lang="en-US" sz="1400" dirty="0">
                <a:solidFill>
                  <a:prstClr val="black"/>
                </a:solidFill>
                <a:latin typeface="Calibri"/>
              </a:rPr>
              <a:t>736</a:t>
            </a:r>
            <a:r>
              <a:rPr kumimoji="0" lang="en-US" sz="1400" b="0" i="0" u="none" strike="noStrike" kern="1200" cap="none" spc="0" normalizeH="0" baseline="0" noProof="0" dirty="0">
                <a:ln>
                  <a:noFill/>
                </a:ln>
                <a:solidFill>
                  <a:prstClr val="black"/>
                </a:solidFill>
                <a:effectLst/>
                <a:uLnTx/>
                <a:uFillTx/>
                <a:latin typeface="Calibri"/>
                <a:ea typeface="+mn-ea"/>
                <a:cs typeface="+mn-cs"/>
              </a:rPr>
              <a:t> of the grants submitted. </a:t>
            </a:r>
          </a:p>
        </p:txBody>
      </p:sp>
    </p:spTree>
    <p:extLst>
      <p:ext uri="{BB962C8B-B14F-4D97-AF65-F5344CB8AC3E}">
        <p14:creationId xmlns:p14="http://schemas.microsoft.com/office/powerpoint/2010/main" val="345890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6" y="119274"/>
            <a:ext cx="8229600" cy="1143000"/>
          </a:xfrm>
        </p:spPr>
        <p:txBody>
          <a:bodyPr>
            <a:normAutofit/>
          </a:bodyPr>
          <a:lstStyle/>
          <a:p>
            <a:r>
              <a:rPr lang="en-US" sz="4000" dirty="0"/>
              <a:t>Grant Spending</a:t>
            </a:r>
          </a:p>
        </p:txBody>
      </p:sp>
      <p:pic>
        <p:nvPicPr>
          <p:cNvPr id="3" name="Picture 2">
            <a:extLst>
              <a:ext uri="{FF2B5EF4-FFF2-40B4-BE49-F238E27FC236}">
                <a16:creationId xmlns:a16="http://schemas.microsoft.com/office/drawing/2014/main" id="{101E54A5-885C-455B-9A8A-3D8F4ECB6719}"/>
              </a:ext>
            </a:extLst>
          </p:cNvPr>
          <p:cNvPicPr>
            <a:picLocks noChangeAspect="1"/>
          </p:cNvPicPr>
          <p:nvPr/>
        </p:nvPicPr>
        <p:blipFill>
          <a:blip r:embed="rId3"/>
          <a:stretch>
            <a:fillRect/>
          </a:stretch>
        </p:blipFill>
        <p:spPr>
          <a:xfrm>
            <a:off x="90047" y="1690686"/>
            <a:ext cx="8917704" cy="3884203"/>
          </a:xfrm>
          <a:prstGeom prst="rect">
            <a:avLst/>
          </a:prstGeom>
        </p:spPr>
      </p:pic>
    </p:spTree>
    <p:extLst>
      <p:ext uri="{BB962C8B-B14F-4D97-AF65-F5344CB8AC3E}">
        <p14:creationId xmlns:p14="http://schemas.microsoft.com/office/powerpoint/2010/main" val="340012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4000" dirty="0"/>
              <a:t>Total spending by institution</a:t>
            </a:r>
          </a:p>
        </p:txBody>
      </p:sp>
      <p:pic>
        <p:nvPicPr>
          <p:cNvPr id="4" name="Picture 3">
            <a:extLst>
              <a:ext uri="{FF2B5EF4-FFF2-40B4-BE49-F238E27FC236}">
                <a16:creationId xmlns:a16="http://schemas.microsoft.com/office/drawing/2014/main" id="{1631BC3B-B876-414D-9F60-42E7BB12B3F7}"/>
              </a:ext>
            </a:extLst>
          </p:cNvPr>
          <p:cNvPicPr>
            <a:picLocks noChangeAspect="1"/>
          </p:cNvPicPr>
          <p:nvPr/>
        </p:nvPicPr>
        <p:blipFill>
          <a:blip r:embed="rId3"/>
          <a:stretch>
            <a:fillRect/>
          </a:stretch>
        </p:blipFill>
        <p:spPr>
          <a:xfrm>
            <a:off x="487376" y="1353825"/>
            <a:ext cx="8169248" cy="4910241"/>
          </a:xfrm>
          <a:prstGeom prst="rect">
            <a:avLst/>
          </a:prstGeom>
        </p:spPr>
      </p:pic>
      <p:sp>
        <p:nvSpPr>
          <p:cNvPr id="3" name="TextBox 2">
            <a:extLst>
              <a:ext uri="{FF2B5EF4-FFF2-40B4-BE49-F238E27FC236}">
                <a16:creationId xmlns:a16="http://schemas.microsoft.com/office/drawing/2014/main" id="{522B349C-0BB0-44C8-8AEB-35F06CDB21EC}"/>
              </a:ext>
            </a:extLst>
          </p:cNvPr>
          <p:cNvSpPr txBox="1"/>
          <p:nvPr/>
        </p:nvSpPr>
        <p:spPr>
          <a:xfrm rot="16200000">
            <a:off x="-656136" y="3559893"/>
            <a:ext cx="1917897" cy="338554"/>
          </a:xfrm>
          <a:prstGeom prst="rect">
            <a:avLst/>
          </a:prstGeom>
          <a:noFill/>
        </p:spPr>
        <p:txBody>
          <a:bodyPr wrap="none" rtlCol="0">
            <a:spAutoFit/>
          </a:bodyPr>
          <a:lstStyle/>
          <a:p>
            <a:r>
              <a:rPr lang="en-US" sz="1600" dirty="0"/>
              <a:t>Total Grant Spending</a:t>
            </a:r>
          </a:p>
        </p:txBody>
      </p:sp>
      <p:sp>
        <p:nvSpPr>
          <p:cNvPr id="5" name="TextBox 4">
            <a:extLst>
              <a:ext uri="{FF2B5EF4-FFF2-40B4-BE49-F238E27FC236}">
                <a16:creationId xmlns:a16="http://schemas.microsoft.com/office/drawing/2014/main" id="{FAE110C5-7DC6-4847-B9A1-BF003FEC0FB2}"/>
              </a:ext>
            </a:extLst>
          </p:cNvPr>
          <p:cNvSpPr txBox="1"/>
          <p:nvPr/>
        </p:nvSpPr>
        <p:spPr>
          <a:xfrm>
            <a:off x="4119612" y="6225565"/>
            <a:ext cx="1990160" cy="338554"/>
          </a:xfrm>
          <a:prstGeom prst="rect">
            <a:avLst/>
          </a:prstGeom>
          <a:noFill/>
        </p:spPr>
        <p:txBody>
          <a:bodyPr wrap="none" rtlCol="0">
            <a:spAutoFit/>
          </a:bodyPr>
          <a:lstStyle/>
          <a:p>
            <a:r>
              <a:rPr lang="en-US" sz="1600" dirty="0"/>
              <a:t>Reporting Institutions</a:t>
            </a:r>
          </a:p>
        </p:txBody>
      </p:sp>
    </p:spTree>
    <p:extLst>
      <p:ext uri="{BB962C8B-B14F-4D97-AF65-F5344CB8AC3E}">
        <p14:creationId xmlns:p14="http://schemas.microsoft.com/office/powerpoint/2010/main" val="12407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4000" dirty="0"/>
              <a:t>Grants submitted to total spending</a:t>
            </a:r>
          </a:p>
        </p:txBody>
      </p:sp>
      <p:sp>
        <p:nvSpPr>
          <p:cNvPr id="5" name="TextBox 4"/>
          <p:cNvSpPr txBox="1"/>
          <p:nvPr/>
        </p:nvSpPr>
        <p:spPr>
          <a:xfrm>
            <a:off x="3180632" y="6241483"/>
            <a:ext cx="28987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Grants Submitted</a:t>
            </a:r>
          </a:p>
        </p:txBody>
      </p:sp>
      <p:sp>
        <p:nvSpPr>
          <p:cNvPr id="6" name="TextBox 5"/>
          <p:cNvSpPr txBox="1"/>
          <p:nvPr/>
        </p:nvSpPr>
        <p:spPr>
          <a:xfrm rot="16200000">
            <a:off x="-569087" y="3494866"/>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pic>
        <p:nvPicPr>
          <p:cNvPr id="4" name="Picture 3">
            <a:extLst>
              <a:ext uri="{FF2B5EF4-FFF2-40B4-BE49-F238E27FC236}">
                <a16:creationId xmlns:a16="http://schemas.microsoft.com/office/drawing/2014/main" id="{C8F98250-0348-4F46-9B2A-1AF9D7F20298}"/>
              </a:ext>
            </a:extLst>
          </p:cNvPr>
          <p:cNvPicPr>
            <a:picLocks noChangeAspect="1"/>
          </p:cNvPicPr>
          <p:nvPr/>
        </p:nvPicPr>
        <p:blipFill>
          <a:blip r:embed="rId3"/>
          <a:stretch>
            <a:fillRect/>
          </a:stretch>
        </p:blipFill>
        <p:spPr>
          <a:xfrm>
            <a:off x="730172" y="1482156"/>
            <a:ext cx="7918172" cy="4759327"/>
          </a:xfrm>
          <a:prstGeom prst="rect">
            <a:avLst/>
          </a:prstGeom>
        </p:spPr>
      </p:pic>
    </p:spTree>
    <p:extLst>
      <p:ext uri="{BB962C8B-B14F-4D97-AF65-F5344CB8AC3E}">
        <p14:creationId xmlns:p14="http://schemas.microsoft.com/office/powerpoint/2010/main" val="2326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3600" dirty="0"/>
              <a:t>Grant success rate to total spending</a:t>
            </a:r>
          </a:p>
        </p:txBody>
      </p:sp>
      <p:sp>
        <p:nvSpPr>
          <p:cNvPr id="4" name="TextBox 3"/>
          <p:cNvSpPr txBox="1"/>
          <p:nvPr/>
        </p:nvSpPr>
        <p:spPr>
          <a:xfrm rot="16200000">
            <a:off x="-567843" y="3714393"/>
            <a:ext cx="19605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Grant Success Rate</a:t>
            </a:r>
          </a:p>
        </p:txBody>
      </p:sp>
      <p:sp>
        <p:nvSpPr>
          <p:cNvPr id="6" name="TextBox 5"/>
          <p:cNvSpPr txBox="1"/>
          <p:nvPr/>
        </p:nvSpPr>
        <p:spPr>
          <a:xfrm>
            <a:off x="3649733" y="6263558"/>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pic>
        <p:nvPicPr>
          <p:cNvPr id="3" name="Picture 2">
            <a:extLst>
              <a:ext uri="{FF2B5EF4-FFF2-40B4-BE49-F238E27FC236}">
                <a16:creationId xmlns:a16="http://schemas.microsoft.com/office/drawing/2014/main" id="{A0F2F4B6-B44F-40E8-BAEF-C135A5223860}"/>
              </a:ext>
            </a:extLst>
          </p:cNvPr>
          <p:cNvPicPr>
            <a:picLocks noChangeAspect="1"/>
          </p:cNvPicPr>
          <p:nvPr/>
        </p:nvPicPr>
        <p:blipFill>
          <a:blip r:embed="rId3"/>
          <a:stretch>
            <a:fillRect/>
          </a:stretch>
        </p:blipFill>
        <p:spPr>
          <a:xfrm>
            <a:off x="758656" y="1246588"/>
            <a:ext cx="8346816" cy="5016970"/>
          </a:xfrm>
          <a:prstGeom prst="rect">
            <a:avLst/>
          </a:prstGeom>
        </p:spPr>
      </p:pic>
    </p:spTree>
    <p:extLst>
      <p:ext uri="{BB962C8B-B14F-4D97-AF65-F5344CB8AC3E}">
        <p14:creationId xmlns:p14="http://schemas.microsoft.com/office/powerpoint/2010/main" val="208039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61"/>
            <a:ext cx="9144000" cy="1143000"/>
          </a:xfrm>
        </p:spPr>
        <p:txBody>
          <a:bodyPr>
            <a:normAutofit/>
          </a:bodyPr>
          <a:lstStyle/>
          <a:p>
            <a:r>
              <a:rPr lang="en-US" sz="3600" dirty="0"/>
              <a:t>Grant success rate to grants submitted</a:t>
            </a:r>
          </a:p>
        </p:txBody>
      </p:sp>
      <p:sp>
        <p:nvSpPr>
          <p:cNvPr id="5" name="TextBox 4"/>
          <p:cNvSpPr txBox="1"/>
          <p:nvPr/>
        </p:nvSpPr>
        <p:spPr>
          <a:xfrm>
            <a:off x="2780689" y="6214166"/>
            <a:ext cx="28987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Grants Submitted</a:t>
            </a:r>
          </a:p>
        </p:txBody>
      </p:sp>
      <p:sp>
        <p:nvSpPr>
          <p:cNvPr id="6" name="TextBox 5"/>
          <p:cNvSpPr txBox="1"/>
          <p:nvPr/>
        </p:nvSpPr>
        <p:spPr>
          <a:xfrm rot="16200000">
            <a:off x="-350311" y="3714391"/>
            <a:ext cx="19605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Grant Success Rate</a:t>
            </a:r>
          </a:p>
        </p:txBody>
      </p:sp>
      <p:pic>
        <p:nvPicPr>
          <p:cNvPr id="3" name="Picture 2">
            <a:extLst>
              <a:ext uri="{FF2B5EF4-FFF2-40B4-BE49-F238E27FC236}">
                <a16:creationId xmlns:a16="http://schemas.microsoft.com/office/drawing/2014/main" id="{336BEBC1-2C52-48C6-9E4A-5FBACA1E09E5}"/>
              </a:ext>
            </a:extLst>
          </p:cNvPr>
          <p:cNvPicPr>
            <a:picLocks noChangeAspect="1"/>
          </p:cNvPicPr>
          <p:nvPr/>
        </p:nvPicPr>
        <p:blipFill>
          <a:blip r:embed="rId3"/>
          <a:stretch>
            <a:fillRect/>
          </a:stretch>
        </p:blipFill>
        <p:spPr>
          <a:xfrm>
            <a:off x="823359" y="1271642"/>
            <a:ext cx="8222960" cy="4942524"/>
          </a:xfrm>
          <a:prstGeom prst="rect">
            <a:avLst/>
          </a:prstGeom>
        </p:spPr>
      </p:pic>
    </p:spTree>
    <p:extLst>
      <p:ext uri="{BB962C8B-B14F-4D97-AF65-F5344CB8AC3E}">
        <p14:creationId xmlns:p14="http://schemas.microsoft.com/office/powerpoint/2010/main" val="221442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Autofit/>
          </a:bodyPr>
          <a:lstStyle/>
          <a:p>
            <a:r>
              <a:rPr lang="en-US" sz="3600" dirty="0"/>
              <a:t>Grants compared Faculty </a:t>
            </a:r>
            <a:br>
              <a:rPr lang="en-US" sz="3600" dirty="0"/>
            </a:br>
            <a:r>
              <a:rPr lang="en-US" sz="3600" dirty="0"/>
              <a:t>with &gt;10% Research funding</a:t>
            </a:r>
          </a:p>
        </p:txBody>
      </p:sp>
      <p:sp>
        <p:nvSpPr>
          <p:cNvPr id="5" name="TextBox 4"/>
          <p:cNvSpPr txBox="1"/>
          <p:nvPr/>
        </p:nvSpPr>
        <p:spPr>
          <a:xfrm>
            <a:off x="2789305" y="6305345"/>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6" name="TextBox 5"/>
          <p:cNvSpPr txBox="1"/>
          <p:nvPr/>
        </p:nvSpPr>
        <p:spPr>
          <a:xfrm rot="16200000">
            <a:off x="-1165153" y="3650367"/>
            <a:ext cx="33765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faculty </a:t>
            </a:r>
            <a:r>
              <a:rPr lang="en-US" dirty="0">
                <a:solidFill>
                  <a:prstClr val="black"/>
                </a:solidFill>
                <a:latin typeface="Calibri"/>
              </a:rPr>
              <a:t>doing</a:t>
            </a:r>
            <a:r>
              <a:rPr kumimoji="0" lang="en-US" sz="1800" b="0" i="0" u="none" strike="noStrike" kern="1200" cap="none" spc="0" normalizeH="0" baseline="0" noProof="0" dirty="0">
                <a:ln>
                  <a:noFill/>
                </a:ln>
                <a:solidFill>
                  <a:prstClr val="black"/>
                </a:solidFill>
                <a:effectLst/>
                <a:uLnTx/>
                <a:uFillTx/>
                <a:latin typeface="Calibri"/>
                <a:ea typeface="+mn-ea"/>
                <a:cs typeface="+mn-cs"/>
              </a:rPr>
              <a:t> research</a:t>
            </a:r>
          </a:p>
        </p:txBody>
      </p:sp>
      <p:pic>
        <p:nvPicPr>
          <p:cNvPr id="3" name="Picture 2">
            <a:extLst>
              <a:ext uri="{FF2B5EF4-FFF2-40B4-BE49-F238E27FC236}">
                <a16:creationId xmlns:a16="http://schemas.microsoft.com/office/drawing/2014/main" id="{B00EC79B-8435-47EE-BFFE-F729EE4F44CA}"/>
              </a:ext>
            </a:extLst>
          </p:cNvPr>
          <p:cNvPicPr>
            <a:picLocks noChangeAspect="1"/>
          </p:cNvPicPr>
          <p:nvPr/>
        </p:nvPicPr>
        <p:blipFill>
          <a:blip r:embed="rId3"/>
          <a:stretch>
            <a:fillRect/>
          </a:stretch>
        </p:blipFill>
        <p:spPr>
          <a:xfrm>
            <a:off x="792565" y="1394918"/>
            <a:ext cx="8171973" cy="4911878"/>
          </a:xfrm>
          <a:prstGeom prst="rect">
            <a:avLst/>
          </a:prstGeom>
        </p:spPr>
      </p:pic>
    </p:spTree>
    <p:extLst>
      <p:ext uri="{BB962C8B-B14F-4D97-AF65-F5344CB8AC3E}">
        <p14:creationId xmlns:p14="http://schemas.microsoft.com/office/powerpoint/2010/main" val="2200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Set: Demographics </a:t>
            </a:r>
          </a:p>
        </p:txBody>
      </p:sp>
      <p:graphicFrame>
        <p:nvGraphicFramePr>
          <p:cNvPr id="9" name="Content Placeholder 5"/>
          <p:cNvGraphicFramePr>
            <a:graphicFrameLocks/>
          </p:cNvGraphicFramePr>
          <p:nvPr>
            <p:extLst>
              <p:ext uri="{D42A27DB-BD31-4B8C-83A1-F6EECF244321}">
                <p14:modId xmlns:p14="http://schemas.microsoft.com/office/powerpoint/2010/main" val="163555724"/>
              </p:ext>
            </p:extLst>
          </p:nvPr>
        </p:nvGraphicFramePr>
        <p:xfrm>
          <a:off x="799671" y="1684982"/>
          <a:ext cx="7544657" cy="4493619"/>
        </p:xfrm>
        <a:graphic>
          <a:graphicData uri="http://schemas.openxmlformats.org/drawingml/2006/table">
            <a:tbl>
              <a:tblPr firstRow="1" bandRow="1">
                <a:tableStyleId>{125E5076-3810-47DD-B79F-674D7AD40C01}</a:tableStyleId>
              </a:tblPr>
              <a:tblGrid>
                <a:gridCol w="2308184">
                  <a:extLst>
                    <a:ext uri="{9D8B030D-6E8A-4147-A177-3AD203B41FA5}">
                      <a16:colId xmlns:a16="http://schemas.microsoft.com/office/drawing/2014/main" val="20000"/>
                    </a:ext>
                  </a:extLst>
                </a:gridCol>
                <a:gridCol w="1041187">
                  <a:extLst>
                    <a:ext uri="{9D8B030D-6E8A-4147-A177-3AD203B41FA5}">
                      <a16:colId xmlns:a16="http://schemas.microsoft.com/office/drawing/2014/main" val="2833808522"/>
                    </a:ext>
                  </a:extLst>
                </a:gridCol>
                <a:gridCol w="1040249">
                  <a:extLst>
                    <a:ext uri="{9D8B030D-6E8A-4147-A177-3AD203B41FA5}">
                      <a16:colId xmlns:a16="http://schemas.microsoft.com/office/drawing/2014/main" val="20007"/>
                    </a:ext>
                  </a:extLst>
                </a:gridCol>
                <a:gridCol w="1051679">
                  <a:extLst>
                    <a:ext uri="{9D8B030D-6E8A-4147-A177-3AD203B41FA5}">
                      <a16:colId xmlns:a16="http://schemas.microsoft.com/office/drawing/2014/main" val="1279815977"/>
                    </a:ext>
                  </a:extLst>
                </a:gridCol>
                <a:gridCol w="1051679">
                  <a:extLst>
                    <a:ext uri="{9D8B030D-6E8A-4147-A177-3AD203B41FA5}">
                      <a16:colId xmlns:a16="http://schemas.microsoft.com/office/drawing/2014/main" val="3128787292"/>
                    </a:ext>
                  </a:extLst>
                </a:gridCol>
                <a:gridCol w="1051679">
                  <a:extLst>
                    <a:ext uri="{9D8B030D-6E8A-4147-A177-3AD203B41FA5}">
                      <a16:colId xmlns:a16="http://schemas.microsoft.com/office/drawing/2014/main" val="3074595794"/>
                    </a:ext>
                  </a:extLst>
                </a:gridCol>
              </a:tblGrid>
              <a:tr h="499291">
                <a:tc>
                  <a:txBody>
                    <a:bodyPr/>
                    <a:lstStyle/>
                    <a:p>
                      <a:pPr algn="ctr"/>
                      <a:endParaRPr lang="en-US" dirty="0"/>
                    </a:p>
                  </a:txBody>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2018</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2019</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2020</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2021</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2022</a:t>
                      </a:r>
                    </a:p>
                  </a:txBody>
                  <a:tcPr anchor="ctr"/>
                </a:tc>
                <a:extLst>
                  <a:ext uri="{0D108BD9-81ED-4DB2-BD59-A6C34878D82A}">
                    <a16:rowId xmlns:a16="http://schemas.microsoft.com/office/drawing/2014/main" val="10000"/>
                  </a:ext>
                </a:extLst>
              </a:tr>
              <a:tr h="499291">
                <a:tc>
                  <a:txBody>
                    <a:bodyPr/>
                    <a:lstStyle/>
                    <a:p>
                      <a:r>
                        <a:rPr lang="en-US" b="1" dirty="0"/>
                        <a:t>Academic</a:t>
                      </a:r>
                      <a:r>
                        <a:rPr lang="en-US" b="1" baseline="0" dirty="0"/>
                        <a:t> Hospital</a:t>
                      </a:r>
                    </a:p>
                  </a:txBody>
                  <a:tcPr anchor="ctr"/>
                </a:tc>
                <a:tc>
                  <a:txBody>
                    <a:bodyPr/>
                    <a:lstStyle/>
                    <a:p>
                      <a:pPr algn="ctr"/>
                      <a:r>
                        <a:rPr lang="en-US" b="1" dirty="0">
                          <a:solidFill>
                            <a:schemeClr val="bg1"/>
                          </a:solidFill>
                        </a:rPr>
                        <a:t>85</a:t>
                      </a:r>
                    </a:p>
                  </a:txBody>
                  <a:tcPr anchor="ctr"/>
                </a:tc>
                <a:tc>
                  <a:txBody>
                    <a:bodyPr/>
                    <a:lstStyle/>
                    <a:p>
                      <a:pPr algn="ctr"/>
                      <a:r>
                        <a:rPr lang="en-US" b="1" dirty="0">
                          <a:solidFill>
                            <a:schemeClr val="bg1"/>
                          </a:solidFill>
                        </a:rPr>
                        <a:t>79</a:t>
                      </a:r>
                    </a:p>
                  </a:txBody>
                  <a:tcPr anchor="ctr"/>
                </a:tc>
                <a:tc>
                  <a:txBody>
                    <a:bodyPr/>
                    <a:lstStyle/>
                    <a:p>
                      <a:pPr algn="ctr"/>
                      <a:r>
                        <a:rPr lang="en-US" b="1" dirty="0">
                          <a:solidFill>
                            <a:schemeClr val="bg1"/>
                          </a:solidFill>
                        </a:rPr>
                        <a:t>74</a:t>
                      </a:r>
                    </a:p>
                  </a:txBody>
                  <a:tcPr anchor="ctr"/>
                </a:tc>
                <a:tc>
                  <a:txBody>
                    <a:bodyPr/>
                    <a:lstStyle/>
                    <a:p>
                      <a:pPr algn="ctr"/>
                      <a:r>
                        <a:rPr lang="en-US" b="1" dirty="0">
                          <a:solidFill>
                            <a:schemeClr val="bg1"/>
                          </a:solidFill>
                        </a:rPr>
                        <a:t>72</a:t>
                      </a:r>
                    </a:p>
                  </a:txBody>
                  <a:tcPr anchor="ctr"/>
                </a:tc>
                <a:tc>
                  <a:txBody>
                    <a:bodyPr/>
                    <a:lstStyle/>
                    <a:p>
                      <a:pPr algn="ctr"/>
                      <a:r>
                        <a:rPr lang="en-US" b="1" dirty="0">
                          <a:solidFill>
                            <a:srgbClr val="FFC000"/>
                          </a:solidFill>
                        </a:rPr>
                        <a:t>70</a:t>
                      </a:r>
                    </a:p>
                  </a:txBody>
                  <a:tcPr anchor="ctr"/>
                </a:tc>
                <a:extLst>
                  <a:ext uri="{0D108BD9-81ED-4DB2-BD59-A6C34878D82A}">
                    <a16:rowId xmlns:a16="http://schemas.microsoft.com/office/drawing/2014/main" val="10001"/>
                  </a:ext>
                </a:extLst>
              </a:tr>
              <a:tr h="499291">
                <a:tc>
                  <a:txBody>
                    <a:bodyPr/>
                    <a:lstStyle/>
                    <a:p>
                      <a:r>
                        <a:rPr lang="en-US" b="1" dirty="0"/>
                        <a:t>Academic Affiliated</a:t>
                      </a:r>
                    </a:p>
                  </a:txBody>
                  <a:tcPr anchor="ctr"/>
                </a:tc>
                <a:tc>
                  <a:txBody>
                    <a:bodyPr/>
                    <a:lstStyle/>
                    <a:p>
                      <a:pPr algn="ctr"/>
                      <a:r>
                        <a:rPr lang="en-US" b="1" dirty="0">
                          <a:solidFill>
                            <a:schemeClr val="bg1"/>
                          </a:solidFill>
                        </a:rPr>
                        <a:t>13</a:t>
                      </a:r>
                    </a:p>
                  </a:txBody>
                  <a:tcPr anchor="ctr"/>
                </a:tc>
                <a:tc>
                  <a:txBody>
                    <a:bodyPr/>
                    <a:lstStyle/>
                    <a:p>
                      <a:pPr algn="ctr"/>
                      <a:r>
                        <a:rPr lang="en-US" b="1" dirty="0">
                          <a:solidFill>
                            <a:schemeClr val="bg1"/>
                          </a:solidFill>
                        </a:rPr>
                        <a:t>17</a:t>
                      </a:r>
                    </a:p>
                  </a:txBody>
                  <a:tcPr anchor="ctr"/>
                </a:tc>
                <a:tc>
                  <a:txBody>
                    <a:bodyPr/>
                    <a:lstStyle/>
                    <a:p>
                      <a:pPr algn="ctr"/>
                      <a:r>
                        <a:rPr lang="en-US" b="1" dirty="0">
                          <a:solidFill>
                            <a:schemeClr val="bg1"/>
                          </a:solidFill>
                        </a:rPr>
                        <a:t>17</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rgbClr val="FFC000"/>
                          </a:solidFill>
                        </a:rPr>
                        <a:t>18</a:t>
                      </a:r>
                    </a:p>
                  </a:txBody>
                  <a:tcPr anchor="ctr"/>
                </a:tc>
                <a:extLst>
                  <a:ext uri="{0D108BD9-81ED-4DB2-BD59-A6C34878D82A}">
                    <a16:rowId xmlns:a16="http://schemas.microsoft.com/office/drawing/2014/main" val="10002"/>
                  </a:ext>
                </a:extLst>
              </a:tr>
              <a:tr h="499291">
                <a:tc>
                  <a:txBody>
                    <a:bodyPr/>
                    <a:lstStyle/>
                    <a:p>
                      <a:r>
                        <a:rPr lang="en-US" b="1" dirty="0"/>
                        <a:t>Academic/Affiliated</a:t>
                      </a:r>
                    </a:p>
                  </a:txBody>
                  <a:tcPr anchor="ctr"/>
                </a:tc>
                <a:tc>
                  <a:txBody>
                    <a:bodyPr/>
                    <a:lstStyle/>
                    <a:p>
                      <a:pPr algn="ctr"/>
                      <a:r>
                        <a:rPr lang="en-US" b="1" dirty="0">
                          <a:solidFill>
                            <a:schemeClr val="bg1"/>
                          </a:solidFill>
                        </a:rPr>
                        <a:t>98</a:t>
                      </a:r>
                    </a:p>
                  </a:txBody>
                  <a:tcPr anchor="ctr"/>
                </a:tc>
                <a:tc>
                  <a:txBody>
                    <a:bodyPr/>
                    <a:lstStyle/>
                    <a:p>
                      <a:pPr algn="ctr"/>
                      <a:r>
                        <a:rPr lang="en-US" b="1" dirty="0">
                          <a:solidFill>
                            <a:schemeClr val="bg1"/>
                          </a:solidFill>
                        </a:rPr>
                        <a:t>96</a:t>
                      </a:r>
                    </a:p>
                  </a:txBody>
                  <a:tcPr anchor="ctr"/>
                </a:tc>
                <a:tc>
                  <a:txBody>
                    <a:bodyPr/>
                    <a:lstStyle/>
                    <a:p>
                      <a:pPr algn="ctr"/>
                      <a:r>
                        <a:rPr lang="en-US" b="1" dirty="0">
                          <a:solidFill>
                            <a:schemeClr val="bg1"/>
                          </a:solidFill>
                        </a:rPr>
                        <a:t>91</a:t>
                      </a:r>
                    </a:p>
                  </a:txBody>
                  <a:tcPr anchor="ctr"/>
                </a:tc>
                <a:tc>
                  <a:txBody>
                    <a:bodyPr/>
                    <a:lstStyle/>
                    <a:p>
                      <a:pPr algn="ctr"/>
                      <a:r>
                        <a:rPr lang="en-US" b="1" dirty="0">
                          <a:solidFill>
                            <a:schemeClr val="bg1"/>
                          </a:solidFill>
                        </a:rPr>
                        <a:t>90</a:t>
                      </a:r>
                    </a:p>
                  </a:txBody>
                  <a:tcPr anchor="ctr"/>
                </a:tc>
                <a:tc>
                  <a:txBody>
                    <a:bodyPr/>
                    <a:lstStyle/>
                    <a:p>
                      <a:pPr algn="ctr"/>
                      <a:r>
                        <a:rPr lang="en-US" b="1" dirty="0">
                          <a:solidFill>
                            <a:srgbClr val="FFC000"/>
                          </a:solidFill>
                        </a:rPr>
                        <a:t>88</a:t>
                      </a:r>
                    </a:p>
                  </a:txBody>
                  <a:tcPr anchor="ctr"/>
                </a:tc>
                <a:extLst>
                  <a:ext uri="{0D108BD9-81ED-4DB2-BD59-A6C34878D82A}">
                    <a16:rowId xmlns:a16="http://schemas.microsoft.com/office/drawing/2014/main" val="2988095371"/>
                  </a:ext>
                </a:extLst>
              </a:tr>
              <a:tr h="499291">
                <a:tc>
                  <a:txBody>
                    <a:bodyPr/>
                    <a:lstStyle/>
                    <a:p>
                      <a:r>
                        <a:rPr lang="en-US" b="1" dirty="0"/>
                        <a:t>Community</a:t>
                      </a:r>
                    </a:p>
                  </a:txBody>
                  <a:tcPr anchor="ctr"/>
                </a:tc>
                <a:tc>
                  <a:txBody>
                    <a:bodyPr/>
                    <a:lstStyle/>
                    <a:p>
                      <a:pPr algn="ctr"/>
                      <a:r>
                        <a:rPr lang="en-US" b="1" dirty="0">
                          <a:solidFill>
                            <a:schemeClr val="bg1"/>
                          </a:solidFill>
                        </a:rPr>
                        <a:t>21</a:t>
                      </a:r>
                    </a:p>
                  </a:txBody>
                  <a:tcPr anchor="ctr"/>
                </a:tc>
                <a:tc>
                  <a:txBody>
                    <a:bodyPr/>
                    <a:lstStyle/>
                    <a:p>
                      <a:pPr algn="ctr"/>
                      <a:r>
                        <a:rPr lang="en-US" b="1" dirty="0">
                          <a:solidFill>
                            <a:schemeClr val="bg1"/>
                          </a:solidFill>
                        </a:rPr>
                        <a:t>33</a:t>
                      </a:r>
                    </a:p>
                  </a:txBody>
                  <a:tcPr anchor="ctr"/>
                </a:tc>
                <a:tc>
                  <a:txBody>
                    <a:bodyPr/>
                    <a:lstStyle/>
                    <a:p>
                      <a:pPr algn="ctr"/>
                      <a:r>
                        <a:rPr lang="en-US" b="1" dirty="0">
                          <a:solidFill>
                            <a:schemeClr val="bg1"/>
                          </a:solidFill>
                        </a:rPr>
                        <a:t>34</a:t>
                      </a:r>
                    </a:p>
                  </a:txBody>
                  <a:tcPr anchor="ctr"/>
                </a:tc>
                <a:tc>
                  <a:txBody>
                    <a:bodyPr/>
                    <a:lstStyle/>
                    <a:p>
                      <a:pPr algn="ctr"/>
                      <a:r>
                        <a:rPr lang="en-US" b="1" dirty="0">
                          <a:solidFill>
                            <a:schemeClr val="bg1"/>
                          </a:solidFill>
                        </a:rPr>
                        <a:t>28</a:t>
                      </a:r>
                    </a:p>
                  </a:txBody>
                  <a:tcPr anchor="ctr"/>
                </a:tc>
                <a:tc>
                  <a:txBody>
                    <a:bodyPr/>
                    <a:lstStyle/>
                    <a:p>
                      <a:pPr algn="ctr"/>
                      <a:r>
                        <a:rPr lang="en-US" b="1" dirty="0">
                          <a:solidFill>
                            <a:schemeClr val="bg1"/>
                          </a:solidFill>
                        </a:rPr>
                        <a:t>34</a:t>
                      </a:r>
                    </a:p>
                  </a:txBody>
                  <a:tcPr anchor="ctr"/>
                </a:tc>
                <a:extLst>
                  <a:ext uri="{0D108BD9-81ED-4DB2-BD59-A6C34878D82A}">
                    <a16:rowId xmlns:a16="http://schemas.microsoft.com/office/drawing/2014/main" val="10003"/>
                  </a:ext>
                </a:extLst>
              </a:tr>
              <a:tr h="499291">
                <a:tc>
                  <a:txBody>
                    <a:bodyPr/>
                    <a:lstStyle/>
                    <a:p>
                      <a:r>
                        <a:rPr lang="en-US" b="1" dirty="0"/>
                        <a:t>Freestanding ED</a:t>
                      </a:r>
                    </a:p>
                  </a:txBody>
                  <a:tcPr anchor="ctr"/>
                </a:tc>
                <a:tc>
                  <a:txBody>
                    <a:bodyPr/>
                    <a:lstStyle/>
                    <a:p>
                      <a:pPr algn="ctr"/>
                      <a:r>
                        <a:rPr lang="en-US" b="1" dirty="0">
                          <a:solidFill>
                            <a:schemeClr val="bg1"/>
                          </a:solidFill>
                        </a:rPr>
                        <a:t>3</a:t>
                      </a:r>
                    </a:p>
                  </a:txBody>
                  <a:tcPr anchor="ctr"/>
                </a:tc>
                <a:tc>
                  <a:txBody>
                    <a:bodyPr/>
                    <a:lstStyle/>
                    <a:p>
                      <a:pPr algn="ctr"/>
                      <a:r>
                        <a:rPr lang="en-US" b="1" dirty="0">
                          <a:solidFill>
                            <a:schemeClr val="bg1"/>
                          </a:solidFill>
                        </a:rPr>
                        <a:t>6</a:t>
                      </a:r>
                    </a:p>
                  </a:txBody>
                  <a:tcPr anchor="ctr"/>
                </a:tc>
                <a:tc>
                  <a:txBody>
                    <a:bodyPr/>
                    <a:lstStyle/>
                    <a:p>
                      <a:pPr algn="ctr"/>
                      <a:r>
                        <a:rPr lang="en-US" b="1" dirty="0">
                          <a:solidFill>
                            <a:schemeClr val="bg1"/>
                          </a:solidFill>
                        </a:rPr>
                        <a:t>5</a:t>
                      </a:r>
                    </a:p>
                  </a:txBody>
                  <a:tcPr anchor="ctr"/>
                </a:tc>
                <a:tc>
                  <a:txBody>
                    <a:bodyPr/>
                    <a:lstStyle/>
                    <a:p>
                      <a:pPr algn="ctr"/>
                      <a:r>
                        <a:rPr lang="en-US" b="1" dirty="0">
                          <a:solidFill>
                            <a:schemeClr val="bg1"/>
                          </a:solidFill>
                        </a:rPr>
                        <a:t>7</a:t>
                      </a:r>
                    </a:p>
                  </a:txBody>
                  <a:tcPr anchor="ctr"/>
                </a:tc>
                <a:tc>
                  <a:txBody>
                    <a:bodyPr/>
                    <a:lstStyle/>
                    <a:p>
                      <a:pPr algn="ctr"/>
                      <a:r>
                        <a:rPr lang="en-US" b="1" dirty="0">
                          <a:solidFill>
                            <a:schemeClr val="bg1"/>
                          </a:solidFill>
                        </a:rPr>
                        <a:t>6</a:t>
                      </a:r>
                    </a:p>
                  </a:txBody>
                  <a:tcPr anchor="ctr"/>
                </a:tc>
                <a:extLst>
                  <a:ext uri="{0D108BD9-81ED-4DB2-BD59-A6C34878D82A}">
                    <a16:rowId xmlns:a16="http://schemas.microsoft.com/office/drawing/2014/main" val="10004"/>
                  </a:ext>
                </a:extLst>
              </a:tr>
              <a:tr h="499291">
                <a:tc>
                  <a:txBody>
                    <a:bodyPr/>
                    <a:lstStyle/>
                    <a:p>
                      <a:r>
                        <a:rPr lang="en-US" b="1" dirty="0"/>
                        <a:t>Adult Departments</a:t>
                      </a:r>
                    </a:p>
                  </a:txBody>
                  <a:tcPr anchor="ctr"/>
                </a:tc>
                <a:tc>
                  <a:txBody>
                    <a:bodyPr/>
                    <a:lstStyle/>
                    <a:p>
                      <a:pPr algn="ctr"/>
                      <a:r>
                        <a:rPr lang="en-US" b="1" dirty="0">
                          <a:solidFill>
                            <a:schemeClr val="bg1"/>
                          </a:solidFill>
                        </a:rPr>
                        <a:t>121</a:t>
                      </a:r>
                    </a:p>
                  </a:txBody>
                  <a:tcPr anchor="ctr"/>
                </a:tc>
                <a:tc>
                  <a:txBody>
                    <a:bodyPr/>
                    <a:lstStyle/>
                    <a:p>
                      <a:pPr algn="ctr"/>
                      <a:r>
                        <a:rPr lang="en-US" b="1" dirty="0">
                          <a:solidFill>
                            <a:schemeClr val="bg1"/>
                          </a:solidFill>
                        </a:rPr>
                        <a:t>135</a:t>
                      </a:r>
                    </a:p>
                  </a:txBody>
                  <a:tcPr anchor="ctr"/>
                </a:tc>
                <a:tc>
                  <a:txBody>
                    <a:bodyPr/>
                    <a:lstStyle/>
                    <a:p>
                      <a:pPr algn="ctr"/>
                      <a:r>
                        <a:rPr lang="en-US" b="1" dirty="0">
                          <a:solidFill>
                            <a:schemeClr val="bg1"/>
                          </a:solidFill>
                        </a:rPr>
                        <a:t>130</a:t>
                      </a:r>
                    </a:p>
                  </a:txBody>
                  <a:tcPr anchor="ctr"/>
                </a:tc>
                <a:tc>
                  <a:txBody>
                    <a:bodyPr/>
                    <a:lstStyle/>
                    <a:p>
                      <a:pPr algn="ctr"/>
                      <a:r>
                        <a:rPr lang="en-US" b="1" dirty="0">
                          <a:solidFill>
                            <a:schemeClr val="bg1"/>
                          </a:solidFill>
                        </a:rPr>
                        <a:t>125</a:t>
                      </a:r>
                    </a:p>
                  </a:txBody>
                  <a:tcPr anchor="ctr"/>
                </a:tc>
                <a:tc>
                  <a:txBody>
                    <a:bodyPr/>
                    <a:lstStyle/>
                    <a:p>
                      <a:pPr algn="ctr"/>
                      <a:r>
                        <a:rPr lang="en-US" b="1" dirty="0">
                          <a:solidFill>
                            <a:schemeClr val="bg1"/>
                          </a:solidFill>
                        </a:rPr>
                        <a:t>127</a:t>
                      </a:r>
                    </a:p>
                  </a:txBody>
                  <a:tcPr anchor="ctr"/>
                </a:tc>
                <a:extLst>
                  <a:ext uri="{0D108BD9-81ED-4DB2-BD59-A6C34878D82A}">
                    <a16:rowId xmlns:a16="http://schemas.microsoft.com/office/drawing/2014/main" val="10005"/>
                  </a:ext>
                </a:extLst>
              </a:tr>
              <a:tr h="499291">
                <a:tc>
                  <a:txBody>
                    <a:bodyPr/>
                    <a:lstStyle/>
                    <a:p>
                      <a:r>
                        <a:rPr lang="en-US" b="1" dirty="0"/>
                        <a:t>Pediatric</a:t>
                      </a:r>
                      <a:r>
                        <a:rPr lang="en-US" b="1" baseline="0" dirty="0"/>
                        <a:t> ED</a:t>
                      </a:r>
                      <a:endParaRPr lang="en-US" b="1" dirty="0"/>
                    </a:p>
                  </a:txBody>
                  <a:tcPr anchor="ctr"/>
                </a:tc>
                <a:tc>
                  <a:txBody>
                    <a:bodyPr/>
                    <a:lstStyle/>
                    <a:p>
                      <a:pPr algn="ctr"/>
                      <a:r>
                        <a:rPr lang="en-US" b="1" dirty="0">
                          <a:solidFill>
                            <a:schemeClr val="bg1"/>
                          </a:solidFill>
                        </a:rPr>
                        <a:t>17</a:t>
                      </a:r>
                    </a:p>
                  </a:txBody>
                  <a:tcPr anchor="ctr"/>
                </a:tc>
                <a:tc>
                  <a:txBody>
                    <a:bodyPr/>
                    <a:lstStyle/>
                    <a:p>
                      <a:pPr algn="ctr"/>
                      <a:r>
                        <a:rPr lang="en-US" b="1" dirty="0">
                          <a:solidFill>
                            <a:schemeClr val="bg1"/>
                          </a:solidFill>
                        </a:rPr>
                        <a:t>25</a:t>
                      </a:r>
                    </a:p>
                  </a:txBody>
                  <a:tcPr anchor="ctr"/>
                </a:tc>
                <a:tc>
                  <a:txBody>
                    <a:bodyPr/>
                    <a:lstStyle/>
                    <a:p>
                      <a:pPr algn="ctr"/>
                      <a:r>
                        <a:rPr lang="en-US" b="1" dirty="0">
                          <a:solidFill>
                            <a:schemeClr val="bg1"/>
                          </a:solidFill>
                        </a:rPr>
                        <a:t>24</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20</a:t>
                      </a:r>
                    </a:p>
                  </a:txBody>
                  <a:tcPr anchor="ctr"/>
                </a:tc>
                <a:extLst>
                  <a:ext uri="{0D108BD9-81ED-4DB2-BD59-A6C34878D82A}">
                    <a16:rowId xmlns:a16="http://schemas.microsoft.com/office/drawing/2014/main" val="10006"/>
                  </a:ext>
                </a:extLst>
              </a:tr>
              <a:tr h="499291">
                <a:tc>
                  <a:txBody>
                    <a:bodyPr/>
                    <a:lstStyle/>
                    <a:p>
                      <a:r>
                        <a:rPr lang="en-US" b="1" dirty="0"/>
                        <a:t>Total ED Reports</a:t>
                      </a:r>
                    </a:p>
                  </a:txBody>
                  <a:tcPr anchor="ctr"/>
                </a:tc>
                <a:tc>
                  <a:txBody>
                    <a:bodyPr/>
                    <a:lstStyle/>
                    <a:p>
                      <a:pPr algn="ctr"/>
                      <a:r>
                        <a:rPr lang="en-US" b="1" dirty="0">
                          <a:solidFill>
                            <a:schemeClr val="bg1"/>
                          </a:solidFill>
                        </a:rPr>
                        <a:t>138</a:t>
                      </a:r>
                    </a:p>
                  </a:txBody>
                  <a:tcPr anchor="ctr"/>
                </a:tc>
                <a:tc>
                  <a:txBody>
                    <a:bodyPr/>
                    <a:lstStyle/>
                    <a:p>
                      <a:pPr algn="ctr"/>
                      <a:r>
                        <a:rPr lang="en-US" b="1" dirty="0">
                          <a:solidFill>
                            <a:schemeClr val="bg1"/>
                          </a:solidFill>
                        </a:rPr>
                        <a:t>160</a:t>
                      </a:r>
                    </a:p>
                  </a:txBody>
                  <a:tcPr anchor="ctr"/>
                </a:tc>
                <a:tc>
                  <a:txBody>
                    <a:bodyPr/>
                    <a:lstStyle/>
                    <a:p>
                      <a:pPr algn="ctr"/>
                      <a:r>
                        <a:rPr lang="en-US" b="1" dirty="0">
                          <a:solidFill>
                            <a:schemeClr val="bg1"/>
                          </a:solidFill>
                        </a:rPr>
                        <a:t>154</a:t>
                      </a:r>
                    </a:p>
                  </a:txBody>
                  <a:tcPr anchor="ctr"/>
                </a:tc>
                <a:tc>
                  <a:txBody>
                    <a:bodyPr/>
                    <a:lstStyle/>
                    <a:p>
                      <a:pPr algn="ctr"/>
                      <a:r>
                        <a:rPr lang="en-US" b="1" dirty="0">
                          <a:solidFill>
                            <a:schemeClr val="bg1"/>
                          </a:solidFill>
                        </a:rPr>
                        <a:t>143</a:t>
                      </a:r>
                    </a:p>
                  </a:txBody>
                  <a:tcPr anchor="ctr"/>
                </a:tc>
                <a:tc>
                  <a:txBody>
                    <a:bodyPr/>
                    <a:lstStyle/>
                    <a:p>
                      <a:pPr algn="ctr"/>
                      <a:r>
                        <a:rPr lang="en-US" b="1" dirty="0">
                          <a:solidFill>
                            <a:schemeClr val="bg1"/>
                          </a:solidFill>
                        </a:rPr>
                        <a:t>127</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8604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6" y="27145"/>
            <a:ext cx="8229600" cy="1143000"/>
          </a:xfrm>
        </p:spPr>
        <p:txBody>
          <a:bodyPr>
            <a:normAutofit fontScale="90000"/>
          </a:bodyPr>
          <a:lstStyle/>
          <a:p>
            <a:r>
              <a:rPr lang="en-US" sz="4000" dirty="0"/>
              <a:t>Number of Active Grants compared to MD/PhD’s and PhD’s in department</a:t>
            </a:r>
          </a:p>
        </p:txBody>
      </p:sp>
      <p:sp>
        <p:nvSpPr>
          <p:cNvPr id="6" name="TextBox 5"/>
          <p:cNvSpPr txBox="1"/>
          <p:nvPr/>
        </p:nvSpPr>
        <p:spPr>
          <a:xfrm>
            <a:off x="6016599" y="4627189"/>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7" name="TextBox 6"/>
          <p:cNvSpPr txBox="1"/>
          <p:nvPr/>
        </p:nvSpPr>
        <p:spPr>
          <a:xfrm rot="16200000">
            <a:off x="3031085" y="2893930"/>
            <a:ext cx="32480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MD/PhD’s &amp; PhD’s</a:t>
            </a:r>
          </a:p>
        </p:txBody>
      </p:sp>
      <p:sp>
        <p:nvSpPr>
          <p:cNvPr id="8" name="TextBox 7"/>
          <p:cNvSpPr txBox="1"/>
          <p:nvPr/>
        </p:nvSpPr>
        <p:spPr>
          <a:xfrm rot="16200000">
            <a:off x="-643582" y="3570948"/>
            <a:ext cx="17722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PhD’s</a:t>
            </a:r>
          </a:p>
        </p:txBody>
      </p:sp>
      <p:sp>
        <p:nvSpPr>
          <p:cNvPr id="10" name="TextBox 9"/>
          <p:cNvSpPr txBox="1"/>
          <p:nvPr/>
        </p:nvSpPr>
        <p:spPr>
          <a:xfrm>
            <a:off x="1234708" y="4641754"/>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pic>
        <p:nvPicPr>
          <p:cNvPr id="4" name="Picture 3">
            <a:extLst>
              <a:ext uri="{FF2B5EF4-FFF2-40B4-BE49-F238E27FC236}">
                <a16:creationId xmlns:a16="http://schemas.microsoft.com/office/drawing/2014/main" id="{70EABC4E-B6E7-4F4D-BD53-9BB43A12BB12}"/>
              </a:ext>
            </a:extLst>
          </p:cNvPr>
          <p:cNvPicPr>
            <a:picLocks noChangeAspect="1"/>
          </p:cNvPicPr>
          <p:nvPr/>
        </p:nvPicPr>
        <p:blipFill>
          <a:blip r:embed="rId3"/>
          <a:stretch>
            <a:fillRect/>
          </a:stretch>
        </p:blipFill>
        <p:spPr>
          <a:xfrm>
            <a:off x="401236" y="2165709"/>
            <a:ext cx="4095204" cy="2461480"/>
          </a:xfrm>
          <a:prstGeom prst="rect">
            <a:avLst/>
          </a:prstGeom>
        </p:spPr>
      </p:pic>
      <p:pic>
        <p:nvPicPr>
          <p:cNvPr id="5" name="Picture 4">
            <a:extLst>
              <a:ext uri="{FF2B5EF4-FFF2-40B4-BE49-F238E27FC236}">
                <a16:creationId xmlns:a16="http://schemas.microsoft.com/office/drawing/2014/main" id="{D62501C0-82BD-48C9-84C8-3AF0557A60F0}"/>
              </a:ext>
            </a:extLst>
          </p:cNvPr>
          <p:cNvPicPr>
            <a:picLocks noChangeAspect="1"/>
          </p:cNvPicPr>
          <p:nvPr/>
        </p:nvPicPr>
        <p:blipFill>
          <a:blip r:embed="rId4"/>
          <a:stretch>
            <a:fillRect/>
          </a:stretch>
        </p:blipFill>
        <p:spPr>
          <a:xfrm>
            <a:off x="4855268" y="2146625"/>
            <a:ext cx="4126955" cy="2480563"/>
          </a:xfrm>
          <a:prstGeom prst="rect">
            <a:avLst/>
          </a:prstGeom>
        </p:spPr>
      </p:pic>
    </p:spTree>
    <p:extLst>
      <p:ext uri="{BB962C8B-B14F-4D97-AF65-F5344CB8AC3E}">
        <p14:creationId xmlns:p14="http://schemas.microsoft.com/office/powerpoint/2010/main" val="29815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fontScale="90000"/>
          </a:bodyPr>
          <a:lstStyle/>
          <a:p>
            <a:r>
              <a:rPr lang="en-US" sz="4000" dirty="0"/>
              <a:t>Peer Reviewed publications and </a:t>
            </a:r>
            <a:br>
              <a:rPr lang="en-US" sz="4000" dirty="0"/>
            </a:br>
            <a:r>
              <a:rPr lang="en-US" sz="4000" dirty="0"/>
              <a:t>annual research grants and spending</a:t>
            </a:r>
          </a:p>
        </p:txBody>
      </p:sp>
      <p:pic>
        <p:nvPicPr>
          <p:cNvPr id="3" name="Picture 2">
            <a:extLst>
              <a:ext uri="{FF2B5EF4-FFF2-40B4-BE49-F238E27FC236}">
                <a16:creationId xmlns:a16="http://schemas.microsoft.com/office/drawing/2014/main" id="{CC70ABBF-1211-4DE3-A84F-1EDCC37C8C27}"/>
              </a:ext>
            </a:extLst>
          </p:cNvPr>
          <p:cNvPicPr>
            <a:picLocks noChangeAspect="1"/>
          </p:cNvPicPr>
          <p:nvPr/>
        </p:nvPicPr>
        <p:blipFill>
          <a:blip r:embed="rId3"/>
          <a:stretch>
            <a:fillRect/>
          </a:stretch>
        </p:blipFill>
        <p:spPr>
          <a:xfrm>
            <a:off x="520255" y="2051185"/>
            <a:ext cx="4051745" cy="2435358"/>
          </a:xfrm>
          <a:prstGeom prst="rect">
            <a:avLst/>
          </a:prstGeom>
        </p:spPr>
      </p:pic>
      <p:sp>
        <p:nvSpPr>
          <p:cNvPr id="7" name="TextBox 6">
            <a:extLst>
              <a:ext uri="{FF2B5EF4-FFF2-40B4-BE49-F238E27FC236}">
                <a16:creationId xmlns:a16="http://schemas.microsoft.com/office/drawing/2014/main" id="{FC29AE1E-4FB7-4FA3-A0FA-DF1A9C3C2160}"/>
              </a:ext>
            </a:extLst>
          </p:cNvPr>
          <p:cNvSpPr txBox="1"/>
          <p:nvPr/>
        </p:nvSpPr>
        <p:spPr>
          <a:xfrm>
            <a:off x="1234708" y="4641754"/>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8" name="TextBox 7">
            <a:extLst>
              <a:ext uri="{FF2B5EF4-FFF2-40B4-BE49-F238E27FC236}">
                <a16:creationId xmlns:a16="http://schemas.microsoft.com/office/drawing/2014/main" id="{972941AA-E5D4-48F3-884B-231A9F9E0670}"/>
              </a:ext>
            </a:extLst>
          </p:cNvPr>
          <p:cNvSpPr txBox="1"/>
          <p:nvPr/>
        </p:nvSpPr>
        <p:spPr>
          <a:xfrm>
            <a:off x="5404567" y="4641754"/>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pic>
        <p:nvPicPr>
          <p:cNvPr id="9" name="Picture 8">
            <a:extLst>
              <a:ext uri="{FF2B5EF4-FFF2-40B4-BE49-F238E27FC236}">
                <a16:creationId xmlns:a16="http://schemas.microsoft.com/office/drawing/2014/main" id="{626A5BAB-A1DF-42D4-8DA4-6B397EC9181B}"/>
              </a:ext>
            </a:extLst>
          </p:cNvPr>
          <p:cNvPicPr>
            <a:picLocks noChangeAspect="1"/>
          </p:cNvPicPr>
          <p:nvPr/>
        </p:nvPicPr>
        <p:blipFill>
          <a:blip r:embed="rId4"/>
          <a:stretch>
            <a:fillRect/>
          </a:stretch>
        </p:blipFill>
        <p:spPr>
          <a:xfrm>
            <a:off x="5017364" y="2051185"/>
            <a:ext cx="4051745" cy="2435358"/>
          </a:xfrm>
          <a:prstGeom prst="rect">
            <a:avLst/>
          </a:prstGeom>
        </p:spPr>
      </p:pic>
      <p:sp>
        <p:nvSpPr>
          <p:cNvPr id="10" name="TextBox 9">
            <a:extLst>
              <a:ext uri="{FF2B5EF4-FFF2-40B4-BE49-F238E27FC236}">
                <a16:creationId xmlns:a16="http://schemas.microsoft.com/office/drawing/2014/main" id="{2BDB7C15-D10F-47A3-90B9-A22E87113B58}"/>
              </a:ext>
            </a:extLst>
          </p:cNvPr>
          <p:cNvSpPr txBox="1"/>
          <p:nvPr/>
        </p:nvSpPr>
        <p:spPr>
          <a:xfrm rot="16200000">
            <a:off x="3923841" y="3084198"/>
            <a:ext cx="18244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Publications</a:t>
            </a:r>
          </a:p>
        </p:txBody>
      </p:sp>
      <p:sp>
        <p:nvSpPr>
          <p:cNvPr id="11" name="TextBox 10">
            <a:extLst>
              <a:ext uri="{FF2B5EF4-FFF2-40B4-BE49-F238E27FC236}">
                <a16:creationId xmlns:a16="http://schemas.microsoft.com/office/drawing/2014/main" id="{D3B90B0B-F053-4CB4-8525-DBE68A6775ED}"/>
              </a:ext>
            </a:extLst>
          </p:cNvPr>
          <p:cNvSpPr txBox="1"/>
          <p:nvPr/>
        </p:nvSpPr>
        <p:spPr>
          <a:xfrm rot="16200000">
            <a:off x="-658235" y="3084199"/>
            <a:ext cx="18244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Publications</a:t>
            </a:r>
          </a:p>
        </p:txBody>
      </p:sp>
    </p:spTree>
    <p:extLst>
      <p:ext uri="{BB962C8B-B14F-4D97-AF65-F5344CB8AC3E}">
        <p14:creationId xmlns:p14="http://schemas.microsoft.com/office/powerpoint/2010/main" val="270810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6" y="157774"/>
            <a:ext cx="8229600" cy="1143000"/>
          </a:xfrm>
        </p:spPr>
        <p:txBody>
          <a:bodyPr>
            <a:normAutofit/>
          </a:bodyPr>
          <a:lstStyle/>
          <a:p>
            <a:r>
              <a:rPr lang="en-US" sz="4000" dirty="0"/>
              <a:t>Use of Funds to support K awards</a:t>
            </a:r>
          </a:p>
        </p:txBody>
      </p:sp>
      <p:sp>
        <p:nvSpPr>
          <p:cNvPr id="7" name="TextBox 6"/>
          <p:cNvSpPr txBox="1"/>
          <p:nvPr/>
        </p:nvSpPr>
        <p:spPr>
          <a:xfrm rot="16200000">
            <a:off x="-754335" y="2628758"/>
            <a:ext cx="20993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K awards</a:t>
            </a:r>
          </a:p>
        </p:txBody>
      </p:sp>
      <p:sp>
        <p:nvSpPr>
          <p:cNvPr id="4" name="TextBox 3"/>
          <p:cNvSpPr txBox="1"/>
          <p:nvPr/>
        </p:nvSpPr>
        <p:spPr>
          <a:xfrm>
            <a:off x="5364565" y="1585907"/>
            <a:ext cx="4351214"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A</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ctive</a:t>
            </a:r>
            <a:r>
              <a:rPr kumimoji="0" lang="en-US" sz="2000" b="0" i="0" u="none" strike="noStrike" kern="1200" cap="none" spc="0" normalizeH="0" baseline="0" noProof="0" dirty="0">
                <a:ln>
                  <a:noFill/>
                </a:ln>
                <a:solidFill>
                  <a:prstClr val="black"/>
                </a:solidFill>
                <a:effectLst/>
                <a:uLnTx/>
                <a:uFillTx/>
                <a:latin typeface="Calibri"/>
                <a:ea typeface="+mn-ea"/>
                <a:cs typeface="+mn-cs"/>
              </a:rPr>
              <a:t> K’s </a:t>
            </a:r>
            <a:r>
              <a:rPr lang="en-US" sz="2000" dirty="0">
                <a:solidFill>
                  <a:prstClr val="black"/>
                </a:solidFill>
                <a:latin typeface="Calibri"/>
              </a:rPr>
              <a:t>declined from 34 to 24</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I</a:t>
            </a:r>
            <a:r>
              <a:rPr kumimoji="0" lang="en-US" sz="2000" b="0" i="0" u="none" strike="noStrike" kern="1200" cap="none" spc="0" normalizeH="0" baseline="0" noProof="0" dirty="0" err="1">
                <a:ln>
                  <a:noFill/>
                </a:ln>
                <a:solidFill>
                  <a:prstClr val="black"/>
                </a:solidFill>
                <a:effectLst/>
                <a:uLnTx/>
                <a:uFillTx/>
                <a:latin typeface="Calibri"/>
                <a:ea typeface="+mn-ea"/>
                <a:cs typeface="+mn-cs"/>
              </a:rPr>
              <a:t>nstitutions</a:t>
            </a:r>
            <a:r>
              <a:rPr kumimoji="0" lang="en-US" sz="2000" b="0" i="0" u="none" strike="noStrike" kern="1200" cap="none" spc="0" normalizeH="0" baseline="0" noProof="0" dirty="0">
                <a:ln>
                  <a:noFill/>
                </a:ln>
                <a:solidFill>
                  <a:prstClr val="black"/>
                </a:solidFill>
                <a:effectLst/>
                <a:uLnTx/>
                <a:uFillTx/>
                <a:latin typeface="Calibri"/>
                <a:ea typeface="+mn-ea"/>
                <a:cs typeface="+mn-cs"/>
              </a:rPr>
              <a:t> reporting K’s declined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	from 16 to 14</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Institutions</a:t>
            </a:r>
            <a:r>
              <a:rPr kumimoji="0" lang="en-US" sz="2000" b="0" i="0" u="none" strike="noStrike" kern="1200" cap="none" spc="0" normalizeH="0" baseline="0" noProof="0" dirty="0">
                <a:ln>
                  <a:noFill/>
                </a:ln>
                <a:solidFill>
                  <a:prstClr val="black"/>
                </a:solidFill>
                <a:effectLst/>
                <a:uLnTx/>
                <a:uFillTx/>
                <a:latin typeface="Calibri"/>
                <a:ea typeface="+mn-ea"/>
                <a:cs typeface="+mn-cs"/>
              </a:rPr>
              <a:t> submitting new K’s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	remained 16</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7 institutions without active 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submitted new K which is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	consistent with prior year</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5E37BE-88E5-4F11-87F2-CDF873E6E640}"/>
              </a:ext>
            </a:extLst>
          </p:cNvPr>
          <p:cNvPicPr>
            <a:picLocks noChangeAspect="1"/>
          </p:cNvPicPr>
          <p:nvPr/>
        </p:nvPicPr>
        <p:blipFill>
          <a:blip r:embed="rId3"/>
          <a:stretch>
            <a:fillRect/>
          </a:stretch>
        </p:blipFill>
        <p:spPr>
          <a:xfrm>
            <a:off x="595809" y="1299945"/>
            <a:ext cx="4584589" cy="2755631"/>
          </a:xfrm>
          <a:prstGeom prst="rect">
            <a:avLst/>
          </a:prstGeom>
        </p:spPr>
      </p:pic>
      <p:pic>
        <p:nvPicPr>
          <p:cNvPr id="8" name="Picture 7">
            <a:extLst>
              <a:ext uri="{FF2B5EF4-FFF2-40B4-BE49-F238E27FC236}">
                <a16:creationId xmlns:a16="http://schemas.microsoft.com/office/drawing/2014/main" id="{5849DF43-916A-43C3-B8F8-850842DA4319}"/>
              </a:ext>
            </a:extLst>
          </p:cNvPr>
          <p:cNvPicPr>
            <a:picLocks noChangeAspect="1"/>
          </p:cNvPicPr>
          <p:nvPr/>
        </p:nvPicPr>
        <p:blipFill>
          <a:blip r:embed="rId4"/>
          <a:stretch>
            <a:fillRect/>
          </a:stretch>
        </p:blipFill>
        <p:spPr>
          <a:xfrm>
            <a:off x="595810" y="4114993"/>
            <a:ext cx="4584589" cy="2755631"/>
          </a:xfrm>
          <a:prstGeom prst="rect">
            <a:avLst/>
          </a:prstGeom>
        </p:spPr>
      </p:pic>
      <p:sp>
        <p:nvSpPr>
          <p:cNvPr id="9" name="TextBox 8">
            <a:extLst>
              <a:ext uri="{FF2B5EF4-FFF2-40B4-BE49-F238E27FC236}">
                <a16:creationId xmlns:a16="http://schemas.microsoft.com/office/drawing/2014/main" id="{554FA15C-502D-459C-BD4E-7055B257ABDA}"/>
              </a:ext>
            </a:extLst>
          </p:cNvPr>
          <p:cNvSpPr txBox="1"/>
          <p:nvPr/>
        </p:nvSpPr>
        <p:spPr>
          <a:xfrm rot="16200000">
            <a:off x="-754336" y="5122708"/>
            <a:ext cx="20993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K awards</a:t>
            </a:r>
          </a:p>
        </p:txBody>
      </p:sp>
    </p:spTree>
    <p:extLst>
      <p:ext uri="{BB962C8B-B14F-4D97-AF65-F5344CB8AC3E}">
        <p14:creationId xmlns:p14="http://schemas.microsoft.com/office/powerpoint/2010/main" val="72485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701"/>
            <a:ext cx="8229600" cy="1143000"/>
          </a:xfrm>
        </p:spPr>
        <p:txBody>
          <a:bodyPr>
            <a:normAutofit/>
          </a:bodyPr>
          <a:lstStyle/>
          <a:p>
            <a:r>
              <a:rPr lang="en-US" sz="4000" dirty="0"/>
              <a:t>Limitations</a:t>
            </a:r>
          </a:p>
        </p:txBody>
      </p:sp>
      <p:sp>
        <p:nvSpPr>
          <p:cNvPr id="4" name="Content Placeholder 3"/>
          <p:cNvSpPr>
            <a:spLocks noGrp="1"/>
          </p:cNvSpPr>
          <p:nvPr>
            <p:ph sz="half" idx="2"/>
          </p:nvPr>
        </p:nvSpPr>
        <p:spPr>
          <a:xfrm>
            <a:off x="411363" y="1802593"/>
            <a:ext cx="5231215" cy="1886957"/>
          </a:xfrm>
        </p:spPr>
        <p:txBody>
          <a:bodyPr>
            <a:normAutofit/>
          </a:bodyPr>
          <a:lstStyle/>
          <a:p>
            <a:r>
              <a:rPr lang="en-US" sz="2400" b="1" dirty="0">
                <a:solidFill>
                  <a:schemeClr val="accent1"/>
                </a:solidFill>
              </a:rPr>
              <a:t>Institutional reporting of grants and spending.</a:t>
            </a:r>
          </a:p>
          <a:p>
            <a:r>
              <a:rPr lang="en-US" sz="2400" b="1" dirty="0">
                <a:solidFill>
                  <a:schemeClr val="accent1"/>
                </a:solidFill>
              </a:rPr>
              <a:t>Publicly available sources dependent on contact PI and home department.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287" y="4890506"/>
            <a:ext cx="1466850" cy="117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2052095"/>
            <a:ext cx="2609850" cy="98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a:spLocks noGrp="1"/>
          </p:cNvSpPr>
          <p:nvPr>
            <p:ph sz="half" idx="2"/>
          </p:nvPr>
        </p:nvSpPr>
        <p:spPr>
          <a:xfrm>
            <a:off x="304800" y="3436211"/>
            <a:ext cx="8510954" cy="2929052"/>
          </a:xfrm>
        </p:spPr>
        <p:txBody>
          <a:bodyPr>
            <a:normAutofit/>
          </a:bodyPr>
          <a:lstStyle/>
          <a:p>
            <a:r>
              <a:rPr lang="en-US" sz="2400" b="1" dirty="0">
                <a:solidFill>
                  <a:schemeClr val="accent1"/>
                </a:solidFill>
              </a:rPr>
              <a:t>AAAEM survey has had variability in the number of institutions that participate which can contribute to some data variation</a:t>
            </a:r>
          </a:p>
          <a:p>
            <a:r>
              <a:rPr lang="en-US" sz="2400" b="1" dirty="0">
                <a:solidFill>
                  <a:schemeClr val="accent1"/>
                </a:solidFill>
              </a:rPr>
              <a:t>Institutions reporting to AAAEM may not utilize the same definitions / process in reporting their data</a:t>
            </a:r>
            <a:endParaRPr lang="en-US" sz="2400" b="1" dirty="0"/>
          </a:p>
        </p:txBody>
      </p:sp>
    </p:spTree>
    <p:extLst>
      <p:ext uri="{BB962C8B-B14F-4D97-AF65-F5344CB8AC3E}">
        <p14:creationId xmlns:p14="http://schemas.microsoft.com/office/powerpoint/2010/main" val="22965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701"/>
            <a:ext cx="8229600" cy="1143000"/>
          </a:xfrm>
        </p:spPr>
        <p:txBody>
          <a:bodyPr>
            <a:normAutofit/>
          </a:bodyPr>
          <a:lstStyle/>
          <a:p>
            <a:r>
              <a:rPr lang="en-US" sz="4000" dirty="0"/>
              <a:t>What did we learn?</a:t>
            </a:r>
          </a:p>
        </p:txBody>
      </p:sp>
      <p:sp>
        <p:nvSpPr>
          <p:cNvPr id="4" name="Content Placeholder 3"/>
          <p:cNvSpPr>
            <a:spLocks noGrp="1"/>
          </p:cNvSpPr>
          <p:nvPr>
            <p:ph sz="half" idx="2"/>
          </p:nvPr>
        </p:nvSpPr>
        <p:spPr>
          <a:xfrm>
            <a:off x="304800" y="1538243"/>
            <a:ext cx="5369527" cy="2488191"/>
          </a:xfrm>
        </p:spPr>
        <p:txBody>
          <a:bodyPr>
            <a:normAutofit lnSpcReduction="10000"/>
          </a:bodyPr>
          <a:lstStyle/>
          <a:p>
            <a:r>
              <a:rPr lang="en-US" sz="2400" b="1" dirty="0">
                <a:solidFill>
                  <a:schemeClr val="accent1"/>
                </a:solidFill>
              </a:rPr>
              <a:t>Correlation between grant submission and funding.</a:t>
            </a:r>
          </a:p>
          <a:p>
            <a:r>
              <a:rPr lang="en-US" sz="2400" b="1" dirty="0">
                <a:solidFill>
                  <a:schemeClr val="accent1"/>
                </a:solidFill>
              </a:rPr>
              <a:t>Historically, success rate consistent across rank and institutional funding.  This years survey showed increased submissions correlated with lower award rate.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460" y="1709970"/>
            <a:ext cx="1466850" cy="117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960" y="2883450"/>
            <a:ext cx="2609850" cy="98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a:spLocks noGrp="1"/>
          </p:cNvSpPr>
          <p:nvPr>
            <p:ph sz="half" idx="2"/>
          </p:nvPr>
        </p:nvSpPr>
        <p:spPr>
          <a:xfrm>
            <a:off x="304800" y="3988122"/>
            <a:ext cx="8510954" cy="2929052"/>
          </a:xfrm>
        </p:spPr>
        <p:txBody>
          <a:bodyPr>
            <a:normAutofit/>
          </a:bodyPr>
          <a:lstStyle/>
          <a:p>
            <a:r>
              <a:rPr lang="en-US" sz="2400" b="1" dirty="0">
                <a:solidFill>
                  <a:schemeClr val="accent1"/>
                </a:solidFill>
              </a:rPr>
              <a:t>There is a link between increasing the number of grants, the amount of grant funding and the number of faculty with greater than 10% research effort.</a:t>
            </a:r>
          </a:p>
          <a:p>
            <a:r>
              <a:rPr lang="en-US" sz="2400" b="1" dirty="0">
                <a:solidFill>
                  <a:schemeClr val="accent1"/>
                </a:solidFill>
              </a:rPr>
              <a:t>Correlation between research funding and the number of publications.</a:t>
            </a:r>
            <a:endParaRPr lang="en-US" sz="2400" b="1" dirty="0"/>
          </a:p>
        </p:txBody>
      </p:sp>
    </p:spTree>
    <p:extLst>
      <p:ext uri="{BB962C8B-B14F-4D97-AF65-F5344CB8AC3E}">
        <p14:creationId xmlns:p14="http://schemas.microsoft.com/office/powerpoint/2010/main" val="338778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0701"/>
            <a:ext cx="8229600" cy="1143000"/>
          </a:xfrm>
        </p:spPr>
        <p:txBody>
          <a:bodyPr>
            <a:normAutofit/>
          </a:bodyPr>
          <a:lstStyle/>
          <a:p>
            <a:r>
              <a:rPr lang="en-US" sz="4000" dirty="0"/>
              <a:t>What is the good news?</a:t>
            </a:r>
          </a:p>
        </p:txBody>
      </p:sp>
      <p:sp>
        <p:nvSpPr>
          <p:cNvPr id="4" name="Content Placeholder 3"/>
          <p:cNvSpPr>
            <a:spLocks noGrp="1"/>
          </p:cNvSpPr>
          <p:nvPr>
            <p:ph sz="half" idx="2"/>
          </p:nvPr>
        </p:nvSpPr>
        <p:spPr>
          <a:xfrm>
            <a:off x="304800" y="1418412"/>
            <a:ext cx="5496645" cy="4974704"/>
          </a:xfrm>
        </p:spPr>
        <p:txBody>
          <a:bodyPr>
            <a:normAutofit lnSpcReduction="10000"/>
          </a:bodyPr>
          <a:lstStyle/>
          <a:p>
            <a:r>
              <a:rPr lang="en-US" b="1" dirty="0">
                <a:solidFill>
                  <a:schemeClr val="accent1"/>
                </a:solidFill>
              </a:rPr>
              <a:t>Number of institutions reporting research activity is declining but the amount of research at those institutions is growing.</a:t>
            </a:r>
          </a:p>
          <a:p>
            <a:r>
              <a:rPr lang="en-US" b="1" dirty="0">
                <a:solidFill>
                  <a:schemeClr val="accent1"/>
                </a:solidFill>
              </a:rPr>
              <a:t>Number of NIH grants and amount of funding is growing.</a:t>
            </a:r>
          </a:p>
          <a:p>
            <a:r>
              <a:rPr lang="en-US" b="1" dirty="0">
                <a:solidFill>
                  <a:schemeClr val="accent1"/>
                </a:solidFill>
              </a:rPr>
              <a:t>Industry funding is up relative to historic rate but lower than 2020.</a:t>
            </a:r>
          </a:p>
          <a:p>
            <a:r>
              <a:rPr lang="en-US" b="1" dirty="0">
                <a:solidFill>
                  <a:schemeClr val="accent1"/>
                </a:solidFill>
              </a:rPr>
              <a:t>The number of K awards submitted should support increased investigators within the specialty.</a:t>
            </a:r>
          </a:p>
          <a:p>
            <a:endParaRPr lang="en-US" b="1" dirty="0">
              <a:solidFill>
                <a:schemeClr val="accent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460" y="1709970"/>
            <a:ext cx="1466850" cy="117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960" y="2883450"/>
            <a:ext cx="2609850" cy="98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05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97223"/>
            <a:ext cx="7772400" cy="1470025"/>
          </a:xfrm>
        </p:spPr>
        <p:txBody>
          <a:bodyPr>
            <a:normAutofit fontScale="90000"/>
          </a:bodyPr>
          <a:lstStyle/>
          <a:p>
            <a:r>
              <a:rPr lang="en-US" sz="4900" b="1" dirty="0"/>
              <a:t>Academic Faculty Life</a:t>
            </a:r>
            <a:br>
              <a:rPr lang="en-US" b="1" dirty="0"/>
            </a:br>
            <a:br>
              <a:rPr lang="en-US" sz="2000" b="1" dirty="0"/>
            </a:br>
            <a:r>
              <a:rPr lang="en-US" sz="4000" b="1" dirty="0"/>
              <a:t>Wellness</a:t>
            </a:r>
            <a:br>
              <a:rPr lang="en-US" sz="3100" b="1" dirty="0"/>
            </a:br>
            <a:r>
              <a:rPr lang="en-US" sz="4000" b="1" dirty="0"/>
              <a:t>Faculty Salary</a:t>
            </a:r>
            <a:br>
              <a:rPr lang="en-US" sz="2700" b="1" dirty="0"/>
            </a:br>
            <a:br>
              <a:rPr lang="en-US" sz="3600" b="1" dirty="0"/>
            </a:br>
            <a:endParaRPr lang="en-US" b="1" dirty="0"/>
          </a:p>
        </p:txBody>
      </p:sp>
      <p:pic>
        <p:nvPicPr>
          <p:cNvPr id="4" name="Picture 3"/>
          <p:cNvPicPr>
            <a:picLocks noChangeAspect="1"/>
          </p:cNvPicPr>
          <p:nvPr/>
        </p:nvPicPr>
        <p:blipFill>
          <a:blip r:embed="rId2"/>
          <a:stretch>
            <a:fillRect/>
          </a:stretch>
        </p:blipFill>
        <p:spPr>
          <a:xfrm>
            <a:off x="4343400" y="2066905"/>
            <a:ext cx="2650300" cy="1987725"/>
          </a:xfrm>
          <a:prstGeom prst="rect">
            <a:avLst/>
          </a:prstGeom>
        </p:spPr>
      </p:pic>
      <p:sp>
        <p:nvSpPr>
          <p:cNvPr id="5" name="TextBox 4">
            <a:extLst>
              <a:ext uri="{FF2B5EF4-FFF2-40B4-BE49-F238E27FC236}">
                <a16:creationId xmlns:a16="http://schemas.microsoft.com/office/drawing/2014/main" id="{FB73077D-6DB9-41AA-8C2B-934F4B30EE59}"/>
              </a:ext>
            </a:extLst>
          </p:cNvPr>
          <p:cNvSpPr txBox="1"/>
          <p:nvPr/>
        </p:nvSpPr>
        <p:spPr>
          <a:xfrm>
            <a:off x="423081" y="5049672"/>
            <a:ext cx="4277005" cy="1077218"/>
          </a:xfrm>
          <a:prstGeom prst="rect">
            <a:avLst/>
          </a:prstGeom>
          <a:noFill/>
        </p:spPr>
        <p:txBody>
          <a:bodyPr wrap="none" rtlCol="0">
            <a:spAutoFit/>
          </a:bodyPr>
          <a:lstStyle/>
          <a:p>
            <a:r>
              <a:rPr lang="en-US" sz="1600" b="1" dirty="0"/>
              <a:t>Steve Maxwell</a:t>
            </a:r>
          </a:p>
          <a:p>
            <a:r>
              <a:rPr lang="en-US" sz="1600" b="1" dirty="0"/>
              <a:t>James Scheulen</a:t>
            </a:r>
          </a:p>
          <a:p>
            <a:r>
              <a:rPr lang="en-US" sz="1600" b="1" dirty="0"/>
              <a:t>On behalf of the AAAEM Benchmark Committee</a:t>
            </a:r>
          </a:p>
          <a:p>
            <a:r>
              <a:rPr lang="en-US" sz="1600" b="1" dirty="0"/>
              <a:t>March, 2022</a:t>
            </a:r>
          </a:p>
        </p:txBody>
      </p:sp>
    </p:spTree>
    <p:extLst>
      <p:ext uri="{BB962C8B-B14F-4D97-AF65-F5344CB8AC3E}">
        <p14:creationId xmlns:p14="http://schemas.microsoft.com/office/powerpoint/2010/main" val="194536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982E1A-1C82-46EC-A8D9-6F45CBD3A66B}"/>
              </a:ext>
            </a:extLst>
          </p:cNvPr>
          <p:cNvPicPr>
            <a:picLocks noChangeAspect="1"/>
          </p:cNvPicPr>
          <p:nvPr/>
        </p:nvPicPr>
        <p:blipFill>
          <a:blip r:embed="rId2"/>
          <a:stretch>
            <a:fillRect/>
          </a:stretch>
        </p:blipFill>
        <p:spPr>
          <a:xfrm>
            <a:off x="4572000" y="3440903"/>
            <a:ext cx="2857500" cy="1619250"/>
          </a:xfrm>
          <a:prstGeom prst="rect">
            <a:avLst/>
          </a:prstGeom>
        </p:spPr>
      </p:pic>
      <p:sp>
        <p:nvSpPr>
          <p:cNvPr id="2" name="Title 1"/>
          <p:cNvSpPr>
            <a:spLocks noGrp="1"/>
          </p:cNvSpPr>
          <p:nvPr>
            <p:ph type="title"/>
          </p:nvPr>
        </p:nvSpPr>
        <p:spPr/>
        <p:txBody>
          <a:bodyPr>
            <a:normAutofit/>
          </a:bodyPr>
          <a:lstStyle/>
          <a:p>
            <a:r>
              <a:rPr lang="en-US" dirty="0"/>
              <a:t>Wellness Survey</a:t>
            </a:r>
          </a:p>
        </p:txBody>
      </p:sp>
      <p:sp>
        <p:nvSpPr>
          <p:cNvPr id="5" name="Content Placeholder 4">
            <a:extLst>
              <a:ext uri="{FF2B5EF4-FFF2-40B4-BE49-F238E27FC236}">
                <a16:creationId xmlns:a16="http://schemas.microsoft.com/office/drawing/2014/main" id="{89258C2A-42B1-4C88-BA58-834C85C1663C}"/>
              </a:ext>
            </a:extLst>
          </p:cNvPr>
          <p:cNvSpPr>
            <a:spLocks noGrp="1"/>
          </p:cNvSpPr>
          <p:nvPr>
            <p:ph sz="half" idx="1"/>
          </p:nvPr>
        </p:nvSpPr>
        <p:spPr>
          <a:xfrm>
            <a:off x="251671" y="1631659"/>
            <a:ext cx="5343786" cy="4525963"/>
          </a:xfrm>
        </p:spPr>
        <p:txBody>
          <a:bodyPr>
            <a:normAutofit/>
          </a:bodyPr>
          <a:lstStyle/>
          <a:p>
            <a:r>
              <a:rPr lang="en-US" sz="2400" b="1" dirty="0"/>
              <a:t>Department Wellness Initiatives</a:t>
            </a:r>
          </a:p>
          <a:p>
            <a:pPr lvl="1"/>
            <a:r>
              <a:rPr lang="en-US" sz="2000" dirty="0"/>
              <a:t>Specific to Department/Division</a:t>
            </a:r>
          </a:p>
          <a:p>
            <a:pPr lvl="1"/>
            <a:r>
              <a:rPr lang="en-US" sz="2000" dirty="0"/>
              <a:t>Not institutional programs</a:t>
            </a:r>
          </a:p>
          <a:p>
            <a:pPr lvl="1"/>
            <a:endParaRPr lang="en-US" sz="2000" dirty="0"/>
          </a:p>
          <a:p>
            <a:r>
              <a:rPr lang="en-US" sz="2400" b="1" dirty="0"/>
              <a:t>Dedicated Wellness Faculty</a:t>
            </a:r>
          </a:p>
          <a:p>
            <a:pPr lvl="1"/>
            <a:r>
              <a:rPr lang="en-US" sz="2000" dirty="0"/>
              <a:t>71% have dedicated faculty</a:t>
            </a:r>
          </a:p>
          <a:p>
            <a:pPr lvl="1"/>
            <a:r>
              <a:rPr lang="en-US" sz="2000" dirty="0"/>
              <a:t>97 faculty hours allocated</a:t>
            </a:r>
          </a:p>
          <a:p>
            <a:pPr lvl="2"/>
            <a:r>
              <a:rPr lang="en-US" sz="1600" dirty="0"/>
              <a:t>(Range = 59 to 145)</a:t>
            </a:r>
          </a:p>
          <a:p>
            <a:pPr lvl="2"/>
            <a:endParaRPr lang="en-US" sz="1600" dirty="0"/>
          </a:p>
          <a:p>
            <a:r>
              <a:rPr lang="en-US" sz="2400" b="1" dirty="0"/>
              <a:t>Dedicated Wellness Staff</a:t>
            </a:r>
          </a:p>
          <a:p>
            <a:pPr lvl="1"/>
            <a:r>
              <a:rPr lang="en-US" sz="2000" dirty="0"/>
              <a:t>18% have dedicated staff</a:t>
            </a:r>
          </a:p>
          <a:p>
            <a:endParaRPr lang="en-US" sz="2400" dirty="0"/>
          </a:p>
        </p:txBody>
      </p:sp>
      <p:pic>
        <p:nvPicPr>
          <p:cNvPr id="12" name="Picture 11">
            <a:extLst>
              <a:ext uri="{FF2B5EF4-FFF2-40B4-BE49-F238E27FC236}">
                <a16:creationId xmlns:a16="http://schemas.microsoft.com/office/drawing/2014/main" id="{79907B16-88BC-411D-A35C-B0A2E73673FE}"/>
              </a:ext>
            </a:extLst>
          </p:cNvPr>
          <p:cNvPicPr>
            <a:picLocks noChangeAspect="1"/>
          </p:cNvPicPr>
          <p:nvPr/>
        </p:nvPicPr>
        <p:blipFill>
          <a:blip r:embed="rId3"/>
          <a:stretch>
            <a:fillRect/>
          </a:stretch>
        </p:blipFill>
        <p:spPr>
          <a:xfrm>
            <a:off x="6003857" y="1828938"/>
            <a:ext cx="2682943" cy="1781474"/>
          </a:xfrm>
          <a:prstGeom prst="rect">
            <a:avLst/>
          </a:prstGeom>
        </p:spPr>
      </p:pic>
      <p:pic>
        <p:nvPicPr>
          <p:cNvPr id="13" name="Picture 12">
            <a:extLst>
              <a:ext uri="{FF2B5EF4-FFF2-40B4-BE49-F238E27FC236}">
                <a16:creationId xmlns:a16="http://schemas.microsoft.com/office/drawing/2014/main" id="{9714166F-330E-4664-86FF-6B3FADF860AD}"/>
              </a:ext>
            </a:extLst>
          </p:cNvPr>
          <p:cNvPicPr>
            <a:picLocks noChangeAspect="1"/>
          </p:cNvPicPr>
          <p:nvPr/>
        </p:nvPicPr>
        <p:blipFill>
          <a:blip r:embed="rId4"/>
          <a:stretch>
            <a:fillRect/>
          </a:stretch>
        </p:blipFill>
        <p:spPr>
          <a:xfrm>
            <a:off x="6602136" y="4697834"/>
            <a:ext cx="2541864" cy="1588665"/>
          </a:xfrm>
          <a:prstGeom prst="rect">
            <a:avLst/>
          </a:prstGeom>
        </p:spPr>
      </p:pic>
    </p:spTree>
    <p:extLst>
      <p:ext uri="{BB962C8B-B14F-4D97-AF65-F5344CB8AC3E}">
        <p14:creationId xmlns:p14="http://schemas.microsoft.com/office/powerpoint/2010/main" val="42328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14166F-330E-4664-86FF-6B3FADF860AD}"/>
              </a:ext>
            </a:extLst>
          </p:cNvPr>
          <p:cNvPicPr>
            <a:picLocks noChangeAspect="1"/>
          </p:cNvPicPr>
          <p:nvPr/>
        </p:nvPicPr>
        <p:blipFill>
          <a:blip r:embed="rId2"/>
          <a:stretch>
            <a:fillRect/>
          </a:stretch>
        </p:blipFill>
        <p:spPr>
          <a:xfrm>
            <a:off x="5777567" y="5533785"/>
            <a:ext cx="1786213" cy="1116383"/>
          </a:xfrm>
          <a:prstGeom prst="rect">
            <a:avLst/>
          </a:prstGeom>
        </p:spPr>
      </p:pic>
      <p:pic>
        <p:nvPicPr>
          <p:cNvPr id="14" name="Picture 13">
            <a:extLst>
              <a:ext uri="{FF2B5EF4-FFF2-40B4-BE49-F238E27FC236}">
                <a16:creationId xmlns:a16="http://schemas.microsoft.com/office/drawing/2014/main" id="{8D982E1A-1C82-46EC-A8D9-6F45CBD3A66B}"/>
              </a:ext>
            </a:extLst>
          </p:cNvPr>
          <p:cNvPicPr>
            <a:picLocks noChangeAspect="1"/>
          </p:cNvPicPr>
          <p:nvPr/>
        </p:nvPicPr>
        <p:blipFill>
          <a:blip r:embed="rId3"/>
          <a:stretch>
            <a:fillRect/>
          </a:stretch>
        </p:blipFill>
        <p:spPr>
          <a:xfrm>
            <a:off x="3586956" y="5546370"/>
            <a:ext cx="1970088" cy="1116383"/>
          </a:xfrm>
          <a:prstGeom prst="rect">
            <a:avLst/>
          </a:prstGeom>
        </p:spPr>
      </p:pic>
      <p:sp>
        <p:nvSpPr>
          <p:cNvPr id="2" name="Title 1"/>
          <p:cNvSpPr>
            <a:spLocks noGrp="1"/>
          </p:cNvSpPr>
          <p:nvPr>
            <p:ph type="title"/>
          </p:nvPr>
        </p:nvSpPr>
        <p:spPr/>
        <p:txBody>
          <a:bodyPr>
            <a:normAutofit/>
          </a:bodyPr>
          <a:lstStyle/>
          <a:p>
            <a:r>
              <a:rPr lang="en-US" dirty="0"/>
              <a:t>Wellness Survey</a:t>
            </a:r>
          </a:p>
        </p:txBody>
      </p:sp>
      <p:sp>
        <p:nvSpPr>
          <p:cNvPr id="5" name="Content Placeholder 4">
            <a:extLst>
              <a:ext uri="{FF2B5EF4-FFF2-40B4-BE49-F238E27FC236}">
                <a16:creationId xmlns:a16="http://schemas.microsoft.com/office/drawing/2014/main" id="{89258C2A-42B1-4C88-BA58-834C85C1663C}"/>
              </a:ext>
            </a:extLst>
          </p:cNvPr>
          <p:cNvSpPr>
            <a:spLocks noGrp="1"/>
          </p:cNvSpPr>
          <p:nvPr>
            <p:ph sz="half" idx="1"/>
          </p:nvPr>
        </p:nvSpPr>
        <p:spPr>
          <a:xfrm>
            <a:off x="457200" y="2077893"/>
            <a:ext cx="4038600" cy="3768754"/>
          </a:xfrm>
        </p:spPr>
        <p:txBody>
          <a:bodyPr>
            <a:normAutofit/>
          </a:bodyPr>
          <a:lstStyle/>
          <a:p>
            <a:r>
              <a:rPr lang="en-US" sz="2200" dirty="0"/>
              <a:t>Wellness:			83%</a:t>
            </a:r>
          </a:p>
          <a:p>
            <a:r>
              <a:rPr lang="en-US" sz="2200" dirty="0"/>
              <a:t>Burnout:				82%</a:t>
            </a:r>
          </a:p>
          <a:p>
            <a:r>
              <a:rPr lang="en-US" sz="2200" dirty="0"/>
              <a:t>Financial health:		82%</a:t>
            </a:r>
          </a:p>
          <a:p>
            <a:r>
              <a:rPr lang="en-US" sz="2200" dirty="0"/>
              <a:t>Sleep:				69%</a:t>
            </a:r>
          </a:p>
          <a:p>
            <a:r>
              <a:rPr lang="en-US" sz="2200" dirty="0"/>
              <a:t>Communication:		69%</a:t>
            </a:r>
          </a:p>
          <a:p>
            <a:r>
              <a:rPr lang="en-US" sz="2200" dirty="0"/>
              <a:t>Conflict Resolve:		67%</a:t>
            </a:r>
          </a:p>
          <a:p>
            <a:r>
              <a:rPr lang="en-US" sz="2200" dirty="0"/>
              <a:t>Addiction:			64%</a:t>
            </a:r>
          </a:p>
          <a:p>
            <a:r>
              <a:rPr lang="en-US" sz="2200" dirty="0"/>
              <a:t>Coping Strategy:		62%</a:t>
            </a:r>
          </a:p>
        </p:txBody>
      </p:sp>
      <p:sp>
        <p:nvSpPr>
          <p:cNvPr id="3" name="Content Placeholder 2">
            <a:extLst>
              <a:ext uri="{FF2B5EF4-FFF2-40B4-BE49-F238E27FC236}">
                <a16:creationId xmlns:a16="http://schemas.microsoft.com/office/drawing/2014/main" id="{A952872A-D985-48A0-991F-640643D6985F}"/>
              </a:ext>
            </a:extLst>
          </p:cNvPr>
          <p:cNvSpPr>
            <a:spLocks noGrp="1"/>
          </p:cNvSpPr>
          <p:nvPr>
            <p:ph sz="half" idx="2"/>
          </p:nvPr>
        </p:nvSpPr>
        <p:spPr>
          <a:xfrm>
            <a:off x="4572000" y="2084186"/>
            <a:ext cx="4038600" cy="3869422"/>
          </a:xfrm>
        </p:spPr>
        <p:txBody>
          <a:bodyPr>
            <a:noAutofit/>
          </a:bodyPr>
          <a:lstStyle/>
          <a:p>
            <a:r>
              <a:rPr lang="en-US" sz="2200" dirty="0"/>
              <a:t>Shift Work:			56%</a:t>
            </a:r>
          </a:p>
          <a:p>
            <a:r>
              <a:rPr lang="en-US" sz="2200" dirty="0"/>
              <a:t>Managing Time:		56%</a:t>
            </a:r>
          </a:p>
          <a:p>
            <a:r>
              <a:rPr lang="en-US" sz="2200" dirty="0"/>
              <a:t>Suicide:				56%</a:t>
            </a:r>
          </a:p>
          <a:p>
            <a:r>
              <a:rPr lang="en-US" sz="2200" dirty="0"/>
              <a:t>Compassion fatigue:	56%</a:t>
            </a:r>
          </a:p>
          <a:p>
            <a:r>
              <a:rPr lang="en-US" sz="2200" dirty="0"/>
              <a:t>Health/Fitness:		56%</a:t>
            </a:r>
          </a:p>
          <a:p>
            <a:r>
              <a:rPr lang="en-US" sz="2200" dirty="0"/>
              <a:t>ED violence:			54%</a:t>
            </a:r>
          </a:p>
          <a:p>
            <a:r>
              <a:rPr lang="en-US" sz="2200" dirty="0"/>
              <a:t>Second victim:		54%</a:t>
            </a:r>
          </a:p>
          <a:p>
            <a:r>
              <a:rPr lang="en-US" sz="2200" dirty="0"/>
              <a:t>Circadian Rhythm:	51%</a:t>
            </a:r>
          </a:p>
        </p:txBody>
      </p:sp>
      <p:pic>
        <p:nvPicPr>
          <p:cNvPr id="12" name="Picture 11">
            <a:extLst>
              <a:ext uri="{FF2B5EF4-FFF2-40B4-BE49-F238E27FC236}">
                <a16:creationId xmlns:a16="http://schemas.microsoft.com/office/drawing/2014/main" id="{79907B16-88BC-411D-A35C-B0A2E73673FE}"/>
              </a:ext>
            </a:extLst>
          </p:cNvPr>
          <p:cNvPicPr>
            <a:picLocks noChangeAspect="1"/>
          </p:cNvPicPr>
          <p:nvPr/>
        </p:nvPicPr>
        <p:blipFill>
          <a:blip r:embed="rId4"/>
          <a:stretch>
            <a:fillRect/>
          </a:stretch>
        </p:blipFill>
        <p:spPr>
          <a:xfrm>
            <a:off x="1713690" y="5546370"/>
            <a:ext cx="1652743" cy="1097422"/>
          </a:xfrm>
          <a:prstGeom prst="rect">
            <a:avLst/>
          </a:prstGeom>
        </p:spPr>
      </p:pic>
      <p:sp>
        <p:nvSpPr>
          <p:cNvPr id="4" name="TextBox 3">
            <a:extLst>
              <a:ext uri="{FF2B5EF4-FFF2-40B4-BE49-F238E27FC236}">
                <a16:creationId xmlns:a16="http://schemas.microsoft.com/office/drawing/2014/main" id="{74B4CD93-2358-41F7-9D61-0C3C757B3D20}"/>
              </a:ext>
            </a:extLst>
          </p:cNvPr>
          <p:cNvSpPr txBox="1"/>
          <p:nvPr/>
        </p:nvSpPr>
        <p:spPr>
          <a:xfrm>
            <a:off x="1284442" y="1424577"/>
            <a:ext cx="6422720" cy="523220"/>
          </a:xfrm>
          <a:prstGeom prst="rect">
            <a:avLst/>
          </a:prstGeom>
          <a:noFill/>
        </p:spPr>
        <p:txBody>
          <a:bodyPr wrap="none" rtlCol="0">
            <a:spAutoFit/>
          </a:bodyPr>
          <a:lstStyle/>
          <a:p>
            <a:r>
              <a:rPr lang="en-US" sz="2800" b="1" dirty="0"/>
              <a:t>Wellness Didactics Offered in Department</a:t>
            </a:r>
          </a:p>
        </p:txBody>
      </p:sp>
      <p:sp>
        <p:nvSpPr>
          <p:cNvPr id="6" name="Rectangle 5">
            <a:extLst>
              <a:ext uri="{FF2B5EF4-FFF2-40B4-BE49-F238E27FC236}">
                <a16:creationId xmlns:a16="http://schemas.microsoft.com/office/drawing/2014/main" id="{88FD8EDE-7933-4055-89B8-364160A5608E}"/>
              </a:ext>
            </a:extLst>
          </p:cNvPr>
          <p:cNvSpPr/>
          <p:nvPr/>
        </p:nvSpPr>
        <p:spPr>
          <a:xfrm>
            <a:off x="457200" y="2123470"/>
            <a:ext cx="3460459" cy="1143001"/>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9EEBE1-F453-406E-882D-266A56E833BE}"/>
              </a:ext>
            </a:extLst>
          </p:cNvPr>
          <p:cNvSpPr/>
          <p:nvPr/>
        </p:nvSpPr>
        <p:spPr>
          <a:xfrm>
            <a:off x="457199" y="3266472"/>
            <a:ext cx="3460459" cy="2018592"/>
          </a:xfrm>
          <a:prstGeom prst="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6DC30D-4F33-4B6F-B6AA-5DA39A894081}"/>
              </a:ext>
            </a:extLst>
          </p:cNvPr>
          <p:cNvSpPr/>
          <p:nvPr/>
        </p:nvSpPr>
        <p:spPr>
          <a:xfrm>
            <a:off x="4495800" y="2123471"/>
            <a:ext cx="3460459" cy="3161592"/>
          </a:xfrm>
          <a:prstGeom prst="rect">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1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8459" y="3208251"/>
            <a:ext cx="7772400" cy="832196"/>
          </a:xfrm>
        </p:spPr>
        <p:txBody>
          <a:bodyPr>
            <a:noAutofit/>
          </a:bodyPr>
          <a:lstStyle/>
          <a:p>
            <a:pPr algn="ctr"/>
            <a:r>
              <a:rPr lang="en-US" sz="3600" dirty="0"/>
              <a:t>Faculty Salary Survey</a:t>
            </a:r>
          </a:p>
          <a:p>
            <a:pPr algn="ctr"/>
            <a:r>
              <a:rPr lang="en-US" sz="3600" dirty="0"/>
              <a:t>Faculty Demographics</a:t>
            </a:r>
          </a:p>
        </p:txBody>
      </p:sp>
    </p:spTree>
    <p:extLst>
      <p:ext uri="{BB962C8B-B14F-4D97-AF65-F5344CB8AC3E}">
        <p14:creationId xmlns:p14="http://schemas.microsoft.com/office/powerpoint/2010/main" val="336086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6994"/>
            <a:ext cx="9144000" cy="5261903"/>
          </a:xfrm>
          <a:prstGeom prst="rect">
            <a:avLst/>
          </a:prstGeom>
        </p:spPr>
      </p:pic>
      <p:sp>
        <p:nvSpPr>
          <p:cNvPr id="4" name="Title 3"/>
          <p:cNvSpPr>
            <a:spLocks noGrp="1"/>
          </p:cNvSpPr>
          <p:nvPr>
            <p:ph type="title"/>
          </p:nvPr>
        </p:nvSpPr>
        <p:spPr/>
        <p:txBody>
          <a:bodyPr/>
          <a:lstStyle/>
          <a:p>
            <a:r>
              <a:rPr lang="en-US" dirty="0"/>
              <a:t>Data Set</a:t>
            </a:r>
          </a:p>
        </p:txBody>
      </p:sp>
      <p:sp>
        <p:nvSpPr>
          <p:cNvPr id="15" name="TextBox 14"/>
          <p:cNvSpPr txBox="1"/>
          <p:nvPr/>
        </p:nvSpPr>
        <p:spPr>
          <a:xfrm>
            <a:off x="56865" y="1261509"/>
            <a:ext cx="5706883" cy="461665"/>
          </a:xfrm>
          <a:prstGeom prst="rect">
            <a:avLst/>
          </a:prstGeom>
          <a:solidFill>
            <a:schemeClr val="bg1"/>
          </a:solidFill>
        </p:spPr>
        <p:txBody>
          <a:bodyPr wrap="none" rtlCol="0">
            <a:spAutoFit/>
          </a:bodyPr>
          <a:lstStyle/>
          <a:p>
            <a:r>
              <a:rPr lang="en-US" sz="2400" b="1" dirty="0"/>
              <a:t>Adult Academic and Affiliate Responses: 85</a:t>
            </a:r>
          </a:p>
        </p:txBody>
      </p:sp>
      <p:sp>
        <p:nvSpPr>
          <p:cNvPr id="2" name="TextBox 1"/>
          <p:cNvSpPr txBox="1"/>
          <p:nvPr/>
        </p:nvSpPr>
        <p:spPr>
          <a:xfrm>
            <a:off x="2927487" y="5160369"/>
            <a:ext cx="3877985" cy="1446550"/>
          </a:xfrm>
          <a:prstGeom prst="rect">
            <a:avLst/>
          </a:prstGeom>
          <a:noFill/>
        </p:spPr>
        <p:txBody>
          <a:bodyPr wrap="none" rtlCol="0">
            <a:spAutoFit/>
          </a:bodyPr>
          <a:lstStyle/>
          <a:p>
            <a:pPr marL="285750" indent="-285750">
              <a:buFont typeface="Arial" panose="020B0604020202020204" pitchFamily="34" charset="0"/>
              <a:buChar char="•"/>
            </a:pPr>
            <a:r>
              <a:rPr lang="en-US" b="1" dirty="0"/>
              <a:t>5,743,477</a:t>
            </a:r>
            <a:r>
              <a:rPr lang="en-US" dirty="0"/>
              <a:t> </a:t>
            </a:r>
            <a:r>
              <a:rPr lang="en-US" b="1" dirty="0"/>
              <a:t>Emergency Visits              </a:t>
            </a:r>
          </a:p>
          <a:p>
            <a:endParaRPr lang="en-US" sz="1000" b="1" dirty="0"/>
          </a:p>
          <a:p>
            <a:pPr marL="285750" indent="-285750">
              <a:buFont typeface="Arial" panose="020B0604020202020204" pitchFamily="34" charset="0"/>
              <a:buChar char="•"/>
            </a:pPr>
            <a:r>
              <a:rPr lang="en-US" b="1" dirty="0"/>
              <a:t>1,250,281</a:t>
            </a:r>
            <a:r>
              <a:rPr lang="en-US" dirty="0"/>
              <a:t> </a:t>
            </a:r>
            <a:r>
              <a:rPr lang="en-US" b="1" dirty="0"/>
              <a:t>Hospitalizations             </a:t>
            </a:r>
            <a:r>
              <a:rPr lang="en-US" b="1" dirty="0">
                <a:solidFill>
                  <a:srgbClr val="C00000"/>
                </a:solidFill>
              </a:rPr>
              <a:t>   </a:t>
            </a:r>
          </a:p>
          <a:p>
            <a:pPr marL="285750" indent="-285750">
              <a:buFont typeface="Arial" panose="020B0604020202020204" pitchFamily="34" charset="0"/>
              <a:buChar char="•"/>
            </a:pPr>
            <a:endParaRPr lang="en-US" sz="1000" b="1" dirty="0"/>
          </a:p>
          <a:p>
            <a:pPr marL="285750" indent="-285750">
              <a:buFont typeface="Arial" panose="020B0604020202020204" pitchFamily="34" charset="0"/>
              <a:buChar char="•"/>
            </a:pPr>
            <a:r>
              <a:rPr lang="en-US" b="1" dirty="0"/>
              <a:t>$520,696,139</a:t>
            </a:r>
            <a:r>
              <a:rPr lang="en-US" dirty="0"/>
              <a:t> </a:t>
            </a:r>
            <a:r>
              <a:rPr lang="en-US" b="1" dirty="0"/>
              <a:t>Collected Revenue  	</a:t>
            </a:r>
            <a:endParaRPr lang="en-US" b="1" dirty="0">
              <a:solidFill>
                <a:srgbClr val="C00000"/>
              </a:solidFill>
            </a:endParaRPr>
          </a:p>
          <a:p>
            <a:endParaRPr lang="en-US" sz="1400" b="1" dirty="0">
              <a:solidFill>
                <a:srgbClr val="C00000"/>
              </a:solidFill>
            </a:endParaRPr>
          </a:p>
        </p:txBody>
      </p:sp>
      <p:sp>
        <p:nvSpPr>
          <p:cNvPr id="5" name="TextBox 4"/>
          <p:cNvSpPr txBox="1"/>
          <p:nvPr/>
        </p:nvSpPr>
        <p:spPr>
          <a:xfrm>
            <a:off x="1933960" y="3364189"/>
            <a:ext cx="628650" cy="369332"/>
          </a:xfrm>
          <a:prstGeom prst="rect">
            <a:avLst/>
          </a:prstGeom>
          <a:noFill/>
        </p:spPr>
        <p:txBody>
          <a:bodyPr wrap="square" rtlCol="0">
            <a:spAutoFit/>
          </a:bodyPr>
          <a:lstStyle/>
          <a:p>
            <a:r>
              <a:rPr lang="en-US" dirty="0"/>
              <a:t>14</a:t>
            </a:r>
          </a:p>
        </p:txBody>
      </p:sp>
      <p:sp>
        <p:nvSpPr>
          <p:cNvPr id="9" name="TextBox 8"/>
          <p:cNvSpPr txBox="1"/>
          <p:nvPr/>
        </p:nvSpPr>
        <p:spPr>
          <a:xfrm>
            <a:off x="4866480" y="3338372"/>
            <a:ext cx="628650" cy="369332"/>
          </a:xfrm>
          <a:prstGeom prst="rect">
            <a:avLst/>
          </a:prstGeom>
          <a:noFill/>
        </p:spPr>
        <p:txBody>
          <a:bodyPr wrap="square" rtlCol="0">
            <a:spAutoFit/>
          </a:bodyPr>
          <a:lstStyle/>
          <a:p>
            <a:r>
              <a:rPr lang="en-US" dirty="0"/>
              <a:t>16</a:t>
            </a:r>
          </a:p>
        </p:txBody>
      </p:sp>
      <p:sp>
        <p:nvSpPr>
          <p:cNvPr id="11" name="TextBox 10"/>
          <p:cNvSpPr txBox="1"/>
          <p:nvPr/>
        </p:nvSpPr>
        <p:spPr>
          <a:xfrm>
            <a:off x="7266395" y="3320488"/>
            <a:ext cx="628650" cy="369332"/>
          </a:xfrm>
          <a:prstGeom prst="rect">
            <a:avLst/>
          </a:prstGeom>
          <a:noFill/>
        </p:spPr>
        <p:txBody>
          <a:bodyPr wrap="square" rtlCol="0">
            <a:spAutoFit/>
          </a:bodyPr>
          <a:lstStyle/>
          <a:p>
            <a:r>
              <a:rPr lang="en-US" dirty="0"/>
              <a:t>33</a:t>
            </a:r>
          </a:p>
        </p:txBody>
      </p:sp>
      <p:sp>
        <p:nvSpPr>
          <p:cNvPr id="12" name="TextBox 11"/>
          <p:cNvSpPr txBox="1"/>
          <p:nvPr/>
        </p:nvSpPr>
        <p:spPr>
          <a:xfrm>
            <a:off x="4415499" y="4576683"/>
            <a:ext cx="531997" cy="369332"/>
          </a:xfrm>
          <a:prstGeom prst="rect">
            <a:avLst/>
          </a:prstGeom>
          <a:noFill/>
        </p:spPr>
        <p:txBody>
          <a:bodyPr wrap="square" rtlCol="0">
            <a:spAutoFit/>
          </a:bodyPr>
          <a:lstStyle/>
          <a:p>
            <a:r>
              <a:rPr lang="en-US" dirty="0"/>
              <a:t>22</a:t>
            </a:r>
          </a:p>
        </p:txBody>
      </p:sp>
    </p:spTree>
    <p:extLst>
      <p:ext uri="{BB962C8B-B14F-4D97-AF65-F5344CB8AC3E}">
        <p14:creationId xmlns:p14="http://schemas.microsoft.com/office/powerpoint/2010/main" val="184113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01" y="9406"/>
            <a:ext cx="8229600" cy="1143000"/>
          </a:xfrm>
        </p:spPr>
        <p:txBody>
          <a:bodyPr>
            <a:normAutofit/>
          </a:bodyPr>
          <a:lstStyle/>
          <a:p>
            <a:r>
              <a:rPr lang="en-US" sz="4400" dirty="0"/>
              <a:t>Faculty Demographics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786117107"/>
              </p:ext>
            </p:extLst>
          </p:nvPr>
        </p:nvGraphicFramePr>
        <p:xfrm>
          <a:off x="836327" y="2333309"/>
          <a:ext cx="7713783" cy="3370992"/>
        </p:xfrm>
        <a:graphic>
          <a:graphicData uri="http://schemas.openxmlformats.org/drawingml/2006/table">
            <a:tbl>
              <a:tblPr firstRow="1" bandRow="1">
                <a:tableStyleId>{125E5076-3810-47DD-B79F-674D7AD40C01}</a:tableStyleId>
              </a:tblPr>
              <a:tblGrid>
                <a:gridCol w="2641788">
                  <a:extLst>
                    <a:ext uri="{9D8B030D-6E8A-4147-A177-3AD203B41FA5}">
                      <a16:colId xmlns:a16="http://schemas.microsoft.com/office/drawing/2014/main" val="20000"/>
                    </a:ext>
                  </a:extLst>
                </a:gridCol>
                <a:gridCol w="1014399">
                  <a:extLst>
                    <a:ext uri="{9D8B030D-6E8A-4147-A177-3AD203B41FA5}">
                      <a16:colId xmlns:a16="http://schemas.microsoft.com/office/drawing/2014/main" val="20002"/>
                    </a:ext>
                  </a:extLst>
                </a:gridCol>
                <a:gridCol w="1014399">
                  <a:extLst>
                    <a:ext uri="{9D8B030D-6E8A-4147-A177-3AD203B41FA5}">
                      <a16:colId xmlns:a16="http://schemas.microsoft.com/office/drawing/2014/main" val="20003"/>
                    </a:ext>
                  </a:extLst>
                </a:gridCol>
                <a:gridCol w="1014399">
                  <a:extLst>
                    <a:ext uri="{9D8B030D-6E8A-4147-A177-3AD203B41FA5}">
                      <a16:colId xmlns:a16="http://schemas.microsoft.com/office/drawing/2014/main" val="20004"/>
                    </a:ext>
                  </a:extLst>
                </a:gridCol>
                <a:gridCol w="1014399">
                  <a:extLst>
                    <a:ext uri="{9D8B030D-6E8A-4147-A177-3AD203B41FA5}">
                      <a16:colId xmlns:a16="http://schemas.microsoft.com/office/drawing/2014/main" val="2266831287"/>
                    </a:ext>
                  </a:extLst>
                </a:gridCol>
                <a:gridCol w="1014399">
                  <a:extLst>
                    <a:ext uri="{9D8B030D-6E8A-4147-A177-3AD203B41FA5}">
                      <a16:colId xmlns:a16="http://schemas.microsoft.com/office/drawing/2014/main" val="1676156914"/>
                    </a:ext>
                  </a:extLst>
                </a:gridCol>
              </a:tblGrid>
              <a:tr h="421374">
                <a:tc>
                  <a:txBody>
                    <a:bodyPr/>
                    <a:lstStyle/>
                    <a:p>
                      <a:endParaRPr lang="en-US" sz="2000" dirty="0"/>
                    </a:p>
                  </a:txBody>
                  <a:tcPr marL="114832" marR="114832"/>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FFC000"/>
                          </a:solidFill>
                        </a:rPr>
                        <a:t>FY 17</a:t>
                      </a:r>
                    </a:p>
                  </a:txBody>
                  <a:tcPr marL="114832" marR="114832"/>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FFC000"/>
                          </a:solidFill>
                        </a:rPr>
                        <a:t>FY 18</a:t>
                      </a:r>
                    </a:p>
                  </a:txBody>
                  <a:tcPr marL="114832" marR="114832"/>
                </a:tc>
                <a:tc>
                  <a:txBody>
                    <a:bodyPr/>
                    <a:lstStyle/>
                    <a:p>
                      <a:pPr algn="ctr"/>
                      <a:r>
                        <a:rPr lang="en-US" dirty="0">
                          <a:solidFill>
                            <a:srgbClr val="FFC000"/>
                          </a:solidFill>
                        </a:rPr>
                        <a:t>FY 19</a:t>
                      </a:r>
                    </a:p>
                  </a:txBody>
                  <a:tcPr marL="114832" marR="114832"/>
                </a:tc>
                <a:tc>
                  <a:txBody>
                    <a:bodyPr/>
                    <a:lstStyle/>
                    <a:p>
                      <a:pPr algn="ctr"/>
                      <a:r>
                        <a:rPr lang="en-US" dirty="0">
                          <a:solidFill>
                            <a:srgbClr val="FFC000"/>
                          </a:solidFill>
                        </a:rPr>
                        <a:t>FY 20</a:t>
                      </a:r>
                    </a:p>
                  </a:txBody>
                  <a:tcPr marL="114832" marR="114832"/>
                </a:tc>
                <a:tc>
                  <a:txBody>
                    <a:bodyPr/>
                    <a:lstStyle/>
                    <a:p>
                      <a:pPr algn="ctr"/>
                      <a:r>
                        <a:rPr lang="en-US" dirty="0">
                          <a:solidFill>
                            <a:srgbClr val="FFC000"/>
                          </a:solidFill>
                        </a:rPr>
                        <a:t>FY 21</a:t>
                      </a:r>
                    </a:p>
                  </a:txBody>
                  <a:tcPr marL="114832" marR="114832"/>
                </a:tc>
                <a:extLst>
                  <a:ext uri="{0D108BD9-81ED-4DB2-BD59-A6C34878D82A}">
                    <a16:rowId xmlns:a16="http://schemas.microsoft.com/office/drawing/2014/main" val="10000"/>
                  </a:ext>
                </a:extLst>
              </a:tr>
              <a:tr h="421374">
                <a:tc>
                  <a:txBody>
                    <a:bodyPr/>
                    <a:lstStyle/>
                    <a:p>
                      <a:r>
                        <a:rPr lang="en-US" sz="2000" b="1" dirty="0"/>
                        <a:t>#</a:t>
                      </a:r>
                      <a:r>
                        <a:rPr lang="en-US" sz="2000" b="1" baseline="0" dirty="0"/>
                        <a:t> Faculty</a:t>
                      </a:r>
                      <a:endParaRPr lang="en-US" sz="2000" b="1" dirty="0"/>
                    </a:p>
                  </a:txBody>
                  <a:tcPr marL="114832" marR="114832"/>
                </a:tc>
                <a:tc>
                  <a:txBody>
                    <a:bodyPr/>
                    <a:lstStyle/>
                    <a:p>
                      <a:pPr algn="ctr"/>
                      <a:r>
                        <a:rPr lang="en-US" sz="2000" b="1" dirty="0"/>
                        <a:t>2773</a:t>
                      </a:r>
                    </a:p>
                  </a:txBody>
                  <a:tcPr marL="114832" marR="114832"/>
                </a:tc>
                <a:tc>
                  <a:txBody>
                    <a:bodyPr/>
                    <a:lstStyle/>
                    <a:p>
                      <a:pPr algn="ctr"/>
                      <a:r>
                        <a:rPr lang="en-US" sz="2000" b="1" dirty="0"/>
                        <a:t>2571</a:t>
                      </a:r>
                    </a:p>
                  </a:txBody>
                  <a:tcPr marL="114832" marR="114832"/>
                </a:tc>
                <a:tc>
                  <a:txBody>
                    <a:bodyPr/>
                    <a:lstStyle/>
                    <a:p>
                      <a:pPr algn="ctr"/>
                      <a:r>
                        <a:rPr lang="en-US" sz="2000" b="1" dirty="0"/>
                        <a:t>2468</a:t>
                      </a:r>
                    </a:p>
                  </a:txBody>
                  <a:tcPr marL="114832" marR="114832"/>
                </a:tc>
                <a:tc>
                  <a:txBody>
                    <a:bodyPr/>
                    <a:lstStyle/>
                    <a:p>
                      <a:pPr algn="ctr"/>
                      <a:r>
                        <a:rPr lang="en-US" sz="2000" b="1" dirty="0"/>
                        <a:t>2530</a:t>
                      </a:r>
                    </a:p>
                  </a:txBody>
                  <a:tcPr marL="114832" marR="114832"/>
                </a:tc>
                <a:tc>
                  <a:txBody>
                    <a:bodyPr/>
                    <a:lstStyle/>
                    <a:p>
                      <a:pPr algn="ctr"/>
                      <a:r>
                        <a:rPr lang="en-US" sz="2000" b="1" dirty="0"/>
                        <a:t>2560</a:t>
                      </a:r>
                    </a:p>
                  </a:txBody>
                  <a:tcPr marL="114832" marR="114832"/>
                </a:tc>
                <a:extLst>
                  <a:ext uri="{0D108BD9-81ED-4DB2-BD59-A6C34878D82A}">
                    <a16:rowId xmlns:a16="http://schemas.microsoft.com/office/drawing/2014/main" val="10001"/>
                  </a:ext>
                </a:extLst>
              </a:tr>
              <a:tr h="421374">
                <a:tc>
                  <a:txBody>
                    <a:bodyPr/>
                    <a:lstStyle/>
                    <a:p>
                      <a:pPr algn="ctr"/>
                      <a:r>
                        <a:rPr lang="en-US" sz="2000" b="1" dirty="0">
                          <a:solidFill>
                            <a:srgbClr val="FFC000"/>
                          </a:solidFill>
                        </a:rPr>
                        <a:t>Experience</a:t>
                      </a:r>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endParaRPr lang="en-US" dirty="0"/>
                    </a:p>
                  </a:txBody>
                  <a:tcPr marL="114832" marR="114832"/>
                </a:tc>
                <a:tc>
                  <a:txBody>
                    <a:bodyPr/>
                    <a:lstStyle/>
                    <a:p>
                      <a:endParaRPr lang="en-US" dirty="0"/>
                    </a:p>
                  </a:txBody>
                  <a:tcPr marL="114832" marR="114832"/>
                </a:tc>
                <a:tc>
                  <a:txBody>
                    <a:bodyPr/>
                    <a:lstStyle/>
                    <a:p>
                      <a:endParaRPr lang="en-US" dirty="0"/>
                    </a:p>
                  </a:txBody>
                  <a:tcPr marL="114832" marR="114832"/>
                </a:tc>
                <a:extLst>
                  <a:ext uri="{0D108BD9-81ED-4DB2-BD59-A6C34878D82A}">
                    <a16:rowId xmlns:a16="http://schemas.microsoft.com/office/drawing/2014/main" val="10002"/>
                  </a:ext>
                </a:extLst>
              </a:tr>
              <a:tr h="421374">
                <a:tc>
                  <a:txBody>
                    <a:bodyPr/>
                    <a:lstStyle/>
                    <a:p>
                      <a:r>
                        <a:rPr lang="en-US" sz="2000" b="1" dirty="0"/>
                        <a:t>Years at Current EM</a:t>
                      </a:r>
                    </a:p>
                  </a:txBody>
                  <a:tcPr marL="114832" marR="114832"/>
                </a:tc>
                <a:tc>
                  <a:txBody>
                    <a:bodyPr/>
                    <a:lstStyle/>
                    <a:p>
                      <a:pPr algn="ctr"/>
                      <a:r>
                        <a:rPr lang="en-US" sz="2000" b="1" dirty="0"/>
                        <a:t>9.0</a:t>
                      </a:r>
                    </a:p>
                  </a:txBody>
                  <a:tcPr marL="114832" marR="114832"/>
                </a:tc>
                <a:tc>
                  <a:txBody>
                    <a:bodyPr/>
                    <a:lstStyle/>
                    <a:p>
                      <a:pPr algn="ctr"/>
                      <a:r>
                        <a:rPr lang="en-US" sz="2000" b="1" dirty="0"/>
                        <a:t>9.1</a:t>
                      </a:r>
                    </a:p>
                  </a:txBody>
                  <a:tcPr marL="114832" marR="114832"/>
                </a:tc>
                <a:tc>
                  <a:txBody>
                    <a:bodyPr/>
                    <a:lstStyle/>
                    <a:p>
                      <a:pPr algn="ctr"/>
                      <a:r>
                        <a:rPr lang="en-US" sz="2000" b="1" dirty="0"/>
                        <a:t>8.2</a:t>
                      </a:r>
                    </a:p>
                  </a:txBody>
                  <a:tcPr marL="114832" marR="114832"/>
                </a:tc>
                <a:tc>
                  <a:txBody>
                    <a:bodyPr/>
                    <a:lstStyle/>
                    <a:p>
                      <a:pPr algn="ctr"/>
                      <a:r>
                        <a:rPr lang="en-US" sz="2000" b="1" dirty="0"/>
                        <a:t>8.8</a:t>
                      </a:r>
                    </a:p>
                  </a:txBody>
                  <a:tcPr marL="114832" marR="114832"/>
                </a:tc>
                <a:tc>
                  <a:txBody>
                    <a:bodyPr/>
                    <a:lstStyle/>
                    <a:p>
                      <a:pPr algn="ctr"/>
                      <a:r>
                        <a:rPr lang="en-US" sz="2000" b="1" dirty="0"/>
                        <a:t>8.5</a:t>
                      </a:r>
                    </a:p>
                  </a:txBody>
                  <a:tcPr marL="114832" marR="114832"/>
                </a:tc>
                <a:extLst>
                  <a:ext uri="{0D108BD9-81ED-4DB2-BD59-A6C34878D82A}">
                    <a16:rowId xmlns:a16="http://schemas.microsoft.com/office/drawing/2014/main" val="10003"/>
                  </a:ext>
                </a:extLst>
              </a:tr>
              <a:tr h="421374">
                <a:tc>
                  <a:txBody>
                    <a:bodyPr/>
                    <a:lstStyle/>
                    <a:p>
                      <a:r>
                        <a:rPr lang="en-US" sz="2000" b="1" dirty="0"/>
                        <a:t>Years post Residency</a:t>
                      </a:r>
                    </a:p>
                  </a:txBody>
                  <a:tcPr marL="114832" marR="114832"/>
                </a:tc>
                <a:tc>
                  <a:txBody>
                    <a:bodyPr/>
                    <a:lstStyle/>
                    <a:p>
                      <a:pPr algn="ctr"/>
                      <a:r>
                        <a:rPr lang="en-US" sz="2000" b="1" dirty="0"/>
                        <a:t>11.2</a:t>
                      </a:r>
                    </a:p>
                  </a:txBody>
                  <a:tcPr marL="114832" marR="114832"/>
                </a:tc>
                <a:tc>
                  <a:txBody>
                    <a:bodyPr/>
                    <a:lstStyle/>
                    <a:p>
                      <a:pPr algn="ctr"/>
                      <a:r>
                        <a:rPr lang="en-US" sz="2000" b="1" dirty="0"/>
                        <a:t>11.3</a:t>
                      </a:r>
                    </a:p>
                  </a:txBody>
                  <a:tcPr marL="114832" marR="114832"/>
                </a:tc>
                <a:tc>
                  <a:txBody>
                    <a:bodyPr/>
                    <a:lstStyle/>
                    <a:p>
                      <a:pPr algn="ctr"/>
                      <a:r>
                        <a:rPr lang="en-US" sz="2000" b="1" dirty="0"/>
                        <a:t>11.5</a:t>
                      </a:r>
                    </a:p>
                  </a:txBody>
                  <a:tcPr marL="114832" marR="114832"/>
                </a:tc>
                <a:tc>
                  <a:txBody>
                    <a:bodyPr/>
                    <a:lstStyle/>
                    <a:p>
                      <a:pPr algn="ctr"/>
                      <a:r>
                        <a:rPr lang="en-US" sz="2000" b="1" dirty="0"/>
                        <a:t>11.6</a:t>
                      </a:r>
                    </a:p>
                  </a:txBody>
                  <a:tcPr marL="114832" marR="114832"/>
                </a:tc>
                <a:tc>
                  <a:txBody>
                    <a:bodyPr/>
                    <a:lstStyle/>
                    <a:p>
                      <a:pPr algn="ctr"/>
                      <a:r>
                        <a:rPr lang="en-US" sz="2000" b="1" dirty="0"/>
                        <a:t>10.8</a:t>
                      </a:r>
                    </a:p>
                  </a:txBody>
                  <a:tcPr marL="114832" marR="114832"/>
                </a:tc>
                <a:extLst>
                  <a:ext uri="{0D108BD9-81ED-4DB2-BD59-A6C34878D82A}">
                    <a16:rowId xmlns:a16="http://schemas.microsoft.com/office/drawing/2014/main" val="10004"/>
                  </a:ext>
                </a:extLst>
              </a:tr>
              <a:tr h="421374">
                <a:tc>
                  <a:txBody>
                    <a:bodyPr/>
                    <a:lstStyle/>
                    <a:p>
                      <a:pPr algn="ctr"/>
                      <a:r>
                        <a:rPr lang="en-US" sz="2000" b="1" dirty="0">
                          <a:solidFill>
                            <a:srgbClr val="FFC000"/>
                          </a:solidFill>
                        </a:rPr>
                        <a:t>Degree</a:t>
                      </a:r>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tc>
                  <a:txBody>
                    <a:bodyPr/>
                    <a:lstStyle/>
                    <a:p>
                      <a:pPr algn="ctr"/>
                      <a:endParaRPr lang="en-US" sz="2000" b="1" dirty="0"/>
                    </a:p>
                  </a:txBody>
                  <a:tcPr marL="114832" marR="114832"/>
                </a:tc>
                <a:extLst>
                  <a:ext uri="{0D108BD9-81ED-4DB2-BD59-A6C34878D82A}">
                    <a16:rowId xmlns:a16="http://schemas.microsoft.com/office/drawing/2014/main" val="10009"/>
                  </a:ext>
                </a:extLst>
              </a:tr>
              <a:tr h="421374">
                <a:tc>
                  <a:txBody>
                    <a:bodyPr/>
                    <a:lstStyle/>
                    <a:p>
                      <a:r>
                        <a:rPr lang="en-US" sz="2000" b="1" dirty="0"/>
                        <a:t>MD/</a:t>
                      </a:r>
                      <a:r>
                        <a:rPr lang="en-US" sz="2000" b="1" baseline="0" dirty="0"/>
                        <a:t>Master/PhD</a:t>
                      </a:r>
                      <a:endParaRPr lang="en-US" sz="2000" b="1" dirty="0"/>
                    </a:p>
                  </a:txBody>
                  <a:tcPr marL="114832" marR="114832"/>
                </a:tc>
                <a:tc>
                  <a:txBody>
                    <a:bodyPr/>
                    <a:lstStyle/>
                    <a:p>
                      <a:pPr algn="ctr"/>
                      <a:r>
                        <a:rPr lang="en-US" sz="2000" b="1" dirty="0"/>
                        <a:t>96%</a:t>
                      </a:r>
                    </a:p>
                  </a:txBody>
                  <a:tcPr marL="114832" marR="114832"/>
                </a:tc>
                <a:tc>
                  <a:txBody>
                    <a:bodyPr/>
                    <a:lstStyle/>
                    <a:p>
                      <a:pPr algn="ctr"/>
                      <a:r>
                        <a:rPr lang="en-US" sz="2000" b="1" dirty="0"/>
                        <a:t>95%</a:t>
                      </a:r>
                    </a:p>
                  </a:txBody>
                  <a:tcPr marL="114832" marR="114832"/>
                </a:tc>
                <a:tc>
                  <a:txBody>
                    <a:bodyPr/>
                    <a:lstStyle/>
                    <a:p>
                      <a:pPr algn="ctr"/>
                      <a:r>
                        <a:rPr lang="en-US" sz="2000" b="1" dirty="0"/>
                        <a:t>98%</a:t>
                      </a:r>
                    </a:p>
                  </a:txBody>
                  <a:tcPr marL="114832" marR="114832"/>
                </a:tc>
                <a:tc>
                  <a:txBody>
                    <a:bodyPr/>
                    <a:lstStyle/>
                    <a:p>
                      <a:pPr algn="ctr"/>
                      <a:r>
                        <a:rPr lang="en-US" sz="2000" b="1" dirty="0"/>
                        <a:t>96%</a:t>
                      </a:r>
                    </a:p>
                  </a:txBody>
                  <a:tcPr marL="114832" marR="114832"/>
                </a:tc>
                <a:tc>
                  <a:txBody>
                    <a:bodyPr/>
                    <a:lstStyle/>
                    <a:p>
                      <a:pPr algn="ctr"/>
                      <a:r>
                        <a:rPr lang="en-US" sz="2000" b="1" dirty="0"/>
                        <a:t>95%</a:t>
                      </a:r>
                    </a:p>
                  </a:txBody>
                  <a:tcPr marL="114832" marR="114832"/>
                </a:tc>
                <a:extLst>
                  <a:ext uri="{0D108BD9-81ED-4DB2-BD59-A6C34878D82A}">
                    <a16:rowId xmlns:a16="http://schemas.microsoft.com/office/drawing/2014/main" val="10010"/>
                  </a:ext>
                </a:extLst>
              </a:tr>
              <a:tr h="421374">
                <a:tc>
                  <a:txBody>
                    <a:bodyPr/>
                    <a:lstStyle/>
                    <a:p>
                      <a:r>
                        <a:rPr lang="en-US" sz="2000" b="1" dirty="0"/>
                        <a:t>DO</a:t>
                      </a:r>
                    </a:p>
                  </a:txBody>
                  <a:tcPr marL="114832" marR="114832"/>
                </a:tc>
                <a:tc>
                  <a:txBody>
                    <a:bodyPr/>
                    <a:lstStyle/>
                    <a:p>
                      <a:pPr algn="ctr"/>
                      <a:r>
                        <a:rPr lang="en-US" sz="2000" b="1" dirty="0"/>
                        <a:t>4%</a:t>
                      </a:r>
                    </a:p>
                  </a:txBody>
                  <a:tcPr marL="114832" marR="114832"/>
                </a:tc>
                <a:tc>
                  <a:txBody>
                    <a:bodyPr/>
                    <a:lstStyle/>
                    <a:p>
                      <a:pPr algn="ctr"/>
                      <a:r>
                        <a:rPr lang="en-US" sz="2000" b="1" dirty="0"/>
                        <a:t>5%</a:t>
                      </a:r>
                    </a:p>
                  </a:txBody>
                  <a:tcPr marL="114832" marR="114832"/>
                </a:tc>
                <a:tc>
                  <a:txBody>
                    <a:bodyPr/>
                    <a:lstStyle/>
                    <a:p>
                      <a:pPr algn="ctr"/>
                      <a:r>
                        <a:rPr lang="en-US" sz="2000" b="1" dirty="0"/>
                        <a:t>2%</a:t>
                      </a:r>
                    </a:p>
                  </a:txBody>
                  <a:tcPr marL="114832" marR="114832"/>
                </a:tc>
                <a:tc>
                  <a:txBody>
                    <a:bodyPr/>
                    <a:lstStyle/>
                    <a:p>
                      <a:pPr algn="ctr"/>
                      <a:r>
                        <a:rPr lang="en-US" sz="2000" b="1" dirty="0"/>
                        <a:t>4%</a:t>
                      </a:r>
                    </a:p>
                  </a:txBody>
                  <a:tcPr marL="114832" marR="114832"/>
                </a:tc>
                <a:tc>
                  <a:txBody>
                    <a:bodyPr/>
                    <a:lstStyle/>
                    <a:p>
                      <a:pPr algn="ctr"/>
                      <a:r>
                        <a:rPr lang="en-US" sz="2000" b="1" dirty="0"/>
                        <a:t>5%</a:t>
                      </a:r>
                    </a:p>
                  </a:txBody>
                  <a:tcPr marL="114832" marR="114832"/>
                </a:tc>
                <a:extLst>
                  <a:ext uri="{0D108BD9-81ED-4DB2-BD59-A6C34878D82A}">
                    <a16:rowId xmlns:a16="http://schemas.microsoft.com/office/drawing/2014/main" val="10011"/>
                  </a:ext>
                </a:extLst>
              </a:tr>
            </a:tbl>
          </a:graphicData>
        </a:graphic>
      </p:graphicFrame>
      <p:sp>
        <p:nvSpPr>
          <p:cNvPr id="7" name="TextBox 6"/>
          <p:cNvSpPr txBox="1"/>
          <p:nvPr/>
        </p:nvSpPr>
        <p:spPr>
          <a:xfrm>
            <a:off x="1856014" y="1644402"/>
            <a:ext cx="5391028" cy="523220"/>
          </a:xfrm>
          <a:prstGeom prst="rect">
            <a:avLst/>
          </a:prstGeom>
          <a:noFill/>
        </p:spPr>
        <p:txBody>
          <a:bodyPr wrap="none" rtlCol="0">
            <a:spAutoFit/>
          </a:bodyPr>
          <a:lstStyle/>
          <a:p>
            <a:pPr algn="ctr"/>
            <a:r>
              <a:rPr lang="en-US" sz="2800" b="1" dirty="0">
                <a:solidFill>
                  <a:prstClr val="black"/>
                </a:solidFill>
              </a:rPr>
              <a:t>2021 Salary Survey Demographics</a:t>
            </a:r>
          </a:p>
        </p:txBody>
      </p:sp>
    </p:spTree>
    <p:extLst>
      <p:ext uri="{BB962C8B-B14F-4D97-AF65-F5344CB8AC3E}">
        <p14:creationId xmlns:p14="http://schemas.microsoft.com/office/powerpoint/2010/main" val="30382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6" name="Content Placeholder 6"/>
          <p:cNvGraphicFramePr>
            <a:graphicFrameLocks noGrp="1"/>
          </p:cNvGraphicFramePr>
          <p:nvPr>
            <p:ph sz="half" idx="2"/>
            <p:extLst>
              <p:ext uri="{D42A27DB-BD31-4B8C-83A1-F6EECF244321}">
                <p14:modId xmlns:p14="http://schemas.microsoft.com/office/powerpoint/2010/main" val="2998713625"/>
              </p:ext>
            </p:extLst>
          </p:nvPr>
        </p:nvGraphicFramePr>
        <p:xfrm>
          <a:off x="192206" y="2353575"/>
          <a:ext cx="4913194" cy="4090075"/>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half" idx="2"/>
          </p:nvPr>
        </p:nvSpPr>
        <p:spPr>
          <a:xfrm>
            <a:off x="5189924" y="2592076"/>
            <a:ext cx="4038600" cy="1806536"/>
          </a:xfrm>
        </p:spPr>
        <p:txBody>
          <a:bodyPr>
            <a:normAutofit/>
          </a:bodyPr>
          <a:lstStyle/>
          <a:p>
            <a:r>
              <a:rPr lang="en-US" sz="2400" b="1" dirty="0"/>
              <a:t>28.3% &lt; 5 years</a:t>
            </a:r>
          </a:p>
          <a:p>
            <a:r>
              <a:rPr lang="en-US" sz="2400" b="1" dirty="0">
                <a:solidFill>
                  <a:srgbClr val="0070C0"/>
                </a:solidFill>
              </a:rPr>
              <a:t>56.8% &lt; 10 years</a:t>
            </a:r>
          </a:p>
          <a:p>
            <a:r>
              <a:rPr lang="en-US" sz="2400" b="1" dirty="0"/>
              <a:t>28.5% = 10 to 20 years</a:t>
            </a:r>
          </a:p>
          <a:p>
            <a:r>
              <a:rPr lang="en-US" sz="2400" b="1" dirty="0"/>
              <a:t>14.7% &gt; 20 years </a:t>
            </a:r>
          </a:p>
          <a:p>
            <a:endParaRPr lang="en-US" b="1" dirty="0"/>
          </a:p>
        </p:txBody>
      </p:sp>
      <p:sp>
        <p:nvSpPr>
          <p:cNvPr id="9" name="TextBox 8"/>
          <p:cNvSpPr txBox="1"/>
          <p:nvPr/>
        </p:nvSpPr>
        <p:spPr>
          <a:xfrm>
            <a:off x="2697288" y="1543806"/>
            <a:ext cx="2934971" cy="584775"/>
          </a:xfrm>
          <a:prstGeom prst="rect">
            <a:avLst/>
          </a:prstGeom>
          <a:noFill/>
        </p:spPr>
        <p:txBody>
          <a:bodyPr wrap="none" rtlCol="0">
            <a:spAutoFit/>
          </a:bodyPr>
          <a:lstStyle/>
          <a:p>
            <a:r>
              <a:rPr lang="en-US" sz="3200" b="1" dirty="0">
                <a:solidFill>
                  <a:prstClr val="black"/>
                </a:solidFill>
              </a:rPr>
              <a:t>Years in Practice</a:t>
            </a:r>
          </a:p>
        </p:txBody>
      </p:sp>
      <p:cxnSp>
        <p:nvCxnSpPr>
          <p:cNvPr id="5" name="Straight Arrow Connector 4">
            <a:extLst>
              <a:ext uri="{FF2B5EF4-FFF2-40B4-BE49-F238E27FC236}">
                <a16:creationId xmlns:a16="http://schemas.microsoft.com/office/drawing/2014/main" id="{EF9B7510-E2FE-41B3-9325-4994C2C16D03}"/>
              </a:ext>
            </a:extLst>
          </p:cNvPr>
          <p:cNvCxnSpPr/>
          <p:nvPr/>
        </p:nvCxnSpPr>
        <p:spPr>
          <a:xfrm flipV="1">
            <a:off x="2121031" y="3278171"/>
            <a:ext cx="339365" cy="30165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444D74C-52A9-4300-AF0D-F88A3E30233F}"/>
              </a:ext>
            </a:extLst>
          </p:cNvPr>
          <p:cNvCxnSpPr>
            <a:cxnSpLocks/>
          </p:cNvCxnSpPr>
          <p:nvPr/>
        </p:nvCxnSpPr>
        <p:spPr>
          <a:xfrm flipV="1">
            <a:off x="2697288" y="4157221"/>
            <a:ext cx="329938" cy="11312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B142CC3-2CB5-43FF-AE21-9EA57BBAAB9E}"/>
              </a:ext>
            </a:extLst>
          </p:cNvPr>
          <p:cNvCxnSpPr>
            <a:cxnSpLocks/>
          </p:cNvCxnSpPr>
          <p:nvPr/>
        </p:nvCxnSpPr>
        <p:spPr>
          <a:xfrm>
            <a:off x="3825408" y="4993850"/>
            <a:ext cx="381696" cy="10605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15AD9FC-A608-4620-ACF2-0888CAE90392}"/>
              </a:ext>
            </a:extLst>
          </p:cNvPr>
          <p:cNvCxnSpPr>
            <a:cxnSpLocks/>
          </p:cNvCxnSpPr>
          <p:nvPr/>
        </p:nvCxnSpPr>
        <p:spPr>
          <a:xfrm>
            <a:off x="3217682" y="4666268"/>
            <a:ext cx="430491" cy="16104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A99B123-ABF6-42FF-8767-5D955F14FA66}"/>
              </a:ext>
            </a:extLst>
          </p:cNvPr>
          <p:cNvCxnSpPr>
            <a:cxnSpLocks/>
          </p:cNvCxnSpPr>
          <p:nvPr/>
        </p:nvCxnSpPr>
        <p:spPr>
          <a:xfrm>
            <a:off x="4402317" y="4897617"/>
            <a:ext cx="339365" cy="20228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793DE14-5C28-4990-B2A6-6FF7B021547F}"/>
              </a:ext>
            </a:extLst>
          </p:cNvPr>
          <p:cNvSpPr txBox="1"/>
          <p:nvPr/>
        </p:nvSpPr>
        <p:spPr>
          <a:xfrm>
            <a:off x="5335571" y="4652474"/>
            <a:ext cx="3423501" cy="1323439"/>
          </a:xfrm>
          <a:prstGeom prst="rect">
            <a:avLst/>
          </a:prstGeom>
          <a:noFill/>
        </p:spPr>
        <p:txBody>
          <a:bodyPr wrap="none" rtlCol="0">
            <a:spAutoFit/>
          </a:bodyPr>
          <a:lstStyle/>
          <a:p>
            <a:r>
              <a:rPr lang="en-US" sz="2000" b="1" dirty="0"/>
              <a:t>Increasing numbers &lt;15 years</a:t>
            </a:r>
          </a:p>
          <a:p>
            <a:endParaRPr lang="en-US" sz="2000" b="1" dirty="0"/>
          </a:p>
          <a:p>
            <a:r>
              <a:rPr lang="en-US" sz="2000" b="1" dirty="0"/>
              <a:t>Decreasing numbers &gt;15 years</a:t>
            </a:r>
          </a:p>
          <a:p>
            <a:endParaRPr lang="en-US" sz="2000" b="1" dirty="0"/>
          </a:p>
        </p:txBody>
      </p:sp>
      <p:sp>
        <p:nvSpPr>
          <p:cNvPr id="19" name="Oval 18">
            <a:extLst>
              <a:ext uri="{FF2B5EF4-FFF2-40B4-BE49-F238E27FC236}">
                <a16:creationId xmlns:a16="http://schemas.microsoft.com/office/drawing/2014/main" id="{B7761A37-241D-4B89-B994-39F8EB9C64DC}"/>
              </a:ext>
            </a:extLst>
          </p:cNvPr>
          <p:cNvSpPr/>
          <p:nvPr/>
        </p:nvSpPr>
        <p:spPr>
          <a:xfrm>
            <a:off x="754144" y="4827309"/>
            <a:ext cx="838986" cy="564823"/>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C0D9F9-806E-48DF-837A-23F9546F142C}"/>
              </a:ext>
            </a:extLst>
          </p:cNvPr>
          <p:cNvSpPr/>
          <p:nvPr/>
        </p:nvSpPr>
        <p:spPr>
          <a:xfrm>
            <a:off x="1282045" y="3575437"/>
            <a:ext cx="838986" cy="564823"/>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1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01" y="9406"/>
            <a:ext cx="8229600" cy="1143000"/>
          </a:xfrm>
        </p:spPr>
        <p:txBody>
          <a:bodyPr>
            <a:normAutofit/>
          </a:bodyPr>
          <a:lstStyle/>
          <a:p>
            <a:r>
              <a:rPr lang="en-US" sz="4400" dirty="0"/>
              <a:t>Faculty Demographics</a:t>
            </a:r>
          </a:p>
        </p:txBody>
      </p:sp>
      <p:graphicFrame>
        <p:nvGraphicFramePr>
          <p:cNvPr id="9" name="Content Placeholder 5"/>
          <p:cNvGraphicFramePr>
            <a:graphicFrameLocks noGrp="1"/>
          </p:cNvGraphicFramePr>
          <p:nvPr>
            <p:ph sz="half" idx="2"/>
            <p:extLst>
              <p:ext uri="{D42A27DB-BD31-4B8C-83A1-F6EECF244321}">
                <p14:modId xmlns:p14="http://schemas.microsoft.com/office/powerpoint/2010/main" val="2723324111"/>
              </p:ext>
            </p:extLst>
          </p:nvPr>
        </p:nvGraphicFramePr>
        <p:xfrm>
          <a:off x="982638" y="1505345"/>
          <a:ext cx="6722252" cy="474177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305815" y="1877924"/>
            <a:ext cx="2399074" cy="523220"/>
          </a:xfrm>
          <a:prstGeom prst="rect">
            <a:avLst/>
          </a:prstGeom>
          <a:noFill/>
        </p:spPr>
        <p:txBody>
          <a:bodyPr wrap="square" rtlCol="0">
            <a:spAutoFit/>
          </a:bodyPr>
          <a:lstStyle/>
          <a:p>
            <a:r>
              <a:rPr lang="en-US" sz="2800" b="1" dirty="0">
                <a:solidFill>
                  <a:prstClr val="white"/>
                </a:solidFill>
              </a:rPr>
              <a:t>Faculty Rank</a:t>
            </a:r>
          </a:p>
        </p:txBody>
      </p:sp>
    </p:spTree>
    <p:extLst>
      <p:ext uri="{BB962C8B-B14F-4D97-AF65-F5344CB8AC3E}">
        <p14:creationId xmlns:p14="http://schemas.microsoft.com/office/powerpoint/2010/main" val="216088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Demographics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51546512"/>
              </p:ext>
            </p:extLst>
          </p:nvPr>
        </p:nvGraphicFramePr>
        <p:xfrm>
          <a:off x="457200" y="1717765"/>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166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9031108"/>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447422"/>
            <a:ext cx="5778248" cy="523220"/>
          </a:xfrm>
          <a:prstGeom prst="rect">
            <a:avLst/>
          </a:prstGeom>
          <a:noFill/>
        </p:spPr>
        <p:txBody>
          <a:bodyPr wrap="none" rtlCol="0">
            <a:spAutoFit/>
          </a:bodyPr>
          <a:lstStyle/>
          <a:p>
            <a:r>
              <a:rPr lang="en-US" sz="2800" b="1" dirty="0">
                <a:solidFill>
                  <a:prstClr val="black"/>
                </a:solidFill>
              </a:rPr>
              <a:t>Mean Total Salary = $321,778 </a:t>
            </a:r>
            <a:r>
              <a:rPr lang="en-US" sz="2800" b="1" dirty="0">
                <a:solidFill>
                  <a:srgbClr val="00B050"/>
                </a:solidFill>
              </a:rPr>
              <a:t>(+3.3%)</a:t>
            </a:r>
          </a:p>
        </p:txBody>
      </p:sp>
      <p:sp>
        <p:nvSpPr>
          <p:cNvPr id="3" name="TextBox 2"/>
          <p:cNvSpPr txBox="1"/>
          <p:nvPr/>
        </p:nvSpPr>
        <p:spPr>
          <a:xfrm>
            <a:off x="246914" y="6109238"/>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6" name="TextBox 5"/>
          <p:cNvSpPr txBox="1"/>
          <p:nvPr/>
        </p:nvSpPr>
        <p:spPr>
          <a:xfrm>
            <a:off x="6591914" y="3747552"/>
            <a:ext cx="1930785" cy="584775"/>
          </a:xfrm>
          <a:prstGeom prst="rect">
            <a:avLst/>
          </a:prstGeom>
          <a:noFill/>
        </p:spPr>
        <p:txBody>
          <a:bodyPr wrap="none" rtlCol="0">
            <a:spAutoFit/>
          </a:bodyPr>
          <a:lstStyle/>
          <a:p>
            <a:pPr algn="ctr"/>
            <a:r>
              <a:rPr lang="en-US" sz="1600" b="1" dirty="0">
                <a:solidFill>
                  <a:srgbClr val="FFC000"/>
                </a:solidFill>
              </a:rPr>
              <a:t>$316,266</a:t>
            </a:r>
          </a:p>
          <a:p>
            <a:pPr algn="ctr"/>
            <a:r>
              <a:rPr lang="en-US" sz="1600" b="1" dirty="0">
                <a:solidFill>
                  <a:srgbClr val="FFC000"/>
                </a:solidFill>
              </a:rPr>
              <a:t>No Chairs and Chiefs</a:t>
            </a:r>
          </a:p>
        </p:txBody>
      </p:sp>
    </p:spTree>
    <p:extLst>
      <p:ext uri="{BB962C8B-B14F-4D97-AF65-F5344CB8AC3E}">
        <p14:creationId xmlns:p14="http://schemas.microsoft.com/office/powerpoint/2010/main" val="39064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1772224"/>
              </p:ext>
            </p:extLst>
          </p:nvPr>
        </p:nvGraphicFramePr>
        <p:xfrm>
          <a:off x="246913" y="1678674"/>
          <a:ext cx="8449043" cy="44218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220337" y="1955941"/>
            <a:ext cx="4284699" cy="707886"/>
          </a:xfrm>
          <a:prstGeom prst="rect">
            <a:avLst/>
          </a:prstGeom>
          <a:noFill/>
        </p:spPr>
        <p:txBody>
          <a:bodyPr wrap="none" rtlCol="0">
            <a:spAutoFit/>
          </a:bodyPr>
          <a:lstStyle/>
          <a:p>
            <a:r>
              <a:rPr lang="en-US" sz="2000" b="1" dirty="0">
                <a:solidFill>
                  <a:prstClr val="white"/>
                </a:solidFill>
              </a:rPr>
              <a:t>Mean Total Salary = $321,778 (+3.3%)</a:t>
            </a:r>
          </a:p>
          <a:p>
            <a:r>
              <a:rPr lang="en-US" sz="2000" b="1" dirty="0">
                <a:solidFill>
                  <a:prstClr val="white"/>
                </a:solidFill>
              </a:rPr>
              <a:t>Mean Base Salary = $272,306 (+3.6%)</a:t>
            </a:r>
          </a:p>
        </p:txBody>
      </p:sp>
      <p:sp>
        <p:nvSpPr>
          <p:cNvPr id="6" name="TextBox 5"/>
          <p:cNvSpPr txBox="1"/>
          <p:nvPr/>
        </p:nvSpPr>
        <p:spPr>
          <a:xfrm>
            <a:off x="246913" y="6214335"/>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3" name="TextBox 2"/>
          <p:cNvSpPr txBox="1"/>
          <p:nvPr/>
        </p:nvSpPr>
        <p:spPr>
          <a:xfrm>
            <a:off x="5841242" y="4572001"/>
            <a:ext cx="2531783" cy="369332"/>
          </a:xfrm>
          <a:prstGeom prst="rect">
            <a:avLst/>
          </a:prstGeom>
          <a:noFill/>
        </p:spPr>
        <p:txBody>
          <a:bodyPr wrap="none" rtlCol="0">
            <a:spAutoFit/>
          </a:bodyPr>
          <a:lstStyle/>
          <a:p>
            <a:r>
              <a:rPr lang="en-US" b="1" dirty="0">
                <a:solidFill>
                  <a:prstClr val="white"/>
                </a:solidFill>
              </a:rPr>
              <a:t>2021 Base = 85% of total</a:t>
            </a:r>
          </a:p>
        </p:txBody>
      </p:sp>
    </p:spTree>
    <p:extLst>
      <p:ext uri="{BB962C8B-B14F-4D97-AF65-F5344CB8AC3E}">
        <p14:creationId xmlns:p14="http://schemas.microsoft.com/office/powerpoint/2010/main" val="87875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All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0626849"/>
              </p:ext>
            </p:extLst>
          </p:nvPr>
        </p:nvGraphicFramePr>
        <p:xfrm>
          <a:off x="246913" y="1678674"/>
          <a:ext cx="8449043" cy="44218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46913" y="6214335"/>
            <a:ext cx="2361544" cy="338554"/>
          </a:xfrm>
          <a:prstGeom prst="rect">
            <a:avLst/>
          </a:prstGeom>
          <a:noFill/>
        </p:spPr>
        <p:txBody>
          <a:bodyPr wrap="none" rtlCol="0">
            <a:spAutoFit/>
          </a:bodyPr>
          <a:lstStyle/>
          <a:p>
            <a:r>
              <a:rPr lang="en-US" sz="1600" dirty="0">
                <a:solidFill>
                  <a:prstClr val="black"/>
                </a:solidFill>
              </a:rPr>
              <a:t>Chairs and Chiefs included</a:t>
            </a:r>
          </a:p>
        </p:txBody>
      </p:sp>
      <p:sp>
        <p:nvSpPr>
          <p:cNvPr id="3" name="TextBox 2"/>
          <p:cNvSpPr txBox="1"/>
          <p:nvPr/>
        </p:nvSpPr>
        <p:spPr>
          <a:xfrm>
            <a:off x="2673231" y="3520279"/>
            <a:ext cx="4027193" cy="923330"/>
          </a:xfrm>
          <a:prstGeom prst="rect">
            <a:avLst/>
          </a:prstGeom>
          <a:noFill/>
        </p:spPr>
        <p:txBody>
          <a:bodyPr wrap="none" rtlCol="0">
            <a:spAutoFit/>
          </a:bodyPr>
          <a:lstStyle/>
          <a:p>
            <a:pPr algn="ctr"/>
            <a:r>
              <a:rPr lang="en-US" b="1" dirty="0">
                <a:solidFill>
                  <a:prstClr val="white"/>
                </a:solidFill>
              </a:rPr>
              <a:t>2021 Base = 85% of total</a:t>
            </a:r>
          </a:p>
          <a:p>
            <a:pPr algn="ctr"/>
            <a:endParaRPr lang="en-US" b="1" dirty="0">
              <a:solidFill>
                <a:prstClr val="white"/>
              </a:solidFill>
            </a:endParaRPr>
          </a:p>
          <a:p>
            <a:pPr algn="ctr"/>
            <a:r>
              <a:rPr lang="en-US" b="1" dirty="0">
                <a:solidFill>
                  <a:prstClr val="white"/>
                </a:solidFill>
              </a:rPr>
              <a:t>23% increase in Total Salary over 8 years</a:t>
            </a:r>
          </a:p>
        </p:txBody>
      </p:sp>
    </p:spTree>
    <p:extLst>
      <p:ext uri="{BB962C8B-B14F-4D97-AF65-F5344CB8AC3E}">
        <p14:creationId xmlns:p14="http://schemas.microsoft.com/office/powerpoint/2010/main" val="16443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No Chair &amp; Chief</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1365745"/>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447422"/>
            <a:ext cx="5778248" cy="523220"/>
          </a:xfrm>
          <a:prstGeom prst="rect">
            <a:avLst/>
          </a:prstGeom>
          <a:noFill/>
        </p:spPr>
        <p:txBody>
          <a:bodyPr wrap="none" rtlCol="0">
            <a:spAutoFit/>
          </a:bodyPr>
          <a:lstStyle/>
          <a:p>
            <a:r>
              <a:rPr lang="en-US" sz="2800" b="1" dirty="0">
                <a:solidFill>
                  <a:prstClr val="black"/>
                </a:solidFill>
              </a:rPr>
              <a:t>Mean Total Salary = $316,266 </a:t>
            </a:r>
            <a:r>
              <a:rPr lang="en-US" sz="2800" b="1" dirty="0">
                <a:solidFill>
                  <a:srgbClr val="00B050"/>
                </a:solidFill>
              </a:rPr>
              <a:t>(+3.3%)</a:t>
            </a:r>
          </a:p>
        </p:txBody>
      </p:sp>
      <p:sp>
        <p:nvSpPr>
          <p:cNvPr id="3" name="TextBox 2"/>
          <p:cNvSpPr txBox="1"/>
          <p:nvPr/>
        </p:nvSpPr>
        <p:spPr>
          <a:xfrm>
            <a:off x="246914" y="6109238"/>
            <a:ext cx="4036298" cy="338554"/>
          </a:xfrm>
          <a:prstGeom prst="rect">
            <a:avLst/>
          </a:prstGeom>
          <a:noFill/>
        </p:spPr>
        <p:txBody>
          <a:bodyPr wrap="none" rtlCol="0">
            <a:spAutoFit/>
          </a:bodyPr>
          <a:lstStyle/>
          <a:p>
            <a:r>
              <a:rPr lang="en-US" sz="1600" dirty="0">
                <a:solidFill>
                  <a:prstClr val="black"/>
                </a:solidFill>
              </a:rPr>
              <a:t>Chairs and Chiefs and Pure Pediatrics excluded</a:t>
            </a:r>
          </a:p>
        </p:txBody>
      </p:sp>
    </p:spTree>
    <p:extLst>
      <p:ext uri="{BB962C8B-B14F-4D97-AF65-F5344CB8AC3E}">
        <p14:creationId xmlns:p14="http://schemas.microsoft.com/office/powerpoint/2010/main" val="287983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7828604"/>
              </p:ext>
            </p:extLst>
          </p:nvPr>
        </p:nvGraphicFramePr>
        <p:xfrm>
          <a:off x="377543" y="2408635"/>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15833" y="1337250"/>
            <a:ext cx="5937844" cy="954107"/>
          </a:xfrm>
          <a:prstGeom prst="rect">
            <a:avLst/>
          </a:prstGeom>
          <a:noFill/>
        </p:spPr>
        <p:txBody>
          <a:bodyPr wrap="none" rtlCol="0">
            <a:spAutoFit/>
          </a:bodyPr>
          <a:lstStyle/>
          <a:p>
            <a:r>
              <a:rPr lang="en-US" sz="2800" b="1" dirty="0">
                <a:solidFill>
                  <a:prstClr val="black"/>
                </a:solidFill>
              </a:rPr>
              <a:t>Mean Total Salary = $316,266 (+3.3%)</a:t>
            </a:r>
          </a:p>
          <a:p>
            <a:r>
              <a:rPr lang="en-US" sz="2800" b="1" dirty="0">
                <a:solidFill>
                  <a:prstClr val="black"/>
                </a:solidFill>
              </a:rPr>
              <a:t>Mean Base Salary = $266,662 (+3.5%)</a:t>
            </a:r>
          </a:p>
        </p:txBody>
      </p:sp>
      <p:sp>
        <p:nvSpPr>
          <p:cNvPr id="3" name="TextBox 2"/>
          <p:cNvSpPr txBox="1"/>
          <p:nvPr/>
        </p:nvSpPr>
        <p:spPr>
          <a:xfrm>
            <a:off x="377543" y="6347473"/>
            <a:ext cx="4036298" cy="338554"/>
          </a:xfrm>
          <a:prstGeom prst="rect">
            <a:avLst/>
          </a:prstGeom>
          <a:noFill/>
        </p:spPr>
        <p:txBody>
          <a:bodyPr wrap="none" rtlCol="0">
            <a:spAutoFit/>
          </a:bodyPr>
          <a:lstStyle/>
          <a:p>
            <a:r>
              <a:rPr lang="en-US" sz="1600" dirty="0">
                <a:solidFill>
                  <a:prstClr val="black"/>
                </a:solidFill>
              </a:rPr>
              <a:t>Chairs and Chiefs and Pure Pediatrics excluded</a:t>
            </a:r>
          </a:p>
        </p:txBody>
      </p:sp>
      <p:sp>
        <p:nvSpPr>
          <p:cNvPr id="7" name="TextBox 6"/>
          <p:cNvSpPr txBox="1"/>
          <p:nvPr/>
        </p:nvSpPr>
        <p:spPr>
          <a:xfrm>
            <a:off x="1517436" y="2628739"/>
            <a:ext cx="2531783" cy="923330"/>
          </a:xfrm>
          <a:prstGeom prst="rect">
            <a:avLst/>
          </a:prstGeom>
          <a:noFill/>
        </p:spPr>
        <p:txBody>
          <a:bodyPr wrap="none" rtlCol="0">
            <a:spAutoFit/>
          </a:bodyPr>
          <a:lstStyle/>
          <a:p>
            <a:r>
              <a:rPr lang="en-US" b="1" dirty="0">
                <a:solidFill>
                  <a:prstClr val="white"/>
                </a:solidFill>
              </a:rPr>
              <a:t>2013 Base = 87% of total</a:t>
            </a:r>
          </a:p>
          <a:p>
            <a:r>
              <a:rPr lang="en-US" b="1" dirty="0">
                <a:solidFill>
                  <a:prstClr val="white"/>
                </a:solidFill>
              </a:rPr>
              <a:t>2019 Base = 85% of total</a:t>
            </a:r>
          </a:p>
          <a:p>
            <a:r>
              <a:rPr lang="en-US" b="1" dirty="0">
                <a:solidFill>
                  <a:prstClr val="white"/>
                </a:solidFill>
              </a:rPr>
              <a:t>2021 Base = 84% of total</a:t>
            </a:r>
          </a:p>
        </p:txBody>
      </p:sp>
    </p:spTree>
    <p:extLst>
      <p:ext uri="{BB962C8B-B14F-4D97-AF65-F5344CB8AC3E}">
        <p14:creationId xmlns:p14="http://schemas.microsoft.com/office/powerpoint/2010/main" val="21512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903887"/>
              </p:ext>
            </p:extLst>
          </p:nvPr>
        </p:nvGraphicFramePr>
        <p:xfrm>
          <a:off x="246914" y="2170400"/>
          <a:ext cx="8516086" cy="3739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88671" y="1355439"/>
            <a:ext cx="4298484" cy="707886"/>
          </a:xfrm>
          <a:prstGeom prst="rect">
            <a:avLst/>
          </a:prstGeom>
          <a:noFill/>
        </p:spPr>
        <p:txBody>
          <a:bodyPr wrap="none" rtlCol="0">
            <a:spAutoFit/>
          </a:bodyPr>
          <a:lstStyle/>
          <a:p>
            <a:pPr algn="ctr"/>
            <a:r>
              <a:rPr lang="en-US" sz="2000" b="1" dirty="0">
                <a:solidFill>
                  <a:prstClr val="black"/>
                </a:solidFill>
              </a:rPr>
              <a:t>First Year Faculty </a:t>
            </a:r>
          </a:p>
          <a:p>
            <a:pPr algn="ctr"/>
            <a:r>
              <a:rPr lang="en-US" sz="2000" b="1" dirty="0">
                <a:solidFill>
                  <a:prstClr val="black"/>
                </a:solidFill>
              </a:rPr>
              <a:t>Mean Total Salary = $288,872 (+5.5%)</a:t>
            </a:r>
          </a:p>
        </p:txBody>
      </p:sp>
      <p:sp>
        <p:nvSpPr>
          <p:cNvPr id="3" name="TextBox 2">
            <a:extLst>
              <a:ext uri="{FF2B5EF4-FFF2-40B4-BE49-F238E27FC236}">
                <a16:creationId xmlns:a16="http://schemas.microsoft.com/office/drawing/2014/main" id="{1A5FC76B-FCBF-4C92-8647-7A3920E32E61}"/>
              </a:ext>
            </a:extLst>
          </p:cNvPr>
          <p:cNvSpPr txBox="1"/>
          <p:nvPr/>
        </p:nvSpPr>
        <p:spPr>
          <a:xfrm>
            <a:off x="5231876" y="3978111"/>
            <a:ext cx="2800062" cy="646331"/>
          </a:xfrm>
          <a:prstGeom prst="rect">
            <a:avLst/>
          </a:prstGeom>
          <a:noFill/>
        </p:spPr>
        <p:txBody>
          <a:bodyPr wrap="none" rtlCol="0">
            <a:spAutoFit/>
          </a:bodyPr>
          <a:lstStyle/>
          <a:p>
            <a:r>
              <a:rPr lang="en-US" dirty="0">
                <a:solidFill>
                  <a:schemeClr val="bg1"/>
                </a:solidFill>
              </a:rPr>
              <a:t>Note: 6.2% increase in 2020</a:t>
            </a:r>
          </a:p>
          <a:p>
            <a:r>
              <a:rPr lang="en-US" dirty="0">
                <a:solidFill>
                  <a:schemeClr val="bg1"/>
                </a:solidFill>
              </a:rPr>
              <a:t>	  5.5% increase in 2021</a:t>
            </a:r>
          </a:p>
        </p:txBody>
      </p:sp>
    </p:spTree>
    <p:extLst>
      <p:ext uri="{BB962C8B-B14F-4D97-AF65-F5344CB8AC3E}">
        <p14:creationId xmlns:p14="http://schemas.microsoft.com/office/powerpoint/2010/main" val="87870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Set: Demographics </a:t>
            </a:r>
          </a:p>
        </p:txBody>
      </p:sp>
      <p:sp>
        <p:nvSpPr>
          <p:cNvPr id="8" name="TextBox 7"/>
          <p:cNvSpPr txBox="1"/>
          <p:nvPr/>
        </p:nvSpPr>
        <p:spPr>
          <a:xfrm>
            <a:off x="2783062" y="1686595"/>
            <a:ext cx="2296013" cy="707886"/>
          </a:xfrm>
          <a:prstGeom prst="rect">
            <a:avLst/>
          </a:prstGeom>
          <a:noFill/>
        </p:spPr>
        <p:txBody>
          <a:bodyPr wrap="none" rtlCol="0">
            <a:spAutoFit/>
          </a:bodyPr>
          <a:lstStyle/>
          <a:p>
            <a:r>
              <a:rPr lang="en-US" sz="2000" b="1" i="1" dirty="0"/>
              <a:t>76% Level 1 Trauma</a:t>
            </a:r>
          </a:p>
          <a:p>
            <a:r>
              <a:rPr lang="en-US" sz="2000" b="1" i="1" dirty="0"/>
              <a:t>24% Level 2 or 3</a:t>
            </a:r>
          </a:p>
        </p:txBody>
      </p:sp>
      <p:sp>
        <p:nvSpPr>
          <p:cNvPr id="10" name="TextBox 9"/>
          <p:cNvSpPr txBox="1"/>
          <p:nvPr/>
        </p:nvSpPr>
        <p:spPr>
          <a:xfrm>
            <a:off x="5608303" y="1745927"/>
            <a:ext cx="3304632" cy="1646605"/>
          </a:xfrm>
          <a:prstGeom prst="rect">
            <a:avLst/>
          </a:prstGeom>
          <a:solidFill>
            <a:schemeClr val="bg1"/>
          </a:solidFill>
        </p:spPr>
        <p:txBody>
          <a:bodyPr wrap="square" rtlCol="0">
            <a:spAutoFit/>
          </a:bodyPr>
          <a:lstStyle/>
          <a:p>
            <a:pPr algn="ctr"/>
            <a:r>
              <a:rPr lang="en-US" sz="2000" b="1" i="1" dirty="0">
                <a:solidFill>
                  <a:srgbClr val="C00000"/>
                </a:solidFill>
              </a:rPr>
              <a:t>Hospitals are operating 95%</a:t>
            </a:r>
          </a:p>
          <a:p>
            <a:pPr algn="ctr"/>
            <a:r>
              <a:rPr lang="en-US" sz="2000" b="1" i="1" dirty="0">
                <a:solidFill>
                  <a:srgbClr val="C00000"/>
                </a:solidFill>
              </a:rPr>
              <a:t>of licensed beds</a:t>
            </a:r>
          </a:p>
          <a:p>
            <a:pPr algn="ctr"/>
            <a:endParaRPr lang="en-US" sz="1050" b="1" dirty="0"/>
          </a:p>
          <a:p>
            <a:pPr algn="ctr"/>
            <a:endParaRPr lang="en-US" sz="1050" b="1" dirty="0"/>
          </a:p>
          <a:p>
            <a:pPr algn="ctr"/>
            <a:r>
              <a:rPr lang="en-US" sz="2000" b="1" dirty="0">
                <a:solidFill>
                  <a:srgbClr val="C00000"/>
                </a:solidFill>
              </a:rPr>
              <a:t>Turnover = 51 patients/bed</a:t>
            </a:r>
          </a:p>
          <a:p>
            <a:pPr algn="ctr"/>
            <a:r>
              <a:rPr lang="en-US" sz="2000" b="1" dirty="0">
                <a:solidFill>
                  <a:srgbClr val="C00000"/>
                </a:solidFill>
              </a:rPr>
              <a:t>Last year = 57 patients/bed</a:t>
            </a:r>
          </a:p>
        </p:txBody>
      </p:sp>
      <p:sp>
        <p:nvSpPr>
          <p:cNvPr id="11" name="TextBox 10"/>
          <p:cNvSpPr txBox="1"/>
          <p:nvPr/>
        </p:nvSpPr>
        <p:spPr>
          <a:xfrm>
            <a:off x="749477" y="2681717"/>
            <a:ext cx="4438167" cy="707886"/>
          </a:xfrm>
          <a:prstGeom prst="rect">
            <a:avLst/>
          </a:prstGeom>
          <a:noFill/>
        </p:spPr>
        <p:txBody>
          <a:bodyPr wrap="square" rtlCol="0">
            <a:spAutoFit/>
          </a:bodyPr>
          <a:lstStyle/>
          <a:p>
            <a:pPr algn="ctr"/>
            <a:r>
              <a:rPr lang="en-US" sz="2000" b="1" i="1" dirty="0"/>
              <a:t>47% Pediatric ED is physically separate</a:t>
            </a:r>
          </a:p>
          <a:p>
            <a:pPr algn="ctr"/>
            <a:r>
              <a:rPr lang="en-US" sz="2000" b="1" i="1" dirty="0"/>
              <a:t>42% of departments staff the Peds ED</a:t>
            </a:r>
          </a:p>
        </p:txBody>
      </p:sp>
      <p:sp>
        <p:nvSpPr>
          <p:cNvPr id="3" name="TextBox 2"/>
          <p:cNvSpPr txBox="1"/>
          <p:nvPr/>
        </p:nvSpPr>
        <p:spPr>
          <a:xfrm>
            <a:off x="676170" y="1686595"/>
            <a:ext cx="1445589" cy="707886"/>
          </a:xfrm>
          <a:prstGeom prst="rect">
            <a:avLst/>
          </a:prstGeom>
          <a:noFill/>
        </p:spPr>
        <p:txBody>
          <a:bodyPr wrap="none" rtlCol="0">
            <a:spAutoFit/>
          </a:bodyPr>
          <a:lstStyle/>
          <a:p>
            <a:r>
              <a:rPr lang="en-US" sz="2000" b="1" i="1" dirty="0"/>
              <a:t>57% Private</a:t>
            </a:r>
          </a:p>
          <a:p>
            <a:r>
              <a:rPr lang="en-US" sz="2000" b="1" i="1" dirty="0"/>
              <a:t>43% State</a:t>
            </a:r>
          </a:p>
        </p:txBody>
      </p:sp>
      <p:pic>
        <p:nvPicPr>
          <p:cNvPr id="6" name="Picture 5"/>
          <p:cNvPicPr>
            <a:picLocks noChangeAspect="1"/>
          </p:cNvPicPr>
          <p:nvPr/>
        </p:nvPicPr>
        <p:blipFill>
          <a:blip r:embed="rId2"/>
          <a:stretch>
            <a:fillRect/>
          </a:stretch>
        </p:blipFill>
        <p:spPr>
          <a:xfrm>
            <a:off x="457200" y="3851511"/>
            <a:ext cx="8229599" cy="2884830"/>
          </a:xfrm>
          <a:prstGeom prst="rect">
            <a:avLst/>
          </a:prstGeom>
        </p:spPr>
      </p:pic>
    </p:spTree>
    <p:extLst>
      <p:ext uri="{BB962C8B-B14F-4D97-AF65-F5344CB8AC3E}">
        <p14:creationId xmlns:p14="http://schemas.microsoft.com/office/powerpoint/2010/main" val="109206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88" y="15922"/>
            <a:ext cx="8382000" cy="1218795"/>
          </a:xfrm>
        </p:spPr>
        <p:txBody>
          <a:bodyPr>
            <a:normAutofit/>
          </a:bodyPr>
          <a:lstStyle/>
          <a:p>
            <a:r>
              <a:rPr lang="en-US" sz="4400" dirty="0"/>
              <a:t>Salary by Rank</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0081290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732622" y="3863181"/>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84% Base</a:t>
            </a:r>
          </a:p>
        </p:txBody>
      </p:sp>
      <p:sp>
        <p:nvSpPr>
          <p:cNvPr id="6" name="Rectangle 5"/>
          <p:cNvSpPr/>
          <p:nvPr/>
        </p:nvSpPr>
        <p:spPr>
          <a:xfrm>
            <a:off x="3399922" y="3863181"/>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85% Base</a:t>
            </a:r>
          </a:p>
        </p:txBody>
      </p:sp>
      <p:sp>
        <p:nvSpPr>
          <p:cNvPr id="7" name="Rectangle 6"/>
          <p:cNvSpPr/>
          <p:nvPr/>
        </p:nvSpPr>
        <p:spPr>
          <a:xfrm>
            <a:off x="5040575" y="3860736"/>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85% Base</a:t>
            </a:r>
          </a:p>
        </p:txBody>
      </p:sp>
      <p:sp>
        <p:nvSpPr>
          <p:cNvPr id="8" name="Rectangle 7"/>
          <p:cNvSpPr/>
          <p:nvPr/>
        </p:nvSpPr>
        <p:spPr>
          <a:xfrm>
            <a:off x="6741127" y="3860736"/>
            <a:ext cx="1269242"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84% Base</a:t>
            </a:r>
          </a:p>
        </p:txBody>
      </p:sp>
      <p:sp>
        <p:nvSpPr>
          <p:cNvPr id="10" name="TextBox 9"/>
          <p:cNvSpPr txBox="1"/>
          <p:nvPr/>
        </p:nvSpPr>
        <p:spPr>
          <a:xfrm>
            <a:off x="473679" y="6318376"/>
            <a:ext cx="3787127" cy="369332"/>
          </a:xfrm>
          <a:prstGeom prst="rect">
            <a:avLst/>
          </a:prstGeom>
          <a:noFill/>
        </p:spPr>
        <p:txBody>
          <a:bodyPr wrap="none" rtlCol="0">
            <a:spAutoFit/>
          </a:bodyPr>
          <a:lstStyle/>
          <a:p>
            <a:r>
              <a:rPr lang="en-US" dirty="0">
                <a:solidFill>
                  <a:prstClr val="black"/>
                </a:solidFill>
              </a:rPr>
              <a:t>Chairs, Chiefs, pure </a:t>
            </a:r>
            <a:r>
              <a:rPr lang="en-US" dirty="0" err="1">
                <a:solidFill>
                  <a:prstClr val="black"/>
                </a:solidFill>
              </a:rPr>
              <a:t>Peds</a:t>
            </a:r>
            <a:r>
              <a:rPr lang="en-US" dirty="0">
                <a:solidFill>
                  <a:prstClr val="black"/>
                </a:solidFill>
              </a:rPr>
              <a:t> EM excluded</a:t>
            </a:r>
          </a:p>
        </p:txBody>
      </p:sp>
      <p:sp>
        <p:nvSpPr>
          <p:cNvPr id="11" name="Rectangle 10"/>
          <p:cNvSpPr/>
          <p:nvPr/>
        </p:nvSpPr>
        <p:spPr>
          <a:xfrm>
            <a:off x="1732622" y="4385612"/>
            <a:ext cx="1269242" cy="6174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5 Years</a:t>
            </a:r>
          </a:p>
          <a:p>
            <a:pPr algn="ctr"/>
            <a:r>
              <a:rPr lang="en-US" dirty="0">
                <a:solidFill>
                  <a:prstClr val="white"/>
                </a:solidFill>
              </a:rPr>
              <a:t>as faculty</a:t>
            </a:r>
          </a:p>
        </p:txBody>
      </p:sp>
      <p:sp>
        <p:nvSpPr>
          <p:cNvPr id="12" name="Rectangle 11"/>
          <p:cNvSpPr/>
          <p:nvPr/>
        </p:nvSpPr>
        <p:spPr>
          <a:xfrm>
            <a:off x="3373140" y="4385612"/>
            <a:ext cx="1269242" cy="6174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7 Years</a:t>
            </a:r>
          </a:p>
          <a:p>
            <a:pPr algn="ctr"/>
            <a:r>
              <a:rPr lang="en-US" dirty="0">
                <a:solidFill>
                  <a:prstClr val="white"/>
                </a:solidFill>
              </a:rPr>
              <a:t>as faculty</a:t>
            </a:r>
          </a:p>
        </p:txBody>
      </p:sp>
      <p:sp>
        <p:nvSpPr>
          <p:cNvPr id="13" name="Rectangle 12"/>
          <p:cNvSpPr/>
          <p:nvPr/>
        </p:nvSpPr>
        <p:spPr>
          <a:xfrm>
            <a:off x="5067357" y="4362447"/>
            <a:ext cx="1269242" cy="6174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14 Years</a:t>
            </a:r>
          </a:p>
          <a:p>
            <a:pPr algn="ctr"/>
            <a:r>
              <a:rPr lang="en-US" dirty="0">
                <a:solidFill>
                  <a:prstClr val="white"/>
                </a:solidFill>
              </a:rPr>
              <a:t>as faculty</a:t>
            </a:r>
          </a:p>
        </p:txBody>
      </p:sp>
      <p:sp>
        <p:nvSpPr>
          <p:cNvPr id="14" name="Rectangle 13"/>
          <p:cNvSpPr/>
          <p:nvPr/>
        </p:nvSpPr>
        <p:spPr>
          <a:xfrm>
            <a:off x="6741127" y="4365110"/>
            <a:ext cx="1269242" cy="6174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22 Years</a:t>
            </a:r>
          </a:p>
          <a:p>
            <a:pPr algn="ctr"/>
            <a:r>
              <a:rPr lang="en-US" dirty="0">
                <a:solidFill>
                  <a:prstClr val="white"/>
                </a:solidFill>
              </a:rPr>
              <a:t>as faculty</a:t>
            </a:r>
          </a:p>
        </p:txBody>
      </p:sp>
      <p:sp>
        <p:nvSpPr>
          <p:cNvPr id="15" name="Rectangle 14">
            <a:extLst>
              <a:ext uri="{FF2B5EF4-FFF2-40B4-BE49-F238E27FC236}">
                <a16:creationId xmlns:a16="http://schemas.microsoft.com/office/drawing/2014/main" id="{2359B3DA-7836-43F7-AB45-04B6B396C343}"/>
              </a:ext>
            </a:extLst>
          </p:cNvPr>
          <p:cNvSpPr/>
          <p:nvPr/>
        </p:nvSpPr>
        <p:spPr>
          <a:xfrm>
            <a:off x="1960282" y="3349583"/>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9.4% </a:t>
            </a:r>
          </a:p>
        </p:txBody>
      </p:sp>
      <p:sp>
        <p:nvSpPr>
          <p:cNvPr id="16" name="Rectangle 15">
            <a:extLst>
              <a:ext uri="{FF2B5EF4-FFF2-40B4-BE49-F238E27FC236}">
                <a16:creationId xmlns:a16="http://schemas.microsoft.com/office/drawing/2014/main" id="{26C46B25-0C2D-4DBB-910C-31CAA732A672}"/>
              </a:ext>
            </a:extLst>
          </p:cNvPr>
          <p:cNvSpPr/>
          <p:nvPr/>
        </p:nvSpPr>
        <p:spPr>
          <a:xfrm>
            <a:off x="7089628" y="3338304"/>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2.1% </a:t>
            </a:r>
          </a:p>
        </p:txBody>
      </p:sp>
      <p:sp>
        <p:nvSpPr>
          <p:cNvPr id="17" name="Rectangle 16">
            <a:extLst>
              <a:ext uri="{FF2B5EF4-FFF2-40B4-BE49-F238E27FC236}">
                <a16:creationId xmlns:a16="http://schemas.microsoft.com/office/drawing/2014/main" id="{D7F454FE-EF4A-48DA-B8FA-5B83147C2E29}"/>
              </a:ext>
            </a:extLst>
          </p:cNvPr>
          <p:cNvSpPr/>
          <p:nvPr/>
        </p:nvSpPr>
        <p:spPr>
          <a:xfrm>
            <a:off x="5357324" y="3348253"/>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3.3% </a:t>
            </a:r>
          </a:p>
        </p:txBody>
      </p:sp>
      <p:sp>
        <p:nvSpPr>
          <p:cNvPr id="18" name="Rectangle 17">
            <a:extLst>
              <a:ext uri="{FF2B5EF4-FFF2-40B4-BE49-F238E27FC236}">
                <a16:creationId xmlns:a16="http://schemas.microsoft.com/office/drawing/2014/main" id="{29111E1D-AD8C-4126-BAF9-1135B1FAD5C3}"/>
              </a:ext>
            </a:extLst>
          </p:cNvPr>
          <p:cNvSpPr/>
          <p:nvPr/>
        </p:nvSpPr>
        <p:spPr>
          <a:xfrm>
            <a:off x="3625020" y="3349583"/>
            <a:ext cx="765481" cy="3138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4.4% </a:t>
            </a:r>
          </a:p>
        </p:txBody>
      </p:sp>
    </p:spTree>
    <p:extLst>
      <p:ext uri="{BB962C8B-B14F-4D97-AF65-F5344CB8AC3E}">
        <p14:creationId xmlns:p14="http://schemas.microsoft.com/office/powerpoint/2010/main" val="142817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1262526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129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7417643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224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3442366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789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14" y="29570"/>
            <a:ext cx="8382000" cy="1218795"/>
          </a:xfrm>
        </p:spPr>
        <p:txBody>
          <a:bodyPr>
            <a:normAutofit/>
          </a:bodyPr>
          <a:lstStyle/>
          <a:p>
            <a:r>
              <a:rPr lang="en-US" sz="4400" dirty="0"/>
              <a:t>Salary Trends: Regions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216931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a:extLst>
              <a:ext uri="{FF2B5EF4-FFF2-40B4-BE49-F238E27FC236}">
                <a16:creationId xmlns:a16="http://schemas.microsoft.com/office/drawing/2014/main" id="{B36A106E-46D7-419D-9C84-F32BC3C932C9}"/>
              </a:ext>
            </a:extLst>
          </p:cNvPr>
          <p:cNvSpPr/>
          <p:nvPr/>
        </p:nvSpPr>
        <p:spPr>
          <a:xfrm>
            <a:off x="8061820" y="2801923"/>
            <a:ext cx="327171" cy="52011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0F8BBCC-0639-4E02-8E11-13D10B58FAB7}"/>
              </a:ext>
            </a:extLst>
          </p:cNvPr>
          <p:cNvSpPr txBox="1"/>
          <p:nvPr/>
        </p:nvSpPr>
        <p:spPr>
          <a:xfrm>
            <a:off x="8453403" y="2877315"/>
            <a:ext cx="466794" cy="369332"/>
          </a:xfrm>
          <a:prstGeom prst="rect">
            <a:avLst/>
          </a:prstGeom>
          <a:noFill/>
        </p:spPr>
        <p:txBody>
          <a:bodyPr wrap="none" rtlCol="0">
            <a:spAutoFit/>
          </a:bodyPr>
          <a:lstStyle/>
          <a:p>
            <a:r>
              <a:rPr lang="en-US" dirty="0"/>
              <a:t>8%</a:t>
            </a:r>
          </a:p>
        </p:txBody>
      </p:sp>
    </p:spTree>
    <p:extLst>
      <p:ext uri="{BB962C8B-B14F-4D97-AF65-F5344CB8AC3E}">
        <p14:creationId xmlns:p14="http://schemas.microsoft.com/office/powerpoint/2010/main" val="417771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Salary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34482211"/>
              </p:ext>
            </p:extLst>
          </p:nvPr>
        </p:nvGraphicFramePr>
        <p:xfrm>
          <a:off x="1889354" y="2134720"/>
          <a:ext cx="4915815" cy="1849120"/>
        </p:xfrm>
        <a:graphic>
          <a:graphicData uri="http://schemas.openxmlformats.org/drawingml/2006/table">
            <a:tbl>
              <a:tblPr firstRow="1" bandRow="1">
                <a:tableStyleId>{5C22544A-7EE6-4342-B048-85BDC9FD1C3A}</a:tableStyleId>
              </a:tblPr>
              <a:tblGrid>
                <a:gridCol w="1971446">
                  <a:extLst>
                    <a:ext uri="{9D8B030D-6E8A-4147-A177-3AD203B41FA5}">
                      <a16:colId xmlns:a16="http://schemas.microsoft.com/office/drawing/2014/main" val="2601394141"/>
                    </a:ext>
                  </a:extLst>
                </a:gridCol>
                <a:gridCol w="1510589">
                  <a:extLst>
                    <a:ext uri="{9D8B030D-6E8A-4147-A177-3AD203B41FA5}">
                      <a16:colId xmlns:a16="http://schemas.microsoft.com/office/drawing/2014/main" val="376024964"/>
                    </a:ext>
                  </a:extLst>
                </a:gridCol>
                <a:gridCol w="1433780">
                  <a:extLst>
                    <a:ext uri="{9D8B030D-6E8A-4147-A177-3AD203B41FA5}">
                      <a16:colId xmlns:a16="http://schemas.microsoft.com/office/drawing/2014/main" val="359723301"/>
                    </a:ext>
                  </a:extLst>
                </a:gridCol>
              </a:tblGrid>
              <a:tr h="0">
                <a:tc>
                  <a:txBody>
                    <a:bodyPr/>
                    <a:lstStyle/>
                    <a:p>
                      <a:endParaRPr lang="en-US" dirty="0"/>
                    </a:p>
                  </a:txBody>
                  <a:tcPr/>
                </a:tc>
                <a:tc>
                  <a:txBody>
                    <a:bodyPr/>
                    <a:lstStyle/>
                    <a:p>
                      <a:r>
                        <a:rPr lang="en-US" dirty="0"/>
                        <a:t>Clinical Hours</a:t>
                      </a:r>
                    </a:p>
                  </a:txBody>
                  <a:tcPr/>
                </a:tc>
                <a:tc>
                  <a:txBody>
                    <a:bodyPr/>
                    <a:lstStyle/>
                    <a:p>
                      <a:r>
                        <a:rPr lang="en-US" dirty="0"/>
                        <a:t>Total Salary</a:t>
                      </a:r>
                    </a:p>
                  </a:txBody>
                  <a:tcPr/>
                </a:tc>
                <a:extLst>
                  <a:ext uri="{0D108BD9-81ED-4DB2-BD59-A6C34878D82A}">
                    <a16:rowId xmlns:a16="http://schemas.microsoft.com/office/drawing/2014/main" val="2833071077"/>
                  </a:ext>
                </a:extLst>
              </a:tr>
              <a:tr h="370840">
                <a:tc>
                  <a:txBody>
                    <a:bodyPr/>
                    <a:lstStyle/>
                    <a:p>
                      <a:r>
                        <a:rPr lang="en-US" b="1" dirty="0"/>
                        <a:t>Academic</a:t>
                      </a:r>
                    </a:p>
                  </a:txBody>
                  <a:tcPr/>
                </a:tc>
                <a:tc>
                  <a:txBody>
                    <a:bodyPr/>
                    <a:lstStyle/>
                    <a:p>
                      <a:pPr algn="ctr"/>
                      <a:r>
                        <a:rPr lang="en-US" b="1" dirty="0"/>
                        <a:t>961</a:t>
                      </a:r>
                    </a:p>
                  </a:txBody>
                  <a:tcPr/>
                </a:tc>
                <a:tc>
                  <a:txBody>
                    <a:bodyPr/>
                    <a:lstStyle/>
                    <a:p>
                      <a:pPr algn="ctr"/>
                      <a:r>
                        <a:rPr lang="en-US" b="1" dirty="0"/>
                        <a:t>$316,637</a:t>
                      </a:r>
                    </a:p>
                  </a:txBody>
                  <a:tcPr/>
                </a:tc>
                <a:extLst>
                  <a:ext uri="{0D108BD9-81ED-4DB2-BD59-A6C34878D82A}">
                    <a16:rowId xmlns:a16="http://schemas.microsoft.com/office/drawing/2014/main" val="2391969000"/>
                  </a:ext>
                </a:extLst>
              </a:tr>
              <a:tr h="370840">
                <a:tc>
                  <a:txBody>
                    <a:bodyPr/>
                    <a:lstStyle/>
                    <a:p>
                      <a:r>
                        <a:rPr lang="en-US" b="1" dirty="0"/>
                        <a:t>Academic Affiliate</a:t>
                      </a:r>
                    </a:p>
                  </a:txBody>
                  <a:tcPr/>
                </a:tc>
                <a:tc>
                  <a:txBody>
                    <a:bodyPr/>
                    <a:lstStyle/>
                    <a:p>
                      <a:pPr algn="ctr"/>
                      <a:r>
                        <a:rPr lang="en-US" b="1" dirty="0"/>
                        <a:t>1,060</a:t>
                      </a:r>
                    </a:p>
                  </a:txBody>
                  <a:tcPr/>
                </a:tc>
                <a:tc>
                  <a:txBody>
                    <a:bodyPr/>
                    <a:lstStyle/>
                    <a:p>
                      <a:pPr algn="ctr"/>
                      <a:r>
                        <a:rPr lang="en-US" b="1" dirty="0"/>
                        <a:t>$318,519</a:t>
                      </a:r>
                    </a:p>
                  </a:txBody>
                  <a:tcPr/>
                </a:tc>
                <a:extLst>
                  <a:ext uri="{0D108BD9-81ED-4DB2-BD59-A6C34878D82A}">
                    <a16:rowId xmlns:a16="http://schemas.microsoft.com/office/drawing/2014/main" val="2796670612"/>
                  </a:ext>
                </a:extLst>
              </a:tr>
              <a:tr h="370840">
                <a:tc>
                  <a:txBody>
                    <a:bodyPr/>
                    <a:lstStyle/>
                    <a:p>
                      <a:r>
                        <a:rPr lang="en-US" b="1" dirty="0"/>
                        <a:t>Community</a:t>
                      </a:r>
                    </a:p>
                  </a:txBody>
                  <a:tcPr/>
                </a:tc>
                <a:tc>
                  <a:txBody>
                    <a:bodyPr/>
                    <a:lstStyle/>
                    <a:p>
                      <a:pPr algn="ctr"/>
                      <a:r>
                        <a:rPr lang="en-US" b="1" dirty="0"/>
                        <a:t>1,319</a:t>
                      </a:r>
                    </a:p>
                  </a:txBody>
                  <a:tcPr/>
                </a:tc>
                <a:tc>
                  <a:txBody>
                    <a:bodyPr/>
                    <a:lstStyle/>
                    <a:p>
                      <a:pPr algn="ctr"/>
                      <a:r>
                        <a:rPr lang="en-US" b="1" dirty="0"/>
                        <a:t>$339,801</a:t>
                      </a:r>
                    </a:p>
                  </a:txBody>
                  <a:tcPr/>
                </a:tc>
                <a:extLst>
                  <a:ext uri="{0D108BD9-81ED-4DB2-BD59-A6C34878D82A}">
                    <a16:rowId xmlns:a16="http://schemas.microsoft.com/office/drawing/2014/main" val="701715030"/>
                  </a:ext>
                </a:extLst>
              </a:tr>
              <a:tr h="370840">
                <a:tc>
                  <a:txBody>
                    <a:bodyPr/>
                    <a:lstStyle/>
                    <a:p>
                      <a:r>
                        <a:rPr lang="en-US" b="1" dirty="0"/>
                        <a:t>Freestanding</a:t>
                      </a:r>
                    </a:p>
                  </a:txBody>
                  <a:tcPr/>
                </a:tc>
                <a:tc>
                  <a:txBody>
                    <a:bodyPr/>
                    <a:lstStyle/>
                    <a:p>
                      <a:pPr algn="ctr"/>
                      <a:r>
                        <a:rPr lang="en-US" b="1" dirty="0"/>
                        <a:t>1,473</a:t>
                      </a:r>
                    </a:p>
                  </a:txBody>
                  <a:tcPr/>
                </a:tc>
                <a:tc>
                  <a:txBody>
                    <a:bodyPr/>
                    <a:lstStyle/>
                    <a:p>
                      <a:pPr algn="ctr"/>
                      <a:r>
                        <a:rPr lang="en-US" b="1" dirty="0"/>
                        <a:t>$330,825</a:t>
                      </a:r>
                    </a:p>
                  </a:txBody>
                  <a:tcPr/>
                </a:tc>
                <a:extLst>
                  <a:ext uri="{0D108BD9-81ED-4DB2-BD59-A6C34878D82A}">
                    <a16:rowId xmlns:a16="http://schemas.microsoft.com/office/drawing/2014/main" val="3323718449"/>
                  </a:ext>
                </a:extLst>
              </a:tr>
            </a:tbl>
          </a:graphicData>
        </a:graphic>
      </p:graphicFrame>
      <p:sp>
        <p:nvSpPr>
          <p:cNvPr id="7" name="TextBox 6"/>
          <p:cNvSpPr txBox="1"/>
          <p:nvPr/>
        </p:nvSpPr>
        <p:spPr>
          <a:xfrm>
            <a:off x="329184" y="1337039"/>
            <a:ext cx="3120341" cy="646331"/>
          </a:xfrm>
          <a:prstGeom prst="rect">
            <a:avLst/>
          </a:prstGeom>
          <a:noFill/>
        </p:spPr>
        <p:txBody>
          <a:bodyPr wrap="none" rtlCol="0">
            <a:spAutoFit/>
          </a:bodyPr>
          <a:lstStyle/>
          <a:p>
            <a:r>
              <a:rPr lang="en-US" sz="3600" b="1" dirty="0"/>
              <a:t>Practice setting</a:t>
            </a:r>
          </a:p>
        </p:txBody>
      </p:sp>
      <p:pic>
        <p:nvPicPr>
          <p:cNvPr id="8" name="Picture 7"/>
          <p:cNvPicPr>
            <a:picLocks noChangeAspect="1"/>
          </p:cNvPicPr>
          <p:nvPr/>
        </p:nvPicPr>
        <p:blipFill>
          <a:blip r:embed="rId2"/>
          <a:stretch>
            <a:fillRect/>
          </a:stretch>
        </p:blipFill>
        <p:spPr>
          <a:xfrm>
            <a:off x="3372614" y="4388964"/>
            <a:ext cx="4654385" cy="1570854"/>
          </a:xfrm>
          <a:prstGeom prst="rect">
            <a:avLst/>
          </a:prstGeom>
        </p:spPr>
      </p:pic>
      <p:pic>
        <p:nvPicPr>
          <p:cNvPr id="10" name="Picture 9"/>
          <p:cNvPicPr>
            <a:picLocks noChangeAspect="1"/>
          </p:cNvPicPr>
          <p:nvPr/>
        </p:nvPicPr>
        <p:blipFill>
          <a:blip r:embed="rId3"/>
          <a:stretch>
            <a:fillRect/>
          </a:stretch>
        </p:blipFill>
        <p:spPr>
          <a:xfrm>
            <a:off x="629453" y="5199213"/>
            <a:ext cx="3042421" cy="1521211"/>
          </a:xfrm>
          <a:prstGeom prst="rect">
            <a:avLst/>
          </a:prstGeom>
        </p:spPr>
      </p:pic>
    </p:spTree>
    <p:extLst>
      <p:ext uri="{BB962C8B-B14F-4D97-AF65-F5344CB8AC3E}">
        <p14:creationId xmlns:p14="http://schemas.microsoft.com/office/powerpoint/2010/main" val="196218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BD62-E839-41BB-A44E-6685B980AA25}"/>
              </a:ext>
            </a:extLst>
          </p:cNvPr>
          <p:cNvSpPr>
            <a:spLocks noGrp="1"/>
          </p:cNvSpPr>
          <p:nvPr>
            <p:ph type="title"/>
          </p:nvPr>
        </p:nvSpPr>
        <p:spPr>
          <a:xfrm>
            <a:off x="381700" y="160337"/>
            <a:ext cx="8229600" cy="1143000"/>
          </a:xfrm>
        </p:spPr>
        <p:txBody>
          <a:bodyPr/>
          <a:lstStyle/>
          <a:p>
            <a:r>
              <a:rPr lang="en-US" dirty="0"/>
              <a:t>Per Diem Rates</a:t>
            </a:r>
          </a:p>
        </p:txBody>
      </p:sp>
      <p:sp>
        <p:nvSpPr>
          <p:cNvPr id="4" name="Text Placeholder 3">
            <a:extLst>
              <a:ext uri="{FF2B5EF4-FFF2-40B4-BE49-F238E27FC236}">
                <a16:creationId xmlns:a16="http://schemas.microsoft.com/office/drawing/2014/main" id="{8A623AFB-CAD0-4CCA-8864-C9F3F901C897}"/>
              </a:ext>
            </a:extLst>
          </p:cNvPr>
          <p:cNvSpPr>
            <a:spLocks noGrp="1"/>
          </p:cNvSpPr>
          <p:nvPr>
            <p:ph type="body" idx="1"/>
          </p:nvPr>
        </p:nvSpPr>
        <p:spPr>
          <a:xfrm>
            <a:off x="703846" y="1535113"/>
            <a:ext cx="4040188" cy="639762"/>
          </a:xfrm>
        </p:spPr>
        <p:txBody>
          <a:bodyPr/>
          <a:lstStyle/>
          <a:p>
            <a:r>
              <a:rPr lang="en-US" dirty="0"/>
              <a:t>Physician per diem rate:</a:t>
            </a:r>
          </a:p>
        </p:txBody>
      </p:sp>
      <p:sp>
        <p:nvSpPr>
          <p:cNvPr id="3" name="Content Placeholder 2">
            <a:extLst>
              <a:ext uri="{FF2B5EF4-FFF2-40B4-BE49-F238E27FC236}">
                <a16:creationId xmlns:a16="http://schemas.microsoft.com/office/drawing/2014/main" id="{8296E59C-C817-4F47-A82E-417593C193CD}"/>
              </a:ext>
            </a:extLst>
          </p:cNvPr>
          <p:cNvSpPr>
            <a:spLocks noGrp="1"/>
          </p:cNvSpPr>
          <p:nvPr>
            <p:ph sz="half" idx="2"/>
          </p:nvPr>
        </p:nvSpPr>
        <p:spPr>
          <a:xfrm>
            <a:off x="703846" y="2174875"/>
            <a:ext cx="4040188" cy="3951288"/>
          </a:xfrm>
        </p:spPr>
        <p:txBody>
          <a:bodyPr>
            <a:normAutofit/>
          </a:bodyPr>
          <a:lstStyle/>
          <a:p>
            <a:r>
              <a:rPr lang="en-US" sz="2000" dirty="0"/>
              <a:t>Day per diem rate:		</a:t>
            </a:r>
            <a:r>
              <a:rPr lang="en-US" sz="2000" b="1" dirty="0"/>
              <a:t>$188</a:t>
            </a:r>
            <a:r>
              <a:rPr lang="en-US" sz="2000" dirty="0"/>
              <a:t>	($120—$250)</a:t>
            </a:r>
          </a:p>
          <a:p>
            <a:endParaRPr lang="en-US" sz="1000" dirty="0"/>
          </a:p>
          <a:p>
            <a:r>
              <a:rPr lang="en-US" sz="2000" dirty="0"/>
              <a:t>Night per diem rate:	</a:t>
            </a:r>
            <a:r>
              <a:rPr lang="en-US" sz="2000" b="1" dirty="0"/>
              <a:t>$200</a:t>
            </a:r>
            <a:r>
              <a:rPr lang="en-US" sz="2000" dirty="0"/>
              <a:t>	($135—$250)</a:t>
            </a:r>
          </a:p>
        </p:txBody>
      </p:sp>
      <p:sp>
        <p:nvSpPr>
          <p:cNvPr id="5" name="Text Placeholder 4">
            <a:extLst>
              <a:ext uri="{FF2B5EF4-FFF2-40B4-BE49-F238E27FC236}">
                <a16:creationId xmlns:a16="http://schemas.microsoft.com/office/drawing/2014/main" id="{D4616FA2-3590-492D-842B-5C3C5AAE2F22}"/>
              </a:ext>
            </a:extLst>
          </p:cNvPr>
          <p:cNvSpPr>
            <a:spLocks noGrp="1"/>
          </p:cNvSpPr>
          <p:nvPr>
            <p:ph type="body" sz="quarter" idx="3"/>
          </p:nvPr>
        </p:nvSpPr>
        <p:spPr>
          <a:xfrm>
            <a:off x="5039308" y="1535113"/>
            <a:ext cx="4041775" cy="639762"/>
          </a:xfrm>
        </p:spPr>
        <p:txBody>
          <a:bodyPr/>
          <a:lstStyle/>
          <a:p>
            <a:r>
              <a:rPr lang="en-US" dirty="0"/>
              <a:t>APP per diem rate:</a:t>
            </a:r>
          </a:p>
        </p:txBody>
      </p:sp>
      <p:sp>
        <p:nvSpPr>
          <p:cNvPr id="6" name="Content Placeholder 5">
            <a:extLst>
              <a:ext uri="{FF2B5EF4-FFF2-40B4-BE49-F238E27FC236}">
                <a16:creationId xmlns:a16="http://schemas.microsoft.com/office/drawing/2014/main" id="{0A1D6643-2F82-4CA6-BA04-C087CE67E0A2}"/>
              </a:ext>
            </a:extLst>
          </p:cNvPr>
          <p:cNvSpPr>
            <a:spLocks noGrp="1"/>
          </p:cNvSpPr>
          <p:nvPr>
            <p:ph sz="quarter" idx="4"/>
          </p:nvPr>
        </p:nvSpPr>
        <p:spPr>
          <a:xfrm>
            <a:off x="4744034" y="2174875"/>
            <a:ext cx="4676804" cy="3951288"/>
          </a:xfrm>
        </p:spPr>
        <p:txBody>
          <a:bodyPr/>
          <a:lstStyle/>
          <a:p>
            <a:r>
              <a:rPr lang="en-US" sz="2000" dirty="0"/>
              <a:t>Day per diem rate:		</a:t>
            </a:r>
            <a:r>
              <a:rPr lang="en-US" sz="2000" b="1" dirty="0"/>
              <a:t>$65	</a:t>
            </a:r>
            <a:r>
              <a:rPr lang="en-US" sz="2000" dirty="0"/>
              <a:t>		($53—$100)</a:t>
            </a:r>
          </a:p>
          <a:p>
            <a:endParaRPr lang="en-US" sz="1000" dirty="0"/>
          </a:p>
          <a:p>
            <a:r>
              <a:rPr lang="en-US" sz="2000" dirty="0"/>
              <a:t>Night per diem rate:	</a:t>
            </a:r>
            <a:r>
              <a:rPr lang="en-US" sz="2000" b="1" dirty="0"/>
              <a:t>$70	</a:t>
            </a:r>
            <a:r>
              <a:rPr lang="en-US" sz="2000" dirty="0"/>
              <a:t>		($53—$100)</a:t>
            </a:r>
          </a:p>
          <a:p>
            <a:endParaRPr lang="en-US" dirty="0"/>
          </a:p>
        </p:txBody>
      </p:sp>
      <p:cxnSp>
        <p:nvCxnSpPr>
          <p:cNvPr id="8" name="Straight Connector 7">
            <a:extLst>
              <a:ext uri="{FF2B5EF4-FFF2-40B4-BE49-F238E27FC236}">
                <a16:creationId xmlns:a16="http://schemas.microsoft.com/office/drawing/2014/main" id="{B53623AE-D907-4144-9381-EC9512094F90}"/>
              </a:ext>
            </a:extLst>
          </p:cNvPr>
          <p:cNvCxnSpPr/>
          <p:nvPr/>
        </p:nvCxnSpPr>
        <p:spPr>
          <a:xfrm>
            <a:off x="595619" y="2174875"/>
            <a:ext cx="35988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DA8B4F7-14A3-4312-9D57-9005FD8BCE4A}"/>
              </a:ext>
            </a:extLst>
          </p:cNvPr>
          <p:cNvCxnSpPr/>
          <p:nvPr/>
        </p:nvCxnSpPr>
        <p:spPr>
          <a:xfrm>
            <a:off x="4744034" y="2174875"/>
            <a:ext cx="3598877"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B2A765BF-C550-4900-8B91-997CA15457C1}"/>
              </a:ext>
            </a:extLst>
          </p:cNvPr>
          <p:cNvPicPr>
            <a:picLocks noChangeAspect="1"/>
          </p:cNvPicPr>
          <p:nvPr/>
        </p:nvPicPr>
        <p:blipFill>
          <a:blip r:embed="rId2"/>
          <a:stretch>
            <a:fillRect/>
          </a:stretch>
        </p:blipFill>
        <p:spPr>
          <a:xfrm>
            <a:off x="3033234" y="4228058"/>
            <a:ext cx="3077531" cy="1942555"/>
          </a:xfrm>
          <a:prstGeom prst="rect">
            <a:avLst/>
          </a:prstGeom>
        </p:spPr>
      </p:pic>
    </p:spTree>
    <p:extLst>
      <p:ext uri="{BB962C8B-B14F-4D97-AF65-F5344CB8AC3E}">
        <p14:creationId xmlns:p14="http://schemas.microsoft.com/office/powerpoint/2010/main" val="222022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0210" y="1897233"/>
            <a:ext cx="7772400" cy="2111612"/>
          </a:xfrm>
        </p:spPr>
        <p:txBody>
          <a:bodyPr>
            <a:noAutofit/>
          </a:bodyPr>
          <a:lstStyle/>
          <a:p>
            <a:pPr algn="ctr"/>
            <a:r>
              <a:rPr lang="en-US" sz="3600" b="1" dirty="0"/>
              <a:t>Compensation Plans</a:t>
            </a:r>
          </a:p>
        </p:txBody>
      </p:sp>
    </p:spTree>
    <p:extLst>
      <p:ext uri="{BB962C8B-B14F-4D97-AF65-F5344CB8AC3E}">
        <p14:creationId xmlns:p14="http://schemas.microsoft.com/office/powerpoint/2010/main" val="15762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041" y="1213658"/>
            <a:ext cx="9147041" cy="5644341"/>
          </a:xfrm>
          <a:prstGeom prst="rect">
            <a:avLst/>
          </a:prstGeom>
        </p:spPr>
      </p:pic>
      <p:sp>
        <p:nvSpPr>
          <p:cNvPr id="2" name="Title 1"/>
          <p:cNvSpPr>
            <a:spLocks noGrp="1"/>
          </p:cNvSpPr>
          <p:nvPr>
            <p:ph type="title"/>
          </p:nvPr>
        </p:nvSpPr>
        <p:spPr/>
        <p:txBody>
          <a:bodyPr>
            <a:normAutofit/>
          </a:bodyPr>
          <a:lstStyle/>
          <a:p>
            <a:r>
              <a:rPr lang="en-US" sz="4000" dirty="0"/>
              <a:t>How do we pay our faculty?</a:t>
            </a:r>
          </a:p>
        </p:txBody>
      </p:sp>
      <p:sp>
        <p:nvSpPr>
          <p:cNvPr id="3" name="TextBox 2"/>
          <p:cNvSpPr txBox="1"/>
          <p:nvPr/>
        </p:nvSpPr>
        <p:spPr>
          <a:xfrm>
            <a:off x="2097893" y="1447689"/>
            <a:ext cx="4948214" cy="584775"/>
          </a:xfrm>
          <a:prstGeom prst="rect">
            <a:avLst/>
          </a:prstGeom>
          <a:noFill/>
        </p:spPr>
        <p:txBody>
          <a:bodyPr wrap="none" rtlCol="0">
            <a:spAutoFit/>
          </a:bodyPr>
          <a:lstStyle/>
          <a:p>
            <a:r>
              <a:rPr lang="en-US" sz="3200" b="1" dirty="0"/>
              <a:t>Faculty Compensation Plans</a:t>
            </a:r>
          </a:p>
        </p:txBody>
      </p:sp>
      <p:sp>
        <p:nvSpPr>
          <p:cNvPr id="8" name="TextBox 7"/>
          <p:cNvSpPr txBox="1"/>
          <p:nvPr/>
        </p:nvSpPr>
        <p:spPr>
          <a:xfrm>
            <a:off x="648399" y="2345640"/>
            <a:ext cx="2479012" cy="830997"/>
          </a:xfrm>
          <a:prstGeom prst="rect">
            <a:avLst/>
          </a:prstGeom>
          <a:noFill/>
        </p:spPr>
        <p:txBody>
          <a:bodyPr wrap="none" rtlCol="0">
            <a:spAutoFit/>
          </a:bodyPr>
          <a:lstStyle/>
          <a:p>
            <a:r>
              <a:rPr lang="en-US" sz="2400" b="1" dirty="0"/>
              <a:t>Single component</a:t>
            </a:r>
          </a:p>
          <a:p>
            <a:pPr marL="285750" indent="-285750">
              <a:buFont typeface="Arial" panose="020B0604020202020204" pitchFamily="34" charset="0"/>
              <a:buChar char="•"/>
            </a:pPr>
            <a:r>
              <a:rPr lang="en-US" sz="2400" b="1" dirty="0">
                <a:solidFill>
                  <a:schemeClr val="accent2">
                    <a:lumMod val="75000"/>
                  </a:schemeClr>
                </a:solidFill>
              </a:rPr>
              <a:t>Salary only</a:t>
            </a:r>
          </a:p>
        </p:txBody>
      </p:sp>
      <p:sp>
        <p:nvSpPr>
          <p:cNvPr id="9" name="TextBox 8"/>
          <p:cNvSpPr txBox="1"/>
          <p:nvPr/>
        </p:nvSpPr>
        <p:spPr>
          <a:xfrm>
            <a:off x="648399" y="4599889"/>
            <a:ext cx="2815899" cy="1569660"/>
          </a:xfrm>
          <a:prstGeom prst="rect">
            <a:avLst/>
          </a:prstGeom>
          <a:noFill/>
        </p:spPr>
        <p:txBody>
          <a:bodyPr wrap="none" rtlCol="0">
            <a:spAutoFit/>
          </a:bodyPr>
          <a:lstStyle/>
          <a:p>
            <a:r>
              <a:rPr lang="en-US" sz="2400" b="1" dirty="0"/>
              <a:t>Two component</a:t>
            </a:r>
          </a:p>
          <a:p>
            <a:pPr marL="285750" indent="-285750">
              <a:buFont typeface="Arial" panose="020B0604020202020204" pitchFamily="34" charset="0"/>
              <a:buChar char="•"/>
            </a:pPr>
            <a:r>
              <a:rPr lang="en-US" sz="2400" b="1" dirty="0">
                <a:solidFill>
                  <a:schemeClr val="accent2">
                    <a:lumMod val="75000"/>
                  </a:schemeClr>
                </a:solidFill>
              </a:rPr>
              <a:t>Base + Extra hours</a:t>
            </a:r>
          </a:p>
          <a:p>
            <a:pPr marL="285750" indent="-285750">
              <a:buFont typeface="Arial" panose="020B0604020202020204" pitchFamily="34" charset="0"/>
              <a:buChar char="•"/>
            </a:pPr>
            <a:r>
              <a:rPr lang="en-US" sz="2400" b="1" dirty="0">
                <a:solidFill>
                  <a:schemeClr val="accent2">
                    <a:lumMod val="75000"/>
                  </a:schemeClr>
                </a:solidFill>
              </a:rPr>
              <a:t>Base + Stipend</a:t>
            </a:r>
          </a:p>
          <a:p>
            <a:pPr marL="285750" indent="-285750">
              <a:buFont typeface="Arial" panose="020B0604020202020204" pitchFamily="34" charset="0"/>
              <a:buChar char="•"/>
            </a:pPr>
            <a:r>
              <a:rPr lang="en-US" sz="2400" b="1" dirty="0">
                <a:solidFill>
                  <a:schemeClr val="accent2">
                    <a:lumMod val="75000"/>
                  </a:schemeClr>
                </a:solidFill>
              </a:rPr>
              <a:t>Base + Bonus</a:t>
            </a:r>
          </a:p>
        </p:txBody>
      </p:sp>
      <p:sp>
        <p:nvSpPr>
          <p:cNvPr id="10" name="TextBox 9"/>
          <p:cNvSpPr txBox="1"/>
          <p:nvPr/>
        </p:nvSpPr>
        <p:spPr>
          <a:xfrm>
            <a:off x="4688733" y="2345640"/>
            <a:ext cx="3432350" cy="1569660"/>
          </a:xfrm>
          <a:prstGeom prst="rect">
            <a:avLst/>
          </a:prstGeom>
          <a:noFill/>
        </p:spPr>
        <p:txBody>
          <a:bodyPr wrap="none" rtlCol="0">
            <a:spAutoFit/>
          </a:bodyPr>
          <a:lstStyle/>
          <a:p>
            <a:r>
              <a:rPr lang="en-US" sz="2400" b="1" dirty="0"/>
              <a:t>Three component</a:t>
            </a:r>
          </a:p>
          <a:p>
            <a:pPr marL="285750" indent="-285750">
              <a:buFont typeface="Arial" panose="020B0604020202020204" pitchFamily="34" charset="0"/>
              <a:buChar char="•"/>
            </a:pPr>
            <a:r>
              <a:rPr lang="en-US" sz="2400" b="1" dirty="0">
                <a:solidFill>
                  <a:schemeClr val="accent2">
                    <a:lumMod val="75000"/>
                  </a:schemeClr>
                </a:solidFill>
              </a:rPr>
              <a:t>Base + Extra + Stipend</a:t>
            </a:r>
          </a:p>
          <a:p>
            <a:pPr marL="285750" indent="-285750">
              <a:buFont typeface="Arial" panose="020B0604020202020204" pitchFamily="34" charset="0"/>
              <a:buChar char="•"/>
            </a:pPr>
            <a:r>
              <a:rPr lang="en-US" sz="2400" b="1" dirty="0">
                <a:solidFill>
                  <a:schemeClr val="accent2">
                    <a:lumMod val="75000"/>
                  </a:schemeClr>
                </a:solidFill>
              </a:rPr>
              <a:t>Base + Extra + Bonus</a:t>
            </a:r>
          </a:p>
          <a:p>
            <a:pPr marL="285750" indent="-285750">
              <a:buFont typeface="Arial" panose="020B0604020202020204" pitchFamily="34" charset="0"/>
              <a:buChar char="•"/>
            </a:pPr>
            <a:r>
              <a:rPr lang="en-US" sz="2400" b="1" dirty="0">
                <a:solidFill>
                  <a:schemeClr val="accent2">
                    <a:lumMod val="75000"/>
                  </a:schemeClr>
                </a:solidFill>
              </a:rPr>
              <a:t>Base + Stipend + Bonus</a:t>
            </a:r>
          </a:p>
        </p:txBody>
      </p:sp>
      <p:sp>
        <p:nvSpPr>
          <p:cNvPr id="11" name="TextBox 10"/>
          <p:cNvSpPr txBox="1"/>
          <p:nvPr/>
        </p:nvSpPr>
        <p:spPr>
          <a:xfrm>
            <a:off x="4688733" y="4602564"/>
            <a:ext cx="4308872" cy="830997"/>
          </a:xfrm>
          <a:prstGeom prst="rect">
            <a:avLst/>
          </a:prstGeom>
          <a:noFill/>
        </p:spPr>
        <p:txBody>
          <a:bodyPr wrap="none" rtlCol="0">
            <a:spAutoFit/>
          </a:bodyPr>
          <a:lstStyle/>
          <a:p>
            <a:r>
              <a:rPr lang="en-US" sz="2400" b="1" dirty="0"/>
              <a:t>Four component</a:t>
            </a:r>
          </a:p>
          <a:p>
            <a:pPr marL="285750" indent="-285750">
              <a:buFont typeface="Arial" panose="020B0604020202020204" pitchFamily="34" charset="0"/>
              <a:buChar char="•"/>
            </a:pPr>
            <a:r>
              <a:rPr lang="en-US" sz="2400" b="1" dirty="0">
                <a:solidFill>
                  <a:schemeClr val="accent2">
                    <a:lumMod val="75000"/>
                  </a:schemeClr>
                </a:solidFill>
              </a:rPr>
              <a:t>Base + Extra+ Stipend + Bonus</a:t>
            </a:r>
          </a:p>
        </p:txBody>
      </p:sp>
    </p:spTree>
    <p:extLst>
      <p:ext uri="{BB962C8B-B14F-4D97-AF65-F5344CB8AC3E}">
        <p14:creationId xmlns:p14="http://schemas.microsoft.com/office/powerpoint/2010/main" val="3258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Salary Components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67666990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6368" y="6317927"/>
            <a:ext cx="39331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Chairs, Chiefs, pure</a:t>
            </a:r>
            <a:r>
              <a:rPr kumimoji="0" lang="en-US" sz="1600" b="0" i="0" u="none" strike="noStrike" kern="1200" cap="none" spc="0" normalizeH="0" noProof="0" dirty="0">
                <a:ln>
                  <a:noFill/>
                </a:ln>
                <a:solidFill>
                  <a:prstClr val="black"/>
                </a:solidFill>
                <a:effectLst/>
                <a:uLnTx/>
                <a:uFillTx/>
                <a:latin typeface="Calibri"/>
                <a:ea typeface="+mn-ea"/>
                <a:cs typeface="+mn-cs"/>
              </a:rPr>
              <a:t> </a:t>
            </a:r>
            <a:r>
              <a:rPr kumimoji="0" lang="en-US" sz="1600" b="0" i="0" u="none" strike="noStrike" kern="1200" cap="none" spc="0" normalizeH="0" noProof="0" dirty="0" err="1">
                <a:ln>
                  <a:noFill/>
                </a:ln>
                <a:solidFill>
                  <a:prstClr val="black"/>
                </a:solidFill>
                <a:effectLst/>
                <a:uLnTx/>
                <a:uFillTx/>
                <a:latin typeface="Calibri"/>
                <a:ea typeface="+mn-ea"/>
                <a:cs typeface="+mn-cs"/>
              </a:rPr>
              <a:t>Peds</a:t>
            </a:r>
            <a:r>
              <a:rPr kumimoji="0" lang="en-US" sz="1600" b="0" i="0" u="none" strike="noStrike" kern="1200" cap="none" spc="0" normalizeH="0" noProof="0" dirty="0">
                <a:ln>
                  <a:noFill/>
                </a:ln>
                <a:solidFill>
                  <a:prstClr val="black"/>
                </a:solidFill>
                <a:effectLst/>
                <a:uLnTx/>
                <a:uFillTx/>
                <a:latin typeface="Calibri"/>
                <a:ea typeface="+mn-ea"/>
                <a:cs typeface="+mn-cs"/>
              </a:rPr>
              <a:t> EM faculty</a:t>
            </a:r>
            <a:r>
              <a:rPr kumimoji="0" lang="en-US" sz="1600" b="0" i="0" u="none" strike="noStrike" kern="1200" cap="none" spc="0" normalizeH="0" baseline="0" noProof="0" dirty="0">
                <a:ln>
                  <a:noFill/>
                </a:ln>
                <a:solidFill>
                  <a:prstClr val="black"/>
                </a:solidFill>
                <a:effectLst/>
                <a:uLnTx/>
                <a:uFillTx/>
                <a:latin typeface="Calibri"/>
                <a:ea typeface="+mn-ea"/>
                <a:cs typeface="+mn-cs"/>
              </a:rPr>
              <a:t> excluded</a:t>
            </a:r>
          </a:p>
        </p:txBody>
      </p:sp>
      <p:sp>
        <p:nvSpPr>
          <p:cNvPr id="4" name="TextBox 3"/>
          <p:cNvSpPr txBox="1"/>
          <p:nvPr/>
        </p:nvSpPr>
        <p:spPr>
          <a:xfrm>
            <a:off x="3205091" y="3929231"/>
            <a:ext cx="71686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mn-ea"/>
                <a:cs typeface="+mn-cs"/>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mn-ea"/>
                <a:cs typeface="+mn-cs"/>
              </a:rPr>
              <a:t>of MD</a:t>
            </a:r>
          </a:p>
        </p:txBody>
      </p:sp>
      <p:sp>
        <p:nvSpPr>
          <p:cNvPr id="6" name="TextBox 5"/>
          <p:cNvSpPr txBox="1"/>
          <p:nvPr/>
        </p:nvSpPr>
        <p:spPr>
          <a:xfrm>
            <a:off x="4388959" y="3929233"/>
            <a:ext cx="71686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Calibri"/>
              </a:rPr>
              <a:t>27%</a:t>
            </a:r>
            <a:endParaRPr kumimoji="0" lang="en-US" sz="16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mn-ea"/>
                <a:cs typeface="+mn-cs"/>
              </a:rPr>
              <a:t>of MD</a:t>
            </a:r>
          </a:p>
        </p:txBody>
      </p:sp>
      <p:sp>
        <p:nvSpPr>
          <p:cNvPr id="7" name="TextBox 6"/>
          <p:cNvSpPr txBox="1"/>
          <p:nvPr/>
        </p:nvSpPr>
        <p:spPr>
          <a:xfrm>
            <a:off x="5626436" y="3929232"/>
            <a:ext cx="71686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49%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of MD</a:t>
            </a:r>
          </a:p>
        </p:txBody>
      </p:sp>
      <p:sp>
        <p:nvSpPr>
          <p:cNvPr id="8" name="TextBox 7"/>
          <p:cNvSpPr txBox="1"/>
          <p:nvPr/>
        </p:nvSpPr>
        <p:spPr>
          <a:xfrm>
            <a:off x="6798186" y="3929233"/>
            <a:ext cx="71686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of MD</a:t>
            </a:r>
          </a:p>
        </p:txBody>
      </p:sp>
      <p:sp>
        <p:nvSpPr>
          <p:cNvPr id="10" name="TextBox 9"/>
          <p:cNvSpPr txBox="1"/>
          <p:nvPr/>
        </p:nvSpPr>
        <p:spPr>
          <a:xfrm>
            <a:off x="3240358" y="4743456"/>
            <a:ext cx="646331"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4454683" y="4743455"/>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90%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5692158" y="4737577"/>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84%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6863908" y="4737576"/>
            <a:ext cx="58541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84%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a:rPr>
              <a:t>Base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7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34B267-FFD7-4CDE-B9ED-68F0BAFE2BAC}"/>
              </a:ext>
            </a:extLst>
          </p:cNvPr>
          <p:cNvPicPr>
            <a:picLocks noChangeAspect="1"/>
          </p:cNvPicPr>
          <p:nvPr/>
        </p:nvPicPr>
        <p:blipFill>
          <a:blip r:embed="rId2"/>
          <a:stretch>
            <a:fillRect/>
          </a:stretch>
        </p:blipFill>
        <p:spPr>
          <a:xfrm>
            <a:off x="5238162" y="1716858"/>
            <a:ext cx="3530336" cy="2647752"/>
          </a:xfrm>
          <a:prstGeom prst="rect">
            <a:avLst/>
          </a:prstGeom>
        </p:spPr>
      </p:pic>
      <p:sp>
        <p:nvSpPr>
          <p:cNvPr id="2" name="Title 1">
            <a:extLst>
              <a:ext uri="{FF2B5EF4-FFF2-40B4-BE49-F238E27FC236}">
                <a16:creationId xmlns:a16="http://schemas.microsoft.com/office/drawing/2014/main" id="{0560ECFF-E3B4-41BA-A93C-717B119AB8D1}"/>
              </a:ext>
            </a:extLst>
          </p:cNvPr>
          <p:cNvSpPr>
            <a:spLocks noGrp="1"/>
          </p:cNvSpPr>
          <p:nvPr>
            <p:ph type="title"/>
          </p:nvPr>
        </p:nvSpPr>
        <p:spPr/>
        <p:txBody>
          <a:bodyPr/>
          <a:lstStyle/>
          <a:p>
            <a:r>
              <a:rPr lang="en-US" dirty="0"/>
              <a:t>Inpatient Length of Stay</a:t>
            </a:r>
          </a:p>
        </p:txBody>
      </p:sp>
      <p:pic>
        <p:nvPicPr>
          <p:cNvPr id="4" name="Content Placeholder 3">
            <a:extLst>
              <a:ext uri="{FF2B5EF4-FFF2-40B4-BE49-F238E27FC236}">
                <a16:creationId xmlns:a16="http://schemas.microsoft.com/office/drawing/2014/main" id="{3AB83A16-7CCD-4EF8-9730-5B7A95253DAE}"/>
              </a:ext>
            </a:extLst>
          </p:cNvPr>
          <p:cNvPicPr>
            <a:picLocks noGrp="1" noChangeAspect="1"/>
          </p:cNvPicPr>
          <p:nvPr>
            <p:ph idx="1"/>
          </p:nvPr>
        </p:nvPicPr>
        <p:blipFill>
          <a:blip r:embed="rId3"/>
          <a:stretch>
            <a:fillRect/>
          </a:stretch>
        </p:blipFill>
        <p:spPr>
          <a:xfrm>
            <a:off x="4730278" y="4364610"/>
            <a:ext cx="4413722" cy="2493390"/>
          </a:xfrm>
          <a:prstGeom prst="rect">
            <a:avLst/>
          </a:prstGeom>
        </p:spPr>
      </p:pic>
      <p:sp>
        <p:nvSpPr>
          <p:cNvPr id="5" name="TextBox 4">
            <a:extLst>
              <a:ext uri="{FF2B5EF4-FFF2-40B4-BE49-F238E27FC236}">
                <a16:creationId xmlns:a16="http://schemas.microsoft.com/office/drawing/2014/main" id="{B80B3A31-41D9-469F-962E-71726CE7CA5A}"/>
              </a:ext>
            </a:extLst>
          </p:cNvPr>
          <p:cNvSpPr txBox="1"/>
          <p:nvPr/>
        </p:nvSpPr>
        <p:spPr>
          <a:xfrm>
            <a:off x="874715" y="2271860"/>
            <a:ext cx="3855563" cy="3970318"/>
          </a:xfrm>
          <a:prstGeom prst="rect">
            <a:avLst/>
          </a:prstGeom>
          <a:noFill/>
        </p:spPr>
        <p:txBody>
          <a:bodyPr wrap="square" rtlCol="0">
            <a:spAutoFit/>
          </a:bodyPr>
          <a:lstStyle/>
          <a:p>
            <a:r>
              <a:rPr lang="en-US" sz="2800" b="1" dirty="0"/>
              <a:t>Staffed beds:	637</a:t>
            </a:r>
          </a:p>
          <a:p>
            <a:r>
              <a:rPr lang="en-US" sz="2800" b="1" dirty="0"/>
              <a:t>Patient Days:	232,505</a:t>
            </a:r>
          </a:p>
          <a:p>
            <a:r>
              <a:rPr lang="en-US" sz="2800" b="1" dirty="0"/>
              <a:t>Hospitalized:	29,841</a:t>
            </a:r>
          </a:p>
          <a:p>
            <a:endParaRPr lang="en-US" sz="2800" b="1" dirty="0"/>
          </a:p>
          <a:p>
            <a:r>
              <a:rPr lang="en-US" sz="2800" b="1" dirty="0"/>
              <a:t>Mean LOS:	7.79 days</a:t>
            </a:r>
          </a:p>
          <a:p>
            <a:r>
              <a:rPr lang="en-US" sz="2800" b="1" dirty="0"/>
              <a:t>FY 2020:		6.60 days</a:t>
            </a:r>
          </a:p>
          <a:p>
            <a:endParaRPr lang="en-US" sz="2800" b="1" dirty="0"/>
          </a:p>
          <a:p>
            <a:r>
              <a:rPr lang="en-US" sz="2800" b="1" dirty="0">
                <a:solidFill>
                  <a:srgbClr val="C00000"/>
                </a:solidFill>
              </a:rPr>
              <a:t>Increase:		1.19 days</a:t>
            </a:r>
          </a:p>
          <a:p>
            <a:r>
              <a:rPr lang="en-US" sz="2800" b="1" dirty="0">
                <a:solidFill>
                  <a:srgbClr val="C00000"/>
                </a:solidFill>
              </a:rPr>
              <a:t>Occupancy:	  +15%</a:t>
            </a:r>
          </a:p>
        </p:txBody>
      </p:sp>
    </p:spTree>
    <p:extLst>
      <p:ext uri="{BB962C8B-B14F-4D97-AF65-F5344CB8AC3E}">
        <p14:creationId xmlns:p14="http://schemas.microsoft.com/office/powerpoint/2010/main" val="286654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left)">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wipe(left)">
                                      <p:cBhvr>
                                        <p:cTn id="12" dur="500"/>
                                        <p:tgtEl>
                                          <p:spTgt spid="5">
                                            <p:txEl>
                                              <p:pRg st="5" end="5"/>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wipe(left)">
                                      <p:cBhvr>
                                        <p:cTn id="16" dur="500"/>
                                        <p:tgtEl>
                                          <p:spTgt spid="5">
                                            <p:txEl>
                                              <p:pRg st="7" end="7"/>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Effect transition="in" filter="wipe(left)">
                                      <p:cBhvr>
                                        <p:cTn id="2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Salary Components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7552826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25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22313" y="3821112"/>
            <a:ext cx="7772400" cy="1500187"/>
          </a:xfrm>
        </p:spPr>
        <p:txBody>
          <a:bodyPr>
            <a:noAutofit/>
          </a:bodyPr>
          <a:lstStyle/>
          <a:p>
            <a:pPr algn="ctr"/>
            <a:r>
              <a:rPr lang="en-US" sz="4000" b="1" dirty="0"/>
              <a:t>APP Salary Survey</a:t>
            </a:r>
          </a:p>
          <a:p>
            <a:pPr algn="ctr"/>
            <a:r>
              <a:rPr lang="en-US" sz="4000" b="1" dirty="0"/>
              <a:t>Fiscal Year 2021 Data</a:t>
            </a:r>
          </a:p>
          <a:p>
            <a:pPr algn="ctr"/>
            <a:endParaRPr lang="en-US" sz="2800" b="1" dirty="0"/>
          </a:p>
          <a:p>
            <a:pPr algn="ctr"/>
            <a:endParaRPr lang="en-US" sz="3600" b="1" dirty="0">
              <a:solidFill>
                <a:srgbClr val="C00000"/>
              </a:solidFill>
            </a:endParaRPr>
          </a:p>
        </p:txBody>
      </p:sp>
    </p:spTree>
    <p:extLst>
      <p:ext uri="{BB962C8B-B14F-4D97-AF65-F5344CB8AC3E}">
        <p14:creationId xmlns:p14="http://schemas.microsoft.com/office/powerpoint/2010/main" val="301110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Demographics</a:t>
            </a:r>
          </a:p>
        </p:txBody>
      </p:sp>
      <p:sp>
        <p:nvSpPr>
          <p:cNvPr id="2" name="Content Placeholder 1"/>
          <p:cNvSpPr>
            <a:spLocks noGrp="1"/>
          </p:cNvSpPr>
          <p:nvPr>
            <p:ph idx="1"/>
          </p:nvPr>
        </p:nvSpPr>
        <p:spPr>
          <a:xfrm>
            <a:off x="457200" y="1695298"/>
            <a:ext cx="8229600" cy="4525963"/>
          </a:xfrm>
        </p:spPr>
        <p:txBody>
          <a:bodyPr>
            <a:normAutofit/>
          </a:bodyPr>
          <a:lstStyle/>
          <a:p>
            <a:r>
              <a:rPr lang="en-US" b="1" dirty="0"/>
              <a:t>488 Advanced Practice Providers</a:t>
            </a:r>
          </a:p>
          <a:p>
            <a:pPr marL="0" indent="0">
              <a:buNone/>
            </a:pPr>
            <a:endParaRPr lang="en-US" sz="1000" dirty="0"/>
          </a:p>
          <a:p>
            <a:pPr lvl="1"/>
            <a:r>
              <a:rPr lang="en-US" dirty="0"/>
              <a:t>8.2 years post training</a:t>
            </a:r>
          </a:p>
          <a:p>
            <a:pPr lvl="1"/>
            <a:endParaRPr lang="en-US" sz="1200" dirty="0"/>
          </a:p>
          <a:p>
            <a:pPr lvl="1"/>
            <a:r>
              <a:rPr lang="en-US" dirty="0"/>
              <a:t>62% Physician Assistant</a:t>
            </a:r>
          </a:p>
          <a:p>
            <a:pPr lvl="1"/>
            <a:r>
              <a:rPr lang="en-US" dirty="0"/>
              <a:t>38% Nurse Practitioner</a:t>
            </a:r>
          </a:p>
          <a:p>
            <a:pPr lvl="1"/>
            <a:endParaRPr lang="en-US" sz="1200" dirty="0"/>
          </a:p>
          <a:p>
            <a:pPr lvl="1"/>
            <a:r>
              <a:rPr lang="en-US" dirty="0"/>
              <a:t>75% Female</a:t>
            </a:r>
          </a:p>
          <a:p>
            <a:pPr lvl="1"/>
            <a:r>
              <a:rPr lang="en-US" dirty="0"/>
              <a:t>25% Male</a:t>
            </a:r>
          </a:p>
        </p:txBody>
      </p:sp>
      <p:pic>
        <p:nvPicPr>
          <p:cNvPr id="3" name="Picture 2"/>
          <p:cNvPicPr>
            <a:picLocks noChangeAspect="1"/>
          </p:cNvPicPr>
          <p:nvPr/>
        </p:nvPicPr>
        <p:blipFill>
          <a:blip r:embed="rId2"/>
          <a:stretch>
            <a:fillRect/>
          </a:stretch>
        </p:blipFill>
        <p:spPr>
          <a:xfrm>
            <a:off x="5780836" y="2752375"/>
            <a:ext cx="2221611" cy="2221611"/>
          </a:xfrm>
          <a:prstGeom prst="rect">
            <a:avLst/>
          </a:prstGeom>
        </p:spPr>
      </p:pic>
      <p:pic>
        <p:nvPicPr>
          <p:cNvPr id="4" name="Picture 3"/>
          <p:cNvPicPr>
            <a:picLocks noChangeAspect="1"/>
          </p:cNvPicPr>
          <p:nvPr/>
        </p:nvPicPr>
        <p:blipFill>
          <a:blip r:embed="rId3"/>
          <a:stretch>
            <a:fillRect/>
          </a:stretch>
        </p:blipFill>
        <p:spPr>
          <a:xfrm>
            <a:off x="4732933" y="5256650"/>
            <a:ext cx="4123029" cy="1498034"/>
          </a:xfrm>
          <a:prstGeom prst="rect">
            <a:avLst/>
          </a:prstGeom>
        </p:spPr>
      </p:pic>
    </p:spTree>
    <p:extLst>
      <p:ext uri="{BB962C8B-B14F-4D97-AF65-F5344CB8AC3E}">
        <p14:creationId xmlns:p14="http://schemas.microsoft.com/office/powerpoint/2010/main" val="352549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Demographics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318644939"/>
              </p:ext>
            </p:extLst>
          </p:nvPr>
        </p:nvGraphicFramePr>
        <p:xfrm>
          <a:off x="532614" y="1841603"/>
          <a:ext cx="3368650" cy="1854200"/>
        </p:xfrm>
        <a:graphic>
          <a:graphicData uri="http://schemas.openxmlformats.org/drawingml/2006/table">
            <a:tbl>
              <a:tblPr firstRow="1" bandRow="1">
                <a:tableStyleId>{5C22544A-7EE6-4342-B048-85BDC9FD1C3A}</a:tableStyleId>
              </a:tblPr>
              <a:tblGrid>
                <a:gridCol w="2373782">
                  <a:extLst>
                    <a:ext uri="{9D8B030D-6E8A-4147-A177-3AD203B41FA5}">
                      <a16:colId xmlns:a16="http://schemas.microsoft.com/office/drawing/2014/main" val="1176693469"/>
                    </a:ext>
                  </a:extLst>
                </a:gridCol>
                <a:gridCol w="994868">
                  <a:extLst>
                    <a:ext uri="{9D8B030D-6E8A-4147-A177-3AD203B41FA5}">
                      <a16:colId xmlns:a16="http://schemas.microsoft.com/office/drawing/2014/main" val="1520427770"/>
                    </a:ext>
                  </a:extLst>
                </a:gridCol>
              </a:tblGrid>
              <a:tr h="370840">
                <a:tc>
                  <a:txBody>
                    <a:bodyPr/>
                    <a:lstStyle/>
                    <a:p>
                      <a:r>
                        <a:rPr lang="en-US" dirty="0"/>
                        <a:t>ED area worked </a:t>
                      </a:r>
                    </a:p>
                  </a:txBody>
                  <a:tcPr marL="139630" marR="139630"/>
                </a:tc>
                <a:tc>
                  <a:txBody>
                    <a:bodyPr/>
                    <a:lstStyle/>
                    <a:p>
                      <a:endParaRPr lang="en-US" dirty="0"/>
                    </a:p>
                  </a:txBody>
                  <a:tcPr marL="139630" marR="139630"/>
                </a:tc>
                <a:extLst>
                  <a:ext uri="{0D108BD9-81ED-4DB2-BD59-A6C34878D82A}">
                    <a16:rowId xmlns:a16="http://schemas.microsoft.com/office/drawing/2014/main" val="129189965"/>
                  </a:ext>
                </a:extLst>
              </a:tr>
              <a:tr h="370840">
                <a:tc>
                  <a:txBody>
                    <a:bodyPr/>
                    <a:lstStyle/>
                    <a:p>
                      <a:r>
                        <a:rPr lang="en-US" sz="1600" b="1" dirty="0"/>
                        <a:t>More than one area</a:t>
                      </a:r>
                    </a:p>
                  </a:txBody>
                  <a:tcPr marL="139630" marR="139630"/>
                </a:tc>
                <a:tc>
                  <a:txBody>
                    <a:bodyPr/>
                    <a:lstStyle/>
                    <a:p>
                      <a:pPr algn="ctr"/>
                      <a:r>
                        <a:rPr lang="en-US" sz="1600" b="1" dirty="0"/>
                        <a:t>60%</a:t>
                      </a:r>
                    </a:p>
                  </a:txBody>
                  <a:tcPr marL="139630" marR="139630"/>
                </a:tc>
                <a:extLst>
                  <a:ext uri="{0D108BD9-81ED-4DB2-BD59-A6C34878D82A}">
                    <a16:rowId xmlns:a16="http://schemas.microsoft.com/office/drawing/2014/main" val="3629626494"/>
                  </a:ext>
                </a:extLst>
              </a:tr>
              <a:tr h="370840">
                <a:tc>
                  <a:txBody>
                    <a:bodyPr/>
                    <a:lstStyle/>
                    <a:p>
                      <a:r>
                        <a:rPr lang="en-US" sz="1600" b="1" dirty="0">
                          <a:solidFill>
                            <a:schemeClr val="tx1"/>
                          </a:solidFill>
                        </a:rPr>
                        <a:t>Main ED only</a:t>
                      </a:r>
                    </a:p>
                  </a:txBody>
                  <a:tcPr marL="139630" marR="139630"/>
                </a:tc>
                <a:tc>
                  <a:txBody>
                    <a:bodyPr/>
                    <a:lstStyle/>
                    <a:p>
                      <a:pPr algn="ctr"/>
                      <a:r>
                        <a:rPr lang="en-US" sz="1600" b="1" dirty="0">
                          <a:solidFill>
                            <a:schemeClr val="tx1"/>
                          </a:solidFill>
                        </a:rPr>
                        <a:t>22%</a:t>
                      </a:r>
                    </a:p>
                  </a:txBody>
                  <a:tcPr marL="139630" marR="139630"/>
                </a:tc>
                <a:extLst>
                  <a:ext uri="{0D108BD9-81ED-4DB2-BD59-A6C34878D82A}">
                    <a16:rowId xmlns:a16="http://schemas.microsoft.com/office/drawing/2014/main" val="3265692475"/>
                  </a:ext>
                </a:extLst>
              </a:tr>
              <a:tr h="370840">
                <a:tc>
                  <a:txBody>
                    <a:bodyPr/>
                    <a:lstStyle/>
                    <a:p>
                      <a:r>
                        <a:rPr lang="en-US" sz="1600" b="1" dirty="0">
                          <a:solidFill>
                            <a:schemeClr val="tx1"/>
                          </a:solidFill>
                        </a:rPr>
                        <a:t>Observation only</a:t>
                      </a:r>
                    </a:p>
                  </a:txBody>
                  <a:tcPr marL="139630" marR="139630"/>
                </a:tc>
                <a:tc>
                  <a:txBody>
                    <a:bodyPr/>
                    <a:lstStyle/>
                    <a:p>
                      <a:pPr algn="ctr"/>
                      <a:r>
                        <a:rPr lang="en-US" sz="1600" b="1" dirty="0">
                          <a:solidFill>
                            <a:schemeClr val="tx1"/>
                          </a:solidFill>
                        </a:rPr>
                        <a:t>9%</a:t>
                      </a:r>
                    </a:p>
                  </a:txBody>
                  <a:tcPr marL="139630" marR="139630"/>
                </a:tc>
                <a:extLst>
                  <a:ext uri="{0D108BD9-81ED-4DB2-BD59-A6C34878D82A}">
                    <a16:rowId xmlns:a16="http://schemas.microsoft.com/office/drawing/2014/main" val="4153485750"/>
                  </a:ext>
                </a:extLst>
              </a:tr>
              <a:tr h="370840">
                <a:tc>
                  <a:txBody>
                    <a:bodyPr/>
                    <a:lstStyle/>
                    <a:p>
                      <a:r>
                        <a:rPr lang="en-US" sz="1600" b="1" dirty="0"/>
                        <a:t>FT/Arrival/Triage</a:t>
                      </a:r>
                    </a:p>
                  </a:txBody>
                  <a:tcPr marL="139630" marR="139630"/>
                </a:tc>
                <a:tc>
                  <a:txBody>
                    <a:bodyPr/>
                    <a:lstStyle/>
                    <a:p>
                      <a:pPr algn="ctr"/>
                      <a:r>
                        <a:rPr lang="en-US" sz="1600" b="1" dirty="0"/>
                        <a:t>1%</a:t>
                      </a:r>
                    </a:p>
                  </a:txBody>
                  <a:tcPr marL="139630" marR="139630"/>
                </a:tc>
                <a:extLst>
                  <a:ext uri="{0D108BD9-81ED-4DB2-BD59-A6C34878D82A}">
                    <a16:rowId xmlns:a16="http://schemas.microsoft.com/office/drawing/2014/main" val="992783191"/>
                  </a:ext>
                </a:extLst>
              </a:tr>
            </a:tbl>
          </a:graphicData>
        </a:graphic>
      </p:graphicFrame>
      <p:sp>
        <p:nvSpPr>
          <p:cNvPr id="6" name="Content Placeholder 5"/>
          <p:cNvSpPr>
            <a:spLocks noGrp="1"/>
          </p:cNvSpPr>
          <p:nvPr>
            <p:ph sz="half" idx="2"/>
          </p:nvPr>
        </p:nvSpPr>
        <p:spPr>
          <a:xfrm>
            <a:off x="4440327" y="1841603"/>
            <a:ext cx="4524451" cy="3461918"/>
          </a:xfrm>
        </p:spPr>
        <p:txBody>
          <a:bodyPr>
            <a:normAutofit fontScale="92500" lnSpcReduction="10000"/>
          </a:bodyPr>
          <a:lstStyle/>
          <a:p>
            <a:r>
              <a:rPr lang="en-US" sz="2400" b="1" dirty="0"/>
              <a:t>1,753 Total hours</a:t>
            </a:r>
          </a:p>
          <a:p>
            <a:r>
              <a:rPr lang="en-US" sz="2400" b="1" dirty="0"/>
              <a:t>$124,375 Total salary</a:t>
            </a:r>
          </a:p>
          <a:p>
            <a:r>
              <a:rPr lang="en-US" sz="2400" b="1" dirty="0"/>
              <a:t>8% increase from 2019</a:t>
            </a:r>
          </a:p>
          <a:p>
            <a:r>
              <a:rPr lang="en-US" sz="2400" b="1" i="1" dirty="0"/>
              <a:t>No difference PA/NP</a:t>
            </a:r>
          </a:p>
          <a:p>
            <a:endParaRPr lang="en-US" sz="1000" b="1" dirty="0"/>
          </a:p>
          <a:p>
            <a:endParaRPr lang="en-US" sz="2400" b="1" dirty="0"/>
          </a:p>
          <a:p>
            <a:r>
              <a:rPr lang="en-US" sz="2400" b="1" dirty="0"/>
              <a:t>350 hour reduction for lead or administration</a:t>
            </a:r>
          </a:p>
          <a:p>
            <a:r>
              <a:rPr lang="en-US" sz="2400" b="1" dirty="0"/>
              <a:t>$20,000 difference between administrative role and none</a:t>
            </a:r>
          </a:p>
          <a:p>
            <a:endParaRPr lang="en-US" dirty="0"/>
          </a:p>
        </p:txBody>
      </p:sp>
      <p:cxnSp>
        <p:nvCxnSpPr>
          <p:cNvPr id="8" name="Straight Connector 7"/>
          <p:cNvCxnSpPr/>
          <p:nvPr/>
        </p:nvCxnSpPr>
        <p:spPr>
          <a:xfrm>
            <a:off x="4440327" y="3534854"/>
            <a:ext cx="4374489"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907251" y="4303079"/>
            <a:ext cx="2619375" cy="1743075"/>
          </a:xfrm>
          <a:prstGeom prst="rect">
            <a:avLst/>
          </a:prstGeom>
        </p:spPr>
      </p:pic>
    </p:spTree>
    <p:extLst>
      <p:ext uri="{BB962C8B-B14F-4D97-AF65-F5344CB8AC3E}">
        <p14:creationId xmlns:p14="http://schemas.microsoft.com/office/powerpoint/2010/main" val="146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6" name="Content Placeholder 5">
            <a:extLst>
              <a:ext uri="{FF2B5EF4-FFF2-40B4-BE49-F238E27FC236}">
                <a16:creationId xmlns:a16="http://schemas.microsoft.com/office/drawing/2014/main" id="{6E541C07-872A-4476-9CD6-65BD0BC0821A}"/>
              </a:ext>
            </a:extLst>
          </p:cNvPr>
          <p:cNvGraphicFramePr>
            <a:graphicFrameLocks noGrp="1"/>
          </p:cNvGraphicFramePr>
          <p:nvPr>
            <p:ph idx="1"/>
            <p:extLst>
              <p:ext uri="{D42A27DB-BD31-4B8C-83A1-F6EECF244321}">
                <p14:modId xmlns:p14="http://schemas.microsoft.com/office/powerpoint/2010/main" val="256133210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7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5727405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452125" y="6056257"/>
            <a:ext cx="4319772" cy="646331"/>
          </a:xfrm>
          <a:prstGeom prst="rect">
            <a:avLst/>
          </a:prstGeom>
          <a:noFill/>
        </p:spPr>
        <p:txBody>
          <a:bodyPr wrap="none" rtlCol="0">
            <a:spAutoFit/>
          </a:bodyPr>
          <a:lstStyle/>
          <a:p>
            <a:r>
              <a:rPr lang="en-US" b="1" dirty="0"/>
              <a:t>No significant change in total hours worked</a:t>
            </a:r>
          </a:p>
          <a:p>
            <a:pPr algn="ctr"/>
            <a:r>
              <a:rPr lang="en-US" b="1" dirty="0"/>
              <a:t>Pay rate changes with years of service</a:t>
            </a:r>
          </a:p>
        </p:txBody>
      </p:sp>
    </p:spTree>
    <p:extLst>
      <p:ext uri="{BB962C8B-B14F-4D97-AF65-F5344CB8AC3E}">
        <p14:creationId xmlns:p14="http://schemas.microsoft.com/office/powerpoint/2010/main" val="352943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PA and NP Salary</a:t>
            </a:r>
          </a:p>
        </p:txBody>
      </p:sp>
      <p:graphicFrame>
        <p:nvGraphicFramePr>
          <p:cNvPr id="9" name="Content Placeholder 8">
            <a:extLst>
              <a:ext uri="{FF2B5EF4-FFF2-40B4-BE49-F238E27FC236}">
                <a16:creationId xmlns:a16="http://schemas.microsoft.com/office/drawing/2014/main" id="{428CBF46-CA60-46CA-AC45-0F27A33DFF44}"/>
              </a:ext>
            </a:extLst>
          </p:cNvPr>
          <p:cNvGraphicFramePr>
            <a:graphicFrameLocks noGrp="1"/>
          </p:cNvGraphicFramePr>
          <p:nvPr>
            <p:ph idx="1"/>
            <p:extLst>
              <p:ext uri="{D42A27DB-BD31-4B8C-83A1-F6EECF244321}">
                <p14:modId xmlns:p14="http://schemas.microsoft.com/office/powerpoint/2010/main" val="1384213287"/>
              </p:ext>
            </p:extLst>
          </p:nvPr>
        </p:nvGraphicFramePr>
        <p:xfrm>
          <a:off x="457200" y="1600200"/>
          <a:ext cx="8229600" cy="320747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543493389"/>
                    </a:ext>
                  </a:extLst>
                </a:gridCol>
                <a:gridCol w="1645920">
                  <a:extLst>
                    <a:ext uri="{9D8B030D-6E8A-4147-A177-3AD203B41FA5}">
                      <a16:colId xmlns:a16="http://schemas.microsoft.com/office/drawing/2014/main" val="3806900827"/>
                    </a:ext>
                  </a:extLst>
                </a:gridCol>
                <a:gridCol w="1645920">
                  <a:extLst>
                    <a:ext uri="{9D8B030D-6E8A-4147-A177-3AD203B41FA5}">
                      <a16:colId xmlns:a16="http://schemas.microsoft.com/office/drawing/2014/main" val="289360042"/>
                    </a:ext>
                  </a:extLst>
                </a:gridCol>
                <a:gridCol w="1645920">
                  <a:extLst>
                    <a:ext uri="{9D8B030D-6E8A-4147-A177-3AD203B41FA5}">
                      <a16:colId xmlns:a16="http://schemas.microsoft.com/office/drawing/2014/main" val="313742238"/>
                    </a:ext>
                  </a:extLst>
                </a:gridCol>
                <a:gridCol w="1645920">
                  <a:extLst>
                    <a:ext uri="{9D8B030D-6E8A-4147-A177-3AD203B41FA5}">
                      <a16:colId xmlns:a16="http://schemas.microsoft.com/office/drawing/2014/main" val="1840230359"/>
                    </a:ext>
                  </a:extLst>
                </a:gridCol>
              </a:tblGrid>
              <a:tr h="641494">
                <a:tc>
                  <a:txBody>
                    <a:bodyPr/>
                    <a:lstStyle/>
                    <a:p>
                      <a:endParaRPr lang="en-US" dirty="0"/>
                    </a:p>
                  </a:txBody>
                  <a:tcPr anchor="ctr" anchorCtr="1"/>
                </a:tc>
                <a:tc>
                  <a:txBody>
                    <a:bodyPr/>
                    <a:lstStyle/>
                    <a:p>
                      <a:pPr algn="ctr"/>
                      <a:r>
                        <a:rPr lang="en-US" sz="2000" dirty="0"/>
                        <a:t>Total Salary</a:t>
                      </a:r>
                    </a:p>
                  </a:txBody>
                  <a:tcPr anchor="ctr" anchorCtr="1"/>
                </a:tc>
                <a:tc>
                  <a:txBody>
                    <a:bodyPr/>
                    <a:lstStyle/>
                    <a:p>
                      <a:pPr algn="ctr"/>
                      <a:r>
                        <a:rPr lang="en-US" sz="2000" dirty="0"/>
                        <a:t>Total Hours</a:t>
                      </a:r>
                    </a:p>
                  </a:txBody>
                  <a:tcPr anchor="ctr" anchorCtr="1"/>
                </a:tc>
                <a:tc>
                  <a:txBody>
                    <a:bodyPr/>
                    <a:lstStyle/>
                    <a:p>
                      <a:pPr algn="ctr"/>
                      <a:r>
                        <a:rPr lang="en-US" sz="2000" dirty="0"/>
                        <a:t>Hourly rate</a:t>
                      </a:r>
                    </a:p>
                  </a:txBody>
                  <a:tcPr anchor="ctr" anchorCtr="1"/>
                </a:tc>
                <a:tc>
                  <a:txBody>
                    <a:bodyPr/>
                    <a:lstStyle/>
                    <a:p>
                      <a:pPr algn="ctr"/>
                      <a:r>
                        <a:rPr lang="en-US" sz="2000" dirty="0"/>
                        <a:t>% PA</a:t>
                      </a:r>
                    </a:p>
                  </a:txBody>
                  <a:tcPr anchor="ctr" anchorCtr="1"/>
                </a:tc>
                <a:extLst>
                  <a:ext uri="{0D108BD9-81ED-4DB2-BD59-A6C34878D82A}">
                    <a16:rowId xmlns:a16="http://schemas.microsoft.com/office/drawing/2014/main" val="3717316828"/>
                  </a:ext>
                </a:extLst>
              </a:tr>
              <a:tr h="641494">
                <a:tc>
                  <a:txBody>
                    <a:bodyPr/>
                    <a:lstStyle/>
                    <a:p>
                      <a:r>
                        <a:rPr lang="en-US" sz="2000" b="1" dirty="0"/>
                        <a:t>Midwest</a:t>
                      </a:r>
                    </a:p>
                  </a:txBody>
                  <a:tcPr anchor="ctr" anchorCtr="1"/>
                </a:tc>
                <a:tc>
                  <a:txBody>
                    <a:bodyPr/>
                    <a:lstStyle/>
                    <a:p>
                      <a:pPr algn="ctr"/>
                      <a:r>
                        <a:rPr lang="en-US" b="1" dirty="0"/>
                        <a:t>$126,809</a:t>
                      </a:r>
                    </a:p>
                  </a:txBody>
                  <a:tcPr anchor="ctr" anchorCtr="1"/>
                </a:tc>
                <a:tc>
                  <a:txBody>
                    <a:bodyPr/>
                    <a:lstStyle/>
                    <a:p>
                      <a:pPr algn="ctr"/>
                      <a:r>
                        <a:rPr lang="en-US" b="1" dirty="0"/>
                        <a:t>1609</a:t>
                      </a:r>
                    </a:p>
                  </a:txBody>
                  <a:tcPr anchor="ctr" anchorCtr="1"/>
                </a:tc>
                <a:tc>
                  <a:txBody>
                    <a:bodyPr/>
                    <a:lstStyle/>
                    <a:p>
                      <a:pPr algn="ctr"/>
                      <a:r>
                        <a:rPr lang="en-US" b="1" dirty="0"/>
                        <a:t>$78.81</a:t>
                      </a:r>
                    </a:p>
                  </a:txBody>
                  <a:tcPr anchor="ctr" anchorCtr="1"/>
                </a:tc>
                <a:tc>
                  <a:txBody>
                    <a:bodyPr/>
                    <a:lstStyle/>
                    <a:p>
                      <a:pPr algn="ctr"/>
                      <a:r>
                        <a:rPr lang="en-US" b="1" dirty="0"/>
                        <a:t>72%</a:t>
                      </a:r>
                    </a:p>
                  </a:txBody>
                  <a:tcPr anchor="ctr" anchorCtr="1"/>
                </a:tc>
                <a:extLst>
                  <a:ext uri="{0D108BD9-81ED-4DB2-BD59-A6C34878D82A}">
                    <a16:rowId xmlns:a16="http://schemas.microsoft.com/office/drawing/2014/main" val="2491016816"/>
                  </a:ext>
                </a:extLst>
              </a:tr>
              <a:tr h="641494">
                <a:tc>
                  <a:txBody>
                    <a:bodyPr/>
                    <a:lstStyle/>
                    <a:p>
                      <a:r>
                        <a:rPr lang="en-US" sz="2000" b="1" dirty="0"/>
                        <a:t>Northeast</a:t>
                      </a:r>
                    </a:p>
                  </a:txBody>
                  <a:tcPr anchor="ctr" anchorCtr="1"/>
                </a:tc>
                <a:tc>
                  <a:txBody>
                    <a:bodyPr/>
                    <a:lstStyle/>
                    <a:p>
                      <a:pPr algn="ctr"/>
                      <a:r>
                        <a:rPr lang="en-US" b="1" dirty="0"/>
                        <a:t>$132,588</a:t>
                      </a:r>
                    </a:p>
                  </a:txBody>
                  <a:tcPr anchor="ctr" anchorCtr="1"/>
                </a:tc>
                <a:tc>
                  <a:txBody>
                    <a:bodyPr/>
                    <a:lstStyle/>
                    <a:p>
                      <a:pPr algn="ctr"/>
                      <a:r>
                        <a:rPr lang="en-US" b="1" dirty="0"/>
                        <a:t>1739</a:t>
                      </a:r>
                    </a:p>
                  </a:txBody>
                  <a:tcPr anchor="ctr" anchorCtr="1"/>
                </a:tc>
                <a:tc>
                  <a:txBody>
                    <a:bodyPr/>
                    <a:lstStyle/>
                    <a:p>
                      <a:pPr algn="ctr"/>
                      <a:r>
                        <a:rPr lang="en-US" b="1" dirty="0"/>
                        <a:t>$76.24</a:t>
                      </a:r>
                    </a:p>
                  </a:txBody>
                  <a:tcPr anchor="ctr" anchorCtr="1"/>
                </a:tc>
                <a:tc>
                  <a:txBody>
                    <a:bodyPr/>
                    <a:lstStyle/>
                    <a:p>
                      <a:pPr algn="ctr"/>
                      <a:r>
                        <a:rPr lang="en-US" b="1" dirty="0"/>
                        <a:t>88%</a:t>
                      </a:r>
                    </a:p>
                  </a:txBody>
                  <a:tcPr anchor="ctr" anchorCtr="1"/>
                </a:tc>
                <a:extLst>
                  <a:ext uri="{0D108BD9-81ED-4DB2-BD59-A6C34878D82A}">
                    <a16:rowId xmlns:a16="http://schemas.microsoft.com/office/drawing/2014/main" val="795938709"/>
                  </a:ext>
                </a:extLst>
              </a:tr>
              <a:tr h="641494">
                <a:tc>
                  <a:txBody>
                    <a:bodyPr/>
                    <a:lstStyle/>
                    <a:p>
                      <a:r>
                        <a:rPr lang="en-US" sz="2000" b="1" dirty="0"/>
                        <a:t>South</a:t>
                      </a:r>
                    </a:p>
                  </a:txBody>
                  <a:tcPr anchor="ctr" anchorCtr="1"/>
                </a:tc>
                <a:tc>
                  <a:txBody>
                    <a:bodyPr/>
                    <a:lstStyle/>
                    <a:p>
                      <a:pPr algn="ctr"/>
                      <a:r>
                        <a:rPr lang="en-US" b="1" dirty="0"/>
                        <a:t>$124,218</a:t>
                      </a:r>
                    </a:p>
                  </a:txBody>
                  <a:tcPr anchor="ctr" anchorCtr="1"/>
                </a:tc>
                <a:tc>
                  <a:txBody>
                    <a:bodyPr/>
                    <a:lstStyle/>
                    <a:p>
                      <a:pPr algn="ctr"/>
                      <a:r>
                        <a:rPr lang="en-US" b="1" dirty="0"/>
                        <a:t>1701</a:t>
                      </a:r>
                    </a:p>
                  </a:txBody>
                  <a:tcPr anchor="ctr" anchorCtr="1"/>
                </a:tc>
                <a:tc>
                  <a:txBody>
                    <a:bodyPr/>
                    <a:lstStyle/>
                    <a:p>
                      <a:pPr algn="ctr"/>
                      <a:r>
                        <a:rPr lang="en-US" b="1" dirty="0"/>
                        <a:t>$73.03</a:t>
                      </a:r>
                    </a:p>
                  </a:txBody>
                  <a:tcPr anchor="ctr" anchorCtr="1"/>
                </a:tc>
                <a:tc>
                  <a:txBody>
                    <a:bodyPr/>
                    <a:lstStyle/>
                    <a:p>
                      <a:pPr algn="ctr"/>
                      <a:r>
                        <a:rPr lang="en-US" b="1" dirty="0"/>
                        <a:t>56%</a:t>
                      </a:r>
                    </a:p>
                  </a:txBody>
                  <a:tcPr anchor="ctr" anchorCtr="1"/>
                </a:tc>
                <a:extLst>
                  <a:ext uri="{0D108BD9-81ED-4DB2-BD59-A6C34878D82A}">
                    <a16:rowId xmlns:a16="http://schemas.microsoft.com/office/drawing/2014/main" val="3552476400"/>
                  </a:ext>
                </a:extLst>
              </a:tr>
              <a:tr h="641494">
                <a:tc>
                  <a:txBody>
                    <a:bodyPr/>
                    <a:lstStyle/>
                    <a:p>
                      <a:r>
                        <a:rPr lang="en-US" sz="2000" b="1" dirty="0"/>
                        <a:t>West</a:t>
                      </a:r>
                    </a:p>
                  </a:txBody>
                  <a:tcPr anchor="ctr" anchorCtr="1"/>
                </a:tc>
                <a:tc>
                  <a:txBody>
                    <a:bodyPr/>
                    <a:lstStyle/>
                    <a:p>
                      <a:pPr algn="ctr"/>
                      <a:r>
                        <a:rPr lang="en-US" b="1" dirty="0"/>
                        <a:t>$137,758</a:t>
                      </a:r>
                    </a:p>
                  </a:txBody>
                  <a:tcPr anchor="ctr" anchorCtr="1"/>
                </a:tc>
                <a:tc>
                  <a:txBody>
                    <a:bodyPr/>
                    <a:lstStyle/>
                    <a:p>
                      <a:pPr algn="ctr"/>
                      <a:r>
                        <a:rPr lang="en-US" b="1" dirty="0"/>
                        <a:t>1730</a:t>
                      </a:r>
                    </a:p>
                  </a:txBody>
                  <a:tcPr anchor="ctr" anchorCtr="1"/>
                </a:tc>
                <a:tc>
                  <a:txBody>
                    <a:bodyPr/>
                    <a:lstStyle/>
                    <a:p>
                      <a:pPr algn="ctr"/>
                      <a:r>
                        <a:rPr lang="en-US" b="1" dirty="0"/>
                        <a:t>$79.62</a:t>
                      </a:r>
                    </a:p>
                  </a:txBody>
                  <a:tcPr anchor="ctr" anchorCtr="1"/>
                </a:tc>
                <a:tc>
                  <a:txBody>
                    <a:bodyPr/>
                    <a:lstStyle/>
                    <a:p>
                      <a:pPr algn="ctr"/>
                      <a:r>
                        <a:rPr lang="en-US" b="1" dirty="0"/>
                        <a:t>57%</a:t>
                      </a:r>
                    </a:p>
                  </a:txBody>
                  <a:tcPr anchor="ctr" anchorCtr="1"/>
                </a:tc>
                <a:extLst>
                  <a:ext uri="{0D108BD9-81ED-4DB2-BD59-A6C34878D82A}">
                    <a16:rowId xmlns:a16="http://schemas.microsoft.com/office/drawing/2014/main" val="2406697372"/>
                  </a:ext>
                </a:extLst>
              </a:tr>
            </a:tbl>
          </a:graphicData>
        </a:graphic>
      </p:graphicFrame>
      <p:sp>
        <p:nvSpPr>
          <p:cNvPr id="12" name="TextBox 11">
            <a:extLst>
              <a:ext uri="{FF2B5EF4-FFF2-40B4-BE49-F238E27FC236}">
                <a16:creationId xmlns:a16="http://schemas.microsoft.com/office/drawing/2014/main" id="{5709FFEB-6148-4DB0-88AF-FEE231BE785D}"/>
              </a:ext>
            </a:extLst>
          </p:cNvPr>
          <p:cNvSpPr txBox="1"/>
          <p:nvPr/>
        </p:nvSpPr>
        <p:spPr>
          <a:xfrm>
            <a:off x="2412114" y="4934634"/>
            <a:ext cx="4896469" cy="646331"/>
          </a:xfrm>
          <a:prstGeom prst="rect">
            <a:avLst/>
          </a:prstGeom>
          <a:noFill/>
        </p:spPr>
        <p:txBody>
          <a:bodyPr wrap="none" rtlCol="0">
            <a:spAutoFit/>
          </a:bodyPr>
          <a:lstStyle/>
          <a:p>
            <a:r>
              <a:rPr lang="en-US" b="1" dirty="0"/>
              <a:t>No significant difference in location of work in ED</a:t>
            </a:r>
          </a:p>
          <a:p>
            <a:pPr algn="ctr"/>
            <a:r>
              <a:rPr lang="en-US" b="1" dirty="0"/>
              <a:t>Pay rate changes with years of service</a:t>
            </a:r>
          </a:p>
        </p:txBody>
      </p:sp>
    </p:spTree>
    <p:extLst>
      <p:ext uri="{BB962C8B-B14F-4D97-AF65-F5344CB8AC3E}">
        <p14:creationId xmlns:p14="http://schemas.microsoft.com/office/powerpoint/2010/main" val="275154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1523" y="2921168"/>
            <a:ext cx="3480953" cy="1015663"/>
          </a:xfrm>
          <a:prstGeom prst="rect">
            <a:avLst/>
          </a:prstGeom>
          <a:noFill/>
        </p:spPr>
        <p:txBody>
          <a:bodyPr wrap="none" rtlCol="0">
            <a:spAutoFit/>
          </a:bodyPr>
          <a:lstStyle/>
          <a:p>
            <a:pPr algn="ctr"/>
            <a:r>
              <a:rPr lang="en-US" sz="6000" b="1" dirty="0"/>
              <a:t>Thank You</a:t>
            </a:r>
          </a:p>
        </p:txBody>
      </p:sp>
    </p:spTree>
    <p:extLst>
      <p:ext uri="{BB962C8B-B14F-4D97-AF65-F5344CB8AC3E}">
        <p14:creationId xmlns:p14="http://schemas.microsoft.com/office/powerpoint/2010/main" val="18459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a:xfrm>
            <a:off x="4531821" y="1473230"/>
            <a:ext cx="3712360" cy="2080766"/>
          </a:xfrm>
          <a:prstGeom prst="rect">
            <a:avLst/>
          </a:prstGeom>
          <a:solidFill>
            <a:schemeClr val="bg1"/>
          </a:solidFill>
          <a:ln>
            <a:noFill/>
          </a:ln>
          <a:effectLst>
            <a:outerShdw blurRad="40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75000"/>
                </a:srgbClr>
              </a:solidFill>
              <a:effectLst/>
              <a:uLnTx/>
              <a:uFillTx/>
              <a:latin typeface="Calibri"/>
            </a:endParaRPr>
          </a:p>
          <a:p>
            <a:pPr marR="0" lvl="0"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1F497D">
                    <a:lumMod val="75000"/>
                  </a:srgbClr>
                </a:solidFill>
                <a:effectLst/>
                <a:uLnTx/>
                <a:uFillTx/>
                <a:latin typeface="Calibri"/>
              </a:rPr>
              <a:t>Administrative Duties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F497D">
                  <a:lumMod val="75000"/>
                </a:srgbClr>
              </a:solidFill>
              <a:effectLst/>
              <a:uLnTx/>
              <a:uFillTx/>
              <a:latin typeface="Calibri"/>
            </a:endParaRPr>
          </a:p>
          <a:p>
            <a:pPr marL="285750" indent="-285750">
              <a:buFont typeface="Arial" panose="020B0604020202020204" pitchFamily="34" charset="0"/>
              <a:buChar char="•"/>
              <a:defRPr/>
            </a:pPr>
            <a:r>
              <a:rPr kumimoji="0" lang="en-US" sz="2000" b="1" i="0" u="none" strike="noStrike" kern="1200" cap="none" spc="0" normalizeH="0" baseline="0" noProof="0" dirty="0">
                <a:ln>
                  <a:noFill/>
                </a:ln>
                <a:solidFill>
                  <a:srgbClr val="1F497D">
                    <a:lumMod val="75000"/>
                  </a:srgbClr>
                </a:solidFill>
                <a:effectLst/>
                <a:uLnTx/>
                <a:uFillTx/>
                <a:latin typeface="Calibri"/>
              </a:rPr>
              <a:t>Clinical</a:t>
            </a:r>
            <a:r>
              <a:rPr kumimoji="0" lang="en-US" sz="2000" b="1" i="0" u="none" strike="noStrike" kern="1200" cap="none" spc="0" normalizeH="0" noProof="0" dirty="0">
                <a:ln>
                  <a:noFill/>
                </a:ln>
                <a:solidFill>
                  <a:srgbClr val="1F497D">
                    <a:lumMod val="75000"/>
                  </a:srgbClr>
                </a:solidFill>
                <a:effectLst/>
                <a:uLnTx/>
                <a:uFillTx/>
                <a:latin typeface="Calibri"/>
              </a:rPr>
              <a:t> hours without</a:t>
            </a:r>
            <a:r>
              <a:rPr kumimoji="0" lang="en-US" sz="2000" b="1" i="0" u="none" strike="noStrike" kern="1200" cap="none" spc="0" normalizeH="0" baseline="0" noProof="0" dirty="0">
                <a:ln>
                  <a:noFill/>
                </a:ln>
                <a:solidFill>
                  <a:srgbClr val="1F497D">
                    <a:lumMod val="75000"/>
                  </a:srgbClr>
                </a:solidFill>
                <a:effectLst/>
                <a:uLnTx/>
                <a:uFillTx/>
                <a:latin typeface="Calibri"/>
              </a:rPr>
              <a:t>:	1084</a:t>
            </a:r>
          </a:p>
          <a:p>
            <a:pPr marL="285750" indent="-285750">
              <a:buFont typeface="Arial" panose="020B0604020202020204" pitchFamily="34" charset="0"/>
              <a:buChar char="•"/>
              <a:defRPr/>
            </a:pPr>
            <a:r>
              <a:rPr kumimoji="0" lang="en-US" sz="2000" b="1" i="0" u="none" strike="noStrike" kern="1200" cap="none" spc="0" normalizeH="0" baseline="0" noProof="0" dirty="0">
                <a:ln>
                  <a:noFill/>
                </a:ln>
                <a:solidFill>
                  <a:srgbClr val="1F497D">
                    <a:lumMod val="75000"/>
                  </a:srgbClr>
                </a:solidFill>
                <a:effectLst/>
                <a:uLnTx/>
                <a:uFillTx/>
                <a:latin typeface="Calibri"/>
              </a:rPr>
              <a:t>Salary without:	$303,902</a:t>
            </a:r>
          </a:p>
          <a:p>
            <a:pPr>
              <a:defRPr/>
            </a:pPr>
            <a:endParaRPr kumimoji="0" lang="en-US" sz="2000" b="0" i="0" u="none" strike="noStrike" kern="1200" cap="none" spc="0" normalizeH="0" baseline="0" noProof="0" dirty="0">
              <a:ln>
                <a:noFill/>
              </a:ln>
              <a:solidFill>
                <a:srgbClr val="1F497D">
                  <a:lumMod val="75000"/>
                </a:srgbClr>
              </a:solidFill>
              <a:effectLst/>
              <a:uLnTx/>
              <a:uFillTx/>
              <a:latin typeface="Calibri"/>
            </a:endParaRPr>
          </a:p>
        </p:txBody>
      </p:sp>
      <p:pic>
        <p:nvPicPr>
          <p:cNvPr id="16" name="Picture 15"/>
          <p:cNvPicPr>
            <a:picLocks noChangeAspect="1"/>
          </p:cNvPicPr>
          <p:nvPr/>
        </p:nvPicPr>
        <p:blipFill>
          <a:blip r:embed="rId2"/>
          <a:stretch>
            <a:fillRect/>
          </a:stretch>
        </p:blipFill>
        <p:spPr>
          <a:xfrm>
            <a:off x="679269" y="3476042"/>
            <a:ext cx="8085907" cy="3197805"/>
          </a:xfrm>
          <a:prstGeom prst="rect">
            <a:avLst/>
          </a:prstGeom>
        </p:spPr>
      </p:pic>
      <p:sp>
        <p:nvSpPr>
          <p:cNvPr id="2" name="Title 1"/>
          <p:cNvSpPr>
            <a:spLocks noGrp="1"/>
          </p:cNvSpPr>
          <p:nvPr>
            <p:ph type="title"/>
          </p:nvPr>
        </p:nvSpPr>
        <p:spPr>
          <a:xfrm>
            <a:off x="152400" y="95452"/>
            <a:ext cx="8382000" cy="1218795"/>
          </a:xfrm>
        </p:spPr>
        <p:txBody>
          <a:bodyPr>
            <a:normAutofit/>
          </a:bodyPr>
          <a:lstStyle/>
          <a:p>
            <a:r>
              <a:rPr lang="en-US" sz="4000" dirty="0"/>
              <a:t>Job Duty </a:t>
            </a:r>
          </a:p>
        </p:txBody>
      </p:sp>
      <p:sp>
        <p:nvSpPr>
          <p:cNvPr id="15" name="Rectangle 14"/>
          <p:cNvSpPr/>
          <p:nvPr/>
        </p:nvSpPr>
        <p:spPr>
          <a:xfrm>
            <a:off x="323567" y="1477451"/>
            <a:ext cx="3712360" cy="2032326"/>
          </a:xfrm>
          <a:prstGeom prst="rect">
            <a:avLst/>
          </a:prstGeom>
          <a:solidFill>
            <a:schemeClr val="bg1"/>
          </a:solidFill>
          <a:ln>
            <a:noFill/>
          </a:ln>
          <a:effectLst>
            <a:outerShdw blurRad="40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75000"/>
                </a:srgbClr>
              </a:solidFill>
              <a:effectLst/>
              <a:uLnTx/>
              <a:uFillTx/>
              <a:latin typeface="Calibri"/>
            </a:endParaRPr>
          </a:p>
          <a:p>
            <a:pPr marR="0" lvl="0"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1F497D">
                    <a:lumMod val="75000"/>
                  </a:srgbClr>
                </a:solidFill>
                <a:effectLst/>
                <a:uLnTx/>
                <a:uFillTx/>
                <a:latin typeface="Calibri"/>
              </a:rPr>
              <a:t>Administrative Duties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F497D">
                  <a:lumMod val="75000"/>
                </a:srgbClr>
              </a:solidFill>
              <a:effectLst/>
              <a:uLnTx/>
              <a:uFillTx/>
              <a:latin typeface="Calibri"/>
            </a:endParaRPr>
          </a:p>
          <a:p>
            <a:pPr marL="285750" indent="-285750">
              <a:buFont typeface="Arial" panose="020B0604020202020204" pitchFamily="34" charset="0"/>
              <a:buChar char="•"/>
              <a:defRPr/>
            </a:pPr>
            <a:r>
              <a:rPr kumimoji="0" lang="en-US" sz="2000" b="1" i="0" u="none" strike="noStrike" kern="1200" cap="none" spc="0" normalizeH="0" baseline="0" noProof="0" dirty="0">
                <a:ln>
                  <a:noFill/>
                </a:ln>
                <a:solidFill>
                  <a:srgbClr val="1F497D">
                    <a:lumMod val="75000"/>
                  </a:srgbClr>
                </a:solidFill>
                <a:effectLst/>
                <a:uLnTx/>
                <a:uFillTx/>
                <a:latin typeface="Calibri"/>
              </a:rPr>
              <a:t>Clinical hours with:          828</a:t>
            </a:r>
          </a:p>
          <a:p>
            <a:pPr marL="285750" indent="-285750">
              <a:buFont typeface="Arial" panose="020B0604020202020204" pitchFamily="34" charset="0"/>
              <a:buChar char="•"/>
              <a:defRPr/>
            </a:pPr>
            <a:r>
              <a:rPr kumimoji="0" lang="en-US" sz="2000" b="1" i="0" u="none" strike="noStrike" kern="1200" cap="none" spc="0" normalizeH="0" baseline="0" noProof="0" dirty="0">
                <a:ln>
                  <a:noFill/>
                </a:ln>
                <a:solidFill>
                  <a:srgbClr val="1F497D">
                    <a:lumMod val="75000"/>
                  </a:srgbClr>
                </a:solidFill>
                <a:effectLst/>
                <a:uLnTx/>
                <a:uFillTx/>
                <a:latin typeface="Calibri"/>
              </a:rPr>
              <a:t>Salary with:		$329,899</a:t>
            </a:r>
            <a:r>
              <a:rPr kumimoji="0" lang="en-US" sz="2000" b="1" i="0" u="none" strike="noStrike" kern="1200" cap="none" spc="0" normalizeH="0" noProof="0" dirty="0">
                <a:ln>
                  <a:noFill/>
                </a:ln>
                <a:solidFill>
                  <a:srgbClr val="1F497D">
                    <a:lumMod val="75000"/>
                  </a:srgbClr>
                </a:solidFill>
                <a:effectLst/>
                <a:uLnTx/>
                <a:uFillTx/>
                <a:latin typeface="Calibri"/>
              </a:rPr>
              <a:t> </a:t>
            </a:r>
            <a:r>
              <a:rPr kumimoji="0" lang="en-US" sz="2000" b="1" i="0" u="none" strike="noStrike" kern="1200" cap="none" spc="0" normalizeH="0" baseline="0" noProof="0" dirty="0">
                <a:ln>
                  <a:noFill/>
                </a:ln>
                <a:solidFill>
                  <a:srgbClr val="1F497D">
                    <a:lumMod val="75000"/>
                  </a:srgbClr>
                </a:solidFill>
                <a:effectLst/>
                <a:uLnTx/>
                <a:uFillTx/>
                <a:latin typeface="Calibri"/>
              </a:rPr>
              <a:t>  </a:t>
            </a:r>
          </a:p>
          <a:p>
            <a:pPr>
              <a:defRPr/>
            </a:pPr>
            <a:endParaRPr kumimoji="0" lang="en-US" sz="2000" b="1" i="0" u="none" strike="noStrike" kern="1200" cap="none" spc="0" normalizeH="0" baseline="0" noProof="0" dirty="0">
              <a:ln>
                <a:noFill/>
              </a:ln>
              <a:solidFill>
                <a:srgbClr val="1F497D">
                  <a:lumMod val="75000"/>
                </a:srgbClr>
              </a:solidFill>
              <a:effectLst/>
              <a:uLnTx/>
              <a:uFillTx/>
              <a:latin typeface="Calibri"/>
            </a:endParaRPr>
          </a:p>
        </p:txBody>
      </p:sp>
      <p:cxnSp>
        <p:nvCxnSpPr>
          <p:cNvPr id="37" name="Straight Arrow Connector 36"/>
          <p:cNvCxnSpPr/>
          <p:nvPr/>
        </p:nvCxnSpPr>
        <p:spPr>
          <a:xfrm flipH="1">
            <a:off x="5277394" y="3262473"/>
            <a:ext cx="1946366" cy="200185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rot="20960815">
            <a:off x="2262044" y="4405900"/>
            <a:ext cx="2672412" cy="1139526"/>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a:off x="3357154" y="3277479"/>
            <a:ext cx="0" cy="99407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328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AC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561C2E7B80643B697D458146D3EAA" ma:contentTypeVersion="16" ma:contentTypeDescription="Create a new document." ma:contentTypeScope="" ma:versionID="344c193c3318c4dce11e319c266862f6">
  <xsd:schema xmlns:xsd="http://www.w3.org/2001/XMLSchema" xmlns:xs="http://www.w3.org/2001/XMLSchema" xmlns:p="http://schemas.microsoft.com/office/2006/metadata/properties" xmlns:ns3="3c22b496-d718-42f7-9cbd-6b1276830723" xmlns:ns4="c1aa1e25-462f-4f57-b888-3f1b696aa31e" targetNamespace="http://schemas.microsoft.com/office/2006/metadata/properties" ma:root="true" ma:fieldsID="6b2e1ee9daeee3454cb407063ec45345" ns3:_="" ns4:_="">
    <xsd:import namespace="3c22b496-d718-42f7-9cbd-6b1276830723"/>
    <xsd:import namespace="c1aa1e25-462f-4f57-b888-3f1b696aa31e"/>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2b496-d718-42f7-9cbd-6b12768307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aa1e25-462f-4f57-b888-3f1b696aa31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3B78BA-ADA1-4994-A28D-F58B64455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2b496-d718-42f7-9cbd-6b1276830723"/>
    <ds:schemaRef ds:uri="c1aa1e25-462f-4f57-b888-3f1b696aa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6E768F-3F86-4605-9AFB-FDC228E50AE5}">
  <ds:schemaRefs>
    <ds:schemaRef ds:uri="http://schemas.microsoft.com/sharepoint/v3/contenttype/forms"/>
  </ds:schemaRefs>
</ds:datastoreItem>
</file>

<file path=customXml/itemProps3.xml><?xml version="1.0" encoding="utf-8"?>
<ds:datastoreItem xmlns:ds="http://schemas.openxmlformats.org/officeDocument/2006/customXml" ds:itemID="{93EEFF37-9216-46E1-886C-25C0482C30A5}">
  <ds:schemaRefs>
    <ds:schemaRef ds:uri="3c22b496-d718-42f7-9cbd-6b1276830723"/>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 ds:uri="http://purl.org/dc/elements/1.1/"/>
    <ds:schemaRef ds:uri="http://schemas.openxmlformats.org/package/2006/metadata/core-properties"/>
    <ds:schemaRef ds:uri="c1aa1e25-462f-4f57-b888-3f1b696aa31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AAAEM PowerPoint Template</Template>
  <TotalTime>61760</TotalTime>
  <Words>5039</Words>
  <Application>Microsoft Office PowerPoint</Application>
  <PresentationFormat>On-screen Show (4:3)</PresentationFormat>
  <Paragraphs>1461</Paragraphs>
  <Slides>98</Slides>
  <Notes>23</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98</vt:i4>
      </vt:variant>
    </vt:vector>
  </HeadingPairs>
  <TitlesOfParts>
    <vt:vector size="104" baseType="lpstr">
      <vt:lpstr>Arial</vt:lpstr>
      <vt:lpstr>Calibri</vt:lpstr>
      <vt:lpstr>Segoe</vt:lpstr>
      <vt:lpstr>Times New Roman</vt:lpstr>
      <vt:lpstr>AACEM PowerPoint Template</vt:lpstr>
      <vt:lpstr>1_Teal shimmery Segoe</vt:lpstr>
      <vt:lpstr>Academy of Administrators in Academic Emergency Medicine  Benchmark and Salary Survey Fiscal Year 2021</vt:lpstr>
      <vt:lpstr>Survey Timeline</vt:lpstr>
      <vt:lpstr>Survey Timeline</vt:lpstr>
      <vt:lpstr>This year…</vt:lpstr>
      <vt:lpstr>Benchmark Committee</vt:lpstr>
      <vt:lpstr>Data Set: Demographics </vt:lpstr>
      <vt:lpstr>Data Set</vt:lpstr>
      <vt:lpstr>Data Set: Demographics </vt:lpstr>
      <vt:lpstr>Inpatient Length of Stay</vt:lpstr>
      <vt:lpstr>The Academic ED</vt:lpstr>
      <vt:lpstr>The Academic ED</vt:lpstr>
      <vt:lpstr>The Academic ED</vt:lpstr>
      <vt:lpstr>Patient Populations</vt:lpstr>
      <vt:lpstr>Patient Volume Trend: Median</vt:lpstr>
      <vt:lpstr>Hospitalization Data</vt:lpstr>
      <vt:lpstr>Patient Volume Trend: Median</vt:lpstr>
      <vt:lpstr>LOS Trend:  Median LOS </vt:lpstr>
      <vt:lpstr>LOS Trend:  Bed to Decision Time </vt:lpstr>
      <vt:lpstr>Boarding Time</vt:lpstr>
      <vt:lpstr>Boarding Time</vt:lpstr>
      <vt:lpstr>Boarding Time</vt:lpstr>
      <vt:lpstr>Boarding Distribution</vt:lpstr>
      <vt:lpstr>Boarding Time</vt:lpstr>
      <vt:lpstr>PowerPoint Presentation</vt:lpstr>
      <vt:lpstr>PowerPoint Presentation</vt:lpstr>
      <vt:lpstr>PowerPoint Presentation</vt:lpstr>
      <vt:lpstr>Ancillary Resource Utilization</vt:lpstr>
      <vt:lpstr>Complexity Metrics: Sicker patients?</vt:lpstr>
      <vt:lpstr>PowerPoint Presentation</vt:lpstr>
      <vt:lpstr>ED Admitted CMI Trend</vt:lpstr>
      <vt:lpstr>PowerPoint Presentation</vt:lpstr>
      <vt:lpstr>Academic vs Others</vt:lpstr>
      <vt:lpstr>Value Added Time</vt:lpstr>
      <vt:lpstr>Value Added Time</vt:lpstr>
      <vt:lpstr>Nursing and Support Hours</vt:lpstr>
      <vt:lpstr>PowerPoint Presentation</vt:lpstr>
      <vt:lpstr>Physician Staffing</vt:lpstr>
      <vt:lpstr>Clinical Hours: Rank &amp; Site</vt:lpstr>
      <vt:lpstr>PowerPoint Presentation</vt:lpstr>
      <vt:lpstr>PowerPoint Presentation</vt:lpstr>
      <vt:lpstr>Education: Residency</vt:lpstr>
      <vt:lpstr>Charge Data</vt:lpstr>
      <vt:lpstr>Professional Fee Billing</vt:lpstr>
      <vt:lpstr>Payer Mix</vt:lpstr>
      <vt:lpstr>Faculty Level Benchmarks</vt:lpstr>
      <vt:lpstr>Faculty Effort</vt:lpstr>
      <vt:lpstr>Faculty Level Benchmarks</vt:lpstr>
      <vt:lpstr>Faculty Level Benchmarks</vt:lpstr>
      <vt:lpstr>Faculty Level Benchmarks</vt:lpstr>
      <vt:lpstr>Academic Faculty Life  Wellness Faculty Salary Faculty Benchmarks Compensation Plans Research Benchmarks </vt:lpstr>
      <vt:lpstr>Academic Emergency Medicine Tripartite Mission</vt:lpstr>
      <vt:lpstr>Research – Where have we been</vt:lpstr>
      <vt:lpstr>Submissions and Awards</vt:lpstr>
      <vt:lpstr>Grant Spending</vt:lpstr>
      <vt:lpstr>Total spending by institution</vt:lpstr>
      <vt:lpstr>Grants submitted to total spending</vt:lpstr>
      <vt:lpstr>Grant success rate to total spending</vt:lpstr>
      <vt:lpstr>Grant success rate to grants submitted</vt:lpstr>
      <vt:lpstr>Grants compared Faculty  with &gt;10% Research funding</vt:lpstr>
      <vt:lpstr>Number of Active Grants compared to MD/PhD’s and PhD’s in department</vt:lpstr>
      <vt:lpstr>Peer Reviewed publications and  annual research grants and spending</vt:lpstr>
      <vt:lpstr>Use of Funds to support K awards</vt:lpstr>
      <vt:lpstr>Limitations</vt:lpstr>
      <vt:lpstr>What did we learn?</vt:lpstr>
      <vt:lpstr>What is the good news?</vt:lpstr>
      <vt:lpstr>Academic Faculty Life  Wellness Faculty Salary  </vt:lpstr>
      <vt:lpstr>Wellness Survey</vt:lpstr>
      <vt:lpstr>Wellness Survey</vt:lpstr>
      <vt:lpstr>PowerPoint Presentation</vt:lpstr>
      <vt:lpstr>Faculty Demographics</vt:lpstr>
      <vt:lpstr>Faculty Demographics</vt:lpstr>
      <vt:lpstr>Faculty Demographics</vt:lpstr>
      <vt:lpstr>Faculty Demographics</vt:lpstr>
      <vt:lpstr>Salary Trends: All Faculty</vt:lpstr>
      <vt:lpstr>Salary Trends: All Faculty</vt:lpstr>
      <vt:lpstr>Salary Trends: All Faculty</vt:lpstr>
      <vt:lpstr>Salary Trends: No Chair &amp; Chief</vt:lpstr>
      <vt:lpstr>Salary Trends</vt:lpstr>
      <vt:lpstr>Salary Trends</vt:lpstr>
      <vt:lpstr>Salary by Rank</vt:lpstr>
      <vt:lpstr>Salary Trends: Regions</vt:lpstr>
      <vt:lpstr>Salary Trends: Regions</vt:lpstr>
      <vt:lpstr>Salary Trends: Regions</vt:lpstr>
      <vt:lpstr>Salary Trends: Regions</vt:lpstr>
      <vt:lpstr>Faculty Salary</vt:lpstr>
      <vt:lpstr>Per Diem Rates</vt:lpstr>
      <vt:lpstr>PowerPoint Presentation</vt:lpstr>
      <vt:lpstr>How do we pay our faculty?</vt:lpstr>
      <vt:lpstr>Salary Components</vt:lpstr>
      <vt:lpstr>Salary Components</vt:lpstr>
      <vt:lpstr>PowerPoint Presentation</vt:lpstr>
      <vt:lpstr>PA and NP Demographics</vt:lpstr>
      <vt:lpstr>PA and NP Demographics</vt:lpstr>
      <vt:lpstr>PA and NP Salary</vt:lpstr>
      <vt:lpstr>PA and NP Salary</vt:lpstr>
      <vt:lpstr>PA and NP Salary</vt:lpstr>
      <vt:lpstr>PowerPoint Presentation</vt:lpstr>
      <vt:lpstr>Job Duty </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Administrators in Academic Emergency Medicine  Fiscal Year 2015 Benchmark and Salary Survey</dc:title>
  <dc:creator>Jim Scheulen</dc:creator>
  <cp:lastModifiedBy>Jim Scheulen</cp:lastModifiedBy>
  <cp:revision>1447</cp:revision>
  <cp:lastPrinted>2021-03-05T19:16:35Z</cp:lastPrinted>
  <dcterms:created xsi:type="dcterms:W3CDTF">2016-02-01T11:20:51Z</dcterms:created>
  <dcterms:modified xsi:type="dcterms:W3CDTF">2022-03-21T18:00:25Z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0x010100B5B561C2E7B80643B697D458146D3EAA</vt:lpwstr>
  </property>
</Properties>
</file>