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charts/chart1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9" r:id="rId2"/>
    <p:sldMasterId id="2147483671" r:id="rId3"/>
    <p:sldMasterId id="2147483683" r:id="rId4"/>
    <p:sldMasterId id="2147483695" r:id="rId5"/>
  </p:sldMasterIdLst>
  <p:notesMasterIdLst>
    <p:notesMasterId r:id="rId69"/>
  </p:notesMasterIdLst>
  <p:sldIdLst>
    <p:sldId id="258" r:id="rId6"/>
    <p:sldId id="263" r:id="rId7"/>
    <p:sldId id="259" r:id="rId8"/>
    <p:sldId id="265" r:id="rId9"/>
    <p:sldId id="260" r:id="rId10"/>
    <p:sldId id="262" r:id="rId11"/>
    <p:sldId id="261" r:id="rId12"/>
    <p:sldId id="266" r:id="rId13"/>
    <p:sldId id="264" r:id="rId14"/>
    <p:sldId id="267" r:id="rId15"/>
    <p:sldId id="270" r:id="rId16"/>
    <p:sldId id="683" r:id="rId17"/>
    <p:sldId id="684" r:id="rId18"/>
    <p:sldId id="275" r:id="rId19"/>
    <p:sldId id="685" r:id="rId20"/>
    <p:sldId id="282" r:id="rId21"/>
    <p:sldId id="272" r:id="rId22"/>
    <p:sldId id="686" r:id="rId23"/>
    <p:sldId id="279" r:id="rId24"/>
    <p:sldId id="280" r:id="rId25"/>
    <p:sldId id="687" r:id="rId26"/>
    <p:sldId id="688" r:id="rId27"/>
    <p:sldId id="273" r:id="rId28"/>
    <p:sldId id="689" r:id="rId29"/>
    <p:sldId id="690" r:id="rId30"/>
    <p:sldId id="289" r:id="rId31"/>
    <p:sldId id="274" r:id="rId32"/>
    <p:sldId id="283" r:id="rId33"/>
    <p:sldId id="691" r:id="rId34"/>
    <p:sldId id="269" r:id="rId35"/>
    <p:sldId id="310" r:id="rId36"/>
    <p:sldId id="311" r:id="rId37"/>
    <p:sldId id="312" r:id="rId38"/>
    <p:sldId id="309" r:id="rId39"/>
    <p:sldId id="318" r:id="rId40"/>
    <p:sldId id="315" r:id="rId41"/>
    <p:sldId id="317" r:id="rId42"/>
    <p:sldId id="316" r:id="rId43"/>
    <p:sldId id="313" r:id="rId44"/>
    <p:sldId id="314" r:id="rId45"/>
    <p:sldId id="326" r:id="rId46"/>
    <p:sldId id="320" r:id="rId47"/>
    <p:sldId id="300" r:id="rId48"/>
    <p:sldId id="281" r:id="rId49"/>
    <p:sldId id="285" r:id="rId50"/>
    <p:sldId id="290" r:id="rId51"/>
    <p:sldId id="291" r:id="rId52"/>
    <p:sldId id="295" r:id="rId53"/>
    <p:sldId id="286" r:id="rId54"/>
    <p:sldId id="293" r:id="rId55"/>
    <p:sldId id="287" r:id="rId56"/>
    <p:sldId id="288" r:id="rId57"/>
    <p:sldId id="284" r:id="rId58"/>
    <p:sldId id="530" r:id="rId59"/>
    <p:sldId id="672" r:id="rId60"/>
    <p:sldId id="682" r:id="rId61"/>
    <p:sldId id="676" r:id="rId62"/>
    <p:sldId id="674" r:id="rId63"/>
    <p:sldId id="680" r:id="rId64"/>
    <p:sldId id="681" r:id="rId65"/>
    <p:sldId id="679" r:id="rId66"/>
    <p:sldId id="673" r:id="rId67"/>
    <p:sldId id="268" r:id="rId6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F00"/>
    <a:srgbClr val="CA001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223"/>
    <p:restoredTop sz="94218"/>
  </p:normalViewPr>
  <p:slideViewPr>
    <p:cSldViewPr snapToGrid="0" snapToObjects="1">
      <p:cViewPr varScale="1">
        <p:scale>
          <a:sx n="115" d="100"/>
          <a:sy n="115" d="100"/>
        </p:scale>
        <p:origin x="240" y="216"/>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neumar\Desktop\2020%20Desktop\AACEM%20Retreat%202020\Research%20Pipeline%20Session%20\AACEM%20Survey%20Barriers%20to%20Submission%20of%20Federal%20Grants-ANALYSIS%2019July2020.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oleObject" Target="file:////Users\neumar\Desktop\AACEM%20Research%20Task%20Force\2030%20EM%20Research%20Goals%20White%20Paper\Clinical%20Department%20non-MDs.xlsx" TargetMode="External"/></Relationships>
</file>

<file path=ppt/charts/_rels/chart11.xml.rels><?xml version="1.0" encoding="UTF-8" standalone="yes"?>
<Relationships xmlns="http://schemas.openxmlformats.org/package/2006/relationships"><Relationship Id="rId3" Type="http://schemas.openxmlformats.org/officeDocument/2006/relationships/oleObject" Target="file:////Users\neumar\Desktop\AACEM%20Research%20Task%20Force\2030%20EM%20Research%20Goals%20White%20Paper\Figures\NIH-Funded%20EM%20Departments%20and%20PIs%20History%2003March2021.xlsx" TargetMode="External"/><Relationship Id="rId2" Type="http://schemas.microsoft.com/office/2011/relationships/chartColorStyle" Target="colors8.xml"/><Relationship Id="rId1" Type="http://schemas.microsoft.com/office/2011/relationships/chartStyle" Target="style8.xml"/></Relationships>
</file>

<file path=ppt/charts/_rels/chart12.xml.rels><?xml version="1.0" encoding="UTF-8" standalone="yes"?>
<Relationships xmlns="http://schemas.openxmlformats.org/package/2006/relationships"><Relationship Id="rId3" Type="http://schemas.openxmlformats.org/officeDocument/2006/relationships/oleObject" Target="file:////Users\neumar\Desktop\AACEM%20Research%20Task%20Force\2030%20EM%20Research%20Goals%20White%20Paper\Figures\EM%20K08%20and%20K23%20and%20K12%20and%20T32%20History%2025Nov2020.xlsx" TargetMode="External"/><Relationship Id="rId2" Type="http://schemas.microsoft.com/office/2011/relationships/chartColorStyle" Target="colors9.xml"/><Relationship Id="rId1" Type="http://schemas.microsoft.com/office/2011/relationships/chartStyle" Target="style9.xml"/></Relationships>
</file>

<file path=ppt/charts/_rels/chart2.xml.rels><?xml version="1.0" encoding="UTF-8" standalone="yes"?>
<Relationships xmlns="http://schemas.openxmlformats.org/package/2006/relationships"><Relationship Id="rId3" Type="http://schemas.openxmlformats.org/officeDocument/2006/relationships/oleObject" Target="file:////Users\neumar\Desktop\AACEM%20Research%20Task%20Force\2030%20EM%20Research%20Goals%20White%20Paper\2019%20Medical%20School%20Department%20NIH%20Funding%2023Nov2020-RWN.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neumar\Desktop\AACEM%20Research%20Task%20Force\2030%20EM%20Research%20Goals%20White%20Paper\2019%20Medical%20School%20Department%20NIH%20Funding%2014Dec2020-RWN.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neumar\Desktop\AACEM%20Research%20Task%20Force\2030%20EM%20Research%20Goals%20White%20Paper\Figures\2020%20Update\Clinical%20Department%20MD-Phd%20and%20PhD%20non-MD%2008March202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neumar\Desktop\AACEM%20Research%20Task%20Force\2030%20EM%20Research%20Goals%20White%20Paper\Clinical%20Department%20non-MD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neumar\Desktop\AACEM%20Research%20Task%20Force\2030%20EM%20Research%20Goals%20White%20Paper\Figures\NIH-Funded%20EM%20Departments%20and%20PIs%20History%2008March2021.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neumar\Desktop\AACEM%20Research%20Task%20Force\2030%20EM%20Research%20Goals%20White%20Paper\Figures\NIH-Funded%20EM%20Departments%20and%20PIs%20History%2008March2021.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1" Type="http://schemas.openxmlformats.org/officeDocument/2006/relationships/oleObject" Target="file:////Users\neumar\Desktop\AACEM%20Research%20Task%20Force\2030%20EM%20Research%20Goals%20White%20Paper\Figures\2020%20Update\Correlation%20NIH%20PIs%20and%20grant%20submissions%2008March2021.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Users\neumar\Desktop\AACEM%20Research%20Task%20Force\2030%20EM%20Research%20Goals%20White%20Paper\Clinical%20Department%20non-MD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1"/>
          <c:order val="1"/>
          <c:tx>
            <c:strRef>
              <c:f>Sheet!$N$64</c:f>
              <c:strCache>
                <c:ptCount val="1"/>
                <c:pt idx="0">
                  <c:v>Barriers to Sumbitting Federal Research Grants</c:v>
                </c:pt>
              </c:strCache>
            </c:strRef>
          </c:tx>
          <c:spPr>
            <a:solidFill>
              <a:srgbClr val="C00000"/>
            </a:solidFill>
            <a:ln>
              <a:noFill/>
            </a:ln>
            <a:effectLst/>
          </c:spPr>
          <c:invertIfNegative val="0"/>
          <c:cat>
            <c:strRef>
              <c:f>Sheet!$L$65:$L$73</c:f>
              <c:strCache>
                <c:ptCount val="9"/>
                <c:pt idx="0">
                  <c:v>Research space</c:v>
                </c:pt>
                <c:pt idx="1">
                  <c:v>Collaborators</c:v>
                </c:pt>
                <c:pt idx="2">
                  <c:v>Specialty/Institutional Culture</c:v>
                </c:pt>
                <c:pt idx="3">
                  <c:v>NIH Structure/Function</c:v>
                </c:pt>
                <c:pt idx="4">
                  <c:v>Finances</c:v>
                </c:pt>
                <c:pt idx="5">
                  <c:v>Adminstrative/Staff Support</c:v>
                </c:pt>
                <c:pt idx="6">
                  <c:v>Mentors/Mentorship</c:v>
                </c:pt>
                <c:pt idx="7">
                  <c:v>Clinical Demands</c:v>
                </c:pt>
                <c:pt idx="8">
                  <c:v>Faculty Pipeline (Training/Recruiting)</c:v>
                </c:pt>
              </c:strCache>
            </c:strRef>
          </c:cat>
          <c:val>
            <c:numRef>
              <c:f>Sheet!$N$65:$N$73</c:f>
              <c:numCache>
                <c:formatCode>0.00</c:formatCode>
                <c:ptCount val="9"/>
                <c:pt idx="0">
                  <c:v>2.0689655172413793E-2</c:v>
                </c:pt>
                <c:pt idx="1">
                  <c:v>3.4482758620689655E-2</c:v>
                </c:pt>
                <c:pt idx="2">
                  <c:v>0.15172413793103448</c:v>
                </c:pt>
                <c:pt idx="3">
                  <c:v>0.16551724137931034</c:v>
                </c:pt>
                <c:pt idx="4">
                  <c:v>0.23448275862068965</c:v>
                </c:pt>
                <c:pt idx="5">
                  <c:v>0.2620689655172414</c:v>
                </c:pt>
                <c:pt idx="6">
                  <c:v>0.34482758620689657</c:v>
                </c:pt>
                <c:pt idx="7">
                  <c:v>0.40689655172413791</c:v>
                </c:pt>
                <c:pt idx="8">
                  <c:v>1</c:v>
                </c:pt>
              </c:numCache>
            </c:numRef>
          </c:val>
          <c:extLst>
            <c:ext xmlns:c16="http://schemas.microsoft.com/office/drawing/2014/chart" uri="{C3380CC4-5D6E-409C-BE32-E72D297353CC}">
              <c16:uniqueId val="{00000000-D38E-4244-87C8-D921B3560704}"/>
            </c:ext>
          </c:extLst>
        </c:ser>
        <c:dLbls>
          <c:showLegendKey val="0"/>
          <c:showVal val="0"/>
          <c:showCatName val="0"/>
          <c:showSerName val="0"/>
          <c:showPercent val="0"/>
          <c:showBubbleSize val="0"/>
        </c:dLbls>
        <c:gapWidth val="182"/>
        <c:axId val="626741247"/>
        <c:axId val="601339535"/>
        <c:extLst>
          <c:ext xmlns:c15="http://schemas.microsoft.com/office/drawing/2012/chart" uri="{02D57815-91ED-43cb-92C2-25804820EDAC}">
            <c15:filteredBarSeries>
              <c15:ser>
                <c:idx val="0"/>
                <c:order val="0"/>
                <c:tx>
                  <c:strRef>
                    <c:extLst>
                      <c:ext uri="{02D57815-91ED-43cb-92C2-25804820EDAC}">
                        <c15:formulaRef>
                          <c15:sqref>Sheet!$M$64</c15:sqref>
                        </c15:formulaRef>
                      </c:ext>
                    </c:extLst>
                    <c:strCache>
                      <c:ptCount val="1"/>
                    </c:strCache>
                  </c:strRef>
                </c:tx>
                <c:spPr>
                  <a:solidFill>
                    <a:schemeClr val="accent1"/>
                  </a:solidFill>
                  <a:ln>
                    <a:noFill/>
                  </a:ln>
                  <a:effectLst/>
                </c:spPr>
                <c:invertIfNegative val="0"/>
                <c:cat>
                  <c:strRef>
                    <c:extLst>
                      <c:ext uri="{02D57815-91ED-43cb-92C2-25804820EDAC}">
                        <c15:formulaRef>
                          <c15:sqref>Sheet!$L$65:$L$73</c15:sqref>
                        </c15:formulaRef>
                      </c:ext>
                    </c:extLst>
                    <c:strCache>
                      <c:ptCount val="9"/>
                      <c:pt idx="0">
                        <c:v>Research space</c:v>
                      </c:pt>
                      <c:pt idx="1">
                        <c:v>Collaborators</c:v>
                      </c:pt>
                      <c:pt idx="2">
                        <c:v>Specialty/Institutional Culture</c:v>
                      </c:pt>
                      <c:pt idx="3">
                        <c:v>NIH Structure/Function</c:v>
                      </c:pt>
                      <c:pt idx="4">
                        <c:v>Finances</c:v>
                      </c:pt>
                      <c:pt idx="5">
                        <c:v>Adminstrative/Staff Support</c:v>
                      </c:pt>
                      <c:pt idx="6">
                        <c:v>Mentors/Mentorship</c:v>
                      </c:pt>
                      <c:pt idx="7">
                        <c:v>Clinical Demands</c:v>
                      </c:pt>
                      <c:pt idx="8">
                        <c:v>Faculty Pipeline (Training/Recruiting)</c:v>
                      </c:pt>
                    </c:strCache>
                  </c:strRef>
                </c:cat>
                <c:val>
                  <c:numRef>
                    <c:extLst>
                      <c:ext uri="{02D57815-91ED-43cb-92C2-25804820EDAC}">
                        <c15:formulaRef>
                          <c15:sqref>Sheet!$M$65:$M$73</c15:sqref>
                        </c15:formulaRef>
                      </c:ext>
                    </c:extLst>
                    <c:numCache>
                      <c:formatCode>General</c:formatCode>
                      <c:ptCount val="9"/>
                    </c:numCache>
                  </c:numRef>
                </c:val>
                <c:extLst>
                  <c:ext xmlns:c16="http://schemas.microsoft.com/office/drawing/2014/chart" uri="{C3380CC4-5D6E-409C-BE32-E72D297353CC}">
                    <c16:uniqueId val="{00000001-D38E-4244-87C8-D921B3560704}"/>
                  </c:ext>
                </c:extLst>
              </c15:ser>
            </c15:filteredBarSeries>
          </c:ext>
        </c:extLst>
      </c:barChart>
      <c:catAx>
        <c:axId val="6267412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01339535"/>
        <c:crosses val="autoZero"/>
        <c:auto val="1"/>
        <c:lblAlgn val="ctr"/>
        <c:lblOffset val="100"/>
        <c:noMultiLvlLbl val="0"/>
      </c:catAx>
      <c:valAx>
        <c:axId val="601339535"/>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26741247"/>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40478860739306"/>
          <c:y val="3.78448800372677E-2"/>
          <c:w val="0.73514077430946478"/>
          <c:h val="0.69256886704572174"/>
        </c:manualLayout>
      </c:layout>
      <c:scatterChart>
        <c:scatterStyle val="lineMarker"/>
        <c:varyColors val="0"/>
        <c:ser>
          <c:idx val="0"/>
          <c:order val="0"/>
          <c:tx>
            <c:v>% NIH-Funded Pis</c:v>
          </c:tx>
          <c:spPr>
            <a:ln w="19050">
              <a:noFill/>
            </a:ln>
          </c:spPr>
          <c:marker>
            <c:symbol val="diamond"/>
            <c:size val="6"/>
            <c:spPr>
              <a:solidFill>
                <a:schemeClr val="tx1"/>
              </a:solidFill>
              <a:ln>
                <a:solidFill>
                  <a:schemeClr val="tx1"/>
                </a:solidFill>
              </a:ln>
            </c:spPr>
          </c:marker>
          <c:trendline>
            <c:trendlineType val="linear"/>
            <c:dispRSqr val="0"/>
            <c:dispEq val="0"/>
          </c:trendline>
          <c:xVal>
            <c:numRef>
              <c:f>Sheet1!$D$75:$D$88</c:f>
              <c:numCache>
                <c:formatCode>0.0%</c:formatCode>
                <c:ptCount val="14"/>
                <c:pt idx="0">
                  <c:v>0.242450958783337</c:v>
                </c:pt>
                <c:pt idx="1">
                  <c:v>0.2435520731309174</c:v>
                </c:pt>
                <c:pt idx="2">
                  <c:v>0.1990909090909091</c:v>
                </c:pt>
                <c:pt idx="3">
                  <c:v>0.17770814682184422</c:v>
                </c:pt>
                <c:pt idx="4">
                  <c:v>0.16951888924765904</c:v>
                </c:pt>
                <c:pt idx="5">
                  <c:v>0.12705727452271232</c:v>
                </c:pt>
                <c:pt idx="6">
                  <c:v>0.11824569905500364</c:v>
                </c:pt>
                <c:pt idx="7">
                  <c:v>0.1116205254805149</c:v>
                </c:pt>
                <c:pt idx="8">
                  <c:v>0.10719735503560529</c:v>
                </c:pt>
                <c:pt idx="9">
                  <c:v>0.10409678687917832</c:v>
                </c:pt>
                <c:pt idx="10">
                  <c:v>9.5000000000000001E-2</c:v>
                </c:pt>
                <c:pt idx="11">
                  <c:v>7.2654196939248725E-2</c:v>
                </c:pt>
                <c:pt idx="12">
                  <c:v>5.3886925795053005E-2</c:v>
                </c:pt>
                <c:pt idx="13">
                  <c:v>2.0818377602297201E-2</c:v>
                </c:pt>
              </c:numCache>
            </c:numRef>
          </c:xVal>
          <c:yVal>
            <c:numRef>
              <c:f>Sheet1!$C$75:$C$88</c:f>
              <c:numCache>
                <c:formatCode>0.0%</c:formatCode>
                <c:ptCount val="14"/>
                <c:pt idx="0">
                  <c:v>0.20699999999999999</c:v>
                </c:pt>
                <c:pt idx="1">
                  <c:v>0.151</c:v>
                </c:pt>
                <c:pt idx="2">
                  <c:v>6.9000000000000006E-2</c:v>
                </c:pt>
                <c:pt idx="3">
                  <c:v>0.10199999999999999</c:v>
                </c:pt>
                <c:pt idx="4">
                  <c:v>0.14699999999999999</c:v>
                </c:pt>
                <c:pt idx="5">
                  <c:v>0.1</c:v>
                </c:pt>
                <c:pt idx="6">
                  <c:v>4.3999999999999997E-2</c:v>
                </c:pt>
                <c:pt idx="7">
                  <c:v>2.3E-2</c:v>
                </c:pt>
                <c:pt idx="8">
                  <c:v>5.2999999999999999E-2</c:v>
                </c:pt>
                <c:pt idx="9">
                  <c:v>0.11600000000000001</c:v>
                </c:pt>
                <c:pt idx="10">
                  <c:v>3.5000000000000003E-2</c:v>
                </c:pt>
                <c:pt idx="11">
                  <c:v>4.4999999999999998E-2</c:v>
                </c:pt>
                <c:pt idx="12">
                  <c:v>3.3000000000000002E-2</c:v>
                </c:pt>
                <c:pt idx="13">
                  <c:v>1.7000000000000001E-2</c:v>
                </c:pt>
              </c:numCache>
            </c:numRef>
          </c:yVal>
          <c:smooth val="0"/>
          <c:extLst>
            <c:ext xmlns:c16="http://schemas.microsoft.com/office/drawing/2014/chart" uri="{C3380CC4-5D6E-409C-BE32-E72D297353CC}">
              <c16:uniqueId val="{00000001-49CD-B44D-9CE8-1DD91BAF5B79}"/>
            </c:ext>
          </c:extLst>
        </c:ser>
        <c:dLbls>
          <c:showLegendKey val="0"/>
          <c:showVal val="0"/>
          <c:showCatName val="0"/>
          <c:showSerName val="0"/>
          <c:showPercent val="0"/>
          <c:showBubbleSize val="0"/>
        </c:dLbls>
        <c:axId val="657620655"/>
        <c:axId val="657622383"/>
      </c:scatterChart>
      <c:valAx>
        <c:axId val="657620655"/>
        <c:scaling>
          <c:orientation val="minMax"/>
        </c:scaling>
        <c:delete val="0"/>
        <c:axPos val="b"/>
        <c:title>
          <c:tx>
            <c:rich>
              <a:bodyPr/>
              <a:lstStyle/>
              <a:p>
                <a:pPr>
                  <a:defRPr sz="1200" b="0"/>
                </a:pPr>
                <a:r>
                  <a:rPr lang="en-US" sz="1200" b="0" dirty="0"/>
                  <a:t>% Full-Time Faculty with PhD and not</a:t>
                </a:r>
                <a:r>
                  <a:rPr lang="en-US" sz="1200" b="0" baseline="0" dirty="0"/>
                  <a:t> MD*</a:t>
                </a:r>
                <a:endParaRPr lang="en-US" sz="1200" b="0" dirty="0"/>
              </a:p>
            </c:rich>
          </c:tx>
          <c:overlay val="0"/>
        </c:title>
        <c:numFmt formatCode="0%" sourceLinked="0"/>
        <c:majorTickMark val="out"/>
        <c:minorTickMark val="none"/>
        <c:tickLblPos val="nextTo"/>
        <c:txPr>
          <a:bodyPr/>
          <a:lstStyle/>
          <a:p>
            <a:pPr>
              <a:defRPr sz="1200"/>
            </a:pPr>
            <a:endParaRPr lang="en-US"/>
          </a:p>
        </c:txPr>
        <c:crossAx val="657622383"/>
        <c:crosses val="autoZero"/>
        <c:crossBetween val="midCat"/>
      </c:valAx>
      <c:valAx>
        <c:axId val="657622383"/>
        <c:scaling>
          <c:orientation val="minMax"/>
        </c:scaling>
        <c:delete val="0"/>
        <c:axPos val="l"/>
        <c:title>
          <c:tx>
            <c:rich>
              <a:bodyPr/>
              <a:lstStyle/>
              <a:p>
                <a:pPr>
                  <a:defRPr sz="1200"/>
                </a:pPr>
                <a:r>
                  <a:rPr lang="en-US" sz="1200" b="0" dirty="0"/>
                  <a:t>Full-Time</a:t>
                </a:r>
                <a:r>
                  <a:rPr lang="en-US" sz="1200" b="0" baseline="0" dirty="0"/>
                  <a:t> Faculty who are </a:t>
                </a:r>
                <a:r>
                  <a:rPr lang="en-US" sz="1200" b="0" dirty="0"/>
                  <a:t>NIH-Funded PIs (%)</a:t>
                </a:r>
              </a:p>
            </c:rich>
          </c:tx>
          <c:layout>
            <c:manualLayout>
              <c:xMode val="edge"/>
              <c:yMode val="edge"/>
              <c:x val="6.020494722355673E-2"/>
              <c:y val="0"/>
            </c:manualLayout>
          </c:layout>
          <c:overlay val="0"/>
        </c:title>
        <c:numFmt formatCode="0%" sourceLinked="0"/>
        <c:majorTickMark val="out"/>
        <c:minorTickMark val="none"/>
        <c:tickLblPos val="nextTo"/>
        <c:txPr>
          <a:bodyPr/>
          <a:lstStyle/>
          <a:p>
            <a:pPr>
              <a:defRPr sz="1200"/>
            </a:pPr>
            <a:endParaRPr lang="en-US"/>
          </a:p>
        </c:txPr>
        <c:crossAx val="657620655"/>
        <c:crosses val="autoZero"/>
        <c:crossBetween val="midCat"/>
      </c:valAx>
    </c:plotArea>
    <c:plotVisOnly val="1"/>
    <c:dispBlanksAs val="gap"/>
    <c:extLst>
      <c:ext xmlns:c16r3="http://schemas.microsoft.com/office/drawing/2017/03/chart" uri="{56B9EC1D-385E-4148-901F-78D8002777C0}">
        <c16r3:dataDisplayOptions16>
          <c16r3:dispNaAsBlank val="1"/>
        </c16r3:dataDisplayOptions16>
      </c:ext>
    </c:extLst>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'NIH Dept and PI by Year'!$J$18</c:f>
              <c:strCache>
                <c:ptCount val="1"/>
                <c:pt idx="0">
                  <c:v>Departments</c:v>
                </c:pt>
              </c:strCache>
            </c:strRef>
          </c:tx>
          <c:spPr>
            <a:solidFill>
              <a:schemeClr val="bg1">
                <a:lumMod val="65000"/>
              </a:schemeClr>
            </a:solidFill>
            <a:ln>
              <a:noFill/>
            </a:ln>
            <a:effectLst/>
          </c:spPr>
          <c:invertIfNegative val="0"/>
          <c:cat>
            <c:numRef>
              <c:f>'NIH Dept and PI by Year'!$K$17:$V$17</c:f>
              <c:numCache>
                <c:formatCode>0</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f>'NIH Dept and PI by Year'!$K$18:$V$18</c:f>
              <c:numCache>
                <c:formatCode>General</c:formatCode>
                <c:ptCount val="12"/>
                <c:pt idx="0">
                  <c:v>23</c:v>
                </c:pt>
                <c:pt idx="1">
                  <c:v>33</c:v>
                </c:pt>
                <c:pt idx="2">
                  <c:v>33</c:v>
                </c:pt>
                <c:pt idx="3">
                  <c:v>34</c:v>
                </c:pt>
                <c:pt idx="4">
                  <c:v>35</c:v>
                </c:pt>
                <c:pt idx="5">
                  <c:v>34</c:v>
                </c:pt>
                <c:pt idx="6">
                  <c:v>35</c:v>
                </c:pt>
                <c:pt idx="7">
                  <c:v>35</c:v>
                </c:pt>
                <c:pt idx="8">
                  <c:v>36</c:v>
                </c:pt>
                <c:pt idx="9">
                  <c:v>36</c:v>
                </c:pt>
                <c:pt idx="10">
                  <c:v>36</c:v>
                </c:pt>
                <c:pt idx="11" formatCode="0">
                  <c:v>36</c:v>
                </c:pt>
              </c:numCache>
            </c:numRef>
          </c:val>
          <c:extLst>
            <c:ext xmlns:c16="http://schemas.microsoft.com/office/drawing/2014/chart" uri="{C3380CC4-5D6E-409C-BE32-E72D297353CC}">
              <c16:uniqueId val="{00000000-4AC9-2547-AB03-E02B194AF6DF}"/>
            </c:ext>
          </c:extLst>
        </c:ser>
        <c:ser>
          <c:idx val="1"/>
          <c:order val="1"/>
          <c:tx>
            <c:strRef>
              <c:f>'NIH Dept and PI by Year'!$J$19</c:f>
              <c:strCache>
                <c:ptCount val="1"/>
                <c:pt idx="0">
                  <c:v>Principle Investigators</c:v>
                </c:pt>
              </c:strCache>
            </c:strRef>
          </c:tx>
          <c:spPr>
            <a:solidFill>
              <a:schemeClr val="tx1"/>
            </a:solidFill>
            <a:ln>
              <a:noFill/>
            </a:ln>
            <a:effectLst/>
          </c:spPr>
          <c:invertIfNegative val="0"/>
          <c:cat>
            <c:numRef>
              <c:f>'NIH Dept and PI by Year'!$K$17:$V$17</c:f>
              <c:numCache>
                <c:formatCode>0</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f>'NIH Dept and PI by Year'!$K$19:$V$19</c:f>
              <c:numCache>
                <c:formatCode>General</c:formatCode>
                <c:ptCount val="12"/>
                <c:pt idx="0" formatCode="_(* #,##0_);_(* \(#,##0\);_(* &quot;-&quot;_);_(@_)">
                  <c:v>47</c:v>
                </c:pt>
                <c:pt idx="1">
                  <c:v>61</c:v>
                </c:pt>
                <c:pt idx="2">
                  <c:v>65</c:v>
                </c:pt>
                <c:pt idx="3">
                  <c:v>63</c:v>
                </c:pt>
                <c:pt idx="4">
                  <c:v>71</c:v>
                </c:pt>
                <c:pt idx="5">
                  <c:v>73</c:v>
                </c:pt>
                <c:pt idx="6">
                  <c:v>74</c:v>
                </c:pt>
                <c:pt idx="7">
                  <c:v>84</c:v>
                </c:pt>
                <c:pt idx="8">
                  <c:v>92</c:v>
                </c:pt>
                <c:pt idx="9" formatCode="_(* #,##0_);_(* \(#,##0\);_(* &quot;-&quot;_);_(@_)">
                  <c:v>97</c:v>
                </c:pt>
                <c:pt idx="10" formatCode="_(* #,##0_);_(* \(#,##0\);_(* &quot;-&quot;_);_(@_)">
                  <c:v>97</c:v>
                </c:pt>
                <c:pt idx="11" formatCode="0">
                  <c:v>99</c:v>
                </c:pt>
              </c:numCache>
            </c:numRef>
          </c:val>
          <c:extLst>
            <c:ext xmlns:c16="http://schemas.microsoft.com/office/drawing/2014/chart" uri="{C3380CC4-5D6E-409C-BE32-E72D297353CC}">
              <c16:uniqueId val="{00000001-4AC9-2547-AB03-E02B194AF6DF}"/>
            </c:ext>
          </c:extLst>
        </c:ser>
        <c:dLbls>
          <c:showLegendKey val="0"/>
          <c:showVal val="0"/>
          <c:showCatName val="0"/>
          <c:showSerName val="0"/>
          <c:showPercent val="0"/>
          <c:showBubbleSize val="0"/>
        </c:dLbls>
        <c:gapWidth val="150"/>
        <c:axId val="132715344"/>
        <c:axId val="132520832"/>
      </c:barChart>
      <c:lineChart>
        <c:grouping val="standard"/>
        <c:varyColors val="0"/>
        <c:ser>
          <c:idx val="2"/>
          <c:order val="2"/>
          <c:tx>
            <c:strRef>
              <c:f>'NIH Dept and PI by Year'!$J$20</c:f>
              <c:strCache>
                <c:ptCount val="1"/>
                <c:pt idx="0">
                  <c:v>PI/Dept</c:v>
                </c:pt>
              </c:strCache>
            </c:strRef>
          </c:tx>
          <c:spPr>
            <a:ln w="25400" cap="rnd">
              <a:solidFill>
                <a:schemeClr val="bg1">
                  <a:lumMod val="75000"/>
                </a:schemeClr>
              </a:solidFill>
              <a:round/>
            </a:ln>
            <a:effectLst/>
          </c:spPr>
          <c:marker>
            <c:symbol val="circle"/>
            <c:size val="8"/>
            <c:spPr>
              <a:solidFill>
                <a:schemeClr val="bg1">
                  <a:lumMod val="85000"/>
                </a:schemeClr>
              </a:solidFill>
              <a:ln w="12700">
                <a:solidFill>
                  <a:schemeClr val="tx1"/>
                </a:solidFill>
              </a:ln>
              <a:effectLst/>
            </c:spPr>
          </c:marker>
          <c:cat>
            <c:numRef>
              <c:f>'NIH Dept and PI by Year'!$K$17:$V$17</c:f>
              <c:numCache>
                <c:formatCode>0</c:formatCode>
                <c:ptCount val="12"/>
                <c:pt idx="0">
                  <c:v>2009</c:v>
                </c:pt>
                <c:pt idx="1">
                  <c:v>2010</c:v>
                </c:pt>
                <c:pt idx="2">
                  <c:v>2011</c:v>
                </c:pt>
                <c:pt idx="3">
                  <c:v>2012</c:v>
                </c:pt>
                <c:pt idx="4">
                  <c:v>2013</c:v>
                </c:pt>
                <c:pt idx="5">
                  <c:v>2014</c:v>
                </c:pt>
                <c:pt idx="6">
                  <c:v>2015</c:v>
                </c:pt>
                <c:pt idx="7">
                  <c:v>2016</c:v>
                </c:pt>
                <c:pt idx="8">
                  <c:v>2017</c:v>
                </c:pt>
                <c:pt idx="9">
                  <c:v>2018</c:v>
                </c:pt>
                <c:pt idx="10">
                  <c:v>2019</c:v>
                </c:pt>
                <c:pt idx="11">
                  <c:v>2020</c:v>
                </c:pt>
              </c:numCache>
            </c:numRef>
          </c:cat>
          <c:val>
            <c:numRef>
              <c:f>'NIH Dept and PI by Year'!$K$20:$V$20</c:f>
              <c:numCache>
                <c:formatCode>0.0</c:formatCode>
                <c:ptCount val="12"/>
                <c:pt idx="0">
                  <c:v>2.0434782608695654</c:v>
                </c:pt>
                <c:pt idx="1">
                  <c:v>1.8484848484848484</c:v>
                </c:pt>
                <c:pt idx="2">
                  <c:v>1.9696969696969697</c:v>
                </c:pt>
                <c:pt idx="3">
                  <c:v>1.8529411764705883</c:v>
                </c:pt>
                <c:pt idx="4">
                  <c:v>2.0285714285714285</c:v>
                </c:pt>
                <c:pt idx="5">
                  <c:v>2.1470588235294117</c:v>
                </c:pt>
                <c:pt idx="6">
                  <c:v>2.1142857142857143</c:v>
                </c:pt>
                <c:pt idx="7">
                  <c:v>2.4</c:v>
                </c:pt>
                <c:pt idx="8">
                  <c:v>2.5555555555555554</c:v>
                </c:pt>
                <c:pt idx="9">
                  <c:v>2.6944444444444446</c:v>
                </c:pt>
                <c:pt idx="10">
                  <c:v>2.6944444444444446</c:v>
                </c:pt>
                <c:pt idx="11">
                  <c:v>2.7382000000000062</c:v>
                </c:pt>
              </c:numCache>
            </c:numRef>
          </c:val>
          <c:smooth val="0"/>
          <c:extLst>
            <c:ext xmlns:c16="http://schemas.microsoft.com/office/drawing/2014/chart" uri="{C3380CC4-5D6E-409C-BE32-E72D297353CC}">
              <c16:uniqueId val="{00000002-4AC9-2547-AB03-E02B194AF6DF}"/>
            </c:ext>
          </c:extLst>
        </c:ser>
        <c:dLbls>
          <c:showLegendKey val="0"/>
          <c:showVal val="0"/>
          <c:showCatName val="0"/>
          <c:showSerName val="0"/>
          <c:showPercent val="0"/>
          <c:showBubbleSize val="0"/>
        </c:dLbls>
        <c:marker val="1"/>
        <c:smooth val="0"/>
        <c:axId val="132679760"/>
        <c:axId val="132678064"/>
      </c:lineChart>
      <c:catAx>
        <c:axId val="132715344"/>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32520832"/>
        <c:crosses val="autoZero"/>
        <c:auto val="1"/>
        <c:lblAlgn val="ctr"/>
        <c:lblOffset val="100"/>
        <c:noMultiLvlLbl val="0"/>
      </c:catAx>
      <c:valAx>
        <c:axId val="132520832"/>
        <c:scaling>
          <c:orientation val="minMax"/>
          <c:max val="1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32715344"/>
        <c:crosses val="autoZero"/>
        <c:crossBetween val="between"/>
        <c:majorUnit val="20"/>
      </c:valAx>
      <c:valAx>
        <c:axId val="132678064"/>
        <c:scaling>
          <c:orientation val="minMax"/>
          <c:max val="4"/>
        </c:scaling>
        <c:delete val="0"/>
        <c:axPos val="r"/>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32679760"/>
        <c:crosses val="max"/>
        <c:crossBetween val="between"/>
        <c:majorUnit val="1"/>
      </c:valAx>
      <c:catAx>
        <c:axId val="132679760"/>
        <c:scaling>
          <c:orientation val="minMax"/>
        </c:scaling>
        <c:delete val="1"/>
        <c:axPos val="b"/>
        <c:numFmt formatCode="0" sourceLinked="1"/>
        <c:majorTickMark val="none"/>
        <c:minorTickMark val="none"/>
        <c:tickLblPos val="nextTo"/>
        <c:crossAx val="13267806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Sheet1!$B$33</c:f>
              <c:strCache>
                <c:ptCount val="1"/>
                <c:pt idx="0">
                  <c:v>Individual K08</c:v>
                </c:pt>
              </c:strCache>
            </c:strRef>
          </c:tx>
          <c:spPr>
            <a:solidFill>
              <a:schemeClr val="bg1">
                <a:lumMod val="65000"/>
              </a:schemeClr>
            </a:solidFill>
            <a:ln>
              <a:solidFill>
                <a:schemeClr val="bg1"/>
              </a:solidFill>
            </a:ln>
            <a:effectLst/>
          </c:spPr>
          <c:invertIfNegative val="0"/>
          <c:cat>
            <c:numRef>
              <c:f>Sheet1!$A$39:$A$59</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Sheet1!$B$39:$B$59</c:f>
              <c:numCache>
                <c:formatCode>General</c:formatCode>
                <c:ptCount val="21"/>
                <c:pt idx="0">
                  <c:v>0</c:v>
                </c:pt>
                <c:pt idx="1">
                  <c:v>0</c:v>
                </c:pt>
                <c:pt idx="2">
                  <c:v>1</c:v>
                </c:pt>
                <c:pt idx="3">
                  <c:v>2</c:v>
                </c:pt>
                <c:pt idx="4">
                  <c:v>1</c:v>
                </c:pt>
                <c:pt idx="5">
                  <c:v>2</c:v>
                </c:pt>
                <c:pt idx="6">
                  <c:v>4</c:v>
                </c:pt>
                <c:pt idx="7">
                  <c:v>5</c:v>
                </c:pt>
                <c:pt idx="8">
                  <c:v>6</c:v>
                </c:pt>
                <c:pt idx="9">
                  <c:v>5</c:v>
                </c:pt>
                <c:pt idx="10">
                  <c:v>5</c:v>
                </c:pt>
                <c:pt idx="11">
                  <c:v>1</c:v>
                </c:pt>
                <c:pt idx="12">
                  <c:v>2</c:v>
                </c:pt>
                <c:pt idx="13">
                  <c:v>2</c:v>
                </c:pt>
                <c:pt idx="14">
                  <c:v>1</c:v>
                </c:pt>
                <c:pt idx="15">
                  <c:v>1</c:v>
                </c:pt>
                <c:pt idx="16">
                  <c:v>2</c:v>
                </c:pt>
                <c:pt idx="17">
                  <c:v>3</c:v>
                </c:pt>
                <c:pt idx="18">
                  <c:v>5</c:v>
                </c:pt>
                <c:pt idx="19">
                  <c:v>4</c:v>
                </c:pt>
                <c:pt idx="20">
                  <c:v>5</c:v>
                </c:pt>
              </c:numCache>
            </c:numRef>
          </c:val>
          <c:extLst>
            <c:ext xmlns:c16="http://schemas.microsoft.com/office/drawing/2014/chart" uri="{C3380CC4-5D6E-409C-BE32-E72D297353CC}">
              <c16:uniqueId val="{00000000-3272-A749-85FB-F2732508C556}"/>
            </c:ext>
          </c:extLst>
        </c:ser>
        <c:ser>
          <c:idx val="1"/>
          <c:order val="1"/>
          <c:tx>
            <c:strRef>
              <c:f>Sheet1!$C$33</c:f>
              <c:strCache>
                <c:ptCount val="1"/>
                <c:pt idx="0">
                  <c:v>Individual K23</c:v>
                </c:pt>
              </c:strCache>
            </c:strRef>
          </c:tx>
          <c:spPr>
            <a:solidFill>
              <a:schemeClr val="tx1"/>
            </a:solidFill>
            <a:ln>
              <a:solidFill>
                <a:schemeClr val="bg1"/>
              </a:solidFill>
            </a:ln>
            <a:effectLst/>
          </c:spPr>
          <c:invertIfNegative val="0"/>
          <c:cat>
            <c:numRef>
              <c:f>Sheet1!$A$39:$A$59</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Sheet1!$C$39:$C$59</c:f>
              <c:numCache>
                <c:formatCode>General</c:formatCode>
                <c:ptCount val="21"/>
                <c:pt idx="0">
                  <c:v>1</c:v>
                </c:pt>
                <c:pt idx="1">
                  <c:v>2</c:v>
                </c:pt>
                <c:pt idx="2">
                  <c:v>2</c:v>
                </c:pt>
                <c:pt idx="3">
                  <c:v>2</c:v>
                </c:pt>
                <c:pt idx="4">
                  <c:v>3</c:v>
                </c:pt>
                <c:pt idx="5">
                  <c:v>2</c:v>
                </c:pt>
                <c:pt idx="6">
                  <c:v>6</c:v>
                </c:pt>
                <c:pt idx="7">
                  <c:v>7</c:v>
                </c:pt>
                <c:pt idx="8">
                  <c:v>11</c:v>
                </c:pt>
                <c:pt idx="9">
                  <c:v>13</c:v>
                </c:pt>
                <c:pt idx="10">
                  <c:v>15</c:v>
                </c:pt>
                <c:pt idx="11">
                  <c:v>17</c:v>
                </c:pt>
                <c:pt idx="12">
                  <c:v>14</c:v>
                </c:pt>
                <c:pt idx="13">
                  <c:v>14</c:v>
                </c:pt>
                <c:pt idx="14">
                  <c:v>14</c:v>
                </c:pt>
                <c:pt idx="15">
                  <c:v>15</c:v>
                </c:pt>
                <c:pt idx="16">
                  <c:v>19</c:v>
                </c:pt>
                <c:pt idx="17">
                  <c:v>21</c:v>
                </c:pt>
                <c:pt idx="18">
                  <c:v>19</c:v>
                </c:pt>
                <c:pt idx="19">
                  <c:v>20</c:v>
                </c:pt>
                <c:pt idx="20">
                  <c:v>15</c:v>
                </c:pt>
              </c:numCache>
            </c:numRef>
          </c:val>
          <c:extLst>
            <c:ext xmlns:c16="http://schemas.microsoft.com/office/drawing/2014/chart" uri="{C3380CC4-5D6E-409C-BE32-E72D297353CC}">
              <c16:uniqueId val="{00000001-3272-A749-85FB-F2732508C556}"/>
            </c:ext>
          </c:extLst>
        </c:ser>
        <c:ser>
          <c:idx val="2"/>
          <c:order val="2"/>
          <c:tx>
            <c:strRef>
              <c:f>Sheet1!$D$33</c:f>
              <c:strCache>
                <c:ptCount val="1"/>
                <c:pt idx="0">
                  <c:v>Institutional K12</c:v>
                </c:pt>
              </c:strCache>
            </c:strRef>
          </c:tx>
          <c:spPr>
            <a:solidFill>
              <a:srgbClr val="FF0000"/>
            </a:solidFill>
            <a:ln>
              <a:solidFill>
                <a:schemeClr val="bg1"/>
              </a:solidFill>
            </a:ln>
            <a:effectLst/>
          </c:spPr>
          <c:invertIfNegative val="0"/>
          <c:cat>
            <c:numRef>
              <c:f>Sheet1!$A$39:$A$59</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Sheet1!$D$39:$D$59</c:f>
              <c:numCache>
                <c:formatCode>General</c:formatCode>
                <c:ptCount val="21"/>
                <c:pt idx="11">
                  <c:v>6</c:v>
                </c:pt>
                <c:pt idx="12">
                  <c:v>6</c:v>
                </c:pt>
                <c:pt idx="13">
                  <c:v>7</c:v>
                </c:pt>
                <c:pt idx="14">
                  <c:v>7</c:v>
                </c:pt>
                <c:pt idx="15">
                  <c:v>7</c:v>
                </c:pt>
                <c:pt idx="16">
                  <c:v>5</c:v>
                </c:pt>
                <c:pt idx="17">
                  <c:v>5</c:v>
                </c:pt>
                <c:pt idx="18">
                  <c:v>5</c:v>
                </c:pt>
                <c:pt idx="19">
                  <c:v>5</c:v>
                </c:pt>
                <c:pt idx="20">
                  <c:v>5</c:v>
                </c:pt>
              </c:numCache>
            </c:numRef>
          </c:val>
          <c:extLst>
            <c:ext xmlns:c16="http://schemas.microsoft.com/office/drawing/2014/chart" uri="{C3380CC4-5D6E-409C-BE32-E72D297353CC}">
              <c16:uniqueId val="{00000002-3272-A749-85FB-F2732508C556}"/>
            </c:ext>
          </c:extLst>
        </c:ser>
        <c:ser>
          <c:idx val="3"/>
          <c:order val="3"/>
          <c:tx>
            <c:strRef>
              <c:f>Sheet1!$E$33</c:f>
              <c:strCache>
                <c:ptCount val="1"/>
                <c:pt idx="0">
                  <c:v>Institutional T32 </c:v>
                </c:pt>
              </c:strCache>
            </c:strRef>
          </c:tx>
          <c:spPr>
            <a:solidFill>
              <a:srgbClr val="0070C0"/>
            </a:solidFill>
            <a:ln>
              <a:noFill/>
            </a:ln>
            <a:effectLst/>
          </c:spPr>
          <c:invertIfNegative val="0"/>
          <c:cat>
            <c:numRef>
              <c:f>Sheet1!$A$39:$A$59</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Sheet1!$E$39:$E$59</c:f>
              <c:numCache>
                <c:formatCode>General</c:formatCode>
                <c:ptCount val="21"/>
                <c:pt idx="16">
                  <c:v>1</c:v>
                </c:pt>
                <c:pt idx="17">
                  <c:v>2</c:v>
                </c:pt>
                <c:pt idx="18">
                  <c:v>2</c:v>
                </c:pt>
                <c:pt idx="19">
                  <c:v>2</c:v>
                </c:pt>
                <c:pt idx="20">
                  <c:v>2</c:v>
                </c:pt>
              </c:numCache>
            </c:numRef>
          </c:val>
          <c:extLst>
            <c:ext xmlns:c16="http://schemas.microsoft.com/office/drawing/2014/chart" uri="{C3380CC4-5D6E-409C-BE32-E72D297353CC}">
              <c16:uniqueId val="{00000003-3272-A749-85FB-F2732508C556}"/>
            </c:ext>
          </c:extLst>
        </c:ser>
        <c:dLbls>
          <c:showLegendKey val="0"/>
          <c:showVal val="0"/>
          <c:showCatName val="0"/>
          <c:showSerName val="0"/>
          <c:showPercent val="0"/>
          <c:showBubbleSize val="0"/>
        </c:dLbls>
        <c:gapWidth val="50"/>
        <c:axId val="512782576"/>
        <c:axId val="516346784"/>
      </c:barChart>
      <c:catAx>
        <c:axId val="512782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16346784"/>
        <c:crosses val="autoZero"/>
        <c:auto val="1"/>
        <c:lblAlgn val="ctr"/>
        <c:lblOffset val="100"/>
        <c:noMultiLvlLbl val="0"/>
      </c:catAx>
      <c:valAx>
        <c:axId val="516346784"/>
        <c:scaling>
          <c:orientation val="minMax"/>
          <c:max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12782576"/>
        <c:crosses val="autoZero"/>
        <c:crossBetween val="between"/>
        <c:majorUnit val="5"/>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Sheet1!$B$29</c:f>
              <c:strCache>
                <c:ptCount val="1"/>
                <c:pt idx="0">
                  <c:v>Percent of Full-Time Faculty Members that are NIH-Funded PIs</c:v>
                </c:pt>
              </c:strCache>
            </c:strRef>
          </c:tx>
          <c:spPr>
            <a:solidFill>
              <a:schemeClr val="tx1"/>
            </a:solidFill>
            <a:ln>
              <a:noFill/>
            </a:ln>
            <a:effectLst/>
          </c:spPr>
          <c:invertIfNegative val="0"/>
          <c:dPt>
            <c:idx val="15"/>
            <c:invertIfNegative val="0"/>
            <c:bubble3D val="0"/>
            <c:spPr>
              <a:solidFill>
                <a:srgbClr val="FF0000"/>
              </a:solidFill>
              <a:ln>
                <a:noFill/>
              </a:ln>
              <a:effectLst/>
            </c:spPr>
            <c:extLst>
              <c:ext xmlns:c16="http://schemas.microsoft.com/office/drawing/2014/chart" uri="{C3380CC4-5D6E-409C-BE32-E72D297353CC}">
                <c16:uniqueId val="{00000003-203B-B541-A4B5-60865716C417}"/>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01-203B-B541-A4B5-60865716C417}"/>
              </c:ext>
            </c:extLst>
          </c:dPt>
          <c:dLbls>
            <c:dLbl>
              <c:idx val="15"/>
              <c:spPr>
                <a:solidFill>
                  <a:schemeClr val="bg1"/>
                </a:solid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203B-B541-A4B5-60865716C41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Sheet1!$A$30:$A$46</c:f>
              <c:strCache>
                <c:ptCount val="17"/>
                <c:pt idx="0">
                  <c:v>Pathology (Clinical)</c:v>
                </c:pt>
                <c:pt idx="1">
                  <c:v>Ophthalmology</c:v>
                </c:pt>
                <c:pt idx="2">
                  <c:v>Neurology</c:v>
                </c:pt>
                <c:pt idx="3">
                  <c:v>Internal Medicine</c:v>
                </c:pt>
                <c:pt idx="4">
                  <c:v>Psychiatry</c:v>
                </c:pt>
                <c:pt idx="5">
                  <c:v>Otolaryngology</c:v>
                </c:pt>
                <c:pt idx="6">
                  <c:v>Dermatology</c:v>
                </c:pt>
                <c:pt idx="7">
                  <c:v>Radiology</c:v>
                </c:pt>
                <c:pt idx="8">
                  <c:v>Pediatrics</c:v>
                </c:pt>
                <c:pt idx="9">
                  <c:v>Phys. Med. &amp; Rehab.</c:v>
                </c:pt>
                <c:pt idx="10">
                  <c:v>Obsts. &amp; Gyn.</c:v>
                </c:pt>
                <c:pt idx="11">
                  <c:v>Orthopedic Surgery</c:v>
                </c:pt>
                <c:pt idx="12">
                  <c:v>Surgery</c:v>
                </c:pt>
                <c:pt idx="13">
                  <c:v>Anesthesiology</c:v>
                </c:pt>
                <c:pt idx="14">
                  <c:v>Family Practice</c:v>
                </c:pt>
                <c:pt idx="15">
                  <c:v>Emergency Medicine</c:v>
                </c:pt>
                <c:pt idx="16">
                  <c:v>AVERAGE</c:v>
                </c:pt>
              </c:strCache>
            </c:strRef>
          </c:cat>
          <c:val>
            <c:numRef>
              <c:f>Sheet1!$B$30:$B$46</c:f>
              <c:numCache>
                <c:formatCode>0.0%</c:formatCode>
                <c:ptCount val="17"/>
                <c:pt idx="0">
                  <c:v>0.20718536477848798</c:v>
                </c:pt>
                <c:pt idx="1">
                  <c:v>0.15083251714005877</c:v>
                </c:pt>
                <c:pt idx="2">
                  <c:v>0.14707781724249275</c:v>
                </c:pt>
                <c:pt idx="3">
                  <c:v>0.11638921120556964</c:v>
                </c:pt>
                <c:pt idx="4">
                  <c:v>0.10762492178421382</c:v>
                </c:pt>
                <c:pt idx="5">
                  <c:v>0.10205908683974933</c:v>
                </c:pt>
                <c:pt idx="6">
                  <c:v>0.10006583278472679</c:v>
                </c:pt>
                <c:pt idx="7">
                  <c:v>6.9090909090909092E-2</c:v>
                </c:pt>
                <c:pt idx="8">
                  <c:v>5.2517802644964397E-2</c:v>
                </c:pt>
                <c:pt idx="9">
                  <c:v>4.7945205479452052E-2</c:v>
                </c:pt>
                <c:pt idx="10">
                  <c:v>4.4983768743236979E-2</c:v>
                </c:pt>
                <c:pt idx="11">
                  <c:v>4.4342137145626362E-2</c:v>
                </c:pt>
                <c:pt idx="12">
                  <c:v>3.4950379091413422E-2</c:v>
                </c:pt>
                <c:pt idx="13">
                  <c:v>3.3348056537102475E-2</c:v>
                </c:pt>
                <c:pt idx="14">
                  <c:v>2.3276318109680831E-2</c:v>
                </c:pt>
                <c:pt idx="15">
                  <c:v>1.7408470926058867E-2</c:v>
                </c:pt>
                <c:pt idx="16">
                  <c:v>8.1193612471483975E-2</c:v>
                </c:pt>
              </c:numCache>
            </c:numRef>
          </c:val>
          <c:extLst>
            <c:ext xmlns:c16="http://schemas.microsoft.com/office/drawing/2014/chart" uri="{C3380CC4-5D6E-409C-BE32-E72D297353CC}">
              <c16:uniqueId val="{00000002-203B-B541-A4B5-60865716C417}"/>
            </c:ext>
          </c:extLst>
        </c:ser>
        <c:dLbls>
          <c:dLblPos val="outEnd"/>
          <c:showLegendKey val="0"/>
          <c:showVal val="1"/>
          <c:showCatName val="0"/>
          <c:showSerName val="0"/>
          <c:showPercent val="0"/>
          <c:showBubbleSize val="0"/>
        </c:dLbls>
        <c:gapWidth val="150"/>
        <c:overlap val="-27"/>
        <c:axId val="2061384944"/>
        <c:axId val="2057870544"/>
      </c:barChart>
      <c:catAx>
        <c:axId val="2061384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57870544"/>
        <c:crosses val="autoZero"/>
        <c:auto val="1"/>
        <c:lblAlgn val="ctr"/>
        <c:lblOffset val="100"/>
        <c:noMultiLvlLbl val="0"/>
      </c:catAx>
      <c:valAx>
        <c:axId val="20578705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6138494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837295100448425E-2"/>
          <c:y val="5.9499762369637638E-2"/>
          <c:w val="0.89422042695370874"/>
          <c:h val="0.52301126018158661"/>
        </c:manualLayout>
      </c:layout>
      <c:barChart>
        <c:barDir val="col"/>
        <c:grouping val="clustered"/>
        <c:varyColors val="0"/>
        <c:ser>
          <c:idx val="0"/>
          <c:order val="0"/>
          <c:tx>
            <c:strRef>
              <c:f>Sheet1!$B$81</c:f>
              <c:strCache>
                <c:ptCount val="1"/>
                <c:pt idx="0">
                  <c:v>Percent of Medical Schools with NNIH-Funded Principal Investigators in Specific Departments</c:v>
                </c:pt>
              </c:strCache>
            </c:strRef>
          </c:tx>
          <c:spPr>
            <a:solidFill>
              <a:schemeClr val="tx1"/>
            </a:solidFill>
            <a:ln>
              <a:noFill/>
            </a:ln>
            <a:effectLst/>
          </c:spPr>
          <c:invertIfNegative val="0"/>
          <c:dPt>
            <c:idx val="15"/>
            <c:invertIfNegative val="0"/>
            <c:bubble3D val="0"/>
            <c:spPr>
              <a:solidFill>
                <a:srgbClr val="FF0000"/>
              </a:solidFill>
              <a:ln>
                <a:noFill/>
              </a:ln>
              <a:effectLst/>
            </c:spPr>
            <c:extLst>
              <c:ext xmlns:c16="http://schemas.microsoft.com/office/drawing/2014/chart" uri="{C3380CC4-5D6E-409C-BE32-E72D297353CC}">
                <c16:uniqueId val="{00000003-40C1-2848-AD39-DFB8FE445835}"/>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01-40C1-2848-AD39-DFB8FE445835}"/>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Sheet1!$A$82:$A$98</c:f>
              <c:strCache>
                <c:ptCount val="17"/>
                <c:pt idx="0">
                  <c:v>Pathology (Clinical)</c:v>
                </c:pt>
                <c:pt idx="1">
                  <c:v>Internal Medicine</c:v>
                </c:pt>
                <c:pt idx="2">
                  <c:v>Ophthalmology</c:v>
                </c:pt>
                <c:pt idx="3">
                  <c:v>Neurology</c:v>
                </c:pt>
                <c:pt idx="4">
                  <c:v>Pediatrics</c:v>
                </c:pt>
                <c:pt idx="5">
                  <c:v>Psychiatry</c:v>
                </c:pt>
                <c:pt idx="6">
                  <c:v>Surgery</c:v>
                </c:pt>
                <c:pt idx="7">
                  <c:v>Radiology</c:v>
                </c:pt>
                <c:pt idx="8">
                  <c:v>Otolaryngology</c:v>
                </c:pt>
                <c:pt idx="9">
                  <c:v>Obst. &amp; Gyn.</c:v>
                </c:pt>
                <c:pt idx="10">
                  <c:v>Anesthesiology</c:v>
                </c:pt>
                <c:pt idx="11">
                  <c:v>Dermatology</c:v>
                </c:pt>
                <c:pt idx="12">
                  <c:v>Phys. Med. &amp; Rehab.</c:v>
                </c:pt>
                <c:pt idx="13">
                  <c:v>Orthopedic Surgery</c:v>
                </c:pt>
                <c:pt idx="14">
                  <c:v>Family Practice</c:v>
                </c:pt>
                <c:pt idx="15">
                  <c:v>Emergency Medicine</c:v>
                </c:pt>
                <c:pt idx="16">
                  <c:v>AVERAGE</c:v>
                </c:pt>
              </c:strCache>
            </c:strRef>
          </c:cat>
          <c:val>
            <c:numRef>
              <c:f>Sheet1!$B$82:$B$98</c:f>
              <c:numCache>
                <c:formatCode>0.0%</c:formatCode>
                <c:ptCount val="17"/>
                <c:pt idx="0">
                  <c:v>0.86734693877551017</c:v>
                </c:pt>
                <c:pt idx="1">
                  <c:v>0.8098591549295775</c:v>
                </c:pt>
                <c:pt idx="2">
                  <c:v>0.68316831683168322</c:v>
                </c:pt>
                <c:pt idx="3">
                  <c:v>0.67796610169491522</c:v>
                </c:pt>
                <c:pt idx="4">
                  <c:v>0.61594202898550721</c:v>
                </c:pt>
                <c:pt idx="5">
                  <c:v>0.5467625899280576</c:v>
                </c:pt>
                <c:pt idx="6">
                  <c:v>0.5357142857142857</c:v>
                </c:pt>
                <c:pt idx="7">
                  <c:v>0.51587301587301593</c:v>
                </c:pt>
                <c:pt idx="8">
                  <c:v>0.51136363636363635</c:v>
                </c:pt>
                <c:pt idx="9">
                  <c:v>0.47826086956521741</c:v>
                </c:pt>
                <c:pt idx="10">
                  <c:v>0.4642857142857143</c:v>
                </c:pt>
                <c:pt idx="11">
                  <c:v>0.44578313253012047</c:v>
                </c:pt>
                <c:pt idx="12">
                  <c:v>0.41935483870967744</c:v>
                </c:pt>
                <c:pt idx="13">
                  <c:v>0.4</c:v>
                </c:pt>
                <c:pt idx="14">
                  <c:v>0.33870967741935482</c:v>
                </c:pt>
                <c:pt idx="15">
                  <c:v>0.32727272727272727</c:v>
                </c:pt>
                <c:pt idx="16">
                  <c:v>0.53985393930493764</c:v>
                </c:pt>
              </c:numCache>
            </c:numRef>
          </c:val>
          <c:extLst>
            <c:ext xmlns:c16="http://schemas.microsoft.com/office/drawing/2014/chart" uri="{C3380CC4-5D6E-409C-BE32-E72D297353CC}">
              <c16:uniqueId val="{00000002-40C1-2848-AD39-DFB8FE445835}"/>
            </c:ext>
          </c:extLst>
        </c:ser>
        <c:dLbls>
          <c:dLblPos val="outEnd"/>
          <c:showLegendKey val="0"/>
          <c:showVal val="1"/>
          <c:showCatName val="0"/>
          <c:showSerName val="0"/>
          <c:showPercent val="0"/>
          <c:showBubbleSize val="0"/>
        </c:dLbls>
        <c:gapWidth val="150"/>
        <c:overlap val="-32"/>
        <c:axId val="515554848"/>
        <c:axId val="400655248"/>
      </c:barChart>
      <c:catAx>
        <c:axId val="515554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00655248"/>
        <c:crosses val="autoZero"/>
        <c:auto val="1"/>
        <c:lblAlgn val="ctr"/>
        <c:lblOffset val="100"/>
        <c:noMultiLvlLbl val="0"/>
      </c:catAx>
      <c:valAx>
        <c:axId val="40065524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15554848"/>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98811555755563"/>
          <c:y val="5.3627639155470253E-2"/>
          <c:w val="0.83659513210253933"/>
          <c:h val="0.48061041347666583"/>
        </c:manualLayout>
      </c:layout>
      <c:barChart>
        <c:barDir val="col"/>
        <c:grouping val="clustered"/>
        <c:varyColors val="0"/>
        <c:ser>
          <c:idx val="0"/>
          <c:order val="0"/>
          <c:tx>
            <c:strRef>
              <c:f>Sheet1!$C$108</c:f>
              <c:strCache>
                <c:ptCount val="1"/>
                <c:pt idx="0">
                  <c:v>MD+PhD</c:v>
                </c:pt>
              </c:strCache>
            </c:strRef>
          </c:tx>
          <c:spPr>
            <a:solidFill>
              <a:schemeClr val="tx1"/>
            </a:solidFill>
            <a:ln>
              <a:noFill/>
            </a:ln>
            <a:effectLst/>
          </c:spPr>
          <c:invertIfNegative val="0"/>
          <c:dPt>
            <c:idx val="15"/>
            <c:invertIfNegative val="0"/>
            <c:bubble3D val="0"/>
            <c:spPr>
              <a:solidFill>
                <a:srgbClr val="FF0000"/>
              </a:solidFill>
              <a:ln>
                <a:noFill/>
              </a:ln>
              <a:effectLst/>
            </c:spPr>
            <c:extLst>
              <c:ext xmlns:c16="http://schemas.microsoft.com/office/drawing/2014/chart" uri="{C3380CC4-5D6E-409C-BE32-E72D297353CC}">
                <c16:uniqueId val="{00000003-8F4B-234B-B07D-C7A7DD04C0CB}"/>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01-8F4B-234B-B07D-C7A7DD04C0CB}"/>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Sheet1!$B$109:$B$125</c:f>
              <c:strCache>
                <c:ptCount val="17"/>
                <c:pt idx="0">
                  <c:v>Pathology</c:v>
                </c:pt>
                <c:pt idx="1">
                  <c:v>Dermatology</c:v>
                </c:pt>
                <c:pt idx="2">
                  <c:v>Neurology</c:v>
                </c:pt>
                <c:pt idx="3">
                  <c:v>Opthalmology</c:v>
                </c:pt>
                <c:pt idx="4">
                  <c:v>Radiology</c:v>
                </c:pt>
                <c:pt idx="5">
                  <c:v>Internal Medicine</c:v>
                </c:pt>
                <c:pt idx="6">
                  <c:v>Surgery</c:v>
                </c:pt>
                <c:pt idx="7">
                  <c:v>Otolaryngology</c:v>
                </c:pt>
                <c:pt idx="8">
                  <c:v>Psychiatry</c:v>
                </c:pt>
                <c:pt idx="9">
                  <c:v>Anesthesiology</c:v>
                </c:pt>
                <c:pt idx="10">
                  <c:v>Pediatrics</c:v>
                </c:pt>
                <c:pt idx="11">
                  <c:v>Orthopedic Surgery</c:v>
                </c:pt>
                <c:pt idx="12">
                  <c:v>Obst &amp; Gyn.</c:v>
                </c:pt>
                <c:pt idx="13">
                  <c:v>Phys. Med. &amp; Rehab.</c:v>
                </c:pt>
                <c:pt idx="14">
                  <c:v>Family Practice</c:v>
                </c:pt>
                <c:pt idx="15">
                  <c:v>Emergency Medicine</c:v>
                </c:pt>
                <c:pt idx="16">
                  <c:v>AVERAGE</c:v>
                </c:pt>
              </c:strCache>
            </c:strRef>
          </c:cat>
          <c:val>
            <c:numRef>
              <c:f>Sheet1!$C$109:$C$125</c:f>
              <c:numCache>
                <c:formatCode>0.0%</c:formatCode>
                <c:ptCount val="17"/>
                <c:pt idx="0">
                  <c:v>0.23200000000000001</c:v>
                </c:pt>
                <c:pt idx="1">
                  <c:v>0.153</c:v>
                </c:pt>
                <c:pt idx="2">
                  <c:v>0.14699999999999999</c:v>
                </c:pt>
                <c:pt idx="3">
                  <c:v>0.11</c:v>
                </c:pt>
                <c:pt idx="4">
                  <c:v>8.7999999999999995E-2</c:v>
                </c:pt>
                <c:pt idx="5">
                  <c:v>7.5999999999999998E-2</c:v>
                </c:pt>
                <c:pt idx="6">
                  <c:v>7.2999999999999995E-2</c:v>
                </c:pt>
                <c:pt idx="7">
                  <c:v>7.0999999999999994E-2</c:v>
                </c:pt>
                <c:pt idx="8">
                  <c:v>6.8000000000000005E-2</c:v>
                </c:pt>
                <c:pt idx="9">
                  <c:v>6.6000000000000003E-2</c:v>
                </c:pt>
                <c:pt idx="10">
                  <c:v>6.0999999999999999E-2</c:v>
                </c:pt>
                <c:pt idx="11">
                  <c:v>4.7E-2</c:v>
                </c:pt>
                <c:pt idx="12">
                  <c:v>4.2999999999999997E-2</c:v>
                </c:pt>
                <c:pt idx="13">
                  <c:v>3.5999999999999997E-2</c:v>
                </c:pt>
                <c:pt idx="14">
                  <c:v>3.1E-2</c:v>
                </c:pt>
                <c:pt idx="15">
                  <c:v>0.03</c:v>
                </c:pt>
                <c:pt idx="16">
                  <c:v>8.3249999999999977E-2</c:v>
                </c:pt>
              </c:numCache>
            </c:numRef>
          </c:val>
          <c:extLst>
            <c:ext xmlns:c16="http://schemas.microsoft.com/office/drawing/2014/chart" uri="{C3380CC4-5D6E-409C-BE32-E72D297353CC}">
              <c16:uniqueId val="{00000002-8F4B-234B-B07D-C7A7DD04C0CB}"/>
            </c:ext>
          </c:extLst>
        </c:ser>
        <c:dLbls>
          <c:dLblPos val="outEnd"/>
          <c:showLegendKey val="0"/>
          <c:showVal val="1"/>
          <c:showCatName val="0"/>
          <c:showSerName val="0"/>
          <c:showPercent val="0"/>
          <c:showBubbleSize val="0"/>
        </c:dLbls>
        <c:gapWidth val="150"/>
        <c:overlap val="-27"/>
        <c:axId val="1475951168"/>
        <c:axId val="1509397552"/>
      </c:barChart>
      <c:catAx>
        <c:axId val="1475951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509397552"/>
        <c:crosses val="autoZero"/>
        <c:auto val="1"/>
        <c:lblAlgn val="ctr"/>
        <c:lblOffset val="100"/>
        <c:noMultiLvlLbl val="0"/>
      </c:catAx>
      <c:valAx>
        <c:axId val="15093975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47595116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043693067778297E-2"/>
          <c:y val="3.3434782350953533E-2"/>
          <c:w val="0.89199552261849624"/>
          <c:h val="0.56705724736052732"/>
        </c:manualLayout>
      </c:layout>
      <c:barChart>
        <c:barDir val="col"/>
        <c:grouping val="clustered"/>
        <c:varyColors val="0"/>
        <c:ser>
          <c:idx val="0"/>
          <c:order val="0"/>
          <c:spPr>
            <a:solidFill>
              <a:schemeClr val="tx1"/>
            </a:solidFill>
            <a:ln>
              <a:noFill/>
            </a:ln>
            <a:effectLst/>
          </c:spPr>
          <c:invertIfNegative val="0"/>
          <c:dPt>
            <c:idx val="15"/>
            <c:invertIfNegative val="0"/>
            <c:bubble3D val="0"/>
            <c:spPr>
              <a:solidFill>
                <a:srgbClr val="FF0000"/>
              </a:solidFill>
              <a:ln>
                <a:noFill/>
              </a:ln>
              <a:effectLst/>
            </c:spPr>
            <c:extLst>
              <c:ext xmlns:c16="http://schemas.microsoft.com/office/drawing/2014/chart" uri="{C3380CC4-5D6E-409C-BE32-E72D297353CC}">
                <c16:uniqueId val="{00000003-29D7-D445-A55B-4C882707A82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01-29D7-D445-A55B-4C882707A824}"/>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Sheet1!$B$33:$B$49</c:f>
              <c:strCache>
                <c:ptCount val="17"/>
                <c:pt idx="0">
                  <c:v>Psychiatry</c:v>
                </c:pt>
                <c:pt idx="1">
                  <c:v>Phys. Med &amp; Rehab.</c:v>
                </c:pt>
                <c:pt idx="2">
                  <c:v>Pathology</c:v>
                </c:pt>
                <c:pt idx="3">
                  <c:v>Opthalmology</c:v>
                </c:pt>
                <c:pt idx="4">
                  <c:v>Radiology</c:v>
                </c:pt>
                <c:pt idx="5">
                  <c:v>Otolaryngology</c:v>
                </c:pt>
                <c:pt idx="6">
                  <c:v>Neurology</c:v>
                </c:pt>
                <c:pt idx="7">
                  <c:v>Dermatology</c:v>
                </c:pt>
                <c:pt idx="8">
                  <c:v>Orthopedic Surgery</c:v>
                </c:pt>
                <c:pt idx="9">
                  <c:v>Family Practice</c:v>
                </c:pt>
                <c:pt idx="10">
                  <c:v>Pediatrics</c:v>
                </c:pt>
                <c:pt idx="11">
                  <c:v>Internal Medicine</c:v>
                </c:pt>
                <c:pt idx="12">
                  <c:v>Surgery</c:v>
                </c:pt>
                <c:pt idx="13">
                  <c:v>Obst. &amp; Gyn.</c:v>
                </c:pt>
                <c:pt idx="14">
                  <c:v>Anesthesiology</c:v>
                </c:pt>
                <c:pt idx="15">
                  <c:v>Emergency Medicine</c:v>
                </c:pt>
                <c:pt idx="16">
                  <c:v>AVERAGE</c:v>
                </c:pt>
              </c:strCache>
            </c:strRef>
          </c:cat>
          <c:val>
            <c:numRef>
              <c:f>Sheet1!$D$33:$D$49</c:f>
              <c:numCache>
                <c:formatCode>0.0%</c:formatCode>
                <c:ptCount val="17"/>
                <c:pt idx="0">
                  <c:v>0.37132385804952178</c:v>
                </c:pt>
                <c:pt idx="1">
                  <c:v>0.27054794520547948</c:v>
                </c:pt>
                <c:pt idx="2">
                  <c:v>0.242450958783337</c:v>
                </c:pt>
                <c:pt idx="3">
                  <c:v>0.2435520731309174</c:v>
                </c:pt>
                <c:pt idx="4">
                  <c:v>0.1990909090909091</c:v>
                </c:pt>
                <c:pt idx="5">
                  <c:v>0.17770814682184422</c:v>
                </c:pt>
                <c:pt idx="6">
                  <c:v>0.16951888924765904</c:v>
                </c:pt>
                <c:pt idx="7">
                  <c:v>0.12705727452271232</c:v>
                </c:pt>
                <c:pt idx="8">
                  <c:v>0.11824569905500364</c:v>
                </c:pt>
                <c:pt idx="9">
                  <c:v>0.1116205254805149</c:v>
                </c:pt>
                <c:pt idx="10">
                  <c:v>0.10719735503560529</c:v>
                </c:pt>
                <c:pt idx="11">
                  <c:v>0.10409678687917832</c:v>
                </c:pt>
                <c:pt idx="12">
                  <c:v>9.5000000000000001E-2</c:v>
                </c:pt>
                <c:pt idx="13">
                  <c:v>7.2654196939248725E-2</c:v>
                </c:pt>
                <c:pt idx="14">
                  <c:v>5.3886925795053005E-2</c:v>
                </c:pt>
                <c:pt idx="15">
                  <c:v>2.0818377602297201E-2</c:v>
                </c:pt>
                <c:pt idx="16">
                  <c:v>0.15529812010245508</c:v>
                </c:pt>
              </c:numCache>
            </c:numRef>
          </c:val>
          <c:extLst>
            <c:ext xmlns:c16="http://schemas.microsoft.com/office/drawing/2014/chart" uri="{C3380CC4-5D6E-409C-BE32-E72D297353CC}">
              <c16:uniqueId val="{00000002-29D7-D445-A55B-4C882707A824}"/>
            </c:ext>
          </c:extLst>
        </c:ser>
        <c:dLbls>
          <c:dLblPos val="outEnd"/>
          <c:showLegendKey val="0"/>
          <c:showVal val="1"/>
          <c:showCatName val="0"/>
          <c:showSerName val="0"/>
          <c:showPercent val="0"/>
          <c:showBubbleSize val="0"/>
        </c:dLbls>
        <c:gapWidth val="150"/>
        <c:overlap val="-27"/>
        <c:axId val="1712282399"/>
        <c:axId val="1711339007"/>
      </c:barChart>
      <c:catAx>
        <c:axId val="17122823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11339007"/>
        <c:crosses val="autoZero"/>
        <c:auto val="1"/>
        <c:lblAlgn val="ctr"/>
        <c:lblOffset val="100"/>
        <c:noMultiLvlLbl val="0"/>
      </c:catAx>
      <c:valAx>
        <c:axId val="171133900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12282399"/>
        <c:crosses val="autoZero"/>
        <c:crossBetween val="between"/>
        <c:majorUnit val="0.1"/>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'NIH Dept and PI by Year'!$A$22</c:f>
              <c:strCache>
                <c:ptCount val="1"/>
                <c:pt idx="0">
                  <c:v>Total Funding $M</c:v>
                </c:pt>
              </c:strCache>
            </c:strRef>
          </c:tx>
          <c:spPr>
            <a:solidFill>
              <a:schemeClr val="tx1"/>
            </a:solidFill>
            <a:ln>
              <a:noFill/>
            </a:ln>
            <a:effectLst/>
          </c:spPr>
          <c:invertIfNegative val="0"/>
          <c:cat>
            <c:numRef>
              <c:f>'NIH Dept and PI by Year'!$H$17:$AF$17</c:f>
              <c:numCache>
                <c:formatCode>General</c:formatCode>
                <c:ptCount val="25"/>
                <c:pt idx="0">
                  <c:v>2006</c:v>
                </c:pt>
                <c:pt idx="1">
                  <c:v>2007</c:v>
                </c:pt>
                <c:pt idx="2">
                  <c:v>2008</c:v>
                </c:pt>
                <c:pt idx="3" formatCode="0">
                  <c:v>2009</c:v>
                </c:pt>
                <c:pt idx="4" formatCode="0">
                  <c:v>2010</c:v>
                </c:pt>
                <c:pt idx="5" formatCode="0">
                  <c:v>2011</c:v>
                </c:pt>
                <c:pt idx="6" formatCode="0">
                  <c:v>2012</c:v>
                </c:pt>
                <c:pt idx="7" formatCode="0">
                  <c:v>2013</c:v>
                </c:pt>
                <c:pt idx="8" formatCode="0">
                  <c:v>2014</c:v>
                </c:pt>
                <c:pt idx="9" formatCode="0">
                  <c:v>2015</c:v>
                </c:pt>
                <c:pt idx="10" formatCode="0">
                  <c:v>2016</c:v>
                </c:pt>
                <c:pt idx="11" formatCode="0">
                  <c:v>2017</c:v>
                </c:pt>
                <c:pt idx="12" formatCode="0">
                  <c:v>2018</c:v>
                </c:pt>
                <c:pt idx="13" formatCode="0">
                  <c:v>2019</c:v>
                </c:pt>
                <c:pt idx="14" formatCode="0">
                  <c:v>2020</c:v>
                </c:pt>
                <c:pt idx="15" formatCode="0">
                  <c:v>2021</c:v>
                </c:pt>
                <c:pt idx="16" formatCode="0">
                  <c:v>2022</c:v>
                </c:pt>
                <c:pt idx="17" formatCode="0">
                  <c:v>2023</c:v>
                </c:pt>
                <c:pt idx="18" formatCode="0">
                  <c:v>2024</c:v>
                </c:pt>
                <c:pt idx="19" formatCode="0">
                  <c:v>2025</c:v>
                </c:pt>
                <c:pt idx="20" formatCode="0">
                  <c:v>2026</c:v>
                </c:pt>
                <c:pt idx="21" formatCode="0">
                  <c:v>2027</c:v>
                </c:pt>
                <c:pt idx="22" formatCode="0">
                  <c:v>2028</c:v>
                </c:pt>
                <c:pt idx="23" formatCode="0">
                  <c:v>2029</c:v>
                </c:pt>
                <c:pt idx="24" formatCode="0">
                  <c:v>2030</c:v>
                </c:pt>
              </c:numCache>
            </c:numRef>
          </c:cat>
          <c:val>
            <c:numRef>
              <c:f>'NIH Dept and PI by Year'!$H$22:$AF$22</c:f>
              <c:numCache>
                <c:formatCode>_(* #,##0.00_);_(* \(#,##0.00\);_(* "-"??_);_(@_)</c:formatCode>
                <c:ptCount val="25"/>
                <c:pt idx="0">
                  <c:v>15.600543999999999</c:v>
                </c:pt>
                <c:pt idx="1">
                  <c:v>24.300231</c:v>
                </c:pt>
                <c:pt idx="2">
                  <c:v>16.163238</c:v>
                </c:pt>
                <c:pt idx="3">
                  <c:v>19.954473</c:v>
                </c:pt>
                <c:pt idx="4">
                  <c:v>33.674115999999998</c:v>
                </c:pt>
                <c:pt idx="5">
                  <c:v>35.855893999999999</c:v>
                </c:pt>
                <c:pt idx="6">
                  <c:v>38.478405000000002</c:v>
                </c:pt>
                <c:pt idx="7">
                  <c:v>37.580933999999999</c:v>
                </c:pt>
                <c:pt idx="8">
                  <c:v>39.101118</c:v>
                </c:pt>
                <c:pt idx="9">
                  <c:v>36.065925999999997</c:v>
                </c:pt>
                <c:pt idx="10">
                  <c:v>37.235162000000003</c:v>
                </c:pt>
                <c:pt idx="11">
                  <c:v>42.774827000000002</c:v>
                </c:pt>
                <c:pt idx="12">
                  <c:v>62.554152999999999</c:v>
                </c:pt>
                <c:pt idx="13">
                  <c:v>58.664661000000002</c:v>
                </c:pt>
                <c:pt idx="14">
                  <c:v>91.541478999999995</c:v>
                </c:pt>
                <c:pt idx="15">
                  <c:v>69.952551999999997</c:v>
                </c:pt>
                <c:pt idx="16">
                  <c:v>73.783746599999432</c:v>
                </c:pt>
                <c:pt idx="17">
                  <c:v>77.614941199999805</c:v>
                </c:pt>
                <c:pt idx="18">
                  <c:v>81.446135800000192</c:v>
                </c:pt>
                <c:pt idx="19">
                  <c:v>85.277330399999613</c:v>
                </c:pt>
                <c:pt idx="20">
                  <c:v>89.108525</c:v>
                </c:pt>
                <c:pt idx="21">
                  <c:v>92.939719599999421</c:v>
                </c:pt>
                <c:pt idx="22">
                  <c:v>96.770914199999808</c:v>
                </c:pt>
                <c:pt idx="23">
                  <c:v>100.6021088000002</c:v>
                </c:pt>
                <c:pt idx="24">
                  <c:v>104.43330339999962</c:v>
                </c:pt>
              </c:numCache>
            </c:numRef>
          </c:val>
          <c:extLst>
            <c:ext xmlns:c16="http://schemas.microsoft.com/office/drawing/2014/chart" uri="{C3380CC4-5D6E-409C-BE32-E72D297353CC}">
              <c16:uniqueId val="{00000000-95F6-3941-B0B2-69251DB254C2}"/>
            </c:ext>
          </c:extLst>
        </c:ser>
        <c:ser>
          <c:idx val="2"/>
          <c:order val="1"/>
          <c:tx>
            <c:strRef>
              <c:f>'NIH Dept and PI by Year'!$A$23</c:f>
              <c:strCache>
                <c:ptCount val="1"/>
                <c:pt idx="0">
                  <c:v>Projects</c:v>
                </c:pt>
              </c:strCache>
            </c:strRef>
          </c:tx>
          <c:spPr>
            <a:solidFill>
              <a:schemeClr val="accent3"/>
            </a:solidFill>
            <a:ln>
              <a:noFill/>
            </a:ln>
            <a:effectLst/>
          </c:spPr>
          <c:invertIfNegative val="0"/>
          <c:cat>
            <c:numRef>
              <c:f>'NIH Dept and PI by Year'!$H$17:$AF$17</c:f>
              <c:numCache>
                <c:formatCode>General</c:formatCode>
                <c:ptCount val="25"/>
                <c:pt idx="0">
                  <c:v>2006</c:v>
                </c:pt>
                <c:pt idx="1">
                  <c:v>2007</c:v>
                </c:pt>
                <c:pt idx="2">
                  <c:v>2008</c:v>
                </c:pt>
                <c:pt idx="3" formatCode="0">
                  <c:v>2009</c:v>
                </c:pt>
                <c:pt idx="4" formatCode="0">
                  <c:v>2010</c:v>
                </c:pt>
                <c:pt idx="5" formatCode="0">
                  <c:v>2011</c:v>
                </c:pt>
                <c:pt idx="6" formatCode="0">
                  <c:v>2012</c:v>
                </c:pt>
                <c:pt idx="7" formatCode="0">
                  <c:v>2013</c:v>
                </c:pt>
                <c:pt idx="8" formatCode="0">
                  <c:v>2014</c:v>
                </c:pt>
                <c:pt idx="9" formatCode="0">
                  <c:v>2015</c:v>
                </c:pt>
                <c:pt idx="10" formatCode="0">
                  <c:v>2016</c:v>
                </c:pt>
                <c:pt idx="11" formatCode="0">
                  <c:v>2017</c:v>
                </c:pt>
                <c:pt idx="12" formatCode="0">
                  <c:v>2018</c:v>
                </c:pt>
                <c:pt idx="13" formatCode="0">
                  <c:v>2019</c:v>
                </c:pt>
                <c:pt idx="14" formatCode="0">
                  <c:v>2020</c:v>
                </c:pt>
                <c:pt idx="15" formatCode="0">
                  <c:v>2021</c:v>
                </c:pt>
                <c:pt idx="16" formatCode="0">
                  <c:v>2022</c:v>
                </c:pt>
                <c:pt idx="17" formatCode="0">
                  <c:v>2023</c:v>
                </c:pt>
                <c:pt idx="18" formatCode="0">
                  <c:v>2024</c:v>
                </c:pt>
                <c:pt idx="19" formatCode="0">
                  <c:v>2025</c:v>
                </c:pt>
                <c:pt idx="20" formatCode="0">
                  <c:v>2026</c:v>
                </c:pt>
                <c:pt idx="21" formatCode="0">
                  <c:v>2027</c:v>
                </c:pt>
                <c:pt idx="22" formatCode="0">
                  <c:v>2028</c:v>
                </c:pt>
                <c:pt idx="23" formatCode="0">
                  <c:v>2029</c:v>
                </c:pt>
                <c:pt idx="24" formatCode="0">
                  <c:v>2030</c:v>
                </c:pt>
              </c:numCache>
            </c:numRef>
          </c:cat>
          <c:val>
            <c:numRef>
              <c:f>'NIH Dept and PI by Year'!$H$23:$AF$23</c:f>
              <c:numCache>
                <c:formatCode>General</c:formatCode>
                <c:ptCount val="25"/>
                <c:pt idx="0">
                  <c:v>35</c:v>
                </c:pt>
                <c:pt idx="1">
                  <c:v>55</c:v>
                </c:pt>
                <c:pt idx="2">
                  <c:v>64</c:v>
                </c:pt>
                <c:pt idx="3">
                  <c:v>65</c:v>
                </c:pt>
                <c:pt idx="4">
                  <c:v>83</c:v>
                </c:pt>
                <c:pt idx="5">
                  <c:v>79</c:v>
                </c:pt>
                <c:pt idx="6">
                  <c:v>79</c:v>
                </c:pt>
                <c:pt idx="7">
                  <c:v>85</c:v>
                </c:pt>
                <c:pt idx="8">
                  <c:v>89</c:v>
                </c:pt>
                <c:pt idx="9">
                  <c:v>98</c:v>
                </c:pt>
                <c:pt idx="10">
                  <c:v>95</c:v>
                </c:pt>
                <c:pt idx="11">
                  <c:v>110</c:v>
                </c:pt>
                <c:pt idx="12">
                  <c:v>128</c:v>
                </c:pt>
                <c:pt idx="13">
                  <c:v>125</c:v>
                </c:pt>
                <c:pt idx="14">
                  <c:v>150</c:v>
                </c:pt>
                <c:pt idx="15" formatCode="0">
                  <c:v>141.58100000000013</c:v>
                </c:pt>
                <c:pt idx="16" formatCode="0">
                  <c:v>148.04199999999946</c:v>
                </c:pt>
                <c:pt idx="17" formatCode="0">
                  <c:v>154.50300000000061</c:v>
                </c:pt>
                <c:pt idx="18" formatCode="0">
                  <c:v>160.96399999999994</c:v>
                </c:pt>
                <c:pt idx="19" formatCode="0">
                  <c:v>167.42500000000109</c:v>
                </c:pt>
                <c:pt idx="20" formatCode="0">
                  <c:v>173.88600000000042</c:v>
                </c:pt>
                <c:pt idx="21" formatCode="0">
                  <c:v>180.34699999999975</c:v>
                </c:pt>
                <c:pt idx="22" formatCode="0">
                  <c:v>186.8080000000009</c:v>
                </c:pt>
                <c:pt idx="23" formatCode="0">
                  <c:v>193.26900000000023</c:v>
                </c:pt>
                <c:pt idx="24" formatCode="0">
                  <c:v>199.72999999999956</c:v>
                </c:pt>
              </c:numCache>
            </c:numRef>
          </c:val>
          <c:extLst>
            <c:ext xmlns:c16="http://schemas.microsoft.com/office/drawing/2014/chart" uri="{C3380CC4-5D6E-409C-BE32-E72D297353CC}">
              <c16:uniqueId val="{00000001-95F6-3941-B0B2-69251DB254C2}"/>
            </c:ext>
          </c:extLst>
        </c:ser>
        <c:dLbls>
          <c:showLegendKey val="0"/>
          <c:showVal val="0"/>
          <c:showCatName val="0"/>
          <c:showSerName val="0"/>
          <c:showPercent val="0"/>
          <c:showBubbleSize val="0"/>
        </c:dLbls>
        <c:gapWidth val="219"/>
        <c:overlap val="-27"/>
        <c:axId val="1094442016"/>
        <c:axId val="1146054304"/>
      </c:barChart>
      <c:catAx>
        <c:axId val="1094442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146054304"/>
        <c:crosses val="autoZero"/>
        <c:auto val="1"/>
        <c:lblAlgn val="ctr"/>
        <c:lblOffset val="100"/>
        <c:noMultiLvlLbl val="0"/>
      </c:catAx>
      <c:valAx>
        <c:axId val="1146054304"/>
        <c:scaling>
          <c:orientation val="minMax"/>
          <c:max val="200"/>
        </c:scaling>
        <c:delete val="0"/>
        <c:axPos val="l"/>
        <c:majorGridlines>
          <c:spPr>
            <a:ln w="9525" cap="flat" cmpd="sng" algn="ctr">
              <a:solidFill>
                <a:schemeClr val="tx1">
                  <a:lumMod val="15000"/>
                  <a:lumOff val="85000"/>
                </a:schemeClr>
              </a:solidFill>
              <a:round/>
            </a:ln>
            <a:effectLst/>
          </c:spPr>
        </c:majorGridlines>
        <c:numFmt formatCode="_(* #,##0_);_(* \(#,##0\);_(* &quot;-&quot;_);_(@_)"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094442016"/>
        <c:crosses val="autoZero"/>
        <c:crossBetween val="between"/>
        <c:majorUnit val="50"/>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'NIH Dept and PI by Year'!$J$18</c:f>
              <c:strCache>
                <c:ptCount val="1"/>
                <c:pt idx="0">
                  <c:v>Departments</c:v>
                </c:pt>
              </c:strCache>
            </c:strRef>
          </c:tx>
          <c:spPr>
            <a:solidFill>
              <a:schemeClr val="bg1">
                <a:lumMod val="65000"/>
              </a:schemeClr>
            </a:solidFill>
            <a:ln>
              <a:noFill/>
            </a:ln>
            <a:effectLst/>
          </c:spPr>
          <c:invertIfNegative val="0"/>
          <c:cat>
            <c:numRef>
              <c:f>'NIH Dept and PI by Year'!$K$17:$AF$17</c:f>
              <c:numCache>
                <c:formatCode>0</c:formatCode>
                <c:ptCount val="22"/>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pt idx="14">
                  <c:v>2023</c:v>
                </c:pt>
                <c:pt idx="15">
                  <c:v>2024</c:v>
                </c:pt>
                <c:pt idx="16">
                  <c:v>2025</c:v>
                </c:pt>
                <c:pt idx="17">
                  <c:v>2026</c:v>
                </c:pt>
                <c:pt idx="18">
                  <c:v>2027</c:v>
                </c:pt>
                <c:pt idx="19">
                  <c:v>2028</c:v>
                </c:pt>
                <c:pt idx="20">
                  <c:v>2029</c:v>
                </c:pt>
                <c:pt idx="21">
                  <c:v>2030</c:v>
                </c:pt>
              </c:numCache>
            </c:numRef>
          </c:cat>
          <c:val>
            <c:numRef>
              <c:f>'NIH Dept and PI by Year'!$K$18:$AF$18</c:f>
              <c:numCache>
                <c:formatCode>General</c:formatCode>
                <c:ptCount val="22"/>
                <c:pt idx="0">
                  <c:v>23</c:v>
                </c:pt>
                <c:pt idx="1">
                  <c:v>33</c:v>
                </c:pt>
                <c:pt idx="2">
                  <c:v>33</c:v>
                </c:pt>
                <c:pt idx="3">
                  <c:v>34</c:v>
                </c:pt>
                <c:pt idx="4">
                  <c:v>35</c:v>
                </c:pt>
                <c:pt idx="5">
                  <c:v>34</c:v>
                </c:pt>
                <c:pt idx="6">
                  <c:v>35</c:v>
                </c:pt>
                <c:pt idx="7">
                  <c:v>35</c:v>
                </c:pt>
                <c:pt idx="8">
                  <c:v>36</c:v>
                </c:pt>
                <c:pt idx="9">
                  <c:v>36</c:v>
                </c:pt>
                <c:pt idx="10">
                  <c:v>36</c:v>
                </c:pt>
                <c:pt idx="11" formatCode="0">
                  <c:v>36</c:v>
                </c:pt>
                <c:pt idx="12" formatCode="0">
                  <c:v>41.065000000000509</c:v>
                </c:pt>
                <c:pt idx="13" formatCode="0">
                  <c:v>42.290000000000418</c:v>
                </c:pt>
                <c:pt idx="14" formatCode="0">
                  <c:v>43.515000000000327</c:v>
                </c:pt>
                <c:pt idx="15" formatCode="0">
                  <c:v>44.740000000000236</c:v>
                </c:pt>
                <c:pt idx="16" formatCode="0">
                  <c:v>45.965000000000146</c:v>
                </c:pt>
                <c:pt idx="17" formatCode="0">
                  <c:v>47.190000000000509</c:v>
                </c:pt>
                <c:pt idx="18" formatCode="0">
                  <c:v>48.415000000000418</c:v>
                </c:pt>
                <c:pt idx="19" formatCode="0">
                  <c:v>49.640000000000327</c:v>
                </c:pt>
                <c:pt idx="20" formatCode="0">
                  <c:v>50.865000000000236</c:v>
                </c:pt>
                <c:pt idx="21" formatCode="0">
                  <c:v>52.090000000000146</c:v>
                </c:pt>
              </c:numCache>
            </c:numRef>
          </c:val>
          <c:extLst>
            <c:ext xmlns:c16="http://schemas.microsoft.com/office/drawing/2014/chart" uri="{C3380CC4-5D6E-409C-BE32-E72D297353CC}">
              <c16:uniqueId val="{00000000-0770-7745-979F-2BFB15AD557A}"/>
            </c:ext>
          </c:extLst>
        </c:ser>
        <c:ser>
          <c:idx val="1"/>
          <c:order val="1"/>
          <c:tx>
            <c:strRef>
              <c:f>'NIH Dept and PI by Year'!$J$19</c:f>
              <c:strCache>
                <c:ptCount val="1"/>
                <c:pt idx="0">
                  <c:v>Principle Investigators</c:v>
                </c:pt>
              </c:strCache>
            </c:strRef>
          </c:tx>
          <c:spPr>
            <a:solidFill>
              <a:schemeClr val="tx1"/>
            </a:solidFill>
            <a:ln>
              <a:noFill/>
            </a:ln>
            <a:effectLst/>
          </c:spPr>
          <c:invertIfNegative val="0"/>
          <c:cat>
            <c:numRef>
              <c:f>'NIH Dept and PI by Year'!$K$17:$AF$17</c:f>
              <c:numCache>
                <c:formatCode>0</c:formatCode>
                <c:ptCount val="22"/>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pt idx="14">
                  <c:v>2023</c:v>
                </c:pt>
                <c:pt idx="15">
                  <c:v>2024</c:v>
                </c:pt>
                <c:pt idx="16">
                  <c:v>2025</c:v>
                </c:pt>
                <c:pt idx="17">
                  <c:v>2026</c:v>
                </c:pt>
                <c:pt idx="18">
                  <c:v>2027</c:v>
                </c:pt>
                <c:pt idx="19">
                  <c:v>2028</c:v>
                </c:pt>
                <c:pt idx="20">
                  <c:v>2029</c:v>
                </c:pt>
                <c:pt idx="21">
                  <c:v>2030</c:v>
                </c:pt>
              </c:numCache>
            </c:numRef>
          </c:cat>
          <c:val>
            <c:numRef>
              <c:f>'NIH Dept and PI by Year'!$K$19:$AF$19</c:f>
              <c:numCache>
                <c:formatCode>General</c:formatCode>
                <c:ptCount val="22"/>
                <c:pt idx="0" formatCode="_(* #,##0_);_(* \(#,##0\);_(* &quot;-&quot;_);_(@_)">
                  <c:v>47</c:v>
                </c:pt>
                <c:pt idx="1">
                  <c:v>61</c:v>
                </c:pt>
                <c:pt idx="2">
                  <c:v>65</c:v>
                </c:pt>
                <c:pt idx="3">
                  <c:v>63</c:v>
                </c:pt>
                <c:pt idx="4">
                  <c:v>71</c:v>
                </c:pt>
                <c:pt idx="5">
                  <c:v>73</c:v>
                </c:pt>
                <c:pt idx="6">
                  <c:v>74</c:v>
                </c:pt>
                <c:pt idx="7">
                  <c:v>84</c:v>
                </c:pt>
                <c:pt idx="8">
                  <c:v>92</c:v>
                </c:pt>
                <c:pt idx="9" formatCode="_(* #,##0_);_(* \(#,##0\);_(* &quot;-&quot;_);_(@_)">
                  <c:v>97</c:v>
                </c:pt>
                <c:pt idx="10" formatCode="_(* #,##0_);_(* \(#,##0\);_(* &quot;-&quot;_);_(@_)">
                  <c:v>97</c:v>
                </c:pt>
                <c:pt idx="11" formatCode="0">
                  <c:v>99</c:v>
                </c:pt>
                <c:pt idx="12" formatCode="0">
                  <c:v>106.58173999999963</c:v>
                </c:pt>
                <c:pt idx="13" formatCode="0">
                  <c:v>111.14467999999943</c:v>
                </c:pt>
                <c:pt idx="14" formatCode="0">
                  <c:v>115.70761999999922</c:v>
                </c:pt>
                <c:pt idx="15" formatCode="0">
                  <c:v>120.27055999999902</c:v>
                </c:pt>
                <c:pt idx="16" formatCode="0">
                  <c:v>124.83349999999882</c:v>
                </c:pt>
                <c:pt idx="17" formatCode="0">
                  <c:v>129.39644000000044</c:v>
                </c:pt>
                <c:pt idx="18" formatCode="0">
                  <c:v>133.95938000000024</c:v>
                </c:pt>
                <c:pt idx="19" formatCode="0">
                  <c:v>138.52232000000004</c:v>
                </c:pt>
                <c:pt idx="20" formatCode="0">
                  <c:v>143.08525999999983</c:v>
                </c:pt>
                <c:pt idx="21" formatCode="0">
                  <c:v>147.64819999999963</c:v>
                </c:pt>
              </c:numCache>
            </c:numRef>
          </c:val>
          <c:extLst>
            <c:ext xmlns:c16="http://schemas.microsoft.com/office/drawing/2014/chart" uri="{C3380CC4-5D6E-409C-BE32-E72D297353CC}">
              <c16:uniqueId val="{00000001-0770-7745-979F-2BFB15AD557A}"/>
            </c:ext>
          </c:extLst>
        </c:ser>
        <c:dLbls>
          <c:showLegendKey val="0"/>
          <c:showVal val="0"/>
          <c:showCatName val="0"/>
          <c:showSerName val="0"/>
          <c:showPercent val="0"/>
          <c:showBubbleSize val="0"/>
        </c:dLbls>
        <c:gapWidth val="150"/>
        <c:axId val="132715344"/>
        <c:axId val="132520832"/>
      </c:barChart>
      <c:catAx>
        <c:axId val="132715344"/>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32520832"/>
        <c:crosses val="autoZero"/>
        <c:auto val="1"/>
        <c:lblAlgn val="ctr"/>
        <c:lblOffset val="100"/>
        <c:noMultiLvlLbl val="0"/>
      </c:catAx>
      <c:valAx>
        <c:axId val="132520832"/>
        <c:scaling>
          <c:orientation val="minMax"/>
          <c:max val="1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2715344"/>
        <c:crosses val="autoZero"/>
        <c:crossBetween val="between"/>
        <c:majorUnit val="25"/>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Percent NIH-Funded PIs</c:v>
          </c:tx>
          <c:spPr>
            <a:ln w="19050">
              <a:noFill/>
            </a:ln>
          </c:spPr>
          <c:marker>
            <c:symbol val="diamond"/>
            <c:size val="10"/>
            <c:spPr>
              <a:solidFill>
                <a:schemeClr val="tx1"/>
              </a:solidFill>
            </c:spPr>
          </c:marker>
          <c:trendline>
            <c:spPr>
              <a:ln w="19050">
                <a:solidFill>
                  <a:srgbClr val="FF0000"/>
                </a:solidFill>
                <a:prstDash val="sysDash"/>
              </a:ln>
            </c:spPr>
            <c:trendlineType val="linear"/>
            <c:dispRSqr val="0"/>
            <c:dispEq val="0"/>
          </c:trendline>
          <c:xVal>
            <c:numRef>
              <c:f>Sheet1!$C$10:$C$13</c:f>
              <c:numCache>
                <c:formatCode>0.0</c:formatCode>
                <c:ptCount val="4"/>
                <c:pt idx="0">
                  <c:v>2.4202898550724639</c:v>
                </c:pt>
                <c:pt idx="1">
                  <c:v>16.074658773228087</c:v>
                </c:pt>
                <c:pt idx="2">
                  <c:v>5.2281698694313103</c:v>
                </c:pt>
                <c:pt idx="3">
                  <c:v>15.099964138425676</c:v>
                </c:pt>
              </c:numCache>
            </c:numRef>
          </c:xVal>
          <c:yVal>
            <c:numRef>
              <c:f>Sheet1!$D$10:$D$13</c:f>
              <c:numCache>
                <c:formatCode>0.0%</c:formatCode>
                <c:ptCount val="4"/>
                <c:pt idx="0">
                  <c:v>1.8743961352657004E-2</c:v>
                </c:pt>
                <c:pt idx="1">
                  <c:v>0.14981088636737377</c:v>
                </c:pt>
                <c:pt idx="2">
                  <c:v>5.3745716392660389E-2</c:v>
                </c:pt>
                <c:pt idx="3">
                  <c:v>0.10794333871256948</c:v>
                </c:pt>
              </c:numCache>
            </c:numRef>
          </c:yVal>
          <c:smooth val="0"/>
          <c:extLst>
            <c:ext xmlns:c16="http://schemas.microsoft.com/office/drawing/2014/chart" uri="{C3380CC4-5D6E-409C-BE32-E72D297353CC}">
              <c16:uniqueId val="{00000001-8363-2044-9AE0-E3B02BB73A50}"/>
            </c:ext>
          </c:extLst>
        </c:ser>
        <c:ser>
          <c:idx val="1"/>
          <c:order val="1"/>
          <c:tx>
            <c:v>Predicted Percent NIH-Funded PIs</c:v>
          </c:tx>
          <c:spPr>
            <a:ln w="19050">
              <a:noFill/>
            </a:ln>
          </c:spPr>
          <c:marker>
            <c:spPr>
              <a:noFill/>
              <a:ln>
                <a:noFill/>
              </a:ln>
            </c:spPr>
          </c:marker>
          <c:xVal>
            <c:numRef>
              <c:f>Sheet1!$C$10:$C$13</c:f>
              <c:numCache>
                <c:formatCode>0.0</c:formatCode>
                <c:ptCount val="4"/>
                <c:pt idx="0">
                  <c:v>2.4202898550724639</c:v>
                </c:pt>
                <c:pt idx="1">
                  <c:v>16.074658773228087</c:v>
                </c:pt>
                <c:pt idx="2">
                  <c:v>5.2281698694313103</c:v>
                </c:pt>
                <c:pt idx="3">
                  <c:v>15.099964138425676</c:v>
                </c:pt>
              </c:numCache>
            </c:numRef>
          </c:xVal>
          <c:yVal>
            <c:numRef>
              <c:f>Sheet2!$B$25:$B$28</c:f>
              <c:numCache>
                <c:formatCode>General</c:formatCode>
                <c:ptCount val="4"/>
                <c:pt idx="0">
                  <c:v>2.34154568466187E-2</c:v>
                </c:pt>
                <c:pt idx="1">
                  <c:v>0.13426534528861334</c:v>
                </c:pt>
                <c:pt idx="2">
                  <c:v>4.6210592104486574E-2</c:v>
                </c:pt>
                <c:pt idx="3">
                  <c:v>0.12635250858554203</c:v>
                </c:pt>
              </c:numCache>
            </c:numRef>
          </c:yVal>
          <c:smooth val="0"/>
          <c:extLst>
            <c:ext xmlns:c16="http://schemas.microsoft.com/office/drawing/2014/chart" uri="{C3380CC4-5D6E-409C-BE32-E72D297353CC}">
              <c16:uniqueId val="{00000002-8363-2044-9AE0-E3B02BB73A50}"/>
            </c:ext>
          </c:extLst>
        </c:ser>
        <c:dLbls>
          <c:showLegendKey val="0"/>
          <c:showVal val="0"/>
          <c:showCatName val="0"/>
          <c:showSerName val="0"/>
          <c:showPercent val="0"/>
          <c:showBubbleSize val="0"/>
        </c:dLbls>
        <c:axId val="1795013536"/>
        <c:axId val="1795021792"/>
      </c:scatterChart>
      <c:valAx>
        <c:axId val="1795013536"/>
        <c:scaling>
          <c:orientation val="minMax"/>
        </c:scaling>
        <c:delete val="0"/>
        <c:axPos val="b"/>
        <c:title>
          <c:tx>
            <c:rich>
              <a:bodyPr/>
              <a:lstStyle/>
              <a:p>
                <a:pPr>
                  <a:defRPr sz="1200" b="0" i="0" baseline="0"/>
                </a:pPr>
                <a:r>
                  <a:rPr lang="en-US" sz="1200" b="0" i="0" baseline="0" dirty="0"/>
                  <a:t>Applications/100 Faculty/Year</a:t>
                </a:r>
              </a:p>
            </c:rich>
          </c:tx>
          <c:overlay val="0"/>
        </c:title>
        <c:numFmt formatCode="0" sourceLinked="0"/>
        <c:majorTickMark val="out"/>
        <c:minorTickMark val="none"/>
        <c:tickLblPos val="nextTo"/>
        <c:txPr>
          <a:bodyPr/>
          <a:lstStyle/>
          <a:p>
            <a:pPr>
              <a:defRPr sz="1200" baseline="0"/>
            </a:pPr>
            <a:endParaRPr lang="en-US"/>
          </a:p>
        </c:txPr>
        <c:crossAx val="1795021792"/>
        <c:crosses val="autoZero"/>
        <c:crossBetween val="midCat"/>
      </c:valAx>
      <c:valAx>
        <c:axId val="1795021792"/>
        <c:scaling>
          <c:orientation val="minMax"/>
        </c:scaling>
        <c:delete val="0"/>
        <c:axPos val="l"/>
        <c:title>
          <c:tx>
            <c:rich>
              <a:bodyPr/>
              <a:lstStyle/>
              <a:p>
                <a:pPr>
                  <a:defRPr sz="1200" b="0" i="0" baseline="0"/>
                </a:pPr>
                <a:r>
                  <a:rPr lang="en-US" sz="1200" b="0" i="0" baseline="0" dirty="0"/>
                  <a:t>Percent NIH-Funded PIs</a:t>
                </a:r>
              </a:p>
            </c:rich>
          </c:tx>
          <c:overlay val="0"/>
        </c:title>
        <c:numFmt formatCode="0%" sourceLinked="0"/>
        <c:majorTickMark val="out"/>
        <c:minorTickMark val="none"/>
        <c:tickLblPos val="nextTo"/>
        <c:txPr>
          <a:bodyPr/>
          <a:lstStyle/>
          <a:p>
            <a:pPr>
              <a:defRPr sz="1200" baseline="0"/>
            </a:pPr>
            <a:endParaRPr lang="en-US"/>
          </a:p>
        </c:txPr>
        <c:crossAx val="1795013536"/>
        <c:crosses val="autoZero"/>
        <c:crossBetween val="midCat"/>
      </c:valAx>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538073846113721"/>
          <c:y val="6.4260384854999186E-2"/>
          <c:w val="0.65139072718144642"/>
          <c:h val="0.66801003906155643"/>
        </c:manualLayout>
      </c:layout>
      <c:scatterChart>
        <c:scatterStyle val="lineMarker"/>
        <c:varyColors val="0"/>
        <c:ser>
          <c:idx val="0"/>
          <c:order val="0"/>
          <c:tx>
            <c:v>NIH-Funded PIs</c:v>
          </c:tx>
          <c:spPr>
            <a:ln w="19050">
              <a:noFill/>
            </a:ln>
          </c:spPr>
          <c:marker>
            <c:symbol val="diamond"/>
            <c:size val="6"/>
            <c:spPr>
              <a:solidFill>
                <a:schemeClr val="tx1"/>
              </a:solidFill>
              <a:ln>
                <a:solidFill>
                  <a:schemeClr val="tx1"/>
                </a:solidFill>
              </a:ln>
            </c:spPr>
          </c:marker>
          <c:trendline>
            <c:trendlineType val="linear"/>
            <c:dispRSqr val="0"/>
            <c:dispEq val="0"/>
          </c:trendline>
          <c:xVal>
            <c:numRef>
              <c:f>Sheet1!$C$109:$C$124</c:f>
              <c:numCache>
                <c:formatCode>0.0%</c:formatCode>
                <c:ptCount val="16"/>
                <c:pt idx="0">
                  <c:v>0.23200000000000001</c:v>
                </c:pt>
                <c:pt idx="1">
                  <c:v>0.153</c:v>
                </c:pt>
                <c:pt idx="2">
                  <c:v>0.14699999999999999</c:v>
                </c:pt>
                <c:pt idx="3">
                  <c:v>0.11</c:v>
                </c:pt>
                <c:pt idx="4">
                  <c:v>8.7999999999999995E-2</c:v>
                </c:pt>
                <c:pt idx="5">
                  <c:v>7.5999999999999998E-2</c:v>
                </c:pt>
                <c:pt idx="6">
                  <c:v>7.2999999999999995E-2</c:v>
                </c:pt>
                <c:pt idx="7">
                  <c:v>7.0999999999999994E-2</c:v>
                </c:pt>
                <c:pt idx="8">
                  <c:v>6.8000000000000005E-2</c:v>
                </c:pt>
                <c:pt idx="9">
                  <c:v>6.6000000000000003E-2</c:v>
                </c:pt>
                <c:pt idx="10">
                  <c:v>6.0999999999999999E-2</c:v>
                </c:pt>
                <c:pt idx="11">
                  <c:v>4.7E-2</c:v>
                </c:pt>
                <c:pt idx="12">
                  <c:v>4.2999999999999997E-2</c:v>
                </c:pt>
                <c:pt idx="13">
                  <c:v>3.5999999999999997E-2</c:v>
                </c:pt>
                <c:pt idx="14">
                  <c:v>3.1E-2</c:v>
                </c:pt>
                <c:pt idx="15">
                  <c:v>0.03</c:v>
                </c:pt>
              </c:numCache>
            </c:numRef>
          </c:xVal>
          <c:yVal>
            <c:numRef>
              <c:f>Sheet1!$D$109:$D$124</c:f>
              <c:numCache>
                <c:formatCode>0.0%</c:formatCode>
                <c:ptCount val="16"/>
                <c:pt idx="0">
                  <c:v>0.20699999999999999</c:v>
                </c:pt>
                <c:pt idx="1">
                  <c:v>0.1</c:v>
                </c:pt>
                <c:pt idx="2">
                  <c:v>0.14699999999999999</c:v>
                </c:pt>
                <c:pt idx="3">
                  <c:v>0.151</c:v>
                </c:pt>
                <c:pt idx="4">
                  <c:v>6.9000000000000006E-2</c:v>
                </c:pt>
                <c:pt idx="5">
                  <c:v>0.11600000000000001</c:v>
                </c:pt>
                <c:pt idx="6">
                  <c:v>3.5000000000000003E-2</c:v>
                </c:pt>
                <c:pt idx="7">
                  <c:v>0.10199999999999999</c:v>
                </c:pt>
                <c:pt idx="8">
                  <c:v>0.108</c:v>
                </c:pt>
                <c:pt idx="9">
                  <c:v>3.3000000000000002E-2</c:v>
                </c:pt>
                <c:pt idx="10">
                  <c:v>5.2999999999999999E-2</c:v>
                </c:pt>
                <c:pt idx="11">
                  <c:v>4.3999999999999997E-2</c:v>
                </c:pt>
                <c:pt idx="12">
                  <c:v>4.4999999999999998E-2</c:v>
                </c:pt>
                <c:pt idx="13">
                  <c:v>4.8000000000000001E-2</c:v>
                </c:pt>
                <c:pt idx="14">
                  <c:v>2.3E-2</c:v>
                </c:pt>
                <c:pt idx="15">
                  <c:v>1.7000000000000001E-2</c:v>
                </c:pt>
              </c:numCache>
            </c:numRef>
          </c:yVal>
          <c:smooth val="0"/>
          <c:extLst>
            <c:ext xmlns:c16="http://schemas.microsoft.com/office/drawing/2014/chart" uri="{C3380CC4-5D6E-409C-BE32-E72D297353CC}">
              <c16:uniqueId val="{00000001-98AD-B84E-AB21-500455FB999C}"/>
            </c:ext>
          </c:extLst>
        </c:ser>
        <c:dLbls>
          <c:showLegendKey val="0"/>
          <c:showVal val="0"/>
          <c:showCatName val="0"/>
          <c:showSerName val="0"/>
          <c:showPercent val="0"/>
          <c:showBubbleSize val="0"/>
        </c:dLbls>
        <c:axId val="1535686640"/>
        <c:axId val="1535691312"/>
      </c:scatterChart>
      <c:valAx>
        <c:axId val="1535686640"/>
        <c:scaling>
          <c:orientation val="minMax"/>
        </c:scaling>
        <c:delete val="0"/>
        <c:axPos val="b"/>
        <c:title>
          <c:tx>
            <c:rich>
              <a:bodyPr/>
              <a:lstStyle/>
              <a:p>
                <a:pPr>
                  <a:defRPr sz="1200" b="0" i="0" baseline="0"/>
                </a:pPr>
                <a:r>
                  <a:rPr lang="en-US" sz="1200" b="0" i="0" baseline="0" dirty="0"/>
                  <a:t>% Full Time Faculty with MD + PhD</a:t>
                </a:r>
              </a:p>
            </c:rich>
          </c:tx>
          <c:overlay val="0"/>
        </c:title>
        <c:numFmt formatCode="0%" sourceLinked="0"/>
        <c:majorTickMark val="out"/>
        <c:minorTickMark val="none"/>
        <c:tickLblPos val="nextTo"/>
        <c:txPr>
          <a:bodyPr/>
          <a:lstStyle/>
          <a:p>
            <a:pPr>
              <a:defRPr sz="1200"/>
            </a:pPr>
            <a:endParaRPr lang="en-US"/>
          </a:p>
        </c:txPr>
        <c:crossAx val="1535691312"/>
        <c:crosses val="autoZero"/>
        <c:crossBetween val="midCat"/>
      </c:valAx>
      <c:valAx>
        <c:axId val="1535691312"/>
        <c:scaling>
          <c:orientation val="minMax"/>
        </c:scaling>
        <c:delete val="0"/>
        <c:axPos val="l"/>
        <c:title>
          <c:tx>
            <c:rich>
              <a:bodyPr/>
              <a:lstStyle/>
              <a:p>
                <a:pPr>
                  <a:defRPr sz="1200" b="0" i="0" baseline="0"/>
                </a:pPr>
                <a:r>
                  <a:rPr lang="en-US" sz="1200" b="0" i="0" baseline="0" dirty="0"/>
                  <a:t>% Full Time Faculty who are NIH-Funded PIs</a:t>
                </a:r>
              </a:p>
            </c:rich>
          </c:tx>
          <c:layout>
            <c:manualLayout>
              <c:xMode val="edge"/>
              <c:yMode val="edge"/>
              <c:x val="0.15451352199571661"/>
              <c:y val="3.1818597752479055E-2"/>
            </c:manualLayout>
          </c:layout>
          <c:overlay val="0"/>
        </c:title>
        <c:numFmt formatCode="0%" sourceLinked="0"/>
        <c:majorTickMark val="out"/>
        <c:minorTickMark val="none"/>
        <c:tickLblPos val="nextTo"/>
        <c:txPr>
          <a:bodyPr/>
          <a:lstStyle/>
          <a:p>
            <a:pPr>
              <a:defRPr sz="1200"/>
            </a:pPr>
            <a:endParaRPr lang="en-US"/>
          </a:p>
        </c:txPr>
        <c:crossAx val="1535686640"/>
        <c:crosses val="autoZero"/>
        <c:crossBetween val="midCat"/>
      </c:valAx>
      <c:spPr>
        <a:noFill/>
        <a:ln>
          <a:noFill/>
        </a:ln>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c:sp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C86EF4-69C1-BD48-A717-4F3B817375B6}" type="doc">
      <dgm:prSet loTypeId="urn:microsoft.com/office/officeart/2005/8/layout/venn3" loCatId="relationship" qsTypeId="urn:microsoft.com/office/officeart/2005/8/quickstyle/3d1" qsCatId="3D" csTypeId="urn:microsoft.com/office/officeart/2005/8/colors/colorful1" csCatId="colorful"/>
      <dgm:spPr/>
      <dgm:t>
        <a:bodyPr/>
        <a:lstStyle/>
        <a:p>
          <a:endParaRPr lang="en-US"/>
        </a:p>
      </dgm:t>
    </dgm:pt>
    <dgm:pt modelId="{0AE27D62-F30A-B141-9EFA-FAE968833B1A}">
      <dgm:prSet custT="1"/>
      <dgm:spPr/>
      <dgm:t>
        <a:bodyPr/>
        <a:lstStyle/>
        <a:p>
          <a:r>
            <a:rPr lang="en-US" sz="1800" b="1"/>
            <a:t>Professional Development</a:t>
          </a:r>
        </a:p>
      </dgm:t>
    </dgm:pt>
    <dgm:pt modelId="{7E7A4944-DD35-D64A-99A9-BDEFD649969E}" type="parTrans" cxnId="{5AB8CFD3-2E6D-E04D-8255-8A7D9CEF6B13}">
      <dgm:prSet/>
      <dgm:spPr/>
      <dgm:t>
        <a:bodyPr/>
        <a:lstStyle/>
        <a:p>
          <a:endParaRPr lang="en-US" sz="2800" b="1"/>
        </a:p>
      </dgm:t>
    </dgm:pt>
    <dgm:pt modelId="{06223B8C-7627-8B44-8C3B-C4D33D7AD024}" type="sibTrans" cxnId="{5AB8CFD3-2E6D-E04D-8255-8A7D9CEF6B13}">
      <dgm:prSet/>
      <dgm:spPr/>
      <dgm:t>
        <a:bodyPr/>
        <a:lstStyle/>
        <a:p>
          <a:endParaRPr lang="en-US" sz="2800" b="1"/>
        </a:p>
      </dgm:t>
    </dgm:pt>
    <dgm:pt modelId="{03DFA7DD-8EB2-0F41-95FF-04BDBB0F0F8F}">
      <dgm:prSet custT="1"/>
      <dgm:spPr/>
      <dgm:t>
        <a:bodyPr/>
        <a:lstStyle/>
        <a:p>
          <a:r>
            <a:rPr lang="en-US" sz="1800" b="1"/>
            <a:t>Networking</a:t>
          </a:r>
        </a:p>
      </dgm:t>
    </dgm:pt>
    <dgm:pt modelId="{A249662B-27CF-0146-8E09-38BDB6F38B5A}" type="parTrans" cxnId="{8CE8FB68-2493-784C-9981-8A41A1194F29}">
      <dgm:prSet/>
      <dgm:spPr/>
      <dgm:t>
        <a:bodyPr/>
        <a:lstStyle/>
        <a:p>
          <a:endParaRPr lang="en-US" sz="2800" b="1"/>
        </a:p>
      </dgm:t>
    </dgm:pt>
    <dgm:pt modelId="{829FA8A8-F5E4-9D4B-9882-0A336CA02FF2}" type="sibTrans" cxnId="{8CE8FB68-2493-784C-9981-8A41A1194F29}">
      <dgm:prSet/>
      <dgm:spPr/>
      <dgm:t>
        <a:bodyPr/>
        <a:lstStyle/>
        <a:p>
          <a:endParaRPr lang="en-US" sz="2800" b="1"/>
        </a:p>
      </dgm:t>
    </dgm:pt>
    <dgm:pt modelId="{9E936601-EC38-694B-9E4B-FF77C2C4982B}">
      <dgm:prSet custT="1"/>
      <dgm:spPr/>
      <dgm:t>
        <a:bodyPr/>
        <a:lstStyle/>
        <a:p>
          <a:r>
            <a:rPr lang="en-US" sz="1800" b="1"/>
            <a:t>Chair Resources</a:t>
          </a:r>
        </a:p>
      </dgm:t>
    </dgm:pt>
    <dgm:pt modelId="{765EB140-4074-6D40-A1B9-CA274335BF6A}" type="parTrans" cxnId="{6930721E-06D4-0143-B99D-B7B78D7520E2}">
      <dgm:prSet/>
      <dgm:spPr/>
      <dgm:t>
        <a:bodyPr/>
        <a:lstStyle/>
        <a:p>
          <a:endParaRPr lang="en-US" sz="2800" b="1"/>
        </a:p>
      </dgm:t>
    </dgm:pt>
    <dgm:pt modelId="{27A98E2A-F754-D547-9597-54696C8D08CA}" type="sibTrans" cxnId="{6930721E-06D4-0143-B99D-B7B78D7520E2}">
      <dgm:prSet/>
      <dgm:spPr/>
      <dgm:t>
        <a:bodyPr/>
        <a:lstStyle/>
        <a:p>
          <a:endParaRPr lang="en-US" sz="2800" b="1"/>
        </a:p>
      </dgm:t>
    </dgm:pt>
    <dgm:pt modelId="{3FAC736D-1F41-FB41-AD15-33A66DF973A6}">
      <dgm:prSet custT="1"/>
      <dgm:spPr/>
      <dgm:t>
        <a:bodyPr/>
        <a:lstStyle/>
        <a:p>
          <a:r>
            <a:rPr lang="en-US" sz="1800" b="1"/>
            <a:t>Benchmarking Data</a:t>
          </a:r>
        </a:p>
      </dgm:t>
    </dgm:pt>
    <dgm:pt modelId="{6C87EC9C-E2BD-9B4A-96CD-BC011447B241}" type="parTrans" cxnId="{BB32A18E-EE9E-8C4B-9ECC-1489CD3B425C}">
      <dgm:prSet/>
      <dgm:spPr/>
      <dgm:t>
        <a:bodyPr/>
        <a:lstStyle/>
        <a:p>
          <a:endParaRPr lang="en-US" sz="2800" b="1"/>
        </a:p>
      </dgm:t>
    </dgm:pt>
    <dgm:pt modelId="{E2264E5F-6B08-DC4B-955A-1670BECBBBA8}" type="sibTrans" cxnId="{BB32A18E-EE9E-8C4B-9ECC-1489CD3B425C}">
      <dgm:prSet/>
      <dgm:spPr/>
      <dgm:t>
        <a:bodyPr/>
        <a:lstStyle/>
        <a:p>
          <a:endParaRPr lang="en-US" sz="2800" b="1"/>
        </a:p>
      </dgm:t>
    </dgm:pt>
    <dgm:pt modelId="{D0586340-DDBF-1D42-918C-A531BEB6F7DB}" type="pres">
      <dgm:prSet presAssocID="{40C86EF4-69C1-BD48-A717-4F3B817375B6}" presName="Name0" presStyleCnt="0">
        <dgm:presLayoutVars>
          <dgm:dir/>
          <dgm:resizeHandles val="exact"/>
        </dgm:presLayoutVars>
      </dgm:prSet>
      <dgm:spPr/>
    </dgm:pt>
    <dgm:pt modelId="{79A58C3F-E744-5C4A-990E-FEB8FC405257}" type="pres">
      <dgm:prSet presAssocID="{0AE27D62-F30A-B141-9EFA-FAE968833B1A}" presName="Name5" presStyleLbl="vennNode1" presStyleIdx="0" presStyleCnt="4">
        <dgm:presLayoutVars>
          <dgm:bulletEnabled val="1"/>
        </dgm:presLayoutVars>
      </dgm:prSet>
      <dgm:spPr/>
    </dgm:pt>
    <dgm:pt modelId="{BB715D43-FB89-4C40-8A52-39DE55573F49}" type="pres">
      <dgm:prSet presAssocID="{06223B8C-7627-8B44-8C3B-C4D33D7AD024}" presName="space" presStyleCnt="0"/>
      <dgm:spPr/>
    </dgm:pt>
    <dgm:pt modelId="{75889120-3FA9-4145-B523-014D8348AE56}" type="pres">
      <dgm:prSet presAssocID="{03DFA7DD-8EB2-0F41-95FF-04BDBB0F0F8F}" presName="Name5" presStyleLbl="vennNode1" presStyleIdx="1" presStyleCnt="4">
        <dgm:presLayoutVars>
          <dgm:bulletEnabled val="1"/>
        </dgm:presLayoutVars>
      </dgm:prSet>
      <dgm:spPr/>
    </dgm:pt>
    <dgm:pt modelId="{7A7F2E4A-C997-2D4F-B902-0AA0DC1E836E}" type="pres">
      <dgm:prSet presAssocID="{829FA8A8-F5E4-9D4B-9882-0A336CA02FF2}" presName="space" presStyleCnt="0"/>
      <dgm:spPr/>
    </dgm:pt>
    <dgm:pt modelId="{8155D011-E3CF-ED44-86E2-84EFD47F9FFC}" type="pres">
      <dgm:prSet presAssocID="{9E936601-EC38-694B-9E4B-FF77C2C4982B}" presName="Name5" presStyleLbl="vennNode1" presStyleIdx="2" presStyleCnt="4">
        <dgm:presLayoutVars>
          <dgm:bulletEnabled val="1"/>
        </dgm:presLayoutVars>
      </dgm:prSet>
      <dgm:spPr/>
    </dgm:pt>
    <dgm:pt modelId="{816C1CD1-204F-414E-9F85-E1C05DF7F702}" type="pres">
      <dgm:prSet presAssocID="{27A98E2A-F754-D547-9597-54696C8D08CA}" presName="space" presStyleCnt="0"/>
      <dgm:spPr/>
    </dgm:pt>
    <dgm:pt modelId="{AD115217-C3A9-9E40-9B8E-63ED0EA7E1B5}" type="pres">
      <dgm:prSet presAssocID="{3FAC736D-1F41-FB41-AD15-33A66DF973A6}" presName="Name5" presStyleLbl="vennNode1" presStyleIdx="3" presStyleCnt="4">
        <dgm:presLayoutVars>
          <dgm:bulletEnabled val="1"/>
        </dgm:presLayoutVars>
      </dgm:prSet>
      <dgm:spPr/>
    </dgm:pt>
  </dgm:ptLst>
  <dgm:cxnLst>
    <dgm:cxn modelId="{30B9100F-3607-F94E-A37C-D5840C58C7A8}" type="presOf" srcId="{03DFA7DD-8EB2-0F41-95FF-04BDBB0F0F8F}" destId="{75889120-3FA9-4145-B523-014D8348AE56}" srcOrd="0" destOrd="0" presId="urn:microsoft.com/office/officeart/2005/8/layout/venn3"/>
    <dgm:cxn modelId="{6672F61D-274D-144A-8415-EE8532257ECC}" type="presOf" srcId="{40C86EF4-69C1-BD48-A717-4F3B817375B6}" destId="{D0586340-DDBF-1D42-918C-A531BEB6F7DB}" srcOrd="0" destOrd="0" presId="urn:microsoft.com/office/officeart/2005/8/layout/venn3"/>
    <dgm:cxn modelId="{6930721E-06D4-0143-B99D-B7B78D7520E2}" srcId="{40C86EF4-69C1-BD48-A717-4F3B817375B6}" destId="{9E936601-EC38-694B-9E4B-FF77C2C4982B}" srcOrd="2" destOrd="0" parTransId="{765EB140-4074-6D40-A1B9-CA274335BF6A}" sibTransId="{27A98E2A-F754-D547-9597-54696C8D08CA}"/>
    <dgm:cxn modelId="{6019482B-9464-2244-B017-78C390163D98}" type="presOf" srcId="{0AE27D62-F30A-B141-9EFA-FAE968833B1A}" destId="{79A58C3F-E744-5C4A-990E-FEB8FC405257}" srcOrd="0" destOrd="0" presId="urn:microsoft.com/office/officeart/2005/8/layout/venn3"/>
    <dgm:cxn modelId="{8CE8FB68-2493-784C-9981-8A41A1194F29}" srcId="{40C86EF4-69C1-BD48-A717-4F3B817375B6}" destId="{03DFA7DD-8EB2-0F41-95FF-04BDBB0F0F8F}" srcOrd="1" destOrd="0" parTransId="{A249662B-27CF-0146-8E09-38BDB6F38B5A}" sibTransId="{829FA8A8-F5E4-9D4B-9882-0A336CA02FF2}"/>
    <dgm:cxn modelId="{BB32A18E-EE9E-8C4B-9ECC-1489CD3B425C}" srcId="{40C86EF4-69C1-BD48-A717-4F3B817375B6}" destId="{3FAC736D-1F41-FB41-AD15-33A66DF973A6}" srcOrd="3" destOrd="0" parTransId="{6C87EC9C-E2BD-9B4A-96CD-BC011447B241}" sibTransId="{E2264E5F-6B08-DC4B-955A-1670BECBBBA8}"/>
    <dgm:cxn modelId="{C99D2C9B-902C-1540-A329-30CDA69E978A}" type="presOf" srcId="{3FAC736D-1F41-FB41-AD15-33A66DF973A6}" destId="{AD115217-C3A9-9E40-9B8E-63ED0EA7E1B5}" srcOrd="0" destOrd="0" presId="urn:microsoft.com/office/officeart/2005/8/layout/venn3"/>
    <dgm:cxn modelId="{153B1CC6-ADBB-8D4F-836F-A8C6B7FD194F}" type="presOf" srcId="{9E936601-EC38-694B-9E4B-FF77C2C4982B}" destId="{8155D011-E3CF-ED44-86E2-84EFD47F9FFC}" srcOrd="0" destOrd="0" presId="urn:microsoft.com/office/officeart/2005/8/layout/venn3"/>
    <dgm:cxn modelId="{5AB8CFD3-2E6D-E04D-8255-8A7D9CEF6B13}" srcId="{40C86EF4-69C1-BD48-A717-4F3B817375B6}" destId="{0AE27D62-F30A-B141-9EFA-FAE968833B1A}" srcOrd="0" destOrd="0" parTransId="{7E7A4944-DD35-D64A-99A9-BDEFD649969E}" sibTransId="{06223B8C-7627-8B44-8C3B-C4D33D7AD024}"/>
    <dgm:cxn modelId="{E5C2CA23-34D8-ED4C-B82D-7311DCBA7F00}" type="presParOf" srcId="{D0586340-DDBF-1D42-918C-A531BEB6F7DB}" destId="{79A58C3F-E744-5C4A-990E-FEB8FC405257}" srcOrd="0" destOrd="0" presId="urn:microsoft.com/office/officeart/2005/8/layout/venn3"/>
    <dgm:cxn modelId="{241B80CB-40AA-EE46-A7DD-CD1546CF5B21}" type="presParOf" srcId="{D0586340-DDBF-1D42-918C-A531BEB6F7DB}" destId="{BB715D43-FB89-4C40-8A52-39DE55573F49}" srcOrd="1" destOrd="0" presId="urn:microsoft.com/office/officeart/2005/8/layout/venn3"/>
    <dgm:cxn modelId="{D6EB7EC9-2355-2C47-B50B-EC3B00555530}" type="presParOf" srcId="{D0586340-DDBF-1D42-918C-A531BEB6F7DB}" destId="{75889120-3FA9-4145-B523-014D8348AE56}" srcOrd="2" destOrd="0" presId="urn:microsoft.com/office/officeart/2005/8/layout/venn3"/>
    <dgm:cxn modelId="{814D03BE-1A79-E749-A74E-1FDD553D931D}" type="presParOf" srcId="{D0586340-DDBF-1D42-918C-A531BEB6F7DB}" destId="{7A7F2E4A-C997-2D4F-B902-0AA0DC1E836E}" srcOrd="3" destOrd="0" presId="urn:microsoft.com/office/officeart/2005/8/layout/venn3"/>
    <dgm:cxn modelId="{8541B772-524C-F942-9D42-B692C290DE8A}" type="presParOf" srcId="{D0586340-DDBF-1D42-918C-A531BEB6F7DB}" destId="{8155D011-E3CF-ED44-86E2-84EFD47F9FFC}" srcOrd="4" destOrd="0" presId="urn:microsoft.com/office/officeart/2005/8/layout/venn3"/>
    <dgm:cxn modelId="{78CC7ECC-E9E6-D940-A6FB-026A7CAEAD6E}" type="presParOf" srcId="{D0586340-DDBF-1D42-918C-A531BEB6F7DB}" destId="{816C1CD1-204F-414E-9F85-E1C05DF7F702}" srcOrd="5" destOrd="0" presId="urn:microsoft.com/office/officeart/2005/8/layout/venn3"/>
    <dgm:cxn modelId="{C9A375C5-C82A-2845-BEAE-1B8F39AF48FA}" type="presParOf" srcId="{D0586340-DDBF-1D42-918C-A531BEB6F7DB}" destId="{AD115217-C3A9-9E40-9B8E-63ED0EA7E1B5}" srcOrd="6"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A58C3F-E744-5C4A-990E-FEB8FC405257}">
      <dsp:nvSpPr>
        <dsp:cNvPr id="0" name=""/>
        <dsp:cNvSpPr/>
      </dsp:nvSpPr>
      <dsp:spPr>
        <a:xfrm>
          <a:off x="714767" y="1115"/>
          <a:ext cx="2321855" cy="2321855"/>
        </a:xfrm>
        <a:prstGeom prst="ellipse">
          <a:avLst/>
        </a:prstGeom>
        <a:solidFill>
          <a:schemeClr val="accent2">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27779" tIns="22860" rIns="127779" bIns="22860" numCol="1" spcCol="1270" anchor="ctr" anchorCtr="0">
          <a:noAutofit/>
        </a:bodyPr>
        <a:lstStyle/>
        <a:p>
          <a:pPr marL="0" lvl="0" indent="0" algn="ctr" defTabSz="800100">
            <a:lnSpc>
              <a:spcPct val="90000"/>
            </a:lnSpc>
            <a:spcBef>
              <a:spcPct val="0"/>
            </a:spcBef>
            <a:spcAft>
              <a:spcPct val="35000"/>
            </a:spcAft>
            <a:buNone/>
          </a:pPr>
          <a:r>
            <a:rPr lang="en-US" sz="1800" b="1" kern="1200"/>
            <a:t>Professional Development</a:t>
          </a:r>
        </a:p>
      </dsp:txBody>
      <dsp:txXfrm>
        <a:off x="1054795" y="341143"/>
        <a:ext cx="1641799" cy="1641799"/>
      </dsp:txXfrm>
    </dsp:sp>
    <dsp:sp modelId="{75889120-3FA9-4145-B523-014D8348AE56}">
      <dsp:nvSpPr>
        <dsp:cNvPr id="0" name=""/>
        <dsp:cNvSpPr/>
      </dsp:nvSpPr>
      <dsp:spPr>
        <a:xfrm>
          <a:off x="2572252" y="1115"/>
          <a:ext cx="2321855" cy="2321855"/>
        </a:xfrm>
        <a:prstGeom prst="ellipse">
          <a:avLst/>
        </a:prstGeom>
        <a:solidFill>
          <a:schemeClr val="accent3">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27779" tIns="22860" rIns="127779" bIns="22860" numCol="1" spcCol="1270" anchor="ctr" anchorCtr="0">
          <a:noAutofit/>
        </a:bodyPr>
        <a:lstStyle/>
        <a:p>
          <a:pPr marL="0" lvl="0" indent="0" algn="ctr" defTabSz="800100">
            <a:lnSpc>
              <a:spcPct val="90000"/>
            </a:lnSpc>
            <a:spcBef>
              <a:spcPct val="0"/>
            </a:spcBef>
            <a:spcAft>
              <a:spcPct val="35000"/>
            </a:spcAft>
            <a:buNone/>
          </a:pPr>
          <a:r>
            <a:rPr lang="en-US" sz="1800" b="1" kern="1200"/>
            <a:t>Networking</a:t>
          </a:r>
        </a:p>
      </dsp:txBody>
      <dsp:txXfrm>
        <a:off x="2912280" y="341143"/>
        <a:ext cx="1641799" cy="1641799"/>
      </dsp:txXfrm>
    </dsp:sp>
    <dsp:sp modelId="{8155D011-E3CF-ED44-86E2-84EFD47F9FFC}">
      <dsp:nvSpPr>
        <dsp:cNvPr id="0" name=""/>
        <dsp:cNvSpPr/>
      </dsp:nvSpPr>
      <dsp:spPr>
        <a:xfrm>
          <a:off x="4429736" y="1115"/>
          <a:ext cx="2321855" cy="2321855"/>
        </a:xfrm>
        <a:prstGeom prst="ellipse">
          <a:avLst/>
        </a:prstGeom>
        <a:solidFill>
          <a:schemeClr val="accent4">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27779" tIns="22860" rIns="127779" bIns="22860" numCol="1" spcCol="1270" anchor="ctr" anchorCtr="0">
          <a:noAutofit/>
        </a:bodyPr>
        <a:lstStyle/>
        <a:p>
          <a:pPr marL="0" lvl="0" indent="0" algn="ctr" defTabSz="800100">
            <a:lnSpc>
              <a:spcPct val="90000"/>
            </a:lnSpc>
            <a:spcBef>
              <a:spcPct val="0"/>
            </a:spcBef>
            <a:spcAft>
              <a:spcPct val="35000"/>
            </a:spcAft>
            <a:buNone/>
          </a:pPr>
          <a:r>
            <a:rPr lang="en-US" sz="1800" b="1" kern="1200"/>
            <a:t>Chair Resources</a:t>
          </a:r>
        </a:p>
      </dsp:txBody>
      <dsp:txXfrm>
        <a:off x="4769764" y="341143"/>
        <a:ext cx="1641799" cy="1641799"/>
      </dsp:txXfrm>
    </dsp:sp>
    <dsp:sp modelId="{AD115217-C3A9-9E40-9B8E-63ED0EA7E1B5}">
      <dsp:nvSpPr>
        <dsp:cNvPr id="0" name=""/>
        <dsp:cNvSpPr/>
      </dsp:nvSpPr>
      <dsp:spPr>
        <a:xfrm>
          <a:off x="6287221" y="1115"/>
          <a:ext cx="2321855" cy="2321855"/>
        </a:xfrm>
        <a:prstGeom prst="ellipse">
          <a:avLst/>
        </a:prstGeom>
        <a:solidFill>
          <a:schemeClr val="accent5">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27779" tIns="22860" rIns="127779" bIns="22860" numCol="1" spcCol="1270" anchor="ctr" anchorCtr="0">
          <a:noAutofit/>
        </a:bodyPr>
        <a:lstStyle/>
        <a:p>
          <a:pPr marL="0" lvl="0" indent="0" algn="ctr" defTabSz="800100">
            <a:lnSpc>
              <a:spcPct val="90000"/>
            </a:lnSpc>
            <a:spcBef>
              <a:spcPct val="0"/>
            </a:spcBef>
            <a:spcAft>
              <a:spcPct val="35000"/>
            </a:spcAft>
            <a:buNone/>
          </a:pPr>
          <a:r>
            <a:rPr lang="en-US" sz="1800" b="1" kern="1200"/>
            <a:t>Benchmarking Data</a:t>
          </a:r>
        </a:p>
      </dsp:txBody>
      <dsp:txXfrm>
        <a:off x="6627249" y="341143"/>
        <a:ext cx="1641799" cy="1641799"/>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4EF489-36A9-AB4F-9820-BD7DDCB106FE}" type="datetimeFigureOut">
              <a:rPr lang="en-US" smtClean="0"/>
              <a:t>3/22/22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DA1A9-112F-B644-9245-56AE485598E7}" type="slidenum">
              <a:rPr lang="en-US" smtClean="0"/>
              <a:t>‹#›</a:t>
            </a:fld>
            <a:endParaRPr lang="en-US"/>
          </a:p>
        </p:txBody>
      </p:sp>
    </p:spTree>
    <p:extLst>
      <p:ext uri="{BB962C8B-B14F-4D97-AF65-F5344CB8AC3E}">
        <p14:creationId xmlns:p14="http://schemas.microsoft.com/office/powerpoint/2010/main" val="1134997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135852-049D-3D4B-B6BE-D1A669EEE9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9747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49A4FAD2-977F-204B-BDA9-F210C8A70704}"/>
              </a:ext>
            </a:extLst>
          </p:cNvPr>
          <p:cNvSpPr>
            <a:spLocks noGrp="1" noRot="1" noChangeAspect="1" noChangeArrowheads="1" noTextEdit="1"/>
          </p:cNvSpPr>
          <p:nvPr>
            <p:ph type="sldImg"/>
          </p:nvPr>
        </p:nvSpPr>
        <p:spPr>
          <a:ln/>
        </p:spPr>
      </p:sp>
      <p:sp>
        <p:nvSpPr>
          <p:cNvPr id="16386" name="Notes Placeholder 2">
            <a:extLst>
              <a:ext uri="{FF2B5EF4-FFF2-40B4-BE49-F238E27FC236}">
                <a16:creationId xmlns:a16="http://schemas.microsoft.com/office/drawing/2014/main" id="{F0AFDB25-016A-6745-A2A3-2DF5A98687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6387" name="Slide Number Placeholder 3">
            <a:extLst>
              <a:ext uri="{FF2B5EF4-FFF2-40B4-BE49-F238E27FC236}">
                <a16:creationId xmlns:a16="http://schemas.microsoft.com/office/drawing/2014/main" id="{4721D40E-8B76-2E41-B89E-9281223855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4EFB599-93D3-544D-BC3C-824A3D9357EC}" type="slidenum">
              <a:rPr kumimoji="0" lang="en-US" altLang="en-US" sz="1000" b="0" i="1" u="none" strike="noStrike" kern="1200" cap="none" spc="0" normalizeH="0" baseline="0" noProof="0" smtClean="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2944647E-3C70-734C-B996-A0B5E7CF2190}"/>
              </a:ext>
            </a:extLst>
          </p:cNvPr>
          <p:cNvSpPr>
            <a:spLocks noGrp="1" noRot="1" noChangeAspect="1" noChangeArrowheads="1" noTextEdit="1"/>
          </p:cNvSpPr>
          <p:nvPr>
            <p:ph type="sldImg"/>
          </p:nvPr>
        </p:nvSpPr>
        <p:spPr>
          <a:ln/>
        </p:spPr>
      </p:sp>
      <p:sp>
        <p:nvSpPr>
          <p:cNvPr id="18434" name="Notes Placeholder 2">
            <a:extLst>
              <a:ext uri="{FF2B5EF4-FFF2-40B4-BE49-F238E27FC236}">
                <a16:creationId xmlns:a16="http://schemas.microsoft.com/office/drawing/2014/main" id="{F348B5F5-EFA2-6143-A729-0509DAEC64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8435" name="Slide Number Placeholder 3">
            <a:extLst>
              <a:ext uri="{FF2B5EF4-FFF2-40B4-BE49-F238E27FC236}">
                <a16:creationId xmlns:a16="http://schemas.microsoft.com/office/drawing/2014/main" id="{0F5A2BD8-4A12-2F47-8F6E-FA94C54E11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0EF250-C98A-9240-ACA9-4D4F6293AC51}" type="slidenum">
              <a:rPr kumimoji="0" lang="en-US" altLang="en-US" sz="1000" b="0" i="1" u="none" strike="noStrike" kern="1200" cap="none" spc="0" normalizeH="0" baseline="0" noProof="0" smtClean="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F55659F5-B281-974F-8DBA-F85759188313}"/>
              </a:ext>
            </a:extLst>
          </p:cNvPr>
          <p:cNvSpPr>
            <a:spLocks noGrp="1" noRot="1" noChangeAspect="1" noChangeArrowheads="1" noTextEdit="1"/>
          </p:cNvSpPr>
          <p:nvPr>
            <p:ph type="sldImg"/>
          </p:nvPr>
        </p:nvSpPr>
        <p:spPr>
          <a:ln/>
        </p:spPr>
      </p:sp>
      <p:sp>
        <p:nvSpPr>
          <p:cNvPr id="20482" name="Notes Placeholder 2">
            <a:extLst>
              <a:ext uri="{FF2B5EF4-FFF2-40B4-BE49-F238E27FC236}">
                <a16:creationId xmlns:a16="http://schemas.microsoft.com/office/drawing/2014/main" id="{6BA4237F-878D-5F4C-AABB-75F9CDD4FD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0483" name="Slide Number Placeholder 3">
            <a:extLst>
              <a:ext uri="{FF2B5EF4-FFF2-40B4-BE49-F238E27FC236}">
                <a16:creationId xmlns:a16="http://schemas.microsoft.com/office/drawing/2014/main" id="{6529467D-8C9B-424C-9D36-1C8196A53A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0086243-184D-6044-9E73-B2E2572D039F}" type="slidenum">
              <a:rPr kumimoji="0" lang="en-US" altLang="en-US" sz="1000" b="0" i="1" u="none" strike="noStrike" kern="1200" cap="none" spc="0" normalizeH="0" baseline="0" noProof="0" smtClean="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149668F6-B7CF-C94B-A9EA-9507A9E61AE9}"/>
              </a:ext>
            </a:extLst>
          </p:cNvPr>
          <p:cNvSpPr>
            <a:spLocks noGrp="1" noRot="1" noChangeAspect="1" noChangeArrowheads="1" noTextEdit="1"/>
          </p:cNvSpPr>
          <p:nvPr>
            <p:ph type="sldImg"/>
          </p:nvPr>
        </p:nvSpPr>
        <p:spPr>
          <a:ln/>
        </p:spPr>
      </p:sp>
      <p:sp>
        <p:nvSpPr>
          <p:cNvPr id="22530" name="Notes Placeholder 2">
            <a:extLst>
              <a:ext uri="{FF2B5EF4-FFF2-40B4-BE49-F238E27FC236}">
                <a16:creationId xmlns:a16="http://schemas.microsoft.com/office/drawing/2014/main" id="{8649F786-68A1-E54A-A7D1-CB00D0066D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Graduating medical students 2021</a:t>
            </a:r>
          </a:p>
        </p:txBody>
      </p:sp>
      <p:sp>
        <p:nvSpPr>
          <p:cNvPr id="22531" name="Slide Number Placeholder 3">
            <a:extLst>
              <a:ext uri="{FF2B5EF4-FFF2-40B4-BE49-F238E27FC236}">
                <a16:creationId xmlns:a16="http://schemas.microsoft.com/office/drawing/2014/main" id="{584AB95B-0147-4140-9EA2-25D8FEE9CC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D8F12BF-DC91-C945-AA15-C0E573F15C19}" type="slidenum">
              <a:rPr kumimoji="0" lang="en-US" altLang="en-US" sz="1000" b="0" i="1" u="none" strike="noStrike" kern="1200" cap="none" spc="0" normalizeH="0" baseline="0" noProof="0" smtClean="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a:extLst>
              <a:ext uri="{FF2B5EF4-FFF2-40B4-BE49-F238E27FC236}">
                <a16:creationId xmlns:a16="http://schemas.microsoft.com/office/drawing/2014/main" id="{136E79AB-5EE1-6B46-BFFF-C0A40FD835AD}"/>
              </a:ext>
            </a:extLst>
          </p:cNvPr>
          <p:cNvSpPr>
            <a:spLocks noGrp="1" noRot="1" noChangeAspect="1" noChangeArrowheads="1" noTextEdit="1"/>
          </p:cNvSpPr>
          <p:nvPr>
            <p:ph type="sldImg"/>
          </p:nvPr>
        </p:nvSpPr>
        <p:spPr>
          <a:ln/>
        </p:spPr>
      </p:sp>
      <p:sp>
        <p:nvSpPr>
          <p:cNvPr id="24578" name="Notes Placeholder 2">
            <a:extLst>
              <a:ext uri="{FF2B5EF4-FFF2-40B4-BE49-F238E27FC236}">
                <a16:creationId xmlns:a16="http://schemas.microsoft.com/office/drawing/2014/main" id="{05FA801E-3549-0240-9128-73F15B4F6A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4579" name="Slide Number Placeholder 3">
            <a:extLst>
              <a:ext uri="{FF2B5EF4-FFF2-40B4-BE49-F238E27FC236}">
                <a16:creationId xmlns:a16="http://schemas.microsoft.com/office/drawing/2014/main" id="{19B05339-C3C6-494C-AE1E-45D4A2CACE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2C4A05-381C-5149-B611-9348331D4CC9}" type="slidenum">
              <a:rPr kumimoji="0" lang="en-US" altLang="en-US" sz="1000" b="0" i="1" u="none" strike="noStrike" kern="1200" cap="none" spc="0" normalizeH="0" baseline="0" noProof="0" smtClean="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FB58F5BF-C8C0-024C-A88A-EE7105A73850}"/>
              </a:ext>
            </a:extLst>
          </p:cNvPr>
          <p:cNvSpPr>
            <a:spLocks noGrp="1" noRot="1" noChangeAspect="1" noChangeArrowheads="1" noTextEdit="1"/>
          </p:cNvSpPr>
          <p:nvPr>
            <p:ph type="sldImg"/>
          </p:nvPr>
        </p:nvSpPr>
        <p:spPr>
          <a:ln/>
        </p:spPr>
      </p:sp>
      <p:sp>
        <p:nvSpPr>
          <p:cNvPr id="26626" name="Notes Placeholder 2">
            <a:extLst>
              <a:ext uri="{FF2B5EF4-FFF2-40B4-BE49-F238E27FC236}">
                <a16:creationId xmlns:a16="http://schemas.microsoft.com/office/drawing/2014/main" id="{A81D6CF2-BAAD-1648-BD26-F205796250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6627" name="Slide Number Placeholder 3">
            <a:extLst>
              <a:ext uri="{FF2B5EF4-FFF2-40B4-BE49-F238E27FC236}">
                <a16:creationId xmlns:a16="http://schemas.microsoft.com/office/drawing/2014/main" id="{898DE2A3-8C80-A84A-BDCE-0626D88F03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5134604-D01B-3B42-9040-BB539338F33D}" type="slidenum">
              <a:rPr kumimoji="0" lang="en-US" altLang="en-US" sz="1000" b="0" i="1" u="none" strike="noStrike" kern="1200" cap="none" spc="0" normalizeH="0" baseline="0" noProof="0" smtClean="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76A8E1B3-3069-4C43-8421-23A292ECDE71}"/>
              </a:ext>
            </a:extLst>
          </p:cNvPr>
          <p:cNvSpPr>
            <a:spLocks noGrp="1" noRot="1" noChangeAspect="1" noChangeArrowheads="1" noTextEdit="1"/>
          </p:cNvSpPr>
          <p:nvPr>
            <p:ph type="sldImg"/>
          </p:nvPr>
        </p:nvSpPr>
        <p:spPr>
          <a:ln/>
        </p:spPr>
      </p:sp>
      <p:sp>
        <p:nvSpPr>
          <p:cNvPr id="28674" name="Notes Placeholder 2">
            <a:extLst>
              <a:ext uri="{FF2B5EF4-FFF2-40B4-BE49-F238E27FC236}">
                <a16:creationId xmlns:a16="http://schemas.microsoft.com/office/drawing/2014/main" id="{44FDEAC1-2739-6540-8FC0-7FF1A496C3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8675" name="Slide Number Placeholder 3">
            <a:extLst>
              <a:ext uri="{FF2B5EF4-FFF2-40B4-BE49-F238E27FC236}">
                <a16:creationId xmlns:a16="http://schemas.microsoft.com/office/drawing/2014/main" id="{FAE9A31C-4DE8-B148-B0F6-93C0C06479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046DE3-C7ED-DB43-B1F1-CAD5AA527217}" type="slidenum">
              <a:rPr kumimoji="0" lang="en-US" altLang="en-US" sz="1000" b="0" i="1" u="none" strike="noStrike" kern="1200" cap="none" spc="0" normalizeH="0" baseline="0" noProof="0" smtClean="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534EA6B9-6CBB-584F-BF2A-8B954B641ED0}"/>
              </a:ext>
            </a:extLst>
          </p:cNvPr>
          <p:cNvSpPr>
            <a:spLocks noGrp="1" noRot="1" noChangeAspect="1" noChangeArrowheads="1" noTextEdit="1"/>
          </p:cNvSpPr>
          <p:nvPr>
            <p:ph type="sldImg"/>
          </p:nvPr>
        </p:nvSpPr>
        <p:spPr>
          <a:ln/>
        </p:spPr>
      </p:sp>
      <p:sp>
        <p:nvSpPr>
          <p:cNvPr id="30722" name="Notes Placeholder 2">
            <a:extLst>
              <a:ext uri="{FF2B5EF4-FFF2-40B4-BE49-F238E27FC236}">
                <a16:creationId xmlns:a16="http://schemas.microsoft.com/office/drawing/2014/main" id="{4A3CE7D3-079A-124E-91E3-F2F0FC1A73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Presented to and approved by AACEM and AAAEM EC</a:t>
            </a:r>
          </a:p>
        </p:txBody>
      </p:sp>
      <p:sp>
        <p:nvSpPr>
          <p:cNvPr id="30723" name="Slide Number Placeholder 3">
            <a:extLst>
              <a:ext uri="{FF2B5EF4-FFF2-40B4-BE49-F238E27FC236}">
                <a16:creationId xmlns:a16="http://schemas.microsoft.com/office/drawing/2014/main" id="{1FE714B4-56D9-104E-B15A-1E65451D23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BDC9273-A354-4240-90CB-824D6D033A82}" type="slidenum">
              <a:rPr kumimoji="0" lang="en-US" altLang="en-US" sz="1000" b="0" i="1" u="none" strike="noStrike" kern="1200" cap="none" spc="0" normalizeH="0" baseline="0" noProof="0" smtClean="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643E1553-466E-8D41-819A-9C9A397D97F6}"/>
              </a:ext>
            </a:extLst>
          </p:cNvPr>
          <p:cNvSpPr>
            <a:spLocks noGrp="1" noRot="1" noChangeAspect="1" noChangeArrowheads="1" noTextEdit="1"/>
          </p:cNvSpPr>
          <p:nvPr>
            <p:ph type="sldImg"/>
          </p:nvPr>
        </p:nvSpPr>
        <p:spPr>
          <a:ln/>
        </p:spPr>
      </p:sp>
      <p:sp>
        <p:nvSpPr>
          <p:cNvPr id="32770" name="Notes Placeholder 2">
            <a:extLst>
              <a:ext uri="{FF2B5EF4-FFF2-40B4-BE49-F238E27FC236}">
                <a16:creationId xmlns:a16="http://schemas.microsoft.com/office/drawing/2014/main" id="{746AAA15-A9C0-C14F-9710-803A1AD7BF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2771" name="Slide Number Placeholder 3">
            <a:extLst>
              <a:ext uri="{FF2B5EF4-FFF2-40B4-BE49-F238E27FC236}">
                <a16:creationId xmlns:a16="http://schemas.microsoft.com/office/drawing/2014/main" id="{1595656A-8EB9-4946-8D38-619A71B613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B1E0A89-6589-8640-8AAA-78355F2FE816}" type="slidenum">
              <a:rPr kumimoji="0" lang="en-US" altLang="en-US" sz="1000" b="0" i="1" u="none" strike="noStrike" kern="1200" cap="none" spc="0" normalizeH="0" baseline="0" noProof="0" smtClean="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135852-049D-3D4B-B6BE-D1A669EEE9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2744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135852-049D-3D4B-B6BE-D1A669EEE9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054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135852-049D-3D4B-B6BE-D1A669EEE9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358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135852-049D-3D4B-B6BE-D1A669EEE9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03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135852-049D-3D4B-B6BE-D1A669EEE9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0799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135852-049D-3D4B-B6BE-D1A669EEE9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9477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135852-049D-3D4B-B6BE-D1A669EEE9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6213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135852-049D-3D4B-B6BE-D1A669EEE9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4828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Master" Target="../slideMasters/slideMaster5.xml"/><Relationship Id="rId4" Type="http://schemas.openxmlformats.org/officeDocument/2006/relationships/image" Target="../media/image5.jp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AEM Title">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7" name="Picture 6" descr="SAEM Title 1.jpg"/>
          <p:cNvPicPr>
            <a:picLocks noChangeAspect="1"/>
          </p:cNvPicPr>
          <p:nvPr userDrawn="1"/>
        </p:nvPicPr>
        <p:blipFill rotWithShape="1">
          <a:blip r:embed="rId2">
            <a:extLst>
              <a:ext uri="{28A0092B-C50C-407E-A947-70E740481C1C}">
                <a14:useLocalDpi xmlns:a14="http://schemas.microsoft.com/office/drawing/2010/main" val="0"/>
              </a:ext>
            </a:extLst>
          </a:blip>
          <a:srcRect b="41799"/>
          <a:stretch/>
        </p:blipFill>
        <p:spPr>
          <a:xfrm>
            <a:off x="0" y="1"/>
            <a:ext cx="12192000" cy="3991429"/>
          </a:xfrm>
          <a:prstGeom prst="rect">
            <a:avLst/>
          </a:prstGeom>
        </p:spPr>
      </p:pic>
      <p:sp>
        <p:nvSpPr>
          <p:cNvPr id="2" name="Title 1"/>
          <p:cNvSpPr>
            <a:spLocks noGrp="1"/>
          </p:cNvSpPr>
          <p:nvPr>
            <p:ph type="ctrTitle" hasCustomPrompt="1"/>
          </p:nvPr>
        </p:nvSpPr>
        <p:spPr>
          <a:xfrm>
            <a:off x="428883" y="4331622"/>
            <a:ext cx="10363200" cy="1470025"/>
          </a:xfrm>
        </p:spPr>
        <p:txBody>
          <a:bodyPr/>
          <a:lstStyle/>
          <a:p>
            <a:r>
              <a:rPr lang="en-US" dirty="0"/>
              <a:t>Click to AWARDS </a:t>
            </a:r>
            <a:r>
              <a:rPr lang="en-US" dirty="0" err="1"/>
              <a:t>DINNERMaster</a:t>
            </a:r>
            <a:r>
              <a:rPr lang="en-US" dirty="0"/>
              <a:t> 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BC5976D-5DE2-354B-A04A-366661B73D93}" type="datetimeFigureOut">
              <a:rPr lang="en-US" smtClean="0"/>
              <a:t>3/22/22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A0A9E1-8368-1447-BC79-45B8A86C6384}" type="slidenum">
              <a:rPr lang="en-US" smtClean="0"/>
              <a:t>‹#›</a:t>
            </a:fld>
            <a:endParaRPr lang="en-US"/>
          </a:p>
        </p:txBody>
      </p:sp>
      <p:pic>
        <p:nvPicPr>
          <p:cNvPr id="11" name="Picture 10" descr="AACEM.jpg"/>
          <p:cNvPicPr>
            <a:picLocks noChangeAspect="1"/>
          </p:cNvPicPr>
          <p:nvPr userDrawn="1"/>
        </p:nvPicPr>
        <p:blipFill rotWithShape="1">
          <a:blip r:embed="rId3">
            <a:extLst>
              <a:ext uri="{28A0092B-C50C-407E-A947-70E740481C1C}">
                <a14:useLocalDpi xmlns:a14="http://schemas.microsoft.com/office/drawing/2010/main" val="0"/>
              </a:ext>
            </a:extLst>
          </a:blip>
          <a:srcRect l="7496" t="11343" r="5714" b="18673"/>
          <a:stretch/>
        </p:blipFill>
        <p:spPr>
          <a:xfrm>
            <a:off x="8620495" y="5911890"/>
            <a:ext cx="3400377" cy="835867"/>
          </a:xfrm>
          <a:prstGeom prst="rect">
            <a:avLst/>
          </a:prstGeom>
        </p:spPr>
      </p:pic>
    </p:spTree>
    <p:extLst>
      <p:ext uri="{BB962C8B-B14F-4D97-AF65-F5344CB8AC3E}">
        <p14:creationId xmlns:p14="http://schemas.microsoft.com/office/powerpoint/2010/main" val="1678334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SAEM.jpg"/>
          <p:cNvPicPr>
            <a:picLocks noChangeAspect="1"/>
          </p:cNvPicPr>
          <p:nvPr userDrawn="1"/>
        </p:nvPicPr>
        <p:blipFill rotWithShape="1">
          <a:blip r:embed="rId2">
            <a:extLst>
              <a:ext uri="{28A0092B-C50C-407E-A947-70E740481C1C}">
                <a14:useLocalDpi xmlns:a14="http://schemas.microsoft.com/office/drawing/2010/main" val="0"/>
              </a:ext>
            </a:extLst>
          </a:blip>
          <a:srcRect b="17990"/>
          <a:stretch/>
        </p:blipFill>
        <p:spPr>
          <a:xfrm>
            <a:off x="0" y="0"/>
            <a:ext cx="12192000" cy="5624286"/>
          </a:xfrm>
          <a:prstGeom prst="rect">
            <a:avLst/>
          </a:prstGeom>
        </p:spPr>
      </p:pic>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A0A9E1-8368-1447-BC79-45B8A86C6384}" type="slidenum">
              <a:rPr lang="en-US" smtClean="0"/>
              <a:t>‹#›</a:t>
            </a:fld>
            <a:endParaRPr lang="en-US"/>
          </a:p>
        </p:txBody>
      </p:sp>
      <p:sp>
        <p:nvSpPr>
          <p:cNvPr id="11" name="Slide Number Placeholder 5"/>
          <p:cNvSpPr txBox="1">
            <a:spLocks/>
          </p:cNvSpPr>
          <p:nvPr userDrawn="1"/>
        </p:nvSpPr>
        <p:spPr>
          <a:xfrm>
            <a:off x="8737600" y="6356351"/>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9A0A9E1-8368-1447-BC79-45B8A86C6384}" type="slidenum">
              <a:rPr lang="en-US" sz="1200" smtClean="0"/>
              <a:pPr/>
              <a:t>‹#›</a:t>
            </a:fld>
            <a:endParaRPr lang="en-US" sz="1200"/>
          </a:p>
        </p:txBody>
      </p:sp>
      <p:pic>
        <p:nvPicPr>
          <p:cNvPr id="15" name="Picture 14" descr="AACEM.jpg"/>
          <p:cNvPicPr>
            <a:picLocks noChangeAspect="1"/>
          </p:cNvPicPr>
          <p:nvPr userDrawn="1"/>
        </p:nvPicPr>
        <p:blipFill rotWithShape="1">
          <a:blip r:embed="rId3">
            <a:extLst>
              <a:ext uri="{28A0092B-C50C-407E-A947-70E740481C1C}">
                <a14:useLocalDpi xmlns:a14="http://schemas.microsoft.com/office/drawing/2010/main" val="0"/>
              </a:ext>
            </a:extLst>
          </a:blip>
          <a:srcRect l="7496" t="11343" r="5714" b="18673"/>
          <a:stretch/>
        </p:blipFill>
        <p:spPr>
          <a:xfrm>
            <a:off x="263573" y="5913355"/>
            <a:ext cx="3400377" cy="835867"/>
          </a:xfrm>
          <a:prstGeom prst="rect">
            <a:avLst/>
          </a:prstGeom>
        </p:spPr>
      </p:pic>
    </p:spTree>
    <p:extLst>
      <p:ext uri="{BB962C8B-B14F-4D97-AF65-F5344CB8AC3E}">
        <p14:creationId xmlns:p14="http://schemas.microsoft.com/office/powerpoint/2010/main" val="2128886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F6E2C5C-79DA-B14E-B569-A07288F298ED}" type="datetimeFigureOut">
              <a:rPr lang="en-US" smtClean="0"/>
              <a:t>3/22/22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335C30-B853-CA4B-898D-9B103C781A38}" type="slidenum">
              <a:rPr lang="en-US" smtClean="0"/>
              <a:t>‹#›</a:t>
            </a:fld>
            <a:endParaRPr lang="en-US"/>
          </a:p>
        </p:txBody>
      </p:sp>
    </p:spTree>
    <p:extLst>
      <p:ext uri="{BB962C8B-B14F-4D97-AF65-F5344CB8AC3E}">
        <p14:creationId xmlns:p14="http://schemas.microsoft.com/office/powerpoint/2010/main" val="920585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6E2C5C-79DA-B14E-B569-A07288F298ED}" type="datetimeFigureOut">
              <a:rPr lang="en-US" smtClean="0"/>
              <a:t>3/22/22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335C30-B853-CA4B-898D-9B103C781A38}" type="slidenum">
              <a:rPr lang="en-US" smtClean="0"/>
              <a:t>‹#›</a:t>
            </a:fld>
            <a:endParaRPr lang="en-US"/>
          </a:p>
        </p:txBody>
      </p:sp>
    </p:spTree>
    <p:extLst>
      <p:ext uri="{BB962C8B-B14F-4D97-AF65-F5344CB8AC3E}">
        <p14:creationId xmlns:p14="http://schemas.microsoft.com/office/powerpoint/2010/main" val="1810187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6E2C5C-79DA-B14E-B569-A07288F298ED}" type="datetimeFigureOut">
              <a:rPr lang="en-US" smtClean="0"/>
              <a:t>3/22/22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335C30-B853-CA4B-898D-9B103C781A38}" type="slidenum">
              <a:rPr lang="en-US" smtClean="0"/>
              <a:t>‹#›</a:t>
            </a:fld>
            <a:endParaRPr lang="en-US"/>
          </a:p>
        </p:txBody>
      </p:sp>
    </p:spTree>
    <p:extLst>
      <p:ext uri="{BB962C8B-B14F-4D97-AF65-F5344CB8AC3E}">
        <p14:creationId xmlns:p14="http://schemas.microsoft.com/office/powerpoint/2010/main" val="4271410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6E2C5C-79DA-B14E-B569-A07288F298ED}" type="datetimeFigureOut">
              <a:rPr lang="en-US" smtClean="0"/>
              <a:t>3/22/22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335C30-B853-CA4B-898D-9B103C781A38}" type="slidenum">
              <a:rPr lang="en-US" smtClean="0"/>
              <a:t>‹#›</a:t>
            </a:fld>
            <a:endParaRPr lang="en-US"/>
          </a:p>
        </p:txBody>
      </p:sp>
    </p:spTree>
    <p:extLst>
      <p:ext uri="{BB962C8B-B14F-4D97-AF65-F5344CB8AC3E}">
        <p14:creationId xmlns:p14="http://schemas.microsoft.com/office/powerpoint/2010/main" val="2068825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6E2C5C-79DA-B14E-B569-A07288F298ED}" type="datetimeFigureOut">
              <a:rPr lang="en-US" smtClean="0"/>
              <a:t>3/22/22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335C30-B853-CA4B-898D-9B103C781A38}" type="slidenum">
              <a:rPr lang="en-US" smtClean="0"/>
              <a:t>‹#›</a:t>
            </a:fld>
            <a:endParaRPr lang="en-US"/>
          </a:p>
        </p:txBody>
      </p:sp>
    </p:spTree>
    <p:extLst>
      <p:ext uri="{BB962C8B-B14F-4D97-AF65-F5344CB8AC3E}">
        <p14:creationId xmlns:p14="http://schemas.microsoft.com/office/powerpoint/2010/main" val="8388700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6E2C5C-79DA-B14E-B569-A07288F298ED}" type="datetimeFigureOut">
              <a:rPr lang="en-US" smtClean="0"/>
              <a:t>3/22/22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335C30-B853-CA4B-898D-9B103C781A38}" type="slidenum">
              <a:rPr lang="en-US" smtClean="0"/>
              <a:t>‹#›</a:t>
            </a:fld>
            <a:endParaRPr lang="en-US"/>
          </a:p>
        </p:txBody>
      </p:sp>
    </p:spTree>
    <p:extLst>
      <p:ext uri="{BB962C8B-B14F-4D97-AF65-F5344CB8AC3E}">
        <p14:creationId xmlns:p14="http://schemas.microsoft.com/office/powerpoint/2010/main" val="6584852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6E2C5C-79DA-B14E-B569-A07288F298ED}" type="datetimeFigureOut">
              <a:rPr lang="en-US" smtClean="0"/>
              <a:t>3/22/22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335C30-B853-CA4B-898D-9B103C781A38}" type="slidenum">
              <a:rPr lang="en-US" smtClean="0"/>
              <a:t>‹#›</a:t>
            </a:fld>
            <a:endParaRPr lang="en-US"/>
          </a:p>
        </p:txBody>
      </p:sp>
    </p:spTree>
    <p:extLst>
      <p:ext uri="{BB962C8B-B14F-4D97-AF65-F5344CB8AC3E}">
        <p14:creationId xmlns:p14="http://schemas.microsoft.com/office/powerpoint/2010/main" val="11786830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6E2C5C-79DA-B14E-B569-A07288F298ED}" type="datetimeFigureOut">
              <a:rPr lang="en-US" smtClean="0"/>
              <a:t>3/22/22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335C30-B853-CA4B-898D-9B103C781A38}" type="slidenum">
              <a:rPr lang="en-US" smtClean="0"/>
              <a:t>‹#›</a:t>
            </a:fld>
            <a:endParaRPr lang="en-US"/>
          </a:p>
        </p:txBody>
      </p:sp>
    </p:spTree>
    <p:extLst>
      <p:ext uri="{BB962C8B-B14F-4D97-AF65-F5344CB8AC3E}">
        <p14:creationId xmlns:p14="http://schemas.microsoft.com/office/powerpoint/2010/main" val="17375673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6E2C5C-79DA-B14E-B569-A07288F298ED}" type="datetimeFigureOut">
              <a:rPr lang="en-US" smtClean="0"/>
              <a:t>3/22/22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335C30-B853-CA4B-898D-9B103C781A38}" type="slidenum">
              <a:rPr lang="en-US" smtClean="0"/>
              <a:t>‹#›</a:t>
            </a:fld>
            <a:endParaRPr lang="en-US"/>
          </a:p>
        </p:txBody>
      </p:sp>
    </p:spTree>
    <p:extLst>
      <p:ext uri="{BB962C8B-B14F-4D97-AF65-F5344CB8AC3E}">
        <p14:creationId xmlns:p14="http://schemas.microsoft.com/office/powerpoint/2010/main" val="1811248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AEM Pg 2">
    <p:spTree>
      <p:nvGrpSpPr>
        <p:cNvPr id="1" name=""/>
        <p:cNvGrpSpPr/>
        <p:nvPr/>
      </p:nvGrpSpPr>
      <p:grpSpPr>
        <a:xfrm>
          <a:off x="0" y="0"/>
          <a:ext cx="0" cy="0"/>
          <a:chOff x="0" y="0"/>
          <a:chExt cx="0" cy="0"/>
        </a:xfrm>
      </p:grpSpPr>
      <p:pic>
        <p:nvPicPr>
          <p:cNvPr id="8" name="Picture 7" descr="SAEM.jpg"/>
          <p:cNvPicPr>
            <a:picLocks noChangeAspect="1"/>
          </p:cNvPicPr>
          <p:nvPr userDrawn="1"/>
        </p:nvPicPr>
        <p:blipFill rotWithShape="1">
          <a:blip r:embed="rId2">
            <a:extLst>
              <a:ext uri="{28A0092B-C50C-407E-A947-70E740481C1C}">
                <a14:useLocalDpi xmlns:a14="http://schemas.microsoft.com/office/drawing/2010/main" val="0"/>
              </a:ext>
            </a:extLst>
          </a:blip>
          <a:srcRect b="19577"/>
          <a:stretch/>
        </p:blipFill>
        <p:spPr>
          <a:xfrm>
            <a:off x="0" y="1"/>
            <a:ext cx="12192000" cy="5515429"/>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A0A9E1-8368-1447-BC79-45B8A86C6384}" type="slidenum">
              <a:rPr lang="en-US" smtClean="0"/>
              <a:t>‹#›</a:t>
            </a:fld>
            <a:endParaRPr lang="en-US"/>
          </a:p>
        </p:txBody>
      </p:sp>
      <p:sp>
        <p:nvSpPr>
          <p:cNvPr id="14" name="Slide Number Placeholder 5"/>
          <p:cNvSpPr txBox="1">
            <a:spLocks/>
          </p:cNvSpPr>
          <p:nvPr userDrawn="1"/>
        </p:nvSpPr>
        <p:spPr>
          <a:xfrm>
            <a:off x="8737600" y="6356351"/>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9A0A9E1-8368-1447-BC79-45B8A86C6384}" type="slidenum">
              <a:rPr lang="en-US" sz="1200" smtClean="0"/>
              <a:pPr/>
              <a:t>‹#›</a:t>
            </a:fld>
            <a:endParaRPr lang="en-US" sz="1200"/>
          </a:p>
        </p:txBody>
      </p:sp>
    </p:spTree>
    <p:extLst>
      <p:ext uri="{BB962C8B-B14F-4D97-AF65-F5344CB8AC3E}">
        <p14:creationId xmlns:p14="http://schemas.microsoft.com/office/powerpoint/2010/main" val="11581599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6E2C5C-79DA-B14E-B569-A07288F298ED}" type="datetimeFigureOut">
              <a:rPr lang="en-US" smtClean="0"/>
              <a:t>3/22/22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335C30-B853-CA4B-898D-9B103C781A38}" type="slidenum">
              <a:rPr lang="en-US" smtClean="0"/>
              <a:t>‹#›</a:t>
            </a:fld>
            <a:endParaRPr lang="en-US"/>
          </a:p>
        </p:txBody>
      </p:sp>
    </p:spTree>
    <p:extLst>
      <p:ext uri="{BB962C8B-B14F-4D97-AF65-F5344CB8AC3E}">
        <p14:creationId xmlns:p14="http://schemas.microsoft.com/office/powerpoint/2010/main" val="10662213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6E2C5C-79DA-B14E-B569-A07288F298ED}" type="datetimeFigureOut">
              <a:rPr lang="en-US" smtClean="0"/>
              <a:t>3/22/22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335C30-B853-CA4B-898D-9B103C781A38}" type="slidenum">
              <a:rPr lang="en-US" smtClean="0"/>
              <a:t>‹#›</a:t>
            </a:fld>
            <a:endParaRPr lang="en-US"/>
          </a:p>
        </p:txBody>
      </p:sp>
    </p:spTree>
    <p:extLst>
      <p:ext uri="{BB962C8B-B14F-4D97-AF65-F5344CB8AC3E}">
        <p14:creationId xmlns:p14="http://schemas.microsoft.com/office/powerpoint/2010/main" val="13781242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46365-E82C-C641-BEC0-A7204D417C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14E7A7-7A0B-5A45-9103-7787A83123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51AC09-DB26-F040-A921-782A8F778351}"/>
              </a:ext>
            </a:extLst>
          </p:cNvPr>
          <p:cNvSpPr>
            <a:spLocks noGrp="1"/>
          </p:cNvSpPr>
          <p:nvPr>
            <p:ph type="dt" sz="half" idx="10"/>
          </p:nvPr>
        </p:nvSpPr>
        <p:spPr/>
        <p:txBody>
          <a:bodyPr/>
          <a:lstStyle/>
          <a:p>
            <a:fld id="{3E4FFA3B-F7D2-934C-B7CA-46D194FB8AF1}" type="datetimeFigureOut">
              <a:rPr lang="en-US" smtClean="0"/>
              <a:t>3/22/22</a:t>
            </a:fld>
            <a:endParaRPr lang="en-US" dirty="0"/>
          </a:p>
        </p:txBody>
      </p:sp>
      <p:sp>
        <p:nvSpPr>
          <p:cNvPr id="5" name="Footer Placeholder 4">
            <a:extLst>
              <a:ext uri="{FF2B5EF4-FFF2-40B4-BE49-F238E27FC236}">
                <a16:creationId xmlns:a16="http://schemas.microsoft.com/office/drawing/2014/main" id="{89D3989E-7C66-0341-9220-4E83A9C3ED2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17FDB29-E11C-6843-A0E5-BCDEC98BE90E}"/>
              </a:ext>
            </a:extLst>
          </p:cNvPr>
          <p:cNvSpPr>
            <a:spLocks noGrp="1"/>
          </p:cNvSpPr>
          <p:nvPr>
            <p:ph type="sldNum" sz="quarter" idx="12"/>
          </p:nvPr>
        </p:nvSpPr>
        <p:spPr/>
        <p:txBody>
          <a:bodyPr/>
          <a:lstStyle/>
          <a:p>
            <a:fld id="{2DB51B0A-A6A8-5448-B639-D0C776868DDA}" type="slidenum">
              <a:rPr lang="en-US" smtClean="0"/>
              <a:t>‹#›</a:t>
            </a:fld>
            <a:endParaRPr lang="en-US" dirty="0"/>
          </a:p>
        </p:txBody>
      </p:sp>
    </p:spTree>
    <p:extLst>
      <p:ext uri="{BB962C8B-B14F-4D97-AF65-F5344CB8AC3E}">
        <p14:creationId xmlns:p14="http://schemas.microsoft.com/office/powerpoint/2010/main" val="14202390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8B853-442C-284C-A7F7-47CE46F7AD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975AB1-6A7C-E644-B401-10B38088760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F1EC09-86E4-3E46-A858-C3FF488A9FCA}"/>
              </a:ext>
            </a:extLst>
          </p:cNvPr>
          <p:cNvSpPr>
            <a:spLocks noGrp="1"/>
          </p:cNvSpPr>
          <p:nvPr>
            <p:ph type="dt" sz="half" idx="10"/>
          </p:nvPr>
        </p:nvSpPr>
        <p:spPr/>
        <p:txBody>
          <a:bodyPr/>
          <a:lstStyle/>
          <a:p>
            <a:fld id="{3E4FFA3B-F7D2-934C-B7CA-46D194FB8AF1}" type="datetimeFigureOut">
              <a:rPr lang="en-US" smtClean="0"/>
              <a:t>3/22/22</a:t>
            </a:fld>
            <a:endParaRPr lang="en-US" dirty="0"/>
          </a:p>
        </p:txBody>
      </p:sp>
      <p:sp>
        <p:nvSpPr>
          <p:cNvPr id="5" name="Footer Placeholder 4">
            <a:extLst>
              <a:ext uri="{FF2B5EF4-FFF2-40B4-BE49-F238E27FC236}">
                <a16:creationId xmlns:a16="http://schemas.microsoft.com/office/drawing/2014/main" id="{23A12F1D-68FA-C24A-9CED-367CD8C07EB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76F38E8-060F-824C-8022-14F8F3474D65}"/>
              </a:ext>
            </a:extLst>
          </p:cNvPr>
          <p:cNvSpPr>
            <a:spLocks noGrp="1"/>
          </p:cNvSpPr>
          <p:nvPr>
            <p:ph type="sldNum" sz="quarter" idx="12"/>
          </p:nvPr>
        </p:nvSpPr>
        <p:spPr/>
        <p:txBody>
          <a:bodyPr/>
          <a:lstStyle/>
          <a:p>
            <a:fld id="{2DB51B0A-A6A8-5448-B639-D0C776868DDA}" type="slidenum">
              <a:rPr lang="en-US" smtClean="0"/>
              <a:t>‹#›</a:t>
            </a:fld>
            <a:endParaRPr lang="en-US" dirty="0"/>
          </a:p>
        </p:txBody>
      </p:sp>
    </p:spTree>
    <p:extLst>
      <p:ext uri="{BB962C8B-B14F-4D97-AF65-F5344CB8AC3E}">
        <p14:creationId xmlns:p14="http://schemas.microsoft.com/office/powerpoint/2010/main" val="6711072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56308-D987-0D4E-BFFF-7F86B91A93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181B71-CA25-134C-8CC7-EED28CD925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DDA9936-1C37-0C4A-845B-F761F3382224}"/>
              </a:ext>
            </a:extLst>
          </p:cNvPr>
          <p:cNvSpPr>
            <a:spLocks noGrp="1"/>
          </p:cNvSpPr>
          <p:nvPr>
            <p:ph type="dt" sz="half" idx="10"/>
          </p:nvPr>
        </p:nvSpPr>
        <p:spPr/>
        <p:txBody>
          <a:bodyPr/>
          <a:lstStyle/>
          <a:p>
            <a:fld id="{3E4FFA3B-F7D2-934C-B7CA-46D194FB8AF1}" type="datetimeFigureOut">
              <a:rPr lang="en-US" smtClean="0"/>
              <a:t>3/22/22</a:t>
            </a:fld>
            <a:endParaRPr lang="en-US" dirty="0"/>
          </a:p>
        </p:txBody>
      </p:sp>
      <p:sp>
        <p:nvSpPr>
          <p:cNvPr id="5" name="Footer Placeholder 4">
            <a:extLst>
              <a:ext uri="{FF2B5EF4-FFF2-40B4-BE49-F238E27FC236}">
                <a16:creationId xmlns:a16="http://schemas.microsoft.com/office/drawing/2014/main" id="{CB26C93A-72AE-4C4A-B796-E1D91CEDC32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F09AB2B-3530-ED45-BB23-5C582BBABC99}"/>
              </a:ext>
            </a:extLst>
          </p:cNvPr>
          <p:cNvSpPr>
            <a:spLocks noGrp="1"/>
          </p:cNvSpPr>
          <p:nvPr>
            <p:ph type="sldNum" sz="quarter" idx="12"/>
          </p:nvPr>
        </p:nvSpPr>
        <p:spPr/>
        <p:txBody>
          <a:bodyPr/>
          <a:lstStyle/>
          <a:p>
            <a:fld id="{2DB51B0A-A6A8-5448-B639-D0C776868DDA}" type="slidenum">
              <a:rPr lang="en-US" smtClean="0"/>
              <a:t>‹#›</a:t>
            </a:fld>
            <a:endParaRPr lang="en-US" dirty="0"/>
          </a:p>
        </p:txBody>
      </p:sp>
    </p:spTree>
    <p:extLst>
      <p:ext uri="{BB962C8B-B14F-4D97-AF65-F5344CB8AC3E}">
        <p14:creationId xmlns:p14="http://schemas.microsoft.com/office/powerpoint/2010/main" val="34766767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8FE06-7022-594E-9313-6F71BD9AC4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8E8B50-E6D5-1040-BF9B-A6FDB75999D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3EBC0C-4DB0-5246-849F-CB242699809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F82B01-A42E-0F40-AEEF-36BD3EE780B0}"/>
              </a:ext>
            </a:extLst>
          </p:cNvPr>
          <p:cNvSpPr>
            <a:spLocks noGrp="1"/>
          </p:cNvSpPr>
          <p:nvPr>
            <p:ph type="dt" sz="half" idx="10"/>
          </p:nvPr>
        </p:nvSpPr>
        <p:spPr/>
        <p:txBody>
          <a:bodyPr/>
          <a:lstStyle/>
          <a:p>
            <a:fld id="{3E4FFA3B-F7D2-934C-B7CA-46D194FB8AF1}" type="datetimeFigureOut">
              <a:rPr lang="en-US" smtClean="0"/>
              <a:t>3/22/22</a:t>
            </a:fld>
            <a:endParaRPr lang="en-US" dirty="0"/>
          </a:p>
        </p:txBody>
      </p:sp>
      <p:sp>
        <p:nvSpPr>
          <p:cNvPr id="6" name="Footer Placeholder 5">
            <a:extLst>
              <a:ext uri="{FF2B5EF4-FFF2-40B4-BE49-F238E27FC236}">
                <a16:creationId xmlns:a16="http://schemas.microsoft.com/office/drawing/2014/main" id="{AFF0CD49-C7FD-C848-926D-DC73317836D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0A524EC-5C98-FC4A-9A19-DE161C231D31}"/>
              </a:ext>
            </a:extLst>
          </p:cNvPr>
          <p:cNvSpPr>
            <a:spLocks noGrp="1"/>
          </p:cNvSpPr>
          <p:nvPr>
            <p:ph type="sldNum" sz="quarter" idx="12"/>
          </p:nvPr>
        </p:nvSpPr>
        <p:spPr/>
        <p:txBody>
          <a:bodyPr/>
          <a:lstStyle/>
          <a:p>
            <a:fld id="{2DB51B0A-A6A8-5448-B639-D0C776868DDA}" type="slidenum">
              <a:rPr lang="en-US" smtClean="0"/>
              <a:t>‹#›</a:t>
            </a:fld>
            <a:endParaRPr lang="en-US" dirty="0"/>
          </a:p>
        </p:txBody>
      </p:sp>
    </p:spTree>
    <p:extLst>
      <p:ext uri="{BB962C8B-B14F-4D97-AF65-F5344CB8AC3E}">
        <p14:creationId xmlns:p14="http://schemas.microsoft.com/office/powerpoint/2010/main" val="34151111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75921-C09E-394A-86ED-9710270A41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BBCBA1-02AE-DE4D-A24F-5EF493A311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EF5D711-8F16-D44F-AB4B-8FB89A0607C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31735E-D257-F741-A71E-0B1C16BFAD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A04C5F3-11F4-0E43-B110-F26A1989490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D71025-0E82-2A45-A416-DA5F33EFE7F4}"/>
              </a:ext>
            </a:extLst>
          </p:cNvPr>
          <p:cNvSpPr>
            <a:spLocks noGrp="1"/>
          </p:cNvSpPr>
          <p:nvPr>
            <p:ph type="dt" sz="half" idx="10"/>
          </p:nvPr>
        </p:nvSpPr>
        <p:spPr/>
        <p:txBody>
          <a:bodyPr/>
          <a:lstStyle/>
          <a:p>
            <a:fld id="{3E4FFA3B-F7D2-934C-B7CA-46D194FB8AF1}" type="datetimeFigureOut">
              <a:rPr lang="en-US" smtClean="0"/>
              <a:t>3/22/22</a:t>
            </a:fld>
            <a:endParaRPr lang="en-US" dirty="0"/>
          </a:p>
        </p:txBody>
      </p:sp>
      <p:sp>
        <p:nvSpPr>
          <p:cNvPr id="8" name="Footer Placeholder 7">
            <a:extLst>
              <a:ext uri="{FF2B5EF4-FFF2-40B4-BE49-F238E27FC236}">
                <a16:creationId xmlns:a16="http://schemas.microsoft.com/office/drawing/2014/main" id="{0DE54043-8FBD-6A4B-BE86-D7BC3013942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FDACA57-4006-AC42-A3BF-05FECA800ABC}"/>
              </a:ext>
            </a:extLst>
          </p:cNvPr>
          <p:cNvSpPr>
            <a:spLocks noGrp="1"/>
          </p:cNvSpPr>
          <p:nvPr>
            <p:ph type="sldNum" sz="quarter" idx="12"/>
          </p:nvPr>
        </p:nvSpPr>
        <p:spPr/>
        <p:txBody>
          <a:bodyPr/>
          <a:lstStyle/>
          <a:p>
            <a:fld id="{2DB51B0A-A6A8-5448-B639-D0C776868DDA}" type="slidenum">
              <a:rPr lang="en-US" smtClean="0"/>
              <a:t>‹#›</a:t>
            </a:fld>
            <a:endParaRPr lang="en-US" dirty="0"/>
          </a:p>
        </p:txBody>
      </p:sp>
    </p:spTree>
    <p:extLst>
      <p:ext uri="{BB962C8B-B14F-4D97-AF65-F5344CB8AC3E}">
        <p14:creationId xmlns:p14="http://schemas.microsoft.com/office/powerpoint/2010/main" val="5591288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73B05-2065-FB4C-B5F2-BD596FE6C1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427891-6747-A74B-A679-F2EDC14A2679}"/>
              </a:ext>
            </a:extLst>
          </p:cNvPr>
          <p:cNvSpPr>
            <a:spLocks noGrp="1"/>
          </p:cNvSpPr>
          <p:nvPr>
            <p:ph type="dt" sz="half" idx="10"/>
          </p:nvPr>
        </p:nvSpPr>
        <p:spPr/>
        <p:txBody>
          <a:bodyPr/>
          <a:lstStyle/>
          <a:p>
            <a:fld id="{3E4FFA3B-F7D2-934C-B7CA-46D194FB8AF1}" type="datetimeFigureOut">
              <a:rPr lang="en-US" smtClean="0"/>
              <a:t>3/22/22</a:t>
            </a:fld>
            <a:endParaRPr lang="en-US" dirty="0"/>
          </a:p>
        </p:txBody>
      </p:sp>
      <p:sp>
        <p:nvSpPr>
          <p:cNvPr id="4" name="Footer Placeholder 3">
            <a:extLst>
              <a:ext uri="{FF2B5EF4-FFF2-40B4-BE49-F238E27FC236}">
                <a16:creationId xmlns:a16="http://schemas.microsoft.com/office/drawing/2014/main" id="{ECF610EE-BEC4-CF43-B70C-81F4F4706A2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8093A25-E1AD-3949-AA5F-BE53DC9D74D0}"/>
              </a:ext>
            </a:extLst>
          </p:cNvPr>
          <p:cNvSpPr>
            <a:spLocks noGrp="1"/>
          </p:cNvSpPr>
          <p:nvPr>
            <p:ph type="sldNum" sz="quarter" idx="12"/>
          </p:nvPr>
        </p:nvSpPr>
        <p:spPr/>
        <p:txBody>
          <a:bodyPr/>
          <a:lstStyle/>
          <a:p>
            <a:fld id="{2DB51B0A-A6A8-5448-B639-D0C776868DDA}" type="slidenum">
              <a:rPr lang="en-US" smtClean="0"/>
              <a:t>‹#›</a:t>
            </a:fld>
            <a:endParaRPr lang="en-US" dirty="0"/>
          </a:p>
        </p:txBody>
      </p:sp>
    </p:spTree>
    <p:extLst>
      <p:ext uri="{BB962C8B-B14F-4D97-AF65-F5344CB8AC3E}">
        <p14:creationId xmlns:p14="http://schemas.microsoft.com/office/powerpoint/2010/main" val="341851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0469A9-3149-F049-BF61-591A03D08390}"/>
              </a:ext>
            </a:extLst>
          </p:cNvPr>
          <p:cNvSpPr>
            <a:spLocks noGrp="1"/>
          </p:cNvSpPr>
          <p:nvPr>
            <p:ph type="dt" sz="half" idx="10"/>
          </p:nvPr>
        </p:nvSpPr>
        <p:spPr/>
        <p:txBody>
          <a:bodyPr/>
          <a:lstStyle/>
          <a:p>
            <a:fld id="{3E4FFA3B-F7D2-934C-B7CA-46D194FB8AF1}" type="datetimeFigureOut">
              <a:rPr lang="en-US" smtClean="0"/>
              <a:t>3/22/22</a:t>
            </a:fld>
            <a:endParaRPr lang="en-US" dirty="0"/>
          </a:p>
        </p:txBody>
      </p:sp>
      <p:sp>
        <p:nvSpPr>
          <p:cNvPr id="3" name="Footer Placeholder 2">
            <a:extLst>
              <a:ext uri="{FF2B5EF4-FFF2-40B4-BE49-F238E27FC236}">
                <a16:creationId xmlns:a16="http://schemas.microsoft.com/office/drawing/2014/main" id="{22E4A63B-ED73-F542-86A2-AFA0D4D1C39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353AAF2-0629-9D41-A137-B95E67B6C92A}"/>
              </a:ext>
            </a:extLst>
          </p:cNvPr>
          <p:cNvSpPr>
            <a:spLocks noGrp="1"/>
          </p:cNvSpPr>
          <p:nvPr>
            <p:ph type="sldNum" sz="quarter" idx="12"/>
          </p:nvPr>
        </p:nvSpPr>
        <p:spPr/>
        <p:txBody>
          <a:bodyPr/>
          <a:lstStyle/>
          <a:p>
            <a:fld id="{2DB51B0A-A6A8-5448-B639-D0C776868DDA}" type="slidenum">
              <a:rPr lang="en-US" smtClean="0"/>
              <a:t>‹#›</a:t>
            </a:fld>
            <a:endParaRPr lang="en-US" dirty="0"/>
          </a:p>
        </p:txBody>
      </p:sp>
    </p:spTree>
    <p:extLst>
      <p:ext uri="{BB962C8B-B14F-4D97-AF65-F5344CB8AC3E}">
        <p14:creationId xmlns:p14="http://schemas.microsoft.com/office/powerpoint/2010/main" val="37924481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33C89-4E24-CF41-97F0-1E775C314E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C192B-1D07-4447-A0D4-FA03CB91F5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67E893-B221-4144-A92E-ECE5405614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1BEAE6B-D831-9A40-86A1-72B99A07181F}"/>
              </a:ext>
            </a:extLst>
          </p:cNvPr>
          <p:cNvSpPr>
            <a:spLocks noGrp="1"/>
          </p:cNvSpPr>
          <p:nvPr>
            <p:ph type="dt" sz="half" idx="10"/>
          </p:nvPr>
        </p:nvSpPr>
        <p:spPr/>
        <p:txBody>
          <a:bodyPr/>
          <a:lstStyle/>
          <a:p>
            <a:fld id="{3E4FFA3B-F7D2-934C-B7CA-46D194FB8AF1}" type="datetimeFigureOut">
              <a:rPr lang="en-US" smtClean="0"/>
              <a:t>3/22/22</a:t>
            </a:fld>
            <a:endParaRPr lang="en-US" dirty="0"/>
          </a:p>
        </p:txBody>
      </p:sp>
      <p:sp>
        <p:nvSpPr>
          <p:cNvPr id="6" name="Footer Placeholder 5">
            <a:extLst>
              <a:ext uri="{FF2B5EF4-FFF2-40B4-BE49-F238E27FC236}">
                <a16:creationId xmlns:a16="http://schemas.microsoft.com/office/drawing/2014/main" id="{B70EA7CE-0B60-B14F-8A25-37995848327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BC6436F-9168-F84C-9F8C-42A86FA2FAA5}"/>
              </a:ext>
            </a:extLst>
          </p:cNvPr>
          <p:cNvSpPr>
            <a:spLocks noGrp="1"/>
          </p:cNvSpPr>
          <p:nvPr>
            <p:ph type="sldNum" sz="quarter" idx="12"/>
          </p:nvPr>
        </p:nvSpPr>
        <p:spPr/>
        <p:txBody>
          <a:bodyPr/>
          <a:lstStyle/>
          <a:p>
            <a:fld id="{2DB51B0A-A6A8-5448-B639-D0C776868DDA}" type="slidenum">
              <a:rPr lang="en-US" smtClean="0"/>
              <a:t>‹#›</a:t>
            </a:fld>
            <a:endParaRPr lang="en-US" dirty="0"/>
          </a:p>
        </p:txBody>
      </p:sp>
    </p:spTree>
    <p:extLst>
      <p:ext uri="{BB962C8B-B14F-4D97-AF65-F5344CB8AC3E}">
        <p14:creationId xmlns:p14="http://schemas.microsoft.com/office/powerpoint/2010/main" val="1558754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2963783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121A2-DAE5-3444-AC07-B6FF955A0A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222B47-F899-6D45-B02A-433FCCB698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DFEEF9C-FE41-EF44-8358-3B7EE5DFB6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E67342F-20E4-C146-840A-A6D7E50C9DC5}"/>
              </a:ext>
            </a:extLst>
          </p:cNvPr>
          <p:cNvSpPr>
            <a:spLocks noGrp="1"/>
          </p:cNvSpPr>
          <p:nvPr>
            <p:ph type="dt" sz="half" idx="10"/>
          </p:nvPr>
        </p:nvSpPr>
        <p:spPr/>
        <p:txBody>
          <a:bodyPr/>
          <a:lstStyle/>
          <a:p>
            <a:fld id="{3E4FFA3B-F7D2-934C-B7CA-46D194FB8AF1}" type="datetimeFigureOut">
              <a:rPr lang="en-US" smtClean="0"/>
              <a:t>3/22/22</a:t>
            </a:fld>
            <a:endParaRPr lang="en-US" dirty="0"/>
          </a:p>
        </p:txBody>
      </p:sp>
      <p:sp>
        <p:nvSpPr>
          <p:cNvPr id="6" name="Footer Placeholder 5">
            <a:extLst>
              <a:ext uri="{FF2B5EF4-FFF2-40B4-BE49-F238E27FC236}">
                <a16:creationId xmlns:a16="http://schemas.microsoft.com/office/drawing/2014/main" id="{16BC27C5-D74C-1843-B358-9919E2289B3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BAE36B4-C9E3-7246-9842-6C8065767016}"/>
              </a:ext>
            </a:extLst>
          </p:cNvPr>
          <p:cNvSpPr>
            <a:spLocks noGrp="1"/>
          </p:cNvSpPr>
          <p:nvPr>
            <p:ph type="sldNum" sz="quarter" idx="12"/>
          </p:nvPr>
        </p:nvSpPr>
        <p:spPr/>
        <p:txBody>
          <a:bodyPr/>
          <a:lstStyle/>
          <a:p>
            <a:fld id="{2DB51B0A-A6A8-5448-B639-D0C776868DDA}" type="slidenum">
              <a:rPr lang="en-US" smtClean="0"/>
              <a:t>‹#›</a:t>
            </a:fld>
            <a:endParaRPr lang="en-US" dirty="0"/>
          </a:p>
        </p:txBody>
      </p:sp>
    </p:spTree>
    <p:extLst>
      <p:ext uri="{BB962C8B-B14F-4D97-AF65-F5344CB8AC3E}">
        <p14:creationId xmlns:p14="http://schemas.microsoft.com/office/powerpoint/2010/main" val="38433915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C987F-064C-4946-A9CA-15062980CB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6D4C48-4488-624F-9227-E58E7FC0CE6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C5149F-D6DD-9348-93EE-DE83662589DA}"/>
              </a:ext>
            </a:extLst>
          </p:cNvPr>
          <p:cNvSpPr>
            <a:spLocks noGrp="1"/>
          </p:cNvSpPr>
          <p:nvPr>
            <p:ph type="dt" sz="half" idx="10"/>
          </p:nvPr>
        </p:nvSpPr>
        <p:spPr/>
        <p:txBody>
          <a:bodyPr/>
          <a:lstStyle/>
          <a:p>
            <a:fld id="{3E4FFA3B-F7D2-934C-B7CA-46D194FB8AF1}" type="datetimeFigureOut">
              <a:rPr lang="en-US" smtClean="0"/>
              <a:t>3/22/22</a:t>
            </a:fld>
            <a:endParaRPr lang="en-US" dirty="0"/>
          </a:p>
        </p:txBody>
      </p:sp>
      <p:sp>
        <p:nvSpPr>
          <p:cNvPr id="5" name="Footer Placeholder 4">
            <a:extLst>
              <a:ext uri="{FF2B5EF4-FFF2-40B4-BE49-F238E27FC236}">
                <a16:creationId xmlns:a16="http://schemas.microsoft.com/office/drawing/2014/main" id="{AF345C03-C4F3-954F-B028-F1974EF495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E52B1FB-AC75-924D-A772-9D7FE1A384A1}"/>
              </a:ext>
            </a:extLst>
          </p:cNvPr>
          <p:cNvSpPr>
            <a:spLocks noGrp="1"/>
          </p:cNvSpPr>
          <p:nvPr>
            <p:ph type="sldNum" sz="quarter" idx="12"/>
          </p:nvPr>
        </p:nvSpPr>
        <p:spPr/>
        <p:txBody>
          <a:bodyPr/>
          <a:lstStyle/>
          <a:p>
            <a:fld id="{2DB51B0A-A6A8-5448-B639-D0C776868DDA}" type="slidenum">
              <a:rPr lang="en-US" smtClean="0"/>
              <a:t>‹#›</a:t>
            </a:fld>
            <a:endParaRPr lang="en-US" dirty="0"/>
          </a:p>
        </p:txBody>
      </p:sp>
    </p:spTree>
    <p:extLst>
      <p:ext uri="{BB962C8B-B14F-4D97-AF65-F5344CB8AC3E}">
        <p14:creationId xmlns:p14="http://schemas.microsoft.com/office/powerpoint/2010/main" val="40787513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AE161C-E9C8-D74E-9096-9DDCD9E934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FAF92F-0C00-9B4B-A9E5-6FA626DFAD4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71340C-922B-184D-99AC-E06EE93AB912}"/>
              </a:ext>
            </a:extLst>
          </p:cNvPr>
          <p:cNvSpPr>
            <a:spLocks noGrp="1"/>
          </p:cNvSpPr>
          <p:nvPr>
            <p:ph type="dt" sz="half" idx="10"/>
          </p:nvPr>
        </p:nvSpPr>
        <p:spPr/>
        <p:txBody>
          <a:bodyPr/>
          <a:lstStyle/>
          <a:p>
            <a:fld id="{3E4FFA3B-F7D2-934C-B7CA-46D194FB8AF1}" type="datetimeFigureOut">
              <a:rPr lang="en-US" smtClean="0"/>
              <a:t>3/22/22</a:t>
            </a:fld>
            <a:endParaRPr lang="en-US" dirty="0"/>
          </a:p>
        </p:txBody>
      </p:sp>
      <p:sp>
        <p:nvSpPr>
          <p:cNvPr id="5" name="Footer Placeholder 4">
            <a:extLst>
              <a:ext uri="{FF2B5EF4-FFF2-40B4-BE49-F238E27FC236}">
                <a16:creationId xmlns:a16="http://schemas.microsoft.com/office/drawing/2014/main" id="{050BE6B9-FC61-8C42-9E0A-05706F315D2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FA3CD5C-216D-E242-ACF7-BF2E24DCFE74}"/>
              </a:ext>
            </a:extLst>
          </p:cNvPr>
          <p:cNvSpPr>
            <a:spLocks noGrp="1"/>
          </p:cNvSpPr>
          <p:nvPr>
            <p:ph type="sldNum" sz="quarter" idx="12"/>
          </p:nvPr>
        </p:nvSpPr>
        <p:spPr/>
        <p:txBody>
          <a:bodyPr/>
          <a:lstStyle/>
          <a:p>
            <a:fld id="{2DB51B0A-A6A8-5448-B639-D0C776868DDA}" type="slidenum">
              <a:rPr lang="en-US" smtClean="0"/>
              <a:t>‹#›</a:t>
            </a:fld>
            <a:endParaRPr lang="en-US" dirty="0"/>
          </a:p>
        </p:txBody>
      </p:sp>
    </p:spTree>
    <p:extLst>
      <p:ext uri="{BB962C8B-B14F-4D97-AF65-F5344CB8AC3E}">
        <p14:creationId xmlns:p14="http://schemas.microsoft.com/office/powerpoint/2010/main" val="42430384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a:extLst>
              <a:ext uri="{FF2B5EF4-FFF2-40B4-BE49-F238E27FC236}">
                <a16:creationId xmlns:a16="http://schemas.microsoft.com/office/drawing/2014/main" id="{07FDB3EC-6ACB-3841-8C0E-C21FD349CC52}"/>
              </a:ext>
            </a:extLst>
          </p:cNvPr>
          <p:cNvSpPr>
            <a:spLocks noGrp="1" noChangeArrowheads="1"/>
          </p:cNvSpPr>
          <p:nvPr>
            <p:ph type="dt" sz="half" idx="10"/>
          </p:nvPr>
        </p:nvSpPr>
        <p:spPr/>
        <p:txBody>
          <a:bodyPr/>
          <a:lstStyle>
            <a:lvl1pPr>
              <a:defRPr/>
            </a:lvl1pPr>
          </a:lstStyle>
          <a:p>
            <a:pPr>
              <a:defRPr/>
            </a:pPr>
            <a:endParaRPr lang="en-US" altLang="en-US"/>
          </a:p>
        </p:txBody>
      </p:sp>
      <p:sp>
        <p:nvSpPr>
          <p:cNvPr id="5" name="Rectangle 3">
            <a:extLst>
              <a:ext uri="{FF2B5EF4-FFF2-40B4-BE49-F238E27FC236}">
                <a16:creationId xmlns:a16="http://schemas.microsoft.com/office/drawing/2014/main" id="{32A72654-C04B-ED48-A5F4-A7617395C991}"/>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4">
            <a:extLst>
              <a:ext uri="{FF2B5EF4-FFF2-40B4-BE49-F238E27FC236}">
                <a16:creationId xmlns:a16="http://schemas.microsoft.com/office/drawing/2014/main" id="{CC5360C1-C2AC-0940-8CF3-9BB4CBE0E235}"/>
              </a:ext>
            </a:extLst>
          </p:cNvPr>
          <p:cNvSpPr>
            <a:spLocks noGrp="1" noChangeArrowheads="1"/>
          </p:cNvSpPr>
          <p:nvPr>
            <p:ph type="sldNum" sz="quarter" idx="12"/>
          </p:nvPr>
        </p:nvSpPr>
        <p:spPr/>
        <p:txBody>
          <a:bodyPr/>
          <a:lstStyle>
            <a:lvl1pPr>
              <a:defRPr/>
            </a:lvl1pPr>
          </a:lstStyle>
          <a:p>
            <a:fld id="{4DB06184-B8F5-3147-9F67-E5D1522C776A}" type="slidenum">
              <a:rPr lang="en-US" altLang="en-US"/>
              <a:pPr/>
              <a:t>‹#›</a:t>
            </a:fld>
            <a:endParaRPr lang="en-US" altLang="en-US"/>
          </a:p>
        </p:txBody>
      </p:sp>
    </p:spTree>
    <p:extLst>
      <p:ext uri="{BB962C8B-B14F-4D97-AF65-F5344CB8AC3E}">
        <p14:creationId xmlns:p14="http://schemas.microsoft.com/office/powerpoint/2010/main" val="8157172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984D65FC-0108-3D4B-8A48-B2BB0387D71C}"/>
              </a:ext>
            </a:extLst>
          </p:cNvPr>
          <p:cNvSpPr>
            <a:spLocks noGrp="1" noChangeArrowheads="1"/>
          </p:cNvSpPr>
          <p:nvPr>
            <p:ph type="dt" sz="half" idx="10"/>
          </p:nvPr>
        </p:nvSpPr>
        <p:spPr/>
        <p:txBody>
          <a:bodyPr/>
          <a:lstStyle>
            <a:lvl1pPr>
              <a:defRPr/>
            </a:lvl1pPr>
          </a:lstStyle>
          <a:p>
            <a:pPr>
              <a:defRPr/>
            </a:pPr>
            <a:endParaRPr lang="en-US" altLang="en-US"/>
          </a:p>
        </p:txBody>
      </p:sp>
      <p:sp>
        <p:nvSpPr>
          <p:cNvPr id="5" name="Rectangle 3">
            <a:extLst>
              <a:ext uri="{FF2B5EF4-FFF2-40B4-BE49-F238E27FC236}">
                <a16:creationId xmlns:a16="http://schemas.microsoft.com/office/drawing/2014/main" id="{16DADF34-D105-9A4E-8DA6-E89F0E1E5599}"/>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4">
            <a:extLst>
              <a:ext uri="{FF2B5EF4-FFF2-40B4-BE49-F238E27FC236}">
                <a16:creationId xmlns:a16="http://schemas.microsoft.com/office/drawing/2014/main" id="{309DC62A-F556-2C44-B98F-2B5474B51D9D}"/>
              </a:ext>
            </a:extLst>
          </p:cNvPr>
          <p:cNvSpPr>
            <a:spLocks noGrp="1" noChangeArrowheads="1"/>
          </p:cNvSpPr>
          <p:nvPr>
            <p:ph type="sldNum" sz="quarter" idx="12"/>
          </p:nvPr>
        </p:nvSpPr>
        <p:spPr/>
        <p:txBody>
          <a:bodyPr/>
          <a:lstStyle>
            <a:lvl1pPr>
              <a:defRPr/>
            </a:lvl1pPr>
          </a:lstStyle>
          <a:p>
            <a:fld id="{6D17AF31-67C5-F048-B5E7-EC46743635BC}" type="slidenum">
              <a:rPr lang="en-US" altLang="en-US"/>
              <a:pPr/>
              <a:t>‹#›</a:t>
            </a:fld>
            <a:endParaRPr lang="en-US" altLang="en-US"/>
          </a:p>
        </p:txBody>
      </p:sp>
    </p:spTree>
    <p:extLst>
      <p:ext uri="{BB962C8B-B14F-4D97-AF65-F5344CB8AC3E}">
        <p14:creationId xmlns:p14="http://schemas.microsoft.com/office/powerpoint/2010/main" val="27738249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19"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319"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a:extLst>
              <a:ext uri="{FF2B5EF4-FFF2-40B4-BE49-F238E27FC236}">
                <a16:creationId xmlns:a16="http://schemas.microsoft.com/office/drawing/2014/main" id="{A327895D-9E5B-8A42-91F9-F1D1A900D159}"/>
              </a:ext>
            </a:extLst>
          </p:cNvPr>
          <p:cNvSpPr>
            <a:spLocks noGrp="1" noChangeArrowheads="1"/>
          </p:cNvSpPr>
          <p:nvPr>
            <p:ph type="dt" sz="half" idx="10"/>
          </p:nvPr>
        </p:nvSpPr>
        <p:spPr/>
        <p:txBody>
          <a:bodyPr/>
          <a:lstStyle>
            <a:lvl1pPr>
              <a:defRPr/>
            </a:lvl1pPr>
          </a:lstStyle>
          <a:p>
            <a:pPr>
              <a:defRPr/>
            </a:pPr>
            <a:endParaRPr lang="en-US" altLang="en-US"/>
          </a:p>
        </p:txBody>
      </p:sp>
      <p:sp>
        <p:nvSpPr>
          <p:cNvPr id="5" name="Rectangle 3">
            <a:extLst>
              <a:ext uri="{FF2B5EF4-FFF2-40B4-BE49-F238E27FC236}">
                <a16:creationId xmlns:a16="http://schemas.microsoft.com/office/drawing/2014/main" id="{99A77F36-9638-CB40-B25C-C7BFDBA17974}"/>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4">
            <a:extLst>
              <a:ext uri="{FF2B5EF4-FFF2-40B4-BE49-F238E27FC236}">
                <a16:creationId xmlns:a16="http://schemas.microsoft.com/office/drawing/2014/main" id="{58F68609-6E68-ED43-BEF8-29CC0130F298}"/>
              </a:ext>
            </a:extLst>
          </p:cNvPr>
          <p:cNvSpPr>
            <a:spLocks noGrp="1" noChangeArrowheads="1"/>
          </p:cNvSpPr>
          <p:nvPr>
            <p:ph type="sldNum" sz="quarter" idx="12"/>
          </p:nvPr>
        </p:nvSpPr>
        <p:spPr/>
        <p:txBody>
          <a:bodyPr/>
          <a:lstStyle>
            <a:lvl1pPr>
              <a:defRPr/>
            </a:lvl1pPr>
          </a:lstStyle>
          <a:p>
            <a:fld id="{C98DBB00-237D-2549-A55B-6E38A56658D9}" type="slidenum">
              <a:rPr lang="en-US" altLang="en-US"/>
              <a:pPr/>
              <a:t>‹#›</a:t>
            </a:fld>
            <a:endParaRPr lang="en-US" altLang="en-US"/>
          </a:p>
        </p:txBody>
      </p:sp>
    </p:spTree>
    <p:extLst>
      <p:ext uri="{BB962C8B-B14F-4D97-AF65-F5344CB8AC3E}">
        <p14:creationId xmlns:p14="http://schemas.microsoft.com/office/powerpoint/2010/main" val="36242930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1" y="1714500"/>
            <a:ext cx="5091289" cy="415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6312" y="1714500"/>
            <a:ext cx="5091289" cy="415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83B7BA58-17B4-784D-BC38-B891D1F39145}"/>
              </a:ext>
            </a:extLst>
          </p:cNvPr>
          <p:cNvSpPr>
            <a:spLocks noGrp="1" noChangeArrowheads="1"/>
          </p:cNvSpPr>
          <p:nvPr>
            <p:ph type="dt" sz="half" idx="10"/>
          </p:nvPr>
        </p:nvSpPr>
        <p:spPr/>
        <p:txBody>
          <a:bodyPr/>
          <a:lstStyle>
            <a:lvl1pPr>
              <a:defRPr/>
            </a:lvl1pPr>
          </a:lstStyle>
          <a:p>
            <a:pPr>
              <a:defRPr/>
            </a:pPr>
            <a:endParaRPr lang="en-US" altLang="en-US"/>
          </a:p>
        </p:txBody>
      </p:sp>
      <p:sp>
        <p:nvSpPr>
          <p:cNvPr id="6" name="Rectangle 3">
            <a:extLst>
              <a:ext uri="{FF2B5EF4-FFF2-40B4-BE49-F238E27FC236}">
                <a16:creationId xmlns:a16="http://schemas.microsoft.com/office/drawing/2014/main" id="{FD560356-C823-7A48-B6D0-E45AE7DA6E54}"/>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Rectangle 4">
            <a:extLst>
              <a:ext uri="{FF2B5EF4-FFF2-40B4-BE49-F238E27FC236}">
                <a16:creationId xmlns:a16="http://schemas.microsoft.com/office/drawing/2014/main" id="{0CB52D1E-D11A-BB4C-862D-FCDB729DE407}"/>
              </a:ext>
            </a:extLst>
          </p:cNvPr>
          <p:cNvSpPr>
            <a:spLocks noGrp="1" noChangeArrowheads="1"/>
          </p:cNvSpPr>
          <p:nvPr>
            <p:ph type="sldNum" sz="quarter" idx="12"/>
          </p:nvPr>
        </p:nvSpPr>
        <p:spPr/>
        <p:txBody>
          <a:bodyPr/>
          <a:lstStyle>
            <a:lvl1pPr>
              <a:defRPr/>
            </a:lvl1pPr>
          </a:lstStyle>
          <a:p>
            <a:fld id="{0CC105BD-0796-7F4E-8AAF-F3430B949ABB}" type="slidenum">
              <a:rPr lang="en-US" altLang="en-US"/>
              <a:pPr/>
              <a:t>‹#›</a:t>
            </a:fld>
            <a:endParaRPr lang="en-US" altLang="en-US"/>
          </a:p>
        </p:txBody>
      </p:sp>
    </p:spTree>
    <p:extLst>
      <p:ext uri="{BB962C8B-B14F-4D97-AF65-F5344CB8AC3E}">
        <p14:creationId xmlns:p14="http://schemas.microsoft.com/office/powerpoint/2010/main" val="4574268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68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68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837" y="1535113"/>
            <a:ext cx="5388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837" y="2174875"/>
            <a:ext cx="5388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D19B22E8-05CB-5946-A31C-0E9FD00C4F85}"/>
              </a:ext>
            </a:extLst>
          </p:cNvPr>
          <p:cNvSpPr>
            <a:spLocks noGrp="1" noChangeArrowheads="1"/>
          </p:cNvSpPr>
          <p:nvPr>
            <p:ph type="dt" sz="half" idx="10"/>
          </p:nvPr>
        </p:nvSpPr>
        <p:spPr/>
        <p:txBody>
          <a:bodyPr/>
          <a:lstStyle>
            <a:lvl1pPr>
              <a:defRPr/>
            </a:lvl1pPr>
          </a:lstStyle>
          <a:p>
            <a:pPr>
              <a:defRPr/>
            </a:pPr>
            <a:endParaRPr lang="en-US" altLang="en-US"/>
          </a:p>
        </p:txBody>
      </p:sp>
      <p:sp>
        <p:nvSpPr>
          <p:cNvPr id="8" name="Rectangle 3">
            <a:extLst>
              <a:ext uri="{FF2B5EF4-FFF2-40B4-BE49-F238E27FC236}">
                <a16:creationId xmlns:a16="http://schemas.microsoft.com/office/drawing/2014/main" id="{794F9431-C9EB-DF48-B792-4711839DF3F5}"/>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9" name="Rectangle 4">
            <a:extLst>
              <a:ext uri="{FF2B5EF4-FFF2-40B4-BE49-F238E27FC236}">
                <a16:creationId xmlns:a16="http://schemas.microsoft.com/office/drawing/2014/main" id="{B3321480-B7EA-CC4A-B535-2312960F5BDF}"/>
              </a:ext>
            </a:extLst>
          </p:cNvPr>
          <p:cNvSpPr>
            <a:spLocks noGrp="1" noChangeArrowheads="1"/>
          </p:cNvSpPr>
          <p:nvPr>
            <p:ph type="sldNum" sz="quarter" idx="12"/>
          </p:nvPr>
        </p:nvSpPr>
        <p:spPr/>
        <p:txBody>
          <a:bodyPr/>
          <a:lstStyle>
            <a:lvl1pPr>
              <a:defRPr/>
            </a:lvl1pPr>
          </a:lstStyle>
          <a:p>
            <a:fld id="{FD1F47B1-E3D4-F543-AA21-0C1DD84DAEDB}" type="slidenum">
              <a:rPr lang="en-US" altLang="en-US"/>
              <a:pPr/>
              <a:t>‹#›</a:t>
            </a:fld>
            <a:endParaRPr lang="en-US" altLang="en-US"/>
          </a:p>
        </p:txBody>
      </p:sp>
    </p:spTree>
    <p:extLst>
      <p:ext uri="{BB962C8B-B14F-4D97-AF65-F5344CB8AC3E}">
        <p14:creationId xmlns:p14="http://schemas.microsoft.com/office/powerpoint/2010/main" val="19936936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2">
            <a:extLst>
              <a:ext uri="{FF2B5EF4-FFF2-40B4-BE49-F238E27FC236}">
                <a16:creationId xmlns:a16="http://schemas.microsoft.com/office/drawing/2014/main" id="{0C36B5CE-8FC9-2246-81E7-AD069937A78C}"/>
              </a:ext>
            </a:extLst>
          </p:cNvPr>
          <p:cNvSpPr>
            <a:spLocks noGrp="1" noChangeArrowheads="1"/>
          </p:cNvSpPr>
          <p:nvPr>
            <p:ph type="dt" sz="half" idx="10"/>
          </p:nvPr>
        </p:nvSpPr>
        <p:spPr/>
        <p:txBody>
          <a:bodyPr/>
          <a:lstStyle>
            <a:lvl1pPr>
              <a:defRPr/>
            </a:lvl1pPr>
          </a:lstStyle>
          <a:p>
            <a:pPr>
              <a:defRPr/>
            </a:pPr>
            <a:endParaRPr lang="en-US" altLang="en-US"/>
          </a:p>
        </p:txBody>
      </p:sp>
      <p:sp>
        <p:nvSpPr>
          <p:cNvPr id="4" name="Footer Placeholder 23">
            <a:extLst>
              <a:ext uri="{FF2B5EF4-FFF2-40B4-BE49-F238E27FC236}">
                <a16:creationId xmlns:a16="http://schemas.microsoft.com/office/drawing/2014/main" id="{D735C16E-FD6C-B247-B646-1925E2171D3C}"/>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5" name="Slide Number Placeholder 24">
            <a:extLst>
              <a:ext uri="{FF2B5EF4-FFF2-40B4-BE49-F238E27FC236}">
                <a16:creationId xmlns:a16="http://schemas.microsoft.com/office/drawing/2014/main" id="{794BA07A-492B-2046-939C-3B48DBE7A38E}"/>
              </a:ext>
            </a:extLst>
          </p:cNvPr>
          <p:cNvSpPr>
            <a:spLocks noGrp="1" noChangeArrowheads="1"/>
          </p:cNvSpPr>
          <p:nvPr>
            <p:ph type="sldNum" sz="quarter" idx="12"/>
          </p:nvPr>
        </p:nvSpPr>
        <p:spPr/>
        <p:txBody>
          <a:bodyPr/>
          <a:lstStyle>
            <a:lvl1pPr>
              <a:defRPr/>
            </a:lvl1pPr>
          </a:lstStyle>
          <a:p>
            <a:fld id="{206D79C6-10CA-7746-AB63-72A507F912FE}" type="slidenum">
              <a:rPr lang="en-US" altLang="en-US"/>
              <a:pPr/>
              <a:t>‹#›</a:t>
            </a:fld>
            <a:endParaRPr lang="en-US" altLang="en-US"/>
          </a:p>
        </p:txBody>
      </p:sp>
    </p:spTree>
    <p:extLst>
      <p:ext uri="{BB962C8B-B14F-4D97-AF65-F5344CB8AC3E}">
        <p14:creationId xmlns:p14="http://schemas.microsoft.com/office/powerpoint/2010/main" val="36684691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407A8E0-01B3-EF47-B546-FD78853C3EDA}"/>
              </a:ext>
            </a:extLst>
          </p:cNvPr>
          <p:cNvSpPr>
            <a:spLocks noGrp="1" noChangeArrowheads="1"/>
          </p:cNvSpPr>
          <p:nvPr>
            <p:ph type="dt" sz="half" idx="10"/>
          </p:nvPr>
        </p:nvSpPr>
        <p:spPr/>
        <p:txBody>
          <a:bodyPr/>
          <a:lstStyle>
            <a:lvl1pPr>
              <a:defRPr/>
            </a:lvl1pPr>
          </a:lstStyle>
          <a:p>
            <a:pPr>
              <a:defRPr/>
            </a:pPr>
            <a:endParaRPr lang="en-US" altLang="en-US"/>
          </a:p>
        </p:txBody>
      </p:sp>
      <p:sp>
        <p:nvSpPr>
          <p:cNvPr id="3" name="Rectangle 3">
            <a:extLst>
              <a:ext uri="{FF2B5EF4-FFF2-40B4-BE49-F238E27FC236}">
                <a16:creationId xmlns:a16="http://schemas.microsoft.com/office/drawing/2014/main" id="{41029F03-C09F-E345-874D-0A5C6D109F4B}"/>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4" name="Rectangle 4">
            <a:extLst>
              <a:ext uri="{FF2B5EF4-FFF2-40B4-BE49-F238E27FC236}">
                <a16:creationId xmlns:a16="http://schemas.microsoft.com/office/drawing/2014/main" id="{062381E0-6C4D-6A4B-8F81-6029B3A05850}"/>
              </a:ext>
            </a:extLst>
          </p:cNvPr>
          <p:cNvSpPr>
            <a:spLocks noGrp="1" noChangeArrowheads="1"/>
          </p:cNvSpPr>
          <p:nvPr>
            <p:ph type="sldNum" sz="quarter" idx="12"/>
          </p:nvPr>
        </p:nvSpPr>
        <p:spPr/>
        <p:txBody>
          <a:bodyPr/>
          <a:lstStyle>
            <a:lvl1pPr>
              <a:defRPr/>
            </a:lvl1pPr>
          </a:lstStyle>
          <a:p>
            <a:fld id="{9DEBB8F3-9A29-304B-8DB7-6F167B722893}" type="slidenum">
              <a:rPr lang="en-US" altLang="en-US"/>
              <a:pPr/>
              <a:t>‹#›</a:t>
            </a:fld>
            <a:endParaRPr lang="en-US" altLang="en-US"/>
          </a:p>
        </p:txBody>
      </p:sp>
    </p:spTree>
    <p:extLst>
      <p:ext uri="{BB962C8B-B14F-4D97-AF65-F5344CB8AC3E}">
        <p14:creationId xmlns:p14="http://schemas.microsoft.com/office/powerpoint/2010/main" val="1760032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SAEM.jpg"/>
          <p:cNvPicPr>
            <a:picLocks noChangeAspect="1"/>
          </p:cNvPicPr>
          <p:nvPr userDrawn="1"/>
        </p:nvPicPr>
        <p:blipFill rotWithShape="1">
          <a:blip r:embed="rId2">
            <a:extLst>
              <a:ext uri="{28A0092B-C50C-407E-A947-70E740481C1C}">
                <a14:useLocalDpi xmlns:a14="http://schemas.microsoft.com/office/drawing/2010/main" val="0"/>
              </a:ext>
            </a:extLst>
          </a:blip>
          <a:srcRect b="19048"/>
          <a:stretch/>
        </p:blipFill>
        <p:spPr>
          <a:xfrm>
            <a:off x="0" y="0"/>
            <a:ext cx="12192000" cy="5551714"/>
          </a:xfrm>
          <a:prstGeom prst="rect">
            <a:avLst/>
          </a:prstGeom>
        </p:spPr>
      </p:pic>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A0A9E1-8368-1447-BC79-45B8A86C6384}" type="slidenum">
              <a:rPr lang="en-US" smtClean="0"/>
              <a:t>‹#›</a:t>
            </a:fld>
            <a:endParaRPr lang="en-US"/>
          </a:p>
        </p:txBody>
      </p:sp>
      <p:sp>
        <p:nvSpPr>
          <p:cNvPr id="9" name="Date Placeholder 3"/>
          <p:cNvSpPr txBox="1">
            <a:spLocks/>
          </p:cNvSpPr>
          <p:nvPr userDrawn="1"/>
        </p:nvSpPr>
        <p:spPr>
          <a:xfrm>
            <a:off x="609600" y="6356351"/>
            <a:ext cx="28448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200" dirty="0"/>
          </a:p>
        </p:txBody>
      </p:sp>
      <p:sp>
        <p:nvSpPr>
          <p:cNvPr id="10" name="Slide Number Placeholder 5"/>
          <p:cNvSpPr txBox="1">
            <a:spLocks/>
          </p:cNvSpPr>
          <p:nvPr userDrawn="1"/>
        </p:nvSpPr>
        <p:spPr>
          <a:xfrm>
            <a:off x="8737600" y="6356351"/>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9A0A9E1-8368-1447-BC79-45B8A86C6384}" type="slidenum">
              <a:rPr lang="en-US" sz="1200" smtClean="0"/>
              <a:pPr/>
              <a:t>‹#›</a:t>
            </a:fld>
            <a:endParaRPr lang="en-US" sz="1200"/>
          </a:p>
        </p:txBody>
      </p:sp>
    </p:spTree>
    <p:extLst>
      <p:ext uri="{BB962C8B-B14F-4D97-AF65-F5344CB8AC3E}">
        <p14:creationId xmlns:p14="http://schemas.microsoft.com/office/powerpoint/2010/main" val="7715337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31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675" y="273051"/>
            <a:ext cx="681472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1"/>
            <a:ext cx="401131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2D8DA07B-D94E-9E4F-AEA3-7A617E55A7A4}"/>
              </a:ext>
            </a:extLst>
          </p:cNvPr>
          <p:cNvSpPr>
            <a:spLocks noGrp="1" noChangeArrowheads="1"/>
          </p:cNvSpPr>
          <p:nvPr>
            <p:ph type="dt" sz="half" idx="10"/>
          </p:nvPr>
        </p:nvSpPr>
        <p:spPr/>
        <p:txBody>
          <a:bodyPr/>
          <a:lstStyle>
            <a:lvl1pPr>
              <a:defRPr/>
            </a:lvl1pPr>
          </a:lstStyle>
          <a:p>
            <a:pPr>
              <a:defRPr/>
            </a:pPr>
            <a:endParaRPr lang="en-US" altLang="en-US"/>
          </a:p>
        </p:txBody>
      </p:sp>
      <p:sp>
        <p:nvSpPr>
          <p:cNvPr id="6" name="Rectangle 3">
            <a:extLst>
              <a:ext uri="{FF2B5EF4-FFF2-40B4-BE49-F238E27FC236}">
                <a16:creationId xmlns:a16="http://schemas.microsoft.com/office/drawing/2014/main" id="{7C865D64-8A59-EA4E-A2D5-DCAF4AD217DF}"/>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Rectangle 4">
            <a:extLst>
              <a:ext uri="{FF2B5EF4-FFF2-40B4-BE49-F238E27FC236}">
                <a16:creationId xmlns:a16="http://schemas.microsoft.com/office/drawing/2014/main" id="{99C2C9AF-CC51-5F40-B2ED-504D6421A37D}"/>
              </a:ext>
            </a:extLst>
          </p:cNvPr>
          <p:cNvSpPr>
            <a:spLocks noGrp="1" noChangeArrowheads="1"/>
          </p:cNvSpPr>
          <p:nvPr>
            <p:ph type="sldNum" sz="quarter" idx="12"/>
          </p:nvPr>
        </p:nvSpPr>
        <p:spPr/>
        <p:txBody>
          <a:bodyPr/>
          <a:lstStyle>
            <a:lvl1pPr>
              <a:defRPr/>
            </a:lvl1pPr>
          </a:lstStyle>
          <a:p>
            <a:fld id="{AB9D6646-7C32-B84C-A108-5DAB399582C5}" type="slidenum">
              <a:rPr lang="en-US" altLang="en-US"/>
              <a:pPr/>
              <a:t>‹#›</a:t>
            </a:fld>
            <a:endParaRPr lang="en-US" altLang="en-US"/>
          </a:p>
        </p:txBody>
      </p:sp>
    </p:spTree>
    <p:extLst>
      <p:ext uri="{BB962C8B-B14F-4D97-AF65-F5344CB8AC3E}">
        <p14:creationId xmlns:p14="http://schemas.microsoft.com/office/powerpoint/2010/main" val="5404973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81"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481"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481"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D88278D4-21FE-B043-AFD0-D1DD9AD81CAD}"/>
              </a:ext>
            </a:extLst>
          </p:cNvPr>
          <p:cNvSpPr>
            <a:spLocks noGrp="1" noChangeArrowheads="1"/>
          </p:cNvSpPr>
          <p:nvPr>
            <p:ph type="dt" sz="half" idx="10"/>
          </p:nvPr>
        </p:nvSpPr>
        <p:spPr/>
        <p:txBody>
          <a:bodyPr/>
          <a:lstStyle>
            <a:lvl1pPr>
              <a:defRPr/>
            </a:lvl1pPr>
          </a:lstStyle>
          <a:p>
            <a:pPr>
              <a:defRPr/>
            </a:pPr>
            <a:endParaRPr lang="en-US" altLang="en-US"/>
          </a:p>
        </p:txBody>
      </p:sp>
      <p:sp>
        <p:nvSpPr>
          <p:cNvPr id="6" name="Rectangle 3">
            <a:extLst>
              <a:ext uri="{FF2B5EF4-FFF2-40B4-BE49-F238E27FC236}">
                <a16:creationId xmlns:a16="http://schemas.microsoft.com/office/drawing/2014/main" id="{32526A46-9489-8C42-BA8C-3862128E20BA}"/>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Rectangle 4">
            <a:extLst>
              <a:ext uri="{FF2B5EF4-FFF2-40B4-BE49-F238E27FC236}">
                <a16:creationId xmlns:a16="http://schemas.microsoft.com/office/drawing/2014/main" id="{C0D872A9-1C6D-854C-834B-D6E5084E19DD}"/>
              </a:ext>
            </a:extLst>
          </p:cNvPr>
          <p:cNvSpPr>
            <a:spLocks noGrp="1" noChangeArrowheads="1"/>
          </p:cNvSpPr>
          <p:nvPr>
            <p:ph type="sldNum" sz="quarter" idx="12"/>
          </p:nvPr>
        </p:nvSpPr>
        <p:spPr/>
        <p:txBody>
          <a:bodyPr/>
          <a:lstStyle>
            <a:lvl1pPr>
              <a:defRPr/>
            </a:lvl1pPr>
          </a:lstStyle>
          <a:p>
            <a:fld id="{3DDE9742-D23B-4C4A-B4B4-ECDE52B80ECA}" type="slidenum">
              <a:rPr lang="en-US" altLang="en-US"/>
              <a:pPr/>
              <a:t>‹#›</a:t>
            </a:fld>
            <a:endParaRPr lang="en-US" altLang="en-US"/>
          </a:p>
        </p:txBody>
      </p:sp>
    </p:spTree>
    <p:extLst>
      <p:ext uri="{BB962C8B-B14F-4D97-AF65-F5344CB8AC3E}">
        <p14:creationId xmlns:p14="http://schemas.microsoft.com/office/powerpoint/2010/main" val="40515697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AB68A78E-9A3D-E743-8F8F-F0A485E9D077}"/>
              </a:ext>
            </a:extLst>
          </p:cNvPr>
          <p:cNvSpPr>
            <a:spLocks noGrp="1" noChangeArrowheads="1"/>
          </p:cNvSpPr>
          <p:nvPr>
            <p:ph type="dt" sz="half" idx="10"/>
          </p:nvPr>
        </p:nvSpPr>
        <p:spPr/>
        <p:txBody>
          <a:bodyPr/>
          <a:lstStyle>
            <a:lvl1pPr>
              <a:defRPr/>
            </a:lvl1pPr>
          </a:lstStyle>
          <a:p>
            <a:pPr>
              <a:defRPr/>
            </a:pPr>
            <a:endParaRPr lang="en-US" altLang="en-US"/>
          </a:p>
        </p:txBody>
      </p:sp>
      <p:sp>
        <p:nvSpPr>
          <p:cNvPr id="5" name="Rectangle 3">
            <a:extLst>
              <a:ext uri="{FF2B5EF4-FFF2-40B4-BE49-F238E27FC236}">
                <a16:creationId xmlns:a16="http://schemas.microsoft.com/office/drawing/2014/main" id="{7CEBA033-94C6-3645-8639-EF611F3FA623}"/>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4">
            <a:extLst>
              <a:ext uri="{FF2B5EF4-FFF2-40B4-BE49-F238E27FC236}">
                <a16:creationId xmlns:a16="http://schemas.microsoft.com/office/drawing/2014/main" id="{AE4E12F8-6F8A-AF44-816E-1A16EE378D8F}"/>
              </a:ext>
            </a:extLst>
          </p:cNvPr>
          <p:cNvSpPr>
            <a:spLocks noGrp="1" noChangeArrowheads="1"/>
          </p:cNvSpPr>
          <p:nvPr>
            <p:ph type="sldNum" sz="quarter" idx="12"/>
          </p:nvPr>
        </p:nvSpPr>
        <p:spPr/>
        <p:txBody>
          <a:bodyPr/>
          <a:lstStyle>
            <a:lvl1pPr>
              <a:defRPr/>
            </a:lvl1pPr>
          </a:lstStyle>
          <a:p>
            <a:fld id="{79617CC5-0C19-1945-B05A-191047D3D750}" type="slidenum">
              <a:rPr lang="en-US" altLang="en-US"/>
              <a:pPr/>
              <a:t>‹#›</a:t>
            </a:fld>
            <a:endParaRPr lang="en-US" altLang="en-US"/>
          </a:p>
        </p:txBody>
      </p:sp>
    </p:spTree>
    <p:extLst>
      <p:ext uri="{BB962C8B-B14F-4D97-AF65-F5344CB8AC3E}">
        <p14:creationId xmlns:p14="http://schemas.microsoft.com/office/powerpoint/2010/main" val="21596845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1" y="228600"/>
            <a:ext cx="2590799"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228600"/>
            <a:ext cx="7591778"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6D3B247C-D7F7-7E48-9121-98F2C55094E4}"/>
              </a:ext>
            </a:extLst>
          </p:cNvPr>
          <p:cNvSpPr>
            <a:spLocks noGrp="1" noChangeArrowheads="1"/>
          </p:cNvSpPr>
          <p:nvPr>
            <p:ph type="dt" sz="half" idx="10"/>
          </p:nvPr>
        </p:nvSpPr>
        <p:spPr/>
        <p:txBody>
          <a:bodyPr/>
          <a:lstStyle>
            <a:lvl1pPr>
              <a:defRPr/>
            </a:lvl1pPr>
          </a:lstStyle>
          <a:p>
            <a:pPr>
              <a:defRPr/>
            </a:pPr>
            <a:endParaRPr lang="en-US" altLang="en-US"/>
          </a:p>
        </p:txBody>
      </p:sp>
      <p:sp>
        <p:nvSpPr>
          <p:cNvPr id="5" name="Rectangle 3">
            <a:extLst>
              <a:ext uri="{FF2B5EF4-FFF2-40B4-BE49-F238E27FC236}">
                <a16:creationId xmlns:a16="http://schemas.microsoft.com/office/drawing/2014/main" id="{DA7506CB-29E8-AD44-9B7C-DE3287DD404D}"/>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6" name="Rectangle 4">
            <a:extLst>
              <a:ext uri="{FF2B5EF4-FFF2-40B4-BE49-F238E27FC236}">
                <a16:creationId xmlns:a16="http://schemas.microsoft.com/office/drawing/2014/main" id="{8DF71510-D03A-BA4D-85B3-3909AC786C5C}"/>
              </a:ext>
            </a:extLst>
          </p:cNvPr>
          <p:cNvSpPr>
            <a:spLocks noGrp="1" noChangeArrowheads="1"/>
          </p:cNvSpPr>
          <p:nvPr>
            <p:ph type="sldNum" sz="quarter" idx="12"/>
          </p:nvPr>
        </p:nvSpPr>
        <p:spPr/>
        <p:txBody>
          <a:bodyPr/>
          <a:lstStyle>
            <a:lvl1pPr>
              <a:defRPr/>
            </a:lvl1pPr>
          </a:lstStyle>
          <a:p>
            <a:fld id="{7D5698A9-CBFC-F449-BD1D-C2FCBA4A8299}" type="slidenum">
              <a:rPr lang="en-US" altLang="en-US"/>
              <a:pPr/>
              <a:t>‹#›</a:t>
            </a:fld>
            <a:endParaRPr lang="en-US" altLang="en-US"/>
          </a:p>
        </p:txBody>
      </p:sp>
    </p:spTree>
    <p:extLst>
      <p:ext uri="{BB962C8B-B14F-4D97-AF65-F5344CB8AC3E}">
        <p14:creationId xmlns:p14="http://schemas.microsoft.com/office/powerpoint/2010/main" val="31409292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AEM Title">
    <p:spTree>
      <p:nvGrpSpPr>
        <p:cNvPr id="1" name=""/>
        <p:cNvGrpSpPr/>
        <p:nvPr/>
      </p:nvGrpSpPr>
      <p:grpSpPr>
        <a:xfrm>
          <a:off x="0" y="0"/>
          <a:ext cx="0" cy="0"/>
          <a:chOff x="0" y="0"/>
          <a:chExt cx="0" cy="0"/>
        </a:xfrm>
      </p:grpSpPr>
      <p:sp>
        <p:nvSpPr>
          <p:cNvPr id="8" name="Rectangle 7"/>
          <p:cNvSpPr/>
          <p:nvPr userDrawn="1"/>
        </p:nvSpPr>
        <p:spPr>
          <a:xfrm>
            <a:off x="0" y="203200"/>
            <a:ext cx="12192000"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7" name="Picture 6" descr="SAEM Title 1.jpg"/>
          <p:cNvPicPr>
            <a:picLocks noChangeAspect="1"/>
          </p:cNvPicPr>
          <p:nvPr userDrawn="1"/>
        </p:nvPicPr>
        <p:blipFill rotWithShape="1">
          <a:blip r:embed="rId2">
            <a:extLst>
              <a:ext uri="{28A0092B-C50C-407E-A947-70E740481C1C}">
                <a14:useLocalDpi xmlns:a14="http://schemas.microsoft.com/office/drawing/2010/main" val="0"/>
              </a:ext>
            </a:extLst>
          </a:blip>
          <a:srcRect b="41799"/>
          <a:stretch/>
        </p:blipFill>
        <p:spPr>
          <a:xfrm>
            <a:off x="0" y="1"/>
            <a:ext cx="12192000" cy="3991429"/>
          </a:xfrm>
          <a:prstGeom prst="rect">
            <a:avLst/>
          </a:prstGeom>
        </p:spPr>
      </p:pic>
      <p:sp>
        <p:nvSpPr>
          <p:cNvPr id="4" name="Date Placeholder 3"/>
          <p:cNvSpPr>
            <a:spLocks noGrp="1"/>
          </p:cNvSpPr>
          <p:nvPr>
            <p:ph type="dt" sz="half" idx="10"/>
          </p:nvPr>
        </p:nvSpPr>
        <p:spPr/>
        <p:txBody>
          <a:bodyPr/>
          <a:lstStyle/>
          <a:p>
            <a:fld id="{FBC5976D-5DE2-354B-A04A-366661B73D93}" type="datetimeFigureOut">
              <a:rPr lang="en-US" smtClean="0"/>
              <a:t>3/22/22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A0A9E1-8368-1447-BC79-45B8A86C6384}" type="slidenum">
              <a:rPr lang="en-US" smtClean="0"/>
              <a:t>‹#›</a:t>
            </a:fld>
            <a:endParaRPr lang="en-US"/>
          </a:p>
        </p:txBody>
      </p:sp>
      <p:pic>
        <p:nvPicPr>
          <p:cNvPr id="11" name="Picture 10" descr="AACEM.jpg"/>
          <p:cNvPicPr>
            <a:picLocks noChangeAspect="1"/>
          </p:cNvPicPr>
          <p:nvPr userDrawn="1"/>
        </p:nvPicPr>
        <p:blipFill rotWithShape="1">
          <a:blip r:embed="rId3">
            <a:extLst>
              <a:ext uri="{28A0092B-C50C-407E-A947-70E740481C1C}">
                <a14:useLocalDpi xmlns:a14="http://schemas.microsoft.com/office/drawing/2010/main" val="0"/>
              </a:ext>
            </a:extLst>
          </a:blip>
          <a:srcRect l="7496" t="11343" r="5714" b="18673"/>
          <a:stretch/>
        </p:blipFill>
        <p:spPr>
          <a:xfrm>
            <a:off x="263573" y="5913355"/>
            <a:ext cx="3400377" cy="835867"/>
          </a:xfrm>
          <a:prstGeom prst="rect">
            <a:avLst/>
          </a:prstGeom>
        </p:spPr>
      </p:pic>
      <p:pic>
        <p:nvPicPr>
          <p:cNvPr id="12" name="Picture 11" descr="AAAEM.jpg"/>
          <p:cNvPicPr>
            <a:picLocks noChangeAspect="1"/>
          </p:cNvPicPr>
          <p:nvPr userDrawn="1"/>
        </p:nvPicPr>
        <p:blipFill rotWithShape="1">
          <a:blip r:embed="rId4">
            <a:extLst>
              <a:ext uri="{28A0092B-C50C-407E-A947-70E740481C1C}">
                <a14:useLocalDpi xmlns:a14="http://schemas.microsoft.com/office/drawing/2010/main" val="0"/>
              </a:ext>
            </a:extLst>
          </a:blip>
          <a:srcRect l="7789" t="16396" r="9208" b="22305"/>
          <a:stretch/>
        </p:blipFill>
        <p:spPr>
          <a:xfrm>
            <a:off x="8327986" y="5927360"/>
            <a:ext cx="3559214" cy="871912"/>
          </a:xfrm>
          <a:prstGeom prst="rect">
            <a:avLst/>
          </a:prstGeom>
        </p:spPr>
      </p:pic>
      <p:sp>
        <p:nvSpPr>
          <p:cNvPr id="10" name="Title 9">
            <a:extLst>
              <a:ext uri="{FF2B5EF4-FFF2-40B4-BE49-F238E27FC236}">
                <a16:creationId xmlns:a16="http://schemas.microsoft.com/office/drawing/2014/main" id="{3C13B64F-66B4-BF49-8A53-C2F52567B5A7}"/>
              </a:ext>
            </a:extLst>
          </p:cNvPr>
          <p:cNvSpPr>
            <a:spLocks noGrp="1"/>
          </p:cNvSpPr>
          <p:nvPr>
            <p:ph type="title"/>
          </p:nvPr>
        </p:nvSpPr>
        <p:spPr>
          <a:xfrm>
            <a:off x="447040" y="4038186"/>
            <a:ext cx="11328400" cy="829734"/>
          </a:xfrm>
        </p:spPr>
        <p:txBody>
          <a:bodyPr/>
          <a:lstStyle>
            <a:lvl1pPr>
              <a:defRPr sz="4400">
                <a:solidFill>
                  <a:schemeClr val="tx1"/>
                </a:solidFill>
              </a:defRPr>
            </a:lvl1pPr>
          </a:lstStyle>
          <a:p>
            <a:r>
              <a:rPr lang="en-US" dirty="0"/>
              <a:t>Click to edit Master title style</a:t>
            </a:r>
          </a:p>
        </p:txBody>
      </p:sp>
      <p:sp>
        <p:nvSpPr>
          <p:cNvPr id="14" name="Text Placeholder 13">
            <a:extLst>
              <a:ext uri="{FF2B5EF4-FFF2-40B4-BE49-F238E27FC236}">
                <a16:creationId xmlns:a16="http://schemas.microsoft.com/office/drawing/2014/main" id="{DF3F7A0E-8EFD-CA4F-B19D-C1453C7B1388}"/>
              </a:ext>
            </a:extLst>
          </p:cNvPr>
          <p:cNvSpPr>
            <a:spLocks noGrp="1"/>
          </p:cNvSpPr>
          <p:nvPr>
            <p:ph type="body" sz="quarter" idx="13" hasCustomPrompt="1"/>
          </p:nvPr>
        </p:nvSpPr>
        <p:spPr>
          <a:xfrm>
            <a:off x="447040" y="4886008"/>
            <a:ext cx="11328400" cy="1013606"/>
          </a:xfrm>
        </p:spPr>
        <p:txBody>
          <a:bodyPr>
            <a:norm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sz="2400"/>
            </a:lvl1pPr>
          </a:lstStyle>
          <a:p>
            <a:pPr lvl="0"/>
            <a:r>
              <a:rPr lang="en-US" dirty="0"/>
              <a:t>Speaker Name, Institution</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Speaker Name, Institution</a:t>
            </a:r>
          </a:p>
          <a:p>
            <a:pPr lvl="0"/>
            <a:endParaRPr lang="en-US" dirty="0"/>
          </a:p>
        </p:txBody>
      </p:sp>
    </p:spTree>
    <p:extLst>
      <p:ext uri="{BB962C8B-B14F-4D97-AF65-F5344CB8AC3E}">
        <p14:creationId xmlns:p14="http://schemas.microsoft.com/office/powerpoint/2010/main" val="8466856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SAEM Pg 2">
    <p:spTree>
      <p:nvGrpSpPr>
        <p:cNvPr id="1" name=""/>
        <p:cNvGrpSpPr/>
        <p:nvPr/>
      </p:nvGrpSpPr>
      <p:grpSpPr>
        <a:xfrm>
          <a:off x="0" y="0"/>
          <a:ext cx="0" cy="0"/>
          <a:chOff x="0" y="0"/>
          <a:chExt cx="0" cy="0"/>
        </a:xfrm>
      </p:grpSpPr>
      <p:pic>
        <p:nvPicPr>
          <p:cNvPr id="8" name="Picture 7" descr="SAEM.jpg"/>
          <p:cNvPicPr>
            <a:picLocks noChangeAspect="1"/>
          </p:cNvPicPr>
          <p:nvPr userDrawn="1"/>
        </p:nvPicPr>
        <p:blipFill rotWithShape="1">
          <a:blip r:embed="rId2">
            <a:extLst>
              <a:ext uri="{28A0092B-C50C-407E-A947-70E740481C1C}">
                <a14:useLocalDpi xmlns:a14="http://schemas.microsoft.com/office/drawing/2010/main" val="0"/>
              </a:ext>
            </a:extLst>
          </a:blip>
          <a:srcRect b="19577"/>
          <a:stretch/>
        </p:blipFill>
        <p:spPr>
          <a:xfrm>
            <a:off x="0" y="1"/>
            <a:ext cx="12192000" cy="5515429"/>
          </a:xfrm>
          <a:prstGeom prst="rect">
            <a:avLst/>
          </a:prstGeom>
        </p:spPr>
      </p:pic>
      <p:sp>
        <p:nvSpPr>
          <p:cNvPr id="2" name="Title 1"/>
          <p:cNvSpPr>
            <a:spLocks noGrp="1"/>
          </p:cNvSpPr>
          <p:nvPr>
            <p:ph type="title"/>
          </p:nvPr>
        </p:nvSpPr>
        <p:spPr>
          <a:xfrm>
            <a:off x="609600" y="15534"/>
            <a:ext cx="9276080" cy="1143000"/>
          </a:xfrm>
        </p:spPr>
        <p:txBody>
          <a:bodyPr/>
          <a:lstStyle/>
          <a:p>
            <a:r>
              <a:rPr lang="en-US"/>
              <a:t>Click to edit Master title style</a:t>
            </a:r>
            <a:endParaRPr lang="en-US" dirty="0"/>
          </a:p>
        </p:txBody>
      </p:sp>
      <p:sp>
        <p:nvSpPr>
          <p:cNvPr id="3" name="Content Placeholder 2"/>
          <p:cNvSpPr>
            <a:spLocks noGrp="1"/>
          </p:cNvSpPr>
          <p:nvPr>
            <p:ph idx="1"/>
          </p:nvPr>
        </p:nvSpPr>
        <p:spPr>
          <a:xfrm>
            <a:off x="609600" y="1600201"/>
            <a:ext cx="10972800" cy="4343399"/>
          </a:xfrm>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79A0A9E1-8368-1447-BC79-45B8A86C6384}" type="slidenum">
              <a:rPr lang="en-US" smtClean="0"/>
              <a:t>‹#›</a:t>
            </a:fld>
            <a:endParaRPr lang="en-US"/>
          </a:p>
        </p:txBody>
      </p:sp>
      <p:sp>
        <p:nvSpPr>
          <p:cNvPr id="14" name="Slide Number Placeholder 5"/>
          <p:cNvSpPr txBox="1">
            <a:spLocks/>
          </p:cNvSpPr>
          <p:nvPr userDrawn="1"/>
        </p:nvSpPr>
        <p:spPr>
          <a:xfrm>
            <a:off x="8737600" y="6356351"/>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9A0A9E1-8368-1447-BC79-45B8A86C6384}" type="slidenum">
              <a:rPr lang="en-US" sz="1200" smtClean="0"/>
              <a:pPr/>
              <a:t>‹#›</a:t>
            </a:fld>
            <a:endParaRPr lang="en-US" sz="1200"/>
          </a:p>
        </p:txBody>
      </p:sp>
    </p:spTree>
    <p:extLst>
      <p:ext uri="{BB962C8B-B14F-4D97-AF65-F5344CB8AC3E}">
        <p14:creationId xmlns:p14="http://schemas.microsoft.com/office/powerpoint/2010/main" val="7716811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SAEM.jpg"/>
          <p:cNvPicPr>
            <a:picLocks noChangeAspect="1"/>
          </p:cNvPicPr>
          <p:nvPr userDrawn="1"/>
        </p:nvPicPr>
        <p:blipFill rotWithShape="1">
          <a:blip r:embed="rId2">
            <a:extLst>
              <a:ext uri="{28A0092B-C50C-407E-A947-70E740481C1C}">
                <a14:useLocalDpi xmlns:a14="http://schemas.microsoft.com/office/drawing/2010/main" val="0"/>
              </a:ext>
            </a:extLst>
          </a:blip>
          <a:srcRect b="17855"/>
          <a:stretch/>
        </p:blipFill>
        <p:spPr>
          <a:xfrm>
            <a:off x="0" y="0"/>
            <a:ext cx="12192000" cy="5633526"/>
          </a:xfrm>
          <a:prstGeom prst="rect">
            <a:avLst/>
          </a:prstGeom>
        </p:spPr>
      </p:pic>
      <p:sp>
        <p:nvSpPr>
          <p:cNvPr id="2" name="Title 1"/>
          <p:cNvSpPr>
            <a:spLocks noGrp="1"/>
          </p:cNvSpPr>
          <p:nvPr>
            <p:ph type="title"/>
          </p:nvPr>
        </p:nvSpPr>
        <p:spPr>
          <a:xfrm>
            <a:off x="609600" y="5374"/>
            <a:ext cx="9276080" cy="1143000"/>
          </a:xfrm>
        </p:spPr>
        <p:txBody>
          <a:bodyPr/>
          <a:lstStyle/>
          <a:p>
            <a:r>
              <a:rPr lang="en-US" dirty="0"/>
              <a:t>Click to edit Master title style</a:t>
            </a:r>
          </a:p>
        </p:txBody>
      </p:sp>
      <p:sp>
        <p:nvSpPr>
          <p:cNvPr id="3" name="Content Placeholder 2"/>
          <p:cNvSpPr>
            <a:spLocks noGrp="1"/>
          </p:cNvSpPr>
          <p:nvPr>
            <p:ph sz="half" idx="1"/>
          </p:nvPr>
        </p:nvSpPr>
        <p:spPr>
          <a:xfrm>
            <a:off x="609600" y="1600201"/>
            <a:ext cx="5384800" cy="4363719"/>
          </a:xfrm>
        </p:spPr>
        <p:txBody>
          <a:bodyPr/>
          <a:lstStyle>
            <a:lvl1pPr>
              <a:spcBef>
                <a:spcPts val="0"/>
              </a:spcBef>
              <a:spcAft>
                <a:spcPts val="600"/>
              </a:spcAft>
              <a:defRPr sz="2800"/>
            </a:lvl1pPr>
            <a:lvl2pPr>
              <a:spcBef>
                <a:spcPts val="0"/>
              </a:spcBef>
              <a:spcAft>
                <a:spcPts val="600"/>
              </a:spcAft>
              <a:defRPr sz="2400"/>
            </a:lvl2pPr>
            <a:lvl3pPr>
              <a:spcBef>
                <a:spcPts val="0"/>
              </a:spcBef>
              <a:spcAft>
                <a:spcPts val="600"/>
              </a:spcAft>
              <a:defRPr sz="2000"/>
            </a:lvl3pPr>
            <a:lvl4pPr>
              <a:spcBef>
                <a:spcPts val="0"/>
              </a:spcBef>
              <a:spcAft>
                <a:spcPts val="600"/>
              </a:spcAft>
              <a:defRPr sz="1800"/>
            </a:lvl4pPr>
            <a:lvl5pPr>
              <a:spcBef>
                <a:spcPts val="0"/>
              </a:spcBef>
              <a:spcAft>
                <a:spcPts val="600"/>
              </a:spcAft>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363719"/>
          </a:xfrm>
        </p:spPr>
        <p:txBody>
          <a:bodyPr/>
          <a:lstStyle>
            <a:lvl1pPr>
              <a:spcBef>
                <a:spcPts val="0"/>
              </a:spcBef>
              <a:spcAft>
                <a:spcPts val="600"/>
              </a:spcAft>
              <a:defRPr sz="2800"/>
            </a:lvl1pPr>
            <a:lvl2pPr>
              <a:spcBef>
                <a:spcPts val="0"/>
              </a:spcBef>
              <a:spcAft>
                <a:spcPts val="600"/>
              </a:spcAft>
              <a:defRPr sz="2400"/>
            </a:lvl2pPr>
            <a:lvl3pPr>
              <a:spcBef>
                <a:spcPts val="0"/>
              </a:spcBef>
              <a:spcAft>
                <a:spcPts val="600"/>
              </a:spcAft>
              <a:defRPr sz="2000"/>
            </a:lvl3pPr>
            <a:lvl4pPr>
              <a:spcBef>
                <a:spcPts val="0"/>
              </a:spcBef>
              <a:spcAft>
                <a:spcPts val="600"/>
              </a:spcAft>
              <a:defRPr sz="1800"/>
            </a:lvl4pPr>
            <a:lvl5pPr>
              <a:spcBef>
                <a:spcPts val="0"/>
              </a:spcBef>
              <a:spcAft>
                <a:spcPts val="600"/>
              </a:spcAft>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79A0A9E1-8368-1447-BC79-45B8A86C6384}" type="slidenum">
              <a:rPr lang="en-US" smtClean="0"/>
              <a:t>‹#›</a:t>
            </a:fld>
            <a:endParaRPr lang="en-US"/>
          </a:p>
        </p:txBody>
      </p:sp>
      <p:sp>
        <p:nvSpPr>
          <p:cNvPr id="11" name="Slide Number Placeholder 5"/>
          <p:cNvSpPr txBox="1">
            <a:spLocks/>
          </p:cNvSpPr>
          <p:nvPr userDrawn="1"/>
        </p:nvSpPr>
        <p:spPr>
          <a:xfrm>
            <a:off x="8737600" y="6356351"/>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9A0A9E1-8368-1447-BC79-45B8A86C6384}" type="slidenum">
              <a:rPr lang="en-US" sz="1200" smtClean="0"/>
              <a:pPr/>
              <a:t>‹#›</a:t>
            </a:fld>
            <a:endParaRPr lang="en-US" sz="1200"/>
          </a:p>
        </p:txBody>
      </p:sp>
    </p:spTree>
    <p:extLst>
      <p:ext uri="{BB962C8B-B14F-4D97-AF65-F5344CB8AC3E}">
        <p14:creationId xmlns:p14="http://schemas.microsoft.com/office/powerpoint/2010/main" val="42092707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descr="SAEM.jpg"/>
          <p:cNvPicPr>
            <a:picLocks noChangeAspect="1"/>
          </p:cNvPicPr>
          <p:nvPr userDrawn="1"/>
        </p:nvPicPr>
        <p:blipFill rotWithShape="1">
          <a:blip r:embed="rId2">
            <a:extLst>
              <a:ext uri="{28A0092B-C50C-407E-A947-70E740481C1C}">
                <a14:useLocalDpi xmlns:a14="http://schemas.microsoft.com/office/drawing/2010/main" val="0"/>
              </a:ext>
            </a:extLst>
          </a:blip>
          <a:srcRect b="16204"/>
          <a:stretch/>
        </p:blipFill>
        <p:spPr>
          <a:xfrm>
            <a:off x="0" y="1"/>
            <a:ext cx="12192000" cy="5746699"/>
          </a:xfrm>
          <a:prstGeom prst="rect">
            <a:avLst/>
          </a:prstGeom>
        </p:spPr>
      </p:pic>
      <p:sp>
        <p:nvSpPr>
          <p:cNvPr id="2" name="Title 1"/>
          <p:cNvSpPr>
            <a:spLocks noGrp="1"/>
          </p:cNvSpPr>
          <p:nvPr>
            <p:ph type="title"/>
          </p:nvPr>
        </p:nvSpPr>
        <p:spPr>
          <a:xfrm>
            <a:off x="609600" y="-4786"/>
            <a:ext cx="925576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758565"/>
          </a:xfrm>
        </p:spPr>
        <p:txBody>
          <a:bodyPr/>
          <a:lstStyle>
            <a:lvl1pPr>
              <a:spcBef>
                <a:spcPts val="0"/>
              </a:spcBef>
              <a:spcAft>
                <a:spcPts val="400"/>
              </a:spcAft>
              <a:defRPr sz="2400"/>
            </a:lvl1pPr>
            <a:lvl2pPr>
              <a:spcBef>
                <a:spcPts val="0"/>
              </a:spcBef>
              <a:spcAft>
                <a:spcPts val="400"/>
              </a:spcAft>
              <a:defRPr sz="2000"/>
            </a:lvl2pPr>
            <a:lvl3pPr>
              <a:spcBef>
                <a:spcPts val="0"/>
              </a:spcBef>
              <a:spcAft>
                <a:spcPts val="400"/>
              </a:spcAft>
              <a:defRPr sz="1800"/>
            </a:lvl3pPr>
            <a:lvl4pPr>
              <a:spcBef>
                <a:spcPts val="0"/>
              </a:spcBef>
              <a:spcAft>
                <a:spcPts val="400"/>
              </a:spcAft>
              <a:defRPr sz="1600"/>
            </a:lvl4pPr>
            <a:lvl5pPr>
              <a:spcBef>
                <a:spcPts val="0"/>
              </a:spcBef>
              <a:spcAft>
                <a:spcPts val="400"/>
              </a:spcAft>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758565"/>
          </a:xfrm>
        </p:spPr>
        <p:txBody>
          <a:bodyPr/>
          <a:lstStyle>
            <a:lvl1pPr>
              <a:spcBef>
                <a:spcPts val="0"/>
              </a:spcBef>
              <a:spcAft>
                <a:spcPts val="400"/>
              </a:spcAft>
              <a:defRPr sz="2400"/>
            </a:lvl1pPr>
            <a:lvl2pPr>
              <a:spcBef>
                <a:spcPts val="0"/>
              </a:spcBef>
              <a:spcAft>
                <a:spcPts val="400"/>
              </a:spcAft>
              <a:defRPr sz="2000"/>
            </a:lvl2pPr>
            <a:lvl3pPr>
              <a:spcBef>
                <a:spcPts val="0"/>
              </a:spcBef>
              <a:spcAft>
                <a:spcPts val="400"/>
              </a:spcAft>
              <a:defRPr sz="1800"/>
            </a:lvl3pPr>
            <a:lvl4pPr>
              <a:spcBef>
                <a:spcPts val="0"/>
              </a:spcBef>
              <a:spcAft>
                <a:spcPts val="400"/>
              </a:spcAft>
              <a:defRPr sz="1600"/>
            </a:lvl4pPr>
            <a:lvl5pPr>
              <a:spcBef>
                <a:spcPts val="0"/>
              </a:spcBef>
              <a:spcAft>
                <a:spcPts val="400"/>
              </a:spcAft>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79A0A9E1-8368-1447-BC79-45B8A86C6384}" type="slidenum">
              <a:rPr lang="en-US" smtClean="0"/>
              <a:t>‹#›</a:t>
            </a:fld>
            <a:endParaRPr lang="en-US"/>
          </a:p>
        </p:txBody>
      </p:sp>
      <p:sp>
        <p:nvSpPr>
          <p:cNvPr id="13" name="Slide Number Placeholder 5"/>
          <p:cNvSpPr txBox="1">
            <a:spLocks/>
          </p:cNvSpPr>
          <p:nvPr userDrawn="1"/>
        </p:nvSpPr>
        <p:spPr>
          <a:xfrm>
            <a:off x="8737600" y="6356351"/>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9A0A9E1-8368-1447-BC79-45B8A86C6384}" type="slidenum">
              <a:rPr lang="en-US" sz="1200" smtClean="0"/>
              <a:pPr/>
              <a:t>‹#›</a:t>
            </a:fld>
            <a:endParaRPr lang="en-US" sz="1200"/>
          </a:p>
        </p:txBody>
      </p:sp>
    </p:spTree>
    <p:extLst>
      <p:ext uri="{BB962C8B-B14F-4D97-AF65-F5344CB8AC3E}">
        <p14:creationId xmlns:p14="http://schemas.microsoft.com/office/powerpoint/2010/main" val="21549089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SAEM.jpg"/>
          <p:cNvPicPr>
            <a:picLocks noChangeAspect="1"/>
          </p:cNvPicPr>
          <p:nvPr userDrawn="1"/>
        </p:nvPicPr>
        <p:blipFill rotWithShape="1">
          <a:blip r:embed="rId2">
            <a:extLst>
              <a:ext uri="{28A0092B-C50C-407E-A947-70E740481C1C}">
                <a14:useLocalDpi xmlns:a14="http://schemas.microsoft.com/office/drawing/2010/main" val="0"/>
              </a:ext>
            </a:extLst>
          </a:blip>
          <a:srcRect b="16667"/>
          <a:stretch/>
        </p:blipFill>
        <p:spPr>
          <a:xfrm>
            <a:off x="0" y="0"/>
            <a:ext cx="12192000" cy="5715000"/>
          </a:xfrm>
          <a:prstGeom prst="rect">
            <a:avLst/>
          </a:prstGeom>
        </p:spPr>
      </p:pic>
      <p:sp>
        <p:nvSpPr>
          <p:cNvPr id="2" name="Title 1"/>
          <p:cNvSpPr>
            <a:spLocks noGrp="1"/>
          </p:cNvSpPr>
          <p:nvPr>
            <p:ph type="title"/>
          </p:nvPr>
        </p:nvSpPr>
        <p:spPr>
          <a:xfrm>
            <a:off x="609600" y="15534"/>
            <a:ext cx="9265920" cy="1143000"/>
          </a:xfrm>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79A0A9E1-8368-1447-BC79-45B8A86C6384}" type="slidenum">
              <a:rPr lang="en-US" smtClean="0"/>
              <a:t>‹#›</a:t>
            </a:fld>
            <a:endParaRPr lang="en-US"/>
          </a:p>
        </p:txBody>
      </p:sp>
      <p:sp>
        <p:nvSpPr>
          <p:cNvPr id="9" name="Slide Number Placeholder 5"/>
          <p:cNvSpPr txBox="1">
            <a:spLocks/>
          </p:cNvSpPr>
          <p:nvPr userDrawn="1"/>
        </p:nvSpPr>
        <p:spPr>
          <a:xfrm>
            <a:off x="8737600" y="6356351"/>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9A0A9E1-8368-1447-BC79-45B8A86C6384}" type="slidenum">
              <a:rPr lang="en-US" sz="1200" smtClean="0"/>
              <a:pPr/>
              <a:t>‹#›</a:t>
            </a:fld>
            <a:endParaRPr lang="en-US" sz="1200"/>
          </a:p>
        </p:txBody>
      </p:sp>
    </p:spTree>
    <p:extLst>
      <p:ext uri="{BB962C8B-B14F-4D97-AF65-F5344CB8AC3E}">
        <p14:creationId xmlns:p14="http://schemas.microsoft.com/office/powerpoint/2010/main" val="10340251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SAEM.jpg"/>
          <p:cNvPicPr>
            <a:picLocks noChangeAspect="1"/>
          </p:cNvPicPr>
          <p:nvPr userDrawn="1"/>
        </p:nvPicPr>
        <p:blipFill rotWithShape="1">
          <a:blip r:embed="rId2">
            <a:extLst>
              <a:ext uri="{28A0092B-C50C-407E-A947-70E740481C1C}">
                <a14:useLocalDpi xmlns:a14="http://schemas.microsoft.com/office/drawing/2010/main" val="0"/>
              </a:ext>
            </a:extLst>
          </a:blip>
          <a:srcRect b="18519"/>
          <a:stretch/>
        </p:blipFill>
        <p:spPr>
          <a:xfrm>
            <a:off x="0" y="0"/>
            <a:ext cx="12192000" cy="5588000"/>
          </a:xfrm>
          <a:prstGeom prst="rect">
            <a:avLst/>
          </a:prstGeom>
        </p:spPr>
      </p:pic>
      <p:sp>
        <p:nvSpPr>
          <p:cNvPr id="4" name="Slide Number Placeholder 3"/>
          <p:cNvSpPr>
            <a:spLocks noGrp="1"/>
          </p:cNvSpPr>
          <p:nvPr>
            <p:ph type="sldNum" sz="quarter" idx="12"/>
          </p:nvPr>
        </p:nvSpPr>
        <p:spPr/>
        <p:txBody>
          <a:bodyPr/>
          <a:lstStyle/>
          <a:p>
            <a:fld id="{79A0A9E1-8368-1447-BC79-45B8A86C6384}" type="slidenum">
              <a:rPr lang="en-US" smtClean="0"/>
              <a:t>‹#›</a:t>
            </a:fld>
            <a:endParaRPr lang="en-US"/>
          </a:p>
        </p:txBody>
      </p:sp>
      <p:sp>
        <p:nvSpPr>
          <p:cNvPr id="8" name="Slide Number Placeholder 5"/>
          <p:cNvSpPr txBox="1">
            <a:spLocks/>
          </p:cNvSpPr>
          <p:nvPr userDrawn="1"/>
        </p:nvSpPr>
        <p:spPr>
          <a:xfrm>
            <a:off x="8737600" y="6356351"/>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9A0A9E1-8368-1447-BC79-45B8A86C6384}" type="slidenum">
              <a:rPr lang="en-US" sz="1200" smtClean="0"/>
              <a:pPr/>
              <a:t>‹#›</a:t>
            </a:fld>
            <a:endParaRPr lang="en-US" sz="1200"/>
          </a:p>
        </p:txBody>
      </p:sp>
    </p:spTree>
    <p:extLst>
      <p:ext uri="{BB962C8B-B14F-4D97-AF65-F5344CB8AC3E}">
        <p14:creationId xmlns:p14="http://schemas.microsoft.com/office/powerpoint/2010/main" val="2718963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SAEM.jpg"/>
          <p:cNvPicPr>
            <a:picLocks noChangeAspect="1"/>
          </p:cNvPicPr>
          <p:nvPr userDrawn="1"/>
        </p:nvPicPr>
        <p:blipFill rotWithShape="1">
          <a:blip r:embed="rId2">
            <a:extLst>
              <a:ext uri="{28A0092B-C50C-407E-A947-70E740481C1C}">
                <a14:useLocalDpi xmlns:a14="http://schemas.microsoft.com/office/drawing/2010/main" val="0"/>
              </a:ext>
            </a:extLst>
          </a:blip>
          <a:srcRect b="17855"/>
          <a:stretch/>
        </p:blipFill>
        <p:spPr>
          <a:xfrm>
            <a:off x="0" y="0"/>
            <a:ext cx="12192000" cy="5633526"/>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A0A9E1-8368-1447-BC79-45B8A86C6384}" type="slidenum">
              <a:rPr lang="en-US" smtClean="0"/>
              <a:t>‹#›</a:t>
            </a:fld>
            <a:endParaRPr lang="en-US"/>
          </a:p>
        </p:txBody>
      </p:sp>
      <p:sp>
        <p:nvSpPr>
          <p:cNvPr id="11" name="Slide Number Placeholder 5"/>
          <p:cNvSpPr txBox="1">
            <a:spLocks/>
          </p:cNvSpPr>
          <p:nvPr userDrawn="1"/>
        </p:nvSpPr>
        <p:spPr>
          <a:xfrm>
            <a:off x="8737600" y="6356351"/>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9A0A9E1-8368-1447-BC79-45B8A86C6384}" type="slidenum">
              <a:rPr lang="en-US" sz="1200" smtClean="0"/>
              <a:pPr/>
              <a:t>‹#›</a:t>
            </a:fld>
            <a:endParaRPr lang="en-US" sz="1200"/>
          </a:p>
        </p:txBody>
      </p:sp>
    </p:spTree>
    <p:extLst>
      <p:ext uri="{BB962C8B-B14F-4D97-AF65-F5344CB8AC3E}">
        <p14:creationId xmlns:p14="http://schemas.microsoft.com/office/powerpoint/2010/main" val="768048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descr="SAEM.jpg"/>
          <p:cNvPicPr>
            <a:picLocks noChangeAspect="1"/>
          </p:cNvPicPr>
          <p:nvPr userDrawn="1"/>
        </p:nvPicPr>
        <p:blipFill rotWithShape="1">
          <a:blip r:embed="rId2">
            <a:extLst>
              <a:ext uri="{28A0092B-C50C-407E-A947-70E740481C1C}">
                <a14:useLocalDpi xmlns:a14="http://schemas.microsoft.com/office/drawing/2010/main" val="0"/>
              </a:ext>
            </a:extLst>
          </a:blip>
          <a:srcRect b="16204"/>
          <a:stretch/>
        </p:blipFill>
        <p:spPr>
          <a:xfrm>
            <a:off x="0" y="1"/>
            <a:ext cx="12192000" cy="574669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A0A9E1-8368-1447-BC79-45B8A86C6384}" type="slidenum">
              <a:rPr lang="en-US" smtClean="0"/>
              <a:t>‹#›</a:t>
            </a:fld>
            <a:endParaRPr lang="en-US"/>
          </a:p>
        </p:txBody>
      </p:sp>
      <p:sp>
        <p:nvSpPr>
          <p:cNvPr id="13" name="Slide Number Placeholder 5"/>
          <p:cNvSpPr txBox="1">
            <a:spLocks/>
          </p:cNvSpPr>
          <p:nvPr userDrawn="1"/>
        </p:nvSpPr>
        <p:spPr>
          <a:xfrm>
            <a:off x="8737600" y="6356351"/>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9A0A9E1-8368-1447-BC79-45B8A86C6384}" type="slidenum">
              <a:rPr lang="en-US" sz="1200" smtClean="0"/>
              <a:pPr/>
              <a:t>‹#›</a:t>
            </a:fld>
            <a:endParaRPr lang="en-US" sz="1200"/>
          </a:p>
        </p:txBody>
      </p:sp>
    </p:spTree>
    <p:extLst>
      <p:ext uri="{BB962C8B-B14F-4D97-AF65-F5344CB8AC3E}">
        <p14:creationId xmlns:p14="http://schemas.microsoft.com/office/powerpoint/2010/main" val="4131842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SAEM.jpg"/>
          <p:cNvPicPr>
            <a:picLocks noChangeAspect="1"/>
          </p:cNvPicPr>
          <p:nvPr userDrawn="1"/>
        </p:nvPicPr>
        <p:blipFill rotWithShape="1">
          <a:blip r:embed="rId2">
            <a:extLst>
              <a:ext uri="{28A0092B-C50C-407E-A947-70E740481C1C}">
                <a14:useLocalDpi xmlns:a14="http://schemas.microsoft.com/office/drawing/2010/main" val="0"/>
              </a:ext>
            </a:extLst>
          </a:blip>
          <a:srcRect b="16667"/>
          <a:stretch/>
        </p:blipFill>
        <p:spPr>
          <a:xfrm>
            <a:off x="0" y="0"/>
            <a:ext cx="12192000" cy="5715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A0A9E1-8368-1447-BC79-45B8A86C6384}" type="slidenum">
              <a:rPr lang="en-US" smtClean="0"/>
              <a:t>‹#›</a:t>
            </a:fld>
            <a:endParaRPr lang="en-US"/>
          </a:p>
        </p:txBody>
      </p:sp>
      <p:sp>
        <p:nvSpPr>
          <p:cNvPr id="9" name="Slide Number Placeholder 5"/>
          <p:cNvSpPr txBox="1">
            <a:spLocks/>
          </p:cNvSpPr>
          <p:nvPr userDrawn="1"/>
        </p:nvSpPr>
        <p:spPr>
          <a:xfrm>
            <a:off x="8737600" y="6356351"/>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9A0A9E1-8368-1447-BC79-45B8A86C6384}" type="slidenum">
              <a:rPr lang="en-US" sz="1200" smtClean="0"/>
              <a:pPr/>
              <a:t>‹#›</a:t>
            </a:fld>
            <a:endParaRPr lang="en-US" sz="1200"/>
          </a:p>
        </p:txBody>
      </p:sp>
    </p:spTree>
    <p:extLst>
      <p:ext uri="{BB962C8B-B14F-4D97-AF65-F5344CB8AC3E}">
        <p14:creationId xmlns:p14="http://schemas.microsoft.com/office/powerpoint/2010/main" val="1986520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SAEM.jpg"/>
          <p:cNvPicPr>
            <a:picLocks noChangeAspect="1"/>
          </p:cNvPicPr>
          <p:nvPr userDrawn="1"/>
        </p:nvPicPr>
        <p:blipFill rotWithShape="1">
          <a:blip r:embed="rId2">
            <a:extLst>
              <a:ext uri="{28A0092B-C50C-407E-A947-70E740481C1C}">
                <a14:useLocalDpi xmlns:a14="http://schemas.microsoft.com/office/drawing/2010/main" val="0"/>
              </a:ext>
            </a:extLst>
          </a:blip>
          <a:srcRect b="18519"/>
          <a:stretch/>
        </p:blipFill>
        <p:spPr>
          <a:xfrm>
            <a:off x="0" y="0"/>
            <a:ext cx="12192000" cy="5588000"/>
          </a:xfrm>
          <a:prstGeom prst="rect">
            <a:avLst/>
          </a:prstGeom>
        </p:spPr>
      </p:pic>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A0A9E1-8368-1447-BC79-45B8A86C6384}" type="slidenum">
              <a:rPr lang="en-US" smtClean="0"/>
              <a:t>‹#›</a:t>
            </a:fld>
            <a:endParaRPr lang="en-US"/>
          </a:p>
        </p:txBody>
      </p:sp>
      <p:sp>
        <p:nvSpPr>
          <p:cNvPr id="8" name="Slide Number Placeholder 5"/>
          <p:cNvSpPr txBox="1">
            <a:spLocks/>
          </p:cNvSpPr>
          <p:nvPr userDrawn="1"/>
        </p:nvSpPr>
        <p:spPr>
          <a:xfrm>
            <a:off x="8737600" y="6356351"/>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9A0A9E1-8368-1447-BC79-45B8A86C6384}" type="slidenum">
              <a:rPr lang="en-US" sz="1200" smtClean="0"/>
              <a:pPr/>
              <a:t>‹#›</a:t>
            </a:fld>
            <a:endParaRPr lang="en-US" sz="1200"/>
          </a:p>
        </p:txBody>
      </p:sp>
    </p:spTree>
    <p:extLst>
      <p:ext uri="{BB962C8B-B14F-4D97-AF65-F5344CB8AC3E}">
        <p14:creationId xmlns:p14="http://schemas.microsoft.com/office/powerpoint/2010/main" val="536291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SAEM.jpg"/>
          <p:cNvPicPr>
            <a:picLocks noChangeAspect="1"/>
          </p:cNvPicPr>
          <p:nvPr userDrawn="1"/>
        </p:nvPicPr>
        <p:blipFill rotWithShape="1">
          <a:blip r:embed="rId2">
            <a:extLst>
              <a:ext uri="{28A0092B-C50C-407E-A947-70E740481C1C}">
                <a14:useLocalDpi xmlns:a14="http://schemas.microsoft.com/office/drawing/2010/main" val="0"/>
              </a:ext>
            </a:extLst>
          </a:blip>
          <a:srcRect b="16931"/>
          <a:stretch/>
        </p:blipFill>
        <p:spPr>
          <a:xfrm>
            <a:off x="0" y="1"/>
            <a:ext cx="12192000" cy="5696857"/>
          </a:xfrm>
          <a:prstGeom prst="rect">
            <a:avLst/>
          </a:prstGeom>
        </p:spPr>
      </p:pic>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A0A9E1-8368-1447-BC79-45B8A86C6384}" type="slidenum">
              <a:rPr lang="en-US" smtClean="0"/>
              <a:t>‹#›</a:t>
            </a:fld>
            <a:endParaRPr lang="en-US"/>
          </a:p>
        </p:txBody>
      </p:sp>
      <p:sp>
        <p:nvSpPr>
          <p:cNvPr id="11" name="Slide Number Placeholder 5"/>
          <p:cNvSpPr txBox="1">
            <a:spLocks/>
          </p:cNvSpPr>
          <p:nvPr userDrawn="1"/>
        </p:nvSpPr>
        <p:spPr>
          <a:xfrm>
            <a:off x="8737600" y="6356351"/>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9A0A9E1-8368-1447-BC79-45B8A86C6384}" type="slidenum">
              <a:rPr lang="en-US" sz="1200" smtClean="0"/>
              <a:pPr/>
              <a:t>‹#›</a:t>
            </a:fld>
            <a:endParaRPr lang="en-US" sz="1200"/>
          </a:p>
        </p:txBody>
      </p:sp>
    </p:spTree>
    <p:extLst>
      <p:ext uri="{BB962C8B-B14F-4D97-AF65-F5344CB8AC3E}">
        <p14:creationId xmlns:p14="http://schemas.microsoft.com/office/powerpoint/2010/main" val="1893500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46.xml"/><Relationship Id="rId7"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10" Type="http://schemas.openxmlformats.org/officeDocument/2006/relationships/image" Target="../media/image5.jpg"/><Relationship Id="rId4" Type="http://schemas.openxmlformats.org/officeDocument/2006/relationships/slideLayout" Target="../slideLayouts/slideLayout47.xml"/><Relationship Id="rId9"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Title 3 AEM.jpg"/>
          <p:cNvPicPr>
            <a:picLocks noChangeAspect="1"/>
          </p:cNvPicPr>
          <p:nvPr/>
        </p:nvPicPr>
        <p:blipFill rotWithShape="1">
          <a:blip r:embed="rId12">
            <a:extLst>
              <a:ext uri="{28A0092B-C50C-407E-A947-70E740481C1C}">
                <a14:useLocalDpi xmlns:a14="http://schemas.microsoft.com/office/drawing/2010/main" val="0"/>
              </a:ext>
            </a:extLst>
          </a:blip>
          <a:srcRect b="15873"/>
          <a:stretch/>
        </p:blipFill>
        <p:spPr>
          <a:xfrm>
            <a:off x="0" y="1"/>
            <a:ext cx="12192000" cy="5769429"/>
          </a:xfrm>
          <a:prstGeom prst="rect">
            <a:avLst/>
          </a:prstGeom>
        </p:spPr>
      </p:pic>
      <p:sp>
        <p:nvSpPr>
          <p:cNvPr id="2" name="Title Placeholder 1"/>
          <p:cNvSpPr>
            <a:spLocks noGrp="1"/>
          </p:cNvSpPr>
          <p:nvPr>
            <p:ph type="title"/>
          </p:nvPr>
        </p:nvSpPr>
        <p:spPr>
          <a:xfrm>
            <a:off x="609600" y="157774"/>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A0A9E1-8368-1447-BC79-45B8A86C6384}" type="slidenum">
              <a:rPr lang="en-US" smtClean="0"/>
              <a:t>‹#›</a:t>
            </a:fld>
            <a:endParaRPr lang="en-US"/>
          </a:p>
        </p:txBody>
      </p:sp>
      <p:sp>
        <p:nvSpPr>
          <p:cNvPr id="10" name="Slide Number Placeholder 5"/>
          <p:cNvSpPr txBox="1">
            <a:spLocks/>
          </p:cNvSpPr>
          <p:nvPr userDrawn="1"/>
        </p:nvSpPr>
        <p:spPr>
          <a:xfrm>
            <a:off x="8737600" y="6356351"/>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9A0A9E1-8368-1447-BC79-45B8A86C6384}" type="slidenum">
              <a:rPr lang="en-US" sz="1800" smtClean="0"/>
              <a:pPr/>
              <a:t>‹#›</a:t>
            </a:fld>
            <a:endParaRPr lang="en-US" sz="1800"/>
          </a:p>
        </p:txBody>
      </p:sp>
      <p:pic>
        <p:nvPicPr>
          <p:cNvPr id="13" name="Picture 12" descr="AACEM.jpg"/>
          <p:cNvPicPr>
            <a:picLocks noChangeAspect="1"/>
          </p:cNvPicPr>
          <p:nvPr userDrawn="1"/>
        </p:nvPicPr>
        <p:blipFill rotWithShape="1">
          <a:blip r:embed="rId13">
            <a:extLst>
              <a:ext uri="{28A0092B-C50C-407E-A947-70E740481C1C}">
                <a14:useLocalDpi xmlns:a14="http://schemas.microsoft.com/office/drawing/2010/main" val="0"/>
              </a:ext>
            </a:extLst>
          </a:blip>
          <a:srcRect l="7496" t="11343" r="5714" b="18673"/>
          <a:stretch/>
        </p:blipFill>
        <p:spPr>
          <a:xfrm>
            <a:off x="8459811" y="5938417"/>
            <a:ext cx="3400377" cy="835867"/>
          </a:xfrm>
          <a:prstGeom prst="rect">
            <a:avLst/>
          </a:prstGeom>
        </p:spPr>
      </p:pic>
    </p:spTree>
    <p:extLst>
      <p:ext uri="{BB962C8B-B14F-4D97-AF65-F5344CB8AC3E}">
        <p14:creationId xmlns:p14="http://schemas.microsoft.com/office/powerpoint/2010/main" val="1306244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1" r:id="rId4"/>
    <p:sldLayoutId id="2147483652" r:id="rId5"/>
    <p:sldLayoutId id="2147483653" r:id="rId6"/>
    <p:sldLayoutId id="2147483654" r:id="rId7"/>
    <p:sldLayoutId id="2147483655" r:id="rId8"/>
    <p:sldLayoutId id="2147483656" r:id="rId9"/>
    <p:sldLayoutId id="2147483657" r:id="rId10"/>
  </p:sldLayoutIdLst>
  <p:txStyles>
    <p:titleStyle>
      <a:lvl1pPr algn="l"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6E2C5C-79DA-B14E-B569-A07288F298ED}" type="datetimeFigureOut">
              <a:rPr lang="en-US" smtClean="0"/>
              <a:t>3/22/22</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335C30-B853-CA4B-898D-9B103C781A38}" type="slidenum">
              <a:rPr lang="en-US" smtClean="0"/>
              <a:t>‹#›</a:t>
            </a:fld>
            <a:endParaRPr lang="en-US"/>
          </a:p>
        </p:txBody>
      </p:sp>
    </p:spTree>
    <p:extLst>
      <p:ext uri="{BB962C8B-B14F-4D97-AF65-F5344CB8AC3E}">
        <p14:creationId xmlns:p14="http://schemas.microsoft.com/office/powerpoint/2010/main" val="1216199794"/>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FF3F03-8B4E-EE46-92CB-0FB6B24A5F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8102BB-0AA2-A947-A44D-CECF029BA4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855D57-8EE4-1B42-9423-1183A671BB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4FFA3B-F7D2-934C-B7CA-46D194FB8AF1}" type="datetimeFigureOut">
              <a:rPr lang="en-US" smtClean="0"/>
              <a:t>3/22/22</a:t>
            </a:fld>
            <a:endParaRPr lang="en-US" dirty="0"/>
          </a:p>
        </p:txBody>
      </p:sp>
      <p:sp>
        <p:nvSpPr>
          <p:cNvPr id="5" name="Footer Placeholder 4">
            <a:extLst>
              <a:ext uri="{FF2B5EF4-FFF2-40B4-BE49-F238E27FC236}">
                <a16:creationId xmlns:a16="http://schemas.microsoft.com/office/drawing/2014/main" id="{0F4C0232-E5A2-B44A-BE82-EC60BB9842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DA7594E-02AF-F34E-BA7B-E7609B7E1A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B51B0A-A6A8-5448-B639-D0C776868DDA}" type="slidenum">
              <a:rPr lang="en-US" smtClean="0"/>
              <a:t>‹#›</a:t>
            </a:fld>
            <a:endParaRPr lang="en-US" dirty="0"/>
          </a:p>
        </p:txBody>
      </p:sp>
    </p:spTree>
    <p:extLst>
      <p:ext uri="{BB962C8B-B14F-4D97-AF65-F5344CB8AC3E}">
        <p14:creationId xmlns:p14="http://schemas.microsoft.com/office/powerpoint/2010/main" val="1158823938"/>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A4EC945-39F5-3F40-9879-021FACD997F2}"/>
              </a:ext>
            </a:extLst>
          </p:cNvPr>
          <p:cNvSpPr>
            <a:spLocks noGrp="1" noChangeArrowheads="1"/>
          </p:cNvSpPr>
          <p:nvPr>
            <p:ph type="dt" sz="half" idx="2"/>
          </p:nvPr>
        </p:nvSpPr>
        <p:spPr bwMode="auto">
          <a:xfrm>
            <a:off x="914401"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latin typeface="Times New Roman" panose="02020603050405020304" pitchFamily="18" charset="0"/>
                <a:ea typeface="MS PGothic" panose="020B0600070205080204" pitchFamily="34" charset="-128"/>
              </a:defRPr>
            </a:lvl1pPr>
          </a:lstStyle>
          <a:p>
            <a:pPr>
              <a:defRPr/>
            </a:pPr>
            <a:endParaRPr lang="en-US" altLang="en-US"/>
          </a:p>
        </p:txBody>
      </p:sp>
      <p:sp>
        <p:nvSpPr>
          <p:cNvPr id="1027" name="Rectangle 3">
            <a:extLst>
              <a:ext uri="{FF2B5EF4-FFF2-40B4-BE49-F238E27FC236}">
                <a16:creationId xmlns:a16="http://schemas.microsoft.com/office/drawing/2014/main" id="{8AC5696B-F59A-1C41-8862-A8B5697C2C04}"/>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latin typeface="Times New Roman" panose="02020603050405020304" pitchFamily="18" charset="0"/>
                <a:ea typeface="MS PGothic" panose="020B0600070205080204" pitchFamily="34" charset="-128"/>
              </a:defRPr>
            </a:lvl1pPr>
          </a:lstStyle>
          <a:p>
            <a:pPr>
              <a:defRPr/>
            </a:pPr>
            <a:endParaRPr lang="en-US" altLang="en-US"/>
          </a:p>
        </p:txBody>
      </p:sp>
      <p:sp>
        <p:nvSpPr>
          <p:cNvPr id="1028" name="Rectangle 4">
            <a:extLst>
              <a:ext uri="{FF2B5EF4-FFF2-40B4-BE49-F238E27FC236}">
                <a16:creationId xmlns:a16="http://schemas.microsoft.com/office/drawing/2014/main" id="{366A3F7A-E98A-6F45-951C-C357573C5884}"/>
              </a:ext>
            </a:extLst>
          </p:cNvPr>
          <p:cNvSpPr>
            <a:spLocks noGrp="1" noChangeArrowheads="1"/>
          </p:cNvSpPr>
          <p:nvPr>
            <p:ph type="sldNum" sz="quarter" idx="4"/>
          </p:nvPr>
        </p:nvSpPr>
        <p:spPr bwMode="auto">
          <a:xfrm>
            <a:off x="8737601"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atin typeface="Times New Roman" panose="02020603050405020304" pitchFamily="18" charset="0"/>
              </a:defRPr>
            </a:lvl1pPr>
          </a:lstStyle>
          <a:p>
            <a:fld id="{42EE0785-CA28-C249-B4E4-77FAA4C28E73}" type="slidenum">
              <a:rPr lang="en-US" altLang="en-US"/>
              <a:pPr/>
              <a:t>‹#›</a:t>
            </a:fld>
            <a:endParaRPr lang="en-US" altLang="en-US"/>
          </a:p>
        </p:txBody>
      </p:sp>
      <p:grpSp>
        <p:nvGrpSpPr>
          <p:cNvPr id="1029" name="Group 20">
            <a:extLst>
              <a:ext uri="{FF2B5EF4-FFF2-40B4-BE49-F238E27FC236}">
                <a16:creationId xmlns:a16="http://schemas.microsoft.com/office/drawing/2014/main" id="{DCA6CFEF-7060-E74E-BE2C-B3E535E53509}"/>
              </a:ext>
            </a:extLst>
          </p:cNvPr>
          <p:cNvGrpSpPr>
            <a:grpSpLocks/>
          </p:cNvGrpSpPr>
          <p:nvPr/>
        </p:nvGrpSpPr>
        <p:grpSpPr bwMode="auto">
          <a:xfrm>
            <a:off x="0" y="5797550"/>
            <a:ext cx="12176948" cy="1049338"/>
            <a:chOff x="0" y="3652"/>
            <a:chExt cx="6472" cy="661"/>
          </a:xfrm>
        </p:grpSpPr>
        <p:sp>
          <p:nvSpPr>
            <p:cNvPr id="1032" name="Rectangle 5">
              <a:extLst>
                <a:ext uri="{FF2B5EF4-FFF2-40B4-BE49-F238E27FC236}">
                  <a16:creationId xmlns:a16="http://schemas.microsoft.com/office/drawing/2014/main" id="{57E10305-437D-D541-8FAD-143CAC05FFE5}"/>
                </a:ext>
              </a:extLst>
            </p:cNvPr>
            <p:cNvSpPr>
              <a:spLocks noChangeArrowheads="1"/>
            </p:cNvSpPr>
            <p:nvPr/>
          </p:nvSpPr>
          <p:spPr bwMode="auto">
            <a:xfrm>
              <a:off x="0" y="3676"/>
              <a:ext cx="6471" cy="636"/>
            </a:xfrm>
            <a:prstGeom prst="rect">
              <a:avLst/>
            </a:prstGeom>
            <a:gradFill rotWithShape="0">
              <a:gsLst>
                <a:gs pos="0">
                  <a:srgbClr val="05184B"/>
                </a:gs>
                <a:gs pos="100000">
                  <a:srgbClr val="114FFB"/>
                </a:gs>
              </a:gsLst>
              <a:lin ang="5400000" scaled="1"/>
            </a:gradFill>
            <a:ln>
              <a:noFill/>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endParaRPr lang="en-US" altLang="en-US" sz="2400"/>
            </a:p>
          </p:txBody>
        </p:sp>
        <p:grpSp>
          <p:nvGrpSpPr>
            <p:cNvPr id="1033" name="Group 19">
              <a:extLst>
                <a:ext uri="{FF2B5EF4-FFF2-40B4-BE49-F238E27FC236}">
                  <a16:creationId xmlns:a16="http://schemas.microsoft.com/office/drawing/2014/main" id="{D806042E-930E-FD48-A0A4-04875F9D539C}"/>
                </a:ext>
              </a:extLst>
            </p:cNvPr>
            <p:cNvGrpSpPr>
              <a:grpSpLocks/>
            </p:cNvGrpSpPr>
            <p:nvPr/>
          </p:nvGrpSpPr>
          <p:grpSpPr bwMode="auto">
            <a:xfrm>
              <a:off x="0" y="3652"/>
              <a:ext cx="6472" cy="661"/>
              <a:chOff x="0" y="3652"/>
              <a:chExt cx="6472" cy="661"/>
            </a:xfrm>
          </p:grpSpPr>
          <p:sp>
            <p:nvSpPr>
              <p:cNvPr id="1034" name="Freeform 6">
                <a:extLst>
                  <a:ext uri="{FF2B5EF4-FFF2-40B4-BE49-F238E27FC236}">
                    <a16:creationId xmlns:a16="http://schemas.microsoft.com/office/drawing/2014/main" id="{A3FB8701-90A3-6F4B-AC80-659DEC742E35}"/>
                  </a:ext>
                </a:extLst>
              </p:cNvPr>
              <p:cNvSpPr>
                <a:spLocks/>
              </p:cNvSpPr>
              <p:nvPr/>
            </p:nvSpPr>
            <p:spPr bwMode="auto">
              <a:xfrm>
                <a:off x="0" y="3652"/>
                <a:ext cx="649" cy="661"/>
              </a:xfrm>
              <a:custGeom>
                <a:avLst/>
                <a:gdLst>
                  <a:gd name="T0" fmla="*/ 0 w 649"/>
                  <a:gd name="T1" fmla="*/ 660 h 661"/>
                  <a:gd name="T2" fmla="*/ 540 w 649"/>
                  <a:gd name="T3" fmla="*/ 0 h 661"/>
                  <a:gd name="T4" fmla="*/ 648 w 649"/>
                  <a:gd name="T5" fmla="*/ 0 h 661"/>
                  <a:gd name="T6" fmla="*/ 108 w 649"/>
                  <a:gd name="T7" fmla="*/ 660 h 661"/>
                  <a:gd name="T8" fmla="*/ 0 w 649"/>
                  <a:gd name="T9" fmla="*/ 660 h 6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9" h="661">
                    <a:moveTo>
                      <a:pt x="0" y="660"/>
                    </a:moveTo>
                    <a:lnTo>
                      <a:pt x="540" y="0"/>
                    </a:lnTo>
                    <a:lnTo>
                      <a:pt x="648" y="0"/>
                    </a:lnTo>
                    <a:lnTo>
                      <a:pt x="108" y="660"/>
                    </a:lnTo>
                    <a:lnTo>
                      <a:pt x="0" y="660"/>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sz="1800"/>
              </a:p>
            </p:txBody>
          </p:sp>
          <p:sp>
            <p:nvSpPr>
              <p:cNvPr id="1035" name="Freeform 7">
                <a:extLst>
                  <a:ext uri="{FF2B5EF4-FFF2-40B4-BE49-F238E27FC236}">
                    <a16:creationId xmlns:a16="http://schemas.microsoft.com/office/drawing/2014/main" id="{A58B8D86-9405-7345-B52D-83827D53FA32}"/>
                  </a:ext>
                </a:extLst>
              </p:cNvPr>
              <p:cNvSpPr>
                <a:spLocks/>
              </p:cNvSpPr>
              <p:nvPr/>
            </p:nvSpPr>
            <p:spPr bwMode="auto">
              <a:xfrm>
                <a:off x="486" y="3652"/>
                <a:ext cx="649" cy="661"/>
              </a:xfrm>
              <a:custGeom>
                <a:avLst/>
                <a:gdLst>
                  <a:gd name="T0" fmla="*/ 0 w 649"/>
                  <a:gd name="T1" fmla="*/ 660 h 661"/>
                  <a:gd name="T2" fmla="*/ 540 w 649"/>
                  <a:gd name="T3" fmla="*/ 0 h 661"/>
                  <a:gd name="T4" fmla="*/ 648 w 649"/>
                  <a:gd name="T5" fmla="*/ 0 h 661"/>
                  <a:gd name="T6" fmla="*/ 108 w 649"/>
                  <a:gd name="T7" fmla="*/ 660 h 661"/>
                  <a:gd name="T8" fmla="*/ 0 w 649"/>
                  <a:gd name="T9" fmla="*/ 660 h 6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9" h="661">
                    <a:moveTo>
                      <a:pt x="0" y="660"/>
                    </a:moveTo>
                    <a:lnTo>
                      <a:pt x="540" y="0"/>
                    </a:lnTo>
                    <a:lnTo>
                      <a:pt x="648" y="0"/>
                    </a:lnTo>
                    <a:lnTo>
                      <a:pt x="108" y="660"/>
                    </a:lnTo>
                    <a:lnTo>
                      <a:pt x="0" y="660"/>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sz="1800"/>
              </a:p>
            </p:txBody>
          </p:sp>
          <p:sp>
            <p:nvSpPr>
              <p:cNvPr id="1036" name="Freeform 8">
                <a:extLst>
                  <a:ext uri="{FF2B5EF4-FFF2-40B4-BE49-F238E27FC236}">
                    <a16:creationId xmlns:a16="http://schemas.microsoft.com/office/drawing/2014/main" id="{0C3B6F9E-175A-B944-BE6F-9282CD4277F7}"/>
                  </a:ext>
                </a:extLst>
              </p:cNvPr>
              <p:cNvSpPr>
                <a:spLocks/>
              </p:cNvSpPr>
              <p:nvPr/>
            </p:nvSpPr>
            <p:spPr bwMode="auto">
              <a:xfrm>
                <a:off x="985" y="3652"/>
                <a:ext cx="649" cy="661"/>
              </a:xfrm>
              <a:custGeom>
                <a:avLst/>
                <a:gdLst>
                  <a:gd name="T0" fmla="*/ 0 w 649"/>
                  <a:gd name="T1" fmla="*/ 660 h 661"/>
                  <a:gd name="T2" fmla="*/ 540 w 649"/>
                  <a:gd name="T3" fmla="*/ 0 h 661"/>
                  <a:gd name="T4" fmla="*/ 648 w 649"/>
                  <a:gd name="T5" fmla="*/ 0 h 661"/>
                  <a:gd name="T6" fmla="*/ 108 w 649"/>
                  <a:gd name="T7" fmla="*/ 660 h 661"/>
                  <a:gd name="T8" fmla="*/ 0 w 649"/>
                  <a:gd name="T9" fmla="*/ 660 h 6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9" h="661">
                    <a:moveTo>
                      <a:pt x="0" y="660"/>
                    </a:moveTo>
                    <a:lnTo>
                      <a:pt x="540" y="0"/>
                    </a:lnTo>
                    <a:lnTo>
                      <a:pt x="648" y="0"/>
                    </a:lnTo>
                    <a:lnTo>
                      <a:pt x="108" y="660"/>
                    </a:lnTo>
                    <a:lnTo>
                      <a:pt x="0" y="660"/>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sz="1800"/>
              </a:p>
            </p:txBody>
          </p:sp>
          <p:sp>
            <p:nvSpPr>
              <p:cNvPr id="1037" name="Freeform 9">
                <a:extLst>
                  <a:ext uri="{FF2B5EF4-FFF2-40B4-BE49-F238E27FC236}">
                    <a16:creationId xmlns:a16="http://schemas.microsoft.com/office/drawing/2014/main" id="{87133497-BF19-AB43-ADB2-86D3E2C06C8A}"/>
                  </a:ext>
                </a:extLst>
              </p:cNvPr>
              <p:cNvSpPr>
                <a:spLocks/>
              </p:cNvSpPr>
              <p:nvPr/>
            </p:nvSpPr>
            <p:spPr bwMode="auto">
              <a:xfrm>
                <a:off x="1485" y="3652"/>
                <a:ext cx="649" cy="661"/>
              </a:xfrm>
              <a:custGeom>
                <a:avLst/>
                <a:gdLst>
                  <a:gd name="T0" fmla="*/ 0 w 649"/>
                  <a:gd name="T1" fmla="*/ 660 h 661"/>
                  <a:gd name="T2" fmla="*/ 540 w 649"/>
                  <a:gd name="T3" fmla="*/ 0 h 661"/>
                  <a:gd name="T4" fmla="*/ 648 w 649"/>
                  <a:gd name="T5" fmla="*/ 0 h 661"/>
                  <a:gd name="T6" fmla="*/ 108 w 649"/>
                  <a:gd name="T7" fmla="*/ 660 h 661"/>
                  <a:gd name="T8" fmla="*/ 0 w 649"/>
                  <a:gd name="T9" fmla="*/ 660 h 6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9" h="661">
                    <a:moveTo>
                      <a:pt x="0" y="660"/>
                    </a:moveTo>
                    <a:lnTo>
                      <a:pt x="540" y="0"/>
                    </a:lnTo>
                    <a:lnTo>
                      <a:pt x="648" y="0"/>
                    </a:lnTo>
                    <a:lnTo>
                      <a:pt x="108" y="660"/>
                    </a:lnTo>
                    <a:lnTo>
                      <a:pt x="0" y="660"/>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sz="1800"/>
              </a:p>
            </p:txBody>
          </p:sp>
          <p:sp>
            <p:nvSpPr>
              <p:cNvPr id="1038" name="Freeform 10">
                <a:extLst>
                  <a:ext uri="{FF2B5EF4-FFF2-40B4-BE49-F238E27FC236}">
                    <a16:creationId xmlns:a16="http://schemas.microsoft.com/office/drawing/2014/main" id="{CDD23641-7F2A-5442-B0C6-01DE682EDD83}"/>
                  </a:ext>
                </a:extLst>
              </p:cNvPr>
              <p:cNvSpPr>
                <a:spLocks/>
              </p:cNvSpPr>
              <p:nvPr/>
            </p:nvSpPr>
            <p:spPr bwMode="auto">
              <a:xfrm>
                <a:off x="1984" y="3652"/>
                <a:ext cx="649" cy="661"/>
              </a:xfrm>
              <a:custGeom>
                <a:avLst/>
                <a:gdLst>
                  <a:gd name="T0" fmla="*/ 0 w 649"/>
                  <a:gd name="T1" fmla="*/ 660 h 661"/>
                  <a:gd name="T2" fmla="*/ 540 w 649"/>
                  <a:gd name="T3" fmla="*/ 0 h 661"/>
                  <a:gd name="T4" fmla="*/ 648 w 649"/>
                  <a:gd name="T5" fmla="*/ 0 h 661"/>
                  <a:gd name="T6" fmla="*/ 108 w 649"/>
                  <a:gd name="T7" fmla="*/ 660 h 661"/>
                  <a:gd name="T8" fmla="*/ 0 w 649"/>
                  <a:gd name="T9" fmla="*/ 660 h 6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9" h="661">
                    <a:moveTo>
                      <a:pt x="0" y="660"/>
                    </a:moveTo>
                    <a:lnTo>
                      <a:pt x="540" y="0"/>
                    </a:lnTo>
                    <a:lnTo>
                      <a:pt x="648" y="0"/>
                    </a:lnTo>
                    <a:lnTo>
                      <a:pt x="108" y="660"/>
                    </a:lnTo>
                    <a:lnTo>
                      <a:pt x="0" y="660"/>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sz="1800"/>
              </a:p>
            </p:txBody>
          </p:sp>
          <p:sp>
            <p:nvSpPr>
              <p:cNvPr id="1039" name="Freeform 11">
                <a:extLst>
                  <a:ext uri="{FF2B5EF4-FFF2-40B4-BE49-F238E27FC236}">
                    <a16:creationId xmlns:a16="http://schemas.microsoft.com/office/drawing/2014/main" id="{23D86839-1162-FE42-B6D3-C23E33EB956D}"/>
                  </a:ext>
                </a:extLst>
              </p:cNvPr>
              <p:cNvSpPr>
                <a:spLocks/>
              </p:cNvSpPr>
              <p:nvPr/>
            </p:nvSpPr>
            <p:spPr bwMode="auto">
              <a:xfrm>
                <a:off x="2484" y="3652"/>
                <a:ext cx="649" cy="661"/>
              </a:xfrm>
              <a:custGeom>
                <a:avLst/>
                <a:gdLst>
                  <a:gd name="T0" fmla="*/ 0 w 649"/>
                  <a:gd name="T1" fmla="*/ 660 h 661"/>
                  <a:gd name="T2" fmla="*/ 540 w 649"/>
                  <a:gd name="T3" fmla="*/ 0 h 661"/>
                  <a:gd name="T4" fmla="*/ 648 w 649"/>
                  <a:gd name="T5" fmla="*/ 0 h 661"/>
                  <a:gd name="T6" fmla="*/ 108 w 649"/>
                  <a:gd name="T7" fmla="*/ 660 h 661"/>
                  <a:gd name="T8" fmla="*/ 0 w 649"/>
                  <a:gd name="T9" fmla="*/ 660 h 6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9" h="661">
                    <a:moveTo>
                      <a:pt x="0" y="660"/>
                    </a:moveTo>
                    <a:lnTo>
                      <a:pt x="540" y="0"/>
                    </a:lnTo>
                    <a:lnTo>
                      <a:pt x="648" y="0"/>
                    </a:lnTo>
                    <a:lnTo>
                      <a:pt x="108" y="660"/>
                    </a:lnTo>
                    <a:lnTo>
                      <a:pt x="0" y="660"/>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sz="1800"/>
              </a:p>
            </p:txBody>
          </p:sp>
          <p:sp>
            <p:nvSpPr>
              <p:cNvPr id="1040" name="Freeform 12">
                <a:extLst>
                  <a:ext uri="{FF2B5EF4-FFF2-40B4-BE49-F238E27FC236}">
                    <a16:creationId xmlns:a16="http://schemas.microsoft.com/office/drawing/2014/main" id="{2CA65897-9DDB-374B-B51A-9BE403142094}"/>
                  </a:ext>
                </a:extLst>
              </p:cNvPr>
              <p:cNvSpPr>
                <a:spLocks/>
              </p:cNvSpPr>
              <p:nvPr/>
            </p:nvSpPr>
            <p:spPr bwMode="auto">
              <a:xfrm>
                <a:off x="2970" y="3652"/>
                <a:ext cx="649" cy="661"/>
              </a:xfrm>
              <a:custGeom>
                <a:avLst/>
                <a:gdLst>
                  <a:gd name="T0" fmla="*/ 0 w 649"/>
                  <a:gd name="T1" fmla="*/ 660 h 661"/>
                  <a:gd name="T2" fmla="*/ 540 w 649"/>
                  <a:gd name="T3" fmla="*/ 0 h 661"/>
                  <a:gd name="T4" fmla="*/ 648 w 649"/>
                  <a:gd name="T5" fmla="*/ 0 h 661"/>
                  <a:gd name="T6" fmla="*/ 108 w 649"/>
                  <a:gd name="T7" fmla="*/ 660 h 661"/>
                  <a:gd name="T8" fmla="*/ 0 w 649"/>
                  <a:gd name="T9" fmla="*/ 660 h 6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9" h="661">
                    <a:moveTo>
                      <a:pt x="0" y="660"/>
                    </a:moveTo>
                    <a:lnTo>
                      <a:pt x="540" y="0"/>
                    </a:lnTo>
                    <a:lnTo>
                      <a:pt x="648" y="0"/>
                    </a:lnTo>
                    <a:lnTo>
                      <a:pt x="108" y="660"/>
                    </a:lnTo>
                    <a:lnTo>
                      <a:pt x="0" y="660"/>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sz="1800"/>
              </a:p>
            </p:txBody>
          </p:sp>
          <p:sp>
            <p:nvSpPr>
              <p:cNvPr id="1041" name="Freeform 13">
                <a:extLst>
                  <a:ext uri="{FF2B5EF4-FFF2-40B4-BE49-F238E27FC236}">
                    <a16:creationId xmlns:a16="http://schemas.microsoft.com/office/drawing/2014/main" id="{8058D75E-32EA-5743-BF9E-F4046AEF4179}"/>
                  </a:ext>
                </a:extLst>
              </p:cNvPr>
              <p:cNvSpPr>
                <a:spLocks/>
              </p:cNvSpPr>
              <p:nvPr/>
            </p:nvSpPr>
            <p:spPr bwMode="auto">
              <a:xfrm>
                <a:off x="3470" y="3652"/>
                <a:ext cx="649" cy="661"/>
              </a:xfrm>
              <a:custGeom>
                <a:avLst/>
                <a:gdLst>
                  <a:gd name="T0" fmla="*/ 0 w 649"/>
                  <a:gd name="T1" fmla="*/ 660 h 661"/>
                  <a:gd name="T2" fmla="*/ 540 w 649"/>
                  <a:gd name="T3" fmla="*/ 0 h 661"/>
                  <a:gd name="T4" fmla="*/ 648 w 649"/>
                  <a:gd name="T5" fmla="*/ 0 h 661"/>
                  <a:gd name="T6" fmla="*/ 108 w 649"/>
                  <a:gd name="T7" fmla="*/ 660 h 661"/>
                  <a:gd name="T8" fmla="*/ 0 w 649"/>
                  <a:gd name="T9" fmla="*/ 660 h 6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9" h="661">
                    <a:moveTo>
                      <a:pt x="0" y="660"/>
                    </a:moveTo>
                    <a:lnTo>
                      <a:pt x="540" y="0"/>
                    </a:lnTo>
                    <a:lnTo>
                      <a:pt x="648" y="0"/>
                    </a:lnTo>
                    <a:lnTo>
                      <a:pt x="108" y="660"/>
                    </a:lnTo>
                    <a:lnTo>
                      <a:pt x="0" y="660"/>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sz="1800"/>
              </a:p>
            </p:txBody>
          </p:sp>
          <p:sp>
            <p:nvSpPr>
              <p:cNvPr id="1042" name="Freeform 14">
                <a:extLst>
                  <a:ext uri="{FF2B5EF4-FFF2-40B4-BE49-F238E27FC236}">
                    <a16:creationId xmlns:a16="http://schemas.microsoft.com/office/drawing/2014/main" id="{1CDBB9F4-573C-0E4F-80B2-0699420E8655}"/>
                  </a:ext>
                </a:extLst>
              </p:cNvPr>
              <p:cNvSpPr>
                <a:spLocks/>
              </p:cNvSpPr>
              <p:nvPr/>
            </p:nvSpPr>
            <p:spPr bwMode="auto">
              <a:xfrm>
                <a:off x="3983" y="3652"/>
                <a:ext cx="649" cy="661"/>
              </a:xfrm>
              <a:custGeom>
                <a:avLst/>
                <a:gdLst>
                  <a:gd name="T0" fmla="*/ 0 w 649"/>
                  <a:gd name="T1" fmla="*/ 660 h 661"/>
                  <a:gd name="T2" fmla="*/ 540 w 649"/>
                  <a:gd name="T3" fmla="*/ 0 h 661"/>
                  <a:gd name="T4" fmla="*/ 648 w 649"/>
                  <a:gd name="T5" fmla="*/ 0 h 661"/>
                  <a:gd name="T6" fmla="*/ 108 w 649"/>
                  <a:gd name="T7" fmla="*/ 660 h 661"/>
                  <a:gd name="T8" fmla="*/ 0 w 649"/>
                  <a:gd name="T9" fmla="*/ 660 h 6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9" h="661">
                    <a:moveTo>
                      <a:pt x="0" y="660"/>
                    </a:moveTo>
                    <a:lnTo>
                      <a:pt x="540" y="0"/>
                    </a:lnTo>
                    <a:lnTo>
                      <a:pt x="648" y="0"/>
                    </a:lnTo>
                    <a:lnTo>
                      <a:pt x="108" y="660"/>
                    </a:lnTo>
                    <a:lnTo>
                      <a:pt x="0" y="660"/>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sz="1800"/>
              </a:p>
            </p:txBody>
          </p:sp>
          <p:sp>
            <p:nvSpPr>
              <p:cNvPr id="1043" name="Freeform 15">
                <a:extLst>
                  <a:ext uri="{FF2B5EF4-FFF2-40B4-BE49-F238E27FC236}">
                    <a16:creationId xmlns:a16="http://schemas.microsoft.com/office/drawing/2014/main" id="{33324CE0-A9E3-1841-A34C-3AC51E94D630}"/>
                  </a:ext>
                </a:extLst>
              </p:cNvPr>
              <p:cNvSpPr>
                <a:spLocks/>
              </p:cNvSpPr>
              <p:nvPr/>
            </p:nvSpPr>
            <p:spPr bwMode="auto">
              <a:xfrm>
                <a:off x="4496" y="3652"/>
                <a:ext cx="649" cy="661"/>
              </a:xfrm>
              <a:custGeom>
                <a:avLst/>
                <a:gdLst>
                  <a:gd name="T0" fmla="*/ 0 w 649"/>
                  <a:gd name="T1" fmla="*/ 660 h 661"/>
                  <a:gd name="T2" fmla="*/ 540 w 649"/>
                  <a:gd name="T3" fmla="*/ 0 h 661"/>
                  <a:gd name="T4" fmla="*/ 648 w 649"/>
                  <a:gd name="T5" fmla="*/ 0 h 661"/>
                  <a:gd name="T6" fmla="*/ 108 w 649"/>
                  <a:gd name="T7" fmla="*/ 660 h 661"/>
                  <a:gd name="T8" fmla="*/ 0 w 649"/>
                  <a:gd name="T9" fmla="*/ 660 h 6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9" h="661">
                    <a:moveTo>
                      <a:pt x="0" y="660"/>
                    </a:moveTo>
                    <a:lnTo>
                      <a:pt x="540" y="0"/>
                    </a:lnTo>
                    <a:lnTo>
                      <a:pt x="648" y="0"/>
                    </a:lnTo>
                    <a:lnTo>
                      <a:pt x="108" y="660"/>
                    </a:lnTo>
                    <a:lnTo>
                      <a:pt x="0" y="660"/>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sz="1800"/>
              </a:p>
            </p:txBody>
          </p:sp>
          <p:sp>
            <p:nvSpPr>
              <p:cNvPr id="1044" name="Freeform 16">
                <a:extLst>
                  <a:ext uri="{FF2B5EF4-FFF2-40B4-BE49-F238E27FC236}">
                    <a16:creationId xmlns:a16="http://schemas.microsoft.com/office/drawing/2014/main" id="{ADCFE08A-891B-8645-8713-A49FEF764C21}"/>
                  </a:ext>
                </a:extLst>
              </p:cNvPr>
              <p:cNvSpPr>
                <a:spLocks/>
              </p:cNvSpPr>
              <p:nvPr/>
            </p:nvSpPr>
            <p:spPr bwMode="auto">
              <a:xfrm>
                <a:off x="5022" y="3652"/>
                <a:ext cx="649" cy="661"/>
              </a:xfrm>
              <a:custGeom>
                <a:avLst/>
                <a:gdLst>
                  <a:gd name="T0" fmla="*/ 0 w 649"/>
                  <a:gd name="T1" fmla="*/ 660 h 661"/>
                  <a:gd name="T2" fmla="*/ 540 w 649"/>
                  <a:gd name="T3" fmla="*/ 0 h 661"/>
                  <a:gd name="T4" fmla="*/ 648 w 649"/>
                  <a:gd name="T5" fmla="*/ 0 h 661"/>
                  <a:gd name="T6" fmla="*/ 108 w 649"/>
                  <a:gd name="T7" fmla="*/ 660 h 661"/>
                  <a:gd name="T8" fmla="*/ 0 w 649"/>
                  <a:gd name="T9" fmla="*/ 660 h 6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9" h="661">
                    <a:moveTo>
                      <a:pt x="0" y="660"/>
                    </a:moveTo>
                    <a:lnTo>
                      <a:pt x="540" y="0"/>
                    </a:lnTo>
                    <a:lnTo>
                      <a:pt x="648" y="0"/>
                    </a:lnTo>
                    <a:lnTo>
                      <a:pt x="108" y="660"/>
                    </a:lnTo>
                    <a:lnTo>
                      <a:pt x="0" y="660"/>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sz="1800"/>
              </a:p>
            </p:txBody>
          </p:sp>
          <p:sp>
            <p:nvSpPr>
              <p:cNvPr id="1045" name="Freeform 17">
                <a:extLst>
                  <a:ext uri="{FF2B5EF4-FFF2-40B4-BE49-F238E27FC236}">
                    <a16:creationId xmlns:a16="http://schemas.microsoft.com/office/drawing/2014/main" id="{3A15BE3F-EF0F-B140-A513-9368E3D492FB}"/>
                  </a:ext>
                </a:extLst>
              </p:cNvPr>
              <p:cNvSpPr>
                <a:spLocks/>
              </p:cNvSpPr>
              <p:nvPr/>
            </p:nvSpPr>
            <p:spPr bwMode="auto">
              <a:xfrm>
                <a:off x="5535" y="3652"/>
                <a:ext cx="649" cy="661"/>
              </a:xfrm>
              <a:custGeom>
                <a:avLst/>
                <a:gdLst>
                  <a:gd name="T0" fmla="*/ 0 w 649"/>
                  <a:gd name="T1" fmla="*/ 660 h 661"/>
                  <a:gd name="T2" fmla="*/ 540 w 649"/>
                  <a:gd name="T3" fmla="*/ 0 h 661"/>
                  <a:gd name="T4" fmla="*/ 648 w 649"/>
                  <a:gd name="T5" fmla="*/ 0 h 661"/>
                  <a:gd name="T6" fmla="*/ 108 w 649"/>
                  <a:gd name="T7" fmla="*/ 660 h 661"/>
                  <a:gd name="T8" fmla="*/ 0 w 649"/>
                  <a:gd name="T9" fmla="*/ 660 h 6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9" h="661">
                    <a:moveTo>
                      <a:pt x="0" y="660"/>
                    </a:moveTo>
                    <a:lnTo>
                      <a:pt x="540" y="0"/>
                    </a:lnTo>
                    <a:lnTo>
                      <a:pt x="648" y="0"/>
                    </a:lnTo>
                    <a:lnTo>
                      <a:pt x="108" y="660"/>
                    </a:lnTo>
                    <a:lnTo>
                      <a:pt x="0" y="660"/>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sz="1800"/>
              </a:p>
            </p:txBody>
          </p:sp>
          <p:sp>
            <p:nvSpPr>
              <p:cNvPr id="1046" name="Freeform 18">
                <a:extLst>
                  <a:ext uri="{FF2B5EF4-FFF2-40B4-BE49-F238E27FC236}">
                    <a16:creationId xmlns:a16="http://schemas.microsoft.com/office/drawing/2014/main" id="{DF9BCB54-BABA-444D-A320-1689CDAB9DF1}"/>
                  </a:ext>
                </a:extLst>
              </p:cNvPr>
              <p:cNvSpPr>
                <a:spLocks/>
              </p:cNvSpPr>
              <p:nvPr/>
            </p:nvSpPr>
            <p:spPr bwMode="auto">
              <a:xfrm>
                <a:off x="6066" y="3820"/>
                <a:ext cx="406" cy="493"/>
              </a:xfrm>
              <a:custGeom>
                <a:avLst/>
                <a:gdLst>
                  <a:gd name="T0" fmla="*/ 0 w 406"/>
                  <a:gd name="T1" fmla="*/ 492 h 493"/>
                  <a:gd name="T2" fmla="*/ 405 w 406"/>
                  <a:gd name="T3" fmla="*/ 0 h 493"/>
                  <a:gd name="T4" fmla="*/ 405 w 406"/>
                  <a:gd name="T5" fmla="*/ 120 h 493"/>
                  <a:gd name="T6" fmla="*/ 108 w 406"/>
                  <a:gd name="T7" fmla="*/ 492 h 493"/>
                  <a:gd name="T8" fmla="*/ 0 w 406"/>
                  <a:gd name="T9" fmla="*/ 492 h 4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6" h="493">
                    <a:moveTo>
                      <a:pt x="0" y="492"/>
                    </a:moveTo>
                    <a:lnTo>
                      <a:pt x="405" y="0"/>
                    </a:lnTo>
                    <a:lnTo>
                      <a:pt x="405" y="120"/>
                    </a:lnTo>
                    <a:lnTo>
                      <a:pt x="108" y="492"/>
                    </a:lnTo>
                    <a:lnTo>
                      <a:pt x="0" y="492"/>
                    </a:lnTo>
                  </a:path>
                </a:pathLst>
              </a:custGeom>
              <a:solidFill>
                <a:schemeClr val="bg1"/>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sz="1800"/>
              </a:p>
            </p:txBody>
          </p:sp>
        </p:grpSp>
      </p:grpSp>
      <p:sp>
        <p:nvSpPr>
          <p:cNvPr id="1030" name="Rectangle 21">
            <a:extLst>
              <a:ext uri="{FF2B5EF4-FFF2-40B4-BE49-F238E27FC236}">
                <a16:creationId xmlns:a16="http://schemas.microsoft.com/office/drawing/2014/main" id="{9E84E02C-F67A-1F4D-9F09-0A8D7BFDEE55}"/>
              </a:ext>
            </a:extLst>
          </p:cNvPr>
          <p:cNvSpPr>
            <a:spLocks noGrp="1" noChangeArrowheads="1"/>
          </p:cNvSpPr>
          <p:nvPr>
            <p:ph type="title"/>
          </p:nvPr>
        </p:nvSpPr>
        <p:spPr bwMode="auto">
          <a:xfrm>
            <a:off x="914400" y="228600"/>
            <a:ext cx="10363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31" name="Rectangle 22">
            <a:extLst>
              <a:ext uri="{FF2B5EF4-FFF2-40B4-BE49-F238E27FC236}">
                <a16:creationId xmlns:a16="http://schemas.microsoft.com/office/drawing/2014/main" id="{D4B7E680-F9E9-B94A-92BC-678294C2EB29}"/>
              </a:ext>
            </a:extLst>
          </p:cNvPr>
          <p:cNvSpPr>
            <a:spLocks noGrp="1" noChangeArrowheads="1"/>
          </p:cNvSpPr>
          <p:nvPr>
            <p:ph type="body" idx="1"/>
          </p:nvPr>
        </p:nvSpPr>
        <p:spPr bwMode="auto">
          <a:xfrm>
            <a:off x="914400" y="1714500"/>
            <a:ext cx="103632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122003995"/>
      </p:ext>
    </p:extLst>
  </p:cSld>
  <p:clrMap bg1="dk2" tx1="lt1" bg2="dk1"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rtl="0" eaLnBrk="0" fontAlgn="base" hangingPunct="0">
        <a:spcBef>
          <a:spcPct val="0"/>
        </a:spcBef>
        <a:spcAft>
          <a:spcPct val="0"/>
        </a:spcAft>
        <a:defRPr sz="4000" b="1">
          <a:solidFill>
            <a:schemeClr val="bg2"/>
          </a:solidFill>
          <a:latin typeface="+mj-lt"/>
          <a:ea typeface="MS PGothic" panose="020B0600070205080204" pitchFamily="34" charset="-128"/>
          <a:cs typeface="MS PGothic" panose="020B0600070205080204" pitchFamily="34" charset="-128"/>
        </a:defRPr>
      </a:lvl1pPr>
      <a:lvl2pPr algn="ctr" rtl="0" eaLnBrk="0" fontAlgn="base" hangingPunct="0">
        <a:spcBef>
          <a:spcPct val="0"/>
        </a:spcBef>
        <a:spcAft>
          <a:spcPct val="0"/>
        </a:spcAft>
        <a:defRPr sz="4000" b="1">
          <a:solidFill>
            <a:schemeClr val="bg2"/>
          </a:solidFill>
          <a:latin typeface="Arial" pitchFamily="-83" charset="0"/>
          <a:ea typeface="MS PGothic" panose="020B0600070205080204" pitchFamily="34" charset="-128"/>
          <a:cs typeface="MS PGothic" panose="020B0600070205080204" pitchFamily="34" charset="-128"/>
        </a:defRPr>
      </a:lvl2pPr>
      <a:lvl3pPr algn="ctr" rtl="0" eaLnBrk="0" fontAlgn="base" hangingPunct="0">
        <a:spcBef>
          <a:spcPct val="0"/>
        </a:spcBef>
        <a:spcAft>
          <a:spcPct val="0"/>
        </a:spcAft>
        <a:defRPr sz="4000" b="1">
          <a:solidFill>
            <a:schemeClr val="bg2"/>
          </a:solidFill>
          <a:latin typeface="Arial" pitchFamily="-83" charset="0"/>
          <a:ea typeface="MS PGothic" panose="020B0600070205080204" pitchFamily="34" charset="-128"/>
          <a:cs typeface="MS PGothic" panose="020B0600070205080204" pitchFamily="34" charset="-128"/>
        </a:defRPr>
      </a:lvl3pPr>
      <a:lvl4pPr algn="ctr" rtl="0" eaLnBrk="0" fontAlgn="base" hangingPunct="0">
        <a:spcBef>
          <a:spcPct val="0"/>
        </a:spcBef>
        <a:spcAft>
          <a:spcPct val="0"/>
        </a:spcAft>
        <a:defRPr sz="4000" b="1">
          <a:solidFill>
            <a:schemeClr val="bg2"/>
          </a:solidFill>
          <a:latin typeface="Arial" pitchFamily="-83" charset="0"/>
          <a:ea typeface="MS PGothic" panose="020B0600070205080204" pitchFamily="34" charset="-128"/>
          <a:cs typeface="MS PGothic" panose="020B0600070205080204" pitchFamily="34" charset="-128"/>
        </a:defRPr>
      </a:lvl4pPr>
      <a:lvl5pPr algn="ctr" rtl="0" eaLnBrk="0" fontAlgn="base" hangingPunct="0">
        <a:spcBef>
          <a:spcPct val="0"/>
        </a:spcBef>
        <a:spcAft>
          <a:spcPct val="0"/>
        </a:spcAft>
        <a:defRPr sz="4000" b="1">
          <a:solidFill>
            <a:schemeClr val="bg2"/>
          </a:solidFill>
          <a:latin typeface="Arial" pitchFamily="-83" charset="0"/>
          <a:ea typeface="MS PGothic" panose="020B0600070205080204" pitchFamily="34" charset="-128"/>
          <a:cs typeface="MS PGothic" panose="020B0600070205080204" pitchFamily="34" charset="-128"/>
        </a:defRPr>
      </a:lvl5pPr>
      <a:lvl6pPr marL="457200" algn="ctr" rtl="0" eaLnBrk="0" fontAlgn="base" hangingPunct="0">
        <a:spcBef>
          <a:spcPct val="0"/>
        </a:spcBef>
        <a:spcAft>
          <a:spcPct val="0"/>
        </a:spcAft>
        <a:defRPr sz="4000" b="1">
          <a:solidFill>
            <a:schemeClr val="bg2"/>
          </a:solidFill>
          <a:latin typeface="Arial" pitchFamily="-83" charset="0"/>
        </a:defRPr>
      </a:lvl6pPr>
      <a:lvl7pPr marL="914400" algn="ctr" rtl="0" eaLnBrk="0" fontAlgn="base" hangingPunct="0">
        <a:spcBef>
          <a:spcPct val="0"/>
        </a:spcBef>
        <a:spcAft>
          <a:spcPct val="0"/>
        </a:spcAft>
        <a:defRPr sz="4000" b="1">
          <a:solidFill>
            <a:schemeClr val="bg2"/>
          </a:solidFill>
          <a:latin typeface="Arial" pitchFamily="-83" charset="0"/>
        </a:defRPr>
      </a:lvl7pPr>
      <a:lvl8pPr marL="1371600" algn="ctr" rtl="0" eaLnBrk="0" fontAlgn="base" hangingPunct="0">
        <a:spcBef>
          <a:spcPct val="0"/>
        </a:spcBef>
        <a:spcAft>
          <a:spcPct val="0"/>
        </a:spcAft>
        <a:defRPr sz="4000" b="1">
          <a:solidFill>
            <a:schemeClr val="bg2"/>
          </a:solidFill>
          <a:latin typeface="Arial" pitchFamily="-83" charset="0"/>
        </a:defRPr>
      </a:lvl8pPr>
      <a:lvl9pPr marL="1828800" algn="ctr" rtl="0" eaLnBrk="0" fontAlgn="base" hangingPunct="0">
        <a:spcBef>
          <a:spcPct val="0"/>
        </a:spcBef>
        <a:spcAft>
          <a:spcPct val="0"/>
        </a:spcAft>
        <a:defRPr sz="4000" b="1">
          <a:solidFill>
            <a:schemeClr val="bg2"/>
          </a:solidFill>
          <a:latin typeface="Arial" pitchFamily="-83" charset="0"/>
        </a:defRPr>
      </a:lvl9pPr>
    </p:titleStyle>
    <p:bodyStyle>
      <a:lvl1pPr marL="342900" indent="-342900" algn="l" rtl="0" eaLnBrk="0" fontAlgn="base" hangingPunct="0">
        <a:spcBef>
          <a:spcPct val="20000"/>
        </a:spcBef>
        <a:spcAft>
          <a:spcPct val="0"/>
        </a:spcAft>
        <a:buClr>
          <a:schemeClr val="accent2"/>
        </a:buClr>
        <a:buSzPct val="75000"/>
        <a:buFont typeface="Times New Roman" panose="02020603050405020304" pitchFamily="18" charset="0"/>
        <a:buChar char="●"/>
        <a:defRPr sz="3200">
          <a:solidFill>
            <a:schemeClr val="bg1"/>
          </a:solidFill>
          <a:latin typeface="+mn-lt"/>
          <a:ea typeface="MS PGothic" panose="020B0600070205080204" pitchFamily="34" charset="-128"/>
          <a:cs typeface="MS PGothic" panose="020B0600070205080204" pitchFamily="34" charset="-128"/>
        </a:defRPr>
      </a:lvl1pPr>
      <a:lvl2pPr marL="742950" indent="-285750" algn="l" rtl="0" eaLnBrk="0" fontAlgn="base" hangingPunct="0">
        <a:spcBef>
          <a:spcPct val="20000"/>
        </a:spcBef>
        <a:spcAft>
          <a:spcPct val="0"/>
        </a:spcAft>
        <a:buClr>
          <a:schemeClr val="accent2"/>
        </a:buClr>
        <a:buChar char="–"/>
        <a:defRPr sz="2800">
          <a:solidFill>
            <a:schemeClr val="bg1"/>
          </a:solidFill>
          <a:latin typeface="+mn-lt"/>
          <a:ea typeface="MS PGothic" panose="020B0600070205080204" pitchFamily="34" charset="-128"/>
        </a:defRPr>
      </a:lvl2pPr>
      <a:lvl3pPr marL="1143000" indent="-228600" algn="l" rtl="0" eaLnBrk="0" fontAlgn="base" hangingPunct="0">
        <a:spcBef>
          <a:spcPct val="20000"/>
        </a:spcBef>
        <a:spcAft>
          <a:spcPct val="0"/>
        </a:spcAft>
        <a:buClr>
          <a:schemeClr val="accent2"/>
        </a:buClr>
        <a:buFont typeface="Monotype Sorts" pitchFamily="2" charset="2"/>
        <a:buChar char="v"/>
        <a:defRPr sz="2400">
          <a:solidFill>
            <a:schemeClr val="bg1"/>
          </a:solidFill>
          <a:latin typeface="+mn-lt"/>
          <a:ea typeface="MS PGothic" panose="020B0600070205080204" pitchFamily="34" charset="-128"/>
        </a:defRPr>
      </a:lvl3pPr>
      <a:lvl4pPr marL="1600200" indent="-228600" algn="l" rtl="0" eaLnBrk="0" fontAlgn="base" hangingPunct="0">
        <a:spcBef>
          <a:spcPct val="20000"/>
        </a:spcBef>
        <a:spcAft>
          <a:spcPct val="0"/>
        </a:spcAft>
        <a:buClr>
          <a:schemeClr val="accent2"/>
        </a:buClr>
        <a:buChar char="–"/>
        <a:defRPr sz="2000">
          <a:solidFill>
            <a:schemeClr val="bg1"/>
          </a:solidFill>
          <a:latin typeface="+mn-lt"/>
          <a:ea typeface="MS PGothic" panose="020B0600070205080204" pitchFamily="34" charset="-128"/>
        </a:defRPr>
      </a:lvl4pPr>
      <a:lvl5pPr marL="2057400" indent="-228600" algn="l" rtl="0" eaLnBrk="0" fontAlgn="base" hangingPunct="0">
        <a:spcBef>
          <a:spcPct val="20000"/>
        </a:spcBef>
        <a:spcAft>
          <a:spcPct val="0"/>
        </a:spcAft>
        <a:buClr>
          <a:schemeClr val="accent2"/>
        </a:buClr>
        <a:buChar char="–"/>
        <a:defRPr sz="2000">
          <a:solidFill>
            <a:schemeClr val="bg1"/>
          </a:solidFill>
          <a:latin typeface="+mn-lt"/>
          <a:ea typeface="MS PGothic" panose="020B0600070205080204" pitchFamily="34" charset="-128"/>
        </a:defRPr>
      </a:lvl5pPr>
      <a:lvl6pPr marL="2514600" indent="-228600" algn="l" rtl="0" eaLnBrk="0" fontAlgn="base" hangingPunct="0">
        <a:spcBef>
          <a:spcPct val="20000"/>
        </a:spcBef>
        <a:spcAft>
          <a:spcPct val="0"/>
        </a:spcAft>
        <a:buClr>
          <a:schemeClr val="accent2"/>
        </a:buClr>
        <a:buChar char="–"/>
        <a:defRPr sz="2000">
          <a:solidFill>
            <a:schemeClr val="bg1"/>
          </a:solidFill>
          <a:latin typeface="+mn-lt"/>
          <a:ea typeface="ＭＳ Ｐゴシック" pitchFamily="-83" charset="-128"/>
        </a:defRPr>
      </a:lvl6pPr>
      <a:lvl7pPr marL="2971800" indent="-228600" algn="l" rtl="0" eaLnBrk="0" fontAlgn="base" hangingPunct="0">
        <a:spcBef>
          <a:spcPct val="20000"/>
        </a:spcBef>
        <a:spcAft>
          <a:spcPct val="0"/>
        </a:spcAft>
        <a:buClr>
          <a:schemeClr val="accent2"/>
        </a:buClr>
        <a:buChar char="–"/>
        <a:defRPr sz="2000">
          <a:solidFill>
            <a:schemeClr val="bg1"/>
          </a:solidFill>
          <a:latin typeface="+mn-lt"/>
          <a:ea typeface="ＭＳ Ｐゴシック" pitchFamily="-83" charset="-128"/>
        </a:defRPr>
      </a:lvl7pPr>
      <a:lvl8pPr marL="3429000" indent="-228600" algn="l" rtl="0" eaLnBrk="0" fontAlgn="base" hangingPunct="0">
        <a:spcBef>
          <a:spcPct val="20000"/>
        </a:spcBef>
        <a:spcAft>
          <a:spcPct val="0"/>
        </a:spcAft>
        <a:buClr>
          <a:schemeClr val="accent2"/>
        </a:buClr>
        <a:buChar char="–"/>
        <a:defRPr sz="2000">
          <a:solidFill>
            <a:schemeClr val="bg1"/>
          </a:solidFill>
          <a:latin typeface="+mn-lt"/>
          <a:ea typeface="ＭＳ Ｐゴシック" pitchFamily="-83" charset="-128"/>
        </a:defRPr>
      </a:lvl8pPr>
      <a:lvl9pPr marL="3886200" indent="-228600" algn="l" rtl="0" eaLnBrk="0" fontAlgn="base" hangingPunct="0">
        <a:spcBef>
          <a:spcPct val="20000"/>
        </a:spcBef>
        <a:spcAft>
          <a:spcPct val="0"/>
        </a:spcAft>
        <a:buClr>
          <a:schemeClr val="accent2"/>
        </a:buClr>
        <a:buChar char="–"/>
        <a:defRPr sz="2000">
          <a:solidFill>
            <a:schemeClr val="bg1"/>
          </a:solidFill>
          <a:latin typeface="+mn-lt"/>
          <a:ea typeface="ＭＳ Ｐゴシック" pitchFamily="-83"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Title 3 AEM.jpg"/>
          <p:cNvPicPr>
            <a:picLocks noChangeAspect="1"/>
          </p:cNvPicPr>
          <p:nvPr/>
        </p:nvPicPr>
        <p:blipFill rotWithShape="1">
          <a:blip r:embed="rId8">
            <a:extLst>
              <a:ext uri="{28A0092B-C50C-407E-A947-70E740481C1C}">
                <a14:useLocalDpi xmlns:a14="http://schemas.microsoft.com/office/drawing/2010/main" val="0"/>
              </a:ext>
            </a:extLst>
          </a:blip>
          <a:srcRect b="15873"/>
          <a:stretch/>
        </p:blipFill>
        <p:spPr>
          <a:xfrm>
            <a:off x="0" y="1"/>
            <a:ext cx="12192000" cy="5769429"/>
          </a:xfrm>
          <a:prstGeom prst="rect">
            <a:avLst/>
          </a:prstGeom>
        </p:spPr>
      </p:pic>
      <p:sp>
        <p:nvSpPr>
          <p:cNvPr id="2" name="Title Placeholder 1"/>
          <p:cNvSpPr>
            <a:spLocks noGrp="1"/>
          </p:cNvSpPr>
          <p:nvPr>
            <p:ph type="title"/>
          </p:nvPr>
        </p:nvSpPr>
        <p:spPr>
          <a:xfrm>
            <a:off x="609600" y="157774"/>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C5976D-5DE2-354B-A04A-366661B73D93}" type="datetimeFigureOut">
              <a:rPr lang="en-US" smtClean="0"/>
              <a:t>3/22/22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A0A9E1-8368-1447-BC79-45B8A86C6384}" type="slidenum">
              <a:rPr lang="en-US" smtClean="0"/>
              <a:t>‹#›</a:t>
            </a:fld>
            <a:endParaRPr lang="en-US"/>
          </a:p>
        </p:txBody>
      </p:sp>
      <p:sp>
        <p:nvSpPr>
          <p:cNvPr id="8" name="Date Placeholder 3"/>
          <p:cNvSpPr txBox="1">
            <a:spLocks/>
          </p:cNvSpPr>
          <p:nvPr userDrawn="1"/>
        </p:nvSpPr>
        <p:spPr>
          <a:xfrm>
            <a:off x="609600" y="6356351"/>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BC5976D-5DE2-354B-A04A-366661B73D93}" type="datetimeFigureOut">
              <a:rPr lang="en-US" sz="1800" smtClean="0"/>
              <a:pPr/>
              <a:t>3/22/22</a:t>
            </a:fld>
            <a:endParaRPr lang="en-US" sz="1800"/>
          </a:p>
        </p:txBody>
      </p:sp>
      <p:sp>
        <p:nvSpPr>
          <p:cNvPr id="10" name="Slide Number Placeholder 5"/>
          <p:cNvSpPr txBox="1">
            <a:spLocks/>
          </p:cNvSpPr>
          <p:nvPr userDrawn="1"/>
        </p:nvSpPr>
        <p:spPr>
          <a:xfrm>
            <a:off x="8737600" y="6356351"/>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9A0A9E1-8368-1447-BC79-45B8A86C6384}" type="slidenum">
              <a:rPr lang="en-US" sz="1800" smtClean="0"/>
              <a:pPr/>
              <a:t>‹#›</a:t>
            </a:fld>
            <a:endParaRPr lang="en-US" sz="1800"/>
          </a:p>
        </p:txBody>
      </p:sp>
      <p:pic>
        <p:nvPicPr>
          <p:cNvPr id="13" name="Picture 12" descr="AACEM.jpg"/>
          <p:cNvPicPr>
            <a:picLocks noChangeAspect="1"/>
          </p:cNvPicPr>
          <p:nvPr userDrawn="1"/>
        </p:nvPicPr>
        <p:blipFill rotWithShape="1">
          <a:blip r:embed="rId9">
            <a:extLst>
              <a:ext uri="{28A0092B-C50C-407E-A947-70E740481C1C}">
                <a14:useLocalDpi xmlns:a14="http://schemas.microsoft.com/office/drawing/2010/main" val="0"/>
              </a:ext>
            </a:extLst>
          </a:blip>
          <a:srcRect l="7496" t="11343" r="5714" b="18673"/>
          <a:stretch/>
        </p:blipFill>
        <p:spPr>
          <a:xfrm>
            <a:off x="263573" y="5913355"/>
            <a:ext cx="3400377" cy="835867"/>
          </a:xfrm>
          <a:prstGeom prst="rect">
            <a:avLst/>
          </a:prstGeom>
        </p:spPr>
      </p:pic>
      <p:pic>
        <p:nvPicPr>
          <p:cNvPr id="14" name="Picture 13" descr="AAAEM.jpg"/>
          <p:cNvPicPr>
            <a:picLocks noChangeAspect="1"/>
          </p:cNvPicPr>
          <p:nvPr userDrawn="1"/>
        </p:nvPicPr>
        <p:blipFill rotWithShape="1">
          <a:blip r:embed="rId10">
            <a:extLst>
              <a:ext uri="{28A0092B-C50C-407E-A947-70E740481C1C}">
                <a14:useLocalDpi xmlns:a14="http://schemas.microsoft.com/office/drawing/2010/main" val="0"/>
              </a:ext>
            </a:extLst>
          </a:blip>
          <a:srcRect l="7789" t="16396" r="9208" b="22305"/>
          <a:stretch/>
        </p:blipFill>
        <p:spPr>
          <a:xfrm>
            <a:off x="8327986" y="5927360"/>
            <a:ext cx="3559214" cy="871912"/>
          </a:xfrm>
          <a:prstGeom prst="rect">
            <a:avLst/>
          </a:prstGeom>
        </p:spPr>
      </p:pic>
    </p:spTree>
    <p:extLst>
      <p:ext uri="{BB962C8B-B14F-4D97-AF65-F5344CB8AC3E}">
        <p14:creationId xmlns:p14="http://schemas.microsoft.com/office/powerpoint/2010/main" val="66619915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Lst>
  <p:txStyles>
    <p:titleStyle>
      <a:lvl1pPr algn="l"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hyperlink" Target="https://www.saem.org/about-saem/academies-interest-groups-affiliates2/aacem/resources/strategic-goals-for-emergency-medicine-nih-fundin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www.brimr.org/NIH_Awards/NIH_Awards.htm" TargetMode="External"/><Relationship Id="rId2" Type="http://schemas.openxmlformats.org/officeDocument/2006/relationships/image" Target="../media/image17.png"/><Relationship Id="rId1" Type="http://schemas.openxmlformats.org/officeDocument/2006/relationships/slideLayout" Target="../slideLayouts/slideLayout23.xml"/><Relationship Id="rId6" Type="http://schemas.openxmlformats.org/officeDocument/2006/relationships/hyperlink" Target="https://www.aamc.org/data-reports/faculty-institutions/report/faculty-roster-us-medical-school-faculty" TargetMode="External"/><Relationship Id="rId5" Type="http://schemas.openxmlformats.org/officeDocument/2006/relationships/hyperlink" Target="https://report.nih.gov/" TargetMode="External"/><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hyperlink" Target="https://report.nih.gov/"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hyperlink" Target="http://www.brimr.org/NIH_Awards/NIH_Awards.htm"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www.brimr.org/NIH_Awards/NIH_Awards.htm" TargetMode="External"/><Relationship Id="rId2" Type="http://schemas.openxmlformats.org/officeDocument/2006/relationships/image" Target="../media/image23.png"/><Relationship Id="rId1" Type="http://schemas.openxmlformats.org/officeDocument/2006/relationships/slideLayout" Target="../slideLayouts/slideLayout23.xml"/><Relationship Id="rId4" Type="http://schemas.openxmlformats.org/officeDocument/2006/relationships/hyperlink" Target="https://report.nih.gov/"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www.brimr.org/NIH_Awards/NIH_Awards.htm" TargetMode="External"/><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hyperlink" Target="http://www.brimr.org/NIH_Awards/NIH_Awards.htm" TargetMode="External"/><Relationship Id="rId2" Type="http://schemas.openxmlformats.org/officeDocument/2006/relationships/image" Target="../media/image29.png"/><Relationship Id="rId1" Type="http://schemas.openxmlformats.org/officeDocument/2006/relationships/slideLayout" Target="../slideLayouts/slideLayout23.xml"/><Relationship Id="rId4" Type="http://schemas.openxmlformats.org/officeDocument/2006/relationships/hyperlink" Target="https://www.aamc.org/data-reports/faculty-institutions/report/faculty-roster-us-medical-school-faculty"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chart" Target="../charts/chart5.xml"/></Relationships>
</file>

<file path=ppt/slides/_rels/slide4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chart" Target="../charts/chart7.xml"/></Relationships>
</file>

<file path=ppt/slides/_rels/slide49.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39.xml"/><Relationship Id="rId4" Type="http://schemas.openxmlformats.org/officeDocument/2006/relationships/image" Target="../media/image34.tiff"/></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39.xml"/><Relationship Id="rId6" Type="http://schemas.openxmlformats.org/officeDocument/2006/relationships/image" Target="../media/image34.tiff"/><Relationship Id="rId5" Type="http://schemas.openxmlformats.org/officeDocument/2006/relationships/image" Target="../media/image37.png"/><Relationship Id="rId4" Type="http://schemas.openxmlformats.org/officeDocument/2006/relationships/image" Target="../media/image36.png"/></Relationships>
</file>

<file path=ppt/slides/_rels/slide59.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08214" y="4438083"/>
            <a:ext cx="11375572" cy="1209868"/>
          </a:xfrm>
        </p:spPr>
        <p:txBody>
          <a:bodyPr>
            <a:normAutofit fontScale="90000"/>
          </a:bodyPr>
          <a:lstStyle/>
          <a:p>
            <a:r>
              <a:rPr lang="en-US" b="1" dirty="0">
                <a:solidFill>
                  <a:schemeClr val="tx1"/>
                </a:solidFill>
              </a:rPr>
              <a:t>AACEM Executive Committee and Committee Updates</a:t>
            </a:r>
          </a:p>
        </p:txBody>
      </p:sp>
    </p:spTree>
    <p:extLst>
      <p:ext uri="{BB962C8B-B14F-4D97-AF65-F5344CB8AC3E}">
        <p14:creationId xmlns:p14="http://schemas.microsoft.com/office/powerpoint/2010/main" val="3764450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88315-61F3-A442-8592-AED981153E54}"/>
              </a:ext>
            </a:extLst>
          </p:cNvPr>
          <p:cNvSpPr>
            <a:spLocks noGrp="1"/>
          </p:cNvSpPr>
          <p:nvPr>
            <p:ph type="title"/>
          </p:nvPr>
        </p:nvSpPr>
        <p:spPr/>
        <p:txBody>
          <a:bodyPr/>
          <a:lstStyle/>
          <a:p>
            <a:r>
              <a:rPr lang="en-US" dirty="0"/>
              <a:t>Membership Committee</a:t>
            </a:r>
          </a:p>
        </p:txBody>
      </p:sp>
      <p:sp>
        <p:nvSpPr>
          <p:cNvPr id="3" name="Content Placeholder 2">
            <a:extLst>
              <a:ext uri="{FF2B5EF4-FFF2-40B4-BE49-F238E27FC236}">
                <a16:creationId xmlns:a16="http://schemas.microsoft.com/office/drawing/2014/main" id="{20FB93A3-B84E-A24D-8295-9ECB9330CDCD}"/>
              </a:ext>
            </a:extLst>
          </p:cNvPr>
          <p:cNvSpPr>
            <a:spLocks noGrp="1"/>
          </p:cNvSpPr>
          <p:nvPr>
            <p:ph idx="1"/>
          </p:nvPr>
        </p:nvSpPr>
        <p:spPr/>
        <p:txBody>
          <a:bodyPr>
            <a:normAutofit fontScale="85000" lnSpcReduction="20000"/>
          </a:bodyPr>
          <a:lstStyle/>
          <a:p>
            <a:pPr fontAlgn="base"/>
            <a:r>
              <a:rPr lang="en-US" b="1" dirty="0"/>
              <a:t>Membership Committee:</a:t>
            </a:r>
            <a:r>
              <a:rPr lang="en-US" dirty="0"/>
              <a:t> </a:t>
            </a:r>
          </a:p>
          <a:p>
            <a:pPr lvl="1" fontAlgn="base"/>
            <a:r>
              <a:rPr lang="en-US" dirty="0"/>
              <a:t>Current Chair: Richard E. Wolfe, MD</a:t>
            </a:r>
          </a:p>
          <a:p>
            <a:pPr lvl="1" fontAlgn="base"/>
            <a:r>
              <a:rPr lang="en-US" dirty="0"/>
              <a:t>2022-2023 Chair: Carl </a:t>
            </a:r>
            <a:r>
              <a:rPr lang="en-US" dirty="0" err="1"/>
              <a:t>Chudnofsky</a:t>
            </a:r>
            <a:r>
              <a:rPr lang="en-US" dirty="0"/>
              <a:t>, MD</a:t>
            </a:r>
          </a:p>
          <a:p>
            <a:pPr lvl="1" fontAlgn="base"/>
            <a:endParaRPr lang="en-US" dirty="0">
              <a:solidFill>
                <a:srgbClr val="000000"/>
              </a:solidFill>
              <a:latin typeface="Calibri" panose="020F0502020204030204" pitchFamily="34" charset="0"/>
            </a:endParaRPr>
          </a:p>
          <a:p>
            <a:pPr fontAlgn="base">
              <a:buFont typeface="Wingdings" pitchFamily="2" charset="2"/>
              <a:buChar char="ü"/>
            </a:pPr>
            <a:r>
              <a:rPr lang="en-US" dirty="0">
                <a:solidFill>
                  <a:srgbClr val="000000"/>
                </a:solidFill>
                <a:latin typeface="Calibri" panose="020F0502020204030204" pitchFamily="34" charset="0"/>
              </a:rPr>
              <a:t>Review the list of academic emergency medicine institutions and their membership levels quarterly and report to the AACEM Executive Committee. </a:t>
            </a:r>
          </a:p>
          <a:p>
            <a:pPr fontAlgn="base">
              <a:buFont typeface="Wingdings" pitchFamily="2" charset="2"/>
              <a:buChar char="ü"/>
            </a:pPr>
            <a:r>
              <a:rPr lang="en-US" dirty="0"/>
              <a:t>Review and provide recommendations for associate membership and active membership status. </a:t>
            </a:r>
          </a:p>
          <a:p>
            <a:pPr fontAlgn="base">
              <a:buFont typeface="Wingdings" pitchFamily="2" charset="2"/>
              <a:buChar char="ü"/>
            </a:pPr>
            <a:r>
              <a:rPr lang="en-US" dirty="0"/>
              <a:t>Submit nominees for the AACEM Distinguished Service and Lifetime Awards. </a:t>
            </a:r>
          </a:p>
          <a:p>
            <a:pPr marL="457200" lvl="1" indent="0" fontAlgn="base">
              <a:buNone/>
            </a:pPr>
            <a:r>
              <a:rPr lang="en-US" dirty="0"/>
              <a:t> </a:t>
            </a:r>
          </a:p>
          <a:p>
            <a:pPr lvl="1" fontAlgn="base"/>
            <a:endParaRPr lang="en-US" dirty="0"/>
          </a:p>
          <a:p>
            <a:pPr marL="0" indent="0">
              <a:buNone/>
            </a:pPr>
            <a:endParaRPr lang="en-US" dirty="0"/>
          </a:p>
        </p:txBody>
      </p:sp>
    </p:spTree>
    <p:extLst>
      <p:ext uri="{BB962C8B-B14F-4D97-AF65-F5344CB8AC3E}">
        <p14:creationId xmlns:p14="http://schemas.microsoft.com/office/powerpoint/2010/main" val="798257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2E102-B7EB-0D4F-BF5B-7F153587A806}"/>
              </a:ext>
            </a:extLst>
          </p:cNvPr>
          <p:cNvSpPr>
            <a:spLocks noGrp="1"/>
          </p:cNvSpPr>
          <p:nvPr>
            <p:ph type="title"/>
          </p:nvPr>
        </p:nvSpPr>
        <p:spPr/>
        <p:txBody>
          <a:bodyPr/>
          <a:lstStyle/>
          <a:p>
            <a:r>
              <a:rPr lang="en-US" dirty="0"/>
              <a:t>Leadership Development Workgroup Update</a:t>
            </a:r>
          </a:p>
        </p:txBody>
      </p:sp>
      <p:sp>
        <p:nvSpPr>
          <p:cNvPr id="3" name="Text Placeholder 2">
            <a:extLst>
              <a:ext uri="{FF2B5EF4-FFF2-40B4-BE49-F238E27FC236}">
                <a16:creationId xmlns:a16="http://schemas.microsoft.com/office/drawing/2014/main" id="{1C63DC3D-6AC6-8A41-9C3C-EE84C38743FC}"/>
              </a:ext>
            </a:extLst>
          </p:cNvPr>
          <p:cNvSpPr>
            <a:spLocks noGrp="1"/>
          </p:cNvSpPr>
          <p:nvPr>
            <p:ph type="body" sz="quarter" idx="13"/>
          </p:nvPr>
        </p:nvSpPr>
        <p:spPr/>
        <p:txBody>
          <a:bodyPr/>
          <a:lstStyle/>
          <a:p>
            <a:r>
              <a:rPr lang="en-US" dirty="0"/>
              <a:t>Jane H. Brice MD MPH</a:t>
            </a:r>
          </a:p>
          <a:p>
            <a:r>
              <a:rPr lang="en-US" dirty="0"/>
              <a:t>March 25, 2021</a:t>
            </a:r>
          </a:p>
        </p:txBody>
      </p:sp>
    </p:spTree>
    <p:extLst>
      <p:ext uri="{BB962C8B-B14F-4D97-AF65-F5344CB8AC3E}">
        <p14:creationId xmlns:p14="http://schemas.microsoft.com/office/powerpoint/2010/main" val="1972304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0BEB4-4A29-4A41-BEEA-9558A5BAEE4E}"/>
              </a:ext>
            </a:extLst>
          </p:cNvPr>
          <p:cNvSpPr>
            <a:spLocks noGrp="1"/>
          </p:cNvSpPr>
          <p:nvPr>
            <p:ph type="title"/>
          </p:nvPr>
        </p:nvSpPr>
        <p:spPr/>
        <p:txBody>
          <a:bodyPr>
            <a:normAutofit fontScale="90000"/>
          </a:bodyPr>
          <a:lstStyle/>
          <a:p>
            <a:r>
              <a:rPr lang="en-US" dirty="0"/>
              <a:t>Leadership Development Workgroup Members</a:t>
            </a:r>
          </a:p>
        </p:txBody>
      </p:sp>
      <p:sp>
        <p:nvSpPr>
          <p:cNvPr id="3" name="Content Placeholder 2">
            <a:extLst>
              <a:ext uri="{FF2B5EF4-FFF2-40B4-BE49-F238E27FC236}">
                <a16:creationId xmlns:a16="http://schemas.microsoft.com/office/drawing/2014/main" id="{01117B88-3078-44EC-B437-89CF07B163E9}"/>
              </a:ext>
            </a:extLst>
          </p:cNvPr>
          <p:cNvSpPr>
            <a:spLocks noGrp="1"/>
          </p:cNvSpPr>
          <p:nvPr>
            <p:ph sz="half" idx="1"/>
          </p:nvPr>
        </p:nvSpPr>
        <p:spPr/>
        <p:txBody>
          <a:bodyPr>
            <a:normAutofit/>
          </a:bodyPr>
          <a:lstStyle/>
          <a:p>
            <a:pPr marL="0" marR="0">
              <a:lnSpc>
                <a:spcPct val="107000"/>
              </a:lnSpc>
              <a:spcBef>
                <a:spcPts val="0"/>
              </a:spcBef>
              <a:spcAft>
                <a:spcPts val="0"/>
              </a:spcAft>
            </a:pPr>
            <a:r>
              <a:rPr lang="en-US" sz="4000" dirty="0">
                <a:effectLst/>
                <a:latin typeface="Calibri" panose="020F0502020204030204" pitchFamily="34" charset="0"/>
                <a:ea typeface="Times New Roman" panose="02020603050405020304" pitchFamily="18" charset="0"/>
                <a:cs typeface="Calibri" panose="020F0502020204030204" pitchFamily="34" charset="0"/>
              </a:rPr>
              <a:t>Jane Brice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4000" dirty="0">
                <a:effectLst/>
                <a:latin typeface="Calibri" panose="020F0502020204030204" pitchFamily="34" charset="0"/>
                <a:ea typeface="Times New Roman" panose="02020603050405020304" pitchFamily="18" charset="0"/>
                <a:cs typeface="Calibri" panose="020F0502020204030204" pitchFamily="34" charset="0"/>
              </a:rPr>
              <a:t>Deborah Diercks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4000" dirty="0">
                <a:effectLst/>
                <a:latin typeface="Calibri" panose="020F0502020204030204" pitchFamily="34" charset="0"/>
                <a:ea typeface="Times New Roman" panose="02020603050405020304" pitchFamily="18" charset="0"/>
                <a:cs typeface="Calibri" panose="020F0502020204030204" pitchFamily="34" charset="0"/>
              </a:rPr>
              <a:t>Charles Emerman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4000" dirty="0" err="1">
                <a:effectLst/>
                <a:latin typeface="Calibri" panose="020F0502020204030204" pitchFamily="34" charset="0"/>
                <a:ea typeface="Times New Roman" panose="02020603050405020304" pitchFamily="18" charset="0"/>
                <a:cs typeface="Calibri" panose="020F0502020204030204" pitchFamily="34" charset="0"/>
              </a:rPr>
              <a:t>Azita</a:t>
            </a:r>
            <a:r>
              <a:rPr lang="en-US" sz="4000" dirty="0">
                <a:effectLst/>
                <a:latin typeface="Calibri" panose="020F0502020204030204" pitchFamily="34" charset="0"/>
                <a:ea typeface="Times New Roman" panose="02020603050405020304" pitchFamily="18" charset="0"/>
                <a:cs typeface="Calibri" panose="020F0502020204030204" pitchFamily="34" charset="0"/>
              </a:rPr>
              <a:t> </a:t>
            </a:r>
            <a:r>
              <a:rPr lang="en-US" sz="4000" dirty="0" err="1">
                <a:effectLst/>
                <a:latin typeface="Calibri" panose="020F0502020204030204" pitchFamily="34" charset="0"/>
                <a:ea typeface="Times New Roman" panose="02020603050405020304" pitchFamily="18" charset="0"/>
                <a:cs typeface="Calibri" panose="020F0502020204030204" pitchFamily="34" charset="0"/>
              </a:rPr>
              <a:t>Hamedani</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4000" dirty="0">
                <a:effectLst/>
                <a:latin typeface="Calibri" panose="020F0502020204030204" pitchFamily="34" charset="0"/>
                <a:ea typeface="Times New Roman" panose="02020603050405020304" pitchFamily="18" charset="0"/>
                <a:cs typeface="Calibri" panose="020F0502020204030204" pitchFamily="34" charset="0"/>
              </a:rPr>
              <a:t>Ian Martin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4000" dirty="0">
                <a:effectLst/>
                <a:latin typeface="Calibri" panose="020F0502020204030204" pitchFamily="34" charset="0"/>
                <a:ea typeface="Times New Roman" panose="02020603050405020304" pitchFamily="18" charset="0"/>
                <a:cs typeface="Calibri" panose="020F0502020204030204" pitchFamily="34" charset="0"/>
              </a:rPr>
              <a:t>Robert McCormack</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9E511031-4A28-4068-9081-F9A6C5A78BD8}"/>
              </a:ext>
            </a:extLst>
          </p:cNvPr>
          <p:cNvSpPr>
            <a:spLocks noGrp="1"/>
          </p:cNvSpPr>
          <p:nvPr>
            <p:ph sz="half" idx="2"/>
          </p:nvPr>
        </p:nvSpPr>
        <p:spPr/>
        <p:txBody>
          <a:bodyPr>
            <a:normAutofit/>
          </a:bodyPr>
          <a:lstStyle/>
          <a:p>
            <a:pPr marL="0" marR="0">
              <a:lnSpc>
                <a:spcPct val="107000"/>
              </a:lnSpc>
              <a:spcBef>
                <a:spcPts val="0"/>
              </a:spcBef>
              <a:spcAft>
                <a:spcPts val="0"/>
              </a:spcAft>
            </a:pPr>
            <a:r>
              <a:rPr lang="en-US" sz="4000" dirty="0">
                <a:effectLst/>
                <a:latin typeface="Calibri" panose="020F0502020204030204" pitchFamily="34" charset="0"/>
                <a:ea typeface="Times New Roman" panose="02020603050405020304" pitchFamily="18" charset="0"/>
                <a:cs typeface="Calibri" panose="020F0502020204030204" pitchFamily="34" charset="0"/>
              </a:rPr>
              <a:t>Ralph </a:t>
            </a:r>
            <a:r>
              <a:rPr lang="en-US" sz="4000" dirty="0" err="1">
                <a:effectLst/>
                <a:latin typeface="Calibri" panose="020F0502020204030204" pitchFamily="34" charset="0"/>
                <a:ea typeface="Times New Roman" panose="02020603050405020304" pitchFamily="18" charset="0"/>
                <a:cs typeface="Calibri" panose="020F0502020204030204" pitchFamily="34" charset="0"/>
              </a:rPr>
              <a:t>Riviello</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4000" dirty="0">
                <a:effectLst/>
                <a:latin typeface="Calibri" panose="020F0502020204030204" pitchFamily="34" charset="0"/>
                <a:ea typeface="Times New Roman" panose="02020603050405020304" pitchFamily="18" charset="0"/>
                <a:cs typeface="Calibri" panose="020F0502020204030204" pitchFamily="34" charset="0"/>
              </a:rPr>
              <a:t>Rahul Sharma</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4000" dirty="0">
                <a:effectLst/>
                <a:latin typeface="Calibri" panose="020F0502020204030204" pitchFamily="34" charset="0"/>
                <a:ea typeface="Times New Roman" panose="02020603050405020304" pitchFamily="18" charset="0"/>
                <a:cs typeface="Calibri" panose="020F0502020204030204" pitchFamily="34" charset="0"/>
              </a:rPr>
              <a:t>Susan Stern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4000" dirty="0">
                <a:effectLst/>
                <a:latin typeface="Calibri" panose="020F0502020204030204" pitchFamily="34" charset="0"/>
                <a:ea typeface="Times New Roman" panose="02020603050405020304" pitchFamily="18" charset="0"/>
                <a:cs typeface="Calibri" panose="020F0502020204030204" pitchFamily="34" charset="0"/>
              </a:rPr>
              <a:t>Benjamin Sun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4000" dirty="0">
                <a:effectLst/>
                <a:latin typeface="Calibri" panose="020F0502020204030204" pitchFamily="34" charset="0"/>
                <a:ea typeface="Times New Roman" panose="02020603050405020304" pitchFamily="18" charset="0"/>
                <a:cs typeface="Calibri" panose="020F0502020204030204" pitchFamily="34" charset="0"/>
              </a:rPr>
              <a:t>Stephen Wolf</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4000" dirty="0">
                <a:effectLst/>
                <a:latin typeface="Calibri" panose="020F0502020204030204" pitchFamily="34" charset="0"/>
                <a:ea typeface="Times New Roman" panose="02020603050405020304" pitchFamily="18" charset="0"/>
                <a:cs typeface="Calibri" panose="020F0502020204030204" pitchFamily="34" charset="0"/>
              </a:rPr>
              <a:t>David Wright</a:t>
            </a:r>
            <a:endParaRPr lang="en-US" sz="4000" dirty="0"/>
          </a:p>
        </p:txBody>
      </p:sp>
    </p:spTree>
    <p:extLst>
      <p:ext uri="{BB962C8B-B14F-4D97-AF65-F5344CB8AC3E}">
        <p14:creationId xmlns:p14="http://schemas.microsoft.com/office/powerpoint/2010/main" val="1228803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BC8441-94B0-1945-BF53-10F4182B8D2A}"/>
              </a:ext>
            </a:extLst>
          </p:cNvPr>
          <p:cNvSpPr>
            <a:spLocks noGrp="1"/>
          </p:cNvSpPr>
          <p:nvPr>
            <p:ph type="title"/>
          </p:nvPr>
        </p:nvSpPr>
        <p:spPr>
          <a:xfrm>
            <a:off x="609599" y="15534"/>
            <a:ext cx="10600641" cy="1143000"/>
          </a:xfrm>
        </p:spPr>
        <p:txBody>
          <a:bodyPr>
            <a:normAutofit/>
          </a:bodyPr>
          <a:lstStyle/>
          <a:p>
            <a:r>
              <a:rPr lang="en-US" dirty="0"/>
              <a:t>Leadership Development Workgroup Charge</a:t>
            </a:r>
          </a:p>
        </p:txBody>
      </p:sp>
      <p:sp>
        <p:nvSpPr>
          <p:cNvPr id="6" name="Content Placeholder 5">
            <a:extLst>
              <a:ext uri="{FF2B5EF4-FFF2-40B4-BE49-F238E27FC236}">
                <a16:creationId xmlns:a16="http://schemas.microsoft.com/office/drawing/2014/main" id="{355AC392-53A8-8740-98CB-2EC07E62808C}"/>
              </a:ext>
            </a:extLst>
          </p:cNvPr>
          <p:cNvSpPr>
            <a:spLocks noGrp="1"/>
          </p:cNvSpPr>
          <p:nvPr>
            <p:ph idx="1"/>
          </p:nvPr>
        </p:nvSpPr>
        <p:spPr>
          <a:xfrm>
            <a:off x="349857" y="1330159"/>
            <a:ext cx="11505537" cy="4784394"/>
          </a:xfrm>
        </p:spPr>
        <p:txBody>
          <a:bodyPr>
            <a:normAutofit/>
          </a:bodyPr>
          <a:lstStyle/>
          <a:p>
            <a:pPr lvl="0"/>
            <a:r>
              <a:rPr lang="en-US" sz="2800" dirty="0"/>
              <a:t>Create a resource for the identified Leader Development Workgroup Series</a:t>
            </a:r>
          </a:p>
          <a:p>
            <a:pPr lvl="0"/>
            <a:r>
              <a:rPr lang="en-US" sz="2800" dirty="0"/>
              <a:t>Develop and submit at least one topic for the 2022 AACEM/AAAEM Annual Retreat</a:t>
            </a:r>
          </a:p>
          <a:p>
            <a:pPr lvl="0"/>
            <a:r>
              <a:rPr lang="en-US" sz="2800" dirty="0"/>
              <a:t>Increase the effectiveness of the CDP to foster the success of future Chairs</a:t>
            </a:r>
          </a:p>
          <a:p>
            <a:pPr lvl="0"/>
            <a:r>
              <a:rPr lang="en-US" sz="2800" dirty="0"/>
              <a:t>Submit one topic for the 2022 AACEM/AAAEM Annual Retreat focused on increasing the diversity of EM leadership </a:t>
            </a:r>
          </a:p>
          <a:p>
            <a:pPr lvl="0"/>
            <a:r>
              <a:rPr lang="en-US" sz="2800" dirty="0"/>
              <a:t>Submit a didactic or workshop for SAEM 22 that focuses on increasing diversity of EM leadership</a:t>
            </a:r>
          </a:p>
          <a:p>
            <a:pPr lvl="0"/>
            <a:r>
              <a:rPr lang="en-US" sz="2800" dirty="0"/>
              <a:t>Create a catalog of resources for new Chairs </a:t>
            </a:r>
          </a:p>
        </p:txBody>
      </p:sp>
    </p:spTree>
    <p:extLst>
      <p:ext uri="{BB962C8B-B14F-4D97-AF65-F5344CB8AC3E}">
        <p14:creationId xmlns:p14="http://schemas.microsoft.com/office/powerpoint/2010/main" val="1644434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93F3A-F8F1-4375-8B47-DF588882AE53}"/>
              </a:ext>
            </a:extLst>
          </p:cNvPr>
          <p:cNvSpPr>
            <a:spLocks noGrp="1"/>
          </p:cNvSpPr>
          <p:nvPr>
            <p:ph type="title"/>
          </p:nvPr>
        </p:nvSpPr>
        <p:spPr>
          <a:xfrm>
            <a:off x="609599" y="15534"/>
            <a:ext cx="9969149" cy="1143000"/>
          </a:xfrm>
        </p:spPr>
        <p:txBody>
          <a:bodyPr>
            <a:normAutofit fontScale="90000"/>
          </a:bodyPr>
          <a:lstStyle/>
          <a:p>
            <a:pPr lvl="0"/>
            <a:r>
              <a:rPr lang="en-US" dirty="0"/>
              <a:t>Create a resource for the identified Leader Development Workgroup Series</a:t>
            </a:r>
          </a:p>
        </p:txBody>
      </p:sp>
      <p:sp>
        <p:nvSpPr>
          <p:cNvPr id="3" name="Content Placeholder 2">
            <a:extLst>
              <a:ext uri="{FF2B5EF4-FFF2-40B4-BE49-F238E27FC236}">
                <a16:creationId xmlns:a16="http://schemas.microsoft.com/office/drawing/2014/main" id="{B7E747FC-D584-4528-8E4F-25737E3EB62C}"/>
              </a:ext>
            </a:extLst>
          </p:cNvPr>
          <p:cNvSpPr>
            <a:spLocks noGrp="1"/>
          </p:cNvSpPr>
          <p:nvPr>
            <p:ph idx="1"/>
          </p:nvPr>
        </p:nvSpPr>
        <p:spPr/>
        <p:txBody>
          <a:bodyPr>
            <a:normAutofit/>
          </a:bodyPr>
          <a:lstStyle/>
          <a:p>
            <a:pPr marL="628650" indent="-571500">
              <a:spcAft>
                <a:spcPts val="0"/>
              </a:spcAft>
              <a:buFont typeface="Arial" panose="020B0604020202020204" pitchFamily="34" charset="0"/>
              <a:buChar char="•"/>
            </a:pPr>
            <a:r>
              <a:rPr lang="en-US" sz="3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Collaborating with CORD and the SAEM Vice Chair </a:t>
            </a:r>
            <a:r>
              <a:rPr lang="en-US" sz="4000" dirty="0">
                <a:solidFill>
                  <a:srgbClr val="000000"/>
                </a:solidFill>
                <a:effectLst/>
                <a:ea typeface="Times New Roman" panose="02020603050405020304" pitchFamily="18" charset="0"/>
                <a:cs typeface="Times New Roman" panose="02020603050405020304" pitchFamily="18" charset="0"/>
              </a:rPr>
              <a:t>Committee to conduct a survey of Best Practices in Leadership Development with the intent to publish a white paper</a:t>
            </a:r>
          </a:p>
          <a:p>
            <a:pPr marL="628650" indent="-571500">
              <a:spcAft>
                <a:spcPts val="0"/>
              </a:spcAft>
              <a:buFont typeface="Arial" panose="020B0604020202020204" pitchFamily="34" charset="0"/>
              <a:buChar char="•"/>
            </a:pPr>
            <a:endParaRPr lang="en-US" sz="40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Tree>
    <p:extLst>
      <p:ext uri="{BB962C8B-B14F-4D97-AF65-F5344CB8AC3E}">
        <p14:creationId xmlns:p14="http://schemas.microsoft.com/office/powerpoint/2010/main" val="717324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36BDA-795B-4B26-B8AF-2E0BDF3529B3}"/>
              </a:ext>
            </a:extLst>
          </p:cNvPr>
          <p:cNvSpPr>
            <a:spLocks noGrp="1"/>
          </p:cNvSpPr>
          <p:nvPr>
            <p:ph type="title"/>
          </p:nvPr>
        </p:nvSpPr>
        <p:spPr>
          <a:xfrm>
            <a:off x="609599" y="15534"/>
            <a:ext cx="9257415" cy="1143000"/>
          </a:xfrm>
        </p:spPr>
        <p:txBody>
          <a:bodyPr>
            <a:normAutofit fontScale="90000"/>
          </a:bodyPr>
          <a:lstStyle/>
          <a:p>
            <a:r>
              <a:rPr lang="en-US" dirty="0"/>
              <a:t>Create a resource for the identified Leader Development Workgroup Series</a:t>
            </a:r>
          </a:p>
        </p:txBody>
      </p:sp>
      <p:sp>
        <p:nvSpPr>
          <p:cNvPr id="3" name="Content Placeholder 2">
            <a:extLst>
              <a:ext uri="{FF2B5EF4-FFF2-40B4-BE49-F238E27FC236}">
                <a16:creationId xmlns:a16="http://schemas.microsoft.com/office/drawing/2014/main" id="{8A300260-04CD-4CA8-BF29-A0978233D8DE}"/>
              </a:ext>
            </a:extLst>
          </p:cNvPr>
          <p:cNvSpPr>
            <a:spLocks noGrp="1"/>
          </p:cNvSpPr>
          <p:nvPr>
            <p:ph idx="1"/>
          </p:nvPr>
        </p:nvSpPr>
        <p:spPr/>
        <p:txBody>
          <a:bodyPr/>
          <a:lstStyle/>
          <a:p>
            <a:pPr marL="628650" indent="-571500">
              <a:spcAft>
                <a:spcPts val="0"/>
              </a:spcAft>
              <a:buFont typeface="Arial" panose="020B0604020202020204" pitchFamily="34" charset="0"/>
              <a:buChar char="•"/>
            </a:pPr>
            <a:r>
              <a:rPr lang="en-US" sz="4000" dirty="0">
                <a:solidFill>
                  <a:srgbClr val="000000"/>
                </a:solidFill>
                <a:ea typeface="MS Mincho" panose="02020609040205080304" pitchFamily="49" charset="-128"/>
                <a:cs typeface="Times New Roman" panose="02020603050405020304" pitchFamily="18" charset="0"/>
              </a:rPr>
              <a:t>Webinar: </a:t>
            </a:r>
            <a:r>
              <a:rPr lang="en-US" sz="4000" dirty="0">
                <a:solidFill>
                  <a:srgbClr val="000000"/>
                </a:solidFill>
                <a:effectLst/>
                <a:ea typeface="Calibri" panose="020F0502020204030204" pitchFamily="34" charset="0"/>
              </a:rPr>
              <a:t>Recruitment and Retention of Diverse Trainees and Faculty</a:t>
            </a:r>
            <a:endParaRPr lang="en-US" sz="4000" i="1" dirty="0">
              <a:solidFill>
                <a:srgbClr val="000000"/>
              </a:solidFill>
              <a:effectLst/>
              <a:ea typeface="Calibri" panose="020F0502020204030204" pitchFamily="34" charset="0"/>
            </a:endParaRPr>
          </a:p>
          <a:p>
            <a:pPr marL="1428750" lvl="2" indent="-571500">
              <a:spcAft>
                <a:spcPts val="0"/>
              </a:spcAft>
              <a:buFont typeface="Arial" panose="020B0604020202020204" pitchFamily="34" charset="0"/>
              <a:buChar char="•"/>
            </a:pPr>
            <a:r>
              <a:rPr lang="en-US" sz="3200" dirty="0">
                <a:solidFill>
                  <a:srgbClr val="000000"/>
                </a:solidFill>
                <a:effectLst/>
                <a:ea typeface="Calibri" panose="020F0502020204030204" pitchFamily="34" charset="0"/>
              </a:rPr>
              <a:t>Tuesday, February 15, 4:00 - 5:00 pm CST. </a:t>
            </a:r>
            <a:endParaRPr lang="en-US" sz="3200" dirty="0">
              <a:solidFill>
                <a:srgbClr val="144A94"/>
              </a:solidFill>
              <a:effectLst/>
              <a:ea typeface="Calibri" panose="020F0502020204030204" pitchFamily="34" charset="0"/>
            </a:endParaRPr>
          </a:p>
          <a:p>
            <a:endParaRPr lang="en-US" dirty="0"/>
          </a:p>
        </p:txBody>
      </p:sp>
    </p:spTree>
    <p:extLst>
      <p:ext uri="{BB962C8B-B14F-4D97-AF65-F5344CB8AC3E}">
        <p14:creationId xmlns:p14="http://schemas.microsoft.com/office/powerpoint/2010/main" val="2073908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257707-2182-4A5B-A6C8-7F9FC3C1791F}"/>
              </a:ext>
            </a:extLst>
          </p:cNvPr>
          <p:cNvSpPr>
            <a:spLocks noGrp="1"/>
          </p:cNvSpPr>
          <p:nvPr>
            <p:ph type="title"/>
          </p:nvPr>
        </p:nvSpPr>
        <p:spPr>
          <a:xfrm>
            <a:off x="609600" y="5374"/>
            <a:ext cx="9276080" cy="1143000"/>
          </a:xfrm>
        </p:spPr>
        <p:txBody>
          <a:bodyPr anchor="ctr">
            <a:normAutofit/>
          </a:bodyPr>
          <a:lstStyle/>
          <a:p>
            <a:r>
              <a:rPr lang="en-US" dirty="0"/>
              <a:t>Charge #1</a:t>
            </a:r>
          </a:p>
        </p:txBody>
      </p:sp>
      <p:sp>
        <p:nvSpPr>
          <p:cNvPr id="6" name="Content Placeholder 5">
            <a:extLst>
              <a:ext uri="{FF2B5EF4-FFF2-40B4-BE49-F238E27FC236}">
                <a16:creationId xmlns:a16="http://schemas.microsoft.com/office/drawing/2014/main" id="{D8208BB5-2809-4894-80F3-6197C09A5A2D}"/>
              </a:ext>
            </a:extLst>
          </p:cNvPr>
          <p:cNvSpPr>
            <a:spLocks noGrp="1"/>
          </p:cNvSpPr>
          <p:nvPr>
            <p:ph sz="half" idx="1"/>
          </p:nvPr>
        </p:nvSpPr>
        <p:spPr>
          <a:xfrm>
            <a:off x="609600" y="1600201"/>
            <a:ext cx="5384800" cy="4363719"/>
          </a:xfrm>
        </p:spPr>
        <p:txBody>
          <a:bodyPr>
            <a:normAutofit/>
          </a:bodyPr>
          <a:lstStyle/>
          <a:p>
            <a:pPr marL="0" indent="0">
              <a:buNone/>
            </a:pPr>
            <a:r>
              <a:rPr lang="en-US" sz="4000" dirty="0"/>
              <a:t>Create a resource for the identified Leader Development Workgroup Series</a:t>
            </a:r>
          </a:p>
        </p:txBody>
      </p:sp>
      <p:pic>
        <p:nvPicPr>
          <p:cNvPr id="1026" name="Picture 2" descr="ANNUAL ISO 9001:2008 AUDIT COMPLETED – FMS">
            <a:extLst>
              <a:ext uri="{FF2B5EF4-FFF2-40B4-BE49-F238E27FC236}">
                <a16:creationId xmlns:a16="http://schemas.microsoft.com/office/drawing/2014/main" id="{340DD5A5-4EC2-41D6-8A49-1024AEC8DA8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97600" y="2355088"/>
            <a:ext cx="5384800" cy="2853944"/>
          </a:xfrm>
          <a:prstGeom prst="rect">
            <a:avLst/>
          </a:prstGeom>
          <a:solidFill>
            <a:srgbClr val="FFFFFF"/>
          </a:solidFill>
        </p:spPr>
      </p:pic>
    </p:spTree>
    <p:extLst>
      <p:ext uri="{BB962C8B-B14F-4D97-AF65-F5344CB8AC3E}">
        <p14:creationId xmlns:p14="http://schemas.microsoft.com/office/powerpoint/2010/main" val="614611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B155B-8C48-4B48-9CB0-9D83F556B30D}"/>
              </a:ext>
            </a:extLst>
          </p:cNvPr>
          <p:cNvSpPr>
            <a:spLocks noGrp="1"/>
          </p:cNvSpPr>
          <p:nvPr>
            <p:ph type="title"/>
          </p:nvPr>
        </p:nvSpPr>
        <p:spPr>
          <a:xfrm>
            <a:off x="609600" y="15534"/>
            <a:ext cx="10044928" cy="1143000"/>
          </a:xfrm>
        </p:spPr>
        <p:txBody>
          <a:bodyPr>
            <a:normAutofit fontScale="90000"/>
          </a:bodyPr>
          <a:lstStyle/>
          <a:p>
            <a:pPr lvl="0"/>
            <a:r>
              <a:rPr lang="en-US" dirty="0"/>
              <a:t>Develop and submit at least one topic for the 2022 AACEM/AAAEM Annual Retreat</a:t>
            </a:r>
          </a:p>
        </p:txBody>
      </p:sp>
      <p:sp>
        <p:nvSpPr>
          <p:cNvPr id="3" name="Content Placeholder 2">
            <a:extLst>
              <a:ext uri="{FF2B5EF4-FFF2-40B4-BE49-F238E27FC236}">
                <a16:creationId xmlns:a16="http://schemas.microsoft.com/office/drawing/2014/main" id="{C8BCB16A-C6D0-46DF-946D-9239B45F1406}"/>
              </a:ext>
            </a:extLst>
          </p:cNvPr>
          <p:cNvSpPr>
            <a:spLocks noGrp="1"/>
          </p:cNvSpPr>
          <p:nvPr>
            <p:ph idx="1"/>
          </p:nvPr>
        </p:nvSpPr>
        <p:spPr/>
        <p:txBody>
          <a:bodyPr/>
          <a:lstStyle/>
          <a:p>
            <a:r>
              <a:rPr lang="en-US" dirty="0"/>
              <a:t>In collaboration with the DEI Committee, we submitted several topics</a:t>
            </a:r>
          </a:p>
        </p:txBody>
      </p:sp>
    </p:spTree>
    <p:extLst>
      <p:ext uri="{BB962C8B-B14F-4D97-AF65-F5344CB8AC3E}">
        <p14:creationId xmlns:p14="http://schemas.microsoft.com/office/powerpoint/2010/main" val="1942900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7379B-E19E-43BE-B23D-507323FBDC7B}"/>
              </a:ext>
            </a:extLst>
          </p:cNvPr>
          <p:cNvSpPr>
            <a:spLocks noGrp="1"/>
          </p:cNvSpPr>
          <p:nvPr>
            <p:ph type="title"/>
          </p:nvPr>
        </p:nvSpPr>
        <p:spPr>
          <a:xfrm>
            <a:off x="609600" y="5374"/>
            <a:ext cx="9276080" cy="1143000"/>
          </a:xfrm>
        </p:spPr>
        <p:txBody>
          <a:bodyPr anchor="ctr">
            <a:normAutofit/>
          </a:bodyPr>
          <a:lstStyle/>
          <a:p>
            <a:r>
              <a:rPr lang="en-US" dirty="0"/>
              <a:t>Charge #2</a:t>
            </a:r>
          </a:p>
        </p:txBody>
      </p:sp>
      <p:sp>
        <p:nvSpPr>
          <p:cNvPr id="3" name="Content Placeholder 2">
            <a:extLst>
              <a:ext uri="{FF2B5EF4-FFF2-40B4-BE49-F238E27FC236}">
                <a16:creationId xmlns:a16="http://schemas.microsoft.com/office/drawing/2014/main" id="{D79165AD-88EF-44A9-93DE-180DED26791D}"/>
              </a:ext>
            </a:extLst>
          </p:cNvPr>
          <p:cNvSpPr>
            <a:spLocks noGrp="1"/>
          </p:cNvSpPr>
          <p:nvPr>
            <p:ph sz="half" idx="1"/>
          </p:nvPr>
        </p:nvSpPr>
        <p:spPr>
          <a:xfrm>
            <a:off x="609600" y="1600201"/>
            <a:ext cx="5384800" cy="4363719"/>
          </a:xfrm>
        </p:spPr>
        <p:txBody>
          <a:bodyPr>
            <a:normAutofit/>
          </a:bodyPr>
          <a:lstStyle/>
          <a:p>
            <a:r>
              <a:rPr lang="en-US" sz="4000" dirty="0"/>
              <a:t>Develop and submit at least one topic for the 2022 AACEM/AAAEM Annual Retreat</a:t>
            </a:r>
          </a:p>
        </p:txBody>
      </p:sp>
      <p:pic>
        <p:nvPicPr>
          <p:cNvPr id="4" name="Picture 2" descr="ANNUAL ISO 9001:2008 AUDIT COMPLETED – FMS">
            <a:extLst>
              <a:ext uri="{FF2B5EF4-FFF2-40B4-BE49-F238E27FC236}">
                <a16:creationId xmlns:a16="http://schemas.microsoft.com/office/drawing/2014/main" id="{CDAAB9A0-AC19-4128-BB22-83FAC1EF266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97600" y="2355088"/>
            <a:ext cx="5384800" cy="2853944"/>
          </a:xfrm>
          <a:prstGeom prst="rect">
            <a:avLst/>
          </a:prstGeom>
          <a:solidFill>
            <a:srgbClr val="FFFFFF"/>
          </a:solidFill>
        </p:spPr>
      </p:pic>
    </p:spTree>
    <p:extLst>
      <p:ext uri="{BB962C8B-B14F-4D97-AF65-F5344CB8AC3E}">
        <p14:creationId xmlns:p14="http://schemas.microsoft.com/office/powerpoint/2010/main" val="2910537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93F3A-F8F1-4375-8B47-DF588882AE53}"/>
              </a:ext>
            </a:extLst>
          </p:cNvPr>
          <p:cNvSpPr>
            <a:spLocks noGrp="1"/>
          </p:cNvSpPr>
          <p:nvPr>
            <p:ph type="title"/>
          </p:nvPr>
        </p:nvSpPr>
        <p:spPr>
          <a:xfrm>
            <a:off x="609599" y="15534"/>
            <a:ext cx="9969149" cy="1143000"/>
          </a:xfrm>
        </p:spPr>
        <p:txBody>
          <a:bodyPr>
            <a:normAutofit fontScale="90000"/>
          </a:bodyPr>
          <a:lstStyle/>
          <a:p>
            <a:pPr lvl="0"/>
            <a:r>
              <a:rPr lang="en-US" dirty="0"/>
              <a:t>Increase the effectiveness of the CDP to foster the success of future Chairs</a:t>
            </a:r>
          </a:p>
        </p:txBody>
      </p:sp>
      <p:sp>
        <p:nvSpPr>
          <p:cNvPr id="3" name="Content Placeholder 2">
            <a:extLst>
              <a:ext uri="{FF2B5EF4-FFF2-40B4-BE49-F238E27FC236}">
                <a16:creationId xmlns:a16="http://schemas.microsoft.com/office/drawing/2014/main" id="{B7E747FC-D584-4528-8E4F-25737E3EB62C}"/>
              </a:ext>
            </a:extLst>
          </p:cNvPr>
          <p:cNvSpPr>
            <a:spLocks noGrp="1"/>
          </p:cNvSpPr>
          <p:nvPr>
            <p:ph idx="1"/>
          </p:nvPr>
        </p:nvSpPr>
        <p:spPr/>
        <p:txBody>
          <a:bodyPr>
            <a:normAutofit/>
          </a:bodyPr>
          <a:lstStyle/>
          <a:p>
            <a:r>
              <a:rPr lang="en-US" b="0" i="0" dirty="0">
                <a:solidFill>
                  <a:srgbClr val="000000"/>
                </a:solidFill>
                <a:effectLst/>
                <a:latin typeface="Roboto" panose="02000000000000000000" pitchFamily="2" charset="0"/>
              </a:rPr>
              <a:t>Emerging Leader Development Program (</a:t>
            </a:r>
            <a:r>
              <a:rPr lang="en-US" b="0" i="0" dirty="0" err="1">
                <a:solidFill>
                  <a:srgbClr val="000000"/>
                </a:solidFill>
                <a:effectLst/>
                <a:latin typeface="Roboto" panose="02000000000000000000" pitchFamily="2" charset="0"/>
              </a:rPr>
              <a:t>eLEAD</a:t>
            </a:r>
            <a:r>
              <a:rPr lang="en-US" b="0" i="0" dirty="0">
                <a:solidFill>
                  <a:srgbClr val="000000"/>
                </a:solidFill>
                <a:effectLst/>
                <a:latin typeface="Roboto" panose="02000000000000000000" pitchFamily="2" charset="0"/>
              </a:rPr>
              <a:t>)</a:t>
            </a:r>
          </a:p>
          <a:p>
            <a:pPr lvl="1"/>
            <a:r>
              <a:rPr lang="en-US" b="0" i="0" dirty="0">
                <a:solidFill>
                  <a:srgbClr val="000000"/>
                </a:solidFill>
                <a:effectLst/>
                <a:latin typeface="Roboto" panose="02000000000000000000" pitchFamily="2" charset="0"/>
              </a:rPr>
              <a:t>Year-long course</a:t>
            </a:r>
          </a:p>
          <a:p>
            <a:pPr lvl="1"/>
            <a:r>
              <a:rPr lang="en-US" dirty="0">
                <a:solidFill>
                  <a:srgbClr val="000000"/>
                </a:solidFill>
                <a:latin typeface="Roboto" panose="02000000000000000000" pitchFamily="2" charset="0"/>
              </a:rPr>
              <a:t>Target: E</a:t>
            </a:r>
            <a:r>
              <a:rPr lang="en-US" b="0" i="0" dirty="0">
                <a:solidFill>
                  <a:srgbClr val="000000"/>
                </a:solidFill>
                <a:effectLst/>
                <a:latin typeface="Roboto" panose="02000000000000000000" pitchFamily="2" charset="0"/>
              </a:rPr>
              <a:t>merging (early to early mid-career) leaders in academic emergency medicine</a:t>
            </a:r>
          </a:p>
          <a:p>
            <a:pPr lvl="1"/>
            <a:r>
              <a:rPr lang="en-US" dirty="0">
                <a:solidFill>
                  <a:srgbClr val="000000"/>
                </a:solidFill>
                <a:latin typeface="Roboto" panose="02000000000000000000" pitchFamily="2" charset="0"/>
              </a:rPr>
              <a:t>Product: S</a:t>
            </a:r>
            <a:r>
              <a:rPr lang="en-US" b="0" i="0" dirty="0">
                <a:solidFill>
                  <a:srgbClr val="000000"/>
                </a:solidFill>
                <a:effectLst/>
                <a:latin typeface="Roboto" panose="02000000000000000000" pitchFamily="2" charset="0"/>
              </a:rPr>
              <a:t>tructured, longitudinal experience designed to develop foundational leadership skills, cultivate a meaningful career network, and build a bridge to countless opportunities in their field</a:t>
            </a:r>
            <a:endParaRPr lang="en-US" dirty="0"/>
          </a:p>
        </p:txBody>
      </p:sp>
    </p:spTree>
    <p:extLst>
      <p:ext uri="{BB962C8B-B14F-4D97-AF65-F5344CB8AC3E}">
        <p14:creationId xmlns:p14="http://schemas.microsoft.com/office/powerpoint/2010/main" val="3288388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48537-626E-2B4F-ADE0-7FFE1E9C8F07}"/>
              </a:ext>
            </a:extLst>
          </p:cNvPr>
          <p:cNvSpPr>
            <a:spLocks noGrp="1"/>
          </p:cNvSpPr>
          <p:nvPr>
            <p:ph type="title"/>
          </p:nvPr>
        </p:nvSpPr>
        <p:spPr/>
        <p:txBody>
          <a:bodyPr/>
          <a:lstStyle/>
          <a:p>
            <a:r>
              <a:rPr lang="en-US" dirty="0"/>
              <a:t>Welcome from your Executive Committee</a:t>
            </a:r>
          </a:p>
        </p:txBody>
      </p:sp>
      <p:sp>
        <p:nvSpPr>
          <p:cNvPr id="3" name="Content Placeholder 2">
            <a:extLst>
              <a:ext uri="{FF2B5EF4-FFF2-40B4-BE49-F238E27FC236}">
                <a16:creationId xmlns:a16="http://schemas.microsoft.com/office/drawing/2014/main" id="{576207FD-C06D-AB43-B8D5-9C894D9D2077}"/>
              </a:ext>
            </a:extLst>
          </p:cNvPr>
          <p:cNvSpPr>
            <a:spLocks noGrp="1"/>
          </p:cNvSpPr>
          <p:nvPr>
            <p:ph idx="1"/>
          </p:nvPr>
        </p:nvSpPr>
        <p:spPr>
          <a:xfrm>
            <a:off x="480157" y="5329306"/>
            <a:ext cx="7761018" cy="760950"/>
          </a:xfrm>
        </p:spPr>
        <p:txBody>
          <a:bodyPr>
            <a:normAutofit fontScale="70000" lnSpcReduction="20000"/>
          </a:bodyPr>
          <a:lstStyle/>
          <a:p>
            <a:pPr marL="0" indent="0" algn="ctr">
              <a:buNone/>
            </a:pPr>
            <a:r>
              <a:rPr lang="en-US" dirty="0"/>
              <a:t>… and </a:t>
            </a:r>
            <a:r>
              <a:rPr lang="en-US" b="1" dirty="0"/>
              <a:t>Congratulations to Dr. Tony </a:t>
            </a:r>
            <a:r>
              <a:rPr lang="en-US" b="1" dirty="0" err="1"/>
              <a:t>Seupaul</a:t>
            </a:r>
            <a:r>
              <a:rPr lang="en-US" b="1" dirty="0"/>
              <a:t> </a:t>
            </a:r>
            <a:r>
              <a:rPr lang="en-US" dirty="0"/>
              <a:t>who will </a:t>
            </a:r>
          </a:p>
          <a:p>
            <a:pPr marL="0" indent="0" algn="ctr">
              <a:buNone/>
            </a:pPr>
            <a:r>
              <a:rPr lang="en-US" dirty="0"/>
              <a:t>join the AACEM Executive Committee at SAEM22.</a:t>
            </a:r>
          </a:p>
        </p:txBody>
      </p:sp>
      <p:pic>
        <p:nvPicPr>
          <p:cNvPr id="4" name="Picture 3">
            <a:extLst>
              <a:ext uri="{FF2B5EF4-FFF2-40B4-BE49-F238E27FC236}">
                <a16:creationId xmlns:a16="http://schemas.microsoft.com/office/drawing/2014/main" id="{C50A722D-4B28-4644-B68B-07461C3613B8}"/>
              </a:ext>
            </a:extLst>
          </p:cNvPr>
          <p:cNvPicPr>
            <a:picLocks noChangeAspect="1"/>
          </p:cNvPicPr>
          <p:nvPr/>
        </p:nvPicPr>
        <p:blipFill>
          <a:blip r:embed="rId2"/>
          <a:stretch>
            <a:fillRect/>
          </a:stretch>
        </p:blipFill>
        <p:spPr>
          <a:xfrm>
            <a:off x="480156" y="1712187"/>
            <a:ext cx="7604421" cy="2765868"/>
          </a:xfrm>
          <a:prstGeom prst="rect">
            <a:avLst/>
          </a:prstGeom>
        </p:spPr>
      </p:pic>
      <p:pic>
        <p:nvPicPr>
          <p:cNvPr id="5" name="Picture 4">
            <a:extLst>
              <a:ext uri="{FF2B5EF4-FFF2-40B4-BE49-F238E27FC236}">
                <a16:creationId xmlns:a16="http://schemas.microsoft.com/office/drawing/2014/main" id="{5245B441-CCD1-684E-A00E-55FAEB833244}"/>
              </a:ext>
            </a:extLst>
          </p:cNvPr>
          <p:cNvPicPr>
            <a:picLocks noChangeAspect="1"/>
          </p:cNvPicPr>
          <p:nvPr/>
        </p:nvPicPr>
        <p:blipFill rotWithShape="1">
          <a:blip r:embed="rId3"/>
          <a:srcRect l="343" b="3372"/>
          <a:stretch/>
        </p:blipFill>
        <p:spPr>
          <a:xfrm>
            <a:off x="8084577" y="1712187"/>
            <a:ext cx="3785128" cy="2765868"/>
          </a:xfrm>
          <a:prstGeom prst="rect">
            <a:avLst/>
          </a:prstGeom>
        </p:spPr>
      </p:pic>
    </p:spTree>
    <p:extLst>
      <p:ext uri="{BB962C8B-B14F-4D97-AF65-F5344CB8AC3E}">
        <p14:creationId xmlns:p14="http://schemas.microsoft.com/office/powerpoint/2010/main" val="2923045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93F3A-F8F1-4375-8B47-DF588882AE53}"/>
              </a:ext>
            </a:extLst>
          </p:cNvPr>
          <p:cNvSpPr>
            <a:spLocks noGrp="1"/>
          </p:cNvSpPr>
          <p:nvPr>
            <p:ph type="title"/>
          </p:nvPr>
        </p:nvSpPr>
        <p:spPr>
          <a:xfrm>
            <a:off x="609599" y="15534"/>
            <a:ext cx="9969149" cy="1143000"/>
          </a:xfrm>
        </p:spPr>
        <p:txBody>
          <a:bodyPr>
            <a:normAutofit fontScale="90000"/>
          </a:bodyPr>
          <a:lstStyle/>
          <a:p>
            <a:pPr lvl="0"/>
            <a:r>
              <a:rPr lang="en-US" dirty="0"/>
              <a:t>Increase the effectiveness of the CDP to foster the success of future Chairs</a:t>
            </a:r>
          </a:p>
        </p:txBody>
      </p:sp>
      <p:sp>
        <p:nvSpPr>
          <p:cNvPr id="3" name="Content Placeholder 2">
            <a:extLst>
              <a:ext uri="{FF2B5EF4-FFF2-40B4-BE49-F238E27FC236}">
                <a16:creationId xmlns:a16="http://schemas.microsoft.com/office/drawing/2014/main" id="{B7E747FC-D584-4528-8E4F-25737E3EB62C}"/>
              </a:ext>
            </a:extLst>
          </p:cNvPr>
          <p:cNvSpPr>
            <a:spLocks noGrp="1"/>
          </p:cNvSpPr>
          <p:nvPr>
            <p:ph idx="1"/>
          </p:nvPr>
        </p:nvSpPr>
        <p:spPr/>
        <p:txBody>
          <a:bodyPr>
            <a:normAutofit/>
          </a:bodyPr>
          <a:lstStyle/>
          <a:p>
            <a:r>
              <a:rPr lang="en-US" b="0" i="0" dirty="0">
                <a:solidFill>
                  <a:srgbClr val="000000"/>
                </a:solidFill>
                <a:effectLst/>
                <a:latin typeface="Roboto" panose="02000000000000000000" pitchFamily="2" charset="0"/>
              </a:rPr>
              <a:t>Emerging Leader Development Program (</a:t>
            </a:r>
            <a:r>
              <a:rPr lang="en-US" b="0" i="0" dirty="0" err="1">
                <a:solidFill>
                  <a:srgbClr val="000000"/>
                </a:solidFill>
                <a:effectLst/>
                <a:latin typeface="Roboto" panose="02000000000000000000" pitchFamily="2" charset="0"/>
              </a:rPr>
              <a:t>eLEAD</a:t>
            </a:r>
            <a:r>
              <a:rPr lang="en-US" b="0" i="0" dirty="0">
                <a:solidFill>
                  <a:srgbClr val="000000"/>
                </a:solidFill>
                <a:effectLst/>
                <a:latin typeface="Roboto" panose="02000000000000000000" pitchFamily="2" charset="0"/>
              </a:rPr>
              <a:t>)</a:t>
            </a:r>
          </a:p>
          <a:p>
            <a:pPr lvl="1"/>
            <a:r>
              <a:rPr lang="en-US" dirty="0">
                <a:solidFill>
                  <a:srgbClr val="000000"/>
                </a:solidFill>
                <a:latin typeface="Roboto" panose="02000000000000000000" pitchFamily="2" charset="0"/>
              </a:rPr>
              <a:t>Kick-Off at SAEM 2022</a:t>
            </a:r>
          </a:p>
          <a:p>
            <a:pPr lvl="1"/>
            <a:r>
              <a:rPr lang="en-US" b="0" i="0" dirty="0">
                <a:solidFill>
                  <a:srgbClr val="000000"/>
                </a:solidFill>
                <a:effectLst/>
                <a:latin typeface="Roboto" panose="02000000000000000000" pitchFamily="2" charset="0"/>
              </a:rPr>
              <a:t>Course Directors</a:t>
            </a:r>
          </a:p>
          <a:p>
            <a:pPr lvl="2"/>
            <a:r>
              <a:rPr lang="en-US" dirty="0">
                <a:solidFill>
                  <a:srgbClr val="000000"/>
                </a:solidFill>
                <a:latin typeface="Roboto" panose="02000000000000000000" pitchFamily="2" charset="0"/>
              </a:rPr>
              <a:t>Stephen Wolf</a:t>
            </a:r>
          </a:p>
          <a:p>
            <a:pPr lvl="2"/>
            <a:r>
              <a:rPr lang="en-US" dirty="0">
                <a:solidFill>
                  <a:srgbClr val="000000"/>
                </a:solidFill>
                <a:latin typeface="Roboto" panose="02000000000000000000" pitchFamily="2" charset="0"/>
              </a:rPr>
              <a:t>Jane Brice </a:t>
            </a:r>
          </a:p>
          <a:p>
            <a:pPr lvl="1"/>
            <a:r>
              <a:rPr lang="en-US" dirty="0">
                <a:solidFill>
                  <a:srgbClr val="000000"/>
                </a:solidFill>
                <a:latin typeface="Roboto" panose="02000000000000000000" pitchFamily="2" charset="0"/>
              </a:rPr>
              <a:t>Please let one of us know if you are interested in presenting a leadership topic</a:t>
            </a:r>
            <a:endParaRPr lang="en-US" b="0" i="0" dirty="0">
              <a:solidFill>
                <a:srgbClr val="000000"/>
              </a:solidFill>
              <a:effectLst/>
              <a:latin typeface="Roboto" panose="02000000000000000000" pitchFamily="2" charset="0"/>
            </a:endParaRPr>
          </a:p>
        </p:txBody>
      </p:sp>
    </p:spTree>
    <p:extLst>
      <p:ext uri="{BB962C8B-B14F-4D97-AF65-F5344CB8AC3E}">
        <p14:creationId xmlns:p14="http://schemas.microsoft.com/office/powerpoint/2010/main" val="34988495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51366-68AB-48F2-BDF0-59971F13B122}"/>
              </a:ext>
            </a:extLst>
          </p:cNvPr>
          <p:cNvSpPr>
            <a:spLocks noGrp="1"/>
          </p:cNvSpPr>
          <p:nvPr>
            <p:ph type="title"/>
          </p:nvPr>
        </p:nvSpPr>
        <p:spPr/>
        <p:txBody>
          <a:bodyPr>
            <a:normAutofit/>
          </a:bodyPr>
          <a:lstStyle/>
          <a:p>
            <a:r>
              <a:rPr lang="en-US" dirty="0" err="1"/>
              <a:t>eLEAD</a:t>
            </a:r>
            <a:r>
              <a:rPr lang="en-US" dirty="0"/>
              <a:t> Draft Curriculum</a:t>
            </a:r>
          </a:p>
        </p:txBody>
      </p:sp>
      <p:sp>
        <p:nvSpPr>
          <p:cNvPr id="3" name="Content Placeholder 2">
            <a:extLst>
              <a:ext uri="{FF2B5EF4-FFF2-40B4-BE49-F238E27FC236}">
                <a16:creationId xmlns:a16="http://schemas.microsoft.com/office/drawing/2014/main" id="{46AD39BA-F7D3-478D-A7DD-27C6D8277ACA}"/>
              </a:ext>
            </a:extLst>
          </p:cNvPr>
          <p:cNvSpPr>
            <a:spLocks noGrp="1"/>
          </p:cNvSpPr>
          <p:nvPr>
            <p:ph sz="half" idx="1"/>
          </p:nvPr>
        </p:nvSpPr>
        <p:spPr>
          <a:xfrm>
            <a:off x="609600" y="1384231"/>
            <a:ext cx="5384800" cy="4579690"/>
          </a:xfrm>
        </p:spPr>
        <p:txBody>
          <a:bodyPr>
            <a:normAutofit fontScale="92500" lnSpcReduction="10000"/>
          </a:bodyPr>
          <a:lstStyle/>
          <a:p>
            <a:pPr marL="0" marR="0" indent="0">
              <a:lnSpc>
                <a:spcPct val="115000"/>
              </a:lnSpc>
              <a:spcBef>
                <a:spcPts val="0"/>
              </a:spcBef>
              <a:spcAft>
                <a:spcPts val="0"/>
              </a:spcAft>
              <a:buNone/>
            </a:pPr>
            <a:r>
              <a:rPr lang="en-US" sz="1900" b="1" u="sng" dirty="0">
                <a:effectLst/>
                <a:latin typeface="Calibri" panose="020F0502020204030204" pitchFamily="34" charset="0"/>
                <a:ea typeface="Calibri" panose="020F0502020204030204" pitchFamily="34" charset="0"/>
              </a:rPr>
              <a:t>Personal Domain</a:t>
            </a:r>
            <a:endParaRPr lang="en-US" sz="1700" dirty="0">
              <a:effectLst/>
              <a:latin typeface="Arial" panose="020B0604020202020204" pitchFamily="34" charset="0"/>
              <a:ea typeface="Arial" panose="020B0604020202020204" pitchFamily="34" charset="0"/>
            </a:endParaRPr>
          </a:p>
          <a:p>
            <a:pPr lvl="1" indent="-342900">
              <a:lnSpc>
                <a:spcPct val="115000"/>
              </a:lnSpc>
              <a:spcAft>
                <a:spcPts val="0"/>
              </a:spcAft>
              <a:buFont typeface="Arial" panose="020B0604020202020204" pitchFamily="34" charset="0"/>
              <a:buChar char="●"/>
            </a:pPr>
            <a:r>
              <a:rPr lang="en-US" sz="1300" u="none" strike="noStrike" dirty="0">
                <a:effectLst/>
                <a:latin typeface="Calibri" panose="020F0502020204030204" pitchFamily="34" charset="0"/>
                <a:ea typeface="Calibri" panose="020F0502020204030204" pitchFamily="34" charset="0"/>
              </a:rPr>
              <a:t>Time Management</a:t>
            </a:r>
            <a:endParaRPr lang="en-US" sz="1200" u="none" strike="noStrike" dirty="0">
              <a:effectLst/>
              <a:latin typeface="Arial" panose="020B0604020202020204" pitchFamily="34" charset="0"/>
              <a:ea typeface="Arial" panose="020B0604020202020204" pitchFamily="34" charset="0"/>
            </a:endParaRPr>
          </a:p>
          <a:p>
            <a:pPr lvl="1" indent="-342900">
              <a:lnSpc>
                <a:spcPct val="115000"/>
              </a:lnSpc>
              <a:spcAft>
                <a:spcPts val="0"/>
              </a:spcAft>
              <a:buFont typeface="Arial" panose="020B0604020202020204" pitchFamily="34" charset="0"/>
              <a:buChar char="●"/>
            </a:pPr>
            <a:r>
              <a:rPr lang="en-US" sz="1300" u="none" strike="noStrike" dirty="0">
                <a:effectLst/>
                <a:latin typeface="Calibri" panose="020F0502020204030204" pitchFamily="34" charset="0"/>
                <a:ea typeface="Calibri" panose="020F0502020204030204" pitchFamily="34" charset="0"/>
              </a:rPr>
              <a:t>Emotional Intelligence </a:t>
            </a:r>
            <a:endParaRPr lang="en-US" sz="1200" u="none" strike="noStrike" dirty="0">
              <a:effectLst/>
              <a:latin typeface="Arial" panose="020B0604020202020204" pitchFamily="34" charset="0"/>
              <a:ea typeface="Arial" panose="020B0604020202020204" pitchFamily="34" charset="0"/>
            </a:endParaRPr>
          </a:p>
          <a:p>
            <a:pPr lvl="1" indent="-342900">
              <a:lnSpc>
                <a:spcPct val="115000"/>
              </a:lnSpc>
              <a:spcAft>
                <a:spcPts val="0"/>
              </a:spcAft>
              <a:buFont typeface="Arial" panose="020B0604020202020204" pitchFamily="34" charset="0"/>
              <a:buChar char="●"/>
            </a:pPr>
            <a:r>
              <a:rPr lang="en-US" sz="1300" u="none" strike="noStrike" dirty="0">
                <a:effectLst/>
                <a:latin typeface="Calibri" panose="020F0502020204030204" pitchFamily="34" charset="0"/>
                <a:ea typeface="Calibri" panose="020F0502020204030204" pitchFamily="34" charset="0"/>
              </a:rPr>
              <a:t>Self-management </a:t>
            </a:r>
            <a:endParaRPr lang="en-US" sz="1200" u="none" strike="noStrike" dirty="0">
              <a:effectLst/>
              <a:latin typeface="Arial" panose="020B0604020202020204" pitchFamily="34" charset="0"/>
              <a:ea typeface="Arial" panose="020B0604020202020204" pitchFamily="34" charset="0"/>
            </a:endParaRPr>
          </a:p>
          <a:p>
            <a:pPr lvl="1" indent="-342900">
              <a:lnSpc>
                <a:spcPct val="115000"/>
              </a:lnSpc>
              <a:spcAft>
                <a:spcPts val="0"/>
              </a:spcAft>
              <a:buFont typeface="Arial" panose="020B0604020202020204" pitchFamily="34" charset="0"/>
              <a:buChar char="●"/>
            </a:pPr>
            <a:r>
              <a:rPr lang="en-US" sz="1300" u="none" strike="noStrike" dirty="0">
                <a:effectLst/>
                <a:latin typeface="Calibri" panose="020F0502020204030204" pitchFamily="34" charset="0"/>
                <a:ea typeface="Calibri" panose="020F0502020204030204" pitchFamily="34" charset="0"/>
              </a:rPr>
              <a:t>Personal Leadership</a:t>
            </a:r>
            <a:endParaRPr lang="en-US" sz="1200" u="none" strike="noStrike" dirty="0">
              <a:effectLst/>
              <a:latin typeface="Arial" panose="020B0604020202020204" pitchFamily="34" charset="0"/>
              <a:ea typeface="Arial" panose="020B0604020202020204" pitchFamily="34" charset="0"/>
            </a:endParaRPr>
          </a:p>
          <a:p>
            <a:pPr lvl="2" indent="-285750">
              <a:lnSpc>
                <a:spcPct val="115000"/>
              </a:lnSpc>
              <a:spcAft>
                <a:spcPts val="0"/>
              </a:spcAft>
              <a:buFont typeface="Arial" panose="020B0604020202020204" pitchFamily="34" charset="0"/>
              <a:buChar char="○"/>
            </a:pPr>
            <a:r>
              <a:rPr lang="en-US" sz="1300" u="none" strike="noStrike" dirty="0">
                <a:effectLst/>
                <a:latin typeface="Calibri" panose="020F0502020204030204" pitchFamily="34" charset="0"/>
                <a:ea typeface="Calibri" panose="020F0502020204030204" pitchFamily="34" charset="0"/>
              </a:rPr>
              <a:t>Values/Guiding Principles</a:t>
            </a:r>
            <a:endParaRPr lang="en-US" sz="1200" u="none" strike="noStrike" dirty="0">
              <a:effectLst/>
              <a:latin typeface="Arial" panose="020B0604020202020204" pitchFamily="34" charset="0"/>
              <a:ea typeface="Arial" panose="020B0604020202020204" pitchFamily="34" charset="0"/>
            </a:endParaRPr>
          </a:p>
          <a:p>
            <a:pPr lvl="1" indent="-342900">
              <a:lnSpc>
                <a:spcPct val="115000"/>
              </a:lnSpc>
              <a:spcAft>
                <a:spcPts val="0"/>
              </a:spcAft>
              <a:buFont typeface="Arial" panose="020B0604020202020204" pitchFamily="34" charset="0"/>
              <a:buChar char="●"/>
            </a:pPr>
            <a:r>
              <a:rPr lang="en-US" sz="1300" u="none" strike="noStrike" dirty="0">
                <a:effectLst/>
                <a:latin typeface="Calibri" panose="020F0502020204030204" pitchFamily="34" charset="0"/>
                <a:ea typeface="Calibri" panose="020F0502020204030204" pitchFamily="34" charset="0"/>
              </a:rPr>
              <a:t>Leading from Within</a:t>
            </a:r>
            <a:endParaRPr lang="en-US" sz="1200" u="none" strike="noStrike" dirty="0">
              <a:effectLst/>
              <a:latin typeface="Arial" panose="020B0604020202020204" pitchFamily="34" charset="0"/>
              <a:ea typeface="Arial" panose="020B0604020202020204" pitchFamily="34" charset="0"/>
            </a:endParaRPr>
          </a:p>
          <a:p>
            <a:pPr lvl="1" indent="-342900">
              <a:lnSpc>
                <a:spcPct val="115000"/>
              </a:lnSpc>
              <a:spcAft>
                <a:spcPts val="0"/>
              </a:spcAft>
              <a:buFont typeface="Arial" panose="020B0604020202020204" pitchFamily="34" charset="0"/>
              <a:buChar char="●"/>
            </a:pPr>
            <a:r>
              <a:rPr lang="en-US" sz="1300" u="none" strike="noStrike" dirty="0">
                <a:effectLst/>
                <a:latin typeface="Calibri" panose="020F0502020204030204" pitchFamily="34" charset="0"/>
                <a:ea typeface="Calibri" panose="020F0502020204030204" pitchFamily="34" charset="0"/>
              </a:rPr>
              <a:t>Managing Failure - Fail Fast, Learn Faster</a:t>
            </a:r>
            <a:endParaRPr lang="en-US" sz="1200" u="none" strike="noStrike" dirty="0">
              <a:effectLst/>
              <a:latin typeface="Arial" panose="020B0604020202020204" pitchFamily="34" charset="0"/>
              <a:ea typeface="Arial" panose="020B0604020202020204" pitchFamily="34" charset="0"/>
            </a:endParaRPr>
          </a:p>
          <a:p>
            <a:pPr lvl="1" indent="-342900">
              <a:lnSpc>
                <a:spcPct val="115000"/>
              </a:lnSpc>
              <a:spcAft>
                <a:spcPts val="0"/>
              </a:spcAft>
              <a:buFont typeface="Arial" panose="020B0604020202020204" pitchFamily="34" charset="0"/>
              <a:buChar char="●"/>
            </a:pPr>
            <a:r>
              <a:rPr lang="en-US" sz="1300" u="none" strike="noStrike" dirty="0">
                <a:effectLst/>
                <a:latin typeface="Calibri" panose="020F0502020204030204" pitchFamily="34" charset="0"/>
                <a:ea typeface="Calibri" panose="020F0502020204030204" pitchFamily="34" charset="0"/>
              </a:rPr>
              <a:t>Managing and Adapting Your Brand</a:t>
            </a:r>
            <a:endParaRPr lang="en-US" sz="1200" u="none" strike="noStrike" dirty="0">
              <a:effectLst/>
              <a:latin typeface="Arial" panose="020B0604020202020204" pitchFamily="34" charset="0"/>
              <a:ea typeface="Arial" panose="020B0604020202020204" pitchFamily="34" charset="0"/>
            </a:endParaRPr>
          </a:p>
          <a:p>
            <a:pPr lvl="1" indent="-342900">
              <a:lnSpc>
                <a:spcPct val="115000"/>
              </a:lnSpc>
              <a:spcAft>
                <a:spcPts val="0"/>
              </a:spcAft>
              <a:buFont typeface="Arial" panose="020B0604020202020204" pitchFamily="34" charset="0"/>
              <a:buChar char="●"/>
            </a:pPr>
            <a:r>
              <a:rPr lang="en-US" sz="1300" u="none" strike="noStrike" dirty="0">
                <a:effectLst/>
                <a:latin typeface="Calibri" panose="020F0502020204030204" pitchFamily="34" charset="0"/>
                <a:ea typeface="Calibri" panose="020F0502020204030204" pitchFamily="34" charset="0"/>
              </a:rPr>
              <a:t>Importance of Developing Mentor and Coaching Networks</a:t>
            </a:r>
            <a:endParaRPr lang="en-US" sz="1200" u="none" strike="noStrike" dirty="0">
              <a:effectLst/>
              <a:latin typeface="Arial" panose="020B0604020202020204" pitchFamily="34" charset="0"/>
              <a:ea typeface="Arial" panose="020B0604020202020204" pitchFamily="34" charset="0"/>
            </a:endParaRPr>
          </a:p>
          <a:p>
            <a:pPr lvl="1" indent="-342900">
              <a:lnSpc>
                <a:spcPct val="115000"/>
              </a:lnSpc>
              <a:spcAft>
                <a:spcPts val="0"/>
              </a:spcAft>
              <a:buFont typeface="Arial" panose="020B0604020202020204" pitchFamily="34" charset="0"/>
              <a:buChar char="●"/>
            </a:pPr>
            <a:r>
              <a:rPr lang="en-US" sz="1300" u="none" strike="noStrike" dirty="0">
                <a:effectLst/>
                <a:latin typeface="Calibri" panose="020F0502020204030204" pitchFamily="34" charset="0"/>
                <a:ea typeface="Calibri" panose="020F0502020204030204" pitchFamily="34" charset="0"/>
              </a:rPr>
              <a:t>How to Run Effective Meetings</a:t>
            </a:r>
            <a:endParaRPr lang="en-US" sz="1200" u="none" strike="noStrike" dirty="0">
              <a:effectLst/>
              <a:latin typeface="Arial" panose="020B0604020202020204" pitchFamily="34" charset="0"/>
              <a:ea typeface="Arial" panose="020B0604020202020204" pitchFamily="34" charset="0"/>
            </a:endParaRPr>
          </a:p>
          <a:p>
            <a:pPr marL="0" marR="0" indent="0">
              <a:lnSpc>
                <a:spcPct val="115000"/>
              </a:lnSpc>
              <a:spcBef>
                <a:spcPts val="0"/>
              </a:spcBef>
              <a:spcAft>
                <a:spcPts val="0"/>
              </a:spcAft>
              <a:buNone/>
            </a:pPr>
            <a:endParaRPr lang="en-US" sz="1700" dirty="0">
              <a:effectLst/>
              <a:latin typeface="Arial" panose="020B0604020202020204" pitchFamily="34" charset="0"/>
              <a:ea typeface="Arial" panose="020B0604020202020204" pitchFamily="34" charset="0"/>
            </a:endParaRPr>
          </a:p>
          <a:p>
            <a:pPr marL="0" marR="0" indent="0">
              <a:lnSpc>
                <a:spcPct val="115000"/>
              </a:lnSpc>
              <a:spcBef>
                <a:spcPts val="0"/>
              </a:spcBef>
              <a:spcAft>
                <a:spcPts val="0"/>
              </a:spcAft>
              <a:buNone/>
            </a:pPr>
            <a:r>
              <a:rPr lang="en-US" sz="1900" b="1" u="sng" dirty="0">
                <a:effectLst/>
                <a:latin typeface="Calibri" panose="020F0502020204030204" pitchFamily="34" charset="0"/>
                <a:ea typeface="Calibri" panose="020F0502020204030204" pitchFamily="34" charset="0"/>
              </a:rPr>
              <a:t>Interpersonal and Communication Domain</a:t>
            </a:r>
            <a:endParaRPr lang="en-US" sz="1700" dirty="0">
              <a:effectLst/>
              <a:latin typeface="Arial" panose="020B0604020202020204" pitchFamily="34" charset="0"/>
              <a:ea typeface="Arial" panose="020B0604020202020204" pitchFamily="34" charset="0"/>
            </a:endParaRPr>
          </a:p>
          <a:p>
            <a:pPr lvl="1" indent="-342900">
              <a:lnSpc>
                <a:spcPct val="115000"/>
              </a:lnSpc>
              <a:spcAft>
                <a:spcPts val="0"/>
              </a:spcAft>
              <a:buFont typeface="Arial" panose="020B0604020202020204" pitchFamily="34" charset="0"/>
              <a:buChar char="●"/>
            </a:pPr>
            <a:r>
              <a:rPr lang="en-US" sz="1300" u="none" strike="noStrike" dirty="0">
                <a:effectLst/>
                <a:latin typeface="Calibri" panose="020F0502020204030204" pitchFamily="34" charset="0"/>
                <a:ea typeface="Calibri" panose="020F0502020204030204" pitchFamily="34" charset="0"/>
              </a:rPr>
              <a:t>Negotiation</a:t>
            </a:r>
            <a:endParaRPr lang="en-US" sz="1200" u="none" strike="noStrike" dirty="0">
              <a:effectLst/>
              <a:latin typeface="Arial" panose="020B0604020202020204" pitchFamily="34" charset="0"/>
              <a:ea typeface="Arial" panose="020B0604020202020204" pitchFamily="34" charset="0"/>
            </a:endParaRPr>
          </a:p>
          <a:p>
            <a:pPr lvl="1" indent="-342900">
              <a:lnSpc>
                <a:spcPct val="115000"/>
              </a:lnSpc>
              <a:spcAft>
                <a:spcPts val="0"/>
              </a:spcAft>
              <a:buFont typeface="Arial" panose="020B0604020202020204" pitchFamily="34" charset="0"/>
              <a:buChar char="●"/>
            </a:pPr>
            <a:r>
              <a:rPr lang="en-US" sz="1300" u="none" strike="noStrike" dirty="0">
                <a:effectLst/>
                <a:latin typeface="Calibri" panose="020F0502020204030204" pitchFamily="34" charset="0"/>
                <a:ea typeface="Calibri" panose="020F0502020204030204" pitchFamily="34" charset="0"/>
              </a:rPr>
              <a:t>Leading Teams and Other People</a:t>
            </a:r>
            <a:endParaRPr lang="en-US" sz="1200" u="none" strike="noStrike" dirty="0">
              <a:effectLst/>
              <a:latin typeface="Arial" panose="020B0604020202020204" pitchFamily="34" charset="0"/>
              <a:ea typeface="Arial" panose="020B0604020202020204" pitchFamily="34" charset="0"/>
            </a:endParaRPr>
          </a:p>
          <a:p>
            <a:pPr lvl="1" indent="-342900">
              <a:lnSpc>
                <a:spcPct val="115000"/>
              </a:lnSpc>
              <a:spcAft>
                <a:spcPts val="0"/>
              </a:spcAft>
              <a:buFont typeface="Arial" panose="020B0604020202020204" pitchFamily="34" charset="0"/>
              <a:buChar char="●"/>
            </a:pPr>
            <a:r>
              <a:rPr lang="en-US" sz="1300" u="none" strike="noStrike" dirty="0">
                <a:effectLst/>
                <a:latin typeface="Calibri" panose="020F0502020204030204" pitchFamily="34" charset="0"/>
                <a:ea typeface="Calibri" panose="020F0502020204030204" pitchFamily="34" charset="0"/>
              </a:rPr>
              <a:t>Conflict Resolution</a:t>
            </a:r>
            <a:endParaRPr lang="en-US" sz="1200" u="none" strike="noStrike" dirty="0">
              <a:effectLst/>
              <a:latin typeface="Arial" panose="020B0604020202020204" pitchFamily="34" charset="0"/>
              <a:ea typeface="Arial" panose="020B0604020202020204" pitchFamily="34" charset="0"/>
            </a:endParaRPr>
          </a:p>
          <a:p>
            <a:pPr lvl="1" indent="-342900">
              <a:lnSpc>
                <a:spcPct val="115000"/>
              </a:lnSpc>
              <a:spcAft>
                <a:spcPts val="0"/>
              </a:spcAft>
              <a:buFont typeface="Arial" panose="020B0604020202020204" pitchFamily="34" charset="0"/>
              <a:buChar char="●"/>
            </a:pPr>
            <a:r>
              <a:rPr lang="en-US" sz="1300" u="none" strike="noStrike" dirty="0">
                <a:effectLst/>
                <a:latin typeface="Calibri" panose="020F0502020204030204" pitchFamily="34" charset="0"/>
                <a:ea typeface="Calibri" panose="020F0502020204030204" pitchFamily="34" charset="0"/>
              </a:rPr>
              <a:t>Business Communication</a:t>
            </a:r>
            <a:endParaRPr lang="en-US" sz="1200" u="none" strike="noStrike" dirty="0">
              <a:effectLst/>
              <a:latin typeface="Arial" panose="020B0604020202020204" pitchFamily="34" charset="0"/>
              <a:ea typeface="Arial" panose="020B0604020202020204" pitchFamily="34" charset="0"/>
            </a:endParaRPr>
          </a:p>
          <a:p>
            <a:pPr lvl="1" indent="-342900">
              <a:lnSpc>
                <a:spcPct val="115000"/>
              </a:lnSpc>
              <a:spcAft>
                <a:spcPts val="0"/>
              </a:spcAft>
              <a:buFont typeface="Arial" panose="020B0604020202020204" pitchFamily="34" charset="0"/>
              <a:buChar char="●"/>
            </a:pPr>
            <a:r>
              <a:rPr lang="en-US" sz="1300" u="none" strike="noStrike" dirty="0">
                <a:effectLst/>
                <a:latin typeface="Calibri" panose="020F0502020204030204" pitchFamily="34" charset="0"/>
                <a:ea typeface="Calibri" panose="020F0502020204030204" pitchFamily="34" charset="0"/>
              </a:rPr>
              <a:t>Interpersonal Communication</a:t>
            </a:r>
            <a:endParaRPr lang="en-US" sz="1200" u="none" strike="noStrike" dirty="0">
              <a:effectLst/>
              <a:latin typeface="Arial" panose="020B0604020202020204" pitchFamily="34" charset="0"/>
              <a:ea typeface="Arial" panose="020B0604020202020204" pitchFamily="34" charset="0"/>
            </a:endParaRPr>
          </a:p>
          <a:p>
            <a:pPr lvl="1" indent="-342900">
              <a:lnSpc>
                <a:spcPct val="115000"/>
              </a:lnSpc>
              <a:spcAft>
                <a:spcPts val="0"/>
              </a:spcAft>
              <a:buFont typeface="Arial" panose="020B0604020202020204" pitchFamily="34" charset="0"/>
              <a:buChar char="●"/>
            </a:pPr>
            <a:r>
              <a:rPr lang="en-US" sz="1300" u="none" strike="noStrike" dirty="0">
                <a:effectLst/>
                <a:latin typeface="Calibri" panose="020F0502020204030204" pitchFamily="34" charset="0"/>
                <a:ea typeface="Calibri" panose="020F0502020204030204" pitchFamily="34" charset="0"/>
              </a:rPr>
              <a:t>Influence and Persuasion</a:t>
            </a:r>
            <a:endParaRPr lang="en-US" sz="1200" u="none" strike="noStrike" dirty="0">
              <a:effectLst/>
              <a:latin typeface="Arial" panose="020B0604020202020204" pitchFamily="34" charset="0"/>
              <a:ea typeface="Arial" panose="020B0604020202020204" pitchFamily="34" charset="0"/>
            </a:endParaRPr>
          </a:p>
          <a:p>
            <a:pPr lvl="1" indent="-342900">
              <a:lnSpc>
                <a:spcPct val="115000"/>
              </a:lnSpc>
              <a:spcAft>
                <a:spcPts val="0"/>
              </a:spcAft>
              <a:buFont typeface="Arial" panose="020B0604020202020204" pitchFamily="34" charset="0"/>
              <a:buChar char="●"/>
            </a:pPr>
            <a:r>
              <a:rPr lang="en-US" sz="1300" u="none" strike="noStrike" dirty="0">
                <a:effectLst/>
                <a:latin typeface="Calibri" panose="020F0502020204030204" pitchFamily="34" charset="0"/>
                <a:ea typeface="Calibri" panose="020F0502020204030204" pitchFamily="34" charset="0"/>
              </a:rPr>
              <a:t>Managing Up and Down</a:t>
            </a:r>
            <a:endParaRPr lang="en-US" sz="1200" u="none" strike="noStrike" dirty="0">
              <a:effectLst/>
              <a:latin typeface="Arial" panose="020B0604020202020204" pitchFamily="34" charset="0"/>
              <a:ea typeface="Arial" panose="020B0604020202020204" pitchFamily="34" charset="0"/>
            </a:endParaRPr>
          </a:p>
          <a:p>
            <a:pPr lvl="2" indent="-285750">
              <a:lnSpc>
                <a:spcPct val="115000"/>
              </a:lnSpc>
              <a:spcAft>
                <a:spcPts val="0"/>
              </a:spcAft>
              <a:buFont typeface="Arial" panose="020B0604020202020204" pitchFamily="34" charset="0"/>
              <a:buChar char="○"/>
            </a:pPr>
            <a:r>
              <a:rPr lang="en-US" sz="1300" u="none" strike="noStrike" dirty="0">
                <a:effectLst/>
                <a:latin typeface="Calibri" panose="020F0502020204030204" pitchFamily="34" charset="0"/>
                <a:ea typeface="Calibri" panose="020F0502020204030204" pitchFamily="34" charset="0"/>
              </a:rPr>
              <a:t>Seeing the world through the eyes of your boss</a:t>
            </a:r>
            <a:endParaRPr lang="en-US" sz="1200" u="none" strike="noStrike" dirty="0">
              <a:effectLst/>
              <a:latin typeface="Arial" panose="020B0604020202020204" pitchFamily="34" charset="0"/>
              <a:ea typeface="Arial" panose="020B0604020202020204" pitchFamily="34" charset="0"/>
            </a:endParaRPr>
          </a:p>
          <a:p>
            <a:pPr lvl="2" indent="-285750">
              <a:lnSpc>
                <a:spcPct val="115000"/>
              </a:lnSpc>
              <a:spcAft>
                <a:spcPts val="0"/>
              </a:spcAft>
              <a:buFont typeface="Arial" panose="020B0604020202020204" pitchFamily="34" charset="0"/>
              <a:buChar char="○"/>
            </a:pPr>
            <a:r>
              <a:rPr lang="en-US" sz="1300" u="none" strike="noStrike" dirty="0">
                <a:effectLst/>
                <a:latin typeface="Calibri" panose="020F0502020204030204" pitchFamily="34" charset="0"/>
                <a:ea typeface="Calibri" panose="020F0502020204030204" pitchFamily="34" charset="0"/>
              </a:rPr>
              <a:t>Seeing the world through the eyes of your staff</a:t>
            </a:r>
            <a:endParaRPr lang="en-US" sz="19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endParaRPr lang="en-US" sz="1100" dirty="0">
              <a:effectLst/>
              <a:latin typeface="Arial" panose="020B0604020202020204" pitchFamily="34" charset="0"/>
              <a:ea typeface="Arial" panose="020B0604020202020204" pitchFamily="34" charset="0"/>
            </a:endParaRPr>
          </a:p>
        </p:txBody>
      </p:sp>
      <p:sp>
        <p:nvSpPr>
          <p:cNvPr id="5" name="Content Placeholder 4">
            <a:extLst>
              <a:ext uri="{FF2B5EF4-FFF2-40B4-BE49-F238E27FC236}">
                <a16:creationId xmlns:a16="http://schemas.microsoft.com/office/drawing/2014/main" id="{988605A8-364B-41A8-AA52-073565CBC6CF}"/>
              </a:ext>
            </a:extLst>
          </p:cNvPr>
          <p:cNvSpPr>
            <a:spLocks noGrp="1"/>
          </p:cNvSpPr>
          <p:nvPr>
            <p:ph sz="half" idx="2"/>
          </p:nvPr>
        </p:nvSpPr>
        <p:spPr>
          <a:xfrm>
            <a:off x="6197600" y="1384231"/>
            <a:ext cx="5384800" cy="4579690"/>
          </a:xfrm>
        </p:spPr>
        <p:txBody>
          <a:bodyPr>
            <a:normAutofit fontScale="92500" lnSpcReduction="10000"/>
          </a:bodyPr>
          <a:lstStyle/>
          <a:p>
            <a:pPr marL="0" indent="0">
              <a:lnSpc>
                <a:spcPct val="115000"/>
              </a:lnSpc>
              <a:spcAft>
                <a:spcPts val="0"/>
              </a:spcAft>
              <a:buNone/>
            </a:pPr>
            <a:r>
              <a:rPr lang="en-US" sz="1900" b="1" u="sng" dirty="0">
                <a:latin typeface="Calibri" panose="020F0502020204030204" pitchFamily="34" charset="0"/>
                <a:ea typeface="Calibri" panose="020F0502020204030204" pitchFamily="34" charset="0"/>
              </a:rPr>
              <a:t>Systems-based Domain</a:t>
            </a:r>
            <a:endParaRPr lang="en-US" sz="1900" dirty="0">
              <a:latin typeface="Arial" panose="020B0604020202020204" pitchFamily="34" charset="0"/>
              <a:ea typeface="Arial" panose="020B0604020202020204" pitchFamily="34" charset="0"/>
            </a:endParaRPr>
          </a:p>
          <a:p>
            <a:pPr lvl="0">
              <a:lnSpc>
                <a:spcPct val="115000"/>
              </a:lnSpc>
              <a:spcAft>
                <a:spcPts val="0"/>
              </a:spcAft>
              <a:buFont typeface="Arial" panose="020B0604020202020204" pitchFamily="34" charset="0"/>
              <a:buChar char="●"/>
            </a:pPr>
            <a:r>
              <a:rPr lang="en-US" sz="1300" dirty="0">
                <a:latin typeface="Calibri" panose="020F0502020204030204" pitchFamily="34" charset="0"/>
                <a:ea typeface="Calibri" panose="020F0502020204030204" pitchFamily="34" charset="0"/>
              </a:rPr>
              <a:t>Organizational Design</a:t>
            </a:r>
            <a:endParaRPr lang="en-US" sz="1300" dirty="0">
              <a:latin typeface="Arial" panose="020B0604020202020204" pitchFamily="34" charset="0"/>
              <a:ea typeface="Arial" panose="020B0604020202020204" pitchFamily="34" charset="0"/>
            </a:endParaRPr>
          </a:p>
          <a:p>
            <a:pPr lvl="0">
              <a:lnSpc>
                <a:spcPct val="115000"/>
              </a:lnSpc>
              <a:spcAft>
                <a:spcPts val="0"/>
              </a:spcAft>
              <a:buFont typeface="Arial" panose="020B0604020202020204" pitchFamily="34" charset="0"/>
              <a:buChar char="●"/>
            </a:pPr>
            <a:r>
              <a:rPr lang="en-US" sz="1300" dirty="0">
                <a:latin typeface="Calibri" panose="020F0502020204030204" pitchFamily="34" charset="0"/>
                <a:ea typeface="Calibri" panose="020F0502020204030204" pitchFamily="34" charset="0"/>
              </a:rPr>
              <a:t>Change Management</a:t>
            </a:r>
            <a:endParaRPr lang="en-US" sz="1300" dirty="0">
              <a:latin typeface="Arial" panose="020B0604020202020204" pitchFamily="34" charset="0"/>
              <a:ea typeface="Arial" panose="020B0604020202020204" pitchFamily="34" charset="0"/>
            </a:endParaRPr>
          </a:p>
          <a:p>
            <a:pPr lvl="0">
              <a:lnSpc>
                <a:spcPct val="115000"/>
              </a:lnSpc>
              <a:spcAft>
                <a:spcPts val="0"/>
              </a:spcAft>
              <a:buFont typeface="Arial" panose="020B0604020202020204" pitchFamily="34" charset="0"/>
              <a:buChar char="●"/>
            </a:pPr>
            <a:r>
              <a:rPr lang="en-US" sz="1300" dirty="0">
                <a:latin typeface="Calibri" panose="020F0502020204030204" pitchFamily="34" charset="0"/>
                <a:ea typeface="Calibri" panose="020F0502020204030204" pitchFamily="34" charset="0"/>
              </a:rPr>
              <a:t>Project Management </a:t>
            </a:r>
            <a:endParaRPr lang="en-US" sz="1300" dirty="0">
              <a:latin typeface="Arial" panose="020B0604020202020204" pitchFamily="34" charset="0"/>
              <a:ea typeface="Arial" panose="020B0604020202020204" pitchFamily="34" charset="0"/>
            </a:endParaRPr>
          </a:p>
          <a:p>
            <a:pPr lvl="0">
              <a:lnSpc>
                <a:spcPct val="115000"/>
              </a:lnSpc>
              <a:spcAft>
                <a:spcPts val="0"/>
              </a:spcAft>
              <a:buFont typeface="Arial" panose="020B0604020202020204" pitchFamily="34" charset="0"/>
              <a:buChar char="●"/>
            </a:pPr>
            <a:r>
              <a:rPr lang="en-US" sz="1300" dirty="0">
                <a:latin typeface="Calibri" panose="020F0502020204030204" pitchFamily="34" charset="0"/>
                <a:ea typeface="Calibri" panose="020F0502020204030204" pitchFamily="34" charset="0"/>
              </a:rPr>
              <a:t>Leading in Crisis </a:t>
            </a:r>
            <a:endParaRPr lang="en-US" sz="1300" dirty="0">
              <a:latin typeface="Arial" panose="020B0604020202020204" pitchFamily="34" charset="0"/>
              <a:ea typeface="Arial" panose="020B0604020202020204" pitchFamily="34" charset="0"/>
            </a:endParaRPr>
          </a:p>
          <a:p>
            <a:pPr lvl="1">
              <a:lnSpc>
                <a:spcPct val="115000"/>
              </a:lnSpc>
              <a:spcAft>
                <a:spcPts val="0"/>
              </a:spcAft>
              <a:buFont typeface="Arial" panose="020B0604020202020204" pitchFamily="34" charset="0"/>
              <a:buChar char="○"/>
            </a:pPr>
            <a:r>
              <a:rPr lang="en-US" sz="1300" dirty="0">
                <a:latin typeface="Calibri" panose="020F0502020204030204" pitchFamily="34" charset="0"/>
                <a:ea typeface="Calibri" panose="020F0502020204030204" pitchFamily="34" charset="0"/>
              </a:rPr>
              <a:t>Speaking with the Media</a:t>
            </a:r>
            <a:endParaRPr lang="en-US" sz="1300" dirty="0">
              <a:latin typeface="Arial" panose="020B0604020202020204" pitchFamily="34" charset="0"/>
              <a:ea typeface="Arial" panose="020B0604020202020204" pitchFamily="34" charset="0"/>
            </a:endParaRPr>
          </a:p>
          <a:p>
            <a:pPr lvl="0">
              <a:lnSpc>
                <a:spcPct val="115000"/>
              </a:lnSpc>
              <a:spcAft>
                <a:spcPts val="0"/>
              </a:spcAft>
              <a:buFont typeface="Arial" panose="020B0604020202020204" pitchFamily="34" charset="0"/>
              <a:buChar char="●"/>
            </a:pPr>
            <a:r>
              <a:rPr lang="en-US" sz="1300" dirty="0">
                <a:latin typeface="Calibri" panose="020F0502020204030204" pitchFamily="34" charset="0"/>
                <a:ea typeface="Calibri" panose="020F0502020204030204" pitchFamily="34" charset="0"/>
              </a:rPr>
              <a:t>Polarity/Ambiguity Management</a:t>
            </a:r>
            <a:endParaRPr lang="en-US" sz="1300" dirty="0">
              <a:latin typeface="Arial" panose="020B0604020202020204" pitchFamily="34" charset="0"/>
              <a:ea typeface="Arial" panose="020B0604020202020204" pitchFamily="34" charset="0"/>
            </a:endParaRPr>
          </a:p>
          <a:p>
            <a:pPr lvl="0">
              <a:lnSpc>
                <a:spcPct val="115000"/>
              </a:lnSpc>
              <a:spcAft>
                <a:spcPts val="0"/>
              </a:spcAft>
              <a:buFont typeface="Arial" panose="020B0604020202020204" pitchFamily="34" charset="0"/>
              <a:buChar char="●"/>
            </a:pPr>
            <a:r>
              <a:rPr lang="en-US" sz="1300" dirty="0">
                <a:latin typeface="Calibri" panose="020F0502020204030204" pitchFamily="34" charset="0"/>
                <a:ea typeface="Calibri" panose="020F0502020204030204" pitchFamily="34" charset="0"/>
              </a:rPr>
              <a:t>Finance</a:t>
            </a:r>
            <a:endParaRPr lang="en-US" sz="1300" dirty="0">
              <a:latin typeface="Arial" panose="020B0604020202020204" pitchFamily="34" charset="0"/>
              <a:ea typeface="Arial" panose="020B0604020202020204" pitchFamily="34" charset="0"/>
            </a:endParaRPr>
          </a:p>
          <a:p>
            <a:pPr lvl="0">
              <a:lnSpc>
                <a:spcPct val="115000"/>
              </a:lnSpc>
              <a:spcAft>
                <a:spcPts val="0"/>
              </a:spcAft>
              <a:buFont typeface="Arial" panose="020B0604020202020204" pitchFamily="34" charset="0"/>
              <a:buChar char="●"/>
            </a:pPr>
            <a:r>
              <a:rPr lang="en-US" sz="1300" dirty="0">
                <a:latin typeface="Calibri" panose="020F0502020204030204" pitchFamily="34" charset="0"/>
                <a:ea typeface="Calibri" panose="020F0502020204030204" pitchFamily="34" charset="0"/>
              </a:rPr>
              <a:t>Strategic Thinking, Planning and Execution</a:t>
            </a:r>
            <a:endParaRPr lang="en-US" sz="1300" dirty="0">
              <a:latin typeface="Arial" panose="020B0604020202020204" pitchFamily="34" charset="0"/>
              <a:ea typeface="Arial" panose="020B0604020202020204" pitchFamily="34" charset="0"/>
            </a:endParaRPr>
          </a:p>
          <a:p>
            <a:pPr marL="0" indent="0">
              <a:lnSpc>
                <a:spcPct val="115000"/>
              </a:lnSpc>
              <a:spcAft>
                <a:spcPts val="0"/>
              </a:spcAft>
              <a:buNone/>
            </a:pPr>
            <a:endParaRPr lang="en-US" sz="1100" dirty="0">
              <a:latin typeface="Arial" panose="020B0604020202020204" pitchFamily="34" charset="0"/>
              <a:ea typeface="Arial" panose="020B0604020202020204" pitchFamily="34" charset="0"/>
            </a:endParaRPr>
          </a:p>
          <a:p>
            <a:pPr marL="0" indent="0">
              <a:lnSpc>
                <a:spcPct val="115000"/>
              </a:lnSpc>
              <a:spcAft>
                <a:spcPts val="0"/>
              </a:spcAft>
              <a:buNone/>
            </a:pPr>
            <a:r>
              <a:rPr lang="en-US" sz="1900" b="1" u="sng" dirty="0">
                <a:latin typeface="Calibri" panose="020F0502020204030204" pitchFamily="34" charset="0"/>
                <a:ea typeface="Calibri" panose="020F0502020204030204" pitchFamily="34" charset="0"/>
              </a:rPr>
              <a:t>Social Domain</a:t>
            </a:r>
            <a:endParaRPr lang="en-US" sz="1900" dirty="0">
              <a:latin typeface="Arial" panose="020B0604020202020204" pitchFamily="34" charset="0"/>
              <a:ea typeface="Arial" panose="020B0604020202020204" pitchFamily="34" charset="0"/>
            </a:endParaRPr>
          </a:p>
          <a:p>
            <a:pPr lvl="0">
              <a:lnSpc>
                <a:spcPct val="115000"/>
              </a:lnSpc>
              <a:spcAft>
                <a:spcPts val="0"/>
              </a:spcAft>
              <a:buFont typeface="Arial" panose="020B0604020202020204" pitchFamily="34" charset="0"/>
              <a:buChar char="●"/>
            </a:pPr>
            <a:r>
              <a:rPr lang="en-US" sz="1300" dirty="0">
                <a:latin typeface="Calibri" panose="020F0502020204030204" pitchFamily="34" charset="0"/>
                <a:ea typeface="Calibri" panose="020F0502020204030204" pitchFamily="34" charset="0"/>
              </a:rPr>
              <a:t>Unconscious Bias Management </a:t>
            </a:r>
            <a:endParaRPr lang="en-US" sz="1300" dirty="0">
              <a:latin typeface="Arial" panose="020B0604020202020204" pitchFamily="34" charset="0"/>
              <a:ea typeface="Arial" panose="020B0604020202020204" pitchFamily="34" charset="0"/>
            </a:endParaRPr>
          </a:p>
          <a:p>
            <a:pPr lvl="0">
              <a:lnSpc>
                <a:spcPct val="115000"/>
              </a:lnSpc>
              <a:spcAft>
                <a:spcPts val="0"/>
              </a:spcAft>
              <a:buFont typeface="Arial" panose="020B0604020202020204" pitchFamily="34" charset="0"/>
              <a:buChar char="●"/>
            </a:pPr>
            <a:r>
              <a:rPr lang="en-US" sz="1300" dirty="0">
                <a:latin typeface="Calibri" panose="020F0502020204030204" pitchFamily="34" charset="0"/>
                <a:ea typeface="Calibri" panose="020F0502020204030204" pitchFamily="34" charset="0"/>
              </a:rPr>
              <a:t>Systemic Racism </a:t>
            </a:r>
            <a:endParaRPr lang="en-US" sz="1300" dirty="0">
              <a:latin typeface="Arial" panose="020B0604020202020204" pitchFamily="34" charset="0"/>
              <a:ea typeface="Arial" panose="020B0604020202020204" pitchFamily="34" charset="0"/>
            </a:endParaRPr>
          </a:p>
          <a:p>
            <a:pPr lvl="1">
              <a:lnSpc>
                <a:spcPct val="115000"/>
              </a:lnSpc>
              <a:spcAft>
                <a:spcPts val="0"/>
              </a:spcAft>
              <a:buFont typeface="Arial" panose="020B0604020202020204" pitchFamily="34" charset="0"/>
              <a:buChar char="○"/>
            </a:pPr>
            <a:r>
              <a:rPr lang="en-US" sz="1300" dirty="0">
                <a:latin typeface="Calibri" panose="020F0502020204030204" pitchFamily="34" charset="0"/>
                <a:ea typeface="Calibri" panose="020F0502020204030204" pitchFamily="34" charset="0"/>
              </a:rPr>
              <a:t>Social Disparities </a:t>
            </a:r>
            <a:endParaRPr lang="en-US" sz="1300" dirty="0">
              <a:latin typeface="Arial" panose="020B0604020202020204" pitchFamily="34" charset="0"/>
              <a:ea typeface="Arial" panose="020B0604020202020204" pitchFamily="34" charset="0"/>
            </a:endParaRPr>
          </a:p>
          <a:p>
            <a:pPr lvl="0">
              <a:lnSpc>
                <a:spcPct val="115000"/>
              </a:lnSpc>
              <a:spcAft>
                <a:spcPts val="0"/>
              </a:spcAft>
              <a:buFont typeface="Arial" panose="020B0604020202020204" pitchFamily="34" charset="0"/>
              <a:buChar char="●"/>
            </a:pPr>
            <a:r>
              <a:rPr lang="en-US" sz="1300" dirty="0">
                <a:latin typeface="Calibri" panose="020F0502020204030204" pitchFamily="34" charset="0"/>
                <a:ea typeface="Calibri" panose="020F0502020204030204" pitchFamily="34" charset="0"/>
              </a:rPr>
              <a:t>Public Advocacy</a:t>
            </a:r>
            <a:endParaRPr lang="en-US" sz="1300" dirty="0">
              <a:latin typeface="Arial" panose="020B0604020202020204" pitchFamily="34" charset="0"/>
              <a:ea typeface="Arial" panose="020B0604020202020204" pitchFamily="34" charset="0"/>
            </a:endParaRPr>
          </a:p>
          <a:p>
            <a:pPr lvl="0">
              <a:lnSpc>
                <a:spcPct val="115000"/>
              </a:lnSpc>
              <a:spcAft>
                <a:spcPts val="0"/>
              </a:spcAft>
              <a:buFont typeface="Arial" panose="020B0604020202020204" pitchFamily="34" charset="0"/>
              <a:buChar char="●"/>
            </a:pPr>
            <a:r>
              <a:rPr lang="en-US" sz="1300" dirty="0">
                <a:latin typeface="Calibri" panose="020F0502020204030204" pitchFamily="34" charset="0"/>
                <a:ea typeface="Calibri" panose="020F0502020204030204" pitchFamily="34" charset="0"/>
              </a:rPr>
              <a:t>Diversity, Equity, Inclusion, and Belonging</a:t>
            </a:r>
            <a:endParaRPr lang="en-US" sz="1300" dirty="0">
              <a:latin typeface="Arial" panose="020B0604020202020204" pitchFamily="34" charset="0"/>
              <a:ea typeface="Arial" panose="020B0604020202020204" pitchFamily="34" charset="0"/>
            </a:endParaRPr>
          </a:p>
          <a:p>
            <a:pPr lvl="1">
              <a:lnSpc>
                <a:spcPct val="115000"/>
              </a:lnSpc>
              <a:spcAft>
                <a:spcPts val="0"/>
              </a:spcAft>
              <a:buFont typeface="Arial" panose="020B0604020202020204" pitchFamily="34" charset="0"/>
              <a:buChar char="○"/>
            </a:pPr>
            <a:r>
              <a:rPr lang="en-US" sz="1300" dirty="0">
                <a:latin typeface="Calibri" panose="020F0502020204030204" pitchFamily="34" charset="0"/>
                <a:ea typeface="Calibri" panose="020F0502020204030204" pitchFamily="34" charset="0"/>
              </a:rPr>
              <a:t>Prioritizing</a:t>
            </a:r>
            <a:endParaRPr lang="en-US" sz="1300" dirty="0">
              <a:latin typeface="Arial" panose="020B0604020202020204" pitchFamily="34" charset="0"/>
              <a:ea typeface="Arial" panose="020B0604020202020204" pitchFamily="34" charset="0"/>
            </a:endParaRPr>
          </a:p>
          <a:p>
            <a:pPr lvl="1">
              <a:lnSpc>
                <a:spcPct val="115000"/>
              </a:lnSpc>
              <a:spcAft>
                <a:spcPts val="0"/>
              </a:spcAft>
              <a:buFont typeface="Arial" panose="020B0604020202020204" pitchFamily="34" charset="0"/>
              <a:buChar char="○"/>
            </a:pPr>
            <a:r>
              <a:rPr lang="en-US" sz="1300" dirty="0">
                <a:latin typeface="Calibri" panose="020F0502020204030204" pitchFamily="34" charset="0"/>
                <a:ea typeface="Calibri" panose="020F0502020204030204" pitchFamily="34" charset="0"/>
              </a:rPr>
              <a:t>Developing</a:t>
            </a:r>
            <a:endParaRPr lang="en-US" sz="1300" dirty="0">
              <a:latin typeface="Arial" panose="020B0604020202020204" pitchFamily="34" charset="0"/>
              <a:ea typeface="Arial" panose="020B0604020202020204" pitchFamily="34" charset="0"/>
            </a:endParaRPr>
          </a:p>
          <a:p>
            <a:pPr lvl="2">
              <a:lnSpc>
                <a:spcPct val="115000"/>
              </a:lnSpc>
              <a:spcAft>
                <a:spcPts val="0"/>
              </a:spcAft>
              <a:buFont typeface="Arial" panose="020B0604020202020204" pitchFamily="34" charset="0"/>
              <a:buChar char="■"/>
            </a:pPr>
            <a:r>
              <a:rPr lang="en-US" sz="1300" dirty="0">
                <a:latin typeface="Calibri" panose="020F0502020204030204" pitchFamily="34" charset="0"/>
                <a:ea typeface="Calibri" panose="020F0502020204030204" pitchFamily="34" charset="0"/>
              </a:rPr>
              <a:t>Business Case</a:t>
            </a:r>
            <a:endParaRPr lang="en-US" sz="1300" dirty="0">
              <a:latin typeface="Arial" panose="020B0604020202020204" pitchFamily="34" charset="0"/>
              <a:ea typeface="Arial" panose="020B0604020202020204" pitchFamily="34" charset="0"/>
            </a:endParaRPr>
          </a:p>
          <a:p>
            <a:pPr lvl="2">
              <a:lnSpc>
                <a:spcPct val="115000"/>
              </a:lnSpc>
              <a:spcAft>
                <a:spcPts val="0"/>
              </a:spcAft>
              <a:buFont typeface="Arial" panose="020B0604020202020204" pitchFamily="34" charset="0"/>
              <a:buChar char="■"/>
            </a:pPr>
            <a:r>
              <a:rPr lang="en-US" sz="1300" dirty="0">
                <a:latin typeface="Calibri" panose="020F0502020204030204" pitchFamily="34" charset="0"/>
                <a:ea typeface="Calibri" panose="020F0502020204030204" pitchFamily="34" charset="0"/>
              </a:rPr>
              <a:t>Social Case </a:t>
            </a:r>
            <a:endParaRPr lang="en-US" sz="1300" dirty="0">
              <a:latin typeface="Arial" panose="020B0604020202020204" pitchFamily="34" charset="0"/>
              <a:ea typeface="Arial" panose="020B0604020202020204" pitchFamily="34" charset="0"/>
            </a:endParaRPr>
          </a:p>
          <a:p>
            <a:pPr marL="0" indent="0">
              <a:lnSpc>
                <a:spcPct val="115000"/>
              </a:lnSpc>
              <a:spcAft>
                <a:spcPts val="0"/>
              </a:spcAft>
              <a:buNone/>
            </a:pPr>
            <a:endParaRPr lang="en-US" sz="1100" dirty="0">
              <a:latin typeface="Arial" panose="020B0604020202020204" pitchFamily="34" charset="0"/>
              <a:ea typeface="Arial" panose="020B0604020202020204" pitchFamily="34" charset="0"/>
            </a:endParaRPr>
          </a:p>
          <a:p>
            <a:pPr marL="0" indent="0">
              <a:lnSpc>
                <a:spcPct val="115000"/>
              </a:lnSpc>
              <a:spcAft>
                <a:spcPts val="0"/>
              </a:spcAft>
              <a:buNone/>
            </a:pPr>
            <a:r>
              <a:rPr lang="en-US" sz="1900" b="1" u="sng" dirty="0">
                <a:latin typeface="Calibri" panose="020F0502020204030204" pitchFamily="34" charset="0"/>
                <a:ea typeface="Calibri" panose="020F0502020204030204" pitchFamily="34" charset="0"/>
              </a:rPr>
              <a:t>Capstone</a:t>
            </a:r>
            <a:endParaRPr lang="en-US" sz="1900" dirty="0"/>
          </a:p>
        </p:txBody>
      </p:sp>
    </p:spTree>
    <p:extLst>
      <p:ext uri="{BB962C8B-B14F-4D97-AF65-F5344CB8AC3E}">
        <p14:creationId xmlns:p14="http://schemas.microsoft.com/office/powerpoint/2010/main" val="1531588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4E974-6E25-4F71-BE9D-884031DF129F}"/>
              </a:ext>
            </a:extLst>
          </p:cNvPr>
          <p:cNvSpPr>
            <a:spLocks noGrp="1"/>
          </p:cNvSpPr>
          <p:nvPr>
            <p:ph type="title"/>
          </p:nvPr>
        </p:nvSpPr>
        <p:spPr>
          <a:xfrm>
            <a:off x="609600" y="5374"/>
            <a:ext cx="9276080" cy="1143000"/>
          </a:xfrm>
        </p:spPr>
        <p:txBody>
          <a:bodyPr anchor="ctr">
            <a:normAutofit/>
          </a:bodyPr>
          <a:lstStyle/>
          <a:p>
            <a:r>
              <a:rPr lang="en-US" dirty="0"/>
              <a:t>Charge #3</a:t>
            </a:r>
          </a:p>
        </p:txBody>
      </p:sp>
      <p:sp>
        <p:nvSpPr>
          <p:cNvPr id="5" name="Content Placeholder 4">
            <a:extLst>
              <a:ext uri="{FF2B5EF4-FFF2-40B4-BE49-F238E27FC236}">
                <a16:creationId xmlns:a16="http://schemas.microsoft.com/office/drawing/2014/main" id="{11F68181-EE15-4EAC-BB0E-8F7C68D8EEFA}"/>
              </a:ext>
            </a:extLst>
          </p:cNvPr>
          <p:cNvSpPr>
            <a:spLocks noGrp="1"/>
          </p:cNvSpPr>
          <p:nvPr>
            <p:ph sz="half" idx="1"/>
          </p:nvPr>
        </p:nvSpPr>
        <p:spPr>
          <a:xfrm>
            <a:off x="609600" y="1600201"/>
            <a:ext cx="5384800" cy="4363719"/>
          </a:xfrm>
        </p:spPr>
        <p:txBody>
          <a:bodyPr>
            <a:normAutofit/>
          </a:bodyPr>
          <a:lstStyle/>
          <a:p>
            <a:r>
              <a:rPr lang="en-US" sz="4000" dirty="0"/>
              <a:t>Increase the effectiveness of the CDP to foster the success of future Chairs</a:t>
            </a:r>
          </a:p>
        </p:txBody>
      </p:sp>
      <p:pic>
        <p:nvPicPr>
          <p:cNvPr id="6" name="Picture 2" descr="ANNUAL ISO 9001:2008 AUDIT COMPLETED – FMS">
            <a:extLst>
              <a:ext uri="{FF2B5EF4-FFF2-40B4-BE49-F238E27FC236}">
                <a16:creationId xmlns:a16="http://schemas.microsoft.com/office/drawing/2014/main" id="{B8050CE8-7F6E-47E4-9415-BEFEEA41830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97600" y="2355088"/>
            <a:ext cx="5384800" cy="2853944"/>
          </a:xfrm>
          <a:prstGeom prst="rect">
            <a:avLst/>
          </a:prstGeom>
          <a:solidFill>
            <a:srgbClr val="FFFFFF"/>
          </a:solidFill>
        </p:spPr>
      </p:pic>
    </p:spTree>
    <p:extLst>
      <p:ext uri="{BB962C8B-B14F-4D97-AF65-F5344CB8AC3E}">
        <p14:creationId xmlns:p14="http://schemas.microsoft.com/office/powerpoint/2010/main" val="28446784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72A47-5BBC-4E80-8EE0-32F18BBF5290}"/>
              </a:ext>
            </a:extLst>
          </p:cNvPr>
          <p:cNvSpPr>
            <a:spLocks noGrp="1"/>
          </p:cNvSpPr>
          <p:nvPr>
            <p:ph type="title"/>
          </p:nvPr>
        </p:nvSpPr>
        <p:spPr>
          <a:xfrm>
            <a:off x="609599" y="15534"/>
            <a:ext cx="10893653" cy="1143000"/>
          </a:xfrm>
        </p:spPr>
        <p:txBody>
          <a:bodyPr>
            <a:normAutofit fontScale="90000"/>
          </a:bodyPr>
          <a:lstStyle/>
          <a:p>
            <a:pPr lvl="0"/>
            <a:r>
              <a:rPr lang="en-US" dirty="0"/>
              <a:t> Submit a topic for Annual Retreat focused on increasing the diversity of EM leadership</a:t>
            </a:r>
          </a:p>
        </p:txBody>
      </p:sp>
      <p:sp>
        <p:nvSpPr>
          <p:cNvPr id="3" name="Content Placeholder 2">
            <a:extLst>
              <a:ext uri="{FF2B5EF4-FFF2-40B4-BE49-F238E27FC236}">
                <a16:creationId xmlns:a16="http://schemas.microsoft.com/office/drawing/2014/main" id="{43D9209E-6E54-48D9-9E55-1DEF881CEBD0}"/>
              </a:ext>
            </a:extLst>
          </p:cNvPr>
          <p:cNvSpPr>
            <a:spLocks noGrp="1"/>
          </p:cNvSpPr>
          <p:nvPr>
            <p:ph idx="1"/>
          </p:nvPr>
        </p:nvSpPr>
        <p:spPr/>
        <p:txBody>
          <a:bodyPr/>
          <a:lstStyle/>
          <a:p>
            <a:r>
              <a:rPr lang="en-US" dirty="0"/>
              <a:t>Topics submitted in collaboration with the DEI Workgroup</a:t>
            </a:r>
          </a:p>
        </p:txBody>
      </p:sp>
    </p:spTree>
    <p:extLst>
      <p:ext uri="{BB962C8B-B14F-4D97-AF65-F5344CB8AC3E}">
        <p14:creationId xmlns:p14="http://schemas.microsoft.com/office/powerpoint/2010/main" val="26175170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8F5AC-EF57-4E5E-866B-D3690E55EF2F}"/>
              </a:ext>
            </a:extLst>
          </p:cNvPr>
          <p:cNvSpPr>
            <a:spLocks noGrp="1"/>
          </p:cNvSpPr>
          <p:nvPr>
            <p:ph type="title"/>
          </p:nvPr>
        </p:nvSpPr>
        <p:spPr>
          <a:xfrm>
            <a:off x="609600" y="5374"/>
            <a:ext cx="9276080" cy="1143000"/>
          </a:xfrm>
        </p:spPr>
        <p:txBody>
          <a:bodyPr anchor="ctr">
            <a:normAutofit/>
          </a:bodyPr>
          <a:lstStyle/>
          <a:p>
            <a:r>
              <a:rPr lang="en-US" dirty="0"/>
              <a:t>Charge #4</a:t>
            </a:r>
          </a:p>
        </p:txBody>
      </p:sp>
      <p:sp>
        <p:nvSpPr>
          <p:cNvPr id="3" name="Content Placeholder 2">
            <a:extLst>
              <a:ext uri="{FF2B5EF4-FFF2-40B4-BE49-F238E27FC236}">
                <a16:creationId xmlns:a16="http://schemas.microsoft.com/office/drawing/2014/main" id="{7E1C6463-C583-4655-926B-283C1409A90A}"/>
              </a:ext>
            </a:extLst>
          </p:cNvPr>
          <p:cNvSpPr>
            <a:spLocks noGrp="1"/>
          </p:cNvSpPr>
          <p:nvPr>
            <p:ph sz="half" idx="1"/>
          </p:nvPr>
        </p:nvSpPr>
        <p:spPr>
          <a:xfrm>
            <a:off x="609600" y="1600201"/>
            <a:ext cx="5384800" cy="4363719"/>
          </a:xfrm>
        </p:spPr>
        <p:txBody>
          <a:bodyPr>
            <a:normAutofit/>
          </a:bodyPr>
          <a:lstStyle/>
          <a:p>
            <a:r>
              <a:rPr lang="en-US" sz="4000" dirty="0"/>
              <a:t> Submit a topic for Annual Retreat focused on increasing the diversity of EM leadership</a:t>
            </a:r>
          </a:p>
        </p:txBody>
      </p:sp>
      <p:pic>
        <p:nvPicPr>
          <p:cNvPr id="4" name="Picture 2" descr="ANNUAL ISO 9001:2008 AUDIT COMPLETED – FMS">
            <a:extLst>
              <a:ext uri="{FF2B5EF4-FFF2-40B4-BE49-F238E27FC236}">
                <a16:creationId xmlns:a16="http://schemas.microsoft.com/office/drawing/2014/main" id="{36AF2E5B-C83D-40F0-9E20-801613A61A0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97600" y="2355088"/>
            <a:ext cx="5384800" cy="2853944"/>
          </a:xfrm>
          <a:prstGeom prst="rect">
            <a:avLst/>
          </a:prstGeom>
          <a:solidFill>
            <a:srgbClr val="FFFFFF"/>
          </a:solidFill>
        </p:spPr>
      </p:pic>
    </p:spTree>
    <p:extLst>
      <p:ext uri="{BB962C8B-B14F-4D97-AF65-F5344CB8AC3E}">
        <p14:creationId xmlns:p14="http://schemas.microsoft.com/office/powerpoint/2010/main" val="27516142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0E865-5F75-406B-B9EB-BC64986EF84F}"/>
              </a:ext>
            </a:extLst>
          </p:cNvPr>
          <p:cNvSpPr>
            <a:spLocks noGrp="1"/>
          </p:cNvSpPr>
          <p:nvPr>
            <p:ph type="title"/>
          </p:nvPr>
        </p:nvSpPr>
        <p:spPr>
          <a:xfrm>
            <a:off x="609599" y="15534"/>
            <a:ext cx="11266967" cy="1143000"/>
          </a:xfrm>
        </p:spPr>
        <p:txBody>
          <a:bodyPr>
            <a:normAutofit fontScale="90000"/>
          </a:bodyPr>
          <a:lstStyle/>
          <a:p>
            <a:r>
              <a:rPr lang="en-US" sz="4400" dirty="0"/>
              <a:t>Submit a didactic or workshop for SAEM 22 on increasing diversity of EM leadership</a:t>
            </a:r>
            <a:endParaRPr lang="en-US" dirty="0"/>
          </a:p>
        </p:txBody>
      </p:sp>
      <p:sp>
        <p:nvSpPr>
          <p:cNvPr id="3" name="Content Placeholder 2">
            <a:extLst>
              <a:ext uri="{FF2B5EF4-FFF2-40B4-BE49-F238E27FC236}">
                <a16:creationId xmlns:a16="http://schemas.microsoft.com/office/drawing/2014/main" id="{7C2FF543-84C0-431C-BCF0-8667FD5140C2}"/>
              </a:ext>
            </a:extLst>
          </p:cNvPr>
          <p:cNvSpPr>
            <a:spLocks noGrp="1"/>
          </p:cNvSpPr>
          <p:nvPr>
            <p:ph idx="1"/>
          </p:nvPr>
        </p:nvSpPr>
        <p:spPr/>
        <p:txBody>
          <a:bodyPr/>
          <a:lstStyle/>
          <a:p>
            <a:r>
              <a:rPr lang="en-US" dirty="0"/>
              <a:t>In collaboration with the DEI Workgroup, we submitted topics to SAEM22</a:t>
            </a:r>
          </a:p>
        </p:txBody>
      </p:sp>
    </p:spTree>
    <p:extLst>
      <p:ext uri="{BB962C8B-B14F-4D97-AF65-F5344CB8AC3E}">
        <p14:creationId xmlns:p14="http://schemas.microsoft.com/office/powerpoint/2010/main" val="26304085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NNUAL ISO 9001:2008 AUDIT COMPLETED – FMS">
            <a:extLst>
              <a:ext uri="{FF2B5EF4-FFF2-40B4-BE49-F238E27FC236}">
                <a16:creationId xmlns:a16="http://schemas.microsoft.com/office/drawing/2014/main" id="{2D7472BA-C64E-42C8-A22A-FCEFFA7BDEE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97600" y="2355088"/>
            <a:ext cx="5384800" cy="2853944"/>
          </a:xfrm>
          <a:prstGeom prst="rect">
            <a:avLst/>
          </a:prstGeom>
          <a:solidFill>
            <a:srgbClr val="FFFFFF"/>
          </a:solidFill>
        </p:spPr>
      </p:pic>
      <p:sp>
        <p:nvSpPr>
          <p:cNvPr id="2" name="Title 1">
            <a:extLst>
              <a:ext uri="{FF2B5EF4-FFF2-40B4-BE49-F238E27FC236}">
                <a16:creationId xmlns:a16="http://schemas.microsoft.com/office/drawing/2014/main" id="{7F670E09-69F3-4900-8E0D-FD2271EE3B9C}"/>
              </a:ext>
            </a:extLst>
          </p:cNvPr>
          <p:cNvSpPr>
            <a:spLocks noGrp="1"/>
          </p:cNvSpPr>
          <p:nvPr>
            <p:ph type="title"/>
          </p:nvPr>
        </p:nvSpPr>
        <p:spPr>
          <a:xfrm>
            <a:off x="609600" y="5374"/>
            <a:ext cx="9276080" cy="1143000"/>
          </a:xfrm>
        </p:spPr>
        <p:txBody>
          <a:bodyPr anchor="ctr">
            <a:normAutofit/>
          </a:bodyPr>
          <a:lstStyle/>
          <a:p>
            <a:r>
              <a:rPr lang="en-US" dirty="0"/>
              <a:t>Charge #5</a:t>
            </a:r>
          </a:p>
        </p:txBody>
      </p:sp>
      <p:sp>
        <p:nvSpPr>
          <p:cNvPr id="3" name="Content Placeholder 2">
            <a:extLst>
              <a:ext uri="{FF2B5EF4-FFF2-40B4-BE49-F238E27FC236}">
                <a16:creationId xmlns:a16="http://schemas.microsoft.com/office/drawing/2014/main" id="{919FEF5D-4478-4903-A86A-1E3ECA0C5C4F}"/>
              </a:ext>
            </a:extLst>
          </p:cNvPr>
          <p:cNvSpPr>
            <a:spLocks noGrp="1"/>
          </p:cNvSpPr>
          <p:nvPr>
            <p:ph sz="half" idx="1"/>
          </p:nvPr>
        </p:nvSpPr>
        <p:spPr>
          <a:xfrm>
            <a:off x="609600" y="1600201"/>
            <a:ext cx="5384800" cy="4363719"/>
          </a:xfrm>
        </p:spPr>
        <p:txBody>
          <a:bodyPr>
            <a:normAutofit/>
          </a:bodyPr>
          <a:lstStyle/>
          <a:p>
            <a:r>
              <a:rPr lang="en-US" sz="4000" dirty="0"/>
              <a:t>Submit a didactic or workshop for SAEM 22 on increasing diversity of EM leadership</a:t>
            </a:r>
          </a:p>
        </p:txBody>
      </p:sp>
    </p:spTree>
    <p:extLst>
      <p:ext uri="{BB962C8B-B14F-4D97-AF65-F5344CB8AC3E}">
        <p14:creationId xmlns:p14="http://schemas.microsoft.com/office/powerpoint/2010/main" val="40829812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BFD52-DC3C-4942-98EC-81A92C38C660}"/>
              </a:ext>
            </a:extLst>
          </p:cNvPr>
          <p:cNvSpPr>
            <a:spLocks noGrp="1"/>
          </p:cNvSpPr>
          <p:nvPr>
            <p:ph type="title"/>
          </p:nvPr>
        </p:nvSpPr>
        <p:spPr>
          <a:xfrm>
            <a:off x="609599" y="15534"/>
            <a:ext cx="11055315" cy="1143000"/>
          </a:xfrm>
        </p:spPr>
        <p:txBody>
          <a:bodyPr>
            <a:normAutofit/>
          </a:bodyPr>
          <a:lstStyle/>
          <a:p>
            <a:pPr lvl="0"/>
            <a:r>
              <a:rPr lang="en-US" sz="4400" dirty="0"/>
              <a:t>Create a catalog of resources for new Chairs </a:t>
            </a:r>
          </a:p>
        </p:txBody>
      </p:sp>
      <p:sp>
        <p:nvSpPr>
          <p:cNvPr id="3" name="Content Placeholder 2">
            <a:extLst>
              <a:ext uri="{FF2B5EF4-FFF2-40B4-BE49-F238E27FC236}">
                <a16:creationId xmlns:a16="http://schemas.microsoft.com/office/drawing/2014/main" id="{2BC176B9-3F5D-4360-A4C2-6F9071CDCDAB}"/>
              </a:ext>
            </a:extLst>
          </p:cNvPr>
          <p:cNvSpPr>
            <a:spLocks noGrp="1"/>
          </p:cNvSpPr>
          <p:nvPr>
            <p:ph idx="1"/>
          </p:nvPr>
        </p:nvSpPr>
        <p:spPr/>
        <p:txBody>
          <a:bodyPr/>
          <a:lstStyle/>
          <a:p>
            <a:r>
              <a:rPr lang="en-US" dirty="0"/>
              <a:t>In the process of collating a variety of resources for new chairs</a:t>
            </a:r>
          </a:p>
          <a:p>
            <a:pPr lvl="1"/>
            <a:r>
              <a:rPr lang="en-US" dirty="0"/>
              <a:t>Experiential</a:t>
            </a:r>
          </a:p>
          <a:p>
            <a:pPr lvl="1"/>
            <a:r>
              <a:rPr lang="en-US" dirty="0"/>
              <a:t>Self-paced</a:t>
            </a:r>
          </a:p>
          <a:p>
            <a:pPr lvl="1"/>
            <a:r>
              <a:rPr lang="en-US" dirty="0"/>
              <a:t>Books</a:t>
            </a:r>
          </a:p>
          <a:p>
            <a:pPr lvl="1"/>
            <a:r>
              <a:rPr lang="en-US" dirty="0"/>
              <a:t>Podcasts</a:t>
            </a:r>
          </a:p>
          <a:p>
            <a:pPr lvl="1"/>
            <a:r>
              <a:rPr lang="en-US" dirty="0"/>
              <a:t>Other</a:t>
            </a:r>
          </a:p>
          <a:p>
            <a:r>
              <a:rPr lang="en-US" dirty="0"/>
              <a:t>Will be complete by end of April</a:t>
            </a:r>
          </a:p>
        </p:txBody>
      </p:sp>
    </p:spTree>
    <p:extLst>
      <p:ext uri="{BB962C8B-B14F-4D97-AF65-F5344CB8AC3E}">
        <p14:creationId xmlns:p14="http://schemas.microsoft.com/office/powerpoint/2010/main" val="41898266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B31DB-EE9F-4D77-B324-ED1E8BF568E6}"/>
              </a:ext>
            </a:extLst>
          </p:cNvPr>
          <p:cNvSpPr>
            <a:spLocks noGrp="1"/>
          </p:cNvSpPr>
          <p:nvPr>
            <p:ph type="title"/>
          </p:nvPr>
        </p:nvSpPr>
        <p:spPr>
          <a:xfrm>
            <a:off x="609600" y="5374"/>
            <a:ext cx="9276080" cy="1143000"/>
          </a:xfrm>
        </p:spPr>
        <p:txBody>
          <a:bodyPr anchor="ctr">
            <a:normAutofit/>
          </a:bodyPr>
          <a:lstStyle/>
          <a:p>
            <a:r>
              <a:rPr lang="en-US" dirty="0"/>
              <a:t>Charge #6</a:t>
            </a:r>
          </a:p>
        </p:txBody>
      </p:sp>
      <p:sp>
        <p:nvSpPr>
          <p:cNvPr id="3" name="Content Placeholder 2">
            <a:extLst>
              <a:ext uri="{FF2B5EF4-FFF2-40B4-BE49-F238E27FC236}">
                <a16:creationId xmlns:a16="http://schemas.microsoft.com/office/drawing/2014/main" id="{E48AC2FF-D575-4C1C-B8F5-44D151DD0157}"/>
              </a:ext>
            </a:extLst>
          </p:cNvPr>
          <p:cNvSpPr>
            <a:spLocks noGrp="1"/>
          </p:cNvSpPr>
          <p:nvPr>
            <p:ph sz="half" idx="1"/>
          </p:nvPr>
        </p:nvSpPr>
        <p:spPr>
          <a:xfrm>
            <a:off x="609600" y="1600201"/>
            <a:ext cx="5384800" cy="4363719"/>
          </a:xfrm>
        </p:spPr>
        <p:txBody>
          <a:bodyPr>
            <a:normAutofit/>
          </a:bodyPr>
          <a:lstStyle/>
          <a:p>
            <a:r>
              <a:rPr lang="en-US" sz="4000" dirty="0"/>
              <a:t>Create a catalog of resources for new Chairs </a:t>
            </a:r>
          </a:p>
        </p:txBody>
      </p:sp>
      <p:pic>
        <p:nvPicPr>
          <p:cNvPr id="2050" name="Picture 2" descr="Almost done!-stamp. Grunge rubber stamp with text almost done, vector  illustration. | CanStock">
            <a:extLst>
              <a:ext uri="{FF2B5EF4-FFF2-40B4-BE49-F238E27FC236}">
                <a16:creationId xmlns:a16="http://schemas.microsoft.com/office/drawing/2014/main" id="{C0C6C743-B632-407E-836B-254D7B78BFD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89960" y="1600201"/>
            <a:ext cx="4200079" cy="4363719"/>
          </a:xfrm>
          <a:prstGeom prst="rect">
            <a:avLst/>
          </a:prstGeom>
          <a:solidFill>
            <a:srgbClr val="FFFFFF"/>
          </a:solidFill>
        </p:spPr>
      </p:pic>
    </p:spTree>
    <p:extLst>
      <p:ext uri="{BB962C8B-B14F-4D97-AF65-F5344CB8AC3E}">
        <p14:creationId xmlns:p14="http://schemas.microsoft.com/office/powerpoint/2010/main" val="944995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hout Out Clipart, HD Png Download - kindpng">
            <a:extLst>
              <a:ext uri="{FF2B5EF4-FFF2-40B4-BE49-F238E27FC236}">
                <a16:creationId xmlns:a16="http://schemas.microsoft.com/office/drawing/2014/main" id="{094CCD04-D434-42F3-9E67-1B4EEEA010D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19056" y="1600201"/>
            <a:ext cx="3741888" cy="4363719"/>
          </a:xfrm>
          <a:prstGeom prst="rect">
            <a:avLst/>
          </a:prstGeom>
          <a:solidFill>
            <a:srgbClr val="FFFFFF"/>
          </a:solidFill>
        </p:spPr>
      </p:pic>
      <p:sp>
        <p:nvSpPr>
          <p:cNvPr id="2" name="Title 1">
            <a:extLst>
              <a:ext uri="{FF2B5EF4-FFF2-40B4-BE49-F238E27FC236}">
                <a16:creationId xmlns:a16="http://schemas.microsoft.com/office/drawing/2014/main" id="{15A9E0B1-6A18-4B9A-8541-2EF08D7795B7}"/>
              </a:ext>
            </a:extLst>
          </p:cNvPr>
          <p:cNvSpPr>
            <a:spLocks noGrp="1"/>
          </p:cNvSpPr>
          <p:nvPr>
            <p:ph type="title"/>
          </p:nvPr>
        </p:nvSpPr>
        <p:spPr>
          <a:xfrm>
            <a:off x="609600" y="5374"/>
            <a:ext cx="9276080" cy="1143000"/>
          </a:xfrm>
        </p:spPr>
        <p:txBody>
          <a:bodyPr anchor="ctr">
            <a:normAutofit/>
          </a:bodyPr>
          <a:lstStyle/>
          <a:p>
            <a:r>
              <a:rPr lang="en-US" dirty="0"/>
              <a:t>Shout-Out</a:t>
            </a:r>
          </a:p>
        </p:txBody>
      </p:sp>
      <p:sp>
        <p:nvSpPr>
          <p:cNvPr id="5" name="Content Placeholder 4">
            <a:extLst>
              <a:ext uri="{FF2B5EF4-FFF2-40B4-BE49-F238E27FC236}">
                <a16:creationId xmlns:a16="http://schemas.microsoft.com/office/drawing/2014/main" id="{2EFE43D5-EE48-4873-B111-502F17056048}"/>
              </a:ext>
            </a:extLst>
          </p:cNvPr>
          <p:cNvSpPr>
            <a:spLocks noGrp="1"/>
          </p:cNvSpPr>
          <p:nvPr>
            <p:ph sz="half" idx="1"/>
          </p:nvPr>
        </p:nvSpPr>
        <p:spPr>
          <a:xfrm>
            <a:off x="609600" y="1600201"/>
            <a:ext cx="5384800" cy="4363719"/>
          </a:xfrm>
        </p:spPr>
        <p:txBody>
          <a:bodyPr>
            <a:normAutofit/>
          </a:bodyPr>
          <a:lstStyle/>
          <a:p>
            <a:r>
              <a:rPr lang="en-US" dirty="0"/>
              <a:t>Enormous Shout-Out</a:t>
            </a:r>
          </a:p>
          <a:p>
            <a:pPr lvl="1"/>
            <a:r>
              <a:rPr lang="en-US" sz="2800" dirty="0"/>
              <a:t>Michele Aguirre</a:t>
            </a:r>
          </a:p>
          <a:p>
            <a:pPr lvl="1"/>
            <a:r>
              <a:rPr lang="en-US" sz="2800" dirty="0"/>
              <a:t>Kayla Belec</a:t>
            </a:r>
          </a:p>
          <a:p>
            <a:pPr lvl="1"/>
            <a:r>
              <a:rPr lang="en-US" sz="2800" dirty="0"/>
              <a:t>Megan Schagrin</a:t>
            </a:r>
          </a:p>
          <a:p>
            <a:pPr lvl="1"/>
            <a:endParaRPr lang="en-US" sz="2800" dirty="0"/>
          </a:p>
          <a:p>
            <a:pPr marL="457200" lvl="1" indent="0">
              <a:buNone/>
            </a:pPr>
            <a:r>
              <a:rPr lang="en-US" sz="2800" dirty="0"/>
              <a:t>		AND</a:t>
            </a:r>
          </a:p>
          <a:p>
            <a:pPr lvl="1"/>
            <a:endParaRPr lang="en-US" sz="2800" dirty="0"/>
          </a:p>
          <a:p>
            <a:pPr lvl="1"/>
            <a:r>
              <a:rPr lang="en-US" sz="2800" dirty="0"/>
              <a:t>DEI Workgroup</a:t>
            </a:r>
          </a:p>
        </p:txBody>
      </p:sp>
    </p:spTree>
    <p:extLst>
      <p:ext uri="{BB962C8B-B14F-4D97-AF65-F5344CB8AC3E}">
        <p14:creationId xmlns:p14="http://schemas.microsoft.com/office/powerpoint/2010/main" val="1327843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F91241-3C4E-2E47-B75E-A99AD60F97DF}"/>
              </a:ext>
            </a:extLst>
          </p:cNvPr>
          <p:cNvSpPr>
            <a:spLocks noGrp="1"/>
          </p:cNvSpPr>
          <p:nvPr>
            <p:ph type="title"/>
          </p:nvPr>
        </p:nvSpPr>
        <p:spPr/>
        <p:txBody>
          <a:bodyPr>
            <a:normAutofit/>
          </a:bodyPr>
          <a:lstStyle/>
          <a:p>
            <a:r>
              <a:rPr lang="en-US" dirty="0"/>
              <a:t>Mission and Membership</a:t>
            </a:r>
          </a:p>
        </p:txBody>
      </p:sp>
      <p:sp>
        <p:nvSpPr>
          <p:cNvPr id="7" name="Content Placeholder 6">
            <a:extLst>
              <a:ext uri="{FF2B5EF4-FFF2-40B4-BE49-F238E27FC236}">
                <a16:creationId xmlns:a16="http://schemas.microsoft.com/office/drawing/2014/main" id="{3B924034-92B6-2F4D-877D-9F961BC26991}"/>
              </a:ext>
            </a:extLst>
          </p:cNvPr>
          <p:cNvSpPr>
            <a:spLocks noGrp="1"/>
          </p:cNvSpPr>
          <p:nvPr>
            <p:ph sz="half" idx="1"/>
          </p:nvPr>
        </p:nvSpPr>
        <p:spPr>
          <a:xfrm>
            <a:off x="609599" y="1600201"/>
            <a:ext cx="10972799" cy="4525963"/>
          </a:xfrm>
        </p:spPr>
        <p:txBody>
          <a:bodyPr>
            <a:normAutofit/>
          </a:bodyPr>
          <a:lstStyle/>
          <a:p>
            <a:pPr marL="0" indent="0">
              <a:buNone/>
            </a:pPr>
            <a:r>
              <a:rPr lang="en-US" b="1" dirty="0"/>
              <a:t>Our Vision: </a:t>
            </a:r>
            <a:r>
              <a:rPr lang="en-US" dirty="0"/>
              <a:t>To be the essential resource for the successful academic chair of emergency medicine</a:t>
            </a:r>
          </a:p>
          <a:p>
            <a:pPr marL="0" indent="0">
              <a:buNone/>
            </a:pPr>
            <a:endParaRPr lang="en-US" sz="1400" dirty="0"/>
          </a:p>
          <a:p>
            <a:pPr marL="0" indent="0">
              <a:buNone/>
            </a:pPr>
            <a:r>
              <a:rPr lang="en-US" b="1" dirty="0"/>
              <a:t>Representing: </a:t>
            </a:r>
            <a:r>
              <a:rPr lang="en-US" dirty="0"/>
              <a:t>Over 150 Chairs</a:t>
            </a:r>
          </a:p>
        </p:txBody>
      </p:sp>
      <p:graphicFrame>
        <p:nvGraphicFramePr>
          <p:cNvPr id="9" name="Content Placeholder 8">
            <a:extLst>
              <a:ext uri="{FF2B5EF4-FFF2-40B4-BE49-F238E27FC236}">
                <a16:creationId xmlns:a16="http://schemas.microsoft.com/office/drawing/2014/main" id="{A9B57834-C4D7-8841-866E-05EA343FF8CF}"/>
              </a:ext>
            </a:extLst>
          </p:cNvPr>
          <p:cNvGraphicFramePr>
            <a:graphicFrameLocks noGrp="1"/>
          </p:cNvGraphicFramePr>
          <p:nvPr>
            <p:ph sz="half" idx="2"/>
            <p:extLst>
              <p:ext uri="{D42A27DB-BD31-4B8C-83A1-F6EECF244321}">
                <p14:modId xmlns:p14="http://schemas.microsoft.com/office/powerpoint/2010/main" val="2470296835"/>
              </p:ext>
            </p:extLst>
          </p:nvPr>
        </p:nvGraphicFramePr>
        <p:xfrm>
          <a:off x="1297857" y="3604767"/>
          <a:ext cx="9323845" cy="23240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444135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F2BEB25C-6BBB-C84E-BC77-EF5F7135D35A}"/>
              </a:ext>
            </a:extLst>
          </p:cNvPr>
          <p:cNvSpPr/>
          <p:nvPr/>
        </p:nvSpPr>
        <p:spPr>
          <a:xfrm>
            <a:off x="2307103" y="2124222"/>
            <a:ext cx="7102808" cy="2475914"/>
          </a:xfrm>
          <a:prstGeom prst="roundRect">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CA1E6FF-940C-0A4B-AC5A-9415E50D7CDC}"/>
              </a:ext>
            </a:extLst>
          </p:cNvPr>
          <p:cNvSpPr>
            <a:spLocks noGrp="1"/>
          </p:cNvSpPr>
          <p:nvPr>
            <p:ph type="title"/>
          </p:nvPr>
        </p:nvSpPr>
        <p:spPr>
          <a:xfrm>
            <a:off x="0" y="1091974"/>
            <a:ext cx="11679382" cy="1259017"/>
          </a:xfrm>
        </p:spPr>
        <p:txBody>
          <a:bodyPr>
            <a:normAutofit fontScale="90000"/>
          </a:bodyPr>
          <a:lstStyle/>
          <a:p>
            <a:pPr algn="ctr"/>
            <a:r>
              <a:rPr lang="en-US" b="1" dirty="0">
                <a:solidFill>
                  <a:schemeClr val="accent1"/>
                </a:solidFill>
                <a:latin typeface="+mn-lt"/>
              </a:rPr>
              <a:t>AACEM Research Working Group Report</a:t>
            </a:r>
            <a:br>
              <a:rPr lang="en-US" dirty="0">
                <a:solidFill>
                  <a:schemeClr val="accent1"/>
                </a:solidFill>
              </a:rPr>
            </a:br>
            <a:r>
              <a:rPr lang="en-US" sz="3600" b="1" dirty="0"/>
              <a:t>AACEM/AAAEM Annual Retreat</a:t>
            </a:r>
            <a:br>
              <a:rPr lang="en-US" sz="3600" b="1" dirty="0"/>
            </a:br>
            <a:r>
              <a:rPr lang="en-US" sz="3600" b="1" dirty="0"/>
              <a:t>March 22, 2022</a:t>
            </a:r>
            <a:br>
              <a:rPr lang="en-US" dirty="0"/>
            </a:br>
            <a:br>
              <a:rPr lang="en-US" dirty="0"/>
            </a:br>
            <a:endParaRPr lang="en-US" sz="3600" dirty="0"/>
          </a:p>
        </p:txBody>
      </p:sp>
      <p:sp>
        <p:nvSpPr>
          <p:cNvPr id="3" name="Content Placeholder 2">
            <a:extLst>
              <a:ext uri="{FF2B5EF4-FFF2-40B4-BE49-F238E27FC236}">
                <a16:creationId xmlns:a16="http://schemas.microsoft.com/office/drawing/2014/main" id="{DC1B263C-BCE6-BB4C-B2C1-6A5742A88EBF}"/>
              </a:ext>
            </a:extLst>
          </p:cNvPr>
          <p:cNvSpPr>
            <a:spLocks noGrp="1"/>
          </p:cNvSpPr>
          <p:nvPr>
            <p:ph idx="1"/>
          </p:nvPr>
        </p:nvSpPr>
        <p:spPr>
          <a:xfrm>
            <a:off x="2782090" y="2249118"/>
            <a:ext cx="4017958" cy="2615122"/>
          </a:xfrm>
        </p:spPr>
        <p:txBody>
          <a:bodyPr>
            <a:normAutofit/>
          </a:bodyPr>
          <a:lstStyle/>
          <a:p>
            <a:pPr marL="0" indent="0">
              <a:lnSpc>
                <a:spcPct val="100000"/>
              </a:lnSpc>
              <a:spcBef>
                <a:spcPts val="0"/>
              </a:spcBef>
              <a:spcAft>
                <a:spcPts val="600"/>
              </a:spcAft>
              <a:buNone/>
            </a:pPr>
            <a:r>
              <a:rPr lang="en-US" sz="2400" dirty="0" err="1"/>
              <a:t>Andra</a:t>
            </a:r>
            <a:r>
              <a:rPr lang="en-US" sz="2400" dirty="0"/>
              <a:t> </a:t>
            </a:r>
            <a:r>
              <a:rPr lang="en-US" sz="2400" dirty="0" err="1"/>
              <a:t>Blomkalns</a:t>
            </a:r>
            <a:endParaRPr lang="en-US" sz="2400" dirty="0"/>
          </a:p>
          <a:p>
            <a:pPr marL="0" indent="0">
              <a:lnSpc>
                <a:spcPct val="100000"/>
              </a:lnSpc>
              <a:spcBef>
                <a:spcPts val="0"/>
              </a:spcBef>
              <a:spcAft>
                <a:spcPts val="600"/>
              </a:spcAft>
              <a:buNone/>
            </a:pPr>
            <a:r>
              <a:rPr lang="en-US" sz="2400" dirty="0"/>
              <a:t>Gail D’Onofrio, Co-Chair</a:t>
            </a:r>
          </a:p>
          <a:p>
            <a:pPr marL="0" indent="0">
              <a:lnSpc>
                <a:spcPct val="100000"/>
              </a:lnSpc>
              <a:spcBef>
                <a:spcPts val="0"/>
              </a:spcBef>
              <a:spcAft>
                <a:spcPts val="600"/>
              </a:spcAft>
              <a:buNone/>
            </a:pPr>
            <a:r>
              <a:rPr lang="en-US" sz="2400" dirty="0"/>
              <a:t>Michael Gibbs</a:t>
            </a:r>
          </a:p>
          <a:p>
            <a:pPr marL="0" indent="0">
              <a:lnSpc>
                <a:spcPct val="100000"/>
              </a:lnSpc>
              <a:spcBef>
                <a:spcPts val="0"/>
              </a:spcBef>
              <a:spcAft>
                <a:spcPts val="600"/>
              </a:spcAft>
              <a:buNone/>
            </a:pPr>
            <a:r>
              <a:rPr lang="en-US" sz="2400" dirty="0"/>
              <a:t>Nate </a:t>
            </a:r>
            <a:r>
              <a:rPr lang="en-US" sz="2400" dirty="0" err="1"/>
              <a:t>Kuppermann</a:t>
            </a:r>
            <a:endParaRPr lang="en-US" sz="2400" dirty="0"/>
          </a:p>
          <a:p>
            <a:pPr marL="0" indent="0">
              <a:lnSpc>
                <a:spcPct val="100000"/>
              </a:lnSpc>
              <a:spcBef>
                <a:spcPts val="0"/>
              </a:spcBef>
              <a:spcAft>
                <a:spcPts val="600"/>
              </a:spcAft>
              <a:buNone/>
            </a:pPr>
            <a:r>
              <a:rPr lang="en-US" sz="2400" dirty="0"/>
              <a:t>Robert </a:t>
            </a:r>
            <a:r>
              <a:rPr lang="en-US" sz="2400" dirty="0" err="1"/>
              <a:t>Neumar</a:t>
            </a:r>
            <a:r>
              <a:rPr lang="en-US" sz="2400" dirty="0"/>
              <a:t>, Co-Chair</a:t>
            </a:r>
          </a:p>
          <a:p>
            <a:pPr marL="0" indent="0">
              <a:lnSpc>
                <a:spcPct val="100000"/>
              </a:lnSpc>
              <a:spcBef>
                <a:spcPts val="0"/>
              </a:spcBef>
              <a:buNone/>
            </a:pPr>
            <a:endParaRPr lang="en-US" sz="2400" dirty="0"/>
          </a:p>
        </p:txBody>
      </p:sp>
      <p:pic>
        <p:nvPicPr>
          <p:cNvPr id="10" name="Picture 9">
            <a:extLst>
              <a:ext uri="{FF2B5EF4-FFF2-40B4-BE49-F238E27FC236}">
                <a16:creationId xmlns:a16="http://schemas.microsoft.com/office/drawing/2014/main" id="{A0FC5BA7-94D7-5347-950C-91FD39B19A21}"/>
              </a:ext>
            </a:extLst>
          </p:cNvPr>
          <p:cNvPicPr>
            <a:picLocks noChangeAspect="1"/>
          </p:cNvPicPr>
          <p:nvPr/>
        </p:nvPicPr>
        <p:blipFill>
          <a:blip r:embed="rId2"/>
          <a:stretch>
            <a:fillRect/>
          </a:stretch>
        </p:blipFill>
        <p:spPr>
          <a:xfrm>
            <a:off x="2782090" y="5762185"/>
            <a:ext cx="6832600" cy="990600"/>
          </a:xfrm>
          <a:prstGeom prst="rect">
            <a:avLst/>
          </a:prstGeom>
        </p:spPr>
      </p:pic>
      <p:sp>
        <p:nvSpPr>
          <p:cNvPr id="6" name="Content Placeholder 2">
            <a:extLst>
              <a:ext uri="{FF2B5EF4-FFF2-40B4-BE49-F238E27FC236}">
                <a16:creationId xmlns:a16="http://schemas.microsoft.com/office/drawing/2014/main" id="{30B3B21C-6D79-E64A-BED4-2ADA06543B2A}"/>
              </a:ext>
            </a:extLst>
          </p:cNvPr>
          <p:cNvSpPr txBox="1">
            <a:spLocks/>
          </p:cNvSpPr>
          <p:nvPr/>
        </p:nvSpPr>
        <p:spPr>
          <a:xfrm>
            <a:off x="7004371" y="2249118"/>
            <a:ext cx="2770698" cy="24681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Brian O’Neil</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Niels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Rathlev</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Peter Sokolov</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David Wright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971BCD1-FB2F-BB4B-9FC5-7C3EFA0C0B8B}"/>
              </a:ext>
            </a:extLst>
          </p:cNvPr>
          <p:cNvSpPr/>
          <p:nvPr/>
        </p:nvSpPr>
        <p:spPr>
          <a:xfrm>
            <a:off x="4834383" y="4818854"/>
            <a:ext cx="2440652" cy="9079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Michelle Aguirre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Megan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Schagrin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84714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509927D8-9682-EB4A-8B49-7737406F5EF3}"/>
              </a:ext>
            </a:extLst>
          </p:cNvPr>
          <p:cNvGraphicFramePr>
            <a:graphicFrameLocks noGrp="1"/>
          </p:cNvGraphicFramePr>
          <p:nvPr/>
        </p:nvGraphicFramePr>
        <p:xfrm>
          <a:off x="462733" y="2152954"/>
          <a:ext cx="11226759" cy="4383770"/>
        </p:xfrm>
        <a:graphic>
          <a:graphicData uri="http://schemas.openxmlformats.org/drawingml/2006/table">
            <a:tbl>
              <a:tblPr/>
              <a:tblGrid>
                <a:gridCol w="628699">
                  <a:extLst>
                    <a:ext uri="{9D8B030D-6E8A-4147-A177-3AD203B41FA5}">
                      <a16:colId xmlns:a16="http://schemas.microsoft.com/office/drawing/2014/main" val="1945178022"/>
                    </a:ext>
                  </a:extLst>
                </a:gridCol>
                <a:gridCol w="8191043">
                  <a:extLst>
                    <a:ext uri="{9D8B030D-6E8A-4147-A177-3AD203B41FA5}">
                      <a16:colId xmlns:a16="http://schemas.microsoft.com/office/drawing/2014/main" val="2202653323"/>
                    </a:ext>
                  </a:extLst>
                </a:gridCol>
                <a:gridCol w="2407017">
                  <a:extLst>
                    <a:ext uri="{9D8B030D-6E8A-4147-A177-3AD203B41FA5}">
                      <a16:colId xmlns:a16="http://schemas.microsoft.com/office/drawing/2014/main" val="1910289827"/>
                    </a:ext>
                  </a:extLst>
                </a:gridCol>
              </a:tblGrid>
              <a:tr h="1105940">
                <a:tc>
                  <a:txBody>
                    <a:bodyPr/>
                    <a:lstStyle/>
                    <a:p>
                      <a:pPr algn="ctr" rtl="0" fontAlgn="ctr">
                        <a:spcBef>
                          <a:spcPts val="0"/>
                        </a:spcBef>
                        <a:spcAft>
                          <a:spcPts val="0"/>
                        </a:spcAft>
                      </a:pPr>
                      <a:r>
                        <a:rPr lang="en-US" sz="2000" b="1" i="0" u="none" strike="noStrike" dirty="0">
                          <a:solidFill>
                            <a:srgbClr val="000000"/>
                          </a:solidFill>
                          <a:effectLst/>
                          <a:latin typeface="Calibri" panose="020F0502020204030204" pitchFamily="34" charset="0"/>
                        </a:rPr>
                        <a:t>1</a:t>
                      </a:r>
                      <a:endParaRPr lang="en-US" sz="2000" dirty="0">
                        <a:effectLst/>
                      </a:endParaRPr>
                    </a:p>
                  </a:txBody>
                  <a:tcPr marL="25400" marR="25400" marT="25400" marB="254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144E94"/>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91440" rtl="0" fontAlgn="ctr">
                        <a:spcBef>
                          <a:spcPts val="0"/>
                        </a:spcBef>
                        <a:spcAft>
                          <a:spcPts val="0"/>
                        </a:spcAft>
                      </a:pPr>
                      <a:r>
                        <a:rPr lang="en-US" sz="2000" b="0" i="0" u="none" strike="noStrike" dirty="0">
                          <a:solidFill>
                            <a:srgbClr val="000000"/>
                          </a:solidFill>
                          <a:effectLst/>
                          <a:latin typeface="Calibri" panose="020F0502020204030204" pitchFamily="34" charset="0"/>
                        </a:rPr>
                        <a:t>Finalize and present to the AACEM Executive Committee the needs analysis for research in academic EM departments with strategies to address gaps and meet the targets. (NEW)</a:t>
                      </a:r>
                      <a:endParaRPr lang="en-US" sz="2000" dirty="0">
                        <a:effectLst/>
                      </a:endParaRPr>
                    </a:p>
                  </a:txBody>
                  <a:tcPr marL="25400" marR="25400" marT="25400" marB="254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144E94"/>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2000" b="1" i="0" u="none" strike="noStrike">
                          <a:solidFill>
                            <a:srgbClr val="000000"/>
                          </a:solidFill>
                          <a:effectLst/>
                          <a:latin typeface="Calibri" panose="020F0502020204030204" pitchFamily="34" charset="0"/>
                        </a:rPr>
                        <a:t>In Progress</a:t>
                      </a:r>
                      <a:endParaRPr lang="en-US" sz="2000">
                        <a:effectLst/>
                      </a:endParaRPr>
                    </a:p>
                  </a:txBody>
                  <a:tcPr marL="25400" marR="25400" marT="25400" marB="254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144E94"/>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659380789"/>
                  </a:ext>
                </a:extLst>
              </a:tr>
              <a:tr h="1089694">
                <a:tc>
                  <a:txBody>
                    <a:bodyPr/>
                    <a:lstStyle/>
                    <a:p>
                      <a:pPr algn="ctr" rtl="0" fontAlgn="ctr">
                        <a:spcBef>
                          <a:spcPts val="0"/>
                        </a:spcBef>
                        <a:spcAft>
                          <a:spcPts val="0"/>
                        </a:spcAft>
                      </a:pPr>
                      <a:r>
                        <a:rPr lang="en-US" sz="2000" b="1" i="0" u="none" strike="noStrike">
                          <a:solidFill>
                            <a:srgbClr val="000000"/>
                          </a:solidFill>
                          <a:effectLst/>
                          <a:latin typeface="Calibri" panose="020F0502020204030204" pitchFamily="34" charset="0"/>
                        </a:rPr>
                        <a:t>2</a:t>
                      </a:r>
                      <a:endParaRPr lang="en-US" sz="2000">
                        <a:effectLst/>
                      </a:endParaRPr>
                    </a:p>
                  </a:txBody>
                  <a:tcPr marL="25400" marR="25400" marT="25400" marB="254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91440" rtl="0" fontAlgn="ctr">
                        <a:spcBef>
                          <a:spcPts val="0"/>
                        </a:spcBef>
                        <a:spcAft>
                          <a:spcPts val="0"/>
                        </a:spcAft>
                      </a:pPr>
                      <a:r>
                        <a:rPr lang="en-US" sz="2000" b="0" i="0" u="none" strike="noStrike" dirty="0">
                          <a:solidFill>
                            <a:srgbClr val="000000"/>
                          </a:solidFill>
                          <a:effectLst/>
                          <a:latin typeface="Calibri" panose="020F0502020204030204" pitchFamily="34" charset="0"/>
                        </a:rPr>
                        <a:t>Track progress towards research targets and report to membership annually. (EVERGREEN)</a:t>
                      </a:r>
                      <a:endParaRPr lang="en-US" sz="2000" dirty="0">
                        <a:effectLst/>
                      </a:endParaRPr>
                    </a:p>
                  </a:txBody>
                  <a:tcPr marL="25400" marR="25400" marT="25400" marB="254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2000" b="1" i="0" u="none" strike="noStrike">
                          <a:solidFill>
                            <a:srgbClr val="000000"/>
                          </a:solidFill>
                          <a:effectLst/>
                          <a:latin typeface="Calibri" panose="020F0502020204030204" pitchFamily="34" charset="0"/>
                        </a:rPr>
                        <a:t>In Progress</a:t>
                      </a:r>
                      <a:endParaRPr lang="en-US" sz="2000">
                        <a:effectLst/>
                      </a:endParaRPr>
                    </a:p>
                  </a:txBody>
                  <a:tcPr marL="25400" marR="25400" marT="25400" marB="254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554338302"/>
                  </a:ext>
                </a:extLst>
              </a:tr>
              <a:tr h="768534">
                <a:tc>
                  <a:txBody>
                    <a:bodyPr/>
                    <a:lstStyle/>
                    <a:p>
                      <a:pPr algn="ctr" rtl="0" fontAlgn="ctr">
                        <a:spcBef>
                          <a:spcPts val="0"/>
                        </a:spcBef>
                        <a:spcAft>
                          <a:spcPts val="0"/>
                        </a:spcAft>
                      </a:pPr>
                      <a:r>
                        <a:rPr lang="en-US" sz="2000" b="1" i="0" u="none" strike="noStrike">
                          <a:solidFill>
                            <a:srgbClr val="000000"/>
                          </a:solidFill>
                          <a:effectLst/>
                          <a:latin typeface="Calibri" panose="020F0502020204030204" pitchFamily="34" charset="0"/>
                        </a:rPr>
                        <a:t>3</a:t>
                      </a:r>
                      <a:endParaRPr lang="en-US" sz="2000">
                        <a:effectLst/>
                      </a:endParaRPr>
                    </a:p>
                  </a:txBody>
                  <a:tcPr marL="25400" marR="25400" marT="25400" marB="254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91440" rtl="0" fontAlgn="ctr">
                        <a:spcBef>
                          <a:spcPts val="0"/>
                        </a:spcBef>
                        <a:spcAft>
                          <a:spcPts val="0"/>
                        </a:spcAft>
                      </a:pPr>
                      <a:r>
                        <a:rPr lang="en-US" sz="2000" b="0" i="0" u="none" strike="noStrike" dirty="0">
                          <a:solidFill>
                            <a:srgbClr val="000000"/>
                          </a:solidFill>
                          <a:effectLst/>
                          <a:latin typeface="Calibri" panose="020F0502020204030204" pitchFamily="34" charset="0"/>
                        </a:rPr>
                        <a:t>Finalize and submit for publication the 2030 EM Research Strategic Goals White Paper. (CONTINUING)</a:t>
                      </a:r>
                      <a:endParaRPr lang="en-US" sz="2000" dirty="0">
                        <a:effectLst/>
                      </a:endParaRPr>
                    </a:p>
                  </a:txBody>
                  <a:tcPr marL="25400" marR="25400" marT="25400" marB="254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2000" b="1" i="0" u="none" strike="noStrike">
                          <a:solidFill>
                            <a:srgbClr val="000000"/>
                          </a:solidFill>
                          <a:effectLst/>
                          <a:latin typeface="Calibri" panose="020F0502020204030204" pitchFamily="34" charset="0"/>
                        </a:rPr>
                        <a:t>Completed</a:t>
                      </a:r>
                      <a:endParaRPr lang="en-US" sz="2000">
                        <a:effectLst/>
                      </a:endParaRPr>
                    </a:p>
                  </a:txBody>
                  <a:tcPr marL="25400" marR="25400" marT="25400" marB="254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val="1041668597"/>
                  </a:ext>
                </a:extLst>
              </a:tr>
              <a:tr h="1419602">
                <a:tc>
                  <a:txBody>
                    <a:bodyPr/>
                    <a:lstStyle/>
                    <a:p>
                      <a:pPr algn="ctr" rtl="0" fontAlgn="b">
                        <a:spcBef>
                          <a:spcPts val="0"/>
                        </a:spcBef>
                        <a:spcAft>
                          <a:spcPts val="0"/>
                        </a:spcAft>
                      </a:pPr>
                      <a:r>
                        <a:rPr lang="en-US" sz="2000" b="1" i="0" u="none" strike="noStrike" dirty="0">
                          <a:solidFill>
                            <a:srgbClr val="000000"/>
                          </a:solidFill>
                          <a:effectLst/>
                          <a:latin typeface="Calibri" panose="020F0502020204030204" pitchFamily="34" charset="0"/>
                        </a:rPr>
                        <a:t>4</a:t>
                      </a:r>
                      <a:endParaRPr lang="en-US" sz="2000" dirty="0">
                        <a:effectLst/>
                      </a:endParaRPr>
                    </a:p>
                  </a:txBody>
                  <a:tcPr marL="25400" marR="25400" marT="25400" marB="254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91440" rtl="0" fontAlgn="ctr">
                        <a:spcBef>
                          <a:spcPts val="0"/>
                        </a:spcBef>
                        <a:spcAft>
                          <a:spcPts val="0"/>
                        </a:spcAft>
                      </a:pPr>
                      <a:r>
                        <a:rPr lang="en-US" sz="2000" b="0" i="0" u="none" strike="noStrike" dirty="0">
                          <a:solidFill>
                            <a:srgbClr val="000000"/>
                          </a:solidFill>
                          <a:effectLst/>
                          <a:latin typeface="Calibri" panose="020F0502020204030204" pitchFamily="34" charset="0"/>
                        </a:rPr>
                        <a:t>Compile data for the creation of a public facing dashboard to monitor progress toward these 2030 NIH funding goals and report to the membership on progress annually. (Emergency Medicine Research: 2030 Strategic Goals white paper)</a:t>
                      </a:r>
                      <a:endParaRPr lang="en-US" sz="2000" dirty="0">
                        <a:effectLst/>
                      </a:endParaRPr>
                    </a:p>
                  </a:txBody>
                  <a:tcPr marL="25400" marR="25400" marT="25400" marB="254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2000" b="1" i="0" u="none" strike="noStrike" dirty="0">
                          <a:solidFill>
                            <a:srgbClr val="000000"/>
                          </a:solidFill>
                          <a:effectLst/>
                          <a:latin typeface="Calibri" panose="020F0502020204030204" pitchFamily="34" charset="0"/>
                        </a:rPr>
                        <a:t>Completed</a:t>
                      </a:r>
                      <a:endParaRPr lang="en-US" sz="2000" dirty="0">
                        <a:effectLst/>
                      </a:endParaRPr>
                    </a:p>
                  </a:txBody>
                  <a:tcPr marL="25400" marR="25400" marT="25400" marB="2540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00FF00"/>
                    </a:solidFill>
                  </a:tcPr>
                </a:tc>
                <a:extLst>
                  <a:ext uri="{0D108BD9-81ED-4DB2-BD59-A6C34878D82A}">
                    <a16:rowId xmlns:a16="http://schemas.microsoft.com/office/drawing/2014/main" val="2794342043"/>
                  </a:ext>
                </a:extLst>
              </a:tr>
            </a:tbl>
          </a:graphicData>
        </a:graphic>
      </p:graphicFrame>
      <p:sp>
        <p:nvSpPr>
          <p:cNvPr id="12" name="Rectangle 1">
            <a:extLst>
              <a:ext uri="{FF2B5EF4-FFF2-40B4-BE49-F238E27FC236}">
                <a16:creationId xmlns:a16="http://schemas.microsoft.com/office/drawing/2014/main" id="{E9D288B5-4A4C-854D-9686-FE1120EE19E8}"/>
              </a:ext>
            </a:extLst>
          </p:cNvPr>
          <p:cNvSpPr>
            <a:spLocks noChangeArrowheads="1"/>
          </p:cNvSpPr>
          <p:nvPr/>
        </p:nvSpPr>
        <p:spPr bwMode="auto">
          <a:xfrm>
            <a:off x="1754659" y="668606"/>
            <a:ext cx="8575589"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libri" panose="020F0502020204030204"/>
                <a:ea typeface="+mn-ea"/>
                <a:cs typeface="+mn-cs"/>
              </a:rPr>
              <a:t>AACEM Research Working Group</a:t>
            </a:r>
            <a:endParaRPr kumimoji="0" lang="en-US" altLang="en-US" sz="4000" b="0" i="0" u="none" strike="noStrike" kern="1200" cap="none" spc="0" normalizeH="0" baseline="0" noProof="0" dirty="0">
              <a:ln>
                <a:noFill/>
              </a:ln>
              <a:solidFill>
                <a:srgbClr val="4472C4"/>
              </a:solidFill>
              <a:effectLst/>
              <a:uLnTx/>
              <a:uFillTx/>
              <a:latin typeface="Arial" panose="020B0604020202020204" pitchFamily="34" charset="0"/>
              <a:ea typeface="+mn-ea"/>
              <a:cs typeface="+mn-cs"/>
            </a:endParaRPr>
          </a:p>
        </p:txBody>
      </p:sp>
      <p:sp>
        <p:nvSpPr>
          <p:cNvPr id="13" name="Rectangle 12">
            <a:extLst>
              <a:ext uri="{FF2B5EF4-FFF2-40B4-BE49-F238E27FC236}">
                <a16:creationId xmlns:a16="http://schemas.microsoft.com/office/drawing/2014/main" id="{42EFAC9B-7371-8A4F-BB15-77FAAC4CC8E2}"/>
              </a:ext>
            </a:extLst>
          </p:cNvPr>
          <p:cNvSpPr/>
          <p:nvPr/>
        </p:nvSpPr>
        <p:spPr>
          <a:xfrm>
            <a:off x="2877617" y="553535"/>
            <a:ext cx="6096000" cy="2000548"/>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2021-2022 Objectives</a:t>
            </a:r>
            <a:endParaRPr kumimoji="0" lang="en-US" altLang="en-US" sz="2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268021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9FA908B6-EBBB-4D4A-A6D5-C09BEB3D5E84}"/>
              </a:ext>
            </a:extLst>
          </p:cNvPr>
          <p:cNvPicPr>
            <a:picLocks noChangeAspect="1"/>
          </p:cNvPicPr>
          <p:nvPr/>
        </p:nvPicPr>
        <p:blipFill>
          <a:blip r:embed="rId2"/>
          <a:stretch>
            <a:fillRect/>
          </a:stretch>
        </p:blipFill>
        <p:spPr>
          <a:xfrm>
            <a:off x="762551" y="0"/>
            <a:ext cx="10666898" cy="6491476"/>
          </a:xfrm>
          <a:prstGeom prst="rect">
            <a:avLst/>
          </a:prstGeom>
        </p:spPr>
      </p:pic>
      <p:sp>
        <p:nvSpPr>
          <p:cNvPr id="2" name="Rectangle 1">
            <a:extLst>
              <a:ext uri="{FF2B5EF4-FFF2-40B4-BE49-F238E27FC236}">
                <a16:creationId xmlns:a16="http://schemas.microsoft.com/office/drawing/2014/main" id="{C3C256DC-E33E-EF48-A64D-A80D38954AA8}"/>
              </a:ext>
            </a:extLst>
          </p:cNvPr>
          <p:cNvSpPr/>
          <p:nvPr/>
        </p:nvSpPr>
        <p:spPr>
          <a:xfrm>
            <a:off x="5749603" y="166469"/>
            <a:ext cx="425949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Lato" panose="020F0502020204030203" pitchFamily="34" charset="0"/>
                <a:ea typeface="+mn-ea"/>
                <a:cs typeface="+mn-cs"/>
              </a:rPr>
              <a:t>Acad</a:t>
            </a:r>
            <a:r>
              <a:rPr kumimoji="0" lang="en-US" sz="2000" b="0" i="1" u="none" strike="noStrike" kern="1200" cap="none" spc="0" normalizeH="0" baseline="0" noProof="0" dirty="0">
                <a:ln>
                  <a:noFill/>
                </a:ln>
                <a:solidFill>
                  <a:prstClr val="black"/>
                </a:solidFill>
                <a:effectLst/>
                <a:uLnTx/>
                <a:uFillTx/>
                <a:latin typeface="Lato" panose="020F0502020204030203" pitchFamily="34" charset="0"/>
                <a:ea typeface="+mn-ea"/>
                <a:cs typeface="+mn-cs"/>
              </a:rPr>
              <a:t> </a:t>
            </a:r>
            <a:r>
              <a:rPr kumimoji="0" lang="en-US" sz="2000" b="0" i="1" u="none" strike="noStrike" kern="1200" cap="none" spc="0" normalizeH="0" baseline="0" noProof="0" dirty="0" err="1">
                <a:ln>
                  <a:noFill/>
                </a:ln>
                <a:solidFill>
                  <a:prstClr val="black"/>
                </a:solidFill>
                <a:effectLst/>
                <a:uLnTx/>
                <a:uFillTx/>
                <a:latin typeface="Lato" panose="020F0502020204030203" pitchFamily="34" charset="0"/>
                <a:ea typeface="+mn-ea"/>
                <a:cs typeface="+mn-cs"/>
              </a:rPr>
              <a:t>Emerg</a:t>
            </a:r>
            <a:r>
              <a:rPr kumimoji="0" lang="en-US" sz="2000" b="0" i="1" u="none" strike="noStrike" kern="1200" cap="none" spc="0" normalizeH="0" baseline="0" noProof="0" dirty="0">
                <a:ln>
                  <a:noFill/>
                </a:ln>
                <a:solidFill>
                  <a:prstClr val="black"/>
                </a:solidFill>
                <a:effectLst/>
                <a:uLnTx/>
                <a:uFillTx/>
                <a:latin typeface="Lato" panose="020F0502020204030203" pitchFamily="34" charset="0"/>
                <a:ea typeface="+mn-ea"/>
                <a:cs typeface="+mn-cs"/>
              </a:rPr>
              <a:t> Med. </a:t>
            </a: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mn-ea"/>
                <a:cs typeface="+mn-cs"/>
              </a:rPr>
              <a:t>2022;29:241–251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Diagram&#10;&#10;Description automatically generated">
            <a:extLst>
              <a:ext uri="{FF2B5EF4-FFF2-40B4-BE49-F238E27FC236}">
                <a16:creationId xmlns:a16="http://schemas.microsoft.com/office/drawing/2014/main" id="{88B3F662-3FD8-9E47-BBAC-C7DCA45B6D67}"/>
              </a:ext>
            </a:extLst>
          </p:cNvPr>
          <p:cNvPicPr>
            <a:picLocks noChangeAspect="1"/>
          </p:cNvPicPr>
          <p:nvPr/>
        </p:nvPicPr>
        <p:blipFill>
          <a:blip r:embed="rId3"/>
          <a:stretch>
            <a:fillRect/>
          </a:stretch>
        </p:blipFill>
        <p:spPr>
          <a:xfrm>
            <a:off x="1019111" y="3429000"/>
            <a:ext cx="8877986" cy="3331784"/>
          </a:xfrm>
          <a:prstGeom prst="rect">
            <a:avLst/>
          </a:prstGeom>
        </p:spPr>
      </p:pic>
    </p:spTree>
    <p:extLst>
      <p:ext uri="{BB962C8B-B14F-4D97-AF65-F5344CB8AC3E}">
        <p14:creationId xmlns:p14="http://schemas.microsoft.com/office/powerpoint/2010/main" val="114941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CB6C2910-7341-B14B-A1D5-BC4CACE6AE56}"/>
              </a:ext>
            </a:extLst>
          </p:cNvPr>
          <p:cNvPicPr>
            <a:picLocks noChangeAspect="1"/>
          </p:cNvPicPr>
          <p:nvPr/>
        </p:nvPicPr>
        <p:blipFill>
          <a:blip r:embed="rId3"/>
          <a:stretch>
            <a:fillRect/>
          </a:stretch>
        </p:blipFill>
        <p:spPr>
          <a:xfrm>
            <a:off x="1044146" y="544188"/>
            <a:ext cx="10103708" cy="4831079"/>
          </a:xfrm>
          <a:prstGeom prst="rect">
            <a:avLst/>
          </a:prstGeom>
        </p:spPr>
      </p:pic>
      <p:sp>
        <p:nvSpPr>
          <p:cNvPr id="4" name="Rectangle 3">
            <a:extLst>
              <a:ext uri="{FF2B5EF4-FFF2-40B4-BE49-F238E27FC236}">
                <a16:creationId xmlns:a16="http://schemas.microsoft.com/office/drawing/2014/main" id="{A366C813-BC64-B445-8861-987F92C22276}"/>
              </a:ext>
            </a:extLst>
          </p:cNvPr>
          <p:cNvSpPr/>
          <p:nvPr/>
        </p:nvSpPr>
        <p:spPr>
          <a:xfrm>
            <a:off x="601362" y="6109018"/>
            <a:ext cx="1130231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https://www.saem.org/about-saem/academies-interest-groups-affiliates2/aacem/resources/strategic-goals-for-emergency-medicine-nih-funding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E0F1F76-93ED-C04C-955A-37810E525565}"/>
              </a:ext>
            </a:extLst>
          </p:cNvPr>
          <p:cNvSpPr txBox="1"/>
          <p:nvPr/>
        </p:nvSpPr>
        <p:spPr>
          <a:xfrm>
            <a:off x="4762922" y="5218922"/>
            <a:ext cx="245246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March 2</a:t>
            </a:r>
            <a:r>
              <a:rPr kumimoji="0" lang="en-US" sz="2800" b="0" i="1" u="none" strike="noStrike" kern="1200" cap="none" spc="0" normalizeH="0" baseline="30000" noProof="0" dirty="0">
                <a:ln>
                  <a:noFill/>
                </a:ln>
                <a:solidFill>
                  <a:prstClr val="black"/>
                </a:solidFill>
                <a:effectLst/>
                <a:uLnTx/>
                <a:uFillTx/>
                <a:latin typeface="Calibri" panose="020F0502020204030204"/>
                <a:ea typeface="+mn-ea"/>
                <a:cs typeface="+mn-cs"/>
              </a:rPr>
              <a:t>nd</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 2022</a:t>
            </a:r>
          </a:p>
        </p:txBody>
      </p:sp>
    </p:spTree>
    <p:extLst>
      <p:ext uri="{BB962C8B-B14F-4D97-AF65-F5344CB8AC3E}">
        <p14:creationId xmlns:p14="http://schemas.microsoft.com/office/powerpoint/2010/main" val="30433997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wering the Cost of Applying to Med School: AAMC Fee Assistance Program –  Career Services | University of Pennsylvania">
            <a:extLst>
              <a:ext uri="{FF2B5EF4-FFF2-40B4-BE49-F238E27FC236}">
                <a16:creationId xmlns:a16="http://schemas.microsoft.com/office/drawing/2014/main" id="{2FA0E8B2-815D-4048-82D6-2720A20944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8285" y="3108415"/>
            <a:ext cx="4717577" cy="24754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ext&#10;&#10;Description automatically generated">
            <a:extLst>
              <a:ext uri="{FF2B5EF4-FFF2-40B4-BE49-F238E27FC236}">
                <a16:creationId xmlns:a16="http://schemas.microsoft.com/office/drawing/2014/main" id="{69452123-9123-2949-8849-7DE82DB71D50}"/>
              </a:ext>
            </a:extLst>
          </p:cNvPr>
          <p:cNvPicPr>
            <a:picLocks noChangeAspect="1"/>
          </p:cNvPicPr>
          <p:nvPr/>
        </p:nvPicPr>
        <p:blipFill>
          <a:blip r:embed="rId3"/>
          <a:stretch>
            <a:fillRect/>
          </a:stretch>
        </p:blipFill>
        <p:spPr>
          <a:xfrm>
            <a:off x="5568285" y="1530533"/>
            <a:ext cx="4717577" cy="1059746"/>
          </a:xfrm>
          <a:prstGeom prst="rect">
            <a:avLst/>
          </a:prstGeom>
        </p:spPr>
      </p:pic>
      <p:pic>
        <p:nvPicPr>
          <p:cNvPr id="7" name="Picture 6" descr="Diagram&#10;&#10;Description automatically generated">
            <a:extLst>
              <a:ext uri="{FF2B5EF4-FFF2-40B4-BE49-F238E27FC236}">
                <a16:creationId xmlns:a16="http://schemas.microsoft.com/office/drawing/2014/main" id="{C99A1A22-34A0-FC40-81D9-3832CFCB1940}"/>
              </a:ext>
            </a:extLst>
          </p:cNvPr>
          <p:cNvPicPr>
            <a:picLocks noChangeAspect="1"/>
          </p:cNvPicPr>
          <p:nvPr/>
        </p:nvPicPr>
        <p:blipFill>
          <a:blip r:embed="rId4"/>
          <a:stretch>
            <a:fillRect/>
          </a:stretch>
        </p:blipFill>
        <p:spPr>
          <a:xfrm>
            <a:off x="390377" y="1394056"/>
            <a:ext cx="4481815" cy="4256112"/>
          </a:xfrm>
          <a:prstGeom prst="rect">
            <a:avLst/>
          </a:prstGeom>
        </p:spPr>
      </p:pic>
      <p:sp>
        <p:nvSpPr>
          <p:cNvPr id="9" name="Title 1">
            <a:extLst>
              <a:ext uri="{FF2B5EF4-FFF2-40B4-BE49-F238E27FC236}">
                <a16:creationId xmlns:a16="http://schemas.microsoft.com/office/drawing/2014/main" id="{90EF2C52-F969-E545-92A7-4CC2CAA48C20}"/>
              </a:ext>
            </a:extLst>
          </p:cNvPr>
          <p:cNvSpPr>
            <a:spLocks noGrp="1"/>
          </p:cNvSpPr>
          <p:nvPr>
            <p:ph type="title"/>
          </p:nvPr>
        </p:nvSpPr>
        <p:spPr>
          <a:xfrm>
            <a:off x="275967" y="92426"/>
            <a:ext cx="11640065" cy="1325563"/>
          </a:xfrm>
        </p:spPr>
        <p:txBody>
          <a:bodyPr>
            <a:normAutofit/>
          </a:bodyPr>
          <a:lstStyle/>
          <a:p>
            <a:pPr algn="ctr"/>
            <a:r>
              <a:rPr lang="en-US" sz="3600" b="1" dirty="0">
                <a:solidFill>
                  <a:srgbClr val="0070C0"/>
                </a:solidFill>
              </a:rPr>
              <a:t>AACEM Dashboard To Monitor Progress Toward 2030 Goals</a:t>
            </a:r>
          </a:p>
        </p:txBody>
      </p:sp>
      <p:sp>
        <p:nvSpPr>
          <p:cNvPr id="2" name="Rectangle 1">
            <a:extLst>
              <a:ext uri="{FF2B5EF4-FFF2-40B4-BE49-F238E27FC236}">
                <a16:creationId xmlns:a16="http://schemas.microsoft.com/office/drawing/2014/main" id="{ACB217FF-3315-C248-9236-E05220B9B1E7}"/>
              </a:ext>
            </a:extLst>
          </p:cNvPr>
          <p:cNvSpPr/>
          <p:nvPr/>
        </p:nvSpPr>
        <p:spPr>
          <a:xfrm>
            <a:off x="6964739" y="2610752"/>
            <a:ext cx="224766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https://report.nih.gov</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CC0F0648-E675-FD4B-B44C-7892357263BF}"/>
              </a:ext>
            </a:extLst>
          </p:cNvPr>
          <p:cNvSpPr/>
          <p:nvPr/>
        </p:nvSpPr>
        <p:spPr>
          <a:xfrm>
            <a:off x="5568285" y="5705751"/>
            <a:ext cx="4717578"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https://www.aamc.org/data-reports/faculty-institutions/report/faculty-roster-us-medical-school-faculty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43EDE898-0DED-C14B-A40F-B4869E9F713F}"/>
              </a:ext>
            </a:extLst>
          </p:cNvPr>
          <p:cNvSpPr/>
          <p:nvPr/>
        </p:nvSpPr>
        <p:spPr>
          <a:xfrm>
            <a:off x="709684" y="5711580"/>
            <a:ext cx="3903259"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http://www.brimr.org/NIH_Awards/NIH_Awards.htm</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04449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8BE91035-E18A-E846-9DD4-829B94DCCE7C}"/>
              </a:ext>
            </a:extLst>
          </p:cNvPr>
          <p:cNvPicPr>
            <a:picLocks noChangeAspect="1"/>
          </p:cNvPicPr>
          <p:nvPr/>
        </p:nvPicPr>
        <p:blipFill>
          <a:blip r:embed="rId2"/>
          <a:stretch>
            <a:fillRect/>
          </a:stretch>
        </p:blipFill>
        <p:spPr>
          <a:xfrm>
            <a:off x="1497009" y="221586"/>
            <a:ext cx="9197982" cy="6414828"/>
          </a:xfrm>
          <a:prstGeom prst="rect">
            <a:avLst/>
          </a:prstGeom>
        </p:spPr>
      </p:pic>
    </p:spTree>
    <p:extLst>
      <p:ext uri="{BB962C8B-B14F-4D97-AF65-F5344CB8AC3E}">
        <p14:creationId xmlns:p14="http://schemas.microsoft.com/office/powerpoint/2010/main" val="9986360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3F026A53-84F4-D643-A2C6-2704025501C0}"/>
              </a:ext>
            </a:extLst>
          </p:cNvPr>
          <p:cNvPicPr>
            <a:picLocks noChangeAspect="1"/>
          </p:cNvPicPr>
          <p:nvPr/>
        </p:nvPicPr>
        <p:blipFill>
          <a:blip r:embed="rId3"/>
          <a:stretch>
            <a:fillRect/>
          </a:stretch>
        </p:blipFill>
        <p:spPr>
          <a:xfrm>
            <a:off x="393086" y="132520"/>
            <a:ext cx="11480423" cy="5881470"/>
          </a:xfrm>
          <a:prstGeom prst="rect">
            <a:avLst/>
          </a:prstGeom>
        </p:spPr>
      </p:pic>
      <p:sp>
        <p:nvSpPr>
          <p:cNvPr id="7" name="Rectangle 6">
            <a:extLst>
              <a:ext uri="{FF2B5EF4-FFF2-40B4-BE49-F238E27FC236}">
                <a16:creationId xmlns:a16="http://schemas.microsoft.com/office/drawing/2014/main" id="{06348CF7-FC46-1047-A8C9-53B93C692E63}"/>
              </a:ext>
            </a:extLst>
          </p:cNvPr>
          <p:cNvSpPr/>
          <p:nvPr/>
        </p:nvSpPr>
        <p:spPr>
          <a:xfrm>
            <a:off x="189469" y="5881470"/>
            <a:ext cx="11813060"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Active NIH-funded projects with contact PI in department of emergency medicine by fiscal year based on </a:t>
            </a:r>
            <a:r>
              <a:rPr kumimoji="0" lang="en-US" sz="1400" b="0" i="0" u="none" strike="noStrike" kern="1200" cap="none" spc="0" normalizeH="0" baseline="0" noProof="0" dirty="0">
                <a:ln>
                  <a:noFill/>
                </a:ln>
                <a:solidFill>
                  <a:srgbClr val="004B97"/>
                </a:solidFill>
                <a:effectLst/>
                <a:uLnTx/>
                <a:uFillTx/>
                <a:latin typeface="Roboto" panose="02000000000000000000" pitchFamily="2" charset="0"/>
                <a:ea typeface="+mn-ea"/>
                <a:cs typeface="+mn-cs"/>
                <a:hlinkClick r:id="rId4"/>
              </a:rPr>
              <a:t>NIH Reporter</a:t>
            </a:r>
            <a:r>
              <a:rPr kumimoji="0" lang="en-US" sz="1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This data does not include projects at institutions that do not attribute NIH funding to academic departments. In also does not include NIH research contracts or Small Business Innovation Research (</a:t>
            </a: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SBIR</a:t>
            </a:r>
            <a:r>
              <a:rPr kumimoji="0" lang="en-US" sz="1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and Small Business Technology Transfer (</a:t>
            </a: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STTR</a:t>
            </a:r>
            <a:r>
              <a:rPr kumimoji="0" lang="en-US" sz="1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grants.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4D34712-54EC-3744-B851-F77F626EEB40}"/>
              </a:ext>
            </a:extLst>
          </p:cNvPr>
          <p:cNvSpPr/>
          <p:nvPr/>
        </p:nvSpPr>
        <p:spPr>
          <a:xfrm>
            <a:off x="2684058" y="305066"/>
            <a:ext cx="6911353" cy="71763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A727DF2-86DE-A843-B4D9-C7DF3C7F9A20}"/>
              </a:ext>
            </a:extLst>
          </p:cNvPr>
          <p:cNvSpPr txBox="1"/>
          <p:nvPr/>
        </p:nvSpPr>
        <p:spPr>
          <a:xfrm>
            <a:off x="264066" y="340715"/>
            <a:ext cx="1181305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NIH-Funded </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Projects</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with Emergency Medicine PI</a:t>
            </a:r>
          </a:p>
        </p:txBody>
      </p:sp>
      <p:sp>
        <p:nvSpPr>
          <p:cNvPr id="6" name="5-Point Star 5">
            <a:extLst>
              <a:ext uri="{FF2B5EF4-FFF2-40B4-BE49-F238E27FC236}">
                <a16:creationId xmlns:a16="http://schemas.microsoft.com/office/drawing/2014/main" id="{F3656FE6-B1F2-7F42-B618-0F586FE8F37C}"/>
              </a:ext>
            </a:extLst>
          </p:cNvPr>
          <p:cNvSpPr/>
          <p:nvPr/>
        </p:nvSpPr>
        <p:spPr>
          <a:xfrm>
            <a:off x="10933043" y="1443815"/>
            <a:ext cx="503583" cy="424743"/>
          </a:xfrm>
          <a:prstGeom prst="star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90671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art&#10;&#10;Description automatically generated">
            <a:extLst>
              <a:ext uri="{FF2B5EF4-FFF2-40B4-BE49-F238E27FC236}">
                <a16:creationId xmlns:a16="http://schemas.microsoft.com/office/drawing/2014/main" id="{C04C9A7C-6BD2-764C-BB99-E25BE3DA9CE1}"/>
              </a:ext>
            </a:extLst>
          </p:cNvPr>
          <p:cNvPicPr>
            <a:picLocks noChangeAspect="1"/>
          </p:cNvPicPr>
          <p:nvPr/>
        </p:nvPicPr>
        <p:blipFill>
          <a:blip r:embed="rId3"/>
          <a:stretch>
            <a:fillRect/>
          </a:stretch>
        </p:blipFill>
        <p:spPr>
          <a:xfrm>
            <a:off x="244920" y="442507"/>
            <a:ext cx="11702160" cy="5636302"/>
          </a:xfrm>
          <a:prstGeom prst="rect">
            <a:avLst/>
          </a:prstGeom>
        </p:spPr>
      </p:pic>
      <p:sp>
        <p:nvSpPr>
          <p:cNvPr id="10" name="Rectangle 9">
            <a:extLst>
              <a:ext uri="{FF2B5EF4-FFF2-40B4-BE49-F238E27FC236}">
                <a16:creationId xmlns:a16="http://schemas.microsoft.com/office/drawing/2014/main" id="{35430909-2D8B-6344-8498-0FE58D00C1E9}"/>
              </a:ext>
            </a:extLst>
          </p:cNvPr>
          <p:cNvSpPr/>
          <p:nvPr/>
        </p:nvSpPr>
        <p:spPr>
          <a:xfrm>
            <a:off x="358346" y="5969025"/>
            <a:ext cx="11701849"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NIH funding to departments of emergency medicine by fiscal year as reported by the </a:t>
            </a:r>
            <a:r>
              <a:rPr kumimoji="0" lang="en-US" sz="1400" b="0" i="0" u="none" strike="noStrike" kern="1200" cap="none" spc="0" normalizeH="0" baseline="0" noProof="0" dirty="0">
                <a:ln>
                  <a:noFill/>
                </a:ln>
                <a:solidFill>
                  <a:srgbClr val="004B97"/>
                </a:solidFill>
                <a:effectLst/>
                <a:uLnTx/>
                <a:uFillTx/>
                <a:latin typeface="Roboto" panose="02000000000000000000" pitchFamily="2" charset="0"/>
                <a:ea typeface="+mn-ea"/>
                <a:cs typeface="+mn-cs"/>
                <a:hlinkClick r:id="rId4"/>
              </a:rPr>
              <a:t>BRIMR</a:t>
            </a:r>
            <a:r>
              <a:rPr kumimoji="0" lang="en-US" sz="1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This data does not include projects at institutions that do not attribute NIH funding to academic departments. In also does not include NIH research contracts or Small Business Innovation Research (</a:t>
            </a: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SBIR</a:t>
            </a:r>
            <a:r>
              <a:rPr kumimoji="0" lang="en-US" sz="1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and Small Business Technology Transfer (</a:t>
            </a: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STTR</a:t>
            </a:r>
            <a:r>
              <a:rPr kumimoji="0" lang="en-US" sz="1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grants.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95834F4C-273F-AA43-9F03-B4BC9293C058}"/>
              </a:ext>
            </a:extLst>
          </p:cNvPr>
          <p:cNvSpPr/>
          <p:nvPr/>
        </p:nvSpPr>
        <p:spPr>
          <a:xfrm>
            <a:off x="2684058" y="305066"/>
            <a:ext cx="6911353" cy="71763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46D5417-7D8F-1144-881E-34ADC78BADED}"/>
              </a:ext>
            </a:extLst>
          </p:cNvPr>
          <p:cNvSpPr txBox="1"/>
          <p:nvPr/>
        </p:nvSpPr>
        <p:spPr>
          <a:xfrm>
            <a:off x="264066" y="340715"/>
            <a:ext cx="1181305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NIH-Funding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to Departments of Emergency Medicine</a:t>
            </a:r>
          </a:p>
        </p:txBody>
      </p:sp>
      <p:sp>
        <p:nvSpPr>
          <p:cNvPr id="6" name="5-Point Star 5">
            <a:extLst>
              <a:ext uri="{FF2B5EF4-FFF2-40B4-BE49-F238E27FC236}">
                <a16:creationId xmlns:a16="http://schemas.microsoft.com/office/drawing/2014/main" id="{41975725-48FF-8D44-9893-E5453B77AB1B}"/>
              </a:ext>
            </a:extLst>
          </p:cNvPr>
          <p:cNvSpPr/>
          <p:nvPr/>
        </p:nvSpPr>
        <p:spPr>
          <a:xfrm>
            <a:off x="11012555" y="1390807"/>
            <a:ext cx="503583" cy="424743"/>
          </a:xfrm>
          <a:prstGeom prst="star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01827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with low confidence">
            <a:extLst>
              <a:ext uri="{FF2B5EF4-FFF2-40B4-BE49-F238E27FC236}">
                <a16:creationId xmlns:a16="http://schemas.microsoft.com/office/drawing/2014/main" id="{CED0D504-27D7-294B-A30D-144AA5599DCF}"/>
              </a:ext>
            </a:extLst>
          </p:cNvPr>
          <p:cNvPicPr>
            <a:picLocks noChangeAspect="1"/>
          </p:cNvPicPr>
          <p:nvPr/>
        </p:nvPicPr>
        <p:blipFill>
          <a:blip r:embed="rId2"/>
          <a:stretch>
            <a:fillRect/>
          </a:stretch>
        </p:blipFill>
        <p:spPr>
          <a:xfrm>
            <a:off x="522383" y="194503"/>
            <a:ext cx="10958361" cy="5889354"/>
          </a:xfrm>
          <a:prstGeom prst="rect">
            <a:avLst/>
          </a:prstGeom>
        </p:spPr>
      </p:pic>
      <p:sp>
        <p:nvSpPr>
          <p:cNvPr id="6" name="Rectangle 5">
            <a:extLst>
              <a:ext uri="{FF2B5EF4-FFF2-40B4-BE49-F238E27FC236}">
                <a16:creationId xmlns:a16="http://schemas.microsoft.com/office/drawing/2014/main" id="{54517D9B-53FC-6241-B827-32486E6A0C7F}"/>
              </a:ext>
            </a:extLst>
          </p:cNvPr>
          <p:cNvSpPr/>
          <p:nvPr/>
        </p:nvSpPr>
        <p:spPr>
          <a:xfrm>
            <a:off x="113270" y="6004345"/>
            <a:ext cx="11965459"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NIH funded emergency medicine contact PIs (total) and individual NIH K-award PIs by fiscal year as reported by the </a:t>
            </a:r>
            <a:r>
              <a:rPr kumimoji="0" lang="en-US" sz="1400" b="0" i="0" u="none" strike="noStrike" kern="1200" cap="none" spc="0" normalizeH="0" baseline="0" noProof="0" dirty="0">
                <a:ln>
                  <a:noFill/>
                </a:ln>
                <a:solidFill>
                  <a:srgbClr val="004B97"/>
                </a:solidFill>
                <a:effectLst/>
                <a:uLnTx/>
                <a:uFillTx/>
                <a:latin typeface="Roboto" panose="02000000000000000000" pitchFamily="2" charset="0"/>
                <a:ea typeface="+mn-ea"/>
                <a:cs typeface="+mn-cs"/>
                <a:hlinkClick r:id="rId3"/>
              </a:rPr>
              <a:t>BRIMR</a:t>
            </a:r>
            <a:r>
              <a:rPr kumimoji="0" lang="en-US" sz="1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and </a:t>
            </a:r>
            <a:r>
              <a:rPr kumimoji="0" lang="en-US" sz="1400" b="0" i="0" u="none" strike="noStrike" kern="1200" cap="none" spc="0" normalizeH="0" baseline="0" noProof="0" dirty="0">
                <a:ln>
                  <a:noFill/>
                </a:ln>
                <a:solidFill>
                  <a:srgbClr val="004B97"/>
                </a:solidFill>
                <a:effectLst/>
                <a:uLnTx/>
                <a:uFillTx/>
                <a:latin typeface="Roboto" panose="02000000000000000000" pitchFamily="2" charset="0"/>
                <a:ea typeface="+mn-ea"/>
                <a:cs typeface="+mn-cs"/>
                <a:hlinkClick r:id="rId4"/>
              </a:rPr>
              <a:t>NIH Reporter</a:t>
            </a:r>
            <a:r>
              <a:rPr kumimoji="0" lang="en-US" sz="1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This data does not include PIs at institutions that do not attribute NIH funding to academic departments. In also does not include PIs of NIH research contracts or Small Business Innovation Research (</a:t>
            </a: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SBIR</a:t>
            </a:r>
            <a:r>
              <a:rPr kumimoji="0" lang="en-US" sz="1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and Small Business Technology Transfer (</a:t>
            </a: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STTR</a:t>
            </a:r>
            <a:r>
              <a:rPr kumimoji="0" lang="en-US" sz="1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grants.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1E754ED-E493-4940-8BEE-C86EBCB2B7F6}"/>
              </a:ext>
            </a:extLst>
          </p:cNvPr>
          <p:cNvSpPr/>
          <p:nvPr/>
        </p:nvSpPr>
        <p:spPr>
          <a:xfrm>
            <a:off x="2684058" y="305066"/>
            <a:ext cx="6911353" cy="71763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1892464B-4A58-1E48-9D2B-EFD6DF0631A5}"/>
              </a:ext>
            </a:extLst>
          </p:cNvPr>
          <p:cNvSpPr txBox="1"/>
          <p:nvPr/>
        </p:nvSpPr>
        <p:spPr>
          <a:xfrm>
            <a:off x="264066" y="340715"/>
            <a:ext cx="1181305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NIH-Funded Emergency Medicine </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Principal Investigators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(PIs)</a:t>
            </a:r>
          </a:p>
        </p:txBody>
      </p:sp>
      <p:sp>
        <p:nvSpPr>
          <p:cNvPr id="8" name="5-Point Star 7">
            <a:extLst>
              <a:ext uri="{FF2B5EF4-FFF2-40B4-BE49-F238E27FC236}">
                <a16:creationId xmlns:a16="http://schemas.microsoft.com/office/drawing/2014/main" id="{29CB2667-4166-3C44-B77F-CD483A9F8E50}"/>
              </a:ext>
            </a:extLst>
          </p:cNvPr>
          <p:cNvSpPr/>
          <p:nvPr/>
        </p:nvSpPr>
        <p:spPr>
          <a:xfrm>
            <a:off x="10548729" y="1141963"/>
            <a:ext cx="503583" cy="424743"/>
          </a:xfrm>
          <a:prstGeom prst="star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95970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C31FC4-5AD9-5B42-962F-A214AC4E590D}"/>
              </a:ext>
            </a:extLst>
          </p:cNvPr>
          <p:cNvSpPr/>
          <p:nvPr/>
        </p:nvSpPr>
        <p:spPr>
          <a:xfrm>
            <a:off x="146221" y="6021513"/>
            <a:ext cx="11899557"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Emergency medicine departments with NIH-funded contact PIs by fiscal year as reported by the </a:t>
            </a:r>
            <a:r>
              <a:rPr kumimoji="0" lang="en-US" sz="1400" b="0" i="0" u="none" strike="noStrike" kern="1200" cap="none" spc="0" normalizeH="0" baseline="0" noProof="0" dirty="0">
                <a:ln>
                  <a:noFill/>
                </a:ln>
                <a:solidFill>
                  <a:srgbClr val="004B97"/>
                </a:solidFill>
                <a:effectLst/>
                <a:uLnTx/>
                <a:uFillTx/>
                <a:latin typeface="Roboto" panose="02000000000000000000" pitchFamily="2" charset="0"/>
                <a:ea typeface="+mn-ea"/>
                <a:cs typeface="+mn-cs"/>
                <a:hlinkClick r:id="rId3"/>
              </a:rPr>
              <a:t>BRIMR</a:t>
            </a:r>
            <a:r>
              <a:rPr kumimoji="0" lang="en-US" sz="1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This data does not include departments at institutions that do not attribute NIH funding to academic departments. In also does not include departments with NIH research contracts or Small Business Innovation Research (</a:t>
            </a: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SBIR</a:t>
            </a:r>
            <a:r>
              <a:rPr kumimoji="0" lang="en-US" sz="1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and Small Business Technology Transfer (</a:t>
            </a: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STTR</a:t>
            </a:r>
            <a:r>
              <a:rPr kumimoji="0" lang="en-US" sz="1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grants.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descr="Chart&#10;&#10;Description automatically generated">
            <a:extLst>
              <a:ext uri="{FF2B5EF4-FFF2-40B4-BE49-F238E27FC236}">
                <a16:creationId xmlns:a16="http://schemas.microsoft.com/office/drawing/2014/main" id="{08BA2271-B677-C849-AC37-E861C19A3E8C}"/>
              </a:ext>
            </a:extLst>
          </p:cNvPr>
          <p:cNvPicPr>
            <a:picLocks noChangeAspect="1"/>
          </p:cNvPicPr>
          <p:nvPr/>
        </p:nvPicPr>
        <p:blipFill>
          <a:blip r:embed="rId4"/>
          <a:stretch>
            <a:fillRect/>
          </a:stretch>
        </p:blipFill>
        <p:spPr>
          <a:xfrm>
            <a:off x="317514" y="450198"/>
            <a:ext cx="11728264" cy="5609737"/>
          </a:xfrm>
          <a:prstGeom prst="rect">
            <a:avLst/>
          </a:prstGeom>
        </p:spPr>
      </p:pic>
      <p:pic>
        <p:nvPicPr>
          <p:cNvPr id="11" name="Picture 10" descr="Logo, company name&#10;&#10;Description automatically generated">
            <a:extLst>
              <a:ext uri="{FF2B5EF4-FFF2-40B4-BE49-F238E27FC236}">
                <a16:creationId xmlns:a16="http://schemas.microsoft.com/office/drawing/2014/main" id="{0CA8701F-C17C-C341-88F4-6DCCD4E0E774}"/>
              </a:ext>
            </a:extLst>
          </p:cNvPr>
          <p:cNvPicPr>
            <a:picLocks noChangeAspect="1"/>
          </p:cNvPicPr>
          <p:nvPr/>
        </p:nvPicPr>
        <p:blipFill>
          <a:blip r:embed="rId5"/>
          <a:stretch>
            <a:fillRect/>
          </a:stretch>
        </p:blipFill>
        <p:spPr>
          <a:xfrm>
            <a:off x="7960344" y="2113969"/>
            <a:ext cx="2451099" cy="817033"/>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7BADA95C-752B-B541-9B05-F297F10AA029}"/>
              </a:ext>
            </a:extLst>
          </p:cNvPr>
          <p:cNvPicPr>
            <a:picLocks noChangeAspect="1"/>
          </p:cNvPicPr>
          <p:nvPr/>
        </p:nvPicPr>
        <p:blipFill>
          <a:blip r:embed="rId6"/>
          <a:stretch>
            <a:fillRect/>
          </a:stretch>
        </p:blipFill>
        <p:spPr>
          <a:xfrm>
            <a:off x="8101024" y="1195411"/>
            <a:ext cx="2224295" cy="589438"/>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B832855F-4075-8A42-93CD-C07261BD3206}"/>
              </a:ext>
            </a:extLst>
          </p:cNvPr>
          <p:cNvPicPr>
            <a:picLocks noChangeAspect="1"/>
          </p:cNvPicPr>
          <p:nvPr/>
        </p:nvPicPr>
        <p:blipFill>
          <a:blip r:embed="rId7"/>
          <a:stretch>
            <a:fillRect/>
          </a:stretch>
        </p:blipFill>
        <p:spPr>
          <a:xfrm>
            <a:off x="8185426" y="2740051"/>
            <a:ext cx="1907458" cy="741789"/>
          </a:xfrm>
          <a:prstGeom prst="rect">
            <a:avLst/>
          </a:prstGeom>
        </p:spPr>
      </p:pic>
      <p:pic>
        <p:nvPicPr>
          <p:cNvPr id="17" name="Picture 16" descr="Logo, company name&#10;&#10;Description automatically generated">
            <a:extLst>
              <a:ext uri="{FF2B5EF4-FFF2-40B4-BE49-F238E27FC236}">
                <a16:creationId xmlns:a16="http://schemas.microsoft.com/office/drawing/2014/main" id="{38CE9475-04F1-CC44-A378-470CF2CB1F1C}"/>
              </a:ext>
            </a:extLst>
          </p:cNvPr>
          <p:cNvPicPr>
            <a:picLocks noChangeAspect="1"/>
          </p:cNvPicPr>
          <p:nvPr/>
        </p:nvPicPr>
        <p:blipFill>
          <a:blip r:embed="rId8"/>
          <a:stretch>
            <a:fillRect/>
          </a:stretch>
        </p:blipFill>
        <p:spPr>
          <a:xfrm>
            <a:off x="8185426" y="1804933"/>
            <a:ext cx="2224295" cy="438847"/>
          </a:xfrm>
          <a:prstGeom prst="rect">
            <a:avLst/>
          </a:prstGeom>
        </p:spPr>
      </p:pic>
      <p:sp>
        <p:nvSpPr>
          <p:cNvPr id="8" name="Rectangle 7">
            <a:extLst>
              <a:ext uri="{FF2B5EF4-FFF2-40B4-BE49-F238E27FC236}">
                <a16:creationId xmlns:a16="http://schemas.microsoft.com/office/drawing/2014/main" id="{7E886A8B-732F-C646-9A2F-24277705A310}"/>
              </a:ext>
            </a:extLst>
          </p:cNvPr>
          <p:cNvSpPr/>
          <p:nvPr/>
        </p:nvSpPr>
        <p:spPr>
          <a:xfrm>
            <a:off x="2525726" y="161200"/>
            <a:ext cx="7567158" cy="71763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FDADB05-C438-4A43-86C5-F62A8DCFB877}"/>
              </a:ext>
            </a:extLst>
          </p:cNvPr>
          <p:cNvSpPr txBox="1"/>
          <p:nvPr/>
        </p:nvSpPr>
        <p:spPr>
          <a:xfrm>
            <a:off x="61427" y="155286"/>
            <a:ext cx="1181305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Emergency Medicine </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Departments</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with NIH-Funded PIs</a:t>
            </a:r>
          </a:p>
        </p:txBody>
      </p:sp>
      <p:sp>
        <p:nvSpPr>
          <p:cNvPr id="10" name="5-Point Star 9">
            <a:extLst>
              <a:ext uri="{FF2B5EF4-FFF2-40B4-BE49-F238E27FC236}">
                <a16:creationId xmlns:a16="http://schemas.microsoft.com/office/drawing/2014/main" id="{9E6D3C02-DD33-7449-98DE-51F6AF195523}"/>
              </a:ext>
            </a:extLst>
          </p:cNvPr>
          <p:cNvSpPr/>
          <p:nvPr/>
        </p:nvSpPr>
        <p:spPr>
          <a:xfrm>
            <a:off x="11105319" y="1298039"/>
            <a:ext cx="503583" cy="424743"/>
          </a:xfrm>
          <a:prstGeom prst="star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095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BE491-1D91-0643-898F-2B989B691D27}"/>
              </a:ext>
            </a:extLst>
          </p:cNvPr>
          <p:cNvSpPr>
            <a:spLocks noGrp="1"/>
          </p:cNvSpPr>
          <p:nvPr>
            <p:ph type="title"/>
          </p:nvPr>
        </p:nvSpPr>
        <p:spPr/>
        <p:txBody>
          <a:bodyPr/>
          <a:lstStyle/>
          <a:p>
            <a:r>
              <a:rPr lang="en-US" dirty="0"/>
              <a:t>Collaboration and Representation</a:t>
            </a:r>
          </a:p>
        </p:txBody>
      </p:sp>
      <p:sp>
        <p:nvSpPr>
          <p:cNvPr id="3" name="Content Placeholder 2">
            <a:extLst>
              <a:ext uri="{FF2B5EF4-FFF2-40B4-BE49-F238E27FC236}">
                <a16:creationId xmlns:a16="http://schemas.microsoft.com/office/drawing/2014/main" id="{405081D7-2C32-A742-AAB3-87A19D36B8FE}"/>
              </a:ext>
            </a:extLst>
          </p:cNvPr>
          <p:cNvSpPr>
            <a:spLocks noGrp="1"/>
          </p:cNvSpPr>
          <p:nvPr>
            <p:ph sz="half" idx="1"/>
          </p:nvPr>
        </p:nvSpPr>
        <p:spPr>
          <a:xfrm>
            <a:off x="609600" y="2097741"/>
            <a:ext cx="10242176" cy="4028423"/>
          </a:xfrm>
        </p:spPr>
        <p:txBody>
          <a:bodyPr>
            <a:normAutofit/>
          </a:bodyPr>
          <a:lstStyle/>
          <a:p>
            <a:r>
              <a:rPr lang="en-US" sz="3200" dirty="0"/>
              <a:t>AACEM Regularly collaborates with SAEM, AAEM, ABEM, ACEP, CORD, EMRA and SAEM-RAMS</a:t>
            </a:r>
          </a:p>
          <a:p>
            <a:r>
              <a:rPr lang="en-US" sz="3200" dirty="0"/>
              <a:t>ACEP-led All EM Workforce Taskforce</a:t>
            </a:r>
          </a:p>
          <a:p>
            <a:r>
              <a:rPr lang="en-US" dirty="0"/>
              <a:t>Accreditation Council for Graduate Medical Education (ACGME)</a:t>
            </a:r>
            <a:endParaRPr lang="en-US" sz="3200" dirty="0"/>
          </a:p>
          <a:p>
            <a:r>
              <a:rPr lang="en-US" sz="3200" dirty="0"/>
              <a:t>Association of American Medical Colleges (CFAS)</a:t>
            </a:r>
          </a:p>
          <a:p>
            <a:r>
              <a:rPr lang="en-US" sz="3200" dirty="0"/>
              <a:t>Emergency Medicine Policy Institute (EMPI)</a:t>
            </a:r>
          </a:p>
          <a:p>
            <a:endParaRPr lang="en-US" sz="3200" dirty="0"/>
          </a:p>
        </p:txBody>
      </p:sp>
    </p:spTree>
    <p:extLst>
      <p:ext uri="{BB962C8B-B14F-4D97-AF65-F5344CB8AC3E}">
        <p14:creationId xmlns:p14="http://schemas.microsoft.com/office/powerpoint/2010/main" val="25706984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10;&#10;Description automatically generated">
            <a:extLst>
              <a:ext uri="{FF2B5EF4-FFF2-40B4-BE49-F238E27FC236}">
                <a16:creationId xmlns:a16="http://schemas.microsoft.com/office/drawing/2014/main" id="{36990A5A-612A-614C-96F5-47F9DDED092F}"/>
              </a:ext>
            </a:extLst>
          </p:cNvPr>
          <p:cNvPicPr>
            <a:picLocks noChangeAspect="1"/>
          </p:cNvPicPr>
          <p:nvPr/>
        </p:nvPicPr>
        <p:blipFill>
          <a:blip r:embed="rId2"/>
          <a:stretch>
            <a:fillRect/>
          </a:stretch>
        </p:blipFill>
        <p:spPr>
          <a:xfrm>
            <a:off x="675161" y="185528"/>
            <a:ext cx="10807302" cy="5536627"/>
          </a:xfrm>
          <a:prstGeom prst="rect">
            <a:avLst/>
          </a:prstGeom>
        </p:spPr>
      </p:pic>
      <p:sp>
        <p:nvSpPr>
          <p:cNvPr id="5" name="Rectangle 4">
            <a:extLst>
              <a:ext uri="{FF2B5EF4-FFF2-40B4-BE49-F238E27FC236}">
                <a16:creationId xmlns:a16="http://schemas.microsoft.com/office/drawing/2014/main" id="{A3E5A402-1416-7449-97B9-B20584F5A4AB}"/>
              </a:ext>
            </a:extLst>
          </p:cNvPr>
          <p:cNvSpPr/>
          <p:nvPr/>
        </p:nvSpPr>
        <p:spPr>
          <a:xfrm>
            <a:off x="2345636" y="305066"/>
            <a:ext cx="7726016" cy="71763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3F3566F-3406-4142-BCA6-D0E99F480963}"/>
              </a:ext>
            </a:extLst>
          </p:cNvPr>
          <p:cNvSpPr txBox="1"/>
          <p:nvPr/>
        </p:nvSpPr>
        <p:spPr>
          <a:xfrm>
            <a:off x="233204" y="167098"/>
            <a:ext cx="1181305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EM Medical School Faculty who are NIH-Funded PIs</a:t>
            </a:r>
          </a:p>
        </p:txBody>
      </p:sp>
      <p:sp>
        <p:nvSpPr>
          <p:cNvPr id="2" name="Rectangle 1">
            <a:extLst>
              <a:ext uri="{FF2B5EF4-FFF2-40B4-BE49-F238E27FC236}">
                <a16:creationId xmlns:a16="http://schemas.microsoft.com/office/drawing/2014/main" id="{A199CBBE-BA88-4F4F-975D-15E860E8E029}"/>
              </a:ext>
            </a:extLst>
          </p:cNvPr>
          <p:cNvSpPr/>
          <p:nvPr/>
        </p:nvSpPr>
        <p:spPr>
          <a:xfrm>
            <a:off x="158578" y="5542338"/>
            <a:ext cx="11874843"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The percent of full-time medical school faculty members in departments of emergency medicine that are NIH-funded PIs each year is calculated using the number of NIH-funded Emergency Medicine PIs reported by </a:t>
            </a:r>
            <a:r>
              <a:rPr kumimoji="0" lang="en-US" sz="1400" b="0" i="0" u="none" strike="noStrike" kern="1200" cap="none" spc="0" normalizeH="0" baseline="0" noProof="0" dirty="0">
                <a:ln>
                  <a:noFill/>
                </a:ln>
                <a:solidFill>
                  <a:srgbClr val="004B97"/>
                </a:solidFill>
                <a:effectLst/>
                <a:uLnTx/>
                <a:uFillTx/>
                <a:latin typeface="Roboto" panose="02000000000000000000" pitchFamily="2" charset="0"/>
                <a:ea typeface="+mn-ea"/>
                <a:cs typeface="+mn-cs"/>
                <a:hlinkClick r:id="rId3"/>
              </a:rPr>
              <a:t>BRIMR</a:t>
            </a:r>
            <a:r>
              <a:rPr kumimoji="0" lang="en-US" sz="1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as the numerator and the number of full-time medical school faculty members in departments of emergency medicine reported by the </a:t>
            </a:r>
            <a:r>
              <a:rPr kumimoji="0" lang="en-US" sz="1400" b="0" i="0" u="none" strike="noStrike" kern="1200" cap="none" spc="0" normalizeH="0" baseline="0" noProof="0" dirty="0">
                <a:ln>
                  <a:noFill/>
                </a:ln>
                <a:solidFill>
                  <a:srgbClr val="004B97"/>
                </a:solidFill>
                <a:effectLst/>
                <a:uLnTx/>
                <a:uFillTx/>
                <a:latin typeface="Roboto" panose="02000000000000000000" pitchFamily="2" charset="0"/>
                <a:ea typeface="+mn-ea"/>
                <a:cs typeface="+mn-cs"/>
                <a:hlinkClick r:id="rId4"/>
              </a:rPr>
              <a:t>AAMC</a:t>
            </a:r>
            <a:r>
              <a:rPr kumimoji="0" lang="en-US" sz="1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as the denominator. This data does not include PIs at institutions that do not attribute NIH funding to academic departments. In also does not include PIs of NIH research contracts or Small Business Innovation Research (</a:t>
            </a: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SBIR</a:t>
            </a:r>
            <a:r>
              <a:rPr kumimoji="0" lang="en-US" sz="1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and Small Business Technology Transfer (</a:t>
            </a: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STTR</a:t>
            </a:r>
            <a:r>
              <a:rPr kumimoji="0" lang="en-US" sz="14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rPr>
              <a:t>) grants.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5-Point Star 6">
            <a:extLst>
              <a:ext uri="{FF2B5EF4-FFF2-40B4-BE49-F238E27FC236}">
                <a16:creationId xmlns:a16="http://schemas.microsoft.com/office/drawing/2014/main" id="{D6B53B12-7AA1-6A46-90B4-639B77DB107E}"/>
              </a:ext>
            </a:extLst>
          </p:cNvPr>
          <p:cNvSpPr/>
          <p:nvPr/>
        </p:nvSpPr>
        <p:spPr>
          <a:xfrm>
            <a:off x="10508972" y="1854634"/>
            <a:ext cx="503583" cy="424743"/>
          </a:xfrm>
          <a:prstGeom prst="star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09022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B542E-B0DA-D54C-98AF-428779BE9C91}"/>
              </a:ext>
            </a:extLst>
          </p:cNvPr>
          <p:cNvSpPr>
            <a:spLocks noGrp="1"/>
          </p:cNvSpPr>
          <p:nvPr>
            <p:ph type="title"/>
          </p:nvPr>
        </p:nvSpPr>
        <p:spPr>
          <a:xfrm>
            <a:off x="542108" y="182245"/>
            <a:ext cx="11430000" cy="1325563"/>
          </a:xfrm>
        </p:spPr>
        <p:txBody>
          <a:bodyPr>
            <a:normAutofit/>
          </a:bodyPr>
          <a:lstStyle/>
          <a:p>
            <a:pPr algn="ctr"/>
            <a:r>
              <a:rPr lang="en-US" sz="3600" b="1" dirty="0">
                <a:solidFill>
                  <a:srgbClr val="0070C0"/>
                </a:solidFill>
              </a:rPr>
              <a:t>Barriers to Federally-Funded Research</a:t>
            </a:r>
          </a:p>
        </p:txBody>
      </p:sp>
      <p:sp>
        <p:nvSpPr>
          <p:cNvPr id="6" name="TextBox 5">
            <a:extLst>
              <a:ext uri="{FF2B5EF4-FFF2-40B4-BE49-F238E27FC236}">
                <a16:creationId xmlns:a16="http://schemas.microsoft.com/office/drawing/2014/main" id="{635F5C12-2984-F04A-847F-4D19242F1BA5}"/>
              </a:ext>
            </a:extLst>
          </p:cNvPr>
          <p:cNvSpPr txBox="1"/>
          <p:nvPr/>
        </p:nvSpPr>
        <p:spPr>
          <a:xfrm>
            <a:off x="4173428" y="1114774"/>
            <a:ext cx="416735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AACEM Survey March 2022</a:t>
            </a:r>
          </a:p>
        </p:txBody>
      </p:sp>
      <p:sp>
        <p:nvSpPr>
          <p:cNvPr id="9" name="Rectangle 8">
            <a:extLst>
              <a:ext uri="{FF2B5EF4-FFF2-40B4-BE49-F238E27FC236}">
                <a16:creationId xmlns:a16="http://schemas.microsoft.com/office/drawing/2014/main" id="{A68C5707-0A47-FD47-AACB-062CAD7303A5}"/>
              </a:ext>
            </a:extLst>
          </p:cNvPr>
          <p:cNvSpPr/>
          <p:nvPr/>
        </p:nvSpPr>
        <p:spPr>
          <a:xfrm>
            <a:off x="542108" y="2726295"/>
            <a:ext cx="8439846" cy="3416320"/>
          </a:xfrm>
          <a:prstGeom prst="rect">
            <a:avLst/>
          </a:prstGeom>
        </p:spPr>
        <p:txBody>
          <a:bodyPr wrap="square">
            <a:spAutoFit/>
          </a:bodyPr>
          <a:lstStyle/>
          <a:p>
            <a:pPr marL="514350" marR="0" lvl="0" indent="-514350" algn="l" defTabSz="914400" rtl="0" eaLnBrk="1" fontAlgn="auto" latinLnBrk="0" hangingPunct="1">
              <a:lnSpc>
                <a:spcPct val="100000"/>
              </a:lnSpc>
              <a:spcBef>
                <a:spcPts val="0"/>
              </a:spcBef>
              <a:spcAft>
                <a:spcPts val="1800"/>
              </a:spcAft>
              <a:buClrTx/>
              <a:buSzTx/>
              <a:buFont typeface="+mj-lt"/>
              <a:buAutoNum type="arabicPeriod"/>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Lack of faculty pipeline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(faculty interest/trained in research)		</a:t>
            </a:r>
          </a:p>
          <a:p>
            <a:pPr marL="514350" marR="0" lvl="0" indent="-514350" algn="l" defTabSz="914400" rtl="0" eaLnBrk="1" fontAlgn="auto" latinLnBrk="0" hangingPunct="1">
              <a:lnSpc>
                <a:spcPct val="100000"/>
              </a:lnSpc>
              <a:spcBef>
                <a:spcPts val="0"/>
              </a:spcBef>
              <a:spcAft>
                <a:spcPts val="1800"/>
              </a:spcAft>
              <a:buClrTx/>
              <a:buSzTx/>
              <a:buFont typeface="+mj-lt"/>
              <a:buAutoNum type="arabicPeriod"/>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Inadequate financial resources to support research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(startup pkgs, dedicated research time,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etc</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514350" marR="0" lvl="0" indent="-514350" algn="l" defTabSz="914400" rtl="0" eaLnBrk="1" fontAlgn="auto" latinLnBrk="0" hangingPunct="1">
              <a:lnSpc>
                <a:spcPct val="100000"/>
              </a:lnSpc>
              <a:spcBef>
                <a:spcPts val="0"/>
              </a:spcBef>
              <a:spcAft>
                <a:spcPts val="1800"/>
              </a:spcAft>
              <a:buClrTx/>
              <a:buSzTx/>
              <a:buFont typeface="+mj-lt"/>
              <a:buAutoNum type="arabicPeriod"/>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Lack of experienced federally funded mentors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 my EM department, or at my institution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0" name="TextBox 9">
            <a:extLst>
              <a:ext uri="{FF2B5EF4-FFF2-40B4-BE49-F238E27FC236}">
                <a16:creationId xmlns:a16="http://schemas.microsoft.com/office/drawing/2014/main" id="{C8789352-1BF2-3844-BC97-A8C2A36C6195}"/>
              </a:ext>
            </a:extLst>
          </p:cNvPr>
          <p:cNvSpPr txBox="1"/>
          <p:nvPr/>
        </p:nvSpPr>
        <p:spPr>
          <a:xfrm>
            <a:off x="3948896" y="2040228"/>
            <a:ext cx="429420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TOP THREE BARRIERS</a:t>
            </a:r>
          </a:p>
        </p:txBody>
      </p:sp>
      <p:sp>
        <p:nvSpPr>
          <p:cNvPr id="3" name="TextBox 2">
            <a:extLst>
              <a:ext uri="{FF2B5EF4-FFF2-40B4-BE49-F238E27FC236}">
                <a16:creationId xmlns:a16="http://schemas.microsoft.com/office/drawing/2014/main" id="{0BDC5887-A6A0-2B43-857A-4FBF79DCB4CA}"/>
              </a:ext>
            </a:extLst>
          </p:cNvPr>
          <p:cNvSpPr txBox="1"/>
          <p:nvPr/>
        </p:nvSpPr>
        <p:spPr>
          <a:xfrm>
            <a:off x="9236986" y="2726295"/>
            <a:ext cx="238366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54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Human Capital</a:t>
            </a:r>
          </a:p>
        </p:txBody>
      </p:sp>
      <p:sp>
        <p:nvSpPr>
          <p:cNvPr id="8" name="TextBox 7">
            <a:extLst>
              <a:ext uri="{FF2B5EF4-FFF2-40B4-BE49-F238E27FC236}">
                <a16:creationId xmlns:a16="http://schemas.microsoft.com/office/drawing/2014/main" id="{0884242E-BB25-A742-8373-18993E5204D7}"/>
              </a:ext>
            </a:extLst>
          </p:cNvPr>
          <p:cNvSpPr txBox="1"/>
          <p:nvPr/>
        </p:nvSpPr>
        <p:spPr>
          <a:xfrm>
            <a:off x="9232038" y="3807534"/>
            <a:ext cx="262411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5400"/>
              </a:spcAft>
              <a:buClrTx/>
              <a:buSzTx/>
              <a:buFontTx/>
              <a:buNone/>
              <a:tabLst/>
              <a:defRPr/>
            </a:pPr>
            <a:r>
              <a:rPr kumimoji="0" lang="en-US" sz="2800" b="1" i="0" u="none" strike="noStrike" kern="1200" cap="none" spc="0" normalizeH="0" baseline="0" noProof="0" dirty="0">
                <a:ln>
                  <a:noFill/>
                </a:ln>
                <a:solidFill>
                  <a:srgbClr val="00B050"/>
                </a:solidFill>
                <a:effectLst/>
                <a:uLnTx/>
                <a:uFillTx/>
                <a:latin typeface="Calibri" panose="020F0502020204030204"/>
                <a:ea typeface="+mn-ea"/>
                <a:cs typeface="+mn-cs"/>
              </a:rPr>
              <a:t>Financial Capital</a:t>
            </a:r>
          </a:p>
        </p:txBody>
      </p:sp>
      <p:sp>
        <p:nvSpPr>
          <p:cNvPr id="11" name="TextBox 10">
            <a:extLst>
              <a:ext uri="{FF2B5EF4-FFF2-40B4-BE49-F238E27FC236}">
                <a16:creationId xmlns:a16="http://schemas.microsoft.com/office/drawing/2014/main" id="{9E5F87C5-F995-4340-9DF2-E2B9421D642F}"/>
              </a:ext>
            </a:extLst>
          </p:cNvPr>
          <p:cNvSpPr txBox="1"/>
          <p:nvPr/>
        </p:nvSpPr>
        <p:spPr>
          <a:xfrm>
            <a:off x="9236986" y="4903478"/>
            <a:ext cx="238366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54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Human Capital</a:t>
            </a:r>
          </a:p>
        </p:txBody>
      </p:sp>
    </p:spTree>
    <p:extLst>
      <p:ext uri="{BB962C8B-B14F-4D97-AF65-F5344CB8AC3E}">
        <p14:creationId xmlns:p14="http://schemas.microsoft.com/office/powerpoint/2010/main" val="222603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58655-2E67-DF44-86A1-F3747E2F9E1D}"/>
              </a:ext>
            </a:extLst>
          </p:cNvPr>
          <p:cNvSpPr>
            <a:spLocks noGrp="1"/>
          </p:cNvSpPr>
          <p:nvPr>
            <p:ph type="title"/>
          </p:nvPr>
        </p:nvSpPr>
        <p:spPr>
          <a:xfrm>
            <a:off x="0" y="365125"/>
            <a:ext cx="12299324" cy="1325563"/>
          </a:xfrm>
        </p:spPr>
        <p:txBody>
          <a:bodyPr>
            <a:normAutofit/>
          </a:bodyPr>
          <a:lstStyle/>
          <a:p>
            <a:pPr algn="ctr"/>
            <a:r>
              <a:rPr lang="en-US" b="1" dirty="0">
                <a:solidFill>
                  <a:schemeClr val="accent1"/>
                </a:solidFill>
              </a:rPr>
              <a:t>2022 AACEM Retreat Session</a:t>
            </a:r>
            <a:br>
              <a:rPr lang="en-US" dirty="0"/>
            </a:br>
            <a:r>
              <a:rPr lang="en-US" sz="2700" b="1" dirty="0"/>
              <a:t>Implementation of Strategies to Achieve 2030 Strategic Goals</a:t>
            </a:r>
          </a:p>
        </p:txBody>
      </p:sp>
      <p:pic>
        <p:nvPicPr>
          <p:cNvPr id="7" name="Picture 6" descr="A picture containing text&#10;&#10;Description automatically generated">
            <a:extLst>
              <a:ext uri="{FF2B5EF4-FFF2-40B4-BE49-F238E27FC236}">
                <a16:creationId xmlns:a16="http://schemas.microsoft.com/office/drawing/2014/main" id="{1DB971DE-8E82-3B4C-A0F7-AF742F422403}"/>
              </a:ext>
            </a:extLst>
          </p:cNvPr>
          <p:cNvPicPr>
            <a:picLocks noChangeAspect="1"/>
          </p:cNvPicPr>
          <p:nvPr/>
        </p:nvPicPr>
        <p:blipFill>
          <a:blip r:embed="rId2"/>
          <a:stretch>
            <a:fillRect/>
          </a:stretch>
        </p:blipFill>
        <p:spPr>
          <a:xfrm>
            <a:off x="2792479" y="2168927"/>
            <a:ext cx="6423831" cy="3562171"/>
          </a:xfrm>
          <a:prstGeom prst="rect">
            <a:avLst/>
          </a:prstGeom>
        </p:spPr>
      </p:pic>
    </p:spTree>
    <p:extLst>
      <p:ext uri="{BB962C8B-B14F-4D97-AF65-F5344CB8AC3E}">
        <p14:creationId xmlns:p14="http://schemas.microsoft.com/office/powerpoint/2010/main" val="7020931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D936F92-6ECA-3247-8642-0194E3007AE3}"/>
              </a:ext>
            </a:extLst>
          </p:cNvPr>
          <p:cNvSpPr txBox="1">
            <a:spLocks/>
          </p:cNvSpPr>
          <p:nvPr/>
        </p:nvSpPr>
        <p:spPr>
          <a:xfrm>
            <a:off x="240041" y="177929"/>
            <a:ext cx="114423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rPr>
              <a:t>Questions</a:t>
            </a:r>
          </a:p>
        </p:txBody>
      </p:sp>
      <p:pic>
        <p:nvPicPr>
          <p:cNvPr id="5122" name="Picture 2" descr="Question Mark_Compressed">
            <a:extLst>
              <a:ext uri="{FF2B5EF4-FFF2-40B4-BE49-F238E27FC236}">
                <a16:creationId xmlns:a16="http://schemas.microsoft.com/office/drawing/2014/main" id="{5DD46A22-31E6-9E4D-8553-CF61B1CFC1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485" y="1503492"/>
            <a:ext cx="8665441" cy="4852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4386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B542E-B0DA-D54C-98AF-428779BE9C91}"/>
              </a:ext>
            </a:extLst>
          </p:cNvPr>
          <p:cNvSpPr>
            <a:spLocks noGrp="1"/>
          </p:cNvSpPr>
          <p:nvPr>
            <p:ph type="title"/>
          </p:nvPr>
        </p:nvSpPr>
        <p:spPr>
          <a:xfrm>
            <a:off x="542108" y="182245"/>
            <a:ext cx="11430000" cy="1325563"/>
          </a:xfrm>
        </p:spPr>
        <p:txBody>
          <a:bodyPr>
            <a:normAutofit/>
          </a:bodyPr>
          <a:lstStyle/>
          <a:p>
            <a:pPr algn="ctr"/>
            <a:r>
              <a:rPr lang="en-US" sz="3600" b="1" dirty="0">
                <a:solidFill>
                  <a:srgbClr val="0070C0"/>
                </a:solidFill>
              </a:rPr>
              <a:t>Barriers to Federal Research Grants Submissions</a:t>
            </a:r>
          </a:p>
        </p:txBody>
      </p:sp>
      <p:graphicFrame>
        <p:nvGraphicFramePr>
          <p:cNvPr id="4" name="Chart 3">
            <a:extLst>
              <a:ext uri="{FF2B5EF4-FFF2-40B4-BE49-F238E27FC236}">
                <a16:creationId xmlns:a16="http://schemas.microsoft.com/office/drawing/2014/main" id="{6A7EDC81-93FF-D14B-9777-DB9B6499C8B2}"/>
              </a:ext>
            </a:extLst>
          </p:cNvPr>
          <p:cNvGraphicFramePr>
            <a:graphicFrameLocks/>
          </p:cNvGraphicFramePr>
          <p:nvPr/>
        </p:nvGraphicFramePr>
        <p:xfrm>
          <a:off x="518706" y="2325776"/>
          <a:ext cx="10767605" cy="3914321"/>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12C97169-06DC-9946-8D8F-EC5F4BD1D2B0}"/>
              </a:ext>
            </a:extLst>
          </p:cNvPr>
          <p:cNvSpPr txBox="1"/>
          <p:nvPr/>
        </p:nvSpPr>
        <p:spPr>
          <a:xfrm>
            <a:off x="6257107" y="6240097"/>
            <a:ext cx="284532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Weighted  Importance</a:t>
            </a:r>
          </a:p>
        </p:txBody>
      </p:sp>
      <p:sp>
        <p:nvSpPr>
          <p:cNvPr id="6" name="TextBox 5">
            <a:extLst>
              <a:ext uri="{FF2B5EF4-FFF2-40B4-BE49-F238E27FC236}">
                <a16:creationId xmlns:a16="http://schemas.microsoft.com/office/drawing/2014/main" id="{635F5C12-2984-F04A-847F-4D19242F1BA5}"/>
              </a:ext>
            </a:extLst>
          </p:cNvPr>
          <p:cNvSpPr txBox="1"/>
          <p:nvPr/>
        </p:nvSpPr>
        <p:spPr>
          <a:xfrm>
            <a:off x="3993025" y="1114774"/>
            <a:ext cx="4528163"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AACEM Survey February 2020</a:t>
            </a:r>
          </a:p>
        </p:txBody>
      </p:sp>
      <p:sp>
        <p:nvSpPr>
          <p:cNvPr id="7" name="TextBox 6">
            <a:extLst>
              <a:ext uri="{FF2B5EF4-FFF2-40B4-BE49-F238E27FC236}">
                <a16:creationId xmlns:a16="http://schemas.microsoft.com/office/drawing/2014/main" id="{682E26B4-06E9-0441-B376-6B2E0A951764}"/>
              </a:ext>
            </a:extLst>
          </p:cNvPr>
          <p:cNvSpPr txBox="1"/>
          <p:nvPr/>
        </p:nvSpPr>
        <p:spPr>
          <a:xfrm>
            <a:off x="2343472" y="1672359"/>
            <a:ext cx="78272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27 responses (22 funded department chairs and 5 non-funded department chairs)</a:t>
            </a:r>
          </a:p>
        </p:txBody>
      </p:sp>
      <p:sp>
        <p:nvSpPr>
          <p:cNvPr id="8" name="TextBox 7">
            <a:extLst>
              <a:ext uri="{FF2B5EF4-FFF2-40B4-BE49-F238E27FC236}">
                <a16:creationId xmlns:a16="http://schemas.microsoft.com/office/drawing/2014/main" id="{B2F765D4-8B41-8441-A4EE-24EA0A7C31A3}"/>
              </a:ext>
            </a:extLst>
          </p:cNvPr>
          <p:cNvSpPr txBox="1"/>
          <p:nvPr/>
        </p:nvSpPr>
        <p:spPr>
          <a:xfrm>
            <a:off x="158438" y="6336242"/>
            <a:ext cx="27574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AACEM Seminar 7/20/2020</a:t>
            </a:r>
          </a:p>
        </p:txBody>
      </p:sp>
    </p:spTree>
    <p:extLst>
      <p:ext uri="{BB962C8B-B14F-4D97-AF65-F5344CB8AC3E}">
        <p14:creationId xmlns:p14="http://schemas.microsoft.com/office/powerpoint/2010/main" val="3504489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37462-6A7E-2946-AA44-76292D80204C}"/>
              </a:ext>
            </a:extLst>
          </p:cNvPr>
          <p:cNvSpPr>
            <a:spLocks noGrp="1"/>
          </p:cNvSpPr>
          <p:nvPr>
            <p:ph type="title"/>
          </p:nvPr>
        </p:nvSpPr>
        <p:spPr>
          <a:xfrm>
            <a:off x="504967" y="240828"/>
            <a:ext cx="11339703" cy="1325563"/>
          </a:xfrm>
        </p:spPr>
        <p:txBody>
          <a:bodyPr>
            <a:normAutofit/>
          </a:bodyPr>
          <a:lstStyle/>
          <a:p>
            <a:r>
              <a:rPr lang="en-US" sz="4000" dirty="0"/>
              <a:t>Benchmarking EM against other Clinical Departments</a:t>
            </a:r>
          </a:p>
        </p:txBody>
      </p:sp>
      <p:graphicFrame>
        <p:nvGraphicFramePr>
          <p:cNvPr id="4" name="Chart 3">
            <a:extLst>
              <a:ext uri="{FF2B5EF4-FFF2-40B4-BE49-F238E27FC236}">
                <a16:creationId xmlns:a16="http://schemas.microsoft.com/office/drawing/2014/main" id="{72F6D8DF-CECE-5D4C-BF5A-5B2547B042EF}"/>
              </a:ext>
            </a:extLst>
          </p:cNvPr>
          <p:cNvGraphicFramePr>
            <a:graphicFrameLocks/>
          </p:cNvGraphicFramePr>
          <p:nvPr/>
        </p:nvGraphicFramePr>
        <p:xfrm>
          <a:off x="615560" y="2244436"/>
          <a:ext cx="11229109" cy="4516581"/>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944D57F6-31B7-A546-A0AC-9B9F03892034}"/>
              </a:ext>
            </a:extLst>
          </p:cNvPr>
          <p:cNvSpPr/>
          <p:nvPr/>
        </p:nvSpPr>
        <p:spPr>
          <a:xfrm>
            <a:off x="838200" y="1382193"/>
            <a:ext cx="1051560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US" sz="2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Percent of Full-Time Faculty that are NIH-Funded PIs (2019)</a:t>
            </a:r>
          </a:p>
        </p:txBody>
      </p:sp>
      <p:sp>
        <p:nvSpPr>
          <p:cNvPr id="6" name="TextBox 5">
            <a:extLst>
              <a:ext uri="{FF2B5EF4-FFF2-40B4-BE49-F238E27FC236}">
                <a16:creationId xmlns:a16="http://schemas.microsoft.com/office/drawing/2014/main" id="{937AEB0D-D990-BC4B-A7C5-AA1EFA966FE2}"/>
              </a:ext>
            </a:extLst>
          </p:cNvPr>
          <p:cNvSpPr txBox="1"/>
          <p:nvPr/>
        </p:nvSpPr>
        <p:spPr>
          <a:xfrm>
            <a:off x="7765576" y="2505670"/>
            <a:ext cx="3852265" cy="923330"/>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Emergency Medicine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5572 Full-Time Med. School Faculty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97 NIH-Funded PIs</a:t>
            </a:r>
          </a:p>
        </p:txBody>
      </p:sp>
    </p:spTree>
    <p:extLst>
      <p:ext uri="{BB962C8B-B14F-4D97-AF65-F5344CB8AC3E}">
        <p14:creationId xmlns:p14="http://schemas.microsoft.com/office/powerpoint/2010/main" val="5709142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37462-6A7E-2946-AA44-76292D80204C}"/>
              </a:ext>
            </a:extLst>
          </p:cNvPr>
          <p:cNvSpPr>
            <a:spLocks noGrp="1"/>
          </p:cNvSpPr>
          <p:nvPr>
            <p:ph type="title"/>
          </p:nvPr>
        </p:nvSpPr>
        <p:spPr>
          <a:xfrm>
            <a:off x="611371" y="296972"/>
            <a:ext cx="11006470" cy="1325563"/>
          </a:xfrm>
        </p:spPr>
        <p:txBody>
          <a:bodyPr>
            <a:normAutofit/>
          </a:bodyPr>
          <a:lstStyle/>
          <a:p>
            <a:pPr algn="ctr"/>
            <a:r>
              <a:rPr lang="en-US" sz="4000" dirty="0"/>
              <a:t>Benchmarking EM to other Clinical Departments</a:t>
            </a:r>
          </a:p>
        </p:txBody>
      </p:sp>
      <p:sp>
        <p:nvSpPr>
          <p:cNvPr id="6" name="Rectangle 5">
            <a:extLst>
              <a:ext uri="{FF2B5EF4-FFF2-40B4-BE49-F238E27FC236}">
                <a16:creationId xmlns:a16="http://schemas.microsoft.com/office/drawing/2014/main" id="{6333F52D-143D-434D-8495-CBEA0ED4246C}"/>
              </a:ext>
            </a:extLst>
          </p:cNvPr>
          <p:cNvSpPr/>
          <p:nvPr/>
        </p:nvSpPr>
        <p:spPr>
          <a:xfrm>
            <a:off x="956932" y="1351747"/>
            <a:ext cx="10781413"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US" sz="2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Percent of U.S. Medical Schools with Respective Clinical Departments that have NIH-Funded PIs in those Departments (2019)</a:t>
            </a:r>
          </a:p>
        </p:txBody>
      </p:sp>
      <p:graphicFrame>
        <p:nvGraphicFramePr>
          <p:cNvPr id="7" name="Chart 6">
            <a:extLst>
              <a:ext uri="{FF2B5EF4-FFF2-40B4-BE49-F238E27FC236}">
                <a16:creationId xmlns:a16="http://schemas.microsoft.com/office/drawing/2014/main" id="{9DDEB84A-4F52-AC44-B95B-2B3372C37564}"/>
              </a:ext>
            </a:extLst>
          </p:cNvPr>
          <p:cNvGraphicFramePr>
            <a:graphicFrameLocks/>
          </p:cNvGraphicFramePr>
          <p:nvPr/>
        </p:nvGraphicFramePr>
        <p:xfrm>
          <a:off x="574159" y="2390914"/>
          <a:ext cx="11270511" cy="486049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C6468A01-8135-8945-94BD-B0F4CB689B20}"/>
              </a:ext>
            </a:extLst>
          </p:cNvPr>
          <p:cNvSpPr txBox="1"/>
          <p:nvPr/>
        </p:nvSpPr>
        <p:spPr>
          <a:xfrm>
            <a:off x="8164956" y="2505670"/>
            <a:ext cx="3452885" cy="923330"/>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Emergency Medicine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113 Med. School Depts.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36 Depts. with NIH-Funded PIs</a:t>
            </a:r>
          </a:p>
        </p:txBody>
      </p:sp>
    </p:spTree>
    <p:extLst>
      <p:ext uri="{BB962C8B-B14F-4D97-AF65-F5344CB8AC3E}">
        <p14:creationId xmlns:p14="http://schemas.microsoft.com/office/powerpoint/2010/main" val="38117077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37462-6A7E-2946-AA44-76292D80204C}"/>
              </a:ext>
            </a:extLst>
          </p:cNvPr>
          <p:cNvSpPr>
            <a:spLocks noGrp="1"/>
          </p:cNvSpPr>
          <p:nvPr>
            <p:ph type="title"/>
          </p:nvPr>
        </p:nvSpPr>
        <p:spPr>
          <a:xfrm>
            <a:off x="631375" y="186625"/>
            <a:ext cx="11006470" cy="1325563"/>
          </a:xfrm>
        </p:spPr>
        <p:txBody>
          <a:bodyPr>
            <a:normAutofit/>
          </a:bodyPr>
          <a:lstStyle/>
          <a:p>
            <a:pPr algn="ctr"/>
            <a:r>
              <a:rPr lang="en-US" sz="4000" dirty="0"/>
              <a:t>Benchmarking EM to other Clinical Departments</a:t>
            </a:r>
          </a:p>
        </p:txBody>
      </p:sp>
      <p:sp>
        <p:nvSpPr>
          <p:cNvPr id="5" name="Rectangle 4">
            <a:extLst>
              <a:ext uri="{FF2B5EF4-FFF2-40B4-BE49-F238E27FC236}">
                <a16:creationId xmlns:a16="http://schemas.microsoft.com/office/drawing/2014/main" id="{DF5BD6BC-98DA-E44C-B50C-52D412FEC76A}"/>
              </a:ext>
            </a:extLst>
          </p:cNvPr>
          <p:cNvSpPr/>
          <p:nvPr/>
        </p:nvSpPr>
        <p:spPr>
          <a:xfrm>
            <a:off x="753571" y="1417310"/>
            <a:ext cx="4317194"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Percent of Full-Time Faculty that have MD-PhD Degrees (2019)</a:t>
            </a:r>
          </a:p>
        </p:txBody>
      </p:sp>
      <p:graphicFrame>
        <p:nvGraphicFramePr>
          <p:cNvPr id="8" name="Chart 7">
            <a:extLst>
              <a:ext uri="{FF2B5EF4-FFF2-40B4-BE49-F238E27FC236}">
                <a16:creationId xmlns:a16="http://schemas.microsoft.com/office/drawing/2014/main" id="{EFA22746-8B4C-D64C-BC59-1B740F280408}"/>
              </a:ext>
            </a:extLst>
          </p:cNvPr>
          <p:cNvGraphicFramePr>
            <a:graphicFrameLocks/>
          </p:cNvGraphicFramePr>
          <p:nvPr/>
        </p:nvGraphicFramePr>
        <p:xfrm>
          <a:off x="255813" y="2290342"/>
          <a:ext cx="6037411" cy="4567658"/>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2D072F2E-B510-994B-AA21-9CDF36878163}"/>
              </a:ext>
            </a:extLst>
          </p:cNvPr>
          <p:cNvSpPr/>
          <p:nvPr/>
        </p:nvSpPr>
        <p:spPr>
          <a:xfrm>
            <a:off x="6615953" y="1417310"/>
            <a:ext cx="514408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Percent of Full-Time Faculty that have PhD or other Doctoral Degree (without MD) (2019)</a:t>
            </a:r>
          </a:p>
        </p:txBody>
      </p:sp>
      <p:graphicFrame>
        <p:nvGraphicFramePr>
          <p:cNvPr id="10" name="Chart 9">
            <a:extLst>
              <a:ext uri="{FF2B5EF4-FFF2-40B4-BE49-F238E27FC236}">
                <a16:creationId xmlns:a16="http://schemas.microsoft.com/office/drawing/2014/main" id="{170FB2F2-07A8-AA4D-ADFB-DC61AE8B7D59}"/>
              </a:ext>
            </a:extLst>
          </p:cNvPr>
          <p:cNvGraphicFramePr>
            <a:graphicFrameLocks/>
          </p:cNvGraphicFramePr>
          <p:nvPr/>
        </p:nvGraphicFramePr>
        <p:xfrm>
          <a:off x="6615953" y="2343802"/>
          <a:ext cx="5181600" cy="4217225"/>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B65DE88E-0ED7-B641-A66D-776286276A50}"/>
              </a:ext>
            </a:extLst>
          </p:cNvPr>
          <p:cNvSpPr txBox="1"/>
          <p:nvPr/>
        </p:nvSpPr>
        <p:spPr>
          <a:xfrm>
            <a:off x="2415653" y="2524884"/>
            <a:ext cx="3138985" cy="830997"/>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Emergency Medicine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5572 Full-Time Med. School Faculty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165 MD-PhDs</a:t>
            </a:r>
          </a:p>
        </p:txBody>
      </p:sp>
      <p:sp>
        <p:nvSpPr>
          <p:cNvPr id="14" name="TextBox 13">
            <a:extLst>
              <a:ext uri="{FF2B5EF4-FFF2-40B4-BE49-F238E27FC236}">
                <a16:creationId xmlns:a16="http://schemas.microsoft.com/office/drawing/2014/main" id="{FA552CD7-2FD0-DA4B-AD04-D3A9F0BDDB3A}"/>
              </a:ext>
            </a:extLst>
          </p:cNvPr>
          <p:cNvSpPr txBox="1"/>
          <p:nvPr/>
        </p:nvSpPr>
        <p:spPr>
          <a:xfrm>
            <a:off x="8582523" y="2469642"/>
            <a:ext cx="3138985" cy="830997"/>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Emergency Medicine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5572 Full-Time Med. School Faculty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116 PhDs</a:t>
            </a:r>
          </a:p>
        </p:txBody>
      </p:sp>
    </p:spTree>
    <p:extLst>
      <p:ext uri="{BB962C8B-B14F-4D97-AF65-F5344CB8AC3E}">
        <p14:creationId xmlns:p14="http://schemas.microsoft.com/office/powerpoint/2010/main" val="35660685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2080C-6647-174D-82F8-133D0D848E12}"/>
              </a:ext>
            </a:extLst>
          </p:cNvPr>
          <p:cNvSpPr>
            <a:spLocks noGrp="1"/>
          </p:cNvSpPr>
          <p:nvPr>
            <p:ph type="title"/>
          </p:nvPr>
        </p:nvSpPr>
        <p:spPr>
          <a:xfrm>
            <a:off x="1107053" y="337201"/>
            <a:ext cx="10145110" cy="1325563"/>
          </a:xfrm>
        </p:spPr>
        <p:txBody>
          <a:bodyPr>
            <a:normAutofit/>
          </a:bodyPr>
          <a:lstStyle/>
          <a:p>
            <a:pPr algn="ctr"/>
            <a:r>
              <a:rPr lang="en-US" dirty="0"/>
              <a:t>2030 NIH Funding Projections Based on Sustaining Historic Growth Rates</a:t>
            </a:r>
          </a:p>
        </p:txBody>
      </p:sp>
      <p:graphicFrame>
        <p:nvGraphicFramePr>
          <p:cNvPr id="13" name="Chart 12">
            <a:extLst>
              <a:ext uri="{FF2B5EF4-FFF2-40B4-BE49-F238E27FC236}">
                <a16:creationId xmlns:a16="http://schemas.microsoft.com/office/drawing/2014/main" id="{B4FE79C8-4561-C54F-BEA6-B5D60366BC99}"/>
              </a:ext>
            </a:extLst>
          </p:cNvPr>
          <p:cNvGraphicFramePr>
            <a:graphicFrameLocks/>
          </p:cNvGraphicFramePr>
          <p:nvPr/>
        </p:nvGraphicFramePr>
        <p:xfrm>
          <a:off x="6113313" y="2691875"/>
          <a:ext cx="5721315" cy="2962490"/>
        </p:xfrm>
        <a:graphic>
          <a:graphicData uri="http://schemas.openxmlformats.org/drawingml/2006/chart">
            <c:chart xmlns:c="http://schemas.openxmlformats.org/drawingml/2006/chart" xmlns:r="http://schemas.openxmlformats.org/officeDocument/2006/relationships" r:id="rId3"/>
          </a:graphicData>
        </a:graphic>
      </p:graphicFrame>
      <p:grpSp>
        <p:nvGrpSpPr>
          <p:cNvPr id="14" name="Group 13">
            <a:extLst>
              <a:ext uri="{FF2B5EF4-FFF2-40B4-BE49-F238E27FC236}">
                <a16:creationId xmlns:a16="http://schemas.microsoft.com/office/drawing/2014/main" id="{3421AD6F-7B1F-4045-A009-4BC8F82A9723}"/>
              </a:ext>
            </a:extLst>
          </p:cNvPr>
          <p:cNvGrpSpPr/>
          <p:nvPr/>
        </p:nvGrpSpPr>
        <p:grpSpPr>
          <a:xfrm>
            <a:off x="6603594" y="2701548"/>
            <a:ext cx="1629066" cy="769401"/>
            <a:chOff x="9758475" y="1151625"/>
            <a:chExt cx="2136939" cy="808986"/>
          </a:xfrm>
          <a:effectLst>
            <a:outerShdw blurRad="50800" dist="38100" dir="2700000" algn="tl" rotWithShape="0">
              <a:prstClr val="black">
                <a:alpha val="40000"/>
              </a:prstClr>
            </a:outerShdw>
          </a:effectLst>
        </p:grpSpPr>
        <p:sp>
          <p:nvSpPr>
            <p:cNvPr id="15" name="Rounded Rectangle 14">
              <a:extLst>
                <a:ext uri="{FF2B5EF4-FFF2-40B4-BE49-F238E27FC236}">
                  <a16:creationId xmlns:a16="http://schemas.microsoft.com/office/drawing/2014/main" id="{49CD9AA0-E05B-244F-85E6-5E75FA63EE36}"/>
                </a:ext>
              </a:extLst>
            </p:cNvPr>
            <p:cNvSpPr/>
            <p:nvPr/>
          </p:nvSpPr>
          <p:spPr>
            <a:xfrm>
              <a:off x="9931817" y="1151625"/>
              <a:ext cx="1860894" cy="80898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85956322-BA4A-8A40-B204-AE3F49E93AFE}"/>
                </a:ext>
              </a:extLst>
            </p:cNvPr>
            <p:cNvSpPr txBox="1"/>
            <p:nvPr/>
          </p:nvSpPr>
          <p:spPr>
            <a:xfrm>
              <a:off x="9758475" y="1235529"/>
              <a:ext cx="2136939" cy="67958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2030 Projection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$104M Funding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200 Projects</a:t>
              </a:r>
            </a:p>
          </p:txBody>
        </p:sp>
      </p:grpSp>
      <p:cxnSp>
        <p:nvCxnSpPr>
          <p:cNvPr id="17" name="Straight Connector 16">
            <a:extLst>
              <a:ext uri="{FF2B5EF4-FFF2-40B4-BE49-F238E27FC236}">
                <a16:creationId xmlns:a16="http://schemas.microsoft.com/office/drawing/2014/main" id="{7EA14E0F-7770-D04A-BA1F-8F149840D53E}"/>
              </a:ext>
            </a:extLst>
          </p:cNvPr>
          <p:cNvCxnSpPr>
            <a:cxnSpLocks/>
          </p:cNvCxnSpPr>
          <p:nvPr/>
        </p:nvCxnSpPr>
        <p:spPr>
          <a:xfrm flipV="1">
            <a:off x="6728996" y="2830102"/>
            <a:ext cx="4958130" cy="1525075"/>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DD9D224-7823-B742-B0C1-0E923207DF70}"/>
              </a:ext>
            </a:extLst>
          </p:cNvPr>
          <p:cNvCxnSpPr>
            <a:cxnSpLocks/>
          </p:cNvCxnSpPr>
          <p:nvPr/>
        </p:nvCxnSpPr>
        <p:spPr>
          <a:xfrm flipV="1">
            <a:off x="6728996" y="3759889"/>
            <a:ext cx="4958130" cy="921512"/>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1E9024BB-CD1D-7E48-889B-ABBF94D4907C}"/>
              </a:ext>
            </a:extLst>
          </p:cNvPr>
          <p:cNvSpPr/>
          <p:nvPr/>
        </p:nvSpPr>
        <p:spPr>
          <a:xfrm>
            <a:off x="9667565" y="2854430"/>
            <a:ext cx="1913901" cy="2369373"/>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0E04FAFD-E27A-0C4B-987D-7A36F6F45E34}"/>
              </a:ext>
            </a:extLst>
          </p:cNvPr>
          <p:cNvSpPr txBox="1"/>
          <p:nvPr/>
        </p:nvSpPr>
        <p:spPr>
          <a:xfrm>
            <a:off x="10232901" y="2841881"/>
            <a:ext cx="78322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Projected</a:t>
            </a:r>
          </a:p>
        </p:txBody>
      </p:sp>
      <p:graphicFrame>
        <p:nvGraphicFramePr>
          <p:cNvPr id="22" name="Chart 21">
            <a:extLst>
              <a:ext uri="{FF2B5EF4-FFF2-40B4-BE49-F238E27FC236}">
                <a16:creationId xmlns:a16="http://schemas.microsoft.com/office/drawing/2014/main" id="{B5F33DC7-2A3C-C748-BA6C-3849C27442C1}"/>
              </a:ext>
            </a:extLst>
          </p:cNvPr>
          <p:cNvGraphicFramePr>
            <a:graphicFrameLocks/>
          </p:cNvGraphicFramePr>
          <p:nvPr/>
        </p:nvGraphicFramePr>
        <p:xfrm>
          <a:off x="178191" y="2724730"/>
          <a:ext cx="5709922" cy="2891935"/>
        </p:xfrm>
        <a:graphic>
          <a:graphicData uri="http://schemas.openxmlformats.org/drawingml/2006/chart">
            <c:chart xmlns:c="http://schemas.openxmlformats.org/drawingml/2006/chart" xmlns:r="http://schemas.openxmlformats.org/officeDocument/2006/relationships" r:id="rId4"/>
          </a:graphicData>
        </a:graphic>
      </p:graphicFrame>
      <p:grpSp>
        <p:nvGrpSpPr>
          <p:cNvPr id="23" name="Group 22">
            <a:extLst>
              <a:ext uri="{FF2B5EF4-FFF2-40B4-BE49-F238E27FC236}">
                <a16:creationId xmlns:a16="http://schemas.microsoft.com/office/drawing/2014/main" id="{546AF4DF-D092-0E4C-877D-E4E5666818E3}"/>
              </a:ext>
            </a:extLst>
          </p:cNvPr>
          <p:cNvGrpSpPr/>
          <p:nvPr/>
        </p:nvGrpSpPr>
        <p:grpSpPr>
          <a:xfrm>
            <a:off x="764573" y="2702949"/>
            <a:ext cx="1391413" cy="756462"/>
            <a:chOff x="9970390" y="1056302"/>
            <a:chExt cx="1487116" cy="756462"/>
          </a:xfrm>
          <a:solidFill>
            <a:schemeClr val="bg1">
              <a:lumMod val="95000"/>
            </a:schemeClr>
          </a:solidFill>
        </p:grpSpPr>
        <p:sp>
          <p:nvSpPr>
            <p:cNvPr id="24" name="Rounded Rectangle 23">
              <a:extLst>
                <a:ext uri="{FF2B5EF4-FFF2-40B4-BE49-F238E27FC236}">
                  <a16:creationId xmlns:a16="http://schemas.microsoft.com/office/drawing/2014/main" id="{C8B1A29E-E7B0-D143-8292-F5B7C36CA0AF}"/>
                </a:ext>
              </a:extLst>
            </p:cNvPr>
            <p:cNvSpPr/>
            <p:nvPr/>
          </p:nvSpPr>
          <p:spPr>
            <a:xfrm>
              <a:off x="9985026" y="1056302"/>
              <a:ext cx="1472480" cy="756462"/>
            </a:xfrm>
            <a:prstGeom prst="round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AB609A25-AFFF-1B46-888F-02AD0EE5A340}"/>
                </a:ext>
              </a:extLst>
            </p:cNvPr>
            <p:cNvSpPr txBox="1"/>
            <p:nvPr/>
          </p:nvSpPr>
          <p:spPr>
            <a:xfrm>
              <a:off x="9970390" y="1065201"/>
              <a:ext cx="1472480" cy="738664"/>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2030 Projection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148 PIs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52 Depts</a:t>
              </a:r>
            </a:p>
          </p:txBody>
        </p:sp>
      </p:grpSp>
      <p:cxnSp>
        <p:nvCxnSpPr>
          <p:cNvPr id="26" name="Straight Connector 25">
            <a:extLst>
              <a:ext uri="{FF2B5EF4-FFF2-40B4-BE49-F238E27FC236}">
                <a16:creationId xmlns:a16="http://schemas.microsoft.com/office/drawing/2014/main" id="{2D2F16AC-F7C5-9C43-90C9-319751EF9F8E}"/>
              </a:ext>
            </a:extLst>
          </p:cNvPr>
          <p:cNvCxnSpPr>
            <a:cxnSpLocks/>
          </p:cNvCxnSpPr>
          <p:nvPr/>
        </p:nvCxnSpPr>
        <p:spPr>
          <a:xfrm flipV="1">
            <a:off x="776845" y="2907567"/>
            <a:ext cx="5017187" cy="1190365"/>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F2C2D07-1C04-E746-9099-296FF0C92C6B}"/>
              </a:ext>
            </a:extLst>
          </p:cNvPr>
          <p:cNvCxnSpPr>
            <a:cxnSpLocks/>
          </p:cNvCxnSpPr>
          <p:nvPr/>
        </p:nvCxnSpPr>
        <p:spPr>
          <a:xfrm flipV="1">
            <a:off x="724213" y="4042389"/>
            <a:ext cx="5069819" cy="364363"/>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A306A1FB-BBB6-2541-A79B-A6641556478E}"/>
              </a:ext>
            </a:extLst>
          </p:cNvPr>
          <p:cNvSpPr/>
          <p:nvPr/>
        </p:nvSpPr>
        <p:spPr>
          <a:xfrm>
            <a:off x="3434755" y="2816730"/>
            <a:ext cx="2330699" cy="2451319"/>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B8C5E012-2A04-174C-97F1-D8373BDA6CBC}"/>
              </a:ext>
            </a:extLst>
          </p:cNvPr>
          <p:cNvSpPr txBox="1"/>
          <p:nvPr/>
        </p:nvSpPr>
        <p:spPr>
          <a:xfrm>
            <a:off x="4053820" y="2781517"/>
            <a:ext cx="78322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Projected</a:t>
            </a:r>
          </a:p>
        </p:txBody>
      </p:sp>
      <p:sp>
        <p:nvSpPr>
          <p:cNvPr id="35" name="Rectangle 34">
            <a:extLst>
              <a:ext uri="{FF2B5EF4-FFF2-40B4-BE49-F238E27FC236}">
                <a16:creationId xmlns:a16="http://schemas.microsoft.com/office/drawing/2014/main" id="{611C21AE-C686-074B-9B93-8443C796491A}"/>
              </a:ext>
            </a:extLst>
          </p:cNvPr>
          <p:cNvSpPr/>
          <p:nvPr/>
        </p:nvSpPr>
        <p:spPr>
          <a:xfrm>
            <a:off x="9667565" y="2669919"/>
            <a:ext cx="2359277" cy="2553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53449150-DE35-5040-90B8-8E9F73AE2F75}"/>
              </a:ext>
            </a:extLst>
          </p:cNvPr>
          <p:cNvSpPr txBox="1"/>
          <p:nvPr/>
        </p:nvSpPr>
        <p:spPr>
          <a:xfrm>
            <a:off x="2978560" y="5254401"/>
            <a:ext cx="2674961" cy="29238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Principal Investigators</a:t>
            </a:r>
          </a:p>
        </p:txBody>
      </p:sp>
    </p:spTree>
    <p:extLst>
      <p:ext uri="{BB962C8B-B14F-4D97-AF65-F5344CB8AC3E}">
        <p14:creationId xmlns:p14="http://schemas.microsoft.com/office/powerpoint/2010/main" val="24607144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277A8-4B3D-764A-BBCF-6FA1D67C142A}"/>
              </a:ext>
            </a:extLst>
          </p:cNvPr>
          <p:cNvSpPr>
            <a:spLocks noGrp="1"/>
          </p:cNvSpPr>
          <p:nvPr>
            <p:ph type="title"/>
          </p:nvPr>
        </p:nvSpPr>
        <p:spPr>
          <a:xfrm>
            <a:off x="838200" y="361206"/>
            <a:ext cx="10515600" cy="1325563"/>
          </a:xfrm>
        </p:spPr>
        <p:txBody>
          <a:bodyPr>
            <a:normAutofit/>
          </a:bodyPr>
          <a:lstStyle/>
          <a:p>
            <a:pPr algn="ctr"/>
            <a:r>
              <a:rPr lang="en-US" dirty="0"/>
              <a:t>Increase NIH Grant Applications</a:t>
            </a:r>
          </a:p>
        </p:txBody>
      </p:sp>
      <p:graphicFrame>
        <p:nvGraphicFramePr>
          <p:cNvPr id="5" name="Chart 4">
            <a:extLst>
              <a:ext uri="{FF2B5EF4-FFF2-40B4-BE49-F238E27FC236}">
                <a16:creationId xmlns:a16="http://schemas.microsoft.com/office/drawing/2014/main" id="{E3596DD6-1989-CE4F-9EE2-7E825511C4AE}"/>
              </a:ext>
            </a:extLst>
          </p:cNvPr>
          <p:cNvGraphicFramePr>
            <a:graphicFrameLocks/>
          </p:cNvGraphicFramePr>
          <p:nvPr/>
        </p:nvGraphicFramePr>
        <p:xfrm>
          <a:off x="3150288" y="2549103"/>
          <a:ext cx="5372100" cy="38100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DA242D34-87C6-964B-9BCC-94DA6618E660}"/>
              </a:ext>
            </a:extLst>
          </p:cNvPr>
          <p:cNvSpPr txBox="1"/>
          <p:nvPr/>
        </p:nvSpPr>
        <p:spPr>
          <a:xfrm>
            <a:off x="4132257" y="2630563"/>
            <a:ext cx="188846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Adjusted R</a:t>
            </a: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=0.90 (p = 0.03)</a:t>
            </a:r>
          </a:p>
        </p:txBody>
      </p:sp>
      <p:sp>
        <p:nvSpPr>
          <p:cNvPr id="7" name="TextBox 6">
            <a:extLst>
              <a:ext uri="{FF2B5EF4-FFF2-40B4-BE49-F238E27FC236}">
                <a16:creationId xmlns:a16="http://schemas.microsoft.com/office/drawing/2014/main" id="{31A93AE0-95EA-8546-B645-B421CC87C744}"/>
              </a:ext>
            </a:extLst>
          </p:cNvPr>
          <p:cNvSpPr txBox="1"/>
          <p:nvPr/>
        </p:nvSpPr>
        <p:spPr>
          <a:xfrm>
            <a:off x="3805124" y="4685926"/>
            <a:ext cx="125403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Emergency Medicine</a:t>
            </a:r>
          </a:p>
        </p:txBody>
      </p:sp>
      <p:sp>
        <p:nvSpPr>
          <p:cNvPr id="8" name="TextBox 7">
            <a:extLst>
              <a:ext uri="{FF2B5EF4-FFF2-40B4-BE49-F238E27FC236}">
                <a16:creationId xmlns:a16="http://schemas.microsoft.com/office/drawing/2014/main" id="{FD8471DB-43E8-4A4D-86CB-CE75A8658EC0}"/>
              </a:ext>
            </a:extLst>
          </p:cNvPr>
          <p:cNvSpPr txBox="1"/>
          <p:nvPr/>
        </p:nvSpPr>
        <p:spPr>
          <a:xfrm>
            <a:off x="4448491" y="4365332"/>
            <a:ext cx="125403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Pediatrics</a:t>
            </a:r>
          </a:p>
        </p:txBody>
      </p:sp>
      <p:sp>
        <p:nvSpPr>
          <p:cNvPr id="9" name="TextBox 8">
            <a:extLst>
              <a:ext uri="{FF2B5EF4-FFF2-40B4-BE49-F238E27FC236}">
                <a16:creationId xmlns:a16="http://schemas.microsoft.com/office/drawing/2014/main" id="{87A54558-4A7E-1542-8942-2730BBE51E4B}"/>
              </a:ext>
            </a:extLst>
          </p:cNvPr>
          <p:cNvSpPr txBox="1"/>
          <p:nvPr/>
        </p:nvSpPr>
        <p:spPr>
          <a:xfrm>
            <a:off x="6603019" y="3706859"/>
            <a:ext cx="125403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Psychiatry</a:t>
            </a:r>
          </a:p>
        </p:txBody>
      </p:sp>
      <p:sp>
        <p:nvSpPr>
          <p:cNvPr id="10" name="TextBox 9">
            <a:extLst>
              <a:ext uri="{FF2B5EF4-FFF2-40B4-BE49-F238E27FC236}">
                <a16:creationId xmlns:a16="http://schemas.microsoft.com/office/drawing/2014/main" id="{CFE66063-D827-184B-8340-264D78855BF4}"/>
              </a:ext>
            </a:extLst>
          </p:cNvPr>
          <p:cNvSpPr txBox="1"/>
          <p:nvPr/>
        </p:nvSpPr>
        <p:spPr>
          <a:xfrm>
            <a:off x="6799939" y="2586829"/>
            <a:ext cx="125403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Neurology</a:t>
            </a:r>
          </a:p>
        </p:txBody>
      </p:sp>
      <p:sp>
        <p:nvSpPr>
          <p:cNvPr id="11" name="Rectangle 10">
            <a:extLst>
              <a:ext uri="{FF2B5EF4-FFF2-40B4-BE49-F238E27FC236}">
                <a16:creationId xmlns:a16="http://schemas.microsoft.com/office/drawing/2014/main" id="{BE93678A-E593-EC43-8CE2-532BDA5ECBEE}"/>
              </a:ext>
            </a:extLst>
          </p:cNvPr>
          <p:cNvSpPr/>
          <p:nvPr/>
        </p:nvSpPr>
        <p:spPr>
          <a:xfrm>
            <a:off x="1579419" y="1867019"/>
            <a:ext cx="965661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Correlation of percent NIH funded PIs with the number of NIH grant applications/100 Faculty/Year</a:t>
            </a:r>
          </a:p>
        </p:txBody>
      </p:sp>
    </p:spTree>
    <p:extLst>
      <p:ext uri="{BB962C8B-B14F-4D97-AF65-F5344CB8AC3E}">
        <p14:creationId xmlns:p14="http://schemas.microsoft.com/office/powerpoint/2010/main" val="2186776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F1D94-7FFA-A046-AD7D-AA9F6DD93384}"/>
              </a:ext>
            </a:extLst>
          </p:cNvPr>
          <p:cNvSpPr>
            <a:spLocks noGrp="1"/>
          </p:cNvSpPr>
          <p:nvPr>
            <p:ph type="title"/>
          </p:nvPr>
        </p:nvSpPr>
        <p:spPr/>
        <p:txBody>
          <a:bodyPr/>
          <a:lstStyle/>
          <a:p>
            <a:r>
              <a:rPr lang="en-US" dirty="0"/>
              <a:t>Call for Committee Membership and Chairs</a:t>
            </a:r>
          </a:p>
        </p:txBody>
      </p:sp>
      <p:pic>
        <p:nvPicPr>
          <p:cNvPr id="4" name="Picture 3">
            <a:extLst>
              <a:ext uri="{FF2B5EF4-FFF2-40B4-BE49-F238E27FC236}">
                <a16:creationId xmlns:a16="http://schemas.microsoft.com/office/drawing/2014/main" id="{EEAD8344-8491-E94E-94BC-A76ED5F75F14}"/>
              </a:ext>
            </a:extLst>
          </p:cNvPr>
          <p:cNvPicPr>
            <a:picLocks noChangeAspect="1"/>
          </p:cNvPicPr>
          <p:nvPr/>
        </p:nvPicPr>
        <p:blipFill>
          <a:blip r:embed="rId2"/>
          <a:stretch>
            <a:fillRect/>
          </a:stretch>
        </p:blipFill>
        <p:spPr>
          <a:xfrm>
            <a:off x="0" y="1750545"/>
            <a:ext cx="12195915" cy="4261104"/>
          </a:xfrm>
          <a:prstGeom prst="rect">
            <a:avLst/>
          </a:prstGeom>
        </p:spPr>
      </p:pic>
      <p:sp>
        <p:nvSpPr>
          <p:cNvPr id="5" name="TextBox 4">
            <a:extLst>
              <a:ext uri="{FF2B5EF4-FFF2-40B4-BE49-F238E27FC236}">
                <a16:creationId xmlns:a16="http://schemas.microsoft.com/office/drawing/2014/main" id="{13901776-5026-184D-8D43-36D78DC67FE4}"/>
              </a:ext>
            </a:extLst>
          </p:cNvPr>
          <p:cNvSpPr txBox="1"/>
          <p:nvPr/>
        </p:nvSpPr>
        <p:spPr>
          <a:xfrm>
            <a:off x="8993530" y="3707476"/>
            <a:ext cx="2843514" cy="1938992"/>
          </a:xfrm>
          <a:prstGeom prst="rect">
            <a:avLst/>
          </a:prstGeom>
          <a:noFill/>
        </p:spPr>
        <p:txBody>
          <a:bodyPr wrap="square" rtlCol="0">
            <a:spAutoFit/>
          </a:bodyPr>
          <a:lstStyle/>
          <a:p>
            <a:pPr algn="ctr"/>
            <a:r>
              <a:rPr lang="en-US" sz="2400" b="1" dirty="0">
                <a:solidFill>
                  <a:srgbClr val="008F00"/>
                </a:solidFill>
                <a:latin typeface="Chalkboard" panose="03050602040202020205" pitchFamily="66" charset="77"/>
              </a:rPr>
              <a:t>Sign up for a committee at the Registration Desk before the end of the Retreat!</a:t>
            </a:r>
          </a:p>
        </p:txBody>
      </p:sp>
      <p:sp>
        <p:nvSpPr>
          <p:cNvPr id="6" name="TextBox 5">
            <a:extLst>
              <a:ext uri="{FF2B5EF4-FFF2-40B4-BE49-F238E27FC236}">
                <a16:creationId xmlns:a16="http://schemas.microsoft.com/office/drawing/2014/main" id="{95150CD6-D746-554A-97F5-D944B2626583}"/>
              </a:ext>
            </a:extLst>
          </p:cNvPr>
          <p:cNvSpPr txBox="1"/>
          <p:nvPr/>
        </p:nvSpPr>
        <p:spPr>
          <a:xfrm>
            <a:off x="262359" y="3067296"/>
            <a:ext cx="2843514" cy="338554"/>
          </a:xfrm>
          <a:prstGeom prst="rect">
            <a:avLst/>
          </a:prstGeom>
          <a:noFill/>
        </p:spPr>
        <p:txBody>
          <a:bodyPr wrap="square" rtlCol="0">
            <a:spAutoFit/>
          </a:bodyPr>
          <a:lstStyle/>
          <a:p>
            <a:pPr algn="ctr"/>
            <a:r>
              <a:rPr lang="en-US" sz="1600" b="1" dirty="0">
                <a:solidFill>
                  <a:srgbClr val="008F00"/>
                </a:solidFill>
                <a:latin typeface="Chalkboard" panose="03050602040202020205" pitchFamily="66" charset="77"/>
              </a:rPr>
              <a:t>Needs a Committee Chair</a:t>
            </a:r>
          </a:p>
        </p:txBody>
      </p:sp>
      <p:sp>
        <p:nvSpPr>
          <p:cNvPr id="7" name="TextBox 6">
            <a:extLst>
              <a:ext uri="{FF2B5EF4-FFF2-40B4-BE49-F238E27FC236}">
                <a16:creationId xmlns:a16="http://schemas.microsoft.com/office/drawing/2014/main" id="{10BEF426-AF3A-314F-9E4E-B6400DB6C77F}"/>
              </a:ext>
            </a:extLst>
          </p:cNvPr>
          <p:cNvSpPr txBox="1"/>
          <p:nvPr/>
        </p:nvSpPr>
        <p:spPr>
          <a:xfrm>
            <a:off x="262359" y="5477191"/>
            <a:ext cx="2843514" cy="338554"/>
          </a:xfrm>
          <a:prstGeom prst="rect">
            <a:avLst/>
          </a:prstGeom>
          <a:noFill/>
        </p:spPr>
        <p:txBody>
          <a:bodyPr wrap="square" rtlCol="0">
            <a:spAutoFit/>
          </a:bodyPr>
          <a:lstStyle/>
          <a:p>
            <a:pPr algn="ctr"/>
            <a:r>
              <a:rPr lang="en-US" sz="1600" b="1" dirty="0">
                <a:solidFill>
                  <a:srgbClr val="008F00"/>
                </a:solidFill>
                <a:latin typeface="Chalkboard" panose="03050602040202020205" pitchFamily="66" charset="77"/>
              </a:rPr>
              <a:t>Needs a Committee Chair</a:t>
            </a:r>
          </a:p>
        </p:txBody>
      </p:sp>
    </p:spTree>
    <p:extLst>
      <p:ext uri="{BB962C8B-B14F-4D97-AF65-F5344CB8AC3E}">
        <p14:creationId xmlns:p14="http://schemas.microsoft.com/office/powerpoint/2010/main" val="522825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A28DA340-ADA7-004F-8740-0A99DFDC804C}"/>
              </a:ext>
            </a:extLst>
          </p:cNvPr>
          <p:cNvGraphicFramePr>
            <a:graphicFrameLocks/>
          </p:cNvGraphicFramePr>
          <p:nvPr/>
        </p:nvGraphicFramePr>
        <p:xfrm>
          <a:off x="484909" y="2656873"/>
          <a:ext cx="5072624" cy="386861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9F9DB2CA-7F6A-9542-812C-072F2AC15E24}"/>
              </a:ext>
            </a:extLst>
          </p:cNvPr>
          <p:cNvSpPr txBox="1"/>
          <p:nvPr/>
        </p:nvSpPr>
        <p:spPr>
          <a:xfrm>
            <a:off x="1540521" y="1782563"/>
            <a:ext cx="372420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Correlation of % MD-PhD Faculty with % NIH-Funded PIs</a:t>
            </a:r>
          </a:p>
        </p:txBody>
      </p:sp>
      <p:graphicFrame>
        <p:nvGraphicFramePr>
          <p:cNvPr id="6" name="Chart 5">
            <a:extLst>
              <a:ext uri="{FF2B5EF4-FFF2-40B4-BE49-F238E27FC236}">
                <a16:creationId xmlns:a16="http://schemas.microsoft.com/office/drawing/2014/main" id="{94B8D01A-2795-8643-991A-DD0F5FAC7856}"/>
              </a:ext>
            </a:extLst>
          </p:cNvPr>
          <p:cNvGraphicFramePr>
            <a:graphicFrameLocks/>
          </p:cNvGraphicFramePr>
          <p:nvPr/>
        </p:nvGraphicFramePr>
        <p:xfrm>
          <a:off x="6419722" y="2734831"/>
          <a:ext cx="5072623" cy="3666091"/>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DB007A1A-CB02-F04C-B6D2-89C1C892E739}"/>
              </a:ext>
            </a:extLst>
          </p:cNvPr>
          <p:cNvSpPr txBox="1"/>
          <p:nvPr/>
        </p:nvSpPr>
        <p:spPr>
          <a:xfrm>
            <a:off x="6307769" y="1782563"/>
            <a:ext cx="551840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Correlation of % PhD or other Doctoral Degree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(without MD) Faculty with % NIH-Funded PIs</a:t>
            </a:r>
          </a:p>
        </p:txBody>
      </p:sp>
      <p:sp>
        <p:nvSpPr>
          <p:cNvPr id="8" name="TextBox 7">
            <a:extLst>
              <a:ext uri="{FF2B5EF4-FFF2-40B4-BE49-F238E27FC236}">
                <a16:creationId xmlns:a16="http://schemas.microsoft.com/office/drawing/2014/main" id="{B4C77C52-C09A-6C4A-81EC-ECDA4691E0B9}"/>
              </a:ext>
            </a:extLst>
          </p:cNvPr>
          <p:cNvSpPr txBox="1"/>
          <p:nvPr/>
        </p:nvSpPr>
        <p:spPr>
          <a:xfrm>
            <a:off x="2237994" y="2912177"/>
            <a:ext cx="183672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Adjusted R-Squared = 0.72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D0F73E4-BF71-F749-B81A-6B68E85E2C65}"/>
              </a:ext>
            </a:extLst>
          </p:cNvPr>
          <p:cNvSpPr txBox="1"/>
          <p:nvPr/>
        </p:nvSpPr>
        <p:spPr>
          <a:xfrm>
            <a:off x="7599451" y="2960097"/>
            <a:ext cx="183672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Adjusted R-Squared = 0.63</a:t>
            </a:r>
          </a:p>
        </p:txBody>
      </p:sp>
      <p:sp>
        <p:nvSpPr>
          <p:cNvPr id="10" name="Title 1">
            <a:extLst>
              <a:ext uri="{FF2B5EF4-FFF2-40B4-BE49-F238E27FC236}">
                <a16:creationId xmlns:a16="http://schemas.microsoft.com/office/drawing/2014/main" id="{13B2FC2A-AA56-5946-BAEE-9CFDCD74EFCA}"/>
              </a:ext>
            </a:extLst>
          </p:cNvPr>
          <p:cNvSpPr>
            <a:spLocks noGrp="1"/>
          </p:cNvSpPr>
          <p:nvPr>
            <p:ph type="title"/>
          </p:nvPr>
        </p:nvSpPr>
        <p:spPr>
          <a:xfrm>
            <a:off x="990600" y="457078"/>
            <a:ext cx="10515600" cy="1325563"/>
          </a:xfrm>
        </p:spPr>
        <p:txBody>
          <a:bodyPr/>
          <a:lstStyle/>
          <a:p>
            <a:pPr algn="ctr"/>
            <a:r>
              <a:rPr lang="en-US" dirty="0"/>
              <a:t>Increase EM Faculty MD-PhDs and PhDs</a:t>
            </a:r>
          </a:p>
        </p:txBody>
      </p:sp>
    </p:spTree>
    <p:extLst>
      <p:ext uri="{BB962C8B-B14F-4D97-AF65-F5344CB8AC3E}">
        <p14:creationId xmlns:p14="http://schemas.microsoft.com/office/powerpoint/2010/main" val="17666342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74DA49-B435-1C48-B47E-4F8BDF11EFA7}"/>
              </a:ext>
            </a:extLst>
          </p:cNvPr>
          <p:cNvSpPr txBox="1"/>
          <p:nvPr/>
        </p:nvSpPr>
        <p:spPr>
          <a:xfrm>
            <a:off x="1403822" y="2227857"/>
            <a:ext cx="100454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NIH-Funded Emergency Medicine PIs and Emergency Medicine Departments with NIH-Funded PIs</a:t>
            </a:r>
          </a:p>
        </p:txBody>
      </p:sp>
      <p:sp>
        <p:nvSpPr>
          <p:cNvPr id="5" name="TextBox 4">
            <a:extLst>
              <a:ext uri="{FF2B5EF4-FFF2-40B4-BE49-F238E27FC236}">
                <a16:creationId xmlns:a16="http://schemas.microsoft.com/office/drawing/2014/main" id="{376B3C96-33E7-5A49-8B7A-9A3DC60B1C28}"/>
              </a:ext>
            </a:extLst>
          </p:cNvPr>
          <p:cNvSpPr txBox="1"/>
          <p:nvPr/>
        </p:nvSpPr>
        <p:spPr>
          <a:xfrm rot="16200000">
            <a:off x="215676" y="3920352"/>
            <a:ext cx="20069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Departments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PIs</a:t>
            </a:r>
          </a:p>
        </p:txBody>
      </p:sp>
      <p:sp>
        <p:nvSpPr>
          <p:cNvPr id="6" name="TextBox 5">
            <a:extLst>
              <a:ext uri="{FF2B5EF4-FFF2-40B4-BE49-F238E27FC236}">
                <a16:creationId xmlns:a16="http://schemas.microsoft.com/office/drawing/2014/main" id="{DDCA6521-CBBF-A840-B9A5-0030659D6BEF}"/>
              </a:ext>
            </a:extLst>
          </p:cNvPr>
          <p:cNvSpPr txBox="1"/>
          <p:nvPr/>
        </p:nvSpPr>
        <p:spPr>
          <a:xfrm rot="5400000">
            <a:off x="9694101" y="4076146"/>
            <a:ext cx="20179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PIs per Department</a:t>
            </a:r>
          </a:p>
        </p:txBody>
      </p:sp>
      <p:graphicFrame>
        <p:nvGraphicFramePr>
          <p:cNvPr id="7" name="Chart 6">
            <a:extLst>
              <a:ext uri="{FF2B5EF4-FFF2-40B4-BE49-F238E27FC236}">
                <a16:creationId xmlns:a16="http://schemas.microsoft.com/office/drawing/2014/main" id="{A6168768-D6BB-024B-BFE7-C8F134E9D6EC}"/>
              </a:ext>
            </a:extLst>
          </p:cNvPr>
          <p:cNvGraphicFramePr>
            <a:graphicFrameLocks/>
          </p:cNvGraphicFramePr>
          <p:nvPr/>
        </p:nvGraphicFramePr>
        <p:xfrm>
          <a:off x="1505815" y="2779737"/>
          <a:ext cx="8774257" cy="3680318"/>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1">
            <a:extLst>
              <a:ext uri="{FF2B5EF4-FFF2-40B4-BE49-F238E27FC236}">
                <a16:creationId xmlns:a16="http://schemas.microsoft.com/office/drawing/2014/main" id="{BCC6478A-0DC5-CD45-A48B-3FC3015DC2A0}"/>
              </a:ext>
            </a:extLst>
          </p:cNvPr>
          <p:cNvSpPr>
            <a:spLocks noGrp="1"/>
          </p:cNvSpPr>
          <p:nvPr>
            <p:ph type="title"/>
          </p:nvPr>
        </p:nvSpPr>
        <p:spPr>
          <a:xfrm>
            <a:off x="512618" y="397945"/>
            <a:ext cx="11222137" cy="1325563"/>
          </a:xfrm>
        </p:spPr>
        <p:txBody>
          <a:bodyPr>
            <a:normAutofit/>
          </a:bodyPr>
          <a:lstStyle/>
          <a:p>
            <a:pPr algn="ctr"/>
            <a:r>
              <a:rPr lang="en-US" dirty="0"/>
              <a:t>Increase EM Departments with NIH-Funded PIs</a:t>
            </a:r>
          </a:p>
        </p:txBody>
      </p:sp>
    </p:spTree>
    <p:extLst>
      <p:ext uri="{BB962C8B-B14F-4D97-AF65-F5344CB8AC3E}">
        <p14:creationId xmlns:p14="http://schemas.microsoft.com/office/powerpoint/2010/main" val="20402953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E1FFDD-AC9D-414F-89D5-247016F22BE2}"/>
              </a:ext>
            </a:extLst>
          </p:cNvPr>
          <p:cNvSpPr txBox="1"/>
          <p:nvPr/>
        </p:nvSpPr>
        <p:spPr>
          <a:xfrm>
            <a:off x="2526455" y="1899707"/>
            <a:ext cx="73786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Emergency Medicine NIH Career Development and Training Grants</a:t>
            </a:r>
          </a:p>
        </p:txBody>
      </p:sp>
      <p:sp>
        <p:nvSpPr>
          <p:cNvPr id="5" name="TextBox 4">
            <a:extLst>
              <a:ext uri="{FF2B5EF4-FFF2-40B4-BE49-F238E27FC236}">
                <a16:creationId xmlns:a16="http://schemas.microsoft.com/office/drawing/2014/main" id="{BD4E5A47-5A6C-E04F-92E0-4E355ED3B8B0}"/>
              </a:ext>
            </a:extLst>
          </p:cNvPr>
          <p:cNvSpPr txBox="1"/>
          <p:nvPr/>
        </p:nvSpPr>
        <p:spPr>
          <a:xfrm rot="16200000">
            <a:off x="88591" y="3724481"/>
            <a:ext cx="85619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Projects</a:t>
            </a:r>
          </a:p>
        </p:txBody>
      </p:sp>
      <p:graphicFrame>
        <p:nvGraphicFramePr>
          <p:cNvPr id="6" name="Chart 5">
            <a:extLst>
              <a:ext uri="{FF2B5EF4-FFF2-40B4-BE49-F238E27FC236}">
                <a16:creationId xmlns:a16="http://schemas.microsoft.com/office/drawing/2014/main" id="{16992026-860C-D74F-A09A-AFC7D2ED8EDC}"/>
              </a:ext>
            </a:extLst>
          </p:cNvPr>
          <p:cNvGraphicFramePr>
            <a:graphicFrameLocks/>
          </p:cNvGraphicFramePr>
          <p:nvPr/>
        </p:nvGraphicFramePr>
        <p:xfrm>
          <a:off x="863005" y="2499889"/>
          <a:ext cx="10705540" cy="3984038"/>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1">
            <a:extLst>
              <a:ext uri="{FF2B5EF4-FFF2-40B4-BE49-F238E27FC236}">
                <a16:creationId xmlns:a16="http://schemas.microsoft.com/office/drawing/2014/main" id="{FE3BA4F0-A530-5047-8301-D82EF1BA7475}"/>
              </a:ext>
            </a:extLst>
          </p:cNvPr>
          <p:cNvSpPr>
            <a:spLocks noGrp="1"/>
          </p:cNvSpPr>
          <p:nvPr>
            <p:ph type="title"/>
          </p:nvPr>
        </p:nvSpPr>
        <p:spPr>
          <a:xfrm>
            <a:off x="96982" y="374073"/>
            <a:ext cx="11901054" cy="1325563"/>
          </a:xfrm>
        </p:spPr>
        <p:txBody>
          <a:bodyPr>
            <a:normAutofit/>
          </a:bodyPr>
          <a:lstStyle/>
          <a:p>
            <a:pPr algn="ctr"/>
            <a:r>
              <a:rPr lang="en-US" dirty="0"/>
              <a:t>Increase Individual and Institutional Training Grants</a:t>
            </a:r>
          </a:p>
        </p:txBody>
      </p:sp>
    </p:spTree>
    <p:extLst>
      <p:ext uri="{BB962C8B-B14F-4D97-AF65-F5344CB8AC3E}">
        <p14:creationId xmlns:p14="http://schemas.microsoft.com/office/powerpoint/2010/main" val="284436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735A3404-4B11-ED42-A8A1-08C635473D50}"/>
              </a:ext>
            </a:extLst>
          </p:cNvPr>
          <p:cNvPicPr>
            <a:picLocks noChangeAspect="1"/>
          </p:cNvPicPr>
          <p:nvPr/>
        </p:nvPicPr>
        <p:blipFill>
          <a:blip r:embed="rId2"/>
          <a:stretch>
            <a:fillRect/>
          </a:stretch>
        </p:blipFill>
        <p:spPr>
          <a:xfrm>
            <a:off x="2785730" y="1478037"/>
            <a:ext cx="7140353" cy="5098658"/>
          </a:xfrm>
          <a:prstGeom prst="rect">
            <a:avLst/>
          </a:prstGeom>
        </p:spPr>
      </p:pic>
      <p:sp>
        <p:nvSpPr>
          <p:cNvPr id="6" name="Title 1">
            <a:extLst>
              <a:ext uri="{FF2B5EF4-FFF2-40B4-BE49-F238E27FC236}">
                <a16:creationId xmlns:a16="http://schemas.microsoft.com/office/drawing/2014/main" id="{52BE2C27-E799-4347-8DA3-4C189EB85E03}"/>
              </a:ext>
            </a:extLst>
          </p:cNvPr>
          <p:cNvSpPr>
            <a:spLocks noGrp="1"/>
          </p:cNvSpPr>
          <p:nvPr>
            <p:ph type="title"/>
          </p:nvPr>
        </p:nvSpPr>
        <p:spPr>
          <a:xfrm>
            <a:off x="838200" y="290322"/>
            <a:ext cx="10515600" cy="1325563"/>
          </a:xfrm>
        </p:spPr>
        <p:txBody>
          <a:bodyPr>
            <a:normAutofit fontScale="90000"/>
          </a:bodyPr>
          <a:lstStyle/>
          <a:p>
            <a:pPr algn="ctr"/>
            <a:r>
              <a:rPr lang="en-US" dirty="0"/>
              <a:t>Diversity of Emergency Medicine NIH Portfolio</a:t>
            </a:r>
            <a:br>
              <a:rPr lang="en-US" dirty="0"/>
            </a:br>
            <a:r>
              <a:rPr lang="en-US" sz="3200" dirty="0"/>
              <a:t>FY20 Project Distribution by Institute</a:t>
            </a:r>
          </a:p>
        </p:txBody>
      </p:sp>
      <p:sp>
        <p:nvSpPr>
          <p:cNvPr id="7" name="TextBox 6">
            <a:extLst>
              <a:ext uri="{FF2B5EF4-FFF2-40B4-BE49-F238E27FC236}">
                <a16:creationId xmlns:a16="http://schemas.microsoft.com/office/drawing/2014/main" id="{F0F5F30D-9172-0540-AEED-0E847897C4CD}"/>
              </a:ext>
            </a:extLst>
          </p:cNvPr>
          <p:cNvSpPr txBox="1"/>
          <p:nvPr/>
        </p:nvSpPr>
        <p:spPr>
          <a:xfrm>
            <a:off x="7001700" y="5118353"/>
            <a:ext cx="7230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40</a:t>
            </a:r>
          </a:p>
        </p:txBody>
      </p:sp>
      <p:sp>
        <p:nvSpPr>
          <p:cNvPr id="8" name="TextBox 7">
            <a:extLst>
              <a:ext uri="{FF2B5EF4-FFF2-40B4-BE49-F238E27FC236}">
                <a16:creationId xmlns:a16="http://schemas.microsoft.com/office/drawing/2014/main" id="{88609823-6825-6348-B711-EE5955FFF285}"/>
              </a:ext>
            </a:extLst>
          </p:cNvPr>
          <p:cNvSpPr txBox="1"/>
          <p:nvPr/>
        </p:nvSpPr>
        <p:spPr>
          <a:xfrm>
            <a:off x="4167558" y="4314490"/>
            <a:ext cx="5845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19</a:t>
            </a:r>
          </a:p>
        </p:txBody>
      </p:sp>
      <p:sp>
        <p:nvSpPr>
          <p:cNvPr id="9" name="TextBox 8">
            <a:extLst>
              <a:ext uri="{FF2B5EF4-FFF2-40B4-BE49-F238E27FC236}">
                <a16:creationId xmlns:a16="http://schemas.microsoft.com/office/drawing/2014/main" id="{9690D342-799C-D947-9390-0FDE9F293FD1}"/>
              </a:ext>
            </a:extLst>
          </p:cNvPr>
          <p:cNvSpPr txBox="1"/>
          <p:nvPr/>
        </p:nvSpPr>
        <p:spPr>
          <a:xfrm>
            <a:off x="4943414" y="5379963"/>
            <a:ext cx="7230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19</a:t>
            </a:r>
          </a:p>
        </p:txBody>
      </p:sp>
      <p:sp>
        <p:nvSpPr>
          <p:cNvPr id="10" name="TextBox 9">
            <a:extLst>
              <a:ext uri="{FF2B5EF4-FFF2-40B4-BE49-F238E27FC236}">
                <a16:creationId xmlns:a16="http://schemas.microsoft.com/office/drawing/2014/main" id="{F1173FFC-D297-7D4F-8631-3259BC75E2F9}"/>
              </a:ext>
            </a:extLst>
          </p:cNvPr>
          <p:cNvSpPr txBox="1"/>
          <p:nvPr/>
        </p:nvSpPr>
        <p:spPr>
          <a:xfrm>
            <a:off x="4347668" y="3079296"/>
            <a:ext cx="5845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18</a:t>
            </a:r>
          </a:p>
        </p:txBody>
      </p:sp>
      <p:sp>
        <p:nvSpPr>
          <p:cNvPr id="11" name="TextBox 10">
            <a:extLst>
              <a:ext uri="{FF2B5EF4-FFF2-40B4-BE49-F238E27FC236}">
                <a16:creationId xmlns:a16="http://schemas.microsoft.com/office/drawing/2014/main" id="{A8B4E32E-87E7-F44D-BFD6-AEB5A345F5E2}"/>
              </a:ext>
            </a:extLst>
          </p:cNvPr>
          <p:cNvSpPr txBox="1"/>
          <p:nvPr/>
        </p:nvSpPr>
        <p:spPr>
          <a:xfrm>
            <a:off x="5068105" y="2386486"/>
            <a:ext cx="5845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8</a:t>
            </a:r>
          </a:p>
        </p:txBody>
      </p:sp>
      <p:sp>
        <p:nvSpPr>
          <p:cNvPr id="12" name="TextBox 11">
            <a:extLst>
              <a:ext uri="{FF2B5EF4-FFF2-40B4-BE49-F238E27FC236}">
                <a16:creationId xmlns:a16="http://schemas.microsoft.com/office/drawing/2014/main" id="{121CB845-CA4E-DC40-951E-FE812CA927AA}"/>
              </a:ext>
            </a:extLst>
          </p:cNvPr>
          <p:cNvSpPr txBox="1"/>
          <p:nvPr/>
        </p:nvSpPr>
        <p:spPr>
          <a:xfrm>
            <a:off x="5611090" y="2219253"/>
            <a:ext cx="5845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7</a:t>
            </a:r>
          </a:p>
        </p:txBody>
      </p:sp>
      <p:sp>
        <p:nvSpPr>
          <p:cNvPr id="13" name="TextBox 12">
            <a:extLst>
              <a:ext uri="{FF2B5EF4-FFF2-40B4-BE49-F238E27FC236}">
                <a16:creationId xmlns:a16="http://schemas.microsoft.com/office/drawing/2014/main" id="{48C7971D-E027-174A-BE94-300D76E1E918}"/>
              </a:ext>
            </a:extLst>
          </p:cNvPr>
          <p:cNvSpPr txBox="1"/>
          <p:nvPr/>
        </p:nvSpPr>
        <p:spPr>
          <a:xfrm>
            <a:off x="6126326" y="2206298"/>
            <a:ext cx="5845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7</a:t>
            </a:r>
          </a:p>
        </p:txBody>
      </p:sp>
      <p:sp>
        <p:nvSpPr>
          <p:cNvPr id="14" name="TextBox 13">
            <a:extLst>
              <a:ext uri="{FF2B5EF4-FFF2-40B4-BE49-F238E27FC236}">
                <a16:creationId xmlns:a16="http://schemas.microsoft.com/office/drawing/2014/main" id="{08CCC5D7-2523-3A44-BD03-A50BDBC41CA3}"/>
              </a:ext>
            </a:extLst>
          </p:cNvPr>
          <p:cNvSpPr txBox="1"/>
          <p:nvPr/>
        </p:nvSpPr>
        <p:spPr>
          <a:xfrm>
            <a:off x="6522186" y="2294235"/>
            <a:ext cx="5845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6</a:t>
            </a:r>
          </a:p>
        </p:txBody>
      </p:sp>
    </p:spTree>
    <p:extLst>
      <p:ext uri="{BB962C8B-B14F-4D97-AF65-F5344CB8AC3E}">
        <p14:creationId xmlns:p14="http://schemas.microsoft.com/office/powerpoint/2010/main" val="42205152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1" name="Rectangle 4">
            <a:extLst>
              <a:ext uri="{FF2B5EF4-FFF2-40B4-BE49-F238E27FC236}">
                <a16:creationId xmlns:a16="http://schemas.microsoft.com/office/drawing/2014/main" id="{40A11AC6-619C-A34B-8D28-F104351A8E2F}"/>
              </a:ext>
            </a:extLst>
          </p:cNvPr>
          <p:cNvSpPr>
            <a:spLocks noChangeArrowheads="1"/>
          </p:cNvSpPr>
          <p:nvPr/>
        </p:nvSpPr>
        <p:spPr bwMode="auto">
          <a:xfrm>
            <a:off x="985838" y="2057400"/>
            <a:ext cx="10058400" cy="1143000"/>
          </a:xfrm>
          <a:prstGeom prst="rect">
            <a:avLst/>
          </a:prstGeom>
          <a:noFill/>
          <a:ln>
            <a:noFill/>
          </a:ln>
        </p:spPr>
        <p:txBody>
          <a:bodyPr lIns="92075" tIns="46038" rIns="92075" bIns="46038" anchor="ctr"/>
          <a:lstStyle>
            <a:lvl1pPr>
              <a:spcBef>
                <a:spcPct val="20000"/>
              </a:spcBef>
              <a:buClr>
                <a:schemeClr val="accent2"/>
              </a:buClr>
              <a:buSzPct val="75000"/>
              <a:buFont typeface="Times New Roman" panose="02020603050405020304" pitchFamily="18" charset="0"/>
              <a:buChar char="●"/>
              <a:defRPr sz="3200">
                <a:solidFill>
                  <a:schemeClr val="bg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Char char="–"/>
              <a:defRPr sz="2800">
                <a:solidFill>
                  <a:schemeClr val="bg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Font typeface="Monotype Sorts" pitchFamily="2" charset="2"/>
              <a:buChar char="v"/>
              <a:defRPr sz="2400">
                <a:solidFill>
                  <a:schemeClr val="bg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Char char="–"/>
              <a:defRPr sz="2000">
                <a:solidFill>
                  <a:schemeClr val="bg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Char char="–"/>
              <a:defRPr sz="20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9pPr>
          </a:lstStyle>
          <a:p>
            <a:pPr algn="ctr" defTabSz="914400" eaLnBrk="0" fontAlgn="base" hangingPunct="0">
              <a:spcBef>
                <a:spcPct val="0"/>
              </a:spcBef>
              <a:spcAft>
                <a:spcPct val="0"/>
              </a:spcAft>
              <a:buClrTx/>
              <a:buSzTx/>
              <a:buNone/>
              <a:defRPr/>
            </a:pPr>
            <a:r>
              <a:rPr lang="en-US" altLang="en-US" sz="4400" b="1" dirty="0">
                <a:solidFill>
                  <a:srgbClr val="00279F"/>
                </a:solidFill>
              </a:rPr>
              <a:t>Diversity, Equity and </a:t>
            </a:r>
          </a:p>
          <a:p>
            <a:pPr algn="ctr" defTabSz="914400" eaLnBrk="0" fontAlgn="base" hangingPunct="0">
              <a:spcBef>
                <a:spcPct val="0"/>
              </a:spcBef>
              <a:spcAft>
                <a:spcPct val="0"/>
              </a:spcAft>
              <a:buClrTx/>
              <a:buSzTx/>
              <a:buNone/>
              <a:defRPr/>
            </a:pPr>
            <a:r>
              <a:rPr lang="en-US" altLang="en-US" sz="4400" b="1" dirty="0">
                <a:solidFill>
                  <a:srgbClr val="00279F"/>
                </a:solidFill>
              </a:rPr>
              <a:t>Inclusion (DEI) Workgroup</a:t>
            </a:r>
          </a:p>
          <a:p>
            <a:pPr algn="ctr" defTabSz="914400" eaLnBrk="0" fontAlgn="base" hangingPunct="0">
              <a:spcBef>
                <a:spcPct val="0"/>
              </a:spcBef>
              <a:spcAft>
                <a:spcPct val="0"/>
              </a:spcAft>
              <a:buClrTx/>
              <a:buSzTx/>
              <a:buNone/>
              <a:defRPr/>
            </a:pPr>
            <a:endParaRPr lang="en-US" altLang="en-US" sz="2800" b="1" i="1" dirty="0">
              <a:solidFill>
                <a:srgbClr val="00279F">
                  <a:lumMod val="60000"/>
                  <a:lumOff val="40000"/>
                </a:srgbClr>
              </a:solidFill>
            </a:endParaRPr>
          </a:p>
        </p:txBody>
      </p:sp>
      <p:sp>
        <p:nvSpPr>
          <p:cNvPr id="15362" name="Rectangle 5">
            <a:extLst>
              <a:ext uri="{FF2B5EF4-FFF2-40B4-BE49-F238E27FC236}">
                <a16:creationId xmlns:a16="http://schemas.microsoft.com/office/drawing/2014/main" id="{2EE7D9AA-2487-364A-9E21-F6A016CEE8A4}"/>
              </a:ext>
            </a:extLst>
          </p:cNvPr>
          <p:cNvSpPr>
            <a:spLocks noChangeArrowheads="1"/>
          </p:cNvSpPr>
          <p:nvPr/>
        </p:nvSpPr>
        <p:spPr bwMode="auto">
          <a:xfrm>
            <a:off x="1214438" y="4038600"/>
            <a:ext cx="9829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spcBef>
                <a:spcPct val="20000"/>
              </a:spcBef>
              <a:buClr>
                <a:schemeClr val="accent2"/>
              </a:buClr>
              <a:buSzPct val="75000"/>
              <a:buFont typeface="Times New Roman" panose="02020603050405020304" pitchFamily="18" charset="0"/>
              <a:buChar char="●"/>
              <a:defRPr sz="3200">
                <a:solidFill>
                  <a:schemeClr val="bg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Char char="–"/>
              <a:defRPr sz="2800">
                <a:solidFill>
                  <a:schemeClr val="bg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Font typeface="Monotype Sorts" pitchFamily="2" charset="2"/>
              <a:buChar char="v"/>
              <a:defRPr sz="2400">
                <a:solidFill>
                  <a:schemeClr val="bg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Char char="–"/>
              <a:defRPr sz="2000">
                <a:solidFill>
                  <a:schemeClr val="bg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Char char="–"/>
              <a:defRPr sz="20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9pPr>
          </a:lstStyle>
          <a:p>
            <a:pPr algn="ctr" defTabSz="914400" eaLnBrk="0" fontAlgn="base" hangingPunct="0">
              <a:lnSpc>
                <a:spcPct val="80000"/>
              </a:lnSpc>
              <a:spcAft>
                <a:spcPct val="0"/>
              </a:spcAft>
              <a:buClr>
                <a:srgbClr val="114FFB"/>
              </a:buClr>
              <a:buNone/>
            </a:pPr>
            <a:r>
              <a:rPr lang="en-US" altLang="en-US" sz="2400">
                <a:solidFill>
                  <a:srgbClr val="000000"/>
                </a:solidFill>
              </a:rPr>
              <a:t>Angela Mills, MD</a:t>
            </a:r>
          </a:p>
          <a:p>
            <a:pPr algn="ctr" defTabSz="914400" eaLnBrk="0" fontAlgn="base" hangingPunct="0">
              <a:lnSpc>
                <a:spcPct val="80000"/>
              </a:lnSpc>
              <a:spcAft>
                <a:spcPct val="0"/>
              </a:spcAft>
              <a:buClr>
                <a:srgbClr val="114FFB"/>
              </a:buClr>
              <a:buNone/>
            </a:pPr>
            <a:r>
              <a:rPr lang="en-US" altLang="en-US" sz="2400">
                <a:solidFill>
                  <a:srgbClr val="000000"/>
                </a:solidFill>
              </a:rPr>
              <a:t>Columbia University College of Physicians and Surgeons</a:t>
            </a:r>
          </a:p>
          <a:p>
            <a:pPr algn="ctr" defTabSz="914400" eaLnBrk="0" fontAlgn="base" hangingPunct="0">
              <a:lnSpc>
                <a:spcPct val="80000"/>
              </a:lnSpc>
              <a:spcAft>
                <a:spcPct val="0"/>
              </a:spcAft>
              <a:buClr>
                <a:srgbClr val="114FFB"/>
              </a:buClr>
              <a:buNone/>
            </a:pPr>
            <a:endParaRPr lang="en-US" altLang="en-US" sz="2400">
              <a:solidFill>
                <a:srgbClr val="000000"/>
              </a:solidFill>
            </a:endParaRPr>
          </a:p>
          <a:p>
            <a:pPr algn="ctr" defTabSz="914400" eaLnBrk="0" fontAlgn="base" hangingPunct="0">
              <a:lnSpc>
                <a:spcPct val="80000"/>
              </a:lnSpc>
              <a:spcAft>
                <a:spcPct val="0"/>
              </a:spcAft>
              <a:buClr>
                <a:srgbClr val="114FFB"/>
              </a:buClr>
              <a:buNone/>
            </a:pPr>
            <a:r>
              <a:rPr lang="en-US" altLang="en-US" sz="2400">
                <a:solidFill>
                  <a:srgbClr val="000000"/>
                </a:solidFill>
              </a:rPr>
              <a:t>Nathan Kuppermann, MD, MPH</a:t>
            </a:r>
          </a:p>
          <a:p>
            <a:pPr algn="ctr" defTabSz="914400" eaLnBrk="0" fontAlgn="base" hangingPunct="0">
              <a:lnSpc>
                <a:spcPct val="80000"/>
              </a:lnSpc>
              <a:spcAft>
                <a:spcPct val="0"/>
              </a:spcAft>
              <a:buClr>
                <a:srgbClr val="114FFB"/>
              </a:buClr>
              <a:buNone/>
            </a:pPr>
            <a:r>
              <a:rPr lang="en-US" altLang="en-US" sz="2400">
                <a:solidFill>
                  <a:srgbClr val="000000"/>
                </a:solidFill>
              </a:rPr>
              <a:t>University of California, Davis School of Medicine</a:t>
            </a:r>
          </a:p>
          <a:p>
            <a:pPr algn="ctr" defTabSz="914400" eaLnBrk="0" fontAlgn="base" hangingPunct="0">
              <a:lnSpc>
                <a:spcPct val="80000"/>
              </a:lnSpc>
              <a:spcAft>
                <a:spcPct val="0"/>
              </a:spcAft>
              <a:buClr>
                <a:srgbClr val="114FFB"/>
              </a:buClr>
              <a:buNone/>
            </a:pPr>
            <a:endParaRPr lang="en-US" altLang="en-US" sz="2000" b="1">
              <a:solidFill>
                <a:srgbClr val="000000"/>
              </a:solidFill>
            </a:endParaRPr>
          </a:p>
          <a:p>
            <a:pPr algn="ctr" defTabSz="914400" eaLnBrk="0" fontAlgn="base" hangingPunct="0">
              <a:spcAft>
                <a:spcPct val="0"/>
              </a:spcAft>
              <a:buClr>
                <a:srgbClr val="114FFB"/>
              </a:buClr>
              <a:buNone/>
            </a:pPr>
            <a:r>
              <a:rPr lang="en-US" altLang="en-US" sz="2400" b="1">
                <a:solidFill>
                  <a:srgbClr val="00279F"/>
                </a:solidFill>
              </a:rPr>
              <a:t>March 22, 2022</a:t>
            </a:r>
          </a:p>
        </p:txBody>
      </p:sp>
      <p:pic>
        <p:nvPicPr>
          <p:cNvPr id="15363" name="Picture 3">
            <a:extLst>
              <a:ext uri="{FF2B5EF4-FFF2-40B4-BE49-F238E27FC236}">
                <a16:creationId xmlns:a16="http://schemas.microsoft.com/office/drawing/2014/main" id="{D3A73ECD-0490-5545-B1C5-A04AA1B68B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49475" y="342900"/>
            <a:ext cx="2268538"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a:extLst>
              <a:ext uri="{FF2B5EF4-FFF2-40B4-BE49-F238E27FC236}">
                <a16:creationId xmlns:a16="http://schemas.microsoft.com/office/drawing/2014/main" id="{3DFA6C0B-A9FD-1344-97D6-A5B89887DB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01875" y="495300"/>
            <a:ext cx="2268538"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6">
            <a:extLst>
              <a:ext uri="{FF2B5EF4-FFF2-40B4-BE49-F238E27FC236}">
                <a16:creationId xmlns:a16="http://schemas.microsoft.com/office/drawing/2014/main" id="{129E338F-D2EF-334F-97B9-E846586688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54275" y="647700"/>
            <a:ext cx="2268538"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1">
            <a:extLst>
              <a:ext uri="{FF2B5EF4-FFF2-40B4-BE49-F238E27FC236}">
                <a16:creationId xmlns:a16="http://schemas.microsoft.com/office/drawing/2014/main" id="{1C9EE439-7BC6-BF45-954E-D06A093F6B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4338" y="-266700"/>
            <a:ext cx="3810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9" name="Rectangle 4">
            <a:extLst>
              <a:ext uri="{FF2B5EF4-FFF2-40B4-BE49-F238E27FC236}">
                <a16:creationId xmlns:a16="http://schemas.microsoft.com/office/drawing/2014/main" id="{A1D30BA9-A986-074A-9CA3-D1E9B90B3575}"/>
              </a:ext>
            </a:extLst>
          </p:cNvPr>
          <p:cNvSpPr>
            <a:spLocks noChangeArrowheads="1"/>
          </p:cNvSpPr>
          <p:nvPr/>
        </p:nvSpPr>
        <p:spPr bwMode="auto">
          <a:xfrm>
            <a:off x="1676400" y="0"/>
            <a:ext cx="87439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lr>
                <a:schemeClr val="accent2"/>
              </a:buClr>
              <a:buSzPct val="75000"/>
              <a:buFont typeface="Times New Roman" panose="02020603050405020304" pitchFamily="18" charset="0"/>
              <a:buChar char="●"/>
              <a:defRPr sz="3200">
                <a:solidFill>
                  <a:schemeClr val="bg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Char char="–"/>
              <a:defRPr sz="2800">
                <a:solidFill>
                  <a:schemeClr val="bg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Font typeface="Monotype Sorts" pitchFamily="2" charset="2"/>
              <a:buChar char="v"/>
              <a:defRPr sz="2400">
                <a:solidFill>
                  <a:schemeClr val="bg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Char char="–"/>
              <a:defRPr sz="2000">
                <a:solidFill>
                  <a:schemeClr val="bg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Char char="–"/>
              <a:defRPr sz="20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9pPr>
          </a:lstStyle>
          <a:p>
            <a:pPr algn="ctr" defTabSz="914400" eaLnBrk="0" fontAlgn="base" hangingPunct="0">
              <a:spcBef>
                <a:spcPct val="0"/>
              </a:spcBef>
              <a:spcAft>
                <a:spcPct val="0"/>
              </a:spcAft>
              <a:buClrTx/>
              <a:buSzTx/>
              <a:buNone/>
            </a:pPr>
            <a:r>
              <a:rPr lang="en-US" altLang="en-US" sz="4400" b="1">
                <a:solidFill>
                  <a:srgbClr val="00279F"/>
                </a:solidFill>
              </a:rPr>
              <a:t>AACEM DEI Workgroup</a:t>
            </a:r>
          </a:p>
        </p:txBody>
      </p:sp>
      <p:sp>
        <p:nvSpPr>
          <p:cNvPr id="17410" name="Rectangle 5">
            <a:extLst>
              <a:ext uri="{FF2B5EF4-FFF2-40B4-BE49-F238E27FC236}">
                <a16:creationId xmlns:a16="http://schemas.microsoft.com/office/drawing/2014/main" id="{A0211CC8-DC94-FB4C-8933-AD33E2EB16E6}"/>
              </a:ext>
            </a:extLst>
          </p:cNvPr>
          <p:cNvSpPr>
            <a:spLocks noChangeArrowheads="1"/>
          </p:cNvSpPr>
          <p:nvPr/>
        </p:nvSpPr>
        <p:spPr bwMode="auto">
          <a:xfrm>
            <a:off x="1371600" y="1714500"/>
            <a:ext cx="97536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lr>
                <a:schemeClr val="accent2"/>
              </a:buClr>
              <a:buSzPct val="75000"/>
              <a:buFont typeface="Times New Roman" panose="02020603050405020304" pitchFamily="18" charset="0"/>
              <a:buChar char="●"/>
              <a:defRPr sz="3200">
                <a:solidFill>
                  <a:schemeClr val="bg1"/>
                </a:solidFill>
                <a:latin typeface="Arial" panose="020B0604020202020204" pitchFamily="34" charset="0"/>
                <a:ea typeface="MS PGothic" panose="020B0600070205080204" pitchFamily="34" charset="-128"/>
              </a:defRPr>
            </a:lvl1pPr>
            <a:lvl2pPr marL="914400" indent="-457200">
              <a:spcBef>
                <a:spcPct val="20000"/>
              </a:spcBef>
              <a:buClr>
                <a:schemeClr val="accent2"/>
              </a:buClr>
              <a:buChar char="–"/>
              <a:defRPr sz="2800">
                <a:solidFill>
                  <a:schemeClr val="bg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Font typeface="Monotype Sorts" pitchFamily="2" charset="2"/>
              <a:buChar char="v"/>
              <a:defRPr sz="2400">
                <a:solidFill>
                  <a:schemeClr val="bg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Char char="–"/>
              <a:defRPr sz="2000">
                <a:solidFill>
                  <a:schemeClr val="bg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Char char="–"/>
              <a:defRPr sz="20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9pPr>
          </a:lstStyle>
          <a:p>
            <a:pPr defTabSz="914400" eaLnBrk="0" fontAlgn="base" hangingPunct="0">
              <a:spcAft>
                <a:spcPct val="0"/>
              </a:spcAft>
              <a:buClr>
                <a:srgbClr val="114FFB"/>
              </a:buClr>
              <a:buSzPct val="100000"/>
              <a:buFont typeface="Wingdings" pitchFamily="2" charset="2"/>
              <a:buChar char="§"/>
            </a:pPr>
            <a:r>
              <a:rPr lang="en-US" altLang="en-US">
                <a:solidFill>
                  <a:srgbClr val="000000"/>
                </a:solidFill>
              </a:rPr>
              <a:t>Initiated July 2020 as task force</a:t>
            </a:r>
          </a:p>
          <a:p>
            <a:pPr defTabSz="914400" eaLnBrk="0" fontAlgn="base" hangingPunct="0">
              <a:spcAft>
                <a:spcPct val="0"/>
              </a:spcAft>
              <a:buClr>
                <a:srgbClr val="114FFB"/>
              </a:buClr>
              <a:buSzPct val="100000"/>
              <a:buFont typeface="Wingdings" pitchFamily="2" charset="2"/>
              <a:buChar char="§"/>
            </a:pPr>
            <a:r>
              <a:rPr lang="en-US" altLang="en-US">
                <a:solidFill>
                  <a:srgbClr val="000000"/>
                </a:solidFill>
              </a:rPr>
              <a:t>Objectives</a:t>
            </a:r>
          </a:p>
          <a:p>
            <a:pPr lvl="1" defTabSz="914400" eaLnBrk="0" fontAlgn="base" hangingPunct="0">
              <a:spcAft>
                <a:spcPct val="0"/>
              </a:spcAft>
              <a:buClr>
                <a:srgbClr val="114FFB"/>
              </a:buClr>
              <a:buFont typeface="Wingdings" pitchFamily="2" charset="2"/>
              <a:buChar char="§"/>
            </a:pPr>
            <a:r>
              <a:rPr lang="en-US" altLang="en-US">
                <a:solidFill>
                  <a:srgbClr val="000000"/>
                </a:solidFill>
              </a:rPr>
              <a:t>Assist Chairs to grow diverse/inclusive depts</a:t>
            </a:r>
          </a:p>
          <a:p>
            <a:pPr lvl="1" defTabSz="914400" eaLnBrk="0" fontAlgn="base" hangingPunct="0">
              <a:spcAft>
                <a:spcPct val="0"/>
              </a:spcAft>
              <a:buClr>
                <a:srgbClr val="114FFB"/>
              </a:buClr>
              <a:buFont typeface="Wingdings" pitchFamily="2" charset="2"/>
              <a:buChar char="§"/>
            </a:pPr>
            <a:r>
              <a:rPr lang="en-US" altLang="en-US">
                <a:solidFill>
                  <a:srgbClr val="000000"/>
                </a:solidFill>
              </a:rPr>
              <a:t>Increase DEI in academic EM depts</a:t>
            </a:r>
          </a:p>
          <a:p>
            <a:pPr lvl="1" defTabSz="914400" eaLnBrk="0" fontAlgn="base" hangingPunct="0">
              <a:spcAft>
                <a:spcPct val="0"/>
              </a:spcAft>
              <a:buClr>
                <a:srgbClr val="114FFB"/>
              </a:buClr>
              <a:buFont typeface="Wingdings" pitchFamily="2" charset="2"/>
              <a:buChar char="§"/>
            </a:pPr>
            <a:r>
              <a:rPr lang="en-US" altLang="en-US">
                <a:solidFill>
                  <a:srgbClr val="000000"/>
                </a:solidFill>
              </a:rPr>
              <a:t>Increase DEI of academic EM leaders </a:t>
            </a:r>
          </a:p>
          <a:p>
            <a:pPr lvl="1" defTabSz="914400" eaLnBrk="0" fontAlgn="base" hangingPunct="0">
              <a:spcAft>
                <a:spcPct val="0"/>
              </a:spcAft>
              <a:buClr>
                <a:srgbClr val="114FFB"/>
              </a:buClr>
              <a:buFont typeface="Wingdings" pitchFamily="2" charset="2"/>
              <a:buChar char="§"/>
            </a:pPr>
            <a:r>
              <a:rPr lang="en-US" altLang="en-US">
                <a:solidFill>
                  <a:srgbClr val="000000"/>
                </a:solidFill>
              </a:rPr>
              <a:t>Increase DEI within AACEM</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a:extLst>
              <a:ext uri="{FF2B5EF4-FFF2-40B4-BE49-F238E27FC236}">
                <a16:creationId xmlns:a16="http://schemas.microsoft.com/office/drawing/2014/main" id="{FB9227DD-FDF8-584B-B9BE-623D9C4F7189}"/>
              </a:ext>
            </a:extLst>
          </p:cNvPr>
          <p:cNvGraphicFramePr>
            <a:graphicFrameLocks/>
          </p:cNvGraphicFramePr>
          <p:nvPr/>
        </p:nvGraphicFramePr>
        <p:xfrm>
          <a:off x="2209800" y="1203326"/>
          <a:ext cx="7696200" cy="4968874"/>
        </p:xfrm>
        <a:graphic>
          <a:graphicData uri="http://schemas.openxmlformats.org/drawingml/2006/table">
            <a:tbl>
              <a:tblPr firstRow="1" bandRow="1">
                <a:tableStyleId>{5C22544A-7EE6-4342-B048-85BDC9FD1C3A}</a:tableStyleId>
              </a:tblPr>
              <a:tblGrid>
                <a:gridCol w="2971800">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tblGrid>
              <a:tr h="731823">
                <a:tc>
                  <a:txBody>
                    <a:bodyPr/>
                    <a:lstStyle/>
                    <a:p>
                      <a:r>
                        <a:rPr lang="en-US" sz="3200" dirty="0"/>
                        <a:t>Faculty</a:t>
                      </a:r>
                    </a:p>
                  </a:txBody>
                  <a:tcPr marT="45719" marB="45719">
                    <a:solidFill>
                      <a:schemeClr val="bg2"/>
                    </a:solidFill>
                  </a:tcPr>
                </a:tc>
                <a:tc>
                  <a:txBody>
                    <a:bodyPr/>
                    <a:lstStyle/>
                    <a:p>
                      <a:pPr algn="ctr"/>
                      <a:r>
                        <a:rPr lang="en-US" sz="3200" dirty="0"/>
                        <a:t>Overall</a:t>
                      </a:r>
                    </a:p>
                  </a:txBody>
                  <a:tcPr marT="45719" marB="45719">
                    <a:solidFill>
                      <a:schemeClr val="bg2"/>
                    </a:solidFill>
                  </a:tcPr>
                </a:tc>
                <a:tc>
                  <a:txBody>
                    <a:bodyPr/>
                    <a:lstStyle/>
                    <a:p>
                      <a:pPr algn="ctr"/>
                      <a:r>
                        <a:rPr lang="en-US" sz="3200" dirty="0"/>
                        <a:t>EM</a:t>
                      </a:r>
                    </a:p>
                  </a:txBody>
                  <a:tcPr marT="45719" marB="45719">
                    <a:solidFill>
                      <a:schemeClr val="bg2"/>
                    </a:solidFill>
                  </a:tcPr>
                </a:tc>
                <a:extLst>
                  <a:ext uri="{0D108BD9-81ED-4DB2-BD59-A6C34878D82A}">
                    <a16:rowId xmlns:a16="http://schemas.microsoft.com/office/drawing/2014/main" val="10000"/>
                  </a:ext>
                </a:extLst>
              </a:tr>
              <a:tr h="518210">
                <a:tc>
                  <a:txBody>
                    <a:bodyPr/>
                    <a:lstStyle/>
                    <a:p>
                      <a:r>
                        <a:rPr lang="en-US" sz="2800" b="0" dirty="0">
                          <a:solidFill>
                            <a:schemeClr val="bg1"/>
                          </a:solidFill>
                        </a:rPr>
                        <a:t>Women</a:t>
                      </a:r>
                    </a:p>
                  </a:txBody>
                  <a:tcPr marT="45719" marB="45719">
                    <a:solidFill>
                      <a:schemeClr val="accent2">
                        <a:lumMod val="20000"/>
                        <a:lumOff val="80000"/>
                      </a:schemeClr>
                    </a:solidFill>
                  </a:tcPr>
                </a:tc>
                <a:tc>
                  <a:txBody>
                    <a:bodyPr/>
                    <a:lstStyle/>
                    <a:p>
                      <a:pPr algn="ctr"/>
                      <a:r>
                        <a:rPr lang="en-US" sz="2800" b="0" dirty="0">
                          <a:solidFill>
                            <a:schemeClr val="bg1"/>
                          </a:solidFill>
                        </a:rPr>
                        <a:t>44%</a:t>
                      </a:r>
                    </a:p>
                  </a:txBody>
                  <a:tcPr marT="45719" marB="45719">
                    <a:solidFill>
                      <a:schemeClr val="accent2">
                        <a:lumMod val="20000"/>
                        <a:lumOff val="80000"/>
                      </a:schemeClr>
                    </a:solidFill>
                  </a:tcPr>
                </a:tc>
                <a:tc>
                  <a:txBody>
                    <a:bodyPr/>
                    <a:lstStyle/>
                    <a:p>
                      <a:pPr algn="ctr"/>
                      <a:r>
                        <a:rPr lang="en-US" sz="2800" b="1" dirty="0">
                          <a:solidFill>
                            <a:schemeClr val="bg1"/>
                          </a:solidFill>
                        </a:rPr>
                        <a:t>39%</a:t>
                      </a:r>
                    </a:p>
                  </a:txBody>
                  <a:tcPr marT="45719" marB="45719">
                    <a:solidFill>
                      <a:schemeClr val="accent2">
                        <a:lumMod val="20000"/>
                        <a:lumOff val="80000"/>
                      </a:schemeClr>
                    </a:solidFill>
                  </a:tcPr>
                </a:tc>
                <a:extLst>
                  <a:ext uri="{0D108BD9-81ED-4DB2-BD59-A6C34878D82A}">
                    <a16:rowId xmlns:a16="http://schemas.microsoft.com/office/drawing/2014/main" val="10001"/>
                  </a:ext>
                </a:extLst>
              </a:tr>
              <a:tr h="518210">
                <a:tc>
                  <a:txBody>
                    <a:bodyPr/>
                    <a:lstStyle/>
                    <a:p>
                      <a:r>
                        <a:rPr lang="en-US" sz="2400" dirty="0">
                          <a:solidFill>
                            <a:schemeClr val="bg1"/>
                          </a:solidFill>
                        </a:rPr>
                        <a:t>     Chairs</a:t>
                      </a:r>
                    </a:p>
                  </a:txBody>
                  <a:tcPr marT="45719" marB="45719">
                    <a:solidFill>
                      <a:schemeClr val="accent2">
                        <a:lumMod val="40000"/>
                        <a:lumOff val="60000"/>
                      </a:schemeClr>
                    </a:solidFill>
                  </a:tcPr>
                </a:tc>
                <a:tc>
                  <a:txBody>
                    <a:bodyPr/>
                    <a:lstStyle/>
                    <a:p>
                      <a:pPr algn="ctr"/>
                      <a:r>
                        <a:rPr lang="en-US" sz="2800" dirty="0">
                          <a:solidFill>
                            <a:schemeClr val="bg1"/>
                          </a:solidFill>
                        </a:rPr>
                        <a:t>24%</a:t>
                      </a:r>
                    </a:p>
                  </a:txBody>
                  <a:tcPr marT="45719" marB="45719">
                    <a:solidFill>
                      <a:schemeClr val="accent2">
                        <a:lumMod val="40000"/>
                        <a:lumOff val="60000"/>
                      </a:schemeClr>
                    </a:solidFill>
                  </a:tcPr>
                </a:tc>
                <a:tc>
                  <a:txBody>
                    <a:bodyPr/>
                    <a:lstStyle/>
                    <a:p>
                      <a:pPr algn="ctr"/>
                      <a:r>
                        <a:rPr lang="en-US" sz="2800" b="1" dirty="0">
                          <a:solidFill>
                            <a:schemeClr val="bg1"/>
                          </a:solidFill>
                        </a:rPr>
                        <a:t>9%</a:t>
                      </a:r>
                    </a:p>
                  </a:txBody>
                  <a:tcPr marT="45719" marB="45719">
                    <a:solidFill>
                      <a:schemeClr val="accent2">
                        <a:lumMod val="40000"/>
                        <a:lumOff val="60000"/>
                      </a:schemeClr>
                    </a:solidFill>
                  </a:tcPr>
                </a:tc>
                <a:extLst>
                  <a:ext uri="{0D108BD9-81ED-4DB2-BD59-A6C34878D82A}">
                    <a16:rowId xmlns:a16="http://schemas.microsoft.com/office/drawing/2014/main" val="3851916596"/>
                  </a:ext>
                </a:extLst>
              </a:tr>
              <a:tr h="518210">
                <a:tc>
                  <a:txBody>
                    <a:bodyPr/>
                    <a:lstStyle/>
                    <a:p>
                      <a:r>
                        <a:rPr lang="en-US" sz="2400" dirty="0">
                          <a:solidFill>
                            <a:schemeClr val="bg1"/>
                          </a:solidFill>
                        </a:rPr>
                        <a:t>     Professor</a:t>
                      </a:r>
                    </a:p>
                  </a:txBody>
                  <a:tcPr marT="45719" marB="45719">
                    <a:solidFill>
                      <a:schemeClr val="accent2">
                        <a:lumMod val="40000"/>
                        <a:lumOff val="60000"/>
                      </a:schemeClr>
                    </a:solidFill>
                  </a:tcPr>
                </a:tc>
                <a:tc>
                  <a:txBody>
                    <a:bodyPr/>
                    <a:lstStyle/>
                    <a:p>
                      <a:pPr algn="ctr"/>
                      <a:r>
                        <a:rPr lang="en-US" sz="2800" dirty="0">
                          <a:solidFill>
                            <a:schemeClr val="bg1"/>
                          </a:solidFill>
                        </a:rPr>
                        <a:t>28%</a:t>
                      </a:r>
                    </a:p>
                  </a:txBody>
                  <a:tcPr marT="45719" marB="45719">
                    <a:solidFill>
                      <a:schemeClr val="accent2">
                        <a:lumMod val="40000"/>
                        <a:lumOff val="60000"/>
                      </a:schemeClr>
                    </a:solidFill>
                  </a:tcPr>
                </a:tc>
                <a:tc>
                  <a:txBody>
                    <a:bodyPr/>
                    <a:lstStyle/>
                    <a:p>
                      <a:pPr algn="ctr"/>
                      <a:r>
                        <a:rPr lang="en-US" sz="2800" b="1" dirty="0">
                          <a:solidFill>
                            <a:schemeClr val="bg1"/>
                          </a:solidFill>
                        </a:rPr>
                        <a:t>21%</a:t>
                      </a:r>
                    </a:p>
                  </a:txBody>
                  <a:tcPr marT="45719" marB="45719">
                    <a:solidFill>
                      <a:schemeClr val="accent2">
                        <a:lumMod val="40000"/>
                        <a:lumOff val="60000"/>
                      </a:schemeClr>
                    </a:solidFill>
                  </a:tcPr>
                </a:tc>
                <a:extLst>
                  <a:ext uri="{0D108BD9-81ED-4DB2-BD59-A6C34878D82A}">
                    <a16:rowId xmlns:a16="http://schemas.microsoft.com/office/drawing/2014/main" val="221502747"/>
                  </a:ext>
                </a:extLst>
              </a:tr>
              <a:tr h="518210">
                <a:tc>
                  <a:txBody>
                    <a:bodyPr/>
                    <a:lstStyle/>
                    <a:p>
                      <a:r>
                        <a:rPr lang="en-US" sz="2400" dirty="0">
                          <a:solidFill>
                            <a:schemeClr val="bg1"/>
                          </a:solidFill>
                        </a:rPr>
                        <a:t>     </a:t>
                      </a:r>
                      <a:r>
                        <a:rPr lang="en-US" sz="2400" dirty="0" err="1">
                          <a:solidFill>
                            <a:schemeClr val="bg1"/>
                          </a:solidFill>
                        </a:rPr>
                        <a:t>Assoc</a:t>
                      </a:r>
                      <a:r>
                        <a:rPr lang="en-US" sz="2400" dirty="0">
                          <a:solidFill>
                            <a:schemeClr val="bg1"/>
                          </a:solidFill>
                        </a:rPr>
                        <a:t> Professor</a:t>
                      </a:r>
                    </a:p>
                  </a:txBody>
                  <a:tcPr marT="45719" marB="45719">
                    <a:solidFill>
                      <a:schemeClr val="accent2">
                        <a:lumMod val="40000"/>
                        <a:lumOff val="60000"/>
                      </a:schemeClr>
                    </a:solidFill>
                  </a:tcPr>
                </a:tc>
                <a:tc>
                  <a:txBody>
                    <a:bodyPr/>
                    <a:lstStyle/>
                    <a:p>
                      <a:pPr algn="ctr"/>
                      <a:r>
                        <a:rPr lang="en-US" sz="2800" dirty="0">
                          <a:solidFill>
                            <a:schemeClr val="bg1"/>
                          </a:solidFill>
                        </a:rPr>
                        <a:t>41%</a:t>
                      </a:r>
                    </a:p>
                  </a:txBody>
                  <a:tcPr marT="45719" marB="45719">
                    <a:solidFill>
                      <a:schemeClr val="accent2">
                        <a:lumMod val="40000"/>
                        <a:lumOff val="60000"/>
                      </a:schemeClr>
                    </a:solidFill>
                  </a:tcPr>
                </a:tc>
                <a:tc>
                  <a:txBody>
                    <a:bodyPr/>
                    <a:lstStyle/>
                    <a:p>
                      <a:pPr algn="ctr"/>
                      <a:r>
                        <a:rPr lang="en-US" sz="2800" b="1" dirty="0">
                          <a:solidFill>
                            <a:schemeClr val="bg1"/>
                          </a:solidFill>
                        </a:rPr>
                        <a:t>33%</a:t>
                      </a:r>
                    </a:p>
                  </a:txBody>
                  <a:tcPr marT="45719" marB="45719">
                    <a:solidFill>
                      <a:schemeClr val="accent2">
                        <a:lumMod val="40000"/>
                        <a:lumOff val="60000"/>
                      </a:schemeClr>
                    </a:solidFill>
                  </a:tcPr>
                </a:tc>
                <a:extLst>
                  <a:ext uri="{0D108BD9-81ED-4DB2-BD59-A6C34878D82A}">
                    <a16:rowId xmlns:a16="http://schemas.microsoft.com/office/drawing/2014/main" val="1224135373"/>
                  </a:ext>
                </a:extLst>
              </a:tr>
              <a:tr h="518210">
                <a:tc>
                  <a:txBody>
                    <a:bodyPr/>
                    <a:lstStyle/>
                    <a:p>
                      <a:r>
                        <a:rPr lang="en-US" sz="2800" dirty="0" err="1">
                          <a:solidFill>
                            <a:schemeClr val="bg1"/>
                          </a:solidFill>
                        </a:rPr>
                        <a:t>URiM</a:t>
                      </a:r>
                      <a:endParaRPr lang="en-US" sz="2800" dirty="0">
                        <a:solidFill>
                          <a:schemeClr val="bg1"/>
                        </a:solidFill>
                      </a:endParaRPr>
                    </a:p>
                  </a:txBody>
                  <a:tcPr marT="45719" marB="45719">
                    <a:solidFill>
                      <a:schemeClr val="accent2">
                        <a:lumMod val="40000"/>
                        <a:lumOff val="60000"/>
                      </a:schemeClr>
                    </a:solidFill>
                  </a:tcPr>
                </a:tc>
                <a:tc>
                  <a:txBody>
                    <a:bodyPr/>
                    <a:lstStyle/>
                    <a:p>
                      <a:pPr algn="ctr"/>
                      <a:r>
                        <a:rPr lang="en-US" sz="2800" dirty="0">
                          <a:solidFill>
                            <a:schemeClr val="bg1"/>
                          </a:solidFill>
                        </a:rPr>
                        <a:t>12%</a:t>
                      </a:r>
                    </a:p>
                  </a:txBody>
                  <a:tcPr marT="45719" marB="45719">
                    <a:solidFill>
                      <a:schemeClr val="accent2">
                        <a:lumMod val="40000"/>
                        <a:lumOff val="60000"/>
                      </a:schemeClr>
                    </a:solidFill>
                  </a:tcPr>
                </a:tc>
                <a:tc>
                  <a:txBody>
                    <a:bodyPr/>
                    <a:lstStyle/>
                    <a:p>
                      <a:pPr algn="ctr"/>
                      <a:r>
                        <a:rPr lang="en-US" sz="2800" b="1" dirty="0">
                          <a:solidFill>
                            <a:schemeClr val="bg1"/>
                          </a:solidFill>
                        </a:rPr>
                        <a:t>12%</a:t>
                      </a:r>
                    </a:p>
                  </a:txBody>
                  <a:tcPr marT="45719" marB="45719">
                    <a:solidFill>
                      <a:schemeClr val="accent2">
                        <a:lumMod val="40000"/>
                        <a:lumOff val="60000"/>
                      </a:schemeClr>
                    </a:solidFill>
                  </a:tcPr>
                </a:tc>
                <a:extLst>
                  <a:ext uri="{0D108BD9-81ED-4DB2-BD59-A6C34878D82A}">
                    <a16:rowId xmlns:a16="http://schemas.microsoft.com/office/drawing/2014/main" val="1652352412"/>
                  </a:ext>
                </a:extLst>
              </a:tr>
              <a:tr h="518210">
                <a:tc>
                  <a:txBody>
                    <a:bodyPr/>
                    <a:lstStyle/>
                    <a:p>
                      <a:r>
                        <a:rPr lang="en-US" sz="2400" dirty="0">
                          <a:solidFill>
                            <a:schemeClr val="bg1"/>
                          </a:solidFill>
                        </a:rPr>
                        <a:t>     Chairs</a:t>
                      </a:r>
                    </a:p>
                  </a:txBody>
                  <a:tcPr marT="45719" marB="45719">
                    <a:solidFill>
                      <a:schemeClr val="accent2">
                        <a:lumMod val="40000"/>
                        <a:lumOff val="60000"/>
                      </a:schemeClr>
                    </a:solidFill>
                  </a:tcPr>
                </a:tc>
                <a:tc>
                  <a:txBody>
                    <a:bodyPr/>
                    <a:lstStyle/>
                    <a:p>
                      <a:pPr algn="ctr"/>
                      <a:r>
                        <a:rPr lang="en-US" sz="2800" dirty="0">
                          <a:solidFill>
                            <a:schemeClr val="bg1"/>
                          </a:solidFill>
                        </a:rPr>
                        <a:t>11%</a:t>
                      </a:r>
                    </a:p>
                  </a:txBody>
                  <a:tcPr marT="45719" marB="45719">
                    <a:solidFill>
                      <a:schemeClr val="accent2">
                        <a:lumMod val="40000"/>
                        <a:lumOff val="60000"/>
                      </a:schemeClr>
                    </a:solidFill>
                  </a:tcPr>
                </a:tc>
                <a:tc>
                  <a:txBody>
                    <a:bodyPr/>
                    <a:lstStyle/>
                    <a:p>
                      <a:pPr algn="ctr"/>
                      <a:r>
                        <a:rPr lang="en-US" sz="2800" b="1" dirty="0">
                          <a:solidFill>
                            <a:schemeClr val="bg1"/>
                          </a:solidFill>
                        </a:rPr>
                        <a:t>8%</a:t>
                      </a:r>
                    </a:p>
                  </a:txBody>
                  <a:tcPr marT="45719" marB="45719">
                    <a:solidFill>
                      <a:schemeClr val="accent2">
                        <a:lumMod val="40000"/>
                        <a:lumOff val="60000"/>
                      </a:schemeClr>
                    </a:solidFill>
                  </a:tcPr>
                </a:tc>
                <a:extLst>
                  <a:ext uri="{0D108BD9-81ED-4DB2-BD59-A6C34878D82A}">
                    <a16:rowId xmlns:a16="http://schemas.microsoft.com/office/drawing/2014/main" val="1619650700"/>
                  </a:ext>
                </a:extLst>
              </a:tr>
              <a:tr h="518210">
                <a:tc>
                  <a:txBody>
                    <a:bodyPr/>
                    <a:lstStyle/>
                    <a:p>
                      <a:r>
                        <a:rPr lang="en-US" sz="2400" dirty="0">
                          <a:solidFill>
                            <a:schemeClr val="bg1"/>
                          </a:solidFill>
                        </a:rPr>
                        <a:t>     Professor</a:t>
                      </a:r>
                    </a:p>
                  </a:txBody>
                  <a:tcPr marT="45719" marB="45719">
                    <a:solidFill>
                      <a:schemeClr val="accent2">
                        <a:lumMod val="40000"/>
                        <a:lumOff val="60000"/>
                      </a:schemeClr>
                    </a:solidFill>
                  </a:tcPr>
                </a:tc>
                <a:tc>
                  <a:txBody>
                    <a:bodyPr/>
                    <a:lstStyle/>
                    <a:p>
                      <a:pPr algn="ctr"/>
                      <a:r>
                        <a:rPr lang="en-US" sz="2800" dirty="0">
                          <a:solidFill>
                            <a:schemeClr val="bg1"/>
                          </a:solidFill>
                        </a:rPr>
                        <a:t>9%</a:t>
                      </a:r>
                    </a:p>
                  </a:txBody>
                  <a:tcPr marT="45719" marB="45719">
                    <a:solidFill>
                      <a:schemeClr val="accent2">
                        <a:lumMod val="40000"/>
                        <a:lumOff val="60000"/>
                      </a:schemeClr>
                    </a:solidFill>
                  </a:tcPr>
                </a:tc>
                <a:tc>
                  <a:txBody>
                    <a:bodyPr/>
                    <a:lstStyle/>
                    <a:p>
                      <a:pPr algn="ctr"/>
                      <a:r>
                        <a:rPr lang="en-US" sz="2800" b="1" dirty="0">
                          <a:solidFill>
                            <a:schemeClr val="bg1"/>
                          </a:solidFill>
                        </a:rPr>
                        <a:t>7%</a:t>
                      </a:r>
                    </a:p>
                  </a:txBody>
                  <a:tcPr marT="45719" marB="45719">
                    <a:solidFill>
                      <a:schemeClr val="accent2">
                        <a:lumMod val="40000"/>
                        <a:lumOff val="60000"/>
                      </a:schemeClr>
                    </a:solidFill>
                  </a:tcPr>
                </a:tc>
                <a:extLst>
                  <a:ext uri="{0D108BD9-81ED-4DB2-BD59-A6C34878D82A}">
                    <a16:rowId xmlns:a16="http://schemas.microsoft.com/office/drawing/2014/main" val="2134678348"/>
                  </a:ext>
                </a:extLst>
              </a:tr>
              <a:tr h="609581">
                <a:tc>
                  <a:txBody>
                    <a:bodyPr/>
                    <a:lstStyle/>
                    <a:p>
                      <a:r>
                        <a:rPr lang="en-US" sz="2400" dirty="0">
                          <a:solidFill>
                            <a:schemeClr val="bg1"/>
                          </a:solidFill>
                        </a:rPr>
                        <a:t>     </a:t>
                      </a:r>
                      <a:r>
                        <a:rPr lang="en-US" sz="2400" dirty="0" err="1">
                          <a:solidFill>
                            <a:schemeClr val="bg1"/>
                          </a:solidFill>
                        </a:rPr>
                        <a:t>Assoc</a:t>
                      </a:r>
                      <a:r>
                        <a:rPr lang="en-US" sz="2400" dirty="0">
                          <a:solidFill>
                            <a:schemeClr val="bg1"/>
                          </a:solidFill>
                        </a:rPr>
                        <a:t> Professor</a:t>
                      </a:r>
                    </a:p>
                  </a:txBody>
                  <a:tcPr marT="45719" marB="45719">
                    <a:lnB w="762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800" dirty="0">
                          <a:solidFill>
                            <a:schemeClr val="bg1"/>
                          </a:solidFill>
                        </a:rPr>
                        <a:t>11%</a:t>
                      </a:r>
                    </a:p>
                  </a:txBody>
                  <a:tcPr marT="45719" marB="45719">
                    <a:lnB w="762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800" b="1" dirty="0">
                          <a:solidFill>
                            <a:schemeClr val="bg1"/>
                          </a:solidFill>
                        </a:rPr>
                        <a:t>8%</a:t>
                      </a:r>
                    </a:p>
                  </a:txBody>
                  <a:tcPr marT="45719" marB="45719">
                    <a:lnB w="762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631905141"/>
                  </a:ext>
                </a:extLst>
              </a:tr>
            </a:tbl>
          </a:graphicData>
        </a:graphic>
      </p:graphicFrame>
      <p:sp>
        <p:nvSpPr>
          <p:cNvPr id="19499" name="Rectangle 4">
            <a:extLst>
              <a:ext uri="{FF2B5EF4-FFF2-40B4-BE49-F238E27FC236}">
                <a16:creationId xmlns:a16="http://schemas.microsoft.com/office/drawing/2014/main" id="{390BB496-E148-0846-A20E-E2DA7E0A5253}"/>
              </a:ext>
            </a:extLst>
          </p:cNvPr>
          <p:cNvSpPr>
            <a:spLocks noChangeArrowheads="1"/>
          </p:cNvSpPr>
          <p:nvPr/>
        </p:nvSpPr>
        <p:spPr bwMode="auto">
          <a:xfrm>
            <a:off x="1676400" y="0"/>
            <a:ext cx="87439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lr>
                <a:schemeClr val="accent2"/>
              </a:buClr>
              <a:buSzPct val="75000"/>
              <a:buFont typeface="Times New Roman" panose="02020603050405020304" pitchFamily="18" charset="0"/>
              <a:buChar char="●"/>
              <a:defRPr sz="3200">
                <a:solidFill>
                  <a:schemeClr val="bg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Char char="–"/>
              <a:defRPr sz="2800">
                <a:solidFill>
                  <a:schemeClr val="bg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Font typeface="Monotype Sorts" pitchFamily="2" charset="2"/>
              <a:buChar char="v"/>
              <a:defRPr sz="2400">
                <a:solidFill>
                  <a:schemeClr val="bg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Char char="–"/>
              <a:defRPr sz="2000">
                <a:solidFill>
                  <a:schemeClr val="bg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Char char="–"/>
              <a:defRPr sz="20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9pPr>
          </a:lstStyle>
          <a:p>
            <a:pPr algn="ctr" defTabSz="914400" eaLnBrk="0" fontAlgn="base" hangingPunct="0">
              <a:spcBef>
                <a:spcPct val="0"/>
              </a:spcBef>
              <a:spcAft>
                <a:spcPct val="0"/>
              </a:spcAft>
              <a:buClrTx/>
              <a:buSzTx/>
              <a:buNone/>
            </a:pPr>
            <a:r>
              <a:rPr lang="en-US" altLang="en-US" sz="4400" b="1">
                <a:solidFill>
                  <a:srgbClr val="00279F"/>
                </a:solidFill>
              </a:rPr>
              <a:t>EM Faculty Diversity</a:t>
            </a:r>
          </a:p>
        </p:txBody>
      </p:sp>
      <p:sp>
        <p:nvSpPr>
          <p:cNvPr id="19500" name="TextBox 4">
            <a:extLst>
              <a:ext uri="{FF2B5EF4-FFF2-40B4-BE49-F238E27FC236}">
                <a16:creationId xmlns:a16="http://schemas.microsoft.com/office/drawing/2014/main" id="{67D73D8A-B299-A747-8489-B0E93ECE3C9D}"/>
              </a:ext>
            </a:extLst>
          </p:cNvPr>
          <p:cNvSpPr txBox="1">
            <a:spLocks noChangeArrowheads="1"/>
          </p:cNvSpPr>
          <p:nvPr/>
        </p:nvSpPr>
        <p:spPr bwMode="auto">
          <a:xfrm>
            <a:off x="5334000" y="6400800"/>
            <a:ext cx="5486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75000"/>
              <a:buFont typeface="Times New Roman" panose="02020603050405020304" pitchFamily="18" charset="0"/>
              <a:buChar char="●"/>
              <a:defRPr sz="3200">
                <a:solidFill>
                  <a:schemeClr val="bg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Char char="–"/>
              <a:defRPr sz="2800">
                <a:solidFill>
                  <a:schemeClr val="bg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Font typeface="Monotype Sorts" pitchFamily="2" charset="2"/>
              <a:buChar char="v"/>
              <a:defRPr sz="2400">
                <a:solidFill>
                  <a:schemeClr val="bg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Char char="–"/>
              <a:defRPr sz="2000">
                <a:solidFill>
                  <a:schemeClr val="bg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Char char="–"/>
              <a:defRPr sz="20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9pPr>
          </a:lstStyle>
          <a:p>
            <a:pPr defTabSz="914400" eaLnBrk="0" fontAlgn="base" hangingPunct="0">
              <a:spcBef>
                <a:spcPct val="0"/>
              </a:spcBef>
              <a:spcAft>
                <a:spcPct val="0"/>
              </a:spcAft>
              <a:buClrTx/>
              <a:buSzTx/>
              <a:buNone/>
            </a:pPr>
            <a:r>
              <a:rPr lang="en-US" altLang="en-US" sz="1600">
                <a:solidFill>
                  <a:srgbClr val="00247D"/>
                </a:solidFill>
              </a:rPr>
              <a:t>AAMC Faculty Roster, December 31, 2021 snapshot.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a:extLst>
              <a:ext uri="{FF2B5EF4-FFF2-40B4-BE49-F238E27FC236}">
                <a16:creationId xmlns:a16="http://schemas.microsoft.com/office/drawing/2014/main" id="{FB9227DD-FDF8-584B-B9BE-623D9C4F7189}"/>
              </a:ext>
            </a:extLst>
          </p:cNvPr>
          <p:cNvGraphicFramePr>
            <a:graphicFrameLocks/>
          </p:cNvGraphicFramePr>
          <p:nvPr/>
        </p:nvGraphicFramePr>
        <p:xfrm>
          <a:off x="2247900" y="2133600"/>
          <a:ext cx="7696200" cy="2590800"/>
        </p:xfrm>
        <a:graphic>
          <a:graphicData uri="http://schemas.openxmlformats.org/drawingml/2006/table">
            <a:tbl>
              <a:tblPr firstRow="1" bandRow="1">
                <a:tableStyleId>{5C22544A-7EE6-4342-B048-85BDC9FD1C3A}</a:tableStyleId>
              </a:tblPr>
              <a:tblGrid>
                <a:gridCol w="2438401">
                  <a:extLst>
                    <a:ext uri="{9D8B030D-6E8A-4147-A177-3AD203B41FA5}">
                      <a16:colId xmlns:a16="http://schemas.microsoft.com/office/drawing/2014/main" val="20000"/>
                    </a:ext>
                  </a:extLst>
                </a:gridCol>
                <a:gridCol w="25146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731732">
                <a:tc>
                  <a:txBody>
                    <a:bodyPr/>
                    <a:lstStyle/>
                    <a:p>
                      <a:endParaRPr lang="en-US" sz="3200" dirty="0"/>
                    </a:p>
                  </a:txBody>
                  <a:tcPr marT="45713" marB="45713">
                    <a:solidFill>
                      <a:schemeClr val="bg2"/>
                    </a:solidFill>
                  </a:tcPr>
                </a:tc>
                <a:tc>
                  <a:txBody>
                    <a:bodyPr/>
                    <a:lstStyle/>
                    <a:p>
                      <a:pPr algn="ctr"/>
                      <a:r>
                        <a:rPr lang="en-US" sz="3200" dirty="0"/>
                        <a:t>Medical Students</a:t>
                      </a:r>
                    </a:p>
                  </a:txBody>
                  <a:tcPr marT="45713" marB="45713">
                    <a:solidFill>
                      <a:schemeClr val="bg2"/>
                    </a:solidFill>
                  </a:tcPr>
                </a:tc>
                <a:tc>
                  <a:txBody>
                    <a:bodyPr/>
                    <a:lstStyle/>
                    <a:p>
                      <a:pPr algn="ctr"/>
                      <a:r>
                        <a:rPr lang="en-US" sz="3200" dirty="0"/>
                        <a:t>EM Residents</a:t>
                      </a:r>
                    </a:p>
                  </a:txBody>
                  <a:tcPr marT="45713" marB="45713">
                    <a:solidFill>
                      <a:schemeClr val="bg2"/>
                    </a:solidFill>
                  </a:tcPr>
                </a:tc>
                <a:extLst>
                  <a:ext uri="{0D108BD9-81ED-4DB2-BD59-A6C34878D82A}">
                    <a16:rowId xmlns:a16="http://schemas.microsoft.com/office/drawing/2014/main" val="10000"/>
                  </a:ext>
                </a:extLst>
              </a:tr>
              <a:tr h="761948">
                <a:tc>
                  <a:txBody>
                    <a:bodyPr/>
                    <a:lstStyle/>
                    <a:p>
                      <a:r>
                        <a:rPr lang="en-US" sz="2800" b="0" dirty="0">
                          <a:solidFill>
                            <a:schemeClr val="bg1"/>
                          </a:solidFill>
                        </a:rPr>
                        <a:t>Women</a:t>
                      </a:r>
                    </a:p>
                  </a:txBody>
                  <a:tcPr marT="45713" marB="45713">
                    <a:solidFill>
                      <a:schemeClr val="accent2">
                        <a:lumMod val="20000"/>
                        <a:lumOff val="80000"/>
                      </a:schemeClr>
                    </a:solidFill>
                  </a:tcPr>
                </a:tc>
                <a:tc>
                  <a:txBody>
                    <a:bodyPr/>
                    <a:lstStyle/>
                    <a:p>
                      <a:pPr algn="ctr"/>
                      <a:r>
                        <a:rPr lang="en-US" sz="2800" b="0" dirty="0">
                          <a:solidFill>
                            <a:schemeClr val="bg1"/>
                          </a:solidFill>
                        </a:rPr>
                        <a:t>51%</a:t>
                      </a:r>
                    </a:p>
                  </a:txBody>
                  <a:tcPr marT="45713" marB="45713">
                    <a:solidFill>
                      <a:schemeClr val="accent2">
                        <a:lumMod val="20000"/>
                        <a:lumOff val="80000"/>
                      </a:schemeClr>
                    </a:solidFill>
                  </a:tcPr>
                </a:tc>
                <a:tc>
                  <a:txBody>
                    <a:bodyPr/>
                    <a:lstStyle/>
                    <a:p>
                      <a:pPr algn="ctr"/>
                      <a:r>
                        <a:rPr lang="en-US" sz="2800" b="1" dirty="0">
                          <a:solidFill>
                            <a:schemeClr val="bg1"/>
                          </a:solidFill>
                        </a:rPr>
                        <a:t>37%</a:t>
                      </a:r>
                    </a:p>
                  </a:txBody>
                  <a:tcPr marT="45713" marB="45713">
                    <a:solidFill>
                      <a:schemeClr val="accent2">
                        <a:lumMod val="20000"/>
                        <a:lumOff val="80000"/>
                      </a:schemeClr>
                    </a:solidFill>
                  </a:tcPr>
                </a:tc>
                <a:extLst>
                  <a:ext uri="{0D108BD9-81ED-4DB2-BD59-A6C34878D82A}">
                    <a16:rowId xmlns:a16="http://schemas.microsoft.com/office/drawing/2014/main" val="10001"/>
                  </a:ext>
                </a:extLst>
              </a:tr>
              <a:tr h="762066">
                <a:tc>
                  <a:txBody>
                    <a:bodyPr/>
                    <a:lstStyle/>
                    <a:p>
                      <a:r>
                        <a:rPr lang="en-US" sz="2800" dirty="0" err="1">
                          <a:solidFill>
                            <a:schemeClr val="bg1"/>
                          </a:solidFill>
                        </a:rPr>
                        <a:t>URiM</a:t>
                      </a:r>
                      <a:endParaRPr lang="en-US" sz="2800" dirty="0">
                        <a:solidFill>
                          <a:schemeClr val="bg1"/>
                        </a:solidFill>
                      </a:endParaRPr>
                    </a:p>
                  </a:txBody>
                  <a:tcPr marT="45713" marB="45713">
                    <a:solidFill>
                      <a:schemeClr val="accent2">
                        <a:lumMod val="40000"/>
                        <a:lumOff val="60000"/>
                      </a:schemeClr>
                    </a:solidFill>
                  </a:tcPr>
                </a:tc>
                <a:tc>
                  <a:txBody>
                    <a:bodyPr/>
                    <a:lstStyle/>
                    <a:p>
                      <a:pPr algn="ctr"/>
                      <a:r>
                        <a:rPr lang="en-US" sz="2800" dirty="0">
                          <a:solidFill>
                            <a:schemeClr val="bg1"/>
                          </a:solidFill>
                        </a:rPr>
                        <a:t>22%</a:t>
                      </a:r>
                    </a:p>
                  </a:txBody>
                  <a:tcPr marT="45713" marB="45713">
                    <a:solidFill>
                      <a:schemeClr val="accent2">
                        <a:lumMod val="40000"/>
                        <a:lumOff val="60000"/>
                      </a:schemeClr>
                    </a:solidFill>
                  </a:tcPr>
                </a:tc>
                <a:tc>
                  <a:txBody>
                    <a:bodyPr/>
                    <a:lstStyle/>
                    <a:p>
                      <a:pPr algn="ctr"/>
                      <a:r>
                        <a:rPr lang="en-US" sz="2800" b="1" dirty="0">
                          <a:solidFill>
                            <a:schemeClr val="bg1"/>
                          </a:solidFill>
                        </a:rPr>
                        <a:t>17%</a:t>
                      </a:r>
                    </a:p>
                  </a:txBody>
                  <a:tcPr marT="45713" marB="45713">
                    <a:solidFill>
                      <a:schemeClr val="accent2">
                        <a:lumMod val="40000"/>
                        <a:lumOff val="60000"/>
                      </a:schemeClr>
                    </a:solidFill>
                  </a:tcPr>
                </a:tc>
                <a:extLst>
                  <a:ext uri="{0D108BD9-81ED-4DB2-BD59-A6C34878D82A}">
                    <a16:rowId xmlns:a16="http://schemas.microsoft.com/office/drawing/2014/main" val="1652352412"/>
                  </a:ext>
                </a:extLst>
              </a:tr>
            </a:tbl>
          </a:graphicData>
        </a:graphic>
      </p:graphicFrame>
      <p:sp>
        <p:nvSpPr>
          <p:cNvPr id="21523" name="Rectangle 4">
            <a:extLst>
              <a:ext uri="{FF2B5EF4-FFF2-40B4-BE49-F238E27FC236}">
                <a16:creationId xmlns:a16="http://schemas.microsoft.com/office/drawing/2014/main" id="{580A0BFC-C5FF-CC44-874F-CCBED0BCD9A6}"/>
              </a:ext>
            </a:extLst>
          </p:cNvPr>
          <p:cNvSpPr>
            <a:spLocks noChangeArrowheads="1"/>
          </p:cNvSpPr>
          <p:nvPr/>
        </p:nvSpPr>
        <p:spPr bwMode="auto">
          <a:xfrm>
            <a:off x="1676400" y="0"/>
            <a:ext cx="87439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lr>
                <a:schemeClr val="accent2"/>
              </a:buClr>
              <a:buSzPct val="75000"/>
              <a:buFont typeface="Times New Roman" panose="02020603050405020304" pitchFamily="18" charset="0"/>
              <a:buChar char="●"/>
              <a:defRPr sz="3200">
                <a:solidFill>
                  <a:schemeClr val="bg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Char char="–"/>
              <a:defRPr sz="2800">
                <a:solidFill>
                  <a:schemeClr val="bg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Font typeface="Monotype Sorts" pitchFamily="2" charset="2"/>
              <a:buChar char="v"/>
              <a:defRPr sz="2400">
                <a:solidFill>
                  <a:schemeClr val="bg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Char char="–"/>
              <a:defRPr sz="2000">
                <a:solidFill>
                  <a:schemeClr val="bg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Char char="–"/>
              <a:defRPr sz="20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9pPr>
          </a:lstStyle>
          <a:p>
            <a:pPr algn="ctr" defTabSz="914400" eaLnBrk="0" fontAlgn="base" hangingPunct="0">
              <a:spcBef>
                <a:spcPct val="0"/>
              </a:spcBef>
              <a:spcAft>
                <a:spcPct val="0"/>
              </a:spcAft>
              <a:buClrTx/>
              <a:buSzTx/>
              <a:buNone/>
            </a:pPr>
            <a:r>
              <a:rPr lang="en-US" altLang="en-US" sz="4400" b="1">
                <a:solidFill>
                  <a:srgbClr val="00279F"/>
                </a:solidFill>
              </a:rPr>
              <a:t>EM Resident Diversity</a:t>
            </a:r>
          </a:p>
        </p:txBody>
      </p:sp>
      <p:sp>
        <p:nvSpPr>
          <p:cNvPr id="21524" name="TextBox 4">
            <a:extLst>
              <a:ext uri="{FF2B5EF4-FFF2-40B4-BE49-F238E27FC236}">
                <a16:creationId xmlns:a16="http://schemas.microsoft.com/office/drawing/2014/main" id="{EF9C96FA-8B8C-2E46-BB15-4596BCFB2AD4}"/>
              </a:ext>
            </a:extLst>
          </p:cNvPr>
          <p:cNvSpPr txBox="1">
            <a:spLocks noChangeArrowheads="1"/>
          </p:cNvSpPr>
          <p:nvPr/>
        </p:nvSpPr>
        <p:spPr bwMode="auto">
          <a:xfrm>
            <a:off x="6096000" y="6380164"/>
            <a:ext cx="5486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75000"/>
              <a:buFont typeface="Times New Roman" panose="02020603050405020304" pitchFamily="18" charset="0"/>
              <a:buChar char="●"/>
              <a:defRPr sz="3200">
                <a:solidFill>
                  <a:schemeClr val="bg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Char char="–"/>
              <a:defRPr sz="2800">
                <a:solidFill>
                  <a:schemeClr val="bg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Font typeface="Monotype Sorts" pitchFamily="2" charset="2"/>
              <a:buChar char="v"/>
              <a:defRPr sz="2400">
                <a:solidFill>
                  <a:schemeClr val="bg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Char char="–"/>
              <a:defRPr sz="2000">
                <a:solidFill>
                  <a:schemeClr val="bg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Char char="–"/>
              <a:defRPr sz="20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9pPr>
          </a:lstStyle>
          <a:p>
            <a:pPr defTabSz="914400" eaLnBrk="0" fontAlgn="base" hangingPunct="0">
              <a:spcBef>
                <a:spcPct val="0"/>
              </a:spcBef>
              <a:spcAft>
                <a:spcPct val="0"/>
              </a:spcAft>
              <a:buClrTx/>
              <a:buSzTx/>
              <a:buNone/>
            </a:pPr>
            <a:r>
              <a:rPr lang="en-US" altLang="en-US" sz="1400">
                <a:solidFill>
                  <a:srgbClr val="00247D"/>
                </a:solidFill>
              </a:rPr>
              <a:t>AAMC. </a:t>
            </a:r>
            <a:r>
              <a:rPr lang="en-US" altLang="en-US" sz="1400" i="1">
                <a:solidFill>
                  <a:srgbClr val="00247D"/>
                </a:solidFill>
              </a:rPr>
              <a:t>Distribution of Residents by Specialty</a:t>
            </a:r>
            <a:r>
              <a:rPr lang="en-US" altLang="en-US" sz="1400">
                <a:solidFill>
                  <a:srgbClr val="00247D"/>
                </a:solidFill>
              </a:rPr>
              <a:t>. 2021.</a:t>
            </a:r>
          </a:p>
          <a:p>
            <a:pPr defTabSz="914400" eaLnBrk="0" fontAlgn="base" hangingPunct="0">
              <a:spcBef>
                <a:spcPct val="0"/>
              </a:spcBef>
              <a:spcAft>
                <a:spcPct val="0"/>
              </a:spcAft>
              <a:buClrTx/>
              <a:buSzTx/>
              <a:buNone/>
            </a:pPr>
            <a:endParaRPr lang="en-US" altLang="en-US" sz="1600">
              <a:solidFill>
                <a:srgbClr val="00247D"/>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3" name="Rectangle 4">
            <a:extLst>
              <a:ext uri="{FF2B5EF4-FFF2-40B4-BE49-F238E27FC236}">
                <a16:creationId xmlns:a16="http://schemas.microsoft.com/office/drawing/2014/main" id="{DC24D724-E822-8447-ABBA-6647BB62BD1C}"/>
              </a:ext>
            </a:extLst>
          </p:cNvPr>
          <p:cNvSpPr>
            <a:spLocks noChangeArrowheads="1"/>
          </p:cNvSpPr>
          <p:nvPr/>
        </p:nvSpPr>
        <p:spPr bwMode="auto">
          <a:xfrm>
            <a:off x="1676400" y="0"/>
            <a:ext cx="87439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lr>
                <a:schemeClr val="accent2"/>
              </a:buClr>
              <a:buSzPct val="75000"/>
              <a:buFont typeface="Times New Roman" panose="02020603050405020304" pitchFamily="18" charset="0"/>
              <a:buChar char="●"/>
              <a:defRPr sz="3200">
                <a:solidFill>
                  <a:schemeClr val="bg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Char char="–"/>
              <a:defRPr sz="2800">
                <a:solidFill>
                  <a:schemeClr val="bg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Font typeface="Monotype Sorts" pitchFamily="2" charset="2"/>
              <a:buChar char="v"/>
              <a:defRPr sz="2400">
                <a:solidFill>
                  <a:schemeClr val="bg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Char char="–"/>
              <a:defRPr sz="2000">
                <a:solidFill>
                  <a:schemeClr val="bg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Char char="–"/>
              <a:defRPr sz="20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9pPr>
          </a:lstStyle>
          <a:p>
            <a:pPr algn="ctr" defTabSz="914400" eaLnBrk="0" fontAlgn="base" hangingPunct="0">
              <a:spcBef>
                <a:spcPct val="0"/>
              </a:spcBef>
              <a:spcAft>
                <a:spcPct val="0"/>
              </a:spcAft>
              <a:buClrTx/>
              <a:buSzTx/>
              <a:buNone/>
            </a:pPr>
            <a:r>
              <a:rPr lang="en-US" altLang="en-US" sz="4400" b="1">
                <a:solidFill>
                  <a:srgbClr val="00279F"/>
                </a:solidFill>
              </a:rPr>
              <a:t>Educational Sessions</a:t>
            </a:r>
          </a:p>
        </p:txBody>
      </p:sp>
      <p:sp>
        <p:nvSpPr>
          <p:cNvPr id="26626" name="Rectangle 5">
            <a:extLst>
              <a:ext uri="{FF2B5EF4-FFF2-40B4-BE49-F238E27FC236}">
                <a16:creationId xmlns:a16="http://schemas.microsoft.com/office/drawing/2014/main" id="{BD2ADD4A-DA9A-7746-A079-781AC2B19FA9}"/>
              </a:ext>
            </a:extLst>
          </p:cNvPr>
          <p:cNvSpPr>
            <a:spLocks noChangeArrowheads="1"/>
          </p:cNvSpPr>
          <p:nvPr/>
        </p:nvSpPr>
        <p:spPr bwMode="auto">
          <a:xfrm>
            <a:off x="1676400" y="1333500"/>
            <a:ext cx="86106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lr>
                <a:schemeClr val="accent2"/>
              </a:buClr>
              <a:buSzPct val="75000"/>
              <a:buFont typeface="Times New Roman" panose="02020603050405020304" pitchFamily="18" charset="0"/>
              <a:buChar char="●"/>
              <a:defRPr sz="3200">
                <a:solidFill>
                  <a:schemeClr val="bg1"/>
                </a:solidFill>
                <a:latin typeface="Arial" panose="020B0604020202020204" pitchFamily="34" charset="0"/>
                <a:ea typeface="MS PGothic" panose="020B0600070205080204" pitchFamily="34" charset="-128"/>
              </a:defRPr>
            </a:lvl1pPr>
            <a:lvl2pPr marL="914400" indent="-457200">
              <a:spcBef>
                <a:spcPct val="20000"/>
              </a:spcBef>
              <a:buClr>
                <a:schemeClr val="accent2"/>
              </a:buClr>
              <a:buChar char="–"/>
              <a:defRPr sz="2800">
                <a:solidFill>
                  <a:schemeClr val="bg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Font typeface="Monotype Sorts" pitchFamily="2" charset="2"/>
              <a:buChar char="v"/>
              <a:defRPr sz="2400">
                <a:solidFill>
                  <a:schemeClr val="bg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Char char="–"/>
              <a:defRPr sz="2000">
                <a:solidFill>
                  <a:schemeClr val="bg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Char char="–"/>
              <a:defRPr sz="20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9pPr>
          </a:lstStyle>
          <a:p>
            <a:pPr defTabSz="914400" eaLnBrk="0" fontAlgn="base" hangingPunct="0">
              <a:spcAft>
                <a:spcPct val="0"/>
              </a:spcAft>
              <a:buClr>
                <a:srgbClr val="114FFB"/>
              </a:buClr>
              <a:buSzPct val="100000"/>
              <a:buFont typeface="Wingdings" pitchFamily="2" charset="2"/>
              <a:buChar char="§"/>
              <a:defRPr/>
            </a:pPr>
            <a:r>
              <a:rPr lang="en-US" altLang="en-US" sz="2800" dirty="0">
                <a:solidFill>
                  <a:srgbClr val="000000"/>
                </a:solidFill>
              </a:rPr>
              <a:t>Equity, Diversity, &amp; Inclusion: Moving Forward</a:t>
            </a:r>
          </a:p>
          <a:p>
            <a:pPr defTabSz="914400" eaLnBrk="0" fontAlgn="base" hangingPunct="0">
              <a:spcAft>
                <a:spcPct val="0"/>
              </a:spcAft>
              <a:buClr>
                <a:srgbClr val="114FFB"/>
              </a:buClr>
              <a:buSzPct val="100000"/>
              <a:buFont typeface="Wingdings" pitchFamily="2" charset="2"/>
              <a:buChar char="§"/>
              <a:defRPr/>
            </a:pPr>
            <a:r>
              <a:rPr lang="en-US" altLang="en-US" sz="2800" dirty="0">
                <a:solidFill>
                  <a:srgbClr val="000000"/>
                </a:solidFill>
              </a:rPr>
              <a:t>Designing a Culture of Upstanders and </a:t>
            </a:r>
            <a:r>
              <a:rPr lang="en-US" altLang="en-US" sz="2800" dirty="0" err="1">
                <a:solidFill>
                  <a:srgbClr val="000000"/>
                </a:solidFill>
              </a:rPr>
              <a:t>Allyship</a:t>
            </a:r>
            <a:r>
              <a:rPr lang="en-US" altLang="en-US" sz="2800" dirty="0">
                <a:solidFill>
                  <a:srgbClr val="000000"/>
                </a:solidFill>
              </a:rPr>
              <a:t>:       A Focus on Belonging </a:t>
            </a:r>
          </a:p>
          <a:p>
            <a:pPr defTabSz="914400" eaLnBrk="0" fontAlgn="base" hangingPunct="0">
              <a:spcAft>
                <a:spcPct val="0"/>
              </a:spcAft>
              <a:buClr>
                <a:srgbClr val="114FFB"/>
              </a:buClr>
              <a:buSzPct val="100000"/>
              <a:buFont typeface="Wingdings" pitchFamily="2" charset="2"/>
              <a:buChar char="§"/>
              <a:defRPr/>
            </a:pPr>
            <a:r>
              <a:rPr lang="en-US" altLang="en-US" sz="2800" dirty="0">
                <a:solidFill>
                  <a:srgbClr val="000000"/>
                </a:solidFill>
              </a:rPr>
              <a:t>Nuts and Bolts for Creating and Maintaining a Thriving DEI Committee</a:t>
            </a:r>
          </a:p>
          <a:p>
            <a:pPr defTabSz="914400" eaLnBrk="0" fontAlgn="base" hangingPunct="0">
              <a:spcAft>
                <a:spcPct val="0"/>
              </a:spcAft>
              <a:buClr>
                <a:srgbClr val="114FFB"/>
              </a:buClr>
              <a:buSzPct val="100000"/>
              <a:buFont typeface="Wingdings" pitchFamily="2" charset="2"/>
              <a:buChar char="§"/>
              <a:defRPr/>
            </a:pPr>
            <a:r>
              <a:rPr lang="en-US" altLang="en-US" sz="2800" dirty="0">
                <a:solidFill>
                  <a:srgbClr val="000000"/>
                </a:solidFill>
              </a:rPr>
              <a:t>Recruitment and Retention of Diverse Trainees and Faculty </a:t>
            </a:r>
          </a:p>
          <a:p>
            <a:pPr defTabSz="914400" eaLnBrk="0" fontAlgn="base" hangingPunct="0">
              <a:spcAft>
                <a:spcPct val="0"/>
              </a:spcAft>
              <a:buClr>
                <a:srgbClr val="114FFB"/>
              </a:buClr>
              <a:buSzPct val="100000"/>
              <a:buFont typeface="Wingdings" pitchFamily="2" charset="2"/>
              <a:buChar char="§"/>
              <a:defRPr/>
            </a:pPr>
            <a:r>
              <a:rPr lang="en-US" altLang="en-US" sz="2800" dirty="0">
                <a:solidFill>
                  <a:srgbClr val="000000"/>
                </a:solidFill>
              </a:rPr>
              <a:t>Can We Change the Numbers? Insights from a Study of Academic EM Department Chairs </a:t>
            </a:r>
          </a:p>
          <a:p>
            <a:pPr marL="0" indent="0" defTabSz="914400" eaLnBrk="0" fontAlgn="base" hangingPunct="0">
              <a:spcAft>
                <a:spcPct val="0"/>
              </a:spcAft>
              <a:buClr>
                <a:srgbClr val="114FFB"/>
              </a:buClr>
              <a:buSzPct val="100000"/>
              <a:buNone/>
              <a:defRPr/>
            </a:pPr>
            <a:endParaRPr lang="en-US" altLang="en-US" dirty="0">
              <a:solidFill>
                <a:srgbClr val="000000"/>
              </a:solidFill>
            </a:endParaRPr>
          </a:p>
        </p:txBody>
      </p:sp>
      <p:pic>
        <p:nvPicPr>
          <p:cNvPr id="23555" name="Picture 8" descr="AWAEM">
            <a:extLst>
              <a:ext uri="{FF2B5EF4-FFF2-40B4-BE49-F238E27FC236}">
                <a16:creationId xmlns:a16="http://schemas.microsoft.com/office/drawing/2014/main" id="{5F31605A-141B-2F47-B0C5-E6964ED01D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8675" y="5757864"/>
            <a:ext cx="28194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6" descr="ADIEM">
            <a:extLst>
              <a:ext uri="{FF2B5EF4-FFF2-40B4-BE49-F238E27FC236}">
                <a16:creationId xmlns:a16="http://schemas.microsoft.com/office/drawing/2014/main" id="{F52CCB75-B877-FE4D-817D-CA929B5C1A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1189" y="5995988"/>
            <a:ext cx="253047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4" descr="SAEM">
            <a:extLst>
              <a:ext uri="{FF2B5EF4-FFF2-40B4-BE49-F238E27FC236}">
                <a16:creationId xmlns:a16="http://schemas.microsoft.com/office/drawing/2014/main" id="{156685FB-1D03-B744-B04C-27C607B5A6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0150" y="5988050"/>
            <a:ext cx="174625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1">
            <a:extLst>
              <a:ext uri="{FF2B5EF4-FFF2-40B4-BE49-F238E27FC236}">
                <a16:creationId xmlns:a16="http://schemas.microsoft.com/office/drawing/2014/main" id="{F218AE1B-1980-2C44-81A1-497E58DEA6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7426" y="5638801"/>
            <a:ext cx="2676525"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4">
            <a:extLst>
              <a:ext uri="{FF2B5EF4-FFF2-40B4-BE49-F238E27FC236}">
                <a16:creationId xmlns:a16="http://schemas.microsoft.com/office/drawing/2014/main" id="{24F39455-913F-3F46-A8C7-BC1AEB6304F5}"/>
              </a:ext>
            </a:extLst>
          </p:cNvPr>
          <p:cNvSpPr>
            <a:spLocks noChangeArrowheads="1"/>
          </p:cNvSpPr>
          <p:nvPr/>
        </p:nvSpPr>
        <p:spPr bwMode="auto">
          <a:xfrm>
            <a:off x="1676400" y="0"/>
            <a:ext cx="87439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lr>
                <a:schemeClr val="accent2"/>
              </a:buClr>
              <a:buSzPct val="75000"/>
              <a:buFont typeface="Times New Roman" panose="02020603050405020304" pitchFamily="18" charset="0"/>
              <a:buChar char="●"/>
              <a:defRPr sz="3200">
                <a:solidFill>
                  <a:schemeClr val="bg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Char char="–"/>
              <a:defRPr sz="2800">
                <a:solidFill>
                  <a:schemeClr val="bg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Font typeface="Monotype Sorts" pitchFamily="2" charset="2"/>
              <a:buChar char="v"/>
              <a:defRPr sz="2400">
                <a:solidFill>
                  <a:schemeClr val="bg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Char char="–"/>
              <a:defRPr sz="2000">
                <a:solidFill>
                  <a:schemeClr val="bg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Char char="–"/>
              <a:defRPr sz="20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9pPr>
          </a:lstStyle>
          <a:p>
            <a:pPr algn="ctr" defTabSz="914400" eaLnBrk="0" fontAlgn="base" hangingPunct="0">
              <a:spcBef>
                <a:spcPct val="0"/>
              </a:spcBef>
              <a:spcAft>
                <a:spcPct val="0"/>
              </a:spcAft>
              <a:buClrTx/>
              <a:buSzTx/>
              <a:buNone/>
            </a:pPr>
            <a:r>
              <a:rPr lang="en-US" altLang="en-US" sz="4400" b="1">
                <a:solidFill>
                  <a:srgbClr val="00279F"/>
                </a:solidFill>
              </a:rPr>
              <a:t>Chairs’ Pledge</a:t>
            </a:r>
          </a:p>
        </p:txBody>
      </p:sp>
      <p:pic>
        <p:nvPicPr>
          <p:cNvPr id="25602" name="Picture 4">
            <a:extLst>
              <a:ext uri="{FF2B5EF4-FFF2-40B4-BE49-F238E27FC236}">
                <a16:creationId xmlns:a16="http://schemas.microsoft.com/office/drawing/2014/main" id="{339298DC-9E55-464B-930E-F1E4641747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110"/>
          <a:stretch>
            <a:fillRect/>
          </a:stretch>
        </p:blipFill>
        <p:spPr bwMode="auto">
          <a:xfrm>
            <a:off x="1065214" y="1447801"/>
            <a:ext cx="9966325" cy="507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Box 1">
            <a:extLst>
              <a:ext uri="{FF2B5EF4-FFF2-40B4-BE49-F238E27FC236}">
                <a16:creationId xmlns:a16="http://schemas.microsoft.com/office/drawing/2014/main" id="{85993903-957B-DB48-BC28-87E40296271E}"/>
              </a:ext>
            </a:extLst>
          </p:cNvPr>
          <p:cNvSpPr txBox="1">
            <a:spLocks noChangeArrowheads="1"/>
          </p:cNvSpPr>
          <p:nvPr/>
        </p:nvSpPr>
        <p:spPr bwMode="auto">
          <a:xfrm>
            <a:off x="9144000" y="677864"/>
            <a:ext cx="16002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0" fontAlgn="base" hangingPunct="0">
              <a:spcBef>
                <a:spcPct val="0"/>
              </a:spcBef>
              <a:spcAft>
                <a:spcPct val="0"/>
              </a:spcAft>
            </a:pPr>
            <a:r>
              <a:rPr lang="en-US" altLang="en-US" sz="4400" b="1">
                <a:solidFill>
                  <a:srgbClr val="FF0000"/>
                </a:solidFill>
              </a:rPr>
              <a:t>55%</a:t>
            </a:r>
          </a:p>
        </p:txBody>
      </p:sp>
      <p:sp>
        <p:nvSpPr>
          <p:cNvPr id="25604" name="Hexagon 2">
            <a:extLst>
              <a:ext uri="{FF2B5EF4-FFF2-40B4-BE49-F238E27FC236}">
                <a16:creationId xmlns:a16="http://schemas.microsoft.com/office/drawing/2014/main" id="{49054F2C-F8C1-724A-8907-20DFB7B48AE5}"/>
              </a:ext>
            </a:extLst>
          </p:cNvPr>
          <p:cNvSpPr>
            <a:spLocks noChangeArrowheads="1"/>
          </p:cNvSpPr>
          <p:nvPr/>
        </p:nvSpPr>
        <p:spPr bwMode="auto">
          <a:xfrm>
            <a:off x="8856663" y="465139"/>
            <a:ext cx="1790700" cy="1195387"/>
          </a:xfrm>
          <a:prstGeom prst="hexagon">
            <a:avLst>
              <a:gd name="adj" fmla="val 25015"/>
              <a:gd name="vf" fmla="val 115470"/>
            </a:avLst>
          </a:prstGeom>
          <a:noFill/>
          <a:ln w="12700" algn="ctr">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914400" eaLnBrk="0" fontAlgn="base" hangingPunct="0">
              <a:spcBef>
                <a:spcPct val="0"/>
              </a:spcBef>
              <a:spcAft>
                <a:spcPct val="0"/>
              </a:spcAft>
            </a:pPr>
            <a:endParaRPr lang="en-US" altLang="en-US">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CB084-7583-EF49-8115-3DF2FD7390C2}"/>
              </a:ext>
            </a:extLst>
          </p:cNvPr>
          <p:cNvSpPr>
            <a:spLocks noGrp="1"/>
          </p:cNvSpPr>
          <p:nvPr>
            <p:ph type="title"/>
          </p:nvPr>
        </p:nvSpPr>
        <p:spPr/>
        <p:txBody>
          <a:bodyPr/>
          <a:lstStyle/>
          <a:p>
            <a:r>
              <a:rPr lang="en-US" dirty="0"/>
              <a:t>New Funding</a:t>
            </a:r>
          </a:p>
        </p:txBody>
      </p:sp>
      <p:sp>
        <p:nvSpPr>
          <p:cNvPr id="3" name="Content Placeholder 2">
            <a:extLst>
              <a:ext uri="{FF2B5EF4-FFF2-40B4-BE49-F238E27FC236}">
                <a16:creationId xmlns:a16="http://schemas.microsoft.com/office/drawing/2014/main" id="{21F9D880-6B2B-4B4F-BA05-7F2CAAA2FA62}"/>
              </a:ext>
            </a:extLst>
          </p:cNvPr>
          <p:cNvSpPr>
            <a:spLocks noGrp="1"/>
          </p:cNvSpPr>
          <p:nvPr>
            <p:ph idx="1"/>
          </p:nvPr>
        </p:nvSpPr>
        <p:spPr/>
        <p:txBody>
          <a:bodyPr/>
          <a:lstStyle/>
          <a:p>
            <a:r>
              <a:rPr lang="en-US" dirty="0"/>
              <a:t>AACEM has grow to be $1,000,000 strong</a:t>
            </a:r>
          </a:p>
          <a:p>
            <a:pPr lvl="1"/>
            <a:r>
              <a:rPr lang="en-US" dirty="0"/>
              <a:t>Much is invested and protects the organization for rainy days</a:t>
            </a:r>
          </a:p>
          <a:p>
            <a:pPr lvl="1"/>
            <a:endParaRPr lang="en-US" dirty="0"/>
          </a:p>
          <a:p>
            <a:r>
              <a:rPr lang="en-US" dirty="0"/>
              <a:t>New Committee Funding</a:t>
            </a:r>
          </a:p>
          <a:p>
            <a:pPr lvl="1"/>
            <a:r>
              <a:rPr lang="en-US" dirty="0"/>
              <a:t>$20,000 annually</a:t>
            </a:r>
          </a:p>
          <a:p>
            <a:pPr lvl="1"/>
            <a:r>
              <a:rPr lang="en-US" dirty="0"/>
              <a:t>Project proposal submission form being released in fall 2022 for 2023 funding.</a:t>
            </a:r>
          </a:p>
          <a:p>
            <a:pPr lvl="1"/>
            <a:r>
              <a:rPr lang="en-US" dirty="0"/>
              <a:t>Additional funding provided by AACEM for Scholarships (CDP, </a:t>
            </a:r>
            <a:r>
              <a:rPr lang="en-US" dirty="0" err="1"/>
              <a:t>eLead</a:t>
            </a:r>
            <a:r>
              <a:rPr lang="en-US" dirty="0"/>
              <a:t>)</a:t>
            </a:r>
          </a:p>
        </p:txBody>
      </p:sp>
    </p:spTree>
    <p:extLst>
      <p:ext uri="{BB962C8B-B14F-4D97-AF65-F5344CB8AC3E}">
        <p14:creationId xmlns:p14="http://schemas.microsoft.com/office/powerpoint/2010/main" val="28363939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4">
            <a:extLst>
              <a:ext uri="{FF2B5EF4-FFF2-40B4-BE49-F238E27FC236}">
                <a16:creationId xmlns:a16="http://schemas.microsoft.com/office/drawing/2014/main" id="{DAA3F365-45E9-4A41-9D5C-8B48DD5D725A}"/>
              </a:ext>
            </a:extLst>
          </p:cNvPr>
          <p:cNvSpPr>
            <a:spLocks noChangeArrowheads="1"/>
          </p:cNvSpPr>
          <p:nvPr/>
        </p:nvSpPr>
        <p:spPr bwMode="auto">
          <a:xfrm>
            <a:off x="1676400" y="0"/>
            <a:ext cx="87439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lr>
                <a:schemeClr val="accent2"/>
              </a:buClr>
              <a:buSzPct val="75000"/>
              <a:buFont typeface="Times New Roman" panose="02020603050405020304" pitchFamily="18" charset="0"/>
              <a:buChar char="●"/>
              <a:defRPr sz="3200">
                <a:solidFill>
                  <a:schemeClr val="bg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Char char="–"/>
              <a:defRPr sz="2800">
                <a:solidFill>
                  <a:schemeClr val="bg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Font typeface="Monotype Sorts" pitchFamily="2" charset="2"/>
              <a:buChar char="v"/>
              <a:defRPr sz="2400">
                <a:solidFill>
                  <a:schemeClr val="bg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Char char="–"/>
              <a:defRPr sz="2000">
                <a:solidFill>
                  <a:schemeClr val="bg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Char char="–"/>
              <a:defRPr sz="20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9pPr>
          </a:lstStyle>
          <a:p>
            <a:pPr algn="ctr" defTabSz="914400" eaLnBrk="0" fontAlgn="base" hangingPunct="0">
              <a:spcBef>
                <a:spcPct val="0"/>
              </a:spcBef>
              <a:spcAft>
                <a:spcPct val="0"/>
              </a:spcAft>
              <a:buClrTx/>
              <a:buSzTx/>
              <a:buNone/>
            </a:pPr>
            <a:r>
              <a:rPr lang="en-US" altLang="en-US" sz="4400" b="1">
                <a:solidFill>
                  <a:srgbClr val="00279F"/>
                </a:solidFill>
              </a:rPr>
              <a:t>Chairs’ Pledge</a:t>
            </a:r>
          </a:p>
        </p:txBody>
      </p:sp>
      <p:pic>
        <p:nvPicPr>
          <p:cNvPr id="27650" name="Picture 1">
            <a:extLst>
              <a:ext uri="{FF2B5EF4-FFF2-40B4-BE49-F238E27FC236}">
                <a16:creationId xmlns:a16="http://schemas.microsoft.com/office/drawing/2014/main" id="{FC2F68FC-F5CF-6A43-ACD1-409529486E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1939" y="1219201"/>
            <a:ext cx="9032875" cy="538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4">
            <a:extLst>
              <a:ext uri="{FF2B5EF4-FFF2-40B4-BE49-F238E27FC236}">
                <a16:creationId xmlns:a16="http://schemas.microsoft.com/office/drawing/2014/main" id="{3B1E1CFB-14A7-AF4A-ACF1-77F53D3DB49A}"/>
              </a:ext>
            </a:extLst>
          </p:cNvPr>
          <p:cNvSpPr>
            <a:spLocks noChangeArrowheads="1"/>
          </p:cNvSpPr>
          <p:nvPr/>
        </p:nvSpPr>
        <p:spPr bwMode="auto">
          <a:xfrm>
            <a:off x="1676400" y="0"/>
            <a:ext cx="87439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lr>
                <a:schemeClr val="accent2"/>
              </a:buClr>
              <a:buSzPct val="75000"/>
              <a:buFont typeface="Times New Roman" panose="02020603050405020304" pitchFamily="18" charset="0"/>
              <a:buChar char="●"/>
              <a:defRPr sz="3200">
                <a:solidFill>
                  <a:schemeClr val="bg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Char char="–"/>
              <a:defRPr sz="2800">
                <a:solidFill>
                  <a:schemeClr val="bg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Font typeface="Monotype Sorts" pitchFamily="2" charset="2"/>
              <a:buChar char="v"/>
              <a:defRPr sz="2400">
                <a:solidFill>
                  <a:schemeClr val="bg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Char char="–"/>
              <a:defRPr sz="2000">
                <a:solidFill>
                  <a:schemeClr val="bg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Char char="–"/>
              <a:defRPr sz="20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9pPr>
          </a:lstStyle>
          <a:p>
            <a:pPr algn="ctr" defTabSz="914400" eaLnBrk="0" fontAlgn="base" hangingPunct="0">
              <a:spcBef>
                <a:spcPct val="0"/>
              </a:spcBef>
              <a:spcAft>
                <a:spcPct val="0"/>
              </a:spcAft>
              <a:buClrTx/>
              <a:buSzTx/>
              <a:buNone/>
            </a:pPr>
            <a:r>
              <a:rPr lang="en-US" altLang="en-US" sz="4400" b="1">
                <a:solidFill>
                  <a:srgbClr val="00279F"/>
                </a:solidFill>
              </a:rPr>
              <a:t>Survey</a:t>
            </a:r>
          </a:p>
        </p:txBody>
      </p:sp>
      <p:pic>
        <p:nvPicPr>
          <p:cNvPr id="29698" name="Picture 1">
            <a:extLst>
              <a:ext uri="{FF2B5EF4-FFF2-40B4-BE49-F238E27FC236}">
                <a16:creationId xmlns:a16="http://schemas.microsoft.com/office/drawing/2014/main" id="{7C9412D3-A74E-A946-8795-14FB8FF61B74}"/>
              </a:ext>
            </a:extLst>
          </p:cNvPr>
          <p:cNvPicPr>
            <a:picLocks noChangeAspect="1"/>
          </p:cNvPicPr>
          <p:nvPr/>
        </p:nvPicPr>
        <p:blipFill>
          <a:blip r:embed="rId3">
            <a:extLst>
              <a:ext uri="{28A0092B-C50C-407E-A947-70E740481C1C}">
                <a14:useLocalDpi xmlns:a14="http://schemas.microsoft.com/office/drawing/2010/main" val="0"/>
              </a:ext>
            </a:extLst>
          </a:blip>
          <a:srcRect l="-8" r="76955"/>
          <a:stretch>
            <a:fillRect/>
          </a:stretch>
        </p:blipFill>
        <p:spPr bwMode="auto">
          <a:xfrm>
            <a:off x="7543800" y="838200"/>
            <a:ext cx="3200400"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5">
            <a:extLst>
              <a:ext uri="{FF2B5EF4-FFF2-40B4-BE49-F238E27FC236}">
                <a16:creationId xmlns:a16="http://schemas.microsoft.com/office/drawing/2014/main" id="{A575E61B-38BB-C749-BE67-8C08FCB06462}"/>
              </a:ext>
            </a:extLst>
          </p:cNvPr>
          <p:cNvSpPr>
            <a:spLocks noChangeArrowheads="1"/>
          </p:cNvSpPr>
          <p:nvPr/>
        </p:nvSpPr>
        <p:spPr bwMode="auto">
          <a:xfrm>
            <a:off x="1371600" y="1714500"/>
            <a:ext cx="97536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lr>
                <a:schemeClr val="accent2"/>
              </a:buClr>
              <a:buSzPct val="75000"/>
              <a:buFont typeface="Times New Roman" panose="02020603050405020304" pitchFamily="18" charset="0"/>
              <a:buChar char="●"/>
              <a:defRPr sz="3200">
                <a:solidFill>
                  <a:schemeClr val="bg1"/>
                </a:solidFill>
                <a:latin typeface="Arial" panose="020B0604020202020204" pitchFamily="34" charset="0"/>
                <a:ea typeface="MS PGothic" panose="020B0600070205080204" pitchFamily="34" charset="-128"/>
              </a:defRPr>
            </a:lvl1pPr>
            <a:lvl2pPr marL="914400" indent="-457200">
              <a:spcBef>
                <a:spcPct val="20000"/>
              </a:spcBef>
              <a:buClr>
                <a:schemeClr val="accent2"/>
              </a:buClr>
              <a:buChar char="–"/>
              <a:defRPr sz="2800">
                <a:solidFill>
                  <a:schemeClr val="bg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Font typeface="Monotype Sorts" pitchFamily="2" charset="2"/>
              <a:buChar char="v"/>
              <a:defRPr sz="2400">
                <a:solidFill>
                  <a:schemeClr val="bg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Char char="–"/>
              <a:defRPr sz="2000">
                <a:solidFill>
                  <a:schemeClr val="bg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Char char="–"/>
              <a:defRPr sz="20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9pPr>
          </a:lstStyle>
          <a:p>
            <a:pPr defTabSz="914400" eaLnBrk="0" fontAlgn="base" hangingPunct="0">
              <a:spcAft>
                <a:spcPct val="0"/>
              </a:spcAft>
              <a:buClr>
                <a:srgbClr val="114FFB"/>
              </a:buClr>
              <a:buSzPct val="100000"/>
              <a:buFont typeface="Wingdings" pitchFamily="2" charset="2"/>
              <a:buChar char="§"/>
            </a:pPr>
            <a:r>
              <a:rPr lang="en-US" altLang="en-US">
                <a:solidFill>
                  <a:srgbClr val="000000"/>
                </a:solidFill>
              </a:rPr>
              <a:t>Data on gender and URiM</a:t>
            </a:r>
          </a:p>
          <a:p>
            <a:pPr defTabSz="914400" eaLnBrk="0" fontAlgn="base" hangingPunct="0">
              <a:spcAft>
                <a:spcPct val="0"/>
              </a:spcAft>
              <a:buClr>
                <a:srgbClr val="114FFB"/>
              </a:buClr>
              <a:buSzPct val="100000"/>
              <a:buFont typeface="Wingdings" pitchFamily="2" charset="2"/>
              <a:buChar char="§"/>
            </a:pPr>
            <a:r>
              <a:rPr lang="en-US" altLang="en-US">
                <a:solidFill>
                  <a:srgbClr val="000000"/>
                </a:solidFill>
              </a:rPr>
              <a:t>Faculty</a:t>
            </a:r>
          </a:p>
          <a:p>
            <a:pPr lvl="1" defTabSz="914400" eaLnBrk="0" fontAlgn="base" hangingPunct="0">
              <a:spcAft>
                <a:spcPct val="0"/>
              </a:spcAft>
              <a:buClr>
                <a:srgbClr val="114FFB"/>
              </a:buClr>
              <a:buFont typeface="Wingdings" pitchFamily="2" charset="2"/>
              <a:buChar char="§"/>
            </a:pPr>
            <a:r>
              <a:rPr lang="en-US" altLang="en-US">
                <a:solidFill>
                  <a:srgbClr val="000000"/>
                </a:solidFill>
              </a:rPr>
              <a:t>Rank, tenure status</a:t>
            </a:r>
          </a:p>
          <a:p>
            <a:pPr lvl="1" defTabSz="914400" eaLnBrk="0" fontAlgn="base" hangingPunct="0">
              <a:spcAft>
                <a:spcPct val="0"/>
              </a:spcAft>
              <a:buClr>
                <a:srgbClr val="114FFB"/>
              </a:buClr>
              <a:buFont typeface="Wingdings" pitchFamily="2" charset="2"/>
              <a:buChar char="§"/>
            </a:pPr>
            <a:r>
              <a:rPr lang="en-US" altLang="en-US">
                <a:solidFill>
                  <a:srgbClr val="000000"/>
                </a:solidFill>
              </a:rPr>
              <a:t>Endowed professorships</a:t>
            </a:r>
          </a:p>
          <a:p>
            <a:pPr defTabSz="914400" eaLnBrk="0" fontAlgn="base" hangingPunct="0">
              <a:spcAft>
                <a:spcPct val="0"/>
              </a:spcAft>
              <a:buClr>
                <a:srgbClr val="114FFB"/>
              </a:buClr>
              <a:buSzPct val="100000"/>
              <a:buFont typeface="Wingdings" pitchFamily="2" charset="2"/>
              <a:buChar char="§"/>
            </a:pPr>
            <a:r>
              <a:rPr lang="en-US" altLang="en-US">
                <a:solidFill>
                  <a:srgbClr val="000000"/>
                </a:solidFill>
              </a:rPr>
              <a:t>Trainees</a:t>
            </a:r>
          </a:p>
          <a:p>
            <a:pPr defTabSz="914400" eaLnBrk="0" fontAlgn="base" hangingPunct="0">
              <a:spcAft>
                <a:spcPct val="0"/>
              </a:spcAft>
              <a:buClr>
                <a:srgbClr val="114FFB"/>
              </a:buClr>
              <a:buSzPct val="100000"/>
              <a:buFont typeface="Wingdings" pitchFamily="2" charset="2"/>
              <a:buChar char="§"/>
            </a:pPr>
            <a:r>
              <a:rPr lang="en-US" altLang="en-US">
                <a:solidFill>
                  <a:srgbClr val="000000"/>
                </a:solidFill>
              </a:rPr>
              <a:t>Leadership positions</a:t>
            </a:r>
          </a:p>
          <a:p>
            <a:pPr defTabSz="914400" eaLnBrk="0" fontAlgn="base" hangingPunct="0">
              <a:spcAft>
                <a:spcPct val="0"/>
              </a:spcAft>
              <a:buClr>
                <a:srgbClr val="114FFB"/>
              </a:buClr>
              <a:buSzPct val="100000"/>
              <a:buFont typeface="Wingdings" pitchFamily="2" charset="2"/>
              <a:buChar char="§"/>
            </a:pPr>
            <a:endParaRPr lang="en-US" altLang="en-US">
              <a:solidFill>
                <a:srgbClr val="000000"/>
              </a:solidFill>
            </a:endParaRPr>
          </a:p>
          <a:p>
            <a:pPr defTabSz="914400" eaLnBrk="0" fontAlgn="base" hangingPunct="0">
              <a:spcAft>
                <a:spcPct val="0"/>
              </a:spcAft>
              <a:buClr>
                <a:srgbClr val="114FFB"/>
              </a:buClr>
              <a:buSzPct val="100000"/>
              <a:buFont typeface="Wingdings" pitchFamily="2" charset="2"/>
              <a:buChar char="§"/>
            </a:pPr>
            <a:r>
              <a:rPr lang="en-US" altLang="en-US">
                <a:solidFill>
                  <a:srgbClr val="000000"/>
                </a:solidFill>
              </a:rPr>
              <a:t>Aim to distribute early fall</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5" name="Rectangle 4">
            <a:extLst>
              <a:ext uri="{FF2B5EF4-FFF2-40B4-BE49-F238E27FC236}">
                <a16:creationId xmlns:a16="http://schemas.microsoft.com/office/drawing/2014/main" id="{67EF1DFE-0669-8145-B5B9-A2525E62BC92}"/>
              </a:ext>
            </a:extLst>
          </p:cNvPr>
          <p:cNvSpPr>
            <a:spLocks noChangeArrowheads="1"/>
          </p:cNvSpPr>
          <p:nvPr/>
        </p:nvSpPr>
        <p:spPr bwMode="auto">
          <a:xfrm>
            <a:off x="1676400" y="0"/>
            <a:ext cx="87439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spcBef>
                <a:spcPct val="20000"/>
              </a:spcBef>
              <a:buClr>
                <a:schemeClr val="accent2"/>
              </a:buClr>
              <a:buSzPct val="75000"/>
              <a:buFont typeface="Times New Roman" panose="02020603050405020304" pitchFamily="18" charset="0"/>
              <a:buChar char="●"/>
              <a:defRPr sz="3200">
                <a:solidFill>
                  <a:schemeClr val="bg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Char char="–"/>
              <a:defRPr sz="2800">
                <a:solidFill>
                  <a:schemeClr val="bg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Font typeface="Monotype Sorts" pitchFamily="2" charset="2"/>
              <a:buChar char="v"/>
              <a:defRPr sz="2400">
                <a:solidFill>
                  <a:schemeClr val="bg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Char char="–"/>
              <a:defRPr sz="2000">
                <a:solidFill>
                  <a:schemeClr val="bg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Char char="–"/>
              <a:defRPr sz="20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9pPr>
          </a:lstStyle>
          <a:p>
            <a:pPr algn="ctr" defTabSz="914400" eaLnBrk="0" fontAlgn="base" hangingPunct="0">
              <a:spcBef>
                <a:spcPct val="0"/>
              </a:spcBef>
              <a:spcAft>
                <a:spcPct val="0"/>
              </a:spcAft>
              <a:buClrTx/>
              <a:buSzTx/>
              <a:buNone/>
            </a:pPr>
            <a:r>
              <a:rPr lang="en-US" altLang="en-US" sz="4400" b="1">
                <a:solidFill>
                  <a:srgbClr val="00279F"/>
                </a:solidFill>
              </a:rPr>
              <a:t>Coming Year</a:t>
            </a:r>
          </a:p>
        </p:txBody>
      </p:sp>
      <p:sp>
        <p:nvSpPr>
          <p:cNvPr id="31746" name="Rectangle 5">
            <a:extLst>
              <a:ext uri="{FF2B5EF4-FFF2-40B4-BE49-F238E27FC236}">
                <a16:creationId xmlns:a16="http://schemas.microsoft.com/office/drawing/2014/main" id="{4733FFB0-7600-6547-8E49-9B316BE5EEA9}"/>
              </a:ext>
            </a:extLst>
          </p:cNvPr>
          <p:cNvSpPr>
            <a:spLocks noChangeArrowheads="1"/>
          </p:cNvSpPr>
          <p:nvPr/>
        </p:nvSpPr>
        <p:spPr bwMode="auto">
          <a:xfrm>
            <a:off x="1905000" y="1638300"/>
            <a:ext cx="97536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lr>
                <a:schemeClr val="accent2"/>
              </a:buClr>
              <a:buSzPct val="75000"/>
              <a:buFont typeface="Times New Roman" panose="02020603050405020304" pitchFamily="18" charset="0"/>
              <a:buChar char="●"/>
              <a:defRPr sz="3200">
                <a:solidFill>
                  <a:schemeClr val="bg1"/>
                </a:solidFill>
                <a:latin typeface="Arial" panose="020B0604020202020204" pitchFamily="34" charset="0"/>
                <a:ea typeface="MS PGothic" panose="020B0600070205080204" pitchFamily="34" charset="-128"/>
              </a:defRPr>
            </a:lvl1pPr>
            <a:lvl2pPr marL="742950" indent="-285750">
              <a:spcBef>
                <a:spcPct val="20000"/>
              </a:spcBef>
              <a:buClr>
                <a:schemeClr val="accent2"/>
              </a:buClr>
              <a:buChar char="–"/>
              <a:defRPr sz="2800">
                <a:solidFill>
                  <a:schemeClr val="bg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Font typeface="Monotype Sorts" pitchFamily="2" charset="2"/>
              <a:buChar char="v"/>
              <a:defRPr sz="2400">
                <a:solidFill>
                  <a:schemeClr val="bg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Char char="–"/>
              <a:defRPr sz="2000">
                <a:solidFill>
                  <a:schemeClr val="bg1"/>
                </a:solidFill>
                <a:latin typeface="Arial" panose="020B0604020202020204" pitchFamily="34" charset="0"/>
                <a:ea typeface="MS PGothic" panose="020B0600070205080204" pitchFamily="34" charset="-128"/>
              </a:defRPr>
            </a:lvl4pPr>
            <a:lvl5pPr marL="2057400" indent="-228600">
              <a:spcBef>
                <a:spcPct val="20000"/>
              </a:spcBef>
              <a:buClr>
                <a:schemeClr val="accent2"/>
              </a:buClr>
              <a:buChar char="–"/>
              <a:defRPr sz="2000">
                <a:solidFill>
                  <a:schemeClr val="bg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2"/>
              </a:buClr>
              <a:buChar char="–"/>
              <a:defRPr sz="2000">
                <a:solidFill>
                  <a:schemeClr val="bg1"/>
                </a:solidFill>
                <a:latin typeface="Arial" panose="020B0604020202020204" pitchFamily="34" charset="0"/>
                <a:ea typeface="MS PGothic" panose="020B0600070205080204" pitchFamily="34" charset="-128"/>
              </a:defRPr>
            </a:lvl9pPr>
          </a:lstStyle>
          <a:p>
            <a:pPr defTabSz="914400" eaLnBrk="0" fontAlgn="base" hangingPunct="0">
              <a:spcAft>
                <a:spcPct val="0"/>
              </a:spcAft>
              <a:buClr>
                <a:srgbClr val="114FFB"/>
              </a:buClr>
              <a:buSzPct val="100000"/>
              <a:buFont typeface="Wingdings" pitchFamily="2" charset="2"/>
              <a:buChar char="§"/>
            </a:pPr>
            <a:r>
              <a:rPr lang="en-US" altLang="en-US">
                <a:solidFill>
                  <a:srgbClr val="000000"/>
                </a:solidFill>
              </a:rPr>
              <a:t>Chair’s pledge (</a:t>
            </a:r>
            <a:r>
              <a:rPr lang="en-US" altLang="en-US" b="1">
                <a:solidFill>
                  <a:srgbClr val="FF0000"/>
                </a:solidFill>
              </a:rPr>
              <a:t>100%</a:t>
            </a:r>
            <a:r>
              <a:rPr lang="en-US" altLang="en-US" b="1">
                <a:solidFill>
                  <a:srgbClr val="000000"/>
                </a:solidFill>
              </a:rPr>
              <a:t>)</a:t>
            </a:r>
          </a:p>
          <a:p>
            <a:pPr defTabSz="914400" eaLnBrk="0" fontAlgn="base" hangingPunct="0">
              <a:spcAft>
                <a:spcPct val="0"/>
              </a:spcAft>
              <a:buClr>
                <a:srgbClr val="114FFB"/>
              </a:buClr>
              <a:buSzPct val="100000"/>
              <a:buFont typeface="Wingdings" pitchFamily="2" charset="2"/>
              <a:buChar char="§"/>
            </a:pPr>
            <a:r>
              <a:rPr lang="en-US" altLang="en-US">
                <a:solidFill>
                  <a:srgbClr val="000000"/>
                </a:solidFill>
              </a:rPr>
              <a:t>Survey</a:t>
            </a:r>
          </a:p>
          <a:p>
            <a:pPr defTabSz="914400" eaLnBrk="0" fontAlgn="base" hangingPunct="0">
              <a:spcAft>
                <a:spcPct val="0"/>
              </a:spcAft>
              <a:buClr>
                <a:srgbClr val="114FFB"/>
              </a:buClr>
              <a:buSzPct val="100000"/>
              <a:buFont typeface="Wingdings" pitchFamily="2" charset="2"/>
              <a:buChar char="§"/>
            </a:pPr>
            <a:r>
              <a:rPr lang="en-US" altLang="en-US">
                <a:solidFill>
                  <a:srgbClr val="000000"/>
                </a:solidFill>
              </a:rPr>
              <a:t>Quarterly virtual sessions</a:t>
            </a:r>
          </a:p>
          <a:p>
            <a:pPr lvl="1" defTabSz="914400" eaLnBrk="0" fontAlgn="base" hangingPunct="0">
              <a:spcAft>
                <a:spcPct val="0"/>
              </a:spcAft>
              <a:buClr>
                <a:srgbClr val="114FFB"/>
              </a:buClr>
              <a:buFont typeface="Wingdings" pitchFamily="2" charset="2"/>
              <a:buChar char="§"/>
            </a:pPr>
            <a:r>
              <a:rPr lang="en-US" altLang="en-US">
                <a:solidFill>
                  <a:srgbClr val="000000"/>
                </a:solidFill>
              </a:rPr>
              <a:t>New formats </a:t>
            </a:r>
          </a:p>
          <a:p>
            <a:pPr defTabSz="914400" eaLnBrk="0" fontAlgn="base" hangingPunct="0">
              <a:spcAft>
                <a:spcPct val="0"/>
              </a:spcAft>
              <a:buClr>
                <a:srgbClr val="114FFB"/>
              </a:buClr>
              <a:buSzPct val="100000"/>
              <a:buFont typeface="Wingdings" pitchFamily="2" charset="2"/>
              <a:buChar char="§"/>
            </a:pPr>
            <a:r>
              <a:rPr lang="en-US" altLang="en-US">
                <a:solidFill>
                  <a:srgbClr val="000000"/>
                </a:solidFill>
              </a:rPr>
              <a:t>Participation/membership from all of you</a:t>
            </a:r>
          </a:p>
          <a:p>
            <a:pPr defTabSz="914400" eaLnBrk="0" fontAlgn="base" hangingPunct="0">
              <a:spcAft>
                <a:spcPct val="0"/>
              </a:spcAft>
              <a:buClr>
                <a:srgbClr val="114FFB"/>
              </a:buClr>
              <a:buSzPct val="100000"/>
              <a:buFont typeface="Wingdings" pitchFamily="2" charset="2"/>
              <a:buChar char="§"/>
            </a:pPr>
            <a:r>
              <a:rPr lang="en-US" altLang="en-US">
                <a:solidFill>
                  <a:srgbClr val="000000"/>
                </a:solidFill>
              </a:rPr>
              <a:t>Monitor our progress</a:t>
            </a:r>
          </a:p>
          <a:p>
            <a:pPr defTabSz="914400" eaLnBrk="0" fontAlgn="base" hangingPunct="0">
              <a:spcAft>
                <a:spcPct val="0"/>
              </a:spcAft>
              <a:buClr>
                <a:srgbClr val="114FFB"/>
              </a:buClr>
              <a:buSzPct val="100000"/>
              <a:buFont typeface="Wingdings" pitchFamily="2" charset="2"/>
              <a:buChar char="§"/>
            </a:pPr>
            <a:endParaRPr lang="en-US" altLang="en-US" sz="2800">
              <a:solidFill>
                <a:srgbClr val="000000"/>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50139F-00F4-674D-9684-5D0ECFC7D146}"/>
              </a:ext>
            </a:extLst>
          </p:cNvPr>
          <p:cNvSpPr>
            <a:spLocks noGrp="1"/>
          </p:cNvSpPr>
          <p:nvPr>
            <p:ph idx="1"/>
          </p:nvPr>
        </p:nvSpPr>
        <p:spPr>
          <a:xfrm>
            <a:off x="609600" y="3289610"/>
            <a:ext cx="10972800" cy="2836554"/>
          </a:xfrm>
        </p:spPr>
        <p:txBody>
          <a:bodyPr/>
          <a:lstStyle/>
          <a:p>
            <a:pPr marL="0" indent="0" algn="ctr">
              <a:buNone/>
            </a:pPr>
            <a:r>
              <a:rPr lang="en-US" b="1" dirty="0"/>
              <a:t>Thank you to our Committee Chairs and Members.</a:t>
            </a:r>
          </a:p>
        </p:txBody>
      </p:sp>
    </p:spTree>
    <p:extLst>
      <p:ext uri="{BB962C8B-B14F-4D97-AF65-F5344CB8AC3E}">
        <p14:creationId xmlns:p14="http://schemas.microsoft.com/office/powerpoint/2010/main" val="2697043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3E120-0414-9F47-BC7F-79ADC1081951}"/>
              </a:ext>
            </a:extLst>
          </p:cNvPr>
          <p:cNvSpPr>
            <a:spLocks noGrp="1"/>
          </p:cNvSpPr>
          <p:nvPr>
            <p:ph type="title"/>
          </p:nvPr>
        </p:nvSpPr>
        <p:spPr/>
        <p:txBody>
          <a:bodyPr/>
          <a:lstStyle/>
          <a:p>
            <a:r>
              <a:rPr lang="en-US" dirty="0"/>
              <a:t>New Chair Mentorship Program</a:t>
            </a:r>
          </a:p>
        </p:txBody>
      </p:sp>
      <p:sp>
        <p:nvSpPr>
          <p:cNvPr id="3" name="Content Placeholder 2">
            <a:extLst>
              <a:ext uri="{FF2B5EF4-FFF2-40B4-BE49-F238E27FC236}">
                <a16:creationId xmlns:a16="http://schemas.microsoft.com/office/drawing/2014/main" id="{61A14AC4-2A55-4241-A834-BF55212CA0C1}"/>
              </a:ext>
            </a:extLst>
          </p:cNvPr>
          <p:cNvSpPr>
            <a:spLocks noGrp="1"/>
          </p:cNvSpPr>
          <p:nvPr>
            <p:ph idx="1"/>
          </p:nvPr>
        </p:nvSpPr>
        <p:spPr/>
        <p:txBody>
          <a:bodyPr>
            <a:normAutofit/>
          </a:bodyPr>
          <a:lstStyle/>
          <a:p>
            <a:pPr marL="0" indent="0" fontAlgn="base">
              <a:buNone/>
            </a:pPr>
            <a:r>
              <a:rPr lang="en-US" sz="2400" b="1" dirty="0"/>
              <a:t>PURPOSE</a:t>
            </a:r>
          </a:p>
          <a:p>
            <a:pPr fontAlgn="base"/>
            <a:r>
              <a:rPr lang="en-US" sz="2400" dirty="0"/>
              <a:t>Provide a resource for newly appointed chairs of academic departments of emergency medicine</a:t>
            </a:r>
          </a:p>
          <a:p>
            <a:pPr fontAlgn="base"/>
            <a:r>
              <a:rPr lang="en-US" sz="2400" dirty="0"/>
              <a:t>Provide an opportunity for established chairs to share their knowledge, insights, and experiences with developing chairs</a:t>
            </a:r>
          </a:p>
          <a:p>
            <a:pPr fontAlgn="base"/>
            <a:r>
              <a:rPr lang="en-US" sz="2400" dirty="0"/>
              <a:t>Enhance networking among new and established members of the Association</a:t>
            </a:r>
          </a:p>
          <a:p>
            <a:pPr fontAlgn="base"/>
            <a:r>
              <a:rPr lang="en-US" sz="2400" dirty="0"/>
              <a:t>Facilitate an on-site visit of either ($1,500 travel stipend provided by AACEM)</a:t>
            </a:r>
          </a:p>
          <a:p>
            <a:pPr lvl="1" fontAlgn="base"/>
            <a:r>
              <a:rPr lang="en-US" sz="2000" dirty="0"/>
              <a:t>The mentor to the new chair's program, or</a:t>
            </a:r>
          </a:p>
          <a:p>
            <a:pPr lvl="1" fontAlgn="base"/>
            <a:r>
              <a:rPr lang="en-US" sz="2000" dirty="0"/>
              <a:t>The new chair to the mentor's program</a:t>
            </a:r>
          </a:p>
          <a:p>
            <a:pPr marL="0" indent="0">
              <a:buNone/>
            </a:pPr>
            <a:endParaRPr lang="en-US" sz="2400" dirty="0"/>
          </a:p>
        </p:txBody>
      </p:sp>
      <p:sp>
        <p:nvSpPr>
          <p:cNvPr id="4" name="TextBox 3">
            <a:extLst>
              <a:ext uri="{FF2B5EF4-FFF2-40B4-BE49-F238E27FC236}">
                <a16:creationId xmlns:a16="http://schemas.microsoft.com/office/drawing/2014/main" id="{9B631F0D-7E88-6544-89A3-1BFA8B42F5F6}"/>
              </a:ext>
            </a:extLst>
          </p:cNvPr>
          <p:cNvSpPr txBox="1"/>
          <p:nvPr/>
        </p:nvSpPr>
        <p:spPr>
          <a:xfrm>
            <a:off x="484093" y="5478654"/>
            <a:ext cx="7207624" cy="923330"/>
          </a:xfrm>
          <a:prstGeom prst="rect">
            <a:avLst/>
          </a:prstGeom>
          <a:solidFill>
            <a:schemeClr val="tx1"/>
          </a:solidFill>
        </p:spPr>
        <p:txBody>
          <a:bodyPr wrap="square" rtlCol="0">
            <a:spAutoFit/>
          </a:bodyPr>
          <a:lstStyle/>
          <a:p>
            <a:r>
              <a:rPr lang="en-US" dirty="0">
                <a:solidFill>
                  <a:schemeClr val="bg1"/>
                </a:solidFill>
              </a:rPr>
              <a:t>Mentee Eligibility – Email AACEM@saem.org to join program</a:t>
            </a:r>
            <a:br>
              <a:rPr lang="en-US" dirty="0">
                <a:solidFill>
                  <a:schemeClr val="bg1"/>
                </a:solidFill>
              </a:rPr>
            </a:br>
            <a:r>
              <a:rPr lang="en-US" dirty="0">
                <a:solidFill>
                  <a:schemeClr val="bg1"/>
                </a:solidFill>
              </a:rPr>
              <a:t>Any AACEM active/full or associate member in good standing who is within 6 to 18 months of assuming a chair position may apply to be a mentee.</a:t>
            </a:r>
          </a:p>
        </p:txBody>
      </p:sp>
    </p:spTree>
    <p:extLst>
      <p:ext uri="{BB962C8B-B14F-4D97-AF65-F5344CB8AC3E}">
        <p14:creationId xmlns:p14="http://schemas.microsoft.com/office/powerpoint/2010/main" val="2701559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B20EA4B-BE71-8A4B-82D1-6E2DE9CD35A6}"/>
              </a:ext>
            </a:extLst>
          </p:cNvPr>
          <p:cNvSpPr>
            <a:spLocks noGrp="1"/>
          </p:cNvSpPr>
          <p:nvPr>
            <p:ph sz="half" idx="1"/>
          </p:nvPr>
        </p:nvSpPr>
        <p:spPr>
          <a:xfrm>
            <a:off x="3046774" y="3508872"/>
            <a:ext cx="3486228" cy="2060154"/>
          </a:xfrm>
          <a:solidFill>
            <a:schemeClr val="tx1"/>
          </a:solidFill>
        </p:spPr>
        <p:txBody>
          <a:bodyPr anchor="ctr">
            <a:normAutofit fontScale="85000" lnSpcReduction="10000"/>
          </a:bodyPr>
          <a:lstStyle/>
          <a:p>
            <a:pPr marL="0" indent="0" algn="ctr">
              <a:buNone/>
            </a:pPr>
            <a:r>
              <a:rPr lang="en-US" sz="4000" b="1" dirty="0">
                <a:solidFill>
                  <a:schemeClr val="bg1"/>
                </a:solidFill>
              </a:rPr>
              <a:t>ACGME Common Program Requirement Changes</a:t>
            </a:r>
            <a:endParaRPr lang="en-US" dirty="0">
              <a:solidFill>
                <a:schemeClr val="bg1"/>
              </a:solidFill>
            </a:endParaRPr>
          </a:p>
        </p:txBody>
      </p:sp>
      <p:sp>
        <p:nvSpPr>
          <p:cNvPr id="6" name="Content Placeholder 5">
            <a:extLst>
              <a:ext uri="{FF2B5EF4-FFF2-40B4-BE49-F238E27FC236}">
                <a16:creationId xmlns:a16="http://schemas.microsoft.com/office/drawing/2014/main" id="{1DC4CB6F-F0CE-6F42-A8C0-FC3255CE41BF}"/>
              </a:ext>
            </a:extLst>
          </p:cNvPr>
          <p:cNvSpPr>
            <a:spLocks noGrp="1"/>
          </p:cNvSpPr>
          <p:nvPr>
            <p:ph sz="half" idx="2"/>
          </p:nvPr>
        </p:nvSpPr>
        <p:spPr>
          <a:xfrm>
            <a:off x="4352887" y="1288975"/>
            <a:ext cx="3486226" cy="2060154"/>
          </a:xfrm>
          <a:solidFill>
            <a:schemeClr val="tx1"/>
          </a:solidFill>
        </p:spPr>
        <p:txBody>
          <a:bodyPr anchor="ctr">
            <a:normAutofit fontScale="85000" lnSpcReduction="10000"/>
          </a:bodyPr>
          <a:lstStyle/>
          <a:p>
            <a:pPr marL="0" indent="0" algn="ctr">
              <a:buNone/>
            </a:pPr>
            <a:r>
              <a:rPr lang="en-US" sz="4000" b="1" dirty="0">
                <a:solidFill>
                  <a:schemeClr val="bg1"/>
                </a:solidFill>
              </a:rPr>
              <a:t>Unfilled EM Positions</a:t>
            </a:r>
          </a:p>
        </p:txBody>
      </p:sp>
      <p:pic>
        <p:nvPicPr>
          <p:cNvPr id="2050" name="Picture 2" descr="What are the hot topics in knowledge management? | by Stan Garfield | Medium">
            <a:extLst>
              <a:ext uri="{FF2B5EF4-FFF2-40B4-BE49-F238E27FC236}">
                <a16:creationId xmlns:a16="http://schemas.microsoft.com/office/drawing/2014/main" id="{BA9D3338-1D6C-DC42-903F-5CBDB9707F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763" y="1503937"/>
            <a:ext cx="3052233" cy="213360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5">
            <a:extLst>
              <a:ext uri="{FF2B5EF4-FFF2-40B4-BE49-F238E27FC236}">
                <a16:creationId xmlns:a16="http://schemas.microsoft.com/office/drawing/2014/main" id="{39999486-6BBF-C94C-81E1-665DEA8F4017}"/>
              </a:ext>
            </a:extLst>
          </p:cNvPr>
          <p:cNvSpPr txBox="1">
            <a:spLocks/>
          </p:cNvSpPr>
          <p:nvPr/>
        </p:nvSpPr>
        <p:spPr>
          <a:xfrm>
            <a:off x="8303048" y="1288975"/>
            <a:ext cx="3486226" cy="2060154"/>
          </a:xfrm>
          <a:prstGeom prst="rect">
            <a:avLst/>
          </a:prstGeom>
          <a:solidFill>
            <a:schemeClr val="tx1"/>
          </a:solidFill>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Font typeface="Arial"/>
              <a:buNone/>
            </a:pPr>
            <a:r>
              <a:rPr lang="en-US" sz="4000" b="1" dirty="0">
                <a:solidFill>
                  <a:schemeClr val="bg1"/>
                </a:solidFill>
              </a:rPr>
              <a:t>APPs in the ED</a:t>
            </a:r>
          </a:p>
        </p:txBody>
      </p:sp>
      <p:sp>
        <p:nvSpPr>
          <p:cNvPr id="8" name="Content Placeholder 4">
            <a:extLst>
              <a:ext uri="{FF2B5EF4-FFF2-40B4-BE49-F238E27FC236}">
                <a16:creationId xmlns:a16="http://schemas.microsoft.com/office/drawing/2014/main" id="{10EE2479-F8D2-574D-A109-6D77AF396BAA}"/>
              </a:ext>
            </a:extLst>
          </p:cNvPr>
          <p:cNvSpPr txBox="1">
            <a:spLocks/>
          </p:cNvSpPr>
          <p:nvPr/>
        </p:nvSpPr>
        <p:spPr>
          <a:xfrm>
            <a:off x="6933892" y="3508872"/>
            <a:ext cx="3486228" cy="2060154"/>
          </a:xfrm>
          <a:prstGeom prst="rect">
            <a:avLst/>
          </a:prstGeom>
          <a:solidFill>
            <a:schemeClr val="tx1"/>
          </a:solidFill>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Font typeface="Arial"/>
              <a:buNone/>
            </a:pPr>
            <a:r>
              <a:rPr lang="en-US" sz="4000" b="1" dirty="0">
                <a:solidFill>
                  <a:schemeClr val="bg1"/>
                </a:solidFill>
              </a:rPr>
              <a:t>Other?</a:t>
            </a:r>
            <a:endParaRPr lang="en-US" dirty="0">
              <a:solidFill>
                <a:schemeClr val="bg1"/>
              </a:solidFill>
            </a:endParaRPr>
          </a:p>
        </p:txBody>
      </p:sp>
    </p:spTree>
    <p:extLst>
      <p:ext uri="{BB962C8B-B14F-4D97-AF65-F5344CB8AC3E}">
        <p14:creationId xmlns:p14="http://schemas.microsoft.com/office/powerpoint/2010/main" val="2641588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88315-61F3-A442-8592-AED981153E54}"/>
              </a:ext>
            </a:extLst>
          </p:cNvPr>
          <p:cNvSpPr>
            <a:spLocks noGrp="1"/>
          </p:cNvSpPr>
          <p:nvPr>
            <p:ph type="title"/>
          </p:nvPr>
        </p:nvSpPr>
        <p:spPr/>
        <p:txBody>
          <a:bodyPr/>
          <a:lstStyle/>
          <a:p>
            <a:r>
              <a:rPr lang="en-US" dirty="0"/>
              <a:t>Committee Updates</a:t>
            </a:r>
          </a:p>
        </p:txBody>
      </p:sp>
      <p:sp>
        <p:nvSpPr>
          <p:cNvPr id="3" name="Content Placeholder 2">
            <a:extLst>
              <a:ext uri="{FF2B5EF4-FFF2-40B4-BE49-F238E27FC236}">
                <a16:creationId xmlns:a16="http://schemas.microsoft.com/office/drawing/2014/main" id="{20FB93A3-B84E-A24D-8295-9ECB9330CDCD}"/>
              </a:ext>
            </a:extLst>
          </p:cNvPr>
          <p:cNvSpPr>
            <a:spLocks noGrp="1"/>
          </p:cNvSpPr>
          <p:nvPr>
            <p:ph idx="1"/>
          </p:nvPr>
        </p:nvSpPr>
        <p:spPr/>
        <p:txBody>
          <a:bodyPr/>
          <a:lstStyle/>
          <a:p>
            <a:pPr marL="0" indent="0" fontAlgn="base">
              <a:buNone/>
            </a:pPr>
            <a:r>
              <a:rPr lang="en-US" dirty="0"/>
              <a:t>Next, I invite our AACEM Committee and Workgroup Chairs in attendance to provide you updates on their </a:t>
            </a:r>
            <a:r>
              <a:rPr lang="en-US" b="1" dirty="0"/>
              <a:t>impressive</a:t>
            </a:r>
            <a:r>
              <a:rPr lang="en-US" dirty="0"/>
              <a:t> work:</a:t>
            </a:r>
          </a:p>
          <a:p>
            <a:pPr fontAlgn="base"/>
            <a:endParaRPr lang="en-US" b="1" dirty="0"/>
          </a:p>
          <a:p>
            <a:pPr fontAlgn="base"/>
            <a:r>
              <a:rPr lang="en-US" b="1" dirty="0"/>
              <a:t>Membership Committee:</a:t>
            </a:r>
            <a:r>
              <a:rPr lang="en-US" dirty="0"/>
              <a:t> Richard E. Wolf, MD</a:t>
            </a:r>
          </a:p>
          <a:p>
            <a:pPr fontAlgn="base"/>
            <a:r>
              <a:rPr lang="en-US" b="1" dirty="0"/>
              <a:t>Leader Development:</a:t>
            </a:r>
            <a:r>
              <a:rPr lang="en-US" dirty="0"/>
              <a:t> Jane H. Brice, MD, MPH</a:t>
            </a:r>
          </a:p>
          <a:p>
            <a:pPr fontAlgn="base"/>
            <a:r>
              <a:rPr lang="en-US" b="1" dirty="0"/>
              <a:t>Research Workgroup: </a:t>
            </a:r>
            <a:r>
              <a:rPr lang="en-US" dirty="0"/>
              <a:t>Robert </a:t>
            </a:r>
            <a:r>
              <a:rPr lang="en-US" dirty="0" err="1"/>
              <a:t>Neumar</a:t>
            </a:r>
            <a:r>
              <a:rPr lang="en-US" dirty="0"/>
              <a:t>, MD</a:t>
            </a:r>
          </a:p>
          <a:p>
            <a:pPr fontAlgn="base"/>
            <a:r>
              <a:rPr lang="en-US" b="1" dirty="0"/>
              <a:t>DEI Workgroup:</a:t>
            </a:r>
            <a:r>
              <a:rPr lang="en-US" dirty="0"/>
              <a:t> Nathan </a:t>
            </a:r>
            <a:r>
              <a:rPr lang="en-US" dirty="0" err="1"/>
              <a:t>Kuppermann</a:t>
            </a:r>
            <a:r>
              <a:rPr lang="en-US" dirty="0"/>
              <a:t>, MD, MPH and Angela M. Mills, MD</a:t>
            </a:r>
          </a:p>
          <a:p>
            <a:pPr marL="0" indent="0">
              <a:buNone/>
            </a:pPr>
            <a:endParaRPr lang="en-US" dirty="0"/>
          </a:p>
        </p:txBody>
      </p:sp>
    </p:spTree>
    <p:extLst>
      <p:ext uri="{BB962C8B-B14F-4D97-AF65-F5344CB8AC3E}">
        <p14:creationId xmlns:p14="http://schemas.microsoft.com/office/powerpoint/2010/main" val="947512124"/>
      </p:ext>
    </p:extLst>
  </p:cSld>
  <p:clrMapOvr>
    <a:masterClrMapping/>
  </p:clrMapOvr>
</p:sld>
</file>

<file path=ppt/theme/theme1.xml><?xml version="1.0" encoding="utf-8"?>
<a:theme xmlns:a="http://schemas.openxmlformats.org/drawingml/2006/main" name="SAEM New Powerpoin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insblus">
  <a:themeElements>
    <a:clrScheme name="">
      <a:dk1>
        <a:srgbClr val="00279F"/>
      </a:dk1>
      <a:lt1>
        <a:srgbClr val="FFFFFF"/>
      </a:lt1>
      <a:dk2>
        <a:srgbClr val="000000"/>
      </a:dk2>
      <a:lt2>
        <a:srgbClr val="FFFF00"/>
      </a:lt2>
      <a:accent1>
        <a:srgbClr val="EF9100"/>
      </a:accent1>
      <a:accent2>
        <a:srgbClr val="114FFB"/>
      </a:accent2>
      <a:accent3>
        <a:srgbClr val="AAAAAA"/>
      </a:accent3>
      <a:accent4>
        <a:srgbClr val="DADADA"/>
      </a:accent4>
      <a:accent5>
        <a:srgbClr val="F6C7AA"/>
      </a:accent5>
      <a:accent6>
        <a:srgbClr val="0E47E3"/>
      </a:accent6>
      <a:hlink>
        <a:srgbClr val="F95AB7"/>
      </a:hlink>
      <a:folHlink>
        <a:srgbClr val="919191"/>
      </a:folHlink>
    </a:clrScheme>
    <a:fontScheme name="linsblu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83"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83" charset="0"/>
          </a:defRPr>
        </a:defPPr>
      </a:lstStyle>
    </a:lnDef>
  </a:objectDefaults>
  <a:extraClrSchemeLst>
    <a:extraClrScheme>
      <a:clrScheme name="linsblu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insblu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linsblu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insblu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insblu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insblu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linsblu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SAEM New Powerpoin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SAEM New Powerpoint Theme.thmx</Template>
  <TotalTime>3304</TotalTime>
  <Words>2493</Words>
  <Application>Microsoft Macintosh PowerPoint</Application>
  <PresentationFormat>Widescreen</PresentationFormat>
  <Paragraphs>405</Paragraphs>
  <Slides>63</Slides>
  <Notes>18</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63</vt:i4>
      </vt:variant>
    </vt:vector>
  </HeadingPairs>
  <TitlesOfParts>
    <vt:vector size="78" baseType="lpstr">
      <vt:lpstr>Arial</vt:lpstr>
      <vt:lpstr>Calibri</vt:lpstr>
      <vt:lpstr>Calibri Light</vt:lpstr>
      <vt:lpstr>Cambria</vt:lpstr>
      <vt:lpstr>Chalkboard</vt:lpstr>
      <vt:lpstr>Lato</vt:lpstr>
      <vt:lpstr>Monotype Sorts</vt:lpstr>
      <vt:lpstr>Roboto</vt:lpstr>
      <vt:lpstr>Times New Roman</vt:lpstr>
      <vt:lpstr>Wingdings</vt:lpstr>
      <vt:lpstr>SAEM New Powerpoint Theme</vt:lpstr>
      <vt:lpstr>Custom Design</vt:lpstr>
      <vt:lpstr>Office Theme</vt:lpstr>
      <vt:lpstr>linsblus</vt:lpstr>
      <vt:lpstr>1_SAEM New Powerpoint Theme</vt:lpstr>
      <vt:lpstr>AACEM Executive Committee and Committee Updates</vt:lpstr>
      <vt:lpstr>Welcome from your Executive Committee</vt:lpstr>
      <vt:lpstr>Mission and Membership</vt:lpstr>
      <vt:lpstr>Collaboration and Representation</vt:lpstr>
      <vt:lpstr>Call for Committee Membership and Chairs</vt:lpstr>
      <vt:lpstr>New Funding</vt:lpstr>
      <vt:lpstr>New Chair Mentorship Program</vt:lpstr>
      <vt:lpstr>PowerPoint Presentation</vt:lpstr>
      <vt:lpstr>Committee Updates</vt:lpstr>
      <vt:lpstr>Membership Committee</vt:lpstr>
      <vt:lpstr>Leadership Development Workgroup Update</vt:lpstr>
      <vt:lpstr>Leadership Development Workgroup Members</vt:lpstr>
      <vt:lpstr>Leadership Development Workgroup Charge</vt:lpstr>
      <vt:lpstr>Create a resource for the identified Leader Development Workgroup Series</vt:lpstr>
      <vt:lpstr>Create a resource for the identified Leader Development Workgroup Series</vt:lpstr>
      <vt:lpstr>Charge #1</vt:lpstr>
      <vt:lpstr>Develop and submit at least one topic for the 2022 AACEM/AAAEM Annual Retreat</vt:lpstr>
      <vt:lpstr>Charge #2</vt:lpstr>
      <vt:lpstr>Increase the effectiveness of the CDP to foster the success of future Chairs</vt:lpstr>
      <vt:lpstr>Increase the effectiveness of the CDP to foster the success of future Chairs</vt:lpstr>
      <vt:lpstr>eLEAD Draft Curriculum</vt:lpstr>
      <vt:lpstr>Charge #3</vt:lpstr>
      <vt:lpstr> Submit a topic for Annual Retreat focused on increasing the diversity of EM leadership</vt:lpstr>
      <vt:lpstr>Charge #4</vt:lpstr>
      <vt:lpstr>Submit a didactic or workshop for SAEM 22 on increasing diversity of EM leadership</vt:lpstr>
      <vt:lpstr>Charge #5</vt:lpstr>
      <vt:lpstr>Create a catalog of resources for new Chairs </vt:lpstr>
      <vt:lpstr>Charge #6</vt:lpstr>
      <vt:lpstr>Shout-Out</vt:lpstr>
      <vt:lpstr>AACEM Research Working Group Report AACEM/AAAEM Annual Retreat March 22, 2022  </vt:lpstr>
      <vt:lpstr>PowerPoint Presentation</vt:lpstr>
      <vt:lpstr>PowerPoint Presentation</vt:lpstr>
      <vt:lpstr>PowerPoint Presentation</vt:lpstr>
      <vt:lpstr>AACEM Dashboard To Monitor Progress Toward 2030 Goals</vt:lpstr>
      <vt:lpstr>PowerPoint Presentation</vt:lpstr>
      <vt:lpstr>PowerPoint Presentation</vt:lpstr>
      <vt:lpstr>PowerPoint Presentation</vt:lpstr>
      <vt:lpstr>PowerPoint Presentation</vt:lpstr>
      <vt:lpstr>PowerPoint Presentation</vt:lpstr>
      <vt:lpstr>PowerPoint Presentation</vt:lpstr>
      <vt:lpstr>Barriers to Federally-Funded Research</vt:lpstr>
      <vt:lpstr>2022 AACEM Retreat Session Implementation of Strategies to Achieve 2030 Strategic Goals</vt:lpstr>
      <vt:lpstr>PowerPoint Presentation</vt:lpstr>
      <vt:lpstr>Barriers to Federal Research Grants Submissions</vt:lpstr>
      <vt:lpstr>Benchmarking EM against other Clinical Departments</vt:lpstr>
      <vt:lpstr>Benchmarking EM to other Clinical Departments</vt:lpstr>
      <vt:lpstr>Benchmarking EM to other Clinical Departments</vt:lpstr>
      <vt:lpstr>2030 NIH Funding Projections Based on Sustaining Historic Growth Rates</vt:lpstr>
      <vt:lpstr>Increase NIH Grant Applications</vt:lpstr>
      <vt:lpstr>Increase EM Faculty MD-PhDs and PhDs</vt:lpstr>
      <vt:lpstr>Increase EM Departments with NIH-Funded PIs</vt:lpstr>
      <vt:lpstr>Increase Individual and Institutional Training Grants</vt:lpstr>
      <vt:lpstr>Diversity of Emergency Medicine NIH Portfolio FY20 Project Distribution by Institute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SAEM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Schagrin</dc:creator>
  <cp:lastModifiedBy>Megan Schagrin</cp:lastModifiedBy>
  <cp:revision>123</cp:revision>
  <dcterms:created xsi:type="dcterms:W3CDTF">2015-10-21T15:08:25Z</dcterms:created>
  <dcterms:modified xsi:type="dcterms:W3CDTF">2022-03-22T11:47:03Z</dcterms:modified>
</cp:coreProperties>
</file>