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5" r:id="rId7"/>
    <p:sldMasterId id="2147483712" r:id="rId8"/>
    <p:sldMasterId id="2147483718" r:id="rId9"/>
    <p:sldMasterId id="2147483731" r:id="rId10"/>
    <p:sldMasterId id="2147483737" r:id="rId11"/>
    <p:sldMasterId id="2147483758" r:id="rId12"/>
  </p:sldMasterIdLst>
  <p:notesMasterIdLst>
    <p:notesMasterId r:id="rId43"/>
  </p:notesMasterIdLst>
  <p:sldIdLst>
    <p:sldId id="299" r:id="rId13"/>
    <p:sldId id="792" r:id="rId14"/>
    <p:sldId id="1670" r:id="rId15"/>
    <p:sldId id="1675" r:id="rId16"/>
    <p:sldId id="730" r:id="rId17"/>
    <p:sldId id="1697" r:id="rId18"/>
    <p:sldId id="323" r:id="rId19"/>
    <p:sldId id="1716" r:id="rId20"/>
    <p:sldId id="1695" r:id="rId21"/>
    <p:sldId id="1698" r:id="rId22"/>
    <p:sldId id="1722" r:id="rId23"/>
    <p:sldId id="1717" r:id="rId24"/>
    <p:sldId id="315" r:id="rId25"/>
    <p:sldId id="1701" r:id="rId26"/>
    <p:sldId id="318" r:id="rId27"/>
    <p:sldId id="1699" r:id="rId28"/>
    <p:sldId id="1702" r:id="rId29"/>
    <p:sldId id="1703" r:id="rId30"/>
    <p:sldId id="1709" r:id="rId31"/>
    <p:sldId id="1708" r:id="rId32"/>
    <p:sldId id="1710" r:id="rId33"/>
    <p:sldId id="1704" r:id="rId34"/>
    <p:sldId id="620" r:id="rId35"/>
    <p:sldId id="1705" r:id="rId36"/>
    <p:sldId id="1713" r:id="rId37"/>
    <p:sldId id="1707" r:id="rId38"/>
    <p:sldId id="1719" r:id="rId39"/>
    <p:sldId id="1711" r:id="rId40"/>
    <p:sldId id="1720" r:id="rId41"/>
    <p:sldId id="1714"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3D52F5-6AB5-4D81-B8AA-E517DE530EEB}" v="43" dt="2022-03-22T17:45:53.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61006" autoAdjust="0"/>
  </p:normalViewPr>
  <p:slideViewPr>
    <p:cSldViewPr snapToGrid="0">
      <p:cViewPr varScale="1">
        <p:scale>
          <a:sx n="57" d="100"/>
          <a:sy n="57" d="100"/>
        </p:scale>
        <p:origin x="681" y="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2E2A3-F569-4840-B4A8-0CA8DD02461A}" type="doc">
      <dgm:prSet loTypeId="urn:microsoft.com/office/officeart/2005/8/layout/hProcess11" loCatId="process" qsTypeId="urn:microsoft.com/office/officeart/2005/8/quickstyle/simple1" qsCatId="simple" csTypeId="urn:microsoft.com/office/officeart/2005/8/colors/accent0_3" csCatId="mainScheme" phldr="1"/>
      <dgm:spPr/>
    </dgm:pt>
    <dgm:pt modelId="{38E37FBC-B353-44F2-881F-474F3456778A}">
      <dgm:prSet phldrT="[Text]" custT="1"/>
      <dgm:spPr/>
      <dgm:t>
        <a:bodyPr/>
        <a:lstStyle/>
        <a:p>
          <a:r>
            <a:rPr lang="en-US" sz="1600" b="1" dirty="0"/>
            <a:t>Fall 2019: </a:t>
          </a:r>
        </a:p>
        <a:p>
          <a:r>
            <a:rPr lang="en-US" sz="1600" dirty="0"/>
            <a:t>UGRC Proposed</a:t>
          </a:r>
        </a:p>
      </dgm:t>
    </dgm:pt>
    <dgm:pt modelId="{56C5DC0B-708A-4947-AD53-86C024FA471E}" type="parTrans" cxnId="{6D957D42-31D0-43D1-8629-A8656D7DF46E}">
      <dgm:prSet/>
      <dgm:spPr/>
      <dgm:t>
        <a:bodyPr/>
        <a:lstStyle/>
        <a:p>
          <a:endParaRPr lang="en-US" sz="2400"/>
        </a:p>
      </dgm:t>
    </dgm:pt>
    <dgm:pt modelId="{352EF50D-AD81-4561-B2A8-B66F1993881C}" type="sibTrans" cxnId="{6D957D42-31D0-43D1-8629-A8656D7DF46E}">
      <dgm:prSet/>
      <dgm:spPr/>
      <dgm:t>
        <a:bodyPr/>
        <a:lstStyle/>
        <a:p>
          <a:endParaRPr lang="en-US" sz="2400"/>
        </a:p>
      </dgm:t>
    </dgm:pt>
    <dgm:pt modelId="{162F060A-5DAD-4220-963F-6CA4F53DE321}">
      <dgm:prSet phldrT="[Text]" custT="1"/>
      <dgm:spPr/>
      <dgm:t>
        <a:bodyPr/>
        <a:lstStyle/>
        <a:p>
          <a:r>
            <a:rPr lang="en-US" sz="1600" b="1" dirty="0"/>
            <a:t>Spring-Summer 2020: </a:t>
          </a:r>
          <a:r>
            <a:rPr lang="en-US" sz="1600" dirty="0"/>
            <a:t>Planning Comm Convenes &amp; Plans</a:t>
          </a:r>
        </a:p>
      </dgm:t>
    </dgm:pt>
    <dgm:pt modelId="{9FE4B9A3-975A-496D-A7AA-93B09994E1F7}" type="parTrans" cxnId="{9C940EAE-4C6F-4BD1-8663-61C650650797}">
      <dgm:prSet/>
      <dgm:spPr/>
      <dgm:t>
        <a:bodyPr/>
        <a:lstStyle/>
        <a:p>
          <a:endParaRPr lang="en-US" sz="2400"/>
        </a:p>
      </dgm:t>
    </dgm:pt>
    <dgm:pt modelId="{A0F4A2E8-6E22-4148-8000-105C17F32830}" type="sibTrans" cxnId="{9C940EAE-4C6F-4BD1-8663-61C650650797}">
      <dgm:prSet/>
      <dgm:spPr/>
      <dgm:t>
        <a:bodyPr/>
        <a:lstStyle/>
        <a:p>
          <a:endParaRPr lang="en-US" sz="2400"/>
        </a:p>
      </dgm:t>
    </dgm:pt>
    <dgm:pt modelId="{D4F32085-581A-465E-BE5E-A9ACFE0D2BE3}">
      <dgm:prSet phldrT="[Text]" custT="1"/>
      <dgm:spPr/>
      <dgm:t>
        <a:bodyPr/>
        <a:lstStyle/>
        <a:p>
          <a:r>
            <a:rPr lang="en-US" sz="1600" b="1" dirty="0"/>
            <a:t>Sept 2020: </a:t>
          </a:r>
          <a:r>
            <a:rPr lang="en-US" sz="1600" dirty="0"/>
            <a:t>UGRC Begins Work</a:t>
          </a:r>
        </a:p>
      </dgm:t>
    </dgm:pt>
    <dgm:pt modelId="{3DC504F0-60A7-4DD1-A5A8-9FA69E33AB67}" type="parTrans" cxnId="{ACA9E0B0-B356-470E-93A1-DD40A1414FC4}">
      <dgm:prSet/>
      <dgm:spPr/>
      <dgm:t>
        <a:bodyPr/>
        <a:lstStyle/>
        <a:p>
          <a:endParaRPr lang="en-US" sz="2400"/>
        </a:p>
      </dgm:t>
    </dgm:pt>
    <dgm:pt modelId="{5847BD62-7F33-42FD-A556-F286C15FD7E1}" type="sibTrans" cxnId="{ACA9E0B0-B356-470E-93A1-DD40A1414FC4}">
      <dgm:prSet/>
      <dgm:spPr/>
      <dgm:t>
        <a:bodyPr/>
        <a:lstStyle/>
        <a:p>
          <a:endParaRPr lang="en-US" sz="2400"/>
        </a:p>
      </dgm:t>
    </dgm:pt>
    <dgm:pt modelId="{D072E033-3E2A-4B4C-9E43-D38888FE027E}">
      <dgm:prSet phldrT="[Text]" custT="1"/>
      <dgm:spPr/>
      <dgm:t>
        <a:bodyPr/>
        <a:lstStyle/>
        <a:p>
          <a:r>
            <a:rPr lang="en-US" sz="1600" b="1" dirty="0"/>
            <a:t>April 2021</a:t>
          </a:r>
          <a:r>
            <a:rPr lang="en-US" sz="1600" dirty="0"/>
            <a:t>: </a:t>
          </a:r>
        </a:p>
        <a:p>
          <a:r>
            <a:rPr lang="en-US" sz="1600" dirty="0"/>
            <a:t>Draft Recommendations Open for Public Comment</a:t>
          </a:r>
        </a:p>
      </dgm:t>
    </dgm:pt>
    <dgm:pt modelId="{21A78CCC-ABD0-4B99-83E9-3CAF59EFDC41}" type="parTrans" cxnId="{C460BABD-B3CB-4D97-B10A-8E88500AF94D}">
      <dgm:prSet/>
      <dgm:spPr/>
      <dgm:t>
        <a:bodyPr/>
        <a:lstStyle/>
        <a:p>
          <a:endParaRPr lang="en-US" sz="2400"/>
        </a:p>
      </dgm:t>
    </dgm:pt>
    <dgm:pt modelId="{7BB4D0A4-8F91-48B7-9711-71F460EDBE0F}" type="sibTrans" cxnId="{C460BABD-B3CB-4D97-B10A-8E88500AF94D}">
      <dgm:prSet/>
      <dgm:spPr/>
      <dgm:t>
        <a:bodyPr/>
        <a:lstStyle/>
        <a:p>
          <a:endParaRPr lang="en-US" sz="2400"/>
        </a:p>
      </dgm:t>
    </dgm:pt>
    <dgm:pt modelId="{C3C8955B-302D-423D-B72C-97507D679B5A}">
      <dgm:prSet phldrT="[Text]" custT="1"/>
      <dgm:spPr/>
      <dgm:t>
        <a:bodyPr/>
        <a:lstStyle/>
        <a:p>
          <a:r>
            <a:rPr lang="en-US" sz="1600" b="1" dirty="0"/>
            <a:t>July 2021</a:t>
          </a:r>
          <a:r>
            <a:rPr lang="en-US" sz="1600" dirty="0"/>
            <a:t>: UGRC Concludes Work </a:t>
          </a:r>
        </a:p>
      </dgm:t>
    </dgm:pt>
    <dgm:pt modelId="{E069A999-C9E6-44C0-9A05-F26EEBA7DFF5}" type="parTrans" cxnId="{AD0AA313-867E-4894-8106-8DA5C8D72FD9}">
      <dgm:prSet/>
      <dgm:spPr/>
      <dgm:t>
        <a:bodyPr/>
        <a:lstStyle/>
        <a:p>
          <a:endParaRPr lang="en-US" sz="1600"/>
        </a:p>
      </dgm:t>
    </dgm:pt>
    <dgm:pt modelId="{30E2C2A7-A126-425C-8860-16861772D50C}" type="sibTrans" cxnId="{AD0AA313-867E-4894-8106-8DA5C8D72FD9}">
      <dgm:prSet/>
      <dgm:spPr/>
      <dgm:t>
        <a:bodyPr/>
        <a:lstStyle/>
        <a:p>
          <a:endParaRPr lang="en-US" sz="1600"/>
        </a:p>
      </dgm:t>
    </dgm:pt>
    <dgm:pt modelId="{34977923-DF8E-4D06-90A2-7F43D415135B}" type="pres">
      <dgm:prSet presAssocID="{35C2E2A3-F569-4840-B4A8-0CA8DD02461A}" presName="Name0" presStyleCnt="0">
        <dgm:presLayoutVars>
          <dgm:dir/>
          <dgm:resizeHandles val="exact"/>
        </dgm:presLayoutVars>
      </dgm:prSet>
      <dgm:spPr/>
    </dgm:pt>
    <dgm:pt modelId="{C34F7839-DBA5-454D-B4BB-F639398CCFCC}" type="pres">
      <dgm:prSet presAssocID="{35C2E2A3-F569-4840-B4A8-0CA8DD02461A}" presName="arrow" presStyleLbl="bgShp" presStyleIdx="0" presStyleCnt="1"/>
      <dgm:spPr/>
    </dgm:pt>
    <dgm:pt modelId="{46E3DF60-99C4-4A40-9395-025E3584DFEB}" type="pres">
      <dgm:prSet presAssocID="{35C2E2A3-F569-4840-B4A8-0CA8DD02461A}" presName="points" presStyleCnt="0"/>
      <dgm:spPr/>
    </dgm:pt>
    <dgm:pt modelId="{4B35A3E0-E606-4114-9BFD-339D0336A6DC}" type="pres">
      <dgm:prSet presAssocID="{38E37FBC-B353-44F2-881F-474F3456778A}" presName="compositeA" presStyleCnt="0"/>
      <dgm:spPr/>
    </dgm:pt>
    <dgm:pt modelId="{DC6AC214-2292-4588-80EA-8345C5C630AF}" type="pres">
      <dgm:prSet presAssocID="{38E37FBC-B353-44F2-881F-474F3456778A}" presName="textA" presStyleLbl="revTx" presStyleIdx="0" presStyleCnt="5" custScaleX="177024">
        <dgm:presLayoutVars>
          <dgm:bulletEnabled val="1"/>
        </dgm:presLayoutVars>
      </dgm:prSet>
      <dgm:spPr/>
    </dgm:pt>
    <dgm:pt modelId="{DAD0C4A9-F17A-4EB4-86C6-95AC65C5FB2A}" type="pres">
      <dgm:prSet presAssocID="{38E37FBC-B353-44F2-881F-474F3456778A}" presName="circleA" presStyleLbl="node1" presStyleIdx="0" presStyleCnt="5"/>
      <dgm:spPr/>
    </dgm:pt>
    <dgm:pt modelId="{2D222081-4F7D-4940-879F-DF380ADE63BC}" type="pres">
      <dgm:prSet presAssocID="{38E37FBC-B353-44F2-881F-474F3456778A}" presName="spaceA" presStyleCnt="0"/>
      <dgm:spPr/>
    </dgm:pt>
    <dgm:pt modelId="{FCD8C11B-B486-4E24-B2BE-768353F942D4}" type="pres">
      <dgm:prSet presAssocID="{352EF50D-AD81-4561-B2A8-B66F1993881C}" presName="space" presStyleCnt="0"/>
      <dgm:spPr/>
    </dgm:pt>
    <dgm:pt modelId="{826B6595-5924-4831-A44A-064067EC0BC2}" type="pres">
      <dgm:prSet presAssocID="{162F060A-5DAD-4220-963F-6CA4F53DE321}" presName="compositeB" presStyleCnt="0"/>
      <dgm:spPr/>
    </dgm:pt>
    <dgm:pt modelId="{FD0F0872-0C2D-4239-8026-C13BB91B71EC}" type="pres">
      <dgm:prSet presAssocID="{162F060A-5DAD-4220-963F-6CA4F53DE321}" presName="textB" presStyleLbl="revTx" presStyleIdx="1" presStyleCnt="5" custScaleX="248654" custLinFactNeighborX="-61537" custLinFactNeighborY="-815">
        <dgm:presLayoutVars>
          <dgm:bulletEnabled val="1"/>
        </dgm:presLayoutVars>
      </dgm:prSet>
      <dgm:spPr/>
    </dgm:pt>
    <dgm:pt modelId="{DE1110DE-3F4F-4D47-9E32-D81B65DB3F3A}" type="pres">
      <dgm:prSet presAssocID="{162F060A-5DAD-4220-963F-6CA4F53DE321}" presName="circleB" presStyleLbl="node1" presStyleIdx="1" presStyleCnt="5" custLinFactX="-30379" custLinFactNeighborX="-100000" custLinFactNeighborY="0"/>
      <dgm:spPr/>
    </dgm:pt>
    <dgm:pt modelId="{A6A473D6-F985-4124-93B6-3FD38E6F2212}" type="pres">
      <dgm:prSet presAssocID="{162F060A-5DAD-4220-963F-6CA4F53DE321}" presName="spaceB" presStyleCnt="0"/>
      <dgm:spPr/>
    </dgm:pt>
    <dgm:pt modelId="{AF16C949-5D09-460F-9111-8535C98A9B2B}" type="pres">
      <dgm:prSet presAssocID="{A0F4A2E8-6E22-4148-8000-105C17F32830}" presName="space" presStyleCnt="0"/>
      <dgm:spPr/>
    </dgm:pt>
    <dgm:pt modelId="{76317564-7008-48F0-85D1-6087C3E84610}" type="pres">
      <dgm:prSet presAssocID="{D4F32085-581A-465E-BE5E-A9ACFE0D2BE3}" presName="compositeA" presStyleCnt="0"/>
      <dgm:spPr/>
    </dgm:pt>
    <dgm:pt modelId="{4E68C54D-AEB1-4CBF-90EA-B5C97ABD1747}" type="pres">
      <dgm:prSet presAssocID="{D4F32085-581A-465E-BE5E-A9ACFE0D2BE3}" presName="textA" presStyleLbl="revTx" presStyleIdx="2" presStyleCnt="5" custScaleX="202738" custLinFactNeighborX="-97268">
        <dgm:presLayoutVars>
          <dgm:bulletEnabled val="1"/>
        </dgm:presLayoutVars>
      </dgm:prSet>
      <dgm:spPr/>
    </dgm:pt>
    <dgm:pt modelId="{144140C1-81E1-4F7E-BB2E-6600A78A2602}" type="pres">
      <dgm:prSet presAssocID="{D4F32085-581A-465E-BE5E-A9ACFE0D2BE3}" presName="circleA" presStyleLbl="node1" presStyleIdx="2" presStyleCnt="5" custLinFactX="-100000" custLinFactNeighborX="-121646" custLinFactNeighborY="0"/>
      <dgm:spPr/>
    </dgm:pt>
    <dgm:pt modelId="{9E6EAE18-C4C8-4BBD-B65A-C5A1FCE0618F}" type="pres">
      <dgm:prSet presAssocID="{D4F32085-581A-465E-BE5E-A9ACFE0D2BE3}" presName="spaceA" presStyleCnt="0"/>
      <dgm:spPr/>
    </dgm:pt>
    <dgm:pt modelId="{90434FFE-FF5A-41C6-B990-966D6C6EEF4D}" type="pres">
      <dgm:prSet presAssocID="{5847BD62-7F33-42FD-A556-F286C15FD7E1}" presName="space" presStyleCnt="0"/>
      <dgm:spPr/>
    </dgm:pt>
    <dgm:pt modelId="{7F4EF3D3-8285-465E-9691-1B80713F45F3}" type="pres">
      <dgm:prSet presAssocID="{D072E033-3E2A-4B4C-9E43-D38888FE027E}" presName="compositeB" presStyleCnt="0"/>
      <dgm:spPr/>
    </dgm:pt>
    <dgm:pt modelId="{BF452028-10F7-4D69-A711-4BCB2AD8975D}" type="pres">
      <dgm:prSet presAssocID="{D072E033-3E2A-4B4C-9E43-D38888FE027E}" presName="textB" presStyleLbl="revTx" presStyleIdx="3" presStyleCnt="5" custScaleX="279665" custLinFactNeighborX="-56304">
        <dgm:presLayoutVars>
          <dgm:bulletEnabled val="1"/>
        </dgm:presLayoutVars>
      </dgm:prSet>
      <dgm:spPr/>
    </dgm:pt>
    <dgm:pt modelId="{405F0BD8-36DF-492D-BF08-C802173E3A83}" type="pres">
      <dgm:prSet presAssocID="{D072E033-3E2A-4B4C-9E43-D38888FE027E}" presName="circleB" presStyleLbl="node1" presStyleIdx="3" presStyleCnt="5" custLinFactX="-35718" custLinFactNeighborX="-100000" custLinFactNeighborY="0"/>
      <dgm:spPr/>
    </dgm:pt>
    <dgm:pt modelId="{A848A745-E33B-4B73-A3F9-FCE3529CDE57}" type="pres">
      <dgm:prSet presAssocID="{D072E033-3E2A-4B4C-9E43-D38888FE027E}" presName="spaceB" presStyleCnt="0"/>
      <dgm:spPr/>
    </dgm:pt>
    <dgm:pt modelId="{F6C2615E-C702-4EDA-8769-32DF58ACA425}" type="pres">
      <dgm:prSet presAssocID="{7BB4D0A4-8F91-48B7-9711-71F460EDBE0F}" presName="space" presStyleCnt="0"/>
      <dgm:spPr/>
    </dgm:pt>
    <dgm:pt modelId="{E670F14F-FF51-462A-8107-8845BDF56F24}" type="pres">
      <dgm:prSet presAssocID="{C3C8955B-302D-423D-B72C-97507D679B5A}" presName="compositeA" presStyleCnt="0"/>
      <dgm:spPr/>
    </dgm:pt>
    <dgm:pt modelId="{C3461296-B8A5-4043-A7FC-F6161751C868}" type="pres">
      <dgm:prSet presAssocID="{C3C8955B-302D-423D-B72C-97507D679B5A}" presName="textA" presStyleLbl="revTx" presStyleIdx="4" presStyleCnt="5" custScaleX="197979" custScaleY="78208" custLinFactNeighborX="-52404" custLinFactNeighborY="13894">
        <dgm:presLayoutVars>
          <dgm:bulletEnabled val="1"/>
        </dgm:presLayoutVars>
      </dgm:prSet>
      <dgm:spPr/>
    </dgm:pt>
    <dgm:pt modelId="{B691A6F3-E516-4CDE-8987-2D4AAC80C05B}" type="pres">
      <dgm:prSet presAssocID="{C3C8955B-302D-423D-B72C-97507D679B5A}" presName="circleA" presStyleLbl="node1" presStyleIdx="4" presStyleCnt="5" custLinFactNeighborX="-84748" custLinFactNeighborY="21792"/>
      <dgm:spPr/>
    </dgm:pt>
    <dgm:pt modelId="{0E7DE859-7998-4D05-B4A5-C8FE287B0127}" type="pres">
      <dgm:prSet presAssocID="{C3C8955B-302D-423D-B72C-97507D679B5A}" presName="spaceA" presStyleCnt="0"/>
      <dgm:spPr/>
    </dgm:pt>
  </dgm:ptLst>
  <dgm:cxnLst>
    <dgm:cxn modelId="{AD0AA313-867E-4894-8106-8DA5C8D72FD9}" srcId="{35C2E2A3-F569-4840-B4A8-0CA8DD02461A}" destId="{C3C8955B-302D-423D-B72C-97507D679B5A}" srcOrd="4" destOrd="0" parTransId="{E069A999-C9E6-44C0-9A05-F26EEBA7DFF5}" sibTransId="{30E2C2A7-A126-425C-8860-16861772D50C}"/>
    <dgm:cxn modelId="{8E54E528-86B7-4446-8207-6BC136596843}" type="presOf" srcId="{C3C8955B-302D-423D-B72C-97507D679B5A}" destId="{C3461296-B8A5-4043-A7FC-F6161751C868}" srcOrd="0" destOrd="0" presId="urn:microsoft.com/office/officeart/2005/8/layout/hProcess11"/>
    <dgm:cxn modelId="{44F3CD30-CD65-4468-894A-E5A96BA1EE71}" type="presOf" srcId="{162F060A-5DAD-4220-963F-6CA4F53DE321}" destId="{FD0F0872-0C2D-4239-8026-C13BB91B71EC}" srcOrd="0" destOrd="0" presId="urn:microsoft.com/office/officeart/2005/8/layout/hProcess11"/>
    <dgm:cxn modelId="{6D957D42-31D0-43D1-8629-A8656D7DF46E}" srcId="{35C2E2A3-F569-4840-B4A8-0CA8DD02461A}" destId="{38E37FBC-B353-44F2-881F-474F3456778A}" srcOrd="0" destOrd="0" parTransId="{56C5DC0B-708A-4947-AD53-86C024FA471E}" sibTransId="{352EF50D-AD81-4561-B2A8-B66F1993881C}"/>
    <dgm:cxn modelId="{EB3BEE66-FE1D-4E21-9933-2B0199E113E7}" type="presOf" srcId="{38E37FBC-B353-44F2-881F-474F3456778A}" destId="{DC6AC214-2292-4588-80EA-8345C5C630AF}" srcOrd="0" destOrd="0" presId="urn:microsoft.com/office/officeart/2005/8/layout/hProcess11"/>
    <dgm:cxn modelId="{F09CF152-E6D0-4B26-93B4-0CA247954517}" type="presOf" srcId="{35C2E2A3-F569-4840-B4A8-0CA8DD02461A}" destId="{34977923-DF8E-4D06-90A2-7F43D415135B}" srcOrd="0" destOrd="0" presId="urn:microsoft.com/office/officeart/2005/8/layout/hProcess11"/>
    <dgm:cxn modelId="{0C6C86A7-9425-460F-B9BB-0FE62C846117}" type="presOf" srcId="{D4F32085-581A-465E-BE5E-A9ACFE0D2BE3}" destId="{4E68C54D-AEB1-4CBF-90EA-B5C97ABD1747}" srcOrd="0" destOrd="0" presId="urn:microsoft.com/office/officeart/2005/8/layout/hProcess11"/>
    <dgm:cxn modelId="{9C940EAE-4C6F-4BD1-8663-61C650650797}" srcId="{35C2E2A3-F569-4840-B4A8-0CA8DD02461A}" destId="{162F060A-5DAD-4220-963F-6CA4F53DE321}" srcOrd="1" destOrd="0" parTransId="{9FE4B9A3-975A-496D-A7AA-93B09994E1F7}" sibTransId="{A0F4A2E8-6E22-4148-8000-105C17F32830}"/>
    <dgm:cxn modelId="{AA9850AF-625C-4EBF-89B8-EE8A04B401AB}" type="presOf" srcId="{D072E033-3E2A-4B4C-9E43-D38888FE027E}" destId="{BF452028-10F7-4D69-A711-4BCB2AD8975D}" srcOrd="0" destOrd="0" presId="urn:microsoft.com/office/officeart/2005/8/layout/hProcess11"/>
    <dgm:cxn modelId="{ACA9E0B0-B356-470E-93A1-DD40A1414FC4}" srcId="{35C2E2A3-F569-4840-B4A8-0CA8DD02461A}" destId="{D4F32085-581A-465E-BE5E-A9ACFE0D2BE3}" srcOrd="2" destOrd="0" parTransId="{3DC504F0-60A7-4DD1-A5A8-9FA69E33AB67}" sibTransId="{5847BD62-7F33-42FD-A556-F286C15FD7E1}"/>
    <dgm:cxn modelId="{C460BABD-B3CB-4D97-B10A-8E88500AF94D}" srcId="{35C2E2A3-F569-4840-B4A8-0CA8DD02461A}" destId="{D072E033-3E2A-4B4C-9E43-D38888FE027E}" srcOrd="3" destOrd="0" parTransId="{21A78CCC-ABD0-4B99-83E9-3CAF59EFDC41}" sibTransId="{7BB4D0A4-8F91-48B7-9711-71F460EDBE0F}"/>
    <dgm:cxn modelId="{A5E14847-7287-483F-8820-1065C13FD783}" type="presParOf" srcId="{34977923-DF8E-4D06-90A2-7F43D415135B}" destId="{C34F7839-DBA5-454D-B4BB-F639398CCFCC}" srcOrd="0" destOrd="0" presId="urn:microsoft.com/office/officeart/2005/8/layout/hProcess11"/>
    <dgm:cxn modelId="{E14D6A91-92F1-4F4F-AFAE-E8D35B2D279D}" type="presParOf" srcId="{34977923-DF8E-4D06-90A2-7F43D415135B}" destId="{46E3DF60-99C4-4A40-9395-025E3584DFEB}" srcOrd="1" destOrd="0" presId="urn:microsoft.com/office/officeart/2005/8/layout/hProcess11"/>
    <dgm:cxn modelId="{3A637B63-2A2C-42A4-8B41-A9393E940C96}" type="presParOf" srcId="{46E3DF60-99C4-4A40-9395-025E3584DFEB}" destId="{4B35A3E0-E606-4114-9BFD-339D0336A6DC}" srcOrd="0" destOrd="0" presId="urn:microsoft.com/office/officeart/2005/8/layout/hProcess11"/>
    <dgm:cxn modelId="{1D48CE22-30C5-47DB-B1DB-3EA80BFF3594}" type="presParOf" srcId="{4B35A3E0-E606-4114-9BFD-339D0336A6DC}" destId="{DC6AC214-2292-4588-80EA-8345C5C630AF}" srcOrd="0" destOrd="0" presId="urn:microsoft.com/office/officeart/2005/8/layout/hProcess11"/>
    <dgm:cxn modelId="{F184DA4F-B5BF-4340-98DB-F3740761D9BB}" type="presParOf" srcId="{4B35A3E0-E606-4114-9BFD-339D0336A6DC}" destId="{DAD0C4A9-F17A-4EB4-86C6-95AC65C5FB2A}" srcOrd="1" destOrd="0" presId="urn:microsoft.com/office/officeart/2005/8/layout/hProcess11"/>
    <dgm:cxn modelId="{228F96A4-2BE8-44F7-84BD-5359F38A24E3}" type="presParOf" srcId="{4B35A3E0-E606-4114-9BFD-339D0336A6DC}" destId="{2D222081-4F7D-4940-879F-DF380ADE63BC}" srcOrd="2" destOrd="0" presId="urn:microsoft.com/office/officeart/2005/8/layout/hProcess11"/>
    <dgm:cxn modelId="{A2D820FA-97CA-4755-82DD-C0B0B323DA53}" type="presParOf" srcId="{46E3DF60-99C4-4A40-9395-025E3584DFEB}" destId="{FCD8C11B-B486-4E24-B2BE-768353F942D4}" srcOrd="1" destOrd="0" presId="urn:microsoft.com/office/officeart/2005/8/layout/hProcess11"/>
    <dgm:cxn modelId="{FF6AE07F-7573-4A97-90C0-178443779A7B}" type="presParOf" srcId="{46E3DF60-99C4-4A40-9395-025E3584DFEB}" destId="{826B6595-5924-4831-A44A-064067EC0BC2}" srcOrd="2" destOrd="0" presId="urn:microsoft.com/office/officeart/2005/8/layout/hProcess11"/>
    <dgm:cxn modelId="{DD02EF26-2836-4308-96BB-0EE7265B340F}" type="presParOf" srcId="{826B6595-5924-4831-A44A-064067EC0BC2}" destId="{FD0F0872-0C2D-4239-8026-C13BB91B71EC}" srcOrd="0" destOrd="0" presId="urn:microsoft.com/office/officeart/2005/8/layout/hProcess11"/>
    <dgm:cxn modelId="{A699F812-2046-4ABC-B3C5-B07FBCF6A81E}" type="presParOf" srcId="{826B6595-5924-4831-A44A-064067EC0BC2}" destId="{DE1110DE-3F4F-4D47-9E32-D81B65DB3F3A}" srcOrd="1" destOrd="0" presId="urn:microsoft.com/office/officeart/2005/8/layout/hProcess11"/>
    <dgm:cxn modelId="{0DC411CA-A8C9-485A-95E1-86136AD43C2F}" type="presParOf" srcId="{826B6595-5924-4831-A44A-064067EC0BC2}" destId="{A6A473D6-F985-4124-93B6-3FD38E6F2212}" srcOrd="2" destOrd="0" presId="urn:microsoft.com/office/officeart/2005/8/layout/hProcess11"/>
    <dgm:cxn modelId="{D0C1EB20-AB17-42EF-B506-107B45085819}" type="presParOf" srcId="{46E3DF60-99C4-4A40-9395-025E3584DFEB}" destId="{AF16C949-5D09-460F-9111-8535C98A9B2B}" srcOrd="3" destOrd="0" presId="urn:microsoft.com/office/officeart/2005/8/layout/hProcess11"/>
    <dgm:cxn modelId="{2EE38A7C-BC01-454F-B4BC-E14A27192FB5}" type="presParOf" srcId="{46E3DF60-99C4-4A40-9395-025E3584DFEB}" destId="{76317564-7008-48F0-85D1-6087C3E84610}" srcOrd="4" destOrd="0" presId="urn:microsoft.com/office/officeart/2005/8/layout/hProcess11"/>
    <dgm:cxn modelId="{A2FD9247-0AAA-4383-972E-CB4251C4854F}" type="presParOf" srcId="{76317564-7008-48F0-85D1-6087C3E84610}" destId="{4E68C54D-AEB1-4CBF-90EA-B5C97ABD1747}" srcOrd="0" destOrd="0" presId="urn:microsoft.com/office/officeart/2005/8/layout/hProcess11"/>
    <dgm:cxn modelId="{8D140768-501A-4940-ABD2-42B95CA64FAD}" type="presParOf" srcId="{76317564-7008-48F0-85D1-6087C3E84610}" destId="{144140C1-81E1-4F7E-BB2E-6600A78A2602}" srcOrd="1" destOrd="0" presId="urn:microsoft.com/office/officeart/2005/8/layout/hProcess11"/>
    <dgm:cxn modelId="{262E3A5C-37D3-4707-A54A-DBBE4191BC10}" type="presParOf" srcId="{76317564-7008-48F0-85D1-6087C3E84610}" destId="{9E6EAE18-C4C8-4BBD-B65A-C5A1FCE0618F}" srcOrd="2" destOrd="0" presId="urn:microsoft.com/office/officeart/2005/8/layout/hProcess11"/>
    <dgm:cxn modelId="{4DDA53E9-3E62-404A-B500-D05D9F8676FD}" type="presParOf" srcId="{46E3DF60-99C4-4A40-9395-025E3584DFEB}" destId="{90434FFE-FF5A-41C6-B990-966D6C6EEF4D}" srcOrd="5" destOrd="0" presId="urn:microsoft.com/office/officeart/2005/8/layout/hProcess11"/>
    <dgm:cxn modelId="{46710660-156C-45C7-BAEC-CF8D94DFFA8D}" type="presParOf" srcId="{46E3DF60-99C4-4A40-9395-025E3584DFEB}" destId="{7F4EF3D3-8285-465E-9691-1B80713F45F3}" srcOrd="6" destOrd="0" presId="urn:microsoft.com/office/officeart/2005/8/layout/hProcess11"/>
    <dgm:cxn modelId="{4042477D-2E1A-4E73-B915-2BAD8C189FA8}" type="presParOf" srcId="{7F4EF3D3-8285-465E-9691-1B80713F45F3}" destId="{BF452028-10F7-4D69-A711-4BCB2AD8975D}" srcOrd="0" destOrd="0" presId="urn:microsoft.com/office/officeart/2005/8/layout/hProcess11"/>
    <dgm:cxn modelId="{5C8FFDDE-1697-4B95-877C-27D1DEF02E86}" type="presParOf" srcId="{7F4EF3D3-8285-465E-9691-1B80713F45F3}" destId="{405F0BD8-36DF-492D-BF08-C802173E3A83}" srcOrd="1" destOrd="0" presId="urn:microsoft.com/office/officeart/2005/8/layout/hProcess11"/>
    <dgm:cxn modelId="{C768F803-397C-4E06-99D6-C4749EC00859}" type="presParOf" srcId="{7F4EF3D3-8285-465E-9691-1B80713F45F3}" destId="{A848A745-E33B-4B73-A3F9-FCE3529CDE57}" srcOrd="2" destOrd="0" presId="urn:microsoft.com/office/officeart/2005/8/layout/hProcess11"/>
    <dgm:cxn modelId="{9BB48CD7-F661-401C-9F94-5986EE302F18}" type="presParOf" srcId="{46E3DF60-99C4-4A40-9395-025E3584DFEB}" destId="{F6C2615E-C702-4EDA-8769-32DF58ACA425}" srcOrd="7" destOrd="0" presId="urn:microsoft.com/office/officeart/2005/8/layout/hProcess11"/>
    <dgm:cxn modelId="{71F67727-09E5-40BA-A619-5745B1C3129B}" type="presParOf" srcId="{46E3DF60-99C4-4A40-9395-025E3584DFEB}" destId="{E670F14F-FF51-462A-8107-8845BDF56F24}" srcOrd="8" destOrd="0" presId="urn:microsoft.com/office/officeart/2005/8/layout/hProcess11"/>
    <dgm:cxn modelId="{041378A9-56F2-4DF8-A51D-BF9237279670}" type="presParOf" srcId="{E670F14F-FF51-462A-8107-8845BDF56F24}" destId="{C3461296-B8A5-4043-A7FC-F6161751C868}" srcOrd="0" destOrd="0" presId="urn:microsoft.com/office/officeart/2005/8/layout/hProcess11"/>
    <dgm:cxn modelId="{965D5558-6799-46E2-94A7-617D36CAEA9B}" type="presParOf" srcId="{E670F14F-FF51-462A-8107-8845BDF56F24}" destId="{B691A6F3-E516-4CDE-8987-2D4AAC80C05B}" srcOrd="1" destOrd="0" presId="urn:microsoft.com/office/officeart/2005/8/layout/hProcess11"/>
    <dgm:cxn modelId="{087B45FE-E99B-4502-BE71-9D80C06C6D14}" type="presParOf" srcId="{E670F14F-FF51-462A-8107-8845BDF56F24}" destId="{0E7DE859-7998-4D05-B4A5-C8FE287B012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AF01D7-BA45-4EB9-8BC0-B728EDB28158}"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n-US"/>
        </a:p>
      </dgm:t>
    </dgm:pt>
    <dgm:pt modelId="{DFB7B9DA-0999-47B8-8F2D-4C589238EB1F}">
      <dgm:prSet phldrT="[Text]" custT="1"/>
      <dgm:spPr/>
      <dgm:t>
        <a:bodyPr/>
        <a:lstStyle/>
        <a:p>
          <a:pPr>
            <a:buFont typeface="+mj-lt"/>
            <a:buAutoNum type="arabicPeriod"/>
          </a:pPr>
          <a:r>
            <a:rPr lang="en-US" sz="1000" dirty="0"/>
            <a:t>1 - Understand work already underway &amp; enhance communications</a:t>
          </a:r>
        </a:p>
      </dgm:t>
    </dgm:pt>
    <dgm:pt modelId="{75A99FDC-B805-4551-8164-1DCF343560B0}" type="parTrans" cxnId="{01E5356A-E5F5-4E1F-8DEB-0ECA7B39F922}">
      <dgm:prSet/>
      <dgm:spPr/>
      <dgm:t>
        <a:bodyPr/>
        <a:lstStyle/>
        <a:p>
          <a:endParaRPr lang="en-US" sz="3600"/>
        </a:p>
      </dgm:t>
    </dgm:pt>
    <dgm:pt modelId="{4AEE2D80-39E2-4F71-9C52-9A4DF51C09B2}" type="sibTrans" cxnId="{01E5356A-E5F5-4E1F-8DEB-0ECA7B39F922}">
      <dgm:prSet/>
      <dgm:spPr/>
      <dgm:t>
        <a:bodyPr/>
        <a:lstStyle/>
        <a:p>
          <a:endParaRPr lang="en-US" sz="3600"/>
        </a:p>
      </dgm:t>
    </dgm:pt>
    <dgm:pt modelId="{EEC51E19-9223-4F47-A0CB-E32395C2C345}">
      <dgm:prSet custT="1"/>
      <dgm:spPr/>
      <dgm:t>
        <a:bodyPr/>
        <a:lstStyle/>
        <a:p>
          <a:r>
            <a:rPr lang="en-US" sz="1000" dirty="0"/>
            <a:t>2 - Align AAMC Strategic Priorities with UGRC work where appropriate</a:t>
          </a:r>
        </a:p>
      </dgm:t>
    </dgm:pt>
    <dgm:pt modelId="{A71B0AB7-F03E-4E40-8A19-7131C7C47BFF}" type="parTrans" cxnId="{00935B91-010C-4F0A-AC00-A75D14EF5DF7}">
      <dgm:prSet/>
      <dgm:spPr/>
      <dgm:t>
        <a:bodyPr/>
        <a:lstStyle/>
        <a:p>
          <a:endParaRPr lang="en-US" sz="3600"/>
        </a:p>
      </dgm:t>
    </dgm:pt>
    <dgm:pt modelId="{5567123F-19DD-4B4C-83A1-133D6C059A0F}" type="sibTrans" cxnId="{00935B91-010C-4F0A-AC00-A75D14EF5DF7}">
      <dgm:prSet/>
      <dgm:spPr/>
      <dgm:t>
        <a:bodyPr/>
        <a:lstStyle/>
        <a:p>
          <a:endParaRPr lang="en-US" sz="3600"/>
        </a:p>
      </dgm:t>
    </dgm:pt>
    <dgm:pt modelId="{70029B51-BD64-46A3-A40A-A5E5C4C1E129}">
      <dgm:prSet custT="1"/>
      <dgm:spPr/>
      <dgm:t>
        <a:bodyPr/>
        <a:lstStyle/>
        <a:p>
          <a:r>
            <a:rPr lang="en-US" sz="1000" dirty="0"/>
            <a:t>3 - Identify potential new areas of focus </a:t>
          </a:r>
        </a:p>
      </dgm:t>
    </dgm:pt>
    <dgm:pt modelId="{F51F9E5F-C004-48DA-9413-58D50DCD1CE0}" type="parTrans" cxnId="{BEDA2217-05AB-4FC2-9AD1-7A27112EEFB0}">
      <dgm:prSet/>
      <dgm:spPr/>
      <dgm:t>
        <a:bodyPr/>
        <a:lstStyle/>
        <a:p>
          <a:endParaRPr lang="en-US" sz="3600"/>
        </a:p>
      </dgm:t>
    </dgm:pt>
    <dgm:pt modelId="{1CAE16A7-8A65-4CB0-960A-A1EEB2890764}" type="sibTrans" cxnId="{BEDA2217-05AB-4FC2-9AD1-7A27112EEFB0}">
      <dgm:prSet/>
      <dgm:spPr/>
      <dgm:t>
        <a:bodyPr/>
        <a:lstStyle/>
        <a:p>
          <a:endParaRPr lang="en-US" sz="3600"/>
        </a:p>
      </dgm:t>
    </dgm:pt>
    <dgm:pt modelId="{1AF795B2-DA8A-4D12-82EB-C7BDDF6CBEC8}">
      <dgm:prSet custT="1"/>
      <dgm:spPr/>
      <dgm:t>
        <a:bodyPr/>
        <a:lstStyle/>
        <a:p>
          <a:r>
            <a:rPr lang="en-US" sz="1000" dirty="0"/>
            <a:t>4 - Engage with constituents, members, external national organizations to collaboratively problem-solve</a:t>
          </a:r>
        </a:p>
      </dgm:t>
    </dgm:pt>
    <dgm:pt modelId="{09F8D7EB-909B-44C3-B11F-6AC9D452DD01}" type="parTrans" cxnId="{2FEFF9FB-7605-42D2-B36F-C626B1AC7312}">
      <dgm:prSet/>
      <dgm:spPr/>
      <dgm:t>
        <a:bodyPr/>
        <a:lstStyle/>
        <a:p>
          <a:endParaRPr lang="en-US" sz="3600"/>
        </a:p>
      </dgm:t>
    </dgm:pt>
    <dgm:pt modelId="{95084E0D-2300-48B0-8953-6D1A893D6FEC}" type="sibTrans" cxnId="{2FEFF9FB-7605-42D2-B36F-C626B1AC7312}">
      <dgm:prSet/>
      <dgm:spPr/>
      <dgm:t>
        <a:bodyPr/>
        <a:lstStyle/>
        <a:p>
          <a:endParaRPr lang="en-US" sz="3600"/>
        </a:p>
      </dgm:t>
    </dgm:pt>
    <dgm:pt modelId="{01257063-352A-4B8A-99E7-2A841ED8F158}" type="pres">
      <dgm:prSet presAssocID="{87AF01D7-BA45-4EB9-8BC0-B728EDB28158}" presName="Name0" presStyleCnt="0">
        <dgm:presLayoutVars>
          <dgm:chMax val="7"/>
          <dgm:chPref val="7"/>
          <dgm:dir/>
          <dgm:animLvl val="lvl"/>
        </dgm:presLayoutVars>
      </dgm:prSet>
      <dgm:spPr/>
    </dgm:pt>
    <dgm:pt modelId="{D46F1AFA-C278-474C-8243-28DA98ADAA13}" type="pres">
      <dgm:prSet presAssocID="{DFB7B9DA-0999-47B8-8F2D-4C589238EB1F}" presName="Accent1" presStyleCnt="0"/>
      <dgm:spPr/>
    </dgm:pt>
    <dgm:pt modelId="{DF3B19E4-7811-4DB5-8936-A78E3AEFC2E4}" type="pres">
      <dgm:prSet presAssocID="{DFB7B9DA-0999-47B8-8F2D-4C589238EB1F}" presName="Accent" presStyleLbl="node1" presStyleIdx="0" presStyleCnt="4"/>
      <dgm:spPr/>
    </dgm:pt>
    <dgm:pt modelId="{B71DE82B-0606-49E6-A857-204CAA311761}" type="pres">
      <dgm:prSet presAssocID="{DFB7B9DA-0999-47B8-8F2D-4C589238EB1F}" presName="Parent1" presStyleLbl="revTx" presStyleIdx="0" presStyleCnt="4">
        <dgm:presLayoutVars>
          <dgm:chMax val="1"/>
          <dgm:chPref val="1"/>
          <dgm:bulletEnabled val="1"/>
        </dgm:presLayoutVars>
      </dgm:prSet>
      <dgm:spPr/>
    </dgm:pt>
    <dgm:pt modelId="{1B4DF316-E9EC-49FA-B417-DC6D028F3E93}" type="pres">
      <dgm:prSet presAssocID="{EEC51E19-9223-4F47-A0CB-E32395C2C345}" presName="Accent2" presStyleCnt="0"/>
      <dgm:spPr/>
    </dgm:pt>
    <dgm:pt modelId="{F6890D3B-EAE1-4EA7-AF4F-B8D513A9B992}" type="pres">
      <dgm:prSet presAssocID="{EEC51E19-9223-4F47-A0CB-E32395C2C345}" presName="Accent" presStyleLbl="node1" presStyleIdx="1" presStyleCnt="4"/>
      <dgm:spPr/>
    </dgm:pt>
    <dgm:pt modelId="{7EE795FD-D3BA-454B-82FF-56E27425911E}" type="pres">
      <dgm:prSet presAssocID="{EEC51E19-9223-4F47-A0CB-E32395C2C345}" presName="Parent2" presStyleLbl="revTx" presStyleIdx="1" presStyleCnt="4">
        <dgm:presLayoutVars>
          <dgm:chMax val="1"/>
          <dgm:chPref val="1"/>
          <dgm:bulletEnabled val="1"/>
        </dgm:presLayoutVars>
      </dgm:prSet>
      <dgm:spPr/>
    </dgm:pt>
    <dgm:pt modelId="{88ECF56E-4C38-4C55-A0F6-F0C1EFFC2753}" type="pres">
      <dgm:prSet presAssocID="{70029B51-BD64-46A3-A40A-A5E5C4C1E129}" presName="Accent3" presStyleCnt="0"/>
      <dgm:spPr/>
    </dgm:pt>
    <dgm:pt modelId="{D3EDED28-39E9-414B-9DBB-E18D58254559}" type="pres">
      <dgm:prSet presAssocID="{70029B51-BD64-46A3-A40A-A5E5C4C1E129}" presName="Accent" presStyleLbl="node1" presStyleIdx="2" presStyleCnt="4"/>
      <dgm:spPr/>
    </dgm:pt>
    <dgm:pt modelId="{FC4F1840-4340-4560-9B8D-3D19130AE086}" type="pres">
      <dgm:prSet presAssocID="{70029B51-BD64-46A3-A40A-A5E5C4C1E129}" presName="Parent3" presStyleLbl="revTx" presStyleIdx="2" presStyleCnt="4">
        <dgm:presLayoutVars>
          <dgm:chMax val="1"/>
          <dgm:chPref val="1"/>
          <dgm:bulletEnabled val="1"/>
        </dgm:presLayoutVars>
      </dgm:prSet>
      <dgm:spPr/>
    </dgm:pt>
    <dgm:pt modelId="{B465F9B4-FF4B-4876-BC6B-BED382CBB3DB}" type="pres">
      <dgm:prSet presAssocID="{1AF795B2-DA8A-4D12-82EB-C7BDDF6CBEC8}" presName="Accent4" presStyleCnt="0"/>
      <dgm:spPr/>
    </dgm:pt>
    <dgm:pt modelId="{B70ADD4D-1799-4991-947B-1B078B8D7F2D}" type="pres">
      <dgm:prSet presAssocID="{1AF795B2-DA8A-4D12-82EB-C7BDDF6CBEC8}" presName="Accent" presStyleLbl="node1" presStyleIdx="3" presStyleCnt="4"/>
      <dgm:spPr/>
    </dgm:pt>
    <dgm:pt modelId="{FA6EFB0F-7BDD-45E8-B7A0-9C5F3D62D476}" type="pres">
      <dgm:prSet presAssocID="{1AF795B2-DA8A-4D12-82EB-C7BDDF6CBEC8}" presName="Parent4" presStyleLbl="revTx" presStyleIdx="3" presStyleCnt="4">
        <dgm:presLayoutVars>
          <dgm:chMax val="1"/>
          <dgm:chPref val="1"/>
          <dgm:bulletEnabled val="1"/>
        </dgm:presLayoutVars>
      </dgm:prSet>
      <dgm:spPr/>
    </dgm:pt>
  </dgm:ptLst>
  <dgm:cxnLst>
    <dgm:cxn modelId="{855CBF09-CA9F-4A56-8E89-ACE5B9FD0B1B}" type="presOf" srcId="{1AF795B2-DA8A-4D12-82EB-C7BDDF6CBEC8}" destId="{FA6EFB0F-7BDD-45E8-B7A0-9C5F3D62D476}" srcOrd="0" destOrd="0" presId="urn:microsoft.com/office/officeart/2009/layout/CircleArrowProcess"/>
    <dgm:cxn modelId="{BEDA2217-05AB-4FC2-9AD1-7A27112EEFB0}" srcId="{87AF01D7-BA45-4EB9-8BC0-B728EDB28158}" destId="{70029B51-BD64-46A3-A40A-A5E5C4C1E129}" srcOrd="2" destOrd="0" parTransId="{F51F9E5F-C004-48DA-9413-58D50DCD1CE0}" sibTransId="{1CAE16A7-8A65-4CB0-960A-A1EEB2890764}"/>
    <dgm:cxn modelId="{01E5356A-E5F5-4E1F-8DEB-0ECA7B39F922}" srcId="{87AF01D7-BA45-4EB9-8BC0-B728EDB28158}" destId="{DFB7B9DA-0999-47B8-8F2D-4C589238EB1F}" srcOrd="0" destOrd="0" parTransId="{75A99FDC-B805-4551-8164-1DCF343560B0}" sibTransId="{4AEE2D80-39E2-4F71-9C52-9A4DF51C09B2}"/>
    <dgm:cxn modelId="{3D8A3A4A-400B-420F-B8C1-DA4116370D40}" type="presOf" srcId="{87AF01D7-BA45-4EB9-8BC0-B728EDB28158}" destId="{01257063-352A-4B8A-99E7-2A841ED8F158}" srcOrd="0" destOrd="0" presId="urn:microsoft.com/office/officeart/2009/layout/CircleArrowProcess"/>
    <dgm:cxn modelId="{0772FB51-D58E-404B-A927-B9DC168B0037}" type="presOf" srcId="{DFB7B9DA-0999-47B8-8F2D-4C589238EB1F}" destId="{B71DE82B-0606-49E6-A857-204CAA311761}" srcOrd="0" destOrd="0" presId="urn:microsoft.com/office/officeart/2009/layout/CircleArrowProcess"/>
    <dgm:cxn modelId="{00935B91-010C-4F0A-AC00-A75D14EF5DF7}" srcId="{87AF01D7-BA45-4EB9-8BC0-B728EDB28158}" destId="{EEC51E19-9223-4F47-A0CB-E32395C2C345}" srcOrd="1" destOrd="0" parTransId="{A71B0AB7-F03E-4E40-8A19-7131C7C47BFF}" sibTransId="{5567123F-19DD-4B4C-83A1-133D6C059A0F}"/>
    <dgm:cxn modelId="{388C45C2-BCA6-4509-A608-F06B16849651}" type="presOf" srcId="{EEC51E19-9223-4F47-A0CB-E32395C2C345}" destId="{7EE795FD-D3BA-454B-82FF-56E27425911E}" srcOrd="0" destOrd="0" presId="urn:microsoft.com/office/officeart/2009/layout/CircleArrowProcess"/>
    <dgm:cxn modelId="{632206CA-1356-41A7-A96F-264D9AF4AF59}" type="presOf" srcId="{70029B51-BD64-46A3-A40A-A5E5C4C1E129}" destId="{FC4F1840-4340-4560-9B8D-3D19130AE086}" srcOrd="0" destOrd="0" presId="urn:microsoft.com/office/officeart/2009/layout/CircleArrowProcess"/>
    <dgm:cxn modelId="{2FEFF9FB-7605-42D2-B36F-C626B1AC7312}" srcId="{87AF01D7-BA45-4EB9-8BC0-B728EDB28158}" destId="{1AF795B2-DA8A-4D12-82EB-C7BDDF6CBEC8}" srcOrd="3" destOrd="0" parTransId="{09F8D7EB-909B-44C3-B11F-6AC9D452DD01}" sibTransId="{95084E0D-2300-48B0-8953-6D1A893D6FEC}"/>
    <dgm:cxn modelId="{2A78599A-3A2C-4894-8FF2-6A1472036331}" type="presParOf" srcId="{01257063-352A-4B8A-99E7-2A841ED8F158}" destId="{D46F1AFA-C278-474C-8243-28DA98ADAA13}" srcOrd="0" destOrd="0" presId="urn:microsoft.com/office/officeart/2009/layout/CircleArrowProcess"/>
    <dgm:cxn modelId="{B499C74B-BBD3-43C4-8D8D-4D39D47597F2}" type="presParOf" srcId="{D46F1AFA-C278-474C-8243-28DA98ADAA13}" destId="{DF3B19E4-7811-4DB5-8936-A78E3AEFC2E4}" srcOrd="0" destOrd="0" presId="urn:microsoft.com/office/officeart/2009/layout/CircleArrowProcess"/>
    <dgm:cxn modelId="{C63A29AA-1E96-47D6-ABA8-AA3C9CAF0889}" type="presParOf" srcId="{01257063-352A-4B8A-99E7-2A841ED8F158}" destId="{B71DE82B-0606-49E6-A857-204CAA311761}" srcOrd="1" destOrd="0" presId="urn:microsoft.com/office/officeart/2009/layout/CircleArrowProcess"/>
    <dgm:cxn modelId="{CDF42837-8F63-4020-AE6F-F76370A45978}" type="presParOf" srcId="{01257063-352A-4B8A-99E7-2A841ED8F158}" destId="{1B4DF316-E9EC-49FA-B417-DC6D028F3E93}" srcOrd="2" destOrd="0" presId="urn:microsoft.com/office/officeart/2009/layout/CircleArrowProcess"/>
    <dgm:cxn modelId="{E47F6208-9D04-4953-8181-17431966C23C}" type="presParOf" srcId="{1B4DF316-E9EC-49FA-B417-DC6D028F3E93}" destId="{F6890D3B-EAE1-4EA7-AF4F-B8D513A9B992}" srcOrd="0" destOrd="0" presId="urn:microsoft.com/office/officeart/2009/layout/CircleArrowProcess"/>
    <dgm:cxn modelId="{8C63DA79-D2B9-46CA-942F-75D196A0184C}" type="presParOf" srcId="{01257063-352A-4B8A-99E7-2A841ED8F158}" destId="{7EE795FD-D3BA-454B-82FF-56E27425911E}" srcOrd="3" destOrd="0" presId="urn:microsoft.com/office/officeart/2009/layout/CircleArrowProcess"/>
    <dgm:cxn modelId="{BEDAF469-2E86-418C-9BC8-76529D47E6CC}" type="presParOf" srcId="{01257063-352A-4B8A-99E7-2A841ED8F158}" destId="{88ECF56E-4C38-4C55-A0F6-F0C1EFFC2753}" srcOrd="4" destOrd="0" presId="urn:microsoft.com/office/officeart/2009/layout/CircleArrowProcess"/>
    <dgm:cxn modelId="{0ACD61FE-A8D6-4A9C-8466-AEE1E0383C39}" type="presParOf" srcId="{88ECF56E-4C38-4C55-A0F6-F0C1EFFC2753}" destId="{D3EDED28-39E9-414B-9DBB-E18D58254559}" srcOrd="0" destOrd="0" presId="urn:microsoft.com/office/officeart/2009/layout/CircleArrowProcess"/>
    <dgm:cxn modelId="{06241C77-CADC-4E68-AA27-611E9806238A}" type="presParOf" srcId="{01257063-352A-4B8A-99E7-2A841ED8F158}" destId="{FC4F1840-4340-4560-9B8D-3D19130AE086}" srcOrd="5" destOrd="0" presId="urn:microsoft.com/office/officeart/2009/layout/CircleArrowProcess"/>
    <dgm:cxn modelId="{5B1FCCF0-EAC5-48E3-92B9-8A4C772605E7}" type="presParOf" srcId="{01257063-352A-4B8A-99E7-2A841ED8F158}" destId="{B465F9B4-FF4B-4876-BC6B-BED382CBB3DB}" srcOrd="6" destOrd="0" presId="urn:microsoft.com/office/officeart/2009/layout/CircleArrowProcess"/>
    <dgm:cxn modelId="{D2DA9909-48CD-4FDF-878B-29578C1D6DDE}" type="presParOf" srcId="{B465F9B4-FF4B-4876-BC6B-BED382CBB3DB}" destId="{B70ADD4D-1799-4991-947B-1B078B8D7F2D}" srcOrd="0" destOrd="0" presId="urn:microsoft.com/office/officeart/2009/layout/CircleArrowProcess"/>
    <dgm:cxn modelId="{8DF5D24A-1351-4B05-A648-E3489663F93F}" type="presParOf" srcId="{01257063-352A-4B8A-99E7-2A841ED8F158}" destId="{FA6EFB0F-7BDD-45E8-B7A0-9C5F3D62D476}"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4E9985-CD8A-4D80-A700-804207612E6A}" type="doc">
      <dgm:prSet loTypeId="urn:microsoft.com/office/officeart/2005/8/layout/pyramid1" loCatId="pyramid" qsTypeId="urn:microsoft.com/office/officeart/2005/8/quickstyle/simple1" qsCatId="simple" csTypeId="urn:microsoft.com/office/officeart/2005/8/colors/colorful5" csCatId="colorful" phldr="1"/>
      <dgm:spPr/>
    </dgm:pt>
    <dgm:pt modelId="{4F7B0DDC-11B8-4C4F-85DE-56AC13843CD9}">
      <dgm:prSet phldrT="[Text]" custT="1"/>
      <dgm:spPr/>
      <dgm:t>
        <a:bodyPr/>
        <a:lstStyle/>
        <a:p>
          <a:endParaRPr lang="en-US" sz="1600" dirty="0"/>
        </a:p>
        <a:p>
          <a:endParaRPr lang="en-US" sz="1600" dirty="0"/>
        </a:p>
        <a:p>
          <a:r>
            <a:rPr lang="en-US" sz="1400" b="1" dirty="0">
              <a:solidFill>
                <a:schemeClr val="bg1"/>
              </a:solidFill>
            </a:rPr>
            <a:t>Autonomy</a:t>
          </a:r>
        </a:p>
      </dgm:t>
    </dgm:pt>
    <dgm:pt modelId="{54F55A82-744E-4A95-BA36-1C76B7AC6618}" type="parTrans" cxnId="{A8EE9679-5B63-43F7-83CE-0CAE33C67ED9}">
      <dgm:prSet/>
      <dgm:spPr/>
      <dgm:t>
        <a:bodyPr/>
        <a:lstStyle/>
        <a:p>
          <a:endParaRPr lang="en-US"/>
        </a:p>
      </dgm:t>
    </dgm:pt>
    <dgm:pt modelId="{EFEE87C1-ABFB-46B8-93B4-477A0AEE4EA5}" type="sibTrans" cxnId="{A8EE9679-5B63-43F7-83CE-0CAE33C67ED9}">
      <dgm:prSet/>
      <dgm:spPr/>
      <dgm:t>
        <a:bodyPr/>
        <a:lstStyle/>
        <a:p>
          <a:endParaRPr lang="en-US"/>
        </a:p>
      </dgm:t>
    </dgm:pt>
    <dgm:pt modelId="{08E609DA-0315-4013-AF3A-9DB900604F0D}">
      <dgm:prSet phldrT="[Text]" custT="1"/>
      <dgm:spPr/>
      <dgm:t>
        <a:bodyPr/>
        <a:lstStyle/>
        <a:p>
          <a:r>
            <a:rPr lang="en-US" sz="1400" b="1" dirty="0">
              <a:solidFill>
                <a:schemeClr val="bg1"/>
              </a:solidFill>
            </a:rPr>
            <a:t>Competence: </a:t>
          </a:r>
        </a:p>
        <a:p>
          <a:r>
            <a:rPr lang="en-US" sz="1050" dirty="0">
              <a:solidFill>
                <a:schemeClr val="accent6">
                  <a:lumMod val="50000"/>
                </a:schemeClr>
              </a:solidFill>
            </a:rPr>
            <a:t>Clarity on New Role and Expectations; Ongoing Constructive Feedback </a:t>
          </a:r>
          <a:r>
            <a:rPr lang="en-US" sz="1050" b="1" dirty="0">
              <a:solidFill>
                <a:schemeClr val="accent6">
                  <a:lumMod val="50000"/>
                </a:schemeClr>
              </a:solidFill>
            </a:rPr>
            <a:t> </a:t>
          </a:r>
          <a:endParaRPr lang="en-US" sz="1100" b="1" dirty="0">
            <a:solidFill>
              <a:schemeClr val="accent6">
                <a:lumMod val="50000"/>
              </a:schemeClr>
            </a:solidFill>
          </a:endParaRPr>
        </a:p>
      </dgm:t>
    </dgm:pt>
    <dgm:pt modelId="{A1008B5A-206E-4513-AB43-BC2B4612E25D}" type="parTrans" cxnId="{D6DF974E-4E00-4C17-A71D-998A38A11343}">
      <dgm:prSet/>
      <dgm:spPr/>
      <dgm:t>
        <a:bodyPr/>
        <a:lstStyle/>
        <a:p>
          <a:endParaRPr lang="en-US"/>
        </a:p>
      </dgm:t>
    </dgm:pt>
    <dgm:pt modelId="{68A9BA2D-C08F-4EA8-829C-1FB2379D1DBE}" type="sibTrans" cxnId="{D6DF974E-4E00-4C17-A71D-998A38A11343}">
      <dgm:prSet/>
      <dgm:spPr/>
      <dgm:t>
        <a:bodyPr/>
        <a:lstStyle/>
        <a:p>
          <a:endParaRPr lang="en-US"/>
        </a:p>
      </dgm:t>
    </dgm:pt>
    <dgm:pt modelId="{17D88C0A-C5DF-4A64-B912-BAF5B74A40E4}">
      <dgm:prSet phldrT="[Text]" custT="1"/>
      <dgm:spPr/>
      <dgm:t>
        <a:bodyPr/>
        <a:lstStyle/>
        <a:p>
          <a:r>
            <a:rPr lang="en-US" sz="1400" b="1" dirty="0">
              <a:solidFill>
                <a:schemeClr val="bg1"/>
              </a:solidFill>
            </a:rPr>
            <a:t>Legitimacy and Belonging: </a:t>
          </a:r>
        </a:p>
        <a:p>
          <a:r>
            <a:rPr lang="en-US" sz="1200" dirty="0">
              <a:solidFill>
                <a:schemeClr val="accent6">
                  <a:lumMod val="50000"/>
                </a:schemeClr>
              </a:solidFill>
            </a:rPr>
            <a:t>Meeting New Colleagues, Learning New Routines, Social Norms for Emergency Medicine </a:t>
          </a:r>
          <a:endParaRPr lang="en-US" sz="1400" dirty="0">
            <a:solidFill>
              <a:schemeClr val="accent6">
                <a:lumMod val="50000"/>
              </a:schemeClr>
            </a:solidFill>
          </a:endParaRPr>
        </a:p>
      </dgm:t>
    </dgm:pt>
    <dgm:pt modelId="{2E01054B-5A7A-4ECC-8613-169E1F0C8DD3}" type="parTrans" cxnId="{C4D846B5-BAD0-4C6C-B689-C4D0B9CE8A5A}">
      <dgm:prSet/>
      <dgm:spPr/>
      <dgm:t>
        <a:bodyPr/>
        <a:lstStyle/>
        <a:p>
          <a:endParaRPr lang="en-US"/>
        </a:p>
      </dgm:t>
    </dgm:pt>
    <dgm:pt modelId="{ECBC5B12-A3FB-48F4-9C2D-84E6FA674F51}" type="sibTrans" cxnId="{C4D846B5-BAD0-4C6C-B689-C4D0B9CE8A5A}">
      <dgm:prSet/>
      <dgm:spPr/>
      <dgm:t>
        <a:bodyPr/>
        <a:lstStyle/>
        <a:p>
          <a:endParaRPr lang="en-US"/>
        </a:p>
      </dgm:t>
    </dgm:pt>
    <dgm:pt modelId="{C9EA40B8-47F2-4116-ABD3-D94F5DFCD294}">
      <dgm:prSet phldrT="[Text]" custT="1"/>
      <dgm:spPr/>
      <dgm:t>
        <a:bodyPr/>
        <a:lstStyle/>
        <a:p>
          <a:r>
            <a:rPr lang="en-US" sz="1400" b="1" dirty="0">
              <a:solidFill>
                <a:schemeClr val="bg1"/>
              </a:solidFill>
            </a:rPr>
            <a:t>Practical Needs: </a:t>
          </a:r>
        </a:p>
        <a:p>
          <a:r>
            <a:rPr lang="en-US" sz="1200" b="0" dirty="0">
              <a:solidFill>
                <a:schemeClr val="accent6">
                  <a:lumMod val="50000"/>
                </a:schemeClr>
              </a:solidFill>
            </a:rPr>
            <a:t>Obtaining Training License,</a:t>
          </a:r>
          <a:r>
            <a:rPr lang="en-US" sz="1200" b="1" dirty="0">
              <a:solidFill>
                <a:schemeClr val="accent6">
                  <a:lumMod val="50000"/>
                </a:schemeClr>
              </a:solidFill>
            </a:rPr>
            <a:t> </a:t>
          </a:r>
          <a:r>
            <a:rPr lang="en-US" sz="1200" dirty="0">
              <a:solidFill>
                <a:schemeClr val="accent6">
                  <a:lumMod val="50000"/>
                </a:schemeClr>
              </a:solidFill>
            </a:rPr>
            <a:t>Orientation to Space, Electronic Health Records</a:t>
          </a:r>
          <a:endParaRPr lang="en-US" sz="1400" dirty="0">
            <a:solidFill>
              <a:schemeClr val="accent6">
                <a:lumMod val="50000"/>
              </a:schemeClr>
            </a:solidFill>
          </a:endParaRPr>
        </a:p>
      </dgm:t>
    </dgm:pt>
    <dgm:pt modelId="{D39FEA98-FE78-4BC6-B384-BFE702C5F240}" type="parTrans" cxnId="{DE572242-DD12-4EBA-8A28-527F8C96BAD3}">
      <dgm:prSet/>
      <dgm:spPr/>
      <dgm:t>
        <a:bodyPr/>
        <a:lstStyle/>
        <a:p>
          <a:endParaRPr lang="en-US"/>
        </a:p>
      </dgm:t>
    </dgm:pt>
    <dgm:pt modelId="{00C9A9E3-1563-4FCF-B39C-32220BE49B34}" type="sibTrans" cxnId="{DE572242-DD12-4EBA-8A28-527F8C96BAD3}">
      <dgm:prSet/>
      <dgm:spPr/>
      <dgm:t>
        <a:bodyPr/>
        <a:lstStyle/>
        <a:p>
          <a:endParaRPr lang="en-US"/>
        </a:p>
      </dgm:t>
    </dgm:pt>
    <dgm:pt modelId="{3B32E3A1-480C-46E5-B0CB-896D77893BA2}">
      <dgm:prSet phldrT="[Text]" custT="1"/>
      <dgm:spPr/>
      <dgm:t>
        <a:bodyPr/>
        <a:lstStyle/>
        <a:p>
          <a:r>
            <a:rPr lang="en-US" sz="1400" b="1" dirty="0">
              <a:solidFill>
                <a:schemeClr val="bg1"/>
              </a:solidFill>
            </a:rPr>
            <a:t>Physiological Needs: </a:t>
          </a:r>
        </a:p>
        <a:p>
          <a:r>
            <a:rPr lang="en-US" sz="1400" dirty="0">
              <a:solidFill>
                <a:schemeClr val="accent6">
                  <a:lumMod val="50000"/>
                </a:schemeClr>
              </a:solidFill>
            </a:rPr>
            <a:t>Relocating to New City, State, Country; Securing Health Care; Wellness Resources; Financial Security</a:t>
          </a:r>
        </a:p>
      </dgm:t>
    </dgm:pt>
    <dgm:pt modelId="{AED02560-6F4C-436E-A9A4-AF27416AE2D8}" type="parTrans" cxnId="{43A99ECF-59D4-4FC5-AE66-FE02D7479C2F}">
      <dgm:prSet/>
      <dgm:spPr/>
      <dgm:t>
        <a:bodyPr/>
        <a:lstStyle/>
        <a:p>
          <a:endParaRPr lang="en-US"/>
        </a:p>
      </dgm:t>
    </dgm:pt>
    <dgm:pt modelId="{DE3A40AE-27E1-418D-8C3E-84D0B0D7034D}" type="sibTrans" cxnId="{43A99ECF-59D4-4FC5-AE66-FE02D7479C2F}">
      <dgm:prSet/>
      <dgm:spPr/>
      <dgm:t>
        <a:bodyPr/>
        <a:lstStyle/>
        <a:p>
          <a:endParaRPr lang="en-US"/>
        </a:p>
      </dgm:t>
    </dgm:pt>
    <dgm:pt modelId="{68312D9A-8400-476C-B590-1CACB8C26169}" type="pres">
      <dgm:prSet presAssocID="{4C4E9985-CD8A-4D80-A700-804207612E6A}" presName="Name0" presStyleCnt="0">
        <dgm:presLayoutVars>
          <dgm:dir/>
          <dgm:animLvl val="lvl"/>
          <dgm:resizeHandles val="exact"/>
        </dgm:presLayoutVars>
      </dgm:prSet>
      <dgm:spPr/>
    </dgm:pt>
    <dgm:pt modelId="{5E765A60-9E01-4118-9B29-F3D6A527D55E}" type="pres">
      <dgm:prSet presAssocID="{4F7B0DDC-11B8-4C4F-85DE-56AC13843CD9}" presName="Name8" presStyleCnt="0"/>
      <dgm:spPr/>
    </dgm:pt>
    <dgm:pt modelId="{CF6E67F6-0A1A-468C-86A2-C45C097A126E}" type="pres">
      <dgm:prSet presAssocID="{4F7B0DDC-11B8-4C4F-85DE-56AC13843CD9}" presName="level" presStyleLbl="node1" presStyleIdx="0" presStyleCnt="5">
        <dgm:presLayoutVars>
          <dgm:chMax val="1"/>
          <dgm:bulletEnabled val="1"/>
        </dgm:presLayoutVars>
      </dgm:prSet>
      <dgm:spPr/>
    </dgm:pt>
    <dgm:pt modelId="{68F0FF35-9401-40B4-947B-9D4C5DDE4FC9}" type="pres">
      <dgm:prSet presAssocID="{4F7B0DDC-11B8-4C4F-85DE-56AC13843CD9}" presName="levelTx" presStyleLbl="revTx" presStyleIdx="0" presStyleCnt="0">
        <dgm:presLayoutVars>
          <dgm:chMax val="1"/>
          <dgm:bulletEnabled val="1"/>
        </dgm:presLayoutVars>
      </dgm:prSet>
      <dgm:spPr/>
    </dgm:pt>
    <dgm:pt modelId="{BA9B743C-C105-4BA0-8BAA-12EA81B3EE70}" type="pres">
      <dgm:prSet presAssocID="{08E609DA-0315-4013-AF3A-9DB900604F0D}" presName="Name8" presStyleCnt="0"/>
      <dgm:spPr/>
    </dgm:pt>
    <dgm:pt modelId="{E23641B1-F7BF-4880-982B-F0AE016CE471}" type="pres">
      <dgm:prSet presAssocID="{08E609DA-0315-4013-AF3A-9DB900604F0D}" presName="level" presStyleLbl="node1" presStyleIdx="1" presStyleCnt="5">
        <dgm:presLayoutVars>
          <dgm:chMax val="1"/>
          <dgm:bulletEnabled val="1"/>
        </dgm:presLayoutVars>
      </dgm:prSet>
      <dgm:spPr/>
    </dgm:pt>
    <dgm:pt modelId="{67B90BBD-B711-4BDA-975B-A5B95C8525FE}" type="pres">
      <dgm:prSet presAssocID="{08E609DA-0315-4013-AF3A-9DB900604F0D}" presName="levelTx" presStyleLbl="revTx" presStyleIdx="0" presStyleCnt="0">
        <dgm:presLayoutVars>
          <dgm:chMax val="1"/>
          <dgm:bulletEnabled val="1"/>
        </dgm:presLayoutVars>
      </dgm:prSet>
      <dgm:spPr/>
    </dgm:pt>
    <dgm:pt modelId="{EC6B2A08-9EFD-4060-83E4-ED4B99C9F89B}" type="pres">
      <dgm:prSet presAssocID="{17D88C0A-C5DF-4A64-B912-BAF5B74A40E4}" presName="Name8" presStyleCnt="0"/>
      <dgm:spPr/>
    </dgm:pt>
    <dgm:pt modelId="{B882341F-4737-46A7-8993-37FC72618AAE}" type="pres">
      <dgm:prSet presAssocID="{17D88C0A-C5DF-4A64-B912-BAF5B74A40E4}" presName="level" presStyleLbl="node1" presStyleIdx="2" presStyleCnt="5">
        <dgm:presLayoutVars>
          <dgm:chMax val="1"/>
          <dgm:bulletEnabled val="1"/>
        </dgm:presLayoutVars>
      </dgm:prSet>
      <dgm:spPr/>
    </dgm:pt>
    <dgm:pt modelId="{907B47A1-C1F7-4884-B236-6F97D540CE4B}" type="pres">
      <dgm:prSet presAssocID="{17D88C0A-C5DF-4A64-B912-BAF5B74A40E4}" presName="levelTx" presStyleLbl="revTx" presStyleIdx="0" presStyleCnt="0">
        <dgm:presLayoutVars>
          <dgm:chMax val="1"/>
          <dgm:bulletEnabled val="1"/>
        </dgm:presLayoutVars>
      </dgm:prSet>
      <dgm:spPr/>
    </dgm:pt>
    <dgm:pt modelId="{37B85CAB-13DB-4534-A502-5F7A2AC39C42}" type="pres">
      <dgm:prSet presAssocID="{C9EA40B8-47F2-4116-ABD3-D94F5DFCD294}" presName="Name8" presStyleCnt="0"/>
      <dgm:spPr/>
    </dgm:pt>
    <dgm:pt modelId="{64A85B38-1F75-486A-A913-3E5A8006291B}" type="pres">
      <dgm:prSet presAssocID="{C9EA40B8-47F2-4116-ABD3-D94F5DFCD294}" presName="level" presStyleLbl="node1" presStyleIdx="3" presStyleCnt="5">
        <dgm:presLayoutVars>
          <dgm:chMax val="1"/>
          <dgm:bulletEnabled val="1"/>
        </dgm:presLayoutVars>
      </dgm:prSet>
      <dgm:spPr/>
    </dgm:pt>
    <dgm:pt modelId="{B7481842-443D-4D51-AD58-3F2A434B0445}" type="pres">
      <dgm:prSet presAssocID="{C9EA40B8-47F2-4116-ABD3-D94F5DFCD294}" presName="levelTx" presStyleLbl="revTx" presStyleIdx="0" presStyleCnt="0">
        <dgm:presLayoutVars>
          <dgm:chMax val="1"/>
          <dgm:bulletEnabled val="1"/>
        </dgm:presLayoutVars>
      </dgm:prSet>
      <dgm:spPr/>
    </dgm:pt>
    <dgm:pt modelId="{02E4E47C-A771-4513-8962-1960E72D368E}" type="pres">
      <dgm:prSet presAssocID="{3B32E3A1-480C-46E5-B0CB-896D77893BA2}" presName="Name8" presStyleCnt="0"/>
      <dgm:spPr/>
    </dgm:pt>
    <dgm:pt modelId="{5935AD3C-4EBB-4AB5-823F-07DE3C75553C}" type="pres">
      <dgm:prSet presAssocID="{3B32E3A1-480C-46E5-B0CB-896D77893BA2}" presName="level" presStyleLbl="node1" presStyleIdx="4" presStyleCnt="5">
        <dgm:presLayoutVars>
          <dgm:chMax val="1"/>
          <dgm:bulletEnabled val="1"/>
        </dgm:presLayoutVars>
      </dgm:prSet>
      <dgm:spPr/>
    </dgm:pt>
    <dgm:pt modelId="{EE2D9B98-DBD7-47B7-A63E-5FD83A256445}" type="pres">
      <dgm:prSet presAssocID="{3B32E3A1-480C-46E5-B0CB-896D77893BA2}" presName="levelTx" presStyleLbl="revTx" presStyleIdx="0" presStyleCnt="0">
        <dgm:presLayoutVars>
          <dgm:chMax val="1"/>
          <dgm:bulletEnabled val="1"/>
        </dgm:presLayoutVars>
      </dgm:prSet>
      <dgm:spPr/>
    </dgm:pt>
  </dgm:ptLst>
  <dgm:cxnLst>
    <dgm:cxn modelId="{E71F9A0A-FBD6-4DE5-BF28-B810D9E58E6F}" type="presOf" srcId="{4C4E9985-CD8A-4D80-A700-804207612E6A}" destId="{68312D9A-8400-476C-B590-1CACB8C26169}" srcOrd="0" destOrd="0" presId="urn:microsoft.com/office/officeart/2005/8/layout/pyramid1"/>
    <dgm:cxn modelId="{857D9910-FF6A-4DFC-AC6D-DF2B70605BE5}" type="presOf" srcId="{17D88C0A-C5DF-4A64-B912-BAF5B74A40E4}" destId="{B882341F-4737-46A7-8993-37FC72618AAE}" srcOrd="0" destOrd="0" presId="urn:microsoft.com/office/officeart/2005/8/layout/pyramid1"/>
    <dgm:cxn modelId="{42513520-2E6E-493A-BC53-A53BD5FD3557}" type="presOf" srcId="{4F7B0DDC-11B8-4C4F-85DE-56AC13843CD9}" destId="{CF6E67F6-0A1A-468C-86A2-C45C097A126E}" srcOrd="0" destOrd="0" presId="urn:microsoft.com/office/officeart/2005/8/layout/pyramid1"/>
    <dgm:cxn modelId="{DE572242-DD12-4EBA-8A28-527F8C96BAD3}" srcId="{4C4E9985-CD8A-4D80-A700-804207612E6A}" destId="{C9EA40B8-47F2-4116-ABD3-D94F5DFCD294}" srcOrd="3" destOrd="0" parTransId="{D39FEA98-FE78-4BC6-B384-BFE702C5F240}" sibTransId="{00C9A9E3-1563-4FCF-B39C-32220BE49B34}"/>
    <dgm:cxn modelId="{631C3963-952D-4D2A-B6B5-0A9875C9EC6A}" type="presOf" srcId="{4F7B0DDC-11B8-4C4F-85DE-56AC13843CD9}" destId="{68F0FF35-9401-40B4-947B-9D4C5DDE4FC9}" srcOrd="1" destOrd="0" presId="urn:microsoft.com/office/officeart/2005/8/layout/pyramid1"/>
    <dgm:cxn modelId="{C1C52C4C-4204-432E-8FEA-7014ABE8185A}" type="presOf" srcId="{08E609DA-0315-4013-AF3A-9DB900604F0D}" destId="{E23641B1-F7BF-4880-982B-F0AE016CE471}" srcOrd="0" destOrd="0" presId="urn:microsoft.com/office/officeart/2005/8/layout/pyramid1"/>
    <dgm:cxn modelId="{D6DF974E-4E00-4C17-A71D-998A38A11343}" srcId="{4C4E9985-CD8A-4D80-A700-804207612E6A}" destId="{08E609DA-0315-4013-AF3A-9DB900604F0D}" srcOrd="1" destOrd="0" parTransId="{A1008B5A-206E-4513-AB43-BC2B4612E25D}" sibTransId="{68A9BA2D-C08F-4EA8-829C-1FB2379D1DBE}"/>
    <dgm:cxn modelId="{5454F56E-EF9B-4345-A989-5017E4FC953F}" type="presOf" srcId="{08E609DA-0315-4013-AF3A-9DB900604F0D}" destId="{67B90BBD-B711-4BDA-975B-A5B95C8525FE}" srcOrd="1" destOrd="0" presId="urn:microsoft.com/office/officeart/2005/8/layout/pyramid1"/>
    <dgm:cxn modelId="{A8EE9679-5B63-43F7-83CE-0CAE33C67ED9}" srcId="{4C4E9985-CD8A-4D80-A700-804207612E6A}" destId="{4F7B0DDC-11B8-4C4F-85DE-56AC13843CD9}" srcOrd="0" destOrd="0" parTransId="{54F55A82-744E-4A95-BA36-1C76B7AC6618}" sibTransId="{EFEE87C1-ABFB-46B8-93B4-477A0AEE4EA5}"/>
    <dgm:cxn modelId="{3B8CC195-2BF2-450D-97B2-B114797B7FF6}" type="presOf" srcId="{3B32E3A1-480C-46E5-B0CB-896D77893BA2}" destId="{5935AD3C-4EBB-4AB5-823F-07DE3C75553C}" srcOrd="0" destOrd="0" presId="urn:microsoft.com/office/officeart/2005/8/layout/pyramid1"/>
    <dgm:cxn modelId="{9982E698-5BFE-471D-BCDD-11252606D046}" type="presOf" srcId="{C9EA40B8-47F2-4116-ABD3-D94F5DFCD294}" destId="{64A85B38-1F75-486A-A913-3E5A8006291B}" srcOrd="0" destOrd="0" presId="urn:microsoft.com/office/officeart/2005/8/layout/pyramid1"/>
    <dgm:cxn modelId="{1D653DB3-4084-434C-83C8-6FDB5FBF94EB}" type="presOf" srcId="{3B32E3A1-480C-46E5-B0CB-896D77893BA2}" destId="{EE2D9B98-DBD7-47B7-A63E-5FD83A256445}" srcOrd="1" destOrd="0" presId="urn:microsoft.com/office/officeart/2005/8/layout/pyramid1"/>
    <dgm:cxn modelId="{C4D846B5-BAD0-4C6C-B689-C4D0B9CE8A5A}" srcId="{4C4E9985-CD8A-4D80-A700-804207612E6A}" destId="{17D88C0A-C5DF-4A64-B912-BAF5B74A40E4}" srcOrd="2" destOrd="0" parTransId="{2E01054B-5A7A-4ECC-8613-169E1F0C8DD3}" sibTransId="{ECBC5B12-A3FB-48F4-9C2D-84E6FA674F51}"/>
    <dgm:cxn modelId="{02028BB5-2601-4C49-8E83-AE6937CA8B12}" type="presOf" srcId="{C9EA40B8-47F2-4116-ABD3-D94F5DFCD294}" destId="{B7481842-443D-4D51-AD58-3F2A434B0445}" srcOrd="1" destOrd="0" presId="urn:microsoft.com/office/officeart/2005/8/layout/pyramid1"/>
    <dgm:cxn modelId="{5A6D45CD-F1B5-494B-B228-0C1FF337A319}" type="presOf" srcId="{17D88C0A-C5DF-4A64-B912-BAF5B74A40E4}" destId="{907B47A1-C1F7-4884-B236-6F97D540CE4B}" srcOrd="1" destOrd="0" presId="urn:microsoft.com/office/officeart/2005/8/layout/pyramid1"/>
    <dgm:cxn modelId="{43A99ECF-59D4-4FC5-AE66-FE02D7479C2F}" srcId="{4C4E9985-CD8A-4D80-A700-804207612E6A}" destId="{3B32E3A1-480C-46E5-B0CB-896D77893BA2}" srcOrd="4" destOrd="0" parTransId="{AED02560-6F4C-436E-A9A4-AF27416AE2D8}" sibTransId="{DE3A40AE-27E1-418D-8C3E-84D0B0D7034D}"/>
    <dgm:cxn modelId="{D7662604-FE75-44E1-ADEE-7C360329FCCC}" type="presParOf" srcId="{68312D9A-8400-476C-B590-1CACB8C26169}" destId="{5E765A60-9E01-4118-9B29-F3D6A527D55E}" srcOrd="0" destOrd="0" presId="urn:microsoft.com/office/officeart/2005/8/layout/pyramid1"/>
    <dgm:cxn modelId="{FABDD4ED-C7D7-457C-B04A-7C12124E1282}" type="presParOf" srcId="{5E765A60-9E01-4118-9B29-F3D6A527D55E}" destId="{CF6E67F6-0A1A-468C-86A2-C45C097A126E}" srcOrd="0" destOrd="0" presId="urn:microsoft.com/office/officeart/2005/8/layout/pyramid1"/>
    <dgm:cxn modelId="{38136D27-455D-4AD0-9C93-479AE61571F3}" type="presParOf" srcId="{5E765A60-9E01-4118-9B29-F3D6A527D55E}" destId="{68F0FF35-9401-40B4-947B-9D4C5DDE4FC9}" srcOrd="1" destOrd="0" presId="urn:microsoft.com/office/officeart/2005/8/layout/pyramid1"/>
    <dgm:cxn modelId="{3CF43367-06A1-4E96-AB85-69963804D4DB}" type="presParOf" srcId="{68312D9A-8400-476C-B590-1CACB8C26169}" destId="{BA9B743C-C105-4BA0-8BAA-12EA81B3EE70}" srcOrd="1" destOrd="0" presId="urn:microsoft.com/office/officeart/2005/8/layout/pyramid1"/>
    <dgm:cxn modelId="{C177234E-31F7-48BA-BD29-94AC68D10C71}" type="presParOf" srcId="{BA9B743C-C105-4BA0-8BAA-12EA81B3EE70}" destId="{E23641B1-F7BF-4880-982B-F0AE016CE471}" srcOrd="0" destOrd="0" presId="urn:microsoft.com/office/officeart/2005/8/layout/pyramid1"/>
    <dgm:cxn modelId="{70C62995-BD4B-4A4A-B1A8-4EBA8CE0E2A2}" type="presParOf" srcId="{BA9B743C-C105-4BA0-8BAA-12EA81B3EE70}" destId="{67B90BBD-B711-4BDA-975B-A5B95C8525FE}" srcOrd="1" destOrd="0" presId="urn:microsoft.com/office/officeart/2005/8/layout/pyramid1"/>
    <dgm:cxn modelId="{D82FF872-323D-4977-9737-6B49C0754A69}" type="presParOf" srcId="{68312D9A-8400-476C-B590-1CACB8C26169}" destId="{EC6B2A08-9EFD-4060-83E4-ED4B99C9F89B}" srcOrd="2" destOrd="0" presId="urn:microsoft.com/office/officeart/2005/8/layout/pyramid1"/>
    <dgm:cxn modelId="{B5365252-6411-4A12-8E56-96751CADCA7F}" type="presParOf" srcId="{EC6B2A08-9EFD-4060-83E4-ED4B99C9F89B}" destId="{B882341F-4737-46A7-8993-37FC72618AAE}" srcOrd="0" destOrd="0" presId="urn:microsoft.com/office/officeart/2005/8/layout/pyramid1"/>
    <dgm:cxn modelId="{9D3C22ED-E36C-48A7-B452-043448602C52}" type="presParOf" srcId="{EC6B2A08-9EFD-4060-83E4-ED4B99C9F89B}" destId="{907B47A1-C1F7-4884-B236-6F97D540CE4B}" srcOrd="1" destOrd="0" presId="urn:microsoft.com/office/officeart/2005/8/layout/pyramid1"/>
    <dgm:cxn modelId="{3530CDFC-1082-4A5E-BEA5-C9A065B0F3C8}" type="presParOf" srcId="{68312D9A-8400-476C-B590-1CACB8C26169}" destId="{37B85CAB-13DB-4534-A502-5F7A2AC39C42}" srcOrd="3" destOrd="0" presId="urn:microsoft.com/office/officeart/2005/8/layout/pyramid1"/>
    <dgm:cxn modelId="{CB99298A-BCB9-453E-AF74-31769C3B87EC}" type="presParOf" srcId="{37B85CAB-13DB-4534-A502-5F7A2AC39C42}" destId="{64A85B38-1F75-486A-A913-3E5A8006291B}" srcOrd="0" destOrd="0" presId="urn:microsoft.com/office/officeart/2005/8/layout/pyramid1"/>
    <dgm:cxn modelId="{4C4567BE-92FC-4EBE-AE87-A95054B454E3}" type="presParOf" srcId="{37B85CAB-13DB-4534-A502-5F7A2AC39C42}" destId="{B7481842-443D-4D51-AD58-3F2A434B0445}" srcOrd="1" destOrd="0" presId="urn:microsoft.com/office/officeart/2005/8/layout/pyramid1"/>
    <dgm:cxn modelId="{9E3AA75F-2E7F-49DF-9D83-C5300C80B961}" type="presParOf" srcId="{68312D9A-8400-476C-B590-1CACB8C26169}" destId="{02E4E47C-A771-4513-8962-1960E72D368E}" srcOrd="4" destOrd="0" presId="urn:microsoft.com/office/officeart/2005/8/layout/pyramid1"/>
    <dgm:cxn modelId="{D272A1BA-2FC1-4EA8-B543-BCCAABB5ED33}" type="presParOf" srcId="{02E4E47C-A771-4513-8962-1960E72D368E}" destId="{5935AD3C-4EBB-4AB5-823F-07DE3C75553C}" srcOrd="0" destOrd="0" presId="urn:microsoft.com/office/officeart/2005/8/layout/pyramid1"/>
    <dgm:cxn modelId="{A7F2801C-B172-4773-AFC5-F8E71E1970D9}" type="presParOf" srcId="{02E4E47C-A771-4513-8962-1960E72D368E}" destId="{EE2D9B98-DBD7-47B7-A63E-5FD83A25644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F7839-DBA5-454D-B4BB-F639398CCFCC}">
      <dsp:nvSpPr>
        <dsp:cNvPr id="0" name=""/>
        <dsp:cNvSpPr/>
      </dsp:nvSpPr>
      <dsp:spPr>
        <a:xfrm>
          <a:off x="0" y="1107369"/>
          <a:ext cx="8734927" cy="1476492"/>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AC214-2292-4588-80EA-8345C5C630AF}">
      <dsp:nvSpPr>
        <dsp:cNvPr id="0" name=""/>
        <dsp:cNvSpPr/>
      </dsp:nvSpPr>
      <dsp:spPr>
        <a:xfrm>
          <a:off x="2660" y="0"/>
          <a:ext cx="1235032" cy="14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t>Fall 2019: </a:t>
          </a:r>
        </a:p>
        <a:p>
          <a:pPr marL="0" lvl="0" indent="0" algn="ctr" defTabSz="711200">
            <a:lnSpc>
              <a:spcPct val="90000"/>
            </a:lnSpc>
            <a:spcBef>
              <a:spcPct val="0"/>
            </a:spcBef>
            <a:spcAft>
              <a:spcPct val="35000"/>
            </a:spcAft>
            <a:buNone/>
          </a:pPr>
          <a:r>
            <a:rPr lang="en-US" sz="1600" kern="1200" dirty="0"/>
            <a:t>UGRC Proposed</a:t>
          </a:r>
        </a:p>
      </dsp:txBody>
      <dsp:txXfrm>
        <a:off x="2660" y="0"/>
        <a:ext cx="1235032" cy="1476492"/>
      </dsp:txXfrm>
    </dsp:sp>
    <dsp:sp modelId="{DAD0C4A9-F17A-4EB4-86C6-95AC65C5FB2A}">
      <dsp:nvSpPr>
        <dsp:cNvPr id="0" name=""/>
        <dsp:cNvSpPr/>
      </dsp:nvSpPr>
      <dsp:spPr>
        <a:xfrm>
          <a:off x="435614" y="1661053"/>
          <a:ext cx="369123" cy="36912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0F0872-0C2D-4239-8026-C13BB91B71EC}">
      <dsp:nvSpPr>
        <dsp:cNvPr id="0" name=""/>
        <dsp:cNvSpPr/>
      </dsp:nvSpPr>
      <dsp:spPr>
        <a:xfrm>
          <a:off x="843254" y="2202704"/>
          <a:ext cx="1734769" cy="14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t>Spring-Summer 2020: </a:t>
          </a:r>
          <a:r>
            <a:rPr lang="en-US" sz="1600" kern="1200" dirty="0"/>
            <a:t>Planning Comm Convenes &amp; Plans</a:t>
          </a:r>
        </a:p>
      </dsp:txBody>
      <dsp:txXfrm>
        <a:off x="843254" y="2202704"/>
        <a:ext cx="1734769" cy="1476492"/>
      </dsp:txXfrm>
    </dsp:sp>
    <dsp:sp modelId="{DE1110DE-3F4F-4D47-9E32-D81B65DB3F3A}">
      <dsp:nvSpPr>
        <dsp:cNvPr id="0" name=""/>
        <dsp:cNvSpPr/>
      </dsp:nvSpPr>
      <dsp:spPr>
        <a:xfrm>
          <a:off x="1474140" y="1661053"/>
          <a:ext cx="369123" cy="36912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8C54D-AEB1-4CBF-90EA-B5C97ABD1747}">
      <dsp:nvSpPr>
        <dsp:cNvPr id="0" name=""/>
        <dsp:cNvSpPr/>
      </dsp:nvSpPr>
      <dsp:spPr>
        <a:xfrm>
          <a:off x="2363624" y="0"/>
          <a:ext cx="1414429" cy="14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t>Sept 2020: </a:t>
          </a:r>
          <a:r>
            <a:rPr lang="en-US" sz="1600" kern="1200" dirty="0"/>
            <a:t>UGRC Begins Work</a:t>
          </a:r>
        </a:p>
      </dsp:txBody>
      <dsp:txXfrm>
        <a:off x="2363624" y="0"/>
        <a:ext cx="1414429" cy="1476492"/>
      </dsp:txXfrm>
    </dsp:sp>
    <dsp:sp modelId="{144140C1-81E1-4F7E-BB2E-6600A78A2602}">
      <dsp:nvSpPr>
        <dsp:cNvPr id="0" name=""/>
        <dsp:cNvSpPr/>
      </dsp:nvSpPr>
      <dsp:spPr>
        <a:xfrm>
          <a:off x="2746735" y="1661053"/>
          <a:ext cx="369123" cy="36912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52028-10F7-4D69-A711-4BCB2AD8975D}">
      <dsp:nvSpPr>
        <dsp:cNvPr id="0" name=""/>
        <dsp:cNvSpPr/>
      </dsp:nvSpPr>
      <dsp:spPr>
        <a:xfrm>
          <a:off x="4098728" y="2214738"/>
          <a:ext cx="1951121" cy="14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t>April 2021</a:t>
          </a:r>
          <a:r>
            <a:rPr lang="en-US" sz="1600" kern="1200" dirty="0"/>
            <a:t>: </a:t>
          </a:r>
        </a:p>
        <a:p>
          <a:pPr marL="0" lvl="0" indent="0" algn="ctr" defTabSz="711200">
            <a:lnSpc>
              <a:spcPct val="90000"/>
            </a:lnSpc>
            <a:spcBef>
              <a:spcPct val="0"/>
            </a:spcBef>
            <a:spcAft>
              <a:spcPct val="35000"/>
            </a:spcAft>
            <a:buNone/>
          </a:pPr>
          <a:r>
            <a:rPr lang="en-US" sz="1600" kern="1200" dirty="0"/>
            <a:t>Draft Recommendations Open for Public Comment</a:t>
          </a:r>
        </a:p>
      </dsp:txBody>
      <dsp:txXfrm>
        <a:off x="4098728" y="2214738"/>
        <a:ext cx="1951121" cy="1476492"/>
      </dsp:txXfrm>
    </dsp:sp>
    <dsp:sp modelId="{405F0BD8-36DF-492D-BF08-C802173E3A83}">
      <dsp:nvSpPr>
        <dsp:cNvPr id="0" name=""/>
        <dsp:cNvSpPr/>
      </dsp:nvSpPr>
      <dsp:spPr>
        <a:xfrm>
          <a:off x="4781574" y="1661053"/>
          <a:ext cx="369123" cy="36912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61296-B8A5-4043-A7FC-F6161751C868}">
      <dsp:nvSpPr>
        <dsp:cNvPr id="0" name=""/>
        <dsp:cNvSpPr/>
      </dsp:nvSpPr>
      <dsp:spPr>
        <a:xfrm>
          <a:off x="6111942" y="285583"/>
          <a:ext cx="1381228" cy="115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t>July 2021</a:t>
          </a:r>
          <a:r>
            <a:rPr lang="en-US" sz="1600" kern="1200" dirty="0"/>
            <a:t>: UGRC Concludes Work </a:t>
          </a:r>
        </a:p>
      </dsp:txBody>
      <dsp:txXfrm>
        <a:off x="6111942" y="285583"/>
        <a:ext cx="1381228" cy="1154734"/>
      </dsp:txXfrm>
    </dsp:sp>
    <dsp:sp modelId="{B691A6F3-E516-4CDE-8987-2D4AAC80C05B}">
      <dsp:nvSpPr>
        <dsp:cNvPr id="0" name=""/>
        <dsp:cNvSpPr/>
      </dsp:nvSpPr>
      <dsp:spPr>
        <a:xfrm>
          <a:off x="6670774" y="1661053"/>
          <a:ext cx="369123" cy="36912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B19E4-7811-4DB5-8936-A78E3AEFC2E4}">
      <dsp:nvSpPr>
        <dsp:cNvPr id="0" name=""/>
        <dsp:cNvSpPr/>
      </dsp:nvSpPr>
      <dsp:spPr>
        <a:xfrm>
          <a:off x="2642292" y="0"/>
          <a:ext cx="1953840" cy="1954039"/>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DE82B-0606-49E6-A857-204CAA311761}">
      <dsp:nvSpPr>
        <dsp:cNvPr id="0" name=""/>
        <dsp:cNvSpPr/>
      </dsp:nvSpPr>
      <dsp:spPr>
        <a:xfrm>
          <a:off x="3073669" y="707309"/>
          <a:ext cx="1090353" cy="54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 typeface="+mj-lt"/>
            <a:buNone/>
          </a:pPr>
          <a:r>
            <a:rPr lang="en-US" sz="1000" kern="1200" dirty="0"/>
            <a:t>1 - Understand work already underway &amp; enhance communications</a:t>
          </a:r>
        </a:p>
      </dsp:txBody>
      <dsp:txXfrm>
        <a:off x="3073669" y="707309"/>
        <a:ext cx="1090353" cy="545120"/>
      </dsp:txXfrm>
    </dsp:sp>
    <dsp:sp modelId="{F6890D3B-EAE1-4EA7-AF4F-B8D513A9B992}">
      <dsp:nvSpPr>
        <dsp:cNvPr id="0" name=""/>
        <dsp:cNvSpPr/>
      </dsp:nvSpPr>
      <dsp:spPr>
        <a:xfrm>
          <a:off x="2099498" y="1122885"/>
          <a:ext cx="1953840" cy="1954039"/>
        </a:xfrm>
        <a:prstGeom prst="leftCircularArrow">
          <a:avLst>
            <a:gd name="adj1" fmla="val 10980"/>
            <a:gd name="adj2" fmla="val 1142322"/>
            <a:gd name="adj3" fmla="val 6300000"/>
            <a:gd name="adj4" fmla="val 18900000"/>
            <a:gd name="adj5" fmla="val 12500"/>
          </a:avLst>
        </a:prstGeom>
        <a:solidFill>
          <a:schemeClr val="accent3">
            <a:hueOff val="1300000"/>
            <a:satOff val="11135"/>
            <a:lumOff val="-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795FD-D3BA-454B-82FF-56E27425911E}">
      <dsp:nvSpPr>
        <dsp:cNvPr id="0" name=""/>
        <dsp:cNvSpPr/>
      </dsp:nvSpPr>
      <dsp:spPr>
        <a:xfrm>
          <a:off x="2528675" y="1832267"/>
          <a:ext cx="1090353" cy="54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2 - Align AAMC Strategic Priorities with UGRC work where appropriate</a:t>
          </a:r>
        </a:p>
      </dsp:txBody>
      <dsp:txXfrm>
        <a:off x="2528675" y="1832267"/>
        <a:ext cx="1090353" cy="545120"/>
      </dsp:txXfrm>
    </dsp:sp>
    <dsp:sp modelId="{D3EDED28-39E9-414B-9DBB-E18D58254559}">
      <dsp:nvSpPr>
        <dsp:cNvPr id="0" name=""/>
        <dsp:cNvSpPr/>
      </dsp:nvSpPr>
      <dsp:spPr>
        <a:xfrm>
          <a:off x="2642292" y="2249917"/>
          <a:ext cx="1953840" cy="1954039"/>
        </a:xfrm>
        <a:prstGeom prst="circularArrow">
          <a:avLst>
            <a:gd name="adj1" fmla="val 10980"/>
            <a:gd name="adj2" fmla="val 1142322"/>
            <a:gd name="adj3" fmla="val 4500000"/>
            <a:gd name="adj4" fmla="val 13500000"/>
            <a:gd name="adj5" fmla="val 12500"/>
          </a:avLst>
        </a:prstGeom>
        <a:solidFill>
          <a:schemeClr val="accent3">
            <a:hueOff val="2600000"/>
            <a:satOff val="22270"/>
            <a:lumOff val="-1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F1840-4340-4560-9B8D-3D19130AE086}">
      <dsp:nvSpPr>
        <dsp:cNvPr id="0" name=""/>
        <dsp:cNvSpPr/>
      </dsp:nvSpPr>
      <dsp:spPr>
        <a:xfrm>
          <a:off x="3073669" y="2957226"/>
          <a:ext cx="1090353" cy="54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3 - Identify potential new areas of focus </a:t>
          </a:r>
        </a:p>
      </dsp:txBody>
      <dsp:txXfrm>
        <a:off x="3073669" y="2957226"/>
        <a:ext cx="1090353" cy="545120"/>
      </dsp:txXfrm>
    </dsp:sp>
    <dsp:sp modelId="{B70ADD4D-1799-4991-947B-1B078B8D7F2D}">
      <dsp:nvSpPr>
        <dsp:cNvPr id="0" name=""/>
        <dsp:cNvSpPr/>
      </dsp:nvSpPr>
      <dsp:spPr>
        <a:xfrm>
          <a:off x="2238770" y="3502346"/>
          <a:ext cx="1678594" cy="1679406"/>
        </a:xfrm>
        <a:prstGeom prst="blockArc">
          <a:avLst>
            <a:gd name="adj1" fmla="val 0"/>
            <a:gd name="adj2" fmla="val 18900000"/>
            <a:gd name="adj3" fmla="val 12740"/>
          </a:avLst>
        </a:prstGeom>
        <a:solidFill>
          <a:schemeClr val="accent3">
            <a:hueOff val="3900000"/>
            <a:satOff val="33405"/>
            <a:lumOff val="-27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EFB0F-7BDD-45E8-B7A0-9C5F3D62D476}">
      <dsp:nvSpPr>
        <dsp:cNvPr id="0" name=""/>
        <dsp:cNvSpPr/>
      </dsp:nvSpPr>
      <dsp:spPr>
        <a:xfrm>
          <a:off x="2528675" y="4082185"/>
          <a:ext cx="1090353" cy="54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4 - Engage with constituents, members, external national organizations to collaboratively problem-solve</a:t>
          </a:r>
        </a:p>
      </dsp:txBody>
      <dsp:txXfrm>
        <a:off x="2528675" y="4082185"/>
        <a:ext cx="1090353" cy="545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E67F6-0A1A-468C-86A2-C45C097A126E}">
      <dsp:nvSpPr>
        <dsp:cNvPr id="0" name=""/>
        <dsp:cNvSpPr/>
      </dsp:nvSpPr>
      <dsp:spPr>
        <a:xfrm>
          <a:off x="2460303" y="0"/>
          <a:ext cx="1230151" cy="978099"/>
        </a:xfrm>
        <a:prstGeom prst="trapezoid">
          <a:avLst>
            <a:gd name="adj" fmla="val 62885"/>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400" b="1" kern="1200" dirty="0">
              <a:solidFill>
                <a:schemeClr val="bg1"/>
              </a:solidFill>
            </a:rPr>
            <a:t>Autonomy</a:t>
          </a:r>
        </a:p>
      </dsp:txBody>
      <dsp:txXfrm>
        <a:off x="2460303" y="0"/>
        <a:ext cx="1230151" cy="978099"/>
      </dsp:txXfrm>
    </dsp:sp>
    <dsp:sp modelId="{E23641B1-F7BF-4880-982B-F0AE016CE471}">
      <dsp:nvSpPr>
        <dsp:cNvPr id="0" name=""/>
        <dsp:cNvSpPr/>
      </dsp:nvSpPr>
      <dsp:spPr>
        <a:xfrm>
          <a:off x="1845227" y="978099"/>
          <a:ext cx="2460303" cy="978099"/>
        </a:xfrm>
        <a:prstGeom prst="trapezoid">
          <a:avLst>
            <a:gd name="adj" fmla="val 62885"/>
          </a:avLst>
        </a:prstGeom>
        <a:solidFill>
          <a:schemeClr val="accent5">
            <a:hueOff val="483697"/>
            <a:satOff val="6837"/>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Competence: </a:t>
          </a:r>
        </a:p>
        <a:p>
          <a:pPr marL="0" lvl="0" indent="0" algn="ctr" defTabSz="622300">
            <a:lnSpc>
              <a:spcPct val="90000"/>
            </a:lnSpc>
            <a:spcBef>
              <a:spcPct val="0"/>
            </a:spcBef>
            <a:spcAft>
              <a:spcPct val="35000"/>
            </a:spcAft>
            <a:buNone/>
          </a:pPr>
          <a:r>
            <a:rPr lang="en-US" sz="1050" kern="1200" dirty="0">
              <a:solidFill>
                <a:schemeClr val="accent6">
                  <a:lumMod val="50000"/>
                </a:schemeClr>
              </a:solidFill>
            </a:rPr>
            <a:t>Clarity on New Role and Expectations; Ongoing Constructive Feedback </a:t>
          </a:r>
          <a:r>
            <a:rPr lang="en-US" sz="1050" b="1" kern="1200" dirty="0">
              <a:solidFill>
                <a:schemeClr val="accent6">
                  <a:lumMod val="50000"/>
                </a:schemeClr>
              </a:solidFill>
            </a:rPr>
            <a:t> </a:t>
          </a:r>
          <a:endParaRPr lang="en-US" sz="1100" b="1" kern="1200" dirty="0">
            <a:solidFill>
              <a:schemeClr val="accent6">
                <a:lumMod val="50000"/>
              </a:schemeClr>
            </a:solidFill>
          </a:endParaRPr>
        </a:p>
      </dsp:txBody>
      <dsp:txXfrm>
        <a:off x="2275780" y="978099"/>
        <a:ext cx="1599197" cy="978099"/>
      </dsp:txXfrm>
    </dsp:sp>
    <dsp:sp modelId="{B882341F-4737-46A7-8993-37FC72618AAE}">
      <dsp:nvSpPr>
        <dsp:cNvPr id="0" name=""/>
        <dsp:cNvSpPr/>
      </dsp:nvSpPr>
      <dsp:spPr>
        <a:xfrm>
          <a:off x="1230151" y="1956199"/>
          <a:ext cx="3690454" cy="978099"/>
        </a:xfrm>
        <a:prstGeom prst="trapezoid">
          <a:avLst>
            <a:gd name="adj" fmla="val 62885"/>
          </a:avLst>
        </a:prstGeom>
        <a:solidFill>
          <a:schemeClr val="accent5">
            <a:hueOff val="967394"/>
            <a:satOff val="13675"/>
            <a:lumOff val="-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Legitimacy and Belonging: </a:t>
          </a:r>
        </a:p>
        <a:p>
          <a:pPr marL="0" lvl="0" indent="0" algn="ctr" defTabSz="622300">
            <a:lnSpc>
              <a:spcPct val="90000"/>
            </a:lnSpc>
            <a:spcBef>
              <a:spcPct val="0"/>
            </a:spcBef>
            <a:spcAft>
              <a:spcPct val="35000"/>
            </a:spcAft>
            <a:buNone/>
          </a:pPr>
          <a:r>
            <a:rPr lang="en-US" sz="1200" kern="1200" dirty="0">
              <a:solidFill>
                <a:schemeClr val="accent6">
                  <a:lumMod val="50000"/>
                </a:schemeClr>
              </a:solidFill>
            </a:rPr>
            <a:t>Meeting New Colleagues, Learning New Routines, Social Norms for Emergency Medicine </a:t>
          </a:r>
          <a:endParaRPr lang="en-US" sz="1400" kern="1200" dirty="0">
            <a:solidFill>
              <a:schemeClr val="accent6">
                <a:lumMod val="50000"/>
              </a:schemeClr>
            </a:solidFill>
          </a:endParaRPr>
        </a:p>
      </dsp:txBody>
      <dsp:txXfrm>
        <a:off x="1875981" y="1956199"/>
        <a:ext cx="2398795" cy="978099"/>
      </dsp:txXfrm>
    </dsp:sp>
    <dsp:sp modelId="{64A85B38-1F75-486A-A913-3E5A8006291B}">
      <dsp:nvSpPr>
        <dsp:cNvPr id="0" name=""/>
        <dsp:cNvSpPr/>
      </dsp:nvSpPr>
      <dsp:spPr>
        <a:xfrm>
          <a:off x="615075" y="2934298"/>
          <a:ext cx="4920606" cy="978099"/>
        </a:xfrm>
        <a:prstGeom prst="trapezoid">
          <a:avLst>
            <a:gd name="adj" fmla="val 62885"/>
          </a:avLst>
        </a:prstGeom>
        <a:solidFill>
          <a:schemeClr val="accent5">
            <a:hueOff val="1451091"/>
            <a:satOff val="20513"/>
            <a:lumOff val="-72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Practical Needs: </a:t>
          </a:r>
        </a:p>
        <a:p>
          <a:pPr marL="0" lvl="0" indent="0" algn="ctr" defTabSz="622300">
            <a:lnSpc>
              <a:spcPct val="90000"/>
            </a:lnSpc>
            <a:spcBef>
              <a:spcPct val="0"/>
            </a:spcBef>
            <a:spcAft>
              <a:spcPct val="35000"/>
            </a:spcAft>
            <a:buNone/>
          </a:pPr>
          <a:r>
            <a:rPr lang="en-US" sz="1200" b="0" kern="1200" dirty="0">
              <a:solidFill>
                <a:schemeClr val="accent6">
                  <a:lumMod val="50000"/>
                </a:schemeClr>
              </a:solidFill>
            </a:rPr>
            <a:t>Obtaining Training License,</a:t>
          </a:r>
          <a:r>
            <a:rPr lang="en-US" sz="1200" b="1" kern="1200" dirty="0">
              <a:solidFill>
                <a:schemeClr val="accent6">
                  <a:lumMod val="50000"/>
                </a:schemeClr>
              </a:solidFill>
            </a:rPr>
            <a:t> </a:t>
          </a:r>
          <a:r>
            <a:rPr lang="en-US" sz="1200" kern="1200" dirty="0">
              <a:solidFill>
                <a:schemeClr val="accent6">
                  <a:lumMod val="50000"/>
                </a:schemeClr>
              </a:solidFill>
            </a:rPr>
            <a:t>Orientation to Space, Electronic Health Records</a:t>
          </a:r>
          <a:endParaRPr lang="en-US" sz="1400" kern="1200" dirty="0">
            <a:solidFill>
              <a:schemeClr val="accent6">
                <a:lumMod val="50000"/>
              </a:schemeClr>
            </a:solidFill>
          </a:endParaRPr>
        </a:p>
      </dsp:txBody>
      <dsp:txXfrm>
        <a:off x="1476181" y="2934298"/>
        <a:ext cx="3198394" cy="978099"/>
      </dsp:txXfrm>
    </dsp:sp>
    <dsp:sp modelId="{5935AD3C-4EBB-4AB5-823F-07DE3C75553C}">
      <dsp:nvSpPr>
        <dsp:cNvPr id="0" name=""/>
        <dsp:cNvSpPr/>
      </dsp:nvSpPr>
      <dsp:spPr>
        <a:xfrm>
          <a:off x="0" y="3912398"/>
          <a:ext cx="6150757" cy="978099"/>
        </a:xfrm>
        <a:prstGeom prst="trapezoid">
          <a:avLst>
            <a:gd name="adj" fmla="val 62885"/>
          </a:avLst>
        </a:prstGeom>
        <a:solidFill>
          <a:schemeClr val="accent5">
            <a:hueOff val="1934788"/>
            <a:satOff val="27350"/>
            <a:lumOff val="-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Physiological Needs: </a:t>
          </a:r>
        </a:p>
        <a:p>
          <a:pPr marL="0" lvl="0" indent="0" algn="ctr" defTabSz="622300">
            <a:lnSpc>
              <a:spcPct val="90000"/>
            </a:lnSpc>
            <a:spcBef>
              <a:spcPct val="0"/>
            </a:spcBef>
            <a:spcAft>
              <a:spcPct val="35000"/>
            </a:spcAft>
            <a:buNone/>
          </a:pPr>
          <a:r>
            <a:rPr lang="en-US" sz="1400" kern="1200" dirty="0">
              <a:solidFill>
                <a:schemeClr val="accent6">
                  <a:lumMod val="50000"/>
                </a:schemeClr>
              </a:solidFill>
            </a:rPr>
            <a:t>Relocating to New City, State, Country; Securing Health Care; Wellness Resources; Financial Security</a:t>
          </a:r>
        </a:p>
      </dsp:txBody>
      <dsp:txXfrm>
        <a:off x="1076382" y="3912398"/>
        <a:ext cx="3997992" cy="9780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78804F-2FBB-486E-94B1-591C041EC667}" type="datetimeFigureOut">
              <a:rPr lang="en-US" smtClean="0"/>
              <a:t>3/22/2022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063D17-F25F-4896-AF67-F2D5C3EE3E44}" type="slidenum">
              <a:rPr lang="en-US" smtClean="0"/>
              <a:t>‹#›</a:t>
            </a:fld>
            <a:endParaRPr lang="en-US"/>
          </a:p>
        </p:txBody>
      </p:sp>
    </p:spTree>
    <p:extLst>
      <p:ext uri="{BB962C8B-B14F-4D97-AF65-F5344CB8AC3E}">
        <p14:creationId xmlns:p14="http://schemas.microsoft.com/office/powerpoint/2010/main" val="346842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dedportal.org/anti-racis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aamc.org/what-we-do/equity-diversity-inclusion/anti-racism-resources" TargetMode="External"/><Relationship Id="rId5" Type="http://schemas.openxmlformats.org/officeDocument/2006/relationships/hyperlink" Target="https://www.aamchealthjustice.org/resources/trustworthiness-toolkit" TargetMode="External"/><Relationship Id="rId4" Type="http://schemas.openxmlformats.org/officeDocument/2006/relationships/hyperlink" Target="https://www.aamchealthjustice.org/narrative-guid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amc.org/what-we-do/mission-areas/medical-education/rrs-pilot-projec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defTabSz="931774">
              <a:defRPr/>
            </a:pPr>
            <a:fld id="{3FD70867-47F3-4F41-80EC-94B0A9A7F720}"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191310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nine themes are listed here and we will discuss most of these during this session. The numbers beside each theme correspond to the total number of recommendations within that thematic area.</a:t>
            </a:r>
          </a:p>
        </p:txBody>
      </p:sp>
      <p:sp>
        <p:nvSpPr>
          <p:cNvPr id="4" name="Slide Number Placeholder 3"/>
          <p:cNvSpPr>
            <a:spLocks noGrp="1"/>
          </p:cNvSpPr>
          <p:nvPr>
            <p:ph type="sldNum" sz="quarter" idx="5"/>
          </p:nvPr>
        </p:nvSpPr>
        <p:spPr/>
        <p:txBody>
          <a:bodyPr/>
          <a:lstStyle/>
          <a:p>
            <a:fld id="{1B063D17-F25F-4896-AF67-F2D5C3EE3E44}" type="slidenum">
              <a:rPr lang="en-US" smtClean="0"/>
              <a:t>10</a:t>
            </a:fld>
            <a:endParaRPr lang="en-US"/>
          </a:p>
        </p:txBody>
      </p:sp>
    </p:spTree>
    <p:extLst>
      <p:ext uri="{BB962C8B-B14F-4D97-AF65-F5344CB8AC3E}">
        <p14:creationId xmlns:p14="http://schemas.microsoft.com/office/powerpoint/2010/main" val="1414712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 deeper to the UGRC work, I want to step back and ask you to complete this sentence. </a:t>
            </a:r>
          </a:p>
          <a:p>
            <a:endParaRPr lang="en-US" dirty="0"/>
          </a:p>
          <a:p>
            <a:r>
              <a:rPr lang="en-US" dirty="0"/>
              <a:t>When you reflect back on your transition to residency OR your transition to your first professional job – what advice would you give yourself? </a:t>
            </a:r>
          </a:p>
          <a:p>
            <a:endParaRPr lang="en-US" dirty="0"/>
          </a:p>
          <a:p>
            <a:r>
              <a:rPr lang="en-US" b="0" i="0" dirty="0">
                <a:solidFill>
                  <a:srgbClr val="6D6E71"/>
                </a:solidFill>
                <a:effectLst/>
                <a:latin typeface="PT Sans" panose="020B0503020203020204" pitchFamily="34" charset="0"/>
              </a:rPr>
              <a:t>Write one phrase, sentence or brief paragraph giving your younger self advice. </a:t>
            </a:r>
            <a:r>
              <a:rPr lang="en-US" dirty="0"/>
              <a:t>Keep this in mind and we will return to it later in the session. If you would like to share with your table mates, please do so. Very optional but consider taking just a few moments to share. </a:t>
            </a:r>
            <a:endParaRPr lang="en-US" b="0" i="0" dirty="0">
              <a:solidFill>
                <a:srgbClr val="6D6E71"/>
              </a:solidFill>
              <a:effectLst/>
              <a:latin typeface="PT Sans" panose="020B0503020203020204" pitchFamily="34" charset="0"/>
            </a:endParaRPr>
          </a:p>
          <a:p>
            <a:endParaRPr lang="en-US" b="0" i="0" dirty="0">
              <a:solidFill>
                <a:srgbClr val="6D6E71"/>
              </a:solidFill>
              <a:effectLst/>
              <a:latin typeface="PT Sans" panose="020B0503020203020204" pitchFamily="34" charset="0"/>
            </a:endParaRPr>
          </a:p>
        </p:txBody>
      </p:sp>
      <p:sp>
        <p:nvSpPr>
          <p:cNvPr id="4" name="Slide Number Placeholder 3"/>
          <p:cNvSpPr>
            <a:spLocks noGrp="1"/>
          </p:cNvSpPr>
          <p:nvPr>
            <p:ph type="sldNum" sz="quarter" idx="5"/>
          </p:nvPr>
        </p:nvSpPr>
        <p:spPr/>
        <p:txBody>
          <a:bodyPr/>
          <a:lstStyle/>
          <a:p>
            <a:fld id="{1B063D17-F25F-4896-AF67-F2D5C3EE3E44}" type="slidenum">
              <a:rPr lang="en-US" smtClean="0"/>
              <a:t>11</a:t>
            </a:fld>
            <a:endParaRPr lang="en-US"/>
          </a:p>
        </p:txBody>
      </p:sp>
    </p:spTree>
    <p:extLst>
      <p:ext uri="{BB962C8B-B14F-4D97-AF65-F5344CB8AC3E}">
        <p14:creationId xmlns:p14="http://schemas.microsoft.com/office/powerpoint/2010/main" val="285882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completing step 1 of that exercise. </a:t>
            </a:r>
          </a:p>
          <a:p>
            <a:r>
              <a:rPr lang="en-US" dirty="0"/>
              <a:t>Lets move along. </a:t>
            </a:r>
          </a:p>
          <a:p>
            <a:r>
              <a:rPr lang="en-US" dirty="0"/>
              <a:t>Before we further discuss the specific themes and recommendations of the UGRC report, I want to briefly mention our AAMC response. Of course, we are just 1 of 13 members of the coalition and similar to other members we support the concepts and themes addressed in the recommendations and stand ready to work collaboratively to further explore and address ways to improve the TTR. The image on the right is our formal statement about the report which is still available on our website.</a:t>
            </a:r>
          </a:p>
          <a:p>
            <a:endParaRPr lang="en-US" i="1" dirty="0"/>
          </a:p>
          <a:p>
            <a:r>
              <a:rPr lang="en-US" i="1" dirty="0"/>
              <a:t>UGRC presented report to COPA – all voted to accept report but does not mean they endorse each individual recommendation. Other orgs did similar – made statement about support </a:t>
            </a:r>
          </a:p>
          <a:p>
            <a:r>
              <a:rPr lang="en-US" i="1" dirty="0"/>
              <a:t>Worked relatively short time and many need more exploration </a:t>
            </a:r>
          </a:p>
        </p:txBody>
      </p:sp>
      <p:sp>
        <p:nvSpPr>
          <p:cNvPr id="4" name="Slide Number Placeholder 3"/>
          <p:cNvSpPr>
            <a:spLocks noGrp="1"/>
          </p:cNvSpPr>
          <p:nvPr>
            <p:ph type="sldNum" sz="quarter" idx="5"/>
          </p:nvPr>
        </p:nvSpPr>
        <p:spPr/>
        <p:txBody>
          <a:bodyPr/>
          <a:lstStyle/>
          <a:p>
            <a:fld id="{1B063D17-F25F-4896-AF67-F2D5C3EE3E44}" type="slidenum">
              <a:rPr lang="en-US" smtClean="0"/>
              <a:t>12</a:t>
            </a:fld>
            <a:endParaRPr lang="en-US"/>
          </a:p>
        </p:txBody>
      </p:sp>
    </p:spTree>
    <p:extLst>
      <p:ext uri="{BB962C8B-B14F-4D97-AF65-F5344CB8AC3E}">
        <p14:creationId xmlns:p14="http://schemas.microsoft.com/office/powerpoint/2010/main" val="75550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AAMC Process and principles </a:t>
            </a:r>
          </a:p>
        </p:txBody>
      </p:sp>
      <p:sp>
        <p:nvSpPr>
          <p:cNvPr id="4" name="Slide Number Placeholder 3"/>
          <p:cNvSpPr>
            <a:spLocks noGrp="1"/>
          </p:cNvSpPr>
          <p:nvPr>
            <p:ph type="sldNum" sz="quarter" idx="5"/>
          </p:nvPr>
        </p:nvSpPr>
        <p:spPr/>
        <p:txBody>
          <a:bodyPr/>
          <a:lstStyle/>
          <a:p>
            <a:pPr defTabSz="931774">
              <a:defRPr/>
            </a:pPr>
            <a:fld id="{3FD70867-47F3-4F41-80EC-94B0A9A7F720}"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699213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First of 8 themes to be reviewed –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Two recommendations fall into this theme and include the development and dissemination of strong recruitment practices to increase diversity across the continuum and the training of faculty to address racism and bias.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Although a challenge across all specialties, EM has unique opportunity to improve their diversity. [</a:t>
            </a:r>
            <a:r>
              <a:rPr lang="en-US" b="1" dirty="0"/>
              <a:t>65.8% </a:t>
            </a:r>
            <a:r>
              <a:rPr lang="en-US" dirty="0"/>
              <a:t>of active U.S.-citizen Emergency Medicine residents in 2020-21 reported White compared to 50% overall. </a:t>
            </a:r>
            <a:r>
              <a:rPr lang="en-US" sz="2400" dirty="0"/>
              <a:t>Orthopedic Surgery and Plastic Surgery were only other programs with higher percentage reporting White. </a:t>
            </a:r>
            <a:r>
              <a:rPr lang="en-US" b="1" dirty="0"/>
              <a:t>--% </a:t>
            </a:r>
            <a:r>
              <a:rPr lang="en-US" dirty="0"/>
              <a:t>of active emergency medicine residents report as female]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DEI resource library by the ADIEM and the national chairs commitment to DEI are two great examples of actions that support these recommendations. </a:t>
            </a:r>
          </a:p>
          <a:p>
            <a:pPr marL="0" marR="0">
              <a:lnSpc>
                <a:spcPts val="1500"/>
              </a:lnSpc>
              <a:spcBef>
                <a:spcPts val="0"/>
              </a:spcBef>
              <a:spcAft>
                <a:spcPts val="0"/>
              </a:spcAft>
            </a:pPr>
            <a:r>
              <a:rPr lang="en-US" sz="1800" dirty="0">
                <a:solidFill>
                  <a:srgbClr val="3367D6"/>
                </a:solidFill>
                <a:effectLst/>
                <a:latin typeface="Roboto" panose="02000000000000000000" pitchFamily="2" charset="0"/>
                <a:ea typeface="Times New Roman" panose="02020603050405020304" pitchFamily="18" charset="0"/>
                <a:cs typeface="Times New Roman" panose="02020603050405020304" pitchFamily="18" charset="0"/>
                <a:hlinkClick r:id="rId3"/>
              </a:rPr>
              <a:t>https://www.mededportal.org/anti-racism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3367D6"/>
                </a:solidFill>
                <a:effectLst/>
                <a:latin typeface="Roboto" panose="02000000000000000000" pitchFamily="2" charset="0"/>
                <a:ea typeface="Times New Roman" panose="02020603050405020304" pitchFamily="18" charset="0"/>
                <a:cs typeface="Times New Roman" panose="02020603050405020304" pitchFamily="18" charset="0"/>
                <a:hlinkClick r:id="rId4"/>
              </a:rPr>
              <a:t>https://www.aamchealthjustice.org/narrative-guide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3367D6"/>
                </a:solidFill>
                <a:effectLst/>
                <a:latin typeface="Roboto" panose="02000000000000000000" pitchFamily="2" charset="0"/>
                <a:ea typeface="Times New Roman" panose="02020603050405020304" pitchFamily="18" charset="0"/>
                <a:cs typeface="Times New Roman" panose="02020603050405020304" pitchFamily="18" charset="0"/>
                <a:hlinkClick r:id="rId5"/>
              </a:rPr>
              <a:t>https://www.aamchealthjustice.org/resources/trustworthiness-toolkit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solidFill>
                  <a:srgbClr val="3367D6"/>
                </a:solidFill>
                <a:effectLst/>
                <a:latin typeface="Roboto" panose="02000000000000000000" pitchFamily="2" charset="0"/>
                <a:ea typeface="Times New Roman" panose="02020603050405020304" pitchFamily="18" charset="0"/>
                <a:cs typeface="Times New Roman" panose="02020603050405020304" pitchFamily="18" charset="0"/>
                <a:hlinkClick r:id="rId6"/>
              </a:rPr>
              <a:t>https://www.aamc.org/what-we-do/equity-diversity-inclusion/anti-racism-resources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063D17-F25F-4896-AF67-F2D5C3EE3E44}" type="slidenum">
              <a:rPr lang="en-US" smtClean="0"/>
              <a:t>14</a:t>
            </a:fld>
            <a:endParaRPr lang="en-US"/>
          </a:p>
        </p:txBody>
      </p:sp>
    </p:spTree>
    <p:extLst>
      <p:ext uri="{BB962C8B-B14F-4D97-AF65-F5344CB8AC3E}">
        <p14:creationId xmlns:p14="http://schemas.microsoft.com/office/powerpoint/2010/main" val="1030430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AAMC has many resources including the few that are listed here that are helpful to the UGRC recommendations</a:t>
            </a:r>
          </a:p>
          <a:p>
            <a:endParaRPr lang="en-US" dirty="0">
              <a:cs typeface="Calibri"/>
            </a:endParaRPr>
          </a:p>
          <a:p>
            <a:r>
              <a:rPr lang="en-US" dirty="0">
                <a:cs typeface="Calibri"/>
              </a:rPr>
              <a:t>https://www.aamc.org/news-insights/medical-schools-need-do-much-more-protect-students-color-racism</a:t>
            </a:r>
          </a:p>
          <a:p>
            <a:endParaRPr lang="en-US" dirty="0">
              <a:cs typeface="Calibri"/>
            </a:endParaRPr>
          </a:p>
        </p:txBody>
      </p:sp>
      <p:sp>
        <p:nvSpPr>
          <p:cNvPr id="4" name="Slide Number Placeholder 3"/>
          <p:cNvSpPr>
            <a:spLocks noGrp="1"/>
          </p:cNvSpPr>
          <p:nvPr>
            <p:ph type="sldNum" sz="quarter" idx="5"/>
          </p:nvPr>
        </p:nvSpPr>
        <p:spPr/>
        <p:txBody>
          <a:bodyPr/>
          <a:lstStyle/>
          <a:p>
            <a:pPr defTabSz="931774">
              <a:defRPr/>
            </a:pPr>
            <a:fld id="{3FD70867-47F3-4F41-80EC-94B0A9A7F720}"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641552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recommendations were made in regards to advising students on specialty and program choices. Although the EMRA and CORD student advising guide is strong example, we do not have standard development opportunities for advisors across medicine.  The UGRC envision three areas of focus – basic advising information for all faculty and staff who interact with students to promote common understanding, general career advising for those serving in this formal capacity that is differentiated from specialty based, and finally specialty-specific match advising  which would include training in equity in advising and mitigation of bias.</a:t>
            </a:r>
          </a:p>
        </p:txBody>
      </p:sp>
      <p:sp>
        <p:nvSpPr>
          <p:cNvPr id="4" name="Slide Number Placeholder 3"/>
          <p:cNvSpPr>
            <a:spLocks noGrp="1"/>
          </p:cNvSpPr>
          <p:nvPr>
            <p:ph type="sldNum" sz="quarter" idx="5"/>
          </p:nvPr>
        </p:nvSpPr>
        <p:spPr/>
        <p:txBody>
          <a:bodyPr/>
          <a:lstStyle/>
          <a:p>
            <a:fld id="{1B063D17-F25F-4896-AF67-F2D5C3EE3E44}" type="slidenum">
              <a:rPr lang="en-US" smtClean="0"/>
              <a:t>16</a:t>
            </a:fld>
            <a:endParaRPr lang="en-US"/>
          </a:p>
        </p:txBody>
      </p:sp>
    </p:spTree>
    <p:extLst>
      <p:ext uri="{BB962C8B-B14F-4D97-AF65-F5344CB8AC3E}">
        <p14:creationId xmlns:p14="http://schemas.microsoft.com/office/powerpoint/2010/main" val="389958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call your attention to a new offering by the AAMC. This is the 2</a:t>
            </a:r>
            <a:r>
              <a:rPr lang="en-US" baseline="30000" dirty="0"/>
              <a:t>nd</a:t>
            </a:r>
            <a:r>
              <a:rPr lang="en-US" dirty="0"/>
              <a:t> year we are hosting the virtual specialty forum at the end of the month. EM is one of 15 specialties participating in the forum. We modeled this after our school forum for pre-medical students learning about various medical school options. </a:t>
            </a:r>
          </a:p>
          <a:p>
            <a:endParaRPr lang="en-US" dirty="0"/>
          </a:p>
          <a:p>
            <a:r>
              <a:rPr lang="en-US" dirty="0"/>
              <a:t>In addition to this forum, we have also begun offering unconscious bias training to medical student advisors  and we are revising our Careers In Medicine advisement program</a:t>
            </a:r>
          </a:p>
          <a:p>
            <a:endParaRPr lang="en-US" dirty="0"/>
          </a:p>
          <a:p>
            <a:r>
              <a:rPr lang="en-US" dirty="0"/>
              <a:t>AAMC related works – </a:t>
            </a:r>
          </a:p>
          <a:p>
            <a:endParaRPr lang="en-US" dirty="0"/>
          </a:p>
          <a:p>
            <a:pPr marL="174708" indent="-174708">
              <a:buFont typeface="Arial" panose="020B0604020202020204" pitchFamily="34" charset="0"/>
              <a:buChar char="•"/>
            </a:pPr>
            <a:r>
              <a:rPr lang="en-US" dirty="0"/>
              <a:t>https://aamcspecialtyforum.vfairs.com/</a:t>
            </a:r>
          </a:p>
          <a:p>
            <a:pPr marL="174708" indent="-174708">
              <a:buFont typeface="Arial" panose="020B0604020202020204" pitchFamily="34" charset="0"/>
              <a:buChar char="•"/>
            </a:pPr>
            <a:r>
              <a:rPr lang="en-US" dirty="0">
                <a:ea typeface="Times New Roman" panose="02020603050405020304" pitchFamily="18" charset="0"/>
              </a:rPr>
              <a:t>Creating and offering unconscious bias training to medical student advisors</a:t>
            </a:r>
          </a:p>
          <a:p>
            <a:pPr marL="174708" indent="-174708">
              <a:buFont typeface="Arial" panose="020B0604020202020204" pitchFamily="34" charset="0"/>
              <a:buChar char="•"/>
            </a:pPr>
            <a:r>
              <a:rPr lang="en-US" dirty="0">
                <a:ea typeface="Times New Roman" panose="02020603050405020304" pitchFamily="18" charset="0"/>
              </a:rPr>
              <a:t>Working with medical school advisor/SMEs to revise the Careers in Medicine (</a:t>
            </a:r>
            <a:r>
              <a:rPr lang="en-US" dirty="0" err="1">
                <a:ea typeface="Times New Roman" panose="02020603050405020304" pitchFamily="18" charset="0"/>
              </a:rPr>
              <a:t>CiM</a:t>
            </a:r>
            <a:r>
              <a:rPr lang="en-US" dirty="0">
                <a:ea typeface="Times New Roman" panose="02020603050405020304" pitchFamily="18" charset="0"/>
              </a:rPr>
              <a:t>) advising program.</a:t>
            </a:r>
            <a:endParaRPr lang="en-US" dirty="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063D17-F25F-4896-AF67-F2D5C3EE3E44}" type="slidenum">
              <a:rPr lang="en-US" smtClean="0"/>
              <a:t>17</a:t>
            </a:fld>
            <a:endParaRPr lang="en-US"/>
          </a:p>
        </p:txBody>
      </p:sp>
    </p:spTree>
    <p:extLst>
      <p:ext uri="{BB962C8B-B14F-4D97-AF65-F5344CB8AC3E}">
        <p14:creationId xmlns:p14="http://schemas.microsoft.com/office/powerpoint/2010/main" val="994724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0" i="0" dirty="0">
                <a:effectLst/>
              </a:rPr>
              <a:t>The next theme includes 4 recommendations for competency based education. The theme is titled “outcome framework and assessment processes” and a summary of the recommendations is included here. </a:t>
            </a:r>
          </a:p>
          <a:p>
            <a:pPr defTabSz="931774"/>
            <a:endParaRPr lang="en-US" b="0" i="0" dirty="0">
              <a:effectLst/>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0" i="0" dirty="0">
                <a:effectLst/>
              </a:rPr>
              <a:t>I have some recent news to share about new work in this area - my team is leading an extensive project in partnership with the ACGME and AACOM. Through an inclusive and iterative process with national organizations and the academic medicine community at large, we will be  working to create a common set of </a:t>
            </a:r>
            <a:r>
              <a:rPr lang="en-US" b="1" i="0" dirty="0">
                <a:effectLst/>
              </a:rPr>
              <a:t>national foundational competencies </a:t>
            </a:r>
            <a:r>
              <a:rPr lang="en-US" b="0" i="0" dirty="0">
                <a:effectLst/>
              </a:rPr>
              <a:t>for use in undergraduate medical education programs in the U.S. that align horizontally among UME programs and vertically across the continuum of medical education.</a:t>
            </a:r>
            <a:r>
              <a:rPr lang="en-US" b="1" i="0" dirty="0">
                <a:effectLst/>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r>
              <a:rPr lang="en-US" b="0" i="0" dirty="0">
                <a:effectLst/>
              </a:rPr>
              <a:t>Although we are about 20 years into adopting CBE across medical education, we have not worked collaboratively across schools or the continuum to align competency based teaching and assessment approaches. We will be formally announcing this new project next month and will be inviting advisors from a number of affiliate organizations including the AMA, ECFMG, specialty societies and many others. </a:t>
            </a:r>
          </a:p>
          <a:p>
            <a:pPr defTabSz="931774"/>
            <a:endParaRPr lang="en-US" b="0" i="0" dirty="0">
              <a:effectLst/>
            </a:endParaRPr>
          </a:p>
          <a:p>
            <a:pPr defTabSz="931774"/>
            <a:r>
              <a:rPr lang="en-US" b="0" i="0" dirty="0">
                <a:effectLst/>
              </a:rPr>
              <a:t>The work being done at </a:t>
            </a:r>
            <a:r>
              <a:rPr lang="en-US" b="0" i="0" dirty="0" err="1">
                <a:effectLst/>
              </a:rPr>
              <a:t>Stanfords</a:t>
            </a:r>
            <a:r>
              <a:rPr lang="en-US" b="0" i="0" dirty="0">
                <a:effectLst/>
              </a:rPr>
              <a:t> EM program and the EM residency program evaluation and assessment consortium is a good example of competency work at the specialty level that we would like to align with the earlier foundational competencies to be developed. </a:t>
            </a:r>
          </a:p>
          <a:p>
            <a:pPr defTabSz="931774"/>
            <a:endParaRPr lang="en-US" b="0" i="0" dirty="0">
              <a:effectLst/>
            </a:endParaRPr>
          </a:p>
          <a:p>
            <a:pPr algn="l"/>
            <a:r>
              <a:rPr lang="en-US" b="0" i="0" dirty="0">
                <a:solidFill>
                  <a:srgbClr val="525252"/>
                </a:solidFill>
                <a:effectLst/>
                <a:latin typeface="futura-pt"/>
              </a:rPr>
              <a:t>AMA Grant Background – </a:t>
            </a:r>
          </a:p>
          <a:p>
            <a:pPr algn="l"/>
            <a:r>
              <a:rPr lang="en-US" b="0" i="0" dirty="0">
                <a:solidFill>
                  <a:srgbClr val="525252"/>
                </a:solidFill>
                <a:effectLst/>
                <a:latin typeface="futura-pt"/>
              </a:rPr>
              <a:t>A Unified System of Assessment and Predictive Learning Analytics Utilizing </a:t>
            </a:r>
            <a:r>
              <a:rPr lang="en-US" b="0" i="0" dirty="0" err="1">
                <a:solidFill>
                  <a:srgbClr val="525252"/>
                </a:solidFill>
                <a:effectLst/>
                <a:latin typeface="futura-pt"/>
              </a:rPr>
              <a:t>Entrustable</a:t>
            </a:r>
            <a:r>
              <a:rPr lang="en-US" b="0" i="0" dirty="0">
                <a:solidFill>
                  <a:srgbClr val="525252"/>
                </a:solidFill>
                <a:effectLst/>
                <a:latin typeface="futura-pt"/>
              </a:rPr>
              <a:t> Professional Activities Across Emergency Medicine Residency Programs</a:t>
            </a:r>
          </a:p>
          <a:p>
            <a:pPr algn="l"/>
            <a:r>
              <a:rPr lang="en-US" b="0" i="0" dirty="0">
                <a:effectLst/>
                <a:latin typeface="proxima-nova"/>
              </a:rPr>
              <a:t>Medical education is moving toward a competency-based system, but there is a significant gap between medical school and residency training.</a:t>
            </a:r>
          </a:p>
          <a:p>
            <a:pPr algn="l"/>
            <a:r>
              <a:rPr lang="en-US" b="0" i="0" dirty="0">
                <a:effectLst/>
                <a:latin typeface="proxima-nova"/>
              </a:rPr>
              <a:t>Our goal is to develop specific, measurable outcomes of tiered </a:t>
            </a:r>
            <a:r>
              <a:rPr lang="en-US" b="0" i="0" dirty="0" err="1">
                <a:effectLst/>
                <a:latin typeface="proxima-nova"/>
              </a:rPr>
              <a:t>entrustable</a:t>
            </a:r>
            <a:r>
              <a:rPr lang="en-US" b="0" i="0" dirty="0">
                <a:effectLst/>
                <a:latin typeface="proxima-nova"/>
              </a:rPr>
              <a:t> professional activities (EPAs) to optimize the transition from medical school to residency and throughout emergency medicine training. Research includes:</a:t>
            </a:r>
          </a:p>
          <a:p>
            <a:pPr algn="l">
              <a:buFont typeface="Arial" panose="020B0604020202020204" pitchFamily="34" charset="0"/>
              <a:buChar char="•"/>
            </a:pPr>
            <a:r>
              <a:rPr lang="en-US" b="0" i="0" dirty="0">
                <a:effectLst/>
                <a:latin typeface="proxima-nova"/>
              </a:rPr>
              <a:t>A multi-site pilot study of six diverse emergency medicine residency programs.</a:t>
            </a:r>
          </a:p>
          <a:p>
            <a:pPr algn="l">
              <a:buFont typeface="Arial" panose="020B0604020202020204" pitchFamily="34" charset="0"/>
              <a:buChar char="•"/>
            </a:pPr>
            <a:r>
              <a:rPr lang="en-US" b="0" i="0" dirty="0">
                <a:effectLst/>
                <a:latin typeface="proxima-nova"/>
              </a:rPr>
              <a:t>Draft and authenticate tiered EPAs for entering interns, junior residents, senior residents, and those transitioning to independent practice. These will be supported by granular observable practice activities (OPAs). </a:t>
            </a:r>
          </a:p>
          <a:p>
            <a:pPr algn="l">
              <a:buFont typeface="Arial" panose="020B0604020202020204" pitchFamily="34" charset="0"/>
              <a:buChar char="•"/>
            </a:pPr>
            <a:r>
              <a:rPr lang="en-US" b="0" i="0" dirty="0">
                <a:effectLst/>
                <a:latin typeface="proxima-nova"/>
              </a:rPr>
              <a:t>Develop, pilot, and implement a learning analytics dashboard that integrates multi-modal assessment data for EPAs and OPAs. </a:t>
            </a:r>
          </a:p>
          <a:p>
            <a:pPr algn="l">
              <a:buFont typeface="Arial" panose="020B0604020202020204" pitchFamily="34" charset="0"/>
              <a:buChar char="•"/>
            </a:pPr>
            <a:r>
              <a:rPr lang="en-US" b="0" i="0" dirty="0">
                <a:effectLst/>
                <a:latin typeface="proxima-nova"/>
              </a:rPr>
              <a:t>Provide the infrastructure for development of individualized learning plans, clinical competency committee summative decision-making processes, and predictive analytics curves.</a:t>
            </a:r>
          </a:p>
          <a:p>
            <a:pPr algn="l"/>
            <a:r>
              <a:rPr lang="en-US" b="1" i="0" dirty="0">
                <a:effectLst/>
                <a:latin typeface="proxima-nova"/>
              </a:rPr>
              <a:t>EXPECTED OUTCOMES</a:t>
            </a:r>
            <a:endParaRPr lang="en-US" b="0" i="0" dirty="0">
              <a:effectLst/>
              <a:latin typeface="proxima-nova"/>
            </a:endParaRPr>
          </a:p>
          <a:p>
            <a:pPr algn="l">
              <a:buFont typeface="Arial" panose="020B0604020202020204" pitchFamily="34" charset="0"/>
              <a:buChar char="•"/>
            </a:pPr>
            <a:r>
              <a:rPr lang="en-US" b="0" i="0" dirty="0">
                <a:effectLst/>
                <a:latin typeface="proxima-nova"/>
              </a:rPr>
              <a:t>Predictive analytics curves for early identification of areas for improvement and concrete targets for individualization of learning.</a:t>
            </a:r>
          </a:p>
          <a:p>
            <a:pPr algn="l">
              <a:buFont typeface="Arial" panose="020B0604020202020204" pitchFamily="34" charset="0"/>
              <a:buChar char="•"/>
            </a:pPr>
            <a:r>
              <a:rPr lang="en-US" b="0" i="0" dirty="0">
                <a:effectLst/>
                <a:latin typeface="proxima-nova"/>
              </a:rPr>
              <a:t>A model for specialty residency programs to align medical education assessment and individualize residency training in a competency-based framework.</a:t>
            </a:r>
          </a:p>
          <a:p>
            <a:pPr algn="l">
              <a:buFont typeface="Arial" panose="020B0604020202020204" pitchFamily="34" charset="0"/>
              <a:buChar char="•"/>
            </a:pPr>
            <a:r>
              <a:rPr lang="en-US" b="0" i="0" dirty="0">
                <a:effectLst/>
                <a:latin typeface="proxima-nova"/>
              </a:rPr>
              <a:t>Transformation of competency-based assessment across all ACGME-accredited Emergency Medicine training programs.</a:t>
            </a:r>
          </a:p>
          <a:p>
            <a:pPr algn="l"/>
            <a:r>
              <a:rPr lang="en-US" b="0" i="1" dirty="0">
                <a:effectLst/>
                <a:latin typeface="proxima-nova"/>
              </a:rPr>
              <a:t>This project is funded by the American Medical Association</a:t>
            </a:r>
            <a:endParaRPr lang="en-US" b="0" i="0" dirty="0">
              <a:effectLst/>
              <a:latin typeface="proxima-nova"/>
            </a:endParaRPr>
          </a:p>
          <a:p>
            <a:br>
              <a:rPr lang="en-US" b="0" i="0" dirty="0">
                <a:effectLst/>
                <a:latin typeface="proxima-nova"/>
              </a:rPr>
            </a:br>
            <a:endParaRPr lang="en-US" dirty="0"/>
          </a:p>
        </p:txBody>
      </p:sp>
      <p:sp>
        <p:nvSpPr>
          <p:cNvPr id="4" name="Slide Number Placeholder 3"/>
          <p:cNvSpPr>
            <a:spLocks noGrp="1"/>
          </p:cNvSpPr>
          <p:nvPr>
            <p:ph type="sldNum" sz="quarter" idx="5"/>
          </p:nvPr>
        </p:nvSpPr>
        <p:spPr/>
        <p:txBody>
          <a:bodyPr/>
          <a:lstStyle/>
          <a:p>
            <a:fld id="{1B063D17-F25F-4896-AF67-F2D5C3EE3E44}" type="slidenum">
              <a:rPr lang="en-US" smtClean="0"/>
              <a:t>18</a:t>
            </a:fld>
            <a:endParaRPr lang="en-US"/>
          </a:p>
        </p:txBody>
      </p:sp>
    </p:spTree>
    <p:extLst>
      <p:ext uri="{BB962C8B-B14F-4D97-AF65-F5344CB8AC3E}">
        <p14:creationId xmlns:p14="http://schemas.microsoft.com/office/powerpoint/2010/main" val="4228445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theme is Away Rotations - The value of away rotations and sub-internships is clear but they can also be cost prohibitive. The UGRC recommends that a comm be formed to consider the goals and utility of these educational experiences, their impact and equity. </a:t>
            </a:r>
          </a:p>
          <a:p>
            <a:endParaRPr lang="en-US" dirty="0"/>
          </a:p>
          <a:p>
            <a:endParaRPr lang="en-US" dirty="0"/>
          </a:p>
        </p:txBody>
      </p:sp>
      <p:sp>
        <p:nvSpPr>
          <p:cNvPr id="4" name="Slide Number Placeholder 3"/>
          <p:cNvSpPr>
            <a:spLocks noGrp="1"/>
          </p:cNvSpPr>
          <p:nvPr>
            <p:ph type="sldNum" sz="quarter" idx="5"/>
          </p:nvPr>
        </p:nvSpPr>
        <p:spPr/>
        <p:txBody>
          <a:bodyPr/>
          <a:lstStyle/>
          <a:p>
            <a:fld id="{1B063D17-F25F-4896-AF67-F2D5C3EE3E44}" type="slidenum">
              <a:rPr lang="en-US" smtClean="0"/>
              <a:t>19</a:t>
            </a:fld>
            <a:endParaRPr lang="en-US"/>
          </a:p>
        </p:txBody>
      </p:sp>
    </p:spTree>
    <p:extLst>
      <p:ext uri="{BB962C8B-B14F-4D97-AF65-F5344CB8AC3E}">
        <p14:creationId xmlns:p14="http://schemas.microsoft.com/office/powerpoint/2010/main" val="319215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9A55F-0732-4F4F-9000-A5D4DF8F4E80}" type="slidenum">
              <a:rPr lang="en-US" smtClean="0"/>
              <a:t>2</a:t>
            </a:fld>
            <a:endParaRPr lang="en-US"/>
          </a:p>
        </p:txBody>
      </p:sp>
    </p:spTree>
    <p:extLst>
      <p:ext uri="{BB962C8B-B14F-4D97-AF65-F5344CB8AC3E}">
        <p14:creationId xmlns:p14="http://schemas.microsoft.com/office/powerpoint/2010/main" val="2522357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theme is titled “Equitable mission driven application review” and includes 7 recommendations from improving the MSPE, replacing LORs with structured standardized letters of evaluation and evaluating the use of filters by programs when searching for applicants. Recent PD survey data on this topic shows that, on average, about 200 hours of person hours are spent reviewing applications each year by a single program.</a:t>
            </a:r>
          </a:p>
          <a:p>
            <a:endParaRPr lang="en-US" dirty="0"/>
          </a:p>
          <a:p>
            <a:r>
              <a:rPr lang="en-US" dirty="0"/>
              <a:t>In regarding to the MSPE – there is certainly room here to make improvements and we have a standing committee dedicated to advising on the MSPE. Just last week, we closed a national PD survey, which included items about the utility of the MSPE we and will be using that information to update and adapt guidance for MSPE writers at our medical schools. </a:t>
            </a:r>
          </a:p>
          <a:p>
            <a:endParaRPr lang="en-US" dirty="0"/>
          </a:p>
          <a:p>
            <a:r>
              <a:rPr lang="en-US" dirty="0"/>
              <a:t>Of course the EM CORD SLOE is an exemplary model for replacing traditional letters of recommendation. This is specifically called out in this section of the report as a relevant example. </a:t>
            </a:r>
          </a:p>
          <a:p>
            <a:endParaRPr lang="en-US" dirty="0"/>
          </a:p>
          <a:p>
            <a:r>
              <a:rPr lang="en-US" i="1" dirty="0"/>
              <a:t>MSPE – no substantive change until comps roll out; searchable data fields on pause till we further understand the context and need </a:t>
            </a:r>
          </a:p>
          <a:p>
            <a:endParaRPr lang="en-US" i="1" dirty="0"/>
          </a:p>
          <a:p>
            <a:r>
              <a:rPr lang="en-US" i="1" dirty="0"/>
              <a:t>Report # of hours spent reviewing applications = average 196 person hours reviewing applications each year (1 FTE working 40 </a:t>
            </a:r>
            <a:r>
              <a:rPr lang="en-US" i="1" dirty="0" err="1"/>
              <a:t>hrs</a:t>
            </a:r>
            <a:r>
              <a:rPr lang="en-US" i="1" dirty="0"/>
              <a:t> / week for 5 weeks)</a:t>
            </a:r>
          </a:p>
          <a:p>
            <a:endParaRPr lang="en-US" dirty="0"/>
          </a:p>
        </p:txBody>
      </p:sp>
      <p:sp>
        <p:nvSpPr>
          <p:cNvPr id="4" name="Slide Number Placeholder 3"/>
          <p:cNvSpPr>
            <a:spLocks noGrp="1"/>
          </p:cNvSpPr>
          <p:nvPr>
            <p:ph type="sldNum" sz="quarter" idx="5"/>
          </p:nvPr>
        </p:nvSpPr>
        <p:spPr/>
        <p:txBody>
          <a:bodyPr/>
          <a:lstStyle/>
          <a:p>
            <a:fld id="{1B063D17-F25F-4896-AF67-F2D5C3EE3E44}" type="slidenum">
              <a:rPr lang="en-US" smtClean="0"/>
              <a:t>20</a:t>
            </a:fld>
            <a:endParaRPr lang="en-US"/>
          </a:p>
        </p:txBody>
      </p:sp>
    </p:spTree>
    <p:extLst>
      <p:ext uri="{BB962C8B-B14F-4D97-AF65-F5344CB8AC3E}">
        <p14:creationId xmlns:p14="http://schemas.microsoft.com/office/powerpoint/2010/main" val="3336846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chemeClr val="accent5">
                    <a:lumMod val="75000"/>
                  </a:schemeClr>
                </a:solidFill>
              </a:rPr>
              <a:t>The next theme is “optimizing application interview and selection processes” and includes 4 recommendations. This is another example where the AAMC Is not driving innovations but partnering and supporting specialty organizations as they take the lead. </a:t>
            </a:r>
          </a:p>
          <a:p>
            <a:endParaRPr lang="en-US" sz="1400" dirty="0">
              <a:solidFill>
                <a:schemeClr val="accent5">
                  <a:lumMod val="75000"/>
                </a:schemeClr>
              </a:solidFill>
            </a:endParaRPr>
          </a:p>
          <a:p>
            <a:r>
              <a:rPr lang="en-US" sz="1400" dirty="0">
                <a:solidFill>
                  <a:schemeClr val="accent5">
                    <a:lumMod val="75000"/>
                  </a:schemeClr>
                </a:solidFill>
              </a:rPr>
              <a:t>Specialty-specific application caps will be pilot tested this summer with __. </a:t>
            </a:r>
          </a:p>
          <a:p>
            <a:endParaRPr lang="en-US" sz="1400" dirty="0">
              <a:solidFill>
                <a:schemeClr val="accent5">
                  <a:lumMod val="75000"/>
                </a:schemeClr>
              </a:solidFill>
            </a:endParaRPr>
          </a:p>
          <a:p>
            <a:r>
              <a:rPr lang="en-US" sz="1400" dirty="0">
                <a:solidFill>
                  <a:schemeClr val="accent5">
                    <a:lumMod val="75000"/>
                  </a:schemeClr>
                </a:solidFill>
              </a:rPr>
              <a:t>We are also partnering with three specialties (IM, </a:t>
            </a:r>
            <a:r>
              <a:rPr lang="en-US" sz="1400" dirty="0" err="1">
                <a:solidFill>
                  <a:schemeClr val="accent5">
                    <a:lumMod val="75000"/>
                  </a:schemeClr>
                </a:solidFill>
              </a:rPr>
              <a:t>derm</a:t>
            </a:r>
            <a:r>
              <a:rPr lang="en-US" sz="1400" dirty="0">
                <a:solidFill>
                  <a:schemeClr val="accent5">
                    <a:lumMod val="75000"/>
                  </a:schemeClr>
                </a:solidFill>
              </a:rPr>
              <a:t>, and general surgery) to offer a supplemental application within ERAS. It is an optional process for applicants to select programs and year 2 will include preference signaling for geographic location. </a:t>
            </a:r>
          </a:p>
          <a:p>
            <a:endParaRPr lang="en-US" sz="1400" dirty="0">
              <a:solidFill>
                <a:schemeClr val="accent5">
                  <a:lumMod val="75000"/>
                </a:schemeClr>
              </a:solidFill>
            </a:endParaRPr>
          </a:p>
          <a:p>
            <a:r>
              <a:rPr lang="en-US" sz="1400" dirty="0">
                <a:solidFill>
                  <a:schemeClr val="accent5">
                    <a:lumMod val="75000"/>
                  </a:schemeClr>
                </a:solidFill>
              </a:rPr>
              <a:t>Optimization of Application, Interview and Selection</a:t>
            </a:r>
          </a:p>
          <a:p>
            <a:pPr marL="349415" indent="-349415">
              <a:lnSpc>
                <a:spcPct val="105000"/>
              </a:lnSpc>
              <a:buFont typeface="Symbol" panose="05050102010706020507" pitchFamily="18" charset="2"/>
              <a:buChar char=""/>
            </a:pPr>
            <a:r>
              <a:rPr lang="en-US" dirty="0">
                <a:effectLst/>
                <a:ea typeface="Times New Roman" panose="02020603050405020304" pitchFamily="18" charset="0"/>
              </a:rPr>
              <a:t>Specialty-specific application caps research: Expected Summer 2022</a:t>
            </a:r>
            <a:endParaRPr lang="en-US" dirty="0">
              <a:effectLst/>
              <a:ea typeface="Calibri" panose="020F0502020204030204" pitchFamily="34" charset="0"/>
            </a:endParaRPr>
          </a:p>
          <a:p>
            <a:pPr marL="349415" indent="-349415">
              <a:lnSpc>
                <a:spcPct val="105000"/>
              </a:lnSpc>
              <a:buFont typeface="Symbol" panose="05050102010706020507" pitchFamily="18" charset="2"/>
              <a:buChar char=""/>
            </a:pPr>
            <a:r>
              <a:rPr lang="en-US" dirty="0">
                <a:effectLst/>
                <a:ea typeface="Times New Roman" panose="02020603050405020304" pitchFamily="18" charset="0"/>
              </a:rPr>
              <a:t>ERAS Supplemental Application Pilot (Year 2 pilot in preparation to include additional questions, geographic preferences, preference signaling) - </a:t>
            </a:r>
            <a:r>
              <a:rPr lang="en-US" b="0" i="0" dirty="0">
                <a:solidFill>
                  <a:srgbClr val="22355A"/>
                </a:solidFill>
                <a:effectLst/>
                <a:latin typeface="robotoregular"/>
              </a:rPr>
              <a:t>Only applicants (MD, DO, and international graduates) applying to participating residency programs in internal medicine, dermatology, and general surgery are eligible to complete the supplemental ERAS application. It is optional for applicants to these residency programs to complete the supplemental ERAS application.</a:t>
            </a:r>
          </a:p>
          <a:p>
            <a:pPr marL="349415" indent="-349415">
              <a:lnSpc>
                <a:spcPct val="105000"/>
              </a:lnSpc>
              <a:buFont typeface="Symbol" panose="05050102010706020507" pitchFamily="18" charset="2"/>
              <a:buChar char=""/>
            </a:pPr>
            <a:endParaRPr lang="en-US" dirty="0">
              <a:effectLst/>
              <a:ea typeface="Calibri" panose="020F0502020204030204" pitchFamily="34" charset="0"/>
            </a:endParaRPr>
          </a:p>
          <a:p>
            <a:r>
              <a:rPr lang="en-US" dirty="0"/>
              <a:t>https://www.cordem.org/globalassets/files/2020-res-app-consensus-statement-v2.pdf</a:t>
            </a:r>
          </a:p>
          <a:p>
            <a:r>
              <a:rPr lang="en-US" dirty="0"/>
              <a:t>5. Interview numbers: Students should ideally interview at 12 EM residency programs, with an absolute maximum of 17. Historical data clearly demonstrate that greater than 95% of EM applicants (allopathic, osteopathic, and international medical graduates) who interview at 12 programs will match. 2,3,4,5 However, some leeway is needed to accommodate students participating in the couples match and those who are at particularly high risk of not matching. Students who are offered extra interview invitations should decline interviews at programs that are lower on their preference lists to make these interview slots available to other students. There are a finite number of interview positions. When students who have prioritized other programs occupy these slots, this disadvantages these programs as well as their peers, contributing to peers not matching and/or programs not filling.</a:t>
            </a:r>
          </a:p>
        </p:txBody>
      </p:sp>
      <p:sp>
        <p:nvSpPr>
          <p:cNvPr id="4" name="Slide Number Placeholder 3"/>
          <p:cNvSpPr>
            <a:spLocks noGrp="1"/>
          </p:cNvSpPr>
          <p:nvPr>
            <p:ph type="sldNum" sz="quarter" idx="5"/>
          </p:nvPr>
        </p:nvSpPr>
        <p:spPr/>
        <p:txBody>
          <a:bodyPr/>
          <a:lstStyle/>
          <a:p>
            <a:fld id="{1B063D17-F25F-4896-AF67-F2D5C3EE3E44}" type="slidenum">
              <a:rPr lang="en-US" smtClean="0"/>
              <a:t>21</a:t>
            </a:fld>
            <a:endParaRPr lang="en-US"/>
          </a:p>
        </p:txBody>
      </p:sp>
    </p:spTree>
    <p:extLst>
      <p:ext uri="{BB962C8B-B14F-4D97-AF65-F5344CB8AC3E}">
        <p14:creationId xmlns:p14="http://schemas.microsoft.com/office/powerpoint/2010/main" val="567703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chemeClr val="accent5">
                    <a:lumMod val="75000"/>
                  </a:schemeClr>
                </a:solidFill>
              </a:rPr>
              <a:t>The next theme is “educational continuity and resident readiness” and includes 6 recommendations. </a:t>
            </a:r>
          </a:p>
          <a:p>
            <a:r>
              <a:rPr lang="en-US" sz="1600" dirty="0">
                <a:solidFill>
                  <a:schemeClr val="accent5">
                    <a:lumMod val="75000"/>
                  </a:schemeClr>
                </a:solidFill>
              </a:rPr>
              <a:t>In regards to the first (#25) on this slide, my team has been pilot testing a new process that directly responds to this recommendation. </a:t>
            </a:r>
          </a:p>
          <a:p>
            <a:endParaRPr lang="en-US" sz="1600" dirty="0">
              <a:solidFill>
                <a:schemeClr val="accent5">
                  <a:lumMod val="75000"/>
                </a:schemeClr>
              </a:solidFill>
            </a:endParaRPr>
          </a:p>
          <a:p>
            <a:r>
              <a:rPr lang="en-US" sz="1600" dirty="0">
                <a:solidFill>
                  <a:schemeClr val="accent5">
                    <a:lumMod val="75000"/>
                  </a:schemeClr>
                </a:solidFill>
              </a:rPr>
              <a:t>The pilot is called the Resident Readiness Survey and we just closed our 2</a:t>
            </a:r>
            <a:r>
              <a:rPr lang="en-US" sz="1600" baseline="30000" dirty="0">
                <a:solidFill>
                  <a:schemeClr val="accent5">
                    <a:lumMod val="75000"/>
                  </a:schemeClr>
                </a:solidFill>
              </a:rPr>
              <a:t>nd</a:t>
            </a:r>
            <a:r>
              <a:rPr lang="en-US" sz="1600" dirty="0">
                <a:solidFill>
                  <a:schemeClr val="accent5">
                    <a:lumMod val="75000"/>
                  </a:schemeClr>
                </a:solidFill>
              </a:rPr>
              <a:t> year last Wednesday. </a:t>
            </a:r>
            <a:r>
              <a:rPr lang="en-US" dirty="0">
                <a:hlinkClick r:id="rId3"/>
              </a:rPr>
              <a:t>The Resident Readiness Survey Pilot</a:t>
            </a:r>
            <a:r>
              <a:rPr lang="en-US" dirty="0"/>
              <a:t>: in collaboration with the ACGME and AACOM, we developed a new process for providing feedback to medical schools about the performance of their graduates for continuous quality improvement (CQI) of the curricula. During the PGY1 year, program directors are invited to respond to a survey via GME Track about the readiness of his or her residents. This information is fed back to the relevant school via a tailored and confidential report in the Medical School Profile System (MSPS).</a:t>
            </a:r>
            <a:endParaRPr lang="en-US" dirty="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063D17-F25F-4896-AF67-F2D5C3EE3E44}" type="slidenum">
              <a:rPr lang="en-US" smtClean="0"/>
              <a:t>22</a:t>
            </a:fld>
            <a:endParaRPr lang="en-US"/>
          </a:p>
        </p:txBody>
      </p:sp>
    </p:spTree>
    <p:extLst>
      <p:ext uri="{BB962C8B-B14F-4D97-AF65-F5344CB8AC3E}">
        <p14:creationId xmlns:p14="http://schemas.microsoft.com/office/powerpoint/2010/main" val="2079219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5C48C-DD03-4C8E-BE03-222551718B64}" type="slidenum">
              <a:rPr lang="en-US"/>
              <a:pPr/>
              <a:t>23</a:t>
            </a:fld>
            <a:endParaRPr lang="en-US"/>
          </a:p>
        </p:txBody>
      </p:sp>
      <p:sp>
        <p:nvSpPr>
          <p:cNvPr id="9603074" name="Rectangle 2"/>
          <p:cNvSpPr>
            <a:spLocks noGrp="1" noRot="1" noChangeAspect="1" noChangeArrowheads="1" noTextEdit="1"/>
          </p:cNvSpPr>
          <p:nvPr>
            <p:ph type="sldImg"/>
          </p:nvPr>
        </p:nvSpPr>
        <p:spPr>
          <a:xfrm>
            <a:off x="406400" y="696913"/>
            <a:ext cx="6197600" cy="3486150"/>
          </a:xfrm>
          <a:ln/>
        </p:spPr>
      </p:sp>
      <p:sp>
        <p:nvSpPr>
          <p:cNvPr id="9603075"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We anticipate that this new system would help program directors by eliminating the need to complete numerous variable school-specific surveys throughout the year.  We also anticipate that the new system will help the medical schools by assisting them in meeting LCME accreditation standard 8.4, which pertains to the use of outcomes data to enhance medical education program quality, and assist in the evaluation of the school’s overall effectiveness in preparing students for graduate medical education.  </a:t>
            </a:r>
          </a:p>
          <a:p>
            <a:endParaRPr lang="en-US" dirty="0"/>
          </a:p>
        </p:txBody>
      </p:sp>
    </p:spTree>
    <p:extLst>
      <p:ext uri="{BB962C8B-B14F-4D97-AF65-F5344CB8AC3E}">
        <p14:creationId xmlns:p14="http://schemas.microsoft.com/office/powerpoint/2010/main" val="19110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This slide includes preliminary data from our year 2 pilot. Overall 53% of eligible residents and 62% of programs participated in year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EM had a very strong response with 74% of program directors providing information on 70% of residents.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The table here reflects the responses to one of the questions on the survey. PDs were asked “during the transition to GME, did this resident meet overall expectations?” ~33% exceeded expectations, 64% met and about 3% failed to meet expectations.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There is much more data that was collected about specific performance areas and a summary of our year 1 pilot data is available online. We will be sharing a similar summary for year 2 very soon.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Times New Roman" panose="02020603050405020304" pitchFamily="18" charset="0"/>
              </a:rPr>
              <a:t>RRS pilot year 2 closed 3/15 - There were 9,688 resident responses, out of 18,372 eligible residents, which is </a:t>
            </a:r>
            <a:r>
              <a:rPr lang="en-US" sz="1800" b="1" i="1" dirty="0">
                <a:effectLst/>
                <a:latin typeface="Calibri" panose="020F0502020204030204" pitchFamily="34" charset="0"/>
                <a:ea typeface="Times New Roman" panose="02020603050405020304" pitchFamily="18" charset="0"/>
              </a:rPr>
              <a:t>52.7% of eligible residents</a:t>
            </a:r>
            <a:r>
              <a:rPr lang="en-US" sz="1800" i="1" dirty="0">
                <a:effectLst/>
                <a:latin typeface="Calibri" panose="020F0502020204030204" pitchFamily="34" charset="0"/>
                <a:ea typeface="Times New Roman" panose="02020603050405020304" pitchFamily="18" charset="0"/>
              </a:rPr>
              <a:t> (compared to 51.9% last year). There were 2,107 programs that participated in at least one survey, out of 3,406 eligible programs, which is </a:t>
            </a:r>
            <a:r>
              <a:rPr lang="en-US" sz="1800" b="1" i="1" dirty="0">
                <a:effectLst/>
                <a:latin typeface="Calibri" panose="020F0502020204030204" pitchFamily="34" charset="0"/>
                <a:ea typeface="Times New Roman" panose="02020603050405020304" pitchFamily="18" charset="0"/>
              </a:rPr>
              <a:t>61.9% of eligible programs</a:t>
            </a:r>
            <a:r>
              <a:rPr lang="en-US" sz="1800" i="1" dirty="0">
                <a:effectLst/>
                <a:latin typeface="Calibri" panose="020F0502020204030204" pitchFamily="34" charset="0"/>
                <a:ea typeface="Times New Roman" panose="02020603050405020304" pitchFamily="18" charset="0"/>
              </a:rPr>
              <a:t> (compared to 62.6% last year). This year, we received 9,688 responses, compared to 5,578 responses last year. Additionally, 2,107 distinct programs participated in at least one survey, compared to 1,791 programs last year.</a:t>
            </a:r>
            <a:endParaRPr lang="en-US" sz="1800" i="1"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063D17-F25F-4896-AF67-F2D5C3EE3E44}" type="slidenum">
              <a:rPr lang="en-US" smtClean="0"/>
              <a:t>24</a:t>
            </a:fld>
            <a:endParaRPr lang="en-US"/>
          </a:p>
        </p:txBody>
      </p:sp>
    </p:spTree>
    <p:extLst>
      <p:ext uri="{BB962C8B-B14F-4D97-AF65-F5344CB8AC3E}">
        <p14:creationId xmlns:p14="http://schemas.microsoft.com/office/powerpoint/2010/main" val="848613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recommendations in this theme is to improve residency orientation. I want to return to this definition of the transition and share a graphic for your consideration. This hierarchy was adapted from a recent article “how residents develop competent performance in new settings” and I adapted it to reflect the </a:t>
            </a:r>
            <a:r>
              <a:rPr lang="en-US" b="0" dirty="0"/>
              <a:t>transition to GME as new residents enculturate into new communities, health systems and programs. As we orient new residents how can we consider the breadth of these needs, support our new residents and </a:t>
            </a:r>
            <a:r>
              <a:rPr lang="en-US" b="0" i="1" dirty="0">
                <a:effectLst/>
                <a:latin typeface="Avenir Next LT Pro Light" panose="020B0304020202020204" pitchFamily="34" charset="0"/>
              </a:rPr>
              <a:t>“transform a transition from a threat to a learning opportunity.” </a:t>
            </a:r>
            <a:r>
              <a:rPr lang="en-US" sz="800" b="0" dirty="0">
                <a:effectLst/>
                <a:latin typeface="Avenir Next LT Pro Light" panose="020B0304020202020204" pitchFamily="34" charset="0"/>
              </a:rPr>
              <a:t>–</a:t>
            </a:r>
            <a:r>
              <a:rPr lang="en-US" sz="800" b="0" dirty="0" err="1">
                <a:effectLst/>
                <a:latin typeface="Avenir Next LT Pro Light" panose="020B0304020202020204" pitchFamily="34" charset="0"/>
              </a:rPr>
              <a:t>Pim</a:t>
            </a:r>
            <a:r>
              <a:rPr lang="en-US" sz="800" b="0" dirty="0">
                <a:effectLst/>
                <a:latin typeface="Avenir Next LT Pro Light" panose="020B0304020202020204" pitchFamily="34" charset="0"/>
              </a:rPr>
              <a:t> </a:t>
            </a:r>
            <a:r>
              <a:rPr lang="en-US" sz="800" b="0" dirty="0" err="1">
                <a:effectLst/>
                <a:latin typeface="Avenir Next LT Pro Light" panose="020B0304020202020204" pitchFamily="34" charset="0"/>
              </a:rPr>
              <a:t>Teunissen</a:t>
            </a:r>
            <a:r>
              <a:rPr lang="en-US" sz="800" b="0" dirty="0">
                <a:effectLst/>
                <a:latin typeface="Avenir Next LT Pro Light" panose="020B0304020202020204" pitchFamily="34" charset="0"/>
              </a:rPr>
              <a:t>, MD</a:t>
            </a:r>
            <a:endParaRPr lang="en-US" sz="800" b="0" dirty="0">
              <a:latin typeface="Avenir Next LT Pro Light" panose="020B0304020202020204" pitchFamily="34" charset="0"/>
            </a:endParaRPr>
          </a:p>
          <a:p>
            <a:endParaRPr lang="en-US" sz="1000" b="1" dirty="0">
              <a:latin typeface="Avenir Next LT Pro Light" panose="020B03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063D17-F25F-4896-AF67-F2D5C3EE3E44}" type="slidenum">
              <a:rPr lang="en-US" smtClean="0"/>
              <a:t>25</a:t>
            </a:fld>
            <a:endParaRPr lang="en-US"/>
          </a:p>
        </p:txBody>
      </p:sp>
    </p:spTree>
    <p:extLst>
      <p:ext uri="{BB962C8B-B14F-4D97-AF65-F5344CB8AC3E}">
        <p14:creationId xmlns:p14="http://schemas.microsoft.com/office/powerpoint/2010/main" val="88890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chemeClr val="accent5">
                    <a:lumMod val="75000"/>
                  </a:schemeClr>
                </a:solidFill>
              </a:rPr>
              <a:t>I think that model for considering contextual competence is also relevant here to the final theme -“Health and Wellness” which includes 4 recommendations summarized here. </a:t>
            </a:r>
          </a:p>
          <a:p>
            <a:endParaRPr lang="en-US" sz="1600" dirty="0">
              <a:solidFill>
                <a:schemeClr val="accent5">
                  <a:lumMod val="75000"/>
                </a:schemeClr>
              </a:solidFill>
            </a:endParaRPr>
          </a:p>
          <a:p>
            <a:r>
              <a:rPr lang="en-US" sz="1600" dirty="0">
                <a:solidFill>
                  <a:schemeClr val="accent5">
                    <a:lumMod val="75000"/>
                  </a:schemeClr>
                </a:solidFill>
              </a:rPr>
              <a:t>EM residents 76% report burnout </a:t>
            </a:r>
          </a:p>
          <a:p>
            <a:endParaRPr lang="en-US" sz="1600" dirty="0">
              <a:solidFill>
                <a:schemeClr val="accent5">
                  <a:lumMod val="75000"/>
                </a:schemeClr>
              </a:solidFill>
            </a:endParaRPr>
          </a:p>
          <a:p>
            <a:endParaRPr lang="en-US" dirty="0"/>
          </a:p>
        </p:txBody>
      </p:sp>
      <p:sp>
        <p:nvSpPr>
          <p:cNvPr id="4" name="Slide Number Placeholder 3"/>
          <p:cNvSpPr>
            <a:spLocks noGrp="1"/>
          </p:cNvSpPr>
          <p:nvPr>
            <p:ph type="sldNum" sz="quarter" idx="5"/>
          </p:nvPr>
        </p:nvSpPr>
        <p:spPr/>
        <p:txBody>
          <a:bodyPr/>
          <a:lstStyle/>
          <a:p>
            <a:fld id="{1B063D17-F25F-4896-AF67-F2D5C3EE3E44}" type="slidenum">
              <a:rPr lang="en-US" smtClean="0"/>
              <a:t>26</a:t>
            </a:fld>
            <a:endParaRPr lang="en-US"/>
          </a:p>
        </p:txBody>
      </p:sp>
    </p:spTree>
    <p:extLst>
      <p:ext uri="{BB962C8B-B14F-4D97-AF65-F5344CB8AC3E}">
        <p14:creationId xmlns:p14="http://schemas.microsoft.com/office/powerpoint/2010/main" val="801888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https://www.ecfmg.org/annc/ume-gme.pdf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defTabSz="931774">
              <a:defRPr/>
            </a:pPr>
            <a:fld id="{3FD70867-47F3-4F41-80EC-94B0A9A7F720}" type="slidenum">
              <a:rPr lang="en-US">
                <a:solidFill>
                  <a:prstClr val="black"/>
                </a:solidFill>
                <a:latin typeface="Calibri" panose="020F0502020204030204"/>
              </a:rPr>
              <a:pPr defTabSz="931774">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13652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 to: When you reflect back on your transition to residency OR your transition to your first professional job – what word or words come to mind?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Earlier I asked you to “</a:t>
            </a:r>
            <a:r>
              <a:rPr lang="en-US" b="0" i="0" dirty="0">
                <a:solidFill>
                  <a:srgbClr val="6D6E71"/>
                </a:solidFill>
                <a:effectLst/>
                <a:latin typeface="PT Sans" panose="020B0503020203020204" pitchFamily="34" charset="0"/>
              </a:rPr>
              <a:t>Write one phrase, sentence or brief paragraph giving your younger self advice.” Lets return to that advice – consider how this can be integrated into your own leadership role at the local or national level for those transitioning to residency and enculturating into the specialty of emergency medicine.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D6E71"/>
              </a:solidFill>
              <a:effectLst/>
              <a:latin typeface="PT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D6E71"/>
                </a:solidFill>
                <a:effectLst/>
                <a:latin typeface="PT Sans" panose="020B0503020203020204" pitchFamily="34" charset="0"/>
              </a:rPr>
              <a:t>Take a moment to share with a colleague (time allowing)</a:t>
            </a:r>
          </a:p>
          <a:p>
            <a:endParaRPr lang="en-US" b="0" i="0" dirty="0">
              <a:solidFill>
                <a:srgbClr val="6D6E71"/>
              </a:solidFill>
              <a:effectLst/>
              <a:latin typeface="PT Sans" panose="020B0503020203020204" pitchFamily="34" charset="0"/>
            </a:endParaRPr>
          </a:p>
        </p:txBody>
      </p:sp>
      <p:sp>
        <p:nvSpPr>
          <p:cNvPr id="4" name="Slide Number Placeholder 3"/>
          <p:cNvSpPr>
            <a:spLocks noGrp="1"/>
          </p:cNvSpPr>
          <p:nvPr>
            <p:ph type="sldNum" sz="quarter" idx="5"/>
          </p:nvPr>
        </p:nvSpPr>
        <p:spPr/>
        <p:txBody>
          <a:bodyPr/>
          <a:lstStyle/>
          <a:p>
            <a:fld id="{1B063D17-F25F-4896-AF67-F2D5C3EE3E44}" type="slidenum">
              <a:rPr lang="en-US" smtClean="0"/>
              <a:t>28</a:t>
            </a:fld>
            <a:endParaRPr lang="en-US"/>
          </a:p>
        </p:txBody>
      </p:sp>
    </p:spTree>
    <p:extLst>
      <p:ext uri="{BB962C8B-B14F-4D97-AF65-F5344CB8AC3E}">
        <p14:creationId xmlns:p14="http://schemas.microsoft.com/office/powerpoint/2010/main" val="3799649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one more activity for you to take with you. Consider the themes from the UGRC report and your local or national areas of strength, opportunities for improvement, innovation or collaboration. If you are willing to share, please do so. We would like to stay updated on your efforts to improve the UME-GME transition. Email address included here for reference. </a:t>
            </a:r>
          </a:p>
          <a:p>
            <a:endParaRPr lang="en-US" dirty="0"/>
          </a:p>
          <a:p>
            <a:r>
              <a:rPr lang="en-US" dirty="0"/>
              <a:t>Collectively what are priorities for AACEM that AAMC can learn from?</a:t>
            </a:r>
          </a:p>
        </p:txBody>
      </p:sp>
      <p:sp>
        <p:nvSpPr>
          <p:cNvPr id="4" name="Slide Number Placeholder 3"/>
          <p:cNvSpPr>
            <a:spLocks noGrp="1"/>
          </p:cNvSpPr>
          <p:nvPr>
            <p:ph type="sldNum" sz="quarter" idx="5"/>
          </p:nvPr>
        </p:nvSpPr>
        <p:spPr/>
        <p:txBody>
          <a:bodyPr/>
          <a:lstStyle/>
          <a:p>
            <a:fld id="{1B063D17-F25F-4896-AF67-F2D5C3EE3E44}" type="slidenum">
              <a:rPr lang="en-US" smtClean="0"/>
              <a:t>29</a:t>
            </a:fld>
            <a:endParaRPr lang="en-US"/>
          </a:p>
        </p:txBody>
      </p:sp>
    </p:spTree>
    <p:extLst>
      <p:ext uri="{BB962C8B-B14F-4D97-AF65-F5344CB8AC3E}">
        <p14:creationId xmlns:p14="http://schemas.microsoft.com/office/powerpoint/2010/main" val="225115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Association of American Medical Colleges leads and serves the academic medicine community</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We like to think about ourselves as </a:t>
            </a:r>
            <a:r>
              <a:rPr lang="en-US" b="1" dirty="0">
                <a:latin typeface="Arial" panose="020B0604020202020204" pitchFamily="34" charset="0"/>
                <a:cs typeface="Arial" panose="020B0604020202020204" pitchFamily="34" charset="0"/>
              </a:rPr>
              <a:t>three organizations in one</a:t>
            </a:r>
            <a:r>
              <a:rPr lang="en-US" dirty="0">
                <a:latin typeface="Arial" panose="020B0604020202020204" pitchFamily="34" charset="0"/>
                <a:cs typeface="Arial" panose="020B0604020202020204" pitchFamily="34" charset="0"/>
              </a:rPr>
              <a:t>:</a:t>
            </a:r>
          </a:p>
          <a:p>
            <a:pPr marL="640594" lvl="1" indent="-174708">
              <a:buFont typeface="Arial" panose="020B0604020202020204" pitchFamily="34" charset="0"/>
              <a:buChar char="•"/>
            </a:pPr>
            <a:r>
              <a:rPr lang="en-US" dirty="0">
                <a:latin typeface="Arial" panose="020B0604020202020204" pitchFamily="34" charset="0"/>
                <a:cs typeface="Arial" panose="020B0604020202020204" pitchFamily="34" charset="0"/>
              </a:rPr>
              <a:t>AAMC is a member organization. Our efforts are to directly support the work that you are doing in your institutions.</a:t>
            </a:r>
          </a:p>
          <a:p>
            <a:pPr marL="640594" lvl="1" indent="-174708">
              <a:buFont typeface="Arial" panose="020B0604020202020204" pitchFamily="34" charset="0"/>
              <a:buChar char="•"/>
            </a:pPr>
            <a:r>
              <a:rPr lang="en-US" dirty="0">
                <a:latin typeface="Arial" panose="020B0604020202020204" pitchFamily="34" charset="0"/>
                <a:cs typeface="Arial" panose="020B0604020202020204" pitchFamily="34" charset="0"/>
              </a:rPr>
              <a:t>AAMC is a think tank.  We have scholars and experts on staff who study national trends and work on solutions to some of academic medicine’s most vexing problems—from school and hospital finance to the physician workforce, and everything in between.</a:t>
            </a:r>
          </a:p>
          <a:p>
            <a:pPr marL="640594" lvl="1" indent="-174708">
              <a:buFont typeface="Arial" panose="020B0604020202020204" pitchFamily="34" charset="0"/>
              <a:buChar char="•"/>
            </a:pPr>
            <a:r>
              <a:rPr lang="en-US" dirty="0">
                <a:latin typeface="Arial" panose="020B0604020202020204" pitchFamily="34" charset="0"/>
                <a:cs typeface="Arial" panose="020B0604020202020204" pitchFamily="34" charset="0"/>
              </a:rPr>
              <a:t>AAMC is a service organization.  We provide a number of solutions that help learners, medical schools, teaching hospitals, and academic societies accomplish their goals.  Most notable among our services are operating the MCAT exam, and AMCAS (American Medical College Application Service) and ERAS (Electronic Residency Application Service). Relevant services to the transition to residency portfolio include the Residency Explorer Tool and Careers in Medicine. </a:t>
            </a:r>
          </a:p>
        </p:txBody>
      </p:sp>
      <p:sp>
        <p:nvSpPr>
          <p:cNvPr id="4" name="Slide Number Placeholder 3"/>
          <p:cNvSpPr>
            <a:spLocks noGrp="1"/>
          </p:cNvSpPr>
          <p:nvPr>
            <p:ph type="sldNum" sz="quarter" idx="10"/>
          </p:nvPr>
        </p:nvSpPr>
        <p:spPr/>
        <p:txBody>
          <a:bodyPr/>
          <a:lstStyle/>
          <a:p>
            <a:fld id="{47A2D01D-5CFB-449C-B74D-96504B5B7F26}" type="slidenum">
              <a:rPr lang="en-US" smtClean="0"/>
              <a:pPr/>
              <a:t>3</a:t>
            </a:fld>
            <a:endParaRPr lang="en-US"/>
          </a:p>
        </p:txBody>
      </p:sp>
    </p:spTree>
    <p:extLst>
      <p:ext uri="{BB962C8B-B14F-4D97-AF65-F5344CB8AC3E}">
        <p14:creationId xmlns:p14="http://schemas.microsoft.com/office/powerpoint/2010/main" val="2101591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https://www.aamc.org/collaborative-transformation-transition-residency </a:t>
            </a:r>
          </a:p>
          <a:p>
            <a:endParaRPr lang="en-US" dirty="0"/>
          </a:p>
        </p:txBody>
      </p:sp>
      <p:sp>
        <p:nvSpPr>
          <p:cNvPr id="4" name="Slide Number Placeholder 3"/>
          <p:cNvSpPr>
            <a:spLocks noGrp="1"/>
          </p:cNvSpPr>
          <p:nvPr>
            <p:ph type="sldNum" sz="quarter" idx="5"/>
          </p:nvPr>
        </p:nvSpPr>
        <p:spPr/>
        <p:txBody>
          <a:bodyPr/>
          <a:lstStyle/>
          <a:p>
            <a:fld id="{1B063D17-F25F-4896-AF67-F2D5C3EE3E44}" type="slidenum">
              <a:rPr lang="en-US" smtClean="0"/>
              <a:t>30</a:t>
            </a:fld>
            <a:endParaRPr lang="en-US"/>
          </a:p>
        </p:txBody>
      </p:sp>
    </p:spTree>
    <p:extLst>
      <p:ext uri="{BB962C8B-B14F-4D97-AF65-F5344CB8AC3E}">
        <p14:creationId xmlns:p14="http://schemas.microsoft.com/office/powerpoint/2010/main" val="56957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68" eaLnBrk="0" fontAlgn="base" hangingPunct="0">
              <a:spcBef>
                <a:spcPct val="0"/>
              </a:spcBef>
              <a:spcAft>
                <a:spcPct val="0"/>
              </a:spcAft>
              <a:defRPr/>
            </a:pPr>
            <a:fld id="{AE825233-37C7-4EA0-914D-215BCF8766FC}" type="slidenum">
              <a:rPr lang="en-US">
                <a:solidFill>
                  <a:srgbClr val="000052"/>
                </a:solidFill>
                <a:latin typeface="Arial" charset="0"/>
              </a:rPr>
              <a:pPr defTabSz="949568" eaLnBrk="0" fontAlgn="base" hangingPunct="0">
                <a:spcBef>
                  <a:spcPct val="0"/>
                </a:spcBef>
                <a:spcAft>
                  <a:spcPct val="0"/>
                </a:spcAft>
                <a:defRPr/>
              </a:pPr>
              <a:t>4</a:t>
            </a:fld>
            <a:endParaRPr lang="en-US">
              <a:solidFill>
                <a:srgbClr val="000052"/>
              </a:solidFill>
              <a:latin typeface="Arial" charset="0"/>
            </a:endParaRPr>
          </a:p>
        </p:txBody>
      </p:sp>
    </p:spTree>
    <p:extLst>
      <p:ext uri="{BB962C8B-B14F-4D97-AF65-F5344CB8AC3E}">
        <p14:creationId xmlns:p14="http://schemas.microsoft.com/office/powerpoint/2010/main" val="182712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objectives</a:t>
            </a:r>
            <a:r>
              <a:rPr lang="en-US" baseline="0" dirty="0"/>
              <a:t> of the session </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5</a:t>
            </a:fld>
            <a:endParaRPr lang="en-US"/>
          </a:p>
        </p:txBody>
      </p:sp>
    </p:spTree>
    <p:extLst>
      <p:ext uri="{BB962C8B-B14F-4D97-AF65-F5344CB8AC3E}">
        <p14:creationId xmlns:p14="http://schemas.microsoft.com/office/powerpoint/2010/main" val="139252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Open Sans" panose="020B0606030504020204" pitchFamily="34" charset="0"/>
              </a:rPr>
              <a:t>As we begin I want to clarify what is meant by the UME to GME transition. This critical phase within a physicians professional development is a complex ecosystem involving many individuals and organizations. The transition begins in the preclinical phase of med school and extends until new residents enculturate into their GME context into their new program and sponsoring institution. </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Today the transition is more complex than a decade ago. Give examples why</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W Bridges - </a:t>
            </a:r>
          </a:p>
          <a:p>
            <a:pPr marL="174708" indent="-174708">
              <a:buFont typeface="Arial" panose="020B0604020202020204" pitchFamily="34" charset="0"/>
              <a:buChar char="•"/>
            </a:pPr>
            <a:r>
              <a:rPr lang="en-US" b="0" i="0" dirty="0">
                <a:solidFill>
                  <a:srgbClr val="333333"/>
                </a:solidFill>
                <a:effectLst/>
                <a:latin typeface="Open Sans" panose="020B0606030504020204" pitchFamily="34" charset="0"/>
              </a:rPr>
              <a:t>Change is the external event or situation that takes place: a new business strategy, a turn of leadership, a merger or a new product. The organization focuses on the desired outcome that the change will produce, which is generally in response to external events. Change can happen very quickly.</a:t>
            </a:r>
          </a:p>
          <a:p>
            <a:pPr marL="174708" indent="-174708">
              <a:buFont typeface="Arial" panose="020B0604020202020204" pitchFamily="34" charset="0"/>
              <a:buChar char="•"/>
            </a:pPr>
            <a:r>
              <a:rPr lang="en-US" b="0" i="0" dirty="0">
                <a:solidFill>
                  <a:srgbClr val="333333"/>
                </a:solidFill>
                <a:effectLst/>
                <a:latin typeface="Open Sans" panose="020B0606030504020204" pitchFamily="34" charset="0"/>
              </a:rPr>
              <a:t>Transition is the inner psychological process that people go through as they internalize and come to terms with the new situation that the change brings about. Empathetic leaders recognize that change can put people in crisis. The starting point for dealing with transition is not the outcome but the endings that people have in leaving the old situation behind.</a:t>
            </a:r>
          </a:p>
          <a:p>
            <a:pPr marL="174708" indent="-174708">
              <a:buFont typeface="Arial" panose="020B0604020202020204" pitchFamily="34" charset="0"/>
              <a:buChar char="•"/>
            </a:pPr>
            <a:r>
              <a:rPr lang="en-US" b="0" i="0" dirty="0">
                <a:solidFill>
                  <a:srgbClr val="333333"/>
                </a:solidFill>
                <a:effectLst/>
                <a:latin typeface="Open Sans" panose="020B0606030504020204" pitchFamily="34" charset="0"/>
              </a:rPr>
              <a:t>Change will only be successful if leaders and organizations address the transition that people experience during change. Supporting people through transition, rather than pushing forward is essential if the change is to work as planned. This is key to capitalizing on opportunities for innovation and creating organizational resilience.</a:t>
            </a:r>
          </a:p>
          <a:p>
            <a:endParaRPr lang="en-US" dirty="0"/>
          </a:p>
        </p:txBody>
      </p:sp>
      <p:sp>
        <p:nvSpPr>
          <p:cNvPr id="4" name="Slide Number Placeholder 3"/>
          <p:cNvSpPr>
            <a:spLocks noGrp="1"/>
          </p:cNvSpPr>
          <p:nvPr>
            <p:ph type="sldNum" sz="quarter" idx="5"/>
          </p:nvPr>
        </p:nvSpPr>
        <p:spPr/>
        <p:txBody>
          <a:bodyPr/>
          <a:lstStyle/>
          <a:p>
            <a:fld id="{1B063D17-F25F-4896-AF67-F2D5C3EE3E44}" type="slidenum">
              <a:rPr lang="en-US" smtClean="0"/>
              <a:t>6</a:t>
            </a:fld>
            <a:endParaRPr lang="en-US"/>
          </a:p>
        </p:txBody>
      </p:sp>
    </p:spTree>
    <p:extLst>
      <p:ext uri="{BB962C8B-B14F-4D97-AF65-F5344CB8AC3E}">
        <p14:creationId xmlns:p14="http://schemas.microsoft.com/office/powerpoint/2010/main" val="3309720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invited to join you today to talk specifically about the new recommendations for improving this transition phase. The COPA is a 13 member coalition consists of representatives from these 13 organizations – the AAMC is one of them. Their mission is to advance health care and promote professional accountability by improving the quality, efficiency and continuity of the education, training and assessment of physicians. </a:t>
            </a:r>
          </a:p>
        </p:txBody>
      </p:sp>
      <p:sp>
        <p:nvSpPr>
          <p:cNvPr id="4" name="Slide Number Placeholder 3"/>
          <p:cNvSpPr>
            <a:spLocks noGrp="1"/>
          </p:cNvSpPr>
          <p:nvPr>
            <p:ph type="sldNum" sz="quarter" idx="5"/>
          </p:nvPr>
        </p:nvSpPr>
        <p:spPr/>
        <p:txBody>
          <a:bodyPr/>
          <a:lstStyle/>
          <a:p>
            <a:fld id="{1B063D17-F25F-4896-AF67-F2D5C3EE3E44}" type="slidenum">
              <a:rPr lang="en-US" smtClean="0"/>
              <a:t>7</a:t>
            </a:fld>
            <a:endParaRPr lang="en-US"/>
          </a:p>
        </p:txBody>
      </p:sp>
    </p:spTree>
    <p:extLst>
      <p:ext uri="{BB962C8B-B14F-4D97-AF65-F5344CB8AC3E}">
        <p14:creationId xmlns:p14="http://schemas.microsoft.com/office/powerpoint/2010/main" val="2915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COPA formed a special committee called the UGRC to examine the transition from UME to GME and recommend solutions to ID challenges within the transition. </a:t>
            </a:r>
          </a:p>
          <a:p>
            <a:r>
              <a:rPr lang="en-US" dirty="0"/>
              <a:t>The thirty members met for 10 months – they ID ideal future state, conducted RCAs of the existing challenges and south input from broad communities, reviewed relevant literature as well as past or current innovations in this space.  Ultimately, the committee released 34 recommendations among nine themes.</a:t>
            </a:r>
          </a:p>
        </p:txBody>
      </p:sp>
      <p:sp>
        <p:nvSpPr>
          <p:cNvPr id="4" name="Slide Number Placeholder 3"/>
          <p:cNvSpPr>
            <a:spLocks noGrp="1"/>
          </p:cNvSpPr>
          <p:nvPr>
            <p:ph type="sldNum" sz="quarter" idx="5"/>
          </p:nvPr>
        </p:nvSpPr>
        <p:spPr/>
        <p:txBody>
          <a:bodyPr/>
          <a:lstStyle/>
          <a:p>
            <a:fld id="{1B063D17-F25F-4896-AF67-F2D5C3EE3E44}" type="slidenum">
              <a:rPr lang="en-US" smtClean="0"/>
              <a:t>8</a:t>
            </a:fld>
            <a:endParaRPr lang="en-US"/>
          </a:p>
        </p:txBody>
      </p:sp>
    </p:spTree>
    <p:extLst>
      <p:ext uri="{BB962C8B-B14F-4D97-AF65-F5344CB8AC3E}">
        <p14:creationId xmlns:p14="http://schemas.microsoft.com/office/powerpoint/2010/main" val="3000313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Neometric Light"/>
              </a:rPr>
              <a:t>This slide depicts the timeline of their work leading to the full report pictured on the right which is freely available online at the COPA website. </a:t>
            </a:r>
          </a:p>
        </p:txBody>
      </p:sp>
      <p:sp>
        <p:nvSpPr>
          <p:cNvPr id="4" name="Slide Number Placeholder 3"/>
          <p:cNvSpPr>
            <a:spLocks noGrp="1"/>
          </p:cNvSpPr>
          <p:nvPr>
            <p:ph type="sldNum" sz="quarter" idx="5"/>
          </p:nvPr>
        </p:nvSpPr>
        <p:spPr/>
        <p:txBody>
          <a:bodyPr/>
          <a:lstStyle/>
          <a:p>
            <a:fld id="{1B063D17-F25F-4896-AF67-F2D5C3EE3E44}" type="slidenum">
              <a:rPr lang="en-US" smtClean="0"/>
              <a:t>9</a:t>
            </a:fld>
            <a:endParaRPr lang="en-US"/>
          </a:p>
        </p:txBody>
      </p:sp>
    </p:spTree>
    <p:extLst>
      <p:ext uri="{BB962C8B-B14F-4D97-AF65-F5344CB8AC3E}">
        <p14:creationId xmlns:p14="http://schemas.microsoft.com/office/powerpoint/2010/main" val="417706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e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E46E-C899-4F63-AA0D-E499AA453B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E7B1BD-51B1-42F7-9819-F0D38B6CA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22055E-A652-4FA3-9442-B7D2FC361B74}"/>
              </a:ext>
            </a:extLst>
          </p:cNvPr>
          <p:cNvSpPr>
            <a:spLocks noGrp="1"/>
          </p:cNvSpPr>
          <p:nvPr>
            <p:ph type="dt" sz="half" idx="10"/>
          </p:nvPr>
        </p:nvSpPr>
        <p:spPr/>
        <p:txBody>
          <a:bodyPr/>
          <a:lstStyle/>
          <a:p>
            <a:fld id="{7150F5CF-9EB9-45A8-B5F4-A6CAE3129D27}" type="datetimeFigureOut">
              <a:rPr lang="en-US" smtClean="0"/>
              <a:t>3/22/2022</a:t>
            </a:fld>
            <a:endParaRPr lang="en-US"/>
          </a:p>
        </p:txBody>
      </p:sp>
      <p:sp>
        <p:nvSpPr>
          <p:cNvPr id="5" name="Footer Placeholder 4">
            <a:extLst>
              <a:ext uri="{FF2B5EF4-FFF2-40B4-BE49-F238E27FC236}">
                <a16:creationId xmlns:a16="http://schemas.microsoft.com/office/drawing/2014/main" id="{BE822602-E313-4244-974F-A6DED7056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606B2-11A9-440C-901D-681D08F1C6C2}"/>
              </a:ext>
            </a:extLst>
          </p:cNvPr>
          <p:cNvSpPr>
            <a:spLocks noGrp="1"/>
          </p:cNvSpPr>
          <p:nvPr>
            <p:ph type="sldNum" sz="quarter" idx="12"/>
          </p:nvPr>
        </p:nvSpPr>
        <p:spPr/>
        <p:txBody>
          <a:bodyPr/>
          <a:lstStyle/>
          <a:p>
            <a:fld id="{2FB65651-2443-4E8F-BC7D-72EBB6F9835D}" type="slidenum">
              <a:rPr lang="en-US" smtClean="0"/>
              <a:t>‹#›</a:t>
            </a:fld>
            <a:endParaRPr lang="en-US"/>
          </a:p>
        </p:txBody>
      </p:sp>
    </p:spTree>
    <p:extLst>
      <p:ext uri="{BB962C8B-B14F-4D97-AF65-F5344CB8AC3E}">
        <p14:creationId xmlns:p14="http://schemas.microsoft.com/office/powerpoint/2010/main" val="101651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5D1B-337B-4F32-8C25-37F259379F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109840-B830-453A-A42A-C1E807A7A2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2721C-2D2D-4C7A-95D8-DE0E7E4684DA}"/>
              </a:ext>
            </a:extLst>
          </p:cNvPr>
          <p:cNvSpPr>
            <a:spLocks noGrp="1"/>
          </p:cNvSpPr>
          <p:nvPr>
            <p:ph type="dt" sz="half" idx="10"/>
          </p:nvPr>
        </p:nvSpPr>
        <p:spPr/>
        <p:txBody>
          <a:bodyPr/>
          <a:lstStyle/>
          <a:p>
            <a:fld id="{7150F5CF-9EB9-45A8-B5F4-A6CAE3129D27}" type="datetimeFigureOut">
              <a:rPr lang="en-US" smtClean="0"/>
              <a:t>3/22/2022</a:t>
            </a:fld>
            <a:endParaRPr lang="en-US"/>
          </a:p>
        </p:txBody>
      </p:sp>
      <p:sp>
        <p:nvSpPr>
          <p:cNvPr id="5" name="Footer Placeholder 4">
            <a:extLst>
              <a:ext uri="{FF2B5EF4-FFF2-40B4-BE49-F238E27FC236}">
                <a16:creationId xmlns:a16="http://schemas.microsoft.com/office/drawing/2014/main" id="{360F3983-5570-45B7-85F8-4B6313A6B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CFC23-B626-4411-858F-B7B0E6AFFAD1}"/>
              </a:ext>
            </a:extLst>
          </p:cNvPr>
          <p:cNvSpPr>
            <a:spLocks noGrp="1"/>
          </p:cNvSpPr>
          <p:nvPr>
            <p:ph type="sldNum" sz="quarter" idx="12"/>
          </p:nvPr>
        </p:nvSpPr>
        <p:spPr/>
        <p:txBody>
          <a:bodyPr/>
          <a:lstStyle/>
          <a:p>
            <a:fld id="{2FB65651-2443-4E8F-BC7D-72EBB6F9835D}" type="slidenum">
              <a:rPr lang="en-US" smtClean="0"/>
              <a:t>‹#›</a:t>
            </a:fld>
            <a:endParaRPr lang="en-US"/>
          </a:p>
        </p:txBody>
      </p:sp>
    </p:spTree>
    <p:extLst>
      <p:ext uri="{BB962C8B-B14F-4D97-AF65-F5344CB8AC3E}">
        <p14:creationId xmlns:p14="http://schemas.microsoft.com/office/powerpoint/2010/main" val="256661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3106B-EC39-45B3-A70E-6F1524BBD1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57EAFC-4F42-4684-8D1D-3DEEB74233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0E6BF-3EE4-43E9-BFE9-9C531CB08B0E}"/>
              </a:ext>
            </a:extLst>
          </p:cNvPr>
          <p:cNvSpPr>
            <a:spLocks noGrp="1"/>
          </p:cNvSpPr>
          <p:nvPr>
            <p:ph type="dt" sz="half" idx="10"/>
          </p:nvPr>
        </p:nvSpPr>
        <p:spPr/>
        <p:txBody>
          <a:bodyPr/>
          <a:lstStyle/>
          <a:p>
            <a:fld id="{7150F5CF-9EB9-45A8-B5F4-A6CAE3129D27}" type="datetimeFigureOut">
              <a:rPr lang="en-US" smtClean="0"/>
              <a:t>3/22/2022</a:t>
            </a:fld>
            <a:endParaRPr lang="en-US"/>
          </a:p>
        </p:txBody>
      </p:sp>
      <p:sp>
        <p:nvSpPr>
          <p:cNvPr id="5" name="Footer Placeholder 4">
            <a:extLst>
              <a:ext uri="{FF2B5EF4-FFF2-40B4-BE49-F238E27FC236}">
                <a16:creationId xmlns:a16="http://schemas.microsoft.com/office/drawing/2014/main" id="{ED97E5DC-E3FF-47CD-9827-3744BC20C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6102C-6EBD-48D7-97E1-E2276731AFFE}"/>
              </a:ext>
            </a:extLst>
          </p:cNvPr>
          <p:cNvSpPr>
            <a:spLocks noGrp="1"/>
          </p:cNvSpPr>
          <p:nvPr>
            <p:ph type="sldNum" sz="quarter" idx="12"/>
          </p:nvPr>
        </p:nvSpPr>
        <p:spPr/>
        <p:txBody>
          <a:bodyPr/>
          <a:lstStyle/>
          <a:p>
            <a:fld id="{2FB65651-2443-4E8F-BC7D-72EBB6F9835D}" type="slidenum">
              <a:rPr lang="en-US" smtClean="0"/>
              <a:t>‹#›</a:t>
            </a:fld>
            <a:endParaRPr lang="en-US"/>
          </a:p>
        </p:txBody>
      </p:sp>
    </p:spTree>
    <p:extLst>
      <p:ext uri="{BB962C8B-B14F-4D97-AF65-F5344CB8AC3E}">
        <p14:creationId xmlns:p14="http://schemas.microsoft.com/office/powerpoint/2010/main" val="2885904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0314-8D4D-D945-A852-C097B5F955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373FA4-1D17-BE42-A769-CA346E249C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06F8FF-4C88-F14A-8426-27BA1D132CB7}"/>
              </a:ext>
            </a:extLst>
          </p:cNvPr>
          <p:cNvSpPr>
            <a:spLocks noGrp="1"/>
          </p:cNvSpPr>
          <p:nvPr>
            <p:ph type="dt" sz="half" idx="10"/>
          </p:nvPr>
        </p:nvSpPr>
        <p:spPr/>
        <p:txBody>
          <a:bodyPr/>
          <a:lstStyle/>
          <a:p>
            <a:fld id="{B50B97C7-6204-4130-89F4-C18A72B25677}" type="datetimeFigureOut">
              <a:rPr lang="en-US" smtClean="0"/>
              <a:t>3/22/2022</a:t>
            </a:fld>
            <a:endParaRPr lang="en-US"/>
          </a:p>
        </p:txBody>
      </p:sp>
      <p:sp>
        <p:nvSpPr>
          <p:cNvPr id="5" name="Footer Placeholder 4">
            <a:extLst>
              <a:ext uri="{FF2B5EF4-FFF2-40B4-BE49-F238E27FC236}">
                <a16:creationId xmlns:a16="http://schemas.microsoft.com/office/drawing/2014/main" id="{8238FB01-E50C-1146-A985-ED0D93A65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3890F-234D-6941-94FF-CB06BFCF4CFB}"/>
              </a:ext>
            </a:extLst>
          </p:cNvPr>
          <p:cNvSpPr>
            <a:spLocks noGrp="1"/>
          </p:cNvSpPr>
          <p:nvPr>
            <p:ph type="sldNum" sz="quarter" idx="12"/>
          </p:nvPr>
        </p:nvSpPr>
        <p:spPr/>
        <p:txBody>
          <a:bodyPr/>
          <a:lstStyle/>
          <a:p>
            <a:fld id="{5859B673-0374-4BAC-AE19-2F05AFB3CE3B}" type="slidenum">
              <a:rPr lang="en-US" smtClean="0"/>
              <a:t>‹#›</a:t>
            </a:fld>
            <a:endParaRPr lang="en-US"/>
          </a:p>
        </p:txBody>
      </p:sp>
    </p:spTree>
    <p:extLst>
      <p:ext uri="{BB962C8B-B14F-4D97-AF65-F5344CB8AC3E}">
        <p14:creationId xmlns:p14="http://schemas.microsoft.com/office/powerpoint/2010/main" val="131752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E2F0-3D59-7D48-B904-ECC2279BF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1A5C03-A69A-B543-A60E-D2C9CDBA2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DF53E-F8CE-E046-B0CF-8AAA887EDF3A}"/>
              </a:ext>
            </a:extLst>
          </p:cNvPr>
          <p:cNvSpPr>
            <a:spLocks noGrp="1"/>
          </p:cNvSpPr>
          <p:nvPr>
            <p:ph type="dt" sz="half" idx="10"/>
          </p:nvPr>
        </p:nvSpPr>
        <p:spPr/>
        <p:txBody>
          <a:bodyPr/>
          <a:lstStyle/>
          <a:p>
            <a:fld id="{B50B97C7-6204-4130-89F4-C18A72B25677}" type="datetimeFigureOut">
              <a:rPr lang="en-US" smtClean="0"/>
              <a:t>3/22/2022</a:t>
            </a:fld>
            <a:endParaRPr lang="en-US" dirty="0"/>
          </a:p>
        </p:txBody>
      </p:sp>
      <p:sp>
        <p:nvSpPr>
          <p:cNvPr id="5" name="Footer Placeholder 4">
            <a:extLst>
              <a:ext uri="{FF2B5EF4-FFF2-40B4-BE49-F238E27FC236}">
                <a16:creationId xmlns:a16="http://schemas.microsoft.com/office/drawing/2014/main" id="{5BD2A31E-9FA6-B14D-A400-1EE416493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7258C-6F43-FF4A-BE03-EBE2A57A660E}"/>
              </a:ext>
            </a:extLst>
          </p:cNvPr>
          <p:cNvSpPr>
            <a:spLocks noGrp="1"/>
          </p:cNvSpPr>
          <p:nvPr>
            <p:ph type="sldNum" sz="quarter" idx="12"/>
          </p:nvPr>
        </p:nvSpPr>
        <p:spPr/>
        <p:txBody>
          <a:bodyPr/>
          <a:lstStyle/>
          <a:p>
            <a:fld id="{5859B673-0374-4BAC-AE19-2F05AFB3CE3B}" type="slidenum">
              <a:rPr lang="en-US" smtClean="0"/>
              <a:t>‹#›</a:t>
            </a:fld>
            <a:endParaRPr lang="en-US"/>
          </a:p>
        </p:txBody>
      </p:sp>
      <p:pic>
        <p:nvPicPr>
          <p:cNvPr id="7" name="Picture 6">
            <a:extLst>
              <a:ext uri="{FF2B5EF4-FFF2-40B4-BE49-F238E27FC236}">
                <a16:creationId xmlns:a16="http://schemas.microsoft.com/office/drawing/2014/main" id="{88E4DC84-DD93-48B3-9629-CE1C83F87E2F}"/>
              </a:ext>
            </a:extLst>
          </p:cNvPr>
          <p:cNvPicPr>
            <a:picLocks noChangeAspect="1"/>
          </p:cNvPicPr>
          <p:nvPr userDrawn="1"/>
        </p:nvPicPr>
        <p:blipFill>
          <a:blip r:embed="rId2"/>
          <a:stretch>
            <a:fillRect/>
          </a:stretch>
        </p:blipFill>
        <p:spPr>
          <a:xfrm>
            <a:off x="838199" y="6176963"/>
            <a:ext cx="10515599" cy="573100"/>
          </a:xfrm>
          <a:prstGeom prst="rect">
            <a:avLst/>
          </a:prstGeom>
        </p:spPr>
      </p:pic>
    </p:spTree>
    <p:extLst>
      <p:ext uri="{BB962C8B-B14F-4D97-AF65-F5344CB8AC3E}">
        <p14:creationId xmlns:p14="http://schemas.microsoft.com/office/powerpoint/2010/main" val="3177028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FDD4-0464-BA4E-A286-6BF9FA1AA8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00A0CC-E16D-FD4F-8C77-E39AAF18B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5D75AB-39BB-2241-960A-2A307781CD5A}"/>
              </a:ext>
            </a:extLst>
          </p:cNvPr>
          <p:cNvSpPr>
            <a:spLocks noGrp="1"/>
          </p:cNvSpPr>
          <p:nvPr>
            <p:ph type="dt" sz="half" idx="10"/>
          </p:nvPr>
        </p:nvSpPr>
        <p:spPr/>
        <p:txBody>
          <a:bodyPr/>
          <a:lstStyle/>
          <a:p>
            <a:fld id="{B50B97C7-6204-4130-89F4-C18A72B25677}" type="datetimeFigureOut">
              <a:rPr lang="en-US" smtClean="0"/>
              <a:t>3/22/2022</a:t>
            </a:fld>
            <a:endParaRPr lang="en-US"/>
          </a:p>
        </p:txBody>
      </p:sp>
      <p:sp>
        <p:nvSpPr>
          <p:cNvPr id="5" name="Footer Placeholder 4">
            <a:extLst>
              <a:ext uri="{FF2B5EF4-FFF2-40B4-BE49-F238E27FC236}">
                <a16:creationId xmlns:a16="http://schemas.microsoft.com/office/drawing/2014/main" id="{ABAD9680-6ABD-4C4A-999F-E71CBFC25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5B280-909A-0641-84CF-B20BAA6BF18E}"/>
              </a:ext>
            </a:extLst>
          </p:cNvPr>
          <p:cNvSpPr>
            <a:spLocks noGrp="1"/>
          </p:cNvSpPr>
          <p:nvPr>
            <p:ph type="sldNum" sz="quarter" idx="12"/>
          </p:nvPr>
        </p:nvSpPr>
        <p:spPr/>
        <p:txBody>
          <a:bodyPr/>
          <a:lstStyle/>
          <a:p>
            <a:fld id="{5859B673-0374-4BAC-AE19-2F05AFB3CE3B}" type="slidenum">
              <a:rPr lang="en-US" smtClean="0"/>
              <a:t>‹#›</a:t>
            </a:fld>
            <a:endParaRPr lang="en-US"/>
          </a:p>
        </p:txBody>
      </p:sp>
    </p:spTree>
    <p:extLst>
      <p:ext uri="{BB962C8B-B14F-4D97-AF65-F5344CB8AC3E}">
        <p14:creationId xmlns:p14="http://schemas.microsoft.com/office/powerpoint/2010/main" val="194533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FC86-5A01-D545-8F88-424A4ED01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128752-81FA-344C-B81A-59138B374F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11EC9F-24E0-2345-A06A-4469F3BF9E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8F7DD6-9EA2-2D43-BC67-AAFCC4D177AF}"/>
              </a:ext>
            </a:extLst>
          </p:cNvPr>
          <p:cNvSpPr>
            <a:spLocks noGrp="1"/>
          </p:cNvSpPr>
          <p:nvPr>
            <p:ph type="dt" sz="half" idx="10"/>
          </p:nvPr>
        </p:nvSpPr>
        <p:spPr/>
        <p:txBody>
          <a:bodyPr/>
          <a:lstStyle/>
          <a:p>
            <a:fld id="{B50B97C7-6204-4130-89F4-C18A72B25677}" type="datetimeFigureOut">
              <a:rPr lang="en-US" smtClean="0"/>
              <a:t>3/22/2022</a:t>
            </a:fld>
            <a:endParaRPr lang="en-US"/>
          </a:p>
        </p:txBody>
      </p:sp>
      <p:sp>
        <p:nvSpPr>
          <p:cNvPr id="6" name="Footer Placeholder 5">
            <a:extLst>
              <a:ext uri="{FF2B5EF4-FFF2-40B4-BE49-F238E27FC236}">
                <a16:creationId xmlns:a16="http://schemas.microsoft.com/office/drawing/2014/main" id="{54AA484B-DBC1-8F45-A991-CDC8EF51B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BE8BC-9219-D542-99E9-26A2B8FD60D2}"/>
              </a:ext>
            </a:extLst>
          </p:cNvPr>
          <p:cNvSpPr>
            <a:spLocks noGrp="1"/>
          </p:cNvSpPr>
          <p:nvPr>
            <p:ph type="sldNum" sz="quarter" idx="12"/>
          </p:nvPr>
        </p:nvSpPr>
        <p:spPr/>
        <p:txBody>
          <a:bodyPr/>
          <a:lstStyle/>
          <a:p>
            <a:fld id="{5859B673-0374-4BAC-AE19-2F05AFB3CE3B}" type="slidenum">
              <a:rPr lang="en-US" smtClean="0"/>
              <a:t>‹#›</a:t>
            </a:fld>
            <a:endParaRPr lang="en-US"/>
          </a:p>
        </p:txBody>
      </p:sp>
    </p:spTree>
    <p:extLst>
      <p:ext uri="{BB962C8B-B14F-4D97-AF65-F5344CB8AC3E}">
        <p14:creationId xmlns:p14="http://schemas.microsoft.com/office/powerpoint/2010/main" val="538649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32B3-8A73-F140-9D7F-D6A6D8887B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4EA9A0-E1AD-AD44-B669-8643691573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F858AD-CC4F-7648-B5C0-2578CF4E81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D69534-0601-5C49-86E1-ED4A8E272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C12801-61FE-C847-B87C-D59BA64A0A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E22212-4823-004E-9019-7079A9BE118B}"/>
              </a:ext>
            </a:extLst>
          </p:cNvPr>
          <p:cNvSpPr>
            <a:spLocks noGrp="1"/>
          </p:cNvSpPr>
          <p:nvPr>
            <p:ph type="dt" sz="half" idx="10"/>
          </p:nvPr>
        </p:nvSpPr>
        <p:spPr/>
        <p:txBody>
          <a:bodyPr/>
          <a:lstStyle/>
          <a:p>
            <a:fld id="{B50B97C7-6204-4130-89F4-C18A72B25677}" type="datetimeFigureOut">
              <a:rPr lang="en-US" smtClean="0"/>
              <a:t>3/22/2022</a:t>
            </a:fld>
            <a:endParaRPr lang="en-US"/>
          </a:p>
        </p:txBody>
      </p:sp>
      <p:sp>
        <p:nvSpPr>
          <p:cNvPr id="8" name="Footer Placeholder 7">
            <a:extLst>
              <a:ext uri="{FF2B5EF4-FFF2-40B4-BE49-F238E27FC236}">
                <a16:creationId xmlns:a16="http://schemas.microsoft.com/office/drawing/2014/main" id="{08263E12-36AA-8F40-B3DD-75F4519DA2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591EB5-9089-704A-B686-8826A2FF1C27}"/>
              </a:ext>
            </a:extLst>
          </p:cNvPr>
          <p:cNvSpPr>
            <a:spLocks noGrp="1"/>
          </p:cNvSpPr>
          <p:nvPr>
            <p:ph type="sldNum" sz="quarter" idx="12"/>
          </p:nvPr>
        </p:nvSpPr>
        <p:spPr/>
        <p:txBody>
          <a:bodyPr/>
          <a:lstStyle/>
          <a:p>
            <a:fld id="{5859B673-0374-4BAC-AE19-2F05AFB3CE3B}" type="slidenum">
              <a:rPr lang="en-US" smtClean="0"/>
              <a:t>‹#›</a:t>
            </a:fld>
            <a:endParaRPr lang="en-US"/>
          </a:p>
        </p:txBody>
      </p:sp>
    </p:spTree>
    <p:extLst>
      <p:ext uri="{BB962C8B-B14F-4D97-AF65-F5344CB8AC3E}">
        <p14:creationId xmlns:p14="http://schemas.microsoft.com/office/powerpoint/2010/main" val="1628445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A78E-017A-FD46-A48B-53847DC8B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F9808B-51DF-5445-9724-96C40D7A8925}"/>
              </a:ext>
            </a:extLst>
          </p:cNvPr>
          <p:cNvSpPr>
            <a:spLocks noGrp="1"/>
          </p:cNvSpPr>
          <p:nvPr>
            <p:ph type="dt" sz="half" idx="10"/>
          </p:nvPr>
        </p:nvSpPr>
        <p:spPr/>
        <p:txBody>
          <a:bodyPr/>
          <a:lstStyle/>
          <a:p>
            <a:fld id="{B50B97C7-6204-4130-89F4-C18A72B25677}" type="datetimeFigureOut">
              <a:rPr lang="en-US" smtClean="0"/>
              <a:t>3/22/2022</a:t>
            </a:fld>
            <a:endParaRPr lang="en-US"/>
          </a:p>
        </p:txBody>
      </p:sp>
      <p:sp>
        <p:nvSpPr>
          <p:cNvPr id="4" name="Footer Placeholder 3">
            <a:extLst>
              <a:ext uri="{FF2B5EF4-FFF2-40B4-BE49-F238E27FC236}">
                <a16:creationId xmlns:a16="http://schemas.microsoft.com/office/drawing/2014/main" id="{BE748A05-16F8-9648-A549-96352EBDDC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B392D5-731A-8F4C-949B-A2FC985F2286}"/>
              </a:ext>
            </a:extLst>
          </p:cNvPr>
          <p:cNvSpPr>
            <a:spLocks noGrp="1"/>
          </p:cNvSpPr>
          <p:nvPr>
            <p:ph type="sldNum" sz="quarter" idx="12"/>
          </p:nvPr>
        </p:nvSpPr>
        <p:spPr/>
        <p:txBody>
          <a:bodyPr/>
          <a:lstStyle/>
          <a:p>
            <a:fld id="{5859B673-0374-4BAC-AE19-2F05AFB3CE3B}" type="slidenum">
              <a:rPr lang="en-US" smtClean="0"/>
              <a:t>‹#›</a:t>
            </a:fld>
            <a:endParaRPr lang="en-US"/>
          </a:p>
        </p:txBody>
      </p:sp>
    </p:spTree>
    <p:extLst>
      <p:ext uri="{BB962C8B-B14F-4D97-AF65-F5344CB8AC3E}">
        <p14:creationId xmlns:p14="http://schemas.microsoft.com/office/powerpoint/2010/main" val="2922784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6D8482-488B-0346-BA6E-F39983D50103}"/>
              </a:ext>
            </a:extLst>
          </p:cNvPr>
          <p:cNvSpPr>
            <a:spLocks noGrp="1"/>
          </p:cNvSpPr>
          <p:nvPr>
            <p:ph type="dt" sz="half" idx="10"/>
          </p:nvPr>
        </p:nvSpPr>
        <p:spPr/>
        <p:txBody>
          <a:bodyPr/>
          <a:lstStyle/>
          <a:p>
            <a:fld id="{B50B97C7-6204-4130-89F4-C18A72B25677}" type="datetimeFigureOut">
              <a:rPr lang="en-US" smtClean="0"/>
              <a:t>3/22/2022</a:t>
            </a:fld>
            <a:endParaRPr lang="en-US"/>
          </a:p>
        </p:txBody>
      </p:sp>
      <p:sp>
        <p:nvSpPr>
          <p:cNvPr id="3" name="Footer Placeholder 2">
            <a:extLst>
              <a:ext uri="{FF2B5EF4-FFF2-40B4-BE49-F238E27FC236}">
                <a16:creationId xmlns:a16="http://schemas.microsoft.com/office/drawing/2014/main" id="{AE7E68CA-0C74-4041-8A6E-107A7117D8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55C671-F214-FE43-A004-A02B13AB394E}"/>
              </a:ext>
            </a:extLst>
          </p:cNvPr>
          <p:cNvSpPr>
            <a:spLocks noGrp="1"/>
          </p:cNvSpPr>
          <p:nvPr>
            <p:ph type="sldNum" sz="quarter" idx="12"/>
          </p:nvPr>
        </p:nvSpPr>
        <p:spPr/>
        <p:txBody>
          <a:bodyPr/>
          <a:lstStyle/>
          <a:p>
            <a:fld id="{5859B673-0374-4BAC-AE19-2F05AFB3CE3B}" type="slidenum">
              <a:rPr lang="en-US" smtClean="0"/>
              <a:t>‹#›</a:t>
            </a:fld>
            <a:endParaRPr lang="en-US"/>
          </a:p>
        </p:txBody>
      </p:sp>
    </p:spTree>
    <p:extLst>
      <p:ext uri="{BB962C8B-B14F-4D97-AF65-F5344CB8AC3E}">
        <p14:creationId xmlns:p14="http://schemas.microsoft.com/office/powerpoint/2010/main" val="4151811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E6A8-E56E-2F4B-9CAA-42A81FD645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C2146C-F22A-884B-BDE5-7530ED92AE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223E5D-4D7A-2542-8E86-43E490F1E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AD5C57-0463-7E49-B8BA-B4BFCEF2C0F1}"/>
              </a:ext>
            </a:extLst>
          </p:cNvPr>
          <p:cNvSpPr>
            <a:spLocks noGrp="1"/>
          </p:cNvSpPr>
          <p:nvPr>
            <p:ph type="dt" sz="half" idx="10"/>
          </p:nvPr>
        </p:nvSpPr>
        <p:spPr/>
        <p:txBody>
          <a:bodyPr/>
          <a:lstStyle/>
          <a:p>
            <a:fld id="{B50B97C7-6204-4130-89F4-C18A72B25677}" type="datetimeFigureOut">
              <a:rPr lang="en-US" smtClean="0"/>
              <a:t>3/22/2022</a:t>
            </a:fld>
            <a:endParaRPr lang="en-US"/>
          </a:p>
        </p:txBody>
      </p:sp>
      <p:sp>
        <p:nvSpPr>
          <p:cNvPr id="6" name="Footer Placeholder 5">
            <a:extLst>
              <a:ext uri="{FF2B5EF4-FFF2-40B4-BE49-F238E27FC236}">
                <a16:creationId xmlns:a16="http://schemas.microsoft.com/office/drawing/2014/main" id="{BF4EAFFD-BBE6-3B4A-9EB0-3830B303A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78C8F-8127-F741-8F20-DE8735C10359}"/>
              </a:ext>
            </a:extLst>
          </p:cNvPr>
          <p:cNvSpPr>
            <a:spLocks noGrp="1"/>
          </p:cNvSpPr>
          <p:nvPr>
            <p:ph type="sldNum" sz="quarter" idx="12"/>
          </p:nvPr>
        </p:nvSpPr>
        <p:spPr/>
        <p:txBody>
          <a:bodyPr/>
          <a:lstStyle/>
          <a:p>
            <a:fld id="{5859B673-0374-4BAC-AE19-2F05AFB3CE3B}" type="slidenum">
              <a:rPr lang="en-US" smtClean="0"/>
              <a:t>‹#›</a:t>
            </a:fld>
            <a:endParaRPr lang="en-US"/>
          </a:p>
        </p:txBody>
      </p:sp>
    </p:spTree>
    <p:extLst>
      <p:ext uri="{BB962C8B-B14F-4D97-AF65-F5344CB8AC3E}">
        <p14:creationId xmlns:p14="http://schemas.microsoft.com/office/powerpoint/2010/main" val="201873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AD74-F36A-42FD-AB6D-B929168D49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D1704-3E8F-45BC-AFED-09ECB53E27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1C878-DDD9-453C-B850-A839BB13FD39}"/>
              </a:ext>
            </a:extLst>
          </p:cNvPr>
          <p:cNvSpPr>
            <a:spLocks noGrp="1"/>
          </p:cNvSpPr>
          <p:nvPr>
            <p:ph type="dt" sz="half" idx="10"/>
          </p:nvPr>
        </p:nvSpPr>
        <p:spPr/>
        <p:txBody>
          <a:bodyPr/>
          <a:lstStyle/>
          <a:p>
            <a:fld id="{7150F5CF-9EB9-45A8-B5F4-A6CAE3129D27}" type="datetimeFigureOut">
              <a:rPr lang="en-US" smtClean="0"/>
              <a:t>3/22/2022</a:t>
            </a:fld>
            <a:endParaRPr lang="en-US"/>
          </a:p>
        </p:txBody>
      </p:sp>
      <p:sp>
        <p:nvSpPr>
          <p:cNvPr id="5" name="Footer Placeholder 4">
            <a:extLst>
              <a:ext uri="{FF2B5EF4-FFF2-40B4-BE49-F238E27FC236}">
                <a16:creationId xmlns:a16="http://schemas.microsoft.com/office/drawing/2014/main" id="{493EFD6F-20E5-47F9-BED6-AC2FA8C41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208D-4DB2-47BE-ABB4-377DA6A8AC58}"/>
              </a:ext>
            </a:extLst>
          </p:cNvPr>
          <p:cNvSpPr>
            <a:spLocks noGrp="1"/>
          </p:cNvSpPr>
          <p:nvPr>
            <p:ph type="sldNum" sz="quarter" idx="12"/>
          </p:nvPr>
        </p:nvSpPr>
        <p:spPr/>
        <p:txBody>
          <a:bodyPr/>
          <a:lstStyle/>
          <a:p>
            <a:fld id="{2FB65651-2443-4E8F-BC7D-72EBB6F9835D}" type="slidenum">
              <a:rPr lang="en-US" smtClean="0"/>
              <a:t>‹#›</a:t>
            </a:fld>
            <a:endParaRPr lang="en-US"/>
          </a:p>
        </p:txBody>
      </p:sp>
    </p:spTree>
    <p:extLst>
      <p:ext uri="{BB962C8B-B14F-4D97-AF65-F5344CB8AC3E}">
        <p14:creationId xmlns:p14="http://schemas.microsoft.com/office/powerpoint/2010/main" val="3172767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B799A-7E82-0C42-940F-B869BBDCF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D6EEB-260E-1049-8622-FD735FC2C6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2343D0E-2F34-9A4D-A101-8AA84B8BB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E49F48-A6B4-504A-928F-C068CDB39209}"/>
              </a:ext>
            </a:extLst>
          </p:cNvPr>
          <p:cNvSpPr>
            <a:spLocks noGrp="1"/>
          </p:cNvSpPr>
          <p:nvPr>
            <p:ph type="dt" sz="half" idx="10"/>
          </p:nvPr>
        </p:nvSpPr>
        <p:spPr/>
        <p:txBody>
          <a:bodyPr/>
          <a:lstStyle/>
          <a:p>
            <a:fld id="{B50B97C7-6204-4130-89F4-C18A72B25677}" type="datetimeFigureOut">
              <a:rPr lang="en-US" smtClean="0"/>
              <a:t>3/22/2022</a:t>
            </a:fld>
            <a:endParaRPr lang="en-US"/>
          </a:p>
        </p:txBody>
      </p:sp>
      <p:sp>
        <p:nvSpPr>
          <p:cNvPr id="6" name="Footer Placeholder 5">
            <a:extLst>
              <a:ext uri="{FF2B5EF4-FFF2-40B4-BE49-F238E27FC236}">
                <a16:creationId xmlns:a16="http://schemas.microsoft.com/office/drawing/2014/main" id="{C3DE3013-D918-3446-83C2-063FF89642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06044-E7E7-C54A-8F45-4F355A223097}"/>
              </a:ext>
            </a:extLst>
          </p:cNvPr>
          <p:cNvSpPr>
            <a:spLocks noGrp="1"/>
          </p:cNvSpPr>
          <p:nvPr>
            <p:ph type="sldNum" sz="quarter" idx="12"/>
          </p:nvPr>
        </p:nvSpPr>
        <p:spPr/>
        <p:txBody>
          <a:bodyPr/>
          <a:lstStyle/>
          <a:p>
            <a:fld id="{5859B673-0374-4BAC-AE19-2F05AFB3CE3B}" type="slidenum">
              <a:rPr lang="en-US" smtClean="0"/>
              <a:t>‹#›</a:t>
            </a:fld>
            <a:endParaRPr lang="en-US"/>
          </a:p>
        </p:txBody>
      </p:sp>
    </p:spTree>
    <p:extLst>
      <p:ext uri="{BB962C8B-B14F-4D97-AF65-F5344CB8AC3E}">
        <p14:creationId xmlns:p14="http://schemas.microsoft.com/office/powerpoint/2010/main" val="2040321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ADEC-200F-E74A-8EAB-968DA49CBA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994AD5-0912-E14F-8497-BC68DC1AE1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4E984-D639-6049-B20D-91F3274E6B49}"/>
              </a:ext>
            </a:extLst>
          </p:cNvPr>
          <p:cNvSpPr>
            <a:spLocks noGrp="1"/>
          </p:cNvSpPr>
          <p:nvPr>
            <p:ph type="dt" sz="half" idx="10"/>
          </p:nvPr>
        </p:nvSpPr>
        <p:spPr/>
        <p:txBody>
          <a:bodyPr/>
          <a:lstStyle/>
          <a:p>
            <a:fld id="{B50B97C7-6204-4130-89F4-C18A72B25677}" type="datetimeFigureOut">
              <a:rPr lang="en-US" smtClean="0"/>
              <a:t>3/22/2022</a:t>
            </a:fld>
            <a:endParaRPr lang="en-US"/>
          </a:p>
        </p:txBody>
      </p:sp>
      <p:sp>
        <p:nvSpPr>
          <p:cNvPr id="5" name="Footer Placeholder 4">
            <a:extLst>
              <a:ext uri="{FF2B5EF4-FFF2-40B4-BE49-F238E27FC236}">
                <a16:creationId xmlns:a16="http://schemas.microsoft.com/office/drawing/2014/main" id="{584E41BE-7F2A-2A46-B4B6-FF4AB3558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BF890-A976-B941-86EA-9937076BEC7B}"/>
              </a:ext>
            </a:extLst>
          </p:cNvPr>
          <p:cNvSpPr>
            <a:spLocks noGrp="1"/>
          </p:cNvSpPr>
          <p:nvPr>
            <p:ph type="sldNum" sz="quarter" idx="12"/>
          </p:nvPr>
        </p:nvSpPr>
        <p:spPr/>
        <p:txBody>
          <a:bodyPr/>
          <a:lstStyle/>
          <a:p>
            <a:fld id="{5859B673-0374-4BAC-AE19-2F05AFB3CE3B}" type="slidenum">
              <a:rPr lang="en-US" smtClean="0"/>
              <a:t>‹#›</a:t>
            </a:fld>
            <a:endParaRPr lang="en-US"/>
          </a:p>
        </p:txBody>
      </p:sp>
    </p:spTree>
    <p:extLst>
      <p:ext uri="{BB962C8B-B14F-4D97-AF65-F5344CB8AC3E}">
        <p14:creationId xmlns:p14="http://schemas.microsoft.com/office/powerpoint/2010/main" val="2444276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1E96AC-1AC8-8242-A768-7A46B77070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32AB79-9D6D-D543-A6BF-839118DEF2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4EE6F-7A64-2246-928B-0F270F04FAA9}"/>
              </a:ext>
            </a:extLst>
          </p:cNvPr>
          <p:cNvSpPr>
            <a:spLocks noGrp="1"/>
          </p:cNvSpPr>
          <p:nvPr>
            <p:ph type="dt" sz="half" idx="10"/>
          </p:nvPr>
        </p:nvSpPr>
        <p:spPr/>
        <p:txBody>
          <a:bodyPr/>
          <a:lstStyle/>
          <a:p>
            <a:fld id="{B50B97C7-6204-4130-89F4-C18A72B25677}" type="datetimeFigureOut">
              <a:rPr lang="en-US" smtClean="0"/>
              <a:t>3/22/2022</a:t>
            </a:fld>
            <a:endParaRPr lang="en-US"/>
          </a:p>
        </p:txBody>
      </p:sp>
      <p:sp>
        <p:nvSpPr>
          <p:cNvPr id="5" name="Footer Placeholder 4">
            <a:extLst>
              <a:ext uri="{FF2B5EF4-FFF2-40B4-BE49-F238E27FC236}">
                <a16:creationId xmlns:a16="http://schemas.microsoft.com/office/drawing/2014/main" id="{0379A5C0-8758-A64C-AE52-B2863EFD8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703AA-4945-294A-9861-DD97F8D6213B}"/>
              </a:ext>
            </a:extLst>
          </p:cNvPr>
          <p:cNvSpPr>
            <a:spLocks noGrp="1"/>
          </p:cNvSpPr>
          <p:nvPr>
            <p:ph type="sldNum" sz="quarter" idx="12"/>
          </p:nvPr>
        </p:nvSpPr>
        <p:spPr/>
        <p:txBody>
          <a:bodyPr/>
          <a:lstStyle/>
          <a:p>
            <a:fld id="{5859B673-0374-4BAC-AE19-2F05AFB3CE3B}" type="slidenum">
              <a:rPr lang="en-US" smtClean="0"/>
              <a:t>‹#›</a:t>
            </a:fld>
            <a:endParaRPr lang="en-US"/>
          </a:p>
        </p:txBody>
      </p:sp>
    </p:spTree>
    <p:extLst>
      <p:ext uri="{BB962C8B-B14F-4D97-AF65-F5344CB8AC3E}">
        <p14:creationId xmlns:p14="http://schemas.microsoft.com/office/powerpoint/2010/main" val="2388496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 y="0"/>
            <a:ext cx="12189993" cy="6858000"/>
          </a:xfrm>
          <a:prstGeom prst="rect">
            <a:avLst/>
          </a:prstGeom>
        </p:spPr>
      </p:pic>
      <p:sp>
        <p:nvSpPr>
          <p:cNvPr id="4060162" name="Rectangle 2"/>
          <p:cNvSpPr>
            <a:spLocks noGrp="1" noChangeArrowheads="1"/>
          </p:cNvSpPr>
          <p:nvPr>
            <p:ph type="ctrTitle"/>
          </p:nvPr>
        </p:nvSpPr>
        <p:spPr>
          <a:xfrm>
            <a:off x="1164167" y="2535238"/>
            <a:ext cx="9738784" cy="1187450"/>
          </a:xfrm>
        </p:spPr>
        <p:txBody>
          <a:bodyPr anchor="t"/>
          <a:lstStyle>
            <a:lvl1pPr>
              <a:lnSpc>
                <a:spcPct val="80000"/>
              </a:lnSpc>
              <a:defRPr>
                <a:solidFill>
                  <a:schemeClr val="tx1"/>
                </a:solidFill>
              </a:defRPr>
            </a:lvl1pPr>
          </a:lstStyle>
          <a:p>
            <a:r>
              <a:rPr lang="en-US"/>
              <a:t>Click to edit Master title style</a:t>
            </a:r>
            <a:endParaRPr lang="en-US" dirty="0"/>
          </a:p>
        </p:txBody>
      </p:sp>
      <p:sp>
        <p:nvSpPr>
          <p:cNvPr id="4060163" name="Rectangle 3"/>
          <p:cNvSpPr>
            <a:spLocks noGrp="1" noChangeArrowheads="1"/>
          </p:cNvSpPr>
          <p:nvPr>
            <p:ph type="subTitle" idx="1"/>
          </p:nvPr>
        </p:nvSpPr>
        <p:spPr>
          <a:xfrm>
            <a:off x="1164167" y="4681539"/>
            <a:ext cx="9738784" cy="1273175"/>
          </a:xfrm>
        </p:spPr>
        <p:txBody>
          <a:bodyPr/>
          <a:lstStyle>
            <a:lvl1pPr>
              <a:defRPr sz="2600">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87038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0" y="6456830"/>
            <a:ext cx="2844800" cy="365125"/>
          </a:xfrm>
          <a:prstGeom prst="rect">
            <a:avLst/>
          </a:prstGeom>
        </p:spPr>
        <p:txBody>
          <a:bodyPr vert="horz" lIns="91440" tIns="45720" rIns="91440" bIns="45720" rtlCol="0" anchor="ctr"/>
          <a:lstStyle>
            <a:lvl1pPr algn="l">
              <a:defRPr sz="1400" b="0">
                <a:solidFill>
                  <a:schemeClr val="tx1"/>
                </a:solidFill>
              </a:defRPr>
            </a:lvl1pPr>
          </a:lstStyle>
          <a:p>
            <a:fld id="{AAB7F042-10E9-45A5-8F27-8771E365FA95}" type="slidenum">
              <a:rPr lang="en-US" smtClean="0"/>
              <a:t>‹#›</a:t>
            </a:fld>
            <a:endParaRPr lang="en-US"/>
          </a:p>
        </p:txBody>
      </p:sp>
    </p:spTree>
    <p:extLst>
      <p:ext uri="{BB962C8B-B14F-4D97-AF65-F5344CB8AC3E}">
        <p14:creationId xmlns:p14="http://schemas.microsoft.com/office/powerpoint/2010/main" val="338684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Slide Number Placeholder 5"/>
          <p:cNvSpPr>
            <a:spLocks noGrp="1"/>
          </p:cNvSpPr>
          <p:nvPr>
            <p:ph type="sldNum" sz="quarter" idx="4"/>
          </p:nvPr>
        </p:nvSpPr>
        <p:spPr>
          <a:xfrm>
            <a:off x="0" y="6456830"/>
            <a:ext cx="2844800" cy="365125"/>
          </a:xfrm>
          <a:prstGeom prst="rect">
            <a:avLst/>
          </a:prstGeom>
        </p:spPr>
        <p:txBody>
          <a:bodyPr vert="horz" lIns="91440" tIns="45720" rIns="91440" bIns="45720" rtlCol="0" anchor="ctr"/>
          <a:lstStyle>
            <a:lvl1pPr algn="l">
              <a:defRPr sz="1400" b="0">
                <a:solidFill>
                  <a:schemeClr val="tx1"/>
                </a:solidFill>
              </a:defRPr>
            </a:lvl1pPr>
          </a:lstStyle>
          <a:p>
            <a:fld id="{AAB7F042-10E9-45A5-8F27-8771E365FA95}" type="slidenum">
              <a:rPr lang="en-US" smtClean="0"/>
              <a:t>‹#›</a:t>
            </a:fld>
            <a:endParaRPr lang="en-US"/>
          </a:p>
        </p:txBody>
      </p:sp>
    </p:spTree>
    <p:extLst>
      <p:ext uri="{BB962C8B-B14F-4D97-AF65-F5344CB8AC3E}">
        <p14:creationId xmlns:p14="http://schemas.microsoft.com/office/powerpoint/2010/main" val="208884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ransition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30"/>
            <a:ext cx="2844800" cy="365125"/>
          </a:xfrm>
          <a:prstGeom prst="rect">
            <a:avLst/>
          </a:prstGeom>
        </p:spPr>
        <p:txBody>
          <a:bodyPr vert="horz" lIns="91440" tIns="45720" rIns="91440" bIns="45720" rtlCol="0" anchor="ctr"/>
          <a:lstStyle>
            <a:lvl1pPr algn="l">
              <a:defRPr sz="1400" b="0">
                <a:solidFill>
                  <a:schemeClr val="tx1"/>
                </a:solidFill>
              </a:defRPr>
            </a:lvl1pPr>
          </a:lstStyle>
          <a:p>
            <a:fld id="{AAB7F042-10E9-45A5-8F27-8771E365FA95}" type="slidenum">
              <a:rPr lang="en-US" smtClean="0"/>
              <a:t>‹#›</a:t>
            </a:fld>
            <a:endParaRPr lang="en-US"/>
          </a:p>
        </p:txBody>
      </p:sp>
    </p:spTree>
    <p:extLst>
      <p:ext uri="{BB962C8B-B14F-4D97-AF65-F5344CB8AC3E}">
        <p14:creationId xmlns:p14="http://schemas.microsoft.com/office/powerpoint/2010/main" val="311549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2800" y="171062"/>
            <a:ext cx="11182351" cy="620713"/>
          </a:xfrm>
        </p:spPr>
        <p:txBody>
          <a:bodyPr/>
          <a:lstStyle/>
          <a:p>
            <a:r>
              <a:rPr lang="en-US"/>
              <a:t>Click to edit Master title style</a:t>
            </a:r>
          </a:p>
        </p:txBody>
      </p:sp>
      <p:sp>
        <p:nvSpPr>
          <p:cNvPr id="3" name="Chart Placeholder 2"/>
          <p:cNvSpPr>
            <a:spLocks noGrp="1"/>
          </p:cNvSpPr>
          <p:nvPr>
            <p:ph type="chart" idx="1"/>
          </p:nvPr>
        </p:nvSpPr>
        <p:spPr>
          <a:xfrm>
            <a:off x="774700" y="935239"/>
            <a:ext cx="10651067" cy="4928351"/>
          </a:xfrm>
        </p:spPr>
        <p:txBody>
          <a:bodyPr/>
          <a:lstStyle/>
          <a:p>
            <a:pPr lvl="0"/>
            <a:r>
              <a:rPr lang="en-US" noProof="0"/>
              <a:t>Click icon to add chart</a:t>
            </a:r>
          </a:p>
        </p:txBody>
      </p:sp>
      <p:sp>
        <p:nvSpPr>
          <p:cNvPr id="4" name="Slide Number Placeholder 3"/>
          <p:cNvSpPr>
            <a:spLocks noGrp="1" noChangeArrowheads="1"/>
          </p:cNvSpPr>
          <p:nvPr>
            <p:ph type="sldNum" sz="quarter" idx="10"/>
          </p:nvPr>
        </p:nvSpPr>
        <p:spPr>
          <a:xfrm>
            <a:off x="0" y="6381750"/>
            <a:ext cx="711200" cy="476250"/>
          </a:xfrm>
          <a:prstGeom prst="rect">
            <a:avLst/>
          </a:prstGeom>
        </p:spPr>
        <p:txBody>
          <a:bodyPr/>
          <a:lstStyle>
            <a:lvl1pPr eaLnBrk="0" hangingPunct="0">
              <a:spcBef>
                <a:spcPct val="50000"/>
              </a:spcBef>
              <a:defRPr>
                <a:latin typeface="Arial" charset="0"/>
              </a:defRPr>
            </a:lvl1pPr>
          </a:lstStyle>
          <a:p>
            <a:fld id="{AAB7F042-10E9-45A5-8F27-8771E365FA95}" type="slidenum">
              <a:rPr lang="en-US" smtClean="0"/>
              <a:t>‹#›</a:t>
            </a:fld>
            <a:endParaRPr lang="en-US"/>
          </a:p>
        </p:txBody>
      </p:sp>
    </p:spTree>
    <p:extLst>
      <p:ext uri="{BB962C8B-B14F-4D97-AF65-F5344CB8AC3E}">
        <p14:creationId xmlns:p14="http://schemas.microsoft.com/office/powerpoint/2010/main" val="34524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0" y="1127362"/>
            <a:ext cx="10651067" cy="4767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7" name="Slide Number Placeholder 1"/>
          <p:cNvSpPr>
            <a:spLocks noGrp="1"/>
          </p:cNvSpPr>
          <p:nvPr>
            <p:ph type="sldNum" sz="quarter" idx="4"/>
          </p:nvPr>
        </p:nvSpPr>
        <p:spPr>
          <a:xfrm>
            <a:off x="110068" y="6436784"/>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F5D3FE59-4284-2A45-929E-71D2CB10F5B4}" type="slidenum">
              <a:rPr lang="en-US" smtClean="0"/>
              <a:pPr>
                <a:defRPr/>
              </a:pPr>
              <a:t>‹#›</a:t>
            </a:fld>
            <a:endParaRPr lang="en-US" dirty="0"/>
          </a:p>
        </p:txBody>
      </p:sp>
    </p:spTree>
    <p:extLst>
      <p:ext uri="{BB962C8B-B14F-4D97-AF65-F5344CB8AC3E}">
        <p14:creationId xmlns:p14="http://schemas.microsoft.com/office/powerpoint/2010/main" val="20367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84248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FE97-0642-4108-B6F5-FB561592B7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51F36C-FCAA-4150-98D3-C26D6F3D11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77DA92-6D25-4B30-A806-53227313EE6A}"/>
              </a:ext>
            </a:extLst>
          </p:cNvPr>
          <p:cNvSpPr>
            <a:spLocks noGrp="1"/>
          </p:cNvSpPr>
          <p:nvPr>
            <p:ph type="dt" sz="half" idx="10"/>
          </p:nvPr>
        </p:nvSpPr>
        <p:spPr/>
        <p:txBody>
          <a:bodyPr/>
          <a:lstStyle/>
          <a:p>
            <a:fld id="{7150F5CF-9EB9-45A8-B5F4-A6CAE3129D27}" type="datetimeFigureOut">
              <a:rPr lang="en-US" smtClean="0"/>
              <a:t>3/22/2022</a:t>
            </a:fld>
            <a:endParaRPr lang="en-US"/>
          </a:p>
        </p:txBody>
      </p:sp>
      <p:sp>
        <p:nvSpPr>
          <p:cNvPr id="5" name="Footer Placeholder 4">
            <a:extLst>
              <a:ext uri="{FF2B5EF4-FFF2-40B4-BE49-F238E27FC236}">
                <a16:creationId xmlns:a16="http://schemas.microsoft.com/office/drawing/2014/main" id="{4C60407A-866C-4ED8-B183-EFE001831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206CD-21FE-4CE9-94BD-F1803B5E9277}"/>
              </a:ext>
            </a:extLst>
          </p:cNvPr>
          <p:cNvSpPr>
            <a:spLocks noGrp="1"/>
          </p:cNvSpPr>
          <p:nvPr>
            <p:ph type="sldNum" sz="quarter" idx="12"/>
          </p:nvPr>
        </p:nvSpPr>
        <p:spPr/>
        <p:txBody>
          <a:bodyPr/>
          <a:lstStyle/>
          <a:p>
            <a:fld id="{2FB65651-2443-4E8F-BC7D-72EBB6F9835D}" type="slidenum">
              <a:rPr lang="en-US" smtClean="0"/>
              <a:t>‹#›</a:t>
            </a:fld>
            <a:endParaRPr lang="en-US"/>
          </a:p>
        </p:txBody>
      </p:sp>
    </p:spTree>
    <p:extLst>
      <p:ext uri="{BB962C8B-B14F-4D97-AF65-F5344CB8AC3E}">
        <p14:creationId xmlns:p14="http://schemas.microsoft.com/office/powerpoint/2010/main" val="3888100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92205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47800" y="4740276"/>
            <a:ext cx="17097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sz="2000" b="0">
              <a:solidFill>
                <a:srgbClr val="474747"/>
              </a:solidFill>
            </a:endParaRPr>
          </a:p>
        </p:txBody>
      </p:sp>
      <p:sp>
        <p:nvSpPr>
          <p:cNvPr id="4060162" name="Rectangle 2"/>
          <p:cNvSpPr>
            <a:spLocks noGrp="1" noChangeArrowheads="1"/>
          </p:cNvSpPr>
          <p:nvPr>
            <p:ph type="ctrTitle"/>
          </p:nvPr>
        </p:nvSpPr>
        <p:spPr>
          <a:xfrm>
            <a:off x="1164167" y="2535238"/>
            <a:ext cx="7836958" cy="1187450"/>
          </a:xfrm>
        </p:spPr>
        <p:txBody>
          <a:bodyPr anchor="t"/>
          <a:lstStyle>
            <a:lvl1pPr>
              <a:lnSpc>
                <a:spcPct val="80000"/>
              </a:lnSpc>
              <a:defRPr b="1">
                <a:solidFill>
                  <a:schemeClr val="bg1"/>
                </a:solidFill>
                <a:latin typeface="+mn-lt"/>
              </a:defRPr>
            </a:lvl1pPr>
          </a:lstStyle>
          <a:p>
            <a:r>
              <a:rPr lang="en-US"/>
              <a:t>Click to edit Master title style</a:t>
            </a:r>
            <a:endParaRPr lang="en-US" dirty="0"/>
          </a:p>
        </p:txBody>
      </p:sp>
      <p:sp>
        <p:nvSpPr>
          <p:cNvPr id="4060163" name="Rectangle 3"/>
          <p:cNvSpPr>
            <a:spLocks noGrp="1" noChangeArrowheads="1"/>
          </p:cNvSpPr>
          <p:nvPr>
            <p:ph type="subTitle" idx="1"/>
          </p:nvPr>
        </p:nvSpPr>
        <p:spPr>
          <a:xfrm>
            <a:off x="1164167" y="4681539"/>
            <a:ext cx="7836958" cy="1273175"/>
          </a:xfrm>
        </p:spPr>
        <p:txBody>
          <a:bodyPr/>
          <a:lstStyle>
            <a:lvl1pPr>
              <a:defRPr sz="2600">
                <a:solidFill>
                  <a:schemeClr val="bg1"/>
                </a:solidFill>
              </a:defRPr>
            </a:lvl1pPr>
          </a:lstStyle>
          <a:p>
            <a:r>
              <a:rPr lang="en-US"/>
              <a:t>Click to edit Master subtitle style</a:t>
            </a:r>
            <a:endParaRPr lang="en-US" dirty="0"/>
          </a:p>
        </p:txBody>
      </p:sp>
      <p:sp>
        <p:nvSpPr>
          <p:cNvPr id="6" name="Text Box 79"/>
          <p:cNvSpPr txBox="1">
            <a:spLocks noChangeArrowheads="1"/>
          </p:cNvSpPr>
          <p:nvPr/>
        </p:nvSpPr>
        <p:spPr bwMode="auto">
          <a:xfrm>
            <a:off x="328002" y="6521631"/>
            <a:ext cx="75184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tx1"/>
                </a:solidFill>
              </a:rPr>
              <a:t>© 2017 AAMC. May not be reproduced without permission.</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26" y="0"/>
            <a:ext cx="31908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79"/>
          <p:cNvSpPr txBox="1">
            <a:spLocks noChangeArrowheads="1"/>
          </p:cNvSpPr>
          <p:nvPr/>
        </p:nvSpPr>
        <p:spPr bwMode="auto">
          <a:xfrm>
            <a:off x="217933" y="6521631"/>
            <a:ext cx="75184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2018 AAMC. May not be reproduced without permission.</a:t>
            </a:r>
          </a:p>
        </p:txBody>
      </p:sp>
    </p:spTree>
    <p:extLst>
      <p:ext uri="{BB962C8B-B14F-4D97-AF65-F5344CB8AC3E}">
        <p14:creationId xmlns:p14="http://schemas.microsoft.com/office/powerpoint/2010/main" val="326179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1" y="1127362"/>
            <a:ext cx="10651067" cy="4767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768623"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7" name="Slide Number Placeholder 1"/>
          <p:cNvSpPr>
            <a:spLocks noGrp="1"/>
          </p:cNvSpPr>
          <p:nvPr>
            <p:ph type="sldNum" sz="quarter" idx="4"/>
          </p:nvPr>
        </p:nvSpPr>
        <p:spPr>
          <a:xfrm>
            <a:off x="110068" y="6436784"/>
            <a:ext cx="521677" cy="365125"/>
          </a:xfrm>
          <a:prstGeom prst="rect">
            <a:avLst/>
          </a:prstGeom>
        </p:spPr>
        <p:txBody>
          <a:bodyPr vert="horz" lIns="91440" tIns="45720" rIns="91440" bIns="45720" rtlCol="0" anchor="ctr"/>
          <a:lstStyle>
            <a:lvl1pPr algn="l">
              <a:defRPr sz="1200" b="0" smtClean="0">
                <a:solidFill>
                  <a:schemeClr val="bg1"/>
                </a:solidFill>
              </a:defRPr>
            </a:lvl1pPr>
          </a:lstStyle>
          <a:p>
            <a:fld id="{D19764AC-647C-4A33-9CC7-2C729818CDB2}" type="slidenum">
              <a:rPr lang="en-US" smtClean="0"/>
              <a:t>‹#›</a:t>
            </a:fld>
            <a:endParaRPr lang="en-US"/>
          </a:p>
        </p:txBody>
      </p:sp>
    </p:spTree>
    <p:extLst>
      <p:ext uri="{BB962C8B-B14F-4D97-AF65-F5344CB8AC3E}">
        <p14:creationId xmlns:p14="http://schemas.microsoft.com/office/powerpoint/2010/main" val="200645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3"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1" y="6419851"/>
            <a:ext cx="521677" cy="365125"/>
          </a:xfrm>
          <a:prstGeom prst="rect">
            <a:avLst/>
          </a:prstGeom>
        </p:spPr>
        <p:txBody>
          <a:bodyPr vert="horz" lIns="91440" tIns="45720" rIns="91440" bIns="45720" rtlCol="0" anchor="ctr"/>
          <a:lstStyle>
            <a:lvl1pPr algn="l">
              <a:defRPr sz="1200" b="0" smtClean="0">
                <a:solidFill>
                  <a:schemeClr val="bg1"/>
                </a:solidFill>
              </a:defRPr>
            </a:lvl1pPr>
          </a:lstStyle>
          <a:p>
            <a:fld id="{D19764AC-647C-4A33-9CC7-2C729818CDB2}" type="slidenum">
              <a:rPr lang="en-US" smtClean="0"/>
              <a:t>‹#›</a:t>
            </a:fld>
            <a:endParaRPr lang="en-US"/>
          </a:p>
        </p:txBody>
      </p:sp>
    </p:spTree>
    <p:extLst>
      <p:ext uri="{BB962C8B-B14F-4D97-AF65-F5344CB8AC3E}">
        <p14:creationId xmlns:p14="http://schemas.microsoft.com/office/powerpoint/2010/main" val="328534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3"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1" y="6419851"/>
            <a:ext cx="521677" cy="365125"/>
          </a:xfrm>
          <a:prstGeom prst="rect">
            <a:avLst/>
          </a:prstGeom>
        </p:spPr>
        <p:txBody>
          <a:bodyPr vert="horz" lIns="91440" tIns="45720" rIns="91440" bIns="45720" rtlCol="0" anchor="ctr"/>
          <a:lstStyle>
            <a:lvl1pPr algn="l">
              <a:defRPr sz="1200" b="0" smtClean="0">
                <a:solidFill>
                  <a:schemeClr val="bg1"/>
                </a:solidFill>
              </a:defRPr>
            </a:lvl1pPr>
          </a:lstStyle>
          <a:p>
            <a:fld id="{D19764AC-647C-4A33-9CC7-2C729818CDB2}" type="slidenum">
              <a:rPr lang="en-US" smtClean="0"/>
              <a:t>‹#›</a:t>
            </a:fld>
            <a:endParaRPr lang="en-US"/>
          </a:p>
        </p:txBody>
      </p:sp>
    </p:spTree>
    <p:extLst>
      <p:ext uri="{BB962C8B-B14F-4D97-AF65-F5344CB8AC3E}">
        <p14:creationId xmlns:p14="http://schemas.microsoft.com/office/powerpoint/2010/main" val="45518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76201" y="6419851"/>
            <a:ext cx="521677" cy="365125"/>
          </a:xfrm>
          <a:prstGeom prst="rect">
            <a:avLst/>
          </a:prstGeom>
        </p:spPr>
        <p:txBody>
          <a:bodyPr vert="horz" lIns="91440" tIns="45720" rIns="91440" bIns="45720" rtlCol="0" anchor="ctr"/>
          <a:lstStyle>
            <a:lvl1pPr algn="l">
              <a:defRPr sz="1200" b="0" smtClean="0">
                <a:solidFill>
                  <a:schemeClr val="bg1"/>
                </a:solidFill>
              </a:defRPr>
            </a:lvl1pPr>
          </a:lstStyle>
          <a:p>
            <a:fld id="{D19764AC-647C-4A33-9CC7-2C729818CDB2}" type="slidenum">
              <a:rPr lang="en-US" smtClean="0"/>
              <a:t>‹#›</a:t>
            </a:fld>
            <a:endParaRPr lang="en-US"/>
          </a:p>
        </p:txBody>
      </p:sp>
      <p:sp>
        <p:nvSpPr>
          <p:cNvPr id="3" name="Rectangle 9"/>
          <p:cNvSpPr>
            <a:spLocks noChangeArrowheads="1"/>
          </p:cNvSpPr>
          <p:nvPr/>
        </p:nvSpPr>
        <p:spPr bwMode="auto">
          <a:xfrm>
            <a:off x="0" y="1"/>
            <a:ext cx="12192000" cy="6105525"/>
          </a:xfrm>
          <a:prstGeom prst="rect">
            <a:avLst/>
          </a:prstGeom>
          <a:solidFill>
            <a:srgbClr val="547BB2"/>
          </a:solidFill>
          <a:ln>
            <a:noFill/>
          </a:ln>
          <a:extLst>
            <a:ext uri="{91240B29-F687-4f45-9708-019B960494DF}">
              <a14:hiddenLine xmlns:a14="http://schemas.microsoft.com/office/drawing/2010/main" xmlns="" w="22225">
                <a:solidFill>
                  <a:srgbClr val="000000"/>
                </a:solidFill>
                <a:round/>
                <a:headEnd/>
                <a:tailEnd/>
              </a14:hiddenLine>
            </a:ext>
          </a:extLst>
        </p:spPr>
        <p:txBody>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endParaRPr lang="en-US" altLang="en-US" sz="2000"/>
          </a:p>
        </p:txBody>
      </p:sp>
    </p:spTree>
    <p:extLst>
      <p:ext uri="{BB962C8B-B14F-4D97-AF65-F5344CB8AC3E}">
        <p14:creationId xmlns:p14="http://schemas.microsoft.com/office/powerpoint/2010/main" val="176384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62050"/>
          </a:xfrm>
        </p:spPr>
        <p:txBody>
          <a:bodyPr anchor="ctr" anchorCtr="1"/>
          <a:lstStyle>
            <a:lvl1pPr algn="l">
              <a:defRPr sz="3833" b="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1524000"/>
            <a:ext cx="6815667" cy="4038600"/>
          </a:xfrm>
        </p:spPr>
        <p:txBody>
          <a:bodyPr/>
          <a:lstStyle>
            <a:lvl1pPr>
              <a:defRPr sz="3333">
                <a:solidFill>
                  <a:schemeClr val="bg1">
                    <a:lumMod val="50000"/>
                  </a:schemeClr>
                </a:solidFill>
              </a:defRPr>
            </a:lvl1pPr>
            <a:lvl2pPr>
              <a:defRPr sz="3333">
                <a:solidFill>
                  <a:schemeClr val="bg1">
                    <a:lumMod val="50000"/>
                  </a:schemeClr>
                </a:solidFill>
              </a:defRPr>
            </a:lvl2pPr>
            <a:lvl3pPr>
              <a:defRPr sz="2833">
                <a:solidFill>
                  <a:schemeClr val="bg1">
                    <a:lumMod val="50000"/>
                  </a:schemeClr>
                </a:solidFill>
              </a:defRPr>
            </a:lvl3pPr>
            <a:lvl4pPr>
              <a:defRPr sz="2417">
                <a:solidFill>
                  <a:schemeClr val="bg1">
                    <a:lumMod val="50000"/>
                  </a:schemeClr>
                </a:solidFill>
              </a:defRPr>
            </a:lvl4pPr>
            <a:lvl5pPr>
              <a:defRPr sz="2417">
                <a:solidFill>
                  <a:schemeClr val="bg1">
                    <a:lumMod val="50000"/>
                  </a:schemeClr>
                </a:solidFill>
              </a:defRPr>
            </a:lvl5pPr>
            <a:lvl6pPr>
              <a:defRPr sz="2417"/>
            </a:lvl6pPr>
            <a:lvl7pPr>
              <a:defRPr sz="2417"/>
            </a:lvl7pPr>
            <a:lvl8pPr>
              <a:defRPr sz="2417"/>
            </a:lvl8pPr>
            <a:lvl9pPr>
              <a:defRPr sz="2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524000"/>
            <a:ext cx="4011084" cy="4038600"/>
          </a:xfrm>
        </p:spPr>
        <p:txBody>
          <a:bodyPr/>
          <a:lstStyle>
            <a:lvl1pPr marL="0" indent="0">
              <a:buNone/>
              <a:defRPr sz="1667">
                <a:solidFill>
                  <a:schemeClr val="bg1">
                    <a:lumMod val="50000"/>
                  </a:schemeClr>
                </a:solidFill>
              </a:defRPr>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11" name="Date Placeholder 3"/>
          <p:cNvSpPr>
            <a:spLocks noGrp="1"/>
          </p:cNvSpPr>
          <p:nvPr>
            <p:ph type="dt" sz="half" idx="10"/>
          </p:nvPr>
        </p:nvSpPr>
        <p:spPr>
          <a:xfrm>
            <a:off x="609600" y="5775326"/>
            <a:ext cx="1727200" cy="244475"/>
          </a:xfrm>
          <a:prstGeom prst="rect">
            <a:avLst/>
          </a:prstGeom>
        </p:spPr>
        <p:txBody>
          <a:bodyPr lIns="130622" tIns="65311" rIns="130622" bIns="65311"/>
          <a:lstStyle>
            <a:lvl1pPr>
              <a:defRPr>
                <a:solidFill>
                  <a:schemeClr val="bg1">
                    <a:lumMod val="50000"/>
                  </a:schemeClr>
                </a:solidFill>
              </a:defRPr>
            </a:lvl1pPr>
          </a:lstStyle>
          <a:p>
            <a:fld id="{932480C9-63CD-4E4D-8019-804BCCA255BF}" type="datetimeFigureOut">
              <a:rPr lang="en-US" smtClean="0"/>
              <a:t>3/22/2022</a:t>
            </a:fld>
            <a:endParaRPr lang="en-US"/>
          </a:p>
        </p:txBody>
      </p:sp>
      <p:sp>
        <p:nvSpPr>
          <p:cNvPr id="12" name="Footer Placeholder 4"/>
          <p:cNvSpPr>
            <a:spLocks noGrp="1"/>
          </p:cNvSpPr>
          <p:nvPr>
            <p:ph type="ftr" sz="quarter" idx="11"/>
          </p:nvPr>
        </p:nvSpPr>
        <p:spPr>
          <a:xfrm>
            <a:off x="2438400" y="5775325"/>
            <a:ext cx="3860800" cy="228600"/>
          </a:xfrm>
          <a:prstGeom prst="rect">
            <a:avLst/>
          </a:prstGeom>
        </p:spPr>
        <p:txBody>
          <a:bodyPr lIns="130622" tIns="65311" rIns="130622" bIns="65311"/>
          <a:lstStyle>
            <a:lvl1pPr>
              <a:defRPr>
                <a:solidFill>
                  <a:schemeClr val="bg1">
                    <a:lumMod val="50000"/>
                  </a:schemeClr>
                </a:solidFill>
              </a:defRPr>
            </a:lvl1pPr>
          </a:lstStyle>
          <a:p>
            <a:endParaRPr lang="en-US"/>
          </a:p>
        </p:txBody>
      </p:sp>
      <p:sp>
        <p:nvSpPr>
          <p:cNvPr id="13" name="Slide Number Placeholder 5"/>
          <p:cNvSpPr>
            <a:spLocks noGrp="1"/>
          </p:cNvSpPr>
          <p:nvPr>
            <p:ph type="sldNum" sz="quarter" idx="12"/>
          </p:nvPr>
        </p:nvSpPr>
        <p:spPr>
          <a:xfrm>
            <a:off x="10464800" y="5775326"/>
            <a:ext cx="1422400" cy="212725"/>
          </a:xfrm>
        </p:spPr>
        <p:txBody>
          <a:bodyPr/>
          <a:lstStyle>
            <a:lvl1pPr algn="r">
              <a:defRPr>
                <a:solidFill>
                  <a:schemeClr val="bg1">
                    <a:lumMod val="50000"/>
                  </a:schemeClr>
                </a:solidFill>
              </a:defRPr>
            </a:lvl1pPr>
          </a:lstStyle>
          <a:p>
            <a:fld id="{D19764AC-647C-4A33-9CC7-2C729818CDB2}"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69026"/>
            <a:ext cx="12192000"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0717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5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250" y="1698626"/>
            <a:ext cx="10953751" cy="2659063"/>
          </a:xfrm>
        </p:spPr>
        <p:txBody>
          <a:bodyPr anchor="ctr">
            <a:normAutofit/>
          </a:bodyPr>
          <a:lstStyle>
            <a:lvl1pPr algn="l">
              <a:defRPr sz="375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00530" y="4649788"/>
            <a:ext cx="7706845" cy="1477962"/>
          </a:xfrm>
        </p:spPr>
        <p:txBody>
          <a:bodyPr>
            <a:normAutofit/>
          </a:bodyPr>
          <a:lstStyle>
            <a:lvl1pPr marL="0" indent="0" algn="l">
              <a:buNone/>
              <a:defRPr sz="15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solidFill>
                  <a:srgbClr val="0092BC"/>
                </a:solidFill>
              </a:rPr>
              <a:t>Speaker Name</a:t>
            </a:r>
          </a:p>
          <a:p>
            <a:r>
              <a:rPr lang="en-US" dirty="0">
                <a:solidFill>
                  <a:srgbClr val="0092BC"/>
                </a:solidFill>
              </a:rPr>
              <a:t>November, xx, 2018</a:t>
            </a:r>
          </a:p>
        </p:txBody>
      </p:sp>
    </p:spTree>
    <p:extLst>
      <p:ext uri="{BB962C8B-B14F-4D97-AF65-F5344CB8AC3E}">
        <p14:creationId xmlns:p14="http://schemas.microsoft.com/office/powerpoint/2010/main" val="211565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016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CAC9-8440-42CD-B6A5-3D2B28A316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62A207-8349-47F8-85E1-1CE505D5E4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855068-6962-4AEE-8FBB-E7E81E9168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A07DE7-3C47-4DE4-9864-E89B99E25450}"/>
              </a:ext>
            </a:extLst>
          </p:cNvPr>
          <p:cNvSpPr>
            <a:spLocks noGrp="1"/>
          </p:cNvSpPr>
          <p:nvPr>
            <p:ph type="dt" sz="half" idx="10"/>
          </p:nvPr>
        </p:nvSpPr>
        <p:spPr/>
        <p:txBody>
          <a:bodyPr/>
          <a:lstStyle/>
          <a:p>
            <a:fld id="{7150F5CF-9EB9-45A8-B5F4-A6CAE3129D27}" type="datetimeFigureOut">
              <a:rPr lang="en-US" smtClean="0"/>
              <a:t>3/22/2022</a:t>
            </a:fld>
            <a:endParaRPr lang="en-US"/>
          </a:p>
        </p:txBody>
      </p:sp>
      <p:sp>
        <p:nvSpPr>
          <p:cNvPr id="6" name="Footer Placeholder 5">
            <a:extLst>
              <a:ext uri="{FF2B5EF4-FFF2-40B4-BE49-F238E27FC236}">
                <a16:creationId xmlns:a16="http://schemas.microsoft.com/office/drawing/2014/main" id="{68365379-853F-4E3B-869C-49159E5F0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C201A-6D04-4F71-A4F4-C23B5854AB73}"/>
              </a:ext>
            </a:extLst>
          </p:cNvPr>
          <p:cNvSpPr>
            <a:spLocks noGrp="1"/>
          </p:cNvSpPr>
          <p:nvPr>
            <p:ph type="sldNum" sz="quarter" idx="12"/>
          </p:nvPr>
        </p:nvSpPr>
        <p:spPr/>
        <p:txBody>
          <a:bodyPr/>
          <a:lstStyle/>
          <a:p>
            <a:fld id="{2FB65651-2443-4E8F-BC7D-72EBB6F9835D}" type="slidenum">
              <a:rPr lang="en-US" smtClean="0"/>
              <a:t>‹#›</a:t>
            </a:fld>
            <a:endParaRPr lang="en-US"/>
          </a:p>
        </p:txBody>
      </p:sp>
    </p:spTree>
    <p:extLst>
      <p:ext uri="{BB962C8B-B14F-4D97-AF65-F5344CB8AC3E}">
        <p14:creationId xmlns:p14="http://schemas.microsoft.com/office/powerpoint/2010/main" val="3321763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4"/>
          </p:nvPr>
        </p:nvSpPr>
        <p:spPr>
          <a:xfrm>
            <a:off x="0" y="6456834"/>
            <a:ext cx="28448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extLst>
      <p:ext uri="{BB962C8B-B14F-4D97-AF65-F5344CB8AC3E}">
        <p14:creationId xmlns:p14="http://schemas.microsoft.com/office/powerpoint/2010/main" val="423705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5907" y="1488221"/>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5907" y="2127983"/>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9674" y="1488221"/>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9674" y="2127983"/>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759884" y="611188"/>
            <a:ext cx="11182349" cy="620712"/>
          </a:xfrm>
        </p:spPr>
        <p:txBody>
          <a:bodyPr/>
          <a:lstStyle/>
          <a:p>
            <a:r>
              <a:rPr lang="en-US"/>
              <a:t>Click to edit Master title style</a:t>
            </a:r>
            <a:endParaRPr lang="en-US" dirty="0"/>
          </a:p>
        </p:txBody>
      </p:sp>
      <p:sp>
        <p:nvSpPr>
          <p:cNvPr id="8" name="Slide Number Placeholder 5"/>
          <p:cNvSpPr>
            <a:spLocks noGrp="1"/>
          </p:cNvSpPr>
          <p:nvPr>
            <p:ph type="sldNum" sz="quarter" idx="10"/>
          </p:nvPr>
        </p:nvSpPr>
        <p:spPr>
          <a:xfrm>
            <a:off x="0" y="6456830"/>
            <a:ext cx="28448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extLst>
      <p:ext uri="{BB962C8B-B14F-4D97-AF65-F5344CB8AC3E}">
        <p14:creationId xmlns:p14="http://schemas.microsoft.com/office/powerpoint/2010/main" val="133411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srcRect/>
          <a:stretch>
            <a:fillRect/>
          </a:stretch>
        </p:blipFill>
        <p:spPr bwMode="auto">
          <a:xfrm>
            <a:off x="5384800" y="4773614"/>
            <a:ext cx="1322917" cy="992187"/>
          </a:xfrm>
          <a:prstGeom prst="rect">
            <a:avLst/>
          </a:prstGeom>
          <a:noFill/>
          <a:ln w="9525">
            <a:noFill/>
            <a:miter lim="800000"/>
            <a:headEnd/>
            <a:tailEnd/>
          </a:ln>
        </p:spPr>
      </p:pic>
      <p:pic>
        <p:nvPicPr>
          <p:cNvPr id="5" name="Picture 2" descr="Alpert Convocation"/>
          <p:cNvPicPr>
            <a:picLocks noChangeAspect="1" noChangeArrowheads="1"/>
          </p:cNvPicPr>
          <p:nvPr userDrawn="1"/>
        </p:nvPicPr>
        <p:blipFill>
          <a:blip r:embed="rId3" cstate="print"/>
          <a:srcRect/>
          <a:stretch>
            <a:fillRect/>
          </a:stretch>
        </p:blipFill>
        <p:spPr bwMode="auto">
          <a:xfrm>
            <a:off x="4673600" y="5821364"/>
            <a:ext cx="2641600" cy="1036637"/>
          </a:xfrm>
          <a:prstGeom prst="rect">
            <a:avLst/>
          </a:prstGeom>
          <a:noFill/>
          <a:ln w="9525">
            <a:noFill/>
            <a:miter lim="800000"/>
            <a:headEnd/>
            <a:tailEnd/>
          </a:ln>
        </p:spPr>
      </p:pic>
      <p:pic>
        <p:nvPicPr>
          <p:cNvPr id="6" name="Picture 3" descr="Anatomy Originals and Re-editsSK 043"/>
          <p:cNvPicPr>
            <a:picLocks noChangeAspect="1" noChangeArrowheads="1"/>
          </p:cNvPicPr>
          <p:nvPr userDrawn="1"/>
        </p:nvPicPr>
        <p:blipFill>
          <a:blip r:embed="rId4" cstate="print"/>
          <a:srcRect/>
          <a:stretch>
            <a:fillRect/>
          </a:stretch>
        </p:blipFill>
        <p:spPr bwMode="auto">
          <a:xfrm>
            <a:off x="10037235" y="5780088"/>
            <a:ext cx="2154767" cy="1077912"/>
          </a:xfrm>
          <a:prstGeom prst="rect">
            <a:avLst/>
          </a:prstGeom>
          <a:noFill/>
          <a:ln w="9525">
            <a:noFill/>
            <a:miter lim="800000"/>
            <a:headEnd/>
            <a:tailEnd/>
          </a:ln>
        </p:spPr>
      </p:pic>
      <p:pic>
        <p:nvPicPr>
          <p:cNvPr id="7" name="Picture 4" descr="_MG_0958"/>
          <p:cNvPicPr>
            <a:picLocks noChangeAspect="1" noChangeArrowheads="1"/>
          </p:cNvPicPr>
          <p:nvPr userDrawn="1"/>
        </p:nvPicPr>
        <p:blipFill>
          <a:blip r:embed="rId5" cstate="print"/>
          <a:srcRect/>
          <a:stretch>
            <a:fillRect/>
          </a:stretch>
        </p:blipFill>
        <p:spPr bwMode="auto">
          <a:xfrm>
            <a:off x="2" y="5773738"/>
            <a:ext cx="2154767" cy="1077912"/>
          </a:xfrm>
          <a:prstGeom prst="rect">
            <a:avLst/>
          </a:prstGeom>
          <a:noFill/>
          <a:ln w="9525">
            <a:noFill/>
            <a:miter lim="800000"/>
            <a:headEnd/>
            <a:tailEnd/>
          </a:ln>
        </p:spPr>
      </p:pic>
      <p:pic>
        <p:nvPicPr>
          <p:cNvPr id="8" name="Picture 12"/>
          <p:cNvPicPr>
            <a:picLocks noChangeAspect="1"/>
          </p:cNvPicPr>
          <p:nvPr userDrawn="1"/>
        </p:nvPicPr>
        <p:blipFill>
          <a:blip r:embed="rId6" cstate="print"/>
          <a:srcRect/>
          <a:stretch>
            <a:fillRect/>
          </a:stretch>
        </p:blipFill>
        <p:spPr bwMode="auto">
          <a:xfrm>
            <a:off x="2480733" y="5791200"/>
            <a:ext cx="1786467" cy="1073150"/>
          </a:xfrm>
          <a:prstGeom prst="rect">
            <a:avLst/>
          </a:prstGeom>
          <a:noFill/>
          <a:ln w="9525">
            <a:noFill/>
            <a:miter lim="800000"/>
            <a:headEnd/>
            <a:tailEnd/>
          </a:ln>
        </p:spPr>
      </p:pic>
      <p:pic>
        <p:nvPicPr>
          <p:cNvPr id="9" name="Picture 13"/>
          <p:cNvPicPr>
            <a:picLocks noChangeAspect="1"/>
          </p:cNvPicPr>
          <p:nvPr userDrawn="1"/>
        </p:nvPicPr>
        <p:blipFill>
          <a:blip r:embed="rId7" cstate="print"/>
          <a:srcRect/>
          <a:stretch>
            <a:fillRect/>
          </a:stretch>
        </p:blipFill>
        <p:spPr bwMode="auto">
          <a:xfrm>
            <a:off x="7620002" y="5808664"/>
            <a:ext cx="2171700" cy="1038225"/>
          </a:xfrm>
          <a:prstGeom prst="rect">
            <a:avLst/>
          </a:prstGeom>
          <a:noFill/>
          <a:ln w="9525">
            <a:noFill/>
            <a:miter lim="800000"/>
            <a:headEnd/>
            <a:tailEnd/>
          </a:ln>
        </p:spPr>
      </p:pic>
      <p:sp>
        <p:nvSpPr>
          <p:cNvPr id="3" name="Subtitle 2"/>
          <p:cNvSpPr>
            <a:spLocks noGrp="1"/>
          </p:cNvSpPr>
          <p:nvPr>
            <p:ph type="subTitle" idx="1"/>
          </p:nvPr>
        </p:nvSpPr>
        <p:spPr>
          <a:xfrm>
            <a:off x="609600" y="1524000"/>
            <a:ext cx="11074400" cy="2476500"/>
          </a:xfrm>
        </p:spPr>
        <p:txBody>
          <a:bodyPr anchor="ctr"/>
          <a:lstStyle>
            <a:lvl1pPr marL="0" indent="0" algn="ctr">
              <a:buNone/>
              <a:defRPr b="1" i="1"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fld id="{60B5C804-A8F0-4BDF-A865-4782ABC1A80E}" type="datetimeFigureOut">
              <a:rPr lang="en-US"/>
              <a:pPr>
                <a:defRPr/>
              </a:pPr>
              <a:t>3/22/2022</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83619217-88B2-4052-A8E8-6E1D6795CA0D}" type="slidenum">
              <a:rPr lang="en-US"/>
              <a:pPr>
                <a:defRPr/>
              </a:pPr>
              <a:t>‹#›</a:t>
            </a:fld>
            <a:endParaRPr lang="en-US" dirty="0"/>
          </a:p>
        </p:txBody>
      </p:sp>
    </p:spTree>
    <p:extLst>
      <p:ext uri="{BB962C8B-B14F-4D97-AF65-F5344CB8AC3E}">
        <p14:creationId xmlns:p14="http://schemas.microsoft.com/office/powerpoint/2010/main" val="2608395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0FE39-BB46-47ED-AE0A-6B9F19F9883B}" type="datetimeFigureOut">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B34416-F7A7-4483-ADFB-E249764FA482}" type="slidenum">
              <a:rPr lang="en-US"/>
              <a:pPr>
                <a:defRPr/>
              </a:pPr>
              <a:t>‹#›</a:t>
            </a:fld>
            <a:endParaRPr lang="en-US" dirty="0"/>
          </a:p>
        </p:txBody>
      </p:sp>
    </p:spTree>
    <p:extLst>
      <p:ext uri="{BB962C8B-B14F-4D97-AF65-F5344CB8AC3E}">
        <p14:creationId xmlns:p14="http://schemas.microsoft.com/office/powerpoint/2010/main" val="2498782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E3B9A64-A615-40D8-94F7-1FD9ECD1E0AE}" type="datetimeFigureOut">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7B8D43-46DE-43F6-A981-D958F2A7CA57}" type="slidenum">
              <a:rPr lang="en-US"/>
              <a:pPr>
                <a:defRPr/>
              </a:pPr>
              <a:t>‹#›</a:t>
            </a:fld>
            <a:endParaRPr lang="en-US" dirty="0"/>
          </a:p>
        </p:txBody>
      </p:sp>
    </p:spTree>
    <p:extLst>
      <p:ext uri="{BB962C8B-B14F-4D97-AF65-F5344CB8AC3E}">
        <p14:creationId xmlns:p14="http://schemas.microsoft.com/office/powerpoint/2010/main" val="1134285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E179F66-71A6-4852-B042-5CB8A76C852A}" type="datetimeFigureOut">
              <a:rPr lang="en-US"/>
              <a:pPr>
                <a:defRPr/>
              </a:pPr>
              <a:t>3/22/2022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DFBFE3-5906-459E-A799-BBD6CA501FBE}" type="slidenum">
              <a:rPr lang="en-US"/>
              <a:pPr>
                <a:defRPr/>
              </a:pPr>
              <a:t>‹#›</a:t>
            </a:fld>
            <a:endParaRPr lang="en-US" dirty="0"/>
          </a:p>
        </p:txBody>
      </p:sp>
    </p:spTree>
    <p:extLst>
      <p:ext uri="{BB962C8B-B14F-4D97-AF65-F5344CB8AC3E}">
        <p14:creationId xmlns:p14="http://schemas.microsoft.com/office/powerpoint/2010/main" val="1810543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9B5AFE3-0A3D-43F4-ADCA-081C2AA20E48}" type="datetimeFigureOut">
              <a:rPr lang="en-US"/>
              <a:pPr>
                <a:defRPr/>
              </a:pPr>
              <a:t>3/22/2022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1249BA-B59A-4345-BED2-BE455567E1E7}" type="slidenum">
              <a:rPr lang="en-US"/>
              <a:pPr>
                <a:defRPr/>
              </a:pPr>
              <a:t>‹#›</a:t>
            </a:fld>
            <a:endParaRPr lang="en-US" dirty="0"/>
          </a:p>
        </p:txBody>
      </p:sp>
    </p:spTree>
    <p:extLst>
      <p:ext uri="{BB962C8B-B14F-4D97-AF65-F5344CB8AC3E}">
        <p14:creationId xmlns:p14="http://schemas.microsoft.com/office/powerpoint/2010/main" val="416094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effectLst/>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489F49B-72C8-421C-9C95-93DED59384E1}" type="datetimeFigureOut">
              <a:rPr lang="en-US"/>
              <a:pPr>
                <a:defRPr/>
              </a:pPr>
              <a:t>3/22/2022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60ECEB-30DE-4339-B43A-944F1D491B4E}" type="slidenum">
              <a:rPr lang="en-US"/>
              <a:pPr>
                <a:defRPr/>
              </a:pPr>
              <a:t>‹#›</a:t>
            </a:fld>
            <a:endParaRPr lang="en-US" dirty="0"/>
          </a:p>
        </p:txBody>
      </p:sp>
    </p:spTree>
    <p:extLst>
      <p:ext uri="{BB962C8B-B14F-4D97-AF65-F5344CB8AC3E}">
        <p14:creationId xmlns:p14="http://schemas.microsoft.com/office/powerpoint/2010/main" val="3120162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F98A05-B9AB-4BF3-B298-B0503DD7C71E}" type="datetimeFigureOut">
              <a:rPr lang="en-US"/>
              <a:pPr>
                <a:defRPr/>
              </a:pPr>
              <a:t>3/22/2022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DBB8D50-F622-4CE3-BBF2-2D2A536D7F7A}" type="slidenum">
              <a:rPr lang="en-US"/>
              <a:pPr>
                <a:defRPr/>
              </a:pPr>
              <a:t>‹#›</a:t>
            </a:fld>
            <a:endParaRPr lang="en-US" dirty="0"/>
          </a:p>
        </p:txBody>
      </p:sp>
    </p:spTree>
    <p:extLst>
      <p:ext uri="{BB962C8B-B14F-4D97-AF65-F5344CB8AC3E}">
        <p14:creationId xmlns:p14="http://schemas.microsoft.com/office/powerpoint/2010/main" val="2935169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810CFF-3917-4EF1-9817-10A308023231}" type="datetimeFigureOut">
              <a:rPr lang="en-US"/>
              <a:pPr>
                <a:defRPr/>
              </a:pPr>
              <a:t>3/22/2022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9C3510-6DC9-4D05-B780-FEA84D4BB82A}" type="slidenum">
              <a:rPr lang="en-US"/>
              <a:pPr>
                <a:defRPr/>
              </a:pPr>
              <a:t>‹#›</a:t>
            </a:fld>
            <a:endParaRPr lang="en-US" dirty="0"/>
          </a:p>
        </p:txBody>
      </p:sp>
    </p:spTree>
    <p:extLst>
      <p:ext uri="{BB962C8B-B14F-4D97-AF65-F5344CB8AC3E}">
        <p14:creationId xmlns:p14="http://schemas.microsoft.com/office/powerpoint/2010/main" val="140358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6A21-9760-453C-A033-522F138860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B0E196-3FC2-4FBB-9F0C-A98A552C9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ADB22A-A734-4301-B368-37B308CEA4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8E404D-3A4C-4FF3-8FD2-7F340BA654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515F-0043-472D-A8DF-DD2758BD71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B9E84D-4C5B-4F18-808D-865229081772}"/>
              </a:ext>
            </a:extLst>
          </p:cNvPr>
          <p:cNvSpPr>
            <a:spLocks noGrp="1"/>
          </p:cNvSpPr>
          <p:nvPr>
            <p:ph type="dt" sz="half" idx="10"/>
          </p:nvPr>
        </p:nvSpPr>
        <p:spPr/>
        <p:txBody>
          <a:bodyPr/>
          <a:lstStyle/>
          <a:p>
            <a:fld id="{7150F5CF-9EB9-45A8-B5F4-A6CAE3129D27}" type="datetimeFigureOut">
              <a:rPr lang="en-US" smtClean="0"/>
              <a:t>3/22/2022</a:t>
            </a:fld>
            <a:endParaRPr lang="en-US"/>
          </a:p>
        </p:txBody>
      </p:sp>
      <p:sp>
        <p:nvSpPr>
          <p:cNvPr id="8" name="Footer Placeholder 7">
            <a:extLst>
              <a:ext uri="{FF2B5EF4-FFF2-40B4-BE49-F238E27FC236}">
                <a16:creationId xmlns:a16="http://schemas.microsoft.com/office/drawing/2014/main" id="{08EFBF2F-598B-4030-81F6-DF59477958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1C9D23-8912-4CA6-BC7D-D2A839BDDF75}"/>
              </a:ext>
            </a:extLst>
          </p:cNvPr>
          <p:cNvSpPr>
            <a:spLocks noGrp="1"/>
          </p:cNvSpPr>
          <p:nvPr>
            <p:ph type="sldNum" sz="quarter" idx="12"/>
          </p:nvPr>
        </p:nvSpPr>
        <p:spPr/>
        <p:txBody>
          <a:bodyPr/>
          <a:lstStyle/>
          <a:p>
            <a:fld id="{2FB65651-2443-4E8F-BC7D-72EBB6F9835D}" type="slidenum">
              <a:rPr lang="en-US" smtClean="0"/>
              <a:t>‹#›</a:t>
            </a:fld>
            <a:endParaRPr lang="en-US"/>
          </a:p>
        </p:txBody>
      </p:sp>
    </p:spTree>
    <p:extLst>
      <p:ext uri="{BB962C8B-B14F-4D97-AF65-F5344CB8AC3E}">
        <p14:creationId xmlns:p14="http://schemas.microsoft.com/office/powerpoint/2010/main" val="1925786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C46EA0-D190-4B1C-8490-487DF226A056}" type="datetimeFigureOut">
              <a:rPr lang="en-US"/>
              <a:pPr>
                <a:defRPr/>
              </a:pPr>
              <a:t>3/22/2022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C1653-BD5D-4965-BACD-71232830E2C7}" type="slidenum">
              <a:rPr lang="en-US"/>
              <a:pPr>
                <a:defRPr/>
              </a:pPr>
              <a:t>‹#›</a:t>
            </a:fld>
            <a:endParaRPr lang="en-US" dirty="0"/>
          </a:p>
        </p:txBody>
      </p:sp>
    </p:spTree>
    <p:extLst>
      <p:ext uri="{BB962C8B-B14F-4D97-AF65-F5344CB8AC3E}">
        <p14:creationId xmlns:p14="http://schemas.microsoft.com/office/powerpoint/2010/main" val="2890493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48515F-B998-4E56-8C92-D40D01FA5E38}" type="datetimeFigureOut">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786622-97C7-42AB-BB21-23FE3C8CF75B}" type="slidenum">
              <a:rPr lang="en-US"/>
              <a:pPr>
                <a:defRPr/>
              </a:pPr>
              <a:t>‹#›</a:t>
            </a:fld>
            <a:endParaRPr lang="en-US" dirty="0"/>
          </a:p>
        </p:txBody>
      </p:sp>
    </p:spTree>
    <p:extLst>
      <p:ext uri="{BB962C8B-B14F-4D97-AF65-F5344CB8AC3E}">
        <p14:creationId xmlns:p14="http://schemas.microsoft.com/office/powerpoint/2010/main" val="27326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B72176-06B5-4B2E-A8DB-C67776307926}" type="datetimeFigureOut">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4C744E-FB02-48DE-A54D-7576E9938E16}" type="slidenum">
              <a:rPr lang="en-US"/>
              <a:pPr>
                <a:defRPr/>
              </a:pPr>
              <a:t>‹#›</a:t>
            </a:fld>
            <a:endParaRPr lang="en-US" dirty="0"/>
          </a:p>
        </p:txBody>
      </p:sp>
    </p:spTree>
    <p:extLst>
      <p:ext uri="{BB962C8B-B14F-4D97-AF65-F5344CB8AC3E}">
        <p14:creationId xmlns:p14="http://schemas.microsoft.com/office/powerpoint/2010/main" val="2043275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64004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
        <p:nvSpPr>
          <p:cNvPr id="10" name="Rectangle 9"/>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
        <p:nvSpPr>
          <p:cNvPr id="2" name="Title 1"/>
          <p:cNvSpPr>
            <a:spLocks noGrp="1"/>
          </p:cNvSpPr>
          <p:nvPr>
            <p:ph type="ctrTitle"/>
          </p:nvPr>
        </p:nvSpPr>
        <p:spPr>
          <a:xfrm>
            <a:off x="3958731" y="2370668"/>
            <a:ext cx="7474373" cy="1139296"/>
          </a:xfrm>
        </p:spPr>
        <p:txBody>
          <a:bodyPr anchor="b"/>
          <a:lstStyle>
            <a:lvl1pPr algn="l">
              <a:defRPr sz="1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958731" y="3602039"/>
            <a:ext cx="7474373" cy="1024149"/>
          </a:xfrm>
        </p:spPr>
        <p:txBody>
          <a:bodyPr>
            <a:normAutofit/>
          </a:bodyPr>
          <a:lstStyle>
            <a:lvl1pPr marL="0" indent="0" algn="l">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8731" y="297658"/>
            <a:ext cx="3831221" cy="81167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93" y="31740"/>
            <a:ext cx="3648809" cy="6372245"/>
          </a:xfrm>
          <a:prstGeom prst="rect">
            <a:avLst/>
          </a:prstGeom>
        </p:spPr>
      </p:pic>
    </p:spTree>
    <p:extLst>
      <p:ext uri="{BB962C8B-B14F-4D97-AF65-F5344CB8AC3E}">
        <p14:creationId xmlns:p14="http://schemas.microsoft.com/office/powerpoint/2010/main" val="511061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568" y="640554"/>
            <a:ext cx="3831221" cy="81167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15" y="1565492"/>
            <a:ext cx="12086492" cy="3376389"/>
          </a:xfrm>
          <a:prstGeom prst="rect">
            <a:avLst/>
          </a:prstGeom>
        </p:spPr>
      </p:pic>
      <p:sp>
        <p:nvSpPr>
          <p:cNvPr id="10" name="Rectangle 9"/>
          <p:cNvSpPr/>
          <p:nvPr userDrawn="1"/>
        </p:nvSpPr>
        <p:spPr>
          <a:xfrm>
            <a:off x="0" y="5007163"/>
            <a:ext cx="12192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
        <p:nvSpPr>
          <p:cNvPr id="2" name="Title 1"/>
          <p:cNvSpPr>
            <a:spLocks noGrp="1"/>
          </p:cNvSpPr>
          <p:nvPr>
            <p:ph type="ctrTitle"/>
          </p:nvPr>
        </p:nvSpPr>
        <p:spPr>
          <a:xfrm>
            <a:off x="4073031" y="5055140"/>
            <a:ext cx="7474373" cy="569648"/>
          </a:xfrm>
        </p:spPr>
        <p:txBody>
          <a:bodyPr anchor="b"/>
          <a:lstStyle>
            <a:lvl1pPr algn="l">
              <a:defRPr sz="1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073031" y="5716865"/>
            <a:ext cx="7474373" cy="499299"/>
          </a:xfrm>
        </p:spPr>
        <p:txBody>
          <a:bodyPr>
            <a:normAutofit/>
          </a:bodyPr>
          <a:lstStyle>
            <a:lvl1pPr marL="0" indent="0" algn="l">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1" name="Rectangle 10"/>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Tree>
    <p:extLst>
      <p:ext uri="{BB962C8B-B14F-4D97-AF65-F5344CB8AC3E}">
        <p14:creationId xmlns:p14="http://schemas.microsoft.com/office/powerpoint/2010/main" val="2871428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4465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
        <p:nvSpPr>
          <p:cNvPr id="12" name="TitleBottomPlaceholder"/>
          <p:cNvSpPr>
            <a:spLocks noChangeArrowheads="1"/>
          </p:cNvSpPr>
          <p:nvPr userDrawn="1"/>
        </p:nvSpPr>
        <p:spPr bwMode="auto">
          <a:xfrm>
            <a:off x="0" y="2283841"/>
            <a:ext cx="2984827" cy="4187763"/>
          </a:xfrm>
          <a:prstGeom prst="rect">
            <a:avLst/>
          </a:prstGeom>
          <a:solidFill>
            <a:schemeClr val="accent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24" dirty="0">
              <a:solidFill>
                <a:srgbClr val="000000"/>
              </a:solidFill>
              <a:cs typeface="+mn-cs"/>
            </a:endParaRPr>
          </a:p>
        </p:txBody>
      </p:sp>
      <p:sp>
        <p:nvSpPr>
          <p:cNvPr id="13314" name="Rectangle 1026"/>
          <p:cNvSpPr>
            <a:spLocks noGrp="1" noChangeArrowheads="1"/>
          </p:cNvSpPr>
          <p:nvPr>
            <p:ph type="ctrTitle"/>
          </p:nvPr>
        </p:nvSpPr>
        <p:spPr>
          <a:xfrm>
            <a:off x="3474500" y="3105358"/>
            <a:ext cx="6714779" cy="502445"/>
          </a:xfrm>
        </p:spPr>
        <p:txBody>
          <a:bodyPr anchor="t"/>
          <a:lstStyle>
            <a:lvl1pPr>
              <a:defRPr sz="1800" b="1"/>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a:xfrm>
            <a:off x="3474500" y="3711729"/>
            <a:ext cx="6714779" cy="300082"/>
          </a:xfrm>
        </p:spPr>
        <p:txBody>
          <a:bodyPr>
            <a:spAutoFit/>
          </a:bodyPr>
          <a:lstStyle>
            <a:lvl1pPr marL="0" indent="0">
              <a:buNone/>
              <a:defRPr sz="1500"/>
            </a:lvl1pPr>
          </a:lstStyle>
          <a:p>
            <a:pPr lvl="0"/>
            <a:r>
              <a:rPr lang="en-US" noProof="0"/>
              <a:t>Click to edit Master subtitle style</a:t>
            </a:r>
            <a:endParaRPr lang="en-US" noProof="0" dirty="0"/>
          </a:p>
        </p:txBody>
      </p:sp>
      <p:grpSp>
        <p:nvGrpSpPr>
          <p:cNvPr id="13513" name="McK Title Elements"/>
          <p:cNvGrpSpPr>
            <a:grpSpLocks/>
          </p:cNvGrpSpPr>
          <p:nvPr/>
        </p:nvGrpSpPr>
        <p:grpSpPr bwMode="auto">
          <a:xfrm>
            <a:off x="1" y="1"/>
            <a:ext cx="12187680" cy="6859620"/>
            <a:chOff x="0" y="0"/>
            <a:chExt cx="5643" cy="4235"/>
          </a:xfrm>
        </p:grpSpPr>
        <p:sp>
          <p:nvSpPr>
            <p:cNvPr id="13332" name="McK Document type" hidden="1"/>
            <p:cNvSpPr txBox="1">
              <a:spLocks noChangeArrowheads="1"/>
            </p:cNvSpPr>
            <p:nvPr userDrawn="1"/>
          </p:nvSpPr>
          <p:spPr bwMode="auto">
            <a:xfrm>
              <a:off x="1663" y="3140"/>
              <a:ext cx="3109" cy="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r>
                <a:rPr lang="en-US" sz="1071"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sz="1071" dirty="0">
                  <a:solidFill>
                    <a:srgbClr val="000000"/>
                  </a:solidFill>
                  <a:cs typeface="+mn-cs"/>
                </a:rPr>
                <a:t>Date</a:t>
              </a:r>
            </a:p>
          </p:txBody>
        </p:sp>
        <p:sp>
          <p:nvSpPr>
            <p:cNvPr id="13352" name="McK Disclaimer" hidden="1"/>
            <p:cNvSpPr>
              <a:spLocks noChangeArrowheads="1"/>
            </p:cNvSpPr>
            <p:nvPr userDrawn="1"/>
          </p:nvSpPr>
          <p:spPr bwMode="auto">
            <a:xfrm>
              <a:off x="1663" y="3752"/>
              <a:ext cx="2777"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615901" eaLnBrk="0" hangingPunct="0"/>
              <a:r>
                <a:rPr lang="en-US" sz="612" dirty="0">
                  <a:solidFill>
                    <a:srgbClr val="000000"/>
                  </a:solidFill>
                  <a:cs typeface="+mn-cs"/>
                </a:rPr>
                <a:t>CONFIDENTIAL AND PROPRIETARY</a:t>
              </a:r>
            </a:p>
            <a:p>
              <a:pPr defTabSz="615901" eaLnBrk="0" hangingPunct="0"/>
              <a:r>
                <a:rPr lang="en-US" sz="612"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24"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24"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24"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0082" y="6574547"/>
            <a:ext cx="2226740" cy="19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984827" cy="2283840"/>
          </a:xfrm>
          <a:prstGeom prst="rect">
            <a:avLst/>
          </a:prstGeom>
          <a:solidFill>
            <a:srgbClr val="F8BF5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24" dirty="0">
              <a:solidFill>
                <a:srgbClr val="000000"/>
              </a:solidFill>
              <a:cs typeface="+mn-cs"/>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1727" y="1504988"/>
            <a:ext cx="3831221" cy="811676"/>
          </a:xfrm>
          <a:prstGeom prst="rect">
            <a:avLst/>
          </a:prstGeom>
        </p:spPr>
      </p:pic>
      <p:sp>
        <p:nvSpPr>
          <p:cNvPr id="18" name="Rectangle 17"/>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Tree>
    <p:extLst>
      <p:ext uri="{BB962C8B-B14F-4D97-AF65-F5344CB8AC3E}">
        <p14:creationId xmlns:p14="http://schemas.microsoft.com/office/powerpoint/2010/main" val="367561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4" y="1142358"/>
            <a:ext cx="11672551"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3"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231774" y="155578"/>
            <a:ext cx="11670161" cy="634999"/>
          </a:xfrm>
        </p:spPr>
        <p:txBody>
          <a:bodyPr/>
          <a:lstStyle>
            <a:lvl1pPr>
              <a:defRPr>
                <a:solidFill>
                  <a:schemeClr val="tx2"/>
                </a:solidFill>
              </a:defRPr>
            </a:lvl1pPr>
          </a:lstStyle>
          <a:p>
            <a:r>
              <a:rPr lang="en-US"/>
              <a:t>Click to edit Master title style</a:t>
            </a:r>
            <a:endParaRPr lang="en-US" dirty="0"/>
          </a:p>
        </p:txBody>
      </p:sp>
      <p:sp>
        <p:nvSpPr>
          <p:cNvPr id="11" name="Rectangle 10"/>
          <p:cNvSpPr>
            <a:spLocks noChangeArrowheads="1"/>
          </p:cNvSpPr>
          <p:nvPr userDrawn="1"/>
        </p:nvSpPr>
        <p:spPr bwMode="auto">
          <a:xfrm>
            <a:off x="2"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2430" y="6543028"/>
            <a:ext cx="1576916" cy="271437"/>
          </a:xfrm>
          <a:prstGeom prst="rect">
            <a:avLst/>
          </a:prstGeom>
        </p:spPr>
      </p:pic>
      <p:sp>
        <p:nvSpPr>
          <p:cNvPr id="18" name="Rectangle 17"/>
          <p:cNvSpPr>
            <a:spLocks noChangeArrowheads="1"/>
          </p:cNvSpPr>
          <p:nvPr userDrawn="1"/>
        </p:nvSpPr>
        <p:spPr bwMode="auto">
          <a:xfrm>
            <a:off x="9405849"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9" name="Rectangle 18"/>
          <p:cNvSpPr>
            <a:spLocks noChangeArrowheads="1"/>
          </p:cNvSpPr>
          <p:nvPr userDrawn="1"/>
        </p:nvSpPr>
        <p:spPr bwMode="auto">
          <a:xfrm>
            <a:off x="11032399"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Tree>
    <p:extLst>
      <p:ext uri="{BB962C8B-B14F-4D97-AF65-F5344CB8AC3E}">
        <p14:creationId xmlns:p14="http://schemas.microsoft.com/office/powerpoint/2010/main" val="27396701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4" y="1142358"/>
            <a:ext cx="11672551"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3"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600">
                <a:solidFill>
                  <a:schemeClr val="bg2"/>
                </a:solidFill>
              </a:defRPr>
            </a:lvl1pPr>
          </a:lstStyle>
          <a:p>
            <a:pPr lvl="0"/>
            <a:r>
              <a:rPr lang="en-US"/>
              <a:t>Click to edit Master text styles</a:t>
            </a:r>
          </a:p>
        </p:txBody>
      </p:sp>
      <p:sp>
        <p:nvSpPr>
          <p:cNvPr id="14" name="Title 13"/>
          <p:cNvSpPr>
            <a:spLocks noGrp="1"/>
          </p:cNvSpPr>
          <p:nvPr>
            <p:ph type="title"/>
          </p:nvPr>
        </p:nvSpPr>
        <p:spPr>
          <a:xfrm>
            <a:off x="231774" y="155578"/>
            <a:ext cx="11670161" cy="634999"/>
          </a:xfrm>
        </p:spPr>
        <p:txBody>
          <a:bodyPr/>
          <a:lstStyle>
            <a:lvl1pPr>
              <a:defRPr>
                <a:solidFill>
                  <a:schemeClr val="tx2"/>
                </a:solidFill>
              </a:defRPr>
            </a:lvl1pPr>
          </a:lstStyle>
          <a:p>
            <a:r>
              <a:rPr lang="en-US"/>
              <a:t>Click to edit Master title style</a:t>
            </a:r>
            <a:endParaRPr lang="en-US" dirty="0"/>
          </a:p>
        </p:txBody>
      </p:sp>
      <p:sp>
        <p:nvSpPr>
          <p:cNvPr id="11" name="Rectangle 10"/>
          <p:cNvSpPr>
            <a:spLocks noChangeArrowheads="1"/>
          </p:cNvSpPr>
          <p:nvPr userDrawn="1"/>
        </p:nvSpPr>
        <p:spPr bwMode="auto">
          <a:xfrm>
            <a:off x="2"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2430" y="6543028"/>
            <a:ext cx="1576916" cy="271437"/>
          </a:xfrm>
          <a:prstGeom prst="rect">
            <a:avLst/>
          </a:prstGeom>
        </p:spPr>
      </p:pic>
      <p:sp>
        <p:nvSpPr>
          <p:cNvPr id="18" name="Rectangle 17"/>
          <p:cNvSpPr>
            <a:spLocks noChangeArrowheads="1"/>
          </p:cNvSpPr>
          <p:nvPr userDrawn="1"/>
        </p:nvSpPr>
        <p:spPr bwMode="auto">
          <a:xfrm>
            <a:off x="9405849"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9" name="Rectangle 18"/>
          <p:cNvSpPr>
            <a:spLocks noChangeArrowheads="1"/>
          </p:cNvSpPr>
          <p:nvPr userDrawn="1"/>
        </p:nvSpPr>
        <p:spPr bwMode="auto">
          <a:xfrm>
            <a:off x="11032399"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Tree>
    <p:extLst>
      <p:ext uri="{BB962C8B-B14F-4D97-AF65-F5344CB8AC3E}">
        <p14:creationId xmlns:p14="http://schemas.microsoft.com/office/powerpoint/2010/main" val="31112668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3" name="Content Placeholder 2"/>
          <p:cNvSpPr>
            <a:spLocks noGrp="1"/>
          </p:cNvSpPr>
          <p:nvPr>
            <p:ph idx="1"/>
          </p:nvPr>
        </p:nvSpPr>
        <p:spPr>
          <a:xfrm>
            <a:off x="1581788" y="2161419"/>
            <a:ext cx="10323343" cy="396474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2"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5462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AD24-814A-41D4-82A2-631AB3BF8C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804D43-7DA2-4138-9447-5E3434CBDF4E}"/>
              </a:ext>
            </a:extLst>
          </p:cNvPr>
          <p:cNvSpPr>
            <a:spLocks noGrp="1"/>
          </p:cNvSpPr>
          <p:nvPr>
            <p:ph type="dt" sz="half" idx="10"/>
          </p:nvPr>
        </p:nvSpPr>
        <p:spPr/>
        <p:txBody>
          <a:bodyPr/>
          <a:lstStyle/>
          <a:p>
            <a:fld id="{7150F5CF-9EB9-45A8-B5F4-A6CAE3129D27}" type="datetimeFigureOut">
              <a:rPr lang="en-US" smtClean="0"/>
              <a:t>3/22/2022</a:t>
            </a:fld>
            <a:endParaRPr lang="en-US"/>
          </a:p>
        </p:txBody>
      </p:sp>
      <p:sp>
        <p:nvSpPr>
          <p:cNvPr id="4" name="Footer Placeholder 3">
            <a:extLst>
              <a:ext uri="{FF2B5EF4-FFF2-40B4-BE49-F238E27FC236}">
                <a16:creationId xmlns:a16="http://schemas.microsoft.com/office/drawing/2014/main" id="{7E6F9EAE-866D-4EC3-A858-DF9BBF3CB9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FEE533-DFDC-4D75-8AB5-1E1780A05822}"/>
              </a:ext>
            </a:extLst>
          </p:cNvPr>
          <p:cNvSpPr>
            <a:spLocks noGrp="1"/>
          </p:cNvSpPr>
          <p:nvPr>
            <p:ph type="sldNum" sz="quarter" idx="12"/>
          </p:nvPr>
        </p:nvSpPr>
        <p:spPr/>
        <p:txBody>
          <a:bodyPr/>
          <a:lstStyle/>
          <a:p>
            <a:fld id="{2FB65651-2443-4E8F-BC7D-72EBB6F9835D}" type="slidenum">
              <a:rPr lang="en-US" smtClean="0"/>
              <a:t>‹#›</a:t>
            </a:fld>
            <a:endParaRPr lang="en-US"/>
          </a:p>
        </p:txBody>
      </p:sp>
    </p:spTree>
    <p:extLst>
      <p:ext uri="{BB962C8B-B14F-4D97-AF65-F5344CB8AC3E}">
        <p14:creationId xmlns:p14="http://schemas.microsoft.com/office/powerpoint/2010/main" val="33020819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1_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76770" y="2578558"/>
            <a:ext cx="11408833" cy="1386665"/>
          </a:xfrm>
        </p:spPr>
        <p:txBody>
          <a:bodyPr>
            <a:normAutofit/>
          </a:bodyPr>
          <a:lstStyle>
            <a:lvl1pPr>
              <a:defRPr sz="5867"/>
            </a:lvl1pPr>
          </a:lstStyle>
          <a:p>
            <a:r>
              <a:rPr lang="en-US"/>
              <a:t>Click to edit Master title style</a:t>
            </a:r>
            <a:endParaRPr dirty="0"/>
          </a:p>
        </p:txBody>
      </p:sp>
      <p:sp>
        <p:nvSpPr>
          <p:cNvPr id="3" name="Subtitle 2"/>
          <p:cNvSpPr>
            <a:spLocks noGrp="1"/>
          </p:cNvSpPr>
          <p:nvPr>
            <p:ph type="subTitle" idx="1"/>
          </p:nvPr>
        </p:nvSpPr>
        <p:spPr>
          <a:xfrm>
            <a:off x="376769" y="4126087"/>
            <a:ext cx="11408833" cy="857956"/>
          </a:xfrm>
        </p:spPr>
        <p:txBody>
          <a:bodyPr>
            <a:normAutofit/>
          </a:bodyPr>
          <a:lstStyle>
            <a:lvl1pPr marL="0" indent="0" algn="l">
              <a:spcBef>
                <a:spcPts val="400"/>
              </a:spcBef>
              <a:buNone/>
              <a:defRPr sz="3200">
                <a:solidFill>
                  <a:srgbClr val="000000"/>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76770" y="6425640"/>
            <a:ext cx="1643529" cy="365125"/>
          </a:xfrm>
        </p:spPr>
        <p:txBody>
          <a:bodyPr/>
          <a:lstStyle>
            <a:lvl1pPr algn="l">
              <a:defRPr/>
            </a:lvl1pPr>
          </a:lstStyle>
          <a:p>
            <a:fld id="{D728701E-CAF4-4159-9B3E-41C86DFFA30D}" type="datetimeFigureOut">
              <a:rPr lang="en-US" smtClean="0"/>
              <a:t>3/22/2022</a:t>
            </a:fld>
            <a:endParaRPr lang="en-US"/>
          </a:p>
        </p:txBody>
      </p:sp>
      <p:sp>
        <p:nvSpPr>
          <p:cNvPr id="5" name="Footer Placeholder 4"/>
          <p:cNvSpPr>
            <a:spLocks noGrp="1"/>
          </p:cNvSpPr>
          <p:nvPr>
            <p:ph type="ftr" sz="quarter" idx="11"/>
          </p:nvPr>
        </p:nvSpPr>
        <p:spPr>
          <a:xfrm>
            <a:off x="8414871" y="6425640"/>
            <a:ext cx="3490259" cy="365125"/>
          </a:xfrm>
        </p:spPr>
        <p:txBody>
          <a:bodyPr/>
          <a:lstStyle>
            <a:lvl1pPr algn="r">
              <a:defRPr/>
            </a:lvl1pPr>
          </a:lstStyle>
          <a:p>
            <a:endParaRPr lang="en-US"/>
          </a:p>
        </p:txBody>
      </p:sp>
      <p:sp>
        <p:nvSpPr>
          <p:cNvPr id="7" name="Rectangle 6"/>
          <p:cNvSpPr/>
          <p:nvPr/>
        </p:nvSpPr>
        <p:spPr>
          <a:xfrm>
            <a:off x="376767" y="228600"/>
            <a:ext cx="5647267"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pic>
        <p:nvPicPr>
          <p:cNvPr id="10" name="Picture 9"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7950" y="445811"/>
            <a:ext cx="1320021" cy="1589525"/>
          </a:xfrm>
          <a:prstGeom prst="rect">
            <a:avLst/>
          </a:prstGeom>
        </p:spPr>
      </p:pic>
    </p:spTree>
    <p:extLst>
      <p:ext uri="{BB962C8B-B14F-4D97-AF65-F5344CB8AC3E}">
        <p14:creationId xmlns:p14="http://schemas.microsoft.com/office/powerpoint/2010/main" val="8441842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3_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76770" y="2578558"/>
            <a:ext cx="11408833" cy="1386665"/>
          </a:xfrm>
        </p:spPr>
        <p:txBody>
          <a:bodyPr>
            <a:normAutofit/>
          </a:bodyPr>
          <a:lstStyle>
            <a:lvl1pPr>
              <a:defRPr sz="5867"/>
            </a:lvl1pPr>
          </a:lstStyle>
          <a:p>
            <a:r>
              <a:rPr lang="en-US"/>
              <a:t>Click to edit Master title style</a:t>
            </a:r>
            <a:endParaRPr dirty="0"/>
          </a:p>
        </p:txBody>
      </p:sp>
      <p:sp>
        <p:nvSpPr>
          <p:cNvPr id="3" name="Subtitle 2"/>
          <p:cNvSpPr>
            <a:spLocks noGrp="1"/>
          </p:cNvSpPr>
          <p:nvPr>
            <p:ph type="subTitle" idx="1"/>
          </p:nvPr>
        </p:nvSpPr>
        <p:spPr>
          <a:xfrm>
            <a:off x="376769" y="4126087"/>
            <a:ext cx="11408833" cy="857956"/>
          </a:xfrm>
        </p:spPr>
        <p:txBody>
          <a:bodyPr>
            <a:normAutofit/>
          </a:bodyPr>
          <a:lstStyle>
            <a:lvl1pPr marL="0" indent="0" algn="l">
              <a:spcBef>
                <a:spcPts val="400"/>
              </a:spcBef>
              <a:buNone/>
              <a:defRPr sz="3200">
                <a:solidFill>
                  <a:srgbClr val="000000"/>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76770" y="6425640"/>
            <a:ext cx="1643529" cy="365125"/>
          </a:xfrm>
        </p:spPr>
        <p:txBody>
          <a:bodyPr/>
          <a:lstStyle>
            <a:lvl1pPr algn="l">
              <a:defRPr/>
            </a:lvl1pPr>
          </a:lstStyle>
          <a:p>
            <a:fld id="{D728701E-CAF4-4159-9B3E-41C86DFFA30D}" type="datetimeFigureOut">
              <a:rPr lang="en-US" smtClean="0"/>
              <a:t>3/22/2022</a:t>
            </a:fld>
            <a:endParaRPr lang="en-US"/>
          </a:p>
        </p:txBody>
      </p:sp>
      <p:sp>
        <p:nvSpPr>
          <p:cNvPr id="5" name="Footer Placeholder 4"/>
          <p:cNvSpPr>
            <a:spLocks noGrp="1"/>
          </p:cNvSpPr>
          <p:nvPr>
            <p:ph type="ftr" sz="quarter" idx="11"/>
          </p:nvPr>
        </p:nvSpPr>
        <p:spPr>
          <a:xfrm>
            <a:off x="8414871" y="6425640"/>
            <a:ext cx="3490259" cy="365125"/>
          </a:xfrm>
        </p:spPr>
        <p:txBody>
          <a:bodyPr/>
          <a:lstStyle>
            <a:lvl1pPr algn="r">
              <a:defRPr/>
            </a:lvl1pPr>
          </a:lstStyle>
          <a:p>
            <a:endParaRPr lang="en-US"/>
          </a:p>
        </p:txBody>
      </p:sp>
      <p:sp>
        <p:nvSpPr>
          <p:cNvPr id="7" name="Rectangle 6"/>
          <p:cNvSpPr/>
          <p:nvPr/>
        </p:nvSpPr>
        <p:spPr>
          <a:xfrm>
            <a:off x="376767" y="228600"/>
            <a:ext cx="5647267"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8" name="Rectangle 7"/>
          <p:cNvSpPr/>
          <p:nvPr/>
        </p:nvSpPr>
        <p:spPr>
          <a:xfrm>
            <a:off x="9069917" y="228600"/>
            <a:ext cx="2743200" cy="2039112"/>
          </a:xfrm>
          <a:prstGeom prst="rect">
            <a:avLst/>
          </a:prstGeom>
          <a:solidFill>
            <a:srgbClr val="0B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1" name="Rectangle 10"/>
          <p:cNvSpPr/>
          <p:nvPr/>
        </p:nvSpPr>
        <p:spPr>
          <a:xfrm>
            <a:off x="6165851" y="22860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pic>
        <p:nvPicPr>
          <p:cNvPr id="10" name="Picture 9"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7950" y="445811"/>
            <a:ext cx="1320021" cy="1589525"/>
          </a:xfrm>
          <a:prstGeom prst="rect">
            <a:avLst/>
          </a:prstGeom>
        </p:spPr>
      </p:pic>
    </p:spTree>
    <p:extLst>
      <p:ext uri="{BB962C8B-B14F-4D97-AF65-F5344CB8AC3E}">
        <p14:creationId xmlns:p14="http://schemas.microsoft.com/office/powerpoint/2010/main" val="15947510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76770" y="2578558"/>
            <a:ext cx="11408833" cy="1386665"/>
          </a:xfrm>
        </p:spPr>
        <p:txBody>
          <a:bodyPr>
            <a:normAutofit/>
          </a:bodyPr>
          <a:lstStyle>
            <a:lvl1pPr>
              <a:defRPr sz="5867"/>
            </a:lvl1pPr>
          </a:lstStyle>
          <a:p>
            <a:r>
              <a:rPr lang="en-US"/>
              <a:t>Click to edit Master title style</a:t>
            </a:r>
            <a:endParaRPr dirty="0"/>
          </a:p>
        </p:txBody>
      </p:sp>
      <p:sp>
        <p:nvSpPr>
          <p:cNvPr id="3" name="Subtitle 2"/>
          <p:cNvSpPr>
            <a:spLocks noGrp="1"/>
          </p:cNvSpPr>
          <p:nvPr>
            <p:ph type="subTitle" idx="1"/>
          </p:nvPr>
        </p:nvSpPr>
        <p:spPr>
          <a:xfrm>
            <a:off x="376769" y="4126087"/>
            <a:ext cx="11408833" cy="857956"/>
          </a:xfrm>
        </p:spPr>
        <p:txBody>
          <a:bodyPr>
            <a:normAutofit/>
          </a:bodyPr>
          <a:lstStyle>
            <a:lvl1pPr marL="0" indent="0" algn="l">
              <a:spcBef>
                <a:spcPts val="400"/>
              </a:spcBef>
              <a:buNone/>
              <a:defRPr sz="3200">
                <a:solidFill>
                  <a:srgbClr val="000000"/>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76770" y="6425640"/>
            <a:ext cx="1643529" cy="365125"/>
          </a:xfrm>
        </p:spPr>
        <p:txBody>
          <a:bodyPr/>
          <a:lstStyle>
            <a:lvl1pPr algn="l">
              <a:defRPr/>
            </a:lvl1pPr>
          </a:lstStyle>
          <a:p>
            <a:fld id="{D728701E-CAF4-4159-9B3E-41C86DFFA30D}" type="datetimeFigureOut">
              <a:rPr lang="en-US" smtClean="0"/>
              <a:t>3/22/2022</a:t>
            </a:fld>
            <a:endParaRPr lang="en-US"/>
          </a:p>
        </p:txBody>
      </p:sp>
      <p:sp>
        <p:nvSpPr>
          <p:cNvPr id="5" name="Footer Placeholder 4"/>
          <p:cNvSpPr>
            <a:spLocks noGrp="1"/>
          </p:cNvSpPr>
          <p:nvPr>
            <p:ph type="ftr" sz="quarter" idx="11"/>
          </p:nvPr>
        </p:nvSpPr>
        <p:spPr>
          <a:xfrm>
            <a:off x="8414871" y="6425640"/>
            <a:ext cx="3490259" cy="365125"/>
          </a:xfrm>
        </p:spPr>
        <p:txBody>
          <a:bodyPr/>
          <a:lstStyle>
            <a:lvl1pPr algn="r">
              <a:defRPr/>
            </a:lvl1pPr>
          </a:lstStyle>
          <a:p>
            <a:endParaRPr lang="en-US"/>
          </a:p>
        </p:txBody>
      </p:sp>
      <p:sp>
        <p:nvSpPr>
          <p:cNvPr id="7" name="Rectangle 6"/>
          <p:cNvSpPr/>
          <p:nvPr/>
        </p:nvSpPr>
        <p:spPr>
          <a:xfrm>
            <a:off x="376767" y="228600"/>
            <a:ext cx="5647267"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8" name="Rectangle 7"/>
          <p:cNvSpPr/>
          <p:nvPr/>
        </p:nvSpPr>
        <p:spPr>
          <a:xfrm>
            <a:off x="9069917"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pic>
        <p:nvPicPr>
          <p:cNvPr id="11" name="Picture 10"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7950" y="445811"/>
            <a:ext cx="1320021" cy="1589525"/>
          </a:xfrm>
          <a:prstGeom prst="rect">
            <a:avLst/>
          </a:prstGeom>
        </p:spPr>
      </p:pic>
      <p:sp>
        <p:nvSpPr>
          <p:cNvPr id="12" name="Picture Placeholder 8"/>
          <p:cNvSpPr>
            <a:spLocks noGrp="1"/>
          </p:cNvSpPr>
          <p:nvPr>
            <p:ph type="pic" sz="quarter" idx="12"/>
          </p:nvPr>
        </p:nvSpPr>
        <p:spPr>
          <a:xfrm>
            <a:off x="6165851" y="234357"/>
            <a:ext cx="2743200" cy="2033355"/>
          </a:xfrm>
        </p:spPr>
        <p:txBody>
          <a:bodyPr/>
          <a:lstStyle/>
          <a:p>
            <a:r>
              <a:rPr lang="en-US"/>
              <a:t>Click icon to add picture</a:t>
            </a:r>
          </a:p>
        </p:txBody>
      </p:sp>
    </p:spTree>
    <p:extLst>
      <p:ext uri="{BB962C8B-B14F-4D97-AF65-F5344CB8AC3E}">
        <p14:creationId xmlns:p14="http://schemas.microsoft.com/office/powerpoint/2010/main" val="26066944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_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76770" y="2578558"/>
            <a:ext cx="11408833" cy="1386665"/>
          </a:xfrm>
        </p:spPr>
        <p:txBody>
          <a:bodyPr>
            <a:normAutofit/>
          </a:bodyPr>
          <a:lstStyle>
            <a:lvl1pPr>
              <a:defRPr sz="5867"/>
            </a:lvl1pPr>
          </a:lstStyle>
          <a:p>
            <a:r>
              <a:rPr lang="en-US"/>
              <a:t>Click to edit Master title style</a:t>
            </a:r>
            <a:endParaRPr dirty="0"/>
          </a:p>
        </p:txBody>
      </p:sp>
      <p:sp>
        <p:nvSpPr>
          <p:cNvPr id="3" name="Subtitle 2"/>
          <p:cNvSpPr>
            <a:spLocks noGrp="1"/>
          </p:cNvSpPr>
          <p:nvPr>
            <p:ph type="subTitle" idx="1"/>
          </p:nvPr>
        </p:nvSpPr>
        <p:spPr>
          <a:xfrm>
            <a:off x="376769" y="4126087"/>
            <a:ext cx="11408833" cy="857956"/>
          </a:xfrm>
        </p:spPr>
        <p:txBody>
          <a:bodyPr>
            <a:normAutofit/>
          </a:bodyPr>
          <a:lstStyle>
            <a:lvl1pPr marL="0" indent="0" algn="l">
              <a:spcBef>
                <a:spcPts val="400"/>
              </a:spcBef>
              <a:buNone/>
              <a:defRPr sz="3200">
                <a:solidFill>
                  <a:srgbClr val="000000"/>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76770" y="6425640"/>
            <a:ext cx="1643529" cy="365125"/>
          </a:xfrm>
        </p:spPr>
        <p:txBody>
          <a:bodyPr/>
          <a:lstStyle>
            <a:lvl1pPr algn="l">
              <a:defRPr/>
            </a:lvl1pPr>
          </a:lstStyle>
          <a:p>
            <a:fld id="{D728701E-CAF4-4159-9B3E-41C86DFFA30D}" type="datetimeFigureOut">
              <a:rPr lang="en-US" smtClean="0"/>
              <a:t>3/22/2022</a:t>
            </a:fld>
            <a:endParaRPr lang="en-US"/>
          </a:p>
        </p:txBody>
      </p:sp>
      <p:sp>
        <p:nvSpPr>
          <p:cNvPr id="5" name="Footer Placeholder 4"/>
          <p:cNvSpPr>
            <a:spLocks noGrp="1"/>
          </p:cNvSpPr>
          <p:nvPr>
            <p:ph type="ftr" sz="quarter" idx="11"/>
          </p:nvPr>
        </p:nvSpPr>
        <p:spPr>
          <a:xfrm>
            <a:off x="8414871" y="6425640"/>
            <a:ext cx="3490259" cy="365125"/>
          </a:xfrm>
        </p:spPr>
        <p:txBody>
          <a:bodyPr/>
          <a:lstStyle>
            <a:lvl1pPr algn="r">
              <a:defRPr/>
            </a:lvl1pPr>
          </a:lstStyle>
          <a:p>
            <a:endParaRPr lang="en-US"/>
          </a:p>
        </p:txBody>
      </p:sp>
      <p:sp>
        <p:nvSpPr>
          <p:cNvPr id="7" name="Rectangle 6"/>
          <p:cNvSpPr/>
          <p:nvPr/>
        </p:nvSpPr>
        <p:spPr>
          <a:xfrm>
            <a:off x="376767" y="228600"/>
            <a:ext cx="5647267"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8" name="Rectangle 7"/>
          <p:cNvSpPr/>
          <p:nvPr/>
        </p:nvSpPr>
        <p:spPr>
          <a:xfrm>
            <a:off x="9069917" y="22860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pic>
        <p:nvPicPr>
          <p:cNvPr id="11" name="Picture 10"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7950" y="445811"/>
            <a:ext cx="1320021" cy="1589525"/>
          </a:xfrm>
          <a:prstGeom prst="rect">
            <a:avLst/>
          </a:prstGeom>
        </p:spPr>
      </p:pic>
      <p:sp>
        <p:nvSpPr>
          <p:cNvPr id="12" name="Picture Placeholder 8"/>
          <p:cNvSpPr>
            <a:spLocks noGrp="1"/>
          </p:cNvSpPr>
          <p:nvPr>
            <p:ph type="pic" sz="quarter" idx="12"/>
          </p:nvPr>
        </p:nvSpPr>
        <p:spPr>
          <a:xfrm>
            <a:off x="6165851" y="234357"/>
            <a:ext cx="2743200" cy="2033355"/>
          </a:xfrm>
        </p:spPr>
        <p:txBody>
          <a:bodyPr/>
          <a:lstStyle/>
          <a:p>
            <a:r>
              <a:rPr lang="en-US"/>
              <a:t>Click icon to add picture</a:t>
            </a:r>
          </a:p>
        </p:txBody>
      </p:sp>
    </p:spTree>
    <p:extLst>
      <p:ext uri="{BB962C8B-B14F-4D97-AF65-F5344CB8AC3E}">
        <p14:creationId xmlns:p14="http://schemas.microsoft.com/office/powerpoint/2010/main" val="3144885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_Cover Slide+images">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3297243" y="227839"/>
            <a:ext cx="8488357" cy="2039112"/>
          </a:xfrm>
        </p:spPr>
        <p:txBody>
          <a:bodyPr/>
          <a:lstStyle/>
          <a:p>
            <a:r>
              <a:rPr lang="en-US"/>
              <a:t>Click icon to add picture</a:t>
            </a:r>
            <a:endParaRPr lang="en-US" dirty="0"/>
          </a:p>
        </p:txBody>
      </p:sp>
      <p:sp>
        <p:nvSpPr>
          <p:cNvPr id="15" name="Rectangle 14"/>
          <p:cNvSpPr/>
          <p:nvPr userDrawn="1"/>
        </p:nvSpPr>
        <p:spPr>
          <a:xfrm>
            <a:off x="376767" y="227839"/>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1" name="Title 1"/>
          <p:cNvSpPr>
            <a:spLocks noGrp="1"/>
          </p:cNvSpPr>
          <p:nvPr>
            <p:ph type="ctrTitle"/>
          </p:nvPr>
        </p:nvSpPr>
        <p:spPr>
          <a:xfrm>
            <a:off x="376770" y="2578558"/>
            <a:ext cx="11408833" cy="1386665"/>
          </a:xfrm>
        </p:spPr>
        <p:txBody>
          <a:bodyPr>
            <a:normAutofit/>
          </a:bodyPr>
          <a:lstStyle>
            <a:lvl1pPr>
              <a:defRPr sz="5867"/>
            </a:lvl1pPr>
          </a:lstStyle>
          <a:p>
            <a:r>
              <a:rPr lang="en-US"/>
              <a:t>Click to edit Master title style</a:t>
            </a:r>
            <a:endParaRPr dirty="0"/>
          </a:p>
        </p:txBody>
      </p:sp>
      <p:sp>
        <p:nvSpPr>
          <p:cNvPr id="12" name="Subtitle 2"/>
          <p:cNvSpPr>
            <a:spLocks noGrp="1"/>
          </p:cNvSpPr>
          <p:nvPr>
            <p:ph type="subTitle" idx="1"/>
          </p:nvPr>
        </p:nvSpPr>
        <p:spPr>
          <a:xfrm>
            <a:off x="376769" y="4126087"/>
            <a:ext cx="11408833" cy="857956"/>
          </a:xfrm>
        </p:spPr>
        <p:txBody>
          <a:bodyPr>
            <a:normAutofit/>
          </a:bodyPr>
          <a:lstStyle>
            <a:lvl1pPr marL="0" indent="0" algn="l">
              <a:spcBef>
                <a:spcPts val="400"/>
              </a:spcBef>
              <a:buNone/>
              <a:defRPr sz="3200">
                <a:solidFill>
                  <a:srgbClr val="000000"/>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dirty="0"/>
          </a:p>
        </p:txBody>
      </p:sp>
      <p:sp>
        <p:nvSpPr>
          <p:cNvPr id="13" name="Date Placeholder 3"/>
          <p:cNvSpPr>
            <a:spLocks noGrp="1"/>
          </p:cNvSpPr>
          <p:nvPr>
            <p:ph type="dt" sz="half" idx="10"/>
          </p:nvPr>
        </p:nvSpPr>
        <p:spPr>
          <a:xfrm>
            <a:off x="376770" y="6425640"/>
            <a:ext cx="1643529" cy="365125"/>
          </a:xfrm>
        </p:spPr>
        <p:txBody>
          <a:bodyPr/>
          <a:lstStyle>
            <a:lvl1pPr algn="l">
              <a:defRPr/>
            </a:lvl1pPr>
          </a:lstStyle>
          <a:p>
            <a:fld id="{D728701E-CAF4-4159-9B3E-41C86DFFA30D}" type="datetimeFigureOut">
              <a:rPr lang="en-US" smtClean="0"/>
              <a:t>3/22/2022</a:t>
            </a:fld>
            <a:endParaRPr lang="en-US"/>
          </a:p>
        </p:txBody>
      </p:sp>
      <p:sp>
        <p:nvSpPr>
          <p:cNvPr id="14" name="Footer Placeholder 4"/>
          <p:cNvSpPr>
            <a:spLocks noGrp="1"/>
          </p:cNvSpPr>
          <p:nvPr>
            <p:ph type="ftr" sz="quarter" idx="11"/>
          </p:nvPr>
        </p:nvSpPr>
        <p:spPr>
          <a:xfrm>
            <a:off x="8414871" y="6425640"/>
            <a:ext cx="3490259" cy="365125"/>
          </a:xfrm>
        </p:spPr>
        <p:txBody>
          <a:bodyPr/>
          <a:lstStyle>
            <a:lvl1pPr algn="r">
              <a:defRPr/>
            </a:lvl1pPr>
          </a:lstStyle>
          <a:p>
            <a:endParaRPr lang="en-US"/>
          </a:p>
        </p:txBody>
      </p:sp>
      <p:pic>
        <p:nvPicPr>
          <p:cNvPr id="17" name="Picture 16"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356" y="445811"/>
            <a:ext cx="1320021" cy="1589525"/>
          </a:xfrm>
          <a:prstGeom prst="rect">
            <a:avLst/>
          </a:prstGeom>
        </p:spPr>
      </p:pic>
    </p:spTree>
    <p:extLst>
      <p:ext uri="{BB962C8B-B14F-4D97-AF65-F5344CB8AC3E}">
        <p14:creationId xmlns:p14="http://schemas.microsoft.com/office/powerpoint/2010/main" val="136048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5_Cover Slide+images">
    <p:spTree>
      <p:nvGrpSpPr>
        <p:cNvPr id="1" name=""/>
        <p:cNvGrpSpPr/>
        <p:nvPr/>
      </p:nvGrpSpPr>
      <p:grpSpPr>
        <a:xfrm>
          <a:off x="0" y="0"/>
          <a:ext cx="0" cy="0"/>
          <a:chOff x="0" y="0"/>
          <a:chExt cx="0" cy="0"/>
        </a:xfrm>
      </p:grpSpPr>
      <p:sp>
        <p:nvSpPr>
          <p:cNvPr id="15" name="Rectangle 14"/>
          <p:cNvSpPr/>
          <p:nvPr userDrawn="1"/>
        </p:nvSpPr>
        <p:spPr>
          <a:xfrm>
            <a:off x="376767" y="227839"/>
            <a:ext cx="2743200" cy="20391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0" name="Title 1"/>
          <p:cNvSpPr>
            <a:spLocks noGrp="1"/>
          </p:cNvSpPr>
          <p:nvPr>
            <p:ph type="ctrTitle"/>
          </p:nvPr>
        </p:nvSpPr>
        <p:spPr>
          <a:xfrm>
            <a:off x="376770" y="2578558"/>
            <a:ext cx="11408833" cy="1386665"/>
          </a:xfrm>
        </p:spPr>
        <p:txBody>
          <a:bodyPr>
            <a:normAutofit/>
          </a:bodyPr>
          <a:lstStyle>
            <a:lvl1pPr>
              <a:defRPr sz="5867"/>
            </a:lvl1pPr>
          </a:lstStyle>
          <a:p>
            <a:r>
              <a:rPr lang="en-US"/>
              <a:t>Click to edit Master title style</a:t>
            </a:r>
            <a:endParaRPr dirty="0"/>
          </a:p>
        </p:txBody>
      </p:sp>
      <p:sp>
        <p:nvSpPr>
          <p:cNvPr id="12" name="Subtitle 2"/>
          <p:cNvSpPr>
            <a:spLocks noGrp="1"/>
          </p:cNvSpPr>
          <p:nvPr>
            <p:ph type="subTitle" idx="1"/>
          </p:nvPr>
        </p:nvSpPr>
        <p:spPr>
          <a:xfrm>
            <a:off x="376769" y="4126087"/>
            <a:ext cx="11408833" cy="857956"/>
          </a:xfrm>
        </p:spPr>
        <p:txBody>
          <a:bodyPr>
            <a:normAutofit/>
          </a:bodyPr>
          <a:lstStyle>
            <a:lvl1pPr marL="0" indent="0" algn="l">
              <a:spcBef>
                <a:spcPts val="400"/>
              </a:spcBef>
              <a:buNone/>
              <a:defRPr sz="3200">
                <a:solidFill>
                  <a:srgbClr val="000000"/>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dirty="0"/>
          </a:p>
        </p:txBody>
      </p:sp>
      <p:sp>
        <p:nvSpPr>
          <p:cNvPr id="13" name="Date Placeholder 3"/>
          <p:cNvSpPr>
            <a:spLocks noGrp="1"/>
          </p:cNvSpPr>
          <p:nvPr>
            <p:ph type="dt" sz="half" idx="10"/>
          </p:nvPr>
        </p:nvSpPr>
        <p:spPr>
          <a:xfrm>
            <a:off x="376770" y="6425640"/>
            <a:ext cx="1643529" cy="365125"/>
          </a:xfrm>
        </p:spPr>
        <p:txBody>
          <a:bodyPr/>
          <a:lstStyle>
            <a:lvl1pPr algn="l">
              <a:defRPr/>
            </a:lvl1pPr>
          </a:lstStyle>
          <a:p>
            <a:fld id="{D728701E-CAF4-4159-9B3E-41C86DFFA30D}" type="datetimeFigureOut">
              <a:rPr lang="en-US" smtClean="0"/>
              <a:t>3/22/2022</a:t>
            </a:fld>
            <a:endParaRPr lang="en-US"/>
          </a:p>
        </p:txBody>
      </p:sp>
      <p:sp>
        <p:nvSpPr>
          <p:cNvPr id="14" name="Footer Placeholder 4"/>
          <p:cNvSpPr>
            <a:spLocks noGrp="1"/>
          </p:cNvSpPr>
          <p:nvPr>
            <p:ph type="ftr" sz="quarter" idx="11"/>
          </p:nvPr>
        </p:nvSpPr>
        <p:spPr>
          <a:xfrm>
            <a:off x="8414871" y="6425640"/>
            <a:ext cx="3490259" cy="365125"/>
          </a:xfrm>
        </p:spPr>
        <p:txBody>
          <a:bodyPr/>
          <a:lstStyle>
            <a:lvl1pPr algn="r">
              <a:defRPr/>
            </a:lvl1pPr>
          </a:lstStyle>
          <a:p>
            <a:endParaRPr lang="en-US"/>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6838" r="3895" b="5356"/>
          <a:stretch/>
        </p:blipFill>
        <p:spPr>
          <a:xfrm>
            <a:off x="991173" y="320139"/>
            <a:ext cx="1561736" cy="1846556"/>
          </a:xfrm>
          <a:prstGeom prst="rect">
            <a:avLst/>
          </a:prstGeom>
        </p:spPr>
      </p:pic>
      <p:sp>
        <p:nvSpPr>
          <p:cNvPr id="18" name="Picture Placeholder 8"/>
          <p:cNvSpPr>
            <a:spLocks noGrp="1"/>
          </p:cNvSpPr>
          <p:nvPr>
            <p:ph type="pic" sz="quarter" idx="12"/>
          </p:nvPr>
        </p:nvSpPr>
        <p:spPr>
          <a:xfrm>
            <a:off x="3297243" y="227839"/>
            <a:ext cx="8488357" cy="2039112"/>
          </a:xfrm>
        </p:spPr>
        <p:txBody>
          <a:bodyPr/>
          <a:lstStyle/>
          <a:p>
            <a:r>
              <a:rPr lang="en-US"/>
              <a:t>Click icon to add picture</a:t>
            </a:r>
            <a:endParaRPr lang="en-US" dirty="0"/>
          </a:p>
        </p:txBody>
      </p:sp>
    </p:spTree>
    <p:extLst>
      <p:ext uri="{BB962C8B-B14F-4D97-AF65-F5344CB8AC3E}">
        <p14:creationId xmlns:p14="http://schemas.microsoft.com/office/powerpoint/2010/main" val="985172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336" y="2251478"/>
            <a:ext cx="10304795" cy="387468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12"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3" name="Rectangle 12"/>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4"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42589398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1787" y="2287502"/>
            <a:ext cx="4876800" cy="3745365"/>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7028331" y="2287502"/>
            <a:ext cx="4876800" cy="3745365"/>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12"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3" name="Rectangle 12"/>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4"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31019953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59508" y="2693085"/>
            <a:ext cx="4876800" cy="3358887"/>
          </a:xfrm>
        </p:spPr>
        <p:txBody>
          <a:bodyPr>
            <a:normAutofit/>
          </a:bodyPr>
          <a:lstStyle>
            <a:lvl1pPr>
              <a:defRPr sz="2400"/>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7028331" y="2693085"/>
            <a:ext cx="4876800" cy="3358887"/>
          </a:xfrm>
        </p:spPr>
        <p:txBody>
          <a:bodyPr>
            <a:normAutofit/>
          </a:bodyPr>
          <a:lstStyle>
            <a:lvl1pPr>
              <a:defRPr sz="2400"/>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3" name="Text Placeholder 2"/>
          <p:cNvSpPr>
            <a:spLocks noGrp="1"/>
          </p:cNvSpPr>
          <p:nvPr>
            <p:ph type="body" idx="1"/>
          </p:nvPr>
        </p:nvSpPr>
        <p:spPr>
          <a:xfrm>
            <a:off x="1559508" y="2316568"/>
            <a:ext cx="4876800" cy="322729"/>
          </a:xfrm>
          <a:prstGeom prst="rect">
            <a:avLst/>
          </a:prstGeom>
          <a:solidFill>
            <a:srgbClr val="5A7681"/>
          </a:solidFill>
          <a:ln>
            <a:noFill/>
          </a:ln>
        </p:spPr>
        <p:txBody>
          <a:bodyPr tIns="0" bIns="0" anchor="ctr" anchorCtr="0">
            <a:noAutofit/>
          </a:bodyPr>
          <a:lstStyle>
            <a:lvl1pPr marL="0" indent="0" algn="ctr">
              <a:spcBef>
                <a:spcPts val="0"/>
              </a:spcBef>
              <a:buNone/>
              <a:defRPr sz="2400"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p:nvPr>
        </p:nvSpPr>
        <p:spPr>
          <a:xfrm>
            <a:off x="7028331" y="2316568"/>
            <a:ext cx="4876800" cy="322729"/>
          </a:xfrm>
          <a:prstGeom prst="rect">
            <a:avLst/>
          </a:prstGeom>
          <a:solidFill>
            <a:srgbClr val="5A7681"/>
          </a:solidFill>
          <a:ln>
            <a:noFill/>
          </a:ln>
        </p:spPr>
        <p:txBody>
          <a:bodyPr tIns="0" bIns="0" anchor="ctr" anchorCtr="0">
            <a:noAutofit/>
          </a:bodyPr>
          <a:lstStyle>
            <a:lvl1pPr marL="0" indent="0" algn="ctr">
              <a:spcBef>
                <a:spcPts val="0"/>
              </a:spcBef>
              <a:buNone/>
              <a:defRPr sz="2400"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4"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5" name="Rectangle 14"/>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6"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33391731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Content, Top and Botto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1787" y="2287501"/>
            <a:ext cx="10323344" cy="1724963"/>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30" name="Content Placeholder 2"/>
          <p:cNvSpPr>
            <a:spLocks noGrp="1"/>
          </p:cNvSpPr>
          <p:nvPr>
            <p:ph sz="half" idx="13"/>
          </p:nvPr>
        </p:nvSpPr>
        <p:spPr>
          <a:xfrm>
            <a:off x="1581787" y="4214766"/>
            <a:ext cx="10323344" cy="1810684"/>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3" name="Rectangle 12"/>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4"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264221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1EFA7-9508-4EBF-9FF6-677B7ABDBCB1}"/>
              </a:ext>
            </a:extLst>
          </p:cNvPr>
          <p:cNvSpPr>
            <a:spLocks noGrp="1"/>
          </p:cNvSpPr>
          <p:nvPr>
            <p:ph type="dt" sz="half" idx="10"/>
          </p:nvPr>
        </p:nvSpPr>
        <p:spPr/>
        <p:txBody>
          <a:bodyPr/>
          <a:lstStyle/>
          <a:p>
            <a:fld id="{7150F5CF-9EB9-45A8-B5F4-A6CAE3129D27}" type="datetimeFigureOut">
              <a:rPr lang="en-US" smtClean="0"/>
              <a:t>3/22/2022</a:t>
            </a:fld>
            <a:endParaRPr lang="en-US"/>
          </a:p>
        </p:txBody>
      </p:sp>
      <p:sp>
        <p:nvSpPr>
          <p:cNvPr id="3" name="Footer Placeholder 2">
            <a:extLst>
              <a:ext uri="{FF2B5EF4-FFF2-40B4-BE49-F238E27FC236}">
                <a16:creationId xmlns:a16="http://schemas.microsoft.com/office/drawing/2014/main" id="{3FD7D439-2903-4242-AC01-2DCB8E7370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3EFFA2-FD64-4947-9C5B-7D34A8DA7A74}"/>
              </a:ext>
            </a:extLst>
          </p:cNvPr>
          <p:cNvSpPr>
            <a:spLocks noGrp="1"/>
          </p:cNvSpPr>
          <p:nvPr>
            <p:ph type="sldNum" sz="quarter" idx="12"/>
          </p:nvPr>
        </p:nvSpPr>
        <p:spPr/>
        <p:txBody>
          <a:bodyPr/>
          <a:lstStyle/>
          <a:p>
            <a:fld id="{2FB65651-2443-4E8F-BC7D-72EBB6F9835D}" type="slidenum">
              <a:rPr lang="en-US" smtClean="0"/>
              <a:t>‹#›</a:t>
            </a:fld>
            <a:endParaRPr lang="en-US"/>
          </a:p>
        </p:txBody>
      </p:sp>
    </p:spTree>
    <p:extLst>
      <p:ext uri="{BB962C8B-B14F-4D97-AF65-F5344CB8AC3E}">
        <p14:creationId xmlns:p14="http://schemas.microsoft.com/office/powerpoint/2010/main" val="25748939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97196" y="2305512"/>
            <a:ext cx="4876800" cy="1729136"/>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sz="half" idx="15"/>
          </p:nvPr>
        </p:nvSpPr>
        <p:spPr>
          <a:xfrm>
            <a:off x="1581787" y="2305512"/>
            <a:ext cx="4876800" cy="3736279"/>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6797196" y="4340848"/>
            <a:ext cx="4876800" cy="1700944"/>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5" name="Rectangle 14"/>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6"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39343765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28701E-CAF4-4159-9B3E-41C86DFFA30D}"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12" name="Content Placeholder 2"/>
          <p:cNvSpPr>
            <a:spLocks noGrp="1"/>
          </p:cNvSpPr>
          <p:nvPr>
            <p:ph sz="half" idx="17"/>
          </p:nvPr>
        </p:nvSpPr>
        <p:spPr>
          <a:xfrm>
            <a:off x="1581791" y="2269489"/>
            <a:ext cx="4957841" cy="1675099"/>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6917957" y="2269489"/>
            <a:ext cx="4987176" cy="1675099"/>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7"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8" name="Rectangle 17"/>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9"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sp>
        <p:nvSpPr>
          <p:cNvPr id="23" name="Content Placeholder 2"/>
          <p:cNvSpPr>
            <a:spLocks noGrp="1"/>
          </p:cNvSpPr>
          <p:nvPr>
            <p:ph sz="half" idx="18"/>
          </p:nvPr>
        </p:nvSpPr>
        <p:spPr>
          <a:xfrm>
            <a:off x="1581791" y="4124707"/>
            <a:ext cx="4957841" cy="1675099"/>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4" name="Content Placeholder 2"/>
          <p:cNvSpPr>
            <a:spLocks noGrp="1"/>
          </p:cNvSpPr>
          <p:nvPr>
            <p:ph sz="half" idx="19"/>
          </p:nvPr>
        </p:nvSpPr>
        <p:spPr>
          <a:xfrm>
            <a:off x="6917957" y="4124707"/>
            <a:ext cx="4987176" cy="1675099"/>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16130637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28701E-CAF4-4159-9B3E-41C86DFFA30D}"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10"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1" name="Rectangle 10"/>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2"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6576994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8701E-CAF4-4159-9B3E-41C86DFFA30D}"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16" name="Rectangle 15"/>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7"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125633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693" y="5970307"/>
            <a:ext cx="712427" cy="712427"/>
          </a:xfrm>
          <a:prstGeom prst="rect">
            <a:avLst/>
          </a:prstGeom>
        </p:spPr>
      </p:pic>
    </p:spTree>
    <p:extLst>
      <p:ext uri="{BB962C8B-B14F-4D97-AF65-F5344CB8AC3E}">
        <p14:creationId xmlns:p14="http://schemas.microsoft.com/office/powerpoint/2010/main" val="29857728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6961" y="5887448"/>
            <a:ext cx="712427" cy="712427"/>
          </a:xfrm>
          <a:prstGeom prst="rect">
            <a:avLst/>
          </a:prstGeom>
        </p:spPr>
      </p:pic>
    </p:spTree>
    <p:extLst>
      <p:ext uri="{BB962C8B-B14F-4D97-AF65-F5344CB8AC3E}">
        <p14:creationId xmlns:p14="http://schemas.microsoft.com/office/powerpoint/2010/main" val="24014467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7598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8" name="Rectangle 7"/>
          <p:cNvSpPr/>
          <p:nvPr/>
        </p:nvSpPr>
        <p:spPr>
          <a:xfrm>
            <a:off x="376770" y="228602"/>
            <a:ext cx="8516223" cy="634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2" name="Title 1"/>
          <p:cNvSpPr>
            <a:spLocks noGrp="1"/>
          </p:cNvSpPr>
          <p:nvPr>
            <p:ph type="title" hasCustomPrompt="1"/>
          </p:nvPr>
        </p:nvSpPr>
        <p:spPr>
          <a:xfrm>
            <a:off x="507410" y="2571749"/>
            <a:ext cx="8242148" cy="1162051"/>
          </a:xfrm>
        </p:spPr>
        <p:txBody>
          <a:bodyPr anchor="b">
            <a:normAutofit/>
          </a:bodyPr>
          <a:lstStyle>
            <a:lvl1pPr algn="l">
              <a:defRPr sz="5867" b="0">
                <a:solidFill>
                  <a:schemeClr val="bg1"/>
                </a:solidFill>
              </a:defRPr>
            </a:lvl1pPr>
          </a:lstStyle>
          <a:p>
            <a:r>
              <a:rPr lang="en-US" dirty="0"/>
              <a:t>Thank you!</a:t>
            </a:r>
            <a:endParaRPr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Rectangle 9"/>
          <p:cNvSpPr/>
          <p:nvPr/>
        </p:nvSpPr>
        <p:spPr>
          <a:xfrm>
            <a:off x="9069917"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1" name="Text Placeholder 10"/>
          <p:cNvSpPr>
            <a:spLocks noGrp="1"/>
          </p:cNvSpPr>
          <p:nvPr>
            <p:ph type="body" sz="quarter" idx="15"/>
          </p:nvPr>
        </p:nvSpPr>
        <p:spPr>
          <a:xfrm>
            <a:off x="508005" y="3927477"/>
            <a:ext cx="3880897" cy="208915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0"/>
          <p:cNvSpPr>
            <a:spLocks noGrp="1"/>
          </p:cNvSpPr>
          <p:nvPr>
            <p:ph type="body" sz="quarter" idx="16"/>
          </p:nvPr>
        </p:nvSpPr>
        <p:spPr>
          <a:xfrm>
            <a:off x="4866654" y="3927477"/>
            <a:ext cx="3880897" cy="208915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a:xfrm>
            <a:off x="9069917" y="4534727"/>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pic>
        <p:nvPicPr>
          <p:cNvPr id="22" name="Picture 21"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3427" y="445811"/>
            <a:ext cx="1320021" cy="1589525"/>
          </a:xfrm>
          <a:prstGeom prst="rect">
            <a:avLst/>
          </a:prstGeom>
        </p:spPr>
      </p:pic>
      <p:sp>
        <p:nvSpPr>
          <p:cNvPr id="4" name="Picture Placeholder 3"/>
          <p:cNvSpPr>
            <a:spLocks noGrp="1"/>
          </p:cNvSpPr>
          <p:nvPr>
            <p:ph type="pic" sz="quarter" idx="17"/>
          </p:nvPr>
        </p:nvSpPr>
        <p:spPr>
          <a:xfrm>
            <a:off x="9069917" y="2427652"/>
            <a:ext cx="2743200" cy="1967232"/>
          </a:xfrm>
        </p:spPr>
        <p:txBody>
          <a:bodyPr/>
          <a:lstStyle/>
          <a:p>
            <a:r>
              <a:rPr lang="en-US"/>
              <a:t>Click icon to add picture</a:t>
            </a:r>
          </a:p>
        </p:txBody>
      </p:sp>
      <p:grpSp>
        <p:nvGrpSpPr>
          <p:cNvPr id="25" name="Group 24"/>
          <p:cNvGrpSpPr/>
          <p:nvPr userDrawn="1"/>
        </p:nvGrpSpPr>
        <p:grpSpPr>
          <a:xfrm>
            <a:off x="960957" y="6189539"/>
            <a:ext cx="292904" cy="292904"/>
            <a:chOff x="680215" y="6240338"/>
            <a:chExt cx="235180" cy="235180"/>
          </a:xfrm>
        </p:grpSpPr>
        <p:sp>
          <p:nvSpPr>
            <p:cNvPr id="26" name="Oval 25"/>
            <p:cNvSpPr/>
            <p:nvPr userDrawn="1"/>
          </p:nvSpPr>
          <p:spPr>
            <a:xfrm>
              <a:off x="680215" y="6240338"/>
              <a:ext cx="235180" cy="23518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13"/>
            </a:p>
          </p:txBody>
        </p:sp>
        <p:sp>
          <p:nvSpPr>
            <p:cNvPr id="27" name="Freeform 20"/>
            <p:cNvSpPr>
              <a:spLocks/>
            </p:cNvSpPr>
            <p:nvPr userDrawn="1"/>
          </p:nvSpPr>
          <p:spPr bwMode="auto">
            <a:xfrm>
              <a:off x="722954" y="6304513"/>
              <a:ext cx="147871" cy="120360"/>
            </a:xfrm>
            <a:custGeom>
              <a:avLst/>
              <a:gdLst>
                <a:gd name="T0" fmla="*/ 888208 w 280"/>
                <a:gd name="T1" fmla="*/ 85683 h 228"/>
                <a:gd name="T2" fmla="*/ 783526 w 280"/>
                <a:gd name="T3" fmla="*/ 114244 h 228"/>
                <a:gd name="T4" fmla="*/ 862831 w 280"/>
                <a:gd name="T5" fmla="*/ 15867 h 228"/>
                <a:gd name="T6" fmla="*/ 748632 w 280"/>
                <a:gd name="T7" fmla="*/ 60296 h 228"/>
                <a:gd name="T8" fmla="*/ 615401 w 280"/>
                <a:gd name="T9" fmla="*/ 0 h 228"/>
                <a:gd name="T10" fmla="*/ 431415 w 280"/>
                <a:gd name="T11" fmla="*/ 184060 h 228"/>
                <a:gd name="T12" fmla="*/ 437760 w 280"/>
                <a:gd name="T13" fmla="*/ 225315 h 228"/>
                <a:gd name="T14" fmla="*/ 60271 w 280"/>
                <a:gd name="T15" fmla="*/ 34908 h 228"/>
                <a:gd name="T16" fmla="*/ 38066 w 280"/>
                <a:gd name="T17" fmla="*/ 126938 h 228"/>
                <a:gd name="T18" fmla="*/ 117370 w 280"/>
                <a:gd name="T19" fmla="*/ 279264 h 228"/>
                <a:gd name="T20" fmla="*/ 34894 w 280"/>
                <a:gd name="T21" fmla="*/ 253876 h 228"/>
                <a:gd name="T22" fmla="*/ 34894 w 280"/>
                <a:gd name="T23" fmla="*/ 257050 h 228"/>
                <a:gd name="T24" fmla="*/ 180814 w 280"/>
                <a:gd name="T25" fmla="*/ 437936 h 228"/>
                <a:gd name="T26" fmla="*/ 133231 w 280"/>
                <a:gd name="T27" fmla="*/ 444283 h 228"/>
                <a:gd name="T28" fmla="*/ 98337 w 280"/>
                <a:gd name="T29" fmla="*/ 441110 h 228"/>
                <a:gd name="T30" fmla="*/ 269635 w 280"/>
                <a:gd name="T31" fmla="*/ 564874 h 228"/>
                <a:gd name="T32" fmla="*/ 44410 w 280"/>
                <a:gd name="T33" fmla="*/ 644211 h 228"/>
                <a:gd name="T34" fmla="*/ 0 w 280"/>
                <a:gd name="T35" fmla="*/ 641037 h 228"/>
                <a:gd name="T36" fmla="*/ 279151 w 280"/>
                <a:gd name="T37" fmla="*/ 723547 h 228"/>
                <a:gd name="T38" fmla="*/ 796215 w 280"/>
                <a:gd name="T39" fmla="*/ 206274 h 228"/>
                <a:gd name="T40" fmla="*/ 796215 w 280"/>
                <a:gd name="T41" fmla="*/ 180887 h 228"/>
                <a:gd name="T42" fmla="*/ 888208 w 280"/>
                <a:gd name="T43" fmla="*/ 85683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1"/>
            </a:solidFill>
            <a:ln>
              <a:noFill/>
            </a:ln>
          </p:spPr>
          <p:txBody>
            <a:bodyPr/>
            <a:lstStyle/>
            <a:p>
              <a:endParaRPr lang="en-US" sz="2813"/>
            </a:p>
          </p:txBody>
        </p:sp>
      </p:grpSp>
      <p:sp>
        <p:nvSpPr>
          <p:cNvPr id="28" name="Freeform 7"/>
          <p:cNvSpPr>
            <a:spLocks noEditPoints="1"/>
          </p:cNvSpPr>
          <p:nvPr userDrawn="1"/>
        </p:nvSpPr>
        <p:spPr bwMode="auto">
          <a:xfrm>
            <a:off x="518003" y="6195776"/>
            <a:ext cx="278496" cy="277573"/>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bg1"/>
          </a:solidFill>
          <a:ln>
            <a:noFill/>
          </a:ln>
        </p:spPr>
        <p:txBody>
          <a:bodyPr/>
          <a:lstStyle/>
          <a:p>
            <a:pPr fontAlgn="auto">
              <a:spcBef>
                <a:spcPts val="0"/>
              </a:spcBef>
              <a:spcAft>
                <a:spcPts val="0"/>
              </a:spcAft>
              <a:defRPr/>
            </a:pPr>
            <a:endParaRPr lang="id-ID" sz="2813">
              <a:latin typeface="+mn-lt"/>
              <a:ea typeface="+mn-ea"/>
              <a:cs typeface="+mn-cs"/>
            </a:endParaRPr>
          </a:p>
        </p:txBody>
      </p:sp>
      <p:sp>
        <p:nvSpPr>
          <p:cNvPr id="29" name="TextBox 28"/>
          <p:cNvSpPr txBox="1"/>
          <p:nvPr userDrawn="1"/>
        </p:nvSpPr>
        <p:spPr>
          <a:xfrm>
            <a:off x="1184831" y="6195185"/>
            <a:ext cx="904415" cy="276999"/>
          </a:xfrm>
          <a:prstGeom prst="rect">
            <a:avLst/>
          </a:prstGeom>
          <a:noFill/>
        </p:spPr>
        <p:txBody>
          <a:bodyPr wrap="none" rtlCol="0">
            <a:spAutoFit/>
          </a:bodyPr>
          <a:lstStyle/>
          <a:p>
            <a:pPr lvl="0" algn="l"/>
            <a:r>
              <a:rPr lang="en-US" sz="1200" dirty="0">
                <a:solidFill>
                  <a:srgbClr val="FFFFFF"/>
                </a:solidFill>
                <a:latin typeface="+mj-lt"/>
                <a:cs typeface="Georgia"/>
              </a:rPr>
              <a:t>@ACGME</a:t>
            </a:r>
          </a:p>
        </p:txBody>
      </p:sp>
      <p:sp>
        <p:nvSpPr>
          <p:cNvPr id="30" name="TextBox 29"/>
          <p:cNvSpPr txBox="1"/>
          <p:nvPr userDrawn="1"/>
        </p:nvSpPr>
        <p:spPr>
          <a:xfrm>
            <a:off x="2333342" y="6199305"/>
            <a:ext cx="1615699" cy="276999"/>
          </a:xfrm>
          <a:prstGeom prst="rect">
            <a:avLst/>
          </a:prstGeom>
          <a:noFill/>
        </p:spPr>
        <p:txBody>
          <a:bodyPr wrap="none" rtlCol="0">
            <a:spAutoFit/>
          </a:bodyPr>
          <a:lstStyle/>
          <a:p>
            <a:pPr lvl="0"/>
            <a:r>
              <a:rPr lang="en-US" sz="1200" dirty="0">
                <a:solidFill>
                  <a:srgbClr val="FFFFFF"/>
                </a:solidFill>
                <a:latin typeface="+mj-lt"/>
                <a:cs typeface="Georgia"/>
              </a:rPr>
              <a:t>WWW.ACGME.ORG</a:t>
            </a:r>
          </a:p>
        </p:txBody>
      </p:sp>
      <p:sp>
        <p:nvSpPr>
          <p:cNvPr id="31" name="Freeform 5"/>
          <p:cNvSpPr>
            <a:spLocks noEditPoints="1"/>
          </p:cNvSpPr>
          <p:nvPr userDrawn="1"/>
        </p:nvSpPr>
        <p:spPr bwMode="auto">
          <a:xfrm>
            <a:off x="2130508" y="6210159"/>
            <a:ext cx="246989" cy="247808"/>
          </a:xfrm>
          <a:custGeom>
            <a:avLst/>
            <a:gdLst>
              <a:gd name="T0" fmla="*/ 0 w 124"/>
              <a:gd name="T1" fmla="*/ 239907 h 124"/>
              <a:gd name="T2" fmla="*/ 478181 w 124"/>
              <a:gd name="T3" fmla="*/ 239907 h 124"/>
              <a:gd name="T4" fmla="*/ 447331 w 124"/>
              <a:gd name="T5" fmla="*/ 232168 h 124"/>
              <a:gd name="T6" fmla="*/ 335498 w 124"/>
              <a:gd name="T7" fmla="*/ 135431 h 124"/>
              <a:gd name="T8" fmla="*/ 447331 w 124"/>
              <a:gd name="T9" fmla="*/ 232168 h 124"/>
              <a:gd name="T10" fmla="*/ 165821 w 124"/>
              <a:gd name="T11" fmla="*/ 367599 h 124"/>
              <a:gd name="T12" fmla="*/ 231378 w 124"/>
              <a:gd name="T13" fmla="*/ 448858 h 124"/>
              <a:gd name="T14" fmla="*/ 246803 w 124"/>
              <a:gd name="T15" fmla="*/ 30956 h 124"/>
              <a:gd name="T16" fmla="*/ 246803 w 124"/>
              <a:gd name="T17" fmla="*/ 139301 h 124"/>
              <a:gd name="T18" fmla="*/ 246803 w 124"/>
              <a:gd name="T19" fmla="*/ 30956 h 124"/>
              <a:gd name="T20" fmla="*/ 385630 w 124"/>
              <a:gd name="T21" fmla="*/ 88998 h 124"/>
              <a:gd name="T22" fmla="*/ 273797 w 124"/>
              <a:gd name="T23" fmla="*/ 34825 h 124"/>
              <a:gd name="T24" fmla="*/ 231378 w 124"/>
              <a:gd name="T25" fmla="*/ 139301 h 124"/>
              <a:gd name="T26" fmla="*/ 231378 w 124"/>
              <a:gd name="T27" fmla="*/ 30956 h 124"/>
              <a:gd name="T28" fmla="*/ 146539 w 124"/>
              <a:gd name="T29" fmla="*/ 119954 h 124"/>
              <a:gd name="T30" fmla="*/ 204384 w 124"/>
              <a:gd name="T31" fmla="*/ 34825 h 124"/>
              <a:gd name="T32" fmla="*/ 154252 w 124"/>
              <a:gd name="T33" fmla="*/ 139301 h 124"/>
              <a:gd name="T34" fmla="*/ 231378 w 124"/>
              <a:gd name="T35" fmla="*/ 232168 h 124"/>
              <a:gd name="T36" fmla="*/ 154252 w 124"/>
              <a:gd name="T37" fmla="*/ 139301 h 124"/>
              <a:gd name="T38" fmla="*/ 231378 w 124"/>
              <a:gd name="T39" fmla="*/ 340513 h 124"/>
              <a:gd name="T40" fmla="*/ 138827 w 124"/>
              <a:gd name="T41" fmla="*/ 247646 h 124"/>
              <a:gd name="T42" fmla="*/ 204384 w 124"/>
              <a:gd name="T43" fmla="*/ 444989 h 124"/>
              <a:gd name="T44" fmla="*/ 154252 w 124"/>
              <a:gd name="T45" fmla="*/ 371469 h 124"/>
              <a:gd name="T46" fmla="*/ 246803 w 124"/>
              <a:gd name="T47" fmla="*/ 448858 h 124"/>
              <a:gd name="T48" fmla="*/ 312360 w 124"/>
              <a:gd name="T49" fmla="*/ 367599 h 124"/>
              <a:gd name="T50" fmla="*/ 246803 w 124"/>
              <a:gd name="T51" fmla="*/ 448858 h 124"/>
              <a:gd name="T52" fmla="*/ 374061 w 124"/>
              <a:gd name="T53" fmla="*/ 398555 h 124"/>
              <a:gd name="T54" fmla="*/ 323929 w 124"/>
              <a:gd name="T55" fmla="*/ 371469 h 124"/>
              <a:gd name="T56" fmla="*/ 246803 w 124"/>
              <a:gd name="T57" fmla="*/ 340513 h 124"/>
              <a:gd name="T58" fmla="*/ 339354 w 124"/>
              <a:gd name="T59" fmla="*/ 247646 h 124"/>
              <a:gd name="T60" fmla="*/ 246803 w 124"/>
              <a:gd name="T61" fmla="*/ 232168 h 124"/>
              <a:gd name="T62" fmla="*/ 323929 w 124"/>
              <a:gd name="T63" fmla="*/ 139301 h 124"/>
              <a:gd name="T64" fmla="*/ 246803 w 124"/>
              <a:gd name="T65" fmla="*/ 232168 h 124"/>
              <a:gd name="T66" fmla="*/ 142683 w 124"/>
              <a:gd name="T67" fmla="*/ 135431 h 124"/>
              <a:gd name="T68" fmla="*/ 30850 w 124"/>
              <a:gd name="T69" fmla="*/ 232168 h 124"/>
              <a:gd name="T70" fmla="*/ 30850 w 124"/>
              <a:gd name="T71" fmla="*/ 247646 h 124"/>
              <a:gd name="T72" fmla="*/ 146539 w 124"/>
              <a:gd name="T73" fmla="*/ 359861 h 124"/>
              <a:gd name="T74" fmla="*/ 30850 w 124"/>
              <a:gd name="T75" fmla="*/ 247646 h 124"/>
              <a:gd name="T76" fmla="*/ 331642 w 124"/>
              <a:gd name="T77" fmla="*/ 359861 h 124"/>
              <a:gd name="T78" fmla="*/ 447331 w 124"/>
              <a:gd name="T79" fmla="*/ 247646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lstStyle/>
          <a:p>
            <a:endParaRPr lang="en-US" sz="2813"/>
          </a:p>
        </p:txBody>
      </p:sp>
    </p:spTree>
    <p:extLst>
      <p:ext uri="{BB962C8B-B14F-4D97-AF65-F5344CB8AC3E}">
        <p14:creationId xmlns:p14="http://schemas.microsoft.com/office/powerpoint/2010/main" val="41139454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8" name="Rectangle 7"/>
          <p:cNvSpPr/>
          <p:nvPr userDrawn="1"/>
        </p:nvSpPr>
        <p:spPr>
          <a:xfrm>
            <a:off x="376770" y="228602"/>
            <a:ext cx="8516223" cy="63452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2" name="Title 1"/>
          <p:cNvSpPr>
            <a:spLocks noGrp="1"/>
          </p:cNvSpPr>
          <p:nvPr>
            <p:ph type="title" hasCustomPrompt="1"/>
          </p:nvPr>
        </p:nvSpPr>
        <p:spPr>
          <a:xfrm>
            <a:off x="507410" y="2571749"/>
            <a:ext cx="8242148" cy="1162051"/>
          </a:xfrm>
        </p:spPr>
        <p:txBody>
          <a:bodyPr anchor="b">
            <a:normAutofit/>
          </a:bodyPr>
          <a:lstStyle>
            <a:lvl1pPr algn="l">
              <a:defRPr sz="5867" b="0">
                <a:solidFill>
                  <a:schemeClr val="bg1"/>
                </a:solidFill>
              </a:defRPr>
            </a:lvl1pPr>
          </a:lstStyle>
          <a:p>
            <a:r>
              <a:rPr lang="en-US" dirty="0"/>
              <a:t>Questions?</a:t>
            </a:r>
            <a:endParaRPr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Rectangle 9"/>
          <p:cNvSpPr/>
          <p:nvPr/>
        </p:nvSpPr>
        <p:spPr>
          <a:xfrm>
            <a:off x="9069917"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1" name="Text Placeholder 10"/>
          <p:cNvSpPr>
            <a:spLocks noGrp="1"/>
          </p:cNvSpPr>
          <p:nvPr>
            <p:ph type="body" sz="quarter" idx="15"/>
          </p:nvPr>
        </p:nvSpPr>
        <p:spPr>
          <a:xfrm>
            <a:off x="508005" y="3927477"/>
            <a:ext cx="3880897" cy="208915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0"/>
          <p:cNvSpPr>
            <a:spLocks noGrp="1"/>
          </p:cNvSpPr>
          <p:nvPr>
            <p:ph type="body" sz="quarter" idx="16"/>
          </p:nvPr>
        </p:nvSpPr>
        <p:spPr>
          <a:xfrm>
            <a:off x="4866654" y="3927477"/>
            <a:ext cx="3880897" cy="208915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a:xfrm>
            <a:off x="9069917" y="4534727"/>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pic>
        <p:nvPicPr>
          <p:cNvPr id="20" name="Picture 19"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3427" y="445811"/>
            <a:ext cx="1320021" cy="1589525"/>
          </a:xfrm>
          <a:prstGeom prst="rect">
            <a:avLst/>
          </a:prstGeom>
        </p:spPr>
      </p:pic>
      <p:sp>
        <p:nvSpPr>
          <p:cNvPr id="29" name="Picture Placeholder 3"/>
          <p:cNvSpPr>
            <a:spLocks noGrp="1"/>
          </p:cNvSpPr>
          <p:nvPr>
            <p:ph type="pic" sz="quarter" idx="17"/>
          </p:nvPr>
        </p:nvSpPr>
        <p:spPr>
          <a:xfrm>
            <a:off x="9069917" y="2427652"/>
            <a:ext cx="2743200" cy="1967232"/>
          </a:xfrm>
        </p:spPr>
        <p:txBody>
          <a:bodyPr/>
          <a:lstStyle/>
          <a:p>
            <a:r>
              <a:rPr lang="en-US"/>
              <a:t>Click icon to add picture</a:t>
            </a:r>
          </a:p>
        </p:txBody>
      </p:sp>
      <p:grpSp>
        <p:nvGrpSpPr>
          <p:cNvPr id="30" name="Group 29"/>
          <p:cNvGrpSpPr/>
          <p:nvPr userDrawn="1"/>
        </p:nvGrpSpPr>
        <p:grpSpPr>
          <a:xfrm>
            <a:off x="960957" y="6185909"/>
            <a:ext cx="292904" cy="292904"/>
            <a:chOff x="680215" y="6240338"/>
            <a:chExt cx="235180" cy="235180"/>
          </a:xfrm>
        </p:grpSpPr>
        <p:sp>
          <p:nvSpPr>
            <p:cNvPr id="31" name="Oval 30"/>
            <p:cNvSpPr/>
            <p:nvPr userDrawn="1"/>
          </p:nvSpPr>
          <p:spPr>
            <a:xfrm>
              <a:off x="680215" y="6240338"/>
              <a:ext cx="235180" cy="23518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13"/>
            </a:p>
          </p:txBody>
        </p:sp>
        <p:sp>
          <p:nvSpPr>
            <p:cNvPr id="32" name="Freeform 20"/>
            <p:cNvSpPr>
              <a:spLocks/>
            </p:cNvSpPr>
            <p:nvPr userDrawn="1"/>
          </p:nvSpPr>
          <p:spPr bwMode="auto">
            <a:xfrm>
              <a:off x="722954" y="6304513"/>
              <a:ext cx="147871" cy="120360"/>
            </a:xfrm>
            <a:custGeom>
              <a:avLst/>
              <a:gdLst>
                <a:gd name="T0" fmla="*/ 888208 w 280"/>
                <a:gd name="T1" fmla="*/ 85683 h 228"/>
                <a:gd name="T2" fmla="*/ 783526 w 280"/>
                <a:gd name="T3" fmla="*/ 114244 h 228"/>
                <a:gd name="T4" fmla="*/ 862831 w 280"/>
                <a:gd name="T5" fmla="*/ 15867 h 228"/>
                <a:gd name="T6" fmla="*/ 748632 w 280"/>
                <a:gd name="T7" fmla="*/ 60296 h 228"/>
                <a:gd name="T8" fmla="*/ 615401 w 280"/>
                <a:gd name="T9" fmla="*/ 0 h 228"/>
                <a:gd name="T10" fmla="*/ 431415 w 280"/>
                <a:gd name="T11" fmla="*/ 184060 h 228"/>
                <a:gd name="T12" fmla="*/ 437760 w 280"/>
                <a:gd name="T13" fmla="*/ 225315 h 228"/>
                <a:gd name="T14" fmla="*/ 60271 w 280"/>
                <a:gd name="T15" fmla="*/ 34908 h 228"/>
                <a:gd name="T16" fmla="*/ 38066 w 280"/>
                <a:gd name="T17" fmla="*/ 126938 h 228"/>
                <a:gd name="T18" fmla="*/ 117370 w 280"/>
                <a:gd name="T19" fmla="*/ 279264 h 228"/>
                <a:gd name="T20" fmla="*/ 34894 w 280"/>
                <a:gd name="T21" fmla="*/ 253876 h 228"/>
                <a:gd name="T22" fmla="*/ 34894 w 280"/>
                <a:gd name="T23" fmla="*/ 257050 h 228"/>
                <a:gd name="T24" fmla="*/ 180814 w 280"/>
                <a:gd name="T25" fmla="*/ 437936 h 228"/>
                <a:gd name="T26" fmla="*/ 133231 w 280"/>
                <a:gd name="T27" fmla="*/ 444283 h 228"/>
                <a:gd name="T28" fmla="*/ 98337 w 280"/>
                <a:gd name="T29" fmla="*/ 441110 h 228"/>
                <a:gd name="T30" fmla="*/ 269635 w 280"/>
                <a:gd name="T31" fmla="*/ 564874 h 228"/>
                <a:gd name="T32" fmla="*/ 44410 w 280"/>
                <a:gd name="T33" fmla="*/ 644211 h 228"/>
                <a:gd name="T34" fmla="*/ 0 w 280"/>
                <a:gd name="T35" fmla="*/ 641037 h 228"/>
                <a:gd name="T36" fmla="*/ 279151 w 280"/>
                <a:gd name="T37" fmla="*/ 723547 h 228"/>
                <a:gd name="T38" fmla="*/ 796215 w 280"/>
                <a:gd name="T39" fmla="*/ 206274 h 228"/>
                <a:gd name="T40" fmla="*/ 796215 w 280"/>
                <a:gd name="T41" fmla="*/ 180887 h 228"/>
                <a:gd name="T42" fmla="*/ 888208 w 280"/>
                <a:gd name="T43" fmla="*/ 85683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rgbClr val="5A7681"/>
            </a:solidFill>
            <a:ln>
              <a:noFill/>
            </a:ln>
          </p:spPr>
          <p:txBody>
            <a:bodyPr/>
            <a:lstStyle/>
            <a:p>
              <a:endParaRPr lang="en-US" sz="2813"/>
            </a:p>
          </p:txBody>
        </p:sp>
      </p:grpSp>
      <p:sp>
        <p:nvSpPr>
          <p:cNvPr id="33" name="Freeform 7"/>
          <p:cNvSpPr>
            <a:spLocks noEditPoints="1"/>
          </p:cNvSpPr>
          <p:nvPr userDrawn="1"/>
        </p:nvSpPr>
        <p:spPr bwMode="auto">
          <a:xfrm>
            <a:off x="518003" y="6192147"/>
            <a:ext cx="278496" cy="277573"/>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bg1"/>
          </a:solidFill>
          <a:ln>
            <a:noFill/>
          </a:ln>
        </p:spPr>
        <p:txBody>
          <a:bodyPr/>
          <a:lstStyle/>
          <a:p>
            <a:pPr fontAlgn="auto">
              <a:spcBef>
                <a:spcPts val="0"/>
              </a:spcBef>
              <a:spcAft>
                <a:spcPts val="0"/>
              </a:spcAft>
              <a:defRPr/>
            </a:pPr>
            <a:endParaRPr lang="id-ID" sz="2813">
              <a:latin typeface="+mn-lt"/>
              <a:ea typeface="+mn-ea"/>
              <a:cs typeface="+mn-cs"/>
            </a:endParaRPr>
          </a:p>
        </p:txBody>
      </p:sp>
      <p:sp>
        <p:nvSpPr>
          <p:cNvPr id="34" name="TextBox 33"/>
          <p:cNvSpPr txBox="1"/>
          <p:nvPr userDrawn="1"/>
        </p:nvSpPr>
        <p:spPr>
          <a:xfrm>
            <a:off x="1184831" y="6191555"/>
            <a:ext cx="904415" cy="276999"/>
          </a:xfrm>
          <a:prstGeom prst="rect">
            <a:avLst/>
          </a:prstGeom>
          <a:noFill/>
        </p:spPr>
        <p:txBody>
          <a:bodyPr wrap="none" rtlCol="0">
            <a:spAutoFit/>
          </a:bodyPr>
          <a:lstStyle/>
          <a:p>
            <a:pPr lvl="0" algn="l"/>
            <a:r>
              <a:rPr lang="en-US" sz="1200" dirty="0">
                <a:solidFill>
                  <a:srgbClr val="FFFFFF"/>
                </a:solidFill>
                <a:latin typeface="+mj-lt"/>
                <a:cs typeface="Georgia"/>
              </a:rPr>
              <a:t>@ACGME</a:t>
            </a:r>
          </a:p>
        </p:txBody>
      </p:sp>
      <p:sp>
        <p:nvSpPr>
          <p:cNvPr id="21" name="TextBox 20"/>
          <p:cNvSpPr txBox="1"/>
          <p:nvPr userDrawn="1"/>
        </p:nvSpPr>
        <p:spPr>
          <a:xfrm>
            <a:off x="2287328" y="6199305"/>
            <a:ext cx="1615699" cy="276999"/>
          </a:xfrm>
          <a:prstGeom prst="rect">
            <a:avLst/>
          </a:prstGeom>
          <a:noFill/>
        </p:spPr>
        <p:txBody>
          <a:bodyPr wrap="none" rtlCol="0">
            <a:spAutoFit/>
          </a:bodyPr>
          <a:lstStyle/>
          <a:p>
            <a:pPr lvl="0"/>
            <a:r>
              <a:rPr lang="en-US" sz="1200" dirty="0">
                <a:solidFill>
                  <a:srgbClr val="FFFFFF"/>
                </a:solidFill>
                <a:latin typeface="+mj-lt"/>
                <a:cs typeface="Georgia"/>
              </a:rPr>
              <a:t>WWW.ACGME.ORG</a:t>
            </a:r>
          </a:p>
        </p:txBody>
      </p:sp>
      <p:sp>
        <p:nvSpPr>
          <p:cNvPr id="22" name="Freeform 5"/>
          <p:cNvSpPr>
            <a:spLocks noEditPoints="1"/>
          </p:cNvSpPr>
          <p:nvPr userDrawn="1"/>
        </p:nvSpPr>
        <p:spPr bwMode="auto">
          <a:xfrm>
            <a:off x="2107495" y="6210159"/>
            <a:ext cx="246989" cy="247808"/>
          </a:xfrm>
          <a:custGeom>
            <a:avLst/>
            <a:gdLst>
              <a:gd name="T0" fmla="*/ 0 w 124"/>
              <a:gd name="T1" fmla="*/ 239907 h 124"/>
              <a:gd name="T2" fmla="*/ 478181 w 124"/>
              <a:gd name="T3" fmla="*/ 239907 h 124"/>
              <a:gd name="T4" fmla="*/ 447331 w 124"/>
              <a:gd name="T5" fmla="*/ 232168 h 124"/>
              <a:gd name="T6" fmla="*/ 335498 w 124"/>
              <a:gd name="T7" fmla="*/ 135431 h 124"/>
              <a:gd name="T8" fmla="*/ 447331 w 124"/>
              <a:gd name="T9" fmla="*/ 232168 h 124"/>
              <a:gd name="T10" fmla="*/ 165821 w 124"/>
              <a:gd name="T11" fmla="*/ 367599 h 124"/>
              <a:gd name="T12" fmla="*/ 231378 w 124"/>
              <a:gd name="T13" fmla="*/ 448858 h 124"/>
              <a:gd name="T14" fmla="*/ 246803 w 124"/>
              <a:gd name="T15" fmla="*/ 30956 h 124"/>
              <a:gd name="T16" fmla="*/ 246803 w 124"/>
              <a:gd name="T17" fmla="*/ 139301 h 124"/>
              <a:gd name="T18" fmla="*/ 246803 w 124"/>
              <a:gd name="T19" fmla="*/ 30956 h 124"/>
              <a:gd name="T20" fmla="*/ 385630 w 124"/>
              <a:gd name="T21" fmla="*/ 88998 h 124"/>
              <a:gd name="T22" fmla="*/ 273797 w 124"/>
              <a:gd name="T23" fmla="*/ 34825 h 124"/>
              <a:gd name="T24" fmla="*/ 231378 w 124"/>
              <a:gd name="T25" fmla="*/ 139301 h 124"/>
              <a:gd name="T26" fmla="*/ 231378 w 124"/>
              <a:gd name="T27" fmla="*/ 30956 h 124"/>
              <a:gd name="T28" fmla="*/ 146539 w 124"/>
              <a:gd name="T29" fmla="*/ 119954 h 124"/>
              <a:gd name="T30" fmla="*/ 204384 w 124"/>
              <a:gd name="T31" fmla="*/ 34825 h 124"/>
              <a:gd name="T32" fmla="*/ 154252 w 124"/>
              <a:gd name="T33" fmla="*/ 139301 h 124"/>
              <a:gd name="T34" fmla="*/ 231378 w 124"/>
              <a:gd name="T35" fmla="*/ 232168 h 124"/>
              <a:gd name="T36" fmla="*/ 154252 w 124"/>
              <a:gd name="T37" fmla="*/ 139301 h 124"/>
              <a:gd name="T38" fmla="*/ 231378 w 124"/>
              <a:gd name="T39" fmla="*/ 340513 h 124"/>
              <a:gd name="T40" fmla="*/ 138827 w 124"/>
              <a:gd name="T41" fmla="*/ 247646 h 124"/>
              <a:gd name="T42" fmla="*/ 204384 w 124"/>
              <a:gd name="T43" fmla="*/ 444989 h 124"/>
              <a:gd name="T44" fmla="*/ 154252 w 124"/>
              <a:gd name="T45" fmla="*/ 371469 h 124"/>
              <a:gd name="T46" fmla="*/ 246803 w 124"/>
              <a:gd name="T47" fmla="*/ 448858 h 124"/>
              <a:gd name="T48" fmla="*/ 312360 w 124"/>
              <a:gd name="T49" fmla="*/ 367599 h 124"/>
              <a:gd name="T50" fmla="*/ 246803 w 124"/>
              <a:gd name="T51" fmla="*/ 448858 h 124"/>
              <a:gd name="T52" fmla="*/ 374061 w 124"/>
              <a:gd name="T53" fmla="*/ 398555 h 124"/>
              <a:gd name="T54" fmla="*/ 323929 w 124"/>
              <a:gd name="T55" fmla="*/ 371469 h 124"/>
              <a:gd name="T56" fmla="*/ 246803 w 124"/>
              <a:gd name="T57" fmla="*/ 340513 h 124"/>
              <a:gd name="T58" fmla="*/ 339354 w 124"/>
              <a:gd name="T59" fmla="*/ 247646 h 124"/>
              <a:gd name="T60" fmla="*/ 246803 w 124"/>
              <a:gd name="T61" fmla="*/ 232168 h 124"/>
              <a:gd name="T62" fmla="*/ 323929 w 124"/>
              <a:gd name="T63" fmla="*/ 139301 h 124"/>
              <a:gd name="T64" fmla="*/ 246803 w 124"/>
              <a:gd name="T65" fmla="*/ 232168 h 124"/>
              <a:gd name="T66" fmla="*/ 142683 w 124"/>
              <a:gd name="T67" fmla="*/ 135431 h 124"/>
              <a:gd name="T68" fmla="*/ 30850 w 124"/>
              <a:gd name="T69" fmla="*/ 232168 h 124"/>
              <a:gd name="T70" fmla="*/ 30850 w 124"/>
              <a:gd name="T71" fmla="*/ 247646 h 124"/>
              <a:gd name="T72" fmla="*/ 146539 w 124"/>
              <a:gd name="T73" fmla="*/ 359861 h 124"/>
              <a:gd name="T74" fmla="*/ 30850 w 124"/>
              <a:gd name="T75" fmla="*/ 247646 h 124"/>
              <a:gd name="T76" fmla="*/ 331642 w 124"/>
              <a:gd name="T77" fmla="*/ 359861 h 124"/>
              <a:gd name="T78" fmla="*/ 447331 w 124"/>
              <a:gd name="T79" fmla="*/ 247646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lstStyle/>
          <a:p>
            <a:endParaRPr lang="en-US" sz="2813"/>
          </a:p>
        </p:txBody>
      </p:sp>
    </p:spTree>
    <p:extLst>
      <p:ext uri="{BB962C8B-B14F-4D97-AF65-F5344CB8AC3E}">
        <p14:creationId xmlns:p14="http://schemas.microsoft.com/office/powerpoint/2010/main" val="11512196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0" y="6456829"/>
            <a:ext cx="28448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solidFill>
                  <a:srgbClr val="013D79"/>
                </a:solidFill>
              </a:rPr>
              <a:pPr/>
              <a:t>‹#›</a:t>
            </a:fld>
            <a:endParaRPr lang="en-US" dirty="0">
              <a:solidFill>
                <a:srgbClr val="013D79"/>
              </a:solidFill>
            </a:endParaRPr>
          </a:p>
        </p:txBody>
      </p:sp>
    </p:spTree>
    <p:extLst>
      <p:ext uri="{BB962C8B-B14F-4D97-AF65-F5344CB8AC3E}">
        <p14:creationId xmlns:p14="http://schemas.microsoft.com/office/powerpoint/2010/main" val="114624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CF83-FF6D-4DAF-B5FF-F3C53E8D8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E5283B-5532-4091-AAC4-2C87F03CAB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7DB8A0-4801-4D77-85F6-0E197A0DD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FF894E-B1B4-44FF-9E60-F152A97A5453}"/>
              </a:ext>
            </a:extLst>
          </p:cNvPr>
          <p:cNvSpPr>
            <a:spLocks noGrp="1"/>
          </p:cNvSpPr>
          <p:nvPr>
            <p:ph type="dt" sz="half" idx="10"/>
          </p:nvPr>
        </p:nvSpPr>
        <p:spPr/>
        <p:txBody>
          <a:bodyPr/>
          <a:lstStyle/>
          <a:p>
            <a:fld id="{7150F5CF-9EB9-45A8-B5F4-A6CAE3129D27}" type="datetimeFigureOut">
              <a:rPr lang="en-US" smtClean="0"/>
              <a:t>3/22/2022</a:t>
            </a:fld>
            <a:endParaRPr lang="en-US"/>
          </a:p>
        </p:txBody>
      </p:sp>
      <p:sp>
        <p:nvSpPr>
          <p:cNvPr id="6" name="Footer Placeholder 5">
            <a:extLst>
              <a:ext uri="{FF2B5EF4-FFF2-40B4-BE49-F238E27FC236}">
                <a16:creationId xmlns:a16="http://schemas.microsoft.com/office/drawing/2014/main" id="{FE7BEE45-BA22-4FAD-9CBC-01CE1ED8C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B7F4D-3A5C-4260-B86D-553157330C25}"/>
              </a:ext>
            </a:extLst>
          </p:cNvPr>
          <p:cNvSpPr>
            <a:spLocks noGrp="1"/>
          </p:cNvSpPr>
          <p:nvPr>
            <p:ph type="sldNum" sz="quarter" idx="12"/>
          </p:nvPr>
        </p:nvSpPr>
        <p:spPr/>
        <p:txBody>
          <a:bodyPr/>
          <a:lstStyle/>
          <a:p>
            <a:fld id="{2FB65651-2443-4E8F-BC7D-72EBB6F9835D}" type="slidenum">
              <a:rPr lang="en-US" smtClean="0"/>
              <a:t>‹#›</a:t>
            </a:fld>
            <a:endParaRPr lang="en-US"/>
          </a:p>
        </p:txBody>
      </p:sp>
    </p:spTree>
    <p:extLst>
      <p:ext uri="{BB962C8B-B14F-4D97-AF65-F5344CB8AC3E}">
        <p14:creationId xmlns:p14="http://schemas.microsoft.com/office/powerpoint/2010/main" val="42335766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9607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D0E6-ABE6-41E0-B71C-F93CF9A37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836AD6-B972-4530-A409-5D01E90BE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FB5EE-8645-4D18-BC60-9B70125DA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404A8-F604-4C3F-AFA0-A54D2B33F3ED}"/>
              </a:ext>
            </a:extLst>
          </p:cNvPr>
          <p:cNvSpPr>
            <a:spLocks noGrp="1"/>
          </p:cNvSpPr>
          <p:nvPr>
            <p:ph type="dt" sz="half" idx="10"/>
          </p:nvPr>
        </p:nvSpPr>
        <p:spPr/>
        <p:txBody>
          <a:bodyPr/>
          <a:lstStyle/>
          <a:p>
            <a:fld id="{7150F5CF-9EB9-45A8-B5F4-A6CAE3129D27}" type="datetimeFigureOut">
              <a:rPr lang="en-US" smtClean="0"/>
              <a:t>3/22/2022</a:t>
            </a:fld>
            <a:endParaRPr lang="en-US"/>
          </a:p>
        </p:txBody>
      </p:sp>
      <p:sp>
        <p:nvSpPr>
          <p:cNvPr id="6" name="Footer Placeholder 5">
            <a:extLst>
              <a:ext uri="{FF2B5EF4-FFF2-40B4-BE49-F238E27FC236}">
                <a16:creationId xmlns:a16="http://schemas.microsoft.com/office/drawing/2014/main" id="{A04B6FCD-0BC7-499E-BE8E-0D9F3977CC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D9954-85DC-4B03-92DF-18E1969F5721}"/>
              </a:ext>
            </a:extLst>
          </p:cNvPr>
          <p:cNvSpPr>
            <a:spLocks noGrp="1"/>
          </p:cNvSpPr>
          <p:nvPr>
            <p:ph type="sldNum" sz="quarter" idx="12"/>
          </p:nvPr>
        </p:nvSpPr>
        <p:spPr/>
        <p:txBody>
          <a:bodyPr/>
          <a:lstStyle/>
          <a:p>
            <a:fld id="{2FB65651-2443-4E8F-BC7D-72EBB6F9835D}" type="slidenum">
              <a:rPr lang="en-US" smtClean="0"/>
              <a:t>‹#›</a:t>
            </a:fld>
            <a:endParaRPr lang="en-US"/>
          </a:p>
        </p:txBody>
      </p:sp>
    </p:spTree>
    <p:extLst>
      <p:ext uri="{BB962C8B-B14F-4D97-AF65-F5344CB8AC3E}">
        <p14:creationId xmlns:p14="http://schemas.microsoft.com/office/powerpoint/2010/main" val="412626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3.png"/><Relationship Id="rId5" Type="http://schemas.openxmlformats.org/officeDocument/2006/relationships/slideLayout" Target="../slideLayouts/slideLayout27.xml"/><Relationship Id="rId10" Type="http://schemas.openxmlformats.org/officeDocument/2006/relationships/image" Target="../media/image2.jpe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8.jp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5.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18.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7.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theme" Target="../theme/theme8.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C4DF6-D687-4662-AF64-50459FDD0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4AB06E-D003-4428-B56A-04918F276C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51EE7-5394-4A2C-8BDF-0D58ABC062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0F5CF-9EB9-45A8-B5F4-A6CAE3129D27}" type="datetimeFigureOut">
              <a:rPr lang="en-US" smtClean="0"/>
              <a:t>3/22/2022</a:t>
            </a:fld>
            <a:endParaRPr lang="en-US"/>
          </a:p>
        </p:txBody>
      </p:sp>
      <p:sp>
        <p:nvSpPr>
          <p:cNvPr id="5" name="Footer Placeholder 4">
            <a:extLst>
              <a:ext uri="{FF2B5EF4-FFF2-40B4-BE49-F238E27FC236}">
                <a16:creationId xmlns:a16="http://schemas.microsoft.com/office/drawing/2014/main" id="{10DE4B19-86C9-42A7-AA37-6F3C28B08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83B1D6-CB76-4E97-98F4-DA6304931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65651-2443-4E8F-BC7D-72EBB6F9835D}" type="slidenum">
              <a:rPr lang="en-US" smtClean="0"/>
              <a:t>‹#›</a:t>
            </a:fld>
            <a:endParaRPr lang="en-US"/>
          </a:p>
        </p:txBody>
      </p:sp>
    </p:spTree>
    <p:extLst>
      <p:ext uri="{BB962C8B-B14F-4D97-AF65-F5344CB8AC3E}">
        <p14:creationId xmlns:p14="http://schemas.microsoft.com/office/powerpoint/2010/main" val="20617516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09D5CC-1479-CC4E-8E0E-2F0B9F0EC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FEE77-F3FE-4449-8957-0F2F91A4D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FC188-453D-DE4B-8F91-841225D3D8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B97C7-6204-4130-89F4-C18A72B25677}" type="datetimeFigureOut">
              <a:rPr lang="en-US" smtClean="0"/>
              <a:t>3/22/2022</a:t>
            </a:fld>
            <a:endParaRPr lang="en-US"/>
          </a:p>
        </p:txBody>
      </p:sp>
      <p:sp>
        <p:nvSpPr>
          <p:cNvPr id="5" name="Footer Placeholder 4">
            <a:extLst>
              <a:ext uri="{FF2B5EF4-FFF2-40B4-BE49-F238E27FC236}">
                <a16:creationId xmlns:a16="http://schemas.microsoft.com/office/drawing/2014/main" id="{A6D5DC21-7A0D-8B41-8462-51CD3AD98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104B70-F84C-5745-A87A-5E4630556C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9B673-0374-4BAC-AE19-2F05AFB3CE3B}" type="slidenum">
              <a:rPr lang="en-US" smtClean="0"/>
              <a:t>‹#›</a:t>
            </a:fld>
            <a:endParaRPr lang="en-US"/>
          </a:p>
        </p:txBody>
      </p:sp>
    </p:spTree>
    <p:extLst>
      <p:ext uri="{BB962C8B-B14F-4D97-AF65-F5344CB8AC3E}">
        <p14:creationId xmlns:p14="http://schemas.microsoft.com/office/powerpoint/2010/main" val="3831013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9884" y="293023"/>
            <a:ext cx="11182349"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55" name="Rectangle 31"/>
          <p:cNvSpPr>
            <a:spLocks noGrp="1" noChangeArrowheads="1"/>
          </p:cNvSpPr>
          <p:nvPr>
            <p:ph type="body" idx="1"/>
          </p:nvPr>
        </p:nvSpPr>
        <p:spPr bwMode="auto">
          <a:xfrm>
            <a:off x="774700" y="1083598"/>
            <a:ext cx="10651067" cy="479545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78" name="Text Box 54"/>
          <p:cNvSpPr txBox="1">
            <a:spLocks noChangeArrowheads="1"/>
          </p:cNvSpPr>
          <p:nvPr/>
        </p:nvSpPr>
        <p:spPr bwMode="auto">
          <a:xfrm>
            <a:off x="1447800" y="4740276"/>
            <a:ext cx="1710267" cy="365125"/>
          </a:xfrm>
          <a:prstGeom prst="rect">
            <a:avLst/>
          </a:prstGeom>
          <a:noFill/>
          <a:ln w="9525">
            <a:noFill/>
            <a:miter lim="800000"/>
            <a:headEnd/>
            <a:tailEnd/>
          </a:ln>
          <a:effectLst/>
        </p:spPr>
        <p:txBody>
          <a:bodyPr lIns="0" tIns="0" rIns="0" bIns="0"/>
          <a:lstStyle/>
          <a:p>
            <a:pPr defTabSz="1066800">
              <a:spcBef>
                <a:spcPct val="50000"/>
              </a:spcBef>
            </a:pPr>
            <a:endParaRPr lang="en-US" sz="2000" b="0">
              <a:solidFill>
                <a:srgbClr val="474747"/>
              </a:solidFill>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954889"/>
            <a:ext cx="12192000" cy="903111"/>
          </a:xfrm>
          <a:prstGeom prst="rect">
            <a:avLst/>
          </a:prstGeom>
        </p:spPr>
      </p:pic>
      <p:pic>
        <p:nvPicPr>
          <p:cNvPr id="7" name="Picture 6"/>
          <p:cNvPicPr>
            <a:picLocks noChangeAspect="1"/>
          </p:cNvPicPr>
          <p:nvPr/>
        </p:nvPicPr>
        <p:blipFill rotWithShape="1">
          <a:blip r:embed="rId11" cstate="print">
            <a:extLst>
              <a:ext uri="{28A0092B-C50C-407E-A947-70E740481C1C}">
                <a14:useLocalDpi xmlns:a14="http://schemas.microsoft.com/office/drawing/2010/main" val="0"/>
              </a:ext>
            </a:extLst>
          </a:blip>
          <a:srcRect l="39329" b="15050"/>
          <a:stretch/>
        </p:blipFill>
        <p:spPr>
          <a:xfrm>
            <a:off x="10977606" y="6030725"/>
            <a:ext cx="1065007" cy="751438"/>
          </a:xfrm>
          <a:prstGeom prst="rect">
            <a:avLst/>
          </a:prstGeom>
        </p:spPr>
      </p:pic>
    </p:spTree>
    <p:extLst>
      <p:ext uri="{BB962C8B-B14F-4D97-AF65-F5344CB8AC3E}">
        <p14:creationId xmlns:p14="http://schemas.microsoft.com/office/powerpoint/2010/main" val="20536320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89000"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8350" y="301625"/>
            <a:ext cx="11182350"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027" name="Rectangle 31"/>
          <p:cNvSpPr>
            <a:spLocks noGrp="1" noChangeArrowheads="1"/>
          </p:cNvSpPr>
          <p:nvPr>
            <p:ph type="body" idx="1"/>
          </p:nvPr>
        </p:nvSpPr>
        <p:spPr bwMode="auto">
          <a:xfrm>
            <a:off x="774700" y="1073150"/>
            <a:ext cx="10650538"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Text Box 54"/>
          <p:cNvSpPr txBox="1">
            <a:spLocks noChangeArrowheads="1"/>
          </p:cNvSpPr>
          <p:nvPr/>
        </p:nvSpPr>
        <p:spPr bwMode="auto">
          <a:xfrm>
            <a:off x="1447800" y="4740276"/>
            <a:ext cx="17097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sz="2000" b="0">
              <a:solidFill>
                <a:srgbClr val="474747"/>
              </a:solidFill>
            </a:endParaRPr>
          </a:p>
        </p:txBody>
      </p:sp>
      <p:sp>
        <p:nvSpPr>
          <p:cNvPr id="2" name="Slide Number Placeholder 1"/>
          <p:cNvSpPr>
            <a:spLocks noGrp="1"/>
          </p:cNvSpPr>
          <p:nvPr>
            <p:ph type="sldNum" sz="quarter" idx="4"/>
          </p:nvPr>
        </p:nvSpPr>
        <p:spPr>
          <a:xfrm>
            <a:off x="76201" y="6419851"/>
            <a:ext cx="521677" cy="365125"/>
          </a:xfrm>
          <a:prstGeom prst="rect">
            <a:avLst/>
          </a:prstGeom>
        </p:spPr>
        <p:txBody>
          <a:bodyPr vert="horz" lIns="91440" tIns="45720" rIns="91440" bIns="45720" rtlCol="0" anchor="ctr"/>
          <a:lstStyle>
            <a:lvl1pPr algn="l">
              <a:defRPr sz="1200" b="0" smtClean="0">
                <a:solidFill>
                  <a:schemeClr val="bg1"/>
                </a:solidFill>
              </a:defRPr>
            </a:lvl1pPr>
          </a:lstStyle>
          <a:p>
            <a:fld id="{D19764AC-647C-4A33-9CC7-2C729818CDB2}" type="slidenum">
              <a:rPr lang="en-US" smtClean="0"/>
              <a:t>‹#›</a:t>
            </a:fld>
            <a:endParaRPr lang="en-US"/>
          </a:p>
        </p:txBody>
      </p:sp>
      <p:sp>
        <p:nvSpPr>
          <p:cNvPr id="8" name="Text Box 79"/>
          <p:cNvSpPr txBox="1">
            <a:spLocks noChangeArrowheads="1"/>
          </p:cNvSpPr>
          <p:nvPr/>
        </p:nvSpPr>
        <p:spPr bwMode="auto">
          <a:xfrm>
            <a:off x="328002" y="6521631"/>
            <a:ext cx="75184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2018 AAMC. May not be reproduced without permission.</a:t>
            </a:r>
          </a:p>
        </p:txBody>
      </p:sp>
      <p:pic>
        <p:nvPicPr>
          <p:cNvPr id="10" name="Picture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29975" y="6173788"/>
            <a:ext cx="857250" cy="63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64288417"/>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888964" rtl="0" eaLnBrk="1" fontAlgn="base" hangingPunct="1">
        <a:lnSpc>
          <a:spcPct val="85000"/>
        </a:lnSpc>
        <a:spcBef>
          <a:spcPct val="0"/>
        </a:spcBef>
        <a:spcAft>
          <a:spcPct val="0"/>
        </a:spcAft>
        <a:buClr>
          <a:srgbClr val="DADDFE"/>
        </a:buClr>
        <a:defRPr sz="3600" b="1">
          <a:solidFill>
            <a:schemeClr val="bg1"/>
          </a:solidFill>
          <a:latin typeface="+mn-lt"/>
          <a:ea typeface="+mj-ea"/>
          <a:cs typeface="+mj-cs"/>
        </a:defRPr>
      </a:lvl1pPr>
      <a:lvl2pPr algn="l" defTabSz="888964" rtl="0" eaLnBrk="1" fontAlgn="base" hangingPunct="1">
        <a:lnSpc>
          <a:spcPct val="85000"/>
        </a:lnSpc>
        <a:spcBef>
          <a:spcPct val="0"/>
        </a:spcBef>
        <a:spcAft>
          <a:spcPct val="0"/>
        </a:spcAft>
        <a:buClr>
          <a:srgbClr val="DADDFE"/>
        </a:buClr>
        <a:defRPr sz="3600" b="1">
          <a:solidFill>
            <a:schemeClr val="accent1"/>
          </a:solidFill>
          <a:latin typeface="Arial" charset="0"/>
        </a:defRPr>
      </a:lvl2pPr>
      <a:lvl3pPr algn="l" defTabSz="888964" rtl="0" eaLnBrk="1" fontAlgn="base" hangingPunct="1">
        <a:lnSpc>
          <a:spcPct val="85000"/>
        </a:lnSpc>
        <a:spcBef>
          <a:spcPct val="0"/>
        </a:spcBef>
        <a:spcAft>
          <a:spcPct val="0"/>
        </a:spcAft>
        <a:buClr>
          <a:srgbClr val="DADDFE"/>
        </a:buClr>
        <a:defRPr sz="3600" b="1">
          <a:solidFill>
            <a:schemeClr val="accent1"/>
          </a:solidFill>
          <a:latin typeface="Arial" charset="0"/>
        </a:defRPr>
      </a:lvl3pPr>
      <a:lvl4pPr algn="l" defTabSz="888964" rtl="0" eaLnBrk="1" fontAlgn="base" hangingPunct="1">
        <a:lnSpc>
          <a:spcPct val="85000"/>
        </a:lnSpc>
        <a:spcBef>
          <a:spcPct val="0"/>
        </a:spcBef>
        <a:spcAft>
          <a:spcPct val="0"/>
        </a:spcAft>
        <a:buClr>
          <a:srgbClr val="DADDFE"/>
        </a:buClr>
        <a:defRPr sz="3600" b="1">
          <a:solidFill>
            <a:schemeClr val="accent1"/>
          </a:solidFill>
          <a:latin typeface="Arial" charset="0"/>
        </a:defRPr>
      </a:lvl4pPr>
      <a:lvl5pPr algn="l" defTabSz="888964" rtl="0" eaLnBrk="1" fontAlgn="base" hangingPunct="1">
        <a:lnSpc>
          <a:spcPct val="85000"/>
        </a:lnSpc>
        <a:spcBef>
          <a:spcPct val="0"/>
        </a:spcBef>
        <a:spcAft>
          <a:spcPct val="0"/>
        </a:spcAft>
        <a:buClr>
          <a:srgbClr val="DADDFE"/>
        </a:buClr>
        <a:defRPr sz="3600" b="1">
          <a:solidFill>
            <a:schemeClr val="accent1"/>
          </a:solidFill>
          <a:latin typeface="Arial" charset="0"/>
        </a:defRPr>
      </a:lvl5pPr>
      <a:lvl6pPr marL="457182"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363"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545"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727"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8964"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47" indent="-284152" algn="l" defTabSz="888964"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31" indent="-292088" algn="l" defTabSz="888964"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690" indent="-282564" algn="l" defTabSz="888964"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136" indent="-284152" algn="l" defTabSz="888964"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318" indent="-284152" algn="l" defTabSz="888964"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499" indent="-284152" algn="l" defTabSz="888964"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681" indent="-284152" algn="l" defTabSz="888964"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8863" indent="-284152" algn="l" defTabSz="888964" rtl="0" eaLnBrk="1" fontAlgn="base" hangingPunct="1">
        <a:lnSpc>
          <a:spcPct val="88000"/>
        </a:lnSpc>
        <a:spcBef>
          <a:spcPct val="5000"/>
        </a:spcBef>
        <a:spcAft>
          <a:spcPct val="0"/>
        </a:spcAft>
        <a:buClr>
          <a:schemeClr val="tx1"/>
        </a:buClr>
        <a:buChar char="o"/>
        <a:defRPr sz="2800">
          <a:solidFill>
            <a:schemeClr val="tx1"/>
          </a:solidFill>
          <a:latin typeface="+mn-lt"/>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708321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750" b="1" kern="1200">
          <a:solidFill>
            <a:srgbClr val="0092BC"/>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mn-lt"/>
                <a:cs typeface="+mn-cs"/>
              </a:defRPr>
            </a:lvl1pPr>
          </a:lstStyle>
          <a:p>
            <a:pPr>
              <a:defRPr/>
            </a:pPr>
            <a:fld id="{869E3CD7-0ECF-4E18-9977-A6E202E29C68}" type="datetimeFigureOut">
              <a:rPr lang="en-US"/>
              <a:pPr>
                <a:defRPr/>
              </a:pPr>
              <a:t>3/22/2022</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mn-lt"/>
                <a:cs typeface="+mn-cs"/>
              </a:defRPr>
            </a:lvl1pPr>
          </a:lstStyle>
          <a:p>
            <a:pPr>
              <a:defRPr/>
            </a:pPr>
            <a:fld id="{8F2ACA89-5BFB-4352-9D2C-2A0F310A6DF2}" type="slidenum">
              <a:rPr lang="en-US"/>
              <a:pPr>
                <a:defRPr/>
              </a:pPr>
              <a:t>‹#›</a:t>
            </a:fld>
            <a:endParaRPr lang="en-US" dirty="0"/>
          </a:p>
        </p:txBody>
      </p:sp>
      <p:cxnSp>
        <p:nvCxnSpPr>
          <p:cNvPr id="7" name="Straight Connector 6"/>
          <p:cNvCxnSpPr/>
          <p:nvPr/>
        </p:nvCxnSpPr>
        <p:spPr>
          <a:xfrm>
            <a:off x="0" y="9144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3080" name="Picture 7"/>
          <p:cNvPicPr>
            <a:picLocks noChangeAspect="1"/>
          </p:cNvPicPr>
          <p:nvPr/>
        </p:nvPicPr>
        <p:blipFill>
          <a:blip r:embed="rId14" cstate="print"/>
          <a:srcRect/>
          <a:stretch>
            <a:fillRect/>
          </a:stretch>
        </p:blipFill>
        <p:spPr bwMode="auto">
          <a:xfrm>
            <a:off x="10466917" y="5638800"/>
            <a:ext cx="1625600" cy="1219200"/>
          </a:xfrm>
          <a:prstGeom prst="rect">
            <a:avLst/>
          </a:prstGeom>
          <a:noFill/>
          <a:ln w="9525">
            <a:noFill/>
            <a:miter lim="800000"/>
            <a:headEnd/>
            <a:tailEnd/>
          </a:ln>
        </p:spPr>
      </p:pic>
    </p:spTree>
    <p:extLst>
      <p:ext uri="{BB962C8B-B14F-4D97-AF65-F5344CB8AC3E}">
        <p14:creationId xmlns:p14="http://schemas.microsoft.com/office/powerpoint/2010/main" val="21107665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ctr" rtl="0" eaLnBrk="1" fontAlgn="base" hangingPunct="1">
        <a:spcBef>
          <a:spcPct val="0"/>
        </a:spcBef>
        <a:spcAft>
          <a:spcPct val="0"/>
        </a:spcAft>
        <a:defRPr sz="3300" kern="1200">
          <a:solidFill>
            <a:schemeClr val="tx1"/>
          </a:solidFill>
          <a:latin typeface="Palatino Linotype" pitchFamily="18" charset="0"/>
          <a:ea typeface="+mj-ea"/>
          <a:cs typeface="+mj-cs"/>
        </a:defRPr>
      </a:lvl1pPr>
      <a:lvl2pPr algn="ctr" rtl="0" eaLnBrk="1" fontAlgn="base" hangingPunct="1">
        <a:spcBef>
          <a:spcPct val="0"/>
        </a:spcBef>
        <a:spcAft>
          <a:spcPct val="0"/>
        </a:spcAft>
        <a:defRPr sz="3300">
          <a:solidFill>
            <a:schemeClr val="tx1"/>
          </a:solidFill>
          <a:latin typeface="Palatino Linotype" pitchFamily="18" charset="0"/>
        </a:defRPr>
      </a:lvl2pPr>
      <a:lvl3pPr algn="ctr" rtl="0" eaLnBrk="1" fontAlgn="base" hangingPunct="1">
        <a:spcBef>
          <a:spcPct val="0"/>
        </a:spcBef>
        <a:spcAft>
          <a:spcPct val="0"/>
        </a:spcAft>
        <a:defRPr sz="3300">
          <a:solidFill>
            <a:schemeClr val="tx1"/>
          </a:solidFill>
          <a:latin typeface="Palatino Linotype" pitchFamily="18" charset="0"/>
        </a:defRPr>
      </a:lvl3pPr>
      <a:lvl4pPr algn="ctr" rtl="0" eaLnBrk="1" fontAlgn="base" hangingPunct="1">
        <a:spcBef>
          <a:spcPct val="0"/>
        </a:spcBef>
        <a:spcAft>
          <a:spcPct val="0"/>
        </a:spcAft>
        <a:defRPr sz="3300">
          <a:solidFill>
            <a:schemeClr val="tx1"/>
          </a:solidFill>
          <a:latin typeface="Palatino Linotype" pitchFamily="18" charset="0"/>
        </a:defRPr>
      </a:lvl4pPr>
      <a:lvl5pPr algn="ctr" rtl="0" eaLnBrk="1" fontAlgn="base" hangingPunct="1">
        <a:spcBef>
          <a:spcPct val="0"/>
        </a:spcBef>
        <a:spcAft>
          <a:spcPct val="0"/>
        </a:spcAft>
        <a:defRPr sz="3300">
          <a:solidFill>
            <a:schemeClr val="tx1"/>
          </a:solidFill>
          <a:latin typeface="Palatino Linotype" pitchFamily="18" charset="0"/>
        </a:defRPr>
      </a:lvl5pPr>
      <a:lvl6pPr marL="342900" algn="ctr" rtl="0" eaLnBrk="1" fontAlgn="base" hangingPunct="1">
        <a:spcBef>
          <a:spcPct val="0"/>
        </a:spcBef>
        <a:spcAft>
          <a:spcPct val="0"/>
        </a:spcAft>
        <a:defRPr sz="3300">
          <a:solidFill>
            <a:schemeClr val="tx1"/>
          </a:solidFill>
          <a:latin typeface="Palatino Linotype" pitchFamily="18" charset="0"/>
        </a:defRPr>
      </a:lvl6pPr>
      <a:lvl7pPr marL="685800" algn="ctr" rtl="0" eaLnBrk="1" fontAlgn="base" hangingPunct="1">
        <a:spcBef>
          <a:spcPct val="0"/>
        </a:spcBef>
        <a:spcAft>
          <a:spcPct val="0"/>
        </a:spcAft>
        <a:defRPr sz="3300">
          <a:solidFill>
            <a:schemeClr val="tx1"/>
          </a:solidFill>
          <a:latin typeface="Palatino Linotype" pitchFamily="18" charset="0"/>
        </a:defRPr>
      </a:lvl7pPr>
      <a:lvl8pPr marL="1028700" algn="ctr" rtl="0" eaLnBrk="1" fontAlgn="base" hangingPunct="1">
        <a:spcBef>
          <a:spcPct val="0"/>
        </a:spcBef>
        <a:spcAft>
          <a:spcPct val="0"/>
        </a:spcAft>
        <a:defRPr sz="3300">
          <a:solidFill>
            <a:schemeClr val="tx1"/>
          </a:solidFill>
          <a:latin typeface="Palatino Linotype" pitchFamily="18" charset="0"/>
        </a:defRPr>
      </a:lvl8pPr>
      <a:lvl9pPr marL="1371600" algn="ctr" rtl="0" eaLnBrk="1" fontAlgn="base" hangingPunct="1">
        <a:spcBef>
          <a:spcPct val="0"/>
        </a:spcBef>
        <a:spcAft>
          <a:spcPct val="0"/>
        </a:spcAft>
        <a:defRPr sz="3300">
          <a:solidFill>
            <a:schemeClr val="tx1"/>
          </a:solidFill>
          <a:latin typeface="Palatino Linotype" pitchFamily="18"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Palatino Linotype" pitchFamily="18"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Palatino Linotype" pitchFamily="18" charset="0"/>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Palatino Linotype" pitchFamily="18"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Palatino Linotype" pitchFamily="18"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Palatino Linotype" pitchFamily="18"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
        <p:nvSpPr>
          <p:cNvPr id="2" name="Title Placeholder 1"/>
          <p:cNvSpPr>
            <a:spLocks noGrp="1"/>
          </p:cNvSpPr>
          <p:nvPr>
            <p:ph type="title"/>
          </p:nvPr>
        </p:nvSpPr>
        <p:spPr>
          <a:xfrm>
            <a:off x="234164" y="155578"/>
            <a:ext cx="11665737" cy="6349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34163" y="1146380"/>
            <a:ext cx="11665736" cy="52133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ChangeArrowheads="1"/>
          </p:cNvSpPr>
          <p:nvPr/>
        </p:nvSpPr>
        <p:spPr bwMode="auto">
          <a:xfrm>
            <a:off x="2"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2430" y="6543028"/>
            <a:ext cx="1576916" cy="271437"/>
          </a:xfrm>
          <a:prstGeom prst="rect">
            <a:avLst/>
          </a:prstGeom>
        </p:spPr>
      </p:pic>
      <p:sp>
        <p:nvSpPr>
          <p:cNvPr id="9" name="Rectangle 8"/>
          <p:cNvSpPr>
            <a:spLocks noChangeArrowheads="1"/>
          </p:cNvSpPr>
          <p:nvPr/>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0" name="Rectangle 9"/>
          <p:cNvSpPr>
            <a:spLocks noChangeArrowheads="1"/>
          </p:cNvSpPr>
          <p:nvPr/>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1" name="Rectangle 10"/>
          <p:cNvSpPr>
            <a:spLocks noChangeArrowheads="1"/>
          </p:cNvSpPr>
          <p:nvPr/>
        </p:nvSpPr>
        <p:spPr bwMode="auto">
          <a:xfrm>
            <a:off x="9405849"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2" name="Rectangle 11"/>
          <p:cNvSpPr>
            <a:spLocks noChangeArrowheads="1"/>
          </p:cNvSpPr>
          <p:nvPr/>
        </p:nvSpPr>
        <p:spPr bwMode="auto">
          <a:xfrm>
            <a:off x="11032399"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4" name="TextBox 3"/>
          <p:cNvSpPr txBox="1"/>
          <p:nvPr/>
        </p:nvSpPr>
        <p:spPr>
          <a:xfrm>
            <a:off x="11347940" y="6536954"/>
            <a:ext cx="844061" cy="196208"/>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675"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675"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37966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Lst>
  <p:hf hdr="0" ftr="0" dt="0"/>
  <p:txStyles>
    <p:titleStyle>
      <a:lvl1pPr algn="l" defTabSz="685800" rtl="0" eaLnBrk="1" latinLnBrk="0" hangingPunct="1">
        <a:lnSpc>
          <a:spcPct val="90000"/>
        </a:lnSpc>
        <a:spcBef>
          <a:spcPct val="0"/>
        </a:spcBef>
        <a:buNone/>
        <a:defRPr sz="1425" b="1" kern="1200">
          <a:solidFill>
            <a:schemeClr val="tx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tx2"/>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385763" indent="-128588" algn="l" defTabSz="685800" rtl="0" eaLnBrk="1" latinLnBrk="0" hangingPunct="1">
        <a:lnSpc>
          <a:spcPct val="90000"/>
        </a:lnSpc>
        <a:spcBef>
          <a:spcPts val="375"/>
        </a:spcBef>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554831" indent="-169069"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857250" indent="-171450" algn="l" defTabSz="685800" rtl="0" eaLnBrk="1" latinLnBrk="0" hangingPunct="1">
        <a:lnSpc>
          <a:spcPct val="90000"/>
        </a:lnSpc>
        <a:spcBef>
          <a:spcPts val="375"/>
        </a:spcBef>
        <a:buClr>
          <a:schemeClr val="tx2"/>
        </a:buClr>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4pPr>
      <a:lvl5pPr marL="1028700" indent="-171450" algn="l" defTabSz="685800" rtl="0" eaLnBrk="1" latinLnBrk="0" hangingPunct="1">
        <a:lnSpc>
          <a:spcPct val="90000"/>
        </a:lnSpc>
        <a:spcBef>
          <a:spcPts val="375"/>
        </a:spcBef>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7" y="484093"/>
            <a:ext cx="10075084" cy="1821420"/>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664637" y="2431596"/>
            <a:ext cx="10075084" cy="3694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060329" y="6306603"/>
            <a:ext cx="2844800" cy="365125"/>
          </a:xfrm>
          <a:prstGeom prst="rect">
            <a:avLst/>
          </a:prstGeom>
        </p:spPr>
        <p:txBody>
          <a:bodyPr vert="horz" lIns="91440" tIns="45720" rIns="91440" bIns="45720" rtlCol="0" anchor="ctr"/>
          <a:lstStyle>
            <a:lvl1pPr algn="r">
              <a:defRPr sz="1467">
                <a:solidFill>
                  <a:srgbClr val="000000"/>
                </a:solidFill>
                <a:latin typeface="+mj-lt"/>
                <a:cs typeface="Georgia"/>
              </a:defRPr>
            </a:lvl1pPr>
          </a:lstStyle>
          <a:p>
            <a:fld id="{D728701E-CAF4-4159-9B3E-41C86DFFA30D}" type="datetimeFigureOut">
              <a:rPr lang="en-US" smtClean="0"/>
              <a:pPr/>
              <a:t>3/22/2022</a:t>
            </a:fld>
            <a:endParaRPr lang="en-US" dirty="0"/>
          </a:p>
        </p:txBody>
      </p:sp>
      <p:sp>
        <p:nvSpPr>
          <p:cNvPr id="5" name="Footer Placeholder 4"/>
          <p:cNvSpPr>
            <a:spLocks noGrp="1"/>
          </p:cNvSpPr>
          <p:nvPr>
            <p:ph type="ftr" sz="quarter" idx="3"/>
          </p:nvPr>
        </p:nvSpPr>
        <p:spPr>
          <a:xfrm>
            <a:off x="268941" y="6306603"/>
            <a:ext cx="8163859" cy="365125"/>
          </a:xfrm>
          <a:prstGeom prst="rect">
            <a:avLst/>
          </a:prstGeom>
        </p:spPr>
        <p:txBody>
          <a:bodyPr vert="horz" lIns="91440" tIns="45720" rIns="91440" bIns="45720" rtlCol="0" anchor="ctr"/>
          <a:lstStyle>
            <a:lvl1pPr algn="l">
              <a:defRPr sz="1467">
                <a:solidFill>
                  <a:srgbClr val="000000"/>
                </a:solidFill>
                <a:latin typeface="+mj-lt"/>
                <a:cs typeface="Georgia"/>
              </a:defRPr>
            </a:lvl1pPr>
          </a:lstStyle>
          <a:p>
            <a:endParaRPr lang="en-US" dirty="0"/>
          </a:p>
        </p:txBody>
      </p:sp>
      <p:sp>
        <p:nvSpPr>
          <p:cNvPr id="6" name="Slide Number Placeholder 5"/>
          <p:cNvSpPr>
            <a:spLocks noGrp="1"/>
          </p:cNvSpPr>
          <p:nvPr>
            <p:ph type="sldNum" sz="quarter" idx="4"/>
          </p:nvPr>
        </p:nvSpPr>
        <p:spPr>
          <a:xfrm>
            <a:off x="11074400" y="242236"/>
            <a:ext cx="738717" cy="365125"/>
          </a:xfrm>
          <a:prstGeom prst="rect">
            <a:avLst/>
          </a:prstGeom>
        </p:spPr>
        <p:txBody>
          <a:bodyPr vert="horz" lIns="91440" tIns="45720" rIns="91440" bIns="45720" rtlCol="0" anchor="ctr"/>
          <a:lstStyle>
            <a:lvl1pPr algn="r">
              <a:defRPr sz="1867">
                <a:solidFill>
                  <a:schemeClr val="bg1"/>
                </a:solidFill>
                <a:latin typeface="Georgia"/>
                <a:cs typeface="Georgia"/>
              </a:defRPr>
            </a:lvl1pPr>
          </a:lstStyle>
          <a:p>
            <a:fld id="{162F1D00-BD13-4404-86B0-79703945A0A7}" type="slidenum">
              <a:rPr lang="en-US" smtClean="0"/>
              <a:pPr/>
              <a:t>‹#›</a:t>
            </a:fld>
            <a:endParaRPr lang="en-US" dirty="0"/>
          </a:p>
        </p:txBody>
      </p:sp>
      <p:sp>
        <p:nvSpPr>
          <p:cNvPr id="7" name="TextBox 6"/>
          <p:cNvSpPr txBox="1"/>
          <p:nvPr/>
        </p:nvSpPr>
        <p:spPr>
          <a:xfrm>
            <a:off x="10690779" y="6599226"/>
            <a:ext cx="1237390" cy="276999"/>
          </a:xfrm>
          <a:prstGeom prst="rect">
            <a:avLst/>
          </a:prstGeom>
          <a:noFill/>
        </p:spPr>
        <p:txBody>
          <a:bodyPr wrap="none" rtlCol="0">
            <a:sp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1200" b="0" dirty="0">
                <a:solidFill>
                  <a:srgbClr val="000000"/>
                </a:solidFill>
                <a:latin typeface="+mj-lt"/>
                <a:ea typeface="Century Schoolbook"/>
                <a:cs typeface="Georgia"/>
                <a:sym typeface="Century Schoolbook"/>
              </a:rPr>
              <a:t>©2019 ACGME</a:t>
            </a:r>
            <a:endParaRPr lang="en-US" sz="1200" b="0" cap="all" dirty="0">
              <a:solidFill>
                <a:srgbClr val="000000"/>
              </a:solidFill>
              <a:latin typeface="+mj-lt"/>
              <a:ea typeface="Century Schoolbook"/>
              <a:cs typeface="Georgia"/>
              <a:sym typeface="Century Schoolbook"/>
            </a:endParaRPr>
          </a:p>
        </p:txBody>
      </p:sp>
    </p:spTree>
    <p:extLst>
      <p:ext uri="{BB962C8B-B14F-4D97-AF65-F5344CB8AC3E}">
        <p14:creationId xmlns:p14="http://schemas.microsoft.com/office/powerpoint/2010/main" val="97563003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Lst>
  <p:txStyles>
    <p:titleStyle>
      <a:lvl1pPr algn="l" defTabSz="1219170" rtl="0" eaLnBrk="1" latinLnBrk="0" hangingPunct="1">
        <a:spcBef>
          <a:spcPct val="0"/>
        </a:spcBef>
        <a:buNone/>
        <a:defRPr sz="5867" b="1" kern="1200">
          <a:solidFill>
            <a:schemeClr val="tx1"/>
          </a:solidFill>
          <a:latin typeface="+mj-lt"/>
          <a:ea typeface="+mj-ea"/>
          <a:cs typeface="+mj-cs"/>
        </a:defRPr>
      </a:lvl1pPr>
    </p:titleStyle>
    <p:bodyStyle>
      <a:lvl1pPr marL="457189" indent="-457189" algn="l" defTabSz="1219170" rtl="0" eaLnBrk="1" latinLnBrk="0" hangingPunct="1">
        <a:spcBef>
          <a:spcPts val="1600"/>
        </a:spcBef>
        <a:buClrTx/>
        <a:buSzPct val="100000"/>
        <a:buFont typeface="Arial" panose="020B0604020202020204" pitchFamily="34" charset="0"/>
        <a:buChar char="•"/>
        <a:defRPr sz="3200" kern="1200">
          <a:solidFill>
            <a:srgbClr val="000000"/>
          </a:solidFill>
          <a:latin typeface="+mn-lt"/>
          <a:ea typeface="+mn-ea"/>
          <a:cs typeface="Georgia"/>
        </a:defRPr>
      </a:lvl1pPr>
      <a:lvl2pPr marL="761981" indent="-457189" algn="l" defTabSz="1219170" rtl="0" eaLnBrk="1" latinLnBrk="0" hangingPunct="1">
        <a:spcBef>
          <a:spcPts val="1600"/>
        </a:spcBef>
        <a:buClrTx/>
        <a:buSzPct val="100000"/>
        <a:buFont typeface="Arial" panose="020B0604020202020204" pitchFamily="34" charset="0"/>
        <a:buChar char="•"/>
        <a:defRPr sz="3200" kern="1200">
          <a:solidFill>
            <a:srgbClr val="000000"/>
          </a:solidFill>
          <a:latin typeface="+mn-lt"/>
          <a:ea typeface="+mn-ea"/>
          <a:cs typeface="Georgia"/>
        </a:defRPr>
      </a:lvl2pPr>
      <a:lvl3pPr marL="1066773" indent="-457189" algn="l" defTabSz="1219170" rtl="0" eaLnBrk="1" latinLnBrk="0" hangingPunct="1">
        <a:spcBef>
          <a:spcPts val="1600"/>
        </a:spcBef>
        <a:buClrTx/>
        <a:buSzPct val="100000"/>
        <a:buFont typeface="Arial" panose="020B0604020202020204" pitchFamily="34" charset="0"/>
        <a:buChar char="•"/>
        <a:defRPr sz="3200" kern="1200">
          <a:solidFill>
            <a:srgbClr val="000000"/>
          </a:solidFill>
          <a:latin typeface="+mn-lt"/>
          <a:ea typeface="+mn-ea"/>
          <a:cs typeface="Georgia"/>
        </a:defRPr>
      </a:lvl3pPr>
      <a:lvl4pPr marL="1371566" indent="-457189" algn="l" defTabSz="1219170" rtl="0" eaLnBrk="1" latinLnBrk="0" hangingPunct="1">
        <a:spcBef>
          <a:spcPts val="1600"/>
        </a:spcBef>
        <a:buClrTx/>
        <a:buSzPct val="100000"/>
        <a:buFont typeface="Arial" panose="020B0604020202020204" pitchFamily="34" charset="0"/>
        <a:buChar char="•"/>
        <a:defRPr sz="3200" kern="1200">
          <a:solidFill>
            <a:srgbClr val="000000"/>
          </a:solidFill>
          <a:latin typeface="+mn-lt"/>
          <a:ea typeface="+mn-ea"/>
          <a:cs typeface="Georgia"/>
        </a:defRPr>
      </a:lvl4pPr>
      <a:lvl5pPr marL="1676358" indent="-457189" algn="l" defTabSz="1219170" rtl="0" eaLnBrk="1" latinLnBrk="0" hangingPunct="1">
        <a:spcBef>
          <a:spcPts val="1600"/>
        </a:spcBef>
        <a:buClrTx/>
        <a:buSzPct val="100000"/>
        <a:buFont typeface="Arial" panose="020B0604020202020204" pitchFamily="34" charset="0"/>
        <a:buChar char="•"/>
        <a:defRPr sz="3200" kern="1200">
          <a:solidFill>
            <a:srgbClr val="000000"/>
          </a:solidFill>
          <a:latin typeface="+mn-lt"/>
          <a:ea typeface="+mn-ea"/>
          <a:cs typeface="Georgia"/>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9885" y="293023"/>
            <a:ext cx="11182349"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55" name="Rectangle 31"/>
          <p:cNvSpPr>
            <a:spLocks noGrp="1" noChangeArrowheads="1"/>
          </p:cNvSpPr>
          <p:nvPr>
            <p:ph type="body" idx="1"/>
          </p:nvPr>
        </p:nvSpPr>
        <p:spPr bwMode="auto">
          <a:xfrm>
            <a:off x="774700" y="1083598"/>
            <a:ext cx="10651067" cy="50113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78" name="Text Box 54"/>
          <p:cNvSpPr txBox="1">
            <a:spLocks noChangeArrowheads="1"/>
          </p:cNvSpPr>
          <p:nvPr/>
        </p:nvSpPr>
        <p:spPr bwMode="auto">
          <a:xfrm>
            <a:off x="1447800" y="4740276"/>
            <a:ext cx="1710267" cy="365125"/>
          </a:xfrm>
          <a:prstGeom prst="rect">
            <a:avLst/>
          </a:prstGeom>
          <a:noFill/>
          <a:ln w="9525">
            <a:noFill/>
            <a:miter lim="800000"/>
            <a:headEnd/>
            <a:tailEnd/>
          </a:ln>
          <a:effectLst/>
        </p:spPr>
        <p:txBody>
          <a:bodyPr lIns="0" tIns="0" rIns="0" bIns="0"/>
          <a:lstStyle/>
          <a:p>
            <a:pPr defTabSz="1066757" eaLnBrk="1" fontAlgn="auto" hangingPunct="1">
              <a:spcBef>
                <a:spcPct val="50000"/>
              </a:spcBef>
              <a:spcAft>
                <a:spcPts val="0"/>
              </a:spcAft>
            </a:pPr>
            <a:endParaRPr lang="en-US" sz="1800" b="0">
              <a:solidFill>
                <a:srgbClr val="474747"/>
              </a:solidFill>
              <a:latin typeface="Arial"/>
            </a:endParaRPr>
          </a:p>
        </p:txBody>
      </p:sp>
      <p:sp>
        <p:nvSpPr>
          <p:cNvPr id="6" name="Slide Number Placeholder 5"/>
          <p:cNvSpPr>
            <a:spLocks noGrp="1"/>
          </p:cNvSpPr>
          <p:nvPr>
            <p:ph type="sldNum" sz="quarter" idx="4"/>
          </p:nvPr>
        </p:nvSpPr>
        <p:spPr>
          <a:xfrm>
            <a:off x="0" y="6456829"/>
            <a:ext cx="28448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solidFill>
                  <a:srgbClr val="013D79"/>
                </a:solidFill>
              </a:rPr>
              <a:pPr/>
              <a:t>‹#›</a:t>
            </a:fld>
            <a:endParaRPr lang="en-US" dirty="0">
              <a:solidFill>
                <a:srgbClr val="013D79"/>
              </a:solidFill>
            </a:endParaRPr>
          </a:p>
        </p:txBody>
      </p:sp>
      <p:sp>
        <p:nvSpPr>
          <p:cNvPr id="7" name="Text Box 79"/>
          <p:cNvSpPr txBox="1">
            <a:spLocks noChangeArrowheads="1"/>
          </p:cNvSpPr>
          <p:nvPr/>
        </p:nvSpPr>
        <p:spPr bwMode="auto">
          <a:xfrm>
            <a:off x="159236" y="6607175"/>
            <a:ext cx="7518400" cy="215444"/>
          </a:xfrm>
          <a:prstGeom prst="rect">
            <a:avLst/>
          </a:prstGeom>
          <a:noFill/>
          <a:ln w="12700" algn="ctr">
            <a:noFill/>
            <a:miter lim="800000"/>
            <a:headEnd/>
            <a:tailEnd/>
          </a:ln>
          <a:effectLst/>
        </p:spPr>
        <p:txBody>
          <a:bodyPr>
            <a:spAutoFit/>
          </a:bodyPr>
          <a:lstStyle/>
          <a:p>
            <a:pPr eaLnBrk="1" fontAlgn="auto" hangingPunct="1">
              <a:spcBef>
                <a:spcPts val="0"/>
              </a:spcBef>
              <a:spcAft>
                <a:spcPts val="0"/>
              </a:spcAft>
            </a:pPr>
            <a:r>
              <a:rPr lang="en-US" sz="800" b="0" dirty="0">
                <a:solidFill>
                  <a:srgbClr val="FFFFFF">
                    <a:lumMod val="50000"/>
                  </a:srgbClr>
                </a:solidFill>
                <a:latin typeface="Arial"/>
              </a:rPr>
              <a:t>© 2015 AAMC. May not be reproduced without permission.</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3166" y="6147444"/>
            <a:ext cx="1142823" cy="629233"/>
          </a:xfrm>
          <a:prstGeom prst="rect">
            <a:avLst/>
          </a:prstGeom>
        </p:spPr>
      </p:pic>
    </p:spTree>
    <p:extLst>
      <p:ext uri="{BB962C8B-B14F-4D97-AF65-F5344CB8AC3E}">
        <p14:creationId xmlns:p14="http://schemas.microsoft.com/office/powerpoint/2010/main" val="2319149714"/>
      </p:ext>
    </p:extLst>
  </p:cSld>
  <p:clrMap bg1="lt1" tx1="dk1" bg2="lt2" tx2="dk2" accent1="accent1" accent2="accent2" accent3="accent3" accent4="accent4" accent5="accent5" accent6="accent6" hlink="hlink" folHlink="folHlink"/>
  <p:sldLayoutIdLst>
    <p:sldLayoutId id="2147483759" r:id="rId1"/>
    <p:sldLayoutId id="2147483760"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888964"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182"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363"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545"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727"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8964"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47" indent="-284152" algn="l" defTabSz="888964"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31" indent="-292088" algn="l" defTabSz="888964"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690" indent="-282564" algn="l" defTabSz="888964"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136" indent="-284152" algn="l" defTabSz="888964"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318" indent="-284152" algn="l" defTabSz="888964"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499" indent="-284152" algn="l" defTabSz="888964"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681" indent="-284152" algn="l" defTabSz="888964"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8863" indent="-284152" algn="l" defTabSz="888964"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howley@aamc.org"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s://www.aamc.org/what-we-do/mission-areas/medical-education/rrs-pilot-project"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s://www.aamc.org/data-reports/report/rise-wellness-initiatives-health-care-using-national-survey-data-support-effective-well-being" TargetMode="External"/><Relationship Id="rId7"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hyperlink" Target="https://www.ecfmg.org/annc/ume-gme.pdf" TargetMode="External"/><Relationship Id="rId5" Type="http://schemas.openxmlformats.org/officeDocument/2006/relationships/hyperlink" Target="https://nam.edu/organizational-evidence-based-and-promising-practices-for-improving-clinician-well-being/" TargetMode="External"/><Relationship Id="rId4" Type="http://schemas.openxmlformats.org/officeDocument/2006/relationships/hyperlink" Target="https://nam.edu/compendium-of-key-resources-for-improving-clinician-well-be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hyperlink" Target="mailto:lhowley@aamc.org"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30.xml.rels><?xml version="1.0" encoding="UTF-8" standalone="yes"?>
<Relationships xmlns="http://schemas.openxmlformats.org/package/2006/relationships"><Relationship Id="rId3" Type="http://schemas.openxmlformats.org/officeDocument/2006/relationships/hyperlink" Target="mailto:lhowley@aamc.org" TargetMode="External"/><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599E1E-545A-46E2-9B07-143C715DDB76}"/>
              </a:ext>
            </a:extLst>
          </p:cNvPr>
          <p:cNvSpPr/>
          <p:nvPr/>
        </p:nvSpPr>
        <p:spPr>
          <a:xfrm>
            <a:off x="-1" y="6774030"/>
            <a:ext cx="12191999" cy="83970"/>
          </a:xfrm>
          <a:prstGeom prst="rect">
            <a:avLst/>
          </a:prstGeom>
          <a:solidFill>
            <a:srgbClr val="078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29495AC9-5296-4377-9DED-6FA8E82DF47B}"/>
              </a:ext>
            </a:extLst>
          </p:cNvPr>
          <p:cNvSpPr>
            <a:spLocks noGrp="1"/>
          </p:cNvSpPr>
          <p:nvPr>
            <p:ph type="ctrTitle"/>
          </p:nvPr>
        </p:nvSpPr>
        <p:spPr>
          <a:xfrm>
            <a:off x="561975" y="539477"/>
            <a:ext cx="7115175" cy="2270443"/>
          </a:xfrm>
        </p:spPr>
        <p:txBody>
          <a:bodyPr>
            <a:normAutofit/>
          </a:bodyPr>
          <a:lstStyle/>
          <a:p>
            <a:pPr marL="0" marR="0">
              <a:spcBef>
                <a:spcPts val="0"/>
              </a:spcBef>
              <a:spcAft>
                <a:spcPts val="0"/>
              </a:spcAft>
            </a:pPr>
            <a:r>
              <a:rPr lang="en-US" sz="4000" b="1" dirty="0">
                <a:effectLst/>
                <a:latin typeface="Avenir Next LT Pro Demi" panose="020B0704020202020204" pitchFamily="34" charset="0"/>
                <a:ea typeface="Calibri" panose="020F0502020204030204" pitchFamily="34" charset="0"/>
              </a:rPr>
              <a:t>The Changing Landscape of Medical Education</a:t>
            </a:r>
            <a:r>
              <a:rPr lang="en-US" sz="4000" dirty="0">
                <a:latin typeface="Avenir Next LT Pro Demi" panose="020B0704020202020204" pitchFamily="34" charset="0"/>
                <a:ea typeface="Calibri" panose="020F0502020204030204" pitchFamily="34" charset="0"/>
              </a:rPr>
              <a:t>: </a:t>
            </a:r>
            <a:br>
              <a:rPr lang="en-US" sz="4000" dirty="0">
                <a:latin typeface="Avenir Next LT Pro Demi" panose="020B0704020202020204" pitchFamily="34" charset="0"/>
                <a:ea typeface="Calibri" panose="020F0502020204030204" pitchFamily="34" charset="0"/>
              </a:rPr>
            </a:br>
            <a:br>
              <a:rPr lang="en-US" sz="4000" dirty="0">
                <a:latin typeface="Avenir Next LT Pro Demi" panose="020B0704020202020204" pitchFamily="34" charset="0"/>
                <a:ea typeface="Calibri" panose="020F0502020204030204" pitchFamily="34" charset="0"/>
              </a:rPr>
            </a:br>
            <a:r>
              <a:rPr lang="en-US" sz="4000" b="1" i="1" dirty="0">
                <a:effectLst/>
                <a:latin typeface="Avenir Next LT Pro Demi" panose="020B0704020202020204" pitchFamily="34" charset="0"/>
                <a:ea typeface="Calibri" panose="020F0502020204030204" pitchFamily="34" charset="0"/>
              </a:rPr>
              <a:t>The UME to GME Transition</a:t>
            </a:r>
            <a:endParaRPr lang="en-US" sz="4000" i="1" dirty="0">
              <a:effectLst/>
              <a:latin typeface="Avenir Next LT Pro Demi" panose="020B0704020202020204" pitchFamily="34" charset="0"/>
              <a:ea typeface="Calibri" panose="020F0502020204030204" pitchFamily="34" charset="0"/>
            </a:endParaRPr>
          </a:p>
        </p:txBody>
      </p:sp>
      <p:sp>
        <p:nvSpPr>
          <p:cNvPr id="6" name="Content Placeholder 5">
            <a:extLst>
              <a:ext uri="{FF2B5EF4-FFF2-40B4-BE49-F238E27FC236}">
                <a16:creationId xmlns:a16="http://schemas.microsoft.com/office/drawing/2014/main" id="{C51AB489-38CF-4A9A-B92D-EC1B147904E8}"/>
              </a:ext>
            </a:extLst>
          </p:cNvPr>
          <p:cNvSpPr>
            <a:spLocks noGrp="1"/>
          </p:cNvSpPr>
          <p:nvPr>
            <p:ph type="subTitle" idx="1"/>
          </p:nvPr>
        </p:nvSpPr>
        <p:spPr>
          <a:xfrm>
            <a:off x="561975" y="3220200"/>
            <a:ext cx="9144000" cy="2628150"/>
          </a:xfrm>
        </p:spPr>
        <p:txBody>
          <a:bodyPr>
            <a:normAutofit/>
          </a:bodyPr>
          <a:lstStyle/>
          <a:p>
            <a:pPr marL="0" indent="0">
              <a:lnSpc>
                <a:spcPct val="120000"/>
              </a:lnSpc>
              <a:buNone/>
            </a:pPr>
            <a:r>
              <a:rPr lang="en-US" sz="1400" b="1" dirty="0">
                <a:effectLst/>
                <a:latin typeface="Avenir Next LT Pro Light" panose="020B0304020202020204" pitchFamily="34" charset="0"/>
                <a:ea typeface="Calibri" panose="020F0502020204030204" pitchFamily="34" charset="0"/>
                <a:cs typeface="Calibri" panose="020F0502020204030204" pitchFamily="34" charset="0"/>
              </a:rPr>
              <a:t>Lisa Howley, Ph.D.</a:t>
            </a:r>
          </a:p>
          <a:p>
            <a:pPr marL="0" indent="0">
              <a:lnSpc>
                <a:spcPct val="120000"/>
              </a:lnSpc>
              <a:buNone/>
            </a:pPr>
            <a:r>
              <a:rPr lang="en-US" sz="1400" b="1" dirty="0">
                <a:latin typeface="Avenir Next LT Pro Light" panose="020B0304020202020204" pitchFamily="34" charset="0"/>
                <a:ea typeface="Calibri" panose="020F0502020204030204" pitchFamily="34" charset="0"/>
                <a:cs typeface="Calibri" panose="020F0502020204030204" pitchFamily="34" charset="0"/>
              </a:rPr>
              <a:t>Senior Director, </a:t>
            </a:r>
            <a:r>
              <a:rPr lang="en-US" sz="1400" b="1" i="0" dirty="0">
                <a:effectLst/>
                <a:latin typeface="Avenir Next LT Pro Light" panose="020B0304020202020204" pitchFamily="34" charset="0"/>
              </a:rPr>
              <a:t>Strategic Initiatives and Partnerships, AAMC</a:t>
            </a:r>
          </a:p>
          <a:p>
            <a:pPr marL="0" indent="0">
              <a:lnSpc>
                <a:spcPct val="120000"/>
              </a:lnSpc>
              <a:buNone/>
            </a:pPr>
            <a:r>
              <a:rPr lang="en-US" sz="1400" b="1" dirty="0">
                <a:latin typeface="Avenir Next LT Pro Light" panose="020B0304020202020204" pitchFamily="34" charset="0"/>
                <a:ea typeface="Calibri" panose="020F0502020204030204" pitchFamily="34" charset="0"/>
                <a:cs typeface="Calibri" panose="020F0502020204030204" pitchFamily="34" charset="0"/>
                <a:hlinkClick r:id="rId3"/>
              </a:rPr>
              <a:t>lhowley@aamc.org</a:t>
            </a:r>
            <a:r>
              <a:rPr lang="en-US" sz="1400" b="1" dirty="0">
                <a:latin typeface="Avenir Next LT Pro Light" panose="020B0304020202020204" pitchFamily="34" charset="0"/>
                <a:ea typeface="Calibri" panose="020F0502020204030204" pitchFamily="34" charset="0"/>
                <a:cs typeface="Calibri" panose="020F0502020204030204" pitchFamily="34" charset="0"/>
              </a:rPr>
              <a:t> </a:t>
            </a:r>
          </a:p>
          <a:p>
            <a:pPr marL="0" indent="0">
              <a:lnSpc>
                <a:spcPct val="120000"/>
              </a:lnSpc>
              <a:buNone/>
            </a:pPr>
            <a:r>
              <a:rPr lang="en-US" sz="1400" dirty="0">
                <a:effectLst/>
                <a:latin typeface="Avenir Next LT Pro Light" panose="020B0304020202020204" pitchFamily="34" charset="0"/>
                <a:ea typeface="Calibri" panose="020F0502020204030204" pitchFamily="34" charset="0"/>
                <a:cs typeface="Times New Roman" panose="02020603050405020304" pitchFamily="18" charset="0"/>
              </a:rPr>
              <a:t>@LisaDHowley</a:t>
            </a:r>
            <a:br>
              <a:rPr lang="en-US" sz="1400" dirty="0">
                <a:effectLst/>
                <a:latin typeface="Avenir Next LT Pro Light" panose="020B0304020202020204" pitchFamily="34" charset="0"/>
                <a:ea typeface="Calibri" panose="020F0502020204030204" pitchFamily="34" charset="0"/>
                <a:cs typeface="Times New Roman" panose="02020603050405020304" pitchFamily="18" charset="0"/>
              </a:rPr>
            </a:br>
            <a:endParaRPr lang="en-US"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indent="0">
              <a:lnSpc>
                <a:spcPct val="120000"/>
              </a:lnSpc>
              <a:buNone/>
            </a:pPr>
            <a:r>
              <a:rPr lang="en-US" sz="1400" dirty="0">
                <a:latin typeface="Avenir Next LT Pro Light" panose="020B0304020202020204" pitchFamily="34" charset="0"/>
                <a:cs typeface="Times New Roman" panose="02020603050405020304" pitchFamily="18" charset="0"/>
              </a:rPr>
              <a:t>March 23, 2022</a:t>
            </a:r>
          </a:p>
          <a:p>
            <a:pPr>
              <a:lnSpc>
                <a:spcPct val="120000"/>
              </a:lnSpc>
            </a:pPr>
            <a:r>
              <a:rPr lang="en-US" sz="1400" b="1" i="0" dirty="0">
                <a:effectLst/>
                <a:latin typeface="Avenir Next LT Pro Light" panose="020B0304020202020204" pitchFamily="34" charset="0"/>
              </a:rPr>
              <a:t>2022 AACEM/AAAEM Annual Retreat</a:t>
            </a:r>
          </a:p>
          <a:p>
            <a:pPr marL="0" indent="0">
              <a:lnSpc>
                <a:spcPct val="120000"/>
              </a:lnSpc>
              <a:buNone/>
            </a:pPr>
            <a:endParaRPr lang="en-US" sz="1400" dirty="0">
              <a:latin typeface="Avenir Next LT Pro Light" panose="020B0304020202020204" pitchFamily="34" charset="0"/>
              <a:cs typeface="Times New Roman" panose="02020603050405020304" pitchFamily="18" charset="0"/>
            </a:endParaRPr>
          </a:p>
          <a:p>
            <a:pPr marL="0" indent="0">
              <a:lnSpc>
                <a:spcPct val="120000"/>
              </a:lnSpc>
              <a:buNone/>
            </a:pPr>
            <a:endParaRPr lang="en-US" sz="1400" dirty="0">
              <a:latin typeface="Avenir Next LT Pro Light" panose="020B0304020202020204" pitchFamily="34" charset="0"/>
            </a:endParaRPr>
          </a:p>
        </p:txBody>
      </p:sp>
    </p:spTree>
    <p:extLst>
      <p:ext uri="{BB962C8B-B14F-4D97-AF65-F5344CB8AC3E}">
        <p14:creationId xmlns:p14="http://schemas.microsoft.com/office/powerpoint/2010/main" val="209131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D9E4-A3F7-45AD-A58D-AA41ED0919DD}"/>
              </a:ext>
            </a:extLst>
          </p:cNvPr>
          <p:cNvSpPr>
            <a:spLocks noGrp="1"/>
          </p:cNvSpPr>
          <p:nvPr>
            <p:ph type="title"/>
          </p:nvPr>
        </p:nvSpPr>
        <p:spPr>
          <a:xfrm>
            <a:off x="766233" y="310865"/>
            <a:ext cx="11182349" cy="620712"/>
          </a:xfrm>
        </p:spPr>
        <p:txBody>
          <a:bodyPr/>
          <a:lstStyle/>
          <a:p>
            <a:r>
              <a:rPr lang="en-US" sz="3600" dirty="0">
                <a:latin typeface="Avenir Next LT Pro Demi" panose="020B0704020202020204" pitchFamily="34" charset="0"/>
              </a:rPr>
              <a:t>The UME-GME Transition: Themes </a:t>
            </a:r>
          </a:p>
        </p:txBody>
      </p:sp>
      <p:sp>
        <p:nvSpPr>
          <p:cNvPr id="3" name="Content Placeholder 2">
            <a:extLst>
              <a:ext uri="{FF2B5EF4-FFF2-40B4-BE49-F238E27FC236}">
                <a16:creationId xmlns:a16="http://schemas.microsoft.com/office/drawing/2014/main" id="{BC94EC51-9929-403E-8A3F-4DEDF0F01570}"/>
              </a:ext>
            </a:extLst>
          </p:cNvPr>
          <p:cNvSpPr>
            <a:spLocks noGrp="1"/>
          </p:cNvSpPr>
          <p:nvPr>
            <p:ph idx="1"/>
          </p:nvPr>
        </p:nvSpPr>
        <p:spPr>
          <a:xfrm>
            <a:off x="770466" y="1151366"/>
            <a:ext cx="10651067" cy="4795454"/>
          </a:xfrm>
        </p:spPr>
        <p:txBody>
          <a:bodyPr/>
          <a:lstStyle/>
          <a:p>
            <a:r>
              <a:rPr lang="en-US" sz="2400" dirty="0">
                <a:solidFill>
                  <a:schemeClr val="tx2">
                    <a:lumMod val="60000"/>
                    <a:lumOff val="40000"/>
                  </a:schemeClr>
                </a:solidFill>
                <a:latin typeface="Avenir Next LT Pro Light" panose="020B0304020202020204" pitchFamily="34" charset="0"/>
              </a:rPr>
              <a:t>1. Collaboration and Continuous Quality Improvement (3)</a:t>
            </a:r>
          </a:p>
          <a:p>
            <a:r>
              <a:rPr lang="en-US" sz="2400" dirty="0">
                <a:latin typeface="Avenir Next LT Pro Light" panose="020B0304020202020204" pitchFamily="34" charset="0"/>
              </a:rPr>
              <a:t>2. Diversity, Equity and Inclusion (2)</a:t>
            </a:r>
          </a:p>
          <a:p>
            <a:r>
              <a:rPr lang="en-US" sz="2400" dirty="0">
                <a:solidFill>
                  <a:schemeClr val="tx2">
                    <a:lumMod val="60000"/>
                    <a:lumOff val="40000"/>
                  </a:schemeClr>
                </a:solidFill>
                <a:latin typeface="Avenir Next LT Pro Light" panose="020B0304020202020204" pitchFamily="34" charset="0"/>
              </a:rPr>
              <a:t>3. Trustworthy Advising and Definitive Resources (3)</a:t>
            </a:r>
          </a:p>
          <a:p>
            <a:r>
              <a:rPr lang="en-US" sz="2400" dirty="0">
                <a:latin typeface="Avenir Next LT Pro Light" panose="020B0304020202020204" pitchFamily="34" charset="0"/>
              </a:rPr>
              <a:t>4. Outcome Framework and Assessment Processes (4)</a:t>
            </a:r>
          </a:p>
          <a:p>
            <a:r>
              <a:rPr lang="en-US" sz="2400" dirty="0">
                <a:solidFill>
                  <a:schemeClr val="tx2">
                    <a:lumMod val="60000"/>
                    <a:lumOff val="40000"/>
                  </a:schemeClr>
                </a:solidFill>
                <a:latin typeface="Avenir Next LT Pro Light" panose="020B0304020202020204" pitchFamily="34" charset="0"/>
              </a:rPr>
              <a:t>5. Away Rotations (1) </a:t>
            </a:r>
          </a:p>
          <a:p>
            <a:r>
              <a:rPr lang="en-US" sz="2400" dirty="0">
                <a:latin typeface="Avenir Next LT Pro Light" panose="020B0304020202020204" pitchFamily="34" charset="0"/>
              </a:rPr>
              <a:t>6. Equitable Mission Driven Application Review (7)</a:t>
            </a:r>
          </a:p>
          <a:p>
            <a:r>
              <a:rPr lang="en-US" sz="2400" dirty="0">
                <a:solidFill>
                  <a:schemeClr val="tx2">
                    <a:lumMod val="60000"/>
                    <a:lumOff val="40000"/>
                  </a:schemeClr>
                </a:solidFill>
                <a:latin typeface="Avenir Next LT Pro Light" panose="020B0304020202020204" pitchFamily="34" charset="0"/>
              </a:rPr>
              <a:t>7. Optimization of Application Interview and Selection Processes (4)</a:t>
            </a:r>
          </a:p>
          <a:p>
            <a:r>
              <a:rPr lang="en-US" sz="2400" dirty="0">
                <a:latin typeface="Avenir Next LT Pro Light" panose="020B0304020202020204" pitchFamily="34" charset="0"/>
              </a:rPr>
              <a:t>8. Educational Continuity and Resident Readiness (6)</a:t>
            </a:r>
          </a:p>
          <a:p>
            <a:r>
              <a:rPr lang="en-US" sz="2400" dirty="0">
                <a:solidFill>
                  <a:schemeClr val="tx2">
                    <a:lumMod val="60000"/>
                    <a:lumOff val="40000"/>
                  </a:schemeClr>
                </a:solidFill>
                <a:latin typeface="Avenir Next LT Pro Light" panose="020B0304020202020204" pitchFamily="34" charset="0"/>
              </a:rPr>
              <a:t>9. Health and Wellness (4)</a:t>
            </a:r>
          </a:p>
          <a:p>
            <a:endParaRPr lang="en-US" sz="2400" dirty="0">
              <a:latin typeface="Avenir Next LT Pro Light" panose="020B0304020202020204" pitchFamily="34" charset="0"/>
            </a:endParaRPr>
          </a:p>
        </p:txBody>
      </p:sp>
      <p:pic>
        <p:nvPicPr>
          <p:cNvPr id="4" name="Picture 3">
            <a:extLst>
              <a:ext uri="{FF2B5EF4-FFF2-40B4-BE49-F238E27FC236}">
                <a16:creationId xmlns:a16="http://schemas.microsoft.com/office/drawing/2014/main" id="{88441F89-46BD-4228-A00E-A3C619E04B2A}"/>
              </a:ext>
            </a:extLst>
          </p:cNvPr>
          <p:cNvPicPr>
            <a:picLocks noChangeAspect="1"/>
          </p:cNvPicPr>
          <p:nvPr/>
        </p:nvPicPr>
        <p:blipFill>
          <a:blip r:embed="rId3"/>
          <a:stretch>
            <a:fillRect/>
          </a:stretch>
        </p:blipFill>
        <p:spPr>
          <a:xfrm>
            <a:off x="9514306" y="621221"/>
            <a:ext cx="2096501" cy="259755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8EBC7C9-D78D-476B-AE84-23AE0F3413A8}"/>
              </a:ext>
            </a:extLst>
          </p:cNvPr>
          <p:cNvSpPr txBox="1"/>
          <p:nvPr/>
        </p:nvSpPr>
        <p:spPr>
          <a:xfrm>
            <a:off x="2835972" y="6133940"/>
            <a:ext cx="7059803" cy="584775"/>
          </a:xfrm>
          <a:prstGeom prst="rect">
            <a:avLst/>
          </a:prstGeom>
          <a:noFill/>
        </p:spPr>
        <p:txBody>
          <a:bodyPr wrap="square">
            <a:spAutoFit/>
          </a:bodyPr>
          <a:lstStyle/>
          <a:p>
            <a:r>
              <a:rPr lang="en-US" sz="3200" dirty="0">
                <a:solidFill>
                  <a:schemeClr val="bg1"/>
                </a:solidFill>
              </a:rPr>
              <a:t>https://physicianaccountability.org/</a:t>
            </a:r>
          </a:p>
        </p:txBody>
      </p:sp>
    </p:spTree>
    <p:extLst>
      <p:ext uri="{BB962C8B-B14F-4D97-AF65-F5344CB8AC3E}">
        <p14:creationId xmlns:p14="http://schemas.microsoft.com/office/powerpoint/2010/main" val="264245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F74BB1-2B41-4E62-A9C0-4B87F73002A6}"/>
              </a:ext>
            </a:extLst>
          </p:cNvPr>
          <p:cNvPicPr>
            <a:picLocks noChangeAspect="1"/>
          </p:cNvPicPr>
          <p:nvPr/>
        </p:nvPicPr>
        <p:blipFill>
          <a:blip r:embed="rId3">
            <a:alphaModFix amt="70000"/>
          </a:blip>
          <a:stretch>
            <a:fillRect/>
          </a:stretch>
        </p:blipFill>
        <p:spPr>
          <a:xfrm>
            <a:off x="5705061" y="1117460"/>
            <a:ext cx="5731515" cy="3442612"/>
          </a:xfrm>
          <a:prstGeom prst="rect">
            <a:avLst/>
          </a:prstGeom>
        </p:spPr>
      </p:pic>
      <p:sp>
        <p:nvSpPr>
          <p:cNvPr id="2" name="Title 1">
            <a:extLst>
              <a:ext uri="{FF2B5EF4-FFF2-40B4-BE49-F238E27FC236}">
                <a16:creationId xmlns:a16="http://schemas.microsoft.com/office/drawing/2014/main" id="{ECAD4BB4-E9DA-4738-AECF-CFB7CD77863F}"/>
              </a:ext>
            </a:extLst>
          </p:cNvPr>
          <p:cNvSpPr>
            <a:spLocks noGrp="1"/>
          </p:cNvSpPr>
          <p:nvPr>
            <p:ph type="title"/>
          </p:nvPr>
        </p:nvSpPr>
        <p:spPr>
          <a:xfrm>
            <a:off x="759885" y="250697"/>
            <a:ext cx="11182349" cy="620712"/>
          </a:xfrm>
        </p:spPr>
        <p:txBody>
          <a:bodyPr/>
          <a:lstStyle/>
          <a:p>
            <a:r>
              <a:rPr lang="en-US" sz="3600" dirty="0">
                <a:latin typeface="Avenir Next LT Pro Demi" panose="020B0704020202020204" pitchFamily="34" charset="0"/>
              </a:rPr>
              <a:t>Note to Self, Part 1</a:t>
            </a:r>
          </a:p>
        </p:txBody>
      </p:sp>
      <p:sp>
        <p:nvSpPr>
          <p:cNvPr id="3" name="Content Placeholder 2">
            <a:extLst>
              <a:ext uri="{FF2B5EF4-FFF2-40B4-BE49-F238E27FC236}">
                <a16:creationId xmlns:a16="http://schemas.microsoft.com/office/drawing/2014/main" id="{B4ECCB37-E904-4E1F-A045-6D028F2B068E}"/>
              </a:ext>
            </a:extLst>
          </p:cNvPr>
          <p:cNvSpPr>
            <a:spLocks noGrp="1"/>
          </p:cNvSpPr>
          <p:nvPr>
            <p:ph idx="1"/>
          </p:nvPr>
        </p:nvSpPr>
        <p:spPr>
          <a:xfrm>
            <a:off x="759885" y="1456507"/>
            <a:ext cx="4945176" cy="4795454"/>
          </a:xfrm>
        </p:spPr>
        <p:txBody>
          <a:bodyPr/>
          <a:lstStyle/>
          <a:p>
            <a:r>
              <a:rPr lang="en-US" sz="3200" b="0" i="0" dirty="0">
                <a:effectLst/>
                <a:latin typeface="Avenir Next LT Pro Light" panose="020B0304020202020204" pitchFamily="34" charset="0"/>
              </a:rPr>
              <a:t>1. If I could give my younger self some nurturing advice, I would tell him/her...</a:t>
            </a:r>
            <a:endParaRPr lang="en-US" sz="3200" dirty="0">
              <a:latin typeface="Avenir Next LT Pro Light" panose="020B0304020202020204" pitchFamily="34" charset="0"/>
            </a:endParaRPr>
          </a:p>
        </p:txBody>
      </p:sp>
      <p:sp>
        <p:nvSpPr>
          <p:cNvPr id="7" name="TextBox 6">
            <a:extLst>
              <a:ext uri="{FF2B5EF4-FFF2-40B4-BE49-F238E27FC236}">
                <a16:creationId xmlns:a16="http://schemas.microsoft.com/office/drawing/2014/main" id="{5F16F8DC-B18B-42B9-8DCA-628EF493ECA5}"/>
              </a:ext>
            </a:extLst>
          </p:cNvPr>
          <p:cNvSpPr txBox="1"/>
          <p:nvPr/>
        </p:nvSpPr>
        <p:spPr>
          <a:xfrm>
            <a:off x="5705061" y="1420751"/>
            <a:ext cx="3078821" cy="3139321"/>
          </a:xfrm>
          <a:prstGeom prst="rect">
            <a:avLst/>
          </a:prstGeom>
          <a:noFill/>
        </p:spPr>
        <p:txBody>
          <a:bodyPr wrap="square">
            <a:spAutoFit/>
          </a:bodyPr>
          <a:lstStyle/>
          <a:p>
            <a:r>
              <a:rPr lang="en-US" b="1" i="1" dirty="0">
                <a:effectLst/>
                <a:latin typeface="Avenir Next LT Pro Light" panose="020B0304020202020204" pitchFamily="34" charset="0"/>
              </a:rPr>
              <a:t>“To transform a transition from a threat to a learning opportunity, medical education should assist students and doctors in developing the coping skills they need to effectively deal with the challenges presented by new environments.” </a:t>
            </a:r>
          </a:p>
          <a:p>
            <a:r>
              <a:rPr lang="en-US" sz="1200" b="1" dirty="0">
                <a:effectLst/>
                <a:latin typeface="Avenir Next LT Pro Light" panose="020B0304020202020204" pitchFamily="34" charset="0"/>
              </a:rPr>
              <a:t>–</a:t>
            </a:r>
            <a:r>
              <a:rPr lang="en-US" sz="1200" b="1" dirty="0" err="1">
                <a:effectLst/>
                <a:latin typeface="Avenir Next LT Pro Light" panose="020B0304020202020204" pitchFamily="34" charset="0"/>
              </a:rPr>
              <a:t>Pim</a:t>
            </a:r>
            <a:r>
              <a:rPr lang="en-US" sz="1200" b="1" dirty="0">
                <a:effectLst/>
                <a:latin typeface="Avenir Next LT Pro Light" panose="020B0304020202020204" pitchFamily="34" charset="0"/>
              </a:rPr>
              <a:t> </a:t>
            </a:r>
            <a:r>
              <a:rPr lang="en-US" sz="1200" b="1" dirty="0" err="1">
                <a:effectLst/>
                <a:latin typeface="Avenir Next LT Pro Light" panose="020B0304020202020204" pitchFamily="34" charset="0"/>
              </a:rPr>
              <a:t>Teunissen</a:t>
            </a:r>
            <a:r>
              <a:rPr lang="en-US" sz="1200" b="1" dirty="0">
                <a:effectLst/>
                <a:latin typeface="Avenir Next LT Pro Light" panose="020B0304020202020204" pitchFamily="34" charset="0"/>
              </a:rPr>
              <a:t>, MD</a:t>
            </a:r>
            <a:endParaRPr lang="en-US" sz="1200" b="1" dirty="0">
              <a:latin typeface="Avenir Next LT Pro Light" panose="020B0304020202020204" pitchFamily="34" charset="0"/>
            </a:endParaRPr>
          </a:p>
        </p:txBody>
      </p:sp>
    </p:spTree>
    <p:extLst>
      <p:ext uri="{BB962C8B-B14F-4D97-AF65-F5344CB8AC3E}">
        <p14:creationId xmlns:p14="http://schemas.microsoft.com/office/powerpoint/2010/main" val="382919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6BFFB1-6DAA-41F0-B723-610F95D00A73}"/>
              </a:ext>
            </a:extLst>
          </p:cNvPr>
          <p:cNvSpPr txBox="1"/>
          <p:nvPr/>
        </p:nvSpPr>
        <p:spPr>
          <a:xfrm>
            <a:off x="760413" y="1580475"/>
            <a:ext cx="6027683" cy="3816429"/>
          </a:xfrm>
          <a:prstGeom prst="rect">
            <a:avLst/>
          </a:prstGeom>
          <a:noFill/>
        </p:spPr>
        <p:txBody>
          <a:bodyPr wrap="square">
            <a:spAutoFit/>
          </a:bodyPr>
          <a:lstStyle/>
          <a:p>
            <a:r>
              <a:rPr lang="en-US" sz="2800" b="0" i="1" dirty="0">
                <a:effectLst/>
                <a:latin typeface="robotoregular"/>
              </a:rPr>
              <a:t>“We support the concepts and themes addressed in the recommendations. We stand ready to work with our colleagues across academic medicine to address the issues identified and achieve the objectives of the recommendations.” </a:t>
            </a:r>
          </a:p>
          <a:p>
            <a:endParaRPr lang="en-US" sz="2800" dirty="0">
              <a:latin typeface="robotoregular"/>
            </a:endParaRPr>
          </a:p>
          <a:p>
            <a:r>
              <a:rPr lang="en-US" b="0" i="0" dirty="0">
                <a:effectLst/>
                <a:latin typeface="robotoregular"/>
              </a:rPr>
              <a:t>August 26, 2021</a:t>
            </a:r>
            <a:endParaRPr lang="en-US" sz="2800" dirty="0"/>
          </a:p>
        </p:txBody>
      </p:sp>
      <p:sp>
        <p:nvSpPr>
          <p:cNvPr id="6" name="Title 2">
            <a:extLst>
              <a:ext uri="{FF2B5EF4-FFF2-40B4-BE49-F238E27FC236}">
                <a16:creationId xmlns:a16="http://schemas.microsoft.com/office/drawing/2014/main" id="{144D0F94-4A4A-43B8-A9A1-ED75BF2F100C}"/>
              </a:ext>
            </a:extLst>
          </p:cNvPr>
          <p:cNvSpPr>
            <a:spLocks noGrp="1"/>
          </p:cNvSpPr>
          <p:nvPr>
            <p:ph type="title"/>
          </p:nvPr>
        </p:nvSpPr>
        <p:spPr>
          <a:xfrm>
            <a:off x="760413" y="293688"/>
            <a:ext cx="11182350" cy="620712"/>
          </a:xfrm>
        </p:spPr>
        <p:txBody>
          <a:bodyPr/>
          <a:lstStyle/>
          <a:p>
            <a:r>
              <a:rPr lang="en-US" dirty="0"/>
              <a:t>The AAMC’s Transition to Residency Portfolio</a:t>
            </a:r>
            <a:br>
              <a:rPr lang="en-US" dirty="0"/>
            </a:br>
            <a:r>
              <a:rPr lang="en-US" sz="1800" dirty="0"/>
              <a:t>&amp; Response to UGRC Recommendations</a:t>
            </a:r>
          </a:p>
        </p:txBody>
      </p:sp>
      <p:pic>
        <p:nvPicPr>
          <p:cNvPr id="8" name="Picture 7">
            <a:extLst>
              <a:ext uri="{FF2B5EF4-FFF2-40B4-BE49-F238E27FC236}">
                <a16:creationId xmlns:a16="http://schemas.microsoft.com/office/drawing/2014/main" id="{E43A5D3E-84EF-459F-B824-C004C7D62B4F}"/>
              </a:ext>
            </a:extLst>
          </p:cNvPr>
          <p:cNvPicPr>
            <a:picLocks noChangeAspect="1"/>
          </p:cNvPicPr>
          <p:nvPr/>
        </p:nvPicPr>
        <p:blipFill rotWithShape="1">
          <a:blip r:embed="rId3"/>
          <a:srcRect l="38880" t="12259" r="34569" b="18468"/>
          <a:stretch/>
        </p:blipFill>
        <p:spPr>
          <a:xfrm>
            <a:off x="7479698" y="914400"/>
            <a:ext cx="3237186" cy="475067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246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599E1E-545A-46E2-9B07-143C715DDB76}"/>
              </a:ext>
            </a:extLst>
          </p:cNvPr>
          <p:cNvSpPr/>
          <p:nvPr/>
        </p:nvSpPr>
        <p:spPr>
          <a:xfrm>
            <a:off x="-1" y="6774030"/>
            <a:ext cx="12191999" cy="83970"/>
          </a:xfrm>
          <a:prstGeom prst="rect">
            <a:avLst/>
          </a:prstGeom>
          <a:solidFill>
            <a:srgbClr val="078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9EBD8D6-2817-4C26-9CEB-903355EF20B2}"/>
              </a:ext>
            </a:extLst>
          </p:cNvPr>
          <p:cNvSpPr>
            <a:spLocks noGrp="1"/>
          </p:cNvSpPr>
          <p:nvPr>
            <p:ph type="title"/>
          </p:nvPr>
        </p:nvSpPr>
        <p:spPr>
          <a:xfrm>
            <a:off x="420837" y="245360"/>
            <a:ext cx="11182349" cy="620712"/>
          </a:xfrm>
        </p:spPr>
        <p:txBody>
          <a:bodyPr/>
          <a:lstStyle/>
          <a:p>
            <a:r>
              <a:rPr lang="en-US" dirty="0"/>
              <a:t>The AAMC’s Transition to Residency Portfolio</a:t>
            </a:r>
            <a:br>
              <a:rPr lang="en-US" dirty="0"/>
            </a:br>
            <a:r>
              <a:rPr lang="en-US" sz="1800" dirty="0"/>
              <a:t>&amp; Response to UGRC Recommendations</a:t>
            </a:r>
          </a:p>
        </p:txBody>
      </p:sp>
      <p:sp>
        <p:nvSpPr>
          <p:cNvPr id="6" name="Content Placeholder 5">
            <a:extLst>
              <a:ext uri="{FF2B5EF4-FFF2-40B4-BE49-F238E27FC236}">
                <a16:creationId xmlns:a16="http://schemas.microsoft.com/office/drawing/2014/main" id="{C51AB489-38CF-4A9A-B92D-EC1B147904E8}"/>
              </a:ext>
            </a:extLst>
          </p:cNvPr>
          <p:cNvSpPr>
            <a:spLocks noGrp="1"/>
          </p:cNvSpPr>
          <p:nvPr>
            <p:ph idx="1"/>
          </p:nvPr>
        </p:nvSpPr>
        <p:spPr>
          <a:xfrm>
            <a:off x="3278400" y="1252371"/>
            <a:ext cx="8445357" cy="4795454"/>
          </a:xfrm>
        </p:spPr>
        <p:txBody>
          <a:bodyPr>
            <a:normAutofit fontScale="92500" lnSpcReduction="10000"/>
          </a:bodyPr>
          <a:lstStyle/>
          <a:p>
            <a:pPr marL="342900" indent="-342900">
              <a:buFont typeface="Arial" panose="020B0604020202020204" pitchFamily="34" charset="0"/>
              <a:buChar char="•"/>
            </a:pPr>
            <a:r>
              <a:rPr lang="en-US" sz="2400" b="0" i="0" dirty="0">
                <a:solidFill>
                  <a:srgbClr val="22355A"/>
                </a:solidFill>
                <a:effectLst/>
                <a:latin typeface="Avenir Next LT Pro Light" panose="020B0304020202020204" pitchFamily="34" charset="0"/>
              </a:rPr>
              <a:t>Co-create with learners a positive, personalized experience as they navigate the transition to residency, recognizing their investment and vulnerability in this process </a:t>
            </a:r>
          </a:p>
          <a:p>
            <a:pPr marL="342900" indent="-342900">
              <a:buFont typeface="Arial" panose="020B0604020202020204" pitchFamily="34" charset="0"/>
              <a:buChar char="•"/>
            </a:pPr>
            <a:r>
              <a:rPr lang="en-US" sz="2400" b="0" i="0" dirty="0">
                <a:solidFill>
                  <a:srgbClr val="22355A"/>
                </a:solidFill>
                <a:effectLst/>
                <a:latin typeface="Avenir Next LT Pro Light" panose="020B0304020202020204" pitchFamily="34" charset="0"/>
              </a:rPr>
              <a:t>Balance the needs of multiple diverse groups </a:t>
            </a:r>
          </a:p>
          <a:p>
            <a:pPr marL="342900" indent="-342900" algn="l">
              <a:buFont typeface="Arial" panose="020B0604020202020204" pitchFamily="34" charset="0"/>
              <a:buChar char="•"/>
            </a:pPr>
            <a:r>
              <a:rPr lang="en-US" sz="2400" b="0" i="0" dirty="0">
                <a:solidFill>
                  <a:srgbClr val="22355A"/>
                </a:solidFill>
                <a:effectLst/>
                <a:latin typeface="Avenir Next LT Pro Light" panose="020B0304020202020204" pitchFamily="34" charset="0"/>
              </a:rPr>
              <a:t>Ensure reliable, efficient solutions and intuitive experiences for residency programs, as they are the primary driver in determining both the criteria and processes by which learners will be evaluated </a:t>
            </a:r>
          </a:p>
          <a:p>
            <a:pPr marL="342900" indent="-342900" algn="l">
              <a:buFont typeface="Arial" panose="020B0604020202020204" pitchFamily="34" charset="0"/>
              <a:buChar char="•"/>
            </a:pPr>
            <a:r>
              <a:rPr lang="en-US" sz="2400" b="0" i="0" dirty="0">
                <a:solidFill>
                  <a:srgbClr val="22355A"/>
                </a:solidFill>
                <a:effectLst/>
                <a:latin typeface="Avenir Next LT Pro Light" panose="020B0304020202020204" pitchFamily="34" charset="0"/>
              </a:rPr>
              <a:t>Analyze the underlying and proposed structures, systems, and processes of each innovation effort to ensure that it promotes positive and equitable impacts for </a:t>
            </a:r>
            <a:r>
              <a:rPr lang="en-US" sz="2400" dirty="0">
                <a:solidFill>
                  <a:srgbClr val="22355A"/>
                </a:solidFill>
                <a:latin typeface="Avenir Next LT Pro Light" panose="020B0304020202020204" pitchFamily="34" charset="0"/>
              </a:rPr>
              <a:t>all those impacted in the process</a:t>
            </a:r>
            <a:endParaRPr lang="en-US" sz="2400" b="0" i="0" dirty="0">
              <a:solidFill>
                <a:srgbClr val="22355A"/>
              </a:solidFill>
              <a:effectLst/>
              <a:latin typeface="Avenir Next LT Pro Light" panose="020B0304020202020204" pitchFamily="34" charset="0"/>
            </a:endParaRPr>
          </a:p>
          <a:p>
            <a:pPr marL="342900" indent="-342900" algn="l">
              <a:buFont typeface="Arial" panose="020B0604020202020204" pitchFamily="34" charset="0"/>
              <a:buChar char="•"/>
            </a:pPr>
            <a:r>
              <a:rPr lang="en-US" sz="2400" b="0" i="0" dirty="0">
                <a:solidFill>
                  <a:srgbClr val="22355A"/>
                </a:solidFill>
                <a:effectLst/>
                <a:latin typeface="Avenir Next LT Pro Light" panose="020B0304020202020204" pitchFamily="34" charset="0"/>
              </a:rPr>
              <a:t>Focus on improving the process for learners, programs, and schools to strengthen well-being and minimize the financial burden in the transition to residency process</a:t>
            </a:r>
          </a:p>
        </p:txBody>
      </p:sp>
      <p:graphicFrame>
        <p:nvGraphicFramePr>
          <p:cNvPr id="2" name="Diagram 1">
            <a:extLst>
              <a:ext uri="{FF2B5EF4-FFF2-40B4-BE49-F238E27FC236}">
                <a16:creationId xmlns:a16="http://schemas.microsoft.com/office/drawing/2014/main" id="{30791E34-00D5-4A73-B547-4AC6DEC28317}"/>
              </a:ext>
            </a:extLst>
          </p:cNvPr>
          <p:cNvGraphicFramePr/>
          <p:nvPr>
            <p:extLst>
              <p:ext uri="{D42A27DB-BD31-4B8C-83A1-F6EECF244321}">
                <p14:modId xmlns:p14="http://schemas.microsoft.com/office/powerpoint/2010/main" val="2109478007"/>
              </p:ext>
            </p:extLst>
          </p:nvPr>
        </p:nvGraphicFramePr>
        <p:xfrm>
          <a:off x="-1551801" y="866072"/>
          <a:ext cx="6695631" cy="5181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7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3DBD-CF41-4C19-ABC2-B3E19FD4C7F5}"/>
              </a:ext>
            </a:extLst>
          </p:cNvPr>
          <p:cNvSpPr>
            <a:spLocks noGrp="1"/>
          </p:cNvSpPr>
          <p:nvPr>
            <p:ph type="title"/>
          </p:nvPr>
        </p:nvSpPr>
        <p:spPr>
          <a:xfrm>
            <a:off x="800100" y="293023"/>
            <a:ext cx="11142133" cy="620712"/>
          </a:xfrm>
        </p:spPr>
        <p:txBody>
          <a:bodyPr/>
          <a:lstStyle/>
          <a:p>
            <a:r>
              <a:rPr lang="en-US" sz="3200" dirty="0">
                <a:latin typeface="Avenir Next LT Pro Demi" panose="020B0704020202020204" pitchFamily="34" charset="0"/>
              </a:rPr>
              <a:t>UGRC Theme: Diversity, Equity and Inclusion</a:t>
            </a:r>
            <a:endParaRPr lang="en-US" dirty="0">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8FD09861-B68A-4DD3-9539-3636F1A4DC4F}"/>
              </a:ext>
            </a:extLst>
          </p:cNvPr>
          <p:cNvSpPr>
            <a:spLocks noGrp="1"/>
          </p:cNvSpPr>
          <p:nvPr>
            <p:ph idx="1"/>
          </p:nvPr>
        </p:nvSpPr>
        <p:spPr>
          <a:xfrm>
            <a:off x="774700" y="1083598"/>
            <a:ext cx="5878763" cy="4795454"/>
          </a:xfrm>
        </p:spPr>
        <p:txBody>
          <a:bodyPr/>
          <a:lstStyle/>
          <a:p>
            <a:pPr marL="457200" indent="-457200">
              <a:buFont typeface="Arial" panose="020B0604020202020204" pitchFamily="34" charset="0"/>
              <a:buChar char="•"/>
            </a:pPr>
            <a:r>
              <a:rPr lang="en-US" dirty="0">
                <a:latin typeface="Avenir Next LT Pro Light" panose="020B0304020202020204" pitchFamily="34" charset="0"/>
              </a:rPr>
              <a:t>Develop and disseminate recruitment practices to increase diversity across the educational continuum</a:t>
            </a:r>
          </a:p>
          <a:p>
            <a:pPr marL="457200" indent="-457200">
              <a:buFont typeface="Arial" panose="020B0604020202020204" pitchFamily="34" charset="0"/>
              <a:buChar char="•"/>
            </a:pPr>
            <a:r>
              <a:rPr lang="en-US" dirty="0">
                <a:latin typeface="Avenir Next LT Pro Light" panose="020B0304020202020204" pitchFamily="34" charset="0"/>
              </a:rPr>
              <a:t>Faculty complete training regarding anti-racism and bias mitigation</a:t>
            </a:r>
          </a:p>
          <a:p>
            <a:pPr marL="457200" indent="-457200">
              <a:buFont typeface="Arial" panose="020B0604020202020204" pitchFamily="34" charset="0"/>
              <a:buChar char="•"/>
            </a:pPr>
            <a:r>
              <a:rPr lang="en-US" dirty="0">
                <a:solidFill>
                  <a:schemeClr val="accent4">
                    <a:lumMod val="75000"/>
                  </a:schemeClr>
                </a:solidFill>
                <a:latin typeface="Avenir Next LT Pro Light" panose="020B0304020202020204" pitchFamily="34" charset="0"/>
              </a:rPr>
              <a:t>EM Ex: DEI Resource Library by ADIEM; AACEM National Chair’s Commitment to DEI (Pledge)</a:t>
            </a:r>
          </a:p>
        </p:txBody>
      </p:sp>
      <p:pic>
        <p:nvPicPr>
          <p:cNvPr id="4098" name="Picture 2" descr="Diverse group of doctors stacking hands in an operating room table.">
            <a:extLst>
              <a:ext uri="{FF2B5EF4-FFF2-40B4-BE49-F238E27FC236}">
                <a16:creationId xmlns:a16="http://schemas.microsoft.com/office/drawing/2014/main" id="{8F79C3E9-A352-465B-A7D9-E2964E476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158" y="1083598"/>
            <a:ext cx="4656221"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84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599E1E-545A-46E2-9B07-143C715DDB76}"/>
              </a:ext>
            </a:extLst>
          </p:cNvPr>
          <p:cNvSpPr/>
          <p:nvPr/>
        </p:nvSpPr>
        <p:spPr>
          <a:xfrm>
            <a:off x="-1" y="6774030"/>
            <a:ext cx="12191999" cy="83970"/>
          </a:xfrm>
          <a:prstGeom prst="rect">
            <a:avLst/>
          </a:prstGeom>
          <a:solidFill>
            <a:srgbClr val="078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C51AB489-38CF-4A9A-B92D-EC1B147904E8}"/>
              </a:ext>
            </a:extLst>
          </p:cNvPr>
          <p:cNvSpPr>
            <a:spLocks noGrp="1"/>
          </p:cNvSpPr>
          <p:nvPr>
            <p:ph idx="1"/>
          </p:nvPr>
        </p:nvSpPr>
        <p:spPr>
          <a:xfrm>
            <a:off x="361460" y="257207"/>
            <a:ext cx="6869518" cy="5028021"/>
          </a:xfrm>
        </p:spPr>
        <p:txBody>
          <a:bodyPr>
            <a:noAutofit/>
          </a:bodyPr>
          <a:lstStyle/>
          <a:p>
            <a:pPr marL="0" indent="0">
              <a:buNone/>
            </a:pPr>
            <a:r>
              <a:rPr lang="en-US" sz="2400" b="1" dirty="0">
                <a:latin typeface="Avenir Next LT Pro Light" panose="020B0304020202020204" pitchFamily="34" charset="0"/>
              </a:rPr>
              <a:t>Select DEI Actions and Resources by AAMC:</a:t>
            </a:r>
          </a:p>
          <a:p>
            <a:pPr marL="342900" indent="-342900">
              <a:buFont typeface="Arial" panose="020B0604020202020204" pitchFamily="34" charset="0"/>
              <a:buChar char="•"/>
              <a:defRPr/>
            </a:pPr>
            <a:r>
              <a:rPr lang="en-US" sz="2200" b="0" i="0" dirty="0">
                <a:effectLst/>
                <a:latin typeface="Avenir Next LT Pro Light" panose="020B0304020202020204" pitchFamily="34" charset="0"/>
              </a:rPr>
              <a:t>AAMC Framework for Addressing and Eliminating Racism at the AAMC, in Academic Medicine, and Beyond</a:t>
            </a:r>
          </a:p>
          <a:p>
            <a:pPr marL="342900" indent="-342900">
              <a:buFont typeface="Arial" panose="020B0604020202020204" pitchFamily="34" charset="0"/>
              <a:buChar char="•"/>
              <a:defRPr/>
            </a:pPr>
            <a:r>
              <a:rPr lang="en-US" sz="2200" dirty="0">
                <a:effectLst/>
                <a:latin typeface="Avenir Next LT Pro Light" panose="020B0304020202020204" pitchFamily="34" charset="0"/>
                <a:ea typeface="Calibri" panose="020F0502020204030204" pitchFamily="34" charset="0"/>
              </a:rPr>
              <a:t>Curating existing resources, identifying gaps and providing medical educators with the tools and resources for addressing racism, including M</a:t>
            </a:r>
            <a:r>
              <a:rPr lang="en-US" sz="2200" dirty="0">
                <a:latin typeface="Avenir Next LT Pro Light" panose="020B0304020202020204" pitchFamily="34" charset="0"/>
                <a:ea typeface="Calibri" panose="020F0502020204030204" pitchFamily="34" charset="0"/>
              </a:rPr>
              <a:t>edEdPORTAL Anti-Racism in Medicine Collection</a:t>
            </a:r>
          </a:p>
          <a:p>
            <a:pPr marL="342900" indent="-342900">
              <a:buFont typeface="Arial" panose="020B0604020202020204" pitchFamily="34" charset="0"/>
              <a:buChar char="•"/>
              <a:defRPr/>
            </a:pPr>
            <a:r>
              <a:rPr lang="en-US" sz="2200" dirty="0">
                <a:effectLst/>
                <a:latin typeface="Avenir Next LT Pro Light" panose="020B0304020202020204" pitchFamily="34" charset="0"/>
                <a:ea typeface="Calibri" panose="020F0502020204030204" pitchFamily="34" charset="0"/>
              </a:rPr>
              <a:t>Soon to </a:t>
            </a:r>
            <a:r>
              <a:rPr lang="en-US" sz="2200" dirty="0">
                <a:latin typeface="Avenir Next LT Pro Light" panose="020B0304020202020204" pitchFamily="34" charset="0"/>
                <a:ea typeface="Calibri" panose="020F0502020204030204" pitchFamily="34" charset="0"/>
              </a:rPr>
              <a:t>release tiered (student, resident and faculty) competencies in DEI (including ACGME, ACCME collaborators)</a:t>
            </a:r>
          </a:p>
          <a:p>
            <a:pPr marL="342900" indent="-342900">
              <a:buFont typeface="Arial" panose="020B0604020202020204" pitchFamily="34" charset="0"/>
              <a:buChar char="•"/>
              <a:defRPr/>
            </a:pPr>
            <a:r>
              <a:rPr lang="en-US" sz="2200" dirty="0">
                <a:latin typeface="Avenir Next LT Pro Light" panose="020B0304020202020204" pitchFamily="34" charset="0"/>
                <a:ea typeface="Calibri" panose="020F0502020204030204" pitchFamily="34" charset="0"/>
              </a:rPr>
              <a:t>A new inventory available – DICE – f</a:t>
            </a:r>
            <a:r>
              <a:rPr lang="en-US" sz="2200" b="0" i="0" dirty="0">
                <a:effectLst/>
                <a:latin typeface="Avenir Next LT Pro Light" panose="020B0304020202020204" pitchFamily="34" charset="0"/>
              </a:rPr>
              <a:t>or academic medicine professionals striving to understand and improve diversity and inclusion within their institution </a:t>
            </a:r>
            <a:endParaRPr lang="en-US" sz="2200" dirty="0">
              <a:effectLst/>
              <a:latin typeface="Avenir Next LT Pro Light" panose="020B0304020202020204" pitchFamily="34" charset="0"/>
              <a:ea typeface="Calibri" panose="020F0502020204030204" pitchFamily="34" charset="0"/>
            </a:endParaRPr>
          </a:p>
        </p:txBody>
      </p:sp>
      <p:pic>
        <p:nvPicPr>
          <p:cNvPr id="5" name="Picture 2" descr="Diversity, Inclusion, Culture, and Equity (DICE) Inventory">
            <a:extLst>
              <a:ext uri="{FF2B5EF4-FFF2-40B4-BE49-F238E27FC236}">
                <a16:creationId xmlns:a16="http://schemas.microsoft.com/office/drawing/2014/main" id="{0F04654D-067E-4C2B-86ED-4B72BA3EE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110" y="1048677"/>
            <a:ext cx="3001879" cy="392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AF52-E647-4F0E-BA7F-CBBF95250B57}"/>
              </a:ext>
            </a:extLst>
          </p:cNvPr>
          <p:cNvSpPr>
            <a:spLocks noGrp="1"/>
          </p:cNvSpPr>
          <p:nvPr>
            <p:ph type="title"/>
          </p:nvPr>
        </p:nvSpPr>
        <p:spPr/>
        <p:txBody>
          <a:bodyPr/>
          <a:lstStyle/>
          <a:p>
            <a:r>
              <a:rPr lang="en-US" dirty="0">
                <a:latin typeface="Avenir Next LT Pro Demi" panose="020B0704020202020204" pitchFamily="34" charset="0"/>
              </a:rPr>
              <a:t>UGRC Theme: Trustworthy Advising and Resources </a:t>
            </a:r>
          </a:p>
        </p:txBody>
      </p:sp>
      <p:sp>
        <p:nvSpPr>
          <p:cNvPr id="3" name="Content Placeholder 2">
            <a:extLst>
              <a:ext uri="{FF2B5EF4-FFF2-40B4-BE49-F238E27FC236}">
                <a16:creationId xmlns:a16="http://schemas.microsoft.com/office/drawing/2014/main" id="{948A1DCF-05BD-4B38-ABC0-D545E54F9533}"/>
              </a:ext>
            </a:extLst>
          </p:cNvPr>
          <p:cNvSpPr>
            <a:spLocks noGrp="1"/>
          </p:cNvSpPr>
          <p:nvPr>
            <p:ph idx="1"/>
          </p:nvPr>
        </p:nvSpPr>
        <p:spPr>
          <a:xfrm>
            <a:off x="774701" y="1083598"/>
            <a:ext cx="5590004" cy="4795454"/>
          </a:xfrm>
        </p:spPr>
        <p:txBody>
          <a:bodyPr/>
          <a:lstStyle/>
          <a:p>
            <a:pPr marL="457200" indent="-457200">
              <a:buFont typeface="Arial" panose="020B0604020202020204" pitchFamily="34" charset="0"/>
              <a:buChar char="•"/>
            </a:pPr>
            <a:r>
              <a:rPr lang="en-US" sz="2400" dirty="0">
                <a:latin typeface="Avenir Next LT Pro Light" panose="020B0304020202020204" pitchFamily="34" charset="0"/>
              </a:rPr>
              <a:t>Improve evidence-informed and data driven advising resources that address workforce needs</a:t>
            </a:r>
          </a:p>
          <a:p>
            <a:pPr marL="457200" indent="-457200">
              <a:buFont typeface="Arial" panose="020B0604020202020204" pitchFamily="34" charset="0"/>
              <a:buChar char="•"/>
            </a:pPr>
            <a:r>
              <a:rPr lang="en-US" sz="2400" dirty="0">
                <a:latin typeface="Avenir Next LT Pro Light" panose="020B0304020202020204" pitchFamily="34" charset="0"/>
              </a:rPr>
              <a:t>Reduce stigma and competition among specialties</a:t>
            </a:r>
          </a:p>
          <a:p>
            <a:pPr marL="457200" indent="-457200">
              <a:buFont typeface="Arial" panose="020B0604020202020204" pitchFamily="34" charset="0"/>
              <a:buChar char="•"/>
            </a:pPr>
            <a:r>
              <a:rPr lang="en-US" sz="2400" dirty="0">
                <a:latin typeface="Avenir Next LT Pro Light" panose="020B0304020202020204" pitchFamily="34" charset="0"/>
              </a:rPr>
              <a:t>Differentiate specialty specific advisors from other faculty and staff</a:t>
            </a:r>
          </a:p>
          <a:p>
            <a:pPr marL="457200" indent="-457200">
              <a:buFont typeface="Arial" panose="020B0604020202020204" pitchFamily="34" charset="0"/>
              <a:buChar char="•"/>
            </a:pPr>
            <a:r>
              <a:rPr lang="en-US" sz="2400" dirty="0">
                <a:latin typeface="Avenir Next LT Pro Light" panose="020B0304020202020204" pitchFamily="34" charset="0"/>
              </a:rPr>
              <a:t>Better prepare advisors for their role via a common curriculum for career advising </a:t>
            </a:r>
          </a:p>
          <a:p>
            <a:pPr marL="457200" indent="-457200">
              <a:buFont typeface="Arial" panose="020B0604020202020204" pitchFamily="34" charset="0"/>
              <a:buChar char="•"/>
            </a:pPr>
            <a:r>
              <a:rPr lang="en-US" sz="2400" dirty="0">
                <a:solidFill>
                  <a:schemeClr val="accent4">
                    <a:lumMod val="75000"/>
                  </a:schemeClr>
                </a:solidFill>
                <a:latin typeface="Avenir Next LT Pro Light" panose="020B0304020202020204" pitchFamily="34" charset="0"/>
              </a:rPr>
              <a:t>EM Ex: EMRA &amp; CORD Student Advising Guide</a:t>
            </a:r>
          </a:p>
        </p:txBody>
      </p:sp>
      <p:pic>
        <p:nvPicPr>
          <p:cNvPr id="5122" name="Picture 2" descr="graph of specialty choice factors 2019">
            <a:extLst>
              <a:ext uri="{FF2B5EF4-FFF2-40B4-BE49-F238E27FC236}">
                <a16:creationId xmlns:a16="http://schemas.microsoft.com/office/drawing/2014/main" id="{B8856CD6-7437-4EAB-9F84-E6E7FADF8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479" y="1230702"/>
            <a:ext cx="4790820" cy="3917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815BE7C-A11D-4CAD-A0F6-0617EEA89862}"/>
              </a:ext>
            </a:extLst>
          </p:cNvPr>
          <p:cNvSpPr/>
          <p:nvPr/>
        </p:nvSpPr>
        <p:spPr bwMode="auto">
          <a:xfrm>
            <a:off x="10698108" y="4193945"/>
            <a:ext cx="719191" cy="707886"/>
          </a:xfrm>
          <a:prstGeom prst="rect">
            <a:avLst/>
          </a:prstGeom>
          <a:solidFill>
            <a:schemeClr val="bg1"/>
          </a:solid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82328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0052-18FB-4F41-8FA8-68EE54C1F4A3}"/>
              </a:ext>
            </a:extLst>
          </p:cNvPr>
          <p:cNvSpPr>
            <a:spLocks noGrp="1"/>
          </p:cNvSpPr>
          <p:nvPr>
            <p:ph type="title"/>
          </p:nvPr>
        </p:nvSpPr>
        <p:spPr>
          <a:xfrm>
            <a:off x="706096" y="440984"/>
            <a:ext cx="11182349" cy="620712"/>
          </a:xfrm>
        </p:spPr>
        <p:txBody>
          <a:bodyPr/>
          <a:lstStyle/>
          <a:p>
            <a:r>
              <a:rPr lang="en-US" sz="3200" b="1" dirty="0">
                <a:latin typeface="Avenir Next LT Pro Light" panose="020B0304020202020204" pitchFamily="34" charset="0"/>
              </a:rPr>
              <a:t>Select Advising Actions and Resources by AAMC:</a:t>
            </a:r>
            <a:br>
              <a:rPr lang="en-US" sz="3200" b="1" dirty="0">
                <a:latin typeface="Avenir Next LT Pro Light" panose="020B0304020202020204" pitchFamily="34" charset="0"/>
              </a:rPr>
            </a:br>
            <a:endParaRPr lang="en-US" dirty="0"/>
          </a:p>
        </p:txBody>
      </p:sp>
      <p:sp>
        <p:nvSpPr>
          <p:cNvPr id="3" name="Content Placeholder 2">
            <a:extLst>
              <a:ext uri="{FF2B5EF4-FFF2-40B4-BE49-F238E27FC236}">
                <a16:creationId xmlns:a16="http://schemas.microsoft.com/office/drawing/2014/main" id="{F75845E1-CEF0-4E1C-BCB7-8C79BF5A5613}"/>
              </a:ext>
            </a:extLst>
          </p:cNvPr>
          <p:cNvSpPr>
            <a:spLocks noGrp="1"/>
          </p:cNvSpPr>
          <p:nvPr>
            <p:ph idx="1"/>
          </p:nvPr>
        </p:nvSpPr>
        <p:spPr>
          <a:xfrm>
            <a:off x="770466" y="3786312"/>
            <a:ext cx="10651067" cy="1355178"/>
          </a:xfrm>
        </p:spPr>
        <p:txBody>
          <a:bodyPr/>
          <a:lstStyle/>
          <a:p>
            <a:r>
              <a:rPr lang="en-US" dirty="0">
                <a:latin typeface="Avenir Next LT Pro Light" panose="020B0304020202020204" pitchFamily="34" charset="0"/>
              </a:rPr>
              <a:t>Emergency Medicine one of 15 specialties participating in a new virtual specialty forum - </a:t>
            </a:r>
            <a:r>
              <a:rPr lang="en-US" b="0" dirty="0">
                <a:effectLst/>
                <a:latin typeface="Avenir Next LT Pro Light" panose="020B0304020202020204" pitchFamily="34" charset="0"/>
              </a:rPr>
              <a:t>This event is provided by the AAMC as a free service to the medical student community to help ensure all medical students have equitable access to specialty information.</a:t>
            </a:r>
            <a:endParaRPr lang="en-US" dirty="0">
              <a:latin typeface="Avenir Next LT Pro Light" panose="020B0304020202020204" pitchFamily="34" charset="0"/>
            </a:endParaRPr>
          </a:p>
        </p:txBody>
      </p:sp>
      <p:pic>
        <p:nvPicPr>
          <p:cNvPr id="6148" name="Picture 4">
            <a:extLst>
              <a:ext uri="{FF2B5EF4-FFF2-40B4-BE49-F238E27FC236}">
                <a16:creationId xmlns:a16="http://schemas.microsoft.com/office/drawing/2014/main" id="{04CFA3B8-C6DB-47D6-BEEA-BF5D42762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172" y="1061696"/>
            <a:ext cx="6971945" cy="254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51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9B53-F372-45C3-9922-BEF52ED1291B}"/>
              </a:ext>
            </a:extLst>
          </p:cNvPr>
          <p:cNvSpPr>
            <a:spLocks noGrp="1"/>
          </p:cNvSpPr>
          <p:nvPr>
            <p:ph type="title"/>
          </p:nvPr>
        </p:nvSpPr>
        <p:spPr/>
        <p:txBody>
          <a:bodyPr/>
          <a:lstStyle/>
          <a:p>
            <a:r>
              <a:rPr lang="en-US" sz="2800" dirty="0">
                <a:latin typeface="Avenir Next LT Pro Demi" panose="020B0704020202020204" pitchFamily="34" charset="0"/>
              </a:rPr>
              <a:t>UGRC Theme: Outcome Framework and Assessment Processes</a:t>
            </a:r>
          </a:p>
        </p:txBody>
      </p:sp>
      <p:sp>
        <p:nvSpPr>
          <p:cNvPr id="3" name="Content Placeholder 2">
            <a:extLst>
              <a:ext uri="{FF2B5EF4-FFF2-40B4-BE49-F238E27FC236}">
                <a16:creationId xmlns:a16="http://schemas.microsoft.com/office/drawing/2014/main" id="{E5468F1E-0D11-4D66-94C4-93A8A6F6623F}"/>
              </a:ext>
            </a:extLst>
          </p:cNvPr>
          <p:cNvSpPr>
            <a:spLocks noGrp="1"/>
          </p:cNvSpPr>
          <p:nvPr>
            <p:ph idx="1"/>
          </p:nvPr>
        </p:nvSpPr>
        <p:spPr>
          <a:xfrm>
            <a:off x="743966" y="1031273"/>
            <a:ext cx="5607092" cy="4795454"/>
          </a:xfrm>
        </p:spPr>
        <p:txBody>
          <a:bodyPr/>
          <a:lstStyle/>
          <a:p>
            <a:pPr marL="457200" indent="-457200">
              <a:buFont typeface="Arial" panose="020B0604020202020204" pitchFamily="34" charset="0"/>
              <a:buChar char="•"/>
            </a:pPr>
            <a:r>
              <a:rPr lang="en-US" sz="2000" dirty="0">
                <a:latin typeface="Avenir Next LT Pro Light" panose="020B0304020202020204" pitchFamily="34" charset="0"/>
              </a:rPr>
              <a:t>Jointly define and implement a common framework and set of outcomes (competencies) to apply to learners across the UME-GME transition</a:t>
            </a:r>
          </a:p>
          <a:p>
            <a:pPr marL="855663" lvl="1" indent="-457200">
              <a:buFont typeface="Arial" panose="020B0604020202020204" pitchFamily="34" charset="0"/>
              <a:buChar char="•"/>
            </a:pPr>
            <a:r>
              <a:rPr lang="en-US" sz="1800" dirty="0">
                <a:latin typeface="Avenir Next LT Pro Light" panose="020B0304020202020204" pitchFamily="34" charset="0"/>
              </a:rPr>
              <a:t>Develop common assessment tools for progression of the competencies </a:t>
            </a:r>
          </a:p>
          <a:p>
            <a:pPr marL="855663" lvl="1" indent="-457200">
              <a:buFont typeface="Arial" panose="020B0604020202020204" pitchFamily="34" charset="0"/>
              <a:buChar char="•"/>
            </a:pPr>
            <a:r>
              <a:rPr lang="en-US" sz="1800" dirty="0">
                <a:latin typeface="Avenir Next LT Pro Light" panose="020B0304020202020204" pitchFamily="34" charset="0"/>
              </a:rPr>
              <a:t>Train faculty in assessment practices</a:t>
            </a:r>
          </a:p>
          <a:p>
            <a:pPr marL="342900" indent="-342900">
              <a:buFont typeface="Arial" panose="020B0604020202020204" pitchFamily="34" charset="0"/>
              <a:buChar char="•"/>
            </a:pPr>
            <a:r>
              <a:rPr lang="en-US" sz="2000" dirty="0">
                <a:latin typeface="Avenir Next LT Pro Light" panose="020B0304020202020204" pitchFamily="34" charset="0"/>
              </a:rPr>
              <a:t>Recognize and mitigate bias (race, ethnicity and gender) in grading and assessment within the clinical learning environment</a:t>
            </a:r>
          </a:p>
          <a:p>
            <a:pPr marL="342900" indent="-342900">
              <a:buFont typeface="Arial" panose="020B0604020202020204" pitchFamily="34" charset="0"/>
              <a:buChar char="•"/>
            </a:pPr>
            <a:r>
              <a:rPr lang="en-US" sz="2000" dirty="0">
                <a:solidFill>
                  <a:schemeClr val="accent4">
                    <a:lumMod val="75000"/>
                  </a:schemeClr>
                </a:solidFill>
                <a:latin typeface="Avenir Next LT Pro Light" panose="020B0304020202020204" pitchFamily="34" charset="0"/>
              </a:rPr>
              <a:t>EM Ex: </a:t>
            </a:r>
            <a:r>
              <a:rPr lang="en-US" sz="2000" i="0" dirty="0">
                <a:solidFill>
                  <a:schemeClr val="accent4">
                    <a:lumMod val="75000"/>
                  </a:schemeClr>
                </a:solidFill>
                <a:effectLst/>
                <a:latin typeface="Avenir Next LT Pro Light" panose="020B0304020202020204" pitchFamily="34" charset="0"/>
              </a:rPr>
              <a:t>Stanford EM Residency Program and the EM Residency Program Evaluation and Assessment Consortium, AMA grant, </a:t>
            </a:r>
            <a:r>
              <a:rPr lang="en-US" sz="1600" i="0" dirty="0">
                <a:solidFill>
                  <a:schemeClr val="accent4">
                    <a:lumMod val="75000"/>
                  </a:schemeClr>
                </a:solidFill>
                <a:effectLst/>
                <a:latin typeface="Avenir Next LT Pro Light" panose="020B0304020202020204" pitchFamily="34" charset="0"/>
              </a:rPr>
              <a:t>“</a:t>
            </a:r>
            <a:r>
              <a:rPr lang="en-US" sz="1600" b="0" i="0" dirty="0">
                <a:solidFill>
                  <a:schemeClr val="accent4">
                    <a:lumMod val="75000"/>
                  </a:schemeClr>
                </a:solidFill>
                <a:effectLst/>
                <a:latin typeface="Avenir Next LT Pro Light" panose="020B0304020202020204" pitchFamily="34" charset="0"/>
              </a:rPr>
              <a:t>Development of a Unified System of Assessment and Predictive Learning Analytics Utilizing EPAs Across Emergency Medicine Residency Programs”</a:t>
            </a:r>
          </a:p>
          <a:p>
            <a:pPr marL="457200" indent="-457200">
              <a:buFont typeface="Arial" panose="020B0604020202020204" pitchFamily="34" charset="0"/>
              <a:buChar char="•"/>
            </a:pPr>
            <a:endParaRPr lang="en-US" sz="2000" dirty="0">
              <a:latin typeface="Avenir Next LT Pro Light" panose="020B0304020202020204" pitchFamily="34" charset="0"/>
            </a:endParaRPr>
          </a:p>
        </p:txBody>
      </p:sp>
      <p:pic>
        <p:nvPicPr>
          <p:cNvPr id="4" name="Picture 3">
            <a:extLst>
              <a:ext uri="{FF2B5EF4-FFF2-40B4-BE49-F238E27FC236}">
                <a16:creationId xmlns:a16="http://schemas.microsoft.com/office/drawing/2014/main" id="{BB3C3496-AA18-4200-9F7A-5CDF8A981871}"/>
              </a:ext>
            </a:extLst>
          </p:cNvPr>
          <p:cNvPicPr>
            <a:picLocks noChangeAspect="1"/>
          </p:cNvPicPr>
          <p:nvPr/>
        </p:nvPicPr>
        <p:blipFill>
          <a:blip r:embed="rId3"/>
          <a:stretch>
            <a:fillRect/>
          </a:stretch>
        </p:blipFill>
        <p:spPr>
          <a:xfrm>
            <a:off x="6472989" y="1287022"/>
            <a:ext cx="5324865" cy="33932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48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031B-19AF-467D-A7C0-26A2D7D54568}"/>
              </a:ext>
            </a:extLst>
          </p:cNvPr>
          <p:cNvSpPr>
            <a:spLocks noGrp="1"/>
          </p:cNvSpPr>
          <p:nvPr>
            <p:ph type="title"/>
          </p:nvPr>
        </p:nvSpPr>
        <p:spPr/>
        <p:txBody>
          <a:bodyPr/>
          <a:lstStyle/>
          <a:p>
            <a:r>
              <a:rPr lang="en-US" dirty="0">
                <a:latin typeface="Avenir Next LT Pro Demi" panose="020B0704020202020204" pitchFamily="34" charset="0"/>
              </a:rPr>
              <a:t>UGRC Theme: Away Rotations</a:t>
            </a:r>
          </a:p>
        </p:txBody>
      </p:sp>
      <p:sp>
        <p:nvSpPr>
          <p:cNvPr id="3" name="Content Placeholder 2">
            <a:extLst>
              <a:ext uri="{FF2B5EF4-FFF2-40B4-BE49-F238E27FC236}">
                <a16:creationId xmlns:a16="http://schemas.microsoft.com/office/drawing/2014/main" id="{567D6A35-D0FB-4029-B8E9-AB95C24B1331}"/>
              </a:ext>
            </a:extLst>
          </p:cNvPr>
          <p:cNvSpPr>
            <a:spLocks noGrp="1"/>
          </p:cNvSpPr>
          <p:nvPr>
            <p:ph idx="1"/>
          </p:nvPr>
        </p:nvSpPr>
        <p:spPr>
          <a:xfrm>
            <a:off x="774700" y="1083598"/>
            <a:ext cx="5153489" cy="4795454"/>
          </a:xfrm>
        </p:spPr>
        <p:txBody>
          <a:bodyPr/>
          <a:lstStyle/>
          <a:p>
            <a:pPr marL="457200" indent="-457200">
              <a:buFont typeface="Arial" panose="020B0604020202020204" pitchFamily="34" charset="0"/>
              <a:buChar char="•"/>
            </a:pPr>
            <a:r>
              <a:rPr lang="en-US" dirty="0">
                <a:latin typeface="Avenir Next LT Pro Light" panose="020B0304020202020204" pitchFamily="34" charset="0"/>
              </a:rPr>
              <a:t>Convene committee to explore goals and utility of away rotation experiences, their impact and issues of equity </a:t>
            </a:r>
          </a:p>
          <a:p>
            <a:pPr marL="855663" lvl="1" indent="-457200">
              <a:buFont typeface="Arial" panose="020B0604020202020204" pitchFamily="34" charset="0"/>
              <a:buChar char="•"/>
            </a:pPr>
            <a:r>
              <a:rPr lang="en-US" sz="2400" dirty="0">
                <a:latin typeface="Avenir Next LT Pro Light" panose="020B0304020202020204" pitchFamily="34" charset="0"/>
              </a:rPr>
              <a:t>Conduct cost vs benefit analysis</a:t>
            </a:r>
          </a:p>
          <a:p>
            <a:pPr marL="855663" lvl="1" indent="-457200">
              <a:buFont typeface="Arial" panose="020B0604020202020204" pitchFamily="34" charset="0"/>
              <a:buChar char="•"/>
            </a:pPr>
            <a:r>
              <a:rPr lang="en-US" sz="2400" dirty="0">
                <a:latin typeface="Avenir Next LT Pro Light" panose="020B0304020202020204" pitchFamily="34" charset="0"/>
              </a:rPr>
              <a:t>Make recommendations that are equitable  </a:t>
            </a:r>
          </a:p>
          <a:p>
            <a:pPr lvl="1" indent="0">
              <a:buNone/>
            </a:pPr>
            <a:endParaRPr lang="en-US" sz="2400" dirty="0">
              <a:latin typeface="Avenir Next LT Pro Light" panose="020B0304020202020204" pitchFamily="34" charset="0"/>
            </a:endParaRPr>
          </a:p>
        </p:txBody>
      </p:sp>
      <p:pic>
        <p:nvPicPr>
          <p:cNvPr id="11266" name="Picture 2" descr="A group of masked travelers on a plane">
            <a:extLst>
              <a:ext uri="{FF2B5EF4-FFF2-40B4-BE49-F238E27FC236}">
                <a16:creationId xmlns:a16="http://schemas.microsoft.com/office/drawing/2014/main" id="{359882E0-BBB8-4CAA-A8FD-C392FA003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058" y="1287172"/>
            <a:ext cx="5474497" cy="3171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1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4933" y="1134969"/>
            <a:ext cx="11417300" cy="4795454"/>
          </a:xfrm>
        </p:spPr>
        <p:txBody>
          <a:bodyPr/>
          <a:lstStyle/>
          <a:p>
            <a:r>
              <a:rPr lang="en-US" dirty="0"/>
              <a:t>No Financial Disclosures</a:t>
            </a:r>
          </a:p>
          <a:p>
            <a:r>
              <a:rPr lang="en-US" dirty="0"/>
              <a:t>Work Full Time at AAMC </a:t>
            </a:r>
            <a:r>
              <a:rPr lang="en-US" sz="2000" dirty="0"/>
              <a:t>(one of 13 members of the Coalition for Physician Accountability)</a:t>
            </a:r>
          </a:p>
          <a:p>
            <a:r>
              <a:rPr lang="en-US" dirty="0"/>
              <a:t>Non-MD Medical Educator </a:t>
            </a:r>
            <a:r>
              <a:rPr lang="en-US" sz="2000" dirty="0"/>
              <a:t>(Educational Psychologist)</a:t>
            </a:r>
          </a:p>
          <a:p>
            <a:pPr marL="380985" indent="-380985">
              <a:buFont typeface="Wingdings" charset="2"/>
              <a:buChar char="§"/>
            </a:pPr>
            <a:endParaRPr lang="en-US" dirty="0"/>
          </a:p>
        </p:txBody>
      </p:sp>
      <p:sp>
        <p:nvSpPr>
          <p:cNvPr id="3" name="Title 2"/>
          <p:cNvSpPr>
            <a:spLocks noGrp="1"/>
          </p:cNvSpPr>
          <p:nvPr>
            <p:ph type="title"/>
          </p:nvPr>
        </p:nvSpPr>
        <p:spPr>
          <a:xfrm>
            <a:off x="504825" y="306865"/>
            <a:ext cx="11182349" cy="620712"/>
          </a:xfrm>
        </p:spPr>
        <p:txBody>
          <a:bodyPr/>
          <a:lstStyle/>
          <a:p>
            <a:r>
              <a:rPr lang="en-US" dirty="0"/>
              <a:t>Disclosures </a:t>
            </a:r>
          </a:p>
        </p:txBody>
      </p:sp>
    </p:spTree>
    <p:extLst>
      <p:ext uri="{BB962C8B-B14F-4D97-AF65-F5344CB8AC3E}">
        <p14:creationId xmlns:p14="http://schemas.microsoft.com/office/powerpoint/2010/main" val="379265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86DD-8483-4FF2-9BE9-0316C4CEB1D6}"/>
              </a:ext>
            </a:extLst>
          </p:cNvPr>
          <p:cNvSpPr>
            <a:spLocks noGrp="1"/>
          </p:cNvSpPr>
          <p:nvPr>
            <p:ph type="title"/>
          </p:nvPr>
        </p:nvSpPr>
        <p:spPr>
          <a:xfrm>
            <a:off x="774701" y="273140"/>
            <a:ext cx="11182349" cy="620712"/>
          </a:xfrm>
        </p:spPr>
        <p:txBody>
          <a:bodyPr/>
          <a:lstStyle/>
          <a:p>
            <a:r>
              <a:rPr lang="en-US" sz="2800" dirty="0">
                <a:latin typeface="Avenir Next LT Pro Demi" panose="020B0704020202020204" pitchFamily="34" charset="0"/>
              </a:rPr>
              <a:t>UGRC Theme: Equitable Mission Driven Application Review</a:t>
            </a:r>
          </a:p>
        </p:txBody>
      </p:sp>
      <p:sp>
        <p:nvSpPr>
          <p:cNvPr id="3" name="Content Placeholder 2">
            <a:extLst>
              <a:ext uri="{FF2B5EF4-FFF2-40B4-BE49-F238E27FC236}">
                <a16:creationId xmlns:a16="http://schemas.microsoft.com/office/drawing/2014/main" id="{AC70C97D-70C7-4479-B961-7715B6911AD9}"/>
              </a:ext>
            </a:extLst>
          </p:cNvPr>
          <p:cNvSpPr>
            <a:spLocks noGrp="1"/>
          </p:cNvSpPr>
          <p:nvPr>
            <p:ph idx="1"/>
          </p:nvPr>
        </p:nvSpPr>
        <p:spPr>
          <a:xfrm>
            <a:off x="774701" y="1031273"/>
            <a:ext cx="6612418" cy="4795454"/>
          </a:xfrm>
        </p:spPr>
        <p:txBody>
          <a:bodyPr/>
          <a:lstStyle/>
          <a:p>
            <a:pPr marL="457200" indent="-457200">
              <a:buFont typeface="Arial" panose="020B0604020202020204" pitchFamily="34" charset="0"/>
              <a:buChar char="•"/>
            </a:pPr>
            <a:r>
              <a:rPr lang="en-US" dirty="0">
                <a:latin typeface="Avenir Next LT Pro Light" panose="020B0304020202020204" pitchFamily="34" charset="0"/>
              </a:rPr>
              <a:t>Improve Medical School Performance Evaluations (MSPE)</a:t>
            </a:r>
          </a:p>
          <a:p>
            <a:pPr marL="457200" indent="-457200">
              <a:buFont typeface="Arial" panose="020B0604020202020204" pitchFamily="34" charset="0"/>
              <a:buChar char="•"/>
            </a:pPr>
            <a:r>
              <a:rPr lang="en-US" dirty="0">
                <a:latin typeface="Avenir Next LT Pro Light" panose="020B0304020202020204" pitchFamily="34" charset="0"/>
              </a:rPr>
              <a:t>Replace letters of recommendation (LOR) with structured evaluative letters as universal tool </a:t>
            </a:r>
            <a:endParaRPr lang="en-US" sz="2400" dirty="0">
              <a:latin typeface="Avenir Next LT Pro Light" panose="020B0304020202020204" pitchFamily="34" charset="0"/>
            </a:endParaRPr>
          </a:p>
          <a:p>
            <a:pPr marL="457200" indent="-457200">
              <a:buFont typeface="Arial" panose="020B0604020202020204" pitchFamily="34" charset="0"/>
              <a:buChar char="•"/>
            </a:pPr>
            <a:r>
              <a:rPr lang="en-US" dirty="0">
                <a:latin typeface="Avenir Next LT Pro Light" panose="020B0304020202020204" pitchFamily="34" charset="0"/>
              </a:rPr>
              <a:t>Critically evaluate use of filters and unintended effects on applicant review</a:t>
            </a:r>
          </a:p>
          <a:p>
            <a:pPr marL="457200" indent="-457200">
              <a:buFont typeface="Arial" panose="020B0604020202020204" pitchFamily="34" charset="0"/>
              <a:buChar char="•"/>
            </a:pPr>
            <a:r>
              <a:rPr lang="en-US" sz="2800" dirty="0">
                <a:solidFill>
                  <a:schemeClr val="accent4">
                    <a:lumMod val="75000"/>
                  </a:schemeClr>
                </a:solidFill>
                <a:latin typeface="Avenir Next LT Pro Light" panose="020B0304020202020204" pitchFamily="34" charset="0"/>
              </a:rPr>
              <a:t>EM Ex: EM CORD Standardized Letter of Evaluation (SLOE)</a:t>
            </a:r>
            <a:endParaRPr lang="en-US" sz="2800" dirty="0">
              <a:latin typeface="Avenir Next LT Pro Light" panose="020B0304020202020204" pitchFamily="34" charset="0"/>
            </a:endParaRPr>
          </a:p>
          <a:p>
            <a:endParaRPr lang="en-US" dirty="0"/>
          </a:p>
          <a:p>
            <a:endParaRPr lang="en-US" dirty="0"/>
          </a:p>
        </p:txBody>
      </p:sp>
      <p:pic>
        <p:nvPicPr>
          <p:cNvPr id="7" name="Picture 6">
            <a:extLst>
              <a:ext uri="{FF2B5EF4-FFF2-40B4-BE49-F238E27FC236}">
                <a16:creationId xmlns:a16="http://schemas.microsoft.com/office/drawing/2014/main" id="{125D3867-B451-4FBB-BA3C-3E3DC332B457}"/>
              </a:ext>
            </a:extLst>
          </p:cNvPr>
          <p:cNvPicPr>
            <a:picLocks noChangeAspect="1"/>
          </p:cNvPicPr>
          <p:nvPr/>
        </p:nvPicPr>
        <p:blipFill rotWithShape="1">
          <a:blip r:embed="rId3"/>
          <a:srcRect l="34129" t="18497" r="35112" b="13559"/>
          <a:stretch/>
        </p:blipFill>
        <p:spPr>
          <a:xfrm>
            <a:off x="7736442" y="1006868"/>
            <a:ext cx="3460132" cy="4299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70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CA82-A1A6-4363-AC9B-52DC25024EA7}"/>
              </a:ext>
            </a:extLst>
          </p:cNvPr>
          <p:cNvSpPr>
            <a:spLocks noGrp="1"/>
          </p:cNvSpPr>
          <p:nvPr>
            <p:ph type="title"/>
          </p:nvPr>
        </p:nvSpPr>
        <p:spPr>
          <a:xfrm>
            <a:off x="610314" y="399779"/>
            <a:ext cx="11182349" cy="620712"/>
          </a:xfrm>
        </p:spPr>
        <p:txBody>
          <a:bodyPr/>
          <a:lstStyle/>
          <a:p>
            <a:r>
              <a:rPr lang="en-US" sz="2800" dirty="0">
                <a:latin typeface="Avenir Next LT Pro Demi" panose="020B0704020202020204" pitchFamily="34" charset="0"/>
              </a:rPr>
              <a:t>UGRC Theme: Optimization of Application Interview and Selection Processes</a:t>
            </a:r>
          </a:p>
        </p:txBody>
      </p:sp>
      <p:sp>
        <p:nvSpPr>
          <p:cNvPr id="3" name="Content Placeholder 2">
            <a:extLst>
              <a:ext uri="{FF2B5EF4-FFF2-40B4-BE49-F238E27FC236}">
                <a16:creationId xmlns:a16="http://schemas.microsoft.com/office/drawing/2014/main" id="{BF138F71-26CF-4EF5-A2DF-8885EAF9F0AA}"/>
              </a:ext>
            </a:extLst>
          </p:cNvPr>
          <p:cNvSpPr>
            <a:spLocks noGrp="1"/>
          </p:cNvSpPr>
          <p:nvPr>
            <p:ph idx="1"/>
          </p:nvPr>
        </p:nvSpPr>
        <p:spPr>
          <a:xfrm>
            <a:off x="610314" y="1134968"/>
            <a:ext cx="6428205" cy="4795454"/>
          </a:xfrm>
        </p:spPr>
        <p:txBody>
          <a:bodyPr/>
          <a:lstStyle/>
          <a:p>
            <a:pPr marL="457200" indent="-457200">
              <a:buFont typeface="Arial" panose="020B0604020202020204" pitchFamily="34" charset="0"/>
              <a:buChar char="•"/>
            </a:pPr>
            <a:r>
              <a:rPr lang="en-US" sz="2400" dirty="0">
                <a:latin typeface="Avenir Next LT Pro Light" panose="020B0304020202020204" pitchFamily="34" charset="0"/>
              </a:rPr>
              <a:t>Virtual interviewing for 2021-22 season with ongoing study of impact as a potential permanent process</a:t>
            </a:r>
          </a:p>
          <a:p>
            <a:pPr marL="855663" lvl="1" indent="-457200">
              <a:buFont typeface="Arial" panose="020B0604020202020204" pitchFamily="34" charset="0"/>
              <a:buChar char="•"/>
            </a:pPr>
            <a:r>
              <a:rPr lang="en-US" sz="2000" dirty="0">
                <a:latin typeface="Avenir Next LT Pro Light" panose="020B0304020202020204" pitchFamily="34" charset="0"/>
              </a:rPr>
              <a:t>Convene diverse individuals to review interview data and options for future seasons</a:t>
            </a:r>
          </a:p>
          <a:p>
            <a:pPr marL="457200" indent="-457200">
              <a:buFont typeface="Arial" panose="020B0604020202020204" pitchFamily="34" charset="0"/>
              <a:buChar char="•"/>
            </a:pPr>
            <a:r>
              <a:rPr lang="en-US" sz="2400" dirty="0">
                <a:latin typeface="Avenir Next LT Pro Light" panose="020B0304020202020204" pitchFamily="34" charset="0"/>
              </a:rPr>
              <a:t>Develop standards for interview offers and acceptances</a:t>
            </a:r>
          </a:p>
          <a:p>
            <a:pPr marL="457200" indent="-457200">
              <a:buFont typeface="Arial" panose="020B0604020202020204" pitchFamily="34" charset="0"/>
              <a:buChar char="•"/>
            </a:pPr>
            <a:r>
              <a:rPr lang="en-US" sz="2400" dirty="0">
                <a:latin typeface="Avenir Next LT Pro Light" panose="020B0304020202020204" pitchFamily="34" charset="0"/>
              </a:rPr>
              <a:t>Pilot innovations to reduce application and interview numbers</a:t>
            </a:r>
          </a:p>
          <a:p>
            <a:pPr marL="457200" indent="-457200">
              <a:buFont typeface="Arial" panose="020B0604020202020204" pitchFamily="34" charset="0"/>
              <a:buChar char="•"/>
            </a:pPr>
            <a:r>
              <a:rPr lang="en-US" sz="2400" dirty="0">
                <a:solidFill>
                  <a:schemeClr val="accent4">
                    <a:lumMod val="75000"/>
                  </a:schemeClr>
                </a:solidFill>
                <a:latin typeface="Avenir Next LT Pro Light" panose="020B0304020202020204" pitchFamily="34" charset="0"/>
              </a:rPr>
              <a:t>EM Interview guidance: Students should ideally interview at 12 EM residency programs, with an absolute maximum of 17</a:t>
            </a:r>
          </a:p>
        </p:txBody>
      </p:sp>
      <p:pic>
        <p:nvPicPr>
          <p:cNvPr id="5" name="Picture 4">
            <a:extLst>
              <a:ext uri="{FF2B5EF4-FFF2-40B4-BE49-F238E27FC236}">
                <a16:creationId xmlns:a16="http://schemas.microsoft.com/office/drawing/2014/main" id="{2AFC5B09-68A5-422C-AEEA-74AD1AF76F07}"/>
              </a:ext>
            </a:extLst>
          </p:cNvPr>
          <p:cNvPicPr>
            <a:picLocks noChangeAspect="1"/>
          </p:cNvPicPr>
          <p:nvPr/>
        </p:nvPicPr>
        <p:blipFill rotWithShape="1">
          <a:blip r:embed="rId3"/>
          <a:srcRect l="50815" t="25468" r="8281" b="25816"/>
          <a:stretch/>
        </p:blipFill>
        <p:spPr>
          <a:xfrm>
            <a:off x="7285100" y="1428109"/>
            <a:ext cx="4754144" cy="3184987"/>
          </a:xfrm>
          <a:prstGeom prst="rect">
            <a:avLst/>
          </a:prstGeom>
        </p:spPr>
      </p:pic>
    </p:spTree>
    <p:extLst>
      <p:ext uri="{BB962C8B-B14F-4D97-AF65-F5344CB8AC3E}">
        <p14:creationId xmlns:p14="http://schemas.microsoft.com/office/powerpoint/2010/main" val="214350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0CF3-69D7-4B6B-93AB-9F5A8FF08A21}"/>
              </a:ext>
            </a:extLst>
          </p:cNvPr>
          <p:cNvSpPr>
            <a:spLocks noGrp="1"/>
          </p:cNvSpPr>
          <p:nvPr>
            <p:ph type="title"/>
          </p:nvPr>
        </p:nvSpPr>
        <p:spPr>
          <a:xfrm>
            <a:off x="759884" y="175485"/>
            <a:ext cx="11182349" cy="620712"/>
          </a:xfrm>
        </p:spPr>
        <p:txBody>
          <a:bodyPr/>
          <a:lstStyle/>
          <a:p>
            <a:r>
              <a:rPr lang="en-US" sz="2800" dirty="0">
                <a:latin typeface="Avenir Next LT Pro Demi" panose="020B0704020202020204" pitchFamily="34" charset="0"/>
              </a:rPr>
              <a:t>UGRC Theme: Educational Continuity and Resident Readiness</a:t>
            </a:r>
          </a:p>
        </p:txBody>
      </p:sp>
      <p:sp>
        <p:nvSpPr>
          <p:cNvPr id="3" name="Content Placeholder 2">
            <a:extLst>
              <a:ext uri="{FF2B5EF4-FFF2-40B4-BE49-F238E27FC236}">
                <a16:creationId xmlns:a16="http://schemas.microsoft.com/office/drawing/2014/main" id="{B0D979C2-C023-4B27-82B8-64D1BEB558D7}"/>
              </a:ext>
            </a:extLst>
          </p:cNvPr>
          <p:cNvSpPr>
            <a:spLocks noGrp="1"/>
          </p:cNvSpPr>
          <p:nvPr>
            <p:ph idx="1"/>
          </p:nvPr>
        </p:nvSpPr>
        <p:spPr>
          <a:xfrm>
            <a:off x="759884" y="1031273"/>
            <a:ext cx="6009864" cy="4795454"/>
          </a:xfrm>
        </p:spPr>
        <p:txBody>
          <a:bodyPr/>
          <a:lstStyle/>
          <a:p>
            <a:pPr marL="457200" indent="-457200">
              <a:buFont typeface="Arial" panose="020B0604020202020204" pitchFamily="34" charset="0"/>
              <a:buChar char="•"/>
            </a:pPr>
            <a:r>
              <a:rPr lang="en-US" sz="2200" dirty="0">
                <a:latin typeface="Avenir Next LT Pro Light" panose="020B0304020202020204" pitchFamily="34" charset="0"/>
              </a:rPr>
              <a:t>Specialty specific resident assessment data auto fed back to medical schools through standardized process to enhance accountability and inform CQI of UME programs </a:t>
            </a:r>
          </a:p>
          <a:p>
            <a:pPr marL="457200" indent="-457200">
              <a:buFont typeface="Arial" panose="020B0604020202020204" pitchFamily="34" charset="0"/>
              <a:buChar char="•"/>
            </a:pPr>
            <a:r>
              <a:rPr lang="en-US" sz="2200" dirty="0">
                <a:latin typeface="Avenir Next LT Pro Light" panose="020B0304020202020204" pitchFamily="34" charset="0"/>
              </a:rPr>
              <a:t>Develop centralized source of resident support resources for PDs, DIOs</a:t>
            </a:r>
          </a:p>
          <a:p>
            <a:pPr marL="457200" indent="-457200">
              <a:buFont typeface="Arial" panose="020B0604020202020204" pitchFamily="34" charset="0"/>
              <a:buChar char="•"/>
            </a:pPr>
            <a:r>
              <a:rPr lang="en-US" sz="2200" dirty="0">
                <a:latin typeface="Avenir Next LT Pro Light" panose="020B0304020202020204" pitchFamily="34" charset="0"/>
              </a:rPr>
              <a:t>Foster positive coaching relationships to support the transition to residency</a:t>
            </a:r>
          </a:p>
          <a:p>
            <a:pPr marL="457200" indent="-457200">
              <a:buFont typeface="Arial" panose="020B0604020202020204" pitchFamily="34" charset="0"/>
              <a:buChar char="•"/>
            </a:pPr>
            <a:r>
              <a:rPr lang="en-US" sz="2200" dirty="0">
                <a:latin typeface="Avenir Next LT Pro Light" panose="020B0304020202020204" pitchFamily="34" charset="0"/>
              </a:rPr>
              <a:t>Provide equitable specialty-aligned knowledge and skills training during final year in medical school</a:t>
            </a:r>
          </a:p>
          <a:p>
            <a:pPr marL="457200" indent="-457200">
              <a:buFont typeface="Arial" panose="020B0604020202020204" pitchFamily="34" charset="0"/>
              <a:buChar char="•"/>
            </a:pPr>
            <a:r>
              <a:rPr lang="en-US" sz="2200" dirty="0">
                <a:latin typeface="Avenir Next LT Pro Light" panose="020B0304020202020204" pitchFamily="34" charset="0"/>
              </a:rPr>
              <a:t>Improve orientation to GME</a:t>
            </a:r>
          </a:p>
        </p:txBody>
      </p:sp>
      <p:pic>
        <p:nvPicPr>
          <p:cNvPr id="5" name="Picture 4">
            <a:extLst>
              <a:ext uri="{FF2B5EF4-FFF2-40B4-BE49-F238E27FC236}">
                <a16:creationId xmlns:a16="http://schemas.microsoft.com/office/drawing/2014/main" id="{5DAB5F1A-9C2C-4BCA-AF5E-4FD9B21536BD}"/>
              </a:ext>
            </a:extLst>
          </p:cNvPr>
          <p:cNvPicPr>
            <a:picLocks noChangeAspect="1"/>
          </p:cNvPicPr>
          <p:nvPr/>
        </p:nvPicPr>
        <p:blipFill rotWithShape="1">
          <a:blip r:embed="rId3"/>
          <a:srcRect l="31382" t="13324" r="23717" b="16752"/>
          <a:stretch/>
        </p:blipFill>
        <p:spPr>
          <a:xfrm>
            <a:off x="7299819" y="1148811"/>
            <a:ext cx="4642414" cy="406667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272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0787" name="Rectangle 3"/>
          <p:cNvSpPr>
            <a:spLocks noGrp="1" noChangeArrowheads="1"/>
          </p:cNvSpPr>
          <p:nvPr>
            <p:ph idx="1"/>
          </p:nvPr>
        </p:nvSpPr>
        <p:spPr>
          <a:xfrm>
            <a:off x="600429" y="1193249"/>
            <a:ext cx="5358582" cy="4867827"/>
          </a:xfrm>
        </p:spPr>
        <p:txBody>
          <a:bodyPr>
            <a:normAutofit lnSpcReduction="10000"/>
          </a:bodyPr>
          <a:lstStyle/>
          <a:p>
            <a:pPr marL="457200" lvl="0" indent="-457200">
              <a:buFont typeface="Arial" panose="020B0604020202020204" pitchFamily="34" charset="0"/>
              <a:buChar char="•"/>
            </a:pPr>
            <a:r>
              <a:rPr lang="en-US" sz="2200" dirty="0">
                <a:solidFill>
                  <a:srgbClr val="002060"/>
                </a:solidFill>
                <a:latin typeface="Avenir Next LT Pro Light" panose="020B0304020202020204" pitchFamily="34" charset="0"/>
              </a:rPr>
              <a:t>In collaboration with ACGME, AACOM and participating schools and residency programs</a:t>
            </a:r>
          </a:p>
          <a:p>
            <a:pPr marL="855663" lvl="1" indent="-457200">
              <a:buFont typeface="Arial" panose="020B0604020202020204" pitchFamily="34" charset="0"/>
              <a:buChar char="•"/>
            </a:pPr>
            <a:r>
              <a:rPr lang="en-US" sz="1800" dirty="0">
                <a:solidFill>
                  <a:srgbClr val="002060"/>
                </a:solidFill>
                <a:latin typeface="Avenir Next LT Pro Light" panose="020B0304020202020204" pitchFamily="34" charset="0"/>
              </a:rPr>
              <a:t>62% of U.S. MD and DO granting medical schools are participating (Year 2)</a:t>
            </a:r>
          </a:p>
          <a:p>
            <a:pPr marL="457200" lvl="0" indent="-457200">
              <a:buFont typeface="Arial" panose="020B0604020202020204" pitchFamily="34" charset="0"/>
              <a:buChar char="•"/>
            </a:pPr>
            <a:r>
              <a:rPr lang="en-US" sz="2200" dirty="0">
                <a:solidFill>
                  <a:srgbClr val="002060"/>
                </a:solidFill>
                <a:latin typeface="Avenir Next LT Pro Light" panose="020B0304020202020204" pitchFamily="34" charset="0"/>
              </a:rPr>
              <a:t>A shared overall goal is to improve the medical schools’ ability to make data informed improvements in their curricula and streamline the process for PDs</a:t>
            </a:r>
          </a:p>
          <a:p>
            <a:pPr marL="457200" lvl="0" indent="-457200">
              <a:buFont typeface="Arial" panose="020B0604020202020204" pitchFamily="34" charset="0"/>
              <a:buChar char="•"/>
            </a:pPr>
            <a:r>
              <a:rPr lang="en-US" sz="2200" dirty="0">
                <a:solidFill>
                  <a:srgbClr val="002060"/>
                </a:solidFill>
                <a:latin typeface="Avenir Next LT Pro Light" panose="020B0304020202020204" pitchFamily="34" charset="0"/>
              </a:rPr>
              <a:t>This </a:t>
            </a:r>
            <a:r>
              <a:rPr lang="en-US" sz="2200" dirty="0">
                <a:solidFill>
                  <a:srgbClr val="002060"/>
                </a:solidFill>
                <a:latin typeface="Avenir Next LT Pro Light" panose="020B0304020202020204" pitchFamily="34" charset="0"/>
                <a:hlinkClick r:id="rId3"/>
              </a:rPr>
              <a:t>new streamlined, standard approach </a:t>
            </a:r>
            <a:r>
              <a:rPr lang="en-US" sz="2200" dirty="0">
                <a:solidFill>
                  <a:srgbClr val="002060"/>
                </a:solidFill>
                <a:latin typeface="Avenir Next LT Pro Light" panose="020B0304020202020204" pitchFamily="34" charset="0"/>
              </a:rPr>
              <a:t>to collecting assessment data of resident readiness from PDs has been piloted for 2 years </a:t>
            </a:r>
          </a:p>
          <a:p>
            <a:pPr marL="457200" lvl="0" indent="-457200">
              <a:buFont typeface="Arial" panose="020B0604020202020204" pitchFamily="34" charset="0"/>
              <a:buChar char="•"/>
            </a:pPr>
            <a:r>
              <a:rPr lang="en-US" sz="2200" dirty="0">
                <a:solidFill>
                  <a:srgbClr val="002060"/>
                </a:solidFill>
                <a:latin typeface="Avenir Next LT Pro Light" panose="020B0304020202020204" pitchFamily="34" charset="0"/>
              </a:rPr>
              <a:t>Year 1 data summary available online and year 2 in process</a:t>
            </a:r>
          </a:p>
          <a:p>
            <a:pPr lvl="0"/>
            <a:endParaRPr lang="en-US" sz="2200" dirty="0">
              <a:solidFill>
                <a:srgbClr val="002060"/>
              </a:solidFill>
              <a:effectLst/>
              <a:latin typeface="Avenir Next LT Pro Light" panose="020B0304020202020204" pitchFamily="34" charset="0"/>
            </a:endParaRPr>
          </a:p>
        </p:txBody>
      </p:sp>
      <p:sp>
        <p:nvSpPr>
          <p:cNvPr id="2" name="Title 1">
            <a:extLst>
              <a:ext uri="{FF2B5EF4-FFF2-40B4-BE49-F238E27FC236}">
                <a16:creationId xmlns:a16="http://schemas.microsoft.com/office/drawing/2014/main" id="{01088BC3-940F-4278-954C-21C5C6A0783B}"/>
              </a:ext>
            </a:extLst>
          </p:cNvPr>
          <p:cNvSpPr>
            <a:spLocks noGrp="1"/>
          </p:cNvSpPr>
          <p:nvPr>
            <p:ph type="title"/>
          </p:nvPr>
        </p:nvSpPr>
        <p:spPr>
          <a:xfrm>
            <a:off x="600429" y="379887"/>
            <a:ext cx="11182349" cy="620712"/>
          </a:xfrm>
        </p:spPr>
        <p:txBody>
          <a:bodyPr/>
          <a:lstStyle/>
          <a:p>
            <a:pPr algn="l" defTabSz="889000">
              <a:lnSpc>
                <a:spcPct val="80000"/>
              </a:lnSpc>
              <a:buClr>
                <a:srgbClr val="DADDFE"/>
              </a:buClr>
            </a:pPr>
            <a:r>
              <a:rPr lang="en-US" sz="2800" dirty="0">
                <a:latin typeface="Avenir Next LT Pro Demi" panose="020B0704020202020204" pitchFamily="34" charset="0"/>
              </a:rPr>
              <a:t>Resident Readiness Survey Pilot: </a:t>
            </a:r>
            <a:br>
              <a:rPr lang="en-US" sz="2800" dirty="0">
                <a:latin typeface="Avenir Next LT Pro Demi" panose="020B0704020202020204" pitchFamily="34" charset="0"/>
              </a:rPr>
            </a:br>
            <a:r>
              <a:rPr lang="en-US" sz="2000" i="1" dirty="0">
                <a:latin typeface="Avenir Next LT Pro Demi" panose="020B0704020202020204" pitchFamily="34" charset="0"/>
              </a:rPr>
              <a:t>A National Feedback System for Continuous Curricular Improvements in Medical Education</a:t>
            </a:r>
            <a:endParaRPr lang="en-US" sz="2000" dirty="0">
              <a:latin typeface="Avenir Next LT Pro Demi" panose="020B0704020202020204" pitchFamily="34" charset="0"/>
            </a:endParaRPr>
          </a:p>
        </p:txBody>
      </p:sp>
      <p:sp>
        <p:nvSpPr>
          <p:cNvPr id="9590789" name="Text Box 5"/>
          <p:cNvSpPr txBox="1">
            <a:spLocks noChangeArrowheads="1"/>
          </p:cNvSpPr>
          <p:nvPr/>
        </p:nvSpPr>
        <p:spPr bwMode="auto">
          <a:xfrm>
            <a:off x="1820864" y="6061076"/>
            <a:ext cx="184731" cy="417037"/>
          </a:xfrm>
          <a:prstGeom prst="rect">
            <a:avLst/>
          </a:prstGeom>
          <a:noFill/>
          <a:ln w="22225">
            <a:noFill/>
            <a:miter lim="800000"/>
            <a:headEnd/>
            <a:tailEnd/>
          </a:ln>
          <a:effectLst/>
        </p:spPr>
        <p:txBody>
          <a:bodyPr wrap="none">
            <a:spAutoFit/>
          </a:bodyPr>
          <a:lstStyle/>
          <a:p>
            <a:endParaRPr lang="en-US"/>
          </a:p>
        </p:txBody>
      </p:sp>
      <p:pic>
        <p:nvPicPr>
          <p:cNvPr id="4" name="Picture 3">
            <a:extLst>
              <a:ext uri="{FF2B5EF4-FFF2-40B4-BE49-F238E27FC236}">
                <a16:creationId xmlns:a16="http://schemas.microsoft.com/office/drawing/2014/main" id="{7F37A13D-DF1A-41F1-9110-7CC3D3748143}"/>
              </a:ext>
            </a:extLst>
          </p:cNvPr>
          <p:cNvPicPr>
            <a:picLocks noChangeAspect="1"/>
          </p:cNvPicPr>
          <p:nvPr/>
        </p:nvPicPr>
        <p:blipFill>
          <a:blip r:embed="rId4"/>
          <a:stretch>
            <a:fillRect/>
          </a:stretch>
        </p:blipFill>
        <p:spPr>
          <a:xfrm>
            <a:off x="6096000" y="1440689"/>
            <a:ext cx="5830509" cy="39766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405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48CA3-E0AD-4DB4-A86B-597BCFC3A76B}"/>
              </a:ext>
            </a:extLst>
          </p:cNvPr>
          <p:cNvSpPr>
            <a:spLocks noGrp="1"/>
          </p:cNvSpPr>
          <p:nvPr>
            <p:ph type="title"/>
          </p:nvPr>
        </p:nvSpPr>
        <p:spPr/>
        <p:txBody>
          <a:bodyPr/>
          <a:lstStyle/>
          <a:p>
            <a:r>
              <a:rPr lang="en-US" dirty="0"/>
              <a:t>Resident Readiness Assessment Data for CQI</a:t>
            </a:r>
          </a:p>
        </p:txBody>
      </p:sp>
      <p:graphicFrame>
        <p:nvGraphicFramePr>
          <p:cNvPr id="4" name="Table 3">
            <a:extLst>
              <a:ext uri="{FF2B5EF4-FFF2-40B4-BE49-F238E27FC236}">
                <a16:creationId xmlns:a16="http://schemas.microsoft.com/office/drawing/2014/main" id="{8DD4AEE5-7E41-455C-9F8C-87578CE412A7}"/>
              </a:ext>
            </a:extLst>
          </p:cNvPr>
          <p:cNvGraphicFramePr>
            <a:graphicFrameLocks noGrp="1"/>
          </p:cNvGraphicFramePr>
          <p:nvPr>
            <p:extLst>
              <p:ext uri="{D42A27DB-BD31-4B8C-83A1-F6EECF244321}">
                <p14:modId xmlns:p14="http://schemas.microsoft.com/office/powerpoint/2010/main" val="740766613"/>
              </p:ext>
            </p:extLst>
          </p:nvPr>
        </p:nvGraphicFramePr>
        <p:xfrm>
          <a:off x="759883" y="2205112"/>
          <a:ext cx="10823134" cy="2658221"/>
        </p:xfrm>
        <a:graphic>
          <a:graphicData uri="http://schemas.openxmlformats.org/drawingml/2006/table">
            <a:tbl>
              <a:tblPr firstRow="1" firstCol="1" bandRow="1">
                <a:tableStyleId>{93296810-A885-4BE3-A3E7-6D5BEEA58F35}</a:tableStyleId>
              </a:tblPr>
              <a:tblGrid>
                <a:gridCol w="4769047">
                  <a:extLst>
                    <a:ext uri="{9D8B030D-6E8A-4147-A177-3AD203B41FA5}">
                      <a16:colId xmlns:a16="http://schemas.microsoft.com/office/drawing/2014/main" val="1662168304"/>
                    </a:ext>
                  </a:extLst>
                </a:gridCol>
                <a:gridCol w="1371600">
                  <a:extLst>
                    <a:ext uri="{9D8B030D-6E8A-4147-A177-3AD203B41FA5}">
                      <a16:colId xmlns:a16="http://schemas.microsoft.com/office/drawing/2014/main" val="3165274921"/>
                    </a:ext>
                  </a:extLst>
                </a:gridCol>
                <a:gridCol w="1488558">
                  <a:extLst>
                    <a:ext uri="{9D8B030D-6E8A-4147-A177-3AD203B41FA5}">
                      <a16:colId xmlns:a16="http://schemas.microsoft.com/office/drawing/2014/main" val="2366914466"/>
                    </a:ext>
                  </a:extLst>
                </a:gridCol>
                <a:gridCol w="1485420">
                  <a:extLst>
                    <a:ext uri="{9D8B030D-6E8A-4147-A177-3AD203B41FA5}">
                      <a16:colId xmlns:a16="http://schemas.microsoft.com/office/drawing/2014/main" val="2168809137"/>
                    </a:ext>
                  </a:extLst>
                </a:gridCol>
                <a:gridCol w="1708509">
                  <a:extLst>
                    <a:ext uri="{9D8B030D-6E8A-4147-A177-3AD203B41FA5}">
                      <a16:colId xmlns:a16="http://schemas.microsoft.com/office/drawing/2014/main" val="3774865198"/>
                    </a:ext>
                  </a:extLst>
                </a:gridCol>
              </a:tblGrid>
              <a:tr h="920861">
                <a:tc rowSpan="2">
                  <a:txBody>
                    <a:bodyPr/>
                    <a:lstStyle/>
                    <a:p>
                      <a:pPr marL="0" marR="0" algn="ctr">
                        <a:spcBef>
                          <a:spcPts val="0"/>
                        </a:spcBef>
                        <a:spcAft>
                          <a:spcPts val="0"/>
                        </a:spcAft>
                      </a:pPr>
                      <a:r>
                        <a:rPr lang="en-US" sz="1800" dirty="0">
                          <a:effectLst/>
                        </a:rPr>
                        <a:t>Overall Performance per PD: </a:t>
                      </a:r>
                    </a:p>
                    <a:p>
                      <a:pPr marL="0" marR="0" algn="ctr">
                        <a:spcBef>
                          <a:spcPts val="0"/>
                        </a:spcBef>
                        <a:spcAft>
                          <a:spcPts val="0"/>
                        </a:spcAft>
                      </a:pPr>
                      <a:r>
                        <a:rPr lang="en-US" sz="1600" i="1" dirty="0">
                          <a:effectLst/>
                        </a:rPr>
                        <a:t>During the Transition to GME, Did this Resident Meet Overall Performance Expectations?</a:t>
                      </a:r>
                      <a:endParaRPr lang="en-US" sz="1800" i="1" dirty="0">
                        <a:effectLst/>
                        <a:latin typeface="Calibri" panose="020F0502020204030204" pitchFamily="34" charset="0"/>
                        <a:ea typeface="Calibri" panose="020F0502020204030204" pitchFamily="34" charset="0"/>
                      </a:endParaRPr>
                    </a:p>
                  </a:txBody>
                  <a:tcPr marL="68580" marR="68580" marT="0" marB="0" anchor="ctr"/>
                </a:tc>
                <a:tc gridSpan="2">
                  <a:txBody>
                    <a:bodyPr/>
                    <a:lstStyle/>
                    <a:p>
                      <a:pPr marL="0" marR="0" algn="ctr">
                        <a:spcBef>
                          <a:spcPts val="0"/>
                        </a:spcBef>
                        <a:spcAft>
                          <a:spcPts val="0"/>
                        </a:spcAft>
                      </a:pPr>
                      <a:r>
                        <a:rPr lang="en-US" sz="1800" b="1" dirty="0">
                          <a:solidFill>
                            <a:schemeClr val="bg1"/>
                          </a:solidFill>
                          <a:effectLst/>
                        </a:rPr>
                        <a:t>Residents in Emergency Medicine</a:t>
                      </a:r>
                      <a:endParaRPr lang="en-US" sz="1800" b="1" dirty="0">
                        <a:solidFill>
                          <a:schemeClr val="bg1"/>
                        </a:solidFill>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1800" dirty="0">
                          <a:effectLst/>
                        </a:rPr>
                        <a:t>Residents in all Other Specialties (excluding EM)</a:t>
                      </a:r>
                      <a:endParaRPr lang="en-US" sz="1800" dirty="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526525549"/>
                  </a:ext>
                </a:extLst>
              </a:tr>
              <a:tr h="243291">
                <a:tc vMerge="1">
                  <a:txBody>
                    <a:bodyPr/>
                    <a:lstStyle/>
                    <a:p>
                      <a:endParaRPr lang="en-US"/>
                    </a:p>
                  </a:txBody>
                  <a:tcPr/>
                </a:tc>
                <a:tc>
                  <a:txBody>
                    <a:bodyPr/>
                    <a:lstStyle/>
                    <a:p>
                      <a:pPr marL="0" marR="0" algn="ctr">
                        <a:spcBef>
                          <a:spcPts val="0"/>
                        </a:spcBef>
                        <a:spcAft>
                          <a:spcPts val="0"/>
                        </a:spcAft>
                      </a:pPr>
                      <a:r>
                        <a:rPr lang="en-US" sz="1800" b="1" dirty="0">
                          <a:solidFill>
                            <a:schemeClr val="tx1"/>
                          </a:solidFill>
                          <a:effectLst/>
                        </a:rPr>
                        <a:t>Count</a:t>
                      </a:r>
                      <a:endParaRPr lang="en-US" sz="1800" b="1" dirty="0">
                        <a:solidFill>
                          <a:schemeClr val="tx1"/>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dirty="0">
                          <a:solidFill>
                            <a:schemeClr val="tx1"/>
                          </a:solidFill>
                          <a:effectLst/>
                        </a:rPr>
                        <a:t>Percent</a:t>
                      </a:r>
                      <a:endParaRPr lang="en-US" sz="1800" b="1" dirty="0">
                        <a:solidFill>
                          <a:schemeClr val="tx1"/>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dirty="0">
                          <a:solidFill>
                            <a:schemeClr val="tx1"/>
                          </a:solidFill>
                          <a:effectLst/>
                        </a:rPr>
                        <a:t>Count</a:t>
                      </a:r>
                      <a:endParaRPr lang="en-US" sz="1800" b="1" dirty="0">
                        <a:solidFill>
                          <a:schemeClr val="tx1"/>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dirty="0">
                          <a:solidFill>
                            <a:schemeClr val="tx1"/>
                          </a:solidFill>
                          <a:effectLst/>
                        </a:rPr>
                        <a:t>Percent</a:t>
                      </a:r>
                      <a:endParaRPr lang="en-US" sz="1800" b="1" dirty="0">
                        <a:solidFill>
                          <a:schemeClr val="tx1"/>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888724785"/>
                  </a:ext>
                </a:extLst>
              </a:tr>
              <a:tr h="367795">
                <a:tc>
                  <a:txBody>
                    <a:bodyPr/>
                    <a:lstStyle/>
                    <a:p>
                      <a:pPr marL="0" marR="0">
                        <a:spcBef>
                          <a:spcPts val="0"/>
                        </a:spcBef>
                        <a:spcAft>
                          <a:spcPts val="0"/>
                        </a:spcAft>
                      </a:pPr>
                      <a:endParaRPr lang="en-US" sz="1600" dirty="0">
                        <a:effectLst/>
                      </a:endParaRPr>
                    </a:p>
                    <a:p>
                      <a:pPr marL="0" marR="0">
                        <a:spcBef>
                          <a:spcPts val="0"/>
                        </a:spcBef>
                        <a:spcAft>
                          <a:spcPts val="0"/>
                        </a:spcAft>
                      </a:pPr>
                      <a:r>
                        <a:rPr lang="en-US" sz="1600" dirty="0">
                          <a:effectLst/>
                        </a:rPr>
                        <a:t>Exceeded overall performance expectations</a:t>
                      </a:r>
                    </a:p>
                  </a:txBody>
                  <a:tcPr marL="68580" marR="68580" marT="0" marB="0" anchor="b"/>
                </a:tc>
                <a:tc>
                  <a:txBody>
                    <a:bodyPr/>
                    <a:lstStyle/>
                    <a:p>
                      <a:pPr marL="0" marR="0" algn="ctr">
                        <a:spcBef>
                          <a:spcPts val="0"/>
                        </a:spcBef>
                        <a:spcAft>
                          <a:spcPts val="0"/>
                        </a:spcAft>
                      </a:pPr>
                      <a:r>
                        <a:rPr lang="en-US" sz="1800" b="1" dirty="0">
                          <a:solidFill>
                            <a:schemeClr val="accent4"/>
                          </a:solidFill>
                          <a:effectLst/>
                        </a:rPr>
                        <a:t>402</a:t>
                      </a:r>
                      <a:endParaRPr lang="en-US" sz="1800" b="1" dirty="0">
                        <a:solidFill>
                          <a:schemeClr val="accent4"/>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dirty="0">
                          <a:solidFill>
                            <a:schemeClr val="accent4"/>
                          </a:solidFill>
                          <a:effectLst/>
                        </a:rPr>
                        <a:t>32.8</a:t>
                      </a:r>
                      <a:endParaRPr lang="en-US" sz="1800" b="1" dirty="0">
                        <a:solidFill>
                          <a:schemeClr val="accent4"/>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dirty="0">
                          <a:effectLst/>
                        </a:rPr>
                        <a:t>2,592</a:t>
                      </a:r>
                      <a:endParaRPr lang="en-US"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a:effectLst/>
                        </a:rPr>
                        <a:t>31.0</a:t>
                      </a:r>
                      <a:endParaRPr lang="en-US" sz="18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563045861"/>
                  </a:ext>
                </a:extLst>
              </a:tr>
              <a:tr h="417756">
                <a:tc>
                  <a:txBody>
                    <a:bodyPr/>
                    <a:lstStyle/>
                    <a:p>
                      <a:pPr marL="0" marR="0">
                        <a:spcBef>
                          <a:spcPts val="0"/>
                        </a:spcBef>
                        <a:spcAft>
                          <a:spcPts val="0"/>
                        </a:spcAft>
                      </a:pPr>
                      <a:endParaRPr lang="en-US" sz="1600" dirty="0">
                        <a:effectLst/>
                      </a:endParaRPr>
                    </a:p>
                    <a:p>
                      <a:pPr marL="0" marR="0">
                        <a:spcBef>
                          <a:spcPts val="0"/>
                        </a:spcBef>
                        <a:spcAft>
                          <a:spcPts val="0"/>
                        </a:spcAft>
                      </a:pPr>
                      <a:r>
                        <a:rPr lang="en-US" sz="1600" dirty="0">
                          <a:effectLst/>
                        </a:rPr>
                        <a:t>Met overall performance expectations</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a:solidFill>
                            <a:schemeClr val="accent4"/>
                          </a:solidFill>
                          <a:effectLst/>
                        </a:rPr>
                        <a:t>786</a:t>
                      </a:r>
                      <a:endParaRPr lang="en-US" sz="1800" b="1">
                        <a:solidFill>
                          <a:schemeClr val="accent4"/>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dirty="0">
                          <a:solidFill>
                            <a:schemeClr val="accent4"/>
                          </a:solidFill>
                          <a:effectLst/>
                        </a:rPr>
                        <a:t>64.1</a:t>
                      </a:r>
                      <a:endParaRPr lang="en-US" sz="1800" b="1" dirty="0">
                        <a:solidFill>
                          <a:schemeClr val="accent4"/>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a:effectLst/>
                        </a:rPr>
                        <a:t>5,464</a:t>
                      </a:r>
                      <a:endParaRPr lang="en-US" sz="18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dirty="0">
                          <a:effectLst/>
                        </a:rPr>
                        <a:t>65.3</a:t>
                      </a:r>
                      <a:endParaRPr lang="en-US" sz="18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896110080"/>
                  </a:ext>
                </a:extLst>
              </a:tr>
              <a:tr h="390318">
                <a:tc>
                  <a:txBody>
                    <a:bodyPr/>
                    <a:lstStyle/>
                    <a:p>
                      <a:pPr marL="0" marR="0">
                        <a:spcBef>
                          <a:spcPts val="0"/>
                        </a:spcBef>
                        <a:spcAft>
                          <a:spcPts val="0"/>
                        </a:spcAft>
                      </a:pPr>
                      <a:endParaRPr lang="en-US" sz="1600" dirty="0">
                        <a:effectLst/>
                      </a:endParaRPr>
                    </a:p>
                    <a:p>
                      <a:pPr marL="0" marR="0">
                        <a:spcBef>
                          <a:spcPts val="0"/>
                        </a:spcBef>
                        <a:spcAft>
                          <a:spcPts val="0"/>
                        </a:spcAft>
                      </a:pPr>
                      <a:r>
                        <a:rPr lang="en-US" sz="1600" dirty="0">
                          <a:effectLst/>
                        </a:rPr>
                        <a:t>Did not meet overall performance expectations</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a:solidFill>
                            <a:schemeClr val="accent4"/>
                          </a:solidFill>
                          <a:effectLst/>
                        </a:rPr>
                        <a:t>38</a:t>
                      </a:r>
                      <a:endParaRPr lang="en-US" sz="1800" b="1">
                        <a:solidFill>
                          <a:schemeClr val="accent4"/>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dirty="0">
                          <a:solidFill>
                            <a:schemeClr val="accent4"/>
                          </a:solidFill>
                          <a:effectLst/>
                        </a:rPr>
                        <a:t>3.1</a:t>
                      </a:r>
                      <a:endParaRPr lang="en-US" sz="1800" b="1" dirty="0">
                        <a:solidFill>
                          <a:schemeClr val="accent4"/>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a:effectLst/>
                        </a:rPr>
                        <a:t>316</a:t>
                      </a:r>
                      <a:endParaRPr lang="en-US" sz="18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dirty="0">
                          <a:effectLst/>
                        </a:rPr>
                        <a:t>3.8</a:t>
                      </a:r>
                      <a:endParaRPr lang="en-US" sz="18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481948205"/>
                  </a:ext>
                </a:extLst>
              </a:tr>
            </a:tbl>
          </a:graphicData>
        </a:graphic>
      </p:graphicFrame>
      <p:sp>
        <p:nvSpPr>
          <p:cNvPr id="6" name="TextBox 5">
            <a:extLst>
              <a:ext uri="{FF2B5EF4-FFF2-40B4-BE49-F238E27FC236}">
                <a16:creationId xmlns:a16="http://schemas.microsoft.com/office/drawing/2014/main" id="{F3F27C00-4831-4C9E-8660-87DA3872B7FA}"/>
              </a:ext>
            </a:extLst>
          </p:cNvPr>
          <p:cNvSpPr txBox="1"/>
          <p:nvPr/>
        </p:nvSpPr>
        <p:spPr>
          <a:xfrm rot="835075">
            <a:off x="9899301" y="729070"/>
            <a:ext cx="4085863" cy="369332"/>
          </a:xfrm>
          <a:prstGeom prst="rect">
            <a:avLst/>
          </a:prstGeom>
          <a:noFill/>
        </p:spPr>
        <p:txBody>
          <a:bodyPr wrap="square" rtlCol="0">
            <a:spAutoFit/>
          </a:bodyPr>
          <a:lstStyle/>
          <a:p>
            <a:r>
              <a:rPr lang="en-US" dirty="0">
                <a:solidFill>
                  <a:srgbClr val="FF0000"/>
                </a:solidFill>
              </a:rPr>
              <a:t>Preliminary Results</a:t>
            </a:r>
          </a:p>
        </p:txBody>
      </p:sp>
      <p:sp>
        <p:nvSpPr>
          <p:cNvPr id="7" name="TextBox 6">
            <a:extLst>
              <a:ext uri="{FF2B5EF4-FFF2-40B4-BE49-F238E27FC236}">
                <a16:creationId xmlns:a16="http://schemas.microsoft.com/office/drawing/2014/main" id="{D57557D4-3886-45C6-BC71-ABD3922A2407}"/>
              </a:ext>
            </a:extLst>
          </p:cNvPr>
          <p:cNvSpPr txBox="1"/>
          <p:nvPr/>
        </p:nvSpPr>
        <p:spPr>
          <a:xfrm>
            <a:off x="759883" y="1169043"/>
            <a:ext cx="11081017" cy="1200329"/>
          </a:xfrm>
          <a:prstGeom prst="rect">
            <a:avLst/>
          </a:prstGeom>
          <a:noFill/>
        </p:spPr>
        <p:txBody>
          <a:bodyPr wrap="square" rtlCol="0">
            <a:spAutoFit/>
          </a:bodyPr>
          <a:lstStyle/>
          <a:p>
            <a:r>
              <a:rPr lang="en-US" b="1" dirty="0">
                <a:latin typeface="Avenir Next LT Pro Light" panose="020B0304020202020204" pitchFamily="34" charset="0"/>
              </a:rPr>
              <a:t>Overall: </a:t>
            </a:r>
            <a:r>
              <a:rPr lang="en-US" dirty="0">
                <a:latin typeface="Avenir Next LT Pro Light" panose="020B0304020202020204" pitchFamily="34" charset="0"/>
              </a:rPr>
              <a:t>53% of eligible residents and 62% of eligible programs participated in year 2 </a:t>
            </a:r>
          </a:p>
          <a:p>
            <a:r>
              <a:rPr lang="en-US" b="1" dirty="0">
                <a:latin typeface="Avenir Next LT Pro Light" panose="020B0304020202020204" pitchFamily="34" charset="0"/>
              </a:rPr>
              <a:t>EM: </a:t>
            </a:r>
            <a:r>
              <a:rPr lang="en-US" dirty="0">
                <a:latin typeface="Avenir Next LT Pro Light" panose="020B0304020202020204" pitchFamily="34" charset="0"/>
              </a:rPr>
              <a:t>70% of eligible residents and 74% of </a:t>
            </a:r>
            <a:r>
              <a:rPr lang="en-US" dirty="0">
                <a:solidFill>
                  <a:srgbClr val="2F5496"/>
                </a:solidFill>
                <a:effectLst/>
                <a:latin typeface="Avenir Next LT Pro Light" panose="020B0304020202020204" pitchFamily="34" charset="0"/>
                <a:ea typeface="Calibri" panose="020F0502020204030204" pitchFamily="34" charset="0"/>
              </a:rPr>
              <a:t>eligible Emergency Medicine programs participated in year 2</a:t>
            </a:r>
            <a:endParaRPr lang="en-US" dirty="0">
              <a:effectLst/>
              <a:latin typeface="Avenir Next LT Pro Light" panose="020B0304020202020204" pitchFamily="34" charset="0"/>
              <a:ea typeface="Calibri" panose="020F0502020204030204" pitchFamily="34" charset="0"/>
            </a:endParaRPr>
          </a:p>
          <a:p>
            <a:endParaRPr lang="en-US" dirty="0">
              <a:latin typeface="Avenir Next LT Pro Light" panose="020B0304020202020204" pitchFamily="34" charset="0"/>
            </a:endParaRPr>
          </a:p>
          <a:p>
            <a:endParaRPr lang="en-US" dirty="0">
              <a:latin typeface="Avenir Next LT Pro Light" panose="020B0304020202020204" pitchFamily="34" charset="0"/>
            </a:endParaRPr>
          </a:p>
        </p:txBody>
      </p:sp>
    </p:spTree>
    <p:extLst>
      <p:ext uri="{BB962C8B-B14F-4D97-AF65-F5344CB8AC3E}">
        <p14:creationId xmlns:p14="http://schemas.microsoft.com/office/powerpoint/2010/main" val="198175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5A05-06C1-4D30-B505-B5E5E517F066}"/>
              </a:ext>
            </a:extLst>
          </p:cNvPr>
          <p:cNvSpPr>
            <a:spLocks noGrp="1"/>
          </p:cNvSpPr>
          <p:nvPr>
            <p:ph type="title"/>
          </p:nvPr>
        </p:nvSpPr>
        <p:spPr>
          <a:xfrm>
            <a:off x="500865" y="1002605"/>
            <a:ext cx="11360151" cy="620712"/>
          </a:xfrm>
        </p:spPr>
        <p:txBody>
          <a:bodyPr/>
          <a:lstStyle/>
          <a:p>
            <a:r>
              <a:rPr lang="en-US" dirty="0"/>
              <a:t>Resident Readiness or </a:t>
            </a:r>
            <a:br>
              <a:rPr lang="en-US" dirty="0"/>
            </a:br>
            <a:r>
              <a:rPr lang="en-US" i="1" dirty="0"/>
              <a:t>Contextual Competence</a:t>
            </a:r>
            <a:br>
              <a:rPr lang="en-US" dirty="0"/>
            </a:br>
            <a:endParaRPr lang="en-US" dirty="0"/>
          </a:p>
        </p:txBody>
      </p:sp>
      <p:graphicFrame>
        <p:nvGraphicFramePr>
          <p:cNvPr id="4" name="Content Placeholder 3">
            <a:extLst>
              <a:ext uri="{FF2B5EF4-FFF2-40B4-BE49-F238E27FC236}">
                <a16:creationId xmlns:a16="http://schemas.microsoft.com/office/drawing/2014/main" id="{95AA8AD7-6718-4147-9168-F08D99D6009B}"/>
              </a:ext>
            </a:extLst>
          </p:cNvPr>
          <p:cNvGraphicFramePr>
            <a:graphicFrameLocks noGrp="1"/>
          </p:cNvGraphicFramePr>
          <p:nvPr>
            <p:ph idx="1"/>
            <p:extLst>
              <p:ext uri="{D42A27DB-BD31-4B8C-83A1-F6EECF244321}">
                <p14:modId xmlns:p14="http://schemas.microsoft.com/office/powerpoint/2010/main" val="1759557817"/>
              </p:ext>
            </p:extLst>
          </p:nvPr>
        </p:nvGraphicFramePr>
        <p:xfrm>
          <a:off x="5671335" y="349322"/>
          <a:ext cx="6150758" cy="4890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89465AB-517D-4EF0-BB2F-4FE15FD978E7}"/>
              </a:ext>
            </a:extLst>
          </p:cNvPr>
          <p:cNvSpPr txBox="1"/>
          <p:nvPr/>
        </p:nvSpPr>
        <p:spPr>
          <a:xfrm>
            <a:off x="5671334" y="5243777"/>
            <a:ext cx="6359704" cy="577081"/>
          </a:xfrm>
          <a:prstGeom prst="rect">
            <a:avLst/>
          </a:prstGeom>
          <a:noFill/>
        </p:spPr>
        <p:txBody>
          <a:bodyPr wrap="square">
            <a:spAutoFit/>
          </a:bodyPr>
          <a:lstStyle/>
          <a:p>
            <a:r>
              <a:rPr lang="en-US" sz="1050" dirty="0">
                <a:latin typeface="Avenir Next LT Pro Light" panose="020B0304020202020204" pitchFamily="34" charset="0"/>
              </a:rPr>
              <a:t>Adapted by LDH from “Bates Hierarchy of Contextual Competence.” Source: </a:t>
            </a:r>
            <a:r>
              <a:rPr lang="en-US" sz="1050" dirty="0" err="1">
                <a:latin typeface="Avenir Next LT Pro Light" panose="020B0304020202020204" pitchFamily="34" charset="0"/>
              </a:rPr>
              <a:t>Teunissen</a:t>
            </a:r>
            <a:r>
              <a:rPr lang="en-US" sz="1050" dirty="0">
                <a:latin typeface="Avenir Next LT Pro Light" panose="020B0304020202020204" pitchFamily="34" charset="0"/>
              </a:rPr>
              <a:t> PW, Watling CJ, </a:t>
            </a:r>
            <a:r>
              <a:rPr lang="en-US" sz="1050" dirty="0" err="1">
                <a:latin typeface="Avenir Next LT Pro Light" panose="020B0304020202020204" pitchFamily="34" charset="0"/>
              </a:rPr>
              <a:t>Schrewe</a:t>
            </a:r>
            <a:r>
              <a:rPr lang="en-US" sz="1050" dirty="0">
                <a:latin typeface="Avenir Next LT Pro Light" panose="020B0304020202020204" pitchFamily="34" charset="0"/>
              </a:rPr>
              <a:t> B, et al. Contextual Competence: How residents develop competent performance in new settings. Med Educ. 2021;55:1100– 1109. https://doi.org/10.1111/medu.14517</a:t>
            </a:r>
          </a:p>
        </p:txBody>
      </p:sp>
      <p:sp>
        <p:nvSpPr>
          <p:cNvPr id="8" name="TextBox 7">
            <a:extLst>
              <a:ext uri="{FF2B5EF4-FFF2-40B4-BE49-F238E27FC236}">
                <a16:creationId xmlns:a16="http://schemas.microsoft.com/office/drawing/2014/main" id="{65A1D392-1273-4327-9247-430CF6B9DD27}"/>
              </a:ext>
            </a:extLst>
          </p:cNvPr>
          <p:cNvSpPr txBox="1"/>
          <p:nvPr/>
        </p:nvSpPr>
        <p:spPr>
          <a:xfrm>
            <a:off x="500865" y="1351926"/>
            <a:ext cx="5131546" cy="4708981"/>
          </a:xfrm>
          <a:prstGeom prst="rect">
            <a:avLst/>
          </a:prstGeom>
          <a:noFill/>
        </p:spPr>
        <p:txBody>
          <a:bodyPr wrap="square">
            <a:spAutoFit/>
          </a:bodyPr>
          <a:lstStyle/>
          <a:p>
            <a:r>
              <a:rPr lang="en-US" dirty="0">
                <a:latin typeface="Avenir Next LT Pro Light" panose="020B0304020202020204" pitchFamily="34" charset="0"/>
              </a:rPr>
              <a:t>Transition to residency is a “complex ecosystem involving many individuals and organizations.” The transition begins during the preclinical phase of medical school and extends until new residents enculturate into their GME context – new program and sponsoring  institution.</a:t>
            </a:r>
          </a:p>
          <a:p>
            <a:endParaRPr lang="en-US" dirty="0">
              <a:latin typeface="Avenir Next LT Pro Light" panose="020B0304020202020204" pitchFamily="34" charset="0"/>
            </a:endParaRPr>
          </a:p>
          <a:p>
            <a:r>
              <a:rPr lang="en-US" dirty="0">
                <a:latin typeface="Avenir Next LT Pro Light" panose="020B0304020202020204" pitchFamily="34" charset="0"/>
              </a:rPr>
              <a:t>Consider the hierarchy of learner needs when transitioning to new settings.  </a:t>
            </a:r>
          </a:p>
          <a:p>
            <a:endParaRPr lang="en-US" dirty="0">
              <a:latin typeface="Avenir Next LT Pro Light" panose="020B0304020202020204" pitchFamily="34" charset="0"/>
            </a:endParaRPr>
          </a:p>
          <a:p>
            <a:r>
              <a:rPr lang="en-US" sz="2400" b="1" i="1" dirty="0">
                <a:latin typeface="Avenir Next LT Pro Light" panose="020B0304020202020204" pitchFamily="34" charset="0"/>
              </a:rPr>
              <a:t>How can academic medicine, education program leaders (UME-GME) consider these needs throughout the transition process? </a:t>
            </a:r>
          </a:p>
          <a:p>
            <a:endParaRPr lang="en-US" dirty="0">
              <a:latin typeface="Avenir Next LT Pro Light" panose="020B0304020202020204" pitchFamily="34" charset="0"/>
            </a:endParaRPr>
          </a:p>
        </p:txBody>
      </p:sp>
    </p:spTree>
    <p:extLst>
      <p:ext uri="{BB962C8B-B14F-4D97-AF65-F5344CB8AC3E}">
        <p14:creationId xmlns:p14="http://schemas.microsoft.com/office/powerpoint/2010/main" val="296565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4A55-F84B-4512-A975-EE9FCD234624}"/>
              </a:ext>
            </a:extLst>
          </p:cNvPr>
          <p:cNvSpPr>
            <a:spLocks noGrp="1"/>
          </p:cNvSpPr>
          <p:nvPr>
            <p:ph type="title"/>
          </p:nvPr>
        </p:nvSpPr>
        <p:spPr>
          <a:xfrm>
            <a:off x="759884" y="148644"/>
            <a:ext cx="11182349" cy="620712"/>
          </a:xfrm>
        </p:spPr>
        <p:txBody>
          <a:bodyPr/>
          <a:lstStyle/>
          <a:p>
            <a:r>
              <a:rPr lang="en-US" sz="3200" dirty="0">
                <a:latin typeface="Avenir Next LT Pro Demi" panose="020B0704020202020204" pitchFamily="34" charset="0"/>
              </a:rPr>
              <a:t>UGRC Theme: Health and Wellness</a:t>
            </a:r>
            <a:endParaRPr lang="en-US" dirty="0">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46B99D6F-B20F-4D58-A167-834C3EC2E4FA}"/>
              </a:ext>
            </a:extLst>
          </p:cNvPr>
          <p:cNvSpPr>
            <a:spLocks noGrp="1"/>
          </p:cNvSpPr>
          <p:nvPr>
            <p:ph idx="1"/>
          </p:nvPr>
        </p:nvSpPr>
        <p:spPr>
          <a:xfrm>
            <a:off x="759884" y="913735"/>
            <a:ext cx="5024520" cy="4795454"/>
          </a:xfrm>
        </p:spPr>
        <p:txBody>
          <a:bodyPr/>
          <a:lstStyle/>
          <a:p>
            <a:pPr marL="457200" indent="-457200">
              <a:buFont typeface="Arial" panose="020B0604020202020204" pitchFamily="34" charset="0"/>
              <a:buChar char="•"/>
            </a:pPr>
            <a:r>
              <a:rPr lang="en-US" sz="2400" dirty="0">
                <a:latin typeface="Avenir Next LT Pro Light" panose="020B0304020202020204" pitchFamily="34" charset="0"/>
              </a:rPr>
              <a:t>Guarantee that wellness resources are available for each learner</a:t>
            </a:r>
          </a:p>
          <a:p>
            <a:pPr marL="457200" indent="-457200">
              <a:buFont typeface="Arial" panose="020B0604020202020204" pitchFamily="34" charset="0"/>
              <a:buChar char="•"/>
            </a:pPr>
            <a:r>
              <a:rPr lang="en-US" sz="2400" dirty="0">
                <a:latin typeface="Avenir Next LT Pro Light" panose="020B0304020202020204" pitchFamily="34" charset="0"/>
              </a:rPr>
              <a:t>Provide adequate and appropriate time between UME-GME to facilitate major life transition (ideally 6 weeks)</a:t>
            </a:r>
          </a:p>
          <a:p>
            <a:pPr marL="457200" indent="-457200">
              <a:buFont typeface="Arial" panose="020B0604020202020204" pitchFamily="34" charset="0"/>
              <a:buChar char="•"/>
            </a:pPr>
            <a:r>
              <a:rPr lang="en-US" sz="2400" dirty="0">
                <a:latin typeface="Avenir Next LT Pro Light" panose="020B0304020202020204" pitchFamily="34" charset="0"/>
              </a:rPr>
              <a:t>Incorporate financial planning into UME to support transitional expenses</a:t>
            </a:r>
          </a:p>
          <a:p>
            <a:pPr marL="342900" indent="-342900">
              <a:buFont typeface="Arial" panose="020B0604020202020204" pitchFamily="34" charset="0"/>
              <a:buChar char="•"/>
            </a:pPr>
            <a:r>
              <a:rPr lang="en-US" sz="2400" dirty="0">
                <a:solidFill>
                  <a:schemeClr val="accent4">
                    <a:lumMod val="75000"/>
                  </a:schemeClr>
                </a:solidFill>
                <a:latin typeface="Avenir Next LT Pro Light" panose="020B0304020202020204" pitchFamily="34" charset="0"/>
              </a:rPr>
              <a:t>EM Ex: ACEP Wellness Week</a:t>
            </a:r>
          </a:p>
          <a:p>
            <a:endParaRPr lang="en-US" sz="2400" dirty="0">
              <a:latin typeface="Avenir Next LT Pro Light" panose="020B0304020202020204" pitchFamily="34" charset="0"/>
            </a:endParaRPr>
          </a:p>
        </p:txBody>
      </p:sp>
      <p:pic>
        <p:nvPicPr>
          <p:cNvPr id="10242" name="Picture 2" descr="A provider in a full protective suit takes a break outside while looking stressed">
            <a:extLst>
              <a:ext uri="{FF2B5EF4-FFF2-40B4-BE49-F238E27FC236}">
                <a16:creationId xmlns:a16="http://schemas.microsoft.com/office/drawing/2014/main" id="{F6ABDE7B-A722-47B0-BE11-D4F0A1192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091" y="1312197"/>
            <a:ext cx="5975142" cy="3692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7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599E1E-545A-46E2-9B07-143C715DDB76}"/>
              </a:ext>
            </a:extLst>
          </p:cNvPr>
          <p:cNvSpPr/>
          <p:nvPr/>
        </p:nvSpPr>
        <p:spPr>
          <a:xfrm>
            <a:off x="-1" y="6774030"/>
            <a:ext cx="12191999" cy="83970"/>
          </a:xfrm>
          <a:prstGeom prst="rect">
            <a:avLst/>
          </a:prstGeom>
          <a:solidFill>
            <a:srgbClr val="078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1A4F955-5BC9-4371-AC09-D1377391D8DE}"/>
              </a:ext>
            </a:extLst>
          </p:cNvPr>
          <p:cNvSpPr>
            <a:spLocks noGrp="1"/>
          </p:cNvSpPr>
          <p:nvPr>
            <p:ph type="title"/>
          </p:nvPr>
        </p:nvSpPr>
        <p:spPr>
          <a:xfrm>
            <a:off x="766233" y="586937"/>
            <a:ext cx="11182349" cy="620712"/>
          </a:xfrm>
        </p:spPr>
        <p:txBody>
          <a:bodyPr/>
          <a:lstStyle/>
          <a:p>
            <a:r>
              <a:rPr lang="en-US" sz="3200" b="1" dirty="0">
                <a:latin typeface="Avenir Next LT Pro Demi" panose="020B0704020202020204" pitchFamily="34" charset="0"/>
              </a:rPr>
              <a:t>Select Actions and Resources by AAMC:</a:t>
            </a:r>
            <a:br>
              <a:rPr lang="en-US" sz="3200" b="1" dirty="0">
                <a:latin typeface="Avenir Next LT Pro Demi" panose="020B0704020202020204" pitchFamily="34" charset="0"/>
              </a:rPr>
            </a:br>
            <a:endParaRPr lang="en-US" dirty="0">
              <a:latin typeface="Avenir Next LT Pro Demi" panose="020B0704020202020204" pitchFamily="34" charset="0"/>
            </a:endParaRPr>
          </a:p>
        </p:txBody>
      </p:sp>
      <p:sp>
        <p:nvSpPr>
          <p:cNvPr id="6" name="Content Placeholder 5">
            <a:extLst>
              <a:ext uri="{FF2B5EF4-FFF2-40B4-BE49-F238E27FC236}">
                <a16:creationId xmlns:a16="http://schemas.microsoft.com/office/drawing/2014/main" id="{C51AB489-38CF-4A9A-B92D-EC1B147904E8}"/>
              </a:ext>
            </a:extLst>
          </p:cNvPr>
          <p:cNvSpPr>
            <a:spLocks noGrp="1"/>
          </p:cNvSpPr>
          <p:nvPr>
            <p:ph idx="1"/>
          </p:nvPr>
        </p:nvSpPr>
        <p:spPr>
          <a:xfrm>
            <a:off x="766233" y="1083598"/>
            <a:ext cx="6259855" cy="4795454"/>
          </a:xfrm>
        </p:spPr>
        <p:txBody>
          <a:bodyPr>
            <a:noAutofit/>
          </a:bodyPr>
          <a:lstStyle/>
          <a:p>
            <a:pPr marL="174708" indent="-174708">
              <a:buFont typeface="Arial" panose="020B0604020202020204" pitchFamily="34" charset="0"/>
              <a:buChar char="•"/>
            </a:pPr>
            <a:r>
              <a:rPr lang="en-US" sz="2000" b="1" i="1" dirty="0">
                <a:latin typeface="Avenir Next LT Pro Light" panose="020B0304020202020204" pitchFamily="34" charset="0"/>
                <a:cs typeface="Aparajita" panose="02020603050405020304" pitchFamily="18" charset="0"/>
                <a:hlinkClick r:id="rId3">
                  <a:extLst>
                    <a:ext uri="{A12FA001-AC4F-418D-AE19-62706E023703}">
                      <ahyp:hlinkClr xmlns:ahyp="http://schemas.microsoft.com/office/drawing/2018/hyperlinkcolor" val="tx"/>
                    </a:ext>
                  </a:extLst>
                </a:hlinkClick>
              </a:rPr>
              <a:t>The Rise of Wellness Initiatives in Health Care </a:t>
            </a:r>
            <a:r>
              <a:rPr lang="en-US" sz="2000" dirty="0">
                <a:latin typeface="Avenir Next LT Pro Light" panose="020B0304020202020204" pitchFamily="34" charset="0"/>
                <a:cs typeface="Aparajita" panose="02020603050405020304" pitchFamily="18" charset="0"/>
              </a:rPr>
              <a:t>is</a:t>
            </a:r>
            <a:r>
              <a:rPr lang="en-US" sz="2000" b="1" dirty="0">
                <a:latin typeface="Avenir Next LT Pro Light" panose="020B0304020202020204" pitchFamily="34" charset="0"/>
                <a:cs typeface="Aparajita" panose="02020603050405020304" pitchFamily="18" charset="0"/>
              </a:rPr>
              <a:t> </a:t>
            </a:r>
            <a:r>
              <a:rPr lang="en-US" sz="2000" dirty="0">
                <a:latin typeface="Avenir Next LT Pro Light" panose="020B0304020202020204" pitchFamily="34" charset="0"/>
                <a:cs typeface="Aparajita" panose="02020603050405020304" pitchFamily="18" charset="0"/>
              </a:rPr>
              <a:t>a new AAMC report presenting data from two recent surveys of health care professionals on common elements of wellness programming and the roles of the leaders that support wellness efforts.</a:t>
            </a:r>
          </a:p>
          <a:p>
            <a:pPr marL="174708" indent="-174708">
              <a:buFont typeface="Arial" panose="020B0604020202020204" pitchFamily="34" charset="0"/>
              <a:buChar char="•"/>
            </a:pPr>
            <a:r>
              <a:rPr lang="en-US" sz="2000" b="1" dirty="0">
                <a:latin typeface="Avenir Next LT Pro Light" panose="020B0304020202020204" pitchFamily="34" charset="0"/>
                <a:cs typeface="Aparajita" panose="02020603050405020304" pitchFamily="18" charset="0"/>
              </a:rPr>
              <a:t>The National Academy of Medicine Action Collaborative on Clinician Well-Being and Resilience </a:t>
            </a:r>
            <a:r>
              <a:rPr lang="en-US" sz="2000" dirty="0">
                <a:latin typeface="Avenir Next LT Pro Light" panose="020B0304020202020204" pitchFamily="34" charset="0"/>
                <a:cs typeface="Aparajita" panose="02020603050405020304" pitchFamily="18" charset="0"/>
              </a:rPr>
              <a:t>offers a </a:t>
            </a:r>
            <a:r>
              <a:rPr lang="en-US" sz="2000" dirty="0">
                <a:latin typeface="Avenir Next LT Pro Light" panose="020B0304020202020204" pitchFamily="34" charset="0"/>
                <a:cs typeface="Aparajita" panose="02020603050405020304" pitchFamily="18" charset="0"/>
                <a:hlinkClick r:id="rId4"/>
              </a:rPr>
              <a:t>new compendium of resources </a:t>
            </a:r>
            <a:r>
              <a:rPr lang="en-US" sz="2000" dirty="0">
                <a:latin typeface="Avenir Next LT Pro Light" panose="020B0304020202020204" pitchFamily="34" charset="0"/>
                <a:cs typeface="Aparajita" panose="02020603050405020304" pitchFamily="18" charset="0"/>
              </a:rPr>
              <a:t>for use across practice settings to take action toward decreasing burnout and improving clinician well-being. </a:t>
            </a:r>
            <a:r>
              <a:rPr lang="en-US" sz="2000" dirty="0">
                <a:latin typeface="Avenir Next LT Pro Light" panose="020B0304020202020204" pitchFamily="34" charset="0"/>
                <a:cs typeface="Aparajita" panose="02020603050405020304" pitchFamily="18" charset="0"/>
                <a:hlinkClick r:id="rId5">
                  <a:extLst>
                    <a:ext uri="{A12FA001-AC4F-418D-AE19-62706E023703}">
                      <ahyp:hlinkClr xmlns:ahyp="http://schemas.microsoft.com/office/drawing/2018/hyperlinkcolor" val="tx"/>
                    </a:ext>
                  </a:extLst>
                </a:hlinkClick>
              </a:rPr>
              <a:t>Organizational Evidence-Based and Promising Best Practices for Clinician Well-Being</a:t>
            </a:r>
            <a:r>
              <a:rPr lang="en-US" sz="2000" dirty="0">
                <a:latin typeface="Avenir Next LT Pro Light" panose="020B0304020202020204" pitchFamily="34" charset="0"/>
                <a:cs typeface="Aparajita" panose="02020603050405020304" pitchFamily="18" charset="0"/>
              </a:rPr>
              <a:t>. </a:t>
            </a:r>
          </a:p>
          <a:p>
            <a:pPr marL="174708" indent="-174708" fontAlgn="base">
              <a:buFont typeface="Arial" panose="020B0604020202020204" pitchFamily="34" charset="0"/>
              <a:buChar char="•"/>
            </a:pPr>
            <a:r>
              <a:rPr lang="en-US" sz="2000" b="1" i="1" dirty="0">
                <a:effectLst/>
                <a:latin typeface="Avenir Next LT Pro Light" panose="020B0304020202020204" pitchFamily="34" charset="0"/>
                <a:ea typeface="Times New Roman" panose="02020603050405020304" pitchFamily="18" charset="0"/>
                <a:hlinkClick r:id="rId6"/>
              </a:rPr>
              <a:t>Transition in a Time of Disruption </a:t>
            </a:r>
            <a:r>
              <a:rPr lang="en-US" sz="2000" b="1" dirty="0">
                <a:effectLst/>
                <a:latin typeface="Avenir Next LT Pro Light" panose="020B0304020202020204" pitchFamily="34" charset="0"/>
                <a:ea typeface="Times New Roman" panose="02020603050405020304" pitchFamily="18" charset="0"/>
              </a:rPr>
              <a:t>by AACOM, AAMC, ACGME, ECFMG: </a:t>
            </a:r>
            <a:r>
              <a:rPr lang="en-US" sz="2000" dirty="0">
                <a:effectLst/>
                <a:latin typeface="Avenir Next LT Pro Light" panose="020B0304020202020204" pitchFamily="34" charset="0"/>
                <a:ea typeface="Arial" panose="020B0604020202020204" pitchFamily="34" charset="0"/>
              </a:rPr>
              <a:t>Practical Guidance to Support the Move</a:t>
            </a:r>
            <a:r>
              <a:rPr lang="en-US" sz="2000" spc="-575" dirty="0">
                <a:effectLst/>
                <a:latin typeface="Avenir Next LT Pro Light" panose="020B0304020202020204" pitchFamily="34" charset="0"/>
                <a:ea typeface="Arial" panose="020B0604020202020204" pitchFamily="34" charset="0"/>
              </a:rPr>
              <a:t> </a:t>
            </a:r>
            <a:r>
              <a:rPr lang="en-US" sz="2000" dirty="0">
                <a:effectLst/>
                <a:latin typeface="Avenir Next LT Pro Light" panose="020B0304020202020204" pitchFamily="34" charset="0"/>
                <a:ea typeface="Arial" panose="020B0604020202020204" pitchFamily="34" charset="0"/>
              </a:rPr>
              <a:t>from Undergraduate Medical Education</a:t>
            </a:r>
            <a:r>
              <a:rPr lang="en-US" sz="2000" spc="5" dirty="0">
                <a:effectLst/>
                <a:latin typeface="Avenir Next LT Pro Light" panose="020B0304020202020204" pitchFamily="34" charset="0"/>
                <a:ea typeface="Arial" panose="020B0604020202020204" pitchFamily="34" charset="0"/>
              </a:rPr>
              <a:t> </a:t>
            </a:r>
            <a:r>
              <a:rPr lang="en-US" sz="2000" dirty="0">
                <a:effectLst/>
                <a:latin typeface="Avenir Next LT Pro Light" panose="020B0304020202020204" pitchFamily="34" charset="0"/>
                <a:ea typeface="Arial" panose="020B0604020202020204" pitchFamily="34" charset="0"/>
              </a:rPr>
              <a:t>to</a:t>
            </a:r>
            <a:r>
              <a:rPr lang="en-US" sz="2000" spc="-10" dirty="0">
                <a:effectLst/>
                <a:latin typeface="Avenir Next LT Pro Light" panose="020B0304020202020204" pitchFamily="34" charset="0"/>
                <a:ea typeface="Arial" panose="020B0604020202020204" pitchFamily="34" charset="0"/>
              </a:rPr>
              <a:t> </a:t>
            </a:r>
            <a:r>
              <a:rPr lang="en-US" sz="2000" dirty="0">
                <a:effectLst/>
                <a:latin typeface="Avenir Next LT Pro Light" panose="020B0304020202020204" pitchFamily="34" charset="0"/>
                <a:ea typeface="Arial" panose="020B0604020202020204" pitchFamily="34" charset="0"/>
              </a:rPr>
              <a:t>Graduate</a:t>
            </a:r>
            <a:r>
              <a:rPr lang="en-US" sz="2000" spc="5" dirty="0">
                <a:effectLst/>
                <a:latin typeface="Avenir Next LT Pro Light" panose="020B0304020202020204" pitchFamily="34" charset="0"/>
                <a:ea typeface="Arial" panose="020B0604020202020204" pitchFamily="34" charset="0"/>
              </a:rPr>
              <a:t> </a:t>
            </a:r>
            <a:r>
              <a:rPr lang="en-US" sz="2000" dirty="0">
                <a:effectLst/>
                <a:latin typeface="Avenir Next LT Pro Light" panose="020B0304020202020204" pitchFamily="34" charset="0"/>
                <a:ea typeface="Arial" panose="020B0604020202020204" pitchFamily="34" charset="0"/>
              </a:rPr>
              <a:t>Medical Education</a:t>
            </a:r>
          </a:p>
          <a:p>
            <a:pPr marL="174708" indent="-174708" fontAlgn="base">
              <a:buFont typeface="Arial" panose="020B0604020202020204" pitchFamily="34" charset="0"/>
              <a:buChar char="•"/>
            </a:pPr>
            <a:endParaRPr lang="en-US" sz="2000" dirty="0">
              <a:latin typeface="Avenir Next LT Pro Light" panose="020B0304020202020204" pitchFamily="34" charset="0"/>
              <a:cs typeface="Aparajita" panose="02020603050405020304" pitchFamily="18" charset="0"/>
            </a:endParaRPr>
          </a:p>
          <a:p>
            <a:pPr marL="0" indent="0">
              <a:buNone/>
            </a:pPr>
            <a:endParaRPr lang="en-US" sz="2000" b="1" dirty="0">
              <a:latin typeface="Avenir Next LT Pro Light" panose="020B0304020202020204" pitchFamily="34" charset="0"/>
            </a:endParaRPr>
          </a:p>
        </p:txBody>
      </p:sp>
      <p:pic>
        <p:nvPicPr>
          <p:cNvPr id="2" name="Picture 1">
            <a:extLst>
              <a:ext uri="{FF2B5EF4-FFF2-40B4-BE49-F238E27FC236}">
                <a16:creationId xmlns:a16="http://schemas.microsoft.com/office/drawing/2014/main" id="{99CBB254-2691-4D53-B444-FB2222369628}"/>
              </a:ext>
            </a:extLst>
          </p:cNvPr>
          <p:cNvPicPr>
            <a:picLocks noChangeAspect="1"/>
          </p:cNvPicPr>
          <p:nvPr/>
        </p:nvPicPr>
        <p:blipFill>
          <a:blip r:embed="rId7"/>
          <a:stretch>
            <a:fillRect/>
          </a:stretch>
        </p:blipFill>
        <p:spPr>
          <a:xfrm>
            <a:off x="7374354" y="1159511"/>
            <a:ext cx="4225962" cy="422596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127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F74BB1-2B41-4E62-A9C0-4B87F73002A6}"/>
              </a:ext>
            </a:extLst>
          </p:cNvPr>
          <p:cNvPicPr>
            <a:picLocks noChangeAspect="1"/>
          </p:cNvPicPr>
          <p:nvPr/>
        </p:nvPicPr>
        <p:blipFill>
          <a:blip r:embed="rId3">
            <a:alphaModFix amt="70000"/>
          </a:blip>
          <a:stretch>
            <a:fillRect/>
          </a:stretch>
        </p:blipFill>
        <p:spPr>
          <a:xfrm>
            <a:off x="6198743" y="1456507"/>
            <a:ext cx="5731515" cy="3442612"/>
          </a:xfrm>
          <a:prstGeom prst="rect">
            <a:avLst/>
          </a:prstGeom>
        </p:spPr>
      </p:pic>
      <p:sp>
        <p:nvSpPr>
          <p:cNvPr id="2" name="Title 1">
            <a:extLst>
              <a:ext uri="{FF2B5EF4-FFF2-40B4-BE49-F238E27FC236}">
                <a16:creationId xmlns:a16="http://schemas.microsoft.com/office/drawing/2014/main" id="{ECAD4BB4-E9DA-4738-AECF-CFB7CD77863F}"/>
              </a:ext>
            </a:extLst>
          </p:cNvPr>
          <p:cNvSpPr>
            <a:spLocks noGrp="1"/>
          </p:cNvSpPr>
          <p:nvPr>
            <p:ph type="title"/>
          </p:nvPr>
        </p:nvSpPr>
        <p:spPr>
          <a:xfrm>
            <a:off x="759885" y="250697"/>
            <a:ext cx="11182349" cy="620712"/>
          </a:xfrm>
        </p:spPr>
        <p:txBody>
          <a:bodyPr/>
          <a:lstStyle/>
          <a:p>
            <a:r>
              <a:rPr lang="en-US" sz="3600" dirty="0">
                <a:latin typeface="Avenir Next LT Pro Demi" panose="020B0704020202020204" pitchFamily="34" charset="0"/>
              </a:rPr>
              <a:t>Note to Self, Part 2</a:t>
            </a:r>
          </a:p>
        </p:txBody>
      </p:sp>
      <p:sp>
        <p:nvSpPr>
          <p:cNvPr id="3" name="Content Placeholder 2">
            <a:extLst>
              <a:ext uri="{FF2B5EF4-FFF2-40B4-BE49-F238E27FC236}">
                <a16:creationId xmlns:a16="http://schemas.microsoft.com/office/drawing/2014/main" id="{B4ECCB37-E904-4E1F-A045-6D028F2B068E}"/>
              </a:ext>
            </a:extLst>
          </p:cNvPr>
          <p:cNvSpPr>
            <a:spLocks noGrp="1"/>
          </p:cNvSpPr>
          <p:nvPr>
            <p:ph idx="1"/>
          </p:nvPr>
        </p:nvSpPr>
        <p:spPr>
          <a:xfrm>
            <a:off x="759884" y="1191137"/>
            <a:ext cx="5702562" cy="4795454"/>
          </a:xfrm>
        </p:spPr>
        <p:txBody>
          <a:bodyPr/>
          <a:lstStyle/>
          <a:p>
            <a:r>
              <a:rPr lang="en-US" sz="3200" b="0" i="0" dirty="0">
                <a:solidFill>
                  <a:schemeClr val="bg1">
                    <a:lumMod val="65000"/>
                  </a:schemeClr>
                </a:solidFill>
                <a:effectLst/>
                <a:latin typeface="Avenir Next LT Pro Light" panose="020B0304020202020204" pitchFamily="34" charset="0"/>
              </a:rPr>
              <a:t>1. If I could give my younger self some nurturing advice, I would tell him/her...</a:t>
            </a:r>
            <a:endParaRPr lang="en-US" sz="3200" dirty="0">
              <a:solidFill>
                <a:schemeClr val="bg1">
                  <a:lumMod val="65000"/>
                </a:schemeClr>
              </a:solidFill>
              <a:latin typeface="Avenir Next LT Pro Light" panose="020B0304020202020204" pitchFamily="34" charset="0"/>
            </a:endParaRPr>
          </a:p>
        </p:txBody>
      </p:sp>
      <p:sp>
        <p:nvSpPr>
          <p:cNvPr id="5" name="TextBox 4">
            <a:extLst>
              <a:ext uri="{FF2B5EF4-FFF2-40B4-BE49-F238E27FC236}">
                <a16:creationId xmlns:a16="http://schemas.microsoft.com/office/drawing/2014/main" id="{E1017E68-1241-4BEA-A13C-9DB705DC5AFD}"/>
              </a:ext>
            </a:extLst>
          </p:cNvPr>
          <p:cNvSpPr txBox="1"/>
          <p:nvPr/>
        </p:nvSpPr>
        <p:spPr>
          <a:xfrm>
            <a:off x="657140" y="2685371"/>
            <a:ext cx="5336118" cy="2062103"/>
          </a:xfrm>
          <a:prstGeom prst="rect">
            <a:avLst/>
          </a:prstGeom>
          <a:noFill/>
        </p:spPr>
        <p:txBody>
          <a:bodyPr wrap="square">
            <a:spAutoFit/>
          </a:bodyPr>
          <a:lstStyle/>
          <a:p>
            <a:r>
              <a:rPr lang="en-US" sz="3200" b="0" i="0" dirty="0">
                <a:effectLst/>
                <a:latin typeface="Avenir Next LT Pro Light" panose="020B0304020202020204" pitchFamily="34" charset="0"/>
              </a:rPr>
              <a:t>2. How can this advice support those enculturating into the specialty of emergency medicine? </a:t>
            </a:r>
            <a:endParaRPr lang="en-US" sz="6000" b="0" dirty="0">
              <a:latin typeface="Avenir Next LT Pro Light" panose="020B0304020202020204" pitchFamily="34" charset="0"/>
            </a:endParaRPr>
          </a:p>
        </p:txBody>
      </p:sp>
      <p:sp>
        <p:nvSpPr>
          <p:cNvPr id="7" name="TextBox 6">
            <a:extLst>
              <a:ext uri="{FF2B5EF4-FFF2-40B4-BE49-F238E27FC236}">
                <a16:creationId xmlns:a16="http://schemas.microsoft.com/office/drawing/2014/main" id="{5F16F8DC-B18B-42B9-8DCA-628EF493ECA5}"/>
              </a:ext>
            </a:extLst>
          </p:cNvPr>
          <p:cNvSpPr txBox="1"/>
          <p:nvPr/>
        </p:nvSpPr>
        <p:spPr>
          <a:xfrm>
            <a:off x="6198743" y="1608153"/>
            <a:ext cx="3078821" cy="3139321"/>
          </a:xfrm>
          <a:prstGeom prst="rect">
            <a:avLst/>
          </a:prstGeom>
          <a:noFill/>
        </p:spPr>
        <p:txBody>
          <a:bodyPr wrap="square">
            <a:spAutoFit/>
          </a:bodyPr>
          <a:lstStyle/>
          <a:p>
            <a:r>
              <a:rPr lang="en-US" b="1" i="1" dirty="0">
                <a:effectLst/>
                <a:latin typeface="Avenir Next LT Pro Light" panose="020B0304020202020204" pitchFamily="34" charset="0"/>
              </a:rPr>
              <a:t>“To transform a transition from a threat to a learning opportunity, medical education should assist students and doctors in developing the coping skills they need to effectively deal with the challenges presented by new environments.” </a:t>
            </a:r>
          </a:p>
          <a:p>
            <a:r>
              <a:rPr lang="en-US" sz="1200" b="1" dirty="0">
                <a:effectLst/>
                <a:latin typeface="Avenir Next LT Pro Light" panose="020B0304020202020204" pitchFamily="34" charset="0"/>
              </a:rPr>
              <a:t>–</a:t>
            </a:r>
            <a:r>
              <a:rPr lang="en-US" sz="1200" b="1" dirty="0" err="1">
                <a:effectLst/>
                <a:latin typeface="Avenir Next LT Pro Light" panose="020B0304020202020204" pitchFamily="34" charset="0"/>
              </a:rPr>
              <a:t>Pim</a:t>
            </a:r>
            <a:r>
              <a:rPr lang="en-US" sz="1200" b="1" dirty="0">
                <a:effectLst/>
                <a:latin typeface="Avenir Next LT Pro Light" panose="020B0304020202020204" pitchFamily="34" charset="0"/>
              </a:rPr>
              <a:t> </a:t>
            </a:r>
            <a:r>
              <a:rPr lang="en-US" sz="1200" b="1" dirty="0" err="1">
                <a:effectLst/>
                <a:latin typeface="Avenir Next LT Pro Light" panose="020B0304020202020204" pitchFamily="34" charset="0"/>
              </a:rPr>
              <a:t>Teunissen</a:t>
            </a:r>
            <a:r>
              <a:rPr lang="en-US" sz="1200" b="1" dirty="0">
                <a:effectLst/>
                <a:latin typeface="Avenir Next LT Pro Light" panose="020B0304020202020204" pitchFamily="34" charset="0"/>
              </a:rPr>
              <a:t>, MD</a:t>
            </a:r>
            <a:endParaRPr lang="en-US" sz="1200" b="1" dirty="0">
              <a:latin typeface="Avenir Next LT Pro Light" panose="020B0304020202020204" pitchFamily="34" charset="0"/>
            </a:endParaRPr>
          </a:p>
        </p:txBody>
      </p:sp>
    </p:spTree>
    <p:extLst>
      <p:ext uri="{BB962C8B-B14F-4D97-AF65-F5344CB8AC3E}">
        <p14:creationId xmlns:p14="http://schemas.microsoft.com/office/powerpoint/2010/main" val="374630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B2F0-E16B-44BB-850A-D1DA16059EB5}"/>
              </a:ext>
            </a:extLst>
          </p:cNvPr>
          <p:cNvSpPr>
            <a:spLocks noGrp="1"/>
          </p:cNvSpPr>
          <p:nvPr>
            <p:ph type="title"/>
          </p:nvPr>
        </p:nvSpPr>
        <p:spPr>
          <a:xfrm>
            <a:off x="583475" y="213510"/>
            <a:ext cx="10916100" cy="620712"/>
          </a:xfrm>
        </p:spPr>
        <p:txBody>
          <a:bodyPr/>
          <a:lstStyle/>
          <a:p>
            <a:r>
              <a:rPr lang="en-US" sz="2400" dirty="0"/>
              <a:t>Exploring &amp; Problem Solving: </a:t>
            </a:r>
            <a:r>
              <a:rPr lang="en-US" sz="2400" i="1" dirty="0"/>
              <a:t>Consider (Local or National) Areas of Strength and Opportunities for Improvement, Innovation, or Collaboration</a:t>
            </a:r>
          </a:p>
        </p:txBody>
      </p:sp>
      <p:graphicFrame>
        <p:nvGraphicFramePr>
          <p:cNvPr id="4" name="Table 4">
            <a:extLst>
              <a:ext uri="{FF2B5EF4-FFF2-40B4-BE49-F238E27FC236}">
                <a16:creationId xmlns:a16="http://schemas.microsoft.com/office/drawing/2014/main" id="{3D87AB25-0F07-4333-B526-2DBFB2F4A830}"/>
              </a:ext>
            </a:extLst>
          </p:cNvPr>
          <p:cNvGraphicFramePr>
            <a:graphicFrameLocks noGrp="1"/>
          </p:cNvGraphicFramePr>
          <p:nvPr>
            <p:ph idx="1"/>
            <p:extLst>
              <p:ext uri="{D42A27DB-BD31-4B8C-83A1-F6EECF244321}">
                <p14:modId xmlns:p14="http://schemas.microsoft.com/office/powerpoint/2010/main" val="3261163894"/>
              </p:ext>
            </p:extLst>
          </p:nvPr>
        </p:nvGraphicFramePr>
        <p:xfrm>
          <a:off x="583475" y="1112742"/>
          <a:ext cx="11025051" cy="4762609"/>
        </p:xfrm>
        <a:graphic>
          <a:graphicData uri="http://schemas.openxmlformats.org/drawingml/2006/table">
            <a:tbl>
              <a:tblPr firstRow="1" bandRow="1">
                <a:tableStyleId>{073A0DAA-6AF3-43AB-8588-CEC1D06C72B9}</a:tableStyleId>
              </a:tblPr>
              <a:tblGrid>
                <a:gridCol w="3675017">
                  <a:extLst>
                    <a:ext uri="{9D8B030D-6E8A-4147-A177-3AD203B41FA5}">
                      <a16:colId xmlns:a16="http://schemas.microsoft.com/office/drawing/2014/main" val="3507912627"/>
                    </a:ext>
                  </a:extLst>
                </a:gridCol>
                <a:gridCol w="3675017">
                  <a:extLst>
                    <a:ext uri="{9D8B030D-6E8A-4147-A177-3AD203B41FA5}">
                      <a16:colId xmlns:a16="http://schemas.microsoft.com/office/drawing/2014/main" val="2894390713"/>
                    </a:ext>
                  </a:extLst>
                </a:gridCol>
                <a:gridCol w="3675017">
                  <a:extLst>
                    <a:ext uri="{9D8B030D-6E8A-4147-A177-3AD203B41FA5}">
                      <a16:colId xmlns:a16="http://schemas.microsoft.com/office/drawing/2014/main" val="4212014013"/>
                    </a:ext>
                  </a:extLst>
                </a:gridCol>
              </a:tblGrid>
              <a:tr h="423294">
                <a:tc>
                  <a:txBody>
                    <a:bodyPr/>
                    <a:lstStyle/>
                    <a:p>
                      <a:r>
                        <a:rPr lang="en-US" sz="2400" dirty="0"/>
                        <a:t>Theme                                          </a:t>
                      </a:r>
                    </a:p>
                  </a:txBody>
                  <a:tcPr/>
                </a:tc>
                <a:tc>
                  <a:txBody>
                    <a:bodyPr/>
                    <a:lstStyle/>
                    <a:p>
                      <a:r>
                        <a:rPr lang="en-US" sz="2400" dirty="0"/>
                        <a:t>Areas of Strength</a:t>
                      </a:r>
                    </a:p>
                  </a:txBody>
                  <a:tcPr/>
                </a:tc>
                <a:tc>
                  <a:txBody>
                    <a:bodyPr/>
                    <a:lstStyle/>
                    <a:p>
                      <a:r>
                        <a:rPr lang="en-US" sz="2400" dirty="0"/>
                        <a:t>Opportunities </a:t>
                      </a:r>
                    </a:p>
                  </a:txBody>
                  <a:tcPr/>
                </a:tc>
                <a:extLst>
                  <a:ext uri="{0D108BD9-81ED-4DB2-BD59-A6C34878D82A}">
                    <a16:rowId xmlns:a16="http://schemas.microsoft.com/office/drawing/2014/main" val="1301726686"/>
                  </a:ext>
                </a:extLst>
              </a:tr>
              <a:tr h="397606">
                <a:tc>
                  <a:txBody>
                    <a:bodyPr/>
                    <a:lstStyle/>
                    <a:p>
                      <a:r>
                        <a:rPr lang="en-US" sz="1400" dirty="0"/>
                        <a:t>Diversity, Equity, Inclusion</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810426368"/>
                  </a:ext>
                </a:extLst>
              </a:tr>
              <a:tr h="426099">
                <a:tc>
                  <a:txBody>
                    <a:bodyPr/>
                    <a:lstStyle/>
                    <a:p>
                      <a:r>
                        <a:rPr lang="en-US" sz="1400" dirty="0"/>
                        <a:t>Trustworthy Advising and Resources</a:t>
                      </a:r>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854594682"/>
                  </a:ext>
                </a:extLst>
              </a:tr>
              <a:tr h="544043">
                <a:tc>
                  <a:txBody>
                    <a:bodyPr/>
                    <a:lstStyle/>
                    <a:p>
                      <a:r>
                        <a:rPr lang="en-US" sz="1400" dirty="0"/>
                        <a:t>Outcome Framework and Assessment Processes</a:t>
                      </a:r>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256645037"/>
                  </a:ext>
                </a:extLst>
              </a:tr>
              <a:tr h="0">
                <a:tc>
                  <a:txBody>
                    <a:bodyPr/>
                    <a:lstStyle/>
                    <a:p>
                      <a:r>
                        <a:rPr lang="en-US" sz="1400" dirty="0"/>
                        <a:t>Away Rotations</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670027675"/>
                  </a:ext>
                </a:extLst>
              </a:tr>
              <a:tr h="500932">
                <a:tc>
                  <a:txBody>
                    <a:bodyPr/>
                    <a:lstStyle/>
                    <a:p>
                      <a:r>
                        <a:rPr lang="en-US" sz="1400" dirty="0"/>
                        <a:t>Equitable Mission Driven Application Review </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075202891"/>
                  </a:ext>
                </a:extLst>
              </a:tr>
              <a:tr h="482959">
                <a:tc>
                  <a:txBody>
                    <a:bodyPr/>
                    <a:lstStyle/>
                    <a:p>
                      <a:r>
                        <a:rPr lang="en-US" sz="1400" dirty="0"/>
                        <a:t>Optimization of Application Interview and Selection</a:t>
                      </a:r>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116623357"/>
                  </a:ext>
                </a:extLst>
              </a:tr>
              <a:tr h="564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Educational Continuity and Resident Readiness</a:t>
                      </a:r>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019548449"/>
                  </a:ext>
                </a:extLst>
              </a:tr>
              <a:tr h="513716">
                <a:tc>
                  <a:txBody>
                    <a:bodyPr/>
                    <a:lstStyle/>
                    <a:p>
                      <a:r>
                        <a:rPr lang="en-US" sz="1400" dirty="0"/>
                        <a:t>Health &amp; Wellness (incl Contextual Competence)</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22723637"/>
                  </a:ext>
                </a:extLst>
              </a:tr>
              <a:tr h="513716">
                <a:tc gridSpan="3">
                  <a:txBody>
                    <a:bodyPr/>
                    <a:lstStyle/>
                    <a:p>
                      <a:pPr algn="r"/>
                      <a:r>
                        <a:rPr lang="en-US" sz="1400" dirty="0"/>
                        <a:t>Email </a:t>
                      </a:r>
                      <a:r>
                        <a:rPr lang="en-US" sz="1400" dirty="0">
                          <a:hlinkClick r:id="rId3"/>
                        </a:rPr>
                        <a:t>lhowley@aamc.org</a:t>
                      </a:r>
                      <a:r>
                        <a:rPr lang="en-US" sz="1400" dirty="0"/>
                        <a:t> </a:t>
                      </a:r>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488619903"/>
                  </a:ext>
                </a:extLst>
              </a:tr>
            </a:tbl>
          </a:graphicData>
        </a:graphic>
      </p:graphicFrame>
      <p:sp>
        <p:nvSpPr>
          <p:cNvPr id="3" name="TextBox 2">
            <a:extLst>
              <a:ext uri="{FF2B5EF4-FFF2-40B4-BE49-F238E27FC236}">
                <a16:creationId xmlns:a16="http://schemas.microsoft.com/office/drawing/2014/main" id="{677C6634-6F6B-4C96-8AB8-56E1D3AFFA79}"/>
              </a:ext>
            </a:extLst>
          </p:cNvPr>
          <p:cNvSpPr txBox="1"/>
          <p:nvPr/>
        </p:nvSpPr>
        <p:spPr>
          <a:xfrm>
            <a:off x="8476180" y="5167901"/>
            <a:ext cx="110799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380884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051" y="222383"/>
            <a:ext cx="8386762" cy="620712"/>
          </a:xfrm>
        </p:spPr>
        <p:txBody>
          <a:bodyPr/>
          <a:lstStyle/>
          <a:p>
            <a:r>
              <a:rPr lang="en-US" dirty="0">
                <a:latin typeface="Avenir Next LT Pro Demi" panose="020B0704020202020204" pitchFamily="34" charset="0"/>
              </a:rPr>
              <a:t>What is the AAMC?</a:t>
            </a:r>
          </a:p>
        </p:txBody>
      </p:sp>
      <p:pic>
        <p:nvPicPr>
          <p:cNvPr id="4" name="Picture 3" descr="3 part circle.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708659">
            <a:off x="1901832" y="818084"/>
            <a:ext cx="5752778" cy="5752778"/>
          </a:xfrm>
          <a:prstGeom prst="rect">
            <a:avLst/>
          </a:prstGeom>
        </p:spPr>
      </p:pic>
      <p:sp>
        <p:nvSpPr>
          <p:cNvPr id="6" name="TextBox 5"/>
          <p:cNvSpPr txBox="1"/>
          <p:nvPr/>
        </p:nvSpPr>
        <p:spPr>
          <a:xfrm>
            <a:off x="1979806" y="1996241"/>
            <a:ext cx="1668059" cy="964367"/>
          </a:xfrm>
          <a:prstGeom prst="rect">
            <a:avLst/>
          </a:prstGeom>
          <a:noFill/>
        </p:spPr>
        <p:txBody>
          <a:bodyPr wrap="square" rtlCol="0">
            <a:spAutoFit/>
          </a:bodyPr>
          <a:lstStyle/>
          <a:p>
            <a:pPr algn="r">
              <a:lnSpc>
                <a:spcPts val="3400"/>
              </a:lnSpc>
            </a:pPr>
            <a:r>
              <a:rPr lang="en-US" sz="3000" dirty="0">
                <a:solidFill>
                  <a:srgbClr val="FFFFFF"/>
                </a:solidFill>
              </a:rPr>
              <a:t>Think </a:t>
            </a:r>
          </a:p>
          <a:p>
            <a:pPr algn="r">
              <a:lnSpc>
                <a:spcPts val="3400"/>
              </a:lnSpc>
            </a:pPr>
            <a:r>
              <a:rPr lang="en-US" sz="3000" dirty="0">
                <a:solidFill>
                  <a:srgbClr val="FFFFFF"/>
                </a:solidFill>
              </a:rPr>
              <a:t>Tank</a:t>
            </a:r>
          </a:p>
        </p:txBody>
      </p:sp>
      <p:sp>
        <p:nvSpPr>
          <p:cNvPr id="7" name="TextBox 6"/>
          <p:cNvSpPr txBox="1"/>
          <p:nvPr/>
        </p:nvSpPr>
        <p:spPr>
          <a:xfrm>
            <a:off x="4313929" y="1323161"/>
            <a:ext cx="2638578" cy="964367"/>
          </a:xfrm>
          <a:prstGeom prst="rect">
            <a:avLst/>
          </a:prstGeom>
          <a:noFill/>
        </p:spPr>
        <p:txBody>
          <a:bodyPr wrap="square" rtlCol="0">
            <a:spAutoFit/>
          </a:bodyPr>
          <a:lstStyle/>
          <a:p>
            <a:pPr>
              <a:lnSpc>
                <a:spcPts val="3400"/>
              </a:lnSpc>
            </a:pPr>
            <a:r>
              <a:rPr lang="en-US" sz="3000" dirty="0">
                <a:solidFill>
                  <a:srgbClr val="FFFFFF"/>
                </a:solidFill>
              </a:rPr>
              <a:t>Member </a:t>
            </a:r>
          </a:p>
          <a:p>
            <a:pPr>
              <a:lnSpc>
                <a:spcPts val="3400"/>
              </a:lnSpc>
            </a:pPr>
            <a:r>
              <a:rPr lang="en-US" sz="3000" dirty="0">
                <a:solidFill>
                  <a:srgbClr val="FFFFFF"/>
                </a:solidFill>
              </a:rPr>
              <a:t>Organization</a:t>
            </a:r>
          </a:p>
        </p:txBody>
      </p:sp>
      <p:sp>
        <p:nvSpPr>
          <p:cNvPr id="8" name="TextBox 7"/>
          <p:cNvSpPr txBox="1"/>
          <p:nvPr/>
        </p:nvSpPr>
        <p:spPr>
          <a:xfrm>
            <a:off x="3848187" y="5148991"/>
            <a:ext cx="2722338" cy="964367"/>
          </a:xfrm>
          <a:prstGeom prst="rect">
            <a:avLst/>
          </a:prstGeom>
          <a:noFill/>
        </p:spPr>
        <p:txBody>
          <a:bodyPr wrap="square" rtlCol="0">
            <a:spAutoFit/>
          </a:bodyPr>
          <a:lstStyle/>
          <a:p>
            <a:pPr>
              <a:lnSpc>
                <a:spcPts val="3400"/>
              </a:lnSpc>
            </a:pPr>
            <a:r>
              <a:rPr lang="en-US" sz="3000" dirty="0">
                <a:solidFill>
                  <a:srgbClr val="FFFFFF"/>
                </a:solidFill>
              </a:rPr>
              <a:t>Service </a:t>
            </a:r>
          </a:p>
          <a:p>
            <a:pPr>
              <a:lnSpc>
                <a:spcPts val="3400"/>
              </a:lnSpc>
            </a:pPr>
            <a:r>
              <a:rPr lang="en-US" sz="3000" dirty="0">
                <a:solidFill>
                  <a:srgbClr val="FFFFFF"/>
                </a:solidFill>
              </a:rPr>
              <a:t>Organization</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26442" y="2355238"/>
            <a:ext cx="1140052" cy="100584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303151" y="3191553"/>
            <a:ext cx="1021369" cy="1005840"/>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731897" y="4464403"/>
            <a:ext cx="1220611" cy="1097280"/>
          </a:xfrm>
          <a:prstGeom prst="rect">
            <a:avLst/>
          </a:prstGeom>
        </p:spPr>
      </p:pic>
      <p:pic>
        <p:nvPicPr>
          <p:cNvPr id="5" name="Picture 4">
            <a:extLst>
              <a:ext uri="{FF2B5EF4-FFF2-40B4-BE49-F238E27FC236}">
                <a16:creationId xmlns:a16="http://schemas.microsoft.com/office/drawing/2014/main" id="{B8BBB11D-2AED-40F6-A9F2-60E0F6D89500}"/>
              </a:ext>
            </a:extLst>
          </p:cNvPr>
          <p:cNvPicPr>
            <a:picLocks noChangeAspect="1"/>
          </p:cNvPicPr>
          <p:nvPr/>
        </p:nvPicPr>
        <p:blipFill>
          <a:blip r:embed="rId7">
            <a:duotone>
              <a:schemeClr val="accent6">
                <a:shade val="45000"/>
                <a:satMod val="135000"/>
              </a:schemeClr>
              <a:prstClr val="white"/>
            </a:duotone>
          </a:blip>
          <a:stretch>
            <a:fillRect/>
          </a:stretch>
        </p:blipFill>
        <p:spPr>
          <a:xfrm>
            <a:off x="8068488" y="4410570"/>
            <a:ext cx="1220604" cy="1220604"/>
          </a:xfrm>
          <a:prstGeom prst="rect">
            <a:avLst/>
          </a:prstGeom>
        </p:spPr>
      </p:pic>
      <p:pic>
        <p:nvPicPr>
          <p:cNvPr id="14" name="Picture 13">
            <a:extLst>
              <a:ext uri="{FF2B5EF4-FFF2-40B4-BE49-F238E27FC236}">
                <a16:creationId xmlns:a16="http://schemas.microsoft.com/office/drawing/2014/main" id="{C3277C48-20CD-414A-BE43-A5157D1CE4DA}"/>
              </a:ext>
            </a:extLst>
          </p:cNvPr>
          <p:cNvPicPr>
            <a:picLocks noChangeAspect="1"/>
          </p:cNvPicPr>
          <p:nvPr/>
        </p:nvPicPr>
        <p:blipFill rotWithShape="1">
          <a:blip r:embed="rId8"/>
          <a:srcRect l="25618" t="10857" r="55746" b="82922"/>
          <a:stretch/>
        </p:blipFill>
        <p:spPr>
          <a:xfrm>
            <a:off x="8068488" y="3689676"/>
            <a:ext cx="3092446" cy="580645"/>
          </a:xfrm>
          <a:prstGeom prst="rect">
            <a:avLst/>
          </a:prstGeom>
          <a:ln>
            <a:solidFill>
              <a:schemeClr val="tx1"/>
            </a:solidFill>
          </a:ln>
        </p:spPr>
      </p:pic>
      <p:pic>
        <p:nvPicPr>
          <p:cNvPr id="15" name="Picture 14">
            <a:extLst>
              <a:ext uri="{FF2B5EF4-FFF2-40B4-BE49-F238E27FC236}">
                <a16:creationId xmlns:a16="http://schemas.microsoft.com/office/drawing/2014/main" id="{EAEFBE79-E0EC-4FD2-B721-21A2C582473A}"/>
              </a:ext>
            </a:extLst>
          </p:cNvPr>
          <p:cNvPicPr>
            <a:picLocks noChangeAspect="1"/>
          </p:cNvPicPr>
          <p:nvPr/>
        </p:nvPicPr>
        <p:blipFill>
          <a:blip r:embed="rId9"/>
          <a:stretch>
            <a:fillRect/>
          </a:stretch>
        </p:blipFill>
        <p:spPr>
          <a:xfrm>
            <a:off x="8068488" y="1200062"/>
            <a:ext cx="3754719" cy="2310351"/>
          </a:xfrm>
          <a:prstGeom prst="rect">
            <a:avLst/>
          </a:prstGeom>
          <a:ln>
            <a:solidFill>
              <a:schemeClr val="tx1"/>
            </a:solidFill>
          </a:ln>
        </p:spPr>
      </p:pic>
    </p:spTree>
    <p:extLst>
      <p:ext uri="{BB962C8B-B14F-4D97-AF65-F5344CB8AC3E}">
        <p14:creationId xmlns:p14="http://schemas.microsoft.com/office/powerpoint/2010/main" val="119959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8398822B-4474-47D3-96A4-B09A3B5EFC08}"/>
              </a:ext>
            </a:extLst>
          </p:cNvPr>
          <p:cNvSpPr txBox="1">
            <a:spLocks/>
          </p:cNvSpPr>
          <p:nvPr/>
        </p:nvSpPr>
        <p:spPr>
          <a:xfrm>
            <a:off x="561975" y="1037690"/>
            <a:ext cx="9144000" cy="4810660"/>
          </a:xfrm>
          <a:prstGeom prst="rect">
            <a:avLst/>
          </a:prstGeom>
        </p:spPr>
        <p:txBody>
          <a:bodyPr>
            <a:normAutofit/>
          </a:bodyPr>
          <a:lstStyle>
            <a:lvl1pPr algn="l" defTabSz="888964"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47" indent="-284152" algn="l" defTabSz="888964"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31" indent="-292088" algn="l" defTabSz="888964"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690" indent="-282564" algn="l" defTabSz="888964"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136" indent="-284152" algn="l" defTabSz="888964"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318" indent="-284152" algn="l" defTabSz="888964"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499" indent="-284152" algn="l" defTabSz="888964"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681" indent="-284152" algn="l" defTabSz="888964"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8863" indent="-284152" algn="l" defTabSz="888964" rtl="0" eaLnBrk="1" fontAlgn="base" hangingPunct="1">
              <a:lnSpc>
                <a:spcPct val="88000"/>
              </a:lnSpc>
              <a:spcBef>
                <a:spcPct val="5000"/>
              </a:spcBef>
              <a:spcAft>
                <a:spcPct val="0"/>
              </a:spcAft>
              <a:buClr>
                <a:schemeClr val="tx1"/>
              </a:buClr>
              <a:buChar char="o"/>
              <a:defRPr sz="2800">
                <a:solidFill>
                  <a:schemeClr val="tx1"/>
                </a:solidFill>
                <a:latin typeface="+mn-lt"/>
              </a:defRPr>
            </a:lvl9pPr>
          </a:lstStyle>
          <a:p>
            <a:pPr>
              <a:lnSpc>
                <a:spcPct val="120000"/>
              </a:lnSpc>
            </a:pPr>
            <a:r>
              <a:rPr lang="en-US" sz="4400" b="1" kern="0" dirty="0">
                <a:solidFill>
                  <a:schemeClr val="tx1"/>
                </a:solidFill>
                <a:latin typeface="Avenir Next LT Pro Light" panose="020B0304020202020204" pitchFamily="34" charset="0"/>
                <a:ea typeface="Calibri" panose="020F0502020204030204" pitchFamily="34" charset="0"/>
                <a:cs typeface="Calibri" panose="020F0502020204030204" pitchFamily="34" charset="0"/>
              </a:rPr>
              <a:t>Thank You! </a:t>
            </a:r>
          </a:p>
          <a:p>
            <a:pPr>
              <a:lnSpc>
                <a:spcPct val="120000"/>
              </a:lnSpc>
            </a:pPr>
            <a:endParaRPr lang="en-US" sz="1800" b="1" kern="0" dirty="0">
              <a:solidFill>
                <a:schemeClr val="tx1"/>
              </a:solidFill>
              <a:latin typeface="Avenir Next LT Pro Light" panose="020B0304020202020204" pitchFamily="34" charset="0"/>
              <a:ea typeface="Calibri" panose="020F0502020204030204" pitchFamily="34" charset="0"/>
              <a:cs typeface="Calibri" panose="020F0502020204030204" pitchFamily="34" charset="0"/>
            </a:endParaRPr>
          </a:p>
          <a:p>
            <a:pPr>
              <a:lnSpc>
                <a:spcPct val="120000"/>
              </a:lnSpc>
            </a:pPr>
            <a:r>
              <a:rPr lang="en-US" sz="1800" b="1" kern="0" dirty="0">
                <a:solidFill>
                  <a:schemeClr val="tx1"/>
                </a:solidFill>
                <a:latin typeface="Avenir Next LT Pro Light" panose="020B0304020202020204" pitchFamily="34" charset="0"/>
                <a:ea typeface="Calibri" panose="020F0502020204030204" pitchFamily="34" charset="0"/>
                <a:cs typeface="Calibri" panose="020F0502020204030204" pitchFamily="34" charset="0"/>
              </a:rPr>
              <a:t>Lisa Howley, Ph.D.</a:t>
            </a:r>
          </a:p>
          <a:p>
            <a:pPr>
              <a:lnSpc>
                <a:spcPct val="120000"/>
              </a:lnSpc>
            </a:pPr>
            <a:r>
              <a:rPr lang="en-US" sz="1800" b="1" kern="0" dirty="0">
                <a:solidFill>
                  <a:schemeClr val="tx1"/>
                </a:solidFill>
                <a:latin typeface="Avenir Next LT Pro Light" panose="020B0304020202020204" pitchFamily="34" charset="0"/>
                <a:ea typeface="Calibri" panose="020F0502020204030204" pitchFamily="34" charset="0"/>
                <a:cs typeface="Calibri" panose="020F0502020204030204" pitchFamily="34" charset="0"/>
              </a:rPr>
              <a:t>Senior Director, </a:t>
            </a:r>
            <a:r>
              <a:rPr lang="en-US" sz="1800" b="1" kern="0" dirty="0">
                <a:solidFill>
                  <a:schemeClr val="tx1"/>
                </a:solidFill>
                <a:latin typeface="Avenir Next LT Pro Light" panose="020B0304020202020204" pitchFamily="34" charset="0"/>
              </a:rPr>
              <a:t>Strategic Initiatives and Partnerships, AAMC</a:t>
            </a:r>
          </a:p>
          <a:p>
            <a:pPr>
              <a:lnSpc>
                <a:spcPct val="120000"/>
              </a:lnSpc>
            </a:pPr>
            <a:r>
              <a:rPr lang="en-US" sz="1800" b="1" kern="0" dirty="0">
                <a:solidFill>
                  <a:schemeClr val="tx1"/>
                </a:solidFill>
                <a:latin typeface="Avenir Next LT Pro Light" panose="020B030402020202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lhowley@aamc.org</a:t>
            </a:r>
            <a:r>
              <a:rPr lang="en-US" sz="1800" b="1" kern="0" dirty="0">
                <a:solidFill>
                  <a:schemeClr val="tx1"/>
                </a:solidFill>
                <a:latin typeface="Avenir Next LT Pro Light" panose="020B0304020202020204" pitchFamily="34" charset="0"/>
                <a:ea typeface="Calibri" panose="020F0502020204030204" pitchFamily="34" charset="0"/>
                <a:cs typeface="Calibri" panose="020F0502020204030204" pitchFamily="34" charset="0"/>
              </a:rPr>
              <a:t> </a:t>
            </a:r>
          </a:p>
          <a:p>
            <a:pPr>
              <a:lnSpc>
                <a:spcPct val="120000"/>
              </a:lnSpc>
            </a:pPr>
            <a:r>
              <a:rPr lang="en-US" sz="1800" kern="0" dirty="0">
                <a:solidFill>
                  <a:schemeClr val="tx1"/>
                </a:solidFill>
                <a:latin typeface="Avenir Next LT Pro Light" panose="020B0304020202020204" pitchFamily="34" charset="0"/>
                <a:ea typeface="Calibri" panose="020F0502020204030204" pitchFamily="34" charset="0"/>
                <a:cs typeface="Times New Roman" panose="02020603050405020304" pitchFamily="18" charset="0"/>
              </a:rPr>
              <a:t>@LisaDHowley</a:t>
            </a:r>
            <a:br>
              <a:rPr lang="en-US" sz="1800" kern="0" dirty="0">
                <a:solidFill>
                  <a:schemeClr val="tx1"/>
                </a:solidFill>
                <a:latin typeface="Avenir Next LT Pro Light" panose="020B0304020202020204" pitchFamily="34" charset="0"/>
                <a:ea typeface="Calibri" panose="020F0502020204030204" pitchFamily="34" charset="0"/>
                <a:cs typeface="Times New Roman" panose="02020603050405020304" pitchFamily="18" charset="0"/>
              </a:rPr>
            </a:br>
            <a:endParaRPr lang="en-US" sz="1800" kern="0" dirty="0">
              <a:solidFill>
                <a:schemeClr val="tx1"/>
              </a:solidFill>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20000"/>
              </a:lnSpc>
            </a:pPr>
            <a:r>
              <a:rPr lang="en-US" sz="1800" kern="0" dirty="0">
                <a:solidFill>
                  <a:schemeClr val="tx1"/>
                </a:solidFill>
                <a:latin typeface="Avenir Next LT Pro Light" panose="020B0304020202020204" pitchFamily="34" charset="0"/>
                <a:cs typeface="Times New Roman" panose="02020603050405020304" pitchFamily="18" charset="0"/>
              </a:rPr>
              <a:t>March 23, 2022</a:t>
            </a:r>
          </a:p>
          <a:p>
            <a:pPr>
              <a:lnSpc>
                <a:spcPct val="120000"/>
              </a:lnSpc>
            </a:pPr>
            <a:r>
              <a:rPr lang="en-US" sz="1800" b="1" kern="0" dirty="0">
                <a:solidFill>
                  <a:schemeClr val="tx1"/>
                </a:solidFill>
                <a:latin typeface="Avenir Next LT Pro Light" panose="020B0304020202020204" pitchFamily="34" charset="0"/>
              </a:rPr>
              <a:t>2022 AACEM/AAAEM Annual Retreat</a:t>
            </a:r>
          </a:p>
          <a:p>
            <a:pPr>
              <a:lnSpc>
                <a:spcPct val="120000"/>
              </a:lnSpc>
            </a:pPr>
            <a:endParaRPr lang="en-US" sz="1800" kern="0" dirty="0">
              <a:solidFill>
                <a:schemeClr val="tx1"/>
              </a:solidFill>
              <a:latin typeface="Avenir Next LT Pro Light" panose="020B0304020202020204" pitchFamily="34" charset="0"/>
              <a:cs typeface="Times New Roman" panose="02020603050405020304" pitchFamily="18" charset="0"/>
            </a:endParaRPr>
          </a:p>
          <a:p>
            <a:pPr>
              <a:lnSpc>
                <a:spcPct val="120000"/>
              </a:lnSpc>
            </a:pPr>
            <a:endParaRPr lang="en-US" sz="1800" kern="0" dirty="0">
              <a:solidFill>
                <a:schemeClr val="tx1"/>
              </a:solidFill>
              <a:latin typeface="Avenir Next LT Pro Light" panose="020B0304020202020204" pitchFamily="34" charset="0"/>
            </a:endParaRPr>
          </a:p>
        </p:txBody>
      </p:sp>
      <p:pic>
        <p:nvPicPr>
          <p:cNvPr id="5" name="Picture 4">
            <a:extLst>
              <a:ext uri="{FF2B5EF4-FFF2-40B4-BE49-F238E27FC236}">
                <a16:creationId xmlns:a16="http://schemas.microsoft.com/office/drawing/2014/main" id="{AA0388E7-17CC-4523-8D8A-1EE8610B7283}"/>
              </a:ext>
            </a:extLst>
          </p:cNvPr>
          <p:cNvPicPr>
            <a:picLocks noChangeAspect="1"/>
          </p:cNvPicPr>
          <p:nvPr/>
        </p:nvPicPr>
        <p:blipFill>
          <a:blip r:embed="rId4"/>
          <a:stretch>
            <a:fillRect/>
          </a:stretch>
        </p:blipFill>
        <p:spPr>
          <a:xfrm>
            <a:off x="7920881" y="155882"/>
            <a:ext cx="4116684" cy="4116684"/>
          </a:xfrm>
          <a:prstGeom prst="rect">
            <a:avLst/>
          </a:prstGeom>
        </p:spPr>
      </p:pic>
    </p:spTree>
    <p:extLst>
      <p:ext uri="{BB962C8B-B14F-4D97-AF65-F5344CB8AC3E}">
        <p14:creationId xmlns:p14="http://schemas.microsoft.com/office/powerpoint/2010/main" val="403674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85" y="283377"/>
            <a:ext cx="11182349" cy="620712"/>
          </a:xfrm>
        </p:spPr>
        <p:txBody>
          <a:bodyPr/>
          <a:lstStyle/>
          <a:p>
            <a:r>
              <a:rPr lang="en-US" sz="3600" dirty="0">
                <a:latin typeface="Avenir Next LT Pro Demi" panose="020B0704020202020204" pitchFamily="34" charset="0"/>
              </a:rPr>
              <a:t>Our Members</a:t>
            </a:r>
          </a:p>
        </p:txBody>
      </p:sp>
      <p:sp>
        <p:nvSpPr>
          <p:cNvPr id="3" name="Content Placeholder 2"/>
          <p:cNvSpPr>
            <a:spLocks noGrp="1"/>
          </p:cNvSpPr>
          <p:nvPr>
            <p:ph idx="1"/>
          </p:nvPr>
        </p:nvSpPr>
        <p:spPr>
          <a:xfrm>
            <a:off x="789941" y="908772"/>
            <a:ext cx="10844596" cy="804837"/>
          </a:xfrm>
        </p:spPr>
        <p:txBody>
          <a:bodyPr/>
          <a:lstStyle/>
          <a:p>
            <a:pPr marL="0" lvl="1" indent="0">
              <a:spcBef>
                <a:spcPct val="50000"/>
              </a:spcBef>
              <a:buSzPct val="90000"/>
              <a:buNone/>
            </a:pPr>
            <a:r>
              <a:rPr lang="en-US" sz="1800" dirty="0">
                <a:latin typeface="Avenir Next LT Pro Light" panose="020B0304020202020204" pitchFamily="34" charset="0"/>
              </a:rPr>
              <a:t>The members of the AAMC are institutions rather than individuals. They include</a:t>
            </a:r>
            <a:r>
              <a:rPr lang="en-US" sz="1800" dirty="0">
                <a:solidFill>
                  <a:schemeClr val="accent6"/>
                </a:solidFill>
                <a:latin typeface="Avenir Next LT Pro Light" panose="020B0304020202020204" pitchFamily="34" charset="0"/>
              </a:rPr>
              <a:t>:</a:t>
            </a:r>
          </a:p>
          <a:p>
            <a:endParaRPr lang="en-US" sz="1800" dirty="0">
              <a:latin typeface="Avenir Next LT Pro Light" panose="020B0304020202020204" pitchFamily="34" charset="0"/>
            </a:endParaRPr>
          </a:p>
        </p:txBody>
      </p:sp>
      <p:grpSp>
        <p:nvGrpSpPr>
          <p:cNvPr id="4" name="Group 3"/>
          <p:cNvGrpSpPr/>
          <p:nvPr/>
        </p:nvGrpSpPr>
        <p:grpSpPr>
          <a:xfrm>
            <a:off x="2047508" y="1294485"/>
            <a:ext cx="7845160" cy="5144729"/>
            <a:chOff x="606861" y="1550219"/>
            <a:chExt cx="10167428" cy="5144728"/>
          </a:xfrm>
        </p:grpSpPr>
        <p:sp>
          <p:nvSpPr>
            <p:cNvPr id="5" name="Rectangle 4"/>
            <p:cNvSpPr/>
            <p:nvPr/>
          </p:nvSpPr>
          <p:spPr bwMode="auto">
            <a:xfrm>
              <a:off x="606862" y="1550219"/>
              <a:ext cx="10167427" cy="1754326"/>
            </a:xfrm>
            <a:prstGeom prst="rect">
              <a:avLst/>
            </a:prstGeom>
            <a:solidFill>
              <a:schemeClr val="accent4">
                <a:lumMod val="75000"/>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63"/>
              <a:endParaRPr lang="en-US" dirty="0">
                <a:solidFill>
                  <a:srgbClr val="FFFFFF"/>
                </a:solidFill>
                <a:latin typeface="Arial"/>
              </a:endParaRPr>
            </a:p>
            <a:p>
              <a:pPr defTabSz="914363"/>
              <a:endParaRPr lang="en-US" dirty="0">
                <a:solidFill>
                  <a:srgbClr val="FFFFFF"/>
                </a:solidFill>
                <a:latin typeface="Arial"/>
              </a:endParaRPr>
            </a:p>
            <a:p>
              <a:pPr defTabSz="914363"/>
              <a:endParaRPr lang="en-US" dirty="0">
                <a:solidFill>
                  <a:srgbClr val="FFFFFF"/>
                </a:solidFill>
                <a:latin typeface="Arial"/>
              </a:endParaRPr>
            </a:p>
            <a:p>
              <a:pPr defTabSz="914363"/>
              <a:endParaRPr lang="en-US" dirty="0">
                <a:solidFill>
                  <a:srgbClr val="FFFFFF"/>
                </a:solidFill>
                <a:latin typeface="Arial"/>
              </a:endParaRPr>
            </a:p>
            <a:p>
              <a:pPr defTabSz="914363"/>
              <a:endParaRPr lang="en-US" dirty="0">
                <a:solidFill>
                  <a:srgbClr val="FFFFFF"/>
                </a:solidFill>
                <a:latin typeface="Arial"/>
              </a:endParaRPr>
            </a:p>
            <a:p>
              <a:pPr defTabSz="914363"/>
              <a:endParaRPr lang="en-US" dirty="0">
                <a:solidFill>
                  <a:srgbClr val="FFFFFF"/>
                </a:solidFill>
                <a:latin typeface="Arial"/>
              </a:endParaRPr>
            </a:p>
          </p:txBody>
        </p:sp>
        <p:sp>
          <p:nvSpPr>
            <p:cNvPr id="6" name="Rectangle 5"/>
            <p:cNvSpPr/>
            <p:nvPr/>
          </p:nvSpPr>
          <p:spPr bwMode="auto">
            <a:xfrm>
              <a:off x="606862" y="3235895"/>
              <a:ext cx="9638641" cy="1754326"/>
            </a:xfrm>
            <a:prstGeom prst="rect">
              <a:avLst/>
            </a:prstGeom>
            <a:solidFill>
              <a:schemeClr val="accent6"/>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63"/>
              <a:endParaRPr lang="en-US" dirty="0">
                <a:solidFill>
                  <a:srgbClr val="FFFFFF"/>
                </a:solidFill>
                <a:latin typeface="Arial"/>
              </a:endParaRPr>
            </a:p>
            <a:p>
              <a:pPr defTabSz="914363"/>
              <a:endParaRPr lang="en-US" dirty="0">
                <a:solidFill>
                  <a:srgbClr val="FFFFFF"/>
                </a:solidFill>
                <a:latin typeface="Arial"/>
              </a:endParaRPr>
            </a:p>
            <a:p>
              <a:pPr defTabSz="914363"/>
              <a:endParaRPr lang="en-US" dirty="0">
                <a:solidFill>
                  <a:srgbClr val="FFFFFF"/>
                </a:solidFill>
                <a:latin typeface="Arial"/>
              </a:endParaRPr>
            </a:p>
            <a:p>
              <a:pPr defTabSz="914363"/>
              <a:endParaRPr lang="en-US" dirty="0">
                <a:solidFill>
                  <a:srgbClr val="FFFFFF"/>
                </a:solidFill>
                <a:latin typeface="Arial"/>
              </a:endParaRPr>
            </a:p>
            <a:p>
              <a:pPr defTabSz="914363"/>
              <a:endParaRPr lang="en-US" dirty="0">
                <a:solidFill>
                  <a:srgbClr val="FFFFFF"/>
                </a:solidFill>
                <a:latin typeface="Arial"/>
              </a:endParaRPr>
            </a:p>
            <a:p>
              <a:pPr defTabSz="914363"/>
              <a:endParaRPr lang="en-US" dirty="0">
                <a:solidFill>
                  <a:srgbClr val="FFFFFF"/>
                </a:solidFill>
                <a:latin typeface="Arial"/>
              </a:endParaRPr>
            </a:p>
          </p:txBody>
        </p:sp>
        <p:sp>
          <p:nvSpPr>
            <p:cNvPr id="7" name="Rectangle 6"/>
            <p:cNvSpPr/>
            <p:nvPr/>
          </p:nvSpPr>
          <p:spPr bwMode="auto">
            <a:xfrm>
              <a:off x="606861" y="4940621"/>
              <a:ext cx="8952651" cy="1754326"/>
            </a:xfrm>
            <a:prstGeom prst="rect">
              <a:avLst/>
            </a:prstGeom>
            <a:solidFill>
              <a:schemeClr val="accent5">
                <a:lumMod val="75000"/>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63"/>
              <a:endParaRPr lang="en-US" dirty="0">
                <a:solidFill>
                  <a:srgbClr val="FFFFFF"/>
                </a:solidFill>
                <a:latin typeface="Arial"/>
              </a:endParaRPr>
            </a:p>
            <a:p>
              <a:pPr defTabSz="914363"/>
              <a:endParaRPr lang="en-US" dirty="0">
                <a:solidFill>
                  <a:srgbClr val="FFFFFF"/>
                </a:solidFill>
                <a:latin typeface="Arial"/>
              </a:endParaRPr>
            </a:p>
            <a:p>
              <a:pPr defTabSz="914363"/>
              <a:endParaRPr lang="en-US" dirty="0">
                <a:solidFill>
                  <a:srgbClr val="FFFFFF"/>
                </a:solidFill>
                <a:latin typeface="Arial"/>
              </a:endParaRPr>
            </a:p>
            <a:p>
              <a:pPr defTabSz="914363"/>
              <a:endParaRPr lang="en-US" dirty="0">
                <a:solidFill>
                  <a:srgbClr val="FFFFFF"/>
                </a:solidFill>
                <a:latin typeface="Arial"/>
              </a:endParaRPr>
            </a:p>
            <a:p>
              <a:pPr defTabSz="914363"/>
              <a:endParaRPr lang="en-US" dirty="0">
                <a:solidFill>
                  <a:srgbClr val="FFFFFF"/>
                </a:solidFill>
                <a:latin typeface="Arial"/>
              </a:endParaRPr>
            </a:p>
            <a:p>
              <a:pPr defTabSz="914363"/>
              <a:endParaRPr lang="en-US" dirty="0">
                <a:solidFill>
                  <a:srgbClr val="FFFFFF"/>
                </a:solidFill>
                <a:latin typeface="Arial"/>
              </a:endParaRPr>
            </a:p>
          </p:txBody>
        </p:sp>
      </p:grpSp>
      <p:sp>
        <p:nvSpPr>
          <p:cNvPr id="8" name="Rectangle 7"/>
          <p:cNvSpPr/>
          <p:nvPr/>
        </p:nvSpPr>
        <p:spPr bwMode="auto">
          <a:xfrm>
            <a:off x="3500204" y="4657703"/>
            <a:ext cx="6899741" cy="449289"/>
          </a:xfrm>
          <a:prstGeom prst="rect">
            <a:avLst/>
          </a:prstGeom>
          <a:no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defTabSz="914363"/>
            <a:r>
              <a:rPr lang="en-US" sz="2200" dirty="0">
                <a:solidFill>
                  <a:srgbClr val="FFFFFF"/>
                </a:solidFill>
                <a:latin typeface="Arial"/>
              </a:rPr>
              <a:t>Academic and Professional Societies</a:t>
            </a:r>
          </a:p>
        </p:txBody>
      </p:sp>
      <p:sp>
        <p:nvSpPr>
          <p:cNvPr id="9" name="Rectangle 8"/>
          <p:cNvSpPr/>
          <p:nvPr/>
        </p:nvSpPr>
        <p:spPr bwMode="auto">
          <a:xfrm>
            <a:off x="3500204" y="2886083"/>
            <a:ext cx="4036276" cy="591803"/>
          </a:xfrm>
          <a:prstGeom prst="rect">
            <a:avLst/>
          </a:prstGeom>
          <a:no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defTabSz="914363"/>
            <a:r>
              <a:rPr lang="en-US" sz="2200" dirty="0">
                <a:solidFill>
                  <a:srgbClr val="FFFFFF"/>
                </a:solidFill>
                <a:latin typeface="Arial"/>
              </a:rPr>
              <a:t>Teaching Hospitals</a:t>
            </a:r>
          </a:p>
        </p:txBody>
      </p:sp>
      <p:sp>
        <p:nvSpPr>
          <p:cNvPr id="10" name="Rectangle 9"/>
          <p:cNvSpPr/>
          <p:nvPr/>
        </p:nvSpPr>
        <p:spPr>
          <a:xfrm>
            <a:off x="5283930" y="5325264"/>
            <a:ext cx="2761363" cy="584775"/>
          </a:xfrm>
          <a:prstGeom prst="rect">
            <a:avLst/>
          </a:prstGeom>
        </p:spPr>
        <p:txBody>
          <a:bodyPr wrap="square">
            <a:spAutoFit/>
          </a:bodyPr>
          <a:lstStyle/>
          <a:p>
            <a:pPr marL="114295" lvl="1" defTabSz="914363">
              <a:defRPr/>
            </a:pPr>
            <a:r>
              <a:rPr lang="en-US" sz="1600" dirty="0">
                <a:solidFill>
                  <a:srgbClr val="FFFFFF"/>
                </a:solidFill>
                <a:latin typeface="Arial"/>
              </a:rPr>
              <a:t>academic and professional societies</a:t>
            </a:r>
          </a:p>
        </p:txBody>
      </p:sp>
      <p:sp>
        <p:nvSpPr>
          <p:cNvPr id="11" name="Rectangle 10"/>
          <p:cNvSpPr/>
          <p:nvPr/>
        </p:nvSpPr>
        <p:spPr bwMode="auto">
          <a:xfrm>
            <a:off x="3500203" y="1268854"/>
            <a:ext cx="4039065" cy="508742"/>
          </a:xfrm>
          <a:prstGeom prst="rect">
            <a:avLst/>
          </a:prstGeom>
          <a:no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defTabSz="914363"/>
            <a:r>
              <a:rPr lang="en-US" sz="2200" dirty="0">
                <a:solidFill>
                  <a:srgbClr val="FFFFFF"/>
                </a:solidFill>
                <a:latin typeface="Arial"/>
              </a:rPr>
              <a:t>Medical Schools</a:t>
            </a:r>
          </a:p>
        </p:txBody>
      </p:sp>
      <p:grpSp>
        <p:nvGrpSpPr>
          <p:cNvPr id="12" name="Group 11"/>
          <p:cNvGrpSpPr/>
          <p:nvPr/>
        </p:nvGrpSpPr>
        <p:grpSpPr>
          <a:xfrm>
            <a:off x="4212080" y="1765958"/>
            <a:ext cx="2682234" cy="1077218"/>
            <a:chOff x="391216" y="3582979"/>
            <a:chExt cx="2682234" cy="1077218"/>
          </a:xfrm>
        </p:grpSpPr>
        <p:sp>
          <p:nvSpPr>
            <p:cNvPr id="13" name="Rectangle 12"/>
            <p:cNvSpPr/>
            <p:nvPr/>
          </p:nvSpPr>
          <p:spPr>
            <a:xfrm>
              <a:off x="1572034" y="3582979"/>
              <a:ext cx="1501416" cy="1077218"/>
            </a:xfrm>
            <a:prstGeom prst="rect">
              <a:avLst/>
            </a:prstGeom>
          </p:spPr>
          <p:txBody>
            <a:bodyPr wrap="square">
              <a:spAutoFit/>
            </a:bodyPr>
            <a:lstStyle/>
            <a:p>
              <a:pPr marL="4763" lvl="1" defTabSz="914363"/>
              <a:r>
                <a:rPr lang="en-US" sz="1600" dirty="0">
                  <a:solidFill>
                    <a:srgbClr val="FFFFFF"/>
                  </a:solidFill>
                  <a:latin typeface="Arial"/>
                </a:rPr>
                <a:t>LCME-accredited U.S. medical schools</a:t>
              </a:r>
            </a:p>
          </p:txBody>
        </p:sp>
        <p:sp>
          <p:nvSpPr>
            <p:cNvPr id="14" name="TextBox 13"/>
            <p:cNvSpPr txBox="1"/>
            <p:nvPr/>
          </p:nvSpPr>
          <p:spPr>
            <a:xfrm>
              <a:off x="391216" y="3617183"/>
              <a:ext cx="1656704" cy="830997"/>
            </a:xfrm>
            <a:prstGeom prst="rect">
              <a:avLst/>
            </a:prstGeom>
            <a:noFill/>
          </p:spPr>
          <p:txBody>
            <a:bodyPr wrap="square" rtlCol="0">
              <a:spAutoFit/>
            </a:bodyPr>
            <a:lstStyle/>
            <a:p>
              <a:pPr defTabSz="914363"/>
              <a:r>
                <a:rPr lang="en-US" sz="4800" dirty="0">
                  <a:solidFill>
                    <a:srgbClr val="FFFFFF"/>
                  </a:solidFill>
                  <a:latin typeface="Arial"/>
                </a:rPr>
                <a:t>155</a:t>
              </a:r>
            </a:p>
          </p:txBody>
        </p:sp>
      </p:grpSp>
      <p:grpSp>
        <p:nvGrpSpPr>
          <p:cNvPr id="15" name="Group 14"/>
          <p:cNvGrpSpPr/>
          <p:nvPr/>
        </p:nvGrpSpPr>
        <p:grpSpPr>
          <a:xfrm>
            <a:off x="7074738" y="1742489"/>
            <a:ext cx="2744272" cy="853572"/>
            <a:chOff x="511583" y="4568361"/>
            <a:chExt cx="2744272" cy="853571"/>
          </a:xfrm>
        </p:grpSpPr>
        <p:sp>
          <p:nvSpPr>
            <p:cNvPr id="16" name="Rectangle 15"/>
            <p:cNvSpPr/>
            <p:nvPr/>
          </p:nvSpPr>
          <p:spPr>
            <a:xfrm>
              <a:off x="1392493" y="4568361"/>
              <a:ext cx="1863362" cy="830996"/>
            </a:xfrm>
            <a:prstGeom prst="rect">
              <a:avLst/>
            </a:prstGeom>
          </p:spPr>
          <p:txBody>
            <a:bodyPr wrap="square">
              <a:spAutoFit/>
            </a:bodyPr>
            <a:lstStyle/>
            <a:p>
              <a:pPr marL="4763" lvl="1" defTabSz="914363"/>
              <a:r>
                <a:rPr lang="en-US" sz="1600" dirty="0">
                  <a:solidFill>
                    <a:srgbClr val="FFFFFF"/>
                  </a:solidFill>
                  <a:latin typeface="Arial"/>
                </a:rPr>
                <a:t>LCME-accredited Canadian medical schools</a:t>
              </a:r>
            </a:p>
          </p:txBody>
        </p:sp>
        <p:sp>
          <p:nvSpPr>
            <p:cNvPr id="17" name="Rectangle 16"/>
            <p:cNvSpPr/>
            <p:nvPr/>
          </p:nvSpPr>
          <p:spPr>
            <a:xfrm>
              <a:off x="511583" y="4590936"/>
              <a:ext cx="1042273" cy="830996"/>
            </a:xfrm>
            <a:prstGeom prst="rect">
              <a:avLst/>
            </a:prstGeom>
          </p:spPr>
          <p:txBody>
            <a:bodyPr wrap="none">
              <a:spAutoFit/>
            </a:bodyPr>
            <a:lstStyle/>
            <a:p>
              <a:pPr defTabSz="914363"/>
              <a:r>
                <a:rPr lang="en-US" sz="4800" dirty="0">
                  <a:solidFill>
                    <a:srgbClr val="FFFFFF"/>
                  </a:solidFill>
                  <a:latin typeface="Arial"/>
                </a:rPr>
                <a:t>16 </a:t>
              </a:r>
            </a:p>
          </p:txBody>
        </p:sp>
      </p:grpSp>
      <p:sp>
        <p:nvSpPr>
          <p:cNvPr id="19" name="Rectangle 18"/>
          <p:cNvSpPr/>
          <p:nvPr/>
        </p:nvSpPr>
        <p:spPr>
          <a:xfrm>
            <a:off x="4104256" y="3494914"/>
            <a:ext cx="2059025" cy="830997"/>
          </a:xfrm>
          <a:prstGeom prst="rect">
            <a:avLst/>
          </a:prstGeom>
        </p:spPr>
        <p:txBody>
          <a:bodyPr wrap="square">
            <a:spAutoFit/>
          </a:bodyPr>
          <a:lstStyle/>
          <a:p>
            <a:pPr marL="114295" lvl="1" defTabSz="914363">
              <a:defRPr/>
            </a:pPr>
            <a:r>
              <a:rPr lang="en-US" sz="4800" dirty="0">
                <a:solidFill>
                  <a:srgbClr val="FFFFFF"/>
                </a:solidFill>
                <a:latin typeface="Arial"/>
              </a:rPr>
              <a:t>400</a:t>
            </a:r>
            <a:endParaRPr lang="en-US" sz="1600" dirty="0">
              <a:solidFill>
                <a:srgbClr val="FFFFFF"/>
              </a:solidFill>
              <a:latin typeface="Arial"/>
            </a:endParaRPr>
          </a:p>
        </p:txBody>
      </p:sp>
      <p:sp>
        <p:nvSpPr>
          <p:cNvPr id="20" name="Rectangle 19"/>
          <p:cNvSpPr/>
          <p:nvPr/>
        </p:nvSpPr>
        <p:spPr>
          <a:xfrm>
            <a:off x="5384424" y="3371803"/>
            <a:ext cx="1604033" cy="1077218"/>
          </a:xfrm>
          <a:prstGeom prst="rect">
            <a:avLst/>
          </a:prstGeom>
        </p:spPr>
        <p:txBody>
          <a:bodyPr wrap="square">
            <a:spAutoFit/>
          </a:bodyPr>
          <a:lstStyle/>
          <a:p>
            <a:pPr defTabSz="914363"/>
            <a:r>
              <a:rPr lang="en-US" sz="1600" dirty="0">
                <a:solidFill>
                  <a:srgbClr val="FFFFFF"/>
                </a:solidFill>
                <a:latin typeface="Arial"/>
              </a:rPr>
              <a:t>major teaching hospitals and health systems, including </a:t>
            </a:r>
          </a:p>
        </p:txBody>
      </p:sp>
      <p:sp>
        <p:nvSpPr>
          <p:cNvPr id="21" name="Rectangle 20"/>
          <p:cNvSpPr/>
          <p:nvPr/>
        </p:nvSpPr>
        <p:spPr>
          <a:xfrm>
            <a:off x="3493058" y="3741135"/>
            <a:ext cx="776175" cy="338554"/>
          </a:xfrm>
          <a:prstGeom prst="rect">
            <a:avLst/>
          </a:prstGeom>
        </p:spPr>
        <p:txBody>
          <a:bodyPr wrap="none">
            <a:spAutoFit/>
          </a:bodyPr>
          <a:lstStyle/>
          <a:p>
            <a:pPr defTabSz="914363"/>
            <a:r>
              <a:rPr lang="en-US" sz="1600" dirty="0">
                <a:solidFill>
                  <a:srgbClr val="FFFFFF"/>
                </a:solidFill>
                <a:latin typeface="Arial"/>
              </a:rPr>
              <a:t>Nearly</a:t>
            </a:r>
          </a:p>
        </p:txBody>
      </p:sp>
      <p:sp>
        <p:nvSpPr>
          <p:cNvPr id="22" name="Rectangle 21"/>
          <p:cNvSpPr/>
          <p:nvPr/>
        </p:nvSpPr>
        <p:spPr>
          <a:xfrm>
            <a:off x="3493057" y="5455789"/>
            <a:ext cx="1109599" cy="338554"/>
          </a:xfrm>
          <a:prstGeom prst="rect">
            <a:avLst/>
          </a:prstGeom>
        </p:spPr>
        <p:txBody>
          <a:bodyPr wrap="none">
            <a:spAutoFit/>
          </a:bodyPr>
          <a:lstStyle/>
          <a:p>
            <a:pPr defTabSz="914363"/>
            <a:r>
              <a:rPr lang="en-US" sz="1600" dirty="0">
                <a:solidFill>
                  <a:srgbClr val="FFFFFF"/>
                </a:solidFill>
                <a:latin typeface="Arial"/>
              </a:rPr>
              <a:t>More than</a:t>
            </a:r>
          </a:p>
        </p:txBody>
      </p:sp>
      <p:sp>
        <p:nvSpPr>
          <p:cNvPr id="23" name="Rectangle 22"/>
          <p:cNvSpPr/>
          <p:nvPr/>
        </p:nvSpPr>
        <p:spPr>
          <a:xfrm>
            <a:off x="4414405" y="5193292"/>
            <a:ext cx="1277623" cy="830997"/>
          </a:xfrm>
          <a:prstGeom prst="rect">
            <a:avLst/>
          </a:prstGeom>
        </p:spPr>
        <p:txBody>
          <a:bodyPr wrap="square">
            <a:spAutoFit/>
          </a:bodyPr>
          <a:lstStyle/>
          <a:p>
            <a:pPr marL="114295" lvl="1" defTabSz="914363">
              <a:defRPr/>
            </a:pPr>
            <a:r>
              <a:rPr lang="en-US" sz="4800" dirty="0">
                <a:solidFill>
                  <a:srgbClr val="FFFFFF"/>
                </a:solidFill>
                <a:latin typeface="Arial"/>
              </a:rPr>
              <a:t>80</a:t>
            </a:r>
            <a:endParaRPr lang="en-US" sz="1600" dirty="0">
              <a:solidFill>
                <a:srgbClr val="FFFFFF"/>
              </a:solidFill>
              <a:latin typeface="Arial"/>
            </a:endParaRPr>
          </a:p>
        </p:txBody>
      </p:sp>
      <p:sp>
        <p:nvSpPr>
          <p:cNvPr id="28" name="Rectangle 27"/>
          <p:cNvSpPr/>
          <p:nvPr/>
        </p:nvSpPr>
        <p:spPr>
          <a:xfrm>
            <a:off x="6990312" y="3494914"/>
            <a:ext cx="1250868" cy="830997"/>
          </a:xfrm>
          <a:prstGeom prst="rect">
            <a:avLst/>
          </a:prstGeom>
        </p:spPr>
        <p:txBody>
          <a:bodyPr wrap="square">
            <a:spAutoFit/>
          </a:bodyPr>
          <a:lstStyle/>
          <a:p>
            <a:pPr marL="114295" lvl="1" defTabSz="914363">
              <a:defRPr/>
            </a:pPr>
            <a:r>
              <a:rPr lang="en-US" sz="4800" dirty="0">
                <a:solidFill>
                  <a:srgbClr val="FFFFFF"/>
                </a:solidFill>
                <a:latin typeface="Arial"/>
              </a:rPr>
              <a:t>51</a:t>
            </a:r>
            <a:endParaRPr lang="en-US" sz="1600" dirty="0">
              <a:solidFill>
                <a:srgbClr val="FFFFFF"/>
              </a:solidFill>
              <a:latin typeface="Arial"/>
            </a:endParaRPr>
          </a:p>
        </p:txBody>
      </p:sp>
      <p:sp>
        <p:nvSpPr>
          <p:cNvPr id="29" name="Rectangle 28"/>
          <p:cNvSpPr/>
          <p:nvPr/>
        </p:nvSpPr>
        <p:spPr>
          <a:xfrm>
            <a:off x="7811379" y="3371803"/>
            <a:ext cx="1335663" cy="1077218"/>
          </a:xfrm>
          <a:prstGeom prst="rect">
            <a:avLst/>
          </a:prstGeom>
        </p:spPr>
        <p:txBody>
          <a:bodyPr wrap="square">
            <a:spAutoFit/>
          </a:bodyPr>
          <a:lstStyle/>
          <a:p>
            <a:pPr marL="114295" lvl="1" defTabSz="914363">
              <a:defRPr/>
            </a:pPr>
            <a:r>
              <a:rPr lang="en-US" sz="1600" dirty="0">
                <a:solidFill>
                  <a:srgbClr val="FFFFFF"/>
                </a:solidFill>
                <a:latin typeface="Arial"/>
              </a:rPr>
              <a:t>Veterans Affairs medical centers </a:t>
            </a:r>
          </a:p>
        </p:txBody>
      </p:sp>
      <p:grpSp>
        <p:nvGrpSpPr>
          <p:cNvPr id="30" name="Group 29"/>
          <p:cNvGrpSpPr/>
          <p:nvPr/>
        </p:nvGrpSpPr>
        <p:grpSpPr>
          <a:xfrm>
            <a:off x="2261592" y="1527327"/>
            <a:ext cx="1338095" cy="648378"/>
            <a:chOff x="771516" y="1832929"/>
            <a:chExt cx="1338095" cy="648378"/>
          </a:xfrm>
        </p:grpSpPr>
        <p:sp>
          <p:nvSpPr>
            <p:cNvPr id="31" name="Oval 30"/>
            <p:cNvSpPr/>
            <p:nvPr/>
          </p:nvSpPr>
          <p:spPr bwMode="auto">
            <a:xfrm>
              <a:off x="771516" y="1961956"/>
              <a:ext cx="1129905" cy="519351"/>
            </a:xfrm>
            <a:prstGeom prst="ellipse">
              <a:avLst/>
            </a:prstGeom>
            <a:solidFill>
              <a:schemeClr val="tx1">
                <a:lumMod val="50000"/>
                <a:alpha val="40000"/>
              </a:schemeClr>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63"/>
              <a:endParaRPr lang="en-US">
                <a:solidFill>
                  <a:srgbClr val="FFFFFF"/>
                </a:solidFill>
                <a:latin typeface="Arial"/>
              </a:endParaRPr>
            </a:p>
          </p:txBody>
        </p:sp>
        <p:sp>
          <p:nvSpPr>
            <p:cNvPr id="32" name="Freeform 31"/>
            <p:cNvSpPr/>
            <p:nvPr/>
          </p:nvSpPr>
          <p:spPr bwMode="auto">
            <a:xfrm>
              <a:off x="1286651" y="1832929"/>
              <a:ext cx="822960" cy="369332"/>
            </a:xfrm>
            <a:custGeom>
              <a:avLst/>
              <a:gdLst>
                <a:gd name="connsiteX0" fmla="*/ 0 w 1257300"/>
                <a:gd name="connsiteY0" fmla="*/ 200025 h 200025"/>
                <a:gd name="connsiteX1" fmla="*/ 0 w 1257300"/>
                <a:gd name="connsiteY1" fmla="*/ 0 h 200025"/>
                <a:gd name="connsiteX2" fmla="*/ 1257300 w 1257300"/>
                <a:gd name="connsiteY2" fmla="*/ 0 h 200025"/>
                <a:gd name="connsiteX3" fmla="*/ 1257300 w 1257300"/>
                <a:gd name="connsiteY3" fmla="*/ 0 h 200025"/>
              </a:gdLst>
              <a:ahLst/>
              <a:cxnLst>
                <a:cxn ang="0">
                  <a:pos x="connsiteX0" y="connsiteY0"/>
                </a:cxn>
                <a:cxn ang="0">
                  <a:pos x="connsiteX1" y="connsiteY1"/>
                </a:cxn>
                <a:cxn ang="0">
                  <a:pos x="connsiteX2" y="connsiteY2"/>
                </a:cxn>
                <a:cxn ang="0">
                  <a:pos x="connsiteX3" y="connsiteY3"/>
                </a:cxn>
              </a:cxnLst>
              <a:rect l="l" t="t" r="r" b="b"/>
              <a:pathLst>
                <a:path w="1257300" h="200025">
                  <a:moveTo>
                    <a:pt x="0" y="200025"/>
                  </a:moveTo>
                  <a:lnTo>
                    <a:pt x="0" y="0"/>
                  </a:lnTo>
                  <a:lnTo>
                    <a:pt x="1257300" y="0"/>
                  </a:lnTo>
                  <a:lnTo>
                    <a:pt x="1257300" y="0"/>
                  </a:lnTo>
                </a:path>
              </a:pathLst>
            </a:cu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63"/>
              <a:endParaRPr lang="en-US">
                <a:solidFill>
                  <a:srgbClr val="FFFFFF"/>
                </a:solidFill>
                <a:latin typeface="Arial"/>
              </a:endParaRPr>
            </a:p>
          </p:txBody>
        </p:sp>
      </p:grpSp>
      <p:sp>
        <p:nvSpPr>
          <p:cNvPr id="33" name="Oval 32"/>
          <p:cNvSpPr/>
          <p:nvPr/>
        </p:nvSpPr>
        <p:spPr bwMode="auto">
          <a:xfrm>
            <a:off x="2261592" y="3355087"/>
            <a:ext cx="1129905" cy="519351"/>
          </a:xfrm>
          <a:prstGeom prst="ellipse">
            <a:avLst/>
          </a:prstGeom>
          <a:solidFill>
            <a:schemeClr val="tx1">
              <a:lumMod val="50000"/>
              <a:alpha val="40000"/>
            </a:schemeClr>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63"/>
            <a:endParaRPr lang="en-US">
              <a:solidFill>
                <a:srgbClr val="FFFFFF"/>
              </a:solidFill>
              <a:latin typeface="Arial"/>
            </a:endParaRPr>
          </a:p>
        </p:txBody>
      </p:sp>
      <p:sp>
        <p:nvSpPr>
          <p:cNvPr id="34" name="Oval 33"/>
          <p:cNvSpPr/>
          <p:nvPr/>
        </p:nvSpPr>
        <p:spPr bwMode="auto">
          <a:xfrm>
            <a:off x="2252076" y="5046877"/>
            <a:ext cx="1129905" cy="519351"/>
          </a:xfrm>
          <a:prstGeom prst="ellipse">
            <a:avLst/>
          </a:prstGeom>
          <a:solidFill>
            <a:schemeClr val="tx1">
              <a:lumMod val="50000"/>
              <a:alpha val="40000"/>
            </a:schemeClr>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63"/>
            <a:endParaRPr lang="en-US">
              <a:solidFill>
                <a:srgbClr val="FFFFFF"/>
              </a:solidFill>
              <a:latin typeface="Aria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50608" y="3491382"/>
            <a:ext cx="774730" cy="747267"/>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34058" y="5317772"/>
            <a:ext cx="765937" cy="577592"/>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25550" y="1977588"/>
            <a:ext cx="801987" cy="487435"/>
          </a:xfrm>
          <a:prstGeom prst="rect">
            <a:avLst/>
          </a:prstGeom>
        </p:spPr>
      </p:pic>
      <p:sp>
        <p:nvSpPr>
          <p:cNvPr id="38" name="Freeform 37"/>
          <p:cNvSpPr/>
          <p:nvPr/>
        </p:nvSpPr>
        <p:spPr bwMode="auto">
          <a:xfrm>
            <a:off x="2826542" y="3197186"/>
            <a:ext cx="822960" cy="369332"/>
          </a:xfrm>
          <a:custGeom>
            <a:avLst/>
            <a:gdLst>
              <a:gd name="connsiteX0" fmla="*/ 0 w 1257300"/>
              <a:gd name="connsiteY0" fmla="*/ 200025 h 200025"/>
              <a:gd name="connsiteX1" fmla="*/ 0 w 1257300"/>
              <a:gd name="connsiteY1" fmla="*/ 0 h 200025"/>
              <a:gd name="connsiteX2" fmla="*/ 1257300 w 1257300"/>
              <a:gd name="connsiteY2" fmla="*/ 0 h 200025"/>
              <a:gd name="connsiteX3" fmla="*/ 1257300 w 1257300"/>
              <a:gd name="connsiteY3" fmla="*/ 0 h 200025"/>
            </a:gdLst>
            <a:ahLst/>
            <a:cxnLst>
              <a:cxn ang="0">
                <a:pos x="connsiteX0" y="connsiteY0"/>
              </a:cxn>
              <a:cxn ang="0">
                <a:pos x="connsiteX1" y="connsiteY1"/>
              </a:cxn>
              <a:cxn ang="0">
                <a:pos x="connsiteX2" y="connsiteY2"/>
              </a:cxn>
              <a:cxn ang="0">
                <a:pos x="connsiteX3" y="connsiteY3"/>
              </a:cxn>
            </a:cxnLst>
            <a:rect l="l" t="t" r="r" b="b"/>
            <a:pathLst>
              <a:path w="1257300" h="200025">
                <a:moveTo>
                  <a:pt x="0" y="200025"/>
                </a:moveTo>
                <a:lnTo>
                  <a:pt x="0" y="0"/>
                </a:lnTo>
                <a:lnTo>
                  <a:pt x="1257300" y="0"/>
                </a:lnTo>
                <a:lnTo>
                  <a:pt x="1257300" y="0"/>
                </a:lnTo>
              </a:path>
            </a:pathLst>
          </a:cu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63"/>
            <a:endParaRPr lang="en-US">
              <a:solidFill>
                <a:srgbClr val="FFFFFF"/>
              </a:solidFill>
              <a:latin typeface="Arial"/>
            </a:endParaRPr>
          </a:p>
        </p:txBody>
      </p:sp>
      <p:sp>
        <p:nvSpPr>
          <p:cNvPr id="39" name="Freeform 38"/>
          <p:cNvSpPr/>
          <p:nvPr/>
        </p:nvSpPr>
        <p:spPr bwMode="auto">
          <a:xfrm>
            <a:off x="2788515" y="4882346"/>
            <a:ext cx="822960" cy="369332"/>
          </a:xfrm>
          <a:custGeom>
            <a:avLst/>
            <a:gdLst>
              <a:gd name="connsiteX0" fmla="*/ 0 w 1257300"/>
              <a:gd name="connsiteY0" fmla="*/ 200025 h 200025"/>
              <a:gd name="connsiteX1" fmla="*/ 0 w 1257300"/>
              <a:gd name="connsiteY1" fmla="*/ 0 h 200025"/>
              <a:gd name="connsiteX2" fmla="*/ 1257300 w 1257300"/>
              <a:gd name="connsiteY2" fmla="*/ 0 h 200025"/>
              <a:gd name="connsiteX3" fmla="*/ 1257300 w 1257300"/>
              <a:gd name="connsiteY3" fmla="*/ 0 h 200025"/>
            </a:gdLst>
            <a:ahLst/>
            <a:cxnLst>
              <a:cxn ang="0">
                <a:pos x="connsiteX0" y="connsiteY0"/>
              </a:cxn>
              <a:cxn ang="0">
                <a:pos x="connsiteX1" y="connsiteY1"/>
              </a:cxn>
              <a:cxn ang="0">
                <a:pos x="connsiteX2" y="connsiteY2"/>
              </a:cxn>
              <a:cxn ang="0">
                <a:pos x="connsiteX3" y="connsiteY3"/>
              </a:cxn>
            </a:cxnLst>
            <a:rect l="l" t="t" r="r" b="b"/>
            <a:pathLst>
              <a:path w="1257300" h="200025">
                <a:moveTo>
                  <a:pt x="0" y="200025"/>
                </a:moveTo>
                <a:lnTo>
                  <a:pt x="0" y="0"/>
                </a:lnTo>
                <a:lnTo>
                  <a:pt x="1257300" y="0"/>
                </a:lnTo>
                <a:lnTo>
                  <a:pt x="1257300" y="0"/>
                </a:lnTo>
              </a:path>
            </a:pathLst>
          </a:cu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63"/>
            <a:endParaRPr lang="en-US">
              <a:solidFill>
                <a:srgbClr val="FFFFFF"/>
              </a:solidFill>
              <a:latin typeface="Arial"/>
            </a:endParaRPr>
          </a:p>
        </p:txBody>
      </p:sp>
      <p:sp>
        <p:nvSpPr>
          <p:cNvPr id="25" name="Speech Bubble: Oval 24">
            <a:extLst>
              <a:ext uri="{FF2B5EF4-FFF2-40B4-BE49-F238E27FC236}">
                <a16:creationId xmlns:a16="http://schemas.microsoft.com/office/drawing/2014/main" id="{9E2B2170-ACD0-4AC1-97C9-962AE143F7DA}"/>
              </a:ext>
            </a:extLst>
          </p:cNvPr>
          <p:cNvSpPr/>
          <p:nvPr/>
        </p:nvSpPr>
        <p:spPr bwMode="auto">
          <a:xfrm>
            <a:off x="8275090" y="4481016"/>
            <a:ext cx="1769653" cy="995422"/>
          </a:xfrm>
          <a:prstGeom prst="wedgeEllipseCallout">
            <a:avLst/>
          </a:prstGeom>
          <a:solidFill>
            <a:schemeClr val="tx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Incl AACEM</a:t>
            </a:r>
          </a:p>
        </p:txBody>
      </p:sp>
    </p:spTree>
    <p:extLst>
      <p:ext uri="{BB962C8B-B14F-4D97-AF65-F5344CB8AC3E}">
        <p14:creationId xmlns:p14="http://schemas.microsoft.com/office/powerpoint/2010/main" val="347438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66" y="942911"/>
            <a:ext cx="10515600" cy="867327"/>
          </a:xfrm>
        </p:spPr>
        <p:txBody>
          <a:bodyPr>
            <a:normAutofit/>
          </a:bodyPr>
          <a:lstStyle/>
          <a:p>
            <a:r>
              <a:rPr lang="en-US" dirty="0"/>
              <a:t>Session Objectives</a:t>
            </a:r>
          </a:p>
        </p:txBody>
      </p:sp>
      <p:sp>
        <p:nvSpPr>
          <p:cNvPr id="5" name="Content Placeholder 4">
            <a:extLst>
              <a:ext uri="{FF2B5EF4-FFF2-40B4-BE49-F238E27FC236}">
                <a16:creationId xmlns:a16="http://schemas.microsoft.com/office/drawing/2014/main" id="{FE73B28C-D4C7-40F1-AFEA-CFEC9702BD6E}"/>
              </a:ext>
            </a:extLst>
          </p:cNvPr>
          <p:cNvSpPr>
            <a:spLocks noGrp="1"/>
          </p:cNvSpPr>
          <p:nvPr>
            <p:ph idx="1"/>
          </p:nvPr>
        </p:nvSpPr>
        <p:spPr>
          <a:xfrm>
            <a:off x="770466" y="1956901"/>
            <a:ext cx="10651067" cy="4795454"/>
          </a:xfrm>
        </p:spPr>
        <p:txBody>
          <a:bodyPr/>
          <a:lstStyle/>
          <a:p>
            <a:pPr marL="514350" indent="-514350">
              <a:buFont typeface="+mj-lt"/>
              <a:buAutoNum type="arabicPeriod"/>
            </a:pPr>
            <a:r>
              <a:rPr lang="en-US" dirty="0"/>
              <a:t>Describe the Coalition for Physician Accountability and its Review Committee for Undergraduate (UME) to Graduate Medical Education (GME) </a:t>
            </a:r>
          </a:p>
          <a:p>
            <a:pPr marL="514350" indent="-514350">
              <a:buFont typeface="+mj-lt"/>
              <a:buAutoNum type="arabicPeriod"/>
            </a:pPr>
            <a:r>
              <a:rPr lang="en-US" dirty="0"/>
              <a:t>Differentiate Nine Themes for Improving the UME-GME Transition</a:t>
            </a:r>
          </a:p>
          <a:p>
            <a:pPr marL="514350" indent="-514350">
              <a:buFont typeface="+mj-lt"/>
              <a:buAutoNum type="arabicPeriod"/>
            </a:pPr>
            <a:r>
              <a:rPr lang="en-US" dirty="0"/>
              <a:t>Examine Several New Recommendations for Improving the UME-GME Transition &amp; Related Actions That Are Underway</a:t>
            </a:r>
          </a:p>
          <a:p>
            <a:endParaRPr lang="en-US" dirty="0"/>
          </a:p>
          <a:p>
            <a:pPr marL="514350" indent="-514350">
              <a:buFont typeface="+mj-lt"/>
              <a:buAutoNum type="arabicPeriod"/>
            </a:pPr>
            <a:endParaRPr lang="en-US" dirty="0"/>
          </a:p>
          <a:p>
            <a:pPr marL="514350" indent="-514350">
              <a:buFont typeface="+mj-lt"/>
              <a:buAutoNum type="arabicPeriod"/>
            </a:pPr>
            <a:endParaRPr lang="en-US" dirty="0"/>
          </a:p>
          <a:p>
            <a:endParaRPr lang="en-US" dirty="0"/>
          </a:p>
          <a:p>
            <a:endParaRPr lang="en-US" dirty="0"/>
          </a:p>
        </p:txBody>
      </p:sp>
      <p:sp>
        <p:nvSpPr>
          <p:cNvPr id="6" name="Title 6">
            <a:extLst>
              <a:ext uri="{FF2B5EF4-FFF2-40B4-BE49-F238E27FC236}">
                <a16:creationId xmlns:a16="http://schemas.microsoft.com/office/drawing/2014/main" id="{698515F4-A4C0-4883-AC53-29B84002A9DF}"/>
              </a:ext>
            </a:extLst>
          </p:cNvPr>
          <p:cNvSpPr txBox="1">
            <a:spLocks/>
          </p:cNvSpPr>
          <p:nvPr/>
        </p:nvSpPr>
        <p:spPr bwMode="auto">
          <a:xfrm>
            <a:off x="770466" y="0"/>
            <a:ext cx="11338974" cy="1111920"/>
          </a:xfrm>
          <a:prstGeom prst="rect">
            <a:avLst/>
          </a:prstGeom>
          <a:noFill/>
          <a:ln w="9525">
            <a:noFill/>
            <a:miter lim="800000"/>
            <a:headEnd/>
            <a:tailEnd/>
          </a:ln>
          <a:effectLst/>
        </p:spPr>
        <p:txBody>
          <a:bodyPr vert="horz" wrap="square" lIns="0" tIns="0" rIns="0" bIns="0" numCol="1" anchor="b" anchorCtr="0" compatLnSpc="1">
            <a:prstTxWarp prst="textNoShape">
              <a:avLst/>
            </a:prstTxWarp>
            <a:normAutofit/>
          </a:bodyPr>
          <a:lstStyle>
            <a:lvl1pPr algn="l" defTabSz="889000" rtl="0" eaLnBrk="1" fontAlgn="base" hangingPunct="1">
              <a:lnSpc>
                <a:spcPct val="85000"/>
              </a:lnSpc>
              <a:spcBef>
                <a:spcPct val="0"/>
              </a:spcBef>
              <a:spcAft>
                <a:spcPct val="0"/>
              </a:spcAft>
              <a:buClr>
                <a:srgbClr val="DADDFE"/>
              </a:buClr>
              <a:defRPr sz="3200" b="1">
                <a:solidFill>
                  <a:schemeClr val="tx1"/>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a:lstStyle>
          <a:p>
            <a:pPr>
              <a:spcBef>
                <a:spcPts val="0"/>
              </a:spcBef>
              <a:spcAft>
                <a:spcPts val="0"/>
              </a:spcAft>
            </a:pPr>
            <a:r>
              <a:rPr lang="en-US" sz="2800" kern="0" dirty="0">
                <a:latin typeface="Avenir Next LT Pro Demi" panose="020B0704020202020204" pitchFamily="34" charset="0"/>
                <a:ea typeface="Calibri" panose="020F0502020204030204" pitchFamily="34" charset="0"/>
              </a:rPr>
              <a:t>The Changing Landscape of Medical Education: </a:t>
            </a:r>
            <a:br>
              <a:rPr lang="en-US" sz="2800" kern="0" dirty="0">
                <a:latin typeface="Avenir Next LT Pro Demi" panose="020B0704020202020204" pitchFamily="34" charset="0"/>
                <a:ea typeface="Calibri" panose="020F0502020204030204" pitchFamily="34" charset="0"/>
              </a:rPr>
            </a:br>
            <a:r>
              <a:rPr lang="en-US" sz="2800" i="1" kern="0" dirty="0">
                <a:latin typeface="Avenir Next LT Pro Demi" panose="020B0704020202020204" pitchFamily="34" charset="0"/>
                <a:ea typeface="Calibri" panose="020F0502020204030204" pitchFamily="34" charset="0"/>
              </a:rPr>
              <a:t>The UME to GME Transition</a:t>
            </a:r>
          </a:p>
        </p:txBody>
      </p:sp>
    </p:spTree>
    <p:extLst>
      <p:ext uri="{BB962C8B-B14F-4D97-AF65-F5344CB8AC3E}">
        <p14:creationId xmlns:p14="http://schemas.microsoft.com/office/powerpoint/2010/main" val="135346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9F0-7218-4022-ACCA-4D182CB2E147}"/>
              </a:ext>
            </a:extLst>
          </p:cNvPr>
          <p:cNvSpPr>
            <a:spLocks noGrp="1"/>
          </p:cNvSpPr>
          <p:nvPr>
            <p:ph type="title"/>
          </p:nvPr>
        </p:nvSpPr>
        <p:spPr>
          <a:xfrm>
            <a:off x="759884" y="285002"/>
            <a:ext cx="11182349" cy="620712"/>
          </a:xfrm>
        </p:spPr>
        <p:txBody>
          <a:bodyPr/>
          <a:lstStyle/>
          <a:p>
            <a:r>
              <a:rPr lang="en-US" dirty="0">
                <a:latin typeface="Avenir Next LT Pro Demi" panose="020B0704020202020204" pitchFamily="34" charset="0"/>
              </a:rPr>
              <a:t>The UME to GME Transition</a:t>
            </a:r>
          </a:p>
        </p:txBody>
      </p:sp>
      <p:sp>
        <p:nvSpPr>
          <p:cNvPr id="3" name="Content Placeholder 2">
            <a:extLst>
              <a:ext uri="{FF2B5EF4-FFF2-40B4-BE49-F238E27FC236}">
                <a16:creationId xmlns:a16="http://schemas.microsoft.com/office/drawing/2014/main" id="{2DC10FFF-6FC3-4B31-B499-F800C17BB5D8}"/>
              </a:ext>
            </a:extLst>
          </p:cNvPr>
          <p:cNvSpPr>
            <a:spLocks noGrp="1"/>
          </p:cNvSpPr>
          <p:nvPr>
            <p:ph idx="1"/>
          </p:nvPr>
        </p:nvSpPr>
        <p:spPr>
          <a:xfrm>
            <a:off x="759884" y="1295968"/>
            <a:ext cx="4967148" cy="4795454"/>
          </a:xfrm>
        </p:spPr>
        <p:txBody>
          <a:bodyPr/>
          <a:lstStyle/>
          <a:p>
            <a:r>
              <a:rPr lang="en-US" dirty="0">
                <a:latin typeface="Avenir Next LT Pro Light" panose="020B0304020202020204" pitchFamily="34" charset="0"/>
              </a:rPr>
              <a:t>Transition to residency is a “complex ecosystem involving many individuals and organizations.” The transition begins during the preclinical phase of medical school and extends until new residents enculturate into their GME context – new program and sponsoring  institution.</a:t>
            </a:r>
          </a:p>
        </p:txBody>
      </p:sp>
      <p:pic>
        <p:nvPicPr>
          <p:cNvPr id="2052" name="Picture 4" descr="Collage of Match Day interviewees">
            <a:extLst>
              <a:ext uri="{FF2B5EF4-FFF2-40B4-BE49-F238E27FC236}">
                <a16:creationId xmlns:a16="http://schemas.microsoft.com/office/drawing/2014/main" id="{BBD1B9B4-D25B-4E52-B800-86A7360D9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392" y="1250724"/>
            <a:ext cx="6007969" cy="33361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0720D2D-3902-48BE-8C7C-EB608114B34E}"/>
              </a:ext>
            </a:extLst>
          </p:cNvPr>
          <p:cNvSpPr txBox="1"/>
          <p:nvPr/>
        </p:nvSpPr>
        <p:spPr>
          <a:xfrm>
            <a:off x="5844521" y="4586914"/>
            <a:ext cx="6347479" cy="584775"/>
          </a:xfrm>
          <a:prstGeom prst="rect">
            <a:avLst/>
          </a:prstGeom>
          <a:noFill/>
        </p:spPr>
        <p:txBody>
          <a:bodyPr wrap="square">
            <a:spAutoFit/>
          </a:bodyPr>
          <a:lstStyle/>
          <a:p>
            <a:pPr algn="l"/>
            <a:r>
              <a:rPr lang="en-US" sz="1600" b="0" dirty="0">
                <a:effectLst/>
                <a:latin typeface="Avenir Next LT Pro Light" panose="020B0304020202020204" pitchFamily="34" charset="0"/>
              </a:rPr>
              <a:t>Enculturation = </a:t>
            </a:r>
            <a:r>
              <a:rPr lang="en-US" sz="1600" b="0" i="0" dirty="0">
                <a:effectLst/>
                <a:latin typeface="Avenir Next LT Pro Light" panose="020B0304020202020204" pitchFamily="34" charset="0"/>
              </a:rPr>
              <a:t>the process whereby individuals learn their group's culture, through experience, observation, and instruction </a:t>
            </a:r>
          </a:p>
        </p:txBody>
      </p:sp>
    </p:spTree>
    <p:extLst>
      <p:ext uri="{BB962C8B-B14F-4D97-AF65-F5344CB8AC3E}">
        <p14:creationId xmlns:p14="http://schemas.microsoft.com/office/powerpoint/2010/main" val="317649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A44584-C283-4B1B-8CC0-80A2A0B4CB57}"/>
              </a:ext>
            </a:extLst>
          </p:cNvPr>
          <p:cNvSpPr>
            <a:spLocks noGrp="1"/>
          </p:cNvSpPr>
          <p:nvPr>
            <p:ph idx="1"/>
          </p:nvPr>
        </p:nvSpPr>
        <p:spPr>
          <a:xfrm>
            <a:off x="3840479" y="708277"/>
            <a:ext cx="4212771" cy="3306210"/>
          </a:xfrm>
        </p:spPr>
        <p:txBody>
          <a:bodyPr/>
          <a:lstStyle/>
          <a:p>
            <a:r>
              <a:rPr lang="en-US" sz="2000" b="0" i="0" dirty="0">
                <a:effectLst/>
                <a:latin typeface="Avenir Next LT Pro Light" panose="020B0304020202020204" pitchFamily="34" charset="0"/>
              </a:rPr>
              <a:t>The mission of the Coalition is to </a:t>
            </a:r>
            <a:r>
              <a:rPr lang="en-US" sz="2000" b="1" i="0" dirty="0">
                <a:effectLst/>
                <a:latin typeface="Avenir Next LT Pro Light" panose="020B0304020202020204" pitchFamily="34" charset="0"/>
              </a:rPr>
              <a:t>advance health care </a:t>
            </a:r>
            <a:r>
              <a:rPr lang="en-US" sz="2000" b="0" i="0" dirty="0">
                <a:effectLst/>
                <a:latin typeface="Avenir Next LT Pro Light" panose="020B0304020202020204" pitchFamily="34" charset="0"/>
              </a:rPr>
              <a:t>and </a:t>
            </a:r>
            <a:r>
              <a:rPr lang="en-US" sz="2000" b="1" i="0" dirty="0">
                <a:effectLst/>
                <a:latin typeface="Avenir Next LT Pro Light" panose="020B0304020202020204" pitchFamily="34" charset="0"/>
              </a:rPr>
              <a:t>promote professional accountability </a:t>
            </a:r>
            <a:r>
              <a:rPr lang="en-US" sz="2000" b="0" i="0" dirty="0">
                <a:effectLst/>
                <a:latin typeface="Avenir Next LT Pro Light" panose="020B0304020202020204" pitchFamily="34" charset="0"/>
              </a:rPr>
              <a:t>by improving the </a:t>
            </a:r>
            <a:r>
              <a:rPr lang="en-US" sz="2000" b="1" i="0" dirty="0">
                <a:effectLst/>
                <a:latin typeface="Avenir Next LT Pro Light" panose="020B0304020202020204" pitchFamily="34" charset="0"/>
              </a:rPr>
              <a:t>quality, efficiency</a:t>
            </a:r>
            <a:r>
              <a:rPr lang="en-US" sz="2000" b="0" i="0" dirty="0">
                <a:effectLst/>
                <a:latin typeface="Avenir Next LT Pro Light" panose="020B0304020202020204" pitchFamily="34" charset="0"/>
              </a:rPr>
              <a:t>, and </a:t>
            </a:r>
            <a:r>
              <a:rPr lang="en-US" sz="2000" b="1" i="0" dirty="0">
                <a:effectLst/>
                <a:latin typeface="Avenir Next LT Pro Light" panose="020B0304020202020204" pitchFamily="34" charset="0"/>
              </a:rPr>
              <a:t>continuity </a:t>
            </a:r>
            <a:r>
              <a:rPr lang="en-US" sz="2000" b="0" i="0" dirty="0">
                <a:effectLst/>
                <a:latin typeface="Avenir Next LT Pro Light" panose="020B0304020202020204" pitchFamily="34" charset="0"/>
              </a:rPr>
              <a:t>of the </a:t>
            </a:r>
            <a:r>
              <a:rPr lang="en-US" sz="2000" b="1" i="0" dirty="0">
                <a:effectLst/>
                <a:latin typeface="Avenir Next LT Pro Light" panose="020B0304020202020204" pitchFamily="34" charset="0"/>
              </a:rPr>
              <a:t>education, training</a:t>
            </a:r>
            <a:r>
              <a:rPr lang="en-US" sz="2000" b="0" i="0" dirty="0">
                <a:effectLst/>
                <a:latin typeface="Avenir Next LT Pro Light" panose="020B0304020202020204" pitchFamily="34" charset="0"/>
              </a:rPr>
              <a:t>, and </a:t>
            </a:r>
            <a:r>
              <a:rPr lang="en-US" sz="2000" b="1" i="0" dirty="0">
                <a:effectLst/>
                <a:latin typeface="Avenir Next LT Pro Light" panose="020B0304020202020204" pitchFamily="34" charset="0"/>
              </a:rPr>
              <a:t>assessment </a:t>
            </a:r>
            <a:r>
              <a:rPr lang="en-US" sz="2000" b="0" i="0" dirty="0">
                <a:effectLst/>
                <a:latin typeface="Avenir Next LT Pro Light" panose="020B0304020202020204" pitchFamily="34" charset="0"/>
              </a:rPr>
              <a:t>of physicians.</a:t>
            </a:r>
            <a:endParaRPr lang="en-US" sz="2000" dirty="0">
              <a:latin typeface="Avenir Next LT Pro Light" panose="020B0304020202020204" pitchFamily="34" charset="0"/>
            </a:endParaRPr>
          </a:p>
        </p:txBody>
      </p:sp>
      <p:pic>
        <p:nvPicPr>
          <p:cNvPr id="1032" name="Picture 8" descr="FSMB on Twitter: &quot;FSMB joined Coalition for Physician Accountability  members in calling for continued support for public health officials,  increasing resources to fight #COVIDー19 &amp; endorsing a commitment by  physicians to follow">
            <a:extLst>
              <a:ext uri="{FF2B5EF4-FFF2-40B4-BE49-F238E27FC236}">
                <a16:creationId xmlns:a16="http://schemas.microsoft.com/office/drawing/2014/main" id="{19788365-65CD-4B9E-A638-93CF95E3F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01" y="858500"/>
            <a:ext cx="3181463" cy="14340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92B67C9-8DE0-4BBD-85FD-AABC68BA79BB}"/>
              </a:ext>
            </a:extLst>
          </p:cNvPr>
          <p:cNvSpPr txBox="1"/>
          <p:nvPr/>
        </p:nvSpPr>
        <p:spPr>
          <a:xfrm>
            <a:off x="496460" y="2960897"/>
            <a:ext cx="7556790" cy="1938992"/>
          </a:xfrm>
          <a:prstGeom prst="rect">
            <a:avLst/>
          </a:prstGeom>
          <a:noFill/>
        </p:spPr>
        <p:txBody>
          <a:bodyPr wrap="square">
            <a:spAutoFit/>
          </a:bodyPr>
          <a:lstStyle/>
          <a:p>
            <a:r>
              <a:rPr lang="en-US" sz="2400" b="0" i="0" dirty="0">
                <a:effectLst/>
                <a:latin typeface="Avenir Next LT Pro Light" panose="020B0304020202020204" pitchFamily="34" charset="0"/>
              </a:rPr>
              <a:t>13 members of the Coalition for Physician Accountability (</a:t>
            </a:r>
            <a:r>
              <a:rPr lang="en-US" sz="2400" b="0" i="0" dirty="0" err="1">
                <a:effectLst/>
                <a:latin typeface="Avenir Next LT Pro Light" panose="020B0304020202020204" pitchFamily="34" charset="0"/>
              </a:rPr>
              <a:t>CoPA</a:t>
            </a:r>
            <a:r>
              <a:rPr lang="en-US" sz="2400" b="0" i="0" dirty="0">
                <a:effectLst/>
                <a:latin typeface="Avenir Next LT Pro Light" panose="020B0304020202020204" pitchFamily="34" charset="0"/>
              </a:rPr>
              <a:t>) are national in scope</a:t>
            </a:r>
            <a:r>
              <a:rPr lang="en-US" sz="2400" dirty="0">
                <a:latin typeface="Avenir Next LT Pro Light" panose="020B0304020202020204" pitchFamily="34" charset="0"/>
              </a:rPr>
              <a:t> </a:t>
            </a:r>
            <a:r>
              <a:rPr lang="en-US" sz="2400" b="0" i="0" dirty="0">
                <a:effectLst/>
                <a:latin typeface="Avenir Next LT Pro Light" panose="020B0304020202020204" pitchFamily="34" charset="0"/>
              </a:rPr>
              <a:t>and represent the continuum from premedical and medical education, residency and fellowship training, </a:t>
            </a:r>
            <a:r>
              <a:rPr lang="en-US" sz="2400" dirty="0">
                <a:latin typeface="Avenir Next LT Pro Light" panose="020B0304020202020204" pitchFamily="34" charset="0"/>
              </a:rPr>
              <a:t>to</a:t>
            </a:r>
            <a:r>
              <a:rPr lang="en-US" sz="2400" b="0" i="0" dirty="0">
                <a:effectLst/>
                <a:latin typeface="Avenir Next LT Pro Light" panose="020B0304020202020204" pitchFamily="34" charset="0"/>
              </a:rPr>
              <a:t> medical practice.</a:t>
            </a:r>
            <a:endParaRPr lang="en-US" sz="2400" dirty="0">
              <a:latin typeface="Avenir Next LT Pro Light" panose="020B0304020202020204" pitchFamily="34" charset="0"/>
            </a:endParaRPr>
          </a:p>
        </p:txBody>
      </p:sp>
      <p:pic>
        <p:nvPicPr>
          <p:cNvPr id="1034" name="Picture 10">
            <a:extLst>
              <a:ext uri="{FF2B5EF4-FFF2-40B4-BE49-F238E27FC236}">
                <a16:creationId xmlns:a16="http://schemas.microsoft.com/office/drawing/2014/main" id="{60C9EE9D-EC70-4658-B5D9-A905A02561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8065" y="260326"/>
            <a:ext cx="3690781" cy="54011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24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DC9A2-C8C1-4468-8482-AA111EEF1157}"/>
              </a:ext>
            </a:extLst>
          </p:cNvPr>
          <p:cNvSpPr>
            <a:spLocks noGrp="1"/>
          </p:cNvSpPr>
          <p:nvPr>
            <p:ph type="title"/>
          </p:nvPr>
        </p:nvSpPr>
        <p:spPr>
          <a:xfrm>
            <a:off x="774700" y="1127598"/>
            <a:ext cx="11182349" cy="620712"/>
          </a:xfrm>
        </p:spPr>
        <p:txBody>
          <a:bodyPr/>
          <a:lstStyle/>
          <a:p>
            <a:r>
              <a:rPr lang="en-US" dirty="0">
                <a:latin typeface="Avenir Next LT Pro Demi" panose="020B0704020202020204" pitchFamily="34" charset="0"/>
              </a:rPr>
              <a:t>The Undergraduate Medical Education-Graduate Medical Education Review Committee</a:t>
            </a:r>
            <a:br>
              <a:rPr lang="en-US" dirty="0">
                <a:latin typeface="Avenir Next LT Pro Demi" panose="020B0704020202020204" pitchFamily="34" charset="0"/>
              </a:rPr>
            </a:br>
            <a:endParaRPr lang="en-US" dirty="0">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0E052883-B5B7-4B8D-B40A-915896F3B57C}"/>
              </a:ext>
            </a:extLst>
          </p:cNvPr>
          <p:cNvSpPr>
            <a:spLocks noGrp="1"/>
          </p:cNvSpPr>
          <p:nvPr>
            <p:ph idx="1"/>
          </p:nvPr>
        </p:nvSpPr>
        <p:spPr>
          <a:xfrm>
            <a:off x="774699" y="1510300"/>
            <a:ext cx="11020033" cy="4368751"/>
          </a:xfrm>
        </p:spPr>
        <p:txBody>
          <a:bodyPr/>
          <a:lstStyle/>
          <a:p>
            <a:pPr marL="457200" indent="-457200">
              <a:buFont typeface="Arial" panose="020B0604020202020204" pitchFamily="34" charset="0"/>
              <a:buChar char="•"/>
            </a:pPr>
            <a:r>
              <a:rPr lang="en-US" dirty="0">
                <a:latin typeface="Avenir Next LT Pro" panose="020B0504020202020204" pitchFamily="34" charset="0"/>
              </a:rPr>
              <a:t>Formed by </a:t>
            </a:r>
            <a:r>
              <a:rPr lang="en-US" dirty="0" err="1">
                <a:latin typeface="Avenir Next LT Pro" panose="020B0504020202020204" pitchFamily="34" charset="0"/>
              </a:rPr>
              <a:t>CoPA</a:t>
            </a:r>
            <a:r>
              <a:rPr lang="en-US" dirty="0">
                <a:latin typeface="Avenir Next LT Pro" panose="020B0504020202020204" pitchFamily="34" charset="0"/>
              </a:rPr>
              <a:t> in 2020 to examine the transition from UME to GME and recommend solutions to identified challenges within the transition. </a:t>
            </a:r>
          </a:p>
          <a:p>
            <a:pPr marL="457200" indent="-457200">
              <a:buFont typeface="Arial" panose="020B0604020202020204" pitchFamily="34" charset="0"/>
              <a:buChar char="•"/>
            </a:pPr>
            <a:r>
              <a:rPr lang="en-US" dirty="0">
                <a:latin typeface="Avenir Next LT Pro" panose="020B0504020202020204" pitchFamily="34" charset="0"/>
              </a:rPr>
              <a:t>Thirty member UGRC met for 10 months </a:t>
            </a:r>
          </a:p>
          <a:p>
            <a:pPr marL="855663" lvl="1" indent="-457200">
              <a:buFont typeface="Arial" panose="020B0604020202020204" pitchFamily="34" charset="0"/>
              <a:buChar char="•"/>
            </a:pPr>
            <a:r>
              <a:rPr lang="en-US" sz="2400" dirty="0">
                <a:latin typeface="Avenir Next LT Pro" panose="020B0504020202020204" pitchFamily="34" charset="0"/>
              </a:rPr>
              <a:t>Chaired by Elise Lovell, MD &amp; George Mejicano, MD, included three trainees and public member</a:t>
            </a:r>
          </a:p>
          <a:p>
            <a:pPr marL="855663" lvl="1" indent="-457200">
              <a:buFont typeface="Arial" panose="020B0604020202020204" pitchFamily="34" charset="0"/>
              <a:buChar char="•"/>
            </a:pPr>
            <a:r>
              <a:rPr lang="en-US" sz="2400" dirty="0">
                <a:latin typeface="Avenir Next LT Pro" panose="020B0504020202020204" pitchFamily="34" charset="0"/>
              </a:rPr>
              <a:t>Identified ideal future state, conducted RCAs of challenges, Sought input from broad communities, Reviewed literature, and Relevant past or current innovations </a:t>
            </a:r>
          </a:p>
          <a:p>
            <a:pPr marL="855663" lvl="1" indent="-457200">
              <a:buFont typeface="Arial" panose="020B0604020202020204" pitchFamily="34" charset="0"/>
              <a:buChar char="•"/>
            </a:pPr>
            <a:r>
              <a:rPr lang="en-US" sz="2400" dirty="0">
                <a:latin typeface="Avenir Next LT Pro" panose="020B0504020202020204" pitchFamily="34" charset="0"/>
              </a:rPr>
              <a:t>Released final set of 34 interconnected recommendations among nine themes. </a:t>
            </a:r>
          </a:p>
          <a:p>
            <a:pPr marL="855663" lvl="1" indent="-457200">
              <a:buFont typeface="Arial" panose="020B0604020202020204" pitchFamily="34" charset="0"/>
              <a:buChar char="•"/>
            </a:pPr>
            <a:endParaRPr lang="en-US" sz="2400" dirty="0">
              <a:latin typeface="Avenir Next LT Pro" panose="020B0504020202020204" pitchFamily="34" charset="0"/>
            </a:endParaRPr>
          </a:p>
        </p:txBody>
      </p:sp>
    </p:spTree>
    <p:extLst>
      <p:ext uri="{BB962C8B-B14F-4D97-AF65-F5344CB8AC3E}">
        <p14:creationId xmlns:p14="http://schemas.microsoft.com/office/powerpoint/2010/main" val="379513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F1B9D-17DE-4A53-B108-9FA364891453}"/>
              </a:ext>
            </a:extLst>
          </p:cNvPr>
          <p:cNvSpPr>
            <a:spLocks noGrp="1"/>
          </p:cNvSpPr>
          <p:nvPr>
            <p:ph type="title"/>
          </p:nvPr>
        </p:nvSpPr>
        <p:spPr>
          <a:xfrm>
            <a:off x="774700" y="1083598"/>
            <a:ext cx="11182349" cy="620712"/>
          </a:xfrm>
        </p:spPr>
        <p:txBody>
          <a:bodyPr/>
          <a:lstStyle/>
          <a:p>
            <a:r>
              <a:rPr lang="en-US" dirty="0">
                <a:latin typeface="Avenir Next LT Pro Demi" panose="020B0704020202020204" pitchFamily="34" charset="0"/>
              </a:rPr>
              <a:t>The Undergraduate Medical Education-Graduate Medical Education Review Committee</a:t>
            </a:r>
            <a:br>
              <a:rPr lang="en-US" dirty="0">
                <a:latin typeface="Avenir Next LT Pro Demi" panose="020B0704020202020204" pitchFamily="34" charset="0"/>
              </a:rPr>
            </a:br>
            <a:endParaRPr lang="en-US" dirty="0">
              <a:latin typeface="Avenir Next LT Pro Demi" panose="020B0704020202020204" pitchFamily="34" charset="0"/>
            </a:endParaRPr>
          </a:p>
        </p:txBody>
      </p:sp>
      <p:graphicFrame>
        <p:nvGraphicFramePr>
          <p:cNvPr id="6" name="Content Placeholder 5">
            <a:extLst>
              <a:ext uri="{FF2B5EF4-FFF2-40B4-BE49-F238E27FC236}">
                <a16:creationId xmlns:a16="http://schemas.microsoft.com/office/drawing/2014/main" id="{19386356-15B0-4F48-A745-871707EEB7C9}"/>
              </a:ext>
            </a:extLst>
          </p:cNvPr>
          <p:cNvGraphicFramePr>
            <a:graphicFrameLocks noGrp="1"/>
          </p:cNvGraphicFramePr>
          <p:nvPr>
            <p:ph idx="1"/>
            <p:extLst>
              <p:ext uri="{D42A27DB-BD31-4B8C-83A1-F6EECF244321}">
                <p14:modId xmlns:p14="http://schemas.microsoft.com/office/powerpoint/2010/main" val="2851433981"/>
              </p:ext>
            </p:extLst>
          </p:nvPr>
        </p:nvGraphicFramePr>
        <p:xfrm>
          <a:off x="336884" y="1583385"/>
          <a:ext cx="8734927" cy="3691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E0F67D6-4538-4171-970C-F6CF6551AC45}"/>
              </a:ext>
            </a:extLst>
          </p:cNvPr>
          <p:cNvPicPr>
            <a:picLocks noChangeAspect="1"/>
          </p:cNvPicPr>
          <p:nvPr/>
        </p:nvPicPr>
        <p:blipFill>
          <a:blip r:embed="rId8"/>
          <a:stretch>
            <a:fillRect/>
          </a:stretch>
        </p:blipFill>
        <p:spPr>
          <a:xfrm>
            <a:off x="9466179" y="2130224"/>
            <a:ext cx="2096501" cy="259755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4BB2A3D-9641-4125-A022-2C79245FC3BD}"/>
              </a:ext>
            </a:extLst>
          </p:cNvPr>
          <p:cNvSpPr txBox="1"/>
          <p:nvPr/>
        </p:nvSpPr>
        <p:spPr>
          <a:xfrm>
            <a:off x="2835972" y="6133940"/>
            <a:ext cx="7059803" cy="584775"/>
          </a:xfrm>
          <a:prstGeom prst="rect">
            <a:avLst/>
          </a:prstGeom>
          <a:noFill/>
        </p:spPr>
        <p:txBody>
          <a:bodyPr wrap="square">
            <a:spAutoFit/>
          </a:bodyPr>
          <a:lstStyle/>
          <a:p>
            <a:r>
              <a:rPr lang="en-US" sz="3200" dirty="0">
                <a:solidFill>
                  <a:schemeClr val="bg1"/>
                </a:solidFill>
              </a:rPr>
              <a:t>https://physicianaccountability.org/</a:t>
            </a:r>
          </a:p>
        </p:txBody>
      </p:sp>
    </p:spTree>
    <p:extLst>
      <p:ext uri="{BB962C8B-B14F-4D97-AF65-F5344CB8AC3E}">
        <p14:creationId xmlns:p14="http://schemas.microsoft.com/office/powerpoint/2010/main" val="224694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D meeting 2-24-22 for AW 2-22-22_ld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grated services WIDESCREEN" id="{4287AA69-A5D4-4827-B0FD-8C7589CE908D}" vid="{7D92261D-5DB5-49DE-ACE4-D3A22416B02D}"/>
    </a:ext>
  </a:extLst>
</a:theme>
</file>

<file path=ppt/theme/theme4.xml><?xml version="1.0" encoding="utf-8"?>
<a:theme xmlns:a="http://schemas.openxmlformats.org/drawingml/2006/main" name="AAMC Blue template">
  <a:themeElements>
    <a:clrScheme name="AAMC Excel Colors">
      <a:dk1>
        <a:srgbClr val="092F6D"/>
      </a:dk1>
      <a:lt1>
        <a:sysClr val="window" lastClr="FFFFFF"/>
      </a:lt1>
      <a:dk2>
        <a:srgbClr val="092F6D"/>
      </a:dk2>
      <a:lt2>
        <a:srgbClr val="EEECE1"/>
      </a:lt2>
      <a:accent1>
        <a:srgbClr val="8E0000"/>
      </a:accent1>
      <a:accent2>
        <a:srgbClr val="809195"/>
      </a:accent2>
      <a:accent3>
        <a:srgbClr val="092F6D"/>
      </a:accent3>
      <a:accent4>
        <a:srgbClr val="339866"/>
      </a:accent4>
      <a:accent5>
        <a:srgbClr val="FF8000"/>
      </a:accent5>
      <a:accent6>
        <a:srgbClr val="CBCBFE"/>
      </a:accent6>
      <a:hlink>
        <a:srgbClr val="092F6D"/>
      </a:hlink>
      <a:folHlink>
        <a:srgbClr val="092F6D"/>
      </a:folHlink>
    </a:clrScheme>
    <a:fontScheme name="AAMC Blu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Blu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Blu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Blu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Blu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Blu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Blu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Blu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Blu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Blu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1">
        <a:dk1>
          <a:srgbClr val="809195"/>
        </a:dk1>
        <a:lt1>
          <a:srgbClr val="FAFAFA"/>
        </a:lt1>
        <a:dk2>
          <a:srgbClr val="092F6D"/>
        </a:dk2>
        <a:lt2>
          <a:srgbClr val="FEBD67"/>
        </a:lt2>
        <a:accent1>
          <a:srgbClr val="FDBC67"/>
        </a:accent1>
        <a:accent2>
          <a:srgbClr val="8E0000"/>
        </a:accent2>
        <a:accent3>
          <a:srgbClr val="AAADBA"/>
        </a:accent3>
        <a:accent4>
          <a:srgbClr val="D6D6D6"/>
        </a:accent4>
        <a:accent5>
          <a:srgbClr val="FEDAB8"/>
        </a:accent5>
        <a:accent6>
          <a:srgbClr val="800000"/>
        </a:accent6>
        <a:hlink>
          <a:srgbClr val="FFFFFF"/>
        </a:hlink>
        <a:folHlink>
          <a:srgbClr val="809195"/>
        </a:folHlink>
      </a:clrScheme>
      <a:clrMap bg1="dk2" tx1="lt1" bg2="dk1" tx2="lt2" accent1="accent1" accent2="accent2" accent3="accent3" accent4="accent4" accent5="accent5" accent6="accent6" hlink="hlink" folHlink="folHlink"/>
    </a:extraClrScheme>
    <a:extraClrScheme>
      <a:clrScheme name="AAMC Blue template 12">
        <a:dk1>
          <a:srgbClr val="809195"/>
        </a:dk1>
        <a:lt1>
          <a:srgbClr val="FAFAFA"/>
        </a:lt1>
        <a:dk2>
          <a:srgbClr val="092F6D"/>
        </a:dk2>
        <a:lt2>
          <a:srgbClr val="FEBD67"/>
        </a:lt2>
        <a:accent1>
          <a:srgbClr val="FEBD67"/>
        </a:accent1>
        <a:accent2>
          <a:srgbClr val="8E0000"/>
        </a:accent2>
        <a:accent3>
          <a:srgbClr val="AAADBA"/>
        </a:accent3>
        <a:accent4>
          <a:srgbClr val="D6D6D6"/>
        </a:accent4>
        <a:accent5>
          <a:srgbClr val="FEDBB8"/>
        </a:accent5>
        <a:accent6>
          <a:srgbClr val="800000"/>
        </a:accent6>
        <a:hlink>
          <a:srgbClr val="FAFAFA"/>
        </a:hlink>
        <a:folHlink>
          <a:srgbClr val="80919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1" id="{BDC82A4F-E74B-4AA0-AC53-5C219AAB096F}" vid="{40643CBF-58A7-4997-90CB-4B2CF24C99E9}"/>
    </a:ext>
  </a:extLst>
</a:theme>
</file>

<file path=ppt/theme/theme5.xml><?xml version="1.0" encoding="utf-8"?>
<a:theme xmlns:a="http://schemas.openxmlformats.org/drawingml/2006/main" name="11.04.18_Opioid Epidemic_Whelan George  Schneider_rev">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Advantage">
  <a:themeElements>
    <a:clrScheme name="ACGME Theme">
      <a:dk1>
        <a:srgbClr val="000000"/>
      </a:dk1>
      <a:lt1>
        <a:sysClr val="window" lastClr="FFFFFF"/>
      </a:lt1>
      <a:dk2>
        <a:srgbClr val="5D7880"/>
      </a:dk2>
      <a:lt2>
        <a:srgbClr val="DEDEE0"/>
      </a:lt2>
      <a:accent1>
        <a:srgbClr val="FF1300"/>
      </a:accent1>
      <a:accent2>
        <a:srgbClr val="5A7681"/>
      </a:accent2>
      <a:accent3>
        <a:srgbClr val="622F7C"/>
      </a:accent3>
      <a:accent4>
        <a:srgbClr val="056735"/>
      </a:accent4>
      <a:accent5>
        <a:srgbClr val="00728F"/>
      </a:accent5>
      <a:accent6>
        <a:srgbClr val="144B8E"/>
      </a:accent6>
      <a:hlink>
        <a:srgbClr val="FF1300"/>
      </a:hlink>
      <a:folHlink>
        <a:srgbClr val="FF66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eadership" id="{2F1DF4B9-2CA5-4B3D-B56D-1511D01C367E}" vid="{735B845F-FEB0-45A1-95F0-A44774E56E1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AA893F8E540440AC9AF25F96CC2813" ma:contentTypeVersion="12" ma:contentTypeDescription="Create a new document." ma:contentTypeScope="" ma:versionID="7a292feb605529bcd4506f79b07c7bb9">
  <xsd:schema xmlns:xsd="http://www.w3.org/2001/XMLSchema" xmlns:xs="http://www.w3.org/2001/XMLSchema" xmlns:p="http://schemas.microsoft.com/office/2006/metadata/properties" xmlns:ns2="dc7d8fd0-54b2-4982-85b3-30a60c74a448" xmlns:ns3="83736ea1-223a-4380-8e48-daff45fb0e39" targetNamespace="http://schemas.microsoft.com/office/2006/metadata/properties" ma:root="true" ma:fieldsID="8aee32e58f45991f4e73f2b4c9e8b675" ns2:_="" ns3:_="">
    <xsd:import namespace="dc7d8fd0-54b2-4982-85b3-30a60c74a448"/>
    <xsd:import namespace="83736ea1-223a-4380-8e48-daff45fb0e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d8fd0-54b2-4982-85b3-30a60c74a4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736ea1-223a-4380-8e48-daff45fb0e3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0A9614-2F3E-4C65-BD5F-EB1BF2A4D3C8}">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3736ea1-223a-4380-8e48-daff45fb0e39"/>
    <ds:schemaRef ds:uri="dc7d8fd0-54b2-4982-85b3-30a60c74a448"/>
    <ds:schemaRef ds:uri="http://www.w3.org/XML/1998/namespace"/>
    <ds:schemaRef ds:uri="http://purl.org/dc/terms/"/>
  </ds:schemaRefs>
</ds:datastoreItem>
</file>

<file path=customXml/itemProps2.xml><?xml version="1.0" encoding="utf-8"?>
<ds:datastoreItem xmlns:ds="http://schemas.openxmlformats.org/officeDocument/2006/customXml" ds:itemID="{B42AA052-8C56-42F7-9144-8BE76BFE33C8}">
  <ds:schemaRefs>
    <ds:schemaRef ds:uri="http://schemas.microsoft.com/sharepoint/v3/contenttype/forms"/>
  </ds:schemaRefs>
</ds:datastoreItem>
</file>

<file path=customXml/itemProps3.xml><?xml version="1.0" encoding="utf-8"?>
<ds:datastoreItem xmlns:ds="http://schemas.openxmlformats.org/officeDocument/2006/customXml" ds:itemID="{AB59422D-0B4B-4FB2-9EC4-188EC38E4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7d8fd0-54b2-4982-85b3-30a60c74a448"/>
    <ds:schemaRef ds:uri="83736ea1-223a-4380-8e48-daff45fb0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6786</TotalTime>
  <Words>5456</Words>
  <Application>Microsoft Office PowerPoint</Application>
  <PresentationFormat>Widescreen</PresentationFormat>
  <Paragraphs>395</Paragraphs>
  <Slides>30</Slides>
  <Notes>30</Notes>
  <HiddenSlides>0</HiddenSlides>
  <MMClips>0</MMClips>
  <ScaleCrop>false</ScaleCrop>
  <HeadingPairs>
    <vt:vector size="6" baseType="variant">
      <vt:variant>
        <vt:lpstr>Fonts Used</vt:lpstr>
      </vt:variant>
      <vt:variant>
        <vt:i4>18</vt:i4>
      </vt:variant>
      <vt:variant>
        <vt:lpstr>Theme</vt:lpstr>
      </vt:variant>
      <vt:variant>
        <vt:i4>9</vt:i4>
      </vt:variant>
      <vt:variant>
        <vt:lpstr>Slide Titles</vt:lpstr>
      </vt:variant>
      <vt:variant>
        <vt:i4>30</vt:i4>
      </vt:variant>
    </vt:vector>
  </HeadingPairs>
  <TitlesOfParts>
    <vt:vector size="57" baseType="lpstr">
      <vt:lpstr>Arial</vt:lpstr>
      <vt:lpstr>Arial Black</vt:lpstr>
      <vt:lpstr>Avenir Next LT Pro</vt:lpstr>
      <vt:lpstr>Avenir Next LT Pro Demi</vt:lpstr>
      <vt:lpstr>Avenir Next LT Pro Light</vt:lpstr>
      <vt:lpstr>Calibri</vt:lpstr>
      <vt:lpstr>Calibri Light</vt:lpstr>
      <vt:lpstr>futura-pt</vt:lpstr>
      <vt:lpstr>Georgia</vt:lpstr>
      <vt:lpstr>Neometric Light</vt:lpstr>
      <vt:lpstr>Open Sans</vt:lpstr>
      <vt:lpstr>Palatino Linotype</vt:lpstr>
      <vt:lpstr>proxima-nova</vt:lpstr>
      <vt:lpstr>PT Sans</vt:lpstr>
      <vt:lpstr>Roboto</vt:lpstr>
      <vt:lpstr>robotoregular</vt:lpstr>
      <vt:lpstr>Symbol</vt:lpstr>
      <vt:lpstr>Wingdings</vt:lpstr>
      <vt:lpstr>Custom Design</vt:lpstr>
      <vt:lpstr>COD meeting 2-24-22 for AW 2-22-22_ldh</vt:lpstr>
      <vt:lpstr>AAMC White template</vt:lpstr>
      <vt:lpstr>AAMC Blue template</vt:lpstr>
      <vt:lpstr>11.04.18_Opioid Epidemic_Whelan George  Schneider_rev</vt:lpstr>
      <vt:lpstr>1_Office Theme</vt:lpstr>
      <vt:lpstr>2_Office Theme</vt:lpstr>
      <vt:lpstr>1_Advantage</vt:lpstr>
      <vt:lpstr>2_AAMC White template</vt:lpstr>
      <vt:lpstr>The Changing Landscape of Medical Education:   The UME to GME Transition</vt:lpstr>
      <vt:lpstr>Disclosures </vt:lpstr>
      <vt:lpstr>What is the AAMC?</vt:lpstr>
      <vt:lpstr>Our Members</vt:lpstr>
      <vt:lpstr>Session Objectives</vt:lpstr>
      <vt:lpstr>The UME to GME Transition</vt:lpstr>
      <vt:lpstr>PowerPoint Presentation</vt:lpstr>
      <vt:lpstr>The Undergraduate Medical Education-Graduate Medical Education Review Committee </vt:lpstr>
      <vt:lpstr>The Undergraduate Medical Education-Graduate Medical Education Review Committee </vt:lpstr>
      <vt:lpstr>The UME-GME Transition: Themes </vt:lpstr>
      <vt:lpstr>Note to Self, Part 1</vt:lpstr>
      <vt:lpstr>The AAMC’s Transition to Residency Portfolio &amp; Response to UGRC Recommendations</vt:lpstr>
      <vt:lpstr>The AAMC’s Transition to Residency Portfolio &amp; Response to UGRC Recommendations</vt:lpstr>
      <vt:lpstr>UGRC Theme: Diversity, Equity and Inclusion</vt:lpstr>
      <vt:lpstr>PowerPoint Presentation</vt:lpstr>
      <vt:lpstr>UGRC Theme: Trustworthy Advising and Resources </vt:lpstr>
      <vt:lpstr>Select Advising Actions and Resources by AAMC: </vt:lpstr>
      <vt:lpstr>UGRC Theme: Outcome Framework and Assessment Processes</vt:lpstr>
      <vt:lpstr>UGRC Theme: Away Rotations</vt:lpstr>
      <vt:lpstr>UGRC Theme: Equitable Mission Driven Application Review</vt:lpstr>
      <vt:lpstr>UGRC Theme: Optimization of Application Interview and Selection Processes</vt:lpstr>
      <vt:lpstr>UGRC Theme: Educational Continuity and Resident Readiness</vt:lpstr>
      <vt:lpstr>Resident Readiness Survey Pilot:  A National Feedback System for Continuous Curricular Improvements in Medical Education</vt:lpstr>
      <vt:lpstr>Resident Readiness Assessment Data for CQI</vt:lpstr>
      <vt:lpstr>Resident Readiness or  Contextual Competence </vt:lpstr>
      <vt:lpstr>UGRC Theme: Health and Wellness</vt:lpstr>
      <vt:lpstr>Select Actions and Resources by AAMC: </vt:lpstr>
      <vt:lpstr>Note to Self, Part 2</vt:lpstr>
      <vt:lpstr>Exploring &amp; Problem Solving: Consider (Local or National) Areas of Strength and Opportunities for Improvement, Innovation, or Collaboration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Nzongola</dc:creator>
  <cp:lastModifiedBy>Lisa Howley</cp:lastModifiedBy>
  <cp:revision>63</cp:revision>
  <cp:lastPrinted>2022-03-20T00:31:13Z</cp:lastPrinted>
  <dcterms:created xsi:type="dcterms:W3CDTF">2022-01-20T20:15:27Z</dcterms:created>
  <dcterms:modified xsi:type="dcterms:W3CDTF">2022-03-22T17:57:41Z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0x01010032AA893F8E540440AC9AF25F96CC2813</vt:lpwstr>
  </property>
</Properties>
</file>