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4.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3.xml" ContentType="application/vnd.openxmlformats-officedocument.drawingml.chartshape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4.xml" ContentType="application/vnd.openxmlformats-officedocument.drawingml.chartshape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6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Lst>
  <p:sldSz cx="12192000" cy="6858000"/>
  <p:notesSz cx="6858000" cy="9144000"/>
  <p:embeddedFontLst>
    <p:embeddedFont>
      <p:font typeface="Avenir" panose="02000503020000020003" pitchFamily="2" charset="0"/>
      <p:regular r:id="rId63"/>
      <p:italic r:id="rId64"/>
    </p:embeddedFont>
    <p:embeddedFont>
      <p:font typeface="Calibri" panose="020F0502020204030204" pitchFamily="34" charset="0"/>
      <p:regular r:id="rId65"/>
      <p:bold r:id="rId66"/>
      <p:italic r:id="rId67"/>
      <p:boldItalic r:id="rId68"/>
    </p:embeddedFont>
    <p:embeddedFont>
      <p:font typeface="Candara" panose="020E0502030303020204" pitchFamily="34" charset="0"/>
      <p:regular r:id="rId69"/>
      <p:bold r:id="rId70"/>
      <p:italic r:id="rId71"/>
      <p:boldItalic r:id="rId7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73" roundtripDataSignature="AMtx7mjinMu+aZF46Y8juNJO1JbuVfJSS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6C872CA-3EA4-49B7-AE82-BEE67006A348}">
  <a:tblStyle styleId="{B6C872CA-3EA4-49B7-AE82-BEE67006A348}" styleName="Table_0">
    <a:wholeTbl>
      <a:tcTxStyle b="off" i="off">
        <a:font>
          <a:latin typeface="Calibri"/>
          <a:ea typeface="Calibri"/>
          <a:cs typeface="Calibri"/>
        </a:font>
        <a:schemeClr val="dk1"/>
      </a:tcTxStyle>
      <a:tcStyle>
        <a:tcBdr>
          <a:left>
            <a:ln w="12700" cap="flat" cmpd="sng">
              <a:solidFill>
                <a:schemeClr val="accent6"/>
              </a:solidFill>
              <a:prstDash val="solid"/>
              <a:round/>
              <a:headEnd type="none" w="sm" len="sm"/>
              <a:tailEnd type="none" w="sm" len="sm"/>
            </a:ln>
          </a:left>
          <a:right>
            <a:ln w="12700" cap="flat" cmpd="sng">
              <a:solidFill>
                <a:schemeClr val="accent6"/>
              </a:solidFill>
              <a:prstDash val="solid"/>
              <a:round/>
              <a:headEnd type="none" w="sm" len="sm"/>
              <a:tailEnd type="none" w="sm" len="sm"/>
            </a:ln>
          </a:right>
          <a:top>
            <a:ln w="12700" cap="flat" cmpd="sng">
              <a:solidFill>
                <a:schemeClr val="accent6"/>
              </a:solidFill>
              <a:prstDash val="solid"/>
              <a:round/>
              <a:headEnd type="none" w="sm" len="sm"/>
              <a:tailEnd type="none" w="sm" len="sm"/>
            </a:ln>
          </a:top>
          <a:bottom>
            <a:ln w="12700" cap="flat" cmpd="sng">
              <a:solidFill>
                <a:schemeClr val="accent6"/>
              </a:solidFill>
              <a:prstDash val="solid"/>
              <a:round/>
              <a:headEnd type="none" w="sm" len="sm"/>
              <a:tailEnd type="none" w="sm" len="sm"/>
            </a:ln>
          </a:bottom>
          <a:insideH>
            <a:ln w="12700" cap="flat" cmpd="sng">
              <a:solidFill>
                <a:schemeClr val="accent6"/>
              </a:solidFill>
              <a:prstDash val="solid"/>
              <a:round/>
              <a:headEnd type="none" w="sm" len="sm"/>
              <a:tailEnd type="none" w="sm" len="sm"/>
            </a:ln>
          </a:insideH>
          <a:insideV>
            <a:ln w="12700" cap="flat" cmpd="sng">
              <a:solidFill>
                <a:schemeClr val="accent6"/>
              </a:solidFill>
              <a:prstDash val="solid"/>
              <a:round/>
              <a:headEnd type="none" w="sm" len="sm"/>
              <a:tailEnd type="none" w="sm" len="sm"/>
            </a:ln>
          </a:insideV>
        </a:tcBdr>
        <a:fill>
          <a:solidFill>
            <a:srgbClr val="EBF1E8"/>
          </a:solidFill>
        </a:fill>
      </a:tcStyle>
    </a:wholeTbl>
    <a:band1H>
      <a:tcTxStyle/>
      <a:tcStyle>
        <a:tcBdr/>
        <a:fill>
          <a:solidFill>
            <a:srgbClr val="D4E2CE"/>
          </a:solidFill>
        </a:fill>
      </a:tcStyle>
    </a:band1H>
    <a:band2H>
      <a:tcTxStyle/>
      <a:tcStyle>
        <a:tcBdr/>
      </a:tcStyle>
    </a:band2H>
    <a:band1V>
      <a:tcTxStyle/>
      <a:tcStyle>
        <a:tcBdr/>
        <a:fill>
          <a:solidFill>
            <a:srgbClr val="D4E2CE"/>
          </a:solidFill>
        </a:fill>
      </a:tcStyle>
    </a:band1V>
    <a:band2V>
      <a:tcTxStyle/>
      <a:tcStyle>
        <a:tcBdr/>
      </a:tcStyle>
    </a:band2V>
    <a:lastCol>
      <a:tcTxStyle b="on" i="off"/>
      <a:tcStyle>
        <a:tcBdr/>
      </a:tcStyle>
    </a:lastCol>
    <a:firstCol>
      <a:tcTxStyle b="on" i="off"/>
      <a:tcStyle>
        <a:tcBdr/>
      </a:tcStyle>
    </a:firstCol>
    <a:lastRow>
      <a:tcTxStyle b="on" i="off"/>
      <a:tcStyle>
        <a:tcBdr>
          <a:top>
            <a:ln w="25400" cap="flat" cmpd="sng">
              <a:solidFill>
                <a:schemeClr val="accent6"/>
              </a:solidFill>
              <a:prstDash val="solid"/>
              <a:round/>
              <a:headEnd type="none" w="sm" len="sm"/>
              <a:tailEnd type="none" w="sm" len="sm"/>
            </a:ln>
          </a:top>
        </a:tcBdr>
        <a:fill>
          <a:solidFill>
            <a:srgbClr val="EBF1E8"/>
          </a:solidFill>
        </a:fill>
      </a:tcStyle>
    </a:lastRow>
    <a:seCell>
      <a:tcTxStyle/>
      <a:tcStyle>
        <a:tcBdr/>
      </a:tcStyle>
    </a:seCell>
    <a:swCell>
      <a:tcTxStyle/>
      <a:tcStyle>
        <a:tcBdr/>
      </a:tcStyle>
    </a:swCell>
    <a:firstRow>
      <a:tcTxStyle b="on" i="off"/>
      <a:tcStyle>
        <a:tcBdr/>
        <a:fill>
          <a:solidFill>
            <a:srgbClr val="EBF1E8"/>
          </a:solidFill>
        </a:fill>
      </a:tcStyle>
    </a:firstRow>
    <a:neCell>
      <a:tcTxStyle/>
      <a:tcStyle>
        <a:tcBdr/>
      </a:tcStyle>
    </a:neCell>
    <a:nwCell>
      <a:tcTxStyle/>
      <a:tcStyle>
        <a:tcBdr/>
      </a:tcStyle>
    </a:nwCell>
  </a:tblStyle>
  <a:tblStyle styleId="{685838CB-21EE-4DE1-AE9F-B907E1B3DEDE}"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D6B8B536-3E5E-40AA-A840-7E07B98EEFCF}" styleName="Table_2">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BF5"/>
          </a:solidFill>
        </a:fill>
      </a:tcStyle>
    </a:wholeTbl>
    <a:band1H>
      <a:tcTxStyle/>
      <a:tcStyle>
        <a:tcBdr/>
        <a:fill>
          <a:solidFill>
            <a:srgbClr val="CDD4EA"/>
          </a:solidFill>
        </a:fill>
      </a:tcStyle>
    </a:band1H>
    <a:band2H>
      <a:tcTxStyle/>
      <a:tcStyle>
        <a:tcBdr/>
      </a:tcStyle>
    </a:band2H>
    <a:band1V>
      <a:tcTxStyle/>
      <a:tcStyle>
        <a:tcBdr/>
        <a:fill>
          <a:solidFill>
            <a:srgbClr val="CDD4EA"/>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94"/>
  </p:normalViewPr>
  <p:slideViewPr>
    <p:cSldViewPr snapToGrid="0">
      <p:cViewPr varScale="1">
        <p:scale>
          <a:sx n="117" d="100"/>
          <a:sy n="117" d="100"/>
        </p:scale>
        <p:origin x="808" y="16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1.fntdata"/><Relationship Id="rId68" Type="http://schemas.openxmlformats.org/officeDocument/2006/relationships/font" Target="fonts/font6.fntdata"/><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4.fntdata"/><Relationship Id="rId74"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2.fntdata"/><Relationship Id="rId69" Type="http://schemas.openxmlformats.org/officeDocument/2006/relationships/font" Target="fonts/font7.fntdata"/><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0.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5.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70" Type="http://schemas.openxmlformats.org/officeDocument/2006/relationships/font" Target="fonts/font8.fntdata"/><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3.fntdata"/><Relationship Id="rId73"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font" Target="fonts/font9.fntdata"/><Relationship Id="rId2" Type="http://schemas.openxmlformats.org/officeDocument/2006/relationships/slide" Target="slides/slide1.xml"/><Relationship Id="rId29" Type="http://schemas.openxmlformats.org/officeDocument/2006/relationships/slide" Target="slides/slide2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_rels/chart3.xml.rels><?xml version="1.0" encoding="UTF-8" standalone="yes"?>
<Relationships xmlns="http://schemas.openxmlformats.org/package/2006/relationships"><Relationship Id="rId3" Type="http://schemas.openxmlformats.org/officeDocument/2006/relationships/oleObject" Target="file:////Users/magalifassiotto/Box/Documents/Research%20Articles/EMed%20REI/First%20Draft%20SAEM/Chart.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3.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3028579760863221E-2"/>
          <c:y val="8.1809690244370514E-2"/>
          <c:w val="0.92423993875765531"/>
          <c:h val="0.78927684059108127"/>
        </c:manualLayout>
      </c:layout>
      <c:barChart>
        <c:barDir val="col"/>
        <c:grouping val="clustered"/>
        <c:varyColors val="0"/>
        <c:ser>
          <c:idx val="0"/>
          <c:order val="0"/>
          <c:tx>
            <c:strRef>
              <c:f>Sheet1!$B$1</c:f>
              <c:strCache>
                <c:ptCount val="1"/>
                <c:pt idx="0">
                  <c:v>2015</c:v>
                </c:pt>
              </c:strCache>
            </c:strRef>
          </c:tx>
          <c:spPr>
            <a:solidFill>
              <a:schemeClr val="accent1"/>
            </a:solidFill>
            <a:ln>
              <a:noFill/>
            </a:ln>
            <a:effectLst/>
          </c:spPr>
          <c:invertIfNegative val="0"/>
          <c:dLbls>
            <c:dLbl>
              <c:idx val="0"/>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0E12-CD4B-89BA-DEAF5D35C3DC}"/>
                </c:ext>
              </c:extLst>
            </c:dLbl>
            <c:dLbl>
              <c:idx val="1"/>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0E12-CD4B-89BA-DEAF5D35C3DC}"/>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bg1"/>
                    </a:solidFill>
                    <a:latin typeface="+mn-lt"/>
                    <a:ea typeface="+mn-ea"/>
                    <a:cs typeface="+mn-cs"/>
                  </a:defRPr>
                </a:pPr>
                <a:endParaRPr lang="en-US"/>
              </a:p>
            </c:txPr>
            <c:dLblPos val="inEnd"/>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Women </c:v>
                </c:pt>
                <c:pt idx="1">
                  <c:v>Men</c:v>
                </c:pt>
              </c:strCache>
            </c:strRef>
          </c:cat>
          <c:val>
            <c:numRef>
              <c:f>Sheet1!$E$2:$E$3</c:f>
              <c:numCache>
                <c:formatCode>General</c:formatCode>
                <c:ptCount val="2"/>
                <c:pt idx="0">
                  <c:v>37.200000000000003</c:v>
                </c:pt>
                <c:pt idx="1">
                  <c:v>62.8</c:v>
                </c:pt>
              </c:numCache>
            </c:numRef>
          </c:val>
          <c:extLst>
            <c:ext xmlns:c16="http://schemas.microsoft.com/office/drawing/2014/chart" uri="{C3380CC4-5D6E-409C-BE32-E72D297353CC}">
              <c16:uniqueId val="{00000000-0E12-CD4B-89BA-DEAF5D35C3DC}"/>
            </c:ext>
          </c:extLst>
        </c:ser>
        <c:ser>
          <c:idx val="1"/>
          <c:order val="1"/>
          <c:tx>
            <c:strRef>
              <c:f>Sheet1!$C$1</c:f>
              <c:strCache>
                <c:ptCount val="1"/>
                <c:pt idx="0">
                  <c:v>2017</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Women </c:v>
                </c:pt>
                <c:pt idx="1">
                  <c:v>Men</c:v>
                </c:pt>
              </c:strCache>
            </c:strRef>
          </c:cat>
          <c:val>
            <c:numRef>
              <c:f>Sheet1!$D$2:$D$3</c:f>
              <c:numCache>
                <c:formatCode>General</c:formatCode>
                <c:ptCount val="2"/>
                <c:pt idx="0">
                  <c:v>35.9</c:v>
                </c:pt>
                <c:pt idx="1">
                  <c:v>64.099999999999994</c:v>
                </c:pt>
              </c:numCache>
            </c:numRef>
          </c:val>
          <c:extLst>
            <c:ext xmlns:c16="http://schemas.microsoft.com/office/drawing/2014/chart" uri="{C3380CC4-5D6E-409C-BE32-E72D297353CC}">
              <c16:uniqueId val="{00000001-0E12-CD4B-89BA-DEAF5D35C3DC}"/>
            </c:ext>
          </c:extLst>
        </c:ser>
        <c:ser>
          <c:idx val="2"/>
          <c:order val="2"/>
          <c:tx>
            <c:strRef>
              <c:f>Sheet1!$D$1</c:f>
              <c:strCache>
                <c:ptCount val="1"/>
                <c:pt idx="0">
                  <c:v>2019</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Women </c:v>
                </c:pt>
                <c:pt idx="1">
                  <c:v>Men</c:v>
                </c:pt>
              </c:strCache>
            </c:strRef>
          </c:cat>
          <c:val>
            <c:numRef>
              <c:f>Sheet1!$C$2:$C$3</c:f>
              <c:numCache>
                <c:formatCode>General</c:formatCode>
                <c:ptCount val="2"/>
                <c:pt idx="0">
                  <c:v>35.5</c:v>
                </c:pt>
                <c:pt idx="1">
                  <c:v>64.5</c:v>
                </c:pt>
              </c:numCache>
            </c:numRef>
          </c:val>
          <c:extLst>
            <c:ext xmlns:c16="http://schemas.microsoft.com/office/drawing/2014/chart" uri="{C3380CC4-5D6E-409C-BE32-E72D297353CC}">
              <c16:uniqueId val="{00000002-0E12-CD4B-89BA-DEAF5D35C3DC}"/>
            </c:ext>
          </c:extLst>
        </c:ser>
        <c:ser>
          <c:idx val="3"/>
          <c:order val="3"/>
          <c:tx>
            <c:strRef>
              <c:f>Sheet1!$E$1</c:f>
              <c:strCache>
                <c:ptCount val="1"/>
                <c:pt idx="0">
                  <c:v>2021</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Women </c:v>
                </c:pt>
                <c:pt idx="1">
                  <c:v>Men</c:v>
                </c:pt>
              </c:strCache>
            </c:strRef>
          </c:cat>
          <c:val>
            <c:numRef>
              <c:f>Sheet1!$B$2:$B$3</c:f>
              <c:numCache>
                <c:formatCode>General</c:formatCode>
                <c:ptCount val="2"/>
                <c:pt idx="0">
                  <c:v>36.9</c:v>
                </c:pt>
                <c:pt idx="1">
                  <c:v>63.1</c:v>
                </c:pt>
              </c:numCache>
            </c:numRef>
          </c:val>
          <c:extLst>
            <c:ext xmlns:c16="http://schemas.microsoft.com/office/drawing/2014/chart" uri="{C3380CC4-5D6E-409C-BE32-E72D297353CC}">
              <c16:uniqueId val="{00000004-0E12-CD4B-89BA-DEAF5D35C3DC}"/>
            </c:ext>
          </c:extLst>
        </c:ser>
        <c:dLbls>
          <c:showLegendKey val="0"/>
          <c:showVal val="0"/>
          <c:showCatName val="0"/>
          <c:showSerName val="0"/>
          <c:showPercent val="0"/>
          <c:showBubbleSize val="0"/>
        </c:dLbls>
        <c:gapWidth val="219"/>
        <c:overlap val="-27"/>
        <c:axId val="1833136799"/>
        <c:axId val="1833867007"/>
      </c:barChart>
      <c:catAx>
        <c:axId val="183313679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833867007"/>
        <c:crosses val="autoZero"/>
        <c:auto val="1"/>
        <c:lblAlgn val="ctr"/>
        <c:lblOffset val="100"/>
        <c:noMultiLvlLbl val="0"/>
      </c:catAx>
      <c:valAx>
        <c:axId val="1833867007"/>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83313679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en-US" sz="2800" b="1" i="0" u="none" strike="noStrike" baseline="0" dirty="0">
                <a:effectLst/>
              </a:rPr>
              <a:t>EM Faculty by Rank &amp; Gender : 2019 and 2020</a:t>
            </a:r>
            <a:endParaRPr lang="en-US" sz="2800" dirty="0"/>
          </a:p>
        </c:rich>
      </c:tx>
      <c:layout>
        <c:manualLayout>
          <c:xMode val="edge"/>
          <c:yMode val="edge"/>
          <c:x val="0.23203154752714733"/>
          <c:y val="4.6184524996968512E-2"/>
        </c:manualLayout>
      </c:layout>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n-US"/>
        </a:p>
      </c:txPr>
    </c:title>
    <c:autoTitleDeleted val="0"/>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4.9957542071946887E-2"/>
          <c:y val="0.19439986544155896"/>
          <c:w val="0.94241718559689847"/>
          <c:h val="0.69291912193733174"/>
        </c:manualLayout>
      </c:layout>
      <c:bar3DChart>
        <c:barDir val="col"/>
        <c:grouping val="clustered"/>
        <c:varyColors val="0"/>
        <c:ser>
          <c:idx val="0"/>
          <c:order val="0"/>
          <c:tx>
            <c:strRef>
              <c:f>Sheet1!$B$1</c:f>
              <c:strCache>
                <c:ptCount val="1"/>
                <c:pt idx="0">
                  <c:v>2019</c:v>
                </c:pt>
              </c:strCache>
            </c:strRef>
          </c:tx>
          <c:spPr>
            <a:solidFill>
              <a:schemeClr val="accent1">
                <a:alpha val="85000"/>
              </a:schemeClr>
            </a:solidFill>
            <a:ln w="9525" cap="flat" cmpd="sng" algn="ctr">
              <a:solidFill>
                <a:schemeClr val="accent1">
                  <a:lumMod val="75000"/>
                </a:schemeClr>
              </a:solidFill>
              <a:round/>
            </a:ln>
            <a:effectLst/>
            <a:sp3d contourW="9525">
              <a:contourClr>
                <a:schemeClr val="accent1">
                  <a:lumMod val="75000"/>
                </a:schemeClr>
              </a:contourClr>
            </a:sp3d>
          </c:spPr>
          <c:invertIfNegative val="0"/>
          <c:cat>
            <c:strRef>
              <c:f>Sheet1!$A$2:$A$5</c:f>
              <c:strCache>
                <c:ptCount val="4"/>
                <c:pt idx="0">
                  <c:v>Professor</c:v>
                </c:pt>
                <c:pt idx="1">
                  <c:v>Associate</c:v>
                </c:pt>
                <c:pt idx="2">
                  <c:v>Assistant</c:v>
                </c:pt>
                <c:pt idx="3">
                  <c:v>Total EM by Gender</c:v>
                </c:pt>
              </c:strCache>
            </c:strRef>
          </c:cat>
          <c:val>
            <c:numRef>
              <c:f>Sheet1!$B$2:$B$5</c:f>
              <c:numCache>
                <c:formatCode>General</c:formatCode>
                <c:ptCount val="4"/>
                <c:pt idx="0">
                  <c:v>510</c:v>
                </c:pt>
                <c:pt idx="1">
                  <c:v>667</c:v>
                </c:pt>
                <c:pt idx="2">
                  <c:v>1900</c:v>
                </c:pt>
                <c:pt idx="3">
                  <c:v>3479</c:v>
                </c:pt>
              </c:numCache>
            </c:numRef>
          </c:val>
          <c:extLst>
            <c:ext xmlns:c16="http://schemas.microsoft.com/office/drawing/2014/chart" uri="{C3380CC4-5D6E-409C-BE32-E72D297353CC}">
              <c16:uniqueId val="{00000000-99C5-4045-819F-A4EAA1BA6C9B}"/>
            </c:ext>
          </c:extLst>
        </c:ser>
        <c:ser>
          <c:idx val="1"/>
          <c:order val="1"/>
          <c:tx>
            <c:strRef>
              <c:f>Sheet1!$C$1</c:f>
              <c:strCache>
                <c:ptCount val="1"/>
                <c:pt idx="0">
                  <c:v>2020</c:v>
                </c:pt>
              </c:strCache>
            </c:strRef>
          </c:tx>
          <c:spPr>
            <a:solidFill>
              <a:schemeClr val="accent1">
                <a:lumMod val="60000"/>
                <a:lumOff val="40000"/>
                <a:alpha val="85000"/>
              </a:schemeClr>
            </a:solidFill>
            <a:ln w="9525" cap="flat" cmpd="sng" algn="ctr">
              <a:solidFill>
                <a:schemeClr val="accent2">
                  <a:lumMod val="75000"/>
                </a:schemeClr>
              </a:solidFill>
              <a:round/>
            </a:ln>
            <a:effectLst/>
            <a:sp3d contourW="9525">
              <a:contourClr>
                <a:schemeClr val="accent2">
                  <a:lumMod val="75000"/>
                </a:schemeClr>
              </a:contourClr>
            </a:sp3d>
          </c:spPr>
          <c:invertIfNegative val="0"/>
          <c:cat>
            <c:strRef>
              <c:f>Sheet1!$A$2:$A$5</c:f>
              <c:strCache>
                <c:ptCount val="4"/>
                <c:pt idx="0">
                  <c:v>Professor</c:v>
                </c:pt>
                <c:pt idx="1">
                  <c:v>Associate</c:v>
                </c:pt>
                <c:pt idx="2">
                  <c:v>Assistant</c:v>
                </c:pt>
                <c:pt idx="3">
                  <c:v>Total EM by Gender</c:v>
                </c:pt>
              </c:strCache>
            </c:strRef>
          </c:cat>
          <c:val>
            <c:numRef>
              <c:f>Sheet1!$C$2:$C$5</c:f>
              <c:numCache>
                <c:formatCode>General</c:formatCode>
                <c:ptCount val="4"/>
                <c:pt idx="0">
                  <c:v>529</c:v>
                </c:pt>
                <c:pt idx="1">
                  <c:v>757</c:v>
                </c:pt>
                <c:pt idx="2">
                  <c:v>2167</c:v>
                </c:pt>
                <c:pt idx="3">
                  <c:v>3453</c:v>
                </c:pt>
              </c:numCache>
            </c:numRef>
          </c:val>
          <c:extLst>
            <c:ext xmlns:c16="http://schemas.microsoft.com/office/drawing/2014/chart" uri="{C3380CC4-5D6E-409C-BE32-E72D297353CC}">
              <c16:uniqueId val="{00000001-99C5-4045-819F-A4EAA1BA6C9B}"/>
            </c:ext>
          </c:extLst>
        </c:ser>
        <c:ser>
          <c:idx val="2"/>
          <c:order val="2"/>
          <c:tx>
            <c:strRef>
              <c:f>Sheet1!$D$1</c:f>
              <c:strCache>
                <c:ptCount val="1"/>
                <c:pt idx="0">
                  <c:v>20192</c:v>
                </c:pt>
              </c:strCache>
            </c:strRef>
          </c:tx>
          <c:spPr>
            <a:solidFill>
              <a:schemeClr val="accent6">
                <a:lumMod val="75000"/>
                <a:alpha val="85000"/>
              </a:schemeClr>
            </a:solidFill>
            <a:ln w="9525" cap="flat" cmpd="sng" algn="ctr">
              <a:solidFill>
                <a:schemeClr val="accent3">
                  <a:lumMod val="75000"/>
                </a:schemeClr>
              </a:solidFill>
              <a:round/>
            </a:ln>
            <a:effectLst/>
            <a:sp3d contourW="9525">
              <a:contourClr>
                <a:schemeClr val="accent3">
                  <a:lumMod val="75000"/>
                </a:schemeClr>
              </a:contourClr>
            </a:sp3d>
          </c:spPr>
          <c:invertIfNegative val="0"/>
          <c:dLbls>
            <c:dLbl>
              <c:idx val="0"/>
              <c:tx>
                <c:rich>
                  <a:bodyPr/>
                  <a:lstStyle/>
                  <a:p>
                    <a:r>
                      <a:rPr lang="en-US" sz="1800" dirty="0"/>
                      <a:t>19%</a:t>
                    </a:r>
                    <a:r>
                      <a:rPr lang="en-US" baseline="0" dirty="0"/>
                      <a:t> </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99C5-4045-819F-A4EAA1BA6C9B}"/>
                </c:ext>
              </c:extLst>
            </c:dLbl>
            <c:dLbl>
              <c:idx val="1"/>
              <c:tx>
                <c:rich>
                  <a:bodyPr/>
                  <a:lstStyle/>
                  <a:p>
                    <a:r>
                      <a:rPr lang="en-US"/>
                      <a:t>31%</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99C5-4045-819F-A4EAA1BA6C9B}"/>
                </c:ext>
              </c:extLst>
            </c:dLbl>
            <c:dLbl>
              <c:idx val="2"/>
              <c:tx>
                <c:rich>
                  <a:bodyPr/>
                  <a:lstStyle/>
                  <a:p>
                    <a:r>
                      <a:rPr lang="en-US"/>
                      <a:t>41%</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99C5-4045-819F-A4EAA1BA6C9B}"/>
                </c:ext>
              </c:extLst>
            </c:dLbl>
            <c:dLbl>
              <c:idx val="3"/>
              <c:tx>
                <c:rich>
                  <a:bodyPr/>
                  <a:lstStyle/>
                  <a:p>
                    <a:r>
                      <a:rPr lang="en-US"/>
                      <a:t>38%</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8-99C5-4045-819F-A4EAA1BA6C9B}"/>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dk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Sheet1!$A$2:$A$5</c:f>
              <c:strCache>
                <c:ptCount val="4"/>
                <c:pt idx="0">
                  <c:v>Professor</c:v>
                </c:pt>
                <c:pt idx="1">
                  <c:v>Associate</c:v>
                </c:pt>
                <c:pt idx="2">
                  <c:v>Assistant</c:v>
                </c:pt>
                <c:pt idx="3">
                  <c:v>Total EM by Gender</c:v>
                </c:pt>
              </c:strCache>
            </c:strRef>
          </c:cat>
          <c:val>
            <c:numRef>
              <c:f>Sheet1!$D$2:$D$5</c:f>
              <c:numCache>
                <c:formatCode>General</c:formatCode>
                <c:ptCount val="4"/>
                <c:pt idx="0">
                  <c:v>122</c:v>
                </c:pt>
                <c:pt idx="1">
                  <c:v>295</c:v>
                </c:pt>
                <c:pt idx="2">
                  <c:v>1317</c:v>
                </c:pt>
                <c:pt idx="3">
                  <c:v>2093</c:v>
                </c:pt>
              </c:numCache>
            </c:numRef>
          </c:val>
          <c:extLst>
            <c:ext xmlns:c16="http://schemas.microsoft.com/office/drawing/2014/chart" uri="{C3380CC4-5D6E-409C-BE32-E72D297353CC}">
              <c16:uniqueId val="{00000002-99C5-4045-819F-A4EAA1BA6C9B}"/>
            </c:ext>
          </c:extLst>
        </c:ser>
        <c:ser>
          <c:idx val="3"/>
          <c:order val="3"/>
          <c:tx>
            <c:strRef>
              <c:f>Sheet1!$E$1</c:f>
              <c:strCache>
                <c:ptCount val="1"/>
                <c:pt idx="0">
                  <c:v>20202</c:v>
                </c:pt>
              </c:strCache>
            </c:strRef>
          </c:tx>
          <c:spPr>
            <a:solidFill>
              <a:schemeClr val="accent6">
                <a:lumMod val="60000"/>
                <a:lumOff val="40000"/>
                <a:alpha val="85000"/>
              </a:schemeClr>
            </a:solidFill>
            <a:ln w="9525" cap="flat" cmpd="sng" algn="ctr">
              <a:solidFill>
                <a:schemeClr val="accent4">
                  <a:lumMod val="75000"/>
                </a:schemeClr>
              </a:solidFill>
              <a:round/>
            </a:ln>
            <a:effectLst/>
            <a:sp3d contourW="9525">
              <a:contourClr>
                <a:schemeClr val="accent4">
                  <a:lumMod val="75000"/>
                </a:schemeClr>
              </a:contourClr>
            </a:sp3d>
          </c:spPr>
          <c:invertIfNegative val="0"/>
          <c:dLbls>
            <c:dLbl>
              <c:idx val="0"/>
              <c:tx>
                <c:rich>
                  <a:bodyPr/>
                  <a:lstStyle/>
                  <a:p>
                    <a:r>
                      <a:rPr lang="en-US"/>
                      <a:t>20%</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9-99C5-4045-819F-A4EAA1BA6C9B}"/>
                </c:ext>
              </c:extLst>
            </c:dLbl>
            <c:dLbl>
              <c:idx val="1"/>
              <c:tx>
                <c:rich>
                  <a:bodyPr/>
                  <a:lstStyle/>
                  <a:p>
                    <a:r>
                      <a:rPr lang="en-US"/>
                      <a:t>32%</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A-99C5-4045-819F-A4EAA1BA6C9B}"/>
                </c:ext>
              </c:extLst>
            </c:dLbl>
            <c:dLbl>
              <c:idx val="2"/>
              <c:tx>
                <c:rich>
                  <a:bodyPr/>
                  <a:lstStyle/>
                  <a:p>
                    <a:r>
                      <a:rPr lang="en-US"/>
                      <a:t>41%</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B-99C5-4045-819F-A4EAA1BA6C9B}"/>
                </c:ext>
              </c:extLst>
            </c:dLbl>
            <c:dLbl>
              <c:idx val="3"/>
              <c:tx>
                <c:rich>
                  <a:bodyPr/>
                  <a:lstStyle/>
                  <a:p>
                    <a:r>
                      <a:rPr lang="en-US"/>
                      <a:t>37% </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C-99C5-4045-819F-A4EAA1BA6C9B}"/>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dk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Sheet1!$A$2:$A$5</c:f>
              <c:strCache>
                <c:ptCount val="4"/>
                <c:pt idx="0">
                  <c:v>Professor</c:v>
                </c:pt>
                <c:pt idx="1">
                  <c:v>Associate</c:v>
                </c:pt>
                <c:pt idx="2">
                  <c:v>Assistant</c:v>
                </c:pt>
                <c:pt idx="3">
                  <c:v>Total EM by Gender</c:v>
                </c:pt>
              </c:strCache>
            </c:strRef>
          </c:cat>
          <c:val>
            <c:numRef>
              <c:f>Sheet1!$E$2:$E$5</c:f>
              <c:numCache>
                <c:formatCode>General</c:formatCode>
                <c:ptCount val="4"/>
                <c:pt idx="0">
                  <c:v>139</c:v>
                </c:pt>
                <c:pt idx="1">
                  <c:v>359</c:v>
                </c:pt>
                <c:pt idx="2">
                  <c:v>1517</c:v>
                </c:pt>
                <c:pt idx="3">
                  <c:v>2015</c:v>
                </c:pt>
              </c:numCache>
            </c:numRef>
          </c:val>
          <c:extLst>
            <c:ext xmlns:c16="http://schemas.microsoft.com/office/drawing/2014/chart" uri="{C3380CC4-5D6E-409C-BE32-E72D297353CC}">
              <c16:uniqueId val="{00000003-99C5-4045-819F-A4EAA1BA6C9B}"/>
            </c:ext>
          </c:extLst>
        </c:ser>
        <c:dLbls>
          <c:showLegendKey val="0"/>
          <c:showVal val="0"/>
          <c:showCatName val="0"/>
          <c:showSerName val="0"/>
          <c:showPercent val="0"/>
          <c:showBubbleSize val="0"/>
        </c:dLbls>
        <c:gapWidth val="65"/>
        <c:shape val="box"/>
        <c:axId val="240004399"/>
        <c:axId val="1244651152"/>
        <c:axId val="0"/>
      </c:bar3DChart>
      <c:catAx>
        <c:axId val="240004399"/>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dk1">
                    <a:lumMod val="75000"/>
                    <a:lumOff val="25000"/>
                  </a:schemeClr>
                </a:solidFill>
                <a:latin typeface="+mn-lt"/>
                <a:ea typeface="+mn-ea"/>
                <a:cs typeface="+mn-cs"/>
              </a:defRPr>
            </a:pPr>
            <a:endParaRPr lang="en-US"/>
          </a:p>
        </c:txPr>
        <c:crossAx val="1244651152"/>
        <c:crosses val="autoZero"/>
        <c:auto val="1"/>
        <c:lblAlgn val="ctr"/>
        <c:lblOffset val="100"/>
        <c:noMultiLvlLbl val="0"/>
      </c:catAx>
      <c:valAx>
        <c:axId val="1244651152"/>
        <c:scaling>
          <c:orientation val="minMax"/>
        </c:scaling>
        <c:delete val="0"/>
        <c:axPos val="l"/>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crossAx val="24000439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4704360371066258E-2"/>
          <c:y val="0.10093339895013123"/>
          <c:w val="0.9596608929591578"/>
          <c:h val="0.81534940944881895"/>
        </c:manualLayout>
      </c:layout>
      <c:barChart>
        <c:barDir val="col"/>
        <c:grouping val="clustered"/>
        <c:varyColors val="0"/>
        <c:ser>
          <c:idx val="0"/>
          <c:order val="0"/>
          <c:tx>
            <c:strRef>
              <c:f>Sheet1!$A$96</c:f>
              <c:strCache>
                <c:ptCount val="1"/>
                <c:pt idx="0">
                  <c:v>EM</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Sheet1!$B$95:$C$95</c:f>
              <c:strCache>
                <c:ptCount val="2"/>
                <c:pt idx="0">
                  <c:v>Men</c:v>
                </c:pt>
                <c:pt idx="1">
                  <c:v>Women</c:v>
                </c:pt>
              </c:strCache>
            </c:strRef>
          </c:cat>
          <c:val>
            <c:numRef>
              <c:f>Sheet1!$B$96:$C$96</c:f>
              <c:numCache>
                <c:formatCode>0.00</c:formatCode>
                <c:ptCount val="2"/>
                <c:pt idx="0">
                  <c:v>1.3663141239173884</c:v>
                </c:pt>
                <c:pt idx="1">
                  <c:v>0.47152859875243885</c:v>
                </c:pt>
              </c:numCache>
            </c:numRef>
          </c:val>
          <c:extLst>
            <c:ext xmlns:c16="http://schemas.microsoft.com/office/drawing/2014/chart" uri="{C3380CC4-5D6E-409C-BE32-E72D297353CC}">
              <c16:uniqueId val="{00000000-F169-7E47-9B75-73FA14289E4D}"/>
            </c:ext>
          </c:extLst>
        </c:ser>
        <c:ser>
          <c:idx val="1"/>
          <c:order val="1"/>
          <c:tx>
            <c:strRef>
              <c:f>Sheet1!$A$97</c:f>
              <c:strCache>
                <c:ptCount val="1"/>
                <c:pt idx="0">
                  <c:v>IM</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Sheet1!$B$95:$C$95</c:f>
              <c:strCache>
                <c:ptCount val="2"/>
                <c:pt idx="0">
                  <c:v>Men</c:v>
                </c:pt>
                <c:pt idx="1">
                  <c:v>Women</c:v>
                </c:pt>
              </c:strCache>
            </c:strRef>
          </c:cat>
          <c:val>
            <c:numRef>
              <c:f>Sheet1!$B$97:$C$97</c:f>
              <c:numCache>
                <c:formatCode>0.00</c:formatCode>
                <c:ptCount val="2"/>
                <c:pt idx="0">
                  <c:v>1.392700809258471</c:v>
                </c:pt>
                <c:pt idx="1">
                  <c:v>0.53041347840702757</c:v>
                </c:pt>
              </c:numCache>
            </c:numRef>
          </c:val>
          <c:extLst>
            <c:ext xmlns:c16="http://schemas.microsoft.com/office/drawing/2014/chart" uri="{C3380CC4-5D6E-409C-BE32-E72D297353CC}">
              <c16:uniqueId val="{00000001-F169-7E47-9B75-73FA14289E4D}"/>
            </c:ext>
          </c:extLst>
        </c:ser>
        <c:ser>
          <c:idx val="2"/>
          <c:order val="2"/>
          <c:tx>
            <c:strRef>
              <c:f>Sheet1!$A$98</c:f>
              <c:strCache>
                <c:ptCount val="1"/>
                <c:pt idx="0">
                  <c:v>Peds</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Sheet1!$B$95:$C$95</c:f>
              <c:strCache>
                <c:ptCount val="2"/>
                <c:pt idx="0">
                  <c:v>Men</c:v>
                </c:pt>
                <c:pt idx="1">
                  <c:v>Women</c:v>
                </c:pt>
              </c:strCache>
            </c:strRef>
          </c:cat>
          <c:val>
            <c:numRef>
              <c:f>Sheet1!$B$98:$C$98</c:f>
              <c:numCache>
                <c:formatCode>0.00</c:formatCode>
                <c:ptCount val="2"/>
                <c:pt idx="0">
                  <c:v>1.8113812969359919</c:v>
                </c:pt>
                <c:pt idx="1">
                  <c:v>0.56426019766843305</c:v>
                </c:pt>
              </c:numCache>
            </c:numRef>
          </c:val>
          <c:extLst>
            <c:ext xmlns:c16="http://schemas.microsoft.com/office/drawing/2014/chart" uri="{C3380CC4-5D6E-409C-BE32-E72D297353CC}">
              <c16:uniqueId val="{00000002-F169-7E47-9B75-73FA14289E4D}"/>
            </c:ext>
          </c:extLst>
        </c:ser>
        <c:ser>
          <c:idx val="3"/>
          <c:order val="3"/>
          <c:tx>
            <c:strRef>
              <c:f>Sheet1!$A$99</c:f>
              <c:strCache>
                <c:ptCount val="1"/>
                <c:pt idx="0">
                  <c:v>Surg</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Sheet1!$B$95:$C$95</c:f>
              <c:strCache>
                <c:ptCount val="2"/>
                <c:pt idx="0">
                  <c:v>Men</c:v>
                </c:pt>
                <c:pt idx="1">
                  <c:v>Women</c:v>
                </c:pt>
              </c:strCache>
            </c:strRef>
          </c:cat>
          <c:val>
            <c:numRef>
              <c:f>Sheet1!$B$99:$C$99</c:f>
              <c:numCache>
                <c:formatCode>0.00</c:formatCode>
                <c:ptCount val="2"/>
                <c:pt idx="0">
                  <c:v>1.2390224441873663</c:v>
                </c:pt>
                <c:pt idx="1">
                  <c:v>0.43423532729283082</c:v>
                </c:pt>
              </c:numCache>
            </c:numRef>
          </c:val>
          <c:extLst>
            <c:ext xmlns:c16="http://schemas.microsoft.com/office/drawing/2014/chart" uri="{C3380CC4-5D6E-409C-BE32-E72D297353CC}">
              <c16:uniqueId val="{00000003-F169-7E47-9B75-73FA14289E4D}"/>
            </c:ext>
          </c:extLst>
        </c:ser>
        <c:dLbls>
          <c:dLblPos val="outEnd"/>
          <c:showLegendKey val="0"/>
          <c:showVal val="1"/>
          <c:showCatName val="0"/>
          <c:showSerName val="0"/>
          <c:showPercent val="0"/>
          <c:showBubbleSize val="0"/>
        </c:dLbls>
        <c:gapWidth val="219"/>
        <c:overlap val="-27"/>
        <c:axId val="568316703"/>
        <c:axId val="567659311"/>
      </c:barChart>
      <c:catAx>
        <c:axId val="568316703"/>
        <c:scaling>
          <c:orientation val="minMax"/>
        </c:scaling>
        <c:delete val="0"/>
        <c:axPos val="b"/>
        <c:numFmt formatCode="General" sourceLinked="1"/>
        <c:majorTickMark val="none"/>
        <c:minorTickMark val="none"/>
        <c:tickLblPos val="high"/>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567659311"/>
        <c:crossesAt val="1"/>
        <c:auto val="1"/>
        <c:lblAlgn val="ctr"/>
        <c:lblOffset val="100"/>
        <c:noMultiLvlLbl val="0"/>
      </c:catAx>
      <c:valAx>
        <c:axId val="567659311"/>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68316703"/>
        <c:crosses val="autoZero"/>
        <c:crossBetween val="between"/>
      </c:valAx>
      <c:spPr>
        <a:noFill/>
        <a:ln>
          <a:noFill/>
        </a:ln>
        <a:effectLst/>
      </c:spPr>
    </c:plotArea>
    <c:legend>
      <c:legendPos val="b"/>
      <c:layout>
        <c:manualLayout>
          <c:xMode val="edge"/>
          <c:yMode val="edge"/>
          <c:x val="6.6436680266371756E-2"/>
          <c:y val="0.8753860454943132"/>
          <c:w val="0.44564758856801301"/>
          <c:h val="0.1107250656167979"/>
        </c:manualLayout>
      </c:layout>
      <c:overlay val="0"/>
      <c:spPr>
        <a:noFill/>
        <a:ln>
          <a:noFill/>
        </a:ln>
        <a:effectLst/>
      </c:spPr>
      <c:txPr>
        <a:bodyPr rot="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041294838145232E-2"/>
          <c:y val="2.6065052066035793E-2"/>
          <c:w val="0.95138783902012247"/>
          <c:h val="0.80337090271617806"/>
        </c:manualLayout>
      </c:layout>
      <c:barChart>
        <c:barDir val="col"/>
        <c:grouping val="clustered"/>
        <c:varyColors val="0"/>
        <c:ser>
          <c:idx val="0"/>
          <c:order val="0"/>
          <c:tx>
            <c:strRef>
              <c:f>Sheet1!$B$1</c:f>
              <c:strCache>
                <c:ptCount val="1"/>
                <c:pt idx="0">
                  <c:v>Asian</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Professor/ Assistant </c:v>
                </c:pt>
                <c:pt idx="1">
                  <c:v>Professor / Associate</c:v>
                </c:pt>
                <c:pt idx="2">
                  <c:v>Associate/ Assistant</c:v>
                </c:pt>
              </c:strCache>
            </c:strRef>
          </c:cat>
          <c:val>
            <c:numRef>
              <c:f>Sheet1!$B$2:$B$4</c:f>
              <c:numCache>
                <c:formatCode>General</c:formatCode>
                <c:ptCount val="3"/>
                <c:pt idx="0">
                  <c:v>1.04</c:v>
                </c:pt>
                <c:pt idx="1">
                  <c:v>0.95</c:v>
                </c:pt>
                <c:pt idx="2">
                  <c:v>1.1000000000000001</c:v>
                </c:pt>
              </c:numCache>
            </c:numRef>
          </c:val>
          <c:extLst>
            <c:ext xmlns:c16="http://schemas.microsoft.com/office/drawing/2014/chart" uri="{C3380CC4-5D6E-409C-BE32-E72D297353CC}">
              <c16:uniqueId val="{00000000-282E-1541-AA3A-868F197CCBF4}"/>
            </c:ext>
          </c:extLst>
        </c:ser>
        <c:ser>
          <c:idx val="1"/>
          <c:order val="1"/>
          <c:tx>
            <c:strRef>
              <c:f>Sheet1!$C$1</c:f>
              <c:strCache>
                <c:ptCount val="1"/>
                <c:pt idx="0">
                  <c:v>Black </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Professor/ Assistant </c:v>
                </c:pt>
                <c:pt idx="1">
                  <c:v>Professor / Associate</c:v>
                </c:pt>
                <c:pt idx="2">
                  <c:v>Associate/ Assistant</c:v>
                </c:pt>
              </c:strCache>
            </c:strRef>
          </c:cat>
          <c:val>
            <c:numRef>
              <c:f>Sheet1!$C$2:$C$4</c:f>
              <c:numCache>
                <c:formatCode>General</c:formatCode>
                <c:ptCount val="3"/>
                <c:pt idx="0">
                  <c:v>0.4</c:v>
                </c:pt>
                <c:pt idx="1">
                  <c:v>0.54</c:v>
                </c:pt>
                <c:pt idx="2">
                  <c:v>0.75</c:v>
                </c:pt>
              </c:numCache>
            </c:numRef>
          </c:val>
          <c:extLst>
            <c:ext xmlns:c16="http://schemas.microsoft.com/office/drawing/2014/chart" uri="{C3380CC4-5D6E-409C-BE32-E72D297353CC}">
              <c16:uniqueId val="{00000001-282E-1541-AA3A-868F197CCBF4}"/>
            </c:ext>
          </c:extLst>
        </c:ser>
        <c:ser>
          <c:idx val="2"/>
          <c:order val="2"/>
          <c:tx>
            <c:strRef>
              <c:f>Sheet1!$D$1</c:f>
              <c:strCache>
                <c:ptCount val="1"/>
                <c:pt idx="0">
                  <c:v>Latinx</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Professor/ Assistant </c:v>
                </c:pt>
                <c:pt idx="1">
                  <c:v>Professor / Associate</c:v>
                </c:pt>
                <c:pt idx="2">
                  <c:v>Associate/ Assistant</c:v>
                </c:pt>
              </c:strCache>
            </c:strRef>
          </c:cat>
          <c:val>
            <c:numRef>
              <c:f>Sheet1!$D$2:$D$4</c:f>
              <c:numCache>
                <c:formatCode>General</c:formatCode>
                <c:ptCount val="3"/>
                <c:pt idx="0">
                  <c:v>1.2</c:v>
                </c:pt>
                <c:pt idx="1">
                  <c:v>1.43</c:v>
                </c:pt>
                <c:pt idx="2">
                  <c:v>0.84</c:v>
                </c:pt>
              </c:numCache>
            </c:numRef>
          </c:val>
          <c:extLst>
            <c:ext xmlns:c16="http://schemas.microsoft.com/office/drawing/2014/chart" uri="{C3380CC4-5D6E-409C-BE32-E72D297353CC}">
              <c16:uniqueId val="{00000002-282E-1541-AA3A-868F197CCBF4}"/>
            </c:ext>
          </c:extLst>
        </c:ser>
        <c:ser>
          <c:idx val="3"/>
          <c:order val="3"/>
          <c:tx>
            <c:strRef>
              <c:f>Sheet1!$E$1</c:f>
              <c:strCache>
                <c:ptCount val="1"/>
                <c:pt idx="0">
                  <c:v>White </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Professor/ Assistant </c:v>
                </c:pt>
                <c:pt idx="1">
                  <c:v>Professor / Associate</c:v>
                </c:pt>
                <c:pt idx="2">
                  <c:v>Associate/ Assistant</c:v>
                </c:pt>
              </c:strCache>
            </c:strRef>
          </c:cat>
          <c:val>
            <c:numRef>
              <c:f>Sheet1!$E$2:$E$4</c:f>
              <c:numCache>
                <c:formatCode>General</c:formatCode>
                <c:ptCount val="3"/>
                <c:pt idx="0">
                  <c:v>1.6</c:v>
                </c:pt>
                <c:pt idx="1">
                  <c:v>1.3</c:v>
                </c:pt>
                <c:pt idx="2">
                  <c:v>1.3</c:v>
                </c:pt>
              </c:numCache>
            </c:numRef>
          </c:val>
          <c:extLst>
            <c:ext xmlns:c16="http://schemas.microsoft.com/office/drawing/2014/chart" uri="{C3380CC4-5D6E-409C-BE32-E72D297353CC}">
              <c16:uniqueId val="{00000003-282E-1541-AA3A-868F197CCBF4}"/>
            </c:ext>
          </c:extLst>
        </c:ser>
        <c:ser>
          <c:idx val="4"/>
          <c:order val="4"/>
          <c:tx>
            <c:strRef>
              <c:f>Sheet1!$F$1</c:f>
              <c:strCache>
                <c:ptCount val="1"/>
                <c:pt idx="0">
                  <c:v>Column1</c:v>
                </c:pt>
              </c:strCache>
            </c:strRef>
          </c:tx>
          <c:spPr>
            <a:solidFill>
              <a:schemeClr val="accent5"/>
            </a:solidFill>
            <a:ln>
              <a:noFill/>
            </a:ln>
            <a:effectLst/>
          </c:spPr>
          <c:invertIfNegative val="0"/>
          <c:cat>
            <c:strRef>
              <c:f>Sheet1!$A$2:$A$4</c:f>
              <c:strCache>
                <c:ptCount val="3"/>
                <c:pt idx="0">
                  <c:v>Professor/ Assistant </c:v>
                </c:pt>
                <c:pt idx="1">
                  <c:v>Professor / Associate</c:v>
                </c:pt>
                <c:pt idx="2">
                  <c:v>Associate/ Assistant</c:v>
                </c:pt>
              </c:strCache>
            </c:strRef>
          </c:cat>
          <c:val>
            <c:numRef>
              <c:f>Sheet1!$F$2:$F$4</c:f>
              <c:numCache>
                <c:formatCode>General</c:formatCode>
                <c:ptCount val="3"/>
              </c:numCache>
            </c:numRef>
          </c:val>
          <c:extLst>
            <c:ext xmlns:c16="http://schemas.microsoft.com/office/drawing/2014/chart" uri="{C3380CC4-5D6E-409C-BE32-E72D297353CC}">
              <c16:uniqueId val="{00000004-282E-1541-AA3A-868F197CCBF4}"/>
            </c:ext>
          </c:extLst>
        </c:ser>
        <c:ser>
          <c:idx val="5"/>
          <c:order val="5"/>
          <c:tx>
            <c:strRef>
              <c:f>Sheet1!$G$1</c:f>
              <c:strCache>
                <c:ptCount val="1"/>
                <c:pt idx="0">
                  <c:v>Column2</c:v>
                </c:pt>
              </c:strCache>
            </c:strRef>
          </c:tx>
          <c:spPr>
            <a:solidFill>
              <a:schemeClr val="accent6"/>
            </a:solidFill>
            <a:ln>
              <a:noFill/>
            </a:ln>
            <a:effectLst/>
          </c:spPr>
          <c:invertIfNegative val="0"/>
          <c:cat>
            <c:strRef>
              <c:f>Sheet1!$A$2:$A$4</c:f>
              <c:strCache>
                <c:ptCount val="3"/>
                <c:pt idx="0">
                  <c:v>Professor/ Assistant </c:v>
                </c:pt>
                <c:pt idx="1">
                  <c:v>Professor / Associate</c:v>
                </c:pt>
                <c:pt idx="2">
                  <c:v>Associate/ Assistant</c:v>
                </c:pt>
              </c:strCache>
            </c:strRef>
          </c:cat>
          <c:val>
            <c:numRef>
              <c:f>Sheet1!$G$2:$G$4</c:f>
              <c:numCache>
                <c:formatCode>General</c:formatCode>
                <c:ptCount val="3"/>
                <c:pt idx="0">
                  <c:v>0</c:v>
                </c:pt>
                <c:pt idx="1">
                  <c:v>0</c:v>
                </c:pt>
                <c:pt idx="2">
                  <c:v>0</c:v>
                </c:pt>
              </c:numCache>
            </c:numRef>
          </c:val>
          <c:extLst>
            <c:ext xmlns:c16="http://schemas.microsoft.com/office/drawing/2014/chart" uri="{C3380CC4-5D6E-409C-BE32-E72D297353CC}">
              <c16:uniqueId val="{00000005-282E-1541-AA3A-868F197CCBF4}"/>
            </c:ext>
          </c:extLst>
        </c:ser>
        <c:ser>
          <c:idx val="6"/>
          <c:order val="6"/>
          <c:tx>
            <c:strRef>
              <c:f>Sheet1!$H$1</c:f>
              <c:strCache>
                <c:ptCount val="1"/>
                <c:pt idx="0">
                  <c:v>Asian2</c:v>
                </c:pt>
              </c:strCache>
            </c:strRef>
          </c:tx>
          <c:spPr>
            <a:solidFill>
              <a:schemeClr val="accent4">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Professor/ Assistant </c:v>
                </c:pt>
                <c:pt idx="1">
                  <c:v>Professor / Associate</c:v>
                </c:pt>
                <c:pt idx="2">
                  <c:v>Associate/ Assistant</c:v>
                </c:pt>
              </c:strCache>
            </c:strRef>
          </c:cat>
          <c:val>
            <c:numRef>
              <c:f>Sheet1!$H$2:$H$4</c:f>
              <c:numCache>
                <c:formatCode>General</c:formatCode>
                <c:ptCount val="3"/>
                <c:pt idx="0">
                  <c:v>0.3</c:v>
                </c:pt>
                <c:pt idx="1">
                  <c:v>0.4</c:v>
                </c:pt>
                <c:pt idx="2">
                  <c:v>0.8</c:v>
                </c:pt>
              </c:numCache>
            </c:numRef>
          </c:val>
          <c:extLst>
            <c:ext xmlns:c16="http://schemas.microsoft.com/office/drawing/2014/chart" uri="{C3380CC4-5D6E-409C-BE32-E72D297353CC}">
              <c16:uniqueId val="{00000006-282E-1541-AA3A-868F197CCBF4}"/>
            </c:ext>
          </c:extLst>
        </c:ser>
        <c:ser>
          <c:idx val="7"/>
          <c:order val="7"/>
          <c:tx>
            <c:strRef>
              <c:f>Sheet1!$I$1</c:f>
              <c:strCache>
                <c:ptCount val="1"/>
                <c:pt idx="0">
                  <c:v>Black 3</c:v>
                </c:pt>
              </c:strCache>
            </c:strRef>
          </c:tx>
          <c:spPr>
            <a:solidFill>
              <a:schemeClr val="accent2">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Professor/ Assistant </c:v>
                </c:pt>
                <c:pt idx="1">
                  <c:v>Professor / Associate</c:v>
                </c:pt>
                <c:pt idx="2">
                  <c:v>Associate/ Assistant</c:v>
                </c:pt>
              </c:strCache>
            </c:strRef>
          </c:cat>
          <c:val>
            <c:numRef>
              <c:f>Sheet1!$I$2:$I$4</c:f>
              <c:numCache>
                <c:formatCode>General</c:formatCode>
                <c:ptCount val="3"/>
                <c:pt idx="0">
                  <c:v>0.4</c:v>
                </c:pt>
                <c:pt idx="1">
                  <c:v>0.7</c:v>
                </c:pt>
                <c:pt idx="2">
                  <c:v>0.5</c:v>
                </c:pt>
              </c:numCache>
            </c:numRef>
          </c:val>
          <c:extLst>
            <c:ext xmlns:c16="http://schemas.microsoft.com/office/drawing/2014/chart" uri="{C3380CC4-5D6E-409C-BE32-E72D297353CC}">
              <c16:uniqueId val="{00000007-282E-1541-AA3A-868F197CCBF4}"/>
            </c:ext>
          </c:extLst>
        </c:ser>
        <c:ser>
          <c:idx val="8"/>
          <c:order val="8"/>
          <c:tx>
            <c:strRef>
              <c:f>Sheet1!$J$1</c:f>
              <c:strCache>
                <c:ptCount val="1"/>
                <c:pt idx="0">
                  <c:v>Latinx4</c:v>
                </c:pt>
              </c:strCache>
            </c:strRef>
          </c:tx>
          <c:spPr>
            <a:solidFill>
              <a:schemeClr val="accent3">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Professor/ Assistant </c:v>
                </c:pt>
                <c:pt idx="1">
                  <c:v>Professor / Associate</c:v>
                </c:pt>
                <c:pt idx="2">
                  <c:v>Associate/ Assistant</c:v>
                </c:pt>
              </c:strCache>
            </c:strRef>
          </c:cat>
          <c:val>
            <c:numRef>
              <c:f>Sheet1!$J$2:$J$4</c:f>
              <c:numCache>
                <c:formatCode>General</c:formatCode>
                <c:ptCount val="3"/>
                <c:pt idx="0">
                  <c:v>0.4</c:v>
                </c:pt>
                <c:pt idx="1">
                  <c:v>0.8</c:v>
                </c:pt>
                <c:pt idx="2">
                  <c:v>0.6</c:v>
                </c:pt>
              </c:numCache>
            </c:numRef>
          </c:val>
          <c:extLst>
            <c:ext xmlns:c16="http://schemas.microsoft.com/office/drawing/2014/chart" uri="{C3380CC4-5D6E-409C-BE32-E72D297353CC}">
              <c16:uniqueId val="{00000008-282E-1541-AA3A-868F197CCBF4}"/>
            </c:ext>
          </c:extLst>
        </c:ser>
        <c:ser>
          <c:idx val="9"/>
          <c:order val="9"/>
          <c:tx>
            <c:strRef>
              <c:f>Sheet1!$K$1</c:f>
              <c:strCache>
                <c:ptCount val="1"/>
                <c:pt idx="0">
                  <c:v>White 5</c:v>
                </c:pt>
              </c:strCache>
            </c:strRef>
          </c:tx>
          <c:spPr>
            <a:solidFill>
              <a:schemeClr val="accent1"/>
            </a:solidFill>
            <a:ln>
              <a:noFill/>
            </a:ln>
            <a:effectLst/>
          </c:spPr>
          <c:invertIfNegative val="0"/>
          <c:dPt>
            <c:idx val="0"/>
            <c:invertIfNegative val="0"/>
            <c:bubble3D val="0"/>
            <c:spPr>
              <a:solidFill>
                <a:schemeClr val="accent1">
                  <a:lumMod val="60000"/>
                  <a:lumOff val="40000"/>
                </a:schemeClr>
              </a:solidFill>
              <a:ln>
                <a:noFill/>
              </a:ln>
              <a:effectLst/>
            </c:spPr>
            <c:extLst>
              <c:ext xmlns:c16="http://schemas.microsoft.com/office/drawing/2014/chart" uri="{C3380CC4-5D6E-409C-BE32-E72D297353CC}">
                <c16:uniqueId val="{0000000B-282E-1541-AA3A-868F197CCBF4}"/>
              </c:ext>
            </c:extLst>
          </c:dPt>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Professor/ Assistant </c:v>
                </c:pt>
                <c:pt idx="1">
                  <c:v>Professor / Associate</c:v>
                </c:pt>
                <c:pt idx="2">
                  <c:v>Associate/ Assistant</c:v>
                </c:pt>
              </c:strCache>
            </c:strRef>
          </c:cat>
          <c:val>
            <c:numRef>
              <c:f>Sheet1!$K$2:$K$4</c:f>
              <c:numCache>
                <c:formatCode>General</c:formatCode>
                <c:ptCount val="3"/>
                <c:pt idx="0">
                  <c:v>0.6</c:v>
                </c:pt>
                <c:pt idx="1">
                  <c:v>0.7</c:v>
                </c:pt>
                <c:pt idx="2">
                  <c:v>0.8</c:v>
                </c:pt>
              </c:numCache>
            </c:numRef>
          </c:val>
          <c:extLst>
            <c:ext xmlns:c16="http://schemas.microsoft.com/office/drawing/2014/chart" uri="{C3380CC4-5D6E-409C-BE32-E72D297353CC}">
              <c16:uniqueId val="{0000000A-282E-1541-AA3A-868F197CCBF4}"/>
            </c:ext>
          </c:extLst>
        </c:ser>
        <c:dLbls>
          <c:showLegendKey val="0"/>
          <c:showVal val="0"/>
          <c:showCatName val="0"/>
          <c:showSerName val="0"/>
          <c:showPercent val="0"/>
          <c:showBubbleSize val="0"/>
        </c:dLbls>
        <c:gapWidth val="219"/>
        <c:overlap val="-27"/>
        <c:axId val="1381139807"/>
        <c:axId val="1473335727"/>
      </c:barChart>
      <c:catAx>
        <c:axId val="138113980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473335727"/>
        <c:crosses val="autoZero"/>
        <c:auto val="1"/>
        <c:lblAlgn val="ctr"/>
        <c:lblOffset val="100"/>
        <c:noMultiLvlLbl val="0"/>
      </c:catAx>
      <c:valAx>
        <c:axId val="147333572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381139807"/>
        <c:crosses val="autoZero"/>
        <c:crossBetween val="between"/>
      </c:valAx>
      <c:spPr>
        <a:noFill/>
        <a:ln>
          <a:noFill/>
        </a:ln>
        <a:effectLst/>
      </c:spPr>
    </c:plotArea>
    <c:legend>
      <c:legendPos val="b"/>
      <c:legendEntry>
        <c:idx val="4"/>
        <c:delete val="1"/>
      </c:legendEntry>
      <c:legendEntry>
        <c:idx val="5"/>
        <c:delete val="1"/>
      </c:legendEntry>
      <c:legendEntry>
        <c:idx val="6"/>
        <c:delete val="1"/>
      </c:legendEntry>
      <c:legendEntry>
        <c:idx val="7"/>
        <c:delete val="1"/>
      </c:legendEntry>
      <c:legendEntry>
        <c:idx val="8"/>
        <c:delete val="1"/>
      </c:legendEntry>
      <c:legendEntry>
        <c:idx val="9"/>
        <c:delete val="1"/>
      </c:legendEntry>
      <c:layout>
        <c:manualLayout>
          <c:xMode val="edge"/>
          <c:yMode val="edge"/>
          <c:x val="0.51900481189851255"/>
          <c:y val="7.8571494633645975E-2"/>
          <c:w val="0.44037725284339457"/>
          <c:h val="4.5827864682958408E-2"/>
        </c:manualLayout>
      </c:layout>
      <c:overlay val="0"/>
      <c:spPr>
        <a:noFill/>
        <a:ln>
          <a:noFill/>
        </a:ln>
        <a:effectLst/>
      </c:spPr>
      <c:txPr>
        <a:bodyPr rot="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5968503937007872E-2"/>
          <c:y val="7.0474365704286959E-2"/>
          <c:w val="0.8999908744850601"/>
          <c:h val="0.73059255613881591"/>
        </c:manualLayout>
      </c:layout>
      <c:barChart>
        <c:barDir val="col"/>
        <c:grouping val="clustered"/>
        <c:varyColors val="0"/>
        <c:ser>
          <c:idx val="0"/>
          <c:order val="0"/>
          <c:tx>
            <c:strRef>
              <c:f>Sheet1!$B$1</c:f>
              <c:strCache>
                <c:ptCount val="1"/>
                <c:pt idx="0">
                  <c:v>Men</c:v>
                </c:pt>
              </c:strCache>
            </c:strRef>
          </c:tx>
          <c:spPr>
            <a:solidFill>
              <a:schemeClr val="accent1"/>
            </a:solidFill>
            <a:ln>
              <a:noFill/>
            </a:ln>
            <a:effectLst/>
          </c:spPr>
          <c:invertIfNegative val="0"/>
          <c:dLbls>
            <c:dLbl>
              <c:idx val="0"/>
              <c:tx>
                <c:rich>
                  <a:bodyPr/>
                  <a:lstStyle/>
                  <a:p>
                    <a:fld id="{738254CB-4E30-9042-BD0D-35AE1930C1F4}" type="VALUE">
                      <a:rPr lang="en-US">
                        <a:solidFill>
                          <a:schemeClr val="bg1"/>
                        </a:solidFill>
                      </a:rPr>
                      <a:pPr/>
                      <a:t>[VALUE]</a:t>
                    </a:fld>
                    <a:endParaRPr lang="en-US"/>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19E6-AB41-BF1A-09B5F6C31243}"/>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Medical Student to Resident </c:v>
                </c:pt>
                <c:pt idx="1">
                  <c:v>Resident to Assistant </c:v>
                </c:pt>
                <c:pt idx="2">
                  <c:v>Assistant to Associate </c:v>
                </c:pt>
                <c:pt idx="3">
                  <c:v>Associate to Professor</c:v>
                </c:pt>
                <c:pt idx="4">
                  <c:v>Professor to Assistant </c:v>
                </c:pt>
              </c:strCache>
            </c:strRef>
          </c:cat>
          <c:val>
            <c:numRef>
              <c:f>Sheet1!$B$2:$B$6</c:f>
              <c:numCache>
                <c:formatCode>General</c:formatCode>
                <c:ptCount val="5"/>
                <c:pt idx="0">
                  <c:v>1.3</c:v>
                </c:pt>
                <c:pt idx="1">
                  <c:v>0.92</c:v>
                </c:pt>
                <c:pt idx="2">
                  <c:v>1.2</c:v>
                </c:pt>
                <c:pt idx="3">
                  <c:v>1.2</c:v>
                </c:pt>
                <c:pt idx="4">
                  <c:v>1.4</c:v>
                </c:pt>
              </c:numCache>
            </c:numRef>
          </c:val>
          <c:extLst>
            <c:ext xmlns:c16="http://schemas.microsoft.com/office/drawing/2014/chart" uri="{C3380CC4-5D6E-409C-BE32-E72D297353CC}">
              <c16:uniqueId val="{00000000-19E6-AB41-BF1A-09B5F6C31243}"/>
            </c:ext>
          </c:extLst>
        </c:ser>
        <c:ser>
          <c:idx val="1"/>
          <c:order val="1"/>
          <c:tx>
            <c:strRef>
              <c:f>Sheet1!$C$1</c:f>
              <c:strCache>
                <c:ptCount val="1"/>
                <c:pt idx="0">
                  <c:v>Women </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Medical Student to Resident </c:v>
                </c:pt>
                <c:pt idx="1">
                  <c:v>Resident to Assistant </c:v>
                </c:pt>
                <c:pt idx="2">
                  <c:v>Assistant to Associate </c:v>
                </c:pt>
                <c:pt idx="3">
                  <c:v>Associate to Professor</c:v>
                </c:pt>
                <c:pt idx="4">
                  <c:v>Professor to Assistant </c:v>
                </c:pt>
              </c:strCache>
            </c:strRef>
          </c:cat>
          <c:val>
            <c:numRef>
              <c:f>Sheet1!$C$2:$C$6</c:f>
              <c:numCache>
                <c:formatCode>General</c:formatCode>
                <c:ptCount val="5"/>
                <c:pt idx="0">
                  <c:v>0.71</c:v>
                </c:pt>
                <c:pt idx="1">
                  <c:v>1.2</c:v>
                </c:pt>
                <c:pt idx="2">
                  <c:v>0.76</c:v>
                </c:pt>
                <c:pt idx="3">
                  <c:v>0.63</c:v>
                </c:pt>
                <c:pt idx="4">
                  <c:v>0.48</c:v>
                </c:pt>
              </c:numCache>
            </c:numRef>
          </c:val>
          <c:extLst>
            <c:ext xmlns:c16="http://schemas.microsoft.com/office/drawing/2014/chart" uri="{C3380CC4-5D6E-409C-BE32-E72D297353CC}">
              <c16:uniqueId val="{00000001-19E6-AB41-BF1A-09B5F6C31243}"/>
            </c:ext>
          </c:extLst>
        </c:ser>
        <c:dLbls>
          <c:showLegendKey val="0"/>
          <c:showVal val="0"/>
          <c:showCatName val="0"/>
          <c:showSerName val="0"/>
          <c:showPercent val="0"/>
          <c:showBubbleSize val="0"/>
        </c:dLbls>
        <c:gapWidth val="219"/>
        <c:overlap val="-27"/>
        <c:axId val="1810290095"/>
        <c:axId val="1810654655"/>
      </c:barChart>
      <c:catAx>
        <c:axId val="181029009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810654655"/>
        <c:crosses val="autoZero"/>
        <c:auto val="1"/>
        <c:lblAlgn val="ctr"/>
        <c:lblOffset val="100"/>
        <c:noMultiLvlLbl val="0"/>
      </c:catAx>
      <c:valAx>
        <c:axId val="181065465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810290095"/>
        <c:crosses val="autoZero"/>
        <c:crossBetween val="between"/>
      </c:valAx>
      <c:spPr>
        <a:noFill/>
        <a:ln>
          <a:noFill/>
        </a:ln>
        <a:effectLst/>
      </c:spPr>
    </c:plotArea>
    <c:legend>
      <c:legendPos val="b"/>
      <c:layout>
        <c:manualLayout>
          <c:xMode val="edge"/>
          <c:yMode val="edge"/>
          <c:x val="0.78212181669858838"/>
          <c:y val="1.3787988672468578E-2"/>
          <c:w val="0.18913474498120167"/>
          <c:h val="9.0548590965602985E-2"/>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drawing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image" Target="../media/image17.png"/></Relationships>
</file>

<file path=ppt/drawings/drawing1.xml><?xml version="1.0" encoding="utf-8"?>
<c:userShapes xmlns:c="http://schemas.openxmlformats.org/drawingml/2006/chart">
  <cdr:relSizeAnchor xmlns:cdr="http://schemas.openxmlformats.org/drawingml/2006/chartDrawing">
    <cdr:from>
      <cdr:x>0.76389</cdr:x>
      <cdr:y>0.94824</cdr:y>
    </cdr:from>
    <cdr:to>
      <cdr:x>0.98611</cdr:x>
      <cdr:y>1</cdr:y>
    </cdr:to>
    <cdr:sp macro="" textlink="">
      <cdr:nvSpPr>
        <cdr:cNvPr id="2" name="TextBox 1">
          <a:extLst xmlns:a="http://schemas.openxmlformats.org/drawingml/2006/main">
            <a:ext uri="{FF2B5EF4-FFF2-40B4-BE49-F238E27FC236}">
              <a16:creationId xmlns:a16="http://schemas.microsoft.com/office/drawing/2014/main" id="{CDA4C39E-3871-BA4C-B357-C220DA5BC841}"/>
            </a:ext>
          </a:extLst>
        </cdr:cNvPr>
        <cdr:cNvSpPr txBox="1"/>
      </cdr:nvSpPr>
      <cdr:spPr>
        <a:xfrm xmlns:a="http://schemas.openxmlformats.org/drawingml/2006/main">
          <a:off x="8382000" y="5583390"/>
          <a:ext cx="2438400" cy="3048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100" dirty="0"/>
            <a:t>Source AAMC : Report on Residents: B-3</a:t>
          </a:r>
        </a:p>
      </cdr:txBody>
    </cdr:sp>
  </cdr:relSizeAnchor>
  <cdr:relSizeAnchor xmlns:cdr="http://schemas.openxmlformats.org/drawingml/2006/chartDrawing">
    <cdr:from>
      <cdr:x>0.10204</cdr:x>
      <cdr:y>0.10569</cdr:y>
    </cdr:from>
    <cdr:to>
      <cdr:x>0.40136</cdr:x>
      <cdr:y>0.259</cdr:y>
    </cdr:to>
    <cdr:sp macro="" textlink="">
      <cdr:nvSpPr>
        <cdr:cNvPr id="3" name="TextBox 2">
          <a:extLst xmlns:a="http://schemas.openxmlformats.org/drawingml/2006/main">
            <a:ext uri="{FF2B5EF4-FFF2-40B4-BE49-F238E27FC236}">
              <a16:creationId xmlns:a16="http://schemas.microsoft.com/office/drawing/2014/main" id="{D1B4D8AE-E3FD-F84B-B48B-63171936353F}"/>
            </a:ext>
          </a:extLst>
        </cdr:cNvPr>
        <cdr:cNvSpPr txBox="1"/>
      </cdr:nvSpPr>
      <cdr:spPr>
        <a:xfrm xmlns:a="http://schemas.openxmlformats.org/drawingml/2006/main">
          <a:off x="1143000" y="630390"/>
          <a:ext cx="3352800" cy="9144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2400" dirty="0"/>
            <a:t>2015 Total = 5833</a:t>
          </a:r>
        </a:p>
        <a:p xmlns:a="http://schemas.openxmlformats.org/drawingml/2006/main">
          <a:r>
            <a:rPr lang="en-US" sz="2400" dirty="0"/>
            <a:t>2019 Total = 8029</a:t>
          </a:r>
        </a:p>
      </cdr:txBody>
    </cdr:sp>
  </cdr:relSizeAnchor>
</c:userShapes>
</file>

<file path=ppt/drawings/drawing2.xml><?xml version="1.0" encoding="utf-8"?>
<c:userShapes xmlns:c="http://schemas.openxmlformats.org/drawingml/2006/chart">
  <cdr:relSizeAnchor xmlns:cdr="http://schemas.openxmlformats.org/drawingml/2006/chartDrawing">
    <cdr:from>
      <cdr:x>0.12092</cdr:x>
      <cdr:y>0.26155</cdr:y>
    </cdr:from>
    <cdr:to>
      <cdr:x>0.22768</cdr:x>
      <cdr:y>0.33309</cdr:y>
    </cdr:to>
    <cdr:sp macro="" textlink="">
      <cdr:nvSpPr>
        <cdr:cNvPr id="5" name="TextBox 4">
          <a:extLst xmlns:a="http://schemas.openxmlformats.org/drawingml/2006/main">
            <a:ext uri="{FF2B5EF4-FFF2-40B4-BE49-F238E27FC236}">
              <a16:creationId xmlns:a16="http://schemas.microsoft.com/office/drawing/2014/main" id="{11EC0EA8-B6E5-2B42-9626-596B96E4879B}"/>
            </a:ext>
          </a:extLst>
        </cdr:cNvPr>
        <cdr:cNvSpPr txBox="1"/>
      </cdr:nvSpPr>
      <cdr:spPr>
        <a:xfrm xmlns:a="http://schemas.openxmlformats.org/drawingml/2006/main">
          <a:off x="1409700" y="1671638"/>
          <a:ext cx="1244673" cy="45723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2000" dirty="0"/>
            <a:t>MEN</a:t>
          </a:r>
        </a:p>
      </cdr:txBody>
    </cdr:sp>
  </cdr:relSizeAnchor>
  <cdr:relSizeAnchor xmlns:cdr="http://schemas.openxmlformats.org/drawingml/2006/chartDrawing">
    <cdr:from>
      <cdr:x>0.11438</cdr:x>
      <cdr:y>0.41654</cdr:y>
    </cdr:from>
    <cdr:to>
      <cdr:x>0.21023</cdr:x>
      <cdr:y>0.46423</cdr:y>
    </cdr:to>
    <cdr:sp macro="" textlink="">
      <cdr:nvSpPr>
        <cdr:cNvPr id="6" name="TextBox 5">
          <a:extLst xmlns:a="http://schemas.openxmlformats.org/drawingml/2006/main">
            <a:ext uri="{FF2B5EF4-FFF2-40B4-BE49-F238E27FC236}">
              <a16:creationId xmlns:a16="http://schemas.microsoft.com/office/drawing/2014/main" id="{91B3F7F2-FDFE-C04B-8A6A-A107C3FCD16B}"/>
            </a:ext>
          </a:extLst>
        </cdr:cNvPr>
        <cdr:cNvSpPr txBox="1"/>
      </cdr:nvSpPr>
      <cdr:spPr>
        <a:xfrm xmlns:a="http://schemas.openxmlformats.org/drawingml/2006/main">
          <a:off x="1333500" y="2662238"/>
          <a:ext cx="1117477" cy="3048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2000" dirty="0"/>
            <a:t>Women</a:t>
          </a:r>
        </a:p>
      </cdr:txBody>
    </cdr:sp>
  </cdr:relSizeAnchor>
  <cdr:relSizeAnchor xmlns:cdr="http://schemas.openxmlformats.org/drawingml/2006/chartDrawing">
    <cdr:from>
      <cdr:x>0.06863</cdr:x>
      <cdr:y>0.44781</cdr:y>
    </cdr:from>
    <cdr:to>
      <cdr:x>0.10784</cdr:x>
      <cdr:y>0.5</cdr:y>
    </cdr:to>
    <cdr:sp macro="" textlink="">
      <cdr:nvSpPr>
        <cdr:cNvPr id="7" name="Rectangle 6">
          <a:extLst xmlns:a="http://schemas.openxmlformats.org/drawingml/2006/main">
            <a:ext uri="{FF2B5EF4-FFF2-40B4-BE49-F238E27FC236}">
              <a16:creationId xmlns:a16="http://schemas.microsoft.com/office/drawing/2014/main" id="{417CA1DF-8EA0-134A-B663-D0F74F60D047}"/>
            </a:ext>
          </a:extLst>
        </cdr:cNvPr>
        <cdr:cNvSpPr/>
      </cdr:nvSpPr>
      <cdr:spPr>
        <a:xfrm xmlns:a="http://schemas.openxmlformats.org/drawingml/2006/main">
          <a:off x="800100" y="2862055"/>
          <a:ext cx="457200" cy="333583"/>
        </a:xfrm>
        <a:prstGeom xmlns:a="http://schemas.openxmlformats.org/drawingml/2006/main" prst="rect">
          <a:avLst/>
        </a:prstGeom>
        <a:solidFill xmlns:a="http://schemas.openxmlformats.org/drawingml/2006/main">
          <a:schemeClr val="accent6">
            <a:lumMod val="60000"/>
            <a:lumOff val="40000"/>
            <a:alpha val="62000"/>
          </a:schemeClr>
        </a:solidFill>
        <a:ln xmlns:a="http://schemas.openxmlformats.org/drawingml/2006/main">
          <a:solidFill>
            <a:schemeClr val="accent1">
              <a:shade val="50000"/>
            </a:schemeClr>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r>
            <a:rPr lang="en-US" sz="2000" dirty="0">
              <a:solidFill>
                <a:schemeClr val="tx1"/>
              </a:solidFill>
            </a:rPr>
            <a:t>20</a:t>
          </a:r>
        </a:p>
      </cdr:txBody>
    </cdr:sp>
  </cdr:relSizeAnchor>
  <cdr:relSizeAnchor xmlns:cdr="http://schemas.openxmlformats.org/drawingml/2006/chartDrawing">
    <cdr:from>
      <cdr:x>0.06863</cdr:x>
      <cdr:y>0.3927</cdr:y>
    </cdr:from>
    <cdr:to>
      <cdr:x>0.10785</cdr:x>
      <cdr:y>0.44563</cdr:y>
    </cdr:to>
    <cdr:sp macro="" textlink="">
      <cdr:nvSpPr>
        <cdr:cNvPr id="8" name="Rectangle 7">
          <a:extLst xmlns:a="http://schemas.openxmlformats.org/drawingml/2006/main">
            <a:ext uri="{FF2B5EF4-FFF2-40B4-BE49-F238E27FC236}">
              <a16:creationId xmlns:a16="http://schemas.microsoft.com/office/drawing/2014/main" id="{EC12AC61-FA7E-AB4C-ABE2-3D70282047F2}"/>
            </a:ext>
          </a:extLst>
        </cdr:cNvPr>
        <cdr:cNvSpPr/>
      </cdr:nvSpPr>
      <cdr:spPr>
        <a:xfrm xmlns:a="http://schemas.openxmlformats.org/drawingml/2006/main">
          <a:off x="800100" y="2509838"/>
          <a:ext cx="457251" cy="338290"/>
        </a:xfrm>
        <a:prstGeom xmlns:a="http://schemas.openxmlformats.org/drawingml/2006/main" prst="rect">
          <a:avLst/>
        </a:prstGeom>
        <a:solidFill xmlns:a="http://schemas.openxmlformats.org/drawingml/2006/main">
          <a:schemeClr val="accent6">
            <a:lumMod val="75000"/>
            <a:alpha val="62000"/>
          </a:schemeClr>
        </a:solidFill>
        <a:ln xmlns:a="http://schemas.openxmlformats.org/drawingml/2006/main">
          <a:solidFill>
            <a:schemeClr val="accent1">
              <a:shade val="50000"/>
            </a:schemeClr>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r>
            <a:rPr lang="en-US" sz="2000" dirty="0">
              <a:solidFill>
                <a:schemeClr val="tx1"/>
              </a:solidFill>
            </a:rPr>
            <a:t>19</a:t>
          </a:r>
        </a:p>
      </cdr:txBody>
    </cdr:sp>
  </cdr:relSizeAnchor>
  <cdr:relSizeAnchor xmlns:cdr="http://schemas.openxmlformats.org/drawingml/2006/chartDrawing">
    <cdr:from>
      <cdr:x>0.06863</cdr:x>
      <cdr:y>0.29732</cdr:y>
    </cdr:from>
    <cdr:to>
      <cdr:x>0.10784</cdr:x>
      <cdr:y>0.35025</cdr:y>
    </cdr:to>
    <cdr:sp macro="" textlink="">
      <cdr:nvSpPr>
        <cdr:cNvPr id="9" name="Rectangle 8">
          <a:extLst xmlns:a="http://schemas.openxmlformats.org/drawingml/2006/main">
            <a:ext uri="{FF2B5EF4-FFF2-40B4-BE49-F238E27FC236}">
              <a16:creationId xmlns:a16="http://schemas.microsoft.com/office/drawing/2014/main" id="{66372BC8-36D4-474B-92FA-9259C1DC4560}"/>
            </a:ext>
          </a:extLst>
        </cdr:cNvPr>
        <cdr:cNvSpPr/>
      </cdr:nvSpPr>
      <cdr:spPr>
        <a:xfrm xmlns:a="http://schemas.openxmlformats.org/drawingml/2006/main">
          <a:off x="800100" y="1900238"/>
          <a:ext cx="457133" cy="338290"/>
        </a:xfrm>
        <a:prstGeom xmlns:a="http://schemas.openxmlformats.org/drawingml/2006/main" prst="rect">
          <a:avLst/>
        </a:prstGeom>
        <a:solidFill xmlns:a="http://schemas.openxmlformats.org/drawingml/2006/main">
          <a:schemeClr val="accent1">
            <a:lumMod val="40000"/>
            <a:lumOff val="60000"/>
            <a:alpha val="62000"/>
          </a:schemeClr>
        </a:solidFill>
        <a:ln xmlns:a="http://schemas.openxmlformats.org/drawingml/2006/main">
          <a:solidFill>
            <a:schemeClr val="accent1">
              <a:shade val="50000"/>
            </a:schemeClr>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r>
            <a:rPr lang="en-US" sz="2000" dirty="0">
              <a:solidFill>
                <a:schemeClr val="tx1"/>
              </a:solidFill>
            </a:rPr>
            <a:t>20</a:t>
          </a:r>
        </a:p>
      </cdr:txBody>
    </cdr:sp>
  </cdr:relSizeAnchor>
  <cdr:relSizeAnchor xmlns:cdr="http://schemas.openxmlformats.org/drawingml/2006/chartDrawing">
    <cdr:from>
      <cdr:x>0.06863</cdr:x>
      <cdr:y>0.24963</cdr:y>
    </cdr:from>
    <cdr:to>
      <cdr:x>0.10784</cdr:x>
      <cdr:y>0.30257</cdr:y>
    </cdr:to>
    <cdr:sp macro="" textlink="">
      <cdr:nvSpPr>
        <cdr:cNvPr id="10" name="Rectangle 9">
          <a:extLst xmlns:a="http://schemas.openxmlformats.org/drawingml/2006/main">
            <a:ext uri="{FF2B5EF4-FFF2-40B4-BE49-F238E27FC236}">
              <a16:creationId xmlns:a16="http://schemas.microsoft.com/office/drawing/2014/main" id="{1EBE91E9-04A6-4841-932E-AAD186C5B073}"/>
            </a:ext>
          </a:extLst>
        </cdr:cNvPr>
        <cdr:cNvSpPr/>
      </cdr:nvSpPr>
      <cdr:spPr>
        <a:xfrm xmlns:a="http://schemas.openxmlformats.org/drawingml/2006/main">
          <a:off x="800100" y="1595438"/>
          <a:ext cx="457133" cy="338354"/>
        </a:xfrm>
        <a:prstGeom xmlns:a="http://schemas.openxmlformats.org/drawingml/2006/main" prst="rect">
          <a:avLst/>
        </a:prstGeom>
        <a:solidFill xmlns:a="http://schemas.openxmlformats.org/drawingml/2006/main">
          <a:schemeClr val="accent1">
            <a:alpha val="62000"/>
          </a:schemeClr>
        </a:solidFill>
        <a:ln xmlns:a="http://schemas.openxmlformats.org/drawingml/2006/main">
          <a:solidFill>
            <a:schemeClr val="accent1">
              <a:shade val="50000"/>
            </a:schemeClr>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r>
            <a:rPr lang="en-US" sz="2000" dirty="0">
              <a:solidFill>
                <a:schemeClr val="tx1"/>
              </a:solidFill>
            </a:rPr>
            <a:t>19</a:t>
          </a:r>
        </a:p>
      </cdr:txBody>
    </cdr:sp>
  </cdr:relSizeAnchor>
</c:userShapes>
</file>

<file path=ppt/drawings/drawing3.xml><?xml version="1.0" encoding="utf-8"?>
<c:userShapes xmlns:c="http://schemas.openxmlformats.org/drawingml/2006/chart">
  <cdr:relSizeAnchor xmlns:cdr="http://schemas.openxmlformats.org/drawingml/2006/chartDrawing">
    <cdr:from>
      <cdr:x>0.09333</cdr:x>
      <cdr:y>0.88468</cdr:y>
    </cdr:from>
    <cdr:to>
      <cdr:x>0.36</cdr:x>
      <cdr:y>0.94875</cdr:y>
    </cdr:to>
    <cdr:sp macro="" textlink="">
      <cdr:nvSpPr>
        <cdr:cNvPr id="2" name="TextBox 1">
          <a:extLst xmlns:a="http://schemas.openxmlformats.org/drawingml/2006/main">
            <a:ext uri="{FF2B5EF4-FFF2-40B4-BE49-F238E27FC236}">
              <a16:creationId xmlns:a16="http://schemas.microsoft.com/office/drawing/2014/main" id="{186D1D4E-AE88-C54A-9BB7-54459E48DA07}"/>
            </a:ext>
          </a:extLst>
        </cdr:cNvPr>
        <cdr:cNvSpPr txBox="1"/>
      </cdr:nvSpPr>
      <cdr:spPr>
        <a:xfrm xmlns:a="http://schemas.openxmlformats.org/drawingml/2006/main">
          <a:off x="1066800" y="5260975"/>
          <a:ext cx="3048000" cy="3810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2000" dirty="0"/>
            <a:t>MEN	              Women</a:t>
          </a:r>
        </a:p>
      </cdr:txBody>
    </cdr:sp>
  </cdr:relSizeAnchor>
  <cdr:relSizeAnchor xmlns:cdr="http://schemas.openxmlformats.org/drawingml/2006/chartDrawing">
    <cdr:from>
      <cdr:x>0.38667</cdr:x>
      <cdr:y>0.88468</cdr:y>
    </cdr:from>
    <cdr:to>
      <cdr:x>0.64556</cdr:x>
      <cdr:y>0.97437</cdr:y>
    </cdr:to>
    <cdr:pic>
      <cdr:nvPicPr>
        <cdr:cNvPr id="3" name="chart">
          <a:extLst xmlns:a="http://schemas.openxmlformats.org/drawingml/2006/main">
            <a:ext uri="{FF2B5EF4-FFF2-40B4-BE49-F238E27FC236}">
              <a16:creationId xmlns:a16="http://schemas.microsoft.com/office/drawing/2014/main" id="{5AFFE1FE-A884-9B4A-800C-3922AEBC0765}"/>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4419600" y="5260975"/>
          <a:ext cx="2959100" cy="533400"/>
        </a:xfrm>
        <a:prstGeom xmlns:a="http://schemas.openxmlformats.org/drawingml/2006/main" prst="rect">
          <a:avLst/>
        </a:prstGeom>
      </cdr:spPr>
    </cdr:pic>
  </cdr:relSizeAnchor>
  <cdr:relSizeAnchor xmlns:cdr="http://schemas.openxmlformats.org/drawingml/2006/chartDrawing">
    <cdr:from>
      <cdr:x>0.7</cdr:x>
      <cdr:y>0.88468</cdr:y>
    </cdr:from>
    <cdr:to>
      <cdr:x>0.95889</cdr:x>
      <cdr:y>0.97437</cdr:y>
    </cdr:to>
    <cdr:pic>
      <cdr:nvPicPr>
        <cdr:cNvPr id="4" name="chart">
          <a:extLst xmlns:a="http://schemas.openxmlformats.org/drawingml/2006/main">
            <a:ext uri="{FF2B5EF4-FFF2-40B4-BE49-F238E27FC236}">
              <a16:creationId xmlns:a16="http://schemas.microsoft.com/office/drawing/2014/main" id="{CF40ABF8-D66F-FC43-BF64-73E5D4CB8129}"/>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2"/>
        <a:stretch xmlns:a="http://schemas.openxmlformats.org/drawingml/2006/main">
          <a:fillRect/>
        </a:stretch>
      </cdr:blipFill>
      <cdr:spPr>
        <a:xfrm xmlns:a="http://schemas.openxmlformats.org/drawingml/2006/main">
          <a:off x="8001000" y="5260975"/>
          <a:ext cx="2959100" cy="533400"/>
        </a:xfrm>
        <a:prstGeom xmlns:a="http://schemas.openxmlformats.org/drawingml/2006/main" prst="rect">
          <a:avLst/>
        </a:prstGeom>
      </cdr:spPr>
    </cdr:pic>
  </cdr:relSizeAnchor>
  <cdr:relSizeAnchor xmlns:cdr="http://schemas.openxmlformats.org/drawingml/2006/chartDrawing">
    <cdr:from>
      <cdr:x>0.03333</cdr:x>
      <cdr:y>0.02616</cdr:y>
    </cdr:from>
    <cdr:to>
      <cdr:x>0.36</cdr:x>
      <cdr:y>0.97437</cdr:y>
    </cdr:to>
    <cdr:sp macro="" textlink="">
      <cdr:nvSpPr>
        <cdr:cNvPr id="5" name="Rectangle 4">
          <a:extLst xmlns:a="http://schemas.openxmlformats.org/drawingml/2006/main">
            <a:ext uri="{FF2B5EF4-FFF2-40B4-BE49-F238E27FC236}">
              <a16:creationId xmlns:a16="http://schemas.microsoft.com/office/drawing/2014/main" id="{6F780529-EB27-1245-A1C9-C288B9408AB9}"/>
            </a:ext>
          </a:extLst>
        </cdr:cNvPr>
        <cdr:cNvSpPr/>
      </cdr:nvSpPr>
      <cdr:spPr>
        <a:xfrm xmlns:a="http://schemas.openxmlformats.org/drawingml/2006/main">
          <a:off x="381000" y="155575"/>
          <a:ext cx="3733800" cy="5638800"/>
        </a:xfrm>
        <a:prstGeom xmlns:a="http://schemas.openxmlformats.org/drawingml/2006/main" prst="rect">
          <a:avLst/>
        </a:prstGeom>
        <a:noFill xmlns:a="http://schemas.openxmlformats.org/drawingml/2006/main"/>
        <a:ln xmlns:a="http://schemas.openxmlformats.org/drawingml/2006/main" w="38100">
          <a:solidFill>
            <a:schemeClr val="accent2"/>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userShapes>
</file>

<file path=ppt/drawings/drawing4.xml><?xml version="1.0" encoding="utf-8"?>
<c:userShapes xmlns:c="http://schemas.openxmlformats.org/drawingml/2006/chart">
  <cdr:relSizeAnchor xmlns:cdr="http://schemas.openxmlformats.org/drawingml/2006/chartDrawing">
    <cdr:from>
      <cdr:x>0.06081</cdr:x>
      <cdr:y>0.34211</cdr:y>
    </cdr:from>
    <cdr:to>
      <cdr:x>0.96747</cdr:x>
      <cdr:y>0.34211</cdr:y>
    </cdr:to>
    <cdr:cxnSp macro="">
      <cdr:nvCxnSpPr>
        <cdr:cNvPr id="3" name="Straight Connector 2">
          <a:extLst xmlns:a="http://schemas.openxmlformats.org/drawingml/2006/main">
            <a:ext uri="{FF2B5EF4-FFF2-40B4-BE49-F238E27FC236}">
              <a16:creationId xmlns:a16="http://schemas.microsoft.com/office/drawing/2014/main" id="{EAB92807-1054-8D4C-98F4-FDC9D04752E1}"/>
            </a:ext>
          </a:extLst>
        </cdr:cNvPr>
        <cdr:cNvCxnSpPr/>
      </cdr:nvCxnSpPr>
      <cdr:spPr>
        <a:xfrm xmlns:a="http://schemas.openxmlformats.org/drawingml/2006/main">
          <a:off x="685800" y="1981200"/>
          <a:ext cx="10224948" cy="0"/>
        </a:xfrm>
        <a:prstGeom xmlns:a="http://schemas.openxmlformats.org/drawingml/2006/main" prst="line">
          <a:avLst/>
        </a:prstGeom>
        <a:ln xmlns:a="http://schemas.openxmlformats.org/drawingml/2006/main" w="63500"/>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 name="Google Shape;10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7" name="Google Shape;10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3" name="Google Shape;213;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9" name="Google Shape;219;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4" name="Google Shape;224;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5" name="Google Shape;225;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0" name="Google Shape;230;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1" name="Google Shape;231;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8" name="Google Shape;238;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When Asked what do you care about in your career ??</a:t>
            </a:r>
            <a:endParaRPr/>
          </a:p>
        </p:txBody>
      </p:sp>
      <p:sp>
        <p:nvSpPr>
          <p:cNvPr id="239" name="Google Shape;239;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5" name="Google Shape;245;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3" name="Google Shape;253;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Gen Z is the most diverse generation in American history, and would like to see that same representation reflected by the brands they shop with, according to a December study by quantilope.  </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The report, which asked consumers what they want to see from brands and entertainment companies when it comes to race and representation this year, is based on responses from 630 Americans across demographics including age, gender, sexual orientation and race. </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Gen Zers made clear throughout the study that they want brands to step up their efforts around representation. For example, 76% of Gen Zers said they feel diversity and inclusion is an important topic for brands to address, compared to 72% of millennials, 63% of Gen Xers and 46% of Baby Boomers who felt the same. </a:t>
            </a:r>
            <a:endParaRPr/>
          </a:p>
          <a:p>
            <a:pPr marL="0" lvl="0" indent="0" algn="l" rtl="0">
              <a:spcBef>
                <a:spcPts val="0"/>
              </a:spcBef>
              <a:spcAft>
                <a:spcPts val="0"/>
              </a:spcAft>
              <a:buNone/>
            </a:pPr>
            <a:endParaRPr/>
          </a:p>
        </p:txBody>
      </p:sp>
      <p:sp>
        <p:nvSpPr>
          <p:cNvPr id="254" name="Google Shape;254;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2" name="Google Shape;262;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Only Professor, Associate, and Assistant professor </a:t>
            </a:r>
            <a:endParaRPr/>
          </a:p>
          <a:p>
            <a:pPr marL="0" lvl="0" indent="0" algn="l" rtl="0">
              <a:spcBef>
                <a:spcPts val="0"/>
              </a:spcBef>
              <a:spcAft>
                <a:spcPts val="0"/>
              </a:spcAft>
              <a:buNone/>
            </a:pPr>
            <a:r>
              <a:rPr lang="en-US"/>
              <a:t>In these three categories the total number of faculty overall increased by 657 faculty </a:t>
            </a:r>
            <a:endParaRPr/>
          </a:p>
          <a:p>
            <a:pPr marL="0" lvl="0" indent="0" algn="l" rtl="0">
              <a:spcBef>
                <a:spcPts val="0"/>
              </a:spcBef>
              <a:spcAft>
                <a:spcPts val="0"/>
              </a:spcAft>
              <a:buNone/>
            </a:pPr>
            <a:r>
              <a:rPr lang="en-US"/>
              <a:t>From 4811 in 2019 to 5468 in 2020.  </a:t>
            </a:r>
            <a:endParaRPr/>
          </a:p>
          <a:p>
            <a:pPr marL="0" lvl="0" indent="0" algn="l" rtl="0">
              <a:spcBef>
                <a:spcPts val="0"/>
              </a:spcBef>
              <a:spcAft>
                <a:spcPts val="0"/>
              </a:spcAft>
              <a:buNone/>
            </a:pPr>
            <a:endParaRPr/>
          </a:p>
          <a:p>
            <a:pPr marL="0" lvl="0" indent="0" algn="l" rtl="0">
              <a:spcBef>
                <a:spcPts val="0"/>
              </a:spcBef>
              <a:spcAft>
                <a:spcPts val="0"/>
              </a:spcAft>
              <a:buNone/>
            </a:pPr>
            <a:r>
              <a:rPr lang="en-US"/>
              <a:t>Total faculty including instructor category  5572 in 2019 and 6326 in 2020.  </a:t>
            </a:r>
            <a:endParaRPr/>
          </a:p>
          <a:p>
            <a:pPr marL="0" lvl="0" indent="0" algn="l" rtl="0">
              <a:spcBef>
                <a:spcPts val="0"/>
              </a:spcBef>
              <a:spcAft>
                <a:spcPts val="0"/>
              </a:spcAft>
              <a:buNone/>
            </a:pPr>
            <a:r>
              <a:rPr lang="en-US"/>
              <a:t>Instructors  ~46 more men in 2019 (350 vs 304)  ~ EQUAL in 2020. (375 vs 372) </a:t>
            </a:r>
            <a:endParaRPr/>
          </a:p>
        </p:txBody>
      </p:sp>
      <p:sp>
        <p:nvSpPr>
          <p:cNvPr id="263" name="Google Shape;263;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8" name="Google Shape;268;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9" name="Google Shape;269;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7" name="Google Shape;277;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5" name="Google Shape;11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6" name="Google Shape;286;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2" name="Google Shape;292;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628650" lvl="1" indent="-171450" algn="l" rtl="0">
              <a:spcBef>
                <a:spcPts val="0"/>
              </a:spcBef>
              <a:spcAft>
                <a:spcPts val="0"/>
              </a:spcAft>
              <a:buClr>
                <a:schemeClr val="dk1"/>
              </a:buClr>
              <a:buSzPts val="1200"/>
              <a:buFont typeface="Arial"/>
              <a:buChar char="•"/>
            </a:pPr>
            <a:r>
              <a:rPr lang="en-US"/>
              <a:t>Reliable &amp; simple </a:t>
            </a:r>
            <a:endParaRPr/>
          </a:p>
          <a:p>
            <a:pPr marL="628650" lvl="1" indent="-171450" algn="l" rtl="0">
              <a:spcBef>
                <a:spcPts val="0"/>
              </a:spcBef>
              <a:spcAft>
                <a:spcPts val="0"/>
              </a:spcAft>
              <a:buClr>
                <a:schemeClr val="dk1"/>
              </a:buClr>
              <a:buSzPts val="1200"/>
              <a:buFont typeface="Arial"/>
              <a:buChar char="•"/>
            </a:pPr>
            <a:r>
              <a:rPr lang="en-US"/>
              <a:t>Tracks faculty progress &amp; identifies rank disparities </a:t>
            </a:r>
            <a:endParaRPr/>
          </a:p>
          <a:p>
            <a:pPr marL="457200" lvl="1" indent="0" algn="l" rtl="0">
              <a:spcBef>
                <a:spcPts val="0"/>
              </a:spcBef>
              <a:spcAft>
                <a:spcPts val="0"/>
              </a:spcAft>
              <a:buNone/>
            </a:pPr>
            <a:endParaRPr/>
          </a:p>
        </p:txBody>
      </p:sp>
      <p:sp>
        <p:nvSpPr>
          <p:cNvPr id="293" name="Google Shape;293;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1" name="Google Shape;311;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9" name="Google Shape;329;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0" name="Google Shape;330;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7" name="Google Shape;337;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8" name="Google Shape;338;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5" name="Google Shape;345;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1" name="Google Shape;351;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2" name="Google Shape;352;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9" name="Google Shape;359;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7" name="Google Shape;367;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3" name="Google Shape;373;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4" name="Google Shape;124;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p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0" name="Google Shape;380;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p3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6" name="Google Shape;386;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p3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4" name="Google Shape;394;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p3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1" name="Google Shape;401;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2" name="Google Shape;412;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We Interviewed 19 current and emeritus women in EM medicine and asked them about challenges </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413" name="Google Shape;413;p3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p3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4" name="Google Shape;424;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1" name="Google Shape;431;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2" name="Google Shape;432;p3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p3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1" name="Google Shape;451;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p3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7" name="Google Shape;457;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p3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3" name="Google Shape;463;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1" name="Google Shape;131;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p4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6" name="Google Shape;476;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p4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2" name="Google Shape;482;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8" name="Google Shape;488;p4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9" name="Google Shape;489;p4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p4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5" name="Google Shape;495;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p4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2" name="Google Shape;502;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p4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8" name="Google Shape;508;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p4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5" name="Google Shape;535;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p4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2" name="Google Shape;562;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Google Shape;567;p4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8" name="Google Shape;568;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
        <p:cNvGrpSpPr/>
        <p:nvPr/>
      </p:nvGrpSpPr>
      <p:grpSpPr>
        <a:xfrm>
          <a:off x="0" y="0"/>
          <a:ext cx="0" cy="0"/>
          <a:chOff x="0" y="0"/>
          <a:chExt cx="0" cy="0"/>
        </a:xfrm>
      </p:grpSpPr>
      <p:sp>
        <p:nvSpPr>
          <p:cNvPr id="573" name="Google Shape;573;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4" name="Google Shape;574;p4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2800"/>
              <a:t>Social services</a:t>
            </a:r>
            <a:endParaRPr/>
          </a:p>
          <a:p>
            <a:pPr marL="0" lvl="0" indent="0" algn="l" rtl="0">
              <a:spcBef>
                <a:spcPts val="0"/>
              </a:spcBef>
              <a:spcAft>
                <a:spcPts val="0"/>
              </a:spcAft>
              <a:buNone/>
            </a:pPr>
            <a:r>
              <a:rPr lang="en-US" sz="2800"/>
              <a:t>Child care</a:t>
            </a:r>
            <a:endParaRPr/>
          </a:p>
          <a:p>
            <a:pPr marL="0" lvl="0" indent="0" algn="l" rtl="0">
              <a:spcBef>
                <a:spcPts val="0"/>
              </a:spcBef>
              <a:spcAft>
                <a:spcPts val="0"/>
              </a:spcAft>
              <a:buNone/>
            </a:pPr>
            <a:r>
              <a:rPr lang="en-US" sz="2800"/>
              <a:t>Food</a:t>
            </a:r>
            <a:endParaRPr/>
          </a:p>
          <a:p>
            <a:pPr marL="0" lvl="0" indent="0" algn="l" rtl="0">
              <a:spcBef>
                <a:spcPts val="0"/>
              </a:spcBef>
              <a:spcAft>
                <a:spcPts val="0"/>
              </a:spcAft>
              <a:buNone/>
            </a:pPr>
            <a:endParaRPr sz="2800"/>
          </a:p>
        </p:txBody>
      </p:sp>
      <p:sp>
        <p:nvSpPr>
          <p:cNvPr id="575" name="Google Shape;575;p4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0" name="Google Shape;150;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Google Shape;585;p5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6" name="Google Shape;586;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2" name="Google Shape;592;p5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3" name="Google Shape;593;p5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p:cNvGrpSpPr/>
        <p:nvPr/>
      </p:nvGrpSpPr>
      <p:grpSpPr>
        <a:xfrm>
          <a:off x="0" y="0"/>
          <a:ext cx="0" cy="0"/>
          <a:chOff x="0" y="0"/>
          <a:chExt cx="0" cy="0"/>
        </a:xfrm>
      </p:grpSpPr>
      <p:sp>
        <p:nvSpPr>
          <p:cNvPr id="602" name="Google Shape;602;p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3" name="Google Shape;603;p5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4" name="Google Shape;604;p5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9"/>
        <p:cNvGrpSpPr/>
        <p:nvPr/>
      </p:nvGrpSpPr>
      <p:grpSpPr>
        <a:xfrm>
          <a:off x="0" y="0"/>
          <a:ext cx="0" cy="0"/>
          <a:chOff x="0" y="0"/>
          <a:chExt cx="0" cy="0"/>
        </a:xfrm>
      </p:grpSpPr>
      <p:sp>
        <p:nvSpPr>
          <p:cNvPr id="620" name="Google Shape;620;p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1" name="Google Shape;621;p5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2" name="Google Shape;622;p5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p5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4" name="Google Shape;644;p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p5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0" name="Google Shape;650;p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p5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6" name="Google Shape;656;p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8"/>
        <p:cNvGrpSpPr/>
        <p:nvPr/>
      </p:nvGrpSpPr>
      <p:grpSpPr>
        <a:xfrm>
          <a:off x="0" y="0"/>
          <a:ext cx="0" cy="0"/>
          <a:chOff x="0" y="0"/>
          <a:chExt cx="0" cy="0"/>
        </a:xfrm>
      </p:grpSpPr>
      <p:sp>
        <p:nvSpPr>
          <p:cNvPr id="669" name="Google Shape;669;p5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0" name="Google Shape;670;p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p5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5" name="Google Shape;675;p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0"/>
        <p:cNvGrpSpPr/>
        <p:nvPr/>
      </p:nvGrpSpPr>
      <p:grpSpPr>
        <a:xfrm>
          <a:off x="0" y="0"/>
          <a:ext cx="0" cy="0"/>
          <a:chOff x="0" y="0"/>
          <a:chExt cx="0" cy="0"/>
        </a:xfrm>
      </p:grpSpPr>
      <p:sp>
        <p:nvSpPr>
          <p:cNvPr id="681" name="Google Shape;681;p5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82" name="Google Shape;682;p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8" name="Google Shape;158;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5"/>
        <p:cNvGrpSpPr/>
        <p:nvPr/>
      </p:nvGrpSpPr>
      <p:grpSpPr>
        <a:xfrm>
          <a:off x="0" y="0"/>
          <a:ext cx="0" cy="0"/>
          <a:chOff x="0" y="0"/>
          <a:chExt cx="0" cy="0"/>
        </a:xfrm>
      </p:grpSpPr>
      <p:sp>
        <p:nvSpPr>
          <p:cNvPr id="686" name="Google Shape;686;p6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87" name="Google Shape;687;p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4" name="Google Shape;164;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0" name="Google Shape;170;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95250" algn="l" rtl="0">
              <a:spcBef>
                <a:spcPts val="0"/>
              </a:spcBef>
              <a:spcAft>
                <a:spcPts val="0"/>
              </a:spcAft>
              <a:buClr>
                <a:schemeClr val="dk1"/>
              </a:buClr>
              <a:buSzPts val="1200"/>
              <a:buFont typeface="Arial"/>
              <a:buNone/>
            </a:pPr>
            <a:endParaRPr/>
          </a:p>
        </p:txBody>
      </p:sp>
      <p:sp>
        <p:nvSpPr>
          <p:cNvPr id="171" name="Google Shape;171;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2" name="Google Shape;192;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95250" algn="l" rtl="0">
              <a:spcBef>
                <a:spcPts val="0"/>
              </a:spcBef>
              <a:spcAft>
                <a:spcPts val="0"/>
              </a:spcAft>
              <a:buClr>
                <a:schemeClr val="dk1"/>
              </a:buClr>
              <a:buSzPts val="1200"/>
              <a:buFont typeface="Arial"/>
              <a:buNone/>
            </a:pPr>
            <a:endParaRPr/>
          </a:p>
        </p:txBody>
      </p:sp>
      <p:sp>
        <p:nvSpPr>
          <p:cNvPr id="193" name="Google Shape;193;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
        <p:cNvGrpSpPr/>
        <p:nvPr/>
      </p:nvGrpSpPr>
      <p:grpSpPr>
        <a:xfrm>
          <a:off x="0" y="0"/>
          <a:ext cx="0" cy="0"/>
          <a:chOff x="0" y="0"/>
          <a:chExt cx="0" cy="0"/>
        </a:xfrm>
      </p:grpSpPr>
      <p:sp>
        <p:nvSpPr>
          <p:cNvPr id="16" name="Google Shape;16;p62"/>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62"/>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8" name="Google Shape;18;p6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6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6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grpSp>
        <p:nvGrpSpPr>
          <p:cNvPr id="21" name="Google Shape;21;p62"/>
          <p:cNvGrpSpPr/>
          <p:nvPr/>
        </p:nvGrpSpPr>
        <p:grpSpPr>
          <a:xfrm>
            <a:off x="0" y="4394279"/>
            <a:ext cx="12192000" cy="195183"/>
            <a:chOff x="0" y="799071"/>
            <a:chExt cx="12179812" cy="45719"/>
          </a:xfrm>
        </p:grpSpPr>
        <p:sp>
          <p:nvSpPr>
            <p:cNvPr id="22" name="Google Shape;22;p62"/>
            <p:cNvSpPr/>
            <p:nvPr/>
          </p:nvSpPr>
          <p:spPr>
            <a:xfrm>
              <a:off x="0" y="799071"/>
              <a:ext cx="3044952" cy="45719"/>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3" name="Google Shape;23;p62"/>
            <p:cNvSpPr/>
            <p:nvPr/>
          </p:nvSpPr>
          <p:spPr>
            <a:xfrm>
              <a:off x="3044952" y="799071"/>
              <a:ext cx="3044952" cy="45719"/>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4" name="Google Shape;24;p62"/>
            <p:cNvSpPr/>
            <p:nvPr/>
          </p:nvSpPr>
          <p:spPr>
            <a:xfrm>
              <a:off x="6089904" y="799071"/>
              <a:ext cx="3044952" cy="45719"/>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5" name="Google Shape;25;p62"/>
            <p:cNvSpPr/>
            <p:nvPr/>
          </p:nvSpPr>
          <p:spPr>
            <a:xfrm>
              <a:off x="9122671" y="799071"/>
              <a:ext cx="3057141" cy="45719"/>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85"/>
        <p:cNvGrpSpPr/>
        <p:nvPr/>
      </p:nvGrpSpPr>
      <p:grpSpPr>
        <a:xfrm>
          <a:off x="0" y="0"/>
          <a:ext cx="0" cy="0"/>
          <a:chOff x="0" y="0"/>
          <a:chExt cx="0" cy="0"/>
        </a:xfrm>
      </p:grpSpPr>
      <p:sp>
        <p:nvSpPr>
          <p:cNvPr id="86" name="Google Shape;86;p7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7" name="Google Shape;87;p71"/>
          <p:cNvSpPr>
            <a:spLocks noGrp="1"/>
          </p:cNvSpPr>
          <p:nvPr>
            <p:ph type="pic" idx="2"/>
          </p:nvPr>
        </p:nvSpPr>
        <p:spPr>
          <a:xfrm>
            <a:off x="5183188" y="987425"/>
            <a:ext cx="6172200" cy="4873625"/>
          </a:xfrm>
          <a:prstGeom prst="rect">
            <a:avLst/>
          </a:prstGeom>
          <a:noFill/>
          <a:ln>
            <a:noFill/>
          </a:ln>
        </p:spPr>
      </p:sp>
      <p:sp>
        <p:nvSpPr>
          <p:cNvPr id="88" name="Google Shape;88;p7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9" name="Google Shape;89;p7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 name="Google Shape;90;p7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 name="Google Shape;91;p7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92"/>
        <p:cNvGrpSpPr/>
        <p:nvPr/>
      </p:nvGrpSpPr>
      <p:grpSpPr>
        <a:xfrm>
          <a:off x="0" y="0"/>
          <a:ext cx="0" cy="0"/>
          <a:chOff x="0" y="0"/>
          <a:chExt cx="0" cy="0"/>
        </a:xfrm>
      </p:grpSpPr>
      <p:sp>
        <p:nvSpPr>
          <p:cNvPr id="93" name="Google Shape;93;p7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4" name="Google Shape;94;p7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5" name="Google Shape;95;p7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 name="Google Shape;96;p7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 name="Google Shape;97;p7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98"/>
        <p:cNvGrpSpPr/>
        <p:nvPr/>
      </p:nvGrpSpPr>
      <p:grpSpPr>
        <a:xfrm>
          <a:off x="0" y="0"/>
          <a:ext cx="0" cy="0"/>
          <a:chOff x="0" y="0"/>
          <a:chExt cx="0" cy="0"/>
        </a:xfrm>
      </p:grpSpPr>
      <p:sp>
        <p:nvSpPr>
          <p:cNvPr id="99" name="Google Shape;99;p7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0" name="Google Shape;100;p7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1" name="Google Shape;101;p7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 name="Google Shape;102;p7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 name="Google Shape;103;p7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6"/>
        <p:cNvGrpSpPr/>
        <p:nvPr/>
      </p:nvGrpSpPr>
      <p:grpSpPr>
        <a:xfrm>
          <a:off x="0" y="0"/>
          <a:ext cx="0" cy="0"/>
          <a:chOff x="0" y="0"/>
          <a:chExt cx="0" cy="0"/>
        </a:xfrm>
      </p:grpSpPr>
      <p:sp>
        <p:nvSpPr>
          <p:cNvPr id="27" name="Google Shape;27;p63"/>
          <p:cNvSpPr txBox="1">
            <a:spLocks noGrp="1"/>
          </p:cNvSpPr>
          <p:nvPr>
            <p:ph type="title"/>
          </p:nvPr>
        </p:nvSpPr>
        <p:spPr>
          <a:xfrm>
            <a:off x="541638" y="0"/>
            <a:ext cx="10812162" cy="74121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3800"/>
              <a:buFont typeface="Calibri"/>
              <a:buNone/>
              <a:defRPr sz="3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 name="Google Shape;28;p6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 name="Google Shape;29;p6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6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6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grpSp>
        <p:nvGrpSpPr>
          <p:cNvPr id="32" name="Google Shape;32;p63"/>
          <p:cNvGrpSpPr/>
          <p:nvPr/>
        </p:nvGrpSpPr>
        <p:grpSpPr>
          <a:xfrm>
            <a:off x="541638" y="741209"/>
            <a:ext cx="1399032" cy="123666"/>
            <a:chOff x="0" y="799071"/>
            <a:chExt cx="12179812" cy="45719"/>
          </a:xfrm>
        </p:grpSpPr>
        <p:sp>
          <p:nvSpPr>
            <p:cNvPr id="33" name="Google Shape;33;p63"/>
            <p:cNvSpPr/>
            <p:nvPr/>
          </p:nvSpPr>
          <p:spPr>
            <a:xfrm>
              <a:off x="0" y="799071"/>
              <a:ext cx="3044952" cy="45719"/>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4" name="Google Shape;34;p63"/>
            <p:cNvSpPr/>
            <p:nvPr/>
          </p:nvSpPr>
          <p:spPr>
            <a:xfrm>
              <a:off x="3044952" y="799071"/>
              <a:ext cx="3044952" cy="45719"/>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5" name="Google Shape;35;p63"/>
            <p:cNvSpPr/>
            <p:nvPr/>
          </p:nvSpPr>
          <p:spPr>
            <a:xfrm>
              <a:off x="6089904" y="799071"/>
              <a:ext cx="3044952" cy="45719"/>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6" name="Google Shape;36;p63"/>
            <p:cNvSpPr/>
            <p:nvPr/>
          </p:nvSpPr>
          <p:spPr>
            <a:xfrm>
              <a:off x="9122671" y="799071"/>
              <a:ext cx="3057141" cy="45719"/>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7"/>
        <p:cNvGrpSpPr/>
        <p:nvPr/>
      </p:nvGrpSpPr>
      <p:grpSpPr>
        <a:xfrm>
          <a:off x="0" y="0"/>
          <a:ext cx="0" cy="0"/>
          <a:chOff x="0" y="0"/>
          <a:chExt cx="0" cy="0"/>
        </a:xfrm>
      </p:grpSpPr>
      <p:sp>
        <p:nvSpPr>
          <p:cNvPr id="38" name="Google Shape;38;p6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6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 name="Google Shape;40;p6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6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grpSp>
        <p:nvGrpSpPr>
          <p:cNvPr id="42" name="Google Shape;42;p64"/>
          <p:cNvGrpSpPr/>
          <p:nvPr/>
        </p:nvGrpSpPr>
        <p:grpSpPr>
          <a:xfrm>
            <a:off x="541638" y="741209"/>
            <a:ext cx="1399032" cy="123666"/>
            <a:chOff x="0" y="799071"/>
            <a:chExt cx="12179812" cy="45719"/>
          </a:xfrm>
        </p:grpSpPr>
        <p:sp>
          <p:nvSpPr>
            <p:cNvPr id="43" name="Google Shape;43;p64"/>
            <p:cNvSpPr/>
            <p:nvPr/>
          </p:nvSpPr>
          <p:spPr>
            <a:xfrm>
              <a:off x="0" y="799071"/>
              <a:ext cx="3044952" cy="45719"/>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4" name="Google Shape;44;p64"/>
            <p:cNvSpPr/>
            <p:nvPr/>
          </p:nvSpPr>
          <p:spPr>
            <a:xfrm>
              <a:off x="3044952" y="799071"/>
              <a:ext cx="3044952" cy="45719"/>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5" name="Google Shape;45;p64"/>
            <p:cNvSpPr/>
            <p:nvPr/>
          </p:nvSpPr>
          <p:spPr>
            <a:xfrm>
              <a:off x="6089904" y="799071"/>
              <a:ext cx="3044952" cy="45719"/>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6" name="Google Shape;46;p64"/>
            <p:cNvSpPr/>
            <p:nvPr/>
          </p:nvSpPr>
          <p:spPr>
            <a:xfrm>
              <a:off x="9122671" y="799071"/>
              <a:ext cx="3057141" cy="45719"/>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7"/>
        <p:cNvGrpSpPr/>
        <p:nvPr/>
      </p:nvGrpSpPr>
      <p:grpSpPr>
        <a:xfrm>
          <a:off x="0" y="0"/>
          <a:ext cx="0" cy="0"/>
          <a:chOff x="0" y="0"/>
          <a:chExt cx="0" cy="0"/>
        </a:xfrm>
      </p:grpSpPr>
      <p:sp>
        <p:nvSpPr>
          <p:cNvPr id="48" name="Google Shape;48;p6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6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6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1"/>
        <p:cNvGrpSpPr/>
        <p:nvPr/>
      </p:nvGrpSpPr>
      <p:grpSpPr>
        <a:xfrm>
          <a:off x="0" y="0"/>
          <a:ext cx="0" cy="0"/>
          <a:chOff x="0" y="0"/>
          <a:chExt cx="0" cy="0"/>
        </a:xfrm>
      </p:grpSpPr>
      <p:sp>
        <p:nvSpPr>
          <p:cNvPr id="52" name="Google Shape;52;p6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 name="Google Shape;53;p6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 name="Google Shape;54;p6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5" name="Google Shape;55;p6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6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6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6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67"/>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67"/>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6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6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6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65"/>
        <p:cNvGrpSpPr/>
        <p:nvPr/>
      </p:nvGrpSpPr>
      <p:grpSpPr>
        <a:xfrm>
          <a:off x="0" y="0"/>
          <a:ext cx="0" cy="0"/>
          <a:chOff x="0" y="0"/>
          <a:chExt cx="0" cy="0"/>
        </a:xfrm>
      </p:grpSpPr>
      <p:sp>
        <p:nvSpPr>
          <p:cNvPr id="66" name="Google Shape;66;p6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6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6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6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1200">
                <a:solidFill>
                  <a:srgbClr val="888888"/>
                </a:solidFill>
                <a:latin typeface="Calibri"/>
                <a:ea typeface="Calibri"/>
                <a:cs typeface="Calibri"/>
                <a:sym typeface="Calibri"/>
              </a:defRPr>
            </a:lvl1pPr>
            <a:lvl2pPr marL="0" marR="0" lvl="1" indent="0" algn="r">
              <a:spcBef>
                <a:spcPts val="0"/>
              </a:spcBef>
              <a:buNone/>
              <a:defRPr sz="1200">
                <a:solidFill>
                  <a:srgbClr val="888888"/>
                </a:solidFill>
                <a:latin typeface="Calibri"/>
                <a:ea typeface="Calibri"/>
                <a:cs typeface="Calibri"/>
                <a:sym typeface="Calibri"/>
              </a:defRPr>
            </a:lvl2pPr>
            <a:lvl3pPr marL="0" marR="0" lvl="2" indent="0" algn="r">
              <a:spcBef>
                <a:spcPts val="0"/>
              </a:spcBef>
              <a:buNone/>
              <a:defRPr sz="1200">
                <a:solidFill>
                  <a:srgbClr val="888888"/>
                </a:solidFill>
                <a:latin typeface="Calibri"/>
                <a:ea typeface="Calibri"/>
                <a:cs typeface="Calibri"/>
                <a:sym typeface="Calibri"/>
              </a:defRPr>
            </a:lvl3pPr>
            <a:lvl4pPr marL="0" marR="0" lvl="3" indent="0" algn="r">
              <a:spcBef>
                <a:spcPts val="0"/>
              </a:spcBef>
              <a:buNone/>
              <a:defRPr sz="1200">
                <a:solidFill>
                  <a:srgbClr val="888888"/>
                </a:solidFill>
                <a:latin typeface="Calibri"/>
                <a:ea typeface="Calibri"/>
                <a:cs typeface="Calibri"/>
                <a:sym typeface="Calibri"/>
              </a:defRPr>
            </a:lvl4pPr>
            <a:lvl5pPr marL="0" marR="0" lvl="4" indent="0" algn="r">
              <a:spcBef>
                <a:spcPts val="0"/>
              </a:spcBef>
              <a:buNone/>
              <a:defRPr sz="1200">
                <a:solidFill>
                  <a:srgbClr val="888888"/>
                </a:solidFill>
                <a:latin typeface="Calibri"/>
                <a:ea typeface="Calibri"/>
                <a:cs typeface="Calibri"/>
                <a:sym typeface="Calibri"/>
              </a:defRPr>
            </a:lvl5pPr>
            <a:lvl6pPr marL="0" marR="0" lvl="5" indent="0" algn="r">
              <a:spcBef>
                <a:spcPts val="0"/>
              </a:spcBef>
              <a:buNone/>
              <a:defRPr sz="1200">
                <a:solidFill>
                  <a:srgbClr val="888888"/>
                </a:solidFill>
                <a:latin typeface="Calibri"/>
                <a:ea typeface="Calibri"/>
                <a:cs typeface="Calibri"/>
                <a:sym typeface="Calibri"/>
              </a:defRPr>
            </a:lvl6pPr>
            <a:lvl7pPr marL="0" marR="0" lvl="6" indent="0" algn="r">
              <a:spcBef>
                <a:spcPts val="0"/>
              </a:spcBef>
              <a:buNone/>
              <a:defRPr sz="1200">
                <a:solidFill>
                  <a:srgbClr val="888888"/>
                </a:solidFill>
                <a:latin typeface="Calibri"/>
                <a:ea typeface="Calibri"/>
                <a:cs typeface="Calibri"/>
                <a:sym typeface="Calibri"/>
              </a:defRPr>
            </a:lvl7pPr>
            <a:lvl8pPr marL="0" marR="0" lvl="7" indent="0" algn="r">
              <a:spcBef>
                <a:spcPts val="0"/>
              </a:spcBef>
              <a:buNone/>
              <a:defRPr sz="1200">
                <a:solidFill>
                  <a:srgbClr val="888888"/>
                </a:solidFill>
                <a:latin typeface="Calibri"/>
                <a:ea typeface="Calibri"/>
                <a:cs typeface="Calibri"/>
                <a:sym typeface="Calibri"/>
              </a:defRPr>
            </a:lvl8pPr>
            <a:lvl9pPr marL="0" marR="0" lvl="8" indent="0" algn="r">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70"/>
        <p:cNvGrpSpPr/>
        <p:nvPr/>
      </p:nvGrpSpPr>
      <p:grpSpPr>
        <a:xfrm>
          <a:off x="0" y="0"/>
          <a:ext cx="0" cy="0"/>
          <a:chOff x="0" y="0"/>
          <a:chExt cx="0" cy="0"/>
        </a:xfrm>
      </p:grpSpPr>
      <p:sp>
        <p:nvSpPr>
          <p:cNvPr id="71" name="Google Shape;71;p6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2" name="Google Shape;72;p6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3" name="Google Shape;73;p6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4" name="Google Shape;74;p6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5" name="Google Shape;75;p6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6" name="Google Shape;76;p6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6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6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79"/>
        <p:cNvGrpSpPr/>
        <p:nvPr/>
      </p:nvGrpSpPr>
      <p:grpSpPr>
        <a:xfrm>
          <a:off x="0" y="0"/>
          <a:ext cx="0" cy="0"/>
          <a:chOff x="0" y="0"/>
          <a:chExt cx="0" cy="0"/>
        </a:xfrm>
      </p:grpSpPr>
      <p:sp>
        <p:nvSpPr>
          <p:cNvPr id="80" name="Google Shape;80;p70"/>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 name="Google Shape;81;p70"/>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82" name="Google Shape;82;p7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7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7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6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6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6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6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41.png"/></Relationships>
</file>

<file path=ppt/slides/_rels/slide4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4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hyperlink" Target="https://www.catalyst.org/reports/interrupting-sexism-workplace-men/"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6.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Google Shape;109;p1" descr="Chart&#10;&#10;Description automatically generated"/>
          <p:cNvPicPr preferRelativeResize="0"/>
          <p:nvPr/>
        </p:nvPicPr>
        <p:blipFill rotWithShape="1">
          <a:blip r:embed="rId3">
            <a:alphaModFix/>
          </a:blip>
          <a:srcRect l="4749" r="676" b="4913"/>
          <a:stretch/>
        </p:blipFill>
        <p:spPr>
          <a:xfrm>
            <a:off x="0" y="30649"/>
            <a:ext cx="12192000" cy="6827351"/>
          </a:xfrm>
          <a:prstGeom prst="rect">
            <a:avLst/>
          </a:prstGeom>
          <a:noFill/>
          <a:ln>
            <a:noFill/>
          </a:ln>
        </p:spPr>
      </p:pic>
      <p:sp>
        <p:nvSpPr>
          <p:cNvPr id="110" name="Google Shape;110;p1"/>
          <p:cNvSpPr txBox="1">
            <a:spLocks noGrp="1"/>
          </p:cNvSpPr>
          <p:nvPr>
            <p:ph type="title"/>
          </p:nvPr>
        </p:nvSpPr>
        <p:spPr>
          <a:xfrm>
            <a:off x="85101" y="511056"/>
            <a:ext cx="11719113" cy="11049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dk1"/>
              </a:buClr>
              <a:buSzPts val="6600"/>
              <a:buFont typeface="Candara"/>
              <a:buNone/>
            </a:pPr>
            <a:r>
              <a:rPr lang="en-US" sz="6600" b="1">
                <a:latin typeface="Candara"/>
                <a:ea typeface="Candara"/>
                <a:cs typeface="Candara"/>
                <a:sym typeface="Candara"/>
              </a:rPr>
              <a:t>Can We Change the Numbers? </a:t>
            </a:r>
            <a:endParaRPr/>
          </a:p>
        </p:txBody>
      </p:sp>
      <p:sp>
        <p:nvSpPr>
          <p:cNvPr id="111" name="Google Shape;111;p1"/>
          <p:cNvSpPr txBox="1">
            <a:spLocks noGrp="1"/>
          </p:cNvSpPr>
          <p:nvPr>
            <p:ph type="body" idx="1"/>
          </p:nvPr>
        </p:nvSpPr>
        <p:spPr>
          <a:xfrm>
            <a:off x="7543800" y="5600700"/>
            <a:ext cx="4495800" cy="1104900"/>
          </a:xfrm>
          <a:prstGeom prst="rect">
            <a:avLst/>
          </a:prstGeom>
          <a:noFill/>
          <a:ln>
            <a:noFill/>
          </a:ln>
        </p:spPr>
        <p:txBody>
          <a:bodyPr spcFirstLastPara="1" wrap="square" lIns="91425" tIns="45700" rIns="91425" bIns="45700" anchor="t" anchorCtr="0">
            <a:normAutofit fontScale="77500" lnSpcReduction="20000"/>
          </a:bodyPr>
          <a:lstStyle/>
          <a:p>
            <a:pPr marL="0" lvl="0" indent="0" algn="l" rtl="0">
              <a:lnSpc>
                <a:spcPct val="90000"/>
              </a:lnSpc>
              <a:spcBef>
                <a:spcPts val="0"/>
              </a:spcBef>
              <a:spcAft>
                <a:spcPts val="0"/>
              </a:spcAft>
              <a:buClr>
                <a:srgbClr val="888888"/>
              </a:buClr>
              <a:buSzPct val="100000"/>
              <a:buNone/>
            </a:pPr>
            <a:endParaRPr sz="3600"/>
          </a:p>
          <a:p>
            <a:pPr marL="0" lvl="0" indent="0" algn="l" rtl="0">
              <a:lnSpc>
                <a:spcPct val="90000"/>
              </a:lnSpc>
              <a:spcBef>
                <a:spcPts val="1000"/>
              </a:spcBef>
              <a:spcAft>
                <a:spcPts val="0"/>
              </a:spcAft>
              <a:buClr>
                <a:srgbClr val="888888"/>
              </a:buClr>
              <a:buSzPct val="100000"/>
              <a:buNone/>
            </a:pPr>
            <a:r>
              <a:rPr lang="en-US" sz="5100"/>
              <a:t>Cherri Hobgood MD </a:t>
            </a:r>
            <a:endParaRPr/>
          </a:p>
        </p:txBody>
      </p:sp>
      <p:sp>
        <p:nvSpPr>
          <p:cNvPr id="112" name="Google Shape;112;p1"/>
          <p:cNvSpPr txBox="1"/>
          <p:nvPr/>
        </p:nvSpPr>
        <p:spPr>
          <a:xfrm>
            <a:off x="444501" y="1790700"/>
            <a:ext cx="6807199" cy="184665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i="0" u="none" strike="noStrike" cap="none">
                <a:solidFill>
                  <a:schemeClr val="dk1"/>
                </a:solidFill>
                <a:latin typeface="Candara"/>
                <a:ea typeface="Candara"/>
                <a:cs typeface="Candara"/>
                <a:sym typeface="Candara"/>
              </a:rPr>
              <a:t>Insights from a Study of Academic Emergency Medicine Department Chairs</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10"/>
          <p:cNvSpPr txBox="1">
            <a:spLocks noGrp="1"/>
          </p:cNvSpPr>
          <p:nvPr>
            <p:ph type="title"/>
          </p:nvPr>
        </p:nvSpPr>
        <p:spPr>
          <a:xfrm>
            <a:off x="609600" y="304800"/>
            <a:ext cx="10737850" cy="3733801"/>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accent1"/>
              </a:buClr>
              <a:buSzPts val="6600"/>
              <a:buFont typeface="Calibri"/>
              <a:buNone/>
            </a:pPr>
            <a:r>
              <a:rPr lang="en-US" sz="6600" b="1">
                <a:solidFill>
                  <a:schemeClr val="accent1"/>
                </a:solidFill>
              </a:rPr>
              <a:t>“Talking about what is happening now means we are behind”</a:t>
            </a:r>
            <a:endParaRPr b="1">
              <a:solidFill>
                <a:schemeClr val="accent1"/>
              </a:solidFill>
            </a:endParaRPr>
          </a:p>
        </p:txBody>
      </p:sp>
      <p:sp>
        <p:nvSpPr>
          <p:cNvPr id="216" name="Google Shape;216;p10"/>
          <p:cNvSpPr txBox="1">
            <a:spLocks noGrp="1"/>
          </p:cNvSpPr>
          <p:nvPr>
            <p:ph type="body" idx="1"/>
          </p:nvPr>
        </p:nvSpPr>
        <p:spPr>
          <a:xfrm>
            <a:off x="831850" y="4953000"/>
            <a:ext cx="10515600" cy="113665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888888"/>
              </a:buClr>
              <a:buSzPts val="2400"/>
              <a:buNone/>
            </a:pPr>
            <a:r>
              <a:rPr lang="en-US"/>
              <a:t>							</a:t>
            </a:r>
            <a:r>
              <a:rPr lang="en-US" sz="6000">
                <a:solidFill>
                  <a:srgbClr val="7F7F7F"/>
                </a:solidFill>
              </a:rPr>
              <a:t>Jim Meffert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11"/>
          <p:cNvSpPr txBox="1">
            <a:spLocks noGrp="1"/>
          </p:cNvSpPr>
          <p:nvPr>
            <p:ph type="title"/>
          </p:nvPr>
        </p:nvSpPr>
        <p:spPr>
          <a:xfrm>
            <a:off x="1447800" y="1828801"/>
            <a:ext cx="10287000" cy="16002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accent1"/>
              </a:buClr>
              <a:buSzPts val="6000"/>
              <a:buFont typeface="Avenir"/>
              <a:buNone/>
            </a:pPr>
            <a:r>
              <a:rPr lang="en-US" b="1">
                <a:solidFill>
                  <a:schemeClr val="accent1"/>
                </a:solidFill>
                <a:latin typeface="Avenir"/>
                <a:ea typeface="Avenir"/>
                <a:cs typeface="Avenir"/>
                <a:sym typeface="Avenir"/>
              </a:rPr>
              <a:t>EM has a Workforce Issue</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rgbClr val="000000"/>
            </a:gs>
            <a:gs pos="35000">
              <a:srgbClr val="000000"/>
            </a:gs>
            <a:gs pos="74000">
              <a:srgbClr val="BDDCA8"/>
            </a:gs>
            <a:gs pos="83000">
              <a:srgbClr val="BDDCA8"/>
            </a:gs>
            <a:gs pos="100000">
              <a:srgbClr val="D3E7C5"/>
            </a:gs>
          </a:gsLst>
          <a:lin ang="5400000" scaled="0"/>
        </a:gradFill>
        <a:effectLst/>
      </p:bgPr>
    </p:bg>
    <p:spTree>
      <p:nvGrpSpPr>
        <p:cNvPr id="1" name="Shape 226"/>
        <p:cNvGrpSpPr/>
        <p:nvPr/>
      </p:nvGrpSpPr>
      <p:grpSpPr>
        <a:xfrm>
          <a:off x="0" y="0"/>
          <a:ext cx="0" cy="0"/>
          <a:chOff x="0" y="0"/>
          <a:chExt cx="0" cy="0"/>
        </a:xfrm>
      </p:grpSpPr>
      <p:pic>
        <p:nvPicPr>
          <p:cNvPr id="227" name="Google Shape;227;p12" descr="Graphical user interface&#10;&#10;Description automatically generated"/>
          <p:cNvPicPr preferRelativeResize="0"/>
          <p:nvPr/>
        </p:nvPicPr>
        <p:blipFill rotWithShape="1">
          <a:blip r:embed="rId3">
            <a:alphaModFix/>
          </a:blip>
          <a:srcRect/>
          <a:stretch/>
        </p:blipFill>
        <p:spPr>
          <a:xfrm>
            <a:off x="1752600" y="381000"/>
            <a:ext cx="8846820" cy="63246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13"/>
          <p:cNvSpPr txBox="1">
            <a:spLocks noGrp="1"/>
          </p:cNvSpPr>
          <p:nvPr>
            <p:ph type="title"/>
          </p:nvPr>
        </p:nvSpPr>
        <p:spPr>
          <a:xfrm>
            <a:off x="304800" y="0"/>
            <a:ext cx="11049000" cy="74121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3800"/>
              <a:buFont typeface="Calibri"/>
              <a:buNone/>
            </a:pPr>
            <a:r>
              <a:rPr lang="en-US"/>
              <a:t>Percent of EM Residents by Gender 2015-2021</a:t>
            </a:r>
            <a:endParaRPr/>
          </a:p>
        </p:txBody>
      </p:sp>
      <p:graphicFrame>
        <p:nvGraphicFramePr>
          <p:cNvPr id="234" name="Google Shape;234;p13"/>
          <p:cNvGraphicFramePr/>
          <p:nvPr/>
        </p:nvGraphicFramePr>
        <p:xfrm>
          <a:off x="838200" y="741210"/>
          <a:ext cx="11201400" cy="5964390"/>
        </p:xfrm>
        <a:graphic>
          <a:graphicData uri="http://schemas.openxmlformats.org/drawingml/2006/chart">
            <c:chart xmlns:c="http://schemas.openxmlformats.org/drawingml/2006/chart" xmlns:r="http://schemas.openxmlformats.org/officeDocument/2006/relationships" r:id="rId3"/>
          </a:graphicData>
        </a:graphic>
      </p:graphicFrame>
      <p:sp>
        <p:nvSpPr>
          <p:cNvPr id="235" name="Google Shape;235;p13"/>
          <p:cNvSpPr txBox="1"/>
          <p:nvPr/>
        </p:nvSpPr>
        <p:spPr>
          <a:xfrm>
            <a:off x="2286000" y="3581400"/>
            <a:ext cx="3657600" cy="523220"/>
          </a:xfrm>
          <a:prstGeom prst="rect">
            <a:avLst/>
          </a:prstGeom>
          <a:noFill/>
          <a:ln w="38100" cap="flat" cmpd="sng">
            <a:solidFill>
              <a:schemeClr val="accent2"/>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chemeClr val="dk1"/>
                </a:solidFill>
                <a:latin typeface="Calibri"/>
                <a:ea typeface="Calibri"/>
                <a:cs typeface="Calibri"/>
                <a:sym typeface="Calibri"/>
              </a:rPr>
              <a:t>Opportunity</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14"/>
          <p:cNvSpPr txBox="1">
            <a:spLocks noGrp="1"/>
          </p:cNvSpPr>
          <p:nvPr>
            <p:ph type="title"/>
          </p:nvPr>
        </p:nvSpPr>
        <p:spPr>
          <a:xfrm>
            <a:off x="541638" y="0"/>
            <a:ext cx="10812162" cy="74121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800"/>
              <a:buFont typeface="Calibri"/>
              <a:buNone/>
            </a:pPr>
            <a:r>
              <a:rPr lang="en-US"/>
              <a:t>What Matters at Work to Millennials and Gen Z </a:t>
            </a:r>
            <a:endParaRPr/>
          </a:p>
        </p:txBody>
      </p:sp>
      <p:pic>
        <p:nvPicPr>
          <p:cNvPr id="242" name="Google Shape;242;p14" descr="Chart, bubble chart&#10;&#10;Description automatically generated"/>
          <p:cNvPicPr preferRelativeResize="0">
            <a:picLocks noGrp="1"/>
          </p:cNvPicPr>
          <p:nvPr>
            <p:ph type="body" idx="1"/>
          </p:nvPr>
        </p:nvPicPr>
        <p:blipFill rotWithShape="1">
          <a:blip r:embed="rId3">
            <a:alphaModFix/>
          </a:blip>
          <a:srcRect l="5786" r="3148"/>
          <a:stretch/>
        </p:blipFill>
        <p:spPr>
          <a:xfrm>
            <a:off x="320841" y="990600"/>
            <a:ext cx="11486147" cy="54102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Generational Issues are Different</a:t>
            </a:r>
            <a:endParaRPr/>
          </a:p>
        </p:txBody>
      </p:sp>
      <p:pic>
        <p:nvPicPr>
          <p:cNvPr id="248" name="Google Shape;248;p15" descr="Chart, bar chart&#10;&#10;Description automatically generated"/>
          <p:cNvPicPr preferRelativeResize="0"/>
          <p:nvPr/>
        </p:nvPicPr>
        <p:blipFill rotWithShape="1">
          <a:blip r:embed="rId3">
            <a:alphaModFix/>
          </a:blip>
          <a:srcRect/>
          <a:stretch/>
        </p:blipFill>
        <p:spPr>
          <a:xfrm>
            <a:off x="304800" y="2163860"/>
            <a:ext cx="8610600" cy="4369878"/>
          </a:xfrm>
          <a:prstGeom prst="rect">
            <a:avLst/>
          </a:prstGeom>
          <a:noFill/>
          <a:ln>
            <a:noFill/>
          </a:ln>
        </p:spPr>
      </p:pic>
      <p:sp>
        <p:nvSpPr>
          <p:cNvPr id="249" name="Google Shape;249;p15"/>
          <p:cNvSpPr txBox="1">
            <a:spLocks noGrp="1"/>
          </p:cNvSpPr>
          <p:nvPr>
            <p:ph type="body" idx="2"/>
          </p:nvPr>
        </p:nvSpPr>
        <p:spPr>
          <a:xfrm>
            <a:off x="6934200" y="1447801"/>
            <a:ext cx="5029200" cy="190500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a:t>Current medical students are millennials (1980- 1995)</a:t>
            </a:r>
            <a:endParaRPr/>
          </a:p>
          <a:p>
            <a:pPr marL="228600" lvl="0" indent="-228600" algn="l" rtl="0">
              <a:lnSpc>
                <a:spcPct val="90000"/>
              </a:lnSpc>
              <a:spcBef>
                <a:spcPts val="1000"/>
              </a:spcBef>
              <a:spcAft>
                <a:spcPts val="0"/>
              </a:spcAft>
              <a:buClr>
                <a:schemeClr val="dk1"/>
              </a:buClr>
              <a:buSzPts val="2800"/>
              <a:buChar char="•"/>
            </a:pPr>
            <a:r>
              <a:rPr lang="en-US"/>
              <a:t>Generation Z (1997-2012) began matriculating in 2020</a:t>
            </a:r>
            <a:endParaRPr/>
          </a:p>
          <a:p>
            <a:pPr marL="0" lvl="0" indent="0" algn="l" rtl="0">
              <a:lnSpc>
                <a:spcPct val="90000"/>
              </a:lnSpc>
              <a:spcBef>
                <a:spcPts val="1000"/>
              </a:spcBef>
              <a:spcAft>
                <a:spcPts val="0"/>
              </a:spcAft>
              <a:buClr>
                <a:schemeClr val="dk1"/>
              </a:buClr>
              <a:buSzPts val="2800"/>
              <a:buNone/>
            </a:pPr>
            <a:endParaRPr/>
          </a:p>
        </p:txBody>
      </p:sp>
      <p:sp>
        <p:nvSpPr>
          <p:cNvPr id="250" name="Google Shape;250;p15"/>
          <p:cNvSpPr txBox="1"/>
          <p:nvPr/>
        </p:nvSpPr>
        <p:spPr>
          <a:xfrm>
            <a:off x="8686800" y="3429000"/>
            <a:ext cx="3048000" cy="2862322"/>
          </a:xfrm>
          <a:prstGeom prst="rect">
            <a:avLst/>
          </a:prstGeom>
          <a:noFill/>
          <a:ln w="88900" cap="flat" cmpd="sng">
            <a:solidFill>
              <a:srgbClr val="C00000"/>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b="1">
                <a:solidFill>
                  <a:srgbClr val="C00000"/>
                </a:solidFill>
                <a:latin typeface="Calibri"/>
                <a:ea typeface="Calibri"/>
                <a:cs typeface="Calibri"/>
                <a:sym typeface="Calibri"/>
              </a:rPr>
              <a:t>More than 70% of Gen Z and Millennials believe Diversity and Inclusion is Important </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16"/>
          <p:cNvSpPr txBox="1">
            <a:spLocks noGrp="1"/>
          </p:cNvSpPr>
          <p:nvPr>
            <p:ph type="title"/>
          </p:nvPr>
        </p:nvSpPr>
        <p:spPr>
          <a:xfrm>
            <a:off x="609600" y="1905000"/>
            <a:ext cx="2514600" cy="119841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3800"/>
              <a:buFont typeface="Calibri"/>
              <a:buNone/>
            </a:pPr>
            <a:r>
              <a:rPr lang="en-US"/>
              <a:t>Values by Generation</a:t>
            </a:r>
            <a:endParaRPr/>
          </a:p>
        </p:txBody>
      </p:sp>
      <p:pic>
        <p:nvPicPr>
          <p:cNvPr id="257" name="Google Shape;257;p16" descr="Chart, bar chart&#10;&#10;Description automatically generated"/>
          <p:cNvPicPr preferRelativeResize="0">
            <a:picLocks noGrp="1"/>
          </p:cNvPicPr>
          <p:nvPr>
            <p:ph type="body" idx="1"/>
          </p:nvPr>
        </p:nvPicPr>
        <p:blipFill rotWithShape="1">
          <a:blip r:embed="rId3">
            <a:alphaModFix/>
          </a:blip>
          <a:srcRect l="5598" t="16853" r="10000"/>
          <a:stretch/>
        </p:blipFill>
        <p:spPr>
          <a:xfrm>
            <a:off x="3581400" y="228600"/>
            <a:ext cx="8382000" cy="6435833"/>
          </a:xfrm>
          <a:prstGeom prst="rect">
            <a:avLst/>
          </a:prstGeom>
          <a:noFill/>
          <a:ln>
            <a:noFill/>
          </a:ln>
        </p:spPr>
      </p:pic>
      <p:sp>
        <p:nvSpPr>
          <p:cNvPr id="258" name="Google Shape;258;p16"/>
          <p:cNvSpPr txBox="1"/>
          <p:nvPr/>
        </p:nvSpPr>
        <p:spPr>
          <a:xfrm>
            <a:off x="457200" y="6172200"/>
            <a:ext cx="2362200" cy="5539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a:solidFill>
                  <a:schemeClr val="dk1"/>
                </a:solidFill>
                <a:latin typeface="Calibri"/>
                <a:ea typeface="Calibri"/>
                <a:cs typeface="Calibri"/>
                <a:sym typeface="Calibri"/>
              </a:rPr>
              <a:t>https://www.campaignlive.com/article/gen-z-demands-diversity-inclusion-brands/1705491</a:t>
            </a:r>
            <a:endParaRPr/>
          </a:p>
        </p:txBody>
      </p:sp>
      <p:sp>
        <p:nvSpPr>
          <p:cNvPr id="259" name="Google Shape;259;p16"/>
          <p:cNvSpPr/>
          <p:nvPr/>
        </p:nvSpPr>
        <p:spPr>
          <a:xfrm>
            <a:off x="10363200" y="228600"/>
            <a:ext cx="1371600" cy="5867400"/>
          </a:xfrm>
          <a:prstGeom prst="rect">
            <a:avLst/>
          </a:prstGeom>
          <a:noFill/>
          <a:ln w="47625"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graphicFrame>
        <p:nvGraphicFramePr>
          <p:cNvPr id="265" name="Google Shape;265;p17"/>
          <p:cNvGraphicFramePr/>
          <p:nvPr/>
        </p:nvGraphicFramePr>
        <p:xfrm>
          <a:off x="266700" y="233362"/>
          <a:ext cx="11658600" cy="6391275"/>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p18"/>
          <p:cNvSpPr txBox="1">
            <a:spLocks noGrp="1"/>
          </p:cNvSpPr>
          <p:nvPr>
            <p:ph type="title"/>
          </p:nvPr>
        </p:nvSpPr>
        <p:spPr>
          <a:xfrm>
            <a:off x="115747" y="1676400"/>
            <a:ext cx="3846653" cy="29083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3800"/>
              <a:buFont typeface="Calibri"/>
              <a:buNone/>
            </a:pPr>
            <a:r>
              <a:rPr lang="en-US"/>
              <a:t>Total &amp; Percentage </a:t>
            </a:r>
            <a:br>
              <a:rPr lang="en-US"/>
            </a:br>
            <a:r>
              <a:rPr lang="en-US"/>
              <a:t>EM Faculty by Gender</a:t>
            </a:r>
            <a:br>
              <a:rPr lang="en-US"/>
            </a:br>
            <a:r>
              <a:rPr lang="en-US"/>
              <a:t>2015-2017-2019 </a:t>
            </a:r>
            <a:endParaRPr/>
          </a:p>
        </p:txBody>
      </p:sp>
      <p:pic>
        <p:nvPicPr>
          <p:cNvPr id="272" name="Google Shape;272;p18" descr="Table&#10;&#10;Description automatically generated"/>
          <p:cNvPicPr preferRelativeResize="0">
            <a:picLocks noGrp="1"/>
          </p:cNvPicPr>
          <p:nvPr>
            <p:ph type="body" idx="1"/>
          </p:nvPr>
        </p:nvPicPr>
        <p:blipFill rotWithShape="1">
          <a:blip r:embed="rId3">
            <a:alphaModFix/>
          </a:blip>
          <a:srcRect/>
          <a:stretch/>
        </p:blipFill>
        <p:spPr>
          <a:xfrm>
            <a:off x="4267200" y="152400"/>
            <a:ext cx="7673714" cy="6494946"/>
          </a:xfrm>
          <a:prstGeom prst="rect">
            <a:avLst/>
          </a:prstGeom>
          <a:noFill/>
          <a:ln>
            <a:noFill/>
          </a:ln>
        </p:spPr>
      </p:pic>
      <p:sp>
        <p:nvSpPr>
          <p:cNvPr id="273" name="Google Shape;273;p18"/>
          <p:cNvSpPr/>
          <p:nvPr/>
        </p:nvSpPr>
        <p:spPr>
          <a:xfrm>
            <a:off x="9677400" y="4495800"/>
            <a:ext cx="2286000" cy="1295400"/>
          </a:xfrm>
          <a:prstGeom prst="rect">
            <a:avLst/>
          </a:prstGeom>
          <a:noFill/>
          <a:ln w="6985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74" name="Google Shape;274;p18"/>
          <p:cNvSpPr/>
          <p:nvPr/>
        </p:nvSpPr>
        <p:spPr>
          <a:xfrm>
            <a:off x="9677400" y="457200"/>
            <a:ext cx="2209800" cy="1143000"/>
          </a:xfrm>
          <a:prstGeom prst="rect">
            <a:avLst/>
          </a:prstGeom>
          <a:noFill/>
          <a:ln w="6985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pic>
        <p:nvPicPr>
          <p:cNvPr id="279" name="Google Shape;279;p19" descr="Diagram, timeline&#10;&#10;Description automatically generated"/>
          <p:cNvPicPr preferRelativeResize="0">
            <a:picLocks noGrp="1"/>
          </p:cNvPicPr>
          <p:nvPr>
            <p:ph type="body" idx="1"/>
          </p:nvPr>
        </p:nvPicPr>
        <p:blipFill rotWithShape="1">
          <a:blip r:embed="rId3">
            <a:alphaModFix/>
          </a:blip>
          <a:srcRect/>
          <a:stretch/>
        </p:blipFill>
        <p:spPr>
          <a:xfrm>
            <a:off x="0" y="304800"/>
            <a:ext cx="12123099" cy="6125500"/>
          </a:xfrm>
          <a:prstGeom prst="rect">
            <a:avLst/>
          </a:prstGeom>
          <a:noFill/>
          <a:ln>
            <a:noFill/>
          </a:ln>
        </p:spPr>
      </p:pic>
      <p:sp>
        <p:nvSpPr>
          <p:cNvPr id="280" name="Google Shape;280;p19"/>
          <p:cNvSpPr txBox="1"/>
          <p:nvPr/>
        </p:nvSpPr>
        <p:spPr>
          <a:xfrm>
            <a:off x="3733800" y="6324600"/>
            <a:ext cx="13359696"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i="1">
                <a:solidFill>
                  <a:schemeClr val="dk1"/>
                </a:solidFill>
                <a:latin typeface="Calibri"/>
                <a:ea typeface="Calibri"/>
                <a:cs typeface="Calibri"/>
                <a:sym typeface="Calibri"/>
              </a:rPr>
              <a:t>The State of Women in Academic Medicine,2018-2019:</a:t>
            </a:r>
            <a:r>
              <a:rPr lang="en-US" sz="1400">
                <a:solidFill>
                  <a:schemeClr val="dk1"/>
                </a:solidFill>
                <a:latin typeface="Calibri"/>
                <a:ea typeface="Calibri"/>
                <a:cs typeface="Calibri"/>
                <a:sym typeface="Calibri"/>
              </a:rPr>
              <a:t> Association of American Medical Colleges (AAMC);2020.</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81" name="Google Shape;281;p19"/>
          <p:cNvSpPr txBox="1"/>
          <p:nvPr/>
        </p:nvSpPr>
        <p:spPr>
          <a:xfrm>
            <a:off x="10972800" y="381000"/>
            <a:ext cx="990600" cy="838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7030A0"/>
                </a:solidFill>
                <a:latin typeface="Calibri"/>
                <a:ea typeface="Calibri"/>
                <a:cs typeface="Calibri"/>
                <a:sym typeface="Calibri"/>
              </a:rPr>
              <a:t>EM</a:t>
            </a:r>
            <a:endParaRPr/>
          </a:p>
          <a:p>
            <a:pPr marL="0" marR="0" lvl="0" indent="0" algn="l" rtl="0">
              <a:spcBef>
                <a:spcPts val="0"/>
              </a:spcBef>
              <a:spcAft>
                <a:spcPts val="0"/>
              </a:spcAft>
              <a:buNone/>
            </a:pPr>
            <a:r>
              <a:rPr lang="en-US" sz="2400" b="1">
                <a:solidFill>
                  <a:srgbClr val="7030A0"/>
                </a:solidFill>
                <a:latin typeface="Calibri"/>
                <a:ea typeface="Calibri"/>
                <a:cs typeface="Calibri"/>
                <a:sym typeface="Calibri"/>
              </a:rPr>
              <a:t>11.3%</a:t>
            </a:r>
            <a:endParaRPr/>
          </a:p>
        </p:txBody>
      </p:sp>
      <p:sp>
        <p:nvSpPr>
          <p:cNvPr id="282" name="Google Shape;282;p19"/>
          <p:cNvSpPr/>
          <p:nvPr/>
        </p:nvSpPr>
        <p:spPr>
          <a:xfrm>
            <a:off x="10896600" y="304800"/>
            <a:ext cx="990600" cy="1066800"/>
          </a:xfrm>
          <a:prstGeom prst="ellipse">
            <a:avLst/>
          </a:prstGeom>
          <a:noFill/>
          <a:ln w="53975" cap="flat" cmpd="sng">
            <a:solidFill>
              <a:srgbClr val="75707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283" name="Google Shape;283;p19"/>
          <p:cNvCxnSpPr>
            <a:stCxn id="282" idx="2"/>
          </p:cNvCxnSpPr>
          <p:nvPr/>
        </p:nvCxnSpPr>
        <p:spPr>
          <a:xfrm flipH="1">
            <a:off x="10668000" y="838200"/>
            <a:ext cx="228600" cy="381000"/>
          </a:xfrm>
          <a:prstGeom prst="straightConnector1">
            <a:avLst/>
          </a:prstGeom>
          <a:noFill/>
          <a:ln w="50800" cap="flat" cmpd="sng">
            <a:solidFill>
              <a:srgbClr val="7030A0"/>
            </a:solidFill>
            <a:prstDash val="solid"/>
            <a:miter lim="800000"/>
            <a:headEnd type="none" w="sm" len="sm"/>
            <a:tailEnd type="none" w="sm" len="sm"/>
          </a:ln>
        </p:spPr>
      </p:cxn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2"/>
          <p:cNvSpPr txBox="1">
            <a:spLocks noGrp="1"/>
          </p:cNvSpPr>
          <p:nvPr>
            <p:ph type="title"/>
          </p:nvPr>
        </p:nvSpPr>
        <p:spPr>
          <a:xfrm>
            <a:off x="541638" y="0"/>
            <a:ext cx="10812162" cy="74121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800"/>
              <a:buFont typeface="Calibri"/>
              <a:buNone/>
            </a:pPr>
            <a:r>
              <a:rPr lang="en-US"/>
              <a:t>Disclosures </a:t>
            </a:r>
            <a:endParaRPr/>
          </a:p>
        </p:txBody>
      </p:sp>
      <p:sp>
        <p:nvSpPr>
          <p:cNvPr id="118" name="Google Shape;118;p2"/>
          <p:cNvSpPr txBox="1">
            <a:spLocks noGrp="1"/>
          </p:cNvSpPr>
          <p:nvPr>
            <p:ph type="body" idx="1"/>
          </p:nvPr>
        </p:nvSpPr>
        <p:spPr>
          <a:xfrm>
            <a:off x="609600" y="838200"/>
            <a:ext cx="10896600" cy="56388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200"/>
              <a:buNone/>
            </a:pPr>
            <a:r>
              <a:rPr lang="en-US" sz="3200"/>
              <a:t>	No Financial Disclosures </a:t>
            </a:r>
            <a:endParaRPr/>
          </a:p>
          <a:p>
            <a:pPr marL="0" lvl="0" indent="0" algn="l" rtl="0">
              <a:lnSpc>
                <a:spcPct val="90000"/>
              </a:lnSpc>
              <a:spcBef>
                <a:spcPts val="1000"/>
              </a:spcBef>
              <a:spcAft>
                <a:spcPts val="0"/>
              </a:spcAft>
              <a:buClr>
                <a:schemeClr val="dk1"/>
              </a:buClr>
              <a:buSzPts val="3200"/>
              <a:buNone/>
            </a:pPr>
            <a:r>
              <a:rPr lang="en-US" sz="3200"/>
              <a:t>	Professional Disclosures</a:t>
            </a:r>
            <a:endParaRPr sz="2800"/>
          </a:p>
          <a:p>
            <a:pPr marL="685800" lvl="1" indent="-50800" algn="l" rtl="0">
              <a:lnSpc>
                <a:spcPct val="90000"/>
              </a:lnSpc>
              <a:spcBef>
                <a:spcPts val="500"/>
              </a:spcBef>
              <a:spcAft>
                <a:spcPts val="0"/>
              </a:spcAft>
              <a:buClr>
                <a:schemeClr val="dk1"/>
              </a:buClr>
              <a:buSzPts val="2800"/>
              <a:buNone/>
            </a:pPr>
            <a:endParaRPr sz="2800"/>
          </a:p>
          <a:p>
            <a:pPr marL="685800" lvl="1" indent="-50800" algn="l" rtl="0">
              <a:lnSpc>
                <a:spcPct val="90000"/>
              </a:lnSpc>
              <a:spcBef>
                <a:spcPts val="500"/>
              </a:spcBef>
              <a:spcAft>
                <a:spcPts val="0"/>
              </a:spcAft>
              <a:buClr>
                <a:schemeClr val="dk1"/>
              </a:buClr>
              <a:buSzPts val="2800"/>
              <a:buNone/>
            </a:pPr>
            <a:endParaRPr sz="2800"/>
          </a:p>
          <a:p>
            <a:pPr marL="685800" lvl="1" indent="-228600" algn="l" rtl="0">
              <a:lnSpc>
                <a:spcPct val="90000"/>
              </a:lnSpc>
              <a:spcBef>
                <a:spcPts val="500"/>
              </a:spcBef>
              <a:spcAft>
                <a:spcPts val="0"/>
              </a:spcAft>
              <a:buClr>
                <a:schemeClr val="dk1"/>
              </a:buClr>
              <a:buSzPts val="2800"/>
              <a:buChar char="•"/>
            </a:pPr>
            <a:r>
              <a:rPr lang="en-US" sz="2800"/>
              <a:t>Past President SAEM and SAEM-Foundation</a:t>
            </a:r>
            <a:endParaRPr/>
          </a:p>
          <a:p>
            <a:pPr marL="685800" lvl="1" indent="-228600" algn="l" rtl="0">
              <a:lnSpc>
                <a:spcPct val="90000"/>
              </a:lnSpc>
              <a:spcBef>
                <a:spcPts val="500"/>
              </a:spcBef>
              <a:spcAft>
                <a:spcPts val="0"/>
              </a:spcAft>
              <a:buClr>
                <a:schemeClr val="dk1"/>
              </a:buClr>
              <a:buSzPts val="2800"/>
              <a:buChar char="•"/>
            </a:pPr>
            <a:r>
              <a:rPr lang="en-US" sz="2800"/>
              <a:t>Past Chair the ACEP Board of Directors</a:t>
            </a:r>
            <a:endParaRPr/>
          </a:p>
          <a:p>
            <a:pPr marL="685800" lvl="1" indent="-228600" algn="l" rtl="0">
              <a:lnSpc>
                <a:spcPct val="90000"/>
              </a:lnSpc>
              <a:spcBef>
                <a:spcPts val="500"/>
              </a:spcBef>
              <a:spcAft>
                <a:spcPts val="0"/>
              </a:spcAft>
              <a:buClr>
                <a:schemeClr val="dk1"/>
              </a:buClr>
              <a:buSzPts val="2800"/>
              <a:buChar char="•"/>
            </a:pPr>
            <a:r>
              <a:rPr lang="en-US" sz="2800"/>
              <a:t>Executive Board of International Federation for Emergency Medicine</a:t>
            </a:r>
            <a:endParaRPr/>
          </a:p>
          <a:p>
            <a:pPr marL="685800" lvl="1" indent="-228600" algn="l" rtl="0">
              <a:lnSpc>
                <a:spcPct val="90000"/>
              </a:lnSpc>
              <a:spcBef>
                <a:spcPts val="500"/>
              </a:spcBef>
              <a:spcAft>
                <a:spcPts val="0"/>
              </a:spcAft>
              <a:buClr>
                <a:schemeClr val="dk1"/>
              </a:buClr>
              <a:buSzPts val="2800"/>
              <a:buChar char="•"/>
            </a:pPr>
            <a:r>
              <a:rPr lang="en-US" sz="2800"/>
              <a:t>Chair Emeritus Indiana University School of Medicine </a:t>
            </a:r>
            <a:endParaRPr/>
          </a:p>
          <a:p>
            <a:pPr marL="685800" lvl="1" indent="-50800" algn="l" rtl="0">
              <a:lnSpc>
                <a:spcPct val="90000"/>
              </a:lnSpc>
              <a:spcBef>
                <a:spcPts val="500"/>
              </a:spcBef>
              <a:spcAft>
                <a:spcPts val="0"/>
              </a:spcAft>
              <a:buClr>
                <a:schemeClr val="dk1"/>
              </a:buClr>
              <a:buSzPts val="2800"/>
              <a:buNone/>
            </a:pPr>
            <a:endParaRPr sz="2800"/>
          </a:p>
          <a:p>
            <a:pPr marL="685800" lvl="1" indent="-228600" algn="l" rtl="0">
              <a:lnSpc>
                <a:spcPct val="90000"/>
              </a:lnSpc>
              <a:spcBef>
                <a:spcPts val="500"/>
              </a:spcBef>
              <a:spcAft>
                <a:spcPts val="0"/>
              </a:spcAft>
              <a:buClr>
                <a:schemeClr val="dk1"/>
              </a:buClr>
              <a:buSzPts val="2800"/>
              <a:buChar char="•"/>
            </a:pPr>
            <a:r>
              <a:rPr lang="en-US" sz="2800"/>
              <a:t>Founder Center for Leadership Life  </a:t>
            </a:r>
            <a:endParaRPr/>
          </a:p>
          <a:p>
            <a:pPr marL="457200" lvl="1" indent="0" algn="l" rtl="0">
              <a:lnSpc>
                <a:spcPct val="90000"/>
              </a:lnSpc>
              <a:spcBef>
                <a:spcPts val="500"/>
              </a:spcBef>
              <a:spcAft>
                <a:spcPts val="0"/>
              </a:spcAft>
              <a:buClr>
                <a:schemeClr val="dk1"/>
              </a:buClr>
              <a:buSzPts val="2800"/>
              <a:buNone/>
            </a:pPr>
            <a:endParaRPr sz="2800"/>
          </a:p>
        </p:txBody>
      </p:sp>
      <p:cxnSp>
        <p:nvCxnSpPr>
          <p:cNvPr id="119" name="Google Shape;119;p2"/>
          <p:cNvCxnSpPr/>
          <p:nvPr/>
        </p:nvCxnSpPr>
        <p:spPr>
          <a:xfrm>
            <a:off x="541638" y="1371600"/>
            <a:ext cx="9736895" cy="0"/>
          </a:xfrm>
          <a:prstGeom prst="straightConnector1">
            <a:avLst/>
          </a:prstGeom>
          <a:noFill/>
          <a:ln w="101600" cap="flat" cmpd="sng">
            <a:solidFill>
              <a:schemeClr val="accent1"/>
            </a:solidFill>
            <a:prstDash val="solid"/>
            <a:miter lim="800000"/>
            <a:headEnd type="none" w="sm" len="sm"/>
            <a:tailEnd type="none" w="sm" len="sm"/>
          </a:ln>
        </p:spPr>
      </p:cxnSp>
      <p:cxnSp>
        <p:nvCxnSpPr>
          <p:cNvPr id="120" name="Google Shape;120;p2"/>
          <p:cNvCxnSpPr/>
          <p:nvPr/>
        </p:nvCxnSpPr>
        <p:spPr>
          <a:xfrm>
            <a:off x="541638" y="1981200"/>
            <a:ext cx="9736895" cy="0"/>
          </a:xfrm>
          <a:prstGeom prst="straightConnector1">
            <a:avLst/>
          </a:prstGeom>
          <a:noFill/>
          <a:ln w="101600" cap="flat" cmpd="sng">
            <a:solidFill>
              <a:schemeClr val="accent2"/>
            </a:solidFill>
            <a:prstDash val="solid"/>
            <a:miter lim="800000"/>
            <a:headEnd type="none" w="sm" len="sm"/>
            <a:tailEnd type="none" w="sm" len="sm"/>
          </a:ln>
        </p:spPr>
      </p:cxn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20"/>
          <p:cNvSpPr txBox="1">
            <a:spLocks noGrp="1"/>
          </p:cNvSpPr>
          <p:nvPr>
            <p:ph type="title"/>
          </p:nvPr>
        </p:nvSpPr>
        <p:spPr>
          <a:xfrm>
            <a:off x="914400" y="762000"/>
            <a:ext cx="10433050" cy="2819401"/>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accent1"/>
              </a:buClr>
              <a:buSzPts val="6000"/>
              <a:buFont typeface="Avenir"/>
              <a:buNone/>
            </a:pPr>
            <a:r>
              <a:rPr lang="en-US" b="1">
                <a:solidFill>
                  <a:schemeClr val="accent1"/>
                </a:solidFill>
                <a:latin typeface="Avenir"/>
                <a:ea typeface="Avenir"/>
                <a:cs typeface="Avenir"/>
                <a:sym typeface="Avenir"/>
              </a:rPr>
              <a:t>How Can We Look at This Differently?</a:t>
            </a:r>
            <a:endParaRPr/>
          </a:p>
        </p:txBody>
      </p:sp>
      <p:sp>
        <p:nvSpPr>
          <p:cNvPr id="289" name="Google Shape;289;p20"/>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888888"/>
              </a:buClr>
              <a:buSzPts val="2400"/>
              <a:buNone/>
            </a:pP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21"/>
          <p:cNvSpPr txBox="1">
            <a:spLocks noGrp="1"/>
          </p:cNvSpPr>
          <p:nvPr>
            <p:ph type="title"/>
          </p:nvPr>
        </p:nvSpPr>
        <p:spPr>
          <a:xfrm>
            <a:off x="449705" y="134911"/>
            <a:ext cx="10904095" cy="71952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800"/>
              <a:buFont typeface="Calibri"/>
              <a:buNone/>
            </a:pPr>
            <a:r>
              <a:rPr lang="en-US" sz="3800"/>
              <a:t>Rank Equity Index (REI)</a:t>
            </a:r>
            <a:endParaRPr/>
          </a:p>
        </p:txBody>
      </p:sp>
      <p:grpSp>
        <p:nvGrpSpPr>
          <p:cNvPr id="296" name="Google Shape;296;p21"/>
          <p:cNvGrpSpPr/>
          <p:nvPr/>
        </p:nvGrpSpPr>
        <p:grpSpPr>
          <a:xfrm>
            <a:off x="228600" y="6658494"/>
            <a:ext cx="12192000" cy="199506"/>
            <a:chOff x="0" y="799071"/>
            <a:chExt cx="12179808" cy="45719"/>
          </a:xfrm>
        </p:grpSpPr>
        <p:sp>
          <p:nvSpPr>
            <p:cNvPr id="297" name="Google Shape;297;p21"/>
            <p:cNvSpPr/>
            <p:nvPr/>
          </p:nvSpPr>
          <p:spPr>
            <a:xfrm>
              <a:off x="0" y="799071"/>
              <a:ext cx="3044952" cy="45719"/>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98" name="Google Shape;298;p21"/>
            <p:cNvSpPr/>
            <p:nvPr/>
          </p:nvSpPr>
          <p:spPr>
            <a:xfrm>
              <a:off x="3044952" y="799071"/>
              <a:ext cx="3044952" cy="45719"/>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99" name="Google Shape;299;p21"/>
            <p:cNvSpPr/>
            <p:nvPr/>
          </p:nvSpPr>
          <p:spPr>
            <a:xfrm>
              <a:off x="6089904" y="799071"/>
              <a:ext cx="3044952" cy="45719"/>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00" name="Google Shape;300;p21"/>
            <p:cNvSpPr/>
            <p:nvPr/>
          </p:nvSpPr>
          <p:spPr>
            <a:xfrm>
              <a:off x="9122664" y="799071"/>
              <a:ext cx="3057144" cy="45719"/>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301" name="Google Shape;301;p21"/>
          <p:cNvSpPr/>
          <p:nvPr/>
        </p:nvSpPr>
        <p:spPr>
          <a:xfrm>
            <a:off x="0" y="1173104"/>
            <a:ext cx="12192000" cy="595932"/>
          </a:xfrm>
          <a:prstGeom prst="rect">
            <a:avLst/>
          </a:prstGeom>
          <a:solidFill>
            <a:schemeClr val="accent5"/>
          </a:solidFill>
          <a:ln>
            <a:noFill/>
          </a:ln>
        </p:spPr>
        <p:txBody>
          <a:bodyPr spcFirstLastPara="1" wrap="square" lIns="91425" tIns="45700" rIns="91425" bIns="45700" anchor="t" anchorCtr="0">
            <a:spAutoFit/>
          </a:bodyPr>
          <a:lstStyle/>
          <a:p>
            <a:pPr marL="0" marR="0" lvl="0" indent="0" algn="ctr" rtl="0">
              <a:lnSpc>
                <a:spcPct val="107000"/>
              </a:lnSpc>
              <a:spcBef>
                <a:spcPts val="0"/>
              </a:spcBef>
              <a:spcAft>
                <a:spcPts val="0"/>
              </a:spcAft>
              <a:buNone/>
            </a:pPr>
            <a:r>
              <a:rPr lang="en-US" sz="3200" i="1">
                <a:solidFill>
                  <a:schemeClr val="lt1"/>
                </a:solidFill>
                <a:latin typeface="Arial"/>
                <a:ea typeface="Arial"/>
                <a:cs typeface="Arial"/>
                <a:sym typeface="Arial"/>
              </a:rPr>
              <a:t>Tool to evaluate progress of rank attainment</a:t>
            </a:r>
            <a:endParaRPr/>
          </a:p>
        </p:txBody>
      </p:sp>
      <p:sp>
        <p:nvSpPr>
          <p:cNvPr id="302" name="Google Shape;302;p21"/>
          <p:cNvSpPr/>
          <p:nvPr/>
        </p:nvSpPr>
        <p:spPr>
          <a:xfrm>
            <a:off x="812800" y="2084188"/>
            <a:ext cx="10706100" cy="954107"/>
          </a:xfrm>
          <a:prstGeom prst="rect">
            <a:avLst/>
          </a:prstGeom>
          <a:noFill/>
          <a:ln w="60325" cap="flat" cmpd="sng">
            <a:solidFill>
              <a:schemeClr val="lt1"/>
            </a:solidFill>
            <a:prstDash val="dot"/>
            <a:round/>
            <a:headEnd type="none" w="sm" len="sm"/>
            <a:tailEnd type="none" w="sm" len="sm"/>
          </a:ln>
        </p:spPr>
        <p:txBody>
          <a:bodyPr spcFirstLastPara="1" wrap="square" lIns="91425" tIns="45700" rIns="91425" bIns="45700" anchor="t" anchorCtr="0">
            <a:spAutoFit/>
          </a:bodyPr>
          <a:lstStyle/>
          <a:p>
            <a:pPr marL="457200" marR="0" lvl="1" indent="0" algn="ctr" rtl="0">
              <a:spcBef>
                <a:spcPts val="0"/>
              </a:spcBef>
              <a:spcAft>
                <a:spcPts val="0"/>
              </a:spcAft>
              <a:buNone/>
            </a:pPr>
            <a:r>
              <a:rPr lang="en-US" sz="2800" b="0" i="0" u="none" strike="noStrike" cap="none">
                <a:solidFill>
                  <a:schemeClr val="dk1"/>
                </a:solidFill>
                <a:latin typeface="Calibri"/>
                <a:ea typeface="Calibri"/>
                <a:cs typeface="Calibri"/>
                <a:sym typeface="Calibri"/>
              </a:rPr>
              <a:t>Ratio of cohort's percentage representation at a higher academic rank relative to their percentage at a lower academic rank</a:t>
            </a:r>
            <a:endParaRPr/>
          </a:p>
        </p:txBody>
      </p:sp>
      <p:sp>
        <p:nvSpPr>
          <p:cNvPr id="303" name="Google Shape;303;p21"/>
          <p:cNvSpPr txBox="1"/>
          <p:nvPr/>
        </p:nvSpPr>
        <p:spPr>
          <a:xfrm>
            <a:off x="4737100" y="3124204"/>
            <a:ext cx="5257800" cy="181588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accent1"/>
                </a:solidFill>
                <a:latin typeface="Calibri"/>
                <a:ea typeface="Calibri"/>
                <a:cs typeface="Calibri"/>
                <a:sym typeface="Calibri"/>
              </a:rPr>
              <a:t>% women professors </a:t>
            </a:r>
            <a:br>
              <a:rPr lang="en-US" sz="2800" b="1">
                <a:solidFill>
                  <a:schemeClr val="accent1"/>
                </a:solidFill>
                <a:latin typeface="Calibri"/>
                <a:ea typeface="Calibri"/>
                <a:cs typeface="Calibri"/>
                <a:sym typeface="Calibri"/>
              </a:rPr>
            </a:br>
            <a:endParaRPr sz="2800" b="1">
              <a:solidFill>
                <a:schemeClr val="accent1"/>
              </a:solidFill>
              <a:latin typeface="Calibri"/>
              <a:ea typeface="Calibri"/>
              <a:cs typeface="Calibri"/>
              <a:sym typeface="Calibri"/>
            </a:endParaRPr>
          </a:p>
          <a:p>
            <a:pPr marL="0" marR="0" lvl="0" indent="0" algn="l" rtl="0">
              <a:spcBef>
                <a:spcPts val="0"/>
              </a:spcBef>
              <a:spcAft>
                <a:spcPts val="0"/>
              </a:spcAft>
              <a:buNone/>
            </a:pPr>
            <a:r>
              <a:rPr lang="en-US" sz="2800" b="1">
                <a:solidFill>
                  <a:schemeClr val="accent1"/>
                </a:solidFill>
                <a:latin typeface="Calibri"/>
                <a:ea typeface="Calibri"/>
                <a:cs typeface="Calibri"/>
                <a:sym typeface="Calibri"/>
              </a:rPr>
              <a:t>% women assistant professors</a:t>
            </a:r>
            <a:endParaRPr sz="2800" b="1">
              <a:solidFill>
                <a:schemeClr val="accent1"/>
              </a:solidFill>
              <a:latin typeface="Calibri"/>
              <a:ea typeface="Calibri"/>
              <a:cs typeface="Calibri"/>
              <a:sym typeface="Calibri"/>
            </a:endParaRPr>
          </a:p>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cxnSp>
        <p:nvCxnSpPr>
          <p:cNvPr id="304" name="Google Shape;304;p21"/>
          <p:cNvCxnSpPr/>
          <p:nvPr/>
        </p:nvCxnSpPr>
        <p:spPr>
          <a:xfrm>
            <a:off x="4495800" y="3798455"/>
            <a:ext cx="4750130" cy="0"/>
          </a:xfrm>
          <a:prstGeom prst="straightConnector1">
            <a:avLst/>
          </a:prstGeom>
          <a:noFill/>
          <a:ln w="38100" cap="flat" cmpd="sng">
            <a:solidFill>
              <a:schemeClr val="accent1"/>
            </a:solidFill>
            <a:prstDash val="solid"/>
            <a:miter lim="800000"/>
            <a:headEnd type="none" w="sm" len="sm"/>
            <a:tailEnd type="none" w="sm" len="sm"/>
          </a:ln>
        </p:spPr>
      </p:cxnSp>
      <p:sp>
        <p:nvSpPr>
          <p:cNvPr id="305" name="Google Shape;305;p21"/>
          <p:cNvSpPr txBox="1"/>
          <p:nvPr/>
        </p:nvSpPr>
        <p:spPr>
          <a:xfrm>
            <a:off x="449705" y="5088965"/>
            <a:ext cx="11424795" cy="1077218"/>
          </a:xfrm>
          <a:prstGeom prst="rect">
            <a:avLst/>
          </a:prstGeom>
          <a:noFill/>
          <a:ln w="57150" cap="flat" cmpd="sng">
            <a:solidFill>
              <a:schemeClr val="lt1"/>
            </a:solidFill>
            <a:prstDash val="dot"/>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a:solidFill>
                  <a:schemeClr val="dk1"/>
                </a:solidFill>
                <a:latin typeface="Calibri"/>
                <a:ea typeface="Calibri"/>
                <a:cs typeface="Calibri"/>
                <a:sym typeface="Calibri"/>
              </a:rPr>
              <a:t>REI highlights inequities in faculty rank that may be masked when using aggregate faculty proportions, which do not account for rank </a:t>
            </a:r>
            <a:endParaRPr/>
          </a:p>
        </p:txBody>
      </p:sp>
      <p:sp>
        <p:nvSpPr>
          <p:cNvPr id="306" name="Google Shape;306;p21"/>
          <p:cNvSpPr txBox="1"/>
          <p:nvPr/>
        </p:nvSpPr>
        <p:spPr>
          <a:xfrm>
            <a:off x="2743200" y="3175966"/>
            <a:ext cx="2019300"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0">
                <a:solidFill>
                  <a:schemeClr val="accent1"/>
                </a:solidFill>
                <a:latin typeface="Calibri"/>
                <a:ea typeface="Calibri"/>
                <a:cs typeface="Calibri"/>
                <a:sym typeface="Calibri"/>
              </a:rPr>
              <a:t>REI =</a:t>
            </a:r>
            <a:endParaRPr/>
          </a:p>
        </p:txBody>
      </p:sp>
      <p:cxnSp>
        <p:nvCxnSpPr>
          <p:cNvPr id="307" name="Google Shape;307;p21"/>
          <p:cNvCxnSpPr/>
          <p:nvPr/>
        </p:nvCxnSpPr>
        <p:spPr>
          <a:xfrm>
            <a:off x="449705" y="4826000"/>
            <a:ext cx="11221595" cy="0"/>
          </a:xfrm>
          <a:prstGeom prst="straightConnector1">
            <a:avLst/>
          </a:prstGeom>
          <a:noFill/>
          <a:ln w="69850" cap="flat" cmpd="sng">
            <a:solidFill>
              <a:schemeClr val="accent1"/>
            </a:solidFill>
            <a:prstDash val="solid"/>
            <a:miter lim="800000"/>
            <a:headEnd type="none" w="sm" len="sm"/>
            <a:tailEnd type="none" w="sm" len="sm"/>
          </a:ln>
        </p:spPr>
      </p:cxnSp>
      <p:sp>
        <p:nvSpPr>
          <p:cNvPr id="308" name="Google Shape;308;p21"/>
          <p:cNvSpPr txBox="1"/>
          <p:nvPr/>
        </p:nvSpPr>
        <p:spPr>
          <a:xfrm>
            <a:off x="7315200" y="6248400"/>
            <a:ext cx="6186997"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chemeClr val="dk1"/>
                </a:solidFill>
                <a:latin typeface="Calibri"/>
                <a:ea typeface="Calibri"/>
                <a:cs typeface="Calibri"/>
                <a:sym typeface="Calibri"/>
              </a:rPr>
              <a:t>Fassiotto M. et al.</a:t>
            </a:r>
            <a:r>
              <a:rPr lang="en-US" sz="1400" i="1">
                <a:solidFill>
                  <a:schemeClr val="dk1"/>
                </a:solidFill>
                <a:latin typeface="Calibri"/>
                <a:ea typeface="Calibri"/>
                <a:cs typeface="Calibri"/>
                <a:sym typeface="Calibri"/>
              </a:rPr>
              <a:t> Acad Med. </a:t>
            </a:r>
            <a:r>
              <a:rPr lang="en-US" sz="1400">
                <a:solidFill>
                  <a:schemeClr val="dk1"/>
                </a:solidFill>
                <a:latin typeface="Calibri"/>
                <a:ea typeface="Calibri"/>
                <a:cs typeface="Calibri"/>
                <a:sym typeface="Calibri"/>
              </a:rPr>
              <a:t>2020;95(12):1844-1852. </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p22"/>
          <p:cNvSpPr txBox="1">
            <a:spLocks noGrp="1"/>
          </p:cNvSpPr>
          <p:nvPr>
            <p:ph type="title"/>
          </p:nvPr>
        </p:nvSpPr>
        <p:spPr>
          <a:xfrm>
            <a:off x="228600" y="-76200"/>
            <a:ext cx="10563752" cy="944379"/>
          </a:xfrm>
          <a:prstGeom prst="rect">
            <a:avLst/>
          </a:prstGeom>
          <a:noFill/>
          <a:ln w="76200" cap="flat" cmpd="sng">
            <a:solidFill>
              <a:schemeClr val="dk1"/>
            </a:solidFill>
            <a:prstDash val="solid"/>
            <a:round/>
            <a:headEnd type="none" w="sm" len="sm"/>
            <a:tailEnd type="none" w="sm" len="sm"/>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800"/>
              <a:buFont typeface="Calibri"/>
              <a:buNone/>
            </a:pPr>
            <a:r>
              <a:rPr lang="en-US"/>
              <a:t>REI by Gender 2015, 2017, 2019, 2020</a:t>
            </a:r>
            <a:endParaRPr/>
          </a:p>
        </p:txBody>
      </p:sp>
      <p:graphicFrame>
        <p:nvGraphicFramePr>
          <p:cNvPr id="314" name="Google Shape;314;p22"/>
          <p:cNvGraphicFramePr/>
          <p:nvPr/>
        </p:nvGraphicFramePr>
        <p:xfrm>
          <a:off x="228600" y="1066800"/>
          <a:ext cx="11582425" cy="5298275"/>
        </p:xfrm>
        <a:graphic>
          <a:graphicData uri="http://schemas.openxmlformats.org/drawingml/2006/table">
            <a:tbl>
              <a:tblPr firstRow="1" bandCol="1">
                <a:noFill/>
                <a:tableStyleId>{B6C872CA-3EA4-49B7-AE82-BEE67006A348}</a:tableStyleId>
              </a:tblPr>
              <a:tblGrid>
                <a:gridCol w="2902375">
                  <a:extLst>
                    <a:ext uri="{9D8B030D-6E8A-4147-A177-3AD203B41FA5}">
                      <a16:colId xmlns:a16="http://schemas.microsoft.com/office/drawing/2014/main" val="20000"/>
                    </a:ext>
                  </a:extLst>
                </a:gridCol>
                <a:gridCol w="1272450">
                  <a:extLst>
                    <a:ext uri="{9D8B030D-6E8A-4147-A177-3AD203B41FA5}">
                      <a16:colId xmlns:a16="http://schemas.microsoft.com/office/drawing/2014/main" val="20001"/>
                    </a:ext>
                  </a:extLst>
                </a:gridCol>
                <a:gridCol w="1315825">
                  <a:extLst>
                    <a:ext uri="{9D8B030D-6E8A-4147-A177-3AD203B41FA5}">
                      <a16:colId xmlns:a16="http://schemas.microsoft.com/office/drawing/2014/main" val="20002"/>
                    </a:ext>
                  </a:extLst>
                </a:gridCol>
                <a:gridCol w="1243525">
                  <a:extLst>
                    <a:ext uri="{9D8B030D-6E8A-4147-A177-3AD203B41FA5}">
                      <a16:colId xmlns:a16="http://schemas.microsoft.com/office/drawing/2014/main" val="20003"/>
                    </a:ext>
                  </a:extLst>
                </a:gridCol>
                <a:gridCol w="1386300">
                  <a:extLst>
                    <a:ext uri="{9D8B030D-6E8A-4147-A177-3AD203B41FA5}">
                      <a16:colId xmlns:a16="http://schemas.microsoft.com/office/drawing/2014/main" val="20004"/>
                    </a:ext>
                  </a:extLst>
                </a:gridCol>
                <a:gridCol w="1107075">
                  <a:extLst>
                    <a:ext uri="{9D8B030D-6E8A-4147-A177-3AD203B41FA5}">
                      <a16:colId xmlns:a16="http://schemas.microsoft.com/office/drawing/2014/main" val="20005"/>
                    </a:ext>
                  </a:extLst>
                </a:gridCol>
                <a:gridCol w="1059475">
                  <a:extLst>
                    <a:ext uri="{9D8B030D-6E8A-4147-A177-3AD203B41FA5}">
                      <a16:colId xmlns:a16="http://schemas.microsoft.com/office/drawing/2014/main" val="20006"/>
                    </a:ext>
                  </a:extLst>
                </a:gridCol>
                <a:gridCol w="1295400">
                  <a:extLst>
                    <a:ext uri="{9D8B030D-6E8A-4147-A177-3AD203B41FA5}">
                      <a16:colId xmlns:a16="http://schemas.microsoft.com/office/drawing/2014/main" val="20007"/>
                    </a:ext>
                  </a:extLst>
                </a:gridCol>
              </a:tblGrid>
              <a:tr h="830550">
                <a:tc>
                  <a:txBody>
                    <a:bodyPr/>
                    <a:lstStyle/>
                    <a:p>
                      <a:pPr marL="0" marR="0" lvl="0" indent="0" algn="l" rtl="0">
                        <a:spcBef>
                          <a:spcPts val="0"/>
                        </a:spcBef>
                        <a:spcAft>
                          <a:spcPts val="0"/>
                        </a:spcAft>
                        <a:buNone/>
                      </a:pPr>
                      <a:endParaRPr sz="2400" b="0" i="0" u="none" strike="noStrike" cap="none">
                        <a:solidFill>
                          <a:schemeClr val="dk1"/>
                        </a:solidFill>
                        <a:latin typeface="Calibri"/>
                        <a:ea typeface="Calibri"/>
                        <a:cs typeface="Calibri"/>
                        <a:sym typeface="Calibri"/>
                      </a:endParaRPr>
                    </a:p>
                  </a:txBody>
                  <a:tcPr marL="9525" marR="9525" marT="9525" marB="0" anchor="b">
                    <a:lnL w="76200" cap="flat" cmpd="sng">
                      <a:solidFill>
                        <a:schemeClr val="accent6"/>
                      </a:solidFill>
                      <a:prstDash val="solid"/>
                      <a:round/>
                      <a:headEnd type="none" w="sm" len="sm"/>
                      <a:tailEnd type="none" w="sm" len="sm"/>
                    </a:lnL>
                    <a:lnT w="76200" cap="flat" cmpd="sng">
                      <a:solidFill>
                        <a:schemeClr val="accent6"/>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4E0B2"/>
                    </a:solidFill>
                  </a:tcPr>
                </a:tc>
                <a:tc gridSpan="3">
                  <a:txBody>
                    <a:bodyPr/>
                    <a:lstStyle/>
                    <a:p>
                      <a:pPr marL="0" marR="0" lvl="0" indent="0" algn="ctr" rtl="0">
                        <a:spcBef>
                          <a:spcPts val="0"/>
                        </a:spcBef>
                        <a:spcAft>
                          <a:spcPts val="0"/>
                        </a:spcAft>
                        <a:buNone/>
                      </a:pPr>
                      <a:r>
                        <a:rPr lang="en-US" sz="3200" b="0" u="none" strike="noStrike" cap="none">
                          <a:solidFill>
                            <a:schemeClr val="dk1"/>
                          </a:solidFill>
                        </a:rPr>
                        <a:t>Male </a:t>
                      </a:r>
                      <a:endParaRPr sz="3200" b="0" i="0" u="none" strike="noStrike" cap="none">
                        <a:solidFill>
                          <a:schemeClr val="dk1"/>
                        </a:solidFill>
                        <a:latin typeface="Calibri"/>
                        <a:ea typeface="Calibri"/>
                        <a:cs typeface="Calibri"/>
                        <a:sym typeface="Calibri"/>
                      </a:endParaRPr>
                    </a:p>
                  </a:txBody>
                  <a:tcPr marL="9525" marR="9525" marT="9525" marB="0" anchor="ctr">
                    <a:lnR w="38100" cap="flat" cmpd="sng">
                      <a:solidFill>
                        <a:schemeClr val="accent6"/>
                      </a:solidFill>
                      <a:prstDash val="solid"/>
                      <a:round/>
                      <a:headEnd type="none" w="sm" len="sm"/>
                      <a:tailEnd type="none" w="sm" len="sm"/>
                    </a:lnR>
                    <a:lnT w="76200" cap="flat" cmpd="sng">
                      <a:solidFill>
                        <a:schemeClr val="accent6"/>
                      </a:solidFill>
                      <a:prstDash val="solid"/>
                      <a:round/>
                      <a:headEnd type="none" w="sm" len="sm"/>
                      <a:tailEnd type="none" w="sm" len="sm"/>
                    </a:lnT>
                  </a:tcPr>
                </a:tc>
                <a:tc hMerge="1">
                  <a:txBody>
                    <a:bodyPr/>
                    <a:lstStyle/>
                    <a:p>
                      <a:endParaRPr lang="en-US"/>
                    </a:p>
                  </a:txBody>
                  <a:tcPr/>
                </a:tc>
                <a:tc hMerge="1">
                  <a:txBody>
                    <a:bodyPr/>
                    <a:lstStyle/>
                    <a:p>
                      <a:endParaRPr lang="en-US"/>
                    </a:p>
                  </a:txBody>
                  <a:tcPr/>
                </a:tc>
                <a:tc gridSpan="4">
                  <a:txBody>
                    <a:bodyPr/>
                    <a:lstStyle/>
                    <a:p>
                      <a:pPr marL="0" marR="0" lvl="0" indent="0" algn="ctr" rtl="0">
                        <a:spcBef>
                          <a:spcPts val="0"/>
                        </a:spcBef>
                        <a:spcAft>
                          <a:spcPts val="0"/>
                        </a:spcAft>
                        <a:buNone/>
                      </a:pPr>
                      <a:r>
                        <a:rPr lang="en-US" sz="3200" b="0" u="none" strike="noStrike" cap="none">
                          <a:solidFill>
                            <a:schemeClr val="dk1"/>
                          </a:solidFill>
                        </a:rPr>
                        <a:t>Female</a:t>
                      </a:r>
                      <a:endParaRPr sz="3200" b="0" i="0" u="none" strike="noStrike" cap="none">
                        <a:solidFill>
                          <a:schemeClr val="dk1"/>
                        </a:solidFill>
                        <a:latin typeface="Calibri"/>
                        <a:ea typeface="Calibri"/>
                        <a:cs typeface="Calibri"/>
                        <a:sym typeface="Calibri"/>
                      </a:endParaRPr>
                    </a:p>
                  </a:txBody>
                  <a:tcPr marL="9525" marR="9525" marT="9525" marB="0" anchor="ctr">
                    <a:lnL w="38100" cap="flat" cmpd="sng">
                      <a:solidFill>
                        <a:schemeClr val="accent6"/>
                      </a:solidFill>
                      <a:prstDash val="solid"/>
                      <a:round/>
                      <a:headEnd type="none" w="sm" len="sm"/>
                      <a:tailEnd type="none" w="sm" len="sm"/>
                    </a:lnL>
                    <a:lnR w="76200" cap="flat" cmpd="sng">
                      <a:solidFill>
                        <a:schemeClr val="accent6"/>
                      </a:solidFill>
                      <a:prstDash val="solid"/>
                      <a:round/>
                      <a:headEnd type="none" w="sm" len="sm"/>
                      <a:tailEnd type="none" w="sm" len="sm"/>
                    </a:lnR>
                    <a:lnT w="76200" cap="flat" cmpd="sng">
                      <a:solidFill>
                        <a:schemeClr val="accent6"/>
                      </a:solidFill>
                      <a:prstDash val="solid"/>
                      <a:round/>
                      <a:headEnd type="none" w="sm" len="sm"/>
                      <a:tailEnd type="none" w="sm" len="sm"/>
                    </a:lnT>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830550">
                <a:tc>
                  <a:txBody>
                    <a:bodyPr/>
                    <a:lstStyle/>
                    <a:p>
                      <a:pPr marL="0" marR="0" lvl="0" indent="0" algn="l" rtl="0">
                        <a:spcBef>
                          <a:spcPts val="0"/>
                        </a:spcBef>
                        <a:spcAft>
                          <a:spcPts val="0"/>
                        </a:spcAft>
                        <a:buNone/>
                      </a:pPr>
                      <a:endParaRPr sz="2400" b="0" i="0" u="none" strike="noStrike" cap="none">
                        <a:solidFill>
                          <a:schemeClr val="dk1"/>
                        </a:solidFill>
                        <a:latin typeface="Calibri"/>
                        <a:ea typeface="Calibri"/>
                        <a:cs typeface="Calibri"/>
                        <a:sym typeface="Calibri"/>
                      </a:endParaRPr>
                    </a:p>
                  </a:txBody>
                  <a:tcPr marL="9525" marR="9525" marT="9525" marB="0" anchor="b">
                    <a:lnL w="76200" cap="flat" cmpd="sng">
                      <a:solidFill>
                        <a:schemeClr val="accent6"/>
                      </a:solidFill>
                      <a:prstDash val="solid"/>
                      <a:round/>
                      <a:headEnd type="none" w="sm" len="sm"/>
                      <a:tailEnd type="none" w="sm" len="sm"/>
                    </a:lnL>
                    <a:lnT w="9525" cap="flat" cmpd="sng">
                      <a:solidFill>
                        <a:srgbClr val="000000">
                          <a:alpha val="0"/>
                        </a:srgbClr>
                      </a:solidFill>
                      <a:prstDash val="solid"/>
                      <a:round/>
                      <a:headEnd type="none" w="sm" len="sm"/>
                      <a:tailEnd type="none" w="sm" len="sm"/>
                    </a:lnT>
                    <a:solidFill>
                      <a:srgbClr val="C4E0B2"/>
                    </a:solidFill>
                  </a:tcPr>
                </a:tc>
                <a:tc>
                  <a:txBody>
                    <a:bodyPr/>
                    <a:lstStyle/>
                    <a:p>
                      <a:pPr marL="0" marR="0" lvl="0" indent="0" algn="ctr" rtl="0">
                        <a:spcBef>
                          <a:spcPts val="0"/>
                        </a:spcBef>
                        <a:spcAft>
                          <a:spcPts val="0"/>
                        </a:spcAft>
                        <a:buNone/>
                      </a:pPr>
                      <a:r>
                        <a:rPr lang="en-US" sz="2400" b="0" u="none" strike="noStrike" cap="none">
                          <a:solidFill>
                            <a:schemeClr val="dk1"/>
                          </a:solidFill>
                        </a:rPr>
                        <a:t>2015</a:t>
                      </a:r>
                      <a:endParaRPr sz="2400" b="0" i="0" u="none" strike="noStrike" cap="none">
                        <a:solidFill>
                          <a:schemeClr val="dk1"/>
                        </a:solidFill>
                        <a:latin typeface="Calibri"/>
                        <a:ea typeface="Calibri"/>
                        <a:cs typeface="Calibri"/>
                        <a:sym typeface="Calibri"/>
                      </a:endParaRPr>
                    </a:p>
                  </a:txBody>
                  <a:tcPr marL="9525" marR="9525" marT="9525" marB="0" anchor="ctr"/>
                </a:tc>
                <a:tc>
                  <a:txBody>
                    <a:bodyPr/>
                    <a:lstStyle/>
                    <a:p>
                      <a:pPr marL="0" marR="0" lvl="0" indent="0" algn="ctr" rtl="0">
                        <a:spcBef>
                          <a:spcPts val="0"/>
                        </a:spcBef>
                        <a:spcAft>
                          <a:spcPts val="0"/>
                        </a:spcAft>
                        <a:buNone/>
                      </a:pPr>
                      <a:r>
                        <a:rPr lang="en-US" sz="2400" b="0" u="none" strike="noStrike" cap="none">
                          <a:solidFill>
                            <a:schemeClr val="dk1"/>
                          </a:solidFill>
                        </a:rPr>
                        <a:t>2017</a:t>
                      </a:r>
                      <a:endParaRPr sz="2400" b="0" i="0" u="none" strike="noStrike" cap="none">
                        <a:solidFill>
                          <a:schemeClr val="dk1"/>
                        </a:solidFill>
                        <a:latin typeface="Calibri"/>
                        <a:ea typeface="Calibri"/>
                        <a:cs typeface="Calibri"/>
                        <a:sym typeface="Calibri"/>
                      </a:endParaRPr>
                    </a:p>
                  </a:txBody>
                  <a:tcPr marL="9525" marR="9525" marT="9525" marB="0" anchor="ctr"/>
                </a:tc>
                <a:tc>
                  <a:txBody>
                    <a:bodyPr/>
                    <a:lstStyle/>
                    <a:p>
                      <a:pPr marL="0" marR="0" lvl="0" indent="0" algn="ctr" rtl="0">
                        <a:spcBef>
                          <a:spcPts val="0"/>
                        </a:spcBef>
                        <a:spcAft>
                          <a:spcPts val="0"/>
                        </a:spcAft>
                        <a:buNone/>
                      </a:pPr>
                      <a:r>
                        <a:rPr lang="en-US" sz="2400" b="0" u="none" strike="noStrike" cap="none">
                          <a:solidFill>
                            <a:schemeClr val="dk1"/>
                          </a:solidFill>
                        </a:rPr>
                        <a:t>2019</a:t>
                      </a:r>
                      <a:endParaRPr sz="2400" b="0" i="0" u="none" strike="noStrike" cap="none">
                        <a:solidFill>
                          <a:schemeClr val="dk1"/>
                        </a:solidFill>
                        <a:latin typeface="Calibri"/>
                        <a:ea typeface="Calibri"/>
                        <a:cs typeface="Calibri"/>
                        <a:sym typeface="Calibri"/>
                      </a:endParaRPr>
                    </a:p>
                  </a:txBody>
                  <a:tcPr marL="9525" marR="9525" marT="9525" marB="0" anchor="ctr">
                    <a:lnR w="38100" cap="flat" cmpd="sng">
                      <a:solidFill>
                        <a:schemeClr val="accent6"/>
                      </a:solidFill>
                      <a:prstDash val="solid"/>
                      <a:round/>
                      <a:headEnd type="none" w="sm" len="sm"/>
                      <a:tailEnd type="none" w="sm" len="sm"/>
                    </a:lnR>
                  </a:tcPr>
                </a:tc>
                <a:tc>
                  <a:txBody>
                    <a:bodyPr/>
                    <a:lstStyle/>
                    <a:p>
                      <a:pPr marL="0" marR="0" lvl="0" indent="0" algn="ctr" rtl="0">
                        <a:spcBef>
                          <a:spcPts val="0"/>
                        </a:spcBef>
                        <a:spcAft>
                          <a:spcPts val="0"/>
                        </a:spcAft>
                        <a:buNone/>
                      </a:pPr>
                      <a:r>
                        <a:rPr lang="en-US" sz="2400" b="0" u="none" strike="noStrike" cap="none">
                          <a:solidFill>
                            <a:schemeClr val="dk1"/>
                          </a:solidFill>
                        </a:rPr>
                        <a:t>2015</a:t>
                      </a:r>
                      <a:endParaRPr sz="2400" b="0" i="0" u="none" strike="noStrike" cap="none">
                        <a:solidFill>
                          <a:schemeClr val="dk1"/>
                        </a:solidFill>
                        <a:latin typeface="Calibri"/>
                        <a:ea typeface="Calibri"/>
                        <a:cs typeface="Calibri"/>
                        <a:sym typeface="Calibri"/>
                      </a:endParaRPr>
                    </a:p>
                  </a:txBody>
                  <a:tcPr marL="9525" marR="9525" marT="9525" marB="0" anchor="ctr">
                    <a:lnL w="38100" cap="flat" cmpd="sng">
                      <a:solidFill>
                        <a:schemeClr val="accent6"/>
                      </a:solidFill>
                      <a:prstDash val="solid"/>
                      <a:round/>
                      <a:headEnd type="none" w="sm" len="sm"/>
                      <a:tailEnd type="none" w="sm" len="sm"/>
                    </a:lnL>
                  </a:tcPr>
                </a:tc>
                <a:tc>
                  <a:txBody>
                    <a:bodyPr/>
                    <a:lstStyle/>
                    <a:p>
                      <a:pPr marL="0" marR="0" lvl="0" indent="0" algn="ctr" rtl="0">
                        <a:spcBef>
                          <a:spcPts val="0"/>
                        </a:spcBef>
                        <a:spcAft>
                          <a:spcPts val="0"/>
                        </a:spcAft>
                        <a:buNone/>
                      </a:pPr>
                      <a:r>
                        <a:rPr lang="en-US" sz="2400" b="0" u="none" strike="noStrike" cap="none">
                          <a:solidFill>
                            <a:schemeClr val="dk1"/>
                          </a:solidFill>
                        </a:rPr>
                        <a:t>2017</a:t>
                      </a:r>
                      <a:endParaRPr sz="2400" b="0" i="0" u="none" strike="noStrike" cap="none">
                        <a:solidFill>
                          <a:schemeClr val="dk1"/>
                        </a:solidFill>
                        <a:latin typeface="Calibri"/>
                        <a:ea typeface="Calibri"/>
                        <a:cs typeface="Calibri"/>
                        <a:sym typeface="Calibri"/>
                      </a:endParaRPr>
                    </a:p>
                  </a:txBody>
                  <a:tcPr marL="9525" marR="9525" marT="9525" marB="0" anchor="ctr"/>
                </a:tc>
                <a:tc>
                  <a:txBody>
                    <a:bodyPr/>
                    <a:lstStyle/>
                    <a:p>
                      <a:pPr marL="0" marR="0" lvl="0" indent="0" algn="ctr" rtl="0">
                        <a:spcBef>
                          <a:spcPts val="0"/>
                        </a:spcBef>
                        <a:spcAft>
                          <a:spcPts val="0"/>
                        </a:spcAft>
                        <a:buNone/>
                      </a:pPr>
                      <a:r>
                        <a:rPr lang="en-US" sz="2400" b="0" u="none" strike="noStrike" cap="none">
                          <a:solidFill>
                            <a:schemeClr val="dk1"/>
                          </a:solidFill>
                        </a:rPr>
                        <a:t>2019</a:t>
                      </a:r>
                      <a:endParaRPr sz="2400" b="0" i="0" u="none" strike="noStrike" cap="none">
                        <a:solidFill>
                          <a:schemeClr val="dk1"/>
                        </a:solidFill>
                        <a:latin typeface="Calibri"/>
                        <a:ea typeface="Calibri"/>
                        <a:cs typeface="Calibri"/>
                        <a:sym typeface="Calibri"/>
                      </a:endParaRPr>
                    </a:p>
                  </a:txBody>
                  <a:tcPr marL="9525" marR="9525" marT="9525" marB="0" anchor="ctr"/>
                </a:tc>
                <a:tc>
                  <a:txBody>
                    <a:bodyPr/>
                    <a:lstStyle/>
                    <a:p>
                      <a:pPr marL="0" marR="0" lvl="0" indent="0" algn="ctr" rtl="0">
                        <a:spcBef>
                          <a:spcPts val="0"/>
                        </a:spcBef>
                        <a:spcAft>
                          <a:spcPts val="0"/>
                        </a:spcAft>
                        <a:buNone/>
                      </a:pPr>
                      <a:r>
                        <a:rPr lang="en-US" sz="2400" b="0" i="0" u="none" strike="noStrike" cap="none">
                          <a:solidFill>
                            <a:schemeClr val="dk1"/>
                          </a:solidFill>
                          <a:latin typeface="Calibri"/>
                          <a:ea typeface="Calibri"/>
                          <a:cs typeface="Calibri"/>
                          <a:sym typeface="Calibri"/>
                        </a:rPr>
                        <a:t>2020</a:t>
                      </a:r>
                      <a:endParaRPr/>
                    </a:p>
                  </a:txBody>
                  <a:tcPr marL="9525" marR="9525" marT="9525" marB="0" anchor="ctr">
                    <a:lnR w="76200" cap="flat" cmpd="sng">
                      <a:solidFill>
                        <a:schemeClr val="accent6"/>
                      </a:solidFill>
                      <a:prstDash val="solid"/>
                      <a:round/>
                      <a:headEnd type="none" w="sm" len="sm"/>
                      <a:tailEnd type="none" w="sm" len="sm"/>
                    </a:lnR>
                  </a:tcPr>
                </a:tc>
                <a:extLst>
                  <a:ext uri="{0D108BD9-81ED-4DB2-BD59-A6C34878D82A}">
                    <a16:rowId xmlns:a16="http://schemas.microsoft.com/office/drawing/2014/main" val="10001"/>
                  </a:ext>
                </a:extLst>
              </a:tr>
              <a:tr h="1245100">
                <a:tc>
                  <a:txBody>
                    <a:bodyPr/>
                    <a:lstStyle/>
                    <a:p>
                      <a:pPr marL="0" marR="0" lvl="0" indent="0" algn="ctr" rtl="0">
                        <a:spcBef>
                          <a:spcPts val="0"/>
                        </a:spcBef>
                        <a:spcAft>
                          <a:spcPts val="0"/>
                        </a:spcAft>
                        <a:buNone/>
                      </a:pPr>
                      <a:r>
                        <a:rPr lang="en-US" sz="2200" b="0" u="none" strike="noStrike" cap="none">
                          <a:solidFill>
                            <a:schemeClr val="dk1"/>
                          </a:solidFill>
                        </a:rPr>
                        <a:t>Professor/</a:t>
                      </a:r>
                      <a:br>
                        <a:rPr lang="en-US" sz="2200" b="0" u="none" strike="noStrike" cap="none">
                          <a:solidFill>
                            <a:schemeClr val="dk1"/>
                          </a:solidFill>
                        </a:rPr>
                      </a:br>
                      <a:r>
                        <a:rPr lang="en-US" sz="2200" b="0" u="none" strike="noStrike" cap="none">
                          <a:solidFill>
                            <a:schemeClr val="dk1"/>
                          </a:solidFill>
                        </a:rPr>
                        <a:t>Assistant Professor</a:t>
                      </a:r>
                      <a:endParaRPr sz="2200" b="0" i="0" u="none" strike="noStrike" cap="none">
                        <a:solidFill>
                          <a:schemeClr val="dk1"/>
                        </a:solidFill>
                        <a:latin typeface="Calibri"/>
                        <a:ea typeface="Calibri"/>
                        <a:cs typeface="Calibri"/>
                        <a:sym typeface="Calibri"/>
                      </a:endParaRPr>
                    </a:p>
                  </a:txBody>
                  <a:tcPr marL="9525" marR="9525" marT="9525" marB="0" anchor="ctr">
                    <a:lnL w="76200" cap="flat" cmpd="sng">
                      <a:solidFill>
                        <a:schemeClr val="accent6"/>
                      </a:solidFill>
                      <a:prstDash val="solid"/>
                      <a:round/>
                      <a:headEnd type="none" w="sm" len="sm"/>
                      <a:tailEnd type="none" w="sm" len="sm"/>
                    </a:lnL>
                  </a:tcPr>
                </a:tc>
                <a:tc>
                  <a:txBody>
                    <a:bodyPr/>
                    <a:lstStyle/>
                    <a:p>
                      <a:pPr marL="0" marR="0" lvl="0" indent="0" algn="ctr" rtl="0">
                        <a:spcBef>
                          <a:spcPts val="0"/>
                        </a:spcBef>
                        <a:spcAft>
                          <a:spcPts val="0"/>
                        </a:spcAft>
                        <a:buNone/>
                      </a:pPr>
                      <a:r>
                        <a:rPr lang="en-US" sz="2400" b="0" u="none" strike="noStrike" cap="none">
                          <a:solidFill>
                            <a:schemeClr val="dk1"/>
                          </a:solidFill>
                        </a:rPr>
                        <a:t>1.32</a:t>
                      </a:r>
                      <a:endParaRPr sz="2400" b="0" i="0" u="none" strike="noStrike" cap="none">
                        <a:solidFill>
                          <a:schemeClr val="dk1"/>
                        </a:solidFill>
                        <a:latin typeface="Calibri"/>
                        <a:ea typeface="Calibri"/>
                        <a:cs typeface="Calibri"/>
                        <a:sym typeface="Calibri"/>
                      </a:endParaRPr>
                    </a:p>
                  </a:txBody>
                  <a:tcPr marL="9525" marR="9525" marT="9525" marB="0" anchor="ctr"/>
                </a:tc>
                <a:tc>
                  <a:txBody>
                    <a:bodyPr/>
                    <a:lstStyle/>
                    <a:p>
                      <a:pPr marL="0" marR="0" lvl="0" indent="0" algn="ctr" rtl="0">
                        <a:spcBef>
                          <a:spcPts val="0"/>
                        </a:spcBef>
                        <a:spcAft>
                          <a:spcPts val="0"/>
                        </a:spcAft>
                        <a:buNone/>
                      </a:pPr>
                      <a:r>
                        <a:rPr lang="en-US" sz="2400" b="0" u="none" strike="noStrike" cap="none">
                          <a:solidFill>
                            <a:schemeClr val="dk1"/>
                          </a:solidFill>
                        </a:rPr>
                        <a:t>1.34</a:t>
                      </a:r>
                      <a:endParaRPr sz="2400" b="0" i="0" u="none" strike="noStrike" cap="none">
                        <a:solidFill>
                          <a:schemeClr val="dk1"/>
                        </a:solidFill>
                        <a:latin typeface="Calibri"/>
                        <a:ea typeface="Calibri"/>
                        <a:cs typeface="Calibri"/>
                        <a:sym typeface="Calibri"/>
                      </a:endParaRPr>
                    </a:p>
                  </a:txBody>
                  <a:tcPr marL="9525" marR="9525" marT="9525" marB="0" anchor="ctr"/>
                </a:tc>
                <a:tc>
                  <a:txBody>
                    <a:bodyPr/>
                    <a:lstStyle/>
                    <a:p>
                      <a:pPr marL="0" marR="0" lvl="0" indent="0" algn="ctr" rtl="0">
                        <a:spcBef>
                          <a:spcPts val="0"/>
                        </a:spcBef>
                        <a:spcAft>
                          <a:spcPts val="0"/>
                        </a:spcAft>
                        <a:buNone/>
                      </a:pPr>
                      <a:r>
                        <a:rPr lang="en-US" sz="2400" b="0" u="none" strike="noStrike" cap="none">
                          <a:solidFill>
                            <a:schemeClr val="dk1"/>
                          </a:solidFill>
                        </a:rPr>
                        <a:t>1.37</a:t>
                      </a:r>
                      <a:endParaRPr sz="2400" b="0" i="0" u="none" strike="noStrike" cap="none">
                        <a:solidFill>
                          <a:schemeClr val="dk1"/>
                        </a:solidFill>
                        <a:latin typeface="Calibri"/>
                        <a:ea typeface="Calibri"/>
                        <a:cs typeface="Calibri"/>
                        <a:sym typeface="Calibri"/>
                      </a:endParaRPr>
                    </a:p>
                  </a:txBody>
                  <a:tcPr marL="9525" marR="9525" marT="9525" marB="0" anchor="ctr">
                    <a:lnR w="38100" cap="flat" cmpd="sng">
                      <a:solidFill>
                        <a:schemeClr val="accent6"/>
                      </a:solidFill>
                      <a:prstDash val="solid"/>
                      <a:round/>
                      <a:headEnd type="none" w="sm" len="sm"/>
                      <a:tailEnd type="none" w="sm" len="sm"/>
                    </a:lnR>
                  </a:tcPr>
                </a:tc>
                <a:tc>
                  <a:txBody>
                    <a:bodyPr/>
                    <a:lstStyle/>
                    <a:p>
                      <a:pPr marL="0" marR="0" lvl="0" indent="0" algn="ctr" rtl="0">
                        <a:spcBef>
                          <a:spcPts val="0"/>
                        </a:spcBef>
                        <a:spcAft>
                          <a:spcPts val="0"/>
                        </a:spcAft>
                        <a:buNone/>
                      </a:pPr>
                      <a:r>
                        <a:rPr lang="en-US" sz="2400" b="0" u="none" strike="noStrike" cap="none">
                          <a:solidFill>
                            <a:schemeClr val="dk1"/>
                          </a:solidFill>
                        </a:rPr>
                        <a:t>0.46</a:t>
                      </a:r>
                      <a:endParaRPr sz="2400" b="0" i="0" u="none" strike="noStrike" cap="none">
                        <a:solidFill>
                          <a:schemeClr val="dk1"/>
                        </a:solidFill>
                        <a:latin typeface="Calibri"/>
                        <a:ea typeface="Calibri"/>
                        <a:cs typeface="Calibri"/>
                        <a:sym typeface="Calibri"/>
                      </a:endParaRPr>
                    </a:p>
                  </a:txBody>
                  <a:tcPr marL="9525" marR="9525" marT="9525" marB="0" anchor="ctr">
                    <a:lnL w="38100" cap="flat" cmpd="sng">
                      <a:solidFill>
                        <a:schemeClr val="accent6"/>
                      </a:solidFill>
                      <a:prstDash val="solid"/>
                      <a:round/>
                      <a:headEnd type="none" w="sm" len="sm"/>
                      <a:tailEnd type="none" w="sm" len="sm"/>
                    </a:lnL>
                  </a:tcPr>
                </a:tc>
                <a:tc>
                  <a:txBody>
                    <a:bodyPr/>
                    <a:lstStyle/>
                    <a:p>
                      <a:pPr marL="0" marR="0" lvl="0" indent="0" algn="ctr" rtl="0">
                        <a:spcBef>
                          <a:spcPts val="0"/>
                        </a:spcBef>
                        <a:spcAft>
                          <a:spcPts val="0"/>
                        </a:spcAft>
                        <a:buNone/>
                      </a:pPr>
                      <a:r>
                        <a:rPr lang="en-US" sz="2400" b="0" u="none" strike="noStrike" cap="none">
                          <a:solidFill>
                            <a:schemeClr val="dk1"/>
                          </a:solidFill>
                        </a:rPr>
                        <a:t>0.46</a:t>
                      </a:r>
                      <a:endParaRPr sz="2400" b="0" i="0" u="none" strike="noStrike" cap="none">
                        <a:solidFill>
                          <a:schemeClr val="dk1"/>
                        </a:solidFill>
                        <a:latin typeface="Calibri"/>
                        <a:ea typeface="Calibri"/>
                        <a:cs typeface="Calibri"/>
                        <a:sym typeface="Calibri"/>
                      </a:endParaRPr>
                    </a:p>
                  </a:txBody>
                  <a:tcPr marL="9525" marR="9525" marT="9525" marB="0" anchor="ctr"/>
                </a:tc>
                <a:tc>
                  <a:txBody>
                    <a:bodyPr/>
                    <a:lstStyle/>
                    <a:p>
                      <a:pPr marL="0" marR="0" lvl="0" indent="0" algn="ctr" rtl="0">
                        <a:spcBef>
                          <a:spcPts val="0"/>
                        </a:spcBef>
                        <a:spcAft>
                          <a:spcPts val="0"/>
                        </a:spcAft>
                        <a:buNone/>
                      </a:pPr>
                      <a:r>
                        <a:rPr lang="en-US" sz="2400" b="0" u="none" strike="noStrike" cap="none">
                          <a:solidFill>
                            <a:schemeClr val="dk1"/>
                          </a:solidFill>
                        </a:rPr>
                        <a:t>0.47</a:t>
                      </a:r>
                      <a:endParaRPr sz="2400" b="0" i="0" u="none" strike="noStrike" cap="none">
                        <a:solidFill>
                          <a:schemeClr val="dk1"/>
                        </a:solidFill>
                        <a:latin typeface="Calibri"/>
                        <a:ea typeface="Calibri"/>
                        <a:cs typeface="Calibri"/>
                        <a:sym typeface="Calibri"/>
                      </a:endParaRPr>
                    </a:p>
                  </a:txBody>
                  <a:tcPr marL="9525" marR="9525" marT="9525" marB="0" anchor="ctr"/>
                </a:tc>
                <a:tc>
                  <a:txBody>
                    <a:bodyPr/>
                    <a:lstStyle/>
                    <a:p>
                      <a:pPr marL="0" marR="0" lvl="0" indent="0" algn="ctr" rtl="0">
                        <a:spcBef>
                          <a:spcPts val="0"/>
                        </a:spcBef>
                        <a:spcAft>
                          <a:spcPts val="0"/>
                        </a:spcAft>
                        <a:buNone/>
                      </a:pPr>
                      <a:r>
                        <a:rPr lang="en-US" sz="2400" b="0" i="0" u="none" strike="noStrike" cap="none">
                          <a:solidFill>
                            <a:schemeClr val="dk1"/>
                          </a:solidFill>
                          <a:latin typeface="Calibri"/>
                          <a:ea typeface="Calibri"/>
                          <a:cs typeface="Calibri"/>
                          <a:sym typeface="Calibri"/>
                        </a:rPr>
                        <a:t>0.48</a:t>
                      </a:r>
                      <a:endParaRPr/>
                    </a:p>
                  </a:txBody>
                  <a:tcPr marL="9525" marR="9525" marT="9525" marB="0" anchor="ctr">
                    <a:lnR w="76200" cap="flat" cmpd="sng">
                      <a:solidFill>
                        <a:schemeClr val="accent6"/>
                      </a:solidFill>
                      <a:prstDash val="solid"/>
                      <a:round/>
                      <a:headEnd type="none" w="sm" len="sm"/>
                      <a:tailEnd type="none" w="sm" len="sm"/>
                    </a:lnR>
                  </a:tcPr>
                </a:tc>
                <a:extLst>
                  <a:ext uri="{0D108BD9-81ED-4DB2-BD59-A6C34878D82A}">
                    <a16:rowId xmlns:a16="http://schemas.microsoft.com/office/drawing/2014/main" val="10002"/>
                  </a:ext>
                </a:extLst>
              </a:tr>
              <a:tr h="1148775">
                <a:tc>
                  <a:txBody>
                    <a:bodyPr/>
                    <a:lstStyle/>
                    <a:p>
                      <a:pPr marL="0" marR="0" lvl="0" indent="0" algn="ctr" rtl="0">
                        <a:spcBef>
                          <a:spcPts val="0"/>
                        </a:spcBef>
                        <a:spcAft>
                          <a:spcPts val="0"/>
                        </a:spcAft>
                        <a:buNone/>
                      </a:pPr>
                      <a:r>
                        <a:rPr lang="en-US" sz="2200" b="0" u="none" strike="noStrike" cap="none">
                          <a:solidFill>
                            <a:schemeClr val="dk1"/>
                          </a:solidFill>
                        </a:rPr>
                        <a:t>Professor/</a:t>
                      </a:r>
                      <a:br>
                        <a:rPr lang="en-US" sz="2200" b="0" u="none" strike="noStrike" cap="none">
                          <a:solidFill>
                            <a:schemeClr val="dk1"/>
                          </a:solidFill>
                        </a:rPr>
                      </a:br>
                      <a:r>
                        <a:rPr lang="en-US" sz="2200" b="0" u="none" strike="noStrike" cap="none">
                          <a:solidFill>
                            <a:schemeClr val="dk1"/>
                          </a:solidFill>
                        </a:rPr>
                        <a:t>Associate Professor</a:t>
                      </a:r>
                      <a:endParaRPr sz="2200" b="0" i="0" u="none" strike="noStrike" cap="none">
                        <a:solidFill>
                          <a:schemeClr val="dk1"/>
                        </a:solidFill>
                        <a:latin typeface="Calibri"/>
                        <a:ea typeface="Calibri"/>
                        <a:cs typeface="Calibri"/>
                        <a:sym typeface="Calibri"/>
                      </a:endParaRPr>
                    </a:p>
                  </a:txBody>
                  <a:tcPr marL="9525" marR="9525" marT="9525" marB="0" anchor="ctr">
                    <a:lnL w="76200" cap="flat" cmpd="sng">
                      <a:solidFill>
                        <a:schemeClr val="accent6"/>
                      </a:solidFill>
                      <a:prstDash val="solid"/>
                      <a:round/>
                      <a:headEnd type="none" w="sm" len="sm"/>
                      <a:tailEnd type="none" w="sm" len="sm"/>
                    </a:lnL>
                  </a:tcPr>
                </a:tc>
                <a:tc>
                  <a:txBody>
                    <a:bodyPr/>
                    <a:lstStyle/>
                    <a:p>
                      <a:pPr marL="0" marR="0" lvl="0" indent="0" algn="ctr" rtl="0">
                        <a:spcBef>
                          <a:spcPts val="0"/>
                        </a:spcBef>
                        <a:spcAft>
                          <a:spcPts val="0"/>
                        </a:spcAft>
                        <a:buNone/>
                      </a:pPr>
                      <a:r>
                        <a:rPr lang="en-US" sz="2400" b="0" u="none" strike="noStrike" cap="none">
                          <a:solidFill>
                            <a:schemeClr val="dk1"/>
                          </a:solidFill>
                        </a:rPr>
                        <a:t>1.09</a:t>
                      </a:r>
                      <a:endParaRPr sz="2400" b="0" i="0" u="none" strike="noStrike" cap="none">
                        <a:solidFill>
                          <a:schemeClr val="dk1"/>
                        </a:solidFill>
                        <a:latin typeface="Calibri"/>
                        <a:ea typeface="Calibri"/>
                        <a:cs typeface="Calibri"/>
                        <a:sym typeface="Calibri"/>
                      </a:endParaRPr>
                    </a:p>
                  </a:txBody>
                  <a:tcPr marL="9525" marR="9525" marT="9525" marB="0" anchor="ctr"/>
                </a:tc>
                <a:tc>
                  <a:txBody>
                    <a:bodyPr/>
                    <a:lstStyle/>
                    <a:p>
                      <a:pPr marL="0" marR="0" lvl="0" indent="0" algn="ctr" rtl="0">
                        <a:spcBef>
                          <a:spcPts val="0"/>
                        </a:spcBef>
                        <a:spcAft>
                          <a:spcPts val="0"/>
                        </a:spcAft>
                        <a:buNone/>
                      </a:pPr>
                      <a:r>
                        <a:rPr lang="en-US" sz="2400" b="0" u="none" strike="noStrike" cap="none">
                          <a:solidFill>
                            <a:schemeClr val="dk1"/>
                          </a:solidFill>
                        </a:rPr>
                        <a:t>1.14</a:t>
                      </a:r>
                      <a:endParaRPr sz="2400" b="0" i="0" u="none" strike="noStrike" cap="none">
                        <a:solidFill>
                          <a:schemeClr val="dk1"/>
                        </a:solidFill>
                        <a:latin typeface="Calibri"/>
                        <a:ea typeface="Calibri"/>
                        <a:cs typeface="Calibri"/>
                        <a:sym typeface="Calibri"/>
                      </a:endParaRPr>
                    </a:p>
                  </a:txBody>
                  <a:tcPr marL="9525" marR="9525" marT="9525" marB="0" anchor="ctr"/>
                </a:tc>
                <a:tc>
                  <a:txBody>
                    <a:bodyPr/>
                    <a:lstStyle/>
                    <a:p>
                      <a:pPr marL="0" marR="0" lvl="0" indent="0" algn="ctr" rtl="0">
                        <a:spcBef>
                          <a:spcPts val="0"/>
                        </a:spcBef>
                        <a:spcAft>
                          <a:spcPts val="0"/>
                        </a:spcAft>
                        <a:buNone/>
                      </a:pPr>
                      <a:r>
                        <a:rPr lang="en-US" sz="2400" b="0" u="none" strike="noStrike" cap="none">
                          <a:solidFill>
                            <a:schemeClr val="dk1"/>
                          </a:solidFill>
                        </a:rPr>
                        <a:t>1.16</a:t>
                      </a:r>
                      <a:endParaRPr sz="2400" b="0" i="0" u="none" strike="noStrike" cap="none">
                        <a:solidFill>
                          <a:schemeClr val="dk1"/>
                        </a:solidFill>
                        <a:latin typeface="Calibri"/>
                        <a:ea typeface="Calibri"/>
                        <a:cs typeface="Calibri"/>
                        <a:sym typeface="Calibri"/>
                      </a:endParaRPr>
                    </a:p>
                  </a:txBody>
                  <a:tcPr marL="9525" marR="9525" marT="9525" marB="0" anchor="ctr">
                    <a:lnR w="38100" cap="flat" cmpd="sng">
                      <a:solidFill>
                        <a:schemeClr val="accent6"/>
                      </a:solidFill>
                      <a:prstDash val="solid"/>
                      <a:round/>
                      <a:headEnd type="none" w="sm" len="sm"/>
                      <a:tailEnd type="none" w="sm" len="sm"/>
                    </a:lnR>
                  </a:tcPr>
                </a:tc>
                <a:tc>
                  <a:txBody>
                    <a:bodyPr/>
                    <a:lstStyle/>
                    <a:p>
                      <a:pPr marL="0" marR="0" lvl="0" indent="0" algn="ctr" rtl="0">
                        <a:spcBef>
                          <a:spcPts val="0"/>
                        </a:spcBef>
                        <a:spcAft>
                          <a:spcPts val="0"/>
                        </a:spcAft>
                        <a:buNone/>
                      </a:pPr>
                      <a:r>
                        <a:rPr lang="en-US" sz="2400" b="0" u="none" strike="noStrike" cap="none">
                          <a:solidFill>
                            <a:schemeClr val="dk1"/>
                          </a:solidFill>
                        </a:rPr>
                        <a:t>0.71</a:t>
                      </a:r>
                      <a:endParaRPr sz="2400" b="0" i="0" u="none" strike="noStrike" cap="none">
                        <a:solidFill>
                          <a:schemeClr val="dk1"/>
                        </a:solidFill>
                        <a:latin typeface="Calibri"/>
                        <a:ea typeface="Calibri"/>
                        <a:cs typeface="Calibri"/>
                        <a:sym typeface="Calibri"/>
                      </a:endParaRPr>
                    </a:p>
                  </a:txBody>
                  <a:tcPr marL="9525" marR="9525" marT="9525" marB="0" anchor="ctr">
                    <a:lnL w="38100" cap="flat" cmpd="sng">
                      <a:solidFill>
                        <a:schemeClr val="accent6"/>
                      </a:solidFill>
                      <a:prstDash val="solid"/>
                      <a:round/>
                      <a:headEnd type="none" w="sm" len="sm"/>
                      <a:tailEnd type="none" w="sm" len="sm"/>
                    </a:lnL>
                  </a:tcPr>
                </a:tc>
                <a:tc>
                  <a:txBody>
                    <a:bodyPr/>
                    <a:lstStyle/>
                    <a:p>
                      <a:pPr marL="0" marR="0" lvl="0" indent="0" algn="ctr" rtl="0">
                        <a:spcBef>
                          <a:spcPts val="0"/>
                        </a:spcBef>
                        <a:spcAft>
                          <a:spcPts val="0"/>
                        </a:spcAft>
                        <a:buNone/>
                      </a:pPr>
                      <a:r>
                        <a:rPr lang="en-US" sz="2400" b="0" u="none" strike="noStrike" cap="none">
                          <a:solidFill>
                            <a:schemeClr val="dk1"/>
                          </a:solidFill>
                        </a:rPr>
                        <a:t>0.65</a:t>
                      </a:r>
                      <a:endParaRPr sz="2400" b="0" i="0" u="none" strike="noStrike" cap="none">
                        <a:solidFill>
                          <a:schemeClr val="dk1"/>
                        </a:solidFill>
                        <a:latin typeface="Calibri"/>
                        <a:ea typeface="Calibri"/>
                        <a:cs typeface="Calibri"/>
                        <a:sym typeface="Calibri"/>
                      </a:endParaRPr>
                    </a:p>
                  </a:txBody>
                  <a:tcPr marL="9525" marR="9525" marT="9525" marB="0" anchor="ctr"/>
                </a:tc>
                <a:tc>
                  <a:txBody>
                    <a:bodyPr/>
                    <a:lstStyle/>
                    <a:p>
                      <a:pPr marL="0" marR="0" lvl="0" indent="0" algn="ctr" rtl="0">
                        <a:spcBef>
                          <a:spcPts val="0"/>
                        </a:spcBef>
                        <a:spcAft>
                          <a:spcPts val="0"/>
                        </a:spcAft>
                        <a:buNone/>
                      </a:pPr>
                      <a:r>
                        <a:rPr lang="en-US" sz="2400" b="0" u="none" strike="noStrike" cap="none">
                          <a:solidFill>
                            <a:schemeClr val="dk1"/>
                          </a:solidFill>
                        </a:rPr>
                        <a:t>0.63</a:t>
                      </a:r>
                      <a:endParaRPr sz="2400" b="0" i="0" u="none" strike="noStrike" cap="none">
                        <a:solidFill>
                          <a:schemeClr val="dk1"/>
                        </a:solidFill>
                        <a:latin typeface="Calibri"/>
                        <a:ea typeface="Calibri"/>
                        <a:cs typeface="Calibri"/>
                        <a:sym typeface="Calibri"/>
                      </a:endParaRPr>
                    </a:p>
                  </a:txBody>
                  <a:tcPr marL="9525" marR="9525" marT="9525" marB="0" anchor="ctr"/>
                </a:tc>
                <a:tc>
                  <a:txBody>
                    <a:bodyPr/>
                    <a:lstStyle/>
                    <a:p>
                      <a:pPr marL="0" marR="0" lvl="0" indent="0" algn="ctr" rtl="0">
                        <a:spcBef>
                          <a:spcPts val="0"/>
                        </a:spcBef>
                        <a:spcAft>
                          <a:spcPts val="0"/>
                        </a:spcAft>
                        <a:buNone/>
                      </a:pPr>
                      <a:r>
                        <a:rPr lang="en-US" sz="2400" b="0" i="0" u="none" strike="noStrike" cap="none">
                          <a:solidFill>
                            <a:schemeClr val="dk1"/>
                          </a:solidFill>
                          <a:latin typeface="Calibri"/>
                          <a:ea typeface="Calibri"/>
                          <a:cs typeface="Calibri"/>
                          <a:sym typeface="Calibri"/>
                        </a:rPr>
                        <a:t>0.63</a:t>
                      </a:r>
                      <a:endParaRPr/>
                    </a:p>
                  </a:txBody>
                  <a:tcPr marL="9525" marR="9525" marT="9525" marB="0" anchor="ctr">
                    <a:lnR w="76200" cap="flat" cmpd="sng">
                      <a:solidFill>
                        <a:schemeClr val="accent6"/>
                      </a:solidFill>
                      <a:prstDash val="solid"/>
                      <a:round/>
                      <a:headEnd type="none" w="sm" len="sm"/>
                      <a:tailEnd type="none" w="sm" len="sm"/>
                    </a:lnR>
                  </a:tcPr>
                </a:tc>
                <a:extLst>
                  <a:ext uri="{0D108BD9-81ED-4DB2-BD59-A6C34878D82A}">
                    <a16:rowId xmlns:a16="http://schemas.microsoft.com/office/drawing/2014/main" val="10003"/>
                  </a:ext>
                </a:extLst>
              </a:tr>
              <a:tr h="1243300">
                <a:tc>
                  <a:txBody>
                    <a:bodyPr/>
                    <a:lstStyle/>
                    <a:p>
                      <a:pPr marL="0" marR="0" lvl="0" indent="0" algn="ctr" rtl="0">
                        <a:spcBef>
                          <a:spcPts val="0"/>
                        </a:spcBef>
                        <a:spcAft>
                          <a:spcPts val="0"/>
                        </a:spcAft>
                        <a:buNone/>
                      </a:pPr>
                      <a:r>
                        <a:rPr lang="en-US" sz="2200" b="0" u="none" strike="noStrike" cap="none">
                          <a:solidFill>
                            <a:schemeClr val="dk1"/>
                          </a:solidFill>
                        </a:rPr>
                        <a:t>Associate Professor/</a:t>
                      </a:r>
                      <a:br>
                        <a:rPr lang="en-US" sz="2200" b="0" u="none" strike="noStrike" cap="none">
                          <a:solidFill>
                            <a:schemeClr val="dk1"/>
                          </a:solidFill>
                        </a:rPr>
                      </a:br>
                      <a:r>
                        <a:rPr lang="en-US" sz="2200" b="0" u="none" strike="noStrike" cap="none">
                          <a:solidFill>
                            <a:schemeClr val="dk1"/>
                          </a:solidFill>
                        </a:rPr>
                        <a:t>Assistant Professor</a:t>
                      </a:r>
                      <a:endParaRPr sz="2200" b="0" i="0" u="none" strike="noStrike" cap="none">
                        <a:solidFill>
                          <a:schemeClr val="dk1"/>
                        </a:solidFill>
                        <a:latin typeface="Calibri"/>
                        <a:ea typeface="Calibri"/>
                        <a:cs typeface="Calibri"/>
                        <a:sym typeface="Calibri"/>
                      </a:endParaRPr>
                    </a:p>
                  </a:txBody>
                  <a:tcPr marL="9525" marR="9525" marT="9525" marB="0" anchor="ctr">
                    <a:lnL w="76200" cap="flat" cmpd="sng">
                      <a:solidFill>
                        <a:schemeClr val="accent6"/>
                      </a:solidFill>
                      <a:prstDash val="solid"/>
                      <a:round/>
                      <a:headEnd type="none" w="sm" len="sm"/>
                      <a:tailEnd type="none" w="sm" len="sm"/>
                    </a:lnL>
                    <a:lnB w="76200" cap="flat" cmpd="sng">
                      <a:solidFill>
                        <a:schemeClr val="accent6"/>
                      </a:solidFill>
                      <a:prstDash val="solid"/>
                      <a:round/>
                      <a:headEnd type="none" w="sm" len="sm"/>
                      <a:tailEnd type="none" w="sm" len="sm"/>
                    </a:lnB>
                  </a:tcPr>
                </a:tc>
                <a:tc>
                  <a:txBody>
                    <a:bodyPr/>
                    <a:lstStyle/>
                    <a:p>
                      <a:pPr marL="0" marR="0" lvl="0" indent="0" algn="ctr" rtl="0">
                        <a:spcBef>
                          <a:spcPts val="0"/>
                        </a:spcBef>
                        <a:spcAft>
                          <a:spcPts val="0"/>
                        </a:spcAft>
                        <a:buNone/>
                      </a:pPr>
                      <a:r>
                        <a:rPr lang="en-US" sz="2400" b="0" u="none" strike="noStrike" cap="none">
                          <a:solidFill>
                            <a:schemeClr val="dk1"/>
                          </a:solidFill>
                        </a:rPr>
                        <a:t>1.2</a:t>
                      </a:r>
                      <a:endParaRPr sz="2400" b="0" i="0" u="none" strike="noStrike" cap="none">
                        <a:solidFill>
                          <a:schemeClr val="dk1"/>
                        </a:solidFill>
                        <a:latin typeface="Calibri"/>
                        <a:ea typeface="Calibri"/>
                        <a:cs typeface="Calibri"/>
                        <a:sym typeface="Calibri"/>
                      </a:endParaRPr>
                    </a:p>
                  </a:txBody>
                  <a:tcPr marL="9525" marR="9525" marT="9525" marB="0" anchor="ctr">
                    <a:lnB w="76200" cap="flat" cmpd="sng">
                      <a:solidFill>
                        <a:schemeClr val="accent6"/>
                      </a:solidFill>
                      <a:prstDash val="solid"/>
                      <a:round/>
                      <a:headEnd type="none" w="sm" len="sm"/>
                      <a:tailEnd type="none" w="sm" len="sm"/>
                    </a:lnB>
                  </a:tcPr>
                </a:tc>
                <a:tc>
                  <a:txBody>
                    <a:bodyPr/>
                    <a:lstStyle/>
                    <a:p>
                      <a:pPr marL="0" marR="0" lvl="0" indent="0" algn="ctr" rtl="0">
                        <a:spcBef>
                          <a:spcPts val="0"/>
                        </a:spcBef>
                        <a:spcAft>
                          <a:spcPts val="0"/>
                        </a:spcAft>
                        <a:buNone/>
                      </a:pPr>
                      <a:r>
                        <a:rPr lang="en-US" sz="2400" b="0" u="none" strike="noStrike" cap="none">
                          <a:solidFill>
                            <a:schemeClr val="dk1"/>
                          </a:solidFill>
                        </a:rPr>
                        <a:t>1.18</a:t>
                      </a:r>
                      <a:endParaRPr sz="2400" b="0" i="0" u="none" strike="noStrike" cap="none">
                        <a:solidFill>
                          <a:schemeClr val="dk1"/>
                        </a:solidFill>
                        <a:latin typeface="Calibri"/>
                        <a:ea typeface="Calibri"/>
                        <a:cs typeface="Calibri"/>
                        <a:sym typeface="Calibri"/>
                      </a:endParaRPr>
                    </a:p>
                  </a:txBody>
                  <a:tcPr marL="9525" marR="9525" marT="9525" marB="0" anchor="ctr">
                    <a:lnB w="76200" cap="flat" cmpd="sng">
                      <a:solidFill>
                        <a:schemeClr val="accent6"/>
                      </a:solidFill>
                      <a:prstDash val="solid"/>
                      <a:round/>
                      <a:headEnd type="none" w="sm" len="sm"/>
                      <a:tailEnd type="none" w="sm" len="sm"/>
                    </a:lnB>
                  </a:tcPr>
                </a:tc>
                <a:tc>
                  <a:txBody>
                    <a:bodyPr/>
                    <a:lstStyle/>
                    <a:p>
                      <a:pPr marL="0" marR="0" lvl="0" indent="0" algn="ctr" rtl="0">
                        <a:spcBef>
                          <a:spcPts val="0"/>
                        </a:spcBef>
                        <a:spcAft>
                          <a:spcPts val="0"/>
                        </a:spcAft>
                        <a:buNone/>
                      </a:pPr>
                      <a:r>
                        <a:rPr lang="en-US" sz="2400" b="0" u="none" strike="noStrike" cap="none">
                          <a:solidFill>
                            <a:schemeClr val="dk1"/>
                          </a:solidFill>
                        </a:rPr>
                        <a:t>1.17</a:t>
                      </a:r>
                      <a:endParaRPr sz="2400" b="0" i="0" u="none" strike="noStrike" cap="none">
                        <a:solidFill>
                          <a:schemeClr val="dk1"/>
                        </a:solidFill>
                        <a:latin typeface="Calibri"/>
                        <a:ea typeface="Calibri"/>
                        <a:cs typeface="Calibri"/>
                        <a:sym typeface="Calibri"/>
                      </a:endParaRPr>
                    </a:p>
                  </a:txBody>
                  <a:tcPr marL="9525" marR="9525" marT="9525" marB="0" anchor="ctr">
                    <a:lnR w="38100" cap="flat" cmpd="sng">
                      <a:solidFill>
                        <a:schemeClr val="accent6"/>
                      </a:solidFill>
                      <a:prstDash val="solid"/>
                      <a:round/>
                      <a:headEnd type="none" w="sm" len="sm"/>
                      <a:tailEnd type="none" w="sm" len="sm"/>
                    </a:lnR>
                    <a:lnB w="76200" cap="flat" cmpd="sng">
                      <a:solidFill>
                        <a:schemeClr val="accent6"/>
                      </a:solidFill>
                      <a:prstDash val="solid"/>
                      <a:round/>
                      <a:headEnd type="none" w="sm" len="sm"/>
                      <a:tailEnd type="none" w="sm" len="sm"/>
                    </a:lnB>
                  </a:tcPr>
                </a:tc>
                <a:tc>
                  <a:txBody>
                    <a:bodyPr/>
                    <a:lstStyle/>
                    <a:p>
                      <a:pPr marL="0" marR="0" lvl="0" indent="0" algn="ctr" rtl="0">
                        <a:spcBef>
                          <a:spcPts val="0"/>
                        </a:spcBef>
                        <a:spcAft>
                          <a:spcPts val="0"/>
                        </a:spcAft>
                        <a:buNone/>
                      </a:pPr>
                      <a:r>
                        <a:rPr lang="en-US" sz="2400" b="0" u="none" strike="noStrike" cap="none">
                          <a:solidFill>
                            <a:schemeClr val="dk1"/>
                          </a:solidFill>
                        </a:rPr>
                        <a:t>0.66</a:t>
                      </a:r>
                      <a:endParaRPr sz="2400" b="0" i="0" u="none" strike="noStrike" cap="none">
                        <a:solidFill>
                          <a:schemeClr val="dk1"/>
                        </a:solidFill>
                        <a:latin typeface="Calibri"/>
                        <a:ea typeface="Calibri"/>
                        <a:cs typeface="Calibri"/>
                        <a:sym typeface="Calibri"/>
                      </a:endParaRPr>
                    </a:p>
                  </a:txBody>
                  <a:tcPr marL="9525" marR="9525" marT="9525" marB="0" anchor="ctr">
                    <a:lnL w="38100" cap="flat" cmpd="sng">
                      <a:solidFill>
                        <a:schemeClr val="accent6"/>
                      </a:solidFill>
                      <a:prstDash val="solid"/>
                      <a:round/>
                      <a:headEnd type="none" w="sm" len="sm"/>
                      <a:tailEnd type="none" w="sm" len="sm"/>
                    </a:lnL>
                    <a:lnB w="76200" cap="flat" cmpd="sng">
                      <a:solidFill>
                        <a:schemeClr val="accent6"/>
                      </a:solidFill>
                      <a:prstDash val="solid"/>
                      <a:round/>
                      <a:headEnd type="none" w="sm" len="sm"/>
                      <a:tailEnd type="none" w="sm" len="sm"/>
                    </a:lnB>
                  </a:tcPr>
                </a:tc>
                <a:tc>
                  <a:txBody>
                    <a:bodyPr/>
                    <a:lstStyle/>
                    <a:p>
                      <a:pPr marL="0" marR="0" lvl="0" indent="0" algn="ctr" rtl="0">
                        <a:spcBef>
                          <a:spcPts val="0"/>
                        </a:spcBef>
                        <a:spcAft>
                          <a:spcPts val="0"/>
                        </a:spcAft>
                        <a:buNone/>
                      </a:pPr>
                      <a:r>
                        <a:rPr lang="en-US" sz="2400" b="0" u="none" strike="noStrike" cap="none">
                          <a:solidFill>
                            <a:schemeClr val="dk1"/>
                          </a:solidFill>
                        </a:rPr>
                        <a:t>0.71</a:t>
                      </a:r>
                      <a:endParaRPr sz="2400" b="0" i="0" u="none" strike="noStrike" cap="none">
                        <a:solidFill>
                          <a:schemeClr val="dk1"/>
                        </a:solidFill>
                        <a:latin typeface="Calibri"/>
                        <a:ea typeface="Calibri"/>
                        <a:cs typeface="Calibri"/>
                        <a:sym typeface="Calibri"/>
                      </a:endParaRPr>
                    </a:p>
                  </a:txBody>
                  <a:tcPr marL="9525" marR="9525" marT="9525" marB="0" anchor="ctr">
                    <a:lnB w="76200" cap="flat" cmpd="sng">
                      <a:solidFill>
                        <a:schemeClr val="accent6"/>
                      </a:solidFill>
                      <a:prstDash val="solid"/>
                      <a:round/>
                      <a:headEnd type="none" w="sm" len="sm"/>
                      <a:tailEnd type="none" w="sm" len="sm"/>
                    </a:lnB>
                  </a:tcPr>
                </a:tc>
                <a:tc>
                  <a:txBody>
                    <a:bodyPr/>
                    <a:lstStyle/>
                    <a:p>
                      <a:pPr marL="0" marR="0" lvl="0" indent="0" algn="ctr" rtl="0">
                        <a:spcBef>
                          <a:spcPts val="0"/>
                        </a:spcBef>
                        <a:spcAft>
                          <a:spcPts val="0"/>
                        </a:spcAft>
                        <a:buNone/>
                      </a:pPr>
                      <a:r>
                        <a:rPr lang="en-US" sz="2400" b="0" u="none" strike="noStrike" cap="none">
                          <a:solidFill>
                            <a:schemeClr val="dk1"/>
                          </a:solidFill>
                        </a:rPr>
                        <a:t>0.75</a:t>
                      </a:r>
                      <a:endParaRPr sz="2400" b="0" i="0" u="none" strike="noStrike" cap="none">
                        <a:solidFill>
                          <a:schemeClr val="dk1"/>
                        </a:solidFill>
                        <a:latin typeface="Calibri"/>
                        <a:ea typeface="Calibri"/>
                        <a:cs typeface="Calibri"/>
                        <a:sym typeface="Calibri"/>
                      </a:endParaRPr>
                    </a:p>
                  </a:txBody>
                  <a:tcPr marL="9525" marR="9525" marT="9525" marB="0" anchor="ctr">
                    <a:lnB w="76200" cap="flat" cmpd="sng">
                      <a:solidFill>
                        <a:schemeClr val="accent6"/>
                      </a:solidFill>
                      <a:prstDash val="solid"/>
                      <a:round/>
                      <a:headEnd type="none" w="sm" len="sm"/>
                      <a:tailEnd type="none" w="sm" len="sm"/>
                    </a:lnB>
                  </a:tcPr>
                </a:tc>
                <a:tc>
                  <a:txBody>
                    <a:bodyPr/>
                    <a:lstStyle/>
                    <a:p>
                      <a:pPr marL="0" marR="0" lvl="0" indent="0" algn="ctr" rtl="0">
                        <a:spcBef>
                          <a:spcPts val="0"/>
                        </a:spcBef>
                        <a:spcAft>
                          <a:spcPts val="0"/>
                        </a:spcAft>
                        <a:buNone/>
                      </a:pPr>
                      <a:r>
                        <a:rPr lang="en-US" sz="2400" b="0" i="0" u="none" strike="noStrike" cap="none">
                          <a:solidFill>
                            <a:schemeClr val="dk1"/>
                          </a:solidFill>
                          <a:latin typeface="Calibri"/>
                          <a:ea typeface="Calibri"/>
                          <a:cs typeface="Calibri"/>
                          <a:sym typeface="Calibri"/>
                        </a:rPr>
                        <a:t>0.76</a:t>
                      </a:r>
                      <a:endParaRPr/>
                    </a:p>
                  </a:txBody>
                  <a:tcPr marL="9525" marR="9525" marT="9525" marB="0" anchor="ctr">
                    <a:lnR w="76200" cap="flat" cmpd="sng">
                      <a:solidFill>
                        <a:schemeClr val="accent6"/>
                      </a:solidFill>
                      <a:prstDash val="solid"/>
                      <a:round/>
                      <a:headEnd type="none" w="sm" len="sm"/>
                      <a:tailEnd type="none" w="sm" len="sm"/>
                    </a:lnR>
                    <a:lnB w="76200" cap="flat" cmpd="sng">
                      <a:solidFill>
                        <a:schemeClr val="accent6"/>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
        <p:nvSpPr>
          <p:cNvPr id="315" name="Google Shape;315;p22"/>
          <p:cNvSpPr txBox="1"/>
          <p:nvPr/>
        </p:nvSpPr>
        <p:spPr>
          <a:xfrm>
            <a:off x="228601" y="1371600"/>
            <a:ext cx="3276600" cy="113877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400" b="1">
                <a:solidFill>
                  <a:srgbClr val="FF0000"/>
                </a:solidFill>
                <a:latin typeface="Calibri"/>
                <a:ea typeface="Calibri"/>
                <a:cs typeface="Calibri"/>
                <a:sym typeface="Calibri"/>
              </a:rPr>
              <a:t>*Parity is a </a:t>
            </a:r>
            <a:br>
              <a:rPr lang="en-US" sz="3400" b="1">
                <a:solidFill>
                  <a:srgbClr val="FF0000"/>
                </a:solidFill>
                <a:latin typeface="Calibri"/>
                <a:ea typeface="Calibri"/>
                <a:cs typeface="Calibri"/>
                <a:sym typeface="Calibri"/>
              </a:rPr>
            </a:br>
            <a:r>
              <a:rPr lang="en-US" sz="3400" b="1">
                <a:solidFill>
                  <a:srgbClr val="FF0000"/>
                </a:solidFill>
                <a:latin typeface="Calibri"/>
                <a:ea typeface="Calibri"/>
                <a:cs typeface="Calibri"/>
                <a:sym typeface="Calibri"/>
              </a:rPr>
              <a:t>score of 1</a:t>
            </a:r>
            <a:endParaRPr/>
          </a:p>
        </p:txBody>
      </p:sp>
      <p:pic>
        <p:nvPicPr>
          <p:cNvPr id="316" name="Google Shape;316;p22"/>
          <p:cNvPicPr preferRelativeResize="0"/>
          <p:nvPr/>
        </p:nvPicPr>
        <p:blipFill rotWithShape="1">
          <a:blip r:embed="rId3">
            <a:alphaModFix/>
          </a:blip>
          <a:srcRect b="19143"/>
          <a:stretch/>
        </p:blipFill>
        <p:spPr>
          <a:xfrm>
            <a:off x="10591800" y="2819400"/>
            <a:ext cx="1117600" cy="1025729"/>
          </a:xfrm>
          <a:prstGeom prst="rect">
            <a:avLst/>
          </a:prstGeom>
          <a:noFill/>
          <a:ln>
            <a:noFill/>
          </a:ln>
        </p:spPr>
      </p:pic>
      <p:pic>
        <p:nvPicPr>
          <p:cNvPr id="317" name="Google Shape;317;p22"/>
          <p:cNvPicPr preferRelativeResize="0"/>
          <p:nvPr/>
        </p:nvPicPr>
        <p:blipFill rotWithShape="1">
          <a:blip r:embed="rId3">
            <a:alphaModFix/>
          </a:blip>
          <a:srcRect b="19143"/>
          <a:stretch/>
        </p:blipFill>
        <p:spPr>
          <a:xfrm>
            <a:off x="10591800" y="4038600"/>
            <a:ext cx="1117600" cy="1025729"/>
          </a:xfrm>
          <a:prstGeom prst="rect">
            <a:avLst/>
          </a:prstGeom>
          <a:noFill/>
          <a:ln>
            <a:noFill/>
          </a:ln>
        </p:spPr>
      </p:pic>
      <p:pic>
        <p:nvPicPr>
          <p:cNvPr id="318" name="Google Shape;318;p22"/>
          <p:cNvPicPr preferRelativeResize="0"/>
          <p:nvPr/>
        </p:nvPicPr>
        <p:blipFill rotWithShape="1">
          <a:blip r:embed="rId3">
            <a:alphaModFix/>
          </a:blip>
          <a:srcRect b="19143"/>
          <a:stretch/>
        </p:blipFill>
        <p:spPr>
          <a:xfrm>
            <a:off x="10591800" y="5181600"/>
            <a:ext cx="1117600" cy="1025729"/>
          </a:xfrm>
          <a:prstGeom prst="rect">
            <a:avLst/>
          </a:prstGeom>
          <a:noFill/>
          <a:ln>
            <a:noFill/>
          </a:ln>
        </p:spPr>
      </p:pic>
      <p:pic>
        <p:nvPicPr>
          <p:cNvPr id="319" name="Google Shape;319;p22"/>
          <p:cNvPicPr preferRelativeResize="0"/>
          <p:nvPr/>
        </p:nvPicPr>
        <p:blipFill rotWithShape="1">
          <a:blip r:embed="rId4">
            <a:alphaModFix/>
          </a:blip>
          <a:srcRect/>
          <a:stretch/>
        </p:blipFill>
        <p:spPr>
          <a:xfrm>
            <a:off x="3530600" y="1173721"/>
            <a:ext cx="739731" cy="754943"/>
          </a:xfrm>
          <a:prstGeom prst="rect">
            <a:avLst/>
          </a:prstGeom>
          <a:noFill/>
          <a:ln>
            <a:noFill/>
          </a:ln>
        </p:spPr>
      </p:pic>
      <p:pic>
        <p:nvPicPr>
          <p:cNvPr id="320" name="Google Shape;320;p22"/>
          <p:cNvPicPr preferRelativeResize="0"/>
          <p:nvPr/>
        </p:nvPicPr>
        <p:blipFill rotWithShape="1">
          <a:blip r:embed="rId5">
            <a:alphaModFix/>
          </a:blip>
          <a:srcRect/>
          <a:stretch/>
        </p:blipFill>
        <p:spPr>
          <a:xfrm>
            <a:off x="7162800" y="1295400"/>
            <a:ext cx="464914" cy="700445"/>
          </a:xfrm>
          <a:prstGeom prst="rect">
            <a:avLst/>
          </a:prstGeom>
          <a:noFill/>
          <a:ln>
            <a:noFill/>
          </a:ln>
        </p:spPr>
      </p:pic>
      <p:graphicFrame>
        <p:nvGraphicFramePr>
          <p:cNvPr id="321" name="Google Shape;321;p22"/>
          <p:cNvGraphicFramePr/>
          <p:nvPr/>
        </p:nvGraphicFramePr>
        <p:xfrm>
          <a:off x="9944100" y="330200"/>
          <a:ext cx="208300" cy="365770"/>
        </p:xfrm>
        <a:graphic>
          <a:graphicData uri="http://schemas.openxmlformats.org/drawingml/2006/table">
            <a:tbl>
              <a:tblPr>
                <a:noFill/>
                <a:tableStyleId>{685838CB-21EE-4DE1-AE9F-B907E1B3DEDE}</a:tableStyleId>
              </a:tblPr>
              <a:tblGrid>
                <a:gridCol w="208300">
                  <a:extLst>
                    <a:ext uri="{9D8B030D-6E8A-4147-A177-3AD203B41FA5}">
                      <a16:colId xmlns:a16="http://schemas.microsoft.com/office/drawing/2014/main" val="20000"/>
                    </a:ext>
                  </a:extLst>
                </a:gridCol>
              </a:tblGrid>
              <a:tr h="0">
                <a:tc>
                  <a:txBody>
                    <a:bodyPr/>
                    <a:lstStyle/>
                    <a:p>
                      <a:pPr marL="0" marR="0" lvl="0" indent="0" algn="l" rtl="0">
                        <a:spcBef>
                          <a:spcPts val="0"/>
                        </a:spcBef>
                        <a:spcAft>
                          <a:spcPts val="0"/>
                        </a:spcAft>
                        <a:buNone/>
                      </a:pPr>
                      <a:endParaRPr sz="1800"/>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
        <p:nvSpPr>
          <p:cNvPr id="322" name="Google Shape;322;p22"/>
          <p:cNvSpPr txBox="1"/>
          <p:nvPr/>
        </p:nvSpPr>
        <p:spPr>
          <a:xfrm>
            <a:off x="6550702" y="299803"/>
            <a:ext cx="18473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323" name="Google Shape;323;p22"/>
          <p:cNvPicPr preferRelativeResize="0"/>
          <p:nvPr/>
        </p:nvPicPr>
        <p:blipFill rotWithShape="1">
          <a:blip r:embed="rId3">
            <a:alphaModFix/>
          </a:blip>
          <a:srcRect b="19143"/>
          <a:stretch/>
        </p:blipFill>
        <p:spPr>
          <a:xfrm>
            <a:off x="7086600" y="5181600"/>
            <a:ext cx="1193800" cy="1101929"/>
          </a:xfrm>
          <a:prstGeom prst="rect">
            <a:avLst/>
          </a:prstGeom>
          <a:noFill/>
          <a:ln>
            <a:noFill/>
          </a:ln>
        </p:spPr>
      </p:pic>
      <p:pic>
        <p:nvPicPr>
          <p:cNvPr id="324" name="Google Shape;324;p22"/>
          <p:cNvPicPr preferRelativeResize="0"/>
          <p:nvPr/>
        </p:nvPicPr>
        <p:blipFill rotWithShape="1">
          <a:blip r:embed="rId3">
            <a:alphaModFix/>
          </a:blip>
          <a:srcRect b="19143"/>
          <a:stretch/>
        </p:blipFill>
        <p:spPr>
          <a:xfrm>
            <a:off x="7010400" y="4038600"/>
            <a:ext cx="1182178" cy="1025729"/>
          </a:xfrm>
          <a:prstGeom prst="rect">
            <a:avLst/>
          </a:prstGeom>
          <a:noFill/>
          <a:ln>
            <a:noFill/>
          </a:ln>
        </p:spPr>
      </p:pic>
      <p:pic>
        <p:nvPicPr>
          <p:cNvPr id="325" name="Google Shape;325;p22"/>
          <p:cNvPicPr preferRelativeResize="0"/>
          <p:nvPr/>
        </p:nvPicPr>
        <p:blipFill rotWithShape="1">
          <a:blip r:embed="rId3">
            <a:alphaModFix/>
          </a:blip>
          <a:srcRect b="19143"/>
          <a:stretch/>
        </p:blipFill>
        <p:spPr>
          <a:xfrm>
            <a:off x="7086600" y="2819400"/>
            <a:ext cx="1117600" cy="1025729"/>
          </a:xfrm>
          <a:prstGeom prst="rect">
            <a:avLst/>
          </a:prstGeom>
          <a:noFill/>
          <a:ln>
            <a:noFill/>
          </a:ln>
        </p:spPr>
      </p:pic>
      <p:sp>
        <p:nvSpPr>
          <p:cNvPr id="326" name="Google Shape;326;p22"/>
          <p:cNvSpPr txBox="1"/>
          <p:nvPr/>
        </p:nvSpPr>
        <p:spPr>
          <a:xfrm>
            <a:off x="5715000" y="6400800"/>
            <a:ext cx="68580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Hobgood C, Fassiotto M.</a:t>
            </a:r>
            <a:r>
              <a:rPr lang="en-US" sz="1800" i="1">
                <a:solidFill>
                  <a:schemeClr val="dk1"/>
                </a:solidFill>
                <a:latin typeface="Calibri"/>
                <a:ea typeface="Calibri"/>
                <a:cs typeface="Calibri"/>
                <a:sym typeface="Calibri"/>
              </a:rPr>
              <a:t> Acad Emerg Med. </a:t>
            </a:r>
            <a:r>
              <a:rPr lang="en-US" sz="1800">
                <a:solidFill>
                  <a:schemeClr val="dk1"/>
                </a:solidFill>
                <a:latin typeface="Calibri"/>
                <a:ea typeface="Calibri"/>
                <a:cs typeface="Calibri"/>
                <a:sym typeface="Calibri"/>
              </a:rPr>
              <a:t>2021;28(9):966-973</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2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23"/>
          <p:cNvSpPr txBox="1">
            <a:spLocks noGrp="1"/>
          </p:cNvSpPr>
          <p:nvPr>
            <p:ph type="title"/>
          </p:nvPr>
        </p:nvSpPr>
        <p:spPr>
          <a:xfrm>
            <a:off x="541638" y="0"/>
            <a:ext cx="10812162" cy="74121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800"/>
              <a:buFont typeface="Calibri"/>
              <a:buNone/>
            </a:pPr>
            <a:r>
              <a:rPr lang="en-US"/>
              <a:t>Professor/ Assistant Professor by Gender and Specialty</a:t>
            </a:r>
            <a:endParaRPr/>
          </a:p>
        </p:txBody>
      </p:sp>
      <p:graphicFrame>
        <p:nvGraphicFramePr>
          <p:cNvPr id="333" name="Google Shape;333;p23"/>
          <p:cNvGraphicFramePr/>
          <p:nvPr/>
        </p:nvGraphicFramePr>
        <p:xfrm>
          <a:off x="541638" y="1066800"/>
          <a:ext cx="11269362" cy="5486400"/>
        </p:xfrm>
        <a:graphic>
          <a:graphicData uri="http://schemas.openxmlformats.org/drawingml/2006/chart">
            <c:chart xmlns:c="http://schemas.openxmlformats.org/drawingml/2006/chart" xmlns:r="http://schemas.openxmlformats.org/officeDocument/2006/relationships" r:id="rId3"/>
          </a:graphicData>
        </a:graphic>
      </p:graphicFrame>
      <p:cxnSp>
        <p:nvCxnSpPr>
          <p:cNvPr id="334" name="Google Shape;334;p23"/>
          <p:cNvCxnSpPr/>
          <p:nvPr/>
        </p:nvCxnSpPr>
        <p:spPr>
          <a:xfrm>
            <a:off x="914400" y="3886200"/>
            <a:ext cx="10820400" cy="0"/>
          </a:xfrm>
          <a:prstGeom prst="straightConnector1">
            <a:avLst/>
          </a:prstGeom>
          <a:noFill/>
          <a:ln w="63500" cap="flat" cmpd="sng">
            <a:solidFill>
              <a:schemeClr val="accent1"/>
            </a:solidFill>
            <a:prstDash val="solid"/>
            <a:miter lim="800000"/>
            <a:headEnd type="none" w="sm" len="sm"/>
            <a:tailEnd type="none" w="sm" len="sm"/>
          </a:ln>
        </p:spPr>
      </p:cxn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9"/>
        <p:cNvGrpSpPr/>
        <p:nvPr/>
      </p:nvGrpSpPr>
      <p:grpSpPr>
        <a:xfrm>
          <a:off x="0" y="0"/>
          <a:ext cx="0" cy="0"/>
          <a:chOff x="0" y="0"/>
          <a:chExt cx="0" cy="0"/>
        </a:xfrm>
      </p:grpSpPr>
      <p:sp>
        <p:nvSpPr>
          <p:cNvPr id="340" name="Google Shape;340;p24"/>
          <p:cNvSpPr txBox="1">
            <a:spLocks noGrp="1"/>
          </p:cNvSpPr>
          <p:nvPr>
            <p:ph type="title"/>
          </p:nvPr>
        </p:nvSpPr>
        <p:spPr>
          <a:xfrm>
            <a:off x="228600" y="21236"/>
            <a:ext cx="10812162" cy="74121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800"/>
              <a:buFont typeface="Calibri"/>
              <a:buNone/>
            </a:pPr>
            <a:r>
              <a:rPr lang="en-US"/>
              <a:t>EM REI by Gender and Race 2019 </a:t>
            </a:r>
            <a:endParaRPr/>
          </a:p>
        </p:txBody>
      </p:sp>
      <p:graphicFrame>
        <p:nvGraphicFramePr>
          <p:cNvPr id="341" name="Google Shape;341;p24"/>
          <p:cNvGraphicFramePr/>
          <p:nvPr/>
        </p:nvGraphicFramePr>
        <p:xfrm>
          <a:off x="228600" y="911225"/>
          <a:ext cx="11430000" cy="5946775"/>
        </p:xfrm>
        <a:graphic>
          <a:graphicData uri="http://schemas.openxmlformats.org/drawingml/2006/chart">
            <c:chart xmlns:c="http://schemas.openxmlformats.org/drawingml/2006/chart" xmlns:r="http://schemas.openxmlformats.org/officeDocument/2006/relationships" r:id="rId3"/>
          </a:graphicData>
        </a:graphic>
      </p:graphicFrame>
      <p:cxnSp>
        <p:nvCxnSpPr>
          <p:cNvPr id="342" name="Google Shape;342;p24"/>
          <p:cNvCxnSpPr/>
          <p:nvPr/>
        </p:nvCxnSpPr>
        <p:spPr>
          <a:xfrm>
            <a:off x="625839" y="3169170"/>
            <a:ext cx="11108961" cy="0"/>
          </a:xfrm>
          <a:prstGeom prst="straightConnector1">
            <a:avLst/>
          </a:prstGeom>
          <a:noFill/>
          <a:ln w="63500" cap="flat" cmpd="sng">
            <a:solidFill>
              <a:schemeClr val="accent1"/>
            </a:solidFill>
            <a:prstDash val="solid"/>
            <a:miter lim="800000"/>
            <a:headEnd type="none" w="sm" len="sm"/>
            <a:tailEnd type="none" w="sm" len="sm"/>
          </a:ln>
        </p:spPr>
      </p:cxn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p25"/>
          <p:cNvSpPr txBox="1">
            <a:spLocks noGrp="1"/>
          </p:cNvSpPr>
          <p:nvPr>
            <p:ph type="title"/>
          </p:nvPr>
        </p:nvSpPr>
        <p:spPr>
          <a:xfrm>
            <a:off x="762000" y="1219200"/>
            <a:ext cx="10820400" cy="2514601"/>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Clr>
                <a:schemeClr val="accent1"/>
              </a:buClr>
              <a:buSzPct val="100000"/>
              <a:buFont typeface="Avenir"/>
              <a:buNone/>
            </a:pPr>
            <a:r>
              <a:rPr lang="en-US" b="1">
                <a:solidFill>
                  <a:schemeClr val="accent1"/>
                </a:solidFill>
                <a:latin typeface="Avenir"/>
                <a:ea typeface="Avenir"/>
                <a:cs typeface="Avenir"/>
                <a:sym typeface="Avenir"/>
              </a:rPr>
              <a:t>EM women do not achieve parity at any rank, regardless of race / ethnicity! </a:t>
            </a:r>
            <a:endParaRPr/>
          </a:p>
        </p:txBody>
      </p:sp>
      <p:sp>
        <p:nvSpPr>
          <p:cNvPr id="348" name="Google Shape;348;p2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888888"/>
              </a:buClr>
              <a:buSzPts val="2400"/>
              <a:buNone/>
            </a:pP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26"/>
          <p:cNvSpPr txBox="1">
            <a:spLocks noGrp="1"/>
          </p:cNvSpPr>
          <p:nvPr>
            <p:ph type="title"/>
          </p:nvPr>
        </p:nvSpPr>
        <p:spPr>
          <a:xfrm>
            <a:off x="228600" y="152400"/>
            <a:ext cx="11988800" cy="58881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en-US"/>
              <a:t>EM REI by Gender Across the Academic Continuum—2020  </a:t>
            </a:r>
            <a:endParaRPr/>
          </a:p>
        </p:txBody>
      </p:sp>
      <p:sp>
        <p:nvSpPr>
          <p:cNvPr id="355" name="Google Shape;355;p26"/>
          <p:cNvSpPr/>
          <p:nvPr/>
        </p:nvSpPr>
        <p:spPr>
          <a:xfrm>
            <a:off x="4572000" y="838200"/>
            <a:ext cx="2819400" cy="990600"/>
          </a:xfrm>
          <a:prstGeom prst="cloudCallout">
            <a:avLst>
              <a:gd name="adj1" fmla="val -29470"/>
              <a:gd name="adj2" fmla="val 101974"/>
            </a:avLst>
          </a:prstGeom>
          <a:noFill/>
          <a:ln w="254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What Happens Here??</a:t>
            </a:r>
            <a:endParaRPr/>
          </a:p>
        </p:txBody>
      </p:sp>
      <p:graphicFrame>
        <p:nvGraphicFramePr>
          <p:cNvPr id="356" name="Google Shape;356;p26"/>
          <p:cNvGraphicFramePr/>
          <p:nvPr/>
        </p:nvGraphicFramePr>
        <p:xfrm>
          <a:off x="381000" y="914400"/>
          <a:ext cx="11277600" cy="579120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5"/>
                                        </p:tgtEl>
                                        <p:attrNameLst>
                                          <p:attrName>style.visibility</p:attrName>
                                        </p:attrNameLst>
                                      </p:cBhvr>
                                      <p:to>
                                        <p:strVal val="visible"/>
                                      </p:to>
                                    </p:set>
                                    <p:animEffect transition="in" filter="fade">
                                      <p:cBhvr>
                                        <p:cTn id="7" dur="500"/>
                                        <p:tgtEl>
                                          <p:spTgt spid="3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pic>
        <p:nvPicPr>
          <p:cNvPr id="361" name="Google Shape;361;p27" descr="A screenshot of a computer&#10;&#10;Description automatically generated with medium confidence"/>
          <p:cNvPicPr preferRelativeResize="0"/>
          <p:nvPr/>
        </p:nvPicPr>
        <p:blipFill rotWithShape="1">
          <a:blip r:embed="rId3">
            <a:alphaModFix/>
          </a:blip>
          <a:srcRect l="4426" t="3854" r="2253" b="21749"/>
          <a:stretch/>
        </p:blipFill>
        <p:spPr>
          <a:xfrm>
            <a:off x="76200" y="2057400"/>
            <a:ext cx="11823412" cy="3186659"/>
          </a:xfrm>
          <a:prstGeom prst="rect">
            <a:avLst/>
          </a:prstGeom>
          <a:noFill/>
          <a:ln>
            <a:noFill/>
          </a:ln>
        </p:spPr>
      </p:pic>
      <p:pic>
        <p:nvPicPr>
          <p:cNvPr id="362" name="Google Shape;362;p27"/>
          <p:cNvPicPr preferRelativeResize="0"/>
          <p:nvPr/>
        </p:nvPicPr>
        <p:blipFill rotWithShape="1">
          <a:blip r:embed="rId4">
            <a:alphaModFix/>
          </a:blip>
          <a:srcRect/>
          <a:stretch/>
        </p:blipFill>
        <p:spPr>
          <a:xfrm>
            <a:off x="990600" y="6134100"/>
            <a:ext cx="10160000" cy="723900"/>
          </a:xfrm>
          <a:prstGeom prst="rect">
            <a:avLst/>
          </a:prstGeom>
          <a:noFill/>
          <a:ln>
            <a:noFill/>
          </a:ln>
        </p:spPr>
      </p:pic>
      <p:sp>
        <p:nvSpPr>
          <p:cNvPr id="363" name="Google Shape;363;p27"/>
          <p:cNvSpPr txBox="1">
            <a:spLocks noGrp="1"/>
          </p:cNvSpPr>
          <p:nvPr>
            <p:ph type="title"/>
          </p:nvPr>
        </p:nvSpPr>
        <p:spPr>
          <a:xfrm>
            <a:off x="228600" y="152400"/>
            <a:ext cx="11963400" cy="12192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en-US"/>
              <a:t>Full-Time Clinical Science Faculty Promotions by Rank and Gender</a:t>
            </a:r>
            <a:br>
              <a:rPr lang="en-US"/>
            </a:br>
            <a:r>
              <a:rPr lang="en-US"/>
              <a:t>			2005-2006 through 2017-2018	 </a:t>
            </a:r>
            <a:endParaRPr/>
          </a:p>
        </p:txBody>
      </p:sp>
      <p:sp>
        <p:nvSpPr>
          <p:cNvPr id="364" name="Google Shape;364;p27"/>
          <p:cNvSpPr txBox="1">
            <a:spLocks noGrp="1"/>
          </p:cNvSpPr>
          <p:nvPr>
            <p:ph type="body" idx="1"/>
          </p:nvPr>
        </p:nvSpPr>
        <p:spPr>
          <a:xfrm>
            <a:off x="2514600" y="1600200"/>
            <a:ext cx="8991600" cy="43434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000"/>
              <a:buNone/>
            </a:pPr>
            <a:r>
              <a:rPr lang="en-US" sz="2000"/>
              <a:t>	</a:t>
            </a:r>
            <a:r>
              <a:rPr lang="en-US" sz="2000">
                <a:solidFill>
                  <a:srgbClr val="7F7F7F"/>
                </a:solidFill>
              </a:rPr>
              <a:t>Seven Year Promotions 				Ten Year Promotions</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pic>
        <p:nvPicPr>
          <p:cNvPr id="369" name="Google Shape;369;p28"/>
          <p:cNvPicPr preferRelativeResize="0"/>
          <p:nvPr/>
        </p:nvPicPr>
        <p:blipFill rotWithShape="1">
          <a:blip r:embed="rId3">
            <a:alphaModFix/>
          </a:blip>
          <a:srcRect/>
          <a:stretch/>
        </p:blipFill>
        <p:spPr>
          <a:xfrm>
            <a:off x="1524000" y="12032"/>
            <a:ext cx="9260803" cy="6858000"/>
          </a:xfrm>
          <a:prstGeom prst="rect">
            <a:avLst/>
          </a:prstGeom>
          <a:noFill/>
          <a:ln>
            <a:noFill/>
          </a:ln>
        </p:spPr>
      </p:pic>
      <p:sp>
        <p:nvSpPr>
          <p:cNvPr id="370" name="Google Shape;370;p28"/>
          <p:cNvSpPr txBox="1"/>
          <p:nvPr/>
        </p:nvSpPr>
        <p:spPr>
          <a:xfrm>
            <a:off x="9906000" y="6324600"/>
            <a:ext cx="22860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HBR.org Jan,19, 22</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Google Shape;375;p29"/>
          <p:cNvSpPr txBox="1">
            <a:spLocks noGrp="1"/>
          </p:cNvSpPr>
          <p:nvPr>
            <p:ph type="title"/>
          </p:nvPr>
        </p:nvSpPr>
        <p:spPr>
          <a:xfrm>
            <a:off x="541638" y="0"/>
            <a:ext cx="10812162" cy="74121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800"/>
              <a:buFont typeface="Calibri"/>
              <a:buNone/>
            </a:pPr>
            <a:endParaRPr/>
          </a:p>
        </p:txBody>
      </p:sp>
      <p:pic>
        <p:nvPicPr>
          <p:cNvPr id="376" name="Google Shape;376;p29" descr="Chart&#10;&#10;Description automatically generated"/>
          <p:cNvPicPr preferRelativeResize="0">
            <a:picLocks noGrp="1"/>
          </p:cNvPicPr>
          <p:nvPr>
            <p:ph type="body" idx="1"/>
          </p:nvPr>
        </p:nvPicPr>
        <p:blipFill rotWithShape="1">
          <a:blip r:embed="rId3">
            <a:alphaModFix/>
          </a:blip>
          <a:srcRect/>
          <a:stretch/>
        </p:blipFill>
        <p:spPr>
          <a:xfrm>
            <a:off x="0" y="8021"/>
            <a:ext cx="12183979" cy="6849979"/>
          </a:xfrm>
          <a:prstGeom prst="rect">
            <a:avLst/>
          </a:prstGeom>
          <a:noFill/>
          <a:ln>
            <a:noFill/>
          </a:ln>
        </p:spPr>
      </p:pic>
      <p:sp>
        <p:nvSpPr>
          <p:cNvPr id="377" name="Google Shape;377;p29"/>
          <p:cNvSpPr txBox="1"/>
          <p:nvPr/>
        </p:nvSpPr>
        <p:spPr>
          <a:xfrm>
            <a:off x="8229600" y="5943600"/>
            <a:ext cx="3962400"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https://www.medscape.com/slideshow/2020-women-physicians-6013042?faf=1#3</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3"/>
          <p:cNvSpPr txBox="1">
            <a:spLocks noGrp="1"/>
          </p:cNvSpPr>
          <p:nvPr>
            <p:ph type="title"/>
          </p:nvPr>
        </p:nvSpPr>
        <p:spPr>
          <a:xfrm>
            <a:off x="381000" y="0"/>
            <a:ext cx="10972800" cy="9144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800"/>
              <a:buFont typeface="Calibri"/>
              <a:buNone/>
            </a:pPr>
            <a:r>
              <a:rPr lang="en-US"/>
              <a:t>Learning Objectives </a:t>
            </a:r>
            <a:endParaRPr/>
          </a:p>
        </p:txBody>
      </p:sp>
      <p:sp>
        <p:nvSpPr>
          <p:cNvPr id="127" name="Google Shape;127;p3"/>
          <p:cNvSpPr txBox="1">
            <a:spLocks noGrp="1"/>
          </p:cNvSpPr>
          <p:nvPr>
            <p:ph type="body" idx="1"/>
          </p:nvPr>
        </p:nvSpPr>
        <p:spPr>
          <a:xfrm>
            <a:off x="228600" y="1295400"/>
            <a:ext cx="7391400" cy="5334000"/>
          </a:xfrm>
          <a:prstGeom prst="rect">
            <a:avLst/>
          </a:prstGeom>
          <a:noFill/>
          <a:ln>
            <a:noFill/>
          </a:ln>
        </p:spPr>
        <p:txBody>
          <a:bodyPr spcFirstLastPara="1" wrap="square" lIns="91425" tIns="45700" rIns="91425" bIns="45700" anchor="t" anchorCtr="0">
            <a:normAutofit fontScale="70000" lnSpcReduction="20000"/>
          </a:bodyPr>
          <a:lstStyle/>
          <a:p>
            <a:pPr marL="228600" lvl="0" indent="-228600" algn="l" rtl="0">
              <a:lnSpc>
                <a:spcPct val="90000"/>
              </a:lnSpc>
              <a:spcBef>
                <a:spcPts val="0"/>
              </a:spcBef>
              <a:spcAft>
                <a:spcPts val="0"/>
              </a:spcAft>
              <a:buClr>
                <a:schemeClr val="dk1"/>
              </a:buClr>
              <a:buSzPct val="100000"/>
              <a:buChar char="•"/>
            </a:pPr>
            <a:r>
              <a:rPr lang="en-US" sz="4000"/>
              <a:t>Understand the current status of women’s rank advancement in EM</a:t>
            </a:r>
            <a:endParaRPr/>
          </a:p>
          <a:p>
            <a:pPr marL="0" lvl="0" indent="0" algn="l" rtl="0">
              <a:lnSpc>
                <a:spcPct val="90000"/>
              </a:lnSpc>
              <a:spcBef>
                <a:spcPts val="1000"/>
              </a:spcBef>
              <a:spcAft>
                <a:spcPts val="0"/>
              </a:spcAft>
              <a:buClr>
                <a:schemeClr val="dk1"/>
              </a:buClr>
              <a:buSzPct val="100000"/>
              <a:buNone/>
            </a:pPr>
            <a:endParaRPr sz="4000"/>
          </a:p>
          <a:p>
            <a:pPr marL="228600" lvl="0" indent="-228600" algn="l" rtl="0">
              <a:lnSpc>
                <a:spcPct val="90000"/>
              </a:lnSpc>
              <a:spcBef>
                <a:spcPts val="1000"/>
              </a:spcBef>
              <a:spcAft>
                <a:spcPts val="0"/>
              </a:spcAft>
              <a:buClr>
                <a:schemeClr val="dk1"/>
              </a:buClr>
              <a:buSzPct val="100000"/>
              <a:buChar char="•"/>
            </a:pPr>
            <a:r>
              <a:rPr lang="en-US" sz="4000"/>
              <a:t>Gain an awareness of the barriers that limit women’s advancement and leadership endurance </a:t>
            </a:r>
            <a:endParaRPr/>
          </a:p>
          <a:p>
            <a:pPr marL="0" lvl="0" indent="0" algn="l" rtl="0">
              <a:lnSpc>
                <a:spcPct val="90000"/>
              </a:lnSpc>
              <a:spcBef>
                <a:spcPts val="1000"/>
              </a:spcBef>
              <a:spcAft>
                <a:spcPts val="0"/>
              </a:spcAft>
              <a:buClr>
                <a:schemeClr val="dk1"/>
              </a:buClr>
              <a:buSzPct val="100000"/>
              <a:buNone/>
            </a:pPr>
            <a:endParaRPr sz="4000"/>
          </a:p>
          <a:p>
            <a:pPr marL="228600" lvl="0" indent="-228600" algn="l" rtl="0">
              <a:lnSpc>
                <a:spcPct val="90000"/>
              </a:lnSpc>
              <a:spcBef>
                <a:spcPts val="1000"/>
              </a:spcBef>
              <a:spcAft>
                <a:spcPts val="0"/>
              </a:spcAft>
              <a:buClr>
                <a:schemeClr val="dk1"/>
              </a:buClr>
              <a:buSzPct val="100000"/>
              <a:buChar char="•"/>
            </a:pPr>
            <a:r>
              <a:rPr lang="en-US" sz="4000"/>
              <a:t>Describe new ways to measure parity and advancement for all facets of the EM workforce</a:t>
            </a:r>
            <a:endParaRPr/>
          </a:p>
          <a:p>
            <a:pPr marL="0" lvl="0" indent="0" algn="l" rtl="0">
              <a:lnSpc>
                <a:spcPct val="90000"/>
              </a:lnSpc>
              <a:spcBef>
                <a:spcPts val="1000"/>
              </a:spcBef>
              <a:spcAft>
                <a:spcPts val="0"/>
              </a:spcAft>
              <a:buClr>
                <a:schemeClr val="dk1"/>
              </a:buClr>
              <a:buSzPct val="100000"/>
              <a:buNone/>
            </a:pPr>
            <a:endParaRPr sz="4000"/>
          </a:p>
          <a:p>
            <a:pPr marL="228600" lvl="0" indent="-228600" algn="l" rtl="0">
              <a:lnSpc>
                <a:spcPct val="90000"/>
              </a:lnSpc>
              <a:spcBef>
                <a:spcPts val="1000"/>
              </a:spcBef>
              <a:spcAft>
                <a:spcPts val="0"/>
              </a:spcAft>
              <a:buClr>
                <a:schemeClr val="dk1"/>
              </a:buClr>
              <a:buSzPct val="100000"/>
              <a:buChar char="•"/>
            </a:pPr>
            <a:r>
              <a:rPr lang="en-US" sz="4000"/>
              <a:t>Define ways our discipline and your department can support the advancement of women’s leadership </a:t>
            </a:r>
            <a:endParaRPr/>
          </a:p>
          <a:p>
            <a:pPr marL="228600" lvl="0" indent="-50800" algn="l" rtl="0">
              <a:lnSpc>
                <a:spcPct val="90000"/>
              </a:lnSpc>
              <a:spcBef>
                <a:spcPts val="1000"/>
              </a:spcBef>
              <a:spcAft>
                <a:spcPts val="0"/>
              </a:spcAft>
              <a:buClr>
                <a:schemeClr val="dk1"/>
              </a:buClr>
              <a:buSzPct val="100000"/>
              <a:buNone/>
            </a:pPr>
            <a:endParaRPr sz="4000"/>
          </a:p>
          <a:p>
            <a:pPr marL="228600" lvl="0" indent="-104140" algn="l" rtl="0">
              <a:lnSpc>
                <a:spcPct val="90000"/>
              </a:lnSpc>
              <a:spcBef>
                <a:spcPts val="1000"/>
              </a:spcBef>
              <a:spcAft>
                <a:spcPts val="0"/>
              </a:spcAft>
              <a:buClr>
                <a:schemeClr val="dk1"/>
              </a:buClr>
              <a:buSzPct val="100000"/>
              <a:buNone/>
            </a:pPr>
            <a:endParaRPr/>
          </a:p>
        </p:txBody>
      </p:sp>
      <p:pic>
        <p:nvPicPr>
          <p:cNvPr id="128" name="Google Shape;128;p3"/>
          <p:cNvPicPr preferRelativeResize="0"/>
          <p:nvPr/>
        </p:nvPicPr>
        <p:blipFill rotWithShape="1">
          <a:blip r:embed="rId3">
            <a:alphaModFix/>
          </a:blip>
          <a:srcRect/>
          <a:stretch/>
        </p:blipFill>
        <p:spPr>
          <a:xfrm>
            <a:off x="7543800" y="370604"/>
            <a:ext cx="4284382" cy="6474481"/>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Google Shape;382;p30"/>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accent1"/>
              </a:buClr>
              <a:buSzPts val="6000"/>
              <a:buFont typeface="Avenir"/>
              <a:buNone/>
            </a:pPr>
            <a:r>
              <a:rPr lang="en-US" b="1">
                <a:solidFill>
                  <a:schemeClr val="accent1"/>
                </a:solidFill>
                <a:latin typeface="Avenir"/>
                <a:ea typeface="Avenir"/>
                <a:cs typeface="Avenir"/>
                <a:sym typeface="Avenir"/>
              </a:rPr>
              <a:t>Is EM a Good Place for Women to Work?</a:t>
            </a:r>
            <a:br>
              <a:rPr lang="en-US"/>
            </a:br>
            <a:endParaRPr/>
          </a:p>
        </p:txBody>
      </p:sp>
      <p:sp>
        <p:nvSpPr>
          <p:cNvPr id="383" name="Google Shape;383;p30"/>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888888"/>
              </a:buClr>
              <a:buSzPts val="2400"/>
              <a:buNone/>
            </a:pP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p31"/>
          <p:cNvSpPr txBox="1">
            <a:spLocks noGrp="1"/>
          </p:cNvSpPr>
          <p:nvPr>
            <p:ph type="title"/>
          </p:nvPr>
        </p:nvSpPr>
        <p:spPr>
          <a:xfrm>
            <a:off x="541638" y="0"/>
            <a:ext cx="10812162" cy="74121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800"/>
              <a:buFont typeface="Calibri"/>
              <a:buNone/>
            </a:pPr>
            <a:endParaRPr/>
          </a:p>
        </p:txBody>
      </p:sp>
      <p:pic>
        <p:nvPicPr>
          <p:cNvPr id="389" name="Google Shape;389;p31"/>
          <p:cNvPicPr preferRelativeResize="0">
            <a:picLocks noGrp="1"/>
          </p:cNvPicPr>
          <p:nvPr>
            <p:ph type="body" idx="1"/>
          </p:nvPr>
        </p:nvPicPr>
        <p:blipFill rotWithShape="1">
          <a:blip r:embed="rId3">
            <a:alphaModFix/>
          </a:blip>
          <a:srcRect l="8324" t="3043" r="7200" b="7895"/>
          <a:stretch/>
        </p:blipFill>
        <p:spPr>
          <a:xfrm>
            <a:off x="533400" y="-36095"/>
            <a:ext cx="11057021" cy="6894095"/>
          </a:xfrm>
          <a:prstGeom prst="rect">
            <a:avLst/>
          </a:prstGeom>
          <a:noFill/>
          <a:ln>
            <a:noFill/>
          </a:ln>
        </p:spPr>
      </p:pic>
      <p:pic>
        <p:nvPicPr>
          <p:cNvPr id="390" name="Google Shape;390;p31"/>
          <p:cNvPicPr preferRelativeResize="0"/>
          <p:nvPr/>
        </p:nvPicPr>
        <p:blipFill rotWithShape="1">
          <a:blip r:embed="rId4">
            <a:alphaModFix/>
          </a:blip>
          <a:srcRect/>
          <a:stretch/>
        </p:blipFill>
        <p:spPr>
          <a:xfrm>
            <a:off x="4011" y="0"/>
            <a:ext cx="5334000" cy="901700"/>
          </a:xfrm>
          <a:prstGeom prst="rect">
            <a:avLst/>
          </a:prstGeom>
          <a:noFill/>
          <a:ln>
            <a:noFill/>
          </a:ln>
        </p:spPr>
      </p:pic>
      <p:pic>
        <p:nvPicPr>
          <p:cNvPr id="391" name="Google Shape;391;p31"/>
          <p:cNvPicPr preferRelativeResize="0"/>
          <p:nvPr/>
        </p:nvPicPr>
        <p:blipFill rotWithShape="1">
          <a:blip r:embed="rId5">
            <a:alphaModFix/>
          </a:blip>
          <a:srcRect/>
          <a:stretch/>
        </p:blipFill>
        <p:spPr>
          <a:xfrm>
            <a:off x="10820400" y="6096000"/>
            <a:ext cx="927100" cy="5969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Google Shape;396;p32"/>
          <p:cNvSpPr txBox="1"/>
          <p:nvPr/>
        </p:nvSpPr>
        <p:spPr>
          <a:xfrm>
            <a:off x="1066800" y="533400"/>
            <a:ext cx="10515600" cy="132556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None/>
            </a:pPr>
            <a:r>
              <a:rPr lang="en-US" sz="2800">
                <a:solidFill>
                  <a:schemeClr val="dk1"/>
                </a:solidFill>
                <a:latin typeface="Calibri"/>
                <a:ea typeface="Calibri"/>
                <a:cs typeface="Calibri"/>
                <a:sym typeface="Calibri"/>
              </a:rPr>
              <a:t>Graham EM et al.  Gender-based Barriers in the Advancement of Women Leaders in Emergency Medicine: A Multi-institutional Qualitative Study. </a:t>
            </a:r>
            <a:r>
              <a:rPr lang="en-US" sz="2800" i="1">
                <a:solidFill>
                  <a:schemeClr val="dk1"/>
                </a:solidFill>
                <a:latin typeface="Calibri"/>
                <a:ea typeface="Calibri"/>
                <a:cs typeface="Calibri"/>
                <a:sym typeface="Calibri"/>
              </a:rPr>
              <a:t>West J Emerg Med</a:t>
            </a:r>
            <a:r>
              <a:rPr lang="en-US" sz="2800">
                <a:solidFill>
                  <a:schemeClr val="dk1"/>
                </a:solidFill>
                <a:latin typeface="Calibri"/>
                <a:ea typeface="Calibri"/>
                <a:cs typeface="Calibri"/>
                <a:sym typeface="Calibri"/>
              </a:rPr>
              <a:t>. 2021;22(6):1355-1359. </a:t>
            </a:r>
            <a:endParaRPr/>
          </a:p>
        </p:txBody>
      </p:sp>
      <p:pic>
        <p:nvPicPr>
          <p:cNvPr id="397" name="Google Shape;397;p32" descr="A picture containing text, aircraft, airplane, clipart&#10;&#10;Description automatically generated"/>
          <p:cNvPicPr preferRelativeResize="0"/>
          <p:nvPr/>
        </p:nvPicPr>
        <p:blipFill rotWithShape="1">
          <a:blip r:embed="rId3">
            <a:alphaModFix/>
          </a:blip>
          <a:srcRect l="6785"/>
          <a:stretch/>
        </p:blipFill>
        <p:spPr>
          <a:xfrm>
            <a:off x="609600" y="2667000"/>
            <a:ext cx="6556734" cy="3077368"/>
          </a:xfrm>
          <a:prstGeom prst="rect">
            <a:avLst/>
          </a:prstGeom>
          <a:noFill/>
          <a:ln>
            <a:noFill/>
          </a:ln>
        </p:spPr>
      </p:pic>
      <p:sp>
        <p:nvSpPr>
          <p:cNvPr id="398" name="Google Shape;398;p32"/>
          <p:cNvSpPr txBox="1">
            <a:spLocks noGrp="1"/>
          </p:cNvSpPr>
          <p:nvPr>
            <p:ph type="body" idx="2"/>
          </p:nvPr>
        </p:nvSpPr>
        <p:spPr>
          <a:xfrm>
            <a:off x="7198895" y="2743200"/>
            <a:ext cx="5029200" cy="3276600"/>
          </a:xfrm>
          <a:prstGeom prst="rect">
            <a:avLst/>
          </a:prstGeom>
          <a:noFill/>
          <a:ln>
            <a:noFill/>
          </a:ln>
        </p:spPr>
        <p:txBody>
          <a:bodyPr spcFirstLastPara="1" wrap="square" lIns="91425" tIns="45700" rIns="91425" bIns="45700" anchor="t" anchorCtr="0">
            <a:normAutofit fontScale="85000" lnSpcReduction="10000"/>
          </a:bodyPr>
          <a:lstStyle/>
          <a:p>
            <a:pPr marL="0" lvl="0" indent="0" algn="ctr" rtl="0">
              <a:lnSpc>
                <a:spcPct val="90000"/>
              </a:lnSpc>
              <a:spcBef>
                <a:spcPts val="0"/>
              </a:spcBef>
              <a:spcAft>
                <a:spcPts val="0"/>
              </a:spcAft>
              <a:buClr>
                <a:srgbClr val="508781"/>
              </a:buClr>
              <a:buSzPct val="100000"/>
              <a:buNone/>
            </a:pPr>
            <a:r>
              <a:rPr lang="en-US" sz="3800" b="1">
                <a:solidFill>
                  <a:srgbClr val="508781"/>
                </a:solidFill>
              </a:rPr>
              <a:t>68% EM Women Experience Gender Based Disrespect </a:t>
            </a:r>
            <a:endParaRPr/>
          </a:p>
          <a:p>
            <a:pPr marL="0" lvl="0" indent="0" algn="ctr" rtl="0">
              <a:lnSpc>
                <a:spcPct val="90000"/>
              </a:lnSpc>
              <a:spcBef>
                <a:spcPts val="1000"/>
              </a:spcBef>
              <a:spcAft>
                <a:spcPts val="0"/>
              </a:spcAft>
              <a:buClr>
                <a:srgbClr val="508781"/>
              </a:buClr>
              <a:buSzPct val="100000"/>
              <a:buNone/>
            </a:pPr>
            <a:r>
              <a:rPr lang="en-US" sz="3800" b="1">
                <a:solidFill>
                  <a:srgbClr val="508781"/>
                </a:solidFill>
              </a:rPr>
              <a:t> </a:t>
            </a:r>
            <a:endParaRPr/>
          </a:p>
          <a:p>
            <a:pPr marL="0" lvl="0" indent="0" algn="ctr" rtl="0">
              <a:lnSpc>
                <a:spcPct val="90000"/>
              </a:lnSpc>
              <a:spcBef>
                <a:spcPts val="1000"/>
              </a:spcBef>
              <a:spcAft>
                <a:spcPts val="0"/>
              </a:spcAft>
              <a:buClr>
                <a:srgbClr val="508781"/>
              </a:buClr>
              <a:buSzPct val="100000"/>
              <a:buNone/>
            </a:pPr>
            <a:r>
              <a:rPr lang="en-US" sz="3800" b="1">
                <a:solidFill>
                  <a:srgbClr val="508781"/>
                </a:solidFill>
              </a:rPr>
              <a:t>9.5% report at least one encounter of sexual assault by a colleague or supervisor during their career</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pic>
        <p:nvPicPr>
          <p:cNvPr id="403" name="Google Shape;403;p33" descr="A person and person looking at each other&#10;&#10;Description automatically generated with low confidence"/>
          <p:cNvPicPr preferRelativeResize="0">
            <a:picLocks noGrp="1"/>
          </p:cNvPicPr>
          <p:nvPr>
            <p:ph type="body" idx="1"/>
          </p:nvPr>
        </p:nvPicPr>
        <p:blipFill rotWithShape="1">
          <a:blip r:embed="rId3">
            <a:alphaModFix/>
          </a:blip>
          <a:srcRect/>
          <a:stretch/>
        </p:blipFill>
        <p:spPr>
          <a:xfrm>
            <a:off x="457200" y="1143000"/>
            <a:ext cx="5334000" cy="3117427"/>
          </a:xfrm>
          <a:prstGeom prst="rect">
            <a:avLst/>
          </a:prstGeom>
          <a:noFill/>
          <a:ln>
            <a:noFill/>
          </a:ln>
        </p:spPr>
      </p:pic>
      <p:sp>
        <p:nvSpPr>
          <p:cNvPr id="404" name="Google Shape;404;p33"/>
          <p:cNvSpPr/>
          <p:nvPr/>
        </p:nvSpPr>
        <p:spPr>
          <a:xfrm>
            <a:off x="838200" y="4572000"/>
            <a:ext cx="449580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dk1"/>
                </a:solidFill>
                <a:latin typeface="Calibri"/>
                <a:ea typeface="Calibri"/>
                <a:cs typeface="Calibri"/>
                <a:sym typeface="Calibri"/>
              </a:rPr>
              <a:t>Negative faculty reactions</a:t>
            </a:r>
            <a:endParaRPr/>
          </a:p>
        </p:txBody>
      </p:sp>
      <p:sp>
        <p:nvSpPr>
          <p:cNvPr id="405" name="Google Shape;405;p33"/>
          <p:cNvSpPr txBox="1"/>
          <p:nvPr/>
        </p:nvSpPr>
        <p:spPr>
          <a:xfrm>
            <a:off x="533400" y="5029200"/>
            <a:ext cx="5029200" cy="156966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2200"/>
              <a:buFont typeface="Arial"/>
              <a:buChar char="•"/>
            </a:pPr>
            <a:r>
              <a:rPr lang="en-US" sz="2200">
                <a:solidFill>
                  <a:schemeClr val="dk1"/>
                </a:solidFill>
                <a:latin typeface="Calibri"/>
                <a:ea typeface="Calibri"/>
                <a:cs typeface="Calibri"/>
                <a:sym typeface="Calibri"/>
              </a:rPr>
              <a:t>“</a:t>
            </a:r>
            <a:r>
              <a:rPr lang="en-US" sz="2400">
                <a:solidFill>
                  <a:schemeClr val="dk1"/>
                </a:solidFill>
                <a:latin typeface="Calibri"/>
                <a:ea typeface="Calibri"/>
                <a:cs typeface="Calibri"/>
                <a:sym typeface="Calibri"/>
              </a:rPr>
              <a:t>Push back” from both male and female faculty </a:t>
            </a:r>
            <a:endParaRPr/>
          </a:p>
          <a:p>
            <a:pPr marL="285750" marR="0" lvl="0" indent="-285750" algn="l" rtl="0">
              <a:spcBef>
                <a:spcPts val="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Some received institutional support to resolve the issues, others did not </a:t>
            </a:r>
            <a:endParaRPr/>
          </a:p>
        </p:txBody>
      </p:sp>
      <p:sp>
        <p:nvSpPr>
          <p:cNvPr id="406" name="Google Shape;406;p33"/>
          <p:cNvSpPr txBox="1">
            <a:spLocks noGrp="1"/>
          </p:cNvSpPr>
          <p:nvPr>
            <p:ph type="title"/>
          </p:nvPr>
        </p:nvSpPr>
        <p:spPr>
          <a:xfrm>
            <a:off x="609600" y="152400"/>
            <a:ext cx="10744200" cy="58881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dk1"/>
              </a:buClr>
              <a:buSzPct val="100000"/>
              <a:buFont typeface="Calibri"/>
              <a:buNone/>
            </a:pPr>
            <a:r>
              <a:rPr lang="en-US"/>
              <a:t>Leadership Challenges Faced by EM Women Chairs</a:t>
            </a:r>
            <a:endParaRPr/>
          </a:p>
        </p:txBody>
      </p:sp>
      <p:pic>
        <p:nvPicPr>
          <p:cNvPr id="407" name="Google Shape;407;p33" descr="A picture containing icon&#10;&#10;Description automatically generated"/>
          <p:cNvPicPr preferRelativeResize="0"/>
          <p:nvPr/>
        </p:nvPicPr>
        <p:blipFill rotWithShape="1">
          <a:blip r:embed="rId4">
            <a:alphaModFix/>
          </a:blip>
          <a:srcRect/>
          <a:stretch/>
        </p:blipFill>
        <p:spPr>
          <a:xfrm>
            <a:off x="6934200" y="1066800"/>
            <a:ext cx="4223583" cy="3275932"/>
          </a:xfrm>
          <a:prstGeom prst="rect">
            <a:avLst/>
          </a:prstGeom>
          <a:noFill/>
          <a:ln>
            <a:noFill/>
          </a:ln>
        </p:spPr>
      </p:pic>
      <p:sp>
        <p:nvSpPr>
          <p:cNvPr id="408" name="Google Shape;408;p33"/>
          <p:cNvSpPr txBox="1"/>
          <p:nvPr/>
        </p:nvSpPr>
        <p:spPr>
          <a:xfrm>
            <a:off x="7086600" y="5257800"/>
            <a:ext cx="3886200" cy="830997"/>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HR—People management</a:t>
            </a:r>
            <a:endParaRPr/>
          </a:p>
          <a:p>
            <a:pPr marL="285750" marR="0" lvl="0" indent="-285750" algn="l" rtl="0">
              <a:spcBef>
                <a:spcPts val="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Emotional isolation</a:t>
            </a:r>
            <a:endParaRPr/>
          </a:p>
        </p:txBody>
      </p:sp>
      <p:sp>
        <p:nvSpPr>
          <p:cNvPr id="409" name="Google Shape;409;p33"/>
          <p:cNvSpPr txBox="1"/>
          <p:nvPr/>
        </p:nvSpPr>
        <p:spPr>
          <a:xfrm>
            <a:off x="6629400" y="4572000"/>
            <a:ext cx="434340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dk1"/>
                </a:solidFill>
                <a:latin typeface="Calibri"/>
                <a:ea typeface="Calibri"/>
                <a:cs typeface="Calibri"/>
                <a:sym typeface="Calibri"/>
              </a:rPr>
              <a:t>Feeling unprepared for role </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5" name="Google Shape;415;p34"/>
          <p:cNvSpPr txBox="1">
            <a:spLocks noGrp="1"/>
          </p:cNvSpPr>
          <p:nvPr>
            <p:ph type="title"/>
          </p:nvPr>
        </p:nvSpPr>
        <p:spPr>
          <a:xfrm>
            <a:off x="304800" y="0"/>
            <a:ext cx="11849100" cy="9906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800"/>
              <a:buFont typeface="Calibri"/>
              <a:buNone/>
            </a:pPr>
            <a:r>
              <a:rPr lang="en-US"/>
              <a:t>Leadership Challenges Faced by Women EM Chairs</a:t>
            </a:r>
            <a:endParaRPr/>
          </a:p>
        </p:txBody>
      </p:sp>
      <p:sp>
        <p:nvSpPr>
          <p:cNvPr id="416" name="Google Shape;416;p34"/>
          <p:cNvSpPr txBox="1"/>
          <p:nvPr/>
        </p:nvSpPr>
        <p:spPr>
          <a:xfrm>
            <a:off x="685800" y="4267200"/>
            <a:ext cx="548640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dk1"/>
                </a:solidFill>
                <a:latin typeface="Calibri"/>
                <a:ea typeface="Calibri"/>
                <a:cs typeface="Calibri"/>
                <a:sym typeface="Calibri"/>
              </a:rPr>
              <a:t>Being one of few women in leadership</a:t>
            </a:r>
            <a:endParaRPr/>
          </a:p>
        </p:txBody>
      </p:sp>
      <p:sp>
        <p:nvSpPr>
          <p:cNvPr id="417" name="Google Shape;417;p34"/>
          <p:cNvSpPr txBox="1"/>
          <p:nvPr/>
        </p:nvSpPr>
        <p:spPr>
          <a:xfrm>
            <a:off x="990600" y="4800600"/>
            <a:ext cx="4480560" cy="1200329"/>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“Solitary outsiders”</a:t>
            </a:r>
            <a:endParaRPr/>
          </a:p>
          <a:p>
            <a:pPr marL="285750" marR="0" lvl="0" indent="-285750" algn="l" rtl="0">
              <a:spcBef>
                <a:spcPts val="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Exclusion from &amp; gendered settings and social activities</a:t>
            </a:r>
            <a:endParaRPr/>
          </a:p>
        </p:txBody>
      </p:sp>
      <p:pic>
        <p:nvPicPr>
          <p:cNvPr id="418" name="Google Shape;418;p34"/>
          <p:cNvPicPr preferRelativeResize="0"/>
          <p:nvPr/>
        </p:nvPicPr>
        <p:blipFill rotWithShape="1">
          <a:blip r:embed="rId3">
            <a:alphaModFix/>
          </a:blip>
          <a:srcRect l="37125" t="8453" r="22584" b="46493"/>
          <a:stretch/>
        </p:blipFill>
        <p:spPr>
          <a:xfrm>
            <a:off x="1447800" y="1371600"/>
            <a:ext cx="2967790" cy="2759242"/>
          </a:xfrm>
          <a:prstGeom prst="rect">
            <a:avLst/>
          </a:prstGeom>
          <a:noFill/>
          <a:ln>
            <a:noFill/>
          </a:ln>
        </p:spPr>
      </p:pic>
      <p:pic>
        <p:nvPicPr>
          <p:cNvPr id="419" name="Google Shape;419;p34" descr="A group of people dancing&#10;&#10;Description automatically generated with low confidence"/>
          <p:cNvPicPr preferRelativeResize="0"/>
          <p:nvPr/>
        </p:nvPicPr>
        <p:blipFill rotWithShape="1">
          <a:blip r:embed="rId4">
            <a:alphaModFix/>
          </a:blip>
          <a:srcRect l="3086" t="4143" r="6806"/>
          <a:stretch/>
        </p:blipFill>
        <p:spPr>
          <a:xfrm>
            <a:off x="5867400" y="990600"/>
            <a:ext cx="5461608" cy="3048000"/>
          </a:xfrm>
          <a:prstGeom prst="rect">
            <a:avLst/>
          </a:prstGeom>
          <a:noFill/>
          <a:ln>
            <a:noFill/>
          </a:ln>
        </p:spPr>
      </p:pic>
      <p:sp>
        <p:nvSpPr>
          <p:cNvPr id="420" name="Google Shape;420;p34"/>
          <p:cNvSpPr txBox="1"/>
          <p:nvPr/>
        </p:nvSpPr>
        <p:spPr>
          <a:xfrm>
            <a:off x="6096000" y="4800600"/>
            <a:ext cx="5117955" cy="1200329"/>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Inheriting toxic workplace cultures</a:t>
            </a:r>
            <a:endParaRPr/>
          </a:p>
          <a:p>
            <a:pPr marL="285750" marR="0" lvl="0" indent="-285750" algn="l" rtl="0">
              <a:spcBef>
                <a:spcPts val="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Met with substantial resistance when trying to improve culture</a:t>
            </a:r>
            <a:endParaRPr/>
          </a:p>
        </p:txBody>
      </p:sp>
      <p:sp>
        <p:nvSpPr>
          <p:cNvPr id="421" name="Google Shape;421;p34"/>
          <p:cNvSpPr txBox="1"/>
          <p:nvPr/>
        </p:nvSpPr>
        <p:spPr>
          <a:xfrm>
            <a:off x="6032354" y="4343400"/>
            <a:ext cx="6159646"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dk1"/>
                </a:solidFill>
                <a:latin typeface="Calibri"/>
                <a:ea typeface="Calibri"/>
                <a:cs typeface="Calibri"/>
                <a:sym typeface="Calibri"/>
              </a:rPr>
              <a:t>Inheriting an unhealthy department culture</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Google Shape;426;p35"/>
          <p:cNvSpPr txBox="1">
            <a:spLocks noGrp="1"/>
          </p:cNvSpPr>
          <p:nvPr>
            <p:ph type="title"/>
          </p:nvPr>
        </p:nvSpPr>
        <p:spPr>
          <a:xfrm>
            <a:off x="685800" y="533400"/>
            <a:ext cx="10972800" cy="4191000"/>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Clr>
                <a:schemeClr val="accent1"/>
              </a:buClr>
              <a:buSzPct val="100000"/>
              <a:buFont typeface="Calibri"/>
              <a:buNone/>
            </a:pPr>
            <a:r>
              <a:rPr lang="en-US" sz="3600" b="1">
                <a:solidFill>
                  <a:schemeClr val="accent1"/>
                </a:solidFill>
                <a:latin typeface="Calibri"/>
                <a:ea typeface="Calibri"/>
                <a:cs typeface="Calibri"/>
                <a:sym typeface="Calibri"/>
              </a:rPr>
              <a:t>Powerful subtle, inadvertent obstacles encountered by women that are frequently invisible and often unrecognized—even by those experiencing them.  </a:t>
            </a:r>
            <a:br>
              <a:rPr lang="en-US" sz="3600" b="1">
                <a:solidFill>
                  <a:schemeClr val="accent1"/>
                </a:solidFill>
                <a:latin typeface="Calibri"/>
                <a:ea typeface="Calibri"/>
                <a:cs typeface="Calibri"/>
                <a:sym typeface="Calibri"/>
              </a:rPr>
            </a:br>
            <a:br>
              <a:rPr lang="en-US" sz="3600" b="1">
                <a:solidFill>
                  <a:schemeClr val="accent1"/>
                </a:solidFill>
                <a:latin typeface="Calibri"/>
                <a:ea typeface="Calibri"/>
                <a:cs typeface="Calibri"/>
                <a:sym typeface="Calibri"/>
              </a:rPr>
            </a:br>
            <a:r>
              <a:rPr lang="en-US" sz="3600" b="1">
                <a:solidFill>
                  <a:schemeClr val="accent1"/>
                </a:solidFill>
                <a:latin typeface="Calibri"/>
                <a:ea typeface="Calibri"/>
                <a:cs typeface="Calibri"/>
                <a:sym typeface="Calibri"/>
              </a:rPr>
              <a:t>These biases are the product of organizational culture and social cultural assumptions that yield behavioral ambiguity and create work practices and expectations that systematically disadvantage women.</a:t>
            </a:r>
            <a:br>
              <a:rPr lang="en-US">
                <a:latin typeface="Calibri"/>
                <a:ea typeface="Calibri"/>
                <a:cs typeface="Calibri"/>
                <a:sym typeface="Calibri"/>
              </a:rPr>
            </a:br>
            <a:endParaRPr>
              <a:latin typeface="Calibri"/>
              <a:ea typeface="Calibri"/>
              <a:cs typeface="Calibri"/>
              <a:sym typeface="Calibri"/>
            </a:endParaRPr>
          </a:p>
        </p:txBody>
      </p:sp>
      <p:sp>
        <p:nvSpPr>
          <p:cNvPr id="427" name="Google Shape;427;p35"/>
          <p:cNvSpPr txBox="1">
            <a:spLocks noGrp="1"/>
          </p:cNvSpPr>
          <p:nvPr>
            <p:ph type="body" idx="1"/>
          </p:nvPr>
        </p:nvSpPr>
        <p:spPr>
          <a:xfrm>
            <a:off x="831850" y="5105400"/>
            <a:ext cx="10515600" cy="98425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accent1"/>
              </a:buClr>
              <a:buSzPts val="5400"/>
              <a:buNone/>
            </a:pPr>
            <a:r>
              <a:rPr lang="en-US" sz="5400" b="1">
                <a:solidFill>
                  <a:schemeClr val="accent1"/>
                </a:solidFill>
              </a:rPr>
              <a:t>Second Generation Bias</a:t>
            </a:r>
            <a:endParaRPr/>
          </a:p>
        </p:txBody>
      </p:sp>
      <p:sp>
        <p:nvSpPr>
          <p:cNvPr id="428" name="Google Shape;428;p35"/>
          <p:cNvSpPr txBox="1"/>
          <p:nvPr/>
        </p:nvSpPr>
        <p:spPr>
          <a:xfrm>
            <a:off x="7010400" y="6172200"/>
            <a:ext cx="5181600"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Ibarra H, Ely R, Kolb D. Women Rising: The Unseen Barriers. </a:t>
            </a:r>
            <a:r>
              <a:rPr lang="en-US" sz="1800" i="1">
                <a:solidFill>
                  <a:schemeClr val="dk1"/>
                </a:solidFill>
                <a:latin typeface="Calibri"/>
                <a:ea typeface="Calibri"/>
                <a:cs typeface="Calibri"/>
                <a:sym typeface="Calibri"/>
              </a:rPr>
              <a:t>Harv Bus Rev. </a:t>
            </a:r>
            <a:r>
              <a:rPr lang="en-US" sz="1800">
                <a:solidFill>
                  <a:schemeClr val="dk1"/>
                </a:solidFill>
                <a:latin typeface="Calibri"/>
                <a:ea typeface="Calibri"/>
                <a:cs typeface="Calibri"/>
                <a:sym typeface="Calibri"/>
              </a:rPr>
              <a:t>2013;91:60–66. </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pic>
        <p:nvPicPr>
          <p:cNvPr id="434" name="Google Shape;434;p36"/>
          <p:cNvPicPr preferRelativeResize="0"/>
          <p:nvPr/>
        </p:nvPicPr>
        <p:blipFill rotWithShape="1">
          <a:blip r:embed="rId3">
            <a:alphaModFix/>
          </a:blip>
          <a:srcRect/>
          <a:stretch/>
        </p:blipFill>
        <p:spPr>
          <a:xfrm>
            <a:off x="7243967" y="896220"/>
            <a:ext cx="3619500" cy="1435100"/>
          </a:xfrm>
          <a:prstGeom prst="rect">
            <a:avLst/>
          </a:prstGeom>
          <a:noFill/>
          <a:ln>
            <a:noFill/>
          </a:ln>
        </p:spPr>
      </p:pic>
      <p:sp>
        <p:nvSpPr>
          <p:cNvPr id="435" name="Google Shape;435;p36"/>
          <p:cNvSpPr txBox="1">
            <a:spLocks noGrp="1"/>
          </p:cNvSpPr>
          <p:nvPr>
            <p:ph type="title"/>
          </p:nvPr>
        </p:nvSpPr>
        <p:spPr>
          <a:xfrm>
            <a:off x="592186" y="28206"/>
            <a:ext cx="10812162" cy="74121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800"/>
              <a:buFont typeface="Calibri"/>
              <a:buNone/>
            </a:pPr>
            <a:r>
              <a:rPr lang="en-US"/>
              <a:t>Second-Generation Biases</a:t>
            </a:r>
            <a:endParaRPr/>
          </a:p>
        </p:txBody>
      </p:sp>
      <p:pic>
        <p:nvPicPr>
          <p:cNvPr id="436" name="Google Shape;436;p36"/>
          <p:cNvPicPr preferRelativeResize="0"/>
          <p:nvPr/>
        </p:nvPicPr>
        <p:blipFill rotWithShape="1">
          <a:blip r:embed="rId4">
            <a:alphaModFix/>
          </a:blip>
          <a:srcRect/>
          <a:stretch/>
        </p:blipFill>
        <p:spPr>
          <a:xfrm>
            <a:off x="149993" y="1295675"/>
            <a:ext cx="3961218" cy="1434461"/>
          </a:xfrm>
          <a:prstGeom prst="rect">
            <a:avLst/>
          </a:prstGeom>
          <a:noFill/>
          <a:ln>
            <a:noFill/>
          </a:ln>
        </p:spPr>
      </p:pic>
      <p:sp>
        <p:nvSpPr>
          <p:cNvPr id="437" name="Google Shape;437;p36"/>
          <p:cNvSpPr txBox="1"/>
          <p:nvPr/>
        </p:nvSpPr>
        <p:spPr>
          <a:xfrm>
            <a:off x="592186" y="909577"/>
            <a:ext cx="4162779"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a:solidFill>
                  <a:schemeClr val="dk1"/>
                </a:solidFill>
                <a:latin typeface="Calibri"/>
                <a:ea typeface="Calibri"/>
                <a:cs typeface="Calibri"/>
                <a:sym typeface="Calibri"/>
              </a:rPr>
              <a:t>Gender Role Stereotypes</a:t>
            </a:r>
            <a:endParaRPr/>
          </a:p>
        </p:txBody>
      </p:sp>
      <p:pic>
        <p:nvPicPr>
          <p:cNvPr id="438" name="Google Shape;438;p36"/>
          <p:cNvPicPr preferRelativeResize="0"/>
          <p:nvPr/>
        </p:nvPicPr>
        <p:blipFill rotWithShape="1">
          <a:blip r:embed="rId5">
            <a:alphaModFix/>
          </a:blip>
          <a:srcRect/>
          <a:stretch/>
        </p:blipFill>
        <p:spPr>
          <a:xfrm>
            <a:off x="3670001" y="2123004"/>
            <a:ext cx="3606312" cy="2028551"/>
          </a:xfrm>
          <a:prstGeom prst="rect">
            <a:avLst/>
          </a:prstGeom>
          <a:noFill/>
          <a:ln>
            <a:noFill/>
          </a:ln>
        </p:spPr>
      </p:pic>
      <p:sp>
        <p:nvSpPr>
          <p:cNvPr id="439" name="Google Shape;439;p36"/>
          <p:cNvSpPr txBox="1"/>
          <p:nvPr/>
        </p:nvSpPr>
        <p:spPr>
          <a:xfrm>
            <a:off x="4340442" y="4391438"/>
            <a:ext cx="2579846" cy="110799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200">
                <a:solidFill>
                  <a:schemeClr val="dk1"/>
                </a:solidFill>
                <a:latin typeface="Calibri"/>
                <a:ea typeface="Calibri"/>
                <a:cs typeface="Calibri"/>
                <a:sym typeface="Calibri"/>
              </a:rPr>
              <a:t>Masculine Leadership Constructs</a:t>
            </a:r>
            <a:endParaRPr/>
          </a:p>
        </p:txBody>
      </p:sp>
      <p:pic>
        <p:nvPicPr>
          <p:cNvPr id="440" name="Google Shape;440;p36"/>
          <p:cNvPicPr preferRelativeResize="0"/>
          <p:nvPr/>
        </p:nvPicPr>
        <p:blipFill rotWithShape="1">
          <a:blip r:embed="rId6">
            <a:alphaModFix/>
          </a:blip>
          <a:srcRect/>
          <a:stretch/>
        </p:blipFill>
        <p:spPr>
          <a:xfrm>
            <a:off x="1260235" y="4008274"/>
            <a:ext cx="2586446" cy="2586446"/>
          </a:xfrm>
          <a:prstGeom prst="rect">
            <a:avLst/>
          </a:prstGeom>
          <a:noFill/>
          <a:ln>
            <a:noFill/>
          </a:ln>
        </p:spPr>
      </p:pic>
      <p:sp>
        <p:nvSpPr>
          <p:cNvPr id="441" name="Google Shape;441;p36"/>
          <p:cNvSpPr txBox="1"/>
          <p:nvPr/>
        </p:nvSpPr>
        <p:spPr>
          <a:xfrm>
            <a:off x="685800" y="3548420"/>
            <a:ext cx="3160881"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a:solidFill>
                  <a:schemeClr val="dk1"/>
                </a:solidFill>
                <a:latin typeface="Calibri"/>
                <a:ea typeface="Calibri"/>
                <a:cs typeface="Calibri"/>
                <a:sym typeface="Calibri"/>
              </a:rPr>
              <a:t>Belonging Uncertainty</a:t>
            </a:r>
            <a:endParaRPr/>
          </a:p>
        </p:txBody>
      </p:sp>
      <p:pic>
        <p:nvPicPr>
          <p:cNvPr id="442" name="Google Shape;442;p36"/>
          <p:cNvPicPr preferRelativeResize="0"/>
          <p:nvPr/>
        </p:nvPicPr>
        <p:blipFill rotWithShape="1">
          <a:blip r:embed="rId7">
            <a:alphaModFix/>
          </a:blip>
          <a:srcRect/>
          <a:stretch/>
        </p:blipFill>
        <p:spPr>
          <a:xfrm>
            <a:off x="7106762" y="3972458"/>
            <a:ext cx="4572000" cy="2567109"/>
          </a:xfrm>
          <a:prstGeom prst="rect">
            <a:avLst/>
          </a:prstGeom>
          <a:noFill/>
          <a:ln>
            <a:noFill/>
          </a:ln>
        </p:spPr>
      </p:pic>
      <p:sp>
        <p:nvSpPr>
          <p:cNvPr id="443" name="Google Shape;443;p36"/>
          <p:cNvSpPr txBox="1"/>
          <p:nvPr/>
        </p:nvSpPr>
        <p:spPr>
          <a:xfrm>
            <a:off x="8305801" y="3517430"/>
            <a:ext cx="4003244"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a:solidFill>
                  <a:schemeClr val="dk1"/>
                </a:solidFill>
                <a:latin typeface="Calibri"/>
                <a:ea typeface="Calibri"/>
                <a:cs typeface="Calibri"/>
                <a:sym typeface="Calibri"/>
              </a:rPr>
              <a:t>Stereotype Threat</a:t>
            </a:r>
            <a:endParaRPr/>
          </a:p>
        </p:txBody>
      </p:sp>
      <p:sp>
        <p:nvSpPr>
          <p:cNvPr id="444" name="Google Shape;444;p36"/>
          <p:cNvSpPr/>
          <p:nvPr/>
        </p:nvSpPr>
        <p:spPr>
          <a:xfrm rot="-1644931">
            <a:off x="3403858" y="1951861"/>
            <a:ext cx="783772" cy="717231"/>
          </a:xfrm>
          <a:prstGeom prst="diamond">
            <a:avLst/>
          </a:prstGeom>
          <a:solidFill>
            <a:srgbClr val="014B9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45" name="Google Shape;445;p36"/>
          <p:cNvSpPr/>
          <p:nvPr/>
        </p:nvSpPr>
        <p:spPr>
          <a:xfrm rot="1515328">
            <a:off x="3327439" y="3728237"/>
            <a:ext cx="783772" cy="717231"/>
          </a:xfrm>
          <a:prstGeom prst="diamond">
            <a:avLst/>
          </a:prstGeom>
          <a:solidFill>
            <a:srgbClr val="8BC0E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46" name="Google Shape;446;p36"/>
          <p:cNvSpPr/>
          <p:nvPr/>
        </p:nvSpPr>
        <p:spPr>
          <a:xfrm rot="1940820">
            <a:off x="6758684" y="3649658"/>
            <a:ext cx="783772" cy="717231"/>
          </a:xfrm>
          <a:prstGeom prst="diamond">
            <a:avLst/>
          </a:prstGeom>
          <a:solidFill>
            <a:srgbClr val="014B9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47" name="Google Shape;447;p36"/>
          <p:cNvSpPr/>
          <p:nvPr/>
        </p:nvSpPr>
        <p:spPr>
          <a:xfrm rot="1235000">
            <a:off x="6758684" y="1951860"/>
            <a:ext cx="783772" cy="717231"/>
          </a:xfrm>
          <a:prstGeom prst="diamond">
            <a:avLst/>
          </a:prstGeom>
          <a:solidFill>
            <a:srgbClr val="8BC0E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48" name="Google Shape;448;p36"/>
          <p:cNvSpPr txBox="1"/>
          <p:nvPr/>
        </p:nvSpPr>
        <p:spPr>
          <a:xfrm>
            <a:off x="7106762" y="416405"/>
            <a:ext cx="5262202"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a:solidFill>
                  <a:schemeClr val="dk1"/>
                </a:solidFill>
                <a:latin typeface="Calibri"/>
                <a:ea typeface="Calibri"/>
                <a:cs typeface="Calibri"/>
                <a:sym typeface="Calibri"/>
              </a:rPr>
              <a:t>Gender-Based Workplace Isolation</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52"/>
        <p:cNvGrpSpPr/>
        <p:nvPr/>
      </p:nvGrpSpPr>
      <p:grpSpPr>
        <a:xfrm>
          <a:off x="0" y="0"/>
          <a:ext cx="0" cy="0"/>
          <a:chOff x="0" y="0"/>
          <a:chExt cx="0" cy="0"/>
        </a:xfrm>
      </p:grpSpPr>
      <p:sp>
        <p:nvSpPr>
          <p:cNvPr id="453" name="Google Shape;453;p37"/>
          <p:cNvSpPr/>
          <p:nvPr/>
        </p:nvSpPr>
        <p:spPr>
          <a:xfrm>
            <a:off x="1210277" y="0"/>
            <a:ext cx="9771446" cy="6858000"/>
          </a:xfrm>
          <a:custGeom>
            <a:avLst/>
            <a:gdLst/>
            <a:ahLst/>
            <a:cxnLst/>
            <a:rect l="l" t="t" r="r" b="b"/>
            <a:pathLst>
              <a:path w="9771446" h="6858000" extrusionOk="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rgbClr val="D8D8D8">
              <a:alpha val="6196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54" name="Google Shape;454;p37" descr="Diagram, text&#10;&#10;Description automatically generated"/>
          <p:cNvPicPr preferRelativeResize="0"/>
          <p:nvPr/>
        </p:nvPicPr>
        <p:blipFill rotWithShape="1">
          <a:blip r:embed="rId3">
            <a:alphaModFix/>
          </a:blip>
          <a:srcRect l="458" r="856" b="-1"/>
          <a:stretch/>
        </p:blipFill>
        <p:spPr>
          <a:xfrm>
            <a:off x="1460597" y="10"/>
            <a:ext cx="9270806" cy="6857990"/>
          </a:xfrm>
          <a:custGeom>
            <a:avLst/>
            <a:gdLst/>
            <a:ahLst/>
            <a:cxnLst/>
            <a:rect l="l" t="t" r="r" b="b"/>
            <a:pathLst>
              <a:path w="9270806" h="6858000" extrusionOk="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pic>
        <p:nvPicPr>
          <p:cNvPr id="459" name="Google Shape;459;p38"/>
          <p:cNvPicPr preferRelativeResize="0">
            <a:picLocks noGrp="1"/>
          </p:cNvPicPr>
          <p:nvPr>
            <p:ph type="body" idx="1"/>
          </p:nvPr>
        </p:nvPicPr>
        <p:blipFill rotWithShape="1">
          <a:blip r:embed="rId3">
            <a:alphaModFix/>
          </a:blip>
          <a:srcRect l="25551" r="22207"/>
          <a:stretch/>
        </p:blipFill>
        <p:spPr>
          <a:xfrm>
            <a:off x="5183188" y="533400"/>
            <a:ext cx="6172200" cy="5714999"/>
          </a:xfrm>
          <a:prstGeom prst="rect">
            <a:avLst/>
          </a:prstGeom>
          <a:noFill/>
          <a:ln>
            <a:noFill/>
          </a:ln>
        </p:spPr>
      </p:pic>
      <p:sp>
        <p:nvSpPr>
          <p:cNvPr id="460" name="Google Shape;460;p38"/>
          <p:cNvSpPr txBox="1">
            <a:spLocks noGrp="1"/>
          </p:cNvSpPr>
          <p:nvPr>
            <p:ph type="body" idx="2"/>
          </p:nvPr>
        </p:nvSpPr>
        <p:spPr>
          <a:xfrm>
            <a:off x="457200" y="457200"/>
            <a:ext cx="4314825" cy="60960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3200"/>
              <a:buNone/>
            </a:pPr>
            <a:r>
              <a:rPr lang="en-US" sz="3200" i="1"/>
              <a:t>“When you exert your authority, people, come across surprised, they don't expect it and they just think you're just going to roll over and let them do whatever they want to do.”  </a:t>
            </a:r>
            <a:endParaRPr/>
          </a:p>
          <a:p>
            <a:pPr marL="0" lvl="0" indent="0" algn="ctr" rtl="0">
              <a:lnSpc>
                <a:spcPct val="90000"/>
              </a:lnSpc>
              <a:spcBef>
                <a:spcPts val="1000"/>
              </a:spcBef>
              <a:spcAft>
                <a:spcPts val="0"/>
              </a:spcAft>
              <a:buClr>
                <a:schemeClr val="dk1"/>
              </a:buClr>
              <a:buSzPts val="3200"/>
              <a:buNone/>
            </a:pPr>
            <a:r>
              <a:rPr lang="en-US" sz="3200" i="1"/>
              <a:t>“They think I'm a woman, I'm going to be a pushover.” "She's nice, so she wouldn't really do that to me.”” </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grpSp>
        <p:nvGrpSpPr>
          <p:cNvPr id="465" name="Google Shape;465;p39"/>
          <p:cNvGrpSpPr/>
          <p:nvPr/>
        </p:nvGrpSpPr>
        <p:grpSpPr>
          <a:xfrm>
            <a:off x="533400" y="381000"/>
            <a:ext cx="11201399" cy="6012480"/>
            <a:chOff x="0" y="0"/>
            <a:chExt cx="11201399" cy="6012480"/>
          </a:xfrm>
        </p:grpSpPr>
        <p:sp>
          <p:nvSpPr>
            <p:cNvPr id="466" name="Google Shape;466;p39"/>
            <p:cNvSpPr/>
            <p:nvPr/>
          </p:nvSpPr>
          <p:spPr>
            <a:xfrm>
              <a:off x="0" y="386868"/>
              <a:ext cx="11201399" cy="2513700"/>
            </a:xfrm>
            <a:prstGeom prst="rect">
              <a:avLst/>
            </a:prstGeom>
            <a:solidFill>
              <a:schemeClr val="lt1">
                <a:alpha val="89803"/>
              </a:schemeClr>
            </a:solid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39"/>
            <p:cNvSpPr txBox="1"/>
            <p:nvPr/>
          </p:nvSpPr>
          <p:spPr>
            <a:xfrm>
              <a:off x="0" y="386868"/>
              <a:ext cx="11201399" cy="2513700"/>
            </a:xfrm>
            <a:prstGeom prst="rect">
              <a:avLst/>
            </a:prstGeom>
            <a:noFill/>
            <a:ln>
              <a:noFill/>
            </a:ln>
          </p:spPr>
          <p:txBody>
            <a:bodyPr spcFirstLastPara="1" wrap="square" lIns="869350" tIns="583175" rIns="869350" bIns="199125" anchor="t" anchorCtr="0">
              <a:noAutofit/>
            </a:bodyPr>
            <a:lstStyle/>
            <a:p>
              <a:pPr marL="285750" marR="0" lvl="1" indent="-285750" algn="l" rtl="0">
                <a:lnSpc>
                  <a:spcPct val="90000"/>
                </a:lnSpc>
                <a:spcBef>
                  <a:spcPts val="0"/>
                </a:spcBef>
                <a:spcAft>
                  <a:spcPts val="0"/>
                </a:spcAft>
                <a:buClr>
                  <a:schemeClr val="dk1"/>
                </a:buClr>
                <a:buSzPts val="2800"/>
                <a:buFont typeface="Calibri"/>
                <a:buChar char="•"/>
              </a:pPr>
              <a:r>
                <a:rPr lang="en-US" sz="2800" b="0" i="0" u="none" strike="noStrike" cap="none">
                  <a:solidFill>
                    <a:schemeClr val="dk1"/>
                  </a:solidFill>
                  <a:latin typeface="Calibri"/>
                  <a:ea typeface="Calibri"/>
                  <a:cs typeface="Calibri"/>
                  <a:sym typeface="Calibri"/>
                </a:rPr>
                <a:t>Labeling, derision, and character assaults applied to women</a:t>
              </a:r>
              <a:endParaRPr sz="2800" b="0" i="0" u="none" strike="noStrike" cap="none">
                <a:solidFill>
                  <a:schemeClr val="dk1"/>
                </a:solidFill>
                <a:latin typeface="Calibri"/>
                <a:ea typeface="Calibri"/>
                <a:cs typeface="Calibri"/>
                <a:sym typeface="Calibri"/>
              </a:endParaRPr>
            </a:p>
            <a:p>
              <a:pPr marL="571500" marR="0" lvl="2" indent="-285750" algn="l" rtl="0">
                <a:lnSpc>
                  <a:spcPct val="90000"/>
                </a:lnSpc>
                <a:spcBef>
                  <a:spcPts val="420"/>
                </a:spcBef>
                <a:spcAft>
                  <a:spcPts val="0"/>
                </a:spcAft>
                <a:buClr>
                  <a:schemeClr val="dk1"/>
                </a:buClr>
                <a:buSzPts val="2800"/>
                <a:buFont typeface="Calibri"/>
                <a:buChar char="•"/>
              </a:pPr>
              <a:r>
                <a:rPr lang="en-US" sz="2800" b="0" i="0" u="none" strike="noStrike" cap="none">
                  <a:solidFill>
                    <a:schemeClr val="dk1"/>
                  </a:solidFill>
                  <a:latin typeface="Calibri"/>
                  <a:ea typeface="Calibri"/>
                  <a:cs typeface="Calibri"/>
                  <a:sym typeface="Calibri"/>
                </a:rPr>
                <a:t>Examples applied to EM women leaders—“bitchy”, “witchy”, “dishonest”, “lacking integrity”, “bullies”, “mean”</a:t>
              </a:r>
              <a:endParaRPr/>
            </a:p>
            <a:p>
              <a:pPr marL="285750" marR="0" lvl="1" indent="-285750" algn="l" rtl="0">
                <a:lnSpc>
                  <a:spcPct val="90000"/>
                </a:lnSpc>
                <a:spcBef>
                  <a:spcPts val="420"/>
                </a:spcBef>
                <a:spcAft>
                  <a:spcPts val="0"/>
                </a:spcAft>
                <a:buClr>
                  <a:schemeClr val="dk1"/>
                </a:buClr>
                <a:buSzPts val="2800"/>
                <a:buFont typeface="Calibri"/>
                <a:buChar char="•"/>
              </a:pPr>
              <a:r>
                <a:rPr lang="en-US" sz="2800" b="0" i="0" u="none" strike="noStrike" cap="none">
                  <a:solidFill>
                    <a:schemeClr val="dk1"/>
                  </a:solidFill>
                  <a:latin typeface="Calibri"/>
                  <a:ea typeface="Calibri"/>
                  <a:cs typeface="Calibri"/>
                  <a:sym typeface="Calibri"/>
                </a:rPr>
                <a:t>Applied equally by both genders</a:t>
              </a:r>
              <a:endParaRPr/>
            </a:p>
          </p:txBody>
        </p:sp>
        <p:sp>
          <p:nvSpPr>
            <p:cNvPr id="468" name="Google Shape;468;p39"/>
            <p:cNvSpPr/>
            <p:nvPr/>
          </p:nvSpPr>
          <p:spPr>
            <a:xfrm>
              <a:off x="76197" y="0"/>
              <a:ext cx="7840980" cy="826560"/>
            </a:xfrm>
            <a:prstGeom prst="roundRect">
              <a:avLst>
                <a:gd name="adj" fmla="val 16667"/>
              </a:avLst>
            </a:prstGeom>
            <a:gradFill>
              <a:gsLst>
                <a:gs pos="0">
                  <a:srgbClr val="5E81C9"/>
                </a:gs>
                <a:gs pos="50000">
                  <a:srgbClr val="3B70C9"/>
                </a:gs>
                <a:gs pos="100000">
                  <a:srgbClr val="2E60B8"/>
                </a:gs>
              </a:gsLst>
              <a:lin ang="5400000" scaled="0"/>
            </a:gradFill>
            <a:ln>
              <a:noFill/>
            </a:ln>
            <a:effectLst>
              <a:outerShdw blurRad="57150" dist="19050" dir="5400000" algn="ctr" rotWithShape="0">
                <a:srgbClr val="000000">
                  <a:alpha val="62745"/>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39"/>
            <p:cNvSpPr txBox="1"/>
            <p:nvPr/>
          </p:nvSpPr>
          <p:spPr>
            <a:xfrm>
              <a:off x="116546" y="40349"/>
              <a:ext cx="7760282" cy="745862"/>
            </a:xfrm>
            <a:prstGeom prst="rect">
              <a:avLst/>
            </a:prstGeom>
            <a:noFill/>
            <a:ln>
              <a:noFill/>
            </a:ln>
          </p:spPr>
          <p:txBody>
            <a:bodyPr spcFirstLastPara="1" wrap="square" lIns="296350" tIns="0" rIns="296350" bIns="0" anchor="ctr" anchorCtr="0">
              <a:noAutofit/>
            </a:bodyPr>
            <a:lstStyle/>
            <a:p>
              <a:pPr marL="0" marR="0" lvl="0" indent="0" algn="l" rtl="0">
                <a:lnSpc>
                  <a:spcPct val="90000"/>
                </a:lnSpc>
                <a:spcBef>
                  <a:spcPts val="0"/>
                </a:spcBef>
                <a:spcAft>
                  <a:spcPts val="0"/>
                </a:spcAft>
                <a:buClr>
                  <a:schemeClr val="lt1"/>
                </a:buClr>
                <a:buSzPts val="3200"/>
                <a:buFont typeface="Calibri"/>
                <a:buNone/>
              </a:pPr>
              <a:r>
                <a:rPr lang="en-US" sz="3200" b="1">
                  <a:solidFill>
                    <a:schemeClr val="lt1"/>
                  </a:solidFill>
                  <a:latin typeface="Calibri"/>
                  <a:ea typeface="Calibri"/>
                  <a:cs typeface="Calibri"/>
                  <a:sym typeface="Calibri"/>
                </a:rPr>
                <a:t>SOCIAL PENALTIES </a:t>
              </a:r>
              <a:endParaRPr/>
            </a:p>
          </p:txBody>
        </p:sp>
        <p:sp>
          <p:nvSpPr>
            <p:cNvPr id="470" name="Google Shape;470;p39"/>
            <p:cNvSpPr/>
            <p:nvPr/>
          </p:nvSpPr>
          <p:spPr>
            <a:xfrm>
              <a:off x="0" y="3498780"/>
              <a:ext cx="11201399" cy="2513700"/>
            </a:xfrm>
            <a:prstGeom prst="rect">
              <a:avLst/>
            </a:prstGeom>
            <a:solidFill>
              <a:schemeClr val="lt1">
                <a:alpha val="89803"/>
              </a:schemeClr>
            </a:solid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39"/>
            <p:cNvSpPr txBox="1"/>
            <p:nvPr/>
          </p:nvSpPr>
          <p:spPr>
            <a:xfrm>
              <a:off x="0" y="3498780"/>
              <a:ext cx="11201399" cy="2513700"/>
            </a:xfrm>
            <a:prstGeom prst="rect">
              <a:avLst/>
            </a:prstGeom>
            <a:noFill/>
            <a:ln>
              <a:noFill/>
            </a:ln>
          </p:spPr>
          <p:txBody>
            <a:bodyPr spcFirstLastPara="1" wrap="square" lIns="869350" tIns="583175" rIns="869350" bIns="199125" anchor="t" anchorCtr="0">
              <a:noAutofit/>
            </a:bodyPr>
            <a:lstStyle/>
            <a:p>
              <a:pPr marL="285750" marR="0" lvl="1" indent="-285750" algn="l" rtl="0">
                <a:lnSpc>
                  <a:spcPct val="90000"/>
                </a:lnSpc>
                <a:spcBef>
                  <a:spcPts val="0"/>
                </a:spcBef>
                <a:spcAft>
                  <a:spcPts val="0"/>
                </a:spcAft>
                <a:buClr>
                  <a:schemeClr val="dk1"/>
                </a:buClr>
                <a:buSzPts val="2800"/>
                <a:buFont typeface="Calibri"/>
                <a:buChar char="•"/>
              </a:pPr>
              <a:r>
                <a:rPr lang="en-US" sz="2800" b="0" i="0" u="none" strike="noStrike" cap="none">
                  <a:solidFill>
                    <a:schemeClr val="dk1"/>
                  </a:solidFill>
                  <a:latin typeface="Calibri"/>
                  <a:ea typeface="Calibri"/>
                  <a:cs typeface="Calibri"/>
                  <a:sym typeface="Calibri"/>
                </a:rPr>
                <a:t>Social penalties stick—become known as unlikable &amp; difficult </a:t>
              </a:r>
              <a:endParaRPr/>
            </a:p>
            <a:p>
              <a:pPr marL="285750" marR="0" lvl="1" indent="-285750" algn="l" rtl="0">
                <a:lnSpc>
                  <a:spcPct val="90000"/>
                </a:lnSpc>
                <a:spcBef>
                  <a:spcPts val="420"/>
                </a:spcBef>
                <a:spcAft>
                  <a:spcPts val="0"/>
                </a:spcAft>
                <a:buClr>
                  <a:schemeClr val="dk1"/>
                </a:buClr>
                <a:buSzPts val="2800"/>
                <a:buFont typeface="Calibri"/>
                <a:buChar char="•"/>
              </a:pPr>
              <a:r>
                <a:rPr lang="en-US" sz="2800" b="0" i="0" u="none" strike="noStrike" cap="none">
                  <a:solidFill>
                    <a:schemeClr val="dk1"/>
                  </a:solidFill>
                  <a:latin typeface="Calibri"/>
                  <a:ea typeface="Calibri"/>
                  <a:cs typeface="Calibri"/>
                  <a:sym typeface="Calibri"/>
                </a:rPr>
                <a:t>Reputational power is decreased –viewed as less influential &amp; capable </a:t>
              </a:r>
              <a:endParaRPr/>
            </a:p>
            <a:p>
              <a:pPr marL="285750" marR="0" lvl="1" indent="-285750" algn="l" rtl="0">
                <a:lnSpc>
                  <a:spcPct val="90000"/>
                </a:lnSpc>
                <a:spcBef>
                  <a:spcPts val="420"/>
                </a:spcBef>
                <a:spcAft>
                  <a:spcPts val="0"/>
                </a:spcAft>
                <a:buClr>
                  <a:schemeClr val="dk1"/>
                </a:buClr>
                <a:buSzPts val="2800"/>
                <a:buFont typeface="Calibri"/>
                <a:buChar char="•"/>
              </a:pPr>
              <a:r>
                <a:rPr lang="en-US" sz="2800" b="0" i="0" u="none" strike="noStrike" cap="none">
                  <a:solidFill>
                    <a:schemeClr val="dk1"/>
                  </a:solidFill>
                  <a:latin typeface="Calibri"/>
                  <a:ea typeface="Calibri"/>
                  <a:cs typeface="Calibri"/>
                  <a:sym typeface="Calibri"/>
                </a:rPr>
                <a:t>Increases Emotional Labor </a:t>
              </a:r>
              <a:endParaRPr/>
            </a:p>
          </p:txBody>
        </p:sp>
        <p:sp>
          <p:nvSpPr>
            <p:cNvPr id="472" name="Google Shape;472;p39"/>
            <p:cNvSpPr/>
            <p:nvPr/>
          </p:nvSpPr>
          <p:spPr>
            <a:xfrm>
              <a:off x="560070" y="3085500"/>
              <a:ext cx="7840980" cy="826560"/>
            </a:xfrm>
            <a:prstGeom prst="roundRect">
              <a:avLst>
                <a:gd name="adj" fmla="val 16667"/>
              </a:avLst>
            </a:prstGeom>
            <a:gradFill>
              <a:gsLst>
                <a:gs pos="0">
                  <a:srgbClr val="5E81C9"/>
                </a:gs>
                <a:gs pos="50000">
                  <a:srgbClr val="3B70C9"/>
                </a:gs>
                <a:gs pos="100000">
                  <a:srgbClr val="2E60B8"/>
                </a:gs>
              </a:gsLst>
              <a:lin ang="5400000" scaled="0"/>
            </a:gradFill>
            <a:ln>
              <a:noFill/>
            </a:ln>
            <a:effectLst>
              <a:outerShdw blurRad="57150" dist="19050" dir="5400000" algn="ctr" rotWithShape="0">
                <a:srgbClr val="000000">
                  <a:alpha val="62745"/>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39"/>
            <p:cNvSpPr txBox="1"/>
            <p:nvPr/>
          </p:nvSpPr>
          <p:spPr>
            <a:xfrm>
              <a:off x="600419" y="3125849"/>
              <a:ext cx="7760282" cy="745862"/>
            </a:xfrm>
            <a:prstGeom prst="rect">
              <a:avLst/>
            </a:prstGeom>
            <a:noFill/>
            <a:ln>
              <a:noFill/>
            </a:ln>
          </p:spPr>
          <p:txBody>
            <a:bodyPr spcFirstLastPara="1" wrap="square" lIns="296350" tIns="0" rIns="296350" bIns="0" anchor="ctr" anchorCtr="0">
              <a:noAutofit/>
            </a:bodyPr>
            <a:lstStyle/>
            <a:p>
              <a:pPr marL="0" marR="0" lvl="0" indent="0" algn="l" rtl="0">
                <a:lnSpc>
                  <a:spcPct val="90000"/>
                </a:lnSpc>
                <a:spcBef>
                  <a:spcPts val="0"/>
                </a:spcBef>
                <a:spcAft>
                  <a:spcPts val="0"/>
                </a:spcAft>
                <a:buClr>
                  <a:schemeClr val="lt1"/>
                </a:buClr>
                <a:buSzPts val="3200"/>
                <a:buFont typeface="Calibri"/>
                <a:buNone/>
              </a:pPr>
              <a:r>
                <a:rPr lang="en-US" sz="3200" b="0">
                  <a:solidFill>
                    <a:schemeClr val="lt1"/>
                  </a:solidFill>
                  <a:latin typeface="Calibri"/>
                  <a:ea typeface="Calibri"/>
                  <a:cs typeface="Calibri"/>
                  <a:sym typeface="Calibri"/>
                </a:rPr>
                <a:t>MAJOR DERAILER OF WOMEN LEADERS</a:t>
              </a:r>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4"/>
          <p:cNvSpPr txBox="1">
            <a:spLocks noGrp="1"/>
          </p:cNvSpPr>
          <p:nvPr>
            <p:ph type="title"/>
          </p:nvPr>
        </p:nvSpPr>
        <p:spPr>
          <a:xfrm>
            <a:off x="381000" y="457200"/>
            <a:ext cx="8229600" cy="3276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accent1"/>
              </a:buClr>
              <a:buSzPts val="5200"/>
              <a:buFont typeface="Avenir"/>
              <a:buNone/>
            </a:pPr>
            <a:r>
              <a:rPr lang="en-US" sz="5200" b="1">
                <a:solidFill>
                  <a:schemeClr val="accent1"/>
                </a:solidFill>
                <a:latin typeface="Avenir"/>
                <a:ea typeface="Avenir"/>
                <a:cs typeface="Avenir"/>
                <a:sym typeface="Avenir"/>
              </a:rPr>
              <a:t>Share national and EM specific data on </a:t>
            </a:r>
            <a:br>
              <a:rPr lang="en-US" sz="5200" b="1">
                <a:solidFill>
                  <a:schemeClr val="accent1"/>
                </a:solidFill>
                <a:latin typeface="Avenir"/>
                <a:ea typeface="Avenir"/>
                <a:cs typeface="Avenir"/>
                <a:sym typeface="Avenir"/>
              </a:rPr>
            </a:br>
            <a:r>
              <a:rPr lang="en-US" sz="5200" b="1">
                <a:solidFill>
                  <a:schemeClr val="accent1"/>
                </a:solidFill>
                <a:latin typeface="Avenir"/>
                <a:ea typeface="Avenir"/>
                <a:cs typeface="Avenir"/>
                <a:sym typeface="Avenir"/>
              </a:rPr>
              <a:t>women in the academic medicine workforce</a:t>
            </a:r>
            <a:endParaRPr/>
          </a:p>
        </p:txBody>
      </p:sp>
      <p:sp>
        <p:nvSpPr>
          <p:cNvPr id="134" name="Google Shape;134;p4"/>
          <p:cNvSpPr txBox="1">
            <a:spLocks noGrp="1"/>
          </p:cNvSpPr>
          <p:nvPr>
            <p:ph type="body" idx="1"/>
          </p:nvPr>
        </p:nvSpPr>
        <p:spPr>
          <a:xfrm>
            <a:off x="609600" y="4953000"/>
            <a:ext cx="7239000" cy="1500187"/>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accent1"/>
              </a:buClr>
              <a:buSzPts val="9600"/>
              <a:buNone/>
            </a:pPr>
            <a:r>
              <a:rPr lang="en-US" sz="9600" b="1">
                <a:solidFill>
                  <a:schemeClr val="accent1"/>
                </a:solidFill>
              </a:rPr>
              <a:t> The Plan</a:t>
            </a:r>
            <a:endParaRPr sz="9600"/>
          </a:p>
        </p:txBody>
      </p:sp>
      <p:grpSp>
        <p:nvGrpSpPr>
          <p:cNvPr id="135" name="Google Shape;135;p4"/>
          <p:cNvGrpSpPr/>
          <p:nvPr/>
        </p:nvGrpSpPr>
        <p:grpSpPr>
          <a:xfrm>
            <a:off x="8604991" y="336258"/>
            <a:ext cx="2906817" cy="6033083"/>
            <a:chOff x="680191" y="336258"/>
            <a:chExt cx="2906817" cy="6033083"/>
          </a:xfrm>
        </p:grpSpPr>
        <p:sp>
          <p:nvSpPr>
            <p:cNvPr id="136" name="Google Shape;136;p4"/>
            <p:cNvSpPr/>
            <p:nvPr/>
          </p:nvSpPr>
          <p:spPr>
            <a:xfrm>
              <a:off x="1312164" y="336258"/>
              <a:ext cx="2274844" cy="2275075"/>
            </a:xfrm>
            <a:custGeom>
              <a:avLst/>
              <a:gdLst/>
              <a:ahLst/>
              <a:cxnLst/>
              <a:rect l="l" t="t" r="r" b="b"/>
              <a:pathLst>
                <a:path w="120000" h="120000" extrusionOk="0">
                  <a:moveTo>
                    <a:pt x="8412" y="60000"/>
                  </a:moveTo>
                  <a:lnTo>
                    <a:pt x="8412" y="60000"/>
                  </a:lnTo>
                  <a:cubicBezTo>
                    <a:pt x="8412" y="32962"/>
                    <a:pt x="29287" y="10511"/>
                    <a:pt x="56253" y="8547"/>
                  </a:cubicBezTo>
                  <a:cubicBezTo>
                    <a:pt x="83219" y="6584"/>
                    <a:pt x="107127" y="25773"/>
                    <a:pt x="111044" y="52526"/>
                  </a:cubicBezTo>
                  <a:cubicBezTo>
                    <a:pt x="114961" y="79279"/>
                    <a:pt x="97558" y="104517"/>
                    <a:pt x="71161" y="110367"/>
                  </a:cubicBezTo>
                  <a:lnTo>
                    <a:pt x="70592" y="118429"/>
                  </a:lnTo>
                  <a:lnTo>
                    <a:pt x="56830" y="104890"/>
                  </a:lnTo>
                  <a:lnTo>
                    <a:pt x="72705" y="88507"/>
                  </a:lnTo>
                  <a:lnTo>
                    <a:pt x="72144" y="96444"/>
                  </a:lnTo>
                  <a:cubicBezTo>
                    <a:pt x="90761" y="90239"/>
                    <a:pt x="101708" y="71000"/>
                    <a:pt x="97532" y="51825"/>
                  </a:cubicBezTo>
                  <a:cubicBezTo>
                    <a:pt x="93356" y="32650"/>
                    <a:pt x="75400" y="19706"/>
                    <a:pt x="55889" y="21806"/>
                  </a:cubicBezTo>
                  <a:cubicBezTo>
                    <a:pt x="36379" y="23907"/>
                    <a:pt x="21588" y="40376"/>
                    <a:pt x="21588" y="60000"/>
                  </a:cubicBezTo>
                  <a:close/>
                </a:path>
              </a:pathLst>
            </a:cu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4"/>
            <p:cNvSpPr/>
            <p:nvPr/>
          </p:nvSpPr>
          <p:spPr>
            <a:xfrm>
              <a:off x="1814413" y="1159774"/>
              <a:ext cx="1269492" cy="63468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4"/>
            <p:cNvSpPr txBox="1"/>
            <p:nvPr/>
          </p:nvSpPr>
          <p:spPr>
            <a:xfrm>
              <a:off x="1814413" y="1159774"/>
              <a:ext cx="1269492" cy="634680"/>
            </a:xfrm>
            <a:prstGeom prst="rect">
              <a:avLst/>
            </a:prstGeom>
            <a:noFill/>
            <a:ln>
              <a:noFill/>
            </a:ln>
          </p:spPr>
          <p:txBody>
            <a:bodyPr spcFirstLastPara="1" wrap="square" lIns="12050" tIns="12050" rIns="12050" bIns="12050" anchor="ctr" anchorCtr="0">
              <a:noAutofit/>
            </a:bodyPr>
            <a:lstStyle/>
            <a:p>
              <a:pPr marL="0" marR="0" lvl="0" indent="0" algn="ctr" rtl="0">
                <a:lnSpc>
                  <a:spcPct val="90000"/>
                </a:lnSpc>
                <a:spcBef>
                  <a:spcPts val="0"/>
                </a:spcBef>
                <a:spcAft>
                  <a:spcPts val="0"/>
                </a:spcAft>
                <a:buClr>
                  <a:schemeClr val="dk1"/>
                </a:buClr>
                <a:buSzPts val="1900"/>
                <a:buFont typeface="Calibri"/>
                <a:buNone/>
              </a:pPr>
              <a:r>
                <a:rPr lang="en-US" sz="1900">
                  <a:solidFill>
                    <a:schemeClr val="dk1"/>
                  </a:solidFill>
                  <a:latin typeface="Calibri"/>
                  <a:ea typeface="Calibri"/>
                  <a:cs typeface="Calibri"/>
                  <a:sym typeface="Calibri"/>
                </a:rPr>
                <a:t>Academic Medicine </a:t>
              </a:r>
              <a:endParaRPr/>
            </a:p>
          </p:txBody>
        </p:sp>
        <p:sp>
          <p:nvSpPr>
            <p:cNvPr id="139" name="Google Shape;139;p4"/>
            <p:cNvSpPr/>
            <p:nvPr/>
          </p:nvSpPr>
          <p:spPr>
            <a:xfrm>
              <a:off x="680191" y="1643627"/>
              <a:ext cx="2274844" cy="2275075"/>
            </a:xfrm>
            <a:custGeom>
              <a:avLst/>
              <a:gdLst/>
              <a:ahLst/>
              <a:cxnLst/>
              <a:rect l="l" t="t" r="r" b="b"/>
              <a:pathLst>
                <a:path w="120000" h="120000" extrusionOk="0">
                  <a:moveTo>
                    <a:pt x="96480" y="23523"/>
                  </a:moveTo>
                  <a:lnTo>
                    <a:pt x="87164" y="32839"/>
                  </a:lnTo>
                  <a:cubicBezTo>
                    <a:pt x="75944" y="21617"/>
                    <a:pt x="58979" y="18450"/>
                    <a:pt x="44466" y="24867"/>
                  </a:cubicBezTo>
                  <a:cubicBezTo>
                    <a:pt x="29954" y="31284"/>
                    <a:pt x="20880" y="45966"/>
                    <a:pt x="21631" y="61817"/>
                  </a:cubicBezTo>
                  <a:cubicBezTo>
                    <a:pt x="22382" y="77668"/>
                    <a:pt x="32801" y="91427"/>
                    <a:pt x="47856" y="96444"/>
                  </a:cubicBezTo>
                  <a:lnTo>
                    <a:pt x="47295" y="88507"/>
                  </a:lnTo>
                  <a:lnTo>
                    <a:pt x="63170" y="104890"/>
                  </a:lnTo>
                  <a:lnTo>
                    <a:pt x="49408" y="118429"/>
                  </a:lnTo>
                  <a:lnTo>
                    <a:pt x="48839" y="110367"/>
                  </a:lnTo>
                  <a:lnTo>
                    <a:pt x="48839" y="110367"/>
                  </a:lnTo>
                  <a:cubicBezTo>
                    <a:pt x="27395" y="105615"/>
                    <a:pt x="11312" y="87807"/>
                    <a:pt x="8761" y="65991"/>
                  </a:cubicBezTo>
                  <a:cubicBezTo>
                    <a:pt x="6210" y="44176"/>
                    <a:pt x="17752" y="23137"/>
                    <a:pt x="37521" y="13566"/>
                  </a:cubicBezTo>
                  <a:cubicBezTo>
                    <a:pt x="57290" y="3996"/>
                    <a:pt x="80951" y="7991"/>
                    <a:pt x="96480" y="23523"/>
                  </a:cubicBezTo>
                  <a:close/>
                </a:path>
              </a:pathLst>
            </a:custGeom>
            <a:solidFill>
              <a:schemeClr val="accent2"/>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4"/>
            <p:cNvSpPr/>
            <p:nvPr/>
          </p:nvSpPr>
          <p:spPr>
            <a:xfrm>
              <a:off x="1179880" y="2469556"/>
              <a:ext cx="1269492" cy="63468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4"/>
            <p:cNvSpPr txBox="1"/>
            <p:nvPr/>
          </p:nvSpPr>
          <p:spPr>
            <a:xfrm>
              <a:off x="1179880" y="2469556"/>
              <a:ext cx="1269492" cy="634680"/>
            </a:xfrm>
            <a:prstGeom prst="rect">
              <a:avLst/>
            </a:prstGeom>
            <a:noFill/>
            <a:ln>
              <a:noFill/>
            </a:ln>
          </p:spPr>
          <p:txBody>
            <a:bodyPr spcFirstLastPara="1" wrap="square" lIns="12050" tIns="12050" rIns="12050" bIns="12050" anchor="ctr" anchorCtr="0">
              <a:noAutofit/>
            </a:bodyPr>
            <a:lstStyle/>
            <a:p>
              <a:pPr marL="0" marR="0" lvl="0" indent="0" algn="ctr" rtl="0">
                <a:lnSpc>
                  <a:spcPct val="90000"/>
                </a:lnSpc>
                <a:spcBef>
                  <a:spcPts val="0"/>
                </a:spcBef>
                <a:spcAft>
                  <a:spcPts val="0"/>
                </a:spcAft>
                <a:buClr>
                  <a:schemeClr val="dk1"/>
                </a:buClr>
                <a:buSzPts val="1900"/>
                <a:buFont typeface="Calibri"/>
                <a:buNone/>
              </a:pPr>
              <a:r>
                <a:rPr lang="en-US" sz="1900">
                  <a:solidFill>
                    <a:schemeClr val="dk1"/>
                  </a:solidFill>
                  <a:latin typeface="Calibri"/>
                  <a:ea typeface="Calibri"/>
                  <a:cs typeface="Calibri"/>
                  <a:sym typeface="Calibri"/>
                </a:rPr>
                <a:t>Emergency Medicine </a:t>
              </a:r>
              <a:endParaRPr/>
            </a:p>
          </p:txBody>
        </p:sp>
        <p:sp>
          <p:nvSpPr>
            <p:cNvPr id="142" name="Google Shape;142;p4"/>
            <p:cNvSpPr/>
            <p:nvPr/>
          </p:nvSpPr>
          <p:spPr>
            <a:xfrm>
              <a:off x="1312164" y="2955823"/>
              <a:ext cx="2274844" cy="2275075"/>
            </a:xfrm>
            <a:custGeom>
              <a:avLst/>
              <a:gdLst/>
              <a:ahLst/>
              <a:cxnLst/>
              <a:rect l="l" t="t" r="r" b="b"/>
              <a:pathLst>
                <a:path w="120000" h="120000" extrusionOk="0">
                  <a:moveTo>
                    <a:pt x="23520" y="23523"/>
                  </a:moveTo>
                  <a:lnTo>
                    <a:pt x="23520" y="23523"/>
                  </a:lnTo>
                  <a:cubicBezTo>
                    <a:pt x="39049" y="7991"/>
                    <a:pt x="62710" y="3996"/>
                    <a:pt x="82479" y="13566"/>
                  </a:cubicBezTo>
                  <a:cubicBezTo>
                    <a:pt x="102248" y="23137"/>
                    <a:pt x="113790" y="44176"/>
                    <a:pt x="111239" y="65991"/>
                  </a:cubicBezTo>
                  <a:cubicBezTo>
                    <a:pt x="108688" y="87807"/>
                    <a:pt x="92605" y="105615"/>
                    <a:pt x="71161" y="110367"/>
                  </a:cubicBezTo>
                  <a:lnTo>
                    <a:pt x="70592" y="118429"/>
                  </a:lnTo>
                  <a:lnTo>
                    <a:pt x="56830" y="104890"/>
                  </a:lnTo>
                  <a:lnTo>
                    <a:pt x="72705" y="88507"/>
                  </a:lnTo>
                  <a:lnTo>
                    <a:pt x="72144" y="96444"/>
                  </a:lnTo>
                  <a:cubicBezTo>
                    <a:pt x="87199" y="91427"/>
                    <a:pt x="97618" y="77668"/>
                    <a:pt x="98369" y="61817"/>
                  </a:cubicBezTo>
                  <a:cubicBezTo>
                    <a:pt x="99120" y="45966"/>
                    <a:pt x="90046" y="31284"/>
                    <a:pt x="75534" y="24867"/>
                  </a:cubicBezTo>
                  <a:cubicBezTo>
                    <a:pt x="61021" y="18450"/>
                    <a:pt x="44056" y="21617"/>
                    <a:pt x="32836" y="32839"/>
                  </a:cubicBezTo>
                  <a:close/>
                </a:path>
              </a:pathLst>
            </a:custGeom>
            <a:solidFill>
              <a:schemeClr val="accent6"/>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4"/>
            <p:cNvSpPr/>
            <p:nvPr/>
          </p:nvSpPr>
          <p:spPr>
            <a:xfrm>
              <a:off x="1814413" y="3779339"/>
              <a:ext cx="1269492" cy="63468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4"/>
            <p:cNvSpPr txBox="1"/>
            <p:nvPr/>
          </p:nvSpPr>
          <p:spPr>
            <a:xfrm>
              <a:off x="1814413" y="3779339"/>
              <a:ext cx="1269492" cy="634680"/>
            </a:xfrm>
            <a:prstGeom prst="rect">
              <a:avLst/>
            </a:prstGeom>
            <a:noFill/>
            <a:ln>
              <a:noFill/>
            </a:ln>
          </p:spPr>
          <p:txBody>
            <a:bodyPr spcFirstLastPara="1" wrap="square" lIns="12050" tIns="12050" rIns="12050" bIns="12050" anchor="ctr" anchorCtr="0">
              <a:noAutofit/>
            </a:bodyPr>
            <a:lstStyle/>
            <a:p>
              <a:pPr marL="0" marR="0" lvl="0" indent="0" algn="ctr" rtl="0">
                <a:lnSpc>
                  <a:spcPct val="90000"/>
                </a:lnSpc>
                <a:spcBef>
                  <a:spcPts val="0"/>
                </a:spcBef>
                <a:spcAft>
                  <a:spcPts val="0"/>
                </a:spcAft>
                <a:buClr>
                  <a:schemeClr val="dk1"/>
                </a:buClr>
                <a:buSzPts val="1900"/>
                <a:buFont typeface="Calibri"/>
                <a:buNone/>
              </a:pPr>
              <a:r>
                <a:rPr lang="en-US" sz="1900">
                  <a:solidFill>
                    <a:schemeClr val="dk1"/>
                  </a:solidFill>
                  <a:latin typeface="Calibri"/>
                  <a:ea typeface="Calibri"/>
                  <a:cs typeface="Calibri"/>
                  <a:sym typeface="Calibri"/>
                </a:rPr>
                <a:t>Department </a:t>
              </a:r>
              <a:endParaRPr/>
            </a:p>
          </p:txBody>
        </p:sp>
        <p:sp>
          <p:nvSpPr>
            <p:cNvPr id="145" name="Google Shape;145;p4"/>
            <p:cNvSpPr/>
            <p:nvPr/>
          </p:nvSpPr>
          <p:spPr>
            <a:xfrm>
              <a:off x="842345" y="4414019"/>
              <a:ext cx="1954377" cy="1955322"/>
            </a:xfrm>
            <a:prstGeom prst="blockArc">
              <a:avLst>
                <a:gd name="adj1" fmla="val 0"/>
                <a:gd name="adj2" fmla="val 18900000"/>
                <a:gd name="adj3" fmla="val 12740"/>
              </a:avLst>
            </a:prstGeom>
            <a:solidFill>
              <a:schemeClr val="accent4"/>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4"/>
            <p:cNvSpPr/>
            <p:nvPr/>
          </p:nvSpPr>
          <p:spPr>
            <a:xfrm>
              <a:off x="1179880" y="5089121"/>
              <a:ext cx="1269492" cy="63468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4"/>
            <p:cNvSpPr txBox="1"/>
            <p:nvPr/>
          </p:nvSpPr>
          <p:spPr>
            <a:xfrm>
              <a:off x="1179880" y="5089121"/>
              <a:ext cx="1269492" cy="634680"/>
            </a:xfrm>
            <a:prstGeom prst="rect">
              <a:avLst/>
            </a:prstGeom>
            <a:noFill/>
            <a:ln>
              <a:noFill/>
            </a:ln>
          </p:spPr>
          <p:txBody>
            <a:bodyPr spcFirstLastPara="1" wrap="square" lIns="12050" tIns="12050" rIns="12050" bIns="12050" anchor="ctr" anchorCtr="0">
              <a:noAutofit/>
            </a:bodyPr>
            <a:lstStyle/>
            <a:p>
              <a:pPr marL="0" marR="0" lvl="0" indent="0" algn="ctr" rtl="0">
                <a:lnSpc>
                  <a:spcPct val="90000"/>
                </a:lnSpc>
                <a:spcBef>
                  <a:spcPts val="0"/>
                </a:spcBef>
                <a:spcAft>
                  <a:spcPts val="0"/>
                </a:spcAft>
                <a:buClr>
                  <a:schemeClr val="dk1"/>
                </a:buClr>
                <a:buSzPts val="1900"/>
                <a:buFont typeface="Calibri"/>
                <a:buNone/>
              </a:pPr>
              <a:r>
                <a:rPr lang="en-US" sz="1900">
                  <a:solidFill>
                    <a:schemeClr val="dk1"/>
                  </a:solidFill>
                  <a:latin typeface="Calibri"/>
                  <a:ea typeface="Calibri"/>
                  <a:cs typeface="Calibri"/>
                  <a:sym typeface="Calibri"/>
                </a:rPr>
                <a:t>Individual </a:t>
              </a:r>
              <a:endParaRPr/>
            </a:p>
          </p:txBody>
        </p:sp>
      </p:gr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sp>
        <p:nvSpPr>
          <p:cNvPr id="478" name="Google Shape;478;p40"/>
          <p:cNvSpPr txBox="1">
            <a:spLocks noGrp="1"/>
          </p:cNvSpPr>
          <p:nvPr>
            <p:ph type="title"/>
          </p:nvPr>
        </p:nvSpPr>
        <p:spPr>
          <a:xfrm>
            <a:off x="609600" y="457201"/>
            <a:ext cx="11049000" cy="35052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accent1"/>
              </a:buClr>
              <a:buSzPts val="4400"/>
              <a:buFont typeface="Calibri"/>
              <a:buNone/>
            </a:pPr>
            <a:r>
              <a:rPr lang="en-US" sz="4400" b="1" i="1">
                <a:solidFill>
                  <a:schemeClr val="accent1"/>
                </a:solidFill>
                <a:latin typeface="Calibri"/>
                <a:ea typeface="Calibri"/>
                <a:cs typeface="Calibri"/>
                <a:sym typeface="Calibri"/>
              </a:rPr>
              <a:t>***Women are more vulnerable to social penalty when they actively assume a typically male leadership role—demonstrating an active choice to violate </a:t>
            </a:r>
            <a:r>
              <a:rPr lang="en-US" sz="4400" b="1" i="1" u="sng">
                <a:solidFill>
                  <a:schemeClr val="accent1"/>
                </a:solidFill>
                <a:latin typeface="Calibri"/>
                <a:ea typeface="Calibri"/>
                <a:cs typeface="Calibri"/>
                <a:sym typeface="Calibri"/>
              </a:rPr>
              <a:t>proscriptive</a:t>
            </a:r>
            <a:r>
              <a:rPr lang="en-US" sz="4400" b="1" i="1">
                <a:solidFill>
                  <a:schemeClr val="accent1"/>
                </a:solidFill>
                <a:latin typeface="Calibri"/>
                <a:ea typeface="Calibri"/>
                <a:cs typeface="Calibri"/>
                <a:sym typeface="Calibri"/>
              </a:rPr>
              <a:t> social norms*** </a:t>
            </a:r>
            <a:endParaRPr sz="4400" b="1">
              <a:solidFill>
                <a:schemeClr val="accent1"/>
              </a:solidFill>
              <a:latin typeface="Calibri"/>
              <a:ea typeface="Calibri"/>
              <a:cs typeface="Calibri"/>
              <a:sym typeface="Calibri"/>
            </a:endParaRPr>
          </a:p>
        </p:txBody>
      </p:sp>
      <p:sp>
        <p:nvSpPr>
          <p:cNvPr id="479" name="Google Shape;479;p40"/>
          <p:cNvSpPr txBox="1">
            <a:spLocks noGrp="1"/>
          </p:cNvSpPr>
          <p:nvPr>
            <p:ph type="body" idx="1"/>
          </p:nvPr>
        </p:nvSpPr>
        <p:spPr>
          <a:xfrm>
            <a:off x="381000" y="4876800"/>
            <a:ext cx="11430000" cy="15240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accent1"/>
              </a:buClr>
              <a:buSzPts val="5400"/>
              <a:buNone/>
            </a:pPr>
            <a:r>
              <a:rPr lang="en-US" sz="5400" b="1">
                <a:solidFill>
                  <a:schemeClr val="accent1"/>
                </a:solidFill>
              </a:rPr>
              <a:t>Social Penalties Double Down When Women are Successful in Those Roles</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4" name="Google Shape;484;p41"/>
          <p:cNvSpPr txBox="1">
            <a:spLocks noGrp="1"/>
          </p:cNvSpPr>
          <p:nvPr>
            <p:ph type="title"/>
          </p:nvPr>
        </p:nvSpPr>
        <p:spPr>
          <a:xfrm>
            <a:off x="685800" y="533400"/>
            <a:ext cx="10515600" cy="2971800"/>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Clr>
                <a:schemeClr val="accent1"/>
              </a:buClr>
              <a:buSzPct val="100000"/>
              <a:buFont typeface="Avenir"/>
              <a:buNone/>
            </a:pPr>
            <a:r>
              <a:rPr lang="en-US" b="1">
                <a:solidFill>
                  <a:schemeClr val="accent1"/>
                </a:solidFill>
                <a:latin typeface="Avenir"/>
                <a:ea typeface="Avenir"/>
                <a:cs typeface="Avenir"/>
                <a:sym typeface="Avenir"/>
              </a:rPr>
              <a:t>Another type of social penalty Gendered Feedback…</a:t>
            </a:r>
            <a:br>
              <a:rPr lang="en-US" b="1">
                <a:solidFill>
                  <a:schemeClr val="accent1"/>
                </a:solidFill>
                <a:latin typeface="Avenir"/>
                <a:ea typeface="Avenir"/>
                <a:cs typeface="Avenir"/>
                <a:sym typeface="Avenir"/>
              </a:rPr>
            </a:br>
            <a:endParaRPr b="1">
              <a:solidFill>
                <a:schemeClr val="accent1"/>
              </a:solidFill>
              <a:latin typeface="Avenir"/>
              <a:ea typeface="Avenir"/>
              <a:cs typeface="Avenir"/>
              <a:sym typeface="Avenir"/>
            </a:endParaRPr>
          </a:p>
        </p:txBody>
      </p:sp>
      <p:sp>
        <p:nvSpPr>
          <p:cNvPr id="485" name="Google Shape;485;p41"/>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888888"/>
              </a:buClr>
              <a:buSzPts val="2400"/>
              <a:buNone/>
            </a:pPr>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491" name="Google Shape;491;p42"/>
          <p:cNvSpPr txBox="1">
            <a:spLocks noGrp="1"/>
          </p:cNvSpPr>
          <p:nvPr>
            <p:ph type="title"/>
          </p:nvPr>
        </p:nvSpPr>
        <p:spPr>
          <a:xfrm>
            <a:off x="541638" y="0"/>
            <a:ext cx="10812162" cy="74121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800"/>
              <a:buFont typeface="Calibri"/>
              <a:buNone/>
            </a:pPr>
            <a:r>
              <a:rPr lang="en-US"/>
              <a:t>Words Used to Describe Men are more Positive </a:t>
            </a:r>
            <a:endParaRPr/>
          </a:p>
        </p:txBody>
      </p:sp>
      <p:pic>
        <p:nvPicPr>
          <p:cNvPr id="492" name="Google Shape;492;p42" descr="Chart&#10;&#10;Description automatically generated with medium confidence"/>
          <p:cNvPicPr preferRelativeResize="0">
            <a:picLocks noGrp="1"/>
          </p:cNvPicPr>
          <p:nvPr>
            <p:ph type="body" idx="1"/>
          </p:nvPr>
        </p:nvPicPr>
        <p:blipFill rotWithShape="1">
          <a:blip r:embed="rId3">
            <a:alphaModFix/>
          </a:blip>
          <a:srcRect b="3245"/>
          <a:stretch/>
        </p:blipFill>
        <p:spPr>
          <a:xfrm>
            <a:off x="762000" y="914400"/>
            <a:ext cx="10680397" cy="59436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497" name="Google Shape;497;p43"/>
          <p:cNvSpPr txBox="1"/>
          <p:nvPr/>
        </p:nvSpPr>
        <p:spPr>
          <a:xfrm>
            <a:off x="25400" y="25360"/>
            <a:ext cx="3810000" cy="6955750"/>
          </a:xfrm>
          <a:prstGeom prst="rect">
            <a:avLst/>
          </a:prstGeom>
          <a:solidFill>
            <a:srgbClr val="F7CAAC"/>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ctr" rtl="0">
              <a:spcBef>
                <a:spcPts val="0"/>
              </a:spcBef>
              <a:spcAft>
                <a:spcPts val="0"/>
              </a:spcAft>
              <a:buNone/>
            </a:pPr>
            <a:r>
              <a:rPr lang="en-US" sz="4000" b="1">
                <a:solidFill>
                  <a:schemeClr val="dk1"/>
                </a:solidFill>
                <a:latin typeface="Calibri"/>
                <a:ea typeface="Calibri"/>
                <a:cs typeface="Calibri"/>
                <a:sym typeface="Calibri"/>
              </a:rPr>
              <a:t>Triggers</a:t>
            </a:r>
            <a:r>
              <a:rPr lang="en-US" sz="3600">
                <a:solidFill>
                  <a:schemeClr val="dk1"/>
                </a:solidFill>
                <a:latin typeface="Calibri"/>
                <a:ea typeface="Calibri"/>
                <a:cs typeface="Calibri"/>
                <a:sym typeface="Calibri"/>
              </a:rPr>
              <a:t> </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ctr" rtl="0">
              <a:spcBef>
                <a:spcPts val="0"/>
              </a:spcBef>
              <a:spcAft>
                <a:spcPts val="0"/>
              </a:spcAft>
              <a:buNone/>
            </a:pPr>
            <a:r>
              <a:rPr lang="en-US" sz="2800">
                <a:solidFill>
                  <a:schemeClr val="dk1"/>
                </a:solidFill>
                <a:latin typeface="Calibri"/>
                <a:ea typeface="Calibri"/>
                <a:cs typeface="Calibri"/>
                <a:sym typeface="Calibri"/>
              </a:rPr>
              <a:t>Competency</a:t>
            </a:r>
            <a:endParaRPr/>
          </a:p>
          <a:p>
            <a:pPr marL="0" marR="0" lvl="0" indent="0" algn="ctr" rtl="0">
              <a:spcBef>
                <a:spcPts val="0"/>
              </a:spcBef>
              <a:spcAft>
                <a:spcPts val="0"/>
              </a:spcAft>
              <a:buNone/>
            </a:pPr>
            <a:endParaRPr sz="1400">
              <a:solidFill>
                <a:schemeClr val="dk1"/>
              </a:solidFill>
              <a:latin typeface="Calibri"/>
              <a:ea typeface="Calibri"/>
              <a:cs typeface="Calibri"/>
              <a:sym typeface="Calibri"/>
            </a:endParaRPr>
          </a:p>
          <a:p>
            <a:pPr marL="0" marR="0" lvl="0" indent="0" algn="ctr" rtl="0">
              <a:spcBef>
                <a:spcPts val="0"/>
              </a:spcBef>
              <a:spcAft>
                <a:spcPts val="0"/>
              </a:spcAft>
              <a:buNone/>
            </a:pPr>
            <a:r>
              <a:rPr lang="en-US" sz="2800">
                <a:solidFill>
                  <a:schemeClr val="dk1"/>
                </a:solidFill>
                <a:latin typeface="Calibri"/>
                <a:ea typeface="Calibri"/>
                <a:cs typeface="Calibri"/>
                <a:sym typeface="Calibri"/>
              </a:rPr>
              <a:t>Efficiency </a:t>
            </a:r>
            <a:endParaRPr/>
          </a:p>
          <a:p>
            <a:pPr marL="0" marR="0" lvl="0" indent="0" algn="ctr" rtl="0">
              <a:spcBef>
                <a:spcPts val="0"/>
              </a:spcBef>
              <a:spcAft>
                <a:spcPts val="0"/>
              </a:spcAft>
              <a:buNone/>
            </a:pPr>
            <a:endParaRPr sz="1800">
              <a:solidFill>
                <a:schemeClr val="dk1"/>
              </a:solidFill>
              <a:latin typeface="Calibri"/>
              <a:ea typeface="Calibri"/>
              <a:cs typeface="Calibri"/>
              <a:sym typeface="Calibri"/>
            </a:endParaRPr>
          </a:p>
          <a:p>
            <a:pPr marL="0" marR="0" lvl="0" indent="0" algn="ctr" rtl="0">
              <a:spcBef>
                <a:spcPts val="0"/>
              </a:spcBef>
              <a:spcAft>
                <a:spcPts val="0"/>
              </a:spcAft>
              <a:buNone/>
            </a:pPr>
            <a:r>
              <a:rPr lang="en-US" sz="2800">
                <a:solidFill>
                  <a:schemeClr val="dk1"/>
                </a:solidFill>
                <a:latin typeface="Calibri"/>
                <a:ea typeface="Calibri"/>
                <a:cs typeface="Calibri"/>
                <a:sym typeface="Calibri"/>
              </a:rPr>
              <a:t>   Use of the Same Tone or Behavior as Men </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ctr" rtl="0">
              <a:spcBef>
                <a:spcPts val="0"/>
              </a:spcBef>
              <a:spcAft>
                <a:spcPts val="0"/>
              </a:spcAft>
              <a:buNone/>
            </a:pPr>
            <a:endParaRPr sz="2000">
              <a:solidFill>
                <a:schemeClr val="dk1"/>
              </a:solidFill>
              <a:latin typeface="Calibri"/>
              <a:ea typeface="Calibri"/>
              <a:cs typeface="Calibri"/>
              <a:sym typeface="Calibri"/>
            </a:endParaRPr>
          </a:p>
          <a:p>
            <a:pPr marL="0" marR="0" lvl="0" indent="0" algn="ctr" rtl="0">
              <a:spcBef>
                <a:spcPts val="0"/>
              </a:spcBef>
              <a:spcAft>
                <a:spcPts val="0"/>
              </a:spcAft>
              <a:buNone/>
            </a:pPr>
            <a:endParaRPr sz="2000">
              <a:solidFill>
                <a:schemeClr val="dk1"/>
              </a:solidFill>
              <a:latin typeface="Calibri"/>
              <a:ea typeface="Calibri"/>
              <a:cs typeface="Calibri"/>
              <a:sym typeface="Calibri"/>
            </a:endParaRPr>
          </a:p>
          <a:p>
            <a:pPr marL="0" marR="0" lvl="0" indent="0" algn="ctr" rtl="0">
              <a:spcBef>
                <a:spcPts val="0"/>
              </a:spcBef>
              <a:spcAft>
                <a:spcPts val="0"/>
              </a:spcAft>
              <a:buNone/>
            </a:pPr>
            <a:r>
              <a:rPr lang="en-US" sz="2800">
                <a:solidFill>
                  <a:schemeClr val="dk1"/>
                </a:solidFill>
                <a:latin typeface="Calibri"/>
                <a:ea typeface="Calibri"/>
                <a:cs typeface="Calibri"/>
                <a:sym typeface="Calibri"/>
              </a:rPr>
              <a:t>Unfortunately, many great women faculty receive this feedback in the course of their normal jobs </a:t>
            </a:r>
            <a:endParaRPr/>
          </a:p>
          <a:p>
            <a:pPr marL="0" marR="0" lvl="0" indent="0" algn="ctr" rtl="0">
              <a:spcBef>
                <a:spcPts val="0"/>
              </a:spcBef>
              <a:spcAft>
                <a:spcPts val="0"/>
              </a:spcAft>
              <a:buNone/>
            </a:pPr>
            <a:endParaRPr sz="2800">
              <a:solidFill>
                <a:schemeClr val="dk1"/>
              </a:solidFill>
              <a:latin typeface="Calibri"/>
              <a:ea typeface="Calibri"/>
              <a:cs typeface="Calibri"/>
              <a:sym typeface="Calibri"/>
            </a:endParaRPr>
          </a:p>
        </p:txBody>
      </p:sp>
      <p:sp>
        <p:nvSpPr>
          <p:cNvPr id="498" name="Google Shape;498;p43"/>
          <p:cNvSpPr txBox="1"/>
          <p:nvPr/>
        </p:nvSpPr>
        <p:spPr>
          <a:xfrm>
            <a:off x="8229600" y="0"/>
            <a:ext cx="3962400" cy="6894195"/>
          </a:xfrm>
          <a:prstGeom prst="rect">
            <a:avLst/>
          </a:prstGeom>
          <a:solidFill>
            <a:srgbClr val="F7CAAC"/>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ctr" rtl="0">
              <a:spcBef>
                <a:spcPts val="0"/>
              </a:spcBef>
              <a:spcAft>
                <a:spcPts val="0"/>
              </a:spcAft>
              <a:buNone/>
            </a:pPr>
            <a:r>
              <a:rPr lang="en-US" sz="4000" b="1">
                <a:solidFill>
                  <a:schemeClr val="dk1"/>
                </a:solidFill>
                <a:latin typeface="Calibri"/>
                <a:ea typeface="Calibri"/>
                <a:cs typeface="Calibri"/>
                <a:sym typeface="Calibri"/>
              </a:rPr>
              <a:t>The Damage </a:t>
            </a:r>
            <a:endParaRPr/>
          </a:p>
          <a:p>
            <a:pPr marL="0" marR="0" lvl="0" indent="0" algn="ctr" rtl="0">
              <a:spcBef>
                <a:spcPts val="0"/>
              </a:spcBef>
              <a:spcAft>
                <a:spcPts val="0"/>
              </a:spcAft>
              <a:buNone/>
            </a:pPr>
            <a:endParaRPr sz="4000">
              <a:solidFill>
                <a:schemeClr val="dk1"/>
              </a:solidFill>
              <a:latin typeface="Calibri"/>
              <a:ea typeface="Calibri"/>
              <a:cs typeface="Calibri"/>
              <a:sym typeface="Calibri"/>
            </a:endParaRPr>
          </a:p>
          <a:p>
            <a:pPr marL="0" marR="0" lvl="0" indent="0" algn="ctr" rtl="0">
              <a:spcBef>
                <a:spcPts val="0"/>
              </a:spcBef>
              <a:spcAft>
                <a:spcPts val="0"/>
              </a:spcAft>
              <a:buNone/>
            </a:pPr>
            <a:r>
              <a:rPr lang="en-US" sz="2800">
                <a:solidFill>
                  <a:schemeClr val="dk1"/>
                </a:solidFill>
                <a:latin typeface="Calibri"/>
                <a:ea typeface="Calibri"/>
                <a:cs typeface="Calibri"/>
                <a:sym typeface="Calibri"/>
              </a:rPr>
              <a:t>Lower Salary</a:t>
            </a:r>
            <a:endParaRPr/>
          </a:p>
          <a:p>
            <a:pPr marL="0" marR="0" lvl="0" indent="0" algn="ctr" rtl="0">
              <a:spcBef>
                <a:spcPts val="0"/>
              </a:spcBef>
              <a:spcAft>
                <a:spcPts val="0"/>
              </a:spcAft>
              <a:buNone/>
            </a:pPr>
            <a:r>
              <a:rPr lang="en-US" sz="2800">
                <a:solidFill>
                  <a:schemeClr val="dk1"/>
                </a:solidFill>
                <a:latin typeface="Calibri"/>
                <a:ea typeface="Calibri"/>
                <a:cs typeface="Calibri"/>
                <a:sym typeface="Calibri"/>
              </a:rPr>
              <a:t>Fewer &amp; Later Promotions</a:t>
            </a:r>
            <a:endParaRPr/>
          </a:p>
          <a:p>
            <a:pPr marL="0" marR="0" lvl="0" indent="0" algn="ctr" rtl="0">
              <a:spcBef>
                <a:spcPts val="0"/>
              </a:spcBef>
              <a:spcAft>
                <a:spcPts val="0"/>
              </a:spcAft>
              <a:buNone/>
            </a:pPr>
            <a:r>
              <a:rPr lang="en-US" sz="2800">
                <a:solidFill>
                  <a:schemeClr val="dk1"/>
                </a:solidFill>
                <a:latin typeface="Calibri"/>
                <a:ea typeface="Calibri"/>
                <a:cs typeface="Calibri"/>
                <a:sym typeface="Calibri"/>
              </a:rPr>
              <a:t>Wasted Time</a:t>
            </a:r>
            <a:endParaRPr/>
          </a:p>
          <a:p>
            <a:pPr marL="0" marR="0" lvl="0" indent="0" algn="ctr" rtl="0">
              <a:spcBef>
                <a:spcPts val="0"/>
              </a:spcBef>
              <a:spcAft>
                <a:spcPts val="0"/>
              </a:spcAft>
              <a:buNone/>
            </a:pPr>
            <a:r>
              <a:rPr lang="en-US" sz="2800">
                <a:solidFill>
                  <a:schemeClr val="dk1"/>
                </a:solidFill>
                <a:latin typeface="Calibri"/>
                <a:ea typeface="Calibri"/>
                <a:cs typeface="Calibri"/>
                <a:sym typeface="Calibri"/>
              </a:rPr>
              <a:t>Emotional Tax</a:t>
            </a:r>
            <a:endParaRPr/>
          </a:p>
          <a:p>
            <a:pPr marL="0" marR="0" lvl="0" indent="0" algn="ctr" rtl="0">
              <a:spcBef>
                <a:spcPts val="0"/>
              </a:spcBef>
              <a:spcAft>
                <a:spcPts val="0"/>
              </a:spcAft>
              <a:buNone/>
            </a:pPr>
            <a:endParaRPr sz="1800">
              <a:solidFill>
                <a:schemeClr val="dk1"/>
              </a:solidFill>
              <a:latin typeface="Calibri"/>
              <a:ea typeface="Calibri"/>
              <a:cs typeface="Calibri"/>
              <a:sym typeface="Calibri"/>
            </a:endParaRPr>
          </a:p>
          <a:p>
            <a:pPr marL="0" marR="0" lvl="0" indent="0" algn="ctr" rtl="0">
              <a:spcBef>
                <a:spcPts val="0"/>
              </a:spcBef>
              <a:spcAft>
                <a:spcPts val="0"/>
              </a:spcAft>
              <a:buNone/>
            </a:pPr>
            <a:endParaRPr sz="1800">
              <a:solidFill>
                <a:schemeClr val="dk1"/>
              </a:solidFill>
              <a:latin typeface="Calibri"/>
              <a:ea typeface="Calibri"/>
              <a:cs typeface="Calibri"/>
              <a:sym typeface="Calibri"/>
            </a:endParaRPr>
          </a:p>
          <a:p>
            <a:pPr marL="0" marR="0" lvl="0" indent="0" algn="ctr" rtl="0">
              <a:spcBef>
                <a:spcPts val="0"/>
              </a:spcBef>
              <a:spcAft>
                <a:spcPts val="0"/>
              </a:spcAft>
              <a:buNone/>
            </a:pPr>
            <a:r>
              <a:rPr lang="en-US" sz="2800">
                <a:solidFill>
                  <a:schemeClr val="dk1"/>
                </a:solidFill>
                <a:latin typeface="Calibri"/>
                <a:ea typeface="Calibri"/>
                <a:cs typeface="Calibri"/>
                <a:sym typeface="Calibri"/>
              </a:rPr>
              <a:t>To progress, women must work harder and juggle a collection of contradictory behaviors and all the while…….</a:t>
            </a:r>
            <a:endParaRPr/>
          </a:p>
          <a:p>
            <a:pPr marL="0" marR="0" lvl="0" indent="0" algn="ctr" rtl="0">
              <a:spcBef>
                <a:spcPts val="0"/>
              </a:spcBef>
              <a:spcAft>
                <a:spcPts val="0"/>
              </a:spcAft>
              <a:buNone/>
            </a:pPr>
            <a:r>
              <a:rPr lang="en-US" sz="2800">
                <a:solidFill>
                  <a:schemeClr val="dk1"/>
                </a:solidFill>
                <a:latin typeface="Calibri"/>
                <a:ea typeface="Calibri"/>
                <a:cs typeface="Calibri"/>
                <a:sym typeface="Calibri"/>
              </a:rPr>
              <a:t>Smiling more</a:t>
            </a:r>
            <a:endParaRPr/>
          </a:p>
          <a:p>
            <a:pPr marL="0" marR="0" lvl="0" indent="0" algn="ctr" rtl="0">
              <a:spcBef>
                <a:spcPts val="0"/>
              </a:spcBef>
              <a:spcAft>
                <a:spcPts val="0"/>
              </a:spcAft>
              <a:buNone/>
            </a:pPr>
            <a:endParaRPr sz="2800">
              <a:solidFill>
                <a:schemeClr val="dk1"/>
              </a:solidFill>
              <a:latin typeface="Calibri"/>
              <a:ea typeface="Calibri"/>
              <a:cs typeface="Calibri"/>
              <a:sym typeface="Calibri"/>
            </a:endParaRPr>
          </a:p>
        </p:txBody>
      </p:sp>
      <p:sp>
        <p:nvSpPr>
          <p:cNvPr id="499" name="Google Shape;499;p43"/>
          <p:cNvSpPr txBox="1"/>
          <p:nvPr/>
        </p:nvSpPr>
        <p:spPr>
          <a:xfrm>
            <a:off x="3810000" y="25360"/>
            <a:ext cx="4419600" cy="6832640"/>
          </a:xfrm>
          <a:prstGeom prst="rect">
            <a:avLst/>
          </a:prstGeom>
          <a:solidFill>
            <a:srgbClr val="C4E0B2"/>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sz="1800" b="1">
              <a:solidFill>
                <a:schemeClr val="dk1"/>
              </a:solidFill>
              <a:latin typeface="Calibri"/>
              <a:ea typeface="Calibri"/>
              <a:cs typeface="Calibri"/>
              <a:sym typeface="Calibri"/>
            </a:endParaRPr>
          </a:p>
          <a:p>
            <a:pPr marL="0" marR="0" lvl="0" indent="0" algn="ctr" rtl="0">
              <a:spcBef>
                <a:spcPts val="0"/>
              </a:spcBef>
              <a:spcAft>
                <a:spcPts val="0"/>
              </a:spcAft>
              <a:buNone/>
            </a:pPr>
            <a:r>
              <a:rPr lang="en-US" sz="4000" b="1">
                <a:solidFill>
                  <a:schemeClr val="dk1"/>
                </a:solidFill>
                <a:latin typeface="Calibri"/>
                <a:ea typeface="Calibri"/>
                <a:cs typeface="Calibri"/>
                <a:sym typeface="Calibri"/>
              </a:rPr>
              <a:t>How to Spot IT</a:t>
            </a:r>
            <a:endParaRPr/>
          </a:p>
          <a:p>
            <a:pPr marL="0" marR="0" lvl="0" indent="0" algn="ctr" rtl="0">
              <a:spcBef>
                <a:spcPts val="0"/>
              </a:spcBef>
              <a:spcAft>
                <a:spcPts val="0"/>
              </a:spcAft>
              <a:buNone/>
            </a:pPr>
            <a:endParaRPr sz="4000">
              <a:solidFill>
                <a:schemeClr val="dk1"/>
              </a:solidFill>
              <a:latin typeface="Calibri"/>
              <a:ea typeface="Calibri"/>
              <a:cs typeface="Calibri"/>
              <a:sym typeface="Calibri"/>
            </a:endParaRPr>
          </a:p>
          <a:p>
            <a:pPr marL="0" marR="0" lvl="0" indent="0" algn="ctr" rtl="0">
              <a:spcBef>
                <a:spcPts val="0"/>
              </a:spcBef>
              <a:spcAft>
                <a:spcPts val="0"/>
              </a:spcAft>
              <a:buNone/>
            </a:pPr>
            <a:r>
              <a:rPr lang="en-US" sz="3600" i="1">
                <a:solidFill>
                  <a:schemeClr val="dk1"/>
                </a:solidFill>
                <a:latin typeface="Calibri"/>
                <a:ea typeface="Calibri"/>
                <a:cs typeface="Calibri"/>
                <a:sym typeface="Calibri"/>
              </a:rPr>
              <a:t>Feedback is vague and includes personality-laden descriptors </a:t>
            </a:r>
            <a:endParaRPr/>
          </a:p>
          <a:p>
            <a:pPr marL="0" marR="0" lvl="0" indent="0" algn="ctr" rtl="0">
              <a:spcBef>
                <a:spcPts val="0"/>
              </a:spcBef>
              <a:spcAft>
                <a:spcPts val="0"/>
              </a:spcAft>
              <a:buNone/>
            </a:pPr>
            <a:endParaRPr sz="1800">
              <a:solidFill>
                <a:schemeClr val="dk1"/>
              </a:solidFill>
              <a:latin typeface="Calibri"/>
              <a:ea typeface="Calibri"/>
              <a:cs typeface="Calibri"/>
              <a:sym typeface="Calibri"/>
            </a:endParaRPr>
          </a:p>
          <a:p>
            <a:pPr marL="0" marR="0" lvl="0" indent="0" algn="ctr" rtl="0">
              <a:spcBef>
                <a:spcPts val="0"/>
              </a:spcBef>
              <a:spcAft>
                <a:spcPts val="0"/>
              </a:spcAft>
              <a:buNone/>
            </a:pPr>
            <a:endParaRPr sz="1800">
              <a:solidFill>
                <a:schemeClr val="dk1"/>
              </a:solidFill>
              <a:latin typeface="Calibri"/>
              <a:ea typeface="Calibri"/>
              <a:cs typeface="Calibri"/>
              <a:sym typeface="Calibri"/>
            </a:endParaRPr>
          </a:p>
          <a:p>
            <a:pPr marL="0" marR="0" lvl="0" indent="0" algn="ctr" rtl="0">
              <a:spcBef>
                <a:spcPts val="0"/>
              </a:spcBef>
              <a:spcAft>
                <a:spcPts val="0"/>
              </a:spcAft>
              <a:buNone/>
            </a:pPr>
            <a:endParaRPr sz="1800">
              <a:solidFill>
                <a:schemeClr val="dk1"/>
              </a:solidFill>
              <a:latin typeface="Calibri"/>
              <a:ea typeface="Calibri"/>
              <a:cs typeface="Calibri"/>
              <a:sym typeface="Calibri"/>
            </a:endParaRPr>
          </a:p>
          <a:p>
            <a:pPr marL="0" marR="0" lvl="0" indent="0" algn="ctr" rtl="0">
              <a:spcBef>
                <a:spcPts val="0"/>
              </a:spcBef>
              <a:spcAft>
                <a:spcPts val="0"/>
              </a:spcAft>
              <a:buNone/>
            </a:pPr>
            <a:endParaRPr sz="1800">
              <a:solidFill>
                <a:schemeClr val="dk1"/>
              </a:solidFill>
              <a:latin typeface="Calibri"/>
              <a:ea typeface="Calibri"/>
              <a:cs typeface="Calibri"/>
              <a:sym typeface="Calibri"/>
            </a:endParaRPr>
          </a:p>
          <a:p>
            <a:pPr marL="0" marR="0" lvl="0" indent="0" algn="ctr" rtl="0">
              <a:spcBef>
                <a:spcPts val="0"/>
              </a:spcBef>
              <a:spcAft>
                <a:spcPts val="0"/>
              </a:spcAft>
              <a:buNone/>
            </a:pPr>
            <a:r>
              <a:rPr lang="en-US" sz="3200">
                <a:solidFill>
                  <a:schemeClr val="dk1"/>
                </a:solidFill>
                <a:latin typeface="Calibri"/>
                <a:ea typeface="Calibri"/>
                <a:cs typeface="Calibri"/>
                <a:sym typeface="Calibri"/>
              </a:rPr>
              <a:t>“aggressive”</a:t>
            </a:r>
            <a:endParaRPr/>
          </a:p>
          <a:p>
            <a:pPr marL="0" marR="0" lvl="0" indent="0" algn="ctr" rtl="0">
              <a:spcBef>
                <a:spcPts val="0"/>
              </a:spcBef>
              <a:spcAft>
                <a:spcPts val="0"/>
              </a:spcAft>
              <a:buNone/>
            </a:pPr>
            <a:r>
              <a:rPr lang="en-US" sz="3200">
                <a:solidFill>
                  <a:schemeClr val="dk1"/>
                </a:solidFill>
                <a:latin typeface="Calibri"/>
                <a:ea typeface="Calibri"/>
                <a:cs typeface="Calibri"/>
                <a:sym typeface="Calibri"/>
              </a:rPr>
              <a:t>“abrasive”</a:t>
            </a:r>
            <a:endParaRPr/>
          </a:p>
          <a:p>
            <a:pPr marL="0" marR="0" lvl="0" indent="0" algn="ctr" rtl="0">
              <a:spcBef>
                <a:spcPts val="0"/>
              </a:spcBef>
              <a:spcAft>
                <a:spcPts val="0"/>
              </a:spcAft>
              <a:buNone/>
            </a:pPr>
            <a:r>
              <a:rPr lang="en-US" sz="3200">
                <a:solidFill>
                  <a:schemeClr val="dk1"/>
                </a:solidFill>
                <a:latin typeface="Calibri"/>
                <a:ea typeface="Calibri"/>
                <a:cs typeface="Calibri"/>
                <a:sym typeface="Calibri"/>
              </a:rPr>
              <a:t>”intimidating”</a:t>
            </a:r>
            <a:endParaRPr/>
          </a:p>
          <a:p>
            <a:pPr marL="0" marR="0" lvl="0" indent="0" algn="ctr" rtl="0">
              <a:spcBef>
                <a:spcPts val="0"/>
              </a:spcBef>
              <a:spcAft>
                <a:spcPts val="0"/>
              </a:spcAft>
              <a:buNone/>
            </a:pPr>
            <a:r>
              <a:rPr lang="en-US" sz="3200">
                <a:solidFill>
                  <a:schemeClr val="dk1"/>
                </a:solidFill>
                <a:latin typeface="Calibri"/>
                <a:ea typeface="Calibri"/>
                <a:cs typeface="Calibri"/>
                <a:sym typeface="Calibri"/>
              </a:rPr>
              <a:t>“not friendly enough”</a:t>
            </a:r>
            <a:endParaRPr/>
          </a:p>
          <a:p>
            <a:pPr marL="0" marR="0" lvl="0" indent="0" algn="ctr" rtl="0">
              <a:spcBef>
                <a:spcPts val="0"/>
              </a:spcBef>
              <a:spcAft>
                <a:spcPts val="0"/>
              </a:spcAft>
              <a:buNone/>
            </a:pPr>
            <a:r>
              <a:rPr lang="en-US" sz="3200">
                <a:solidFill>
                  <a:schemeClr val="dk1"/>
                </a:solidFill>
                <a:latin typeface="Calibri"/>
                <a:ea typeface="Calibri"/>
                <a:cs typeface="Calibri"/>
                <a:sym typeface="Calibri"/>
              </a:rPr>
              <a:t>“bossy”</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sp>
        <p:nvSpPr>
          <p:cNvPr id="504" name="Google Shape;504;p44"/>
          <p:cNvSpPr txBox="1">
            <a:spLocks noGrp="1"/>
          </p:cNvSpPr>
          <p:nvPr>
            <p:ph type="title"/>
          </p:nvPr>
        </p:nvSpPr>
        <p:spPr>
          <a:xfrm>
            <a:off x="545757" y="88900"/>
            <a:ext cx="10812162" cy="74121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800"/>
              <a:buFont typeface="Calibri"/>
              <a:buNone/>
            </a:pPr>
            <a:r>
              <a:rPr lang="en-US"/>
              <a:t>Leadership Emerges Differently </a:t>
            </a:r>
            <a:endParaRPr/>
          </a:p>
        </p:txBody>
      </p:sp>
      <p:pic>
        <p:nvPicPr>
          <p:cNvPr id="505" name="Google Shape;505;p44" descr="Graphical user interface, text, application, email&#10;&#10;Description automatically generated"/>
          <p:cNvPicPr preferRelativeResize="0">
            <a:picLocks noGrp="1"/>
          </p:cNvPicPr>
          <p:nvPr>
            <p:ph type="body" idx="1"/>
          </p:nvPr>
        </p:nvPicPr>
        <p:blipFill rotWithShape="1">
          <a:blip r:embed="rId3">
            <a:alphaModFix/>
          </a:blip>
          <a:srcRect/>
          <a:stretch/>
        </p:blipFill>
        <p:spPr>
          <a:xfrm>
            <a:off x="192338" y="2065158"/>
            <a:ext cx="11161462" cy="3066194"/>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grpSp>
        <p:nvGrpSpPr>
          <p:cNvPr id="510" name="Google Shape;510;p45"/>
          <p:cNvGrpSpPr/>
          <p:nvPr/>
        </p:nvGrpSpPr>
        <p:grpSpPr>
          <a:xfrm>
            <a:off x="101157" y="1076441"/>
            <a:ext cx="8994916" cy="5247223"/>
            <a:chOff x="101157" y="9641"/>
            <a:chExt cx="8994916" cy="5247223"/>
          </a:xfrm>
        </p:grpSpPr>
        <p:sp>
          <p:nvSpPr>
            <p:cNvPr id="511" name="Google Shape;511;p45"/>
            <p:cNvSpPr/>
            <p:nvPr/>
          </p:nvSpPr>
          <p:spPr>
            <a:xfrm>
              <a:off x="128493" y="9641"/>
              <a:ext cx="3234650" cy="1183496"/>
            </a:xfrm>
            <a:prstGeom prst="chevron">
              <a:avLst>
                <a:gd name="adj" fmla="val 50000"/>
              </a:avLst>
            </a:prstGeom>
            <a:solidFill>
              <a:srgbClr val="599BD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45"/>
            <p:cNvSpPr txBox="1"/>
            <p:nvPr/>
          </p:nvSpPr>
          <p:spPr>
            <a:xfrm>
              <a:off x="720241" y="9641"/>
              <a:ext cx="2051154" cy="1183496"/>
            </a:xfrm>
            <a:prstGeom prst="rect">
              <a:avLst/>
            </a:prstGeom>
            <a:noFill/>
            <a:ln>
              <a:noFill/>
            </a:ln>
          </p:spPr>
          <p:txBody>
            <a:bodyPr spcFirstLastPara="1" wrap="square" lIns="30475" tIns="15225" rIns="0" bIns="15225" anchor="ctr" anchorCtr="0">
              <a:noAutofit/>
            </a:bodyPr>
            <a:lstStyle/>
            <a:p>
              <a:pPr marL="0" marR="0" lvl="0" indent="0" algn="ctr" rtl="0">
                <a:lnSpc>
                  <a:spcPct val="90000"/>
                </a:lnSpc>
                <a:spcBef>
                  <a:spcPts val="0"/>
                </a:spcBef>
                <a:spcAft>
                  <a:spcPts val="0"/>
                </a:spcAft>
                <a:buClr>
                  <a:schemeClr val="lt1"/>
                </a:buClr>
                <a:buSzPts val="2400"/>
                <a:buFont typeface="Calibri"/>
                <a:buNone/>
              </a:pPr>
              <a:r>
                <a:rPr lang="en-US" sz="2400">
                  <a:solidFill>
                    <a:schemeClr val="lt1"/>
                  </a:solidFill>
                  <a:latin typeface="Calibri"/>
                  <a:ea typeface="Calibri"/>
                  <a:cs typeface="Calibri"/>
                  <a:sym typeface="Calibri"/>
                </a:rPr>
                <a:t>“Destined to Lead”</a:t>
              </a:r>
              <a:endParaRPr/>
            </a:p>
          </p:txBody>
        </p:sp>
        <p:sp>
          <p:nvSpPr>
            <p:cNvPr id="513" name="Google Shape;513;p45"/>
            <p:cNvSpPr/>
            <p:nvPr/>
          </p:nvSpPr>
          <p:spPr>
            <a:xfrm>
              <a:off x="3075380" y="18683"/>
              <a:ext cx="3191384" cy="1170180"/>
            </a:xfrm>
            <a:prstGeom prst="chevron">
              <a:avLst>
                <a:gd name="adj" fmla="val 50000"/>
              </a:avLst>
            </a:prstGeom>
            <a:solidFill>
              <a:srgbClr val="CFDEEF">
                <a:alpha val="89803"/>
              </a:srgbClr>
            </a:solidFill>
            <a:ln w="12700" cap="flat" cmpd="sng">
              <a:solidFill>
                <a:srgbClr val="CFDEEF">
                  <a:alpha val="89803"/>
                </a:srgb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45"/>
            <p:cNvSpPr txBox="1"/>
            <p:nvPr/>
          </p:nvSpPr>
          <p:spPr>
            <a:xfrm>
              <a:off x="3660470" y="18683"/>
              <a:ext cx="2021204" cy="1170180"/>
            </a:xfrm>
            <a:prstGeom prst="rect">
              <a:avLst/>
            </a:prstGeom>
            <a:noFill/>
            <a:ln>
              <a:noFill/>
            </a:ln>
          </p:spPr>
          <p:txBody>
            <a:bodyPr spcFirstLastPara="1" wrap="square" lIns="22850" tIns="11425" rIns="0" bIns="11425" anchor="ctr" anchorCtr="0">
              <a:noAutofit/>
            </a:bodyPr>
            <a:lstStyle/>
            <a:p>
              <a:pPr marL="0" marR="0" lvl="0" indent="0" algn="ctr" rtl="0">
                <a:lnSpc>
                  <a:spcPct val="90000"/>
                </a:lnSpc>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Viewed themselves as leaders in early career</a:t>
              </a:r>
              <a:endParaRPr/>
            </a:p>
          </p:txBody>
        </p:sp>
        <p:sp>
          <p:nvSpPr>
            <p:cNvPr id="515" name="Google Shape;515;p45"/>
            <p:cNvSpPr/>
            <p:nvPr/>
          </p:nvSpPr>
          <p:spPr>
            <a:xfrm>
              <a:off x="5952577" y="27463"/>
              <a:ext cx="3143496" cy="1152620"/>
            </a:xfrm>
            <a:prstGeom prst="chevron">
              <a:avLst>
                <a:gd name="adj" fmla="val 50000"/>
              </a:avLst>
            </a:prstGeom>
            <a:solidFill>
              <a:srgbClr val="CDE8EB">
                <a:alpha val="89803"/>
              </a:srgbClr>
            </a:solidFill>
            <a:ln w="12700" cap="flat" cmpd="sng">
              <a:solidFill>
                <a:srgbClr val="CDE8EB">
                  <a:alpha val="89803"/>
                </a:srgb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45"/>
            <p:cNvSpPr txBox="1"/>
            <p:nvPr/>
          </p:nvSpPr>
          <p:spPr>
            <a:xfrm>
              <a:off x="6528887" y="27463"/>
              <a:ext cx="1990876" cy="1152620"/>
            </a:xfrm>
            <a:prstGeom prst="rect">
              <a:avLst/>
            </a:prstGeom>
            <a:noFill/>
            <a:ln>
              <a:noFill/>
            </a:ln>
          </p:spPr>
          <p:txBody>
            <a:bodyPr spcFirstLastPara="1" wrap="square" lIns="22850" tIns="11425" rIns="0" bIns="11425" anchor="ctr" anchorCtr="0">
              <a:noAutofit/>
            </a:bodyPr>
            <a:lstStyle/>
            <a:p>
              <a:pPr marL="0" marR="0" lvl="0" indent="0" algn="ctr" rtl="0">
                <a:lnSpc>
                  <a:spcPct val="90000"/>
                </a:lnSpc>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Chair role was deliberate and opportunistic</a:t>
              </a:r>
              <a:endParaRPr/>
            </a:p>
          </p:txBody>
        </p:sp>
        <p:sp>
          <p:nvSpPr>
            <p:cNvPr id="517" name="Google Shape;517;p45"/>
            <p:cNvSpPr/>
            <p:nvPr/>
          </p:nvSpPr>
          <p:spPr>
            <a:xfrm>
              <a:off x="101157" y="1338141"/>
              <a:ext cx="3255620" cy="1193729"/>
            </a:xfrm>
            <a:prstGeom prst="chevron">
              <a:avLst>
                <a:gd name="adj" fmla="val 50000"/>
              </a:avLst>
            </a:prstGeom>
            <a:solidFill>
              <a:srgbClr val="50C9B6"/>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45"/>
            <p:cNvSpPr txBox="1"/>
            <p:nvPr/>
          </p:nvSpPr>
          <p:spPr>
            <a:xfrm>
              <a:off x="698022" y="1338141"/>
              <a:ext cx="2061891" cy="1193729"/>
            </a:xfrm>
            <a:prstGeom prst="rect">
              <a:avLst/>
            </a:prstGeom>
            <a:noFill/>
            <a:ln>
              <a:noFill/>
            </a:ln>
          </p:spPr>
          <p:txBody>
            <a:bodyPr spcFirstLastPara="1" wrap="square" lIns="30475" tIns="15225" rIns="0" bIns="15225" anchor="ctr" anchorCtr="0">
              <a:noAutofit/>
            </a:bodyPr>
            <a:lstStyle/>
            <a:p>
              <a:pPr marL="0" marR="0" lvl="0" indent="0" algn="ctr" rtl="0">
                <a:lnSpc>
                  <a:spcPct val="90000"/>
                </a:lnSpc>
                <a:spcBef>
                  <a:spcPts val="0"/>
                </a:spcBef>
                <a:spcAft>
                  <a:spcPts val="0"/>
                </a:spcAft>
                <a:buClr>
                  <a:schemeClr val="lt1"/>
                </a:buClr>
                <a:buSzPts val="2400"/>
                <a:buFont typeface="Calibri"/>
                <a:buNone/>
              </a:pPr>
              <a:r>
                <a:rPr lang="en-US" sz="2400">
                  <a:solidFill>
                    <a:schemeClr val="lt1"/>
                  </a:solidFill>
                  <a:latin typeface="Calibri"/>
                  <a:ea typeface="Calibri"/>
                  <a:cs typeface="Calibri"/>
                  <a:sym typeface="Calibri"/>
                </a:rPr>
                <a:t>Gain Influence</a:t>
              </a:r>
              <a:endParaRPr/>
            </a:p>
          </p:txBody>
        </p:sp>
        <p:sp>
          <p:nvSpPr>
            <p:cNvPr id="519" name="Google Shape;519;p45"/>
            <p:cNvSpPr/>
            <p:nvPr/>
          </p:nvSpPr>
          <p:spPr>
            <a:xfrm>
              <a:off x="3167839" y="1342429"/>
              <a:ext cx="4082180" cy="1151380"/>
            </a:xfrm>
            <a:prstGeom prst="chevron">
              <a:avLst>
                <a:gd name="adj" fmla="val 50000"/>
              </a:avLst>
            </a:prstGeom>
            <a:solidFill>
              <a:srgbClr val="CCE8DD">
                <a:alpha val="89803"/>
              </a:srgbClr>
            </a:solidFill>
            <a:ln w="12700" cap="flat" cmpd="sng">
              <a:solidFill>
                <a:srgbClr val="CCE8DD">
                  <a:alpha val="89803"/>
                </a:srgb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45"/>
            <p:cNvSpPr txBox="1"/>
            <p:nvPr/>
          </p:nvSpPr>
          <p:spPr>
            <a:xfrm>
              <a:off x="3743529" y="1342429"/>
              <a:ext cx="2930800" cy="1151380"/>
            </a:xfrm>
            <a:prstGeom prst="rect">
              <a:avLst/>
            </a:prstGeom>
            <a:noFill/>
            <a:ln>
              <a:noFill/>
            </a:ln>
          </p:spPr>
          <p:txBody>
            <a:bodyPr spcFirstLastPara="1" wrap="square" lIns="22850" tIns="11425" rIns="0" bIns="11425" anchor="ctr" anchorCtr="0">
              <a:noAutofit/>
            </a:bodyPr>
            <a:lstStyle/>
            <a:p>
              <a:pPr marL="0" marR="0" lvl="0" indent="0" algn="ctr" rtl="0">
                <a:lnSpc>
                  <a:spcPct val="90000"/>
                </a:lnSpc>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Wanted to gain influence within institution &amp; medical community</a:t>
              </a:r>
              <a:endParaRPr/>
            </a:p>
          </p:txBody>
        </p:sp>
        <p:sp>
          <p:nvSpPr>
            <p:cNvPr id="521" name="Google Shape;521;p45"/>
            <p:cNvSpPr/>
            <p:nvPr/>
          </p:nvSpPr>
          <p:spPr>
            <a:xfrm>
              <a:off x="110177" y="2659339"/>
              <a:ext cx="3280433" cy="1202831"/>
            </a:xfrm>
            <a:prstGeom prst="chevron">
              <a:avLst>
                <a:gd name="adj" fmla="val 50000"/>
              </a:avLst>
            </a:prstGeom>
            <a:solidFill>
              <a:srgbClr val="48BD62"/>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45"/>
            <p:cNvSpPr txBox="1"/>
            <p:nvPr/>
          </p:nvSpPr>
          <p:spPr>
            <a:xfrm>
              <a:off x="711593" y="2659339"/>
              <a:ext cx="2077602" cy="1202831"/>
            </a:xfrm>
            <a:prstGeom prst="rect">
              <a:avLst/>
            </a:prstGeom>
            <a:noFill/>
            <a:ln>
              <a:noFill/>
            </a:ln>
          </p:spPr>
          <p:txBody>
            <a:bodyPr spcFirstLastPara="1" wrap="square" lIns="30475" tIns="15225" rIns="0" bIns="15225" anchor="ctr" anchorCtr="0">
              <a:noAutofit/>
            </a:bodyPr>
            <a:lstStyle/>
            <a:p>
              <a:pPr marL="0" marR="0" lvl="0" indent="0" algn="ctr" rtl="0">
                <a:lnSpc>
                  <a:spcPct val="90000"/>
                </a:lnSpc>
                <a:spcBef>
                  <a:spcPts val="0"/>
                </a:spcBef>
                <a:spcAft>
                  <a:spcPts val="0"/>
                </a:spcAft>
                <a:buClr>
                  <a:schemeClr val="lt1"/>
                </a:buClr>
                <a:buSzPts val="2400"/>
                <a:buFont typeface="Calibri"/>
                <a:buNone/>
              </a:pPr>
              <a:r>
                <a:rPr lang="en-US" sz="2400">
                  <a:solidFill>
                    <a:schemeClr val="lt1"/>
                  </a:solidFill>
                  <a:latin typeface="Calibri"/>
                  <a:ea typeface="Calibri"/>
                  <a:cs typeface="Calibri"/>
                  <a:sym typeface="Calibri"/>
                </a:rPr>
                <a:t>Dismissed Risks Involved</a:t>
              </a:r>
              <a:endParaRPr/>
            </a:p>
          </p:txBody>
        </p:sp>
        <p:sp>
          <p:nvSpPr>
            <p:cNvPr id="523" name="Google Shape;523;p45"/>
            <p:cNvSpPr/>
            <p:nvPr/>
          </p:nvSpPr>
          <p:spPr>
            <a:xfrm>
              <a:off x="3242500" y="2659344"/>
              <a:ext cx="4085302" cy="1165104"/>
            </a:xfrm>
            <a:prstGeom prst="chevron">
              <a:avLst>
                <a:gd name="adj" fmla="val 50000"/>
              </a:avLst>
            </a:prstGeom>
            <a:solidFill>
              <a:srgbClr val="CCE5D0">
                <a:alpha val="89803"/>
              </a:srgbClr>
            </a:solidFill>
            <a:ln w="12700" cap="flat" cmpd="sng">
              <a:solidFill>
                <a:srgbClr val="CCE5D0">
                  <a:alpha val="89803"/>
                </a:srgb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45"/>
            <p:cNvSpPr txBox="1"/>
            <p:nvPr/>
          </p:nvSpPr>
          <p:spPr>
            <a:xfrm>
              <a:off x="3825052" y="2659344"/>
              <a:ext cx="2920198" cy="1165104"/>
            </a:xfrm>
            <a:prstGeom prst="rect">
              <a:avLst/>
            </a:prstGeom>
            <a:noFill/>
            <a:ln>
              <a:noFill/>
            </a:ln>
          </p:spPr>
          <p:txBody>
            <a:bodyPr spcFirstLastPara="1" wrap="square" lIns="22850" tIns="11425" rIns="0" bIns="11425" anchor="ctr" anchorCtr="0">
              <a:noAutofit/>
            </a:bodyPr>
            <a:lstStyle/>
            <a:p>
              <a:pPr marL="0" marR="0" lvl="0" indent="0" algn="ctr" rtl="0">
                <a:lnSpc>
                  <a:spcPct val="90000"/>
                </a:lnSpc>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Acknowledged failure as a risk but comfortable with taking the risk </a:t>
              </a:r>
              <a:endParaRPr/>
            </a:p>
          </p:txBody>
        </p:sp>
        <p:sp>
          <p:nvSpPr>
            <p:cNvPr id="525" name="Google Shape;525;p45"/>
            <p:cNvSpPr/>
            <p:nvPr/>
          </p:nvSpPr>
          <p:spPr>
            <a:xfrm>
              <a:off x="101157" y="4042121"/>
              <a:ext cx="3309281" cy="1214743"/>
            </a:xfrm>
            <a:prstGeom prst="chevron">
              <a:avLst>
                <a:gd name="adj" fmla="val 50000"/>
              </a:avLst>
            </a:prstGeom>
            <a:solidFill>
              <a:srgbClr val="6FAB46"/>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45"/>
            <p:cNvSpPr txBox="1"/>
            <p:nvPr/>
          </p:nvSpPr>
          <p:spPr>
            <a:xfrm>
              <a:off x="708529" y="4042121"/>
              <a:ext cx="2094538" cy="1214743"/>
            </a:xfrm>
            <a:prstGeom prst="rect">
              <a:avLst/>
            </a:prstGeom>
            <a:noFill/>
            <a:ln>
              <a:noFill/>
            </a:ln>
          </p:spPr>
          <p:txBody>
            <a:bodyPr spcFirstLastPara="1" wrap="square" lIns="30475" tIns="15225" rIns="0" bIns="15225" anchor="ctr" anchorCtr="0">
              <a:noAutofit/>
            </a:bodyPr>
            <a:lstStyle/>
            <a:p>
              <a:pPr marL="0" marR="0" lvl="0" indent="0" algn="ctr" rtl="0">
                <a:lnSpc>
                  <a:spcPct val="90000"/>
                </a:lnSpc>
                <a:spcBef>
                  <a:spcPts val="0"/>
                </a:spcBef>
                <a:spcAft>
                  <a:spcPts val="0"/>
                </a:spcAft>
                <a:buClr>
                  <a:schemeClr val="lt1"/>
                </a:buClr>
                <a:buSzPts val="2400"/>
                <a:buFont typeface="Calibri"/>
                <a:buNone/>
              </a:pPr>
              <a:r>
                <a:rPr lang="en-US" sz="2400">
                  <a:solidFill>
                    <a:schemeClr val="lt1"/>
                  </a:solidFill>
                  <a:latin typeface="Calibri"/>
                  <a:ea typeface="Calibri"/>
                  <a:cs typeface="Calibri"/>
                  <a:sym typeface="Calibri"/>
                </a:rPr>
                <a:t>Sponsored</a:t>
              </a:r>
              <a:endParaRPr/>
            </a:p>
          </p:txBody>
        </p:sp>
        <p:sp>
          <p:nvSpPr>
            <p:cNvPr id="527" name="Google Shape;527;p45"/>
            <p:cNvSpPr/>
            <p:nvPr/>
          </p:nvSpPr>
          <p:spPr>
            <a:xfrm>
              <a:off x="3275459" y="4065878"/>
              <a:ext cx="4142234" cy="1167227"/>
            </a:xfrm>
            <a:prstGeom prst="chevron">
              <a:avLst>
                <a:gd name="adj" fmla="val 50000"/>
              </a:avLst>
            </a:prstGeom>
            <a:solidFill>
              <a:srgbClr val="D3E1CC">
                <a:alpha val="89803"/>
              </a:srgbClr>
            </a:solidFill>
            <a:ln w="12700" cap="flat" cmpd="sng">
              <a:solidFill>
                <a:srgbClr val="D3E1CC">
                  <a:alpha val="89803"/>
                </a:srgb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45"/>
            <p:cNvSpPr txBox="1"/>
            <p:nvPr/>
          </p:nvSpPr>
          <p:spPr>
            <a:xfrm>
              <a:off x="3859073" y="4065878"/>
              <a:ext cx="2975007" cy="1167227"/>
            </a:xfrm>
            <a:prstGeom prst="rect">
              <a:avLst/>
            </a:prstGeom>
            <a:noFill/>
            <a:ln>
              <a:noFill/>
            </a:ln>
          </p:spPr>
          <p:txBody>
            <a:bodyPr spcFirstLastPara="1" wrap="square" lIns="22850" tIns="11425" rIns="0" bIns="11425" anchor="ctr" anchorCtr="0">
              <a:noAutofit/>
            </a:bodyPr>
            <a:lstStyle/>
            <a:p>
              <a:pPr marL="0" marR="0" lvl="0" indent="0" algn="ctr" rtl="0">
                <a:lnSpc>
                  <a:spcPct val="90000"/>
                </a:lnSpc>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Attaining leadership role was enhanced by sponsorship of senior leaders</a:t>
              </a:r>
              <a:endParaRPr/>
            </a:p>
          </p:txBody>
        </p:sp>
      </p:grpSp>
      <p:sp>
        <p:nvSpPr>
          <p:cNvPr id="529" name="Google Shape;529;p45"/>
          <p:cNvSpPr txBox="1">
            <a:spLocks noGrp="1"/>
          </p:cNvSpPr>
          <p:nvPr>
            <p:ph type="title"/>
          </p:nvPr>
        </p:nvSpPr>
        <p:spPr>
          <a:xfrm>
            <a:off x="541638" y="0"/>
            <a:ext cx="10812162" cy="74121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Calibri"/>
              <a:buNone/>
            </a:pPr>
            <a:r>
              <a:rPr lang="en-US" sz="4000"/>
              <a:t>Department Chair Leadership Emergence—Men</a:t>
            </a:r>
            <a:endParaRPr/>
          </a:p>
        </p:txBody>
      </p:sp>
      <p:pic>
        <p:nvPicPr>
          <p:cNvPr id="530" name="Google Shape;530;p45"/>
          <p:cNvPicPr preferRelativeResize="0"/>
          <p:nvPr/>
        </p:nvPicPr>
        <p:blipFill rotWithShape="1">
          <a:blip r:embed="rId3">
            <a:alphaModFix/>
          </a:blip>
          <a:srcRect/>
          <a:stretch/>
        </p:blipFill>
        <p:spPr>
          <a:xfrm>
            <a:off x="8607287" y="3735710"/>
            <a:ext cx="3159551" cy="2875192"/>
          </a:xfrm>
          <a:prstGeom prst="rect">
            <a:avLst/>
          </a:prstGeom>
          <a:noFill/>
          <a:ln>
            <a:noFill/>
          </a:ln>
        </p:spPr>
      </p:pic>
      <p:pic>
        <p:nvPicPr>
          <p:cNvPr id="531" name="Google Shape;531;p45"/>
          <p:cNvPicPr preferRelativeResize="0"/>
          <p:nvPr/>
        </p:nvPicPr>
        <p:blipFill rotWithShape="1">
          <a:blip r:embed="rId4">
            <a:alphaModFix/>
          </a:blip>
          <a:srcRect/>
          <a:stretch/>
        </p:blipFill>
        <p:spPr>
          <a:xfrm>
            <a:off x="8079407" y="2543160"/>
            <a:ext cx="4092921" cy="4092921"/>
          </a:xfrm>
          <a:prstGeom prst="rect">
            <a:avLst/>
          </a:prstGeom>
          <a:noFill/>
          <a:ln>
            <a:noFill/>
          </a:ln>
        </p:spPr>
      </p:pic>
      <p:pic>
        <p:nvPicPr>
          <p:cNvPr id="532" name="Google Shape;532;p45"/>
          <p:cNvPicPr preferRelativeResize="0"/>
          <p:nvPr/>
        </p:nvPicPr>
        <p:blipFill rotWithShape="1">
          <a:blip r:embed="rId5">
            <a:alphaModFix/>
          </a:blip>
          <a:srcRect l="16181" t="730" r="12631" b="20724"/>
          <a:stretch/>
        </p:blipFill>
        <p:spPr>
          <a:xfrm>
            <a:off x="9624446" y="997264"/>
            <a:ext cx="944169" cy="1041747"/>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grpSp>
        <p:nvGrpSpPr>
          <p:cNvPr id="537" name="Google Shape;537;p46"/>
          <p:cNvGrpSpPr/>
          <p:nvPr/>
        </p:nvGrpSpPr>
        <p:grpSpPr>
          <a:xfrm>
            <a:off x="23793" y="1092933"/>
            <a:ext cx="9120206" cy="5166033"/>
            <a:chOff x="4121" y="26132"/>
            <a:chExt cx="9120206" cy="5166033"/>
          </a:xfrm>
        </p:grpSpPr>
        <p:sp>
          <p:nvSpPr>
            <p:cNvPr id="538" name="Google Shape;538;p46"/>
            <p:cNvSpPr/>
            <p:nvPr/>
          </p:nvSpPr>
          <p:spPr>
            <a:xfrm>
              <a:off x="4121" y="26132"/>
              <a:ext cx="3202729" cy="1179067"/>
            </a:xfrm>
            <a:prstGeom prst="chevron">
              <a:avLst>
                <a:gd name="adj" fmla="val 50000"/>
              </a:avLst>
            </a:prstGeom>
            <a:solidFill>
              <a:srgbClr val="599BD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46"/>
            <p:cNvSpPr txBox="1"/>
            <p:nvPr/>
          </p:nvSpPr>
          <p:spPr>
            <a:xfrm>
              <a:off x="593655" y="26132"/>
              <a:ext cx="2023662" cy="1179067"/>
            </a:xfrm>
            <a:prstGeom prst="rect">
              <a:avLst/>
            </a:prstGeom>
            <a:noFill/>
            <a:ln>
              <a:noFill/>
            </a:ln>
          </p:spPr>
          <p:txBody>
            <a:bodyPr spcFirstLastPara="1" wrap="square" lIns="30475" tIns="15225" rIns="0" bIns="15225" anchor="ctr" anchorCtr="0">
              <a:noAutofit/>
            </a:bodyPr>
            <a:lstStyle/>
            <a:p>
              <a:pPr marL="0" marR="0" lvl="0" indent="0" algn="ctr" rtl="0">
                <a:lnSpc>
                  <a:spcPct val="90000"/>
                </a:lnSpc>
                <a:spcBef>
                  <a:spcPts val="0"/>
                </a:spcBef>
                <a:spcAft>
                  <a:spcPts val="0"/>
                </a:spcAft>
                <a:buClr>
                  <a:schemeClr val="lt1"/>
                </a:buClr>
                <a:buSzPts val="2400"/>
                <a:buFont typeface="Calibri"/>
                <a:buNone/>
              </a:pPr>
              <a:r>
                <a:rPr lang="en-US" sz="2400">
                  <a:solidFill>
                    <a:schemeClr val="lt1"/>
                  </a:solidFill>
                  <a:latin typeface="Calibri"/>
                  <a:ea typeface="Calibri"/>
                  <a:cs typeface="Calibri"/>
                  <a:sym typeface="Calibri"/>
                </a:rPr>
                <a:t>Preparation </a:t>
              </a:r>
              <a:endParaRPr/>
            </a:p>
          </p:txBody>
        </p:sp>
        <p:sp>
          <p:nvSpPr>
            <p:cNvPr id="540" name="Google Shape;540;p46"/>
            <p:cNvSpPr/>
            <p:nvPr/>
          </p:nvSpPr>
          <p:spPr>
            <a:xfrm>
              <a:off x="2921942" y="40631"/>
              <a:ext cx="3523010" cy="1174335"/>
            </a:xfrm>
            <a:prstGeom prst="chevron">
              <a:avLst>
                <a:gd name="adj" fmla="val 50000"/>
              </a:avLst>
            </a:prstGeom>
            <a:solidFill>
              <a:srgbClr val="CFDEEF">
                <a:alpha val="89803"/>
              </a:srgbClr>
            </a:solidFill>
            <a:ln w="12700" cap="flat" cmpd="sng">
              <a:solidFill>
                <a:srgbClr val="CFDEEF">
                  <a:alpha val="89803"/>
                </a:srgb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46"/>
            <p:cNvSpPr txBox="1"/>
            <p:nvPr/>
          </p:nvSpPr>
          <p:spPr>
            <a:xfrm>
              <a:off x="3509110" y="40631"/>
              <a:ext cx="2348675" cy="1174335"/>
            </a:xfrm>
            <a:prstGeom prst="rect">
              <a:avLst/>
            </a:prstGeom>
            <a:noFill/>
            <a:ln>
              <a:noFill/>
            </a:ln>
          </p:spPr>
          <p:txBody>
            <a:bodyPr spcFirstLastPara="1" wrap="square" lIns="22850" tIns="11425" rIns="0" bIns="11425" anchor="ctr" anchorCtr="0">
              <a:noAutofit/>
            </a:bodyPr>
            <a:lstStyle/>
            <a:p>
              <a:pPr marL="0" marR="0" lvl="0" indent="0" algn="ctr" rtl="0">
                <a:lnSpc>
                  <a:spcPct val="90000"/>
                </a:lnSpc>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Viewed leadership as something they have long prepared for </a:t>
              </a:r>
              <a:endParaRPr/>
            </a:p>
          </p:txBody>
        </p:sp>
        <p:sp>
          <p:nvSpPr>
            <p:cNvPr id="542" name="Google Shape;542;p46"/>
            <p:cNvSpPr/>
            <p:nvPr/>
          </p:nvSpPr>
          <p:spPr>
            <a:xfrm>
              <a:off x="5994684" y="67827"/>
              <a:ext cx="3129643" cy="1174335"/>
            </a:xfrm>
            <a:prstGeom prst="chevron">
              <a:avLst>
                <a:gd name="adj" fmla="val 50000"/>
              </a:avLst>
            </a:prstGeom>
            <a:solidFill>
              <a:srgbClr val="CDE8EB">
                <a:alpha val="89803"/>
              </a:srgbClr>
            </a:solidFill>
            <a:ln w="12700" cap="flat" cmpd="sng">
              <a:solidFill>
                <a:srgbClr val="CDE8EB">
                  <a:alpha val="89803"/>
                </a:srgb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46"/>
            <p:cNvSpPr txBox="1"/>
            <p:nvPr/>
          </p:nvSpPr>
          <p:spPr>
            <a:xfrm>
              <a:off x="6581852" y="67827"/>
              <a:ext cx="1955308" cy="1174335"/>
            </a:xfrm>
            <a:prstGeom prst="rect">
              <a:avLst/>
            </a:prstGeom>
            <a:noFill/>
            <a:ln>
              <a:noFill/>
            </a:ln>
          </p:spPr>
          <p:txBody>
            <a:bodyPr spcFirstLastPara="1" wrap="square" lIns="22850" tIns="11425" rIns="0" bIns="11425" anchor="ctr" anchorCtr="0">
              <a:noAutofit/>
            </a:bodyPr>
            <a:lstStyle/>
            <a:p>
              <a:pPr marL="0" marR="0" lvl="0" indent="0" algn="ctr" rtl="0">
                <a:lnSpc>
                  <a:spcPct val="90000"/>
                </a:lnSpc>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Many needed to be coaxed into roles</a:t>
              </a:r>
              <a:endParaRPr/>
            </a:p>
          </p:txBody>
        </p:sp>
        <p:sp>
          <p:nvSpPr>
            <p:cNvPr id="544" name="Google Shape;544;p46"/>
            <p:cNvSpPr/>
            <p:nvPr/>
          </p:nvSpPr>
          <p:spPr>
            <a:xfrm>
              <a:off x="4121" y="1373358"/>
              <a:ext cx="3183601" cy="1167320"/>
            </a:xfrm>
            <a:prstGeom prst="chevron">
              <a:avLst>
                <a:gd name="adj" fmla="val 50000"/>
              </a:avLst>
            </a:prstGeom>
            <a:solidFill>
              <a:srgbClr val="50C9B6"/>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46"/>
            <p:cNvSpPr txBox="1"/>
            <p:nvPr/>
          </p:nvSpPr>
          <p:spPr>
            <a:xfrm>
              <a:off x="587781" y="1373358"/>
              <a:ext cx="2016281" cy="1167320"/>
            </a:xfrm>
            <a:prstGeom prst="rect">
              <a:avLst/>
            </a:prstGeom>
            <a:noFill/>
            <a:ln>
              <a:noFill/>
            </a:ln>
          </p:spPr>
          <p:txBody>
            <a:bodyPr spcFirstLastPara="1" wrap="square" lIns="30475" tIns="15225" rIns="0" bIns="15225" anchor="ctr" anchorCtr="0">
              <a:noAutofit/>
            </a:bodyPr>
            <a:lstStyle/>
            <a:p>
              <a:pPr marL="0" marR="0" lvl="0" indent="0" algn="ctr" rtl="0">
                <a:lnSpc>
                  <a:spcPct val="90000"/>
                </a:lnSpc>
                <a:spcBef>
                  <a:spcPts val="0"/>
                </a:spcBef>
                <a:spcAft>
                  <a:spcPts val="0"/>
                </a:spcAft>
                <a:buClr>
                  <a:schemeClr val="lt1"/>
                </a:buClr>
                <a:buSzPts val="2400"/>
                <a:buFont typeface="Calibri"/>
                <a:buNone/>
              </a:pPr>
              <a:r>
                <a:rPr lang="en-US" sz="2400">
                  <a:solidFill>
                    <a:schemeClr val="lt1"/>
                  </a:solidFill>
                  <a:latin typeface="Calibri"/>
                  <a:ea typeface="Calibri"/>
                  <a:cs typeface="Calibri"/>
                  <a:sym typeface="Calibri"/>
                </a:rPr>
                <a:t>Making Things Better</a:t>
              </a:r>
              <a:endParaRPr sz="2400">
                <a:solidFill>
                  <a:schemeClr val="lt1"/>
                </a:solidFill>
                <a:latin typeface="Calibri"/>
                <a:ea typeface="Calibri"/>
                <a:cs typeface="Calibri"/>
                <a:sym typeface="Calibri"/>
              </a:endParaRPr>
            </a:p>
          </p:txBody>
        </p:sp>
        <p:sp>
          <p:nvSpPr>
            <p:cNvPr id="546" name="Google Shape;546;p46"/>
            <p:cNvSpPr/>
            <p:nvPr/>
          </p:nvSpPr>
          <p:spPr>
            <a:xfrm>
              <a:off x="3003651" y="1446744"/>
              <a:ext cx="4558631" cy="1166160"/>
            </a:xfrm>
            <a:prstGeom prst="chevron">
              <a:avLst>
                <a:gd name="adj" fmla="val 50000"/>
              </a:avLst>
            </a:prstGeom>
            <a:solidFill>
              <a:srgbClr val="CCE8DD">
                <a:alpha val="89803"/>
              </a:srgbClr>
            </a:solidFill>
            <a:ln w="12700" cap="flat" cmpd="sng">
              <a:solidFill>
                <a:srgbClr val="CCE8DD">
                  <a:alpha val="89803"/>
                </a:srgb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46"/>
            <p:cNvSpPr txBox="1"/>
            <p:nvPr/>
          </p:nvSpPr>
          <p:spPr>
            <a:xfrm>
              <a:off x="3586731" y="1446744"/>
              <a:ext cx="3392471" cy="1166160"/>
            </a:xfrm>
            <a:prstGeom prst="rect">
              <a:avLst/>
            </a:prstGeom>
            <a:noFill/>
            <a:ln>
              <a:noFill/>
            </a:ln>
          </p:spPr>
          <p:txBody>
            <a:bodyPr spcFirstLastPara="1" wrap="square" lIns="22850" tIns="11425" rIns="0" bIns="11425" anchor="ctr" anchorCtr="0">
              <a:noAutofit/>
            </a:bodyPr>
            <a:lstStyle/>
            <a:p>
              <a:pPr marL="0" marR="0" lvl="0" indent="0" algn="ctr" rtl="0">
                <a:lnSpc>
                  <a:spcPct val="90000"/>
                </a:lnSpc>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Wanted to make a difference</a:t>
              </a:r>
              <a:endParaRPr/>
            </a:p>
            <a:p>
              <a:pPr marL="0" marR="0" lvl="0" indent="0" algn="ctr" rtl="0">
                <a:lnSpc>
                  <a:spcPct val="90000"/>
                </a:lnSpc>
                <a:spcBef>
                  <a:spcPts val="63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Inspired by potential of department, faculty, institution</a:t>
              </a:r>
              <a:endParaRPr/>
            </a:p>
          </p:txBody>
        </p:sp>
        <p:sp>
          <p:nvSpPr>
            <p:cNvPr id="548" name="Google Shape;548;p46"/>
            <p:cNvSpPr/>
            <p:nvPr/>
          </p:nvSpPr>
          <p:spPr>
            <a:xfrm>
              <a:off x="4121" y="2708836"/>
              <a:ext cx="3158437" cy="1166155"/>
            </a:xfrm>
            <a:prstGeom prst="chevron">
              <a:avLst>
                <a:gd name="adj" fmla="val 50000"/>
              </a:avLst>
            </a:prstGeom>
            <a:solidFill>
              <a:srgbClr val="48BD62"/>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46"/>
            <p:cNvSpPr txBox="1"/>
            <p:nvPr/>
          </p:nvSpPr>
          <p:spPr>
            <a:xfrm>
              <a:off x="587199" y="2708836"/>
              <a:ext cx="1992282" cy="1166155"/>
            </a:xfrm>
            <a:prstGeom prst="rect">
              <a:avLst/>
            </a:prstGeom>
            <a:noFill/>
            <a:ln>
              <a:noFill/>
            </a:ln>
          </p:spPr>
          <p:txBody>
            <a:bodyPr spcFirstLastPara="1" wrap="square" lIns="30475" tIns="15225" rIns="0" bIns="15225" anchor="ctr" anchorCtr="0">
              <a:noAutofit/>
            </a:bodyPr>
            <a:lstStyle/>
            <a:p>
              <a:pPr marL="0" marR="0" lvl="0" indent="0" algn="ctr" rtl="0">
                <a:lnSpc>
                  <a:spcPct val="90000"/>
                </a:lnSpc>
                <a:spcBef>
                  <a:spcPts val="0"/>
                </a:spcBef>
                <a:spcAft>
                  <a:spcPts val="0"/>
                </a:spcAft>
                <a:buClr>
                  <a:schemeClr val="lt1"/>
                </a:buClr>
                <a:buSzPts val="2400"/>
                <a:buFont typeface="Calibri"/>
                <a:buNone/>
              </a:pPr>
              <a:r>
                <a:rPr lang="en-US" sz="2400">
                  <a:solidFill>
                    <a:schemeClr val="lt1"/>
                  </a:solidFill>
                  <a:latin typeface="Calibri"/>
                  <a:ea typeface="Calibri"/>
                  <a:cs typeface="Calibri"/>
                  <a:sym typeface="Calibri"/>
                </a:rPr>
                <a:t>Cautious</a:t>
              </a:r>
              <a:endParaRPr/>
            </a:p>
          </p:txBody>
        </p:sp>
        <p:sp>
          <p:nvSpPr>
            <p:cNvPr id="550" name="Google Shape;550;p46"/>
            <p:cNvSpPr/>
            <p:nvPr/>
          </p:nvSpPr>
          <p:spPr>
            <a:xfrm>
              <a:off x="2905688" y="2737132"/>
              <a:ext cx="4527103" cy="1158095"/>
            </a:xfrm>
            <a:prstGeom prst="chevron">
              <a:avLst>
                <a:gd name="adj" fmla="val 50000"/>
              </a:avLst>
            </a:prstGeom>
            <a:solidFill>
              <a:srgbClr val="CCE5D0">
                <a:alpha val="89803"/>
              </a:srgbClr>
            </a:solidFill>
            <a:ln w="12700" cap="flat" cmpd="sng">
              <a:solidFill>
                <a:srgbClr val="CCE5D0">
                  <a:alpha val="89803"/>
                </a:srgb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46"/>
            <p:cNvSpPr txBox="1"/>
            <p:nvPr/>
          </p:nvSpPr>
          <p:spPr>
            <a:xfrm>
              <a:off x="3484736" y="2737132"/>
              <a:ext cx="3369008" cy="1158095"/>
            </a:xfrm>
            <a:prstGeom prst="rect">
              <a:avLst/>
            </a:prstGeom>
            <a:noFill/>
            <a:ln>
              <a:noFill/>
            </a:ln>
          </p:spPr>
          <p:txBody>
            <a:bodyPr spcFirstLastPara="1" wrap="square" lIns="22850" tIns="11425" rIns="0" bIns="11425" anchor="ctr" anchorCtr="0">
              <a:noAutofit/>
            </a:bodyPr>
            <a:lstStyle/>
            <a:p>
              <a:pPr marL="0" marR="0" lvl="0" indent="0" algn="ctr" rtl="0">
                <a:lnSpc>
                  <a:spcPct val="90000"/>
                </a:lnSpc>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Acknowledged risk of failure—concerned that it could disadvantage career </a:t>
              </a:r>
              <a:endParaRPr/>
            </a:p>
          </p:txBody>
        </p:sp>
        <p:sp>
          <p:nvSpPr>
            <p:cNvPr id="552" name="Google Shape;552;p46"/>
            <p:cNvSpPr/>
            <p:nvPr/>
          </p:nvSpPr>
          <p:spPr>
            <a:xfrm>
              <a:off x="4121" y="4043150"/>
              <a:ext cx="3127538" cy="1149015"/>
            </a:xfrm>
            <a:prstGeom prst="chevron">
              <a:avLst>
                <a:gd name="adj" fmla="val 50000"/>
              </a:avLst>
            </a:prstGeom>
            <a:solidFill>
              <a:srgbClr val="6FAB46"/>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46"/>
            <p:cNvSpPr txBox="1"/>
            <p:nvPr/>
          </p:nvSpPr>
          <p:spPr>
            <a:xfrm>
              <a:off x="578629" y="4043150"/>
              <a:ext cx="1978523" cy="1149015"/>
            </a:xfrm>
            <a:prstGeom prst="rect">
              <a:avLst/>
            </a:prstGeom>
            <a:noFill/>
            <a:ln>
              <a:noFill/>
            </a:ln>
          </p:spPr>
          <p:txBody>
            <a:bodyPr spcFirstLastPara="1" wrap="square" lIns="30475" tIns="15225" rIns="0" bIns="15225" anchor="ctr" anchorCtr="0">
              <a:noAutofit/>
            </a:bodyPr>
            <a:lstStyle/>
            <a:p>
              <a:pPr marL="0" marR="0" lvl="0" indent="0" algn="ctr" rtl="0">
                <a:lnSpc>
                  <a:spcPct val="90000"/>
                </a:lnSpc>
                <a:spcBef>
                  <a:spcPts val="0"/>
                </a:spcBef>
                <a:spcAft>
                  <a:spcPts val="0"/>
                </a:spcAft>
                <a:buClr>
                  <a:schemeClr val="lt1"/>
                </a:buClr>
                <a:buSzPts val="2400"/>
                <a:buFont typeface="Calibri"/>
                <a:buNone/>
              </a:pPr>
              <a:r>
                <a:rPr lang="en-US" sz="2400">
                  <a:solidFill>
                    <a:schemeClr val="lt1"/>
                  </a:solidFill>
                  <a:latin typeface="Calibri"/>
                  <a:ea typeface="Calibri"/>
                  <a:cs typeface="Calibri"/>
                  <a:sym typeface="Calibri"/>
                </a:rPr>
                <a:t>Self-Directed</a:t>
              </a:r>
              <a:endParaRPr/>
            </a:p>
          </p:txBody>
        </p:sp>
        <p:sp>
          <p:nvSpPr>
            <p:cNvPr id="554" name="Google Shape;554;p46"/>
            <p:cNvSpPr/>
            <p:nvPr/>
          </p:nvSpPr>
          <p:spPr>
            <a:xfrm>
              <a:off x="2983990" y="4119188"/>
              <a:ext cx="4563292" cy="996939"/>
            </a:xfrm>
            <a:prstGeom prst="chevron">
              <a:avLst>
                <a:gd name="adj" fmla="val 50000"/>
              </a:avLst>
            </a:prstGeom>
            <a:solidFill>
              <a:srgbClr val="D3E1CC">
                <a:alpha val="89803"/>
              </a:srgbClr>
            </a:solidFill>
            <a:ln w="12700" cap="flat" cmpd="sng">
              <a:solidFill>
                <a:srgbClr val="D3E1CC">
                  <a:alpha val="89803"/>
                </a:srgb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46"/>
            <p:cNvSpPr txBox="1"/>
            <p:nvPr/>
          </p:nvSpPr>
          <p:spPr>
            <a:xfrm>
              <a:off x="3482460" y="4119188"/>
              <a:ext cx="3566353" cy="996939"/>
            </a:xfrm>
            <a:prstGeom prst="rect">
              <a:avLst/>
            </a:prstGeom>
            <a:noFill/>
            <a:ln>
              <a:noFill/>
            </a:ln>
          </p:spPr>
          <p:txBody>
            <a:bodyPr spcFirstLastPara="1" wrap="square" lIns="22850" tIns="11425" rIns="0" bIns="11425" anchor="ctr" anchorCtr="0">
              <a:noAutofit/>
            </a:bodyPr>
            <a:lstStyle/>
            <a:p>
              <a:pPr marL="0" marR="0" lvl="0" indent="0" algn="ctr" rtl="0">
                <a:lnSpc>
                  <a:spcPct val="90000"/>
                </a:lnSpc>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Attaining leadership was a result of their own efforts</a:t>
              </a:r>
              <a:endParaRPr/>
            </a:p>
          </p:txBody>
        </p:sp>
      </p:grpSp>
      <p:sp>
        <p:nvSpPr>
          <p:cNvPr id="556" name="Google Shape;556;p46"/>
          <p:cNvSpPr txBox="1">
            <a:spLocks noGrp="1"/>
          </p:cNvSpPr>
          <p:nvPr>
            <p:ph type="title"/>
          </p:nvPr>
        </p:nvSpPr>
        <p:spPr>
          <a:xfrm>
            <a:off x="381000" y="0"/>
            <a:ext cx="10883900" cy="86739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Calibri"/>
              <a:buNone/>
            </a:pPr>
            <a:r>
              <a:rPr lang="en-US" sz="4000"/>
              <a:t>Department Chair Leadership Emergence—Women </a:t>
            </a:r>
            <a:endParaRPr/>
          </a:p>
        </p:txBody>
      </p:sp>
      <p:pic>
        <p:nvPicPr>
          <p:cNvPr id="557" name="Google Shape;557;p46"/>
          <p:cNvPicPr preferRelativeResize="0"/>
          <p:nvPr/>
        </p:nvPicPr>
        <p:blipFill rotWithShape="1">
          <a:blip r:embed="rId3">
            <a:alphaModFix/>
          </a:blip>
          <a:srcRect/>
          <a:stretch/>
        </p:blipFill>
        <p:spPr>
          <a:xfrm>
            <a:off x="8607287" y="3735710"/>
            <a:ext cx="3159551" cy="2875192"/>
          </a:xfrm>
          <a:prstGeom prst="rect">
            <a:avLst/>
          </a:prstGeom>
          <a:noFill/>
          <a:ln>
            <a:noFill/>
          </a:ln>
        </p:spPr>
      </p:pic>
      <p:pic>
        <p:nvPicPr>
          <p:cNvPr id="558" name="Google Shape;558;p46"/>
          <p:cNvPicPr preferRelativeResize="0"/>
          <p:nvPr/>
        </p:nvPicPr>
        <p:blipFill rotWithShape="1">
          <a:blip r:embed="rId4">
            <a:alphaModFix/>
          </a:blip>
          <a:srcRect/>
          <a:stretch/>
        </p:blipFill>
        <p:spPr>
          <a:xfrm>
            <a:off x="8079407" y="2543160"/>
            <a:ext cx="4092921" cy="4092921"/>
          </a:xfrm>
          <a:prstGeom prst="rect">
            <a:avLst/>
          </a:prstGeom>
          <a:noFill/>
          <a:ln>
            <a:noFill/>
          </a:ln>
        </p:spPr>
      </p:pic>
      <p:pic>
        <p:nvPicPr>
          <p:cNvPr id="559" name="Google Shape;559;p46"/>
          <p:cNvPicPr preferRelativeResize="0"/>
          <p:nvPr/>
        </p:nvPicPr>
        <p:blipFill rotWithShape="1">
          <a:blip r:embed="rId5">
            <a:alphaModFix/>
          </a:blip>
          <a:srcRect b="18670"/>
          <a:stretch/>
        </p:blipFill>
        <p:spPr>
          <a:xfrm>
            <a:off x="9277356" y="867397"/>
            <a:ext cx="1514158" cy="1231463"/>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sp>
        <p:nvSpPr>
          <p:cNvPr id="564" name="Google Shape;564;p47"/>
          <p:cNvSpPr txBox="1">
            <a:spLocks noGrp="1"/>
          </p:cNvSpPr>
          <p:nvPr>
            <p:ph type="title"/>
          </p:nvPr>
        </p:nvSpPr>
        <p:spPr>
          <a:xfrm>
            <a:off x="541638" y="0"/>
            <a:ext cx="10812162" cy="74121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800"/>
              <a:buFont typeface="Calibri"/>
              <a:buNone/>
            </a:pPr>
            <a:r>
              <a:rPr lang="en-US"/>
              <a:t>They say it’s a leaky pipeline…I’d say its in the water</a:t>
            </a:r>
            <a:endParaRPr/>
          </a:p>
        </p:txBody>
      </p:sp>
      <p:pic>
        <p:nvPicPr>
          <p:cNvPr id="565" name="Google Shape;565;p47"/>
          <p:cNvPicPr preferRelativeResize="0">
            <a:picLocks noGrp="1"/>
          </p:cNvPicPr>
          <p:nvPr>
            <p:ph type="body" idx="1"/>
          </p:nvPr>
        </p:nvPicPr>
        <p:blipFill rotWithShape="1">
          <a:blip r:embed="rId3">
            <a:alphaModFix/>
          </a:blip>
          <a:srcRect/>
          <a:stretch/>
        </p:blipFill>
        <p:spPr>
          <a:xfrm>
            <a:off x="454040" y="1447800"/>
            <a:ext cx="11238257" cy="4729163"/>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sp>
        <p:nvSpPr>
          <p:cNvPr id="570" name="Google Shape;570;p48"/>
          <p:cNvSpPr txBox="1">
            <a:spLocks noGrp="1"/>
          </p:cNvSpPr>
          <p:nvPr>
            <p:ph type="title"/>
          </p:nvPr>
        </p:nvSpPr>
        <p:spPr>
          <a:xfrm>
            <a:off x="762000" y="838201"/>
            <a:ext cx="10585450" cy="30480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accent1"/>
              </a:buClr>
              <a:buSzPts val="6000"/>
              <a:buFont typeface="Avenir"/>
              <a:buNone/>
            </a:pPr>
            <a:r>
              <a:rPr lang="en-US" b="1">
                <a:solidFill>
                  <a:schemeClr val="accent1"/>
                </a:solidFill>
                <a:latin typeface="Avenir"/>
                <a:ea typeface="Avenir"/>
                <a:cs typeface="Avenir"/>
                <a:sym typeface="Avenir"/>
              </a:rPr>
              <a:t>What are the drivers that we can change? </a:t>
            </a:r>
            <a:br>
              <a:rPr lang="en-US"/>
            </a:br>
            <a:endParaRPr/>
          </a:p>
        </p:txBody>
      </p:sp>
      <p:sp>
        <p:nvSpPr>
          <p:cNvPr id="571" name="Google Shape;571;p48"/>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888888"/>
              </a:buClr>
              <a:buSzPts val="2400"/>
              <a:buNone/>
            </a:pPr>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76"/>
        <p:cNvGrpSpPr/>
        <p:nvPr/>
      </p:nvGrpSpPr>
      <p:grpSpPr>
        <a:xfrm>
          <a:off x="0" y="0"/>
          <a:ext cx="0" cy="0"/>
          <a:chOff x="0" y="0"/>
          <a:chExt cx="0" cy="0"/>
        </a:xfrm>
      </p:grpSpPr>
      <p:pic>
        <p:nvPicPr>
          <p:cNvPr id="577" name="Google Shape;577;p49"/>
          <p:cNvPicPr preferRelativeResize="0"/>
          <p:nvPr/>
        </p:nvPicPr>
        <p:blipFill rotWithShape="1">
          <a:blip r:embed="rId3">
            <a:alphaModFix/>
          </a:blip>
          <a:srcRect/>
          <a:stretch/>
        </p:blipFill>
        <p:spPr>
          <a:xfrm>
            <a:off x="2142634" y="261256"/>
            <a:ext cx="7605523" cy="6596743"/>
          </a:xfrm>
          <a:prstGeom prst="rect">
            <a:avLst/>
          </a:prstGeom>
          <a:noFill/>
          <a:ln>
            <a:noFill/>
          </a:ln>
        </p:spPr>
      </p:pic>
      <p:sp>
        <p:nvSpPr>
          <p:cNvPr id="578" name="Google Shape;578;p49"/>
          <p:cNvSpPr txBox="1">
            <a:spLocks noGrp="1"/>
          </p:cNvSpPr>
          <p:nvPr>
            <p:ph type="title"/>
          </p:nvPr>
        </p:nvSpPr>
        <p:spPr>
          <a:xfrm>
            <a:off x="406401" y="-169332"/>
            <a:ext cx="10947400" cy="13208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800"/>
              <a:buFont typeface="Calibri"/>
              <a:buNone/>
            </a:pPr>
            <a:r>
              <a:rPr lang="en-US" sz="3800"/>
              <a:t>Collective Solutions </a:t>
            </a:r>
            <a:endParaRPr/>
          </a:p>
        </p:txBody>
      </p:sp>
      <p:grpSp>
        <p:nvGrpSpPr>
          <p:cNvPr id="579" name="Google Shape;579;p49"/>
          <p:cNvGrpSpPr/>
          <p:nvPr/>
        </p:nvGrpSpPr>
        <p:grpSpPr>
          <a:xfrm>
            <a:off x="0" y="6658494"/>
            <a:ext cx="12192000" cy="199506"/>
            <a:chOff x="0" y="799071"/>
            <a:chExt cx="12179808" cy="45719"/>
          </a:xfrm>
        </p:grpSpPr>
        <p:sp>
          <p:nvSpPr>
            <p:cNvPr id="580" name="Google Shape;580;p49"/>
            <p:cNvSpPr/>
            <p:nvPr/>
          </p:nvSpPr>
          <p:spPr>
            <a:xfrm>
              <a:off x="0" y="799071"/>
              <a:ext cx="3044952" cy="45719"/>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81" name="Google Shape;581;p49"/>
            <p:cNvSpPr/>
            <p:nvPr/>
          </p:nvSpPr>
          <p:spPr>
            <a:xfrm>
              <a:off x="3044952" y="799071"/>
              <a:ext cx="3044952" cy="45719"/>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82" name="Google Shape;582;p49"/>
            <p:cNvSpPr/>
            <p:nvPr/>
          </p:nvSpPr>
          <p:spPr>
            <a:xfrm>
              <a:off x="6089904" y="799071"/>
              <a:ext cx="3044952" cy="45719"/>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83" name="Google Shape;583;p49"/>
            <p:cNvSpPr/>
            <p:nvPr/>
          </p:nvSpPr>
          <p:spPr>
            <a:xfrm>
              <a:off x="9122664" y="799071"/>
              <a:ext cx="3057144" cy="45719"/>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5"/>
          <p:cNvSpPr/>
          <p:nvPr/>
        </p:nvSpPr>
        <p:spPr>
          <a:xfrm>
            <a:off x="7310718" y="1129553"/>
            <a:ext cx="3012141" cy="2700991"/>
          </a:xfrm>
          <a:prstGeom prst="hexagon">
            <a:avLst>
              <a:gd name="adj" fmla="val 25000"/>
              <a:gd name="vf" fmla="val 115470"/>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3" name="Google Shape;153;p5"/>
          <p:cNvSpPr txBox="1">
            <a:spLocks noGrp="1"/>
          </p:cNvSpPr>
          <p:nvPr>
            <p:ph type="title"/>
          </p:nvPr>
        </p:nvSpPr>
        <p:spPr>
          <a:xfrm>
            <a:off x="246531" y="95743"/>
            <a:ext cx="10242176" cy="1658937"/>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6000"/>
              <a:buFont typeface="Calibri"/>
              <a:buNone/>
            </a:pPr>
            <a:r>
              <a:rPr lang="en-US"/>
              <a:t>Session Format</a:t>
            </a:r>
            <a:endParaRPr/>
          </a:p>
        </p:txBody>
      </p:sp>
      <p:sp>
        <p:nvSpPr>
          <p:cNvPr id="154" name="Google Shape;154;p5"/>
          <p:cNvSpPr txBox="1">
            <a:spLocks noGrp="1"/>
          </p:cNvSpPr>
          <p:nvPr>
            <p:ph type="body" idx="1"/>
          </p:nvPr>
        </p:nvSpPr>
        <p:spPr>
          <a:xfrm>
            <a:off x="1219200" y="4876800"/>
            <a:ext cx="10668000" cy="1658938"/>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lnSpc>
                <a:spcPct val="90000"/>
              </a:lnSpc>
              <a:spcBef>
                <a:spcPts val="0"/>
              </a:spcBef>
              <a:spcAft>
                <a:spcPts val="0"/>
              </a:spcAft>
              <a:buClr>
                <a:schemeClr val="dk1"/>
              </a:buClr>
              <a:buSzPct val="100000"/>
              <a:buNone/>
            </a:pPr>
            <a:r>
              <a:rPr lang="en-US" sz="3600">
                <a:solidFill>
                  <a:schemeClr val="dk1"/>
                </a:solidFill>
              </a:rPr>
              <a:t>25-minute </a:t>
            </a:r>
            <a:r>
              <a:rPr lang="en-US" sz="3600" b="1">
                <a:solidFill>
                  <a:schemeClr val="dk1"/>
                </a:solidFill>
              </a:rPr>
              <a:t>Didactic</a:t>
            </a:r>
            <a:endParaRPr/>
          </a:p>
          <a:p>
            <a:pPr marL="0" lvl="0" indent="0" algn="l" rtl="0">
              <a:lnSpc>
                <a:spcPct val="90000"/>
              </a:lnSpc>
              <a:spcBef>
                <a:spcPts val="1000"/>
              </a:spcBef>
              <a:spcAft>
                <a:spcPts val="0"/>
              </a:spcAft>
              <a:buClr>
                <a:schemeClr val="dk1"/>
              </a:buClr>
              <a:buSzPct val="100000"/>
              <a:buNone/>
            </a:pPr>
            <a:r>
              <a:rPr lang="en-US" sz="3600">
                <a:solidFill>
                  <a:schemeClr val="dk1"/>
                </a:solidFill>
              </a:rPr>
              <a:t>30-minutes </a:t>
            </a:r>
            <a:r>
              <a:rPr lang="en-US" sz="3600" b="1">
                <a:solidFill>
                  <a:schemeClr val="dk1"/>
                </a:solidFill>
              </a:rPr>
              <a:t>Open Discussion of Solutions</a:t>
            </a:r>
            <a:endParaRPr/>
          </a:p>
          <a:p>
            <a:pPr marL="0" lvl="0" indent="0" algn="l" rtl="0">
              <a:lnSpc>
                <a:spcPct val="90000"/>
              </a:lnSpc>
              <a:spcBef>
                <a:spcPts val="1000"/>
              </a:spcBef>
              <a:spcAft>
                <a:spcPts val="0"/>
              </a:spcAft>
              <a:buClr>
                <a:schemeClr val="dk1"/>
              </a:buClr>
              <a:buSzPct val="100000"/>
              <a:buNone/>
            </a:pPr>
            <a:r>
              <a:rPr lang="en-US" sz="3600">
                <a:solidFill>
                  <a:schemeClr val="dk1"/>
                </a:solidFill>
              </a:rPr>
              <a:t>5-minute </a:t>
            </a:r>
            <a:r>
              <a:rPr lang="en-US" sz="3600" b="1">
                <a:solidFill>
                  <a:schemeClr val="dk1"/>
                </a:solidFill>
              </a:rPr>
              <a:t>Wrap-Up</a:t>
            </a:r>
            <a:endParaRPr/>
          </a:p>
        </p:txBody>
      </p:sp>
      <p:pic>
        <p:nvPicPr>
          <p:cNvPr id="155" name="Google Shape;155;p5" descr="A picture containing pinwheel, graffiti, outdoor object&#10;&#10;Description automatically generated"/>
          <p:cNvPicPr preferRelativeResize="0"/>
          <p:nvPr/>
        </p:nvPicPr>
        <p:blipFill rotWithShape="1">
          <a:blip r:embed="rId3">
            <a:alphaModFix/>
          </a:blip>
          <a:srcRect/>
          <a:stretch/>
        </p:blipFill>
        <p:spPr>
          <a:xfrm>
            <a:off x="123265" y="1671329"/>
            <a:ext cx="11945469" cy="2712252"/>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87"/>
        <p:cNvGrpSpPr/>
        <p:nvPr/>
      </p:nvGrpSpPr>
      <p:grpSpPr>
        <a:xfrm>
          <a:off x="0" y="0"/>
          <a:ext cx="0" cy="0"/>
          <a:chOff x="0" y="0"/>
          <a:chExt cx="0" cy="0"/>
        </a:xfrm>
      </p:grpSpPr>
      <p:sp>
        <p:nvSpPr>
          <p:cNvPr id="588" name="Google Shape;588;p50"/>
          <p:cNvSpPr txBox="1">
            <a:spLocks noGrp="1"/>
          </p:cNvSpPr>
          <p:nvPr>
            <p:ph type="title"/>
          </p:nvPr>
        </p:nvSpPr>
        <p:spPr>
          <a:xfrm>
            <a:off x="609600" y="304800"/>
            <a:ext cx="10737850" cy="4257675"/>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accent1"/>
              </a:buClr>
              <a:buSzPts val="6000"/>
              <a:buFont typeface="Avenir"/>
              <a:buNone/>
            </a:pPr>
            <a:r>
              <a:rPr lang="en-US" b="1">
                <a:solidFill>
                  <a:schemeClr val="accent1"/>
                </a:solidFill>
                <a:latin typeface="Avenir"/>
                <a:ea typeface="Avenir"/>
                <a:cs typeface="Avenir"/>
                <a:sym typeface="Avenir"/>
              </a:rPr>
              <a:t>“I have not failed. I’ve just found 10,000 ways that won’t work.” </a:t>
            </a:r>
            <a:br>
              <a:rPr lang="en-US" b="1"/>
            </a:br>
            <a:r>
              <a:rPr lang="en-US"/>
              <a:t>						</a:t>
            </a:r>
            <a:endParaRPr/>
          </a:p>
        </p:txBody>
      </p:sp>
      <p:sp>
        <p:nvSpPr>
          <p:cNvPr id="589" name="Google Shape;589;p50"/>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888888"/>
              </a:buClr>
              <a:buSzPts val="6000"/>
              <a:buNone/>
            </a:pPr>
            <a:r>
              <a:rPr lang="en-US" sz="6000"/>
              <a:t>				– </a:t>
            </a:r>
            <a:r>
              <a:rPr lang="en-US" sz="6000" b="1"/>
              <a:t>Thomas A. Edison</a:t>
            </a:r>
            <a:br>
              <a:rPr lang="en-US"/>
            </a:br>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94"/>
        <p:cNvGrpSpPr/>
        <p:nvPr/>
      </p:nvGrpSpPr>
      <p:grpSpPr>
        <a:xfrm>
          <a:off x="0" y="0"/>
          <a:ext cx="0" cy="0"/>
          <a:chOff x="0" y="0"/>
          <a:chExt cx="0" cy="0"/>
        </a:xfrm>
      </p:grpSpPr>
      <p:sp>
        <p:nvSpPr>
          <p:cNvPr id="595" name="Google Shape;595;p51"/>
          <p:cNvSpPr/>
          <p:nvPr/>
        </p:nvSpPr>
        <p:spPr>
          <a:xfrm>
            <a:off x="762000" y="2667000"/>
            <a:ext cx="7620001" cy="901026"/>
          </a:xfrm>
          <a:prstGeom prst="rect">
            <a:avLst/>
          </a:prstGeom>
          <a:solidFill>
            <a:schemeClr val="accent1"/>
          </a:solidFill>
          <a:ln w="5715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a:solidFill>
                  <a:schemeClr val="lt1"/>
                </a:solidFill>
                <a:latin typeface="Calibri"/>
                <a:ea typeface="Calibri"/>
                <a:cs typeface="Calibri"/>
                <a:sym typeface="Calibri"/>
              </a:rPr>
              <a:t>Women have not achieved parity (REI score of 1)</a:t>
            </a:r>
            <a:endParaRPr/>
          </a:p>
          <a:p>
            <a:pPr marL="0" marR="0" lvl="0" indent="0" algn="ctr" rtl="0">
              <a:spcBef>
                <a:spcPts val="0"/>
              </a:spcBef>
              <a:spcAft>
                <a:spcPts val="0"/>
              </a:spcAft>
              <a:buNone/>
            </a:pPr>
            <a:r>
              <a:rPr lang="en-US" sz="2800">
                <a:solidFill>
                  <a:schemeClr val="lt1"/>
                </a:solidFill>
                <a:latin typeface="Calibri"/>
                <a:ea typeface="Calibri"/>
                <a:cs typeface="Calibri"/>
                <a:sym typeface="Calibri"/>
              </a:rPr>
              <a:t> across any academic rank</a:t>
            </a:r>
            <a:endParaRPr/>
          </a:p>
        </p:txBody>
      </p:sp>
      <p:sp>
        <p:nvSpPr>
          <p:cNvPr id="596" name="Google Shape;596;p51"/>
          <p:cNvSpPr/>
          <p:nvPr/>
        </p:nvSpPr>
        <p:spPr>
          <a:xfrm>
            <a:off x="762000" y="1295400"/>
            <a:ext cx="7010400" cy="1066800"/>
          </a:xfrm>
          <a:prstGeom prst="rect">
            <a:avLst/>
          </a:prstGeom>
          <a:solidFill>
            <a:schemeClr val="accent1"/>
          </a:solidFill>
          <a:ln w="5715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br>
              <a:rPr lang="en-US" sz="2400">
                <a:solidFill>
                  <a:schemeClr val="dk1"/>
                </a:solidFill>
                <a:latin typeface="Calibri"/>
                <a:ea typeface="Calibri"/>
                <a:cs typeface="Calibri"/>
                <a:sym typeface="Calibri"/>
              </a:rPr>
            </a:br>
            <a:r>
              <a:rPr lang="en-US" sz="2800">
                <a:solidFill>
                  <a:schemeClr val="lt1"/>
                </a:solidFill>
                <a:latin typeface="Calibri"/>
                <a:ea typeface="Calibri"/>
                <a:cs typeface="Calibri"/>
                <a:sym typeface="Calibri"/>
              </a:rPr>
              <a:t>The rate of EM women attaining chair leadership roles is stagnant</a:t>
            </a:r>
            <a:endParaRPr/>
          </a:p>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97" name="Google Shape;597;p51"/>
          <p:cNvSpPr txBox="1">
            <a:spLocks noGrp="1"/>
          </p:cNvSpPr>
          <p:nvPr>
            <p:ph type="title"/>
          </p:nvPr>
        </p:nvSpPr>
        <p:spPr>
          <a:xfrm>
            <a:off x="609600" y="0"/>
            <a:ext cx="12382994" cy="9144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Calibri"/>
              <a:buNone/>
            </a:pPr>
            <a:r>
              <a:rPr lang="en-US" sz="4000"/>
              <a:t>To recap….</a:t>
            </a:r>
            <a:endParaRPr/>
          </a:p>
        </p:txBody>
      </p:sp>
      <p:sp>
        <p:nvSpPr>
          <p:cNvPr id="598" name="Google Shape;598;p51"/>
          <p:cNvSpPr/>
          <p:nvPr/>
        </p:nvSpPr>
        <p:spPr>
          <a:xfrm>
            <a:off x="762000" y="4038600"/>
            <a:ext cx="9067800" cy="990600"/>
          </a:xfrm>
          <a:prstGeom prst="rect">
            <a:avLst/>
          </a:prstGeom>
          <a:solidFill>
            <a:schemeClr val="accent1"/>
          </a:solidFill>
          <a:ln w="5715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a:solidFill>
                  <a:schemeClr val="lt1"/>
                </a:solidFill>
                <a:latin typeface="Calibri"/>
                <a:ea typeface="Calibri"/>
                <a:cs typeface="Calibri"/>
                <a:sym typeface="Calibri"/>
              </a:rPr>
              <a:t>Women chairs in EM experience unique challenges that differ from men when assuming leadership positions</a:t>
            </a:r>
            <a:endParaRPr sz="2800">
              <a:solidFill>
                <a:schemeClr val="lt1"/>
              </a:solidFill>
              <a:latin typeface="Calibri"/>
              <a:ea typeface="Calibri"/>
              <a:cs typeface="Calibri"/>
              <a:sym typeface="Calibri"/>
            </a:endParaRPr>
          </a:p>
        </p:txBody>
      </p:sp>
      <p:pic>
        <p:nvPicPr>
          <p:cNvPr id="599" name="Google Shape;599;p51"/>
          <p:cNvPicPr preferRelativeResize="0"/>
          <p:nvPr/>
        </p:nvPicPr>
        <p:blipFill rotWithShape="1">
          <a:blip r:embed="rId3">
            <a:alphaModFix/>
          </a:blip>
          <a:srcRect b="17685"/>
          <a:stretch/>
        </p:blipFill>
        <p:spPr>
          <a:xfrm>
            <a:off x="7924800" y="-381000"/>
            <a:ext cx="4813767" cy="3962400"/>
          </a:xfrm>
          <a:prstGeom prst="rect">
            <a:avLst/>
          </a:prstGeom>
          <a:noFill/>
          <a:ln>
            <a:noFill/>
          </a:ln>
        </p:spPr>
      </p:pic>
      <p:sp>
        <p:nvSpPr>
          <p:cNvPr id="600" name="Google Shape;600;p51"/>
          <p:cNvSpPr/>
          <p:nvPr/>
        </p:nvSpPr>
        <p:spPr>
          <a:xfrm>
            <a:off x="762000" y="5410200"/>
            <a:ext cx="9829801" cy="901026"/>
          </a:xfrm>
          <a:prstGeom prst="rect">
            <a:avLst/>
          </a:prstGeom>
          <a:solidFill>
            <a:schemeClr val="accent1"/>
          </a:solidFill>
          <a:ln w="5715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br>
              <a:rPr lang="en-US" sz="2800">
                <a:solidFill>
                  <a:schemeClr val="dk1"/>
                </a:solidFill>
                <a:latin typeface="Calibri"/>
                <a:ea typeface="Calibri"/>
                <a:cs typeface="Calibri"/>
                <a:sym typeface="Calibri"/>
              </a:rPr>
            </a:br>
            <a:r>
              <a:rPr lang="en-US" sz="3200">
                <a:solidFill>
                  <a:schemeClr val="lt1"/>
                </a:solidFill>
                <a:latin typeface="Calibri"/>
                <a:ea typeface="Calibri"/>
                <a:cs typeface="Calibri"/>
                <a:sym typeface="Calibri"/>
              </a:rPr>
              <a:t>Second-generation biases disadvantage women leaders</a:t>
            </a:r>
            <a:endParaRPr/>
          </a:p>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05"/>
        <p:cNvGrpSpPr/>
        <p:nvPr/>
      </p:nvGrpSpPr>
      <p:grpSpPr>
        <a:xfrm>
          <a:off x="0" y="0"/>
          <a:ext cx="0" cy="0"/>
          <a:chOff x="0" y="0"/>
          <a:chExt cx="0" cy="0"/>
        </a:xfrm>
      </p:grpSpPr>
      <p:grpSp>
        <p:nvGrpSpPr>
          <p:cNvPr id="606" name="Google Shape;606;p52"/>
          <p:cNvGrpSpPr/>
          <p:nvPr/>
        </p:nvGrpSpPr>
        <p:grpSpPr>
          <a:xfrm>
            <a:off x="533400" y="561052"/>
            <a:ext cx="11049000" cy="5888295"/>
            <a:chOff x="0" y="103852"/>
            <a:chExt cx="11049000" cy="5888295"/>
          </a:xfrm>
        </p:grpSpPr>
        <p:sp>
          <p:nvSpPr>
            <p:cNvPr id="607" name="Google Shape;607;p52"/>
            <p:cNvSpPr/>
            <p:nvPr/>
          </p:nvSpPr>
          <p:spPr>
            <a:xfrm>
              <a:off x="0" y="103852"/>
              <a:ext cx="11049000" cy="743535"/>
            </a:xfrm>
            <a:prstGeom prst="roundRect">
              <a:avLst>
                <a:gd name="adj" fmla="val 16667"/>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52"/>
            <p:cNvSpPr txBox="1"/>
            <p:nvPr/>
          </p:nvSpPr>
          <p:spPr>
            <a:xfrm>
              <a:off x="36296" y="140148"/>
              <a:ext cx="10976408" cy="670943"/>
            </a:xfrm>
            <a:prstGeom prst="rect">
              <a:avLst/>
            </a:prstGeom>
            <a:noFill/>
            <a:ln>
              <a:noFill/>
            </a:ln>
          </p:spPr>
          <p:txBody>
            <a:bodyPr spcFirstLastPara="1" wrap="square" lIns="118100" tIns="118100" rIns="118100" bIns="118100" anchor="ctr" anchorCtr="0">
              <a:noAutofit/>
            </a:bodyPr>
            <a:lstStyle/>
            <a:p>
              <a:pPr marL="0" marR="0" lvl="0" indent="0" algn="l" rtl="0">
                <a:lnSpc>
                  <a:spcPct val="90000"/>
                </a:lnSpc>
                <a:spcBef>
                  <a:spcPts val="0"/>
                </a:spcBef>
                <a:spcAft>
                  <a:spcPts val="0"/>
                </a:spcAft>
                <a:buClr>
                  <a:schemeClr val="lt1"/>
                </a:buClr>
                <a:buSzPts val="3100"/>
                <a:buFont typeface="Calibri"/>
                <a:buNone/>
              </a:pPr>
              <a:r>
                <a:rPr lang="en-US" sz="3100">
                  <a:solidFill>
                    <a:schemeClr val="lt1"/>
                  </a:solidFill>
                  <a:latin typeface="Calibri"/>
                  <a:ea typeface="Calibri"/>
                  <a:cs typeface="Calibri"/>
                  <a:sym typeface="Calibri"/>
                </a:rPr>
                <a:t>Identify Embedded System Barriers that Constrain Women</a:t>
              </a:r>
              <a:endParaRPr/>
            </a:p>
          </p:txBody>
        </p:sp>
        <p:sp>
          <p:nvSpPr>
            <p:cNvPr id="609" name="Google Shape;609;p52"/>
            <p:cNvSpPr/>
            <p:nvPr/>
          </p:nvSpPr>
          <p:spPr>
            <a:xfrm>
              <a:off x="0" y="847387"/>
              <a:ext cx="11049000" cy="1572165"/>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52"/>
            <p:cNvSpPr txBox="1"/>
            <p:nvPr/>
          </p:nvSpPr>
          <p:spPr>
            <a:xfrm>
              <a:off x="0" y="847387"/>
              <a:ext cx="11049000" cy="1572165"/>
            </a:xfrm>
            <a:prstGeom prst="rect">
              <a:avLst/>
            </a:prstGeom>
            <a:noFill/>
            <a:ln>
              <a:noFill/>
            </a:ln>
          </p:spPr>
          <p:txBody>
            <a:bodyPr spcFirstLastPara="1" wrap="square" lIns="350800" tIns="39350" rIns="220450" bIns="39350" anchor="t" anchorCtr="0">
              <a:noAutofit/>
            </a:bodyPr>
            <a:lstStyle/>
            <a:p>
              <a:pPr marL="228600" marR="0" lvl="1" indent="-228600" algn="l" rtl="0">
                <a:lnSpc>
                  <a:spcPct val="90000"/>
                </a:lnSpc>
                <a:spcBef>
                  <a:spcPts val="0"/>
                </a:spcBef>
                <a:spcAft>
                  <a:spcPts val="0"/>
                </a:spcAft>
                <a:buClr>
                  <a:schemeClr val="dk1"/>
                </a:buClr>
                <a:buSzPts val="2400"/>
                <a:buFont typeface="Calibri"/>
                <a:buChar char="•"/>
              </a:pPr>
              <a:r>
                <a:rPr lang="en-US" sz="2400" b="0" i="0" u="none" strike="noStrike" cap="none">
                  <a:solidFill>
                    <a:schemeClr val="dk1"/>
                  </a:solidFill>
                  <a:latin typeface="Calibri"/>
                  <a:ea typeface="Calibri"/>
                  <a:cs typeface="Calibri"/>
                  <a:sym typeface="Calibri"/>
                </a:rPr>
                <a:t>Make promotions and hiring more equal</a:t>
              </a:r>
              <a:endParaRPr/>
            </a:p>
            <a:p>
              <a:pPr marL="228600" marR="0" lvl="1" indent="-228600" algn="l" rtl="0">
                <a:lnSpc>
                  <a:spcPct val="90000"/>
                </a:lnSpc>
                <a:spcBef>
                  <a:spcPts val="480"/>
                </a:spcBef>
                <a:spcAft>
                  <a:spcPts val="0"/>
                </a:spcAft>
                <a:buClr>
                  <a:schemeClr val="dk1"/>
                </a:buClr>
                <a:buSzPts val="2400"/>
                <a:buFont typeface="Calibri"/>
                <a:buChar char="•"/>
              </a:pPr>
              <a:r>
                <a:rPr lang="en-US" sz="2400" b="0" i="0" u="none" strike="noStrike" cap="none">
                  <a:solidFill>
                    <a:schemeClr val="dk1"/>
                  </a:solidFill>
                  <a:latin typeface="Calibri"/>
                  <a:ea typeface="Calibri"/>
                  <a:cs typeface="Calibri"/>
                  <a:sym typeface="Calibri"/>
                </a:rPr>
                <a:t>Identify policies and procedures that can level the playing field</a:t>
              </a:r>
              <a:endParaRPr/>
            </a:p>
            <a:p>
              <a:pPr marL="228600" marR="0" lvl="1" indent="-228600" algn="l" rtl="0">
                <a:lnSpc>
                  <a:spcPct val="90000"/>
                </a:lnSpc>
                <a:spcBef>
                  <a:spcPts val="480"/>
                </a:spcBef>
                <a:spcAft>
                  <a:spcPts val="0"/>
                </a:spcAft>
                <a:buClr>
                  <a:schemeClr val="dk1"/>
                </a:buClr>
                <a:buSzPts val="2400"/>
                <a:buFont typeface="Calibri"/>
                <a:buChar char="•"/>
              </a:pPr>
              <a:r>
                <a:rPr lang="en-US" sz="2400" b="0" i="0" u="none" strike="noStrike" cap="none">
                  <a:solidFill>
                    <a:schemeClr val="dk1"/>
                  </a:solidFill>
                  <a:latin typeface="Calibri"/>
                  <a:ea typeface="Calibri"/>
                  <a:cs typeface="Calibri"/>
                  <a:sym typeface="Calibri"/>
                </a:rPr>
                <a:t>Modify expectations to support working parents—so women are not forced to make work or family decisions</a:t>
              </a:r>
              <a:endParaRPr/>
            </a:p>
          </p:txBody>
        </p:sp>
        <p:sp>
          <p:nvSpPr>
            <p:cNvPr id="611" name="Google Shape;611;p52"/>
            <p:cNvSpPr/>
            <p:nvPr/>
          </p:nvSpPr>
          <p:spPr>
            <a:xfrm>
              <a:off x="0" y="2419552"/>
              <a:ext cx="11049000" cy="743535"/>
            </a:xfrm>
            <a:prstGeom prst="roundRect">
              <a:avLst>
                <a:gd name="adj" fmla="val 16667"/>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52"/>
            <p:cNvSpPr txBox="1"/>
            <p:nvPr/>
          </p:nvSpPr>
          <p:spPr>
            <a:xfrm>
              <a:off x="36296" y="2455848"/>
              <a:ext cx="10976408" cy="670943"/>
            </a:xfrm>
            <a:prstGeom prst="rect">
              <a:avLst/>
            </a:prstGeom>
            <a:noFill/>
            <a:ln>
              <a:noFill/>
            </a:ln>
          </p:spPr>
          <p:txBody>
            <a:bodyPr spcFirstLastPara="1" wrap="square" lIns="118100" tIns="118100" rIns="118100" bIns="118100" anchor="ctr" anchorCtr="0">
              <a:noAutofit/>
            </a:bodyPr>
            <a:lstStyle/>
            <a:p>
              <a:pPr marL="0" marR="0" lvl="0" indent="0" algn="l" rtl="0">
                <a:lnSpc>
                  <a:spcPct val="90000"/>
                </a:lnSpc>
                <a:spcBef>
                  <a:spcPts val="0"/>
                </a:spcBef>
                <a:spcAft>
                  <a:spcPts val="0"/>
                </a:spcAft>
                <a:buClr>
                  <a:schemeClr val="lt1"/>
                </a:buClr>
                <a:buSzPts val="3100"/>
                <a:buFont typeface="Calibri"/>
                <a:buNone/>
              </a:pPr>
              <a:r>
                <a:rPr lang="en-US" sz="3100">
                  <a:solidFill>
                    <a:schemeClr val="lt1"/>
                  </a:solidFill>
                  <a:latin typeface="Calibri"/>
                  <a:ea typeface="Calibri"/>
                  <a:cs typeface="Calibri"/>
                  <a:sym typeface="Calibri"/>
                </a:rPr>
                <a:t>Approach gender parity and the path to equality with hard data</a:t>
              </a:r>
              <a:endParaRPr/>
            </a:p>
          </p:txBody>
        </p:sp>
        <p:sp>
          <p:nvSpPr>
            <p:cNvPr id="613" name="Google Shape;613;p52"/>
            <p:cNvSpPr/>
            <p:nvPr/>
          </p:nvSpPr>
          <p:spPr>
            <a:xfrm>
              <a:off x="0" y="3163087"/>
              <a:ext cx="11049000" cy="1251315"/>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52"/>
            <p:cNvSpPr txBox="1"/>
            <p:nvPr/>
          </p:nvSpPr>
          <p:spPr>
            <a:xfrm>
              <a:off x="0" y="3163087"/>
              <a:ext cx="11049000" cy="1251315"/>
            </a:xfrm>
            <a:prstGeom prst="rect">
              <a:avLst/>
            </a:prstGeom>
            <a:noFill/>
            <a:ln>
              <a:noFill/>
            </a:ln>
          </p:spPr>
          <p:txBody>
            <a:bodyPr spcFirstLastPara="1" wrap="square" lIns="350800" tIns="39350" rIns="220450" bIns="39350" anchor="t" anchorCtr="0">
              <a:noAutofit/>
            </a:bodyPr>
            <a:lstStyle/>
            <a:p>
              <a:pPr marL="228600" marR="0" lvl="1" indent="-228600" algn="l" rtl="0">
                <a:lnSpc>
                  <a:spcPct val="90000"/>
                </a:lnSpc>
                <a:spcBef>
                  <a:spcPts val="0"/>
                </a:spcBef>
                <a:spcAft>
                  <a:spcPts val="0"/>
                </a:spcAft>
                <a:buClr>
                  <a:schemeClr val="dk1"/>
                </a:buClr>
                <a:buSzPts val="2400"/>
                <a:buFont typeface="Calibri"/>
                <a:buChar char="•"/>
              </a:pPr>
              <a:r>
                <a:rPr lang="en-US" sz="2400" b="0" i="0" u="none" strike="noStrike" cap="none">
                  <a:solidFill>
                    <a:schemeClr val="dk1"/>
                  </a:solidFill>
                  <a:latin typeface="Calibri"/>
                  <a:ea typeface="Calibri"/>
                  <a:cs typeface="Calibri"/>
                  <a:sym typeface="Calibri"/>
                </a:rPr>
                <a:t>When are women dropping out?</a:t>
              </a:r>
              <a:endParaRPr/>
            </a:p>
            <a:p>
              <a:pPr marL="228600" marR="0" lvl="1" indent="-228600" algn="l" rtl="0">
                <a:lnSpc>
                  <a:spcPct val="90000"/>
                </a:lnSpc>
                <a:spcBef>
                  <a:spcPts val="480"/>
                </a:spcBef>
                <a:spcAft>
                  <a:spcPts val="0"/>
                </a:spcAft>
                <a:buClr>
                  <a:schemeClr val="dk1"/>
                </a:buClr>
                <a:buSzPts val="2400"/>
                <a:buFont typeface="Calibri"/>
                <a:buChar char="•"/>
              </a:pPr>
              <a:r>
                <a:rPr lang="en-US" sz="2400" b="0" i="0" u="none" strike="noStrike" cap="none">
                  <a:solidFill>
                    <a:schemeClr val="dk1"/>
                  </a:solidFill>
                  <a:latin typeface="Calibri"/>
                  <a:ea typeface="Calibri"/>
                  <a:cs typeface="Calibri"/>
                  <a:sym typeface="Calibri"/>
                </a:rPr>
                <a:t>Do women really ACT differently than men? </a:t>
              </a:r>
              <a:endParaRPr/>
            </a:p>
            <a:p>
              <a:pPr marL="228600" marR="0" lvl="1" indent="-228600" algn="l" rtl="0">
                <a:lnSpc>
                  <a:spcPct val="90000"/>
                </a:lnSpc>
                <a:spcBef>
                  <a:spcPts val="480"/>
                </a:spcBef>
                <a:spcAft>
                  <a:spcPts val="0"/>
                </a:spcAft>
                <a:buClr>
                  <a:schemeClr val="dk1"/>
                </a:buClr>
                <a:buSzPts val="2400"/>
                <a:buFont typeface="Calibri"/>
                <a:buChar char="•"/>
              </a:pPr>
              <a:r>
                <a:rPr lang="en-US" sz="2400" b="0" i="0" u="none" strike="noStrike" cap="none">
                  <a:solidFill>
                    <a:schemeClr val="dk1"/>
                  </a:solidFill>
                  <a:latin typeface="Calibri"/>
                  <a:ea typeface="Calibri"/>
                  <a:cs typeface="Calibri"/>
                  <a:sym typeface="Calibri"/>
                </a:rPr>
                <a:t>Asking and identifying what about the culture is limiting women’s growth?</a:t>
              </a:r>
              <a:endParaRPr/>
            </a:p>
          </p:txBody>
        </p:sp>
        <p:sp>
          <p:nvSpPr>
            <p:cNvPr id="615" name="Google Shape;615;p52"/>
            <p:cNvSpPr/>
            <p:nvPr/>
          </p:nvSpPr>
          <p:spPr>
            <a:xfrm>
              <a:off x="0" y="4414402"/>
              <a:ext cx="11049000" cy="743535"/>
            </a:xfrm>
            <a:prstGeom prst="roundRect">
              <a:avLst>
                <a:gd name="adj" fmla="val 16667"/>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52"/>
            <p:cNvSpPr txBox="1"/>
            <p:nvPr/>
          </p:nvSpPr>
          <p:spPr>
            <a:xfrm>
              <a:off x="36296" y="4450698"/>
              <a:ext cx="10976408" cy="670943"/>
            </a:xfrm>
            <a:prstGeom prst="rect">
              <a:avLst/>
            </a:prstGeom>
            <a:noFill/>
            <a:ln>
              <a:noFill/>
            </a:ln>
          </p:spPr>
          <p:txBody>
            <a:bodyPr spcFirstLastPara="1" wrap="square" lIns="118100" tIns="118100" rIns="118100" bIns="118100" anchor="ctr" anchorCtr="0">
              <a:noAutofit/>
            </a:bodyPr>
            <a:lstStyle/>
            <a:p>
              <a:pPr marL="0" marR="0" lvl="0" indent="0" algn="l" rtl="0">
                <a:lnSpc>
                  <a:spcPct val="90000"/>
                </a:lnSpc>
                <a:spcBef>
                  <a:spcPts val="0"/>
                </a:spcBef>
                <a:spcAft>
                  <a:spcPts val="0"/>
                </a:spcAft>
                <a:buClr>
                  <a:schemeClr val="lt1"/>
                </a:buClr>
                <a:buSzPts val="3100"/>
                <a:buFont typeface="Calibri"/>
                <a:buNone/>
              </a:pPr>
              <a:r>
                <a:rPr lang="en-US" sz="3100">
                  <a:solidFill>
                    <a:schemeClr val="lt1"/>
                  </a:solidFill>
                  <a:latin typeface="Calibri"/>
                  <a:ea typeface="Calibri"/>
                  <a:cs typeface="Calibri"/>
                  <a:sym typeface="Calibri"/>
                </a:rPr>
                <a:t>Consider additional training for all faculty</a:t>
              </a:r>
              <a:endParaRPr/>
            </a:p>
          </p:txBody>
        </p:sp>
        <p:sp>
          <p:nvSpPr>
            <p:cNvPr id="617" name="Google Shape;617;p52"/>
            <p:cNvSpPr/>
            <p:nvPr/>
          </p:nvSpPr>
          <p:spPr>
            <a:xfrm>
              <a:off x="0" y="5157937"/>
              <a:ext cx="11049000" cy="83421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52"/>
            <p:cNvSpPr txBox="1"/>
            <p:nvPr/>
          </p:nvSpPr>
          <p:spPr>
            <a:xfrm>
              <a:off x="0" y="5157937"/>
              <a:ext cx="11049000" cy="834210"/>
            </a:xfrm>
            <a:prstGeom prst="rect">
              <a:avLst/>
            </a:prstGeom>
            <a:noFill/>
            <a:ln>
              <a:noFill/>
            </a:ln>
          </p:spPr>
          <p:txBody>
            <a:bodyPr spcFirstLastPara="1" wrap="square" lIns="350800" tIns="39350" rIns="220450" bIns="39350" anchor="t" anchorCtr="0">
              <a:noAutofit/>
            </a:bodyPr>
            <a:lstStyle/>
            <a:p>
              <a:pPr marL="228600" marR="0" lvl="1" indent="-228600" algn="l" rtl="0">
                <a:lnSpc>
                  <a:spcPct val="90000"/>
                </a:lnSpc>
                <a:spcBef>
                  <a:spcPts val="0"/>
                </a:spcBef>
                <a:spcAft>
                  <a:spcPts val="0"/>
                </a:spcAft>
                <a:buClr>
                  <a:schemeClr val="dk1"/>
                </a:buClr>
                <a:buSzPts val="2400"/>
                <a:buFont typeface="Calibri"/>
                <a:buChar char="•"/>
              </a:pPr>
              <a:r>
                <a:rPr lang="en-US" sz="2400" b="0" i="0" u="none" strike="noStrike" cap="none">
                  <a:solidFill>
                    <a:schemeClr val="dk1"/>
                  </a:solidFill>
                  <a:latin typeface="Calibri"/>
                  <a:ea typeface="Calibri"/>
                  <a:cs typeface="Calibri"/>
                  <a:sym typeface="Calibri"/>
                </a:rPr>
                <a:t>Bias Reduction programs </a:t>
              </a:r>
              <a:endParaRPr/>
            </a:p>
            <a:p>
              <a:pPr marL="228600" marR="0" lvl="1" indent="-228600" algn="l" rtl="0">
                <a:lnSpc>
                  <a:spcPct val="90000"/>
                </a:lnSpc>
                <a:spcBef>
                  <a:spcPts val="480"/>
                </a:spcBef>
                <a:spcAft>
                  <a:spcPts val="0"/>
                </a:spcAft>
                <a:buClr>
                  <a:schemeClr val="dk1"/>
                </a:buClr>
                <a:buSzPts val="2400"/>
                <a:buFont typeface="Calibri"/>
                <a:buChar char="•"/>
              </a:pPr>
              <a:r>
                <a:rPr lang="en-US" sz="2400" b="0" i="0" u="none" strike="noStrike" cap="none">
                  <a:solidFill>
                    <a:schemeClr val="dk1"/>
                  </a:solidFill>
                  <a:latin typeface="Calibri"/>
                  <a:ea typeface="Calibri"/>
                  <a:cs typeface="Calibri"/>
                  <a:sym typeface="Calibri"/>
                </a:rPr>
                <a:t>Coaching</a:t>
              </a:r>
              <a:endParaRPr/>
            </a:p>
          </p:txBody>
        </p:sp>
      </p:gr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EE599"/>
        </a:solidFill>
        <a:effectLst/>
      </p:bgPr>
    </p:bg>
    <p:spTree>
      <p:nvGrpSpPr>
        <p:cNvPr id="1" name="Shape 623"/>
        <p:cNvGrpSpPr/>
        <p:nvPr/>
      </p:nvGrpSpPr>
      <p:grpSpPr>
        <a:xfrm>
          <a:off x="0" y="0"/>
          <a:ext cx="0" cy="0"/>
          <a:chOff x="0" y="0"/>
          <a:chExt cx="0" cy="0"/>
        </a:xfrm>
      </p:grpSpPr>
      <p:sp>
        <p:nvSpPr>
          <p:cNvPr id="624" name="Google Shape;624;p53"/>
          <p:cNvSpPr txBox="1">
            <a:spLocks noGrp="1"/>
          </p:cNvSpPr>
          <p:nvPr>
            <p:ph type="title"/>
          </p:nvPr>
        </p:nvSpPr>
        <p:spPr>
          <a:xfrm>
            <a:off x="228600" y="0"/>
            <a:ext cx="11734801" cy="921841"/>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3800"/>
              <a:buFont typeface="Calibri"/>
              <a:buNone/>
            </a:pPr>
            <a:r>
              <a:rPr lang="en-US"/>
              <a:t>Five Solutions to Facilitate Gender Equity in Leadership</a:t>
            </a:r>
            <a:endParaRPr/>
          </a:p>
        </p:txBody>
      </p:sp>
      <p:grpSp>
        <p:nvGrpSpPr>
          <p:cNvPr id="625" name="Google Shape;625;p53"/>
          <p:cNvGrpSpPr/>
          <p:nvPr/>
        </p:nvGrpSpPr>
        <p:grpSpPr>
          <a:xfrm>
            <a:off x="1818643" y="915985"/>
            <a:ext cx="6497313" cy="5788028"/>
            <a:chOff x="1285243" y="1585"/>
            <a:chExt cx="6497313" cy="5788028"/>
          </a:xfrm>
        </p:grpSpPr>
        <p:sp>
          <p:nvSpPr>
            <p:cNvPr id="626" name="Google Shape;626;p53"/>
            <p:cNvSpPr/>
            <p:nvPr/>
          </p:nvSpPr>
          <p:spPr>
            <a:xfrm rot="10800000">
              <a:off x="1752469" y="1585"/>
              <a:ext cx="6030087" cy="934452"/>
            </a:xfrm>
            <a:prstGeom prst="homePlate">
              <a:avLst>
                <a:gd name="adj" fmla="val 50000"/>
              </a:avLst>
            </a:prstGeom>
            <a:solidFill>
              <a:schemeClr val="lt1"/>
            </a:solidFill>
            <a:ln w="44450" cap="flat" cmpd="sng">
              <a:solidFill>
                <a:srgbClr val="000000"/>
              </a:solidFill>
              <a:prstDash val="dot"/>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53"/>
            <p:cNvSpPr txBox="1"/>
            <p:nvPr/>
          </p:nvSpPr>
          <p:spPr>
            <a:xfrm>
              <a:off x="1986082" y="1585"/>
              <a:ext cx="5796474" cy="934452"/>
            </a:xfrm>
            <a:prstGeom prst="rect">
              <a:avLst/>
            </a:prstGeom>
            <a:noFill/>
            <a:ln>
              <a:noFill/>
            </a:ln>
          </p:spPr>
          <p:txBody>
            <a:bodyPr spcFirstLastPara="1" wrap="square" lIns="412050"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a:solidFill>
                    <a:schemeClr val="lt1"/>
                  </a:solidFill>
                  <a:latin typeface="Calibri"/>
                  <a:ea typeface="Calibri"/>
                  <a:cs typeface="Calibri"/>
                  <a:sym typeface="Calibri"/>
                </a:rPr>
                <a:t>Gaining &amp; Maintaining Confidence </a:t>
              </a:r>
              <a:r>
                <a:rPr lang="en-US" sz="2600">
                  <a:solidFill>
                    <a:schemeClr val="lt1"/>
                  </a:solidFill>
                  <a:latin typeface="Calibri"/>
                  <a:ea typeface="Calibri"/>
                  <a:cs typeface="Calibri"/>
                  <a:sym typeface="Calibri"/>
                </a:rPr>
                <a:t>º</a:t>
              </a:r>
              <a:endParaRPr/>
            </a:p>
          </p:txBody>
        </p:sp>
        <p:sp>
          <p:nvSpPr>
            <p:cNvPr id="628" name="Google Shape;628;p53"/>
            <p:cNvSpPr/>
            <p:nvPr/>
          </p:nvSpPr>
          <p:spPr>
            <a:xfrm>
              <a:off x="1285243" y="1585"/>
              <a:ext cx="934452" cy="934452"/>
            </a:xfrm>
            <a:prstGeom prst="ellipse">
              <a:avLst/>
            </a:prstGeom>
            <a:blipFill rotWithShape="1">
              <a:blip r:embed="rId3">
                <a:alphaModFix/>
              </a:blip>
              <a:stretch>
                <a:fillRect/>
              </a:stretch>
            </a:blipFill>
            <a:ln w="12700" cap="flat" cmpd="sng">
              <a:solidFill>
                <a:srgbClr val="3D4B5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53"/>
            <p:cNvSpPr/>
            <p:nvPr/>
          </p:nvSpPr>
          <p:spPr>
            <a:xfrm rot="10800000">
              <a:off x="1752469" y="1214979"/>
              <a:ext cx="6030087" cy="934452"/>
            </a:xfrm>
            <a:prstGeom prst="homePlate">
              <a:avLst>
                <a:gd name="adj" fmla="val 50000"/>
              </a:avLst>
            </a:prstGeom>
            <a:solidFill>
              <a:schemeClr val="lt1"/>
            </a:solidFill>
            <a:ln w="44450" cap="flat" cmpd="sng">
              <a:solidFill>
                <a:srgbClr val="000000"/>
              </a:solidFill>
              <a:prstDash val="dot"/>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53"/>
            <p:cNvSpPr txBox="1"/>
            <p:nvPr/>
          </p:nvSpPr>
          <p:spPr>
            <a:xfrm>
              <a:off x="1986082" y="1214979"/>
              <a:ext cx="5796474" cy="934452"/>
            </a:xfrm>
            <a:prstGeom prst="rect">
              <a:avLst/>
            </a:prstGeom>
            <a:noFill/>
            <a:ln>
              <a:noFill/>
            </a:ln>
          </p:spPr>
          <p:txBody>
            <a:bodyPr spcFirstLastPara="1" wrap="square" lIns="412050"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a:solidFill>
                    <a:schemeClr val="lt1"/>
                  </a:solidFill>
                  <a:latin typeface="Calibri"/>
                  <a:ea typeface="Calibri"/>
                  <a:cs typeface="Calibri"/>
                  <a:sym typeface="Calibri"/>
                </a:rPr>
                <a:t>Maintaining Accountability &amp; Mission Alignment º</a:t>
              </a:r>
              <a:endParaRPr/>
            </a:p>
          </p:txBody>
        </p:sp>
        <p:sp>
          <p:nvSpPr>
            <p:cNvPr id="631" name="Google Shape;631;p53"/>
            <p:cNvSpPr/>
            <p:nvPr/>
          </p:nvSpPr>
          <p:spPr>
            <a:xfrm>
              <a:off x="1285243" y="1214979"/>
              <a:ext cx="934452" cy="934452"/>
            </a:xfrm>
            <a:prstGeom prst="ellipse">
              <a:avLst/>
            </a:prstGeom>
            <a:blipFill rotWithShape="1">
              <a:blip r:embed="rId4">
                <a:alphaModFix/>
              </a:blip>
              <a:stretch>
                <a:fillRect/>
              </a:stretch>
            </a:blipFill>
            <a:ln w="12700" cap="flat" cmpd="sng">
              <a:solidFill>
                <a:srgbClr val="3D4B5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53"/>
            <p:cNvSpPr/>
            <p:nvPr/>
          </p:nvSpPr>
          <p:spPr>
            <a:xfrm rot="10800000">
              <a:off x="1752469" y="2428373"/>
              <a:ext cx="6030087" cy="934452"/>
            </a:xfrm>
            <a:prstGeom prst="homePlate">
              <a:avLst>
                <a:gd name="adj" fmla="val 50000"/>
              </a:avLst>
            </a:prstGeom>
            <a:solidFill>
              <a:schemeClr val="lt1"/>
            </a:solidFill>
            <a:ln w="44450" cap="flat" cmpd="sng">
              <a:solidFill>
                <a:srgbClr val="000000"/>
              </a:solidFill>
              <a:prstDash val="dot"/>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53"/>
            <p:cNvSpPr txBox="1"/>
            <p:nvPr/>
          </p:nvSpPr>
          <p:spPr>
            <a:xfrm>
              <a:off x="1986082" y="2428373"/>
              <a:ext cx="5796474" cy="934452"/>
            </a:xfrm>
            <a:prstGeom prst="rect">
              <a:avLst/>
            </a:prstGeom>
            <a:noFill/>
            <a:ln>
              <a:noFill/>
            </a:ln>
          </p:spPr>
          <p:txBody>
            <a:bodyPr spcFirstLastPara="1" wrap="square" lIns="412050"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a:solidFill>
                    <a:schemeClr val="lt1"/>
                  </a:solidFill>
                  <a:latin typeface="Calibri"/>
                  <a:ea typeface="Calibri"/>
                  <a:cs typeface="Calibri"/>
                  <a:sym typeface="Calibri"/>
                </a:rPr>
                <a:t>Facilitating Teamwork </a:t>
              </a:r>
              <a:r>
                <a:rPr lang="en-US" sz="2700">
                  <a:solidFill>
                    <a:schemeClr val="lt1"/>
                  </a:solidFill>
                  <a:latin typeface="Calibri"/>
                  <a:ea typeface="Calibri"/>
                  <a:cs typeface="Calibri"/>
                  <a:sym typeface="Calibri"/>
                </a:rPr>
                <a:t>º</a:t>
              </a:r>
              <a:endParaRPr/>
            </a:p>
          </p:txBody>
        </p:sp>
        <p:sp>
          <p:nvSpPr>
            <p:cNvPr id="634" name="Google Shape;634;p53"/>
            <p:cNvSpPr/>
            <p:nvPr/>
          </p:nvSpPr>
          <p:spPr>
            <a:xfrm>
              <a:off x="1285243" y="2428373"/>
              <a:ext cx="934452" cy="934452"/>
            </a:xfrm>
            <a:prstGeom prst="ellipse">
              <a:avLst/>
            </a:prstGeom>
            <a:blipFill rotWithShape="1">
              <a:blip r:embed="rId5">
                <a:alphaModFix/>
              </a:blip>
              <a:stretch>
                <a:fillRect/>
              </a:stretch>
            </a:blipFill>
            <a:ln w="12700" cap="flat" cmpd="sng">
              <a:solidFill>
                <a:srgbClr val="3D4B5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53"/>
            <p:cNvSpPr/>
            <p:nvPr/>
          </p:nvSpPr>
          <p:spPr>
            <a:xfrm rot="10800000">
              <a:off x="1752469" y="3641767"/>
              <a:ext cx="6030087" cy="934452"/>
            </a:xfrm>
            <a:prstGeom prst="homePlate">
              <a:avLst>
                <a:gd name="adj" fmla="val 50000"/>
              </a:avLst>
            </a:prstGeom>
            <a:solidFill>
              <a:schemeClr val="lt1"/>
            </a:solidFill>
            <a:ln w="44450" cap="flat" cmpd="sng">
              <a:solidFill>
                <a:srgbClr val="000000"/>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53"/>
            <p:cNvSpPr txBox="1"/>
            <p:nvPr/>
          </p:nvSpPr>
          <p:spPr>
            <a:xfrm>
              <a:off x="1986082" y="3641767"/>
              <a:ext cx="5796474" cy="934452"/>
            </a:xfrm>
            <a:prstGeom prst="rect">
              <a:avLst/>
            </a:prstGeom>
            <a:noFill/>
            <a:ln>
              <a:noFill/>
            </a:ln>
          </p:spPr>
          <p:txBody>
            <a:bodyPr spcFirstLastPara="1" wrap="square" lIns="412050"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1">
                  <a:solidFill>
                    <a:schemeClr val="lt1"/>
                  </a:solidFill>
                  <a:latin typeface="Calibri"/>
                  <a:ea typeface="Calibri"/>
                  <a:cs typeface="Calibri"/>
                  <a:sym typeface="Calibri"/>
                </a:rPr>
                <a:t>Support Women’s Leadership</a:t>
              </a:r>
              <a:r>
                <a:rPr lang="en-US" sz="2700" b="1">
                  <a:solidFill>
                    <a:schemeClr val="lt1"/>
                  </a:solidFill>
                  <a:latin typeface="Calibri"/>
                  <a:ea typeface="Calibri"/>
                  <a:cs typeface="Calibri"/>
                  <a:sym typeface="Calibri"/>
                </a:rPr>
                <a:t>*</a:t>
              </a:r>
              <a:endParaRPr/>
            </a:p>
          </p:txBody>
        </p:sp>
        <p:sp>
          <p:nvSpPr>
            <p:cNvPr id="637" name="Google Shape;637;p53"/>
            <p:cNvSpPr/>
            <p:nvPr/>
          </p:nvSpPr>
          <p:spPr>
            <a:xfrm>
              <a:off x="1285243" y="3641767"/>
              <a:ext cx="934452" cy="934452"/>
            </a:xfrm>
            <a:prstGeom prst="ellipse">
              <a:avLst/>
            </a:prstGeom>
            <a:blipFill rotWithShape="1">
              <a:blip r:embed="rId6">
                <a:alphaModFix/>
              </a:blip>
              <a:stretch>
                <a:fillRect/>
              </a:stretch>
            </a:blipFill>
            <a:ln w="12700" cap="flat" cmpd="sng">
              <a:solidFill>
                <a:srgbClr val="3D4B5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53"/>
            <p:cNvSpPr/>
            <p:nvPr/>
          </p:nvSpPr>
          <p:spPr>
            <a:xfrm rot="10800000">
              <a:off x="1752469" y="4855161"/>
              <a:ext cx="6030087" cy="934452"/>
            </a:xfrm>
            <a:prstGeom prst="homePlate">
              <a:avLst>
                <a:gd name="adj" fmla="val 50000"/>
              </a:avLst>
            </a:prstGeom>
            <a:solidFill>
              <a:schemeClr val="lt1"/>
            </a:solidFill>
            <a:ln w="44450" cap="flat" cmpd="sng">
              <a:solidFill>
                <a:srgbClr val="000000"/>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53"/>
            <p:cNvSpPr txBox="1"/>
            <p:nvPr/>
          </p:nvSpPr>
          <p:spPr>
            <a:xfrm>
              <a:off x="1986082" y="4855161"/>
              <a:ext cx="5796474" cy="934452"/>
            </a:xfrm>
            <a:prstGeom prst="rect">
              <a:avLst/>
            </a:prstGeom>
            <a:noFill/>
            <a:ln>
              <a:noFill/>
            </a:ln>
          </p:spPr>
          <p:txBody>
            <a:bodyPr spcFirstLastPara="1" wrap="square" lIns="412050"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1">
                  <a:solidFill>
                    <a:schemeClr val="lt1"/>
                  </a:solidFill>
                  <a:latin typeface="Calibri"/>
                  <a:ea typeface="Calibri"/>
                  <a:cs typeface="Calibri"/>
                  <a:sym typeface="Calibri"/>
                </a:rPr>
                <a:t>Creating Safe Leadership Cultures </a:t>
              </a:r>
              <a:r>
                <a:rPr lang="en-US" sz="2700" b="1">
                  <a:solidFill>
                    <a:schemeClr val="lt1"/>
                  </a:solidFill>
                  <a:latin typeface="Calibri"/>
                  <a:ea typeface="Calibri"/>
                  <a:cs typeface="Calibri"/>
                  <a:sym typeface="Calibri"/>
                </a:rPr>
                <a:t>*</a:t>
              </a:r>
              <a:endParaRPr/>
            </a:p>
          </p:txBody>
        </p:sp>
        <p:sp>
          <p:nvSpPr>
            <p:cNvPr id="640" name="Google Shape;640;p53"/>
            <p:cNvSpPr/>
            <p:nvPr/>
          </p:nvSpPr>
          <p:spPr>
            <a:xfrm>
              <a:off x="1285243" y="4855161"/>
              <a:ext cx="934452" cy="934452"/>
            </a:xfrm>
            <a:prstGeom prst="ellipse">
              <a:avLst/>
            </a:prstGeom>
            <a:blipFill rotWithShape="1">
              <a:blip r:embed="rId7">
                <a:alphaModFix/>
              </a:blip>
              <a:stretch>
                <a:fillRect/>
              </a:stretch>
            </a:blipFill>
            <a:ln w="12700" cap="flat" cmpd="sng">
              <a:solidFill>
                <a:srgbClr val="3D4B5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1" name="Google Shape;641;p53"/>
          <p:cNvSpPr txBox="1"/>
          <p:nvPr/>
        </p:nvSpPr>
        <p:spPr>
          <a:xfrm>
            <a:off x="9372600" y="6172200"/>
            <a:ext cx="2819400" cy="584775"/>
          </a:xfrm>
          <a:prstGeom prst="rect">
            <a:avLst/>
          </a:prstGeom>
          <a:noFill/>
          <a:ln w="9525" cap="flat" cmpd="sng">
            <a:solidFill>
              <a:srgbClr val="000000"/>
            </a:solidFill>
            <a:prstDash val="lgDashDot"/>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chemeClr val="dk1"/>
                </a:solidFill>
                <a:latin typeface="Calibri"/>
                <a:ea typeface="Calibri"/>
                <a:cs typeface="Calibri"/>
                <a:sym typeface="Calibri"/>
              </a:rPr>
              <a:t>º Individual level solution</a:t>
            </a:r>
            <a:endParaRPr/>
          </a:p>
          <a:p>
            <a:pPr marL="0" marR="0" lvl="0" indent="0" algn="l" rtl="0">
              <a:spcBef>
                <a:spcPts val="0"/>
              </a:spcBef>
              <a:spcAft>
                <a:spcPts val="0"/>
              </a:spcAft>
              <a:buNone/>
            </a:pPr>
            <a:r>
              <a:rPr lang="en-US" sz="1600">
                <a:solidFill>
                  <a:schemeClr val="dk1"/>
                </a:solidFill>
                <a:latin typeface="Calibri"/>
                <a:ea typeface="Calibri"/>
                <a:cs typeface="Calibri"/>
                <a:sym typeface="Calibri"/>
              </a:rPr>
              <a:t>* Institutional level solutions</a:t>
            </a:r>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sp>
        <p:nvSpPr>
          <p:cNvPr id="646" name="Google Shape;646;p54"/>
          <p:cNvSpPr txBox="1">
            <a:spLocks noGrp="1"/>
          </p:cNvSpPr>
          <p:nvPr>
            <p:ph type="title"/>
          </p:nvPr>
        </p:nvSpPr>
        <p:spPr>
          <a:xfrm>
            <a:off x="838200" y="685801"/>
            <a:ext cx="10509250" cy="30480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Calibri"/>
              <a:buNone/>
            </a:pPr>
            <a:r>
              <a:rPr lang="en-US"/>
              <a:t>“There are decades where nothing happens, and there are weeks when decades happen”</a:t>
            </a:r>
            <a:endParaRPr/>
          </a:p>
        </p:txBody>
      </p:sp>
      <p:sp>
        <p:nvSpPr>
          <p:cNvPr id="647" name="Google Shape;647;p54"/>
          <p:cNvSpPr txBox="1">
            <a:spLocks noGrp="1"/>
          </p:cNvSpPr>
          <p:nvPr>
            <p:ph type="body" idx="1"/>
          </p:nvPr>
        </p:nvSpPr>
        <p:spPr>
          <a:xfrm>
            <a:off x="831850" y="5029200"/>
            <a:ext cx="10515600" cy="106045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888888"/>
              </a:buClr>
              <a:buSzPts val="4800"/>
              <a:buNone/>
            </a:pPr>
            <a:r>
              <a:rPr lang="en-US" sz="4800"/>
              <a:t>						Vladimir Lenin </a:t>
            </a:r>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51"/>
        <p:cNvGrpSpPr/>
        <p:nvPr/>
      </p:nvGrpSpPr>
      <p:grpSpPr>
        <a:xfrm>
          <a:off x="0" y="0"/>
          <a:ext cx="0" cy="0"/>
          <a:chOff x="0" y="0"/>
          <a:chExt cx="0" cy="0"/>
        </a:xfrm>
      </p:grpSpPr>
      <p:sp>
        <p:nvSpPr>
          <p:cNvPr id="652" name="Google Shape;652;p5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6000"/>
              <a:buFont typeface="Calibri"/>
              <a:buNone/>
            </a:pPr>
            <a:endParaRPr/>
          </a:p>
        </p:txBody>
      </p:sp>
      <p:sp>
        <p:nvSpPr>
          <p:cNvPr id="653" name="Google Shape;653;p5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888888"/>
              </a:buClr>
              <a:buSzPts val="2400"/>
              <a:buNone/>
            </a:pPr>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658" name="Google Shape;658;p56"/>
          <p:cNvSpPr txBox="1">
            <a:spLocks noGrp="1"/>
          </p:cNvSpPr>
          <p:nvPr>
            <p:ph type="title"/>
          </p:nvPr>
        </p:nvSpPr>
        <p:spPr>
          <a:xfrm>
            <a:off x="541638" y="0"/>
            <a:ext cx="10812162" cy="74121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800"/>
              <a:buFont typeface="Calibri"/>
              <a:buNone/>
            </a:pPr>
            <a:r>
              <a:rPr lang="en-US"/>
              <a:t>Supporting Women? or Holding Women Back?</a:t>
            </a:r>
            <a:endParaRPr/>
          </a:p>
        </p:txBody>
      </p:sp>
      <p:grpSp>
        <p:nvGrpSpPr>
          <p:cNvPr id="659" name="Google Shape;659;p56"/>
          <p:cNvGrpSpPr/>
          <p:nvPr/>
        </p:nvGrpSpPr>
        <p:grpSpPr>
          <a:xfrm>
            <a:off x="762000" y="1193677"/>
            <a:ext cx="11201399" cy="5232645"/>
            <a:chOff x="0" y="203077"/>
            <a:chExt cx="11201399" cy="5232645"/>
          </a:xfrm>
        </p:grpSpPr>
        <p:sp>
          <p:nvSpPr>
            <p:cNvPr id="660" name="Google Shape;660;p56"/>
            <p:cNvSpPr/>
            <p:nvPr/>
          </p:nvSpPr>
          <p:spPr>
            <a:xfrm>
              <a:off x="0" y="660637"/>
              <a:ext cx="11201399" cy="1806525"/>
            </a:xfrm>
            <a:prstGeom prst="rect">
              <a:avLst/>
            </a:prstGeom>
            <a:solidFill>
              <a:schemeClr val="lt1">
                <a:alpha val="89803"/>
              </a:schemeClr>
            </a:solid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56"/>
            <p:cNvSpPr txBox="1"/>
            <p:nvPr/>
          </p:nvSpPr>
          <p:spPr>
            <a:xfrm>
              <a:off x="0" y="660637"/>
              <a:ext cx="11201399" cy="1806525"/>
            </a:xfrm>
            <a:prstGeom prst="rect">
              <a:avLst/>
            </a:prstGeom>
            <a:noFill/>
            <a:ln>
              <a:noFill/>
            </a:ln>
          </p:spPr>
          <p:txBody>
            <a:bodyPr spcFirstLastPara="1" wrap="square" lIns="869350" tIns="645650" rIns="869350" bIns="220450" anchor="t" anchorCtr="0">
              <a:noAutofit/>
            </a:bodyPr>
            <a:lstStyle/>
            <a:p>
              <a:pPr marL="285750" marR="0" lvl="1" indent="-285750" algn="l" rtl="0">
                <a:lnSpc>
                  <a:spcPct val="90000"/>
                </a:lnSpc>
                <a:spcBef>
                  <a:spcPts val="0"/>
                </a:spcBef>
                <a:spcAft>
                  <a:spcPts val="0"/>
                </a:spcAft>
                <a:buClr>
                  <a:schemeClr val="dk1"/>
                </a:buClr>
                <a:buSzPts val="3100"/>
                <a:buFont typeface="Calibri"/>
                <a:buChar char="•"/>
              </a:pPr>
              <a:r>
                <a:rPr lang="en-US" sz="3100" b="0" i="0" u="none" strike="noStrike" cap="none">
                  <a:solidFill>
                    <a:schemeClr val="dk1"/>
                  </a:solidFill>
                  <a:latin typeface="Calibri"/>
                  <a:ea typeface="Calibri"/>
                  <a:cs typeface="Calibri"/>
                  <a:sym typeface="Calibri"/>
                </a:rPr>
                <a:t>Part-time</a:t>
              </a:r>
              <a:endParaRPr/>
            </a:p>
            <a:p>
              <a:pPr marL="285750" marR="0" lvl="1" indent="-285750" algn="l" rtl="0">
                <a:lnSpc>
                  <a:spcPct val="90000"/>
                </a:lnSpc>
                <a:spcBef>
                  <a:spcPts val="465"/>
                </a:spcBef>
                <a:spcAft>
                  <a:spcPts val="0"/>
                </a:spcAft>
                <a:buClr>
                  <a:schemeClr val="dk1"/>
                </a:buClr>
                <a:buSzPts val="3100"/>
                <a:buFont typeface="Calibri"/>
                <a:buChar char="•"/>
              </a:pPr>
              <a:r>
                <a:rPr lang="en-US" sz="3100" b="0" i="0" u="none" strike="noStrike" cap="none">
                  <a:solidFill>
                    <a:schemeClr val="dk1"/>
                  </a:solidFill>
                  <a:latin typeface="Calibri"/>
                  <a:ea typeface="Calibri"/>
                  <a:cs typeface="Calibri"/>
                  <a:sym typeface="Calibri"/>
                </a:rPr>
                <a:t>Delayed promotion and tenure</a:t>
              </a:r>
              <a:endParaRPr/>
            </a:p>
          </p:txBody>
        </p:sp>
        <p:sp>
          <p:nvSpPr>
            <p:cNvPr id="662" name="Google Shape;662;p56"/>
            <p:cNvSpPr/>
            <p:nvPr/>
          </p:nvSpPr>
          <p:spPr>
            <a:xfrm>
              <a:off x="560070" y="203077"/>
              <a:ext cx="7840980" cy="915120"/>
            </a:xfrm>
            <a:prstGeom prst="roundRect">
              <a:avLst>
                <a:gd name="adj" fmla="val 16667"/>
              </a:avLst>
            </a:prstGeom>
            <a:gradFill>
              <a:gsLst>
                <a:gs pos="0">
                  <a:srgbClr val="5E81C9"/>
                </a:gs>
                <a:gs pos="50000">
                  <a:srgbClr val="3B70C9"/>
                </a:gs>
                <a:gs pos="100000">
                  <a:srgbClr val="2E60B8"/>
                </a:gs>
              </a:gsLst>
              <a:lin ang="5400000" scaled="0"/>
            </a:gradFill>
            <a:ln>
              <a:noFill/>
            </a:ln>
            <a:effectLst>
              <a:outerShdw blurRad="57150" dist="19050" dir="5400000" algn="ctr" rotWithShape="0">
                <a:srgbClr val="000000">
                  <a:alpha val="62745"/>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56"/>
            <p:cNvSpPr txBox="1"/>
            <p:nvPr/>
          </p:nvSpPr>
          <p:spPr>
            <a:xfrm>
              <a:off x="604742" y="247749"/>
              <a:ext cx="7751636" cy="825776"/>
            </a:xfrm>
            <a:prstGeom prst="rect">
              <a:avLst/>
            </a:prstGeom>
            <a:noFill/>
            <a:ln>
              <a:noFill/>
            </a:ln>
          </p:spPr>
          <p:txBody>
            <a:bodyPr spcFirstLastPara="1" wrap="square" lIns="296350" tIns="0" rIns="296350" bIns="0" anchor="ctr" anchorCtr="0">
              <a:noAutofit/>
            </a:bodyPr>
            <a:lstStyle/>
            <a:p>
              <a:pPr marL="0" marR="0" lvl="0" indent="0" algn="l" rtl="0">
                <a:lnSpc>
                  <a:spcPct val="90000"/>
                </a:lnSpc>
                <a:spcBef>
                  <a:spcPts val="0"/>
                </a:spcBef>
                <a:spcAft>
                  <a:spcPts val="0"/>
                </a:spcAft>
                <a:buClr>
                  <a:schemeClr val="lt1"/>
                </a:buClr>
                <a:buSzPts val="3100"/>
                <a:buFont typeface="Calibri"/>
                <a:buNone/>
              </a:pPr>
              <a:r>
                <a:rPr lang="en-US" sz="3100">
                  <a:solidFill>
                    <a:schemeClr val="lt1"/>
                  </a:solidFill>
                  <a:latin typeface="Calibri"/>
                  <a:ea typeface="Calibri"/>
                  <a:cs typeface="Calibri"/>
                  <a:sym typeface="Calibri"/>
                </a:rPr>
                <a:t>Encouraged to take accommodations</a:t>
              </a:r>
              <a:endParaRPr/>
            </a:p>
          </p:txBody>
        </p:sp>
        <p:sp>
          <p:nvSpPr>
            <p:cNvPr id="664" name="Google Shape;664;p56"/>
            <p:cNvSpPr/>
            <p:nvPr/>
          </p:nvSpPr>
          <p:spPr>
            <a:xfrm>
              <a:off x="0" y="3092122"/>
              <a:ext cx="11201399" cy="2343600"/>
            </a:xfrm>
            <a:prstGeom prst="rect">
              <a:avLst/>
            </a:prstGeom>
            <a:solidFill>
              <a:schemeClr val="lt1">
                <a:alpha val="89803"/>
              </a:schemeClr>
            </a:solid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56"/>
            <p:cNvSpPr txBox="1"/>
            <p:nvPr/>
          </p:nvSpPr>
          <p:spPr>
            <a:xfrm>
              <a:off x="0" y="3092122"/>
              <a:ext cx="11201399" cy="2343600"/>
            </a:xfrm>
            <a:prstGeom prst="rect">
              <a:avLst/>
            </a:prstGeom>
            <a:noFill/>
            <a:ln>
              <a:noFill/>
            </a:ln>
          </p:spPr>
          <p:txBody>
            <a:bodyPr spcFirstLastPara="1" wrap="square" lIns="869350" tIns="645650" rIns="869350" bIns="220450" anchor="t" anchorCtr="0">
              <a:noAutofit/>
            </a:bodyPr>
            <a:lstStyle/>
            <a:p>
              <a:pPr marL="285750" marR="0" lvl="1" indent="-285750" algn="l" rtl="0">
                <a:lnSpc>
                  <a:spcPct val="90000"/>
                </a:lnSpc>
                <a:spcBef>
                  <a:spcPts val="0"/>
                </a:spcBef>
                <a:spcAft>
                  <a:spcPts val="0"/>
                </a:spcAft>
                <a:buClr>
                  <a:schemeClr val="dk1"/>
                </a:buClr>
                <a:buSzPts val="3100"/>
                <a:buFont typeface="Calibri"/>
                <a:buChar char="•"/>
              </a:pPr>
              <a:r>
                <a:rPr lang="en-US" sz="3100" b="0" i="0" u="none" strike="noStrike" cap="none">
                  <a:solidFill>
                    <a:schemeClr val="dk1"/>
                  </a:solidFill>
                  <a:latin typeface="Calibri"/>
                  <a:ea typeface="Calibri"/>
                  <a:cs typeface="Calibri"/>
                  <a:sym typeface="Calibri"/>
                </a:rPr>
                <a:t>Internally facing roles</a:t>
              </a:r>
              <a:endParaRPr/>
            </a:p>
            <a:p>
              <a:pPr marL="285750" marR="0" lvl="1" indent="-285750" algn="l" rtl="0">
                <a:lnSpc>
                  <a:spcPct val="90000"/>
                </a:lnSpc>
                <a:spcBef>
                  <a:spcPts val="465"/>
                </a:spcBef>
                <a:spcAft>
                  <a:spcPts val="0"/>
                </a:spcAft>
                <a:buClr>
                  <a:schemeClr val="dk1"/>
                </a:buClr>
                <a:buSzPts val="3100"/>
                <a:buFont typeface="Calibri"/>
                <a:buChar char="•"/>
              </a:pPr>
              <a:r>
                <a:rPr lang="en-US" sz="3100" b="0" i="0" u="none" strike="noStrike" cap="none">
                  <a:solidFill>
                    <a:schemeClr val="dk1"/>
                  </a:solidFill>
                  <a:latin typeface="Calibri"/>
                  <a:ea typeface="Calibri"/>
                  <a:cs typeface="Calibri"/>
                  <a:sym typeface="Calibri"/>
                </a:rPr>
                <a:t>Operational rather than strategic responsibilities</a:t>
              </a:r>
              <a:endParaRPr/>
            </a:p>
            <a:p>
              <a:pPr marL="285750" marR="0" lvl="1" indent="-285750" algn="l" rtl="0">
                <a:lnSpc>
                  <a:spcPct val="90000"/>
                </a:lnSpc>
                <a:spcBef>
                  <a:spcPts val="465"/>
                </a:spcBef>
                <a:spcAft>
                  <a:spcPts val="0"/>
                </a:spcAft>
                <a:buClr>
                  <a:schemeClr val="dk1"/>
                </a:buClr>
                <a:buSzPts val="3100"/>
                <a:buFont typeface="Calibri"/>
                <a:buChar char="•"/>
              </a:pPr>
              <a:r>
                <a:rPr lang="en-US" sz="3100" b="0" i="0" u="none" strike="noStrike" cap="none">
                  <a:solidFill>
                    <a:schemeClr val="dk1"/>
                  </a:solidFill>
                  <a:latin typeface="Calibri"/>
                  <a:ea typeface="Calibri"/>
                  <a:cs typeface="Calibri"/>
                  <a:sym typeface="Calibri"/>
                </a:rPr>
                <a:t>Lack of people or budgetary oversight </a:t>
              </a:r>
              <a:endParaRPr/>
            </a:p>
          </p:txBody>
        </p:sp>
        <p:sp>
          <p:nvSpPr>
            <p:cNvPr id="666" name="Google Shape;666;p56"/>
            <p:cNvSpPr/>
            <p:nvPr/>
          </p:nvSpPr>
          <p:spPr>
            <a:xfrm>
              <a:off x="560070" y="2634562"/>
              <a:ext cx="7840980" cy="915120"/>
            </a:xfrm>
            <a:prstGeom prst="roundRect">
              <a:avLst>
                <a:gd name="adj" fmla="val 16667"/>
              </a:avLst>
            </a:prstGeom>
            <a:gradFill>
              <a:gsLst>
                <a:gs pos="0">
                  <a:srgbClr val="5E81C9"/>
                </a:gs>
                <a:gs pos="50000">
                  <a:srgbClr val="3B70C9"/>
                </a:gs>
                <a:gs pos="100000">
                  <a:srgbClr val="2E60B8"/>
                </a:gs>
              </a:gsLst>
              <a:lin ang="5400000" scaled="0"/>
            </a:gradFill>
            <a:ln>
              <a:noFill/>
            </a:ln>
            <a:effectLst>
              <a:outerShdw blurRad="57150" dist="19050" dir="5400000" algn="ctr" rotWithShape="0">
                <a:srgbClr val="000000">
                  <a:alpha val="62745"/>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56"/>
            <p:cNvSpPr txBox="1"/>
            <p:nvPr/>
          </p:nvSpPr>
          <p:spPr>
            <a:xfrm>
              <a:off x="604742" y="2679234"/>
              <a:ext cx="7751636" cy="825776"/>
            </a:xfrm>
            <a:prstGeom prst="rect">
              <a:avLst/>
            </a:prstGeom>
            <a:noFill/>
            <a:ln>
              <a:noFill/>
            </a:ln>
          </p:spPr>
          <p:txBody>
            <a:bodyPr spcFirstLastPara="1" wrap="square" lIns="296350" tIns="0" rIns="296350" bIns="0" anchor="ctr" anchorCtr="0">
              <a:noAutofit/>
            </a:bodyPr>
            <a:lstStyle/>
            <a:p>
              <a:pPr marL="0" marR="0" lvl="0" indent="0" algn="l" rtl="0">
                <a:lnSpc>
                  <a:spcPct val="90000"/>
                </a:lnSpc>
                <a:spcBef>
                  <a:spcPts val="0"/>
                </a:spcBef>
                <a:spcAft>
                  <a:spcPts val="0"/>
                </a:spcAft>
                <a:buClr>
                  <a:schemeClr val="lt1"/>
                </a:buClr>
                <a:buSzPts val="3100"/>
                <a:buFont typeface="Calibri"/>
                <a:buNone/>
              </a:pPr>
              <a:r>
                <a:rPr lang="en-US" sz="3100">
                  <a:solidFill>
                    <a:schemeClr val="lt1"/>
                  </a:solidFill>
                  <a:latin typeface="Calibri"/>
                  <a:ea typeface="Calibri"/>
                  <a:cs typeface="Calibri"/>
                  <a:sym typeface="Calibri"/>
                </a:rPr>
                <a:t>Leadership opportunities are not equivalent </a:t>
              </a:r>
              <a:endParaRPr/>
            </a:p>
          </p:txBody>
        </p:sp>
      </p:gr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71"/>
        <p:cNvGrpSpPr/>
        <p:nvPr/>
      </p:nvGrpSpPr>
      <p:grpSpPr>
        <a:xfrm>
          <a:off x="0" y="0"/>
          <a:ext cx="0" cy="0"/>
          <a:chOff x="0" y="0"/>
          <a:chExt cx="0" cy="0"/>
        </a:xfrm>
      </p:grpSpPr>
      <p:pic>
        <p:nvPicPr>
          <p:cNvPr id="672" name="Google Shape;672;p57"/>
          <p:cNvPicPr preferRelativeResize="0">
            <a:picLocks noGrp="1"/>
          </p:cNvPicPr>
          <p:nvPr>
            <p:ph type="body" idx="1"/>
          </p:nvPr>
        </p:nvPicPr>
        <p:blipFill rotWithShape="1">
          <a:blip r:embed="rId3">
            <a:alphaModFix/>
          </a:blip>
          <a:srcRect/>
          <a:stretch/>
        </p:blipFill>
        <p:spPr>
          <a:xfrm>
            <a:off x="304800" y="0"/>
            <a:ext cx="10896600" cy="6651994"/>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sp>
        <p:nvSpPr>
          <p:cNvPr id="677" name="Google Shape;677;p58"/>
          <p:cNvSpPr txBox="1">
            <a:spLocks noGrp="1"/>
          </p:cNvSpPr>
          <p:nvPr>
            <p:ph type="title"/>
          </p:nvPr>
        </p:nvSpPr>
        <p:spPr>
          <a:xfrm>
            <a:off x="541638" y="0"/>
            <a:ext cx="10812162" cy="74121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800"/>
              <a:buFont typeface="Calibri"/>
              <a:buNone/>
            </a:pPr>
            <a:endParaRPr/>
          </a:p>
        </p:txBody>
      </p:sp>
      <p:pic>
        <p:nvPicPr>
          <p:cNvPr id="678" name="Google Shape;678;p58"/>
          <p:cNvPicPr preferRelativeResize="0">
            <a:picLocks noGrp="1"/>
          </p:cNvPicPr>
          <p:nvPr>
            <p:ph type="body" idx="1"/>
          </p:nvPr>
        </p:nvPicPr>
        <p:blipFill rotWithShape="1">
          <a:blip r:embed="rId3">
            <a:alphaModFix/>
          </a:blip>
          <a:srcRect l="4281" r="6458"/>
          <a:stretch/>
        </p:blipFill>
        <p:spPr>
          <a:xfrm>
            <a:off x="-11598" y="581718"/>
            <a:ext cx="12203598" cy="6176211"/>
          </a:xfrm>
          <a:prstGeom prst="rect">
            <a:avLst/>
          </a:prstGeom>
          <a:noFill/>
          <a:ln>
            <a:noFill/>
          </a:ln>
        </p:spPr>
      </p:pic>
      <p:sp>
        <p:nvSpPr>
          <p:cNvPr id="679" name="Google Shape;679;p58"/>
          <p:cNvSpPr/>
          <p:nvPr/>
        </p:nvSpPr>
        <p:spPr>
          <a:xfrm>
            <a:off x="9448800" y="6172200"/>
            <a:ext cx="2743200" cy="5539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a:solidFill>
                  <a:schemeClr val="dk1"/>
                </a:solidFill>
                <a:latin typeface="Calibri"/>
                <a:ea typeface="Calibri"/>
                <a:cs typeface="Calibri"/>
                <a:sym typeface="Calibri"/>
              </a:rPr>
              <a:t>Interrupting Sexism at Work.  Catalyst </a:t>
            </a:r>
            <a:r>
              <a:rPr lang="en-US" sz="1000" u="sng">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https://www.catalyst.org/reports/interrupting-sexism-workplace-men/</a:t>
            </a:r>
            <a:endParaRPr sz="1000">
              <a:solidFill>
                <a:schemeClr val="dk1"/>
              </a:solidFill>
              <a:latin typeface="Calibri"/>
              <a:ea typeface="Calibri"/>
              <a:cs typeface="Calibri"/>
              <a:sym typeface="Calibri"/>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83"/>
        <p:cNvGrpSpPr/>
        <p:nvPr/>
      </p:nvGrpSpPr>
      <p:grpSpPr>
        <a:xfrm>
          <a:off x="0" y="0"/>
          <a:ext cx="0" cy="0"/>
          <a:chOff x="0" y="0"/>
          <a:chExt cx="0" cy="0"/>
        </a:xfrm>
      </p:grpSpPr>
      <p:pic>
        <p:nvPicPr>
          <p:cNvPr id="684" name="Google Shape;684;p59" descr="Diagram&#10;&#10;Description automatically generated"/>
          <p:cNvPicPr preferRelativeResize="0"/>
          <p:nvPr/>
        </p:nvPicPr>
        <p:blipFill rotWithShape="1">
          <a:blip r:embed="rId3">
            <a:alphaModFix/>
          </a:blip>
          <a:srcRect/>
          <a:stretch/>
        </p:blipFill>
        <p:spPr>
          <a:xfrm>
            <a:off x="16329" y="457200"/>
            <a:ext cx="12173832" cy="59118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6"/>
          <p:cNvSpPr txBox="1">
            <a:spLocks noGrp="1"/>
          </p:cNvSpPr>
          <p:nvPr>
            <p:ph type="title"/>
          </p:nvPr>
        </p:nvSpPr>
        <p:spPr>
          <a:xfrm>
            <a:off x="838200" y="838200"/>
            <a:ext cx="10439400" cy="2895600"/>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Clr>
                <a:schemeClr val="accent1"/>
              </a:buClr>
              <a:buSzPct val="100000"/>
              <a:buFont typeface="Calibri"/>
              <a:buNone/>
            </a:pPr>
            <a:br>
              <a:rPr lang="en-US" b="1">
                <a:solidFill>
                  <a:schemeClr val="accent1"/>
                </a:solidFill>
              </a:rPr>
            </a:br>
            <a:r>
              <a:rPr lang="en-US" sz="5800" b="1">
                <a:solidFill>
                  <a:schemeClr val="accent1"/>
                </a:solidFill>
                <a:latin typeface="Avenir"/>
                <a:ea typeface="Avenir"/>
                <a:cs typeface="Avenir"/>
                <a:sym typeface="Avenir"/>
              </a:rPr>
              <a:t>Solicit your input and assistance  to </a:t>
            </a:r>
            <a:r>
              <a:rPr lang="en-US" sz="5800" b="1" i="1">
                <a:solidFill>
                  <a:schemeClr val="accent1"/>
                </a:solidFill>
                <a:latin typeface="Avenir"/>
                <a:ea typeface="Avenir"/>
                <a:cs typeface="Avenir"/>
                <a:sym typeface="Avenir"/>
              </a:rPr>
              <a:t>create a gender diverse workforce in emergency medicine</a:t>
            </a:r>
            <a:endParaRPr/>
          </a:p>
        </p:txBody>
      </p:sp>
      <p:sp>
        <p:nvSpPr>
          <p:cNvPr id="161" name="Google Shape;161;p6"/>
          <p:cNvSpPr txBox="1">
            <a:spLocks noGrp="1"/>
          </p:cNvSpPr>
          <p:nvPr>
            <p:ph type="body" idx="1"/>
          </p:nvPr>
        </p:nvSpPr>
        <p:spPr>
          <a:xfrm>
            <a:off x="838200" y="5105400"/>
            <a:ext cx="10058400" cy="106045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accent1"/>
              </a:buClr>
              <a:buSzPts val="6000"/>
              <a:buNone/>
            </a:pPr>
            <a:r>
              <a:rPr lang="en-US" sz="6000" b="1">
                <a:solidFill>
                  <a:schemeClr val="accent1"/>
                </a:solidFill>
                <a:latin typeface="Avenir"/>
                <a:ea typeface="Avenir"/>
                <a:cs typeface="Avenir"/>
                <a:sym typeface="Avenir"/>
              </a:rPr>
              <a:t>Goal 1</a:t>
            </a:r>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88"/>
        <p:cNvGrpSpPr/>
        <p:nvPr/>
      </p:nvGrpSpPr>
      <p:grpSpPr>
        <a:xfrm>
          <a:off x="0" y="0"/>
          <a:ext cx="0" cy="0"/>
          <a:chOff x="0" y="0"/>
          <a:chExt cx="0" cy="0"/>
        </a:xfrm>
      </p:grpSpPr>
      <p:graphicFrame>
        <p:nvGraphicFramePr>
          <p:cNvPr id="689" name="Google Shape;689;p60"/>
          <p:cNvGraphicFramePr/>
          <p:nvPr/>
        </p:nvGraphicFramePr>
        <p:xfrm>
          <a:off x="2590800" y="381000"/>
          <a:ext cx="7162800" cy="6169990"/>
        </p:xfrm>
        <a:graphic>
          <a:graphicData uri="http://schemas.openxmlformats.org/drawingml/2006/table">
            <a:tbl>
              <a:tblPr firstRow="1" bandRow="1">
                <a:noFill/>
                <a:tableStyleId>{D6B8B536-3E5E-40AA-A840-7E07B98EEFCF}</a:tableStyleId>
              </a:tblPr>
              <a:tblGrid>
                <a:gridCol w="3715325">
                  <a:extLst>
                    <a:ext uri="{9D8B030D-6E8A-4147-A177-3AD203B41FA5}">
                      <a16:colId xmlns:a16="http://schemas.microsoft.com/office/drawing/2014/main" val="20000"/>
                    </a:ext>
                  </a:extLst>
                </a:gridCol>
                <a:gridCol w="1461750">
                  <a:extLst>
                    <a:ext uri="{9D8B030D-6E8A-4147-A177-3AD203B41FA5}">
                      <a16:colId xmlns:a16="http://schemas.microsoft.com/office/drawing/2014/main" val="20001"/>
                    </a:ext>
                  </a:extLst>
                </a:gridCol>
                <a:gridCol w="1985725">
                  <a:extLst>
                    <a:ext uri="{9D8B030D-6E8A-4147-A177-3AD203B41FA5}">
                      <a16:colId xmlns:a16="http://schemas.microsoft.com/office/drawing/2014/main" val="20002"/>
                    </a:ext>
                  </a:extLst>
                </a:gridCol>
              </a:tblGrid>
              <a:tr h="870850">
                <a:tc>
                  <a:txBody>
                    <a:bodyPr/>
                    <a:lstStyle/>
                    <a:p>
                      <a:pPr marL="0" marR="0" lvl="0" indent="0" algn="ctr" rtl="0">
                        <a:spcBef>
                          <a:spcPts val="0"/>
                        </a:spcBef>
                        <a:spcAft>
                          <a:spcPts val="0"/>
                        </a:spcAft>
                        <a:buNone/>
                      </a:pPr>
                      <a:r>
                        <a:rPr lang="en-US" sz="2800"/>
                        <a:t>Race/ Ethnicity</a:t>
                      </a:r>
                      <a:endParaRPr/>
                    </a:p>
                  </a:txBody>
                  <a:tcPr marL="91450" marR="91450" marT="45725" marB="45725" anchor="ctr">
                    <a:lnL w="38100" cap="flat" cmpd="sng">
                      <a:solidFill>
                        <a:schemeClr val="accent1"/>
                      </a:solidFill>
                      <a:prstDash val="solid"/>
                      <a:round/>
                      <a:headEnd type="none" w="sm" len="sm"/>
                      <a:tailEnd type="none" w="sm" len="sm"/>
                    </a:lnL>
                    <a:lnT w="38100" cap="flat" cmpd="sng">
                      <a:solidFill>
                        <a:schemeClr val="accent1"/>
                      </a:solidFill>
                      <a:prstDash val="solid"/>
                      <a:round/>
                      <a:headEnd type="none" w="sm" len="sm"/>
                      <a:tailEnd type="none" w="sm" len="sm"/>
                    </a:lnT>
                  </a:tcPr>
                </a:tc>
                <a:tc>
                  <a:txBody>
                    <a:bodyPr/>
                    <a:lstStyle/>
                    <a:p>
                      <a:pPr marL="0" marR="0" lvl="0" indent="0" algn="ctr" rtl="0">
                        <a:spcBef>
                          <a:spcPts val="0"/>
                        </a:spcBef>
                        <a:spcAft>
                          <a:spcPts val="0"/>
                        </a:spcAft>
                        <a:buNone/>
                      </a:pPr>
                      <a:r>
                        <a:rPr lang="en-US" sz="2800"/>
                        <a:t>Percent Overall</a:t>
                      </a:r>
                      <a:endParaRPr/>
                    </a:p>
                  </a:txBody>
                  <a:tcPr marL="91450" marR="91450" marT="45725" marB="45725">
                    <a:lnT w="38100" cap="flat" cmpd="sng">
                      <a:solidFill>
                        <a:schemeClr val="accent1"/>
                      </a:solidFill>
                      <a:prstDash val="solid"/>
                      <a:round/>
                      <a:headEnd type="none" w="sm" len="sm"/>
                      <a:tailEnd type="none" w="sm" len="sm"/>
                    </a:lnT>
                  </a:tcPr>
                </a:tc>
                <a:tc>
                  <a:txBody>
                    <a:bodyPr/>
                    <a:lstStyle/>
                    <a:p>
                      <a:pPr marL="0" marR="0" lvl="0" indent="0" algn="ctr" rtl="0">
                        <a:spcBef>
                          <a:spcPts val="0"/>
                        </a:spcBef>
                        <a:spcAft>
                          <a:spcPts val="0"/>
                        </a:spcAft>
                        <a:buNone/>
                      </a:pPr>
                      <a:r>
                        <a:rPr lang="en-US" sz="2800"/>
                        <a:t>Percent </a:t>
                      </a:r>
                      <a:endParaRPr/>
                    </a:p>
                    <a:p>
                      <a:pPr marL="0" marR="0" lvl="0" indent="0" algn="ctr" rtl="0">
                        <a:spcBef>
                          <a:spcPts val="0"/>
                        </a:spcBef>
                        <a:spcAft>
                          <a:spcPts val="0"/>
                        </a:spcAft>
                        <a:buNone/>
                      </a:pPr>
                      <a:r>
                        <a:rPr lang="en-US" sz="2800"/>
                        <a:t>Women</a:t>
                      </a:r>
                      <a:endParaRPr/>
                    </a:p>
                  </a:txBody>
                  <a:tcPr marL="91450" marR="91450" marT="45725" marB="45725">
                    <a:lnR w="38100" cap="flat" cmpd="sng">
                      <a:solidFill>
                        <a:schemeClr val="accent1"/>
                      </a:solidFill>
                      <a:prstDash val="solid"/>
                      <a:round/>
                      <a:headEnd type="none" w="sm" len="sm"/>
                      <a:tailEnd type="none" w="sm" len="sm"/>
                    </a:lnR>
                    <a:lnT w="38100" cap="flat" cmpd="sng">
                      <a:solidFill>
                        <a:schemeClr val="accent1"/>
                      </a:solidFill>
                      <a:prstDash val="solid"/>
                      <a:round/>
                      <a:headEnd type="none" w="sm" len="sm"/>
                      <a:tailEnd type="none" w="sm" len="sm"/>
                    </a:lnT>
                  </a:tcPr>
                </a:tc>
                <a:extLst>
                  <a:ext uri="{0D108BD9-81ED-4DB2-BD59-A6C34878D82A}">
                    <a16:rowId xmlns:a16="http://schemas.microsoft.com/office/drawing/2014/main" val="10000"/>
                  </a:ext>
                </a:extLst>
              </a:tr>
              <a:tr h="870850">
                <a:tc>
                  <a:txBody>
                    <a:bodyPr/>
                    <a:lstStyle/>
                    <a:p>
                      <a:pPr marL="0" marR="0" lvl="0" indent="0" algn="l" rtl="0">
                        <a:spcBef>
                          <a:spcPts val="0"/>
                        </a:spcBef>
                        <a:spcAft>
                          <a:spcPts val="0"/>
                        </a:spcAft>
                        <a:buNone/>
                      </a:pPr>
                      <a:r>
                        <a:rPr lang="en-US" sz="2400"/>
                        <a:t>White</a:t>
                      </a:r>
                      <a:endParaRPr/>
                    </a:p>
                    <a:p>
                      <a:pPr marL="0" marR="0" lvl="0" indent="0" algn="l" rtl="0">
                        <a:spcBef>
                          <a:spcPts val="0"/>
                        </a:spcBef>
                        <a:spcAft>
                          <a:spcPts val="0"/>
                        </a:spcAft>
                        <a:buNone/>
                      </a:pPr>
                      <a:endParaRPr sz="2400"/>
                    </a:p>
                  </a:txBody>
                  <a:tcPr marL="91450" marR="91450" marT="45725" marB="45725">
                    <a:lnL w="38100" cap="flat" cmpd="sng">
                      <a:solidFill>
                        <a:schemeClr val="accent1"/>
                      </a:solidFill>
                      <a:prstDash val="solid"/>
                      <a:round/>
                      <a:headEnd type="none" w="sm" len="sm"/>
                      <a:tailEnd type="none" w="sm" len="sm"/>
                    </a:lnL>
                  </a:tcPr>
                </a:tc>
                <a:tc>
                  <a:txBody>
                    <a:bodyPr/>
                    <a:lstStyle/>
                    <a:p>
                      <a:pPr marL="0" marR="0" lvl="0" indent="0" algn="ctr" rtl="0">
                        <a:spcBef>
                          <a:spcPts val="0"/>
                        </a:spcBef>
                        <a:spcAft>
                          <a:spcPts val="0"/>
                        </a:spcAft>
                        <a:buNone/>
                      </a:pPr>
                      <a:r>
                        <a:rPr lang="en-US" sz="3200"/>
                        <a:t>50</a:t>
                      </a:r>
                      <a:endParaRPr/>
                    </a:p>
                  </a:txBody>
                  <a:tcPr marL="91450" marR="91450" marT="45725" marB="45725"/>
                </a:tc>
                <a:tc>
                  <a:txBody>
                    <a:bodyPr/>
                    <a:lstStyle/>
                    <a:p>
                      <a:pPr marL="0" marR="0" lvl="0" indent="0" algn="ctr" rtl="0">
                        <a:spcBef>
                          <a:spcPts val="0"/>
                        </a:spcBef>
                        <a:spcAft>
                          <a:spcPts val="0"/>
                        </a:spcAft>
                        <a:buNone/>
                      </a:pPr>
                      <a:r>
                        <a:rPr lang="en-US" sz="3200"/>
                        <a:t>49</a:t>
                      </a:r>
                      <a:endParaRPr/>
                    </a:p>
                  </a:txBody>
                  <a:tcPr marL="91450" marR="91450" marT="45725" marB="45725">
                    <a:lnR w="38100" cap="flat" cmpd="sng">
                      <a:solidFill>
                        <a:schemeClr val="accent1"/>
                      </a:solidFill>
                      <a:prstDash val="solid"/>
                      <a:round/>
                      <a:headEnd type="none" w="sm" len="sm"/>
                      <a:tailEnd type="none" w="sm" len="sm"/>
                    </a:lnR>
                  </a:tcPr>
                </a:tc>
                <a:extLst>
                  <a:ext uri="{0D108BD9-81ED-4DB2-BD59-A6C34878D82A}">
                    <a16:rowId xmlns:a16="http://schemas.microsoft.com/office/drawing/2014/main" val="10001"/>
                  </a:ext>
                </a:extLst>
              </a:tr>
              <a:tr h="870850">
                <a:tc>
                  <a:txBody>
                    <a:bodyPr/>
                    <a:lstStyle/>
                    <a:p>
                      <a:pPr marL="0" marR="0" lvl="0" indent="0" algn="l" rtl="0">
                        <a:spcBef>
                          <a:spcPts val="0"/>
                        </a:spcBef>
                        <a:spcAft>
                          <a:spcPts val="0"/>
                        </a:spcAft>
                        <a:buNone/>
                      </a:pPr>
                      <a:r>
                        <a:rPr lang="en-US" sz="2400"/>
                        <a:t>Asian</a:t>
                      </a:r>
                      <a:endParaRPr/>
                    </a:p>
                  </a:txBody>
                  <a:tcPr marL="91450" marR="91450" marT="45725" marB="45725">
                    <a:lnL w="38100" cap="flat" cmpd="sng">
                      <a:solidFill>
                        <a:schemeClr val="accent1"/>
                      </a:solidFill>
                      <a:prstDash val="solid"/>
                      <a:round/>
                      <a:headEnd type="none" w="sm" len="sm"/>
                      <a:tailEnd type="none" w="sm" len="sm"/>
                    </a:lnL>
                  </a:tcPr>
                </a:tc>
                <a:tc>
                  <a:txBody>
                    <a:bodyPr/>
                    <a:lstStyle/>
                    <a:p>
                      <a:pPr marL="0" marR="0" lvl="0" indent="0" algn="ctr" rtl="0">
                        <a:spcBef>
                          <a:spcPts val="0"/>
                        </a:spcBef>
                        <a:spcAft>
                          <a:spcPts val="0"/>
                        </a:spcAft>
                        <a:buNone/>
                      </a:pPr>
                      <a:r>
                        <a:rPr lang="en-US" sz="3200"/>
                        <a:t>22</a:t>
                      </a:r>
                      <a:endParaRPr/>
                    </a:p>
                  </a:txBody>
                  <a:tcPr marL="91450" marR="91450" marT="45725" marB="45725"/>
                </a:tc>
                <a:tc>
                  <a:txBody>
                    <a:bodyPr/>
                    <a:lstStyle/>
                    <a:p>
                      <a:pPr marL="0" marR="0" lvl="0" indent="0" algn="ctr" rtl="0">
                        <a:spcBef>
                          <a:spcPts val="0"/>
                        </a:spcBef>
                        <a:spcAft>
                          <a:spcPts val="0"/>
                        </a:spcAft>
                        <a:buNone/>
                      </a:pPr>
                      <a:r>
                        <a:rPr lang="en-US" sz="3200"/>
                        <a:t>6</a:t>
                      </a:r>
                      <a:endParaRPr/>
                    </a:p>
                  </a:txBody>
                  <a:tcPr marL="91450" marR="91450" marT="45725" marB="45725">
                    <a:lnR w="38100" cap="flat" cmpd="sng">
                      <a:solidFill>
                        <a:schemeClr val="accent1"/>
                      </a:solidFill>
                      <a:prstDash val="solid"/>
                      <a:round/>
                      <a:headEnd type="none" w="sm" len="sm"/>
                      <a:tailEnd type="none" w="sm" len="sm"/>
                    </a:lnR>
                  </a:tcPr>
                </a:tc>
                <a:extLst>
                  <a:ext uri="{0D108BD9-81ED-4DB2-BD59-A6C34878D82A}">
                    <a16:rowId xmlns:a16="http://schemas.microsoft.com/office/drawing/2014/main" val="10002"/>
                  </a:ext>
                </a:extLst>
              </a:tr>
              <a:tr h="870850">
                <a:tc>
                  <a:txBody>
                    <a:bodyPr/>
                    <a:lstStyle/>
                    <a:p>
                      <a:pPr marL="0" marR="0" lvl="0" indent="0" algn="l" rtl="0">
                        <a:spcBef>
                          <a:spcPts val="0"/>
                        </a:spcBef>
                        <a:spcAft>
                          <a:spcPts val="0"/>
                        </a:spcAft>
                        <a:buNone/>
                      </a:pPr>
                      <a:r>
                        <a:rPr lang="en-US" sz="2400"/>
                        <a:t>Hispanic</a:t>
                      </a:r>
                      <a:endParaRPr/>
                    </a:p>
                  </a:txBody>
                  <a:tcPr marL="91450" marR="91450" marT="45725" marB="45725">
                    <a:lnL w="38100" cap="flat" cmpd="sng">
                      <a:solidFill>
                        <a:schemeClr val="accent1"/>
                      </a:solidFill>
                      <a:prstDash val="solid"/>
                      <a:round/>
                      <a:headEnd type="none" w="sm" len="sm"/>
                      <a:tailEnd type="none" w="sm" len="sm"/>
                    </a:lnL>
                  </a:tcPr>
                </a:tc>
                <a:tc>
                  <a:txBody>
                    <a:bodyPr/>
                    <a:lstStyle/>
                    <a:p>
                      <a:pPr marL="0" marR="0" lvl="0" indent="0" algn="ctr" rtl="0">
                        <a:spcBef>
                          <a:spcPts val="0"/>
                        </a:spcBef>
                        <a:spcAft>
                          <a:spcPts val="0"/>
                        </a:spcAft>
                        <a:buNone/>
                      </a:pPr>
                      <a:r>
                        <a:rPr lang="en-US" sz="3200"/>
                        <a:t>8</a:t>
                      </a:r>
                      <a:endParaRPr/>
                    </a:p>
                  </a:txBody>
                  <a:tcPr marL="91450" marR="91450" marT="45725" marB="45725"/>
                </a:tc>
                <a:tc>
                  <a:txBody>
                    <a:bodyPr/>
                    <a:lstStyle/>
                    <a:p>
                      <a:pPr marL="0" marR="0" lvl="0" indent="0" algn="ctr" rtl="0">
                        <a:spcBef>
                          <a:spcPts val="0"/>
                        </a:spcBef>
                        <a:spcAft>
                          <a:spcPts val="0"/>
                        </a:spcAft>
                        <a:buNone/>
                      </a:pPr>
                      <a:r>
                        <a:rPr lang="en-US" sz="3200"/>
                        <a:t>6</a:t>
                      </a:r>
                      <a:endParaRPr/>
                    </a:p>
                  </a:txBody>
                  <a:tcPr marL="91450" marR="91450" marT="45725" marB="45725">
                    <a:lnR w="38100" cap="flat" cmpd="sng">
                      <a:solidFill>
                        <a:schemeClr val="accent1"/>
                      </a:solidFill>
                      <a:prstDash val="solid"/>
                      <a:round/>
                      <a:headEnd type="none" w="sm" len="sm"/>
                      <a:tailEnd type="none" w="sm" len="sm"/>
                    </a:lnR>
                  </a:tcPr>
                </a:tc>
                <a:extLst>
                  <a:ext uri="{0D108BD9-81ED-4DB2-BD59-A6C34878D82A}">
                    <a16:rowId xmlns:a16="http://schemas.microsoft.com/office/drawing/2014/main" val="10003"/>
                  </a:ext>
                </a:extLst>
              </a:tr>
              <a:tr h="870850">
                <a:tc>
                  <a:txBody>
                    <a:bodyPr/>
                    <a:lstStyle/>
                    <a:p>
                      <a:pPr marL="0" marR="0" lvl="0" indent="0" algn="l" rtl="0">
                        <a:spcBef>
                          <a:spcPts val="0"/>
                        </a:spcBef>
                        <a:spcAft>
                          <a:spcPts val="0"/>
                        </a:spcAft>
                        <a:buNone/>
                      </a:pPr>
                      <a:r>
                        <a:rPr lang="en-US" sz="2400"/>
                        <a:t>Black/ AA</a:t>
                      </a:r>
                      <a:endParaRPr/>
                    </a:p>
                  </a:txBody>
                  <a:tcPr marL="91450" marR="91450" marT="45725" marB="45725">
                    <a:lnL w="38100" cap="flat" cmpd="sng">
                      <a:solidFill>
                        <a:schemeClr val="accent1"/>
                      </a:solidFill>
                      <a:prstDash val="solid"/>
                      <a:round/>
                      <a:headEnd type="none" w="sm" len="sm"/>
                      <a:tailEnd type="none" w="sm" len="sm"/>
                    </a:lnL>
                  </a:tcPr>
                </a:tc>
                <a:tc>
                  <a:txBody>
                    <a:bodyPr/>
                    <a:lstStyle/>
                    <a:p>
                      <a:pPr marL="0" marR="0" lvl="0" indent="0" algn="ctr" rtl="0">
                        <a:spcBef>
                          <a:spcPts val="0"/>
                        </a:spcBef>
                        <a:spcAft>
                          <a:spcPts val="0"/>
                        </a:spcAft>
                        <a:buNone/>
                      </a:pPr>
                      <a:r>
                        <a:rPr lang="en-US" sz="3200"/>
                        <a:t>6</a:t>
                      </a:r>
                      <a:endParaRPr/>
                    </a:p>
                  </a:txBody>
                  <a:tcPr marL="91450" marR="91450" marT="45725" marB="45725"/>
                </a:tc>
                <a:tc>
                  <a:txBody>
                    <a:bodyPr/>
                    <a:lstStyle/>
                    <a:p>
                      <a:pPr marL="0" marR="0" lvl="0" indent="0" algn="ctr" rtl="0">
                        <a:spcBef>
                          <a:spcPts val="0"/>
                        </a:spcBef>
                        <a:spcAft>
                          <a:spcPts val="0"/>
                        </a:spcAft>
                        <a:buNone/>
                      </a:pPr>
                      <a:r>
                        <a:rPr lang="en-US" sz="3200"/>
                        <a:t>8</a:t>
                      </a:r>
                      <a:endParaRPr/>
                    </a:p>
                  </a:txBody>
                  <a:tcPr marL="91450" marR="91450" marT="45725" marB="45725">
                    <a:lnR w="38100" cap="flat" cmpd="sng">
                      <a:solidFill>
                        <a:schemeClr val="accent1"/>
                      </a:solidFill>
                      <a:prstDash val="solid"/>
                      <a:round/>
                      <a:headEnd type="none" w="sm" len="sm"/>
                      <a:tailEnd type="none" w="sm" len="sm"/>
                    </a:lnR>
                  </a:tcPr>
                </a:tc>
                <a:extLst>
                  <a:ext uri="{0D108BD9-81ED-4DB2-BD59-A6C34878D82A}">
                    <a16:rowId xmlns:a16="http://schemas.microsoft.com/office/drawing/2014/main" val="10004"/>
                  </a:ext>
                </a:extLst>
              </a:tr>
              <a:tr h="870850">
                <a:tc>
                  <a:txBody>
                    <a:bodyPr/>
                    <a:lstStyle/>
                    <a:p>
                      <a:pPr marL="0" marR="0" lvl="0" indent="0" algn="l" rtl="0">
                        <a:spcBef>
                          <a:spcPts val="0"/>
                        </a:spcBef>
                        <a:spcAft>
                          <a:spcPts val="0"/>
                        </a:spcAft>
                        <a:buNone/>
                      </a:pPr>
                      <a:r>
                        <a:rPr lang="en-US" sz="2400"/>
                        <a:t>American Indian</a:t>
                      </a:r>
                      <a:endParaRPr/>
                    </a:p>
                    <a:p>
                      <a:pPr marL="0" marR="0" lvl="0" indent="0" algn="l" rtl="0">
                        <a:spcBef>
                          <a:spcPts val="0"/>
                        </a:spcBef>
                        <a:spcAft>
                          <a:spcPts val="0"/>
                        </a:spcAft>
                        <a:buNone/>
                      </a:pPr>
                      <a:r>
                        <a:rPr lang="en-US" sz="2400"/>
                        <a:t>/Alaska Native </a:t>
                      </a:r>
                      <a:endParaRPr/>
                    </a:p>
                  </a:txBody>
                  <a:tcPr marL="91450" marR="91450" marT="45725" marB="45725">
                    <a:lnL w="38100" cap="flat" cmpd="sng">
                      <a:solidFill>
                        <a:schemeClr val="accent1"/>
                      </a:solidFill>
                      <a:prstDash val="solid"/>
                      <a:round/>
                      <a:headEnd type="none" w="sm" len="sm"/>
                      <a:tailEnd type="none" w="sm" len="sm"/>
                    </a:lnL>
                  </a:tcPr>
                </a:tc>
                <a:tc>
                  <a:txBody>
                    <a:bodyPr/>
                    <a:lstStyle/>
                    <a:p>
                      <a:pPr marL="0" marR="0" lvl="0" indent="0" algn="ctr" rtl="0">
                        <a:spcBef>
                          <a:spcPts val="0"/>
                        </a:spcBef>
                        <a:spcAft>
                          <a:spcPts val="0"/>
                        </a:spcAft>
                        <a:buNone/>
                      </a:pPr>
                      <a:r>
                        <a:rPr lang="en-US" sz="3200"/>
                        <a:t>0.6</a:t>
                      </a:r>
                      <a:endParaRPr/>
                    </a:p>
                  </a:txBody>
                  <a:tcPr marL="91450" marR="91450" marT="45725" marB="45725"/>
                </a:tc>
                <a:tc>
                  <a:txBody>
                    <a:bodyPr/>
                    <a:lstStyle/>
                    <a:p>
                      <a:pPr marL="0" marR="0" lvl="0" indent="0" algn="ctr" rtl="0">
                        <a:spcBef>
                          <a:spcPts val="0"/>
                        </a:spcBef>
                        <a:spcAft>
                          <a:spcPts val="0"/>
                        </a:spcAft>
                        <a:buNone/>
                      </a:pPr>
                      <a:r>
                        <a:rPr lang="en-US" sz="3200"/>
                        <a:t>0.2</a:t>
                      </a:r>
                      <a:endParaRPr/>
                    </a:p>
                  </a:txBody>
                  <a:tcPr marL="91450" marR="91450" marT="45725" marB="45725">
                    <a:lnR w="38100" cap="flat" cmpd="sng">
                      <a:solidFill>
                        <a:schemeClr val="accent1"/>
                      </a:solidFill>
                      <a:prstDash val="solid"/>
                      <a:round/>
                      <a:headEnd type="none" w="sm" len="sm"/>
                      <a:tailEnd type="none" w="sm" len="sm"/>
                    </a:lnR>
                  </a:tcPr>
                </a:tc>
                <a:extLst>
                  <a:ext uri="{0D108BD9-81ED-4DB2-BD59-A6C34878D82A}">
                    <a16:rowId xmlns:a16="http://schemas.microsoft.com/office/drawing/2014/main" val="10005"/>
                  </a:ext>
                </a:extLst>
              </a:tr>
              <a:tr h="870850">
                <a:tc>
                  <a:txBody>
                    <a:bodyPr/>
                    <a:lstStyle/>
                    <a:p>
                      <a:pPr marL="0" marR="0" lvl="0" indent="0" algn="l" rtl="0">
                        <a:spcBef>
                          <a:spcPts val="0"/>
                        </a:spcBef>
                        <a:spcAft>
                          <a:spcPts val="0"/>
                        </a:spcAft>
                        <a:buNone/>
                      </a:pPr>
                      <a:r>
                        <a:rPr lang="en-US" sz="2400"/>
                        <a:t>Native Hawaiian or Pacific Islander</a:t>
                      </a:r>
                      <a:endParaRPr/>
                    </a:p>
                  </a:txBody>
                  <a:tcPr marL="91450" marR="91450" marT="45725" marB="45725">
                    <a:lnL w="38100" cap="flat" cmpd="sng">
                      <a:solidFill>
                        <a:schemeClr val="accent1"/>
                      </a:solidFill>
                      <a:prstDash val="solid"/>
                      <a:round/>
                      <a:headEnd type="none" w="sm" len="sm"/>
                      <a:tailEnd type="none" w="sm" len="sm"/>
                    </a:lnL>
                    <a:lnB w="38100" cap="flat" cmpd="sng">
                      <a:solidFill>
                        <a:schemeClr val="accent1"/>
                      </a:solidFill>
                      <a:prstDash val="solid"/>
                      <a:round/>
                      <a:headEnd type="none" w="sm" len="sm"/>
                      <a:tailEnd type="none" w="sm" len="sm"/>
                    </a:lnB>
                  </a:tcPr>
                </a:tc>
                <a:tc>
                  <a:txBody>
                    <a:bodyPr/>
                    <a:lstStyle/>
                    <a:p>
                      <a:pPr marL="0" marR="0" lvl="0" indent="0" algn="ctr" rtl="0">
                        <a:spcBef>
                          <a:spcPts val="0"/>
                        </a:spcBef>
                        <a:spcAft>
                          <a:spcPts val="0"/>
                        </a:spcAft>
                        <a:buNone/>
                      </a:pPr>
                      <a:r>
                        <a:rPr lang="en-US" sz="3200"/>
                        <a:t>0.2</a:t>
                      </a:r>
                      <a:endParaRPr/>
                    </a:p>
                  </a:txBody>
                  <a:tcPr marL="91450" marR="91450" marT="45725" marB="45725">
                    <a:lnB w="38100" cap="flat" cmpd="sng">
                      <a:solidFill>
                        <a:schemeClr val="accent1"/>
                      </a:solidFill>
                      <a:prstDash val="solid"/>
                      <a:round/>
                      <a:headEnd type="none" w="sm" len="sm"/>
                      <a:tailEnd type="none" w="sm" len="sm"/>
                    </a:lnB>
                  </a:tcPr>
                </a:tc>
                <a:tc>
                  <a:txBody>
                    <a:bodyPr/>
                    <a:lstStyle/>
                    <a:p>
                      <a:pPr marL="0" marR="0" lvl="0" indent="0" algn="ctr" rtl="0">
                        <a:spcBef>
                          <a:spcPts val="0"/>
                        </a:spcBef>
                        <a:spcAft>
                          <a:spcPts val="0"/>
                        </a:spcAft>
                        <a:buNone/>
                      </a:pPr>
                      <a:r>
                        <a:rPr lang="en-US" sz="3200"/>
                        <a:t>0.1</a:t>
                      </a:r>
                      <a:endParaRPr/>
                    </a:p>
                  </a:txBody>
                  <a:tcPr marL="91450" marR="91450" marT="45725" marB="45725">
                    <a:lnR w="38100" cap="flat" cmpd="sng">
                      <a:solidFill>
                        <a:schemeClr val="accent1"/>
                      </a:solidFill>
                      <a:prstDash val="solid"/>
                      <a:round/>
                      <a:headEnd type="none" w="sm" len="sm"/>
                      <a:tailEnd type="none" w="sm" len="sm"/>
                    </a:lnR>
                    <a:lnB w="38100" cap="flat" cmpd="sng">
                      <a:solidFill>
                        <a:schemeClr val="accent1"/>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7"/>
          <p:cNvSpPr txBox="1">
            <a:spLocks noGrp="1"/>
          </p:cNvSpPr>
          <p:nvPr>
            <p:ph type="title"/>
          </p:nvPr>
        </p:nvSpPr>
        <p:spPr>
          <a:xfrm>
            <a:off x="457200" y="685800"/>
            <a:ext cx="10890250" cy="2895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accent1"/>
              </a:buClr>
              <a:buSzPts val="6000"/>
              <a:buFont typeface="Avenir"/>
              <a:buNone/>
            </a:pPr>
            <a:r>
              <a:rPr lang="en-US" b="1">
                <a:solidFill>
                  <a:schemeClr val="accent1"/>
                </a:solidFill>
                <a:latin typeface="Avenir"/>
                <a:ea typeface="Avenir"/>
                <a:cs typeface="Avenir"/>
                <a:sym typeface="Avenir"/>
              </a:rPr>
              <a:t>Identify key drivers we can change</a:t>
            </a:r>
            <a:endParaRPr/>
          </a:p>
        </p:txBody>
      </p:sp>
      <p:sp>
        <p:nvSpPr>
          <p:cNvPr id="167" name="Google Shape;167;p7"/>
          <p:cNvSpPr txBox="1">
            <a:spLocks noGrp="1"/>
          </p:cNvSpPr>
          <p:nvPr>
            <p:ph type="body" idx="1"/>
          </p:nvPr>
        </p:nvSpPr>
        <p:spPr>
          <a:xfrm>
            <a:off x="838200" y="4876800"/>
            <a:ext cx="10509250" cy="121285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accent1"/>
              </a:buClr>
              <a:buSzPts val="6000"/>
              <a:buNone/>
            </a:pPr>
            <a:r>
              <a:rPr lang="en-US" sz="6000" b="1">
                <a:solidFill>
                  <a:schemeClr val="accent1"/>
                </a:solidFill>
                <a:latin typeface="Avenir"/>
                <a:ea typeface="Avenir"/>
                <a:cs typeface="Avenir"/>
                <a:sym typeface="Avenir"/>
              </a:rPr>
              <a:t>Goal 2</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8"/>
          <p:cNvSpPr txBox="1">
            <a:spLocks noGrp="1"/>
          </p:cNvSpPr>
          <p:nvPr>
            <p:ph type="title"/>
          </p:nvPr>
        </p:nvSpPr>
        <p:spPr>
          <a:xfrm>
            <a:off x="2079812" y="-16466"/>
            <a:ext cx="10289232" cy="104000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5000"/>
              <a:buFont typeface="Calibri"/>
              <a:buNone/>
            </a:pPr>
            <a:r>
              <a:rPr lang="en-US" sz="5000"/>
              <a:t>“….A table for 12, please”</a:t>
            </a:r>
            <a:endParaRPr/>
          </a:p>
        </p:txBody>
      </p:sp>
      <p:sp>
        <p:nvSpPr>
          <p:cNvPr id="174" name="Google Shape;174;p8"/>
          <p:cNvSpPr txBox="1"/>
          <p:nvPr/>
        </p:nvSpPr>
        <p:spPr>
          <a:xfrm>
            <a:off x="2528047" y="1126089"/>
            <a:ext cx="5163671"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a:solidFill>
                  <a:schemeClr val="dk2"/>
                </a:solidFill>
                <a:latin typeface="Calibri"/>
                <a:ea typeface="Calibri"/>
                <a:cs typeface="Calibri"/>
                <a:sym typeface="Calibri"/>
              </a:rPr>
              <a:t>Women EM Chairs</a:t>
            </a:r>
            <a:endParaRPr/>
          </a:p>
        </p:txBody>
      </p:sp>
      <p:pic>
        <p:nvPicPr>
          <p:cNvPr id="175" name="Google Shape;175;p8"/>
          <p:cNvPicPr preferRelativeResize="0"/>
          <p:nvPr/>
        </p:nvPicPr>
        <p:blipFill rotWithShape="1">
          <a:blip r:embed="rId3">
            <a:alphaModFix/>
          </a:blip>
          <a:srcRect/>
          <a:stretch/>
        </p:blipFill>
        <p:spPr>
          <a:xfrm>
            <a:off x="6045200" y="3416300"/>
            <a:ext cx="101600" cy="25400"/>
          </a:xfrm>
          <a:prstGeom prst="rect">
            <a:avLst/>
          </a:prstGeom>
          <a:noFill/>
          <a:ln>
            <a:noFill/>
          </a:ln>
        </p:spPr>
      </p:pic>
      <p:pic>
        <p:nvPicPr>
          <p:cNvPr id="176" name="Google Shape;176;p8"/>
          <p:cNvPicPr preferRelativeResize="0"/>
          <p:nvPr/>
        </p:nvPicPr>
        <p:blipFill rotWithShape="1">
          <a:blip r:embed="rId4">
            <a:alphaModFix/>
          </a:blip>
          <a:srcRect b="21029"/>
          <a:stretch/>
        </p:blipFill>
        <p:spPr>
          <a:xfrm>
            <a:off x="3550242" y="3154257"/>
            <a:ext cx="2817097" cy="2252481"/>
          </a:xfrm>
          <a:prstGeom prst="rect">
            <a:avLst/>
          </a:prstGeom>
          <a:noFill/>
          <a:ln>
            <a:noFill/>
          </a:ln>
        </p:spPr>
      </p:pic>
      <p:pic>
        <p:nvPicPr>
          <p:cNvPr id="177" name="Google Shape;177;p8"/>
          <p:cNvPicPr preferRelativeResize="0"/>
          <p:nvPr/>
        </p:nvPicPr>
        <p:blipFill rotWithShape="1">
          <a:blip r:embed="rId5">
            <a:alphaModFix/>
          </a:blip>
          <a:srcRect l="16181" t="730" r="12631" b="20724"/>
          <a:stretch/>
        </p:blipFill>
        <p:spPr>
          <a:xfrm>
            <a:off x="1866901" y="4687236"/>
            <a:ext cx="944169" cy="1041747"/>
          </a:xfrm>
          <a:prstGeom prst="rect">
            <a:avLst/>
          </a:prstGeom>
          <a:noFill/>
          <a:ln>
            <a:noFill/>
          </a:ln>
        </p:spPr>
      </p:pic>
      <p:pic>
        <p:nvPicPr>
          <p:cNvPr id="178" name="Google Shape;178;p8"/>
          <p:cNvPicPr preferRelativeResize="0"/>
          <p:nvPr/>
        </p:nvPicPr>
        <p:blipFill rotWithShape="1">
          <a:blip r:embed="rId5">
            <a:alphaModFix/>
          </a:blip>
          <a:srcRect l="16181" t="730" r="12631" b="20724"/>
          <a:stretch/>
        </p:blipFill>
        <p:spPr>
          <a:xfrm>
            <a:off x="4436760" y="2007035"/>
            <a:ext cx="944169" cy="1041747"/>
          </a:xfrm>
          <a:prstGeom prst="rect">
            <a:avLst/>
          </a:prstGeom>
          <a:noFill/>
          <a:ln>
            <a:noFill/>
          </a:ln>
        </p:spPr>
      </p:pic>
      <p:pic>
        <p:nvPicPr>
          <p:cNvPr id="179" name="Google Shape;179;p8"/>
          <p:cNvPicPr preferRelativeResize="0"/>
          <p:nvPr/>
        </p:nvPicPr>
        <p:blipFill rotWithShape="1">
          <a:blip r:embed="rId5">
            <a:alphaModFix/>
          </a:blip>
          <a:srcRect l="16181" t="730" r="12631" b="20724"/>
          <a:stretch/>
        </p:blipFill>
        <p:spPr>
          <a:xfrm>
            <a:off x="3078157" y="5728982"/>
            <a:ext cx="944169" cy="1041747"/>
          </a:xfrm>
          <a:prstGeom prst="rect">
            <a:avLst/>
          </a:prstGeom>
          <a:noFill/>
          <a:ln>
            <a:noFill/>
          </a:ln>
        </p:spPr>
      </p:pic>
      <p:pic>
        <p:nvPicPr>
          <p:cNvPr id="180" name="Google Shape;180;p8"/>
          <p:cNvPicPr preferRelativeResize="0"/>
          <p:nvPr/>
        </p:nvPicPr>
        <p:blipFill rotWithShape="1">
          <a:blip r:embed="rId5">
            <a:alphaModFix/>
          </a:blip>
          <a:srcRect l="16181" t="730" r="12631" b="20724"/>
          <a:stretch/>
        </p:blipFill>
        <p:spPr>
          <a:xfrm>
            <a:off x="7072127" y="3346097"/>
            <a:ext cx="944169" cy="1041747"/>
          </a:xfrm>
          <a:prstGeom prst="rect">
            <a:avLst/>
          </a:prstGeom>
          <a:noFill/>
          <a:ln>
            <a:noFill/>
          </a:ln>
        </p:spPr>
      </p:pic>
      <p:pic>
        <p:nvPicPr>
          <p:cNvPr id="181" name="Google Shape;181;p8"/>
          <p:cNvPicPr preferRelativeResize="0"/>
          <p:nvPr/>
        </p:nvPicPr>
        <p:blipFill rotWithShape="1">
          <a:blip r:embed="rId5">
            <a:alphaModFix/>
          </a:blip>
          <a:srcRect l="16181" t="730" r="12631" b="20724"/>
          <a:stretch/>
        </p:blipFill>
        <p:spPr>
          <a:xfrm>
            <a:off x="6045200" y="5728982"/>
            <a:ext cx="944169" cy="1041747"/>
          </a:xfrm>
          <a:prstGeom prst="rect">
            <a:avLst/>
          </a:prstGeom>
          <a:noFill/>
          <a:ln>
            <a:noFill/>
          </a:ln>
        </p:spPr>
      </p:pic>
      <p:pic>
        <p:nvPicPr>
          <p:cNvPr id="182" name="Google Shape;182;p8"/>
          <p:cNvPicPr preferRelativeResize="0"/>
          <p:nvPr/>
        </p:nvPicPr>
        <p:blipFill rotWithShape="1">
          <a:blip r:embed="rId5">
            <a:alphaModFix/>
          </a:blip>
          <a:srcRect l="16181" t="730" r="12631" b="20724"/>
          <a:stretch/>
        </p:blipFill>
        <p:spPr>
          <a:xfrm>
            <a:off x="7072129" y="2007036"/>
            <a:ext cx="944169" cy="1041747"/>
          </a:xfrm>
          <a:prstGeom prst="rect">
            <a:avLst/>
          </a:prstGeom>
          <a:noFill/>
          <a:ln>
            <a:noFill/>
          </a:ln>
        </p:spPr>
      </p:pic>
      <p:pic>
        <p:nvPicPr>
          <p:cNvPr id="183" name="Google Shape;183;p8"/>
          <p:cNvPicPr preferRelativeResize="0"/>
          <p:nvPr/>
        </p:nvPicPr>
        <p:blipFill rotWithShape="1">
          <a:blip r:embed="rId5">
            <a:alphaModFix/>
          </a:blip>
          <a:srcRect l="16181" t="730" r="12631" b="20724"/>
          <a:stretch/>
        </p:blipFill>
        <p:spPr>
          <a:xfrm>
            <a:off x="1865464" y="3346097"/>
            <a:ext cx="944169" cy="1041747"/>
          </a:xfrm>
          <a:prstGeom prst="rect">
            <a:avLst/>
          </a:prstGeom>
          <a:noFill/>
          <a:ln>
            <a:noFill/>
          </a:ln>
        </p:spPr>
      </p:pic>
      <p:pic>
        <p:nvPicPr>
          <p:cNvPr id="184" name="Google Shape;184;p8"/>
          <p:cNvPicPr preferRelativeResize="0"/>
          <p:nvPr/>
        </p:nvPicPr>
        <p:blipFill rotWithShape="1">
          <a:blip r:embed="rId5">
            <a:alphaModFix/>
          </a:blip>
          <a:srcRect l="16181" t="730" r="12631" b="20724"/>
          <a:stretch/>
        </p:blipFill>
        <p:spPr>
          <a:xfrm>
            <a:off x="1882835" y="2007361"/>
            <a:ext cx="944169" cy="1041747"/>
          </a:xfrm>
          <a:prstGeom prst="rect">
            <a:avLst/>
          </a:prstGeom>
          <a:noFill/>
          <a:ln>
            <a:noFill/>
          </a:ln>
        </p:spPr>
      </p:pic>
      <p:pic>
        <p:nvPicPr>
          <p:cNvPr id="185" name="Google Shape;185;p8"/>
          <p:cNvPicPr preferRelativeResize="0"/>
          <p:nvPr/>
        </p:nvPicPr>
        <p:blipFill rotWithShape="1">
          <a:blip r:embed="rId5">
            <a:alphaModFix/>
          </a:blip>
          <a:srcRect l="16181" t="730" r="12631" b="20724"/>
          <a:stretch/>
        </p:blipFill>
        <p:spPr>
          <a:xfrm>
            <a:off x="7072126" y="4688172"/>
            <a:ext cx="944169" cy="1041747"/>
          </a:xfrm>
          <a:prstGeom prst="rect">
            <a:avLst/>
          </a:prstGeom>
          <a:noFill/>
          <a:ln>
            <a:noFill/>
          </a:ln>
        </p:spPr>
      </p:pic>
      <p:sp>
        <p:nvSpPr>
          <p:cNvPr id="186" name="Google Shape;186;p8"/>
          <p:cNvSpPr txBox="1"/>
          <p:nvPr/>
        </p:nvSpPr>
        <p:spPr>
          <a:xfrm>
            <a:off x="8721084" y="1710387"/>
            <a:ext cx="3444633" cy="132343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a:solidFill>
                  <a:schemeClr val="dk2"/>
                </a:solidFill>
                <a:latin typeface="Calibri"/>
                <a:ea typeface="Calibri"/>
                <a:cs typeface="Calibri"/>
                <a:sym typeface="Calibri"/>
              </a:rPr>
              <a:t>2001 = 10%</a:t>
            </a:r>
            <a:br>
              <a:rPr lang="en-US" sz="4000" b="1">
                <a:solidFill>
                  <a:schemeClr val="dk2"/>
                </a:solidFill>
                <a:latin typeface="Calibri"/>
                <a:ea typeface="Calibri"/>
                <a:cs typeface="Calibri"/>
                <a:sym typeface="Calibri"/>
              </a:rPr>
            </a:br>
            <a:r>
              <a:rPr lang="en-US" sz="4000" b="1">
                <a:solidFill>
                  <a:schemeClr val="dk2"/>
                </a:solidFill>
                <a:latin typeface="Calibri"/>
                <a:ea typeface="Calibri"/>
                <a:cs typeface="Calibri"/>
                <a:sym typeface="Calibri"/>
              </a:rPr>
              <a:t>2020 = 11.3% </a:t>
            </a:r>
            <a:r>
              <a:rPr lang="en-US" sz="1800" b="1" baseline="30000">
                <a:solidFill>
                  <a:schemeClr val="dk2"/>
                </a:solidFill>
                <a:latin typeface="Calibri"/>
                <a:ea typeface="Calibri"/>
                <a:cs typeface="Calibri"/>
                <a:sym typeface="Calibri"/>
              </a:rPr>
              <a:t>1,2</a:t>
            </a:r>
            <a:r>
              <a:rPr lang="en-US" sz="4000" b="1">
                <a:solidFill>
                  <a:schemeClr val="dk2"/>
                </a:solidFill>
                <a:latin typeface="Calibri"/>
                <a:ea typeface="Calibri"/>
                <a:cs typeface="Calibri"/>
                <a:sym typeface="Calibri"/>
              </a:rPr>
              <a:t>  </a:t>
            </a:r>
            <a:endParaRPr/>
          </a:p>
        </p:txBody>
      </p:sp>
      <p:sp>
        <p:nvSpPr>
          <p:cNvPr id="187" name="Google Shape;187;p8"/>
          <p:cNvSpPr/>
          <p:nvPr/>
        </p:nvSpPr>
        <p:spPr>
          <a:xfrm>
            <a:off x="3497885" y="3154257"/>
            <a:ext cx="2921810" cy="2680200"/>
          </a:xfrm>
          <a:prstGeom prst="ellipse">
            <a:avLst/>
          </a:prstGeom>
          <a:noFill/>
          <a:ln w="9525" cap="flat" cmpd="sng">
            <a:solidFill>
              <a:srgbClr val="C9C9C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8" name="Google Shape;188;p8"/>
          <p:cNvSpPr txBox="1"/>
          <p:nvPr/>
        </p:nvSpPr>
        <p:spPr>
          <a:xfrm>
            <a:off x="8994313" y="5339744"/>
            <a:ext cx="3444633" cy="138499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chemeClr val="dk1"/>
                </a:solidFill>
                <a:latin typeface="Candara"/>
                <a:ea typeface="Candara"/>
                <a:cs typeface="Candara"/>
                <a:sym typeface="Candara"/>
              </a:rPr>
              <a:t>1. </a:t>
            </a:r>
            <a:r>
              <a:rPr lang="en-US" sz="1400" i="1">
                <a:solidFill>
                  <a:schemeClr val="dk1"/>
                </a:solidFill>
                <a:latin typeface="Candara"/>
                <a:ea typeface="Candara"/>
                <a:cs typeface="Candara"/>
                <a:sym typeface="Candara"/>
              </a:rPr>
              <a:t>Acad Med. </a:t>
            </a:r>
            <a:r>
              <a:rPr lang="en-US" sz="1400">
                <a:solidFill>
                  <a:schemeClr val="dk1"/>
                </a:solidFill>
                <a:latin typeface="Candara"/>
                <a:ea typeface="Candara"/>
                <a:cs typeface="Candara"/>
                <a:sym typeface="Candara"/>
              </a:rPr>
              <a:t>2002;77(10):1043-1061. </a:t>
            </a:r>
            <a:endParaRPr/>
          </a:p>
          <a:p>
            <a:pPr marL="0" marR="0" lvl="0" indent="0" algn="l" rtl="0">
              <a:spcBef>
                <a:spcPts val="0"/>
              </a:spcBef>
              <a:spcAft>
                <a:spcPts val="0"/>
              </a:spcAft>
              <a:buNone/>
            </a:pPr>
            <a:endParaRPr sz="1400">
              <a:solidFill>
                <a:schemeClr val="dk1"/>
              </a:solidFill>
              <a:latin typeface="Candara"/>
              <a:ea typeface="Candara"/>
              <a:cs typeface="Candara"/>
              <a:sym typeface="Candara"/>
            </a:endParaRPr>
          </a:p>
          <a:p>
            <a:pPr marL="0" marR="0" lvl="0" indent="0" algn="l" rtl="0">
              <a:spcBef>
                <a:spcPts val="0"/>
              </a:spcBef>
              <a:spcAft>
                <a:spcPts val="0"/>
              </a:spcAft>
              <a:buNone/>
            </a:pPr>
            <a:r>
              <a:rPr lang="en-US" sz="1400">
                <a:solidFill>
                  <a:schemeClr val="dk1"/>
                </a:solidFill>
                <a:latin typeface="Candara"/>
                <a:ea typeface="Candara"/>
                <a:cs typeface="Candara"/>
                <a:sym typeface="Candara"/>
              </a:rPr>
              <a:t>2. Association of American Medical Colleges: Faculty Roster—Table C: Department Chairs by Department, Sex, and Race/Ethnicity, 2020. </a:t>
            </a:r>
            <a:endParaRPr sz="1400">
              <a:solidFill>
                <a:schemeClr val="dk1"/>
              </a:solidFill>
              <a:latin typeface="Calibri"/>
              <a:ea typeface="Calibri"/>
              <a:cs typeface="Calibri"/>
              <a:sym typeface="Calibri"/>
            </a:endParaRPr>
          </a:p>
        </p:txBody>
      </p:sp>
      <p:sp>
        <p:nvSpPr>
          <p:cNvPr id="189" name="Google Shape;189;p8"/>
          <p:cNvSpPr txBox="1"/>
          <p:nvPr/>
        </p:nvSpPr>
        <p:spPr>
          <a:xfrm>
            <a:off x="0" y="1023543"/>
            <a:ext cx="12165717" cy="5747186"/>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7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1"/>
                                          </p:stCondLst>
                                        </p:cTn>
                                        <p:tgtEl>
                                          <p:spTgt spid="18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9"/>
          <p:cNvSpPr txBox="1">
            <a:spLocks noGrp="1"/>
          </p:cNvSpPr>
          <p:nvPr>
            <p:ph type="title"/>
          </p:nvPr>
        </p:nvSpPr>
        <p:spPr>
          <a:xfrm>
            <a:off x="152401" y="-1"/>
            <a:ext cx="12120440" cy="81278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a:t>Expansion of Academic Emergency Medicine</a:t>
            </a:r>
            <a:endParaRPr/>
          </a:p>
        </p:txBody>
      </p:sp>
      <p:sp>
        <p:nvSpPr>
          <p:cNvPr id="196" name="Google Shape;196;p9"/>
          <p:cNvSpPr/>
          <p:nvPr/>
        </p:nvSpPr>
        <p:spPr>
          <a:xfrm>
            <a:off x="4038600" y="1143000"/>
            <a:ext cx="2895600"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a:solidFill>
                  <a:schemeClr val="dk1"/>
                </a:solidFill>
                <a:latin typeface="Calibri"/>
                <a:ea typeface="Calibri"/>
                <a:cs typeface="Calibri"/>
                <a:sym typeface="Calibri"/>
              </a:rPr>
              <a:t>2021 = 114</a:t>
            </a:r>
            <a:endParaRPr/>
          </a:p>
        </p:txBody>
      </p:sp>
      <p:cxnSp>
        <p:nvCxnSpPr>
          <p:cNvPr id="197" name="Google Shape;197;p9"/>
          <p:cNvCxnSpPr/>
          <p:nvPr/>
        </p:nvCxnSpPr>
        <p:spPr>
          <a:xfrm>
            <a:off x="3150759" y="1946267"/>
            <a:ext cx="0" cy="4751009"/>
          </a:xfrm>
          <a:prstGeom prst="straightConnector1">
            <a:avLst/>
          </a:prstGeom>
          <a:noFill/>
          <a:ln w="19050" cap="flat" cmpd="sng">
            <a:solidFill>
              <a:srgbClr val="91A5A5"/>
            </a:solidFill>
            <a:prstDash val="dash"/>
            <a:round/>
            <a:headEnd type="oval" w="med" len="med"/>
            <a:tailEnd type="oval" w="med" len="med"/>
          </a:ln>
        </p:spPr>
      </p:cxnSp>
      <p:sp>
        <p:nvSpPr>
          <p:cNvPr id="198" name="Google Shape;198;p9"/>
          <p:cNvSpPr/>
          <p:nvPr/>
        </p:nvSpPr>
        <p:spPr>
          <a:xfrm>
            <a:off x="304801" y="1219200"/>
            <a:ext cx="2286000"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a:solidFill>
                  <a:schemeClr val="dk1"/>
                </a:solidFill>
                <a:latin typeface="Calibri"/>
                <a:ea typeface="Calibri"/>
                <a:cs typeface="Calibri"/>
                <a:sym typeface="Calibri"/>
              </a:rPr>
              <a:t>2001= 60</a:t>
            </a:r>
            <a:endParaRPr/>
          </a:p>
        </p:txBody>
      </p:sp>
      <p:sp>
        <p:nvSpPr>
          <p:cNvPr id="199" name="Google Shape;199;p9"/>
          <p:cNvSpPr txBox="1"/>
          <p:nvPr/>
        </p:nvSpPr>
        <p:spPr>
          <a:xfrm>
            <a:off x="6936540" y="1929878"/>
            <a:ext cx="5255460" cy="107721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a:solidFill>
                  <a:schemeClr val="dk2"/>
                </a:solidFill>
                <a:latin typeface="Calibri"/>
                <a:ea typeface="Calibri"/>
                <a:cs typeface="Calibri"/>
                <a:sym typeface="Calibri"/>
              </a:rPr>
              <a:t>Academic Departments of Emergency Medicine</a:t>
            </a:r>
            <a:endParaRPr/>
          </a:p>
        </p:txBody>
      </p:sp>
      <p:pic>
        <p:nvPicPr>
          <p:cNvPr id="200" name="Google Shape;200;p9"/>
          <p:cNvPicPr preferRelativeResize="0"/>
          <p:nvPr/>
        </p:nvPicPr>
        <p:blipFill rotWithShape="1">
          <a:blip r:embed="rId3">
            <a:alphaModFix/>
          </a:blip>
          <a:srcRect/>
          <a:stretch/>
        </p:blipFill>
        <p:spPr>
          <a:xfrm>
            <a:off x="6045200" y="3416300"/>
            <a:ext cx="101600" cy="25400"/>
          </a:xfrm>
          <a:prstGeom prst="rect">
            <a:avLst/>
          </a:prstGeom>
          <a:noFill/>
          <a:ln>
            <a:noFill/>
          </a:ln>
        </p:spPr>
      </p:pic>
      <p:sp>
        <p:nvSpPr>
          <p:cNvPr id="201" name="Google Shape;201;p9"/>
          <p:cNvSpPr txBox="1"/>
          <p:nvPr/>
        </p:nvSpPr>
        <p:spPr>
          <a:xfrm>
            <a:off x="9296400" y="3733800"/>
            <a:ext cx="2052912"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chemeClr val="dk2"/>
                </a:solidFill>
                <a:latin typeface="Calibri"/>
                <a:ea typeface="Calibri"/>
                <a:cs typeface="Calibri"/>
                <a:sym typeface="Calibri"/>
              </a:rPr>
              <a:t>+90% in 20 years</a:t>
            </a:r>
            <a:endParaRPr/>
          </a:p>
        </p:txBody>
      </p:sp>
      <p:pic>
        <p:nvPicPr>
          <p:cNvPr id="202" name="Google Shape;202;p9" descr="Hospital"/>
          <p:cNvPicPr preferRelativeResize="0"/>
          <p:nvPr/>
        </p:nvPicPr>
        <p:blipFill rotWithShape="1">
          <a:blip r:embed="rId4">
            <a:alphaModFix/>
          </a:blip>
          <a:srcRect/>
          <a:stretch/>
        </p:blipFill>
        <p:spPr>
          <a:xfrm>
            <a:off x="482524" y="4963689"/>
            <a:ext cx="2052912" cy="2052912"/>
          </a:xfrm>
          <a:prstGeom prst="rect">
            <a:avLst/>
          </a:prstGeom>
          <a:noFill/>
          <a:ln>
            <a:noFill/>
          </a:ln>
        </p:spPr>
      </p:pic>
      <p:sp>
        <p:nvSpPr>
          <p:cNvPr id="203" name="Google Shape;203;p9"/>
          <p:cNvSpPr/>
          <p:nvPr/>
        </p:nvSpPr>
        <p:spPr>
          <a:xfrm>
            <a:off x="8394877" y="3325801"/>
            <a:ext cx="882340" cy="2084399"/>
          </a:xfrm>
          <a:prstGeom prst="upArrow">
            <a:avLst>
              <a:gd name="adj1" fmla="val 50000"/>
              <a:gd name="adj2" fmla="val 50000"/>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04" name="Google Shape;204;p9" descr="Hospital"/>
          <p:cNvPicPr preferRelativeResize="0"/>
          <p:nvPr/>
        </p:nvPicPr>
        <p:blipFill rotWithShape="1">
          <a:blip r:embed="rId4">
            <a:alphaModFix/>
          </a:blip>
          <a:srcRect/>
          <a:stretch/>
        </p:blipFill>
        <p:spPr>
          <a:xfrm>
            <a:off x="509085" y="3342775"/>
            <a:ext cx="2052912" cy="2052912"/>
          </a:xfrm>
          <a:prstGeom prst="rect">
            <a:avLst/>
          </a:prstGeom>
          <a:noFill/>
          <a:ln>
            <a:noFill/>
          </a:ln>
        </p:spPr>
      </p:pic>
      <p:pic>
        <p:nvPicPr>
          <p:cNvPr id="205" name="Google Shape;205;p9" descr="Hospital"/>
          <p:cNvPicPr preferRelativeResize="0"/>
          <p:nvPr/>
        </p:nvPicPr>
        <p:blipFill rotWithShape="1">
          <a:blip r:embed="rId4">
            <a:alphaModFix/>
          </a:blip>
          <a:srcRect/>
          <a:stretch/>
        </p:blipFill>
        <p:spPr>
          <a:xfrm>
            <a:off x="509085" y="1721861"/>
            <a:ext cx="2052912" cy="2052912"/>
          </a:xfrm>
          <a:prstGeom prst="rect">
            <a:avLst/>
          </a:prstGeom>
          <a:noFill/>
          <a:ln>
            <a:noFill/>
          </a:ln>
        </p:spPr>
      </p:pic>
      <p:pic>
        <p:nvPicPr>
          <p:cNvPr id="206" name="Google Shape;206;p9" descr="Hospital"/>
          <p:cNvPicPr preferRelativeResize="0"/>
          <p:nvPr/>
        </p:nvPicPr>
        <p:blipFill rotWithShape="1">
          <a:blip r:embed="rId4">
            <a:alphaModFix/>
          </a:blip>
          <a:srcRect/>
          <a:stretch/>
        </p:blipFill>
        <p:spPr>
          <a:xfrm>
            <a:off x="3515928" y="4963689"/>
            <a:ext cx="2052912" cy="2052912"/>
          </a:xfrm>
          <a:prstGeom prst="rect">
            <a:avLst/>
          </a:prstGeom>
          <a:noFill/>
          <a:ln>
            <a:noFill/>
          </a:ln>
        </p:spPr>
      </p:pic>
      <p:pic>
        <p:nvPicPr>
          <p:cNvPr id="207" name="Google Shape;207;p9" descr="Hospital"/>
          <p:cNvPicPr preferRelativeResize="0"/>
          <p:nvPr/>
        </p:nvPicPr>
        <p:blipFill rotWithShape="1">
          <a:blip r:embed="rId4">
            <a:alphaModFix/>
          </a:blip>
          <a:srcRect/>
          <a:stretch/>
        </p:blipFill>
        <p:spPr>
          <a:xfrm>
            <a:off x="3511300" y="3327710"/>
            <a:ext cx="2052912" cy="2052912"/>
          </a:xfrm>
          <a:prstGeom prst="rect">
            <a:avLst/>
          </a:prstGeom>
          <a:noFill/>
          <a:ln>
            <a:noFill/>
          </a:ln>
        </p:spPr>
      </p:pic>
      <p:pic>
        <p:nvPicPr>
          <p:cNvPr id="208" name="Google Shape;208;p9" descr="Hospital"/>
          <p:cNvPicPr preferRelativeResize="0"/>
          <p:nvPr/>
        </p:nvPicPr>
        <p:blipFill rotWithShape="1">
          <a:blip r:embed="rId4">
            <a:alphaModFix/>
          </a:blip>
          <a:srcRect/>
          <a:stretch/>
        </p:blipFill>
        <p:spPr>
          <a:xfrm>
            <a:off x="3520357" y="1691731"/>
            <a:ext cx="2052912" cy="2052912"/>
          </a:xfrm>
          <a:prstGeom prst="rect">
            <a:avLst/>
          </a:prstGeom>
          <a:noFill/>
          <a:ln>
            <a:noFill/>
          </a:ln>
        </p:spPr>
      </p:pic>
      <p:pic>
        <p:nvPicPr>
          <p:cNvPr id="209" name="Google Shape;209;p9" descr="Hospital"/>
          <p:cNvPicPr preferRelativeResize="0"/>
          <p:nvPr/>
        </p:nvPicPr>
        <p:blipFill rotWithShape="1">
          <a:blip r:embed="rId4">
            <a:alphaModFix/>
          </a:blip>
          <a:srcRect/>
          <a:stretch/>
        </p:blipFill>
        <p:spPr>
          <a:xfrm>
            <a:off x="5787684" y="4963689"/>
            <a:ext cx="2052912" cy="2052912"/>
          </a:xfrm>
          <a:prstGeom prst="rect">
            <a:avLst/>
          </a:prstGeom>
          <a:noFill/>
          <a:ln>
            <a:noFill/>
          </a:ln>
        </p:spPr>
      </p:pic>
      <p:pic>
        <p:nvPicPr>
          <p:cNvPr id="210" name="Google Shape;210;p9" descr="Hospital"/>
          <p:cNvPicPr preferRelativeResize="0"/>
          <p:nvPr/>
        </p:nvPicPr>
        <p:blipFill rotWithShape="1">
          <a:blip r:embed="rId4">
            <a:alphaModFix/>
          </a:blip>
          <a:srcRect/>
          <a:stretch/>
        </p:blipFill>
        <p:spPr>
          <a:xfrm>
            <a:off x="5755103" y="3342775"/>
            <a:ext cx="2052912" cy="2052912"/>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1970</Words>
  <Application>Microsoft Macintosh PowerPoint</Application>
  <PresentationFormat>Widescreen</PresentationFormat>
  <Paragraphs>341</Paragraphs>
  <Slides>60</Slides>
  <Notes>60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60</vt:i4>
      </vt:variant>
    </vt:vector>
  </HeadingPairs>
  <TitlesOfParts>
    <vt:vector size="65" baseType="lpstr">
      <vt:lpstr>Avenir</vt:lpstr>
      <vt:lpstr>Candara</vt:lpstr>
      <vt:lpstr>Calibri</vt:lpstr>
      <vt:lpstr>Arial</vt:lpstr>
      <vt:lpstr>Office Theme</vt:lpstr>
      <vt:lpstr>Can We Change the Numbers? </vt:lpstr>
      <vt:lpstr>Disclosures </vt:lpstr>
      <vt:lpstr>Learning Objectives </vt:lpstr>
      <vt:lpstr>Share national and EM specific data on  women in the academic medicine workforce</vt:lpstr>
      <vt:lpstr>Session Format</vt:lpstr>
      <vt:lpstr> Solicit your input and assistance  to create a gender diverse workforce in emergency medicine</vt:lpstr>
      <vt:lpstr>Identify key drivers we can change</vt:lpstr>
      <vt:lpstr>“….A table for 12, please”</vt:lpstr>
      <vt:lpstr>Expansion of Academic Emergency Medicine</vt:lpstr>
      <vt:lpstr>“Talking about what is happening now means we are behind”</vt:lpstr>
      <vt:lpstr>EM has a Workforce Issue</vt:lpstr>
      <vt:lpstr>PowerPoint Presentation</vt:lpstr>
      <vt:lpstr>Percent of EM Residents by Gender 2015-2021</vt:lpstr>
      <vt:lpstr>What Matters at Work to Millennials and Gen Z </vt:lpstr>
      <vt:lpstr>Generational Issues are Different</vt:lpstr>
      <vt:lpstr>Values by Generation</vt:lpstr>
      <vt:lpstr>PowerPoint Presentation</vt:lpstr>
      <vt:lpstr>Total &amp; Percentage  EM Faculty by Gender 2015-2017-2019 </vt:lpstr>
      <vt:lpstr>PowerPoint Presentation</vt:lpstr>
      <vt:lpstr>How Can We Look at This Differently?</vt:lpstr>
      <vt:lpstr>Rank Equity Index (REI)</vt:lpstr>
      <vt:lpstr>REI by Gender 2015, 2017, 2019, 2020</vt:lpstr>
      <vt:lpstr>Professor/ Assistant Professor by Gender and Specialty</vt:lpstr>
      <vt:lpstr>EM REI by Gender and Race 2019 </vt:lpstr>
      <vt:lpstr>EM women do not achieve parity at any rank, regardless of race / ethnicity! </vt:lpstr>
      <vt:lpstr>EM REI by Gender Across the Academic Continuum—2020  </vt:lpstr>
      <vt:lpstr>Full-Time Clinical Science Faculty Promotions by Rank and Gender    2005-2006 through 2017-2018  </vt:lpstr>
      <vt:lpstr>PowerPoint Presentation</vt:lpstr>
      <vt:lpstr>PowerPoint Presentation</vt:lpstr>
      <vt:lpstr>Is EM a Good Place for Women to Work? </vt:lpstr>
      <vt:lpstr>PowerPoint Presentation</vt:lpstr>
      <vt:lpstr>PowerPoint Presentation</vt:lpstr>
      <vt:lpstr>Leadership Challenges Faced by EM Women Chairs</vt:lpstr>
      <vt:lpstr>Leadership Challenges Faced by Women EM Chairs</vt:lpstr>
      <vt:lpstr>Powerful subtle, inadvertent obstacles encountered by women that are frequently invisible and often unrecognized—even by those experiencing them.    These biases are the product of organizational culture and social cultural assumptions that yield behavioral ambiguity and create work practices and expectations that systematically disadvantage women. </vt:lpstr>
      <vt:lpstr>Second-Generation Biases</vt:lpstr>
      <vt:lpstr>PowerPoint Presentation</vt:lpstr>
      <vt:lpstr>PowerPoint Presentation</vt:lpstr>
      <vt:lpstr>PowerPoint Presentation</vt:lpstr>
      <vt:lpstr>***Women are more vulnerable to social penalty when they actively assume a typically male leadership role—demonstrating an active choice to violate proscriptive social norms*** </vt:lpstr>
      <vt:lpstr>Another type of social penalty Gendered Feedback… </vt:lpstr>
      <vt:lpstr>Words Used to Describe Men are more Positive </vt:lpstr>
      <vt:lpstr>PowerPoint Presentation</vt:lpstr>
      <vt:lpstr>Leadership Emerges Differently </vt:lpstr>
      <vt:lpstr>Department Chair Leadership Emergence—Men</vt:lpstr>
      <vt:lpstr>Department Chair Leadership Emergence—Women </vt:lpstr>
      <vt:lpstr>They say it’s a leaky pipeline…I’d say its in the water</vt:lpstr>
      <vt:lpstr>What are the drivers that we can change?  </vt:lpstr>
      <vt:lpstr>Collective Solutions </vt:lpstr>
      <vt:lpstr>“I have not failed. I’ve just found 10,000 ways that won’t work.”        </vt:lpstr>
      <vt:lpstr>To recap….</vt:lpstr>
      <vt:lpstr>PowerPoint Presentation</vt:lpstr>
      <vt:lpstr>Five Solutions to Facilitate Gender Equity in Leadership</vt:lpstr>
      <vt:lpstr>“There are decades where nothing happens, and there are weeks when decades happen”</vt:lpstr>
      <vt:lpstr>PowerPoint Presentation</vt:lpstr>
      <vt:lpstr>Supporting Women? or Holding Women Back?</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Can We Change the Numbers? </dc:title>
  <dc:creator>Hobgood, Cherri D</dc:creator>
  <cp:lastModifiedBy>Megan Schagrin</cp:lastModifiedBy>
  <cp:revision>1</cp:revision>
  <dcterms:created xsi:type="dcterms:W3CDTF">2022-03-02T12:20:34Z</dcterms:created>
  <dcterms:modified xsi:type="dcterms:W3CDTF">2022-03-21T09:48:00Z</dcterms:modified>
</cp:coreProperties>
</file>