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2" r:id="rId5"/>
  </p:sldMasterIdLst>
  <p:notesMasterIdLst>
    <p:notesMasterId r:id="rId25"/>
  </p:notesMasterIdLst>
  <p:sldIdLst>
    <p:sldId id="6793" r:id="rId6"/>
    <p:sldId id="6796" r:id="rId7"/>
    <p:sldId id="6795" r:id="rId8"/>
    <p:sldId id="6794" r:id="rId9"/>
    <p:sldId id="6797" r:id="rId10"/>
    <p:sldId id="256" r:id="rId11"/>
    <p:sldId id="257" r:id="rId12"/>
    <p:sldId id="276" r:id="rId13"/>
    <p:sldId id="277" r:id="rId14"/>
    <p:sldId id="272" r:id="rId15"/>
    <p:sldId id="273" r:id="rId16"/>
    <p:sldId id="258" r:id="rId17"/>
    <p:sldId id="262" r:id="rId18"/>
    <p:sldId id="259" r:id="rId19"/>
    <p:sldId id="260" r:id="rId20"/>
    <p:sldId id="261" r:id="rId21"/>
    <p:sldId id="275" r:id="rId22"/>
    <p:sldId id="274" r:id="rId23"/>
    <p:sldId id="680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D4C32B-A9A5-48CA-AF74-7434E450C588}">
          <p14:sldIdLst>
            <p14:sldId id="6793"/>
            <p14:sldId id="6796"/>
            <p14:sldId id="6795"/>
            <p14:sldId id="6794"/>
            <p14:sldId id="6797"/>
          </p14:sldIdLst>
        </p14:section>
        <p14:section name="Backup" id="{28D0CE30-6593-44F6-A761-32F22B90E27C}">
          <p14:sldIdLst>
            <p14:sldId id="256"/>
            <p14:sldId id="257"/>
            <p14:sldId id="276"/>
            <p14:sldId id="277"/>
            <p14:sldId id="272"/>
            <p14:sldId id="273"/>
            <p14:sldId id="258"/>
            <p14:sldId id="262"/>
            <p14:sldId id="259"/>
            <p14:sldId id="260"/>
            <p14:sldId id="261"/>
            <p14:sldId id="275"/>
            <p14:sldId id="274"/>
            <p14:sldId id="68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B99"/>
    <a:srgbClr val="3C546E"/>
    <a:srgbClr val="000099"/>
    <a:srgbClr val="66FF66"/>
    <a:srgbClr val="007635"/>
    <a:srgbClr val="CCFF66"/>
    <a:srgbClr val="202F6A"/>
    <a:srgbClr val="FBE5D6"/>
    <a:srgbClr val="CBFDD7"/>
    <a:srgbClr val="E4D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6" autoAdjust="0"/>
    <p:restoredTop sz="96357" autoAdjust="0"/>
  </p:normalViewPr>
  <p:slideViewPr>
    <p:cSldViewPr snapToGrid="0" showGuides="1">
      <p:cViewPr varScale="1">
        <p:scale>
          <a:sx n="128" d="100"/>
          <a:sy n="128" d="100"/>
        </p:scale>
        <p:origin x="424" y="176"/>
      </p:cViewPr>
      <p:guideLst>
        <p:guide orient="horz" pos="2160"/>
        <p:guide pos="3840"/>
      </p:guideLst>
    </p:cSldViewPr>
  </p:slideViewPr>
  <p:notesTextViewPr>
    <p:cViewPr>
      <p:scale>
        <a:sx n="3" d="2"/>
        <a:sy n="3" d="2"/>
      </p:scale>
      <p:origin x="0" y="0"/>
    </p:cViewPr>
  </p:notesTextViewPr>
  <p:sorterViewPr>
    <p:cViewPr varScale="1">
      <p:scale>
        <a:sx n="1" d="1"/>
        <a:sy n="1" d="1"/>
      </p:scale>
      <p:origin x="0" y="-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C2C04-243A-4F87-9E53-F035047D55C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8F16BFF-DB55-456D-92B4-2AA7617A12D1}">
      <dgm:prSet/>
      <dgm:spPr/>
      <dgm:t>
        <a:bodyPr/>
        <a:lstStyle/>
        <a:p>
          <a:r>
            <a:rPr lang="en-US"/>
            <a:t>Not an issue of Inconvenience</a:t>
          </a:r>
        </a:p>
      </dgm:t>
    </dgm:pt>
    <dgm:pt modelId="{08C1BBF3-BD62-47D5-9414-4224A5986273}" type="parTrans" cxnId="{BBFC3DCC-DDAB-4172-B082-7DF837AB1A50}">
      <dgm:prSet/>
      <dgm:spPr/>
      <dgm:t>
        <a:bodyPr/>
        <a:lstStyle/>
        <a:p>
          <a:endParaRPr lang="en-US"/>
        </a:p>
      </dgm:t>
    </dgm:pt>
    <dgm:pt modelId="{9C179E80-0C67-43B4-9688-E88F97D749FB}" type="sibTrans" cxnId="{BBFC3DCC-DDAB-4172-B082-7DF837AB1A50}">
      <dgm:prSet/>
      <dgm:spPr/>
      <dgm:t>
        <a:bodyPr/>
        <a:lstStyle/>
        <a:p>
          <a:endParaRPr lang="en-US"/>
        </a:p>
      </dgm:t>
    </dgm:pt>
    <dgm:pt modelId="{FF96F94C-CFEE-4ECB-AAAA-CB39344531DD}">
      <dgm:prSet/>
      <dgm:spPr/>
      <dgm:t>
        <a:bodyPr/>
        <a:lstStyle/>
        <a:p>
          <a:r>
            <a:rPr lang="en-US"/>
            <a:t>Biggest Patient Safety Issue of Our Time</a:t>
          </a:r>
        </a:p>
      </dgm:t>
    </dgm:pt>
    <dgm:pt modelId="{FE00CCCA-8114-4742-8AE8-74E525BAE10E}" type="parTrans" cxnId="{4DF94BF0-0ADF-4FF4-B078-3EC8DD806CA5}">
      <dgm:prSet/>
      <dgm:spPr/>
      <dgm:t>
        <a:bodyPr/>
        <a:lstStyle/>
        <a:p>
          <a:endParaRPr lang="en-US"/>
        </a:p>
      </dgm:t>
    </dgm:pt>
    <dgm:pt modelId="{2710C9D1-7681-4FA9-92D4-C35718F24ADA}" type="sibTrans" cxnId="{4DF94BF0-0ADF-4FF4-B078-3EC8DD806CA5}">
      <dgm:prSet/>
      <dgm:spPr/>
      <dgm:t>
        <a:bodyPr/>
        <a:lstStyle/>
        <a:p>
          <a:endParaRPr lang="en-US"/>
        </a:p>
      </dgm:t>
    </dgm:pt>
    <dgm:pt modelId="{9E216A03-C869-409A-A70E-6BA596145797}">
      <dgm:prSet/>
      <dgm:spPr/>
      <dgm:t>
        <a:bodyPr/>
        <a:lstStyle/>
        <a:p>
          <a:r>
            <a:rPr lang="en-US"/>
            <a:t>Hidden in Plain Site</a:t>
          </a:r>
        </a:p>
      </dgm:t>
    </dgm:pt>
    <dgm:pt modelId="{2AF2E5A3-741E-4E43-8755-48478E881653}" type="parTrans" cxnId="{FF7CBB3C-C131-4458-821D-87FDD4AF8303}">
      <dgm:prSet/>
      <dgm:spPr/>
      <dgm:t>
        <a:bodyPr/>
        <a:lstStyle/>
        <a:p>
          <a:endParaRPr lang="en-US"/>
        </a:p>
      </dgm:t>
    </dgm:pt>
    <dgm:pt modelId="{5898EF1B-E85D-459A-83D7-C7A300D42F3B}" type="sibTrans" cxnId="{FF7CBB3C-C131-4458-821D-87FDD4AF8303}">
      <dgm:prSet/>
      <dgm:spPr/>
      <dgm:t>
        <a:bodyPr/>
        <a:lstStyle/>
        <a:p>
          <a:endParaRPr lang="en-US"/>
        </a:p>
      </dgm:t>
    </dgm:pt>
    <dgm:pt modelId="{4835CE3B-56D3-A849-ACA4-0A04164324BA}" type="pres">
      <dgm:prSet presAssocID="{30AC2C04-243A-4F87-9E53-F035047D55C1}" presName="vert0" presStyleCnt="0">
        <dgm:presLayoutVars>
          <dgm:dir/>
          <dgm:animOne val="branch"/>
          <dgm:animLvl val="lvl"/>
        </dgm:presLayoutVars>
      </dgm:prSet>
      <dgm:spPr/>
    </dgm:pt>
    <dgm:pt modelId="{11799CC2-5A8A-EC45-8C03-DA9BE466D0B0}" type="pres">
      <dgm:prSet presAssocID="{78F16BFF-DB55-456D-92B4-2AA7617A12D1}" presName="thickLine" presStyleLbl="alignNode1" presStyleIdx="0" presStyleCnt="3"/>
      <dgm:spPr/>
    </dgm:pt>
    <dgm:pt modelId="{811020E2-6CB7-C64C-8235-417C83F8E765}" type="pres">
      <dgm:prSet presAssocID="{78F16BFF-DB55-456D-92B4-2AA7617A12D1}" presName="horz1" presStyleCnt="0"/>
      <dgm:spPr/>
    </dgm:pt>
    <dgm:pt modelId="{464A135D-2FA0-6D46-BE72-F8839B6299AB}" type="pres">
      <dgm:prSet presAssocID="{78F16BFF-DB55-456D-92B4-2AA7617A12D1}" presName="tx1" presStyleLbl="revTx" presStyleIdx="0" presStyleCnt="3"/>
      <dgm:spPr/>
    </dgm:pt>
    <dgm:pt modelId="{8787A591-773E-984B-83B5-9458105E4B25}" type="pres">
      <dgm:prSet presAssocID="{78F16BFF-DB55-456D-92B4-2AA7617A12D1}" presName="vert1" presStyleCnt="0"/>
      <dgm:spPr/>
    </dgm:pt>
    <dgm:pt modelId="{BA7E8C22-FCDD-924C-A296-4A4149117661}" type="pres">
      <dgm:prSet presAssocID="{FF96F94C-CFEE-4ECB-AAAA-CB39344531DD}" presName="thickLine" presStyleLbl="alignNode1" presStyleIdx="1" presStyleCnt="3"/>
      <dgm:spPr/>
    </dgm:pt>
    <dgm:pt modelId="{770F503A-1AF7-AB44-A57F-CE70FAEE6559}" type="pres">
      <dgm:prSet presAssocID="{FF96F94C-CFEE-4ECB-AAAA-CB39344531DD}" presName="horz1" presStyleCnt="0"/>
      <dgm:spPr/>
    </dgm:pt>
    <dgm:pt modelId="{91319599-945B-774A-B82B-D1DA9CE84F7C}" type="pres">
      <dgm:prSet presAssocID="{FF96F94C-CFEE-4ECB-AAAA-CB39344531DD}" presName="tx1" presStyleLbl="revTx" presStyleIdx="1" presStyleCnt="3"/>
      <dgm:spPr/>
    </dgm:pt>
    <dgm:pt modelId="{05702B82-C652-E047-A77F-6EFA383C3206}" type="pres">
      <dgm:prSet presAssocID="{FF96F94C-CFEE-4ECB-AAAA-CB39344531DD}" presName="vert1" presStyleCnt="0"/>
      <dgm:spPr/>
    </dgm:pt>
    <dgm:pt modelId="{3F0EF8F0-6D4F-A44A-8C21-7217C9BEE5A3}" type="pres">
      <dgm:prSet presAssocID="{9E216A03-C869-409A-A70E-6BA596145797}" presName="thickLine" presStyleLbl="alignNode1" presStyleIdx="2" presStyleCnt="3"/>
      <dgm:spPr/>
    </dgm:pt>
    <dgm:pt modelId="{DA22E99E-CF2B-6643-93E4-24F92C22F4A3}" type="pres">
      <dgm:prSet presAssocID="{9E216A03-C869-409A-A70E-6BA596145797}" presName="horz1" presStyleCnt="0"/>
      <dgm:spPr/>
    </dgm:pt>
    <dgm:pt modelId="{42F44EF3-C6AF-AC4A-B6CC-91006177EE19}" type="pres">
      <dgm:prSet presAssocID="{9E216A03-C869-409A-A70E-6BA596145797}" presName="tx1" presStyleLbl="revTx" presStyleIdx="2" presStyleCnt="3"/>
      <dgm:spPr/>
    </dgm:pt>
    <dgm:pt modelId="{8D2C7C29-71C8-A545-B11A-86ECB0D71040}" type="pres">
      <dgm:prSet presAssocID="{9E216A03-C869-409A-A70E-6BA596145797}" presName="vert1" presStyleCnt="0"/>
      <dgm:spPr/>
    </dgm:pt>
  </dgm:ptLst>
  <dgm:cxnLst>
    <dgm:cxn modelId="{8B776B18-5A4D-F24C-BCC6-D55895866A09}" type="presOf" srcId="{78F16BFF-DB55-456D-92B4-2AA7617A12D1}" destId="{464A135D-2FA0-6D46-BE72-F8839B6299AB}" srcOrd="0" destOrd="0" presId="urn:microsoft.com/office/officeart/2008/layout/LinedList"/>
    <dgm:cxn modelId="{FF7CBB3C-C131-4458-821D-87FDD4AF8303}" srcId="{30AC2C04-243A-4F87-9E53-F035047D55C1}" destId="{9E216A03-C869-409A-A70E-6BA596145797}" srcOrd="2" destOrd="0" parTransId="{2AF2E5A3-741E-4E43-8755-48478E881653}" sibTransId="{5898EF1B-E85D-459A-83D7-C7A300D42F3B}"/>
    <dgm:cxn modelId="{87508D43-DE0D-0747-91A1-47D2050AE837}" type="presOf" srcId="{FF96F94C-CFEE-4ECB-AAAA-CB39344531DD}" destId="{91319599-945B-774A-B82B-D1DA9CE84F7C}" srcOrd="0" destOrd="0" presId="urn:microsoft.com/office/officeart/2008/layout/LinedList"/>
    <dgm:cxn modelId="{F1978151-3F91-0647-8E10-C98ACB97DEEE}" type="presOf" srcId="{30AC2C04-243A-4F87-9E53-F035047D55C1}" destId="{4835CE3B-56D3-A849-ACA4-0A04164324BA}" srcOrd="0" destOrd="0" presId="urn:microsoft.com/office/officeart/2008/layout/LinedList"/>
    <dgm:cxn modelId="{A0104CA1-AF10-924C-8268-029651B72CF4}" type="presOf" srcId="{9E216A03-C869-409A-A70E-6BA596145797}" destId="{42F44EF3-C6AF-AC4A-B6CC-91006177EE19}" srcOrd="0" destOrd="0" presId="urn:microsoft.com/office/officeart/2008/layout/LinedList"/>
    <dgm:cxn modelId="{BBFC3DCC-DDAB-4172-B082-7DF837AB1A50}" srcId="{30AC2C04-243A-4F87-9E53-F035047D55C1}" destId="{78F16BFF-DB55-456D-92B4-2AA7617A12D1}" srcOrd="0" destOrd="0" parTransId="{08C1BBF3-BD62-47D5-9414-4224A5986273}" sibTransId="{9C179E80-0C67-43B4-9688-E88F97D749FB}"/>
    <dgm:cxn modelId="{4DF94BF0-0ADF-4FF4-B078-3EC8DD806CA5}" srcId="{30AC2C04-243A-4F87-9E53-F035047D55C1}" destId="{FF96F94C-CFEE-4ECB-AAAA-CB39344531DD}" srcOrd="1" destOrd="0" parTransId="{FE00CCCA-8114-4742-8AE8-74E525BAE10E}" sibTransId="{2710C9D1-7681-4FA9-92D4-C35718F24ADA}"/>
    <dgm:cxn modelId="{AC10B630-AFFE-3E49-B125-BA1027B6CD51}" type="presParOf" srcId="{4835CE3B-56D3-A849-ACA4-0A04164324BA}" destId="{11799CC2-5A8A-EC45-8C03-DA9BE466D0B0}" srcOrd="0" destOrd="0" presId="urn:microsoft.com/office/officeart/2008/layout/LinedList"/>
    <dgm:cxn modelId="{9B6AC0C0-B258-9347-8610-FF301627C67D}" type="presParOf" srcId="{4835CE3B-56D3-A849-ACA4-0A04164324BA}" destId="{811020E2-6CB7-C64C-8235-417C83F8E765}" srcOrd="1" destOrd="0" presId="urn:microsoft.com/office/officeart/2008/layout/LinedList"/>
    <dgm:cxn modelId="{211FD5BD-30C5-2840-9899-F3933202FBAE}" type="presParOf" srcId="{811020E2-6CB7-C64C-8235-417C83F8E765}" destId="{464A135D-2FA0-6D46-BE72-F8839B6299AB}" srcOrd="0" destOrd="0" presId="urn:microsoft.com/office/officeart/2008/layout/LinedList"/>
    <dgm:cxn modelId="{B6E303EC-3033-FF43-9420-BE1ED5F19F3A}" type="presParOf" srcId="{811020E2-6CB7-C64C-8235-417C83F8E765}" destId="{8787A591-773E-984B-83B5-9458105E4B25}" srcOrd="1" destOrd="0" presId="urn:microsoft.com/office/officeart/2008/layout/LinedList"/>
    <dgm:cxn modelId="{E2380D3B-F9D1-9040-9314-B4D616DA35F1}" type="presParOf" srcId="{4835CE3B-56D3-A849-ACA4-0A04164324BA}" destId="{BA7E8C22-FCDD-924C-A296-4A4149117661}" srcOrd="2" destOrd="0" presId="urn:microsoft.com/office/officeart/2008/layout/LinedList"/>
    <dgm:cxn modelId="{7C9A2214-53E4-304D-84F0-C2CA7E474F5D}" type="presParOf" srcId="{4835CE3B-56D3-A849-ACA4-0A04164324BA}" destId="{770F503A-1AF7-AB44-A57F-CE70FAEE6559}" srcOrd="3" destOrd="0" presId="urn:microsoft.com/office/officeart/2008/layout/LinedList"/>
    <dgm:cxn modelId="{232321EF-3D22-D344-91EC-67EA2B413E65}" type="presParOf" srcId="{770F503A-1AF7-AB44-A57F-CE70FAEE6559}" destId="{91319599-945B-774A-B82B-D1DA9CE84F7C}" srcOrd="0" destOrd="0" presId="urn:microsoft.com/office/officeart/2008/layout/LinedList"/>
    <dgm:cxn modelId="{69910C3B-1B01-8940-AF9B-974F4EDCF374}" type="presParOf" srcId="{770F503A-1AF7-AB44-A57F-CE70FAEE6559}" destId="{05702B82-C652-E047-A77F-6EFA383C3206}" srcOrd="1" destOrd="0" presId="urn:microsoft.com/office/officeart/2008/layout/LinedList"/>
    <dgm:cxn modelId="{FF0A9A75-9B79-D047-876A-AA46EC75BE74}" type="presParOf" srcId="{4835CE3B-56D3-A849-ACA4-0A04164324BA}" destId="{3F0EF8F0-6D4F-A44A-8C21-7217C9BEE5A3}" srcOrd="4" destOrd="0" presId="urn:microsoft.com/office/officeart/2008/layout/LinedList"/>
    <dgm:cxn modelId="{66C43EB5-B234-2E46-8C67-92C200CF86F7}" type="presParOf" srcId="{4835CE3B-56D3-A849-ACA4-0A04164324BA}" destId="{DA22E99E-CF2B-6643-93E4-24F92C22F4A3}" srcOrd="5" destOrd="0" presId="urn:microsoft.com/office/officeart/2008/layout/LinedList"/>
    <dgm:cxn modelId="{5FA25F0C-9A56-E843-9BC8-FE7193EB0098}" type="presParOf" srcId="{DA22E99E-CF2B-6643-93E4-24F92C22F4A3}" destId="{42F44EF3-C6AF-AC4A-B6CC-91006177EE19}" srcOrd="0" destOrd="0" presId="urn:microsoft.com/office/officeart/2008/layout/LinedList"/>
    <dgm:cxn modelId="{E7F3F84F-0363-6F43-A0AE-C6CB25C79F88}" type="presParOf" srcId="{DA22E99E-CF2B-6643-93E4-24F92C22F4A3}" destId="{8D2C7C29-71C8-A545-B11A-86ECB0D710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99CC2-5A8A-EC45-8C03-DA9BE466D0B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4A135D-2FA0-6D46-BE72-F8839B6299A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Not an issue of Inconvenience</a:t>
          </a:r>
        </a:p>
      </dsp:txBody>
      <dsp:txXfrm>
        <a:off x="0" y="2703"/>
        <a:ext cx="6900512" cy="1843578"/>
      </dsp:txXfrm>
    </dsp:sp>
    <dsp:sp modelId="{BA7E8C22-FCDD-924C-A296-4A4149117661}">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19599-945B-774A-B82B-D1DA9CE84F7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Biggest Patient Safety Issue of Our Time</a:t>
          </a:r>
        </a:p>
      </dsp:txBody>
      <dsp:txXfrm>
        <a:off x="0" y="1846281"/>
        <a:ext cx="6900512" cy="1843578"/>
      </dsp:txXfrm>
    </dsp:sp>
    <dsp:sp modelId="{3F0EF8F0-6D4F-A44A-8C21-7217C9BEE5A3}">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44EF3-C6AF-AC4A-B6CC-91006177EE19}">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Hidden in Plain Site</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6058D2-7738-486A-BD78-B7A9284A2DAF}" type="datetimeFigureOut">
              <a:rPr lang="en-US" smtClean="0"/>
              <a:t>3/23/22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9CAF12-EF1C-431E-B406-0EC8901FBB60}" type="slidenum">
              <a:rPr lang="en-US" smtClean="0"/>
              <a:t>‹#›</a:t>
            </a:fld>
            <a:endParaRPr lang="en-US"/>
          </a:p>
        </p:txBody>
      </p:sp>
    </p:spTree>
    <p:extLst>
      <p:ext uri="{BB962C8B-B14F-4D97-AF65-F5344CB8AC3E}">
        <p14:creationId xmlns:p14="http://schemas.microsoft.com/office/powerpoint/2010/main" val="605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Library_of_Congress" TargetMode="External"/><Relationship Id="rId13" Type="http://schemas.openxmlformats.org/officeDocument/2006/relationships/hyperlink" Target="https://en.wikipedia.org/wiki/W._Edwards_Deming#cite_note-5" TargetMode="External"/><Relationship Id="rId18" Type="http://schemas.openxmlformats.org/officeDocument/2006/relationships/hyperlink" Target="https://en.wikipedia.org/wiki/W._Edwards_Deming#cite_note-8" TargetMode="External"/><Relationship Id="rId3" Type="http://schemas.openxmlformats.org/officeDocument/2006/relationships/hyperlink" Target="http://www.ihi.org/communities/blogs/_layouts/15/ihi/community/blog/itemview.aspx?List=7d1126ec-8f63-4a3b-9926-c44ea3036813&amp;ID=159" TargetMode="External"/><Relationship Id="rId21" Type="http://schemas.openxmlformats.org/officeDocument/2006/relationships/hyperlink" Target="https://en.wikipedia.org/wiki/Japanese_post-war_economic_miracle" TargetMode="External"/><Relationship Id="rId7" Type="http://schemas.openxmlformats.org/officeDocument/2006/relationships/hyperlink" Target="https://en.wikipedia.org/wiki/Sampling_technique" TargetMode="External"/><Relationship Id="rId12" Type="http://schemas.openxmlformats.org/officeDocument/2006/relationships/hyperlink" Target="https://en.wikipedia.org/wiki/W._Edwards_Deming#cite_note-4" TargetMode="External"/><Relationship Id="rId17" Type="http://schemas.openxmlformats.org/officeDocument/2006/relationships/hyperlink" Target="https://en.wikipedia.org/wiki/Statistical_process_control" TargetMode="External"/><Relationship Id="rId2" Type="http://schemas.openxmlformats.org/officeDocument/2006/relationships/slide" Target="../slides/slide7.xml"/><Relationship Id="rId16" Type="http://schemas.openxmlformats.org/officeDocument/2006/relationships/hyperlink" Target="https://en.wikipedia.org/wiki/Walter_Shewhart" TargetMode="External"/><Relationship Id="rId20" Type="http://schemas.openxmlformats.org/officeDocument/2006/relationships/hyperlink" Target="https://en.wikipedia.org/wiki/W._Edwards_Deming#cite_note-9" TargetMode="External"/><Relationship Id="rId1" Type="http://schemas.openxmlformats.org/officeDocument/2006/relationships/notesMaster" Target="../notesMasters/notesMaster1.xml"/><Relationship Id="rId6" Type="http://schemas.openxmlformats.org/officeDocument/2006/relationships/hyperlink" Target="https://en.wikipedia.org/wiki/Mathematical_physics" TargetMode="External"/><Relationship Id="rId11" Type="http://schemas.openxmlformats.org/officeDocument/2006/relationships/hyperlink" Target="https://en.wikipedia.org/wiki/Ford_Motor_Company" TargetMode="External"/><Relationship Id="rId5" Type="http://schemas.openxmlformats.org/officeDocument/2006/relationships/hyperlink" Target="https://en.wikipedia.org/wiki/Electrical_engineer" TargetMode="External"/><Relationship Id="rId15" Type="http://schemas.openxmlformats.org/officeDocument/2006/relationships/hyperlink" Target="https://en.wikipedia.org/wiki/W._Edwards_Deming#cite_note-7" TargetMode="External"/><Relationship Id="rId10" Type="http://schemas.openxmlformats.org/officeDocument/2006/relationships/hyperlink" Target="https://en.wikipedia.org/wiki/W._Edwards_Deming#cite_note-3" TargetMode="External"/><Relationship Id="rId19" Type="http://schemas.openxmlformats.org/officeDocument/2006/relationships/hyperlink" Target="https://en.wikipedia.org/wiki/PDCA#About" TargetMode="External"/><Relationship Id="rId4" Type="http://schemas.openxmlformats.org/officeDocument/2006/relationships/hyperlink" Target="http://www.psqh.com/julaug08/editor.html" TargetMode="External"/><Relationship Id="rId9" Type="http://schemas.openxmlformats.org/officeDocument/2006/relationships/hyperlink" Target="https://en.wikipedia.org/wiki/W._Edwards_Deming#cite_note-2" TargetMode="External"/><Relationship Id="rId14" Type="http://schemas.openxmlformats.org/officeDocument/2006/relationships/hyperlink" Target="https://en.wikipedia.org/wiki/W._Edwards_Deming#cite_note-6" TargetMode="External"/><Relationship Id="rId22" Type="http://schemas.openxmlformats.org/officeDocument/2006/relationships/hyperlink" Target="https://en.wikipedia.org/wiki/W._Edwards_Deming#cite_note-lecture-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ashingtonpost.com/national/health-science/ers-can-be-loud-hectic-and-even-dangerous-for-the-elderly-heres-how-hospitals-are-trying-to-fix-that/2018/12/07/9f242400-f362-11e8-80d0-f7e1948d55f4_story.html?utm_term=.d0881092c666&amp;itid=lk_inline_manual_14" TargetMode="External"/><Relationship Id="rId3" Type="http://schemas.openxmlformats.org/officeDocument/2006/relationships/hyperlink" Target="https://www.ncbi.nlm.nih.gov/pubmed/18785944" TargetMode="External"/><Relationship Id="rId7" Type="http://schemas.openxmlformats.org/officeDocument/2006/relationships/hyperlink" Target="https://www.ncbi.nlm.nih.gov/pubmed/19538503" TargetMode="External"/><Relationship Id="rId12" Type="http://schemas.openxmlformats.org/officeDocument/2006/relationships/hyperlink" Target="https://www.ncbi.nlm.nih.gov/pubmed/26643637"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cbi.nlm.nih.gov/pubmed/22168198" TargetMode="External"/><Relationship Id="rId11" Type="http://schemas.openxmlformats.org/officeDocument/2006/relationships/hyperlink" Target="https://www.healthaffairs.org/doi/10.1377/hlthaff.2011.0786" TargetMode="External"/><Relationship Id="rId5" Type="http://schemas.openxmlformats.org/officeDocument/2006/relationships/hyperlink" Target="https://www.nap.edu/read/11621/chapter/4#38" TargetMode="External"/><Relationship Id="rId10" Type="http://schemas.openxmlformats.org/officeDocument/2006/relationships/hyperlink" Target="https://www.wsj.com/articles/u-s-hospital-profits-fall-as-labor-costs-grow-and-patient-mix-shifts-1524495601" TargetMode="External"/><Relationship Id="rId4" Type="http://schemas.openxmlformats.org/officeDocument/2006/relationships/hyperlink" Target="https://www.ncbi.nlm.nih.gov/pubmed/25148726" TargetMode="External"/><Relationship Id="rId9" Type="http://schemas.openxmlformats.org/officeDocument/2006/relationships/hyperlink" Target="https://www.ncbi.nlm.nih.gov/pubmed/2806361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instagram.com/tjcommission/" TargetMode="External"/><Relationship Id="rId3" Type="http://schemas.openxmlformats.org/officeDocument/2006/relationships/hyperlink" Target="https://www.jointcommission.org/resources/news-and-multimedia/blogs/dateline-tjc/2021/08/unimaginable-health-care-worker-burnout-in-the-4th-covid-19-wave/" TargetMode="External"/><Relationship Id="rId7" Type="http://schemas.openxmlformats.org/officeDocument/2006/relationships/hyperlink" Target="https://twitter.com/TJCommissio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linkedin.com/uas/login?session_redirect=https%3A%2F%2Fwww.linkedin.com%2Fcompany%2Fjoint-commission%2Fmycompany%2Fverification%2F%3FviewAsMember%3Dtrue" TargetMode="External"/><Relationship Id="rId5" Type="http://schemas.openxmlformats.org/officeDocument/2006/relationships/hyperlink" Target="https://www.facebook.com/TheJointCommission" TargetMode="External"/><Relationship Id="rId4" Type="http://schemas.openxmlformats.org/officeDocument/2006/relationships/hyperlink" Target="https://www.jointcommission.org/resources/news-and-multimedia/blogs/dateline-tjc/2021/06/solving-the-mental-health-crisis-through-community-collabor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crowding is a global problem, in the United States (which spends on average twice as much on health care as other developed countries30) crowding is readily traced to health care structure and economics.</a:t>
            </a:r>
          </a:p>
          <a:p>
            <a:endParaRPr lang="en-US" dirty="0"/>
          </a:p>
          <a:p>
            <a:r>
              <a:rPr lang="en-US" dirty="0"/>
              <a:t>Health System Incentive Structure</a:t>
            </a:r>
          </a:p>
          <a:p>
            <a:endParaRPr lang="en-US" dirty="0"/>
          </a:p>
          <a:p>
            <a:r>
              <a:rPr lang="en-US" dirty="0"/>
              <a:t>Health care financing forces many hospitals to structure operations that ensure the inevitability of both hospital and ED crowding.4 ED crowding arises from admitted </a:t>
            </a:r>
            <a:r>
              <a:rPr lang="en-US" dirty="0" err="1"/>
              <a:t>patientsboarding</a:t>
            </a:r>
            <a:r>
              <a:rPr lang="en-US" dirty="0"/>
              <a:t> in the ED, rendering these beds as unavailable for other ED patients awaiting evaluation and management. Boarding is defined as time from admission decision until the patient leaves the ED.5 Excessive ED boarding results </a:t>
            </a:r>
            <a:r>
              <a:rPr lang="en-US" dirty="0" err="1"/>
              <a:t>fromaccess</a:t>
            </a:r>
            <a:r>
              <a:rPr lang="en-US" dirty="0"/>
              <a:t> block, i.e., the inability to access appropriate hospital beds within a reasonable time. Access block itself occurs due to high inpatient occupancy rates, whether related to overwhelming service demand, inefficient patient flow processes, or both. Boarding patients effectively reduce ED size and function. In some settings, it is not uncommon to experience functional decreases in ED capacity of 50% or more due to boarding for a substantial portion of the day.</a:t>
            </a:r>
          </a:p>
          <a:p>
            <a:endParaRPr lang="en-US" dirty="0"/>
          </a:p>
          <a:p>
            <a:r>
              <a:rPr lang="en-US" dirty="0"/>
              <a:t>Between 2005 and 2017, there were about 1,000 hospital mergers and acquisitions affecting nearly 50% of acute care hospitals in the United States.31 Health system consolidation driven by </a:t>
            </a:r>
            <a:r>
              <a:rPr lang="en-US" dirty="0" err="1"/>
              <a:t>marketshare</a:t>
            </a:r>
            <a:r>
              <a:rPr lang="en-US" dirty="0"/>
              <a:t> motivations and “financial survival” particularly affects inpatient capacity in major AMCs. Highly complex patients are referred/transferred to the tertiary/quaternary center institution of the consolidated health system entity.</a:t>
            </a:r>
          </a:p>
          <a:p>
            <a:r>
              <a:rPr lang="en-US" dirty="0"/>
              <a:t>Budget requirements or misaligned financial incentives compel hospitals to set inpatient census goals at levels that predictably result in ED access block. Crowding will occur when hospital occupancy exceeds 85%–90%. Our experience finds that in most institutions, ED gridlock is assured when inpatient occupancy exceeds 90%.32</a:t>
            </a:r>
          </a:p>
          <a:p>
            <a:r>
              <a:rPr lang="en-US" dirty="0"/>
              <a:t>The 2007 Institute of Medicine report particularly stressed that financial disincentives are an impediment to addressing ED crowding because financial drivers force inequitable queuing of ED admissions in many hospitals.4 ED patients are considered to generate less revenue, even among the insured,4,</a:t>
            </a:r>
          </a:p>
          <a:p>
            <a:r>
              <a:rPr lang="en-US" dirty="0"/>
              <a:t>10 and are thus often not prioritized as they are thought of as financially less</a:t>
            </a:r>
          </a:p>
          <a:p>
            <a:r>
              <a:rPr lang="en-US" dirty="0"/>
              <a:t>desirable.33 Thus, ED admissions vie for hospital beds with patients considered more financially rewarding, such as elective admissions, some transfers, and patients undergoing major procedures/ surgeries. Indeed, in some hospitals, patients often board in the ED despite open beds held for specialty patients or in anticipation of other financially desirable elective admissions or transfers.4</a:t>
            </a:r>
          </a:p>
          <a:p>
            <a:r>
              <a:rPr lang="en-US" dirty="0"/>
              <a:t>Insufficient Health Care Capacity</a:t>
            </a:r>
          </a:p>
          <a:p>
            <a:r>
              <a:rPr lang="en-US" dirty="0"/>
              <a:t>Lack of capacity in the U.S. health system also promotes ED crowding. ED visits in the last 2 decades have strongly outpaced population growth.31 However, during this time frame, admissions rose 21% while acute care hospitals and staffed beds decreased by 7% and 11%, respectively. Total EDs have decreased, and inpatient bed capacity has decreased by 27%, to 2.41 from 3.32 per 1,000 population.31</a:t>
            </a:r>
          </a:p>
          <a:p>
            <a:r>
              <a:rPr lang="en-US" dirty="0"/>
              <a:t>To fulfill their multiple missions, many tertiary care and AMC hospitals experience insatiable demand for specialty services, need to comply with EMTALA (Emergency Medicine Treatment and Labor Act)36 requirements to accept complex referred patients, and often have local community obligations, as well as resident and fellow training-related volume requirements. In such hospitals, census can be well over 100% at any given point in time (i.e., more patients slated for admission than actual staffed beds). Where this occurs, adjusting hospital financing and redistributing service beds will not dampen high occupancy. Hospitals are largely restricted to weekday daytime operations. This creates a functional capacity mismatch with the ED that operates 24-7 and thus requires resources to accommodate a predictable flow of patients and admissions. Much of the resource requirements are during the evening and weekends, and less so during traditional weekday work hours. Although smoothing of admissions and surgeries over the full week has been shown to be very effective at reducing crowding,37,</a:t>
            </a:r>
          </a:p>
          <a:p>
            <a:r>
              <a:rPr lang="en-US" dirty="0"/>
              <a:t>38 this practice is largely avoided. In</a:t>
            </a:r>
          </a:p>
          <a:p>
            <a:r>
              <a:rPr lang="en-US" dirty="0"/>
              <a:t>the experience of some of us, we find it has been tried but strongly resisted by the surgeons and other proceduralist. Indeed, despite some hospitals investing millions of dollars to mitigate crowding, and developing “command centers” that attend to inefficiencies, boarding today has actually worsened.28 Demand for services in many hospitals, particularly AMCs, is so high that improvements are rapidly overcome.</a:t>
            </a:r>
          </a:p>
          <a:p>
            <a:r>
              <a:rPr lang="en-US" dirty="0"/>
              <a:t>Capacity in other venues of health care is also severely wanting. Lack of availability of </a:t>
            </a:r>
            <a:r>
              <a:rPr lang="en-US" dirty="0" err="1"/>
              <a:t>postdischarge</a:t>
            </a:r>
            <a:r>
              <a:rPr lang="en-US" dirty="0"/>
              <a:t> facility beds leads to long-term hospital occupancy.39 Inpatient units experience eroding functional capacity as patients await placement in post-discharge health care settings (rehabilitation centers, skilled nursing facilities, or nursing homes).</a:t>
            </a:r>
          </a:p>
          <a:p>
            <a:endParaRPr lang="en-US" dirty="0"/>
          </a:p>
          <a:p>
            <a:r>
              <a:rPr lang="en-US" dirty="0"/>
              <a:t>Compounding the capacity challenges, the United States is experiencing a nursing shortage — including highly skilled ICU and ED nurses — that has reached crisis levels in some jurisdictions.40 Reasons for staff shortages are complex and not only budget-related. Covid-19 has had its own impact on staffing generally, and accentuated nursing shortages. Regardless, unstaffed inpatient beds decrease capacity, further debilitating ED flow and efficiency.</a:t>
            </a:r>
          </a:p>
          <a:p>
            <a:r>
              <a:rPr lang="en-US" dirty="0"/>
              <a:t>Functional outpatient capacity is also wanting. Outpatient health care availability also largely exists on a weekday daytime model, which impedes access for many patients who work or have childcare responsibilities during those hours.41 Patients seek ED care because alternatives are difficult due to factors such as general lack of outpatient services, inadequate primary care capacity, unavailability of after-hours care, and lengthy waits for primary and specialty care appointments.6 These impediments lead to poor control of chronic illness, which, in turn, lead to increased likelihood of decompensated illness presenting to EDs, further increasing admission pressures. While various outpatient services, including telehealth visits, may have been increased due to Covid-19, a considerable proportion of ED visits occur outside the time frame that such venues are available.41 These obstacles persist and will continue post–Covid-19 despite augmentation of alternate outpatient modalities during the height of Covid-19. Although telehealth visits increased considerably during the pandemic and are likely to endure, this modality is not an easy option for lower socioeconomic groups or the elderly, and some in rural settings who are less likely to readily participate in this modality due to technology issues.42 In addition, insurers are already levying copays. Based on the recent survey of AACEM members, high-acuity patients and patients requiring admission, i.e., those most responsible for ED crowding, remain largely the same as pre–Covid-19 levels.</a:t>
            </a:r>
          </a:p>
          <a:p>
            <a:r>
              <a:rPr lang="en-US" dirty="0"/>
              <a:t>As many as one in four people are affected by behavioral health disorders, a leading cause of disability worldwide. Despite the extent of this public health problem, stigma against mental illness has resulted in prioritization of physical illness over mental illness.43 The profound lack of both inpatient and outpatient psychiatric and substance use services, and the labyrinthian processes for psychiatric services driven by byzantine insurance coverage, have placed extraordinary pressure on </a:t>
            </a:r>
            <a:r>
              <a:rPr lang="en-US" dirty="0" err="1"/>
              <a:t>EDs.</a:t>
            </a:r>
            <a:r>
              <a:rPr lang="en-US" dirty="0"/>
              <a:t> Further, inpatient psychiatric beds have decreased.44 Thus, the ED has become the default location for evaluation and placement of acutely decompensated psychiatric patients. Between 2006 and 2014, ED visits for mental health or substance use disorders rose 44%, from 14.1 to 20.3 visits overall per 1,000 population.45 Suicidal ideation, which generally requires extensive evaluation, has increased more than 400%, from 43,800 first-listed ED diagnoses in 2006 to 225,600 in 2014.45 Patients with overdoses increased considerably during the pandemic, to a mean of 14,959 ED visits in 2020 compared to 12,891 during a similar 41-week period in 2019.46</a:t>
            </a:r>
          </a:p>
          <a:p>
            <a:endParaRPr lang="en-US" dirty="0"/>
          </a:p>
          <a:p>
            <a:r>
              <a:rPr lang="en-US" dirty="0"/>
              <a:t>Data show that behavioral health patients are disproportionately affected by boarding.47 Thus, it is common to have patients with acute psychiatric issues stay in the ED for 3 to 5 days or more, while trying to find an accepting inpatient facility. Issues related to placement of psychiatric patients during the pandemic extended ED boarding of upwards of 10 days and even more in some of our facilities. The discriminatory lack of mental health care resources including inpatient beds renders patients with psychiatric conditions the most common victims of ED boarding. While most </a:t>
            </a:r>
            <a:r>
              <a:rPr lang="en-US" dirty="0" err="1"/>
              <a:t>nonrespiratory</a:t>
            </a:r>
            <a:r>
              <a:rPr lang="en-US" dirty="0"/>
              <a:t>–related visits decreased dramatically at the height of Covid-19 surge, mental and substance use disorders remained the same.2</a:t>
            </a:r>
          </a:p>
          <a:p>
            <a:r>
              <a:rPr lang="en-US" dirty="0"/>
              <a:t>Hospital-based inpatient psychiatry units caring for the sickest, least stable patients have become revolving doors. In our experience, these hospital-based units are nearly always full. Due to intense pressure to take the next qualifying admission, (which often comes from the ED) inpatient psychiatric services practice a form of reverse triage. Inpatients who are barely stabilized are discharged, often back into their original unstable environment, to be able to care for a patient in the ED who is less stable and thus at higher risk.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06BB4C-1E0D-4CB3-9F26-28AD0EB885F4}" type="slidenum">
              <a:rPr lang="en-US" smtClean="0"/>
              <a:t>6</a:t>
            </a:fld>
            <a:endParaRPr lang="en-US"/>
          </a:p>
        </p:txBody>
      </p:sp>
    </p:spTree>
    <p:extLst>
      <p:ext uri="{BB962C8B-B14F-4D97-AF65-F5344CB8AC3E}">
        <p14:creationId xmlns:p14="http://schemas.microsoft.com/office/powerpoint/2010/main" val="257878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1E"/>
                </a:solidFill>
                <a:effectLst/>
                <a:latin typeface="Roboto Slab"/>
              </a:rPr>
              <a:t>Dr. Robert H. </a:t>
            </a:r>
            <a:r>
              <a:rPr lang="en-US" b="0" i="0" dirty="0" err="1">
                <a:solidFill>
                  <a:srgbClr val="1E1E1E"/>
                </a:solidFill>
                <a:effectLst/>
                <a:latin typeface="Roboto Slab"/>
              </a:rPr>
              <a:t>Shmerling</a:t>
            </a:r>
            <a:r>
              <a:rPr lang="en-US" b="0" i="0" dirty="0">
                <a:solidFill>
                  <a:srgbClr val="1E1E1E"/>
                </a:solidFill>
                <a:effectLst/>
                <a:latin typeface="Roboto Slab"/>
              </a:rPr>
              <a:t> is the former clinical chief of the division of rheumatology at Beth Israel Deaconess Medical Center (BIDMC), and is a current member of the corresponding faculty in medicine at Harvard Medical School. As a practicing rheumatologist for over 30 years, Dr. </a:t>
            </a:r>
            <a:r>
              <a:rPr lang="en-US" b="0" i="0" dirty="0" err="1">
                <a:solidFill>
                  <a:srgbClr val="1E1E1E"/>
                </a:solidFill>
                <a:effectLst/>
                <a:latin typeface="Roboto Slab"/>
              </a:rPr>
              <a:t>Shmerling</a:t>
            </a:r>
            <a:r>
              <a:rPr lang="en-US" b="0" i="0" dirty="0">
                <a:solidFill>
                  <a:srgbClr val="1E1E1E"/>
                </a:solidFill>
                <a:effectLst/>
                <a:latin typeface="Roboto Slab"/>
              </a:rPr>
              <a:t> engaged in a mix of patient care, teaching, and research. His research interests center on diagnostic studies in patients with musculoskeletal symptoms, and rheumatic and autoimmune diseases. He has published research regarding infectious arthritis, medical ethics, and diagnostic test performance in rheumatic disease. Having retired from patient care in 2019, Dr. </a:t>
            </a:r>
            <a:r>
              <a:rPr lang="en-US" b="0" i="0" dirty="0" err="1">
                <a:solidFill>
                  <a:srgbClr val="1E1E1E"/>
                </a:solidFill>
                <a:effectLst/>
                <a:latin typeface="Roboto Slab"/>
              </a:rPr>
              <a:t>Shmerling</a:t>
            </a:r>
            <a:r>
              <a:rPr lang="en-US" b="0" i="0" dirty="0">
                <a:solidFill>
                  <a:srgbClr val="1E1E1E"/>
                </a:solidFill>
                <a:effectLst/>
                <a:latin typeface="Roboto Slab"/>
              </a:rPr>
              <a:t> now works as a senior faculty editor for Harvard Health Publishing.</a:t>
            </a:r>
            <a:endParaRPr lang="en-US" dirty="0"/>
          </a:p>
        </p:txBody>
      </p:sp>
      <p:sp>
        <p:nvSpPr>
          <p:cNvPr id="4" name="Slide Number Placeholder 3"/>
          <p:cNvSpPr>
            <a:spLocks noGrp="1"/>
          </p:cNvSpPr>
          <p:nvPr>
            <p:ph type="sldNum" sz="quarter" idx="5"/>
          </p:nvPr>
        </p:nvSpPr>
        <p:spPr/>
        <p:txBody>
          <a:bodyPr/>
          <a:lstStyle/>
          <a:p>
            <a:fld id="{6606BB4C-1E0D-4CB3-9F26-28AD0EB885F4}" type="slidenum">
              <a:rPr lang="en-US" smtClean="0"/>
              <a:t>18</a:t>
            </a:fld>
            <a:endParaRPr lang="en-US"/>
          </a:p>
        </p:txBody>
      </p:sp>
    </p:spTree>
    <p:extLst>
      <p:ext uri="{BB962C8B-B14F-4D97-AF65-F5344CB8AC3E}">
        <p14:creationId xmlns:p14="http://schemas.microsoft.com/office/powerpoint/2010/main" val="400096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4B4F58"/>
                </a:solidFill>
                <a:effectLst/>
                <a:latin typeface="Source Sans Pro" panose="020B0503030403020204" pitchFamily="34" charset="0"/>
              </a:rPr>
              <a:t>Roughly 2,000 peer review publications on crowding</a:t>
            </a:r>
          </a:p>
          <a:p>
            <a:pPr algn="l" fontAlgn="base"/>
            <a:endParaRPr lang="en-US" b="0" i="0" dirty="0">
              <a:solidFill>
                <a:srgbClr val="4B4F58"/>
              </a:solidFill>
              <a:effectLst/>
              <a:latin typeface="Source Sans Pro" panose="020B0503030403020204" pitchFamily="34" charset="0"/>
            </a:endParaRPr>
          </a:p>
          <a:p>
            <a:pPr algn="l" fontAlgn="base"/>
            <a:endParaRPr lang="en-US" b="0" i="0" dirty="0">
              <a:solidFill>
                <a:srgbClr val="4B4F58"/>
              </a:solidFill>
              <a:effectLst/>
              <a:latin typeface="Source Sans Pro" panose="020B0503030403020204" pitchFamily="34" charset="0"/>
            </a:endParaRPr>
          </a:p>
          <a:p>
            <a:pPr algn="l" fontAlgn="base"/>
            <a:endParaRPr lang="en-US" b="0" i="0" dirty="0">
              <a:solidFill>
                <a:srgbClr val="4B4F58"/>
              </a:solidFill>
              <a:effectLst/>
              <a:latin typeface="Source Sans Pro" panose="020B0503030403020204" pitchFamily="34" charset="0"/>
            </a:endParaRPr>
          </a:p>
          <a:p>
            <a:pPr algn="l" fontAlgn="base"/>
            <a:r>
              <a:rPr lang="en-US" b="0" i="0" dirty="0">
                <a:solidFill>
                  <a:srgbClr val="4B4F58"/>
                </a:solidFill>
                <a:effectLst/>
                <a:latin typeface="Source Sans Pro" panose="020B0503030403020204" pitchFamily="34" charset="0"/>
              </a:rPr>
              <a:t>The source of this quote is in question: It is certainly very consistent with Deming’s ideas on management. There seems to be a good chance </a:t>
            </a:r>
            <a:r>
              <a:rPr lang="en-US" b="0" i="0" u="none" strike="noStrike" dirty="0">
                <a:solidFill>
                  <a:srgbClr val="4B4F58"/>
                </a:solidFill>
                <a:effectLst/>
                <a:latin typeface="Source Sans Pro" panose="020B0503030403020204" pitchFamily="34" charset="0"/>
                <a:hlinkClick r:id="rId3"/>
              </a:rPr>
              <a:t>Paul </a:t>
            </a:r>
            <a:r>
              <a:rPr lang="en-US" b="0" i="0" u="none" strike="noStrike" dirty="0" err="1">
                <a:solidFill>
                  <a:srgbClr val="4B4F58"/>
                </a:solidFill>
                <a:effectLst/>
                <a:latin typeface="Source Sans Pro" panose="020B0503030403020204" pitchFamily="34" charset="0"/>
                <a:hlinkClick r:id="rId3"/>
              </a:rPr>
              <a:t>Batalden</a:t>
            </a:r>
            <a:r>
              <a:rPr lang="en-US" b="0" i="0" u="none" strike="noStrike" dirty="0">
                <a:solidFill>
                  <a:srgbClr val="4B4F58"/>
                </a:solidFill>
                <a:effectLst/>
                <a:latin typeface="Source Sans Pro" panose="020B0503030403020204" pitchFamily="34" charset="0"/>
                <a:hlinkClick r:id="rId3"/>
              </a:rPr>
              <a:t> altered a quote from Arthur Jones</a:t>
            </a:r>
            <a:r>
              <a:rPr lang="en-US" b="0" i="0" dirty="0">
                <a:solidFill>
                  <a:srgbClr val="4B4F58"/>
                </a:solidFill>
                <a:effectLst/>
                <a:latin typeface="Source Sans Pro" panose="020B0503030403020204" pitchFamily="34" charset="0"/>
              </a:rPr>
              <a:t>: “All organizations are perfectly designed to get the results they get!”</a:t>
            </a:r>
          </a:p>
          <a:p>
            <a:pPr algn="l" fontAlgn="base"/>
            <a:r>
              <a:rPr lang="en-US" b="0" i="0" dirty="0">
                <a:solidFill>
                  <a:srgbClr val="4B4F58"/>
                </a:solidFill>
                <a:effectLst/>
                <a:latin typeface="Source Sans Pro" panose="020B0503030403020204" pitchFamily="34" charset="0"/>
              </a:rPr>
              <a:t>An early source exploring the origin suggested 1 of 2 people Dr. Deming worked with, </a:t>
            </a:r>
            <a:r>
              <a:rPr lang="en-US" b="0" i="0" u="none" strike="noStrike" dirty="0">
                <a:solidFill>
                  <a:srgbClr val="4B4F58"/>
                </a:solidFill>
                <a:effectLst/>
                <a:latin typeface="Source Sans Pro" panose="020B0503030403020204" pitchFamily="34" charset="0"/>
                <a:hlinkClick r:id="rId4"/>
              </a:rPr>
              <a:t>Dr. Paul </a:t>
            </a:r>
            <a:r>
              <a:rPr lang="en-US" b="0" i="0" u="none" strike="noStrike" dirty="0" err="1">
                <a:solidFill>
                  <a:srgbClr val="4B4F58"/>
                </a:solidFill>
                <a:effectLst/>
                <a:latin typeface="Source Sans Pro" panose="020B0503030403020204" pitchFamily="34" charset="0"/>
                <a:hlinkClick r:id="rId4"/>
              </a:rPr>
              <a:t>Batalden</a:t>
            </a:r>
            <a:r>
              <a:rPr lang="en-US" b="0" i="0" u="none" strike="noStrike" dirty="0">
                <a:solidFill>
                  <a:srgbClr val="4B4F58"/>
                </a:solidFill>
                <a:effectLst/>
                <a:latin typeface="Source Sans Pro" panose="020B0503030403020204" pitchFamily="34" charset="0"/>
                <a:hlinkClick r:id="rId4"/>
              </a:rPr>
              <a:t> or Donald Berwick</a:t>
            </a:r>
            <a:r>
              <a:rPr lang="en-US" b="0" i="0" dirty="0">
                <a:solidFill>
                  <a:srgbClr val="4B4F58"/>
                </a:solidFill>
                <a:effectLst/>
                <a:latin typeface="Source Sans Pro" panose="020B0503030403020204" pitchFamily="34" charset="0"/>
              </a:rPr>
              <a:t> originated the quote. Given that the newer article from IHI lists Paul </a:t>
            </a:r>
            <a:r>
              <a:rPr lang="en-US" b="0" i="0" dirty="0" err="1">
                <a:solidFill>
                  <a:srgbClr val="4B4F58"/>
                </a:solidFill>
                <a:effectLst/>
                <a:latin typeface="Source Sans Pro" panose="020B0503030403020204" pitchFamily="34" charset="0"/>
              </a:rPr>
              <a:t>Batalden</a:t>
            </a:r>
            <a:r>
              <a:rPr lang="en-US" b="0" i="0" dirty="0">
                <a:solidFill>
                  <a:srgbClr val="4B4F58"/>
                </a:solidFill>
                <a:effectLst/>
                <a:latin typeface="Source Sans Pro" panose="020B0503030403020204" pitchFamily="34" charset="0"/>
              </a:rPr>
              <a:t> as a co-author and he remembers slightly altering Arthur Jones’ quote it seems likely Arter was the original source.</a:t>
            </a:r>
          </a:p>
          <a:p>
            <a:pPr algn="l" fontAlgn="base"/>
            <a:endParaRPr lang="en-US" b="0" i="0" dirty="0">
              <a:solidFill>
                <a:srgbClr val="4B4F58"/>
              </a:solidFill>
              <a:effectLst/>
              <a:latin typeface="Source Sans Pro" panose="020B0503030403020204" pitchFamily="34" charset="0"/>
            </a:endParaRPr>
          </a:p>
          <a:p>
            <a:pPr algn="l" fontAlgn="base"/>
            <a:r>
              <a:rPr lang="en-US" b="0" i="0" dirty="0">
                <a:solidFill>
                  <a:srgbClr val="455560"/>
                </a:solidFill>
                <a:effectLst/>
                <a:latin typeface="Arial" panose="020B0604020202020204" pitchFamily="34" charset="0"/>
              </a:rPr>
              <a:t>We worked together as co-chairmen of the US Quality Council of the Conference Board in the 1970s.  While together, we learned that both of us had been tremendously influenced by the thought and practice of Dr. W. Edwards Deming. His invitation to think in terms of results generated by systems within which we all work were deeply important to us then — and now. His teachings build on the Theory of Variation and the need to redesign (i.e., improve) the system to narrow variation as the principal cause of error.</a:t>
            </a:r>
            <a:endParaRPr lang="en-US" b="0" i="0" dirty="0">
              <a:solidFill>
                <a:srgbClr val="4B4F58"/>
              </a:solidFill>
              <a:effectLst/>
              <a:latin typeface="Source Sans Pro" panose="020B0503030403020204" pitchFamily="34" charset="0"/>
            </a:endParaRPr>
          </a:p>
          <a:p>
            <a:endParaRPr lang="en-US" dirty="0"/>
          </a:p>
          <a:p>
            <a:r>
              <a:rPr lang="en-US" b="1" i="0" dirty="0">
                <a:solidFill>
                  <a:srgbClr val="202122"/>
                </a:solidFill>
                <a:effectLst/>
                <a:latin typeface="Arial" panose="020B0604020202020204" pitchFamily="34" charset="0"/>
              </a:rPr>
              <a:t>William Edwards Deming</a:t>
            </a:r>
            <a:r>
              <a:rPr lang="en-US" b="0" i="0" dirty="0">
                <a:solidFill>
                  <a:srgbClr val="202122"/>
                </a:solidFill>
                <a:effectLst/>
                <a:latin typeface="Arial" panose="020B0604020202020204" pitchFamily="34" charset="0"/>
              </a:rPr>
              <a:t> (October 14, 1900 – December 20, 1993) was an American engineer, statistician, professor, author, lecturer, and management consultant. Educated initially as an </a:t>
            </a:r>
            <a:r>
              <a:rPr lang="en-US" b="0" i="0" u="none" strike="noStrike" dirty="0">
                <a:solidFill>
                  <a:srgbClr val="0645AD"/>
                </a:solidFill>
                <a:effectLst/>
                <a:latin typeface="Arial" panose="020B0604020202020204" pitchFamily="34" charset="0"/>
                <a:hlinkClick r:id="rId5" tooltip="Electrical engineer"/>
              </a:rPr>
              <a:t>electrical engineer</a:t>
            </a:r>
            <a:r>
              <a:rPr lang="en-US" b="0" i="0" dirty="0">
                <a:solidFill>
                  <a:srgbClr val="202122"/>
                </a:solidFill>
                <a:effectLst/>
                <a:latin typeface="Arial" panose="020B0604020202020204" pitchFamily="34" charset="0"/>
              </a:rPr>
              <a:t> and later specializing in </a:t>
            </a:r>
            <a:r>
              <a:rPr lang="en-US" b="0" i="0" u="none" strike="noStrike" dirty="0">
                <a:solidFill>
                  <a:srgbClr val="0645AD"/>
                </a:solidFill>
                <a:effectLst/>
                <a:latin typeface="Arial" panose="020B0604020202020204" pitchFamily="34" charset="0"/>
                <a:hlinkClick r:id="rId6" tooltip="Mathematical physics"/>
              </a:rPr>
              <a:t>mathematical physics</a:t>
            </a:r>
            <a:r>
              <a:rPr lang="en-US" b="0" i="0" dirty="0">
                <a:solidFill>
                  <a:srgbClr val="202122"/>
                </a:solidFill>
                <a:effectLst/>
                <a:latin typeface="Arial" panose="020B0604020202020204" pitchFamily="34" charset="0"/>
              </a:rPr>
              <a:t>, he helped develop the </a:t>
            </a:r>
            <a:r>
              <a:rPr lang="en-US" b="0" i="0" u="none" strike="noStrike" dirty="0">
                <a:solidFill>
                  <a:srgbClr val="0645AD"/>
                </a:solidFill>
                <a:effectLst/>
                <a:latin typeface="Arial" panose="020B0604020202020204" pitchFamily="34" charset="0"/>
                <a:hlinkClick r:id="rId7" tooltip="Sampling technique"/>
              </a:rPr>
              <a:t>sampling techniques</a:t>
            </a:r>
            <a:r>
              <a:rPr lang="en-US" b="0" i="0" dirty="0">
                <a:solidFill>
                  <a:srgbClr val="202122"/>
                </a:solidFill>
                <a:effectLst/>
                <a:latin typeface="Arial" panose="020B0604020202020204" pitchFamily="34" charset="0"/>
              </a:rPr>
              <a:t> still used by the U.S. Department of the Census and the Bureau of Labor Statistics.</a:t>
            </a:r>
          </a:p>
          <a:p>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n 1993, he founded the W. Edwards Deming Institute in Washington, DC, where the Deming Collection at the U.S. </a:t>
            </a:r>
            <a:r>
              <a:rPr lang="en-US" b="0" i="0" u="none" strike="noStrike" dirty="0">
                <a:solidFill>
                  <a:srgbClr val="0645AD"/>
                </a:solidFill>
                <a:effectLst/>
                <a:latin typeface="Arial" panose="020B0604020202020204" pitchFamily="34" charset="0"/>
                <a:hlinkClick r:id="rId8" tooltip="Library of Congress"/>
              </a:rPr>
              <a:t>Library of Congress</a:t>
            </a:r>
            <a:r>
              <a:rPr lang="en-US" b="0" i="0" dirty="0">
                <a:solidFill>
                  <a:srgbClr val="202122"/>
                </a:solidFill>
                <a:effectLst/>
                <a:latin typeface="Arial" panose="020B0604020202020204" pitchFamily="34" charset="0"/>
              </a:rPr>
              <a:t> includes an extensive audiotape and videotape archive. The aim of the institute is to "Enrich society through the Deming philosophy." </a:t>
            </a:r>
            <a:r>
              <a:rPr lang="en-US" b="0" i="0" u="none" strike="noStrike" baseline="30000" dirty="0">
                <a:solidFill>
                  <a:srgbClr val="0645AD"/>
                </a:solidFill>
                <a:effectLst/>
                <a:latin typeface="Arial" panose="020B0604020202020204" pitchFamily="34" charset="0"/>
                <a:hlinkClick r:id="rId9"/>
              </a:rPr>
              <a:t>[2]</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Deming's teachings and philosophy are clearly illustrated by examining the results they produced after they were adopted by Japanese industry,</a:t>
            </a:r>
            <a:r>
              <a:rPr lang="en-US" b="0" i="0" u="none" strike="noStrike" baseline="30000" dirty="0">
                <a:solidFill>
                  <a:srgbClr val="0645AD"/>
                </a:solidFill>
                <a:effectLst/>
                <a:latin typeface="Arial" panose="020B0604020202020204" pitchFamily="34" charset="0"/>
                <a:hlinkClick r:id="rId10"/>
              </a:rPr>
              <a:t>[3]</a:t>
            </a:r>
            <a:r>
              <a:rPr lang="en-US" b="0" i="0" dirty="0">
                <a:solidFill>
                  <a:srgbClr val="202122"/>
                </a:solidFill>
                <a:effectLst/>
                <a:latin typeface="Arial" panose="020B0604020202020204" pitchFamily="34" charset="0"/>
              </a:rPr>
              <a:t> as the following example (called the Ford-Mazda study) shows. </a:t>
            </a:r>
            <a:r>
              <a:rPr lang="en-US" b="0" i="0" u="none" strike="noStrike" dirty="0">
                <a:solidFill>
                  <a:srgbClr val="0645AD"/>
                </a:solidFill>
                <a:effectLst/>
                <a:latin typeface="Arial" panose="020B0604020202020204" pitchFamily="34" charset="0"/>
                <a:hlinkClick r:id="rId11" tooltip="Ford Motor Company"/>
              </a:rPr>
              <a:t>Ford Motor Company</a:t>
            </a:r>
            <a:r>
              <a:rPr lang="en-US" b="0" i="0" dirty="0">
                <a:solidFill>
                  <a:srgbClr val="202122"/>
                </a:solidFill>
                <a:effectLst/>
                <a:latin typeface="Arial" panose="020B0604020202020204" pitchFamily="34" charset="0"/>
              </a:rPr>
              <a:t> was simultaneously manufacturing a car model with transmissions made in Japan (by Mazda) and the United States (by Ford). Soon after the car model was on the market (c. 1950),</a:t>
            </a:r>
            <a:r>
              <a:rPr lang="en-US" b="0" i="0" u="none" strike="noStrike" baseline="30000" dirty="0">
                <a:solidFill>
                  <a:srgbClr val="0645AD"/>
                </a:solidFill>
                <a:effectLst/>
                <a:latin typeface="Arial" panose="020B0604020202020204" pitchFamily="34" charset="0"/>
                <a:hlinkClick r:id="rId12"/>
              </a:rPr>
              <a:t>[4]</a:t>
            </a:r>
            <a:r>
              <a:rPr lang="en-US" b="0" i="0" dirty="0">
                <a:solidFill>
                  <a:srgbClr val="202122"/>
                </a:solidFill>
                <a:effectLst/>
                <a:latin typeface="Arial" panose="020B0604020202020204" pitchFamily="34" charset="0"/>
              </a:rPr>
              <a:t> Ford customers were requesting the model with Japanese transmissions over the US-made transmissions, and they were willing to wait for the Japanese model. As both transmissions were made to the same specifications, Ford engineers could not understand the customer preference for the model with Japanese transmissions. Finally, Ford engineers decided to take apart the two different transmissions. The American-made car parts were all within specified tolerance levels. However, the Japanese car parts were virtually identical to each other, and much closer to the nominal values for the parts—e.g., if a part was supposed to be one foot long, plus or minus 1/8 of an inch (300 mm ± 3 mm)—then the Japanese parts were all within 1/16 of an inch (1.5 mm), less variation. This made the Japanese cars run more smoothly and customers experienced fewer problems.</a:t>
            </a:r>
            <a:r>
              <a:rPr lang="en-US" b="0" i="0" u="none" strike="noStrike" baseline="30000" dirty="0">
                <a:solidFill>
                  <a:srgbClr val="0645AD"/>
                </a:solidFill>
                <a:effectLst/>
                <a:latin typeface="Arial" panose="020B0604020202020204" pitchFamily="34" charset="0"/>
                <a:hlinkClick r:id="rId13"/>
              </a:rPr>
              <a:t>[5]</a:t>
            </a:r>
            <a:r>
              <a:rPr lang="en-US" b="0" i="0" u="none" strike="noStrike" baseline="30000" dirty="0">
                <a:solidFill>
                  <a:srgbClr val="0645AD"/>
                </a:solidFill>
                <a:effectLst/>
                <a:latin typeface="Arial" panose="020B0604020202020204" pitchFamily="34" charset="0"/>
                <a:hlinkClick r:id="rId14"/>
              </a:rPr>
              <a:t>[6]</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In his book </a:t>
            </a:r>
            <a:r>
              <a:rPr lang="en-US" b="0" i="1" dirty="0">
                <a:solidFill>
                  <a:srgbClr val="202122"/>
                </a:solidFill>
                <a:effectLst/>
                <a:latin typeface="Arial" panose="020B0604020202020204" pitchFamily="34" charset="0"/>
              </a:rPr>
              <a:t>The New Economics for Industry, Government, and Education</a:t>
            </a:r>
            <a:r>
              <a:rPr lang="en-US" b="0" i="0" u="none" strike="noStrike" baseline="30000" dirty="0">
                <a:solidFill>
                  <a:srgbClr val="0645AD"/>
                </a:solidFill>
                <a:effectLst/>
                <a:latin typeface="Arial" panose="020B0604020202020204" pitchFamily="34" charset="0"/>
                <a:hlinkClick r:id="rId15"/>
              </a:rPr>
              <a:t>[7]</a:t>
            </a:r>
            <a:r>
              <a:rPr lang="en-US" b="0" i="0" dirty="0">
                <a:solidFill>
                  <a:srgbClr val="202122"/>
                </a:solidFill>
                <a:effectLst/>
                <a:latin typeface="Arial" panose="020B0604020202020204" pitchFamily="34" charset="0"/>
              </a:rPr>
              <a:t> Deming championed the work of </a:t>
            </a:r>
            <a:r>
              <a:rPr lang="en-US" b="0" i="0" u="none" strike="noStrike" dirty="0">
                <a:solidFill>
                  <a:srgbClr val="0645AD"/>
                </a:solidFill>
                <a:effectLst/>
                <a:latin typeface="Arial" panose="020B0604020202020204" pitchFamily="34" charset="0"/>
                <a:hlinkClick r:id="rId16" tooltip="Walter Shewhart"/>
              </a:rPr>
              <a:t>Walter Shewhart</a:t>
            </a:r>
            <a:r>
              <a:rPr lang="en-US" b="0" i="0" dirty="0">
                <a:solidFill>
                  <a:srgbClr val="202122"/>
                </a:solidFill>
                <a:effectLst/>
                <a:latin typeface="Arial" panose="020B0604020202020204" pitchFamily="34" charset="0"/>
              </a:rPr>
              <a:t>, including </a:t>
            </a:r>
            <a:r>
              <a:rPr lang="en-US" b="0" i="0" u="none" strike="noStrike" dirty="0">
                <a:solidFill>
                  <a:srgbClr val="0645AD"/>
                </a:solidFill>
                <a:effectLst/>
                <a:latin typeface="Arial" panose="020B0604020202020204" pitchFamily="34" charset="0"/>
                <a:hlinkClick r:id="rId17" tooltip="Statistical process control"/>
              </a:rPr>
              <a:t>statistical process control</a:t>
            </a:r>
            <a:r>
              <a:rPr lang="en-US" b="0" i="0" dirty="0">
                <a:solidFill>
                  <a:srgbClr val="202122"/>
                </a:solidFill>
                <a:effectLst/>
                <a:latin typeface="Arial" panose="020B0604020202020204" pitchFamily="34" charset="0"/>
              </a:rPr>
              <a:t>, operational definitions, and what Deming called the "Shewhart Cycle,"</a:t>
            </a:r>
            <a:r>
              <a:rPr lang="en-US" b="0" i="0" u="none" strike="noStrike" baseline="30000" dirty="0">
                <a:solidFill>
                  <a:srgbClr val="0645AD"/>
                </a:solidFill>
                <a:effectLst/>
                <a:latin typeface="Arial" panose="020B0604020202020204" pitchFamily="34" charset="0"/>
                <a:hlinkClick r:id="rId18"/>
              </a:rPr>
              <a:t>[8]</a:t>
            </a:r>
            <a:r>
              <a:rPr lang="en-US" b="0" i="0" dirty="0">
                <a:solidFill>
                  <a:srgbClr val="202122"/>
                </a:solidFill>
                <a:effectLst/>
                <a:latin typeface="Arial" panose="020B0604020202020204" pitchFamily="34" charset="0"/>
              </a:rPr>
              <a:t> which had evolved into </a:t>
            </a:r>
            <a:r>
              <a:rPr lang="en-US" b="0" i="0" u="none" strike="noStrike" dirty="0">
                <a:solidFill>
                  <a:srgbClr val="0645AD"/>
                </a:solidFill>
                <a:effectLst/>
                <a:latin typeface="Arial" panose="020B0604020202020204" pitchFamily="34" charset="0"/>
                <a:hlinkClick r:id="rId19" tooltip="PDCA"/>
              </a:rPr>
              <a:t>Plan-Do-check-Act</a:t>
            </a:r>
            <a:r>
              <a:rPr lang="en-US" b="0" i="0" dirty="0">
                <a:solidFill>
                  <a:srgbClr val="202122"/>
                </a:solidFill>
                <a:effectLst/>
                <a:latin typeface="Arial" panose="020B0604020202020204" pitchFamily="34" charset="0"/>
              </a:rPr>
              <a:t> (PDCA). Deming is best known for his work in Japan after WWII, particularly his work with the leaders of Japanese industry. That work began in July and August 1950, in Tokyo and at the Hakone Convention Center,</a:t>
            </a:r>
            <a:r>
              <a:rPr lang="en-US" b="0" i="0" u="none" strike="noStrike" baseline="30000" dirty="0">
                <a:solidFill>
                  <a:srgbClr val="0645AD"/>
                </a:solidFill>
                <a:effectLst/>
                <a:latin typeface="Arial" panose="020B0604020202020204" pitchFamily="34" charset="0"/>
                <a:hlinkClick r:id="rId20"/>
              </a:rPr>
              <a:t>[9]</a:t>
            </a:r>
            <a:r>
              <a:rPr lang="en-US" b="0" i="0" dirty="0">
                <a:solidFill>
                  <a:srgbClr val="202122"/>
                </a:solidFill>
                <a:effectLst/>
                <a:latin typeface="Arial" panose="020B0604020202020204" pitchFamily="34" charset="0"/>
              </a:rPr>
              <a:t> when Deming delivered speeches on what he called "Statistical Product Quality Administration". Many in Japan credit Deming as one of the inspirations for what has become known as the </a:t>
            </a:r>
            <a:r>
              <a:rPr lang="en-US" b="0" i="0" u="none" strike="noStrike" dirty="0">
                <a:solidFill>
                  <a:srgbClr val="0645AD"/>
                </a:solidFill>
                <a:effectLst/>
                <a:latin typeface="Arial" panose="020B0604020202020204" pitchFamily="34" charset="0"/>
                <a:hlinkClick r:id="rId21" tooltip="Japanese post-war economic miracle"/>
              </a:rPr>
              <a:t>Japanese post-war economic miracle</a:t>
            </a:r>
            <a:r>
              <a:rPr lang="en-US" b="0" i="0" dirty="0">
                <a:solidFill>
                  <a:srgbClr val="202122"/>
                </a:solidFill>
                <a:effectLst/>
                <a:latin typeface="Arial" panose="020B0604020202020204" pitchFamily="34" charset="0"/>
              </a:rPr>
              <a:t> of 1950 to 1960, when Japan rose from the ashes of war on the road to becoming the second-largest economy in the world through processes partially influenced by the ideas Deming taught:</a:t>
            </a:r>
            <a:r>
              <a:rPr lang="en-US" b="0" i="0" u="none" strike="noStrike" baseline="30000" dirty="0">
                <a:solidFill>
                  <a:srgbClr val="0645AD"/>
                </a:solidFill>
                <a:effectLst/>
                <a:latin typeface="Arial" panose="020B0604020202020204" pitchFamily="34" charset="0"/>
                <a:hlinkClick r:id="rId22"/>
              </a:rPr>
              <a:t>[10]</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06BB4C-1E0D-4CB3-9F26-28AD0EB885F4}" type="slidenum">
              <a:rPr lang="en-US" smtClean="0"/>
              <a:t>7</a:t>
            </a:fld>
            <a:endParaRPr lang="en-US"/>
          </a:p>
        </p:txBody>
      </p:sp>
    </p:spTree>
    <p:extLst>
      <p:ext uri="{BB962C8B-B14F-4D97-AF65-F5344CB8AC3E}">
        <p14:creationId xmlns:p14="http://schemas.microsoft.com/office/powerpoint/2010/main" val="124721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a:t>McHugh, M., M. Regenstein, and B. Siegel. 2008. 'The profitability of Medicare admissions based on source of admission', </a:t>
            </a:r>
            <a:r>
              <a:rPr lang="en-US" b="0" i="1" u="none" baseline="0" dirty="0" err="1"/>
              <a:t>Acad</a:t>
            </a:r>
            <a:r>
              <a:rPr lang="en-US" b="0" i="1" u="none" baseline="0" dirty="0"/>
              <a:t> </a:t>
            </a:r>
            <a:r>
              <a:rPr lang="en-US" b="0" i="1" u="none" baseline="0" dirty="0" err="1"/>
              <a:t>Emerg</a:t>
            </a:r>
            <a:r>
              <a:rPr lang="en-US" b="0" i="1" u="none" baseline="0" dirty="0"/>
              <a:t> Med</a:t>
            </a:r>
            <a:r>
              <a:rPr lang="en-US" b="0" i="0" u="none" baseline="0" dirty="0"/>
              <a:t>, 15: 900-7.</a:t>
            </a:r>
          </a:p>
          <a:p>
            <a:endParaRPr lang="en-US" b="0" i="1" u="none" baseline="0" dirty="0"/>
          </a:p>
        </p:txBody>
      </p:sp>
      <p:sp>
        <p:nvSpPr>
          <p:cNvPr id="4" name="Slide Number Placeholder 3"/>
          <p:cNvSpPr>
            <a:spLocks noGrp="1"/>
          </p:cNvSpPr>
          <p:nvPr>
            <p:ph type="sldNum" sz="quarter" idx="5"/>
          </p:nvPr>
        </p:nvSpPr>
        <p:spPr/>
        <p:txBody>
          <a:bodyPr/>
          <a:lstStyle/>
          <a:p>
            <a:fld id="{6606BB4C-1E0D-4CB3-9F26-28AD0EB885F4}" type="slidenum">
              <a:rPr lang="en-US" smtClean="0"/>
              <a:t>11</a:t>
            </a:fld>
            <a:endParaRPr lang="en-US"/>
          </a:p>
        </p:txBody>
      </p:sp>
    </p:spTree>
    <p:extLst>
      <p:ext uri="{BB962C8B-B14F-4D97-AF65-F5344CB8AC3E}">
        <p14:creationId xmlns:p14="http://schemas.microsoft.com/office/powerpoint/2010/main" val="27392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A2A2A"/>
                </a:solidFill>
                <a:effectLst/>
                <a:latin typeface="Georgia" panose="02040502050405020303" pitchFamily="18" charset="0"/>
              </a:rPr>
              <a:t>In a medical emergency, you may have a surprisingly difficult time finding a bed in a hospital. This is because elective admissions — that is, patients whose hospital stays have been scheduled in advance — take priority over emergencies.</a:t>
            </a:r>
          </a:p>
          <a:p>
            <a:pPr algn="l"/>
            <a:r>
              <a:rPr lang="en-US" b="0" i="0" dirty="0">
                <a:solidFill>
                  <a:srgbClr val="2A2A2A"/>
                </a:solidFill>
                <a:effectLst/>
                <a:latin typeface="Georgia" panose="02040502050405020303" pitchFamily="18" charset="0"/>
              </a:rPr>
              <a:t>Such a preference for elective admissions might be unexpected, as emergency patients are, by definition, emergencies. But elective patients have attributes that make them financially attractive. They arrive promptly in the morning; they are well-insured; and they undergo invasive procedures that represent a significant revenue stream for hospitals.</a:t>
            </a:r>
          </a:p>
          <a:p>
            <a:pPr algn="l"/>
            <a:r>
              <a:rPr lang="en-US" b="0" i="0" dirty="0">
                <a:solidFill>
                  <a:srgbClr val="2A2A2A"/>
                </a:solidFill>
                <a:effectLst/>
                <a:latin typeface="Georgia" panose="02040502050405020303" pitchFamily="18" charset="0"/>
              </a:rPr>
              <a:t>An </a:t>
            </a:r>
            <a:r>
              <a:rPr lang="en-US" b="0" i="0" u="none" strike="noStrike" dirty="0">
                <a:solidFill>
                  <a:srgbClr val="1955A5"/>
                </a:solidFill>
                <a:effectLst/>
                <a:latin typeface="Georgia" panose="02040502050405020303" pitchFamily="18" charset="0"/>
                <a:hlinkClick r:id="rId3"/>
              </a:rPr>
              <a:t>analysis of more than 1 million Medicare</a:t>
            </a:r>
            <a:r>
              <a:rPr lang="en-US" b="0" i="0" dirty="0">
                <a:solidFill>
                  <a:srgbClr val="2A2A2A"/>
                </a:solidFill>
                <a:effectLst/>
                <a:latin typeface="Georgia" panose="02040502050405020303" pitchFamily="18" charset="0"/>
              </a:rPr>
              <a:t> </a:t>
            </a:r>
            <a:r>
              <a:rPr lang="en-US" b="0" i="0" u="none" strike="noStrike" dirty="0">
                <a:solidFill>
                  <a:srgbClr val="1955A5"/>
                </a:solidFill>
                <a:effectLst/>
                <a:latin typeface="Georgia" panose="02040502050405020303" pitchFamily="18" charset="0"/>
                <a:hlinkClick r:id="rId3"/>
              </a:rPr>
              <a:t>cases</a:t>
            </a:r>
            <a:r>
              <a:rPr lang="en-US" b="0" i="0" dirty="0">
                <a:solidFill>
                  <a:srgbClr val="2A2A2A"/>
                </a:solidFill>
                <a:effectLst/>
                <a:latin typeface="Georgia" panose="02040502050405020303" pitchFamily="18" charset="0"/>
              </a:rPr>
              <a:t> indicates that hospitals earn about $700 more on each elective admission than on each patient admitted through the emergency department (ED).</a:t>
            </a:r>
          </a:p>
          <a:p>
            <a:pPr algn="l"/>
            <a:r>
              <a:rPr lang="en-US" b="0" i="0" dirty="0">
                <a:solidFill>
                  <a:srgbClr val="2A2A2A"/>
                </a:solidFill>
                <a:effectLst/>
                <a:latin typeface="Georgia" panose="02040502050405020303" pitchFamily="18" charset="0"/>
              </a:rPr>
              <a:t>Predictability is often touted as a reason for prioritizing elective admissions. But while predictability is thought to be in short supply in the ED, the data — and our experience as ED doctors — argue otherwise. The number of patients admitted through the ED are about the same every day of the week, whereas elective admissions peak Mondays through Thursdays and tail off toward the weekend. This is designed to minimize the need for weekend work by the doctors who perform procedures.</a:t>
            </a:r>
          </a:p>
          <a:p>
            <a:pPr algn="l"/>
            <a:r>
              <a:rPr lang="en-US" b="0" i="0" dirty="0">
                <a:solidFill>
                  <a:srgbClr val="2A2A2A"/>
                </a:solidFill>
                <a:effectLst/>
                <a:latin typeface="Georgia" panose="02040502050405020303" pitchFamily="18" charset="0"/>
              </a:rPr>
              <a:t>The weekday peak in elective admissions creates a bottleneck that results in admitted patients “boarding” in the ED. Boarded patients have nominally been admitted to the hospital, yet they physically remain in the ED until vacancies in the hospital arise. But vacancies may not arise for hours or, in extreme cases, days.</a:t>
            </a:r>
          </a:p>
          <a:p>
            <a:pPr algn="l"/>
            <a:r>
              <a:rPr lang="en-US" b="0" i="0" dirty="0">
                <a:solidFill>
                  <a:srgbClr val="2A2A2A"/>
                </a:solidFill>
                <a:effectLst/>
                <a:latin typeface="Georgia" panose="02040502050405020303" pitchFamily="18" charset="0"/>
              </a:rPr>
              <a:t>Boarding increases the risk for patients whose condition might become unstable: patients with new-onset diabetes who require intensive monitoring; patients with metastatic cancer, who require high doses of pain medication; and</a:t>
            </a:r>
            <a:r>
              <a:rPr lang="en-US" b="0" i="0" u="none" strike="noStrike" dirty="0">
                <a:solidFill>
                  <a:srgbClr val="1955A5"/>
                </a:solidFill>
                <a:effectLst/>
                <a:latin typeface="Georgia" panose="02040502050405020303" pitchFamily="18" charset="0"/>
                <a:hlinkClick r:id="rId4"/>
              </a:rPr>
              <a:t> critically ill patients, who require advanced life support</a:t>
            </a:r>
            <a:r>
              <a:rPr lang="en-US" b="0" i="0" dirty="0">
                <a:solidFill>
                  <a:srgbClr val="2A2A2A"/>
                </a:solidFill>
                <a:effectLst/>
                <a:latin typeface="Georgia" panose="02040502050405020303" pitchFamily="18" charset="0"/>
              </a:rPr>
              <a:t>.</a:t>
            </a:r>
          </a:p>
          <a:p>
            <a:pPr algn="l"/>
            <a:r>
              <a:rPr lang="en-US" b="0" i="0" dirty="0">
                <a:solidFill>
                  <a:srgbClr val="2A2A2A"/>
                </a:solidFill>
                <a:effectLst/>
                <a:latin typeface="Georgia" panose="02040502050405020303" pitchFamily="18" charset="0"/>
              </a:rPr>
              <a:t>A </a:t>
            </a:r>
            <a:r>
              <a:rPr lang="en-US" b="0" i="0" u="none" strike="noStrike" dirty="0">
                <a:solidFill>
                  <a:srgbClr val="1955A5"/>
                </a:solidFill>
                <a:effectLst/>
                <a:latin typeface="Georgia" panose="02040502050405020303" pitchFamily="18" charset="0"/>
                <a:hlinkClick r:id="rId5"/>
              </a:rPr>
              <a:t>2007 publication by the national Institute of Medicine</a:t>
            </a:r>
            <a:r>
              <a:rPr lang="en-US" b="0" i="0" dirty="0">
                <a:solidFill>
                  <a:srgbClr val="2A2A2A"/>
                </a:solidFill>
                <a:effectLst/>
                <a:latin typeface="Georgia" panose="02040502050405020303" pitchFamily="18" charset="0"/>
              </a:rPr>
              <a:t> found that “ED overcrowding is a nationwide phenomenon, affecting urban and rural areas alike” and noted that “on a typical Monday evening, 73 percent of hospitals reporting boarding two or more admitted patient</a:t>
            </a:r>
          </a:p>
          <a:p>
            <a:endParaRPr lang="en-US" dirty="0"/>
          </a:p>
          <a:p>
            <a:r>
              <a:rPr lang="en-US" dirty="0">
                <a:solidFill>
                  <a:srgbClr val="2A2A2A"/>
                </a:solidFill>
                <a:effectLst/>
                <a:latin typeface="Georgia" panose="02040502050405020303" pitchFamily="18" charset="0"/>
              </a:rPr>
              <a:t>Boarding is not merely inconvenient. It is also unsafe. As the Institute of Medicine report put it: “The potential for errors, life-threatening delays in treatment, and diminished overall quality of care is enormous in these situations.” In a 2011 study of more than 40,000 ED admissions, the</a:t>
            </a:r>
            <a:r>
              <a:rPr lang="en-US" u="none" strike="noStrike" dirty="0">
                <a:solidFill>
                  <a:srgbClr val="1955A5"/>
                </a:solidFill>
                <a:effectLst/>
                <a:latin typeface="Georgia" panose="02040502050405020303" pitchFamily="18" charset="0"/>
                <a:hlinkClick r:id="rId6"/>
              </a:rPr>
              <a:t> risk of in-hospital death nearly doubled</a:t>
            </a:r>
            <a:r>
              <a:rPr lang="en-US" dirty="0">
                <a:solidFill>
                  <a:srgbClr val="2A2A2A"/>
                </a:solidFill>
                <a:effectLst/>
                <a:latin typeface="Georgia" panose="02040502050405020303" pitchFamily="18" charset="0"/>
              </a:rPr>
              <a:t>, from 2.5 percent to 4.5 percent, in patients who boarded for more than 12 hours compared with those who boarded for less than two hours.</a:t>
            </a:r>
          </a:p>
          <a:p>
            <a:r>
              <a:rPr lang="en-US" dirty="0">
                <a:solidFill>
                  <a:srgbClr val="2A2A2A"/>
                </a:solidFill>
                <a:effectLst/>
                <a:latin typeface="Georgia" panose="02040502050405020303" pitchFamily="18" charset="0"/>
              </a:rPr>
              <a:t>Boarding also tends to exert a disproportionate effect on vulnerable populations. The length of ED stay </a:t>
            </a:r>
            <a:r>
              <a:rPr lang="en-US" u="none" strike="noStrike" dirty="0">
                <a:solidFill>
                  <a:srgbClr val="1955A5"/>
                </a:solidFill>
                <a:effectLst/>
                <a:latin typeface="Georgia" panose="02040502050405020303" pitchFamily="18" charset="0"/>
                <a:hlinkClick r:id="rId7"/>
              </a:rPr>
              <a:t>has been found to be longer </a:t>
            </a:r>
            <a:r>
              <a:rPr lang="en-US" dirty="0">
                <a:solidFill>
                  <a:srgbClr val="2A2A2A"/>
                </a:solidFill>
                <a:effectLst/>
                <a:latin typeface="Georgia" panose="02040502050405020303" pitchFamily="18" charset="0"/>
              </a:rPr>
              <a:t>for African American and Hispanic patients. The </a:t>
            </a:r>
            <a:r>
              <a:rPr lang="en-US" u="none" strike="noStrike" dirty="0">
                <a:solidFill>
                  <a:srgbClr val="1955A5"/>
                </a:solidFill>
                <a:effectLst/>
                <a:latin typeface="Georgia" panose="02040502050405020303" pitchFamily="18" charset="0"/>
                <a:hlinkClick r:id="rId8"/>
              </a:rPr>
              <a:t>elderly</a:t>
            </a:r>
            <a:r>
              <a:rPr lang="en-US" dirty="0">
                <a:solidFill>
                  <a:srgbClr val="2A2A2A"/>
                </a:solidFill>
                <a:effectLst/>
                <a:latin typeface="Georgia" panose="02040502050405020303" pitchFamily="18" charset="0"/>
              </a:rPr>
              <a:t> and patients with </a:t>
            </a:r>
            <a:r>
              <a:rPr lang="en-US" u="none" strike="noStrike" dirty="0">
                <a:solidFill>
                  <a:srgbClr val="1955A5"/>
                </a:solidFill>
                <a:effectLst/>
                <a:latin typeface="Georgia" panose="02040502050405020303" pitchFamily="18" charset="0"/>
                <a:hlinkClick r:id="rId9"/>
              </a:rPr>
              <a:t>mental-health issues </a:t>
            </a:r>
            <a:r>
              <a:rPr lang="en-US" dirty="0">
                <a:solidFill>
                  <a:srgbClr val="2A2A2A"/>
                </a:solidFill>
                <a:effectLst/>
                <a:latin typeface="Georgia" panose="02040502050405020303" pitchFamily="18" charset="0"/>
              </a:rPr>
              <a:t>are more likely to receive their initial inpatient care on gurneys in the ED.</a:t>
            </a:r>
          </a:p>
          <a:p>
            <a:r>
              <a:rPr lang="en-US" dirty="0">
                <a:solidFill>
                  <a:srgbClr val="2A2A2A"/>
                </a:solidFill>
                <a:effectLst/>
                <a:latin typeface="Georgia" panose="02040502050405020303" pitchFamily="18" charset="0"/>
              </a:rPr>
              <a:t>The problem of boarding can be solved by increasing inpatient hospital bed capacity, but the cost of increasing capacity can be daunting to many medical institutions that are already </a:t>
            </a:r>
            <a:r>
              <a:rPr lang="en-US" u="none" strike="noStrike" dirty="0">
                <a:solidFill>
                  <a:srgbClr val="3D73D5"/>
                </a:solidFill>
                <a:effectLst/>
                <a:latin typeface="Georgia" panose="02040502050405020303" pitchFamily="18" charset="0"/>
                <a:hlinkClick r:id="rId10"/>
              </a:rPr>
              <a:t>struggling to maintain profitability.</a:t>
            </a:r>
            <a:endParaRPr lang="en-US" dirty="0">
              <a:solidFill>
                <a:srgbClr val="2A2A2A"/>
              </a:solidFill>
              <a:effectLst/>
              <a:latin typeface="Georgia" panose="02040502050405020303" pitchFamily="18" charset="0"/>
            </a:endParaRPr>
          </a:p>
          <a:p>
            <a:pPr algn="l"/>
            <a:br>
              <a:rPr lang="en-US" dirty="0">
                <a:effectLst/>
              </a:rPr>
            </a:br>
            <a:r>
              <a:rPr lang="en-US" b="0" i="0" dirty="0">
                <a:solidFill>
                  <a:srgbClr val="2A2A2A"/>
                </a:solidFill>
                <a:effectLst/>
                <a:latin typeface="Georgia" panose="02040502050405020303" pitchFamily="18" charset="0"/>
              </a:rPr>
              <a:t>An alternative is to increase efficiency by a process known as “smoothing.” Smoothing reorients schedules to distribute surgical cases uniformly across the workweek, mitigating the bottleneck to emergency admissions. At the Mayo Clinic, smoothing resulted in “improvement in operating room operational and financial performance.” At Massachusetts General Hospital, which performs more than 36,000 operations a year, smoothing decreased congestion and improved effective operating room capacity.</a:t>
            </a:r>
          </a:p>
          <a:p>
            <a:pPr algn="l"/>
            <a:r>
              <a:rPr lang="en-US" b="0" i="0" dirty="0">
                <a:solidFill>
                  <a:srgbClr val="2A2A2A"/>
                </a:solidFill>
                <a:effectLst/>
                <a:latin typeface="Georgia" panose="02040502050405020303" pitchFamily="18" charset="0"/>
              </a:rPr>
              <a:t>But smoothing can be disruptive to the doctors who perform the surgeries and procedures that drive hospital revenues.</a:t>
            </a:r>
          </a:p>
          <a:p>
            <a:pPr algn="l"/>
            <a:r>
              <a:rPr lang="en-US" b="0" i="0" dirty="0">
                <a:solidFill>
                  <a:srgbClr val="2A2A2A"/>
                </a:solidFill>
                <a:effectLst/>
                <a:latin typeface="Georgia" panose="02040502050405020303" pitchFamily="18" charset="0"/>
              </a:rPr>
              <a:t>It can require them to work less desirable hours and alter long-standing practices, such as having a dedicated day of the week in the operating room. As a result, adoption has been slow, according to </a:t>
            </a:r>
            <a:r>
              <a:rPr lang="en-US" b="0" i="0" u="none" strike="noStrike" dirty="0">
                <a:solidFill>
                  <a:srgbClr val="1955A5"/>
                </a:solidFill>
                <a:effectLst/>
                <a:latin typeface="Georgia" panose="02040502050405020303" pitchFamily="18" charset="0"/>
                <a:hlinkClick r:id="rId11"/>
              </a:rPr>
              <a:t>research published in 2012 in Health Affairs</a:t>
            </a:r>
            <a:r>
              <a:rPr lang="en-US" b="0" i="0" dirty="0">
                <a:solidFill>
                  <a:srgbClr val="2A2A2A"/>
                </a:solidFill>
                <a:effectLst/>
                <a:latin typeface="Georgia" panose="02040502050405020303" pitchFamily="18" charset="0"/>
              </a:rPr>
              <a:t>. Only 6 percent of hospitals with the busiest EDs were found using smoothing for surgical scheduling in a</a:t>
            </a:r>
            <a:r>
              <a:rPr lang="en-US" b="0" i="0" u="none" strike="noStrike" dirty="0">
                <a:solidFill>
                  <a:srgbClr val="1955A5"/>
                </a:solidFill>
                <a:effectLst/>
                <a:latin typeface="Georgia" panose="02040502050405020303" pitchFamily="18" charset="0"/>
                <a:hlinkClick r:id="rId12"/>
              </a:rPr>
              <a:t> 2015 study</a:t>
            </a:r>
            <a:r>
              <a:rPr lang="en-US" b="0" i="0" dirty="0">
                <a:solidFill>
                  <a:srgbClr val="2A2A2A"/>
                </a:solidFill>
                <a:effectLst/>
                <a:latin typeface="Georgia" panose="02040502050405020303" pitchFamily="18" charset="0"/>
              </a:rPr>
              <a:t>.</a:t>
            </a:r>
          </a:p>
          <a:p>
            <a:pPr algn="l"/>
            <a:r>
              <a:rPr lang="en-US" b="0" i="0" dirty="0">
                <a:solidFill>
                  <a:srgbClr val="2A2A2A"/>
                </a:solidFill>
                <a:effectLst/>
                <a:latin typeface="Georgia" panose="02040502050405020303" pitchFamily="18" charset="0"/>
              </a:rPr>
              <a:t>At the institutions where we work, the University of Colorado improved efficiency by decreasing unnecessary admissions by 20 percent, despite a 53 percent increase in ED volume. And, Boston’s Beth Israel Deaconess Medical Center implemented a number of techniques to speed patient flow through the system: bedside registration, electronic dashboard that displays bed status throughout the hospital, physical expansion of the ED, and a paging protocol to notify senior leadership of impending capacity issues. When hospital capacity is strained, BIDMC administrators work with doctors in the community to direct emergency admissions to other hospitals that have capacity.</a:t>
            </a:r>
          </a:p>
          <a:p>
            <a:pPr algn="l"/>
            <a:r>
              <a:rPr lang="en-US" b="0" i="0" dirty="0">
                <a:solidFill>
                  <a:srgbClr val="2A2A2A"/>
                </a:solidFill>
                <a:effectLst/>
                <a:latin typeface="Georgia" panose="02040502050405020303" pitchFamily="18" charset="0"/>
              </a:rPr>
              <a:t>Achieving these gains on a national level will require Medicare and private insurers to up their reimbursement rates to hospitals for emergency admissions. Making that change will be costly, but it will help ensure that, in an emergency, your hospital bed is ready when you need it.</a:t>
            </a:r>
          </a:p>
          <a:p>
            <a:endParaRPr lang="en-US" dirty="0"/>
          </a:p>
          <a:p>
            <a:endParaRPr lang="en-US" dirty="0"/>
          </a:p>
        </p:txBody>
      </p:sp>
      <p:sp>
        <p:nvSpPr>
          <p:cNvPr id="4" name="Slide Number Placeholder 3"/>
          <p:cNvSpPr>
            <a:spLocks noGrp="1"/>
          </p:cNvSpPr>
          <p:nvPr>
            <p:ph type="sldNum" sz="quarter" idx="5"/>
          </p:nvPr>
        </p:nvSpPr>
        <p:spPr/>
        <p:txBody>
          <a:bodyPr/>
          <a:lstStyle/>
          <a:p>
            <a:fld id="{6606BB4C-1E0D-4CB3-9F26-28AD0EB885F4}" type="slidenum">
              <a:rPr lang="en-US" smtClean="0"/>
              <a:t>12</a:t>
            </a:fld>
            <a:endParaRPr lang="en-US"/>
          </a:p>
        </p:txBody>
      </p:sp>
    </p:spTree>
    <p:extLst>
      <p:ext uri="{BB962C8B-B14F-4D97-AF65-F5344CB8AC3E}">
        <p14:creationId xmlns:p14="http://schemas.microsoft.com/office/powerpoint/2010/main" val="204318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inally</a:t>
            </a:r>
            <a:r>
              <a:rPr lang="en-US" dirty="0"/>
              <a:t>, failure to address end-of-life care and lack of awareness or availability of hospice/palliative care options constrains inpatient and ICU capacity.</a:t>
            </a:r>
          </a:p>
          <a:p>
            <a:r>
              <a:rPr lang="en-US" dirty="0"/>
              <a:t>Failure of Regulatory Agencies, Payers, and Legislative Bodies</a:t>
            </a:r>
          </a:p>
          <a:p>
            <a:r>
              <a:rPr lang="en-US" dirty="0"/>
              <a:t>The vision of The Joint Commission (TJC) is that “all people always experience the safest, highest quality, best-value health care across all settings.”48 The </a:t>
            </a:r>
            <a:r>
              <a:rPr lang="en-US" dirty="0" err="1"/>
              <a:t>TJC’sStandard</a:t>
            </a:r>
            <a:r>
              <a:rPr lang="en-US" dirty="0"/>
              <a:t> LD.04.03.11,EP 6 sets a 4-hour time frame as a “reasonable goal” for boarding. </a:t>
            </a:r>
          </a:p>
          <a:p>
            <a:endParaRPr lang="en-US" dirty="0"/>
          </a:p>
          <a:p>
            <a:r>
              <a:rPr lang="en-US" dirty="0"/>
              <a:t>However, TJC did not want to establish a requirement that “in some cases” was not within institutional control and states that the recommended 4-hour time frame for boarding is not a requirement for accreditation and is not scored.49 </a:t>
            </a:r>
          </a:p>
          <a:p>
            <a:endParaRPr lang="en-US" dirty="0"/>
          </a:p>
          <a:p>
            <a:r>
              <a:rPr lang="en-US" dirty="0"/>
              <a:t>Even though the unenforced guideline was arrived at by TJC, in part, through stakeholder consensus, the 4-hour time frame remains controversial; the emergency medicine community had vociferously advocated for a maximum boarding time of 2 hours. TJC acknowledged that a 2-hour time frame represented the second-highest number of responses in the feedback it received at the time (December 2011 to January 2012) — for both medical and behavioral patients.49 We continue to assert that 2 hours or less should be the standard for ED boarding.</a:t>
            </a:r>
          </a:p>
        </p:txBody>
      </p:sp>
      <p:sp>
        <p:nvSpPr>
          <p:cNvPr id="4" name="Slide Number Placeholder 3"/>
          <p:cNvSpPr>
            <a:spLocks noGrp="1"/>
          </p:cNvSpPr>
          <p:nvPr>
            <p:ph type="sldNum" sz="quarter" idx="5"/>
          </p:nvPr>
        </p:nvSpPr>
        <p:spPr/>
        <p:txBody>
          <a:bodyPr/>
          <a:lstStyle/>
          <a:p>
            <a:fld id="{6606BB4C-1E0D-4CB3-9F26-28AD0EB885F4}" type="slidenum">
              <a:rPr lang="en-US" smtClean="0"/>
              <a:t>13</a:t>
            </a:fld>
            <a:endParaRPr lang="en-US"/>
          </a:p>
        </p:txBody>
      </p:sp>
    </p:spTree>
    <p:extLst>
      <p:ext uri="{BB962C8B-B14F-4D97-AF65-F5344CB8AC3E}">
        <p14:creationId xmlns:p14="http://schemas.microsoft.com/office/powerpoint/2010/main" val="42178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 of The Joint Commission (TJC) is that “all people always experience the safest, highest quality, best-value health care across all settings.”48 The </a:t>
            </a:r>
            <a:r>
              <a:rPr lang="en-US" dirty="0" err="1"/>
              <a:t>TJC’sStandard</a:t>
            </a:r>
            <a:r>
              <a:rPr lang="en-US" dirty="0"/>
              <a:t> LD.04.03.11,EP 6 sets a 4-hour time frame as a “reasonable goal” for boarding. </a:t>
            </a:r>
          </a:p>
          <a:p>
            <a:endParaRPr lang="en-US" dirty="0"/>
          </a:p>
          <a:p>
            <a:r>
              <a:rPr lang="en-US" dirty="0"/>
              <a:t>However, TJC did not want to establish a requirement that “in some cases” was not within institutional control and states that the recommended 4-hour time frame for boarding is not a requirement for accreditation and is not scored.49 </a:t>
            </a:r>
          </a:p>
          <a:p>
            <a:endParaRPr lang="en-US" dirty="0"/>
          </a:p>
          <a:p>
            <a:r>
              <a:rPr lang="en-US" dirty="0"/>
              <a:t>Even though the unenforced guideline was arrived at by TJC, in part, through stakeholder consensus, the 4-hour time frame remains controversial; the emergency medicine community had vociferously advocated for a maximum boarding time of 2 hours. TJC acknowledged that a 2-hour time frame represented the second-highest number of responses in the feedback it received at the time (December 2011 to January 2012) — for both medical and behavioral patients.49 We continue to assert that 2 hours or less should be the standard for ED boarding.</a:t>
            </a:r>
          </a:p>
          <a:p>
            <a:pPr algn="l" fontAlgn="base"/>
            <a:endParaRPr lang="en-US" b="0" i="0" dirty="0">
              <a:solidFill>
                <a:srgbClr val="222222"/>
              </a:solidFill>
              <a:effectLst/>
              <a:latin typeface="Lato" panose="020F0502020204030203" pitchFamily="34" charset="0"/>
            </a:endParaRPr>
          </a:p>
          <a:p>
            <a:pPr algn="l" fontAlgn="base"/>
            <a:endParaRPr lang="en-US" b="0" i="0" dirty="0">
              <a:solidFill>
                <a:srgbClr val="222222"/>
              </a:solidFill>
              <a:effectLst/>
              <a:latin typeface="Lato" panose="020F0502020204030203" pitchFamily="34" charset="0"/>
            </a:endParaRPr>
          </a:p>
          <a:p>
            <a:pPr algn="l" fontAlgn="base"/>
            <a:endParaRPr lang="en-US" b="0" i="0" dirty="0">
              <a:solidFill>
                <a:srgbClr val="222222"/>
              </a:solidFill>
              <a:effectLst/>
              <a:latin typeface="Lato" panose="020F0502020204030203" pitchFamily="34" charset="0"/>
            </a:endParaRPr>
          </a:p>
          <a:p>
            <a:pPr algn="l" fontAlgn="base"/>
            <a:endParaRPr lang="en-US" b="0" i="0" dirty="0">
              <a:solidFill>
                <a:srgbClr val="222222"/>
              </a:solidFill>
              <a:effectLst/>
              <a:latin typeface="Lato" panose="020F0502020204030203" pitchFamily="34" charset="0"/>
            </a:endParaRPr>
          </a:p>
          <a:p>
            <a:pPr algn="l" fontAlgn="base"/>
            <a:r>
              <a:rPr lang="en-US" b="0" i="0" dirty="0">
                <a:solidFill>
                  <a:srgbClr val="222222"/>
                </a:solidFill>
                <a:effectLst/>
                <a:latin typeface="Lato" panose="020F0502020204030203" pitchFamily="34" charset="0"/>
              </a:rPr>
              <a:t>By Joint Commission’s Publications Editorial Board</a:t>
            </a:r>
          </a:p>
          <a:p>
            <a:pPr algn="l" fontAlgn="base"/>
            <a:r>
              <a:rPr lang="en-US" b="0" i="0" dirty="0">
                <a:solidFill>
                  <a:srgbClr val="222222"/>
                </a:solidFill>
                <a:effectLst/>
                <a:latin typeface="Lato" panose="020F0502020204030203" pitchFamily="34" charset="0"/>
              </a:rPr>
              <a:t>Boarding of psych patients in the emergency department (ED) is a long-standing problem in many hospitals today.</a:t>
            </a:r>
          </a:p>
          <a:p>
            <a:pPr algn="l" fontAlgn="base"/>
            <a:r>
              <a:rPr lang="en-US" b="0" i="0" dirty="0">
                <a:solidFill>
                  <a:srgbClr val="222222"/>
                </a:solidFill>
                <a:effectLst/>
                <a:latin typeface="Lato" panose="020F0502020204030203" pitchFamily="34" charset="0"/>
              </a:rPr>
              <a:t>There’s a nationwide lack of inpatient beds but the reason at the root of the problem is lack of funding for: community mental health clinics</a:t>
            </a:r>
            <a:br>
              <a:rPr lang="en-US" b="0" i="0" dirty="0">
                <a:solidFill>
                  <a:srgbClr val="222222"/>
                </a:solidFill>
                <a:effectLst/>
                <a:latin typeface="Lato" panose="020F0502020204030203" pitchFamily="34" charset="0"/>
              </a:rPr>
            </a:br>
            <a:endParaRPr lang="en-US" b="0" i="0" dirty="0">
              <a:solidFill>
                <a:srgbClr val="222222"/>
              </a:solidFill>
              <a:effectLst/>
              <a:latin typeface="Lato" panose="020F0502020204030203" pitchFamily="34" charset="0"/>
            </a:endParaRPr>
          </a:p>
          <a:p>
            <a:pPr algn="l" fontAlgn="base">
              <a:buFont typeface="Arial" panose="020B0604020202020204" pitchFamily="34" charset="0"/>
              <a:buChar char="•"/>
            </a:pPr>
            <a:r>
              <a:rPr lang="en-US" b="0" i="0" dirty="0">
                <a:solidFill>
                  <a:srgbClr val="222222"/>
                </a:solidFill>
                <a:effectLst/>
                <a:latin typeface="inherit"/>
              </a:rPr>
              <a:t>intensive outpatient programs</a:t>
            </a:r>
          </a:p>
          <a:p>
            <a:pPr algn="l" fontAlgn="base">
              <a:buFont typeface="Arial" panose="020B0604020202020204" pitchFamily="34" charset="0"/>
              <a:buChar char="•"/>
            </a:pPr>
            <a:r>
              <a:rPr lang="en-US" b="0" i="0" dirty="0">
                <a:solidFill>
                  <a:srgbClr val="222222"/>
                </a:solidFill>
                <a:effectLst/>
                <a:latin typeface="inherit"/>
              </a:rPr>
              <a:t>community crisis stabilization units</a:t>
            </a:r>
          </a:p>
          <a:p>
            <a:pPr algn="l" fontAlgn="base">
              <a:buFont typeface="Arial" panose="020B0604020202020204" pitchFamily="34" charset="0"/>
              <a:buChar char="•"/>
            </a:pPr>
            <a:r>
              <a:rPr lang="en-US" b="0" i="0" dirty="0">
                <a:solidFill>
                  <a:srgbClr val="222222"/>
                </a:solidFill>
                <a:effectLst/>
                <a:latin typeface="inherit"/>
              </a:rPr>
              <a:t>respite services</a:t>
            </a:r>
          </a:p>
          <a:p>
            <a:pPr algn="l" fontAlgn="base">
              <a:buFont typeface="Arial" panose="020B0604020202020204" pitchFamily="34" charset="0"/>
              <a:buChar char="•"/>
            </a:pPr>
            <a:r>
              <a:rPr lang="en-US" b="0" i="0" dirty="0">
                <a:solidFill>
                  <a:srgbClr val="222222"/>
                </a:solidFill>
                <a:effectLst/>
                <a:latin typeface="inherit"/>
              </a:rPr>
              <a:t>inpatient psychiatric units/ beds </a:t>
            </a:r>
          </a:p>
          <a:p>
            <a:pPr algn="l" fontAlgn="base"/>
            <a:r>
              <a:rPr lang="en-US" b="0" i="0" dirty="0">
                <a:solidFill>
                  <a:srgbClr val="222222"/>
                </a:solidFill>
                <a:effectLst/>
                <a:latin typeface="Lato" panose="020F0502020204030203" pitchFamily="34" charset="0"/>
              </a:rPr>
              <a:t>I’ve noticed anecdotally that  patients boarded in the ED are those without an option for discharge that is safe for them. .Studies have found that these are often the patients with less social support.</a:t>
            </a:r>
          </a:p>
          <a:p>
            <a:pPr algn="l" fontAlgn="base"/>
            <a:r>
              <a:rPr lang="en-US" b="1" i="0" dirty="0">
                <a:solidFill>
                  <a:srgbClr val="222222"/>
                </a:solidFill>
                <a:effectLst/>
                <a:latin typeface="inherit"/>
              </a:rPr>
              <a:t>Stress on Staff and Other Patients</a:t>
            </a:r>
            <a:br>
              <a:rPr lang="en-US" b="0" i="0" dirty="0">
                <a:solidFill>
                  <a:srgbClr val="222222"/>
                </a:solidFill>
                <a:effectLst/>
                <a:latin typeface="Lato" panose="020F0502020204030203" pitchFamily="34" charset="0"/>
              </a:rPr>
            </a:br>
            <a:r>
              <a:rPr lang="en-US" b="0" i="0" dirty="0" err="1">
                <a:solidFill>
                  <a:srgbClr val="222222"/>
                </a:solidFill>
                <a:effectLst/>
                <a:latin typeface="Lato" panose="020F0502020204030203" pitchFamily="34" charset="0"/>
              </a:rPr>
              <a:t>Patients</a:t>
            </a:r>
            <a:r>
              <a:rPr lang="en-US" b="0" i="0" dirty="0">
                <a:solidFill>
                  <a:srgbClr val="222222"/>
                </a:solidFill>
                <a:effectLst/>
                <a:latin typeface="Lato" panose="020F0502020204030203" pitchFamily="34" charset="0"/>
              </a:rPr>
              <a:t> boarded in the ED are understandably stressed and that tends to extend to those involved in their ED stay—including other patients and staff.</a:t>
            </a:r>
          </a:p>
          <a:p>
            <a:pPr algn="l" fontAlgn="base"/>
            <a:r>
              <a:rPr lang="en-US" b="0" i="0" dirty="0">
                <a:solidFill>
                  <a:srgbClr val="222222"/>
                </a:solidFill>
                <a:effectLst/>
                <a:latin typeface="Lato" panose="020F0502020204030203" pitchFamily="34" charset="0"/>
              </a:rPr>
              <a:t>The cascade of issues includes:</a:t>
            </a:r>
          </a:p>
          <a:p>
            <a:pPr algn="l" fontAlgn="base">
              <a:buFont typeface="Arial" panose="020B0604020202020204" pitchFamily="34" charset="0"/>
              <a:buChar char="•"/>
            </a:pPr>
            <a:r>
              <a:rPr lang="en-US" b="0" i="0" dirty="0">
                <a:solidFill>
                  <a:srgbClr val="222222"/>
                </a:solidFill>
                <a:effectLst/>
                <a:latin typeface="inherit"/>
              </a:rPr>
              <a:t>increased psychological stress on patients who may already be in depressed or psychotic states</a:t>
            </a:r>
          </a:p>
          <a:p>
            <a:pPr algn="l" fontAlgn="base">
              <a:buFont typeface="Arial" panose="020B0604020202020204" pitchFamily="34" charset="0"/>
              <a:buChar char="•"/>
            </a:pPr>
            <a:r>
              <a:rPr lang="en-US" b="0" i="0" dirty="0">
                <a:solidFill>
                  <a:srgbClr val="222222"/>
                </a:solidFill>
                <a:effectLst/>
                <a:latin typeface="inherit"/>
              </a:rPr>
              <a:t>delayed mental health treatment that could mitigate the need for a mental health inpatient stay</a:t>
            </a:r>
          </a:p>
          <a:p>
            <a:pPr algn="l" fontAlgn="base">
              <a:buFont typeface="Arial" panose="020B0604020202020204" pitchFamily="34" charset="0"/>
              <a:buChar char="•"/>
            </a:pPr>
            <a:r>
              <a:rPr lang="en-US" b="0" i="0" dirty="0">
                <a:solidFill>
                  <a:srgbClr val="222222"/>
                </a:solidFill>
                <a:effectLst/>
                <a:latin typeface="inherit"/>
              </a:rPr>
              <a:t>consumption of scarce ED resources </a:t>
            </a:r>
          </a:p>
          <a:p>
            <a:pPr algn="l" fontAlgn="base">
              <a:buFont typeface="Arial" panose="020B0604020202020204" pitchFamily="34" charset="0"/>
              <a:buChar char="•"/>
            </a:pPr>
            <a:r>
              <a:rPr lang="en-US" b="0" i="0" dirty="0">
                <a:solidFill>
                  <a:srgbClr val="222222"/>
                </a:solidFill>
                <a:effectLst/>
                <a:latin typeface="inherit"/>
              </a:rPr>
              <a:t>increased pressure on staff</a:t>
            </a:r>
          </a:p>
          <a:p>
            <a:pPr algn="l" fontAlgn="base">
              <a:buFont typeface="Arial" panose="020B0604020202020204" pitchFamily="34" charset="0"/>
              <a:buChar char="•"/>
            </a:pPr>
            <a:r>
              <a:rPr lang="en-US" b="0" i="0" dirty="0">
                <a:solidFill>
                  <a:srgbClr val="222222"/>
                </a:solidFill>
                <a:effectLst/>
                <a:latin typeface="inherit"/>
              </a:rPr>
              <a:t>worsened ED crowding</a:t>
            </a:r>
          </a:p>
          <a:p>
            <a:pPr algn="l" fontAlgn="base">
              <a:buFont typeface="Arial" panose="020B0604020202020204" pitchFamily="34" charset="0"/>
              <a:buChar char="•"/>
            </a:pPr>
            <a:r>
              <a:rPr lang="en-US" b="0" i="0" dirty="0">
                <a:solidFill>
                  <a:srgbClr val="222222"/>
                </a:solidFill>
                <a:effectLst/>
                <a:latin typeface="inherit"/>
              </a:rPr>
              <a:t>increases wait times </a:t>
            </a:r>
          </a:p>
          <a:p>
            <a:pPr algn="l" fontAlgn="base">
              <a:buFont typeface="Arial" panose="020B0604020202020204" pitchFamily="34" charset="0"/>
              <a:buChar char="•"/>
            </a:pPr>
            <a:r>
              <a:rPr lang="en-US" b="0" i="0" dirty="0">
                <a:solidFill>
                  <a:srgbClr val="222222"/>
                </a:solidFill>
                <a:effectLst/>
                <a:latin typeface="inherit"/>
              </a:rPr>
              <a:t>increases use of ancillary support, such as security officers or safety attendants, especially if a psychiatric patient is agitated</a:t>
            </a:r>
          </a:p>
          <a:p>
            <a:pPr algn="l" fontAlgn="base">
              <a:buFont typeface="Arial" panose="020B0604020202020204" pitchFamily="34" charset="0"/>
              <a:buChar char="•"/>
            </a:pPr>
            <a:r>
              <a:rPr lang="en-US" b="0" i="0" dirty="0">
                <a:solidFill>
                  <a:srgbClr val="222222"/>
                </a:solidFill>
                <a:effectLst/>
                <a:latin typeface="inherit"/>
              </a:rPr>
              <a:t>delayed treatment for other ED patients – some of whom may have life-threatening conditions</a:t>
            </a:r>
          </a:p>
          <a:p>
            <a:pPr algn="l" fontAlgn="base">
              <a:buFont typeface="Arial" panose="020B0604020202020204" pitchFamily="34" charset="0"/>
              <a:buChar char="•"/>
            </a:pPr>
            <a:r>
              <a:rPr lang="en-US" b="0" i="0" dirty="0">
                <a:solidFill>
                  <a:srgbClr val="222222"/>
                </a:solidFill>
                <a:effectLst/>
                <a:latin typeface="inherit"/>
              </a:rPr>
              <a:t>increased rates of patients who leave without being seen</a:t>
            </a:r>
          </a:p>
          <a:p>
            <a:pPr algn="l" fontAlgn="base">
              <a:buFont typeface="Arial" panose="020B0604020202020204" pitchFamily="34" charset="0"/>
              <a:buChar char="•"/>
            </a:pPr>
            <a:r>
              <a:rPr lang="en-US" b="0" i="0" dirty="0">
                <a:solidFill>
                  <a:srgbClr val="222222"/>
                </a:solidFill>
                <a:effectLst/>
                <a:latin typeface="inherit"/>
              </a:rPr>
              <a:t>lengthened inpatient stays </a:t>
            </a:r>
          </a:p>
          <a:p>
            <a:pPr algn="l" fontAlgn="base">
              <a:buFont typeface="Arial" panose="020B0604020202020204" pitchFamily="34" charset="0"/>
              <a:buChar char="•"/>
            </a:pPr>
            <a:r>
              <a:rPr lang="en-US" b="0" i="0" dirty="0">
                <a:solidFill>
                  <a:srgbClr val="222222"/>
                </a:solidFill>
                <a:effectLst/>
                <a:latin typeface="inherit"/>
              </a:rPr>
              <a:t>financial impact on ED reimbursement</a:t>
            </a:r>
          </a:p>
          <a:p>
            <a:pPr algn="l" fontAlgn="base"/>
            <a:r>
              <a:rPr lang="en-US" b="0" i="0" dirty="0">
                <a:solidFill>
                  <a:srgbClr val="222222"/>
                </a:solidFill>
                <a:effectLst/>
                <a:latin typeface="Lato" panose="020F0502020204030203" pitchFamily="34" charset="0"/>
              </a:rPr>
              <a:t>During the pandemic, the stress on staff from overcrowded hospitals is nearing a breaking point, as Joint Commission associate director Elizabeth Even, MS, RN, shared in her recent </a:t>
            </a:r>
            <a:r>
              <a:rPr lang="en-US" b="0" i="0" u="sng" dirty="0">
                <a:solidFill>
                  <a:srgbClr val="1A40AE"/>
                </a:solidFill>
                <a:effectLst/>
                <a:latin typeface="inherit"/>
                <a:hlinkClick r:id="rId3"/>
              </a:rPr>
              <a:t>blog post</a:t>
            </a:r>
            <a:r>
              <a:rPr lang="en-US" b="0" i="0" dirty="0">
                <a:solidFill>
                  <a:srgbClr val="222222"/>
                </a:solidFill>
                <a:effectLst/>
                <a:latin typeface="Lato" panose="020F0502020204030203" pitchFamily="34" charset="0"/>
              </a:rPr>
              <a:t>.</a:t>
            </a:r>
          </a:p>
          <a:p>
            <a:pPr algn="l" fontAlgn="base"/>
            <a:r>
              <a:rPr lang="en-US" b="1" i="0" dirty="0">
                <a:solidFill>
                  <a:srgbClr val="222222"/>
                </a:solidFill>
                <a:effectLst/>
                <a:latin typeface="inherit"/>
              </a:rPr>
              <a:t>Possible Solutions</a:t>
            </a:r>
            <a:br>
              <a:rPr lang="en-US" b="0" i="0" dirty="0">
                <a:solidFill>
                  <a:srgbClr val="222222"/>
                </a:solidFill>
                <a:effectLst/>
                <a:latin typeface="Lato" panose="020F0502020204030203" pitchFamily="34" charset="0"/>
              </a:rPr>
            </a:br>
            <a:r>
              <a:rPr lang="en-US" b="0" i="0" dirty="0">
                <a:solidFill>
                  <a:srgbClr val="222222"/>
                </a:solidFill>
                <a:effectLst/>
                <a:latin typeface="Lato" panose="020F0502020204030203" pitchFamily="34" charset="0"/>
              </a:rPr>
              <a:t>For many years, hospitals in the U.S. have been struggling to meet the needs of psychiatric patients seeking help in the ED. Some creative solutions have gained recent attention, such a community collaboration involving Banner Health in </a:t>
            </a:r>
            <a:r>
              <a:rPr lang="en-US" b="0" i="0" dirty="0" err="1">
                <a:solidFill>
                  <a:srgbClr val="222222"/>
                </a:solidFill>
                <a:effectLst/>
                <a:latin typeface="Lato" panose="020F0502020204030203" pitchFamily="34" charset="0"/>
              </a:rPr>
              <a:t>Tuscon</a:t>
            </a:r>
            <a:r>
              <a:rPr lang="en-US" b="0" i="0" dirty="0">
                <a:solidFill>
                  <a:srgbClr val="222222"/>
                </a:solidFill>
                <a:effectLst/>
                <a:latin typeface="Lato" panose="020F0502020204030203" pitchFamily="34" charset="0"/>
              </a:rPr>
              <a:t>, AZ, as described in a </a:t>
            </a:r>
            <a:r>
              <a:rPr lang="en-US" b="0" i="0" u="sng" dirty="0">
                <a:solidFill>
                  <a:srgbClr val="1A40AE"/>
                </a:solidFill>
                <a:effectLst/>
                <a:latin typeface="inherit"/>
                <a:hlinkClick r:id="rId4"/>
              </a:rPr>
              <a:t>guest blog post.</a:t>
            </a:r>
            <a:endParaRPr lang="en-US" b="0" i="0" dirty="0">
              <a:solidFill>
                <a:srgbClr val="222222"/>
              </a:solidFill>
              <a:effectLst/>
              <a:latin typeface="Lato" panose="020F0502020204030203" pitchFamily="34" charset="0"/>
            </a:endParaRPr>
          </a:p>
          <a:p>
            <a:pPr algn="l" fontAlgn="base"/>
            <a:r>
              <a:rPr lang="en-US" b="0" i="0" dirty="0">
                <a:solidFill>
                  <a:srgbClr val="222222"/>
                </a:solidFill>
                <a:effectLst/>
                <a:latin typeface="Lato" panose="020F0502020204030203" pitchFamily="34" charset="0"/>
              </a:rPr>
              <a:t>There are some new strategies and actions that hospitals can take to provide better care for these patients while helping to reduce the risks associated with boarding psychiatric patients in the ED. The following strategies are categorized as those focused on the patient, on the ED staff, and the environment.</a:t>
            </a:r>
          </a:p>
          <a:p>
            <a:pPr algn="l" fontAlgn="base"/>
            <a:r>
              <a:rPr lang="en-US" b="0" i="0" dirty="0">
                <a:solidFill>
                  <a:srgbClr val="222222"/>
                </a:solidFill>
                <a:effectLst/>
                <a:latin typeface="Lato" panose="020F0502020204030203" pitchFamily="34" charset="0"/>
              </a:rPr>
              <a:t>Some relevant strategies include:</a:t>
            </a:r>
            <a:br>
              <a:rPr lang="en-US" b="0" i="0" dirty="0">
                <a:solidFill>
                  <a:srgbClr val="222222"/>
                </a:solidFill>
                <a:effectLst/>
                <a:latin typeface="Lato" panose="020F0502020204030203" pitchFamily="34" charset="0"/>
              </a:rPr>
            </a:br>
            <a:endParaRPr lang="en-US" b="0" i="0" dirty="0">
              <a:solidFill>
                <a:srgbClr val="222222"/>
              </a:solidFill>
              <a:effectLst/>
              <a:latin typeface="Lato" panose="020F0502020204030203" pitchFamily="34" charset="0"/>
            </a:endParaRPr>
          </a:p>
          <a:p>
            <a:pPr algn="l" fontAlgn="base">
              <a:buFont typeface="Arial" panose="020B0604020202020204" pitchFamily="34" charset="0"/>
              <a:buChar char="•"/>
            </a:pPr>
            <a:r>
              <a:rPr lang="en-US" b="0" i="0" dirty="0">
                <a:solidFill>
                  <a:srgbClr val="222222"/>
                </a:solidFill>
                <a:effectLst/>
                <a:latin typeface="inherit"/>
              </a:rPr>
              <a:t>Use de-escalation techniques to calm the patient. A calm patient may be better able to participate in care.  Targeted medications may also be indicated, but the goal is to calm and not sedate the patient.  </a:t>
            </a:r>
          </a:p>
          <a:p>
            <a:pPr algn="l" fontAlgn="base">
              <a:buFont typeface="Arial" panose="020B0604020202020204" pitchFamily="34" charset="0"/>
              <a:buChar char="•"/>
            </a:pPr>
            <a:r>
              <a:rPr lang="en-US" b="0" i="0" dirty="0">
                <a:solidFill>
                  <a:srgbClr val="222222"/>
                </a:solidFill>
                <a:effectLst/>
                <a:latin typeface="inherit"/>
              </a:rPr>
              <a:t>Limit the use of restraint and seclusion only as a last resort when the patient presents a harm to themselves or others.</a:t>
            </a:r>
          </a:p>
          <a:p>
            <a:pPr algn="l" fontAlgn="base">
              <a:buFont typeface="Arial" panose="020B0604020202020204" pitchFamily="34" charset="0"/>
              <a:buChar char="•"/>
            </a:pPr>
            <a:r>
              <a:rPr lang="en-US" b="0" i="0" dirty="0">
                <a:solidFill>
                  <a:srgbClr val="222222"/>
                </a:solidFill>
                <a:effectLst/>
                <a:latin typeface="inherit"/>
              </a:rPr>
              <a:t>Evaluate medical comorbidities. Evaluations should be specific to the patient’s signs and symptoms, with results clearly communicated between the ED and any receiving facilities.</a:t>
            </a:r>
          </a:p>
          <a:p>
            <a:pPr algn="l" fontAlgn="base">
              <a:buFont typeface="Arial" panose="020B0604020202020204" pitchFamily="34" charset="0"/>
              <a:buChar char="•"/>
            </a:pPr>
            <a:r>
              <a:rPr lang="en-US" b="0" i="0" dirty="0">
                <a:solidFill>
                  <a:srgbClr val="222222"/>
                </a:solidFill>
                <a:effectLst/>
                <a:latin typeface="inherit"/>
              </a:rPr>
              <a:t>Initiate active treatment of underlying psychiatric illness. Treatment can include medication and brief interventions (e.g., solution-focused, or supportive therapy, for example ). Find out about past helpful treatments from the patient, family, or outside treatment providers.</a:t>
            </a:r>
          </a:p>
          <a:p>
            <a:pPr algn="l" fontAlgn="base">
              <a:buFont typeface="Arial" panose="020B0604020202020204" pitchFamily="34" charset="0"/>
              <a:buChar char="•"/>
            </a:pPr>
            <a:r>
              <a:rPr lang="en-US" b="0" i="0" dirty="0">
                <a:solidFill>
                  <a:srgbClr val="222222"/>
                </a:solidFill>
                <a:effectLst/>
                <a:latin typeface="inherit"/>
              </a:rPr>
              <a:t>Initiate active treatment for substance intoxication or withdrawal.</a:t>
            </a:r>
          </a:p>
          <a:p>
            <a:pPr algn="l" fontAlgn="base">
              <a:buFont typeface="Arial" panose="020B0604020202020204" pitchFamily="34" charset="0"/>
              <a:buChar char="•"/>
            </a:pPr>
            <a:r>
              <a:rPr lang="en-US" b="0" i="0" dirty="0">
                <a:solidFill>
                  <a:srgbClr val="222222"/>
                </a:solidFill>
                <a:effectLst/>
                <a:latin typeface="inherit"/>
              </a:rPr>
              <a:t>Mitigate stressors on patients boarded in the ED by providing medication assisted treatment for substance use disorder as appropriate, maintenance medications, and regular meals.</a:t>
            </a:r>
          </a:p>
          <a:p>
            <a:pPr algn="l" fontAlgn="base"/>
            <a:r>
              <a:rPr lang="en-US" b="1" i="0" dirty="0">
                <a:solidFill>
                  <a:srgbClr val="222222"/>
                </a:solidFill>
                <a:effectLst/>
                <a:latin typeface="inherit"/>
              </a:rPr>
              <a:t>Supporting ED Staff</a:t>
            </a:r>
            <a:br>
              <a:rPr lang="en-US" b="0" i="0" dirty="0">
                <a:solidFill>
                  <a:srgbClr val="222222"/>
                </a:solidFill>
                <a:effectLst/>
                <a:latin typeface="Lato" panose="020F0502020204030203" pitchFamily="34" charset="0"/>
              </a:rPr>
            </a:br>
            <a:r>
              <a:rPr lang="en-US" b="0" i="0" dirty="0">
                <a:solidFill>
                  <a:srgbClr val="222222"/>
                </a:solidFill>
                <a:effectLst/>
                <a:latin typeface="Lato" panose="020F0502020204030203" pitchFamily="34" charset="0"/>
              </a:rPr>
              <a:t>The pressures on ED staff are at an all-time high and boarded patients may increase their stress levels. Some winning practices for staff support include:</a:t>
            </a:r>
          </a:p>
          <a:p>
            <a:pPr algn="l" fontAlgn="base">
              <a:buFont typeface="Arial" panose="020B0604020202020204" pitchFamily="34" charset="0"/>
              <a:buChar char="•"/>
            </a:pPr>
            <a:r>
              <a:rPr lang="en-US" b="0" i="0" dirty="0">
                <a:solidFill>
                  <a:srgbClr val="222222"/>
                </a:solidFill>
                <a:effectLst/>
                <a:latin typeface="inherit"/>
              </a:rPr>
              <a:t>Developing a contingency plan to address the needs of mental health patients while they are boarded in the ED. Early identification of patients who are expected to be boarded will help in getting them much-needed care and treatment.</a:t>
            </a:r>
          </a:p>
          <a:p>
            <a:pPr algn="l" fontAlgn="base">
              <a:buFont typeface="Arial" panose="020B0604020202020204" pitchFamily="34" charset="0"/>
              <a:buChar char="•"/>
            </a:pPr>
            <a:r>
              <a:rPr lang="en-US" b="0" i="0" dirty="0">
                <a:solidFill>
                  <a:srgbClr val="222222"/>
                </a:solidFill>
                <a:effectLst/>
                <a:latin typeface="inherit"/>
              </a:rPr>
              <a:t>Provide regular training to ED staff (including security) on the management of agitation, including verbal de-escalation techniques.</a:t>
            </a:r>
          </a:p>
          <a:p>
            <a:pPr algn="l" fontAlgn="base">
              <a:buFont typeface="Arial" panose="020B0604020202020204" pitchFamily="34" charset="0"/>
              <a:buChar char="•"/>
            </a:pPr>
            <a:r>
              <a:rPr lang="en-US" b="0" i="0" dirty="0">
                <a:solidFill>
                  <a:srgbClr val="222222"/>
                </a:solidFill>
                <a:effectLst/>
                <a:latin typeface="inherit"/>
              </a:rPr>
              <a:t>Support coordination and communication around disposition. It is ideal to have a predetermined guide for medical evaluation so that medical stability is achieved prior to the patient’s transfer. If it is determined that a patient can safely be discharged to a lower level of care, fully arrange this in the ED prior to discharge.</a:t>
            </a:r>
          </a:p>
          <a:p>
            <a:pPr algn="l" fontAlgn="base">
              <a:buFont typeface="Arial" panose="020B0604020202020204" pitchFamily="34" charset="0"/>
              <a:buChar char="•"/>
            </a:pPr>
            <a:r>
              <a:rPr lang="en-US" b="0" i="0" dirty="0">
                <a:solidFill>
                  <a:srgbClr val="222222"/>
                </a:solidFill>
                <a:effectLst/>
                <a:latin typeface="inherit"/>
              </a:rPr>
              <a:t>Expand access to psychiatric services through telepsychiatry and integration of care. Telepsychiatry is being more widely used in emergency settings, and many contracts allow for 24-hour availability of psychiatrists as consultants to the ED service. Similarly, new health care integration models introduced into the ED setting allow for an embedded mental health team including staff psychiatrists to provide consultation either to care teams or directly to patients.</a:t>
            </a:r>
          </a:p>
          <a:p>
            <a:pPr algn="l" fontAlgn="base">
              <a:buFont typeface="Arial" panose="020B0604020202020204" pitchFamily="34" charset="0"/>
              <a:buChar char="•"/>
            </a:pPr>
            <a:r>
              <a:rPr lang="en-US" b="0" i="0" dirty="0">
                <a:solidFill>
                  <a:srgbClr val="222222"/>
                </a:solidFill>
                <a:effectLst/>
                <a:latin typeface="inherit"/>
              </a:rPr>
              <a:t>Designate or hire new staff to serve as bed managers or use computerized bed management systems to increase efficiency by managing inpatient capacity.</a:t>
            </a:r>
          </a:p>
          <a:p>
            <a:pPr algn="l" fontAlgn="base">
              <a:buFont typeface="Arial" panose="020B0604020202020204" pitchFamily="34" charset="0"/>
              <a:buChar char="•"/>
            </a:pPr>
            <a:r>
              <a:rPr lang="en-US" b="0" i="0" dirty="0">
                <a:solidFill>
                  <a:srgbClr val="222222"/>
                </a:solidFill>
                <a:effectLst/>
                <a:latin typeface="inherit"/>
              </a:rPr>
              <a:t>Designate case managers in the ED to help with community disposition.</a:t>
            </a:r>
          </a:p>
          <a:p>
            <a:pPr algn="l" fontAlgn="base">
              <a:buFont typeface="Arial" panose="020B0604020202020204" pitchFamily="34" charset="0"/>
              <a:buChar char="•"/>
            </a:pPr>
            <a:r>
              <a:rPr lang="en-US" b="0" i="0" dirty="0">
                <a:solidFill>
                  <a:srgbClr val="222222"/>
                </a:solidFill>
                <a:effectLst/>
                <a:latin typeface="inherit"/>
              </a:rPr>
              <a:t>Collect and monitor data to check progress toward reducing ED boarding and improving the provision of care to boarded patients. Share this data with community partners to help determine further strategies for improvement.</a:t>
            </a:r>
          </a:p>
          <a:p>
            <a:pPr algn="l" fontAlgn="base"/>
            <a:r>
              <a:rPr lang="en-US" b="1" i="0" dirty="0">
                <a:solidFill>
                  <a:srgbClr val="222222"/>
                </a:solidFill>
                <a:effectLst/>
                <a:latin typeface="inherit"/>
              </a:rPr>
              <a:t>Environmental Changes</a:t>
            </a:r>
            <a:endParaRPr lang="en-US" b="0" i="0" dirty="0">
              <a:solidFill>
                <a:srgbClr val="222222"/>
              </a:solidFill>
              <a:effectLst/>
              <a:latin typeface="Lato" panose="020F0502020204030203" pitchFamily="34" charset="0"/>
            </a:endParaRPr>
          </a:p>
          <a:p>
            <a:pPr algn="l" fontAlgn="base">
              <a:buFont typeface="Arial" panose="020B0604020202020204" pitchFamily="34" charset="0"/>
              <a:buChar char="•"/>
            </a:pPr>
            <a:r>
              <a:rPr lang="en-US" b="0" i="0" dirty="0">
                <a:solidFill>
                  <a:srgbClr val="222222"/>
                </a:solidFill>
                <a:effectLst/>
                <a:latin typeface="inherit"/>
              </a:rPr>
              <a:t>Implement observation units in the ED to help patients avoid the need for psychiatric hospitalization. An observation unit can be a safe place in which patients can achieve a sober state or work through strong emotions, and it may also enable discharge of the patient to a lower level of care.</a:t>
            </a:r>
          </a:p>
          <a:p>
            <a:pPr algn="l" fontAlgn="base">
              <a:buFont typeface="Arial" panose="020B0604020202020204" pitchFamily="34" charset="0"/>
              <a:buChar char="•"/>
            </a:pPr>
            <a:r>
              <a:rPr lang="en-US" b="0" i="0" dirty="0">
                <a:solidFill>
                  <a:srgbClr val="222222"/>
                </a:solidFill>
                <a:effectLst/>
                <a:latin typeface="inherit"/>
              </a:rPr>
              <a:t>Create mental health emergency room extension areas. Boarding in the chaotic, crowded, noisy, and confined spaces of an ED may potentially exacerbate psychiatric symptoms. Areas designated for emergency psychiatric care provide a therapeutic environment more conducive to patients with psychiatric illness.</a:t>
            </a:r>
          </a:p>
          <a:p>
            <a:pPr algn="l" fontAlgn="base">
              <a:buFont typeface="Arial" panose="020B0604020202020204" pitchFamily="34" charset="0"/>
              <a:buChar char="•"/>
            </a:pPr>
            <a:r>
              <a:rPr lang="en-US" b="0" i="0" dirty="0">
                <a:solidFill>
                  <a:srgbClr val="222222"/>
                </a:solidFill>
                <a:effectLst/>
                <a:latin typeface="inherit"/>
              </a:rPr>
              <a:t>Improve the management of patient flow to stave off some of the pressures leading to ED boarding.</a:t>
            </a:r>
          </a:p>
          <a:p>
            <a:pPr algn="l" fontAlgn="base"/>
            <a:r>
              <a:rPr lang="en-US" b="0" i="0" dirty="0">
                <a:solidFill>
                  <a:srgbClr val="222222"/>
                </a:solidFill>
                <a:effectLst/>
                <a:latin typeface="Lato" panose="020F0502020204030203" pitchFamily="34" charset="0"/>
              </a:rPr>
              <a:t>When it comes to ED boarding, there are no easy answers. If there’s anything that’s worked for your organization that isn’t mentioned here, please share in the comments when this blog is posted on Joint Commission’s </a:t>
            </a:r>
            <a:r>
              <a:rPr lang="en-US" b="0" i="0" u="sng" dirty="0">
                <a:solidFill>
                  <a:srgbClr val="1A40AE"/>
                </a:solidFill>
                <a:effectLst/>
                <a:latin typeface="inherit"/>
                <a:hlinkClick r:id="rId5"/>
              </a:rPr>
              <a:t>Facebook</a:t>
            </a:r>
            <a:r>
              <a:rPr lang="en-US" b="0" i="0" dirty="0">
                <a:solidFill>
                  <a:srgbClr val="222222"/>
                </a:solidFill>
                <a:effectLst/>
                <a:latin typeface="Lato" panose="020F0502020204030203" pitchFamily="34" charset="0"/>
              </a:rPr>
              <a:t>, </a:t>
            </a:r>
            <a:r>
              <a:rPr lang="en-US" b="0" i="0" u="sng" dirty="0">
                <a:solidFill>
                  <a:srgbClr val="1A40AE"/>
                </a:solidFill>
                <a:effectLst/>
                <a:latin typeface="inherit"/>
                <a:hlinkClick r:id="rId6"/>
              </a:rPr>
              <a:t>LinkedIn</a:t>
            </a:r>
            <a:r>
              <a:rPr lang="en-US" b="0" i="0" dirty="0">
                <a:solidFill>
                  <a:srgbClr val="222222"/>
                </a:solidFill>
                <a:effectLst/>
                <a:latin typeface="Lato" panose="020F0502020204030203" pitchFamily="34" charset="0"/>
              </a:rPr>
              <a:t>, </a:t>
            </a:r>
            <a:r>
              <a:rPr lang="en-US" b="0" i="0" u="sng" dirty="0">
                <a:solidFill>
                  <a:srgbClr val="1A40AE"/>
                </a:solidFill>
                <a:effectLst/>
                <a:latin typeface="inherit"/>
                <a:hlinkClick r:id="rId7"/>
              </a:rPr>
              <a:t>Twitter</a:t>
            </a:r>
            <a:r>
              <a:rPr lang="en-US" b="0" i="0" dirty="0">
                <a:solidFill>
                  <a:srgbClr val="222222"/>
                </a:solidFill>
                <a:effectLst/>
                <a:latin typeface="Lato" panose="020F0502020204030203" pitchFamily="34" charset="0"/>
              </a:rPr>
              <a:t> or </a:t>
            </a:r>
            <a:r>
              <a:rPr lang="en-US" b="0" i="0" u="sng" dirty="0">
                <a:solidFill>
                  <a:srgbClr val="1A40AE"/>
                </a:solidFill>
                <a:effectLst/>
                <a:latin typeface="inherit"/>
                <a:hlinkClick r:id="rId8"/>
              </a:rPr>
              <a:t>Instagram</a:t>
            </a:r>
            <a:r>
              <a:rPr lang="en-US" b="0" i="0" dirty="0">
                <a:solidFill>
                  <a:srgbClr val="222222"/>
                </a:solidFill>
                <a:effectLst/>
                <a:latin typeface="Lato" panose="020F0502020204030203" pitchFamily="34" charset="0"/>
              </a:rPr>
              <a:t>.</a:t>
            </a:r>
          </a:p>
          <a:p>
            <a:endParaRPr lang="en-US" dirty="0"/>
          </a:p>
        </p:txBody>
      </p:sp>
      <p:sp>
        <p:nvSpPr>
          <p:cNvPr id="4" name="Slide Number Placeholder 3"/>
          <p:cNvSpPr>
            <a:spLocks noGrp="1"/>
          </p:cNvSpPr>
          <p:nvPr>
            <p:ph type="sldNum" sz="quarter" idx="5"/>
          </p:nvPr>
        </p:nvSpPr>
        <p:spPr/>
        <p:txBody>
          <a:bodyPr/>
          <a:lstStyle/>
          <a:p>
            <a:fld id="{6606BB4C-1E0D-4CB3-9F26-28AD0EB885F4}" type="slidenum">
              <a:rPr lang="en-US" smtClean="0"/>
              <a:t>14</a:t>
            </a:fld>
            <a:endParaRPr lang="en-US"/>
          </a:p>
        </p:txBody>
      </p:sp>
    </p:spTree>
    <p:extLst>
      <p:ext uri="{BB962C8B-B14F-4D97-AF65-F5344CB8AC3E}">
        <p14:creationId xmlns:p14="http://schemas.microsoft.com/office/powerpoint/2010/main" val="126399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6BB4C-1E0D-4CB3-9F26-28AD0EB885F4}" type="slidenum">
              <a:rPr lang="en-US" smtClean="0"/>
              <a:t>15</a:t>
            </a:fld>
            <a:endParaRPr lang="en-US"/>
          </a:p>
        </p:txBody>
      </p:sp>
    </p:spTree>
    <p:extLst>
      <p:ext uri="{BB962C8B-B14F-4D97-AF65-F5344CB8AC3E}">
        <p14:creationId xmlns:p14="http://schemas.microsoft.com/office/powerpoint/2010/main" val="239743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041"/>
                </a:solidFill>
                <a:effectLst/>
                <a:latin typeface="Arial" panose="020B0604020202020204" pitchFamily="34" charset="0"/>
              </a:rPr>
              <a:t>Reducing the time patients remain in the emergency department (ED) can improve access to treatment and increase quality of care. Reducing this time potentially improves access to care specific to the patient condition and increases the capability to provide additional treatment. In recent times, EDs have experienced significant overcrowding. Although once only a problem in large, urban, teaching hospitals, the phenomenon has spread to other suburban and rural healthcare organizations. According to a 2002 national U.S. survey, more than 90 percent of large hospitals report EDs operating "at" or "over" capacity. Approximately one third of hospitals in the U.S. report increases in ambulance diversion in a given year, whereas up to half report crowded conditions in the ED. In a recent national survey, 40 percent of hospital leaders viewed ED crowding as a symptom of workforce shortages. ED crowding may result in delays in the administration of medication such as antibiotics for pneumonia and has been associated with perceptions of compromised emergency care. For patients with non-ST-segment-elevation myocardial infarction, long ED stays were associated with decreased use of guideline-recommended therapies and a higher risk of recurrent myocardial infarction. Overcrowding and heavy emergency resource demand have led to a number of problems, including ambulance refusals, prolonged patient waiting times, increased suffering for those who wait, rushed and unpleasant treatment environments, and potentially poor patient outcomes. When EDs are overwhelmed, their ability to respond to community emergencies and disasters may be compromised.</a:t>
            </a:r>
            <a:endParaRPr lang="en-US" dirty="0"/>
          </a:p>
          <a:p>
            <a:pPr algn="l"/>
            <a:r>
              <a:rPr lang="en-US" b="1" i="0" dirty="0">
                <a:solidFill>
                  <a:srgbClr val="333333"/>
                </a:solidFill>
                <a:effectLst/>
                <a:latin typeface="Trebuchet MS" panose="020B0603020202020204" pitchFamily="34" charset="0"/>
              </a:rPr>
              <a:t>What NQF Endorsement Means </a:t>
            </a:r>
          </a:p>
          <a:p>
            <a:pPr algn="l"/>
            <a:endParaRPr lang="en-US" b="1" i="0" dirty="0">
              <a:solidFill>
                <a:srgbClr val="333333"/>
              </a:solidFill>
              <a:effectLst/>
              <a:latin typeface="Trebuchet MS" panose="020B0603020202020204" pitchFamily="34" charset="0"/>
            </a:endParaRPr>
          </a:p>
          <a:p>
            <a:pPr algn="l"/>
            <a:r>
              <a:rPr lang="en-US" b="1" i="0" dirty="0">
                <a:solidFill>
                  <a:srgbClr val="333333"/>
                </a:solidFill>
                <a:effectLst/>
                <a:latin typeface="Trebuchet MS" panose="020B0603020202020204" pitchFamily="34" charset="0"/>
              </a:rPr>
              <a:t>Examples: Diabetes blood sugar care</a:t>
            </a:r>
          </a:p>
          <a:p>
            <a:pPr algn="l"/>
            <a:r>
              <a:rPr lang="en-US" b="1" i="0" dirty="0">
                <a:solidFill>
                  <a:srgbClr val="333333"/>
                </a:solidFill>
                <a:effectLst/>
                <a:latin typeface="Trebuchet MS" panose="020B0603020202020204" pitchFamily="34" charset="0"/>
              </a:rPr>
              <a:t>Removed: Reducing the risk of falling</a:t>
            </a:r>
          </a:p>
          <a:p>
            <a:pPr algn="l"/>
            <a:endParaRPr lang="en-US" b="1" i="0" dirty="0">
              <a:solidFill>
                <a:srgbClr val="333333"/>
              </a:solidFill>
              <a:effectLst/>
              <a:latin typeface="Trebuchet MS" panose="020B0603020202020204" pitchFamily="34" charset="0"/>
            </a:endParaRPr>
          </a:p>
          <a:p>
            <a:pPr algn="l"/>
            <a:br>
              <a:rPr lang="en-US" dirty="0"/>
            </a:br>
            <a:r>
              <a:rPr lang="en-US" b="0" i="0" dirty="0">
                <a:solidFill>
                  <a:srgbClr val="333333"/>
                </a:solidFill>
                <a:effectLst/>
                <a:latin typeface="Trebuchet MS" panose="020B0603020202020204" pitchFamily="34" charset="0"/>
              </a:rPr>
              <a:t>Most developers put their measures through a rigorous process long before NQF considers them for endorsement. NQF’s careful review and assessment gathers input from stakeholders across the healthcare enterprise and develops consensus among those stakeholders about which measures warrant endorsement as the “best in class.”</a:t>
            </a:r>
          </a:p>
          <a:p>
            <a:pPr algn="l"/>
            <a:r>
              <a:rPr lang="en-US" b="0" i="0" dirty="0">
                <a:solidFill>
                  <a:srgbClr val="333333"/>
                </a:solidFill>
                <a:effectLst/>
                <a:latin typeface="Trebuchet MS" panose="020B0603020202020204" pitchFamily="34" charset="0"/>
              </a:rPr>
              <a:t>According to Tim Ferris, co-chair of NQF’s Consensus Standards Approval Committee, “Measures are the only way we can really know if care is safe, efficient, effective, and patient-centered. Performance measures also help us improve faster. We can make corrections earlier in providing care.”</a:t>
            </a:r>
          </a:p>
          <a:p>
            <a:pPr algn="l"/>
            <a:r>
              <a:rPr lang="en-US" b="1" i="0" dirty="0">
                <a:solidFill>
                  <a:srgbClr val="333333"/>
                </a:solidFill>
                <a:effectLst/>
                <a:latin typeface="Trebuchet MS" panose="020B0603020202020204" pitchFamily="34" charset="0"/>
              </a:rPr>
              <a:t>NQF uses four criteria to assess a measure for endorsement:</a:t>
            </a:r>
          </a:p>
          <a:p>
            <a:pPr algn="l"/>
            <a:r>
              <a:rPr lang="en-US" b="1" i="0" dirty="0">
                <a:solidFill>
                  <a:srgbClr val="333333"/>
                </a:solidFill>
                <a:effectLst/>
                <a:latin typeface="Trebuchet MS" panose="020B0603020202020204" pitchFamily="34" charset="0"/>
              </a:rPr>
              <a:t>Important to measure</a:t>
            </a:r>
            <a:r>
              <a:rPr lang="en-US" b="0" i="0" dirty="0">
                <a:solidFill>
                  <a:srgbClr val="333333"/>
                </a:solidFill>
                <a:effectLst/>
                <a:latin typeface="Trebuchet MS" panose="020B0603020202020204" pitchFamily="34" charset="0"/>
              </a:rPr>
              <a:t> and report to keep our focus on priority areas, where the evidence is highest that measurement can have a positive impact on healthcare quality.</a:t>
            </a:r>
          </a:p>
          <a:p>
            <a:pPr algn="l"/>
            <a:r>
              <a:rPr lang="en-US" b="1" i="0" dirty="0">
                <a:solidFill>
                  <a:srgbClr val="333333"/>
                </a:solidFill>
                <a:effectLst/>
                <a:latin typeface="Trebuchet MS" panose="020B0603020202020204" pitchFamily="34" charset="0"/>
              </a:rPr>
              <a:t>Scientifically acceptable</a:t>
            </a:r>
            <a:r>
              <a:rPr lang="en-US" b="0" i="0" dirty="0">
                <a:solidFill>
                  <a:srgbClr val="333333"/>
                </a:solidFill>
                <a:effectLst/>
                <a:latin typeface="Trebuchet MS" panose="020B0603020202020204" pitchFamily="34" charset="0"/>
              </a:rPr>
              <a:t>, so that the measure when implemented will produce consistent (reliable) and credible (valid) results about the quality of care.</a:t>
            </a:r>
          </a:p>
          <a:p>
            <a:pPr algn="l"/>
            <a:r>
              <a:rPr lang="en-US" b="1" i="0" dirty="0">
                <a:solidFill>
                  <a:srgbClr val="333333"/>
                </a:solidFill>
                <a:effectLst/>
                <a:latin typeface="Trebuchet MS" panose="020B0603020202020204" pitchFamily="34" charset="0"/>
              </a:rPr>
              <a:t>Useable and relevant</a:t>
            </a:r>
            <a:r>
              <a:rPr lang="en-US" b="0" i="0" dirty="0">
                <a:solidFill>
                  <a:srgbClr val="333333"/>
                </a:solidFill>
                <a:effectLst/>
                <a:latin typeface="Trebuchet MS" panose="020B0603020202020204" pitchFamily="34" charset="0"/>
              </a:rPr>
              <a:t> to ensure that intended users — consumers, purchasers, providers, and policy makers — can understand the results of the measure and are likely to find them useful for quality improvement and </a:t>
            </a:r>
            <a:r>
              <a:rPr lang="en-US" b="0" i="0" dirty="0" err="1">
                <a:solidFill>
                  <a:srgbClr val="333333"/>
                </a:solidFill>
                <a:effectLst/>
                <a:latin typeface="Trebuchet MS" panose="020B0603020202020204" pitchFamily="34" charset="0"/>
              </a:rPr>
              <a:t>decisionmaking</a:t>
            </a:r>
            <a:r>
              <a:rPr lang="en-US" b="0" i="0" dirty="0">
                <a:solidFill>
                  <a:srgbClr val="333333"/>
                </a:solidFill>
                <a:effectLst/>
                <a:latin typeface="Trebuchet MS" panose="020B0603020202020204" pitchFamily="34" charset="0"/>
              </a:rPr>
              <a:t>.</a:t>
            </a:r>
          </a:p>
          <a:p>
            <a:pPr algn="l"/>
            <a:r>
              <a:rPr lang="en-US" b="1" i="0" dirty="0">
                <a:solidFill>
                  <a:srgbClr val="333333"/>
                </a:solidFill>
                <a:effectLst/>
                <a:latin typeface="Trebuchet MS" panose="020B0603020202020204" pitchFamily="34" charset="0"/>
              </a:rPr>
              <a:t>Feasible to collect </a:t>
            </a:r>
            <a:r>
              <a:rPr lang="en-US" b="0" i="0" dirty="0">
                <a:solidFill>
                  <a:srgbClr val="333333"/>
                </a:solidFill>
                <a:effectLst/>
                <a:latin typeface="Trebuchet MS" panose="020B0603020202020204" pitchFamily="34" charset="0"/>
              </a:rPr>
              <a:t>with data that can be readily available for measurement and retrievable without undue burden.</a:t>
            </a:r>
          </a:p>
          <a:p>
            <a:pPr algn="l"/>
            <a:r>
              <a:rPr lang="en-US" b="0" i="0" dirty="0">
                <a:solidFill>
                  <a:srgbClr val="333333"/>
                </a:solidFill>
                <a:effectLst/>
                <a:latin typeface="Trebuchet MS" panose="020B0603020202020204" pitchFamily="34" charset="0"/>
              </a:rPr>
              <a:t>"</a:t>
            </a:r>
            <a:r>
              <a:rPr lang="en-US" b="0" i="1" dirty="0">
                <a:solidFill>
                  <a:srgbClr val="333333"/>
                </a:solidFill>
                <a:effectLst/>
                <a:latin typeface="Trebuchet MS" panose="020B0603020202020204" pitchFamily="34" charset="0"/>
              </a:rPr>
              <a:t>The reason this works really well is because you get input from everyone involved in healthcare — those who receive, give, and pay for care. That allows everyone to have a voice about whether the measure is important to measure, is valid, and is feasible. I make sure our top clinical experts on an issue contribute to the NQF process."</a:t>
            </a:r>
            <a:r>
              <a:rPr lang="en-US" b="0" i="0" dirty="0">
                <a:solidFill>
                  <a:srgbClr val="333333"/>
                </a:solidFill>
                <a:effectLst/>
                <a:latin typeface="Trebuchet MS" panose="020B0603020202020204" pitchFamily="34" charset="0"/>
              </a:rPr>
              <a:t>  </a:t>
            </a:r>
            <a:r>
              <a:rPr lang="en-US" b="0" i="1" dirty="0">
                <a:solidFill>
                  <a:srgbClr val="333333"/>
                </a:solidFill>
                <a:effectLst/>
                <a:latin typeface="Trebuchet MS" panose="020B0603020202020204" pitchFamily="34" charset="0"/>
              </a:rPr>
              <a:t>Lee A. Fleischer, MD , University of Pennsylvania Healthcare System, Co-chair, Outcomes Steering Committee</a:t>
            </a:r>
            <a:r>
              <a:rPr lang="en-US" b="0" i="0" dirty="0">
                <a:solidFill>
                  <a:srgbClr val="333333"/>
                </a:solidFill>
                <a:effectLst/>
                <a:latin typeface="Trebuchet MS" panose="020B0603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606BB4C-1E0D-4CB3-9F26-28AD0EB885F4}" type="slidenum">
              <a:rPr lang="en-US" smtClean="0"/>
              <a:t>16</a:t>
            </a:fld>
            <a:endParaRPr lang="en-US"/>
          </a:p>
        </p:txBody>
      </p:sp>
    </p:spTree>
    <p:extLst>
      <p:ext uri="{BB962C8B-B14F-4D97-AF65-F5344CB8AC3E}">
        <p14:creationId xmlns:p14="http://schemas.microsoft.com/office/powerpoint/2010/main" val="172678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a:t>
            </a:r>
          </a:p>
        </p:txBody>
      </p:sp>
      <p:sp>
        <p:nvSpPr>
          <p:cNvPr id="4" name="Slide Number Placeholder 3"/>
          <p:cNvSpPr>
            <a:spLocks noGrp="1"/>
          </p:cNvSpPr>
          <p:nvPr>
            <p:ph type="sldNum" sz="quarter" idx="5"/>
          </p:nvPr>
        </p:nvSpPr>
        <p:spPr/>
        <p:txBody>
          <a:bodyPr/>
          <a:lstStyle/>
          <a:p>
            <a:fld id="{6606BB4C-1E0D-4CB3-9F26-28AD0EB885F4}" type="slidenum">
              <a:rPr lang="en-US" smtClean="0"/>
              <a:t>17</a:t>
            </a:fld>
            <a:endParaRPr lang="en-US"/>
          </a:p>
        </p:txBody>
      </p:sp>
    </p:spTree>
    <p:extLst>
      <p:ext uri="{BB962C8B-B14F-4D97-AF65-F5344CB8AC3E}">
        <p14:creationId xmlns:p14="http://schemas.microsoft.com/office/powerpoint/2010/main" val="135461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22C1-1EEB-499B-BECC-7D7F77351932}"/>
              </a:ext>
            </a:extLst>
          </p:cNvPr>
          <p:cNvSpPr>
            <a:spLocks noGrp="1"/>
          </p:cNvSpPr>
          <p:nvPr>
            <p:ph type="ctrTitle"/>
          </p:nvPr>
        </p:nvSpPr>
        <p:spPr>
          <a:xfrm>
            <a:off x="1524000" y="1122363"/>
            <a:ext cx="9144000" cy="2387600"/>
          </a:xfrm>
        </p:spPr>
        <p:txBody>
          <a:bodyPr anchor="b"/>
          <a:lstStyle>
            <a:lvl1pPr algn="ctr">
              <a:defRPr sz="6000">
                <a:solidFill>
                  <a:srgbClr val="000099"/>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870BEA5-20F5-420B-A28D-6CAA29D4076E}"/>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45E104C-EB14-470A-990A-3A62A6871086}"/>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5" name="Footer Placeholder 4">
            <a:extLst>
              <a:ext uri="{FF2B5EF4-FFF2-40B4-BE49-F238E27FC236}">
                <a16:creationId xmlns:a16="http://schemas.microsoft.com/office/drawing/2014/main" id="{C533089C-351C-40A3-8640-21B96E0F1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0FAB-01F1-4B2C-B17B-C83C4CA10B4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45691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5813-8941-4C33-883F-42ABF1536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E2AC7-04F0-47ED-AE20-D165E2694E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97580-B35A-42AD-9D5E-0BE1144E65A6}"/>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5" name="Footer Placeholder 4">
            <a:extLst>
              <a:ext uri="{FF2B5EF4-FFF2-40B4-BE49-F238E27FC236}">
                <a16:creationId xmlns:a16="http://schemas.microsoft.com/office/drawing/2014/main" id="{240E2BDA-10DD-4837-8196-0BB90527D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04351-BE97-4644-908E-76C950A6392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7104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7C39A-F060-43F7-AFF8-1EF70021B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890AF-1F18-4889-966C-C4F71E2DC2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EAD15-0950-4C41-B840-70965DCB2BB4}"/>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5" name="Footer Placeholder 4">
            <a:extLst>
              <a:ext uri="{FF2B5EF4-FFF2-40B4-BE49-F238E27FC236}">
                <a16:creationId xmlns:a16="http://schemas.microsoft.com/office/drawing/2014/main" id="{800E175A-653E-4A2D-80FC-CFB671297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67F33-02BF-43DD-AF7B-86F984859EFD}"/>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57113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12192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914400" y="559624"/>
            <a:ext cx="10363200" cy="1470025"/>
          </a:xfrm>
        </p:spPr>
        <p:txBody>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2277691"/>
            <a:ext cx="85344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STR_TA_Logo-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7089" y="4680465"/>
            <a:ext cx="6414796" cy="1746651"/>
          </a:xfrm>
          <a:prstGeom prst="rect">
            <a:avLst/>
          </a:prstGeom>
        </p:spPr>
      </p:pic>
    </p:spTree>
    <p:extLst>
      <p:ext uri="{BB962C8B-B14F-4D97-AF65-F5344CB8AC3E}">
        <p14:creationId xmlns:p14="http://schemas.microsoft.com/office/powerpoint/2010/main" val="68463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Working with communities to address the opioid crisis.</a:t>
            </a:r>
          </a:p>
        </p:txBody>
      </p:sp>
      <p:sp>
        <p:nvSpPr>
          <p:cNvPr id="3" name="Content Placeholder 2"/>
          <p:cNvSpPr>
            <a:spLocks noGrp="1"/>
          </p:cNvSpPr>
          <p:nvPr>
            <p:ph idx="1" hasCustomPrompt="1"/>
          </p:nvPr>
        </p:nvSpPr>
        <p:spPr/>
        <p:txBody>
          <a:bodyPr/>
          <a:lstStyle>
            <a:lvl1pPr>
              <a:defRPr baseline="0"/>
            </a:lvl1pPr>
          </a:lstStyle>
          <a:p>
            <a:pPr lvl="0"/>
            <a:r>
              <a:rPr lang="en-US" dirty="0"/>
              <a:t>SAMHSA’s State Targeted Response Technical Assistance (STR-TA) Consortium is here to assist STR grantees and other organizations, by providing the resources and technical assistance needed to address the opioid crisis.</a:t>
            </a:r>
          </a:p>
          <a:p>
            <a:pPr lvl="0"/>
            <a:endParaRPr lang="en-US" dirty="0"/>
          </a:p>
          <a:p>
            <a:pPr lvl="0"/>
            <a:r>
              <a:rPr lang="en-US" dirty="0"/>
              <a:t>Technical assistance is available to support the evidence-based prevention, treatment, and recovery of opioid use disorders. </a:t>
            </a:r>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40810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Working with communities to address the opioid crisis.</a:t>
            </a:r>
          </a:p>
        </p:txBody>
      </p:sp>
      <p:sp>
        <p:nvSpPr>
          <p:cNvPr id="3" name="Content Placeholder 2"/>
          <p:cNvSpPr>
            <a:spLocks noGrp="1"/>
          </p:cNvSpPr>
          <p:nvPr>
            <p:ph idx="1" hasCustomPrompt="1"/>
          </p:nvPr>
        </p:nvSpPr>
        <p:spPr/>
        <p:txBody>
          <a:bodyPr/>
          <a:lstStyle>
            <a:lvl1pPr>
              <a:defRPr sz="2600" baseline="0"/>
            </a:lvl1pPr>
          </a:lstStyle>
          <a:p>
            <a:pPr lvl="0"/>
            <a:r>
              <a:rPr lang="en-US" dirty="0"/>
              <a:t>STR-TA is intended to provide local expertise to communities and organizations to help address the opioid public health crisis. </a:t>
            </a:r>
          </a:p>
          <a:p>
            <a:pPr lvl="0"/>
            <a:r>
              <a:rPr lang="en-US" dirty="0"/>
              <a:t>The STR-TA team accepts requests for education and training resources. Each state/territory has a designated team, led by a regional Technology Transfer Specialist (TTS) who is an expert in implementing evidence-based practices. </a:t>
            </a:r>
          </a:p>
          <a:p>
            <a:pPr lvl="0"/>
            <a:r>
              <a:rPr lang="en-US" dirty="0"/>
              <a:t>Each TTS will work with TA recipients to meet the needs outlined in the TA request. </a:t>
            </a:r>
          </a:p>
          <a:p>
            <a:pPr lvl="0"/>
            <a:endParaRPr lang="en-US" dirty="0"/>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0702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Working with communities to address the opioid crisis.</a:t>
            </a:r>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
        <p:nvSpPr>
          <p:cNvPr id="4" name="TextBox 3"/>
          <p:cNvSpPr txBox="1"/>
          <p:nvPr userDrawn="1"/>
        </p:nvSpPr>
        <p:spPr>
          <a:xfrm>
            <a:off x="597648" y="1314824"/>
            <a:ext cx="10984753" cy="3754874"/>
          </a:xfrm>
          <a:prstGeom prst="rect">
            <a:avLst/>
          </a:prstGeom>
          <a:noFill/>
        </p:spPr>
        <p:txBody>
          <a:bodyPr wrap="square" rtlCol="0">
            <a:spAutoFit/>
          </a:bodyPr>
          <a:lstStyle/>
          <a:p>
            <a:pPr marL="461963" marR="0" lvl="0" indent="-461963" algn="l" defTabSz="457200" rtl="0" eaLnBrk="1" fontAlgn="auto" latinLnBrk="0" hangingPunct="1">
              <a:lnSpc>
                <a:spcPct val="100000"/>
              </a:lnSpc>
              <a:spcBef>
                <a:spcPts val="1200"/>
              </a:spcBef>
              <a:spcAft>
                <a:spcPts val="0"/>
              </a:spcAft>
              <a:buClr>
                <a:srgbClr val="A13F1D"/>
              </a:buClr>
              <a:buSzPct val="90000"/>
              <a:buFont typeface="Wingdings" charset="2"/>
              <a:buChar char="²"/>
              <a:tabLst/>
              <a:defRPr/>
            </a:pPr>
            <a:endParaRPr kumimoji="0" lang="en-US" sz="1800" b="0" i="1"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457200" rtl="0" eaLnBrk="1" fontAlgn="auto" latinLnBrk="0" hangingPunct="1">
              <a:lnSpc>
                <a:spcPct val="100000"/>
              </a:lnSpc>
              <a:spcBef>
                <a:spcPts val="1200"/>
              </a:spcBef>
              <a:spcAft>
                <a:spcPts val="0"/>
              </a:spcAft>
              <a:buClr>
                <a:srgbClr val="A13F1D"/>
              </a:buClr>
              <a:buSzPct val="90000"/>
              <a:buFont typeface="Wingdings" charset="2"/>
              <a:buNone/>
              <a:tabLst/>
              <a:defRPr/>
            </a:pPr>
            <a:r>
              <a:rPr kumimoji="0" lang="en-US" sz="3000" b="0" i="0" u="none" strike="noStrike" kern="1200" cap="none" spc="0" normalizeH="0" baseline="0" noProof="0" dirty="0">
                <a:ln>
                  <a:noFill/>
                </a:ln>
                <a:solidFill>
                  <a:prstClr val="black"/>
                </a:solidFill>
                <a:effectLst/>
                <a:uLnTx/>
                <a:uFillTx/>
                <a:latin typeface="Helvetica"/>
                <a:ea typeface="+mn-ea"/>
                <a:cs typeface="+mn-cs"/>
              </a:rPr>
              <a:t>Funding for this initiative was made possible (in part) by grant no. 1H79TI080816-01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87239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Questions and TA Requests</a:t>
            </a:r>
          </a:p>
        </p:txBody>
      </p:sp>
      <p:sp>
        <p:nvSpPr>
          <p:cNvPr id="3" name="Content Placeholder 2"/>
          <p:cNvSpPr>
            <a:spLocks noGrp="1"/>
          </p:cNvSpPr>
          <p:nvPr>
            <p:ph idx="1" hasCustomPrompt="1"/>
          </p:nvPr>
        </p:nvSpPr>
        <p:spPr/>
        <p:txBody>
          <a:bodyPr>
            <a:normAutofit/>
          </a:bodyPr>
          <a:lstStyle>
            <a:lvl1pPr>
              <a:defRPr sz="3400" baseline="0"/>
            </a:lvl1pPr>
            <a:lvl2pPr>
              <a:defRPr baseline="0"/>
            </a:lvl2pPr>
            <a:lvl3pPr>
              <a:defRPr sz="3400"/>
            </a:lvl3pPr>
          </a:lstStyle>
          <a:p>
            <a:pPr lvl="0"/>
            <a:r>
              <a:rPr lang="en-US" dirty="0"/>
              <a:t>To ask questions or submit a technical assistance request: </a:t>
            </a:r>
          </a:p>
          <a:p>
            <a:pPr lvl="0"/>
            <a:endParaRPr lang="en-US" dirty="0"/>
          </a:p>
          <a:p>
            <a:pPr lvl="2"/>
            <a:r>
              <a:rPr lang="en-US" dirty="0"/>
              <a:t>Visit </a:t>
            </a:r>
            <a:r>
              <a:rPr lang="en-US" dirty="0" err="1"/>
              <a:t>www.getSTR-TA.org</a:t>
            </a:r>
            <a:r>
              <a:rPr lang="en-US" dirty="0"/>
              <a:t> </a:t>
            </a:r>
          </a:p>
          <a:p>
            <a:pPr lvl="2"/>
            <a:r>
              <a:rPr lang="en-US" dirty="0"/>
              <a:t>Email </a:t>
            </a:r>
            <a:r>
              <a:rPr lang="en-US" dirty="0" err="1"/>
              <a:t>str-ta@aaap.org</a:t>
            </a:r>
            <a:r>
              <a:rPr lang="en-US" dirty="0"/>
              <a:t> </a:t>
            </a:r>
          </a:p>
          <a:p>
            <a:pPr lvl="2"/>
            <a:r>
              <a:rPr lang="en-US" dirty="0"/>
              <a:t>Call 401-270-5900</a:t>
            </a:r>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959936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2" y="2633032"/>
            <a:ext cx="7080805"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STR_TA Circ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100412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799295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5300"/>
            <a:ext cx="5386917"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05063"/>
            <a:ext cx="5386917"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65300"/>
            <a:ext cx="5389033"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05063"/>
            <a:ext cx="5389033"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405061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64E-3639-4888-A445-359ECCE65A92}"/>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928EA72-ACA9-441B-A95B-AB775064F849}"/>
              </a:ext>
            </a:extLst>
          </p:cNvPr>
          <p:cNvSpPr>
            <a:spLocks noGrp="1"/>
          </p:cNvSpPr>
          <p:nvPr>
            <p:ph idx="1"/>
          </p:nvPr>
        </p:nvSpPr>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DACA74-AC7F-4B14-8E3C-8E32251AF208}"/>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5" name="Footer Placeholder 4">
            <a:extLst>
              <a:ext uri="{FF2B5EF4-FFF2-40B4-BE49-F238E27FC236}">
                <a16:creationId xmlns:a16="http://schemas.microsoft.com/office/drawing/2014/main" id="{05F40DC7-81BC-40A9-A8C8-005086393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D5E85-9A6E-4A50-A506-406396D80C63}"/>
              </a:ext>
            </a:extLst>
          </p:cNvPr>
          <p:cNvSpPr>
            <a:spLocks noGrp="1"/>
          </p:cNvSpPr>
          <p:nvPr>
            <p:ph type="sldNum" sz="quarter" idx="12"/>
          </p:nvPr>
        </p:nvSpPr>
        <p:spPr/>
        <p:txBody>
          <a:bodyPr/>
          <a:lstStyle/>
          <a:p>
            <a:fld id="{1D6E5690-A8C5-4471-9A4B-CA82B9263375}" type="slidenum">
              <a:rPr lang="en-US" smtClean="0"/>
              <a:t>‹#›</a:t>
            </a:fld>
            <a:endParaRPr lang="en-US"/>
          </a:p>
        </p:txBody>
      </p:sp>
      <p:grpSp>
        <p:nvGrpSpPr>
          <p:cNvPr id="9" name="Group 8">
            <a:extLst>
              <a:ext uri="{FF2B5EF4-FFF2-40B4-BE49-F238E27FC236}">
                <a16:creationId xmlns:a16="http://schemas.microsoft.com/office/drawing/2014/main" id="{CF92DF49-E71C-4E0C-A95F-85A067725428}"/>
              </a:ext>
            </a:extLst>
          </p:cNvPr>
          <p:cNvGrpSpPr/>
          <p:nvPr userDrawn="1"/>
        </p:nvGrpSpPr>
        <p:grpSpPr>
          <a:xfrm>
            <a:off x="10357558" y="185738"/>
            <a:ext cx="1626624" cy="1442893"/>
            <a:chOff x="10565376" y="136525"/>
            <a:chExt cx="1626624" cy="1442893"/>
          </a:xfrm>
        </p:grpSpPr>
        <p:pic>
          <p:nvPicPr>
            <p:cNvPr id="7" name="Picture 6">
              <a:extLst>
                <a:ext uri="{FF2B5EF4-FFF2-40B4-BE49-F238E27FC236}">
                  <a16:creationId xmlns:a16="http://schemas.microsoft.com/office/drawing/2014/main" id="{A77C15B7-6538-414E-B102-EE751D605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5376" y="136525"/>
              <a:ext cx="1626624" cy="1442893"/>
            </a:xfrm>
            <a:prstGeom prst="rect">
              <a:avLst/>
            </a:prstGeom>
          </p:spPr>
        </p:pic>
        <p:sp>
          <p:nvSpPr>
            <p:cNvPr id="8" name="TextBox 7">
              <a:extLst>
                <a:ext uri="{FF2B5EF4-FFF2-40B4-BE49-F238E27FC236}">
                  <a16:creationId xmlns:a16="http://schemas.microsoft.com/office/drawing/2014/main" id="{55C1CD12-F9A9-4527-BA20-C6C753C2155B}"/>
                </a:ext>
              </a:extLst>
            </p:cNvPr>
            <p:cNvSpPr txBox="1"/>
            <p:nvPr userDrawn="1"/>
          </p:nvSpPr>
          <p:spPr>
            <a:xfrm>
              <a:off x="11105804" y="719471"/>
              <a:ext cx="846512" cy="276999"/>
            </a:xfrm>
            <a:prstGeom prst="rect">
              <a:avLst/>
            </a:prstGeom>
            <a:noFill/>
          </p:spPr>
          <p:txBody>
            <a:bodyPr wrap="square" rtlCol="0">
              <a:spAutoFit/>
            </a:bodyPr>
            <a:lstStyle/>
            <a:p>
              <a:r>
                <a:rPr lang="en-US" sz="1200" b="1" dirty="0">
                  <a:latin typeface="Franklin Gothic Medium" panose="020B0603020102020204" pitchFamily="34" charset="0"/>
                </a:rPr>
                <a:t>0099</a:t>
              </a:r>
            </a:p>
          </p:txBody>
        </p:sp>
      </p:grpSp>
    </p:spTree>
    <p:extLst>
      <p:ext uri="{BB962C8B-B14F-4D97-AF65-F5344CB8AC3E}">
        <p14:creationId xmlns:p14="http://schemas.microsoft.com/office/powerpoint/2010/main" val="254395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
        <p:nvSpPr>
          <p:cNvPr id="6" name="Chart Placeholder 5"/>
          <p:cNvSpPr>
            <a:spLocks noGrp="1"/>
          </p:cNvSpPr>
          <p:nvPr>
            <p:ph type="chart" sz="quarter" idx="13"/>
          </p:nvPr>
        </p:nvSpPr>
        <p:spPr>
          <a:xfrm>
            <a:off x="1343252" y="1900238"/>
            <a:ext cx="9497483" cy="3757612"/>
          </a:xfrm>
        </p:spPr>
        <p:txBody>
          <a:bodyPr/>
          <a:lstStyle/>
          <a:p>
            <a:endParaRPr lang="en-US"/>
          </a:p>
        </p:txBody>
      </p:sp>
    </p:spTree>
    <p:extLst>
      <p:ext uri="{BB962C8B-B14F-4D97-AF65-F5344CB8AC3E}">
        <p14:creationId xmlns:p14="http://schemas.microsoft.com/office/powerpoint/2010/main" val="327132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
        <p:nvSpPr>
          <p:cNvPr id="4" name="Table Placeholder 3"/>
          <p:cNvSpPr>
            <a:spLocks noGrp="1"/>
          </p:cNvSpPr>
          <p:nvPr>
            <p:ph type="tbl" sz="quarter" idx="13"/>
          </p:nvPr>
        </p:nvSpPr>
        <p:spPr>
          <a:xfrm>
            <a:off x="1049867" y="1837187"/>
            <a:ext cx="9948333" cy="3935412"/>
          </a:xfrm>
        </p:spPr>
        <p:txBody>
          <a:bodyPr/>
          <a:lstStyle/>
          <a:p>
            <a:endParaRPr lang="en-US"/>
          </a:p>
        </p:txBody>
      </p:sp>
    </p:spTree>
    <p:extLst>
      <p:ext uri="{BB962C8B-B14F-4D97-AF65-F5344CB8AC3E}">
        <p14:creationId xmlns:p14="http://schemas.microsoft.com/office/powerpoint/2010/main" val="1746406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27715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935279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12192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1"/>
            <a:ext cx="12192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94232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3211-5A2C-4990-9954-DADA81027040}"/>
              </a:ext>
            </a:extLst>
          </p:cNvPr>
          <p:cNvSpPr>
            <a:spLocks noGrp="1"/>
          </p:cNvSpPr>
          <p:nvPr>
            <p:ph type="title"/>
          </p:nvPr>
        </p:nvSpPr>
        <p:spPr>
          <a:xfrm>
            <a:off x="831850" y="1709738"/>
            <a:ext cx="10515600" cy="2852737"/>
          </a:xfrm>
        </p:spPr>
        <p:txBody>
          <a:bodyPr anchor="b"/>
          <a:lstStyle>
            <a:lvl1pPr>
              <a:defRPr sz="6000">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94F2D2D-0820-48A1-89FC-FF6093CB9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64036B-B869-459F-98AB-6E3C036ABE3C}"/>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5" name="Footer Placeholder 4">
            <a:extLst>
              <a:ext uri="{FF2B5EF4-FFF2-40B4-BE49-F238E27FC236}">
                <a16:creationId xmlns:a16="http://schemas.microsoft.com/office/drawing/2014/main" id="{B5757484-5C71-4902-8037-76EBFD9C1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7382C-F8AB-43D3-8522-E389DDF9D30F}"/>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7242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C9FA-1AE1-46DE-918F-7B0B32774803}"/>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9E03F53-CE78-46C9-AF4A-A2BA3254D4E8}"/>
              </a:ext>
            </a:extLst>
          </p:cNvPr>
          <p:cNvSpPr>
            <a:spLocks noGrp="1"/>
          </p:cNvSpPr>
          <p:nvPr>
            <p:ph sz="half" idx="1"/>
          </p:nvPr>
        </p:nvSpPr>
        <p:spPr>
          <a:xfrm>
            <a:off x="838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DEEAB-DD4D-4E0F-973C-809E27252587}"/>
              </a:ext>
            </a:extLst>
          </p:cNvPr>
          <p:cNvSpPr>
            <a:spLocks noGrp="1"/>
          </p:cNvSpPr>
          <p:nvPr>
            <p:ph sz="half" idx="2"/>
          </p:nvPr>
        </p:nvSpPr>
        <p:spPr>
          <a:xfrm>
            <a:off x="6172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4D657D-3704-4327-B308-C6AE1B618EE8}"/>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6" name="Footer Placeholder 5">
            <a:extLst>
              <a:ext uri="{FF2B5EF4-FFF2-40B4-BE49-F238E27FC236}">
                <a16:creationId xmlns:a16="http://schemas.microsoft.com/office/drawing/2014/main" id="{28117620-44F3-4794-98C2-D7A48FC5A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6DD78-C96B-498D-95FD-11722D5327B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63921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14DC-7F49-4018-8DFF-E16A1A7C8AE2}"/>
              </a:ext>
            </a:extLst>
          </p:cNvPr>
          <p:cNvSpPr>
            <a:spLocks noGrp="1"/>
          </p:cNvSpPr>
          <p:nvPr>
            <p:ph type="title"/>
          </p:nvPr>
        </p:nvSpPr>
        <p:spPr>
          <a:xfrm>
            <a:off x="839788" y="365125"/>
            <a:ext cx="10515600" cy="1325563"/>
          </a:xfrm>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5108BA3-F467-4598-9059-D46151056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F36392-F041-4EB7-9AD8-DB39C3770E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E1702-586A-4C22-B6FE-73996065A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AE6E0D-6428-475E-ADF4-00896454F9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D8499-EA5C-456E-AA6A-3FD51F20F226}"/>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8" name="Footer Placeholder 7">
            <a:extLst>
              <a:ext uri="{FF2B5EF4-FFF2-40B4-BE49-F238E27FC236}">
                <a16:creationId xmlns:a16="http://schemas.microsoft.com/office/drawing/2014/main" id="{1E97500E-0F2A-4B91-9936-68AA6AFDB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3370C-4ADA-4E5C-ABD4-DEED95F1BE4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2287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CD2B-1E8B-4D67-8FD9-8C12DC1CB967}"/>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66986EA-B395-4EB0-B66A-87DB3DE1925E}"/>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4" name="Footer Placeholder 3">
            <a:extLst>
              <a:ext uri="{FF2B5EF4-FFF2-40B4-BE49-F238E27FC236}">
                <a16:creationId xmlns:a16="http://schemas.microsoft.com/office/drawing/2014/main" id="{0761F1D0-090B-4F73-8A16-C820937971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ED2D1A-154A-4B26-A3DB-D83B2C6C496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410251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E396A-863F-45D6-A574-C6A597261EB5}"/>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3" name="Footer Placeholder 2">
            <a:extLst>
              <a:ext uri="{FF2B5EF4-FFF2-40B4-BE49-F238E27FC236}">
                <a16:creationId xmlns:a16="http://schemas.microsoft.com/office/drawing/2014/main" id="{0C30C671-FAC2-4908-A4DC-6C4C68707A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D6E99-621F-46E9-96FF-A3B0620F055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037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1E06-14D7-4795-B6AE-D0B67E511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55176-8328-49EF-A868-FF5E40369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7B116-2C6C-4177-AD31-6C3C3BC23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275AF-A05C-4688-B53A-B4FB41083AB6}"/>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6" name="Footer Placeholder 5">
            <a:extLst>
              <a:ext uri="{FF2B5EF4-FFF2-40B4-BE49-F238E27FC236}">
                <a16:creationId xmlns:a16="http://schemas.microsoft.com/office/drawing/2014/main" id="{E95F3204-F60A-4D07-8BAA-566E34017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6E8EE-8A3B-4377-8F48-2CABDCE2CE7B}"/>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65020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EBE-89E5-4B84-A8E8-F3FB36BEC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48DB3-CFF5-478F-902C-F7884C72D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8DBB-8F77-48A2-80A2-2A83D1596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F00E1-BC8B-415A-ACBD-FD0873229E14}"/>
              </a:ext>
            </a:extLst>
          </p:cNvPr>
          <p:cNvSpPr>
            <a:spLocks noGrp="1"/>
          </p:cNvSpPr>
          <p:nvPr>
            <p:ph type="dt" sz="half" idx="10"/>
          </p:nvPr>
        </p:nvSpPr>
        <p:spPr/>
        <p:txBody>
          <a:bodyPr/>
          <a:lstStyle/>
          <a:p>
            <a:fld id="{4A77AAD9-5B7A-4F00-AD70-C51E110CE0C0}" type="datetimeFigureOut">
              <a:rPr lang="en-US" smtClean="0"/>
              <a:t>3/23/22</a:t>
            </a:fld>
            <a:endParaRPr lang="en-US"/>
          </a:p>
        </p:txBody>
      </p:sp>
      <p:sp>
        <p:nvSpPr>
          <p:cNvPr id="6" name="Footer Placeholder 5">
            <a:extLst>
              <a:ext uri="{FF2B5EF4-FFF2-40B4-BE49-F238E27FC236}">
                <a16:creationId xmlns:a16="http://schemas.microsoft.com/office/drawing/2014/main" id="{E7DDC7A2-DB96-4A11-AE43-1155B9AF8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12955-1A32-4CD9-95A6-6F5DE54F93E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68576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45B06-529D-456F-B176-AEC3AF218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9856A-B36F-4100-BEC6-DD9DEE48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56F62-1CFB-4A2D-BBEA-74F0EEFF2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7AAD9-5B7A-4F00-AD70-C51E110CE0C0}" type="datetimeFigureOut">
              <a:rPr lang="en-US" smtClean="0"/>
              <a:t>3/23/22</a:t>
            </a:fld>
            <a:endParaRPr lang="en-US"/>
          </a:p>
        </p:txBody>
      </p:sp>
      <p:sp>
        <p:nvSpPr>
          <p:cNvPr id="5" name="Footer Placeholder 4">
            <a:extLst>
              <a:ext uri="{FF2B5EF4-FFF2-40B4-BE49-F238E27FC236}">
                <a16:creationId xmlns:a16="http://schemas.microsoft.com/office/drawing/2014/main" id="{1A1B892B-5530-4CD7-B1E7-F5F905D24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E0CDB-7C59-4B34-AE41-A4948AD28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E5690-A8C5-4471-9A4B-CA82B9263375}" type="slidenum">
              <a:rPr lang="en-US" smtClean="0"/>
              <a:t>‹#›</a:t>
            </a:fld>
            <a:endParaRPr lang="en-US"/>
          </a:p>
        </p:txBody>
      </p:sp>
    </p:spTree>
    <p:extLst>
      <p:ext uri="{BB962C8B-B14F-4D97-AF65-F5344CB8AC3E}">
        <p14:creationId xmlns:p14="http://schemas.microsoft.com/office/powerpoint/2010/main" val="240749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79403"/>
            <a:ext cx="109728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pPr defTabSz="457200">
              <a:defRPr/>
            </a:pPr>
            <a:fld id="{1271A09D-B238-CC49-8083-E93D66A072E7}" type="slidenum">
              <a:rPr lang="en-US" smtClean="0">
                <a:solidFill>
                  <a:prstClr val="black">
                    <a:tint val="75000"/>
                  </a:prstClr>
                </a:solidFill>
              </a:rPr>
              <a:pPr defTabSz="457200">
                <a:defRPr/>
              </a:pPr>
              <a:t>‹#›</a:t>
            </a:fld>
            <a:endParaRPr lang="en-US" dirty="0">
              <a:solidFill>
                <a:prstClr val="black">
                  <a:tint val="75000"/>
                </a:prstClr>
              </a:solidFill>
            </a:endParaRPr>
          </a:p>
        </p:txBody>
      </p:sp>
      <p:pic>
        <p:nvPicPr>
          <p:cNvPr id="7" name="Picture 6" descr="STR_TA_Logo.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l="2851" t="8784" r="67033" b="8380"/>
          <a:stretch/>
        </p:blipFill>
        <p:spPr>
          <a:xfrm>
            <a:off x="609600" y="6259329"/>
            <a:ext cx="619077" cy="472642"/>
          </a:xfrm>
          <a:prstGeom prst="rect">
            <a:avLst/>
          </a:prstGeom>
        </p:spPr>
      </p:pic>
    </p:spTree>
    <p:extLst>
      <p:ext uri="{BB962C8B-B14F-4D97-AF65-F5344CB8AC3E}">
        <p14:creationId xmlns:p14="http://schemas.microsoft.com/office/powerpoint/2010/main" val="17405313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jointcommission.org/measurement/measures/emergency-department/#tab-panel-d14dad27-b0dc-4483-905c-acde6f53835f-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ngall.com/x-letter-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5F7B9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B9FBEC-1EEC-4FBF-8FC0-B24CD77DD1FB}"/>
              </a:ext>
            </a:extLst>
          </p:cNvPr>
          <p:cNvSpPr txBox="1">
            <a:spLocks/>
          </p:cNvSpPr>
          <p:nvPr/>
        </p:nvSpPr>
        <p:spPr>
          <a:xfrm>
            <a:off x="276224" y="28804"/>
            <a:ext cx="11412671" cy="1016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000099"/>
                </a:solidFill>
                <a:latin typeface="Franklin Gothic Medium" panose="020B0603020102020204" pitchFamily="34" charset="0"/>
                <a:ea typeface="+mj-ea"/>
                <a:cs typeface="+mj-cs"/>
              </a:defRPr>
            </a:lvl1pPr>
          </a:lstStyle>
          <a:p>
            <a:pPr algn="ctr"/>
            <a:r>
              <a:rPr lang="en-US" dirty="0">
                <a:solidFill>
                  <a:schemeClr val="bg1"/>
                </a:solidFill>
              </a:rPr>
              <a:t>ED crowding:  Canary in the Health Care System</a:t>
            </a:r>
          </a:p>
        </p:txBody>
      </p:sp>
      <p:sp>
        <p:nvSpPr>
          <p:cNvPr id="6" name="Content Placeholder 2">
            <a:extLst>
              <a:ext uri="{FF2B5EF4-FFF2-40B4-BE49-F238E27FC236}">
                <a16:creationId xmlns:a16="http://schemas.microsoft.com/office/drawing/2014/main" id="{81D4153E-C737-42A6-93A8-EF22E2133FDB}"/>
              </a:ext>
            </a:extLst>
          </p:cNvPr>
          <p:cNvSpPr txBox="1">
            <a:spLocks/>
          </p:cNvSpPr>
          <p:nvPr/>
        </p:nvSpPr>
        <p:spPr>
          <a:xfrm>
            <a:off x="1890575" y="2061738"/>
            <a:ext cx="10017305" cy="879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3" name="Picture 2" descr="A picture containing text&#10;&#10;Description automatically generated">
            <a:extLst>
              <a:ext uri="{FF2B5EF4-FFF2-40B4-BE49-F238E27FC236}">
                <a16:creationId xmlns:a16="http://schemas.microsoft.com/office/drawing/2014/main" id="{CA064C81-DC77-4C0A-8F77-B89ACC82C9FD}"/>
              </a:ext>
            </a:extLst>
          </p:cNvPr>
          <p:cNvPicPr>
            <a:picLocks noChangeAspect="1"/>
          </p:cNvPicPr>
          <p:nvPr/>
        </p:nvPicPr>
        <p:blipFill rotWithShape="1">
          <a:blip r:embed="rId2">
            <a:extLst>
              <a:ext uri="{28A0092B-C50C-407E-A947-70E740481C1C}">
                <a14:useLocalDpi xmlns:a14="http://schemas.microsoft.com/office/drawing/2010/main" val="0"/>
              </a:ext>
            </a:extLst>
          </a:blip>
          <a:srcRect t="5714"/>
          <a:stretch/>
        </p:blipFill>
        <p:spPr>
          <a:xfrm>
            <a:off x="492369" y="1242646"/>
            <a:ext cx="11054285" cy="5586550"/>
          </a:xfrm>
          <a:prstGeom prst="rect">
            <a:avLst/>
          </a:prstGeom>
        </p:spPr>
      </p:pic>
      <p:pic>
        <p:nvPicPr>
          <p:cNvPr id="8" name="Picture 7" descr="A picture containing cage&#10;&#10;Description automatically generated">
            <a:extLst>
              <a:ext uri="{FF2B5EF4-FFF2-40B4-BE49-F238E27FC236}">
                <a16:creationId xmlns:a16="http://schemas.microsoft.com/office/drawing/2014/main" id="{4D817163-2609-4595-B4C3-74AA4230CFBB}"/>
              </a:ext>
            </a:extLst>
          </p:cNvPr>
          <p:cNvPicPr>
            <a:picLocks noChangeAspect="1"/>
          </p:cNvPicPr>
          <p:nvPr/>
        </p:nvPicPr>
        <p:blipFill rotWithShape="1">
          <a:blip r:embed="rId3">
            <a:extLst>
              <a:ext uri="{28A0092B-C50C-407E-A947-70E740481C1C}">
                <a14:useLocalDpi xmlns:a14="http://schemas.microsoft.com/office/drawing/2010/main" val="0"/>
              </a:ext>
            </a:extLst>
          </a:blip>
          <a:srcRect l="17569" r="17514" b="15663"/>
          <a:stretch/>
        </p:blipFill>
        <p:spPr>
          <a:xfrm>
            <a:off x="2455250" y="1044804"/>
            <a:ext cx="3297849" cy="4909070"/>
          </a:xfrm>
          <a:prstGeom prst="rect">
            <a:avLst/>
          </a:prstGeom>
        </p:spPr>
      </p:pic>
    </p:spTree>
    <p:extLst>
      <p:ext uri="{BB962C8B-B14F-4D97-AF65-F5344CB8AC3E}">
        <p14:creationId xmlns:p14="http://schemas.microsoft.com/office/powerpoint/2010/main" val="361737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ADMIN-MD">
            <a:extLst>
              <a:ext uri="{FF2B5EF4-FFF2-40B4-BE49-F238E27FC236}">
                <a16:creationId xmlns:a16="http://schemas.microsoft.com/office/drawing/2014/main" id="{A160F764-7DEE-4217-AB5A-E539BAB3C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918" y="206342"/>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46A00BA-AA96-4E9E-81E6-4271D803231B}"/>
              </a:ext>
            </a:extLst>
          </p:cNvPr>
          <p:cNvSpPr txBox="1"/>
          <p:nvPr/>
        </p:nvSpPr>
        <p:spPr>
          <a:xfrm>
            <a:off x="1055688" y="323851"/>
            <a:ext cx="4724400" cy="1200150"/>
          </a:xfrm>
          <a:prstGeom prst="rect">
            <a:avLst/>
          </a:prstGeom>
          <a:noFill/>
        </p:spPr>
        <p:txBody>
          <a:bodyPr>
            <a:spAutoFit/>
          </a:bodyPr>
          <a:lstStyle/>
          <a:p>
            <a:pPr>
              <a:defRPr/>
            </a:pPr>
            <a:r>
              <a:rPr lang="en-US" sz="2400" dirty="0"/>
              <a:t>ADMINISTRATIVE COSTS PER CAPITA</a:t>
            </a:r>
          </a:p>
          <a:p>
            <a:pPr marL="285750" indent="-285750">
              <a:buFont typeface="Arial" panose="020B0604020202020204" pitchFamily="34" charset="0"/>
              <a:buChar char="•"/>
              <a:defRPr/>
            </a:pPr>
            <a:r>
              <a:rPr lang="en-US" sz="2400" dirty="0"/>
              <a:t>US: 		$2,696</a:t>
            </a:r>
          </a:p>
          <a:p>
            <a:pPr marL="285750" indent="-285750">
              <a:buFont typeface="Arial" panose="020B0604020202020204" pitchFamily="34" charset="0"/>
              <a:buChar char="•"/>
              <a:defRPr/>
            </a:pPr>
            <a:r>
              <a:rPr lang="en-US" sz="2400" dirty="0"/>
              <a:t>CANADA: 	    $551</a:t>
            </a:r>
          </a:p>
        </p:txBody>
      </p:sp>
      <p:pic>
        <p:nvPicPr>
          <p:cNvPr id="43012" name="Picture 2">
            <a:extLst>
              <a:ext uri="{FF2B5EF4-FFF2-40B4-BE49-F238E27FC236}">
                <a16:creationId xmlns:a16="http://schemas.microsoft.com/office/drawing/2014/main" id="{4C56D4AC-2D2B-4B13-B30D-5B940D5B7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82" y="1897903"/>
            <a:ext cx="384175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a:extLst>
              <a:ext uri="{FF2B5EF4-FFF2-40B4-BE49-F238E27FC236}">
                <a16:creationId xmlns:a16="http://schemas.microsoft.com/office/drawing/2014/main" id="{9BAE2560-9E28-49F7-AE31-16EB4CFAF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358" y="4157709"/>
            <a:ext cx="4659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45B0F1-C89E-4F9E-97AC-E6796FCA8190}"/>
              </a:ext>
            </a:extLst>
          </p:cNvPr>
          <p:cNvSpPr txBox="1"/>
          <p:nvPr/>
        </p:nvSpPr>
        <p:spPr>
          <a:xfrm>
            <a:off x="838200" y="535603"/>
            <a:ext cx="8448869" cy="646331"/>
          </a:xfrm>
          <a:prstGeom prst="rect">
            <a:avLst/>
          </a:prstGeom>
          <a:noFill/>
        </p:spPr>
        <p:txBody>
          <a:bodyPr wrap="square">
            <a:spAutoFit/>
          </a:bodyPr>
          <a:lstStyle/>
          <a:p>
            <a:pPr algn="l"/>
            <a:r>
              <a:rPr lang="en-US" sz="3600" b="1" i="0" dirty="0">
                <a:solidFill>
                  <a:srgbClr val="333333"/>
                </a:solidFill>
                <a:effectLst/>
                <a:latin typeface="Georgia" panose="02040502050405020303" pitchFamily="18" charset="0"/>
              </a:rPr>
              <a:t>Hospital Profit Margins</a:t>
            </a:r>
          </a:p>
        </p:txBody>
      </p:sp>
      <p:sp>
        <p:nvSpPr>
          <p:cNvPr id="5" name="TextBox 4">
            <a:extLst>
              <a:ext uri="{FF2B5EF4-FFF2-40B4-BE49-F238E27FC236}">
                <a16:creationId xmlns:a16="http://schemas.microsoft.com/office/drawing/2014/main" id="{8C51BFD3-06C9-43B0-9933-ECC9856D1D1A}"/>
              </a:ext>
            </a:extLst>
          </p:cNvPr>
          <p:cNvSpPr txBox="1"/>
          <p:nvPr/>
        </p:nvSpPr>
        <p:spPr>
          <a:xfrm>
            <a:off x="794654" y="4925352"/>
            <a:ext cx="10719322" cy="646331"/>
          </a:xfrm>
          <a:prstGeom prst="rect">
            <a:avLst/>
          </a:prstGeom>
          <a:noFill/>
        </p:spPr>
        <p:txBody>
          <a:bodyPr wrap="square">
            <a:spAutoFit/>
          </a:bodyPr>
          <a:lstStyle/>
          <a:p>
            <a:r>
              <a:rPr lang="en-US" b="0" i="0" dirty="0">
                <a:solidFill>
                  <a:srgbClr val="333333"/>
                </a:solidFill>
                <a:effectLst/>
                <a:latin typeface="-apple-system"/>
              </a:rPr>
              <a:t>Ly, D.P., Cutler, D.M. Factors of U.S. Hospitals Associated with Improved Profit Margins: An Observational Study. </a:t>
            </a:r>
            <a:r>
              <a:rPr lang="en-US" b="0" i="1" dirty="0">
                <a:solidFill>
                  <a:srgbClr val="333333"/>
                </a:solidFill>
                <a:effectLst/>
                <a:latin typeface="-apple-system"/>
              </a:rPr>
              <a:t>J GEN INTERN MED </a:t>
            </a:r>
            <a:r>
              <a:rPr lang="en-US" b="1" i="0" dirty="0">
                <a:solidFill>
                  <a:srgbClr val="333333"/>
                </a:solidFill>
                <a:effectLst/>
                <a:latin typeface="-apple-system"/>
              </a:rPr>
              <a:t>33, </a:t>
            </a:r>
            <a:r>
              <a:rPr lang="en-US" b="0" i="0" dirty="0">
                <a:solidFill>
                  <a:srgbClr val="333333"/>
                </a:solidFill>
                <a:effectLst/>
                <a:latin typeface="-apple-system"/>
              </a:rPr>
              <a:t>1020–1027 (2018).</a:t>
            </a:r>
            <a:endParaRPr lang="en-US" dirty="0"/>
          </a:p>
        </p:txBody>
      </p:sp>
      <p:sp>
        <p:nvSpPr>
          <p:cNvPr id="7" name="Content Placeholder 6">
            <a:extLst>
              <a:ext uri="{FF2B5EF4-FFF2-40B4-BE49-F238E27FC236}">
                <a16:creationId xmlns:a16="http://schemas.microsoft.com/office/drawing/2014/main" id="{BECC6A5E-65C1-4A34-8D4D-AAEDAA40BC53}"/>
              </a:ext>
            </a:extLst>
          </p:cNvPr>
          <p:cNvSpPr>
            <a:spLocks noGrp="1"/>
          </p:cNvSpPr>
          <p:nvPr>
            <p:ph idx="1"/>
          </p:nvPr>
        </p:nvSpPr>
        <p:spPr>
          <a:xfrm>
            <a:off x="838199" y="1476803"/>
            <a:ext cx="10545147" cy="3442205"/>
          </a:xfrm>
        </p:spPr>
        <p:txBody>
          <a:bodyPr>
            <a:normAutofit lnSpcReduction="10000"/>
          </a:bodyPr>
          <a:lstStyle/>
          <a:p>
            <a:r>
              <a:rPr lang="en-US" sz="3200" dirty="0"/>
              <a:t>Revenue/Bed most important </a:t>
            </a:r>
          </a:p>
          <a:p>
            <a:r>
              <a:rPr lang="en-US" sz="3200" dirty="0"/>
              <a:t>Non-Medicare Reimbursement</a:t>
            </a:r>
          </a:p>
          <a:p>
            <a:r>
              <a:rPr lang="en-US" sz="3200" dirty="0"/>
              <a:t>Cost of care/bed not a major driver</a:t>
            </a:r>
          </a:p>
          <a:p>
            <a:r>
              <a:rPr lang="en-US" sz="3200" dirty="0"/>
              <a:t>Cost of ED boarding/h is 2x that of an inpatient bed (TDABC)</a:t>
            </a:r>
          </a:p>
          <a:p>
            <a:r>
              <a:rPr lang="en-US" sz="3200" dirty="0"/>
              <a:t>Medicare 2008 ED </a:t>
            </a:r>
            <a:r>
              <a:rPr lang="en-US" sz="3600" b="1" dirty="0"/>
              <a:t>-</a:t>
            </a:r>
            <a:r>
              <a:rPr lang="en-US" sz="3200" dirty="0"/>
              <a:t>$712  Medic vs. Elective +$22</a:t>
            </a:r>
          </a:p>
          <a:p>
            <a:pPr marL="457200" lvl="1" indent="0">
              <a:buNone/>
            </a:pPr>
            <a:r>
              <a:rPr lang="en-US" sz="2800" dirty="0">
                <a:sym typeface="Wingdings" panose="05000000000000000000" pitchFamily="2" charset="2"/>
              </a:rPr>
              <a:t></a:t>
            </a:r>
            <a:r>
              <a:rPr lang="en-US" sz="2800" dirty="0">
                <a:solidFill>
                  <a:srgbClr val="212121"/>
                </a:solidFill>
                <a:latin typeface="BlinkMacSystemFont"/>
                <a:sym typeface="Wingdings" panose="05000000000000000000" pitchFamily="2" charset="2"/>
              </a:rPr>
              <a:t>I</a:t>
            </a:r>
            <a:r>
              <a:rPr lang="en-US" sz="2800" b="0" i="0" dirty="0">
                <a:solidFill>
                  <a:srgbClr val="212121"/>
                </a:solidFill>
                <a:effectLst/>
                <a:latin typeface="BlinkMacSystemFont"/>
              </a:rPr>
              <a:t>ncentive to favor elective admissions over ED admissions.</a:t>
            </a:r>
            <a:endParaRPr lang="en-US" sz="2800" dirty="0"/>
          </a:p>
          <a:p>
            <a:endParaRPr lang="en-US" sz="3200" dirty="0"/>
          </a:p>
        </p:txBody>
      </p:sp>
      <p:sp>
        <p:nvSpPr>
          <p:cNvPr id="9" name="TextBox 8">
            <a:extLst>
              <a:ext uri="{FF2B5EF4-FFF2-40B4-BE49-F238E27FC236}">
                <a16:creationId xmlns:a16="http://schemas.microsoft.com/office/drawing/2014/main" id="{3D7CD753-0F11-4F9E-9B2D-3D93ECD07BD5}"/>
              </a:ext>
            </a:extLst>
          </p:cNvPr>
          <p:cNvSpPr txBox="1"/>
          <p:nvPr/>
        </p:nvSpPr>
        <p:spPr>
          <a:xfrm>
            <a:off x="794656" y="6211669"/>
            <a:ext cx="10980577" cy="646331"/>
          </a:xfrm>
          <a:prstGeom prst="rect">
            <a:avLst/>
          </a:prstGeom>
          <a:noFill/>
        </p:spPr>
        <p:txBody>
          <a:bodyPr wrap="square">
            <a:spAutoFit/>
          </a:bodyPr>
          <a:lstStyle/>
          <a:p>
            <a:r>
              <a:rPr lang="en-US" b="0" i="0" u="none" baseline="0" dirty="0"/>
              <a:t>McHugh, M., M. Regenstein, and B. Siegel. 2008. 'The profitability of Medicare admissions based on source of admission', </a:t>
            </a:r>
            <a:r>
              <a:rPr lang="en-US" b="0" i="1" u="none" baseline="0" dirty="0" err="1"/>
              <a:t>Acad</a:t>
            </a:r>
            <a:r>
              <a:rPr lang="en-US" b="0" i="1" u="none" baseline="0" dirty="0"/>
              <a:t> </a:t>
            </a:r>
            <a:r>
              <a:rPr lang="en-US" b="0" i="1" u="none" baseline="0" dirty="0" err="1"/>
              <a:t>Emerg</a:t>
            </a:r>
            <a:r>
              <a:rPr lang="en-US" b="0" i="1" u="none" baseline="0" dirty="0"/>
              <a:t> Med</a:t>
            </a:r>
            <a:r>
              <a:rPr lang="en-US" b="0" i="0" u="none" baseline="0" dirty="0"/>
              <a:t>, 15: 900-7.</a:t>
            </a:r>
          </a:p>
        </p:txBody>
      </p:sp>
      <p:sp>
        <p:nvSpPr>
          <p:cNvPr id="11" name="TextBox 10">
            <a:extLst>
              <a:ext uri="{FF2B5EF4-FFF2-40B4-BE49-F238E27FC236}">
                <a16:creationId xmlns:a16="http://schemas.microsoft.com/office/drawing/2014/main" id="{30BE2327-BB85-4AE7-AE4D-B6B53F104051}"/>
              </a:ext>
            </a:extLst>
          </p:cNvPr>
          <p:cNvSpPr txBox="1"/>
          <p:nvPr/>
        </p:nvSpPr>
        <p:spPr>
          <a:xfrm>
            <a:off x="794655" y="5578027"/>
            <a:ext cx="10346095" cy="646331"/>
          </a:xfrm>
          <a:prstGeom prst="rect">
            <a:avLst/>
          </a:prstGeom>
          <a:noFill/>
        </p:spPr>
        <p:txBody>
          <a:bodyPr wrap="square">
            <a:spAutoFit/>
          </a:bodyPr>
          <a:lstStyle/>
          <a:p>
            <a:r>
              <a:rPr lang="en-US" dirty="0"/>
              <a:t>Schreyer KE, Martin R. The Economics of an Admissions Holding Unit. West J </a:t>
            </a:r>
            <a:r>
              <a:rPr lang="en-US" dirty="0" err="1"/>
              <a:t>Emerg</a:t>
            </a:r>
            <a:r>
              <a:rPr lang="en-US" dirty="0"/>
              <a:t> Med. 2017;18(4):553-558. doi:10.5811/westjem.2017.4.32740</a:t>
            </a:r>
          </a:p>
        </p:txBody>
      </p:sp>
    </p:spTree>
    <p:extLst>
      <p:ext uri="{BB962C8B-B14F-4D97-AF65-F5344CB8AC3E}">
        <p14:creationId xmlns:p14="http://schemas.microsoft.com/office/powerpoint/2010/main" val="92100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DF9FA-2621-4529-91BF-AFD2B1078DD4}"/>
              </a:ext>
            </a:extLst>
          </p:cNvPr>
          <p:cNvPicPr>
            <a:picLocks noChangeAspect="1"/>
          </p:cNvPicPr>
          <p:nvPr/>
        </p:nvPicPr>
        <p:blipFill>
          <a:blip r:embed="rId3"/>
          <a:stretch>
            <a:fillRect/>
          </a:stretch>
        </p:blipFill>
        <p:spPr>
          <a:xfrm>
            <a:off x="1538287" y="2195512"/>
            <a:ext cx="9115425" cy="2466975"/>
          </a:xfrm>
          <a:prstGeom prst="rect">
            <a:avLst/>
          </a:prstGeom>
        </p:spPr>
      </p:pic>
      <p:pic>
        <p:nvPicPr>
          <p:cNvPr id="7" name="Picture 6">
            <a:extLst>
              <a:ext uri="{FF2B5EF4-FFF2-40B4-BE49-F238E27FC236}">
                <a16:creationId xmlns:a16="http://schemas.microsoft.com/office/drawing/2014/main" id="{1D78E61B-7E2A-4CB0-ABA6-D715B9993BF9}"/>
              </a:ext>
            </a:extLst>
          </p:cNvPr>
          <p:cNvPicPr>
            <a:picLocks noChangeAspect="1"/>
          </p:cNvPicPr>
          <p:nvPr/>
        </p:nvPicPr>
        <p:blipFill>
          <a:blip r:embed="rId4"/>
          <a:stretch>
            <a:fillRect/>
          </a:stretch>
        </p:blipFill>
        <p:spPr>
          <a:xfrm>
            <a:off x="2682289" y="313071"/>
            <a:ext cx="5648325" cy="1419225"/>
          </a:xfrm>
          <a:prstGeom prst="rect">
            <a:avLst/>
          </a:prstGeom>
        </p:spPr>
      </p:pic>
    </p:spTree>
    <p:extLst>
      <p:ext uri="{BB962C8B-B14F-4D97-AF65-F5344CB8AC3E}">
        <p14:creationId xmlns:p14="http://schemas.microsoft.com/office/powerpoint/2010/main" val="98981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7AC9F38-9DDF-4FEC-A90A-3DA8B292E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50" y="221861"/>
            <a:ext cx="7030300" cy="5296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1EB9E7-F704-4B6C-8484-9A788D43D02E}"/>
              </a:ext>
            </a:extLst>
          </p:cNvPr>
          <p:cNvSpPr txBox="1"/>
          <p:nvPr/>
        </p:nvSpPr>
        <p:spPr>
          <a:xfrm>
            <a:off x="1946369" y="5947229"/>
            <a:ext cx="10388701" cy="523220"/>
          </a:xfrm>
          <a:prstGeom prst="rect">
            <a:avLst/>
          </a:prstGeom>
          <a:noFill/>
        </p:spPr>
        <p:txBody>
          <a:bodyPr wrap="square" rtlCol="0">
            <a:spAutoFit/>
          </a:bodyPr>
          <a:lstStyle/>
          <a:p>
            <a:r>
              <a:rPr lang="en-US" sz="2800" dirty="0">
                <a:solidFill>
                  <a:schemeClr val="bg1"/>
                </a:solidFill>
              </a:rPr>
              <a:t>INSTITUTIONAL GUARD RAILS OR COWARD FENCES?</a:t>
            </a:r>
          </a:p>
        </p:txBody>
      </p:sp>
    </p:spTree>
    <p:extLst>
      <p:ext uri="{BB962C8B-B14F-4D97-AF65-F5344CB8AC3E}">
        <p14:creationId xmlns:p14="http://schemas.microsoft.com/office/powerpoint/2010/main" val="278497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D9CC5-95EB-4FEF-8822-A4BCA789BEEF}"/>
              </a:ext>
            </a:extLst>
          </p:cNvPr>
          <p:cNvPicPr>
            <a:picLocks noChangeAspect="1"/>
          </p:cNvPicPr>
          <p:nvPr/>
        </p:nvPicPr>
        <p:blipFill>
          <a:blip r:embed="rId3"/>
          <a:stretch>
            <a:fillRect/>
          </a:stretch>
        </p:blipFill>
        <p:spPr>
          <a:xfrm>
            <a:off x="259800" y="130629"/>
            <a:ext cx="9032033" cy="5244586"/>
          </a:xfrm>
          <a:prstGeom prst="rect">
            <a:avLst/>
          </a:prstGeom>
        </p:spPr>
      </p:pic>
      <p:pic>
        <p:nvPicPr>
          <p:cNvPr id="5" name="Picture 4">
            <a:extLst>
              <a:ext uri="{FF2B5EF4-FFF2-40B4-BE49-F238E27FC236}">
                <a16:creationId xmlns:a16="http://schemas.microsoft.com/office/drawing/2014/main" id="{F895BF9B-2997-445A-83B7-F0C13B42E1D6}"/>
              </a:ext>
            </a:extLst>
          </p:cNvPr>
          <p:cNvPicPr>
            <a:picLocks noChangeAspect="1"/>
          </p:cNvPicPr>
          <p:nvPr/>
        </p:nvPicPr>
        <p:blipFill>
          <a:blip r:embed="rId4"/>
          <a:stretch>
            <a:fillRect/>
          </a:stretch>
        </p:blipFill>
        <p:spPr>
          <a:xfrm>
            <a:off x="6949653" y="4410297"/>
            <a:ext cx="4769319" cy="2102470"/>
          </a:xfrm>
          <a:prstGeom prst="rect">
            <a:avLst/>
          </a:prstGeom>
        </p:spPr>
      </p:pic>
      <p:sp>
        <p:nvSpPr>
          <p:cNvPr id="7" name="TextBox 6">
            <a:extLst>
              <a:ext uri="{FF2B5EF4-FFF2-40B4-BE49-F238E27FC236}">
                <a16:creationId xmlns:a16="http://schemas.microsoft.com/office/drawing/2014/main" id="{CE53A0F1-7BE7-4E5E-858B-88065AFD8B06}"/>
              </a:ext>
            </a:extLst>
          </p:cNvPr>
          <p:cNvSpPr txBox="1"/>
          <p:nvPr/>
        </p:nvSpPr>
        <p:spPr>
          <a:xfrm>
            <a:off x="6692882" y="922947"/>
            <a:ext cx="5026090" cy="2308324"/>
          </a:xfrm>
          <a:prstGeom prst="rect">
            <a:avLst/>
          </a:prstGeom>
          <a:noFill/>
        </p:spPr>
        <p:txBody>
          <a:bodyPr wrap="square">
            <a:spAutoFit/>
          </a:bodyPr>
          <a:lstStyle/>
          <a:p>
            <a:r>
              <a:rPr lang="en-US" sz="3600" dirty="0"/>
              <a:t>4-hour time frame is a “reasonable goal” for boarding.</a:t>
            </a:r>
          </a:p>
          <a:p>
            <a:r>
              <a:rPr lang="en-US" sz="3600" dirty="0"/>
              <a:t>NOT A REQUIREMENT</a:t>
            </a:r>
          </a:p>
        </p:txBody>
      </p:sp>
    </p:spTree>
    <p:extLst>
      <p:ext uri="{BB962C8B-B14F-4D97-AF65-F5344CB8AC3E}">
        <p14:creationId xmlns:p14="http://schemas.microsoft.com/office/powerpoint/2010/main" val="394710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F3861B-2206-4FBE-AE25-208BC2054442}"/>
              </a:ext>
            </a:extLst>
          </p:cNvPr>
          <p:cNvSpPr txBox="1"/>
          <p:nvPr/>
        </p:nvSpPr>
        <p:spPr>
          <a:xfrm>
            <a:off x="474562" y="566056"/>
            <a:ext cx="9676436" cy="3847207"/>
          </a:xfrm>
          <a:prstGeom prst="rect">
            <a:avLst/>
          </a:prstGeom>
          <a:noFill/>
        </p:spPr>
        <p:txBody>
          <a:bodyPr wrap="square">
            <a:spAutoFit/>
          </a:bodyPr>
          <a:lstStyle/>
          <a:p>
            <a:pPr algn="l" fontAlgn="base"/>
            <a:r>
              <a:rPr lang="en-US" sz="3200" b="1" i="0" u="none" strike="noStrike" dirty="0">
                <a:solidFill>
                  <a:srgbClr val="1B1B1B"/>
                </a:solidFill>
                <a:effectLst/>
                <a:latin typeface="inherit"/>
                <a:hlinkClick r:id="rId3"/>
              </a:rPr>
              <a:t>Electronic Clinical Quality Measures (</a:t>
            </a:r>
            <a:r>
              <a:rPr lang="en-US" sz="3200" b="1" i="0" u="none" strike="noStrike" dirty="0" err="1">
                <a:solidFill>
                  <a:srgbClr val="1B1B1B"/>
                </a:solidFill>
                <a:effectLst/>
                <a:latin typeface="inherit"/>
                <a:hlinkClick r:id="rId3"/>
              </a:rPr>
              <a:t>eCQMs</a:t>
            </a:r>
            <a:r>
              <a:rPr lang="en-US" sz="3200" b="1" i="0" u="none" strike="noStrike" dirty="0">
                <a:solidFill>
                  <a:srgbClr val="1B1B1B"/>
                </a:solidFill>
                <a:effectLst/>
                <a:latin typeface="inherit"/>
                <a:hlinkClick r:id="rId3"/>
              </a:rPr>
              <a:t>) for Accreditation</a:t>
            </a:r>
          </a:p>
          <a:p>
            <a:pPr algn="l" fontAlgn="base">
              <a:buFont typeface="Arial" panose="020B0604020202020204" pitchFamily="34" charset="0"/>
              <a:buChar char="•"/>
            </a:pPr>
            <a:endParaRPr lang="en-US" sz="4400" b="0" i="0" dirty="0">
              <a:solidFill>
                <a:srgbClr val="333333"/>
              </a:solidFill>
              <a:effectLst/>
              <a:latin typeface="inherit"/>
            </a:endParaRPr>
          </a:p>
          <a:p>
            <a:pPr algn="l" fontAlgn="base">
              <a:buFont typeface="Arial" panose="020B0604020202020204" pitchFamily="34" charset="0"/>
              <a:buChar char="•"/>
            </a:pPr>
            <a:r>
              <a:rPr lang="en-US" sz="4800" b="1" i="0" dirty="0">
                <a:solidFill>
                  <a:srgbClr val="333333"/>
                </a:solidFill>
                <a:effectLst/>
                <a:latin typeface="inherit"/>
              </a:rPr>
              <a:t>ED-2 </a:t>
            </a:r>
            <a:r>
              <a:rPr lang="en-US" sz="4400" b="0" i="0" dirty="0">
                <a:solidFill>
                  <a:srgbClr val="333333"/>
                </a:solidFill>
                <a:effectLst/>
                <a:latin typeface="inherit"/>
              </a:rPr>
              <a:t>Admit Decision Time to ED Departure Time for Admitted Patients</a:t>
            </a:r>
          </a:p>
          <a:p>
            <a:pPr marL="571500" indent="-571500" algn="l" fontAlgn="base">
              <a:buFont typeface="Arial" panose="020B0604020202020204" pitchFamily="34" charset="0"/>
              <a:buChar char="•"/>
            </a:pPr>
            <a:endParaRPr lang="en-US" sz="4400" b="0" i="0" dirty="0">
              <a:solidFill>
                <a:srgbClr val="333333"/>
              </a:solidFill>
              <a:effectLst/>
              <a:latin typeface="inherit"/>
            </a:endParaRPr>
          </a:p>
        </p:txBody>
      </p:sp>
    </p:spTree>
    <p:extLst>
      <p:ext uri="{BB962C8B-B14F-4D97-AF65-F5344CB8AC3E}">
        <p14:creationId xmlns:p14="http://schemas.microsoft.com/office/powerpoint/2010/main" val="360134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DB7F9-A238-4B17-89CC-48665B106318}"/>
              </a:ext>
            </a:extLst>
          </p:cNvPr>
          <p:cNvPicPr>
            <a:picLocks noChangeAspect="1"/>
          </p:cNvPicPr>
          <p:nvPr/>
        </p:nvPicPr>
        <p:blipFill>
          <a:blip r:embed="rId3"/>
          <a:stretch>
            <a:fillRect/>
          </a:stretch>
        </p:blipFill>
        <p:spPr>
          <a:xfrm>
            <a:off x="833437" y="0"/>
            <a:ext cx="10525125" cy="1724025"/>
          </a:xfrm>
          <a:prstGeom prst="rect">
            <a:avLst/>
          </a:prstGeom>
        </p:spPr>
      </p:pic>
      <p:pic>
        <p:nvPicPr>
          <p:cNvPr id="5" name="Picture 4">
            <a:extLst>
              <a:ext uri="{FF2B5EF4-FFF2-40B4-BE49-F238E27FC236}">
                <a16:creationId xmlns:a16="http://schemas.microsoft.com/office/drawing/2014/main" id="{B54CB264-EDCE-40E6-952D-D375A3F31AAD}"/>
              </a:ext>
            </a:extLst>
          </p:cNvPr>
          <p:cNvPicPr>
            <a:picLocks noChangeAspect="1"/>
          </p:cNvPicPr>
          <p:nvPr/>
        </p:nvPicPr>
        <p:blipFill>
          <a:blip r:embed="rId4"/>
          <a:stretch>
            <a:fillRect/>
          </a:stretch>
        </p:blipFill>
        <p:spPr>
          <a:xfrm>
            <a:off x="503853" y="1724025"/>
            <a:ext cx="11178074" cy="610275"/>
          </a:xfrm>
          <a:prstGeom prst="rect">
            <a:avLst/>
          </a:prstGeom>
        </p:spPr>
      </p:pic>
      <p:sp>
        <p:nvSpPr>
          <p:cNvPr id="7" name="Content Placeholder 6">
            <a:extLst>
              <a:ext uri="{FF2B5EF4-FFF2-40B4-BE49-F238E27FC236}">
                <a16:creationId xmlns:a16="http://schemas.microsoft.com/office/drawing/2014/main" id="{55B9AFC3-0839-43E3-91DF-F81CF05AAE00}"/>
              </a:ext>
            </a:extLst>
          </p:cNvPr>
          <p:cNvSpPr>
            <a:spLocks noGrp="1"/>
          </p:cNvSpPr>
          <p:nvPr>
            <p:ph idx="1"/>
          </p:nvPr>
        </p:nvSpPr>
        <p:spPr>
          <a:xfrm>
            <a:off x="690464" y="4058325"/>
            <a:ext cx="10459907" cy="2799674"/>
          </a:xfrm>
        </p:spPr>
        <p:txBody>
          <a:bodyPr>
            <a:normAutofit/>
          </a:bodyPr>
          <a:lstStyle/>
          <a:p>
            <a:r>
              <a:rPr lang="en-US" b="1" i="0" dirty="0">
                <a:solidFill>
                  <a:srgbClr val="444041"/>
                </a:solidFill>
                <a:effectLst/>
                <a:latin typeface="Arial" panose="020B0604020202020204" pitchFamily="34" charset="0"/>
              </a:rPr>
              <a:t>NQF ENDORSEMENT STATUS: </a:t>
            </a:r>
            <a:r>
              <a:rPr lang="en-US" sz="3600" b="1" u="sng" dirty="0"/>
              <a:t>Not Endorsed </a:t>
            </a:r>
            <a:endParaRPr lang="en-US" b="1" i="0" u="sng" dirty="0">
              <a:solidFill>
                <a:srgbClr val="444041"/>
              </a:solidFill>
              <a:effectLst/>
              <a:latin typeface="Arial" panose="020B0604020202020204" pitchFamily="34" charset="0"/>
            </a:endParaRPr>
          </a:p>
          <a:p>
            <a:pPr algn="l"/>
            <a:r>
              <a:rPr lang="en-US" b="1" i="0" dirty="0">
                <a:solidFill>
                  <a:srgbClr val="333333"/>
                </a:solidFill>
                <a:effectLst/>
                <a:latin typeface="Trebuchet MS" panose="020B0603020202020204" pitchFamily="34" charset="0"/>
              </a:rPr>
              <a:t>Important to measure</a:t>
            </a:r>
            <a:r>
              <a:rPr lang="en-US" b="0" i="0" dirty="0">
                <a:solidFill>
                  <a:srgbClr val="333333"/>
                </a:solidFill>
                <a:effectLst/>
                <a:latin typeface="Trebuchet MS" panose="020B0603020202020204" pitchFamily="34" charset="0"/>
              </a:rPr>
              <a:t> </a:t>
            </a:r>
          </a:p>
          <a:p>
            <a:pPr algn="l"/>
            <a:r>
              <a:rPr lang="en-US" b="1" i="0" dirty="0">
                <a:solidFill>
                  <a:srgbClr val="333333"/>
                </a:solidFill>
                <a:effectLst/>
                <a:latin typeface="Trebuchet MS" panose="020B0603020202020204" pitchFamily="34" charset="0"/>
              </a:rPr>
              <a:t>Scientifically acceptable</a:t>
            </a:r>
            <a:r>
              <a:rPr lang="en-US" b="0" i="0" dirty="0">
                <a:solidFill>
                  <a:srgbClr val="333333"/>
                </a:solidFill>
                <a:effectLst/>
                <a:latin typeface="Trebuchet MS" panose="020B0603020202020204" pitchFamily="34" charset="0"/>
              </a:rPr>
              <a:t>, </a:t>
            </a:r>
          </a:p>
          <a:p>
            <a:pPr algn="l"/>
            <a:r>
              <a:rPr lang="en-US" b="1" i="0" dirty="0">
                <a:solidFill>
                  <a:srgbClr val="333333"/>
                </a:solidFill>
                <a:effectLst/>
                <a:latin typeface="Trebuchet MS" panose="020B0603020202020204" pitchFamily="34" charset="0"/>
              </a:rPr>
              <a:t>Useable and relevant</a:t>
            </a:r>
            <a:endParaRPr lang="en-US" b="0" i="0" dirty="0">
              <a:solidFill>
                <a:srgbClr val="333333"/>
              </a:solidFill>
              <a:effectLst/>
              <a:latin typeface="Trebuchet MS" panose="020B0603020202020204" pitchFamily="34" charset="0"/>
            </a:endParaRPr>
          </a:p>
          <a:p>
            <a:pPr algn="l"/>
            <a:r>
              <a:rPr lang="en-US" b="1" i="0" dirty="0">
                <a:solidFill>
                  <a:srgbClr val="333333"/>
                </a:solidFill>
                <a:effectLst/>
                <a:latin typeface="Trebuchet MS" panose="020B0603020202020204" pitchFamily="34" charset="0"/>
              </a:rPr>
              <a:t>Feasible to collect </a:t>
            </a:r>
            <a:endParaRPr lang="en-US" dirty="0"/>
          </a:p>
        </p:txBody>
      </p:sp>
      <p:pic>
        <p:nvPicPr>
          <p:cNvPr id="9" name="Picture 8">
            <a:extLst>
              <a:ext uri="{FF2B5EF4-FFF2-40B4-BE49-F238E27FC236}">
                <a16:creationId xmlns:a16="http://schemas.microsoft.com/office/drawing/2014/main" id="{BDE559C7-A50B-4A0A-8BA7-5E419059DD00}"/>
              </a:ext>
            </a:extLst>
          </p:cNvPr>
          <p:cNvPicPr>
            <a:picLocks noChangeAspect="1"/>
          </p:cNvPicPr>
          <p:nvPr/>
        </p:nvPicPr>
        <p:blipFill>
          <a:blip r:embed="rId5"/>
          <a:stretch>
            <a:fillRect/>
          </a:stretch>
        </p:blipFill>
        <p:spPr>
          <a:xfrm>
            <a:off x="5991904" y="5122911"/>
            <a:ext cx="3838575" cy="1343025"/>
          </a:xfrm>
          <a:prstGeom prst="rect">
            <a:avLst/>
          </a:prstGeom>
        </p:spPr>
      </p:pic>
      <p:sp>
        <p:nvSpPr>
          <p:cNvPr id="11" name="TextBox 10">
            <a:extLst>
              <a:ext uri="{FF2B5EF4-FFF2-40B4-BE49-F238E27FC236}">
                <a16:creationId xmlns:a16="http://schemas.microsoft.com/office/drawing/2014/main" id="{739FF492-7645-4003-B2A0-8704EE838C09}"/>
              </a:ext>
            </a:extLst>
          </p:cNvPr>
          <p:cNvSpPr txBox="1"/>
          <p:nvPr/>
        </p:nvSpPr>
        <p:spPr>
          <a:xfrm>
            <a:off x="833437" y="2444779"/>
            <a:ext cx="10316934" cy="954107"/>
          </a:xfrm>
          <a:prstGeom prst="rect">
            <a:avLst/>
          </a:prstGeom>
          <a:noFill/>
        </p:spPr>
        <p:txBody>
          <a:bodyPr wrap="square">
            <a:spAutoFit/>
          </a:bodyPr>
          <a:lstStyle/>
          <a:p>
            <a:r>
              <a:rPr lang="en-US" sz="2800" b="0" i="0" dirty="0">
                <a:solidFill>
                  <a:srgbClr val="333333"/>
                </a:solidFill>
                <a:effectLst/>
                <a:latin typeface="Lato" panose="020F0502020204030203" pitchFamily="34" charset="0"/>
              </a:rPr>
              <a:t>There are no Emergency Department </a:t>
            </a:r>
            <a:r>
              <a:rPr lang="en-US" sz="2800" b="0" i="0" dirty="0" err="1">
                <a:solidFill>
                  <a:srgbClr val="333333"/>
                </a:solidFill>
                <a:effectLst/>
                <a:latin typeface="Lato" panose="020F0502020204030203" pitchFamily="34" charset="0"/>
              </a:rPr>
              <a:t>eCQMs</a:t>
            </a:r>
            <a:r>
              <a:rPr lang="en-US" sz="2800" b="0" i="0" dirty="0">
                <a:solidFill>
                  <a:srgbClr val="333333"/>
                </a:solidFill>
                <a:effectLst/>
                <a:latin typeface="Lato" panose="020F0502020204030203" pitchFamily="34" charset="0"/>
              </a:rPr>
              <a:t> applicable or available for Certification purposes.</a:t>
            </a:r>
            <a:endParaRPr lang="en-US" sz="2800" dirty="0"/>
          </a:p>
        </p:txBody>
      </p:sp>
    </p:spTree>
    <p:extLst>
      <p:ext uri="{BB962C8B-B14F-4D97-AF65-F5344CB8AC3E}">
        <p14:creationId xmlns:p14="http://schemas.microsoft.com/office/powerpoint/2010/main" val="406401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54C7E-5C39-438D-8424-AAD16568498C}"/>
              </a:ext>
            </a:extLst>
          </p:cNvPr>
          <p:cNvPicPr>
            <a:picLocks noChangeAspect="1"/>
          </p:cNvPicPr>
          <p:nvPr/>
        </p:nvPicPr>
        <p:blipFill>
          <a:blip r:embed="rId3"/>
          <a:stretch>
            <a:fillRect/>
          </a:stretch>
        </p:blipFill>
        <p:spPr>
          <a:xfrm>
            <a:off x="2224087" y="128587"/>
            <a:ext cx="7743825" cy="6600825"/>
          </a:xfrm>
          <a:prstGeom prst="rect">
            <a:avLst/>
          </a:prstGeom>
        </p:spPr>
      </p:pic>
    </p:spTree>
    <p:extLst>
      <p:ext uri="{BB962C8B-B14F-4D97-AF65-F5344CB8AC3E}">
        <p14:creationId xmlns:p14="http://schemas.microsoft.com/office/powerpoint/2010/main" val="287574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69077E-4E74-4257-883F-492CDEA67D52}"/>
              </a:ext>
            </a:extLst>
          </p:cNvPr>
          <p:cNvPicPr>
            <a:picLocks noChangeAspect="1"/>
          </p:cNvPicPr>
          <p:nvPr/>
        </p:nvPicPr>
        <p:blipFill>
          <a:blip r:embed="rId3"/>
          <a:stretch>
            <a:fillRect/>
          </a:stretch>
        </p:blipFill>
        <p:spPr>
          <a:xfrm>
            <a:off x="1642090" y="0"/>
            <a:ext cx="8086725" cy="2809875"/>
          </a:xfrm>
          <a:prstGeom prst="rect">
            <a:avLst/>
          </a:prstGeom>
        </p:spPr>
      </p:pic>
      <p:sp>
        <p:nvSpPr>
          <p:cNvPr id="5" name="Content Placeholder 4">
            <a:extLst>
              <a:ext uri="{FF2B5EF4-FFF2-40B4-BE49-F238E27FC236}">
                <a16:creationId xmlns:a16="http://schemas.microsoft.com/office/drawing/2014/main" id="{8D13479F-2D27-450E-BC89-A120FEAD187A}"/>
              </a:ext>
            </a:extLst>
          </p:cNvPr>
          <p:cNvSpPr>
            <a:spLocks noGrp="1"/>
          </p:cNvSpPr>
          <p:nvPr>
            <p:ph idx="1"/>
          </p:nvPr>
        </p:nvSpPr>
        <p:spPr>
          <a:xfrm>
            <a:off x="838200" y="3367087"/>
            <a:ext cx="10515600" cy="2809875"/>
          </a:xfrm>
        </p:spPr>
        <p:txBody>
          <a:bodyPr/>
          <a:lstStyle/>
          <a:p>
            <a:r>
              <a:rPr lang="en-US" dirty="0"/>
              <a:t>The Cost is enormous</a:t>
            </a:r>
          </a:p>
          <a:p>
            <a:r>
              <a:rPr lang="en-US" dirty="0"/>
              <a:t>Access in uneven</a:t>
            </a:r>
          </a:p>
          <a:p>
            <a:r>
              <a:rPr lang="en-US" dirty="0"/>
              <a:t>Investments in healthcare seem misdirected</a:t>
            </a:r>
          </a:p>
        </p:txBody>
      </p:sp>
    </p:spTree>
    <p:extLst>
      <p:ext uri="{BB962C8B-B14F-4D97-AF65-F5344CB8AC3E}">
        <p14:creationId xmlns:p14="http://schemas.microsoft.com/office/powerpoint/2010/main" val="121473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3E4AA70-7C93-2643-AF21-298D3815F572}"/>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Discussion:  What Can AACEM Do</a:t>
            </a:r>
          </a:p>
        </p:txBody>
      </p:sp>
    </p:spTree>
    <p:extLst>
      <p:ext uri="{BB962C8B-B14F-4D97-AF65-F5344CB8AC3E}">
        <p14:creationId xmlns:p14="http://schemas.microsoft.com/office/powerpoint/2010/main" val="185465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793DB6-41BD-5543-BE85-5264003EA6B2}"/>
              </a:ext>
            </a:extLst>
          </p:cNvPr>
          <p:cNvPicPr>
            <a:picLocks noChangeAspect="1"/>
          </p:cNvPicPr>
          <p:nvPr/>
        </p:nvPicPr>
        <p:blipFill>
          <a:blip r:embed="rId2"/>
          <a:stretch>
            <a:fillRect/>
          </a:stretch>
        </p:blipFill>
        <p:spPr>
          <a:xfrm>
            <a:off x="1794018" y="643466"/>
            <a:ext cx="8603963" cy="5571067"/>
          </a:xfrm>
          <a:prstGeom prst="rect">
            <a:avLst/>
          </a:prstGeom>
        </p:spPr>
      </p:pic>
    </p:spTree>
    <p:extLst>
      <p:ext uri="{BB962C8B-B14F-4D97-AF65-F5344CB8AC3E}">
        <p14:creationId xmlns:p14="http://schemas.microsoft.com/office/powerpoint/2010/main" val="121424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716DA-FBF7-4582-80B0-F40365A81F30}"/>
              </a:ext>
            </a:extLst>
          </p:cNvPr>
          <p:cNvSpPr>
            <a:spLocks noGrp="1"/>
          </p:cNvSpPr>
          <p:nvPr>
            <p:ph idx="1"/>
          </p:nvPr>
        </p:nvSpPr>
        <p:spPr>
          <a:xfrm>
            <a:off x="2095501" y="1619250"/>
            <a:ext cx="6877050" cy="1699113"/>
          </a:xfrm>
        </p:spPr>
        <p:txBody>
          <a:bodyPr>
            <a:normAutofit/>
          </a:bodyPr>
          <a:lstStyle/>
          <a:p>
            <a:pPr marL="0" indent="0" algn="ctr">
              <a:buNone/>
            </a:pPr>
            <a:r>
              <a:rPr lang="en-US" sz="4000" dirty="0"/>
              <a:t>Normalization of Crowding as a Tolerable Dysfunction </a:t>
            </a:r>
          </a:p>
        </p:txBody>
      </p:sp>
      <p:pic>
        <p:nvPicPr>
          <p:cNvPr id="5" name="Picture 4" descr="A picture containing starfish, echinoderm, invertebrate&#10;&#10;Description automatically generated">
            <a:extLst>
              <a:ext uri="{FF2B5EF4-FFF2-40B4-BE49-F238E27FC236}">
                <a16:creationId xmlns:a16="http://schemas.microsoft.com/office/drawing/2014/main" id="{86B98757-3BAE-45C2-A324-C6FACE9F9A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4291" y="713825"/>
            <a:ext cx="3592833" cy="4002884"/>
          </a:xfrm>
          <a:prstGeom prst="rect">
            <a:avLst/>
          </a:prstGeom>
        </p:spPr>
      </p:pic>
    </p:spTree>
    <p:extLst>
      <p:ext uri="{BB962C8B-B14F-4D97-AF65-F5344CB8AC3E}">
        <p14:creationId xmlns:p14="http://schemas.microsoft.com/office/powerpoint/2010/main" val="11682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EF500-6139-40AE-AC8A-D0041D970BC5}"/>
              </a:ext>
            </a:extLst>
          </p:cNvPr>
          <p:cNvSpPr>
            <a:spLocks noGrp="1"/>
          </p:cNvSpPr>
          <p:nvPr>
            <p:ph type="title"/>
          </p:nvPr>
        </p:nvSpPr>
        <p:spPr>
          <a:xfrm>
            <a:off x="635000" y="640823"/>
            <a:ext cx="3418659" cy="5583148"/>
          </a:xfrm>
        </p:spPr>
        <p:txBody>
          <a:bodyPr anchor="ctr">
            <a:normAutofit/>
          </a:bodyPr>
          <a:lstStyle/>
          <a:p>
            <a:r>
              <a:rPr lang="en-US" sz="5400" dirty="0"/>
              <a:t>Harms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1089AC6-9BB6-BC11-C353-7D0AAB44349F}"/>
              </a:ext>
            </a:extLst>
          </p:cNvPr>
          <p:cNvGraphicFramePr>
            <a:graphicFrameLocks noGrp="1"/>
          </p:cNvGraphicFramePr>
          <p:nvPr>
            <p:ph idx="1"/>
            <p:extLst>
              <p:ext uri="{D42A27DB-BD31-4B8C-83A1-F6EECF244321}">
                <p14:modId xmlns:p14="http://schemas.microsoft.com/office/powerpoint/2010/main" val="42799412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14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BF95-C5EB-FD49-A8C8-EB2AC1E770D7}"/>
              </a:ext>
            </a:extLst>
          </p:cNvPr>
          <p:cNvSpPr>
            <a:spLocks noGrp="1"/>
          </p:cNvSpPr>
          <p:nvPr>
            <p:ph type="title"/>
          </p:nvPr>
        </p:nvSpPr>
        <p:spPr/>
        <p:txBody>
          <a:bodyPr/>
          <a:lstStyle/>
          <a:p>
            <a:pPr algn="ctr"/>
            <a:r>
              <a:rPr lang="en-US" dirty="0"/>
              <a:t>Goal Today</a:t>
            </a:r>
          </a:p>
        </p:txBody>
      </p:sp>
      <p:sp>
        <p:nvSpPr>
          <p:cNvPr id="3" name="Content Placeholder 2">
            <a:extLst>
              <a:ext uri="{FF2B5EF4-FFF2-40B4-BE49-F238E27FC236}">
                <a16:creationId xmlns:a16="http://schemas.microsoft.com/office/drawing/2014/main" id="{13A5B022-A42D-3B44-8B6A-66F4EE237951}"/>
              </a:ext>
            </a:extLst>
          </p:cNvPr>
          <p:cNvSpPr>
            <a:spLocks noGrp="1"/>
          </p:cNvSpPr>
          <p:nvPr>
            <p:ph idx="1"/>
          </p:nvPr>
        </p:nvSpPr>
        <p:spPr/>
        <p:txBody>
          <a:bodyPr/>
          <a:lstStyle/>
          <a:p>
            <a:endParaRPr lang="en-US" dirty="0"/>
          </a:p>
          <a:p>
            <a:r>
              <a:rPr lang="en-US" sz="4000" dirty="0"/>
              <a:t>Present the Core Underlying Issue (R. Wolfe)</a:t>
            </a:r>
          </a:p>
          <a:p>
            <a:endParaRPr lang="en-US" sz="4000" dirty="0"/>
          </a:p>
          <a:p>
            <a:r>
              <a:rPr lang="en-US" sz="4000" dirty="0"/>
              <a:t>What can we as AACEM do (G. D’Onofrio)</a:t>
            </a:r>
          </a:p>
          <a:p>
            <a:endParaRPr lang="en-US" sz="4000" dirty="0"/>
          </a:p>
          <a:p>
            <a:r>
              <a:rPr lang="en-US" sz="4000" dirty="0"/>
              <a:t>How to engage ED faculty staff (P. </a:t>
            </a:r>
            <a:r>
              <a:rPr lang="en-US" sz="4000" dirty="0" err="1"/>
              <a:t>Sokolove</a:t>
            </a:r>
            <a:r>
              <a:rPr lang="en-US" sz="4000" dirty="0"/>
              <a:t>)</a:t>
            </a:r>
          </a:p>
        </p:txBody>
      </p:sp>
    </p:spTree>
    <p:extLst>
      <p:ext uri="{BB962C8B-B14F-4D97-AF65-F5344CB8AC3E}">
        <p14:creationId xmlns:p14="http://schemas.microsoft.com/office/powerpoint/2010/main" val="22259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5DC0-939E-4DBB-875A-45E25EC0F65E}"/>
              </a:ext>
            </a:extLst>
          </p:cNvPr>
          <p:cNvSpPr>
            <a:spLocks noGrp="1"/>
          </p:cNvSpPr>
          <p:nvPr>
            <p:ph type="ctrTitle"/>
          </p:nvPr>
        </p:nvSpPr>
        <p:spPr/>
        <p:txBody>
          <a:bodyPr>
            <a:normAutofit fontScale="90000"/>
          </a:bodyPr>
          <a:lstStyle/>
          <a:p>
            <a:br>
              <a:rPr lang="en-US" dirty="0"/>
            </a:br>
            <a:r>
              <a:rPr lang="en-US" dirty="0"/>
              <a:t>ED CROWDING</a:t>
            </a:r>
            <a:br>
              <a:rPr lang="en-US" dirty="0"/>
            </a:br>
            <a:r>
              <a:rPr lang="en-US" dirty="0"/>
              <a:t>Health System and Regulator</a:t>
            </a:r>
          </a:p>
        </p:txBody>
      </p:sp>
    </p:spTree>
    <p:extLst>
      <p:ext uri="{BB962C8B-B14F-4D97-AF65-F5344CB8AC3E}">
        <p14:creationId xmlns:p14="http://schemas.microsoft.com/office/powerpoint/2010/main" val="70732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77C7-661B-4D2C-BFF4-F8185E145316}"/>
              </a:ext>
            </a:extLst>
          </p:cNvPr>
          <p:cNvSpPr>
            <a:spLocks noGrp="1"/>
          </p:cNvSpPr>
          <p:nvPr>
            <p:ph type="title"/>
          </p:nvPr>
        </p:nvSpPr>
        <p:spPr>
          <a:xfrm>
            <a:off x="838200" y="103703"/>
            <a:ext cx="10515600" cy="1325563"/>
          </a:xfrm>
        </p:spPr>
        <p:txBody>
          <a:bodyPr/>
          <a:lstStyle/>
          <a:p>
            <a:r>
              <a:rPr lang="en-US" b="0" i="0" dirty="0">
                <a:solidFill>
                  <a:srgbClr val="202124"/>
                </a:solidFill>
                <a:effectLst/>
                <a:latin typeface="Roboto" panose="02000000000000000000" pitchFamily="2" charset="0"/>
              </a:rPr>
              <a:t>“</a:t>
            </a:r>
            <a:r>
              <a:rPr lang="en-US" b="1" i="0" dirty="0">
                <a:solidFill>
                  <a:srgbClr val="202124"/>
                </a:solidFill>
                <a:effectLst/>
                <a:latin typeface="Roboto" panose="02000000000000000000" pitchFamily="2" charset="0"/>
              </a:rPr>
              <a:t>Every system is perfectly designed to get the results it gets</a:t>
            </a:r>
            <a:r>
              <a:rPr lang="en-US" b="0" i="0" dirty="0">
                <a:solidFill>
                  <a:srgbClr val="202124"/>
                </a:solidFill>
                <a:effectLst/>
                <a:latin typeface="Roboto" panose="02000000000000000000" pitchFamily="2" charset="0"/>
              </a:rPr>
              <a:t>.” </a:t>
            </a:r>
            <a:endParaRPr lang="en-US" dirty="0"/>
          </a:p>
        </p:txBody>
      </p:sp>
      <p:pic>
        <p:nvPicPr>
          <p:cNvPr id="1026" name="Picture 2" descr="Our Team|HPO">
            <a:extLst>
              <a:ext uri="{FF2B5EF4-FFF2-40B4-BE49-F238E27FC236}">
                <a16:creationId xmlns:a16="http://schemas.microsoft.com/office/drawing/2014/main" id="{9995F93C-2EA4-46D9-BBDF-91FB0D258E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7882" y="1908632"/>
            <a:ext cx="278485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0BC447-F6E5-4FBF-8AB8-A01853583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634" y="1146239"/>
            <a:ext cx="3743325" cy="2609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F59AE9-6F00-4F76-AC3D-A06ED2DDF737}"/>
              </a:ext>
            </a:extLst>
          </p:cNvPr>
          <p:cNvSpPr txBox="1"/>
          <p:nvPr/>
        </p:nvSpPr>
        <p:spPr>
          <a:xfrm>
            <a:off x="8895873" y="3756089"/>
            <a:ext cx="2623134" cy="369332"/>
          </a:xfrm>
          <a:prstGeom prst="rect">
            <a:avLst/>
          </a:prstGeom>
          <a:noFill/>
        </p:spPr>
        <p:txBody>
          <a:bodyPr wrap="square">
            <a:spAutoFit/>
          </a:bodyPr>
          <a:lstStyle/>
          <a:p>
            <a:pPr algn="l"/>
            <a:r>
              <a:rPr lang="en-US" b="0" i="0" dirty="0">
                <a:solidFill>
                  <a:srgbClr val="000000"/>
                </a:solidFill>
                <a:effectLst/>
                <a:latin typeface="Linux Libertine"/>
              </a:rPr>
              <a:t>W. Edwards Deming</a:t>
            </a:r>
          </a:p>
        </p:txBody>
      </p:sp>
      <p:pic>
        <p:nvPicPr>
          <p:cNvPr id="1030" name="Picture 6" descr="IHI Forum 2021 Keynote Address - Donald M. Berwick, MD: Ten Teams - YouTube">
            <a:extLst>
              <a:ext uri="{FF2B5EF4-FFF2-40B4-BE49-F238E27FC236}">
                <a16:creationId xmlns:a16="http://schemas.microsoft.com/office/drawing/2014/main" id="{ABED4C40-9762-44D6-B75D-7EFFBD3FC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115" y="4507807"/>
            <a:ext cx="3890009" cy="21881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ul Batalden | Coproduction Laboratory">
            <a:extLst>
              <a:ext uri="{FF2B5EF4-FFF2-40B4-BE49-F238E27FC236}">
                <a16:creationId xmlns:a16="http://schemas.microsoft.com/office/drawing/2014/main" id="{222EA078-4338-43A5-BB0C-65FF55B11A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367" y="2171885"/>
            <a:ext cx="2720404" cy="31684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C05843-A55F-4BD5-BB46-182AD5B0342E}"/>
              </a:ext>
            </a:extLst>
          </p:cNvPr>
          <p:cNvSpPr txBox="1"/>
          <p:nvPr/>
        </p:nvSpPr>
        <p:spPr>
          <a:xfrm>
            <a:off x="3923169" y="5521306"/>
            <a:ext cx="3442159" cy="738664"/>
          </a:xfrm>
          <a:prstGeom prst="rect">
            <a:avLst/>
          </a:prstGeom>
          <a:noFill/>
        </p:spPr>
        <p:txBody>
          <a:bodyPr wrap="square">
            <a:spAutoFit/>
          </a:bodyPr>
          <a:lstStyle/>
          <a:p>
            <a:pPr algn="l" fontAlgn="base"/>
            <a:r>
              <a:rPr lang="en-US" sz="1400" b="0" i="0" dirty="0">
                <a:solidFill>
                  <a:srgbClr val="333333"/>
                </a:solidFill>
                <a:effectLst/>
                <a:latin typeface="Open Sans" panose="020B0606030504020204" pitchFamily="34" charset="0"/>
              </a:rPr>
              <a:t>Paul </a:t>
            </a:r>
            <a:r>
              <a:rPr lang="en-US" sz="1400" b="0" i="0" dirty="0" err="1">
                <a:solidFill>
                  <a:srgbClr val="333333"/>
                </a:solidFill>
                <a:effectLst/>
                <a:latin typeface="Open Sans" panose="020B0606030504020204" pitchFamily="34" charset="0"/>
              </a:rPr>
              <a:t>Batalden</a:t>
            </a:r>
            <a:r>
              <a:rPr lang="en-US" sz="1400" b="0" i="0" dirty="0">
                <a:solidFill>
                  <a:srgbClr val="333333"/>
                </a:solidFill>
                <a:effectLst/>
                <a:latin typeface="Open Sans" panose="020B0606030504020204" pitchFamily="34" charset="0"/>
              </a:rPr>
              <a:t>, MD</a:t>
            </a:r>
          </a:p>
          <a:p>
            <a:pPr algn="l" fontAlgn="base"/>
            <a:r>
              <a:rPr lang="en-US" sz="1400" b="1" i="0" dirty="0">
                <a:solidFill>
                  <a:srgbClr val="333333"/>
                </a:solidFill>
                <a:effectLst/>
                <a:latin typeface="Open Sans" panose="020B0606030504020204" pitchFamily="34" charset="0"/>
              </a:rPr>
              <a:t>The Dartmouth Institute for Health Policy and Clinical Practice</a:t>
            </a:r>
            <a:endParaRPr lang="en-US" sz="14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16294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1ADB33-6CA5-4183-882B-C223EEC58BB0}"/>
              </a:ext>
            </a:extLst>
          </p:cNvPr>
          <p:cNvPicPr>
            <a:picLocks noChangeAspect="1"/>
          </p:cNvPicPr>
          <p:nvPr/>
        </p:nvPicPr>
        <p:blipFill>
          <a:blip r:embed="rId2"/>
          <a:stretch>
            <a:fillRect/>
          </a:stretch>
        </p:blipFill>
        <p:spPr>
          <a:xfrm>
            <a:off x="0" y="631437"/>
            <a:ext cx="12192000" cy="5595126"/>
          </a:xfrm>
          <a:prstGeom prst="rect">
            <a:avLst/>
          </a:prstGeom>
        </p:spPr>
      </p:pic>
    </p:spTree>
    <p:extLst>
      <p:ext uri="{BB962C8B-B14F-4D97-AF65-F5344CB8AC3E}">
        <p14:creationId xmlns:p14="http://schemas.microsoft.com/office/powerpoint/2010/main" val="114635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84F61-5175-41EC-83D4-2692D1913C23}"/>
              </a:ext>
            </a:extLst>
          </p:cNvPr>
          <p:cNvPicPr>
            <a:picLocks noChangeAspect="1"/>
          </p:cNvPicPr>
          <p:nvPr/>
        </p:nvPicPr>
        <p:blipFill>
          <a:blip r:embed="rId2"/>
          <a:stretch>
            <a:fillRect/>
          </a:stretch>
        </p:blipFill>
        <p:spPr>
          <a:xfrm>
            <a:off x="205955" y="1556172"/>
            <a:ext cx="5444374" cy="3146458"/>
          </a:xfrm>
          <a:prstGeom prst="rect">
            <a:avLst/>
          </a:prstGeom>
        </p:spPr>
      </p:pic>
      <p:pic>
        <p:nvPicPr>
          <p:cNvPr id="5" name="Picture 4">
            <a:extLst>
              <a:ext uri="{FF2B5EF4-FFF2-40B4-BE49-F238E27FC236}">
                <a16:creationId xmlns:a16="http://schemas.microsoft.com/office/drawing/2014/main" id="{84F9F536-2A3D-4175-A17C-8257D1AA20FA}"/>
              </a:ext>
            </a:extLst>
          </p:cNvPr>
          <p:cNvPicPr>
            <a:picLocks noChangeAspect="1"/>
          </p:cNvPicPr>
          <p:nvPr/>
        </p:nvPicPr>
        <p:blipFill>
          <a:blip r:embed="rId3"/>
          <a:stretch>
            <a:fillRect/>
          </a:stretch>
        </p:blipFill>
        <p:spPr>
          <a:xfrm>
            <a:off x="5780049" y="1777153"/>
            <a:ext cx="6205996" cy="3146458"/>
          </a:xfrm>
          <a:prstGeom prst="rect">
            <a:avLst/>
          </a:prstGeom>
        </p:spPr>
      </p:pic>
      <p:sp>
        <p:nvSpPr>
          <p:cNvPr id="6" name="TextBox 5">
            <a:extLst>
              <a:ext uri="{FF2B5EF4-FFF2-40B4-BE49-F238E27FC236}">
                <a16:creationId xmlns:a16="http://schemas.microsoft.com/office/drawing/2014/main" id="{ABC2EC32-0802-441B-8DB5-E8FEE0D05EB4}"/>
              </a:ext>
            </a:extLst>
          </p:cNvPr>
          <p:cNvSpPr txBox="1"/>
          <p:nvPr/>
        </p:nvSpPr>
        <p:spPr>
          <a:xfrm>
            <a:off x="2273251" y="4745028"/>
            <a:ext cx="1309782" cy="369332"/>
          </a:xfrm>
          <a:prstGeom prst="rect">
            <a:avLst/>
          </a:prstGeom>
          <a:noFill/>
        </p:spPr>
        <p:txBody>
          <a:bodyPr wrap="none" rtlCol="0">
            <a:spAutoFit/>
          </a:bodyPr>
          <a:lstStyle/>
          <a:p>
            <a:r>
              <a:rPr lang="en-US" dirty="0"/>
              <a:t>March 2021</a:t>
            </a:r>
          </a:p>
        </p:txBody>
      </p:sp>
      <p:sp>
        <p:nvSpPr>
          <p:cNvPr id="7" name="TextBox 6">
            <a:extLst>
              <a:ext uri="{FF2B5EF4-FFF2-40B4-BE49-F238E27FC236}">
                <a16:creationId xmlns:a16="http://schemas.microsoft.com/office/drawing/2014/main" id="{37460451-3985-4355-B54B-011A041235A9}"/>
              </a:ext>
            </a:extLst>
          </p:cNvPr>
          <p:cNvSpPr txBox="1"/>
          <p:nvPr/>
        </p:nvSpPr>
        <p:spPr>
          <a:xfrm>
            <a:off x="8228156" y="4745028"/>
            <a:ext cx="1309782" cy="369332"/>
          </a:xfrm>
          <a:prstGeom prst="rect">
            <a:avLst/>
          </a:prstGeom>
          <a:noFill/>
        </p:spPr>
        <p:txBody>
          <a:bodyPr wrap="none" rtlCol="0">
            <a:spAutoFit/>
          </a:bodyPr>
          <a:lstStyle/>
          <a:p>
            <a:r>
              <a:rPr lang="en-US" dirty="0"/>
              <a:t>March 2022</a:t>
            </a:r>
          </a:p>
        </p:txBody>
      </p:sp>
      <p:sp>
        <p:nvSpPr>
          <p:cNvPr id="8" name="Title 7">
            <a:extLst>
              <a:ext uri="{FF2B5EF4-FFF2-40B4-BE49-F238E27FC236}">
                <a16:creationId xmlns:a16="http://schemas.microsoft.com/office/drawing/2014/main" id="{C37B86FB-2740-41E6-8D3E-D26CD55199A2}"/>
              </a:ext>
            </a:extLst>
          </p:cNvPr>
          <p:cNvSpPr>
            <a:spLocks noGrp="1"/>
          </p:cNvSpPr>
          <p:nvPr>
            <p:ph type="title"/>
          </p:nvPr>
        </p:nvSpPr>
        <p:spPr>
          <a:xfrm>
            <a:off x="838200" y="159851"/>
            <a:ext cx="10515600" cy="735887"/>
          </a:xfrm>
        </p:spPr>
        <p:txBody>
          <a:bodyPr/>
          <a:lstStyle/>
          <a:p>
            <a:pPr algn="ctr"/>
            <a:r>
              <a:rPr lang="en-US" dirty="0"/>
              <a:t>Bed Occupancy %</a:t>
            </a:r>
          </a:p>
        </p:txBody>
      </p:sp>
      <p:pic>
        <p:nvPicPr>
          <p:cNvPr id="10" name="Picture 9">
            <a:extLst>
              <a:ext uri="{FF2B5EF4-FFF2-40B4-BE49-F238E27FC236}">
                <a16:creationId xmlns:a16="http://schemas.microsoft.com/office/drawing/2014/main" id="{137101BA-118E-451E-97CB-51216E999D07}"/>
              </a:ext>
            </a:extLst>
          </p:cNvPr>
          <p:cNvPicPr>
            <a:picLocks noChangeAspect="1"/>
          </p:cNvPicPr>
          <p:nvPr/>
        </p:nvPicPr>
        <p:blipFill>
          <a:blip r:embed="rId4"/>
          <a:stretch>
            <a:fillRect/>
          </a:stretch>
        </p:blipFill>
        <p:spPr>
          <a:xfrm>
            <a:off x="1356646" y="5363064"/>
            <a:ext cx="8846806" cy="1117633"/>
          </a:xfrm>
          <a:prstGeom prst="rect">
            <a:avLst/>
          </a:prstGeom>
        </p:spPr>
      </p:pic>
    </p:spTree>
    <p:extLst>
      <p:ext uri="{BB962C8B-B14F-4D97-AF65-F5344CB8AC3E}">
        <p14:creationId xmlns:p14="http://schemas.microsoft.com/office/powerpoint/2010/main" val="2591333862"/>
      </p:ext>
    </p:extLst>
  </p:cSld>
  <p:clrMapOvr>
    <a:masterClrMapping/>
  </p:clrMapOvr>
</p:sld>
</file>

<file path=ppt/theme/theme1.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STR TA">
      <a:dk1>
        <a:sysClr val="windowText" lastClr="000000"/>
      </a:dk1>
      <a:lt1>
        <a:sysClr val="window" lastClr="FFFFFF"/>
      </a:lt1>
      <a:dk2>
        <a:srgbClr val="174F7B"/>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278A8D0A923C4DBE7569B630405854" ma:contentTypeVersion="10" ma:contentTypeDescription="Create a new document." ma:contentTypeScope="" ma:versionID="37da0bbebbcccea908b2791bfb675585">
  <xsd:schema xmlns:xsd="http://www.w3.org/2001/XMLSchema" xmlns:xs="http://www.w3.org/2001/XMLSchema" xmlns:p="http://schemas.microsoft.com/office/2006/metadata/properties" xmlns:ns3="1aee6640-b68b-4345-bc24-1478e36f51a8" targetNamespace="http://schemas.microsoft.com/office/2006/metadata/properties" ma:root="true" ma:fieldsID="44e88dcb9aed06b2ccae82b036047128" ns3:_="">
    <xsd:import namespace="1aee6640-b68b-4345-bc24-1478e36f51a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e6640-b68b-4345-bc24-1478e36f51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3F44D9-EB11-441A-9A86-6C202F846D23}">
  <ds:schemaRefs>
    <ds:schemaRef ds:uri="http://schemas.microsoft.com/sharepoint/v3/contenttype/forms"/>
  </ds:schemaRefs>
</ds:datastoreItem>
</file>

<file path=customXml/itemProps2.xml><?xml version="1.0" encoding="utf-8"?>
<ds:datastoreItem xmlns:ds="http://schemas.openxmlformats.org/officeDocument/2006/customXml" ds:itemID="{8AEB860B-BDD2-442D-9FC7-58A327C2E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e6640-b68b-4345-bc24-1478e36f5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FDCB99-942F-4248-B763-C281C0682E24}">
  <ds:schemaRef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1aee6640-b68b-4345-bc24-1478e36f51a8"/>
  </ds:schemaRefs>
</ds:datastoreItem>
</file>

<file path=docProps/app.xml><?xml version="1.0" encoding="utf-8"?>
<Properties xmlns="http://schemas.openxmlformats.org/officeDocument/2006/extended-properties" xmlns:vt="http://schemas.openxmlformats.org/officeDocument/2006/docPropsVTypes">
  <TotalTime>242154</TotalTime>
  <Words>5798</Words>
  <Application>Microsoft Macintosh PowerPoint</Application>
  <PresentationFormat>Widescreen</PresentationFormat>
  <Paragraphs>192</Paragraphs>
  <Slides>19</Slides>
  <Notes>10</Notes>
  <HiddenSlides>5</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19</vt:i4>
      </vt:variant>
    </vt:vector>
  </HeadingPairs>
  <TitlesOfParts>
    <vt:vector size="39" baseType="lpstr">
      <vt:lpstr>-apple-system</vt:lpstr>
      <vt:lpstr>Arial</vt:lpstr>
      <vt:lpstr>BlinkMacSystemFont</vt:lpstr>
      <vt:lpstr>Calibri</vt:lpstr>
      <vt:lpstr>Calibri Light</vt:lpstr>
      <vt:lpstr>Franklin Gothic Medium</vt:lpstr>
      <vt:lpstr>Georgia</vt:lpstr>
      <vt:lpstr>Helvetica</vt:lpstr>
      <vt:lpstr>inherit</vt:lpstr>
      <vt:lpstr>Lato</vt:lpstr>
      <vt:lpstr>Linux Libertine</vt:lpstr>
      <vt:lpstr>Montserrat</vt:lpstr>
      <vt:lpstr>Open Sans</vt:lpstr>
      <vt:lpstr>Roboto</vt:lpstr>
      <vt:lpstr>Roboto Slab</vt:lpstr>
      <vt:lpstr>Source Sans Pro</vt:lpstr>
      <vt:lpstr>Trebuchet MS</vt:lpstr>
      <vt:lpstr>Wingdings</vt:lpstr>
      <vt:lpstr>1_Office Theme</vt:lpstr>
      <vt:lpstr>7_Office Theme</vt:lpstr>
      <vt:lpstr>PowerPoint Presentation</vt:lpstr>
      <vt:lpstr>PowerPoint Presentation</vt:lpstr>
      <vt:lpstr>PowerPoint Presentation</vt:lpstr>
      <vt:lpstr>Harms</vt:lpstr>
      <vt:lpstr>Goal Today</vt:lpstr>
      <vt:lpstr> ED CROWDING Health System and Regulator</vt:lpstr>
      <vt:lpstr>“Every system is perfectly designed to get the results it gets.” </vt:lpstr>
      <vt:lpstr>PowerPoint Presentation</vt:lpstr>
      <vt:lpstr>Bed Occupancy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What Can AACEM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Knies, Andrea</dc:creator>
  <cp:lastModifiedBy>Administrator</cp:lastModifiedBy>
  <cp:revision>1017</cp:revision>
  <cp:lastPrinted>2022-02-23T18:27:31Z</cp:lastPrinted>
  <dcterms:created xsi:type="dcterms:W3CDTF">2020-05-13T13:34:18Z</dcterms:created>
  <dcterms:modified xsi:type="dcterms:W3CDTF">2022-03-23T15:40:05Z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0x010100C8278A8D0A923C4DBE7569B630405854</vt:lpwstr>
  </property>
</Properties>
</file>