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92" r:id="rId2"/>
    <p:sldMasterId id="2147483780" r:id="rId3"/>
  </p:sldMasterIdLst>
  <p:notesMasterIdLst>
    <p:notesMasterId r:id="rId24"/>
  </p:notesMasterIdLst>
  <p:handoutMasterIdLst>
    <p:handoutMasterId r:id="rId25"/>
  </p:handoutMasterIdLst>
  <p:sldIdLst>
    <p:sldId id="332" r:id="rId4"/>
    <p:sldId id="442" r:id="rId5"/>
    <p:sldId id="452" r:id="rId6"/>
    <p:sldId id="4013" r:id="rId7"/>
    <p:sldId id="451" r:id="rId8"/>
    <p:sldId id="4015" r:id="rId9"/>
    <p:sldId id="448" r:id="rId10"/>
    <p:sldId id="450" r:id="rId11"/>
    <p:sldId id="4016" r:id="rId12"/>
    <p:sldId id="447" r:id="rId13"/>
    <p:sldId id="446" r:id="rId14"/>
    <p:sldId id="4014" r:id="rId15"/>
    <p:sldId id="4017" r:id="rId16"/>
    <p:sldId id="4025" r:id="rId17"/>
    <p:sldId id="4019" r:id="rId18"/>
    <p:sldId id="4021" r:id="rId19"/>
    <p:sldId id="4020" r:id="rId20"/>
    <p:sldId id="444" r:id="rId21"/>
    <p:sldId id="336" r:id="rId22"/>
    <p:sldId id="33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56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D0"/>
    <a:srgbClr val="FDC210"/>
    <a:srgbClr val="F1F9FF"/>
    <a:srgbClr val="E8FDFF"/>
    <a:srgbClr val="E6FAFC"/>
    <a:srgbClr val="0072B9"/>
    <a:srgbClr val="E0F4FC"/>
    <a:srgbClr val="842831"/>
    <a:srgbClr val="F58620"/>
    <a:srgbClr val="FDE7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p:restoredTop sz="93137" autoAdjust="0"/>
  </p:normalViewPr>
  <p:slideViewPr>
    <p:cSldViewPr snapToGrid="0" snapToObjects="1">
      <p:cViewPr>
        <p:scale>
          <a:sx n="66" d="100"/>
          <a:sy n="66" d="100"/>
        </p:scale>
        <p:origin x="524" y="-556"/>
      </p:cViewPr>
      <p:guideLst>
        <p:guide orient="horz" pos="3456"/>
        <p:guide pos="5616"/>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49744-99B6-DF44-AC89-563DD80415C5}" type="doc">
      <dgm:prSet loTypeId="urn:microsoft.com/office/officeart/2005/8/layout/venn3" loCatId="" qsTypeId="urn:microsoft.com/office/officeart/2005/8/quickstyle/simple1" qsCatId="simple" csTypeId="urn:microsoft.com/office/officeart/2005/8/colors/colorful3" csCatId="colorful" phldr="1"/>
      <dgm:spPr/>
      <dgm:t>
        <a:bodyPr/>
        <a:lstStyle/>
        <a:p>
          <a:endParaRPr lang="en-US"/>
        </a:p>
      </dgm:t>
    </dgm:pt>
    <dgm:pt modelId="{ACB4BA99-AEA6-BB4B-A3E3-E985191D4736}">
      <dgm:prSet custT="1"/>
      <dgm:spPr/>
      <dgm:t>
        <a:bodyPr/>
        <a:lstStyle/>
        <a:p>
          <a:r>
            <a:rPr lang="en-US" sz="1900" dirty="0"/>
            <a:t>Career Fulfillment</a:t>
          </a:r>
        </a:p>
      </dgm:t>
    </dgm:pt>
    <dgm:pt modelId="{A023C66C-5B92-F94E-BBD5-1BAD7DFE8D2B}" type="parTrans" cxnId="{52CD4068-3BFB-E54D-BA34-6212D83ECB91}">
      <dgm:prSet/>
      <dgm:spPr/>
      <dgm:t>
        <a:bodyPr/>
        <a:lstStyle/>
        <a:p>
          <a:endParaRPr lang="en-US" sz="1900"/>
        </a:p>
      </dgm:t>
    </dgm:pt>
    <dgm:pt modelId="{B4EEE93A-9081-1B4C-B05C-970FC873B181}" type="sibTrans" cxnId="{52CD4068-3BFB-E54D-BA34-6212D83ECB91}">
      <dgm:prSet/>
      <dgm:spPr/>
      <dgm:t>
        <a:bodyPr/>
        <a:lstStyle/>
        <a:p>
          <a:endParaRPr lang="en-US" sz="1900"/>
        </a:p>
      </dgm:t>
    </dgm:pt>
    <dgm:pt modelId="{6A7CE4D4-8D8C-764C-8D11-B8B49572E83F}">
      <dgm:prSet custT="1"/>
      <dgm:spPr/>
      <dgm:t>
        <a:bodyPr/>
        <a:lstStyle/>
        <a:p>
          <a:r>
            <a:rPr lang="en-US" sz="1900" dirty="0"/>
            <a:t>Practice Innovation</a:t>
          </a:r>
        </a:p>
      </dgm:t>
    </dgm:pt>
    <dgm:pt modelId="{9EDFCEE6-F7F2-E24F-9EFC-B67CD4480100}" type="parTrans" cxnId="{AD2E7118-4026-3040-8185-1630D352E478}">
      <dgm:prSet/>
      <dgm:spPr/>
      <dgm:t>
        <a:bodyPr/>
        <a:lstStyle/>
        <a:p>
          <a:endParaRPr lang="en-US" sz="1900"/>
        </a:p>
      </dgm:t>
    </dgm:pt>
    <dgm:pt modelId="{53F5D613-E56F-0247-B9FB-071F8954F9A0}" type="sibTrans" cxnId="{AD2E7118-4026-3040-8185-1630D352E478}">
      <dgm:prSet/>
      <dgm:spPr/>
      <dgm:t>
        <a:bodyPr/>
        <a:lstStyle/>
        <a:p>
          <a:endParaRPr lang="en-US" sz="1900"/>
        </a:p>
      </dgm:t>
    </dgm:pt>
    <dgm:pt modelId="{5A091539-B421-1B40-A7D6-AC3FE30D442F}">
      <dgm:prSet custT="1"/>
      <dgm:spPr/>
      <dgm:t>
        <a:bodyPr/>
        <a:lstStyle/>
        <a:p>
          <a:r>
            <a:rPr lang="en-US" sz="1900" dirty="0"/>
            <a:t>Resources &amp; Accountability</a:t>
          </a:r>
        </a:p>
      </dgm:t>
    </dgm:pt>
    <dgm:pt modelId="{0422E186-E228-4C49-A93B-80C9D766B0FB}" type="parTrans" cxnId="{60342430-F3E7-4C4B-B94C-0A67DB7A0C63}">
      <dgm:prSet/>
      <dgm:spPr/>
      <dgm:t>
        <a:bodyPr/>
        <a:lstStyle/>
        <a:p>
          <a:endParaRPr lang="en-US" sz="1900"/>
        </a:p>
      </dgm:t>
    </dgm:pt>
    <dgm:pt modelId="{63CE964B-B2E6-774C-A94F-8C043E8A0657}" type="sibTrans" cxnId="{60342430-F3E7-4C4B-B94C-0A67DB7A0C63}">
      <dgm:prSet/>
      <dgm:spPr/>
      <dgm:t>
        <a:bodyPr/>
        <a:lstStyle/>
        <a:p>
          <a:endParaRPr lang="en-US" sz="1900"/>
        </a:p>
      </dgm:t>
    </dgm:pt>
    <dgm:pt modelId="{928DDD0B-9BC6-4142-B3B6-527F86D01711}">
      <dgm:prSet custT="1"/>
      <dgm:spPr/>
      <dgm:t>
        <a:bodyPr/>
        <a:lstStyle/>
        <a:p>
          <a:r>
            <a:rPr lang="en-US" sz="1900" dirty="0"/>
            <a:t>Advocacy</a:t>
          </a:r>
        </a:p>
      </dgm:t>
    </dgm:pt>
    <dgm:pt modelId="{8CB6DD52-0C4A-234A-931B-BA7041751514}" type="parTrans" cxnId="{81B2D883-3E0F-2F4D-AA34-58ABB9E1FBBC}">
      <dgm:prSet/>
      <dgm:spPr/>
      <dgm:t>
        <a:bodyPr/>
        <a:lstStyle/>
        <a:p>
          <a:endParaRPr lang="en-US" sz="1900"/>
        </a:p>
      </dgm:t>
    </dgm:pt>
    <dgm:pt modelId="{38DA9358-7644-0744-8868-831559B684C7}" type="sibTrans" cxnId="{81B2D883-3E0F-2F4D-AA34-58ABB9E1FBBC}">
      <dgm:prSet/>
      <dgm:spPr/>
      <dgm:t>
        <a:bodyPr/>
        <a:lstStyle/>
        <a:p>
          <a:endParaRPr lang="en-US" sz="1900"/>
        </a:p>
      </dgm:t>
    </dgm:pt>
    <dgm:pt modelId="{A264E199-C5A6-0342-955A-703728D9E546}">
      <dgm:prSet custT="1"/>
      <dgm:spPr/>
      <dgm:t>
        <a:bodyPr/>
        <a:lstStyle/>
        <a:p>
          <a:r>
            <a:rPr lang="en-US" sz="1900" dirty="0"/>
            <a:t>Member Engagement &amp; Trust</a:t>
          </a:r>
        </a:p>
      </dgm:t>
    </dgm:pt>
    <dgm:pt modelId="{730C595B-8A29-364B-8800-B449BEC7C749}" type="parTrans" cxnId="{5B08BF6B-C945-CA4F-AEFC-2E0ABCF35419}">
      <dgm:prSet/>
      <dgm:spPr/>
      <dgm:t>
        <a:bodyPr/>
        <a:lstStyle/>
        <a:p>
          <a:endParaRPr lang="en-US" sz="1900"/>
        </a:p>
      </dgm:t>
    </dgm:pt>
    <dgm:pt modelId="{B53BE7DA-43FE-C749-92CC-193F3EE33AC6}" type="sibTrans" cxnId="{5B08BF6B-C945-CA4F-AEFC-2E0ABCF35419}">
      <dgm:prSet/>
      <dgm:spPr/>
      <dgm:t>
        <a:bodyPr/>
        <a:lstStyle/>
        <a:p>
          <a:endParaRPr lang="en-US" sz="1900"/>
        </a:p>
      </dgm:t>
    </dgm:pt>
    <dgm:pt modelId="{8315A7AC-7C96-E543-A19F-FFC2142BDE77}" type="pres">
      <dgm:prSet presAssocID="{C1049744-99B6-DF44-AC89-563DD80415C5}" presName="Name0" presStyleCnt="0">
        <dgm:presLayoutVars>
          <dgm:dir/>
          <dgm:resizeHandles val="exact"/>
        </dgm:presLayoutVars>
      </dgm:prSet>
      <dgm:spPr/>
    </dgm:pt>
    <dgm:pt modelId="{D0B7CB11-B0F9-9B43-A5A4-4C0E9D41C9A4}" type="pres">
      <dgm:prSet presAssocID="{ACB4BA99-AEA6-BB4B-A3E3-E985191D4736}" presName="Name5" presStyleLbl="vennNode1" presStyleIdx="0" presStyleCnt="5">
        <dgm:presLayoutVars>
          <dgm:bulletEnabled val="1"/>
        </dgm:presLayoutVars>
      </dgm:prSet>
      <dgm:spPr/>
    </dgm:pt>
    <dgm:pt modelId="{A16F9F69-E380-A64C-8111-16A5AE990056}" type="pres">
      <dgm:prSet presAssocID="{B4EEE93A-9081-1B4C-B05C-970FC873B181}" presName="space" presStyleCnt="0"/>
      <dgm:spPr/>
    </dgm:pt>
    <dgm:pt modelId="{075E317D-35C7-D64B-8461-9BAA3635F42F}" type="pres">
      <dgm:prSet presAssocID="{928DDD0B-9BC6-4142-B3B6-527F86D01711}" presName="Name5" presStyleLbl="vennNode1" presStyleIdx="1" presStyleCnt="5">
        <dgm:presLayoutVars>
          <dgm:bulletEnabled val="1"/>
        </dgm:presLayoutVars>
      </dgm:prSet>
      <dgm:spPr/>
    </dgm:pt>
    <dgm:pt modelId="{082D115C-9F7D-8746-9C22-202CA1CD9964}" type="pres">
      <dgm:prSet presAssocID="{38DA9358-7644-0744-8868-831559B684C7}" presName="space" presStyleCnt="0"/>
      <dgm:spPr/>
    </dgm:pt>
    <dgm:pt modelId="{B55DCD9C-9894-AA49-B6AD-C256DB6AD61F}" type="pres">
      <dgm:prSet presAssocID="{6A7CE4D4-8D8C-764C-8D11-B8B49572E83F}" presName="Name5" presStyleLbl="vennNode1" presStyleIdx="2" presStyleCnt="5">
        <dgm:presLayoutVars>
          <dgm:bulletEnabled val="1"/>
        </dgm:presLayoutVars>
      </dgm:prSet>
      <dgm:spPr/>
    </dgm:pt>
    <dgm:pt modelId="{B54F3EEF-9712-604E-9A0C-5C8F3C0AC78D}" type="pres">
      <dgm:prSet presAssocID="{53F5D613-E56F-0247-B9FB-071F8954F9A0}" presName="space" presStyleCnt="0"/>
      <dgm:spPr/>
    </dgm:pt>
    <dgm:pt modelId="{0F3B70A4-AA1E-7745-9A74-5C5206A3DE19}" type="pres">
      <dgm:prSet presAssocID="{A264E199-C5A6-0342-955A-703728D9E546}" presName="Name5" presStyleLbl="vennNode1" presStyleIdx="3" presStyleCnt="5">
        <dgm:presLayoutVars>
          <dgm:bulletEnabled val="1"/>
        </dgm:presLayoutVars>
      </dgm:prSet>
      <dgm:spPr/>
    </dgm:pt>
    <dgm:pt modelId="{B34F0A64-5418-BF4C-A68B-478A6C428C6B}" type="pres">
      <dgm:prSet presAssocID="{B53BE7DA-43FE-C749-92CC-193F3EE33AC6}" presName="space" presStyleCnt="0"/>
      <dgm:spPr/>
    </dgm:pt>
    <dgm:pt modelId="{88AF415C-265B-E845-AF25-0DB89A6B9140}" type="pres">
      <dgm:prSet presAssocID="{5A091539-B421-1B40-A7D6-AC3FE30D442F}" presName="Name5" presStyleLbl="vennNode1" presStyleIdx="4" presStyleCnt="5">
        <dgm:presLayoutVars>
          <dgm:bulletEnabled val="1"/>
        </dgm:presLayoutVars>
      </dgm:prSet>
      <dgm:spPr/>
    </dgm:pt>
  </dgm:ptLst>
  <dgm:cxnLst>
    <dgm:cxn modelId="{A2670E14-05CD-E34A-86B5-3FB19DEFE7A4}" type="presOf" srcId="{928DDD0B-9BC6-4142-B3B6-527F86D01711}" destId="{075E317D-35C7-D64B-8461-9BAA3635F42F}" srcOrd="0" destOrd="0" presId="urn:microsoft.com/office/officeart/2005/8/layout/venn3"/>
    <dgm:cxn modelId="{AD2E7118-4026-3040-8185-1630D352E478}" srcId="{C1049744-99B6-DF44-AC89-563DD80415C5}" destId="{6A7CE4D4-8D8C-764C-8D11-B8B49572E83F}" srcOrd="2" destOrd="0" parTransId="{9EDFCEE6-F7F2-E24F-9EFC-B67CD4480100}" sibTransId="{53F5D613-E56F-0247-B9FB-071F8954F9A0}"/>
    <dgm:cxn modelId="{60342430-F3E7-4C4B-B94C-0A67DB7A0C63}" srcId="{C1049744-99B6-DF44-AC89-563DD80415C5}" destId="{5A091539-B421-1B40-A7D6-AC3FE30D442F}" srcOrd="4" destOrd="0" parTransId="{0422E186-E228-4C49-A93B-80C9D766B0FB}" sibTransId="{63CE964B-B2E6-774C-A94F-8C043E8A0657}"/>
    <dgm:cxn modelId="{8B0CA738-8067-4444-906A-C59DF1FE3B0D}" type="presOf" srcId="{A264E199-C5A6-0342-955A-703728D9E546}" destId="{0F3B70A4-AA1E-7745-9A74-5C5206A3DE19}" srcOrd="0" destOrd="0" presId="urn:microsoft.com/office/officeart/2005/8/layout/venn3"/>
    <dgm:cxn modelId="{3F8BDF3D-8E4A-7E4C-B610-5C997E401E4A}" type="presOf" srcId="{C1049744-99B6-DF44-AC89-563DD80415C5}" destId="{8315A7AC-7C96-E543-A19F-FFC2142BDE77}" srcOrd="0" destOrd="0" presId="urn:microsoft.com/office/officeart/2005/8/layout/venn3"/>
    <dgm:cxn modelId="{52CD4068-3BFB-E54D-BA34-6212D83ECB91}" srcId="{C1049744-99B6-DF44-AC89-563DD80415C5}" destId="{ACB4BA99-AEA6-BB4B-A3E3-E985191D4736}" srcOrd="0" destOrd="0" parTransId="{A023C66C-5B92-F94E-BBD5-1BAD7DFE8D2B}" sibTransId="{B4EEE93A-9081-1B4C-B05C-970FC873B181}"/>
    <dgm:cxn modelId="{5B08BF6B-C945-CA4F-AEFC-2E0ABCF35419}" srcId="{C1049744-99B6-DF44-AC89-563DD80415C5}" destId="{A264E199-C5A6-0342-955A-703728D9E546}" srcOrd="3" destOrd="0" parTransId="{730C595B-8A29-364B-8800-B449BEC7C749}" sibTransId="{B53BE7DA-43FE-C749-92CC-193F3EE33AC6}"/>
    <dgm:cxn modelId="{81B2D883-3E0F-2F4D-AA34-58ABB9E1FBBC}" srcId="{C1049744-99B6-DF44-AC89-563DD80415C5}" destId="{928DDD0B-9BC6-4142-B3B6-527F86D01711}" srcOrd="1" destOrd="0" parTransId="{8CB6DD52-0C4A-234A-931B-BA7041751514}" sibTransId="{38DA9358-7644-0744-8868-831559B684C7}"/>
    <dgm:cxn modelId="{F8A283AC-579E-384D-B4F8-745237ED64BA}" type="presOf" srcId="{ACB4BA99-AEA6-BB4B-A3E3-E985191D4736}" destId="{D0B7CB11-B0F9-9B43-A5A4-4C0E9D41C9A4}" srcOrd="0" destOrd="0" presId="urn:microsoft.com/office/officeart/2005/8/layout/venn3"/>
    <dgm:cxn modelId="{DAB36ED7-A8E7-AA45-AE13-A1DBF4BB5F46}" type="presOf" srcId="{5A091539-B421-1B40-A7D6-AC3FE30D442F}" destId="{88AF415C-265B-E845-AF25-0DB89A6B9140}" srcOrd="0" destOrd="0" presId="urn:microsoft.com/office/officeart/2005/8/layout/venn3"/>
    <dgm:cxn modelId="{9C2D77F0-5711-CA4A-AC15-D45BBA1A01A3}" type="presOf" srcId="{6A7CE4D4-8D8C-764C-8D11-B8B49572E83F}" destId="{B55DCD9C-9894-AA49-B6AD-C256DB6AD61F}" srcOrd="0" destOrd="0" presId="urn:microsoft.com/office/officeart/2005/8/layout/venn3"/>
    <dgm:cxn modelId="{9140D20A-5AEB-C947-88E3-F7F3078FCAAA}" type="presParOf" srcId="{8315A7AC-7C96-E543-A19F-FFC2142BDE77}" destId="{D0B7CB11-B0F9-9B43-A5A4-4C0E9D41C9A4}" srcOrd="0" destOrd="0" presId="urn:microsoft.com/office/officeart/2005/8/layout/venn3"/>
    <dgm:cxn modelId="{62D945C9-88BC-FA46-9D01-3622CEF43ABE}" type="presParOf" srcId="{8315A7AC-7C96-E543-A19F-FFC2142BDE77}" destId="{A16F9F69-E380-A64C-8111-16A5AE990056}" srcOrd="1" destOrd="0" presId="urn:microsoft.com/office/officeart/2005/8/layout/venn3"/>
    <dgm:cxn modelId="{8B7E692B-58AD-5B4D-BE97-ABD1E7E21E45}" type="presParOf" srcId="{8315A7AC-7C96-E543-A19F-FFC2142BDE77}" destId="{075E317D-35C7-D64B-8461-9BAA3635F42F}" srcOrd="2" destOrd="0" presId="urn:microsoft.com/office/officeart/2005/8/layout/venn3"/>
    <dgm:cxn modelId="{C28BDBF3-D948-0541-9507-F757D68CF6D0}" type="presParOf" srcId="{8315A7AC-7C96-E543-A19F-FFC2142BDE77}" destId="{082D115C-9F7D-8746-9C22-202CA1CD9964}" srcOrd="3" destOrd="0" presId="urn:microsoft.com/office/officeart/2005/8/layout/venn3"/>
    <dgm:cxn modelId="{4D215A41-DF81-5841-B646-5F0DE8FC5C94}" type="presParOf" srcId="{8315A7AC-7C96-E543-A19F-FFC2142BDE77}" destId="{B55DCD9C-9894-AA49-B6AD-C256DB6AD61F}" srcOrd="4" destOrd="0" presId="urn:microsoft.com/office/officeart/2005/8/layout/venn3"/>
    <dgm:cxn modelId="{F39E431C-A638-404D-BE7A-3DB3A4FE5490}" type="presParOf" srcId="{8315A7AC-7C96-E543-A19F-FFC2142BDE77}" destId="{B54F3EEF-9712-604E-9A0C-5C8F3C0AC78D}" srcOrd="5" destOrd="0" presId="urn:microsoft.com/office/officeart/2005/8/layout/venn3"/>
    <dgm:cxn modelId="{6F9FB48A-E842-6E43-A96E-EF2AA7BC75F0}" type="presParOf" srcId="{8315A7AC-7C96-E543-A19F-FFC2142BDE77}" destId="{0F3B70A4-AA1E-7745-9A74-5C5206A3DE19}" srcOrd="6" destOrd="0" presId="urn:microsoft.com/office/officeart/2005/8/layout/venn3"/>
    <dgm:cxn modelId="{D2F44EA5-EB67-FB4C-933B-2FE4B04B2778}" type="presParOf" srcId="{8315A7AC-7C96-E543-A19F-FFC2142BDE77}" destId="{B34F0A64-5418-BF4C-A68B-478A6C428C6B}" srcOrd="7" destOrd="0" presId="urn:microsoft.com/office/officeart/2005/8/layout/venn3"/>
    <dgm:cxn modelId="{7DA40833-E723-6C4C-8330-40B866B6FA54}" type="presParOf" srcId="{8315A7AC-7C96-E543-A19F-FFC2142BDE77}" destId="{88AF415C-265B-E845-AF25-0DB89A6B9140}"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A62A95-21E3-4642-AC8A-BEFC8FF959EC}"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US"/>
        </a:p>
      </dgm:t>
    </dgm:pt>
    <dgm:pt modelId="{C704A2E3-AF29-421A-BDBE-4F843B93B85F}">
      <dgm:prSet phldrT="[Text]"/>
      <dgm:spPr/>
      <dgm:t>
        <a:bodyPr/>
        <a:lstStyle/>
        <a:p>
          <a:r>
            <a:rPr lang="en-US" dirty="0"/>
            <a:t>SDOH</a:t>
          </a:r>
        </a:p>
      </dgm:t>
    </dgm:pt>
    <dgm:pt modelId="{67BB749C-CC64-41E7-91DA-0E731537608E}" type="parTrans" cxnId="{1F371E53-A594-42B4-818E-FBE2F6CBDEAB}">
      <dgm:prSet/>
      <dgm:spPr/>
      <dgm:t>
        <a:bodyPr/>
        <a:lstStyle/>
        <a:p>
          <a:endParaRPr lang="en-US"/>
        </a:p>
      </dgm:t>
    </dgm:pt>
    <dgm:pt modelId="{1953F0DA-1A24-45B6-85ED-816FF2BFD141}" type="sibTrans" cxnId="{1F371E53-A594-42B4-818E-FBE2F6CBDEAB}">
      <dgm:prSet/>
      <dgm:spPr/>
      <dgm:t>
        <a:bodyPr/>
        <a:lstStyle/>
        <a:p>
          <a:endParaRPr lang="en-US"/>
        </a:p>
      </dgm:t>
    </dgm:pt>
    <dgm:pt modelId="{8308D863-B3F7-4228-9063-8D6AE3B3E178}">
      <dgm:prSet phldrT="[Text]"/>
      <dgm:spPr/>
      <dgm:t>
        <a:bodyPr/>
        <a:lstStyle/>
        <a:p>
          <a:r>
            <a:rPr lang="en-US" dirty="0"/>
            <a:t>Health Disparities</a:t>
          </a:r>
        </a:p>
      </dgm:t>
    </dgm:pt>
    <dgm:pt modelId="{53A8CCF5-6523-482F-8E49-0BCD157B0A6A}" type="parTrans" cxnId="{EAF00D44-CD15-46EF-8143-B8302351193E}">
      <dgm:prSet/>
      <dgm:spPr/>
      <dgm:t>
        <a:bodyPr/>
        <a:lstStyle/>
        <a:p>
          <a:endParaRPr lang="en-US"/>
        </a:p>
      </dgm:t>
    </dgm:pt>
    <dgm:pt modelId="{D955C762-3BBA-47DE-8F60-0FA1D7EBD819}" type="sibTrans" cxnId="{EAF00D44-CD15-46EF-8143-B8302351193E}">
      <dgm:prSet/>
      <dgm:spPr/>
      <dgm:t>
        <a:bodyPr/>
        <a:lstStyle/>
        <a:p>
          <a:endParaRPr lang="en-US"/>
        </a:p>
      </dgm:t>
    </dgm:pt>
    <dgm:pt modelId="{BB9EB73C-8F5F-4CF2-8354-223796676C33}">
      <dgm:prSet phldrT="[Text]"/>
      <dgm:spPr/>
      <dgm:t>
        <a:bodyPr/>
        <a:lstStyle/>
        <a:p>
          <a:r>
            <a:rPr lang="en-US" dirty="0"/>
            <a:t>Health Equity</a:t>
          </a:r>
        </a:p>
      </dgm:t>
    </dgm:pt>
    <dgm:pt modelId="{A0D8FC64-9DCE-4A51-A303-23477FC8C584}" type="parTrans" cxnId="{3D48433E-F865-4382-80EA-9C5031835335}">
      <dgm:prSet/>
      <dgm:spPr/>
      <dgm:t>
        <a:bodyPr/>
        <a:lstStyle/>
        <a:p>
          <a:endParaRPr lang="en-US"/>
        </a:p>
      </dgm:t>
    </dgm:pt>
    <dgm:pt modelId="{75C34786-B940-4D23-98F4-9170C8CBB44C}" type="sibTrans" cxnId="{3D48433E-F865-4382-80EA-9C5031835335}">
      <dgm:prSet/>
      <dgm:spPr/>
      <dgm:t>
        <a:bodyPr/>
        <a:lstStyle/>
        <a:p>
          <a:endParaRPr lang="en-US"/>
        </a:p>
      </dgm:t>
    </dgm:pt>
    <dgm:pt modelId="{58C6D9E4-107B-4DD1-B624-8E79C707B83D}" type="pres">
      <dgm:prSet presAssocID="{1DA62A95-21E3-4642-AC8A-BEFC8FF959EC}" presName="Name0" presStyleCnt="0">
        <dgm:presLayoutVars>
          <dgm:chMax val="7"/>
          <dgm:resizeHandles val="exact"/>
        </dgm:presLayoutVars>
      </dgm:prSet>
      <dgm:spPr/>
    </dgm:pt>
    <dgm:pt modelId="{9B544485-8A73-4A2C-B247-A5771F6F0AE8}" type="pres">
      <dgm:prSet presAssocID="{1DA62A95-21E3-4642-AC8A-BEFC8FF959EC}" presName="comp1" presStyleCnt="0"/>
      <dgm:spPr/>
    </dgm:pt>
    <dgm:pt modelId="{7CD44D2D-948C-48EA-8F09-3CF61A3D43E4}" type="pres">
      <dgm:prSet presAssocID="{1DA62A95-21E3-4642-AC8A-BEFC8FF959EC}" presName="circle1" presStyleLbl="node1" presStyleIdx="0" presStyleCnt="3" custLinFactNeighborY="294"/>
      <dgm:spPr/>
    </dgm:pt>
    <dgm:pt modelId="{BBF25BFA-EA80-46F9-9B29-605605F735AF}" type="pres">
      <dgm:prSet presAssocID="{1DA62A95-21E3-4642-AC8A-BEFC8FF959EC}" presName="c1text" presStyleLbl="node1" presStyleIdx="0" presStyleCnt="3">
        <dgm:presLayoutVars>
          <dgm:bulletEnabled val="1"/>
        </dgm:presLayoutVars>
      </dgm:prSet>
      <dgm:spPr/>
    </dgm:pt>
    <dgm:pt modelId="{4CECBAA1-2933-4FED-B7DF-01BA5FA9C0D3}" type="pres">
      <dgm:prSet presAssocID="{1DA62A95-21E3-4642-AC8A-BEFC8FF959EC}" presName="comp2" presStyleCnt="0"/>
      <dgm:spPr/>
    </dgm:pt>
    <dgm:pt modelId="{868F3B09-8E6E-498C-9D2B-C49629EFEB44}" type="pres">
      <dgm:prSet presAssocID="{1DA62A95-21E3-4642-AC8A-BEFC8FF959EC}" presName="circle2" presStyleLbl="node1" presStyleIdx="1" presStyleCnt="3"/>
      <dgm:spPr/>
    </dgm:pt>
    <dgm:pt modelId="{628D192E-E912-40D2-912A-E46C13658C1A}" type="pres">
      <dgm:prSet presAssocID="{1DA62A95-21E3-4642-AC8A-BEFC8FF959EC}" presName="c2text" presStyleLbl="node1" presStyleIdx="1" presStyleCnt="3">
        <dgm:presLayoutVars>
          <dgm:bulletEnabled val="1"/>
        </dgm:presLayoutVars>
      </dgm:prSet>
      <dgm:spPr/>
    </dgm:pt>
    <dgm:pt modelId="{7CA79FC4-C8B4-4ED9-B723-55E25CA12BB8}" type="pres">
      <dgm:prSet presAssocID="{1DA62A95-21E3-4642-AC8A-BEFC8FF959EC}" presName="comp3" presStyleCnt="0"/>
      <dgm:spPr/>
    </dgm:pt>
    <dgm:pt modelId="{8E1977BA-6100-4B24-951D-3538B80719FF}" type="pres">
      <dgm:prSet presAssocID="{1DA62A95-21E3-4642-AC8A-BEFC8FF959EC}" presName="circle3" presStyleLbl="node1" presStyleIdx="2" presStyleCnt="3"/>
      <dgm:spPr/>
    </dgm:pt>
    <dgm:pt modelId="{57360DEC-DA62-4E4B-95A3-2D3DF441A83B}" type="pres">
      <dgm:prSet presAssocID="{1DA62A95-21E3-4642-AC8A-BEFC8FF959EC}" presName="c3text" presStyleLbl="node1" presStyleIdx="2" presStyleCnt="3">
        <dgm:presLayoutVars>
          <dgm:bulletEnabled val="1"/>
        </dgm:presLayoutVars>
      </dgm:prSet>
      <dgm:spPr/>
    </dgm:pt>
  </dgm:ptLst>
  <dgm:cxnLst>
    <dgm:cxn modelId="{78BD531F-40C1-450D-B016-12182D071B86}" type="presOf" srcId="{8308D863-B3F7-4228-9063-8D6AE3B3E178}" destId="{628D192E-E912-40D2-912A-E46C13658C1A}" srcOrd="1" destOrd="0" presId="urn:microsoft.com/office/officeart/2005/8/layout/venn2"/>
    <dgm:cxn modelId="{1BF0E728-0F07-4C8A-B5D0-0942545507F1}" type="presOf" srcId="{1DA62A95-21E3-4642-AC8A-BEFC8FF959EC}" destId="{58C6D9E4-107B-4DD1-B624-8E79C707B83D}" srcOrd="0" destOrd="0" presId="urn:microsoft.com/office/officeart/2005/8/layout/venn2"/>
    <dgm:cxn modelId="{3D48433E-F865-4382-80EA-9C5031835335}" srcId="{1DA62A95-21E3-4642-AC8A-BEFC8FF959EC}" destId="{BB9EB73C-8F5F-4CF2-8354-223796676C33}" srcOrd="2" destOrd="0" parTransId="{A0D8FC64-9DCE-4A51-A303-23477FC8C584}" sibTransId="{75C34786-B940-4D23-98F4-9170C8CBB44C}"/>
    <dgm:cxn modelId="{EAF00D44-CD15-46EF-8143-B8302351193E}" srcId="{1DA62A95-21E3-4642-AC8A-BEFC8FF959EC}" destId="{8308D863-B3F7-4228-9063-8D6AE3B3E178}" srcOrd="1" destOrd="0" parTransId="{53A8CCF5-6523-482F-8E49-0BCD157B0A6A}" sibTransId="{D955C762-3BBA-47DE-8F60-0FA1D7EBD819}"/>
    <dgm:cxn modelId="{1F371E53-A594-42B4-818E-FBE2F6CBDEAB}" srcId="{1DA62A95-21E3-4642-AC8A-BEFC8FF959EC}" destId="{C704A2E3-AF29-421A-BDBE-4F843B93B85F}" srcOrd="0" destOrd="0" parTransId="{67BB749C-CC64-41E7-91DA-0E731537608E}" sibTransId="{1953F0DA-1A24-45B6-85ED-816FF2BFD141}"/>
    <dgm:cxn modelId="{C4314484-5B6A-45F6-910D-A9A7C30FBA86}" type="presOf" srcId="{BB9EB73C-8F5F-4CF2-8354-223796676C33}" destId="{57360DEC-DA62-4E4B-95A3-2D3DF441A83B}" srcOrd="1" destOrd="0" presId="urn:microsoft.com/office/officeart/2005/8/layout/venn2"/>
    <dgm:cxn modelId="{3ADC69C4-4A98-4383-AF8A-BE96C875A4D4}" type="presOf" srcId="{C704A2E3-AF29-421A-BDBE-4F843B93B85F}" destId="{BBF25BFA-EA80-46F9-9B29-605605F735AF}" srcOrd="1" destOrd="0" presId="urn:microsoft.com/office/officeart/2005/8/layout/venn2"/>
    <dgm:cxn modelId="{38625FCB-6908-4F55-8D6F-FC30620C75AF}" type="presOf" srcId="{8308D863-B3F7-4228-9063-8D6AE3B3E178}" destId="{868F3B09-8E6E-498C-9D2B-C49629EFEB44}" srcOrd="0" destOrd="0" presId="urn:microsoft.com/office/officeart/2005/8/layout/venn2"/>
    <dgm:cxn modelId="{89C77FCD-B1AF-4B71-BE35-7F94E2ABC7F4}" type="presOf" srcId="{C704A2E3-AF29-421A-BDBE-4F843B93B85F}" destId="{7CD44D2D-948C-48EA-8F09-3CF61A3D43E4}" srcOrd="0" destOrd="0" presId="urn:microsoft.com/office/officeart/2005/8/layout/venn2"/>
    <dgm:cxn modelId="{804263D7-0EAC-4133-ADAB-8363B06748FA}" type="presOf" srcId="{BB9EB73C-8F5F-4CF2-8354-223796676C33}" destId="{8E1977BA-6100-4B24-951D-3538B80719FF}" srcOrd="0" destOrd="0" presId="urn:microsoft.com/office/officeart/2005/8/layout/venn2"/>
    <dgm:cxn modelId="{8CF5FF8C-F1E9-4253-96C5-643268A963E9}" type="presParOf" srcId="{58C6D9E4-107B-4DD1-B624-8E79C707B83D}" destId="{9B544485-8A73-4A2C-B247-A5771F6F0AE8}" srcOrd="0" destOrd="0" presId="urn:microsoft.com/office/officeart/2005/8/layout/venn2"/>
    <dgm:cxn modelId="{78F76F99-B747-4D03-A735-85F300262B73}" type="presParOf" srcId="{9B544485-8A73-4A2C-B247-A5771F6F0AE8}" destId="{7CD44D2D-948C-48EA-8F09-3CF61A3D43E4}" srcOrd="0" destOrd="0" presId="urn:microsoft.com/office/officeart/2005/8/layout/venn2"/>
    <dgm:cxn modelId="{DFA0E379-EEEF-4EE6-9F2A-42C91E4679C5}" type="presParOf" srcId="{9B544485-8A73-4A2C-B247-A5771F6F0AE8}" destId="{BBF25BFA-EA80-46F9-9B29-605605F735AF}" srcOrd="1" destOrd="0" presId="urn:microsoft.com/office/officeart/2005/8/layout/venn2"/>
    <dgm:cxn modelId="{BAC8FE73-26BD-4E70-A945-D48EED64EC56}" type="presParOf" srcId="{58C6D9E4-107B-4DD1-B624-8E79C707B83D}" destId="{4CECBAA1-2933-4FED-B7DF-01BA5FA9C0D3}" srcOrd="1" destOrd="0" presId="urn:microsoft.com/office/officeart/2005/8/layout/venn2"/>
    <dgm:cxn modelId="{BAA61737-B139-47EB-9083-29F65F73A539}" type="presParOf" srcId="{4CECBAA1-2933-4FED-B7DF-01BA5FA9C0D3}" destId="{868F3B09-8E6E-498C-9D2B-C49629EFEB44}" srcOrd="0" destOrd="0" presId="urn:microsoft.com/office/officeart/2005/8/layout/venn2"/>
    <dgm:cxn modelId="{803BCBD7-8012-484F-91D6-43B3070AFD83}" type="presParOf" srcId="{4CECBAA1-2933-4FED-B7DF-01BA5FA9C0D3}" destId="{628D192E-E912-40D2-912A-E46C13658C1A}" srcOrd="1" destOrd="0" presId="urn:microsoft.com/office/officeart/2005/8/layout/venn2"/>
    <dgm:cxn modelId="{760F257A-D97F-4E01-AE3D-09A454CB2834}" type="presParOf" srcId="{58C6D9E4-107B-4DD1-B624-8E79C707B83D}" destId="{7CA79FC4-C8B4-4ED9-B723-55E25CA12BB8}" srcOrd="2" destOrd="0" presId="urn:microsoft.com/office/officeart/2005/8/layout/venn2"/>
    <dgm:cxn modelId="{F95C7EE8-C078-4C65-BB55-810C6B4C6235}" type="presParOf" srcId="{7CA79FC4-C8B4-4ED9-B723-55E25CA12BB8}" destId="{8E1977BA-6100-4B24-951D-3538B80719FF}" srcOrd="0" destOrd="0" presId="urn:microsoft.com/office/officeart/2005/8/layout/venn2"/>
    <dgm:cxn modelId="{D7D9AF28-ED8B-4BB9-BCB1-54961DACB749}" type="presParOf" srcId="{7CA79FC4-C8B4-4ED9-B723-55E25CA12BB8}" destId="{57360DEC-DA62-4E4B-95A3-2D3DF441A83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7CB11-B0F9-9B43-A5A4-4C0E9D41C9A4}">
      <dsp:nvSpPr>
        <dsp:cNvPr id="0" name=""/>
        <dsp:cNvSpPr/>
      </dsp:nvSpPr>
      <dsp:spPr>
        <a:xfrm>
          <a:off x="1332" y="683433"/>
          <a:ext cx="2598707" cy="259870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016" tIns="24130" rIns="143016" bIns="24130" numCol="1" spcCol="1270" anchor="ctr" anchorCtr="0">
          <a:noAutofit/>
        </a:bodyPr>
        <a:lstStyle/>
        <a:p>
          <a:pPr marL="0" lvl="0" indent="0" algn="ctr" defTabSz="844550">
            <a:lnSpc>
              <a:spcPct val="90000"/>
            </a:lnSpc>
            <a:spcBef>
              <a:spcPct val="0"/>
            </a:spcBef>
            <a:spcAft>
              <a:spcPct val="35000"/>
            </a:spcAft>
            <a:buNone/>
          </a:pPr>
          <a:r>
            <a:rPr lang="en-US" sz="1900" kern="1200" dirty="0"/>
            <a:t>Career Fulfillment</a:t>
          </a:r>
        </a:p>
      </dsp:txBody>
      <dsp:txXfrm>
        <a:off x="381904" y="1064005"/>
        <a:ext cx="1837563" cy="1837563"/>
      </dsp:txXfrm>
    </dsp:sp>
    <dsp:sp modelId="{075E317D-35C7-D64B-8461-9BAA3635F42F}">
      <dsp:nvSpPr>
        <dsp:cNvPr id="0" name=""/>
        <dsp:cNvSpPr/>
      </dsp:nvSpPr>
      <dsp:spPr>
        <a:xfrm>
          <a:off x="2080298" y="683433"/>
          <a:ext cx="2598707" cy="2598707"/>
        </a:xfrm>
        <a:prstGeom prst="ellipse">
          <a:avLst/>
        </a:prstGeom>
        <a:solidFill>
          <a:schemeClr val="accent3">
            <a:alpha val="50000"/>
            <a:hueOff val="2484760"/>
            <a:satOff val="5902"/>
            <a:lumOff val="-40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016" tIns="24130" rIns="143016" bIns="24130" numCol="1" spcCol="1270" anchor="ctr" anchorCtr="0">
          <a:noAutofit/>
        </a:bodyPr>
        <a:lstStyle/>
        <a:p>
          <a:pPr marL="0" lvl="0" indent="0" algn="ctr" defTabSz="844550">
            <a:lnSpc>
              <a:spcPct val="90000"/>
            </a:lnSpc>
            <a:spcBef>
              <a:spcPct val="0"/>
            </a:spcBef>
            <a:spcAft>
              <a:spcPct val="35000"/>
            </a:spcAft>
            <a:buNone/>
          </a:pPr>
          <a:r>
            <a:rPr lang="en-US" sz="1900" kern="1200" dirty="0"/>
            <a:t>Advocacy</a:t>
          </a:r>
        </a:p>
      </dsp:txBody>
      <dsp:txXfrm>
        <a:off x="2460870" y="1064005"/>
        <a:ext cx="1837563" cy="1837563"/>
      </dsp:txXfrm>
    </dsp:sp>
    <dsp:sp modelId="{B55DCD9C-9894-AA49-B6AD-C256DB6AD61F}">
      <dsp:nvSpPr>
        <dsp:cNvPr id="0" name=""/>
        <dsp:cNvSpPr/>
      </dsp:nvSpPr>
      <dsp:spPr>
        <a:xfrm>
          <a:off x="4159264" y="683433"/>
          <a:ext cx="2598707" cy="2598707"/>
        </a:xfrm>
        <a:prstGeom prst="ellipse">
          <a:avLst/>
        </a:prstGeom>
        <a:solidFill>
          <a:schemeClr val="accent3">
            <a:alpha val="50000"/>
            <a:hueOff val="4969521"/>
            <a:satOff val="11804"/>
            <a:lumOff val="-8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016" tIns="24130" rIns="143016" bIns="24130" numCol="1" spcCol="1270" anchor="ctr" anchorCtr="0">
          <a:noAutofit/>
        </a:bodyPr>
        <a:lstStyle/>
        <a:p>
          <a:pPr marL="0" lvl="0" indent="0" algn="ctr" defTabSz="844550">
            <a:lnSpc>
              <a:spcPct val="90000"/>
            </a:lnSpc>
            <a:spcBef>
              <a:spcPct val="0"/>
            </a:spcBef>
            <a:spcAft>
              <a:spcPct val="35000"/>
            </a:spcAft>
            <a:buNone/>
          </a:pPr>
          <a:r>
            <a:rPr lang="en-US" sz="1900" kern="1200" dirty="0"/>
            <a:t>Practice Innovation</a:t>
          </a:r>
        </a:p>
      </dsp:txBody>
      <dsp:txXfrm>
        <a:off x="4539836" y="1064005"/>
        <a:ext cx="1837563" cy="1837563"/>
      </dsp:txXfrm>
    </dsp:sp>
    <dsp:sp modelId="{0F3B70A4-AA1E-7745-9A74-5C5206A3DE19}">
      <dsp:nvSpPr>
        <dsp:cNvPr id="0" name=""/>
        <dsp:cNvSpPr/>
      </dsp:nvSpPr>
      <dsp:spPr>
        <a:xfrm>
          <a:off x="6238230" y="683433"/>
          <a:ext cx="2598707" cy="2598707"/>
        </a:xfrm>
        <a:prstGeom prst="ellipse">
          <a:avLst/>
        </a:prstGeom>
        <a:solidFill>
          <a:schemeClr val="accent3">
            <a:alpha val="50000"/>
            <a:hueOff val="7454281"/>
            <a:satOff val="17706"/>
            <a:lumOff val="-122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016" tIns="24130" rIns="143016" bIns="24130" numCol="1" spcCol="1270" anchor="ctr" anchorCtr="0">
          <a:noAutofit/>
        </a:bodyPr>
        <a:lstStyle/>
        <a:p>
          <a:pPr marL="0" lvl="0" indent="0" algn="ctr" defTabSz="844550">
            <a:lnSpc>
              <a:spcPct val="90000"/>
            </a:lnSpc>
            <a:spcBef>
              <a:spcPct val="0"/>
            </a:spcBef>
            <a:spcAft>
              <a:spcPct val="35000"/>
            </a:spcAft>
            <a:buNone/>
          </a:pPr>
          <a:r>
            <a:rPr lang="en-US" sz="1900" kern="1200" dirty="0"/>
            <a:t>Member Engagement &amp; Trust</a:t>
          </a:r>
        </a:p>
      </dsp:txBody>
      <dsp:txXfrm>
        <a:off x="6618802" y="1064005"/>
        <a:ext cx="1837563" cy="1837563"/>
      </dsp:txXfrm>
    </dsp:sp>
    <dsp:sp modelId="{88AF415C-265B-E845-AF25-0DB89A6B9140}">
      <dsp:nvSpPr>
        <dsp:cNvPr id="0" name=""/>
        <dsp:cNvSpPr/>
      </dsp:nvSpPr>
      <dsp:spPr>
        <a:xfrm>
          <a:off x="8317196" y="683433"/>
          <a:ext cx="2598707" cy="2598707"/>
        </a:xfrm>
        <a:prstGeom prst="ellipse">
          <a:avLst/>
        </a:prstGeom>
        <a:solidFill>
          <a:schemeClr val="accent3">
            <a:alpha val="50000"/>
            <a:hueOff val="9939042"/>
            <a:satOff val="23608"/>
            <a:lumOff val="-1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3016" tIns="24130" rIns="143016" bIns="24130" numCol="1" spcCol="1270" anchor="ctr" anchorCtr="0">
          <a:noAutofit/>
        </a:bodyPr>
        <a:lstStyle/>
        <a:p>
          <a:pPr marL="0" lvl="0" indent="0" algn="ctr" defTabSz="844550">
            <a:lnSpc>
              <a:spcPct val="90000"/>
            </a:lnSpc>
            <a:spcBef>
              <a:spcPct val="0"/>
            </a:spcBef>
            <a:spcAft>
              <a:spcPct val="35000"/>
            </a:spcAft>
            <a:buNone/>
          </a:pPr>
          <a:r>
            <a:rPr lang="en-US" sz="1900" kern="1200" dirty="0"/>
            <a:t>Resources &amp; Accountability</a:t>
          </a:r>
        </a:p>
      </dsp:txBody>
      <dsp:txXfrm>
        <a:off x="8697768" y="1064005"/>
        <a:ext cx="1837563" cy="1837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44D2D-948C-48EA-8F09-3CF61A3D43E4}">
      <dsp:nvSpPr>
        <dsp:cNvPr id="0" name=""/>
        <dsp:cNvSpPr/>
      </dsp:nvSpPr>
      <dsp:spPr>
        <a:xfrm>
          <a:off x="846176" y="0"/>
          <a:ext cx="3270005" cy="3270005"/>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SDOH</a:t>
          </a:r>
        </a:p>
      </dsp:txBody>
      <dsp:txXfrm>
        <a:off x="1909745" y="163500"/>
        <a:ext cx="1142866" cy="490500"/>
      </dsp:txXfrm>
    </dsp:sp>
    <dsp:sp modelId="{868F3B09-8E6E-498C-9D2B-C49629EFEB44}">
      <dsp:nvSpPr>
        <dsp:cNvPr id="0" name=""/>
        <dsp:cNvSpPr/>
      </dsp:nvSpPr>
      <dsp:spPr>
        <a:xfrm>
          <a:off x="1254926" y="817501"/>
          <a:ext cx="2452503" cy="2452503"/>
        </a:xfrm>
        <a:prstGeom prst="ellipse">
          <a:avLst/>
        </a:prstGeom>
        <a:solidFill>
          <a:schemeClr val="accent1">
            <a:shade val="80000"/>
            <a:hueOff val="312477"/>
            <a:satOff val="-19496"/>
            <a:lumOff val="169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Health Disparities</a:t>
          </a:r>
        </a:p>
      </dsp:txBody>
      <dsp:txXfrm>
        <a:off x="1909745" y="970782"/>
        <a:ext cx="1142866" cy="459844"/>
      </dsp:txXfrm>
    </dsp:sp>
    <dsp:sp modelId="{8E1977BA-6100-4B24-951D-3538B80719FF}">
      <dsp:nvSpPr>
        <dsp:cNvPr id="0" name=""/>
        <dsp:cNvSpPr/>
      </dsp:nvSpPr>
      <dsp:spPr>
        <a:xfrm>
          <a:off x="1663677" y="1635002"/>
          <a:ext cx="1635002" cy="1635002"/>
        </a:xfrm>
        <a:prstGeom prst="ellipse">
          <a:avLst/>
        </a:prstGeom>
        <a:solidFill>
          <a:schemeClr val="accent1">
            <a:shade val="80000"/>
            <a:hueOff val="624954"/>
            <a:satOff val="-38992"/>
            <a:lumOff val="33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Health Equity</a:t>
          </a:r>
        </a:p>
      </dsp:txBody>
      <dsp:txXfrm>
        <a:off x="1903117" y="2043753"/>
        <a:ext cx="1156121" cy="81750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066B5-8B92-534B-925A-C5F89597EDE6}" type="datetimeFigureOut">
              <a:rPr lang="en-US" smtClean="0"/>
              <a:t>3/20/2022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251F0C-5D1F-B749-8D31-61A68B0CFBF4}" type="slidenum">
              <a:rPr lang="en-US" smtClean="0"/>
              <a:t>‹#›</a:t>
            </a:fld>
            <a:endParaRPr lang="en-US"/>
          </a:p>
        </p:txBody>
      </p:sp>
    </p:spTree>
    <p:extLst>
      <p:ext uri="{BB962C8B-B14F-4D97-AF65-F5344CB8AC3E}">
        <p14:creationId xmlns:p14="http://schemas.microsoft.com/office/powerpoint/2010/main" val="68219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648D8-BF9C-B347-A82E-CE36CE0F581D}" type="datetimeFigureOut">
              <a:rPr lang="en-US" smtClean="0"/>
              <a:t>3/20/2022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E3500-0A5E-3C40-8807-AB5005A241DB}" type="slidenum">
              <a:rPr lang="en-US" smtClean="0"/>
              <a:t>‹#›</a:t>
            </a:fld>
            <a:endParaRPr lang="en-US"/>
          </a:p>
        </p:txBody>
      </p:sp>
    </p:spTree>
    <p:extLst>
      <p:ext uri="{BB962C8B-B14F-4D97-AF65-F5344CB8AC3E}">
        <p14:creationId xmlns:p14="http://schemas.microsoft.com/office/powerpoint/2010/main" val="197329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ointcommission.org/-/media/tjc/documents/covid19/statement-on-removing-barriers-to-mental-health-care-for-clinicians-and-health-care-staff.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Expand and strengthen the role and impact of state-level advocacy.</a:t>
            </a:r>
          </a:p>
          <a:p>
            <a:pPr algn="ctr"/>
            <a:r>
              <a:rPr lang="en-US" b="1" i="0" dirty="0">
                <a:solidFill>
                  <a:srgbClr val="FFFFFF"/>
                </a:solidFill>
                <a:effectLst/>
                <a:latin typeface="Oswald" panose="020B0604020202020204" pitchFamily="2" charset="0"/>
              </a:rPr>
              <a:t>2</a:t>
            </a:r>
          </a:p>
          <a:p>
            <a:pPr algn="l"/>
            <a:r>
              <a:rPr lang="en-US" b="0" i="0" dirty="0">
                <a:solidFill>
                  <a:srgbClr val="333333"/>
                </a:solidFill>
                <a:effectLst/>
                <a:latin typeface="Helvetica Neue"/>
              </a:rPr>
              <a:t>Standardize advocacy strategies and approach at the federal, state and workplace level.</a:t>
            </a:r>
          </a:p>
          <a:p>
            <a:pPr algn="ctr"/>
            <a:r>
              <a:rPr lang="en-US" b="1" i="0" dirty="0">
                <a:solidFill>
                  <a:srgbClr val="FFFFFF"/>
                </a:solidFill>
                <a:effectLst/>
                <a:latin typeface="Oswald" panose="020B0604020202020204" pitchFamily="2" charset="0"/>
              </a:rPr>
              <a:t>3</a:t>
            </a:r>
          </a:p>
          <a:p>
            <a:pPr algn="l"/>
            <a:r>
              <a:rPr lang="en-US" b="0" i="0" dirty="0">
                <a:solidFill>
                  <a:srgbClr val="333333"/>
                </a:solidFill>
                <a:effectLst/>
                <a:latin typeface="Helvetica Neue"/>
              </a:rPr>
              <a:t>Streamline advocacy content development and delivery.</a:t>
            </a:r>
          </a:p>
          <a:p>
            <a:pPr algn="ctr"/>
            <a:r>
              <a:rPr lang="en-US" b="1" i="0" dirty="0">
                <a:solidFill>
                  <a:srgbClr val="FFFFFF"/>
                </a:solidFill>
                <a:effectLst/>
                <a:latin typeface="Oswald" panose="020B0604020202020204" pitchFamily="2" charset="0"/>
              </a:rPr>
              <a:t>4</a:t>
            </a:r>
          </a:p>
          <a:p>
            <a:pPr algn="l"/>
            <a:r>
              <a:rPr lang="en-US" b="0" i="0" dirty="0">
                <a:solidFill>
                  <a:srgbClr val="333333"/>
                </a:solidFill>
                <a:effectLst/>
                <a:latin typeface="Helvetica Neue"/>
              </a:rPr>
              <a:t>Identify, test, and adopt new fundraising strategies to support advocacy initiatives.</a:t>
            </a:r>
          </a:p>
          <a:p>
            <a:pPr algn="ctr"/>
            <a:r>
              <a:rPr lang="en-US" b="1" i="0" dirty="0">
                <a:solidFill>
                  <a:srgbClr val="FFFFFF"/>
                </a:solidFill>
                <a:effectLst/>
                <a:latin typeface="Oswald" panose="020B0604020202020204" pitchFamily="2" charset="0"/>
              </a:rPr>
              <a:t>5</a:t>
            </a:r>
          </a:p>
          <a:p>
            <a:pPr algn="l"/>
            <a:r>
              <a:rPr lang="en-US" b="0" i="0" dirty="0">
                <a:solidFill>
                  <a:srgbClr val="333333"/>
                </a:solidFill>
                <a:effectLst/>
                <a:latin typeface="Helvetica Neue"/>
              </a:rPr>
              <a:t>Create awareness around the business of emergency medicine and have difficult discussions about possibilities and protections.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E3500-0A5E-3C40-8807-AB5005A241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6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SFC and E&amp;C Mental Health hearings and Legislation</a:t>
            </a:r>
          </a:p>
        </p:txBody>
      </p:sp>
      <p:sp>
        <p:nvSpPr>
          <p:cNvPr id="4" name="Slide Number Placeholder 3"/>
          <p:cNvSpPr>
            <a:spLocks noGrp="1"/>
          </p:cNvSpPr>
          <p:nvPr>
            <p:ph type="sldNum" sz="quarter" idx="5"/>
          </p:nvPr>
        </p:nvSpPr>
        <p:spPr/>
        <p:txBody>
          <a:bodyPr/>
          <a:lstStyle/>
          <a:p>
            <a:fld id="{648E3500-0A5E-3C40-8807-AB5005A241DB}" type="slidenum">
              <a:rPr lang="en-US" smtClean="0"/>
              <a:t>17</a:t>
            </a:fld>
            <a:endParaRPr lang="en-US"/>
          </a:p>
        </p:txBody>
      </p:sp>
    </p:spTree>
    <p:extLst>
      <p:ext uri="{BB962C8B-B14F-4D97-AF65-F5344CB8AC3E}">
        <p14:creationId xmlns:p14="http://schemas.microsoft.com/office/powerpoint/2010/main" val="155306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NEMPAC too</a:t>
            </a:r>
          </a:p>
        </p:txBody>
      </p:sp>
      <p:sp>
        <p:nvSpPr>
          <p:cNvPr id="4" name="Slide Number Placeholder 3"/>
          <p:cNvSpPr>
            <a:spLocks noGrp="1"/>
          </p:cNvSpPr>
          <p:nvPr>
            <p:ph type="sldNum" sz="quarter" idx="5"/>
          </p:nvPr>
        </p:nvSpPr>
        <p:spPr/>
        <p:txBody>
          <a:bodyPr/>
          <a:lstStyle/>
          <a:p>
            <a:fld id="{648E3500-0A5E-3C40-8807-AB5005A241DB}" type="slidenum">
              <a:rPr lang="en-US" smtClean="0"/>
              <a:t>18</a:t>
            </a:fld>
            <a:endParaRPr lang="en-US"/>
          </a:p>
        </p:txBody>
      </p:sp>
    </p:spTree>
    <p:extLst>
      <p:ext uri="{BB962C8B-B14F-4D97-AF65-F5344CB8AC3E}">
        <p14:creationId xmlns:p14="http://schemas.microsoft.com/office/powerpoint/2010/main" val="181779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3</a:t>
            </a:fld>
            <a:endParaRPr lang="en-US"/>
          </a:p>
        </p:txBody>
      </p:sp>
    </p:spTree>
    <p:extLst>
      <p:ext uri="{BB962C8B-B14F-4D97-AF65-F5344CB8AC3E}">
        <p14:creationId xmlns:p14="http://schemas.microsoft.com/office/powerpoint/2010/main" val="277281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SFC and E&amp;C Mental Health hearings and Legislation</a:t>
            </a:r>
          </a:p>
        </p:txBody>
      </p:sp>
      <p:sp>
        <p:nvSpPr>
          <p:cNvPr id="4" name="Slide Number Placeholder 3"/>
          <p:cNvSpPr>
            <a:spLocks noGrp="1"/>
          </p:cNvSpPr>
          <p:nvPr>
            <p:ph type="sldNum" sz="quarter" idx="5"/>
          </p:nvPr>
        </p:nvSpPr>
        <p:spPr/>
        <p:txBody>
          <a:bodyPr/>
          <a:lstStyle/>
          <a:p>
            <a:fld id="{648E3500-0A5E-3C40-8807-AB5005A241DB}" type="slidenum">
              <a:rPr lang="en-US" smtClean="0"/>
              <a:t>4</a:t>
            </a:fld>
            <a:endParaRPr lang="en-US"/>
          </a:p>
        </p:txBody>
      </p:sp>
    </p:spTree>
    <p:extLst>
      <p:ext uri="{BB962C8B-B14F-4D97-AF65-F5344CB8AC3E}">
        <p14:creationId xmlns:p14="http://schemas.microsoft.com/office/powerpoint/2010/main" val="166332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loan relief (Maloney, flagging expiring forgiveness thing)</a:t>
            </a:r>
          </a:p>
          <a:p>
            <a:r>
              <a:rPr lang="en-US" dirty="0"/>
              <a:t>EMRA Congressional statement</a:t>
            </a:r>
          </a:p>
          <a:p>
            <a:r>
              <a:rPr lang="en-US" dirty="0"/>
              <a:t>Emergency medicine HPSAs, National Health Service Corps</a:t>
            </a:r>
          </a:p>
        </p:txBody>
      </p:sp>
      <p:sp>
        <p:nvSpPr>
          <p:cNvPr id="4" name="Slide Number Placeholder 3"/>
          <p:cNvSpPr>
            <a:spLocks noGrp="1"/>
          </p:cNvSpPr>
          <p:nvPr>
            <p:ph type="sldNum" sz="quarter" idx="5"/>
          </p:nvPr>
        </p:nvSpPr>
        <p:spPr/>
        <p:txBody>
          <a:bodyPr/>
          <a:lstStyle/>
          <a:p>
            <a:fld id="{648E3500-0A5E-3C40-8807-AB5005A241DB}" type="slidenum">
              <a:rPr lang="en-US" smtClean="0"/>
              <a:t>5</a:t>
            </a:fld>
            <a:endParaRPr lang="en-US"/>
          </a:p>
        </p:txBody>
      </p:sp>
    </p:spTree>
    <p:extLst>
      <p:ext uri="{BB962C8B-B14F-4D97-AF65-F5344CB8AC3E}">
        <p14:creationId xmlns:p14="http://schemas.microsoft.com/office/powerpoint/2010/main" val="405376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in March 2021, passed 2/17/22 by Congress, signed into law on Friday. </a:t>
            </a:r>
          </a:p>
          <a:p>
            <a:r>
              <a:rPr lang="en-US" dirty="0"/>
              <a:t>OSG/OASH meeting</a:t>
            </a:r>
          </a:p>
          <a:p>
            <a:r>
              <a:rPr lang="en-US" dirty="0"/>
              <a:t>ALL IN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Helvetica Neue"/>
              </a:rPr>
              <a:t>In April, ACEP met with the Joint Commission to discuss current barriers physicians face seeking mental health treatment. Just a few short weeks later, the Joint Commission put out a </a:t>
            </a:r>
            <a:r>
              <a:rPr lang="en-US" b="0" i="0" u="none" strike="noStrike" dirty="0">
                <a:solidFill>
                  <a:srgbClr val="1D9AD6"/>
                </a:solidFill>
                <a:effectLst/>
                <a:latin typeface="HelveticaNeue"/>
                <a:hlinkClick r:id="rId3"/>
              </a:rPr>
              <a:t>statement</a:t>
            </a:r>
            <a:r>
              <a:rPr lang="en-US" b="0" i="0" dirty="0">
                <a:solidFill>
                  <a:srgbClr val="000000"/>
                </a:solidFill>
                <a:effectLst/>
                <a:latin typeface="Helvetica Neue"/>
              </a:rPr>
              <a:t> encouraging organizations to not ask about past history of mental health conditions or treatment and supporting the elimination of policies that reinforce stigma and fear about the professional consequences of seeking mental health treatment.</a:t>
            </a:r>
          </a:p>
          <a:p>
            <a:r>
              <a:rPr lang="en-US" dirty="0"/>
              <a:t>State licensure questions</a:t>
            </a:r>
          </a:p>
          <a:p>
            <a:r>
              <a:rPr lang="en-US" dirty="0"/>
              <a:t>ED Boarding met with CMS, etc</a:t>
            </a:r>
          </a:p>
          <a:p>
            <a:r>
              <a:rPr lang="en-US" dirty="0"/>
              <a:t>Lorna Breen 2.0</a:t>
            </a:r>
          </a:p>
          <a:p>
            <a:r>
              <a:rPr lang="en-US" dirty="0"/>
              <a:t>Other mental health work SFC, etc</a:t>
            </a:r>
          </a:p>
        </p:txBody>
      </p:sp>
      <p:sp>
        <p:nvSpPr>
          <p:cNvPr id="4" name="Slide Number Placeholder 3"/>
          <p:cNvSpPr>
            <a:spLocks noGrp="1"/>
          </p:cNvSpPr>
          <p:nvPr>
            <p:ph type="sldNum" sz="quarter" idx="5"/>
          </p:nvPr>
        </p:nvSpPr>
        <p:spPr/>
        <p:txBody>
          <a:bodyPr/>
          <a:lstStyle/>
          <a:p>
            <a:fld id="{648E3500-0A5E-3C40-8807-AB5005A241DB}" type="slidenum">
              <a:rPr lang="en-US" smtClean="0"/>
              <a:t>7</a:t>
            </a:fld>
            <a:endParaRPr lang="en-US"/>
          </a:p>
        </p:txBody>
      </p:sp>
    </p:spTree>
    <p:extLst>
      <p:ext uri="{BB962C8B-B14F-4D97-AF65-F5344CB8AC3E}">
        <p14:creationId xmlns:p14="http://schemas.microsoft.com/office/powerpoint/2010/main" val="136443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12</a:t>
            </a:fld>
            <a:endParaRPr lang="en-US"/>
          </a:p>
        </p:txBody>
      </p:sp>
    </p:spTree>
    <p:extLst>
      <p:ext uri="{BB962C8B-B14F-4D97-AF65-F5344CB8AC3E}">
        <p14:creationId xmlns:p14="http://schemas.microsoft.com/office/powerpoint/2010/main" val="95613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 Panel: discussion “Breaking Down Barriers: Improving Health Equity Through the ED”</a:t>
            </a:r>
          </a:p>
        </p:txBody>
      </p:sp>
      <p:sp>
        <p:nvSpPr>
          <p:cNvPr id="4" name="Slide Number Placeholder 3"/>
          <p:cNvSpPr>
            <a:spLocks noGrp="1"/>
          </p:cNvSpPr>
          <p:nvPr>
            <p:ph type="sldNum" sz="quarter" idx="5"/>
          </p:nvPr>
        </p:nvSpPr>
        <p:spPr/>
        <p:txBody>
          <a:bodyPr/>
          <a:lstStyle/>
          <a:p>
            <a:fld id="{648E3500-0A5E-3C40-8807-AB5005A241DB}" type="slidenum">
              <a:rPr lang="en-US" smtClean="0"/>
              <a:t>14</a:t>
            </a:fld>
            <a:endParaRPr lang="en-US"/>
          </a:p>
        </p:txBody>
      </p:sp>
    </p:spTree>
    <p:extLst>
      <p:ext uri="{BB962C8B-B14F-4D97-AF65-F5344CB8AC3E}">
        <p14:creationId xmlns:p14="http://schemas.microsoft.com/office/powerpoint/2010/main" val="99766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SFC and E&amp;C Mental Health hearings and Legislation</a:t>
            </a:r>
          </a:p>
        </p:txBody>
      </p:sp>
      <p:sp>
        <p:nvSpPr>
          <p:cNvPr id="4" name="Slide Number Placeholder 3"/>
          <p:cNvSpPr>
            <a:spLocks noGrp="1"/>
          </p:cNvSpPr>
          <p:nvPr>
            <p:ph type="sldNum" sz="quarter" idx="5"/>
          </p:nvPr>
        </p:nvSpPr>
        <p:spPr/>
        <p:txBody>
          <a:bodyPr/>
          <a:lstStyle/>
          <a:p>
            <a:fld id="{648E3500-0A5E-3C40-8807-AB5005A241DB}" type="slidenum">
              <a:rPr lang="en-US" smtClean="0"/>
              <a:t>15</a:t>
            </a:fld>
            <a:endParaRPr lang="en-US"/>
          </a:p>
        </p:txBody>
      </p:sp>
    </p:spTree>
    <p:extLst>
      <p:ext uri="{BB962C8B-B14F-4D97-AF65-F5344CB8AC3E}">
        <p14:creationId xmlns:p14="http://schemas.microsoft.com/office/powerpoint/2010/main" val="319386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SFC and E&amp;C Mental Health hearings and Legislation</a:t>
            </a:r>
          </a:p>
        </p:txBody>
      </p:sp>
      <p:sp>
        <p:nvSpPr>
          <p:cNvPr id="4" name="Slide Number Placeholder 3"/>
          <p:cNvSpPr>
            <a:spLocks noGrp="1"/>
          </p:cNvSpPr>
          <p:nvPr>
            <p:ph type="sldNum" sz="quarter" idx="5"/>
          </p:nvPr>
        </p:nvSpPr>
        <p:spPr/>
        <p:txBody>
          <a:bodyPr/>
          <a:lstStyle/>
          <a:p>
            <a:fld id="{648E3500-0A5E-3C40-8807-AB5005A241DB}" type="slidenum">
              <a:rPr lang="en-US" smtClean="0"/>
              <a:t>16</a:t>
            </a:fld>
            <a:endParaRPr lang="en-US"/>
          </a:p>
        </p:txBody>
      </p:sp>
    </p:spTree>
    <p:extLst>
      <p:ext uri="{BB962C8B-B14F-4D97-AF65-F5344CB8AC3E}">
        <p14:creationId xmlns:p14="http://schemas.microsoft.com/office/powerpoint/2010/main" val="300575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3984" y="1542333"/>
            <a:ext cx="10953000" cy="2001696"/>
          </a:xfrm>
        </p:spPr>
        <p:txBody>
          <a:bodyPr anchor="b">
            <a:normAutofit/>
          </a:bodyPr>
          <a:lstStyle>
            <a:lvl1pPr algn="ctr">
              <a:defRPr sz="6000" spc="-100" baseline="0"/>
            </a:lvl1pPr>
          </a:lstStyle>
          <a:p>
            <a:r>
              <a:rPr lang="en-US" dirty="0"/>
              <a:t>Click to edit</a:t>
            </a:r>
          </a:p>
        </p:txBody>
      </p:sp>
      <p:sp>
        <p:nvSpPr>
          <p:cNvPr id="3" name="Subtitle 2"/>
          <p:cNvSpPr>
            <a:spLocks noGrp="1"/>
          </p:cNvSpPr>
          <p:nvPr>
            <p:ph type="subTitle" idx="1"/>
          </p:nvPr>
        </p:nvSpPr>
        <p:spPr>
          <a:xfrm>
            <a:off x="633984" y="3807984"/>
            <a:ext cx="10953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Tree>
    <p:extLst>
      <p:ext uri="{BB962C8B-B14F-4D97-AF65-F5344CB8AC3E}">
        <p14:creationId xmlns:p14="http://schemas.microsoft.com/office/powerpoint/2010/main" val="9922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 Headlin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0E6229-9FFD-4D4D-B5BB-EAD08BBF4C80}"/>
              </a:ext>
            </a:extLst>
          </p:cNvPr>
          <p:cNvSpPr>
            <a:spLocks noGrp="1"/>
          </p:cNvSpPr>
          <p:nvPr>
            <p:ph type="ctrTitle" hasCustomPrompt="1"/>
          </p:nvPr>
        </p:nvSpPr>
        <p:spPr>
          <a:xfrm>
            <a:off x="846518" y="1114697"/>
            <a:ext cx="10411095" cy="4406996"/>
          </a:xfrm>
          <a:prstGeom prst="rect">
            <a:avLst/>
          </a:prstGeom>
        </p:spPr>
        <p:txBody>
          <a:bodyPr anchor="ctr" anchorCtr="0">
            <a:normAutofit/>
          </a:bodyPr>
          <a:lstStyle>
            <a:lvl1pPr algn="ctr">
              <a:defRPr sz="6000" b="1" i="0" spc="-100" baseline="0">
                <a:solidFill>
                  <a:schemeClr val="accent1"/>
                </a:solidFill>
                <a:latin typeface="Arial" panose="020B0604020202020204" pitchFamily="34" charset="0"/>
                <a:cs typeface="Arial" panose="020B0604020202020204" pitchFamily="34" charset="0"/>
              </a:defRPr>
            </a:lvl1pPr>
          </a:lstStyle>
          <a:p>
            <a:r>
              <a:rPr lang="en-US" dirty="0"/>
              <a:t>Closing Headline</a:t>
            </a:r>
          </a:p>
        </p:txBody>
      </p:sp>
    </p:spTree>
    <p:extLst>
      <p:ext uri="{BB962C8B-B14F-4D97-AF65-F5344CB8AC3E}">
        <p14:creationId xmlns:p14="http://schemas.microsoft.com/office/powerpoint/2010/main" val="347130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3BF22C38-AFB6-4AA1-AD0A-9A50462444F5}"/>
              </a:ext>
            </a:extLst>
          </p:cNvPr>
          <p:cNvSpPr>
            <a:spLocks noGrp="1"/>
          </p:cNvSpPr>
          <p:nvPr>
            <p:ph type="body" sz="quarter" idx="11"/>
          </p:nvPr>
        </p:nvSpPr>
        <p:spPr>
          <a:xfrm>
            <a:off x="555617" y="320398"/>
            <a:ext cx="3849696" cy="342539"/>
          </a:xfrm>
        </p:spPr>
        <p:txBody>
          <a:bodyPr anchor="ctr"/>
          <a:lstStyle>
            <a:lvl1pPr marL="0" indent="0" algn="l">
              <a:buFontTx/>
              <a:buNone/>
              <a:defRPr b="1" spc="-100" baseline="0">
                <a:solidFill>
                  <a:srgbClr val="0072B9"/>
                </a:solidFill>
              </a:defRPr>
            </a:lvl1pPr>
          </a:lstStyle>
          <a:p>
            <a:pPr lvl="0"/>
            <a:r>
              <a:rPr lang="en-US" dirty="0"/>
              <a:t>Click to edit</a:t>
            </a:r>
          </a:p>
        </p:txBody>
      </p:sp>
    </p:spTree>
    <p:extLst>
      <p:ext uri="{BB962C8B-B14F-4D97-AF65-F5344CB8AC3E}">
        <p14:creationId xmlns:p14="http://schemas.microsoft.com/office/powerpoint/2010/main" val="841357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F30CC-7D2D-49A9-800C-B197B4CE292B}"/>
              </a:ext>
            </a:extLst>
          </p:cNvPr>
          <p:cNvPicPr>
            <a:picLocks noChangeAspect="1"/>
          </p:cNvPicPr>
          <p:nvPr userDrawn="1"/>
        </p:nvPicPr>
        <p:blipFill>
          <a:blip r:embed="rId2">
            <a:alphaModFix amt="54000"/>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CC45480-E8D8-412B-9291-C8DB5E45BBD2}"/>
              </a:ext>
            </a:extLst>
          </p:cNvPr>
          <p:cNvPicPr>
            <a:picLocks noChangeAspect="1"/>
          </p:cNvPicPr>
          <p:nvPr userDrawn="1"/>
        </p:nvPicPr>
        <p:blipFill rotWithShape="1">
          <a:blip r:embed="rId3"/>
          <a:srcRect l="26371" r="9167"/>
          <a:stretch/>
        </p:blipFill>
        <p:spPr>
          <a:xfrm>
            <a:off x="1" y="0"/>
            <a:ext cx="5729288" cy="6858000"/>
          </a:xfrm>
          <a:prstGeom prst="rect">
            <a:avLst/>
          </a:prstGeom>
        </p:spPr>
      </p:pic>
      <p:pic>
        <p:nvPicPr>
          <p:cNvPr id="5" name="Picture 4">
            <a:extLst>
              <a:ext uri="{FF2B5EF4-FFF2-40B4-BE49-F238E27FC236}">
                <a16:creationId xmlns:a16="http://schemas.microsoft.com/office/drawing/2014/main" id="{13F883F6-95F5-4EEA-B922-76E05F51CB99}"/>
              </a:ext>
            </a:extLst>
          </p:cNvPr>
          <p:cNvPicPr>
            <a:picLocks noChangeAspect="1"/>
          </p:cNvPicPr>
          <p:nvPr userDrawn="1"/>
        </p:nvPicPr>
        <p:blipFill>
          <a:blip r:embed="rId4"/>
          <a:stretch>
            <a:fillRect/>
          </a:stretch>
        </p:blipFill>
        <p:spPr>
          <a:xfrm>
            <a:off x="7743777" y="5336484"/>
            <a:ext cx="2697489" cy="818187"/>
          </a:xfrm>
          <a:prstGeom prst="rect">
            <a:avLst/>
          </a:prstGeom>
        </p:spPr>
      </p:pic>
      <p:pic>
        <p:nvPicPr>
          <p:cNvPr id="8" name="Picture 7">
            <a:extLst>
              <a:ext uri="{FF2B5EF4-FFF2-40B4-BE49-F238E27FC236}">
                <a16:creationId xmlns:a16="http://schemas.microsoft.com/office/drawing/2014/main" id="{DB063FCF-3903-40AA-AA2B-74777B3A221C}"/>
              </a:ext>
            </a:extLst>
          </p:cNvPr>
          <p:cNvPicPr>
            <a:picLocks noChangeAspect="1"/>
          </p:cNvPicPr>
          <p:nvPr userDrawn="1"/>
        </p:nvPicPr>
        <p:blipFill rotWithShape="1">
          <a:blip r:embed="rId5"/>
          <a:srcRect t="16349" r="2509"/>
          <a:stretch/>
        </p:blipFill>
        <p:spPr>
          <a:xfrm>
            <a:off x="2554632" y="-1"/>
            <a:ext cx="3655668" cy="2485641"/>
          </a:xfrm>
          <a:prstGeom prst="rect">
            <a:avLst/>
          </a:prstGeom>
        </p:spPr>
      </p:pic>
    </p:spTree>
    <p:extLst>
      <p:ext uri="{BB962C8B-B14F-4D97-AF65-F5344CB8AC3E}">
        <p14:creationId xmlns:p14="http://schemas.microsoft.com/office/powerpoint/2010/main" val="4018211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Logo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715839-D0CD-4646-A835-5AEA061ED7B4}"/>
              </a:ext>
            </a:extLst>
          </p:cNvPr>
          <p:cNvPicPr>
            <a:picLocks noChangeAspect="1"/>
          </p:cNvPicPr>
          <p:nvPr userDrawn="1"/>
        </p:nvPicPr>
        <p:blipFill>
          <a:blip r:embed="rId2"/>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08F566C-7033-4B39-A88D-50CAD1D64BED}"/>
              </a:ext>
            </a:extLst>
          </p:cNvPr>
          <p:cNvPicPr>
            <a:picLocks noChangeAspect="1"/>
          </p:cNvPicPr>
          <p:nvPr userDrawn="1"/>
        </p:nvPicPr>
        <p:blipFill rotWithShape="1">
          <a:blip r:embed="rId3"/>
          <a:srcRect r="82583" b="42881"/>
          <a:stretch/>
        </p:blipFill>
        <p:spPr>
          <a:xfrm>
            <a:off x="5556460" y="2316718"/>
            <a:ext cx="1079079" cy="1073379"/>
          </a:xfrm>
          <a:prstGeom prst="rect">
            <a:avLst/>
          </a:prstGeom>
        </p:spPr>
      </p:pic>
      <p:pic>
        <p:nvPicPr>
          <p:cNvPr id="4" name="Picture 3">
            <a:extLst>
              <a:ext uri="{FF2B5EF4-FFF2-40B4-BE49-F238E27FC236}">
                <a16:creationId xmlns:a16="http://schemas.microsoft.com/office/drawing/2014/main" id="{27A95FC7-E654-4651-8438-5A3F17648BBC}"/>
              </a:ext>
            </a:extLst>
          </p:cNvPr>
          <p:cNvPicPr>
            <a:picLocks noChangeAspect="1"/>
          </p:cNvPicPr>
          <p:nvPr userDrawn="1"/>
        </p:nvPicPr>
        <p:blipFill>
          <a:blip r:embed="rId4"/>
          <a:stretch>
            <a:fillRect/>
          </a:stretch>
        </p:blipFill>
        <p:spPr>
          <a:xfrm>
            <a:off x="3882949" y="3652837"/>
            <a:ext cx="4548571" cy="64033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3984" y="1542333"/>
            <a:ext cx="10953000" cy="2001696"/>
          </a:xfrm>
        </p:spPr>
        <p:txBody>
          <a:bodyPr anchor="b">
            <a:normAutofit/>
          </a:bodyPr>
          <a:lstStyle>
            <a:lvl1pPr algn="ctr">
              <a:defRPr sz="6000" spc="-100" baseline="0"/>
            </a:lvl1pPr>
          </a:lstStyle>
          <a:p>
            <a:r>
              <a:rPr lang="en-US" dirty="0"/>
              <a:t>Click to edit</a:t>
            </a:r>
          </a:p>
        </p:txBody>
      </p:sp>
      <p:sp>
        <p:nvSpPr>
          <p:cNvPr id="3" name="Subtitle 2"/>
          <p:cNvSpPr>
            <a:spLocks noGrp="1"/>
          </p:cNvSpPr>
          <p:nvPr>
            <p:ph type="subTitle" idx="1"/>
          </p:nvPr>
        </p:nvSpPr>
        <p:spPr>
          <a:xfrm>
            <a:off x="633984" y="3807984"/>
            <a:ext cx="10953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Tree>
    <p:extLst>
      <p:ext uri="{BB962C8B-B14F-4D97-AF65-F5344CB8AC3E}">
        <p14:creationId xmlns:p14="http://schemas.microsoft.com/office/powerpoint/2010/main" val="412310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Headlin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9FCF-469A-B84D-9EBA-E127B5C28C4B}"/>
              </a:ext>
            </a:extLst>
          </p:cNvPr>
          <p:cNvSpPr>
            <a:spLocks noGrp="1"/>
          </p:cNvSpPr>
          <p:nvPr>
            <p:ph type="title"/>
          </p:nvPr>
        </p:nvSpPr>
        <p:spPr/>
        <p:txBody>
          <a:bodyPr/>
          <a:lstStyle/>
          <a:p>
            <a:r>
              <a:rPr lang="en-US" dirty="0"/>
              <a:t>Click to edit</a:t>
            </a:r>
          </a:p>
        </p:txBody>
      </p:sp>
      <p:sp>
        <p:nvSpPr>
          <p:cNvPr id="3" name="Content Placeholder 2">
            <a:extLst>
              <a:ext uri="{FF2B5EF4-FFF2-40B4-BE49-F238E27FC236}">
                <a16:creationId xmlns:a16="http://schemas.microsoft.com/office/drawing/2014/main" id="{2CC937A7-EEF6-034E-AA54-220269CC7582}"/>
              </a:ext>
            </a:extLst>
          </p:cNvPr>
          <p:cNvSpPr>
            <a:spLocks noGrp="1"/>
          </p:cNvSpPr>
          <p:nvPr>
            <p:ph idx="1" hasCustomPrompt="1"/>
          </p:nvPr>
        </p:nvSpPr>
        <p:spPr>
          <a:xfrm>
            <a:off x="633984" y="2031336"/>
            <a:ext cx="10916424" cy="3965867"/>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9950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33984" y="944659"/>
            <a:ext cx="5370576" cy="5057274"/>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hasCustomPrompt="1"/>
          </p:nvPr>
        </p:nvSpPr>
        <p:spPr>
          <a:xfrm>
            <a:off x="6242304" y="944659"/>
            <a:ext cx="5352288" cy="5057274"/>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2A87E033-83DF-F045-8615-AB5BD86AE620}"/>
              </a:ext>
            </a:extLst>
          </p:cNvPr>
          <p:cNvSpPr>
            <a:spLocks noGrp="1"/>
          </p:cNvSpPr>
          <p:nvPr>
            <p:ph type="title"/>
          </p:nvPr>
        </p:nvSpPr>
        <p:spPr>
          <a:xfrm>
            <a:off x="2385390" y="25285"/>
            <a:ext cx="9806609" cy="919373"/>
          </a:xfrm>
        </p:spPr>
        <p:txBody>
          <a:bodyPr/>
          <a:lstStyle/>
          <a:p>
            <a:r>
              <a:rPr lang="en-US" dirty="0"/>
              <a:t>Click to edit</a:t>
            </a:r>
          </a:p>
        </p:txBody>
      </p:sp>
    </p:spTree>
    <p:extLst>
      <p:ext uri="{BB962C8B-B14F-4D97-AF65-F5344CB8AC3E}">
        <p14:creationId xmlns:p14="http://schemas.microsoft.com/office/powerpoint/2010/main" val="34809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33984" y="2037432"/>
            <a:ext cx="7661520" cy="3965867"/>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8541952" y="1348583"/>
            <a:ext cx="3650048" cy="4654715"/>
          </a:xfrm>
        </p:spPr>
        <p:txBody>
          <a:bodyPr/>
          <a:lstStyle>
            <a:lvl1pPr marL="0" indent="0">
              <a:buNone/>
              <a:defRPr/>
            </a:lvl1pPr>
          </a:lstStyle>
          <a:p>
            <a:endParaRPr lang="en-US" dirty="0"/>
          </a:p>
        </p:txBody>
      </p:sp>
      <p:sp>
        <p:nvSpPr>
          <p:cNvPr id="8" name="Title 1">
            <a:extLst>
              <a:ext uri="{FF2B5EF4-FFF2-40B4-BE49-F238E27FC236}">
                <a16:creationId xmlns:a16="http://schemas.microsoft.com/office/drawing/2014/main" id="{DB95EE1C-8CF9-DA4B-915F-378A8C8622F8}"/>
              </a:ext>
            </a:extLst>
          </p:cNvPr>
          <p:cNvSpPr>
            <a:spLocks noGrp="1"/>
          </p:cNvSpPr>
          <p:nvPr>
            <p:ph type="title"/>
          </p:nvPr>
        </p:nvSpPr>
        <p:spPr>
          <a:xfrm>
            <a:off x="633984" y="1113330"/>
            <a:ext cx="7661520" cy="919373"/>
          </a:xfrm>
        </p:spPr>
        <p:txBody>
          <a:bodyPr/>
          <a:lstStyle/>
          <a:p>
            <a:r>
              <a:rPr lang="en-US" dirty="0"/>
              <a:t>Click to edit</a:t>
            </a:r>
          </a:p>
        </p:txBody>
      </p:sp>
    </p:spTree>
    <p:extLst>
      <p:ext uri="{BB962C8B-B14F-4D97-AF65-F5344CB8AC3E}">
        <p14:creationId xmlns:p14="http://schemas.microsoft.com/office/powerpoint/2010/main" val="3410458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Ph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30240" y="2049624"/>
            <a:ext cx="5962087" cy="3765960"/>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DB95EE1C-8CF9-DA4B-915F-378A8C8622F8}"/>
              </a:ext>
            </a:extLst>
          </p:cNvPr>
          <p:cNvSpPr>
            <a:spLocks noGrp="1"/>
          </p:cNvSpPr>
          <p:nvPr>
            <p:ph type="title"/>
          </p:nvPr>
        </p:nvSpPr>
        <p:spPr>
          <a:xfrm>
            <a:off x="5730241" y="1105867"/>
            <a:ext cx="5962087" cy="919373"/>
          </a:xfrm>
        </p:spPr>
        <p:txBody>
          <a:bodyPr/>
          <a:lstStyle/>
          <a:p>
            <a:r>
              <a:rPr lang="en-US" dirty="0"/>
              <a:t>Click to edit</a:t>
            </a:r>
          </a:p>
        </p:txBody>
      </p:sp>
      <p:sp>
        <p:nvSpPr>
          <p:cNvPr id="4" name="Picture Placeholder 3">
            <a:extLst>
              <a:ext uri="{FF2B5EF4-FFF2-40B4-BE49-F238E27FC236}">
                <a16:creationId xmlns:a16="http://schemas.microsoft.com/office/drawing/2014/main" id="{44789112-EFDC-5048-A36F-69808BDA5EE2}"/>
              </a:ext>
            </a:extLst>
          </p:cNvPr>
          <p:cNvSpPr>
            <a:spLocks noGrp="1"/>
          </p:cNvSpPr>
          <p:nvPr>
            <p:ph type="pic" sz="quarter" idx="10"/>
          </p:nvPr>
        </p:nvSpPr>
        <p:spPr>
          <a:xfrm>
            <a:off x="0" y="817563"/>
            <a:ext cx="5389563" cy="4998021"/>
          </a:xfrm>
        </p:spPr>
        <p:txBody>
          <a:bodyPr/>
          <a:lstStyle/>
          <a:p>
            <a:endParaRPr lang="en-US" dirty="0"/>
          </a:p>
        </p:txBody>
      </p:sp>
      <p:pic>
        <p:nvPicPr>
          <p:cNvPr id="6" name="Picture 5">
            <a:extLst>
              <a:ext uri="{FF2B5EF4-FFF2-40B4-BE49-F238E27FC236}">
                <a16:creationId xmlns:a16="http://schemas.microsoft.com/office/drawing/2014/main" id="{A7D716C7-77A1-8F47-89D8-82FA3C9217E1}"/>
              </a:ext>
            </a:extLst>
          </p:cNvPr>
          <p:cNvPicPr>
            <a:picLocks noChangeAspect="1"/>
          </p:cNvPicPr>
          <p:nvPr userDrawn="1"/>
        </p:nvPicPr>
        <p:blipFill>
          <a:blip r:embed="rId2"/>
          <a:stretch>
            <a:fillRect/>
          </a:stretch>
        </p:blipFill>
        <p:spPr>
          <a:xfrm>
            <a:off x="0" y="6205728"/>
            <a:ext cx="12192000" cy="652272"/>
          </a:xfrm>
          <a:prstGeom prst="rect">
            <a:avLst/>
          </a:prstGeom>
        </p:spPr>
      </p:pic>
    </p:spTree>
    <p:extLst>
      <p:ext uri="{BB962C8B-B14F-4D97-AF65-F5344CB8AC3E}">
        <p14:creationId xmlns:p14="http://schemas.microsoft.com/office/powerpoint/2010/main" val="2952541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with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33984" y="2031336"/>
            <a:ext cx="10840986" cy="3833387"/>
          </a:xfrm>
        </p:spPr>
        <p:txBody>
          <a:bodyPr/>
          <a:lstStyle>
            <a:lvl1pPr marL="0" indent="0">
              <a:buNone/>
              <a:defRPr/>
            </a:lvl1pPr>
          </a:lstStyle>
          <a:p>
            <a:endParaRPr lang="en-US" dirty="0"/>
          </a:p>
        </p:txBody>
      </p:sp>
      <p:sp>
        <p:nvSpPr>
          <p:cNvPr id="6" name="Title 1">
            <a:extLst>
              <a:ext uri="{FF2B5EF4-FFF2-40B4-BE49-F238E27FC236}">
                <a16:creationId xmlns:a16="http://schemas.microsoft.com/office/drawing/2014/main" id="{D3BD4A41-548A-5646-A85B-DD8C9CECBB52}"/>
              </a:ext>
            </a:extLst>
          </p:cNvPr>
          <p:cNvSpPr>
            <a:spLocks noGrp="1"/>
          </p:cNvSpPr>
          <p:nvPr>
            <p:ph type="title"/>
          </p:nvPr>
        </p:nvSpPr>
        <p:spPr>
          <a:xfrm>
            <a:off x="633984" y="1111963"/>
            <a:ext cx="10840986" cy="919373"/>
          </a:xfrm>
        </p:spPr>
        <p:txBody>
          <a:bodyPr/>
          <a:lstStyle/>
          <a:p>
            <a:r>
              <a:rPr lang="en-US" dirty="0"/>
              <a:t>Click to edit</a:t>
            </a:r>
          </a:p>
        </p:txBody>
      </p:sp>
    </p:spTree>
    <p:extLst>
      <p:ext uri="{BB962C8B-B14F-4D97-AF65-F5344CB8AC3E}">
        <p14:creationId xmlns:p14="http://schemas.microsoft.com/office/powerpoint/2010/main" val="424859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Headlin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9FCF-469A-B84D-9EBA-E127B5C28C4B}"/>
              </a:ext>
            </a:extLst>
          </p:cNvPr>
          <p:cNvSpPr>
            <a:spLocks noGrp="1"/>
          </p:cNvSpPr>
          <p:nvPr>
            <p:ph type="title"/>
          </p:nvPr>
        </p:nvSpPr>
        <p:spPr/>
        <p:txBody>
          <a:bodyPr/>
          <a:lstStyle/>
          <a:p>
            <a:r>
              <a:rPr lang="en-US" dirty="0"/>
              <a:t>Click to edit</a:t>
            </a:r>
          </a:p>
        </p:txBody>
      </p:sp>
      <p:sp>
        <p:nvSpPr>
          <p:cNvPr id="3" name="Content Placeholder 2">
            <a:extLst>
              <a:ext uri="{FF2B5EF4-FFF2-40B4-BE49-F238E27FC236}">
                <a16:creationId xmlns:a16="http://schemas.microsoft.com/office/drawing/2014/main" id="{2CC937A7-EEF6-034E-AA54-220269CC7582}"/>
              </a:ext>
            </a:extLst>
          </p:cNvPr>
          <p:cNvSpPr>
            <a:spLocks noGrp="1"/>
          </p:cNvSpPr>
          <p:nvPr>
            <p:ph idx="1"/>
          </p:nvPr>
        </p:nvSpPr>
        <p:spPr>
          <a:xfrm>
            <a:off x="571556" y="2031336"/>
            <a:ext cx="10916424" cy="3965867"/>
          </a:xfrm>
        </p:spPr>
        <p:txBody>
          <a:bodyPr/>
          <a:lstStyle>
            <a:lvl5pPr>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             </a:t>
            </a:r>
          </a:p>
        </p:txBody>
      </p:sp>
    </p:spTree>
    <p:extLst>
      <p:ext uri="{BB962C8B-B14F-4D97-AF65-F5344CB8AC3E}">
        <p14:creationId xmlns:p14="http://schemas.microsoft.com/office/powerpoint/2010/main" val="780576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88912" y="1898574"/>
            <a:ext cx="8758555" cy="4307154"/>
          </a:xfrm>
        </p:spPr>
        <p:txBody>
          <a:bodyPr/>
          <a:lstStyle>
            <a:lvl1pPr marL="457200" indent="-457200">
              <a:buClr>
                <a:schemeClr val="tx1"/>
              </a:buClr>
              <a:buSzPct val="100000"/>
              <a:buFont typeface="+mj-lt"/>
              <a:buAutoNum type="arabicPeriod"/>
              <a:defRPr/>
            </a:lvl1pPr>
            <a:lvl2pPr marL="800100" indent="-342900">
              <a:buClr>
                <a:schemeClr val="tx1"/>
              </a:buClr>
              <a:buSzPct val="100000"/>
              <a:buFont typeface="+mj-lt"/>
              <a:buAutoNum type="arabicPeriod"/>
              <a:defRPr/>
            </a:lvl2pPr>
            <a:lvl3pPr marL="1257300" indent="-342900">
              <a:buClr>
                <a:schemeClr val="tx1"/>
              </a:buClr>
              <a:buSzPct val="100000"/>
              <a:buFont typeface="+mj-lt"/>
              <a:buAutoNum type="arabicPeriod"/>
              <a:defRPr/>
            </a:lvl3pPr>
            <a:lvl4pPr marL="1714500" indent="-342900">
              <a:buClr>
                <a:schemeClr val="tx1"/>
              </a:buClr>
              <a:buSzPct val="100000"/>
              <a:buFont typeface="+mj-lt"/>
              <a:buAutoNum type="arabicPeriod"/>
              <a:defRPr/>
            </a:lvl4pPr>
            <a:lvl5pPr marL="2171700" indent="-342900">
              <a:buClr>
                <a:schemeClr val="tx1"/>
              </a:buClr>
              <a:buSzPct val="100000"/>
              <a:buFont typeface="+mj-lt"/>
              <a:buAutoNum type="arabicPeriod"/>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8962768" y="1079500"/>
            <a:ext cx="3229232" cy="5778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1" hasCustomPrompt="1"/>
          </p:nvPr>
        </p:nvSpPr>
        <p:spPr>
          <a:xfrm>
            <a:off x="9235440" y="1285448"/>
            <a:ext cx="2767648" cy="4920280"/>
          </a:xfrm>
        </p:spPr>
        <p:txBody>
          <a:bodyPr lIns="91440">
            <a:normAutofit/>
          </a:bodyPr>
          <a:lstStyle>
            <a:lvl1pPr marL="137160" indent="-137160">
              <a:defRPr sz="1600">
                <a:solidFill>
                  <a:schemeClr val="tx1">
                    <a:lumMod val="85000"/>
                    <a:lumOff val="15000"/>
                    <a:alpha val="90000"/>
                  </a:schemeClr>
                </a:solidFill>
              </a:defRPr>
            </a:lvl1pPr>
            <a:lvl2pPr marL="274320" indent="-182880">
              <a:defRPr sz="1400">
                <a:solidFill>
                  <a:schemeClr val="tx1">
                    <a:lumMod val="85000"/>
                    <a:lumOff val="15000"/>
                    <a:alpha val="90000"/>
                  </a:schemeClr>
                </a:solidFill>
              </a:defRPr>
            </a:lvl2pPr>
            <a:lvl3pPr>
              <a:defRPr sz="1600"/>
            </a:lvl3pPr>
            <a:lvl4pPr>
              <a:defRPr sz="1600"/>
            </a:lvl4pPr>
            <a:lvl5pPr>
              <a:defRPr sz="1600"/>
            </a:lvl5pPr>
          </a:lstStyle>
          <a:p>
            <a:pPr lvl="0"/>
            <a:r>
              <a:rPr lang="en-US" dirty="0"/>
              <a:t>Click to edit</a:t>
            </a:r>
          </a:p>
          <a:p>
            <a:pPr lvl="1"/>
            <a:r>
              <a:rPr lang="en-US" dirty="0"/>
              <a:t>Second level</a:t>
            </a:r>
          </a:p>
        </p:txBody>
      </p:sp>
      <p:sp>
        <p:nvSpPr>
          <p:cNvPr id="12" name="Rectangle 11">
            <a:extLst>
              <a:ext uri="{FF2B5EF4-FFF2-40B4-BE49-F238E27FC236}">
                <a16:creationId xmlns:a16="http://schemas.microsoft.com/office/drawing/2014/main" id="{CB2C6CDC-0A6B-F04D-9183-D1CEDC57826D}"/>
              </a:ext>
            </a:extLst>
          </p:cNvPr>
          <p:cNvSpPr/>
          <p:nvPr userDrawn="1"/>
        </p:nvSpPr>
        <p:spPr>
          <a:xfrm>
            <a:off x="8962768" y="0"/>
            <a:ext cx="3229232" cy="1079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9234488" y="205947"/>
            <a:ext cx="2768600" cy="773254"/>
          </a:xfrm>
        </p:spPr>
        <p:txBody>
          <a:bodyPr anchor="b" anchorCtr="0"/>
          <a:lstStyle>
            <a:lvl1pPr marL="0" indent="0" algn="l">
              <a:buFontTx/>
              <a:buNone/>
              <a:defRPr baseline="0">
                <a:solidFill>
                  <a:schemeClr val="bg1"/>
                </a:solidFill>
              </a:defRPr>
            </a:lvl1pPr>
          </a:lstStyle>
          <a:p>
            <a:pPr lvl="0"/>
            <a:r>
              <a:rPr lang="en-US" dirty="0"/>
              <a:t>Sidebar Title Style</a:t>
            </a:r>
          </a:p>
        </p:txBody>
      </p:sp>
      <p:sp>
        <p:nvSpPr>
          <p:cNvPr id="14" name="Title 1">
            <a:extLst>
              <a:ext uri="{FF2B5EF4-FFF2-40B4-BE49-F238E27FC236}">
                <a16:creationId xmlns:a16="http://schemas.microsoft.com/office/drawing/2014/main" id="{0BCC0222-55E6-F940-9774-792599D48A5F}"/>
              </a:ext>
            </a:extLst>
          </p:cNvPr>
          <p:cNvSpPr>
            <a:spLocks noGrp="1"/>
          </p:cNvSpPr>
          <p:nvPr>
            <p:ph type="title"/>
          </p:nvPr>
        </p:nvSpPr>
        <p:spPr>
          <a:xfrm>
            <a:off x="2358887" y="59827"/>
            <a:ext cx="6603881" cy="919373"/>
          </a:xfrm>
        </p:spPr>
        <p:txBody>
          <a:bodyPr/>
          <a:lstStyle/>
          <a:p>
            <a:r>
              <a:rPr lang="en-US" dirty="0"/>
              <a:t>Click to edit</a:t>
            </a:r>
          </a:p>
        </p:txBody>
      </p:sp>
      <p:pic>
        <p:nvPicPr>
          <p:cNvPr id="16" name="Picture 15">
            <a:extLst>
              <a:ext uri="{FF2B5EF4-FFF2-40B4-BE49-F238E27FC236}">
                <a16:creationId xmlns:a16="http://schemas.microsoft.com/office/drawing/2014/main" id="{523E700C-A717-E34B-9DAF-03FC64F27229}"/>
              </a:ext>
            </a:extLst>
          </p:cNvPr>
          <p:cNvPicPr>
            <a:picLocks noChangeAspect="1"/>
          </p:cNvPicPr>
          <p:nvPr userDrawn="1"/>
        </p:nvPicPr>
        <p:blipFill>
          <a:blip r:embed="rId2"/>
          <a:stretch>
            <a:fillRect/>
          </a:stretch>
        </p:blipFill>
        <p:spPr>
          <a:xfrm>
            <a:off x="0" y="6205728"/>
            <a:ext cx="12192000" cy="652272"/>
          </a:xfrm>
          <a:prstGeom prst="rect">
            <a:avLst/>
          </a:prstGeom>
        </p:spPr>
      </p:pic>
      <p:sp>
        <p:nvSpPr>
          <p:cNvPr id="9" name="Title 1">
            <a:extLst>
              <a:ext uri="{FF2B5EF4-FFF2-40B4-BE49-F238E27FC236}">
                <a16:creationId xmlns:a16="http://schemas.microsoft.com/office/drawing/2014/main" id="{F01CA0E6-0043-6F48-B2DE-DA0C1A288447}"/>
              </a:ext>
            </a:extLst>
          </p:cNvPr>
          <p:cNvSpPr txBox="1">
            <a:spLocks/>
          </p:cNvSpPr>
          <p:nvPr userDrawn="1"/>
        </p:nvSpPr>
        <p:spPr>
          <a:xfrm>
            <a:off x="529049" y="979201"/>
            <a:ext cx="6426951" cy="780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80" baseline="0">
                <a:solidFill>
                  <a:schemeClr val="tx2"/>
                </a:solidFill>
                <a:latin typeface="Arial" charset="0"/>
                <a:ea typeface="Arial" charset="0"/>
                <a:cs typeface="Arial" charset="0"/>
              </a:defRPr>
            </a:lvl1pPr>
          </a:lstStyle>
          <a:p>
            <a:endParaRPr lang="en-US" dirty="0"/>
          </a:p>
        </p:txBody>
      </p:sp>
      <p:sp>
        <p:nvSpPr>
          <p:cNvPr id="4" name="Text Placeholder 3">
            <a:extLst>
              <a:ext uri="{FF2B5EF4-FFF2-40B4-BE49-F238E27FC236}">
                <a16:creationId xmlns:a16="http://schemas.microsoft.com/office/drawing/2014/main" id="{8F1651A1-8722-3642-812A-6E4EF7C40FFB}"/>
              </a:ext>
            </a:extLst>
          </p:cNvPr>
          <p:cNvSpPr>
            <a:spLocks noGrp="1"/>
          </p:cNvSpPr>
          <p:nvPr>
            <p:ph type="body" sz="quarter" idx="12"/>
          </p:nvPr>
        </p:nvSpPr>
        <p:spPr>
          <a:xfrm>
            <a:off x="188912" y="839577"/>
            <a:ext cx="8773856" cy="919373"/>
          </a:xfrm>
        </p:spPr>
        <p:txBody>
          <a:bodyPr>
            <a:normAutofit/>
          </a:bodyPr>
          <a:lstStyle>
            <a:lvl1pPr marL="0" indent="0">
              <a:buNone/>
              <a:defRPr sz="2800" b="0">
                <a:solidFill>
                  <a:schemeClr val="tx2"/>
                </a:solidFill>
              </a:defRPr>
            </a:lvl1pPr>
          </a:lstStyle>
          <a:p>
            <a:pPr lvl="0"/>
            <a:endParaRPr lang="en-US" dirty="0"/>
          </a:p>
        </p:txBody>
      </p:sp>
    </p:spTree>
    <p:extLst>
      <p:ext uri="{BB962C8B-B14F-4D97-AF65-F5344CB8AC3E}">
        <p14:creationId xmlns:p14="http://schemas.microsoft.com/office/powerpoint/2010/main" val="1063380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ntent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88912" y="2171700"/>
            <a:ext cx="8758555" cy="4419600"/>
          </a:xfrm>
        </p:spPr>
        <p:txBody>
          <a:bodyPr/>
          <a:lstStyle>
            <a:lvl1pPr marL="457200" indent="-457200">
              <a:buClr>
                <a:schemeClr val="tx1"/>
              </a:buClr>
              <a:buSzPct val="100000"/>
              <a:buFont typeface="+mj-lt"/>
              <a:buAutoNum type="arabicPeriod"/>
              <a:defRPr/>
            </a:lvl1pPr>
            <a:lvl2pPr marL="800100" indent="-342900">
              <a:buClr>
                <a:schemeClr val="tx1"/>
              </a:buClr>
              <a:buSzPct val="100000"/>
              <a:buFont typeface="+mj-lt"/>
              <a:buAutoNum type="arabicPeriod"/>
              <a:defRPr/>
            </a:lvl2pPr>
            <a:lvl3pPr marL="1257300" indent="-342900">
              <a:buClr>
                <a:schemeClr val="tx1"/>
              </a:buClr>
              <a:buSzPct val="100000"/>
              <a:buFont typeface="+mj-lt"/>
              <a:buAutoNum type="arabicPeriod"/>
              <a:defRPr/>
            </a:lvl3pPr>
            <a:lvl4pPr marL="1714500" indent="-342900">
              <a:buClr>
                <a:schemeClr val="tx1"/>
              </a:buClr>
              <a:buSzPct val="100000"/>
              <a:buFont typeface="+mj-lt"/>
              <a:buAutoNum type="arabicPeriod"/>
              <a:defRPr/>
            </a:lvl4pPr>
            <a:lvl5pPr marL="2171700" indent="-342900">
              <a:buClr>
                <a:schemeClr val="tx1"/>
              </a:buClr>
              <a:buSzPct val="100000"/>
              <a:buFont typeface="+mj-lt"/>
              <a:buAutoNum type="arabicPeriod"/>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8962768" y="1079500"/>
            <a:ext cx="3229232" cy="5778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1" hasCustomPrompt="1"/>
          </p:nvPr>
        </p:nvSpPr>
        <p:spPr>
          <a:xfrm>
            <a:off x="9235440" y="1285448"/>
            <a:ext cx="2767648" cy="4920280"/>
          </a:xfrm>
        </p:spPr>
        <p:txBody>
          <a:bodyPr lIns="91440">
            <a:normAutofit/>
          </a:bodyPr>
          <a:lstStyle>
            <a:lvl1pPr marL="137160" indent="-137160">
              <a:defRPr sz="1600">
                <a:solidFill>
                  <a:schemeClr val="tx1">
                    <a:lumMod val="85000"/>
                    <a:lumOff val="15000"/>
                    <a:alpha val="90000"/>
                  </a:schemeClr>
                </a:solidFill>
              </a:defRPr>
            </a:lvl1pPr>
            <a:lvl2pPr marL="274320" indent="-182880">
              <a:defRPr sz="1400">
                <a:solidFill>
                  <a:schemeClr val="tx1">
                    <a:lumMod val="85000"/>
                    <a:lumOff val="15000"/>
                    <a:alpha val="90000"/>
                  </a:schemeClr>
                </a:solidFill>
              </a:defRPr>
            </a:lvl2pPr>
            <a:lvl3pPr>
              <a:defRPr sz="1600"/>
            </a:lvl3pPr>
            <a:lvl4pPr>
              <a:defRPr sz="1600"/>
            </a:lvl4pPr>
            <a:lvl5pPr>
              <a:defRPr sz="1600"/>
            </a:lvl5pPr>
          </a:lstStyle>
          <a:p>
            <a:pPr lvl="0"/>
            <a:r>
              <a:rPr lang="en-US" dirty="0"/>
              <a:t>Click to edit</a:t>
            </a:r>
          </a:p>
          <a:p>
            <a:pPr lvl="1"/>
            <a:r>
              <a:rPr lang="en-US" dirty="0"/>
              <a:t>Second level</a:t>
            </a:r>
          </a:p>
        </p:txBody>
      </p:sp>
      <p:sp>
        <p:nvSpPr>
          <p:cNvPr id="12" name="Rectangle 11">
            <a:extLst>
              <a:ext uri="{FF2B5EF4-FFF2-40B4-BE49-F238E27FC236}">
                <a16:creationId xmlns:a16="http://schemas.microsoft.com/office/drawing/2014/main" id="{CB2C6CDC-0A6B-F04D-9183-D1CEDC57826D}"/>
              </a:ext>
            </a:extLst>
          </p:cNvPr>
          <p:cNvSpPr/>
          <p:nvPr userDrawn="1"/>
        </p:nvSpPr>
        <p:spPr>
          <a:xfrm>
            <a:off x="8962768" y="0"/>
            <a:ext cx="3229232" cy="1079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9234488" y="205947"/>
            <a:ext cx="2768600" cy="773254"/>
          </a:xfrm>
        </p:spPr>
        <p:txBody>
          <a:bodyPr anchor="b" anchorCtr="0"/>
          <a:lstStyle>
            <a:lvl1pPr marL="0" indent="0" algn="l">
              <a:buFontTx/>
              <a:buNone/>
              <a:defRPr baseline="0">
                <a:solidFill>
                  <a:schemeClr val="bg1"/>
                </a:solidFill>
              </a:defRPr>
            </a:lvl1pPr>
          </a:lstStyle>
          <a:p>
            <a:pPr lvl="0"/>
            <a:r>
              <a:rPr lang="en-US" dirty="0"/>
              <a:t>Sidebar Title Style</a:t>
            </a:r>
          </a:p>
        </p:txBody>
      </p:sp>
      <p:sp>
        <p:nvSpPr>
          <p:cNvPr id="9" name="Title 1">
            <a:extLst>
              <a:ext uri="{FF2B5EF4-FFF2-40B4-BE49-F238E27FC236}">
                <a16:creationId xmlns:a16="http://schemas.microsoft.com/office/drawing/2014/main" id="{F01CA0E6-0043-6F48-B2DE-DA0C1A288447}"/>
              </a:ext>
            </a:extLst>
          </p:cNvPr>
          <p:cNvSpPr txBox="1">
            <a:spLocks/>
          </p:cNvSpPr>
          <p:nvPr userDrawn="1"/>
        </p:nvSpPr>
        <p:spPr>
          <a:xfrm>
            <a:off x="529049" y="979201"/>
            <a:ext cx="6426951" cy="780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80" baseline="0">
                <a:solidFill>
                  <a:schemeClr val="tx2"/>
                </a:solidFill>
                <a:latin typeface="Arial" charset="0"/>
                <a:ea typeface="Arial" charset="0"/>
                <a:cs typeface="Arial" charset="0"/>
              </a:defRPr>
            </a:lvl1pPr>
          </a:lstStyle>
          <a:p>
            <a:endParaRPr lang="en-US" dirty="0"/>
          </a:p>
        </p:txBody>
      </p:sp>
      <p:sp>
        <p:nvSpPr>
          <p:cNvPr id="4" name="Text Placeholder 3">
            <a:extLst>
              <a:ext uri="{FF2B5EF4-FFF2-40B4-BE49-F238E27FC236}">
                <a16:creationId xmlns:a16="http://schemas.microsoft.com/office/drawing/2014/main" id="{8F1651A1-8722-3642-812A-6E4EF7C40FFB}"/>
              </a:ext>
            </a:extLst>
          </p:cNvPr>
          <p:cNvSpPr>
            <a:spLocks noGrp="1"/>
          </p:cNvSpPr>
          <p:nvPr>
            <p:ph type="body" sz="quarter" idx="12"/>
          </p:nvPr>
        </p:nvSpPr>
        <p:spPr>
          <a:xfrm>
            <a:off x="188912" y="1407558"/>
            <a:ext cx="8773856" cy="679450"/>
          </a:xfrm>
        </p:spPr>
        <p:txBody>
          <a:bodyPr>
            <a:normAutofit/>
          </a:bodyPr>
          <a:lstStyle>
            <a:lvl1pPr marL="0" indent="0">
              <a:buNone/>
              <a:defRPr sz="2800" b="0">
                <a:solidFill>
                  <a:schemeClr val="tx1"/>
                </a:solidFill>
                <a:latin typeface="+mn-lt"/>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003291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29DF74-8552-164C-9271-B8306B13D0C2}"/>
              </a:ext>
            </a:extLst>
          </p:cNvPr>
          <p:cNvSpPr>
            <a:spLocks noGrp="1"/>
          </p:cNvSpPr>
          <p:nvPr>
            <p:ph type="title"/>
          </p:nvPr>
        </p:nvSpPr>
        <p:spPr>
          <a:xfrm>
            <a:off x="633984" y="1111963"/>
            <a:ext cx="10783824" cy="919373"/>
          </a:xfrm>
        </p:spPr>
        <p:txBody>
          <a:bodyPr/>
          <a:lstStyle/>
          <a:p>
            <a:r>
              <a:rPr lang="en-US" dirty="0"/>
              <a:t>Click to edit</a:t>
            </a:r>
          </a:p>
        </p:txBody>
      </p:sp>
    </p:spTree>
    <p:extLst>
      <p:ext uri="{BB962C8B-B14F-4D97-AF65-F5344CB8AC3E}">
        <p14:creationId xmlns:p14="http://schemas.microsoft.com/office/powerpoint/2010/main" val="867242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865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19129" y="0"/>
            <a:ext cx="9809527" cy="91937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48277"/>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16943"/>
            <a:ext cx="5386917" cy="45585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948277"/>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16943"/>
            <a:ext cx="5389033" cy="45585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1198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49EE-5815-7F46-A20B-5B8EC277534B}"/>
              </a:ext>
            </a:extLst>
          </p:cNvPr>
          <p:cNvSpPr>
            <a:spLocks noGrp="1"/>
          </p:cNvSpPr>
          <p:nvPr>
            <p:ph type="title"/>
          </p:nvPr>
        </p:nvSpPr>
        <p:spPr>
          <a:xfrm>
            <a:off x="2423160" y="16604"/>
            <a:ext cx="9675516" cy="88455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901A9A2-D004-CB40-9798-0CE21969644E}"/>
              </a:ext>
            </a:extLst>
          </p:cNvPr>
          <p:cNvSpPr>
            <a:spLocks noGrp="1"/>
          </p:cNvSpPr>
          <p:nvPr>
            <p:ph idx="1"/>
          </p:nvPr>
        </p:nvSpPr>
        <p:spPr>
          <a:xfrm>
            <a:off x="228600" y="1021079"/>
            <a:ext cx="11856720" cy="5700395"/>
          </a:xfr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8054A51B-1DD0-2940-B3AE-7E4093E3C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4052" y="166969"/>
            <a:ext cx="1924824" cy="583826"/>
          </a:xfrm>
          <a:prstGeom prst="rect">
            <a:avLst/>
          </a:prstGeom>
        </p:spPr>
      </p:pic>
    </p:spTree>
    <p:extLst>
      <p:ext uri="{BB962C8B-B14F-4D97-AF65-F5344CB8AC3E}">
        <p14:creationId xmlns:p14="http://schemas.microsoft.com/office/powerpoint/2010/main" val="372236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33984" y="2036065"/>
            <a:ext cx="5370576" cy="3965867"/>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hasCustomPrompt="1"/>
          </p:nvPr>
        </p:nvSpPr>
        <p:spPr>
          <a:xfrm>
            <a:off x="6242304" y="2036065"/>
            <a:ext cx="5352288" cy="3965867"/>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2A87E033-83DF-F045-8615-AB5BD86AE620}"/>
              </a:ext>
            </a:extLst>
          </p:cNvPr>
          <p:cNvSpPr>
            <a:spLocks noGrp="1"/>
          </p:cNvSpPr>
          <p:nvPr>
            <p:ph type="title"/>
          </p:nvPr>
        </p:nvSpPr>
        <p:spPr>
          <a:xfrm>
            <a:off x="633984" y="1111963"/>
            <a:ext cx="10960608" cy="919373"/>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33984" y="2037432"/>
            <a:ext cx="7661520" cy="3965867"/>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8541952" y="1495109"/>
            <a:ext cx="3650048" cy="4508189"/>
          </a:xfrm>
        </p:spPr>
        <p:txBody>
          <a:bodyPr/>
          <a:lstStyle>
            <a:lvl1pPr marL="0" indent="0">
              <a:buNone/>
              <a:defRPr/>
            </a:lvl1pPr>
          </a:lstStyle>
          <a:p>
            <a:endParaRPr lang="en-US" dirty="0"/>
          </a:p>
        </p:txBody>
      </p:sp>
      <p:sp>
        <p:nvSpPr>
          <p:cNvPr id="8" name="Title 1">
            <a:extLst>
              <a:ext uri="{FF2B5EF4-FFF2-40B4-BE49-F238E27FC236}">
                <a16:creationId xmlns:a16="http://schemas.microsoft.com/office/drawing/2014/main" id="{DB95EE1C-8CF9-DA4B-915F-378A8C8622F8}"/>
              </a:ext>
            </a:extLst>
          </p:cNvPr>
          <p:cNvSpPr>
            <a:spLocks noGrp="1"/>
          </p:cNvSpPr>
          <p:nvPr>
            <p:ph type="title"/>
          </p:nvPr>
        </p:nvSpPr>
        <p:spPr>
          <a:xfrm>
            <a:off x="633984" y="1113330"/>
            <a:ext cx="7661520" cy="919373"/>
          </a:xfrm>
        </p:spPr>
        <p:txBody>
          <a:bodyPr/>
          <a:lstStyle/>
          <a:p>
            <a:r>
              <a:rPr lang="en-US" dirty="0"/>
              <a:t>Click to edit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with Ph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30240" y="2049624"/>
            <a:ext cx="5962087" cy="3765960"/>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DB95EE1C-8CF9-DA4B-915F-378A8C8622F8}"/>
              </a:ext>
            </a:extLst>
          </p:cNvPr>
          <p:cNvSpPr>
            <a:spLocks noGrp="1"/>
          </p:cNvSpPr>
          <p:nvPr>
            <p:ph type="title"/>
          </p:nvPr>
        </p:nvSpPr>
        <p:spPr>
          <a:xfrm>
            <a:off x="5730241" y="1105867"/>
            <a:ext cx="5962087" cy="919373"/>
          </a:xfrm>
        </p:spPr>
        <p:txBody>
          <a:bodyPr/>
          <a:lstStyle/>
          <a:p>
            <a:r>
              <a:rPr lang="en-US" dirty="0"/>
              <a:t>Click to edit</a:t>
            </a:r>
          </a:p>
        </p:txBody>
      </p:sp>
      <p:sp>
        <p:nvSpPr>
          <p:cNvPr id="4" name="Picture Placeholder 3">
            <a:extLst>
              <a:ext uri="{FF2B5EF4-FFF2-40B4-BE49-F238E27FC236}">
                <a16:creationId xmlns:a16="http://schemas.microsoft.com/office/drawing/2014/main" id="{44789112-EFDC-5048-A36F-69808BDA5EE2}"/>
              </a:ext>
            </a:extLst>
          </p:cNvPr>
          <p:cNvSpPr>
            <a:spLocks noGrp="1"/>
          </p:cNvSpPr>
          <p:nvPr>
            <p:ph type="pic" sz="quarter" idx="10"/>
          </p:nvPr>
        </p:nvSpPr>
        <p:spPr>
          <a:xfrm>
            <a:off x="0" y="1369433"/>
            <a:ext cx="5389563" cy="5488567"/>
          </a:xfrm>
        </p:spPr>
        <p:txBody>
          <a:bodyPr/>
          <a:lstStyle/>
          <a:p>
            <a:endParaRPr lang="en-US" dirty="0"/>
          </a:p>
        </p:txBody>
      </p:sp>
    </p:spTree>
    <p:extLst>
      <p:ext uri="{BB962C8B-B14F-4D97-AF65-F5344CB8AC3E}">
        <p14:creationId xmlns:p14="http://schemas.microsoft.com/office/powerpoint/2010/main" val="141699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with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33984" y="2031336"/>
            <a:ext cx="10840986" cy="3833387"/>
          </a:xfrm>
        </p:spPr>
        <p:txBody>
          <a:bodyPr/>
          <a:lstStyle>
            <a:lvl1pPr marL="0" indent="0">
              <a:buNone/>
              <a:defRPr/>
            </a:lvl1pPr>
          </a:lstStyle>
          <a:p>
            <a:endParaRPr lang="en-US" dirty="0"/>
          </a:p>
        </p:txBody>
      </p:sp>
      <p:sp>
        <p:nvSpPr>
          <p:cNvPr id="6" name="Title 1">
            <a:extLst>
              <a:ext uri="{FF2B5EF4-FFF2-40B4-BE49-F238E27FC236}">
                <a16:creationId xmlns:a16="http://schemas.microsoft.com/office/drawing/2014/main" id="{D3BD4A41-548A-5646-A85B-DD8C9CECBB52}"/>
              </a:ext>
            </a:extLst>
          </p:cNvPr>
          <p:cNvSpPr>
            <a:spLocks noGrp="1"/>
          </p:cNvSpPr>
          <p:nvPr>
            <p:ph type="title"/>
          </p:nvPr>
        </p:nvSpPr>
        <p:spPr>
          <a:xfrm>
            <a:off x="633984" y="1111963"/>
            <a:ext cx="10840986" cy="919373"/>
          </a:xfrm>
        </p:spPr>
        <p:txBody>
          <a:bodyPr/>
          <a:lstStyle/>
          <a:p>
            <a:r>
              <a:rPr lang="en-US" dirty="0"/>
              <a:t>Click to edit</a:t>
            </a:r>
          </a:p>
        </p:txBody>
      </p:sp>
    </p:spTree>
    <p:extLst>
      <p:ext uri="{BB962C8B-B14F-4D97-AF65-F5344CB8AC3E}">
        <p14:creationId xmlns:p14="http://schemas.microsoft.com/office/powerpoint/2010/main" val="66441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2CF8F0-0D69-4F47-AB20-17AE4E2094C5}"/>
              </a:ext>
            </a:extLst>
          </p:cNvPr>
          <p:cNvSpPr/>
          <p:nvPr userDrawn="1"/>
        </p:nvSpPr>
        <p:spPr>
          <a:xfrm>
            <a:off x="8962768" y="0"/>
            <a:ext cx="3229232" cy="6858001"/>
          </a:xfrm>
          <a:prstGeom prst="rect">
            <a:avLst/>
          </a:prstGeom>
          <a:solidFill>
            <a:schemeClr val="bg1"/>
          </a:solidFill>
          <a:ln>
            <a:noFill/>
          </a:ln>
          <a:effectLst>
            <a:outerShdw blurRad="215900" dist="38100" dir="10800000" algn="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0C6C9D6-73CE-4FE2-8F25-4ECB25F19FB0}"/>
              </a:ext>
            </a:extLst>
          </p:cNvPr>
          <p:cNvPicPr>
            <a:picLocks noChangeAspect="1"/>
          </p:cNvPicPr>
          <p:nvPr userDrawn="1"/>
        </p:nvPicPr>
        <p:blipFill rotWithShape="1">
          <a:blip r:embed="rId2">
            <a:alphaModFix amt="14000"/>
          </a:blip>
          <a:srcRect l="70837" r="2677"/>
          <a:stretch/>
        </p:blipFill>
        <p:spPr>
          <a:xfrm>
            <a:off x="8962768" y="42532"/>
            <a:ext cx="3229232" cy="6858000"/>
          </a:xfrm>
          <a:prstGeom prst="rect">
            <a:avLst/>
          </a:prstGeom>
          <a:effectLst>
            <a:outerShdw blurRad="165100" dist="38100" dir="10800000" sx="101000" sy="101000" algn="r" rotWithShape="0">
              <a:prstClr val="black">
                <a:alpha val="3000"/>
              </a:prstClr>
            </a:outerShdw>
          </a:effectLst>
        </p:spPr>
      </p:pic>
      <p:sp>
        <p:nvSpPr>
          <p:cNvPr id="3" name="Content Placeholder 2"/>
          <p:cNvSpPr>
            <a:spLocks noGrp="1"/>
          </p:cNvSpPr>
          <p:nvPr>
            <p:ph idx="1" hasCustomPrompt="1"/>
          </p:nvPr>
        </p:nvSpPr>
        <p:spPr>
          <a:xfrm>
            <a:off x="635067" y="2037433"/>
            <a:ext cx="8106364" cy="3890578"/>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1" hasCustomPrompt="1"/>
          </p:nvPr>
        </p:nvSpPr>
        <p:spPr>
          <a:xfrm>
            <a:off x="9235440" y="1659114"/>
            <a:ext cx="2668587" cy="4268897"/>
          </a:xfrm>
        </p:spPr>
        <p:txBody>
          <a:bodyPr lIns="91440">
            <a:normAutofit/>
          </a:bodyPr>
          <a:lstStyle>
            <a:lvl1pPr marL="137160" indent="-137160">
              <a:defRPr sz="1600">
                <a:solidFill>
                  <a:schemeClr val="tx1">
                    <a:lumMod val="85000"/>
                    <a:lumOff val="15000"/>
                    <a:alpha val="90000"/>
                  </a:schemeClr>
                </a:solidFill>
              </a:defRPr>
            </a:lvl1pPr>
            <a:lvl2pPr marL="274320" indent="-182880">
              <a:defRPr sz="1400">
                <a:solidFill>
                  <a:schemeClr val="tx1">
                    <a:lumMod val="85000"/>
                    <a:lumOff val="15000"/>
                    <a:alpha val="90000"/>
                  </a:schemeClr>
                </a:solidFill>
              </a:defRPr>
            </a:lvl2pPr>
            <a:lvl3pPr>
              <a:defRPr sz="1600"/>
            </a:lvl3pPr>
            <a:lvl4pPr>
              <a:defRPr sz="1600"/>
            </a:lvl4pPr>
            <a:lvl5pPr>
              <a:defRPr sz="1600"/>
            </a:lvl5pPr>
          </a:lstStyle>
          <a:p>
            <a:pPr lvl="0"/>
            <a:r>
              <a:rPr lang="en-US" dirty="0"/>
              <a:t>Click to edit</a:t>
            </a:r>
          </a:p>
          <a:p>
            <a:pPr lvl="1"/>
            <a:r>
              <a:rPr lang="en-US" dirty="0"/>
              <a:t>Second level</a:t>
            </a:r>
          </a:p>
        </p:txBody>
      </p:sp>
      <p:sp>
        <p:nvSpPr>
          <p:cNvPr id="11" name="Text Placeholder 10"/>
          <p:cNvSpPr>
            <a:spLocks noGrp="1"/>
          </p:cNvSpPr>
          <p:nvPr>
            <p:ph type="body" sz="quarter" idx="10" hasCustomPrompt="1"/>
          </p:nvPr>
        </p:nvSpPr>
        <p:spPr>
          <a:xfrm>
            <a:off x="9234488" y="205946"/>
            <a:ext cx="2768600" cy="1035555"/>
          </a:xfrm>
        </p:spPr>
        <p:txBody>
          <a:bodyPr anchor="b" anchorCtr="0"/>
          <a:lstStyle>
            <a:lvl1pPr marL="0" indent="0" algn="l">
              <a:buFontTx/>
              <a:buNone/>
              <a:defRPr baseline="0">
                <a:solidFill>
                  <a:schemeClr val="tx1"/>
                </a:solidFill>
              </a:defRPr>
            </a:lvl1pPr>
          </a:lstStyle>
          <a:p>
            <a:pPr lvl="0"/>
            <a:r>
              <a:rPr lang="en-US" dirty="0"/>
              <a:t>Sidebar Title Style</a:t>
            </a:r>
          </a:p>
        </p:txBody>
      </p:sp>
      <p:sp>
        <p:nvSpPr>
          <p:cNvPr id="14" name="Title 1">
            <a:extLst>
              <a:ext uri="{FF2B5EF4-FFF2-40B4-BE49-F238E27FC236}">
                <a16:creationId xmlns:a16="http://schemas.microsoft.com/office/drawing/2014/main" id="{0BCC0222-55E6-F940-9774-792599D48A5F}"/>
              </a:ext>
            </a:extLst>
          </p:cNvPr>
          <p:cNvSpPr>
            <a:spLocks noGrp="1"/>
          </p:cNvSpPr>
          <p:nvPr>
            <p:ph type="title"/>
          </p:nvPr>
        </p:nvSpPr>
        <p:spPr>
          <a:xfrm>
            <a:off x="635068" y="1113330"/>
            <a:ext cx="8106363" cy="919373"/>
          </a:xfrm>
        </p:spPr>
        <p:txBody>
          <a:bodyPr/>
          <a:lstStyle/>
          <a:p>
            <a:r>
              <a:rPr lang="en-US" dirty="0"/>
              <a:t>Click to edit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29DF74-8552-164C-9271-B8306B13D0C2}"/>
              </a:ext>
            </a:extLst>
          </p:cNvPr>
          <p:cNvSpPr>
            <a:spLocks noGrp="1"/>
          </p:cNvSpPr>
          <p:nvPr>
            <p:ph type="title"/>
          </p:nvPr>
        </p:nvSpPr>
        <p:spPr>
          <a:xfrm>
            <a:off x="633984" y="1111963"/>
            <a:ext cx="10783824" cy="919373"/>
          </a:xfrm>
        </p:spPr>
        <p:txBody>
          <a:bodyPr/>
          <a:lstStyle/>
          <a:p>
            <a:r>
              <a:rPr lang="en-US" dirty="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04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6.png"/><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D395663-FACA-4172-B39E-98A763BF4A51}"/>
              </a:ext>
            </a:extLst>
          </p:cNvPr>
          <p:cNvPicPr>
            <a:picLocks noChangeAspect="1"/>
          </p:cNvPicPr>
          <p:nvPr userDrawn="1"/>
        </p:nvPicPr>
        <p:blipFill rotWithShape="1">
          <a:blip r:embed="rId13"/>
          <a:srcRect l="2210" t="9229" r="63814" b="3323"/>
          <a:stretch/>
        </p:blipFill>
        <p:spPr>
          <a:xfrm>
            <a:off x="8049647" y="821028"/>
            <a:ext cx="4142353" cy="6036972"/>
          </a:xfrm>
          <a:prstGeom prst="rect">
            <a:avLst/>
          </a:prstGeom>
        </p:spPr>
      </p:pic>
      <p:pic>
        <p:nvPicPr>
          <p:cNvPr id="6" name="Picture 5">
            <a:extLst>
              <a:ext uri="{FF2B5EF4-FFF2-40B4-BE49-F238E27FC236}">
                <a16:creationId xmlns:a16="http://schemas.microsoft.com/office/drawing/2014/main" id="{D82AA74D-A373-43BE-A06A-26D852FF1955}"/>
              </a:ext>
            </a:extLst>
          </p:cNvPr>
          <p:cNvPicPr>
            <a:picLocks noChangeAspect="1"/>
          </p:cNvPicPr>
          <p:nvPr userDrawn="1"/>
        </p:nvPicPr>
        <p:blipFill rotWithShape="1">
          <a:blip r:embed="rId14"/>
          <a:srcRect t="11583" b="76445"/>
          <a:stretch/>
        </p:blipFill>
        <p:spPr>
          <a:xfrm>
            <a:off x="0" y="0"/>
            <a:ext cx="12191999" cy="821027"/>
          </a:xfrm>
          <a:prstGeom prst="rect">
            <a:avLst/>
          </a:prstGeom>
          <a:effectLst>
            <a:outerShdw blurRad="50800" dist="38100" dir="5400000" algn="t" rotWithShape="0">
              <a:prstClr val="black">
                <a:alpha val="17000"/>
              </a:prstClr>
            </a:outerShdw>
          </a:effectLst>
        </p:spPr>
      </p:pic>
      <p:sp>
        <p:nvSpPr>
          <p:cNvPr id="2" name="Title Placeholder 1"/>
          <p:cNvSpPr>
            <a:spLocks noGrp="1"/>
          </p:cNvSpPr>
          <p:nvPr>
            <p:ph type="title"/>
          </p:nvPr>
        </p:nvSpPr>
        <p:spPr>
          <a:xfrm>
            <a:off x="633984" y="1111963"/>
            <a:ext cx="10953000" cy="919373"/>
          </a:xfrm>
          <a:prstGeom prst="rect">
            <a:avLst/>
          </a:prstGeom>
        </p:spPr>
        <p:txBody>
          <a:bodyPr vert="horz" lIns="91440" tIns="45720" rIns="91440" bIns="45720" rtlCol="0" anchor="ctr">
            <a:normAutofit/>
          </a:bodyPr>
          <a:lstStyle/>
          <a:p>
            <a:r>
              <a:rPr lang="en-US" dirty="0"/>
              <a:t>Click to edit</a:t>
            </a:r>
          </a:p>
        </p:txBody>
      </p:sp>
      <p:sp>
        <p:nvSpPr>
          <p:cNvPr id="3" name="Text Placeholder 2"/>
          <p:cNvSpPr>
            <a:spLocks noGrp="1"/>
          </p:cNvSpPr>
          <p:nvPr>
            <p:ph type="body" idx="1"/>
          </p:nvPr>
        </p:nvSpPr>
        <p:spPr>
          <a:xfrm>
            <a:off x="633984" y="2141338"/>
            <a:ext cx="10953000" cy="3965867"/>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C8F531C2-4C07-48D5-A546-8999A1EFC5C2}"/>
              </a:ext>
            </a:extLst>
          </p:cNvPr>
          <p:cNvPicPr>
            <a:picLocks noChangeAspect="1"/>
          </p:cNvPicPr>
          <p:nvPr userDrawn="1"/>
        </p:nvPicPr>
        <p:blipFill>
          <a:blip r:embed="rId15"/>
          <a:stretch>
            <a:fillRect/>
          </a:stretch>
        </p:blipFill>
        <p:spPr>
          <a:xfrm>
            <a:off x="629220" y="183913"/>
            <a:ext cx="1758621" cy="533415"/>
          </a:xfrm>
          <a:prstGeom prst="rect">
            <a:avLst/>
          </a:prstGeom>
        </p:spPr>
      </p:pic>
      <p:pic>
        <p:nvPicPr>
          <p:cNvPr id="13" name="Picture 12">
            <a:extLst>
              <a:ext uri="{FF2B5EF4-FFF2-40B4-BE49-F238E27FC236}">
                <a16:creationId xmlns:a16="http://schemas.microsoft.com/office/drawing/2014/main" id="{84867FE7-9B11-48E9-A243-1D79F29DC541}"/>
              </a:ext>
            </a:extLst>
          </p:cNvPr>
          <p:cNvPicPr>
            <a:picLocks noChangeAspect="1"/>
          </p:cNvPicPr>
          <p:nvPr userDrawn="1"/>
        </p:nvPicPr>
        <p:blipFill>
          <a:blip r:embed="rId16"/>
          <a:stretch>
            <a:fillRect/>
          </a:stretch>
        </p:blipFill>
        <p:spPr>
          <a:xfrm>
            <a:off x="9265341" y="358770"/>
            <a:ext cx="2536135" cy="357028"/>
          </a:xfrm>
          <a:prstGeom prst="rect">
            <a:avLst/>
          </a:prstGeom>
        </p:spPr>
      </p:pic>
    </p:spTree>
    <p:extLst>
      <p:ext uri="{BB962C8B-B14F-4D97-AF65-F5344CB8AC3E}">
        <p14:creationId xmlns:p14="http://schemas.microsoft.com/office/powerpoint/2010/main" val="268840651"/>
      </p:ext>
    </p:extLst>
  </p:cSld>
  <p:clrMap bg1="lt1" tx1="dk1" bg2="lt2" tx2="dk2" accent1="accent1" accent2="accent2" accent3="accent3" accent4="accent4" accent5="accent5" accent6="accent6" hlink="hlink" folHlink="folHlink"/>
  <p:sldLayoutIdLst>
    <p:sldLayoutId id="2147483669" r:id="rId1"/>
    <p:sldLayoutId id="2147483766" r:id="rId2"/>
    <p:sldLayoutId id="2147483691" r:id="rId3"/>
    <p:sldLayoutId id="2147483694" r:id="rId4"/>
    <p:sldLayoutId id="2147483697" r:id="rId5"/>
    <p:sldLayoutId id="2147483698" r:id="rId6"/>
    <p:sldLayoutId id="2147483690" r:id="rId7"/>
    <p:sldLayoutId id="2147483696" r:id="rId8"/>
    <p:sldLayoutId id="2147483675" r:id="rId9"/>
    <p:sldLayoutId id="2147483764" r:id="rId10"/>
    <p:sldLayoutId id="2147483794" r:id="rId11"/>
  </p:sldLayoutIdLst>
  <p:txStyles>
    <p:titleStyle>
      <a:lvl1pPr algn="l" defTabSz="914400" rtl="0" eaLnBrk="1" latinLnBrk="0" hangingPunct="1">
        <a:lnSpc>
          <a:spcPct val="90000"/>
        </a:lnSpc>
        <a:spcBef>
          <a:spcPct val="0"/>
        </a:spcBef>
        <a:buNone/>
        <a:defRPr sz="3200" b="1" kern="1200" spc="-80" baseline="0">
          <a:solidFill>
            <a:schemeClr val="tx2"/>
          </a:solidFill>
          <a:latin typeface="Arial" charset="0"/>
          <a:ea typeface="Arial" charset="0"/>
          <a:cs typeface="Arial" charset="0"/>
        </a:defRPr>
      </a:lvl1pPr>
    </p:titleStyle>
    <p:bodyStyle>
      <a:lvl1pPr marL="228600" indent="-228600" algn="l" defTabSz="914400" rtl="0" eaLnBrk="1" latinLnBrk="0" hangingPunct="1">
        <a:lnSpc>
          <a:spcPct val="110000"/>
        </a:lnSpc>
        <a:spcBef>
          <a:spcPts val="1000"/>
        </a:spcBef>
        <a:buClr>
          <a:schemeClr val="accent2"/>
        </a:buClr>
        <a:buSzPct val="85000"/>
        <a:buFontTx/>
        <a:buBlip>
          <a:blip r:embed="rId17"/>
        </a:buBlip>
        <a:defRPr sz="2000" kern="1200" spc="-2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18"/>
        </a:buBlip>
        <a:defRPr sz="1800" kern="1200" spc="-2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18"/>
        </a:buBlip>
        <a:defRPr sz="1800" kern="1200" spc="-2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18"/>
        </a:buBlip>
        <a:defRPr sz="1800" kern="1200" spc="-20" baseline="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18"/>
        </a:buBlip>
        <a:defRPr sz="1800" kern="1200" spc="-20" baseline="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714572"/>
      </p:ext>
    </p:extLst>
  </p:cSld>
  <p:clrMap bg1="lt1" tx1="dk1" bg2="lt2" tx2="dk2" accent1="accent1" accent2="accent2" accent3="accent3" accent4="accent4" accent5="accent5" accent6="accent6" hlink="hlink" folHlink="folHlink"/>
  <p:sldLayoutIdLst>
    <p:sldLayoutId id="2147483767"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F69A57-C5CB-C24A-921F-B14D77BD20D0}"/>
              </a:ext>
            </a:extLst>
          </p:cNvPr>
          <p:cNvPicPr>
            <a:picLocks noChangeAspect="1"/>
          </p:cNvPicPr>
          <p:nvPr userDrawn="1"/>
        </p:nvPicPr>
        <p:blipFill>
          <a:blip r:embed="rId14"/>
          <a:stretch>
            <a:fillRect/>
          </a:stretch>
        </p:blipFill>
        <p:spPr>
          <a:xfrm>
            <a:off x="0" y="6205728"/>
            <a:ext cx="12192000" cy="652272"/>
          </a:xfrm>
          <a:prstGeom prst="rect">
            <a:avLst/>
          </a:prstGeom>
        </p:spPr>
      </p:pic>
      <p:sp>
        <p:nvSpPr>
          <p:cNvPr id="2" name="Title Placeholder 1"/>
          <p:cNvSpPr>
            <a:spLocks noGrp="1"/>
          </p:cNvSpPr>
          <p:nvPr>
            <p:ph type="title"/>
          </p:nvPr>
        </p:nvSpPr>
        <p:spPr>
          <a:xfrm>
            <a:off x="633984" y="1111963"/>
            <a:ext cx="10953000" cy="919373"/>
          </a:xfrm>
          <a:prstGeom prst="rect">
            <a:avLst/>
          </a:prstGeom>
        </p:spPr>
        <p:txBody>
          <a:bodyPr vert="horz" lIns="91440" tIns="45720" rIns="91440" bIns="45720" rtlCol="0" anchor="ctr">
            <a:normAutofit/>
          </a:bodyPr>
          <a:lstStyle/>
          <a:p>
            <a:r>
              <a:rPr lang="en-US" dirty="0"/>
              <a:t>Click to edit</a:t>
            </a:r>
          </a:p>
        </p:txBody>
      </p:sp>
      <p:sp>
        <p:nvSpPr>
          <p:cNvPr id="3" name="Text Placeholder 2"/>
          <p:cNvSpPr>
            <a:spLocks noGrp="1"/>
          </p:cNvSpPr>
          <p:nvPr>
            <p:ph type="body" idx="1"/>
          </p:nvPr>
        </p:nvSpPr>
        <p:spPr>
          <a:xfrm>
            <a:off x="633984" y="2141338"/>
            <a:ext cx="10953000" cy="3965867"/>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98050384-A066-544D-AAAB-15851EE5CA9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44052" y="166969"/>
            <a:ext cx="1924824" cy="583826"/>
          </a:xfrm>
          <a:prstGeom prst="rect">
            <a:avLst/>
          </a:prstGeom>
        </p:spPr>
      </p:pic>
      <p:cxnSp>
        <p:nvCxnSpPr>
          <p:cNvPr id="10" name="Straight Connector 9">
            <a:extLst>
              <a:ext uri="{FF2B5EF4-FFF2-40B4-BE49-F238E27FC236}">
                <a16:creationId xmlns:a16="http://schemas.microsoft.com/office/drawing/2014/main" id="{57A97410-F7AC-804E-AA46-925795F50506}"/>
              </a:ext>
            </a:extLst>
          </p:cNvPr>
          <p:cNvCxnSpPr/>
          <p:nvPr userDrawn="1"/>
        </p:nvCxnSpPr>
        <p:spPr>
          <a:xfrm>
            <a:off x="0" y="821027"/>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F2F86F6-DBF3-3843-9A38-578439536A7A}"/>
              </a:ext>
            </a:extLst>
          </p:cNvPr>
          <p:cNvSpPr/>
          <p:nvPr userDrawn="1"/>
        </p:nvSpPr>
        <p:spPr>
          <a:xfrm>
            <a:off x="0" y="0"/>
            <a:ext cx="12192000" cy="68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91150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defTabSz="914400" rtl="0" eaLnBrk="1" latinLnBrk="0" hangingPunct="1">
        <a:lnSpc>
          <a:spcPct val="90000"/>
        </a:lnSpc>
        <a:spcBef>
          <a:spcPct val="0"/>
        </a:spcBef>
        <a:buNone/>
        <a:defRPr sz="3200" b="1" kern="1200" spc="-80" baseline="0">
          <a:solidFill>
            <a:schemeClr val="tx2"/>
          </a:solidFill>
          <a:latin typeface="Arial" charset="0"/>
          <a:ea typeface="Arial" charset="0"/>
          <a:cs typeface="Arial" charset="0"/>
        </a:defRPr>
      </a:lvl1pPr>
    </p:titleStyle>
    <p:bodyStyle>
      <a:lvl1pPr marL="228600" indent="-228600" algn="l" defTabSz="914400" rtl="0" eaLnBrk="1" latinLnBrk="0" hangingPunct="1">
        <a:lnSpc>
          <a:spcPct val="110000"/>
        </a:lnSpc>
        <a:spcBef>
          <a:spcPts val="1000"/>
        </a:spcBef>
        <a:buClr>
          <a:schemeClr val="accent2"/>
        </a:buClr>
        <a:buSzPct val="85000"/>
        <a:buFontTx/>
        <a:buBlip>
          <a:blip r:embed="rId16"/>
        </a:buBlip>
        <a:defRPr sz="2000" kern="1200" spc="-2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17"/>
        </a:buBlip>
        <a:defRPr sz="1800" kern="1200" spc="-2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17"/>
        </a:buBlip>
        <a:defRPr sz="1800" kern="1200" spc="-2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17"/>
        </a:buBlip>
        <a:defRPr sz="1800" kern="1200" spc="-20" baseline="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17"/>
        </a:buBlip>
        <a:defRPr sz="1800" kern="1200" spc="-20" baseline="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DB93D2-6FCF-4948-921F-945114649628}"/>
              </a:ext>
            </a:extLst>
          </p:cNvPr>
          <p:cNvSpPr txBox="1"/>
          <p:nvPr/>
        </p:nvSpPr>
        <p:spPr>
          <a:xfrm>
            <a:off x="6319997" y="1719276"/>
            <a:ext cx="5237954" cy="1311128"/>
          </a:xfrm>
          <a:prstGeom prst="rect">
            <a:avLst/>
          </a:prstGeom>
          <a:noFill/>
        </p:spPr>
        <p:txBody>
          <a:bodyPr wrap="square" rtlCol="0" anchor="b" anchorCtr="0">
            <a:spAutoFit/>
          </a:bodyPr>
          <a:lstStyle/>
          <a:p>
            <a:pPr algn="ctr">
              <a:lnSpc>
                <a:spcPct val="90000"/>
              </a:lnSpc>
            </a:pPr>
            <a:r>
              <a:rPr lang="en-US" sz="4400" b="1" spc="-70" dirty="0">
                <a:solidFill>
                  <a:schemeClr val="tx2"/>
                </a:solidFill>
                <a:latin typeface="Arial" panose="020B0604020202020204" pitchFamily="34" charset="0"/>
                <a:cs typeface="Arial" panose="020B0604020202020204" pitchFamily="34" charset="0"/>
              </a:rPr>
              <a:t>Advocacy: </a:t>
            </a:r>
            <a:br>
              <a:rPr lang="en-US" sz="4400" b="1" spc="-70" dirty="0">
                <a:solidFill>
                  <a:schemeClr val="tx2"/>
                </a:solidFill>
                <a:latin typeface="Arial" panose="020B0604020202020204" pitchFamily="34" charset="0"/>
                <a:cs typeface="Arial" panose="020B0604020202020204" pitchFamily="34" charset="0"/>
              </a:rPr>
            </a:br>
            <a:r>
              <a:rPr lang="en-US" sz="4400" b="1" spc="-70" dirty="0">
                <a:solidFill>
                  <a:schemeClr val="tx2"/>
                </a:solidFill>
                <a:latin typeface="Arial" panose="020B0604020202020204" pitchFamily="34" charset="0"/>
                <a:cs typeface="Arial" panose="020B0604020202020204" pitchFamily="34" charset="0"/>
              </a:rPr>
              <a:t>How EM Can Help</a:t>
            </a:r>
          </a:p>
        </p:txBody>
      </p:sp>
      <p:sp>
        <p:nvSpPr>
          <p:cNvPr id="8" name="TextBox 7">
            <a:extLst>
              <a:ext uri="{FF2B5EF4-FFF2-40B4-BE49-F238E27FC236}">
                <a16:creationId xmlns:a16="http://schemas.microsoft.com/office/drawing/2014/main" id="{4B7C2FA5-B21B-0D4F-884B-13A5EC1EB013}"/>
              </a:ext>
            </a:extLst>
          </p:cNvPr>
          <p:cNvSpPr txBox="1"/>
          <p:nvPr/>
        </p:nvSpPr>
        <p:spPr>
          <a:xfrm>
            <a:off x="6378501" y="3198167"/>
            <a:ext cx="5129561" cy="830997"/>
          </a:xfrm>
          <a:prstGeom prst="rect">
            <a:avLst/>
          </a:prstGeom>
          <a:noFill/>
        </p:spPr>
        <p:txBody>
          <a:bodyPr wrap="square" rtlCol="0">
            <a:spAutoFit/>
          </a:bodyPr>
          <a:lstStyle/>
          <a:p>
            <a:pPr algn="ctr"/>
            <a:r>
              <a:rPr lang="en-US" sz="2400" b="1" spc="-70" dirty="0">
                <a:solidFill>
                  <a:schemeClr val="tx2"/>
                </a:solidFill>
                <a:latin typeface="Arial" panose="020B0604020202020204" pitchFamily="34" charset="0"/>
                <a:cs typeface="Arial" panose="020B0604020202020204" pitchFamily="34" charset="0"/>
              </a:rPr>
              <a:t>Laura Wooster, MPH</a:t>
            </a:r>
          </a:p>
          <a:p>
            <a:pPr algn="ctr"/>
            <a:r>
              <a:rPr lang="en-US" sz="2400" b="1" spc="-70" dirty="0">
                <a:solidFill>
                  <a:schemeClr val="tx2"/>
                </a:solidFill>
                <a:latin typeface="Arial" panose="020B0604020202020204" pitchFamily="34" charset="0"/>
                <a:cs typeface="Arial" panose="020B0604020202020204" pitchFamily="34" charset="0"/>
              </a:rPr>
              <a:t>SVP, Advocacy &amp; Practice Affairs</a:t>
            </a:r>
          </a:p>
        </p:txBody>
      </p:sp>
    </p:spTree>
    <p:extLst>
      <p:ext uri="{BB962C8B-B14F-4D97-AF65-F5344CB8AC3E}">
        <p14:creationId xmlns:p14="http://schemas.microsoft.com/office/powerpoint/2010/main" val="367392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565C3A-62D9-4681-98C1-B3A6AB3E4784}"/>
              </a:ext>
            </a:extLst>
          </p:cNvPr>
          <p:cNvPicPr>
            <a:picLocks noGrp="1" noChangeAspect="1"/>
          </p:cNvPicPr>
          <p:nvPr>
            <p:ph idx="1"/>
          </p:nvPr>
        </p:nvPicPr>
        <p:blipFill rotWithShape="1">
          <a:blip r:embed="rId2"/>
          <a:srcRect r="60309" b="32825"/>
          <a:stretch/>
        </p:blipFill>
        <p:spPr>
          <a:xfrm>
            <a:off x="373762" y="1245419"/>
            <a:ext cx="4775287" cy="3060251"/>
          </a:xfrm>
        </p:spPr>
      </p:pic>
      <p:pic>
        <p:nvPicPr>
          <p:cNvPr id="6" name="Picture 2">
            <a:extLst>
              <a:ext uri="{FF2B5EF4-FFF2-40B4-BE49-F238E27FC236}">
                <a16:creationId xmlns:a16="http://schemas.microsoft.com/office/drawing/2014/main" id="{D892CEB5-78F8-476F-8F50-5D43D489BB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r="10356"/>
          <a:stretch/>
        </p:blipFill>
        <p:spPr bwMode="auto">
          <a:xfrm>
            <a:off x="5779363" y="1326146"/>
            <a:ext cx="2752078" cy="3514725"/>
          </a:xfrm>
          <a:prstGeom prst="rect">
            <a:avLst/>
          </a:prstGeom>
          <a:noFill/>
          <a:effectLst>
            <a:outerShdw blurRad="50800" dist="50800" dir="2700000" sx="101000" sy="101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1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A77CF4B-E6BB-4A85-9528-40DAFFEBEB2B}"/>
              </a:ext>
            </a:extLst>
          </p:cNvPr>
          <p:cNvPicPr>
            <a:picLocks noChangeAspect="1"/>
          </p:cNvPicPr>
          <p:nvPr/>
        </p:nvPicPr>
        <p:blipFill>
          <a:blip r:embed="rId2"/>
          <a:stretch>
            <a:fillRect/>
          </a:stretch>
        </p:blipFill>
        <p:spPr>
          <a:xfrm>
            <a:off x="974121" y="933450"/>
            <a:ext cx="4483704" cy="5276850"/>
          </a:xfrm>
          <a:prstGeom prst="rect">
            <a:avLst/>
          </a:prstGeom>
        </p:spPr>
      </p:pic>
      <p:pic>
        <p:nvPicPr>
          <p:cNvPr id="15" name="Picture 14">
            <a:extLst>
              <a:ext uri="{FF2B5EF4-FFF2-40B4-BE49-F238E27FC236}">
                <a16:creationId xmlns:a16="http://schemas.microsoft.com/office/drawing/2014/main" id="{F36ED36E-6ABB-4F5A-A8D4-B7AF4B8CF05B}"/>
              </a:ext>
            </a:extLst>
          </p:cNvPr>
          <p:cNvPicPr>
            <a:picLocks noChangeAspect="1"/>
          </p:cNvPicPr>
          <p:nvPr/>
        </p:nvPicPr>
        <p:blipFill>
          <a:blip r:embed="rId3"/>
          <a:stretch>
            <a:fillRect/>
          </a:stretch>
        </p:blipFill>
        <p:spPr>
          <a:xfrm>
            <a:off x="6272072" y="933450"/>
            <a:ext cx="4414978" cy="5343525"/>
          </a:xfrm>
          <a:prstGeom prst="rect">
            <a:avLst/>
          </a:prstGeom>
        </p:spPr>
      </p:pic>
    </p:spTree>
    <p:extLst>
      <p:ext uri="{BB962C8B-B14F-4D97-AF65-F5344CB8AC3E}">
        <p14:creationId xmlns:p14="http://schemas.microsoft.com/office/powerpoint/2010/main" val="18624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8DC2-1209-411C-8FAA-27227525DA38}"/>
              </a:ext>
            </a:extLst>
          </p:cNvPr>
          <p:cNvSpPr>
            <a:spLocks noGrp="1"/>
          </p:cNvSpPr>
          <p:nvPr>
            <p:ph type="title"/>
          </p:nvPr>
        </p:nvSpPr>
        <p:spPr>
          <a:xfrm>
            <a:off x="374102" y="1111963"/>
            <a:ext cx="10953000" cy="919373"/>
          </a:xfrm>
        </p:spPr>
        <p:txBody>
          <a:bodyPr/>
          <a:lstStyle/>
          <a:p>
            <a:r>
              <a:rPr lang="en-US" dirty="0"/>
              <a:t>Mental Health/SUD</a:t>
            </a:r>
          </a:p>
        </p:txBody>
      </p:sp>
      <p:sp>
        <p:nvSpPr>
          <p:cNvPr id="3" name="Content Placeholder 2">
            <a:extLst>
              <a:ext uri="{FF2B5EF4-FFF2-40B4-BE49-F238E27FC236}">
                <a16:creationId xmlns:a16="http://schemas.microsoft.com/office/drawing/2014/main" id="{202B6F54-7D1A-4762-B17E-6110C946D533}"/>
              </a:ext>
            </a:extLst>
          </p:cNvPr>
          <p:cNvSpPr>
            <a:spLocks noGrp="1"/>
          </p:cNvSpPr>
          <p:nvPr>
            <p:ph idx="1"/>
          </p:nvPr>
        </p:nvSpPr>
        <p:spPr>
          <a:xfrm>
            <a:off x="374102" y="2031336"/>
            <a:ext cx="6935424" cy="3965867"/>
          </a:xfrm>
        </p:spPr>
        <p:txBody>
          <a:bodyPr>
            <a:normAutofit/>
          </a:bodyPr>
          <a:lstStyle/>
          <a:p>
            <a:r>
              <a:rPr lang="en-US" sz="2400" dirty="0"/>
              <a:t>X-waiver/MAT</a:t>
            </a:r>
          </a:p>
          <a:p>
            <a:pPr lvl="1"/>
            <a:r>
              <a:rPr lang="en-US" sz="2000" dirty="0"/>
              <a:t>Regulatory relief</a:t>
            </a:r>
          </a:p>
          <a:p>
            <a:pPr lvl="1"/>
            <a:r>
              <a:rPr lang="en-US" sz="2000" dirty="0"/>
              <a:t>HR 1384/S 445: MAT Act</a:t>
            </a:r>
          </a:p>
          <a:p>
            <a:r>
              <a:rPr lang="en-US" sz="2400" dirty="0"/>
              <a:t>Access &amp; Boarding</a:t>
            </a:r>
          </a:p>
          <a:p>
            <a:pPr lvl="1"/>
            <a:r>
              <a:rPr lang="en-US" sz="2000" dirty="0"/>
              <a:t>Improving Mental Health Access from the ED Act </a:t>
            </a:r>
            <a:br>
              <a:rPr lang="en-US" sz="2000" dirty="0"/>
            </a:br>
            <a:r>
              <a:rPr lang="en-US" sz="2000" dirty="0"/>
              <a:t>(HR 1205/S 2157)</a:t>
            </a:r>
          </a:p>
          <a:p>
            <a:pPr lvl="1"/>
            <a:r>
              <a:rPr lang="en-US" sz="2000" dirty="0"/>
              <a:t>Effective Suicide Screening and Assessment in the ED Act (HR 1324/W 467)</a:t>
            </a:r>
          </a:p>
          <a:p>
            <a:pPr lvl="1"/>
            <a:r>
              <a:rPr lang="en-US" sz="2000" dirty="0"/>
              <a:t>Meetings w/ CMS, AHA, Joint Commission</a:t>
            </a:r>
          </a:p>
          <a:p>
            <a:pPr lvl="1"/>
            <a:r>
              <a:rPr lang="en-US" sz="2000" dirty="0"/>
              <a:t>988 line efforts</a:t>
            </a:r>
          </a:p>
          <a:p>
            <a:pPr marL="457200" lvl="1" indent="0">
              <a:buNone/>
            </a:pPr>
            <a:endParaRPr lang="en-US" sz="2000" dirty="0"/>
          </a:p>
        </p:txBody>
      </p:sp>
      <p:pic>
        <p:nvPicPr>
          <p:cNvPr id="5" name="Picture 4" descr="A group of people in a hallway&#10;&#10;Description automatically generated with medium confidence">
            <a:extLst>
              <a:ext uri="{FF2B5EF4-FFF2-40B4-BE49-F238E27FC236}">
                <a16:creationId xmlns:a16="http://schemas.microsoft.com/office/drawing/2014/main" id="{4A5E41AB-21D8-4C65-90F1-F8612C30A606}"/>
              </a:ext>
            </a:extLst>
          </p:cNvPr>
          <p:cNvPicPr>
            <a:picLocks noChangeAspect="1"/>
          </p:cNvPicPr>
          <p:nvPr/>
        </p:nvPicPr>
        <p:blipFill rotWithShape="1">
          <a:blip r:embed="rId3"/>
          <a:srcRect r="28660"/>
          <a:stretch/>
        </p:blipFill>
        <p:spPr>
          <a:xfrm>
            <a:off x="7309526" y="2031336"/>
            <a:ext cx="4353085" cy="3536643"/>
          </a:xfrm>
          <a:prstGeom prst="rect">
            <a:avLst/>
          </a:prstGeom>
        </p:spPr>
      </p:pic>
    </p:spTree>
    <p:extLst>
      <p:ext uri="{BB962C8B-B14F-4D97-AF65-F5344CB8AC3E}">
        <p14:creationId xmlns:p14="http://schemas.microsoft.com/office/powerpoint/2010/main" val="391048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1026-3082-4FA6-8A6F-98267BA3E1A7}"/>
              </a:ext>
            </a:extLst>
          </p:cNvPr>
          <p:cNvSpPr>
            <a:spLocks noGrp="1"/>
          </p:cNvSpPr>
          <p:nvPr>
            <p:ph type="title"/>
          </p:nvPr>
        </p:nvSpPr>
        <p:spPr/>
        <p:txBody>
          <a:bodyPr/>
          <a:lstStyle/>
          <a:p>
            <a:r>
              <a:rPr lang="en-US" dirty="0"/>
              <a:t>Reimbursement</a:t>
            </a:r>
          </a:p>
        </p:txBody>
      </p:sp>
      <p:sp>
        <p:nvSpPr>
          <p:cNvPr id="3" name="Content Placeholder 2">
            <a:extLst>
              <a:ext uri="{FF2B5EF4-FFF2-40B4-BE49-F238E27FC236}">
                <a16:creationId xmlns:a16="http://schemas.microsoft.com/office/drawing/2014/main" id="{27E73630-C73E-4A4F-A09F-443C7671279A}"/>
              </a:ext>
            </a:extLst>
          </p:cNvPr>
          <p:cNvSpPr>
            <a:spLocks noGrp="1"/>
          </p:cNvSpPr>
          <p:nvPr>
            <p:ph idx="1"/>
          </p:nvPr>
        </p:nvSpPr>
        <p:spPr/>
        <p:txBody>
          <a:bodyPr/>
          <a:lstStyle/>
          <a:p>
            <a:r>
              <a:rPr lang="en-US" sz="2400" dirty="0"/>
              <a:t>Surprise billing implementation</a:t>
            </a:r>
          </a:p>
          <a:p>
            <a:r>
              <a:rPr lang="en-US" sz="2400" dirty="0"/>
              <a:t>Medicare E/M cuts</a:t>
            </a:r>
          </a:p>
          <a:p>
            <a:pPr lvl="1"/>
            <a:r>
              <a:rPr lang="en-US" sz="2400" dirty="0"/>
              <a:t>RUC and CPT efforts</a:t>
            </a:r>
          </a:p>
          <a:p>
            <a:pPr lvl="1"/>
            <a:r>
              <a:rPr lang="en-US" sz="2400" dirty="0"/>
              <a:t>Congressional work</a:t>
            </a:r>
          </a:p>
          <a:p>
            <a:pPr lvl="1"/>
            <a:r>
              <a:rPr lang="en-US" sz="2400" dirty="0"/>
              <a:t>CMS advocacy</a:t>
            </a:r>
          </a:p>
          <a:p>
            <a:endParaRPr lang="en-US" dirty="0"/>
          </a:p>
        </p:txBody>
      </p:sp>
      <p:pic>
        <p:nvPicPr>
          <p:cNvPr id="5" name="Picture 4">
            <a:extLst>
              <a:ext uri="{FF2B5EF4-FFF2-40B4-BE49-F238E27FC236}">
                <a16:creationId xmlns:a16="http://schemas.microsoft.com/office/drawing/2014/main" id="{C01F3A99-12CB-4DCD-AED6-96C4E6B007D7}"/>
              </a:ext>
            </a:extLst>
          </p:cNvPr>
          <p:cNvPicPr>
            <a:picLocks noChangeAspect="1"/>
          </p:cNvPicPr>
          <p:nvPr/>
        </p:nvPicPr>
        <p:blipFill>
          <a:blip r:embed="rId2"/>
          <a:stretch>
            <a:fillRect/>
          </a:stretch>
        </p:blipFill>
        <p:spPr>
          <a:xfrm>
            <a:off x="5428648" y="1297505"/>
            <a:ext cx="6422156" cy="373075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21300000" lon="0" rev="0"/>
            </a:camera>
            <a:lightRig rig="twoPt" dir="t">
              <a:rot lat="0" lon="0" rev="7200000"/>
            </a:lightRig>
          </a:scene3d>
          <a:sp3d prstMaterial="matte">
            <a:bevelT w="22860" h="12700"/>
            <a:contourClr>
              <a:srgbClr val="FFFFFF"/>
            </a:contourClr>
          </a:sp3d>
        </p:spPr>
      </p:pic>
      <p:sp>
        <p:nvSpPr>
          <p:cNvPr id="6" name="TextBox 5">
            <a:extLst>
              <a:ext uri="{FF2B5EF4-FFF2-40B4-BE49-F238E27FC236}">
                <a16:creationId xmlns:a16="http://schemas.microsoft.com/office/drawing/2014/main" id="{19D4CF6B-94F9-43B6-8D52-57DDC3F81E45}"/>
              </a:ext>
            </a:extLst>
          </p:cNvPr>
          <p:cNvSpPr txBox="1"/>
          <p:nvPr/>
        </p:nvSpPr>
        <p:spPr>
          <a:xfrm>
            <a:off x="5428648" y="5066764"/>
            <a:ext cx="4880008" cy="369332"/>
          </a:xfrm>
          <a:prstGeom prst="rect">
            <a:avLst/>
          </a:prstGeom>
          <a:noFill/>
        </p:spPr>
        <p:txBody>
          <a:bodyPr wrap="square" rtlCol="0">
            <a:spAutoFit/>
          </a:bodyPr>
          <a:lstStyle/>
          <a:p>
            <a:r>
              <a:rPr lang="en-US" b="1" dirty="0">
                <a:solidFill>
                  <a:schemeClr val="tx2"/>
                </a:solidFill>
              </a:rPr>
              <a:t>http://acep.org/NSA</a:t>
            </a:r>
          </a:p>
        </p:txBody>
      </p:sp>
      <p:pic>
        <p:nvPicPr>
          <p:cNvPr id="7" name="Picture 6">
            <a:extLst>
              <a:ext uri="{FF2B5EF4-FFF2-40B4-BE49-F238E27FC236}">
                <a16:creationId xmlns:a16="http://schemas.microsoft.com/office/drawing/2014/main" id="{E4A04C3A-D32E-4EED-9E43-D0EE634E0710}"/>
              </a:ext>
            </a:extLst>
          </p:cNvPr>
          <p:cNvPicPr>
            <a:picLocks noChangeAspect="1"/>
          </p:cNvPicPr>
          <p:nvPr/>
        </p:nvPicPr>
        <p:blipFill>
          <a:blip r:embed="rId3"/>
          <a:stretch>
            <a:fillRect/>
          </a:stretch>
        </p:blipFill>
        <p:spPr>
          <a:xfrm>
            <a:off x="1221125" y="4300537"/>
            <a:ext cx="2946614" cy="1960838"/>
          </a:xfrm>
          <a:prstGeom prst="rect">
            <a:avLst/>
          </a:prstGeom>
        </p:spPr>
      </p:pic>
    </p:spTree>
    <p:extLst>
      <p:ext uri="{BB962C8B-B14F-4D97-AF65-F5344CB8AC3E}">
        <p14:creationId xmlns:p14="http://schemas.microsoft.com/office/powerpoint/2010/main" val="219248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7D0F-A83F-4BB3-822B-4D6E72B75304}"/>
              </a:ext>
            </a:extLst>
          </p:cNvPr>
          <p:cNvSpPr>
            <a:spLocks noGrp="1"/>
          </p:cNvSpPr>
          <p:nvPr>
            <p:ph type="title"/>
          </p:nvPr>
        </p:nvSpPr>
        <p:spPr/>
        <p:txBody>
          <a:bodyPr/>
          <a:lstStyle/>
          <a:p>
            <a:r>
              <a:rPr lang="en-US" dirty="0"/>
              <a:t>Health Equity</a:t>
            </a:r>
          </a:p>
        </p:txBody>
      </p:sp>
      <p:sp>
        <p:nvSpPr>
          <p:cNvPr id="3" name="Content Placeholder 2">
            <a:extLst>
              <a:ext uri="{FF2B5EF4-FFF2-40B4-BE49-F238E27FC236}">
                <a16:creationId xmlns:a16="http://schemas.microsoft.com/office/drawing/2014/main" id="{80307FA5-A1EA-4767-931D-F0C656B54E71}"/>
              </a:ext>
            </a:extLst>
          </p:cNvPr>
          <p:cNvSpPr>
            <a:spLocks noGrp="1"/>
          </p:cNvSpPr>
          <p:nvPr>
            <p:ph idx="1"/>
          </p:nvPr>
        </p:nvSpPr>
        <p:spPr>
          <a:xfrm>
            <a:off x="633984" y="2089089"/>
            <a:ext cx="10916424" cy="3965867"/>
          </a:xfrm>
        </p:spPr>
        <p:txBody>
          <a:bodyPr/>
          <a:lstStyle/>
          <a:p>
            <a:r>
              <a:rPr lang="en-US" dirty="0"/>
              <a:t>Medicare physician fee schedule</a:t>
            </a:r>
          </a:p>
          <a:p>
            <a:r>
              <a:rPr lang="en-US" dirty="0"/>
              <a:t>Rural Emergency Hospital recommendations</a:t>
            </a:r>
          </a:p>
          <a:p>
            <a:r>
              <a:rPr lang="en-US" dirty="0"/>
              <a:t>Quality measures</a:t>
            </a:r>
          </a:p>
          <a:p>
            <a:r>
              <a:rPr lang="en-US" dirty="0"/>
              <a:t>LAC Congressional staff panel</a:t>
            </a:r>
          </a:p>
          <a:p>
            <a:r>
              <a:rPr lang="en-US" dirty="0"/>
              <a:t>Meetings with House Ways &amp; Means Committee’s Racial Equity Initiative </a:t>
            </a:r>
          </a:p>
          <a:p>
            <a:r>
              <a:rPr lang="en-US" dirty="0"/>
              <a:t>Informed Senate HELP Committee hearing on COVID-19-related health disparities </a:t>
            </a:r>
          </a:p>
          <a:p>
            <a:r>
              <a:rPr lang="en-US" dirty="0"/>
              <a:t>Recommendations on COVID Commission</a:t>
            </a:r>
          </a:p>
          <a:p>
            <a:pPr lvl="1"/>
            <a:endParaRPr lang="en-US" dirty="0"/>
          </a:p>
        </p:txBody>
      </p:sp>
      <p:graphicFrame>
        <p:nvGraphicFramePr>
          <p:cNvPr id="6" name="Diagram 5">
            <a:extLst>
              <a:ext uri="{FF2B5EF4-FFF2-40B4-BE49-F238E27FC236}">
                <a16:creationId xmlns:a16="http://schemas.microsoft.com/office/drawing/2014/main" id="{3F8CDD5D-D00C-470C-AE6E-CF0132174788}"/>
              </a:ext>
            </a:extLst>
          </p:cNvPr>
          <p:cNvGraphicFramePr/>
          <p:nvPr>
            <p:extLst>
              <p:ext uri="{D42A27DB-BD31-4B8C-83A1-F6EECF244321}">
                <p14:modId xmlns:p14="http://schemas.microsoft.com/office/powerpoint/2010/main" val="1817749491"/>
              </p:ext>
            </p:extLst>
          </p:nvPr>
        </p:nvGraphicFramePr>
        <p:xfrm>
          <a:off x="6434221" y="733217"/>
          <a:ext cx="4962357" cy="3270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06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1172-368C-42B1-9919-F82C268CD1D5}"/>
              </a:ext>
            </a:extLst>
          </p:cNvPr>
          <p:cNvSpPr>
            <a:spLocks noGrp="1"/>
          </p:cNvSpPr>
          <p:nvPr>
            <p:ph type="title"/>
          </p:nvPr>
        </p:nvSpPr>
        <p:spPr/>
        <p:txBody>
          <a:bodyPr/>
          <a:lstStyle/>
          <a:p>
            <a:r>
              <a:rPr lang="en-US" dirty="0"/>
              <a:t>Other Priority Issues</a:t>
            </a:r>
          </a:p>
        </p:txBody>
      </p:sp>
      <p:sp>
        <p:nvSpPr>
          <p:cNvPr id="3" name="Content Placeholder 2">
            <a:extLst>
              <a:ext uri="{FF2B5EF4-FFF2-40B4-BE49-F238E27FC236}">
                <a16:creationId xmlns:a16="http://schemas.microsoft.com/office/drawing/2014/main" id="{92304C22-07AE-418C-9E1F-B40A552A4C4D}"/>
              </a:ext>
            </a:extLst>
          </p:cNvPr>
          <p:cNvSpPr>
            <a:spLocks noGrp="1"/>
          </p:cNvSpPr>
          <p:nvPr>
            <p:ph idx="1"/>
          </p:nvPr>
        </p:nvSpPr>
        <p:spPr>
          <a:xfrm>
            <a:off x="633984" y="2031336"/>
            <a:ext cx="4977544" cy="3965867"/>
          </a:xfrm>
        </p:spPr>
        <p:txBody>
          <a:bodyPr>
            <a:normAutofit/>
          </a:bodyPr>
          <a:lstStyle/>
          <a:p>
            <a:r>
              <a:rPr lang="en-US" sz="4000" dirty="0">
                <a:effectLst>
                  <a:glow rad="63500">
                    <a:srgbClr val="FDC210">
                      <a:alpha val="40000"/>
                    </a:srgbClr>
                  </a:glow>
                </a:effectLst>
              </a:rPr>
              <a:t>Telehealth</a:t>
            </a:r>
          </a:p>
          <a:p>
            <a:r>
              <a:rPr lang="en-US" sz="2800" dirty="0"/>
              <a:t>Pandemic preparedness</a:t>
            </a:r>
          </a:p>
          <a:p>
            <a:r>
              <a:rPr lang="en-US" sz="2800" dirty="0"/>
              <a:t>Research funding</a:t>
            </a:r>
          </a:p>
        </p:txBody>
      </p:sp>
      <p:pic>
        <p:nvPicPr>
          <p:cNvPr id="5" name="Picture 4">
            <a:extLst>
              <a:ext uri="{FF2B5EF4-FFF2-40B4-BE49-F238E27FC236}">
                <a16:creationId xmlns:a16="http://schemas.microsoft.com/office/drawing/2014/main" id="{F11C0D65-5AB5-479D-A3E0-58216C1BC928}"/>
              </a:ext>
            </a:extLst>
          </p:cNvPr>
          <p:cNvPicPr>
            <a:picLocks noChangeAspect="1"/>
          </p:cNvPicPr>
          <p:nvPr/>
        </p:nvPicPr>
        <p:blipFill>
          <a:blip r:embed="rId3"/>
          <a:stretch>
            <a:fillRect/>
          </a:stretch>
        </p:blipFill>
        <p:spPr>
          <a:xfrm>
            <a:off x="6179419" y="1364331"/>
            <a:ext cx="3611278" cy="3437889"/>
          </a:xfrm>
          <a:prstGeom prst="rect">
            <a:avLst/>
          </a:prstGeom>
        </p:spPr>
      </p:pic>
    </p:spTree>
    <p:extLst>
      <p:ext uri="{BB962C8B-B14F-4D97-AF65-F5344CB8AC3E}">
        <p14:creationId xmlns:p14="http://schemas.microsoft.com/office/powerpoint/2010/main" val="359538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1172-368C-42B1-9919-F82C268CD1D5}"/>
              </a:ext>
            </a:extLst>
          </p:cNvPr>
          <p:cNvSpPr>
            <a:spLocks noGrp="1"/>
          </p:cNvSpPr>
          <p:nvPr>
            <p:ph type="title"/>
          </p:nvPr>
        </p:nvSpPr>
        <p:spPr/>
        <p:txBody>
          <a:bodyPr/>
          <a:lstStyle/>
          <a:p>
            <a:r>
              <a:rPr lang="en-US" dirty="0"/>
              <a:t>Other Priority Issues</a:t>
            </a:r>
          </a:p>
        </p:txBody>
      </p:sp>
      <p:sp>
        <p:nvSpPr>
          <p:cNvPr id="3" name="Content Placeholder 2">
            <a:extLst>
              <a:ext uri="{FF2B5EF4-FFF2-40B4-BE49-F238E27FC236}">
                <a16:creationId xmlns:a16="http://schemas.microsoft.com/office/drawing/2014/main" id="{92304C22-07AE-418C-9E1F-B40A552A4C4D}"/>
              </a:ext>
            </a:extLst>
          </p:cNvPr>
          <p:cNvSpPr>
            <a:spLocks noGrp="1"/>
          </p:cNvSpPr>
          <p:nvPr>
            <p:ph idx="1"/>
          </p:nvPr>
        </p:nvSpPr>
        <p:spPr>
          <a:xfrm>
            <a:off x="633984" y="2031336"/>
            <a:ext cx="5814942" cy="3965867"/>
          </a:xfrm>
        </p:spPr>
        <p:txBody>
          <a:bodyPr>
            <a:normAutofit/>
          </a:bodyPr>
          <a:lstStyle/>
          <a:p>
            <a:r>
              <a:rPr lang="en-US" sz="2800" dirty="0"/>
              <a:t>Telehealth</a:t>
            </a:r>
          </a:p>
          <a:p>
            <a:pPr marL="288925" indent="-288925"/>
            <a:r>
              <a:rPr lang="en-US" sz="4000" dirty="0">
                <a:effectLst>
                  <a:glow rad="63500">
                    <a:srgbClr val="FDC210">
                      <a:alpha val="40000"/>
                    </a:srgbClr>
                  </a:glow>
                </a:effectLst>
              </a:rPr>
              <a:t>Pandemic preparedness</a:t>
            </a:r>
          </a:p>
          <a:p>
            <a:r>
              <a:rPr lang="en-US" sz="2800" dirty="0"/>
              <a:t>Research funding</a:t>
            </a:r>
          </a:p>
        </p:txBody>
      </p:sp>
      <p:pic>
        <p:nvPicPr>
          <p:cNvPr id="5122" name="Picture 2" descr="Pandemic Prepardeness Plan">
            <a:extLst>
              <a:ext uri="{FF2B5EF4-FFF2-40B4-BE49-F238E27FC236}">
                <a16:creationId xmlns:a16="http://schemas.microsoft.com/office/drawing/2014/main" id="{3E99241C-E26C-45BB-9777-1AEB18E61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874" y="1679558"/>
            <a:ext cx="38100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1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1172-368C-42B1-9919-F82C268CD1D5}"/>
              </a:ext>
            </a:extLst>
          </p:cNvPr>
          <p:cNvSpPr>
            <a:spLocks noGrp="1"/>
          </p:cNvSpPr>
          <p:nvPr>
            <p:ph type="title"/>
          </p:nvPr>
        </p:nvSpPr>
        <p:spPr/>
        <p:txBody>
          <a:bodyPr/>
          <a:lstStyle/>
          <a:p>
            <a:r>
              <a:rPr lang="en-US" dirty="0"/>
              <a:t>Other Priority Issues</a:t>
            </a:r>
          </a:p>
        </p:txBody>
      </p:sp>
      <p:sp>
        <p:nvSpPr>
          <p:cNvPr id="3" name="Content Placeholder 2">
            <a:extLst>
              <a:ext uri="{FF2B5EF4-FFF2-40B4-BE49-F238E27FC236}">
                <a16:creationId xmlns:a16="http://schemas.microsoft.com/office/drawing/2014/main" id="{92304C22-07AE-418C-9E1F-B40A552A4C4D}"/>
              </a:ext>
            </a:extLst>
          </p:cNvPr>
          <p:cNvSpPr>
            <a:spLocks noGrp="1"/>
          </p:cNvSpPr>
          <p:nvPr>
            <p:ph idx="1"/>
          </p:nvPr>
        </p:nvSpPr>
        <p:spPr>
          <a:xfrm>
            <a:off x="633984" y="2031336"/>
            <a:ext cx="4977544" cy="3965867"/>
          </a:xfrm>
        </p:spPr>
        <p:txBody>
          <a:bodyPr>
            <a:normAutofit/>
          </a:bodyPr>
          <a:lstStyle/>
          <a:p>
            <a:r>
              <a:rPr lang="en-US" sz="2800" dirty="0"/>
              <a:t>Telehealth</a:t>
            </a:r>
          </a:p>
          <a:p>
            <a:r>
              <a:rPr lang="en-US" sz="2800" dirty="0"/>
              <a:t>Pandemic preparedness</a:t>
            </a:r>
          </a:p>
          <a:p>
            <a:r>
              <a:rPr lang="en-US" sz="4000" dirty="0">
                <a:effectLst>
                  <a:glow rad="63500">
                    <a:srgbClr val="FDC210">
                      <a:alpha val="40000"/>
                    </a:srgbClr>
                  </a:glow>
                </a:effectLst>
              </a:rPr>
              <a:t>Research funding</a:t>
            </a:r>
          </a:p>
        </p:txBody>
      </p:sp>
      <p:pic>
        <p:nvPicPr>
          <p:cNvPr id="4098" name="Picture 2" descr="National Institutes of Health (NIH) - YouTube">
            <a:extLst>
              <a:ext uri="{FF2B5EF4-FFF2-40B4-BE49-F238E27FC236}">
                <a16:creationId xmlns:a16="http://schemas.microsoft.com/office/drawing/2014/main" id="{C01BBDE4-6169-41EF-A55A-14C9FB0604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31"/>
          <a:stretch/>
        </p:blipFill>
        <p:spPr bwMode="auto">
          <a:xfrm>
            <a:off x="6016591" y="1424539"/>
            <a:ext cx="5123792" cy="406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21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6">
            <a:extLst>
              <a:ext uri="{FF2B5EF4-FFF2-40B4-BE49-F238E27FC236}">
                <a16:creationId xmlns:a16="http://schemas.microsoft.com/office/drawing/2014/main" id="{A2E16175-D183-451A-8AA0-CEEC4F0D6FE1}"/>
              </a:ext>
            </a:extLst>
          </p:cNvPr>
          <p:cNvSpPr>
            <a:spLocks noChangeAspect="1" noChangeArrowheads="1"/>
          </p:cNvSpPr>
          <p:nvPr/>
        </p:nvSpPr>
        <p:spPr bwMode="auto">
          <a:xfrm>
            <a:off x="1554480" y="3642360"/>
            <a:ext cx="1874520" cy="1874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8">
            <a:extLst>
              <a:ext uri="{FF2B5EF4-FFF2-40B4-BE49-F238E27FC236}">
                <a16:creationId xmlns:a16="http://schemas.microsoft.com/office/drawing/2014/main" id="{F7DDE7D8-5882-4879-B1C3-9B136AFACA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1">
            <a:extLst>
              <a:ext uri="{FF2B5EF4-FFF2-40B4-BE49-F238E27FC236}">
                <a16:creationId xmlns:a16="http://schemas.microsoft.com/office/drawing/2014/main" id="{53D25FDB-350E-404F-8CA0-8A44B574F3A9}"/>
              </a:ext>
            </a:extLst>
          </p:cNvPr>
          <p:cNvSpPr txBox="1">
            <a:spLocks/>
          </p:cNvSpPr>
          <p:nvPr/>
        </p:nvSpPr>
        <p:spPr>
          <a:xfrm>
            <a:off x="93604" y="929083"/>
            <a:ext cx="10953000" cy="919373"/>
          </a:xfrm>
          <a:prstGeom prst="rect">
            <a:avLst/>
          </a:prstGeom>
        </p:spPr>
        <p:txBody>
          <a:bodyPr/>
          <a:lstStyle>
            <a:lvl1pPr algn="l" defTabSz="914400" rtl="0" eaLnBrk="1" latinLnBrk="0" hangingPunct="1">
              <a:lnSpc>
                <a:spcPct val="90000"/>
              </a:lnSpc>
              <a:spcBef>
                <a:spcPct val="0"/>
              </a:spcBef>
              <a:buNone/>
              <a:defRPr sz="3200" b="1" kern="1200" spc="-80" baseline="0">
                <a:solidFill>
                  <a:schemeClr val="tx2"/>
                </a:solidFill>
                <a:latin typeface="Arial" charset="0"/>
                <a:ea typeface="Arial" charset="0"/>
                <a:cs typeface="Arial" charset="0"/>
              </a:defRPr>
            </a:lvl1pPr>
          </a:lstStyle>
          <a:p>
            <a:r>
              <a:rPr lang="en-US" dirty="0"/>
              <a:t>Be Involved</a:t>
            </a:r>
          </a:p>
        </p:txBody>
      </p:sp>
      <p:pic>
        <p:nvPicPr>
          <p:cNvPr id="4" name="Picture 3">
            <a:extLst>
              <a:ext uri="{FF2B5EF4-FFF2-40B4-BE49-F238E27FC236}">
                <a16:creationId xmlns:a16="http://schemas.microsoft.com/office/drawing/2014/main" id="{F25B4EF5-7F9B-406B-BB94-F11122F96B40}"/>
              </a:ext>
            </a:extLst>
          </p:cNvPr>
          <p:cNvPicPr>
            <a:picLocks noChangeAspect="1"/>
          </p:cNvPicPr>
          <p:nvPr/>
        </p:nvPicPr>
        <p:blipFill>
          <a:blip r:embed="rId3"/>
          <a:stretch>
            <a:fillRect/>
          </a:stretch>
        </p:blipFill>
        <p:spPr>
          <a:xfrm>
            <a:off x="8436798" y="1076316"/>
            <a:ext cx="3556283" cy="4891347"/>
          </a:xfrm>
          <a:prstGeom prst="rect">
            <a:avLst/>
          </a:prstGeom>
        </p:spPr>
      </p:pic>
      <p:sp>
        <p:nvSpPr>
          <p:cNvPr id="12" name="Text Placeholder 1">
            <a:extLst>
              <a:ext uri="{FF2B5EF4-FFF2-40B4-BE49-F238E27FC236}">
                <a16:creationId xmlns:a16="http://schemas.microsoft.com/office/drawing/2014/main" id="{ED6F8B29-4AD8-4344-83C8-D450D57A534B}"/>
              </a:ext>
            </a:extLst>
          </p:cNvPr>
          <p:cNvSpPr txBox="1">
            <a:spLocks/>
          </p:cNvSpPr>
          <p:nvPr/>
        </p:nvSpPr>
        <p:spPr>
          <a:xfrm>
            <a:off x="8269913" y="6017669"/>
            <a:ext cx="3849696" cy="342539"/>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Clr>
                <a:schemeClr val="accent2"/>
              </a:buClr>
              <a:buSzPct val="85000"/>
              <a:buFontTx/>
              <a:buNone/>
              <a:defRPr sz="2000" b="1" kern="1200" spc="-100" baseline="0">
                <a:solidFill>
                  <a:srgbClr val="0072B9"/>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400" dirty="0">
                <a:solidFill>
                  <a:srgbClr val="0081D0"/>
                </a:solidFill>
              </a:rPr>
              <a:t>http://acep.org/911</a:t>
            </a:r>
          </a:p>
        </p:txBody>
      </p:sp>
      <p:pic>
        <p:nvPicPr>
          <p:cNvPr id="6" name="Picture 5">
            <a:extLst>
              <a:ext uri="{FF2B5EF4-FFF2-40B4-BE49-F238E27FC236}">
                <a16:creationId xmlns:a16="http://schemas.microsoft.com/office/drawing/2014/main" id="{F79045F7-3B39-40E6-A928-1D00637D9EB2}"/>
              </a:ext>
            </a:extLst>
          </p:cNvPr>
          <p:cNvPicPr>
            <a:picLocks noChangeAspect="1"/>
          </p:cNvPicPr>
          <p:nvPr/>
        </p:nvPicPr>
        <p:blipFill>
          <a:blip r:embed="rId5"/>
          <a:stretch>
            <a:fillRect/>
          </a:stretch>
        </p:blipFill>
        <p:spPr>
          <a:xfrm>
            <a:off x="249940" y="1583218"/>
            <a:ext cx="4222741" cy="4273617"/>
          </a:xfrm>
          <a:prstGeom prst="rect">
            <a:avLst/>
          </a:prstGeom>
        </p:spPr>
      </p:pic>
      <p:sp>
        <p:nvSpPr>
          <p:cNvPr id="17" name="Text Placeholder 1">
            <a:extLst>
              <a:ext uri="{FF2B5EF4-FFF2-40B4-BE49-F238E27FC236}">
                <a16:creationId xmlns:a16="http://schemas.microsoft.com/office/drawing/2014/main" id="{223BC0F6-70E9-47A5-931D-06B6BDA923F6}"/>
              </a:ext>
            </a:extLst>
          </p:cNvPr>
          <p:cNvSpPr txBox="1">
            <a:spLocks/>
          </p:cNvSpPr>
          <p:nvPr/>
        </p:nvSpPr>
        <p:spPr>
          <a:xfrm>
            <a:off x="0" y="5516880"/>
            <a:ext cx="4388915" cy="778667"/>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Clr>
                <a:schemeClr val="accent2"/>
              </a:buClr>
              <a:buSzPct val="85000"/>
              <a:buFontTx/>
              <a:buNone/>
              <a:defRPr sz="2000" b="1" kern="1200" spc="-100" baseline="0">
                <a:solidFill>
                  <a:srgbClr val="0072B9"/>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400"/>
              </a:lnSpc>
              <a:spcBef>
                <a:spcPts val="0"/>
              </a:spcBef>
            </a:pPr>
            <a:r>
              <a:rPr lang="en-US" sz="2400" dirty="0">
                <a:solidFill>
                  <a:srgbClr val="0081D0"/>
                </a:solidFill>
              </a:rPr>
              <a:t>ACEP.org </a:t>
            </a:r>
            <a:br>
              <a:rPr lang="en-US" sz="2400" dirty="0">
                <a:solidFill>
                  <a:srgbClr val="0081D0"/>
                </a:solidFill>
              </a:rPr>
            </a:br>
            <a:r>
              <a:rPr lang="en-US" sz="2400" dirty="0">
                <a:solidFill>
                  <a:srgbClr val="0081D0"/>
                </a:solidFill>
              </a:rPr>
              <a:t>Advocacy Action Center</a:t>
            </a:r>
          </a:p>
        </p:txBody>
      </p:sp>
      <p:pic>
        <p:nvPicPr>
          <p:cNvPr id="11" name="Picture 10">
            <a:extLst>
              <a:ext uri="{FF2B5EF4-FFF2-40B4-BE49-F238E27FC236}">
                <a16:creationId xmlns:a16="http://schemas.microsoft.com/office/drawing/2014/main" id="{3EB0EB85-1B13-4F41-8642-B49CC0C21A14}"/>
              </a:ext>
            </a:extLst>
          </p:cNvPr>
          <p:cNvPicPr>
            <a:picLocks noChangeAspect="1"/>
          </p:cNvPicPr>
          <p:nvPr/>
        </p:nvPicPr>
        <p:blipFill rotWithShape="1">
          <a:blip r:embed="rId6"/>
          <a:srcRect l="4421" r="4946"/>
          <a:stretch/>
        </p:blipFill>
        <p:spPr>
          <a:xfrm>
            <a:off x="4647837" y="1561147"/>
            <a:ext cx="3471326" cy="41624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 Placeholder 1">
            <a:extLst>
              <a:ext uri="{FF2B5EF4-FFF2-40B4-BE49-F238E27FC236}">
                <a16:creationId xmlns:a16="http://schemas.microsoft.com/office/drawing/2014/main" id="{76709139-7D0B-4509-84DB-5814C55C3ABC}"/>
              </a:ext>
            </a:extLst>
          </p:cNvPr>
          <p:cNvSpPr txBox="1">
            <a:spLocks/>
          </p:cNvSpPr>
          <p:nvPr/>
        </p:nvSpPr>
        <p:spPr>
          <a:xfrm>
            <a:off x="4472681" y="6124277"/>
            <a:ext cx="3849696" cy="342539"/>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Clr>
                <a:schemeClr val="accent2"/>
              </a:buClr>
              <a:buSzPct val="85000"/>
              <a:buFontTx/>
              <a:buNone/>
              <a:defRPr sz="2000" b="1" kern="1200" spc="-100" baseline="0">
                <a:solidFill>
                  <a:srgbClr val="0072B9"/>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400"/>
              </a:lnSpc>
              <a:spcBef>
                <a:spcPts val="0"/>
              </a:spcBef>
            </a:pPr>
            <a:r>
              <a:rPr lang="en-US" sz="2400" dirty="0">
                <a:solidFill>
                  <a:srgbClr val="0081D0"/>
                </a:solidFill>
              </a:rPr>
              <a:t>Social Media &amp;</a:t>
            </a:r>
            <a:br>
              <a:rPr lang="en-US" sz="2400" dirty="0">
                <a:solidFill>
                  <a:srgbClr val="0081D0"/>
                </a:solidFill>
              </a:rPr>
            </a:br>
            <a:r>
              <a:rPr lang="en-US" sz="2400" dirty="0">
                <a:solidFill>
                  <a:srgbClr val="0081D0"/>
                </a:solidFill>
              </a:rPr>
              <a:t>Training</a:t>
            </a:r>
          </a:p>
        </p:txBody>
      </p:sp>
    </p:spTree>
    <p:extLst>
      <p:ext uri="{BB962C8B-B14F-4D97-AF65-F5344CB8AC3E}">
        <p14:creationId xmlns:p14="http://schemas.microsoft.com/office/powerpoint/2010/main" val="2606216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2821-684D-8E40-8139-7C474AE197D8}"/>
              </a:ext>
            </a:extLst>
          </p:cNvPr>
          <p:cNvSpPr>
            <a:spLocks noGrp="1"/>
          </p:cNvSpPr>
          <p:nvPr>
            <p:ph type="ctrTitle"/>
          </p:nvPr>
        </p:nvSpPr>
        <p:spPr>
          <a:xfrm>
            <a:off x="846518" y="1556729"/>
            <a:ext cx="10411095" cy="4406996"/>
          </a:xfrm>
        </p:spPr>
        <p:txBody>
          <a:bodyPr/>
          <a:lstStyle/>
          <a:p>
            <a:r>
              <a:rPr lang="en-US" dirty="0"/>
              <a:t>Questions?</a:t>
            </a:r>
          </a:p>
        </p:txBody>
      </p:sp>
      <p:sp>
        <p:nvSpPr>
          <p:cNvPr id="3" name="Title 1">
            <a:extLst>
              <a:ext uri="{FF2B5EF4-FFF2-40B4-BE49-F238E27FC236}">
                <a16:creationId xmlns:a16="http://schemas.microsoft.com/office/drawing/2014/main" id="{B826EF86-5141-4574-9E63-573F1790905F}"/>
              </a:ext>
            </a:extLst>
          </p:cNvPr>
          <p:cNvSpPr txBox="1">
            <a:spLocks/>
          </p:cNvSpPr>
          <p:nvPr/>
        </p:nvSpPr>
        <p:spPr>
          <a:xfrm>
            <a:off x="941166" y="4147360"/>
            <a:ext cx="10411095" cy="236235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b="1" i="0" kern="1200" spc="-100" baseline="0">
                <a:solidFill>
                  <a:schemeClr val="accent1"/>
                </a:solidFill>
                <a:latin typeface="Arial" panose="020B0604020202020204" pitchFamily="34" charset="0"/>
                <a:ea typeface="Arial" charset="0"/>
                <a:cs typeface="Arial" panose="020B0604020202020204" pitchFamily="34" charset="0"/>
              </a:defRPr>
            </a:lvl1pPr>
          </a:lstStyle>
          <a:p>
            <a:r>
              <a:rPr lang="en-US" sz="2400" dirty="0"/>
              <a:t>lwooster@acep.org</a:t>
            </a:r>
          </a:p>
        </p:txBody>
      </p:sp>
    </p:spTree>
    <p:extLst>
      <p:ext uri="{BB962C8B-B14F-4D97-AF65-F5344CB8AC3E}">
        <p14:creationId xmlns:p14="http://schemas.microsoft.com/office/powerpoint/2010/main" val="5960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ED10D6B-255C-8640-A259-4DFDF5042369}"/>
              </a:ext>
            </a:extLst>
          </p:cNvPr>
          <p:cNvSpPr>
            <a:spLocks noGrp="1"/>
          </p:cNvSpPr>
          <p:nvPr>
            <p:ph type="title"/>
          </p:nvPr>
        </p:nvSpPr>
        <p:spPr/>
        <p:txBody>
          <a:bodyPr/>
          <a:lstStyle/>
          <a:p>
            <a:r>
              <a:rPr lang="en-US" dirty="0"/>
              <a:t>ACEP Strategic Priorities</a:t>
            </a:r>
          </a:p>
        </p:txBody>
      </p:sp>
      <p:graphicFrame>
        <p:nvGraphicFramePr>
          <p:cNvPr id="6" name="Content Placeholder 5">
            <a:extLst>
              <a:ext uri="{FF2B5EF4-FFF2-40B4-BE49-F238E27FC236}">
                <a16:creationId xmlns:a16="http://schemas.microsoft.com/office/drawing/2014/main" id="{EA9C5B30-B4A4-5441-879A-236AA959E69B}"/>
              </a:ext>
            </a:extLst>
          </p:cNvPr>
          <p:cNvGraphicFramePr>
            <a:graphicFrameLocks noGrp="1"/>
          </p:cNvGraphicFramePr>
          <p:nvPr>
            <p:ph idx="1"/>
          </p:nvPr>
        </p:nvGraphicFramePr>
        <p:xfrm>
          <a:off x="633413" y="2032000"/>
          <a:ext cx="10917237" cy="396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43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45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50A41E1A-070F-400C-8A1F-538413D26BBB}"/>
              </a:ext>
            </a:extLst>
          </p:cNvPr>
          <p:cNvGrpSpPr/>
          <p:nvPr/>
        </p:nvGrpSpPr>
        <p:grpSpPr>
          <a:xfrm>
            <a:off x="2278912" y="969764"/>
            <a:ext cx="7634176" cy="1353886"/>
            <a:chOff x="585271" y="1264851"/>
            <a:chExt cx="7973458" cy="1353886"/>
          </a:xfrm>
        </p:grpSpPr>
        <p:sp>
          <p:nvSpPr>
            <p:cNvPr id="83" name="Isosceles Triangle 82">
              <a:extLst>
                <a:ext uri="{FF2B5EF4-FFF2-40B4-BE49-F238E27FC236}">
                  <a16:creationId xmlns:a16="http://schemas.microsoft.com/office/drawing/2014/main" id="{3FEBD013-8ABE-4E34-ADDF-7DC5FCD982F9}"/>
                </a:ext>
              </a:extLst>
            </p:cNvPr>
            <p:cNvSpPr/>
            <p:nvPr/>
          </p:nvSpPr>
          <p:spPr bwMode="auto">
            <a:xfrm>
              <a:off x="585271" y="1264851"/>
              <a:ext cx="7973458" cy="1353886"/>
            </a:xfrm>
            <a:prstGeom prst="triangle">
              <a:avLst/>
            </a:prstGeom>
            <a:solidFill>
              <a:srgbClr val="034A90">
                <a:lumMod val="75000"/>
              </a:srgbClr>
            </a:solidFill>
            <a:ln w="127000">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4" name="Isosceles Triangle 83">
              <a:extLst>
                <a:ext uri="{FF2B5EF4-FFF2-40B4-BE49-F238E27FC236}">
                  <a16:creationId xmlns:a16="http://schemas.microsoft.com/office/drawing/2014/main" id="{45D98BF0-DEE8-420F-A13A-0D8ABBD79995}"/>
                </a:ext>
              </a:extLst>
            </p:cNvPr>
            <p:cNvSpPr/>
            <p:nvPr/>
          </p:nvSpPr>
          <p:spPr bwMode="auto">
            <a:xfrm>
              <a:off x="1073441" y="1339035"/>
              <a:ext cx="6997117" cy="1177511"/>
            </a:xfrm>
            <a:prstGeom prst="triangle">
              <a:avLst/>
            </a:prstGeom>
            <a:solidFill>
              <a:srgbClr val="0070C0">
                <a:lumMod val="75000"/>
              </a:srgbClr>
            </a:solidFill>
            <a:ln w="127000">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85" name="Rectangle: Rounded Corners 84">
            <a:extLst>
              <a:ext uri="{FF2B5EF4-FFF2-40B4-BE49-F238E27FC236}">
                <a16:creationId xmlns:a16="http://schemas.microsoft.com/office/drawing/2014/main" id="{F5B70AFE-FDEE-4B1D-AAC9-29F37EF178CE}"/>
              </a:ext>
            </a:extLst>
          </p:cNvPr>
          <p:cNvSpPr/>
          <p:nvPr/>
        </p:nvSpPr>
        <p:spPr bwMode="auto">
          <a:xfrm>
            <a:off x="7445445" y="2354743"/>
            <a:ext cx="2169939" cy="110298"/>
          </a:xfrm>
          <a:prstGeom prst="roundRect">
            <a:avLst>
              <a:gd name="adj" fmla="val 50000"/>
            </a:avLst>
          </a:prstGeom>
          <a:solidFill>
            <a:srgbClr val="0062AC"/>
          </a:solidFill>
          <a:ln>
            <a:noFill/>
          </a:ln>
        </p:spPr>
        <p:txBody>
          <a:bodyPr vert="horz" wrap="square" lIns="91440" tIns="45720" rIns="91440" bIns="45720" numCol="1" rtlCol="0" anchor="t" anchorCtr="0" compatLnSpc="1">
            <a:prstTxWarp prst="textNoShape">
              <a:avLst/>
            </a:prstTxWarp>
          </a:bodyPr>
          <a:lstStyle/>
          <a:p>
            <a:pPr algn="ctr"/>
            <a:endParaRPr lang="en-US" dirty="0">
              <a:solidFill>
                <a:prstClr val="black"/>
              </a:solidFill>
              <a:latin typeface="Calibri" panose="020F0502020204030204"/>
            </a:endParaRPr>
          </a:p>
        </p:txBody>
      </p:sp>
      <p:sp>
        <p:nvSpPr>
          <p:cNvPr id="86" name="Rectangle: Rounded Corners 85">
            <a:extLst>
              <a:ext uri="{FF2B5EF4-FFF2-40B4-BE49-F238E27FC236}">
                <a16:creationId xmlns:a16="http://schemas.microsoft.com/office/drawing/2014/main" id="{A77D51E6-4F23-4F1D-97A9-0D2E38F643E1}"/>
              </a:ext>
            </a:extLst>
          </p:cNvPr>
          <p:cNvSpPr/>
          <p:nvPr/>
        </p:nvSpPr>
        <p:spPr bwMode="auto">
          <a:xfrm>
            <a:off x="7596424" y="2487987"/>
            <a:ext cx="1867981" cy="96011"/>
          </a:xfrm>
          <a:prstGeom prst="roundRect">
            <a:avLst>
              <a:gd name="adj" fmla="val 50000"/>
            </a:avLst>
          </a:prstGeom>
          <a:solidFill>
            <a:srgbClr val="005392"/>
          </a:solidFill>
          <a:ln>
            <a:noFill/>
          </a:ln>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Calibri" panose="020F0502020204030204"/>
            </a:endParaRPr>
          </a:p>
        </p:txBody>
      </p:sp>
      <p:sp>
        <p:nvSpPr>
          <p:cNvPr id="87" name="Rectangle 86">
            <a:extLst>
              <a:ext uri="{FF2B5EF4-FFF2-40B4-BE49-F238E27FC236}">
                <a16:creationId xmlns:a16="http://schemas.microsoft.com/office/drawing/2014/main" id="{F4B86803-37D9-4AAF-B16A-728612D321A6}"/>
              </a:ext>
            </a:extLst>
          </p:cNvPr>
          <p:cNvSpPr/>
          <p:nvPr/>
        </p:nvSpPr>
        <p:spPr bwMode="auto">
          <a:xfrm>
            <a:off x="7769123" y="2622546"/>
            <a:ext cx="1518936" cy="2678544"/>
          </a:xfrm>
          <a:prstGeom prst="rect">
            <a:avLst/>
          </a:prstGeom>
          <a:solidFill>
            <a:srgbClr val="0070C0"/>
          </a:solid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88" name="Rectangle: Rounded Corners 87">
            <a:extLst>
              <a:ext uri="{FF2B5EF4-FFF2-40B4-BE49-F238E27FC236}">
                <a16:creationId xmlns:a16="http://schemas.microsoft.com/office/drawing/2014/main" id="{7F81C71D-92D3-4200-AEA6-DFD4B4041B83}"/>
              </a:ext>
            </a:extLst>
          </p:cNvPr>
          <p:cNvSpPr/>
          <p:nvPr/>
        </p:nvSpPr>
        <p:spPr bwMode="auto">
          <a:xfrm rot="10800000">
            <a:off x="7667488" y="5355779"/>
            <a:ext cx="1725851" cy="66346"/>
          </a:xfrm>
          <a:prstGeom prst="roundRect">
            <a:avLst>
              <a:gd name="adj" fmla="val 50000"/>
            </a:avLst>
          </a:prstGeom>
          <a:solidFill>
            <a:srgbClr val="004376"/>
          </a:solidFill>
          <a:ln>
            <a:noFill/>
          </a:ln>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Calibri" panose="020F0502020204030204"/>
            </a:endParaRPr>
          </a:p>
        </p:txBody>
      </p:sp>
      <p:sp>
        <p:nvSpPr>
          <p:cNvPr id="89" name="Rectangle: Rounded Corners 88">
            <a:extLst>
              <a:ext uri="{FF2B5EF4-FFF2-40B4-BE49-F238E27FC236}">
                <a16:creationId xmlns:a16="http://schemas.microsoft.com/office/drawing/2014/main" id="{9CF027D5-6A68-4571-8F89-AFEE80016436}"/>
              </a:ext>
            </a:extLst>
          </p:cNvPr>
          <p:cNvSpPr/>
          <p:nvPr/>
        </p:nvSpPr>
        <p:spPr bwMode="auto">
          <a:xfrm>
            <a:off x="4996591" y="2354743"/>
            <a:ext cx="2169939" cy="110298"/>
          </a:xfrm>
          <a:prstGeom prst="roundRect">
            <a:avLst>
              <a:gd name="adj" fmla="val 50000"/>
            </a:avLst>
          </a:prstGeom>
          <a:solidFill>
            <a:srgbClr val="1186FB"/>
          </a:solidFill>
          <a:ln>
            <a:noFill/>
          </a:ln>
        </p:spPr>
        <p:txBody>
          <a:bodyPr vert="horz" wrap="square" lIns="91440" tIns="45720" rIns="91440" bIns="45720" numCol="1" rtlCol="0" anchor="t" anchorCtr="0" compatLnSpc="1">
            <a:prstTxWarp prst="textNoShape">
              <a:avLst/>
            </a:prstTxWarp>
          </a:bodyPr>
          <a:lstStyle/>
          <a:p>
            <a:pPr algn="ctr"/>
            <a:endParaRPr lang="en-US" dirty="0">
              <a:solidFill>
                <a:prstClr val="black"/>
              </a:solidFill>
              <a:latin typeface="Calibri" panose="020F0502020204030204"/>
            </a:endParaRPr>
          </a:p>
        </p:txBody>
      </p:sp>
      <p:sp>
        <p:nvSpPr>
          <p:cNvPr id="90" name="Rectangle: Rounded Corners 89">
            <a:extLst>
              <a:ext uri="{FF2B5EF4-FFF2-40B4-BE49-F238E27FC236}">
                <a16:creationId xmlns:a16="http://schemas.microsoft.com/office/drawing/2014/main" id="{1FCBFDCE-90E2-486E-A012-31D5EA8D4E0F}"/>
              </a:ext>
            </a:extLst>
          </p:cNvPr>
          <p:cNvSpPr/>
          <p:nvPr/>
        </p:nvSpPr>
        <p:spPr bwMode="auto">
          <a:xfrm>
            <a:off x="5147570" y="2487987"/>
            <a:ext cx="1867981" cy="96011"/>
          </a:xfrm>
          <a:prstGeom prst="roundRect">
            <a:avLst>
              <a:gd name="adj" fmla="val 50000"/>
            </a:avLst>
          </a:prstGeom>
          <a:solidFill>
            <a:srgbClr val="0475E6"/>
          </a:solidFill>
          <a:ln>
            <a:noFill/>
          </a:ln>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Calibri" panose="020F0502020204030204"/>
            </a:endParaRPr>
          </a:p>
        </p:txBody>
      </p:sp>
      <p:sp>
        <p:nvSpPr>
          <p:cNvPr id="91" name="Rectangle 90">
            <a:extLst>
              <a:ext uri="{FF2B5EF4-FFF2-40B4-BE49-F238E27FC236}">
                <a16:creationId xmlns:a16="http://schemas.microsoft.com/office/drawing/2014/main" id="{D26CBF57-6AA8-459D-8A1D-BA4FA4ABC506}"/>
              </a:ext>
            </a:extLst>
          </p:cNvPr>
          <p:cNvSpPr/>
          <p:nvPr/>
        </p:nvSpPr>
        <p:spPr bwMode="auto">
          <a:xfrm>
            <a:off x="5320269" y="2622546"/>
            <a:ext cx="1518936" cy="2678544"/>
          </a:xfrm>
          <a:prstGeom prst="rect">
            <a:avLst/>
          </a:prstGeom>
          <a:solidFill>
            <a:srgbClr val="034A90">
              <a:lumMod val="60000"/>
              <a:lumOff val="40000"/>
            </a:srgb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2" name="Rectangle: Rounded Corners 91">
            <a:extLst>
              <a:ext uri="{FF2B5EF4-FFF2-40B4-BE49-F238E27FC236}">
                <a16:creationId xmlns:a16="http://schemas.microsoft.com/office/drawing/2014/main" id="{A14A09E2-F141-4A16-8A00-8C3810D8C516}"/>
              </a:ext>
            </a:extLst>
          </p:cNvPr>
          <p:cNvSpPr/>
          <p:nvPr/>
        </p:nvSpPr>
        <p:spPr bwMode="auto">
          <a:xfrm rot="10800000">
            <a:off x="5218634" y="5355779"/>
            <a:ext cx="1725851" cy="66346"/>
          </a:xfrm>
          <a:prstGeom prst="roundRect">
            <a:avLst>
              <a:gd name="adj" fmla="val 50000"/>
            </a:avLst>
          </a:prstGeom>
          <a:solidFill>
            <a:srgbClr val="0464C4"/>
          </a:solidFill>
          <a:ln>
            <a:noFill/>
          </a:ln>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Calibri" panose="020F0502020204030204"/>
            </a:endParaRPr>
          </a:p>
        </p:txBody>
      </p:sp>
      <p:sp>
        <p:nvSpPr>
          <p:cNvPr id="93" name="Rectangle: Rounded Corners 92">
            <a:extLst>
              <a:ext uri="{FF2B5EF4-FFF2-40B4-BE49-F238E27FC236}">
                <a16:creationId xmlns:a16="http://schemas.microsoft.com/office/drawing/2014/main" id="{25BE9D71-F5CF-4EF4-A4DC-FF41E439A81C}"/>
              </a:ext>
            </a:extLst>
          </p:cNvPr>
          <p:cNvSpPr/>
          <p:nvPr/>
        </p:nvSpPr>
        <p:spPr bwMode="auto">
          <a:xfrm>
            <a:off x="2547736" y="2354743"/>
            <a:ext cx="2169939" cy="110298"/>
          </a:xfrm>
          <a:prstGeom prst="roundRect">
            <a:avLst>
              <a:gd name="adj" fmla="val 50000"/>
            </a:avLst>
          </a:prstGeom>
          <a:solidFill>
            <a:srgbClr val="15A0FF"/>
          </a:solidFill>
          <a:ln>
            <a:noFill/>
          </a:ln>
        </p:spPr>
        <p:txBody>
          <a:bodyPr vert="horz" wrap="square" lIns="91440" tIns="45720" rIns="91440" bIns="45720" numCol="1" rtlCol="0" anchor="t" anchorCtr="0" compatLnSpc="1">
            <a:prstTxWarp prst="textNoShape">
              <a:avLst/>
            </a:prstTxWarp>
          </a:bodyPr>
          <a:lstStyle/>
          <a:p>
            <a:pPr algn="ctr"/>
            <a:endParaRPr lang="en-US" dirty="0">
              <a:solidFill>
                <a:prstClr val="black"/>
              </a:solidFill>
              <a:latin typeface="Calibri" panose="020F0502020204030204"/>
            </a:endParaRPr>
          </a:p>
        </p:txBody>
      </p:sp>
      <p:sp>
        <p:nvSpPr>
          <p:cNvPr id="94" name="Rectangle: Rounded Corners 93">
            <a:extLst>
              <a:ext uri="{FF2B5EF4-FFF2-40B4-BE49-F238E27FC236}">
                <a16:creationId xmlns:a16="http://schemas.microsoft.com/office/drawing/2014/main" id="{3DB9BA35-6268-457C-A840-D2DF2C38D0B4}"/>
              </a:ext>
            </a:extLst>
          </p:cNvPr>
          <p:cNvSpPr/>
          <p:nvPr/>
        </p:nvSpPr>
        <p:spPr bwMode="auto">
          <a:xfrm>
            <a:off x="2698715" y="2487987"/>
            <a:ext cx="1867981" cy="96011"/>
          </a:xfrm>
          <a:prstGeom prst="roundRect">
            <a:avLst>
              <a:gd name="adj" fmla="val 50000"/>
            </a:avLst>
          </a:prstGeom>
          <a:solidFill>
            <a:srgbClr val="008EEE"/>
          </a:solidFill>
          <a:ln>
            <a:noFill/>
          </a:ln>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Calibri" panose="020F0502020204030204"/>
            </a:endParaRPr>
          </a:p>
        </p:txBody>
      </p:sp>
      <p:sp>
        <p:nvSpPr>
          <p:cNvPr id="95" name="Rectangle 94">
            <a:extLst>
              <a:ext uri="{FF2B5EF4-FFF2-40B4-BE49-F238E27FC236}">
                <a16:creationId xmlns:a16="http://schemas.microsoft.com/office/drawing/2014/main" id="{98A88A68-BD25-4A70-A69D-16D3DDA0ECFA}"/>
              </a:ext>
            </a:extLst>
          </p:cNvPr>
          <p:cNvSpPr/>
          <p:nvPr/>
        </p:nvSpPr>
        <p:spPr bwMode="auto">
          <a:xfrm>
            <a:off x="2870797" y="2622546"/>
            <a:ext cx="1518936" cy="2678544"/>
          </a:xfrm>
          <a:prstGeom prst="rect">
            <a:avLst/>
          </a:prstGeom>
          <a:solidFill>
            <a:srgbClr val="0070C0">
              <a:lumMod val="60000"/>
              <a:lumOff val="40000"/>
            </a:srgb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6" name="Rectangle: Rounded Corners 95">
            <a:extLst>
              <a:ext uri="{FF2B5EF4-FFF2-40B4-BE49-F238E27FC236}">
                <a16:creationId xmlns:a16="http://schemas.microsoft.com/office/drawing/2014/main" id="{6D744824-90F5-4BE0-AEB9-D768C4EE2DEF}"/>
              </a:ext>
            </a:extLst>
          </p:cNvPr>
          <p:cNvSpPr/>
          <p:nvPr/>
        </p:nvSpPr>
        <p:spPr bwMode="auto">
          <a:xfrm rot="10800000">
            <a:off x="2769779" y="5355779"/>
            <a:ext cx="1725851" cy="66346"/>
          </a:xfrm>
          <a:prstGeom prst="roundRect">
            <a:avLst>
              <a:gd name="adj" fmla="val 50000"/>
            </a:avLst>
          </a:prstGeom>
          <a:solidFill>
            <a:srgbClr val="0079CC"/>
          </a:solidFill>
          <a:ln>
            <a:noFill/>
          </a:ln>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Calibri" panose="020F0502020204030204"/>
            </a:endParaRPr>
          </a:p>
        </p:txBody>
      </p:sp>
      <p:sp>
        <p:nvSpPr>
          <p:cNvPr id="97" name="TextBox 96">
            <a:extLst>
              <a:ext uri="{FF2B5EF4-FFF2-40B4-BE49-F238E27FC236}">
                <a16:creationId xmlns:a16="http://schemas.microsoft.com/office/drawing/2014/main" id="{3F3CB74E-BAB3-4F85-9134-338FC443C14B}"/>
              </a:ext>
            </a:extLst>
          </p:cNvPr>
          <p:cNvSpPr txBox="1"/>
          <p:nvPr/>
        </p:nvSpPr>
        <p:spPr>
          <a:xfrm>
            <a:off x="2889034" y="4184234"/>
            <a:ext cx="1482462" cy="830997"/>
          </a:xfrm>
          <a:prstGeom prst="rect">
            <a:avLst/>
          </a:prstGeom>
          <a:noFill/>
        </p:spPr>
        <p:txBody>
          <a:bodyPr wrap="square" rtlCol="0">
            <a:spAutoFit/>
          </a:bodyPr>
          <a:lstStyle/>
          <a:p>
            <a:pPr algn="ctr"/>
            <a:r>
              <a:rPr lang="en-US" sz="1600" dirty="0">
                <a:solidFill>
                  <a:prstClr val="white"/>
                </a:solidFill>
                <a:latin typeface="Calibri" panose="020F0502020204030204"/>
              </a:rPr>
              <a:t>Congressional</a:t>
            </a:r>
          </a:p>
          <a:p>
            <a:pPr algn="ctr"/>
            <a:r>
              <a:rPr lang="en-US" sz="1600" dirty="0">
                <a:solidFill>
                  <a:prstClr val="white"/>
                </a:solidFill>
                <a:latin typeface="Calibri" panose="020F0502020204030204"/>
              </a:rPr>
              <a:t>Regulatory</a:t>
            </a:r>
          </a:p>
          <a:p>
            <a:pPr algn="ctr"/>
            <a:r>
              <a:rPr lang="en-US" sz="1600" dirty="0">
                <a:solidFill>
                  <a:prstClr val="white"/>
                </a:solidFill>
                <a:latin typeface="Calibri" panose="020F0502020204030204"/>
              </a:rPr>
              <a:t>NEMPAC</a:t>
            </a:r>
          </a:p>
        </p:txBody>
      </p:sp>
      <p:sp>
        <p:nvSpPr>
          <p:cNvPr id="98" name="TextBox 97">
            <a:extLst>
              <a:ext uri="{FF2B5EF4-FFF2-40B4-BE49-F238E27FC236}">
                <a16:creationId xmlns:a16="http://schemas.microsoft.com/office/drawing/2014/main" id="{D56CC26D-EFE2-4EC2-900C-B95A403A4DAA}"/>
              </a:ext>
            </a:extLst>
          </p:cNvPr>
          <p:cNvSpPr txBox="1"/>
          <p:nvPr/>
        </p:nvSpPr>
        <p:spPr>
          <a:xfrm>
            <a:off x="5338506" y="4195475"/>
            <a:ext cx="1482462" cy="830997"/>
          </a:xfrm>
          <a:prstGeom prst="rect">
            <a:avLst/>
          </a:prstGeom>
          <a:noFill/>
        </p:spPr>
        <p:txBody>
          <a:bodyPr wrap="square" rtlCol="0">
            <a:spAutoFit/>
          </a:bodyPr>
          <a:lstStyle/>
          <a:p>
            <a:pPr algn="ctr"/>
            <a:r>
              <a:rPr lang="en-US" sz="1600" dirty="0">
                <a:solidFill>
                  <a:prstClr val="white"/>
                </a:solidFill>
                <a:latin typeface="Calibri" panose="020F0502020204030204"/>
              </a:rPr>
              <a:t>State Leg</a:t>
            </a:r>
          </a:p>
          <a:p>
            <a:pPr algn="ctr"/>
            <a:r>
              <a:rPr lang="en-US" sz="1600" dirty="0">
                <a:solidFill>
                  <a:prstClr val="white"/>
                </a:solidFill>
                <a:latin typeface="Calibri" panose="020F0502020204030204"/>
              </a:rPr>
              <a:t>Regulatory</a:t>
            </a:r>
          </a:p>
          <a:p>
            <a:pPr algn="ctr"/>
            <a:endParaRPr lang="en-US" sz="1600" dirty="0">
              <a:solidFill>
                <a:prstClr val="white"/>
              </a:solidFill>
              <a:latin typeface="Calibri" panose="020F0502020204030204"/>
            </a:endParaRPr>
          </a:p>
        </p:txBody>
      </p:sp>
      <p:sp>
        <p:nvSpPr>
          <p:cNvPr id="99" name="TextBox 98">
            <a:extLst>
              <a:ext uri="{FF2B5EF4-FFF2-40B4-BE49-F238E27FC236}">
                <a16:creationId xmlns:a16="http://schemas.microsoft.com/office/drawing/2014/main" id="{D5880341-E01B-4E70-ADEE-5E6C572F8AC9}"/>
              </a:ext>
            </a:extLst>
          </p:cNvPr>
          <p:cNvSpPr txBox="1"/>
          <p:nvPr/>
        </p:nvSpPr>
        <p:spPr>
          <a:xfrm>
            <a:off x="7787360" y="4186322"/>
            <a:ext cx="1482462" cy="830997"/>
          </a:xfrm>
          <a:prstGeom prst="rect">
            <a:avLst/>
          </a:prstGeom>
          <a:noFill/>
        </p:spPr>
        <p:txBody>
          <a:bodyPr wrap="square" rtlCol="0">
            <a:spAutoFit/>
          </a:bodyPr>
          <a:lstStyle/>
          <a:p>
            <a:pPr algn="ctr"/>
            <a:r>
              <a:rPr lang="en-US" sz="1600" dirty="0">
                <a:solidFill>
                  <a:prstClr val="white"/>
                </a:solidFill>
                <a:latin typeface="Calibri" panose="020F0502020204030204"/>
              </a:rPr>
              <a:t>Hospitals</a:t>
            </a:r>
          </a:p>
          <a:p>
            <a:pPr algn="ctr"/>
            <a:r>
              <a:rPr lang="en-US" sz="1600" dirty="0">
                <a:solidFill>
                  <a:prstClr val="white"/>
                </a:solidFill>
                <a:latin typeface="Calibri" panose="020F0502020204030204"/>
              </a:rPr>
              <a:t>Employers</a:t>
            </a:r>
          </a:p>
          <a:p>
            <a:pPr algn="ctr"/>
            <a:r>
              <a:rPr lang="en-US" sz="1600" dirty="0">
                <a:solidFill>
                  <a:prstClr val="white"/>
                </a:solidFill>
                <a:latin typeface="Calibri" panose="020F0502020204030204"/>
              </a:rPr>
              <a:t>Accreditors</a:t>
            </a:r>
          </a:p>
        </p:txBody>
      </p:sp>
      <p:sp>
        <p:nvSpPr>
          <p:cNvPr id="100" name="Rectangle 99">
            <a:extLst>
              <a:ext uri="{FF2B5EF4-FFF2-40B4-BE49-F238E27FC236}">
                <a16:creationId xmlns:a16="http://schemas.microsoft.com/office/drawing/2014/main" id="{AAD34441-E6C4-4678-9169-D1B1A77C6A3D}"/>
              </a:ext>
            </a:extLst>
          </p:cNvPr>
          <p:cNvSpPr/>
          <p:nvPr/>
        </p:nvSpPr>
        <p:spPr>
          <a:xfrm>
            <a:off x="2933580" y="3653562"/>
            <a:ext cx="1293537" cy="400110"/>
          </a:xfrm>
          <a:prstGeom prst="rect">
            <a:avLst/>
          </a:prstGeom>
        </p:spPr>
        <p:txBody>
          <a:bodyPr wrap="square">
            <a:spAutoFit/>
          </a:bodyPr>
          <a:lstStyle/>
          <a:p>
            <a:pPr algn="ctr"/>
            <a:r>
              <a:rPr lang="en-US" sz="2000" b="1" dirty="0">
                <a:solidFill>
                  <a:prstClr val="white"/>
                </a:solidFill>
                <a:latin typeface="Calibri" panose="020F0502020204030204"/>
              </a:rPr>
              <a:t>FEDERAL</a:t>
            </a:r>
          </a:p>
        </p:txBody>
      </p:sp>
      <p:sp>
        <p:nvSpPr>
          <p:cNvPr id="101" name="Rectangle 100">
            <a:extLst>
              <a:ext uri="{FF2B5EF4-FFF2-40B4-BE49-F238E27FC236}">
                <a16:creationId xmlns:a16="http://schemas.microsoft.com/office/drawing/2014/main" id="{4AFFE17A-A9B0-4C53-9FF1-24AB3A7F5616}"/>
              </a:ext>
            </a:extLst>
          </p:cNvPr>
          <p:cNvSpPr/>
          <p:nvPr/>
        </p:nvSpPr>
        <p:spPr>
          <a:xfrm>
            <a:off x="5530107" y="3653561"/>
            <a:ext cx="1099264" cy="400110"/>
          </a:xfrm>
          <a:prstGeom prst="rect">
            <a:avLst/>
          </a:prstGeom>
        </p:spPr>
        <p:txBody>
          <a:bodyPr wrap="square">
            <a:spAutoFit/>
          </a:bodyPr>
          <a:lstStyle/>
          <a:p>
            <a:pPr algn="ctr"/>
            <a:r>
              <a:rPr lang="en-US" sz="2000" b="1" dirty="0">
                <a:solidFill>
                  <a:prstClr val="white"/>
                </a:solidFill>
                <a:latin typeface="Calibri" panose="020F0502020204030204"/>
              </a:rPr>
              <a:t>STATE</a:t>
            </a:r>
          </a:p>
        </p:txBody>
      </p:sp>
      <p:sp>
        <p:nvSpPr>
          <p:cNvPr id="102" name="Rectangle: Rounded Corners 101">
            <a:extLst>
              <a:ext uri="{FF2B5EF4-FFF2-40B4-BE49-F238E27FC236}">
                <a16:creationId xmlns:a16="http://schemas.microsoft.com/office/drawing/2014/main" id="{027A3718-DD0E-4CA3-BDCC-5849F0A0BAA4}"/>
              </a:ext>
            </a:extLst>
          </p:cNvPr>
          <p:cNvSpPr/>
          <p:nvPr/>
        </p:nvSpPr>
        <p:spPr bwMode="auto">
          <a:xfrm>
            <a:off x="2278913" y="5444352"/>
            <a:ext cx="7634175" cy="434554"/>
          </a:xfrm>
          <a:prstGeom prst="roundRect">
            <a:avLst>
              <a:gd name="adj" fmla="val 50000"/>
            </a:avLst>
          </a:prstGeom>
          <a:solidFill>
            <a:srgbClr val="02376C"/>
          </a:solidFill>
          <a:ln>
            <a:noFill/>
          </a:ln>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Calibri" panose="020F0502020204030204"/>
            </a:endParaRPr>
          </a:p>
        </p:txBody>
      </p:sp>
      <p:sp>
        <p:nvSpPr>
          <p:cNvPr id="103" name="Rectangle 102">
            <a:extLst>
              <a:ext uri="{FF2B5EF4-FFF2-40B4-BE49-F238E27FC236}">
                <a16:creationId xmlns:a16="http://schemas.microsoft.com/office/drawing/2014/main" id="{23DCEB97-7B59-472D-95B3-58EEC5ECC274}"/>
              </a:ext>
            </a:extLst>
          </p:cNvPr>
          <p:cNvSpPr/>
          <p:nvPr/>
        </p:nvSpPr>
        <p:spPr>
          <a:xfrm>
            <a:off x="7978961" y="3653560"/>
            <a:ext cx="1099264" cy="400110"/>
          </a:xfrm>
          <a:prstGeom prst="rect">
            <a:avLst/>
          </a:prstGeom>
        </p:spPr>
        <p:txBody>
          <a:bodyPr wrap="square">
            <a:spAutoFit/>
          </a:bodyPr>
          <a:lstStyle/>
          <a:p>
            <a:pPr algn="ctr"/>
            <a:r>
              <a:rPr lang="en-US" sz="2000" b="1" dirty="0">
                <a:solidFill>
                  <a:prstClr val="white"/>
                </a:solidFill>
                <a:latin typeface="Calibri" panose="020F0502020204030204"/>
              </a:rPr>
              <a:t>LOCAL</a:t>
            </a:r>
          </a:p>
        </p:txBody>
      </p:sp>
      <p:sp>
        <p:nvSpPr>
          <p:cNvPr id="138" name="Rectangle 137">
            <a:extLst>
              <a:ext uri="{FF2B5EF4-FFF2-40B4-BE49-F238E27FC236}">
                <a16:creationId xmlns:a16="http://schemas.microsoft.com/office/drawing/2014/main" id="{DFB3A62D-49BB-4458-99B1-256EE2321D1C}"/>
              </a:ext>
            </a:extLst>
          </p:cNvPr>
          <p:cNvSpPr/>
          <p:nvPr/>
        </p:nvSpPr>
        <p:spPr>
          <a:xfrm>
            <a:off x="4837950" y="1468470"/>
            <a:ext cx="2543475" cy="584775"/>
          </a:xfrm>
          <a:prstGeom prst="rect">
            <a:avLst/>
          </a:prstGeom>
        </p:spPr>
        <p:txBody>
          <a:bodyPr wrap="square">
            <a:spAutoFit/>
          </a:bodyPr>
          <a:lstStyle/>
          <a:p>
            <a:pPr algn="ctr"/>
            <a:r>
              <a:rPr lang="en-US" sz="3200" b="1" dirty="0">
                <a:solidFill>
                  <a:prstClr val="white"/>
                </a:solidFill>
                <a:latin typeface="Calibri" panose="020F0502020204030204"/>
              </a:rPr>
              <a:t>ADVOCACY</a:t>
            </a:r>
          </a:p>
        </p:txBody>
      </p:sp>
      <p:pic>
        <p:nvPicPr>
          <p:cNvPr id="3" name="Picture 2" descr="A picture containing outdoor, dark, night&#10;&#10;Description automatically generated">
            <a:extLst>
              <a:ext uri="{FF2B5EF4-FFF2-40B4-BE49-F238E27FC236}">
                <a16:creationId xmlns:a16="http://schemas.microsoft.com/office/drawing/2014/main" id="{D8F85693-E2CF-4042-8704-384799FCD6D6}"/>
              </a:ext>
            </a:extLst>
          </p:cNvPr>
          <p:cNvPicPr>
            <a:picLocks noChangeAspect="1"/>
          </p:cNvPicPr>
          <p:nvPr/>
        </p:nvPicPr>
        <p:blipFill>
          <a:blip r:embed="rId3"/>
          <a:stretch>
            <a:fillRect/>
          </a:stretch>
        </p:blipFill>
        <p:spPr>
          <a:xfrm>
            <a:off x="3336758" y="2714136"/>
            <a:ext cx="513348" cy="768087"/>
          </a:xfrm>
          <a:prstGeom prst="rect">
            <a:avLst/>
          </a:prstGeom>
        </p:spPr>
      </p:pic>
      <p:pic>
        <p:nvPicPr>
          <p:cNvPr id="7" name="Picture 6" descr="A picture containing text, silhouette&#10;&#10;Description automatically generated">
            <a:extLst>
              <a:ext uri="{FF2B5EF4-FFF2-40B4-BE49-F238E27FC236}">
                <a16:creationId xmlns:a16="http://schemas.microsoft.com/office/drawing/2014/main" id="{B7E12F0A-FFDC-4482-B90C-B0D74B816EB1}"/>
              </a:ext>
            </a:extLst>
          </p:cNvPr>
          <p:cNvPicPr>
            <a:picLocks noChangeAspect="1"/>
          </p:cNvPicPr>
          <p:nvPr/>
        </p:nvPicPr>
        <p:blipFill>
          <a:blip r:embed="rId4"/>
          <a:stretch>
            <a:fillRect/>
          </a:stretch>
        </p:blipFill>
        <p:spPr>
          <a:xfrm>
            <a:off x="5612537" y="2755842"/>
            <a:ext cx="1108763" cy="849853"/>
          </a:xfrm>
          <a:prstGeom prst="rect">
            <a:avLst/>
          </a:prstGeom>
        </p:spPr>
      </p:pic>
      <p:pic>
        <p:nvPicPr>
          <p:cNvPr id="11" name="Graphic 10" descr="Hospital outline">
            <a:extLst>
              <a:ext uri="{FF2B5EF4-FFF2-40B4-BE49-F238E27FC236}">
                <a16:creationId xmlns:a16="http://schemas.microsoft.com/office/drawing/2014/main" id="{AF536140-6D2D-4B53-8E1B-7233820E40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7252" y="2691295"/>
            <a:ext cx="914400" cy="914400"/>
          </a:xfrm>
          <a:prstGeom prst="rect">
            <a:avLst/>
          </a:prstGeom>
        </p:spPr>
      </p:pic>
    </p:spTree>
    <p:extLst>
      <p:ext uri="{BB962C8B-B14F-4D97-AF65-F5344CB8AC3E}">
        <p14:creationId xmlns:p14="http://schemas.microsoft.com/office/powerpoint/2010/main" val="369384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01172-368C-42B1-9919-F82C268CD1D5}"/>
              </a:ext>
            </a:extLst>
          </p:cNvPr>
          <p:cNvSpPr>
            <a:spLocks noGrp="1"/>
          </p:cNvSpPr>
          <p:nvPr>
            <p:ph type="title"/>
          </p:nvPr>
        </p:nvSpPr>
        <p:spPr/>
        <p:txBody>
          <a:bodyPr/>
          <a:lstStyle/>
          <a:p>
            <a:r>
              <a:rPr lang="en-US" dirty="0"/>
              <a:t>Priority Issues</a:t>
            </a:r>
          </a:p>
        </p:txBody>
      </p:sp>
      <p:sp>
        <p:nvSpPr>
          <p:cNvPr id="3" name="Content Placeholder 2">
            <a:extLst>
              <a:ext uri="{FF2B5EF4-FFF2-40B4-BE49-F238E27FC236}">
                <a16:creationId xmlns:a16="http://schemas.microsoft.com/office/drawing/2014/main" id="{92304C22-07AE-418C-9E1F-B40A552A4C4D}"/>
              </a:ext>
            </a:extLst>
          </p:cNvPr>
          <p:cNvSpPr>
            <a:spLocks noGrp="1"/>
          </p:cNvSpPr>
          <p:nvPr>
            <p:ph idx="1"/>
          </p:nvPr>
        </p:nvSpPr>
        <p:spPr>
          <a:xfrm>
            <a:off x="796008" y="2320095"/>
            <a:ext cx="3920371" cy="3185556"/>
          </a:xfrm>
          <a:ln w="28575"/>
          <a:effectLst>
            <a:outerShdw blurRad="50800" dist="38100" dir="2700000" sx="102000" sy="102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marL="173038" indent="0">
              <a:spcBef>
                <a:spcPts val="2400"/>
              </a:spcBef>
              <a:buNone/>
            </a:pPr>
            <a:endParaRPr lang="en-US" sz="100" dirty="0"/>
          </a:p>
          <a:p>
            <a:pPr marL="461963" indent="-288925">
              <a:spcBef>
                <a:spcPts val="2400"/>
              </a:spcBef>
            </a:pPr>
            <a:r>
              <a:rPr lang="en-US" sz="2400" dirty="0"/>
              <a:t>Workforce</a:t>
            </a:r>
          </a:p>
          <a:p>
            <a:pPr marL="461963" indent="-288925"/>
            <a:r>
              <a:rPr lang="en-US" sz="2400" dirty="0"/>
              <a:t>Clinician well-being</a:t>
            </a:r>
          </a:p>
          <a:p>
            <a:pPr marL="461963" indent="-288925"/>
            <a:r>
              <a:rPr lang="en-US" sz="2400" dirty="0"/>
              <a:t>Workplace violence</a:t>
            </a:r>
          </a:p>
          <a:p>
            <a:pPr marL="461963" indent="-288925"/>
            <a:r>
              <a:rPr lang="en-US" sz="2400" dirty="0"/>
              <a:t>Mental health/SUD</a:t>
            </a:r>
          </a:p>
          <a:p>
            <a:pPr marL="461963" indent="-288925"/>
            <a:r>
              <a:rPr lang="en-US" sz="2400" dirty="0"/>
              <a:t>Health equity</a:t>
            </a:r>
          </a:p>
        </p:txBody>
      </p:sp>
      <p:sp>
        <p:nvSpPr>
          <p:cNvPr id="4" name="Content Placeholder 2">
            <a:extLst>
              <a:ext uri="{FF2B5EF4-FFF2-40B4-BE49-F238E27FC236}">
                <a16:creationId xmlns:a16="http://schemas.microsoft.com/office/drawing/2014/main" id="{1BA31746-E117-4A59-A836-234623259289}"/>
              </a:ext>
            </a:extLst>
          </p:cNvPr>
          <p:cNvSpPr txBox="1">
            <a:spLocks/>
          </p:cNvSpPr>
          <p:nvPr/>
        </p:nvSpPr>
        <p:spPr>
          <a:xfrm>
            <a:off x="5704892" y="2320095"/>
            <a:ext cx="4026249" cy="3185556"/>
          </a:xfrm>
          <a:prstGeom prst="rect">
            <a:avLst/>
          </a:prstGeom>
          <a:ln w="28575"/>
          <a:effectLst>
            <a:outerShdw blurRad="50800" dist="38100" dir="2700000" sx="102000" sy="102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2"/>
              </a:buClr>
              <a:buSzPct val="85000"/>
              <a:buFontTx/>
              <a:buBlip>
                <a:blip r:embed="rId3"/>
              </a:buBlip>
              <a:defRPr sz="2000" kern="1200" spc="-2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4"/>
              </a:buBlip>
              <a:defRPr sz="1800" kern="1200" spc="-20" baseline="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3038" indent="0">
              <a:buNone/>
            </a:pPr>
            <a:endParaRPr lang="en-US" sz="1100" dirty="0"/>
          </a:p>
          <a:p>
            <a:pPr marL="461963" indent="-288925"/>
            <a:r>
              <a:rPr lang="en-US" sz="2400" dirty="0"/>
              <a:t>Telehealth</a:t>
            </a:r>
          </a:p>
          <a:p>
            <a:pPr marL="461963" indent="-288925"/>
            <a:r>
              <a:rPr lang="en-US" sz="2400" dirty="0"/>
              <a:t>Reimbursement</a:t>
            </a:r>
          </a:p>
          <a:p>
            <a:pPr marL="461963" indent="-288925"/>
            <a:r>
              <a:rPr lang="en-US" sz="2400" dirty="0"/>
              <a:t>Pandemic preparedness</a:t>
            </a:r>
          </a:p>
          <a:p>
            <a:pPr marL="461963" indent="-288925"/>
            <a:r>
              <a:rPr lang="en-US" sz="2400" dirty="0"/>
              <a:t>Research funding</a:t>
            </a:r>
          </a:p>
        </p:txBody>
      </p:sp>
    </p:spTree>
    <p:extLst>
      <p:ext uri="{BB962C8B-B14F-4D97-AF65-F5344CB8AC3E}">
        <p14:creationId xmlns:p14="http://schemas.microsoft.com/office/powerpoint/2010/main" val="343944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71F6-D436-450A-AEA0-E264CF9C8D73}"/>
              </a:ext>
            </a:extLst>
          </p:cNvPr>
          <p:cNvSpPr>
            <a:spLocks noGrp="1"/>
          </p:cNvSpPr>
          <p:nvPr>
            <p:ph type="title"/>
          </p:nvPr>
        </p:nvSpPr>
        <p:spPr/>
        <p:txBody>
          <a:bodyPr/>
          <a:lstStyle/>
          <a:p>
            <a:r>
              <a:rPr lang="en-US" dirty="0"/>
              <a:t>Workforce</a:t>
            </a:r>
          </a:p>
        </p:txBody>
      </p:sp>
      <p:sp>
        <p:nvSpPr>
          <p:cNvPr id="3" name="Content Placeholder 2">
            <a:extLst>
              <a:ext uri="{FF2B5EF4-FFF2-40B4-BE49-F238E27FC236}">
                <a16:creationId xmlns:a16="http://schemas.microsoft.com/office/drawing/2014/main" id="{E2B36E2C-AD00-488B-BC68-C6CA24B29A72}"/>
              </a:ext>
            </a:extLst>
          </p:cNvPr>
          <p:cNvSpPr>
            <a:spLocks noGrp="1"/>
          </p:cNvSpPr>
          <p:nvPr>
            <p:ph idx="1"/>
          </p:nvPr>
        </p:nvSpPr>
        <p:spPr>
          <a:xfrm>
            <a:off x="633983" y="2031336"/>
            <a:ext cx="4967919" cy="3965867"/>
          </a:xfrm>
        </p:spPr>
        <p:txBody>
          <a:bodyPr>
            <a:normAutofit/>
          </a:bodyPr>
          <a:lstStyle/>
          <a:p>
            <a:r>
              <a:rPr lang="en-US" sz="2400" dirty="0"/>
              <a:t>GME</a:t>
            </a:r>
          </a:p>
          <a:p>
            <a:r>
              <a:rPr lang="en-US" sz="2400" dirty="0"/>
              <a:t>Rural Emergency Hospital Designation</a:t>
            </a:r>
          </a:p>
          <a:p>
            <a:r>
              <a:rPr lang="en-US" sz="2400" dirty="0"/>
              <a:t>Consolidation</a:t>
            </a:r>
          </a:p>
          <a:p>
            <a:r>
              <a:rPr lang="en-US" sz="2400" dirty="0"/>
              <a:t>Scope of Practice</a:t>
            </a:r>
          </a:p>
          <a:p>
            <a:pPr lvl="1"/>
            <a:r>
              <a:rPr lang="en-US" sz="2400" dirty="0"/>
              <a:t>VA Supremacy Project</a:t>
            </a:r>
          </a:p>
          <a:p>
            <a:pPr lvl="1"/>
            <a:r>
              <a:rPr lang="en-US" sz="2400" dirty="0"/>
              <a:t>Advocacy toolkit</a:t>
            </a:r>
          </a:p>
          <a:p>
            <a:pPr lvl="1"/>
            <a:r>
              <a:rPr lang="en-US" sz="2400" dirty="0"/>
              <a:t>Public campaign</a:t>
            </a:r>
          </a:p>
        </p:txBody>
      </p:sp>
      <p:pic>
        <p:nvPicPr>
          <p:cNvPr id="3074" name="Picture 2">
            <a:extLst>
              <a:ext uri="{FF2B5EF4-FFF2-40B4-BE49-F238E27FC236}">
                <a16:creationId xmlns:a16="http://schemas.microsoft.com/office/drawing/2014/main" id="{AAEE1633-47DC-480D-B134-883B6B8F5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655" y="1939223"/>
            <a:ext cx="5440316" cy="336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8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B1D027-87D2-4C5A-9773-0F3B9068EC38}"/>
              </a:ext>
            </a:extLst>
          </p:cNvPr>
          <p:cNvPicPr>
            <a:picLocks noChangeAspect="1"/>
          </p:cNvPicPr>
          <p:nvPr/>
        </p:nvPicPr>
        <p:blipFill>
          <a:blip r:embed="rId2"/>
          <a:stretch>
            <a:fillRect/>
          </a:stretch>
        </p:blipFill>
        <p:spPr>
          <a:xfrm>
            <a:off x="196115" y="1181194"/>
            <a:ext cx="5415413" cy="3009806"/>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0B98BC8B-E809-4ACC-A1F2-C2F88086863B}"/>
              </a:ext>
            </a:extLst>
          </p:cNvPr>
          <p:cNvPicPr>
            <a:picLocks noChangeAspect="1"/>
          </p:cNvPicPr>
          <p:nvPr/>
        </p:nvPicPr>
        <p:blipFill rotWithShape="1">
          <a:blip r:embed="rId3"/>
          <a:srcRect l="2351" r="1360"/>
          <a:stretch/>
        </p:blipFill>
        <p:spPr>
          <a:xfrm>
            <a:off x="5994132" y="2281187"/>
            <a:ext cx="5842536" cy="3590223"/>
          </a:xfrm>
          <a:prstGeom prst="rect">
            <a:avLst/>
          </a:prstGeom>
          <a:ln>
            <a:noFill/>
          </a:ln>
          <a:effectLst>
            <a:outerShdw blurRad="190500" algn="tl" rotWithShape="0">
              <a:srgbClr val="000000">
                <a:alpha val="70000"/>
              </a:srgbClr>
            </a:outerShdw>
          </a:effectLst>
        </p:spPr>
      </p:pic>
      <p:sp>
        <p:nvSpPr>
          <p:cNvPr id="17" name="TextBox 16">
            <a:extLst>
              <a:ext uri="{FF2B5EF4-FFF2-40B4-BE49-F238E27FC236}">
                <a16:creationId xmlns:a16="http://schemas.microsoft.com/office/drawing/2014/main" id="{7B28CC67-482C-43B7-B000-F8FAD767774B}"/>
              </a:ext>
            </a:extLst>
          </p:cNvPr>
          <p:cNvSpPr txBox="1"/>
          <p:nvPr/>
        </p:nvSpPr>
        <p:spPr>
          <a:xfrm>
            <a:off x="196115" y="4553989"/>
            <a:ext cx="2769669" cy="369332"/>
          </a:xfrm>
          <a:prstGeom prst="rect">
            <a:avLst/>
          </a:prstGeom>
          <a:noFill/>
        </p:spPr>
        <p:txBody>
          <a:bodyPr wrap="square">
            <a:spAutoFit/>
          </a:bodyPr>
          <a:lstStyle/>
          <a:p>
            <a:r>
              <a:rPr lang="en-US" b="1" dirty="0">
                <a:solidFill>
                  <a:schemeClr val="tx2"/>
                </a:solidFill>
              </a:rPr>
              <a:t>https://bit.ly/WhoIsEP</a:t>
            </a:r>
          </a:p>
        </p:txBody>
      </p:sp>
    </p:spTree>
    <p:extLst>
      <p:ext uri="{BB962C8B-B14F-4D97-AF65-F5344CB8AC3E}">
        <p14:creationId xmlns:p14="http://schemas.microsoft.com/office/powerpoint/2010/main" val="151691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tanding behind a person sitting at a desk&#10;&#10;Description automatically generated with medium confidence">
            <a:extLst>
              <a:ext uri="{FF2B5EF4-FFF2-40B4-BE49-F238E27FC236}">
                <a16:creationId xmlns:a16="http://schemas.microsoft.com/office/drawing/2014/main" id="{882F1447-502B-4B84-A318-660FCD588455}"/>
              </a:ext>
            </a:extLst>
          </p:cNvPr>
          <p:cNvPicPr>
            <a:picLocks noGrp="1" noChangeAspect="1"/>
          </p:cNvPicPr>
          <p:nvPr>
            <p:ph idx="1"/>
          </p:nvPr>
        </p:nvPicPr>
        <p:blipFill>
          <a:blip r:embed="rId3"/>
          <a:stretch>
            <a:fillRect/>
          </a:stretch>
        </p:blipFill>
        <p:spPr>
          <a:xfrm>
            <a:off x="4878545" y="2241419"/>
            <a:ext cx="6095599" cy="3965575"/>
          </a:xfrm>
        </p:spPr>
      </p:pic>
      <p:pic>
        <p:nvPicPr>
          <p:cNvPr id="7" name="Picture 6">
            <a:extLst>
              <a:ext uri="{FF2B5EF4-FFF2-40B4-BE49-F238E27FC236}">
                <a16:creationId xmlns:a16="http://schemas.microsoft.com/office/drawing/2014/main" id="{5E54B737-0855-475F-A4DE-D8AA25193F7B}"/>
              </a:ext>
            </a:extLst>
          </p:cNvPr>
          <p:cNvPicPr>
            <a:picLocks noChangeAspect="1"/>
          </p:cNvPicPr>
          <p:nvPr/>
        </p:nvPicPr>
        <p:blipFill>
          <a:blip r:embed="rId4"/>
          <a:stretch>
            <a:fillRect/>
          </a:stretch>
        </p:blipFill>
        <p:spPr>
          <a:xfrm>
            <a:off x="819842" y="1724376"/>
            <a:ext cx="3627154" cy="4719346"/>
          </a:xfrm>
          <a:prstGeom prst="rect">
            <a:avLst/>
          </a:prstGeom>
          <a:effectLst>
            <a:outerShdw blurRad="50800" dist="38100" dir="2700000" sx="102000" sy="102000" algn="tl" rotWithShape="0">
              <a:prstClr val="black">
                <a:alpha val="40000"/>
              </a:prstClr>
            </a:outerShdw>
          </a:effectLst>
        </p:spPr>
      </p:pic>
      <p:sp>
        <p:nvSpPr>
          <p:cNvPr id="6" name="Title 1">
            <a:extLst>
              <a:ext uri="{FF2B5EF4-FFF2-40B4-BE49-F238E27FC236}">
                <a16:creationId xmlns:a16="http://schemas.microsoft.com/office/drawing/2014/main" id="{3A00C254-3849-4142-AACC-6D0090B08947}"/>
              </a:ext>
            </a:extLst>
          </p:cNvPr>
          <p:cNvSpPr>
            <a:spLocks noGrp="1"/>
          </p:cNvSpPr>
          <p:nvPr>
            <p:ph type="title"/>
          </p:nvPr>
        </p:nvSpPr>
        <p:spPr>
          <a:xfrm>
            <a:off x="248973" y="738902"/>
            <a:ext cx="10953000" cy="919373"/>
          </a:xfrm>
        </p:spPr>
        <p:txBody>
          <a:bodyPr/>
          <a:lstStyle/>
          <a:p>
            <a:r>
              <a:rPr lang="en-US" dirty="0"/>
              <a:t>Clinician Well-being</a:t>
            </a:r>
          </a:p>
        </p:txBody>
      </p:sp>
    </p:spTree>
    <p:extLst>
      <p:ext uri="{BB962C8B-B14F-4D97-AF65-F5344CB8AC3E}">
        <p14:creationId xmlns:p14="http://schemas.microsoft.com/office/powerpoint/2010/main" val="38454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40B393-5CFE-438C-ADE2-F9315CFA393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57" b="89827" l="606" r="97980">
                        <a14:foregroundMark x1="55051" y1="56061" x2="55051" y2="56061"/>
                        <a14:foregroundMark x1="55859" y1="35714" x2="55859" y2="35714"/>
                        <a14:foregroundMark x1="55859" y1="35714" x2="33737" y2="32900"/>
                        <a14:foregroundMark x1="33737" y1="32900" x2="21414" y2="42641"/>
                        <a14:foregroundMark x1="21414" y1="42641" x2="31414" y2="69048"/>
                        <a14:foregroundMark x1="31414" y1="69048" x2="64141" y2="70563"/>
                        <a14:foregroundMark x1="64141" y1="70563" x2="72727" y2="65584"/>
                        <a14:foregroundMark x1="1030" y1="16475" x2="606" y2="16450"/>
                        <a14:foregroundMark x1="34646" y1="81818" x2="34646" y2="81818"/>
                        <a14:foregroundMark x1="29798" y1="78571" x2="41010" y2="85714"/>
                        <a14:foregroundMark x1="41010" y1="85714" x2="31313" y2="75325"/>
                        <a14:foregroundMark x1="31313" y1="75325" x2="28586" y2="79437"/>
                        <a14:foregroundMark x1="3838" y1="34199" x2="11212" y2="53030"/>
                        <a14:foregroundMark x1="11212" y1="53030" x2="20505" y2="53030"/>
                        <a14:foregroundMark x1="20505" y1="53030" x2="13434" y2="30952"/>
                        <a14:foregroundMark x1="13434" y1="30952" x2="4848" y2="30952"/>
                        <a14:foregroundMark x1="4848" y1="30952" x2="4141" y2="35281"/>
                        <a14:foregroundMark x1="4646" y1="35281" x2="10808" y2="34632"/>
                        <a14:foregroundMark x1="7677" y1="40909" x2="13535" y2="41558"/>
                        <a14:foregroundMark x1="11414" y1="51082" x2="18788" y2="51299"/>
                        <a14:backgroundMark x1="38889" y1="16450" x2="38889" y2="16450"/>
                        <a14:backgroundMark x1="46768" y1="15368" x2="81414" y2="12121"/>
                        <a14:backgroundMark x1="81414" y1="12121" x2="3838" y2="6926"/>
                        <a14:backgroundMark x1="3838" y1="6926" x2="30303" y2="20779"/>
                        <a14:backgroundMark x1="30303" y1="20779" x2="47374" y2="14719"/>
                        <a14:backgroundMark x1="12626" y1="18615" x2="3131" y2="16667"/>
                        <a14:backgroundMark x1="3131" y1="16667" x2="12222" y2="8874"/>
                        <a14:backgroundMark x1="12222" y1="8874" x2="12424" y2="18398"/>
                        <a14:backgroundMark x1="1313" y1="18398" x2="1313" y2="18398"/>
                        <a14:backgroundMark x1="1313" y1="17100" x2="1313" y2="17100"/>
                        <a14:backgroundMark x1="2323" y1="16883" x2="2323" y2="16883"/>
                        <a14:backgroundMark x1="909" y1="16883" x2="909" y2="16883"/>
                        <a14:backgroundMark x1="909" y1="16883" x2="8586" y2="16883"/>
                        <a14:backgroundMark x1="91212" y1="12554" x2="59798" y2="6710"/>
                        <a14:backgroundMark x1="59798" y1="6710" x2="58081" y2="5628"/>
                        <a14:backgroundMark x1="51313" y1="20779" x2="75354" y2="21861"/>
                        <a14:backgroundMark x1="76364" y1="22944" x2="97778" y2="22944"/>
                        <a14:backgroundMark x1="76263" y1="20779" x2="76263" y2="20779"/>
                        <a14:backgroundMark x1="76263" y1="20779" x2="79495" y2="20779"/>
                        <a14:backgroundMark x1="75556" y1="21861" x2="75556" y2="21861"/>
                        <a14:backgroundMark x1="76364" y1="20779" x2="73737" y2="20779"/>
                        <a14:backgroundMark x1="52020" y1="20130" x2="48081" y2="19481"/>
                      </a14:backgroundRemoval>
                    </a14:imgEffect>
                  </a14:imgLayer>
                </a14:imgProps>
              </a:ext>
            </a:extLst>
          </a:blip>
          <a:srcRect r="6463"/>
          <a:stretch/>
        </p:blipFill>
        <p:spPr>
          <a:xfrm>
            <a:off x="191264" y="894451"/>
            <a:ext cx="8104271" cy="404330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0495C62-8571-4E6E-BB3D-35BF80210B65}"/>
              </a:ext>
            </a:extLst>
          </p:cNvPr>
          <p:cNvSpPr txBox="1"/>
          <p:nvPr/>
        </p:nvSpPr>
        <p:spPr>
          <a:xfrm>
            <a:off x="1572716" y="1279466"/>
            <a:ext cx="6614962" cy="923330"/>
          </a:xfrm>
          <a:prstGeom prst="rect">
            <a:avLst/>
          </a:prstGeom>
          <a:noFill/>
        </p:spPr>
        <p:txBody>
          <a:bodyPr wrap="square" rtlCol="0">
            <a:spAutoFit/>
          </a:bodyPr>
          <a:lstStyle/>
          <a:p>
            <a:r>
              <a:rPr lang="en-US" b="1" i="0" dirty="0">
                <a:solidFill>
                  <a:srgbClr val="202A43"/>
                </a:solidFill>
                <a:effectLst/>
                <a:latin typeface="Arial" panose="020B0604020202020204" pitchFamily="34" charset="0"/>
              </a:rPr>
              <a:t>H.R.1195 - Workplace Violence Prevention for Health Care </a:t>
            </a:r>
            <a:br>
              <a:rPr lang="en-US" b="1" i="0" dirty="0">
                <a:solidFill>
                  <a:srgbClr val="202A43"/>
                </a:solidFill>
                <a:effectLst/>
                <a:latin typeface="Arial" panose="020B0604020202020204" pitchFamily="34" charset="0"/>
              </a:rPr>
            </a:br>
            <a:r>
              <a:rPr lang="en-US" b="1" i="0" dirty="0">
                <a:solidFill>
                  <a:srgbClr val="202A43"/>
                </a:solidFill>
                <a:effectLst/>
                <a:latin typeface="Arial" panose="020B0604020202020204" pitchFamily="34" charset="0"/>
              </a:rPr>
              <a:t>                  and Social Service Workers Act</a:t>
            </a:r>
          </a:p>
          <a:p>
            <a:endParaRPr lang="en-US" dirty="0"/>
          </a:p>
        </p:txBody>
      </p:sp>
      <p:pic>
        <p:nvPicPr>
          <p:cNvPr id="2050" name="Picture 2">
            <a:extLst>
              <a:ext uri="{FF2B5EF4-FFF2-40B4-BE49-F238E27FC236}">
                <a16:creationId xmlns:a16="http://schemas.microsoft.com/office/drawing/2014/main" id="{CAF6FC6D-CA34-497B-ACBA-1017054A48C4}"/>
              </a:ext>
            </a:extLst>
          </p:cNvPr>
          <p:cNvPicPr>
            <a:picLocks noGrp="1" noChangeAspect="1" noChangeArrowheads="1"/>
          </p:cNvPicPr>
          <p:nvPr>
            <p:ph idx="1"/>
          </p:nvPr>
        </p:nvPicPr>
        <p:blipFill rotWithShape="1">
          <a:blip r:embed="rId4">
            <a:extLst>
              <a:ext uri="{BEBA8EAE-BF5A-486C-A8C5-ECC9F3942E4B}">
                <a14:imgProps xmlns:a14="http://schemas.microsoft.com/office/drawing/2010/main">
                  <a14:imgLayer r:embed="rId5">
                    <a14:imgEffect>
                      <a14:backgroundRemoval t="31984" b="69636" l="2500" r="94875">
                        <a14:foregroundMark x1="16125" y1="36640" x2="5250" y2="37854"/>
                        <a14:foregroundMark x1="5250" y1="37854" x2="13000" y2="60121"/>
                        <a14:foregroundMark x1="13000" y1="60121" x2="15875" y2="40688"/>
                        <a14:foregroundMark x1="15875" y1="40688" x2="14625" y2="40486"/>
                        <a14:foregroundMark x1="46000" y1="36235" x2="26083" y2="33624"/>
                        <a14:foregroundMark x1="18761" y1="37555" x2="15125" y2="55061"/>
                        <a14:foregroundMark x1="15125" y1="55061" x2="21375" y2="69838"/>
                        <a14:foregroundMark x1="21375" y1="69838" x2="73750" y2="64777"/>
                        <a14:foregroundMark x1="73750" y1="64777" x2="89500" y2="67004"/>
                        <a14:foregroundMark x1="89500" y1="67004" x2="94875" y2="41903"/>
                        <a14:foregroundMark x1="94875" y1="41903" x2="45125" y2="35223"/>
                        <a14:foregroundMark x1="51000" y1="56275" x2="51000" y2="56275"/>
                        <a14:foregroundMark x1="2500" y1="61336" x2="2500" y2="61336"/>
                        <a14:foregroundMark x1="14625" y1="40081" x2="14625" y2="40081"/>
                        <a14:foregroundMark x1="14625" y1="40081" x2="14625" y2="40081"/>
                        <a14:foregroundMark x1="10875" y1="39879" x2="10875" y2="39879"/>
                        <a14:foregroundMark x1="26500" y1="33198" x2="26500" y2="33198"/>
                        <a14:foregroundMark x1="26500" y1="33198" x2="24625" y2="34008"/>
                        <a14:foregroundMark x1="26625" y1="35628" x2="26625" y2="36235"/>
                        <a14:foregroundMark x1="20125" y1="34008" x2="20375" y2="33603"/>
                        <a14:foregroundMark x1="19000" y1="34818" x2="19750" y2="34211"/>
                        <a14:foregroundMark x1="22250" y1="32996" x2="21625" y2="32996"/>
                        <a14:foregroundMark x1="20750" y1="32996" x2="20750" y2="32996"/>
                        <a14:foregroundMark x1="22375" y1="32996" x2="22375" y2="32996"/>
                        <a14:foregroundMark x1="22375" y1="32996" x2="26625" y2="34615"/>
                        <a14:foregroundMark x1="19000" y1="33603" x2="22375" y2="34211"/>
                      </a14:backgroundRemoval>
                    </a14:imgEffect>
                  </a14:imgLayer>
                </a14:imgProps>
              </a:ext>
              <a:ext uri="{28A0092B-C50C-407E-A947-70E740481C1C}">
                <a14:useLocalDpi xmlns:a14="http://schemas.microsoft.com/office/drawing/2010/main" val="0"/>
              </a:ext>
            </a:extLst>
          </a:blip>
          <a:srcRect t="27644" b="25269"/>
          <a:stretch/>
        </p:blipFill>
        <p:spPr bwMode="auto">
          <a:xfrm>
            <a:off x="5993244" y="4176669"/>
            <a:ext cx="6258859" cy="181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97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6639-E55C-4E58-B2A5-97153C26B0E5}"/>
              </a:ext>
            </a:extLst>
          </p:cNvPr>
          <p:cNvSpPr>
            <a:spLocks noGrp="1"/>
          </p:cNvSpPr>
          <p:nvPr>
            <p:ph type="title"/>
          </p:nvPr>
        </p:nvSpPr>
        <p:spPr>
          <a:xfrm>
            <a:off x="633984" y="823205"/>
            <a:ext cx="10953000" cy="919373"/>
          </a:xfrm>
        </p:spPr>
        <p:txBody>
          <a:bodyPr/>
          <a:lstStyle/>
          <a:p>
            <a:r>
              <a:rPr lang="en-US" dirty="0"/>
              <a:t>Due Process &amp; Other Rights</a:t>
            </a:r>
          </a:p>
        </p:txBody>
      </p:sp>
      <p:pic>
        <p:nvPicPr>
          <p:cNvPr id="4" name="Content Placeholder 3">
            <a:extLst>
              <a:ext uri="{FF2B5EF4-FFF2-40B4-BE49-F238E27FC236}">
                <a16:creationId xmlns:a16="http://schemas.microsoft.com/office/drawing/2014/main" id="{70CECA2A-8AA5-4BB1-B03D-254E1EAE5141}"/>
              </a:ext>
            </a:extLst>
          </p:cNvPr>
          <p:cNvPicPr>
            <a:picLocks noGrp="1" noChangeAspect="1"/>
          </p:cNvPicPr>
          <p:nvPr>
            <p:ph idx="1"/>
          </p:nvPr>
        </p:nvPicPr>
        <p:blipFill>
          <a:blip r:embed="rId2"/>
          <a:stretch>
            <a:fillRect/>
          </a:stretch>
        </p:blipFill>
        <p:spPr>
          <a:xfrm>
            <a:off x="1105620" y="1602833"/>
            <a:ext cx="4380778" cy="492056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1EA0DAE-F20E-4630-9091-5792ABF587D5}"/>
              </a:ext>
            </a:extLst>
          </p:cNvPr>
          <p:cNvPicPr>
            <a:picLocks noChangeAspect="1"/>
          </p:cNvPicPr>
          <p:nvPr/>
        </p:nvPicPr>
        <p:blipFill>
          <a:blip r:embed="rId3"/>
          <a:stretch>
            <a:fillRect/>
          </a:stretch>
        </p:blipFill>
        <p:spPr>
          <a:xfrm>
            <a:off x="6503535" y="1289377"/>
            <a:ext cx="3747370" cy="5311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3092158"/>
      </p:ext>
    </p:extLst>
  </p:cSld>
  <p:clrMapOvr>
    <a:masterClrMapping/>
  </p:clrMapOvr>
</p:sld>
</file>

<file path=ppt/theme/theme1.xml><?xml version="1.0" encoding="utf-8"?>
<a:theme xmlns:a="http://schemas.openxmlformats.org/drawingml/2006/main" name="Custom Design">
  <a:themeElements>
    <a:clrScheme name="ACEP Colors">
      <a:dk1>
        <a:srgbClr val="000000"/>
      </a:dk1>
      <a:lt1>
        <a:srgbClr val="FFFFFF"/>
      </a:lt1>
      <a:dk2>
        <a:srgbClr val="0776BD"/>
      </a:dk2>
      <a:lt2>
        <a:srgbClr val="F0F6FF"/>
      </a:lt2>
      <a:accent1>
        <a:srgbClr val="157BBE"/>
      </a:accent1>
      <a:accent2>
        <a:srgbClr val="70A149"/>
      </a:accent2>
      <a:accent3>
        <a:srgbClr val="C58E2F"/>
      </a:accent3>
      <a:accent4>
        <a:srgbClr val="0C5F95"/>
      </a:accent4>
      <a:accent5>
        <a:srgbClr val="C91E43"/>
      </a:accent5>
      <a:accent6>
        <a:srgbClr val="6D3889"/>
      </a:accent6>
      <a:hlink>
        <a:srgbClr val="157BBE"/>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3">
      <a:dk1>
        <a:srgbClr val="000000"/>
      </a:dk1>
      <a:lt1>
        <a:srgbClr val="FFFFFF"/>
      </a:lt1>
      <a:dk2>
        <a:srgbClr val="0776BD"/>
      </a:dk2>
      <a:lt2>
        <a:srgbClr val="F0F6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CEP Colors">
      <a:dk1>
        <a:srgbClr val="000000"/>
      </a:dk1>
      <a:lt1>
        <a:srgbClr val="FFFFFF"/>
      </a:lt1>
      <a:dk2>
        <a:srgbClr val="0776BD"/>
      </a:dk2>
      <a:lt2>
        <a:srgbClr val="F0F6FF"/>
      </a:lt2>
      <a:accent1>
        <a:srgbClr val="157BBE"/>
      </a:accent1>
      <a:accent2>
        <a:srgbClr val="70A149"/>
      </a:accent2>
      <a:accent3>
        <a:srgbClr val="C58E2F"/>
      </a:accent3>
      <a:accent4>
        <a:srgbClr val="0C5F95"/>
      </a:accent4>
      <a:accent5>
        <a:srgbClr val="C91E43"/>
      </a:accent5>
      <a:accent6>
        <a:srgbClr val="6D3889"/>
      </a:accent6>
      <a:hlink>
        <a:srgbClr val="157BBE"/>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1873</TotalTime>
  <Words>569</Words>
  <Application>Microsoft Office PowerPoint</Application>
  <PresentationFormat>Widescreen</PresentationFormat>
  <Paragraphs>127</Paragraphs>
  <Slides>20</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Helvetica Neue</vt:lpstr>
      <vt:lpstr>HelveticaNeue</vt:lpstr>
      <vt:lpstr>Oswald</vt:lpstr>
      <vt:lpstr>Custom Design</vt:lpstr>
      <vt:lpstr>1_Custom Design</vt:lpstr>
      <vt:lpstr>2_Custom Design</vt:lpstr>
      <vt:lpstr>PowerPoint Presentation</vt:lpstr>
      <vt:lpstr>ACEP Strategic Priorities</vt:lpstr>
      <vt:lpstr>PowerPoint Presentation</vt:lpstr>
      <vt:lpstr>Priority Issues</vt:lpstr>
      <vt:lpstr>Workforce</vt:lpstr>
      <vt:lpstr>PowerPoint Presentation</vt:lpstr>
      <vt:lpstr>Clinician Well-being</vt:lpstr>
      <vt:lpstr>PowerPoint Presentation</vt:lpstr>
      <vt:lpstr>Due Process &amp; Other Rights</vt:lpstr>
      <vt:lpstr>PowerPoint Presentation</vt:lpstr>
      <vt:lpstr>PowerPoint Presentation</vt:lpstr>
      <vt:lpstr>Mental Health/SUD</vt:lpstr>
      <vt:lpstr>Reimbursement</vt:lpstr>
      <vt:lpstr>Health Equity</vt:lpstr>
      <vt:lpstr>Other Priority Issues</vt:lpstr>
      <vt:lpstr>Other Priority Issues</vt:lpstr>
      <vt:lpstr>Other Priority Issues</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Wooster</cp:lastModifiedBy>
  <cp:revision>490</cp:revision>
  <dcterms:created xsi:type="dcterms:W3CDTF">2017-02-15T15:38:19Z</dcterms:created>
  <dcterms:modified xsi:type="dcterms:W3CDTF">2022-03-20T17:22:53Z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-691311735</vt:i4>
  </property>
  <property fmtid="{D5CDD505-2E9C-101B-9397-08002B2CF9AE}" pid="3" name="_NewReviewCycle">
    <vt:lpwstr/>
  </property>
  <property fmtid="{D5CDD505-2E9C-101B-9397-08002B2CF9AE}" pid="4" name="_EmailSubject">
    <vt:lpwstr>Speaker slides - Laura Wooster</vt:lpwstr>
  </property>
  <property fmtid="{D5CDD505-2E9C-101B-9397-08002B2CF9AE}" pid="5" name="_AuthorEmail">
    <vt:lpwstr>lwooster@acep.org</vt:lpwstr>
  </property>
  <property fmtid="{D5CDD505-2E9C-101B-9397-08002B2CF9AE}" pid="6" name="_AuthorEmailDisplayName">
    <vt:lpwstr>Laura Wooster</vt:lpwstr>
  </property>
</Properties>
</file>