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256" r:id="rId2"/>
    <p:sldId id="257" r:id="rId3"/>
    <p:sldId id="258" r:id="rId4"/>
    <p:sldId id="273" r:id="rId5"/>
    <p:sldId id="274" r:id="rId6"/>
    <p:sldId id="289" r:id="rId7"/>
    <p:sldId id="288" r:id="rId8"/>
    <p:sldId id="275" r:id="rId9"/>
    <p:sldId id="324" r:id="rId10"/>
    <p:sldId id="277" r:id="rId11"/>
    <p:sldId id="321" r:id="rId12"/>
    <p:sldId id="322" r:id="rId13"/>
    <p:sldId id="303" r:id="rId14"/>
    <p:sldId id="313" r:id="rId15"/>
    <p:sldId id="304" r:id="rId16"/>
    <p:sldId id="314" r:id="rId17"/>
    <p:sldId id="276" r:id="rId18"/>
    <p:sldId id="323" r:id="rId19"/>
    <p:sldId id="281" r:id="rId20"/>
    <p:sldId id="308" r:id="rId21"/>
    <p:sldId id="307" r:id="rId22"/>
    <p:sldId id="311" r:id="rId23"/>
    <p:sldId id="285" r:id="rId24"/>
    <p:sldId id="290" r:id="rId25"/>
    <p:sldId id="312" r:id="rId26"/>
    <p:sldId id="292" r:id="rId27"/>
    <p:sldId id="282" r:id="rId28"/>
    <p:sldId id="315" r:id="rId29"/>
    <p:sldId id="298" r:id="rId30"/>
    <p:sldId id="316" r:id="rId31"/>
    <p:sldId id="299" r:id="rId32"/>
    <p:sldId id="327" r:id="rId33"/>
    <p:sldId id="291" r:id="rId34"/>
    <p:sldId id="296" r:id="rId35"/>
    <p:sldId id="317" r:id="rId36"/>
    <p:sldId id="283" r:id="rId37"/>
    <p:sldId id="318" r:id="rId38"/>
    <p:sldId id="300" r:id="rId39"/>
    <p:sldId id="326" r:id="rId40"/>
    <p:sldId id="301" r:id="rId41"/>
    <p:sldId id="297" r:id="rId42"/>
    <p:sldId id="319" r:id="rId43"/>
    <p:sldId id="302" r:id="rId44"/>
    <p:sldId id="320" r:id="rId45"/>
    <p:sldId id="305" r:id="rId46"/>
    <p:sldId id="325" r:id="rId47"/>
    <p:sldId id="30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118" autoAdjust="0"/>
    <p:restoredTop sz="86471" autoAdjust="0"/>
  </p:normalViewPr>
  <p:slideViewPr>
    <p:cSldViewPr snapToGrid="0">
      <p:cViewPr>
        <p:scale>
          <a:sx n="54" d="100"/>
          <a:sy n="54" d="100"/>
        </p:scale>
        <p:origin x="68" y="12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3893A-84FE-47DD-9630-C77BD9411758}" type="datetimeFigureOut">
              <a:rPr lang="en-US" smtClean="0"/>
              <a:t>3/20/2022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46891-47CE-4CD2-AAFA-7B93D92D03B7}" type="slidenum">
              <a:rPr lang="en-US" smtClean="0"/>
              <a:t>‹#›</a:t>
            </a:fld>
            <a:endParaRPr lang="en-US" dirty="0"/>
          </a:p>
        </p:txBody>
      </p:sp>
    </p:spTree>
    <p:extLst>
      <p:ext uri="{BB962C8B-B14F-4D97-AF65-F5344CB8AC3E}">
        <p14:creationId xmlns:p14="http://schemas.microsoft.com/office/powerpoint/2010/main" val="364915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Many are saying that COVID is endemic -- how does this make you feel?
https://www.polleverywhere.com/multiple_choice_polls/6OQOW5VzgVdWe4omsZVQt?state=opened&amp;flow=Default&amp;onscreen=persist</a:t>
            </a:r>
          </a:p>
        </p:txBody>
      </p:sp>
      <p:sp>
        <p:nvSpPr>
          <p:cNvPr id="4" name="Slide Number Placeholder 3"/>
          <p:cNvSpPr>
            <a:spLocks noGrp="1"/>
          </p:cNvSpPr>
          <p:nvPr>
            <p:ph type="sldNum" sz="quarter" idx="5"/>
          </p:nvPr>
        </p:nvSpPr>
        <p:spPr/>
        <p:txBody>
          <a:bodyPr/>
          <a:lstStyle/>
          <a:p>
            <a:fld id="{EF646891-47CE-4CD2-AAFA-7B93D92D03B7}" type="slidenum">
              <a:rPr lang="en-US" smtClean="0"/>
              <a:t>12</a:t>
            </a:fld>
            <a:endParaRPr lang="en-US" dirty="0"/>
          </a:p>
        </p:txBody>
      </p:sp>
      <p:sp>
        <p:nvSpPr>
          <p:cNvPr id="5" name="TextBox 4">
            <a:extLst>
              <a:ext uri="{FF2B5EF4-FFF2-40B4-BE49-F238E27FC236}">
                <a16:creationId xmlns:a16="http://schemas.microsoft.com/office/drawing/2014/main" id="{395E9241-5DB0-48B9-B29D-08F772C79075}"/>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00315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Compared to pre-COVID, how likely are faculty to be in taking on additional academic &amp; administrative roles?
https://www.polleverywhere.com/multiple_choice_polls/SQJqokZRPqiFuKHbhaZ3P?state=opened&amp;flow=Default&amp;onscreen=persist</a:t>
            </a:r>
          </a:p>
        </p:txBody>
      </p:sp>
      <p:sp>
        <p:nvSpPr>
          <p:cNvPr id="4" name="Slide Number Placeholder 3"/>
          <p:cNvSpPr>
            <a:spLocks noGrp="1"/>
          </p:cNvSpPr>
          <p:nvPr>
            <p:ph type="sldNum" sz="quarter" idx="5"/>
          </p:nvPr>
        </p:nvSpPr>
        <p:spPr/>
        <p:txBody>
          <a:bodyPr/>
          <a:lstStyle/>
          <a:p>
            <a:fld id="{EF646891-47CE-4CD2-AAFA-7B93D92D03B7}" type="slidenum">
              <a:rPr lang="en-US" smtClean="0"/>
              <a:t>42</a:t>
            </a:fld>
            <a:endParaRPr lang="en-US" dirty="0"/>
          </a:p>
        </p:txBody>
      </p:sp>
      <p:sp>
        <p:nvSpPr>
          <p:cNvPr id="5" name="TextBox 4">
            <a:extLst>
              <a:ext uri="{FF2B5EF4-FFF2-40B4-BE49-F238E27FC236}">
                <a16:creationId xmlns:a16="http://schemas.microsoft.com/office/drawing/2014/main" id="{AA611773-C090-4094-B092-5ACC4228816F}"/>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7443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Have you developed a program or taken specific steps to actively re-engage faculty in their academic career growth?
https://www.polleverywhere.com/multiple_choice_polls/3byvwdMjPTE52X2ESilF6?state=opened&amp;flow=Default&amp;onscreen=persist</a:t>
            </a:r>
          </a:p>
        </p:txBody>
      </p:sp>
      <p:sp>
        <p:nvSpPr>
          <p:cNvPr id="4" name="Slide Number Placeholder 3"/>
          <p:cNvSpPr>
            <a:spLocks noGrp="1"/>
          </p:cNvSpPr>
          <p:nvPr>
            <p:ph type="sldNum" sz="quarter" idx="5"/>
          </p:nvPr>
        </p:nvSpPr>
        <p:spPr/>
        <p:txBody>
          <a:bodyPr/>
          <a:lstStyle/>
          <a:p>
            <a:fld id="{EF646891-47CE-4CD2-AAFA-7B93D92D03B7}" type="slidenum">
              <a:rPr lang="en-US" smtClean="0"/>
              <a:t>44</a:t>
            </a:fld>
            <a:endParaRPr lang="en-US" dirty="0"/>
          </a:p>
        </p:txBody>
      </p:sp>
      <p:sp>
        <p:nvSpPr>
          <p:cNvPr id="5" name="TextBox 4">
            <a:extLst>
              <a:ext uri="{FF2B5EF4-FFF2-40B4-BE49-F238E27FC236}">
                <a16:creationId xmlns:a16="http://schemas.microsoft.com/office/drawing/2014/main" id="{B7C7E7A3-45E5-43CB-9703-A763A6D0FDF2}"/>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661202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What are you doing to actively re-engage faculty &amp; Staff in their careers ? Has your department or institution developed new programs for career development of your faculty &amp; Staff ?
https://www.polleverywhere.com/free_text_polls/t58PATTVNmFTuhs5W9pmN</a:t>
            </a:r>
          </a:p>
        </p:txBody>
      </p:sp>
      <p:sp>
        <p:nvSpPr>
          <p:cNvPr id="4" name="Slide Number Placeholder 3"/>
          <p:cNvSpPr>
            <a:spLocks noGrp="1"/>
          </p:cNvSpPr>
          <p:nvPr>
            <p:ph type="sldNum" sz="quarter" idx="5"/>
          </p:nvPr>
        </p:nvSpPr>
        <p:spPr/>
        <p:txBody>
          <a:bodyPr/>
          <a:lstStyle/>
          <a:p>
            <a:fld id="{EF646891-47CE-4CD2-AAFA-7B93D92D03B7}" type="slidenum">
              <a:rPr lang="en-US" smtClean="0"/>
              <a:t>46</a:t>
            </a:fld>
            <a:endParaRPr lang="en-US" dirty="0"/>
          </a:p>
        </p:txBody>
      </p:sp>
      <p:sp>
        <p:nvSpPr>
          <p:cNvPr id="5" name="TextBox 4">
            <a:extLst>
              <a:ext uri="{FF2B5EF4-FFF2-40B4-BE49-F238E27FC236}">
                <a16:creationId xmlns:a16="http://schemas.microsoft.com/office/drawing/2014/main" id="{9F661B23-858C-497D-BC1B-FFE3785D0EB9}"/>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1279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Over the last 12 months how has your faculty attrition compared to pre-COVID?
https://www.polleverywhere.com/multiple_choice_polls/9PuI2KgXJdgqIOG80y2Fc?state=opened&amp;flow=Default&amp;onscreen=persist</a:t>
            </a:r>
          </a:p>
        </p:txBody>
      </p:sp>
      <p:sp>
        <p:nvSpPr>
          <p:cNvPr id="4" name="Slide Number Placeholder 3"/>
          <p:cNvSpPr>
            <a:spLocks noGrp="1"/>
          </p:cNvSpPr>
          <p:nvPr>
            <p:ph type="sldNum" sz="quarter" idx="5"/>
          </p:nvPr>
        </p:nvSpPr>
        <p:spPr/>
        <p:txBody>
          <a:bodyPr/>
          <a:lstStyle/>
          <a:p>
            <a:fld id="{EF646891-47CE-4CD2-AAFA-7B93D92D03B7}" type="slidenum">
              <a:rPr lang="en-US" smtClean="0"/>
              <a:t>14</a:t>
            </a:fld>
            <a:endParaRPr lang="en-US" dirty="0"/>
          </a:p>
        </p:txBody>
      </p:sp>
      <p:sp>
        <p:nvSpPr>
          <p:cNvPr id="5" name="TextBox 4">
            <a:extLst>
              <a:ext uri="{FF2B5EF4-FFF2-40B4-BE49-F238E27FC236}">
                <a16:creationId xmlns:a16="http://schemas.microsoft.com/office/drawing/2014/main" id="{67466329-1F1D-4A3D-A5DB-E3D2AF831321}"/>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45903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Over the last 12 months what has been the leading destination of faculty who have left your department?
https://www.polleverywhere.com/multiple_choice_polls/EpN1tw2d0UKCYiIoIeDHv?state=opened&amp;flow=Default&amp;onscreen=persist</a:t>
            </a:r>
          </a:p>
        </p:txBody>
      </p:sp>
      <p:sp>
        <p:nvSpPr>
          <p:cNvPr id="4" name="Slide Number Placeholder 3"/>
          <p:cNvSpPr>
            <a:spLocks noGrp="1"/>
          </p:cNvSpPr>
          <p:nvPr>
            <p:ph type="sldNum" sz="quarter" idx="5"/>
          </p:nvPr>
        </p:nvSpPr>
        <p:spPr/>
        <p:txBody>
          <a:bodyPr/>
          <a:lstStyle/>
          <a:p>
            <a:fld id="{EF646891-47CE-4CD2-AAFA-7B93D92D03B7}" type="slidenum">
              <a:rPr lang="en-US" smtClean="0"/>
              <a:t>16</a:t>
            </a:fld>
            <a:endParaRPr lang="en-US" dirty="0"/>
          </a:p>
        </p:txBody>
      </p:sp>
      <p:sp>
        <p:nvSpPr>
          <p:cNvPr id="5" name="TextBox 4">
            <a:extLst>
              <a:ext uri="{FF2B5EF4-FFF2-40B4-BE49-F238E27FC236}">
                <a16:creationId xmlns:a16="http://schemas.microsoft.com/office/drawing/2014/main" id="{1D505F2E-DE32-4657-9891-6EE00402C577}"/>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03071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Are you regularly surveying your faculty &amp; staff to increase engagement (e.g. 'Pulse surveys')?
https://www.polleverywhere.com/multiple_choice_polls/DWRU4yYasUj6oxHd0vaTQ?state=opened&amp;flow=Default&amp;onscreen=persist</a:t>
            </a:r>
          </a:p>
        </p:txBody>
      </p:sp>
      <p:sp>
        <p:nvSpPr>
          <p:cNvPr id="4" name="Slide Number Placeholder 3"/>
          <p:cNvSpPr>
            <a:spLocks noGrp="1"/>
          </p:cNvSpPr>
          <p:nvPr>
            <p:ph type="sldNum" sz="quarter" idx="5"/>
          </p:nvPr>
        </p:nvSpPr>
        <p:spPr/>
        <p:txBody>
          <a:bodyPr/>
          <a:lstStyle/>
          <a:p>
            <a:fld id="{EF646891-47CE-4CD2-AAFA-7B93D92D03B7}" type="slidenum">
              <a:rPr lang="en-US" smtClean="0"/>
              <a:t>28</a:t>
            </a:fld>
            <a:endParaRPr lang="en-US" dirty="0"/>
          </a:p>
        </p:txBody>
      </p:sp>
      <p:sp>
        <p:nvSpPr>
          <p:cNvPr id="5" name="TextBox 4">
            <a:extLst>
              <a:ext uri="{FF2B5EF4-FFF2-40B4-BE49-F238E27FC236}">
                <a16:creationId xmlns:a16="http://schemas.microsoft.com/office/drawing/2014/main" id="{8F540308-6C86-45B9-8E20-BDBFD575CF2D}"/>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799849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Have you developed a system to check in on clinicians for signs of burnout and/or depression?
https://www.polleverywhere.com/multiple_choice_polls/C9hJV09BdypHo2wh9X5JO?state=opened&amp;flow=Default&amp;onscreen=persist</a:t>
            </a:r>
          </a:p>
        </p:txBody>
      </p:sp>
      <p:sp>
        <p:nvSpPr>
          <p:cNvPr id="4" name="Slide Number Placeholder 3"/>
          <p:cNvSpPr>
            <a:spLocks noGrp="1"/>
          </p:cNvSpPr>
          <p:nvPr>
            <p:ph type="sldNum" sz="quarter" idx="5"/>
          </p:nvPr>
        </p:nvSpPr>
        <p:spPr/>
        <p:txBody>
          <a:bodyPr/>
          <a:lstStyle/>
          <a:p>
            <a:fld id="{EF646891-47CE-4CD2-AAFA-7B93D92D03B7}" type="slidenum">
              <a:rPr lang="en-US" smtClean="0"/>
              <a:t>30</a:t>
            </a:fld>
            <a:endParaRPr lang="en-US" dirty="0"/>
          </a:p>
        </p:txBody>
      </p:sp>
      <p:sp>
        <p:nvSpPr>
          <p:cNvPr id="5" name="TextBox 4">
            <a:extLst>
              <a:ext uri="{FF2B5EF4-FFF2-40B4-BE49-F238E27FC236}">
                <a16:creationId xmlns:a16="http://schemas.microsoft.com/office/drawing/2014/main" id="{6AAC9741-9676-49CF-8416-B19D77321D67}"/>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8148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What are you doing to increase engagement with faculty &amp; staff? What are you doing to improve communication to your faculty &amp; staff?
https://www.polleverywhere.com/free_text_polls/p6Ds5FSQsdD6kgESJpUq6</a:t>
            </a:r>
          </a:p>
        </p:txBody>
      </p:sp>
      <p:sp>
        <p:nvSpPr>
          <p:cNvPr id="4" name="Slide Number Placeholder 3"/>
          <p:cNvSpPr>
            <a:spLocks noGrp="1"/>
          </p:cNvSpPr>
          <p:nvPr>
            <p:ph type="sldNum" sz="quarter" idx="5"/>
          </p:nvPr>
        </p:nvSpPr>
        <p:spPr/>
        <p:txBody>
          <a:bodyPr/>
          <a:lstStyle/>
          <a:p>
            <a:fld id="{EF646891-47CE-4CD2-AAFA-7B93D92D03B7}" type="slidenum">
              <a:rPr lang="en-US" smtClean="0"/>
              <a:t>32</a:t>
            </a:fld>
            <a:endParaRPr lang="en-US" dirty="0"/>
          </a:p>
        </p:txBody>
      </p:sp>
      <p:sp>
        <p:nvSpPr>
          <p:cNvPr id="5" name="TextBox 4">
            <a:extLst>
              <a:ext uri="{FF2B5EF4-FFF2-40B4-BE49-F238E27FC236}">
                <a16:creationId xmlns:a16="http://schemas.microsoft.com/office/drawing/2014/main" id="{B69AB778-B3E7-46C1-8251-987EBB3611B9}"/>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020265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How do you plan to hold your main faculty meetings going forward (e.g. faculty meeting, clinical site meeting)?
https://www.polleverywhere.com/multiple_choice_polls/2Y82K2s2dguSto99QiHtf?state=opened&amp;flow=Default&amp;onscreen=persist</a:t>
            </a:r>
          </a:p>
        </p:txBody>
      </p:sp>
      <p:sp>
        <p:nvSpPr>
          <p:cNvPr id="4" name="Slide Number Placeholder 3"/>
          <p:cNvSpPr>
            <a:spLocks noGrp="1"/>
          </p:cNvSpPr>
          <p:nvPr>
            <p:ph type="sldNum" sz="quarter" idx="5"/>
          </p:nvPr>
        </p:nvSpPr>
        <p:spPr/>
        <p:txBody>
          <a:bodyPr/>
          <a:lstStyle/>
          <a:p>
            <a:fld id="{EF646891-47CE-4CD2-AAFA-7B93D92D03B7}" type="slidenum">
              <a:rPr lang="en-US" smtClean="0"/>
              <a:t>35</a:t>
            </a:fld>
            <a:endParaRPr lang="en-US" dirty="0"/>
          </a:p>
        </p:txBody>
      </p:sp>
      <p:sp>
        <p:nvSpPr>
          <p:cNvPr id="5" name="TextBox 4">
            <a:extLst>
              <a:ext uri="{FF2B5EF4-FFF2-40B4-BE49-F238E27FC236}">
                <a16:creationId xmlns:a16="http://schemas.microsoft.com/office/drawing/2014/main" id="{33F8B4D0-7A79-49F8-A095-8F099D176EC8}"/>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81557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Compared to pre-COVID, have you changed clinical scheduling policies to increase flexibility for PHYSICIANS (e.g. increasing templates, backup, nocturnists, leave)?
https://www.polleverywhere.com/multiple_choice_polls/0T5WOqk7ONvE2iOuobn0u?state=opened&amp;flow=Default&amp;onscreen=persist</a:t>
            </a:r>
          </a:p>
        </p:txBody>
      </p:sp>
      <p:sp>
        <p:nvSpPr>
          <p:cNvPr id="4" name="Slide Number Placeholder 3"/>
          <p:cNvSpPr>
            <a:spLocks noGrp="1"/>
          </p:cNvSpPr>
          <p:nvPr>
            <p:ph type="sldNum" sz="quarter" idx="5"/>
          </p:nvPr>
        </p:nvSpPr>
        <p:spPr/>
        <p:txBody>
          <a:bodyPr/>
          <a:lstStyle/>
          <a:p>
            <a:fld id="{EF646891-47CE-4CD2-AAFA-7B93D92D03B7}" type="slidenum">
              <a:rPr lang="en-US" smtClean="0"/>
              <a:t>37</a:t>
            </a:fld>
            <a:endParaRPr lang="en-US" dirty="0"/>
          </a:p>
        </p:txBody>
      </p:sp>
      <p:sp>
        <p:nvSpPr>
          <p:cNvPr id="5" name="TextBox 4">
            <a:extLst>
              <a:ext uri="{FF2B5EF4-FFF2-40B4-BE49-F238E27FC236}">
                <a16:creationId xmlns:a16="http://schemas.microsoft.com/office/drawing/2014/main" id="{214044DC-7549-4374-8D4F-39905300FBDC}"/>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108410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What are you doing to increase flexibility for faculty &amp; Staff? What are you doing to give autonomy to your faculty &amp; staff?
https://www.polleverywhere.com/free_text_polls/5AaA6I8QbSvnrCZLw1TOm</a:t>
            </a:r>
          </a:p>
        </p:txBody>
      </p:sp>
      <p:sp>
        <p:nvSpPr>
          <p:cNvPr id="4" name="Slide Number Placeholder 3"/>
          <p:cNvSpPr>
            <a:spLocks noGrp="1"/>
          </p:cNvSpPr>
          <p:nvPr>
            <p:ph type="sldNum" sz="quarter" idx="5"/>
          </p:nvPr>
        </p:nvSpPr>
        <p:spPr/>
        <p:txBody>
          <a:bodyPr/>
          <a:lstStyle/>
          <a:p>
            <a:fld id="{EF646891-47CE-4CD2-AAFA-7B93D92D03B7}" type="slidenum">
              <a:rPr lang="en-US" smtClean="0"/>
              <a:t>39</a:t>
            </a:fld>
            <a:endParaRPr lang="en-US" dirty="0"/>
          </a:p>
        </p:txBody>
      </p:sp>
      <p:sp>
        <p:nvSpPr>
          <p:cNvPr id="5" name="TextBox 4">
            <a:extLst>
              <a:ext uri="{FF2B5EF4-FFF2-40B4-BE49-F238E27FC236}">
                <a16:creationId xmlns:a16="http://schemas.microsoft.com/office/drawing/2014/main" id="{FDB26958-4B43-4045-B1D0-36DBFAF6AA08}"/>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696421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3/20/2022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B625E-A8ED-46EE-B1A5-D968C7F074FB}"/>
              </a:ext>
            </a:extLst>
          </p:cNvPr>
          <p:cNvSpPr>
            <a:spLocks noGrp="1"/>
          </p:cNvSpPr>
          <p:nvPr>
            <p:ph type="ctrTitle"/>
          </p:nvPr>
        </p:nvSpPr>
        <p:spPr>
          <a:xfrm>
            <a:off x="1071449" y="1376987"/>
            <a:ext cx="10049102" cy="2509213"/>
          </a:xfrm>
        </p:spPr>
        <p:txBody>
          <a:bodyPr/>
          <a:lstStyle/>
          <a:p>
            <a:r>
              <a:rPr lang="en-US" b="1" dirty="0"/>
              <a:t>Post Covid-19: Best Practices for the Workplace New Normal </a:t>
            </a:r>
            <a:br>
              <a:rPr lang="en-US" b="1" dirty="0"/>
            </a:br>
            <a:endParaRPr lang="en-US" b="1" dirty="0"/>
          </a:p>
        </p:txBody>
      </p:sp>
      <p:sp>
        <p:nvSpPr>
          <p:cNvPr id="3" name="Subtitle 2">
            <a:extLst>
              <a:ext uri="{FF2B5EF4-FFF2-40B4-BE49-F238E27FC236}">
                <a16:creationId xmlns:a16="http://schemas.microsoft.com/office/drawing/2014/main" id="{122AFC43-38C2-45AE-8603-99C30F28BE2F}"/>
              </a:ext>
            </a:extLst>
          </p:cNvPr>
          <p:cNvSpPr>
            <a:spLocks noGrp="1"/>
          </p:cNvSpPr>
          <p:nvPr>
            <p:ph type="subTitle" idx="1"/>
          </p:nvPr>
        </p:nvSpPr>
        <p:spPr/>
        <p:txBody>
          <a:bodyPr>
            <a:normAutofit fontScale="92500"/>
          </a:bodyPr>
          <a:lstStyle/>
          <a:p>
            <a:r>
              <a:rPr lang="en-US" sz="2800" b="1" dirty="0">
                <a:solidFill>
                  <a:schemeClr val="tx1"/>
                </a:solidFill>
              </a:rPr>
              <a:t>Jay Schuur, MD, MHS</a:t>
            </a:r>
          </a:p>
          <a:p>
            <a:r>
              <a:rPr lang="en-US" sz="2800" b="1" dirty="0">
                <a:solidFill>
                  <a:schemeClr val="tx1"/>
                </a:solidFill>
              </a:rPr>
              <a:t>Warren Alpert Medical School, Brown University</a:t>
            </a:r>
          </a:p>
        </p:txBody>
      </p:sp>
    </p:spTree>
    <p:extLst>
      <p:ext uri="{BB962C8B-B14F-4D97-AF65-F5344CB8AC3E}">
        <p14:creationId xmlns:p14="http://schemas.microsoft.com/office/powerpoint/2010/main" val="27534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44F221F-CA9A-45DD-9564-552943D5A5AC}"/>
              </a:ext>
            </a:extLst>
          </p:cNvPr>
          <p:cNvPicPr>
            <a:picLocks noGrp="1" noChangeAspect="1"/>
          </p:cNvPicPr>
          <p:nvPr>
            <p:ph sz="quarter" idx="13"/>
          </p:nvPr>
        </p:nvPicPr>
        <p:blipFill>
          <a:blip r:embed="rId2"/>
          <a:stretch>
            <a:fillRect/>
          </a:stretch>
        </p:blipFill>
        <p:spPr>
          <a:xfrm>
            <a:off x="112355" y="331135"/>
            <a:ext cx="5795939" cy="2490442"/>
          </a:xfrm>
        </p:spPr>
      </p:pic>
      <p:sp>
        <p:nvSpPr>
          <p:cNvPr id="6" name="Content Placeholder 5">
            <a:extLst>
              <a:ext uri="{FF2B5EF4-FFF2-40B4-BE49-F238E27FC236}">
                <a16:creationId xmlns:a16="http://schemas.microsoft.com/office/drawing/2014/main" id="{48B3C871-6E4C-46C1-8BF3-CBB07CA5FA25}"/>
              </a:ext>
            </a:extLst>
          </p:cNvPr>
          <p:cNvSpPr>
            <a:spLocks noGrp="1"/>
          </p:cNvSpPr>
          <p:nvPr>
            <p:ph sz="quarter" idx="14"/>
          </p:nvPr>
        </p:nvSpPr>
        <p:spPr>
          <a:xfrm>
            <a:off x="6172200" y="618518"/>
            <a:ext cx="5105400" cy="6034530"/>
          </a:xfrm>
        </p:spPr>
        <p:txBody>
          <a:bodyPr>
            <a:normAutofit/>
          </a:bodyPr>
          <a:lstStyle/>
          <a:p>
            <a:pPr marL="0" indent="0">
              <a:buNone/>
            </a:pPr>
            <a:r>
              <a:rPr lang="en-US" sz="1600" b="1" dirty="0"/>
              <a:t>Doctors long for the last century. Back then, they were paid well, revered by everyone and largely left alone to practice as they please. As the war against Covid-19 winds down, doctors believe now is the time to demand a return to the glory days when physicians ruled medicine. To get there, doctors want more money, respect and autonomy. They’ll get none of that because our nation can’t afford to give it to them.</a:t>
            </a:r>
          </a:p>
          <a:p>
            <a:pPr marL="0" indent="0">
              <a:buNone/>
            </a:pPr>
            <a:r>
              <a:rPr lang="en-US" sz="1600" b="1" dirty="0"/>
              <a:t>Soon, reality will set in for physicians: Any solution that depends on giving doctors more dollars or fewer responsibilities will be a nonstarter. Twentieth-century medicine is dead and, with this loss, doctors will experience the five stages of grief.</a:t>
            </a:r>
          </a:p>
        </p:txBody>
      </p:sp>
      <p:sp>
        <p:nvSpPr>
          <p:cNvPr id="4" name="Content Placeholder 5">
            <a:extLst>
              <a:ext uri="{FF2B5EF4-FFF2-40B4-BE49-F238E27FC236}">
                <a16:creationId xmlns:a16="http://schemas.microsoft.com/office/drawing/2014/main" id="{4B4CDD80-166F-46B2-918C-1E1BDE2B70E5}"/>
              </a:ext>
            </a:extLst>
          </p:cNvPr>
          <p:cNvSpPr txBox="1">
            <a:spLocks/>
          </p:cNvSpPr>
          <p:nvPr/>
        </p:nvSpPr>
        <p:spPr>
          <a:xfrm>
            <a:off x="112355" y="2983104"/>
            <a:ext cx="5776817" cy="339562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1600" b="1" dirty="0"/>
              <a:t>Trying to turn back the clock</a:t>
            </a:r>
          </a:p>
          <a:p>
            <a:pPr marL="0" indent="0">
              <a:buFont typeface="Arial" panose="020B0604020202020204" pitchFamily="34" charset="0"/>
              <a:buNone/>
            </a:pPr>
            <a:r>
              <a:rPr lang="en-US" sz="1600" b="1" dirty="0"/>
              <a:t>Physicians have had a rough century, so far. In addition to battling Covid-19, doctors have spent the past two decades fighting the healthcare industry’s fiercest players and losing, badly.</a:t>
            </a:r>
          </a:p>
          <a:p>
            <a:pPr marL="0" indent="0">
              <a:buFont typeface="Arial" panose="020B0604020202020204" pitchFamily="34" charset="0"/>
              <a:buNone/>
            </a:pPr>
            <a:r>
              <a:rPr lang="en-US" sz="1600" dirty="0"/>
              <a:t>Power in the industry now belongs to health insurance companies, major drug makers and hospital tycoons. Physicians feel beaten up, burned out and abused by a system so overrun with regulations that clinicians now spend more time filling out paperwork than helping patients.</a:t>
            </a:r>
          </a:p>
        </p:txBody>
      </p:sp>
    </p:spTree>
    <p:extLst>
      <p:ext uri="{BB962C8B-B14F-4D97-AF65-F5344CB8AC3E}">
        <p14:creationId xmlns:p14="http://schemas.microsoft.com/office/powerpoint/2010/main" val="1455069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BB53D-92FF-4515-A5D7-E55F631D9B3B}"/>
              </a:ext>
            </a:extLst>
          </p:cNvPr>
          <p:cNvSpPr>
            <a:spLocks noGrp="1"/>
          </p:cNvSpPr>
          <p:nvPr>
            <p:ph type="title"/>
          </p:nvPr>
        </p:nvSpPr>
        <p:spPr/>
        <p:txBody>
          <a:bodyPr/>
          <a:lstStyle/>
          <a:p>
            <a:r>
              <a:rPr lang="en-US" dirty="0"/>
              <a:t>Live polling</a:t>
            </a:r>
          </a:p>
        </p:txBody>
      </p:sp>
      <p:pic>
        <p:nvPicPr>
          <p:cNvPr id="7" name="Content Placeholder 6" descr="Qr code&#10;&#10;Description automatically generated">
            <a:extLst>
              <a:ext uri="{FF2B5EF4-FFF2-40B4-BE49-F238E27FC236}">
                <a16:creationId xmlns:a16="http://schemas.microsoft.com/office/drawing/2014/main" id="{BA33F64F-E5B7-4E1C-B47A-F1758E0B1255}"/>
              </a:ext>
            </a:extLst>
          </p:cNvPr>
          <p:cNvPicPr>
            <a:picLocks noGrp="1" noChangeAspect="1"/>
          </p:cNvPicPr>
          <p:nvPr>
            <p:ph sz="quarter" idx="13"/>
          </p:nvPr>
        </p:nvPicPr>
        <p:blipFill>
          <a:blip r:embed="rId2"/>
          <a:stretch>
            <a:fillRect/>
          </a:stretch>
        </p:blipFill>
        <p:spPr>
          <a:xfrm>
            <a:off x="7430569" y="1996399"/>
            <a:ext cx="4689214" cy="4689214"/>
          </a:xfrm>
        </p:spPr>
      </p:pic>
      <p:sp>
        <p:nvSpPr>
          <p:cNvPr id="8" name="TextBox 7">
            <a:extLst>
              <a:ext uri="{FF2B5EF4-FFF2-40B4-BE49-F238E27FC236}">
                <a16:creationId xmlns:a16="http://schemas.microsoft.com/office/drawing/2014/main" id="{B243609E-FA72-4C44-B0AA-CA91F6B4F393}"/>
              </a:ext>
            </a:extLst>
          </p:cNvPr>
          <p:cNvSpPr txBox="1"/>
          <p:nvPr/>
        </p:nvSpPr>
        <p:spPr>
          <a:xfrm>
            <a:off x="143239" y="2732669"/>
            <a:ext cx="7287330" cy="2800767"/>
          </a:xfrm>
          <a:prstGeom prst="rect">
            <a:avLst/>
          </a:prstGeom>
          <a:noFill/>
        </p:spPr>
        <p:txBody>
          <a:bodyPr wrap="square" rtlCol="0">
            <a:spAutoFit/>
          </a:bodyPr>
          <a:lstStyle/>
          <a:p>
            <a:r>
              <a:rPr lang="en-US" sz="4400" b="1" dirty="0"/>
              <a:t>Text EMEDSURVEY to 22333</a:t>
            </a:r>
          </a:p>
          <a:p>
            <a:endParaRPr lang="en-US" sz="4400" b="1" dirty="0"/>
          </a:p>
          <a:p>
            <a:r>
              <a:rPr lang="en-US" sz="4400" b="1" dirty="0"/>
              <a:t>Or go to www.pollev.com/emedsurvey</a:t>
            </a:r>
          </a:p>
        </p:txBody>
      </p:sp>
    </p:spTree>
    <p:extLst>
      <p:ext uri="{BB962C8B-B14F-4D97-AF65-F5344CB8AC3E}">
        <p14:creationId xmlns:p14="http://schemas.microsoft.com/office/powerpoint/2010/main" val="395200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C9EA68-4616-4A68-88DB-18E571E77BF8}"/>
              </a:ext>
            </a:extLst>
          </p:cNvPr>
          <p:cNvPicPr>
            <a:picLocks/>
          </p:cNvPicPr>
          <p:nvPr>
            <p:custDataLst>
              <p:tags r:id="rId1"/>
            </p:custDataLst>
          </p:nvPr>
        </p:nvPicPr>
        <p:blipFill>
          <a:blip r:embed="rId4"/>
          <a:stretch>
            <a:fillRect/>
          </a:stretch>
        </p:blipFill>
        <p:spPr>
          <a:xfrm>
            <a:off x="0" y="232228"/>
            <a:ext cx="6429829" cy="6458858"/>
          </a:xfrm>
          <a:prstGeom prst="rect">
            <a:avLst/>
          </a:prstGeom>
        </p:spPr>
      </p:pic>
      <p:pic>
        <p:nvPicPr>
          <p:cNvPr id="4" name="Content Placeholder 6" descr="Qr code&#10;&#10;Description automatically generated">
            <a:extLst>
              <a:ext uri="{FF2B5EF4-FFF2-40B4-BE49-F238E27FC236}">
                <a16:creationId xmlns:a16="http://schemas.microsoft.com/office/drawing/2014/main" id="{6D52764A-7161-4A18-86D6-451FC806EFA7}"/>
              </a:ext>
            </a:extLst>
          </p:cNvPr>
          <p:cNvPicPr>
            <a:picLocks noChangeAspect="1"/>
          </p:cNvPicPr>
          <p:nvPr/>
        </p:nvPicPr>
        <p:blipFill>
          <a:blip r:embed="rId5"/>
          <a:stretch>
            <a:fillRect/>
          </a:stretch>
        </p:blipFill>
        <p:spPr>
          <a:xfrm>
            <a:off x="6678849" y="1074056"/>
            <a:ext cx="5370286" cy="5370286"/>
          </a:xfrm>
          <a:prstGeom prst="rect">
            <a:avLst/>
          </a:prstGeom>
        </p:spPr>
      </p:pic>
    </p:spTree>
    <p:extLst>
      <p:ext uri="{BB962C8B-B14F-4D97-AF65-F5344CB8AC3E}">
        <p14:creationId xmlns:p14="http://schemas.microsoft.com/office/powerpoint/2010/main" val="501978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54F9-5D8E-471F-9724-D02431250998}"/>
              </a:ext>
            </a:extLst>
          </p:cNvPr>
          <p:cNvSpPr>
            <a:spLocks noGrp="1"/>
          </p:cNvSpPr>
          <p:nvPr>
            <p:ph type="title"/>
          </p:nvPr>
        </p:nvSpPr>
        <p:spPr/>
        <p:txBody>
          <a:bodyPr>
            <a:normAutofit fontScale="90000"/>
          </a:bodyPr>
          <a:lstStyle/>
          <a:p>
            <a:r>
              <a:rPr lang="en-US" sz="4400" b="1" dirty="0"/>
              <a:t>Poll: over the last 12 months how has your faculty attrition compared to pre-covid?</a:t>
            </a:r>
            <a:br>
              <a:rPr lang="en-US" sz="4400" b="1" dirty="0"/>
            </a:br>
            <a:r>
              <a:rPr lang="en-US" sz="4400" b="1" dirty="0"/>
              <a:t>(</a:t>
            </a:r>
            <a:r>
              <a:rPr lang="en-US" b="1" dirty="0"/>
              <a:t>Faculty leaving employment in your department)</a:t>
            </a:r>
            <a:endParaRPr lang="en-US" sz="4400" b="1" dirty="0"/>
          </a:p>
        </p:txBody>
      </p:sp>
      <p:sp>
        <p:nvSpPr>
          <p:cNvPr id="3" name="Content Placeholder 2">
            <a:extLst>
              <a:ext uri="{FF2B5EF4-FFF2-40B4-BE49-F238E27FC236}">
                <a16:creationId xmlns:a16="http://schemas.microsoft.com/office/drawing/2014/main" id="{9A44886D-52A6-48EF-B1AF-57AD346F252A}"/>
              </a:ext>
            </a:extLst>
          </p:cNvPr>
          <p:cNvSpPr>
            <a:spLocks noGrp="1"/>
          </p:cNvSpPr>
          <p:nvPr>
            <p:ph sz="quarter" idx="13"/>
          </p:nvPr>
        </p:nvSpPr>
        <p:spPr/>
        <p:txBody>
          <a:bodyPr>
            <a:normAutofit/>
          </a:bodyPr>
          <a:lstStyle/>
          <a:p>
            <a:r>
              <a:rPr lang="en-US" sz="2800" dirty="0"/>
              <a:t>Less attrition</a:t>
            </a:r>
          </a:p>
          <a:p>
            <a:r>
              <a:rPr lang="en-US" sz="2800" dirty="0"/>
              <a:t>About the same</a:t>
            </a:r>
          </a:p>
          <a:p>
            <a:r>
              <a:rPr lang="en-US" sz="2800" dirty="0"/>
              <a:t>More attrition</a:t>
            </a:r>
          </a:p>
        </p:txBody>
      </p:sp>
    </p:spTree>
    <p:extLst>
      <p:ext uri="{BB962C8B-B14F-4D97-AF65-F5344CB8AC3E}">
        <p14:creationId xmlns:p14="http://schemas.microsoft.com/office/powerpoint/2010/main" val="154563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9CA11D-CC79-46E2-A2D9-B22A26246B07}"/>
              </a:ext>
            </a:extLst>
          </p:cNvPr>
          <p:cNvPicPr>
            <a:picLocks/>
          </p:cNvPicPr>
          <p:nvPr>
            <p:custDataLst>
              <p:tags r:id="rId1"/>
            </p:custDataLst>
          </p:nvPr>
        </p:nvPicPr>
        <p:blipFill>
          <a:blip r:embed="rId4"/>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44351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54F9-5D8E-471F-9724-D02431250998}"/>
              </a:ext>
            </a:extLst>
          </p:cNvPr>
          <p:cNvSpPr>
            <a:spLocks noGrp="1"/>
          </p:cNvSpPr>
          <p:nvPr>
            <p:ph type="title"/>
          </p:nvPr>
        </p:nvSpPr>
        <p:spPr/>
        <p:txBody>
          <a:bodyPr>
            <a:normAutofit fontScale="90000"/>
          </a:bodyPr>
          <a:lstStyle/>
          <a:p>
            <a:r>
              <a:rPr lang="en-US" sz="4400" b="1" dirty="0"/>
              <a:t>Poll: over the last 12 months what has been the leading destination of faculty who have left Your Department</a:t>
            </a:r>
          </a:p>
        </p:txBody>
      </p:sp>
      <p:sp>
        <p:nvSpPr>
          <p:cNvPr id="3" name="Content Placeholder 2">
            <a:extLst>
              <a:ext uri="{FF2B5EF4-FFF2-40B4-BE49-F238E27FC236}">
                <a16:creationId xmlns:a16="http://schemas.microsoft.com/office/drawing/2014/main" id="{9A44886D-52A6-48EF-B1AF-57AD346F252A}"/>
              </a:ext>
            </a:extLst>
          </p:cNvPr>
          <p:cNvSpPr>
            <a:spLocks noGrp="1"/>
          </p:cNvSpPr>
          <p:nvPr>
            <p:ph sz="quarter" idx="13"/>
          </p:nvPr>
        </p:nvSpPr>
        <p:spPr/>
        <p:txBody>
          <a:bodyPr>
            <a:normAutofit/>
          </a:bodyPr>
          <a:lstStyle/>
          <a:p>
            <a:r>
              <a:rPr lang="en-US" sz="2800" dirty="0"/>
              <a:t>Left medicine / retired</a:t>
            </a:r>
          </a:p>
          <a:p>
            <a:r>
              <a:rPr lang="en-US" sz="2800" dirty="0"/>
              <a:t>A non-em practice (urgent care, wound care, etc.)</a:t>
            </a:r>
          </a:p>
          <a:p>
            <a:r>
              <a:rPr lang="en-US" sz="2800" dirty="0"/>
              <a:t>Community em (left academic job)</a:t>
            </a:r>
          </a:p>
          <a:p>
            <a:r>
              <a:rPr lang="en-US" sz="2800" dirty="0"/>
              <a:t>A different academic job</a:t>
            </a:r>
          </a:p>
          <a:p>
            <a:endParaRPr lang="en-US" sz="2800" dirty="0"/>
          </a:p>
        </p:txBody>
      </p:sp>
    </p:spTree>
    <p:extLst>
      <p:ext uri="{BB962C8B-B14F-4D97-AF65-F5344CB8AC3E}">
        <p14:creationId xmlns:p14="http://schemas.microsoft.com/office/powerpoint/2010/main" val="145913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F8D2E0-B116-432A-8CAB-10DB4687A2C2}"/>
              </a:ext>
            </a:extLst>
          </p:cNvPr>
          <p:cNvPicPr>
            <a:picLocks/>
          </p:cNvPicPr>
          <p:nvPr>
            <p:custDataLst>
              <p:tags r:id="rId1"/>
            </p:custDataLst>
          </p:nvPr>
        </p:nvPicPr>
        <p:blipFill>
          <a:blip r:embed="rId4"/>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776492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3274B0C-1CB3-4AA4-A183-20B7FE5DB1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E640319-3BB6-49BF-BAF4-D63FEC73E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5BECDBB2-914C-44DE-B171-6F7946196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2">
            <a:extLst>
              <a:ext uri="{FF2B5EF4-FFF2-40B4-BE49-F238E27FC236}">
                <a16:creationId xmlns:a16="http://schemas.microsoft.com/office/drawing/2014/main" id="{1D5C6008-3DE6-42B7-AED2-68544F325B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D09915C-7FC3-45EF-BDD0-6393ACE446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97584" y="-2"/>
            <a:ext cx="12192000" cy="6858000"/>
          </a:xfrm>
          <a:prstGeom prst="rect">
            <a:avLst/>
          </a:prstGeom>
        </p:spPr>
      </p:pic>
      <p:pic>
        <p:nvPicPr>
          <p:cNvPr id="8" name="Picture 7" descr="A rainbow over a beach&#10;&#10;Description automatically generated with low confidence">
            <a:extLst>
              <a:ext uri="{FF2B5EF4-FFF2-40B4-BE49-F238E27FC236}">
                <a16:creationId xmlns:a16="http://schemas.microsoft.com/office/drawing/2014/main" id="{19D27D22-604C-46A7-822C-DA012686110E}"/>
              </a:ext>
            </a:extLst>
          </p:cNvPr>
          <p:cNvPicPr>
            <a:picLocks noChangeAspect="1"/>
          </p:cNvPicPr>
          <p:nvPr/>
        </p:nvPicPr>
        <p:blipFill rotWithShape="1">
          <a:blip r:embed="rId4"/>
          <a:srcRect t="1595"/>
          <a:stretch/>
        </p:blipFill>
        <p:spPr>
          <a:xfrm>
            <a:off x="-197581" y="10"/>
            <a:ext cx="12389581" cy="6857990"/>
          </a:xfrm>
          <a:prstGeom prst="rect">
            <a:avLst/>
          </a:prstGeom>
        </p:spPr>
      </p:pic>
    </p:spTree>
    <p:extLst>
      <p:ext uri="{BB962C8B-B14F-4D97-AF65-F5344CB8AC3E}">
        <p14:creationId xmlns:p14="http://schemas.microsoft.com/office/powerpoint/2010/main" val="1538872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62858C-4C11-445D-9A5B-3CCADA6D96F6}"/>
              </a:ext>
            </a:extLst>
          </p:cNvPr>
          <p:cNvPicPr>
            <a:picLocks noChangeAspect="1"/>
          </p:cNvPicPr>
          <p:nvPr/>
        </p:nvPicPr>
        <p:blipFill rotWithShape="1">
          <a:blip r:embed="rId2"/>
          <a:srcRect l="8767" t="37749" r="45455" b="27965"/>
          <a:stretch/>
        </p:blipFill>
        <p:spPr>
          <a:xfrm>
            <a:off x="7918564" y="5035138"/>
            <a:ext cx="4087389" cy="1721921"/>
          </a:xfrm>
          <a:prstGeom prst="rect">
            <a:avLst/>
          </a:prstGeom>
        </p:spPr>
      </p:pic>
      <p:pic>
        <p:nvPicPr>
          <p:cNvPr id="10" name="Picture 9">
            <a:extLst>
              <a:ext uri="{FF2B5EF4-FFF2-40B4-BE49-F238E27FC236}">
                <a16:creationId xmlns:a16="http://schemas.microsoft.com/office/drawing/2014/main" id="{8EA9E8A2-F7C9-4DD1-8ADB-811C922F1DC8}"/>
              </a:ext>
            </a:extLst>
          </p:cNvPr>
          <p:cNvPicPr>
            <a:picLocks noChangeAspect="1"/>
          </p:cNvPicPr>
          <p:nvPr/>
        </p:nvPicPr>
        <p:blipFill>
          <a:blip r:embed="rId3"/>
          <a:stretch>
            <a:fillRect/>
          </a:stretch>
        </p:blipFill>
        <p:spPr>
          <a:xfrm>
            <a:off x="6120949" y="3047130"/>
            <a:ext cx="4464240" cy="1891627"/>
          </a:xfrm>
          <a:prstGeom prst="rect">
            <a:avLst/>
          </a:prstGeom>
        </p:spPr>
      </p:pic>
      <p:pic>
        <p:nvPicPr>
          <p:cNvPr id="12" name="Picture 11">
            <a:extLst>
              <a:ext uri="{FF2B5EF4-FFF2-40B4-BE49-F238E27FC236}">
                <a16:creationId xmlns:a16="http://schemas.microsoft.com/office/drawing/2014/main" id="{1E157FAD-8D85-46FA-A232-CD539BDE5EFB}"/>
              </a:ext>
            </a:extLst>
          </p:cNvPr>
          <p:cNvPicPr>
            <a:picLocks noChangeAspect="1"/>
          </p:cNvPicPr>
          <p:nvPr/>
        </p:nvPicPr>
        <p:blipFill rotWithShape="1">
          <a:blip r:embed="rId4"/>
          <a:srcRect l="1526" t="25731" r="16052" b="40819"/>
          <a:stretch/>
        </p:blipFill>
        <p:spPr>
          <a:xfrm>
            <a:off x="5852661" y="228717"/>
            <a:ext cx="4962427" cy="1132861"/>
          </a:xfrm>
          <a:prstGeom prst="rect">
            <a:avLst/>
          </a:prstGeom>
        </p:spPr>
      </p:pic>
      <p:pic>
        <p:nvPicPr>
          <p:cNvPr id="14" name="Picture 13">
            <a:extLst>
              <a:ext uri="{FF2B5EF4-FFF2-40B4-BE49-F238E27FC236}">
                <a16:creationId xmlns:a16="http://schemas.microsoft.com/office/drawing/2014/main" id="{2D23089E-1937-4E20-9E4D-48F176CE0F4B}"/>
              </a:ext>
            </a:extLst>
          </p:cNvPr>
          <p:cNvPicPr>
            <a:picLocks noChangeAspect="1"/>
          </p:cNvPicPr>
          <p:nvPr/>
        </p:nvPicPr>
        <p:blipFill rotWithShape="1">
          <a:blip r:embed="rId5"/>
          <a:srcRect l="1526" t="18479" r="57500" b="38948"/>
          <a:stretch/>
        </p:blipFill>
        <p:spPr>
          <a:xfrm>
            <a:off x="89552" y="4542166"/>
            <a:ext cx="3962400" cy="2315834"/>
          </a:xfrm>
          <a:prstGeom prst="rect">
            <a:avLst/>
          </a:prstGeom>
        </p:spPr>
      </p:pic>
      <p:pic>
        <p:nvPicPr>
          <p:cNvPr id="16" name="Picture 15">
            <a:extLst>
              <a:ext uri="{FF2B5EF4-FFF2-40B4-BE49-F238E27FC236}">
                <a16:creationId xmlns:a16="http://schemas.microsoft.com/office/drawing/2014/main" id="{E933319D-3CBF-43AB-8B5E-C55CB6956C80}"/>
              </a:ext>
            </a:extLst>
          </p:cNvPr>
          <p:cNvPicPr>
            <a:picLocks noChangeAspect="1"/>
          </p:cNvPicPr>
          <p:nvPr/>
        </p:nvPicPr>
        <p:blipFill rotWithShape="1">
          <a:blip r:embed="rId6"/>
          <a:srcRect t="17076" r="59026" b="40351"/>
          <a:stretch/>
        </p:blipFill>
        <p:spPr>
          <a:xfrm>
            <a:off x="89551" y="349665"/>
            <a:ext cx="4196939" cy="2452911"/>
          </a:xfrm>
          <a:prstGeom prst="rect">
            <a:avLst/>
          </a:prstGeom>
        </p:spPr>
      </p:pic>
      <p:pic>
        <p:nvPicPr>
          <p:cNvPr id="18" name="Picture 17">
            <a:extLst>
              <a:ext uri="{FF2B5EF4-FFF2-40B4-BE49-F238E27FC236}">
                <a16:creationId xmlns:a16="http://schemas.microsoft.com/office/drawing/2014/main" id="{1835C4E0-8720-4245-81D2-B2CC610C201D}"/>
              </a:ext>
            </a:extLst>
          </p:cNvPr>
          <p:cNvPicPr>
            <a:picLocks noChangeAspect="1"/>
          </p:cNvPicPr>
          <p:nvPr/>
        </p:nvPicPr>
        <p:blipFill rotWithShape="1">
          <a:blip r:embed="rId7"/>
          <a:srcRect l="2500" t="16374" r="53948" b="34970"/>
          <a:stretch/>
        </p:blipFill>
        <p:spPr>
          <a:xfrm>
            <a:off x="1574887" y="2622923"/>
            <a:ext cx="3685294" cy="2315834"/>
          </a:xfrm>
          <a:prstGeom prst="rect">
            <a:avLst/>
          </a:prstGeom>
        </p:spPr>
      </p:pic>
      <p:pic>
        <p:nvPicPr>
          <p:cNvPr id="8" name="Picture 7">
            <a:extLst>
              <a:ext uri="{FF2B5EF4-FFF2-40B4-BE49-F238E27FC236}">
                <a16:creationId xmlns:a16="http://schemas.microsoft.com/office/drawing/2014/main" id="{FDDCE8BE-132C-45A7-A7BB-311FF9D4CD45}"/>
              </a:ext>
            </a:extLst>
          </p:cNvPr>
          <p:cNvPicPr>
            <a:picLocks noChangeAspect="1"/>
          </p:cNvPicPr>
          <p:nvPr/>
        </p:nvPicPr>
        <p:blipFill>
          <a:blip r:embed="rId8"/>
          <a:stretch>
            <a:fillRect/>
          </a:stretch>
        </p:blipFill>
        <p:spPr>
          <a:xfrm>
            <a:off x="8238976" y="1348322"/>
            <a:ext cx="3766977" cy="2076667"/>
          </a:xfrm>
          <a:prstGeom prst="rect">
            <a:avLst/>
          </a:prstGeom>
        </p:spPr>
      </p:pic>
    </p:spTree>
    <p:extLst>
      <p:ext uri="{BB962C8B-B14F-4D97-AF65-F5344CB8AC3E}">
        <p14:creationId xmlns:p14="http://schemas.microsoft.com/office/powerpoint/2010/main" val="968484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54F9-5D8E-471F-9724-D02431250998}"/>
              </a:ext>
            </a:extLst>
          </p:cNvPr>
          <p:cNvSpPr>
            <a:spLocks noGrp="1"/>
          </p:cNvSpPr>
          <p:nvPr>
            <p:ph type="title"/>
          </p:nvPr>
        </p:nvSpPr>
        <p:spPr>
          <a:xfrm>
            <a:off x="913774" y="211593"/>
            <a:ext cx="10364451" cy="1596177"/>
          </a:xfrm>
        </p:spPr>
        <p:txBody>
          <a:bodyPr>
            <a:normAutofit/>
          </a:bodyPr>
          <a:lstStyle/>
          <a:p>
            <a:r>
              <a:rPr lang="en-US" sz="4400" b="1" dirty="0"/>
              <a:t>Motivating knowledge workers</a:t>
            </a:r>
          </a:p>
        </p:txBody>
      </p:sp>
      <p:sp>
        <p:nvSpPr>
          <p:cNvPr id="5" name="Content Placeholder 4">
            <a:extLst>
              <a:ext uri="{FF2B5EF4-FFF2-40B4-BE49-F238E27FC236}">
                <a16:creationId xmlns:a16="http://schemas.microsoft.com/office/drawing/2014/main" id="{C319BAB8-BC47-4501-BDFA-4A72D122F4FB}"/>
              </a:ext>
            </a:extLst>
          </p:cNvPr>
          <p:cNvSpPr>
            <a:spLocks noGrp="1"/>
          </p:cNvSpPr>
          <p:nvPr>
            <p:ph sz="quarter" idx="14"/>
          </p:nvPr>
        </p:nvSpPr>
        <p:spPr>
          <a:xfrm>
            <a:off x="6172825" y="1903954"/>
            <a:ext cx="5105400" cy="4449345"/>
          </a:xfrm>
        </p:spPr>
        <p:txBody>
          <a:bodyPr>
            <a:normAutofit fontScale="92500" lnSpcReduction="10000"/>
          </a:bodyPr>
          <a:lstStyle/>
          <a:p>
            <a:r>
              <a:rPr lang="en-US" sz="2800" dirty="0"/>
              <a:t>Traditional carrots and sticks are not motivating to knowledge workers, and can demotivate</a:t>
            </a:r>
          </a:p>
          <a:p>
            <a:r>
              <a:rPr lang="en-US" sz="2800" dirty="0"/>
              <a:t>human motivation is largely intrinsic; the aspects of this motivation can be divided into autonomy, mastery, and purpose.</a:t>
            </a:r>
          </a:p>
          <a:p>
            <a:endParaRPr lang="en-US" dirty="0"/>
          </a:p>
        </p:txBody>
      </p:sp>
      <p:pic>
        <p:nvPicPr>
          <p:cNvPr id="7" name="Picture 6">
            <a:extLst>
              <a:ext uri="{FF2B5EF4-FFF2-40B4-BE49-F238E27FC236}">
                <a16:creationId xmlns:a16="http://schemas.microsoft.com/office/drawing/2014/main" id="{D876CC20-B21C-4327-9495-4C8F1DBF0866}"/>
              </a:ext>
            </a:extLst>
          </p:cNvPr>
          <p:cNvPicPr>
            <a:picLocks noChangeAspect="1"/>
          </p:cNvPicPr>
          <p:nvPr/>
        </p:nvPicPr>
        <p:blipFill>
          <a:blip r:embed="rId2"/>
          <a:stretch>
            <a:fillRect/>
          </a:stretch>
        </p:blipFill>
        <p:spPr>
          <a:xfrm>
            <a:off x="403135" y="1807770"/>
            <a:ext cx="3171825" cy="4762500"/>
          </a:xfrm>
          <a:prstGeom prst="rect">
            <a:avLst/>
          </a:prstGeom>
        </p:spPr>
      </p:pic>
      <p:pic>
        <p:nvPicPr>
          <p:cNvPr id="2050" name="Picture 2">
            <a:extLst>
              <a:ext uri="{FF2B5EF4-FFF2-40B4-BE49-F238E27FC236}">
                <a16:creationId xmlns:a16="http://schemas.microsoft.com/office/drawing/2014/main" id="{B676E53E-334A-4CFB-9CD0-CDC448DCA0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07" r="22612" b="45455"/>
          <a:stretch/>
        </p:blipFill>
        <p:spPr bwMode="auto">
          <a:xfrm>
            <a:off x="3574960" y="4824720"/>
            <a:ext cx="1577047" cy="193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09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0000-7F59-45E9-B2C4-6AF1163D5638}"/>
              </a:ext>
            </a:extLst>
          </p:cNvPr>
          <p:cNvSpPr>
            <a:spLocks noGrp="1"/>
          </p:cNvSpPr>
          <p:nvPr>
            <p:ph type="title"/>
          </p:nvPr>
        </p:nvSpPr>
        <p:spPr/>
        <p:txBody>
          <a:bodyPr>
            <a:normAutofit/>
          </a:bodyPr>
          <a:lstStyle/>
          <a:p>
            <a:r>
              <a:rPr lang="en-US" sz="4800" b="1" dirty="0"/>
              <a:t>Disclosures</a:t>
            </a:r>
          </a:p>
        </p:txBody>
      </p:sp>
      <p:sp>
        <p:nvSpPr>
          <p:cNvPr id="3" name="Content Placeholder 2">
            <a:extLst>
              <a:ext uri="{FF2B5EF4-FFF2-40B4-BE49-F238E27FC236}">
                <a16:creationId xmlns:a16="http://schemas.microsoft.com/office/drawing/2014/main" id="{81F5C22D-8F0A-4915-901A-982FF3AC7039}"/>
              </a:ext>
            </a:extLst>
          </p:cNvPr>
          <p:cNvSpPr>
            <a:spLocks noGrp="1"/>
          </p:cNvSpPr>
          <p:nvPr>
            <p:ph sz="quarter" idx="13"/>
          </p:nvPr>
        </p:nvSpPr>
        <p:spPr/>
        <p:txBody>
          <a:bodyPr>
            <a:normAutofit/>
          </a:bodyPr>
          <a:lstStyle/>
          <a:p>
            <a:r>
              <a:rPr lang="en-US" sz="2800" dirty="0"/>
              <a:t>No current disclosures</a:t>
            </a:r>
          </a:p>
        </p:txBody>
      </p:sp>
    </p:spTree>
    <p:extLst>
      <p:ext uri="{BB962C8B-B14F-4D97-AF65-F5344CB8AC3E}">
        <p14:creationId xmlns:p14="http://schemas.microsoft.com/office/powerpoint/2010/main" val="241601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54F9-5D8E-471F-9724-D02431250998}"/>
              </a:ext>
            </a:extLst>
          </p:cNvPr>
          <p:cNvSpPr>
            <a:spLocks noGrp="1"/>
          </p:cNvSpPr>
          <p:nvPr>
            <p:ph type="title"/>
          </p:nvPr>
        </p:nvSpPr>
        <p:spPr>
          <a:xfrm>
            <a:off x="913774" y="156249"/>
            <a:ext cx="10364451" cy="1596177"/>
          </a:xfrm>
        </p:spPr>
        <p:txBody>
          <a:bodyPr>
            <a:normAutofit/>
          </a:bodyPr>
          <a:lstStyle/>
          <a:p>
            <a:r>
              <a:rPr lang="en-US" sz="4400" b="1" dirty="0"/>
              <a:t>Motivating knowledge workers</a:t>
            </a:r>
          </a:p>
        </p:txBody>
      </p:sp>
      <p:sp>
        <p:nvSpPr>
          <p:cNvPr id="11" name="Content Placeholder 10">
            <a:extLst>
              <a:ext uri="{FF2B5EF4-FFF2-40B4-BE49-F238E27FC236}">
                <a16:creationId xmlns:a16="http://schemas.microsoft.com/office/drawing/2014/main" id="{B82EE4CC-1D5B-4542-A68A-E83C027223C5}"/>
              </a:ext>
            </a:extLst>
          </p:cNvPr>
          <p:cNvSpPr>
            <a:spLocks noGrp="1"/>
          </p:cNvSpPr>
          <p:nvPr>
            <p:ph sz="quarter" idx="13"/>
          </p:nvPr>
        </p:nvSpPr>
        <p:spPr/>
        <p:txBody>
          <a:bodyPr/>
          <a:lstStyle/>
          <a:p>
            <a:endParaRPr lang="en-US" dirty="0"/>
          </a:p>
        </p:txBody>
      </p:sp>
      <p:pic>
        <p:nvPicPr>
          <p:cNvPr id="4" name="Picture 3">
            <a:extLst>
              <a:ext uri="{FF2B5EF4-FFF2-40B4-BE49-F238E27FC236}">
                <a16:creationId xmlns:a16="http://schemas.microsoft.com/office/drawing/2014/main" id="{EA5FD51C-5E6B-4598-AA2F-BF1E996C302D}"/>
              </a:ext>
            </a:extLst>
          </p:cNvPr>
          <p:cNvPicPr>
            <a:picLocks noChangeAspect="1"/>
          </p:cNvPicPr>
          <p:nvPr/>
        </p:nvPicPr>
        <p:blipFill>
          <a:blip r:embed="rId2"/>
          <a:stretch>
            <a:fillRect/>
          </a:stretch>
        </p:blipFill>
        <p:spPr>
          <a:xfrm>
            <a:off x="-315027" y="1957315"/>
            <a:ext cx="6411026" cy="4531353"/>
          </a:xfrm>
          <a:prstGeom prst="rect">
            <a:avLst/>
          </a:prstGeom>
        </p:spPr>
      </p:pic>
      <p:sp>
        <p:nvSpPr>
          <p:cNvPr id="6" name="TextBox 5">
            <a:extLst>
              <a:ext uri="{FF2B5EF4-FFF2-40B4-BE49-F238E27FC236}">
                <a16:creationId xmlns:a16="http://schemas.microsoft.com/office/drawing/2014/main" id="{FB94EE6A-5A17-4869-BC1C-85700620B686}"/>
              </a:ext>
            </a:extLst>
          </p:cNvPr>
          <p:cNvSpPr txBox="1"/>
          <p:nvPr/>
        </p:nvSpPr>
        <p:spPr>
          <a:xfrm>
            <a:off x="0" y="6488668"/>
            <a:ext cx="9832769" cy="369332"/>
          </a:xfrm>
          <a:prstGeom prst="rect">
            <a:avLst/>
          </a:prstGeom>
          <a:noFill/>
        </p:spPr>
        <p:txBody>
          <a:bodyPr wrap="square">
            <a:spAutoFit/>
          </a:bodyPr>
          <a:lstStyle/>
          <a:p>
            <a:r>
              <a:rPr lang="en-US" dirty="0"/>
              <a:t>https://www.gamify.com/gamification-blog/the-gamification-principles-within-daniel-pinks-drive</a:t>
            </a:r>
          </a:p>
        </p:txBody>
      </p:sp>
      <p:sp>
        <p:nvSpPr>
          <p:cNvPr id="12" name="Content Placeholder 11">
            <a:extLst>
              <a:ext uri="{FF2B5EF4-FFF2-40B4-BE49-F238E27FC236}">
                <a16:creationId xmlns:a16="http://schemas.microsoft.com/office/drawing/2014/main" id="{23455077-2CA5-4598-9166-D8F331423EB9}"/>
              </a:ext>
            </a:extLst>
          </p:cNvPr>
          <p:cNvSpPr>
            <a:spLocks noGrp="1"/>
          </p:cNvSpPr>
          <p:nvPr>
            <p:ph sz="quarter" idx="14"/>
          </p:nvPr>
        </p:nvSpPr>
        <p:spPr>
          <a:xfrm>
            <a:off x="6095999" y="2731166"/>
            <a:ext cx="5931620" cy="3980347"/>
          </a:xfrm>
        </p:spPr>
        <p:txBody>
          <a:bodyPr>
            <a:normAutofit/>
          </a:bodyPr>
          <a:lstStyle/>
          <a:p>
            <a:r>
              <a:rPr lang="en-US" sz="2800" b="1" dirty="0"/>
              <a:t>Autonomy</a:t>
            </a:r>
            <a:r>
              <a:rPr lang="en-US" sz="2800" dirty="0"/>
              <a:t> is the need to direct your own life and work.</a:t>
            </a:r>
          </a:p>
          <a:p>
            <a:r>
              <a:rPr lang="en-US" sz="2800" b="1" dirty="0"/>
              <a:t>Mastery</a:t>
            </a:r>
            <a:r>
              <a:rPr lang="en-US" sz="2800" dirty="0"/>
              <a:t> is the desire to improve.</a:t>
            </a:r>
          </a:p>
          <a:p>
            <a:r>
              <a:rPr lang="en-US" sz="2800" b="1" dirty="0"/>
              <a:t>Purpose </a:t>
            </a:r>
            <a:r>
              <a:rPr lang="en-US" sz="2800" dirty="0"/>
              <a:t>The "bigger picture."</a:t>
            </a:r>
          </a:p>
        </p:txBody>
      </p:sp>
    </p:spTree>
    <p:extLst>
      <p:ext uri="{BB962C8B-B14F-4D97-AF65-F5344CB8AC3E}">
        <p14:creationId xmlns:p14="http://schemas.microsoft.com/office/powerpoint/2010/main" val="509672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54F9-5D8E-471F-9724-D02431250998}"/>
              </a:ext>
            </a:extLst>
          </p:cNvPr>
          <p:cNvSpPr>
            <a:spLocks noGrp="1"/>
          </p:cNvSpPr>
          <p:nvPr>
            <p:ph type="title"/>
          </p:nvPr>
        </p:nvSpPr>
        <p:spPr>
          <a:xfrm>
            <a:off x="1163781" y="618517"/>
            <a:ext cx="9951523" cy="1596177"/>
          </a:xfrm>
        </p:spPr>
        <p:txBody>
          <a:bodyPr>
            <a:normAutofit fontScale="90000"/>
          </a:bodyPr>
          <a:lstStyle/>
          <a:p>
            <a:r>
              <a:rPr lang="en-US" sz="4400" b="1" dirty="0"/>
              <a:t>COVID Has Worsened Tensions Between what our Faculty &amp; Staff want And </a:t>
            </a:r>
            <a:br>
              <a:rPr lang="en-US" sz="4400" b="1" dirty="0"/>
            </a:br>
            <a:r>
              <a:rPr lang="en-US" sz="4400" b="1" dirty="0"/>
              <a:t>Systems in Which We Work</a:t>
            </a:r>
          </a:p>
        </p:txBody>
      </p:sp>
      <p:sp>
        <p:nvSpPr>
          <p:cNvPr id="4" name="Content Placeholder 3">
            <a:extLst>
              <a:ext uri="{FF2B5EF4-FFF2-40B4-BE49-F238E27FC236}">
                <a16:creationId xmlns:a16="http://schemas.microsoft.com/office/drawing/2014/main" id="{B9FAC152-BB1F-468B-ACFD-CD80EF995810}"/>
              </a:ext>
            </a:extLst>
          </p:cNvPr>
          <p:cNvSpPr>
            <a:spLocks noGrp="1"/>
          </p:cNvSpPr>
          <p:nvPr>
            <p:ph sz="quarter" idx="13"/>
          </p:nvPr>
        </p:nvSpPr>
        <p:spPr>
          <a:xfrm>
            <a:off x="209005" y="2369807"/>
            <a:ext cx="4950822" cy="3872391"/>
          </a:xfrm>
        </p:spPr>
        <p:txBody>
          <a:bodyPr>
            <a:normAutofit lnSpcReduction="10000"/>
          </a:bodyPr>
          <a:lstStyle/>
          <a:p>
            <a:r>
              <a:rPr lang="en-US" sz="2400" b="1" dirty="0"/>
              <a:t>COVID-Related restrictions on office and social gatherings</a:t>
            </a:r>
          </a:p>
          <a:p>
            <a:endParaRPr lang="en-US" sz="2400" b="1" dirty="0"/>
          </a:p>
          <a:p>
            <a:r>
              <a:rPr lang="en-US" sz="2400" b="1" dirty="0"/>
              <a:t>Staffing clinical emergency departments 24/7/365</a:t>
            </a:r>
          </a:p>
          <a:p>
            <a:endParaRPr lang="en-US" sz="2400" b="1" dirty="0"/>
          </a:p>
          <a:p>
            <a:r>
              <a:rPr lang="en-US" sz="2400" b="1" dirty="0"/>
              <a:t>COVID-Related Barriers to Academic Productivity	</a:t>
            </a:r>
          </a:p>
        </p:txBody>
      </p:sp>
      <p:sp>
        <p:nvSpPr>
          <p:cNvPr id="5" name="Content Placeholder 4">
            <a:extLst>
              <a:ext uri="{FF2B5EF4-FFF2-40B4-BE49-F238E27FC236}">
                <a16:creationId xmlns:a16="http://schemas.microsoft.com/office/drawing/2014/main" id="{199D7BFB-735F-46D0-B62C-0C6F524FE9DC}"/>
              </a:ext>
            </a:extLst>
          </p:cNvPr>
          <p:cNvSpPr>
            <a:spLocks noGrp="1"/>
          </p:cNvSpPr>
          <p:nvPr>
            <p:ph sz="quarter" idx="14"/>
          </p:nvPr>
        </p:nvSpPr>
        <p:spPr>
          <a:xfrm>
            <a:off x="6531430" y="2367092"/>
            <a:ext cx="5538650" cy="3424107"/>
          </a:xfrm>
        </p:spPr>
        <p:txBody>
          <a:bodyPr>
            <a:noAutofit/>
          </a:bodyPr>
          <a:lstStyle/>
          <a:p>
            <a:r>
              <a:rPr lang="en-US" sz="2400" b="1" dirty="0"/>
              <a:t>Engaging a decentralized workforce (EM faculty and staff)</a:t>
            </a:r>
          </a:p>
          <a:p>
            <a:endParaRPr lang="en-US" sz="1800" b="1" dirty="0"/>
          </a:p>
          <a:p>
            <a:r>
              <a:rPr lang="en-US" sz="2400" b="1" dirty="0"/>
              <a:t>Flexibility &amp; Autonomy</a:t>
            </a:r>
          </a:p>
          <a:p>
            <a:endParaRPr lang="en-US" sz="1100" b="1" dirty="0"/>
          </a:p>
          <a:p>
            <a:endParaRPr lang="en-US" sz="1100" b="1" dirty="0"/>
          </a:p>
          <a:p>
            <a:r>
              <a:rPr lang="en-US" sz="2400" b="1" dirty="0"/>
              <a:t>Career Development (Mastery)</a:t>
            </a:r>
          </a:p>
        </p:txBody>
      </p:sp>
      <p:sp>
        <p:nvSpPr>
          <p:cNvPr id="6" name="Arrow: Left-Right 5">
            <a:extLst>
              <a:ext uri="{FF2B5EF4-FFF2-40B4-BE49-F238E27FC236}">
                <a16:creationId xmlns:a16="http://schemas.microsoft.com/office/drawing/2014/main" id="{BB7DBF01-4479-4AE0-999D-7A81F3782121}"/>
              </a:ext>
            </a:extLst>
          </p:cNvPr>
          <p:cNvSpPr/>
          <p:nvPr/>
        </p:nvSpPr>
        <p:spPr>
          <a:xfrm>
            <a:off x="5214256" y="2593308"/>
            <a:ext cx="1212670" cy="51565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Left-Right 6">
            <a:extLst>
              <a:ext uri="{FF2B5EF4-FFF2-40B4-BE49-F238E27FC236}">
                <a16:creationId xmlns:a16="http://schemas.microsoft.com/office/drawing/2014/main" id="{151915DA-B367-4AF4-8094-1D0AAE0C8531}"/>
              </a:ext>
            </a:extLst>
          </p:cNvPr>
          <p:cNvSpPr/>
          <p:nvPr/>
        </p:nvSpPr>
        <p:spPr>
          <a:xfrm>
            <a:off x="5209900" y="3749040"/>
            <a:ext cx="1212671" cy="51565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Left-Right 7">
            <a:extLst>
              <a:ext uri="{FF2B5EF4-FFF2-40B4-BE49-F238E27FC236}">
                <a16:creationId xmlns:a16="http://schemas.microsoft.com/office/drawing/2014/main" id="{803A5F27-98A5-43E1-80D1-5DE666CE5984}"/>
              </a:ext>
            </a:extLst>
          </p:cNvPr>
          <p:cNvSpPr/>
          <p:nvPr/>
        </p:nvSpPr>
        <p:spPr>
          <a:xfrm>
            <a:off x="5159827" y="5173749"/>
            <a:ext cx="1212672" cy="51565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3151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54F9-5D8E-471F-9724-D02431250998}"/>
              </a:ext>
            </a:extLst>
          </p:cNvPr>
          <p:cNvSpPr>
            <a:spLocks noGrp="1"/>
          </p:cNvSpPr>
          <p:nvPr>
            <p:ph type="title"/>
          </p:nvPr>
        </p:nvSpPr>
        <p:spPr>
          <a:xfrm>
            <a:off x="767934" y="636847"/>
            <a:ext cx="11104057" cy="1596177"/>
          </a:xfrm>
        </p:spPr>
        <p:txBody>
          <a:bodyPr>
            <a:normAutofit/>
          </a:bodyPr>
          <a:lstStyle/>
          <a:p>
            <a:r>
              <a:rPr lang="en-US" sz="4400" b="1" dirty="0"/>
              <a:t>COVID And Autonomy in The Workplace</a:t>
            </a:r>
          </a:p>
        </p:txBody>
      </p:sp>
      <p:sp>
        <p:nvSpPr>
          <p:cNvPr id="3" name="Content Placeholder 2">
            <a:extLst>
              <a:ext uri="{FF2B5EF4-FFF2-40B4-BE49-F238E27FC236}">
                <a16:creationId xmlns:a16="http://schemas.microsoft.com/office/drawing/2014/main" id="{9A44886D-52A6-48EF-B1AF-57AD346F252A}"/>
              </a:ext>
            </a:extLst>
          </p:cNvPr>
          <p:cNvSpPr>
            <a:spLocks noGrp="1"/>
          </p:cNvSpPr>
          <p:nvPr>
            <p:ph sz="quarter" idx="13"/>
          </p:nvPr>
        </p:nvSpPr>
        <p:spPr>
          <a:xfrm>
            <a:off x="365760" y="2367092"/>
            <a:ext cx="5654040" cy="3424107"/>
          </a:xfrm>
        </p:spPr>
        <p:txBody>
          <a:bodyPr>
            <a:noAutofit/>
          </a:bodyPr>
          <a:lstStyle/>
          <a:p>
            <a:r>
              <a:rPr lang="en-US" sz="2800" dirty="0"/>
              <a:t>increased autonomy and flexibility </a:t>
            </a:r>
            <a:r>
              <a:rPr lang="en-US" sz="2800" i="1" dirty="0"/>
              <a:t>for some</a:t>
            </a:r>
          </a:p>
          <a:p>
            <a:r>
              <a:rPr lang="en-US" sz="2800" dirty="0"/>
              <a:t>Remote Jobs improved flexibility and autonomy</a:t>
            </a:r>
          </a:p>
          <a:p>
            <a:r>
              <a:rPr lang="en-US" sz="2800" dirty="0"/>
              <a:t>Workers do not want to or plan to give that up</a:t>
            </a:r>
          </a:p>
        </p:txBody>
      </p:sp>
      <p:sp>
        <p:nvSpPr>
          <p:cNvPr id="4" name="Content Placeholder 3">
            <a:extLst>
              <a:ext uri="{FF2B5EF4-FFF2-40B4-BE49-F238E27FC236}">
                <a16:creationId xmlns:a16="http://schemas.microsoft.com/office/drawing/2014/main" id="{D4195A8E-C103-486F-9A36-C7EF361E90D7}"/>
              </a:ext>
            </a:extLst>
          </p:cNvPr>
          <p:cNvSpPr>
            <a:spLocks noGrp="1"/>
          </p:cNvSpPr>
          <p:nvPr>
            <p:ph sz="quarter" idx="14"/>
          </p:nvPr>
        </p:nvSpPr>
        <p:spPr>
          <a:xfrm>
            <a:off x="5878286" y="2407194"/>
            <a:ext cx="6139546" cy="3424107"/>
          </a:xfrm>
        </p:spPr>
        <p:txBody>
          <a:bodyPr>
            <a:noAutofit/>
          </a:bodyPr>
          <a:lstStyle/>
          <a:p>
            <a:r>
              <a:rPr lang="en-US" sz="2400" dirty="0"/>
              <a:t>For </a:t>
            </a:r>
            <a:r>
              <a:rPr lang="en-US" sz="2400" i="1" dirty="0"/>
              <a:t>others</a:t>
            </a:r>
            <a:r>
              <a:rPr lang="en-US" sz="2400" dirty="0"/>
              <a:t> covid has shown the price of lack of flexibility</a:t>
            </a:r>
          </a:p>
          <a:p>
            <a:r>
              <a:rPr lang="en-US" sz="2400" dirty="0"/>
              <a:t>Clinicians with challenging schedules, limited ability to swap</a:t>
            </a:r>
          </a:p>
          <a:p>
            <a:r>
              <a:rPr lang="en-US" sz="2400" dirty="0"/>
              <a:t>conflict with personal responsibilities</a:t>
            </a:r>
          </a:p>
          <a:p>
            <a:r>
              <a:rPr lang="en-US" sz="2400" dirty="0"/>
              <a:t>Covid uncertainty worsened this</a:t>
            </a:r>
          </a:p>
          <a:p>
            <a:r>
              <a:rPr lang="en-US" sz="2400" b="1" i="1" dirty="0"/>
              <a:t>Work became Difficult to impossible</a:t>
            </a:r>
          </a:p>
        </p:txBody>
      </p:sp>
    </p:spTree>
    <p:extLst>
      <p:ext uri="{BB962C8B-B14F-4D97-AF65-F5344CB8AC3E}">
        <p14:creationId xmlns:p14="http://schemas.microsoft.com/office/powerpoint/2010/main" val="2713137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52AF85B-7D4F-4A45-956A-D2E7170F70C7}"/>
              </a:ext>
            </a:extLst>
          </p:cNvPr>
          <p:cNvPicPr>
            <a:picLocks noGrp="1" noChangeAspect="1"/>
          </p:cNvPicPr>
          <p:nvPr>
            <p:ph sz="quarter" idx="13"/>
          </p:nvPr>
        </p:nvPicPr>
        <p:blipFill>
          <a:blip r:embed="rId2"/>
          <a:stretch>
            <a:fillRect/>
          </a:stretch>
        </p:blipFill>
        <p:spPr>
          <a:xfrm>
            <a:off x="200964" y="651166"/>
            <a:ext cx="5672082" cy="5588317"/>
          </a:xfrm>
        </p:spPr>
      </p:pic>
      <p:sp>
        <p:nvSpPr>
          <p:cNvPr id="4" name="Content Placeholder 3">
            <a:extLst>
              <a:ext uri="{FF2B5EF4-FFF2-40B4-BE49-F238E27FC236}">
                <a16:creationId xmlns:a16="http://schemas.microsoft.com/office/drawing/2014/main" id="{BDBCA8AC-826E-4331-BC58-E27533CF5F83}"/>
              </a:ext>
            </a:extLst>
          </p:cNvPr>
          <p:cNvSpPr>
            <a:spLocks noGrp="1"/>
          </p:cNvSpPr>
          <p:nvPr>
            <p:ph sz="quarter" idx="14"/>
          </p:nvPr>
        </p:nvSpPr>
        <p:spPr>
          <a:xfrm>
            <a:off x="6172200" y="1306286"/>
            <a:ext cx="5105400" cy="4484913"/>
          </a:xfrm>
        </p:spPr>
        <p:txBody>
          <a:bodyPr>
            <a:noAutofit/>
          </a:bodyPr>
          <a:lstStyle/>
          <a:p>
            <a:r>
              <a:rPr lang="en-US" sz="2800" b="1" dirty="0"/>
              <a:t>Emphasize engagement</a:t>
            </a:r>
          </a:p>
          <a:p>
            <a:r>
              <a:rPr lang="en-US" sz="2800" b="1" dirty="0"/>
              <a:t>Look forward, not back</a:t>
            </a:r>
          </a:p>
          <a:p>
            <a:r>
              <a:rPr lang="en-US" sz="2800" b="1" dirty="0"/>
              <a:t>Mean what you say</a:t>
            </a:r>
          </a:p>
          <a:p>
            <a:pPr lvl="1"/>
            <a:r>
              <a:rPr lang="en-US" sz="2800" b="1" dirty="0"/>
              <a:t>Communicate clearly</a:t>
            </a:r>
          </a:p>
          <a:p>
            <a:pPr lvl="1"/>
            <a:r>
              <a:rPr lang="en-US" sz="2800" b="1" dirty="0"/>
              <a:t>Time for processing and feedback</a:t>
            </a:r>
          </a:p>
          <a:p>
            <a:pPr lvl="1"/>
            <a:r>
              <a:rPr lang="en-US" sz="2800" b="1" dirty="0"/>
              <a:t>Avoid surprises or unnecessary changes</a:t>
            </a:r>
          </a:p>
        </p:txBody>
      </p:sp>
    </p:spTree>
    <p:extLst>
      <p:ext uri="{BB962C8B-B14F-4D97-AF65-F5344CB8AC3E}">
        <p14:creationId xmlns:p14="http://schemas.microsoft.com/office/powerpoint/2010/main" val="4226959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29804-D020-419E-8B14-E98D930118CD}"/>
              </a:ext>
            </a:extLst>
          </p:cNvPr>
          <p:cNvSpPr>
            <a:spLocks noGrp="1"/>
          </p:cNvSpPr>
          <p:nvPr>
            <p:ph type="title"/>
          </p:nvPr>
        </p:nvSpPr>
        <p:spPr>
          <a:xfrm>
            <a:off x="913774" y="828563"/>
            <a:ext cx="10351752" cy="2071391"/>
          </a:xfrm>
        </p:spPr>
        <p:txBody>
          <a:bodyPr>
            <a:normAutofit/>
          </a:bodyPr>
          <a:lstStyle/>
          <a:p>
            <a:r>
              <a:rPr lang="en-US" sz="4800" b="1" dirty="0"/>
              <a:t>Table Discussions</a:t>
            </a:r>
          </a:p>
        </p:txBody>
      </p:sp>
      <p:sp>
        <p:nvSpPr>
          <p:cNvPr id="5" name="Text Placeholder 4">
            <a:extLst>
              <a:ext uri="{FF2B5EF4-FFF2-40B4-BE49-F238E27FC236}">
                <a16:creationId xmlns:a16="http://schemas.microsoft.com/office/drawing/2014/main" id="{7EDFB42A-39A3-480A-8C14-AECA243E6E81}"/>
              </a:ext>
            </a:extLst>
          </p:cNvPr>
          <p:cNvSpPr>
            <a:spLocks noGrp="1"/>
          </p:cNvSpPr>
          <p:nvPr>
            <p:ph type="body" idx="1"/>
          </p:nvPr>
        </p:nvSpPr>
        <p:spPr>
          <a:xfrm>
            <a:off x="534390" y="3289465"/>
            <a:ext cx="10731136" cy="1736175"/>
          </a:xfrm>
        </p:spPr>
        <p:txBody>
          <a:bodyPr>
            <a:noAutofit/>
          </a:bodyPr>
          <a:lstStyle/>
          <a:p>
            <a:pPr marL="914400" lvl="1" indent="-457200">
              <a:lnSpc>
                <a:spcPct val="150000"/>
              </a:lnSpc>
              <a:buFont typeface="Arial" panose="020B0604020202020204" pitchFamily="34" charset="0"/>
              <a:buChar char="•"/>
            </a:pPr>
            <a:r>
              <a:rPr lang="en-US" sz="2800" dirty="0">
                <a:solidFill>
                  <a:schemeClr val="tx1"/>
                </a:solidFill>
              </a:rPr>
              <a:t>Employee Engagement &amp; Leadership Communication</a:t>
            </a:r>
          </a:p>
          <a:p>
            <a:pPr marL="914400" lvl="1" indent="-457200">
              <a:lnSpc>
                <a:spcPct val="150000"/>
              </a:lnSpc>
              <a:buFont typeface="Arial" panose="020B0604020202020204" pitchFamily="34" charset="0"/>
              <a:buChar char="•"/>
            </a:pPr>
            <a:r>
              <a:rPr lang="en-US" sz="2800" dirty="0">
                <a:solidFill>
                  <a:schemeClr val="tx1"/>
                </a:solidFill>
              </a:rPr>
              <a:t>Flexibility &amp; Autonomy: clinical and administrative work</a:t>
            </a:r>
          </a:p>
          <a:p>
            <a:pPr marL="914400" lvl="1" indent="-457200">
              <a:lnSpc>
                <a:spcPct val="150000"/>
              </a:lnSpc>
              <a:buFont typeface="Arial" panose="020B0604020202020204" pitchFamily="34" charset="0"/>
              <a:buChar char="•"/>
            </a:pPr>
            <a:r>
              <a:rPr lang="en-US" sz="2800" dirty="0">
                <a:solidFill>
                  <a:schemeClr val="tx1"/>
                </a:solidFill>
              </a:rPr>
              <a:t>Professional development &amp; Career growth (Mastery)</a:t>
            </a:r>
          </a:p>
          <a:p>
            <a:endParaRPr lang="en-US" sz="2800" dirty="0">
              <a:solidFill>
                <a:schemeClr val="tx1"/>
              </a:solidFill>
            </a:endParaRPr>
          </a:p>
        </p:txBody>
      </p:sp>
    </p:spTree>
    <p:extLst>
      <p:ext uri="{BB962C8B-B14F-4D97-AF65-F5344CB8AC3E}">
        <p14:creationId xmlns:p14="http://schemas.microsoft.com/office/powerpoint/2010/main" val="855270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54F9-5D8E-471F-9724-D02431250998}"/>
              </a:ext>
            </a:extLst>
          </p:cNvPr>
          <p:cNvSpPr>
            <a:spLocks noGrp="1"/>
          </p:cNvSpPr>
          <p:nvPr>
            <p:ph type="title"/>
          </p:nvPr>
        </p:nvSpPr>
        <p:spPr/>
        <p:txBody>
          <a:bodyPr>
            <a:normAutofit/>
          </a:bodyPr>
          <a:lstStyle/>
          <a:p>
            <a:r>
              <a:rPr lang="en-US" sz="4400" b="1" dirty="0"/>
              <a:t>Table discussion</a:t>
            </a:r>
          </a:p>
        </p:txBody>
      </p:sp>
      <p:sp>
        <p:nvSpPr>
          <p:cNvPr id="3" name="Content Placeholder 2">
            <a:extLst>
              <a:ext uri="{FF2B5EF4-FFF2-40B4-BE49-F238E27FC236}">
                <a16:creationId xmlns:a16="http://schemas.microsoft.com/office/drawing/2014/main" id="{9A44886D-52A6-48EF-B1AF-57AD346F252A}"/>
              </a:ext>
            </a:extLst>
          </p:cNvPr>
          <p:cNvSpPr>
            <a:spLocks noGrp="1"/>
          </p:cNvSpPr>
          <p:nvPr>
            <p:ph sz="quarter" idx="13"/>
          </p:nvPr>
        </p:nvSpPr>
        <p:spPr>
          <a:xfrm>
            <a:off x="661474" y="2001332"/>
            <a:ext cx="11198086" cy="3424107"/>
          </a:xfrm>
        </p:spPr>
        <p:txBody>
          <a:bodyPr>
            <a:noAutofit/>
          </a:bodyPr>
          <a:lstStyle/>
          <a:p>
            <a:r>
              <a:rPr lang="en-US" sz="2800" dirty="0"/>
              <a:t>Describe new practices that are working for your dept.</a:t>
            </a:r>
          </a:p>
          <a:p>
            <a:r>
              <a:rPr lang="en-US" sz="2800" dirty="0"/>
              <a:t>Be as specific as possible</a:t>
            </a:r>
          </a:p>
          <a:p>
            <a:r>
              <a:rPr lang="en-US" sz="2800" dirty="0"/>
              <a:t>Are any programs targeted at groups that have been disproportionately affected by covid? (parents, women, URIM, junior faculty)</a:t>
            </a:r>
          </a:p>
          <a:p>
            <a:r>
              <a:rPr lang="en-US" sz="2800" dirty="0"/>
              <a:t>List tools you are using: surveys, scheduling, consultant, etc.</a:t>
            </a:r>
          </a:p>
          <a:p>
            <a:r>
              <a:rPr lang="en-US" sz="2800" dirty="0"/>
              <a:t>Identify department if willing</a:t>
            </a:r>
          </a:p>
        </p:txBody>
      </p:sp>
    </p:spTree>
    <p:extLst>
      <p:ext uri="{BB962C8B-B14F-4D97-AF65-F5344CB8AC3E}">
        <p14:creationId xmlns:p14="http://schemas.microsoft.com/office/powerpoint/2010/main" val="2562748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29804-D020-419E-8B14-E98D930118CD}"/>
              </a:ext>
            </a:extLst>
          </p:cNvPr>
          <p:cNvSpPr>
            <a:spLocks noGrp="1"/>
          </p:cNvSpPr>
          <p:nvPr>
            <p:ph type="title"/>
          </p:nvPr>
        </p:nvSpPr>
        <p:spPr/>
        <p:txBody>
          <a:bodyPr>
            <a:normAutofit/>
          </a:bodyPr>
          <a:lstStyle/>
          <a:p>
            <a:r>
              <a:rPr lang="en-US" sz="4800" dirty="0"/>
              <a:t>Engagement &amp; Communication</a:t>
            </a:r>
          </a:p>
        </p:txBody>
      </p:sp>
      <p:sp>
        <p:nvSpPr>
          <p:cNvPr id="5" name="Text Placeholder 4">
            <a:extLst>
              <a:ext uri="{FF2B5EF4-FFF2-40B4-BE49-F238E27FC236}">
                <a16:creationId xmlns:a16="http://schemas.microsoft.com/office/drawing/2014/main" id="{7EDFB42A-39A3-480A-8C14-AECA243E6E8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8658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54F9-5D8E-471F-9724-D02431250998}"/>
              </a:ext>
            </a:extLst>
          </p:cNvPr>
          <p:cNvSpPr>
            <a:spLocks noGrp="1"/>
          </p:cNvSpPr>
          <p:nvPr>
            <p:ph type="title"/>
          </p:nvPr>
        </p:nvSpPr>
        <p:spPr/>
        <p:txBody>
          <a:bodyPr>
            <a:normAutofit fontScale="90000"/>
          </a:bodyPr>
          <a:lstStyle/>
          <a:p>
            <a:r>
              <a:rPr lang="en-US" sz="4400" b="1" dirty="0"/>
              <a:t>Poll: Are you regularly surveying your faculty &amp; Staff to increase engagement (e.g. ‘Pulse surveys’)</a:t>
            </a:r>
          </a:p>
        </p:txBody>
      </p:sp>
      <p:sp>
        <p:nvSpPr>
          <p:cNvPr id="3" name="Content Placeholder 2">
            <a:extLst>
              <a:ext uri="{FF2B5EF4-FFF2-40B4-BE49-F238E27FC236}">
                <a16:creationId xmlns:a16="http://schemas.microsoft.com/office/drawing/2014/main" id="{9A44886D-52A6-48EF-B1AF-57AD346F252A}"/>
              </a:ext>
            </a:extLst>
          </p:cNvPr>
          <p:cNvSpPr>
            <a:spLocks noGrp="1"/>
          </p:cNvSpPr>
          <p:nvPr>
            <p:ph sz="quarter" idx="13"/>
          </p:nvPr>
        </p:nvSpPr>
        <p:spPr/>
        <p:txBody>
          <a:bodyPr>
            <a:normAutofit/>
          </a:bodyPr>
          <a:lstStyle/>
          <a:p>
            <a:r>
              <a:rPr lang="en-US" sz="2800" dirty="0"/>
              <a:t>No</a:t>
            </a:r>
          </a:p>
          <a:p>
            <a:r>
              <a:rPr lang="en-US" sz="2800" dirty="0"/>
              <a:t>Yes, Weekly</a:t>
            </a:r>
          </a:p>
          <a:p>
            <a:r>
              <a:rPr lang="en-US" sz="2800" dirty="0"/>
              <a:t>Yes, Monthly</a:t>
            </a:r>
          </a:p>
        </p:txBody>
      </p:sp>
    </p:spTree>
    <p:extLst>
      <p:ext uri="{BB962C8B-B14F-4D97-AF65-F5344CB8AC3E}">
        <p14:creationId xmlns:p14="http://schemas.microsoft.com/office/powerpoint/2010/main" val="1313745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EBDC6A-E121-4704-BFA2-A943E18A7D80}"/>
              </a:ext>
            </a:extLst>
          </p:cNvPr>
          <p:cNvPicPr>
            <a:picLocks/>
          </p:cNvPicPr>
          <p:nvPr>
            <p:custDataLst>
              <p:tags r:id="rId1"/>
            </p:custDataLst>
          </p:nvPr>
        </p:nvPicPr>
        <p:blipFill>
          <a:blip r:embed="rId4"/>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311065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54F9-5D8E-471F-9724-D02431250998}"/>
              </a:ext>
            </a:extLst>
          </p:cNvPr>
          <p:cNvSpPr>
            <a:spLocks noGrp="1"/>
          </p:cNvSpPr>
          <p:nvPr>
            <p:ph type="title"/>
          </p:nvPr>
        </p:nvSpPr>
        <p:spPr/>
        <p:txBody>
          <a:bodyPr>
            <a:normAutofit fontScale="90000"/>
          </a:bodyPr>
          <a:lstStyle/>
          <a:p>
            <a:r>
              <a:rPr lang="en-US" sz="4400" b="1" dirty="0"/>
              <a:t>Poll: have you developed a system to check in on clinicians for signs of burnout and/or depression</a:t>
            </a:r>
          </a:p>
        </p:txBody>
      </p:sp>
      <p:sp>
        <p:nvSpPr>
          <p:cNvPr id="3" name="Content Placeholder 2">
            <a:extLst>
              <a:ext uri="{FF2B5EF4-FFF2-40B4-BE49-F238E27FC236}">
                <a16:creationId xmlns:a16="http://schemas.microsoft.com/office/drawing/2014/main" id="{9A44886D-52A6-48EF-B1AF-57AD346F252A}"/>
              </a:ext>
            </a:extLst>
          </p:cNvPr>
          <p:cNvSpPr>
            <a:spLocks noGrp="1"/>
          </p:cNvSpPr>
          <p:nvPr>
            <p:ph sz="quarter" idx="13"/>
          </p:nvPr>
        </p:nvSpPr>
        <p:spPr/>
        <p:txBody>
          <a:bodyPr>
            <a:normAutofit/>
          </a:bodyPr>
          <a:lstStyle/>
          <a:p>
            <a:r>
              <a:rPr lang="en-US" sz="2800" dirty="0"/>
              <a:t>No</a:t>
            </a:r>
          </a:p>
          <a:p>
            <a:r>
              <a:rPr lang="en-US" sz="2800" dirty="0"/>
              <a:t>Yes, informal through department</a:t>
            </a:r>
          </a:p>
          <a:p>
            <a:r>
              <a:rPr lang="en-US" sz="2800" dirty="0"/>
              <a:t>Yes, formal through a service such as an employee Assistance Program </a:t>
            </a:r>
          </a:p>
        </p:txBody>
      </p:sp>
    </p:spTree>
    <p:extLst>
      <p:ext uri="{BB962C8B-B14F-4D97-AF65-F5344CB8AC3E}">
        <p14:creationId xmlns:p14="http://schemas.microsoft.com/office/powerpoint/2010/main" val="1592851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1ACE7-3E48-42BA-9932-E6AAECBBF3DD}"/>
              </a:ext>
            </a:extLst>
          </p:cNvPr>
          <p:cNvSpPr>
            <a:spLocks noGrp="1"/>
          </p:cNvSpPr>
          <p:nvPr>
            <p:ph type="title"/>
          </p:nvPr>
        </p:nvSpPr>
        <p:spPr/>
        <p:txBody>
          <a:bodyPr>
            <a:normAutofit/>
          </a:bodyPr>
          <a:lstStyle/>
          <a:p>
            <a:r>
              <a:rPr lang="en-US" sz="4400" b="1" dirty="0"/>
              <a:t>Outline &amp; Objectives</a:t>
            </a:r>
          </a:p>
        </p:txBody>
      </p:sp>
      <p:sp>
        <p:nvSpPr>
          <p:cNvPr id="3" name="Content Placeholder 2">
            <a:extLst>
              <a:ext uri="{FF2B5EF4-FFF2-40B4-BE49-F238E27FC236}">
                <a16:creationId xmlns:a16="http://schemas.microsoft.com/office/drawing/2014/main" id="{F7AB91EC-B3CD-4C6E-82DE-6C51603E4307}"/>
              </a:ext>
            </a:extLst>
          </p:cNvPr>
          <p:cNvSpPr>
            <a:spLocks noGrp="1"/>
          </p:cNvSpPr>
          <p:nvPr>
            <p:ph sz="quarter" idx="13"/>
          </p:nvPr>
        </p:nvSpPr>
        <p:spPr>
          <a:xfrm>
            <a:off x="771895" y="2367092"/>
            <a:ext cx="11067803" cy="3424107"/>
          </a:xfrm>
        </p:spPr>
        <p:txBody>
          <a:bodyPr>
            <a:noAutofit/>
          </a:bodyPr>
          <a:lstStyle/>
          <a:p>
            <a:r>
              <a:rPr lang="en-US" sz="2800" dirty="0"/>
              <a:t>Review employment stresses after 2 years with covid</a:t>
            </a:r>
          </a:p>
          <a:p>
            <a:r>
              <a:rPr lang="en-US" sz="2800" dirty="0"/>
              <a:t>Review Motivations for Knowledge Workers </a:t>
            </a:r>
          </a:p>
          <a:p>
            <a:r>
              <a:rPr lang="en-US" sz="2800" dirty="0"/>
              <a:t>Harness the “wisdom of the crowd” to gather and share best practices departments are using to address work challenges</a:t>
            </a:r>
          </a:p>
          <a:p>
            <a:r>
              <a:rPr lang="en-US" sz="2800" i="1" dirty="0"/>
              <a:t>Will </a:t>
            </a:r>
            <a:r>
              <a:rPr lang="en-US" sz="2800" i="1" u="sng" dirty="0"/>
              <a:t>not</a:t>
            </a:r>
            <a:r>
              <a:rPr lang="en-US" sz="2800" i="1" dirty="0"/>
              <a:t> focus on COVID-19 workplace safety policies or clinical operations</a:t>
            </a:r>
          </a:p>
          <a:p>
            <a:endParaRPr lang="en-US" sz="2800" dirty="0"/>
          </a:p>
          <a:p>
            <a:endParaRPr lang="en-US" sz="2800" dirty="0"/>
          </a:p>
          <a:p>
            <a:endParaRPr lang="en-US" sz="2800" dirty="0"/>
          </a:p>
          <a:p>
            <a:r>
              <a:rPr lang="en-US" sz="2800" dirty="0"/>
              <a:t>Will not focus on ED operations</a:t>
            </a:r>
          </a:p>
        </p:txBody>
      </p:sp>
    </p:spTree>
    <p:extLst>
      <p:ext uri="{BB962C8B-B14F-4D97-AF65-F5344CB8AC3E}">
        <p14:creationId xmlns:p14="http://schemas.microsoft.com/office/powerpoint/2010/main" val="2286555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F824CA-74AA-451E-9F58-9B15EEF07223}"/>
              </a:ext>
            </a:extLst>
          </p:cNvPr>
          <p:cNvPicPr>
            <a:picLocks/>
          </p:cNvPicPr>
          <p:nvPr>
            <p:custDataLst>
              <p:tags r:id="rId1"/>
            </p:custDataLst>
          </p:nvPr>
        </p:nvPicPr>
        <p:blipFill>
          <a:blip r:embed="rId4"/>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067581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54F9-5D8E-471F-9724-D02431250998}"/>
              </a:ext>
            </a:extLst>
          </p:cNvPr>
          <p:cNvSpPr>
            <a:spLocks noGrp="1"/>
          </p:cNvSpPr>
          <p:nvPr>
            <p:ph type="title"/>
          </p:nvPr>
        </p:nvSpPr>
        <p:spPr>
          <a:xfrm>
            <a:off x="159027" y="618517"/>
            <a:ext cx="12032974" cy="1596177"/>
          </a:xfrm>
        </p:spPr>
        <p:txBody>
          <a:bodyPr>
            <a:normAutofit/>
          </a:bodyPr>
          <a:lstStyle/>
          <a:p>
            <a:r>
              <a:rPr lang="en-US" sz="4400" b="1" dirty="0"/>
              <a:t>discussion: Engagement &amp; Communication</a:t>
            </a:r>
          </a:p>
        </p:txBody>
      </p:sp>
      <p:sp>
        <p:nvSpPr>
          <p:cNvPr id="3" name="Content Placeholder 2">
            <a:extLst>
              <a:ext uri="{FF2B5EF4-FFF2-40B4-BE49-F238E27FC236}">
                <a16:creationId xmlns:a16="http://schemas.microsoft.com/office/drawing/2014/main" id="{9A44886D-52A6-48EF-B1AF-57AD346F252A}"/>
              </a:ext>
            </a:extLst>
          </p:cNvPr>
          <p:cNvSpPr>
            <a:spLocks noGrp="1"/>
          </p:cNvSpPr>
          <p:nvPr>
            <p:ph sz="quarter" idx="13"/>
          </p:nvPr>
        </p:nvSpPr>
        <p:spPr>
          <a:xfrm>
            <a:off x="692331" y="2367092"/>
            <a:ext cx="5327469" cy="3424107"/>
          </a:xfrm>
        </p:spPr>
        <p:txBody>
          <a:bodyPr>
            <a:noAutofit/>
          </a:bodyPr>
          <a:lstStyle/>
          <a:p>
            <a:r>
              <a:rPr lang="en-US" sz="2800" b="1" dirty="0"/>
              <a:t>What are you doing to increase engagement With faculty &amp; Staff ?</a:t>
            </a:r>
          </a:p>
          <a:p>
            <a:endParaRPr lang="en-US" sz="2800" b="1" dirty="0"/>
          </a:p>
          <a:p>
            <a:r>
              <a:rPr lang="en-US" sz="2800" b="1" dirty="0"/>
              <a:t>What are you doing to improve communication to your faculty &amp; Staff ?</a:t>
            </a:r>
          </a:p>
        </p:txBody>
      </p:sp>
      <p:sp>
        <p:nvSpPr>
          <p:cNvPr id="4" name="Content Placeholder 3">
            <a:extLst>
              <a:ext uri="{FF2B5EF4-FFF2-40B4-BE49-F238E27FC236}">
                <a16:creationId xmlns:a16="http://schemas.microsoft.com/office/drawing/2014/main" id="{57693FC4-9093-4A99-A5D1-5D0E2322BBD0}"/>
              </a:ext>
            </a:extLst>
          </p:cNvPr>
          <p:cNvSpPr>
            <a:spLocks noGrp="1"/>
          </p:cNvSpPr>
          <p:nvPr>
            <p:ph sz="quarter" idx="14"/>
          </p:nvPr>
        </p:nvSpPr>
        <p:spPr>
          <a:xfrm>
            <a:off x="6172200" y="2367092"/>
            <a:ext cx="5105400" cy="3872391"/>
          </a:xfrm>
        </p:spPr>
        <p:txBody>
          <a:bodyPr>
            <a:normAutofit fontScale="92500" lnSpcReduction="10000"/>
          </a:bodyPr>
          <a:lstStyle/>
          <a:p>
            <a:r>
              <a:rPr lang="en-US" sz="2000" dirty="0"/>
              <a:t>Describe new practices that are working for your dept.</a:t>
            </a:r>
          </a:p>
          <a:p>
            <a:r>
              <a:rPr lang="en-US" sz="2000" dirty="0"/>
              <a:t>Be as specific as possible</a:t>
            </a:r>
          </a:p>
          <a:p>
            <a:r>
              <a:rPr lang="en-US" sz="2000" dirty="0"/>
              <a:t>Are any programs targeted at groups that have been disproportionately affected by covid? (parents, women, URIM, junior faculty)</a:t>
            </a:r>
          </a:p>
          <a:p>
            <a:r>
              <a:rPr lang="en-US" sz="2000" dirty="0"/>
              <a:t>List tools you are using: surveys, scheduling, consultant, etc.</a:t>
            </a:r>
          </a:p>
          <a:p>
            <a:r>
              <a:rPr lang="en-US" sz="2000" dirty="0"/>
              <a:t>Identify department if willing</a:t>
            </a:r>
          </a:p>
        </p:txBody>
      </p:sp>
    </p:spTree>
    <p:extLst>
      <p:ext uri="{BB962C8B-B14F-4D97-AF65-F5344CB8AC3E}">
        <p14:creationId xmlns:p14="http://schemas.microsoft.com/office/powerpoint/2010/main" val="2281717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B52799-0582-456F-9484-4EE5AAF59068}"/>
              </a:ext>
            </a:extLst>
          </p:cNvPr>
          <p:cNvPicPr>
            <a:picLocks/>
          </p:cNvPicPr>
          <p:nvPr>
            <p:custDataLst>
              <p:tags r:id="rId1"/>
            </p:custDataLst>
          </p:nvPr>
        </p:nvPicPr>
        <p:blipFill>
          <a:blip r:embed="rId4"/>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757835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29804-D020-419E-8B14-E98D930118CD}"/>
              </a:ext>
            </a:extLst>
          </p:cNvPr>
          <p:cNvSpPr>
            <a:spLocks noGrp="1"/>
          </p:cNvSpPr>
          <p:nvPr>
            <p:ph type="title"/>
          </p:nvPr>
        </p:nvSpPr>
        <p:spPr/>
        <p:txBody>
          <a:bodyPr>
            <a:normAutofit/>
          </a:bodyPr>
          <a:lstStyle/>
          <a:p>
            <a:r>
              <a:rPr lang="en-US" sz="4800" dirty="0"/>
              <a:t>Flexibility &amp; Autonomy</a:t>
            </a:r>
            <a:br>
              <a:rPr lang="en-US" sz="4800" dirty="0"/>
            </a:br>
            <a:r>
              <a:rPr lang="en-US" sz="4800" dirty="0"/>
              <a:t>in clinical and </a:t>
            </a:r>
            <a:br>
              <a:rPr lang="en-US" sz="4800" dirty="0"/>
            </a:br>
            <a:r>
              <a:rPr lang="en-US" sz="4800" dirty="0"/>
              <a:t>administrative work</a:t>
            </a:r>
          </a:p>
        </p:txBody>
      </p:sp>
      <p:sp>
        <p:nvSpPr>
          <p:cNvPr id="5" name="Text Placeholder 4">
            <a:extLst>
              <a:ext uri="{FF2B5EF4-FFF2-40B4-BE49-F238E27FC236}">
                <a16:creationId xmlns:a16="http://schemas.microsoft.com/office/drawing/2014/main" id="{7EDFB42A-39A3-480A-8C14-AECA243E6E8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417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54F9-5D8E-471F-9724-D02431250998}"/>
              </a:ext>
            </a:extLst>
          </p:cNvPr>
          <p:cNvSpPr>
            <a:spLocks noGrp="1"/>
          </p:cNvSpPr>
          <p:nvPr>
            <p:ph type="title"/>
          </p:nvPr>
        </p:nvSpPr>
        <p:spPr/>
        <p:txBody>
          <a:bodyPr>
            <a:normAutofit fontScale="90000"/>
          </a:bodyPr>
          <a:lstStyle/>
          <a:p>
            <a:r>
              <a:rPr lang="en-US" sz="4400" b="1" dirty="0"/>
              <a:t>Poll: how do you plan to hold your main clinical faculty meetings (e.g. faculty meeting, clinical site meeting) </a:t>
            </a:r>
          </a:p>
        </p:txBody>
      </p:sp>
      <p:sp>
        <p:nvSpPr>
          <p:cNvPr id="3" name="Content Placeholder 2">
            <a:extLst>
              <a:ext uri="{FF2B5EF4-FFF2-40B4-BE49-F238E27FC236}">
                <a16:creationId xmlns:a16="http://schemas.microsoft.com/office/drawing/2014/main" id="{9A44886D-52A6-48EF-B1AF-57AD346F252A}"/>
              </a:ext>
            </a:extLst>
          </p:cNvPr>
          <p:cNvSpPr>
            <a:spLocks noGrp="1"/>
          </p:cNvSpPr>
          <p:nvPr>
            <p:ph sz="quarter" idx="13"/>
          </p:nvPr>
        </p:nvSpPr>
        <p:spPr/>
        <p:txBody>
          <a:bodyPr>
            <a:normAutofit/>
          </a:bodyPr>
          <a:lstStyle/>
          <a:p>
            <a:r>
              <a:rPr lang="en-US" sz="2800" dirty="0"/>
              <a:t>Fully remote</a:t>
            </a:r>
          </a:p>
          <a:p>
            <a:r>
              <a:rPr lang="en-US" sz="2800" dirty="0"/>
              <a:t>Hybrid: in-person with remote option</a:t>
            </a:r>
          </a:p>
          <a:p>
            <a:r>
              <a:rPr lang="en-US" sz="2800" dirty="0"/>
              <a:t>Hybrid: some Mtgs in-person / others remote</a:t>
            </a:r>
          </a:p>
          <a:p>
            <a:r>
              <a:rPr lang="en-US" sz="2800" dirty="0"/>
              <a:t>Fully in-person</a:t>
            </a:r>
          </a:p>
        </p:txBody>
      </p:sp>
    </p:spTree>
    <p:extLst>
      <p:ext uri="{BB962C8B-B14F-4D97-AF65-F5344CB8AC3E}">
        <p14:creationId xmlns:p14="http://schemas.microsoft.com/office/powerpoint/2010/main" val="3155224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185E88-CED9-402E-AC34-A11381EFC819}"/>
              </a:ext>
            </a:extLst>
          </p:cNvPr>
          <p:cNvPicPr>
            <a:picLocks/>
          </p:cNvPicPr>
          <p:nvPr>
            <p:custDataLst>
              <p:tags r:id="rId1"/>
            </p:custDataLst>
          </p:nvPr>
        </p:nvPicPr>
        <p:blipFill>
          <a:blip r:embed="rId4"/>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619139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54F9-5D8E-471F-9724-D02431250998}"/>
              </a:ext>
            </a:extLst>
          </p:cNvPr>
          <p:cNvSpPr>
            <a:spLocks noGrp="1"/>
          </p:cNvSpPr>
          <p:nvPr>
            <p:ph type="title"/>
          </p:nvPr>
        </p:nvSpPr>
        <p:spPr/>
        <p:txBody>
          <a:bodyPr>
            <a:noAutofit/>
          </a:bodyPr>
          <a:lstStyle/>
          <a:p>
            <a:r>
              <a:rPr lang="en-US" b="1" dirty="0"/>
              <a:t>Poll: compared to pre-covid, Have you changed clinical scheduling policies to increase flexibility (e.g. increasing templates, backup, nocturnists, leave)</a:t>
            </a:r>
          </a:p>
        </p:txBody>
      </p:sp>
      <p:sp>
        <p:nvSpPr>
          <p:cNvPr id="3" name="Content Placeholder 2">
            <a:extLst>
              <a:ext uri="{FF2B5EF4-FFF2-40B4-BE49-F238E27FC236}">
                <a16:creationId xmlns:a16="http://schemas.microsoft.com/office/drawing/2014/main" id="{9A44886D-52A6-48EF-B1AF-57AD346F252A}"/>
              </a:ext>
            </a:extLst>
          </p:cNvPr>
          <p:cNvSpPr>
            <a:spLocks noGrp="1"/>
          </p:cNvSpPr>
          <p:nvPr>
            <p:ph sz="quarter" idx="13"/>
          </p:nvPr>
        </p:nvSpPr>
        <p:spPr/>
        <p:txBody>
          <a:bodyPr>
            <a:normAutofit/>
          </a:bodyPr>
          <a:lstStyle/>
          <a:p>
            <a:r>
              <a:rPr lang="en-US" sz="2800" dirty="0"/>
              <a:t>No</a:t>
            </a:r>
          </a:p>
          <a:p>
            <a:r>
              <a:rPr lang="en-US" sz="2800" dirty="0"/>
              <a:t>Yes</a:t>
            </a:r>
          </a:p>
        </p:txBody>
      </p:sp>
    </p:spTree>
    <p:extLst>
      <p:ext uri="{BB962C8B-B14F-4D97-AF65-F5344CB8AC3E}">
        <p14:creationId xmlns:p14="http://schemas.microsoft.com/office/powerpoint/2010/main" val="708979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BCCAAA-CC12-459F-98AA-2B9232F27B15}"/>
              </a:ext>
            </a:extLst>
          </p:cNvPr>
          <p:cNvPicPr>
            <a:picLocks/>
          </p:cNvPicPr>
          <p:nvPr>
            <p:custDataLst>
              <p:tags r:id="rId1"/>
            </p:custDataLst>
          </p:nvPr>
        </p:nvPicPr>
        <p:blipFill>
          <a:blip r:embed="rId4"/>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279887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54F9-5D8E-471F-9724-D02431250998}"/>
              </a:ext>
            </a:extLst>
          </p:cNvPr>
          <p:cNvSpPr>
            <a:spLocks noGrp="1"/>
          </p:cNvSpPr>
          <p:nvPr>
            <p:ph type="title"/>
          </p:nvPr>
        </p:nvSpPr>
        <p:spPr>
          <a:xfrm>
            <a:off x="159027" y="618517"/>
            <a:ext cx="12032974" cy="1596177"/>
          </a:xfrm>
        </p:spPr>
        <p:txBody>
          <a:bodyPr>
            <a:normAutofit/>
          </a:bodyPr>
          <a:lstStyle/>
          <a:p>
            <a:r>
              <a:rPr lang="en-US" sz="4400" b="1" dirty="0"/>
              <a:t>discussion: flexibility &amp; autonomy</a:t>
            </a:r>
          </a:p>
        </p:txBody>
      </p:sp>
      <p:sp>
        <p:nvSpPr>
          <p:cNvPr id="3" name="Content Placeholder 2">
            <a:extLst>
              <a:ext uri="{FF2B5EF4-FFF2-40B4-BE49-F238E27FC236}">
                <a16:creationId xmlns:a16="http://schemas.microsoft.com/office/drawing/2014/main" id="{9A44886D-52A6-48EF-B1AF-57AD346F252A}"/>
              </a:ext>
            </a:extLst>
          </p:cNvPr>
          <p:cNvSpPr>
            <a:spLocks noGrp="1"/>
          </p:cNvSpPr>
          <p:nvPr>
            <p:ph sz="quarter" idx="13"/>
          </p:nvPr>
        </p:nvSpPr>
        <p:spPr>
          <a:xfrm>
            <a:off x="418011" y="2367092"/>
            <a:ext cx="5601789" cy="3424107"/>
          </a:xfrm>
        </p:spPr>
        <p:txBody>
          <a:bodyPr>
            <a:noAutofit/>
          </a:bodyPr>
          <a:lstStyle/>
          <a:p>
            <a:r>
              <a:rPr lang="en-US" sz="2800" b="1" dirty="0"/>
              <a:t>What are you doing to increase flexibility for faculty &amp; Staff ?</a:t>
            </a:r>
          </a:p>
          <a:p>
            <a:endParaRPr lang="en-US" sz="2800" b="1" dirty="0"/>
          </a:p>
          <a:p>
            <a:r>
              <a:rPr lang="en-US" sz="2800" b="1" dirty="0"/>
              <a:t>What are you doing to give autonomy to your faculty &amp; Staff ?</a:t>
            </a:r>
          </a:p>
        </p:txBody>
      </p:sp>
      <p:sp>
        <p:nvSpPr>
          <p:cNvPr id="8" name="Content Placeholder 3">
            <a:extLst>
              <a:ext uri="{FF2B5EF4-FFF2-40B4-BE49-F238E27FC236}">
                <a16:creationId xmlns:a16="http://schemas.microsoft.com/office/drawing/2014/main" id="{DCC8E534-F826-4862-BCC5-BBC4BE5C0B37}"/>
              </a:ext>
            </a:extLst>
          </p:cNvPr>
          <p:cNvSpPr>
            <a:spLocks noGrp="1"/>
          </p:cNvSpPr>
          <p:nvPr>
            <p:ph sz="quarter" idx="14"/>
          </p:nvPr>
        </p:nvSpPr>
        <p:spPr>
          <a:xfrm>
            <a:off x="6172200" y="2366963"/>
            <a:ext cx="5105400" cy="3872520"/>
          </a:xfrm>
        </p:spPr>
        <p:txBody>
          <a:bodyPr>
            <a:normAutofit fontScale="92500" lnSpcReduction="10000"/>
          </a:bodyPr>
          <a:lstStyle/>
          <a:p>
            <a:r>
              <a:rPr lang="en-US" sz="2000" dirty="0"/>
              <a:t>Describe new practices that are working for your dept.</a:t>
            </a:r>
          </a:p>
          <a:p>
            <a:r>
              <a:rPr lang="en-US" sz="2000" dirty="0"/>
              <a:t>Be as specific as possible</a:t>
            </a:r>
          </a:p>
          <a:p>
            <a:r>
              <a:rPr lang="en-US" sz="2000" dirty="0"/>
              <a:t>Are any programs targeted at groups that have been disproportionately affected by covid? (parents, women, URIM, junior faculty)</a:t>
            </a:r>
          </a:p>
          <a:p>
            <a:r>
              <a:rPr lang="en-US" sz="2000" dirty="0"/>
              <a:t>List tools you are using: surveys, scheduling, consultant, etc.</a:t>
            </a:r>
          </a:p>
          <a:p>
            <a:r>
              <a:rPr lang="en-US" sz="2000" dirty="0"/>
              <a:t>Identify department if willing</a:t>
            </a:r>
          </a:p>
        </p:txBody>
      </p:sp>
    </p:spTree>
    <p:extLst>
      <p:ext uri="{BB962C8B-B14F-4D97-AF65-F5344CB8AC3E}">
        <p14:creationId xmlns:p14="http://schemas.microsoft.com/office/powerpoint/2010/main" val="1434650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C3B179-F4B5-4540-875B-15386D8A46FA}"/>
              </a:ext>
            </a:extLst>
          </p:cNvPr>
          <p:cNvPicPr>
            <a:picLocks/>
          </p:cNvPicPr>
          <p:nvPr>
            <p:custDataLst>
              <p:tags r:id="rId1"/>
            </p:custDataLst>
          </p:nvPr>
        </p:nvPicPr>
        <p:blipFill>
          <a:blip r:embed="rId4"/>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4289665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54F9-5D8E-471F-9724-D02431250998}"/>
              </a:ext>
            </a:extLst>
          </p:cNvPr>
          <p:cNvSpPr>
            <a:spLocks noGrp="1"/>
          </p:cNvSpPr>
          <p:nvPr>
            <p:ph type="title"/>
          </p:nvPr>
        </p:nvSpPr>
        <p:spPr/>
        <p:txBody>
          <a:bodyPr>
            <a:normAutofit/>
          </a:bodyPr>
          <a:lstStyle/>
          <a:p>
            <a:r>
              <a:rPr lang="en-US" sz="4400" b="1" dirty="0"/>
              <a:t>Format</a:t>
            </a:r>
          </a:p>
        </p:txBody>
      </p:sp>
      <p:sp>
        <p:nvSpPr>
          <p:cNvPr id="3" name="Content Placeholder 2">
            <a:extLst>
              <a:ext uri="{FF2B5EF4-FFF2-40B4-BE49-F238E27FC236}">
                <a16:creationId xmlns:a16="http://schemas.microsoft.com/office/drawing/2014/main" id="{9A44886D-52A6-48EF-B1AF-57AD346F252A}"/>
              </a:ext>
            </a:extLst>
          </p:cNvPr>
          <p:cNvSpPr>
            <a:spLocks noGrp="1"/>
          </p:cNvSpPr>
          <p:nvPr>
            <p:ph sz="quarter" idx="13"/>
          </p:nvPr>
        </p:nvSpPr>
        <p:spPr>
          <a:xfrm>
            <a:off x="546265" y="2367092"/>
            <a:ext cx="10731335" cy="3424107"/>
          </a:xfrm>
        </p:spPr>
        <p:txBody>
          <a:bodyPr>
            <a:normAutofit/>
          </a:bodyPr>
          <a:lstStyle/>
          <a:p>
            <a:r>
              <a:rPr lang="en-US" sz="2800" dirty="0"/>
              <a:t>Background (20 min)</a:t>
            </a:r>
          </a:p>
          <a:p>
            <a:r>
              <a:rPr lang="en-US" sz="2800" dirty="0"/>
              <a:t>Breakout sessions at tables (20 min each)</a:t>
            </a:r>
          </a:p>
          <a:p>
            <a:pPr lvl="1"/>
            <a:r>
              <a:rPr lang="en-US" sz="2800" dirty="0"/>
              <a:t>Employee Engagement &amp; Leadership Communication</a:t>
            </a:r>
          </a:p>
          <a:p>
            <a:pPr lvl="1"/>
            <a:r>
              <a:rPr lang="en-US" sz="2800" dirty="0"/>
              <a:t>Flexibility &amp; Autonomy: clinical and administrative work</a:t>
            </a:r>
          </a:p>
          <a:p>
            <a:pPr lvl="1"/>
            <a:r>
              <a:rPr lang="en-US" sz="2800" dirty="0"/>
              <a:t>Professional development &amp; Career growth (Mastery)</a:t>
            </a:r>
          </a:p>
        </p:txBody>
      </p:sp>
    </p:spTree>
    <p:extLst>
      <p:ext uri="{BB962C8B-B14F-4D97-AF65-F5344CB8AC3E}">
        <p14:creationId xmlns:p14="http://schemas.microsoft.com/office/powerpoint/2010/main" val="2151963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29804-D020-419E-8B14-E98D930118CD}"/>
              </a:ext>
            </a:extLst>
          </p:cNvPr>
          <p:cNvSpPr>
            <a:spLocks noGrp="1"/>
          </p:cNvSpPr>
          <p:nvPr>
            <p:ph type="title"/>
          </p:nvPr>
        </p:nvSpPr>
        <p:spPr/>
        <p:txBody>
          <a:bodyPr>
            <a:normAutofit/>
          </a:bodyPr>
          <a:lstStyle/>
          <a:p>
            <a:r>
              <a:rPr lang="en-US" sz="4800" dirty="0"/>
              <a:t>Professional re-engagement </a:t>
            </a:r>
            <a:br>
              <a:rPr lang="en-US" sz="4800" dirty="0"/>
            </a:br>
            <a:r>
              <a:rPr lang="en-US" sz="4800" dirty="0"/>
              <a:t>and</a:t>
            </a:r>
            <a:br>
              <a:rPr lang="en-US" sz="4800" dirty="0"/>
            </a:br>
            <a:r>
              <a:rPr lang="en-US" sz="4800" dirty="0"/>
              <a:t>Career Development</a:t>
            </a:r>
          </a:p>
        </p:txBody>
      </p:sp>
      <p:sp>
        <p:nvSpPr>
          <p:cNvPr id="5" name="Text Placeholder 4">
            <a:extLst>
              <a:ext uri="{FF2B5EF4-FFF2-40B4-BE49-F238E27FC236}">
                <a16:creationId xmlns:a16="http://schemas.microsoft.com/office/drawing/2014/main" id="{7EDFB42A-39A3-480A-8C14-AECA243E6E8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8855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54F9-5D8E-471F-9724-D02431250998}"/>
              </a:ext>
            </a:extLst>
          </p:cNvPr>
          <p:cNvSpPr>
            <a:spLocks noGrp="1"/>
          </p:cNvSpPr>
          <p:nvPr>
            <p:ph type="title"/>
          </p:nvPr>
        </p:nvSpPr>
        <p:spPr/>
        <p:txBody>
          <a:bodyPr>
            <a:noAutofit/>
          </a:bodyPr>
          <a:lstStyle/>
          <a:p>
            <a:r>
              <a:rPr lang="en-US" b="1" dirty="0"/>
              <a:t>Poll: Compared to pre-COVID, how likely are faculty to be in taking on additional academic &amp; administrative roles</a:t>
            </a:r>
          </a:p>
        </p:txBody>
      </p:sp>
      <p:sp>
        <p:nvSpPr>
          <p:cNvPr id="3" name="Content Placeholder 2">
            <a:extLst>
              <a:ext uri="{FF2B5EF4-FFF2-40B4-BE49-F238E27FC236}">
                <a16:creationId xmlns:a16="http://schemas.microsoft.com/office/drawing/2014/main" id="{9A44886D-52A6-48EF-B1AF-57AD346F252A}"/>
              </a:ext>
            </a:extLst>
          </p:cNvPr>
          <p:cNvSpPr>
            <a:spLocks noGrp="1"/>
          </p:cNvSpPr>
          <p:nvPr>
            <p:ph sz="quarter" idx="13"/>
          </p:nvPr>
        </p:nvSpPr>
        <p:spPr/>
        <p:txBody>
          <a:bodyPr>
            <a:normAutofit/>
          </a:bodyPr>
          <a:lstStyle/>
          <a:p>
            <a:r>
              <a:rPr lang="en-US" sz="2800" dirty="0"/>
              <a:t>Less likely than before</a:t>
            </a:r>
          </a:p>
          <a:p>
            <a:r>
              <a:rPr lang="en-US" sz="2800" dirty="0"/>
              <a:t>About the same</a:t>
            </a:r>
          </a:p>
          <a:p>
            <a:r>
              <a:rPr lang="en-US" sz="2800" dirty="0"/>
              <a:t>More likely than before</a:t>
            </a:r>
          </a:p>
        </p:txBody>
      </p:sp>
    </p:spTree>
    <p:extLst>
      <p:ext uri="{BB962C8B-B14F-4D97-AF65-F5344CB8AC3E}">
        <p14:creationId xmlns:p14="http://schemas.microsoft.com/office/powerpoint/2010/main" val="1476087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C4A5B0-5856-4EC4-BD80-1931019F7E5A}"/>
              </a:ext>
            </a:extLst>
          </p:cNvPr>
          <p:cNvPicPr>
            <a:picLocks/>
          </p:cNvPicPr>
          <p:nvPr>
            <p:custDataLst>
              <p:tags r:id="rId1"/>
            </p:custDataLst>
          </p:nvPr>
        </p:nvPicPr>
        <p:blipFill>
          <a:blip r:embed="rId4"/>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47285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54F9-5D8E-471F-9724-D02431250998}"/>
              </a:ext>
            </a:extLst>
          </p:cNvPr>
          <p:cNvSpPr>
            <a:spLocks noGrp="1"/>
          </p:cNvSpPr>
          <p:nvPr>
            <p:ph type="title"/>
          </p:nvPr>
        </p:nvSpPr>
        <p:spPr/>
        <p:txBody>
          <a:bodyPr>
            <a:normAutofit fontScale="90000"/>
          </a:bodyPr>
          <a:lstStyle/>
          <a:p>
            <a:r>
              <a:rPr lang="en-US" sz="4400" b="1" dirty="0"/>
              <a:t>Poll: have you developed a program or taken specific steps to actively re-engage faculty in their academic career growth</a:t>
            </a:r>
          </a:p>
        </p:txBody>
      </p:sp>
      <p:sp>
        <p:nvSpPr>
          <p:cNvPr id="3" name="Content Placeholder 2">
            <a:extLst>
              <a:ext uri="{FF2B5EF4-FFF2-40B4-BE49-F238E27FC236}">
                <a16:creationId xmlns:a16="http://schemas.microsoft.com/office/drawing/2014/main" id="{9A44886D-52A6-48EF-B1AF-57AD346F252A}"/>
              </a:ext>
            </a:extLst>
          </p:cNvPr>
          <p:cNvSpPr>
            <a:spLocks noGrp="1"/>
          </p:cNvSpPr>
          <p:nvPr>
            <p:ph sz="quarter" idx="13"/>
          </p:nvPr>
        </p:nvSpPr>
        <p:spPr/>
        <p:txBody>
          <a:bodyPr>
            <a:normAutofit/>
          </a:bodyPr>
          <a:lstStyle/>
          <a:p>
            <a:r>
              <a:rPr lang="en-US" sz="2800" dirty="0"/>
              <a:t>No</a:t>
            </a:r>
          </a:p>
          <a:p>
            <a:r>
              <a:rPr lang="en-US" sz="2800" dirty="0"/>
              <a:t>yes</a:t>
            </a:r>
          </a:p>
        </p:txBody>
      </p:sp>
    </p:spTree>
    <p:extLst>
      <p:ext uri="{BB962C8B-B14F-4D97-AF65-F5344CB8AC3E}">
        <p14:creationId xmlns:p14="http://schemas.microsoft.com/office/powerpoint/2010/main" val="3792204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0FE9ED-D583-4F8B-AAC7-A8D788621C4F}"/>
              </a:ext>
            </a:extLst>
          </p:cNvPr>
          <p:cNvPicPr>
            <a:picLocks/>
          </p:cNvPicPr>
          <p:nvPr>
            <p:custDataLst>
              <p:tags r:id="rId1"/>
            </p:custDataLst>
          </p:nvPr>
        </p:nvPicPr>
        <p:blipFill>
          <a:blip r:embed="rId4"/>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990663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44886D-52A6-48EF-B1AF-57AD346F252A}"/>
              </a:ext>
            </a:extLst>
          </p:cNvPr>
          <p:cNvSpPr>
            <a:spLocks noGrp="1"/>
          </p:cNvSpPr>
          <p:nvPr>
            <p:ph sz="quarter" idx="13"/>
          </p:nvPr>
        </p:nvSpPr>
        <p:spPr>
          <a:xfrm>
            <a:off x="159027" y="2367092"/>
            <a:ext cx="6764192" cy="3424107"/>
          </a:xfrm>
        </p:spPr>
        <p:txBody>
          <a:bodyPr>
            <a:noAutofit/>
          </a:bodyPr>
          <a:lstStyle/>
          <a:p>
            <a:r>
              <a:rPr lang="en-US" sz="2800" b="1" dirty="0"/>
              <a:t>What are you doing to actively re-engage faculty &amp; Staff in their careers ?</a:t>
            </a:r>
          </a:p>
          <a:p>
            <a:endParaRPr lang="en-US" sz="1200" b="1" dirty="0"/>
          </a:p>
          <a:p>
            <a:r>
              <a:rPr lang="en-US" sz="2800" b="1" dirty="0"/>
              <a:t>Has your department or institution developed new programs for career development of your faculty &amp; Staff ?</a:t>
            </a:r>
          </a:p>
        </p:txBody>
      </p:sp>
      <p:sp>
        <p:nvSpPr>
          <p:cNvPr id="7" name="Content Placeholder 3">
            <a:extLst>
              <a:ext uri="{FF2B5EF4-FFF2-40B4-BE49-F238E27FC236}">
                <a16:creationId xmlns:a16="http://schemas.microsoft.com/office/drawing/2014/main" id="{C4691F7B-C6FC-4ACC-BB99-0AC3AF70D04B}"/>
              </a:ext>
            </a:extLst>
          </p:cNvPr>
          <p:cNvSpPr>
            <a:spLocks noGrp="1"/>
          </p:cNvSpPr>
          <p:nvPr>
            <p:ph sz="quarter" idx="14"/>
          </p:nvPr>
        </p:nvSpPr>
        <p:spPr>
          <a:xfrm>
            <a:off x="6923219" y="2367092"/>
            <a:ext cx="5105400" cy="4085959"/>
          </a:xfrm>
        </p:spPr>
        <p:txBody>
          <a:bodyPr>
            <a:normAutofit lnSpcReduction="10000"/>
          </a:bodyPr>
          <a:lstStyle/>
          <a:p>
            <a:r>
              <a:rPr lang="en-US" sz="2000" dirty="0"/>
              <a:t>Describe new practices that are working for your dept.</a:t>
            </a:r>
          </a:p>
          <a:p>
            <a:r>
              <a:rPr lang="en-US" sz="2000" dirty="0"/>
              <a:t>Be as specific as possible</a:t>
            </a:r>
          </a:p>
          <a:p>
            <a:r>
              <a:rPr lang="en-US" sz="2000" dirty="0"/>
              <a:t>Are any programs targeted at groups that have been disproportionately affected by covid? (parents, women, URIM, junior faculty)</a:t>
            </a:r>
          </a:p>
          <a:p>
            <a:r>
              <a:rPr lang="en-US" sz="2000" dirty="0"/>
              <a:t>List tools you are using: surveys, scheduling, consultant, etc.</a:t>
            </a:r>
          </a:p>
          <a:p>
            <a:r>
              <a:rPr lang="en-US" sz="2000" dirty="0"/>
              <a:t>Identify department if willing</a:t>
            </a:r>
          </a:p>
        </p:txBody>
      </p:sp>
      <p:sp>
        <p:nvSpPr>
          <p:cNvPr id="2" name="Title 1">
            <a:extLst>
              <a:ext uri="{FF2B5EF4-FFF2-40B4-BE49-F238E27FC236}">
                <a16:creationId xmlns:a16="http://schemas.microsoft.com/office/drawing/2014/main" id="{01F354F9-5D8E-471F-9724-D02431250998}"/>
              </a:ext>
            </a:extLst>
          </p:cNvPr>
          <p:cNvSpPr>
            <a:spLocks noGrp="1"/>
          </p:cNvSpPr>
          <p:nvPr>
            <p:ph type="title"/>
          </p:nvPr>
        </p:nvSpPr>
        <p:spPr>
          <a:xfrm>
            <a:off x="159027" y="618517"/>
            <a:ext cx="12032974" cy="1596177"/>
          </a:xfrm>
        </p:spPr>
        <p:txBody>
          <a:bodyPr>
            <a:normAutofit/>
          </a:bodyPr>
          <a:lstStyle/>
          <a:p>
            <a:r>
              <a:rPr lang="en-US" sz="4400" b="1" dirty="0"/>
              <a:t>discussion: Professional re-engagement and Career Development</a:t>
            </a:r>
          </a:p>
        </p:txBody>
      </p:sp>
    </p:spTree>
    <p:extLst>
      <p:ext uri="{BB962C8B-B14F-4D97-AF65-F5344CB8AC3E}">
        <p14:creationId xmlns:p14="http://schemas.microsoft.com/office/powerpoint/2010/main" val="4124814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C75A0F-FC87-40C9-A5B7-5E4AB56FD865}"/>
              </a:ext>
            </a:extLst>
          </p:cNvPr>
          <p:cNvPicPr>
            <a:picLocks/>
          </p:cNvPicPr>
          <p:nvPr>
            <p:custDataLst>
              <p:tags r:id="rId1"/>
            </p:custDataLst>
          </p:nvPr>
        </p:nvPicPr>
        <p:blipFill>
          <a:blip r:embed="rId4"/>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803633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29804-D020-419E-8B14-E98D930118CD}"/>
              </a:ext>
            </a:extLst>
          </p:cNvPr>
          <p:cNvSpPr>
            <a:spLocks noGrp="1"/>
          </p:cNvSpPr>
          <p:nvPr>
            <p:ph type="title"/>
          </p:nvPr>
        </p:nvSpPr>
        <p:spPr/>
        <p:txBody>
          <a:bodyPr>
            <a:normAutofit/>
          </a:bodyPr>
          <a:lstStyle/>
          <a:p>
            <a:r>
              <a:rPr lang="en-US" sz="4800" dirty="0"/>
              <a:t>Thank You!</a:t>
            </a:r>
          </a:p>
        </p:txBody>
      </p:sp>
      <p:sp>
        <p:nvSpPr>
          <p:cNvPr id="5" name="Text Placeholder 4">
            <a:extLst>
              <a:ext uri="{FF2B5EF4-FFF2-40B4-BE49-F238E27FC236}">
                <a16:creationId xmlns:a16="http://schemas.microsoft.com/office/drawing/2014/main" id="{7EDFB42A-39A3-480A-8C14-AECA243E6E8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4820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B84EA8-D517-4617-9C2B-9216A4F41BB8}"/>
              </a:ext>
            </a:extLst>
          </p:cNvPr>
          <p:cNvSpPr>
            <a:spLocks noGrp="1"/>
          </p:cNvSpPr>
          <p:nvPr>
            <p:ph type="title"/>
          </p:nvPr>
        </p:nvSpPr>
        <p:spPr/>
        <p:txBody>
          <a:bodyPr/>
          <a:lstStyle/>
          <a:p>
            <a:r>
              <a:rPr lang="en-US" b="1" dirty="0"/>
              <a:t>Current issues after two years with covid</a:t>
            </a:r>
          </a:p>
        </p:txBody>
      </p:sp>
      <p:sp>
        <p:nvSpPr>
          <p:cNvPr id="5" name="Text Placeholder 4">
            <a:extLst>
              <a:ext uri="{FF2B5EF4-FFF2-40B4-BE49-F238E27FC236}">
                <a16:creationId xmlns:a16="http://schemas.microsoft.com/office/drawing/2014/main" id="{375ABC5A-C3C4-4A68-840F-5B5DE21DC7D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099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BE1A-6687-4778-ABF1-653D540873A7}"/>
              </a:ext>
            </a:extLst>
          </p:cNvPr>
          <p:cNvSpPr>
            <a:spLocks noGrp="1"/>
          </p:cNvSpPr>
          <p:nvPr>
            <p:ph type="title"/>
          </p:nvPr>
        </p:nvSpPr>
        <p:spPr/>
        <p:txBody>
          <a:bodyPr/>
          <a:lstStyle/>
          <a:p>
            <a:r>
              <a:rPr lang="en-US" dirty="0"/>
              <a:t>COVID HAS WORSENED VIRTUALY EVERY CHALLENGE WE Had…</a:t>
            </a:r>
          </a:p>
        </p:txBody>
      </p:sp>
      <p:sp>
        <p:nvSpPr>
          <p:cNvPr id="3" name="Content Placeholder 2">
            <a:extLst>
              <a:ext uri="{FF2B5EF4-FFF2-40B4-BE49-F238E27FC236}">
                <a16:creationId xmlns:a16="http://schemas.microsoft.com/office/drawing/2014/main" id="{77A24B1D-6BD2-4EB7-9CDE-A3BAECA4BBD8}"/>
              </a:ext>
            </a:extLst>
          </p:cNvPr>
          <p:cNvSpPr>
            <a:spLocks noGrp="1"/>
          </p:cNvSpPr>
          <p:nvPr>
            <p:ph sz="quarter" idx="13"/>
          </p:nvPr>
        </p:nvSpPr>
        <p:spPr>
          <a:xfrm>
            <a:off x="913774" y="2367092"/>
            <a:ext cx="10363826" cy="3872391"/>
          </a:xfrm>
        </p:spPr>
        <p:txBody>
          <a:bodyPr>
            <a:normAutofit/>
          </a:bodyPr>
          <a:lstStyle/>
          <a:p>
            <a:r>
              <a:rPr lang="en-US" sz="2400" dirty="0"/>
              <a:t>Burnout &amp; Depression</a:t>
            </a:r>
          </a:p>
          <a:p>
            <a:r>
              <a:rPr lang="en-US" sz="2400" dirty="0"/>
              <a:t>Departmental Finances </a:t>
            </a:r>
          </a:p>
          <a:p>
            <a:r>
              <a:rPr lang="en-US" sz="2400" dirty="0"/>
              <a:t>Clinical unpredictability</a:t>
            </a:r>
          </a:p>
          <a:p>
            <a:r>
              <a:rPr lang="en-US" sz="2400" dirty="0"/>
              <a:t>ED and administrative Staffing Shortages</a:t>
            </a:r>
          </a:p>
          <a:p>
            <a:r>
              <a:rPr lang="en-US" sz="2400" dirty="0"/>
              <a:t>Personal Family &amp; Caregiving Responsibilities </a:t>
            </a:r>
          </a:p>
          <a:p>
            <a:r>
              <a:rPr lang="en-US" sz="2400" dirty="0"/>
              <a:t>ED Boarding</a:t>
            </a:r>
          </a:p>
        </p:txBody>
      </p:sp>
    </p:spTree>
    <p:extLst>
      <p:ext uri="{BB962C8B-B14F-4D97-AF65-F5344CB8AC3E}">
        <p14:creationId xmlns:p14="http://schemas.microsoft.com/office/powerpoint/2010/main" val="3761104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F0328-9D4A-424A-9FB0-9E6DB5B08208}"/>
              </a:ext>
            </a:extLst>
          </p:cNvPr>
          <p:cNvSpPr>
            <a:spLocks noGrp="1"/>
          </p:cNvSpPr>
          <p:nvPr>
            <p:ph type="title"/>
          </p:nvPr>
        </p:nvSpPr>
        <p:spPr>
          <a:xfrm>
            <a:off x="913775" y="618518"/>
            <a:ext cx="10364451" cy="689974"/>
          </a:xfrm>
        </p:spPr>
        <p:txBody>
          <a:bodyPr/>
          <a:lstStyle/>
          <a:p>
            <a:r>
              <a:rPr lang="en-US" dirty="0"/>
              <a:t>Burnout and Depression</a:t>
            </a:r>
          </a:p>
        </p:txBody>
      </p:sp>
      <p:sp>
        <p:nvSpPr>
          <p:cNvPr id="9" name="TextBox 8">
            <a:extLst>
              <a:ext uri="{FF2B5EF4-FFF2-40B4-BE49-F238E27FC236}">
                <a16:creationId xmlns:a16="http://schemas.microsoft.com/office/drawing/2014/main" id="{FE345A25-8237-46BB-A95D-566B18523014}"/>
              </a:ext>
            </a:extLst>
          </p:cNvPr>
          <p:cNvSpPr txBox="1"/>
          <p:nvPr/>
        </p:nvSpPr>
        <p:spPr>
          <a:xfrm>
            <a:off x="175626" y="6162467"/>
            <a:ext cx="11840747" cy="646331"/>
          </a:xfrm>
          <a:prstGeom prst="rect">
            <a:avLst/>
          </a:prstGeom>
          <a:noFill/>
        </p:spPr>
        <p:txBody>
          <a:bodyPr wrap="square">
            <a:spAutoFit/>
          </a:bodyPr>
          <a:lstStyle/>
          <a:p>
            <a:r>
              <a:rPr lang="en-US" dirty="0"/>
              <a:t>Medscape polled 13,069 physicians across 29 specialties between late June and September 2021 via a 10-minute online survey.</a:t>
            </a:r>
          </a:p>
        </p:txBody>
      </p:sp>
      <p:pic>
        <p:nvPicPr>
          <p:cNvPr id="1028" name="Picture 4">
            <a:extLst>
              <a:ext uri="{FF2B5EF4-FFF2-40B4-BE49-F238E27FC236}">
                <a16:creationId xmlns:a16="http://schemas.microsoft.com/office/drawing/2014/main" id="{499AAA02-7DC2-44A1-926D-77EB24F1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26" y="1438178"/>
            <a:ext cx="4180234" cy="28431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2B1CB03-E1BF-4A12-A4EB-03C4C4470E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515" y="1438178"/>
            <a:ext cx="7160821" cy="449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208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54F9-5D8E-471F-9724-D02431250998}"/>
              </a:ext>
            </a:extLst>
          </p:cNvPr>
          <p:cNvSpPr>
            <a:spLocks noGrp="1"/>
          </p:cNvSpPr>
          <p:nvPr>
            <p:ph type="title"/>
          </p:nvPr>
        </p:nvSpPr>
        <p:spPr/>
        <p:txBody>
          <a:bodyPr>
            <a:normAutofit/>
          </a:bodyPr>
          <a:lstStyle/>
          <a:p>
            <a:r>
              <a:rPr lang="en-US" sz="4400" b="1" dirty="0"/>
              <a:t>Impact of covid in the workplace has not been equal</a:t>
            </a:r>
          </a:p>
        </p:txBody>
      </p:sp>
      <p:sp>
        <p:nvSpPr>
          <p:cNvPr id="3" name="Content Placeholder 2">
            <a:extLst>
              <a:ext uri="{FF2B5EF4-FFF2-40B4-BE49-F238E27FC236}">
                <a16:creationId xmlns:a16="http://schemas.microsoft.com/office/drawing/2014/main" id="{9A44886D-52A6-48EF-B1AF-57AD346F252A}"/>
              </a:ext>
            </a:extLst>
          </p:cNvPr>
          <p:cNvSpPr>
            <a:spLocks noGrp="1"/>
          </p:cNvSpPr>
          <p:nvPr>
            <p:ph sz="quarter" idx="13"/>
          </p:nvPr>
        </p:nvSpPr>
        <p:spPr/>
        <p:txBody>
          <a:bodyPr>
            <a:normAutofit/>
          </a:bodyPr>
          <a:lstStyle/>
          <a:p>
            <a:r>
              <a:rPr lang="en-US" sz="2800" dirty="0"/>
              <a:t>Parents &amp; Caregivers</a:t>
            </a:r>
          </a:p>
          <a:p>
            <a:r>
              <a:rPr lang="en-US" sz="2800" dirty="0"/>
              <a:t>Women</a:t>
            </a:r>
          </a:p>
          <a:p>
            <a:r>
              <a:rPr lang="en-US" sz="2800" dirty="0"/>
              <a:t>Underrepresented in medicine (URiM)</a:t>
            </a:r>
          </a:p>
          <a:p>
            <a:r>
              <a:rPr lang="en-US" sz="2800" dirty="0"/>
              <a:t>Employees with more financial stress: Debt, lower salaries</a:t>
            </a:r>
          </a:p>
        </p:txBody>
      </p:sp>
    </p:spTree>
    <p:extLst>
      <p:ext uri="{BB962C8B-B14F-4D97-AF65-F5344CB8AC3E}">
        <p14:creationId xmlns:p14="http://schemas.microsoft.com/office/powerpoint/2010/main" val="100830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D175-B976-4BBA-B39A-770476E4EA1C}"/>
              </a:ext>
            </a:extLst>
          </p:cNvPr>
          <p:cNvSpPr>
            <a:spLocks noGrp="1"/>
          </p:cNvSpPr>
          <p:nvPr>
            <p:ph type="title"/>
          </p:nvPr>
        </p:nvSpPr>
        <p:spPr/>
        <p:txBody>
          <a:bodyPr/>
          <a:lstStyle/>
          <a:p>
            <a:endParaRPr lang="en-US" dirty="0"/>
          </a:p>
        </p:txBody>
      </p:sp>
      <p:pic>
        <p:nvPicPr>
          <p:cNvPr id="6" name="Picture 5">
            <a:extLst>
              <a:ext uri="{FF2B5EF4-FFF2-40B4-BE49-F238E27FC236}">
                <a16:creationId xmlns:a16="http://schemas.microsoft.com/office/drawing/2014/main" id="{B8745D93-3EB8-4F52-860A-EC31D87897B1}"/>
              </a:ext>
            </a:extLst>
          </p:cNvPr>
          <p:cNvPicPr>
            <a:picLocks noChangeAspect="1"/>
          </p:cNvPicPr>
          <p:nvPr/>
        </p:nvPicPr>
        <p:blipFill rotWithShape="1">
          <a:blip r:embed="rId2"/>
          <a:srcRect l="8571" t="15758" r="42630" b="26233"/>
          <a:stretch/>
        </p:blipFill>
        <p:spPr>
          <a:xfrm>
            <a:off x="913774" y="618517"/>
            <a:ext cx="8406280" cy="5620966"/>
          </a:xfrm>
          <a:prstGeom prst="rect">
            <a:avLst/>
          </a:prstGeom>
        </p:spPr>
      </p:pic>
    </p:spTree>
    <p:extLst>
      <p:ext uri="{BB962C8B-B14F-4D97-AF65-F5344CB8AC3E}">
        <p14:creationId xmlns:p14="http://schemas.microsoft.com/office/powerpoint/2010/main" val="22516038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624581bc-3b95-4533-9c1f-6c69b88a0a95"/>
</p:tagLst>
</file>

<file path=ppt/tags/tag10.xml><?xml version="1.0" encoding="utf-8"?>
<p:tagLst xmlns:a="http://schemas.openxmlformats.org/drawingml/2006/main" xmlns:r="http://schemas.openxmlformats.org/officeDocument/2006/relationships" xmlns:p="http://schemas.openxmlformats.org/presentationml/2006/main">
  <p:tag name="__PE_POLL_EMBED_ID" val="502c13d5-f97d-4435-915e-d7f6fd423451"/>
</p:tagLst>
</file>

<file path=ppt/tags/tag11.xml><?xml version="1.0" encoding="utf-8"?>
<p:tagLst xmlns:a="http://schemas.openxmlformats.org/drawingml/2006/main" xmlns:r="http://schemas.openxmlformats.org/officeDocument/2006/relationships" xmlns:p="http://schemas.openxmlformats.org/presentationml/2006/main">
  <p:tag name="__PE_POLL_EMBED_ID" val="d67f21d1-6bfe-4e07-b80f-0c463ca560f3"/>
</p:tagLst>
</file>

<file path=ppt/tags/tag12.xml><?xml version="1.0" encoding="utf-8"?>
<p:tagLst xmlns:a="http://schemas.openxmlformats.org/drawingml/2006/main" xmlns:r="http://schemas.openxmlformats.org/officeDocument/2006/relationships" xmlns:p="http://schemas.openxmlformats.org/presentationml/2006/main">
  <p:tag name="__PE_POLL_EMBED_ID" val="45d71c72-d618-4adb-ad4a-e8f2971f13a8"/>
</p:tagLst>
</file>

<file path=ppt/tags/tag2.xml><?xml version="1.0" encoding="utf-8"?>
<p:tagLst xmlns:a="http://schemas.openxmlformats.org/drawingml/2006/main" xmlns:r="http://schemas.openxmlformats.org/officeDocument/2006/relationships" xmlns:p="http://schemas.openxmlformats.org/presentationml/2006/main">
  <p:tag name="__PE_POLL_EMBED_ID" val="dde5597a-dd3b-431d-9d74-44e903ba98e3"/>
</p:tagLst>
</file>

<file path=ppt/tags/tag3.xml><?xml version="1.0" encoding="utf-8"?>
<p:tagLst xmlns:a="http://schemas.openxmlformats.org/drawingml/2006/main" xmlns:r="http://schemas.openxmlformats.org/officeDocument/2006/relationships" xmlns:p="http://schemas.openxmlformats.org/presentationml/2006/main">
  <p:tag name="__PE_POLL_EMBED_ID" val="14fa786f-22ab-43a8-a0de-2425d8329f11"/>
</p:tagLst>
</file>

<file path=ppt/tags/tag4.xml><?xml version="1.0" encoding="utf-8"?>
<p:tagLst xmlns:a="http://schemas.openxmlformats.org/drawingml/2006/main" xmlns:r="http://schemas.openxmlformats.org/officeDocument/2006/relationships" xmlns:p="http://schemas.openxmlformats.org/presentationml/2006/main">
  <p:tag name="__PE_POLL_EMBED_ID" val="dbd42e90-ec98-47ee-be50-5ce69583c238"/>
</p:tagLst>
</file>

<file path=ppt/tags/tag5.xml><?xml version="1.0" encoding="utf-8"?>
<p:tagLst xmlns:a="http://schemas.openxmlformats.org/drawingml/2006/main" xmlns:r="http://schemas.openxmlformats.org/officeDocument/2006/relationships" xmlns:p="http://schemas.openxmlformats.org/presentationml/2006/main">
  <p:tag name="__PE_POLL_EMBED_ID" val="66b1bba5-c29b-4247-ab4e-975612bab8fe"/>
</p:tagLst>
</file>

<file path=ppt/tags/tag6.xml><?xml version="1.0" encoding="utf-8"?>
<p:tagLst xmlns:a="http://schemas.openxmlformats.org/drawingml/2006/main" xmlns:r="http://schemas.openxmlformats.org/officeDocument/2006/relationships" xmlns:p="http://schemas.openxmlformats.org/presentationml/2006/main">
  <p:tag name="__PE_POLL_EMBED_ID" val="23db171d-4339-4498-a125-3e06a1f09f7f"/>
</p:tagLst>
</file>

<file path=ppt/tags/tag7.xml><?xml version="1.0" encoding="utf-8"?>
<p:tagLst xmlns:a="http://schemas.openxmlformats.org/drawingml/2006/main" xmlns:r="http://schemas.openxmlformats.org/officeDocument/2006/relationships" xmlns:p="http://schemas.openxmlformats.org/presentationml/2006/main">
  <p:tag name="__PE_POLL_EMBED_ID" val="99c18c7e-4ea0-49d6-a126-805da962d240"/>
</p:tagLst>
</file>

<file path=ppt/tags/tag8.xml><?xml version="1.0" encoding="utf-8"?>
<p:tagLst xmlns:a="http://schemas.openxmlformats.org/drawingml/2006/main" xmlns:r="http://schemas.openxmlformats.org/officeDocument/2006/relationships" xmlns:p="http://schemas.openxmlformats.org/presentationml/2006/main">
  <p:tag name="__PE_POLL_EMBED_ID" val="f5659d6a-379d-450b-b294-45ad15546d87"/>
</p:tagLst>
</file>

<file path=ppt/tags/tag9.xml><?xml version="1.0" encoding="utf-8"?>
<p:tagLst xmlns:a="http://schemas.openxmlformats.org/drawingml/2006/main" xmlns:r="http://schemas.openxmlformats.org/officeDocument/2006/relationships" xmlns:p="http://schemas.openxmlformats.org/presentationml/2006/main">
  <p:tag name="__PE_POLL_EMBED_ID" val="9afe311c-c94b-4050-b313-ceab8b186c2c"/>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697</TotalTime>
  <Words>2255</Words>
  <Application>Microsoft Office PowerPoint</Application>
  <PresentationFormat>Widescreen</PresentationFormat>
  <Paragraphs>176</Paragraphs>
  <Slides>47</Slides>
  <Notes>12</Notes>
  <HiddenSlides>9</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Tw Cen MT</vt:lpstr>
      <vt:lpstr>Droplet</vt:lpstr>
      <vt:lpstr>Post Covid-19: Best Practices for the Workplace New Normal  </vt:lpstr>
      <vt:lpstr>Disclosures</vt:lpstr>
      <vt:lpstr>Outline &amp; Objectives</vt:lpstr>
      <vt:lpstr>Format</vt:lpstr>
      <vt:lpstr>Current issues after two years with covid</vt:lpstr>
      <vt:lpstr>COVID HAS WORSENED VIRTUALY EVERY CHALLENGE WE Had…</vt:lpstr>
      <vt:lpstr>Burnout and Depression</vt:lpstr>
      <vt:lpstr>Impact of covid in the workplace has not been equal</vt:lpstr>
      <vt:lpstr>PowerPoint Presentation</vt:lpstr>
      <vt:lpstr>PowerPoint Presentation</vt:lpstr>
      <vt:lpstr>Live polling</vt:lpstr>
      <vt:lpstr>PowerPoint Presentation</vt:lpstr>
      <vt:lpstr>Poll: over the last 12 months how has your faculty attrition compared to pre-covid? (Faculty leaving employment in your department)</vt:lpstr>
      <vt:lpstr>PowerPoint Presentation</vt:lpstr>
      <vt:lpstr>Poll: over the last 12 months what has been the leading destination of faculty who have left Your Department</vt:lpstr>
      <vt:lpstr>PowerPoint Presentation</vt:lpstr>
      <vt:lpstr>PowerPoint Presentation</vt:lpstr>
      <vt:lpstr>PowerPoint Presentation</vt:lpstr>
      <vt:lpstr>Motivating knowledge workers</vt:lpstr>
      <vt:lpstr>Motivating knowledge workers</vt:lpstr>
      <vt:lpstr>COVID Has Worsened Tensions Between what our Faculty &amp; Staff want And  Systems in Which We Work</vt:lpstr>
      <vt:lpstr>COVID And Autonomy in The Workplace</vt:lpstr>
      <vt:lpstr>PowerPoint Presentation</vt:lpstr>
      <vt:lpstr>Table Discussions</vt:lpstr>
      <vt:lpstr>Table discussion</vt:lpstr>
      <vt:lpstr>Engagement &amp; Communication</vt:lpstr>
      <vt:lpstr>Poll: Are you regularly surveying your faculty &amp; Staff to increase engagement (e.g. ‘Pulse surveys’)</vt:lpstr>
      <vt:lpstr>PowerPoint Presentation</vt:lpstr>
      <vt:lpstr>Poll: have you developed a system to check in on clinicians for signs of burnout and/or depression</vt:lpstr>
      <vt:lpstr>PowerPoint Presentation</vt:lpstr>
      <vt:lpstr>discussion: Engagement &amp; Communication</vt:lpstr>
      <vt:lpstr>PowerPoint Presentation</vt:lpstr>
      <vt:lpstr>Flexibility &amp; Autonomy in clinical and  administrative work</vt:lpstr>
      <vt:lpstr>Poll: how do you plan to hold your main clinical faculty meetings (e.g. faculty meeting, clinical site meeting) </vt:lpstr>
      <vt:lpstr>PowerPoint Presentation</vt:lpstr>
      <vt:lpstr>Poll: compared to pre-covid, Have you changed clinical scheduling policies to increase flexibility (e.g. increasing templates, backup, nocturnists, leave)</vt:lpstr>
      <vt:lpstr>PowerPoint Presentation</vt:lpstr>
      <vt:lpstr>discussion: flexibility &amp; autonomy</vt:lpstr>
      <vt:lpstr>PowerPoint Presentation</vt:lpstr>
      <vt:lpstr>Professional re-engagement  and Career Development</vt:lpstr>
      <vt:lpstr>Poll: Compared to pre-COVID, how likely are faculty to be in taking on additional academic &amp; administrative roles</vt:lpstr>
      <vt:lpstr>PowerPoint Presentation</vt:lpstr>
      <vt:lpstr>Poll: have you developed a program or taken specific steps to actively re-engage faculty in their academic career growth</vt:lpstr>
      <vt:lpstr>PowerPoint Presentation</vt:lpstr>
      <vt:lpstr>discussion: Professional re-engagement and Career Development</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Schuur</dc:creator>
  <cp:lastModifiedBy>Schuur, Jay</cp:lastModifiedBy>
  <cp:revision>27</cp:revision>
  <dcterms:created xsi:type="dcterms:W3CDTF">2022-03-20T16:01:04Z</dcterms:created>
  <dcterms:modified xsi:type="dcterms:W3CDTF">2022-03-21T06:07:15Z</dcterms:modified>
</cp:coreProperties>
</file>