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media/media1.gif" ContentType="video/unknown"/>
  <Override PartName="/ppt/media/media2.gif" ContentType="video/unknown"/>
  <Override PartName="/ppt/media/media3.gif" ContentType="video/unknown"/>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5"/>
  </p:notesMasterIdLst>
  <p:sldIdLst>
    <p:sldId id="288" r:id="rId2"/>
    <p:sldId id="287" r:id="rId3"/>
    <p:sldId id="312" r:id="rId4"/>
    <p:sldId id="356" r:id="rId5"/>
    <p:sldId id="361" r:id="rId6"/>
    <p:sldId id="364" r:id="rId7"/>
    <p:sldId id="360" r:id="rId8"/>
    <p:sldId id="355" r:id="rId9"/>
    <p:sldId id="362" r:id="rId10"/>
    <p:sldId id="357" r:id="rId11"/>
    <p:sldId id="358" r:id="rId12"/>
    <p:sldId id="359" r:id="rId13"/>
    <p:sldId id="321" r:id="rId14"/>
    <p:sldId id="323" r:id="rId15"/>
    <p:sldId id="369" r:id="rId16"/>
    <p:sldId id="370" r:id="rId17"/>
    <p:sldId id="371" r:id="rId18"/>
    <p:sldId id="372" r:id="rId19"/>
    <p:sldId id="363" r:id="rId20"/>
    <p:sldId id="368" r:id="rId21"/>
    <p:sldId id="374" r:id="rId22"/>
    <p:sldId id="302" r:id="rId23"/>
    <p:sldId id="346" r:id="rId24"/>
    <p:sldId id="337" r:id="rId25"/>
    <p:sldId id="334" r:id="rId26"/>
    <p:sldId id="315" r:id="rId27"/>
    <p:sldId id="342" r:id="rId28"/>
    <p:sldId id="335" r:id="rId29"/>
    <p:sldId id="343" r:id="rId30"/>
    <p:sldId id="344" r:id="rId31"/>
    <p:sldId id="339" r:id="rId32"/>
    <p:sldId id="341" r:id="rId33"/>
    <p:sldId id="314" r:id="rId34"/>
    <p:sldId id="340" r:id="rId35"/>
    <p:sldId id="316" r:id="rId36"/>
    <p:sldId id="317" r:id="rId37"/>
    <p:sldId id="318" r:id="rId38"/>
    <p:sldId id="319" r:id="rId39"/>
    <p:sldId id="345" r:id="rId40"/>
    <p:sldId id="331" r:id="rId41"/>
    <p:sldId id="350" r:id="rId42"/>
    <p:sldId id="349" r:id="rId43"/>
    <p:sldId id="298" r:id="rId44"/>
    <p:sldId id="354" r:id="rId45"/>
    <p:sldId id="351" r:id="rId46"/>
    <p:sldId id="373" r:id="rId47"/>
    <p:sldId id="352" r:id="rId48"/>
    <p:sldId id="353" r:id="rId49"/>
    <p:sldId id="347" r:id="rId50"/>
    <p:sldId id="348" r:id="rId51"/>
    <p:sldId id="365" r:id="rId52"/>
    <p:sldId id="338" r:id="rId53"/>
    <p:sldId id="366" r:id="rId54"/>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76"/>
  </p:normalViewPr>
  <p:slideViewPr>
    <p:cSldViewPr snapToGrid="0" snapToObjects="1">
      <p:cViewPr varScale="1">
        <p:scale>
          <a:sx n="84" d="100"/>
          <a:sy n="84" d="100"/>
        </p:scale>
        <p:origin x="1426" y="77"/>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dirty="0"/>
              <a:t>AAAEM Members as of 1/1/22*</a:t>
            </a:r>
          </a:p>
        </c:rich>
      </c:tx>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AAAEM Members</c:v>
                </c:pt>
              </c:strCache>
            </c:strRef>
          </c:tx>
          <c:spPr>
            <a:ln w="34925" cap="rnd">
              <a:solidFill>
                <a:schemeClr val="accent1"/>
              </a:solidFill>
              <a:round/>
            </a:ln>
            <a:effectLst>
              <a:outerShdw blurRad="40000" dist="23000" dir="5400000" rotWithShape="0">
                <a:srgbClr val="000000">
                  <a:alpha val="35000"/>
                </a:srgb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trendline>
            <c:spPr>
              <a:ln w="19050" cap="rnd">
                <a:solidFill>
                  <a:schemeClr val="accent1"/>
                </a:solidFill>
              </a:ln>
              <a:effectLst/>
            </c:spPr>
            <c:trendlineType val="linear"/>
            <c:dispRSqr val="0"/>
            <c:dispEq val="0"/>
          </c:trendline>
          <c:cat>
            <c:numRef>
              <c:f>Sheet1!$A$2:$A$12</c:f>
              <c:numCache>
                <c:formatCode>General</c:formatCode>
                <c:ptCount val="11"/>
                <c:pt idx="0">
                  <c:v>2012</c:v>
                </c:pt>
                <c:pt idx="1">
                  <c:v>2013</c:v>
                </c:pt>
                <c:pt idx="2">
                  <c:v>2014</c:v>
                </c:pt>
                <c:pt idx="3">
                  <c:v>2015</c:v>
                </c:pt>
                <c:pt idx="4">
                  <c:v>2016</c:v>
                </c:pt>
                <c:pt idx="5">
                  <c:v>2017</c:v>
                </c:pt>
                <c:pt idx="6">
                  <c:v>2018</c:v>
                </c:pt>
                <c:pt idx="7">
                  <c:v>2019</c:v>
                </c:pt>
                <c:pt idx="8">
                  <c:v>2020</c:v>
                </c:pt>
                <c:pt idx="9">
                  <c:v>2021</c:v>
                </c:pt>
                <c:pt idx="10">
                  <c:v>2022</c:v>
                </c:pt>
              </c:numCache>
            </c:numRef>
          </c:cat>
          <c:val>
            <c:numRef>
              <c:f>Sheet1!$B$2:$B$12</c:f>
              <c:numCache>
                <c:formatCode>General</c:formatCode>
                <c:ptCount val="11"/>
                <c:pt idx="0">
                  <c:v>61</c:v>
                </c:pt>
                <c:pt idx="1">
                  <c:v>71</c:v>
                </c:pt>
                <c:pt idx="2">
                  <c:v>83</c:v>
                </c:pt>
                <c:pt idx="3">
                  <c:v>89</c:v>
                </c:pt>
                <c:pt idx="4">
                  <c:v>95</c:v>
                </c:pt>
                <c:pt idx="5">
                  <c:v>103</c:v>
                </c:pt>
                <c:pt idx="6">
                  <c:v>100</c:v>
                </c:pt>
                <c:pt idx="7">
                  <c:v>120</c:v>
                </c:pt>
                <c:pt idx="8">
                  <c:v>108</c:v>
                </c:pt>
                <c:pt idx="9">
                  <c:v>101</c:v>
                </c:pt>
                <c:pt idx="10">
                  <c:v>118</c:v>
                </c:pt>
              </c:numCache>
            </c:numRef>
          </c:val>
          <c:smooth val="0"/>
          <c:extLst xmlns:c16r2="http://schemas.microsoft.com/office/drawing/2015/06/chart">
            <c:ext xmlns:c16="http://schemas.microsoft.com/office/drawing/2014/chart" uri="{C3380CC4-5D6E-409C-BE32-E72D297353CC}">
              <c16:uniqueId val="{00000000-C662-6249-BCCA-E35E2B596A31}"/>
            </c:ext>
          </c:extLst>
        </c:ser>
        <c:dLbls>
          <c:showLegendKey val="0"/>
          <c:showVal val="0"/>
          <c:showCatName val="0"/>
          <c:showSerName val="0"/>
          <c:showPercent val="0"/>
          <c:showBubbleSize val="0"/>
        </c:dLbls>
        <c:smooth val="0"/>
        <c:axId val="100658392"/>
        <c:axId val="100661528"/>
      </c:lineChart>
      <c:catAx>
        <c:axId val="100658392"/>
        <c:scaling>
          <c:orientation val="minMax"/>
        </c:scaling>
        <c:delete val="0"/>
        <c:axPos val="b"/>
        <c:numFmt formatCode="General" sourceLinked="1"/>
        <c:majorTickMark val="none"/>
        <c:minorTickMark val="none"/>
        <c:tickLblPos val="nextTo"/>
        <c:spPr>
          <a:noFill/>
          <a:ln w="9525" cap="flat" cmpd="sng" algn="ctr">
            <a:solidFill>
              <a:schemeClr val="lt1">
                <a:lumMod val="95000"/>
                <a:alpha val="10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00661528"/>
        <c:crosses val="autoZero"/>
        <c:auto val="1"/>
        <c:lblAlgn val="ctr"/>
        <c:lblOffset val="100"/>
        <c:noMultiLvlLbl val="0"/>
      </c:catAx>
      <c:valAx>
        <c:axId val="100661528"/>
        <c:scaling>
          <c:orientation val="minMax"/>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006583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37.emf"/></Relationships>
</file>

<file path=ppt/drawings/drawing1.xml><?xml version="1.0" encoding="utf-8"?>
<c:userShapes xmlns:c="http://schemas.openxmlformats.org/drawingml/2006/chart">
  <cdr:relSizeAnchor xmlns:cdr="http://schemas.openxmlformats.org/drawingml/2006/chartDrawing">
    <cdr:from>
      <cdr:x>0</cdr:x>
      <cdr:y>0.94635</cdr:y>
    </cdr:from>
    <cdr:to>
      <cdr:x>0.14527</cdr:x>
      <cdr:y>1</cdr:y>
    </cdr:to>
    <cdr:sp macro="" textlink="">
      <cdr:nvSpPr>
        <cdr:cNvPr id="2" name="TextBox 1">
          <a:extLst xmlns:a="http://schemas.openxmlformats.org/drawingml/2006/main">
            <a:ext uri="{FF2B5EF4-FFF2-40B4-BE49-F238E27FC236}">
              <a16:creationId xmlns="" xmlns:a16="http://schemas.microsoft.com/office/drawing/2014/main" id="{AC6548D7-A070-844B-8806-4D2557CD265C}"/>
            </a:ext>
          </a:extLst>
        </cdr:cNvPr>
        <cdr:cNvSpPr txBox="1"/>
      </cdr:nvSpPr>
      <cdr:spPr>
        <a:xfrm xmlns:a="http://schemas.openxmlformats.org/drawingml/2006/main">
          <a:off x="0" y="4191850"/>
          <a:ext cx="1039976" cy="23764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a:solidFill>
                <a:schemeClr val="bg1"/>
              </a:solidFill>
            </a:rPr>
            <a:t>*Assumes renewal of active members</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35960947-18C1-45AB-90F2-1C6AA64790A7}" type="datetimeFigureOut">
              <a:rPr lang="en-US" smtClean="0"/>
              <a:t>3/23/2022</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F13DD0CB-0780-4821-9B01-180C5BB3F21F}" type="slidenum">
              <a:rPr lang="en-US" smtClean="0"/>
              <a:t>‹#›</a:t>
            </a:fld>
            <a:endParaRPr lang="en-US" dirty="0"/>
          </a:p>
        </p:txBody>
      </p:sp>
    </p:spTree>
    <p:extLst>
      <p:ext uri="{BB962C8B-B14F-4D97-AF65-F5344CB8AC3E}">
        <p14:creationId xmlns:p14="http://schemas.microsoft.com/office/powerpoint/2010/main" val="37381677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AEMF Titl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3074138"/>
            <a:ext cx="7772400" cy="1470025"/>
          </a:xfrm>
        </p:spPr>
        <p:txBody>
          <a:bodyPr/>
          <a:lstStyle>
            <a:lvl1pPr>
              <a:defRPr>
                <a:solidFill>
                  <a:schemeClr val="bg1"/>
                </a:solidFill>
              </a:defRPr>
            </a:lvl1p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FBC5976D-5DE2-354B-A04A-366661B73D93}" type="datetimeFigureOut">
              <a:rPr lang="en-US" smtClean="0"/>
              <a:t>3/23/2022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9A0A9E1-8368-1447-BC79-45B8A86C6384}" type="slidenum">
              <a:rPr lang="en-US" smtClean="0"/>
              <a:t>‹#›</a:t>
            </a:fld>
            <a:endParaRPr lang="en-US" dirty="0"/>
          </a:p>
        </p:txBody>
      </p:sp>
    </p:spTree>
    <p:extLst>
      <p:ext uri="{BB962C8B-B14F-4D97-AF65-F5344CB8AC3E}">
        <p14:creationId xmlns:p14="http://schemas.microsoft.com/office/powerpoint/2010/main" val="16783349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SAEMF Pg 2">
    <p:spTree>
      <p:nvGrpSpPr>
        <p:cNvPr id="1" name=""/>
        <p:cNvGrpSpPr/>
        <p:nvPr/>
      </p:nvGrpSpPr>
      <p:grpSpPr>
        <a:xfrm>
          <a:off x="0" y="0"/>
          <a:ext cx="0" cy="0"/>
          <a:chOff x="0" y="0"/>
          <a:chExt cx="0" cy="0"/>
        </a:xfrm>
      </p:grpSpPr>
      <p:pic>
        <p:nvPicPr>
          <p:cNvPr id="7" name="Picture 6" descr="SAEM Foundation.jpg"/>
          <p:cNvPicPr>
            <a:picLocks noChangeAspect="1"/>
          </p:cNvPicPr>
          <p:nvPr userDrawn="1"/>
        </p:nvPicPr>
        <p:blipFill rotWithShape="1">
          <a:blip r:embed="rId2">
            <a:extLst>
              <a:ext uri="{28A0092B-C50C-407E-A947-70E740481C1C}">
                <a14:useLocalDpi xmlns:a14="http://schemas.microsoft.com/office/drawing/2010/main" val="0"/>
              </a:ext>
            </a:extLst>
          </a:blip>
          <a:srcRect b="16652"/>
          <a:stretch/>
        </p:blipFill>
        <p:spPr>
          <a:xfrm>
            <a:off x="0" y="0"/>
            <a:ext cx="9144000" cy="5716018"/>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BC5976D-5DE2-354B-A04A-366661B73D93}" type="datetimeFigureOut">
              <a:rPr lang="en-US" smtClean="0"/>
              <a:t>3/23/2022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9A0A9E1-8368-1447-BC79-45B8A86C6384}" type="slidenum">
              <a:rPr lang="en-US" smtClean="0"/>
              <a:t>‹#›</a:t>
            </a:fld>
            <a:endParaRPr lang="en-US" dirty="0"/>
          </a:p>
        </p:txBody>
      </p:sp>
    </p:spTree>
    <p:extLst>
      <p:ext uri="{BB962C8B-B14F-4D97-AF65-F5344CB8AC3E}">
        <p14:creationId xmlns:p14="http://schemas.microsoft.com/office/powerpoint/2010/main" val="1158159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SAEM Foundation.jpg"/>
          <p:cNvPicPr>
            <a:picLocks noChangeAspect="1"/>
          </p:cNvPicPr>
          <p:nvPr userDrawn="1"/>
        </p:nvPicPr>
        <p:blipFill rotWithShape="1">
          <a:blip r:embed="rId2">
            <a:extLst>
              <a:ext uri="{28A0092B-C50C-407E-A947-70E740481C1C}">
                <a14:useLocalDpi xmlns:a14="http://schemas.microsoft.com/office/drawing/2010/main" val="0"/>
              </a:ext>
            </a:extLst>
          </a:blip>
          <a:srcRect b="15880"/>
          <a:stretch/>
        </p:blipFill>
        <p:spPr>
          <a:xfrm>
            <a:off x="0" y="0"/>
            <a:ext cx="9144000" cy="5768975"/>
          </a:xfrm>
          <a:prstGeom prst="rect">
            <a:avLst/>
          </a:prstGeom>
        </p:spPr>
      </p:pic>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BC5976D-5DE2-354B-A04A-366661B73D93}" type="datetimeFigureOut">
              <a:rPr lang="en-US" smtClean="0"/>
              <a:t>3/23/2022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9A0A9E1-8368-1447-BC79-45B8A86C6384}" type="slidenum">
              <a:rPr lang="en-US" smtClean="0"/>
              <a:t>‹#›</a:t>
            </a:fld>
            <a:endParaRPr lang="en-US" dirty="0"/>
          </a:p>
        </p:txBody>
      </p:sp>
    </p:spTree>
    <p:extLst>
      <p:ext uri="{BB962C8B-B14F-4D97-AF65-F5344CB8AC3E}">
        <p14:creationId xmlns:p14="http://schemas.microsoft.com/office/powerpoint/2010/main" val="7715337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SAEM Foundation.jpg"/>
          <p:cNvPicPr>
            <a:picLocks noChangeAspect="1"/>
          </p:cNvPicPr>
          <p:nvPr userDrawn="1"/>
        </p:nvPicPr>
        <p:blipFill rotWithShape="1">
          <a:blip r:embed="rId2">
            <a:extLst>
              <a:ext uri="{28A0092B-C50C-407E-A947-70E740481C1C}">
                <a14:useLocalDpi xmlns:a14="http://schemas.microsoft.com/office/drawing/2010/main" val="0"/>
              </a:ext>
            </a:extLst>
          </a:blip>
          <a:srcRect b="17702"/>
          <a:stretch/>
        </p:blipFill>
        <p:spPr>
          <a:xfrm>
            <a:off x="0" y="0"/>
            <a:ext cx="9144000" cy="5643961"/>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BC5976D-5DE2-354B-A04A-366661B73D93}" type="datetimeFigureOut">
              <a:rPr lang="en-US" smtClean="0"/>
              <a:t>3/23/2022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9A0A9E1-8368-1447-BC79-45B8A86C6384}" type="slidenum">
              <a:rPr lang="en-US" smtClean="0"/>
              <a:t>‹#›</a:t>
            </a:fld>
            <a:endParaRPr lang="en-US" dirty="0"/>
          </a:p>
        </p:txBody>
      </p:sp>
    </p:spTree>
    <p:extLst>
      <p:ext uri="{BB962C8B-B14F-4D97-AF65-F5344CB8AC3E}">
        <p14:creationId xmlns:p14="http://schemas.microsoft.com/office/powerpoint/2010/main" val="7680481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1" name="Picture 10" descr="SAEM Foundation.jpg"/>
          <p:cNvPicPr>
            <a:picLocks noChangeAspect="1"/>
          </p:cNvPicPr>
          <p:nvPr userDrawn="1"/>
        </p:nvPicPr>
        <p:blipFill rotWithShape="1">
          <a:blip r:embed="rId2">
            <a:extLst>
              <a:ext uri="{28A0092B-C50C-407E-A947-70E740481C1C}">
                <a14:useLocalDpi xmlns:a14="http://schemas.microsoft.com/office/drawing/2010/main" val="0"/>
              </a:ext>
            </a:extLst>
          </a:blip>
          <a:srcRect b="20103"/>
          <a:stretch/>
        </p:blipFill>
        <p:spPr>
          <a:xfrm>
            <a:off x="0" y="0"/>
            <a:ext cx="9144000" cy="5479345"/>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BC5976D-5DE2-354B-A04A-366661B73D93}" type="datetimeFigureOut">
              <a:rPr lang="en-US" smtClean="0"/>
              <a:t>3/23/2022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9A0A9E1-8368-1447-BC79-45B8A86C6384}" type="slidenum">
              <a:rPr lang="en-US" smtClean="0"/>
              <a:t>‹#›</a:t>
            </a:fld>
            <a:endParaRPr lang="en-US" dirty="0"/>
          </a:p>
        </p:txBody>
      </p:sp>
    </p:spTree>
    <p:extLst>
      <p:ext uri="{BB962C8B-B14F-4D97-AF65-F5344CB8AC3E}">
        <p14:creationId xmlns:p14="http://schemas.microsoft.com/office/powerpoint/2010/main" val="41318429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SAEM Foundation.jpg"/>
          <p:cNvPicPr>
            <a:picLocks noChangeAspect="1"/>
          </p:cNvPicPr>
          <p:nvPr userDrawn="1"/>
        </p:nvPicPr>
        <p:blipFill rotWithShape="1">
          <a:blip r:embed="rId2">
            <a:extLst>
              <a:ext uri="{28A0092B-C50C-407E-A947-70E740481C1C}">
                <a14:useLocalDpi xmlns:a14="http://schemas.microsoft.com/office/drawing/2010/main" val="0"/>
              </a:ext>
            </a:extLst>
          </a:blip>
          <a:srcRect b="18045"/>
          <a:stretch/>
        </p:blipFill>
        <p:spPr>
          <a:xfrm>
            <a:off x="0" y="0"/>
            <a:ext cx="9144000" cy="5620444"/>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BC5976D-5DE2-354B-A04A-366661B73D93}" type="datetimeFigureOut">
              <a:rPr lang="en-US" smtClean="0"/>
              <a:t>3/23/2022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9A0A9E1-8368-1447-BC79-45B8A86C6384}" type="slidenum">
              <a:rPr lang="en-US" smtClean="0"/>
              <a:t>‹#›</a:t>
            </a:fld>
            <a:endParaRPr lang="en-US" dirty="0"/>
          </a:p>
        </p:txBody>
      </p:sp>
    </p:spTree>
    <p:extLst>
      <p:ext uri="{BB962C8B-B14F-4D97-AF65-F5344CB8AC3E}">
        <p14:creationId xmlns:p14="http://schemas.microsoft.com/office/powerpoint/2010/main" val="19865200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SAEM Foundation.jpg"/>
          <p:cNvPicPr>
            <a:picLocks noChangeAspect="1"/>
          </p:cNvPicPr>
          <p:nvPr userDrawn="1"/>
        </p:nvPicPr>
        <p:blipFill rotWithShape="1">
          <a:blip r:embed="rId2">
            <a:extLst>
              <a:ext uri="{28A0092B-C50C-407E-A947-70E740481C1C}">
                <a14:useLocalDpi xmlns:a14="http://schemas.microsoft.com/office/drawing/2010/main" val="0"/>
              </a:ext>
            </a:extLst>
          </a:blip>
          <a:srcRect b="17017"/>
          <a:stretch/>
        </p:blipFill>
        <p:spPr>
          <a:xfrm>
            <a:off x="0" y="0"/>
            <a:ext cx="9144000" cy="5690994"/>
          </a:xfrm>
          <a:prstGeom prst="rect">
            <a:avLst/>
          </a:prstGeom>
        </p:spPr>
      </p:pic>
      <p:sp>
        <p:nvSpPr>
          <p:cNvPr id="2" name="Date Placeholder 1"/>
          <p:cNvSpPr>
            <a:spLocks noGrp="1"/>
          </p:cNvSpPr>
          <p:nvPr>
            <p:ph type="dt" sz="half" idx="10"/>
          </p:nvPr>
        </p:nvSpPr>
        <p:spPr/>
        <p:txBody>
          <a:bodyPr/>
          <a:lstStyle/>
          <a:p>
            <a:fld id="{FBC5976D-5DE2-354B-A04A-366661B73D93}" type="datetimeFigureOut">
              <a:rPr lang="en-US" smtClean="0"/>
              <a:t>3/23/2022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9A0A9E1-8368-1447-BC79-45B8A86C6384}" type="slidenum">
              <a:rPr lang="en-US" smtClean="0"/>
              <a:t>‹#›</a:t>
            </a:fld>
            <a:endParaRPr lang="en-US" dirty="0"/>
          </a:p>
        </p:txBody>
      </p:sp>
    </p:spTree>
    <p:extLst>
      <p:ext uri="{BB962C8B-B14F-4D97-AF65-F5344CB8AC3E}">
        <p14:creationId xmlns:p14="http://schemas.microsoft.com/office/powerpoint/2010/main" val="5362917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0" name="Picture 9" descr="SAEM Foundation.jpg"/>
          <p:cNvPicPr>
            <a:picLocks noChangeAspect="1"/>
          </p:cNvPicPr>
          <p:nvPr userDrawn="1"/>
        </p:nvPicPr>
        <p:blipFill rotWithShape="1">
          <a:blip r:embed="rId2">
            <a:extLst>
              <a:ext uri="{28A0092B-C50C-407E-A947-70E740481C1C}">
                <a14:useLocalDpi xmlns:a14="http://schemas.microsoft.com/office/drawing/2010/main" val="0"/>
              </a:ext>
            </a:extLst>
          </a:blip>
          <a:srcRect b="18731"/>
          <a:stretch/>
        </p:blipFill>
        <p:spPr>
          <a:xfrm>
            <a:off x="0" y="0"/>
            <a:ext cx="9144000" cy="5573411"/>
          </a:xfrm>
          <a:prstGeom prst="rect">
            <a:avLst/>
          </a:prstGeom>
        </p:spPr>
      </p:pic>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BC5976D-5DE2-354B-A04A-366661B73D93}" type="datetimeFigureOut">
              <a:rPr lang="en-US" smtClean="0"/>
              <a:t>3/23/2022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9A0A9E1-8368-1447-BC79-45B8A86C6384}" type="slidenum">
              <a:rPr lang="en-US" smtClean="0"/>
              <a:t>‹#›</a:t>
            </a:fld>
            <a:endParaRPr lang="en-US" dirty="0"/>
          </a:p>
        </p:txBody>
      </p:sp>
    </p:spTree>
    <p:extLst>
      <p:ext uri="{BB962C8B-B14F-4D97-AF65-F5344CB8AC3E}">
        <p14:creationId xmlns:p14="http://schemas.microsoft.com/office/powerpoint/2010/main" val="18935006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SAEM Foundation.jpg"/>
          <p:cNvPicPr>
            <a:picLocks noChangeAspect="1"/>
          </p:cNvPicPr>
          <p:nvPr userDrawn="1"/>
        </p:nvPicPr>
        <p:blipFill rotWithShape="1">
          <a:blip r:embed="rId2">
            <a:extLst>
              <a:ext uri="{28A0092B-C50C-407E-A947-70E740481C1C}">
                <a14:useLocalDpi xmlns:a14="http://schemas.microsoft.com/office/drawing/2010/main" val="0"/>
              </a:ext>
            </a:extLst>
          </a:blip>
          <a:srcRect b="17359"/>
          <a:stretch/>
        </p:blipFill>
        <p:spPr>
          <a:xfrm>
            <a:off x="0" y="0"/>
            <a:ext cx="9144000" cy="5667477"/>
          </a:xfrm>
          <a:prstGeom prst="rect">
            <a:avLst/>
          </a:prstGeom>
        </p:spPr>
      </p:pic>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BC5976D-5DE2-354B-A04A-366661B73D93}" type="datetimeFigureOut">
              <a:rPr lang="en-US" smtClean="0"/>
              <a:t>3/23/2022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9A0A9E1-8368-1447-BC79-45B8A86C6384}" type="slidenum">
              <a:rPr lang="en-US" smtClean="0"/>
              <a:t>‹#›</a:t>
            </a:fld>
            <a:endParaRPr lang="en-US" dirty="0"/>
          </a:p>
        </p:txBody>
      </p:sp>
    </p:spTree>
    <p:extLst>
      <p:ext uri="{BB962C8B-B14F-4D97-AF65-F5344CB8AC3E}">
        <p14:creationId xmlns:p14="http://schemas.microsoft.com/office/powerpoint/2010/main" val="21288863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Title 3 AEM.jpg"/>
          <p:cNvPicPr>
            <a:picLocks noChangeAspect="1"/>
          </p:cNvPicPr>
          <p:nvPr/>
        </p:nvPicPr>
        <p:blipFill rotWithShape="1">
          <a:blip r:embed="rId11">
            <a:extLst>
              <a:ext uri="{28A0092B-C50C-407E-A947-70E740481C1C}">
                <a14:useLocalDpi xmlns:a14="http://schemas.microsoft.com/office/drawing/2010/main" val="0"/>
              </a:ext>
            </a:extLst>
          </a:blip>
          <a:srcRect b="10671"/>
          <a:stretch/>
        </p:blipFill>
        <p:spPr>
          <a:xfrm>
            <a:off x="0" y="0"/>
            <a:ext cx="9144000" cy="6126163"/>
          </a:xfrm>
          <a:prstGeom prst="rect">
            <a:avLst/>
          </a:prstGeom>
        </p:spPr>
      </p:pic>
      <p:sp>
        <p:nvSpPr>
          <p:cNvPr id="2" name="Title Placeholder 1"/>
          <p:cNvSpPr>
            <a:spLocks noGrp="1"/>
          </p:cNvSpPr>
          <p:nvPr>
            <p:ph type="title"/>
          </p:nvPr>
        </p:nvSpPr>
        <p:spPr>
          <a:xfrm>
            <a:off x="457200" y="157774"/>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C5976D-5DE2-354B-A04A-366661B73D93}" type="datetimeFigureOut">
              <a:rPr lang="en-US" smtClean="0"/>
              <a:t>3/23/2022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A0A9E1-8368-1447-BC79-45B8A86C6384}" type="slidenum">
              <a:rPr lang="en-US" smtClean="0"/>
              <a:t>‹#›</a:t>
            </a:fld>
            <a:endParaRPr lang="en-US" dirty="0"/>
          </a:p>
        </p:txBody>
      </p:sp>
      <p:pic>
        <p:nvPicPr>
          <p:cNvPr id="8" name="Picture 7" descr="AAAEM.png"/>
          <p:cNvPicPr>
            <a:picLocks noChangeAspect="1"/>
          </p:cNvPicPr>
          <p:nvPr/>
        </p:nvPicPr>
        <p:blipFill rotWithShape="1">
          <a:blip r:embed="rId12">
            <a:extLst>
              <a:ext uri="{28A0092B-C50C-407E-A947-70E740481C1C}">
                <a14:useLocalDpi xmlns:a14="http://schemas.microsoft.com/office/drawing/2010/main" val="0"/>
              </a:ext>
            </a:extLst>
          </a:blip>
          <a:srcRect t="18213" r="7735" b="21315"/>
          <a:stretch/>
        </p:blipFill>
        <p:spPr>
          <a:xfrm>
            <a:off x="5239431" y="6023400"/>
            <a:ext cx="3928091" cy="854035"/>
          </a:xfrm>
          <a:prstGeom prst="rect">
            <a:avLst/>
          </a:prstGeom>
        </p:spPr>
      </p:pic>
    </p:spTree>
    <p:extLst>
      <p:ext uri="{BB962C8B-B14F-4D97-AF65-F5344CB8AC3E}">
        <p14:creationId xmlns:p14="http://schemas.microsoft.com/office/powerpoint/2010/main" val="13062444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4572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5.png"/><Relationship Id="rId3" Type="http://schemas.openxmlformats.org/officeDocument/2006/relationships/image" Target="../media/image29.png"/><Relationship Id="rId7" Type="http://schemas.openxmlformats.org/officeDocument/2006/relationships/image" Target="../media/image31.jpeg"/><Relationship Id="rId12" Type="http://schemas.openxmlformats.org/officeDocument/2006/relationships/image" Target="../media/image23.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34.png"/><Relationship Id="rId5" Type="http://schemas.openxmlformats.org/officeDocument/2006/relationships/image" Target="../media/image25.png"/><Relationship Id="rId10" Type="http://schemas.openxmlformats.org/officeDocument/2006/relationships/image" Target="../media/image33.png"/><Relationship Id="rId4" Type="http://schemas.openxmlformats.org/officeDocument/2006/relationships/image" Target="../media/image30.png"/><Relationship Id="rId9" Type="http://schemas.openxmlformats.org/officeDocument/2006/relationships/image" Target="../media/image26.png"/><Relationship Id="rId14" Type="http://schemas.openxmlformats.org/officeDocument/2006/relationships/image" Target="../media/image3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37.emf"/><Relationship Id="rId4" Type="http://schemas.openxmlformats.org/officeDocument/2006/relationships/package" Target="../embeddings/Microsoft_Excel_Worksheet1.xlsx"/></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image" Target="../media/image38.gif"/><Relationship Id="rId1" Type="http://schemas.openxmlformats.org/officeDocument/2006/relationships/slideLayout" Target="../slideLayouts/slideLayout1.xml"/><Relationship Id="rId5" Type="http://schemas.openxmlformats.org/officeDocument/2006/relationships/image" Target="../media/image41.gif"/><Relationship Id="rId4" Type="http://schemas.openxmlformats.org/officeDocument/2006/relationships/image" Target="../media/image40.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media" Target="../media/media2.gif"/><Relationship Id="rId7" Type="http://schemas.openxmlformats.org/officeDocument/2006/relationships/slideLayout" Target="../slideLayouts/slideLayout2.xml"/><Relationship Id="rId12" Type="http://schemas.openxmlformats.org/officeDocument/2006/relationships/image" Target="../media/image45.png"/><Relationship Id="rId2" Type="http://schemas.openxmlformats.org/officeDocument/2006/relationships/video" Target="../media/media1.gif"/><Relationship Id="rId1" Type="http://schemas.microsoft.com/office/2007/relationships/media" Target="../media/media1.gif"/><Relationship Id="rId6" Type="http://schemas.openxmlformats.org/officeDocument/2006/relationships/video" Target="../media/media3.gif"/><Relationship Id="rId11" Type="http://schemas.openxmlformats.org/officeDocument/2006/relationships/image" Target="../media/image44.png"/><Relationship Id="rId5" Type="http://schemas.microsoft.com/office/2007/relationships/media" Target="../media/media3.gif"/><Relationship Id="rId10" Type="http://schemas.openxmlformats.org/officeDocument/2006/relationships/image" Target="../media/image43.png"/><Relationship Id="rId4" Type="http://schemas.openxmlformats.org/officeDocument/2006/relationships/video" Target="../media/media2.gif"/><Relationship Id="rId9" Type="http://schemas.openxmlformats.org/officeDocument/2006/relationships/image" Target="../media/image4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7.gif"/><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48.tiff"/><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image" Target="../media/image50.gif"/><Relationship Id="rId1" Type="http://schemas.openxmlformats.org/officeDocument/2006/relationships/slideLayout" Target="../slideLayouts/slideLayout1.xml"/><Relationship Id="rId4" Type="http://schemas.openxmlformats.org/officeDocument/2006/relationships/image" Target="../media/image52.gi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7.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16.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AAAEM </a:t>
            </a:r>
            <a:r>
              <a:rPr lang="en-US" dirty="0" smtClean="0"/>
              <a:t>13</a:t>
            </a:r>
            <a:r>
              <a:rPr lang="en-US" baseline="30000" dirty="0" smtClean="0"/>
              <a:t>th</a:t>
            </a:r>
            <a:r>
              <a:rPr lang="en-US" dirty="0" smtClean="0"/>
              <a:t> (?) Annual Meeting</a:t>
            </a:r>
            <a:br>
              <a:rPr lang="en-US" dirty="0" smtClean="0"/>
            </a:br>
            <a:r>
              <a:rPr lang="en-US" sz="2700" dirty="0" smtClean="0"/>
              <a:t>March 20, 2022</a:t>
            </a:r>
            <a:br>
              <a:rPr lang="en-US" sz="2700" dirty="0" smtClean="0"/>
            </a:br>
            <a:r>
              <a:rPr lang="en-US" sz="2700" dirty="0" smtClean="0"/>
              <a:t>San Juan, Puerto Rico</a:t>
            </a:r>
            <a:endParaRPr lang="en-US" sz="2700" dirty="0"/>
          </a:p>
        </p:txBody>
      </p:sp>
    </p:spTree>
    <p:extLst>
      <p:ext uri="{BB962C8B-B14F-4D97-AF65-F5344CB8AC3E}">
        <p14:creationId xmlns:p14="http://schemas.microsoft.com/office/powerpoint/2010/main" val="30720561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2"/>
          <a:srcRect t="12152" b="10362"/>
          <a:stretch/>
        </p:blipFill>
        <p:spPr>
          <a:xfrm>
            <a:off x="281194" y="1236424"/>
            <a:ext cx="1743075" cy="1033272"/>
          </a:xfrm>
          <a:prstGeom prst="rect">
            <a:avLst/>
          </a:prstGeom>
        </p:spPr>
      </p:pic>
      <p:pic>
        <p:nvPicPr>
          <p:cNvPr id="5" name="Picture 4"/>
          <p:cNvPicPr>
            <a:picLocks noChangeAspect="1"/>
          </p:cNvPicPr>
          <p:nvPr/>
        </p:nvPicPr>
        <p:blipFill>
          <a:blip r:embed="rId3"/>
          <a:stretch>
            <a:fillRect/>
          </a:stretch>
        </p:blipFill>
        <p:spPr>
          <a:xfrm>
            <a:off x="0" y="3869381"/>
            <a:ext cx="9144000" cy="1162114"/>
          </a:xfrm>
          <a:prstGeom prst="rect">
            <a:avLst/>
          </a:prstGeom>
        </p:spPr>
      </p:pic>
      <p:sp>
        <p:nvSpPr>
          <p:cNvPr id="2" name="Title 1"/>
          <p:cNvSpPr>
            <a:spLocks noGrp="1"/>
          </p:cNvSpPr>
          <p:nvPr>
            <p:ph type="title"/>
          </p:nvPr>
        </p:nvSpPr>
        <p:spPr/>
        <p:txBody>
          <a:bodyPr/>
          <a:lstStyle/>
          <a:p>
            <a:r>
              <a:rPr lang="en-US" dirty="0" smtClean="0"/>
              <a:t>AAAEM Committees</a:t>
            </a:r>
            <a:endParaRPr lang="en-US" dirty="0"/>
          </a:p>
        </p:txBody>
      </p:sp>
      <p:pic>
        <p:nvPicPr>
          <p:cNvPr id="4" name="Picture 3"/>
          <p:cNvPicPr>
            <a:picLocks noChangeAspect="1"/>
          </p:cNvPicPr>
          <p:nvPr/>
        </p:nvPicPr>
        <p:blipFill rotWithShape="1">
          <a:blip r:embed="rId4"/>
          <a:srcRect l="25252"/>
          <a:stretch/>
        </p:blipFill>
        <p:spPr>
          <a:xfrm>
            <a:off x="2330827" y="1246704"/>
            <a:ext cx="6834950" cy="1256845"/>
          </a:xfrm>
          <a:prstGeom prst="rect">
            <a:avLst/>
          </a:prstGeom>
        </p:spPr>
      </p:pic>
      <p:pic>
        <p:nvPicPr>
          <p:cNvPr id="6" name="Picture 5"/>
          <p:cNvPicPr>
            <a:picLocks noChangeAspect="1"/>
          </p:cNvPicPr>
          <p:nvPr/>
        </p:nvPicPr>
        <p:blipFill>
          <a:blip r:embed="rId5"/>
          <a:stretch>
            <a:fillRect/>
          </a:stretch>
        </p:blipFill>
        <p:spPr>
          <a:xfrm>
            <a:off x="467835" y="2660247"/>
            <a:ext cx="1272159" cy="1280160"/>
          </a:xfrm>
          <a:prstGeom prst="rect">
            <a:avLst/>
          </a:prstGeom>
        </p:spPr>
      </p:pic>
      <p:pic>
        <p:nvPicPr>
          <p:cNvPr id="7" name="Picture 6"/>
          <p:cNvPicPr>
            <a:picLocks noChangeAspect="1"/>
          </p:cNvPicPr>
          <p:nvPr/>
        </p:nvPicPr>
        <p:blipFill>
          <a:blip r:embed="rId6"/>
          <a:stretch>
            <a:fillRect/>
          </a:stretch>
        </p:blipFill>
        <p:spPr>
          <a:xfrm>
            <a:off x="2649860" y="5110304"/>
            <a:ext cx="1290485" cy="1280160"/>
          </a:xfrm>
          <a:prstGeom prst="rect">
            <a:avLst/>
          </a:prstGeom>
        </p:spPr>
      </p:pic>
      <p:sp>
        <p:nvSpPr>
          <p:cNvPr id="8" name="TextBox 7"/>
          <p:cNvSpPr txBox="1"/>
          <p:nvPr/>
        </p:nvSpPr>
        <p:spPr>
          <a:xfrm>
            <a:off x="2305728" y="4833305"/>
            <a:ext cx="1978747" cy="276999"/>
          </a:xfrm>
          <a:prstGeom prst="rect">
            <a:avLst/>
          </a:prstGeom>
          <a:noFill/>
        </p:spPr>
        <p:txBody>
          <a:bodyPr wrap="none" rtlCol="0">
            <a:spAutoFit/>
          </a:bodyPr>
          <a:lstStyle/>
          <a:p>
            <a:r>
              <a:rPr lang="en-US" sz="1200" dirty="0" smtClean="0"/>
              <a:t>Rhea Begeman, MS, BSN, RN</a:t>
            </a:r>
            <a:endParaRPr lang="en-US" sz="1200" dirty="0"/>
          </a:p>
        </p:txBody>
      </p:sp>
      <p:pic>
        <p:nvPicPr>
          <p:cNvPr id="4098" name="Picture 2" descr="https://d132x6oi8ychic.cloudfront.net/higherlogic/directory/imagedisplay/9ec2ee11-ef4a-49fb-bc88-ee47f32d10e0/b3172987-1e08-4c74-a742-8d7b3f56f4dd/200/200/63770177142820000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49860" y="2589221"/>
            <a:ext cx="1280160" cy="128016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330827" y="2323721"/>
            <a:ext cx="2010422" cy="276999"/>
          </a:xfrm>
          <a:prstGeom prst="rect">
            <a:avLst/>
          </a:prstGeom>
          <a:noFill/>
        </p:spPr>
        <p:txBody>
          <a:bodyPr wrap="none" rtlCol="0">
            <a:spAutoFit/>
          </a:bodyPr>
          <a:lstStyle/>
          <a:p>
            <a:r>
              <a:rPr lang="en-US" sz="1200" dirty="0" smtClean="0"/>
              <a:t>Shannon Hughen-Giger, MHA</a:t>
            </a:r>
            <a:endParaRPr lang="en-US" sz="1200" dirty="0"/>
          </a:p>
        </p:txBody>
      </p:sp>
      <p:pic>
        <p:nvPicPr>
          <p:cNvPr id="9" name="Picture 8"/>
          <p:cNvPicPr>
            <a:picLocks noChangeAspect="1"/>
          </p:cNvPicPr>
          <p:nvPr/>
        </p:nvPicPr>
        <p:blipFill>
          <a:blip r:embed="rId8"/>
          <a:stretch>
            <a:fillRect/>
          </a:stretch>
        </p:blipFill>
        <p:spPr>
          <a:xfrm>
            <a:off x="5284182" y="5110304"/>
            <a:ext cx="1306021" cy="1280160"/>
          </a:xfrm>
          <a:prstGeom prst="rect">
            <a:avLst/>
          </a:prstGeom>
        </p:spPr>
      </p:pic>
      <p:sp>
        <p:nvSpPr>
          <p:cNvPr id="12" name="TextBox 11"/>
          <p:cNvSpPr txBox="1"/>
          <p:nvPr/>
        </p:nvSpPr>
        <p:spPr>
          <a:xfrm>
            <a:off x="5130112" y="4833305"/>
            <a:ext cx="1614160" cy="276999"/>
          </a:xfrm>
          <a:prstGeom prst="rect">
            <a:avLst/>
          </a:prstGeom>
          <a:noFill/>
        </p:spPr>
        <p:txBody>
          <a:bodyPr wrap="none" rtlCol="0">
            <a:spAutoFit/>
          </a:bodyPr>
          <a:lstStyle/>
          <a:p>
            <a:r>
              <a:rPr lang="en-US" sz="1200" dirty="0" smtClean="0"/>
              <a:t>Andrew Kennedy, MBA</a:t>
            </a:r>
            <a:endParaRPr lang="en-US" sz="1200" dirty="0"/>
          </a:p>
        </p:txBody>
      </p:sp>
      <p:pic>
        <p:nvPicPr>
          <p:cNvPr id="11" name="Picture 10"/>
          <p:cNvPicPr>
            <a:picLocks noChangeAspect="1"/>
          </p:cNvPicPr>
          <p:nvPr/>
        </p:nvPicPr>
        <p:blipFill>
          <a:blip r:embed="rId9"/>
          <a:stretch>
            <a:fillRect/>
          </a:stretch>
        </p:blipFill>
        <p:spPr>
          <a:xfrm>
            <a:off x="7655310" y="2600720"/>
            <a:ext cx="1284771" cy="1280160"/>
          </a:xfrm>
          <a:prstGeom prst="rect">
            <a:avLst/>
          </a:prstGeom>
        </p:spPr>
      </p:pic>
      <p:sp>
        <p:nvSpPr>
          <p:cNvPr id="14" name="TextBox 13"/>
          <p:cNvSpPr txBox="1"/>
          <p:nvPr/>
        </p:nvSpPr>
        <p:spPr>
          <a:xfrm>
            <a:off x="7107737" y="2323721"/>
            <a:ext cx="2036263" cy="276999"/>
          </a:xfrm>
          <a:prstGeom prst="rect">
            <a:avLst/>
          </a:prstGeom>
          <a:noFill/>
        </p:spPr>
        <p:txBody>
          <a:bodyPr wrap="none" rtlCol="0">
            <a:spAutoFit/>
          </a:bodyPr>
          <a:lstStyle/>
          <a:p>
            <a:r>
              <a:rPr lang="en-US" sz="1200" dirty="0" smtClean="0"/>
              <a:t>Ashlee Melendez, MSPH, BSN</a:t>
            </a:r>
            <a:endParaRPr lang="en-US" sz="1200" dirty="0"/>
          </a:p>
        </p:txBody>
      </p:sp>
      <p:pic>
        <p:nvPicPr>
          <p:cNvPr id="13" name="Picture 12"/>
          <p:cNvPicPr>
            <a:picLocks noChangeAspect="1"/>
          </p:cNvPicPr>
          <p:nvPr/>
        </p:nvPicPr>
        <p:blipFill>
          <a:blip r:embed="rId10"/>
          <a:stretch>
            <a:fillRect/>
          </a:stretch>
        </p:blipFill>
        <p:spPr>
          <a:xfrm>
            <a:off x="281194" y="5110304"/>
            <a:ext cx="1285319" cy="1280160"/>
          </a:xfrm>
          <a:prstGeom prst="rect">
            <a:avLst/>
          </a:prstGeom>
        </p:spPr>
      </p:pic>
      <p:sp>
        <p:nvSpPr>
          <p:cNvPr id="16" name="TextBox 15"/>
          <p:cNvSpPr txBox="1"/>
          <p:nvPr/>
        </p:nvSpPr>
        <p:spPr>
          <a:xfrm>
            <a:off x="96143" y="4833305"/>
            <a:ext cx="1443344" cy="276999"/>
          </a:xfrm>
          <a:prstGeom prst="rect">
            <a:avLst/>
          </a:prstGeom>
          <a:noFill/>
        </p:spPr>
        <p:txBody>
          <a:bodyPr wrap="none" rtlCol="0">
            <a:spAutoFit/>
          </a:bodyPr>
          <a:lstStyle/>
          <a:p>
            <a:r>
              <a:rPr lang="en-US" sz="1200" dirty="0" smtClean="0"/>
              <a:t>Steve Petrovic, MBA</a:t>
            </a:r>
            <a:endParaRPr lang="en-US" sz="1200" dirty="0"/>
          </a:p>
        </p:txBody>
      </p:sp>
      <p:pic>
        <p:nvPicPr>
          <p:cNvPr id="15" name="Picture 14"/>
          <p:cNvPicPr>
            <a:picLocks noChangeAspect="1"/>
          </p:cNvPicPr>
          <p:nvPr/>
        </p:nvPicPr>
        <p:blipFill>
          <a:blip r:embed="rId11"/>
          <a:stretch>
            <a:fillRect/>
          </a:stretch>
        </p:blipFill>
        <p:spPr>
          <a:xfrm>
            <a:off x="7706375" y="5110304"/>
            <a:ext cx="1276923" cy="1280160"/>
          </a:xfrm>
          <a:prstGeom prst="rect">
            <a:avLst/>
          </a:prstGeom>
        </p:spPr>
      </p:pic>
      <p:sp>
        <p:nvSpPr>
          <p:cNvPr id="18" name="TextBox 17"/>
          <p:cNvSpPr txBox="1"/>
          <p:nvPr/>
        </p:nvSpPr>
        <p:spPr>
          <a:xfrm>
            <a:off x="7048489" y="4829065"/>
            <a:ext cx="2154757" cy="276999"/>
          </a:xfrm>
          <a:prstGeom prst="rect">
            <a:avLst/>
          </a:prstGeom>
          <a:noFill/>
        </p:spPr>
        <p:txBody>
          <a:bodyPr wrap="none" rtlCol="0">
            <a:spAutoFit/>
          </a:bodyPr>
          <a:lstStyle/>
          <a:p>
            <a:r>
              <a:rPr lang="en-US" sz="1200" dirty="0" smtClean="0"/>
              <a:t>Amy Jameson, Mphil, MA, MBA</a:t>
            </a:r>
            <a:endParaRPr lang="en-US" sz="1200" dirty="0"/>
          </a:p>
        </p:txBody>
      </p:sp>
      <p:pic>
        <p:nvPicPr>
          <p:cNvPr id="17" name="Picture 16"/>
          <p:cNvPicPr>
            <a:picLocks noChangeAspect="1"/>
          </p:cNvPicPr>
          <p:nvPr/>
        </p:nvPicPr>
        <p:blipFill>
          <a:blip r:embed="rId12"/>
          <a:stretch>
            <a:fillRect/>
          </a:stretch>
        </p:blipFill>
        <p:spPr>
          <a:xfrm>
            <a:off x="5144681" y="2628458"/>
            <a:ext cx="1295968" cy="1280160"/>
          </a:xfrm>
          <a:prstGeom prst="rect">
            <a:avLst/>
          </a:prstGeom>
        </p:spPr>
      </p:pic>
      <p:sp>
        <p:nvSpPr>
          <p:cNvPr id="20" name="TextBox 19"/>
          <p:cNvSpPr txBox="1"/>
          <p:nvPr/>
        </p:nvSpPr>
        <p:spPr>
          <a:xfrm>
            <a:off x="5055860" y="2355283"/>
            <a:ext cx="1473609" cy="276999"/>
          </a:xfrm>
          <a:prstGeom prst="rect">
            <a:avLst/>
          </a:prstGeom>
          <a:noFill/>
        </p:spPr>
        <p:txBody>
          <a:bodyPr wrap="none" rtlCol="0">
            <a:spAutoFit/>
          </a:bodyPr>
          <a:lstStyle/>
          <a:p>
            <a:r>
              <a:rPr lang="en-US" sz="1200" dirty="0" smtClean="0"/>
              <a:t>Louis Burton, MHSM</a:t>
            </a:r>
            <a:endParaRPr lang="en-US" sz="1200" dirty="0"/>
          </a:p>
        </p:txBody>
      </p:sp>
      <p:sp>
        <p:nvSpPr>
          <p:cNvPr id="21" name="TextBox 20"/>
          <p:cNvSpPr txBox="1"/>
          <p:nvPr/>
        </p:nvSpPr>
        <p:spPr>
          <a:xfrm>
            <a:off x="326684" y="2168381"/>
            <a:ext cx="1369927" cy="276999"/>
          </a:xfrm>
          <a:prstGeom prst="rect">
            <a:avLst/>
          </a:prstGeom>
          <a:noFill/>
        </p:spPr>
        <p:txBody>
          <a:bodyPr wrap="none" rtlCol="0">
            <a:spAutoFit/>
          </a:bodyPr>
          <a:lstStyle/>
          <a:p>
            <a:r>
              <a:rPr lang="en-US" sz="1200" dirty="0" smtClean="0"/>
              <a:t>Greg Archual, MBA</a:t>
            </a:r>
            <a:endParaRPr lang="en-US" sz="1200" dirty="0"/>
          </a:p>
        </p:txBody>
      </p:sp>
      <p:pic>
        <p:nvPicPr>
          <p:cNvPr id="19" name="Picture 18"/>
          <p:cNvPicPr>
            <a:picLocks noChangeAspect="1"/>
          </p:cNvPicPr>
          <p:nvPr/>
        </p:nvPicPr>
        <p:blipFill>
          <a:blip r:embed="rId13"/>
          <a:stretch>
            <a:fillRect/>
          </a:stretch>
        </p:blipFill>
        <p:spPr>
          <a:xfrm>
            <a:off x="468660" y="2647947"/>
            <a:ext cx="1271334" cy="1280160"/>
          </a:xfrm>
          <a:prstGeom prst="rect">
            <a:avLst/>
          </a:prstGeom>
        </p:spPr>
      </p:pic>
      <p:sp>
        <p:nvSpPr>
          <p:cNvPr id="23" name="TextBox 22"/>
          <p:cNvSpPr txBox="1"/>
          <p:nvPr/>
        </p:nvSpPr>
        <p:spPr>
          <a:xfrm>
            <a:off x="245735" y="2379424"/>
            <a:ext cx="1604478" cy="276999"/>
          </a:xfrm>
          <a:prstGeom prst="rect">
            <a:avLst/>
          </a:prstGeom>
          <a:noFill/>
        </p:spPr>
        <p:txBody>
          <a:bodyPr wrap="none" rtlCol="0">
            <a:spAutoFit/>
          </a:bodyPr>
          <a:lstStyle/>
          <a:p>
            <a:r>
              <a:rPr lang="en-US" sz="1200" dirty="0" smtClean="0"/>
              <a:t>Jim Scheulen, PA, MBA</a:t>
            </a:r>
            <a:endParaRPr lang="en-US" sz="1200" dirty="0"/>
          </a:p>
        </p:txBody>
      </p:sp>
      <p:pic>
        <p:nvPicPr>
          <p:cNvPr id="4100" name="Picture 4" descr="Watch Will Ferrell reprise Ron Burgundy for late-night TV takeover - Los  Angeles Times"/>
          <p:cNvPicPr>
            <a:picLocks noChangeAspect="1" noChangeArrowheads="1"/>
          </p:cNvPicPr>
          <p:nvPr/>
        </p:nvPicPr>
        <p:blipFill rotWithShape="1">
          <a:blip r:embed="rId14">
            <a:extLst>
              <a:ext uri="{28A0092B-C50C-407E-A947-70E740481C1C}">
                <a14:useLocalDpi xmlns:a14="http://schemas.microsoft.com/office/drawing/2010/main" val="0"/>
              </a:ext>
            </a:extLst>
          </a:blip>
          <a:srcRect l="24194" r="17570"/>
          <a:stretch/>
        </p:blipFill>
        <p:spPr bwMode="auto">
          <a:xfrm>
            <a:off x="465535" y="2642488"/>
            <a:ext cx="1259616" cy="1280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9449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100"/>
                                        </p:tgtEl>
                                      </p:cBhvr>
                                    </p:animEffect>
                                    <p:set>
                                      <p:cBhvr>
                                        <p:cTn id="7" dur="1" fill="hold">
                                          <p:stCondLst>
                                            <p:cond delay="499"/>
                                          </p:stCondLst>
                                        </p:cTn>
                                        <p:tgtEl>
                                          <p:spTgt spid="4100"/>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par>
                          <p:cTn id="15" fill="hold">
                            <p:stCondLst>
                              <p:cond delay="1000"/>
                            </p:stCondLst>
                            <p:childTnLst>
                              <p:par>
                                <p:cTn id="16" presetID="10" presetClass="exit" presetSubtype="0" fill="hold" nodeType="afterEffect">
                                  <p:stCondLst>
                                    <p:cond delay="1000"/>
                                  </p:stCondLst>
                                  <p:childTnLst>
                                    <p:animEffect transition="out" filter="fade">
                                      <p:cBhvr>
                                        <p:cTn id="17" dur="2000"/>
                                        <p:tgtEl>
                                          <p:spTgt spid="19"/>
                                        </p:tgtEl>
                                      </p:cBhvr>
                                    </p:animEffect>
                                    <p:set>
                                      <p:cBhvr>
                                        <p:cTn id="18" dur="1" fill="hold">
                                          <p:stCondLst>
                                            <p:cond delay="1999"/>
                                          </p:stCondLst>
                                        </p:cTn>
                                        <p:tgtEl>
                                          <p:spTgt spid="19"/>
                                        </p:tgtEl>
                                        <p:attrNameLst>
                                          <p:attrName>style.visibility</p:attrName>
                                        </p:attrNameLst>
                                      </p:cBhvr>
                                      <p:to>
                                        <p:strVal val="hidden"/>
                                      </p:to>
                                    </p:set>
                                  </p:childTnLst>
                                </p:cTn>
                              </p:par>
                            </p:childTnLst>
                          </p:cTn>
                        </p:par>
                        <p:par>
                          <p:cTn id="19" fill="hold">
                            <p:stCondLst>
                              <p:cond delay="4000"/>
                            </p:stCondLst>
                            <p:childTnLst>
                              <p:par>
                                <p:cTn id="20" presetID="10" presetClass="entr" presetSubtype="0" fill="hold" nodeType="afterEffect">
                                  <p:stCondLst>
                                    <p:cond delay="200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2000"/>
                                        <p:tgtEl>
                                          <p:spTgt spid="19"/>
                                        </p:tgtEl>
                                      </p:cBhvr>
                                    </p:animEffect>
                                  </p:childTnLst>
                                </p:cTn>
                              </p:par>
                            </p:childTnLst>
                          </p:cTn>
                        </p:par>
                        <p:par>
                          <p:cTn id="23" fill="hold">
                            <p:stCondLst>
                              <p:cond delay="8000"/>
                            </p:stCondLst>
                            <p:childTnLst>
                              <p:par>
                                <p:cTn id="24" presetID="10" presetClass="exit" presetSubtype="0" fill="hold" nodeType="afterEffect">
                                  <p:stCondLst>
                                    <p:cond delay="1000"/>
                                  </p:stCondLst>
                                  <p:childTnLst>
                                    <p:animEffect transition="out" filter="fade">
                                      <p:cBhvr>
                                        <p:cTn id="25" dur="2000"/>
                                        <p:tgtEl>
                                          <p:spTgt spid="19"/>
                                        </p:tgtEl>
                                      </p:cBhvr>
                                    </p:animEffect>
                                    <p:set>
                                      <p:cBhvr>
                                        <p:cTn id="26" dur="1" fill="hold">
                                          <p:stCondLst>
                                            <p:cond delay="1999"/>
                                          </p:stCondLst>
                                        </p:cTn>
                                        <p:tgtEl>
                                          <p:spTgt spid="19"/>
                                        </p:tgtEl>
                                        <p:attrNameLst>
                                          <p:attrName>style.visibility</p:attrName>
                                        </p:attrNameLst>
                                      </p:cBhvr>
                                      <p:to>
                                        <p:strVal val="hidden"/>
                                      </p:to>
                                    </p:set>
                                  </p:childTnLst>
                                </p:cTn>
                              </p:par>
                            </p:childTnLst>
                          </p:cTn>
                        </p:par>
                        <p:par>
                          <p:cTn id="27" fill="hold">
                            <p:stCondLst>
                              <p:cond delay="11000"/>
                            </p:stCondLst>
                            <p:childTnLst>
                              <p:par>
                                <p:cTn id="28" presetID="10" presetClass="entr" presetSubtype="0" fill="hold" nodeType="afterEffect">
                                  <p:stCondLst>
                                    <p:cond delay="100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2000"/>
                                        <p:tgtEl>
                                          <p:spTgt spid="19"/>
                                        </p:tgtEl>
                                      </p:cBhvr>
                                    </p:animEffect>
                                  </p:childTnLst>
                                </p:cTn>
                              </p:par>
                            </p:childTnLst>
                          </p:cTn>
                        </p:par>
                        <p:par>
                          <p:cTn id="31" fill="hold">
                            <p:stCondLst>
                              <p:cond delay="14000"/>
                            </p:stCondLst>
                            <p:childTnLst>
                              <p:par>
                                <p:cTn id="32" presetID="10" presetClass="exit" presetSubtype="0" fill="hold" nodeType="afterEffect">
                                  <p:stCondLst>
                                    <p:cond delay="1000"/>
                                  </p:stCondLst>
                                  <p:childTnLst>
                                    <p:animEffect transition="out" filter="fade">
                                      <p:cBhvr>
                                        <p:cTn id="33" dur="2000"/>
                                        <p:tgtEl>
                                          <p:spTgt spid="19"/>
                                        </p:tgtEl>
                                      </p:cBhvr>
                                    </p:animEffect>
                                    <p:set>
                                      <p:cBhvr>
                                        <p:cTn id="34" dur="1" fill="hold">
                                          <p:stCondLst>
                                            <p:cond delay="1999"/>
                                          </p:stCondLst>
                                        </p:cTn>
                                        <p:tgtEl>
                                          <p:spTgt spid="19"/>
                                        </p:tgtEl>
                                        <p:attrNameLst>
                                          <p:attrName>style.visibility</p:attrName>
                                        </p:attrNameLst>
                                      </p:cBhvr>
                                      <p:to>
                                        <p:strVal val="hidden"/>
                                      </p:to>
                                    </p:set>
                                  </p:childTnLst>
                                </p:cTn>
                              </p:par>
                            </p:childTnLst>
                          </p:cTn>
                        </p:par>
                        <p:par>
                          <p:cTn id="35" fill="hold">
                            <p:stCondLst>
                              <p:cond delay="17000"/>
                            </p:stCondLst>
                            <p:childTnLst>
                              <p:par>
                                <p:cTn id="36" presetID="10" presetClass="entr" presetSubtype="0" fill="hold" nodeType="afterEffect">
                                  <p:stCondLst>
                                    <p:cond delay="100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2000"/>
                                        <p:tgtEl>
                                          <p:spTgt spid="19"/>
                                        </p:tgtEl>
                                      </p:cBhvr>
                                    </p:animEffect>
                                  </p:childTnLst>
                                </p:cTn>
                              </p:par>
                            </p:childTnLst>
                          </p:cTn>
                        </p:par>
                        <p:par>
                          <p:cTn id="39" fill="hold">
                            <p:stCondLst>
                              <p:cond delay="20000"/>
                            </p:stCondLst>
                            <p:childTnLst>
                              <p:par>
                                <p:cTn id="40" presetID="10" presetClass="exit" presetSubtype="0" fill="hold" nodeType="afterEffect">
                                  <p:stCondLst>
                                    <p:cond delay="1000"/>
                                  </p:stCondLst>
                                  <p:childTnLst>
                                    <p:animEffect transition="out" filter="fade">
                                      <p:cBhvr>
                                        <p:cTn id="41" dur="2000"/>
                                        <p:tgtEl>
                                          <p:spTgt spid="19"/>
                                        </p:tgtEl>
                                      </p:cBhvr>
                                    </p:animEffect>
                                    <p:set>
                                      <p:cBhvr>
                                        <p:cTn id="42" dur="1" fill="hold">
                                          <p:stCondLst>
                                            <p:cond delay="1999"/>
                                          </p:stCondLst>
                                        </p:cTn>
                                        <p:tgtEl>
                                          <p:spTgt spid="19"/>
                                        </p:tgtEl>
                                        <p:attrNameLst>
                                          <p:attrName>style.visibility</p:attrName>
                                        </p:attrNameLst>
                                      </p:cBhvr>
                                      <p:to>
                                        <p:strVal val="hidden"/>
                                      </p:to>
                                    </p:set>
                                  </p:childTnLst>
                                </p:cTn>
                              </p:par>
                            </p:childTnLst>
                          </p:cTn>
                        </p:par>
                        <p:par>
                          <p:cTn id="43" fill="hold">
                            <p:stCondLst>
                              <p:cond delay="23000"/>
                            </p:stCondLst>
                            <p:childTnLst>
                              <p:par>
                                <p:cTn id="44" presetID="10" presetClass="entr" presetSubtype="0" fill="hold" nodeType="afterEffect">
                                  <p:stCondLst>
                                    <p:cond delay="100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2000"/>
                                        <p:tgtEl>
                                          <p:spTgt spid="19"/>
                                        </p:tgtEl>
                                      </p:cBhvr>
                                    </p:animEffect>
                                  </p:childTnLst>
                                </p:cTn>
                              </p:par>
                            </p:childTnLst>
                          </p:cTn>
                        </p:par>
                        <p:par>
                          <p:cTn id="47" fill="hold">
                            <p:stCondLst>
                              <p:cond delay="26000"/>
                            </p:stCondLst>
                            <p:childTnLst>
                              <p:par>
                                <p:cTn id="48" presetID="10" presetClass="exit" presetSubtype="0" fill="hold" nodeType="afterEffect">
                                  <p:stCondLst>
                                    <p:cond delay="1000"/>
                                  </p:stCondLst>
                                  <p:childTnLst>
                                    <p:animEffect transition="out" filter="fade">
                                      <p:cBhvr>
                                        <p:cTn id="49" dur="2000"/>
                                        <p:tgtEl>
                                          <p:spTgt spid="19"/>
                                        </p:tgtEl>
                                      </p:cBhvr>
                                    </p:animEffect>
                                    <p:set>
                                      <p:cBhvr>
                                        <p:cTn id="50" dur="1" fill="hold">
                                          <p:stCondLst>
                                            <p:cond delay="19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AAAEM Committees</a:t>
            </a:r>
            <a:endParaRPr lang="en-US" dirty="0"/>
          </a:p>
        </p:txBody>
      </p:sp>
      <p:sp>
        <p:nvSpPr>
          <p:cNvPr id="4" name="Rectangle 3"/>
          <p:cNvSpPr/>
          <p:nvPr/>
        </p:nvSpPr>
        <p:spPr>
          <a:xfrm>
            <a:off x="80496" y="2559998"/>
            <a:ext cx="2967479" cy="338554"/>
          </a:xfrm>
          <a:prstGeom prst="rect">
            <a:avLst/>
          </a:prstGeom>
        </p:spPr>
        <p:txBody>
          <a:bodyPr wrap="none">
            <a:spAutoFit/>
          </a:bodyPr>
          <a:lstStyle/>
          <a:p>
            <a:pPr fontAlgn="base"/>
            <a:r>
              <a:rPr lang="en-US" sz="1600" b="1" dirty="0">
                <a:solidFill>
                  <a:srgbClr val="424242"/>
                </a:solidFill>
                <a:latin typeface="PT Serif"/>
              </a:rPr>
              <a:t>Communications Committee</a:t>
            </a:r>
            <a:endParaRPr lang="en-US" sz="1600" b="1" i="0" dirty="0">
              <a:solidFill>
                <a:srgbClr val="424242"/>
              </a:solidFill>
              <a:effectLst/>
              <a:latin typeface="PT Serif"/>
            </a:endParaRPr>
          </a:p>
        </p:txBody>
      </p:sp>
      <p:sp>
        <p:nvSpPr>
          <p:cNvPr id="5" name="Rectangle 4"/>
          <p:cNvSpPr/>
          <p:nvPr/>
        </p:nvSpPr>
        <p:spPr>
          <a:xfrm>
            <a:off x="62208" y="2830149"/>
            <a:ext cx="8988552" cy="954107"/>
          </a:xfrm>
          <a:prstGeom prst="rect">
            <a:avLst/>
          </a:prstGeom>
        </p:spPr>
        <p:txBody>
          <a:bodyPr wrap="square">
            <a:spAutoFit/>
          </a:bodyPr>
          <a:lstStyle/>
          <a:p>
            <a:r>
              <a:rPr lang="en-US" sz="1400" dirty="0">
                <a:solidFill>
                  <a:srgbClr val="000000"/>
                </a:solidFill>
                <a:latin typeface="Roboto"/>
              </a:rPr>
              <a:t>The Communications Committee is responsible for facilitating AAAEM communications. This is done through the SAEM website, AAAEM community, newsletters, emails, and social media portals. Also key to this group is the review of SAEM discussion portal and communications guidelines.  One of the committee's goals is to ensure the website is the go-to-site and one-stop shop for existing as well as potential new members.</a:t>
            </a:r>
            <a:endParaRPr lang="en-US" sz="1400" dirty="0"/>
          </a:p>
        </p:txBody>
      </p:sp>
      <p:sp>
        <p:nvSpPr>
          <p:cNvPr id="6" name="Rectangle 5"/>
          <p:cNvSpPr/>
          <p:nvPr/>
        </p:nvSpPr>
        <p:spPr>
          <a:xfrm>
            <a:off x="91440" y="3772637"/>
            <a:ext cx="1784848" cy="338554"/>
          </a:xfrm>
          <a:prstGeom prst="rect">
            <a:avLst/>
          </a:prstGeom>
        </p:spPr>
        <p:txBody>
          <a:bodyPr wrap="none">
            <a:spAutoFit/>
          </a:bodyPr>
          <a:lstStyle/>
          <a:p>
            <a:pPr fontAlgn="base"/>
            <a:r>
              <a:rPr lang="en-US" sz="1600" b="1" dirty="0">
                <a:solidFill>
                  <a:srgbClr val="424242"/>
                </a:solidFill>
                <a:latin typeface="PT Serif"/>
              </a:rPr>
              <a:t>IDEA Committee</a:t>
            </a:r>
            <a:endParaRPr lang="en-US" sz="1600" b="1" i="0" dirty="0">
              <a:solidFill>
                <a:srgbClr val="424242"/>
              </a:solidFill>
              <a:effectLst/>
              <a:latin typeface="PT Serif"/>
            </a:endParaRPr>
          </a:p>
        </p:txBody>
      </p:sp>
      <p:sp>
        <p:nvSpPr>
          <p:cNvPr id="7" name="Rectangle 6"/>
          <p:cNvSpPr/>
          <p:nvPr/>
        </p:nvSpPr>
        <p:spPr>
          <a:xfrm>
            <a:off x="91440" y="4003176"/>
            <a:ext cx="8880624" cy="954107"/>
          </a:xfrm>
          <a:prstGeom prst="rect">
            <a:avLst/>
          </a:prstGeom>
        </p:spPr>
        <p:txBody>
          <a:bodyPr wrap="square">
            <a:spAutoFit/>
          </a:bodyPr>
          <a:lstStyle/>
          <a:p>
            <a:r>
              <a:rPr lang="en-US" sz="1400" dirty="0">
                <a:solidFill>
                  <a:srgbClr val="000000"/>
                </a:solidFill>
                <a:latin typeface="Roboto"/>
              </a:rPr>
              <a:t>The new formed Inclusion, Diversity, Equity, and Antiracism (IDEA) Committee will work on tactics to improve diversity, equity, and inclusion in programs, activities, and education for Administrators. The committee will also advise, collaborate, and make recommendations to the AAAEM Executive Committee on IDEA issues and objectives. </a:t>
            </a:r>
            <a:endParaRPr lang="en-US" sz="1400" dirty="0"/>
          </a:p>
        </p:txBody>
      </p:sp>
      <p:sp>
        <p:nvSpPr>
          <p:cNvPr id="8" name="Rectangle 7"/>
          <p:cNvSpPr/>
          <p:nvPr/>
        </p:nvSpPr>
        <p:spPr>
          <a:xfrm>
            <a:off x="80496" y="1224273"/>
            <a:ext cx="2419252" cy="338554"/>
          </a:xfrm>
          <a:prstGeom prst="rect">
            <a:avLst/>
          </a:prstGeom>
        </p:spPr>
        <p:txBody>
          <a:bodyPr wrap="none">
            <a:spAutoFit/>
          </a:bodyPr>
          <a:lstStyle/>
          <a:p>
            <a:pPr fontAlgn="base"/>
            <a:r>
              <a:rPr lang="en-US" sz="1600" b="1" dirty="0">
                <a:solidFill>
                  <a:srgbClr val="424242"/>
                </a:solidFill>
                <a:latin typeface="PT Serif"/>
              </a:rPr>
              <a:t>Benchmark Committee</a:t>
            </a:r>
            <a:endParaRPr lang="en-US" sz="1600" b="1" i="0" dirty="0">
              <a:solidFill>
                <a:srgbClr val="424242"/>
              </a:solidFill>
              <a:effectLst/>
              <a:latin typeface="PT Serif"/>
            </a:endParaRPr>
          </a:p>
        </p:txBody>
      </p:sp>
      <p:sp>
        <p:nvSpPr>
          <p:cNvPr id="9" name="Rectangle 8"/>
          <p:cNvSpPr/>
          <p:nvPr/>
        </p:nvSpPr>
        <p:spPr>
          <a:xfrm>
            <a:off x="80496" y="1469565"/>
            <a:ext cx="8970264" cy="1169551"/>
          </a:xfrm>
          <a:prstGeom prst="rect">
            <a:avLst/>
          </a:prstGeom>
        </p:spPr>
        <p:txBody>
          <a:bodyPr wrap="square">
            <a:spAutoFit/>
          </a:bodyPr>
          <a:lstStyle/>
          <a:p>
            <a:r>
              <a:rPr lang="en-US" sz="1400" dirty="0">
                <a:solidFill>
                  <a:srgbClr val="000000"/>
                </a:solidFill>
                <a:latin typeface="Roboto"/>
              </a:rPr>
              <a:t>The Benchmark Committee is responsible for completion of the annual benchmarked EM operations and salary survey. The survey is a data gathering instrument designed to capture each site's unique information that can be used to compare across all sites. The survey has become one of our most important documents and is presented at the AACEM/AAAEM annual meeting. The Benchmark Committee has monthly conference call meetings and one onsite meeting.</a:t>
            </a:r>
            <a:endParaRPr lang="en-US" sz="1400" dirty="0"/>
          </a:p>
        </p:txBody>
      </p:sp>
      <p:sp>
        <p:nvSpPr>
          <p:cNvPr id="10" name="Rectangle 9"/>
          <p:cNvSpPr/>
          <p:nvPr/>
        </p:nvSpPr>
        <p:spPr>
          <a:xfrm>
            <a:off x="91440" y="4918724"/>
            <a:ext cx="2294218" cy="338554"/>
          </a:xfrm>
          <a:prstGeom prst="rect">
            <a:avLst/>
          </a:prstGeom>
        </p:spPr>
        <p:txBody>
          <a:bodyPr wrap="none">
            <a:spAutoFit/>
          </a:bodyPr>
          <a:lstStyle/>
          <a:p>
            <a:pPr fontAlgn="base"/>
            <a:r>
              <a:rPr lang="en-US" sz="1600" b="1" dirty="0">
                <a:solidFill>
                  <a:srgbClr val="424242"/>
                </a:solidFill>
                <a:latin typeface="PT Serif"/>
              </a:rPr>
              <a:t>Education Committee</a:t>
            </a:r>
            <a:endParaRPr lang="en-US" sz="1600" b="1" i="0" dirty="0">
              <a:solidFill>
                <a:srgbClr val="424242"/>
              </a:solidFill>
              <a:effectLst/>
              <a:latin typeface="PT Serif"/>
            </a:endParaRPr>
          </a:p>
        </p:txBody>
      </p:sp>
      <p:sp>
        <p:nvSpPr>
          <p:cNvPr id="11" name="Rectangle 10"/>
          <p:cNvSpPr/>
          <p:nvPr/>
        </p:nvSpPr>
        <p:spPr>
          <a:xfrm>
            <a:off x="91440" y="5201129"/>
            <a:ext cx="8880624" cy="1169551"/>
          </a:xfrm>
          <a:prstGeom prst="rect">
            <a:avLst/>
          </a:prstGeom>
        </p:spPr>
        <p:txBody>
          <a:bodyPr wrap="square">
            <a:spAutoFit/>
          </a:bodyPr>
          <a:lstStyle/>
          <a:p>
            <a:r>
              <a:rPr lang="en-US" sz="1400" dirty="0">
                <a:solidFill>
                  <a:srgbClr val="000000"/>
                </a:solidFill>
                <a:latin typeface="Roboto"/>
              </a:rPr>
              <a:t>The Education Committee's goal is to promote continued professional development to enhance the value of AAAEM membership to its members.  The purpose of the Education Committee is to plan and coordinate educational programs for AAAEM members, informed by the AAAEM strategic plan, and with the guidance of the Executive Committee. The Education Committee will focus on both immediate educational offerings for the upcoming year as well as future programs.</a:t>
            </a:r>
            <a:endParaRPr lang="en-US" sz="1400" dirty="0"/>
          </a:p>
        </p:txBody>
      </p:sp>
    </p:spTree>
    <p:extLst>
      <p:ext uri="{BB962C8B-B14F-4D97-AF65-F5344CB8AC3E}">
        <p14:creationId xmlns:p14="http://schemas.microsoft.com/office/powerpoint/2010/main" val="13176498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AAAEM Committees</a:t>
            </a:r>
            <a:endParaRPr lang="en-US" dirty="0"/>
          </a:p>
        </p:txBody>
      </p:sp>
      <p:sp>
        <p:nvSpPr>
          <p:cNvPr id="3" name="Rectangle 2"/>
          <p:cNvSpPr/>
          <p:nvPr/>
        </p:nvSpPr>
        <p:spPr>
          <a:xfrm>
            <a:off x="135808" y="1285038"/>
            <a:ext cx="2512226" cy="338554"/>
          </a:xfrm>
          <a:prstGeom prst="rect">
            <a:avLst/>
          </a:prstGeom>
        </p:spPr>
        <p:txBody>
          <a:bodyPr wrap="none">
            <a:spAutoFit/>
          </a:bodyPr>
          <a:lstStyle/>
          <a:p>
            <a:pPr fontAlgn="base"/>
            <a:r>
              <a:rPr lang="en-US" sz="1600" b="1" dirty="0">
                <a:solidFill>
                  <a:srgbClr val="424242"/>
                </a:solidFill>
                <a:latin typeface="PT Serif"/>
              </a:rPr>
              <a:t>Membership Committee</a:t>
            </a:r>
            <a:endParaRPr lang="en-US" sz="1600" b="1" i="0" dirty="0">
              <a:solidFill>
                <a:srgbClr val="424242"/>
              </a:solidFill>
              <a:effectLst/>
              <a:latin typeface="PT Serif"/>
            </a:endParaRPr>
          </a:p>
        </p:txBody>
      </p:sp>
      <p:sp>
        <p:nvSpPr>
          <p:cNvPr id="12" name="Rectangle 11"/>
          <p:cNvSpPr/>
          <p:nvPr/>
        </p:nvSpPr>
        <p:spPr>
          <a:xfrm>
            <a:off x="135808" y="1551123"/>
            <a:ext cx="8944184" cy="954107"/>
          </a:xfrm>
          <a:prstGeom prst="rect">
            <a:avLst/>
          </a:prstGeom>
        </p:spPr>
        <p:txBody>
          <a:bodyPr wrap="square">
            <a:spAutoFit/>
          </a:bodyPr>
          <a:lstStyle/>
          <a:p>
            <a:r>
              <a:rPr lang="en-US" sz="1400" dirty="0" smtClean="0">
                <a:solidFill>
                  <a:srgbClr val="000000"/>
                </a:solidFill>
                <a:latin typeface="Roboto"/>
              </a:rPr>
              <a:t>The Membership Committee is responsible for identifying and recruiting potential new members as well as assisting in the retention of current members.  This involves coordinating with the SAEM membership staff. The committee is also trying to develop processes to orient new members and make them feel welcome to the organization.</a:t>
            </a:r>
            <a:endParaRPr lang="en-US" sz="1400" dirty="0"/>
          </a:p>
        </p:txBody>
      </p:sp>
      <p:sp>
        <p:nvSpPr>
          <p:cNvPr id="14" name="Rectangle 13"/>
          <p:cNvSpPr/>
          <p:nvPr/>
        </p:nvSpPr>
        <p:spPr>
          <a:xfrm>
            <a:off x="135808" y="2401372"/>
            <a:ext cx="2432076" cy="338554"/>
          </a:xfrm>
          <a:prstGeom prst="rect">
            <a:avLst/>
          </a:prstGeom>
        </p:spPr>
        <p:txBody>
          <a:bodyPr wrap="none">
            <a:spAutoFit/>
          </a:bodyPr>
          <a:lstStyle/>
          <a:p>
            <a:pPr fontAlgn="base"/>
            <a:r>
              <a:rPr lang="en-US" sz="1600" b="1" dirty="0">
                <a:solidFill>
                  <a:srgbClr val="424242"/>
                </a:solidFill>
                <a:latin typeface="PT Serif"/>
              </a:rPr>
              <a:t>Nominating Committee</a:t>
            </a:r>
            <a:endParaRPr lang="en-US" sz="1600" b="1" i="0" dirty="0">
              <a:solidFill>
                <a:srgbClr val="424242"/>
              </a:solidFill>
              <a:effectLst/>
              <a:latin typeface="PT Serif"/>
            </a:endParaRPr>
          </a:p>
        </p:txBody>
      </p:sp>
      <p:sp>
        <p:nvSpPr>
          <p:cNvPr id="15" name="Rectangle 14"/>
          <p:cNvSpPr/>
          <p:nvPr/>
        </p:nvSpPr>
        <p:spPr>
          <a:xfrm>
            <a:off x="135808" y="2644170"/>
            <a:ext cx="9008192" cy="1384995"/>
          </a:xfrm>
          <a:prstGeom prst="rect">
            <a:avLst/>
          </a:prstGeom>
        </p:spPr>
        <p:txBody>
          <a:bodyPr wrap="square">
            <a:spAutoFit/>
          </a:bodyPr>
          <a:lstStyle/>
          <a:p>
            <a:r>
              <a:rPr lang="en-US" sz="1400" dirty="0">
                <a:solidFill>
                  <a:srgbClr val="000000"/>
                </a:solidFill>
                <a:latin typeface="Roboto"/>
              </a:rPr>
              <a:t>The Nominating Committee is responsible for ensuring continuity of AAAEM Leadership. This is accomplished by ensuring AAAEM Officers are identified, nominated and voted upon by AAAEM members. Annually, the committee puts forth candidate recommendations to fill positions in the Executive Committee. The Nominating Committee will solicit qualified candidates and review nominations for the elected officer positions of President, President-elect, Secretary and Treasurer. The Nomination Committee also works to identify and recommend to the Executive Committee nominees for AAAEM Awards.</a:t>
            </a:r>
            <a:endParaRPr lang="en-US" sz="1400" dirty="0"/>
          </a:p>
        </p:txBody>
      </p:sp>
      <p:sp>
        <p:nvSpPr>
          <p:cNvPr id="16" name="Rectangle 15"/>
          <p:cNvSpPr/>
          <p:nvPr/>
        </p:nvSpPr>
        <p:spPr>
          <a:xfrm>
            <a:off x="135808" y="3925676"/>
            <a:ext cx="3105337" cy="338554"/>
          </a:xfrm>
          <a:prstGeom prst="rect">
            <a:avLst/>
          </a:prstGeom>
        </p:spPr>
        <p:txBody>
          <a:bodyPr wrap="none">
            <a:spAutoFit/>
          </a:bodyPr>
          <a:lstStyle/>
          <a:p>
            <a:pPr fontAlgn="base"/>
            <a:r>
              <a:rPr lang="en-US" sz="1600" b="1" dirty="0">
                <a:solidFill>
                  <a:srgbClr val="424242"/>
                </a:solidFill>
                <a:latin typeface="PT Serif"/>
              </a:rPr>
              <a:t>Strategic Planning Committee</a:t>
            </a:r>
            <a:endParaRPr lang="en-US" sz="1600" b="1" i="0" dirty="0">
              <a:solidFill>
                <a:srgbClr val="424242"/>
              </a:solidFill>
              <a:effectLst/>
              <a:latin typeface="PT Serif"/>
            </a:endParaRPr>
          </a:p>
        </p:txBody>
      </p:sp>
      <p:sp>
        <p:nvSpPr>
          <p:cNvPr id="17" name="Rectangle 16"/>
          <p:cNvSpPr/>
          <p:nvPr/>
        </p:nvSpPr>
        <p:spPr>
          <a:xfrm>
            <a:off x="135808" y="4200999"/>
            <a:ext cx="9008192" cy="523220"/>
          </a:xfrm>
          <a:prstGeom prst="rect">
            <a:avLst/>
          </a:prstGeom>
        </p:spPr>
        <p:txBody>
          <a:bodyPr wrap="square">
            <a:spAutoFit/>
          </a:bodyPr>
          <a:lstStyle/>
          <a:p>
            <a:r>
              <a:rPr lang="en-US" sz="1400" dirty="0">
                <a:solidFill>
                  <a:srgbClr val="000000"/>
                </a:solidFill>
                <a:latin typeface="Roboto"/>
              </a:rPr>
              <a:t>The Strategic Planning Committee's charter is to construct the AAAEM of tomorrow. The committee recommends AAAEM's long and short term strategies for effective operations. </a:t>
            </a:r>
            <a:endParaRPr lang="en-US" sz="1400" dirty="0"/>
          </a:p>
        </p:txBody>
      </p:sp>
      <p:sp>
        <p:nvSpPr>
          <p:cNvPr id="18" name="Rectangle 17"/>
          <p:cNvSpPr/>
          <p:nvPr/>
        </p:nvSpPr>
        <p:spPr>
          <a:xfrm>
            <a:off x="135808" y="4660988"/>
            <a:ext cx="2189510" cy="338554"/>
          </a:xfrm>
          <a:prstGeom prst="rect">
            <a:avLst/>
          </a:prstGeom>
        </p:spPr>
        <p:txBody>
          <a:bodyPr wrap="none">
            <a:spAutoFit/>
          </a:bodyPr>
          <a:lstStyle/>
          <a:p>
            <a:pPr fontAlgn="base"/>
            <a:r>
              <a:rPr lang="en-US" sz="1600" b="1" dirty="0">
                <a:solidFill>
                  <a:srgbClr val="424242"/>
                </a:solidFill>
                <a:latin typeface="PT Serif"/>
              </a:rPr>
              <a:t>Wellness Committee</a:t>
            </a:r>
            <a:endParaRPr lang="en-US" sz="1600" b="1" i="0" dirty="0">
              <a:solidFill>
                <a:srgbClr val="424242"/>
              </a:solidFill>
              <a:effectLst/>
              <a:latin typeface="PT Serif"/>
            </a:endParaRPr>
          </a:p>
        </p:txBody>
      </p:sp>
      <p:sp>
        <p:nvSpPr>
          <p:cNvPr id="19" name="Rectangle 18"/>
          <p:cNvSpPr/>
          <p:nvPr/>
        </p:nvSpPr>
        <p:spPr>
          <a:xfrm>
            <a:off x="67904" y="4889809"/>
            <a:ext cx="9012088" cy="954107"/>
          </a:xfrm>
          <a:prstGeom prst="rect">
            <a:avLst/>
          </a:prstGeom>
        </p:spPr>
        <p:txBody>
          <a:bodyPr wrap="square">
            <a:spAutoFit/>
          </a:bodyPr>
          <a:lstStyle/>
          <a:p>
            <a:r>
              <a:rPr lang="en-US" sz="1400" dirty="0">
                <a:solidFill>
                  <a:srgbClr val="000000"/>
                </a:solidFill>
                <a:latin typeface="Roboto"/>
              </a:rPr>
              <a:t>The Wellness Committee has been created and charged with exploring the unique needs and resiliency factors important in developing and maintaining wellness.  We have all heard the terms wellness and burn out used regarding faculty.  It is just as important that we recognize that these terms also apply to Administrators, APPS, nurses, and staff as well as faculty.</a:t>
            </a:r>
            <a:endParaRPr lang="en-US" sz="1400" dirty="0"/>
          </a:p>
        </p:txBody>
      </p:sp>
    </p:spTree>
    <p:extLst>
      <p:ext uri="{BB962C8B-B14F-4D97-AF65-F5344CB8AC3E}">
        <p14:creationId xmlns:p14="http://schemas.microsoft.com/office/powerpoint/2010/main" val="100719087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AAAEM Treasurer’s Report</a:t>
            </a:r>
          </a:p>
        </p:txBody>
      </p:sp>
      <p:sp>
        <p:nvSpPr>
          <p:cNvPr id="3" name="Subtitle 4"/>
          <p:cNvSpPr txBox="1">
            <a:spLocks/>
          </p:cNvSpPr>
          <p:nvPr/>
        </p:nvSpPr>
        <p:spPr>
          <a:xfrm>
            <a:off x="895519" y="4575182"/>
            <a:ext cx="6553200" cy="175260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400" dirty="0" smtClean="0"/>
              <a:t>March 2022</a:t>
            </a:r>
          </a:p>
          <a:p>
            <a:pPr marL="0" indent="0" algn="ctr">
              <a:buNone/>
            </a:pPr>
            <a:r>
              <a:rPr lang="en-US" sz="2400" dirty="0" smtClean="0"/>
              <a:t>Becky McGowan</a:t>
            </a:r>
          </a:p>
          <a:p>
            <a:pPr marL="0" indent="0" algn="ctr">
              <a:buNone/>
            </a:pPr>
            <a:r>
              <a:rPr lang="en-US" sz="2400" dirty="0" smtClean="0"/>
              <a:t>AAAEM Treasurer</a:t>
            </a:r>
            <a:endParaRPr lang="en-US" sz="2400" dirty="0"/>
          </a:p>
        </p:txBody>
      </p:sp>
    </p:spTree>
    <p:extLst>
      <p:ext uri="{BB962C8B-B14F-4D97-AF65-F5344CB8AC3E}">
        <p14:creationId xmlns:p14="http://schemas.microsoft.com/office/powerpoint/2010/main" val="25730781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 xmlns:a16="http://schemas.microsoft.com/office/drawing/2014/main" xmlns:lc="http://schemas.openxmlformats.org/drawingml/2006/lockedCanvas" id="{76944A84-FFC5-4A65-A9B3-62E53359CA00}"/>
              </a:ext>
            </a:extLst>
          </p:cNvPr>
          <p:cNvSpPr txBox="1">
            <a:spLocks/>
          </p:cNvSpPr>
          <p:nvPr/>
        </p:nvSpPr>
        <p:spPr>
          <a:xfrm>
            <a:off x="340801" y="308208"/>
            <a:ext cx="8261230" cy="938063"/>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dirty="0">
                <a:cs typeface="Calibri"/>
              </a:rPr>
              <a:t>Finance Committee Members 2022</a:t>
            </a:r>
            <a:endParaRPr lang="en-US" sz="3200" dirty="0"/>
          </a:p>
        </p:txBody>
      </p:sp>
      <p:sp>
        <p:nvSpPr>
          <p:cNvPr id="7" name="Content Placeholder 2"/>
          <p:cNvSpPr txBox="1">
            <a:spLocks/>
          </p:cNvSpPr>
          <p:nvPr/>
        </p:nvSpPr>
        <p:spPr bwMode="auto">
          <a:xfrm>
            <a:off x="204724" y="1703471"/>
            <a:ext cx="8734552" cy="433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t>Becky McGowan, University of Colorado Anschutz Medical Campus</a:t>
            </a:r>
          </a:p>
          <a:p>
            <a:r>
              <a:rPr lang="en-US" sz="2400" dirty="0"/>
              <a:t>Dave Christiansen, University of Florida -Jacksonville</a:t>
            </a:r>
          </a:p>
          <a:p>
            <a:r>
              <a:rPr lang="en-US" sz="2400" dirty="0"/>
              <a:t>Rhea </a:t>
            </a:r>
            <a:r>
              <a:rPr lang="en-US" sz="2400" dirty="0" err="1"/>
              <a:t>Begeman</a:t>
            </a:r>
            <a:r>
              <a:rPr lang="en-US" sz="2400" dirty="0"/>
              <a:t>, University of Illinois at Chicago</a:t>
            </a:r>
          </a:p>
          <a:p>
            <a:r>
              <a:rPr lang="en-US" sz="2400" dirty="0"/>
              <a:t>Kain Robbins, Penn State University</a:t>
            </a:r>
          </a:p>
          <a:p>
            <a:r>
              <a:rPr lang="en-US" sz="2400" dirty="0"/>
              <a:t>Amy Jameson, University of New Mexico</a:t>
            </a:r>
          </a:p>
          <a:p>
            <a:r>
              <a:rPr lang="en-US" sz="2400" dirty="0"/>
              <a:t>Travis Schmitz, Northwestern University</a:t>
            </a:r>
          </a:p>
          <a:p>
            <a:r>
              <a:rPr lang="en-US" sz="2400" dirty="0"/>
              <a:t>Jennifer Muir, East Carolina University</a:t>
            </a:r>
          </a:p>
        </p:txBody>
      </p:sp>
    </p:spTree>
    <p:extLst>
      <p:ext uri="{BB962C8B-B14F-4D97-AF65-F5344CB8AC3E}">
        <p14:creationId xmlns:p14="http://schemas.microsoft.com/office/powerpoint/2010/main" val="9434339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xmlns="" id="{F3DF1A42-B9F3-E242-A9AA-E6C16FAA58C4}"/>
              </a:ext>
            </a:extLst>
          </p:cNvPr>
          <p:cNvSpPr txBox="1">
            <a:spLocks/>
          </p:cNvSpPr>
          <p:nvPr/>
        </p:nvSpPr>
        <p:spPr>
          <a:xfrm>
            <a:off x="441385" y="304800"/>
            <a:ext cx="8261230" cy="938063"/>
          </a:xfrm>
          <a:prstGeom prst="rect">
            <a:avLst/>
          </a:prstGeom>
        </p:spPr>
        <p:txBody>
          <a:bodyPr lIns="91440" tIns="45720" rIns="91440" bIns="45720" anchor="t"/>
          <a:lstStyle>
            <a:lvl1pPr algn="l" defTabSz="457200" rtl="0" eaLnBrk="1" latinLnBrk="0" hangingPunct="1">
              <a:spcBef>
                <a:spcPct val="0"/>
              </a:spcBef>
              <a:buNone/>
              <a:defRPr sz="4400" kern="1200">
                <a:solidFill>
                  <a:schemeClr val="bg1"/>
                </a:solidFill>
                <a:latin typeface="+mj-lt"/>
                <a:ea typeface="+mj-ea"/>
                <a:cs typeface="+mj-cs"/>
              </a:defRPr>
            </a:lvl1pPr>
          </a:lstStyle>
          <a:p>
            <a:r>
              <a:rPr lang="en-US" sz="3200" dirty="0">
                <a:cs typeface="Calibri"/>
              </a:rPr>
              <a:t>Finance Committee Activities 2021</a:t>
            </a:r>
            <a:endParaRPr lang="en-US" sz="3200" dirty="0"/>
          </a:p>
        </p:txBody>
      </p:sp>
      <p:sp>
        <p:nvSpPr>
          <p:cNvPr id="5" name="Rectangle 4">
            <a:extLst>
              <a:ext uri="{FF2B5EF4-FFF2-40B4-BE49-F238E27FC236}">
                <a16:creationId xmlns:a16="http://schemas.microsoft.com/office/drawing/2014/main" xmlns="" id="{8AF75841-9559-514C-8DAC-907BB15AB9F0}"/>
              </a:ext>
            </a:extLst>
          </p:cNvPr>
          <p:cNvSpPr/>
          <p:nvPr/>
        </p:nvSpPr>
        <p:spPr>
          <a:xfrm>
            <a:off x="228600" y="1371600"/>
            <a:ext cx="8763000" cy="6247864"/>
          </a:xfrm>
          <a:prstGeom prst="rect">
            <a:avLst/>
          </a:prstGeom>
        </p:spPr>
        <p:txBody>
          <a:bodyPr wrap="square">
            <a:spAutoFit/>
          </a:bodyPr>
          <a:lstStyle/>
          <a:p>
            <a:endParaRPr lang="en-US" sz="2000" dirty="0">
              <a:latin typeface="+mj-lt"/>
            </a:endParaRPr>
          </a:p>
          <a:p>
            <a:r>
              <a:rPr lang="en-US" sz="2000" dirty="0">
                <a:latin typeface="+mj-lt"/>
              </a:rPr>
              <a:t>*Reviewed Monthly Revenue &amp; Expenses for AAAEM and CAEMA</a:t>
            </a:r>
          </a:p>
          <a:p>
            <a:r>
              <a:rPr lang="en-US" sz="2000" dirty="0">
                <a:latin typeface="+mj-lt"/>
              </a:rPr>
              <a:t/>
            </a:r>
            <a:br>
              <a:rPr lang="en-US" sz="2000" dirty="0">
                <a:latin typeface="+mj-lt"/>
              </a:rPr>
            </a:br>
            <a:endParaRPr lang="en-US" sz="2000" dirty="0">
              <a:latin typeface="+mj-lt"/>
            </a:endParaRPr>
          </a:p>
          <a:p>
            <a:r>
              <a:rPr lang="en-US" sz="2000" dirty="0">
                <a:latin typeface="+mj-lt"/>
              </a:rPr>
              <a:t>•Expanded Member Assistance Program form (fillable form) to include support for</a:t>
            </a:r>
          </a:p>
          <a:p>
            <a:r>
              <a:rPr lang="en-US" sz="2000" dirty="0">
                <a:latin typeface="+mj-lt"/>
              </a:rPr>
              <a:t>  Membership Dues and CAEMA Program</a:t>
            </a:r>
          </a:p>
          <a:p>
            <a:r>
              <a:rPr lang="en-US" sz="2000" dirty="0">
                <a:latin typeface="+mj-lt"/>
              </a:rPr>
              <a:t>	* Form changed to a fillable PDF format</a:t>
            </a:r>
          </a:p>
          <a:p>
            <a:r>
              <a:rPr lang="en-US" sz="2000" dirty="0">
                <a:latin typeface="+mj-lt"/>
              </a:rPr>
              <a:t/>
            </a:r>
            <a:br>
              <a:rPr lang="en-US" sz="2000" dirty="0">
                <a:latin typeface="+mj-lt"/>
              </a:rPr>
            </a:br>
            <a:endParaRPr lang="en-US" sz="2000" dirty="0">
              <a:latin typeface="+mj-lt"/>
            </a:endParaRPr>
          </a:p>
          <a:p>
            <a:r>
              <a:rPr lang="en-US" sz="2000" dirty="0">
                <a:latin typeface="+mj-lt"/>
              </a:rPr>
              <a:t>•Developed 2022 Budget</a:t>
            </a:r>
          </a:p>
          <a:p>
            <a:r>
              <a:rPr lang="en-US" sz="2000" dirty="0">
                <a:latin typeface="+mj-lt"/>
              </a:rPr>
              <a:t>	*Streamlined Committee Budget Entry using a Shared Google Excel File</a:t>
            </a:r>
          </a:p>
          <a:p>
            <a:endParaRPr lang="en-US" sz="2000" dirty="0">
              <a:latin typeface="+mj-lt"/>
            </a:endParaRPr>
          </a:p>
          <a:p>
            <a:endParaRPr lang="en-US" sz="2000" dirty="0">
              <a:latin typeface="+mj-lt"/>
            </a:endParaRPr>
          </a:p>
          <a:p>
            <a:r>
              <a:rPr lang="en-US" sz="2000" dirty="0">
                <a:latin typeface="+mj-lt"/>
              </a:rPr>
              <a:t>*Created Definition Matrix for Individual Budget Categories </a:t>
            </a:r>
          </a:p>
          <a:p>
            <a:endParaRPr lang="en-US" sz="2000" dirty="0">
              <a:latin typeface="+mj-lt"/>
            </a:endParaRPr>
          </a:p>
          <a:p>
            <a:endParaRPr lang="en-US" sz="2000" dirty="0">
              <a:latin typeface="+mj-lt"/>
            </a:endParaRPr>
          </a:p>
          <a:p>
            <a:endParaRPr lang="en-US" sz="2000" dirty="0">
              <a:latin typeface="+mj-lt"/>
            </a:endParaRPr>
          </a:p>
          <a:p>
            <a:endParaRPr lang="en-US" sz="2000" dirty="0">
              <a:latin typeface="+mj-lt"/>
            </a:endParaRPr>
          </a:p>
          <a:p>
            <a:endParaRPr lang="en-US" sz="2000" dirty="0">
              <a:effectLst/>
              <a:latin typeface="+mj-lt"/>
            </a:endParaRPr>
          </a:p>
          <a:p>
            <a:endParaRPr lang="en-US" sz="2000" dirty="0">
              <a:latin typeface="+mj-lt"/>
            </a:endParaRPr>
          </a:p>
        </p:txBody>
      </p:sp>
    </p:spTree>
    <p:extLst>
      <p:ext uri="{BB962C8B-B14F-4D97-AF65-F5344CB8AC3E}">
        <p14:creationId xmlns:p14="http://schemas.microsoft.com/office/powerpoint/2010/main" val="194469784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AB362CC7-3EAE-1347-A2BE-D0FE0B541F66}"/>
              </a:ext>
            </a:extLst>
          </p:cNvPr>
          <p:cNvSpPr txBox="1"/>
          <p:nvPr/>
        </p:nvSpPr>
        <p:spPr>
          <a:xfrm>
            <a:off x="533400" y="304800"/>
            <a:ext cx="6201762" cy="584775"/>
          </a:xfrm>
          <a:prstGeom prst="rect">
            <a:avLst/>
          </a:prstGeom>
          <a:noFill/>
        </p:spPr>
        <p:txBody>
          <a:bodyPr wrap="none" rtlCol="0">
            <a:spAutoFit/>
          </a:bodyPr>
          <a:lstStyle/>
          <a:p>
            <a:r>
              <a:rPr lang="en-US" sz="3200" dirty="0">
                <a:solidFill>
                  <a:schemeClr val="bg1"/>
                </a:solidFill>
              </a:rPr>
              <a:t>Member Assistance Program (MAP) </a:t>
            </a:r>
          </a:p>
        </p:txBody>
      </p:sp>
      <p:sp>
        <p:nvSpPr>
          <p:cNvPr id="5" name="TextBox 4">
            <a:extLst>
              <a:ext uri="{FF2B5EF4-FFF2-40B4-BE49-F238E27FC236}">
                <a16:creationId xmlns:a16="http://schemas.microsoft.com/office/drawing/2014/main" xmlns="" id="{F71C97B5-AF52-3A4E-AE33-D4BFE29F3D28}"/>
              </a:ext>
            </a:extLst>
          </p:cNvPr>
          <p:cNvSpPr txBox="1"/>
          <p:nvPr/>
        </p:nvSpPr>
        <p:spPr>
          <a:xfrm>
            <a:off x="533400" y="1474619"/>
            <a:ext cx="7664602" cy="5324535"/>
          </a:xfrm>
          <a:prstGeom prst="rect">
            <a:avLst/>
          </a:prstGeom>
          <a:noFill/>
        </p:spPr>
        <p:txBody>
          <a:bodyPr wrap="square" rtlCol="0">
            <a:spAutoFit/>
          </a:bodyPr>
          <a:lstStyle/>
          <a:p>
            <a:r>
              <a:rPr lang="en-US" sz="2000" dirty="0"/>
              <a:t>Goal of the program is to increase participation and attendance to AAAEM events. </a:t>
            </a:r>
          </a:p>
          <a:p>
            <a:endParaRPr lang="en-US" sz="2000" dirty="0"/>
          </a:p>
          <a:p>
            <a:pPr marL="285750" indent="-285750">
              <a:buFont typeface="Arial" panose="020B0604020202020204" pitchFamily="34" charset="0"/>
              <a:buChar char="•"/>
            </a:pPr>
            <a:r>
              <a:rPr lang="en-US" sz="2000" dirty="0"/>
              <a:t>AAAEM can help support the cost registration or lodging/airfare but generally not all expenses to attend a meeting.  The employee’s department/institution would be asked to contribute towards the expense.</a:t>
            </a:r>
            <a:br>
              <a:rPr lang="en-US" sz="2000" dirty="0"/>
            </a:br>
            <a:endParaRPr lang="en-US" sz="2000" dirty="0"/>
          </a:p>
          <a:p>
            <a:pPr marL="342900" indent="-342900">
              <a:buFont typeface="Arial" panose="020B0604020202020204" pitchFamily="34" charset="0"/>
              <a:buChar char="•"/>
            </a:pPr>
            <a:r>
              <a:rPr lang="en-US" sz="2000" dirty="0"/>
              <a:t>Prioritization of requests – all applicants will need to have an active membership</a:t>
            </a:r>
          </a:p>
          <a:p>
            <a:pPr marL="800100" lvl="1" indent="-342900">
              <a:buFont typeface="+mj-lt"/>
              <a:buAutoNum type="arabicPeriod"/>
            </a:pPr>
            <a:r>
              <a:rPr lang="en-US" sz="2000" dirty="0"/>
              <a:t>Administrators – full members</a:t>
            </a:r>
          </a:p>
          <a:p>
            <a:pPr marL="800100" lvl="1" indent="-342900">
              <a:buFont typeface="+mj-lt"/>
              <a:buAutoNum type="arabicPeriod"/>
            </a:pPr>
            <a:r>
              <a:rPr lang="en-US" sz="2000" dirty="0"/>
              <a:t>Associate Members enrolled in CAEMA</a:t>
            </a:r>
          </a:p>
          <a:p>
            <a:pPr marL="800100" lvl="1" indent="-342900">
              <a:buFont typeface="+mj-lt"/>
              <a:buAutoNum type="arabicPeriod"/>
            </a:pPr>
            <a:r>
              <a:rPr lang="en-US" sz="2000" dirty="0"/>
              <a:t>Associate Members</a:t>
            </a:r>
          </a:p>
          <a:p>
            <a:pPr marL="800100" lvl="1" indent="-342900">
              <a:buFont typeface="+mj-lt"/>
              <a:buAutoNum type="arabicPeriod"/>
            </a:pPr>
            <a:r>
              <a:rPr lang="en-US" sz="2000" dirty="0"/>
              <a:t>Emeritus Members</a:t>
            </a:r>
            <a:br>
              <a:rPr lang="en-US" sz="2000" dirty="0"/>
            </a:br>
            <a:endParaRPr lang="en-US" sz="2000" dirty="0"/>
          </a:p>
          <a:p>
            <a:endParaRPr lang="en-US" sz="2000" dirty="0"/>
          </a:p>
          <a:p>
            <a:endParaRPr lang="en-US" sz="2000" dirty="0"/>
          </a:p>
        </p:txBody>
      </p:sp>
    </p:spTree>
    <p:extLst>
      <p:ext uri="{BB962C8B-B14F-4D97-AF65-F5344CB8AC3E}">
        <p14:creationId xmlns:p14="http://schemas.microsoft.com/office/powerpoint/2010/main" val="321332641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5FA9FFB7-B406-7C4B-948E-E4D0B96D11C8}"/>
              </a:ext>
            </a:extLst>
          </p:cNvPr>
          <p:cNvSpPr/>
          <p:nvPr/>
        </p:nvSpPr>
        <p:spPr>
          <a:xfrm>
            <a:off x="381000" y="381000"/>
            <a:ext cx="8686800" cy="584775"/>
          </a:xfrm>
          <a:prstGeom prst="rect">
            <a:avLst/>
          </a:prstGeom>
        </p:spPr>
        <p:txBody>
          <a:bodyPr wrap="square">
            <a:spAutoFit/>
          </a:bodyPr>
          <a:lstStyle/>
          <a:p>
            <a:r>
              <a:rPr lang="en-US" sz="3200" dirty="0">
                <a:solidFill>
                  <a:srgbClr val="FFFFFF"/>
                </a:solidFill>
                <a:latin typeface="+mj-lt"/>
              </a:rPr>
              <a:t>2021 Year End Statement (Unaudited)</a:t>
            </a:r>
            <a:endParaRPr lang="en-US" sz="3200" dirty="0">
              <a:solidFill>
                <a:srgbClr val="FFFFFF"/>
              </a:solidFill>
              <a:effectLst/>
              <a:latin typeface="+mj-lt"/>
            </a:endParaRPr>
          </a:p>
        </p:txBody>
      </p:sp>
      <p:graphicFrame>
        <p:nvGraphicFramePr>
          <p:cNvPr id="5" name="Object 4">
            <a:extLst>
              <a:ext uri="{FF2B5EF4-FFF2-40B4-BE49-F238E27FC236}">
                <a16:creationId xmlns:a16="http://schemas.microsoft.com/office/drawing/2014/main" xmlns="" id="{494025F8-DF0A-E94D-9AEC-B57835A7ACE6}"/>
              </a:ext>
            </a:extLst>
          </p:cNvPr>
          <p:cNvGraphicFramePr>
            <a:graphicFrameLocks noChangeAspect="1"/>
          </p:cNvGraphicFramePr>
          <p:nvPr>
            <p:extLst>
              <p:ext uri="{D42A27DB-BD31-4B8C-83A1-F6EECF244321}">
                <p14:modId xmlns:p14="http://schemas.microsoft.com/office/powerpoint/2010/main" val="320191465"/>
              </p:ext>
            </p:extLst>
          </p:nvPr>
        </p:nvGraphicFramePr>
        <p:xfrm>
          <a:off x="533400" y="1524000"/>
          <a:ext cx="8001000" cy="4495800"/>
        </p:xfrm>
        <a:graphic>
          <a:graphicData uri="http://schemas.openxmlformats.org/presentationml/2006/ole">
            <mc:AlternateContent xmlns:mc="http://schemas.openxmlformats.org/markup-compatibility/2006">
              <mc:Choice xmlns:v="urn:schemas-microsoft-com:vml" Requires="v">
                <p:oleObj spid="_x0000_s1034" name="Worksheet" r:id="rId4" imgW="7340600" imgH="4292600" progId="Excel.Sheet.12">
                  <p:embed/>
                </p:oleObj>
              </mc:Choice>
              <mc:Fallback>
                <p:oleObj name="Worksheet" r:id="rId4" imgW="7340600" imgH="4292600" progId="Excel.Sheet.12">
                  <p:embed/>
                  <p:pic>
                    <p:nvPicPr>
                      <p:cNvPr id="0" name=""/>
                      <p:cNvPicPr/>
                      <p:nvPr/>
                    </p:nvPicPr>
                    <p:blipFill>
                      <a:blip r:embed="rId5"/>
                      <a:stretch>
                        <a:fillRect/>
                      </a:stretch>
                    </p:blipFill>
                    <p:spPr>
                      <a:xfrm>
                        <a:off x="533400" y="1524000"/>
                        <a:ext cx="8001000" cy="4495800"/>
                      </a:xfrm>
                      <a:prstGeom prst="rect">
                        <a:avLst/>
                      </a:prstGeom>
                    </p:spPr>
                  </p:pic>
                </p:oleObj>
              </mc:Fallback>
            </mc:AlternateContent>
          </a:graphicData>
        </a:graphic>
      </p:graphicFrame>
    </p:spTree>
    <p:extLst>
      <p:ext uri="{BB962C8B-B14F-4D97-AF65-F5344CB8AC3E}">
        <p14:creationId xmlns:p14="http://schemas.microsoft.com/office/powerpoint/2010/main" val="410143539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9EF85DA0-A0A7-F342-A23B-115497E893C4}"/>
              </a:ext>
            </a:extLst>
          </p:cNvPr>
          <p:cNvSpPr/>
          <p:nvPr/>
        </p:nvSpPr>
        <p:spPr>
          <a:xfrm>
            <a:off x="609600" y="310174"/>
            <a:ext cx="8229600" cy="1143000"/>
          </a:xfrm>
          <a:prstGeom prst="rect">
            <a:avLst/>
          </a:prstGeom>
        </p:spPr>
        <p:txBody>
          <a:bodyPr vert="horz" lIns="91440" tIns="45720" rIns="91440" bIns="45720" rtlCol="0" anchor="ctr">
            <a:normAutofit/>
          </a:bodyPr>
          <a:lstStyle/>
          <a:p>
            <a:pPr defTabSz="457200">
              <a:spcBef>
                <a:spcPct val="0"/>
              </a:spcBef>
              <a:spcAft>
                <a:spcPts val="600"/>
              </a:spcAft>
            </a:pPr>
            <a:r>
              <a:rPr lang="en-US" sz="3200" kern="1200" dirty="0">
                <a:solidFill>
                  <a:schemeClr val="bg1"/>
                </a:solidFill>
                <a:latin typeface="+mj-lt"/>
                <a:ea typeface="+mj-ea"/>
                <a:cs typeface="+mj-cs"/>
              </a:rPr>
              <a:t>2022 Budget (January –December)</a:t>
            </a:r>
            <a:endParaRPr lang="en-US" sz="3200" kern="1200" dirty="0">
              <a:solidFill>
                <a:schemeClr val="bg1"/>
              </a:solidFill>
              <a:effectLst/>
              <a:latin typeface="+mj-lt"/>
              <a:ea typeface="+mj-ea"/>
              <a:cs typeface="+mj-cs"/>
            </a:endParaRPr>
          </a:p>
        </p:txBody>
      </p:sp>
      <p:graphicFrame>
        <p:nvGraphicFramePr>
          <p:cNvPr id="5" name="Table 4">
            <a:extLst>
              <a:ext uri="{FF2B5EF4-FFF2-40B4-BE49-F238E27FC236}">
                <a16:creationId xmlns:a16="http://schemas.microsoft.com/office/drawing/2014/main" xmlns="" id="{3D23CBDE-19DF-364D-848E-4F8F5C4DC4A0}"/>
              </a:ext>
            </a:extLst>
          </p:cNvPr>
          <p:cNvGraphicFramePr>
            <a:graphicFrameLocks noGrp="1"/>
          </p:cNvGraphicFramePr>
          <p:nvPr>
            <p:extLst>
              <p:ext uri="{D42A27DB-BD31-4B8C-83A1-F6EECF244321}">
                <p14:modId xmlns:p14="http://schemas.microsoft.com/office/powerpoint/2010/main" val="3498870417"/>
              </p:ext>
            </p:extLst>
          </p:nvPr>
        </p:nvGraphicFramePr>
        <p:xfrm>
          <a:off x="762000" y="1447800"/>
          <a:ext cx="4648200" cy="5176590"/>
        </p:xfrm>
        <a:graphic>
          <a:graphicData uri="http://schemas.openxmlformats.org/drawingml/2006/table">
            <a:tbl>
              <a:tblPr/>
              <a:tblGrid>
                <a:gridCol w="397883">
                  <a:extLst>
                    <a:ext uri="{9D8B030D-6E8A-4147-A177-3AD203B41FA5}">
                      <a16:colId xmlns:a16="http://schemas.microsoft.com/office/drawing/2014/main" xmlns="" val="1181948454"/>
                    </a:ext>
                  </a:extLst>
                </a:gridCol>
                <a:gridCol w="3058627">
                  <a:extLst>
                    <a:ext uri="{9D8B030D-6E8A-4147-A177-3AD203B41FA5}">
                      <a16:colId xmlns:a16="http://schemas.microsoft.com/office/drawing/2014/main" xmlns="" val="3752032033"/>
                    </a:ext>
                  </a:extLst>
                </a:gridCol>
                <a:gridCol w="1191690">
                  <a:extLst>
                    <a:ext uri="{9D8B030D-6E8A-4147-A177-3AD203B41FA5}">
                      <a16:colId xmlns:a16="http://schemas.microsoft.com/office/drawing/2014/main" xmlns="" val="3100302059"/>
                    </a:ext>
                  </a:extLst>
                </a:gridCol>
              </a:tblGrid>
              <a:tr h="255790">
                <a:tc>
                  <a:txBody>
                    <a:bodyPr/>
                    <a:lstStyle/>
                    <a:p>
                      <a:pPr algn="l" fontAlgn="b">
                        <a:spcBef>
                          <a:spcPts val="0"/>
                        </a:spcBef>
                        <a:spcAft>
                          <a:spcPts val="0"/>
                        </a:spcAft>
                      </a:pPr>
                      <a:endParaRPr lang="en-US" sz="1600" b="0" i="0" u="none" strike="noStrike" dirty="0">
                        <a:effectLst/>
                        <a:latin typeface="Arial" panose="020B0604020202020204" pitchFamily="34" charset="0"/>
                      </a:endParaRPr>
                    </a:p>
                  </a:txBody>
                  <a:tcPr marL="8366" marR="8366" marT="8366" marB="0" anchor="b">
                    <a:lnL>
                      <a:noFill/>
                    </a:lnL>
                    <a:lnR>
                      <a:noFill/>
                    </a:lnR>
                    <a:lnT>
                      <a:noFill/>
                    </a:lnT>
                    <a:lnB>
                      <a:noFill/>
                    </a:lnB>
                  </a:tcPr>
                </a:tc>
                <a:tc>
                  <a:txBody>
                    <a:bodyPr/>
                    <a:lstStyle/>
                    <a:p>
                      <a:pPr algn="l" fontAlgn="b">
                        <a:spcBef>
                          <a:spcPts val="0"/>
                        </a:spcBef>
                        <a:spcAft>
                          <a:spcPts val="0"/>
                        </a:spcAft>
                      </a:pPr>
                      <a:endParaRPr lang="en-US" sz="1600" b="0" i="0" u="none" strike="noStrike">
                        <a:effectLst/>
                        <a:latin typeface="Arial" panose="020B0604020202020204" pitchFamily="34" charset="0"/>
                      </a:endParaRPr>
                    </a:p>
                  </a:txBody>
                  <a:tcPr marL="8366" marR="8366" marT="8366"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spcBef>
                          <a:spcPts val="0"/>
                        </a:spcBef>
                        <a:spcAft>
                          <a:spcPts val="0"/>
                        </a:spcAft>
                      </a:pPr>
                      <a:r>
                        <a:rPr lang="en-US" sz="1400" b="0" i="0" u="none" strike="noStrike" dirty="0">
                          <a:solidFill>
                            <a:srgbClr val="000000"/>
                          </a:solidFill>
                          <a:effectLst/>
                          <a:latin typeface="Calibri" panose="020F0502020204030204" pitchFamily="34" charset="0"/>
                        </a:rPr>
                        <a:t> </a:t>
                      </a:r>
                      <a:endParaRPr lang="en-US" sz="1400" b="0" i="0" u="none" strike="noStrike" dirty="0">
                        <a:effectLst/>
                        <a:latin typeface="Arial" panose="020B0604020202020204" pitchFamily="34" charset="0"/>
                      </a:endParaRPr>
                    </a:p>
                  </a:txBody>
                  <a:tcPr marL="8366" marR="8366" marT="836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xmlns="" val="4254982917"/>
                  </a:ext>
                </a:extLst>
              </a:tr>
              <a:tr h="255790">
                <a:tc>
                  <a:txBody>
                    <a:bodyPr/>
                    <a:lstStyle/>
                    <a:p>
                      <a:pPr algn="l" fontAlgn="b">
                        <a:spcBef>
                          <a:spcPts val="0"/>
                        </a:spcBef>
                        <a:spcAft>
                          <a:spcPts val="0"/>
                        </a:spcAft>
                      </a:pPr>
                      <a:endParaRPr lang="en-US" sz="1600" b="0" i="0" u="none" strike="noStrike">
                        <a:effectLst/>
                        <a:latin typeface="Arial" panose="020B0604020202020204" pitchFamily="34" charset="0"/>
                      </a:endParaRPr>
                    </a:p>
                  </a:txBody>
                  <a:tcPr marL="8366" marR="8366" marT="8366"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spcBef>
                          <a:spcPts val="0"/>
                        </a:spcBef>
                        <a:spcAft>
                          <a:spcPts val="0"/>
                        </a:spcAft>
                      </a:pPr>
                      <a:endParaRPr lang="en-US" sz="1600" b="0" i="0" u="none" strike="noStrike">
                        <a:effectLst/>
                        <a:latin typeface="Arial" panose="020B0604020202020204" pitchFamily="34" charset="0"/>
                      </a:endParaRPr>
                    </a:p>
                  </a:txBody>
                  <a:tcPr marL="8366" marR="8366" marT="8366"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b">
                        <a:spcBef>
                          <a:spcPts val="0"/>
                        </a:spcBef>
                        <a:spcAft>
                          <a:spcPts val="0"/>
                        </a:spcAft>
                      </a:pPr>
                      <a:r>
                        <a:rPr lang="en-US" sz="1400" b="1" i="0" u="none" strike="noStrike" dirty="0">
                          <a:solidFill>
                            <a:srgbClr val="203764"/>
                          </a:solidFill>
                          <a:effectLst/>
                          <a:latin typeface="Calibri" panose="020F0502020204030204" pitchFamily="34" charset="0"/>
                        </a:rPr>
                        <a:t>2022 Budget</a:t>
                      </a:r>
                      <a:endParaRPr lang="en-US" sz="1400" b="0" i="0" u="none" strike="noStrike" dirty="0">
                        <a:effectLst/>
                        <a:latin typeface="Arial" panose="020B0604020202020204" pitchFamily="34" charset="0"/>
                      </a:endParaRPr>
                    </a:p>
                  </a:txBody>
                  <a:tcPr marL="8366" marR="8366" marT="836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018189736"/>
                  </a:ext>
                </a:extLst>
              </a:tr>
              <a:tr h="276945">
                <a:tc gridSpan="2">
                  <a:txBody>
                    <a:bodyPr/>
                    <a:lstStyle/>
                    <a:p>
                      <a:pPr marL="0" algn="l" defTabSz="457200" rtl="0" eaLnBrk="1" fontAlgn="b" latinLnBrk="0" hangingPunct="1">
                        <a:spcBef>
                          <a:spcPts val="0"/>
                        </a:spcBef>
                        <a:spcAft>
                          <a:spcPts val="0"/>
                        </a:spcAft>
                      </a:pPr>
                      <a:r>
                        <a:rPr lang="en-US" sz="1400" b="1" i="0" u="none" strike="noStrike" kern="1200" dirty="0">
                          <a:solidFill>
                            <a:srgbClr val="FFFFFF"/>
                          </a:solidFill>
                          <a:effectLst/>
                          <a:latin typeface="Calibri" panose="020F0502020204030204" pitchFamily="34" charset="0"/>
                          <a:ea typeface="+mn-ea"/>
                          <a:cs typeface="+mn-cs"/>
                        </a:rPr>
                        <a:t>Balance from Prior Year</a:t>
                      </a:r>
                    </a:p>
                  </a:txBody>
                  <a:tcPr marL="80313" marR="80313" marT="40156" marB="401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203764"/>
                    </a:solidFill>
                  </a:tcPr>
                </a:tc>
                <a:tc hMerge="1">
                  <a:txBody>
                    <a:bodyPr/>
                    <a:lstStyle/>
                    <a:p>
                      <a:endParaRPr lang="en-US"/>
                    </a:p>
                  </a:txBody>
                  <a:tcPr/>
                </a:tc>
                <a:tc>
                  <a:txBody>
                    <a:bodyPr/>
                    <a:lstStyle/>
                    <a:p>
                      <a:pPr marL="0" algn="l" defTabSz="457200" rtl="0" eaLnBrk="1" fontAlgn="b" latinLnBrk="0" hangingPunct="1">
                        <a:spcBef>
                          <a:spcPts val="0"/>
                        </a:spcBef>
                        <a:spcAft>
                          <a:spcPts val="0"/>
                        </a:spcAft>
                      </a:pPr>
                      <a:r>
                        <a:rPr lang="en-US" sz="1400" b="1" i="0" u="none" strike="noStrike" kern="1200" dirty="0">
                          <a:solidFill>
                            <a:srgbClr val="FFFFFF"/>
                          </a:solidFill>
                          <a:effectLst/>
                          <a:latin typeface="Calibri" panose="020F0502020204030204" pitchFamily="34" charset="0"/>
                          <a:ea typeface="+mn-ea"/>
                          <a:cs typeface="+mn-cs"/>
                        </a:rPr>
                        <a:t>$      126,382</a:t>
                      </a:r>
                    </a:p>
                  </a:txBody>
                  <a:tcPr marL="8366" marR="8366" marT="836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203764"/>
                    </a:solidFill>
                  </a:tcPr>
                </a:tc>
                <a:extLst>
                  <a:ext uri="{0D108BD9-81ED-4DB2-BD59-A6C34878D82A}">
                    <a16:rowId xmlns:a16="http://schemas.microsoft.com/office/drawing/2014/main" xmlns="" val="1226994589"/>
                  </a:ext>
                </a:extLst>
              </a:tr>
              <a:tr h="255790">
                <a:tc>
                  <a:txBody>
                    <a:bodyPr/>
                    <a:lstStyle/>
                    <a:p>
                      <a:pPr algn="l" fontAlgn="b">
                        <a:spcBef>
                          <a:spcPts val="0"/>
                        </a:spcBef>
                        <a:spcAft>
                          <a:spcPts val="0"/>
                        </a:spcAft>
                      </a:pPr>
                      <a:r>
                        <a:rPr lang="en-US" sz="1400" b="0" i="0" u="none" strike="noStrike" dirty="0">
                          <a:solidFill>
                            <a:srgbClr val="000000"/>
                          </a:solidFill>
                          <a:effectLst/>
                          <a:latin typeface="Calibri" panose="020F0502020204030204" pitchFamily="34" charset="0"/>
                        </a:rPr>
                        <a:t> </a:t>
                      </a:r>
                      <a:endParaRPr lang="en-US" sz="1400" b="0" i="0" u="none" strike="noStrike" dirty="0">
                        <a:effectLst/>
                        <a:latin typeface="Arial" panose="020B0604020202020204" pitchFamily="34" charset="0"/>
                      </a:endParaRPr>
                    </a:p>
                  </a:txBody>
                  <a:tcPr marL="8366" marR="8366" marT="836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spcBef>
                          <a:spcPts val="0"/>
                        </a:spcBef>
                        <a:spcAft>
                          <a:spcPts val="0"/>
                        </a:spcAft>
                      </a:pPr>
                      <a:endParaRPr lang="en-US" sz="1400" b="0" i="0" u="none" strike="noStrike">
                        <a:effectLst/>
                        <a:latin typeface="Arial" panose="020B0604020202020204" pitchFamily="34" charset="0"/>
                      </a:endParaRPr>
                    </a:p>
                  </a:txBody>
                  <a:tcPr marL="8366" marR="8366" marT="8366"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spcBef>
                          <a:spcPts val="0"/>
                        </a:spcBef>
                        <a:spcAft>
                          <a:spcPts val="0"/>
                        </a:spcAft>
                      </a:pPr>
                      <a:r>
                        <a:rPr lang="en-US" sz="1400" b="0" i="0" u="none" strike="noStrike">
                          <a:solidFill>
                            <a:srgbClr val="000000"/>
                          </a:solidFill>
                          <a:effectLst/>
                          <a:latin typeface="Calibri" panose="020F0502020204030204" pitchFamily="34" charset="0"/>
                        </a:rPr>
                        <a:t> </a:t>
                      </a:r>
                      <a:endParaRPr lang="en-US" sz="1400" b="0" i="0" u="none" strike="noStrike">
                        <a:effectLst/>
                        <a:latin typeface="Arial" panose="020B0604020202020204" pitchFamily="34" charset="0"/>
                      </a:endParaRPr>
                    </a:p>
                  </a:txBody>
                  <a:tcPr marL="8366" marR="8366" marT="836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xmlns="" val="3056269402"/>
                  </a:ext>
                </a:extLst>
              </a:tr>
              <a:tr h="276945">
                <a:tc gridSpan="2">
                  <a:txBody>
                    <a:bodyPr/>
                    <a:lstStyle/>
                    <a:p>
                      <a:pPr algn="l" fontAlgn="b">
                        <a:spcBef>
                          <a:spcPts val="0"/>
                        </a:spcBef>
                        <a:spcAft>
                          <a:spcPts val="0"/>
                        </a:spcAft>
                      </a:pPr>
                      <a:r>
                        <a:rPr lang="en-US" sz="1400" b="1" i="0" u="none" strike="noStrike" dirty="0">
                          <a:solidFill>
                            <a:srgbClr val="FFFFFF"/>
                          </a:solidFill>
                          <a:effectLst/>
                          <a:latin typeface="Calibri" panose="020F0502020204030204" pitchFamily="34" charset="0"/>
                        </a:rPr>
                        <a:t>Revenue</a:t>
                      </a:r>
                      <a:endParaRPr lang="en-US" sz="1400" b="0" i="0" u="none" strike="noStrike" dirty="0">
                        <a:effectLst/>
                        <a:latin typeface="Arial" panose="020B0604020202020204" pitchFamily="34" charset="0"/>
                      </a:endParaRPr>
                    </a:p>
                  </a:txBody>
                  <a:tcPr marL="80313" marR="80313" marT="40156" marB="401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203764"/>
                    </a:solidFill>
                  </a:tcPr>
                </a:tc>
                <a:tc hMerge="1">
                  <a:txBody>
                    <a:bodyPr/>
                    <a:lstStyle/>
                    <a:p>
                      <a:endParaRPr lang="en-US"/>
                    </a:p>
                  </a:txBody>
                  <a:tcPr/>
                </a:tc>
                <a:tc>
                  <a:txBody>
                    <a:bodyPr/>
                    <a:lstStyle/>
                    <a:p>
                      <a:pPr algn="l" fontAlgn="b">
                        <a:spcBef>
                          <a:spcPts val="0"/>
                        </a:spcBef>
                        <a:spcAft>
                          <a:spcPts val="0"/>
                        </a:spcAft>
                      </a:pPr>
                      <a:r>
                        <a:rPr lang="en-US" sz="1400" b="1" i="0" u="none" strike="noStrike">
                          <a:solidFill>
                            <a:srgbClr val="FFFFFF"/>
                          </a:solidFill>
                          <a:effectLst/>
                          <a:latin typeface="Calibri" panose="020F0502020204030204" pitchFamily="34" charset="0"/>
                        </a:rPr>
                        <a:t> </a:t>
                      </a:r>
                      <a:endParaRPr lang="en-US" sz="1400" b="0" i="0" u="none" strike="noStrike">
                        <a:effectLst/>
                        <a:latin typeface="Arial" panose="020B0604020202020204" pitchFamily="34" charset="0"/>
                      </a:endParaRPr>
                    </a:p>
                  </a:txBody>
                  <a:tcPr marL="8366" marR="8366" marT="836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203764"/>
                    </a:solidFill>
                  </a:tcPr>
                </a:tc>
                <a:extLst>
                  <a:ext uri="{0D108BD9-81ED-4DB2-BD59-A6C34878D82A}">
                    <a16:rowId xmlns:a16="http://schemas.microsoft.com/office/drawing/2014/main" xmlns="" val="4149272638"/>
                  </a:ext>
                </a:extLst>
              </a:tr>
              <a:tr h="203975">
                <a:tc>
                  <a:txBody>
                    <a:bodyPr/>
                    <a:lstStyle/>
                    <a:p>
                      <a:pPr algn="l" fontAlgn="b">
                        <a:spcBef>
                          <a:spcPts val="0"/>
                        </a:spcBef>
                        <a:spcAft>
                          <a:spcPts val="0"/>
                        </a:spcAft>
                      </a:pPr>
                      <a:r>
                        <a:rPr lang="en-US" sz="1400" b="0" i="0" u="none" strike="noStrike">
                          <a:solidFill>
                            <a:srgbClr val="000000"/>
                          </a:solidFill>
                          <a:effectLst/>
                          <a:latin typeface="Calibri" panose="020F0502020204030204" pitchFamily="34" charset="0"/>
                        </a:rPr>
                        <a:t> </a:t>
                      </a:r>
                      <a:endParaRPr lang="en-US" sz="1400" b="0" i="0" u="none" strike="noStrike">
                        <a:effectLst/>
                        <a:latin typeface="Arial" panose="020B0604020202020204" pitchFamily="34" charset="0"/>
                      </a:endParaRPr>
                    </a:p>
                  </a:txBody>
                  <a:tcPr marL="8366" marR="8366" marT="836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spcBef>
                          <a:spcPts val="0"/>
                        </a:spcBef>
                        <a:spcAft>
                          <a:spcPts val="0"/>
                        </a:spcAft>
                      </a:pPr>
                      <a:r>
                        <a:rPr lang="en-US" sz="1400" b="0" i="0" u="none" strike="noStrike" dirty="0">
                          <a:solidFill>
                            <a:srgbClr val="000000"/>
                          </a:solidFill>
                          <a:effectLst/>
                          <a:latin typeface="Calibri" panose="020F0502020204030204" pitchFamily="34" charset="0"/>
                        </a:rPr>
                        <a:t>AAAEM Academy Dues (50%)</a:t>
                      </a:r>
                      <a:endParaRPr lang="en-US" sz="1400" b="0" i="0" u="none" strike="noStrike" dirty="0">
                        <a:effectLst/>
                        <a:latin typeface="Arial" panose="020B0604020202020204" pitchFamily="34" charset="0"/>
                      </a:endParaRPr>
                    </a:p>
                  </a:txBody>
                  <a:tcPr marL="8366" marR="8366" marT="8366"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spcBef>
                          <a:spcPts val="0"/>
                        </a:spcBef>
                        <a:spcAft>
                          <a:spcPts val="0"/>
                        </a:spcAft>
                      </a:pPr>
                      <a:r>
                        <a:rPr lang="en-US" sz="1400" b="0" i="0" u="none" strike="noStrike">
                          <a:solidFill>
                            <a:srgbClr val="000000"/>
                          </a:solidFill>
                          <a:effectLst/>
                          <a:latin typeface="Calibri" panose="020F0502020204030204" pitchFamily="34" charset="0"/>
                        </a:rPr>
                        <a:t> $        29,700 </a:t>
                      </a:r>
                      <a:endParaRPr lang="en-US" sz="1400" b="0" i="0" u="none" strike="noStrike">
                        <a:effectLst/>
                        <a:latin typeface="Arial" panose="020B0604020202020204" pitchFamily="34" charset="0"/>
                      </a:endParaRPr>
                    </a:p>
                  </a:txBody>
                  <a:tcPr marL="8366" marR="8366" marT="836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xmlns="" val="1732759985"/>
                  </a:ext>
                </a:extLst>
              </a:tr>
              <a:tr h="203975">
                <a:tc>
                  <a:txBody>
                    <a:bodyPr/>
                    <a:lstStyle/>
                    <a:p>
                      <a:pPr algn="l" fontAlgn="b">
                        <a:spcBef>
                          <a:spcPts val="0"/>
                        </a:spcBef>
                        <a:spcAft>
                          <a:spcPts val="0"/>
                        </a:spcAft>
                      </a:pPr>
                      <a:r>
                        <a:rPr lang="en-US" sz="1400" b="0" i="0" u="none" strike="noStrike">
                          <a:solidFill>
                            <a:srgbClr val="000000"/>
                          </a:solidFill>
                          <a:effectLst/>
                          <a:latin typeface="Calibri" panose="020F0502020204030204" pitchFamily="34" charset="0"/>
                        </a:rPr>
                        <a:t> </a:t>
                      </a:r>
                      <a:endParaRPr lang="en-US" sz="1400" b="0" i="0" u="none" strike="noStrike">
                        <a:effectLst/>
                        <a:latin typeface="Arial" panose="020B0604020202020204" pitchFamily="34" charset="0"/>
                      </a:endParaRPr>
                    </a:p>
                  </a:txBody>
                  <a:tcPr marL="8366" marR="8366" marT="836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spcBef>
                          <a:spcPts val="0"/>
                        </a:spcBef>
                        <a:spcAft>
                          <a:spcPts val="0"/>
                        </a:spcAft>
                      </a:pPr>
                      <a:r>
                        <a:rPr lang="en-US" sz="1400" b="0" i="0" u="none" strike="noStrike" dirty="0">
                          <a:solidFill>
                            <a:srgbClr val="000000"/>
                          </a:solidFill>
                          <a:effectLst/>
                          <a:latin typeface="Calibri" panose="020F0502020204030204" pitchFamily="34" charset="0"/>
                        </a:rPr>
                        <a:t>Retreat Registration</a:t>
                      </a:r>
                      <a:endParaRPr lang="en-US" sz="1400" b="0" i="0" u="none" strike="noStrike" dirty="0">
                        <a:effectLst/>
                        <a:latin typeface="Arial" panose="020B0604020202020204" pitchFamily="34" charset="0"/>
                      </a:endParaRPr>
                    </a:p>
                  </a:txBody>
                  <a:tcPr marL="8366" marR="8366" marT="8366"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spcBef>
                          <a:spcPts val="0"/>
                        </a:spcBef>
                        <a:spcAft>
                          <a:spcPts val="0"/>
                        </a:spcAft>
                      </a:pPr>
                      <a:r>
                        <a:rPr lang="en-US" sz="1400" b="0" i="0" u="none" strike="noStrike">
                          <a:solidFill>
                            <a:srgbClr val="000000"/>
                          </a:solidFill>
                          <a:effectLst/>
                          <a:latin typeface="Calibri" panose="020F0502020204030204" pitchFamily="34" charset="0"/>
                        </a:rPr>
                        <a:t> $        51,450 </a:t>
                      </a:r>
                      <a:endParaRPr lang="en-US" sz="1400" b="0" i="0" u="none" strike="noStrike">
                        <a:effectLst/>
                        <a:latin typeface="Arial" panose="020B0604020202020204" pitchFamily="34" charset="0"/>
                      </a:endParaRPr>
                    </a:p>
                  </a:txBody>
                  <a:tcPr marL="8366" marR="8366" marT="836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xmlns="" val="3244525947"/>
                  </a:ext>
                </a:extLst>
              </a:tr>
              <a:tr h="203975">
                <a:tc>
                  <a:txBody>
                    <a:bodyPr/>
                    <a:lstStyle/>
                    <a:p>
                      <a:pPr algn="l" fontAlgn="b">
                        <a:spcBef>
                          <a:spcPts val="0"/>
                        </a:spcBef>
                        <a:spcAft>
                          <a:spcPts val="0"/>
                        </a:spcAft>
                      </a:pPr>
                      <a:r>
                        <a:rPr lang="en-US" sz="1400" b="0" i="0" u="none" strike="noStrike">
                          <a:solidFill>
                            <a:srgbClr val="000000"/>
                          </a:solidFill>
                          <a:effectLst/>
                          <a:latin typeface="Calibri" panose="020F0502020204030204" pitchFamily="34" charset="0"/>
                        </a:rPr>
                        <a:t> </a:t>
                      </a:r>
                      <a:endParaRPr lang="en-US" sz="1400" b="0" i="0" u="none" strike="noStrike">
                        <a:effectLst/>
                        <a:latin typeface="Arial" panose="020B0604020202020204" pitchFamily="34" charset="0"/>
                      </a:endParaRPr>
                    </a:p>
                  </a:txBody>
                  <a:tcPr marL="8366" marR="8366" marT="836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spcBef>
                          <a:spcPts val="0"/>
                        </a:spcBef>
                        <a:spcAft>
                          <a:spcPts val="0"/>
                        </a:spcAft>
                      </a:pPr>
                      <a:r>
                        <a:rPr lang="en-US" sz="1400" b="0" i="0" u="none" strike="noStrike">
                          <a:solidFill>
                            <a:srgbClr val="000000"/>
                          </a:solidFill>
                          <a:effectLst/>
                          <a:latin typeface="Calibri" panose="020F0502020204030204" pitchFamily="34" charset="0"/>
                        </a:rPr>
                        <a:t>CAEMA Registration</a:t>
                      </a:r>
                      <a:endParaRPr lang="en-US" sz="1400" b="0" i="0" u="none" strike="noStrike">
                        <a:effectLst/>
                        <a:latin typeface="Arial" panose="020B0604020202020204" pitchFamily="34" charset="0"/>
                      </a:endParaRPr>
                    </a:p>
                  </a:txBody>
                  <a:tcPr marL="8366" marR="8366" marT="8366"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spcBef>
                          <a:spcPts val="0"/>
                        </a:spcBef>
                        <a:spcAft>
                          <a:spcPts val="0"/>
                        </a:spcAft>
                      </a:pPr>
                      <a:r>
                        <a:rPr lang="en-US" sz="1400" b="0" i="0" u="none" strike="noStrike">
                          <a:solidFill>
                            <a:srgbClr val="000000"/>
                          </a:solidFill>
                          <a:effectLst/>
                          <a:latin typeface="Calibri" panose="020F0502020204030204" pitchFamily="34" charset="0"/>
                        </a:rPr>
                        <a:t> $        11,250 </a:t>
                      </a:r>
                      <a:endParaRPr lang="en-US" sz="1400" b="0" i="0" u="none" strike="noStrike">
                        <a:effectLst/>
                        <a:latin typeface="Arial" panose="020B0604020202020204" pitchFamily="34" charset="0"/>
                      </a:endParaRPr>
                    </a:p>
                  </a:txBody>
                  <a:tcPr marL="8366" marR="8366" marT="836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xmlns="" val="3461016694"/>
                  </a:ext>
                </a:extLst>
              </a:tr>
              <a:tr h="276945">
                <a:tc gridSpan="2">
                  <a:txBody>
                    <a:bodyPr/>
                    <a:lstStyle/>
                    <a:p>
                      <a:pPr algn="l" fontAlgn="b">
                        <a:spcBef>
                          <a:spcPts val="0"/>
                        </a:spcBef>
                        <a:spcAft>
                          <a:spcPts val="0"/>
                        </a:spcAft>
                      </a:pPr>
                      <a:r>
                        <a:rPr lang="en-US" sz="1400" b="1" i="0" u="none" strike="noStrike" dirty="0">
                          <a:solidFill>
                            <a:srgbClr val="FFFFFF"/>
                          </a:solidFill>
                          <a:effectLst/>
                          <a:latin typeface="Calibri" panose="020F0502020204030204" pitchFamily="34" charset="0"/>
                        </a:rPr>
                        <a:t>Total Revenue</a:t>
                      </a:r>
                      <a:endParaRPr lang="en-US" sz="1400" b="0" i="0" u="none" strike="noStrike" dirty="0">
                        <a:effectLst/>
                        <a:latin typeface="Arial" panose="020B0604020202020204" pitchFamily="34" charset="0"/>
                      </a:endParaRPr>
                    </a:p>
                  </a:txBody>
                  <a:tcPr marL="80313" marR="80313" marT="40156" marB="401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203764"/>
                    </a:solidFill>
                  </a:tcPr>
                </a:tc>
                <a:tc hMerge="1">
                  <a:txBody>
                    <a:bodyPr/>
                    <a:lstStyle/>
                    <a:p>
                      <a:endParaRPr lang="en-US"/>
                    </a:p>
                  </a:txBody>
                  <a:tcPr/>
                </a:tc>
                <a:tc>
                  <a:txBody>
                    <a:bodyPr/>
                    <a:lstStyle/>
                    <a:p>
                      <a:pPr algn="l" fontAlgn="b">
                        <a:spcBef>
                          <a:spcPts val="0"/>
                        </a:spcBef>
                        <a:spcAft>
                          <a:spcPts val="0"/>
                        </a:spcAft>
                      </a:pPr>
                      <a:r>
                        <a:rPr lang="en-US" sz="1400" b="1" i="0" u="none" strike="noStrike" dirty="0">
                          <a:solidFill>
                            <a:srgbClr val="FFFFFF"/>
                          </a:solidFill>
                          <a:effectLst/>
                          <a:latin typeface="Calibri" panose="020F0502020204030204" pitchFamily="34" charset="0"/>
                        </a:rPr>
                        <a:t> $        92,400 </a:t>
                      </a:r>
                      <a:endParaRPr lang="en-US" sz="1400" b="0" i="0" u="none" strike="noStrike" dirty="0">
                        <a:effectLst/>
                        <a:latin typeface="Arial" panose="020B0604020202020204" pitchFamily="34" charset="0"/>
                      </a:endParaRPr>
                    </a:p>
                  </a:txBody>
                  <a:tcPr marL="8366" marR="8366" marT="836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203764"/>
                    </a:solidFill>
                  </a:tcPr>
                </a:tc>
                <a:extLst>
                  <a:ext uri="{0D108BD9-81ED-4DB2-BD59-A6C34878D82A}">
                    <a16:rowId xmlns:a16="http://schemas.microsoft.com/office/drawing/2014/main" xmlns="" val="3139165403"/>
                  </a:ext>
                </a:extLst>
              </a:tr>
              <a:tr h="255790">
                <a:tc>
                  <a:txBody>
                    <a:bodyPr/>
                    <a:lstStyle/>
                    <a:p>
                      <a:pPr algn="l" fontAlgn="b">
                        <a:spcBef>
                          <a:spcPts val="0"/>
                        </a:spcBef>
                        <a:spcAft>
                          <a:spcPts val="0"/>
                        </a:spcAft>
                      </a:pPr>
                      <a:r>
                        <a:rPr lang="en-US" sz="1400" b="0" i="0" u="none" strike="noStrike">
                          <a:solidFill>
                            <a:srgbClr val="000000"/>
                          </a:solidFill>
                          <a:effectLst/>
                          <a:latin typeface="Calibri" panose="020F0502020204030204" pitchFamily="34" charset="0"/>
                        </a:rPr>
                        <a:t> </a:t>
                      </a:r>
                      <a:endParaRPr lang="en-US" sz="1400" b="0" i="0" u="none" strike="noStrike">
                        <a:effectLst/>
                        <a:latin typeface="Arial" panose="020B0604020202020204" pitchFamily="34" charset="0"/>
                      </a:endParaRPr>
                    </a:p>
                  </a:txBody>
                  <a:tcPr marL="8366" marR="8366" marT="836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spcBef>
                          <a:spcPts val="0"/>
                        </a:spcBef>
                        <a:spcAft>
                          <a:spcPts val="0"/>
                        </a:spcAft>
                      </a:pPr>
                      <a:endParaRPr lang="en-US" sz="1400" b="0" i="0" u="none" strike="noStrike" dirty="0">
                        <a:effectLst/>
                        <a:latin typeface="Arial" panose="020B0604020202020204" pitchFamily="34" charset="0"/>
                      </a:endParaRPr>
                    </a:p>
                  </a:txBody>
                  <a:tcPr marL="8366" marR="8366" marT="8366"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spcBef>
                          <a:spcPts val="0"/>
                        </a:spcBef>
                        <a:spcAft>
                          <a:spcPts val="0"/>
                        </a:spcAft>
                      </a:pPr>
                      <a:r>
                        <a:rPr lang="en-US" sz="1400" b="0" i="0" u="none" strike="noStrike">
                          <a:solidFill>
                            <a:srgbClr val="000000"/>
                          </a:solidFill>
                          <a:effectLst/>
                          <a:latin typeface="Calibri" panose="020F0502020204030204" pitchFamily="34" charset="0"/>
                        </a:rPr>
                        <a:t> </a:t>
                      </a:r>
                      <a:endParaRPr lang="en-US" sz="1400" b="0" i="0" u="none" strike="noStrike">
                        <a:effectLst/>
                        <a:latin typeface="Arial" panose="020B0604020202020204" pitchFamily="34" charset="0"/>
                      </a:endParaRPr>
                    </a:p>
                  </a:txBody>
                  <a:tcPr marL="8366" marR="8366" marT="836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xmlns="" val="1123849532"/>
                  </a:ext>
                </a:extLst>
              </a:tr>
              <a:tr h="276945">
                <a:tc gridSpan="2">
                  <a:txBody>
                    <a:bodyPr/>
                    <a:lstStyle/>
                    <a:p>
                      <a:pPr algn="l" fontAlgn="b">
                        <a:spcBef>
                          <a:spcPts val="0"/>
                        </a:spcBef>
                        <a:spcAft>
                          <a:spcPts val="0"/>
                        </a:spcAft>
                      </a:pPr>
                      <a:r>
                        <a:rPr lang="en-US" sz="1400" b="1" i="0" u="none" strike="noStrike">
                          <a:solidFill>
                            <a:srgbClr val="FFFFFF"/>
                          </a:solidFill>
                          <a:effectLst/>
                          <a:latin typeface="Calibri" panose="020F0502020204030204" pitchFamily="34" charset="0"/>
                        </a:rPr>
                        <a:t>Expenses</a:t>
                      </a:r>
                      <a:endParaRPr lang="en-US" sz="1400" b="0" i="0" u="none" strike="noStrike">
                        <a:effectLst/>
                        <a:latin typeface="Arial" panose="020B0604020202020204" pitchFamily="34" charset="0"/>
                      </a:endParaRPr>
                    </a:p>
                  </a:txBody>
                  <a:tcPr marL="80313" marR="80313" marT="40156" marB="401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203764"/>
                    </a:solidFill>
                  </a:tcPr>
                </a:tc>
                <a:tc hMerge="1">
                  <a:txBody>
                    <a:bodyPr/>
                    <a:lstStyle/>
                    <a:p>
                      <a:endParaRPr lang="en-US"/>
                    </a:p>
                  </a:txBody>
                  <a:tcPr/>
                </a:tc>
                <a:tc>
                  <a:txBody>
                    <a:bodyPr/>
                    <a:lstStyle/>
                    <a:p>
                      <a:pPr algn="l" fontAlgn="b">
                        <a:spcBef>
                          <a:spcPts val="0"/>
                        </a:spcBef>
                        <a:spcAft>
                          <a:spcPts val="0"/>
                        </a:spcAft>
                      </a:pPr>
                      <a:r>
                        <a:rPr lang="en-US" sz="1400" b="1" i="0" u="none" strike="noStrike">
                          <a:solidFill>
                            <a:srgbClr val="FFFFFF"/>
                          </a:solidFill>
                          <a:effectLst/>
                          <a:latin typeface="Calibri" panose="020F0502020204030204" pitchFamily="34" charset="0"/>
                        </a:rPr>
                        <a:t> </a:t>
                      </a:r>
                      <a:endParaRPr lang="en-US" sz="1400" b="0" i="0" u="none" strike="noStrike">
                        <a:effectLst/>
                        <a:latin typeface="Arial" panose="020B0604020202020204" pitchFamily="34" charset="0"/>
                      </a:endParaRPr>
                    </a:p>
                  </a:txBody>
                  <a:tcPr marL="8366" marR="8366" marT="836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203764"/>
                    </a:solidFill>
                  </a:tcPr>
                </a:tc>
                <a:extLst>
                  <a:ext uri="{0D108BD9-81ED-4DB2-BD59-A6C34878D82A}">
                    <a16:rowId xmlns:a16="http://schemas.microsoft.com/office/drawing/2014/main" xmlns="" val="3836768378"/>
                  </a:ext>
                </a:extLst>
              </a:tr>
              <a:tr h="203975">
                <a:tc>
                  <a:txBody>
                    <a:bodyPr/>
                    <a:lstStyle/>
                    <a:p>
                      <a:pPr algn="l" fontAlgn="b">
                        <a:spcBef>
                          <a:spcPts val="0"/>
                        </a:spcBef>
                        <a:spcAft>
                          <a:spcPts val="0"/>
                        </a:spcAft>
                      </a:pPr>
                      <a:r>
                        <a:rPr lang="en-US" sz="1400" b="0" i="0" u="none" strike="noStrike">
                          <a:solidFill>
                            <a:srgbClr val="000000"/>
                          </a:solidFill>
                          <a:effectLst/>
                          <a:latin typeface="Calibri" panose="020F0502020204030204" pitchFamily="34" charset="0"/>
                        </a:rPr>
                        <a:t> </a:t>
                      </a:r>
                      <a:endParaRPr lang="en-US" sz="1400" b="0" i="0" u="none" strike="noStrike">
                        <a:effectLst/>
                        <a:latin typeface="Arial" panose="020B0604020202020204" pitchFamily="34" charset="0"/>
                      </a:endParaRPr>
                    </a:p>
                  </a:txBody>
                  <a:tcPr marL="8366" marR="8366" marT="836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spcBef>
                          <a:spcPts val="0"/>
                        </a:spcBef>
                        <a:spcAft>
                          <a:spcPts val="0"/>
                        </a:spcAft>
                      </a:pPr>
                      <a:r>
                        <a:rPr lang="en-US" sz="1400" b="0" i="0" u="none" strike="noStrike" dirty="0">
                          <a:solidFill>
                            <a:srgbClr val="000000"/>
                          </a:solidFill>
                          <a:effectLst/>
                          <a:latin typeface="Calibri" panose="020F0502020204030204" pitchFamily="34" charset="0"/>
                        </a:rPr>
                        <a:t> AACEM/AAAEM Retreat </a:t>
                      </a:r>
                      <a:endParaRPr lang="en-US" sz="1400" b="0" i="0" u="none" strike="noStrike" dirty="0">
                        <a:effectLst/>
                        <a:latin typeface="Arial" panose="020B0604020202020204" pitchFamily="34" charset="0"/>
                      </a:endParaRPr>
                    </a:p>
                  </a:txBody>
                  <a:tcPr marL="8366" marR="8366" marT="8366"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spcBef>
                          <a:spcPts val="0"/>
                        </a:spcBef>
                        <a:spcAft>
                          <a:spcPts val="0"/>
                        </a:spcAft>
                      </a:pPr>
                      <a:r>
                        <a:rPr lang="en-US" sz="1400" b="0" i="0" u="none" strike="noStrike">
                          <a:solidFill>
                            <a:srgbClr val="000000"/>
                          </a:solidFill>
                          <a:effectLst/>
                          <a:latin typeface="Calibri" panose="020F0502020204030204" pitchFamily="34" charset="0"/>
                        </a:rPr>
                        <a:t> $        79,883 </a:t>
                      </a:r>
                      <a:endParaRPr lang="en-US" sz="1400" b="0" i="0" u="none" strike="noStrike">
                        <a:effectLst/>
                        <a:latin typeface="Arial" panose="020B0604020202020204" pitchFamily="34" charset="0"/>
                      </a:endParaRPr>
                    </a:p>
                  </a:txBody>
                  <a:tcPr marL="8366" marR="8366" marT="836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xmlns="" val="3561855557"/>
                  </a:ext>
                </a:extLst>
              </a:tr>
              <a:tr h="203975">
                <a:tc>
                  <a:txBody>
                    <a:bodyPr/>
                    <a:lstStyle/>
                    <a:p>
                      <a:pPr algn="l" fontAlgn="b">
                        <a:spcBef>
                          <a:spcPts val="0"/>
                        </a:spcBef>
                        <a:spcAft>
                          <a:spcPts val="0"/>
                        </a:spcAft>
                      </a:pPr>
                      <a:r>
                        <a:rPr lang="en-US" sz="1400" b="0" i="0" u="none" strike="noStrike">
                          <a:solidFill>
                            <a:srgbClr val="000000"/>
                          </a:solidFill>
                          <a:effectLst/>
                          <a:latin typeface="Calibri" panose="020F0502020204030204" pitchFamily="34" charset="0"/>
                        </a:rPr>
                        <a:t> </a:t>
                      </a:r>
                      <a:endParaRPr lang="en-US" sz="1400" b="0" i="0" u="none" strike="noStrike">
                        <a:effectLst/>
                        <a:latin typeface="Arial" panose="020B0604020202020204" pitchFamily="34" charset="0"/>
                      </a:endParaRPr>
                    </a:p>
                  </a:txBody>
                  <a:tcPr marL="8366" marR="8366" marT="836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spcBef>
                          <a:spcPts val="0"/>
                        </a:spcBef>
                        <a:spcAft>
                          <a:spcPts val="0"/>
                        </a:spcAft>
                      </a:pPr>
                      <a:r>
                        <a:rPr lang="en-US" sz="1400" b="0" i="0" u="none" strike="noStrike">
                          <a:solidFill>
                            <a:srgbClr val="000000"/>
                          </a:solidFill>
                          <a:effectLst/>
                          <a:latin typeface="Calibri" panose="020F0502020204030204" pitchFamily="34" charset="0"/>
                        </a:rPr>
                        <a:t> Other </a:t>
                      </a:r>
                      <a:endParaRPr lang="en-US" sz="1400" b="0" i="0" u="none" strike="noStrike">
                        <a:effectLst/>
                        <a:latin typeface="Arial" panose="020B0604020202020204" pitchFamily="34" charset="0"/>
                      </a:endParaRPr>
                    </a:p>
                  </a:txBody>
                  <a:tcPr marL="8366" marR="8366" marT="8366"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spcBef>
                          <a:spcPts val="0"/>
                        </a:spcBef>
                        <a:spcAft>
                          <a:spcPts val="0"/>
                        </a:spcAft>
                      </a:pPr>
                      <a:r>
                        <a:rPr lang="en-US" sz="1400" b="0" i="0" u="none" strike="noStrike">
                          <a:solidFill>
                            <a:srgbClr val="000000"/>
                          </a:solidFill>
                          <a:effectLst/>
                          <a:latin typeface="Calibri" panose="020F0502020204030204" pitchFamily="34" charset="0"/>
                        </a:rPr>
                        <a:t> $        86,596 </a:t>
                      </a:r>
                      <a:endParaRPr lang="en-US" sz="1400" b="0" i="0" u="none" strike="noStrike">
                        <a:effectLst/>
                        <a:latin typeface="Arial" panose="020B0604020202020204" pitchFamily="34" charset="0"/>
                      </a:endParaRPr>
                    </a:p>
                  </a:txBody>
                  <a:tcPr marL="8366" marR="8366" marT="836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xmlns="" val="1954388314"/>
                  </a:ext>
                </a:extLst>
              </a:tr>
              <a:tr h="203975">
                <a:tc>
                  <a:txBody>
                    <a:bodyPr/>
                    <a:lstStyle/>
                    <a:p>
                      <a:pPr algn="l" fontAlgn="b">
                        <a:spcBef>
                          <a:spcPts val="0"/>
                        </a:spcBef>
                        <a:spcAft>
                          <a:spcPts val="0"/>
                        </a:spcAft>
                      </a:pPr>
                      <a:r>
                        <a:rPr lang="en-US" sz="1400" b="0" i="0" u="none" strike="noStrike">
                          <a:solidFill>
                            <a:srgbClr val="000000"/>
                          </a:solidFill>
                          <a:effectLst/>
                          <a:latin typeface="Calibri" panose="020F0502020204030204" pitchFamily="34" charset="0"/>
                        </a:rPr>
                        <a:t> </a:t>
                      </a:r>
                      <a:endParaRPr lang="en-US" sz="1400" b="0" i="0" u="none" strike="noStrike">
                        <a:effectLst/>
                        <a:latin typeface="Arial" panose="020B0604020202020204" pitchFamily="34" charset="0"/>
                      </a:endParaRPr>
                    </a:p>
                  </a:txBody>
                  <a:tcPr marL="8366" marR="8366" marT="836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spcBef>
                          <a:spcPts val="0"/>
                        </a:spcBef>
                        <a:spcAft>
                          <a:spcPts val="0"/>
                        </a:spcAft>
                      </a:pPr>
                      <a:r>
                        <a:rPr lang="en-US" sz="1400" b="0" i="0" u="none" strike="noStrike" dirty="0">
                          <a:solidFill>
                            <a:srgbClr val="000000"/>
                          </a:solidFill>
                          <a:effectLst/>
                          <a:latin typeface="Calibri" panose="020F0502020204030204" pitchFamily="34" charset="0"/>
                        </a:rPr>
                        <a:t> CAEMA  </a:t>
                      </a:r>
                      <a:endParaRPr lang="en-US" sz="1400" b="0" i="0" u="none" strike="noStrike" dirty="0">
                        <a:effectLst/>
                        <a:latin typeface="Arial" panose="020B0604020202020204" pitchFamily="34" charset="0"/>
                      </a:endParaRPr>
                    </a:p>
                  </a:txBody>
                  <a:tcPr marL="8366" marR="8366" marT="8366"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spcBef>
                          <a:spcPts val="0"/>
                        </a:spcBef>
                        <a:spcAft>
                          <a:spcPts val="0"/>
                        </a:spcAft>
                      </a:pPr>
                      <a:r>
                        <a:rPr lang="en-US" sz="1400" b="0" i="0" u="none" strike="noStrike">
                          <a:solidFill>
                            <a:srgbClr val="000000"/>
                          </a:solidFill>
                          <a:effectLst/>
                          <a:latin typeface="Calibri" panose="020F0502020204030204" pitchFamily="34" charset="0"/>
                        </a:rPr>
                        <a:t> $        22,481 </a:t>
                      </a:r>
                      <a:endParaRPr lang="en-US" sz="1400" b="0" i="0" u="none" strike="noStrike">
                        <a:effectLst/>
                        <a:latin typeface="Arial" panose="020B0604020202020204" pitchFamily="34" charset="0"/>
                      </a:endParaRPr>
                    </a:p>
                  </a:txBody>
                  <a:tcPr marL="8366" marR="8366" marT="836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xmlns="" val="2968340423"/>
                  </a:ext>
                </a:extLst>
              </a:tr>
              <a:tr h="276945">
                <a:tc gridSpan="2">
                  <a:txBody>
                    <a:bodyPr/>
                    <a:lstStyle/>
                    <a:p>
                      <a:pPr algn="l" fontAlgn="b">
                        <a:spcBef>
                          <a:spcPts val="0"/>
                        </a:spcBef>
                        <a:spcAft>
                          <a:spcPts val="0"/>
                        </a:spcAft>
                      </a:pPr>
                      <a:r>
                        <a:rPr lang="en-US" sz="1400" b="1" i="0" u="none" strike="noStrike" dirty="0">
                          <a:solidFill>
                            <a:srgbClr val="FFFFFF"/>
                          </a:solidFill>
                          <a:effectLst/>
                          <a:latin typeface="Calibri" panose="020F0502020204030204" pitchFamily="34" charset="0"/>
                        </a:rPr>
                        <a:t>Total Expenses</a:t>
                      </a:r>
                      <a:endParaRPr lang="en-US" sz="1400" b="0" i="0" u="none" strike="noStrike" dirty="0">
                        <a:effectLst/>
                        <a:latin typeface="Arial" panose="020B0604020202020204" pitchFamily="34" charset="0"/>
                      </a:endParaRPr>
                    </a:p>
                  </a:txBody>
                  <a:tcPr marL="80313" marR="80313" marT="40156" marB="401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203764"/>
                    </a:solidFill>
                  </a:tcPr>
                </a:tc>
                <a:tc hMerge="1">
                  <a:txBody>
                    <a:bodyPr/>
                    <a:lstStyle/>
                    <a:p>
                      <a:endParaRPr lang="en-US"/>
                    </a:p>
                  </a:txBody>
                  <a:tcPr/>
                </a:tc>
                <a:tc>
                  <a:txBody>
                    <a:bodyPr/>
                    <a:lstStyle/>
                    <a:p>
                      <a:pPr algn="l" fontAlgn="b">
                        <a:spcBef>
                          <a:spcPts val="0"/>
                        </a:spcBef>
                        <a:spcAft>
                          <a:spcPts val="0"/>
                        </a:spcAft>
                      </a:pPr>
                      <a:r>
                        <a:rPr lang="en-US" sz="1400" b="1" i="0" u="none" strike="noStrike">
                          <a:solidFill>
                            <a:srgbClr val="FFFFFF"/>
                          </a:solidFill>
                          <a:effectLst/>
                          <a:latin typeface="Calibri" panose="020F0502020204030204" pitchFamily="34" charset="0"/>
                        </a:rPr>
                        <a:t> $      188,960 </a:t>
                      </a:r>
                      <a:endParaRPr lang="en-US" sz="1400" b="0" i="0" u="none" strike="noStrike">
                        <a:effectLst/>
                        <a:latin typeface="Arial" panose="020B0604020202020204" pitchFamily="34" charset="0"/>
                      </a:endParaRPr>
                    </a:p>
                  </a:txBody>
                  <a:tcPr marL="8366" marR="8366" marT="836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203764"/>
                    </a:solidFill>
                  </a:tcPr>
                </a:tc>
                <a:extLst>
                  <a:ext uri="{0D108BD9-81ED-4DB2-BD59-A6C34878D82A}">
                    <a16:rowId xmlns:a16="http://schemas.microsoft.com/office/drawing/2014/main" xmlns="" val="3076198798"/>
                  </a:ext>
                </a:extLst>
              </a:tr>
              <a:tr h="255790">
                <a:tc>
                  <a:txBody>
                    <a:bodyPr/>
                    <a:lstStyle/>
                    <a:p>
                      <a:pPr algn="l" fontAlgn="b">
                        <a:spcBef>
                          <a:spcPts val="0"/>
                        </a:spcBef>
                        <a:spcAft>
                          <a:spcPts val="0"/>
                        </a:spcAft>
                      </a:pPr>
                      <a:r>
                        <a:rPr lang="en-US" sz="1400" b="0" i="0" u="none" strike="noStrike">
                          <a:solidFill>
                            <a:srgbClr val="000000"/>
                          </a:solidFill>
                          <a:effectLst/>
                          <a:latin typeface="Calibri" panose="020F0502020204030204" pitchFamily="34" charset="0"/>
                        </a:rPr>
                        <a:t> </a:t>
                      </a:r>
                      <a:endParaRPr lang="en-US" sz="1400" b="0" i="0" u="none" strike="noStrike">
                        <a:effectLst/>
                        <a:latin typeface="Arial" panose="020B0604020202020204" pitchFamily="34" charset="0"/>
                      </a:endParaRPr>
                    </a:p>
                  </a:txBody>
                  <a:tcPr marL="8366" marR="8366" marT="836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spcBef>
                          <a:spcPts val="0"/>
                        </a:spcBef>
                        <a:spcAft>
                          <a:spcPts val="0"/>
                        </a:spcAft>
                      </a:pPr>
                      <a:endParaRPr lang="en-US" sz="1400" b="0" i="0" u="none" strike="noStrike" dirty="0">
                        <a:effectLst/>
                        <a:latin typeface="Arial" panose="020B0604020202020204" pitchFamily="34" charset="0"/>
                      </a:endParaRPr>
                    </a:p>
                  </a:txBody>
                  <a:tcPr marL="8366" marR="8366" marT="8366"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spcBef>
                          <a:spcPts val="0"/>
                        </a:spcBef>
                        <a:spcAft>
                          <a:spcPts val="0"/>
                        </a:spcAft>
                      </a:pPr>
                      <a:r>
                        <a:rPr lang="en-US" sz="1400" b="0" i="0" u="none" strike="noStrike">
                          <a:solidFill>
                            <a:srgbClr val="000000"/>
                          </a:solidFill>
                          <a:effectLst/>
                          <a:latin typeface="Calibri" panose="020F0502020204030204" pitchFamily="34" charset="0"/>
                        </a:rPr>
                        <a:t> </a:t>
                      </a:r>
                      <a:endParaRPr lang="en-US" sz="1400" b="0" i="0" u="none" strike="noStrike">
                        <a:effectLst/>
                        <a:latin typeface="Arial" panose="020B0604020202020204" pitchFamily="34" charset="0"/>
                      </a:endParaRPr>
                    </a:p>
                  </a:txBody>
                  <a:tcPr marL="8366" marR="8366" marT="836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xmlns="" val="2017817983"/>
                  </a:ext>
                </a:extLst>
              </a:tr>
              <a:tr h="276945">
                <a:tc gridSpan="2">
                  <a:txBody>
                    <a:bodyPr/>
                    <a:lstStyle/>
                    <a:p>
                      <a:pPr algn="l" fontAlgn="b">
                        <a:spcBef>
                          <a:spcPts val="0"/>
                        </a:spcBef>
                        <a:spcAft>
                          <a:spcPts val="0"/>
                        </a:spcAft>
                      </a:pPr>
                      <a:r>
                        <a:rPr lang="en-US" sz="1400" b="1" i="0" u="none" strike="noStrike" dirty="0">
                          <a:solidFill>
                            <a:srgbClr val="FFFFFF"/>
                          </a:solidFill>
                          <a:effectLst/>
                          <a:latin typeface="Calibri" panose="020F0502020204030204" pitchFamily="34" charset="0"/>
                        </a:rPr>
                        <a:t>Net Margin</a:t>
                      </a:r>
                      <a:endParaRPr lang="en-US" sz="1400" b="0" i="0" u="none" strike="noStrike" dirty="0">
                        <a:effectLst/>
                        <a:latin typeface="Arial" panose="020B0604020202020204" pitchFamily="34" charset="0"/>
                      </a:endParaRPr>
                    </a:p>
                  </a:txBody>
                  <a:tcPr marL="80313" marR="80313" marT="40156" marB="401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203764"/>
                    </a:solidFill>
                  </a:tcPr>
                </a:tc>
                <a:tc hMerge="1">
                  <a:txBody>
                    <a:bodyPr/>
                    <a:lstStyle/>
                    <a:p>
                      <a:endParaRPr lang="en-US"/>
                    </a:p>
                  </a:txBody>
                  <a:tcPr/>
                </a:tc>
                <a:tc>
                  <a:txBody>
                    <a:bodyPr/>
                    <a:lstStyle/>
                    <a:p>
                      <a:pPr algn="l" fontAlgn="b">
                        <a:spcBef>
                          <a:spcPts val="0"/>
                        </a:spcBef>
                        <a:spcAft>
                          <a:spcPts val="0"/>
                        </a:spcAft>
                      </a:pPr>
                      <a:r>
                        <a:rPr lang="en-US" sz="1400" b="1" i="0" u="none" strike="noStrike" dirty="0">
                          <a:solidFill>
                            <a:srgbClr val="FFFFFF"/>
                          </a:solidFill>
                          <a:effectLst/>
                          <a:latin typeface="Calibri" panose="020F0502020204030204" pitchFamily="34" charset="0"/>
                        </a:rPr>
                        <a:t> $      (96,560)</a:t>
                      </a:r>
                      <a:endParaRPr lang="en-US" sz="1400" b="0" i="0" u="none" strike="noStrike" dirty="0">
                        <a:effectLst/>
                        <a:latin typeface="Arial" panose="020B0604020202020204" pitchFamily="34" charset="0"/>
                      </a:endParaRPr>
                    </a:p>
                  </a:txBody>
                  <a:tcPr marL="8366" marR="8366" marT="836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203764"/>
                    </a:solidFill>
                  </a:tcPr>
                </a:tc>
                <a:extLst>
                  <a:ext uri="{0D108BD9-81ED-4DB2-BD59-A6C34878D82A}">
                    <a16:rowId xmlns:a16="http://schemas.microsoft.com/office/drawing/2014/main" xmlns="" val="2215885817"/>
                  </a:ext>
                </a:extLst>
              </a:tr>
              <a:tr h="255790">
                <a:tc>
                  <a:txBody>
                    <a:bodyPr/>
                    <a:lstStyle/>
                    <a:p>
                      <a:pPr algn="l" fontAlgn="b">
                        <a:spcBef>
                          <a:spcPts val="0"/>
                        </a:spcBef>
                        <a:spcAft>
                          <a:spcPts val="0"/>
                        </a:spcAft>
                      </a:pPr>
                      <a:r>
                        <a:rPr lang="en-US" sz="1400" b="0" i="0" u="none" strike="noStrike">
                          <a:solidFill>
                            <a:srgbClr val="000000"/>
                          </a:solidFill>
                          <a:effectLst/>
                          <a:latin typeface="Calibri" panose="020F0502020204030204" pitchFamily="34" charset="0"/>
                        </a:rPr>
                        <a:t> </a:t>
                      </a:r>
                      <a:endParaRPr lang="en-US" sz="1400" b="0" i="0" u="none" strike="noStrike">
                        <a:effectLst/>
                        <a:latin typeface="Arial" panose="020B0604020202020204" pitchFamily="34" charset="0"/>
                      </a:endParaRPr>
                    </a:p>
                  </a:txBody>
                  <a:tcPr marL="8366" marR="8366" marT="836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spcBef>
                          <a:spcPts val="0"/>
                        </a:spcBef>
                        <a:spcAft>
                          <a:spcPts val="0"/>
                        </a:spcAft>
                      </a:pPr>
                      <a:endParaRPr lang="en-US" sz="1400" b="0" i="0" u="none" strike="noStrike">
                        <a:effectLst/>
                        <a:latin typeface="Arial" panose="020B0604020202020204" pitchFamily="34" charset="0"/>
                      </a:endParaRPr>
                    </a:p>
                  </a:txBody>
                  <a:tcPr marL="8366" marR="8366" marT="8366"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spcBef>
                          <a:spcPts val="0"/>
                        </a:spcBef>
                        <a:spcAft>
                          <a:spcPts val="0"/>
                        </a:spcAft>
                      </a:pPr>
                      <a:r>
                        <a:rPr lang="en-US" sz="1400" b="0" i="0" u="none" strike="noStrike" dirty="0">
                          <a:solidFill>
                            <a:srgbClr val="000000"/>
                          </a:solidFill>
                          <a:effectLst/>
                          <a:latin typeface="Calibri" panose="020F0502020204030204" pitchFamily="34" charset="0"/>
                        </a:rPr>
                        <a:t> </a:t>
                      </a:r>
                      <a:endParaRPr lang="en-US" sz="1400" b="0" i="0" u="none" strike="noStrike" dirty="0">
                        <a:effectLst/>
                        <a:latin typeface="Arial" panose="020B0604020202020204" pitchFamily="34" charset="0"/>
                      </a:endParaRPr>
                    </a:p>
                  </a:txBody>
                  <a:tcPr marL="8366" marR="8366" marT="836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xmlns="" val="1146316005"/>
                  </a:ext>
                </a:extLst>
              </a:tr>
              <a:tr h="276945">
                <a:tc gridSpan="2">
                  <a:txBody>
                    <a:bodyPr/>
                    <a:lstStyle/>
                    <a:p>
                      <a:pPr algn="l" fontAlgn="b">
                        <a:spcBef>
                          <a:spcPts val="0"/>
                        </a:spcBef>
                        <a:spcAft>
                          <a:spcPts val="0"/>
                        </a:spcAft>
                      </a:pPr>
                      <a:r>
                        <a:rPr lang="en-US" sz="1400" b="1" i="0" u="none" strike="noStrike">
                          <a:solidFill>
                            <a:srgbClr val="FFFFFF"/>
                          </a:solidFill>
                          <a:effectLst/>
                          <a:latin typeface="Calibri" panose="020F0502020204030204" pitchFamily="34" charset="0"/>
                        </a:rPr>
                        <a:t>Balance Carry Forward</a:t>
                      </a:r>
                      <a:endParaRPr lang="en-US" sz="1400" b="0" i="0" u="none" strike="noStrike">
                        <a:effectLst/>
                        <a:latin typeface="Arial" panose="020B0604020202020204" pitchFamily="34" charset="0"/>
                      </a:endParaRPr>
                    </a:p>
                  </a:txBody>
                  <a:tcPr marL="80313" marR="80313" marT="40156" marB="401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203764"/>
                    </a:solidFill>
                  </a:tcPr>
                </a:tc>
                <a:tc hMerge="1">
                  <a:txBody>
                    <a:bodyPr/>
                    <a:lstStyle/>
                    <a:p>
                      <a:endParaRPr lang="en-US"/>
                    </a:p>
                  </a:txBody>
                  <a:tcPr/>
                </a:tc>
                <a:tc>
                  <a:txBody>
                    <a:bodyPr/>
                    <a:lstStyle/>
                    <a:p>
                      <a:pPr algn="l" fontAlgn="b">
                        <a:spcBef>
                          <a:spcPts val="0"/>
                        </a:spcBef>
                        <a:spcAft>
                          <a:spcPts val="0"/>
                        </a:spcAft>
                      </a:pPr>
                      <a:r>
                        <a:rPr lang="en-US" sz="1400" b="1" i="0" u="none" strike="noStrike" dirty="0">
                          <a:solidFill>
                            <a:srgbClr val="FFFFFF"/>
                          </a:solidFill>
                          <a:effectLst/>
                          <a:latin typeface="Calibri" panose="020F0502020204030204" pitchFamily="34" charset="0"/>
                        </a:rPr>
                        <a:t> $        29,822</a:t>
                      </a:r>
                      <a:endParaRPr lang="en-US" sz="1400" b="0" i="0" u="none" strike="noStrike" dirty="0">
                        <a:effectLst/>
                        <a:latin typeface="Arial" panose="020B0604020202020204" pitchFamily="34" charset="0"/>
                      </a:endParaRPr>
                    </a:p>
                  </a:txBody>
                  <a:tcPr marL="8366" marR="8366" marT="836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203764"/>
                    </a:solidFill>
                  </a:tcPr>
                </a:tc>
                <a:extLst>
                  <a:ext uri="{0D108BD9-81ED-4DB2-BD59-A6C34878D82A}">
                    <a16:rowId xmlns:a16="http://schemas.microsoft.com/office/drawing/2014/main" xmlns="" val="1870465740"/>
                  </a:ext>
                </a:extLst>
              </a:tr>
              <a:tr h="255790">
                <a:tc>
                  <a:txBody>
                    <a:bodyPr/>
                    <a:lstStyle/>
                    <a:p>
                      <a:pPr algn="l" fontAlgn="b">
                        <a:spcBef>
                          <a:spcPts val="0"/>
                        </a:spcBef>
                        <a:spcAft>
                          <a:spcPts val="0"/>
                        </a:spcAft>
                      </a:pPr>
                      <a:endParaRPr lang="en-US" sz="1600" b="0" i="0" u="none" strike="noStrike">
                        <a:effectLst/>
                        <a:latin typeface="Arial" panose="020B0604020202020204" pitchFamily="34" charset="0"/>
                      </a:endParaRPr>
                    </a:p>
                  </a:txBody>
                  <a:tcPr marL="8366" marR="8366" marT="8366"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spcBef>
                          <a:spcPts val="0"/>
                        </a:spcBef>
                        <a:spcAft>
                          <a:spcPts val="0"/>
                        </a:spcAft>
                      </a:pPr>
                      <a:endParaRPr lang="en-US" sz="1600" b="0" i="0" u="none" strike="noStrike" dirty="0">
                        <a:effectLst/>
                        <a:latin typeface="Arial" panose="020B0604020202020204" pitchFamily="34" charset="0"/>
                      </a:endParaRPr>
                    </a:p>
                  </a:txBody>
                  <a:tcPr marL="8366" marR="8366" marT="8366"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spcBef>
                          <a:spcPts val="0"/>
                        </a:spcBef>
                        <a:spcAft>
                          <a:spcPts val="0"/>
                        </a:spcAft>
                      </a:pPr>
                      <a:r>
                        <a:rPr lang="en-US" sz="1100" b="0" i="0" u="none" strike="noStrike" dirty="0">
                          <a:solidFill>
                            <a:srgbClr val="000000"/>
                          </a:solidFill>
                          <a:effectLst/>
                          <a:latin typeface="Calibri" panose="020F0502020204030204" pitchFamily="34" charset="0"/>
                        </a:rPr>
                        <a:t> </a:t>
                      </a:r>
                      <a:endParaRPr lang="en-US" sz="1600" b="0" i="0" u="none" strike="noStrike" dirty="0">
                        <a:effectLst/>
                        <a:latin typeface="Arial" panose="020B0604020202020204" pitchFamily="34" charset="0"/>
                      </a:endParaRPr>
                    </a:p>
                  </a:txBody>
                  <a:tcPr marL="8366" marR="8366" marT="836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531164159"/>
                  </a:ext>
                </a:extLst>
              </a:tr>
            </a:tbl>
          </a:graphicData>
        </a:graphic>
      </p:graphicFrame>
      <p:sp>
        <p:nvSpPr>
          <p:cNvPr id="6" name="Content Placeholder 2">
            <a:extLst>
              <a:ext uri="{FF2B5EF4-FFF2-40B4-BE49-F238E27FC236}">
                <a16:creationId xmlns:a16="http://schemas.microsoft.com/office/drawing/2014/main" xmlns="" id="{3DBD1A4D-80C1-A22A-A4F7-F6005DA18476}"/>
              </a:ext>
            </a:extLst>
          </p:cNvPr>
          <p:cNvSpPr>
            <a:spLocks noGrp="1"/>
          </p:cNvSpPr>
          <p:nvPr>
            <p:ph sz="half" idx="1"/>
          </p:nvPr>
        </p:nvSpPr>
        <p:spPr>
          <a:xfrm>
            <a:off x="5943600" y="2819400"/>
            <a:ext cx="2971800" cy="2590800"/>
          </a:xfrm>
        </p:spPr>
        <p:txBody>
          <a:bodyPr>
            <a:normAutofit/>
          </a:bodyPr>
          <a:lstStyle/>
          <a:p>
            <a:pPr marL="0" indent="0">
              <a:buNone/>
            </a:pPr>
            <a:r>
              <a:rPr lang="en-US" sz="1800" dirty="0">
                <a:solidFill>
                  <a:schemeClr val="accent1">
                    <a:lumMod val="50000"/>
                  </a:schemeClr>
                </a:solidFill>
              </a:rPr>
              <a:t>CY 22 Budget Considerations</a:t>
            </a:r>
          </a:p>
          <a:p>
            <a:pPr marL="0" indent="0">
              <a:buNone/>
            </a:pPr>
            <a:endParaRPr lang="en-US" sz="1800" dirty="0"/>
          </a:p>
          <a:p>
            <a:r>
              <a:rPr lang="en-US" sz="1800" dirty="0">
                <a:solidFill>
                  <a:schemeClr val="accent1">
                    <a:lumMod val="50000"/>
                  </a:schemeClr>
                </a:solidFill>
              </a:rPr>
              <a:t>Expanded Member Assistance Program</a:t>
            </a:r>
          </a:p>
          <a:p>
            <a:r>
              <a:rPr lang="en-US" sz="1800" dirty="0">
                <a:solidFill>
                  <a:schemeClr val="accent1">
                    <a:lumMod val="50000"/>
                  </a:schemeClr>
                </a:solidFill>
              </a:rPr>
              <a:t>Retreat Cost</a:t>
            </a:r>
          </a:p>
          <a:p>
            <a:r>
              <a:rPr lang="en-US" sz="1800" dirty="0">
                <a:solidFill>
                  <a:schemeClr val="accent1">
                    <a:lumMod val="50000"/>
                  </a:schemeClr>
                </a:solidFill>
              </a:rPr>
              <a:t>Budget entry for AAAEM Committees</a:t>
            </a:r>
          </a:p>
        </p:txBody>
      </p:sp>
    </p:spTree>
    <p:extLst>
      <p:ext uri="{BB962C8B-B14F-4D97-AF65-F5344CB8AC3E}">
        <p14:creationId xmlns:p14="http://schemas.microsoft.com/office/powerpoint/2010/main" val="121748896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71969" y="259307"/>
            <a:ext cx="6405147" cy="1034757"/>
          </a:xfrm>
        </p:spPr>
        <p:txBody>
          <a:bodyPr/>
          <a:lstStyle/>
          <a:p>
            <a:r>
              <a:rPr lang="en-US" dirty="0" smtClean="0"/>
              <a:t>Member Re(Acquaintance)</a:t>
            </a:r>
            <a:endParaRPr lang="en-US" dirty="0"/>
          </a:p>
        </p:txBody>
      </p:sp>
      <p:pic>
        <p:nvPicPr>
          <p:cNvPr id="3" name="Picture 2" descr="Monkey Hug GIF - Animal Animals GIFs"/>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21129976">
            <a:off x="676866" y="2325734"/>
            <a:ext cx="2381250" cy="15430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Yes Love GIF - Yes Love You GIF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292488">
            <a:off x="2285075" y="4276540"/>
            <a:ext cx="1734176" cy="225583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uge Hug Bromance GIF - Huge Hug Bromance Cute Dog GIF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935766">
            <a:off x="4086548" y="1898793"/>
            <a:ext cx="1951104" cy="195110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ug Monkey GIF - Hug Monkey GIF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20336435">
            <a:off x="6003772" y="3708592"/>
            <a:ext cx="2526141" cy="1881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570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1000"/>
                                  </p:stCondLst>
                                  <p:childTnLst>
                                    <p:set>
                                      <p:cBhvr>
                                        <p:cTn id="12" dur="1" fill="hold">
                                          <p:stCondLst>
                                            <p:cond delay="0"/>
                                          </p:stCondLst>
                                        </p:cTn>
                                        <p:tgtEl>
                                          <p:spTgt spid="1030"/>
                                        </p:tgtEl>
                                        <p:attrNameLst>
                                          <p:attrName>style.visibility</p:attrName>
                                        </p:attrNameLst>
                                      </p:cBhvr>
                                      <p:to>
                                        <p:strVal val="visible"/>
                                      </p:to>
                                    </p:set>
                                    <p:animEffect transition="in" filter="fade">
                                      <p:cBhvr>
                                        <p:cTn id="13" dur="1000"/>
                                        <p:tgtEl>
                                          <p:spTgt spid="1030"/>
                                        </p:tgtEl>
                                      </p:cBhvr>
                                    </p:animEffect>
                                    <p:anim calcmode="lin" valueType="num">
                                      <p:cBhvr>
                                        <p:cTn id="14" dur="1000" fill="hold"/>
                                        <p:tgtEl>
                                          <p:spTgt spid="1030"/>
                                        </p:tgtEl>
                                        <p:attrNameLst>
                                          <p:attrName>ppt_x</p:attrName>
                                        </p:attrNameLst>
                                      </p:cBhvr>
                                      <p:tavLst>
                                        <p:tav tm="0">
                                          <p:val>
                                            <p:strVal val="#ppt_x"/>
                                          </p:val>
                                        </p:tav>
                                        <p:tav tm="100000">
                                          <p:val>
                                            <p:strVal val="#ppt_x"/>
                                          </p:val>
                                        </p:tav>
                                      </p:tavLst>
                                    </p:anim>
                                    <p:anim calcmode="lin" valueType="num">
                                      <p:cBhvr>
                                        <p:cTn id="15" dur="900" decel="100000" fill="hold"/>
                                        <p:tgtEl>
                                          <p:spTgt spid="1030"/>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030"/>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1000"/>
                                  </p:stCondLst>
                                  <p:childTnLst>
                                    <p:set>
                                      <p:cBhvr>
                                        <p:cTn id="18" dur="1" fill="hold">
                                          <p:stCondLst>
                                            <p:cond delay="0"/>
                                          </p:stCondLst>
                                        </p:cTn>
                                        <p:tgtEl>
                                          <p:spTgt spid="1028"/>
                                        </p:tgtEl>
                                        <p:attrNameLst>
                                          <p:attrName>style.visibility</p:attrName>
                                        </p:attrNameLst>
                                      </p:cBhvr>
                                      <p:to>
                                        <p:strVal val="visible"/>
                                      </p:to>
                                    </p:set>
                                    <p:animEffect transition="in" filter="fade">
                                      <p:cBhvr>
                                        <p:cTn id="19" dur="1000"/>
                                        <p:tgtEl>
                                          <p:spTgt spid="1028"/>
                                        </p:tgtEl>
                                      </p:cBhvr>
                                    </p:animEffect>
                                    <p:anim calcmode="lin" valueType="num">
                                      <p:cBhvr>
                                        <p:cTn id="20" dur="1000" fill="hold"/>
                                        <p:tgtEl>
                                          <p:spTgt spid="1028"/>
                                        </p:tgtEl>
                                        <p:attrNameLst>
                                          <p:attrName>ppt_x</p:attrName>
                                        </p:attrNameLst>
                                      </p:cBhvr>
                                      <p:tavLst>
                                        <p:tav tm="0">
                                          <p:val>
                                            <p:strVal val="#ppt_x"/>
                                          </p:val>
                                        </p:tav>
                                        <p:tav tm="100000">
                                          <p:val>
                                            <p:strVal val="#ppt_x"/>
                                          </p:val>
                                        </p:tav>
                                      </p:tavLst>
                                    </p:anim>
                                    <p:anim calcmode="lin" valueType="num">
                                      <p:cBhvr>
                                        <p:cTn id="21" dur="900" decel="100000" fill="hold"/>
                                        <p:tgtEl>
                                          <p:spTgt spid="1028"/>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028"/>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1000"/>
                                  </p:stCondLst>
                                  <p:childTnLst>
                                    <p:set>
                                      <p:cBhvr>
                                        <p:cTn id="24" dur="1" fill="hold">
                                          <p:stCondLst>
                                            <p:cond delay="0"/>
                                          </p:stCondLst>
                                        </p:cTn>
                                        <p:tgtEl>
                                          <p:spTgt spid="1032"/>
                                        </p:tgtEl>
                                        <p:attrNameLst>
                                          <p:attrName>style.visibility</p:attrName>
                                        </p:attrNameLst>
                                      </p:cBhvr>
                                      <p:to>
                                        <p:strVal val="visible"/>
                                      </p:to>
                                    </p:set>
                                    <p:animEffect transition="in" filter="fade">
                                      <p:cBhvr>
                                        <p:cTn id="25" dur="1000"/>
                                        <p:tgtEl>
                                          <p:spTgt spid="1032"/>
                                        </p:tgtEl>
                                      </p:cBhvr>
                                    </p:animEffect>
                                    <p:anim calcmode="lin" valueType="num">
                                      <p:cBhvr>
                                        <p:cTn id="26" dur="1000" fill="hold"/>
                                        <p:tgtEl>
                                          <p:spTgt spid="1032"/>
                                        </p:tgtEl>
                                        <p:attrNameLst>
                                          <p:attrName>ppt_x</p:attrName>
                                        </p:attrNameLst>
                                      </p:cBhvr>
                                      <p:tavLst>
                                        <p:tav tm="0">
                                          <p:val>
                                            <p:strVal val="#ppt_x"/>
                                          </p:val>
                                        </p:tav>
                                        <p:tav tm="100000">
                                          <p:val>
                                            <p:strVal val="#ppt_x"/>
                                          </p:val>
                                        </p:tav>
                                      </p:tavLst>
                                    </p:anim>
                                    <p:anim calcmode="lin" valueType="num">
                                      <p:cBhvr>
                                        <p:cTn id="27" dur="900" decel="100000" fill="hold"/>
                                        <p:tgtEl>
                                          <p:spTgt spid="1032"/>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03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Meeting Agenda</a:t>
            </a:r>
          </a:p>
        </p:txBody>
      </p:sp>
      <p:sp>
        <p:nvSpPr>
          <p:cNvPr id="3" name="Content Placeholder 2"/>
          <p:cNvSpPr>
            <a:spLocks noGrp="1"/>
          </p:cNvSpPr>
          <p:nvPr>
            <p:ph idx="1"/>
          </p:nvPr>
        </p:nvSpPr>
        <p:spPr>
          <a:xfrm>
            <a:off x="457200" y="1300774"/>
            <a:ext cx="8229600" cy="5310338"/>
          </a:xfrm>
        </p:spPr>
        <p:txBody>
          <a:bodyPr>
            <a:normAutofit fontScale="92500" lnSpcReduction="10000"/>
          </a:bodyPr>
          <a:lstStyle/>
          <a:p>
            <a:pPr marL="514350" indent="-514350">
              <a:buFont typeface="+mj-lt"/>
              <a:buAutoNum type="arabicPeriod"/>
            </a:pPr>
            <a:r>
              <a:rPr lang="en-US" sz="2400" dirty="0"/>
              <a:t>Call to </a:t>
            </a:r>
            <a:r>
              <a:rPr lang="en-US" sz="2400" dirty="0" smtClean="0"/>
              <a:t>Order – K. Robbins</a:t>
            </a:r>
          </a:p>
          <a:p>
            <a:pPr marL="514350" indent="-514350">
              <a:buFont typeface="+mj-lt"/>
              <a:buAutoNum type="arabicPeriod"/>
            </a:pPr>
            <a:r>
              <a:rPr lang="en-US" sz="2400" dirty="0" smtClean="0"/>
              <a:t>2021-2022 </a:t>
            </a:r>
            <a:r>
              <a:rPr lang="en-US" sz="2400" dirty="0"/>
              <a:t>AAAEM Highlights - K. </a:t>
            </a:r>
            <a:r>
              <a:rPr lang="en-US" sz="2400" dirty="0" smtClean="0"/>
              <a:t>Robbins</a:t>
            </a:r>
            <a:endParaRPr lang="en-US" sz="2400" dirty="0"/>
          </a:p>
          <a:p>
            <a:pPr marL="514350" indent="-514350">
              <a:buFont typeface="+mj-lt"/>
              <a:buAutoNum type="arabicPeriod"/>
            </a:pPr>
            <a:r>
              <a:rPr lang="en-US" sz="2400" dirty="0" smtClean="0"/>
              <a:t>Treasurer </a:t>
            </a:r>
            <a:r>
              <a:rPr lang="en-US" sz="2400" dirty="0"/>
              <a:t>Report </a:t>
            </a:r>
            <a:r>
              <a:rPr lang="en-US" sz="2400" dirty="0" smtClean="0"/>
              <a:t>– B. McGowan</a:t>
            </a:r>
            <a:endParaRPr lang="en-US" sz="2400" dirty="0"/>
          </a:p>
          <a:p>
            <a:pPr marL="514350" indent="-514350">
              <a:buFont typeface="+mj-lt"/>
              <a:buAutoNum type="arabicPeriod"/>
            </a:pPr>
            <a:r>
              <a:rPr lang="en-US" sz="2400" dirty="0" smtClean="0"/>
              <a:t>Re(Acquaintance) – Wellness Committee</a:t>
            </a:r>
          </a:p>
          <a:p>
            <a:pPr marL="514350" indent="-514350">
              <a:buFont typeface="+mj-lt"/>
              <a:buAutoNum type="arabicPeriod"/>
            </a:pPr>
            <a:r>
              <a:rPr lang="en-US" sz="2400" dirty="0"/>
              <a:t>Transition of Leadership – K. Robbins</a:t>
            </a:r>
            <a:endParaRPr lang="en-US" sz="2400" dirty="0" smtClean="0"/>
          </a:p>
          <a:p>
            <a:pPr marL="514350" indent="-514350">
              <a:buFont typeface="+mj-lt"/>
              <a:buAutoNum type="arabicPeriod"/>
            </a:pPr>
            <a:r>
              <a:rPr lang="en-US" sz="2400" dirty="0" smtClean="0"/>
              <a:t>Committee Reports – Committee Chairs</a:t>
            </a:r>
          </a:p>
          <a:p>
            <a:pPr marL="914400" lvl="1" indent="-514350">
              <a:buFont typeface="Arial" panose="020B0604020202020204" pitchFamily="34" charset="0"/>
              <a:buChar char="•"/>
            </a:pPr>
            <a:r>
              <a:rPr lang="en-US" sz="2000" dirty="0" smtClean="0"/>
              <a:t>Membership</a:t>
            </a:r>
          </a:p>
          <a:p>
            <a:pPr marL="914400" lvl="1" indent="-514350">
              <a:buFont typeface="Arial" panose="020B0604020202020204" pitchFamily="34" charset="0"/>
              <a:buChar char="•"/>
            </a:pPr>
            <a:r>
              <a:rPr lang="en-US" sz="2000" dirty="0" smtClean="0"/>
              <a:t>Communication</a:t>
            </a:r>
          </a:p>
          <a:p>
            <a:pPr marL="914400" lvl="1" indent="-514350">
              <a:buFont typeface="Arial" panose="020B0604020202020204" pitchFamily="34" charset="0"/>
              <a:buChar char="•"/>
            </a:pPr>
            <a:r>
              <a:rPr lang="en-US" sz="2000" dirty="0" smtClean="0"/>
              <a:t>Benchmark</a:t>
            </a:r>
          </a:p>
          <a:p>
            <a:pPr marL="914400" lvl="1" indent="-514350">
              <a:buFont typeface="Arial" panose="020B0604020202020204" pitchFamily="34" charset="0"/>
              <a:buChar char="•"/>
            </a:pPr>
            <a:r>
              <a:rPr lang="en-US" sz="2000" dirty="0" smtClean="0"/>
              <a:t>Strategic Planning</a:t>
            </a:r>
          </a:p>
          <a:p>
            <a:pPr marL="914400" lvl="1" indent="-514350">
              <a:buFont typeface="Arial" panose="020B0604020202020204" pitchFamily="34" charset="0"/>
              <a:buChar char="•"/>
            </a:pPr>
            <a:r>
              <a:rPr lang="en-US" sz="2000" dirty="0" smtClean="0"/>
              <a:t>Education</a:t>
            </a:r>
          </a:p>
          <a:p>
            <a:pPr marL="914400" lvl="1" indent="-514350">
              <a:buFont typeface="Arial" panose="020B0604020202020204" pitchFamily="34" charset="0"/>
              <a:buChar char="•"/>
            </a:pPr>
            <a:r>
              <a:rPr lang="en-US" sz="2000" dirty="0" smtClean="0"/>
              <a:t>IDEA</a:t>
            </a:r>
          </a:p>
          <a:p>
            <a:pPr marL="914400" lvl="1" indent="-514350">
              <a:buFont typeface="Arial" panose="020B0604020202020204" pitchFamily="34" charset="0"/>
              <a:buChar char="•"/>
            </a:pPr>
            <a:r>
              <a:rPr lang="en-US" sz="2000" dirty="0" smtClean="0"/>
              <a:t>Wellness</a:t>
            </a:r>
          </a:p>
          <a:p>
            <a:pPr marL="914400" lvl="1" indent="-514350">
              <a:buFont typeface="Arial" panose="020B0604020202020204" pitchFamily="34" charset="0"/>
              <a:buChar char="•"/>
            </a:pPr>
            <a:r>
              <a:rPr lang="en-US" sz="2000" dirty="0" smtClean="0"/>
              <a:t>Nominating</a:t>
            </a:r>
            <a:endParaRPr lang="en-US" sz="2000" dirty="0"/>
          </a:p>
          <a:p>
            <a:pPr marL="514350" indent="-514350">
              <a:buFont typeface="+mj-lt"/>
              <a:buAutoNum type="arabicPeriod"/>
            </a:pPr>
            <a:r>
              <a:rPr lang="en-US" sz="2400" dirty="0" smtClean="0"/>
              <a:t>Committee Time / Meet &amp; Greet</a:t>
            </a:r>
            <a:endParaRPr lang="en-US" sz="2400" dirty="0"/>
          </a:p>
        </p:txBody>
      </p:sp>
    </p:spTree>
    <p:extLst>
      <p:ext uri="{BB962C8B-B14F-4D97-AF65-F5344CB8AC3E}">
        <p14:creationId xmlns:p14="http://schemas.microsoft.com/office/powerpoint/2010/main" val="373401886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2" name="Picture 20" descr="Home | SAEM"/>
          <p:cNvPicPr>
            <a:picLocks noChangeAspect="1" noChangeArrowheads="1"/>
          </p:cNvPicPr>
          <p:nvPr/>
        </p:nvPicPr>
        <p:blipFill rotWithShape="1">
          <a:blip r:embed="rId8">
            <a:extLst>
              <a:ext uri="{28A0092B-C50C-407E-A947-70E740481C1C}">
                <a14:useLocalDpi xmlns:a14="http://schemas.microsoft.com/office/drawing/2010/main" val="0"/>
              </a:ext>
            </a:extLst>
          </a:blip>
          <a:srcRect t="24583" b="16603"/>
          <a:stretch/>
        </p:blipFill>
        <p:spPr bwMode="auto">
          <a:xfrm>
            <a:off x="2957280" y="193000"/>
            <a:ext cx="2970180" cy="87345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Olympic Games - Wikipedia"/>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23026" y="1370461"/>
            <a:ext cx="2838687" cy="1310527"/>
          </a:xfrm>
          <a:prstGeom prst="rect">
            <a:avLst/>
          </a:prstGeom>
          <a:noFill/>
          <a:extLst>
            <a:ext uri="{909E8E84-426E-40DD-AFC4-6F175D3DCCD1}">
              <a14:hiddenFill xmlns:a14="http://schemas.microsoft.com/office/drawing/2010/main">
                <a:solidFill>
                  <a:srgbClr val="FFFFFF"/>
                </a:solidFill>
              </a14:hiddenFill>
            </a:ext>
          </a:extLst>
        </p:spPr>
      </p:pic>
      <p:pic>
        <p:nvPicPr>
          <p:cNvPr id="17" name="dog flip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10"/>
          <a:srcRect t="11849"/>
          <a:stretch/>
        </p:blipFill>
        <p:spPr>
          <a:xfrm rot="21056633">
            <a:off x="5675504" y="2567659"/>
            <a:ext cx="3002350" cy="1764409"/>
          </a:xfrm>
          <a:prstGeom prst="rect">
            <a:avLst/>
          </a:prstGeom>
          <a:ln w="63500">
            <a:gradFill>
              <a:gsLst>
                <a:gs pos="0">
                  <a:schemeClr val="accent5">
                    <a:lumMod val="75000"/>
                  </a:schemeClr>
                </a:gs>
                <a:gs pos="35000">
                  <a:srgbClr val="00B050"/>
                </a:gs>
                <a:gs pos="74000">
                  <a:srgbClr val="FF0000"/>
                </a:gs>
                <a:gs pos="56000">
                  <a:schemeClr val="tx1"/>
                </a:gs>
                <a:gs pos="100000">
                  <a:srgbClr val="FFFF00"/>
                </a:gs>
              </a:gsLst>
              <a:lin ang="5400000" scaled="1"/>
            </a:gradFill>
          </a:ln>
          <a:scene3d>
            <a:camera prst="orthographicFront"/>
            <a:lightRig rig="threePt" dir="t"/>
          </a:scene3d>
          <a:sp3d>
            <a:bevelT w="139700" h="139700" prst="divot"/>
          </a:sp3d>
        </p:spPr>
      </p:pic>
      <p:pic>
        <p:nvPicPr>
          <p:cNvPr id="18" name="dog flip2">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1"/>
          <a:stretch>
            <a:fillRect/>
          </a:stretch>
        </p:blipFill>
        <p:spPr>
          <a:xfrm rot="21290374">
            <a:off x="193738" y="2474378"/>
            <a:ext cx="3028122" cy="2059404"/>
          </a:xfrm>
          <a:prstGeom prst="rect">
            <a:avLst/>
          </a:prstGeom>
          <a:ln w="63500">
            <a:gradFill flip="none" rotWithShape="1">
              <a:gsLst>
                <a:gs pos="33000">
                  <a:srgbClr val="00B050"/>
                </a:gs>
                <a:gs pos="0">
                  <a:schemeClr val="accent5">
                    <a:lumMod val="75000"/>
                  </a:schemeClr>
                </a:gs>
                <a:gs pos="53000">
                  <a:schemeClr val="tx1"/>
                </a:gs>
                <a:gs pos="73000">
                  <a:srgbClr val="FF0000"/>
                </a:gs>
                <a:gs pos="100000">
                  <a:srgbClr val="FFFF00"/>
                </a:gs>
              </a:gsLst>
              <a:lin ang="10800000" scaled="1"/>
              <a:tileRect/>
            </a:gradFill>
          </a:ln>
          <a:scene3d>
            <a:camera prst="orthographicFront"/>
            <a:lightRig rig="threePt" dir="t"/>
          </a:scene3d>
          <a:sp3d>
            <a:bevelT w="139700" prst="cross"/>
          </a:sp3d>
        </p:spPr>
      </p:pic>
      <p:pic>
        <p:nvPicPr>
          <p:cNvPr id="19" name="dog flip">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2"/>
          <a:stretch>
            <a:fillRect/>
          </a:stretch>
        </p:blipFill>
        <p:spPr>
          <a:xfrm rot="832220">
            <a:off x="2442391" y="4256880"/>
            <a:ext cx="3693604" cy="2031162"/>
          </a:xfrm>
          <a:prstGeom prst="rect">
            <a:avLst/>
          </a:prstGeom>
          <a:ln w="63500">
            <a:gradFill flip="none" rotWithShape="1">
              <a:gsLst>
                <a:gs pos="37888">
                  <a:srgbClr val="00B050"/>
                </a:gs>
                <a:gs pos="0">
                  <a:schemeClr val="accent5">
                    <a:lumMod val="75000"/>
                  </a:schemeClr>
                </a:gs>
                <a:gs pos="58000">
                  <a:schemeClr val="tx1"/>
                </a:gs>
                <a:gs pos="75000">
                  <a:srgbClr val="FF0000"/>
                </a:gs>
                <a:gs pos="100000">
                  <a:srgbClr val="FFFF00"/>
                </a:gs>
              </a:gsLst>
              <a:lin ang="2700000" scaled="1"/>
              <a:tileRect/>
            </a:gradFill>
          </a:ln>
          <a:scene3d>
            <a:camera prst="orthographicFront"/>
            <a:lightRig rig="threePt" dir="t"/>
          </a:scene3d>
          <a:sp3d>
            <a:bevelT w="139700" prst="cross"/>
          </a:sp3d>
        </p:spPr>
      </p:pic>
    </p:spTree>
    <p:extLst>
      <p:ext uri="{BB962C8B-B14F-4D97-AF65-F5344CB8AC3E}">
        <p14:creationId xmlns:p14="http://schemas.microsoft.com/office/powerpoint/2010/main" val="2615546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1000"/>
                                  </p:stCondLst>
                                  <p:childTnLst>
                                    <p:set>
                                      <p:cBhvr>
                                        <p:cTn id="6" dur="1" fill="hold">
                                          <p:stCondLst>
                                            <p:cond delay="0"/>
                                          </p:stCondLst>
                                        </p:cTn>
                                        <p:tgtEl>
                                          <p:spTgt spid="3092"/>
                                        </p:tgtEl>
                                        <p:attrNameLst>
                                          <p:attrName>style.visibility</p:attrName>
                                        </p:attrNameLst>
                                      </p:cBhvr>
                                      <p:to>
                                        <p:strVal val="visible"/>
                                      </p:to>
                                    </p:set>
                                    <p:animEffect transition="in" filter="fade">
                                      <p:cBhvr>
                                        <p:cTn id="7" dur="1000"/>
                                        <p:tgtEl>
                                          <p:spTgt spid="3092"/>
                                        </p:tgtEl>
                                      </p:cBhvr>
                                    </p:animEffect>
                                    <p:anim calcmode="lin" valueType="num">
                                      <p:cBhvr>
                                        <p:cTn id="8" dur="1000" fill="hold"/>
                                        <p:tgtEl>
                                          <p:spTgt spid="3092"/>
                                        </p:tgtEl>
                                        <p:attrNameLst>
                                          <p:attrName>ppt_x</p:attrName>
                                        </p:attrNameLst>
                                      </p:cBhvr>
                                      <p:tavLst>
                                        <p:tav tm="0">
                                          <p:val>
                                            <p:strVal val="#ppt_x"/>
                                          </p:val>
                                        </p:tav>
                                        <p:tav tm="100000">
                                          <p:val>
                                            <p:strVal val="#ppt_x"/>
                                          </p:val>
                                        </p:tav>
                                      </p:tavLst>
                                    </p:anim>
                                    <p:anim calcmode="lin" valueType="num">
                                      <p:cBhvr>
                                        <p:cTn id="9" dur="900" decel="100000" fill="hold"/>
                                        <p:tgtEl>
                                          <p:spTgt spid="309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092"/>
                                        </p:tgtEl>
                                        <p:attrNameLst>
                                          <p:attrName>ppt_y</p:attrName>
                                        </p:attrNameLst>
                                      </p:cBhvr>
                                      <p:tavLst>
                                        <p:tav tm="0">
                                          <p:val>
                                            <p:strVal val="#ppt_y-.03"/>
                                          </p:val>
                                        </p:tav>
                                        <p:tav tm="100000">
                                          <p:val>
                                            <p:strVal val="#ppt_y"/>
                                          </p:val>
                                        </p:tav>
                                      </p:tavLst>
                                    </p:anim>
                                  </p:childTnLst>
                                </p:cTn>
                              </p:par>
                            </p:childTnLst>
                          </p:cTn>
                        </p:par>
                        <p:par>
                          <p:cTn id="11" fill="hold">
                            <p:stCondLst>
                              <p:cond delay="2000"/>
                            </p:stCondLst>
                            <p:childTnLst>
                              <p:par>
                                <p:cTn id="12" presetID="37" presetClass="entr" presetSubtype="0" fill="hold" nodeType="after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fade">
                                      <p:cBhvr>
                                        <p:cTn id="14" dur="1000"/>
                                        <p:tgtEl>
                                          <p:spTgt spid="2050"/>
                                        </p:tgtEl>
                                      </p:cBhvr>
                                    </p:animEffect>
                                    <p:anim calcmode="lin" valueType="num">
                                      <p:cBhvr>
                                        <p:cTn id="15" dur="1000" fill="hold"/>
                                        <p:tgtEl>
                                          <p:spTgt spid="2050"/>
                                        </p:tgtEl>
                                        <p:attrNameLst>
                                          <p:attrName>ppt_x</p:attrName>
                                        </p:attrNameLst>
                                      </p:cBhvr>
                                      <p:tavLst>
                                        <p:tav tm="0">
                                          <p:val>
                                            <p:strVal val="#ppt_x"/>
                                          </p:val>
                                        </p:tav>
                                        <p:tav tm="100000">
                                          <p:val>
                                            <p:strVal val="#ppt_x"/>
                                          </p:val>
                                        </p:tav>
                                      </p:tavLst>
                                    </p:anim>
                                    <p:anim calcmode="lin" valueType="num">
                                      <p:cBhvr>
                                        <p:cTn id="16" dur="900" decel="100000" fill="hold"/>
                                        <p:tgtEl>
                                          <p:spTgt spid="2050"/>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2050"/>
                                        </p:tgtEl>
                                        <p:attrNameLst>
                                          <p:attrName>ppt_y</p:attrName>
                                        </p:attrNameLst>
                                      </p:cBhvr>
                                      <p:tavLst>
                                        <p:tav tm="0">
                                          <p:val>
                                            <p:strVal val="#ppt_y-.03"/>
                                          </p:val>
                                        </p:tav>
                                        <p:tav tm="100000">
                                          <p:val>
                                            <p:strVal val="#ppt_y"/>
                                          </p:val>
                                        </p:tav>
                                      </p:tavLst>
                                    </p:anim>
                                  </p:childTnLst>
                                </p:cTn>
                              </p:par>
                              <p:par>
                                <p:cTn id="18" presetID="19" presetClass="entr" presetSubtype="10" repeatCount="3000" fill="hold" nodeType="withEffect">
                                  <p:stCondLst>
                                    <p:cond delay="1000"/>
                                  </p:stCondLst>
                                  <p:childTnLst>
                                    <p:set>
                                      <p:cBhvr>
                                        <p:cTn id="19" dur="1" fill="hold">
                                          <p:stCondLst>
                                            <p:cond delay="0"/>
                                          </p:stCondLst>
                                        </p:cTn>
                                        <p:tgtEl>
                                          <p:spTgt spid="17"/>
                                        </p:tgtEl>
                                        <p:attrNameLst>
                                          <p:attrName>style.visibility</p:attrName>
                                        </p:attrNameLst>
                                      </p:cBhvr>
                                      <p:to>
                                        <p:strVal val="visible"/>
                                      </p:to>
                                    </p:set>
                                    <p:anim calcmode="lin" valueType="num">
                                      <p:cBhvr>
                                        <p:cTn id="20" dur="500" fill="hold"/>
                                        <p:tgtEl>
                                          <p:spTgt spid="17"/>
                                        </p:tgtEl>
                                        <p:attrNameLst>
                                          <p:attrName>ppt_w</p:attrName>
                                        </p:attrNameLst>
                                      </p:cBhvr>
                                      <p:tavLst>
                                        <p:tav tm="0" fmla="#ppt_w*sin(2.5*pi*$)">
                                          <p:val>
                                            <p:fltVal val="0"/>
                                          </p:val>
                                        </p:tav>
                                        <p:tav tm="100000">
                                          <p:val>
                                            <p:fltVal val="1"/>
                                          </p:val>
                                        </p:tav>
                                      </p:tavLst>
                                    </p:anim>
                                    <p:anim calcmode="lin" valueType="num">
                                      <p:cBhvr>
                                        <p:cTn id="21" dur="500" fill="hold"/>
                                        <p:tgtEl>
                                          <p:spTgt spid="17"/>
                                        </p:tgtEl>
                                        <p:attrNameLst>
                                          <p:attrName>ppt_h</p:attrName>
                                        </p:attrNameLst>
                                      </p:cBhvr>
                                      <p:tavLst>
                                        <p:tav tm="0">
                                          <p:val>
                                            <p:strVal val="#ppt_h"/>
                                          </p:val>
                                        </p:tav>
                                        <p:tav tm="100000">
                                          <p:val>
                                            <p:strVal val="#ppt_h"/>
                                          </p:val>
                                        </p:tav>
                                      </p:tavLst>
                                    </p:anim>
                                  </p:childTnLst>
                                </p:cTn>
                              </p:par>
                              <p:par>
                                <p:cTn id="22" presetID="1" presetClass="mediacall" presetSubtype="0" fill="hold" nodeType="withEffect">
                                  <p:stCondLst>
                                    <p:cond delay="0"/>
                                  </p:stCondLst>
                                  <p:childTnLst>
                                    <p:cmd type="call" cmd="playFrom(0.0)">
                                      <p:cBhvr>
                                        <p:cTn id="23" dur="3100" fill="hold"/>
                                        <p:tgtEl>
                                          <p:spTgt spid="17"/>
                                        </p:tgtEl>
                                      </p:cBhvr>
                                    </p:cmd>
                                  </p:childTnLst>
                                </p:cTn>
                              </p:par>
                            </p:childTnLst>
                          </p:cTn>
                        </p:par>
                        <p:par>
                          <p:cTn id="24" fill="hold">
                            <p:stCondLst>
                              <p:cond delay="5100"/>
                            </p:stCondLst>
                            <p:childTnLst>
                              <p:par>
                                <p:cTn id="25" presetID="19" presetClass="entr" presetSubtype="10" repeatCount="3000" fill="hold" nodeType="afterEffect">
                                  <p:stCondLst>
                                    <p:cond delay="100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fmla="#ppt_w*sin(2.5*pi*$)">
                                          <p:val>
                                            <p:fltVal val="0"/>
                                          </p:val>
                                        </p:tav>
                                        <p:tav tm="100000">
                                          <p:val>
                                            <p:fltVal val="1"/>
                                          </p:val>
                                        </p:tav>
                                      </p:tavLst>
                                    </p:anim>
                                    <p:anim calcmode="lin" valueType="num">
                                      <p:cBhvr>
                                        <p:cTn id="28" dur="500" fill="hold"/>
                                        <p:tgtEl>
                                          <p:spTgt spid="18"/>
                                        </p:tgtEl>
                                        <p:attrNameLst>
                                          <p:attrName>ppt_h</p:attrName>
                                        </p:attrNameLst>
                                      </p:cBhvr>
                                      <p:tavLst>
                                        <p:tav tm="0">
                                          <p:val>
                                            <p:strVal val="#ppt_h"/>
                                          </p:val>
                                        </p:tav>
                                        <p:tav tm="100000">
                                          <p:val>
                                            <p:strVal val="#ppt_h"/>
                                          </p:val>
                                        </p:tav>
                                      </p:tavLst>
                                    </p:anim>
                                  </p:childTnLst>
                                </p:cTn>
                              </p:par>
                            </p:childTnLst>
                          </p:cTn>
                        </p:par>
                        <p:par>
                          <p:cTn id="29" fill="hold">
                            <p:stCondLst>
                              <p:cond delay="7600"/>
                            </p:stCondLst>
                            <p:childTnLst>
                              <p:par>
                                <p:cTn id="30" presetID="1" presetClass="mediacall" presetSubtype="0" fill="hold" nodeType="afterEffect">
                                  <p:stCondLst>
                                    <p:cond delay="0"/>
                                  </p:stCondLst>
                                  <p:childTnLst>
                                    <p:cmd type="call" cmd="playFrom(0.0)">
                                      <p:cBhvr>
                                        <p:cTn id="31" dur="4320" fill="hold"/>
                                        <p:tgtEl>
                                          <p:spTgt spid="18"/>
                                        </p:tgtEl>
                                      </p:cBhvr>
                                    </p:cmd>
                                  </p:childTnLst>
                                </p:cTn>
                              </p:par>
                              <p:par>
                                <p:cTn id="32" presetID="19" presetClass="entr" presetSubtype="10" repeatCount="2000" fill="hold" nodeType="withEffect">
                                  <p:stCondLst>
                                    <p:cond delay="1000"/>
                                  </p:stCondLst>
                                  <p:childTnLst>
                                    <p:set>
                                      <p:cBhvr>
                                        <p:cTn id="33" dur="1" fill="hold">
                                          <p:stCondLst>
                                            <p:cond delay="0"/>
                                          </p:stCondLst>
                                        </p:cTn>
                                        <p:tgtEl>
                                          <p:spTgt spid="19"/>
                                        </p:tgtEl>
                                        <p:attrNameLst>
                                          <p:attrName>style.visibility</p:attrName>
                                        </p:attrNameLst>
                                      </p:cBhvr>
                                      <p:to>
                                        <p:strVal val="visible"/>
                                      </p:to>
                                    </p:set>
                                    <p:anim calcmode="lin" valueType="num">
                                      <p:cBhvr>
                                        <p:cTn id="34" dur="500" fill="hold"/>
                                        <p:tgtEl>
                                          <p:spTgt spid="19"/>
                                        </p:tgtEl>
                                        <p:attrNameLst>
                                          <p:attrName>ppt_w</p:attrName>
                                        </p:attrNameLst>
                                      </p:cBhvr>
                                      <p:tavLst>
                                        <p:tav tm="0" fmla="#ppt_w*sin(2.5*pi*$)">
                                          <p:val>
                                            <p:fltVal val="0"/>
                                          </p:val>
                                        </p:tav>
                                        <p:tav tm="100000">
                                          <p:val>
                                            <p:fltVal val="1"/>
                                          </p:val>
                                        </p:tav>
                                      </p:tavLst>
                                    </p:anim>
                                    <p:anim calcmode="lin" valueType="num">
                                      <p:cBhvr>
                                        <p:cTn id="35" dur="500" fill="hold"/>
                                        <p:tgtEl>
                                          <p:spTgt spid="19"/>
                                        </p:tgtEl>
                                        <p:attrNameLst>
                                          <p:attrName>ppt_h</p:attrName>
                                        </p:attrNameLst>
                                      </p:cBhvr>
                                      <p:tavLst>
                                        <p:tav tm="0">
                                          <p:val>
                                            <p:strVal val="#ppt_h"/>
                                          </p:val>
                                        </p:tav>
                                        <p:tav tm="100000">
                                          <p:val>
                                            <p:strVal val="#ppt_h"/>
                                          </p:val>
                                        </p:tav>
                                      </p:tavLst>
                                    </p:anim>
                                  </p:childTnLst>
                                </p:cTn>
                              </p:par>
                              <p:par>
                                <p:cTn id="36" presetID="1" presetClass="mediacall" presetSubtype="0" fill="hold" nodeType="withEffect">
                                  <p:stCondLst>
                                    <p:cond delay="0"/>
                                  </p:stCondLst>
                                  <p:childTnLst>
                                    <p:cmd type="call" cmd="playFrom(0.0)">
                                      <p:cBhvr>
                                        <p:cTn id="37" dur="1610"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8" repeatCount="indefinite" fill="hold" display="0">
                  <p:stCondLst>
                    <p:cond delay="indefinite"/>
                  </p:stCondLst>
                </p:cTn>
                <p:tgtEl>
                  <p:spTgt spid="17"/>
                </p:tgtEl>
              </p:cMediaNode>
            </p:video>
            <p:video>
              <p:cMediaNode vol="80000">
                <p:cTn id="39" repeatCount="indefinite" fill="hold" display="0">
                  <p:stCondLst>
                    <p:cond delay="indefinite"/>
                  </p:stCondLst>
                </p:cTn>
                <p:tgtEl>
                  <p:spTgt spid="18"/>
                </p:tgtEl>
              </p:cMediaNode>
            </p:video>
            <p:video>
              <p:cMediaNode vol="80000">
                <p:cTn id="40" repeatCount="indefinite" fill="hold" display="0">
                  <p:stCondLst>
                    <p:cond delay="indefinite"/>
                  </p:stCondLst>
                </p:cTn>
                <p:tgtEl>
                  <p:spTgt spid="19"/>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Getting to know each other</a:t>
            </a:r>
            <a:endParaRPr lang="en-US" dirty="0"/>
          </a:p>
        </p:txBody>
      </p:sp>
      <p:sp>
        <p:nvSpPr>
          <p:cNvPr id="3" name="Content Placeholder 2"/>
          <p:cNvSpPr>
            <a:spLocks noGrp="1"/>
          </p:cNvSpPr>
          <p:nvPr>
            <p:ph idx="1"/>
          </p:nvPr>
        </p:nvSpPr>
        <p:spPr/>
        <p:txBody>
          <a:bodyPr>
            <a:normAutofit fontScale="77500" lnSpcReduction="20000"/>
          </a:bodyPr>
          <a:lstStyle/>
          <a:p>
            <a:pPr lvl="1"/>
            <a:r>
              <a:rPr lang="en-US" dirty="0"/>
              <a:t>Do you have kids or grandkids?</a:t>
            </a:r>
          </a:p>
          <a:p>
            <a:pPr lvl="2"/>
            <a:r>
              <a:rPr lang="en-US" dirty="0"/>
              <a:t>If so, how many?</a:t>
            </a:r>
          </a:p>
          <a:p>
            <a:pPr lvl="2"/>
            <a:r>
              <a:rPr lang="en-US" dirty="0"/>
              <a:t>What about other family members?</a:t>
            </a:r>
          </a:p>
          <a:p>
            <a:pPr lvl="1"/>
            <a:r>
              <a:rPr lang="en-US" dirty="0"/>
              <a:t>Do you have animals?</a:t>
            </a:r>
          </a:p>
          <a:p>
            <a:pPr lvl="2"/>
            <a:r>
              <a:rPr lang="en-US" dirty="0"/>
              <a:t>Prefer dogs or cats or other?</a:t>
            </a:r>
          </a:p>
          <a:p>
            <a:pPr lvl="1"/>
            <a:r>
              <a:rPr lang="en-US" dirty="0"/>
              <a:t>What is your favorite thing to do on the weekend?</a:t>
            </a:r>
          </a:p>
          <a:p>
            <a:pPr lvl="1"/>
            <a:r>
              <a:rPr lang="en-US" dirty="0"/>
              <a:t>Do you like to travel?</a:t>
            </a:r>
          </a:p>
          <a:p>
            <a:pPr lvl="2"/>
            <a:r>
              <a:rPr lang="en-US" dirty="0"/>
              <a:t>Favorite place?</a:t>
            </a:r>
          </a:p>
          <a:p>
            <a:pPr lvl="2"/>
            <a:r>
              <a:rPr lang="en-US" dirty="0"/>
              <a:t>Why?</a:t>
            </a:r>
          </a:p>
          <a:p>
            <a:pPr lvl="1"/>
            <a:r>
              <a:rPr lang="en-US" dirty="0"/>
              <a:t>What’s one of your favorite memories of the past year?</a:t>
            </a:r>
          </a:p>
          <a:p>
            <a:pPr lvl="1"/>
            <a:r>
              <a:rPr lang="en-US" dirty="0"/>
              <a:t>What’s one thing you’re trying to make a habit?</a:t>
            </a:r>
          </a:p>
          <a:p>
            <a:pPr lvl="1"/>
            <a:r>
              <a:rPr lang="en-US" dirty="0"/>
              <a:t>What’s the one thing you would give up at work?</a:t>
            </a:r>
          </a:p>
          <a:p>
            <a:pPr lvl="1"/>
            <a:r>
              <a:rPr lang="en-US" dirty="0"/>
              <a:t>What would you keep?</a:t>
            </a:r>
          </a:p>
          <a:p>
            <a:pPr lvl="1"/>
            <a:r>
              <a:rPr lang="en-US" dirty="0"/>
              <a:t>Who has been your favorite boss and why?</a:t>
            </a:r>
          </a:p>
          <a:p>
            <a:endParaRPr lang="en-US" dirty="0"/>
          </a:p>
        </p:txBody>
      </p:sp>
    </p:spTree>
    <p:extLst>
      <p:ext uri="{BB962C8B-B14F-4D97-AF65-F5344CB8AC3E}">
        <p14:creationId xmlns:p14="http://schemas.microsoft.com/office/powerpoint/2010/main" val="326243778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6948" y="4628646"/>
            <a:ext cx="2820687" cy="1881398"/>
          </a:xfrm>
          <a:prstGeom prst="rect">
            <a:avLst/>
          </a:prstGeom>
          <a:noFill/>
          <a:ln>
            <a:noFill/>
          </a:ln>
        </p:spPr>
      </p:pic>
      <p:sp>
        <p:nvSpPr>
          <p:cNvPr id="2" name="Title 1"/>
          <p:cNvSpPr>
            <a:spLocks noGrp="1"/>
          </p:cNvSpPr>
          <p:nvPr>
            <p:ph type="ctrTitle"/>
          </p:nvPr>
        </p:nvSpPr>
        <p:spPr>
          <a:xfrm>
            <a:off x="821342" y="2321580"/>
            <a:ext cx="7772400" cy="1470025"/>
          </a:xfrm>
        </p:spPr>
        <p:txBody>
          <a:bodyPr/>
          <a:lstStyle/>
          <a:p>
            <a:r>
              <a:rPr lang="en-US" dirty="0"/>
              <a:t>Transition of Leadership</a:t>
            </a:r>
          </a:p>
        </p:txBody>
      </p:sp>
    </p:spTree>
    <p:extLst>
      <p:ext uri="{BB962C8B-B14F-4D97-AF65-F5344CB8AC3E}">
        <p14:creationId xmlns:p14="http://schemas.microsoft.com/office/powerpoint/2010/main" val="37343205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292" y="93037"/>
            <a:ext cx="8229600" cy="1143000"/>
          </a:xfrm>
        </p:spPr>
        <p:txBody>
          <a:bodyPr>
            <a:normAutofit/>
          </a:bodyPr>
          <a:lstStyle/>
          <a:p>
            <a:r>
              <a:rPr lang="en-US" sz="3600" dirty="0"/>
              <a:t>AAAEM </a:t>
            </a:r>
            <a:r>
              <a:rPr lang="en-US" sz="3600" dirty="0" smtClean="0"/>
              <a:t>2022-2023 Executive Leadership</a:t>
            </a:r>
            <a:endParaRPr lang="en-US" sz="3600" dirty="0"/>
          </a:p>
        </p:txBody>
      </p:sp>
      <p:sp>
        <p:nvSpPr>
          <p:cNvPr id="3" name="Content Placeholder 2"/>
          <p:cNvSpPr>
            <a:spLocks noGrp="1"/>
          </p:cNvSpPr>
          <p:nvPr>
            <p:ph idx="1"/>
          </p:nvPr>
        </p:nvSpPr>
        <p:spPr/>
        <p:txBody>
          <a:bodyPr>
            <a:normAutofit fontScale="85000" lnSpcReduction="20000"/>
          </a:bodyPr>
          <a:lstStyle/>
          <a:p>
            <a:pPr>
              <a:spcBef>
                <a:spcPts val="0"/>
              </a:spcBef>
              <a:buClr>
                <a:schemeClr val="dk1"/>
              </a:buClr>
              <a:buSzPct val="100000"/>
            </a:pPr>
            <a:r>
              <a:rPr lang="en-US" dirty="0"/>
              <a:t>President – Amy Jameson, Mphil, MA, </a:t>
            </a:r>
            <a:r>
              <a:rPr lang="en-US" dirty="0" smtClean="0"/>
              <a:t>MBA</a:t>
            </a:r>
            <a:endParaRPr lang="en-US" dirty="0"/>
          </a:p>
          <a:p>
            <a:pPr lvl="0">
              <a:spcBef>
                <a:spcPts val="544"/>
              </a:spcBef>
              <a:buClr>
                <a:schemeClr val="dk1"/>
              </a:buClr>
              <a:buSzPct val="100000"/>
            </a:pPr>
            <a:r>
              <a:rPr lang="en-US" dirty="0"/>
              <a:t>Immediate Past President </a:t>
            </a:r>
            <a:r>
              <a:rPr lang="en-US" dirty="0" smtClean="0"/>
              <a:t>– Kain </a:t>
            </a:r>
            <a:r>
              <a:rPr lang="en-US" dirty="0"/>
              <a:t>Robbins</a:t>
            </a:r>
          </a:p>
          <a:p>
            <a:pPr lvl="0">
              <a:spcBef>
                <a:spcPts val="544"/>
              </a:spcBef>
              <a:buClr>
                <a:schemeClr val="dk1"/>
              </a:buClr>
              <a:buSzPct val="100000"/>
            </a:pPr>
            <a:r>
              <a:rPr lang="en-US" dirty="0"/>
              <a:t>President Elect – David Christiansen, </a:t>
            </a:r>
            <a:r>
              <a:rPr lang="en-US" dirty="0" smtClean="0"/>
              <a:t>MBA</a:t>
            </a:r>
          </a:p>
          <a:p>
            <a:pPr>
              <a:spcBef>
                <a:spcPts val="544"/>
              </a:spcBef>
              <a:buClr>
                <a:schemeClr val="dk1"/>
              </a:buClr>
              <a:buSzPct val="100000"/>
            </a:pPr>
            <a:r>
              <a:rPr lang="en-US" dirty="0"/>
              <a:t>Treasurer – Becky McGowan, </a:t>
            </a:r>
            <a:r>
              <a:rPr lang="en-US" dirty="0" smtClean="0"/>
              <a:t>MBA (Year 2)</a:t>
            </a:r>
            <a:endParaRPr lang="en-US" dirty="0"/>
          </a:p>
          <a:p>
            <a:pPr lvl="0">
              <a:spcBef>
                <a:spcPts val="544"/>
              </a:spcBef>
              <a:buClr>
                <a:schemeClr val="dk1"/>
              </a:buClr>
              <a:buSzPct val="100000"/>
            </a:pPr>
            <a:r>
              <a:rPr lang="en-US" dirty="0" smtClean="0"/>
              <a:t>Secretary </a:t>
            </a:r>
            <a:r>
              <a:rPr lang="en-US" dirty="0"/>
              <a:t>– Jennifer Patton Muir, </a:t>
            </a:r>
            <a:r>
              <a:rPr lang="en-US" dirty="0" smtClean="0"/>
              <a:t>MBA</a:t>
            </a:r>
          </a:p>
          <a:p>
            <a:pPr lvl="0">
              <a:spcBef>
                <a:spcPts val="544"/>
              </a:spcBef>
              <a:buClr>
                <a:schemeClr val="dk1"/>
              </a:buClr>
              <a:buSzPct val="100000"/>
            </a:pPr>
            <a:r>
              <a:rPr lang="en-US" dirty="0" smtClean="0"/>
              <a:t>Member </a:t>
            </a:r>
            <a:r>
              <a:rPr lang="en-US" dirty="0"/>
              <a:t>at Large SAEM Liaison – </a:t>
            </a:r>
          </a:p>
          <a:p>
            <a:pPr lvl="0">
              <a:spcBef>
                <a:spcPts val="544"/>
              </a:spcBef>
              <a:buClr>
                <a:schemeClr val="dk1"/>
              </a:buClr>
              <a:buSzPct val="100000"/>
            </a:pPr>
            <a:r>
              <a:rPr lang="en-US" dirty="0"/>
              <a:t>Member at Large AACEM Liaison – </a:t>
            </a:r>
          </a:p>
          <a:p>
            <a:pPr lvl="0">
              <a:spcBef>
                <a:spcPts val="544"/>
              </a:spcBef>
              <a:buClr>
                <a:schemeClr val="dk1"/>
              </a:buClr>
              <a:buSzPct val="100000"/>
            </a:pPr>
            <a:r>
              <a:rPr lang="en-US" dirty="0"/>
              <a:t>Member at Large – Travis Schmitz, PhD, MBA</a:t>
            </a:r>
          </a:p>
          <a:p>
            <a:pPr lvl="0">
              <a:spcBef>
                <a:spcPts val="544"/>
              </a:spcBef>
              <a:buClr>
                <a:schemeClr val="dk1"/>
              </a:buClr>
              <a:buSzPct val="100000"/>
            </a:pPr>
            <a:r>
              <a:rPr lang="en-US" dirty="0"/>
              <a:t>Member at Large – </a:t>
            </a:r>
            <a:r>
              <a:rPr lang="en-US" dirty="0" smtClean="0"/>
              <a:t>Steve Maxwell, MSM</a:t>
            </a:r>
            <a:endParaRPr lang="en-US" dirty="0"/>
          </a:p>
          <a:p>
            <a:pPr lvl="0">
              <a:spcBef>
                <a:spcPts val="544"/>
              </a:spcBef>
              <a:buClr>
                <a:schemeClr val="dk1"/>
              </a:buClr>
              <a:buSzPct val="100000"/>
            </a:pPr>
            <a:r>
              <a:rPr lang="en-US" dirty="0"/>
              <a:t>SAEM Board Liaison </a:t>
            </a:r>
            <a:r>
              <a:rPr lang="en-US" dirty="0" smtClean="0"/>
              <a:t>– Dr. Jody Vogel, MPH, MSW</a:t>
            </a:r>
            <a:endParaRPr lang="en-US" dirty="0"/>
          </a:p>
          <a:p>
            <a:pPr lvl="0">
              <a:spcBef>
                <a:spcPts val="544"/>
              </a:spcBef>
              <a:buClr>
                <a:schemeClr val="dk1"/>
              </a:buClr>
              <a:buSzPct val="100000"/>
            </a:pPr>
            <a:r>
              <a:rPr lang="en-US" dirty="0"/>
              <a:t>SAEM Staff Liaison – Michelle Aguirre, MPA</a:t>
            </a:r>
          </a:p>
        </p:txBody>
      </p:sp>
    </p:spTree>
    <p:extLst>
      <p:ext uri="{BB962C8B-B14F-4D97-AF65-F5344CB8AC3E}">
        <p14:creationId xmlns:p14="http://schemas.microsoft.com/office/powerpoint/2010/main" val="23547685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Validity Committee In Session GIF - Validity Committee In Session Sole Member GIFs"/>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95789" y="4684911"/>
            <a:ext cx="3611753" cy="2031612"/>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63330" y="2999335"/>
            <a:ext cx="7772400" cy="1470025"/>
          </a:xfrm>
          <a:prstGeom prst="rect">
            <a:avLst/>
          </a:prstGeom>
        </p:spPr>
        <p:txBody>
          <a:bodyPr vert="horz" lIns="91440" tIns="45720" rIns="91440" bIns="45720" rtlCol="0" anchor="b">
            <a:normAutofit/>
          </a:bodyPr>
          <a:lstStyle>
            <a:lvl1pPr algn="l" defTabSz="457200" rtl="0" eaLnBrk="1" latinLnBrk="0" hangingPunct="1">
              <a:spcBef>
                <a:spcPct val="0"/>
              </a:spcBef>
              <a:buNone/>
              <a:defRPr sz="4400" kern="1200">
                <a:solidFill>
                  <a:schemeClr val="bg1"/>
                </a:solidFill>
                <a:latin typeface="+mj-lt"/>
                <a:ea typeface="+mj-ea"/>
                <a:cs typeface="+mj-cs"/>
              </a:defRPr>
            </a:lvl1pPr>
          </a:lstStyle>
          <a:p>
            <a:pPr algn="just"/>
            <a:r>
              <a:rPr lang="en-US" dirty="0" smtClean="0"/>
              <a:t>Committee Reports</a:t>
            </a:r>
            <a:endParaRPr lang="en-US" dirty="0"/>
          </a:p>
        </p:txBody>
      </p:sp>
    </p:spTree>
    <p:extLst>
      <p:ext uri="{BB962C8B-B14F-4D97-AF65-F5344CB8AC3E}">
        <p14:creationId xmlns:p14="http://schemas.microsoft.com/office/powerpoint/2010/main" val="280633145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4731391"/>
            <a:ext cx="3050385" cy="1200329"/>
          </a:xfrm>
          <a:prstGeom prst="rect">
            <a:avLst/>
          </a:prstGeom>
          <a:noFill/>
        </p:spPr>
        <p:txBody>
          <a:bodyPr wrap="square" rtlCol="0">
            <a:spAutoFit/>
          </a:bodyPr>
          <a:lstStyle/>
          <a:p>
            <a:r>
              <a:rPr lang="en-US" sz="1200" b="1" dirty="0"/>
              <a:t>Steven T Petrovic, MBA</a:t>
            </a:r>
            <a:r>
              <a:rPr lang="en-US" sz="1200" dirty="0"/>
              <a:t> </a:t>
            </a:r>
          </a:p>
          <a:p>
            <a:r>
              <a:rPr lang="en-US" sz="1200" dirty="0"/>
              <a:t>Chief of Administrative Officer</a:t>
            </a:r>
          </a:p>
          <a:p>
            <a:r>
              <a:rPr lang="en-US" sz="1200" dirty="0"/>
              <a:t>University of Cincinnati Physicians</a:t>
            </a:r>
          </a:p>
          <a:p>
            <a:r>
              <a:rPr lang="en-US" sz="1200" dirty="0"/>
              <a:t>University of Cincinnati – College of Medicine</a:t>
            </a:r>
          </a:p>
          <a:p>
            <a:endParaRPr lang="en-US" sz="1200" dirty="0"/>
          </a:p>
          <a:p>
            <a:endParaRPr lang="en-US" sz="1200" dirty="0"/>
          </a:p>
        </p:txBody>
      </p:sp>
      <p:pic>
        <p:nvPicPr>
          <p:cNvPr id="5" name="Picture 4">
            <a:extLst>
              <a:ext uri="{FF2B5EF4-FFF2-40B4-BE49-F238E27FC236}">
                <a16:creationId xmlns="" xmlns:a16="http://schemas.microsoft.com/office/drawing/2014/main" id="{716F06BA-635C-244F-804F-EDB3F6EB2C2E}"/>
              </a:ext>
            </a:extLst>
          </p:cNvPr>
          <p:cNvPicPr>
            <a:picLocks noChangeAspect="1"/>
          </p:cNvPicPr>
          <p:nvPr/>
        </p:nvPicPr>
        <p:blipFill>
          <a:blip r:embed="rId2"/>
          <a:stretch>
            <a:fillRect/>
          </a:stretch>
        </p:blipFill>
        <p:spPr>
          <a:xfrm>
            <a:off x="3563310" y="4731391"/>
            <a:ext cx="2284730" cy="754911"/>
          </a:xfrm>
          <a:prstGeom prst="rect">
            <a:avLst/>
          </a:prstGeom>
        </p:spPr>
      </p:pic>
      <p:sp>
        <p:nvSpPr>
          <p:cNvPr id="6" name="Title 1"/>
          <p:cNvSpPr txBox="1">
            <a:spLocks/>
          </p:cNvSpPr>
          <p:nvPr/>
        </p:nvSpPr>
        <p:spPr>
          <a:xfrm>
            <a:off x="63330" y="2999335"/>
            <a:ext cx="7772400" cy="1470025"/>
          </a:xfrm>
          <a:prstGeom prst="rect">
            <a:avLst/>
          </a:prstGeom>
        </p:spPr>
        <p:txBody>
          <a:bodyPr vert="horz" lIns="91440" tIns="45720" rIns="91440" bIns="45720" rtlCol="0" anchor="b">
            <a:normAutofit/>
          </a:bodyPr>
          <a:lstStyle>
            <a:lvl1pPr algn="l" defTabSz="457200" rtl="0" eaLnBrk="1" latinLnBrk="0" hangingPunct="1">
              <a:spcBef>
                <a:spcPct val="0"/>
              </a:spcBef>
              <a:buNone/>
              <a:defRPr sz="4400" kern="1200">
                <a:solidFill>
                  <a:schemeClr val="bg1"/>
                </a:solidFill>
                <a:latin typeface="+mj-lt"/>
                <a:ea typeface="+mj-ea"/>
                <a:cs typeface="+mj-cs"/>
              </a:defRPr>
            </a:lvl1pPr>
          </a:lstStyle>
          <a:p>
            <a:pPr algn="just"/>
            <a:r>
              <a:rPr lang="en-US" dirty="0" smtClean="0"/>
              <a:t>Membership Committee Report</a:t>
            </a:r>
            <a:endParaRPr lang="en-US" dirty="0"/>
          </a:p>
        </p:txBody>
      </p:sp>
    </p:spTree>
    <p:extLst>
      <p:ext uri="{BB962C8B-B14F-4D97-AF65-F5344CB8AC3E}">
        <p14:creationId xmlns:p14="http://schemas.microsoft.com/office/powerpoint/2010/main" val="147104573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157774"/>
            <a:ext cx="8229600" cy="1143000"/>
          </a:xfrm>
        </p:spPr>
        <p:txBody>
          <a:bodyPr/>
          <a:lstStyle/>
          <a:p>
            <a:r>
              <a:rPr lang="en-US" dirty="0"/>
              <a:t>Membership Committee</a:t>
            </a:r>
          </a:p>
        </p:txBody>
      </p:sp>
      <p:sp>
        <p:nvSpPr>
          <p:cNvPr id="6" name="TextBox 5"/>
          <p:cNvSpPr txBox="1"/>
          <p:nvPr/>
        </p:nvSpPr>
        <p:spPr>
          <a:xfrm>
            <a:off x="457200" y="1944585"/>
            <a:ext cx="8229600" cy="3416320"/>
          </a:xfrm>
          <a:prstGeom prst="rect">
            <a:avLst/>
          </a:prstGeom>
          <a:noFill/>
        </p:spPr>
        <p:txBody>
          <a:bodyPr wrap="square" rtlCol="0">
            <a:spAutoFit/>
          </a:bodyPr>
          <a:lstStyle/>
          <a:p>
            <a:r>
              <a:rPr lang="en-US" sz="2700" dirty="0">
                <a:latin typeface="Arial" panose="020B0604020202020204" pitchFamily="34" charset="0"/>
                <a:cs typeface="Arial" panose="020B0604020202020204" pitchFamily="34" charset="0"/>
              </a:rPr>
              <a:t>Annual Goals:</a:t>
            </a:r>
          </a:p>
          <a:p>
            <a:pPr marL="285750" indent="-285750">
              <a:buFont typeface="Arial" panose="020B0604020202020204" pitchFamily="34" charset="0"/>
              <a:buChar char="•"/>
            </a:pPr>
            <a:endParaRPr lang="en-US" sz="27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700" dirty="0">
                <a:latin typeface="Arial" panose="020B0604020202020204" pitchFamily="34" charset="0"/>
                <a:cs typeface="Arial" panose="020B0604020202020204" pitchFamily="34" charset="0"/>
              </a:rPr>
              <a:t>Align AAAEM membership with the AACEM </a:t>
            </a:r>
          </a:p>
          <a:p>
            <a:pPr marL="285750" indent="-285750">
              <a:buFont typeface="Arial" panose="020B0604020202020204" pitchFamily="34" charset="0"/>
              <a:buChar char="•"/>
            </a:pPr>
            <a:endParaRPr lang="en-US" sz="27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700" dirty="0">
                <a:latin typeface="Arial" panose="020B0604020202020204" pitchFamily="34" charset="0"/>
                <a:cs typeface="Arial" panose="020B0604020202020204" pitchFamily="34" charset="0"/>
              </a:rPr>
              <a:t>Improve new membership onboarding </a:t>
            </a:r>
          </a:p>
          <a:p>
            <a:pPr marL="285750" indent="-285750">
              <a:buFont typeface="Arial" panose="020B0604020202020204" pitchFamily="34" charset="0"/>
              <a:buChar char="•"/>
            </a:pPr>
            <a:endParaRPr lang="en-US" sz="27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700" dirty="0">
                <a:latin typeface="Arial" panose="020B0604020202020204" pitchFamily="34" charset="0"/>
                <a:cs typeface="Arial" panose="020B0604020202020204" pitchFamily="34" charset="0"/>
              </a:rPr>
              <a:t>Increase membership with Associate &amp; Emeritus Status</a:t>
            </a:r>
          </a:p>
        </p:txBody>
      </p:sp>
    </p:spTree>
    <p:extLst>
      <p:ext uri="{BB962C8B-B14F-4D97-AF65-F5344CB8AC3E}">
        <p14:creationId xmlns:p14="http://schemas.microsoft.com/office/powerpoint/2010/main" val="7815871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157774"/>
            <a:ext cx="8229600" cy="1143000"/>
          </a:xfrm>
        </p:spPr>
        <p:txBody>
          <a:bodyPr/>
          <a:lstStyle/>
          <a:p>
            <a:r>
              <a:rPr lang="en-US" dirty="0"/>
              <a:t>Membership Committee</a:t>
            </a:r>
          </a:p>
        </p:txBody>
      </p:sp>
      <p:graphicFrame>
        <p:nvGraphicFramePr>
          <p:cNvPr id="4" name="Chart 3">
            <a:extLst>
              <a:ext uri="{FF2B5EF4-FFF2-40B4-BE49-F238E27FC236}">
                <a16:creationId xmlns="" xmlns:a16="http://schemas.microsoft.com/office/drawing/2014/main" id="{9D4F8ACA-3827-8149-B2B3-ACDADBF17C1F}"/>
              </a:ext>
            </a:extLst>
          </p:cNvPr>
          <p:cNvGraphicFramePr/>
          <p:nvPr>
            <p:extLst>
              <p:ext uri="{D42A27DB-BD31-4B8C-83A1-F6EECF244321}">
                <p14:modId xmlns:p14="http://schemas.microsoft.com/office/powerpoint/2010/main" val="3360383129"/>
              </p:ext>
            </p:extLst>
          </p:nvPr>
        </p:nvGraphicFramePr>
        <p:xfrm>
          <a:off x="992579" y="1667950"/>
          <a:ext cx="7158842" cy="442949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8499711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4378569"/>
            <a:ext cx="7772400" cy="165594"/>
          </a:xfrm>
        </p:spPr>
        <p:txBody>
          <a:bodyPr>
            <a:normAutofit fontScale="90000"/>
          </a:bodyPr>
          <a:lstStyle/>
          <a:p>
            <a:r>
              <a:rPr lang="en-US" dirty="0" smtClean="0"/>
              <a:t>Communications Committee</a:t>
            </a:r>
            <a:r>
              <a:rPr lang="en-US" dirty="0"/>
              <a:t/>
            </a:r>
            <a:br>
              <a:rPr lang="en-US" dirty="0"/>
            </a:br>
            <a:endParaRPr lang="en-US" dirty="0"/>
          </a:p>
        </p:txBody>
      </p:sp>
      <p:sp>
        <p:nvSpPr>
          <p:cNvPr id="4" name="Google Shape;423;p13"/>
          <p:cNvSpPr txBox="1"/>
          <p:nvPr/>
        </p:nvSpPr>
        <p:spPr>
          <a:xfrm>
            <a:off x="895519" y="4575182"/>
            <a:ext cx="6553200" cy="17526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dk1"/>
              </a:buClr>
              <a:buSzPts val="2400"/>
              <a:buFont typeface="Arial"/>
              <a:buNone/>
            </a:pPr>
            <a:r>
              <a:rPr lang="en-US" sz="2400" b="0" i="0" u="none" strike="noStrike" cap="none" dirty="0">
                <a:solidFill>
                  <a:schemeClr val="dk1"/>
                </a:solidFill>
                <a:latin typeface="Calibri"/>
                <a:ea typeface="Calibri"/>
                <a:cs typeface="Calibri"/>
                <a:sym typeface="Calibri"/>
              </a:rPr>
              <a:t>Shannon Giger, MHA</a:t>
            </a:r>
            <a:br>
              <a:rPr lang="en-US" sz="2400" b="0" i="0" u="none" strike="noStrike" cap="none" dirty="0">
                <a:solidFill>
                  <a:schemeClr val="dk1"/>
                </a:solidFill>
                <a:latin typeface="Calibri"/>
                <a:ea typeface="Calibri"/>
                <a:cs typeface="Calibri"/>
                <a:sym typeface="Calibri"/>
              </a:rPr>
            </a:br>
            <a:r>
              <a:rPr lang="en-US" sz="2400" b="0" i="0" u="none" strike="noStrike" cap="none" dirty="0">
                <a:solidFill>
                  <a:schemeClr val="dk1"/>
                </a:solidFill>
                <a:latin typeface="Calibri"/>
                <a:ea typeface="Calibri"/>
                <a:cs typeface="Calibri"/>
                <a:sym typeface="Calibri"/>
              </a:rPr>
              <a:t>Administrator</a:t>
            </a:r>
            <a:br>
              <a:rPr lang="en-US" sz="2400" b="0" i="0" u="none" strike="noStrike" cap="none" dirty="0">
                <a:solidFill>
                  <a:schemeClr val="dk1"/>
                </a:solidFill>
                <a:latin typeface="Calibri"/>
                <a:ea typeface="Calibri"/>
                <a:cs typeface="Calibri"/>
                <a:sym typeface="Calibri"/>
              </a:rPr>
            </a:br>
            <a:r>
              <a:rPr lang="en-US" sz="2400" b="0" i="0" u="none" strike="noStrike" cap="none" dirty="0">
                <a:solidFill>
                  <a:schemeClr val="dk1"/>
                </a:solidFill>
                <a:latin typeface="Calibri"/>
                <a:ea typeface="Calibri"/>
                <a:cs typeface="Calibri"/>
                <a:sym typeface="Calibri"/>
              </a:rPr>
              <a:t>UAMS College of Medicine</a:t>
            </a:r>
            <a:br>
              <a:rPr lang="en-US" sz="2400" b="0" i="0" u="none" strike="noStrike" cap="none" dirty="0">
                <a:solidFill>
                  <a:schemeClr val="dk1"/>
                </a:solidFill>
                <a:latin typeface="Calibri"/>
                <a:ea typeface="Calibri"/>
                <a:cs typeface="Calibri"/>
                <a:sym typeface="Calibri"/>
              </a:rPr>
            </a:br>
            <a:r>
              <a:rPr lang="en-US" sz="2400" b="0" i="0" u="none" strike="noStrike" cap="none" dirty="0">
                <a:solidFill>
                  <a:schemeClr val="dk1"/>
                </a:solidFill>
                <a:latin typeface="Calibri"/>
                <a:ea typeface="Calibri"/>
                <a:cs typeface="Calibri"/>
                <a:sym typeface="Calibri"/>
              </a:rPr>
              <a:t>Committee Chair</a:t>
            </a:r>
            <a:endParaRPr sz="24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8226333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29;p14"/>
          <p:cNvSpPr txBox="1">
            <a:spLocks/>
          </p:cNvSpPr>
          <p:nvPr/>
        </p:nvSpPr>
        <p:spPr>
          <a:xfrm>
            <a:off x="457200" y="1600200"/>
            <a:ext cx="8229600" cy="4525963"/>
          </a:xfrm>
          <a:prstGeom prst="rect">
            <a:avLst/>
          </a:prstGeom>
          <a:noFill/>
          <a:ln>
            <a:noFill/>
          </a:ln>
        </p:spPr>
        <p:txBody>
          <a:bodyPr spcFirstLastPara="1" vert="horz" wrap="square" lIns="91425" tIns="45700" rIns="91425" bIns="45700" rtlCol="0" anchor="t" anchorCtr="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buClr>
                <a:schemeClr val="dk1"/>
              </a:buClr>
              <a:buSzPts val="3200"/>
            </a:pPr>
            <a:r>
              <a:rPr lang="en-US" sz="2400" dirty="0" smtClean="0">
                <a:latin typeface="Calibri"/>
                <a:ea typeface="Calibri"/>
                <a:cs typeface="Calibri"/>
                <a:sym typeface="Calibri"/>
              </a:rPr>
              <a:t>Shannon Giger – Chair</a:t>
            </a:r>
          </a:p>
          <a:p>
            <a:pPr>
              <a:spcBef>
                <a:spcPts val="640"/>
              </a:spcBef>
              <a:buClr>
                <a:schemeClr val="dk1"/>
              </a:buClr>
              <a:buSzPts val="3200"/>
            </a:pPr>
            <a:r>
              <a:rPr lang="en-US" sz="2400" dirty="0" smtClean="0">
                <a:latin typeface="Calibri"/>
                <a:ea typeface="Calibri"/>
                <a:cs typeface="Calibri"/>
                <a:sym typeface="Calibri"/>
              </a:rPr>
              <a:t>Michelle Hill (half year)</a:t>
            </a:r>
          </a:p>
          <a:p>
            <a:pPr>
              <a:spcBef>
                <a:spcPts val="640"/>
              </a:spcBef>
              <a:buClr>
                <a:schemeClr val="dk1"/>
              </a:buClr>
              <a:buSzPts val="3200"/>
            </a:pPr>
            <a:r>
              <a:rPr lang="en-US" sz="2400" dirty="0" smtClean="0">
                <a:latin typeface="Calibri"/>
                <a:ea typeface="Calibri"/>
                <a:cs typeface="Calibri"/>
                <a:sym typeface="Calibri"/>
              </a:rPr>
              <a:t>Andrew Jackson </a:t>
            </a:r>
          </a:p>
          <a:p>
            <a:pPr>
              <a:spcBef>
                <a:spcPts val="640"/>
              </a:spcBef>
              <a:buClr>
                <a:schemeClr val="dk1"/>
              </a:buClr>
              <a:buSzPts val="3200"/>
            </a:pPr>
            <a:r>
              <a:rPr lang="en-US" sz="2400" dirty="0" smtClean="0">
                <a:latin typeface="Calibri"/>
                <a:ea typeface="Calibri"/>
                <a:cs typeface="Calibri"/>
                <a:sym typeface="Calibri"/>
              </a:rPr>
              <a:t>David Calder</a:t>
            </a:r>
          </a:p>
          <a:p>
            <a:pPr>
              <a:spcBef>
                <a:spcPts val="640"/>
              </a:spcBef>
              <a:buClr>
                <a:schemeClr val="dk1"/>
              </a:buClr>
              <a:buSzPts val="3200"/>
            </a:pPr>
            <a:r>
              <a:rPr lang="en-US" sz="2400" dirty="0" smtClean="0">
                <a:latin typeface="Calibri"/>
                <a:ea typeface="Calibri"/>
                <a:cs typeface="Calibri"/>
                <a:sym typeface="Calibri"/>
              </a:rPr>
              <a:t>David Christiansen</a:t>
            </a:r>
            <a:endParaRPr lang="en-US" sz="2400" dirty="0">
              <a:latin typeface="Calibri"/>
              <a:ea typeface="Calibri"/>
              <a:cs typeface="Calibri"/>
              <a:sym typeface="Calibri"/>
            </a:endParaRPr>
          </a:p>
        </p:txBody>
      </p:sp>
      <p:sp>
        <p:nvSpPr>
          <p:cNvPr id="7" name="Google Shape;428;p14"/>
          <p:cNvSpPr txBox="1">
            <a:spLocks noGrp="1"/>
          </p:cNvSpPr>
          <p:nvPr>
            <p:ph type="title"/>
          </p:nvPr>
        </p:nvSpPr>
        <p:spPr>
          <a:xfrm>
            <a:off x="327547" y="212365"/>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Clr>
                <a:schemeClr val="lt1"/>
              </a:buClr>
              <a:buSzPct val="100000"/>
              <a:buFont typeface="Calibri"/>
              <a:buNone/>
            </a:pPr>
            <a:r>
              <a:rPr lang="en-US" dirty="0"/>
              <a:t>Communication Committee Members</a:t>
            </a:r>
            <a:endParaRPr dirty="0"/>
          </a:p>
        </p:txBody>
      </p:sp>
    </p:spTree>
    <p:extLst>
      <p:ext uri="{BB962C8B-B14F-4D97-AF65-F5344CB8AC3E}">
        <p14:creationId xmlns:p14="http://schemas.microsoft.com/office/powerpoint/2010/main" val="9185380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AAAEM 2021-2022 In Review</a:t>
            </a:r>
            <a:endParaRPr lang="en-US" dirty="0"/>
          </a:p>
        </p:txBody>
      </p:sp>
      <p:sp>
        <p:nvSpPr>
          <p:cNvPr id="4" name="Google Shape;338;p3"/>
          <p:cNvSpPr txBox="1">
            <a:spLocks/>
          </p:cNvSpPr>
          <p:nvPr/>
        </p:nvSpPr>
        <p:spPr>
          <a:xfrm>
            <a:off x="457200" y="1643594"/>
            <a:ext cx="8503920" cy="4525963"/>
          </a:xfrm>
          <a:prstGeom prst="rect">
            <a:avLst/>
          </a:prstGeom>
          <a:noFill/>
          <a:ln>
            <a:noFill/>
          </a:ln>
        </p:spPr>
        <p:txBody>
          <a:bodyPr spcFirstLastPara="1" vert="horz" wrap="square" lIns="91425" tIns="45700" rIns="91425" bIns="45700" rtlCol="0" anchor="t" anchorCtr="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buClr>
                <a:srgbClr val="7F7F7F"/>
              </a:buClr>
              <a:buSzPts val="2400"/>
              <a:buFont typeface="Noto Sans Symbols"/>
              <a:buChar char="✔"/>
            </a:pPr>
            <a:r>
              <a:rPr lang="en-US" sz="2400" dirty="0" smtClean="0"/>
              <a:t>Creation of the Inclusion, Diversity, Equity &amp; Inclusion (IDEA) Committee</a:t>
            </a:r>
          </a:p>
          <a:p>
            <a:pPr>
              <a:spcBef>
                <a:spcPts val="0"/>
              </a:spcBef>
              <a:buClr>
                <a:srgbClr val="7F7F7F"/>
              </a:buClr>
              <a:buSzPts val="2400"/>
              <a:buFont typeface="Noto Sans Symbols"/>
              <a:buChar char="✔"/>
            </a:pPr>
            <a:r>
              <a:rPr lang="en-US" sz="2400" dirty="0" smtClean="0"/>
              <a:t>Graduating CAEMA Class </a:t>
            </a:r>
          </a:p>
          <a:p>
            <a:pPr>
              <a:spcBef>
                <a:spcPts val="0"/>
              </a:spcBef>
              <a:buClr>
                <a:srgbClr val="7F7F7F"/>
              </a:buClr>
              <a:buSzPts val="2400"/>
              <a:buFont typeface="Noto Sans Symbols"/>
              <a:buChar char="✔"/>
            </a:pPr>
            <a:r>
              <a:rPr lang="en-US" sz="2400" dirty="0" smtClean="0"/>
              <a:t>Annual Benchmark and Extended the COVID-19 Survey</a:t>
            </a:r>
          </a:p>
          <a:p>
            <a:pPr>
              <a:spcBef>
                <a:spcPts val="0"/>
              </a:spcBef>
              <a:buClr>
                <a:srgbClr val="7F7F7F"/>
              </a:buClr>
              <a:buSzPts val="2400"/>
              <a:buFont typeface="Noto Sans Symbols"/>
              <a:buChar char="✔"/>
            </a:pPr>
            <a:r>
              <a:rPr lang="en-US" sz="2400" dirty="0" smtClean="0"/>
              <a:t>SAEM Didactic Sessions</a:t>
            </a:r>
          </a:p>
          <a:p>
            <a:pPr>
              <a:spcBef>
                <a:spcPts val="0"/>
              </a:spcBef>
              <a:buClr>
                <a:srgbClr val="7F7F7F"/>
              </a:buClr>
              <a:buSzPts val="2400"/>
              <a:buFont typeface="Noto Sans Symbols"/>
              <a:buChar char="✔"/>
            </a:pPr>
            <a:r>
              <a:rPr lang="en-US" sz="2400" dirty="0" smtClean="0"/>
              <a:t>Enhanced Quarterly Newsletter by Communication Committee</a:t>
            </a:r>
          </a:p>
          <a:p>
            <a:pPr>
              <a:spcBef>
                <a:spcPts val="0"/>
              </a:spcBef>
              <a:buClr>
                <a:srgbClr val="7F7F7F"/>
              </a:buClr>
              <a:buSzPts val="2400"/>
              <a:buFont typeface="Noto Sans Symbols"/>
              <a:buChar char="✔"/>
            </a:pPr>
            <a:r>
              <a:rPr lang="en-US" sz="2400" dirty="0" smtClean="0"/>
              <a:t>New Website Design </a:t>
            </a:r>
          </a:p>
          <a:p>
            <a:pPr>
              <a:spcBef>
                <a:spcPts val="0"/>
              </a:spcBef>
              <a:buClr>
                <a:srgbClr val="7F7F7F"/>
              </a:buClr>
              <a:buSzPts val="2400"/>
              <a:buFont typeface="Noto Sans Symbols"/>
              <a:buChar char="✔"/>
            </a:pPr>
            <a:r>
              <a:rPr lang="en-US" sz="2400" dirty="0" smtClean="0"/>
              <a:t>Strategic Planning Survey</a:t>
            </a:r>
          </a:p>
          <a:p>
            <a:pPr>
              <a:spcBef>
                <a:spcPts val="0"/>
              </a:spcBef>
              <a:buClr>
                <a:srgbClr val="7F7F7F"/>
              </a:buClr>
              <a:buSzPts val="2400"/>
              <a:buFont typeface="Noto Sans Symbols"/>
              <a:buChar char="✔"/>
            </a:pPr>
            <a:r>
              <a:rPr lang="en-US" sz="2400" dirty="0" smtClean="0"/>
              <a:t>Alteration of the AAAEM EC Succession Order</a:t>
            </a:r>
          </a:p>
          <a:p>
            <a:pPr>
              <a:spcBef>
                <a:spcPts val="0"/>
              </a:spcBef>
              <a:buClr>
                <a:srgbClr val="7F7F7F"/>
              </a:buClr>
              <a:buSzPts val="2400"/>
              <a:buFont typeface="Noto Sans Symbols"/>
              <a:buChar char="✔"/>
            </a:pPr>
            <a:r>
              <a:rPr lang="en-US" sz="2400" dirty="0" smtClean="0"/>
              <a:t>Revision of the Annual Award Structure/Naming</a:t>
            </a:r>
          </a:p>
          <a:p>
            <a:pPr>
              <a:spcBef>
                <a:spcPts val="480"/>
              </a:spcBef>
              <a:buClr>
                <a:srgbClr val="7F7F7F"/>
              </a:buClr>
              <a:buSzPts val="2400"/>
              <a:buFont typeface="Noto Sans Symbols"/>
              <a:buChar char="✔"/>
            </a:pPr>
            <a:r>
              <a:rPr lang="en-US" sz="2400" dirty="0" smtClean="0"/>
              <a:t>Continued Virtual Education Sessions</a:t>
            </a:r>
          </a:p>
          <a:p>
            <a:pPr>
              <a:spcBef>
                <a:spcPts val="480"/>
              </a:spcBef>
              <a:buClr>
                <a:srgbClr val="7F7F7F"/>
              </a:buClr>
              <a:buSzPts val="2400"/>
              <a:buFont typeface="Noto Sans Symbols"/>
              <a:buChar char="✔"/>
            </a:pPr>
            <a:r>
              <a:rPr lang="en-US" sz="2400" dirty="0" smtClean="0"/>
              <a:t>Managed Large Transition of Members</a:t>
            </a:r>
          </a:p>
        </p:txBody>
      </p:sp>
    </p:spTree>
    <p:extLst>
      <p:ext uri="{BB962C8B-B14F-4D97-AF65-F5344CB8AC3E}">
        <p14:creationId xmlns:p14="http://schemas.microsoft.com/office/powerpoint/2010/main" val="61584078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428;p14"/>
          <p:cNvSpPr txBox="1">
            <a:spLocks noGrp="1"/>
          </p:cNvSpPr>
          <p:nvPr>
            <p:ph type="title"/>
          </p:nvPr>
        </p:nvSpPr>
        <p:spPr>
          <a:xfrm>
            <a:off x="327547" y="212365"/>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Clr>
                <a:schemeClr val="lt1"/>
              </a:buClr>
              <a:buSzPct val="100000"/>
              <a:buFont typeface="Calibri"/>
              <a:buNone/>
            </a:pPr>
            <a:r>
              <a:rPr lang="en-US" dirty="0"/>
              <a:t>Communication Committee Members</a:t>
            </a:r>
            <a:endParaRPr dirty="0"/>
          </a:p>
        </p:txBody>
      </p:sp>
      <p:sp>
        <p:nvSpPr>
          <p:cNvPr id="5" name="Rectangle 4">
            <a:extLst>
              <a:ext uri="{FF2B5EF4-FFF2-40B4-BE49-F238E27FC236}">
                <a16:creationId xmlns="" xmlns:a16="http://schemas.microsoft.com/office/drawing/2014/main" id="{BF6D7B86-7612-409C-AB1B-5111CF5B7011}"/>
              </a:ext>
            </a:extLst>
          </p:cNvPr>
          <p:cNvSpPr/>
          <p:nvPr/>
        </p:nvSpPr>
        <p:spPr>
          <a:xfrm>
            <a:off x="273132" y="1494025"/>
            <a:ext cx="8284015" cy="400110"/>
          </a:xfrm>
          <a:prstGeom prst="rect">
            <a:avLst/>
          </a:prstGeom>
        </p:spPr>
        <p:txBody>
          <a:bodyPr wrap="square">
            <a:spAutoFit/>
          </a:bodyPr>
          <a:lstStyle/>
          <a:p>
            <a:pPr>
              <a:buSzPts val="3200"/>
            </a:pPr>
            <a:r>
              <a:rPr lang="en-US" sz="2000" dirty="0"/>
              <a:t>Committee reviewed new website enhancements and was involved in:</a:t>
            </a:r>
          </a:p>
        </p:txBody>
      </p:sp>
      <p:sp>
        <p:nvSpPr>
          <p:cNvPr id="6" name="Google Shape;435;p15"/>
          <p:cNvSpPr txBox="1">
            <a:spLocks/>
          </p:cNvSpPr>
          <p:nvPr/>
        </p:nvSpPr>
        <p:spPr>
          <a:xfrm>
            <a:off x="327547" y="1870765"/>
            <a:ext cx="8229600" cy="2529445"/>
          </a:xfrm>
          <a:prstGeom prst="rect">
            <a:avLst/>
          </a:prstGeom>
          <a:noFill/>
          <a:ln>
            <a:noFill/>
          </a:ln>
        </p:spPr>
        <p:txBody>
          <a:bodyPr spcFirstLastPara="1" vert="horz" wrap="square" lIns="91425" tIns="45700" rIns="91425" bIns="45700" rtlCol="0" anchor="t" anchorCtr="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spcBef>
                <a:spcPts val="0"/>
              </a:spcBef>
              <a:buSzPts val="3200"/>
              <a:buFont typeface="Arial" panose="020B0604020202020204" pitchFamily="34" charset="0"/>
              <a:buChar char="•"/>
            </a:pPr>
            <a:r>
              <a:rPr lang="en-US" sz="1600" dirty="0" smtClean="0"/>
              <a:t>Checking the links and making sure errors were fixed</a:t>
            </a:r>
          </a:p>
          <a:p>
            <a:pPr marL="285750" indent="-285750">
              <a:spcBef>
                <a:spcPts val="0"/>
              </a:spcBef>
              <a:buSzPts val="3200"/>
              <a:buFont typeface="Arial" panose="020B0604020202020204" pitchFamily="34" charset="0"/>
              <a:buChar char="•"/>
            </a:pPr>
            <a:r>
              <a:rPr lang="en-US" sz="1600" dirty="0" smtClean="0"/>
              <a:t>New exec team updated</a:t>
            </a:r>
          </a:p>
          <a:p>
            <a:pPr marL="285750" indent="-285750">
              <a:spcBef>
                <a:spcPts val="0"/>
              </a:spcBef>
              <a:buSzPts val="3200"/>
              <a:buFont typeface="Arial" panose="020B0604020202020204" pitchFamily="34" charset="0"/>
              <a:buChar char="•"/>
            </a:pPr>
            <a:r>
              <a:rPr lang="en-US" sz="1600" dirty="0" smtClean="0"/>
              <a:t>Reviewed member page content, reporting 55 (53%) missing profile pics out of 104 members</a:t>
            </a:r>
          </a:p>
          <a:p>
            <a:pPr marL="285750" indent="-285750">
              <a:spcBef>
                <a:spcPts val="0"/>
              </a:spcBef>
              <a:buSzPts val="3200"/>
              <a:buFont typeface="Arial" panose="020B0604020202020204" pitchFamily="34" charset="0"/>
              <a:buChar char="•"/>
            </a:pPr>
            <a:r>
              <a:rPr lang="en-US" sz="1600" dirty="0" smtClean="0"/>
              <a:t>Researched the possibility of member page enhancements and worked with Education committee to create a database for a repository of enhanced membership information.</a:t>
            </a:r>
          </a:p>
          <a:p>
            <a:pPr marL="285750" indent="-285750">
              <a:spcBef>
                <a:spcPts val="0"/>
              </a:spcBef>
              <a:buSzPts val="3200"/>
              <a:buFont typeface="Arial" panose="020B0604020202020204" pitchFamily="34" charset="0"/>
              <a:buChar char="•"/>
            </a:pPr>
            <a:r>
              <a:rPr lang="en-US" sz="1600" dirty="0" smtClean="0"/>
              <a:t>Better mgmt. of uploaded documents in AAAEM folders, presenting a brief tutorial at AAAEM retreat</a:t>
            </a:r>
            <a:endParaRPr lang="en-US" sz="1600" dirty="0"/>
          </a:p>
        </p:txBody>
      </p:sp>
      <p:sp>
        <p:nvSpPr>
          <p:cNvPr id="8" name="Rectangle 7">
            <a:extLst>
              <a:ext uri="{FF2B5EF4-FFF2-40B4-BE49-F238E27FC236}">
                <a16:creationId xmlns="" xmlns:a16="http://schemas.microsoft.com/office/drawing/2014/main" id="{C666432D-1605-40BB-90D3-AA1F5BFF0883}"/>
              </a:ext>
            </a:extLst>
          </p:cNvPr>
          <p:cNvSpPr/>
          <p:nvPr/>
        </p:nvSpPr>
        <p:spPr>
          <a:xfrm>
            <a:off x="273131" y="3819990"/>
            <a:ext cx="8128661" cy="400110"/>
          </a:xfrm>
          <a:prstGeom prst="rect">
            <a:avLst/>
          </a:prstGeom>
        </p:spPr>
        <p:txBody>
          <a:bodyPr wrap="square">
            <a:spAutoFit/>
          </a:bodyPr>
          <a:lstStyle/>
          <a:p>
            <a:pPr>
              <a:buSzPts val="3200"/>
            </a:pPr>
            <a:r>
              <a:rPr lang="en-US" sz="2000" dirty="0"/>
              <a:t>Committee </a:t>
            </a:r>
            <a:r>
              <a:rPr lang="en-US" sz="2000" dirty="0" smtClean="0"/>
              <a:t>took over management of the newsletter </a:t>
            </a:r>
            <a:r>
              <a:rPr lang="en-US" sz="2000" dirty="0"/>
              <a:t>and was involved in:</a:t>
            </a:r>
          </a:p>
        </p:txBody>
      </p:sp>
      <p:sp>
        <p:nvSpPr>
          <p:cNvPr id="9" name="Rectangle 8">
            <a:extLst>
              <a:ext uri="{FF2B5EF4-FFF2-40B4-BE49-F238E27FC236}">
                <a16:creationId xmlns="" xmlns:a16="http://schemas.microsoft.com/office/drawing/2014/main" id="{014AB375-3F61-4307-9D4D-1795F79645DD}"/>
              </a:ext>
            </a:extLst>
          </p:cNvPr>
          <p:cNvSpPr/>
          <p:nvPr/>
        </p:nvSpPr>
        <p:spPr>
          <a:xfrm>
            <a:off x="273131" y="4409868"/>
            <a:ext cx="8128661" cy="1107996"/>
          </a:xfrm>
          <a:prstGeom prst="rect">
            <a:avLst/>
          </a:prstGeom>
        </p:spPr>
        <p:txBody>
          <a:bodyPr wrap="square">
            <a:spAutoFit/>
          </a:bodyPr>
          <a:lstStyle/>
          <a:p>
            <a:pPr marL="285750" indent="-285750">
              <a:buSzPts val="3200"/>
              <a:buFont typeface="Arial" panose="020B0604020202020204" pitchFamily="34" charset="0"/>
              <a:buChar char="•"/>
            </a:pPr>
            <a:r>
              <a:rPr lang="en-US" sz="1600" dirty="0"/>
              <a:t>Committee produced 3 quarterly newsletters featuring 11 new members, in the ‘New Member Spotlight, adding committee updates, Q&amp;A with a few from our exec. team and adding membership announcements like, new home, retirement, new career changes, etc. </a:t>
            </a:r>
          </a:p>
          <a:p>
            <a:pPr marL="285750" indent="-285750">
              <a:buSzPts val="3200"/>
              <a:buFont typeface="Arial" panose="020B0604020202020204" pitchFamily="34" charset="0"/>
              <a:buChar char="•"/>
            </a:pPr>
            <a:endParaRPr lang="en-US" dirty="0"/>
          </a:p>
        </p:txBody>
      </p:sp>
    </p:spTree>
    <p:extLst>
      <p:ext uri="{BB962C8B-B14F-4D97-AF65-F5344CB8AC3E}">
        <p14:creationId xmlns:p14="http://schemas.microsoft.com/office/powerpoint/2010/main" val="257719773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4378569"/>
            <a:ext cx="7772400" cy="165594"/>
          </a:xfrm>
        </p:spPr>
        <p:txBody>
          <a:bodyPr>
            <a:normAutofit fontScale="90000"/>
          </a:bodyPr>
          <a:lstStyle/>
          <a:p>
            <a:r>
              <a:rPr lang="en-US" dirty="0"/>
              <a:t>Benchmark </a:t>
            </a:r>
            <a:r>
              <a:rPr lang="en-US" dirty="0" smtClean="0"/>
              <a:t>Committee</a:t>
            </a:r>
            <a:r>
              <a:rPr lang="en-US" dirty="0"/>
              <a:t/>
            </a:r>
            <a:br>
              <a:rPr lang="en-US" dirty="0"/>
            </a:br>
            <a:endParaRPr lang="en-US" dirty="0"/>
          </a:p>
        </p:txBody>
      </p:sp>
      <p:sp>
        <p:nvSpPr>
          <p:cNvPr id="3" name="Subtitle 4"/>
          <p:cNvSpPr txBox="1">
            <a:spLocks/>
          </p:cNvSpPr>
          <p:nvPr/>
        </p:nvSpPr>
        <p:spPr>
          <a:xfrm>
            <a:off x="895519" y="4575182"/>
            <a:ext cx="6553200" cy="175260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a:spcBef>
                <a:spcPts val="0"/>
              </a:spcBef>
              <a:buClr>
                <a:schemeClr val="dk1"/>
              </a:buClr>
              <a:buSzPts val="2400"/>
              <a:buNone/>
            </a:pPr>
            <a:r>
              <a:rPr lang="en-US" sz="2400" dirty="0">
                <a:solidFill>
                  <a:schemeClr val="dk1"/>
                </a:solidFill>
                <a:ea typeface="Calibri"/>
                <a:cs typeface="Calibri"/>
                <a:sym typeface="Calibri"/>
              </a:rPr>
              <a:t>March 2022</a:t>
            </a:r>
            <a:endParaRPr lang="en-US" sz="1400" dirty="0">
              <a:solidFill>
                <a:srgbClr val="000000"/>
              </a:solidFill>
              <a:latin typeface="Arial"/>
              <a:ea typeface="Arial"/>
              <a:cs typeface="Arial"/>
              <a:sym typeface="Arial"/>
            </a:endParaRPr>
          </a:p>
          <a:p>
            <a:pPr marL="0" lvl="0" indent="0" algn="ctr">
              <a:spcBef>
                <a:spcPts val="480"/>
              </a:spcBef>
              <a:buClr>
                <a:schemeClr val="dk1"/>
              </a:buClr>
              <a:buSzPts val="2400"/>
              <a:buNone/>
            </a:pPr>
            <a:r>
              <a:rPr lang="en-US" sz="2400" dirty="0">
                <a:solidFill>
                  <a:schemeClr val="dk1"/>
                </a:solidFill>
                <a:ea typeface="Calibri"/>
                <a:cs typeface="Calibri"/>
                <a:sym typeface="Calibri"/>
              </a:rPr>
              <a:t>Jim Scheulen/Greg Archual</a:t>
            </a:r>
          </a:p>
        </p:txBody>
      </p:sp>
    </p:spTree>
    <p:extLst>
      <p:ext uri="{BB962C8B-B14F-4D97-AF65-F5344CB8AC3E}">
        <p14:creationId xmlns:p14="http://schemas.microsoft.com/office/powerpoint/2010/main" val="341088539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D5E38B0-897E-4981-9301-1F1831296E8E}"/>
              </a:ext>
            </a:extLst>
          </p:cNvPr>
          <p:cNvSpPr>
            <a:spLocks noGrp="1"/>
          </p:cNvSpPr>
          <p:nvPr>
            <p:ph type="title"/>
          </p:nvPr>
        </p:nvSpPr>
        <p:spPr/>
        <p:txBody>
          <a:bodyPr/>
          <a:lstStyle/>
          <a:p>
            <a:r>
              <a:rPr lang="en-US" b="1" dirty="0">
                <a:latin typeface="Arial Narrow"/>
                <a:ea typeface="Arial Narrow"/>
                <a:cs typeface="Arial Narrow"/>
                <a:sym typeface="Arial Narrow"/>
              </a:rPr>
              <a:t>Benchmark Committee</a:t>
            </a:r>
            <a:endParaRPr lang="en-US" dirty="0"/>
          </a:p>
        </p:txBody>
      </p:sp>
      <p:sp>
        <p:nvSpPr>
          <p:cNvPr id="3" name="Content Placeholder 2">
            <a:extLst>
              <a:ext uri="{FF2B5EF4-FFF2-40B4-BE49-F238E27FC236}">
                <a16:creationId xmlns="" xmlns:a16="http://schemas.microsoft.com/office/drawing/2014/main" id="{A6776344-6D97-4E69-A9BF-0C1A35218BED}"/>
              </a:ext>
            </a:extLst>
          </p:cNvPr>
          <p:cNvSpPr>
            <a:spLocks noGrp="1"/>
          </p:cNvSpPr>
          <p:nvPr>
            <p:ph idx="1"/>
          </p:nvPr>
        </p:nvSpPr>
        <p:spPr/>
        <p:txBody>
          <a:bodyPr>
            <a:normAutofit fontScale="77500" lnSpcReduction="20000"/>
          </a:bodyPr>
          <a:lstStyle/>
          <a:p>
            <a:pPr marL="457200" lvl="0">
              <a:spcBef>
                <a:spcPts val="360"/>
              </a:spcBef>
              <a:buSzPct val="72580"/>
            </a:pPr>
            <a:r>
              <a:rPr lang="en-US" dirty="0"/>
              <a:t>Committee met virtually 2 times in July and August to discuss changes to the survey</a:t>
            </a:r>
          </a:p>
          <a:p>
            <a:pPr marL="457200" lvl="0">
              <a:spcBef>
                <a:spcPts val="360"/>
              </a:spcBef>
              <a:buSzPct val="72580"/>
            </a:pPr>
            <a:r>
              <a:rPr lang="en-US" dirty="0"/>
              <a:t>Committee met monthly to discuss progress and refine questions</a:t>
            </a:r>
          </a:p>
          <a:p>
            <a:pPr marL="457200" lvl="0">
              <a:spcBef>
                <a:spcPts val="360"/>
              </a:spcBef>
              <a:buSzPct val="72580"/>
            </a:pPr>
            <a:r>
              <a:rPr lang="en-US" dirty="0"/>
              <a:t>Continued data collection/analysis on COVID specific survey </a:t>
            </a:r>
          </a:p>
          <a:p>
            <a:pPr marL="914400" lvl="1" indent="-342900">
              <a:spcBef>
                <a:spcPts val="360"/>
              </a:spcBef>
              <a:buSzPct val="82949"/>
            </a:pPr>
            <a:r>
              <a:rPr lang="en-US" dirty="0"/>
              <a:t>Monthly data collected covers January 2019 – December 2021</a:t>
            </a:r>
          </a:p>
          <a:p>
            <a:pPr marL="457200" lvl="0">
              <a:spcBef>
                <a:spcPts val="360"/>
              </a:spcBef>
              <a:buSzPct val="72580"/>
            </a:pPr>
            <a:r>
              <a:rPr lang="en-US" dirty="0"/>
              <a:t>Performed annual Benchmark and Salary Survey with excellent response</a:t>
            </a:r>
          </a:p>
          <a:p>
            <a:pPr marL="914400" lvl="1" indent="-342900">
              <a:spcBef>
                <a:spcPts val="360"/>
              </a:spcBef>
              <a:buSzPct val="82949"/>
            </a:pPr>
            <a:r>
              <a:rPr lang="en-US" dirty="0"/>
              <a:t>In spite of COVID challenges there was strong participation</a:t>
            </a:r>
          </a:p>
          <a:p>
            <a:pPr lvl="2">
              <a:buSzPct val="82949"/>
              <a:buChar char="–"/>
            </a:pPr>
            <a:r>
              <a:rPr lang="en-US" dirty="0"/>
              <a:t>87 academic/affiliated responses</a:t>
            </a:r>
          </a:p>
          <a:p>
            <a:pPr>
              <a:buSzPct val="72580"/>
            </a:pPr>
            <a:r>
              <a:rPr lang="en-US" dirty="0"/>
              <a:t>Performed Faculty, APP, &amp; Administrator Salary Surveys</a:t>
            </a:r>
          </a:p>
          <a:p>
            <a:pPr>
              <a:buSzPct val="72580"/>
            </a:pPr>
            <a:r>
              <a:rPr lang="en-US" dirty="0"/>
              <a:t>Cathi Harbertson</a:t>
            </a:r>
          </a:p>
          <a:p>
            <a:pPr marL="457200" lvl="0">
              <a:spcBef>
                <a:spcPts val="360"/>
              </a:spcBef>
              <a:buSzPct val="72580"/>
            </a:pPr>
            <a:endParaRPr lang="en-US" dirty="0"/>
          </a:p>
        </p:txBody>
      </p:sp>
    </p:spTree>
    <p:extLst>
      <p:ext uri="{BB962C8B-B14F-4D97-AF65-F5344CB8AC3E}">
        <p14:creationId xmlns:p14="http://schemas.microsoft.com/office/powerpoint/2010/main" val="36492950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8547" y="325762"/>
            <a:ext cx="10065393" cy="2554545"/>
          </a:xfrm>
          <a:prstGeom prst="rect">
            <a:avLst/>
          </a:prstGeom>
          <a:noFill/>
        </p:spPr>
        <p:txBody>
          <a:bodyPr wrap="square" rtlCol="0">
            <a:spAutoFit/>
          </a:bodyPr>
          <a:lstStyle/>
          <a:p>
            <a:pPr algn="ctr" defTabSz="457200"/>
            <a:endParaRPr lang="en-US" sz="3200" b="1" dirty="0">
              <a:solidFill>
                <a:prstClr val="white"/>
              </a:solidFill>
              <a:latin typeface="Calibri"/>
            </a:endParaRPr>
          </a:p>
          <a:p>
            <a:pPr algn="ctr" defTabSz="457200"/>
            <a:r>
              <a:rPr lang="en-US" sz="4800" b="1" dirty="0">
                <a:solidFill>
                  <a:prstClr val="white"/>
                </a:solidFill>
                <a:latin typeface="Calibri"/>
              </a:rPr>
              <a:t>Strategic Planning </a:t>
            </a:r>
            <a:r>
              <a:rPr lang="en-US" sz="4800" b="1" dirty="0" smtClean="0">
                <a:solidFill>
                  <a:prstClr val="white"/>
                </a:solidFill>
                <a:latin typeface="Calibri"/>
              </a:rPr>
              <a:t>Committee</a:t>
            </a:r>
            <a:endParaRPr lang="en-US" sz="4800" b="1" dirty="0">
              <a:solidFill>
                <a:prstClr val="white"/>
              </a:solidFill>
              <a:latin typeface="Calibri"/>
            </a:endParaRPr>
          </a:p>
          <a:p>
            <a:pPr algn="ctr" defTabSz="457200"/>
            <a:endParaRPr lang="en-US" sz="3200" b="1" dirty="0">
              <a:solidFill>
                <a:prstClr val="white"/>
              </a:solidFill>
              <a:latin typeface="Calibri"/>
            </a:endParaRPr>
          </a:p>
          <a:p>
            <a:pPr algn="ctr" defTabSz="457200"/>
            <a:r>
              <a:rPr lang="en-US" sz="4800" b="1" dirty="0" smtClean="0">
                <a:solidFill>
                  <a:prstClr val="white"/>
                </a:solidFill>
                <a:latin typeface="Calibri"/>
              </a:rPr>
              <a:t>2021/2022</a:t>
            </a:r>
            <a:endParaRPr lang="en-US" sz="4800" b="1" dirty="0">
              <a:solidFill>
                <a:prstClr val="white"/>
              </a:solidFill>
              <a:latin typeface="Calibri"/>
            </a:endParaRPr>
          </a:p>
        </p:txBody>
      </p:sp>
      <p:sp>
        <p:nvSpPr>
          <p:cNvPr id="5" name="TextBox 4"/>
          <p:cNvSpPr txBox="1"/>
          <p:nvPr/>
        </p:nvSpPr>
        <p:spPr>
          <a:xfrm>
            <a:off x="743590" y="4792366"/>
            <a:ext cx="4850687" cy="1631216"/>
          </a:xfrm>
          <a:prstGeom prst="rect">
            <a:avLst/>
          </a:prstGeom>
          <a:noFill/>
        </p:spPr>
        <p:txBody>
          <a:bodyPr wrap="none" rtlCol="0">
            <a:spAutoFit/>
          </a:bodyPr>
          <a:lstStyle/>
          <a:p>
            <a:pPr defTabSz="457200"/>
            <a:r>
              <a:rPr lang="en-US" sz="2000" b="1" dirty="0">
                <a:latin typeface="Calibri"/>
              </a:rPr>
              <a:t>Andrew D. Kennedy, M.B.A.</a:t>
            </a:r>
          </a:p>
          <a:p>
            <a:pPr defTabSz="457200"/>
            <a:r>
              <a:rPr lang="en-US" sz="2000" b="1" dirty="0">
                <a:latin typeface="Calibri"/>
              </a:rPr>
              <a:t>Executive Administrator</a:t>
            </a:r>
          </a:p>
          <a:p>
            <a:pPr defTabSz="457200"/>
            <a:r>
              <a:rPr lang="en-US" sz="2000" b="1" dirty="0">
                <a:latin typeface="Calibri"/>
              </a:rPr>
              <a:t>University of Alabama at Birmingham (UAB)</a:t>
            </a:r>
          </a:p>
          <a:p>
            <a:pPr defTabSz="457200"/>
            <a:r>
              <a:rPr lang="en-US" sz="2000" b="1" dirty="0">
                <a:latin typeface="Calibri"/>
              </a:rPr>
              <a:t>Committee Chair</a:t>
            </a:r>
          </a:p>
          <a:p>
            <a:pPr defTabSz="457200"/>
            <a:endParaRPr lang="en-US" sz="2000" b="1" dirty="0">
              <a:solidFill>
                <a:prstClr val="black"/>
              </a:solidFill>
              <a:latin typeface="Calibri"/>
            </a:endParaRPr>
          </a:p>
        </p:txBody>
      </p:sp>
    </p:spTree>
    <p:extLst>
      <p:ext uri="{BB962C8B-B14F-4D97-AF65-F5344CB8AC3E}">
        <p14:creationId xmlns:p14="http://schemas.microsoft.com/office/powerpoint/2010/main" val="119533199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3412"/>
            <a:ext cx="9390450" cy="1143000"/>
          </a:xfrm>
        </p:spPr>
        <p:txBody>
          <a:bodyPr>
            <a:noAutofit/>
          </a:bodyPr>
          <a:lstStyle/>
          <a:p>
            <a:r>
              <a:rPr lang="en-US" sz="4000" b="1" dirty="0" smtClean="0"/>
              <a:t>AAAEM Strategic </a:t>
            </a:r>
            <a:r>
              <a:rPr lang="en-US" sz="4000" b="1" dirty="0"/>
              <a:t>Planning </a:t>
            </a:r>
            <a:r>
              <a:rPr lang="en-US" sz="4000" b="1" dirty="0" smtClean="0"/>
              <a:t>Committee</a:t>
            </a:r>
            <a:br>
              <a:rPr lang="en-US" sz="4000" b="1" dirty="0" smtClean="0"/>
            </a:br>
            <a:r>
              <a:rPr lang="en-US" sz="4000" b="1" dirty="0" smtClean="0"/>
              <a:t>2021/2022</a:t>
            </a:r>
            <a:endParaRPr lang="en-US" sz="4000" b="1" dirty="0"/>
          </a:p>
        </p:txBody>
      </p:sp>
      <p:sp>
        <p:nvSpPr>
          <p:cNvPr id="7" name="Content Placeholder 5"/>
          <p:cNvSpPr txBox="1">
            <a:spLocks/>
          </p:cNvSpPr>
          <p:nvPr/>
        </p:nvSpPr>
        <p:spPr>
          <a:xfrm>
            <a:off x="98236" y="1525474"/>
            <a:ext cx="9284676" cy="4632289"/>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500" dirty="0"/>
              <a:t>Drew Kennedy, Chair – </a:t>
            </a:r>
            <a:r>
              <a:rPr lang="en-US" sz="2500" dirty="0" smtClean="0"/>
              <a:t>UAB</a:t>
            </a:r>
          </a:p>
          <a:p>
            <a:r>
              <a:rPr lang="en-US" sz="2500" dirty="0" smtClean="0"/>
              <a:t>Ambrosya Amlong – University of Kansas</a:t>
            </a:r>
          </a:p>
          <a:p>
            <a:r>
              <a:rPr lang="en-US" sz="2500" dirty="0" smtClean="0"/>
              <a:t>Martine Baptiste-Blayton – Mount Sinai</a:t>
            </a:r>
            <a:r>
              <a:rPr lang="en-US" sz="2500" dirty="0"/>
              <a:t>		</a:t>
            </a:r>
          </a:p>
          <a:p>
            <a:r>
              <a:rPr lang="en-US" sz="2500" dirty="0"/>
              <a:t>Gai Cole – Johns </a:t>
            </a:r>
            <a:r>
              <a:rPr lang="en-US" sz="2500" dirty="0" smtClean="0"/>
              <a:t>Hopkins</a:t>
            </a:r>
          </a:p>
          <a:p>
            <a:r>
              <a:rPr lang="en-US" sz="2500" dirty="0" smtClean="0"/>
              <a:t>Janice Harvey – SUNY (retired)</a:t>
            </a:r>
            <a:endParaRPr lang="en-US" sz="2500" dirty="0"/>
          </a:p>
          <a:p>
            <a:r>
              <a:rPr lang="en-US" sz="2500" dirty="0"/>
              <a:t>Steve Maxwell – </a:t>
            </a:r>
            <a:r>
              <a:rPr lang="en-US" sz="2500" dirty="0" smtClean="0"/>
              <a:t>University of Michigan</a:t>
            </a:r>
          </a:p>
          <a:p>
            <a:r>
              <a:rPr lang="en-US" sz="2500" dirty="0" smtClean="0"/>
              <a:t>Anne McDonald – University of Mississippi</a:t>
            </a:r>
            <a:endParaRPr lang="en-US" sz="2500" dirty="0"/>
          </a:p>
          <a:p>
            <a:r>
              <a:rPr lang="en-US" sz="2500" dirty="0"/>
              <a:t>Jennifer </a:t>
            </a:r>
            <a:r>
              <a:rPr lang="en-US" sz="2500" dirty="0" smtClean="0"/>
              <a:t>Patton Muir </a:t>
            </a:r>
            <a:r>
              <a:rPr lang="en-US" sz="2500" dirty="0"/>
              <a:t>– East </a:t>
            </a:r>
            <a:r>
              <a:rPr lang="en-US" sz="2500" dirty="0" smtClean="0"/>
              <a:t>Carolina University</a:t>
            </a:r>
            <a:endParaRPr lang="en-US" sz="2500" dirty="0"/>
          </a:p>
          <a:p>
            <a:r>
              <a:rPr lang="en-US" sz="2500" dirty="0"/>
              <a:t>Tim Sullivan – </a:t>
            </a:r>
            <a:r>
              <a:rPr lang="en-US" sz="2500" dirty="0" smtClean="0"/>
              <a:t>Thomas Jefferson University</a:t>
            </a:r>
          </a:p>
          <a:p>
            <a:pPr marL="0" indent="0">
              <a:buNone/>
            </a:pPr>
            <a:endParaRPr lang="en-US" sz="2500" dirty="0" smtClean="0"/>
          </a:p>
          <a:p>
            <a:pPr>
              <a:buFont typeface="Wingdings" panose="05000000000000000000" pitchFamily="2" charset="2"/>
              <a:buChar char="v"/>
            </a:pPr>
            <a:r>
              <a:rPr lang="en-US" sz="2500" dirty="0"/>
              <a:t>Special </a:t>
            </a:r>
            <a:r>
              <a:rPr lang="en-US" sz="2500" dirty="0" smtClean="0"/>
              <a:t>thanks </a:t>
            </a:r>
            <a:r>
              <a:rPr lang="en-US" sz="2500" dirty="0"/>
              <a:t>to Lisa Garnes (Michigan) for survey technical </a:t>
            </a:r>
            <a:r>
              <a:rPr lang="en-US" sz="2500" dirty="0" smtClean="0"/>
              <a:t>support</a:t>
            </a:r>
          </a:p>
          <a:p>
            <a:pPr>
              <a:buFont typeface="Wingdings" panose="05000000000000000000" pitchFamily="2" charset="2"/>
              <a:buChar char="v"/>
            </a:pPr>
            <a:r>
              <a:rPr lang="en-US" sz="2500" dirty="0" smtClean="0"/>
              <a:t>Special thanks to Cali Sanford (UAB) for SWOT retreat session support</a:t>
            </a:r>
            <a:endParaRPr lang="en-US" sz="2500" dirty="0"/>
          </a:p>
          <a:p>
            <a:endParaRPr lang="en-US" sz="2400" dirty="0" smtClean="0"/>
          </a:p>
          <a:p>
            <a:endParaRPr lang="en-US" dirty="0"/>
          </a:p>
        </p:txBody>
      </p:sp>
    </p:spTree>
    <p:extLst>
      <p:ext uri="{BB962C8B-B14F-4D97-AF65-F5344CB8AC3E}">
        <p14:creationId xmlns:p14="http://schemas.microsoft.com/office/powerpoint/2010/main" val="248674054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20639" y="103183"/>
            <a:ext cx="8923361" cy="1143000"/>
          </a:xfrm>
        </p:spPr>
        <p:txBody>
          <a:bodyPr>
            <a:normAutofit/>
          </a:bodyPr>
          <a:lstStyle/>
          <a:p>
            <a:r>
              <a:rPr lang="en-US" b="1" dirty="0" smtClean="0"/>
              <a:t>2021/2022 </a:t>
            </a:r>
            <a:r>
              <a:rPr lang="en-US" b="1" dirty="0"/>
              <a:t>Key Accomplishments</a:t>
            </a:r>
          </a:p>
        </p:txBody>
      </p:sp>
      <p:sp>
        <p:nvSpPr>
          <p:cNvPr id="7" name="Content Placeholder 2"/>
          <p:cNvSpPr>
            <a:spLocks noGrp="1"/>
          </p:cNvSpPr>
          <p:nvPr>
            <p:ph idx="1"/>
          </p:nvPr>
        </p:nvSpPr>
        <p:spPr>
          <a:xfrm>
            <a:off x="70513" y="1491019"/>
            <a:ext cx="8902890" cy="4525963"/>
          </a:xfrm>
        </p:spPr>
        <p:txBody>
          <a:bodyPr>
            <a:normAutofit/>
          </a:bodyPr>
          <a:lstStyle/>
          <a:p>
            <a:pPr marL="571500" indent="-571500">
              <a:buFont typeface="+mj-lt"/>
              <a:buAutoNum type="romanUcPeriod"/>
            </a:pPr>
            <a:r>
              <a:rPr lang="en-US" b="1" dirty="0" smtClean="0"/>
              <a:t>Distributed strategic plan membership survey to AAAEM membership in fall 2021 </a:t>
            </a:r>
          </a:p>
          <a:p>
            <a:pPr lvl="1"/>
            <a:r>
              <a:rPr lang="en-US" sz="2400" dirty="0" smtClean="0"/>
              <a:t>23 responses vs. 28 responses in 2020</a:t>
            </a:r>
          </a:p>
          <a:p>
            <a:pPr lvl="1"/>
            <a:r>
              <a:rPr lang="en-US" sz="2400" dirty="0" smtClean="0"/>
              <a:t>Edited 2021 survey to include SWOT questions </a:t>
            </a:r>
          </a:p>
          <a:p>
            <a:pPr lvl="1"/>
            <a:r>
              <a:rPr lang="en-US" sz="2400" dirty="0" smtClean="0"/>
              <a:t>Shared results with Executive Committee and committee chairs, along with comparison of results from 2019 pilot survey and 2020 full membership survey</a:t>
            </a:r>
          </a:p>
          <a:p>
            <a:pPr lvl="1"/>
            <a:endParaRPr lang="en-US" dirty="0"/>
          </a:p>
          <a:p>
            <a:pPr lvl="1"/>
            <a:endParaRPr lang="en-US" dirty="0" smtClean="0"/>
          </a:p>
          <a:p>
            <a:pPr marL="0" indent="0">
              <a:buNone/>
            </a:pPr>
            <a:endParaRPr lang="en-US" dirty="0" smtClean="0"/>
          </a:p>
          <a:p>
            <a:pPr marL="0" indent="0">
              <a:buNone/>
            </a:pPr>
            <a:endParaRPr lang="en-US" dirty="0" smtClean="0"/>
          </a:p>
          <a:p>
            <a:pPr marL="0" indent="0">
              <a:buNone/>
            </a:pPr>
            <a:endParaRPr lang="en-US" dirty="0" smtClean="0"/>
          </a:p>
          <a:p>
            <a:endParaRPr lang="en-US" dirty="0" smtClean="0"/>
          </a:p>
          <a:p>
            <a:endParaRPr lang="en-US" dirty="0" smtClean="0"/>
          </a:p>
          <a:p>
            <a:endParaRPr lang="en-US" dirty="0" smtClean="0"/>
          </a:p>
          <a:p>
            <a:endParaRPr lang="en-US" dirty="0"/>
          </a:p>
        </p:txBody>
      </p:sp>
    </p:spTree>
    <p:extLst>
      <p:ext uri="{BB962C8B-B14F-4D97-AF65-F5344CB8AC3E}">
        <p14:creationId xmlns:p14="http://schemas.microsoft.com/office/powerpoint/2010/main" val="55083496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a:spLocks noGrp="1"/>
          </p:cNvSpPr>
          <p:nvPr>
            <p:ph type="title"/>
          </p:nvPr>
        </p:nvSpPr>
        <p:spPr>
          <a:xfrm>
            <a:off x="267182" y="82712"/>
            <a:ext cx="8651630" cy="1143000"/>
          </a:xfrm>
        </p:spPr>
        <p:txBody>
          <a:bodyPr>
            <a:normAutofit fontScale="90000"/>
          </a:bodyPr>
          <a:lstStyle/>
          <a:p>
            <a:r>
              <a:rPr lang="en-US" b="1" dirty="0" smtClean="0"/>
              <a:t>Strategic Membership Survey Results</a:t>
            </a:r>
            <a:endParaRPr lang="en-US" b="1"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964006557"/>
              </p:ext>
            </p:extLst>
          </p:nvPr>
        </p:nvGraphicFramePr>
        <p:xfrm>
          <a:off x="48293" y="1648943"/>
          <a:ext cx="9089407" cy="4361826"/>
        </p:xfrm>
        <a:graphic>
          <a:graphicData uri="http://schemas.openxmlformats.org/drawingml/2006/table">
            <a:tbl>
              <a:tblPr/>
              <a:tblGrid>
                <a:gridCol w="6366595">
                  <a:extLst>
                    <a:ext uri="{9D8B030D-6E8A-4147-A177-3AD203B41FA5}">
                      <a16:colId xmlns="" xmlns:a16="http://schemas.microsoft.com/office/drawing/2014/main" val="635717415"/>
                    </a:ext>
                  </a:extLst>
                </a:gridCol>
                <a:gridCol w="680703">
                  <a:extLst>
                    <a:ext uri="{9D8B030D-6E8A-4147-A177-3AD203B41FA5}">
                      <a16:colId xmlns="" xmlns:a16="http://schemas.microsoft.com/office/drawing/2014/main" val="377509248"/>
                    </a:ext>
                  </a:extLst>
                </a:gridCol>
                <a:gridCol w="680703">
                  <a:extLst>
                    <a:ext uri="{9D8B030D-6E8A-4147-A177-3AD203B41FA5}">
                      <a16:colId xmlns="" xmlns:a16="http://schemas.microsoft.com/office/drawing/2014/main" val="1357148434"/>
                    </a:ext>
                  </a:extLst>
                </a:gridCol>
                <a:gridCol w="680703">
                  <a:extLst>
                    <a:ext uri="{9D8B030D-6E8A-4147-A177-3AD203B41FA5}">
                      <a16:colId xmlns="" xmlns:a16="http://schemas.microsoft.com/office/drawing/2014/main" val="461343855"/>
                    </a:ext>
                  </a:extLst>
                </a:gridCol>
                <a:gridCol w="680703">
                  <a:extLst>
                    <a:ext uri="{9D8B030D-6E8A-4147-A177-3AD203B41FA5}">
                      <a16:colId xmlns="" xmlns:a16="http://schemas.microsoft.com/office/drawing/2014/main" val="1885781169"/>
                    </a:ext>
                  </a:extLst>
                </a:gridCol>
              </a:tblGrid>
              <a:tr h="188283">
                <a:tc>
                  <a:txBody>
                    <a:bodyPr/>
                    <a:lstStyle/>
                    <a:p>
                      <a:pPr algn="ctr" fontAlgn="b"/>
                      <a:r>
                        <a:rPr lang="en-US" sz="1000" b="1" i="0" u="none" strike="noStrike" dirty="0">
                          <a:solidFill>
                            <a:srgbClr val="000000"/>
                          </a:solidFill>
                          <a:effectLst/>
                          <a:latin typeface="Arial" panose="020B0604020202020204" pitchFamily="34" charset="0"/>
                        </a:rPr>
                        <a:t>GOALS / OBJECTIVES</a:t>
                      </a:r>
                    </a:p>
                  </a:txBody>
                  <a:tcPr marL="8966" marR="8966" marT="8966" marB="0" anchor="b">
                    <a:lnL>
                      <a:noFill/>
                    </a:lnL>
                    <a:lnR>
                      <a:noFill/>
                    </a:lnR>
                    <a:lnT>
                      <a:noFill/>
                    </a:lnT>
                    <a:lnB>
                      <a:noFill/>
                    </a:lnB>
                    <a:solidFill>
                      <a:srgbClr val="D9E1F2"/>
                    </a:solidFill>
                  </a:tcPr>
                </a:tc>
                <a:tc gridSpan="2">
                  <a:txBody>
                    <a:bodyPr/>
                    <a:lstStyle/>
                    <a:p>
                      <a:pPr algn="ctr" fontAlgn="b"/>
                      <a:r>
                        <a:rPr lang="en-US" sz="1000" b="1" i="0" u="none" strike="noStrike" dirty="0">
                          <a:solidFill>
                            <a:srgbClr val="000000"/>
                          </a:solidFill>
                          <a:effectLst/>
                          <a:latin typeface="Arial" panose="020B0604020202020204" pitchFamily="34" charset="0"/>
                        </a:rPr>
                        <a:t>2020</a:t>
                      </a:r>
                    </a:p>
                  </a:txBody>
                  <a:tcPr marL="8966" marR="8966" marT="8966" marB="0" anchor="b">
                    <a:lnL>
                      <a:noFill/>
                    </a:lnL>
                    <a:lnR>
                      <a:noFill/>
                    </a:lnR>
                    <a:lnT>
                      <a:noFill/>
                    </a:lnT>
                    <a:lnB>
                      <a:noFill/>
                    </a:lnB>
                    <a:solidFill>
                      <a:srgbClr val="D9E1F2"/>
                    </a:solidFill>
                  </a:tcPr>
                </a:tc>
                <a:tc hMerge="1">
                  <a:txBody>
                    <a:bodyPr/>
                    <a:lstStyle/>
                    <a:p>
                      <a:endParaRPr lang="en-US"/>
                    </a:p>
                  </a:txBody>
                  <a:tcPr/>
                </a:tc>
                <a:tc gridSpan="2">
                  <a:txBody>
                    <a:bodyPr/>
                    <a:lstStyle/>
                    <a:p>
                      <a:pPr algn="ctr" fontAlgn="b"/>
                      <a:r>
                        <a:rPr lang="en-US" sz="1000" b="1" i="0" u="none" strike="noStrike" dirty="0">
                          <a:solidFill>
                            <a:srgbClr val="000000"/>
                          </a:solidFill>
                          <a:effectLst/>
                          <a:latin typeface="Arial" panose="020B0604020202020204" pitchFamily="34" charset="0"/>
                        </a:rPr>
                        <a:t>2021</a:t>
                      </a:r>
                    </a:p>
                  </a:txBody>
                  <a:tcPr marL="8966" marR="8966" marT="8966" marB="0" anchor="b">
                    <a:lnL>
                      <a:noFill/>
                    </a:lnL>
                    <a:lnR>
                      <a:noFill/>
                    </a:lnR>
                    <a:lnT>
                      <a:noFill/>
                    </a:lnT>
                    <a:lnB>
                      <a:noFill/>
                    </a:lnB>
                    <a:solidFill>
                      <a:srgbClr val="D9E1F2"/>
                    </a:solidFill>
                  </a:tcPr>
                </a:tc>
                <a:tc hMerge="1">
                  <a:txBody>
                    <a:bodyPr/>
                    <a:lstStyle/>
                    <a:p>
                      <a:endParaRPr lang="en-US"/>
                    </a:p>
                  </a:txBody>
                  <a:tcPr/>
                </a:tc>
                <a:extLst>
                  <a:ext uri="{0D108BD9-81ED-4DB2-BD59-A6C34878D82A}">
                    <a16:rowId xmlns="" xmlns:a16="http://schemas.microsoft.com/office/drawing/2014/main" val="1575472535"/>
                  </a:ext>
                </a:extLst>
              </a:tr>
              <a:tr h="181110">
                <a:tc>
                  <a:txBody>
                    <a:bodyPr/>
                    <a:lstStyle/>
                    <a:p>
                      <a:pPr algn="l" fontAlgn="b"/>
                      <a:r>
                        <a:rPr lang="en-US" sz="1000" b="1" i="1" u="none" strike="noStrike" dirty="0">
                          <a:solidFill>
                            <a:srgbClr val="000000"/>
                          </a:solidFill>
                          <a:effectLst/>
                          <a:latin typeface="Arial" panose="020B0604020202020204" pitchFamily="34" charset="0"/>
                        </a:rPr>
                        <a:t>National Recognition </a:t>
                      </a:r>
                    </a:p>
                  </a:txBody>
                  <a:tcPr marL="8966" marR="8966" marT="8966" marB="0" anchor="b">
                    <a:lnL>
                      <a:noFill/>
                    </a:lnL>
                    <a:lnR>
                      <a:noFill/>
                    </a:lnR>
                    <a:lnT>
                      <a:noFill/>
                    </a:lnT>
                    <a:lnB>
                      <a:noFill/>
                    </a:lnB>
                    <a:solidFill>
                      <a:srgbClr val="D9E1F2"/>
                    </a:solidFill>
                  </a:tcPr>
                </a:tc>
                <a:tc>
                  <a:txBody>
                    <a:bodyPr/>
                    <a:lstStyle/>
                    <a:p>
                      <a:pPr algn="ctr" fontAlgn="b"/>
                      <a:r>
                        <a:rPr lang="en-US" sz="1000" b="0" i="0" u="none" strike="noStrike" dirty="0">
                          <a:solidFill>
                            <a:srgbClr val="000000"/>
                          </a:solidFill>
                          <a:effectLst/>
                          <a:latin typeface="Arial" panose="020B0604020202020204" pitchFamily="34" charset="0"/>
                        </a:rPr>
                        <a:t>Responses</a:t>
                      </a:r>
                    </a:p>
                  </a:txBody>
                  <a:tcPr marL="8966" marR="8966" marT="8966" marB="0" anchor="b">
                    <a:lnL>
                      <a:noFill/>
                    </a:lnL>
                    <a:lnR>
                      <a:noFill/>
                    </a:lnR>
                    <a:lnT>
                      <a:noFill/>
                    </a:lnT>
                    <a:lnB>
                      <a:noFill/>
                    </a:lnB>
                    <a:solidFill>
                      <a:srgbClr val="D9E1F2"/>
                    </a:solidFill>
                  </a:tcPr>
                </a:tc>
                <a:tc>
                  <a:txBody>
                    <a:bodyPr/>
                    <a:lstStyle/>
                    <a:p>
                      <a:pPr algn="ctr" fontAlgn="b"/>
                      <a:r>
                        <a:rPr lang="en-US" sz="1000" b="0" i="0" u="none" strike="noStrike" dirty="0">
                          <a:solidFill>
                            <a:srgbClr val="000000"/>
                          </a:solidFill>
                          <a:effectLst/>
                          <a:latin typeface="Arial" panose="020B0604020202020204" pitchFamily="34" charset="0"/>
                        </a:rPr>
                        <a:t>Mean</a:t>
                      </a:r>
                    </a:p>
                  </a:txBody>
                  <a:tcPr marL="8966" marR="8966" marT="8966" marB="0" anchor="b">
                    <a:lnL>
                      <a:noFill/>
                    </a:lnL>
                    <a:lnR>
                      <a:noFill/>
                    </a:lnR>
                    <a:lnT>
                      <a:noFill/>
                    </a:lnT>
                    <a:lnB>
                      <a:noFill/>
                    </a:lnB>
                    <a:solidFill>
                      <a:srgbClr val="D9E1F2"/>
                    </a:solidFill>
                  </a:tcPr>
                </a:tc>
                <a:tc>
                  <a:txBody>
                    <a:bodyPr/>
                    <a:lstStyle/>
                    <a:p>
                      <a:pPr algn="ctr" fontAlgn="b"/>
                      <a:r>
                        <a:rPr lang="en-US" sz="1000" b="0" i="0" u="none" strike="noStrike" dirty="0">
                          <a:solidFill>
                            <a:srgbClr val="000000"/>
                          </a:solidFill>
                          <a:effectLst/>
                          <a:latin typeface="Arial" panose="020B0604020202020204" pitchFamily="34" charset="0"/>
                        </a:rPr>
                        <a:t>Responses</a:t>
                      </a:r>
                    </a:p>
                  </a:txBody>
                  <a:tcPr marL="8966" marR="8966" marT="8966" marB="0" anchor="b">
                    <a:lnL>
                      <a:noFill/>
                    </a:lnL>
                    <a:lnR>
                      <a:noFill/>
                    </a:lnR>
                    <a:lnT>
                      <a:noFill/>
                    </a:lnT>
                    <a:lnB>
                      <a:noFill/>
                    </a:lnB>
                    <a:solidFill>
                      <a:srgbClr val="D9E1F2"/>
                    </a:solidFill>
                  </a:tcPr>
                </a:tc>
                <a:tc>
                  <a:txBody>
                    <a:bodyPr/>
                    <a:lstStyle/>
                    <a:p>
                      <a:pPr algn="ctr" fontAlgn="b"/>
                      <a:r>
                        <a:rPr lang="en-US" sz="1000" b="0" i="0" u="none" strike="noStrike" dirty="0">
                          <a:solidFill>
                            <a:srgbClr val="000000"/>
                          </a:solidFill>
                          <a:effectLst/>
                          <a:latin typeface="Arial" panose="020B0604020202020204" pitchFamily="34" charset="0"/>
                        </a:rPr>
                        <a:t>Mean</a:t>
                      </a:r>
                    </a:p>
                  </a:txBody>
                  <a:tcPr marL="8966" marR="8966" marT="8966" marB="0" anchor="b">
                    <a:lnL>
                      <a:noFill/>
                    </a:lnL>
                    <a:lnR>
                      <a:noFill/>
                    </a:lnR>
                    <a:lnT>
                      <a:noFill/>
                    </a:lnT>
                    <a:lnB>
                      <a:noFill/>
                    </a:lnB>
                    <a:solidFill>
                      <a:srgbClr val="D9E1F2"/>
                    </a:solidFill>
                  </a:tcPr>
                </a:tc>
                <a:extLst>
                  <a:ext uri="{0D108BD9-81ED-4DB2-BD59-A6C34878D82A}">
                    <a16:rowId xmlns="" xmlns:a16="http://schemas.microsoft.com/office/drawing/2014/main" val="3241076450"/>
                  </a:ext>
                </a:extLst>
              </a:tr>
              <a:tr h="181110">
                <a:tc>
                  <a:txBody>
                    <a:bodyPr/>
                    <a:lstStyle/>
                    <a:p>
                      <a:pPr algn="l" fontAlgn="b"/>
                      <a:r>
                        <a:rPr lang="en-US" sz="1000" b="0" i="0" u="none" strike="noStrike" dirty="0">
                          <a:solidFill>
                            <a:srgbClr val="000000"/>
                          </a:solidFill>
                          <a:effectLst/>
                          <a:latin typeface="Arial" panose="020B0604020202020204" pitchFamily="34" charset="0"/>
                        </a:rPr>
                        <a:t>Continue to publish in peer-reviewed journals</a:t>
                      </a:r>
                    </a:p>
                  </a:txBody>
                  <a:tcPr marL="8966" marR="8966" marT="8966" marB="0" anchor="b">
                    <a:lnL>
                      <a:noFill/>
                    </a:lnL>
                    <a:lnR>
                      <a:noFill/>
                    </a:lnR>
                    <a:lnT>
                      <a:noFill/>
                    </a:lnT>
                    <a:lnB>
                      <a:noFill/>
                    </a:lnB>
                  </a:tcPr>
                </a:tc>
                <a:tc>
                  <a:txBody>
                    <a:bodyPr/>
                    <a:lstStyle/>
                    <a:p>
                      <a:pPr algn="ctr" fontAlgn="b"/>
                      <a:r>
                        <a:rPr lang="en-US" sz="1000" b="0" i="0" u="none" strike="noStrike" dirty="0">
                          <a:solidFill>
                            <a:srgbClr val="000000"/>
                          </a:solidFill>
                          <a:effectLst/>
                          <a:latin typeface="Arial" panose="020B0604020202020204" pitchFamily="34" charset="0"/>
                        </a:rPr>
                        <a:t>28</a:t>
                      </a:r>
                    </a:p>
                  </a:txBody>
                  <a:tcPr marL="8966" marR="8966" marT="8966" marB="0" anchor="b">
                    <a:lnL>
                      <a:noFill/>
                    </a:lnL>
                    <a:lnR>
                      <a:noFill/>
                    </a:lnR>
                    <a:lnT>
                      <a:noFill/>
                    </a:lnT>
                    <a:lnB>
                      <a:noFill/>
                    </a:lnB>
                  </a:tcPr>
                </a:tc>
                <a:tc>
                  <a:txBody>
                    <a:bodyPr/>
                    <a:lstStyle/>
                    <a:p>
                      <a:pPr algn="ctr" fontAlgn="b"/>
                      <a:r>
                        <a:rPr lang="en-US" sz="1000" b="0" i="0" u="none" strike="noStrike" dirty="0">
                          <a:solidFill>
                            <a:srgbClr val="000000"/>
                          </a:solidFill>
                          <a:effectLst/>
                          <a:latin typeface="Arial" panose="020B0604020202020204" pitchFamily="34" charset="0"/>
                        </a:rPr>
                        <a:t>59.93</a:t>
                      </a:r>
                    </a:p>
                  </a:txBody>
                  <a:tcPr marL="8966" marR="8966" marT="8966" marB="0" anchor="b">
                    <a:lnL>
                      <a:noFill/>
                    </a:lnL>
                    <a:lnR>
                      <a:noFill/>
                    </a:lnR>
                    <a:lnT>
                      <a:noFill/>
                    </a:lnT>
                    <a:lnB>
                      <a:noFill/>
                    </a:lnB>
                  </a:tcPr>
                </a:tc>
                <a:tc>
                  <a:txBody>
                    <a:bodyPr/>
                    <a:lstStyle/>
                    <a:p>
                      <a:pPr algn="ctr" fontAlgn="b"/>
                      <a:r>
                        <a:rPr lang="en-US" sz="1000" b="0" i="0" u="none" strike="noStrike" dirty="0">
                          <a:solidFill>
                            <a:srgbClr val="000000"/>
                          </a:solidFill>
                          <a:effectLst/>
                          <a:latin typeface="Arial" panose="020B0604020202020204" pitchFamily="34" charset="0"/>
                        </a:rPr>
                        <a:t>23</a:t>
                      </a:r>
                    </a:p>
                  </a:txBody>
                  <a:tcPr marL="8966" marR="8966" marT="8966" marB="0" anchor="b">
                    <a:lnL>
                      <a:noFill/>
                    </a:lnL>
                    <a:lnR>
                      <a:noFill/>
                    </a:lnR>
                    <a:lnT>
                      <a:noFill/>
                    </a:lnT>
                    <a:lnB>
                      <a:noFill/>
                    </a:lnB>
                  </a:tcPr>
                </a:tc>
                <a:tc>
                  <a:txBody>
                    <a:bodyPr/>
                    <a:lstStyle/>
                    <a:p>
                      <a:pPr algn="ctr" fontAlgn="b"/>
                      <a:r>
                        <a:rPr lang="en-US" sz="1000" b="0" i="0" u="none" strike="noStrike" dirty="0">
                          <a:solidFill>
                            <a:srgbClr val="000000"/>
                          </a:solidFill>
                          <a:effectLst/>
                          <a:latin typeface="Arial" panose="020B0604020202020204" pitchFamily="34" charset="0"/>
                        </a:rPr>
                        <a:t>65.30</a:t>
                      </a:r>
                    </a:p>
                  </a:txBody>
                  <a:tcPr marL="8966" marR="8966" marT="8966" marB="0" anchor="b">
                    <a:lnL>
                      <a:noFill/>
                    </a:lnL>
                    <a:lnR>
                      <a:noFill/>
                    </a:lnR>
                    <a:lnT>
                      <a:noFill/>
                    </a:lnT>
                    <a:lnB>
                      <a:noFill/>
                    </a:lnB>
                  </a:tcPr>
                </a:tc>
                <a:extLst>
                  <a:ext uri="{0D108BD9-81ED-4DB2-BD59-A6C34878D82A}">
                    <a16:rowId xmlns="" xmlns:a16="http://schemas.microsoft.com/office/drawing/2014/main" val="2629624744"/>
                  </a:ext>
                </a:extLst>
              </a:tr>
              <a:tr h="181110">
                <a:tc>
                  <a:txBody>
                    <a:bodyPr/>
                    <a:lstStyle/>
                    <a:p>
                      <a:pPr algn="l" fontAlgn="b"/>
                      <a:r>
                        <a:rPr lang="en-US" sz="1000" b="0" i="0" u="none" strike="noStrike" dirty="0">
                          <a:solidFill>
                            <a:srgbClr val="000000"/>
                          </a:solidFill>
                          <a:effectLst/>
                          <a:latin typeface="Arial" panose="020B0604020202020204" pitchFamily="34" charset="0"/>
                        </a:rPr>
                        <a:t>Continue to present scholarly activities and at regional and/or national meetings</a:t>
                      </a:r>
                    </a:p>
                  </a:txBody>
                  <a:tcPr marL="8966" marR="8966" marT="8966" marB="0" anchor="b">
                    <a:lnL>
                      <a:noFill/>
                    </a:lnL>
                    <a:lnR>
                      <a:noFill/>
                    </a:lnR>
                    <a:lnT>
                      <a:noFill/>
                    </a:lnT>
                    <a:lnB>
                      <a:noFill/>
                    </a:lnB>
                  </a:tcPr>
                </a:tc>
                <a:tc>
                  <a:txBody>
                    <a:bodyPr/>
                    <a:lstStyle/>
                    <a:p>
                      <a:pPr algn="ctr" fontAlgn="b"/>
                      <a:r>
                        <a:rPr lang="en-US" sz="1000" b="0" i="0" u="none" strike="noStrike" dirty="0">
                          <a:solidFill>
                            <a:srgbClr val="000000"/>
                          </a:solidFill>
                          <a:effectLst/>
                          <a:latin typeface="Arial" panose="020B0604020202020204" pitchFamily="34" charset="0"/>
                        </a:rPr>
                        <a:t>28</a:t>
                      </a:r>
                    </a:p>
                  </a:txBody>
                  <a:tcPr marL="8966" marR="8966" marT="8966" marB="0" anchor="b">
                    <a:lnL>
                      <a:noFill/>
                    </a:lnL>
                    <a:lnR>
                      <a:noFill/>
                    </a:lnR>
                    <a:lnT>
                      <a:noFill/>
                    </a:lnT>
                    <a:lnB>
                      <a:noFill/>
                    </a:lnB>
                  </a:tcPr>
                </a:tc>
                <a:tc>
                  <a:txBody>
                    <a:bodyPr/>
                    <a:lstStyle/>
                    <a:p>
                      <a:pPr algn="ctr" fontAlgn="b"/>
                      <a:r>
                        <a:rPr lang="en-US" sz="1000" b="0" i="0" u="none" strike="noStrike" dirty="0">
                          <a:solidFill>
                            <a:srgbClr val="000000"/>
                          </a:solidFill>
                          <a:effectLst/>
                          <a:latin typeface="Arial" panose="020B0604020202020204" pitchFamily="34" charset="0"/>
                        </a:rPr>
                        <a:t>62.86</a:t>
                      </a:r>
                    </a:p>
                  </a:txBody>
                  <a:tcPr marL="8966" marR="8966" marT="8966" marB="0" anchor="b">
                    <a:lnL>
                      <a:noFill/>
                    </a:lnL>
                    <a:lnR>
                      <a:noFill/>
                    </a:lnR>
                    <a:lnT>
                      <a:noFill/>
                    </a:lnT>
                    <a:lnB>
                      <a:noFill/>
                    </a:lnB>
                  </a:tcPr>
                </a:tc>
                <a:tc>
                  <a:txBody>
                    <a:bodyPr/>
                    <a:lstStyle/>
                    <a:p>
                      <a:pPr algn="ctr" fontAlgn="b"/>
                      <a:r>
                        <a:rPr lang="en-US" sz="1000" b="0" i="0" u="none" strike="noStrike" dirty="0">
                          <a:solidFill>
                            <a:srgbClr val="000000"/>
                          </a:solidFill>
                          <a:effectLst/>
                          <a:latin typeface="Arial" panose="020B0604020202020204" pitchFamily="34" charset="0"/>
                        </a:rPr>
                        <a:t>23</a:t>
                      </a:r>
                    </a:p>
                  </a:txBody>
                  <a:tcPr marL="8966" marR="8966" marT="8966" marB="0" anchor="b">
                    <a:lnL>
                      <a:noFill/>
                    </a:lnL>
                    <a:lnR>
                      <a:noFill/>
                    </a:lnR>
                    <a:lnT>
                      <a:noFill/>
                    </a:lnT>
                    <a:lnB>
                      <a:noFill/>
                    </a:lnB>
                  </a:tcPr>
                </a:tc>
                <a:tc>
                  <a:txBody>
                    <a:bodyPr/>
                    <a:lstStyle/>
                    <a:p>
                      <a:pPr algn="ctr" fontAlgn="b"/>
                      <a:r>
                        <a:rPr lang="en-US" sz="1000" b="0" i="0" u="none" strike="noStrike" dirty="0">
                          <a:solidFill>
                            <a:srgbClr val="000000"/>
                          </a:solidFill>
                          <a:effectLst/>
                          <a:latin typeface="Arial" panose="020B0604020202020204" pitchFamily="34" charset="0"/>
                        </a:rPr>
                        <a:t>71.22</a:t>
                      </a:r>
                    </a:p>
                  </a:txBody>
                  <a:tcPr marL="8966" marR="8966" marT="8966" marB="0" anchor="b">
                    <a:lnL>
                      <a:noFill/>
                    </a:lnL>
                    <a:lnR>
                      <a:noFill/>
                    </a:lnR>
                    <a:lnT>
                      <a:noFill/>
                    </a:lnT>
                    <a:lnB>
                      <a:noFill/>
                    </a:lnB>
                  </a:tcPr>
                </a:tc>
                <a:extLst>
                  <a:ext uri="{0D108BD9-81ED-4DB2-BD59-A6C34878D82A}">
                    <a16:rowId xmlns="" xmlns:a16="http://schemas.microsoft.com/office/drawing/2014/main" val="532259671"/>
                  </a:ext>
                </a:extLst>
              </a:tr>
              <a:tr h="181110">
                <a:tc>
                  <a:txBody>
                    <a:bodyPr/>
                    <a:lstStyle/>
                    <a:p>
                      <a:pPr algn="l" fontAlgn="b"/>
                      <a:r>
                        <a:rPr lang="en-US" sz="1000" b="1" i="1" u="none" strike="noStrike" dirty="0">
                          <a:solidFill>
                            <a:srgbClr val="000000"/>
                          </a:solidFill>
                          <a:effectLst/>
                          <a:latin typeface="Arial" panose="020B0604020202020204" pitchFamily="34" charset="0"/>
                        </a:rPr>
                        <a:t>Membership Development </a:t>
                      </a:r>
                    </a:p>
                  </a:txBody>
                  <a:tcPr marL="8966" marR="8966" marT="8966" marB="0" anchor="b">
                    <a:lnL>
                      <a:noFill/>
                    </a:lnL>
                    <a:lnR>
                      <a:noFill/>
                    </a:lnR>
                    <a:lnT>
                      <a:noFill/>
                    </a:lnT>
                    <a:lnB>
                      <a:noFill/>
                    </a:lnB>
                    <a:solidFill>
                      <a:srgbClr val="D9E1F2"/>
                    </a:solidFill>
                  </a:tcPr>
                </a:tc>
                <a:tc>
                  <a:txBody>
                    <a:bodyPr/>
                    <a:lstStyle/>
                    <a:p>
                      <a:pPr algn="ctr" fontAlgn="b"/>
                      <a:r>
                        <a:rPr lang="en-US" sz="1000" b="0" i="0" u="none" strike="noStrike" dirty="0">
                          <a:solidFill>
                            <a:srgbClr val="000000"/>
                          </a:solidFill>
                          <a:effectLst/>
                          <a:latin typeface="Arial" panose="020B0604020202020204" pitchFamily="34" charset="0"/>
                        </a:rPr>
                        <a:t> </a:t>
                      </a:r>
                    </a:p>
                  </a:txBody>
                  <a:tcPr marL="8966" marR="8966" marT="8966" marB="0" anchor="b">
                    <a:lnL>
                      <a:noFill/>
                    </a:lnL>
                    <a:lnR>
                      <a:noFill/>
                    </a:lnR>
                    <a:lnT>
                      <a:noFill/>
                    </a:lnT>
                    <a:lnB>
                      <a:noFill/>
                    </a:lnB>
                    <a:solidFill>
                      <a:srgbClr val="D9E1F2"/>
                    </a:solidFill>
                  </a:tcPr>
                </a:tc>
                <a:tc>
                  <a:txBody>
                    <a:bodyPr/>
                    <a:lstStyle/>
                    <a:p>
                      <a:pPr algn="ctr" fontAlgn="b"/>
                      <a:r>
                        <a:rPr lang="en-US" sz="1000" b="0" i="0" u="none" strike="noStrike" dirty="0">
                          <a:solidFill>
                            <a:srgbClr val="000000"/>
                          </a:solidFill>
                          <a:effectLst/>
                          <a:latin typeface="Arial" panose="020B0604020202020204" pitchFamily="34" charset="0"/>
                        </a:rPr>
                        <a:t> </a:t>
                      </a:r>
                    </a:p>
                  </a:txBody>
                  <a:tcPr marL="8966" marR="8966" marT="8966" marB="0" anchor="b">
                    <a:lnL>
                      <a:noFill/>
                    </a:lnL>
                    <a:lnR>
                      <a:noFill/>
                    </a:lnR>
                    <a:lnT>
                      <a:noFill/>
                    </a:lnT>
                    <a:lnB>
                      <a:noFill/>
                    </a:lnB>
                    <a:solidFill>
                      <a:srgbClr val="D9E1F2"/>
                    </a:solidFill>
                  </a:tcPr>
                </a:tc>
                <a:tc>
                  <a:txBody>
                    <a:bodyPr/>
                    <a:lstStyle/>
                    <a:p>
                      <a:pPr algn="ctr" fontAlgn="b"/>
                      <a:r>
                        <a:rPr lang="en-US" sz="1000" b="0" i="0" u="none" strike="noStrike" dirty="0">
                          <a:solidFill>
                            <a:srgbClr val="000000"/>
                          </a:solidFill>
                          <a:effectLst/>
                          <a:latin typeface="Arial" panose="020B0604020202020204" pitchFamily="34" charset="0"/>
                        </a:rPr>
                        <a:t> </a:t>
                      </a:r>
                    </a:p>
                  </a:txBody>
                  <a:tcPr marL="8966" marR="8966" marT="8966" marB="0" anchor="b">
                    <a:lnL>
                      <a:noFill/>
                    </a:lnL>
                    <a:lnR>
                      <a:noFill/>
                    </a:lnR>
                    <a:lnT>
                      <a:noFill/>
                    </a:lnT>
                    <a:lnB>
                      <a:noFill/>
                    </a:lnB>
                    <a:solidFill>
                      <a:srgbClr val="D9E1F2"/>
                    </a:solidFill>
                  </a:tcPr>
                </a:tc>
                <a:tc>
                  <a:txBody>
                    <a:bodyPr/>
                    <a:lstStyle/>
                    <a:p>
                      <a:pPr algn="ctr" fontAlgn="b"/>
                      <a:r>
                        <a:rPr lang="en-US" sz="1000" b="0" i="0" u="none" strike="noStrike" dirty="0">
                          <a:solidFill>
                            <a:srgbClr val="000000"/>
                          </a:solidFill>
                          <a:effectLst/>
                          <a:latin typeface="Arial" panose="020B0604020202020204" pitchFamily="34" charset="0"/>
                        </a:rPr>
                        <a:t> </a:t>
                      </a:r>
                    </a:p>
                  </a:txBody>
                  <a:tcPr marL="8966" marR="8966" marT="8966" marB="0" anchor="b">
                    <a:lnL>
                      <a:noFill/>
                    </a:lnL>
                    <a:lnR>
                      <a:noFill/>
                    </a:lnR>
                    <a:lnT>
                      <a:noFill/>
                    </a:lnT>
                    <a:lnB>
                      <a:noFill/>
                    </a:lnB>
                    <a:solidFill>
                      <a:srgbClr val="D9E1F2"/>
                    </a:solidFill>
                  </a:tcPr>
                </a:tc>
                <a:extLst>
                  <a:ext uri="{0D108BD9-81ED-4DB2-BD59-A6C34878D82A}">
                    <a16:rowId xmlns="" xmlns:a16="http://schemas.microsoft.com/office/drawing/2014/main" val="1411338987"/>
                  </a:ext>
                </a:extLst>
              </a:tr>
              <a:tr h="181110">
                <a:tc>
                  <a:txBody>
                    <a:bodyPr/>
                    <a:lstStyle/>
                    <a:p>
                      <a:pPr algn="l" fontAlgn="b"/>
                      <a:r>
                        <a:rPr lang="en-US" sz="1000" b="0" i="0" u="none" strike="noStrike" dirty="0">
                          <a:solidFill>
                            <a:srgbClr val="000000"/>
                          </a:solidFill>
                          <a:effectLst/>
                          <a:latin typeface="Arial" panose="020B0604020202020204" pitchFamily="34" charset="0"/>
                        </a:rPr>
                        <a:t>Continue to offer the CAEMA certificate program and attract active participation </a:t>
                      </a:r>
                    </a:p>
                  </a:txBody>
                  <a:tcPr marL="8966" marR="8966" marT="8966" marB="0" anchor="b">
                    <a:lnL>
                      <a:noFill/>
                    </a:lnL>
                    <a:lnR>
                      <a:noFill/>
                    </a:lnR>
                    <a:lnT>
                      <a:noFill/>
                    </a:lnT>
                    <a:lnB>
                      <a:noFill/>
                    </a:lnB>
                  </a:tcPr>
                </a:tc>
                <a:tc>
                  <a:txBody>
                    <a:bodyPr/>
                    <a:lstStyle/>
                    <a:p>
                      <a:pPr algn="ctr" fontAlgn="b"/>
                      <a:r>
                        <a:rPr lang="en-US" sz="1000" b="0" i="0" u="none" strike="noStrike" dirty="0">
                          <a:solidFill>
                            <a:srgbClr val="000000"/>
                          </a:solidFill>
                          <a:effectLst/>
                          <a:latin typeface="Arial" panose="020B0604020202020204" pitchFamily="34" charset="0"/>
                        </a:rPr>
                        <a:t>28</a:t>
                      </a:r>
                    </a:p>
                  </a:txBody>
                  <a:tcPr marL="8966" marR="8966" marT="8966" marB="0" anchor="b">
                    <a:lnL>
                      <a:noFill/>
                    </a:lnL>
                    <a:lnR>
                      <a:noFill/>
                    </a:lnR>
                    <a:lnT>
                      <a:noFill/>
                    </a:lnT>
                    <a:lnB>
                      <a:noFill/>
                    </a:lnB>
                  </a:tcPr>
                </a:tc>
                <a:tc>
                  <a:txBody>
                    <a:bodyPr/>
                    <a:lstStyle/>
                    <a:p>
                      <a:pPr algn="ctr" fontAlgn="b"/>
                      <a:r>
                        <a:rPr lang="en-US" sz="1000" b="0" i="0" u="none" strike="noStrike" dirty="0">
                          <a:solidFill>
                            <a:srgbClr val="000000"/>
                          </a:solidFill>
                          <a:effectLst/>
                          <a:latin typeface="Arial" panose="020B0604020202020204" pitchFamily="34" charset="0"/>
                        </a:rPr>
                        <a:t>77.39</a:t>
                      </a:r>
                    </a:p>
                  </a:txBody>
                  <a:tcPr marL="8966" marR="8966" marT="8966" marB="0" anchor="b">
                    <a:lnL>
                      <a:noFill/>
                    </a:lnL>
                    <a:lnR>
                      <a:noFill/>
                    </a:lnR>
                    <a:lnT>
                      <a:noFill/>
                    </a:lnT>
                    <a:lnB>
                      <a:noFill/>
                    </a:lnB>
                  </a:tcPr>
                </a:tc>
                <a:tc>
                  <a:txBody>
                    <a:bodyPr/>
                    <a:lstStyle/>
                    <a:p>
                      <a:pPr algn="ctr" fontAlgn="b"/>
                      <a:r>
                        <a:rPr lang="en-US" sz="1000" b="0" i="0" u="none" strike="noStrike" dirty="0">
                          <a:solidFill>
                            <a:srgbClr val="000000"/>
                          </a:solidFill>
                          <a:effectLst/>
                          <a:latin typeface="Arial" panose="020B0604020202020204" pitchFamily="34" charset="0"/>
                        </a:rPr>
                        <a:t>23</a:t>
                      </a:r>
                    </a:p>
                  </a:txBody>
                  <a:tcPr marL="8966" marR="8966" marT="8966" marB="0" anchor="b">
                    <a:lnL>
                      <a:noFill/>
                    </a:lnL>
                    <a:lnR>
                      <a:noFill/>
                    </a:lnR>
                    <a:lnT>
                      <a:noFill/>
                    </a:lnT>
                    <a:lnB>
                      <a:noFill/>
                    </a:lnB>
                  </a:tcPr>
                </a:tc>
                <a:tc>
                  <a:txBody>
                    <a:bodyPr/>
                    <a:lstStyle/>
                    <a:p>
                      <a:pPr algn="ctr" fontAlgn="b"/>
                      <a:r>
                        <a:rPr lang="en-US" sz="1000" b="0" i="0" u="none" strike="noStrike" dirty="0">
                          <a:solidFill>
                            <a:srgbClr val="000000"/>
                          </a:solidFill>
                          <a:effectLst/>
                          <a:latin typeface="Arial" panose="020B0604020202020204" pitchFamily="34" charset="0"/>
                        </a:rPr>
                        <a:t>84.96</a:t>
                      </a:r>
                    </a:p>
                  </a:txBody>
                  <a:tcPr marL="8966" marR="8966" marT="8966" marB="0" anchor="b">
                    <a:lnL>
                      <a:noFill/>
                    </a:lnL>
                    <a:lnR>
                      <a:noFill/>
                    </a:lnR>
                    <a:lnT>
                      <a:noFill/>
                    </a:lnT>
                    <a:lnB>
                      <a:noFill/>
                    </a:lnB>
                  </a:tcPr>
                </a:tc>
                <a:extLst>
                  <a:ext uri="{0D108BD9-81ED-4DB2-BD59-A6C34878D82A}">
                    <a16:rowId xmlns="" xmlns:a16="http://schemas.microsoft.com/office/drawing/2014/main" val="1172245725"/>
                  </a:ext>
                </a:extLst>
              </a:tr>
              <a:tr h="181110">
                <a:tc>
                  <a:txBody>
                    <a:bodyPr/>
                    <a:lstStyle/>
                    <a:p>
                      <a:pPr algn="l" fontAlgn="b"/>
                      <a:r>
                        <a:rPr lang="en-US" sz="1000" b="0" i="0" u="none" strike="noStrike" dirty="0">
                          <a:solidFill>
                            <a:srgbClr val="000000"/>
                          </a:solidFill>
                          <a:effectLst/>
                          <a:latin typeface="Arial" panose="020B0604020202020204" pitchFamily="34" charset="0"/>
                        </a:rPr>
                        <a:t>Continue to elevate and expand the value of administrators within EM through Society education offerings</a:t>
                      </a:r>
                    </a:p>
                  </a:txBody>
                  <a:tcPr marL="8966" marR="8966" marT="8966" marB="0" anchor="b">
                    <a:lnL>
                      <a:noFill/>
                    </a:lnL>
                    <a:lnR>
                      <a:noFill/>
                    </a:lnR>
                    <a:lnT>
                      <a:noFill/>
                    </a:lnT>
                    <a:lnB>
                      <a:noFill/>
                    </a:lnB>
                  </a:tcPr>
                </a:tc>
                <a:tc>
                  <a:txBody>
                    <a:bodyPr/>
                    <a:lstStyle/>
                    <a:p>
                      <a:pPr algn="ctr" fontAlgn="b"/>
                      <a:r>
                        <a:rPr lang="en-US" sz="1000" b="0" i="0" u="none" strike="noStrike" dirty="0">
                          <a:solidFill>
                            <a:srgbClr val="000000"/>
                          </a:solidFill>
                          <a:effectLst/>
                          <a:latin typeface="Arial" panose="020B0604020202020204" pitchFamily="34" charset="0"/>
                        </a:rPr>
                        <a:t>28</a:t>
                      </a:r>
                    </a:p>
                  </a:txBody>
                  <a:tcPr marL="8966" marR="8966" marT="8966" marB="0" anchor="b">
                    <a:lnL>
                      <a:noFill/>
                    </a:lnL>
                    <a:lnR>
                      <a:noFill/>
                    </a:lnR>
                    <a:lnT>
                      <a:noFill/>
                    </a:lnT>
                    <a:lnB>
                      <a:noFill/>
                    </a:lnB>
                  </a:tcPr>
                </a:tc>
                <a:tc>
                  <a:txBody>
                    <a:bodyPr/>
                    <a:lstStyle/>
                    <a:p>
                      <a:pPr algn="ctr" fontAlgn="b"/>
                      <a:r>
                        <a:rPr lang="en-US" sz="1000" b="0" i="0" u="none" strike="noStrike" dirty="0">
                          <a:solidFill>
                            <a:srgbClr val="000000"/>
                          </a:solidFill>
                          <a:effectLst/>
                          <a:latin typeface="Arial" panose="020B0604020202020204" pitchFamily="34" charset="0"/>
                        </a:rPr>
                        <a:t>71.43</a:t>
                      </a:r>
                    </a:p>
                  </a:txBody>
                  <a:tcPr marL="8966" marR="8966" marT="8966" marB="0" anchor="b">
                    <a:lnL>
                      <a:noFill/>
                    </a:lnL>
                    <a:lnR>
                      <a:noFill/>
                    </a:lnR>
                    <a:lnT>
                      <a:noFill/>
                    </a:lnT>
                    <a:lnB>
                      <a:noFill/>
                    </a:lnB>
                  </a:tcPr>
                </a:tc>
                <a:tc>
                  <a:txBody>
                    <a:bodyPr/>
                    <a:lstStyle/>
                    <a:p>
                      <a:pPr algn="ctr" fontAlgn="b"/>
                      <a:r>
                        <a:rPr lang="en-US" sz="1000" b="0" i="0" u="none" strike="noStrike" dirty="0">
                          <a:solidFill>
                            <a:srgbClr val="000000"/>
                          </a:solidFill>
                          <a:effectLst/>
                          <a:latin typeface="Arial" panose="020B0604020202020204" pitchFamily="34" charset="0"/>
                        </a:rPr>
                        <a:t>23</a:t>
                      </a:r>
                    </a:p>
                  </a:txBody>
                  <a:tcPr marL="8966" marR="8966" marT="8966" marB="0" anchor="b">
                    <a:lnL>
                      <a:noFill/>
                    </a:lnL>
                    <a:lnR>
                      <a:noFill/>
                    </a:lnR>
                    <a:lnT>
                      <a:noFill/>
                    </a:lnT>
                    <a:lnB>
                      <a:noFill/>
                    </a:lnB>
                  </a:tcPr>
                </a:tc>
                <a:tc>
                  <a:txBody>
                    <a:bodyPr/>
                    <a:lstStyle/>
                    <a:p>
                      <a:pPr algn="ctr" fontAlgn="b"/>
                      <a:r>
                        <a:rPr lang="en-US" sz="1000" b="0" i="0" u="none" strike="noStrike" dirty="0">
                          <a:solidFill>
                            <a:srgbClr val="000000"/>
                          </a:solidFill>
                          <a:effectLst/>
                          <a:latin typeface="Arial" panose="020B0604020202020204" pitchFamily="34" charset="0"/>
                        </a:rPr>
                        <a:t>75.65</a:t>
                      </a:r>
                    </a:p>
                  </a:txBody>
                  <a:tcPr marL="8966" marR="8966" marT="8966" marB="0" anchor="b">
                    <a:lnL>
                      <a:noFill/>
                    </a:lnL>
                    <a:lnR>
                      <a:noFill/>
                    </a:lnR>
                    <a:lnT>
                      <a:noFill/>
                    </a:lnT>
                    <a:lnB>
                      <a:noFill/>
                    </a:lnB>
                  </a:tcPr>
                </a:tc>
                <a:extLst>
                  <a:ext uri="{0D108BD9-81ED-4DB2-BD59-A6C34878D82A}">
                    <a16:rowId xmlns="" xmlns:a16="http://schemas.microsoft.com/office/drawing/2014/main" val="4278345379"/>
                  </a:ext>
                </a:extLst>
              </a:tr>
              <a:tr h="181110">
                <a:tc>
                  <a:txBody>
                    <a:bodyPr/>
                    <a:lstStyle/>
                    <a:p>
                      <a:pPr algn="l" fontAlgn="b"/>
                      <a:r>
                        <a:rPr lang="en-US" sz="1000" b="0" i="0" u="none" strike="noStrike" dirty="0">
                          <a:solidFill>
                            <a:srgbClr val="000000"/>
                          </a:solidFill>
                          <a:effectLst/>
                          <a:latin typeface="Arial" panose="020B0604020202020204" pitchFamily="34" charset="0"/>
                        </a:rPr>
                        <a:t>Academy will work with other SAEM academies to publish position papers </a:t>
                      </a:r>
                    </a:p>
                  </a:txBody>
                  <a:tcPr marL="8966" marR="8966" marT="8966" marB="0" anchor="b">
                    <a:lnL>
                      <a:noFill/>
                    </a:lnL>
                    <a:lnR>
                      <a:noFill/>
                    </a:lnR>
                    <a:lnT>
                      <a:noFill/>
                    </a:lnT>
                    <a:lnB>
                      <a:noFill/>
                    </a:lnB>
                  </a:tcPr>
                </a:tc>
                <a:tc>
                  <a:txBody>
                    <a:bodyPr/>
                    <a:lstStyle/>
                    <a:p>
                      <a:pPr algn="ctr" fontAlgn="b"/>
                      <a:r>
                        <a:rPr lang="en-US" sz="1000" b="0" i="0" u="none" strike="noStrike" dirty="0">
                          <a:solidFill>
                            <a:srgbClr val="000000"/>
                          </a:solidFill>
                          <a:effectLst/>
                          <a:latin typeface="Arial" panose="020B0604020202020204" pitchFamily="34" charset="0"/>
                        </a:rPr>
                        <a:t>28</a:t>
                      </a:r>
                    </a:p>
                  </a:txBody>
                  <a:tcPr marL="8966" marR="8966" marT="8966" marB="0" anchor="b">
                    <a:lnL>
                      <a:noFill/>
                    </a:lnL>
                    <a:lnR>
                      <a:noFill/>
                    </a:lnR>
                    <a:lnT>
                      <a:noFill/>
                    </a:lnT>
                    <a:lnB>
                      <a:noFill/>
                    </a:lnB>
                  </a:tcPr>
                </a:tc>
                <a:tc>
                  <a:txBody>
                    <a:bodyPr/>
                    <a:lstStyle/>
                    <a:p>
                      <a:pPr algn="ctr" fontAlgn="b"/>
                      <a:r>
                        <a:rPr lang="en-US" sz="1000" b="0" i="0" u="none" strike="noStrike" dirty="0">
                          <a:solidFill>
                            <a:srgbClr val="000000"/>
                          </a:solidFill>
                          <a:effectLst/>
                          <a:latin typeface="Arial" panose="020B0604020202020204" pitchFamily="34" charset="0"/>
                        </a:rPr>
                        <a:t>59.96</a:t>
                      </a:r>
                    </a:p>
                  </a:txBody>
                  <a:tcPr marL="8966" marR="8966" marT="8966" marB="0" anchor="b">
                    <a:lnL>
                      <a:noFill/>
                    </a:lnL>
                    <a:lnR>
                      <a:noFill/>
                    </a:lnR>
                    <a:lnT>
                      <a:noFill/>
                    </a:lnT>
                    <a:lnB>
                      <a:noFill/>
                    </a:lnB>
                  </a:tcPr>
                </a:tc>
                <a:tc>
                  <a:txBody>
                    <a:bodyPr/>
                    <a:lstStyle/>
                    <a:p>
                      <a:pPr algn="ctr" fontAlgn="b"/>
                      <a:r>
                        <a:rPr lang="en-US" sz="1000" b="0" i="0" u="none" strike="noStrike" dirty="0">
                          <a:solidFill>
                            <a:srgbClr val="000000"/>
                          </a:solidFill>
                          <a:effectLst/>
                          <a:latin typeface="Arial" panose="020B0604020202020204" pitchFamily="34" charset="0"/>
                        </a:rPr>
                        <a:t>23</a:t>
                      </a:r>
                    </a:p>
                  </a:txBody>
                  <a:tcPr marL="8966" marR="8966" marT="8966" marB="0" anchor="b">
                    <a:lnL>
                      <a:noFill/>
                    </a:lnL>
                    <a:lnR>
                      <a:noFill/>
                    </a:lnR>
                    <a:lnT>
                      <a:noFill/>
                    </a:lnT>
                    <a:lnB>
                      <a:noFill/>
                    </a:lnB>
                  </a:tcPr>
                </a:tc>
                <a:tc>
                  <a:txBody>
                    <a:bodyPr/>
                    <a:lstStyle/>
                    <a:p>
                      <a:pPr algn="ctr" fontAlgn="b"/>
                      <a:r>
                        <a:rPr lang="en-US" sz="1000" b="0" i="0" u="none" strike="noStrike" dirty="0">
                          <a:solidFill>
                            <a:srgbClr val="000000"/>
                          </a:solidFill>
                          <a:effectLst/>
                          <a:latin typeface="Arial" panose="020B0604020202020204" pitchFamily="34" charset="0"/>
                        </a:rPr>
                        <a:t>67.87</a:t>
                      </a:r>
                    </a:p>
                  </a:txBody>
                  <a:tcPr marL="8966" marR="8966" marT="8966" marB="0" anchor="b">
                    <a:lnL>
                      <a:noFill/>
                    </a:lnL>
                    <a:lnR>
                      <a:noFill/>
                    </a:lnR>
                    <a:lnT>
                      <a:noFill/>
                    </a:lnT>
                    <a:lnB>
                      <a:noFill/>
                    </a:lnB>
                  </a:tcPr>
                </a:tc>
                <a:extLst>
                  <a:ext uri="{0D108BD9-81ED-4DB2-BD59-A6C34878D82A}">
                    <a16:rowId xmlns="" xmlns:a16="http://schemas.microsoft.com/office/drawing/2014/main" val="3340905660"/>
                  </a:ext>
                </a:extLst>
              </a:tr>
              <a:tr h="181110">
                <a:tc>
                  <a:txBody>
                    <a:bodyPr/>
                    <a:lstStyle/>
                    <a:p>
                      <a:pPr algn="l" fontAlgn="b"/>
                      <a:r>
                        <a:rPr lang="en-US" sz="1000" b="0" i="0" u="none" strike="noStrike" dirty="0">
                          <a:solidFill>
                            <a:srgbClr val="000000"/>
                          </a:solidFill>
                          <a:effectLst/>
                          <a:latin typeface="Arial" panose="020B0604020202020204" pitchFamily="34" charset="0"/>
                        </a:rPr>
                        <a:t>Provide training and expertise to administrators so they can fully utilize the Round Table Analytics website tool </a:t>
                      </a:r>
                    </a:p>
                  </a:txBody>
                  <a:tcPr marL="8966" marR="8966" marT="8966" marB="0" anchor="b">
                    <a:lnL>
                      <a:noFill/>
                    </a:lnL>
                    <a:lnR>
                      <a:noFill/>
                    </a:lnR>
                    <a:lnT>
                      <a:noFill/>
                    </a:lnT>
                    <a:lnB>
                      <a:noFill/>
                    </a:lnB>
                  </a:tcPr>
                </a:tc>
                <a:tc>
                  <a:txBody>
                    <a:bodyPr/>
                    <a:lstStyle/>
                    <a:p>
                      <a:pPr algn="ctr" fontAlgn="b"/>
                      <a:r>
                        <a:rPr lang="en-US" sz="1000" b="0" i="0" u="none" strike="noStrike" dirty="0">
                          <a:solidFill>
                            <a:srgbClr val="000000"/>
                          </a:solidFill>
                          <a:effectLst/>
                          <a:latin typeface="Arial" panose="020B0604020202020204" pitchFamily="34" charset="0"/>
                        </a:rPr>
                        <a:t>28</a:t>
                      </a:r>
                    </a:p>
                  </a:txBody>
                  <a:tcPr marL="8966" marR="8966" marT="8966" marB="0" anchor="b">
                    <a:lnL>
                      <a:noFill/>
                    </a:lnL>
                    <a:lnR>
                      <a:noFill/>
                    </a:lnR>
                    <a:lnT>
                      <a:noFill/>
                    </a:lnT>
                    <a:lnB>
                      <a:noFill/>
                    </a:lnB>
                  </a:tcPr>
                </a:tc>
                <a:tc>
                  <a:txBody>
                    <a:bodyPr/>
                    <a:lstStyle/>
                    <a:p>
                      <a:pPr algn="ctr" fontAlgn="b"/>
                      <a:r>
                        <a:rPr lang="en-US" sz="1000" b="0" i="0" u="none" strike="noStrike" dirty="0">
                          <a:solidFill>
                            <a:srgbClr val="000000"/>
                          </a:solidFill>
                          <a:effectLst/>
                          <a:latin typeface="Arial" panose="020B0604020202020204" pitchFamily="34" charset="0"/>
                        </a:rPr>
                        <a:t>75.82</a:t>
                      </a:r>
                    </a:p>
                  </a:txBody>
                  <a:tcPr marL="8966" marR="8966" marT="8966" marB="0" anchor="b">
                    <a:lnL>
                      <a:noFill/>
                    </a:lnL>
                    <a:lnR>
                      <a:noFill/>
                    </a:lnR>
                    <a:lnT>
                      <a:noFill/>
                    </a:lnT>
                    <a:lnB>
                      <a:noFill/>
                    </a:lnB>
                  </a:tcPr>
                </a:tc>
                <a:tc>
                  <a:txBody>
                    <a:bodyPr/>
                    <a:lstStyle/>
                    <a:p>
                      <a:pPr algn="ctr" fontAlgn="b"/>
                      <a:r>
                        <a:rPr lang="en-US" sz="1000" b="0" i="0" u="none" strike="noStrike" dirty="0">
                          <a:solidFill>
                            <a:srgbClr val="000000"/>
                          </a:solidFill>
                          <a:effectLst/>
                          <a:latin typeface="Arial" panose="020B0604020202020204" pitchFamily="34" charset="0"/>
                        </a:rPr>
                        <a:t>23</a:t>
                      </a:r>
                    </a:p>
                  </a:txBody>
                  <a:tcPr marL="8966" marR="8966" marT="8966" marB="0" anchor="b">
                    <a:lnL>
                      <a:noFill/>
                    </a:lnL>
                    <a:lnR>
                      <a:noFill/>
                    </a:lnR>
                    <a:lnT>
                      <a:noFill/>
                    </a:lnT>
                    <a:lnB>
                      <a:noFill/>
                    </a:lnB>
                  </a:tcPr>
                </a:tc>
                <a:tc>
                  <a:txBody>
                    <a:bodyPr/>
                    <a:lstStyle/>
                    <a:p>
                      <a:pPr algn="ctr" fontAlgn="b"/>
                      <a:r>
                        <a:rPr lang="en-US" sz="1000" b="0" i="0" u="none" strike="noStrike" dirty="0">
                          <a:solidFill>
                            <a:srgbClr val="000000"/>
                          </a:solidFill>
                          <a:effectLst/>
                          <a:latin typeface="Arial" panose="020B0604020202020204" pitchFamily="34" charset="0"/>
                        </a:rPr>
                        <a:t>81.78</a:t>
                      </a:r>
                    </a:p>
                  </a:txBody>
                  <a:tcPr marL="8966" marR="8966" marT="8966" marB="0" anchor="b">
                    <a:lnL>
                      <a:noFill/>
                    </a:lnL>
                    <a:lnR>
                      <a:noFill/>
                    </a:lnR>
                    <a:lnT>
                      <a:noFill/>
                    </a:lnT>
                    <a:lnB>
                      <a:noFill/>
                    </a:lnB>
                  </a:tcPr>
                </a:tc>
                <a:extLst>
                  <a:ext uri="{0D108BD9-81ED-4DB2-BD59-A6C34878D82A}">
                    <a16:rowId xmlns="" xmlns:a16="http://schemas.microsoft.com/office/drawing/2014/main" val="4044814517"/>
                  </a:ext>
                </a:extLst>
              </a:tr>
              <a:tr h="189123">
                <a:tc>
                  <a:txBody>
                    <a:bodyPr/>
                    <a:lstStyle/>
                    <a:p>
                      <a:pPr algn="l" fontAlgn="b"/>
                      <a:r>
                        <a:rPr lang="en-US" sz="1000" b="0" i="0" u="none" strike="noStrike" dirty="0">
                          <a:solidFill>
                            <a:srgbClr val="000000"/>
                          </a:solidFill>
                          <a:effectLst/>
                          <a:latin typeface="Arial" panose="020B0604020202020204" pitchFamily="34" charset="0"/>
                        </a:rPr>
                        <a:t>Provide regular opportunities for continuing education and professional development between the annual retreats </a:t>
                      </a:r>
                    </a:p>
                  </a:txBody>
                  <a:tcPr marL="8966" marR="8966" marT="8966" marB="0" anchor="b">
                    <a:lnL>
                      <a:noFill/>
                    </a:lnL>
                    <a:lnR>
                      <a:noFill/>
                    </a:lnR>
                    <a:lnT>
                      <a:noFill/>
                    </a:lnT>
                    <a:lnB>
                      <a:noFill/>
                    </a:lnB>
                  </a:tcPr>
                </a:tc>
                <a:tc>
                  <a:txBody>
                    <a:bodyPr/>
                    <a:lstStyle/>
                    <a:p>
                      <a:pPr algn="ctr" fontAlgn="b"/>
                      <a:r>
                        <a:rPr lang="en-US" sz="1000" b="0" i="0" u="none" strike="noStrike" dirty="0">
                          <a:solidFill>
                            <a:srgbClr val="000000"/>
                          </a:solidFill>
                          <a:effectLst/>
                          <a:latin typeface="Arial" panose="020B0604020202020204" pitchFamily="34" charset="0"/>
                        </a:rPr>
                        <a:t>28</a:t>
                      </a:r>
                    </a:p>
                  </a:txBody>
                  <a:tcPr marL="8966" marR="8966" marT="8966" marB="0" anchor="b">
                    <a:lnL>
                      <a:noFill/>
                    </a:lnL>
                    <a:lnR>
                      <a:noFill/>
                    </a:lnR>
                    <a:lnT>
                      <a:noFill/>
                    </a:lnT>
                    <a:lnB>
                      <a:noFill/>
                    </a:lnB>
                  </a:tcPr>
                </a:tc>
                <a:tc>
                  <a:txBody>
                    <a:bodyPr/>
                    <a:lstStyle/>
                    <a:p>
                      <a:pPr algn="ctr" fontAlgn="b"/>
                      <a:r>
                        <a:rPr lang="en-US" sz="1000" b="0" i="0" u="none" strike="noStrike" dirty="0">
                          <a:solidFill>
                            <a:srgbClr val="000000"/>
                          </a:solidFill>
                          <a:effectLst/>
                          <a:latin typeface="Arial" panose="020B0604020202020204" pitchFamily="34" charset="0"/>
                        </a:rPr>
                        <a:t>77.04</a:t>
                      </a:r>
                    </a:p>
                  </a:txBody>
                  <a:tcPr marL="8966" marR="8966" marT="8966" marB="0" anchor="b">
                    <a:lnL>
                      <a:noFill/>
                    </a:lnL>
                    <a:lnR>
                      <a:noFill/>
                    </a:lnR>
                    <a:lnT>
                      <a:noFill/>
                    </a:lnT>
                    <a:lnB>
                      <a:noFill/>
                    </a:lnB>
                  </a:tcPr>
                </a:tc>
                <a:tc>
                  <a:txBody>
                    <a:bodyPr/>
                    <a:lstStyle/>
                    <a:p>
                      <a:pPr algn="ctr" fontAlgn="b"/>
                      <a:r>
                        <a:rPr lang="en-US" sz="1000" b="0" i="0" u="none" strike="noStrike" dirty="0">
                          <a:solidFill>
                            <a:srgbClr val="000000"/>
                          </a:solidFill>
                          <a:effectLst/>
                          <a:latin typeface="Arial" panose="020B0604020202020204" pitchFamily="34" charset="0"/>
                        </a:rPr>
                        <a:t>23</a:t>
                      </a:r>
                    </a:p>
                  </a:txBody>
                  <a:tcPr marL="8966" marR="8966" marT="8966" marB="0" anchor="b">
                    <a:lnL>
                      <a:noFill/>
                    </a:lnL>
                    <a:lnR>
                      <a:noFill/>
                    </a:lnR>
                    <a:lnT>
                      <a:noFill/>
                    </a:lnT>
                    <a:lnB>
                      <a:noFill/>
                    </a:lnB>
                  </a:tcPr>
                </a:tc>
                <a:tc>
                  <a:txBody>
                    <a:bodyPr/>
                    <a:lstStyle/>
                    <a:p>
                      <a:pPr algn="ctr" fontAlgn="b"/>
                      <a:r>
                        <a:rPr lang="en-US" sz="1000" b="0" i="0" u="none" strike="noStrike" dirty="0">
                          <a:solidFill>
                            <a:srgbClr val="000000"/>
                          </a:solidFill>
                          <a:effectLst/>
                          <a:latin typeface="Arial" panose="020B0604020202020204" pitchFamily="34" charset="0"/>
                        </a:rPr>
                        <a:t>68.87</a:t>
                      </a:r>
                    </a:p>
                  </a:txBody>
                  <a:tcPr marL="8966" marR="8966" marT="8966" marB="0" anchor="b">
                    <a:lnL>
                      <a:noFill/>
                    </a:lnL>
                    <a:lnR>
                      <a:noFill/>
                    </a:lnR>
                    <a:lnT>
                      <a:noFill/>
                    </a:lnT>
                    <a:lnB>
                      <a:noFill/>
                    </a:lnB>
                  </a:tcPr>
                </a:tc>
                <a:extLst>
                  <a:ext uri="{0D108BD9-81ED-4DB2-BD59-A6C34878D82A}">
                    <a16:rowId xmlns="" xmlns:a16="http://schemas.microsoft.com/office/drawing/2014/main" val="3007657007"/>
                  </a:ext>
                </a:extLst>
              </a:tr>
              <a:tr h="181110">
                <a:tc>
                  <a:txBody>
                    <a:bodyPr/>
                    <a:lstStyle/>
                    <a:p>
                      <a:pPr algn="l" fontAlgn="b"/>
                      <a:r>
                        <a:rPr lang="en-US" sz="1000" b="1" i="1" u="none" strike="noStrike" dirty="0">
                          <a:solidFill>
                            <a:srgbClr val="000000"/>
                          </a:solidFill>
                          <a:effectLst/>
                          <a:latin typeface="Arial" panose="020B0604020202020204" pitchFamily="34" charset="0"/>
                        </a:rPr>
                        <a:t>Greater Integration in SAEM </a:t>
                      </a:r>
                    </a:p>
                  </a:txBody>
                  <a:tcPr marL="8966" marR="8966" marT="8966" marB="0" anchor="b">
                    <a:lnL>
                      <a:noFill/>
                    </a:lnL>
                    <a:lnR>
                      <a:noFill/>
                    </a:lnR>
                    <a:lnT>
                      <a:noFill/>
                    </a:lnT>
                    <a:lnB>
                      <a:noFill/>
                    </a:lnB>
                    <a:solidFill>
                      <a:srgbClr val="D9E1F2"/>
                    </a:solidFill>
                  </a:tcPr>
                </a:tc>
                <a:tc>
                  <a:txBody>
                    <a:bodyPr/>
                    <a:lstStyle/>
                    <a:p>
                      <a:pPr algn="ctr" fontAlgn="b"/>
                      <a:r>
                        <a:rPr lang="en-US" sz="1000" b="0" i="0" u="none" strike="noStrike" dirty="0">
                          <a:solidFill>
                            <a:srgbClr val="000000"/>
                          </a:solidFill>
                          <a:effectLst/>
                          <a:latin typeface="Arial" panose="020B0604020202020204" pitchFamily="34" charset="0"/>
                        </a:rPr>
                        <a:t> </a:t>
                      </a:r>
                    </a:p>
                  </a:txBody>
                  <a:tcPr marL="8966" marR="8966" marT="8966" marB="0" anchor="b">
                    <a:lnL>
                      <a:noFill/>
                    </a:lnL>
                    <a:lnR>
                      <a:noFill/>
                    </a:lnR>
                    <a:lnT>
                      <a:noFill/>
                    </a:lnT>
                    <a:lnB>
                      <a:noFill/>
                    </a:lnB>
                    <a:solidFill>
                      <a:srgbClr val="D9E1F2"/>
                    </a:solidFill>
                  </a:tcPr>
                </a:tc>
                <a:tc>
                  <a:txBody>
                    <a:bodyPr/>
                    <a:lstStyle/>
                    <a:p>
                      <a:pPr algn="ctr" fontAlgn="b"/>
                      <a:r>
                        <a:rPr lang="en-US" sz="1000" b="0" i="0" u="none" strike="noStrike" dirty="0">
                          <a:solidFill>
                            <a:srgbClr val="000000"/>
                          </a:solidFill>
                          <a:effectLst/>
                          <a:latin typeface="Arial" panose="020B0604020202020204" pitchFamily="34" charset="0"/>
                        </a:rPr>
                        <a:t> </a:t>
                      </a:r>
                    </a:p>
                  </a:txBody>
                  <a:tcPr marL="8966" marR="8966" marT="8966" marB="0" anchor="b">
                    <a:lnL>
                      <a:noFill/>
                    </a:lnL>
                    <a:lnR>
                      <a:noFill/>
                    </a:lnR>
                    <a:lnT>
                      <a:noFill/>
                    </a:lnT>
                    <a:lnB>
                      <a:noFill/>
                    </a:lnB>
                    <a:solidFill>
                      <a:srgbClr val="D9E1F2"/>
                    </a:solidFill>
                  </a:tcPr>
                </a:tc>
                <a:tc>
                  <a:txBody>
                    <a:bodyPr/>
                    <a:lstStyle/>
                    <a:p>
                      <a:pPr algn="ctr" fontAlgn="b"/>
                      <a:r>
                        <a:rPr lang="en-US" sz="1000" b="0" i="0" u="none" strike="noStrike" dirty="0">
                          <a:solidFill>
                            <a:srgbClr val="000000"/>
                          </a:solidFill>
                          <a:effectLst/>
                          <a:latin typeface="Arial" panose="020B0604020202020204" pitchFamily="34" charset="0"/>
                        </a:rPr>
                        <a:t> </a:t>
                      </a:r>
                    </a:p>
                  </a:txBody>
                  <a:tcPr marL="8966" marR="8966" marT="8966" marB="0" anchor="b">
                    <a:lnL>
                      <a:noFill/>
                    </a:lnL>
                    <a:lnR>
                      <a:noFill/>
                    </a:lnR>
                    <a:lnT>
                      <a:noFill/>
                    </a:lnT>
                    <a:lnB>
                      <a:noFill/>
                    </a:lnB>
                    <a:solidFill>
                      <a:srgbClr val="D9E1F2"/>
                    </a:solidFill>
                  </a:tcPr>
                </a:tc>
                <a:tc>
                  <a:txBody>
                    <a:bodyPr/>
                    <a:lstStyle/>
                    <a:p>
                      <a:pPr algn="ctr" fontAlgn="b"/>
                      <a:r>
                        <a:rPr lang="en-US" sz="1000" b="0" i="0" u="none" strike="noStrike" dirty="0">
                          <a:solidFill>
                            <a:srgbClr val="000000"/>
                          </a:solidFill>
                          <a:effectLst/>
                          <a:latin typeface="Arial" panose="020B0604020202020204" pitchFamily="34" charset="0"/>
                        </a:rPr>
                        <a:t> </a:t>
                      </a:r>
                    </a:p>
                  </a:txBody>
                  <a:tcPr marL="8966" marR="8966" marT="8966" marB="0" anchor="b">
                    <a:lnL>
                      <a:noFill/>
                    </a:lnL>
                    <a:lnR>
                      <a:noFill/>
                    </a:lnR>
                    <a:lnT>
                      <a:noFill/>
                    </a:lnT>
                    <a:lnB>
                      <a:noFill/>
                    </a:lnB>
                    <a:solidFill>
                      <a:srgbClr val="D9E1F2"/>
                    </a:solidFill>
                  </a:tcPr>
                </a:tc>
                <a:extLst>
                  <a:ext uri="{0D108BD9-81ED-4DB2-BD59-A6C34878D82A}">
                    <a16:rowId xmlns="" xmlns:a16="http://schemas.microsoft.com/office/drawing/2014/main" val="1027422332"/>
                  </a:ext>
                </a:extLst>
              </a:tr>
              <a:tr h="181110">
                <a:tc>
                  <a:txBody>
                    <a:bodyPr/>
                    <a:lstStyle/>
                    <a:p>
                      <a:pPr algn="l" fontAlgn="b"/>
                      <a:r>
                        <a:rPr lang="en-US" sz="1000" b="0" i="0" u="none" strike="noStrike" dirty="0">
                          <a:solidFill>
                            <a:srgbClr val="000000"/>
                          </a:solidFill>
                          <a:effectLst/>
                          <a:latin typeface="Arial" panose="020B0604020202020204" pitchFamily="34" charset="0"/>
                        </a:rPr>
                        <a:t>Advocate for AAAEM participation in the didactic review process for submissions </a:t>
                      </a:r>
                    </a:p>
                  </a:txBody>
                  <a:tcPr marL="8966" marR="8966" marT="8966" marB="0" anchor="b">
                    <a:lnL>
                      <a:noFill/>
                    </a:lnL>
                    <a:lnR>
                      <a:noFill/>
                    </a:lnR>
                    <a:lnT>
                      <a:noFill/>
                    </a:lnT>
                    <a:lnB>
                      <a:noFill/>
                    </a:lnB>
                  </a:tcPr>
                </a:tc>
                <a:tc>
                  <a:txBody>
                    <a:bodyPr/>
                    <a:lstStyle/>
                    <a:p>
                      <a:pPr algn="ctr" fontAlgn="b"/>
                      <a:r>
                        <a:rPr lang="en-US" sz="1000" b="0" i="0" u="none" strike="noStrike" dirty="0">
                          <a:solidFill>
                            <a:srgbClr val="000000"/>
                          </a:solidFill>
                          <a:effectLst/>
                          <a:latin typeface="Arial" panose="020B0604020202020204" pitchFamily="34" charset="0"/>
                        </a:rPr>
                        <a:t>26</a:t>
                      </a:r>
                    </a:p>
                  </a:txBody>
                  <a:tcPr marL="8966" marR="8966" marT="8966" marB="0" anchor="b">
                    <a:lnL>
                      <a:noFill/>
                    </a:lnL>
                    <a:lnR>
                      <a:noFill/>
                    </a:lnR>
                    <a:lnT>
                      <a:noFill/>
                    </a:lnT>
                    <a:lnB>
                      <a:noFill/>
                    </a:lnB>
                  </a:tcPr>
                </a:tc>
                <a:tc>
                  <a:txBody>
                    <a:bodyPr/>
                    <a:lstStyle/>
                    <a:p>
                      <a:pPr algn="ctr" fontAlgn="b"/>
                      <a:r>
                        <a:rPr lang="en-US" sz="1000" b="0" i="0" u="none" strike="noStrike" dirty="0">
                          <a:solidFill>
                            <a:srgbClr val="000000"/>
                          </a:solidFill>
                          <a:effectLst/>
                          <a:latin typeface="Arial" panose="020B0604020202020204" pitchFamily="34" charset="0"/>
                        </a:rPr>
                        <a:t>55.50</a:t>
                      </a:r>
                    </a:p>
                  </a:txBody>
                  <a:tcPr marL="8966" marR="8966" marT="8966" marB="0" anchor="b">
                    <a:lnL>
                      <a:noFill/>
                    </a:lnL>
                    <a:lnR>
                      <a:noFill/>
                    </a:lnR>
                    <a:lnT>
                      <a:noFill/>
                    </a:lnT>
                    <a:lnB>
                      <a:noFill/>
                    </a:lnB>
                  </a:tcPr>
                </a:tc>
                <a:tc>
                  <a:txBody>
                    <a:bodyPr/>
                    <a:lstStyle/>
                    <a:p>
                      <a:pPr algn="ctr" fontAlgn="b"/>
                      <a:r>
                        <a:rPr lang="en-US" sz="1000" b="0" i="0" u="none" strike="noStrike" dirty="0">
                          <a:solidFill>
                            <a:srgbClr val="000000"/>
                          </a:solidFill>
                          <a:effectLst/>
                          <a:latin typeface="Arial" panose="020B0604020202020204" pitchFamily="34" charset="0"/>
                        </a:rPr>
                        <a:t>18</a:t>
                      </a:r>
                    </a:p>
                  </a:txBody>
                  <a:tcPr marL="8966" marR="8966" marT="8966" marB="0" anchor="b">
                    <a:lnL>
                      <a:noFill/>
                    </a:lnL>
                    <a:lnR>
                      <a:noFill/>
                    </a:lnR>
                    <a:lnT>
                      <a:noFill/>
                    </a:lnT>
                    <a:lnB>
                      <a:noFill/>
                    </a:lnB>
                  </a:tcPr>
                </a:tc>
                <a:tc>
                  <a:txBody>
                    <a:bodyPr/>
                    <a:lstStyle/>
                    <a:p>
                      <a:pPr algn="ctr" fontAlgn="b"/>
                      <a:r>
                        <a:rPr lang="en-US" sz="1000" b="0" i="0" u="none" strike="noStrike" dirty="0">
                          <a:solidFill>
                            <a:srgbClr val="000000"/>
                          </a:solidFill>
                          <a:effectLst/>
                          <a:latin typeface="Arial" panose="020B0604020202020204" pitchFamily="34" charset="0"/>
                        </a:rPr>
                        <a:t>64.11</a:t>
                      </a:r>
                    </a:p>
                  </a:txBody>
                  <a:tcPr marL="8966" marR="8966" marT="8966" marB="0" anchor="b">
                    <a:lnL>
                      <a:noFill/>
                    </a:lnL>
                    <a:lnR>
                      <a:noFill/>
                    </a:lnR>
                    <a:lnT>
                      <a:noFill/>
                    </a:lnT>
                    <a:lnB>
                      <a:noFill/>
                    </a:lnB>
                  </a:tcPr>
                </a:tc>
                <a:extLst>
                  <a:ext uri="{0D108BD9-81ED-4DB2-BD59-A6C34878D82A}">
                    <a16:rowId xmlns="" xmlns:a16="http://schemas.microsoft.com/office/drawing/2014/main" val="2191999156"/>
                  </a:ext>
                </a:extLst>
              </a:tr>
              <a:tr h="181110">
                <a:tc>
                  <a:txBody>
                    <a:bodyPr/>
                    <a:lstStyle/>
                    <a:p>
                      <a:pPr algn="l" fontAlgn="b"/>
                      <a:r>
                        <a:rPr lang="en-US" sz="1000" b="0" i="0" u="none" strike="noStrike" dirty="0">
                          <a:solidFill>
                            <a:srgbClr val="000000"/>
                          </a:solidFill>
                          <a:effectLst/>
                          <a:latin typeface="Arial" panose="020B0604020202020204" pitchFamily="34" charset="0"/>
                        </a:rPr>
                        <a:t>Solicit support from AACEM to further this idea.</a:t>
                      </a:r>
                    </a:p>
                  </a:txBody>
                  <a:tcPr marL="8966" marR="8966" marT="8966" marB="0" anchor="b">
                    <a:lnL>
                      <a:noFill/>
                    </a:lnL>
                    <a:lnR>
                      <a:noFill/>
                    </a:lnR>
                    <a:lnT>
                      <a:noFill/>
                    </a:lnT>
                    <a:lnB>
                      <a:noFill/>
                    </a:lnB>
                  </a:tcPr>
                </a:tc>
                <a:tc>
                  <a:txBody>
                    <a:bodyPr/>
                    <a:lstStyle/>
                    <a:p>
                      <a:pPr algn="ctr" fontAlgn="b"/>
                      <a:r>
                        <a:rPr lang="en-US" sz="1000" b="0" i="0" u="none" strike="noStrike" dirty="0">
                          <a:solidFill>
                            <a:srgbClr val="000000"/>
                          </a:solidFill>
                          <a:effectLst/>
                          <a:latin typeface="Arial" panose="020B0604020202020204" pitchFamily="34" charset="0"/>
                        </a:rPr>
                        <a:t>25</a:t>
                      </a:r>
                    </a:p>
                  </a:txBody>
                  <a:tcPr marL="8966" marR="8966" marT="8966" marB="0" anchor="b">
                    <a:lnL>
                      <a:noFill/>
                    </a:lnL>
                    <a:lnR>
                      <a:noFill/>
                    </a:lnR>
                    <a:lnT>
                      <a:noFill/>
                    </a:lnT>
                    <a:lnB>
                      <a:noFill/>
                    </a:lnB>
                  </a:tcPr>
                </a:tc>
                <a:tc>
                  <a:txBody>
                    <a:bodyPr/>
                    <a:lstStyle/>
                    <a:p>
                      <a:pPr algn="ctr" fontAlgn="b"/>
                      <a:r>
                        <a:rPr lang="en-US" sz="1000" b="0" i="0" u="none" strike="noStrike" dirty="0">
                          <a:solidFill>
                            <a:srgbClr val="000000"/>
                          </a:solidFill>
                          <a:effectLst/>
                          <a:latin typeface="Arial" panose="020B0604020202020204" pitchFamily="34" charset="0"/>
                        </a:rPr>
                        <a:t>55.72</a:t>
                      </a:r>
                    </a:p>
                  </a:txBody>
                  <a:tcPr marL="8966" marR="8966" marT="8966" marB="0" anchor="b">
                    <a:lnL>
                      <a:noFill/>
                    </a:lnL>
                    <a:lnR>
                      <a:noFill/>
                    </a:lnR>
                    <a:lnT>
                      <a:noFill/>
                    </a:lnT>
                    <a:lnB>
                      <a:noFill/>
                    </a:lnB>
                  </a:tcPr>
                </a:tc>
                <a:tc>
                  <a:txBody>
                    <a:bodyPr/>
                    <a:lstStyle/>
                    <a:p>
                      <a:pPr algn="ctr" fontAlgn="b"/>
                      <a:r>
                        <a:rPr lang="en-US" sz="1000" b="0" i="0" u="none" strike="noStrike" dirty="0">
                          <a:solidFill>
                            <a:srgbClr val="000000"/>
                          </a:solidFill>
                          <a:effectLst/>
                          <a:latin typeface="Arial" panose="020B0604020202020204" pitchFamily="34" charset="0"/>
                        </a:rPr>
                        <a:t>20</a:t>
                      </a:r>
                    </a:p>
                  </a:txBody>
                  <a:tcPr marL="8966" marR="8966" marT="8966" marB="0" anchor="b">
                    <a:lnL>
                      <a:noFill/>
                    </a:lnL>
                    <a:lnR>
                      <a:noFill/>
                    </a:lnR>
                    <a:lnT>
                      <a:noFill/>
                    </a:lnT>
                    <a:lnB>
                      <a:noFill/>
                    </a:lnB>
                  </a:tcPr>
                </a:tc>
                <a:tc>
                  <a:txBody>
                    <a:bodyPr/>
                    <a:lstStyle/>
                    <a:p>
                      <a:pPr algn="ctr" fontAlgn="b"/>
                      <a:r>
                        <a:rPr lang="en-US" sz="1000" b="0" i="0" u="none" strike="noStrike" dirty="0">
                          <a:solidFill>
                            <a:srgbClr val="000000"/>
                          </a:solidFill>
                          <a:effectLst/>
                          <a:latin typeface="Arial" panose="020B0604020202020204" pitchFamily="34" charset="0"/>
                        </a:rPr>
                        <a:t>63.95</a:t>
                      </a:r>
                    </a:p>
                  </a:txBody>
                  <a:tcPr marL="8966" marR="8966" marT="8966" marB="0" anchor="b">
                    <a:lnL>
                      <a:noFill/>
                    </a:lnL>
                    <a:lnR>
                      <a:noFill/>
                    </a:lnR>
                    <a:lnT>
                      <a:noFill/>
                    </a:lnT>
                    <a:lnB>
                      <a:noFill/>
                    </a:lnB>
                  </a:tcPr>
                </a:tc>
                <a:extLst>
                  <a:ext uri="{0D108BD9-81ED-4DB2-BD59-A6C34878D82A}">
                    <a16:rowId xmlns="" xmlns:a16="http://schemas.microsoft.com/office/drawing/2014/main" val="3030439476"/>
                  </a:ext>
                </a:extLst>
              </a:tr>
              <a:tr h="181110">
                <a:tc>
                  <a:txBody>
                    <a:bodyPr/>
                    <a:lstStyle/>
                    <a:p>
                      <a:pPr algn="l" fontAlgn="b"/>
                      <a:r>
                        <a:rPr lang="en-US" sz="1000" b="0" i="0" u="none" strike="noStrike" dirty="0">
                          <a:solidFill>
                            <a:srgbClr val="000000"/>
                          </a:solidFill>
                          <a:effectLst/>
                          <a:latin typeface="Arial" panose="020B0604020202020204" pitchFamily="34" charset="0"/>
                        </a:rPr>
                        <a:t>Advocate for the development of this new area.</a:t>
                      </a:r>
                    </a:p>
                  </a:txBody>
                  <a:tcPr marL="8966" marR="8966" marT="8966" marB="0" anchor="b">
                    <a:lnL>
                      <a:noFill/>
                    </a:lnL>
                    <a:lnR>
                      <a:noFill/>
                    </a:lnR>
                    <a:lnT>
                      <a:noFill/>
                    </a:lnT>
                    <a:lnB>
                      <a:noFill/>
                    </a:lnB>
                  </a:tcPr>
                </a:tc>
                <a:tc>
                  <a:txBody>
                    <a:bodyPr/>
                    <a:lstStyle/>
                    <a:p>
                      <a:pPr algn="ctr" fontAlgn="b"/>
                      <a:r>
                        <a:rPr lang="en-US" sz="1000" b="0" i="0" u="none" strike="noStrike" dirty="0">
                          <a:solidFill>
                            <a:srgbClr val="000000"/>
                          </a:solidFill>
                          <a:effectLst/>
                          <a:latin typeface="Arial" panose="020B0604020202020204" pitchFamily="34" charset="0"/>
                        </a:rPr>
                        <a:t>28</a:t>
                      </a:r>
                    </a:p>
                  </a:txBody>
                  <a:tcPr marL="8966" marR="8966" marT="8966" marB="0" anchor="b">
                    <a:lnL>
                      <a:noFill/>
                    </a:lnL>
                    <a:lnR>
                      <a:noFill/>
                    </a:lnR>
                    <a:lnT>
                      <a:noFill/>
                    </a:lnT>
                    <a:lnB>
                      <a:noFill/>
                    </a:lnB>
                  </a:tcPr>
                </a:tc>
                <a:tc>
                  <a:txBody>
                    <a:bodyPr/>
                    <a:lstStyle/>
                    <a:p>
                      <a:pPr algn="ctr" fontAlgn="b"/>
                      <a:r>
                        <a:rPr lang="en-US" sz="1000" b="0" i="0" u="none" strike="noStrike" dirty="0">
                          <a:solidFill>
                            <a:srgbClr val="000000"/>
                          </a:solidFill>
                          <a:effectLst/>
                          <a:latin typeface="Arial" panose="020B0604020202020204" pitchFamily="34" charset="0"/>
                        </a:rPr>
                        <a:t>53.07</a:t>
                      </a:r>
                    </a:p>
                  </a:txBody>
                  <a:tcPr marL="8966" marR="8966" marT="8966" marB="0" anchor="b">
                    <a:lnL>
                      <a:noFill/>
                    </a:lnL>
                    <a:lnR>
                      <a:noFill/>
                    </a:lnR>
                    <a:lnT>
                      <a:noFill/>
                    </a:lnT>
                    <a:lnB>
                      <a:noFill/>
                    </a:lnB>
                  </a:tcPr>
                </a:tc>
                <a:tc>
                  <a:txBody>
                    <a:bodyPr/>
                    <a:lstStyle/>
                    <a:p>
                      <a:pPr algn="ctr" fontAlgn="b"/>
                      <a:r>
                        <a:rPr lang="en-US" sz="1000" b="0" i="0" u="none" strike="noStrike" dirty="0">
                          <a:solidFill>
                            <a:srgbClr val="000000"/>
                          </a:solidFill>
                          <a:effectLst/>
                          <a:latin typeface="Arial" panose="020B0604020202020204" pitchFamily="34" charset="0"/>
                        </a:rPr>
                        <a:t>20</a:t>
                      </a:r>
                    </a:p>
                  </a:txBody>
                  <a:tcPr marL="8966" marR="8966" marT="8966" marB="0" anchor="b">
                    <a:lnL>
                      <a:noFill/>
                    </a:lnL>
                    <a:lnR>
                      <a:noFill/>
                    </a:lnR>
                    <a:lnT>
                      <a:noFill/>
                    </a:lnT>
                    <a:lnB>
                      <a:noFill/>
                    </a:lnB>
                  </a:tcPr>
                </a:tc>
                <a:tc>
                  <a:txBody>
                    <a:bodyPr/>
                    <a:lstStyle/>
                    <a:p>
                      <a:pPr algn="ctr" fontAlgn="b"/>
                      <a:r>
                        <a:rPr lang="en-US" sz="1000" b="0" i="0" u="none" strike="noStrike" dirty="0">
                          <a:solidFill>
                            <a:srgbClr val="000000"/>
                          </a:solidFill>
                          <a:effectLst/>
                          <a:latin typeface="Arial" panose="020B0604020202020204" pitchFamily="34" charset="0"/>
                        </a:rPr>
                        <a:t>62.85</a:t>
                      </a:r>
                    </a:p>
                  </a:txBody>
                  <a:tcPr marL="8966" marR="8966" marT="8966" marB="0" anchor="b">
                    <a:lnL>
                      <a:noFill/>
                    </a:lnL>
                    <a:lnR>
                      <a:noFill/>
                    </a:lnR>
                    <a:lnT>
                      <a:noFill/>
                    </a:lnT>
                    <a:lnB>
                      <a:noFill/>
                    </a:lnB>
                  </a:tcPr>
                </a:tc>
                <a:extLst>
                  <a:ext uri="{0D108BD9-81ED-4DB2-BD59-A6C34878D82A}">
                    <a16:rowId xmlns="" xmlns:a16="http://schemas.microsoft.com/office/drawing/2014/main" val="4253765960"/>
                  </a:ext>
                </a:extLst>
              </a:tr>
              <a:tr h="181110">
                <a:tc>
                  <a:txBody>
                    <a:bodyPr/>
                    <a:lstStyle/>
                    <a:p>
                      <a:pPr algn="l" fontAlgn="b"/>
                      <a:r>
                        <a:rPr lang="en-US" sz="1000" b="0" i="0" u="none" strike="noStrike" dirty="0">
                          <a:solidFill>
                            <a:srgbClr val="000000"/>
                          </a:solidFill>
                          <a:effectLst/>
                          <a:latin typeface="Arial" panose="020B0604020202020204" pitchFamily="34" charset="0"/>
                        </a:rPr>
                        <a:t>Appoint an AAAEM group to develop the content to submit for the focus area.</a:t>
                      </a:r>
                    </a:p>
                  </a:txBody>
                  <a:tcPr marL="8966" marR="8966" marT="8966" marB="0" anchor="b">
                    <a:lnL>
                      <a:noFill/>
                    </a:lnL>
                    <a:lnR>
                      <a:noFill/>
                    </a:lnR>
                    <a:lnT>
                      <a:noFill/>
                    </a:lnT>
                    <a:lnB>
                      <a:noFill/>
                    </a:lnB>
                  </a:tcPr>
                </a:tc>
                <a:tc>
                  <a:txBody>
                    <a:bodyPr/>
                    <a:lstStyle/>
                    <a:p>
                      <a:pPr algn="ctr" fontAlgn="b"/>
                      <a:r>
                        <a:rPr lang="en-US" sz="1000" b="0" i="0" u="none" strike="noStrike" dirty="0">
                          <a:solidFill>
                            <a:srgbClr val="000000"/>
                          </a:solidFill>
                          <a:effectLst/>
                          <a:latin typeface="Arial" panose="020B0604020202020204" pitchFamily="34" charset="0"/>
                        </a:rPr>
                        <a:t>28</a:t>
                      </a:r>
                    </a:p>
                  </a:txBody>
                  <a:tcPr marL="8966" marR="8966" marT="8966" marB="0" anchor="b">
                    <a:lnL>
                      <a:noFill/>
                    </a:lnL>
                    <a:lnR>
                      <a:noFill/>
                    </a:lnR>
                    <a:lnT>
                      <a:noFill/>
                    </a:lnT>
                    <a:lnB>
                      <a:noFill/>
                    </a:lnB>
                  </a:tcPr>
                </a:tc>
                <a:tc>
                  <a:txBody>
                    <a:bodyPr/>
                    <a:lstStyle/>
                    <a:p>
                      <a:pPr algn="ctr" fontAlgn="b"/>
                      <a:r>
                        <a:rPr lang="en-US" sz="1000" b="0" i="0" u="none" strike="noStrike" dirty="0">
                          <a:solidFill>
                            <a:srgbClr val="000000"/>
                          </a:solidFill>
                          <a:effectLst/>
                          <a:latin typeface="Arial" panose="020B0604020202020204" pitchFamily="34" charset="0"/>
                        </a:rPr>
                        <a:t>56.14</a:t>
                      </a:r>
                    </a:p>
                  </a:txBody>
                  <a:tcPr marL="8966" marR="8966" marT="8966" marB="0" anchor="b">
                    <a:lnL>
                      <a:noFill/>
                    </a:lnL>
                    <a:lnR>
                      <a:noFill/>
                    </a:lnR>
                    <a:lnT>
                      <a:noFill/>
                    </a:lnT>
                    <a:lnB>
                      <a:noFill/>
                    </a:lnB>
                  </a:tcPr>
                </a:tc>
                <a:tc>
                  <a:txBody>
                    <a:bodyPr/>
                    <a:lstStyle/>
                    <a:p>
                      <a:pPr algn="ctr" fontAlgn="b"/>
                      <a:r>
                        <a:rPr lang="en-US" sz="1000" b="0" i="0" u="none" strike="noStrike" dirty="0">
                          <a:solidFill>
                            <a:srgbClr val="000000"/>
                          </a:solidFill>
                          <a:effectLst/>
                          <a:latin typeface="Arial" panose="020B0604020202020204" pitchFamily="34" charset="0"/>
                        </a:rPr>
                        <a:t>22</a:t>
                      </a:r>
                    </a:p>
                  </a:txBody>
                  <a:tcPr marL="8966" marR="8966" marT="8966" marB="0" anchor="b">
                    <a:lnL>
                      <a:noFill/>
                    </a:lnL>
                    <a:lnR>
                      <a:noFill/>
                    </a:lnR>
                    <a:lnT>
                      <a:noFill/>
                    </a:lnT>
                    <a:lnB>
                      <a:noFill/>
                    </a:lnB>
                  </a:tcPr>
                </a:tc>
                <a:tc>
                  <a:txBody>
                    <a:bodyPr/>
                    <a:lstStyle/>
                    <a:p>
                      <a:pPr algn="ctr" fontAlgn="b"/>
                      <a:r>
                        <a:rPr lang="en-US" sz="1000" b="0" i="0" u="none" strike="noStrike" dirty="0">
                          <a:solidFill>
                            <a:srgbClr val="000000"/>
                          </a:solidFill>
                          <a:effectLst/>
                          <a:latin typeface="Arial" panose="020B0604020202020204" pitchFamily="34" charset="0"/>
                        </a:rPr>
                        <a:t>60.68</a:t>
                      </a:r>
                    </a:p>
                  </a:txBody>
                  <a:tcPr marL="8966" marR="8966" marT="8966" marB="0" anchor="b">
                    <a:lnL>
                      <a:noFill/>
                    </a:lnL>
                    <a:lnR>
                      <a:noFill/>
                    </a:lnR>
                    <a:lnT>
                      <a:noFill/>
                    </a:lnT>
                    <a:lnB>
                      <a:noFill/>
                    </a:lnB>
                  </a:tcPr>
                </a:tc>
                <a:extLst>
                  <a:ext uri="{0D108BD9-81ED-4DB2-BD59-A6C34878D82A}">
                    <a16:rowId xmlns="" xmlns:a16="http://schemas.microsoft.com/office/drawing/2014/main" val="2758520650"/>
                  </a:ext>
                </a:extLst>
              </a:tr>
              <a:tr h="181110">
                <a:tc>
                  <a:txBody>
                    <a:bodyPr/>
                    <a:lstStyle/>
                    <a:p>
                      <a:pPr algn="l" fontAlgn="b"/>
                      <a:r>
                        <a:rPr lang="en-US" sz="1000" b="0" i="0" u="none" strike="noStrike" dirty="0">
                          <a:solidFill>
                            <a:srgbClr val="000000"/>
                          </a:solidFill>
                          <a:effectLst/>
                          <a:latin typeface="Arial" panose="020B0604020202020204" pitchFamily="34" charset="0"/>
                        </a:rPr>
                        <a:t>Create an administrative track/focus area at SAEM meeting</a:t>
                      </a:r>
                    </a:p>
                  </a:txBody>
                  <a:tcPr marL="8966" marR="8966" marT="8966" marB="0" anchor="b">
                    <a:lnL>
                      <a:noFill/>
                    </a:lnL>
                    <a:lnR>
                      <a:noFill/>
                    </a:lnR>
                    <a:lnT>
                      <a:noFill/>
                    </a:lnT>
                    <a:lnB>
                      <a:noFill/>
                    </a:lnB>
                  </a:tcPr>
                </a:tc>
                <a:tc>
                  <a:txBody>
                    <a:bodyPr/>
                    <a:lstStyle/>
                    <a:p>
                      <a:pPr algn="ctr" fontAlgn="b"/>
                      <a:r>
                        <a:rPr lang="en-US" sz="1000" b="0" i="0" u="none" strike="noStrike" dirty="0">
                          <a:solidFill>
                            <a:srgbClr val="000000"/>
                          </a:solidFill>
                          <a:effectLst/>
                          <a:latin typeface="Arial" panose="020B0604020202020204" pitchFamily="34" charset="0"/>
                        </a:rPr>
                        <a:t>28</a:t>
                      </a:r>
                    </a:p>
                  </a:txBody>
                  <a:tcPr marL="8966" marR="8966" marT="8966" marB="0" anchor="b">
                    <a:lnL>
                      <a:noFill/>
                    </a:lnL>
                    <a:lnR>
                      <a:noFill/>
                    </a:lnR>
                    <a:lnT>
                      <a:noFill/>
                    </a:lnT>
                    <a:lnB>
                      <a:noFill/>
                    </a:lnB>
                  </a:tcPr>
                </a:tc>
                <a:tc>
                  <a:txBody>
                    <a:bodyPr/>
                    <a:lstStyle/>
                    <a:p>
                      <a:pPr algn="ctr" fontAlgn="b"/>
                      <a:r>
                        <a:rPr lang="en-US" sz="1000" b="0" i="0" u="none" strike="noStrike" dirty="0">
                          <a:solidFill>
                            <a:srgbClr val="000000"/>
                          </a:solidFill>
                          <a:effectLst/>
                          <a:latin typeface="Arial" panose="020B0604020202020204" pitchFamily="34" charset="0"/>
                        </a:rPr>
                        <a:t>57.93</a:t>
                      </a:r>
                    </a:p>
                  </a:txBody>
                  <a:tcPr marL="8966" marR="8966" marT="8966" marB="0" anchor="b">
                    <a:lnL>
                      <a:noFill/>
                    </a:lnL>
                    <a:lnR>
                      <a:noFill/>
                    </a:lnR>
                    <a:lnT>
                      <a:noFill/>
                    </a:lnT>
                    <a:lnB>
                      <a:noFill/>
                    </a:lnB>
                  </a:tcPr>
                </a:tc>
                <a:tc>
                  <a:txBody>
                    <a:bodyPr/>
                    <a:lstStyle/>
                    <a:p>
                      <a:pPr algn="ctr" fontAlgn="b"/>
                      <a:r>
                        <a:rPr lang="en-US" sz="1000" b="0" i="0" u="none" strike="noStrike" dirty="0">
                          <a:solidFill>
                            <a:srgbClr val="000000"/>
                          </a:solidFill>
                          <a:effectLst/>
                          <a:latin typeface="Arial" panose="020B0604020202020204" pitchFamily="34" charset="0"/>
                        </a:rPr>
                        <a:t>23</a:t>
                      </a:r>
                    </a:p>
                  </a:txBody>
                  <a:tcPr marL="8966" marR="8966" marT="8966" marB="0" anchor="b">
                    <a:lnL>
                      <a:noFill/>
                    </a:lnL>
                    <a:lnR>
                      <a:noFill/>
                    </a:lnR>
                    <a:lnT>
                      <a:noFill/>
                    </a:lnT>
                    <a:lnB>
                      <a:noFill/>
                    </a:lnB>
                  </a:tcPr>
                </a:tc>
                <a:tc>
                  <a:txBody>
                    <a:bodyPr/>
                    <a:lstStyle/>
                    <a:p>
                      <a:pPr algn="ctr" fontAlgn="b"/>
                      <a:r>
                        <a:rPr lang="en-US" sz="1000" b="0" i="0" u="none" strike="noStrike" dirty="0">
                          <a:solidFill>
                            <a:srgbClr val="000000"/>
                          </a:solidFill>
                          <a:effectLst/>
                          <a:latin typeface="Arial" panose="020B0604020202020204" pitchFamily="34" charset="0"/>
                        </a:rPr>
                        <a:t>56.00</a:t>
                      </a:r>
                    </a:p>
                  </a:txBody>
                  <a:tcPr marL="8966" marR="8966" marT="8966" marB="0" anchor="b">
                    <a:lnL>
                      <a:noFill/>
                    </a:lnL>
                    <a:lnR>
                      <a:noFill/>
                    </a:lnR>
                    <a:lnT>
                      <a:noFill/>
                    </a:lnT>
                    <a:lnB>
                      <a:noFill/>
                    </a:lnB>
                  </a:tcPr>
                </a:tc>
                <a:extLst>
                  <a:ext uri="{0D108BD9-81ED-4DB2-BD59-A6C34878D82A}">
                    <a16:rowId xmlns="" xmlns:a16="http://schemas.microsoft.com/office/drawing/2014/main" val="3822989948"/>
                  </a:ext>
                </a:extLst>
              </a:tr>
              <a:tr h="181110">
                <a:tc>
                  <a:txBody>
                    <a:bodyPr/>
                    <a:lstStyle/>
                    <a:p>
                      <a:pPr algn="l" fontAlgn="b"/>
                      <a:r>
                        <a:rPr lang="en-US" sz="1000" b="1" i="1" u="none" strike="noStrike" dirty="0">
                          <a:solidFill>
                            <a:srgbClr val="000000"/>
                          </a:solidFill>
                          <a:effectLst/>
                          <a:latin typeface="Arial" panose="020B0604020202020204" pitchFamily="34" charset="0"/>
                        </a:rPr>
                        <a:t>Member Engagement with AAAEM </a:t>
                      </a:r>
                    </a:p>
                  </a:txBody>
                  <a:tcPr marL="8966" marR="8966" marT="8966" marB="0" anchor="b">
                    <a:lnL>
                      <a:noFill/>
                    </a:lnL>
                    <a:lnR>
                      <a:noFill/>
                    </a:lnR>
                    <a:lnT>
                      <a:noFill/>
                    </a:lnT>
                    <a:lnB>
                      <a:noFill/>
                    </a:lnB>
                    <a:solidFill>
                      <a:srgbClr val="D9E1F2"/>
                    </a:solidFill>
                  </a:tcPr>
                </a:tc>
                <a:tc>
                  <a:txBody>
                    <a:bodyPr/>
                    <a:lstStyle/>
                    <a:p>
                      <a:pPr algn="ctr" fontAlgn="b"/>
                      <a:r>
                        <a:rPr lang="en-US" sz="1000" b="0" i="0" u="none" strike="noStrike" dirty="0">
                          <a:solidFill>
                            <a:srgbClr val="000000"/>
                          </a:solidFill>
                          <a:effectLst/>
                          <a:latin typeface="Arial" panose="020B0604020202020204" pitchFamily="34" charset="0"/>
                        </a:rPr>
                        <a:t> </a:t>
                      </a:r>
                    </a:p>
                  </a:txBody>
                  <a:tcPr marL="8966" marR="8966" marT="8966" marB="0" anchor="b">
                    <a:lnL>
                      <a:noFill/>
                    </a:lnL>
                    <a:lnR>
                      <a:noFill/>
                    </a:lnR>
                    <a:lnT>
                      <a:noFill/>
                    </a:lnT>
                    <a:lnB>
                      <a:noFill/>
                    </a:lnB>
                    <a:solidFill>
                      <a:srgbClr val="D9E1F2"/>
                    </a:solidFill>
                  </a:tcPr>
                </a:tc>
                <a:tc>
                  <a:txBody>
                    <a:bodyPr/>
                    <a:lstStyle/>
                    <a:p>
                      <a:pPr algn="ctr" fontAlgn="b"/>
                      <a:r>
                        <a:rPr lang="en-US" sz="1000" b="0" i="0" u="none" strike="noStrike" dirty="0">
                          <a:solidFill>
                            <a:srgbClr val="000000"/>
                          </a:solidFill>
                          <a:effectLst/>
                          <a:latin typeface="Arial" panose="020B0604020202020204" pitchFamily="34" charset="0"/>
                        </a:rPr>
                        <a:t> </a:t>
                      </a:r>
                    </a:p>
                  </a:txBody>
                  <a:tcPr marL="8966" marR="8966" marT="8966" marB="0" anchor="b">
                    <a:lnL>
                      <a:noFill/>
                    </a:lnL>
                    <a:lnR>
                      <a:noFill/>
                    </a:lnR>
                    <a:lnT>
                      <a:noFill/>
                    </a:lnT>
                    <a:lnB>
                      <a:noFill/>
                    </a:lnB>
                    <a:solidFill>
                      <a:srgbClr val="D9E1F2"/>
                    </a:solidFill>
                  </a:tcPr>
                </a:tc>
                <a:tc>
                  <a:txBody>
                    <a:bodyPr/>
                    <a:lstStyle/>
                    <a:p>
                      <a:pPr algn="ctr" fontAlgn="b"/>
                      <a:r>
                        <a:rPr lang="en-US" sz="1000" b="0" i="0" u="none" strike="noStrike" dirty="0">
                          <a:solidFill>
                            <a:srgbClr val="000000"/>
                          </a:solidFill>
                          <a:effectLst/>
                          <a:latin typeface="Arial" panose="020B0604020202020204" pitchFamily="34" charset="0"/>
                        </a:rPr>
                        <a:t> </a:t>
                      </a:r>
                    </a:p>
                  </a:txBody>
                  <a:tcPr marL="8966" marR="8966" marT="8966" marB="0" anchor="b">
                    <a:lnL>
                      <a:noFill/>
                    </a:lnL>
                    <a:lnR>
                      <a:noFill/>
                    </a:lnR>
                    <a:lnT>
                      <a:noFill/>
                    </a:lnT>
                    <a:lnB>
                      <a:noFill/>
                    </a:lnB>
                    <a:solidFill>
                      <a:srgbClr val="D9E1F2"/>
                    </a:solidFill>
                  </a:tcPr>
                </a:tc>
                <a:tc>
                  <a:txBody>
                    <a:bodyPr/>
                    <a:lstStyle/>
                    <a:p>
                      <a:pPr algn="ctr" fontAlgn="b"/>
                      <a:r>
                        <a:rPr lang="en-US" sz="1000" b="0" i="0" u="none" strike="noStrike" dirty="0">
                          <a:solidFill>
                            <a:srgbClr val="000000"/>
                          </a:solidFill>
                          <a:effectLst/>
                          <a:latin typeface="Arial" panose="020B0604020202020204" pitchFamily="34" charset="0"/>
                        </a:rPr>
                        <a:t> </a:t>
                      </a:r>
                    </a:p>
                  </a:txBody>
                  <a:tcPr marL="8966" marR="8966" marT="8966" marB="0" anchor="b">
                    <a:lnL>
                      <a:noFill/>
                    </a:lnL>
                    <a:lnR>
                      <a:noFill/>
                    </a:lnR>
                    <a:lnT>
                      <a:noFill/>
                    </a:lnT>
                    <a:lnB>
                      <a:noFill/>
                    </a:lnB>
                    <a:solidFill>
                      <a:srgbClr val="D9E1F2"/>
                    </a:solidFill>
                  </a:tcPr>
                </a:tc>
                <a:extLst>
                  <a:ext uri="{0D108BD9-81ED-4DB2-BD59-A6C34878D82A}">
                    <a16:rowId xmlns="" xmlns:a16="http://schemas.microsoft.com/office/drawing/2014/main" val="1959017327"/>
                  </a:ext>
                </a:extLst>
              </a:tr>
              <a:tr h="181110">
                <a:tc>
                  <a:txBody>
                    <a:bodyPr/>
                    <a:lstStyle/>
                    <a:p>
                      <a:pPr algn="l" fontAlgn="b"/>
                      <a:r>
                        <a:rPr lang="en-US" sz="1000" b="0" i="0" u="none" strike="noStrike" dirty="0">
                          <a:solidFill>
                            <a:srgbClr val="000000"/>
                          </a:solidFill>
                          <a:effectLst/>
                          <a:latin typeface="Arial" panose="020B0604020202020204" pitchFamily="34" charset="0"/>
                        </a:rPr>
                        <a:t>Promote membership successes to innovate and inspire future activities</a:t>
                      </a:r>
                    </a:p>
                  </a:txBody>
                  <a:tcPr marL="8966" marR="8966" marT="8966" marB="0" anchor="b">
                    <a:lnL>
                      <a:noFill/>
                    </a:lnL>
                    <a:lnR>
                      <a:noFill/>
                    </a:lnR>
                    <a:lnT>
                      <a:noFill/>
                    </a:lnT>
                    <a:lnB>
                      <a:noFill/>
                    </a:lnB>
                  </a:tcPr>
                </a:tc>
                <a:tc>
                  <a:txBody>
                    <a:bodyPr/>
                    <a:lstStyle/>
                    <a:p>
                      <a:pPr algn="ctr" fontAlgn="b"/>
                      <a:r>
                        <a:rPr lang="en-US" sz="1000" b="0" i="0" u="none" strike="noStrike" dirty="0">
                          <a:solidFill>
                            <a:srgbClr val="000000"/>
                          </a:solidFill>
                          <a:effectLst/>
                          <a:latin typeface="Arial" panose="020B0604020202020204" pitchFamily="34" charset="0"/>
                        </a:rPr>
                        <a:t>28</a:t>
                      </a:r>
                    </a:p>
                  </a:txBody>
                  <a:tcPr marL="8966" marR="8966" marT="8966" marB="0" anchor="b">
                    <a:lnL>
                      <a:noFill/>
                    </a:lnL>
                    <a:lnR>
                      <a:noFill/>
                    </a:lnR>
                    <a:lnT>
                      <a:noFill/>
                    </a:lnT>
                    <a:lnB>
                      <a:noFill/>
                    </a:lnB>
                  </a:tcPr>
                </a:tc>
                <a:tc>
                  <a:txBody>
                    <a:bodyPr/>
                    <a:lstStyle/>
                    <a:p>
                      <a:pPr algn="ctr" fontAlgn="b"/>
                      <a:r>
                        <a:rPr lang="en-US" sz="1000" b="0" i="0" u="none" strike="noStrike" dirty="0">
                          <a:solidFill>
                            <a:srgbClr val="000000"/>
                          </a:solidFill>
                          <a:effectLst/>
                          <a:latin typeface="Arial" panose="020B0604020202020204" pitchFamily="34" charset="0"/>
                        </a:rPr>
                        <a:t>65.36</a:t>
                      </a:r>
                    </a:p>
                  </a:txBody>
                  <a:tcPr marL="8966" marR="8966" marT="8966" marB="0" anchor="b">
                    <a:lnL>
                      <a:noFill/>
                    </a:lnL>
                    <a:lnR>
                      <a:noFill/>
                    </a:lnR>
                    <a:lnT>
                      <a:noFill/>
                    </a:lnT>
                    <a:lnB>
                      <a:noFill/>
                    </a:lnB>
                  </a:tcPr>
                </a:tc>
                <a:tc>
                  <a:txBody>
                    <a:bodyPr/>
                    <a:lstStyle/>
                    <a:p>
                      <a:pPr algn="ctr" fontAlgn="b"/>
                      <a:r>
                        <a:rPr lang="en-US" sz="1000" b="0" i="0" u="none" strike="noStrike" dirty="0">
                          <a:solidFill>
                            <a:srgbClr val="000000"/>
                          </a:solidFill>
                          <a:effectLst/>
                          <a:latin typeface="Arial" panose="020B0604020202020204" pitchFamily="34" charset="0"/>
                        </a:rPr>
                        <a:t>22</a:t>
                      </a:r>
                    </a:p>
                  </a:txBody>
                  <a:tcPr marL="8966" marR="8966" marT="8966" marB="0" anchor="b">
                    <a:lnL>
                      <a:noFill/>
                    </a:lnL>
                    <a:lnR>
                      <a:noFill/>
                    </a:lnR>
                    <a:lnT>
                      <a:noFill/>
                    </a:lnT>
                    <a:lnB>
                      <a:noFill/>
                    </a:lnB>
                  </a:tcPr>
                </a:tc>
                <a:tc>
                  <a:txBody>
                    <a:bodyPr/>
                    <a:lstStyle/>
                    <a:p>
                      <a:pPr algn="ctr" fontAlgn="b"/>
                      <a:r>
                        <a:rPr lang="en-US" sz="1000" b="0" i="0" u="none" strike="noStrike" dirty="0">
                          <a:solidFill>
                            <a:srgbClr val="000000"/>
                          </a:solidFill>
                          <a:effectLst/>
                          <a:latin typeface="Arial" panose="020B0604020202020204" pitchFamily="34" charset="0"/>
                        </a:rPr>
                        <a:t>69.41</a:t>
                      </a:r>
                    </a:p>
                  </a:txBody>
                  <a:tcPr marL="8966" marR="8966" marT="8966" marB="0" anchor="b">
                    <a:lnL>
                      <a:noFill/>
                    </a:lnL>
                    <a:lnR>
                      <a:noFill/>
                    </a:lnR>
                    <a:lnT>
                      <a:noFill/>
                    </a:lnT>
                    <a:lnB>
                      <a:noFill/>
                    </a:lnB>
                  </a:tcPr>
                </a:tc>
                <a:extLst>
                  <a:ext uri="{0D108BD9-81ED-4DB2-BD59-A6C34878D82A}">
                    <a16:rowId xmlns="" xmlns:a16="http://schemas.microsoft.com/office/drawing/2014/main" val="1083744238"/>
                  </a:ext>
                </a:extLst>
              </a:tr>
              <a:tr h="181110">
                <a:tc>
                  <a:txBody>
                    <a:bodyPr/>
                    <a:lstStyle/>
                    <a:p>
                      <a:pPr algn="l" fontAlgn="b"/>
                      <a:r>
                        <a:rPr lang="en-US" sz="1000" b="0" i="0" u="none" strike="noStrike" dirty="0">
                          <a:solidFill>
                            <a:srgbClr val="000000"/>
                          </a:solidFill>
                          <a:effectLst/>
                          <a:latin typeface="Arial" panose="020B0604020202020204" pitchFamily="34" charset="0"/>
                        </a:rPr>
                        <a:t>Improve new member on-boarding process</a:t>
                      </a:r>
                    </a:p>
                  </a:txBody>
                  <a:tcPr marL="8966" marR="8966" marT="8966" marB="0" anchor="b">
                    <a:lnL>
                      <a:noFill/>
                    </a:lnL>
                    <a:lnR>
                      <a:noFill/>
                    </a:lnR>
                    <a:lnT>
                      <a:noFill/>
                    </a:lnT>
                    <a:lnB>
                      <a:noFill/>
                    </a:lnB>
                  </a:tcPr>
                </a:tc>
                <a:tc>
                  <a:txBody>
                    <a:bodyPr/>
                    <a:lstStyle/>
                    <a:p>
                      <a:pPr algn="ctr" fontAlgn="b"/>
                      <a:r>
                        <a:rPr lang="en-US" sz="1000" b="0" i="0" u="none" strike="noStrike" dirty="0">
                          <a:solidFill>
                            <a:srgbClr val="000000"/>
                          </a:solidFill>
                          <a:effectLst/>
                          <a:latin typeface="Arial" panose="020B0604020202020204" pitchFamily="34" charset="0"/>
                        </a:rPr>
                        <a:t>28</a:t>
                      </a:r>
                    </a:p>
                  </a:txBody>
                  <a:tcPr marL="8966" marR="8966" marT="8966" marB="0" anchor="b">
                    <a:lnL>
                      <a:noFill/>
                    </a:lnL>
                    <a:lnR>
                      <a:noFill/>
                    </a:lnR>
                    <a:lnT>
                      <a:noFill/>
                    </a:lnT>
                    <a:lnB>
                      <a:noFill/>
                    </a:lnB>
                  </a:tcPr>
                </a:tc>
                <a:tc>
                  <a:txBody>
                    <a:bodyPr/>
                    <a:lstStyle/>
                    <a:p>
                      <a:pPr algn="ctr" fontAlgn="b"/>
                      <a:r>
                        <a:rPr lang="en-US" sz="1000" b="0" i="0" u="none" strike="noStrike" dirty="0">
                          <a:solidFill>
                            <a:srgbClr val="000000"/>
                          </a:solidFill>
                          <a:effectLst/>
                          <a:latin typeface="Arial" panose="020B0604020202020204" pitchFamily="34" charset="0"/>
                        </a:rPr>
                        <a:t>70.29</a:t>
                      </a:r>
                    </a:p>
                  </a:txBody>
                  <a:tcPr marL="8966" marR="8966" marT="8966" marB="0" anchor="b">
                    <a:lnL>
                      <a:noFill/>
                    </a:lnL>
                    <a:lnR>
                      <a:noFill/>
                    </a:lnR>
                    <a:lnT>
                      <a:noFill/>
                    </a:lnT>
                    <a:lnB>
                      <a:noFill/>
                    </a:lnB>
                  </a:tcPr>
                </a:tc>
                <a:tc>
                  <a:txBody>
                    <a:bodyPr/>
                    <a:lstStyle/>
                    <a:p>
                      <a:pPr algn="ctr" fontAlgn="b"/>
                      <a:r>
                        <a:rPr lang="en-US" sz="1000" b="0" i="0" u="none" strike="noStrike" dirty="0">
                          <a:solidFill>
                            <a:srgbClr val="000000"/>
                          </a:solidFill>
                          <a:effectLst/>
                          <a:latin typeface="Arial" panose="020B0604020202020204" pitchFamily="34" charset="0"/>
                        </a:rPr>
                        <a:t>23</a:t>
                      </a:r>
                    </a:p>
                  </a:txBody>
                  <a:tcPr marL="8966" marR="8966" marT="8966" marB="0" anchor="b">
                    <a:lnL>
                      <a:noFill/>
                    </a:lnL>
                    <a:lnR>
                      <a:noFill/>
                    </a:lnR>
                    <a:lnT>
                      <a:noFill/>
                    </a:lnT>
                    <a:lnB>
                      <a:noFill/>
                    </a:lnB>
                  </a:tcPr>
                </a:tc>
                <a:tc>
                  <a:txBody>
                    <a:bodyPr/>
                    <a:lstStyle/>
                    <a:p>
                      <a:pPr algn="ctr" fontAlgn="b"/>
                      <a:r>
                        <a:rPr lang="en-US" sz="1000" b="0" i="0" u="none" strike="noStrike" dirty="0">
                          <a:solidFill>
                            <a:srgbClr val="000000"/>
                          </a:solidFill>
                          <a:effectLst/>
                          <a:latin typeface="Arial" panose="020B0604020202020204" pitchFamily="34" charset="0"/>
                        </a:rPr>
                        <a:t>70.17</a:t>
                      </a:r>
                    </a:p>
                  </a:txBody>
                  <a:tcPr marL="8966" marR="8966" marT="8966" marB="0" anchor="b">
                    <a:lnL>
                      <a:noFill/>
                    </a:lnL>
                    <a:lnR>
                      <a:noFill/>
                    </a:lnR>
                    <a:lnT>
                      <a:noFill/>
                    </a:lnT>
                    <a:lnB>
                      <a:noFill/>
                    </a:lnB>
                  </a:tcPr>
                </a:tc>
                <a:extLst>
                  <a:ext uri="{0D108BD9-81ED-4DB2-BD59-A6C34878D82A}">
                    <a16:rowId xmlns="" xmlns:a16="http://schemas.microsoft.com/office/drawing/2014/main" val="10746943"/>
                  </a:ext>
                </a:extLst>
              </a:tr>
              <a:tr h="181110">
                <a:tc>
                  <a:txBody>
                    <a:bodyPr/>
                    <a:lstStyle/>
                    <a:p>
                      <a:pPr algn="l" fontAlgn="b"/>
                      <a:r>
                        <a:rPr lang="en-US" sz="1000" b="0" i="0" u="none" strike="noStrike" dirty="0">
                          <a:solidFill>
                            <a:srgbClr val="000000"/>
                          </a:solidFill>
                          <a:effectLst/>
                          <a:latin typeface="Arial" panose="020B0604020202020204" pitchFamily="34" charset="0"/>
                        </a:rPr>
                        <a:t>Establish committee size and guidelines</a:t>
                      </a:r>
                    </a:p>
                  </a:txBody>
                  <a:tcPr marL="8966" marR="8966" marT="8966" marB="0" anchor="b">
                    <a:lnL>
                      <a:noFill/>
                    </a:lnL>
                    <a:lnR>
                      <a:noFill/>
                    </a:lnR>
                    <a:lnT>
                      <a:noFill/>
                    </a:lnT>
                    <a:lnB>
                      <a:noFill/>
                    </a:lnB>
                  </a:tcPr>
                </a:tc>
                <a:tc>
                  <a:txBody>
                    <a:bodyPr/>
                    <a:lstStyle/>
                    <a:p>
                      <a:pPr algn="ctr" fontAlgn="b"/>
                      <a:r>
                        <a:rPr lang="en-US" sz="1000" b="0" i="0" u="none" strike="noStrike" dirty="0">
                          <a:solidFill>
                            <a:srgbClr val="000000"/>
                          </a:solidFill>
                          <a:effectLst/>
                          <a:latin typeface="Arial" panose="020B0604020202020204" pitchFamily="34" charset="0"/>
                        </a:rPr>
                        <a:t>27</a:t>
                      </a:r>
                    </a:p>
                  </a:txBody>
                  <a:tcPr marL="8966" marR="8966" marT="8966" marB="0" anchor="b">
                    <a:lnL>
                      <a:noFill/>
                    </a:lnL>
                    <a:lnR>
                      <a:noFill/>
                    </a:lnR>
                    <a:lnT>
                      <a:noFill/>
                    </a:lnT>
                    <a:lnB>
                      <a:noFill/>
                    </a:lnB>
                  </a:tcPr>
                </a:tc>
                <a:tc>
                  <a:txBody>
                    <a:bodyPr/>
                    <a:lstStyle/>
                    <a:p>
                      <a:pPr algn="ctr" fontAlgn="b"/>
                      <a:r>
                        <a:rPr lang="en-US" sz="1000" b="0" i="0" u="none" strike="noStrike" dirty="0">
                          <a:solidFill>
                            <a:srgbClr val="000000"/>
                          </a:solidFill>
                          <a:effectLst/>
                          <a:latin typeface="Arial" panose="020B0604020202020204" pitchFamily="34" charset="0"/>
                        </a:rPr>
                        <a:t>63.00</a:t>
                      </a:r>
                    </a:p>
                  </a:txBody>
                  <a:tcPr marL="8966" marR="8966" marT="8966" marB="0" anchor="b">
                    <a:lnL>
                      <a:noFill/>
                    </a:lnL>
                    <a:lnR>
                      <a:noFill/>
                    </a:lnR>
                    <a:lnT>
                      <a:noFill/>
                    </a:lnT>
                    <a:lnB>
                      <a:noFill/>
                    </a:lnB>
                  </a:tcPr>
                </a:tc>
                <a:tc>
                  <a:txBody>
                    <a:bodyPr/>
                    <a:lstStyle/>
                    <a:p>
                      <a:pPr algn="ctr" fontAlgn="b"/>
                      <a:r>
                        <a:rPr lang="en-US" sz="1000" b="0" i="0" u="none" strike="noStrike" dirty="0">
                          <a:solidFill>
                            <a:srgbClr val="000000"/>
                          </a:solidFill>
                          <a:effectLst/>
                          <a:latin typeface="Arial" panose="020B0604020202020204" pitchFamily="34" charset="0"/>
                        </a:rPr>
                        <a:t>23</a:t>
                      </a:r>
                    </a:p>
                  </a:txBody>
                  <a:tcPr marL="8966" marR="8966" marT="8966" marB="0" anchor="b">
                    <a:lnL>
                      <a:noFill/>
                    </a:lnL>
                    <a:lnR>
                      <a:noFill/>
                    </a:lnR>
                    <a:lnT>
                      <a:noFill/>
                    </a:lnT>
                    <a:lnB>
                      <a:noFill/>
                    </a:lnB>
                  </a:tcPr>
                </a:tc>
                <a:tc>
                  <a:txBody>
                    <a:bodyPr/>
                    <a:lstStyle/>
                    <a:p>
                      <a:pPr algn="ctr" fontAlgn="b"/>
                      <a:r>
                        <a:rPr lang="en-US" sz="1000" b="0" i="0" u="none" strike="noStrike" dirty="0">
                          <a:solidFill>
                            <a:srgbClr val="000000"/>
                          </a:solidFill>
                          <a:effectLst/>
                          <a:latin typeface="Arial" panose="020B0604020202020204" pitchFamily="34" charset="0"/>
                        </a:rPr>
                        <a:t>64.30</a:t>
                      </a:r>
                    </a:p>
                  </a:txBody>
                  <a:tcPr marL="8966" marR="8966" marT="8966" marB="0" anchor="b">
                    <a:lnL>
                      <a:noFill/>
                    </a:lnL>
                    <a:lnR>
                      <a:noFill/>
                    </a:lnR>
                    <a:lnT>
                      <a:noFill/>
                    </a:lnT>
                    <a:lnB>
                      <a:noFill/>
                    </a:lnB>
                  </a:tcPr>
                </a:tc>
                <a:extLst>
                  <a:ext uri="{0D108BD9-81ED-4DB2-BD59-A6C34878D82A}">
                    <a16:rowId xmlns="" xmlns:a16="http://schemas.microsoft.com/office/drawing/2014/main" val="2630580437"/>
                  </a:ext>
                </a:extLst>
              </a:tr>
              <a:tr h="181110">
                <a:tc>
                  <a:txBody>
                    <a:bodyPr/>
                    <a:lstStyle/>
                    <a:p>
                      <a:pPr algn="l" fontAlgn="b"/>
                      <a:r>
                        <a:rPr lang="en-US" sz="1000" b="0" i="0" u="none" strike="noStrike" dirty="0">
                          <a:solidFill>
                            <a:srgbClr val="000000"/>
                          </a:solidFill>
                          <a:effectLst/>
                          <a:latin typeface="Arial" panose="020B0604020202020204" pitchFamily="34" charset="0"/>
                        </a:rPr>
                        <a:t>Enhance expectations of committee outcomes</a:t>
                      </a:r>
                    </a:p>
                  </a:txBody>
                  <a:tcPr marL="8966" marR="8966" marT="8966" marB="0" anchor="b">
                    <a:lnL>
                      <a:noFill/>
                    </a:lnL>
                    <a:lnR>
                      <a:noFill/>
                    </a:lnR>
                    <a:lnT>
                      <a:noFill/>
                    </a:lnT>
                    <a:lnB>
                      <a:noFill/>
                    </a:lnB>
                  </a:tcPr>
                </a:tc>
                <a:tc>
                  <a:txBody>
                    <a:bodyPr/>
                    <a:lstStyle/>
                    <a:p>
                      <a:pPr algn="ctr" fontAlgn="b"/>
                      <a:r>
                        <a:rPr lang="en-US" sz="1000" b="0" i="0" u="none" strike="noStrike" dirty="0">
                          <a:solidFill>
                            <a:srgbClr val="000000"/>
                          </a:solidFill>
                          <a:effectLst/>
                          <a:latin typeface="Arial" panose="020B0604020202020204" pitchFamily="34" charset="0"/>
                        </a:rPr>
                        <a:t>28</a:t>
                      </a:r>
                    </a:p>
                  </a:txBody>
                  <a:tcPr marL="8966" marR="8966" marT="8966" marB="0" anchor="b">
                    <a:lnL>
                      <a:noFill/>
                    </a:lnL>
                    <a:lnR>
                      <a:noFill/>
                    </a:lnR>
                    <a:lnT>
                      <a:noFill/>
                    </a:lnT>
                    <a:lnB>
                      <a:noFill/>
                    </a:lnB>
                  </a:tcPr>
                </a:tc>
                <a:tc>
                  <a:txBody>
                    <a:bodyPr/>
                    <a:lstStyle/>
                    <a:p>
                      <a:pPr algn="ctr" fontAlgn="b"/>
                      <a:r>
                        <a:rPr lang="en-US" sz="1000" b="0" i="0" u="none" strike="noStrike" dirty="0">
                          <a:solidFill>
                            <a:srgbClr val="000000"/>
                          </a:solidFill>
                          <a:effectLst/>
                          <a:latin typeface="Arial" panose="020B0604020202020204" pitchFamily="34" charset="0"/>
                        </a:rPr>
                        <a:t>65.82</a:t>
                      </a:r>
                    </a:p>
                  </a:txBody>
                  <a:tcPr marL="8966" marR="8966" marT="8966" marB="0" anchor="b">
                    <a:lnL>
                      <a:noFill/>
                    </a:lnL>
                    <a:lnR>
                      <a:noFill/>
                    </a:lnR>
                    <a:lnT>
                      <a:noFill/>
                    </a:lnT>
                    <a:lnB>
                      <a:noFill/>
                    </a:lnB>
                  </a:tcPr>
                </a:tc>
                <a:tc>
                  <a:txBody>
                    <a:bodyPr/>
                    <a:lstStyle/>
                    <a:p>
                      <a:pPr algn="ctr" fontAlgn="b"/>
                      <a:r>
                        <a:rPr lang="en-US" sz="1000" b="0" i="0" u="none" strike="noStrike" dirty="0">
                          <a:solidFill>
                            <a:srgbClr val="000000"/>
                          </a:solidFill>
                          <a:effectLst/>
                          <a:latin typeface="Arial" panose="020B0604020202020204" pitchFamily="34" charset="0"/>
                        </a:rPr>
                        <a:t>23</a:t>
                      </a:r>
                    </a:p>
                  </a:txBody>
                  <a:tcPr marL="8966" marR="8966" marT="8966" marB="0" anchor="b">
                    <a:lnL>
                      <a:noFill/>
                    </a:lnL>
                    <a:lnR>
                      <a:noFill/>
                    </a:lnR>
                    <a:lnT>
                      <a:noFill/>
                    </a:lnT>
                    <a:lnB>
                      <a:noFill/>
                    </a:lnB>
                  </a:tcPr>
                </a:tc>
                <a:tc>
                  <a:txBody>
                    <a:bodyPr/>
                    <a:lstStyle/>
                    <a:p>
                      <a:pPr algn="ctr" fontAlgn="b"/>
                      <a:r>
                        <a:rPr lang="en-US" sz="1000" b="0" i="0" u="none" strike="noStrike" dirty="0">
                          <a:solidFill>
                            <a:srgbClr val="000000"/>
                          </a:solidFill>
                          <a:effectLst/>
                          <a:latin typeface="Arial" panose="020B0604020202020204" pitchFamily="34" charset="0"/>
                        </a:rPr>
                        <a:t>66.48</a:t>
                      </a:r>
                    </a:p>
                  </a:txBody>
                  <a:tcPr marL="8966" marR="8966" marT="8966" marB="0" anchor="b">
                    <a:lnL>
                      <a:noFill/>
                    </a:lnL>
                    <a:lnR>
                      <a:noFill/>
                    </a:lnR>
                    <a:lnT>
                      <a:noFill/>
                    </a:lnT>
                    <a:lnB>
                      <a:noFill/>
                    </a:lnB>
                  </a:tcPr>
                </a:tc>
                <a:extLst>
                  <a:ext uri="{0D108BD9-81ED-4DB2-BD59-A6C34878D82A}">
                    <a16:rowId xmlns="" xmlns:a16="http://schemas.microsoft.com/office/drawing/2014/main" val="1445471417"/>
                  </a:ext>
                </a:extLst>
              </a:tr>
              <a:tr h="181110">
                <a:tc>
                  <a:txBody>
                    <a:bodyPr/>
                    <a:lstStyle/>
                    <a:p>
                      <a:pPr algn="l" fontAlgn="b"/>
                      <a:r>
                        <a:rPr lang="en-US" sz="1000" b="0" i="0" u="none" strike="noStrike" dirty="0">
                          <a:solidFill>
                            <a:srgbClr val="000000"/>
                          </a:solidFill>
                          <a:effectLst/>
                          <a:latin typeface="Arial" panose="020B0604020202020204" pitchFamily="34" charset="0"/>
                        </a:rPr>
                        <a:t>Enhance committee chair role description</a:t>
                      </a:r>
                    </a:p>
                  </a:txBody>
                  <a:tcPr marL="8966" marR="8966" marT="8966" marB="0" anchor="b">
                    <a:lnL>
                      <a:noFill/>
                    </a:lnL>
                    <a:lnR>
                      <a:noFill/>
                    </a:lnR>
                    <a:lnT>
                      <a:noFill/>
                    </a:lnT>
                    <a:lnB>
                      <a:noFill/>
                    </a:lnB>
                  </a:tcPr>
                </a:tc>
                <a:tc>
                  <a:txBody>
                    <a:bodyPr/>
                    <a:lstStyle/>
                    <a:p>
                      <a:pPr algn="ctr" fontAlgn="b"/>
                      <a:r>
                        <a:rPr lang="en-US" sz="1000" b="0" i="0" u="none" strike="noStrike" dirty="0">
                          <a:solidFill>
                            <a:srgbClr val="000000"/>
                          </a:solidFill>
                          <a:effectLst/>
                          <a:latin typeface="Arial" panose="020B0604020202020204" pitchFamily="34" charset="0"/>
                        </a:rPr>
                        <a:t>28</a:t>
                      </a:r>
                    </a:p>
                  </a:txBody>
                  <a:tcPr marL="8966" marR="8966" marT="8966" marB="0" anchor="b">
                    <a:lnL>
                      <a:noFill/>
                    </a:lnL>
                    <a:lnR>
                      <a:noFill/>
                    </a:lnR>
                    <a:lnT>
                      <a:noFill/>
                    </a:lnT>
                    <a:lnB>
                      <a:noFill/>
                    </a:lnB>
                  </a:tcPr>
                </a:tc>
                <a:tc>
                  <a:txBody>
                    <a:bodyPr/>
                    <a:lstStyle/>
                    <a:p>
                      <a:pPr algn="ctr" fontAlgn="b"/>
                      <a:r>
                        <a:rPr lang="en-US" sz="1000" b="0" i="0" u="none" strike="noStrike" dirty="0">
                          <a:solidFill>
                            <a:srgbClr val="000000"/>
                          </a:solidFill>
                          <a:effectLst/>
                          <a:latin typeface="Arial" panose="020B0604020202020204" pitchFamily="34" charset="0"/>
                        </a:rPr>
                        <a:t>68.29</a:t>
                      </a:r>
                    </a:p>
                  </a:txBody>
                  <a:tcPr marL="8966" marR="8966" marT="8966" marB="0" anchor="b">
                    <a:lnL>
                      <a:noFill/>
                    </a:lnL>
                    <a:lnR>
                      <a:noFill/>
                    </a:lnR>
                    <a:lnT>
                      <a:noFill/>
                    </a:lnT>
                    <a:lnB>
                      <a:noFill/>
                    </a:lnB>
                  </a:tcPr>
                </a:tc>
                <a:tc>
                  <a:txBody>
                    <a:bodyPr/>
                    <a:lstStyle/>
                    <a:p>
                      <a:pPr algn="ctr" fontAlgn="b"/>
                      <a:r>
                        <a:rPr lang="en-US" sz="1000" b="0" i="0" u="none" strike="noStrike" dirty="0">
                          <a:solidFill>
                            <a:srgbClr val="000000"/>
                          </a:solidFill>
                          <a:effectLst/>
                          <a:latin typeface="Arial" panose="020B0604020202020204" pitchFamily="34" charset="0"/>
                        </a:rPr>
                        <a:t>22</a:t>
                      </a:r>
                    </a:p>
                  </a:txBody>
                  <a:tcPr marL="8966" marR="8966" marT="8966" marB="0" anchor="b">
                    <a:lnL>
                      <a:noFill/>
                    </a:lnL>
                    <a:lnR>
                      <a:noFill/>
                    </a:lnR>
                    <a:lnT>
                      <a:noFill/>
                    </a:lnT>
                    <a:lnB>
                      <a:noFill/>
                    </a:lnB>
                  </a:tcPr>
                </a:tc>
                <a:tc>
                  <a:txBody>
                    <a:bodyPr/>
                    <a:lstStyle/>
                    <a:p>
                      <a:pPr algn="ctr" fontAlgn="b"/>
                      <a:r>
                        <a:rPr lang="en-US" sz="1000" b="0" i="0" u="none" strike="noStrike" dirty="0">
                          <a:solidFill>
                            <a:srgbClr val="000000"/>
                          </a:solidFill>
                          <a:effectLst/>
                          <a:latin typeface="Arial" panose="020B0604020202020204" pitchFamily="34" charset="0"/>
                        </a:rPr>
                        <a:t>73.09</a:t>
                      </a:r>
                    </a:p>
                  </a:txBody>
                  <a:tcPr marL="8966" marR="8966" marT="8966" marB="0" anchor="b">
                    <a:lnL>
                      <a:noFill/>
                    </a:lnL>
                    <a:lnR>
                      <a:noFill/>
                    </a:lnR>
                    <a:lnT>
                      <a:noFill/>
                    </a:lnT>
                    <a:lnB>
                      <a:noFill/>
                    </a:lnB>
                  </a:tcPr>
                </a:tc>
                <a:extLst>
                  <a:ext uri="{0D108BD9-81ED-4DB2-BD59-A6C34878D82A}">
                    <a16:rowId xmlns="" xmlns:a16="http://schemas.microsoft.com/office/drawing/2014/main" val="287835314"/>
                  </a:ext>
                </a:extLst>
              </a:tr>
              <a:tr h="181110">
                <a:tc>
                  <a:txBody>
                    <a:bodyPr/>
                    <a:lstStyle/>
                    <a:p>
                      <a:pPr algn="l" fontAlgn="b"/>
                      <a:r>
                        <a:rPr lang="en-US" sz="1000" b="0" i="0" u="none" strike="noStrike" dirty="0">
                          <a:solidFill>
                            <a:srgbClr val="000000"/>
                          </a:solidFill>
                          <a:effectLst/>
                          <a:latin typeface="Arial" panose="020B0604020202020204" pitchFamily="34" charset="0"/>
                        </a:rPr>
                        <a:t>Communicate concurrently with membership about AAAEM activities to increase awareness</a:t>
                      </a:r>
                    </a:p>
                  </a:txBody>
                  <a:tcPr marL="8966" marR="8966" marT="8966" marB="0" anchor="b">
                    <a:lnL>
                      <a:noFill/>
                    </a:lnL>
                    <a:lnR>
                      <a:noFill/>
                    </a:lnR>
                    <a:lnT>
                      <a:noFill/>
                    </a:lnT>
                    <a:lnB>
                      <a:noFill/>
                    </a:lnB>
                  </a:tcPr>
                </a:tc>
                <a:tc>
                  <a:txBody>
                    <a:bodyPr/>
                    <a:lstStyle/>
                    <a:p>
                      <a:pPr algn="ctr" fontAlgn="b"/>
                      <a:r>
                        <a:rPr lang="en-US" sz="1000" b="0" i="0" u="none" strike="noStrike" dirty="0">
                          <a:solidFill>
                            <a:srgbClr val="000000"/>
                          </a:solidFill>
                          <a:effectLst/>
                          <a:latin typeface="Arial" panose="020B0604020202020204" pitchFamily="34" charset="0"/>
                        </a:rPr>
                        <a:t>28</a:t>
                      </a:r>
                    </a:p>
                  </a:txBody>
                  <a:tcPr marL="8966" marR="8966" marT="8966" marB="0" anchor="b">
                    <a:lnL>
                      <a:noFill/>
                    </a:lnL>
                    <a:lnR>
                      <a:noFill/>
                    </a:lnR>
                    <a:lnT>
                      <a:noFill/>
                    </a:lnT>
                    <a:lnB>
                      <a:noFill/>
                    </a:lnB>
                  </a:tcPr>
                </a:tc>
                <a:tc>
                  <a:txBody>
                    <a:bodyPr/>
                    <a:lstStyle/>
                    <a:p>
                      <a:pPr algn="ctr" fontAlgn="b"/>
                      <a:r>
                        <a:rPr lang="en-US" sz="1000" b="0" i="0" u="none" strike="noStrike" dirty="0">
                          <a:solidFill>
                            <a:srgbClr val="000000"/>
                          </a:solidFill>
                          <a:effectLst/>
                          <a:latin typeface="Arial" panose="020B0604020202020204" pitchFamily="34" charset="0"/>
                        </a:rPr>
                        <a:t>75.61</a:t>
                      </a:r>
                    </a:p>
                  </a:txBody>
                  <a:tcPr marL="8966" marR="8966" marT="8966" marB="0" anchor="b">
                    <a:lnL>
                      <a:noFill/>
                    </a:lnL>
                    <a:lnR>
                      <a:noFill/>
                    </a:lnR>
                    <a:lnT>
                      <a:noFill/>
                    </a:lnT>
                    <a:lnB>
                      <a:noFill/>
                    </a:lnB>
                  </a:tcPr>
                </a:tc>
                <a:tc>
                  <a:txBody>
                    <a:bodyPr/>
                    <a:lstStyle/>
                    <a:p>
                      <a:pPr algn="ctr" fontAlgn="b"/>
                      <a:r>
                        <a:rPr lang="en-US" sz="1000" b="0" i="0" u="none" strike="noStrike" dirty="0">
                          <a:solidFill>
                            <a:srgbClr val="000000"/>
                          </a:solidFill>
                          <a:effectLst/>
                          <a:latin typeface="Arial" panose="020B0604020202020204" pitchFamily="34" charset="0"/>
                        </a:rPr>
                        <a:t>23</a:t>
                      </a:r>
                    </a:p>
                  </a:txBody>
                  <a:tcPr marL="8966" marR="8966" marT="8966" marB="0" anchor="b">
                    <a:lnL>
                      <a:noFill/>
                    </a:lnL>
                    <a:lnR>
                      <a:noFill/>
                    </a:lnR>
                    <a:lnT>
                      <a:noFill/>
                    </a:lnT>
                    <a:lnB>
                      <a:noFill/>
                    </a:lnB>
                  </a:tcPr>
                </a:tc>
                <a:tc>
                  <a:txBody>
                    <a:bodyPr/>
                    <a:lstStyle/>
                    <a:p>
                      <a:pPr algn="ctr" fontAlgn="b"/>
                      <a:r>
                        <a:rPr lang="en-US" sz="1000" b="0" i="0" u="none" strike="noStrike" dirty="0">
                          <a:solidFill>
                            <a:srgbClr val="000000"/>
                          </a:solidFill>
                          <a:effectLst/>
                          <a:latin typeface="Arial" panose="020B0604020202020204" pitchFamily="34" charset="0"/>
                        </a:rPr>
                        <a:t>71.87</a:t>
                      </a:r>
                    </a:p>
                  </a:txBody>
                  <a:tcPr marL="8966" marR="8966" marT="8966" marB="0" anchor="b">
                    <a:lnL>
                      <a:noFill/>
                    </a:lnL>
                    <a:lnR>
                      <a:noFill/>
                    </a:lnR>
                    <a:lnT>
                      <a:noFill/>
                    </a:lnT>
                    <a:lnB>
                      <a:noFill/>
                    </a:lnB>
                  </a:tcPr>
                </a:tc>
                <a:extLst>
                  <a:ext uri="{0D108BD9-81ED-4DB2-BD59-A6C34878D82A}">
                    <a16:rowId xmlns="" xmlns:a16="http://schemas.microsoft.com/office/drawing/2014/main" val="1595859988"/>
                  </a:ext>
                </a:extLst>
              </a:tr>
              <a:tr h="181110">
                <a:tc>
                  <a:txBody>
                    <a:bodyPr/>
                    <a:lstStyle/>
                    <a:p>
                      <a:pPr algn="l" fontAlgn="b"/>
                      <a:r>
                        <a:rPr lang="en-US" sz="1000" b="0" i="0" u="none" strike="noStrike" dirty="0">
                          <a:solidFill>
                            <a:srgbClr val="000000"/>
                          </a:solidFill>
                          <a:effectLst/>
                          <a:latin typeface="Arial" panose="020B0604020202020204" pitchFamily="34" charset="0"/>
                        </a:rPr>
                        <a:t>Actively solicit participation in AAAEM committees/activities</a:t>
                      </a:r>
                    </a:p>
                  </a:txBody>
                  <a:tcPr marL="8966" marR="8966" marT="8966" marB="0" anchor="b">
                    <a:lnL>
                      <a:noFill/>
                    </a:lnL>
                    <a:lnR>
                      <a:noFill/>
                    </a:lnR>
                    <a:lnT>
                      <a:noFill/>
                    </a:lnT>
                    <a:lnB>
                      <a:noFill/>
                    </a:lnB>
                  </a:tcPr>
                </a:tc>
                <a:tc>
                  <a:txBody>
                    <a:bodyPr/>
                    <a:lstStyle/>
                    <a:p>
                      <a:pPr algn="ctr" fontAlgn="b"/>
                      <a:r>
                        <a:rPr lang="en-US" sz="1000" b="0" i="0" u="none" strike="noStrike" dirty="0">
                          <a:solidFill>
                            <a:srgbClr val="000000"/>
                          </a:solidFill>
                          <a:effectLst/>
                          <a:latin typeface="Arial" panose="020B0604020202020204" pitchFamily="34" charset="0"/>
                        </a:rPr>
                        <a:t>28</a:t>
                      </a:r>
                    </a:p>
                  </a:txBody>
                  <a:tcPr marL="8966" marR="8966" marT="8966" marB="0" anchor="b">
                    <a:lnL>
                      <a:noFill/>
                    </a:lnL>
                    <a:lnR>
                      <a:noFill/>
                    </a:lnR>
                    <a:lnT>
                      <a:noFill/>
                    </a:lnT>
                    <a:lnB>
                      <a:noFill/>
                    </a:lnB>
                  </a:tcPr>
                </a:tc>
                <a:tc>
                  <a:txBody>
                    <a:bodyPr/>
                    <a:lstStyle/>
                    <a:p>
                      <a:pPr algn="ctr" fontAlgn="b"/>
                      <a:r>
                        <a:rPr lang="en-US" sz="1000" b="0" i="0" u="none" strike="noStrike" dirty="0">
                          <a:solidFill>
                            <a:srgbClr val="000000"/>
                          </a:solidFill>
                          <a:effectLst/>
                          <a:latin typeface="Arial" panose="020B0604020202020204" pitchFamily="34" charset="0"/>
                        </a:rPr>
                        <a:t>78.61</a:t>
                      </a:r>
                    </a:p>
                  </a:txBody>
                  <a:tcPr marL="8966" marR="8966" marT="8966" marB="0" anchor="b">
                    <a:lnL>
                      <a:noFill/>
                    </a:lnL>
                    <a:lnR>
                      <a:noFill/>
                    </a:lnR>
                    <a:lnT>
                      <a:noFill/>
                    </a:lnT>
                    <a:lnB>
                      <a:noFill/>
                    </a:lnB>
                  </a:tcPr>
                </a:tc>
                <a:tc>
                  <a:txBody>
                    <a:bodyPr/>
                    <a:lstStyle/>
                    <a:p>
                      <a:pPr algn="ctr" fontAlgn="b"/>
                      <a:r>
                        <a:rPr lang="en-US" sz="1000" b="0" i="0" u="none" strike="noStrike" dirty="0">
                          <a:solidFill>
                            <a:srgbClr val="000000"/>
                          </a:solidFill>
                          <a:effectLst/>
                          <a:latin typeface="Arial" panose="020B0604020202020204" pitchFamily="34" charset="0"/>
                        </a:rPr>
                        <a:t>23</a:t>
                      </a:r>
                    </a:p>
                  </a:txBody>
                  <a:tcPr marL="8966" marR="8966" marT="8966" marB="0" anchor="b">
                    <a:lnL>
                      <a:noFill/>
                    </a:lnL>
                    <a:lnR>
                      <a:noFill/>
                    </a:lnR>
                    <a:lnT>
                      <a:noFill/>
                    </a:lnT>
                    <a:lnB>
                      <a:noFill/>
                    </a:lnB>
                  </a:tcPr>
                </a:tc>
                <a:tc>
                  <a:txBody>
                    <a:bodyPr/>
                    <a:lstStyle/>
                    <a:p>
                      <a:pPr algn="ctr" fontAlgn="b"/>
                      <a:r>
                        <a:rPr lang="en-US" sz="1000" b="0" i="0" u="none" strike="noStrike" dirty="0">
                          <a:solidFill>
                            <a:srgbClr val="000000"/>
                          </a:solidFill>
                          <a:effectLst/>
                          <a:latin typeface="Arial" panose="020B0604020202020204" pitchFamily="34" charset="0"/>
                        </a:rPr>
                        <a:t>73.22</a:t>
                      </a:r>
                    </a:p>
                  </a:txBody>
                  <a:tcPr marL="8966" marR="8966" marT="8966" marB="0" anchor="b">
                    <a:lnL>
                      <a:noFill/>
                    </a:lnL>
                    <a:lnR>
                      <a:noFill/>
                    </a:lnR>
                    <a:lnT>
                      <a:noFill/>
                    </a:lnT>
                    <a:lnB>
                      <a:noFill/>
                    </a:lnB>
                  </a:tcPr>
                </a:tc>
                <a:extLst>
                  <a:ext uri="{0D108BD9-81ED-4DB2-BD59-A6C34878D82A}">
                    <a16:rowId xmlns="" xmlns:a16="http://schemas.microsoft.com/office/drawing/2014/main" val="1298209174"/>
                  </a:ext>
                </a:extLst>
              </a:tr>
            </a:tbl>
          </a:graphicData>
        </a:graphic>
      </p:graphicFrame>
    </p:spTree>
    <p:extLst>
      <p:ext uri="{BB962C8B-B14F-4D97-AF65-F5344CB8AC3E}">
        <p14:creationId xmlns:p14="http://schemas.microsoft.com/office/powerpoint/2010/main" val="278340407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a:spLocks noGrp="1"/>
          </p:cNvSpPr>
          <p:nvPr>
            <p:ph type="title"/>
          </p:nvPr>
        </p:nvSpPr>
        <p:spPr>
          <a:xfrm>
            <a:off x="129654" y="75888"/>
            <a:ext cx="9014346" cy="1143000"/>
          </a:xfrm>
        </p:spPr>
        <p:txBody>
          <a:bodyPr/>
          <a:lstStyle/>
          <a:p>
            <a:r>
              <a:rPr lang="en-US" b="1" dirty="0"/>
              <a:t>2021/2022 Key Accomplishments</a:t>
            </a:r>
            <a:endParaRPr lang="en-US" dirty="0"/>
          </a:p>
        </p:txBody>
      </p:sp>
      <p:sp>
        <p:nvSpPr>
          <p:cNvPr id="7" name="Content Placeholder 4"/>
          <p:cNvSpPr>
            <a:spLocks noGrp="1"/>
          </p:cNvSpPr>
          <p:nvPr>
            <p:ph idx="1"/>
          </p:nvPr>
        </p:nvSpPr>
        <p:spPr>
          <a:xfrm>
            <a:off x="54592" y="1688912"/>
            <a:ext cx="9014346" cy="4525963"/>
          </a:xfrm>
        </p:spPr>
        <p:txBody>
          <a:bodyPr>
            <a:normAutofit fontScale="40000" lnSpcReduction="20000"/>
          </a:bodyPr>
          <a:lstStyle/>
          <a:p>
            <a:pPr marL="0" indent="0">
              <a:buNone/>
            </a:pPr>
            <a:r>
              <a:rPr lang="en-US" sz="6700" b="1" dirty="0" smtClean="0"/>
              <a:t>II.	Consulted </a:t>
            </a:r>
            <a:r>
              <a:rPr lang="en-US" sz="6700" b="1" dirty="0"/>
              <a:t>with IDEA Committee and </a:t>
            </a:r>
            <a:r>
              <a:rPr lang="en-US" sz="6700" b="1" dirty="0" smtClean="0"/>
              <a:t>proposed adding </a:t>
            </a:r>
            <a:r>
              <a:rPr lang="en-US" sz="6700" b="1" dirty="0"/>
              <a:t>pillar </a:t>
            </a:r>
            <a:r>
              <a:rPr lang="en-US" sz="6700" b="1" dirty="0" smtClean="0"/>
              <a:t>	goal </a:t>
            </a:r>
            <a:r>
              <a:rPr lang="en-US" sz="6700" b="1" dirty="0"/>
              <a:t>to Strategic </a:t>
            </a:r>
            <a:r>
              <a:rPr lang="en-US" sz="6700" b="1" dirty="0" smtClean="0"/>
              <a:t>Plan:</a:t>
            </a:r>
          </a:p>
          <a:p>
            <a:pPr marL="0" indent="0" eaLnBrk="0" fontAlgn="base" hangingPunct="0">
              <a:buNone/>
            </a:pPr>
            <a:r>
              <a:rPr lang="en-US" b="1" dirty="0"/>
              <a:t>	</a:t>
            </a:r>
            <a:endParaRPr lang="en-US" sz="1600" b="1" dirty="0" smtClean="0"/>
          </a:p>
          <a:p>
            <a:pPr marL="0" indent="0" eaLnBrk="0" fontAlgn="base" hangingPunct="0">
              <a:buNone/>
            </a:pPr>
            <a:r>
              <a:rPr lang="en-US" b="1" dirty="0"/>
              <a:t>	</a:t>
            </a:r>
            <a:r>
              <a:rPr lang="en-US" sz="5100" b="1" dirty="0" smtClean="0"/>
              <a:t>Inclusion</a:t>
            </a:r>
            <a:r>
              <a:rPr lang="en-US" sz="5100" b="1" dirty="0"/>
              <a:t>, Diversity, Equity, and Anti-Racism (IDEA)</a:t>
            </a:r>
            <a:endParaRPr lang="en-US" sz="5100" dirty="0"/>
          </a:p>
          <a:p>
            <a:pPr marL="0" indent="0" eaLnBrk="0" fontAlgn="base" hangingPunct="0">
              <a:buNone/>
            </a:pPr>
            <a:r>
              <a:rPr lang="en-US" sz="5100" dirty="0" smtClean="0"/>
              <a:t>	Goal</a:t>
            </a:r>
            <a:r>
              <a:rPr lang="en-US" sz="5100" dirty="0"/>
              <a:t>:  Create a culture of inclusion, diversity, equity, and anti-racism </a:t>
            </a:r>
            <a:r>
              <a:rPr lang="en-US" sz="5100" dirty="0" smtClean="0"/>
              <a:t>within 	AAAEM</a:t>
            </a:r>
            <a:r>
              <a:rPr lang="en-US" sz="5100" dirty="0"/>
              <a:t>.</a:t>
            </a:r>
          </a:p>
          <a:p>
            <a:pPr marL="914400" lvl="1" indent="-514350" eaLnBrk="0" fontAlgn="base" hangingPunct="0">
              <a:buFont typeface="+mj-lt"/>
              <a:buAutoNum type="arabicPeriod"/>
            </a:pPr>
            <a:r>
              <a:rPr lang="en-US" sz="5100" dirty="0" smtClean="0"/>
              <a:t>Create </a:t>
            </a:r>
            <a:r>
              <a:rPr lang="en-US" sz="5100" dirty="0"/>
              <a:t>and resource a committee focused on inclusiveness, diversity, equity and anti-racism to advise AAAEM leaders and members on equity, diversity and inclusion </a:t>
            </a:r>
            <a:r>
              <a:rPr lang="en-US" sz="5100" dirty="0" smtClean="0"/>
              <a:t>issues.</a:t>
            </a:r>
          </a:p>
          <a:p>
            <a:pPr marL="914400" lvl="1" indent="-514350" eaLnBrk="0" fontAlgn="base" hangingPunct="0">
              <a:buFont typeface="+mj-lt"/>
              <a:buAutoNum type="arabicPeriod"/>
            </a:pPr>
            <a:r>
              <a:rPr lang="en-US" sz="5100" dirty="0" smtClean="0"/>
              <a:t>Ensure </a:t>
            </a:r>
            <a:r>
              <a:rPr lang="en-US" sz="5100" dirty="0"/>
              <a:t>alignment and harmony between AAAEM strategic objectives and the objectives of the SAEM Diversity, Equity and Inclusiveness </a:t>
            </a:r>
            <a:r>
              <a:rPr lang="en-US" sz="5100" dirty="0" smtClean="0"/>
              <a:t>Committee. </a:t>
            </a:r>
          </a:p>
          <a:p>
            <a:pPr marL="914400" lvl="1" indent="-514350" eaLnBrk="0" fontAlgn="base" hangingPunct="0">
              <a:buFont typeface="+mj-lt"/>
              <a:buAutoNum type="arabicPeriod"/>
            </a:pPr>
            <a:r>
              <a:rPr lang="en-US" sz="5100" dirty="0" smtClean="0"/>
              <a:t>Align </a:t>
            </a:r>
            <a:r>
              <a:rPr lang="en-US" sz="5100" dirty="0"/>
              <a:t>AAAEM policy efforts with tenets and objectives of the AAAEM inclusiveness, diversity, equity and anti-racism committee.  </a:t>
            </a:r>
          </a:p>
          <a:p>
            <a:endParaRPr lang="en-US" dirty="0"/>
          </a:p>
          <a:p>
            <a:pPr marL="0" indent="0">
              <a:buNone/>
            </a:pPr>
            <a:endParaRPr lang="en-US" dirty="0"/>
          </a:p>
        </p:txBody>
      </p:sp>
    </p:spTree>
    <p:extLst>
      <p:ext uri="{BB962C8B-B14F-4D97-AF65-F5344CB8AC3E}">
        <p14:creationId xmlns:p14="http://schemas.microsoft.com/office/powerpoint/2010/main" val="270902958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a:spLocks noGrp="1"/>
          </p:cNvSpPr>
          <p:nvPr>
            <p:ph type="title"/>
          </p:nvPr>
        </p:nvSpPr>
        <p:spPr>
          <a:xfrm>
            <a:off x="398060" y="103183"/>
            <a:ext cx="8425218" cy="1143000"/>
          </a:xfrm>
        </p:spPr>
        <p:txBody>
          <a:bodyPr/>
          <a:lstStyle/>
          <a:p>
            <a:r>
              <a:rPr lang="en-US" b="1" dirty="0"/>
              <a:t>2021/2022 Key Accomplishments</a:t>
            </a:r>
            <a:endParaRPr lang="en-US" dirty="0"/>
          </a:p>
        </p:txBody>
      </p:sp>
      <p:sp>
        <p:nvSpPr>
          <p:cNvPr id="7" name="Content Placeholder 4"/>
          <p:cNvSpPr>
            <a:spLocks noGrp="1"/>
          </p:cNvSpPr>
          <p:nvPr>
            <p:ph idx="1"/>
          </p:nvPr>
        </p:nvSpPr>
        <p:spPr>
          <a:xfrm>
            <a:off x="0" y="1610438"/>
            <a:ext cx="9144000" cy="4589584"/>
          </a:xfrm>
        </p:spPr>
        <p:txBody>
          <a:bodyPr>
            <a:normAutofit fontScale="47500" lnSpcReduction="20000"/>
          </a:bodyPr>
          <a:lstStyle/>
          <a:p>
            <a:pPr marL="0" indent="0">
              <a:buNone/>
            </a:pPr>
            <a:r>
              <a:rPr lang="en-US" sz="5700" b="1" dirty="0" smtClean="0"/>
              <a:t>III.	Developed </a:t>
            </a:r>
            <a:r>
              <a:rPr lang="en-US" sz="5700" b="1" dirty="0"/>
              <a:t>SWOT Analysis session for 2022 annual retreat  </a:t>
            </a:r>
          </a:p>
          <a:p>
            <a:pPr marL="0" indent="0">
              <a:buNone/>
            </a:pPr>
            <a:endParaRPr lang="en-US" dirty="0" smtClean="0"/>
          </a:p>
          <a:p>
            <a:pPr marL="0" indent="0">
              <a:buNone/>
            </a:pPr>
            <a:r>
              <a:rPr lang="en-US" sz="4200" b="1" u="sng" dirty="0" smtClean="0"/>
              <a:t>Tuesday, March 22, 2022, 09:45 – 10:15</a:t>
            </a:r>
          </a:p>
          <a:p>
            <a:pPr marL="0" indent="0">
              <a:buNone/>
            </a:pPr>
            <a:endParaRPr lang="en-US" sz="4200" b="1" u="sng" dirty="0" smtClean="0"/>
          </a:p>
          <a:p>
            <a:pPr marL="0" indent="0">
              <a:buNone/>
            </a:pPr>
            <a:r>
              <a:rPr lang="en-US" sz="4200" b="1" dirty="0" smtClean="0"/>
              <a:t>Goals:</a:t>
            </a:r>
          </a:p>
          <a:p>
            <a:pPr lvl="0"/>
            <a:r>
              <a:rPr lang="en-US" sz="4200" dirty="0"/>
              <a:t>Incorporate feedback from 2021 survey </a:t>
            </a:r>
          </a:p>
          <a:p>
            <a:pPr lvl="0"/>
            <a:r>
              <a:rPr lang="en-US" sz="4200" dirty="0"/>
              <a:t>Incorporate prior SWOT Analysis items</a:t>
            </a:r>
          </a:p>
          <a:p>
            <a:pPr lvl="0"/>
            <a:r>
              <a:rPr lang="en-US" sz="4200" dirty="0"/>
              <a:t>Gather consensus perceptions from members </a:t>
            </a:r>
            <a:r>
              <a:rPr lang="en-US" sz="4200" dirty="0" smtClean="0"/>
              <a:t>at the retreat </a:t>
            </a:r>
            <a:endParaRPr lang="en-US" sz="4200" dirty="0"/>
          </a:p>
          <a:p>
            <a:pPr lvl="0"/>
            <a:r>
              <a:rPr lang="en-US" sz="4200" dirty="0"/>
              <a:t>Generate discussion and create engagement among AAAEM members </a:t>
            </a:r>
          </a:p>
          <a:p>
            <a:pPr lvl="0"/>
            <a:r>
              <a:rPr lang="en-US" sz="4200" dirty="0"/>
              <a:t>Inform the creation of </a:t>
            </a:r>
            <a:r>
              <a:rPr lang="en-US" sz="4200" dirty="0" smtClean="0"/>
              <a:t>the </a:t>
            </a:r>
            <a:r>
              <a:rPr lang="en-US" sz="4200" dirty="0"/>
              <a:t>SWOT </a:t>
            </a:r>
            <a:r>
              <a:rPr lang="en-US" sz="4200" dirty="0" smtClean="0"/>
              <a:t>Analysis </a:t>
            </a:r>
            <a:r>
              <a:rPr lang="en-US" sz="4200" dirty="0"/>
              <a:t>to be developed by the Strategic Planning Committee in 2022</a:t>
            </a:r>
          </a:p>
          <a:p>
            <a:pPr marL="0" indent="0">
              <a:buNone/>
            </a:pPr>
            <a:endParaRPr lang="en-US" dirty="0" smtClean="0"/>
          </a:p>
          <a:p>
            <a:pPr marL="0" indent="0">
              <a:buNone/>
            </a:pPr>
            <a:r>
              <a:rPr lang="en-US" dirty="0"/>
              <a:t>	</a:t>
            </a:r>
          </a:p>
        </p:txBody>
      </p:sp>
    </p:spTree>
    <p:extLst>
      <p:ext uri="{BB962C8B-B14F-4D97-AF65-F5344CB8AC3E}">
        <p14:creationId xmlns:p14="http://schemas.microsoft.com/office/powerpoint/2010/main" val="393620463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753626" y="157774"/>
            <a:ext cx="7885407" cy="924406"/>
          </a:xfrm>
        </p:spPr>
        <p:txBody>
          <a:bodyPr>
            <a:noAutofit/>
          </a:bodyPr>
          <a:lstStyle/>
          <a:p>
            <a:r>
              <a:rPr lang="en-US" sz="4000" b="1" dirty="0"/>
              <a:t>Strategic Planning Committee</a:t>
            </a:r>
            <a:br>
              <a:rPr lang="en-US" sz="4000" b="1" dirty="0"/>
            </a:br>
            <a:r>
              <a:rPr lang="en-US" sz="4000" b="1" dirty="0" smtClean="0"/>
              <a:t>Proposed Goals </a:t>
            </a:r>
            <a:r>
              <a:rPr lang="en-US" sz="4000" b="1" dirty="0"/>
              <a:t>for </a:t>
            </a:r>
            <a:r>
              <a:rPr lang="en-US" sz="4000" b="1" dirty="0" smtClean="0"/>
              <a:t>2022/2023</a:t>
            </a:r>
            <a:endParaRPr lang="en-US" sz="4000" b="1" dirty="0"/>
          </a:p>
        </p:txBody>
      </p:sp>
      <p:sp>
        <p:nvSpPr>
          <p:cNvPr id="9" name="Content Placeholder 2"/>
          <p:cNvSpPr>
            <a:spLocks noGrp="1"/>
          </p:cNvSpPr>
          <p:nvPr>
            <p:ph idx="1"/>
          </p:nvPr>
        </p:nvSpPr>
        <p:spPr>
          <a:xfrm>
            <a:off x="-11723" y="1668439"/>
            <a:ext cx="9155723" cy="4525963"/>
          </a:xfrm>
        </p:spPr>
        <p:txBody>
          <a:bodyPr>
            <a:normAutofit/>
          </a:bodyPr>
          <a:lstStyle/>
          <a:p>
            <a:r>
              <a:rPr lang="en-US" sz="2700" dirty="0" smtClean="0"/>
              <a:t>Distribute annual survey to AAAEM membership </a:t>
            </a:r>
          </a:p>
          <a:p>
            <a:r>
              <a:rPr lang="en-US" sz="2700" dirty="0" smtClean="0"/>
              <a:t>Continue to refine the survey, note trends in results, and engage committee chairs as indicated</a:t>
            </a:r>
          </a:p>
          <a:p>
            <a:r>
              <a:rPr lang="en-US" sz="2700" dirty="0" smtClean="0"/>
              <a:t>Use survey results and other assessments to inform Academy’s SWOT Analysis</a:t>
            </a:r>
          </a:p>
          <a:p>
            <a:r>
              <a:rPr lang="en-US" sz="2700" dirty="0" smtClean="0"/>
              <a:t>Develop process to update SWOT Analysis annually</a:t>
            </a:r>
          </a:p>
          <a:p>
            <a:r>
              <a:rPr lang="en-US" sz="2700" dirty="0" smtClean="0"/>
              <a:t>Conduct high-level review of Strategic Plan</a:t>
            </a:r>
            <a:r>
              <a:rPr lang="en-US" sz="2700" dirty="0"/>
              <a:t> </a:t>
            </a:r>
            <a:r>
              <a:rPr lang="en-US" sz="2700" dirty="0" smtClean="0"/>
              <a:t>in preparation for a more in-depth biennial review in 2023 </a:t>
            </a:r>
          </a:p>
        </p:txBody>
      </p:sp>
    </p:spTree>
    <p:extLst>
      <p:ext uri="{BB962C8B-B14F-4D97-AF65-F5344CB8AC3E}">
        <p14:creationId xmlns:p14="http://schemas.microsoft.com/office/powerpoint/2010/main" val="12202102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AAAEM Organization</a:t>
            </a:r>
            <a:endParaRPr lang="en-US" dirty="0"/>
          </a:p>
        </p:txBody>
      </p:sp>
      <p:pic>
        <p:nvPicPr>
          <p:cNvPr id="3076" name="Picture 4" descr="Home | SAE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7386" y="1238837"/>
            <a:ext cx="4677654" cy="163737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ome | SAEM"/>
          <p:cNvPicPr>
            <a:picLocks noChangeAspect="1" noChangeArrowheads="1"/>
          </p:cNvPicPr>
          <p:nvPr/>
        </p:nvPicPr>
        <p:blipFill rotWithShape="1">
          <a:blip r:embed="rId3">
            <a:extLst>
              <a:ext uri="{28A0092B-C50C-407E-A947-70E740481C1C}">
                <a14:useLocalDpi xmlns:a14="http://schemas.microsoft.com/office/drawing/2010/main" val="0"/>
              </a:ext>
            </a:extLst>
          </a:blip>
          <a:srcRect l="19352" t="27233" r="18729" b="23952"/>
          <a:stretch/>
        </p:blipFill>
        <p:spPr bwMode="auto">
          <a:xfrm>
            <a:off x="3402201" y="3852048"/>
            <a:ext cx="2248679" cy="886408"/>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ome | SAE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8022" y="4605609"/>
            <a:ext cx="2317037" cy="1158519"/>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AGE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5203" y="4605609"/>
            <a:ext cx="2139203" cy="1069602"/>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Home | SAE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2254" y="5493693"/>
            <a:ext cx="3194115" cy="1597058"/>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Home | SAE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1220" y="4530826"/>
            <a:ext cx="2438335" cy="1219168"/>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Home | SAEM"/>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49008" y="2523523"/>
            <a:ext cx="3075894" cy="1537947"/>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Home | SAEM"/>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39496" y="3421215"/>
            <a:ext cx="3197748" cy="1598874"/>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descr="Home | SAEM"/>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3405" y="3531527"/>
            <a:ext cx="2970180" cy="1485090"/>
          </a:xfrm>
          <a:prstGeom prst="rect">
            <a:avLst/>
          </a:prstGeom>
          <a:noFill/>
          <a:extLst>
            <a:ext uri="{909E8E84-426E-40DD-AFC4-6F175D3DCCD1}">
              <a14:hiddenFill xmlns:a14="http://schemas.microsoft.com/office/drawing/2010/main">
                <a:solidFill>
                  <a:srgbClr val="FFFFFF"/>
                </a:solidFill>
              </a14:hiddenFill>
            </a:ext>
          </a:extLst>
        </p:spPr>
      </p:pic>
      <p:pic>
        <p:nvPicPr>
          <p:cNvPr id="3094" name="Picture 22" descr="AEUS - Academy of Emergency Ultrasound"/>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41711" y="5701799"/>
            <a:ext cx="2361694" cy="1180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5553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1000"/>
                                        <p:tgtEl>
                                          <p:spTgt spid="3076"/>
                                        </p:tgtEl>
                                      </p:cBhvr>
                                    </p:animEffect>
                                    <p:anim calcmode="lin" valueType="num">
                                      <p:cBhvr>
                                        <p:cTn id="8" dur="1000" fill="hold"/>
                                        <p:tgtEl>
                                          <p:spTgt spid="3076"/>
                                        </p:tgtEl>
                                        <p:attrNameLst>
                                          <p:attrName>ppt_x</p:attrName>
                                        </p:attrNameLst>
                                      </p:cBhvr>
                                      <p:tavLst>
                                        <p:tav tm="0">
                                          <p:val>
                                            <p:strVal val="#ppt_x"/>
                                          </p:val>
                                        </p:tav>
                                        <p:tav tm="100000">
                                          <p:val>
                                            <p:strVal val="#ppt_x"/>
                                          </p:val>
                                        </p:tav>
                                      </p:tavLst>
                                    </p:anim>
                                    <p:anim calcmode="lin" valueType="num">
                                      <p:cBhvr>
                                        <p:cTn id="9" dur="900" decel="100000" fill="hold"/>
                                        <p:tgtEl>
                                          <p:spTgt spid="307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076"/>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37" presetClass="entr" presetSubtype="0" fill="hold" nodeType="afterEffect">
                                  <p:stCondLst>
                                    <p:cond delay="1000"/>
                                  </p:stCondLst>
                                  <p:childTnLst>
                                    <p:set>
                                      <p:cBhvr>
                                        <p:cTn id="13" dur="1" fill="hold">
                                          <p:stCondLst>
                                            <p:cond delay="0"/>
                                          </p:stCondLst>
                                        </p:cTn>
                                        <p:tgtEl>
                                          <p:spTgt spid="3088"/>
                                        </p:tgtEl>
                                        <p:attrNameLst>
                                          <p:attrName>style.visibility</p:attrName>
                                        </p:attrNameLst>
                                      </p:cBhvr>
                                      <p:to>
                                        <p:strVal val="visible"/>
                                      </p:to>
                                    </p:set>
                                    <p:animEffect transition="in" filter="fade">
                                      <p:cBhvr>
                                        <p:cTn id="14" dur="1000"/>
                                        <p:tgtEl>
                                          <p:spTgt spid="3088"/>
                                        </p:tgtEl>
                                      </p:cBhvr>
                                    </p:animEffect>
                                    <p:anim calcmode="lin" valueType="num">
                                      <p:cBhvr>
                                        <p:cTn id="15" dur="1000" fill="hold"/>
                                        <p:tgtEl>
                                          <p:spTgt spid="3088"/>
                                        </p:tgtEl>
                                        <p:attrNameLst>
                                          <p:attrName>ppt_x</p:attrName>
                                        </p:attrNameLst>
                                      </p:cBhvr>
                                      <p:tavLst>
                                        <p:tav tm="0">
                                          <p:val>
                                            <p:strVal val="#ppt_x"/>
                                          </p:val>
                                        </p:tav>
                                        <p:tav tm="100000">
                                          <p:val>
                                            <p:strVal val="#ppt_x"/>
                                          </p:val>
                                        </p:tav>
                                      </p:tavLst>
                                    </p:anim>
                                    <p:anim calcmode="lin" valueType="num">
                                      <p:cBhvr>
                                        <p:cTn id="16" dur="900" decel="100000" fill="hold"/>
                                        <p:tgtEl>
                                          <p:spTgt spid="3088"/>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3088"/>
                                        </p:tgtEl>
                                        <p:attrNameLst>
                                          <p:attrName>ppt_y</p:attrName>
                                        </p:attrNameLst>
                                      </p:cBhvr>
                                      <p:tavLst>
                                        <p:tav tm="0">
                                          <p:val>
                                            <p:strVal val="#ppt_y-.03"/>
                                          </p:val>
                                        </p:tav>
                                        <p:tav tm="100000">
                                          <p:val>
                                            <p:strVal val="#ppt_y"/>
                                          </p:val>
                                        </p:tav>
                                      </p:tavLst>
                                    </p:anim>
                                  </p:childTnLst>
                                </p:cTn>
                              </p:par>
                            </p:childTnLst>
                          </p:cTn>
                        </p:par>
                        <p:par>
                          <p:cTn id="18" fill="hold">
                            <p:stCondLst>
                              <p:cond delay="3000"/>
                            </p:stCondLst>
                            <p:childTnLst>
                              <p:par>
                                <p:cTn id="19" presetID="37" presetClass="entr" presetSubtype="0" fill="hold" nodeType="afterEffect">
                                  <p:stCondLst>
                                    <p:cond delay="1000"/>
                                  </p:stCondLst>
                                  <p:childTnLst>
                                    <p:set>
                                      <p:cBhvr>
                                        <p:cTn id="20" dur="1" fill="hold">
                                          <p:stCondLst>
                                            <p:cond delay="0"/>
                                          </p:stCondLst>
                                        </p:cTn>
                                        <p:tgtEl>
                                          <p:spTgt spid="3092"/>
                                        </p:tgtEl>
                                        <p:attrNameLst>
                                          <p:attrName>style.visibility</p:attrName>
                                        </p:attrNameLst>
                                      </p:cBhvr>
                                      <p:to>
                                        <p:strVal val="visible"/>
                                      </p:to>
                                    </p:set>
                                    <p:animEffect transition="in" filter="fade">
                                      <p:cBhvr>
                                        <p:cTn id="21" dur="1000"/>
                                        <p:tgtEl>
                                          <p:spTgt spid="3092"/>
                                        </p:tgtEl>
                                      </p:cBhvr>
                                    </p:animEffect>
                                    <p:anim calcmode="lin" valueType="num">
                                      <p:cBhvr>
                                        <p:cTn id="22" dur="1000" fill="hold"/>
                                        <p:tgtEl>
                                          <p:spTgt spid="3092"/>
                                        </p:tgtEl>
                                        <p:attrNameLst>
                                          <p:attrName>ppt_x</p:attrName>
                                        </p:attrNameLst>
                                      </p:cBhvr>
                                      <p:tavLst>
                                        <p:tav tm="0">
                                          <p:val>
                                            <p:strVal val="#ppt_x"/>
                                          </p:val>
                                        </p:tav>
                                        <p:tav tm="100000">
                                          <p:val>
                                            <p:strVal val="#ppt_x"/>
                                          </p:val>
                                        </p:tav>
                                      </p:tavLst>
                                    </p:anim>
                                    <p:anim calcmode="lin" valueType="num">
                                      <p:cBhvr>
                                        <p:cTn id="23" dur="900" decel="100000" fill="hold"/>
                                        <p:tgtEl>
                                          <p:spTgt spid="3092"/>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3092"/>
                                        </p:tgtEl>
                                        <p:attrNameLst>
                                          <p:attrName>ppt_y</p:attrName>
                                        </p:attrNameLst>
                                      </p:cBhvr>
                                      <p:tavLst>
                                        <p:tav tm="0">
                                          <p:val>
                                            <p:strVal val="#ppt_y-.03"/>
                                          </p:val>
                                        </p:tav>
                                        <p:tav tm="100000">
                                          <p:val>
                                            <p:strVal val="#ppt_y"/>
                                          </p:val>
                                        </p:tav>
                                      </p:tavLst>
                                    </p:anim>
                                  </p:childTnLst>
                                </p:cTn>
                              </p:par>
                              <p:par>
                                <p:cTn id="25" presetID="37" presetClass="entr" presetSubtype="0" fill="hold" nodeType="withEffect">
                                  <p:stCondLst>
                                    <p:cond delay="1000"/>
                                  </p:stCondLst>
                                  <p:childTnLst>
                                    <p:set>
                                      <p:cBhvr>
                                        <p:cTn id="26" dur="1" fill="hold">
                                          <p:stCondLst>
                                            <p:cond delay="0"/>
                                          </p:stCondLst>
                                        </p:cTn>
                                        <p:tgtEl>
                                          <p:spTgt spid="3078"/>
                                        </p:tgtEl>
                                        <p:attrNameLst>
                                          <p:attrName>style.visibility</p:attrName>
                                        </p:attrNameLst>
                                      </p:cBhvr>
                                      <p:to>
                                        <p:strVal val="visible"/>
                                      </p:to>
                                    </p:set>
                                    <p:animEffect transition="in" filter="fade">
                                      <p:cBhvr>
                                        <p:cTn id="27" dur="1000"/>
                                        <p:tgtEl>
                                          <p:spTgt spid="3078"/>
                                        </p:tgtEl>
                                      </p:cBhvr>
                                    </p:animEffect>
                                    <p:anim calcmode="lin" valueType="num">
                                      <p:cBhvr>
                                        <p:cTn id="28" dur="1000" fill="hold"/>
                                        <p:tgtEl>
                                          <p:spTgt spid="3078"/>
                                        </p:tgtEl>
                                        <p:attrNameLst>
                                          <p:attrName>ppt_x</p:attrName>
                                        </p:attrNameLst>
                                      </p:cBhvr>
                                      <p:tavLst>
                                        <p:tav tm="0">
                                          <p:val>
                                            <p:strVal val="#ppt_x"/>
                                          </p:val>
                                        </p:tav>
                                        <p:tav tm="100000">
                                          <p:val>
                                            <p:strVal val="#ppt_x"/>
                                          </p:val>
                                        </p:tav>
                                      </p:tavLst>
                                    </p:anim>
                                    <p:anim calcmode="lin" valueType="num">
                                      <p:cBhvr>
                                        <p:cTn id="29" dur="900" decel="100000" fill="hold"/>
                                        <p:tgtEl>
                                          <p:spTgt spid="3078"/>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3078"/>
                                        </p:tgtEl>
                                        <p:attrNameLst>
                                          <p:attrName>ppt_y</p:attrName>
                                        </p:attrNameLst>
                                      </p:cBhvr>
                                      <p:tavLst>
                                        <p:tav tm="0">
                                          <p:val>
                                            <p:strVal val="#ppt_y-.03"/>
                                          </p:val>
                                        </p:tav>
                                        <p:tav tm="100000">
                                          <p:val>
                                            <p:strVal val="#ppt_y"/>
                                          </p:val>
                                        </p:tav>
                                      </p:tavLst>
                                    </p:anim>
                                  </p:childTnLst>
                                </p:cTn>
                              </p:par>
                              <p:par>
                                <p:cTn id="31" presetID="37" presetClass="entr" presetSubtype="0" fill="hold" nodeType="withEffect">
                                  <p:stCondLst>
                                    <p:cond delay="1000"/>
                                  </p:stCondLst>
                                  <p:childTnLst>
                                    <p:set>
                                      <p:cBhvr>
                                        <p:cTn id="32" dur="1" fill="hold">
                                          <p:stCondLst>
                                            <p:cond delay="0"/>
                                          </p:stCondLst>
                                        </p:cTn>
                                        <p:tgtEl>
                                          <p:spTgt spid="3090"/>
                                        </p:tgtEl>
                                        <p:attrNameLst>
                                          <p:attrName>style.visibility</p:attrName>
                                        </p:attrNameLst>
                                      </p:cBhvr>
                                      <p:to>
                                        <p:strVal val="visible"/>
                                      </p:to>
                                    </p:set>
                                    <p:animEffect transition="in" filter="fade">
                                      <p:cBhvr>
                                        <p:cTn id="33" dur="1000"/>
                                        <p:tgtEl>
                                          <p:spTgt spid="3090"/>
                                        </p:tgtEl>
                                      </p:cBhvr>
                                    </p:animEffect>
                                    <p:anim calcmode="lin" valueType="num">
                                      <p:cBhvr>
                                        <p:cTn id="34" dur="1000" fill="hold"/>
                                        <p:tgtEl>
                                          <p:spTgt spid="3090"/>
                                        </p:tgtEl>
                                        <p:attrNameLst>
                                          <p:attrName>ppt_x</p:attrName>
                                        </p:attrNameLst>
                                      </p:cBhvr>
                                      <p:tavLst>
                                        <p:tav tm="0">
                                          <p:val>
                                            <p:strVal val="#ppt_x"/>
                                          </p:val>
                                        </p:tav>
                                        <p:tav tm="100000">
                                          <p:val>
                                            <p:strVal val="#ppt_x"/>
                                          </p:val>
                                        </p:tav>
                                      </p:tavLst>
                                    </p:anim>
                                    <p:anim calcmode="lin" valueType="num">
                                      <p:cBhvr>
                                        <p:cTn id="35" dur="900" decel="100000" fill="hold"/>
                                        <p:tgtEl>
                                          <p:spTgt spid="3090"/>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3090"/>
                                        </p:tgtEl>
                                        <p:attrNameLst>
                                          <p:attrName>ppt_y</p:attrName>
                                        </p:attrNameLst>
                                      </p:cBhvr>
                                      <p:tavLst>
                                        <p:tav tm="0">
                                          <p:val>
                                            <p:strVal val="#ppt_y-.03"/>
                                          </p:val>
                                        </p:tav>
                                        <p:tav tm="100000">
                                          <p:val>
                                            <p:strVal val="#ppt_y"/>
                                          </p:val>
                                        </p:tav>
                                      </p:tavLst>
                                    </p:anim>
                                  </p:childTnLst>
                                </p:cTn>
                              </p:par>
                              <p:par>
                                <p:cTn id="37" presetID="37" presetClass="entr" presetSubtype="0" fill="hold" nodeType="withEffect">
                                  <p:stCondLst>
                                    <p:cond delay="1000"/>
                                  </p:stCondLst>
                                  <p:childTnLst>
                                    <p:set>
                                      <p:cBhvr>
                                        <p:cTn id="38" dur="1" fill="hold">
                                          <p:stCondLst>
                                            <p:cond delay="0"/>
                                          </p:stCondLst>
                                        </p:cTn>
                                        <p:tgtEl>
                                          <p:spTgt spid="3082"/>
                                        </p:tgtEl>
                                        <p:attrNameLst>
                                          <p:attrName>style.visibility</p:attrName>
                                        </p:attrNameLst>
                                      </p:cBhvr>
                                      <p:to>
                                        <p:strVal val="visible"/>
                                      </p:to>
                                    </p:set>
                                    <p:animEffect transition="in" filter="fade">
                                      <p:cBhvr>
                                        <p:cTn id="39" dur="1000"/>
                                        <p:tgtEl>
                                          <p:spTgt spid="3082"/>
                                        </p:tgtEl>
                                      </p:cBhvr>
                                    </p:animEffect>
                                    <p:anim calcmode="lin" valueType="num">
                                      <p:cBhvr>
                                        <p:cTn id="40" dur="1000" fill="hold"/>
                                        <p:tgtEl>
                                          <p:spTgt spid="3082"/>
                                        </p:tgtEl>
                                        <p:attrNameLst>
                                          <p:attrName>ppt_x</p:attrName>
                                        </p:attrNameLst>
                                      </p:cBhvr>
                                      <p:tavLst>
                                        <p:tav tm="0">
                                          <p:val>
                                            <p:strVal val="#ppt_x"/>
                                          </p:val>
                                        </p:tav>
                                        <p:tav tm="100000">
                                          <p:val>
                                            <p:strVal val="#ppt_x"/>
                                          </p:val>
                                        </p:tav>
                                      </p:tavLst>
                                    </p:anim>
                                    <p:anim calcmode="lin" valueType="num">
                                      <p:cBhvr>
                                        <p:cTn id="41" dur="900" decel="100000" fill="hold"/>
                                        <p:tgtEl>
                                          <p:spTgt spid="3082"/>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3082"/>
                                        </p:tgtEl>
                                        <p:attrNameLst>
                                          <p:attrName>ppt_y</p:attrName>
                                        </p:attrNameLst>
                                      </p:cBhvr>
                                      <p:tavLst>
                                        <p:tav tm="0">
                                          <p:val>
                                            <p:strVal val="#ppt_y-.03"/>
                                          </p:val>
                                        </p:tav>
                                        <p:tav tm="100000">
                                          <p:val>
                                            <p:strVal val="#ppt_y"/>
                                          </p:val>
                                        </p:tav>
                                      </p:tavLst>
                                    </p:anim>
                                  </p:childTnLst>
                                </p:cTn>
                              </p:par>
                              <p:par>
                                <p:cTn id="43" presetID="37" presetClass="entr" presetSubtype="0" fill="hold" nodeType="withEffect">
                                  <p:stCondLst>
                                    <p:cond delay="1000"/>
                                  </p:stCondLst>
                                  <p:childTnLst>
                                    <p:set>
                                      <p:cBhvr>
                                        <p:cTn id="44" dur="1" fill="hold">
                                          <p:stCondLst>
                                            <p:cond delay="0"/>
                                          </p:stCondLst>
                                        </p:cTn>
                                        <p:tgtEl>
                                          <p:spTgt spid="3080"/>
                                        </p:tgtEl>
                                        <p:attrNameLst>
                                          <p:attrName>style.visibility</p:attrName>
                                        </p:attrNameLst>
                                      </p:cBhvr>
                                      <p:to>
                                        <p:strVal val="visible"/>
                                      </p:to>
                                    </p:set>
                                    <p:animEffect transition="in" filter="fade">
                                      <p:cBhvr>
                                        <p:cTn id="45" dur="1000"/>
                                        <p:tgtEl>
                                          <p:spTgt spid="3080"/>
                                        </p:tgtEl>
                                      </p:cBhvr>
                                    </p:animEffect>
                                    <p:anim calcmode="lin" valueType="num">
                                      <p:cBhvr>
                                        <p:cTn id="46" dur="1000" fill="hold"/>
                                        <p:tgtEl>
                                          <p:spTgt spid="3080"/>
                                        </p:tgtEl>
                                        <p:attrNameLst>
                                          <p:attrName>ppt_x</p:attrName>
                                        </p:attrNameLst>
                                      </p:cBhvr>
                                      <p:tavLst>
                                        <p:tav tm="0">
                                          <p:val>
                                            <p:strVal val="#ppt_x"/>
                                          </p:val>
                                        </p:tav>
                                        <p:tav tm="100000">
                                          <p:val>
                                            <p:strVal val="#ppt_x"/>
                                          </p:val>
                                        </p:tav>
                                      </p:tavLst>
                                    </p:anim>
                                    <p:anim calcmode="lin" valueType="num">
                                      <p:cBhvr>
                                        <p:cTn id="47" dur="900" decel="100000" fill="hold"/>
                                        <p:tgtEl>
                                          <p:spTgt spid="3080"/>
                                        </p:tgtEl>
                                        <p:attrNameLst>
                                          <p:attrName>ppt_y</p:attrName>
                                        </p:attrNameLst>
                                      </p:cBhvr>
                                      <p:tavLst>
                                        <p:tav tm="0">
                                          <p:val>
                                            <p:strVal val="#ppt_y+1"/>
                                          </p:val>
                                        </p:tav>
                                        <p:tav tm="100000">
                                          <p:val>
                                            <p:strVal val="#ppt_y-.03"/>
                                          </p:val>
                                        </p:tav>
                                      </p:tavLst>
                                    </p:anim>
                                    <p:anim calcmode="lin" valueType="num">
                                      <p:cBhvr>
                                        <p:cTn id="48" dur="100" accel="100000" fill="hold">
                                          <p:stCondLst>
                                            <p:cond delay="900"/>
                                          </p:stCondLst>
                                        </p:cTn>
                                        <p:tgtEl>
                                          <p:spTgt spid="3080"/>
                                        </p:tgtEl>
                                        <p:attrNameLst>
                                          <p:attrName>ppt_y</p:attrName>
                                        </p:attrNameLst>
                                      </p:cBhvr>
                                      <p:tavLst>
                                        <p:tav tm="0">
                                          <p:val>
                                            <p:strVal val="#ppt_y-.03"/>
                                          </p:val>
                                        </p:tav>
                                        <p:tav tm="100000">
                                          <p:val>
                                            <p:strVal val="#ppt_y"/>
                                          </p:val>
                                        </p:tav>
                                      </p:tavLst>
                                    </p:anim>
                                  </p:childTnLst>
                                </p:cTn>
                              </p:par>
                              <p:par>
                                <p:cTn id="49" presetID="37" presetClass="entr" presetSubtype="0" fill="hold" nodeType="withEffect">
                                  <p:stCondLst>
                                    <p:cond delay="1000"/>
                                  </p:stCondLst>
                                  <p:childTnLst>
                                    <p:set>
                                      <p:cBhvr>
                                        <p:cTn id="50" dur="1" fill="hold">
                                          <p:stCondLst>
                                            <p:cond delay="0"/>
                                          </p:stCondLst>
                                        </p:cTn>
                                        <p:tgtEl>
                                          <p:spTgt spid="3086"/>
                                        </p:tgtEl>
                                        <p:attrNameLst>
                                          <p:attrName>style.visibility</p:attrName>
                                        </p:attrNameLst>
                                      </p:cBhvr>
                                      <p:to>
                                        <p:strVal val="visible"/>
                                      </p:to>
                                    </p:set>
                                    <p:animEffect transition="in" filter="fade">
                                      <p:cBhvr>
                                        <p:cTn id="51" dur="1000"/>
                                        <p:tgtEl>
                                          <p:spTgt spid="3086"/>
                                        </p:tgtEl>
                                      </p:cBhvr>
                                    </p:animEffect>
                                    <p:anim calcmode="lin" valueType="num">
                                      <p:cBhvr>
                                        <p:cTn id="52" dur="1000" fill="hold"/>
                                        <p:tgtEl>
                                          <p:spTgt spid="3086"/>
                                        </p:tgtEl>
                                        <p:attrNameLst>
                                          <p:attrName>ppt_x</p:attrName>
                                        </p:attrNameLst>
                                      </p:cBhvr>
                                      <p:tavLst>
                                        <p:tav tm="0">
                                          <p:val>
                                            <p:strVal val="#ppt_x"/>
                                          </p:val>
                                        </p:tav>
                                        <p:tav tm="100000">
                                          <p:val>
                                            <p:strVal val="#ppt_x"/>
                                          </p:val>
                                        </p:tav>
                                      </p:tavLst>
                                    </p:anim>
                                    <p:anim calcmode="lin" valueType="num">
                                      <p:cBhvr>
                                        <p:cTn id="53" dur="900" decel="100000" fill="hold"/>
                                        <p:tgtEl>
                                          <p:spTgt spid="3086"/>
                                        </p:tgtEl>
                                        <p:attrNameLst>
                                          <p:attrName>ppt_y</p:attrName>
                                        </p:attrNameLst>
                                      </p:cBhvr>
                                      <p:tavLst>
                                        <p:tav tm="0">
                                          <p:val>
                                            <p:strVal val="#ppt_y+1"/>
                                          </p:val>
                                        </p:tav>
                                        <p:tav tm="100000">
                                          <p:val>
                                            <p:strVal val="#ppt_y-.03"/>
                                          </p:val>
                                        </p:tav>
                                      </p:tavLst>
                                    </p:anim>
                                    <p:anim calcmode="lin" valueType="num">
                                      <p:cBhvr>
                                        <p:cTn id="54" dur="100" accel="100000" fill="hold">
                                          <p:stCondLst>
                                            <p:cond delay="900"/>
                                          </p:stCondLst>
                                        </p:cTn>
                                        <p:tgtEl>
                                          <p:spTgt spid="3086"/>
                                        </p:tgtEl>
                                        <p:attrNameLst>
                                          <p:attrName>ppt_y</p:attrName>
                                        </p:attrNameLst>
                                      </p:cBhvr>
                                      <p:tavLst>
                                        <p:tav tm="0">
                                          <p:val>
                                            <p:strVal val="#ppt_y-.03"/>
                                          </p:val>
                                        </p:tav>
                                        <p:tav tm="100000">
                                          <p:val>
                                            <p:strVal val="#ppt_y"/>
                                          </p:val>
                                        </p:tav>
                                      </p:tavLst>
                                    </p:anim>
                                  </p:childTnLst>
                                </p:cTn>
                              </p:par>
                              <p:par>
                                <p:cTn id="55" presetID="37" presetClass="entr" presetSubtype="0" fill="hold" nodeType="withEffect">
                                  <p:stCondLst>
                                    <p:cond delay="1000"/>
                                  </p:stCondLst>
                                  <p:childTnLst>
                                    <p:set>
                                      <p:cBhvr>
                                        <p:cTn id="56" dur="1" fill="hold">
                                          <p:stCondLst>
                                            <p:cond delay="0"/>
                                          </p:stCondLst>
                                        </p:cTn>
                                        <p:tgtEl>
                                          <p:spTgt spid="3084"/>
                                        </p:tgtEl>
                                        <p:attrNameLst>
                                          <p:attrName>style.visibility</p:attrName>
                                        </p:attrNameLst>
                                      </p:cBhvr>
                                      <p:to>
                                        <p:strVal val="visible"/>
                                      </p:to>
                                    </p:set>
                                    <p:animEffect transition="in" filter="fade">
                                      <p:cBhvr>
                                        <p:cTn id="57" dur="1000"/>
                                        <p:tgtEl>
                                          <p:spTgt spid="3084"/>
                                        </p:tgtEl>
                                      </p:cBhvr>
                                    </p:animEffect>
                                    <p:anim calcmode="lin" valueType="num">
                                      <p:cBhvr>
                                        <p:cTn id="58" dur="1000" fill="hold"/>
                                        <p:tgtEl>
                                          <p:spTgt spid="3084"/>
                                        </p:tgtEl>
                                        <p:attrNameLst>
                                          <p:attrName>ppt_x</p:attrName>
                                        </p:attrNameLst>
                                      </p:cBhvr>
                                      <p:tavLst>
                                        <p:tav tm="0">
                                          <p:val>
                                            <p:strVal val="#ppt_x"/>
                                          </p:val>
                                        </p:tav>
                                        <p:tav tm="100000">
                                          <p:val>
                                            <p:strVal val="#ppt_x"/>
                                          </p:val>
                                        </p:tav>
                                      </p:tavLst>
                                    </p:anim>
                                    <p:anim calcmode="lin" valueType="num">
                                      <p:cBhvr>
                                        <p:cTn id="59" dur="900" decel="100000" fill="hold"/>
                                        <p:tgtEl>
                                          <p:spTgt spid="3084"/>
                                        </p:tgtEl>
                                        <p:attrNameLst>
                                          <p:attrName>ppt_y</p:attrName>
                                        </p:attrNameLst>
                                      </p:cBhvr>
                                      <p:tavLst>
                                        <p:tav tm="0">
                                          <p:val>
                                            <p:strVal val="#ppt_y+1"/>
                                          </p:val>
                                        </p:tav>
                                        <p:tav tm="100000">
                                          <p:val>
                                            <p:strVal val="#ppt_y-.03"/>
                                          </p:val>
                                        </p:tav>
                                      </p:tavLst>
                                    </p:anim>
                                    <p:anim calcmode="lin" valueType="num">
                                      <p:cBhvr>
                                        <p:cTn id="60" dur="100" accel="100000" fill="hold">
                                          <p:stCondLst>
                                            <p:cond delay="900"/>
                                          </p:stCondLst>
                                        </p:cTn>
                                        <p:tgtEl>
                                          <p:spTgt spid="3084"/>
                                        </p:tgtEl>
                                        <p:attrNameLst>
                                          <p:attrName>ppt_y</p:attrName>
                                        </p:attrNameLst>
                                      </p:cBhvr>
                                      <p:tavLst>
                                        <p:tav tm="0">
                                          <p:val>
                                            <p:strVal val="#ppt_y-.03"/>
                                          </p:val>
                                        </p:tav>
                                        <p:tav tm="100000">
                                          <p:val>
                                            <p:strVal val="#ppt_y"/>
                                          </p:val>
                                        </p:tav>
                                      </p:tavLst>
                                    </p:anim>
                                  </p:childTnLst>
                                </p:cTn>
                              </p:par>
                              <p:par>
                                <p:cTn id="61" presetID="37" presetClass="entr" presetSubtype="0" fill="hold" nodeType="withEffect">
                                  <p:stCondLst>
                                    <p:cond delay="1000"/>
                                  </p:stCondLst>
                                  <p:childTnLst>
                                    <p:set>
                                      <p:cBhvr>
                                        <p:cTn id="62" dur="1" fill="hold">
                                          <p:stCondLst>
                                            <p:cond delay="0"/>
                                          </p:stCondLst>
                                        </p:cTn>
                                        <p:tgtEl>
                                          <p:spTgt spid="3094"/>
                                        </p:tgtEl>
                                        <p:attrNameLst>
                                          <p:attrName>style.visibility</p:attrName>
                                        </p:attrNameLst>
                                      </p:cBhvr>
                                      <p:to>
                                        <p:strVal val="visible"/>
                                      </p:to>
                                    </p:set>
                                    <p:animEffect transition="in" filter="fade">
                                      <p:cBhvr>
                                        <p:cTn id="63" dur="1000"/>
                                        <p:tgtEl>
                                          <p:spTgt spid="3094"/>
                                        </p:tgtEl>
                                      </p:cBhvr>
                                    </p:animEffect>
                                    <p:anim calcmode="lin" valueType="num">
                                      <p:cBhvr>
                                        <p:cTn id="64" dur="1000" fill="hold"/>
                                        <p:tgtEl>
                                          <p:spTgt spid="3094"/>
                                        </p:tgtEl>
                                        <p:attrNameLst>
                                          <p:attrName>ppt_x</p:attrName>
                                        </p:attrNameLst>
                                      </p:cBhvr>
                                      <p:tavLst>
                                        <p:tav tm="0">
                                          <p:val>
                                            <p:strVal val="#ppt_x"/>
                                          </p:val>
                                        </p:tav>
                                        <p:tav tm="100000">
                                          <p:val>
                                            <p:strVal val="#ppt_x"/>
                                          </p:val>
                                        </p:tav>
                                      </p:tavLst>
                                    </p:anim>
                                    <p:anim calcmode="lin" valueType="num">
                                      <p:cBhvr>
                                        <p:cTn id="65" dur="900" decel="100000" fill="hold"/>
                                        <p:tgtEl>
                                          <p:spTgt spid="3094"/>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309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500;p24"/>
          <p:cNvSpPr txBox="1">
            <a:spLocks noGrp="1"/>
          </p:cNvSpPr>
          <p:nvPr>
            <p:ph type="ctrTitle"/>
          </p:nvPr>
        </p:nvSpPr>
        <p:spPr>
          <a:xfrm>
            <a:off x="800668" y="2527210"/>
            <a:ext cx="7772400" cy="1880476"/>
          </a:xfrm>
          <a:prstGeom prst="rect">
            <a:avLst/>
          </a:prstGeom>
          <a:noFill/>
          <a:ln>
            <a:noFill/>
          </a:ln>
        </p:spPr>
        <p:txBody>
          <a:bodyPr spcFirstLastPara="1" wrap="square" lIns="91425" tIns="45700" rIns="91425" bIns="45700" anchor="ctr" anchorCtr="0">
            <a:normAutofit fontScale="90000"/>
          </a:bodyPr>
          <a:lstStyle/>
          <a:p>
            <a:pPr algn="ctr">
              <a:buSzPct val="100000"/>
            </a:pPr>
            <a:r>
              <a:rPr lang="en-US" dirty="0"/>
              <a:t>Education Committee</a:t>
            </a:r>
            <a:br>
              <a:rPr lang="en-US" dirty="0"/>
            </a:br>
            <a:r>
              <a:rPr lang="en-US" dirty="0"/>
              <a:t>March 2022</a:t>
            </a:r>
            <a:br>
              <a:rPr lang="en-US" dirty="0"/>
            </a:br>
            <a:endParaRPr dirty="0"/>
          </a:p>
        </p:txBody>
      </p:sp>
      <p:sp>
        <p:nvSpPr>
          <p:cNvPr id="9" name="Google Shape;501;p24"/>
          <p:cNvSpPr txBox="1"/>
          <p:nvPr/>
        </p:nvSpPr>
        <p:spPr>
          <a:xfrm>
            <a:off x="1410268" y="4678017"/>
            <a:ext cx="6553200" cy="1649765"/>
          </a:xfrm>
          <a:prstGeom prst="rect">
            <a:avLst/>
          </a:prstGeom>
          <a:noFill/>
          <a:ln>
            <a:noFill/>
          </a:ln>
        </p:spPr>
        <p:txBody>
          <a:bodyPr spcFirstLastPara="1" wrap="square" lIns="91425" tIns="45700" rIns="91425" bIns="45700" anchor="t" anchorCtr="0">
            <a:normAutofit/>
          </a:bodyPr>
          <a:lstStyle/>
          <a:p>
            <a:pPr defTabSz="457200">
              <a:defRPr/>
            </a:pPr>
            <a:r>
              <a:rPr lang="en-US" sz="2200" dirty="0">
                <a:solidFill>
                  <a:prstClr val="black"/>
                </a:solidFill>
                <a:latin typeface="Calibri"/>
                <a:cs typeface="Arial"/>
                <a:sym typeface="Arial"/>
              </a:rPr>
              <a:t>Ashlee Melendez				Becky McGowan</a:t>
            </a:r>
          </a:p>
          <a:p>
            <a:pPr defTabSz="457200">
              <a:defRPr/>
            </a:pPr>
            <a:r>
              <a:rPr lang="en-US" sz="2200" dirty="0">
                <a:solidFill>
                  <a:prstClr val="black"/>
                </a:solidFill>
                <a:latin typeface="Calibri"/>
                <a:cs typeface="Arial"/>
                <a:sym typeface="Arial"/>
              </a:rPr>
              <a:t>Amy Jameson					Tim Sullivan</a:t>
            </a:r>
          </a:p>
          <a:p>
            <a:pPr defTabSz="457200">
              <a:defRPr/>
            </a:pPr>
            <a:r>
              <a:rPr lang="en-US" sz="2200" dirty="0">
                <a:solidFill>
                  <a:prstClr val="black"/>
                </a:solidFill>
                <a:latin typeface="Calibri"/>
                <a:cs typeface="Arial"/>
                <a:sym typeface="Arial"/>
              </a:rPr>
              <a:t>Travis Schmitz					Shannon Giger		</a:t>
            </a:r>
          </a:p>
          <a:p>
            <a:pPr defTabSz="457200">
              <a:defRPr/>
            </a:pPr>
            <a:r>
              <a:rPr lang="en-US" sz="2200" dirty="0">
                <a:solidFill>
                  <a:prstClr val="black"/>
                </a:solidFill>
                <a:latin typeface="Calibri"/>
                <a:cs typeface="Arial"/>
                <a:sym typeface="Arial"/>
              </a:rPr>
              <a:t>Jennifer Muir </a:t>
            </a:r>
          </a:p>
        </p:txBody>
      </p:sp>
    </p:spTree>
    <p:extLst>
      <p:ext uri="{BB962C8B-B14F-4D97-AF65-F5344CB8AC3E}">
        <p14:creationId xmlns:p14="http://schemas.microsoft.com/office/powerpoint/2010/main" val="132329560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506;p25"/>
          <p:cNvSpPr txBox="1">
            <a:spLocks noGrp="1"/>
          </p:cNvSpPr>
          <p:nvPr>
            <p:ph type="title"/>
          </p:nvPr>
        </p:nvSpPr>
        <p:spPr>
          <a:xfrm>
            <a:off x="664191" y="157774"/>
            <a:ext cx="8229600" cy="1143000"/>
          </a:xfrm>
          <a:prstGeom prst="rect">
            <a:avLst/>
          </a:prstGeom>
          <a:noFill/>
          <a:ln>
            <a:noFill/>
          </a:ln>
        </p:spPr>
        <p:txBody>
          <a:bodyPr spcFirstLastPara="1" wrap="square" lIns="91425" tIns="45700" rIns="91425" bIns="45700" anchor="ctr" anchorCtr="0">
            <a:normAutofit/>
          </a:bodyPr>
          <a:lstStyle/>
          <a:p>
            <a:pPr>
              <a:buSzPts val="4400"/>
            </a:pPr>
            <a:r>
              <a:rPr lang="en-US" dirty="0"/>
              <a:t>Education Committee</a:t>
            </a:r>
            <a:endParaRPr dirty="0"/>
          </a:p>
        </p:txBody>
      </p:sp>
      <p:sp>
        <p:nvSpPr>
          <p:cNvPr id="7" name="Google Shape;507;p25"/>
          <p:cNvSpPr txBox="1">
            <a:spLocks/>
          </p:cNvSpPr>
          <p:nvPr/>
        </p:nvSpPr>
        <p:spPr>
          <a:xfrm>
            <a:off x="479947" y="1682088"/>
            <a:ext cx="8229600" cy="4525963"/>
          </a:xfrm>
          <a:prstGeom prst="rect">
            <a:avLst/>
          </a:prstGeom>
          <a:noFill/>
          <a:ln>
            <a:noFill/>
          </a:ln>
        </p:spPr>
        <p:txBody>
          <a:bodyPr spcFirstLastPara="1" vert="horz" wrap="square" lIns="91425" tIns="45700" rIns="91425" bIns="45700" rtlCol="0" anchor="t" anchorCtr="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buSzPts val="2400"/>
            </a:pPr>
            <a:r>
              <a:rPr lang="en-US" sz="2400" dirty="0" smtClean="0"/>
              <a:t>The current CAEMA class graduated this weekend in Puerto, Rico! Congratulations</a:t>
            </a:r>
          </a:p>
          <a:p>
            <a:pPr>
              <a:spcBef>
                <a:spcPts val="0"/>
              </a:spcBef>
              <a:buSzPts val="2400"/>
            </a:pPr>
            <a:r>
              <a:rPr lang="en-US" sz="2400" dirty="0" smtClean="0"/>
              <a:t>New CAEM class start date: Retreat 2023</a:t>
            </a:r>
          </a:p>
          <a:p>
            <a:pPr>
              <a:spcBef>
                <a:spcPts val="592"/>
              </a:spcBef>
              <a:buSzPts val="2400"/>
            </a:pPr>
            <a:r>
              <a:rPr lang="en-US" sz="2400" dirty="0" smtClean="0"/>
              <a:t>Special thanks to those who led webinars this past year</a:t>
            </a:r>
          </a:p>
          <a:p>
            <a:pPr lvl="1">
              <a:spcBef>
                <a:spcPts val="518"/>
              </a:spcBef>
              <a:buSzPts val="2400"/>
            </a:pPr>
            <a:r>
              <a:rPr lang="en-US" sz="2400" dirty="0" smtClean="0"/>
              <a:t>Roundtable Analytics</a:t>
            </a:r>
          </a:p>
          <a:p>
            <a:pPr lvl="1">
              <a:spcBef>
                <a:spcPts val="518"/>
              </a:spcBef>
              <a:buSzPts val="2400"/>
            </a:pPr>
            <a:r>
              <a:rPr lang="en-US" sz="2400" dirty="0" smtClean="0"/>
              <a:t>Cathi Harbertson</a:t>
            </a:r>
          </a:p>
          <a:p>
            <a:pPr lvl="1">
              <a:spcBef>
                <a:spcPts val="518"/>
              </a:spcBef>
              <a:buSzPts val="2400"/>
            </a:pPr>
            <a:r>
              <a:rPr lang="en-US" sz="2400" dirty="0" smtClean="0"/>
              <a:t>Greg Archual</a:t>
            </a:r>
          </a:p>
          <a:p>
            <a:pPr lvl="1">
              <a:spcBef>
                <a:spcPts val="518"/>
              </a:spcBef>
              <a:buSzPts val="2400"/>
            </a:pPr>
            <a:r>
              <a:rPr lang="en-US" sz="2400" dirty="0" smtClean="0"/>
              <a:t>Jim Scheulen</a:t>
            </a:r>
          </a:p>
          <a:p>
            <a:pPr>
              <a:spcBef>
                <a:spcPts val="592"/>
              </a:spcBef>
              <a:buSzPts val="2400"/>
            </a:pPr>
            <a:r>
              <a:rPr lang="en-US" sz="2400" dirty="0" smtClean="0"/>
              <a:t>We will be leading the Hot Topics here at the retreat.</a:t>
            </a:r>
          </a:p>
          <a:p>
            <a:pPr>
              <a:spcBef>
                <a:spcPts val="592"/>
              </a:spcBef>
              <a:buSzPts val="2400"/>
            </a:pPr>
            <a:r>
              <a:rPr lang="en-US" sz="2400" dirty="0" smtClean="0"/>
              <a:t>Please let us know if you have ideas for AAAEM educational offerings for 2022-2023</a:t>
            </a:r>
            <a:endParaRPr lang="en-US" sz="2400" dirty="0"/>
          </a:p>
        </p:txBody>
      </p:sp>
    </p:spTree>
    <p:extLst>
      <p:ext uri="{BB962C8B-B14F-4D97-AF65-F5344CB8AC3E}">
        <p14:creationId xmlns:p14="http://schemas.microsoft.com/office/powerpoint/2010/main" val="423475025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514;p26"/>
          <p:cNvSpPr txBox="1"/>
          <p:nvPr/>
        </p:nvSpPr>
        <p:spPr>
          <a:xfrm>
            <a:off x="158539" y="4773550"/>
            <a:ext cx="7334081" cy="1649765"/>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000000"/>
              </a:buClr>
              <a:buSzPct val="100000"/>
              <a:buFont typeface="Arial"/>
              <a:buNone/>
            </a:pPr>
            <a:r>
              <a:rPr lang="en-US" sz="2800" b="0" i="0" u="none" strike="noStrike" cap="none" dirty="0">
                <a:solidFill>
                  <a:srgbClr val="000000"/>
                </a:solidFill>
                <a:latin typeface="Calibri"/>
                <a:ea typeface="Calibri"/>
                <a:cs typeface="Calibri"/>
                <a:sym typeface="Calibri"/>
              </a:rPr>
              <a:t>	Louis </a:t>
            </a:r>
            <a:r>
              <a:rPr lang="en-US" sz="2800" b="0" i="0" u="none" strike="noStrike" cap="none" dirty="0" smtClean="0">
                <a:solidFill>
                  <a:srgbClr val="000000"/>
                </a:solidFill>
                <a:latin typeface="Calibri"/>
                <a:ea typeface="Calibri"/>
                <a:cs typeface="Calibri"/>
                <a:sym typeface="Calibri"/>
              </a:rPr>
              <a:t>Burton, Chair</a:t>
            </a:r>
            <a:endParaRPr sz="1400" b="0" i="0" u="none" strike="noStrike" cap="none" dirty="0">
              <a:solidFill>
                <a:srgbClr val="000000"/>
              </a:solidFill>
              <a:latin typeface="Arial"/>
              <a:ea typeface="Arial"/>
              <a:cs typeface="Arial"/>
              <a:sym typeface="Arial"/>
            </a:endParaRPr>
          </a:p>
        </p:txBody>
      </p:sp>
      <p:sp>
        <p:nvSpPr>
          <p:cNvPr id="7" name="Title 1">
            <a:extLst>
              <a:ext uri="{FF2B5EF4-FFF2-40B4-BE49-F238E27FC236}">
                <a16:creationId xmlns="" xmlns:a16="http://schemas.microsoft.com/office/drawing/2014/main" id="{2C452AAB-11F4-46A9-B855-EF5D998A4762}"/>
              </a:ext>
            </a:extLst>
          </p:cNvPr>
          <p:cNvSpPr>
            <a:spLocks noGrp="1"/>
          </p:cNvSpPr>
          <p:nvPr>
            <p:ph type="ctrTitle"/>
          </p:nvPr>
        </p:nvSpPr>
        <p:spPr>
          <a:xfrm>
            <a:off x="439445" y="2033517"/>
            <a:ext cx="7772400" cy="2130496"/>
          </a:xfrm>
        </p:spPr>
        <p:txBody>
          <a:bodyPr>
            <a:normAutofit/>
          </a:bodyPr>
          <a:lstStyle/>
          <a:p>
            <a:r>
              <a:rPr lang="en-US" dirty="0"/>
              <a:t>Inclusiveness, Diversity, Equity and Anti-Racism (IDEA) Committee Report</a:t>
            </a:r>
          </a:p>
        </p:txBody>
      </p:sp>
    </p:spTree>
    <p:extLst>
      <p:ext uri="{BB962C8B-B14F-4D97-AF65-F5344CB8AC3E}">
        <p14:creationId xmlns:p14="http://schemas.microsoft.com/office/powerpoint/2010/main" val="428779714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349;gca0c24e580_1_78"/>
          <p:cNvSpPr txBox="1">
            <a:spLocks noGrp="1"/>
          </p:cNvSpPr>
          <p:nvPr>
            <p:ph type="title"/>
          </p:nvPr>
        </p:nvSpPr>
        <p:spPr>
          <a:xfrm>
            <a:off x="457200" y="157774"/>
            <a:ext cx="8229600"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4400"/>
              <a:buFont typeface="Arial Narrow"/>
              <a:buNone/>
            </a:pPr>
            <a:r>
              <a:rPr lang="en-US" b="1" dirty="0">
                <a:latin typeface="Arial Narrow"/>
                <a:ea typeface="Arial Narrow"/>
                <a:cs typeface="Arial Narrow"/>
                <a:sym typeface="Arial Narrow"/>
              </a:rPr>
              <a:t>IDEA Committee Members </a:t>
            </a:r>
            <a:endParaRPr dirty="0"/>
          </a:p>
        </p:txBody>
      </p:sp>
      <p:sp>
        <p:nvSpPr>
          <p:cNvPr id="10" name="Google Shape;350;gca0c24e580_1_78"/>
          <p:cNvSpPr txBox="1">
            <a:spLocks/>
          </p:cNvSpPr>
          <p:nvPr/>
        </p:nvSpPr>
        <p:spPr>
          <a:xfrm>
            <a:off x="457200" y="1600200"/>
            <a:ext cx="8229600" cy="4525963"/>
          </a:xfrm>
          <a:prstGeom prst="rect">
            <a:avLst/>
          </a:prstGeom>
          <a:noFill/>
          <a:ln>
            <a:noFill/>
          </a:ln>
        </p:spPr>
        <p:txBody>
          <a:bodyPr spcFirstLastPara="1" vert="horz" wrap="square" lIns="91425" tIns="45700" rIns="91425" bIns="45700" rtlCol="0" anchor="t" anchorCtr="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buSzPts val="2400"/>
              <a:buFont typeface="Arial"/>
              <a:buNone/>
            </a:pPr>
            <a:r>
              <a:rPr lang="en-US" sz="2400" dirty="0" smtClean="0"/>
              <a:t>Rhea Begeman, University of Illinois at Chicago</a:t>
            </a:r>
          </a:p>
          <a:p>
            <a:pPr>
              <a:spcBef>
                <a:spcPts val="0"/>
              </a:spcBef>
              <a:buSzPts val="2400"/>
              <a:buFont typeface="Arial"/>
              <a:buNone/>
            </a:pPr>
            <a:r>
              <a:rPr lang="en-US" sz="2400" dirty="0" smtClean="0"/>
              <a:t>Louis Burton, UT Health, San Antonio</a:t>
            </a:r>
          </a:p>
          <a:p>
            <a:pPr>
              <a:spcBef>
                <a:spcPts val="0"/>
              </a:spcBef>
              <a:buClr>
                <a:schemeClr val="dk1"/>
              </a:buClr>
              <a:buSzPts val="2400"/>
              <a:buFont typeface="Arial"/>
              <a:buNone/>
            </a:pPr>
            <a:r>
              <a:rPr lang="en-US" sz="2400" dirty="0" smtClean="0"/>
              <a:t>Dave Calder, Loma Linda University</a:t>
            </a:r>
          </a:p>
          <a:p>
            <a:pPr>
              <a:spcBef>
                <a:spcPts val="0"/>
              </a:spcBef>
              <a:buSzPts val="2400"/>
              <a:buFont typeface="Arial"/>
              <a:buNone/>
            </a:pPr>
            <a:r>
              <a:rPr lang="en-US" sz="2400" dirty="0" smtClean="0"/>
              <a:t>Katy Oksuita, University of Wisconsin-Madison</a:t>
            </a:r>
          </a:p>
          <a:p>
            <a:pPr>
              <a:spcBef>
                <a:spcPts val="0"/>
              </a:spcBef>
              <a:buClr>
                <a:schemeClr val="dk1"/>
              </a:buClr>
              <a:buSzPts val="2400"/>
              <a:buFont typeface="Arial"/>
              <a:buNone/>
            </a:pPr>
            <a:r>
              <a:rPr lang="en-US" sz="2400" dirty="0" smtClean="0"/>
              <a:t>Andrew Kennedy, University of Alabama at Birmingham</a:t>
            </a:r>
          </a:p>
          <a:p>
            <a:pPr>
              <a:spcBef>
                <a:spcPts val="0"/>
              </a:spcBef>
              <a:buClr>
                <a:schemeClr val="dk1"/>
              </a:buClr>
              <a:buSzPts val="2400"/>
              <a:buFont typeface="Arial"/>
              <a:buNone/>
            </a:pPr>
            <a:r>
              <a:rPr lang="en-US" sz="2400" dirty="0" smtClean="0"/>
              <a:t>Diane Lee, Einstein Healthcare Network</a:t>
            </a:r>
          </a:p>
          <a:p>
            <a:pPr>
              <a:spcBef>
                <a:spcPts val="0"/>
              </a:spcBef>
              <a:buClr>
                <a:schemeClr val="dk1"/>
              </a:buClr>
              <a:buSzPts val="2400"/>
              <a:buFont typeface="Arial"/>
              <a:buNone/>
            </a:pPr>
            <a:r>
              <a:rPr lang="en-US" sz="2400" dirty="0" smtClean="0"/>
              <a:t>Justine Murphey, Stanford University</a:t>
            </a:r>
          </a:p>
          <a:p>
            <a:pPr>
              <a:spcBef>
                <a:spcPts val="0"/>
              </a:spcBef>
              <a:buClr>
                <a:schemeClr val="dk1"/>
              </a:buClr>
              <a:buSzPts val="2400"/>
              <a:buFont typeface="Arial"/>
              <a:buNone/>
            </a:pPr>
            <a:r>
              <a:rPr lang="en-US" sz="2400" dirty="0" smtClean="0"/>
              <a:t>Chelsea Pentecost, UT Health, Houston</a:t>
            </a:r>
          </a:p>
          <a:p>
            <a:pPr>
              <a:spcBef>
                <a:spcPts val="0"/>
              </a:spcBef>
              <a:buClr>
                <a:schemeClr val="dk1"/>
              </a:buClr>
              <a:buSzPts val="2400"/>
              <a:buFont typeface="Arial"/>
              <a:buNone/>
            </a:pPr>
            <a:r>
              <a:rPr lang="en-US" sz="2400" dirty="0" smtClean="0"/>
              <a:t>Laura Robinson, University of Nebraska Medical Center</a:t>
            </a:r>
          </a:p>
          <a:p>
            <a:pPr>
              <a:spcBef>
                <a:spcPts val="0"/>
              </a:spcBef>
              <a:buClr>
                <a:schemeClr val="dk1"/>
              </a:buClr>
              <a:buSzPts val="2400"/>
              <a:buFont typeface="Arial"/>
              <a:buNone/>
            </a:pPr>
            <a:r>
              <a:rPr lang="en-US" sz="2400" dirty="0" smtClean="0"/>
              <a:t>Tim Sullivan, Thomas Jefferson University and Hospitals</a:t>
            </a:r>
          </a:p>
          <a:p>
            <a:pPr>
              <a:spcBef>
                <a:spcPts val="0"/>
              </a:spcBef>
              <a:buClr>
                <a:schemeClr val="dk1"/>
              </a:buClr>
              <a:buSzPts val="2400"/>
              <a:buFont typeface="Arial"/>
              <a:buNone/>
            </a:pPr>
            <a:r>
              <a:rPr lang="en-US" sz="2400" dirty="0" smtClean="0"/>
              <a:t>Cori Ward, University of Utah </a:t>
            </a:r>
          </a:p>
          <a:p>
            <a:pPr>
              <a:spcBef>
                <a:spcPts val="640"/>
              </a:spcBef>
              <a:buClr>
                <a:schemeClr val="dk1"/>
              </a:buClr>
              <a:buSzPts val="3200"/>
              <a:buFont typeface="Arial"/>
              <a:buNone/>
            </a:pPr>
            <a:endParaRPr lang="en-US" dirty="0">
              <a:latin typeface="Arial Narrow"/>
              <a:ea typeface="Arial Narrow"/>
              <a:cs typeface="Arial Narrow"/>
              <a:sym typeface="Arial Narrow"/>
            </a:endParaRPr>
          </a:p>
        </p:txBody>
      </p:sp>
    </p:spTree>
    <p:extLst>
      <p:ext uri="{BB962C8B-B14F-4D97-AF65-F5344CB8AC3E}">
        <p14:creationId xmlns:p14="http://schemas.microsoft.com/office/powerpoint/2010/main" val="389182734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349;gca0c24e580_1_78"/>
          <p:cNvSpPr txBox="1">
            <a:spLocks noGrp="1"/>
          </p:cNvSpPr>
          <p:nvPr>
            <p:ph type="title"/>
          </p:nvPr>
        </p:nvSpPr>
        <p:spPr>
          <a:xfrm>
            <a:off x="457200" y="157774"/>
            <a:ext cx="8229600"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4400"/>
              <a:buFont typeface="Arial Narrow"/>
              <a:buNone/>
            </a:pPr>
            <a:r>
              <a:rPr lang="en-US" b="1" dirty="0">
                <a:latin typeface="Arial Narrow"/>
                <a:ea typeface="Arial Narrow"/>
                <a:cs typeface="Arial Narrow"/>
                <a:sym typeface="Arial Narrow"/>
              </a:rPr>
              <a:t>IDEA Committee Members </a:t>
            </a:r>
            <a:endParaRPr dirty="0"/>
          </a:p>
        </p:txBody>
      </p:sp>
      <p:sp>
        <p:nvSpPr>
          <p:cNvPr id="4" name="Google Shape;356;gca0c24e580_1_83"/>
          <p:cNvSpPr txBox="1">
            <a:spLocks/>
          </p:cNvSpPr>
          <p:nvPr/>
        </p:nvSpPr>
        <p:spPr>
          <a:xfrm>
            <a:off x="457200" y="1384539"/>
            <a:ext cx="8229600" cy="4525963"/>
          </a:xfrm>
          <a:prstGeom prst="rect">
            <a:avLst/>
          </a:prstGeom>
          <a:noFill/>
          <a:ln>
            <a:noFill/>
          </a:ln>
        </p:spPr>
        <p:txBody>
          <a:bodyPr spcFirstLastPara="1" vert="horz" wrap="square" lIns="91425" tIns="45700" rIns="91425" bIns="45700" rtlCol="0" anchor="t" anchorCtr="0">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139700">
              <a:spcBef>
                <a:spcPts val="0"/>
              </a:spcBef>
              <a:buClr>
                <a:schemeClr val="dk1"/>
              </a:buClr>
              <a:buSzPts val="3200"/>
              <a:buFont typeface="Arial"/>
              <a:buNone/>
            </a:pPr>
            <a:endParaRPr lang="en-US" dirty="0" smtClean="0">
              <a:latin typeface="Arial Narrow"/>
              <a:ea typeface="Arial Narrow"/>
              <a:cs typeface="Arial Narrow"/>
              <a:sym typeface="Arial Narrow"/>
            </a:endParaRPr>
          </a:p>
          <a:p>
            <a:pPr>
              <a:spcBef>
                <a:spcPts val="480"/>
              </a:spcBef>
              <a:buClr>
                <a:schemeClr val="dk1"/>
              </a:buClr>
              <a:buSzPts val="2400"/>
            </a:pPr>
            <a:r>
              <a:rPr lang="en-US" dirty="0" smtClean="0"/>
              <a:t>IDEA Charter</a:t>
            </a:r>
          </a:p>
          <a:p>
            <a:pPr marL="800100" lvl="1">
              <a:spcBef>
                <a:spcPts val="480"/>
              </a:spcBef>
              <a:buSzPts val="2400"/>
              <a:buFont typeface="Arial"/>
              <a:buChar char="•"/>
            </a:pPr>
            <a:r>
              <a:rPr lang="en-US" sz="2000" dirty="0" smtClean="0"/>
              <a:t>Document Excerpt – Mission </a:t>
            </a:r>
            <a:r>
              <a:rPr lang="en-US" sz="1400" dirty="0" smtClean="0">
                <a:latin typeface="Calibri" panose="020F0502020204030204" pitchFamily="34" charset="0"/>
                <a:ea typeface="Calibri" panose="020F0502020204030204" pitchFamily="34" charset="0"/>
              </a:rPr>
              <a:t>To facilitate a culture in our Academy where IDEA principles are respected and intentionally valued……</a:t>
            </a:r>
          </a:p>
          <a:p>
            <a:pPr marL="800100" lvl="1">
              <a:spcBef>
                <a:spcPts val="480"/>
              </a:spcBef>
              <a:buSzPts val="2400"/>
              <a:buFont typeface="Arial"/>
              <a:buChar char="•"/>
            </a:pPr>
            <a:r>
              <a:rPr lang="en-US" dirty="0" smtClean="0"/>
              <a:t>Living Document approved by AAAEM Exec</a:t>
            </a:r>
          </a:p>
          <a:p>
            <a:pPr>
              <a:spcBef>
                <a:spcPts val="480"/>
              </a:spcBef>
              <a:buSzPts val="2400"/>
            </a:pPr>
            <a:r>
              <a:rPr lang="en-US" dirty="0" smtClean="0"/>
              <a:t>IDEA Survey</a:t>
            </a:r>
          </a:p>
          <a:p>
            <a:pPr marL="800100" lvl="1">
              <a:spcBef>
                <a:spcPts val="480"/>
              </a:spcBef>
              <a:buSzPts val="2400"/>
            </a:pPr>
            <a:r>
              <a:rPr lang="en-US" dirty="0" smtClean="0"/>
              <a:t>33 Responses</a:t>
            </a:r>
          </a:p>
          <a:p>
            <a:pPr marL="800100" lvl="1">
              <a:spcBef>
                <a:spcPts val="480"/>
              </a:spcBef>
              <a:buSzPts val="2400"/>
            </a:pPr>
            <a:r>
              <a:rPr lang="en-US" dirty="0" smtClean="0"/>
              <a:t>Email to Group</a:t>
            </a:r>
          </a:p>
          <a:p>
            <a:pPr>
              <a:spcBef>
                <a:spcPts val="480"/>
              </a:spcBef>
              <a:buSzPts val="2400"/>
            </a:pPr>
            <a:r>
              <a:rPr lang="en-US" dirty="0" smtClean="0"/>
              <a:t>3</a:t>
            </a:r>
            <a:r>
              <a:rPr lang="en-US" baseline="30000" dirty="0" smtClean="0"/>
              <a:t>rd</a:t>
            </a:r>
            <a:r>
              <a:rPr lang="en-US" dirty="0" smtClean="0"/>
              <a:t> Goal</a:t>
            </a:r>
          </a:p>
          <a:p>
            <a:pPr marL="800100" lvl="1">
              <a:spcBef>
                <a:spcPts val="480"/>
              </a:spcBef>
              <a:buSzPts val="2400"/>
            </a:pPr>
            <a:r>
              <a:rPr lang="en-US" dirty="0" smtClean="0"/>
              <a:t>Prioritize Survey Responses for Next Year Challenges</a:t>
            </a:r>
          </a:p>
          <a:p>
            <a:pPr indent="-190500">
              <a:spcBef>
                <a:spcPts val="480"/>
              </a:spcBef>
              <a:buClr>
                <a:schemeClr val="dk1"/>
              </a:buClr>
              <a:buSzPts val="2400"/>
              <a:buFont typeface="Arial"/>
              <a:buNone/>
            </a:pPr>
            <a:endParaRPr lang="en-US" sz="2400" dirty="0" smtClean="0"/>
          </a:p>
          <a:p>
            <a:pPr indent="-190500">
              <a:spcBef>
                <a:spcPts val="480"/>
              </a:spcBef>
              <a:buClr>
                <a:schemeClr val="dk1"/>
              </a:buClr>
              <a:buSzPts val="2400"/>
              <a:buFont typeface="Arial"/>
              <a:buNone/>
            </a:pPr>
            <a:endParaRPr lang="en-US" sz="2400" dirty="0" smtClean="0"/>
          </a:p>
          <a:p>
            <a:pPr indent="-139700">
              <a:spcBef>
                <a:spcPts val="640"/>
              </a:spcBef>
              <a:buClr>
                <a:schemeClr val="dk1"/>
              </a:buClr>
              <a:buSzPts val="3200"/>
              <a:buFont typeface="Arial"/>
              <a:buNone/>
            </a:pPr>
            <a:endParaRPr lang="en-US" dirty="0"/>
          </a:p>
        </p:txBody>
      </p:sp>
    </p:spTree>
    <p:extLst>
      <p:ext uri="{BB962C8B-B14F-4D97-AF65-F5344CB8AC3E}">
        <p14:creationId xmlns:p14="http://schemas.microsoft.com/office/powerpoint/2010/main" val="244384795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500;p24"/>
          <p:cNvSpPr txBox="1">
            <a:spLocks noGrp="1"/>
          </p:cNvSpPr>
          <p:nvPr>
            <p:ph type="ctrTitle"/>
          </p:nvPr>
        </p:nvSpPr>
        <p:spPr>
          <a:xfrm>
            <a:off x="800668" y="2527210"/>
            <a:ext cx="7772400" cy="1880476"/>
          </a:xfrm>
          <a:prstGeom prst="rect">
            <a:avLst/>
          </a:prstGeom>
          <a:noFill/>
          <a:ln>
            <a:noFill/>
          </a:ln>
        </p:spPr>
        <p:txBody>
          <a:bodyPr spcFirstLastPara="1" wrap="square" lIns="91425" tIns="45700" rIns="91425" bIns="45700" anchor="ctr" anchorCtr="0">
            <a:normAutofit fontScale="90000"/>
          </a:bodyPr>
          <a:lstStyle/>
          <a:p>
            <a:pPr algn="ctr">
              <a:buSzPct val="100000"/>
            </a:pPr>
            <a:r>
              <a:rPr lang="en-US" dirty="0" smtClean="0"/>
              <a:t>Wellness </a:t>
            </a:r>
            <a:r>
              <a:rPr lang="en-US" dirty="0"/>
              <a:t>Committee</a:t>
            </a:r>
            <a:br>
              <a:rPr lang="en-US" dirty="0"/>
            </a:br>
            <a:r>
              <a:rPr lang="en-US" dirty="0"/>
              <a:t>March 2022</a:t>
            </a:r>
            <a:br>
              <a:rPr lang="en-US" dirty="0"/>
            </a:br>
            <a:endParaRPr dirty="0"/>
          </a:p>
        </p:txBody>
      </p:sp>
      <p:sp>
        <p:nvSpPr>
          <p:cNvPr id="9" name="Google Shape;501;p24"/>
          <p:cNvSpPr txBox="1"/>
          <p:nvPr/>
        </p:nvSpPr>
        <p:spPr>
          <a:xfrm>
            <a:off x="1410268" y="4678017"/>
            <a:ext cx="6553200" cy="1649765"/>
          </a:xfrm>
          <a:prstGeom prst="rect">
            <a:avLst/>
          </a:prstGeom>
          <a:noFill/>
          <a:ln>
            <a:noFill/>
          </a:ln>
        </p:spPr>
        <p:txBody>
          <a:bodyPr spcFirstLastPara="1" wrap="square" lIns="91425" tIns="45700" rIns="91425" bIns="45700" anchor="t" anchorCtr="0">
            <a:normAutofit/>
          </a:bodyPr>
          <a:lstStyle/>
          <a:p>
            <a:pPr defTabSz="457200">
              <a:defRPr/>
            </a:pPr>
            <a:endParaRPr lang="en-US" sz="2200" dirty="0">
              <a:solidFill>
                <a:prstClr val="black"/>
              </a:solidFill>
              <a:latin typeface="Calibri"/>
              <a:cs typeface="Arial"/>
              <a:sym typeface="Arial"/>
            </a:endParaRPr>
          </a:p>
        </p:txBody>
      </p:sp>
      <p:sp>
        <p:nvSpPr>
          <p:cNvPr id="4" name="Subtitle 4"/>
          <p:cNvSpPr txBox="1">
            <a:spLocks/>
          </p:cNvSpPr>
          <p:nvPr/>
        </p:nvSpPr>
        <p:spPr>
          <a:xfrm>
            <a:off x="895519" y="4575182"/>
            <a:ext cx="6553200" cy="175260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a:spcBef>
                <a:spcPts val="0"/>
              </a:spcBef>
              <a:buClr>
                <a:schemeClr val="dk1"/>
              </a:buClr>
              <a:buSzPts val="2400"/>
              <a:buNone/>
            </a:pPr>
            <a:r>
              <a:rPr lang="en-US" sz="2400" dirty="0">
                <a:solidFill>
                  <a:schemeClr val="dk1"/>
                </a:solidFill>
                <a:ea typeface="Calibri"/>
                <a:cs typeface="Calibri"/>
                <a:sym typeface="Calibri"/>
              </a:rPr>
              <a:t>March 2022</a:t>
            </a:r>
            <a:endParaRPr lang="en-US" sz="1400" dirty="0">
              <a:solidFill>
                <a:srgbClr val="000000"/>
              </a:solidFill>
              <a:latin typeface="Arial"/>
              <a:ea typeface="Arial"/>
              <a:cs typeface="Arial"/>
              <a:sym typeface="Arial"/>
            </a:endParaRPr>
          </a:p>
          <a:p>
            <a:pPr marL="0" lvl="0" indent="0" algn="ctr">
              <a:spcBef>
                <a:spcPts val="480"/>
              </a:spcBef>
              <a:buClr>
                <a:schemeClr val="dk1"/>
              </a:buClr>
              <a:buSzPts val="2400"/>
              <a:buNone/>
            </a:pPr>
            <a:r>
              <a:rPr lang="en-US" sz="2400" dirty="0" smtClean="0">
                <a:solidFill>
                  <a:schemeClr val="dk1"/>
                </a:solidFill>
                <a:ea typeface="Calibri"/>
                <a:cs typeface="Calibri"/>
                <a:sym typeface="Calibri"/>
              </a:rPr>
              <a:t>Amy Jameson</a:t>
            </a:r>
            <a:endParaRPr lang="en-US" sz="2400" dirty="0">
              <a:solidFill>
                <a:schemeClr val="dk1"/>
              </a:solidFill>
              <a:ea typeface="Calibri"/>
              <a:cs typeface="Calibri"/>
              <a:sym typeface="Calibri"/>
            </a:endParaRPr>
          </a:p>
        </p:txBody>
      </p:sp>
    </p:spTree>
    <p:extLst>
      <p:ext uri="{BB962C8B-B14F-4D97-AF65-F5344CB8AC3E}">
        <p14:creationId xmlns:p14="http://schemas.microsoft.com/office/powerpoint/2010/main" val="25783083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D5E38B0-897E-4981-9301-1F1831296E8E}"/>
              </a:ext>
            </a:extLst>
          </p:cNvPr>
          <p:cNvSpPr>
            <a:spLocks noGrp="1"/>
          </p:cNvSpPr>
          <p:nvPr>
            <p:ph type="title"/>
          </p:nvPr>
        </p:nvSpPr>
        <p:spPr/>
        <p:txBody>
          <a:bodyPr/>
          <a:lstStyle/>
          <a:p>
            <a:r>
              <a:rPr lang="en-US" b="1" dirty="0" smtClean="0">
                <a:latin typeface="Arial Narrow"/>
                <a:ea typeface="Arial Narrow"/>
                <a:cs typeface="Arial Narrow"/>
                <a:sym typeface="Arial Narrow"/>
              </a:rPr>
              <a:t>Wellness Committee</a:t>
            </a:r>
            <a:endParaRPr lang="en-US" dirty="0"/>
          </a:p>
        </p:txBody>
      </p:sp>
      <p:sp>
        <p:nvSpPr>
          <p:cNvPr id="3" name="Content Placeholder 2">
            <a:extLst>
              <a:ext uri="{FF2B5EF4-FFF2-40B4-BE49-F238E27FC236}">
                <a16:creationId xmlns="" xmlns:a16="http://schemas.microsoft.com/office/drawing/2014/main" id="{A6776344-6D97-4E69-A9BF-0C1A35218BED}"/>
              </a:ext>
            </a:extLst>
          </p:cNvPr>
          <p:cNvSpPr>
            <a:spLocks noGrp="1"/>
          </p:cNvSpPr>
          <p:nvPr>
            <p:ph idx="1"/>
          </p:nvPr>
        </p:nvSpPr>
        <p:spPr/>
        <p:txBody>
          <a:bodyPr>
            <a:normAutofit/>
          </a:bodyPr>
          <a:lstStyle/>
          <a:p>
            <a:r>
              <a:rPr lang="en-US" dirty="0" smtClean="0"/>
              <a:t>Annual Retreat Happy </a:t>
            </a:r>
            <a:r>
              <a:rPr lang="en-US" dirty="0"/>
              <a:t>Hour </a:t>
            </a:r>
          </a:p>
          <a:p>
            <a:r>
              <a:rPr lang="en-US" dirty="0" smtClean="0"/>
              <a:t>Benchmark </a:t>
            </a:r>
            <a:r>
              <a:rPr lang="en-US" dirty="0"/>
              <a:t>Survey included wellness questions </a:t>
            </a:r>
          </a:p>
          <a:p>
            <a:pPr lvl="1"/>
            <a:r>
              <a:rPr lang="en-US" dirty="0" smtClean="0"/>
              <a:t>46 </a:t>
            </a:r>
            <a:r>
              <a:rPr lang="en-US" dirty="0"/>
              <a:t>institutions </a:t>
            </a:r>
            <a:r>
              <a:rPr lang="en-US" dirty="0" smtClean="0"/>
              <a:t>responded </a:t>
            </a:r>
          </a:p>
          <a:p>
            <a:pPr lvl="1"/>
            <a:r>
              <a:rPr lang="en-US" dirty="0" smtClean="0"/>
              <a:t>Significant </a:t>
            </a:r>
            <a:r>
              <a:rPr lang="en-US" dirty="0"/>
              <a:t>information in the survey</a:t>
            </a:r>
          </a:p>
          <a:p>
            <a:r>
              <a:rPr lang="en-US" dirty="0" smtClean="0"/>
              <a:t>How </a:t>
            </a:r>
            <a:r>
              <a:rPr lang="en-US" dirty="0"/>
              <a:t>to move wellness forward?</a:t>
            </a:r>
          </a:p>
          <a:p>
            <a:pPr marL="457200" lvl="0">
              <a:spcBef>
                <a:spcPts val="360"/>
              </a:spcBef>
              <a:buSzPct val="72580"/>
            </a:pPr>
            <a:endParaRPr lang="en-US" dirty="0"/>
          </a:p>
        </p:txBody>
      </p:sp>
    </p:spTree>
    <p:extLst>
      <p:ext uri="{BB962C8B-B14F-4D97-AF65-F5344CB8AC3E}">
        <p14:creationId xmlns:p14="http://schemas.microsoft.com/office/powerpoint/2010/main" val="305186230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513;p26"/>
          <p:cNvSpPr txBox="1">
            <a:spLocks noGrp="1"/>
          </p:cNvSpPr>
          <p:nvPr>
            <p:ph type="ctrTitle"/>
          </p:nvPr>
        </p:nvSpPr>
        <p:spPr>
          <a:xfrm>
            <a:off x="457200" y="2663688"/>
            <a:ext cx="7772400" cy="1880476"/>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lt1"/>
              </a:buClr>
              <a:buSzPct val="100000"/>
              <a:buFont typeface="Calibri"/>
              <a:buNone/>
            </a:pPr>
            <a:r>
              <a:rPr lang="en-US" dirty="0"/>
              <a:t> Nominating Committee</a:t>
            </a:r>
            <a:br>
              <a:rPr lang="en-US" dirty="0"/>
            </a:br>
            <a:r>
              <a:rPr lang="en-US" dirty="0"/>
              <a:t>March 2022</a:t>
            </a:r>
            <a:br>
              <a:rPr lang="en-US" dirty="0"/>
            </a:br>
            <a:endParaRPr dirty="0"/>
          </a:p>
        </p:txBody>
      </p:sp>
      <p:sp>
        <p:nvSpPr>
          <p:cNvPr id="6" name="Google Shape;514;p26"/>
          <p:cNvSpPr txBox="1"/>
          <p:nvPr/>
        </p:nvSpPr>
        <p:spPr>
          <a:xfrm>
            <a:off x="895518" y="4678016"/>
            <a:ext cx="7334081" cy="1649765"/>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000000"/>
              </a:buClr>
              <a:buSzPct val="100000"/>
              <a:buFont typeface="Arial"/>
              <a:buNone/>
            </a:pPr>
            <a:r>
              <a:rPr lang="en-US" sz="2800" dirty="0">
                <a:latin typeface="Calibri"/>
                <a:ea typeface="Calibri"/>
                <a:cs typeface="Calibri"/>
                <a:sym typeface="Calibri"/>
              </a:rPr>
              <a:t>Rhea Begeman</a:t>
            </a:r>
            <a:r>
              <a:rPr lang="en-US" sz="2800" b="0" i="0" u="none" strike="noStrike" cap="none" dirty="0">
                <a:solidFill>
                  <a:srgbClr val="000000"/>
                </a:solidFill>
                <a:latin typeface="Calibri"/>
                <a:ea typeface="Calibri"/>
                <a:cs typeface="Calibri"/>
                <a:sym typeface="Calibri"/>
              </a:rPr>
              <a:t>		Louis Burton</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518"/>
              </a:spcBef>
              <a:spcAft>
                <a:spcPts val="0"/>
              </a:spcAft>
              <a:buClr>
                <a:srgbClr val="000000"/>
              </a:buClr>
              <a:buSzPct val="100000"/>
              <a:buFont typeface="Arial"/>
              <a:buNone/>
            </a:pPr>
            <a:r>
              <a:rPr lang="en-US" sz="2800" b="0" i="0" u="none" strike="noStrike" cap="none" dirty="0">
                <a:solidFill>
                  <a:srgbClr val="000000"/>
                </a:solidFill>
                <a:latin typeface="Calibri"/>
                <a:ea typeface="Calibri"/>
                <a:cs typeface="Calibri"/>
                <a:sym typeface="Calibri"/>
              </a:rPr>
              <a:t>Gai Cole			Antoinette Brooke</a:t>
            </a:r>
          </a:p>
          <a:p>
            <a:pPr marL="0" marR="0" lvl="0" indent="0" algn="l" rtl="0">
              <a:lnSpc>
                <a:spcPct val="100000"/>
              </a:lnSpc>
              <a:spcBef>
                <a:spcPts val="518"/>
              </a:spcBef>
              <a:spcAft>
                <a:spcPts val="0"/>
              </a:spcAft>
              <a:buClr>
                <a:srgbClr val="000000"/>
              </a:buClr>
              <a:buSzPct val="100000"/>
              <a:buFont typeface="Arial"/>
              <a:buNone/>
            </a:pPr>
            <a:r>
              <a:rPr lang="en-US" sz="2400" dirty="0">
                <a:latin typeface="Calibri"/>
                <a:cs typeface="Calibri"/>
                <a:sym typeface="Calibri"/>
              </a:rPr>
              <a:t>Becky McGowan</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32742330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519;p27"/>
          <p:cNvSpPr txBox="1">
            <a:spLocks noGrp="1"/>
          </p:cNvSpPr>
          <p:nvPr>
            <p:ph type="title"/>
          </p:nvPr>
        </p:nvSpPr>
        <p:spPr>
          <a:xfrm>
            <a:off x="145774" y="157774"/>
            <a:ext cx="8865704" cy="968661"/>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3800"/>
              <a:buFont typeface="Calibri"/>
              <a:buNone/>
            </a:pPr>
            <a:r>
              <a:rPr lang="en-US" sz="3800" dirty="0"/>
              <a:t>AAAEM Award Descriptions and Guidelines</a:t>
            </a:r>
            <a:endParaRPr dirty="0"/>
          </a:p>
        </p:txBody>
      </p:sp>
      <p:sp>
        <p:nvSpPr>
          <p:cNvPr id="7" name="Google Shape;520;p27"/>
          <p:cNvSpPr txBox="1">
            <a:spLocks/>
          </p:cNvSpPr>
          <p:nvPr/>
        </p:nvSpPr>
        <p:spPr>
          <a:xfrm>
            <a:off x="457200" y="1537252"/>
            <a:ext cx="8229600" cy="4588911"/>
          </a:xfrm>
          <a:prstGeom prst="rect">
            <a:avLst/>
          </a:prstGeom>
          <a:noFill/>
          <a:ln>
            <a:noFill/>
          </a:ln>
        </p:spPr>
        <p:txBody>
          <a:bodyPr spcFirstLastPara="1" vert="horz" wrap="square" lIns="91425" tIns="45700" rIns="91425" bIns="45700" rtlCol="0" anchor="t" anchorCtr="0">
            <a:normAutofit fontScale="5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Clr>
                <a:schemeClr val="dk1"/>
              </a:buClr>
              <a:buSzPct val="100000"/>
              <a:buFont typeface="Arial"/>
              <a:buNone/>
            </a:pPr>
            <a:r>
              <a:rPr lang="en-US" sz="3600" b="1" dirty="0" smtClean="0"/>
              <a:t>The Rising Star Academy of Administrators in Academic Emergency Medicine Award</a:t>
            </a:r>
            <a:r>
              <a:rPr lang="en-US" sz="3600" dirty="0" smtClean="0"/>
              <a:t>: This recognizes an academic emergency medicine administrator affiliated with AAAEM who has demonstrated significant participation and/or leadership within the academy during their first five years of membership. </a:t>
            </a:r>
            <a:endParaRPr lang="en-US" dirty="0" smtClean="0"/>
          </a:p>
          <a:p>
            <a:pPr marL="0" indent="0">
              <a:spcBef>
                <a:spcPts val="352"/>
              </a:spcBef>
              <a:buClr>
                <a:schemeClr val="dk1"/>
              </a:buClr>
              <a:buSzPct val="100000"/>
              <a:buFont typeface="Arial"/>
              <a:buNone/>
            </a:pPr>
            <a:r>
              <a:rPr lang="en-US" dirty="0" smtClean="0"/>
              <a:t> </a:t>
            </a:r>
          </a:p>
          <a:p>
            <a:pPr marL="0" indent="0">
              <a:spcBef>
                <a:spcPts val="352"/>
              </a:spcBef>
              <a:buClr>
                <a:schemeClr val="dk1"/>
              </a:buClr>
              <a:buSzPct val="100000"/>
              <a:buFont typeface="Arial"/>
              <a:buNone/>
            </a:pPr>
            <a:r>
              <a:rPr lang="en-US" b="1" dirty="0" smtClean="0"/>
              <a:t>Minimum requirement</a:t>
            </a:r>
            <a:r>
              <a:rPr lang="en-US" dirty="0" smtClean="0"/>
              <a:t>: AAAEM member for 5 years or less</a:t>
            </a:r>
          </a:p>
          <a:p>
            <a:pPr marL="0" indent="0">
              <a:spcBef>
                <a:spcPts val="352"/>
              </a:spcBef>
              <a:buClr>
                <a:schemeClr val="dk1"/>
              </a:buClr>
              <a:buSzPct val="100000"/>
              <a:buFont typeface="Arial"/>
              <a:buNone/>
            </a:pPr>
            <a:r>
              <a:rPr lang="en-US" dirty="0" smtClean="0"/>
              <a:t>Member should demonstrate the following:</a:t>
            </a:r>
          </a:p>
          <a:p>
            <a:pPr marL="0" indent="0">
              <a:spcBef>
                <a:spcPts val="352"/>
              </a:spcBef>
              <a:buClr>
                <a:schemeClr val="dk1"/>
              </a:buClr>
              <a:buSzPct val="100000"/>
              <a:buFont typeface="Arial"/>
              <a:buNone/>
            </a:pPr>
            <a:r>
              <a:rPr lang="en-US" dirty="0" smtClean="0"/>
              <a:t> </a:t>
            </a:r>
          </a:p>
          <a:p>
            <a:pPr marL="514350" indent="-514350">
              <a:spcBef>
                <a:spcPts val="352"/>
              </a:spcBef>
              <a:buClr>
                <a:schemeClr val="dk1"/>
              </a:buClr>
              <a:buSzPct val="100000"/>
              <a:buFont typeface="Calibri"/>
              <a:buAutoNum type="arabicPeriod"/>
            </a:pPr>
            <a:r>
              <a:rPr lang="en-US" dirty="0" smtClean="0"/>
              <a:t>Significant participation in AAAEM activities (e.g. projects) and/or committees </a:t>
            </a:r>
          </a:p>
          <a:p>
            <a:pPr marL="514350" indent="-514350">
              <a:spcBef>
                <a:spcPts val="352"/>
              </a:spcBef>
              <a:buClr>
                <a:schemeClr val="dk1"/>
              </a:buClr>
              <a:buSzPct val="100000"/>
              <a:buFont typeface="Calibri"/>
              <a:buAutoNum type="arabicPeriod"/>
            </a:pPr>
            <a:r>
              <a:rPr lang="en-US" dirty="0" smtClean="0"/>
              <a:t>Demonstrated leadership skills</a:t>
            </a:r>
          </a:p>
          <a:p>
            <a:pPr marL="514350" indent="-514350">
              <a:spcBef>
                <a:spcPts val="352"/>
              </a:spcBef>
              <a:buClr>
                <a:schemeClr val="dk1"/>
              </a:buClr>
              <a:buSzPct val="100000"/>
              <a:buFont typeface="Calibri"/>
              <a:buAutoNum type="arabicPeriod"/>
            </a:pPr>
            <a:r>
              <a:rPr lang="en-US" dirty="0" smtClean="0"/>
              <a:t>Positive peer to peer interactions</a:t>
            </a:r>
          </a:p>
          <a:p>
            <a:pPr marL="514350" indent="-514350">
              <a:spcBef>
                <a:spcPts val="352"/>
              </a:spcBef>
              <a:buClr>
                <a:schemeClr val="dk1"/>
              </a:buClr>
              <a:buSzPct val="100000"/>
              <a:buFont typeface="Calibri"/>
              <a:buAutoNum type="arabicPeriod"/>
            </a:pPr>
            <a:r>
              <a:rPr lang="en-US" dirty="0" smtClean="0"/>
              <a:t>Works effectively with AAAEM leadership (either at committee or organizational level or both)</a:t>
            </a:r>
          </a:p>
          <a:p>
            <a:pPr marL="514350" indent="-514350">
              <a:spcBef>
                <a:spcPts val="352"/>
              </a:spcBef>
              <a:buClr>
                <a:schemeClr val="dk1"/>
              </a:buClr>
              <a:buSzPct val="100000"/>
              <a:buFont typeface="Calibri"/>
              <a:buAutoNum type="arabicPeriod"/>
            </a:pPr>
            <a:r>
              <a:rPr lang="en-US" dirty="0" smtClean="0"/>
              <a:t>Demonstrated initiative to further AAAEM goals and outcomes </a:t>
            </a:r>
          </a:p>
          <a:p>
            <a:pPr indent="-231140">
              <a:spcBef>
                <a:spcPts val="352"/>
              </a:spcBef>
              <a:buClr>
                <a:schemeClr val="dk1"/>
              </a:buClr>
              <a:buSzPct val="100000"/>
              <a:buFont typeface="Arial"/>
              <a:buNone/>
            </a:pPr>
            <a:endParaRPr lang="en-US" dirty="0"/>
          </a:p>
        </p:txBody>
      </p:sp>
    </p:spTree>
    <p:extLst>
      <p:ext uri="{BB962C8B-B14F-4D97-AF65-F5344CB8AC3E}">
        <p14:creationId xmlns:p14="http://schemas.microsoft.com/office/powerpoint/2010/main" val="16653387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526;p28"/>
          <p:cNvSpPr txBox="1">
            <a:spLocks noGrp="1"/>
          </p:cNvSpPr>
          <p:nvPr>
            <p:ph type="title"/>
          </p:nvPr>
        </p:nvSpPr>
        <p:spPr>
          <a:xfrm>
            <a:off x="457200" y="157774"/>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4400"/>
              <a:buFont typeface="Calibri"/>
              <a:buNone/>
            </a:pPr>
            <a:r>
              <a:rPr lang="en-US" dirty="0"/>
              <a:t>Awards cont’d</a:t>
            </a:r>
            <a:endParaRPr dirty="0"/>
          </a:p>
        </p:txBody>
      </p:sp>
      <p:sp>
        <p:nvSpPr>
          <p:cNvPr id="8" name="Google Shape;527;p28"/>
          <p:cNvSpPr txBox="1">
            <a:spLocks/>
          </p:cNvSpPr>
          <p:nvPr/>
        </p:nvSpPr>
        <p:spPr>
          <a:xfrm>
            <a:off x="324678" y="1441174"/>
            <a:ext cx="8229600" cy="4525963"/>
          </a:xfrm>
          <a:prstGeom prst="rect">
            <a:avLst/>
          </a:prstGeom>
          <a:noFill/>
          <a:ln>
            <a:noFill/>
          </a:ln>
        </p:spPr>
        <p:txBody>
          <a:bodyPr spcFirstLastPara="1" vert="horz" wrap="square" lIns="91425" tIns="45700" rIns="91425" bIns="45700" rtlCol="0" anchor="t" anchorCtr="0">
            <a:normAutofit fontScale="2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Clr>
                <a:schemeClr val="dk1"/>
              </a:buClr>
              <a:buSzPct val="100000"/>
              <a:buFont typeface="Arial"/>
              <a:buNone/>
            </a:pPr>
            <a:r>
              <a:rPr lang="en-US" sz="8000" b="1" dirty="0" smtClean="0"/>
              <a:t>Significant Contributions to Academic Emergency Medicine Administration </a:t>
            </a:r>
            <a:r>
              <a:rPr lang="en-US" sz="9600" b="1" dirty="0" smtClean="0"/>
              <a:t>Annual</a:t>
            </a:r>
            <a:r>
              <a:rPr lang="en-US" sz="8000" b="1" dirty="0" smtClean="0"/>
              <a:t> Award:</a:t>
            </a:r>
            <a:r>
              <a:rPr lang="en-US" sz="8000" dirty="0" smtClean="0"/>
              <a:t> </a:t>
            </a:r>
            <a:r>
              <a:rPr lang="en-US" sz="7200" dirty="0" smtClean="0"/>
              <a:t>The AAAEM Annual Academy Award recognizes an academic emergency medicine administrator  who has demonstrated exceptional leadership within the past three years.</a:t>
            </a:r>
            <a:endParaRPr lang="en-US" dirty="0" smtClean="0"/>
          </a:p>
          <a:p>
            <a:pPr marL="0" indent="0">
              <a:spcBef>
                <a:spcPts val="360"/>
              </a:spcBef>
              <a:buClr>
                <a:schemeClr val="dk1"/>
              </a:buClr>
              <a:buSzPct val="100000"/>
              <a:buFont typeface="Arial"/>
              <a:buNone/>
            </a:pPr>
            <a:r>
              <a:rPr lang="en-US" sz="7200" b="1" dirty="0" smtClean="0"/>
              <a:t> </a:t>
            </a:r>
            <a:endParaRPr lang="en-US" sz="7200" dirty="0" smtClean="0"/>
          </a:p>
          <a:p>
            <a:pPr marL="0" indent="0">
              <a:spcBef>
                <a:spcPts val="360"/>
              </a:spcBef>
              <a:buClr>
                <a:schemeClr val="dk1"/>
              </a:buClr>
              <a:buSzPct val="100000"/>
              <a:buFont typeface="Arial"/>
              <a:buNone/>
            </a:pPr>
            <a:r>
              <a:rPr lang="en-US" sz="6400" b="1" dirty="0" smtClean="0"/>
              <a:t>Minimum requirement:</a:t>
            </a:r>
            <a:r>
              <a:rPr lang="en-US" sz="6400" dirty="0" smtClean="0"/>
              <a:t> AAAEM member</a:t>
            </a:r>
          </a:p>
          <a:p>
            <a:pPr marL="0" indent="0">
              <a:spcBef>
                <a:spcPts val="360"/>
              </a:spcBef>
              <a:buClr>
                <a:schemeClr val="dk1"/>
              </a:buClr>
              <a:buSzPct val="100000"/>
              <a:buFont typeface="Arial"/>
              <a:buNone/>
            </a:pPr>
            <a:r>
              <a:rPr lang="en-US" sz="6400" dirty="0" smtClean="0"/>
              <a:t>Member should demonstrate the following:</a:t>
            </a:r>
          </a:p>
          <a:p>
            <a:pPr marL="0" indent="0">
              <a:spcBef>
                <a:spcPts val="160"/>
              </a:spcBef>
              <a:buClr>
                <a:schemeClr val="dk1"/>
              </a:buClr>
              <a:buSzPct val="100000"/>
              <a:buFont typeface="Arial"/>
              <a:buNone/>
            </a:pPr>
            <a:r>
              <a:rPr lang="en-US" sz="6400" dirty="0" smtClean="0"/>
              <a:t> </a:t>
            </a:r>
          </a:p>
          <a:p>
            <a:pPr marL="514350" indent="-514350">
              <a:spcBef>
                <a:spcPts val="320"/>
              </a:spcBef>
              <a:buClr>
                <a:schemeClr val="dk1"/>
              </a:buClr>
              <a:buSzPct val="100000"/>
              <a:buFont typeface="Calibri"/>
              <a:buAutoNum type="arabicPeriod"/>
            </a:pPr>
            <a:r>
              <a:rPr lang="en-US" sz="6400" dirty="0" smtClean="0"/>
              <a:t>Exhibits exemplary leadership qualities </a:t>
            </a:r>
          </a:p>
          <a:p>
            <a:pPr lvl="1">
              <a:spcBef>
                <a:spcPts val="320"/>
              </a:spcBef>
              <a:buClr>
                <a:schemeClr val="dk1"/>
              </a:buClr>
              <a:buSzPct val="100000"/>
            </a:pPr>
            <a:r>
              <a:rPr lang="en-US" sz="6400" dirty="0" smtClean="0"/>
              <a:t>Sharing best practices, Mentoring, Advocacy of the profession</a:t>
            </a:r>
          </a:p>
          <a:p>
            <a:pPr lvl="1">
              <a:spcBef>
                <a:spcPts val="320"/>
              </a:spcBef>
              <a:buClr>
                <a:schemeClr val="dk1"/>
              </a:buClr>
              <a:buSzPct val="100000"/>
            </a:pPr>
            <a:r>
              <a:rPr lang="en-US" sz="6400" dirty="0" smtClean="0"/>
              <a:t>Participation in AAAEM activities</a:t>
            </a:r>
          </a:p>
          <a:p>
            <a:pPr marL="514350" indent="-514350">
              <a:spcBef>
                <a:spcPts val="320"/>
              </a:spcBef>
              <a:buClr>
                <a:schemeClr val="dk1"/>
              </a:buClr>
              <a:buSzPct val="100000"/>
              <a:buFont typeface="Calibri"/>
              <a:buAutoNum type="arabicPeriod"/>
            </a:pPr>
            <a:r>
              <a:rPr lang="en-US" sz="6400" dirty="0" smtClean="0"/>
              <a:t>Shows outstanding dedication, competence, and exceptional performance</a:t>
            </a:r>
          </a:p>
          <a:p>
            <a:pPr marL="514350" indent="-514350">
              <a:spcBef>
                <a:spcPts val="320"/>
              </a:spcBef>
              <a:buClr>
                <a:schemeClr val="dk1"/>
              </a:buClr>
              <a:buSzPct val="100000"/>
              <a:buFont typeface="Calibri"/>
              <a:buAutoNum type="arabicPeriod"/>
            </a:pPr>
            <a:r>
              <a:rPr lang="en-US" sz="6400" dirty="0" smtClean="0"/>
              <a:t>Shows strategic and operational effectiveness </a:t>
            </a:r>
          </a:p>
          <a:p>
            <a:pPr marL="514350" indent="-514350">
              <a:spcBef>
                <a:spcPts val="320"/>
              </a:spcBef>
              <a:buClr>
                <a:schemeClr val="dk1"/>
              </a:buClr>
              <a:buSzPct val="100000"/>
              <a:buFont typeface="Calibri"/>
              <a:buAutoNum type="arabicPeriod"/>
            </a:pPr>
            <a:r>
              <a:rPr lang="en-US" sz="6400" dirty="0" smtClean="0"/>
              <a:t>Contributes to emergency medicine education and/or research</a:t>
            </a:r>
          </a:p>
          <a:p>
            <a:pPr lvl="1">
              <a:spcBef>
                <a:spcPts val="320"/>
              </a:spcBef>
              <a:buClr>
                <a:schemeClr val="dk1"/>
              </a:buClr>
              <a:buSzPct val="100000"/>
            </a:pPr>
            <a:r>
              <a:rPr lang="en-US" sz="6400" dirty="0" smtClean="0"/>
              <a:t>Presentation</a:t>
            </a:r>
          </a:p>
          <a:p>
            <a:pPr lvl="1">
              <a:spcBef>
                <a:spcPts val="320"/>
              </a:spcBef>
              <a:buClr>
                <a:schemeClr val="dk1"/>
              </a:buClr>
              <a:buSzPct val="100000"/>
            </a:pPr>
            <a:r>
              <a:rPr lang="en-US" sz="6400" dirty="0" smtClean="0"/>
              <a:t>Other</a:t>
            </a:r>
          </a:p>
          <a:p>
            <a:pPr marL="514350" indent="-514350">
              <a:spcBef>
                <a:spcPts val="320"/>
              </a:spcBef>
              <a:buClr>
                <a:schemeClr val="dk1"/>
              </a:buClr>
              <a:buSzPct val="100000"/>
              <a:buFont typeface="Calibri"/>
              <a:buAutoNum type="arabicPeriod"/>
            </a:pPr>
            <a:r>
              <a:rPr lang="en-US" sz="6400" dirty="0" smtClean="0"/>
              <a:t>Noteworthy contribution/s to the growth and success of AAAEM</a:t>
            </a:r>
          </a:p>
          <a:p>
            <a:pPr marL="0" indent="0">
              <a:spcBef>
                <a:spcPts val="160"/>
              </a:spcBef>
              <a:buClr>
                <a:schemeClr val="dk1"/>
              </a:buClr>
              <a:buSzPct val="100000"/>
              <a:buFont typeface="Arial"/>
              <a:buNone/>
            </a:pPr>
            <a:endParaRPr lang="en-US" dirty="0"/>
          </a:p>
        </p:txBody>
      </p:sp>
    </p:spTree>
    <p:extLst>
      <p:ext uri="{BB962C8B-B14F-4D97-AF65-F5344CB8AC3E}">
        <p14:creationId xmlns:p14="http://schemas.microsoft.com/office/powerpoint/2010/main" val="28175117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0" descr="Home | SAE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8389" y="-89497"/>
            <a:ext cx="2970180" cy="14850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82880" y="1576592"/>
            <a:ext cx="8860536" cy="4524315"/>
          </a:xfrm>
          <a:prstGeom prst="rect">
            <a:avLst/>
          </a:prstGeom>
        </p:spPr>
        <p:txBody>
          <a:bodyPr wrap="square">
            <a:spAutoFit/>
          </a:bodyPr>
          <a:lstStyle/>
          <a:p>
            <a:r>
              <a:rPr lang="en-US" sz="1600" dirty="0">
                <a:solidFill>
                  <a:srgbClr val="144A94"/>
                </a:solidFill>
                <a:latin typeface="Helvetica Neue"/>
              </a:rPr>
              <a:t>The </a:t>
            </a:r>
            <a:r>
              <a:rPr lang="en-US" sz="1600" b="1" dirty="0">
                <a:solidFill>
                  <a:srgbClr val="144A94"/>
                </a:solidFill>
                <a:latin typeface="Helvetica Neue"/>
              </a:rPr>
              <a:t>Academy of Administrators in Academic Emergency Medicine (AAAEM)</a:t>
            </a:r>
            <a:r>
              <a:rPr lang="en-US" sz="1600" dirty="0">
                <a:solidFill>
                  <a:srgbClr val="144A94"/>
                </a:solidFill>
                <a:latin typeface="Helvetica Neue"/>
              </a:rPr>
              <a:t> is a professional association for individuals managing the administrative and business functions of an academic department or division of emergency medicine. These academic units typically engage in activities related to patient care, education, and research mission, including the primary administration of an emergency medicine residency program</a:t>
            </a:r>
            <a:br>
              <a:rPr lang="en-US" sz="1600" dirty="0">
                <a:solidFill>
                  <a:srgbClr val="144A94"/>
                </a:solidFill>
                <a:latin typeface="Helvetica Neue"/>
              </a:rPr>
            </a:br>
            <a:r>
              <a:rPr lang="en-US" sz="1600" dirty="0">
                <a:solidFill>
                  <a:srgbClr val="144A94"/>
                </a:solidFill>
                <a:latin typeface="Helvetica Neue"/>
              </a:rPr>
              <a:t/>
            </a:r>
            <a:br>
              <a:rPr lang="en-US" sz="1600" dirty="0">
                <a:solidFill>
                  <a:srgbClr val="144A94"/>
                </a:solidFill>
                <a:latin typeface="Helvetica Neue"/>
              </a:rPr>
            </a:br>
            <a:r>
              <a:rPr lang="en-US" sz="1600" b="1" dirty="0">
                <a:solidFill>
                  <a:srgbClr val="144A94"/>
                </a:solidFill>
                <a:latin typeface="Helvetica Neue"/>
              </a:rPr>
              <a:t>The mission of AAAEM is:</a:t>
            </a:r>
            <a:endParaRPr lang="en-US" sz="1600" dirty="0">
              <a:solidFill>
                <a:srgbClr val="144A94"/>
              </a:solidFill>
              <a:latin typeface="Helvetica Neue"/>
            </a:endParaRPr>
          </a:p>
          <a:p>
            <a:pPr>
              <a:buFont typeface="Arial" panose="020B0604020202020204" pitchFamily="34" charset="0"/>
              <a:buChar char="•"/>
            </a:pPr>
            <a:r>
              <a:rPr lang="en-US" sz="1600" dirty="0">
                <a:solidFill>
                  <a:srgbClr val="144A94"/>
                </a:solidFill>
                <a:latin typeface="Helvetica Neue"/>
              </a:rPr>
              <a:t>to advance the profession of individuals serving as administrators within emergency medicine academic programs;</a:t>
            </a:r>
          </a:p>
          <a:p>
            <a:pPr>
              <a:buFont typeface="Arial" panose="020B0604020202020204" pitchFamily="34" charset="0"/>
              <a:buChar char="•"/>
            </a:pPr>
            <a:r>
              <a:rPr lang="en-US" sz="1600" dirty="0">
                <a:solidFill>
                  <a:srgbClr val="144A94"/>
                </a:solidFill>
                <a:latin typeface="Helvetica Neue"/>
              </a:rPr>
              <a:t>to provide a forum for academic emergency medicine administrators to communicate, share ideas, and generate solutions to common problems;</a:t>
            </a:r>
          </a:p>
          <a:p>
            <a:pPr>
              <a:buFont typeface="Arial" panose="020B0604020202020204" pitchFamily="34" charset="0"/>
              <a:buChar char="•"/>
            </a:pPr>
            <a:r>
              <a:rPr lang="en-US" sz="1600" dirty="0">
                <a:solidFill>
                  <a:srgbClr val="144A94"/>
                </a:solidFill>
                <a:latin typeface="Helvetica Neue"/>
              </a:rPr>
              <a:t>to use education and research to influence public policy for the benefit of patients, medical student and resident education, emergency</a:t>
            </a:r>
          </a:p>
          <a:p>
            <a:pPr>
              <a:buFont typeface="Arial" panose="020B0604020202020204" pitchFamily="34" charset="0"/>
              <a:buChar char="•"/>
            </a:pPr>
            <a:r>
              <a:rPr lang="en-US" sz="1600" dirty="0">
                <a:solidFill>
                  <a:srgbClr val="144A94"/>
                </a:solidFill>
                <a:latin typeface="Helvetica Neue"/>
              </a:rPr>
              <a:t>to serve as a unified voice for academic emergency medicine administrators;</a:t>
            </a:r>
          </a:p>
          <a:p>
            <a:pPr>
              <a:buFont typeface="Arial" panose="020B0604020202020204" pitchFamily="34" charset="0"/>
              <a:buChar char="•"/>
            </a:pPr>
            <a:r>
              <a:rPr lang="en-US" sz="1600" dirty="0">
                <a:solidFill>
                  <a:srgbClr val="144A94"/>
                </a:solidFill>
                <a:latin typeface="Helvetica Neue"/>
              </a:rPr>
              <a:t>to foster the professional development and career satisfaction of academic emergency medicine administrators;</a:t>
            </a:r>
          </a:p>
          <a:p>
            <a:pPr>
              <a:buFont typeface="Arial" panose="020B0604020202020204" pitchFamily="34" charset="0"/>
              <a:buChar char="•"/>
            </a:pPr>
            <a:r>
              <a:rPr lang="en-US" sz="1600" dirty="0">
                <a:solidFill>
                  <a:srgbClr val="144A94"/>
                </a:solidFill>
                <a:latin typeface="Helvetica Neue"/>
              </a:rPr>
              <a:t>to foster research in emergency medicine operations and management; medicine physicians, and medical schools.</a:t>
            </a:r>
            <a:endParaRPr lang="en-US" sz="1600" b="0" i="0" dirty="0">
              <a:solidFill>
                <a:srgbClr val="144A94"/>
              </a:solidFill>
              <a:effectLst/>
              <a:latin typeface="Helvetica Neue"/>
            </a:endParaRPr>
          </a:p>
        </p:txBody>
      </p:sp>
    </p:spTree>
    <p:extLst>
      <p:ext uri="{BB962C8B-B14F-4D97-AF65-F5344CB8AC3E}">
        <p14:creationId xmlns:p14="http://schemas.microsoft.com/office/powerpoint/2010/main" val="295702210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526;p28"/>
          <p:cNvSpPr txBox="1">
            <a:spLocks noGrp="1"/>
          </p:cNvSpPr>
          <p:nvPr>
            <p:ph type="title"/>
          </p:nvPr>
        </p:nvSpPr>
        <p:spPr>
          <a:xfrm>
            <a:off x="457200" y="157774"/>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4400"/>
              <a:buFont typeface="Calibri"/>
              <a:buNone/>
            </a:pPr>
            <a:r>
              <a:rPr lang="en-US" dirty="0"/>
              <a:t>Awards cont’d</a:t>
            </a:r>
            <a:endParaRPr dirty="0"/>
          </a:p>
        </p:txBody>
      </p:sp>
      <p:sp>
        <p:nvSpPr>
          <p:cNvPr id="4" name="Google Shape;533;p29"/>
          <p:cNvSpPr txBox="1">
            <a:spLocks/>
          </p:cNvSpPr>
          <p:nvPr/>
        </p:nvSpPr>
        <p:spPr>
          <a:xfrm>
            <a:off x="457200" y="1300774"/>
            <a:ext cx="8229600" cy="4825389"/>
          </a:xfrm>
          <a:prstGeom prst="rect">
            <a:avLst/>
          </a:prstGeom>
          <a:noFill/>
          <a:ln>
            <a:noFill/>
          </a:ln>
        </p:spPr>
        <p:txBody>
          <a:bodyPr spcFirstLastPara="1" vert="horz" wrap="square" lIns="91425" tIns="45700" rIns="91425" bIns="45700" rtlCol="0" anchor="t" anchorCtr="0">
            <a:normAutofit fontScale="47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Clr>
                <a:schemeClr val="dk1"/>
              </a:buClr>
              <a:buSzPct val="100000"/>
              <a:buFont typeface="Arial"/>
              <a:buNone/>
            </a:pPr>
            <a:r>
              <a:rPr lang="en-US" sz="4200" b="1" dirty="0" smtClean="0"/>
              <a:t>James J. Scheulen Lifetime </a:t>
            </a:r>
            <a:r>
              <a:rPr lang="en-US" sz="4200" b="1" dirty="0" smtClean="0"/>
              <a:t>Achievement Award in Academic Emergency Medicine Administration: </a:t>
            </a:r>
            <a:r>
              <a:rPr lang="en-US" sz="3400" dirty="0" smtClean="0"/>
              <a:t>The AAAEM Lifetime Achievement  Award in Academic Emergency Medicine Administration  is the highest recognition the Academy gives an individual. It recognizes an academic emergency medicine administrator who has demonstrated noteworthy achievement, exceptional leadership, and management proficiency. One who has enhanced the strategic and operational effectiveness of academic emergency departments, emergency medicine education or emergency medicine research in his or her institution, and/or the broader academic emergency medicine community. </a:t>
            </a:r>
            <a:endParaRPr lang="en-US" dirty="0" smtClean="0"/>
          </a:p>
          <a:p>
            <a:pPr marL="0" indent="0">
              <a:spcBef>
                <a:spcPts val="323"/>
              </a:spcBef>
              <a:buClr>
                <a:schemeClr val="dk1"/>
              </a:buClr>
              <a:buSzPct val="100000"/>
              <a:buFont typeface="Arial"/>
              <a:buNone/>
            </a:pPr>
            <a:r>
              <a:rPr lang="en-US" sz="3400" dirty="0" smtClean="0"/>
              <a:t> </a:t>
            </a:r>
            <a:endParaRPr lang="en-US" dirty="0" smtClean="0"/>
          </a:p>
          <a:p>
            <a:pPr marL="0" indent="0">
              <a:spcBef>
                <a:spcPts val="323"/>
              </a:spcBef>
              <a:buClr>
                <a:schemeClr val="dk1"/>
              </a:buClr>
              <a:buSzPct val="100000"/>
              <a:buFont typeface="Arial"/>
              <a:buNone/>
            </a:pPr>
            <a:r>
              <a:rPr lang="en-US" sz="3400" b="1" dirty="0" smtClean="0"/>
              <a:t>Minimum requirement:</a:t>
            </a:r>
            <a:r>
              <a:rPr lang="en-US" sz="3400" dirty="0" smtClean="0"/>
              <a:t> Must be AAAEM member for greater than 5 consecutive years and work a minimum of 10 years in academic emergency medicine</a:t>
            </a:r>
            <a:endParaRPr lang="en-US" dirty="0" smtClean="0"/>
          </a:p>
          <a:p>
            <a:pPr marL="0" indent="0">
              <a:spcBef>
                <a:spcPts val="323"/>
              </a:spcBef>
              <a:buClr>
                <a:schemeClr val="dk1"/>
              </a:buClr>
              <a:buSzPct val="100000"/>
              <a:buFont typeface="Arial"/>
              <a:buNone/>
            </a:pPr>
            <a:r>
              <a:rPr lang="en-US" sz="3400" dirty="0" smtClean="0"/>
              <a:t>Member should demonstrate the following:</a:t>
            </a:r>
            <a:endParaRPr lang="en-US" dirty="0" smtClean="0"/>
          </a:p>
          <a:p>
            <a:pPr marL="0" indent="0">
              <a:spcBef>
                <a:spcPts val="323"/>
              </a:spcBef>
              <a:buClr>
                <a:schemeClr val="dk1"/>
              </a:buClr>
              <a:buSzPct val="100000"/>
              <a:buFont typeface="Arial"/>
              <a:buNone/>
            </a:pPr>
            <a:r>
              <a:rPr lang="en-US" sz="3400" dirty="0" smtClean="0"/>
              <a:t> </a:t>
            </a:r>
            <a:endParaRPr lang="en-US" dirty="0" smtClean="0"/>
          </a:p>
          <a:p>
            <a:pPr marL="514350" indent="-514350">
              <a:spcBef>
                <a:spcPts val="323"/>
              </a:spcBef>
              <a:buClr>
                <a:schemeClr val="dk1"/>
              </a:buClr>
              <a:buSzPct val="100000"/>
              <a:buFont typeface="Calibri"/>
              <a:buAutoNum type="arabicPeriod"/>
            </a:pPr>
            <a:r>
              <a:rPr lang="en-US" sz="3400" dirty="0" smtClean="0"/>
              <a:t>Advances interprofessional education, be involved in professional growth, and educational programs within the Academy</a:t>
            </a:r>
            <a:endParaRPr lang="en-US" dirty="0" smtClean="0"/>
          </a:p>
          <a:p>
            <a:pPr marL="514350" indent="-514350">
              <a:spcBef>
                <a:spcPts val="323"/>
              </a:spcBef>
              <a:buClr>
                <a:schemeClr val="dk1"/>
              </a:buClr>
              <a:buSzPct val="100000"/>
              <a:buFont typeface="Calibri"/>
              <a:buAutoNum type="arabicPeriod"/>
            </a:pPr>
            <a:r>
              <a:rPr lang="en-US" sz="3400" dirty="0" smtClean="0"/>
              <a:t>Commitment to the organization through AAAEM leadership </a:t>
            </a:r>
            <a:endParaRPr lang="en-US" dirty="0" smtClean="0"/>
          </a:p>
          <a:p>
            <a:pPr marL="514350" indent="-514350">
              <a:spcBef>
                <a:spcPts val="323"/>
              </a:spcBef>
              <a:buClr>
                <a:schemeClr val="dk1"/>
              </a:buClr>
              <a:buSzPct val="100000"/>
              <a:buFont typeface="Calibri"/>
              <a:buAutoNum type="arabicPeriod"/>
            </a:pPr>
            <a:r>
              <a:rPr lang="en-US" sz="3400" dirty="0" smtClean="0"/>
              <a:t>Provides leadership and service within our profession</a:t>
            </a:r>
            <a:endParaRPr lang="en-US" dirty="0" smtClean="0"/>
          </a:p>
          <a:p>
            <a:pPr marL="514350" indent="-514350">
              <a:spcBef>
                <a:spcPts val="323"/>
              </a:spcBef>
              <a:buClr>
                <a:schemeClr val="dk1"/>
              </a:buClr>
              <a:buSzPct val="100000"/>
              <a:buFont typeface="Calibri"/>
              <a:buAutoNum type="arabicPeriod"/>
            </a:pPr>
            <a:r>
              <a:rPr lang="en-US" sz="3400" dirty="0" smtClean="0"/>
              <a:t>Evidence of research and/or creative scholarship activities related to academic emergency medicine </a:t>
            </a:r>
            <a:endParaRPr lang="en-US" dirty="0" smtClean="0"/>
          </a:p>
          <a:p>
            <a:pPr marL="514350" indent="-514350">
              <a:spcBef>
                <a:spcPts val="323"/>
              </a:spcBef>
              <a:buClr>
                <a:schemeClr val="dk1"/>
              </a:buClr>
              <a:buSzPct val="100000"/>
              <a:buFont typeface="Calibri"/>
              <a:buAutoNum type="arabicPeriod"/>
            </a:pPr>
            <a:r>
              <a:rPr lang="en-US" sz="3400" dirty="0" smtClean="0"/>
              <a:t>Creates and cultivates sharing of ideas and best practices amongst AAAEM members</a:t>
            </a:r>
            <a:endParaRPr lang="en-US" dirty="0" smtClean="0"/>
          </a:p>
          <a:p>
            <a:pPr marL="0" indent="0">
              <a:spcBef>
                <a:spcPts val="304"/>
              </a:spcBef>
              <a:buClr>
                <a:schemeClr val="dk1"/>
              </a:buClr>
              <a:buSzPct val="100000"/>
              <a:buFont typeface="Arial"/>
              <a:buNone/>
            </a:pPr>
            <a:endParaRPr lang="en-US" dirty="0"/>
          </a:p>
        </p:txBody>
      </p:sp>
    </p:spTree>
    <p:extLst>
      <p:ext uri="{BB962C8B-B14F-4D97-AF65-F5344CB8AC3E}">
        <p14:creationId xmlns:p14="http://schemas.microsoft.com/office/powerpoint/2010/main" val="426663282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SAEM ‘22</a:t>
            </a:r>
            <a:endParaRPr lang="en-US" dirty="0"/>
          </a:p>
        </p:txBody>
      </p:sp>
      <p:pic>
        <p:nvPicPr>
          <p:cNvPr id="4" name="Picture 3"/>
          <p:cNvPicPr>
            <a:picLocks noChangeAspect="1"/>
          </p:cNvPicPr>
          <p:nvPr/>
        </p:nvPicPr>
        <p:blipFill>
          <a:blip r:embed="rId2"/>
          <a:stretch>
            <a:fillRect/>
          </a:stretch>
        </p:blipFill>
        <p:spPr>
          <a:xfrm>
            <a:off x="708771" y="1261362"/>
            <a:ext cx="4238542" cy="5487455"/>
          </a:xfrm>
          <a:prstGeom prst="rect">
            <a:avLst/>
          </a:prstGeom>
        </p:spPr>
      </p:pic>
    </p:spTree>
    <p:extLst>
      <p:ext uri="{BB962C8B-B14F-4D97-AF65-F5344CB8AC3E}">
        <p14:creationId xmlns:p14="http://schemas.microsoft.com/office/powerpoint/2010/main" val="125173430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Talking Cats GIF - Talking Cats GIFs"/>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20679672">
            <a:off x="2981067" y="3509828"/>
            <a:ext cx="3730625" cy="280920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720758" y="146698"/>
            <a:ext cx="7772400" cy="1470025"/>
          </a:xfrm>
        </p:spPr>
        <p:txBody>
          <a:bodyPr/>
          <a:lstStyle/>
          <a:p>
            <a:pPr algn="ctr"/>
            <a:r>
              <a:rPr lang="en-US" dirty="0" smtClean="0"/>
              <a:t>Open Discussion</a:t>
            </a:r>
            <a:endParaRPr lang="en-US" dirty="0"/>
          </a:p>
        </p:txBody>
      </p:sp>
      <p:pic>
        <p:nvPicPr>
          <p:cNvPr id="2050" name="Picture 2" descr="Sad Eyes Begging GIF - Sad Eyes Begging Puppy Dog Eyes GIF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668069">
            <a:off x="393317" y="1491891"/>
            <a:ext cx="2838450" cy="28384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og Talking GIF - Dog Talking GIF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268602">
            <a:off x="6629526" y="1781864"/>
            <a:ext cx="2286000" cy="304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6531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3000"/>
                                        <p:tgtEl>
                                          <p:spTgt spid="2050"/>
                                        </p:tgtEl>
                                      </p:cBhvr>
                                    </p:animEffect>
                                  </p:childTnLst>
                                </p:cTn>
                              </p:par>
                              <p:par>
                                <p:cTn id="8" presetID="10" presetClass="entr" presetSubtype="0" fill="hold" nodeType="withEffect">
                                  <p:stCondLst>
                                    <p:cond delay="1000"/>
                                  </p:stCondLst>
                                  <p:childTnLst>
                                    <p:set>
                                      <p:cBhvr>
                                        <p:cTn id="9" dur="1" fill="hold">
                                          <p:stCondLst>
                                            <p:cond delay="0"/>
                                          </p:stCondLst>
                                        </p:cTn>
                                        <p:tgtEl>
                                          <p:spTgt spid="2054"/>
                                        </p:tgtEl>
                                        <p:attrNameLst>
                                          <p:attrName>style.visibility</p:attrName>
                                        </p:attrNameLst>
                                      </p:cBhvr>
                                      <p:to>
                                        <p:strVal val="visible"/>
                                      </p:to>
                                    </p:set>
                                    <p:animEffect transition="in" filter="fade">
                                      <p:cBhvr>
                                        <p:cTn id="10" dur="3000"/>
                                        <p:tgtEl>
                                          <p:spTgt spid="2054"/>
                                        </p:tgtEl>
                                      </p:cBhvr>
                                    </p:animEffect>
                                  </p:childTnLst>
                                </p:cTn>
                              </p:par>
                              <p:par>
                                <p:cTn id="11" presetID="10" presetClass="entr" presetSubtype="0" fill="hold" nodeType="withEffect">
                                  <p:stCondLst>
                                    <p:cond delay="1000"/>
                                  </p:stCondLst>
                                  <p:childTnLst>
                                    <p:set>
                                      <p:cBhvr>
                                        <p:cTn id="12" dur="1" fill="hold">
                                          <p:stCondLst>
                                            <p:cond delay="0"/>
                                          </p:stCondLst>
                                        </p:cTn>
                                        <p:tgtEl>
                                          <p:spTgt spid="2052"/>
                                        </p:tgtEl>
                                        <p:attrNameLst>
                                          <p:attrName>style.visibility</p:attrName>
                                        </p:attrNameLst>
                                      </p:cBhvr>
                                      <p:to>
                                        <p:strVal val="visible"/>
                                      </p:to>
                                    </p:set>
                                    <p:animEffect transition="in" filter="fade">
                                      <p:cBhvr>
                                        <p:cTn id="13" dur="30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6388" y="3398292"/>
            <a:ext cx="7772400" cy="927511"/>
          </a:xfrm>
        </p:spPr>
        <p:txBody>
          <a:bodyPr/>
          <a:lstStyle/>
          <a:p>
            <a:r>
              <a:rPr lang="en-US" dirty="0" smtClean="0"/>
              <a:t>Committee Time</a:t>
            </a:r>
            <a:endParaRPr lang="en-US" dirty="0"/>
          </a:p>
        </p:txBody>
      </p:sp>
    </p:spTree>
    <p:extLst>
      <p:ext uri="{BB962C8B-B14F-4D97-AF65-F5344CB8AC3E}">
        <p14:creationId xmlns:p14="http://schemas.microsoft.com/office/powerpoint/2010/main" val="15078029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Executive Committee</a:t>
            </a:r>
            <a:endParaRPr lang="en-US" dirty="0"/>
          </a:p>
        </p:txBody>
      </p:sp>
      <p:sp>
        <p:nvSpPr>
          <p:cNvPr id="3" name="Rectangle 2"/>
          <p:cNvSpPr/>
          <p:nvPr/>
        </p:nvSpPr>
        <p:spPr>
          <a:xfrm>
            <a:off x="232011" y="1480539"/>
            <a:ext cx="8536675" cy="4905958"/>
          </a:xfrm>
          <a:prstGeom prst="rect">
            <a:avLst/>
          </a:prstGeom>
        </p:spPr>
        <p:txBody>
          <a:bodyPr wrap="square">
            <a:spAutoFit/>
          </a:bodyPr>
          <a:lstStyle/>
          <a:p>
            <a:pPr marL="73025" marR="146050" indent="-8890">
              <a:lnSpc>
                <a:spcPct val="115000"/>
              </a:lnSpc>
              <a:spcBef>
                <a:spcPts val="0"/>
              </a:spcBef>
              <a:spcAft>
                <a:spcPts val="0"/>
              </a:spcAft>
            </a:pPr>
            <a:r>
              <a:rPr lang="en-US" sz="1600" dirty="0">
                <a:latin typeface="Calibri" panose="020F0502020204030204" pitchFamily="34" charset="0"/>
                <a:ea typeface="Arial" panose="020B0604020202020204" pitchFamily="34" charset="0"/>
                <a:cs typeface="Arial" panose="020B0604020202020204" pitchFamily="34" charset="0"/>
              </a:rPr>
              <a:t>The</a:t>
            </a:r>
            <a:r>
              <a:rPr lang="en-US" sz="1600" spc="10" dirty="0">
                <a:latin typeface="Calibri" panose="020F0502020204030204" pitchFamily="34" charset="0"/>
                <a:ea typeface="Arial" panose="020B0604020202020204" pitchFamily="34" charset="0"/>
                <a:cs typeface="Arial" panose="020B0604020202020204" pitchFamily="34" charset="0"/>
              </a:rPr>
              <a:t> </a:t>
            </a:r>
            <a:r>
              <a:rPr lang="en-US" sz="1600" dirty="0">
                <a:latin typeface="Calibri" panose="020F0502020204030204" pitchFamily="34" charset="0"/>
                <a:ea typeface="Arial" panose="020B0604020202020204" pitchFamily="34" charset="0"/>
                <a:cs typeface="Arial" panose="020B0604020202020204" pitchFamily="34" charset="0"/>
              </a:rPr>
              <a:t>Executive</a:t>
            </a:r>
            <a:r>
              <a:rPr lang="en-US" sz="1600" spc="45" dirty="0">
                <a:latin typeface="Calibri" panose="020F0502020204030204" pitchFamily="34" charset="0"/>
                <a:ea typeface="Arial" panose="020B0604020202020204" pitchFamily="34" charset="0"/>
                <a:cs typeface="Arial" panose="020B0604020202020204" pitchFamily="34" charset="0"/>
              </a:rPr>
              <a:t> </a:t>
            </a:r>
            <a:r>
              <a:rPr lang="en-US" sz="1600" dirty="0">
                <a:latin typeface="Calibri" panose="020F0502020204030204" pitchFamily="34" charset="0"/>
                <a:ea typeface="Arial" panose="020B0604020202020204" pitchFamily="34" charset="0"/>
                <a:cs typeface="Arial" panose="020B0604020202020204" pitchFamily="34" charset="0"/>
              </a:rPr>
              <a:t>Committee</a:t>
            </a:r>
            <a:r>
              <a:rPr lang="en-US" sz="1600" spc="-85" dirty="0">
                <a:latin typeface="Calibri" panose="020F0502020204030204" pitchFamily="34" charset="0"/>
                <a:ea typeface="Arial" panose="020B0604020202020204" pitchFamily="34" charset="0"/>
                <a:cs typeface="Arial" panose="020B0604020202020204" pitchFamily="34" charset="0"/>
              </a:rPr>
              <a:t> </a:t>
            </a:r>
            <a:r>
              <a:rPr lang="en-US" sz="1600" dirty="0">
                <a:latin typeface="Calibri" panose="020F0502020204030204" pitchFamily="34" charset="0"/>
                <a:ea typeface="Arial" panose="020B0604020202020204" pitchFamily="34" charset="0"/>
                <a:cs typeface="Arial" panose="020B0604020202020204" pitchFamily="34" charset="0"/>
              </a:rPr>
              <a:t>is</a:t>
            </a:r>
            <a:r>
              <a:rPr lang="en-US" sz="1600" spc="-25" dirty="0">
                <a:latin typeface="Calibri" panose="020F0502020204030204" pitchFamily="34" charset="0"/>
                <a:ea typeface="Arial" panose="020B0604020202020204" pitchFamily="34" charset="0"/>
                <a:cs typeface="Arial" panose="020B0604020202020204" pitchFamily="34" charset="0"/>
              </a:rPr>
              <a:t> </a:t>
            </a:r>
            <a:r>
              <a:rPr lang="en-US" sz="1600" dirty="0">
                <a:latin typeface="Calibri" panose="020F0502020204030204" pitchFamily="34" charset="0"/>
                <a:ea typeface="Arial" panose="020B0604020202020204" pitchFamily="34" charset="0"/>
                <a:cs typeface="Arial" panose="020B0604020202020204" pitchFamily="34" charset="0"/>
              </a:rPr>
              <a:t>designed</a:t>
            </a:r>
            <a:r>
              <a:rPr lang="en-US" sz="1600" spc="70" dirty="0">
                <a:latin typeface="Calibri" panose="020F0502020204030204" pitchFamily="34" charset="0"/>
                <a:ea typeface="Arial" panose="020B0604020202020204" pitchFamily="34" charset="0"/>
                <a:cs typeface="Arial" panose="020B0604020202020204" pitchFamily="34" charset="0"/>
              </a:rPr>
              <a:t> </a:t>
            </a:r>
            <a:r>
              <a:rPr lang="en-US" sz="1600" dirty="0">
                <a:latin typeface="Calibri" panose="020F0502020204030204" pitchFamily="34" charset="0"/>
                <a:ea typeface="Arial" panose="020B0604020202020204" pitchFamily="34" charset="0"/>
                <a:cs typeface="Arial" panose="020B0604020202020204" pitchFamily="34" charset="0"/>
              </a:rPr>
              <a:t>to provide</a:t>
            </a:r>
            <a:r>
              <a:rPr lang="en-US" sz="1600" spc="265" dirty="0">
                <a:latin typeface="Calibri" panose="020F0502020204030204" pitchFamily="34" charset="0"/>
                <a:ea typeface="Arial" panose="020B0604020202020204" pitchFamily="34" charset="0"/>
                <a:cs typeface="Arial" panose="020B0604020202020204" pitchFamily="34" charset="0"/>
              </a:rPr>
              <a:t> </a:t>
            </a:r>
            <a:r>
              <a:rPr lang="en-US" sz="1600" dirty="0">
                <a:latin typeface="Calibri" panose="020F0502020204030204" pitchFamily="34" charset="0"/>
                <a:ea typeface="Arial" panose="020B0604020202020204" pitchFamily="34" charset="0"/>
                <a:cs typeface="Arial" panose="020B0604020202020204" pitchFamily="34" charset="0"/>
              </a:rPr>
              <a:t>lea</a:t>
            </a:r>
            <a:r>
              <a:rPr lang="en-US" sz="1600" spc="20" dirty="0">
                <a:latin typeface="Calibri" panose="020F0502020204030204" pitchFamily="34" charset="0"/>
                <a:ea typeface="Arial" panose="020B0604020202020204" pitchFamily="34" charset="0"/>
                <a:cs typeface="Arial" panose="020B0604020202020204" pitchFamily="34" charset="0"/>
              </a:rPr>
              <a:t>d</a:t>
            </a:r>
            <a:r>
              <a:rPr lang="en-US" sz="1600" dirty="0">
                <a:latin typeface="Calibri" panose="020F0502020204030204" pitchFamily="34" charset="0"/>
                <a:ea typeface="Arial" panose="020B0604020202020204" pitchFamily="34" charset="0"/>
                <a:cs typeface="Arial" panose="020B0604020202020204" pitchFamily="34" charset="0"/>
              </a:rPr>
              <a:t>er</a:t>
            </a:r>
            <a:r>
              <a:rPr lang="en-US" sz="1600" spc="15" dirty="0">
                <a:latin typeface="Calibri" panose="020F0502020204030204" pitchFamily="34" charset="0"/>
                <a:ea typeface="Arial" panose="020B0604020202020204" pitchFamily="34" charset="0"/>
                <a:cs typeface="Arial" panose="020B0604020202020204" pitchFamily="34" charset="0"/>
              </a:rPr>
              <a:t>s</a:t>
            </a:r>
            <a:r>
              <a:rPr lang="en-US" sz="1600" dirty="0">
                <a:latin typeface="Calibri" panose="020F0502020204030204" pitchFamily="34" charset="0"/>
                <a:ea typeface="Arial" panose="020B0604020202020204" pitchFamily="34" charset="0"/>
                <a:cs typeface="Arial" panose="020B0604020202020204" pitchFamily="34" charset="0"/>
              </a:rPr>
              <a:t>hip</a:t>
            </a:r>
            <a:r>
              <a:rPr lang="en-US" sz="1600" spc="140" dirty="0">
                <a:latin typeface="Calibri" panose="020F0502020204030204" pitchFamily="34" charset="0"/>
                <a:ea typeface="Arial" panose="020B0604020202020204" pitchFamily="34" charset="0"/>
                <a:cs typeface="Arial" panose="020B0604020202020204" pitchFamily="34" charset="0"/>
              </a:rPr>
              <a:t> </a:t>
            </a:r>
            <a:r>
              <a:rPr lang="en-US" sz="1600" dirty="0">
                <a:latin typeface="Calibri" panose="020F0502020204030204" pitchFamily="34" charset="0"/>
                <a:ea typeface="Arial" panose="020B0604020202020204" pitchFamily="34" charset="0"/>
                <a:cs typeface="Arial" panose="020B0604020202020204" pitchFamily="34" charset="0"/>
              </a:rPr>
              <a:t>and</a:t>
            </a:r>
            <a:r>
              <a:rPr lang="en-US" sz="1600" spc="25" dirty="0">
                <a:latin typeface="Calibri" panose="020F0502020204030204" pitchFamily="34" charset="0"/>
                <a:ea typeface="Arial" panose="020B0604020202020204" pitchFamily="34" charset="0"/>
                <a:cs typeface="Arial" panose="020B0604020202020204" pitchFamily="34" charset="0"/>
              </a:rPr>
              <a:t> </a:t>
            </a:r>
            <a:r>
              <a:rPr lang="en-US" sz="1600" dirty="0">
                <a:latin typeface="Calibri" panose="020F0502020204030204" pitchFamily="34" charset="0"/>
                <a:ea typeface="Arial" panose="020B0604020202020204" pitchFamily="34" charset="0"/>
                <a:cs typeface="Arial" panose="020B0604020202020204" pitchFamily="34" charset="0"/>
              </a:rPr>
              <a:t>act</a:t>
            </a:r>
            <a:r>
              <a:rPr lang="en-US" sz="1600" spc="30" dirty="0">
                <a:latin typeface="Calibri" panose="020F0502020204030204" pitchFamily="34" charset="0"/>
                <a:ea typeface="Arial" panose="020B0604020202020204" pitchFamily="34" charset="0"/>
                <a:cs typeface="Arial" panose="020B0604020202020204" pitchFamily="34" charset="0"/>
              </a:rPr>
              <a:t> </a:t>
            </a:r>
            <a:r>
              <a:rPr lang="en-US" sz="1600" dirty="0">
                <a:latin typeface="Calibri" panose="020F0502020204030204" pitchFamily="34" charset="0"/>
                <a:ea typeface="Arial" panose="020B0604020202020204" pitchFamily="34" charset="0"/>
                <a:cs typeface="Arial" panose="020B0604020202020204" pitchFamily="34" charset="0"/>
              </a:rPr>
              <a:t>on</a:t>
            </a:r>
            <a:r>
              <a:rPr lang="en-US" sz="1600" spc="30" dirty="0">
                <a:latin typeface="Calibri" panose="020F0502020204030204" pitchFamily="34" charset="0"/>
                <a:ea typeface="Arial" panose="020B0604020202020204" pitchFamily="34" charset="0"/>
                <a:cs typeface="Arial" panose="020B0604020202020204" pitchFamily="34" charset="0"/>
              </a:rPr>
              <a:t> </a:t>
            </a:r>
            <a:r>
              <a:rPr lang="en-US" sz="1600" dirty="0">
                <a:latin typeface="Calibri" panose="020F0502020204030204" pitchFamily="34" charset="0"/>
                <a:ea typeface="Arial" panose="020B0604020202020204" pitchFamily="34" charset="0"/>
                <a:cs typeface="Arial" panose="020B0604020202020204" pitchFamily="34" charset="0"/>
              </a:rPr>
              <a:t>behalf</a:t>
            </a:r>
            <a:r>
              <a:rPr lang="en-US" sz="1600" spc="205" dirty="0">
                <a:latin typeface="Calibri" panose="020F0502020204030204" pitchFamily="34" charset="0"/>
                <a:ea typeface="Arial" panose="020B0604020202020204" pitchFamily="34" charset="0"/>
                <a:cs typeface="Arial" panose="020B0604020202020204" pitchFamily="34" charset="0"/>
              </a:rPr>
              <a:t> </a:t>
            </a:r>
            <a:r>
              <a:rPr lang="en-US" sz="1600" dirty="0">
                <a:latin typeface="Calibri" panose="020F0502020204030204" pitchFamily="34" charset="0"/>
                <a:ea typeface="Arial" panose="020B0604020202020204" pitchFamily="34" charset="0"/>
                <a:cs typeface="Arial" panose="020B0604020202020204" pitchFamily="34" charset="0"/>
              </a:rPr>
              <a:t>of</a:t>
            </a:r>
            <a:r>
              <a:rPr lang="en-US" sz="1600" spc="60" dirty="0">
                <a:latin typeface="Calibri" panose="020F0502020204030204" pitchFamily="34" charset="0"/>
                <a:ea typeface="Arial" panose="020B0604020202020204" pitchFamily="34" charset="0"/>
                <a:cs typeface="Arial" panose="020B0604020202020204" pitchFamily="34" charset="0"/>
              </a:rPr>
              <a:t> </a:t>
            </a:r>
            <a:r>
              <a:rPr lang="en-US" sz="1600" dirty="0">
                <a:latin typeface="Calibri" panose="020F0502020204030204" pitchFamily="34" charset="0"/>
                <a:ea typeface="Arial" panose="020B0604020202020204" pitchFamily="34" charset="0"/>
                <a:cs typeface="Arial" panose="020B0604020202020204" pitchFamily="34" charset="0"/>
              </a:rPr>
              <a:t>the</a:t>
            </a:r>
            <a:r>
              <a:rPr lang="en-US" sz="1600" spc="110" dirty="0">
                <a:latin typeface="Calibri" panose="020F0502020204030204" pitchFamily="34" charset="0"/>
                <a:ea typeface="Arial" panose="020B0604020202020204" pitchFamily="34" charset="0"/>
                <a:cs typeface="Arial" panose="020B0604020202020204" pitchFamily="34" charset="0"/>
              </a:rPr>
              <a:t> </a:t>
            </a:r>
            <a:r>
              <a:rPr lang="en-US" sz="1600" dirty="0">
                <a:latin typeface="Calibri" panose="020F0502020204030204" pitchFamily="34" charset="0"/>
                <a:ea typeface="Arial" panose="020B0604020202020204" pitchFamily="34" charset="0"/>
                <a:cs typeface="Arial" panose="020B0604020202020204" pitchFamily="34" charset="0"/>
              </a:rPr>
              <a:t>general </a:t>
            </a:r>
            <a:r>
              <a:rPr lang="en-US" sz="1600" spc="-55" dirty="0">
                <a:latin typeface="Calibri" panose="020F0502020204030204" pitchFamily="34" charset="0"/>
                <a:ea typeface="Arial" panose="020B0604020202020204" pitchFamily="34" charset="0"/>
                <a:cs typeface="Arial" panose="020B0604020202020204" pitchFamily="34" charset="0"/>
              </a:rPr>
              <a:t>m</a:t>
            </a:r>
            <a:r>
              <a:rPr lang="en-US" sz="1600" spc="-45" dirty="0">
                <a:latin typeface="Calibri" panose="020F0502020204030204" pitchFamily="34" charset="0"/>
                <a:ea typeface="Arial" panose="020B0604020202020204" pitchFamily="34" charset="0"/>
                <a:cs typeface="Arial" panose="020B0604020202020204" pitchFamily="34" charset="0"/>
              </a:rPr>
              <a:t>e</a:t>
            </a:r>
            <a:r>
              <a:rPr lang="en-US" sz="1600" dirty="0">
                <a:latin typeface="Calibri" panose="020F0502020204030204" pitchFamily="34" charset="0"/>
                <a:ea typeface="Arial" panose="020B0604020202020204" pitchFamily="34" charset="0"/>
                <a:cs typeface="Arial" panose="020B0604020202020204" pitchFamily="34" charset="0"/>
              </a:rPr>
              <a:t>mbe</a:t>
            </a:r>
            <a:r>
              <a:rPr lang="en-US" sz="1600" spc="-30" dirty="0">
                <a:latin typeface="Calibri" panose="020F0502020204030204" pitchFamily="34" charset="0"/>
                <a:ea typeface="Arial" panose="020B0604020202020204" pitchFamily="34" charset="0"/>
                <a:cs typeface="Arial" panose="020B0604020202020204" pitchFamily="34" charset="0"/>
              </a:rPr>
              <a:t>r</a:t>
            </a:r>
            <a:r>
              <a:rPr lang="en-US" sz="1600" spc="10" dirty="0">
                <a:latin typeface="Calibri" panose="020F0502020204030204" pitchFamily="34" charset="0"/>
                <a:ea typeface="Arial" panose="020B0604020202020204" pitchFamily="34" charset="0"/>
                <a:cs typeface="Arial" panose="020B0604020202020204" pitchFamily="34" charset="0"/>
              </a:rPr>
              <a:t>s</a:t>
            </a:r>
            <a:r>
              <a:rPr lang="en-US" sz="1600" dirty="0">
                <a:latin typeface="Calibri" panose="020F0502020204030204" pitchFamily="34" charset="0"/>
                <a:ea typeface="Arial" panose="020B0604020202020204" pitchFamily="34" charset="0"/>
                <a:cs typeface="Arial" panose="020B0604020202020204" pitchFamily="34" charset="0"/>
              </a:rPr>
              <a:t>hip</a:t>
            </a:r>
            <a:r>
              <a:rPr lang="en-US" sz="1600" spc="-40" dirty="0">
                <a:latin typeface="Calibri" panose="020F0502020204030204" pitchFamily="34" charset="0"/>
                <a:ea typeface="Arial" panose="020B0604020202020204" pitchFamily="34" charset="0"/>
                <a:cs typeface="Arial" panose="020B0604020202020204" pitchFamily="34" charset="0"/>
              </a:rPr>
              <a:t> </a:t>
            </a:r>
            <a:r>
              <a:rPr lang="en-US" sz="1600" dirty="0">
                <a:latin typeface="Calibri" panose="020F0502020204030204" pitchFamily="34" charset="0"/>
                <a:ea typeface="Arial" panose="020B0604020202020204" pitchFamily="34" charset="0"/>
                <a:cs typeface="Arial" panose="020B0604020202020204" pitchFamily="34" charset="0"/>
              </a:rPr>
              <a:t>to</a:t>
            </a:r>
            <a:r>
              <a:rPr lang="en-US" sz="1600" spc="125" dirty="0">
                <a:latin typeface="Calibri" panose="020F0502020204030204" pitchFamily="34" charset="0"/>
                <a:ea typeface="Arial" panose="020B0604020202020204" pitchFamily="34" charset="0"/>
                <a:cs typeface="Arial" panose="020B0604020202020204" pitchFamily="34" charset="0"/>
              </a:rPr>
              <a:t> </a:t>
            </a:r>
            <a:r>
              <a:rPr lang="en-US" sz="1600" dirty="0">
                <a:latin typeface="Calibri" panose="020F0502020204030204" pitchFamily="34" charset="0"/>
                <a:ea typeface="Arial" panose="020B0604020202020204" pitchFamily="34" charset="0"/>
                <a:cs typeface="Arial" panose="020B0604020202020204" pitchFamily="34" charset="0"/>
              </a:rPr>
              <a:t>further</a:t>
            </a:r>
            <a:r>
              <a:rPr lang="en-US" sz="1600" spc="-80" dirty="0">
                <a:latin typeface="Calibri" panose="020F0502020204030204" pitchFamily="34" charset="0"/>
                <a:ea typeface="Arial" panose="020B0604020202020204" pitchFamily="34" charset="0"/>
                <a:cs typeface="Arial" panose="020B0604020202020204" pitchFamily="34" charset="0"/>
              </a:rPr>
              <a:t> </a:t>
            </a:r>
            <a:r>
              <a:rPr lang="en-US" sz="1600" dirty="0">
                <a:latin typeface="Calibri" panose="020F0502020204030204" pitchFamily="34" charset="0"/>
                <a:ea typeface="Arial" panose="020B0604020202020204" pitchFamily="34" charset="0"/>
                <a:cs typeface="Arial" panose="020B0604020202020204" pitchFamily="34" charset="0"/>
              </a:rPr>
              <a:t>the</a:t>
            </a:r>
            <a:r>
              <a:rPr lang="en-US" sz="1600" spc="115" dirty="0">
                <a:latin typeface="Calibri" panose="020F0502020204030204" pitchFamily="34" charset="0"/>
                <a:ea typeface="Arial" panose="020B0604020202020204" pitchFamily="34" charset="0"/>
                <a:cs typeface="Arial" panose="020B0604020202020204" pitchFamily="34" charset="0"/>
              </a:rPr>
              <a:t> </a:t>
            </a:r>
            <a:r>
              <a:rPr lang="en-US" sz="1600" dirty="0">
                <a:latin typeface="Calibri" panose="020F0502020204030204" pitchFamily="34" charset="0"/>
                <a:ea typeface="Arial" panose="020B0604020202020204" pitchFamily="34" charset="0"/>
                <a:cs typeface="Arial" panose="020B0604020202020204" pitchFamily="34" charset="0"/>
              </a:rPr>
              <a:t>mission</a:t>
            </a:r>
            <a:r>
              <a:rPr lang="en-US" sz="1600" spc="165" dirty="0">
                <a:latin typeface="Calibri" panose="020F0502020204030204" pitchFamily="34" charset="0"/>
                <a:ea typeface="Arial" panose="020B0604020202020204" pitchFamily="34" charset="0"/>
                <a:cs typeface="Arial" panose="020B0604020202020204" pitchFamily="34" charset="0"/>
              </a:rPr>
              <a:t> </a:t>
            </a:r>
            <a:r>
              <a:rPr lang="en-US" sz="1600" dirty="0">
                <a:latin typeface="Calibri" panose="020F0502020204030204" pitchFamily="34" charset="0"/>
                <a:ea typeface="Arial" panose="020B0604020202020204" pitchFamily="34" charset="0"/>
                <a:cs typeface="Arial" panose="020B0604020202020204" pitchFamily="34" charset="0"/>
              </a:rPr>
              <a:t>of</a:t>
            </a:r>
            <a:r>
              <a:rPr lang="en-US" sz="1600" spc="75" dirty="0">
                <a:latin typeface="Calibri" panose="020F0502020204030204" pitchFamily="34" charset="0"/>
                <a:ea typeface="Arial" panose="020B0604020202020204" pitchFamily="34" charset="0"/>
                <a:cs typeface="Arial" panose="020B0604020202020204" pitchFamily="34" charset="0"/>
              </a:rPr>
              <a:t> </a:t>
            </a:r>
            <a:r>
              <a:rPr lang="en-US" sz="1600" dirty="0">
                <a:latin typeface="Calibri" panose="020F0502020204030204" pitchFamily="34" charset="0"/>
                <a:ea typeface="Arial" panose="020B0604020202020204" pitchFamily="34" charset="0"/>
                <a:cs typeface="Arial" panose="020B0604020202020204" pitchFamily="34" charset="0"/>
              </a:rPr>
              <a:t>AAAEM</a:t>
            </a:r>
            <a:r>
              <a:rPr lang="en-US" sz="1600" spc="-15" dirty="0">
                <a:latin typeface="Calibri" panose="020F0502020204030204" pitchFamily="34" charset="0"/>
                <a:ea typeface="Arial" panose="020B0604020202020204" pitchFamily="34" charset="0"/>
                <a:cs typeface="Arial" panose="020B0604020202020204" pitchFamily="34" charset="0"/>
              </a:rPr>
              <a:t> </a:t>
            </a:r>
            <a:r>
              <a:rPr lang="en-US" sz="1600" dirty="0">
                <a:latin typeface="Calibri" panose="020F0502020204030204" pitchFamily="34" charset="0"/>
                <a:ea typeface="Arial" panose="020B0604020202020204" pitchFamily="34" charset="0"/>
                <a:cs typeface="Arial" panose="020B0604020202020204" pitchFamily="34" charset="0"/>
              </a:rPr>
              <a:t>and c</a:t>
            </a:r>
            <a:r>
              <a:rPr lang="en-US" sz="1600" spc="-45" dirty="0">
                <a:latin typeface="Calibri" panose="020F0502020204030204" pitchFamily="34" charset="0"/>
                <a:ea typeface="Arial" panose="020B0604020202020204" pitchFamily="34" charset="0"/>
                <a:cs typeface="Arial" panose="020B0604020202020204" pitchFamily="34" charset="0"/>
              </a:rPr>
              <a:t>o</a:t>
            </a:r>
            <a:r>
              <a:rPr lang="en-US" sz="1600" spc="-25" dirty="0">
                <a:latin typeface="Calibri" panose="020F0502020204030204" pitchFamily="34" charset="0"/>
                <a:ea typeface="Arial" panose="020B0604020202020204" pitchFamily="34" charset="0"/>
                <a:cs typeface="Arial" panose="020B0604020202020204" pitchFamily="34" charset="0"/>
              </a:rPr>
              <a:t>n</a:t>
            </a:r>
            <a:r>
              <a:rPr lang="en-US" sz="1600" spc="-90" dirty="0">
                <a:latin typeface="Calibri" panose="020F0502020204030204" pitchFamily="34" charset="0"/>
                <a:ea typeface="Arial" panose="020B0604020202020204" pitchFamily="34" charset="0"/>
                <a:cs typeface="Arial" panose="020B0604020202020204" pitchFamily="34" charset="0"/>
              </a:rPr>
              <a:t>d</a:t>
            </a:r>
            <a:r>
              <a:rPr lang="en-US" sz="1600" spc="-75" dirty="0">
                <a:latin typeface="Calibri" panose="020F0502020204030204" pitchFamily="34" charset="0"/>
                <a:ea typeface="Arial" panose="020B0604020202020204" pitchFamily="34" charset="0"/>
                <a:cs typeface="Arial" panose="020B0604020202020204" pitchFamily="34" charset="0"/>
              </a:rPr>
              <a:t>u</a:t>
            </a:r>
            <a:r>
              <a:rPr lang="en-US" sz="1600" dirty="0">
                <a:latin typeface="Calibri" panose="020F0502020204030204" pitchFamily="34" charset="0"/>
                <a:ea typeface="Arial" panose="020B0604020202020204" pitchFamily="34" charset="0"/>
                <a:cs typeface="Arial" panose="020B0604020202020204" pitchFamily="34" charset="0"/>
              </a:rPr>
              <a:t>ct</a:t>
            </a:r>
            <a:r>
              <a:rPr lang="en-US" sz="1600" spc="-110" dirty="0">
                <a:latin typeface="Calibri" panose="020F0502020204030204" pitchFamily="34" charset="0"/>
                <a:ea typeface="Arial" panose="020B0604020202020204" pitchFamily="34" charset="0"/>
                <a:cs typeface="Arial" panose="020B0604020202020204" pitchFamily="34" charset="0"/>
              </a:rPr>
              <a:t> </a:t>
            </a:r>
            <a:r>
              <a:rPr lang="en-US" sz="1600" dirty="0">
                <a:latin typeface="Calibri" panose="020F0502020204030204" pitchFamily="34" charset="0"/>
                <a:ea typeface="Arial" panose="020B0604020202020204" pitchFamily="34" charset="0"/>
                <a:cs typeface="Arial" panose="020B0604020202020204" pitchFamily="34" charset="0"/>
              </a:rPr>
              <a:t>its</a:t>
            </a:r>
            <a:r>
              <a:rPr lang="en-US" sz="1600" spc="75" dirty="0">
                <a:latin typeface="Calibri" panose="020F0502020204030204" pitchFamily="34" charset="0"/>
                <a:ea typeface="Arial" panose="020B0604020202020204" pitchFamily="34" charset="0"/>
                <a:cs typeface="Arial" panose="020B0604020202020204" pitchFamily="34" charset="0"/>
              </a:rPr>
              <a:t> </a:t>
            </a:r>
            <a:r>
              <a:rPr lang="en-US" sz="1600" dirty="0">
                <a:latin typeface="Calibri" panose="020F0502020204030204" pitchFamily="34" charset="0"/>
                <a:ea typeface="Arial" panose="020B0604020202020204" pitchFamily="34" charset="0"/>
                <a:cs typeface="Arial" panose="020B0604020202020204" pitchFamily="34" charset="0"/>
              </a:rPr>
              <a:t>business</a:t>
            </a:r>
            <a:r>
              <a:rPr lang="en-US" sz="1600" spc="15" dirty="0">
                <a:latin typeface="Calibri" panose="020F0502020204030204" pitchFamily="34" charset="0"/>
                <a:ea typeface="Arial" panose="020B0604020202020204" pitchFamily="34" charset="0"/>
                <a:cs typeface="Arial" panose="020B0604020202020204" pitchFamily="34" charset="0"/>
              </a:rPr>
              <a:t> </a:t>
            </a:r>
            <a:r>
              <a:rPr lang="en-US" sz="1600" dirty="0">
                <a:latin typeface="Calibri" panose="020F0502020204030204" pitchFamily="34" charset="0"/>
                <a:ea typeface="Arial" panose="020B0604020202020204" pitchFamily="34" charset="0"/>
                <a:cs typeface="Arial" panose="020B0604020202020204" pitchFamily="34" charset="0"/>
              </a:rPr>
              <a:t>activitie</a:t>
            </a:r>
            <a:r>
              <a:rPr lang="en-US" sz="1600" spc="-50" dirty="0">
                <a:latin typeface="Calibri" panose="020F0502020204030204" pitchFamily="34" charset="0"/>
                <a:ea typeface="Arial" panose="020B0604020202020204" pitchFamily="34" charset="0"/>
                <a:cs typeface="Arial" panose="020B0604020202020204" pitchFamily="34" charset="0"/>
              </a:rPr>
              <a:t>s</a:t>
            </a:r>
            <a:r>
              <a:rPr lang="en-US" sz="1600" dirty="0">
                <a:latin typeface="Calibri" panose="020F0502020204030204" pitchFamily="34" charset="0"/>
                <a:ea typeface="Arial" panose="020B0604020202020204" pitchFamily="34" charset="0"/>
                <a:cs typeface="Arial" panose="020B0604020202020204" pitchFamily="34" charset="0"/>
              </a:rPr>
              <a:t>.  All</a:t>
            </a:r>
            <a:r>
              <a:rPr lang="en-US" sz="1600" spc="-5" dirty="0">
                <a:latin typeface="Calibri" panose="020F0502020204030204" pitchFamily="34" charset="0"/>
                <a:ea typeface="Arial" panose="020B0604020202020204" pitchFamily="34" charset="0"/>
                <a:cs typeface="Arial" panose="020B0604020202020204" pitchFamily="34" charset="0"/>
              </a:rPr>
              <a:t> </a:t>
            </a:r>
            <a:r>
              <a:rPr lang="en-US" sz="1600" dirty="0">
                <a:latin typeface="Calibri" panose="020F0502020204030204" pitchFamily="34" charset="0"/>
                <a:ea typeface="Arial" panose="020B0604020202020204" pitchFamily="34" charset="0"/>
                <a:cs typeface="Arial" panose="020B0604020202020204" pitchFamily="34" charset="0"/>
              </a:rPr>
              <a:t>officers</a:t>
            </a:r>
            <a:r>
              <a:rPr lang="en-US" sz="1600" spc="220" dirty="0">
                <a:latin typeface="Calibri" panose="020F0502020204030204" pitchFamily="34" charset="0"/>
                <a:ea typeface="Arial" panose="020B0604020202020204" pitchFamily="34" charset="0"/>
                <a:cs typeface="Arial" panose="020B0604020202020204" pitchFamily="34" charset="0"/>
              </a:rPr>
              <a:t> </a:t>
            </a:r>
            <a:r>
              <a:rPr lang="en-US" sz="1600" dirty="0">
                <a:latin typeface="Calibri" panose="020F0502020204030204" pitchFamily="34" charset="0"/>
                <a:ea typeface="Arial" panose="020B0604020202020204" pitchFamily="34" charset="0"/>
                <a:cs typeface="Arial" panose="020B0604020202020204" pitchFamily="34" charset="0"/>
              </a:rPr>
              <a:t>of</a:t>
            </a:r>
            <a:r>
              <a:rPr lang="en-US" sz="1600" spc="60" dirty="0">
                <a:latin typeface="Calibri" panose="020F0502020204030204" pitchFamily="34" charset="0"/>
                <a:ea typeface="Arial" panose="020B0604020202020204" pitchFamily="34" charset="0"/>
                <a:cs typeface="Arial" panose="020B0604020202020204" pitchFamily="34" charset="0"/>
              </a:rPr>
              <a:t> </a:t>
            </a:r>
            <a:r>
              <a:rPr lang="en-US" sz="1600" dirty="0">
                <a:latin typeface="Calibri" panose="020F0502020204030204" pitchFamily="34" charset="0"/>
                <a:ea typeface="Arial" panose="020B0604020202020204" pitchFamily="34" charset="0"/>
                <a:cs typeface="Arial" panose="020B0604020202020204" pitchFamily="34" charset="0"/>
              </a:rPr>
              <a:t>the</a:t>
            </a:r>
            <a:r>
              <a:rPr lang="en-US" sz="1600" spc="135" dirty="0">
                <a:latin typeface="Calibri" panose="020F0502020204030204" pitchFamily="34" charset="0"/>
                <a:ea typeface="Arial" panose="020B0604020202020204" pitchFamily="34" charset="0"/>
                <a:cs typeface="Arial" panose="020B0604020202020204" pitchFamily="34" charset="0"/>
              </a:rPr>
              <a:t> </a:t>
            </a:r>
            <a:r>
              <a:rPr lang="en-US" sz="1600" dirty="0">
                <a:latin typeface="Calibri" panose="020F0502020204030204" pitchFamily="34" charset="0"/>
                <a:ea typeface="Arial" panose="020B0604020202020204" pitchFamily="34" charset="0"/>
                <a:cs typeface="Arial" panose="020B0604020202020204" pitchFamily="34" charset="0"/>
              </a:rPr>
              <a:t>Executive</a:t>
            </a:r>
            <a:r>
              <a:rPr lang="en-US" sz="1600" spc="85" dirty="0">
                <a:latin typeface="Calibri" panose="020F0502020204030204" pitchFamily="34" charset="0"/>
                <a:ea typeface="Arial" panose="020B0604020202020204" pitchFamily="34" charset="0"/>
                <a:cs typeface="Arial" panose="020B0604020202020204" pitchFamily="34" charset="0"/>
              </a:rPr>
              <a:t> </a:t>
            </a:r>
            <a:r>
              <a:rPr lang="en-US" sz="1600" dirty="0">
                <a:latin typeface="Calibri" panose="020F0502020204030204" pitchFamily="34" charset="0"/>
                <a:ea typeface="Arial" panose="020B0604020202020204" pitchFamily="34" charset="0"/>
                <a:cs typeface="Arial" panose="020B0604020202020204" pitchFamily="34" charset="0"/>
              </a:rPr>
              <a:t>Committee</a:t>
            </a:r>
            <a:r>
              <a:rPr lang="en-US" sz="1600" spc="260" dirty="0">
                <a:latin typeface="Calibri" panose="020F0502020204030204" pitchFamily="34" charset="0"/>
                <a:ea typeface="Arial" panose="020B0604020202020204" pitchFamily="34" charset="0"/>
                <a:cs typeface="Arial" panose="020B0604020202020204" pitchFamily="34" charset="0"/>
              </a:rPr>
              <a:t> </a:t>
            </a:r>
            <a:r>
              <a:rPr lang="en-US" sz="1600" dirty="0">
                <a:latin typeface="Calibri" panose="020F0502020204030204" pitchFamily="34" charset="0"/>
                <a:ea typeface="Arial" panose="020B0604020202020204" pitchFamily="34" charset="0"/>
                <a:cs typeface="Arial" panose="020B0604020202020204" pitchFamily="34" charset="0"/>
              </a:rPr>
              <a:t>shall</a:t>
            </a:r>
            <a:r>
              <a:rPr lang="en-US" sz="1600" spc="-30" dirty="0">
                <a:latin typeface="Calibri" panose="020F0502020204030204" pitchFamily="34" charset="0"/>
                <a:ea typeface="Arial" panose="020B0604020202020204" pitchFamily="34" charset="0"/>
                <a:cs typeface="Arial" panose="020B0604020202020204" pitchFamily="34" charset="0"/>
              </a:rPr>
              <a:t> </a:t>
            </a:r>
            <a:r>
              <a:rPr lang="en-US" sz="1600" dirty="0">
                <a:latin typeface="Calibri" panose="020F0502020204030204" pitchFamily="34" charset="0"/>
                <a:ea typeface="Arial" panose="020B0604020202020204" pitchFamily="34" charset="0"/>
                <a:cs typeface="Arial" panose="020B0604020202020204" pitchFamily="34" charset="0"/>
              </a:rPr>
              <a:t>by</a:t>
            </a:r>
            <a:r>
              <a:rPr lang="en-US" sz="1600" spc="30" dirty="0">
                <a:latin typeface="Calibri" panose="020F0502020204030204" pitchFamily="34" charset="0"/>
                <a:ea typeface="Arial" panose="020B0604020202020204" pitchFamily="34" charset="0"/>
                <a:cs typeface="Arial" panose="020B0604020202020204" pitchFamily="34" charset="0"/>
              </a:rPr>
              <a:t> </a:t>
            </a:r>
            <a:r>
              <a:rPr lang="en-US" sz="1600" dirty="0">
                <a:latin typeface="Calibri" panose="020F0502020204030204" pitchFamily="34" charset="0"/>
                <a:ea typeface="Arial" panose="020B0604020202020204" pitchFamily="34" charset="0"/>
                <a:cs typeface="Arial" panose="020B0604020202020204" pitchFamily="34" charset="0"/>
              </a:rPr>
              <a:t>all reasonable</a:t>
            </a:r>
            <a:r>
              <a:rPr lang="en-US" sz="1600" spc="130" dirty="0">
                <a:latin typeface="Calibri" panose="020F0502020204030204" pitchFamily="34" charset="0"/>
                <a:ea typeface="Arial" panose="020B0604020202020204" pitchFamily="34" charset="0"/>
                <a:cs typeface="Arial" panose="020B0604020202020204" pitchFamily="34" charset="0"/>
              </a:rPr>
              <a:t> </a:t>
            </a:r>
            <a:r>
              <a:rPr lang="en-US" sz="1600" dirty="0">
                <a:latin typeface="Calibri" panose="020F0502020204030204" pitchFamily="34" charset="0"/>
                <a:ea typeface="Arial" panose="020B0604020202020204" pitchFamily="34" charset="0"/>
                <a:cs typeface="Arial" panose="020B0604020202020204" pitchFamily="34" charset="0"/>
              </a:rPr>
              <a:t>means</a:t>
            </a:r>
            <a:r>
              <a:rPr lang="en-US" sz="1600" spc="30" dirty="0">
                <a:latin typeface="Calibri" panose="020F0502020204030204" pitchFamily="34" charset="0"/>
                <a:ea typeface="Arial" panose="020B0604020202020204" pitchFamily="34" charset="0"/>
                <a:cs typeface="Arial" panose="020B0604020202020204" pitchFamily="34" charset="0"/>
              </a:rPr>
              <a:t> </a:t>
            </a:r>
            <a:r>
              <a:rPr lang="en-US" sz="1600" dirty="0">
                <a:latin typeface="Calibri" panose="020F0502020204030204" pitchFamily="34" charset="0"/>
                <a:ea typeface="Arial" panose="020B0604020202020204" pitchFamily="34" charset="0"/>
                <a:cs typeface="Arial" panose="020B0604020202020204" pitchFamily="34" charset="0"/>
              </a:rPr>
              <a:t>attend</a:t>
            </a:r>
            <a:r>
              <a:rPr lang="en-US" sz="1600" spc="-120" dirty="0">
                <a:latin typeface="Calibri" panose="020F0502020204030204" pitchFamily="34" charset="0"/>
                <a:ea typeface="Arial" panose="020B0604020202020204" pitchFamily="34" charset="0"/>
                <a:cs typeface="Arial" panose="020B0604020202020204" pitchFamily="34" charset="0"/>
              </a:rPr>
              <a:t> </a:t>
            </a:r>
            <a:r>
              <a:rPr lang="en-US" sz="1600" dirty="0">
                <a:latin typeface="Calibri" panose="020F0502020204030204" pitchFamily="34" charset="0"/>
                <a:ea typeface="Arial" panose="020B0604020202020204" pitchFamily="34" charset="0"/>
                <a:cs typeface="Arial" panose="020B0604020202020204" pitchFamily="34" charset="0"/>
              </a:rPr>
              <a:t>the</a:t>
            </a:r>
            <a:r>
              <a:rPr lang="en-US" sz="1600" spc="145" dirty="0">
                <a:latin typeface="Calibri" panose="020F0502020204030204" pitchFamily="34" charset="0"/>
                <a:ea typeface="Arial" panose="020B0604020202020204" pitchFamily="34" charset="0"/>
                <a:cs typeface="Arial" panose="020B0604020202020204" pitchFamily="34" charset="0"/>
              </a:rPr>
              <a:t> </a:t>
            </a:r>
            <a:r>
              <a:rPr lang="en-US" sz="1600" dirty="0">
                <a:latin typeface="Calibri" panose="020F0502020204030204" pitchFamily="34" charset="0"/>
                <a:ea typeface="Arial" panose="020B0604020202020204" pitchFamily="34" charset="0"/>
                <a:cs typeface="Arial" panose="020B0604020202020204" pitchFamily="34" charset="0"/>
              </a:rPr>
              <a:t>executive meetings, the AAAEM</a:t>
            </a:r>
            <a:r>
              <a:rPr lang="en-US" sz="1600" spc="-85" dirty="0">
                <a:latin typeface="Calibri" panose="020F0502020204030204" pitchFamily="34" charset="0"/>
                <a:ea typeface="Arial" panose="020B0604020202020204" pitchFamily="34" charset="0"/>
                <a:cs typeface="Arial" panose="020B0604020202020204" pitchFamily="34" charset="0"/>
              </a:rPr>
              <a:t> </a:t>
            </a:r>
            <a:r>
              <a:rPr lang="en-US" sz="1600" dirty="0">
                <a:latin typeface="Calibri" panose="020F0502020204030204" pitchFamily="34" charset="0"/>
                <a:ea typeface="Arial" panose="020B0604020202020204" pitchFamily="34" charset="0"/>
                <a:cs typeface="Arial" panose="020B0604020202020204" pitchFamily="34" charset="0"/>
              </a:rPr>
              <a:t>annual</a:t>
            </a:r>
            <a:r>
              <a:rPr lang="en-US" sz="1600" spc="35" dirty="0">
                <a:latin typeface="Calibri" panose="020F0502020204030204" pitchFamily="34" charset="0"/>
                <a:ea typeface="Arial" panose="020B0604020202020204" pitchFamily="34" charset="0"/>
                <a:cs typeface="Arial" panose="020B0604020202020204" pitchFamily="34" charset="0"/>
              </a:rPr>
              <a:t> </a:t>
            </a:r>
            <a:r>
              <a:rPr lang="en-US" sz="1600" dirty="0">
                <a:latin typeface="Calibri" panose="020F0502020204030204" pitchFamily="34" charset="0"/>
                <a:ea typeface="Arial" panose="020B0604020202020204" pitchFamily="34" charset="0"/>
                <a:cs typeface="Arial" panose="020B0604020202020204" pitchFamily="34" charset="0"/>
              </a:rPr>
              <a:t>meeting</a:t>
            </a:r>
            <a:r>
              <a:rPr lang="en-US" sz="1600" spc="-120" dirty="0">
                <a:latin typeface="Calibri" panose="020F0502020204030204" pitchFamily="34" charset="0"/>
                <a:ea typeface="Arial" panose="020B0604020202020204" pitchFamily="34" charset="0"/>
                <a:cs typeface="Arial" panose="020B0604020202020204" pitchFamily="34" charset="0"/>
              </a:rPr>
              <a:t> </a:t>
            </a:r>
            <a:r>
              <a:rPr lang="en-US" sz="1600" dirty="0">
                <a:latin typeface="Calibri" panose="020F0502020204030204" pitchFamily="34" charset="0"/>
                <a:ea typeface="Arial" panose="020B0604020202020204" pitchFamily="34" charset="0"/>
                <a:cs typeface="Arial" panose="020B0604020202020204" pitchFamily="34" charset="0"/>
              </a:rPr>
              <a:t>and</a:t>
            </a:r>
            <a:r>
              <a:rPr lang="en-US" sz="1600" spc="30" dirty="0">
                <a:latin typeface="Calibri" panose="020F0502020204030204" pitchFamily="34" charset="0"/>
                <a:ea typeface="Arial" panose="020B0604020202020204" pitchFamily="34" charset="0"/>
                <a:cs typeface="Arial" panose="020B0604020202020204" pitchFamily="34" charset="0"/>
              </a:rPr>
              <a:t> </a:t>
            </a:r>
            <a:r>
              <a:rPr lang="en-US" sz="1600" dirty="0">
                <a:latin typeface="Calibri" panose="020F0502020204030204" pitchFamily="34" charset="0"/>
                <a:ea typeface="Arial" panose="020B0604020202020204" pitchFamily="34" charset="0"/>
                <a:cs typeface="Arial" panose="020B0604020202020204" pitchFamily="34" charset="0"/>
              </a:rPr>
              <a:t>perform</a:t>
            </a:r>
            <a:r>
              <a:rPr lang="en-US" sz="1600" spc="-115" dirty="0">
                <a:latin typeface="Calibri" panose="020F0502020204030204" pitchFamily="34" charset="0"/>
                <a:ea typeface="Arial" panose="020B0604020202020204" pitchFamily="34" charset="0"/>
                <a:cs typeface="Arial" panose="020B0604020202020204" pitchFamily="34" charset="0"/>
              </a:rPr>
              <a:t> </a:t>
            </a:r>
            <a:r>
              <a:rPr lang="en-US" sz="1600" dirty="0">
                <a:latin typeface="Calibri" panose="020F0502020204030204" pitchFamily="34" charset="0"/>
                <a:ea typeface="Arial" panose="020B0604020202020204" pitchFamily="34" charset="0"/>
                <a:cs typeface="Arial" panose="020B0604020202020204" pitchFamily="34" charset="0"/>
              </a:rPr>
              <a:t>th</a:t>
            </a:r>
            <a:r>
              <a:rPr lang="en-US" sz="1600" spc="-40" dirty="0">
                <a:latin typeface="Calibri" panose="020F0502020204030204" pitchFamily="34" charset="0"/>
                <a:ea typeface="Arial" panose="020B0604020202020204" pitchFamily="34" charset="0"/>
                <a:cs typeface="Arial" panose="020B0604020202020204" pitchFamily="34" charset="0"/>
              </a:rPr>
              <a:t>e</a:t>
            </a:r>
            <a:r>
              <a:rPr lang="en-US" sz="1600" dirty="0">
                <a:latin typeface="Calibri" panose="020F0502020204030204" pitchFamily="34" charset="0"/>
                <a:ea typeface="Arial" panose="020B0604020202020204" pitchFamily="34" charset="0"/>
                <a:cs typeface="Arial" panose="020B0604020202020204" pitchFamily="34" charset="0"/>
              </a:rPr>
              <a:t>ir</a:t>
            </a:r>
            <a:r>
              <a:rPr lang="en-US" sz="1600" spc="270" dirty="0">
                <a:latin typeface="Calibri" panose="020F0502020204030204" pitchFamily="34" charset="0"/>
                <a:ea typeface="Arial" panose="020B0604020202020204" pitchFamily="34" charset="0"/>
                <a:cs typeface="Arial" panose="020B0604020202020204" pitchFamily="34" charset="0"/>
              </a:rPr>
              <a:t> </a:t>
            </a:r>
            <a:r>
              <a:rPr lang="en-US" sz="1600" dirty="0">
                <a:latin typeface="Calibri" panose="020F0502020204030204" pitchFamily="34" charset="0"/>
                <a:ea typeface="Arial" panose="020B0604020202020204" pitchFamily="34" charset="0"/>
                <a:cs typeface="Arial" panose="020B0604020202020204" pitchFamily="34" charset="0"/>
              </a:rPr>
              <a:t>assigned duties</a:t>
            </a:r>
            <a:r>
              <a:rPr lang="en-US" sz="1600" spc="140" dirty="0">
                <a:latin typeface="Calibri" panose="020F0502020204030204" pitchFamily="34" charset="0"/>
                <a:ea typeface="Arial" panose="020B0604020202020204" pitchFamily="34" charset="0"/>
                <a:cs typeface="Arial" panose="020B0604020202020204" pitchFamily="34" charset="0"/>
              </a:rPr>
              <a:t> </a:t>
            </a:r>
            <a:r>
              <a:rPr lang="en-US" sz="1600" dirty="0">
                <a:latin typeface="Calibri" panose="020F0502020204030204" pitchFamily="34" charset="0"/>
                <a:ea typeface="Arial" panose="020B0604020202020204" pitchFamily="34" charset="0"/>
                <a:cs typeface="Arial" panose="020B0604020202020204" pitchFamily="34" charset="0"/>
              </a:rPr>
              <a:t>accordingly. The</a:t>
            </a:r>
            <a:r>
              <a:rPr lang="en-US" sz="1600" spc="-20" dirty="0">
                <a:latin typeface="Calibri" panose="020F0502020204030204" pitchFamily="34" charset="0"/>
                <a:ea typeface="Arial" panose="020B0604020202020204" pitchFamily="34" charset="0"/>
                <a:cs typeface="Arial" panose="020B0604020202020204" pitchFamily="34" charset="0"/>
              </a:rPr>
              <a:t> </a:t>
            </a:r>
            <a:r>
              <a:rPr lang="en-US" sz="1600" dirty="0">
                <a:latin typeface="Calibri" panose="020F0502020204030204" pitchFamily="34" charset="0"/>
                <a:ea typeface="Arial" panose="020B0604020202020204" pitchFamily="34" charset="0"/>
                <a:cs typeface="Arial" panose="020B0604020202020204" pitchFamily="34" charset="0"/>
              </a:rPr>
              <a:t>Executive</a:t>
            </a:r>
            <a:r>
              <a:rPr lang="en-US" sz="1600" spc="45" dirty="0">
                <a:latin typeface="Calibri" panose="020F0502020204030204" pitchFamily="34" charset="0"/>
                <a:ea typeface="Arial" panose="020B0604020202020204" pitchFamily="34" charset="0"/>
                <a:cs typeface="Arial" panose="020B0604020202020204" pitchFamily="34" charset="0"/>
              </a:rPr>
              <a:t> </a:t>
            </a:r>
            <a:r>
              <a:rPr lang="en-US" sz="1600" dirty="0">
                <a:latin typeface="Calibri" panose="020F0502020204030204" pitchFamily="34" charset="0"/>
                <a:ea typeface="Arial" panose="020B0604020202020204" pitchFamily="34" charset="0"/>
                <a:cs typeface="Arial" panose="020B0604020202020204" pitchFamily="34" charset="0"/>
              </a:rPr>
              <a:t>Committee</a:t>
            </a:r>
            <a:r>
              <a:rPr lang="en-US" sz="1600" spc="-120" dirty="0">
                <a:latin typeface="Calibri" panose="020F0502020204030204" pitchFamily="34" charset="0"/>
                <a:ea typeface="Arial" panose="020B0604020202020204" pitchFamily="34" charset="0"/>
                <a:cs typeface="Arial" panose="020B0604020202020204" pitchFamily="34" charset="0"/>
              </a:rPr>
              <a:t> </a:t>
            </a:r>
            <a:r>
              <a:rPr lang="en-US" sz="1600" dirty="0">
                <a:latin typeface="Calibri" panose="020F0502020204030204" pitchFamily="34" charset="0"/>
                <a:ea typeface="Arial" panose="020B0604020202020204" pitchFamily="34" charset="0"/>
                <a:cs typeface="Arial" panose="020B0604020202020204" pitchFamily="34" charset="0"/>
              </a:rPr>
              <a:t>provides</a:t>
            </a:r>
            <a:r>
              <a:rPr lang="en-US" sz="1600" spc="245" dirty="0">
                <a:latin typeface="Calibri" panose="020F0502020204030204" pitchFamily="34" charset="0"/>
                <a:ea typeface="Arial" panose="020B0604020202020204" pitchFamily="34" charset="0"/>
                <a:cs typeface="Arial" panose="020B0604020202020204" pitchFamily="34" charset="0"/>
              </a:rPr>
              <a:t> </a:t>
            </a:r>
            <a:r>
              <a:rPr lang="en-US" sz="1600" dirty="0">
                <a:latin typeface="Calibri" panose="020F0502020204030204" pitchFamily="34" charset="0"/>
                <a:ea typeface="Arial" panose="020B0604020202020204" pitchFamily="34" charset="0"/>
                <a:cs typeface="Arial" panose="020B0604020202020204" pitchFamily="34" charset="0"/>
              </a:rPr>
              <a:t>oversight to the other committee</a:t>
            </a:r>
            <a:r>
              <a:rPr lang="en-US" sz="1600" spc="-15" dirty="0">
                <a:latin typeface="Calibri" panose="020F0502020204030204" pitchFamily="34" charset="0"/>
                <a:ea typeface="Arial" panose="020B0604020202020204" pitchFamily="34" charset="0"/>
                <a:cs typeface="Arial" panose="020B0604020202020204" pitchFamily="34" charset="0"/>
              </a:rPr>
              <a:t>s</a:t>
            </a:r>
            <a:endParaRPr lang="en-US" sz="1600" spc="50" dirty="0" smtClean="0">
              <a:latin typeface="Calibri" panose="020F0502020204030204" pitchFamily="34" charset="0"/>
              <a:ea typeface="Arial" panose="020B0604020202020204" pitchFamily="34" charset="0"/>
              <a:cs typeface="Arial" panose="020B0604020202020204" pitchFamily="34" charset="0"/>
            </a:endParaRPr>
          </a:p>
          <a:p>
            <a:pPr marL="73025" marR="146050" indent="-8890">
              <a:lnSpc>
                <a:spcPct val="115000"/>
              </a:lnSpc>
              <a:spcBef>
                <a:spcPts val="0"/>
              </a:spcBef>
              <a:spcAft>
                <a:spcPts val="0"/>
              </a:spcAft>
            </a:pPr>
            <a:endParaRPr lang="en-US" sz="1600" spc="50" dirty="0">
              <a:latin typeface="Calibri" panose="020F0502020204030204" pitchFamily="34" charset="0"/>
              <a:ea typeface="Arial" panose="020B0604020202020204" pitchFamily="34" charset="0"/>
              <a:cs typeface="Arial" panose="020B0604020202020204" pitchFamily="34" charset="0"/>
            </a:endParaRPr>
          </a:p>
          <a:p>
            <a:pPr marL="73025" marR="146050" indent="-8890">
              <a:lnSpc>
                <a:spcPct val="115000"/>
              </a:lnSpc>
              <a:spcBef>
                <a:spcPts val="0"/>
              </a:spcBef>
              <a:spcAft>
                <a:spcPts val="0"/>
              </a:spcAft>
            </a:pPr>
            <a:r>
              <a:rPr lang="en-US" sz="1600" dirty="0" smtClean="0">
                <a:latin typeface="Calibri" panose="020F0502020204030204" pitchFamily="34" charset="0"/>
                <a:ea typeface="Arial" panose="020B0604020202020204" pitchFamily="34" charset="0"/>
                <a:cs typeface="Arial" panose="020B0604020202020204" pitchFamily="34" charset="0"/>
              </a:rPr>
              <a:t>The</a:t>
            </a:r>
            <a:r>
              <a:rPr lang="en-US" sz="1600" spc="-50" dirty="0" smtClean="0">
                <a:latin typeface="Calibri" panose="020F0502020204030204" pitchFamily="34" charset="0"/>
                <a:ea typeface="Arial" panose="020B0604020202020204" pitchFamily="34" charset="0"/>
                <a:cs typeface="Arial" panose="020B0604020202020204" pitchFamily="34" charset="0"/>
              </a:rPr>
              <a:t> </a:t>
            </a:r>
            <a:r>
              <a:rPr lang="en-US" sz="1600" dirty="0">
                <a:latin typeface="Calibri" panose="020F0502020204030204" pitchFamily="34" charset="0"/>
                <a:ea typeface="Arial" panose="020B0604020202020204" pitchFamily="34" charset="0"/>
                <a:cs typeface="Arial" panose="020B0604020202020204" pitchFamily="34" charset="0"/>
              </a:rPr>
              <a:t>Executive</a:t>
            </a:r>
            <a:r>
              <a:rPr lang="en-US" sz="1600" spc="85" dirty="0">
                <a:latin typeface="Calibri" panose="020F0502020204030204" pitchFamily="34" charset="0"/>
                <a:ea typeface="Arial" panose="020B0604020202020204" pitchFamily="34" charset="0"/>
                <a:cs typeface="Arial" panose="020B0604020202020204" pitchFamily="34" charset="0"/>
              </a:rPr>
              <a:t> </a:t>
            </a:r>
            <a:r>
              <a:rPr lang="en-US" sz="1600" dirty="0">
                <a:latin typeface="Calibri" panose="020F0502020204030204" pitchFamily="34" charset="0"/>
                <a:ea typeface="Arial" panose="020B0604020202020204" pitchFamily="34" charset="0"/>
                <a:cs typeface="Arial" panose="020B0604020202020204" pitchFamily="34" charset="0"/>
              </a:rPr>
              <a:t>Committee</a:t>
            </a:r>
            <a:r>
              <a:rPr lang="en-US" sz="1600" spc="100" dirty="0">
                <a:latin typeface="Calibri" panose="020F0502020204030204" pitchFamily="34" charset="0"/>
                <a:ea typeface="Arial" panose="020B0604020202020204" pitchFamily="34" charset="0"/>
                <a:cs typeface="Arial" panose="020B0604020202020204" pitchFamily="34" charset="0"/>
              </a:rPr>
              <a:t> </a:t>
            </a:r>
            <a:r>
              <a:rPr lang="en-US" sz="1600" dirty="0">
                <a:latin typeface="Calibri" panose="020F0502020204030204" pitchFamily="34" charset="0"/>
                <a:ea typeface="Arial" panose="020B0604020202020204" pitchFamily="34" charset="0"/>
                <a:cs typeface="Arial" panose="020B0604020202020204" pitchFamily="34" charset="0"/>
              </a:rPr>
              <a:t>consists of</a:t>
            </a:r>
            <a:r>
              <a:rPr lang="en-US" sz="1600" spc="55" dirty="0">
                <a:latin typeface="Calibri" panose="020F0502020204030204" pitchFamily="34" charset="0"/>
                <a:ea typeface="Arial" panose="020B0604020202020204" pitchFamily="34" charset="0"/>
                <a:cs typeface="Arial" panose="020B0604020202020204" pitchFamily="34" charset="0"/>
              </a:rPr>
              <a:t> </a:t>
            </a:r>
            <a:r>
              <a:rPr lang="en-US" sz="1600" dirty="0">
                <a:latin typeface="Calibri" panose="020F0502020204030204" pitchFamily="34" charset="0"/>
                <a:ea typeface="Arial" panose="020B0604020202020204" pitchFamily="34" charset="0"/>
                <a:cs typeface="Arial" panose="020B0604020202020204" pitchFamily="34" charset="0"/>
              </a:rPr>
              <a:t>the</a:t>
            </a:r>
            <a:r>
              <a:rPr lang="en-US" sz="1600" spc="140" dirty="0">
                <a:latin typeface="Calibri" panose="020F0502020204030204" pitchFamily="34" charset="0"/>
                <a:ea typeface="Arial" panose="020B0604020202020204" pitchFamily="34" charset="0"/>
                <a:cs typeface="Arial" panose="020B0604020202020204" pitchFamily="34" charset="0"/>
              </a:rPr>
              <a:t> </a:t>
            </a:r>
            <a:r>
              <a:rPr lang="en-US" sz="1600" dirty="0">
                <a:latin typeface="Calibri" panose="020F0502020204030204" pitchFamily="34" charset="0"/>
                <a:ea typeface="Arial" panose="020B0604020202020204" pitchFamily="34" charset="0"/>
                <a:cs typeface="Arial" panose="020B0604020202020204" pitchFamily="34" charset="0"/>
              </a:rPr>
              <a:t>following</a:t>
            </a:r>
            <a:r>
              <a:rPr lang="en-US" sz="1600" spc="-150" dirty="0">
                <a:latin typeface="Calibri" panose="020F0502020204030204" pitchFamily="34" charset="0"/>
                <a:ea typeface="Arial" panose="020B0604020202020204" pitchFamily="34" charset="0"/>
                <a:cs typeface="Arial" panose="020B0604020202020204" pitchFamily="34" charset="0"/>
              </a:rPr>
              <a:t> </a:t>
            </a:r>
            <a:r>
              <a:rPr lang="en-US" sz="1600" dirty="0" smtClean="0">
                <a:latin typeface="Calibri" panose="020F0502020204030204" pitchFamily="34" charset="0"/>
                <a:ea typeface="Arial" panose="020B0604020202020204" pitchFamily="34" charset="0"/>
                <a:cs typeface="Arial" panose="020B0604020202020204" pitchFamily="34" charset="0"/>
              </a:rPr>
              <a:t>role</a:t>
            </a:r>
            <a:r>
              <a:rPr lang="en-US" sz="1600" spc="-15" dirty="0" smtClean="0">
                <a:latin typeface="Calibri" panose="020F0502020204030204" pitchFamily="34" charset="0"/>
                <a:ea typeface="Arial" panose="020B0604020202020204" pitchFamily="34" charset="0"/>
                <a:cs typeface="Arial" panose="020B0604020202020204" pitchFamily="34" charset="0"/>
              </a:rPr>
              <a:t>s</a:t>
            </a:r>
            <a:r>
              <a:rPr lang="en-US" sz="1600" dirty="0" smtClean="0">
                <a:latin typeface="Calibri" panose="020F0502020204030204" pitchFamily="34" charset="0"/>
                <a:ea typeface="Arial" panose="020B0604020202020204" pitchFamily="34" charset="0"/>
                <a:cs typeface="Arial" panose="020B0604020202020204" pitchFamily="34" charset="0"/>
              </a:rPr>
              <a:t> in succession order:</a:t>
            </a:r>
          </a:p>
          <a:p>
            <a:pPr marL="349885" marR="146050" indent="-285750">
              <a:lnSpc>
                <a:spcPct val="115000"/>
              </a:lnSpc>
              <a:spcBef>
                <a:spcPts val="0"/>
              </a:spcBef>
              <a:spcAft>
                <a:spcPts val="0"/>
              </a:spcAft>
              <a:buFont typeface="Arial" panose="020B0604020202020204" pitchFamily="34" charset="0"/>
              <a:buChar char="•"/>
            </a:pPr>
            <a:r>
              <a:rPr lang="en-US" sz="1600" dirty="0" smtClean="0">
                <a:latin typeface="Calibri" panose="020F0502020204030204" pitchFamily="34" charset="0"/>
                <a:ea typeface="Arial" panose="020B0604020202020204" pitchFamily="34" charset="0"/>
                <a:cs typeface="Arial" panose="020B0604020202020204" pitchFamily="34" charset="0"/>
              </a:rPr>
              <a:t>Secretary (Annual Election)</a:t>
            </a:r>
          </a:p>
          <a:p>
            <a:pPr marL="349885" marR="146050" indent="-285750">
              <a:lnSpc>
                <a:spcPct val="115000"/>
              </a:lnSpc>
              <a:spcBef>
                <a:spcPts val="0"/>
              </a:spcBef>
              <a:spcAft>
                <a:spcPts val="0"/>
              </a:spcAft>
              <a:buFont typeface="Arial" panose="020B0604020202020204" pitchFamily="34" charset="0"/>
              <a:buChar char="•"/>
            </a:pPr>
            <a:r>
              <a:rPr lang="en-US" sz="1600" dirty="0" smtClean="0">
                <a:latin typeface="Calibri" panose="020F0502020204030204" pitchFamily="34" charset="0"/>
                <a:ea typeface="Arial" panose="020B0604020202020204" pitchFamily="34" charset="0"/>
                <a:cs typeface="Arial" panose="020B0604020202020204" pitchFamily="34" charset="0"/>
              </a:rPr>
              <a:t>Treasurer</a:t>
            </a:r>
          </a:p>
          <a:p>
            <a:pPr marL="349885" marR="146050" indent="-285750">
              <a:lnSpc>
                <a:spcPct val="115000"/>
              </a:lnSpc>
              <a:spcBef>
                <a:spcPts val="0"/>
              </a:spcBef>
              <a:spcAft>
                <a:spcPts val="0"/>
              </a:spcAft>
              <a:buFont typeface="Arial" panose="020B0604020202020204" pitchFamily="34" charset="0"/>
              <a:buChar char="•"/>
            </a:pPr>
            <a:r>
              <a:rPr lang="en-US" sz="1600" dirty="0" smtClean="0">
                <a:latin typeface="Calibri" panose="020F0502020204030204" pitchFamily="34" charset="0"/>
                <a:ea typeface="Arial" panose="020B0604020202020204" pitchFamily="34" charset="0"/>
                <a:cs typeface="Arial" panose="020B0604020202020204" pitchFamily="34" charset="0"/>
              </a:rPr>
              <a:t>President-Elec</a:t>
            </a:r>
            <a:r>
              <a:rPr lang="en-US" sz="1600" spc="-65" dirty="0" smtClean="0">
                <a:latin typeface="Calibri" panose="020F0502020204030204" pitchFamily="34" charset="0"/>
                <a:ea typeface="Arial" panose="020B0604020202020204" pitchFamily="34" charset="0"/>
                <a:cs typeface="Arial" panose="020B0604020202020204" pitchFamily="34" charset="0"/>
              </a:rPr>
              <a:t>t</a:t>
            </a:r>
            <a:endParaRPr lang="en-US" sz="1600" dirty="0" smtClean="0">
              <a:latin typeface="Calibri" panose="020F0502020204030204" pitchFamily="34" charset="0"/>
              <a:ea typeface="Arial" panose="020B0604020202020204" pitchFamily="34" charset="0"/>
              <a:cs typeface="Arial" panose="020B0604020202020204" pitchFamily="34" charset="0"/>
            </a:endParaRPr>
          </a:p>
          <a:p>
            <a:pPr marL="349885" marR="146050" indent="-285750">
              <a:lnSpc>
                <a:spcPct val="115000"/>
              </a:lnSpc>
              <a:spcBef>
                <a:spcPts val="0"/>
              </a:spcBef>
              <a:spcAft>
                <a:spcPts val="0"/>
              </a:spcAft>
              <a:buFont typeface="Arial" panose="020B0604020202020204" pitchFamily="34" charset="0"/>
              <a:buChar char="•"/>
            </a:pPr>
            <a:r>
              <a:rPr lang="en-US" sz="1600" dirty="0" smtClean="0">
                <a:latin typeface="Calibri" panose="020F0502020204030204" pitchFamily="34" charset="0"/>
                <a:ea typeface="Arial" panose="020B0604020202020204" pitchFamily="34" charset="0"/>
                <a:cs typeface="Arial" panose="020B0604020202020204" pitchFamily="34" charset="0"/>
              </a:rPr>
              <a:t>President</a:t>
            </a:r>
          </a:p>
          <a:p>
            <a:pPr marL="349885" marR="146050" indent="-285750">
              <a:lnSpc>
                <a:spcPct val="115000"/>
              </a:lnSpc>
              <a:spcBef>
                <a:spcPts val="0"/>
              </a:spcBef>
              <a:spcAft>
                <a:spcPts val="0"/>
              </a:spcAft>
              <a:buFont typeface="Arial" panose="020B0604020202020204" pitchFamily="34" charset="0"/>
              <a:buChar char="•"/>
            </a:pPr>
            <a:r>
              <a:rPr lang="en-US" sz="1600" dirty="0" smtClean="0">
                <a:latin typeface="Calibri" panose="020F0502020204030204" pitchFamily="34" charset="0"/>
                <a:ea typeface="Arial" panose="020B0604020202020204" pitchFamily="34" charset="0"/>
                <a:cs typeface="Arial" panose="020B0604020202020204" pitchFamily="34" charset="0"/>
              </a:rPr>
              <a:t>Immediate Past ­Presiden</a:t>
            </a:r>
            <a:r>
              <a:rPr lang="en-US" sz="1600" spc="-70" dirty="0" smtClean="0">
                <a:latin typeface="Calibri" panose="020F0502020204030204" pitchFamily="34" charset="0"/>
                <a:ea typeface="Arial" panose="020B0604020202020204" pitchFamily="34" charset="0"/>
                <a:cs typeface="Arial" panose="020B0604020202020204" pitchFamily="34" charset="0"/>
              </a:rPr>
              <a:t>t</a:t>
            </a:r>
          </a:p>
          <a:p>
            <a:pPr marL="349885" marR="146050" indent="-285750">
              <a:lnSpc>
                <a:spcPct val="115000"/>
              </a:lnSpc>
              <a:spcBef>
                <a:spcPts val="0"/>
              </a:spcBef>
              <a:spcAft>
                <a:spcPts val="0"/>
              </a:spcAft>
              <a:buFont typeface="Arial" panose="020B0604020202020204" pitchFamily="34" charset="0"/>
              <a:buChar char="•"/>
            </a:pPr>
            <a:r>
              <a:rPr lang="en-US" sz="1600" dirty="0" smtClean="0">
                <a:latin typeface="Calibri" panose="020F0502020204030204" pitchFamily="34" charset="0"/>
                <a:ea typeface="Arial" panose="020B0604020202020204" pitchFamily="34" charset="0"/>
                <a:cs typeface="Arial" panose="020B0604020202020204" pitchFamily="34" charset="0"/>
              </a:rPr>
              <a:t>Membe</a:t>
            </a:r>
            <a:r>
              <a:rPr lang="en-US" sz="1600" spc="5" dirty="0" smtClean="0">
                <a:latin typeface="Calibri" panose="020F0502020204030204" pitchFamily="34" charset="0"/>
                <a:ea typeface="Arial" panose="020B0604020202020204" pitchFamily="34" charset="0"/>
                <a:cs typeface="Arial" panose="020B0604020202020204" pitchFamily="34" charset="0"/>
              </a:rPr>
              <a:t>r </a:t>
            </a:r>
            <a:r>
              <a:rPr lang="en-US" sz="1600" dirty="0" smtClean="0">
                <a:latin typeface="Calibri" panose="020F0502020204030204" pitchFamily="34" charset="0"/>
                <a:ea typeface="Arial" panose="020B0604020202020204" pitchFamily="34" charset="0"/>
                <a:cs typeface="Arial" panose="020B0604020202020204" pitchFamily="34" charset="0"/>
              </a:rPr>
              <a:t>at</a:t>
            </a:r>
            <a:r>
              <a:rPr lang="en-US" sz="1600" spc="45" dirty="0" smtClean="0">
                <a:latin typeface="Calibri" panose="020F0502020204030204" pitchFamily="34" charset="0"/>
                <a:ea typeface="Arial" panose="020B0604020202020204" pitchFamily="34" charset="0"/>
                <a:cs typeface="Arial" panose="020B0604020202020204" pitchFamily="34" charset="0"/>
              </a:rPr>
              <a:t> </a:t>
            </a:r>
            <a:r>
              <a:rPr lang="en-US" sz="1600" dirty="0">
                <a:latin typeface="Calibri" panose="020F0502020204030204" pitchFamily="34" charset="0"/>
                <a:ea typeface="Arial" panose="020B0604020202020204" pitchFamily="34" charset="0"/>
                <a:cs typeface="Arial" panose="020B0604020202020204" pitchFamily="34" charset="0"/>
              </a:rPr>
              <a:t>L</a:t>
            </a:r>
            <a:r>
              <a:rPr lang="en-US" sz="1600" dirty="0" smtClean="0">
                <a:latin typeface="Calibri" panose="020F0502020204030204" pitchFamily="34" charset="0"/>
                <a:ea typeface="Arial" panose="020B0604020202020204" pitchFamily="34" charset="0"/>
                <a:cs typeface="Arial" panose="020B0604020202020204" pitchFamily="34" charset="0"/>
              </a:rPr>
              <a:t>arg</a:t>
            </a:r>
            <a:r>
              <a:rPr lang="en-US" sz="1600" spc="-25" dirty="0" smtClean="0">
                <a:latin typeface="Calibri" panose="020F0502020204030204" pitchFamily="34" charset="0"/>
                <a:ea typeface="Arial" panose="020B0604020202020204" pitchFamily="34" charset="0"/>
                <a:cs typeface="Arial" panose="020B0604020202020204" pitchFamily="34" charset="0"/>
              </a:rPr>
              <a:t>e (Annual Election)</a:t>
            </a:r>
          </a:p>
          <a:p>
            <a:pPr marL="349885" marR="146050" indent="-285750">
              <a:lnSpc>
                <a:spcPct val="115000"/>
              </a:lnSpc>
              <a:spcBef>
                <a:spcPts val="0"/>
              </a:spcBef>
              <a:spcAft>
                <a:spcPts val="0"/>
              </a:spcAft>
              <a:buFont typeface="Arial" panose="020B0604020202020204" pitchFamily="34" charset="0"/>
              <a:buChar char="•"/>
            </a:pPr>
            <a:r>
              <a:rPr lang="en-US" sz="1600" dirty="0">
                <a:latin typeface="Calibri" panose="020F0502020204030204" pitchFamily="34" charset="0"/>
                <a:ea typeface="Arial" panose="020B0604020202020204" pitchFamily="34" charset="0"/>
                <a:cs typeface="Arial" panose="020B0604020202020204" pitchFamily="34" charset="0"/>
              </a:rPr>
              <a:t>Membe</a:t>
            </a:r>
            <a:r>
              <a:rPr lang="en-US" sz="1600" spc="5" dirty="0">
                <a:latin typeface="Calibri" panose="020F0502020204030204" pitchFamily="34" charset="0"/>
                <a:ea typeface="Arial" panose="020B0604020202020204" pitchFamily="34" charset="0"/>
                <a:cs typeface="Arial" panose="020B0604020202020204" pitchFamily="34" charset="0"/>
              </a:rPr>
              <a:t>r </a:t>
            </a:r>
            <a:r>
              <a:rPr lang="en-US" sz="1600" dirty="0">
                <a:latin typeface="Calibri" panose="020F0502020204030204" pitchFamily="34" charset="0"/>
                <a:ea typeface="Arial" panose="020B0604020202020204" pitchFamily="34" charset="0"/>
                <a:cs typeface="Arial" panose="020B0604020202020204" pitchFamily="34" charset="0"/>
              </a:rPr>
              <a:t>at</a:t>
            </a:r>
            <a:r>
              <a:rPr lang="en-US" sz="1600" spc="45" dirty="0">
                <a:latin typeface="Calibri" panose="020F0502020204030204" pitchFamily="34" charset="0"/>
                <a:ea typeface="Arial" panose="020B0604020202020204" pitchFamily="34" charset="0"/>
                <a:cs typeface="Arial" panose="020B0604020202020204" pitchFamily="34" charset="0"/>
              </a:rPr>
              <a:t> </a:t>
            </a:r>
            <a:r>
              <a:rPr lang="en-US" sz="1600" dirty="0">
                <a:latin typeface="Calibri" panose="020F0502020204030204" pitchFamily="34" charset="0"/>
                <a:ea typeface="Arial" panose="020B0604020202020204" pitchFamily="34" charset="0"/>
                <a:cs typeface="Arial" panose="020B0604020202020204" pitchFamily="34" charset="0"/>
              </a:rPr>
              <a:t>Larg</a:t>
            </a:r>
            <a:r>
              <a:rPr lang="en-US" sz="1600" spc="-25" dirty="0">
                <a:latin typeface="Calibri" panose="020F0502020204030204" pitchFamily="34" charset="0"/>
                <a:ea typeface="Arial" panose="020B0604020202020204" pitchFamily="34" charset="0"/>
                <a:cs typeface="Arial" panose="020B0604020202020204" pitchFamily="34" charset="0"/>
              </a:rPr>
              <a:t>e (Annual Election</a:t>
            </a:r>
            <a:r>
              <a:rPr lang="en-US" sz="1600" spc="-25" dirty="0" smtClean="0">
                <a:latin typeface="Calibri" panose="020F0502020204030204" pitchFamily="34" charset="0"/>
                <a:ea typeface="Arial" panose="020B0604020202020204" pitchFamily="34" charset="0"/>
                <a:cs typeface="Arial" panose="020B0604020202020204" pitchFamily="34" charset="0"/>
              </a:rPr>
              <a:t>)</a:t>
            </a:r>
          </a:p>
          <a:p>
            <a:pPr marL="349885" marR="146050" indent="-285750">
              <a:lnSpc>
                <a:spcPct val="115000"/>
              </a:lnSpc>
              <a:buFont typeface="Arial" panose="020B0604020202020204" pitchFamily="34" charset="0"/>
              <a:buChar char="•"/>
            </a:pPr>
            <a:r>
              <a:rPr lang="en-US" sz="1600" dirty="0">
                <a:latin typeface="Calibri" panose="020F0502020204030204" pitchFamily="34" charset="0"/>
                <a:ea typeface="Arial" panose="020B0604020202020204" pitchFamily="34" charset="0"/>
                <a:cs typeface="Arial" panose="020B0604020202020204" pitchFamily="34" charset="0"/>
              </a:rPr>
              <a:t>Membe</a:t>
            </a:r>
            <a:r>
              <a:rPr lang="en-US" sz="1600" spc="5" dirty="0">
                <a:latin typeface="Calibri" panose="020F0502020204030204" pitchFamily="34" charset="0"/>
                <a:ea typeface="Arial" panose="020B0604020202020204" pitchFamily="34" charset="0"/>
                <a:cs typeface="Arial" panose="020B0604020202020204" pitchFamily="34" charset="0"/>
              </a:rPr>
              <a:t>r </a:t>
            </a:r>
            <a:r>
              <a:rPr lang="en-US" sz="1600" dirty="0">
                <a:latin typeface="Calibri" panose="020F0502020204030204" pitchFamily="34" charset="0"/>
                <a:ea typeface="Arial" panose="020B0604020202020204" pitchFamily="34" charset="0"/>
                <a:cs typeface="Arial" panose="020B0604020202020204" pitchFamily="34" charset="0"/>
              </a:rPr>
              <a:t>at</a:t>
            </a:r>
            <a:r>
              <a:rPr lang="en-US" sz="1600" spc="45" dirty="0">
                <a:latin typeface="Calibri" panose="020F0502020204030204" pitchFamily="34" charset="0"/>
                <a:ea typeface="Arial" panose="020B0604020202020204" pitchFamily="34" charset="0"/>
                <a:cs typeface="Arial" panose="020B0604020202020204" pitchFamily="34" charset="0"/>
              </a:rPr>
              <a:t> </a:t>
            </a:r>
            <a:r>
              <a:rPr lang="en-US" sz="1600" dirty="0">
                <a:latin typeface="Calibri" panose="020F0502020204030204" pitchFamily="34" charset="0"/>
                <a:ea typeface="Arial" panose="020B0604020202020204" pitchFamily="34" charset="0"/>
                <a:cs typeface="Arial" panose="020B0604020202020204" pitchFamily="34" charset="0"/>
              </a:rPr>
              <a:t>Larg</a:t>
            </a:r>
            <a:r>
              <a:rPr lang="en-US" sz="1600" spc="-25" dirty="0">
                <a:latin typeface="Calibri" panose="020F0502020204030204" pitchFamily="34" charset="0"/>
                <a:ea typeface="Arial" panose="020B0604020202020204" pitchFamily="34" charset="0"/>
                <a:cs typeface="Arial" panose="020B0604020202020204" pitchFamily="34" charset="0"/>
              </a:rPr>
              <a:t>e </a:t>
            </a:r>
            <a:r>
              <a:rPr lang="en-US" sz="1600" spc="-25" dirty="0" smtClean="0">
                <a:latin typeface="Calibri" panose="020F0502020204030204" pitchFamily="34" charset="0"/>
                <a:ea typeface="Arial" panose="020B0604020202020204" pitchFamily="34" charset="0"/>
                <a:cs typeface="Arial" panose="020B0604020202020204" pitchFamily="34" charset="0"/>
              </a:rPr>
              <a:t>– SAEM Liaison</a:t>
            </a:r>
          </a:p>
          <a:p>
            <a:pPr marL="349885" marR="146050" indent="-285750">
              <a:lnSpc>
                <a:spcPct val="115000"/>
              </a:lnSpc>
              <a:buFont typeface="Arial" panose="020B0604020202020204" pitchFamily="34" charset="0"/>
              <a:buChar char="•"/>
            </a:pPr>
            <a:r>
              <a:rPr lang="en-US" sz="1600" spc="-25" dirty="0" smtClean="0">
                <a:latin typeface="Calibri" panose="020F0502020204030204" pitchFamily="34" charset="0"/>
                <a:ea typeface="Arial" panose="020B0604020202020204" pitchFamily="34" charset="0"/>
                <a:cs typeface="Arial" panose="020B0604020202020204" pitchFamily="34" charset="0"/>
              </a:rPr>
              <a:t>Member at Large – AACEM Liaison</a:t>
            </a:r>
            <a:endParaRPr lang="en-US" sz="1600" spc="-25" dirty="0">
              <a:latin typeface="Calibri" panose="020F0502020204030204" pitchFamily="34" charset="0"/>
              <a:ea typeface="Arial" panose="020B0604020202020204" pitchFamily="34" charset="0"/>
              <a:cs typeface="Arial" panose="020B0604020202020204" pitchFamily="34" charset="0"/>
            </a:endParaRPr>
          </a:p>
          <a:p>
            <a:pPr marL="349885" marR="146050" indent="-285750">
              <a:lnSpc>
                <a:spcPct val="115000"/>
              </a:lnSpc>
              <a:spcBef>
                <a:spcPts val="0"/>
              </a:spcBef>
              <a:spcAft>
                <a:spcPts val="0"/>
              </a:spcAft>
              <a:buFont typeface="Arial" panose="020B0604020202020204" pitchFamily="34" charset="0"/>
              <a:buChar char="•"/>
            </a:pPr>
            <a:endParaRPr lang="en-US" sz="1600" spc="-25" dirty="0">
              <a:latin typeface="Calibri" panose="020F0502020204030204" pitchFamily="34" charset="0"/>
              <a:ea typeface="Arial" panose="020B0604020202020204" pitchFamily="34" charset="0"/>
              <a:cs typeface="Arial" panose="020B0604020202020204" pitchFamily="34" charset="0"/>
            </a:endParaRPr>
          </a:p>
        </p:txBody>
      </p:sp>
      <p:sp>
        <p:nvSpPr>
          <p:cNvPr id="4" name="Right Brace 3"/>
          <p:cNvSpPr/>
          <p:nvPr/>
        </p:nvSpPr>
        <p:spPr>
          <a:xfrm>
            <a:off x="3480179" y="3541594"/>
            <a:ext cx="170597" cy="1323833"/>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TextBox 7"/>
          <p:cNvSpPr txBox="1"/>
          <p:nvPr/>
        </p:nvSpPr>
        <p:spPr>
          <a:xfrm>
            <a:off x="3848668" y="4018844"/>
            <a:ext cx="1878143" cy="369332"/>
          </a:xfrm>
          <a:prstGeom prst="rect">
            <a:avLst/>
          </a:prstGeom>
          <a:noFill/>
        </p:spPr>
        <p:txBody>
          <a:bodyPr wrap="none" rtlCol="0">
            <a:spAutoFit/>
          </a:bodyPr>
          <a:lstStyle/>
          <a:p>
            <a:r>
              <a:rPr lang="en-US" dirty="0" smtClean="0"/>
              <a:t>5 </a:t>
            </a:r>
            <a:r>
              <a:rPr lang="en-US" dirty="0" err="1" smtClean="0"/>
              <a:t>yr</a:t>
            </a:r>
            <a:r>
              <a:rPr lang="en-US" dirty="0" smtClean="0"/>
              <a:t> </a:t>
            </a:r>
            <a:r>
              <a:rPr lang="en-US" dirty="0" err="1" smtClean="0"/>
              <a:t>committment</a:t>
            </a:r>
            <a:endParaRPr lang="en-US" dirty="0"/>
          </a:p>
        </p:txBody>
      </p:sp>
    </p:spTree>
    <p:extLst>
      <p:ext uri="{BB962C8B-B14F-4D97-AF65-F5344CB8AC3E}">
        <p14:creationId xmlns:p14="http://schemas.microsoft.com/office/powerpoint/2010/main" val="23690743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03384" y="3814338"/>
            <a:ext cx="1360557" cy="2175128"/>
          </a:xfrm>
          <a:prstGeom prst="rect">
            <a:avLst/>
          </a:prstGeom>
          <a:solidFill>
            <a:schemeClr val="accent6">
              <a:lumMod val="75000"/>
            </a:schemeClr>
          </a:solidFill>
          <a:ln w="34925">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smtClean="0"/>
              <a:t>Executive Committee</a:t>
            </a:r>
            <a:endParaRPr lang="en-US" dirty="0"/>
          </a:p>
        </p:txBody>
      </p:sp>
      <p:pic>
        <p:nvPicPr>
          <p:cNvPr id="5" name="Picture 4"/>
          <p:cNvPicPr>
            <a:picLocks noChangeAspect="1"/>
          </p:cNvPicPr>
          <p:nvPr/>
        </p:nvPicPr>
        <p:blipFill>
          <a:blip r:embed="rId2"/>
          <a:stretch>
            <a:fillRect/>
          </a:stretch>
        </p:blipFill>
        <p:spPr>
          <a:xfrm>
            <a:off x="6058681" y="3750183"/>
            <a:ext cx="3085319" cy="2255117"/>
          </a:xfrm>
          <a:prstGeom prst="rect">
            <a:avLst/>
          </a:prstGeom>
        </p:spPr>
      </p:pic>
      <p:pic>
        <p:nvPicPr>
          <p:cNvPr id="6" name="Picture 5"/>
          <p:cNvPicPr>
            <a:picLocks noChangeAspect="1"/>
          </p:cNvPicPr>
          <p:nvPr/>
        </p:nvPicPr>
        <p:blipFill>
          <a:blip r:embed="rId3"/>
          <a:stretch>
            <a:fillRect/>
          </a:stretch>
        </p:blipFill>
        <p:spPr>
          <a:xfrm>
            <a:off x="3781425" y="1407033"/>
            <a:ext cx="1581150" cy="2343150"/>
          </a:xfrm>
          <a:prstGeom prst="rect">
            <a:avLst/>
          </a:prstGeom>
        </p:spPr>
      </p:pic>
      <p:pic>
        <p:nvPicPr>
          <p:cNvPr id="7" name="Picture 6"/>
          <p:cNvPicPr>
            <a:picLocks noChangeAspect="1"/>
          </p:cNvPicPr>
          <p:nvPr/>
        </p:nvPicPr>
        <p:blipFill>
          <a:blip r:embed="rId4"/>
          <a:stretch>
            <a:fillRect/>
          </a:stretch>
        </p:blipFill>
        <p:spPr>
          <a:xfrm>
            <a:off x="248913" y="4437268"/>
            <a:ext cx="1069495" cy="1030844"/>
          </a:xfrm>
          <a:prstGeom prst="rect">
            <a:avLst/>
          </a:prstGeom>
          <a:ln w="25400">
            <a:solidFill>
              <a:schemeClr val="accent1">
                <a:lumMod val="50000"/>
              </a:schemeClr>
            </a:solidFill>
          </a:ln>
        </p:spPr>
      </p:pic>
      <p:pic>
        <p:nvPicPr>
          <p:cNvPr id="9" name="Picture 8"/>
          <p:cNvPicPr>
            <a:picLocks noChangeAspect="1"/>
          </p:cNvPicPr>
          <p:nvPr/>
        </p:nvPicPr>
        <p:blipFill>
          <a:blip r:embed="rId5"/>
          <a:stretch>
            <a:fillRect/>
          </a:stretch>
        </p:blipFill>
        <p:spPr>
          <a:xfrm>
            <a:off x="1463941" y="3750183"/>
            <a:ext cx="4634967" cy="2303438"/>
          </a:xfrm>
          <a:prstGeom prst="rect">
            <a:avLst/>
          </a:prstGeom>
        </p:spPr>
      </p:pic>
      <p:sp>
        <p:nvSpPr>
          <p:cNvPr id="11" name="TextBox 10"/>
          <p:cNvSpPr txBox="1"/>
          <p:nvPr/>
        </p:nvSpPr>
        <p:spPr>
          <a:xfrm>
            <a:off x="141275" y="4129491"/>
            <a:ext cx="1284775" cy="307777"/>
          </a:xfrm>
          <a:prstGeom prst="rect">
            <a:avLst/>
          </a:prstGeom>
          <a:noFill/>
        </p:spPr>
        <p:txBody>
          <a:bodyPr wrap="none" rtlCol="0">
            <a:spAutoFit/>
          </a:bodyPr>
          <a:lstStyle/>
          <a:p>
            <a:r>
              <a:rPr lang="en-US" sz="1400" dirty="0" smtClean="0">
                <a:latin typeface="Bernard MT Condensed" panose="02050806060905020404" pitchFamily="18" charset="0"/>
              </a:rPr>
              <a:t>PAST PRESIDENT</a:t>
            </a:r>
            <a:endParaRPr lang="en-US" sz="1400" dirty="0">
              <a:latin typeface="Bernard MT Condensed" panose="02050806060905020404" pitchFamily="18" charset="0"/>
            </a:endParaRPr>
          </a:p>
        </p:txBody>
      </p:sp>
      <p:pic>
        <p:nvPicPr>
          <p:cNvPr id="12" name="Picture 20" descr="Home | SAE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578" y="3793610"/>
            <a:ext cx="972163" cy="48608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141275" y="5321383"/>
            <a:ext cx="1360557" cy="646331"/>
          </a:xfrm>
          <a:prstGeom prst="rect">
            <a:avLst/>
          </a:prstGeom>
          <a:noFill/>
        </p:spPr>
        <p:txBody>
          <a:bodyPr wrap="square" rtlCol="0">
            <a:spAutoFit/>
          </a:bodyPr>
          <a:lstStyle/>
          <a:p>
            <a:r>
              <a:rPr lang="en-US" sz="1000" b="1" dirty="0" smtClean="0">
                <a:solidFill>
                  <a:srgbClr val="002060"/>
                </a:solidFill>
              </a:rPr>
              <a:t>Rhea Begeman</a:t>
            </a:r>
            <a:r>
              <a:rPr lang="en-US" b="1" dirty="0" smtClean="0">
                <a:solidFill>
                  <a:srgbClr val="002060"/>
                </a:solidFill>
              </a:rPr>
              <a:t>, </a:t>
            </a:r>
            <a:r>
              <a:rPr lang="en-US" sz="600" b="1" dirty="0" smtClean="0">
                <a:solidFill>
                  <a:srgbClr val="002060"/>
                </a:solidFill>
              </a:rPr>
              <a:t>MS, BSN, RN </a:t>
            </a:r>
          </a:p>
          <a:p>
            <a:r>
              <a:rPr lang="en-US" sz="600" dirty="0" smtClean="0"/>
              <a:t>University of Illinois College of Medicine at Chicago</a:t>
            </a:r>
            <a:endParaRPr lang="en-US" sz="600" dirty="0"/>
          </a:p>
        </p:txBody>
      </p:sp>
    </p:spTree>
    <p:extLst>
      <p:ext uri="{BB962C8B-B14F-4D97-AF65-F5344CB8AC3E}">
        <p14:creationId xmlns:p14="http://schemas.microsoft.com/office/powerpoint/2010/main" val="2937405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10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900" decel="100000" fill="hold"/>
                                        <p:tgtEl>
                                          <p:spTgt spid="1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457200" y="1600200"/>
            <a:ext cx="8229600" cy="4525963"/>
          </a:xfrm>
        </p:spPr>
        <p:txBody>
          <a:bodyPr>
            <a:normAutofit fontScale="77500" lnSpcReduction="20000"/>
          </a:bodyPr>
          <a:lstStyle/>
          <a:p>
            <a:pPr lvl="0">
              <a:spcBef>
                <a:spcPts val="0"/>
              </a:spcBef>
              <a:buClr>
                <a:schemeClr val="dk1"/>
              </a:buClr>
              <a:buSzPct val="100000"/>
            </a:pPr>
            <a:r>
              <a:rPr lang="en-US" dirty="0"/>
              <a:t>President – Kain Robbins</a:t>
            </a:r>
          </a:p>
          <a:p>
            <a:pPr lvl="0">
              <a:spcBef>
                <a:spcPts val="544"/>
              </a:spcBef>
              <a:buClr>
                <a:schemeClr val="dk1"/>
              </a:buClr>
              <a:buSzPct val="100000"/>
            </a:pPr>
            <a:r>
              <a:rPr lang="en-US" dirty="0"/>
              <a:t>Immediate Past President –Rhea Begeman, RN, BSN, MS</a:t>
            </a:r>
          </a:p>
          <a:p>
            <a:pPr lvl="0">
              <a:spcBef>
                <a:spcPts val="544"/>
              </a:spcBef>
              <a:buClr>
                <a:schemeClr val="dk1"/>
              </a:buClr>
              <a:buSzPct val="100000"/>
            </a:pPr>
            <a:r>
              <a:rPr lang="en-US" dirty="0"/>
              <a:t>President Elect – Amy Jameson, Mphil, MA, MBA</a:t>
            </a:r>
          </a:p>
          <a:p>
            <a:pPr lvl="0">
              <a:spcBef>
                <a:spcPts val="544"/>
              </a:spcBef>
              <a:buClr>
                <a:schemeClr val="dk1"/>
              </a:buClr>
              <a:buSzPct val="100000"/>
            </a:pPr>
            <a:r>
              <a:rPr lang="en-US" dirty="0"/>
              <a:t>Secretary – David Christiansen, MBA</a:t>
            </a:r>
          </a:p>
          <a:p>
            <a:pPr lvl="0">
              <a:spcBef>
                <a:spcPts val="544"/>
              </a:spcBef>
              <a:buClr>
                <a:schemeClr val="dk1"/>
              </a:buClr>
              <a:buSzPct val="100000"/>
            </a:pPr>
            <a:r>
              <a:rPr lang="en-US" dirty="0"/>
              <a:t>Treasurer – Becky McGowan, MBA</a:t>
            </a:r>
          </a:p>
          <a:p>
            <a:pPr lvl="0">
              <a:spcBef>
                <a:spcPts val="544"/>
              </a:spcBef>
              <a:buClr>
                <a:schemeClr val="dk1"/>
              </a:buClr>
              <a:buSzPct val="100000"/>
            </a:pPr>
            <a:r>
              <a:rPr lang="en-US" dirty="0"/>
              <a:t>Member at Large SAEM Liaison – </a:t>
            </a:r>
            <a:r>
              <a:rPr lang="en-US" dirty="0" smtClean="0"/>
              <a:t>Open</a:t>
            </a:r>
            <a:endParaRPr lang="en-US" dirty="0"/>
          </a:p>
          <a:p>
            <a:pPr lvl="0">
              <a:spcBef>
                <a:spcPts val="544"/>
              </a:spcBef>
              <a:buClr>
                <a:schemeClr val="dk1"/>
              </a:buClr>
              <a:buSzPct val="100000"/>
            </a:pPr>
            <a:r>
              <a:rPr lang="en-US" dirty="0"/>
              <a:t>Member at Large AACEM Liaison – </a:t>
            </a:r>
            <a:r>
              <a:rPr lang="en-US" dirty="0" smtClean="0"/>
              <a:t>Open</a:t>
            </a:r>
            <a:endParaRPr lang="en-US" dirty="0"/>
          </a:p>
          <a:p>
            <a:pPr lvl="0">
              <a:spcBef>
                <a:spcPts val="544"/>
              </a:spcBef>
              <a:buClr>
                <a:schemeClr val="dk1"/>
              </a:buClr>
              <a:buSzPct val="100000"/>
            </a:pPr>
            <a:r>
              <a:rPr lang="en-US" dirty="0"/>
              <a:t>Member at Large – Travis Schmitz, PhD, MBA</a:t>
            </a:r>
          </a:p>
          <a:p>
            <a:pPr lvl="0">
              <a:spcBef>
                <a:spcPts val="544"/>
              </a:spcBef>
              <a:buClr>
                <a:schemeClr val="dk1"/>
              </a:buClr>
              <a:buSzPct val="100000"/>
            </a:pPr>
            <a:r>
              <a:rPr lang="en-US" dirty="0"/>
              <a:t>Member at Large – Jennifer Patton Muir, MBA</a:t>
            </a:r>
          </a:p>
          <a:p>
            <a:pPr>
              <a:spcBef>
                <a:spcPts val="544"/>
              </a:spcBef>
              <a:buClr>
                <a:schemeClr val="dk1"/>
              </a:buClr>
              <a:buSzPct val="100000"/>
            </a:pPr>
            <a:r>
              <a:rPr lang="en-US" dirty="0"/>
              <a:t>SAEM Board Liaison </a:t>
            </a:r>
            <a:r>
              <a:rPr lang="en-US" dirty="0" smtClean="0"/>
              <a:t>– </a:t>
            </a:r>
            <a:r>
              <a:rPr lang="en-US" dirty="0"/>
              <a:t>Dr. Jody Vogel, MPH, </a:t>
            </a:r>
            <a:r>
              <a:rPr lang="en-US" dirty="0" smtClean="0"/>
              <a:t>MSW</a:t>
            </a:r>
            <a:endParaRPr lang="en-US" dirty="0"/>
          </a:p>
          <a:p>
            <a:pPr lvl="0">
              <a:spcBef>
                <a:spcPts val="544"/>
              </a:spcBef>
              <a:buClr>
                <a:schemeClr val="dk1"/>
              </a:buClr>
              <a:buSzPct val="100000"/>
            </a:pPr>
            <a:r>
              <a:rPr lang="en-US" dirty="0"/>
              <a:t>SAEM Staff Liaison – Michelle Aguirre, MPA</a:t>
            </a:r>
          </a:p>
        </p:txBody>
      </p:sp>
      <p:sp>
        <p:nvSpPr>
          <p:cNvPr id="7" name="Title 1"/>
          <p:cNvSpPr txBox="1">
            <a:spLocks/>
          </p:cNvSpPr>
          <p:nvPr/>
        </p:nvSpPr>
        <p:spPr>
          <a:xfrm>
            <a:off x="172684" y="0"/>
            <a:ext cx="82296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400" kern="1200">
                <a:solidFill>
                  <a:schemeClr val="bg1"/>
                </a:solidFill>
                <a:latin typeface="+mj-lt"/>
                <a:ea typeface="+mj-ea"/>
                <a:cs typeface="+mj-cs"/>
              </a:defRPr>
            </a:lvl1pPr>
          </a:lstStyle>
          <a:p>
            <a:r>
              <a:rPr lang="en-US" sz="3600" dirty="0" smtClean="0"/>
              <a:t>AAAEM 2022-2023 Executive Leadership</a:t>
            </a:r>
            <a:endParaRPr lang="en-US" sz="3600" dirty="0"/>
          </a:p>
        </p:txBody>
      </p:sp>
    </p:spTree>
    <p:extLst>
      <p:ext uri="{BB962C8B-B14F-4D97-AF65-F5344CB8AC3E}">
        <p14:creationId xmlns:p14="http://schemas.microsoft.com/office/powerpoint/2010/main" val="17431267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AAAEM “DEAD PRESIDENTS”</a:t>
            </a:r>
            <a:endParaRPr lang="en-US" dirty="0"/>
          </a:p>
        </p:txBody>
      </p:sp>
      <p:pic>
        <p:nvPicPr>
          <p:cNvPr id="4" name="Picture 3"/>
          <p:cNvPicPr>
            <a:picLocks noChangeAspect="1"/>
          </p:cNvPicPr>
          <p:nvPr/>
        </p:nvPicPr>
        <p:blipFill>
          <a:blip r:embed="rId2"/>
          <a:stretch>
            <a:fillRect/>
          </a:stretch>
        </p:blipFill>
        <p:spPr>
          <a:xfrm>
            <a:off x="281577" y="1300773"/>
            <a:ext cx="1130214" cy="1280160"/>
          </a:xfrm>
          <a:prstGeom prst="rect">
            <a:avLst/>
          </a:prstGeom>
        </p:spPr>
      </p:pic>
      <p:pic>
        <p:nvPicPr>
          <p:cNvPr id="5" name="Picture 4"/>
          <p:cNvPicPr>
            <a:picLocks noChangeAspect="1"/>
          </p:cNvPicPr>
          <p:nvPr/>
        </p:nvPicPr>
        <p:blipFill>
          <a:blip r:embed="rId3"/>
          <a:stretch>
            <a:fillRect/>
          </a:stretch>
        </p:blipFill>
        <p:spPr>
          <a:xfrm>
            <a:off x="3525210" y="2648159"/>
            <a:ext cx="1112499" cy="1280160"/>
          </a:xfrm>
          <a:prstGeom prst="rect">
            <a:avLst/>
          </a:prstGeom>
        </p:spPr>
      </p:pic>
      <p:pic>
        <p:nvPicPr>
          <p:cNvPr id="6" name="Picture 5"/>
          <p:cNvPicPr>
            <a:picLocks noChangeAspect="1"/>
          </p:cNvPicPr>
          <p:nvPr/>
        </p:nvPicPr>
        <p:blipFill>
          <a:blip r:embed="rId4"/>
          <a:stretch>
            <a:fillRect/>
          </a:stretch>
        </p:blipFill>
        <p:spPr>
          <a:xfrm>
            <a:off x="281577" y="2648160"/>
            <a:ext cx="1130214" cy="1280160"/>
          </a:xfrm>
          <a:prstGeom prst="rect">
            <a:avLst/>
          </a:prstGeom>
        </p:spPr>
      </p:pic>
      <p:sp>
        <p:nvSpPr>
          <p:cNvPr id="8" name="TextBox 7"/>
          <p:cNvSpPr txBox="1"/>
          <p:nvPr/>
        </p:nvSpPr>
        <p:spPr>
          <a:xfrm>
            <a:off x="1516172" y="1386855"/>
            <a:ext cx="1089868" cy="523220"/>
          </a:xfrm>
          <a:prstGeom prst="rect">
            <a:avLst/>
          </a:prstGeom>
          <a:noFill/>
        </p:spPr>
        <p:txBody>
          <a:bodyPr wrap="square" rtlCol="0">
            <a:spAutoFit/>
          </a:bodyPr>
          <a:lstStyle/>
          <a:p>
            <a:r>
              <a:rPr lang="en-US" sz="1400" dirty="0" smtClean="0">
                <a:latin typeface="Bodoni MT Black" panose="02070A03080606020203" pitchFamily="18" charset="0"/>
              </a:rPr>
              <a:t>KEN MARX</a:t>
            </a:r>
            <a:endParaRPr lang="en-US" sz="1400" dirty="0">
              <a:latin typeface="Bodoni MT Black" panose="02070A03080606020203" pitchFamily="18" charset="0"/>
            </a:endParaRPr>
          </a:p>
        </p:txBody>
      </p:sp>
      <p:pic>
        <p:nvPicPr>
          <p:cNvPr id="9" name="Picture 8"/>
          <p:cNvPicPr>
            <a:picLocks noChangeAspect="1"/>
          </p:cNvPicPr>
          <p:nvPr/>
        </p:nvPicPr>
        <p:blipFill>
          <a:blip r:embed="rId5"/>
          <a:stretch>
            <a:fillRect/>
          </a:stretch>
        </p:blipFill>
        <p:spPr>
          <a:xfrm>
            <a:off x="287641" y="3995547"/>
            <a:ext cx="1124150" cy="1280160"/>
          </a:xfrm>
          <a:prstGeom prst="rect">
            <a:avLst/>
          </a:prstGeom>
        </p:spPr>
      </p:pic>
      <p:pic>
        <p:nvPicPr>
          <p:cNvPr id="10" name="Picture 9"/>
          <p:cNvPicPr>
            <a:picLocks noChangeAspect="1"/>
          </p:cNvPicPr>
          <p:nvPr/>
        </p:nvPicPr>
        <p:blipFill>
          <a:blip r:embed="rId6"/>
          <a:stretch>
            <a:fillRect/>
          </a:stretch>
        </p:blipFill>
        <p:spPr>
          <a:xfrm>
            <a:off x="3514523" y="1300773"/>
            <a:ext cx="1123186" cy="1280160"/>
          </a:xfrm>
          <a:prstGeom prst="rect">
            <a:avLst/>
          </a:prstGeom>
        </p:spPr>
      </p:pic>
      <p:pic>
        <p:nvPicPr>
          <p:cNvPr id="11" name="Picture 10"/>
          <p:cNvPicPr>
            <a:picLocks noChangeAspect="1"/>
          </p:cNvPicPr>
          <p:nvPr/>
        </p:nvPicPr>
        <p:blipFill>
          <a:blip r:embed="rId7"/>
          <a:stretch>
            <a:fillRect/>
          </a:stretch>
        </p:blipFill>
        <p:spPr>
          <a:xfrm>
            <a:off x="3514523" y="3995545"/>
            <a:ext cx="1123186" cy="1280160"/>
          </a:xfrm>
          <a:prstGeom prst="rect">
            <a:avLst/>
          </a:prstGeom>
        </p:spPr>
      </p:pic>
      <p:pic>
        <p:nvPicPr>
          <p:cNvPr id="12" name="Picture 11"/>
          <p:cNvPicPr>
            <a:picLocks noChangeAspect="1"/>
          </p:cNvPicPr>
          <p:nvPr/>
        </p:nvPicPr>
        <p:blipFill>
          <a:blip r:embed="rId8"/>
          <a:stretch>
            <a:fillRect/>
          </a:stretch>
        </p:blipFill>
        <p:spPr>
          <a:xfrm>
            <a:off x="3525210" y="5327607"/>
            <a:ext cx="1125471" cy="1280160"/>
          </a:xfrm>
          <a:prstGeom prst="rect">
            <a:avLst/>
          </a:prstGeom>
        </p:spPr>
      </p:pic>
      <p:pic>
        <p:nvPicPr>
          <p:cNvPr id="13" name="Picture 12"/>
          <p:cNvPicPr>
            <a:picLocks noChangeAspect="1"/>
          </p:cNvPicPr>
          <p:nvPr/>
        </p:nvPicPr>
        <p:blipFill>
          <a:blip r:embed="rId9"/>
          <a:stretch>
            <a:fillRect/>
          </a:stretch>
        </p:blipFill>
        <p:spPr>
          <a:xfrm>
            <a:off x="6475443" y="1300774"/>
            <a:ext cx="1168941" cy="1280160"/>
          </a:xfrm>
          <a:prstGeom prst="rect">
            <a:avLst/>
          </a:prstGeom>
        </p:spPr>
      </p:pic>
      <p:pic>
        <p:nvPicPr>
          <p:cNvPr id="14" name="Picture 13"/>
          <p:cNvPicPr>
            <a:picLocks noChangeAspect="1"/>
          </p:cNvPicPr>
          <p:nvPr/>
        </p:nvPicPr>
        <p:blipFill>
          <a:blip r:embed="rId10"/>
          <a:stretch>
            <a:fillRect/>
          </a:stretch>
        </p:blipFill>
        <p:spPr>
          <a:xfrm>
            <a:off x="6475442" y="2648159"/>
            <a:ext cx="1168941" cy="1280160"/>
          </a:xfrm>
          <a:prstGeom prst="rect">
            <a:avLst/>
          </a:prstGeom>
        </p:spPr>
      </p:pic>
      <p:pic>
        <p:nvPicPr>
          <p:cNvPr id="15" name="Picture 14"/>
          <p:cNvPicPr>
            <a:picLocks noChangeAspect="1"/>
          </p:cNvPicPr>
          <p:nvPr/>
        </p:nvPicPr>
        <p:blipFill>
          <a:blip r:embed="rId11"/>
          <a:stretch>
            <a:fillRect/>
          </a:stretch>
        </p:blipFill>
        <p:spPr>
          <a:xfrm>
            <a:off x="6475443" y="3995547"/>
            <a:ext cx="1168941" cy="1280160"/>
          </a:xfrm>
          <a:prstGeom prst="rect">
            <a:avLst/>
          </a:prstGeom>
        </p:spPr>
      </p:pic>
      <p:sp>
        <p:nvSpPr>
          <p:cNvPr id="16" name="TextBox 15"/>
          <p:cNvSpPr txBox="1"/>
          <p:nvPr/>
        </p:nvSpPr>
        <p:spPr>
          <a:xfrm>
            <a:off x="1500158" y="2767854"/>
            <a:ext cx="1325337" cy="523220"/>
          </a:xfrm>
          <a:prstGeom prst="rect">
            <a:avLst/>
          </a:prstGeom>
          <a:noFill/>
        </p:spPr>
        <p:txBody>
          <a:bodyPr wrap="square" rtlCol="0">
            <a:spAutoFit/>
          </a:bodyPr>
          <a:lstStyle/>
          <a:p>
            <a:r>
              <a:rPr lang="en-US" sz="1400" dirty="0" smtClean="0">
                <a:latin typeface="Bodoni MT Black" panose="02070A03080606020203" pitchFamily="18" charset="0"/>
              </a:rPr>
              <a:t>JIM SCHEULEN</a:t>
            </a:r>
            <a:endParaRPr lang="en-US" sz="1400" dirty="0">
              <a:latin typeface="Bodoni MT Black" panose="02070A03080606020203" pitchFamily="18" charset="0"/>
            </a:endParaRPr>
          </a:p>
        </p:txBody>
      </p:sp>
      <p:sp>
        <p:nvSpPr>
          <p:cNvPr id="17" name="TextBox 16"/>
          <p:cNvSpPr txBox="1"/>
          <p:nvPr/>
        </p:nvSpPr>
        <p:spPr>
          <a:xfrm>
            <a:off x="1500158" y="4183105"/>
            <a:ext cx="1325337" cy="523220"/>
          </a:xfrm>
          <a:prstGeom prst="rect">
            <a:avLst/>
          </a:prstGeom>
          <a:noFill/>
        </p:spPr>
        <p:txBody>
          <a:bodyPr wrap="square" rtlCol="0">
            <a:spAutoFit/>
          </a:bodyPr>
          <a:lstStyle/>
          <a:p>
            <a:r>
              <a:rPr lang="en-US" sz="1400" dirty="0" smtClean="0">
                <a:latin typeface="Bodoni MT Black" panose="02070A03080606020203" pitchFamily="18" charset="0"/>
              </a:rPr>
              <a:t>JILL ZAHEER</a:t>
            </a:r>
            <a:endParaRPr lang="en-US" sz="1400" dirty="0">
              <a:latin typeface="Bodoni MT Black" panose="02070A03080606020203" pitchFamily="18" charset="0"/>
            </a:endParaRPr>
          </a:p>
        </p:txBody>
      </p:sp>
      <p:sp>
        <p:nvSpPr>
          <p:cNvPr id="18" name="TextBox 17"/>
          <p:cNvSpPr txBox="1"/>
          <p:nvPr/>
        </p:nvSpPr>
        <p:spPr>
          <a:xfrm>
            <a:off x="1500158" y="5444467"/>
            <a:ext cx="1707519" cy="523220"/>
          </a:xfrm>
          <a:prstGeom prst="rect">
            <a:avLst/>
          </a:prstGeom>
          <a:noFill/>
        </p:spPr>
        <p:txBody>
          <a:bodyPr wrap="square" rtlCol="0">
            <a:spAutoFit/>
          </a:bodyPr>
          <a:lstStyle/>
          <a:p>
            <a:r>
              <a:rPr lang="en-US" sz="1400" dirty="0" smtClean="0">
                <a:latin typeface="Bodoni MT Black" panose="02070A03080606020203" pitchFamily="18" charset="0"/>
              </a:rPr>
              <a:t>RICHARD MCADAMS</a:t>
            </a:r>
            <a:endParaRPr lang="en-US" sz="1400" dirty="0">
              <a:latin typeface="Bodoni MT Black" panose="02070A03080606020203" pitchFamily="18" charset="0"/>
            </a:endParaRPr>
          </a:p>
        </p:txBody>
      </p:sp>
      <p:sp>
        <p:nvSpPr>
          <p:cNvPr id="19" name="TextBox 18"/>
          <p:cNvSpPr txBox="1"/>
          <p:nvPr/>
        </p:nvSpPr>
        <p:spPr>
          <a:xfrm>
            <a:off x="4697293" y="1386855"/>
            <a:ext cx="1648643" cy="523220"/>
          </a:xfrm>
          <a:prstGeom prst="rect">
            <a:avLst/>
          </a:prstGeom>
          <a:noFill/>
        </p:spPr>
        <p:txBody>
          <a:bodyPr wrap="square" rtlCol="0">
            <a:spAutoFit/>
          </a:bodyPr>
          <a:lstStyle/>
          <a:p>
            <a:r>
              <a:rPr lang="en-US" sz="1400" dirty="0" smtClean="0">
                <a:latin typeface="Bodoni MT Black" panose="02070A03080606020203" pitchFamily="18" charset="0"/>
              </a:rPr>
              <a:t>LINDA DAVIS MOON</a:t>
            </a:r>
            <a:endParaRPr lang="en-US" sz="1400" dirty="0">
              <a:latin typeface="Bodoni MT Black" panose="02070A03080606020203" pitchFamily="18" charset="0"/>
            </a:endParaRPr>
          </a:p>
        </p:txBody>
      </p:sp>
      <p:sp>
        <p:nvSpPr>
          <p:cNvPr id="20" name="TextBox 19"/>
          <p:cNvSpPr txBox="1"/>
          <p:nvPr/>
        </p:nvSpPr>
        <p:spPr>
          <a:xfrm>
            <a:off x="4697292" y="2742662"/>
            <a:ext cx="1648643" cy="523220"/>
          </a:xfrm>
          <a:prstGeom prst="rect">
            <a:avLst/>
          </a:prstGeom>
          <a:noFill/>
        </p:spPr>
        <p:txBody>
          <a:bodyPr wrap="square" rtlCol="0">
            <a:spAutoFit/>
          </a:bodyPr>
          <a:lstStyle/>
          <a:p>
            <a:r>
              <a:rPr lang="en-US" sz="1400" dirty="0" smtClean="0">
                <a:latin typeface="Bodoni MT Black" panose="02070A03080606020203" pitchFamily="18" charset="0"/>
              </a:rPr>
              <a:t>KIRSTEN ROUNDS</a:t>
            </a:r>
            <a:endParaRPr lang="en-US" sz="1400" dirty="0">
              <a:latin typeface="Bodoni MT Black" panose="02070A03080606020203" pitchFamily="18" charset="0"/>
            </a:endParaRPr>
          </a:p>
        </p:txBody>
      </p:sp>
      <p:sp>
        <p:nvSpPr>
          <p:cNvPr id="21" name="TextBox 20"/>
          <p:cNvSpPr txBox="1"/>
          <p:nvPr/>
        </p:nvSpPr>
        <p:spPr>
          <a:xfrm>
            <a:off x="4732254" y="4184550"/>
            <a:ext cx="1648643" cy="523220"/>
          </a:xfrm>
          <a:prstGeom prst="rect">
            <a:avLst/>
          </a:prstGeom>
          <a:noFill/>
        </p:spPr>
        <p:txBody>
          <a:bodyPr wrap="square" rtlCol="0">
            <a:spAutoFit/>
          </a:bodyPr>
          <a:lstStyle/>
          <a:p>
            <a:r>
              <a:rPr lang="en-US" sz="1400" dirty="0" smtClean="0">
                <a:latin typeface="Bodoni MT Black" panose="02070A03080606020203" pitchFamily="18" charset="0"/>
              </a:rPr>
              <a:t>LOUIS BURTON</a:t>
            </a:r>
            <a:endParaRPr lang="en-US" sz="1400" dirty="0">
              <a:latin typeface="Bodoni MT Black" panose="02070A03080606020203" pitchFamily="18" charset="0"/>
            </a:endParaRPr>
          </a:p>
        </p:txBody>
      </p:sp>
      <p:sp>
        <p:nvSpPr>
          <p:cNvPr id="22" name="TextBox 21"/>
          <p:cNvSpPr txBox="1"/>
          <p:nvPr/>
        </p:nvSpPr>
        <p:spPr>
          <a:xfrm>
            <a:off x="4826799" y="5444467"/>
            <a:ext cx="1648643" cy="523220"/>
          </a:xfrm>
          <a:prstGeom prst="rect">
            <a:avLst/>
          </a:prstGeom>
          <a:noFill/>
        </p:spPr>
        <p:txBody>
          <a:bodyPr wrap="square" rtlCol="0">
            <a:spAutoFit/>
          </a:bodyPr>
          <a:lstStyle/>
          <a:p>
            <a:r>
              <a:rPr lang="en-US" sz="1400" dirty="0" smtClean="0">
                <a:latin typeface="Bodoni MT Black" panose="02070A03080606020203" pitchFamily="18" charset="0"/>
              </a:rPr>
              <a:t>ANTOINETTE BROOKE</a:t>
            </a:r>
            <a:endParaRPr lang="en-US" sz="1400" dirty="0">
              <a:latin typeface="Bodoni MT Black" panose="02070A03080606020203" pitchFamily="18" charset="0"/>
            </a:endParaRPr>
          </a:p>
        </p:txBody>
      </p:sp>
      <p:sp>
        <p:nvSpPr>
          <p:cNvPr id="23" name="TextBox 22"/>
          <p:cNvSpPr txBox="1"/>
          <p:nvPr/>
        </p:nvSpPr>
        <p:spPr>
          <a:xfrm>
            <a:off x="7709137" y="1522652"/>
            <a:ext cx="1281522" cy="523220"/>
          </a:xfrm>
          <a:prstGeom prst="rect">
            <a:avLst/>
          </a:prstGeom>
          <a:noFill/>
        </p:spPr>
        <p:txBody>
          <a:bodyPr wrap="square" rtlCol="0">
            <a:spAutoFit/>
          </a:bodyPr>
          <a:lstStyle/>
          <a:p>
            <a:r>
              <a:rPr lang="en-US" sz="1400" dirty="0" smtClean="0">
                <a:latin typeface="Bodoni MT Black" panose="02070A03080606020203" pitchFamily="18" charset="0"/>
              </a:rPr>
              <a:t>GREG ARCHUAL</a:t>
            </a:r>
            <a:endParaRPr lang="en-US" sz="1400" dirty="0">
              <a:latin typeface="Bodoni MT Black" panose="02070A03080606020203" pitchFamily="18" charset="0"/>
            </a:endParaRPr>
          </a:p>
        </p:txBody>
      </p:sp>
      <p:sp>
        <p:nvSpPr>
          <p:cNvPr id="24" name="TextBox 23"/>
          <p:cNvSpPr txBox="1"/>
          <p:nvPr/>
        </p:nvSpPr>
        <p:spPr>
          <a:xfrm>
            <a:off x="7644384" y="2790970"/>
            <a:ext cx="1411028" cy="523220"/>
          </a:xfrm>
          <a:prstGeom prst="rect">
            <a:avLst/>
          </a:prstGeom>
          <a:noFill/>
        </p:spPr>
        <p:txBody>
          <a:bodyPr wrap="square" rtlCol="0">
            <a:spAutoFit/>
          </a:bodyPr>
          <a:lstStyle/>
          <a:p>
            <a:r>
              <a:rPr lang="en-US" sz="1400" dirty="0" smtClean="0">
                <a:latin typeface="Bodoni MT Black" panose="02070A03080606020203" pitchFamily="18" charset="0"/>
              </a:rPr>
              <a:t>ASHLEE MELENDEZ</a:t>
            </a:r>
            <a:endParaRPr lang="en-US" sz="1400" dirty="0">
              <a:latin typeface="Bodoni MT Black" panose="02070A03080606020203" pitchFamily="18" charset="0"/>
            </a:endParaRPr>
          </a:p>
        </p:txBody>
      </p:sp>
      <p:sp>
        <p:nvSpPr>
          <p:cNvPr id="25" name="TextBox 24"/>
          <p:cNvSpPr txBox="1"/>
          <p:nvPr/>
        </p:nvSpPr>
        <p:spPr>
          <a:xfrm>
            <a:off x="7664098" y="4112405"/>
            <a:ext cx="1411028" cy="523220"/>
          </a:xfrm>
          <a:prstGeom prst="rect">
            <a:avLst/>
          </a:prstGeom>
          <a:noFill/>
        </p:spPr>
        <p:txBody>
          <a:bodyPr wrap="square" rtlCol="0">
            <a:spAutoFit/>
          </a:bodyPr>
          <a:lstStyle/>
          <a:p>
            <a:r>
              <a:rPr lang="en-US" sz="1400" dirty="0" smtClean="0">
                <a:latin typeface="Bodoni MT Black" panose="02070A03080606020203" pitchFamily="18" charset="0"/>
              </a:rPr>
              <a:t>RHEA BEGEMAN</a:t>
            </a:r>
            <a:endParaRPr lang="en-US" sz="1400" dirty="0">
              <a:latin typeface="Bodoni MT Black" panose="02070A03080606020203" pitchFamily="18" charset="0"/>
            </a:endParaRPr>
          </a:p>
        </p:txBody>
      </p:sp>
      <p:pic>
        <p:nvPicPr>
          <p:cNvPr id="3" name="Picture 2"/>
          <p:cNvPicPr>
            <a:picLocks noChangeAspect="1"/>
          </p:cNvPicPr>
          <p:nvPr/>
        </p:nvPicPr>
        <p:blipFill>
          <a:blip r:embed="rId12"/>
          <a:stretch>
            <a:fillRect/>
          </a:stretch>
        </p:blipFill>
        <p:spPr>
          <a:xfrm>
            <a:off x="281577" y="5306618"/>
            <a:ext cx="1146141" cy="1280160"/>
          </a:xfrm>
          <a:prstGeom prst="rect">
            <a:avLst/>
          </a:prstGeom>
        </p:spPr>
      </p:pic>
    </p:spTree>
    <p:extLst>
      <p:ext uri="{BB962C8B-B14F-4D97-AF65-F5344CB8AC3E}">
        <p14:creationId xmlns:p14="http://schemas.microsoft.com/office/powerpoint/2010/main" val="2523384532"/>
      </p:ext>
    </p:extLst>
  </p:cSld>
  <p:clrMapOvr>
    <a:masterClrMapping/>
  </p:clrMapOvr>
  <p:timing>
    <p:tnLst>
      <p:par>
        <p:cTn id="1" dur="indefinite" restart="never" nodeType="tmRoot"/>
      </p:par>
    </p:tnLst>
  </p:timing>
</p:sld>
</file>

<file path=ppt/theme/theme1.xml><?xml version="1.0" encoding="utf-8"?>
<a:theme xmlns:a="http://schemas.openxmlformats.org/drawingml/2006/main" name="AAAEM PowerPoin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AAAEM PowerPoint Template</Template>
  <TotalTime>6308</TotalTime>
  <Words>2259</Words>
  <Application>Microsoft Office PowerPoint</Application>
  <PresentationFormat>On-screen Show (4:3)</PresentationFormat>
  <Paragraphs>543</Paragraphs>
  <Slides>53</Slides>
  <Notes>0</Notes>
  <HiddenSlides>0</HiddenSlides>
  <MMClips>3</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53</vt:i4>
      </vt:variant>
    </vt:vector>
  </HeadingPairs>
  <TitlesOfParts>
    <vt:vector size="65" baseType="lpstr">
      <vt:lpstr>Arial</vt:lpstr>
      <vt:lpstr>Arial Narrow</vt:lpstr>
      <vt:lpstr>Bernard MT Condensed</vt:lpstr>
      <vt:lpstr>Bodoni MT Black</vt:lpstr>
      <vt:lpstr>Calibri</vt:lpstr>
      <vt:lpstr>Helvetica Neue</vt:lpstr>
      <vt:lpstr>Noto Sans Symbols</vt:lpstr>
      <vt:lpstr>PT Serif</vt:lpstr>
      <vt:lpstr>Roboto</vt:lpstr>
      <vt:lpstr>Wingdings</vt:lpstr>
      <vt:lpstr>AAAEM PowerPoint Template</vt:lpstr>
      <vt:lpstr>Worksheet</vt:lpstr>
      <vt:lpstr>AAAEM 13th (?) Annual Meeting March 20, 2022 San Juan, Puerto Rico</vt:lpstr>
      <vt:lpstr>Meeting Agenda</vt:lpstr>
      <vt:lpstr>AAAEM 2021-2022 In Review</vt:lpstr>
      <vt:lpstr>AAAEM Organization</vt:lpstr>
      <vt:lpstr>PowerPoint Presentation</vt:lpstr>
      <vt:lpstr>Executive Committee</vt:lpstr>
      <vt:lpstr>Executive Committee</vt:lpstr>
      <vt:lpstr>PowerPoint Presentation</vt:lpstr>
      <vt:lpstr>AAAEM “DEAD PRESIDENTS”</vt:lpstr>
      <vt:lpstr>AAAEM Committees</vt:lpstr>
      <vt:lpstr>AAAEM Committees</vt:lpstr>
      <vt:lpstr>AAAEM Committees</vt:lpstr>
      <vt:lpstr>AAAEM Treasurer’s Report</vt:lpstr>
      <vt:lpstr>PowerPoint Presentation</vt:lpstr>
      <vt:lpstr>PowerPoint Presentation</vt:lpstr>
      <vt:lpstr>PowerPoint Presentation</vt:lpstr>
      <vt:lpstr>PowerPoint Presentation</vt:lpstr>
      <vt:lpstr>PowerPoint Presentation</vt:lpstr>
      <vt:lpstr>Member Re(Acquaintance)</vt:lpstr>
      <vt:lpstr>PowerPoint Presentation</vt:lpstr>
      <vt:lpstr>Getting to know each other</vt:lpstr>
      <vt:lpstr>Transition of Leadership</vt:lpstr>
      <vt:lpstr>AAAEM 2022-2023 Executive Leadership</vt:lpstr>
      <vt:lpstr>PowerPoint Presentation</vt:lpstr>
      <vt:lpstr>PowerPoint Presentation</vt:lpstr>
      <vt:lpstr>Membership Committee</vt:lpstr>
      <vt:lpstr>Membership Committee</vt:lpstr>
      <vt:lpstr>Communications Committee </vt:lpstr>
      <vt:lpstr>Communication Committee Members</vt:lpstr>
      <vt:lpstr>Communication Committee Members</vt:lpstr>
      <vt:lpstr>Benchmark Committee </vt:lpstr>
      <vt:lpstr>Benchmark Committee</vt:lpstr>
      <vt:lpstr>PowerPoint Presentation</vt:lpstr>
      <vt:lpstr>AAAEM Strategic Planning Committee 2021/2022</vt:lpstr>
      <vt:lpstr>2021/2022 Key Accomplishments</vt:lpstr>
      <vt:lpstr>Strategic Membership Survey Results</vt:lpstr>
      <vt:lpstr>2021/2022 Key Accomplishments</vt:lpstr>
      <vt:lpstr>2021/2022 Key Accomplishments</vt:lpstr>
      <vt:lpstr>Strategic Planning Committee Proposed Goals for 2022/2023</vt:lpstr>
      <vt:lpstr>Education Committee March 2022 </vt:lpstr>
      <vt:lpstr>Education Committee</vt:lpstr>
      <vt:lpstr>Inclusiveness, Diversity, Equity and Anti-Racism (IDEA) Committee Report</vt:lpstr>
      <vt:lpstr>IDEA Committee Members </vt:lpstr>
      <vt:lpstr>IDEA Committee Members </vt:lpstr>
      <vt:lpstr>Wellness Committee March 2022 </vt:lpstr>
      <vt:lpstr>Wellness Committee</vt:lpstr>
      <vt:lpstr> Nominating Committee March 2022 </vt:lpstr>
      <vt:lpstr>AAAEM Award Descriptions and Guidelines</vt:lpstr>
      <vt:lpstr>Awards cont’d</vt:lpstr>
      <vt:lpstr>Awards cont’d</vt:lpstr>
      <vt:lpstr>SAEM ‘22</vt:lpstr>
      <vt:lpstr>Open Discussion</vt:lpstr>
      <vt:lpstr>Committee Time</vt:lpstr>
    </vt:vector>
  </TitlesOfParts>
  <Company>Lifespan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8th Annual AACEM/AAAEM Retreat Tempe, AZ</dc:title>
  <dc:creator>Rounds, Kirsten</dc:creator>
  <cp:lastModifiedBy>Robbins, Kain</cp:lastModifiedBy>
  <cp:revision>122</cp:revision>
  <cp:lastPrinted>2017-02-07T19:24:31Z</cp:lastPrinted>
  <dcterms:created xsi:type="dcterms:W3CDTF">2016-02-16T13:21:42Z</dcterms:created>
  <dcterms:modified xsi:type="dcterms:W3CDTF">2022-03-23T14:08:21Z</dcterms:modified>
</cp:coreProperties>
</file>