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Proxima Nova"/>
      <p:regular r:id="rId21"/>
      <p:bold r:id="rId22"/>
      <p:italic r:id="rId23"/>
      <p:boldItalic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29" roundtripDataSignature="AMtx7mjSAw1gfRC50Ks+o3Gw6nxBMnfU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F61C61-A4F5-4638-9C97-E52EE6F87C7F}">
  <a:tblStyle styleId="{DEF61C61-A4F5-4638-9C97-E52EE6F87C7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D3A3A86-B15B-43A0-B4E7-AC6E2D8FE1C8}"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2023 Match results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278215223097111E-2"/>
          <c:y val="8.5994720885592124E-2"/>
          <c:w val="0.87427734033245841"/>
          <c:h val="0.68859199615173083"/>
        </c:manualLayout>
      </c:layout>
      <c:barChart>
        <c:barDir val="col"/>
        <c:grouping val="clustered"/>
        <c:varyColors val="0"/>
        <c:ser>
          <c:idx val="0"/>
          <c:order val="0"/>
          <c:tx>
            <c:strRef>
              <c:f>Sheet1!$B$1</c:f>
              <c:strCache>
                <c:ptCount val="1"/>
                <c:pt idx="0">
                  <c:v>Slots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West</c:v>
                </c:pt>
                <c:pt idx="1">
                  <c:v>Central</c:v>
                </c:pt>
                <c:pt idx="2">
                  <c:v>South</c:v>
                </c:pt>
                <c:pt idx="3">
                  <c:v>NorEast</c:v>
                </c:pt>
              </c:strCache>
            </c:strRef>
          </c:cat>
          <c:val>
            <c:numRef>
              <c:f>Sheet1!$B$2:$B$5</c:f>
              <c:numCache>
                <c:formatCode>General</c:formatCode>
                <c:ptCount val="4"/>
                <c:pt idx="0">
                  <c:v>440</c:v>
                </c:pt>
                <c:pt idx="1">
                  <c:v>707</c:v>
                </c:pt>
                <c:pt idx="2">
                  <c:v>927</c:v>
                </c:pt>
                <c:pt idx="3">
                  <c:v>954</c:v>
                </c:pt>
              </c:numCache>
            </c:numRef>
          </c:val>
          <c:extLst>
            <c:ext xmlns:c16="http://schemas.microsoft.com/office/drawing/2014/chart" uri="{C3380CC4-5D6E-409C-BE32-E72D297353CC}">
              <c16:uniqueId val="{00000000-F467-E240-A472-802868F7D7A7}"/>
            </c:ext>
          </c:extLst>
        </c:ser>
        <c:ser>
          <c:idx val="1"/>
          <c:order val="1"/>
          <c:tx>
            <c:strRef>
              <c:f>Sheet1!$C$1</c:f>
              <c:strCache>
                <c:ptCount val="1"/>
                <c:pt idx="0">
                  <c:v>Unfilled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West</c:v>
                </c:pt>
                <c:pt idx="1">
                  <c:v>Central</c:v>
                </c:pt>
                <c:pt idx="2">
                  <c:v>South</c:v>
                </c:pt>
                <c:pt idx="3">
                  <c:v>NorEast</c:v>
                </c:pt>
              </c:strCache>
            </c:strRef>
          </c:cat>
          <c:val>
            <c:numRef>
              <c:f>Sheet1!$C$2:$C$5</c:f>
              <c:numCache>
                <c:formatCode>General</c:formatCode>
                <c:ptCount val="4"/>
                <c:pt idx="0">
                  <c:v>6</c:v>
                </c:pt>
                <c:pt idx="1">
                  <c:v>38</c:v>
                </c:pt>
                <c:pt idx="2">
                  <c:v>45</c:v>
                </c:pt>
                <c:pt idx="3">
                  <c:v>48</c:v>
                </c:pt>
              </c:numCache>
            </c:numRef>
          </c:val>
          <c:extLst>
            <c:ext xmlns:c16="http://schemas.microsoft.com/office/drawing/2014/chart" uri="{C3380CC4-5D6E-409C-BE32-E72D297353CC}">
              <c16:uniqueId val="{00000001-F467-E240-A472-802868F7D7A7}"/>
            </c:ext>
          </c:extLst>
        </c:ser>
        <c:ser>
          <c:idx val="2"/>
          <c:order val="2"/>
          <c:tx>
            <c:strRef>
              <c:f>Sheet1!$D$1</c:f>
              <c:strCache>
                <c:ptCount val="1"/>
                <c:pt idx="0">
                  <c:v>Percentage</c:v>
                </c:pt>
              </c:strCache>
            </c:strRef>
          </c:tx>
          <c:spPr>
            <a:solidFill>
              <a:schemeClr val="bg1">
                <a:lumMod val="85000"/>
              </a:schemeClr>
            </a:solidFill>
            <a:ln>
              <a:noFill/>
            </a:ln>
            <a:effectLst/>
          </c:spPr>
          <c:invertIfNegative val="0"/>
          <c:cat>
            <c:strRef>
              <c:f>Sheet1!$A$2:$A$5</c:f>
              <c:strCache>
                <c:ptCount val="4"/>
                <c:pt idx="0">
                  <c:v>West</c:v>
                </c:pt>
                <c:pt idx="1">
                  <c:v>Central</c:v>
                </c:pt>
                <c:pt idx="2">
                  <c:v>South</c:v>
                </c:pt>
                <c:pt idx="3">
                  <c:v>NorEast</c:v>
                </c:pt>
              </c:strCache>
            </c:strRef>
          </c:cat>
          <c:val>
            <c:numRef>
              <c:f>Sheet1!$D$2:$D$5</c:f>
              <c:numCache>
                <c:formatCode>0.0</c:formatCode>
                <c:ptCount val="4"/>
                <c:pt idx="0">
                  <c:v>1.3636363636363635</c:v>
                </c:pt>
                <c:pt idx="1">
                  <c:v>5.3748231966053748</c:v>
                </c:pt>
                <c:pt idx="2">
                  <c:v>4.8543689320388346</c:v>
                </c:pt>
                <c:pt idx="3">
                  <c:v>5.0314465408805038</c:v>
                </c:pt>
              </c:numCache>
            </c:numRef>
          </c:val>
          <c:extLst>
            <c:ext xmlns:c16="http://schemas.microsoft.com/office/drawing/2014/chart" uri="{C3380CC4-5D6E-409C-BE32-E72D297353CC}">
              <c16:uniqueId val="{00000002-F467-E240-A472-802868F7D7A7}"/>
            </c:ext>
          </c:extLst>
        </c:ser>
        <c:dLbls>
          <c:showLegendKey val="0"/>
          <c:showVal val="0"/>
          <c:showCatName val="0"/>
          <c:showSerName val="0"/>
          <c:showPercent val="0"/>
          <c:showBubbleSize val="0"/>
        </c:dLbls>
        <c:gapWidth val="219"/>
        <c:overlap val="-27"/>
        <c:axId val="1504939216"/>
        <c:axId val="1505031136"/>
      </c:barChart>
      <c:catAx>
        <c:axId val="150493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031136"/>
        <c:crosses val="autoZero"/>
        <c:auto val="1"/>
        <c:lblAlgn val="ctr"/>
        <c:lblOffset val="100"/>
        <c:noMultiLvlLbl val="0"/>
      </c:catAx>
      <c:valAx>
        <c:axId val="1505031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939216"/>
        <c:crosses val="autoZero"/>
        <c:crossBetween val="between"/>
      </c:valAx>
      <c:spPr>
        <a:noFill/>
        <a:ln>
          <a:noFill/>
        </a:ln>
        <a:effectLst/>
      </c:spPr>
    </c:plotArea>
    <c:legend>
      <c:legendPos val="b"/>
      <c:layout>
        <c:manualLayout>
          <c:xMode val="edge"/>
          <c:yMode val="edge"/>
          <c:x val="0.29468219597550305"/>
          <c:y val="0.9029173005127451"/>
          <c:w val="0.45785761154855642"/>
          <c:h val="7.373571644139280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4276287714229223E-2"/>
          <c:y val="3.8986736476148774E-2"/>
          <c:w val="0.86368049197338703"/>
          <c:h val="0.80268588717431988"/>
        </c:manualLayout>
      </c:layout>
      <c:barChart>
        <c:barDir val="col"/>
        <c:grouping val="clustered"/>
        <c:varyColors val="0"/>
        <c:ser>
          <c:idx val="0"/>
          <c:order val="0"/>
          <c:tx>
            <c:strRef>
              <c:f>'[Chart in Microsoft PowerPoint]QE Pass Rates'!$B$42:$B$46</c:f>
              <c:strCache>
                <c:ptCount val="5"/>
                <c:pt idx="0">
                  <c:v>92%</c:v>
                </c:pt>
                <c:pt idx="1">
                  <c:v>90%</c:v>
                </c:pt>
                <c:pt idx="2">
                  <c:v>92%</c:v>
                </c:pt>
                <c:pt idx="3">
                  <c:v>91%</c:v>
                </c:pt>
                <c:pt idx="4">
                  <c:v>88%</c:v>
                </c:pt>
              </c:strCache>
            </c:strRef>
          </c:tx>
          <c:spPr>
            <a:solidFill>
              <a:srgbClr val="7A9C1C"/>
            </a:solidFill>
            <a:ln>
              <a:noFill/>
            </a:ln>
            <a:effectLst/>
          </c:spPr>
          <c:invertIfNegative val="0"/>
          <c:dLbls>
            <c:dLbl>
              <c:idx val="0"/>
              <c:tx>
                <c:rich>
                  <a:bodyPr/>
                  <a:lstStyle/>
                  <a:p>
                    <a:fld id="{281AF55A-1F46-4C1C-A2D7-86A84626A74B}" type="CELLRANGE">
                      <a:rPr lang="en-US"/>
                      <a:pPr/>
                      <a:t>[CELLRANGE]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B66-8D47-8642-19DC14697B1F}"/>
                </c:ext>
              </c:extLst>
            </c:dLbl>
            <c:dLbl>
              <c:idx val="1"/>
              <c:tx>
                <c:rich>
                  <a:bodyPr/>
                  <a:lstStyle/>
                  <a:p>
                    <a:fld id="{30F956E9-E05D-4E31-AA9B-CE618C1F54C5}" type="CELLRANGE">
                      <a:rPr lang="en-US"/>
                      <a:pPr/>
                      <a:t>[CELLRANGE]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B66-8D47-8642-19DC14697B1F}"/>
                </c:ext>
              </c:extLst>
            </c:dLbl>
            <c:dLbl>
              <c:idx val="2"/>
              <c:tx>
                <c:rich>
                  <a:bodyPr/>
                  <a:lstStyle/>
                  <a:p>
                    <a:fld id="{4C0A957F-B9C8-4DB5-ACA9-483095BF87A2}" type="CELLRANGE">
                      <a:rPr lang="en-US"/>
                      <a:pPr/>
                      <a:t>[CELLRANGE]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B66-8D47-8642-19DC14697B1F}"/>
                </c:ext>
              </c:extLst>
            </c:dLbl>
            <c:dLbl>
              <c:idx val="3"/>
              <c:tx>
                <c:rich>
                  <a:bodyPr/>
                  <a:lstStyle/>
                  <a:p>
                    <a:r>
                      <a:rPr lang="en-US" baseline="0"/>
                      <a:t> </a:t>
                    </a:r>
                    <a:fld id="{17C21523-2EB6-4F33-BCDD-51632DAFD277}" type="VALUE">
                      <a:rPr lang="en-US" baseline="0"/>
                      <a:pPr/>
                      <a:t>[VALUE]</a:t>
                    </a:fld>
                    <a:endParaRPr lang="en-US" baseline="0"/>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B66-8D47-8642-19DC14697B1F}"/>
                </c:ext>
              </c:extLst>
            </c:dLbl>
            <c:dLbl>
              <c:idx val="4"/>
              <c:delete val="1"/>
              <c:extLst>
                <c:ext xmlns:c15="http://schemas.microsoft.com/office/drawing/2012/chart" uri="{CE6537A1-D6FC-4f65-9D91-7224C49458BB}"/>
                <c:ext xmlns:c16="http://schemas.microsoft.com/office/drawing/2014/chart" uri="{C3380CC4-5D6E-409C-BE32-E72D297353CC}">
                  <c16:uniqueId val="{00000004-1B66-8D47-8642-19DC14697B1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Proxima Nova" panose="02000506030000020004"/>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'[Chart in Microsoft PowerPoint]QE Pass Rates'!$A$42:$A$46</c:f>
              <c:numCache>
                <c:formatCode>General</c:formatCode>
                <c:ptCount val="5"/>
                <c:pt idx="0">
                  <c:v>2019</c:v>
                </c:pt>
                <c:pt idx="1">
                  <c:v>2020</c:v>
                </c:pt>
                <c:pt idx="2">
                  <c:v>2021</c:v>
                </c:pt>
                <c:pt idx="3">
                  <c:v>2022</c:v>
                </c:pt>
                <c:pt idx="4">
                  <c:v>2023</c:v>
                </c:pt>
              </c:numCache>
            </c:numRef>
          </c:cat>
          <c:val>
            <c:numRef>
              <c:f>'[Chart in Microsoft PowerPoint]QE Pass Rates'!$B$41:$B$45</c:f>
              <c:numCache>
                <c:formatCode>0%</c:formatCode>
                <c:ptCount val="5"/>
                <c:pt idx="0">
                  <c:v>0.95</c:v>
                </c:pt>
                <c:pt idx="1">
                  <c:v>0.92</c:v>
                </c:pt>
                <c:pt idx="2">
                  <c:v>0.9</c:v>
                </c:pt>
                <c:pt idx="3">
                  <c:v>0.92</c:v>
                </c:pt>
                <c:pt idx="4">
                  <c:v>0.91</c:v>
                </c:pt>
              </c:numCache>
            </c:numRef>
          </c:val>
          <c:extLst>
            <c:ext xmlns:c15="http://schemas.microsoft.com/office/drawing/2012/chart" uri="{02D57815-91ED-43cb-92C2-25804820EDAC}">
              <c15:datalabelsRange>
                <c15:f>'[Chart in Microsoft PowerPoint]QE Pass Rates'!$B$41:$B$45</c15:f>
                <c15:dlblRangeCache>
                  <c:ptCount val="5"/>
                  <c:pt idx="0">
                    <c:v>95%</c:v>
                  </c:pt>
                  <c:pt idx="1">
                    <c:v>92%</c:v>
                  </c:pt>
                  <c:pt idx="2">
                    <c:v>90%</c:v>
                  </c:pt>
                  <c:pt idx="3">
                    <c:v>92%</c:v>
                  </c:pt>
                  <c:pt idx="4">
                    <c:v>91%</c:v>
                  </c:pt>
                </c15:dlblRangeCache>
              </c15:datalabelsRange>
            </c:ext>
            <c:ext xmlns:c16="http://schemas.microsoft.com/office/drawing/2014/chart" uri="{C3380CC4-5D6E-409C-BE32-E72D297353CC}">
              <c16:uniqueId val="{00000005-1B66-8D47-8642-19DC14697B1F}"/>
            </c:ext>
          </c:extLst>
        </c:ser>
        <c:dLbls>
          <c:dLblPos val="inEnd"/>
          <c:showLegendKey val="0"/>
          <c:showVal val="1"/>
          <c:showCatName val="0"/>
          <c:showSerName val="0"/>
          <c:showPercent val="0"/>
          <c:showBubbleSize val="0"/>
        </c:dLbls>
        <c:gapWidth val="98"/>
        <c:overlap val="-27"/>
        <c:axId val="95810688"/>
        <c:axId val="95812224"/>
      </c:barChart>
      <c:catAx>
        <c:axId val="9581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1" i="0" u="none" strike="noStrike" kern="1200" baseline="0">
                <a:solidFill>
                  <a:schemeClr val="tx1">
                    <a:lumMod val="65000"/>
                    <a:lumOff val="35000"/>
                  </a:schemeClr>
                </a:solidFill>
                <a:latin typeface="Proxima Nova" panose="02000506030000020004"/>
                <a:ea typeface="+mn-ea"/>
                <a:cs typeface="+mn-cs"/>
              </a:defRPr>
            </a:pPr>
            <a:endParaRPr lang="en-US"/>
          </a:p>
        </c:txPr>
        <c:crossAx val="95812224"/>
        <c:crosses val="autoZero"/>
        <c:auto val="1"/>
        <c:lblAlgn val="ctr"/>
        <c:lblOffset val="100"/>
        <c:noMultiLvlLbl val="0"/>
      </c:catAx>
      <c:valAx>
        <c:axId val="958122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Proxima Nova" panose="02000506030000020004"/>
                <a:ea typeface="+mn-ea"/>
                <a:cs typeface="+mn-cs"/>
              </a:defRPr>
            </a:pPr>
            <a:endParaRPr lang="en-US"/>
          </a:p>
        </c:txPr>
        <c:crossAx val="9581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EM Match</a:t>
            </a:r>
            <a:r>
              <a:rPr lang="en-US" baseline="0" dirty="0"/>
              <a:t> 2020-2024</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in Microsoft PowerPoint]Sheet1'!$B$1</c:f>
              <c:strCache>
                <c:ptCount val="1"/>
                <c:pt idx="0">
                  <c:v>Offered</c:v>
                </c:pt>
              </c:strCache>
            </c:strRef>
          </c:tx>
          <c:spPr>
            <a:ln w="28575" cap="rnd">
              <a:solidFill>
                <a:schemeClr val="accent1"/>
              </a:solidFill>
              <a:round/>
            </a:ln>
            <a:effectLst/>
          </c:spPr>
          <c:marker>
            <c:symbol val="none"/>
          </c:marker>
          <c:cat>
            <c:numRef>
              <c:f>'[Chart in Microsoft PowerPoint]Sheet1'!$A$2:$A$6</c:f>
              <c:numCache>
                <c:formatCode>General</c:formatCode>
                <c:ptCount val="5"/>
                <c:pt idx="0">
                  <c:v>2020</c:v>
                </c:pt>
                <c:pt idx="1">
                  <c:v>2021</c:v>
                </c:pt>
                <c:pt idx="2">
                  <c:v>2022</c:v>
                </c:pt>
                <c:pt idx="3">
                  <c:v>2023</c:v>
                </c:pt>
                <c:pt idx="4">
                  <c:v>2024</c:v>
                </c:pt>
              </c:numCache>
            </c:numRef>
          </c:cat>
          <c:val>
            <c:numRef>
              <c:f>'[Chart in Microsoft PowerPoint]Sheet1'!$B$2:$B$6</c:f>
              <c:numCache>
                <c:formatCode>General</c:formatCode>
                <c:ptCount val="5"/>
                <c:pt idx="0">
                  <c:v>2655</c:v>
                </c:pt>
                <c:pt idx="1">
                  <c:v>2840</c:v>
                </c:pt>
                <c:pt idx="2">
                  <c:v>2921</c:v>
                </c:pt>
                <c:pt idx="3">
                  <c:v>3011</c:v>
                </c:pt>
                <c:pt idx="4">
                  <c:v>3026</c:v>
                </c:pt>
              </c:numCache>
            </c:numRef>
          </c:val>
          <c:smooth val="0"/>
          <c:extLst>
            <c:ext xmlns:c16="http://schemas.microsoft.com/office/drawing/2014/chart" uri="{C3380CC4-5D6E-409C-BE32-E72D297353CC}">
              <c16:uniqueId val="{00000000-312D-3243-B8C1-41AD3936408E}"/>
            </c:ext>
          </c:extLst>
        </c:ser>
        <c:ser>
          <c:idx val="1"/>
          <c:order val="1"/>
          <c:tx>
            <c:strRef>
              <c:f>'[Chart in Microsoft PowerPoint]Sheet1'!$C$1</c:f>
              <c:strCache>
                <c:ptCount val="1"/>
                <c:pt idx="0">
                  <c:v>Filled</c:v>
                </c:pt>
              </c:strCache>
            </c:strRef>
          </c:tx>
          <c:spPr>
            <a:ln w="28575" cap="rnd">
              <a:solidFill>
                <a:schemeClr val="accent2"/>
              </a:solidFill>
              <a:round/>
            </a:ln>
            <a:effectLst/>
          </c:spPr>
          <c:marker>
            <c:symbol val="none"/>
          </c:marker>
          <c:cat>
            <c:numRef>
              <c:f>'[Chart in Microsoft PowerPoint]Sheet1'!$A$2:$A$6</c:f>
              <c:numCache>
                <c:formatCode>General</c:formatCode>
                <c:ptCount val="5"/>
                <c:pt idx="0">
                  <c:v>2020</c:v>
                </c:pt>
                <c:pt idx="1">
                  <c:v>2021</c:v>
                </c:pt>
                <c:pt idx="2">
                  <c:v>2022</c:v>
                </c:pt>
                <c:pt idx="3">
                  <c:v>2023</c:v>
                </c:pt>
                <c:pt idx="4">
                  <c:v>2024</c:v>
                </c:pt>
              </c:numCache>
            </c:numRef>
          </c:cat>
          <c:val>
            <c:numRef>
              <c:f>'[Chart in Microsoft PowerPoint]Sheet1'!$C$2:$C$6</c:f>
              <c:numCache>
                <c:formatCode>General</c:formatCode>
                <c:ptCount val="5"/>
                <c:pt idx="0">
                  <c:v>2652</c:v>
                </c:pt>
                <c:pt idx="1">
                  <c:v>2826</c:v>
                </c:pt>
                <c:pt idx="2">
                  <c:v>2702</c:v>
                </c:pt>
                <c:pt idx="3">
                  <c:v>2456</c:v>
                </c:pt>
                <c:pt idx="4">
                  <c:v>2891</c:v>
                </c:pt>
              </c:numCache>
            </c:numRef>
          </c:val>
          <c:smooth val="0"/>
          <c:extLst>
            <c:ext xmlns:c16="http://schemas.microsoft.com/office/drawing/2014/chart" uri="{C3380CC4-5D6E-409C-BE32-E72D297353CC}">
              <c16:uniqueId val="{00000001-312D-3243-B8C1-41AD3936408E}"/>
            </c:ext>
          </c:extLst>
        </c:ser>
        <c:dLbls>
          <c:showLegendKey val="0"/>
          <c:showVal val="0"/>
          <c:showCatName val="0"/>
          <c:showSerName val="0"/>
          <c:showPercent val="0"/>
          <c:showBubbleSize val="0"/>
        </c:dLbls>
        <c:smooth val="0"/>
        <c:axId val="2135502224"/>
        <c:axId val="2068406688"/>
      </c:lineChart>
      <c:catAx>
        <c:axId val="213550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406688"/>
        <c:crosses val="autoZero"/>
        <c:auto val="1"/>
        <c:lblAlgn val="ctr"/>
        <c:lblOffset val="100"/>
        <c:noMultiLvlLbl val="0"/>
      </c:catAx>
      <c:valAx>
        <c:axId val="206840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50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 name="Google Shape;2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f419cdc1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1f419cdc1e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 name="Google Shape;3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The pause in hiring around Covid seems to have ended…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 name="Google Shape;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The pause in hiring around Covid seems to have ended…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oint">
  <p:cSld name="SAEMF Title">
    <p:spTree>
      <p:nvGrpSpPr>
        <p:cNvPr id="13" name="Shape 13"/>
        <p:cNvGrpSpPr/>
        <p:nvPr/>
      </p:nvGrpSpPr>
      <p:grpSpPr>
        <a:xfrm>
          <a:off x="0" y="0"/>
          <a:ext cx="0" cy="0"/>
          <a:chOff x="0" y="0"/>
          <a:chExt cx="0" cy="0"/>
        </a:xfrm>
      </p:grpSpPr>
      <p:sp>
        <p:nvSpPr>
          <p:cNvPr id="14" name="Google Shape;14;p3"/>
          <p:cNvSpPr txBox="1"/>
          <p:nvPr>
            <p:ph type="ctrTitle"/>
          </p:nvPr>
        </p:nvSpPr>
        <p:spPr>
          <a:xfrm>
            <a:off x="457200" y="2305603"/>
            <a:ext cx="7772400" cy="1102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 name="Google Shape;16;p3"/>
          <p:cNvPicPr preferRelativeResize="0"/>
          <p:nvPr/>
        </p:nvPicPr>
        <p:blipFill rotWithShape="1">
          <a:blip r:embed="rId2">
            <a:alphaModFix/>
          </a:blip>
          <a:srcRect b="12779" l="4755" r="7150" t="10542"/>
          <a:stretch/>
        </p:blipFill>
        <p:spPr>
          <a:xfrm>
            <a:off x="76200" y="4462272"/>
            <a:ext cx="2429255" cy="6812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oint Pg 2" type="obj">
  <p:cSld name="OBJECT">
    <p:spTree>
      <p:nvGrpSpPr>
        <p:cNvPr id="17" name="Shape 17"/>
        <p:cNvGrpSpPr/>
        <p:nvPr/>
      </p:nvGrpSpPr>
      <p:grpSpPr>
        <a:xfrm>
          <a:off x="0" y="0"/>
          <a:ext cx="0" cy="0"/>
          <a:chOff x="0" y="0"/>
          <a:chExt cx="0" cy="0"/>
        </a:xfrm>
      </p:grpSpPr>
      <p:pic>
        <p:nvPicPr>
          <p:cNvPr descr="SAEM Foundation.jpg" id="18" name="Google Shape;18;p4"/>
          <p:cNvPicPr preferRelativeResize="0"/>
          <p:nvPr/>
        </p:nvPicPr>
        <p:blipFill rotWithShape="1">
          <a:blip r:embed="rId2">
            <a:alphaModFix/>
          </a:blip>
          <a:srcRect b="16649" l="0" r="0" t="0"/>
          <a:stretch/>
        </p:blipFill>
        <p:spPr>
          <a:xfrm>
            <a:off x="0" y="0"/>
            <a:ext cx="9144000" cy="4287014"/>
          </a:xfrm>
          <a:prstGeom prst="rect">
            <a:avLst/>
          </a:prstGeom>
          <a:noFill/>
          <a:ln>
            <a:noFill/>
          </a:ln>
        </p:spPr>
      </p:pic>
      <p:sp>
        <p:nvSpPr>
          <p:cNvPr id="19" name="Google Shape;19;p4"/>
          <p:cNvSpPr txBox="1"/>
          <p:nvPr>
            <p:ph type="title"/>
          </p:nvPr>
        </p:nvSpPr>
        <p:spPr>
          <a:xfrm>
            <a:off x="457200" y="118331"/>
            <a:ext cx="8229600" cy="8574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 name="Google Shape;21;p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4"/>
          <p:cNvPicPr preferRelativeResize="0"/>
          <p:nvPr/>
        </p:nvPicPr>
        <p:blipFill rotWithShape="1">
          <a:blip r:embed="rId3">
            <a:alphaModFix/>
          </a:blip>
          <a:srcRect b="13044" l="4855" r="5230" t="8694"/>
          <a:stretch/>
        </p:blipFill>
        <p:spPr>
          <a:xfrm>
            <a:off x="73533" y="4511432"/>
            <a:ext cx="2517267" cy="63206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Title 3 AEM.jpg" id="6" name="Google Shape;6;p2"/>
          <p:cNvPicPr preferRelativeResize="0"/>
          <p:nvPr/>
        </p:nvPicPr>
        <p:blipFill rotWithShape="1">
          <a:blip r:embed="rId1">
            <a:alphaModFix/>
          </a:blip>
          <a:srcRect b="10671" l="0" r="0" t="0"/>
          <a:stretch/>
        </p:blipFill>
        <p:spPr>
          <a:xfrm>
            <a:off x="0" y="0"/>
            <a:ext cx="9144000" cy="4594622"/>
          </a:xfrm>
          <a:prstGeom prst="rect">
            <a:avLst/>
          </a:prstGeom>
          <a:noFill/>
          <a:ln>
            <a:noFill/>
          </a:ln>
        </p:spPr>
      </p:pic>
      <p:sp>
        <p:nvSpPr>
          <p:cNvPr id="7" name="Google Shape;7;p2"/>
          <p:cNvSpPr txBox="1"/>
          <p:nvPr>
            <p:ph type="title"/>
          </p:nvPr>
        </p:nvSpPr>
        <p:spPr>
          <a:xfrm>
            <a:off x="457200" y="118331"/>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 name="Google Shape;9;p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AAEM.png" id="12" name="Google Shape;12;p2"/>
          <p:cNvPicPr preferRelativeResize="0"/>
          <p:nvPr/>
        </p:nvPicPr>
        <p:blipFill rotWithShape="1">
          <a:blip r:embed="rId2">
            <a:alphaModFix/>
          </a:blip>
          <a:srcRect b="20572" l="-17572" r="9099" t="21050"/>
          <a:stretch/>
        </p:blipFill>
        <p:spPr>
          <a:xfrm>
            <a:off x="5239431" y="4517550"/>
            <a:ext cx="3928091" cy="6405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google.com/document/d/1proCRdEh6nF7Xu1ohSWPT__1jGpy00uGcE0HFH1iAkI/edit?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pic>
        <p:nvPicPr>
          <p:cNvPr id="29" name="Google Shape;29;p1"/>
          <p:cNvPicPr preferRelativeResize="0"/>
          <p:nvPr/>
        </p:nvPicPr>
        <p:blipFill rotWithShape="1">
          <a:blip r:embed="rId3">
            <a:alphaModFix/>
          </a:blip>
          <a:srcRect b="0" l="0" r="0" t="0"/>
          <a:stretch/>
        </p:blipFill>
        <p:spPr>
          <a:xfrm>
            <a:off x="2869692" y="491776"/>
            <a:ext cx="3404616" cy="26598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3"/>
          <p:cNvSpPr txBox="1"/>
          <p:nvPr>
            <p:ph type="title"/>
          </p:nvPr>
        </p:nvSpPr>
        <p:spPr>
          <a:xfrm>
            <a:off x="457200" y="118331"/>
            <a:ext cx="82296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t/>
            </a:r>
            <a:endParaRPr/>
          </a:p>
        </p:txBody>
      </p:sp>
      <p:graphicFrame>
        <p:nvGraphicFramePr>
          <p:cNvPr id="108" name="Google Shape;108;p13"/>
          <p:cNvGraphicFramePr/>
          <p:nvPr/>
        </p:nvGraphicFramePr>
        <p:xfrm>
          <a:off x="1847088" y="1200150"/>
          <a:ext cx="5010912" cy="3188970"/>
        </p:xfrm>
        <a:graphic>
          <a:graphicData uri="http://schemas.openxmlformats.org/drawingml/2006/chart">
            <c:chart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4"/>
          <p:cNvSpPr txBox="1"/>
          <p:nvPr>
            <p:ph type="title"/>
          </p:nvPr>
        </p:nvSpPr>
        <p:spPr>
          <a:xfrm>
            <a:off x="457200" y="118331"/>
            <a:ext cx="82296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t/>
            </a:r>
            <a:endParaRPr/>
          </a:p>
        </p:txBody>
      </p:sp>
      <p:pic>
        <p:nvPicPr>
          <p:cNvPr descr="A screenshot of a medical review&#10;&#10;Description automatically generated" id="114" name="Google Shape;114;p14"/>
          <p:cNvPicPr preferRelativeResize="0"/>
          <p:nvPr/>
        </p:nvPicPr>
        <p:blipFill rotWithShape="1">
          <a:blip r:embed="rId3">
            <a:alphaModFix/>
          </a:blip>
          <a:srcRect b="0" l="0" r="0" t="0"/>
          <a:stretch/>
        </p:blipFill>
        <p:spPr>
          <a:xfrm>
            <a:off x="2036998" y="1230120"/>
            <a:ext cx="4889896" cy="3173274"/>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type="title"/>
          </p:nvPr>
        </p:nvSpPr>
        <p:spPr>
          <a:xfrm>
            <a:off x="356992" y="0"/>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lang="en-US" sz="2400"/>
              <a:t>Inpatient Billing, Extended Stays, and Boarding Management</a:t>
            </a:r>
            <a:endParaRPr/>
          </a:p>
        </p:txBody>
      </p:sp>
      <p:sp>
        <p:nvSpPr>
          <p:cNvPr id="120" name="Google Shape;120;p15"/>
          <p:cNvSpPr txBox="1"/>
          <p:nvPr/>
        </p:nvSpPr>
        <p:spPr>
          <a:xfrm>
            <a:off x="1327758" y="1450071"/>
            <a:ext cx="5962389"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144A94"/>
                </a:solidFill>
                <a:highlight>
                  <a:srgbClr val="FFFFFF"/>
                </a:highlight>
                <a:latin typeface="Arial"/>
                <a:ea typeface="Arial"/>
                <a:cs typeface="Arial"/>
                <a:sym typeface="Arial"/>
              </a:rPr>
              <a:t>“The phenomenon of boarders without inpatient teams has exploded at our institution, and we are now providing inpatient coverage for days without reimbursement. If you have experience with billing obs for such cases, then please let me know- I would love to learn. Our Office of Billing Compliance wants examples of how this is done.”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f419cdc1ea_0_0"/>
          <p:cNvSpPr txBox="1"/>
          <p:nvPr>
            <p:ph type="title"/>
          </p:nvPr>
        </p:nvSpPr>
        <p:spPr>
          <a:xfrm>
            <a:off x="356992" y="0"/>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lang="en-US" sz="2400" u="sng">
                <a:hlinkClick r:id="rId3"/>
              </a:rPr>
              <a:t>Hot Topics</a:t>
            </a:r>
            <a:endParaRPr/>
          </a:p>
        </p:txBody>
      </p:sp>
      <p:sp>
        <p:nvSpPr>
          <p:cNvPr id="126" name="Google Shape;126;g1f419cdc1ea_0_0"/>
          <p:cNvSpPr txBox="1"/>
          <p:nvPr/>
        </p:nvSpPr>
        <p:spPr>
          <a:xfrm>
            <a:off x="1040250" y="990725"/>
            <a:ext cx="3566700" cy="346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360"/>
              </a:spcBef>
              <a:spcAft>
                <a:spcPts val="0"/>
              </a:spcAft>
              <a:buClr>
                <a:srgbClr val="000000"/>
              </a:buClr>
              <a:buSzPts val="3200"/>
              <a:buFont typeface="Arial"/>
              <a:buNone/>
            </a:pPr>
            <a:r>
              <a:rPr b="1" lang="en-US" sz="3000">
                <a:solidFill>
                  <a:srgbClr val="000000"/>
                </a:solidFill>
                <a:latin typeface="Calibri"/>
                <a:ea typeface="Calibri"/>
                <a:cs typeface="Calibri"/>
                <a:sym typeface="Calibri"/>
              </a:rPr>
              <a:t>The Match: </a:t>
            </a:r>
            <a:endParaRPr b="1" sz="3000">
              <a:solidFill>
                <a:srgbClr val="000000"/>
              </a:solidFill>
              <a:latin typeface="Calibri"/>
              <a:ea typeface="Calibri"/>
              <a:cs typeface="Calibri"/>
              <a:sym typeface="Calibri"/>
            </a:endParaRPr>
          </a:p>
          <a:p>
            <a:pPr indent="0" lvl="0" marL="0" marR="0" rtl="0" algn="ctr">
              <a:lnSpc>
                <a:spcPct val="100000"/>
              </a:lnSpc>
              <a:spcBef>
                <a:spcPts val="360"/>
              </a:spcBef>
              <a:spcAft>
                <a:spcPts val="0"/>
              </a:spcAft>
              <a:buClr>
                <a:srgbClr val="000000"/>
              </a:buClr>
              <a:buSzPts val="3200"/>
              <a:buFont typeface="Arial"/>
              <a:buNone/>
            </a:pPr>
            <a:r>
              <a:rPr lang="en-US" sz="3000">
                <a:solidFill>
                  <a:srgbClr val="000000"/>
                </a:solidFill>
                <a:latin typeface="Calibri"/>
                <a:ea typeface="Calibri"/>
                <a:cs typeface="Calibri"/>
                <a:sym typeface="Calibri"/>
              </a:rPr>
              <a:t>What Went Right and How Can We (Continue to) Improve the Current Perceptions of the Specialty</a:t>
            </a:r>
            <a:endParaRPr b="1" i="0" sz="3000" u="none" cap="none" strike="noStrike">
              <a:solidFill>
                <a:srgbClr val="FF0000"/>
              </a:solidFill>
              <a:latin typeface="Calibri"/>
              <a:ea typeface="Calibri"/>
              <a:cs typeface="Calibri"/>
              <a:sym typeface="Calibri"/>
            </a:endParaRPr>
          </a:p>
        </p:txBody>
      </p:sp>
      <p:sp>
        <p:nvSpPr>
          <p:cNvPr id="127" name="Google Shape;127;g1f419cdc1ea_0_0"/>
          <p:cNvSpPr txBox="1"/>
          <p:nvPr/>
        </p:nvSpPr>
        <p:spPr>
          <a:xfrm>
            <a:off x="4810800" y="1120850"/>
            <a:ext cx="3519600" cy="330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360"/>
              </a:spcBef>
              <a:spcAft>
                <a:spcPts val="0"/>
              </a:spcAft>
              <a:buClr>
                <a:srgbClr val="000000"/>
              </a:buClr>
              <a:buSzPts val="3200"/>
              <a:buFont typeface="Arial"/>
              <a:buNone/>
            </a:pPr>
            <a:r>
              <a:rPr b="1" lang="en-US" sz="2900">
                <a:solidFill>
                  <a:srgbClr val="000000"/>
                </a:solidFill>
                <a:latin typeface="Calibri"/>
                <a:ea typeface="Calibri"/>
                <a:cs typeface="Calibri"/>
                <a:sym typeface="Calibri"/>
              </a:rPr>
              <a:t>Inpatient Billing, Extended Stays, and Boarding Management </a:t>
            </a:r>
            <a:r>
              <a:rPr lang="en-US" sz="2900">
                <a:solidFill>
                  <a:srgbClr val="000000"/>
                </a:solidFill>
                <a:latin typeface="Calibri"/>
                <a:ea typeface="Calibri"/>
                <a:cs typeface="Calibri"/>
                <a:sym typeface="Calibri"/>
              </a:rPr>
              <a:t>(Discuss boarding and observation best practices)</a:t>
            </a:r>
            <a:endParaRPr i="0" sz="2900" u="none" cap="none" strike="noStrike">
              <a:solidFill>
                <a:srgbClr val="FF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6"/>
          <p:cNvSpPr txBox="1"/>
          <p:nvPr>
            <p:ph type="title"/>
          </p:nvPr>
        </p:nvSpPr>
        <p:spPr>
          <a:xfrm>
            <a:off x="1485900" y="118331"/>
            <a:ext cx="6172200" cy="857250"/>
          </a:xfrm>
          <a:prstGeom prst="rect">
            <a:avLst/>
          </a:prstGeom>
          <a:noFill/>
          <a:ln>
            <a:noFill/>
          </a:ln>
        </p:spPr>
        <p:txBody>
          <a:bodyPr anchorCtr="0" anchor="ctr" bIns="34275" lIns="68550" spcFirstLastPara="1" rIns="68550" wrap="square" tIns="34275">
            <a:normAutofit/>
          </a:bodyPr>
          <a:lstStyle/>
          <a:p>
            <a:pPr indent="0" lvl="0" marL="0" rtl="0" algn="l">
              <a:lnSpc>
                <a:spcPct val="100000"/>
              </a:lnSpc>
              <a:spcBef>
                <a:spcPts val="0"/>
              </a:spcBef>
              <a:spcAft>
                <a:spcPts val="0"/>
              </a:spcAft>
              <a:buClr>
                <a:schemeClr val="lt1"/>
              </a:buClr>
              <a:buSzPts val="1800"/>
              <a:buNone/>
            </a:pPr>
            <a:r>
              <a:rPr lang="en-US"/>
              <a:t>Vision and Pillars</a:t>
            </a:r>
            <a:endParaRPr/>
          </a:p>
        </p:txBody>
      </p:sp>
      <p:sp>
        <p:nvSpPr>
          <p:cNvPr id="133" name="Google Shape;133;p16"/>
          <p:cNvSpPr txBox="1"/>
          <p:nvPr>
            <p:ph idx="1" type="body"/>
          </p:nvPr>
        </p:nvSpPr>
        <p:spPr>
          <a:xfrm>
            <a:off x="1485900" y="1200150"/>
            <a:ext cx="6172200" cy="3394575"/>
          </a:xfrm>
          <a:prstGeom prst="rect">
            <a:avLst/>
          </a:prstGeom>
          <a:noFill/>
          <a:ln>
            <a:noFill/>
          </a:ln>
        </p:spPr>
        <p:txBody>
          <a:bodyPr anchorCtr="0" anchor="t" bIns="34275" lIns="68550" spcFirstLastPara="1" rIns="68550" wrap="square" tIns="34275">
            <a:normAutofit/>
          </a:bodyPr>
          <a:lstStyle/>
          <a:p>
            <a:pPr indent="0" lvl="0" marL="0" rtl="0" algn="l">
              <a:lnSpc>
                <a:spcPct val="100000"/>
              </a:lnSpc>
              <a:spcBef>
                <a:spcPts val="270"/>
              </a:spcBef>
              <a:spcAft>
                <a:spcPts val="0"/>
              </a:spcAft>
              <a:buSzPts val="1800"/>
              <a:buNone/>
            </a:pPr>
            <a:r>
              <a:rPr b="1" lang="en-US" sz="1950"/>
              <a:t>Vision</a:t>
            </a:r>
            <a:endParaRPr b="1" sz="1950"/>
          </a:p>
          <a:p>
            <a:pPr indent="0" lvl="0" marL="0" rtl="0" algn="l">
              <a:lnSpc>
                <a:spcPct val="100000"/>
              </a:lnSpc>
              <a:spcBef>
                <a:spcPts val="270"/>
              </a:spcBef>
              <a:spcAft>
                <a:spcPts val="0"/>
              </a:spcAft>
              <a:buSzPts val="1800"/>
              <a:buNone/>
            </a:pPr>
            <a:r>
              <a:rPr lang="en-US" sz="1950"/>
              <a:t>Academic departments of emergency medicine are led by Chairs who are creating the future of emergency medicine through innovations in research, medical education, and clinical care, and fostering the development of future leaders.</a:t>
            </a:r>
            <a:endParaRPr sz="1950"/>
          </a:p>
          <a:p>
            <a:pPr indent="0" lvl="0" marL="0" rtl="0" algn="l">
              <a:lnSpc>
                <a:spcPct val="100000"/>
              </a:lnSpc>
              <a:spcBef>
                <a:spcPts val="270"/>
              </a:spcBef>
              <a:spcAft>
                <a:spcPts val="0"/>
              </a:spcAft>
              <a:buSzPts val="1800"/>
              <a:buNone/>
            </a:pPr>
            <a:r>
              <a:t/>
            </a:r>
            <a:endParaRPr/>
          </a:p>
          <a:p>
            <a:pPr indent="0" lvl="0" marL="0" rtl="0" algn="l">
              <a:lnSpc>
                <a:spcPct val="100000"/>
              </a:lnSpc>
              <a:spcBef>
                <a:spcPts val="270"/>
              </a:spcBef>
              <a:spcAft>
                <a:spcPts val="0"/>
              </a:spcAft>
              <a:buSzPts val="1800"/>
              <a:buNone/>
            </a:pPr>
            <a:r>
              <a:t/>
            </a:r>
            <a:endParaRPr/>
          </a:p>
          <a:p>
            <a:pPr indent="0" lvl="0" marL="0" rtl="0" algn="l">
              <a:lnSpc>
                <a:spcPct val="100000"/>
              </a:lnSpc>
              <a:spcBef>
                <a:spcPts val="270"/>
              </a:spcBef>
              <a:spcAft>
                <a:spcPts val="0"/>
              </a:spcAft>
              <a:buSzPts val="1800"/>
              <a:buNone/>
            </a:pPr>
            <a:r>
              <a:t/>
            </a:r>
            <a:endParaRPr/>
          </a:p>
        </p:txBody>
      </p:sp>
      <p:grpSp>
        <p:nvGrpSpPr>
          <p:cNvPr id="134" name="Google Shape;134;p16"/>
          <p:cNvGrpSpPr/>
          <p:nvPr/>
        </p:nvGrpSpPr>
        <p:grpSpPr>
          <a:xfrm>
            <a:off x="5858143" y="3105146"/>
            <a:ext cx="1390500" cy="1390500"/>
            <a:chOff x="6077707" y="1644751"/>
            <a:chExt cx="1854000" cy="1854000"/>
          </a:xfrm>
        </p:grpSpPr>
        <p:sp>
          <p:nvSpPr>
            <p:cNvPr id="135" name="Google Shape;135;p16"/>
            <p:cNvSpPr/>
            <p:nvPr/>
          </p:nvSpPr>
          <p:spPr>
            <a:xfrm>
              <a:off x="6077707" y="1644751"/>
              <a:ext cx="1854000" cy="1854000"/>
            </a:xfrm>
            <a:prstGeom prst="ellipse">
              <a:avLst/>
            </a:prstGeom>
            <a:solidFill>
              <a:srgbClr val="F4CCCC"/>
            </a:solidFill>
            <a:ln cap="flat" cmpd="sng" w="28575">
              <a:solidFill>
                <a:srgbClr val="FF0000"/>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36" name="Google Shape;136;p16"/>
            <p:cNvSpPr txBox="1"/>
            <p:nvPr/>
          </p:nvSpPr>
          <p:spPr>
            <a:xfrm>
              <a:off x="6386100" y="2311040"/>
              <a:ext cx="1290600" cy="521400"/>
            </a:xfrm>
            <a:prstGeom prst="rect">
              <a:avLst/>
            </a:prstGeom>
            <a:noFill/>
            <a:ln>
              <a:noFill/>
            </a:ln>
          </p:spPr>
          <p:txBody>
            <a:bodyPr anchorCtr="0" anchor="ctr" bIns="68550" lIns="68550" spcFirstLastPara="1" rIns="68550" wrap="square" tIns="68550">
              <a:noAutofit/>
            </a:bodyPr>
            <a:lstStyle/>
            <a:p>
              <a:pPr indent="0" lvl="0" marL="0" marR="0" rtl="0" algn="ctr">
                <a:lnSpc>
                  <a:spcPct val="115000"/>
                </a:lnSpc>
                <a:spcBef>
                  <a:spcPts val="0"/>
                </a:spcBef>
                <a:spcAft>
                  <a:spcPts val="0"/>
                </a:spcAft>
                <a:buNone/>
              </a:pPr>
              <a:r>
                <a:rPr b="1" i="0" lang="en-US" sz="1050" u="none" cap="none" strike="noStrike">
                  <a:solidFill>
                    <a:schemeClr val="dk1"/>
                  </a:solidFill>
                  <a:latin typeface="Roboto"/>
                  <a:ea typeface="Roboto"/>
                  <a:cs typeface="Roboto"/>
                  <a:sym typeface="Roboto"/>
                </a:rPr>
                <a:t>OUTREACH</a:t>
              </a:r>
              <a:endParaRPr b="1" i="0" sz="1050" u="none" cap="none" strike="noStrike">
                <a:solidFill>
                  <a:schemeClr val="dk1"/>
                </a:solidFill>
                <a:latin typeface="Roboto"/>
                <a:ea typeface="Roboto"/>
                <a:cs typeface="Roboto"/>
                <a:sym typeface="Roboto"/>
              </a:endParaRPr>
            </a:p>
          </p:txBody>
        </p:sp>
      </p:grpSp>
      <p:grpSp>
        <p:nvGrpSpPr>
          <p:cNvPr id="137" name="Google Shape;137;p16"/>
          <p:cNvGrpSpPr/>
          <p:nvPr/>
        </p:nvGrpSpPr>
        <p:grpSpPr>
          <a:xfrm>
            <a:off x="4514216" y="3105146"/>
            <a:ext cx="1390500" cy="1390500"/>
            <a:chOff x="4455905" y="1644751"/>
            <a:chExt cx="1854000" cy="1854000"/>
          </a:xfrm>
        </p:grpSpPr>
        <p:sp>
          <p:nvSpPr>
            <p:cNvPr id="138" name="Google Shape;138;p16"/>
            <p:cNvSpPr/>
            <p:nvPr/>
          </p:nvSpPr>
          <p:spPr>
            <a:xfrm>
              <a:off x="4455905" y="1644751"/>
              <a:ext cx="1854000" cy="1854000"/>
            </a:xfrm>
            <a:prstGeom prst="ellipse">
              <a:avLst/>
            </a:prstGeom>
            <a:solidFill>
              <a:srgbClr val="C9DAF8"/>
            </a:solidFill>
            <a:ln cap="flat" cmpd="sng" w="28575">
              <a:solidFill>
                <a:srgbClr val="4A86E8"/>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39" name="Google Shape;139;p16"/>
            <p:cNvSpPr txBox="1"/>
            <p:nvPr/>
          </p:nvSpPr>
          <p:spPr>
            <a:xfrm>
              <a:off x="4764300" y="2311040"/>
              <a:ext cx="1290600" cy="521400"/>
            </a:xfrm>
            <a:prstGeom prst="rect">
              <a:avLst/>
            </a:prstGeom>
            <a:noFill/>
            <a:ln>
              <a:noFill/>
            </a:ln>
          </p:spPr>
          <p:txBody>
            <a:bodyPr anchorCtr="0" anchor="ctr" bIns="68550" lIns="68550" spcFirstLastPara="1" rIns="68550" wrap="square" tIns="68550">
              <a:noAutofit/>
            </a:bodyPr>
            <a:lstStyle/>
            <a:p>
              <a:pPr indent="0" lvl="0" marL="0" marR="0" rtl="0" algn="ctr">
                <a:lnSpc>
                  <a:spcPct val="115000"/>
                </a:lnSpc>
                <a:spcBef>
                  <a:spcPts val="0"/>
                </a:spcBef>
                <a:spcAft>
                  <a:spcPts val="0"/>
                </a:spcAft>
                <a:buNone/>
              </a:pPr>
              <a:r>
                <a:rPr b="1" i="0" lang="en-US" sz="1050" u="none" cap="none" strike="noStrike">
                  <a:solidFill>
                    <a:schemeClr val="dk1"/>
                  </a:solidFill>
                  <a:latin typeface="Roboto"/>
                  <a:ea typeface="Roboto"/>
                  <a:cs typeface="Roboto"/>
                  <a:sym typeface="Roboto"/>
                </a:rPr>
                <a:t>INNOVATION</a:t>
              </a:r>
              <a:endParaRPr b="1" i="0" sz="1050" u="none" cap="none" strike="noStrike">
                <a:solidFill>
                  <a:schemeClr val="dk1"/>
                </a:solidFill>
                <a:latin typeface="Roboto"/>
                <a:ea typeface="Roboto"/>
                <a:cs typeface="Roboto"/>
                <a:sym typeface="Roboto"/>
              </a:endParaRPr>
            </a:p>
          </p:txBody>
        </p:sp>
      </p:grpSp>
      <p:grpSp>
        <p:nvGrpSpPr>
          <p:cNvPr id="140" name="Google Shape;140;p16"/>
          <p:cNvGrpSpPr/>
          <p:nvPr/>
        </p:nvGrpSpPr>
        <p:grpSpPr>
          <a:xfrm>
            <a:off x="3181502" y="3105154"/>
            <a:ext cx="1390500" cy="1390500"/>
            <a:chOff x="2834102" y="1644762"/>
            <a:chExt cx="1854000" cy="1854000"/>
          </a:xfrm>
        </p:grpSpPr>
        <p:sp>
          <p:nvSpPr>
            <p:cNvPr id="141" name="Google Shape;141;p16"/>
            <p:cNvSpPr/>
            <p:nvPr/>
          </p:nvSpPr>
          <p:spPr>
            <a:xfrm>
              <a:off x="2834102" y="1644762"/>
              <a:ext cx="1854000" cy="1854000"/>
            </a:xfrm>
            <a:prstGeom prst="ellipse">
              <a:avLst/>
            </a:prstGeom>
            <a:solidFill>
              <a:srgbClr val="F4CCCC"/>
            </a:solidFill>
            <a:ln cap="flat" cmpd="sng" w="28575">
              <a:solidFill>
                <a:srgbClr val="FF0000"/>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42" name="Google Shape;142;p16"/>
            <p:cNvSpPr txBox="1"/>
            <p:nvPr/>
          </p:nvSpPr>
          <p:spPr>
            <a:xfrm>
              <a:off x="3142502" y="2311050"/>
              <a:ext cx="1290600" cy="521400"/>
            </a:xfrm>
            <a:prstGeom prst="rect">
              <a:avLst/>
            </a:prstGeom>
            <a:noFill/>
            <a:ln>
              <a:noFill/>
            </a:ln>
          </p:spPr>
          <p:txBody>
            <a:bodyPr anchorCtr="0" anchor="ctr" bIns="68550" lIns="68550" spcFirstLastPara="1" rIns="68550" wrap="square" tIns="68550">
              <a:noAutofit/>
            </a:bodyPr>
            <a:lstStyle/>
            <a:p>
              <a:pPr indent="0" lvl="0" marL="0" marR="0" rtl="0" algn="ctr">
                <a:lnSpc>
                  <a:spcPct val="115000"/>
                </a:lnSpc>
                <a:spcBef>
                  <a:spcPts val="0"/>
                </a:spcBef>
                <a:spcAft>
                  <a:spcPts val="0"/>
                </a:spcAft>
                <a:buNone/>
              </a:pPr>
              <a:r>
                <a:rPr b="1" i="0" lang="en-US" sz="1050" u="none" cap="none" strike="noStrike">
                  <a:solidFill>
                    <a:schemeClr val="dk1"/>
                  </a:solidFill>
                  <a:latin typeface="Roboto"/>
                  <a:ea typeface="Roboto"/>
                  <a:cs typeface="Roboto"/>
                  <a:sym typeface="Roboto"/>
                </a:rPr>
                <a:t>ACADEMICS</a:t>
              </a:r>
              <a:endParaRPr b="1" i="0" sz="1050" u="none" cap="none" strike="noStrike">
                <a:solidFill>
                  <a:schemeClr val="dk1"/>
                </a:solidFill>
                <a:latin typeface="Roboto"/>
                <a:ea typeface="Roboto"/>
                <a:cs typeface="Roboto"/>
                <a:sym typeface="Roboto"/>
              </a:endParaRPr>
            </a:p>
          </p:txBody>
        </p:sp>
      </p:grpSp>
      <p:grpSp>
        <p:nvGrpSpPr>
          <p:cNvPr id="143" name="Google Shape;143;p16"/>
          <p:cNvGrpSpPr/>
          <p:nvPr/>
        </p:nvGrpSpPr>
        <p:grpSpPr>
          <a:xfrm>
            <a:off x="1836806" y="3105154"/>
            <a:ext cx="1390500" cy="1390500"/>
            <a:chOff x="1212300" y="1644762"/>
            <a:chExt cx="1854000" cy="1854000"/>
          </a:xfrm>
        </p:grpSpPr>
        <p:sp>
          <p:nvSpPr>
            <p:cNvPr id="144" name="Google Shape;144;p16"/>
            <p:cNvSpPr/>
            <p:nvPr/>
          </p:nvSpPr>
          <p:spPr>
            <a:xfrm>
              <a:off x="1212300" y="1644762"/>
              <a:ext cx="1854000" cy="1854000"/>
            </a:xfrm>
            <a:prstGeom prst="ellipse">
              <a:avLst/>
            </a:prstGeom>
            <a:solidFill>
              <a:srgbClr val="C9DAF8"/>
            </a:solidFill>
            <a:ln cap="flat" cmpd="sng" w="28575">
              <a:solidFill>
                <a:srgbClr val="0000FF"/>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45" name="Google Shape;145;p16"/>
            <p:cNvSpPr txBox="1"/>
            <p:nvPr/>
          </p:nvSpPr>
          <p:spPr>
            <a:xfrm>
              <a:off x="1377025" y="2311056"/>
              <a:ext cx="1541100" cy="521400"/>
            </a:xfrm>
            <a:prstGeom prst="rect">
              <a:avLst/>
            </a:prstGeom>
            <a:noFill/>
            <a:ln>
              <a:noFill/>
            </a:ln>
          </p:spPr>
          <p:txBody>
            <a:bodyPr anchorCtr="0" anchor="ctr" bIns="68550" lIns="68550" spcFirstLastPara="1" rIns="68550" wrap="square" tIns="68550">
              <a:noAutofit/>
            </a:bodyPr>
            <a:lstStyle/>
            <a:p>
              <a:pPr indent="0" lvl="0" marL="0" marR="0" rtl="0" algn="ctr">
                <a:lnSpc>
                  <a:spcPct val="115000"/>
                </a:lnSpc>
                <a:spcBef>
                  <a:spcPts val="0"/>
                </a:spcBef>
                <a:spcAft>
                  <a:spcPts val="0"/>
                </a:spcAft>
                <a:buNone/>
              </a:pPr>
              <a:r>
                <a:rPr b="1" i="0" lang="en-US" sz="1050" u="none" cap="none" strike="noStrike">
                  <a:solidFill>
                    <a:schemeClr val="dk1"/>
                  </a:solidFill>
                  <a:latin typeface="Roboto"/>
                  <a:ea typeface="Roboto"/>
                  <a:cs typeface="Roboto"/>
                  <a:sym typeface="Roboto"/>
                </a:rPr>
                <a:t>LEADERSHIP DEVELOPMENT</a:t>
              </a:r>
              <a:endParaRPr b="1" i="0" sz="1050" u="none" cap="none" strike="noStrike">
                <a:solidFill>
                  <a:schemeClr val="dk1"/>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5"/>
          <p:cNvSpPr txBox="1"/>
          <p:nvPr>
            <p:ph type="title"/>
          </p:nvPr>
        </p:nvSpPr>
        <p:spPr>
          <a:xfrm>
            <a:off x="457200" y="118331"/>
            <a:ext cx="82296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rPr lang="en-US"/>
              <a:t>Joint Workforce Statement</a:t>
            </a:r>
            <a:endParaRPr/>
          </a:p>
        </p:txBody>
      </p:sp>
      <p:pic>
        <p:nvPicPr>
          <p:cNvPr descr="A graph on a paper&#10;&#10;Description automatically generated" id="35" name="Google Shape;35;p5"/>
          <p:cNvPicPr preferRelativeResize="0"/>
          <p:nvPr/>
        </p:nvPicPr>
        <p:blipFill rotWithShape="1">
          <a:blip r:embed="rId3">
            <a:alphaModFix/>
          </a:blip>
          <a:srcRect b="0" l="0" r="0" t="0"/>
          <a:stretch/>
        </p:blipFill>
        <p:spPr>
          <a:xfrm>
            <a:off x="2024590" y="975731"/>
            <a:ext cx="4467649" cy="3518824"/>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6"/>
          <p:cNvSpPr txBox="1"/>
          <p:nvPr>
            <p:ph type="title"/>
          </p:nvPr>
        </p:nvSpPr>
        <p:spPr>
          <a:xfrm>
            <a:off x="457200" y="118331"/>
            <a:ext cx="82296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rPr lang="en-US"/>
              <a:t>Match 2024</a:t>
            </a:r>
            <a:endParaRPr/>
          </a:p>
        </p:txBody>
      </p:sp>
      <p:graphicFrame>
        <p:nvGraphicFramePr>
          <p:cNvPr id="41" name="Google Shape;41;p6"/>
          <p:cNvGraphicFramePr/>
          <p:nvPr/>
        </p:nvGraphicFramePr>
        <p:xfrm>
          <a:off x="881398" y="2208516"/>
          <a:ext cx="3000000" cy="3000000"/>
        </p:xfrm>
        <a:graphic>
          <a:graphicData uri="http://schemas.openxmlformats.org/drawingml/2006/table">
            <a:tbl>
              <a:tblPr>
                <a:noFill/>
                <a:tableStyleId>{DEF61C61-A4F5-4638-9C97-E52EE6F87C7F}</a:tableStyleId>
              </a:tblPr>
              <a:tblGrid>
                <a:gridCol w="692875"/>
                <a:gridCol w="692875"/>
                <a:gridCol w="692875"/>
                <a:gridCol w="777375"/>
                <a:gridCol w="692875"/>
                <a:gridCol w="777375"/>
                <a:gridCol w="740600"/>
                <a:gridCol w="729675"/>
                <a:gridCol w="664900"/>
                <a:gridCol w="805375"/>
                <a:gridCol w="769500"/>
              </a:tblGrid>
              <a:tr h="363225">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292</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3,026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1,386</a:t>
                      </a:r>
                      <a:endParaRPr b="0"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3,574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r>
                        <a:rPr b="1" i="0" lang="en-US" sz="1400" u="none" cap="none" strike="noStrike">
                          <a:solidFill>
                            <a:srgbClr val="000000"/>
                          </a:solidFill>
                          <a:latin typeface="Arial"/>
                          <a:ea typeface="Arial"/>
                          <a:cs typeface="Arial"/>
                          <a:sym typeface="Arial"/>
                        </a:rPr>
                        <a:t>1,285</a:t>
                      </a:r>
                      <a:endParaRPr b="1"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2,891</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42.5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95.5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20,439</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42,698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r>
            </a:tbl>
          </a:graphicData>
        </a:graphic>
      </p:graphicFrame>
      <p:pic>
        <p:nvPicPr>
          <p:cNvPr id="42" name="Google Shape;42;p6"/>
          <p:cNvPicPr preferRelativeResize="0"/>
          <p:nvPr/>
        </p:nvPicPr>
        <p:blipFill rotWithShape="1">
          <a:blip r:embed="rId3">
            <a:alphaModFix/>
          </a:blip>
          <a:srcRect b="0" l="0" r="0" t="0"/>
          <a:stretch/>
        </p:blipFill>
        <p:spPr>
          <a:xfrm>
            <a:off x="727048" y="1202843"/>
            <a:ext cx="7959752" cy="857400"/>
          </a:xfrm>
          <a:prstGeom prst="rect">
            <a:avLst/>
          </a:prstGeom>
          <a:noFill/>
          <a:ln>
            <a:noFill/>
          </a:ln>
        </p:spPr>
      </p:pic>
      <p:graphicFrame>
        <p:nvGraphicFramePr>
          <p:cNvPr id="43" name="Google Shape;43;p6"/>
          <p:cNvGraphicFramePr/>
          <p:nvPr/>
        </p:nvGraphicFramePr>
        <p:xfrm>
          <a:off x="881396" y="3854118"/>
          <a:ext cx="3000000" cy="3000000"/>
        </p:xfrm>
        <a:graphic>
          <a:graphicData uri="http://schemas.openxmlformats.org/drawingml/2006/table">
            <a:tbl>
              <a:tblPr>
                <a:noFill/>
                <a:tableStyleId>{DEF61C61-A4F5-4638-9C97-E52EE6F87C7F}</a:tableStyleId>
              </a:tblPr>
              <a:tblGrid>
                <a:gridCol w="691625"/>
                <a:gridCol w="691625"/>
                <a:gridCol w="691625"/>
                <a:gridCol w="775950"/>
                <a:gridCol w="775800"/>
                <a:gridCol w="691775"/>
                <a:gridCol w="734675"/>
                <a:gridCol w="732900"/>
                <a:gridCol w="712200"/>
                <a:gridCol w="763150"/>
                <a:gridCol w="775050"/>
              </a:tblGrid>
              <a:tr h="363225">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292</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3,026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1,171</a:t>
                      </a:r>
                      <a:endParaRPr b="0"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3,574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1,047</a:t>
                      </a:r>
                      <a:endParaRPr b="1"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2,891</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34.6</a:t>
                      </a:r>
                      <a:endParaRPr b="1"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95.5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15,342</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42,698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7D7D7"/>
                      </a:solidFill>
                      <a:prstDash val="solid"/>
                      <a:round/>
                      <a:headEnd len="sm" w="sm" type="none"/>
                      <a:tailEnd len="sm" w="sm" type="none"/>
                    </a:lnT>
                    <a:lnB cap="flat" cmpd="sng" w="9525">
                      <a:solidFill>
                        <a:srgbClr val="000000"/>
                      </a:solidFill>
                      <a:prstDash val="solid"/>
                      <a:round/>
                      <a:headEnd len="sm" w="sm" type="none"/>
                      <a:tailEnd len="sm" w="sm" type="none"/>
                    </a:lnB>
                    <a:solidFill>
                      <a:srgbClr val="D7D7D7"/>
                    </a:solidFill>
                  </a:tcPr>
                </a:tc>
              </a:tr>
            </a:tbl>
          </a:graphicData>
        </a:graphic>
      </p:graphicFrame>
      <p:pic>
        <p:nvPicPr>
          <p:cNvPr id="44" name="Google Shape;44;p6"/>
          <p:cNvPicPr preferRelativeResize="0"/>
          <p:nvPr/>
        </p:nvPicPr>
        <p:blipFill rotWithShape="1">
          <a:blip r:embed="rId4">
            <a:alphaModFix/>
          </a:blip>
          <a:srcRect b="0" l="0" r="0" t="0"/>
          <a:stretch/>
        </p:blipFill>
        <p:spPr>
          <a:xfrm>
            <a:off x="727048" y="2878390"/>
            <a:ext cx="8088560" cy="885889"/>
          </a:xfrm>
          <a:prstGeom prst="rect">
            <a:avLst/>
          </a:prstGeom>
          <a:noFill/>
          <a:ln>
            <a:noFill/>
          </a:ln>
        </p:spPr>
      </p:pic>
      <p:sp>
        <p:nvSpPr>
          <p:cNvPr id="45" name="Google Shape;45;p6"/>
          <p:cNvSpPr/>
          <p:nvPr/>
        </p:nvSpPr>
        <p:spPr>
          <a:xfrm>
            <a:off x="5827144" y="1037649"/>
            <a:ext cx="978408" cy="489444"/>
          </a:xfrm>
          <a:prstGeom prst="wedgeEllipseCallout">
            <a:avLst>
              <a:gd fmla="val -140805" name="adj1"/>
              <a:gd fmla="val 200607"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92.7%</a:t>
            </a:r>
            <a:endParaRPr/>
          </a:p>
        </p:txBody>
      </p:sp>
      <p:sp>
        <p:nvSpPr>
          <p:cNvPr id="46" name="Google Shape;46;p6"/>
          <p:cNvSpPr/>
          <p:nvPr/>
        </p:nvSpPr>
        <p:spPr>
          <a:xfrm>
            <a:off x="5827144" y="2720023"/>
            <a:ext cx="978408" cy="489444"/>
          </a:xfrm>
          <a:prstGeom prst="wedgeEllipseCallout">
            <a:avLst>
              <a:gd fmla="val -140805" name="adj1"/>
              <a:gd fmla="val 200607"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89.4%</a:t>
            </a:r>
            <a:endParaRPr/>
          </a:p>
        </p:txBody>
      </p:sp>
      <p:sp>
        <p:nvSpPr>
          <p:cNvPr id="47" name="Google Shape;47;p6"/>
          <p:cNvSpPr/>
          <p:nvPr/>
        </p:nvSpPr>
        <p:spPr>
          <a:xfrm>
            <a:off x="4410372" y="4542801"/>
            <a:ext cx="978408" cy="489444"/>
          </a:xfrm>
          <a:prstGeom prst="wedgeEllipseCallout">
            <a:avLst>
              <a:gd fmla="val 119009" name="adj1"/>
              <a:gd fmla="val -131941"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77.1%</a:t>
            </a:r>
            <a:endParaRPr/>
          </a:p>
        </p:txBody>
      </p:sp>
      <p:sp>
        <p:nvSpPr>
          <p:cNvPr id="48" name="Google Shape;48;p6"/>
          <p:cNvSpPr/>
          <p:nvPr/>
        </p:nvSpPr>
        <p:spPr>
          <a:xfrm>
            <a:off x="4410372" y="4535725"/>
            <a:ext cx="978408" cy="489444"/>
          </a:xfrm>
          <a:prstGeom prst="wedgeEllipseCallout">
            <a:avLst>
              <a:gd fmla="val 126485" name="adj1"/>
              <a:gd fmla="val -475697"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77.1%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
                                        </p:tgtEl>
                                      </p:cBhvr>
                                    </p:animEffect>
                                    <p:set>
                                      <p:cBhvr>
                                        <p:cTn dur="1" fill="hold">
                                          <p:stCondLst>
                                            <p:cond delay="500"/>
                                          </p:stCondLst>
                                        </p:cTn>
                                        <p:tgtEl>
                                          <p:spTgt spid="4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6"/>
                                        </p:tgtEl>
                                      </p:cBhvr>
                                    </p:animEffect>
                                    <p:set>
                                      <p:cBhvr>
                                        <p:cTn dur="1" fill="hold">
                                          <p:stCondLst>
                                            <p:cond delay="500"/>
                                          </p:stCondLst>
                                        </p:cTn>
                                        <p:tgtEl>
                                          <p:spTgt spid="4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7"/>
          <p:cNvSpPr txBox="1"/>
          <p:nvPr>
            <p:ph type="title"/>
          </p:nvPr>
        </p:nvSpPr>
        <p:spPr>
          <a:xfrm>
            <a:off x="457200" y="118331"/>
            <a:ext cx="82296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rPr lang="en-US"/>
              <a:t>Match 2024</a:t>
            </a:r>
            <a:endParaRPr/>
          </a:p>
        </p:txBody>
      </p:sp>
      <p:pic>
        <p:nvPicPr>
          <p:cNvPr id="54" name="Google Shape;54;p7"/>
          <p:cNvPicPr preferRelativeResize="0"/>
          <p:nvPr/>
        </p:nvPicPr>
        <p:blipFill rotWithShape="1">
          <a:blip r:embed="rId3">
            <a:alphaModFix/>
          </a:blip>
          <a:srcRect b="0" l="0" r="0" t="81013"/>
          <a:stretch/>
        </p:blipFill>
        <p:spPr>
          <a:xfrm>
            <a:off x="154827" y="3044952"/>
            <a:ext cx="8537166" cy="274319"/>
          </a:xfrm>
          <a:prstGeom prst="rect">
            <a:avLst/>
          </a:prstGeom>
          <a:noFill/>
          <a:ln>
            <a:noFill/>
          </a:ln>
        </p:spPr>
      </p:pic>
      <p:pic>
        <p:nvPicPr>
          <p:cNvPr id="55" name="Google Shape;55;p7"/>
          <p:cNvPicPr preferRelativeResize="0"/>
          <p:nvPr/>
        </p:nvPicPr>
        <p:blipFill rotWithShape="1">
          <a:blip r:embed="rId3">
            <a:alphaModFix/>
          </a:blip>
          <a:srcRect b="59652" l="0" r="0" t="0"/>
          <a:stretch/>
        </p:blipFill>
        <p:spPr>
          <a:xfrm>
            <a:off x="154827" y="2361439"/>
            <a:ext cx="8537166" cy="582929"/>
          </a:xfrm>
          <a:prstGeom prst="rect">
            <a:avLst/>
          </a:prstGeom>
          <a:noFill/>
          <a:ln>
            <a:noFill/>
          </a:ln>
        </p:spPr>
      </p:pic>
      <p:sp>
        <p:nvSpPr>
          <p:cNvPr id="56" name="Google Shape;56;p7"/>
          <p:cNvSpPr/>
          <p:nvPr/>
        </p:nvSpPr>
        <p:spPr>
          <a:xfrm>
            <a:off x="6688836" y="1702831"/>
            <a:ext cx="978408" cy="489444"/>
          </a:xfrm>
          <a:prstGeom prst="wedgeEllipseCallout">
            <a:avLst>
              <a:gd fmla="val 3120" name="adj1"/>
              <a:gd fmla="val 200607"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15.5%</a:t>
            </a:r>
            <a:endParaRPr/>
          </a:p>
        </p:txBody>
      </p:sp>
      <p:sp>
        <p:nvSpPr>
          <p:cNvPr id="57" name="Google Shape;57;p7"/>
          <p:cNvSpPr/>
          <p:nvPr/>
        </p:nvSpPr>
        <p:spPr>
          <a:xfrm>
            <a:off x="6592824" y="2944368"/>
            <a:ext cx="1307592" cy="457200"/>
          </a:xfrm>
          <a:prstGeom prst="ellipse">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 name="Google Shape;58;p7"/>
          <p:cNvSpPr/>
          <p:nvPr/>
        </p:nvSpPr>
        <p:spPr>
          <a:xfrm>
            <a:off x="6199632" y="3840632"/>
            <a:ext cx="978408" cy="489444"/>
          </a:xfrm>
          <a:prstGeom prst="wedgeEllipseCallout">
            <a:avLst>
              <a:gd fmla="val 163868" name="adj1"/>
              <a:gd fmla="val -165568"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4.4%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8"/>
          <p:cNvSpPr txBox="1"/>
          <p:nvPr>
            <p:ph type="title"/>
          </p:nvPr>
        </p:nvSpPr>
        <p:spPr>
          <a:xfrm>
            <a:off x="457200" y="118331"/>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lang="en-US" sz="2400"/>
              <a:t>Positions Offered in the Matching Program, 2020 - 2024</a:t>
            </a:r>
            <a:endParaRPr/>
          </a:p>
        </p:txBody>
      </p:sp>
      <p:pic>
        <p:nvPicPr>
          <p:cNvPr descr="A table of numbers and a number of patients&#10;&#10;Description automatically generated" id="64" name="Google Shape;64;p8"/>
          <p:cNvPicPr preferRelativeResize="0"/>
          <p:nvPr/>
        </p:nvPicPr>
        <p:blipFill rotWithShape="1">
          <a:blip r:embed="rId3">
            <a:alphaModFix/>
          </a:blip>
          <a:srcRect b="0" l="0" r="0" t="0"/>
          <a:stretch/>
        </p:blipFill>
        <p:spPr>
          <a:xfrm>
            <a:off x="234950" y="1126340"/>
            <a:ext cx="5614646" cy="3381652"/>
          </a:xfrm>
          <a:prstGeom prst="rect">
            <a:avLst/>
          </a:prstGeom>
          <a:noFill/>
          <a:ln>
            <a:noFill/>
          </a:ln>
        </p:spPr>
      </p:pic>
      <p:grpSp>
        <p:nvGrpSpPr>
          <p:cNvPr id="65" name="Google Shape;65;p8"/>
          <p:cNvGrpSpPr/>
          <p:nvPr/>
        </p:nvGrpSpPr>
        <p:grpSpPr>
          <a:xfrm>
            <a:off x="1490472" y="3246934"/>
            <a:ext cx="7196328" cy="1133856"/>
            <a:chOff x="1636776" y="1335024"/>
            <a:chExt cx="7196328" cy="1133856"/>
          </a:xfrm>
        </p:grpSpPr>
        <p:grpSp>
          <p:nvGrpSpPr>
            <p:cNvPr id="66" name="Google Shape;66;p8"/>
            <p:cNvGrpSpPr/>
            <p:nvPr/>
          </p:nvGrpSpPr>
          <p:grpSpPr>
            <a:xfrm>
              <a:off x="1636776" y="1335024"/>
              <a:ext cx="7196328" cy="1133856"/>
              <a:chOff x="1463040" y="2002536"/>
              <a:chExt cx="7196328" cy="1133856"/>
            </a:xfrm>
          </p:grpSpPr>
          <p:sp>
            <p:nvSpPr>
              <p:cNvPr id="67" name="Google Shape;67;p8"/>
              <p:cNvSpPr/>
              <p:nvPr/>
            </p:nvSpPr>
            <p:spPr>
              <a:xfrm>
                <a:off x="1463040" y="2002536"/>
                <a:ext cx="7196328" cy="1133856"/>
              </a:xfrm>
              <a:prstGeom prst="rect">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68" name="Google Shape;68;p8"/>
              <p:cNvGrpSpPr/>
              <p:nvPr/>
            </p:nvGrpSpPr>
            <p:grpSpPr>
              <a:xfrm>
                <a:off x="1622552" y="2145033"/>
                <a:ext cx="6884162" cy="853433"/>
                <a:chOff x="2024888" y="1707804"/>
                <a:chExt cx="6884162" cy="853433"/>
              </a:xfrm>
            </p:grpSpPr>
            <p:pic>
              <p:nvPicPr>
                <p:cNvPr id="69" name="Google Shape;69;p8"/>
                <p:cNvPicPr preferRelativeResize="0"/>
                <p:nvPr/>
              </p:nvPicPr>
              <p:blipFill rotWithShape="1">
                <a:blip r:embed="rId4">
                  <a:alphaModFix/>
                </a:blip>
                <a:srcRect b="0" l="30525" r="883" t="11869"/>
                <a:stretch/>
              </p:blipFill>
              <p:spPr>
                <a:xfrm>
                  <a:off x="2024888" y="2285733"/>
                  <a:ext cx="6884162" cy="275504"/>
                </a:xfrm>
                <a:prstGeom prst="rect">
                  <a:avLst/>
                </a:prstGeom>
                <a:noFill/>
                <a:ln>
                  <a:noFill/>
                </a:ln>
              </p:spPr>
            </p:pic>
            <p:pic>
              <p:nvPicPr>
                <p:cNvPr id="70" name="Google Shape;70;p8"/>
                <p:cNvPicPr preferRelativeResize="0"/>
                <p:nvPr/>
              </p:nvPicPr>
              <p:blipFill rotWithShape="1">
                <a:blip r:embed="rId5">
                  <a:alphaModFix/>
                </a:blip>
                <a:srcRect b="0" l="0" r="0" t="0"/>
                <a:stretch/>
              </p:blipFill>
              <p:spPr>
                <a:xfrm>
                  <a:off x="2024888" y="1707804"/>
                  <a:ext cx="6884162" cy="577929"/>
                </a:xfrm>
                <a:prstGeom prst="rect">
                  <a:avLst/>
                </a:prstGeom>
                <a:noFill/>
                <a:ln>
                  <a:noFill/>
                </a:ln>
              </p:spPr>
            </p:pic>
          </p:grpSp>
        </p:grpSp>
        <p:pic>
          <p:nvPicPr>
            <p:cNvPr id="71" name="Google Shape;71;p8"/>
            <p:cNvPicPr preferRelativeResize="0"/>
            <p:nvPr/>
          </p:nvPicPr>
          <p:blipFill rotWithShape="1">
            <a:blip r:embed="rId6">
              <a:alphaModFix/>
            </a:blip>
            <a:srcRect b="0" l="0" r="0" t="0"/>
            <a:stretch/>
          </p:blipFill>
          <p:spPr>
            <a:xfrm>
              <a:off x="1796288" y="2072044"/>
              <a:ext cx="165100" cy="2286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9"/>
          <p:cNvSpPr txBox="1"/>
          <p:nvPr>
            <p:ph type="title"/>
          </p:nvPr>
        </p:nvSpPr>
        <p:spPr>
          <a:xfrm>
            <a:off x="457200" y="118331"/>
            <a:ext cx="82296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rPr lang="en-US" sz="3600"/>
              <a:t>Regional Variation</a:t>
            </a:r>
            <a:endParaRPr/>
          </a:p>
        </p:txBody>
      </p:sp>
      <p:graphicFrame>
        <p:nvGraphicFramePr>
          <p:cNvPr id="77" name="Google Shape;77;p9"/>
          <p:cNvGraphicFramePr/>
          <p:nvPr/>
        </p:nvGraphicFramePr>
        <p:xfrm>
          <a:off x="2547587" y="1163246"/>
          <a:ext cx="4572000" cy="3263805"/>
        </p:xfrm>
        <a:graphic>
          <a:graphicData uri="http://schemas.openxmlformats.org/drawingml/2006/chart">
            <c:chart r:id="rId3"/>
          </a:graphicData>
        </a:graphic>
      </p:graphicFrame>
      <p:sp>
        <p:nvSpPr>
          <p:cNvPr id="78" name="Google Shape;78;p9"/>
          <p:cNvSpPr txBox="1"/>
          <p:nvPr/>
        </p:nvSpPr>
        <p:spPr>
          <a:xfrm>
            <a:off x="3340147" y="3018941"/>
            <a:ext cx="474810" cy="246221"/>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1.4%</a:t>
            </a:r>
            <a:endParaRPr/>
          </a:p>
        </p:txBody>
      </p:sp>
      <p:sp>
        <p:nvSpPr>
          <p:cNvPr id="79" name="Google Shape;79;p9"/>
          <p:cNvSpPr txBox="1"/>
          <p:nvPr/>
        </p:nvSpPr>
        <p:spPr>
          <a:xfrm>
            <a:off x="4343400" y="3018941"/>
            <a:ext cx="474810" cy="246221"/>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5.4%</a:t>
            </a:r>
            <a:endParaRPr/>
          </a:p>
        </p:txBody>
      </p:sp>
      <p:sp>
        <p:nvSpPr>
          <p:cNvPr id="80" name="Google Shape;80;p9"/>
          <p:cNvSpPr txBox="1"/>
          <p:nvPr/>
        </p:nvSpPr>
        <p:spPr>
          <a:xfrm>
            <a:off x="5346653" y="3011246"/>
            <a:ext cx="492443" cy="253916"/>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4.9%</a:t>
            </a:r>
            <a:endParaRPr/>
          </a:p>
        </p:txBody>
      </p:sp>
      <p:sp>
        <p:nvSpPr>
          <p:cNvPr id="81" name="Google Shape;81;p9"/>
          <p:cNvSpPr txBox="1"/>
          <p:nvPr/>
        </p:nvSpPr>
        <p:spPr>
          <a:xfrm>
            <a:off x="6349906" y="3011246"/>
            <a:ext cx="492443" cy="253916"/>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5.0%</a:t>
            </a:r>
            <a:endParaRPr/>
          </a:p>
        </p:txBody>
      </p:sp>
      <p:sp>
        <p:nvSpPr>
          <p:cNvPr id="82" name="Google Shape;82;p9"/>
          <p:cNvSpPr txBox="1"/>
          <p:nvPr/>
        </p:nvSpPr>
        <p:spPr>
          <a:xfrm>
            <a:off x="3049456" y="1837178"/>
            <a:ext cx="1293944"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Offered vs Unfilled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0"/>
          <p:cNvSpPr txBox="1"/>
          <p:nvPr>
            <p:ph type="title"/>
          </p:nvPr>
        </p:nvSpPr>
        <p:spPr>
          <a:xfrm>
            <a:off x="713232" y="118331"/>
            <a:ext cx="644652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rPr lang="en-US" sz="3200"/>
              <a:t>Medical Toxicology fellowships</a:t>
            </a:r>
            <a:endParaRPr/>
          </a:p>
        </p:txBody>
      </p:sp>
      <p:graphicFrame>
        <p:nvGraphicFramePr>
          <p:cNvPr id="88" name="Google Shape;88;p10"/>
          <p:cNvGraphicFramePr/>
          <p:nvPr/>
        </p:nvGraphicFramePr>
        <p:xfrm>
          <a:off x="1543050" y="1352550"/>
          <a:ext cx="3000000" cy="3000000"/>
        </p:xfrm>
        <a:graphic>
          <a:graphicData uri="http://schemas.openxmlformats.org/drawingml/2006/table">
            <a:tbl>
              <a:tblPr>
                <a:noFill/>
                <a:tableStyleId>{0D3A3A86-B15B-43A0-B4E7-AC6E2D8FE1C8}</a:tableStyleId>
              </a:tblPr>
              <a:tblGrid>
                <a:gridCol w="826950"/>
                <a:gridCol w="826950"/>
                <a:gridCol w="988525"/>
                <a:gridCol w="712875"/>
                <a:gridCol w="826950"/>
                <a:gridCol w="887150"/>
                <a:gridCol w="988525"/>
              </a:tblGrid>
              <a:tr h="203200">
                <a:tc>
                  <a:txBody>
                    <a:bodyPr/>
                    <a:lstStyle/>
                    <a:p>
                      <a:pPr indent="0" lvl="0" marL="0" marR="0" rtl="0" algn="l">
                        <a:lnSpc>
                          <a:spcPct val="100000"/>
                        </a:lnSpc>
                        <a:spcBef>
                          <a:spcPts val="0"/>
                        </a:spcBef>
                        <a:spcAft>
                          <a:spcPts val="0"/>
                        </a:spcAft>
                        <a:buNone/>
                      </a:pPr>
                      <a:r>
                        <a:rPr lang="en-US" sz="1100" u="none" cap="none" strike="noStrike"/>
                        <a:t>Year</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lnSpc>
                          <a:spcPct val="100000"/>
                        </a:lnSpc>
                        <a:spcBef>
                          <a:spcPts val="0"/>
                        </a:spcBef>
                        <a:spcAft>
                          <a:spcPts val="0"/>
                        </a:spcAft>
                        <a:buNone/>
                      </a:pPr>
                      <a:r>
                        <a:rPr lang="en-US" sz="1100" u="none" cap="none" strike="noStrike"/>
                        <a:t>Programs</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lnSpc>
                          <a:spcPct val="100000"/>
                        </a:lnSpc>
                        <a:spcBef>
                          <a:spcPts val="0"/>
                        </a:spcBef>
                        <a:spcAft>
                          <a:spcPts val="0"/>
                        </a:spcAft>
                        <a:buNone/>
                      </a:pPr>
                      <a:r>
                        <a:rPr lang="en-US" sz="1100" u="none" cap="none" strike="noStrike"/>
                        <a:t>% Filled</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lnSpc>
                          <a:spcPct val="100000"/>
                        </a:lnSpc>
                        <a:spcBef>
                          <a:spcPts val="0"/>
                        </a:spcBef>
                        <a:spcAft>
                          <a:spcPts val="0"/>
                        </a:spcAft>
                        <a:buNone/>
                      </a:pPr>
                      <a:r>
                        <a:rPr lang="en-US" sz="1100" u="none" cap="none" strike="noStrike"/>
                        <a:t>Positions</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lnSpc>
                          <a:spcPct val="100000"/>
                        </a:lnSpc>
                        <a:spcBef>
                          <a:spcPts val="0"/>
                        </a:spcBef>
                        <a:spcAft>
                          <a:spcPts val="0"/>
                        </a:spcAft>
                        <a:buNone/>
                      </a:pPr>
                      <a:r>
                        <a:rPr lang="en-US" sz="1100" u="none" cap="none" strike="noStrike"/>
                        <a:t>% Filled</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lnSpc>
                          <a:spcPct val="100000"/>
                        </a:lnSpc>
                        <a:spcBef>
                          <a:spcPts val="0"/>
                        </a:spcBef>
                        <a:spcAft>
                          <a:spcPts val="0"/>
                        </a:spcAft>
                        <a:buNone/>
                      </a:pPr>
                      <a:r>
                        <a:rPr lang="en-US" sz="1100" u="none" cap="none" strike="noStrike"/>
                        <a:t>Applicants</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lnSpc>
                          <a:spcPct val="100000"/>
                        </a:lnSpc>
                        <a:spcBef>
                          <a:spcPts val="0"/>
                        </a:spcBef>
                        <a:spcAft>
                          <a:spcPts val="0"/>
                        </a:spcAft>
                        <a:buNone/>
                      </a:pPr>
                      <a:r>
                        <a:rPr lang="en-US" sz="1100" u="none" cap="none" strike="noStrike"/>
                        <a:t>% Unmatched</a:t>
                      </a:r>
                      <a:endParaRPr b="0" i="0" sz="11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2014</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25</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48.0%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37</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54.1%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24</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16.7%</a:t>
                      </a:r>
                      <a:endParaRPr b="0" i="0" sz="11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2015</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25</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60.0%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70.0%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35</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20.0%</a:t>
                      </a:r>
                      <a:endParaRPr b="0" i="0" sz="11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2016</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26</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65.4%</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46.3%</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10.0%</a:t>
                      </a:r>
                      <a:endParaRPr b="0" i="0" sz="11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2017</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26</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65.4%</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47</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74.5%</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42</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16.7%</a:t>
                      </a:r>
                      <a:endParaRPr b="0" i="0" sz="11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2018</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27</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66.7%</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47</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74.5%</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20.0%</a:t>
                      </a:r>
                      <a:endParaRPr b="0" i="0" sz="11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2019</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28</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50.0%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54</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66.7%</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12.2%</a:t>
                      </a:r>
                      <a:endParaRPr b="0" i="0" sz="11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2020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27</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61.5%</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51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76.5%</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46</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15.9%</a:t>
                      </a:r>
                      <a:endParaRPr b="0" i="0" sz="11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2021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28</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60.7%</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50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68.0%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36</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5.6%</a:t>
                      </a:r>
                      <a:endParaRPr b="0" i="0" sz="11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2022</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27</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200" u="none" cap="none" strike="noStrike"/>
                        <a:t>85.2%</a:t>
                      </a:r>
                      <a:endParaRPr b="0" i="0" sz="12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52</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200" u="none" cap="none" strike="noStrike"/>
                        <a:t>92.3%</a:t>
                      </a:r>
                      <a:endParaRPr b="0" i="0" sz="12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51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200" u="none" cap="none" strike="noStrike"/>
                        <a:t>13.7%</a:t>
                      </a:r>
                      <a:endParaRPr b="0" i="0" sz="12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2023</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29</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100.0%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49</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200" u="none" cap="none" strike="noStrike"/>
                        <a:t>100.0%</a:t>
                      </a:r>
                      <a:endParaRPr b="0" i="0" sz="12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70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200" u="none" cap="none" strike="noStrike"/>
                        <a:t>28.6%</a:t>
                      </a:r>
                      <a:endParaRPr b="0" i="0" sz="1200" u="none" cap="none" strike="noStrike">
                        <a:solidFill>
                          <a:srgbClr val="000000"/>
                        </a:solidFill>
                        <a:latin typeface="Calibri"/>
                        <a:ea typeface="Calibri"/>
                        <a:cs typeface="Calibri"/>
                        <a:sym typeface="Calibri"/>
                      </a:endParaRPr>
                    </a:p>
                  </a:txBody>
                  <a:tcPr marT="9525" marB="0" marR="9525" marL="9525" anchor="b"/>
                </a:tc>
              </a:tr>
              <a:tr h="203200">
                <a:tc>
                  <a:txBody>
                    <a:bodyPr/>
                    <a:lstStyle/>
                    <a:p>
                      <a:pPr indent="0" lvl="0" marL="0" marR="0" rtl="0" algn="r">
                        <a:lnSpc>
                          <a:spcPct val="100000"/>
                        </a:lnSpc>
                        <a:spcBef>
                          <a:spcPts val="0"/>
                        </a:spcBef>
                        <a:spcAft>
                          <a:spcPts val="0"/>
                        </a:spcAft>
                        <a:buNone/>
                      </a:pPr>
                      <a:r>
                        <a:rPr lang="en-US" sz="1100" u="none" cap="none" strike="noStrike"/>
                        <a:t>2024</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30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200" u="none" cap="none" strike="noStrike"/>
                        <a:t>86.7%</a:t>
                      </a:r>
                      <a:endParaRPr b="0" i="0" sz="12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53</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200" u="none" cap="none" strike="noStrike"/>
                        <a:t>92.5%</a:t>
                      </a:r>
                      <a:endParaRPr b="0" i="0" sz="12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100" u="none" cap="none" strike="noStrike"/>
                        <a:t>59</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lang="en-US" sz="1200" u="none" cap="none" strike="noStrike"/>
                        <a:t>16.9%</a:t>
                      </a:r>
                      <a:endParaRPr b="0" i="0" sz="1200" u="none" cap="none" strike="noStrike">
                        <a:solidFill>
                          <a:srgbClr val="000000"/>
                        </a:solidFill>
                        <a:latin typeface="Calibri"/>
                        <a:ea typeface="Calibri"/>
                        <a:cs typeface="Calibri"/>
                        <a:sym typeface="Calibri"/>
                      </a:endParaRPr>
                    </a:p>
                  </a:txBody>
                  <a:tcPr marT="9525" marB="0" marR="9525" marL="9525" anchor="b"/>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1"/>
          <p:cNvSpPr txBox="1"/>
          <p:nvPr>
            <p:ph type="title"/>
          </p:nvPr>
        </p:nvSpPr>
        <p:spPr>
          <a:xfrm>
            <a:off x="106471" y="120150"/>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lang="en-US" sz="3200"/>
              <a:t>The SOAP may have filled the 135 positions</a:t>
            </a:r>
            <a:endParaRPr/>
          </a:p>
        </p:txBody>
      </p:sp>
      <p:sp>
        <p:nvSpPr>
          <p:cNvPr id="94" name="Google Shape;94;p1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en-US" sz="3200"/>
              <a:t>Last year, Rich Hamilton asked:</a:t>
            </a:r>
            <a:endParaRPr/>
          </a:p>
          <a:p>
            <a:pPr indent="-342900" lvl="0" marL="457200" rtl="0" algn="l">
              <a:lnSpc>
                <a:spcPct val="100000"/>
              </a:lnSpc>
              <a:spcBef>
                <a:spcPts val="360"/>
              </a:spcBef>
              <a:spcAft>
                <a:spcPts val="0"/>
              </a:spcAft>
              <a:buSzPts val="1800"/>
              <a:buChar char="•"/>
            </a:pPr>
            <a:r>
              <a:rPr lang="en-US" sz="3200"/>
              <a:t>Is that a good thing??????</a:t>
            </a:r>
            <a:endParaRPr/>
          </a:p>
          <a:p>
            <a:pPr indent="-342900" lvl="0" marL="457200" rtl="0" algn="l">
              <a:lnSpc>
                <a:spcPct val="100000"/>
              </a:lnSpc>
              <a:spcBef>
                <a:spcPts val="360"/>
              </a:spcBef>
              <a:spcAft>
                <a:spcPts val="0"/>
              </a:spcAft>
              <a:buSzPts val="1800"/>
              <a:buChar char="•"/>
            </a:pPr>
            <a:r>
              <a:rPr lang="en-US" sz="3200"/>
              <a:t>Are we ready for the needs of students with lower exam scores and grades!!!???</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2"/>
          <p:cNvSpPr txBox="1"/>
          <p:nvPr>
            <p:ph type="title"/>
          </p:nvPr>
        </p:nvSpPr>
        <p:spPr>
          <a:xfrm>
            <a:off x="457200" y="118331"/>
            <a:ext cx="82296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rPr lang="en-US"/>
              <a:t>QE Pass Rate, 1</a:t>
            </a:r>
            <a:r>
              <a:rPr baseline="30000" lang="en-US"/>
              <a:t>st</a:t>
            </a:r>
            <a:r>
              <a:rPr lang="en-US"/>
              <a:t> time takers</a:t>
            </a:r>
            <a:endParaRPr/>
          </a:p>
        </p:txBody>
      </p:sp>
      <p:graphicFrame>
        <p:nvGraphicFramePr>
          <p:cNvPr id="100" name="Google Shape;100;p12"/>
          <p:cNvGraphicFramePr/>
          <p:nvPr/>
        </p:nvGraphicFramePr>
        <p:xfrm>
          <a:off x="1355280" y="1051755"/>
          <a:ext cx="5770791" cy="3390701"/>
        </p:xfrm>
        <a:graphic>
          <a:graphicData uri="http://schemas.openxmlformats.org/drawingml/2006/chart">
            <c:chart r:id="rId3"/>
          </a:graphicData>
        </a:graphic>
      </p:graphicFrame>
      <p:sp>
        <p:nvSpPr>
          <p:cNvPr id="101" name="Google Shape;101;p12"/>
          <p:cNvSpPr txBox="1"/>
          <p:nvPr/>
        </p:nvSpPr>
        <p:spPr>
          <a:xfrm>
            <a:off x="6172201" y="1474836"/>
            <a:ext cx="550286"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lt1"/>
                </a:solidFill>
                <a:latin typeface="Proxima Nova"/>
                <a:ea typeface="Proxima Nova"/>
                <a:cs typeface="Proxima Nova"/>
                <a:sym typeface="Proxima Nova"/>
              </a:rPr>
              <a:t>88%</a:t>
            </a:r>
            <a:endParaRPr/>
          </a:p>
        </p:txBody>
      </p:sp>
      <p:sp>
        <p:nvSpPr>
          <p:cNvPr id="102" name="Google Shape;102;p12"/>
          <p:cNvSpPr txBox="1"/>
          <p:nvPr/>
        </p:nvSpPr>
        <p:spPr>
          <a:xfrm>
            <a:off x="5660766" y="4221665"/>
            <a:ext cx="293061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American Board of Emergency Medicine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AAC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2016-01-28T22:56:32Z</dcterms:created>
  <dc:creator>Megan Schagrin</dc:creator>
</cp:coreProperties>
</file>