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90" r:id="rId3"/>
    <p:sldId id="257" r:id="rId4"/>
    <p:sldId id="293" r:id="rId5"/>
    <p:sldId id="267" r:id="rId6"/>
    <p:sldId id="269" r:id="rId7"/>
    <p:sldId id="262" r:id="rId8"/>
    <p:sldId id="292" r:id="rId9"/>
    <p:sldId id="300" r:id="rId10"/>
    <p:sldId id="288" r:id="rId11"/>
    <p:sldId id="283" r:id="rId12"/>
    <p:sldId id="285" r:id="rId13"/>
    <p:sldId id="286" r:id="rId14"/>
    <p:sldId id="287" r:id="rId15"/>
    <p:sldId id="291" r:id="rId16"/>
    <p:sldId id="273" r:id="rId17"/>
    <p:sldId id="274" r:id="rId18"/>
    <p:sldId id="266" r:id="rId19"/>
    <p:sldId id="301" r:id="rId20"/>
    <p:sldId id="279" r:id="rId21"/>
    <p:sldId id="280" r:id="rId22"/>
    <p:sldId id="265" r:id="rId23"/>
    <p:sldId id="302" r:id="rId24"/>
    <p:sldId id="270" r:id="rId25"/>
    <p:sldId id="294" r:id="rId26"/>
    <p:sldId id="259" r:id="rId27"/>
    <p:sldId id="261" r:id="rId28"/>
    <p:sldId id="263" r:id="rId29"/>
    <p:sldId id="264" r:id="rId30"/>
    <p:sldId id="272" r:id="rId31"/>
    <p:sldId id="297" r:id="rId32"/>
    <p:sldId id="298" r:id="rId33"/>
    <p:sldId id="299" r:id="rId3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hiN/Qxh4lwr3IXBNaK0H6wNfuT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715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7E675C1D-1874-3AA5-3AB4-C7D4DAEF1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>
            <a:extLst>
              <a:ext uri="{FF2B5EF4-FFF2-40B4-BE49-F238E27FC236}">
                <a16:creationId xmlns:a16="http://schemas.microsoft.com/office/drawing/2014/main" id="{D104F0E4-9FAC-2CA9-449A-B2B5CEBC5B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2F79307F-3D2A-5013-97D4-8513DB40F1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1578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91BFC16F-11AE-DF18-A448-988D55E26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>
            <a:extLst>
              <a:ext uri="{FF2B5EF4-FFF2-40B4-BE49-F238E27FC236}">
                <a16:creationId xmlns:a16="http://schemas.microsoft.com/office/drawing/2014/main" id="{3DDA29A1-12ED-4229-62FA-7412D7DD7D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3B180AD2-EAC9-192B-2A63-91E0A5CA1E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1658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5A834CD2-4083-E90D-C0E0-BBBF3E7D0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>
            <a:extLst>
              <a:ext uri="{FF2B5EF4-FFF2-40B4-BE49-F238E27FC236}">
                <a16:creationId xmlns:a16="http://schemas.microsoft.com/office/drawing/2014/main" id="{173E46D0-E9BB-486B-871F-48937A284C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42AE14E0-33C0-E7E4-1D00-1A56AF404B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968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2BB0DAA3-A984-330B-40AE-71C066B45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>
            <a:extLst>
              <a:ext uri="{FF2B5EF4-FFF2-40B4-BE49-F238E27FC236}">
                <a16:creationId xmlns:a16="http://schemas.microsoft.com/office/drawing/2014/main" id="{0D2AEAD8-AFBD-F6CC-F012-F1353D641B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BA606348-482F-607B-31EF-6DBE402117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0793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9D662524-F2CD-7404-DD84-152BE8279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>
            <a:extLst>
              <a:ext uri="{FF2B5EF4-FFF2-40B4-BE49-F238E27FC236}">
                <a16:creationId xmlns:a16="http://schemas.microsoft.com/office/drawing/2014/main" id="{BCD59EE0-3CEB-0112-B279-AE5E0801F6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1AF0EE55-D315-F6EB-C23B-5D3872689A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7122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54F4EE1E-5739-AA62-268E-D642CE035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>
            <a:extLst>
              <a:ext uri="{FF2B5EF4-FFF2-40B4-BE49-F238E27FC236}">
                <a16:creationId xmlns:a16="http://schemas.microsoft.com/office/drawing/2014/main" id="{C339EDC5-38C8-5EE4-8CC6-8DC4801FB6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0D75DF80-417A-8C4C-B665-CD1DDB350B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08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AD2D3246-3120-BEEA-2937-AC898B45A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>
            <a:extLst>
              <a:ext uri="{FF2B5EF4-FFF2-40B4-BE49-F238E27FC236}">
                <a16:creationId xmlns:a16="http://schemas.microsoft.com/office/drawing/2014/main" id="{4B26622C-2A8A-0C3C-4AFD-55D9ACE379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696AE2F4-9FDC-DF53-3289-7C41DE7760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9718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EE470143-4928-2B24-BA51-9034E434F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>
            <a:extLst>
              <a:ext uri="{FF2B5EF4-FFF2-40B4-BE49-F238E27FC236}">
                <a16:creationId xmlns:a16="http://schemas.microsoft.com/office/drawing/2014/main" id="{BBEE2C9E-818F-8702-EBD1-8CCBFCF561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36F97C9E-8649-C043-5000-38C4744845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7734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‘Gimme’ CME are things like state medical board license, board exams, scrubs, etc. CME requests that don’t really need approval.</a:t>
            </a:r>
          </a:p>
        </p:txBody>
      </p:sp>
    </p:spTree>
    <p:extLst>
      <p:ext uri="{BB962C8B-B14F-4D97-AF65-F5344CB8AC3E}">
        <p14:creationId xmlns:p14="http://schemas.microsoft.com/office/powerpoint/2010/main" val="185697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27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66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4B29F76D-4B6B-7B2D-BD16-DC72C76CE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>
            <a:extLst>
              <a:ext uri="{FF2B5EF4-FFF2-40B4-BE49-F238E27FC236}">
                <a16:creationId xmlns:a16="http://schemas.microsoft.com/office/drawing/2014/main" id="{312F7644-CF66-4D5A-9E7E-08DEB1C941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7EA0602E-4ED0-E9B9-1A89-BADB66849F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625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EMF Title">
  <p:cSld name="SAEMF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457200" y="307413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EMF Pg 2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 descr="SAEM Foundation.jpg"/>
          <p:cNvPicPr preferRelativeResize="0"/>
          <p:nvPr/>
        </p:nvPicPr>
        <p:blipFill rotWithShape="1">
          <a:blip r:embed="rId2">
            <a:alphaModFix/>
          </a:blip>
          <a:srcRect b="16651"/>
          <a:stretch/>
        </p:blipFill>
        <p:spPr>
          <a:xfrm>
            <a:off x="0" y="0"/>
            <a:ext cx="9144000" cy="571601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 descr="SAEM Foundation.jpg"/>
          <p:cNvPicPr preferRelativeResize="0"/>
          <p:nvPr/>
        </p:nvPicPr>
        <p:blipFill rotWithShape="1">
          <a:blip r:embed="rId2">
            <a:alphaModFix/>
          </a:blip>
          <a:srcRect b="15879"/>
          <a:stretch/>
        </p:blipFill>
        <p:spPr>
          <a:xfrm>
            <a:off x="0" y="0"/>
            <a:ext cx="9144000" cy="576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 descr="SAEM Foundation.jpg"/>
          <p:cNvPicPr preferRelativeResize="0"/>
          <p:nvPr/>
        </p:nvPicPr>
        <p:blipFill rotWithShape="1">
          <a:blip r:embed="rId2">
            <a:alphaModFix/>
          </a:blip>
          <a:srcRect b="17702"/>
          <a:stretch/>
        </p:blipFill>
        <p:spPr>
          <a:xfrm>
            <a:off x="0" y="0"/>
            <a:ext cx="9144000" cy="564396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7" descr="SAEM Foundation.jpg"/>
          <p:cNvPicPr preferRelativeResize="0"/>
          <p:nvPr/>
        </p:nvPicPr>
        <p:blipFill rotWithShape="1">
          <a:blip r:embed="rId2">
            <a:alphaModFix/>
          </a:blip>
          <a:srcRect b="20103"/>
          <a:stretch/>
        </p:blipFill>
        <p:spPr>
          <a:xfrm>
            <a:off x="0" y="0"/>
            <a:ext cx="9144000" cy="547934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8" descr="SAEM Foundation.jpg"/>
          <p:cNvPicPr preferRelativeResize="0"/>
          <p:nvPr/>
        </p:nvPicPr>
        <p:blipFill rotWithShape="1">
          <a:blip r:embed="rId2">
            <a:alphaModFix/>
          </a:blip>
          <a:srcRect b="18045"/>
          <a:stretch/>
        </p:blipFill>
        <p:spPr>
          <a:xfrm>
            <a:off x="0" y="0"/>
            <a:ext cx="9144000" cy="562044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0" descr="SAEM Foundation.jpg"/>
          <p:cNvPicPr preferRelativeResize="0"/>
          <p:nvPr/>
        </p:nvPicPr>
        <p:blipFill rotWithShape="1">
          <a:blip r:embed="rId2">
            <a:alphaModFix/>
          </a:blip>
          <a:srcRect b="18731"/>
          <a:stretch/>
        </p:blipFill>
        <p:spPr>
          <a:xfrm>
            <a:off x="0" y="0"/>
            <a:ext cx="9144000" cy="557341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1" descr="SAEM Foundation.jpg"/>
          <p:cNvPicPr preferRelativeResize="0"/>
          <p:nvPr/>
        </p:nvPicPr>
        <p:blipFill rotWithShape="1">
          <a:blip r:embed="rId2">
            <a:alphaModFix/>
          </a:blip>
          <a:srcRect b="17358"/>
          <a:stretch/>
        </p:blipFill>
        <p:spPr>
          <a:xfrm>
            <a:off x="0" y="0"/>
            <a:ext cx="9144000" cy="566747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" descr="Title 3 AEM.jpg"/>
          <p:cNvPicPr preferRelativeResize="0"/>
          <p:nvPr/>
        </p:nvPicPr>
        <p:blipFill rotWithShape="1">
          <a:blip r:embed="rId10">
            <a:alphaModFix/>
          </a:blip>
          <a:srcRect b="10671"/>
          <a:stretch/>
        </p:blipFill>
        <p:spPr>
          <a:xfrm>
            <a:off x="0" y="0"/>
            <a:ext cx="9144000" cy="61261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2" name="Google Shape;12;p2" descr="AAAEM.png"/>
          <p:cNvPicPr preferRelativeResize="0"/>
          <p:nvPr/>
        </p:nvPicPr>
        <p:blipFill rotWithShape="1">
          <a:blip r:embed="rId11">
            <a:alphaModFix/>
          </a:blip>
          <a:srcRect t="18212" r="7735" b="21315"/>
          <a:stretch/>
        </p:blipFill>
        <p:spPr>
          <a:xfrm>
            <a:off x="5239431" y="6023400"/>
            <a:ext cx="3928091" cy="85403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aljameson@salud.unm.edu" TargetMode="External"/><Relationship Id="rId2" Type="http://schemas.openxmlformats.org/officeDocument/2006/relationships/hyperlink" Target="mailto:Becky.McGowan@cuanschutz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lyssa.tyransky@osumc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>
            <a:spLocks noGrp="1"/>
          </p:cNvSpPr>
          <p:nvPr>
            <p:ph type="ctrTitle"/>
          </p:nvPr>
        </p:nvSpPr>
        <p:spPr>
          <a:xfrm>
            <a:off x="603970" y="129563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3800" b="1" i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Software Tools to </a:t>
            </a:r>
            <a:r>
              <a:rPr lang="en-US" sz="3800" b="1" i="1" dirty="0">
                <a:solidFill>
                  <a:schemeClr val="bg1"/>
                </a:solidFill>
                <a:latin typeface="Calibri" panose="020F0502020204030204" pitchFamily="34" charset="0"/>
              </a:rPr>
              <a:t>Improve Operational Efficiency</a:t>
            </a:r>
            <a:r>
              <a:rPr lang="en-US" sz="3800" b="1" i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 </a:t>
            </a:r>
            <a:br>
              <a:rPr lang="en-US" sz="2400" b="1" i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br>
              <a:rPr lang="en-US" sz="2400" b="1" i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en-US" sz="2400" b="1" i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Becky McGowan, MBA </a:t>
            </a:r>
            <a:br>
              <a:rPr lang="en-US" sz="2400" b="1" i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en-US" sz="2400" b="1" i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Amy Jameson, MPhil, MA, MBA </a:t>
            </a:r>
            <a:br>
              <a:rPr lang="en-US" sz="2400" b="1" i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en-US" sz="2400" b="1" i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Alyssa A. Tyransky, MTDA</a:t>
            </a:r>
            <a:endParaRPr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DE40-2FD9-46BB-AECD-82467C23B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Smartsheet Uses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84DCD-7E3C-4C21-BA37-1115E68E73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Creation of dashboard for department and individual use:</a:t>
            </a:r>
          </a:p>
          <a:p>
            <a:pPr lvl="1"/>
            <a:r>
              <a:rPr lang="en-US" dirty="0"/>
              <a:t>Centralizing information</a:t>
            </a:r>
          </a:p>
          <a:p>
            <a:pPr lvl="1"/>
            <a:r>
              <a:rPr lang="en-US" dirty="0"/>
              <a:t>Centralizing access to forms</a:t>
            </a:r>
          </a:p>
          <a:p>
            <a:r>
              <a:rPr lang="en-US" dirty="0"/>
              <a:t>Creation of forms for:</a:t>
            </a:r>
          </a:p>
          <a:p>
            <a:pPr lvl="1"/>
            <a:r>
              <a:rPr lang="en-US" dirty="0"/>
              <a:t>Time reporting</a:t>
            </a:r>
          </a:p>
          <a:p>
            <a:pPr lvl="1"/>
            <a:r>
              <a:rPr lang="en-US" dirty="0"/>
              <a:t>Leave requests</a:t>
            </a:r>
          </a:p>
          <a:p>
            <a:pPr lvl="1"/>
            <a:r>
              <a:rPr lang="en-US" dirty="0"/>
              <a:t>Requests for payments (extra shifts)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29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DC6F-11A4-1C39-936F-7D4F100F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Example of Dept Dashboard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73D7E-A5BF-F3EF-42EF-E23C2F6E62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64BA05-59AE-4563-8588-293441084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40610"/>
            <a:ext cx="8382000" cy="444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41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AB672-1680-49FB-943B-532DD041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Dashboard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2937D-C987-4939-9730-3C8E35C5A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033657" cy="444138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9D2F59-91E2-4DA6-B39E-0784AFFBC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7869968" cy="444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4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7CA8F-53D2-482C-B078-4B2B932B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 Dashboard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1D357-687B-49DD-A903-96B05C3A15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7F9080-7342-4D14-8A3E-37EF8F831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199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80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4396E-4701-4661-BDE5-A5DE8FFC7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Reporting 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D1153-D133-4948-B2A7-CDF2AD60F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F0FC85-7C07-4BEC-9410-E3F83AEF9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07" y="1600200"/>
            <a:ext cx="3988525" cy="436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87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28862-3D10-5551-A2EC-0EB2FD0F6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FD624-B8A2-F0A6-1624-EED602F327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dirty="0"/>
              <a:t>Alyssa </a:t>
            </a:r>
            <a:r>
              <a:rPr lang="en-US" dirty="0" err="1"/>
              <a:t>Tyransky</a:t>
            </a:r>
            <a:r>
              <a:rPr lang="en-US" dirty="0"/>
              <a:t>, MTDA</a:t>
            </a:r>
          </a:p>
          <a:p>
            <a:pPr algn="ctr"/>
            <a:endParaRPr lang="en-US" dirty="0"/>
          </a:p>
          <a:p>
            <a:pPr marL="114300" indent="0" algn="ctr">
              <a:buNone/>
            </a:pPr>
            <a:r>
              <a:rPr lang="en-US" dirty="0"/>
              <a:t>The Ohio State University</a:t>
            </a:r>
          </a:p>
          <a:p>
            <a:pPr marL="114300" indent="0" algn="ctr">
              <a:buNone/>
            </a:pPr>
            <a:r>
              <a:rPr lang="en-US" dirty="0"/>
              <a:t>Wexner Medical Center</a:t>
            </a:r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endParaRPr lang="en-US" dirty="0"/>
          </a:p>
        </p:txBody>
      </p:sp>
      <p:pic>
        <p:nvPicPr>
          <p:cNvPr id="2" name="Picture 4" descr="REDCap | Oklahoma State University">
            <a:extLst>
              <a:ext uri="{FF2B5EF4-FFF2-40B4-BE49-F238E27FC236}">
                <a16:creationId xmlns:a16="http://schemas.microsoft.com/office/drawing/2014/main" id="{99ADDBB9-F732-6D53-EE6A-64FDCE233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26" y="4428080"/>
            <a:ext cx="3083117" cy="106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615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210e4ebf1e0_1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Our Financial Operations Coordinator, Brutus Buckeye, in charge of all financial reimbursements in the department, went out on unexpected FMLA the week everyone got back from SAEM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09C57-106B-5F61-409D-E27708DE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Main Purposes of Financial Reimbursements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0E3BB-755B-40D7-CAF5-30AC4D5DDB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Spend Authorizations (Travel)</a:t>
            </a:r>
          </a:p>
          <a:p>
            <a:r>
              <a:rPr lang="en-US" dirty="0"/>
              <a:t>CME Requests</a:t>
            </a:r>
          </a:p>
          <a:p>
            <a:r>
              <a:rPr lang="en-US" dirty="0"/>
              <a:t>Non-CME Requests</a:t>
            </a:r>
          </a:p>
        </p:txBody>
      </p:sp>
    </p:spTree>
    <p:extLst>
      <p:ext uri="{BB962C8B-B14F-4D97-AF65-F5344CB8AC3E}">
        <p14:creationId xmlns:p14="http://schemas.microsoft.com/office/powerpoint/2010/main" val="4013866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7F912-7C14-DA50-E081-EE6FCE13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– Make Request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BDEA8-EE44-3C8A-C1F9-0F1264516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5194169"/>
            <a:ext cx="8229600" cy="931993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n-US" dirty="0"/>
              <a:t>Finance Team will get an automatic email from REDCap notifying them that a new request has been placed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97426-DFFA-7DB8-9BEC-074BAD419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56" y="1300774"/>
            <a:ext cx="6515229" cy="400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26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AB8AB-0BB9-76CC-9CBB-1E062920D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21145-9361-414C-CB16-310B0A45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Step 2 – Steps After Initial Request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5E61C-D2CF-1CBA-C0F9-238FCFCD6E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Spend Authorizations (Travel)</a:t>
            </a:r>
          </a:p>
          <a:p>
            <a:pPr lvl="1"/>
            <a:r>
              <a:rPr lang="en-US" dirty="0"/>
              <a:t>Info entered into Workday</a:t>
            </a:r>
          </a:p>
          <a:p>
            <a:r>
              <a:rPr lang="en-US" dirty="0"/>
              <a:t>CME Requests and Non-CME Requests Needing Approval</a:t>
            </a:r>
          </a:p>
          <a:p>
            <a:pPr lvl="1"/>
            <a:r>
              <a:rPr lang="en-US" dirty="0"/>
              <a:t>Department Leadership approves/denies</a:t>
            </a:r>
          </a:p>
          <a:p>
            <a:r>
              <a:rPr lang="en-US" dirty="0"/>
              <a:t>‘Gimme’ CME Requests</a:t>
            </a:r>
          </a:p>
          <a:p>
            <a:pPr lvl="1"/>
            <a:r>
              <a:rPr lang="en-US" dirty="0"/>
              <a:t>Skips to Step 4</a:t>
            </a:r>
          </a:p>
        </p:txBody>
      </p:sp>
    </p:spTree>
    <p:extLst>
      <p:ext uri="{BB962C8B-B14F-4D97-AF65-F5344CB8AC3E}">
        <p14:creationId xmlns:p14="http://schemas.microsoft.com/office/powerpoint/2010/main" val="3532315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B65DA-B0CE-85CC-FD8F-FFD4DE20A6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dirty="0"/>
              <a:t>Becky McGowan, MBA</a:t>
            </a:r>
            <a:br>
              <a:rPr lang="en-US" dirty="0"/>
            </a:br>
            <a:endParaRPr lang="en-US" dirty="0"/>
          </a:p>
          <a:p>
            <a:pPr marL="114300" indent="0" algn="ctr">
              <a:buNone/>
            </a:pPr>
            <a:r>
              <a:rPr lang="en-US" dirty="0"/>
              <a:t>University of Colorado</a:t>
            </a:r>
          </a:p>
          <a:p>
            <a:pPr marL="114300" indent="0" algn="ctr">
              <a:buNone/>
            </a:pPr>
            <a:r>
              <a:rPr lang="en-US" dirty="0"/>
              <a:t>Anschutz Medical Campus</a:t>
            </a:r>
          </a:p>
          <a:p>
            <a:pPr marL="114300" indent="0" algn="ctr">
              <a:buNone/>
            </a:pPr>
            <a:endParaRPr lang="en-US" dirty="0"/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9DBA4130-86D7-A345-8824-3995E0BEB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74" y="4221977"/>
            <a:ext cx="1343451" cy="126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26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A0B6-EEFE-4B17-2CC4-54BA63F9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A001C-358E-29A9-7640-6DA57C86E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Email from </a:t>
            </a:r>
            <a:r>
              <a:rPr lang="en-US" dirty="0" err="1"/>
              <a:t>WorkDay</a:t>
            </a:r>
            <a:r>
              <a:rPr lang="en-US" dirty="0"/>
              <a:t> for Spend Auth approval or REDCap generated email regarding approval/denial status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F7A0FE-564A-4B01-01C0-1E8D7EC87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44" y="3548673"/>
            <a:ext cx="8893311" cy="20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19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B373-2014-2647-A3C0-FC68B67F0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4 – Reminder for Receipt Upload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10883A-A6B9-F25E-10B6-DD3BBE67D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66" y="1931016"/>
            <a:ext cx="8795054" cy="354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59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8784-0531-28DD-4C2D-76851FC7C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– Uploading Receipts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34E6F1-83D2-594E-87D8-AA62ACF114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85" b="31035"/>
          <a:stretch/>
        </p:blipFill>
        <p:spPr>
          <a:xfrm>
            <a:off x="1498371" y="1885361"/>
            <a:ext cx="5618866" cy="256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81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DF6DB-7296-5401-6885-9DA9C14B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Step 6/7 – Approval from Chair Upload Receipts to </a:t>
            </a:r>
            <a:r>
              <a:rPr lang="en-US" sz="3200" dirty="0" err="1"/>
              <a:t>WorkDay</a:t>
            </a:r>
            <a:r>
              <a:rPr lang="en-US" sz="3200" dirty="0"/>
              <a:t> and Close Out Request in REDCap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62000-EBA7-0CF7-4F0F-1AC813B21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6 – Chair must approve all CME and non-CME expenditures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E1B4EA-8DA5-6B47-50C1-9B5F189F8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78" y="3629640"/>
            <a:ext cx="8434244" cy="16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5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DC6F-11A4-1C39-936F-7D4F100F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73D7E-A5BF-F3EF-42EF-E23C2F6E62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448830-F801-4378-5004-08C51DCE7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33" y="1447483"/>
            <a:ext cx="8070333" cy="498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37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271401-288D-4ACC-3D5C-DF2A74D463D7}"/>
              </a:ext>
            </a:extLst>
          </p:cNvPr>
          <p:cNvSpPr txBox="1"/>
          <p:nvPr/>
        </p:nvSpPr>
        <p:spPr>
          <a:xfrm>
            <a:off x="787580" y="2492829"/>
            <a:ext cx="7949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Considerations Before Adopting a New System</a:t>
            </a:r>
          </a:p>
        </p:txBody>
      </p:sp>
    </p:spTree>
    <p:extLst>
      <p:ext uri="{BB962C8B-B14F-4D97-AF65-F5344CB8AC3E}">
        <p14:creationId xmlns:p14="http://schemas.microsoft.com/office/powerpoint/2010/main" val="31933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597C7095-8069-484A-1BCE-1C7653244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>
            <a:extLst>
              <a:ext uri="{FF2B5EF4-FFF2-40B4-BE49-F238E27FC236}">
                <a16:creationId xmlns:a16="http://schemas.microsoft.com/office/drawing/2014/main" id="{62E3360B-AEC4-4BC8-D864-8B7053E72B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Before Implementation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61757FC-C252-567E-5693-5BB41C1D4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544" y="1374227"/>
            <a:ext cx="8229600" cy="4109545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sz="3500" u="sng" dirty="0">
                <a:highlight>
                  <a:srgbClr val="C0C0C0"/>
                </a:highlight>
              </a:rPr>
              <a:t>Explore Possible Solutions:</a:t>
            </a:r>
            <a:br>
              <a:rPr lang="en-US" u="sng" dirty="0"/>
            </a:br>
            <a:endParaRPr lang="en-US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Build own legacy database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existing software programs available at Institution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REDCap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Microsoft Suite (Access)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Try off the shelf products (cloud based)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Airtable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Smartsheet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26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DB69E67D-CE42-104C-0951-28A69A1DC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>
            <a:extLst>
              <a:ext uri="{FF2B5EF4-FFF2-40B4-BE49-F238E27FC236}">
                <a16:creationId xmlns:a16="http://schemas.microsoft.com/office/drawing/2014/main" id="{D7074BFE-7553-76FB-DC10-1C42FDDBF2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Before Implementation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54ABA22-9431-B5BC-5569-9C914D6EE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503" y="1300774"/>
            <a:ext cx="8229600" cy="4806112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sz="3500" dirty="0">
                <a:highlight>
                  <a:srgbClr val="C0C0C0"/>
                </a:highlight>
              </a:rPr>
              <a:t>Conduct a cost-benefit analysis</a:t>
            </a:r>
          </a:p>
          <a:p>
            <a:endParaRPr lang="en-US" sz="2600" dirty="0"/>
          </a:p>
          <a:p>
            <a:r>
              <a:rPr lang="en-US" sz="2600" dirty="0"/>
              <a:t>Will this solve the problem? Does it improve efficiency and transparency?</a:t>
            </a:r>
            <a:br>
              <a:rPr lang="en-US" sz="2600" dirty="0"/>
            </a:br>
            <a:endParaRPr lang="en-US" sz="2600" dirty="0"/>
          </a:p>
          <a:p>
            <a:r>
              <a:rPr lang="en-US" sz="2600" dirty="0"/>
              <a:t>How much does the solution cost (licenses) and what is the ROI to the department?</a:t>
            </a:r>
            <a:br>
              <a:rPr lang="en-US" sz="2600" dirty="0"/>
            </a:br>
            <a:endParaRPr lang="en-US" sz="2600" dirty="0"/>
          </a:p>
          <a:p>
            <a:r>
              <a:rPr lang="en-US" sz="2600" dirty="0"/>
              <a:t>What is the learning curve?</a:t>
            </a:r>
            <a:br>
              <a:rPr lang="en-US" sz="2600" dirty="0"/>
            </a:br>
            <a:endParaRPr lang="en-US" sz="2600" dirty="0"/>
          </a:p>
          <a:p>
            <a:r>
              <a:rPr lang="en-US" sz="2600" dirty="0"/>
              <a:t>What will ongoing training cost?  Is training easily available?</a:t>
            </a:r>
            <a:br>
              <a:rPr lang="en-US" sz="2600" dirty="0"/>
            </a:br>
            <a:endParaRPr lang="en-US" sz="2600" dirty="0"/>
          </a:p>
          <a:p>
            <a:r>
              <a:rPr lang="en-US" sz="2600" dirty="0"/>
              <a:t>Does it streamline operations?  </a:t>
            </a:r>
            <a:br>
              <a:rPr lang="en-US" sz="2600" dirty="0"/>
            </a:br>
            <a:endParaRPr lang="en-US" sz="2600" dirty="0"/>
          </a:p>
          <a:p>
            <a:r>
              <a:rPr lang="en-US" sz="2600" dirty="0"/>
              <a:t>Does it allow for direct data pulls or manual entry from current systems?</a:t>
            </a:r>
            <a:br>
              <a:rPr lang="en-US" sz="2600" dirty="0"/>
            </a:br>
            <a:endParaRPr lang="en-US" sz="2600" dirty="0"/>
          </a:p>
          <a:p>
            <a:r>
              <a:rPr lang="en-US" sz="2600" dirty="0"/>
              <a:t>How often does the software company push updates?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62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40E82E35-9BB4-887E-F7C0-53628EC95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>
            <a:extLst>
              <a:ext uri="{FF2B5EF4-FFF2-40B4-BE49-F238E27FC236}">
                <a16:creationId xmlns:a16="http://schemas.microsoft.com/office/drawing/2014/main" id="{AEB97797-E723-2359-0A8B-B118003380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Before Implementation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1FB13CF-A3C0-FA7A-25F2-D0DD3232F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544" y="1374227"/>
            <a:ext cx="8229600" cy="4928602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sz="2800" dirty="0" err="1">
                <a:highlight>
                  <a:srgbClr val="C0C0C0"/>
                </a:highlight>
              </a:rPr>
              <a:t>REDCap</a:t>
            </a:r>
            <a:r>
              <a:rPr lang="en-US" sz="2800" dirty="0">
                <a:highlight>
                  <a:srgbClr val="C0C0C0"/>
                </a:highlight>
              </a:rPr>
              <a:t>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Secure and web-based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Input data from anywhere in the world with secure web authentication, data logging, and Secure Sockets Layer (SSL) encryption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Real-time data entry validation (e.g. for data types and range checks)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Ability to set up a calendar to schedule and track critical study events such as blood-draws, participant visits,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HIPAA-compliant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Mark fields as identifiable; user has the option of de-identifying data during export</a:t>
            </a:r>
            <a:br>
              <a:rPr lang="en-US" sz="1600" dirty="0"/>
            </a:br>
            <a:endParaRPr lang="en-US" sz="1600" dirty="0"/>
          </a:p>
          <a:p>
            <a:pPr marL="114300" indent="0">
              <a:buNone/>
            </a:pPr>
            <a:r>
              <a:rPr lang="en-US" sz="2800" dirty="0">
                <a:highlight>
                  <a:srgbClr val="C0C0C0"/>
                </a:highlight>
              </a:rPr>
              <a:t>Smartsheet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Reports and dashboards that are updated in real-time from underlying 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Multiple users with varying access profiles can see just what they need to see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Has tools (Data Shuttle, Data Mesh) that allow automated merges with other university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Can communicate with stakeholders programmatically, in email, on mobile devices, and in the </a:t>
            </a:r>
          </a:p>
          <a:p>
            <a:pPr marL="114300" indent="0">
              <a:buNone/>
            </a:pPr>
            <a:r>
              <a:rPr lang="en-US" sz="1600" dirty="0"/>
              <a:t>    system with notifications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Is scalable – and is ever-evolving. New features (often based on user requests) are regularly forthcoming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Ability to attach multiple documents (and comments) to each row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Many formulas that can be used to communicate across 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Sheet summary fields that can be used in reports and charts, and exported to excel to be used in other systems</a:t>
            </a:r>
          </a:p>
        </p:txBody>
      </p:sp>
    </p:spTree>
    <p:extLst>
      <p:ext uri="{BB962C8B-B14F-4D97-AF65-F5344CB8AC3E}">
        <p14:creationId xmlns:p14="http://schemas.microsoft.com/office/powerpoint/2010/main" val="4225784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F85957F2-FBCE-F6AC-D6DF-19608ECD9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>
            <a:extLst>
              <a:ext uri="{FF2B5EF4-FFF2-40B4-BE49-F238E27FC236}">
                <a16:creationId xmlns:a16="http://schemas.microsoft.com/office/drawing/2014/main" id="{0B46D83C-EAE6-11BF-5CBA-942DD73180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During Implementation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C229043-12D1-3964-BA90-0CC9B35D8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544" y="1374227"/>
            <a:ext cx="8229600" cy="4669221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sz="3800" dirty="0">
                <a:highlight>
                  <a:srgbClr val="C0C0C0"/>
                </a:highlight>
              </a:rPr>
              <a:t>Things to consider</a:t>
            </a:r>
          </a:p>
          <a:p>
            <a:pPr marL="114300" indent="0">
              <a:buNone/>
            </a:pPr>
            <a:endParaRPr lang="en-US" dirty="0">
              <a:highlight>
                <a:srgbClr val="C0C0C0"/>
              </a:highlight>
            </a:endParaRPr>
          </a:p>
          <a:p>
            <a:r>
              <a:rPr lang="en-US" dirty="0"/>
              <a:t>General culture and expectations in the Department, School, and University</a:t>
            </a:r>
          </a:p>
          <a:p>
            <a:pPr lvl="1"/>
            <a:r>
              <a:rPr lang="en-US" dirty="0"/>
              <a:t>Will access be granted to other systems?</a:t>
            </a:r>
          </a:p>
          <a:p>
            <a:pPr lvl="1"/>
            <a:r>
              <a:rPr lang="en-US" dirty="0"/>
              <a:t>Will staff adopt the new system easily?</a:t>
            </a:r>
          </a:p>
          <a:p>
            <a:r>
              <a:rPr lang="en-US" dirty="0"/>
              <a:t>Training</a:t>
            </a:r>
          </a:p>
          <a:p>
            <a:pPr lvl="1"/>
            <a:r>
              <a:rPr lang="en-US" dirty="0"/>
              <a:t>Who will have access to the system?</a:t>
            </a:r>
          </a:p>
          <a:p>
            <a:pPr lvl="1"/>
            <a:r>
              <a:rPr lang="en-US" dirty="0"/>
              <a:t>Will there be different level of users and how to accommodate?</a:t>
            </a:r>
          </a:p>
          <a:p>
            <a:r>
              <a:rPr lang="en-US" dirty="0"/>
              <a:t>Testing </a:t>
            </a:r>
          </a:p>
          <a:p>
            <a:pPr lvl="1"/>
            <a:r>
              <a:rPr lang="en-US" dirty="0"/>
              <a:t>Who is involved?  How long will it take to validate the data?</a:t>
            </a:r>
          </a:p>
          <a:p>
            <a:r>
              <a:rPr lang="en-US" dirty="0"/>
              <a:t>Roll Out </a:t>
            </a:r>
          </a:p>
          <a:p>
            <a:pPr lvl="1"/>
            <a:r>
              <a:rPr lang="en-US" dirty="0"/>
              <a:t>What is the communication strategy?</a:t>
            </a:r>
          </a:p>
          <a:p>
            <a:pPr lvl="1"/>
            <a:r>
              <a:rPr lang="en-US" dirty="0"/>
              <a:t>What is the change management plan?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C2BC2B-A1E9-71ED-9B4B-0FE6088E0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544" y="1374227"/>
            <a:ext cx="8229600" cy="4109545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sz="3800" u="sng" dirty="0">
                <a:highlight>
                  <a:srgbClr val="C0C0C0"/>
                </a:highlight>
              </a:rPr>
              <a:t>Problem: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The CU Department of Emergency Medicine has over 193 commitments (departmental, school, inter-departmental, university, external), contracts, or funding line agreements. 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Tracking, invoicing, and monitoring payments is not easily done and requires the use of ghost accounting with data pulls from over 4 different systems.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E0C803-46C7-F3B0-A224-329E6E3B42D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14510"/>
            <a:ext cx="3785235" cy="516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E65E33B2-A340-DE43-3C8A-2F1A6A793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>
            <a:extLst>
              <a:ext uri="{FF2B5EF4-FFF2-40B4-BE49-F238E27FC236}">
                <a16:creationId xmlns:a16="http://schemas.microsoft.com/office/drawing/2014/main" id="{C8A21F70-1077-BEF4-86DE-38034E9394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Results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16E4A90-A9C7-88C5-89D1-A5B6B841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544" y="1374227"/>
            <a:ext cx="8229600" cy="4669221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dirty="0">
                <a:highlight>
                  <a:srgbClr val="C0C0C0"/>
                </a:highlight>
              </a:rPr>
              <a:t>Smartsheet at University of Colorado</a:t>
            </a:r>
            <a:r>
              <a:rPr lang="en-US" dirty="0"/>
              <a:t>	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Successes:</a:t>
            </a:r>
          </a:p>
          <a:p>
            <a:r>
              <a:rPr lang="en-US" dirty="0"/>
              <a:t>Provided different levels of training and developed training videos for future hires</a:t>
            </a:r>
          </a:p>
          <a:p>
            <a:r>
              <a:rPr lang="en-US" dirty="0"/>
              <a:t>Hired a SME to help staff adopt the system</a:t>
            </a:r>
          </a:p>
          <a:p>
            <a:r>
              <a:rPr lang="en-US" dirty="0"/>
              <a:t>Set a SMART goal for all employees incorporating Smartsheet into a workflow or process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Opportunities:</a:t>
            </a:r>
          </a:p>
          <a:p>
            <a:r>
              <a:rPr lang="en-US" dirty="0"/>
              <a:t>Underestimated the amount of time to develop the system (contracts)</a:t>
            </a:r>
          </a:p>
          <a:p>
            <a:r>
              <a:rPr lang="en-US" dirty="0"/>
              <a:t>Realized that not all employees should develop in the system; some should just be users.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318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F6CA4A81-7934-84A5-4416-017EE67F5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>
            <a:extLst>
              <a:ext uri="{FF2B5EF4-FFF2-40B4-BE49-F238E27FC236}">
                <a16:creationId xmlns:a16="http://schemas.microsoft.com/office/drawing/2014/main" id="{81A8FE6B-88F0-5C52-4E7E-F4483D5B9B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Results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DFC3EAE-9EB2-5B6F-59C5-817753E7E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544" y="1374227"/>
            <a:ext cx="8229600" cy="4669221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dirty="0">
                <a:highlight>
                  <a:srgbClr val="C0C0C0"/>
                </a:highlight>
              </a:rPr>
              <a:t>Smartsheet at University of New Mexico</a:t>
            </a:r>
            <a:r>
              <a:rPr lang="en-US" dirty="0"/>
              <a:t>	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Successes:</a:t>
            </a:r>
          </a:p>
          <a:p>
            <a:r>
              <a:rPr lang="en-US" dirty="0"/>
              <a:t>Easier access for the faculty to locate information and forms </a:t>
            </a:r>
          </a:p>
          <a:p>
            <a:r>
              <a:rPr lang="en-US" dirty="0"/>
              <a:t>Creation of easy to use forms</a:t>
            </a:r>
          </a:p>
          <a:p>
            <a:r>
              <a:rPr lang="en-US" dirty="0"/>
              <a:t>Better tracking of requests</a:t>
            </a:r>
          </a:p>
          <a:p>
            <a:r>
              <a:rPr lang="en-US" dirty="0"/>
              <a:t>Improved communication</a:t>
            </a:r>
          </a:p>
          <a:p>
            <a:pPr marL="114300" indent="0">
              <a:buNone/>
            </a:pPr>
            <a:r>
              <a:rPr lang="en-US" dirty="0"/>
              <a:t>Opportunities:</a:t>
            </a:r>
          </a:p>
          <a:p>
            <a:r>
              <a:rPr lang="en-US" dirty="0"/>
              <a:t>Improving dashboard to be more visually interesting</a:t>
            </a:r>
          </a:p>
          <a:p>
            <a:r>
              <a:rPr lang="en-US" dirty="0"/>
              <a:t>Creating multiple sheets/forms/processes to avoid overly complex sheets</a:t>
            </a:r>
          </a:p>
          <a:p>
            <a:r>
              <a:rPr lang="en-US" dirty="0"/>
              <a:t>Reporting tools to improve better format for staff when reviewing/approving requests</a:t>
            </a:r>
          </a:p>
          <a:p>
            <a:r>
              <a:rPr lang="en-US" dirty="0"/>
              <a:t>Reduce duplicate efforts and competing software</a:t>
            </a:r>
          </a:p>
          <a:p>
            <a:endParaRPr lang="en-US" dirty="0"/>
          </a:p>
          <a:p>
            <a:pPr marL="5715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97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24EF8511-B2F9-655F-4976-3311646DA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>
            <a:extLst>
              <a:ext uri="{FF2B5EF4-FFF2-40B4-BE49-F238E27FC236}">
                <a16:creationId xmlns:a16="http://schemas.microsoft.com/office/drawing/2014/main" id="{CF58D0A1-9A14-8808-003B-1F3C0C3A21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Results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C818D70-FB1D-D01D-097F-164C38A14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544" y="1374227"/>
            <a:ext cx="8229600" cy="4669221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>
                <a:highlight>
                  <a:srgbClr val="C0C0C0"/>
                </a:highlight>
              </a:rPr>
              <a:t>REDCap </a:t>
            </a:r>
            <a:r>
              <a:rPr lang="en-US" dirty="0">
                <a:highlight>
                  <a:srgbClr val="C0C0C0"/>
                </a:highlight>
              </a:rPr>
              <a:t>at The Ohio State University</a:t>
            </a:r>
            <a:r>
              <a:rPr lang="en-US" dirty="0"/>
              <a:t>	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Successes:</a:t>
            </a:r>
          </a:p>
          <a:p>
            <a:r>
              <a:rPr lang="en-US" dirty="0"/>
              <a:t>Centralized place for requests to be made and communicated</a:t>
            </a:r>
          </a:p>
          <a:p>
            <a:r>
              <a:rPr lang="en-US" dirty="0"/>
              <a:t>Transparent management tool for administrators and help lifeline for Brutus in busy times</a:t>
            </a:r>
          </a:p>
          <a:p>
            <a:r>
              <a:rPr lang="en-US" dirty="0"/>
              <a:t>Better communication with end user about status of their requests</a:t>
            </a:r>
          </a:p>
          <a:p>
            <a:pPr marL="114300" indent="0">
              <a:buNone/>
            </a:pPr>
            <a:r>
              <a:rPr lang="en-US" dirty="0"/>
              <a:t>Opportunities:</a:t>
            </a:r>
          </a:p>
          <a:p>
            <a:r>
              <a:rPr lang="en-US" dirty="0"/>
              <a:t>Very nuanced system – a lot of exceptions to the rule</a:t>
            </a:r>
          </a:p>
          <a:p>
            <a:pPr lvl="1"/>
            <a:r>
              <a:rPr lang="en-US" dirty="0"/>
              <a:t>Hard to make needed updates</a:t>
            </a:r>
          </a:p>
          <a:p>
            <a:r>
              <a:rPr lang="en-US" dirty="0"/>
              <a:t>Requires staff to learn new and not intuitive system</a:t>
            </a:r>
          </a:p>
        </p:txBody>
      </p:sp>
    </p:spTree>
    <p:extLst>
      <p:ext uri="{BB962C8B-B14F-4D97-AF65-F5344CB8AC3E}">
        <p14:creationId xmlns:p14="http://schemas.microsoft.com/office/powerpoint/2010/main" val="1569767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9C106-89C7-871E-DBC1-608A9411E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800" dirty="0"/>
              <a:t>Questions?</a:t>
            </a:r>
          </a:p>
          <a:p>
            <a:pPr marL="114300" indent="0" algn="ctr">
              <a:buNone/>
            </a:pPr>
            <a:endParaRPr lang="en-US" sz="4800" dirty="0"/>
          </a:p>
          <a:p>
            <a:pPr marL="114300" indent="0" algn="ctr">
              <a:buNone/>
            </a:pPr>
            <a:endParaRPr lang="en-US" sz="4800" dirty="0"/>
          </a:p>
          <a:p>
            <a:pPr marL="114300" indent="0" algn="ctr">
              <a:buNone/>
            </a:pPr>
            <a:r>
              <a:rPr lang="en-US" sz="2200" dirty="0">
                <a:hlinkClick r:id="rId2"/>
              </a:rPr>
              <a:t>Becky.McGowan@cuanschutz.edu</a:t>
            </a:r>
            <a:endParaRPr lang="en-US" sz="2200" dirty="0"/>
          </a:p>
          <a:p>
            <a:pPr marL="114300" indent="0" algn="ctr">
              <a:buNone/>
            </a:pPr>
            <a:r>
              <a:rPr lang="en-US" sz="2200" dirty="0">
                <a:hlinkClick r:id="rId3"/>
              </a:rPr>
              <a:t>aljameson@salud.unm.edu</a:t>
            </a:r>
            <a:endParaRPr lang="en-US" sz="2200" dirty="0"/>
          </a:p>
          <a:p>
            <a:pPr marL="114300" indent="0" algn="ctr">
              <a:buNone/>
            </a:pPr>
            <a:r>
              <a:rPr lang="en-US" sz="2200" dirty="0">
                <a:hlinkClick r:id="rId4"/>
              </a:rPr>
              <a:t>alyssa.tyransky@osumc.edu</a:t>
            </a:r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960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321A38FD-0F45-2D10-DDF5-A3C1132FB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2B18C11-96FA-C418-85A1-E24447793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544" y="1374227"/>
            <a:ext cx="8229600" cy="4540283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en-US" sz="3800" u="sng" dirty="0">
                <a:highlight>
                  <a:srgbClr val="C0C0C0"/>
                </a:highlight>
              </a:rPr>
              <a:t>Solution: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Create a tracking system utilizing Smartsheet to manage the life cycle of all contracts/ commitments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Includes:</a:t>
            </a:r>
          </a:p>
          <a:p>
            <a:pPr marL="114300" indent="0">
              <a:buNone/>
            </a:pPr>
            <a:r>
              <a:rPr lang="en-US" dirty="0"/>
              <a:t>Online form for new requests/commitments</a:t>
            </a:r>
          </a:p>
          <a:p>
            <a:pPr marL="114300" indent="0">
              <a:buNone/>
            </a:pPr>
            <a:r>
              <a:rPr lang="en-US" dirty="0"/>
              <a:t>Data pulls from existing systems</a:t>
            </a:r>
          </a:p>
          <a:p>
            <a:pPr marL="114300" indent="0">
              <a:buNone/>
            </a:pPr>
            <a:r>
              <a:rPr lang="en-US" dirty="0"/>
              <a:t>	Contract Logix</a:t>
            </a:r>
          </a:p>
          <a:p>
            <a:pPr marL="114300" indent="0">
              <a:buNone/>
            </a:pPr>
            <a:r>
              <a:rPr lang="en-US" dirty="0"/>
              <a:t>	Data Warehouse (cubes)</a:t>
            </a:r>
          </a:p>
          <a:p>
            <a:pPr marL="114300" indent="0">
              <a:buNone/>
            </a:pPr>
            <a:r>
              <a:rPr lang="en-US" dirty="0"/>
              <a:t>	CU Medicine financial system (IDX)</a:t>
            </a:r>
          </a:p>
          <a:p>
            <a:pPr marL="114300" indent="0">
              <a:buNone/>
            </a:pPr>
            <a:r>
              <a:rPr lang="en-US" dirty="0"/>
              <a:t>Calculated fields for salary support, assessments, benefits, buy down</a:t>
            </a:r>
          </a:p>
          <a:p>
            <a:pPr marL="114300" indent="0">
              <a:buNone/>
            </a:pPr>
            <a:r>
              <a:rPr lang="en-US" dirty="0"/>
              <a:t>Automatic emails to stakeholders throughout the process</a:t>
            </a:r>
          </a:p>
          <a:p>
            <a:pPr marL="114300" indent="0">
              <a:buNone/>
            </a:pPr>
            <a:r>
              <a:rPr lang="en-US" dirty="0"/>
              <a:t>Approvals sent automatically; approvals completed with one click</a:t>
            </a:r>
          </a:p>
          <a:p>
            <a:pPr marL="114300" indent="0">
              <a:buNone/>
            </a:pPr>
            <a:r>
              <a:rPr lang="en-US" dirty="0"/>
              <a:t>Real time updates to Dashboard	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1BFAD9-2EF1-6B79-3C4D-A6C091882C8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14510"/>
            <a:ext cx="3785235" cy="516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0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DDE36030-115F-4B51-43EA-03C750723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26DEB359-2765-3389-B776-A5F15F6AA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08" y="2385793"/>
            <a:ext cx="8782183" cy="274443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5CA77FB-EF8B-A861-573C-4C2564F1C4E6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Contract/Commitments Dashboard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166465-5C10-E8BB-E619-B2A9A8BCF289}"/>
              </a:ext>
            </a:extLst>
          </p:cNvPr>
          <p:cNvSpPr txBox="1"/>
          <p:nvPr/>
        </p:nvSpPr>
        <p:spPr>
          <a:xfrm>
            <a:off x="180908" y="1472009"/>
            <a:ext cx="5080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C0C0C0"/>
                </a:highlight>
              </a:rPr>
              <a:t>Department Commitments </a:t>
            </a:r>
          </a:p>
        </p:txBody>
      </p:sp>
      <p:pic>
        <p:nvPicPr>
          <p:cNvPr id="12" name="Picture 11" descr="A blue and white logo&#10;&#10;Description automatically generated">
            <a:extLst>
              <a:ext uri="{FF2B5EF4-FFF2-40B4-BE49-F238E27FC236}">
                <a16:creationId xmlns:a16="http://schemas.microsoft.com/office/drawing/2014/main" id="{8C606A4E-A434-1843-500A-3AC0A638F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2" y="5910197"/>
            <a:ext cx="767184" cy="7220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C24BA3-18DA-9DD9-83F8-2F27E812867A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97" y="5988082"/>
            <a:ext cx="3785235" cy="516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597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D766E-77E5-DC00-0C84-B70E4DB74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E6D6A-F6AD-8766-D70E-909D3EEA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4712"/>
            <a:ext cx="8229600" cy="1143000"/>
          </a:xfrm>
        </p:spPr>
        <p:txBody>
          <a:bodyPr/>
          <a:lstStyle/>
          <a:p>
            <a:r>
              <a:rPr lang="en-US" dirty="0"/>
              <a:t>Contract/Commitment Dashboard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8F0723-7522-2BEE-6B61-84A745A6DE39}"/>
              </a:ext>
            </a:extLst>
          </p:cNvPr>
          <p:cNvSpPr txBox="1"/>
          <p:nvPr/>
        </p:nvSpPr>
        <p:spPr>
          <a:xfrm>
            <a:off x="180908" y="1472009"/>
            <a:ext cx="8246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C0C0C0"/>
                </a:highlight>
              </a:rPr>
              <a:t>Non-Departmental Contract Revenue FYTD </a:t>
            </a:r>
          </a:p>
        </p:txBody>
      </p:sp>
      <p:pic>
        <p:nvPicPr>
          <p:cNvPr id="4" name="Picture 3" descr="A graph of a bar chart&#10;&#10;Description automatically generated with medium confidence">
            <a:extLst>
              <a:ext uri="{FF2B5EF4-FFF2-40B4-BE49-F238E27FC236}">
                <a16:creationId xmlns:a16="http://schemas.microsoft.com/office/drawing/2014/main" id="{8FB94BC3-0B60-6DE5-DA72-722282D2C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34" y="2512739"/>
            <a:ext cx="8714081" cy="2176881"/>
          </a:xfrm>
          <a:prstGeom prst="rect">
            <a:avLst/>
          </a:prstGeom>
        </p:spPr>
      </p:pic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7CE51D14-07EC-AE4E-4358-05852E877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2" y="5910197"/>
            <a:ext cx="767184" cy="7220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3A5DA7-6FBC-C8DF-7F94-31E7D36B422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97" y="5988082"/>
            <a:ext cx="3785235" cy="516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1368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C2591-4C36-71C7-B14E-1AC95E871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B90F8-E802-1E26-D9D5-3B22EB586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4712"/>
            <a:ext cx="8229600" cy="1143000"/>
          </a:xfrm>
        </p:spPr>
        <p:txBody>
          <a:bodyPr/>
          <a:lstStyle/>
          <a:p>
            <a:r>
              <a:rPr lang="en-US" dirty="0"/>
              <a:t>Contract/Commitment Dashboard</a:t>
            </a:r>
          </a:p>
        </p:txBody>
      </p:sp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B3BD616-0809-CB99-8186-499F4584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1049"/>
            <a:ext cx="8853734" cy="37311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4AD006-AC2B-A80C-B60F-B9F364C6376B}"/>
              </a:ext>
            </a:extLst>
          </p:cNvPr>
          <p:cNvSpPr txBox="1"/>
          <p:nvPr/>
        </p:nvSpPr>
        <p:spPr>
          <a:xfrm>
            <a:off x="180908" y="1472009"/>
            <a:ext cx="5128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C0C0C0"/>
                </a:highlight>
              </a:rPr>
              <a:t>Payments Received FYTD </a:t>
            </a:r>
          </a:p>
        </p:txBody>
      </p:sp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BF3D40A3-8D1D-248C-711F-EEA6BDF21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2" y="5910197"/>
            <a:ext cx="767184" cy="722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F21540-0133-AB86-083A-905140DF812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97" y="5988082"/>
            <a:ext cx="3785235" cy="516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551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39CA9-6411-F603-8284-38D7027AC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6DFB7-80C2-4D9B-646C-FB894383AE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dirty="0"/>
              <a:t>Amy </a:t>
            </a:r>
            <a:r>
              <a:rPr lang="en-US" dirty="0">
                <a:solidFill>
                  <a:schemeClr val="tx1"/>
                </a:solidFill>
              </a:rPr>
              <a:t>Jameson,</a:t>
            </a:r>
            <a:r>
              <a:rPr lang="en-US" sz="3200" b="1" i="1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MPhil, MA, MBA </a:t>
            </a:r>
          </a:p>
          <a:p>
            <a:pPr marL="11430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 algn="ctr">
              <a:buNone/>
            </a:pPr>
            <a:r>
              <a:rPr lang="en-US" dirty="0"/>
              <a:t>University of New Mexico</a:t>
            </a:r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endParaRPr lang="en-US" dirty="0"/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C6D36B7E-50AE-1100-2ACF-530F37E58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74" y="3863181"/>
            <a:ext cx="1343451" cy="126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31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C2B0-60FC-4CFE-85B7-2E9DA43C4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to implement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5414C-A38A-44F3-819C-D526390755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Problem:</a:t>
            </a:r>
          </a:p>
          <a:p>
            <a:pPr marL="114300" indent="0">
              <a:buNone/>
            </a:pPr>
            <a:r>
              <a:rPr lang="en-US" dirty="0"/>
              <a:t>Increased need to improve processes across the HSC, without increasing </a:t>
            </a:r>
            <a:r>
              <a:rPr lang="en-US" dirty="0" err="1"/>
              <a:t>fte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Solution:</a:t>
            </a:r>
          </a:p>
          <a:p>
            <a:pPr marL="114300" indent="0">
              <a:buNone/>
            </a:pPr>
            <a:r>
              <a:rPr lang="en-US" dirty="0"/>
              <a:t>Allow Departments/centralized offices to use different software to create and implement new processes.</a:t>
            </a:r>
          </a:p>
        </p:txBody>
      </p:sp>
    </p:spTree>
    <p:extLst>
      <p:ext uri="{BB962C8B-B14F-4D97-AF65-F5344CB8AC3E}">
        <p14:creationId xmlns:p14="http://schemas.microsoft.com/office/powerpoint/2010/main" val="384885530"/>
      </p:ext>
    </p:extLst>
  </p:cSld>
  <p:clrMapOvr>
    <a:masterClrMapping/>
  </p:clrMapOvr>
</p:sld>
</file>

<file path=ppt/theme/theme1.xml><?xml version="1.0" encoding="utf-8"?>
<a:theme xmlns:a="http://schemas.openxmlformats.org/drawingml/2006/main" name="AACEM PowerPoint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1156</Words>
  <Application>Microsoft Office PowerPoint</Application>
  <PresentationFormat>On-screen Show (4:3)</PresentationFormat>
  <Paragraphs>171</Paragraphs>
  <Slides>33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AACEM PowerPoint Template</vt:lpstr>
      <vt:lpstr>Software Tools to Improve Operational Efficiency    Becky McGowan, MBA  Amy Jameson, MPhil, MA, MBA  Alyssa A. Tyransky, MTDA</vt:lpstr>
      <vt:lpstr>PowerPoint Presentation</vt:lpstr>
      <vt:lpstr>PowerPoint Presentation</vt:lpstr>
      <vt:lpstr>PowerPoint Presentation</vt:lpstr>
      <vt:lpstr>PowerPoint Presentation</vt:lpstr>
      <vt:lpstr>Contract/Commitment Dashboard</vt:lpstr>
      <vt:lpstr>Contract/Commitment Dashboard</vt:lpstr>
      <vt:lpstr>PowerPoint Presentation</vt:lpstr>
      <vt:lpstr>Reason to implement</vt:lpstr>
      <vt:lpstr>Smartsheet Uses</vt:lpstr>
      <vt:lpstr> Example of Dept Dashboard</vt:lpstr>
      <vt:lpstr>Personal Dashboard</vt:lpstr>
      <vt:lpstr>SOM Dashboard</vt:lpstr>
      <vt:lpstr>Time Reporting Form</vt:lpstr>
      <vt:lpstr>PowerPoint Presentation</vt:lpstr>
      <vt:lpstr>PowerPoint Presentation</vt:lpstr>
      <vt:lpstr>Main Purposes of Financial Reimbursements</vt:lpstr>
      <vt:lpstr>Step 1 – Make Request</vt:lpstr>
      <vt:lpstr>Step 2 – Steps After Initial Request</vt:lpstr>
      <vt:lpstr>Step 3</vt:lpstr>
      <vt:lpstr>Step 4 – Reminder for Receipt Upload</vt:lpstr>
      <vt:lpstr>Step 5 – Uploading Receipts</vt:lpstr>
      <vt:lpstr>Step 6/7 – Approval from Chair Upload Receipts to WorkDay and Close Out Request in REDCap</vt:lpstr>
      <vt:lpstr>Reports</vt:lpstr>
      <vt:lpstr>PowerPoint Presentation</vt:lpstr>
      <vt:lpstr>Before Implementation</vt:lpstr>
      <vt:lpstr>Before Implementation</vt:lpstr>
      <vt:lpstr>Before Implementation</vt:lpstr>
      <vt:lpstr>During Implementation</vt:lpstr>
      <vt:lpstr>Results</vt:lpstr>
      <vt:lpstr>Results</vt:lpstr>
      <vt:lpstr>Results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Tools to Improve Operational Efficiency    Becky McGowan, MBA  Amy Jameson, MPhl, MA, MBA  Alyssa A. Tyransky, MTDA</dc:title>
  <dc:creator>Megan Schagrin</dc:creator>
  <cp:lastModifiedBy>Tyransky, Alyssa</cp:lastModifiedBy>
  <cp:revision>26</cp:revision>
  <dcterms:created xsi:type="dcterms:W3CDTF">2016-01-28T22:56:32Z</dcterms:created>
  <dcterms:modified xsi:type="dcterms:W3CDTF">2024-03-19T14:37:32Z</dcterms:modified>
</cp:coreProperties>
</file>