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56"/>
  </p:notesMasterIdLst>
  <p:sldIdLst>
    <p:sldId id="259" r:id="rId3"/>
    <p:sldId id="258" r:id="rId4"/>
    <p:sldId id="269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79" r:id="rId15"/>
    <p:sldId id="277" r:id="rId16"/>
    <p:sldId id="278" r:id="rId17"/>
    <p:sldId id="370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5" r:id="rId33"/>
    <p:sldId id="256" r:id="rId34"/>
    <p:sldId id="280" r:id="rId35"/>
    <p:sldId id="281" r:id="rId36"/>
    <p:sldId id="282" r:id="rId37"/>
    <p:sldId id="283" r:id="rId38"/>
    <p:sldId id="284" r:id="rId39"/>
    <p:sldId id="286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6" r:id="rId48"/>
    <p:sldId id="357" r:id="rId49"/>
    <p:sldId id="358" r:id="rId50"/>
    <p:sldId id="359" r:id="rId51"/>
    <p:sldId id="360" r:id="rId52"/>
    <p:sldId id="305" r:id="rId53"/>
    <p:sldId id="361" r:id="rId54"/>
    <p:sldId id="29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BF0F-9C52-4189-A228-A97F933077F8}" v="18" dt="2024-03-16T02:15:47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B6-4E8D-B8B8-60096C90D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CT Total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6-4E8D-B8B8-60096C90D4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CT Total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6-4E8D-B8B8-60096C90D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492111"/>
        <c:axId val="1239750511"/>
      </c:barChart>
      <c:catAx>
        <c:axId val="124349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750511"/>
        <c:crosses val="autoZero"/>
        <c:auto val="1"/>
        <c:lblAlgn val="ctr"/>
        <c:lblOffset val="100"/>
        <c:noMultiLvlLbl val="0"/>
      </c:catAx>
      <c:valAx>
        <c:axId val="123975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492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2-443F-9193-244B29B27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2-443F-9193-244B29B27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8-470D-B6DB-0AD14C079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8-470D-B6DB-0AD14C079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B-403B-A60C-58EBE3701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B-403B-A60C-58EBE3701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B-48CA-8F99-4874B16201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B-48CA-8F99-4874B1620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F-4DB8-AD2C-E78B4911E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F-4DB8-AD2C-E78B4911E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2-4E81-8247-B9686D256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2-4E81-8247-B9686D256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F-48E1-97C9-EB815FB0E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Median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F-48E1-97C9-EB815FB0E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PEDIATRIC ED ADMIT CONV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49883606948135"/>
          <c:y val="0.11579080417211331"/>
          <c:w val="0.81540182477190348"/>
          <c:h val="0.53078731745070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Sheet1!$F$51</c:f>
              <c:strCache>
                <c:ptCount val="1"/>
                <c:pt idx="0">
                  <c:v>ADMIT CONV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Sheet1!$E$52:$E$63</c:f>
              <c:strCache>
                <c:ptCount val="12"/>
                <c:pt idx="0">
                  <c:v>AAAEM 2022</c:v>
                </c:pt>
                <c:pt idx="1">
                  <c:v>FY 22</c:v>
                </c:pt>
                <c:pt idx="2">
                  <c:v>FY 23</c:v>
                </c:pt>
                <c:pt idx="3">
                  <c:v>JUL '23</c:v>
                </c:pt>
                <c:pt idx="4">
                  <c:v>AUG '23</c:v>
                </c:pt>
                <c:pt idx="5">
                  <c:v>SEP '23</c:v>
                </c:pt>
                <c:pt idx="6">
                  <c:v>OCT '23</c:v>
                </c:pt>
                <c:pt idx="7">
                  <c:v>NOV '23</c:v>
                </c:pt>
                <c:pt idx="8">
                  <c:v>DEC '23</c:v>
                </c:pt>
                <c:pt idx="9">
                  <c:v>JAN '24</c:v>
                </c:pt>
                <c:pt idx="10">
                  <c:v>FEB '24</c:v>
                </c:pt>
                <c:pt idx="11">
                  <c:v>MAR '24</c:v>
                </c:pt>
              </c:strCache>
            </c:strRef>
          </c:cat>
          <c:val>
            <c:numRef>
              <c:f>Sheet1!$F$52:$F$63</c:f>
              <c:numCache>
                <c:formatCode>0.0%</c:formatCode>
                <c:ptCount val="12"/>
                <c:pt idx="0">
                  <c:v>9.0999999999999998E-2</c:v>
                </c:pt>
                <c:pt idx="1">
                  <c:v>7.1085120207927219E-2</c:v>
                </c:pt>
                <c:pt idx="2">
                  <c:v>8.3755419587503543E-2</c:v>
                </c:pt>
                <c:pt idx="3">
                  <c:v>8.0141426045963471E-2</c:v>
                </c:pt>
                <c:pt idx="4">
                  <c:v>9.8868374032162004E-2</c:v>
                </c:pt>
                <c:pt idx="5">
                  <c:v>7.6013513513513514E-2</c:v>
                </c:pt>
                <c:pt idx="6">
                  <c:v>6.6062866275972298E-2</c:v>
                </c:pt>
                <c:pt idx="7">
                  <c:v>7.7740222114920335E-2</c:v>
                </c:pt>
                <c:pt idx="8">
                  <c:v>8.8065843621399173E-2</c:v>
                </c:pt>
                <c:pt idx="9">
                  <c:v>8.7039693926351025E-2</c:v>
                </c:pt>
                <c:pt idx="10">
                  <c:v>8.4987277353689564E-2</c:v>
                </c:pt>
                <c:pt idx="11">
                  <c:v>8.1566820276497698E-2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2-433B-B74A-DC2B7B609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095784"/>
        <c:axId val="586085616"/>
      </c:barChart>
      <c:catAx>
        <c:axId val="586095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85616"/>
        <c:crosses val="autoZero"/>
        <c:auto val="1"/>
        <c:lblAlgn val="ctr"/>
        <c:lblOffset val="100"/>
        <c:noMultiLvlLbl val="0"/>
      </c:catAx>
      <c:valAx>
        <c:axId val="586085616"/>
        <c:scaling>
          <c:orientation val="minMax"/>
          <c:max val="0.1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IP CONVERSION PERCENTAGE</a:t>
                </a:r>
              </a:p>
            </c:rich>
          </c:tx>
          <c:layout>
            <c:manualLayout>
              <c:xMode val="edge"/>
              <c:yMode val="edge"/>
              <c:x val="2.6414452324409407E-2"/>
              <c:y val="0.10496794871794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95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57-4987-98A7-5E7DC0738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CT Total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7-4987-98A7-5E7DC0738B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CT Total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57-4987-98A7-5E7DC0738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492111"/>
        <c:axId val="1239750511"/>
      </c:barChart>
      <c:catAx>
        <c:axId val="124349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750511"/>
        <c:crosses val="autoZero"/>
        <c:auto val="1"/>
        <c:lblAlgn val="ctr"/>
        <c:lblOffset val="100"/>
        <c:noMultiLvlLbl val="0"/>
      </c:catAx>
      <c:valAx>
        <c:axId val="123975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492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328-9538-4C3D3B499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8-4328-9538-4C3D3B4998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8-4328-9538-4C3D3B499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C-46A5-A15A-2B62C2CA4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C-46A5-A15A-2B62C2CA4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C-46A5-A15A-2B62C2CA4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59-4592-8488-FA4B86E27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9-4592-8488-FA4B86E271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9-4592-8488-FA4B86E27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7-4704-9393-23DA789AD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7-4704-9393-23DA789ADE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7-4704-9393-23DA789AD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33991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5E-4BCF-8601-AF5C369C1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E-4BCF-8601-AF5C369C1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E-4BCF-8601-AF5C369C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6F-4DD9-8134-637FBF729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F-4DD9-8134-637FBF729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X-ray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6F-4DD9-8134-637FBF72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537231"/>
        <c:axId val="930901248"/>
      </c:barChart>
      <c:catAx>
        <c:axId val="124353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901248"/>
        <c:crosses val="autoZero"/>
        <c:auto val="1"/>
        <c:lblAlgn val="ctr"/>
        <c:lblOffset val="100"/>
        <c:noMultiLvlLbl val="0"/>
      </c:catAx>
      <c:valAx>
        <c:axId val="9309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53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F-4B5B-9DF9-FD4F65237E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F-4B5B-9DF9-FD4F65237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276655"/>
        <c:axId val="734620032"/>
      </c:barChart>
      <c:catAx>
        <c:axId val="12392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620032"/>
        <c:crosses val="autoZero"/>
        <c:auto val="1"/>
        <c:lblAlgn val="ctr"/>
        <c:lblOffset val="100"/>
        <c:noMultiLvlLbl val="0"/>
      </c:catAx>
      <c:valAx>
        <c:axId val="734620032"/>
        <c:scaling>
          <c:orientation val="minMax"/>
          <c:max val="6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27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0.33992</cdr:x>
      <cdr:y>0.36526</cdr:y>
    </cdr:from>
    <cdr:to>
      <cdr:x>0.53617</cdr:x>
      <cdr:y>0.43626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C3E4B11B-9B48-D381-9720-3D25E28D70E1}"/>
            </a:ext>
          </a:extLst>
        </cdr:cNvPr>
        <cdr:cNvSpPr txBox="1"/>
      </cdr:nvSpPr>
      <cdr:spPr>
        <a:xfrm xmlns:a="http://schemas.openxmlformats.org/drawingml/2006/main">
          <a:off x="1753234" y="1345829"/>
          <a:ext cx="10121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% Pts 48%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0.429</cdr:y>
    </cdr:from>
    <cdr:to>
      <cdr:x>0.53125</cdr:x>
      <cdr:y>0.5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C3E4B11B-9B48-D381-9720-3D25E28D70E1}"/>
            </a:ext>
          </a:extLst>
        </cdr:cNvPr>
        <cdr:cNvSpPr txBox="1"/>
      </cdr:nvSpPr>
      <cdr:spPr>
        <a:xfrm xmlns:a="http://schemas.openxmlformats.org/drawingml/2006/main">
          <a:off x="1740812" y="1580684"/>
          <a:ext cx="99926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% Pts 12%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0.33992</cdr:x>
      <cdr:y>0.36526</cdr:y>
    </cdr:from>
    <cdr:to>
      <cdr:x>0.54049</cdr:x>
      <cdr:y>0.43626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C3E4B11B-9B48-D381-9720-3D25E28D70E1}"/>
            </a:ext>
          </a:extLst>
        </cdr:cNvPr>
        <cdr:cNvSpPr txBox="1"/>
      </cdr:nvSpPr>
      <cdr:spPr>
        <a:xfrm xmlns:a="http://schemas.openxmlformats.org/drawingml/2006/main">
          <a:off x="1753234" y="1345833"/>
          <a:ext cx="103450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% Pts 50%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1BE4-D526-4E76-87CE-F64ACD64EAD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B22C-6600-4B70-8CC9-928DC6CB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C52067C-5AF6-80EC-55EC-200F2F04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6D47A6E1-D23E-15BB-C782-BD758E956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CF9E25AF-AF9D-8DEB-FFB8-F0F1FF2B6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003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52D5C21-285A-4931-1557-49184A14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250D9A37-3ED5-C788-EF87-8AF7ECEAE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2C4F831D-A04A-BA8B-E388-4AE2F97761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81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55DAD0B-D51F-C1D0-C83B-81BF53A4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D6D3054E-8483-5994-2323-F8B404581C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670E0492-68AB-541C-5896-8324B8AA63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9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8CA5825-7CA8-01FF-CA39-33619DB3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F41A116C-3B48-6A97-B21C-6B25A1D19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7882B79A-1F7C-9188-634A-A7934581CC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85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68442DD-64FA-A2BD-CA87-8A31415C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3FEB7E64-7E61-A6BB-F01F-756947287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DC4D4990-BD5C-D6C6-2582-8F917DB5F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1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83D0B2C-DEB2-16EB-799E-A2356664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0CC263AC-D940-AC2A-0268-F325BB35F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0083382-9BA5-D19E-1913-9FEADFE906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83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8D7D54E-01C8-9BE5-6F15-F235DAAA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D35F7524-A946-00B8-F0D7-D26BE0745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E9CDFDB9-ECAF-4948-0940-B583D574B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9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16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588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846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311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6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0649529-51DD-E255-DBD5-3B52EE28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58E3F414-C18B-36B5-51D7-E1FFE4301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43CC5368-A009-31BC-744F-5B176DBC7A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465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B53191B-FCF3-61E8-F852-800EAF9A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661EF324-8C7C-454B-10FB-4E5580FE1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2E1D82B7-8E69-8E73-98C1-3223ADEB97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528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FD140A0-8820-4E1D-7DC9-1D4EF536A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523AFE16-BCF2-9756-E0A0-B32720B70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BEA346B5-75A7-9CCE-FB61-BAC87206D8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765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5480724-A0F1-9341-F172-1323D9075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42C6B9EC-E65A-1A5B-020B-470A5A399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A8258F40-5EB3-4C73-D8AE-D67A132FA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06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CF1525E-B432-8DF2-383A-71C75FA53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F43AEDD2-3F19-9AA8-C63D-38D342DE4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DB6F7EC6-6556-3ACE-D363-A6F14FB5AD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24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289133D-6380-975A-E096-616BDBBF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2D35A662-9ADC-7E36-1838-F25B6092D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D7AEDDEF-9B21-4CC5-A447-0DE7537C38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8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23B88F2-620C-8474-DFE2-1E685826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C101780D-8DCF-E3E1-1E55-78A992EB4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1F08E430-0305-7827-D94C-DD28FE042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28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897BFD48-9715-ECD8-36AD-66157155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C14A0113-0CB9-8A34-C613-296BF44947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9DDC86A5-6825-C7F0-1BD6-D69EA7620E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594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C4E7AF8-426D-71B8-8B8B-E6EDC614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3455F0A8-ED25-0036-6FA2-FDABAE0BD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B42F4285-0BC2-D447-E707-8B9078DA2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377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911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473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Lots of APP questions, year over year changes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677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D8E19EA-10C4-1ECC-2916-22C060039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296243AC-1626-FFBF-7AF2-0334DE02D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0403DCEC-4F92-7D9C-6A34-45D2FD76F1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057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E1C2-0245-4472-9B31-46BB8A9561D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benchmarking</a:t>
            </a:r>
            <a:r>
              <a:rPr lang="en-US" baseline="0" dirty="0"/>
              <a:t> is done correctly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8E1C2-0245-4472-9B31-46BB8A9561D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51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7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91EE6B4-4796-F670-A798-F0E3985F0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32EDE231-C2C8-01C2-6298-3708B9EB0B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F718C4F7-AF04-D415-1BF7-E0E922B023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3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51F6265-D712-2D4D-F88F-973868E1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4D497BC7-CB9E-9BD6-361D-64C8801477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95F2604C-D06F-5DFD-2BBD-04EC282E0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56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A54F952-66AC-386E-8FDF-FEB7743F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>
            <a:extLst>
              <a:ext uri="{FF2B5EF4-FFF2-40B4-BE49-F238E27FC236}">
                <a16:creationId xmlns:a16="http://schemas.microsoft.com/office/drawing/2014/main" id="{E75DEB01-9E20-22C7-24F2-96BEBC874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0e4ebf1e0_1_0:notes">
            <a:extLst>
              <a:ext uri="{FF2B5EF4-FFF2-40B4-BE49-F238E27FC236}">
                <a16:creationId xmlns:a16="http://schemas.microsoft.com/office/drawing/2014/main" id="{57AD7527-0CAA-AE20-DB76-B8218C7422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SAEMF Pg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1"/>
          <a:stretch/>
        </p:blipFill>
        <p:spPr>
          <a:xfrm>
            <a:off x="0" y="0"/>
            <a:ext cx="12192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SAEMF Pg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1"/>
          <a:stretch/>
        </p:blipFill>
        <p:spPr>
          <a:xfrm>
            <a:off x="0" y="0"/>
            <a:ext cx="12192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9"/>
          <a:stretch/>
        </p:blipFill>
        <p:spPr>
          <a:xfrm>
            <a:off x="0" y="1"/>
            <a:ext cx="12192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1"/>
            <a:ext cx="12192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1"/>
            <a:ext cx="12192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12192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12192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1"/>
            <a:ext cx="12192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8"/>
          <a:stretch/>
        </p:blipFill>
        <p:spPr>
          <a:xfrm>
            <a:off x="0" y="1"/>
            <a:ext cx="12192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9"/>
          <a:stretch/>
        </p:blipFill>
        <p:spPr>
          <a:xfrm>
            <a:off x="0" y="1"/>
            <a:ext cx="12192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1"/>
            <a:ext cx="12192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1"/>
            <a:ext cx="12192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12192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12192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1"/>
            <a:ext cx="12192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8"/>
          <a:stretch/>
        </p:blipFill>
        <p:spPr>
          <a:xfrm>
            <a:off x="0" y="1"/>
            <a:ext cx="12192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9600" y="307413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0">
            <a:alphaModFix/>
          </a:blip>
          <a:srcRect b="10671"/>
          <a:stretch/>
        </p:blipFill>
        <p:spPr>
          <a:xfrm>
            <a:off x="0" y="1"/>
            <a:ext cx="12192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11">
            <a:alphaModFix/>
          </a:blip>
          <a:srcRect t="18212" r="7735" b="21315"/>
          <a:stretch/>
        </p:blipFill>
        <p:spPr>
          <a:xfrm>
            <a:off x="6985909" y="6023401"/>
            <a:ext cx="5237455" cy="85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26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1">
            <a:alphaModFix/>
          </a:blip>
          <a:srcRect b="10671"/>
          <a:stretch/>
        </p:blipFill>
        <p:spPr>
          <a:xfrm>
            <a:off x="0" y="1"/>
            <a:ext cx="12192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12">
            <a:alphaModFix/>
          </a:blip>
          <a:srcRect t="18212" r="7735" b="21315"/>
          <a:stretch/>
        </p:blipFill>
        <p:spPr>
          <a:xfrm>
            <a:off x="6985909" y="6023401"/>
            <a:ext cx="5237455" cy="85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488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981200" y="30741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Using The Analytics Portal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D763D-8E6B-3DA9-A681-4AC70846D600}"/>
              </a:ext>
            </a:extLst>
          </p:cNvPr>
          <p:cNvSpPr txBox="1"/>
          <p:nvPr/>
        </p:nvSpPr>
        <p:spPr>
          <a:xfrm>
            <a:off x="2490281" y="526266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Greg Archual</a:t>
            </a:r>
          </a:p>
          <a:p>
            <a:r>
              <a:rPr lang="en-US" dirty="0"/>
              <a:t>The Ohio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E3BE566-EB8E-C022-A53B-932F1CCD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1A01DFB-9996-5076-5872-613900CF3BB1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1" kern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FC0F18-7114-6BA1-4C7B-CD1C7377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48" y="0"/>
            <a:ext cx="9725821" cy="1004184"/>
          </a:xfrm>
        </p:spPr>
        <p:txBody>
          <a:bodyPr/>
          <a:lstStyle/>
          <a:p>
            <a:r>
              <a:rPr lang="en-US" b="1" dirty="0"/>
              <a:t>AAAEM Data:  DC LOS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8FC808-896C-C90E-AF35-AE624013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35204"/>
            <a:ext cx="4918689" cy="82391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400" b="1" dirty="0">
                <a:latin typeface="+mn-lt"/>
              </a:rPr>
              <a:t>2022</a:t>
            </a: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D0517B37-934E-B381-5879-8AE9D8DA7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26588"/>
              </p:ext>
            </p:extLst>
          </p:nvPr>
        </p:nvGraphicFramePr>
        <p:xfrm>
          <a:off x="897409" y="1780715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90DFC27E-A979-017D-370F-753FF6242E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805270"/>
              </p:ext>
            </p:extLst>
          </p:nvPr>
        </p:nvGraphicFramePr>
        <p:xfrm>
          <a:off x="3476301" y="1768368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A611792F-6510-77AC-309F-CE914D8ED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28559"/>
              </p:ext>
            </p:extLst>
          </p:nvPr>
        </p:nvGraphicFramePr>
        <p:xfrm>
          <a:off x="6981346" y="1807741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FC938DCA-7526-D685-5AC2-DA2DC4582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99334"/>
              </p:ext>
            </p:extLst>
          </p:nvPr>
        </p:nvGraphicFramePr>
        <p:xfrm>
          <a:off x="9442941" y="1869885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DD5027C-93DC-F275-FF50-480B3D85848D}"/>
              </a:ext>
            </a:extLst>
          </p:cNvPr>
          <p:cNvSpPr txBox="1">
            <a:spLocks/>
          </p:cNvSpPr>
          <p:nvPr/>
        </p:nvSpPr>
        <p:spPr>
          <a:xfrm>
            <a:off x="6981346" y="909979"/>
            <a:ext cx="473851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5CE12-6B85-C8C3-9FD9-4DCAF2529DD1}"/>
              </a:ext>
            </a:extLst>
          </p:cNvPr>
          <p:cNvSpPr txBox="1"/>
          <p:nvPr/>
        </p:nvSpPr>
        <p:spPr>
          <a:xfrm>
            <a:off x="1025762" y="5452956"/>
            <a:ext cx="491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Avg. DC LOS % of Change (2023 vs 2022)</a:t>
            </a:r>
          </a:p>
          <a:p>
            <a:pPr algn="ctr"/>
            <a:r>
              <a:rPr lang="en-US" sz="1400" b="1" dirty="0"/>
              <a:t>AAAEM = 7.54%; UH 19.23%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F421B8-72E0-B8FB-2E1E-3D735BA2EFF0}"/>
              </a:ext>
            </a:extLst>
          </p:cNvPr>
          <p:cNvSpPr txBox="1"/>
          <p:nvPr/>
        </p:nvSpPr>
        <p:spPr>
          <a:xfrm>
            <a:off x="6612844" y="5452956"/>
            <a:ext cx="567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Med. DC LOS % of Change (2023 vs 2022)</a:t>
            </a:r>
          </a:p>
          <a:p>
            <a:pPr algn="ctr"/>
            <a:r>
              <a:rPr lang="en-US" sz="1400" b="1" dirty="0"/>
              <a:t>AAAEM = 9.52%; UH 15.62%</a:t>
            </a:r>
          </a:p>
        </p:txBody>
      </p:sp>
    </p:spTree>
    <p:extLst>
      <p:ext uri="{BB962C8B-B14F-4D97-AF65-F5344CB8AC3E}">
        <p14:creationId xmlns:p14="http://schemas.microsoft.com/office/powerpoint/2010/main" val="417786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15743AF-AAD1-5E91-ABDE-3C28068F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9BC558-BE2E-6794-F0FA-BCED87E1EE02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b="1" kern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6D8E8D-7D27-3EB0-B46A-F9715820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48" y="0"/>
            <a:ext cx="9725821" cy="1004184"/>
          </a:xfrm>
        </p:spPr>
        <p:txBody>
          <a:bodyPr/>
          <a:lstStyle/>
          <a:p>
            <a:r>
              <a:rPr lang="en-US" b="1" dirty="0"/>
              <a:t>AAAEM Data: Admit LOS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0264B0F-4F9C-80E8-BB1A-5836169C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200" y="1122938"/>
            <a:ext cx="5075726" cy="82391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400" b="1" dirty="0">
                <a:latin typeface="+mn-lt"/>
              </a:rPr>
              <a:t>2022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91AC5BAB-A915-5314-51E9-7433D7985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754978"/>
              </p:ext>
            </p:extLst>
          </p:nvPr>
        </p:nvGraphicFramePr>
        <p:xfrm>
          <a:off x="839788" y="1645679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BE445721-270D-EEB6-73E0-9B8767BAF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11691"/>
              </p:ext>
            </p:extLst>
          </p:nvPr>
        </p:nvGraphicFramePr>
        <p:xfrm>
          <a:off x="3418680" y="1633332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A28012E3-67C6-7F66-2C90-6893DD961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559352"/>
              </p:ext>
            </p:extLst>
          </p:nvPr>
        </p:nvGraphicFramePr>
        <p:xfrm>
          <a:off x="6981346" y="1745598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B39EACE1-BDF4-BD85-2955-0EB7EB2CF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943017"/>
              </p:ext>
            </p:extLst>
          </p:nvPr>
        </p:nvGraphicFramePr>
        <p:xfrm>
          <a:off x="9442941" y="1745598"/>
          <a:ext cx="245656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84ABB-D49B-1075-31FB-975CC899F813}"/>
              </a:ext>
            </a:extLst>
          </p:cNvPr>
          <p:cNvSpPr txBox="1">
            <a:spLocks/>
          </p:cNvSpPr>
          <p:nvPr/>
        </p:nvSpPr>
        <p:spPr>
          <a:xfrm>
            <a:off x="7019067" y="785382"/>
            <a:ext cx="488044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4CFF6-BD77-DF10-53FE-BD821D72ACCF}"/>
              </a:ext>
            </a:extLst>
          </p:cNvPr>
          <p:cNvSpPr txBox="1"/>
          <p:nvPr/>
        </p:nvSpPr>
        <p:spPr>
          <a:xfrm>
            <a:off x="741170" y="5430186"/>
            <a:ext cx="520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Avg. Admit LOS % of Change (2023 vs 2022)</a:t>
            </a:r>
          </a:p>
          <a:p>
            <a:pPr algn="ctr"/>
            <a:r>
              <a:rPr lang="en-US" sz="1400" b="1" dirty="0"/>
              <a:t>AAAEM = 17.54%; UH 45.50%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61F13-7FAC-DB3D-45A1-9B86A0F98128}"/>
              </a:ext>
            </a:extLst>
          </p:cNvPr>
          <p:cNvSpPr txBox="1"/>
          <p:nvPr/>
        </p:nvSpPr>
        <p:spPr>
          <a:xfrm>
            <a:off x="6661428" y="5430186"/>
            <a:ext cx="553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Med. Admit LOS % of Change (2023 vs 2022)</a:t>
            </a:r>
          </a:p>
          <a:p>
            <a:pPr algn="ctr"/>
            <a:r>
              <a:rPr lang="en-US" sz="1400" b="1" dirty="0"/>
              <a:t>AAAEM = 20.22%; UH 69.70%</a:t>
            </a:r>
          </a:p>
        </p:txBody>
      </p:sp>
    </p:spTree>
    <p:extLst>
      <p:ext uri="{BB962C8B-B14F-4D97-AF65-F5344CB8AC3E}">
        <p14:creationId xmlns:p14="http://schemas.microsoft.com/office/powerpoint/2010/main" val="197617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3428012B-53A8-911A-DC16-9EEA034E6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2120-1677-7394-2842-970B2F6E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35" y="0"/>
            <a:ext cx="94798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ED Benchmarking Alliance 2022-Academic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608470-D6EF-B877-B7BB-248614A08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06896"/>
              </p:ext>
            </p:extLst>
          </p:nvPr>
        </p:nvGraphicFramePr>
        <p:xfrm>
          <a:off x="1032166" y="2038689"/>
          <a:ext cx="1051560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16">
                  <a:extLst>
                    <a:ext uri="{9D8B030D-6E8A-4147-A177-3AD203B41FA5}">
                      <a16:colId xmlns:a16="http://schemas.microsoft.com/office/drawing/2014/main" val="1119332937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114389795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7113359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8425603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8839329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5456842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7139670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EDBA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9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2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8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X-Ray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5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Admit LOS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5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 LOS (min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8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35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477821B-07A9-835F-568C-6A626530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D88FBFF3-537D-C78C-0C82-9F58BA451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University of Colorado</a:t>
            </a:r>
            <a:endParaRPr dirty="0"/>
          </a:p>
        </p:txBody>
      </p:sp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671ECAF7-2B56-46DC-38AE-3CFA4530E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Becky McGowen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76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D0F69B4-BC21-2338-06E1-362F90F5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F69562DF-1A97-2998-363E-5AAE6A3A6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0" y="71701"/>
            <a:ext cx="10407439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 dirty="0"/>
              <a:t>Incentive Plan</a:t>
            </a:r>
          </a:p>
        </p:txBody>
      </p:sp>
      <p:pic>
        <p:nvPicPr>
          <p:cNvPr id="1026" name="Picture 2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EA4CAE2E-332A-6760-ADB5-BE423881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92" y="1611622"/>
            <a:ext cx="7674420" cy="45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8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E22D215-59AA-BF26-6FD3-0CD9CFC0E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2B821005-D687-6863-786F-4FB5BB514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0" y="71701"/>
            <a:ext cx="10407439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 dirty="0"/>
              <a:t>Department Results</a:t>
            </a:r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109F7AD9-0C76-9D40-1C6B-57DA51FC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0" y="2559945"/>
            <a:ext cx="102499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7D1F54D-E780-67A7-C3E3-5315A310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FD9A4384-5A23-E544-7230-D703C7AFB8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Penn State University</a:t>
            </a:r>
            <a:endParaRPr dirty="0"/>
          </a:p>
        </p:txBody>
      </p:sp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394A91B2-CB4E-9D0E-37DA-95AEBD844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Kain Robbins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98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AAAEM Benchmark Standard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30EBD3-EE20-4671-9105-41F38745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735" y="1300774"/>
            <a:ext cx="5650307" cy="317792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E50BEF-E2E8-49EC-8496-791D7CE39749}"/>
              </a:ext>
            </a:extLst>
          </p:cNvPr>
          <p:cNvGraphicFramePr>
            <a:graphicFrameLocks/>
          </p:cNvGraphicFramePr>
          <p:nvPr/>
        </p:nvGraphicFramePr>
        <p:xfrm>
          <a:off x="1524000" y="4599992"/>
          <a:ext cx="5187820" cy="210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148AFDB-85D6-4561-880C-2529A6D3CF6A}"/>
              </a:ext>
            </a:extLst>
          </p:cNvPr>
          <p:cNvSpPr/>
          <p:nvPr/>
        </p:nvSpPr>
        <p:spPr>
          <a:xfrm>
            <a:off x="2447732" y="4898571"/>
            <a:ext cx="783771" cy="1660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80084-BD73-4E66-88BD-4BA91A491A7C}"/>
              </a:ext>
            </a:extLst>
          </p:cNvPr>
          <p:cNvSpPr/>
          <p:nvPr/>
        </p:nvSpPr>
        <p:spPr>
          <a:xfrm>
            <a:off x="4709783" y="3979505"/>
            <a:ext cx="518782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AAAEM Benchmark Standard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6A9D3-B0CE-4090-ACA9-CD1C6754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12" y="1229380"/>
            <a:ext cx="8131265" cy="27827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380084-BD73-4E66-88BD-4BA91A491A7C}"/>
              </a:ext>
            </a:extLst>
          </p:cNvPr>
          <p:cNvSpPr/>
          <p:nvPr/>
        </p:nvSpPr>
        <p:spPr>
          <a:xfrm>
            <a:off x="5270241" y="3634276"/>
            <a:ext cx="1824135" cy="377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BDD95-7C5F-439A-94D9-2523EB68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511" y="4012165"/>
            <a:ext cx="8131265" cy="27630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148AFDB-85D6-4561-880C-2529A6D3CF6A}"/>
              </a:ext>
            </a:extLst>
          </p:cNvPr>
          <p:cNvSpPr/>
          <p:nvPr/>
        </p:nvSpPr>
        <p:spPr>
          <a:xfrm>
            <a:off x="5265575" y="6429188"/>
            <a:ext cx="182880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AAAEM Benchmark Standard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6C9BC-6866-4B43-B3EF-E09FBC81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256" y="1300774"/>
            <a:ext cx="8162948" cy="46907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380084-BD73-4E66-88BD-4BA91A491A7C}"/>
              </a:ext>
            </a:extLst>
          </p:cNvPr>
          <p:cNvSpPr/>
          <p:nvPr/>
        </p:nvSpPr>
        <p:spPr>
          <a:xfrm>
            <a:off x="1440024" y="5167476"/>
            <a:ext cx="3806890" cy="990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Kenny Lopiano</a:t>
            </a:r>
            <a:endParaRPr dirty="0"/>
          </a:p>
        </p:txBody>
      </p:sp>
      <p:sp>
        <p:nvSpPr>
          <p:cNvPr id="2" name="Google Shape;86;g210e4ebf1e0_1_0">
            <a:extLst>
              <a:ext uri="{FF2B5EF4-FFF2-40B4-BE49-F238E27FC236}">
                <a16:creationId xmlns:a16="http://schemas.microsoft.com/office/drawing/2014/main" id="{58CB549D-3B68-36FD-8043-712B4ED0F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437" y="-71021"/>
            <a:ext cx="10768613" cy="13711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Huron Consulting (formally known as </a:t>
            </a:r>
            <a:r>
              <a:rPr lang="en-US" dirty="0" err="1"/>
              <a:t>Rountable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AAAEM Benchmark Standard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904E8-44E3-4D12-AF58-DF30887A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10" y="1698002"/>
            <a:ext cx="8985380" cy="36180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21C4AC-D0DE-4355-81BC-F0D2A8254ECE}"/>
              </a:ext>
            </a:extLst>
          </p:cNvPr>
          <p:cNvSpPr/>
          <p:nvPr/>
        </p:nvSpPr>
        <p:spPr>
          <a:xfrm>
            <a:off x="1219199" y="2510554"/>
            <a:ext cx="1480458" cy="38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80084-BD73-4E66-88BD-4BA91A491A7C}"/>
              </a:ext>
            </a:extLst>
          </p:cNvPr>
          <p:cNvSpPr/>
          <p:nvPr/>
        </p:nvSpPr>
        <p:spPr>
          <a:xfrm>
            <a:off x="7340081" y="2473848"/>
            <a:ext cx="1548882" cy="456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FDD70A-87C2-4A77-ABBE-C715D3A3129C}"/>
              </a:ext>
            </a:extLst>
          </p:cNvPr>
          <p:cNvSpPr/>
          <p:nvPr/>
        </p:nvSpPr>
        <p:spPr>
          <a:xfrm>
            <a:off x="7340081" y="5087718"/>
            <a:ext cx="1548882" cy="456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Resident Staffing Mix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5F641-965A-4B27-B283-68592F3D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39183"/>
            <a:ext cx="9144000" cy="4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Resident Staffing Mix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01F4D-F790-47A0-9039-86C82966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64" y="1687995"/>
            <a:ext cx="8663473" cy="47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Staffing Standards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F3338-EFA5-4D63-84C1-64405278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21" y="1405734"/>
            <a:ext cx="8353543" cy="49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FCD963E-B6C0-E4ED-E879-A0CC451C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0280FB39-A34B-91C3-F291-9EC74A0C8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Johns Hopkins</a:t>
            </a:r>
            <a:endParaRPr dirty="0"/>
          </a:p>
        </p:txBody>
      </p:sp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63C7C490-ACE7-E693-1A82-202B79D40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Jim Scheulen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82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0379021-B3BB-8C06-E3E8-FE454ED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64EE8CDF-34E1-7E0C-AD8B-893BA0C0B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 dirty="0"/>
              <a:t>Staffing to the Space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72D57-9571-71F9-BD65-45DD660D3014}"/>
              </a:ext>
            </a:extLst>
          </p:cNvPr>
          <p:cNvSpPr txBox="1"/>
          <p:nvPr/>
        </p:nvSpPr>
        <p:spPr>
          <a:xfrm>
            <a:off x="92920" y="1530391"/>
            <a:ext cx="78746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Screening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000" dirty="0"/>
              <a:t>Yellow APP – 9am to 11pm – </a:t>
            </a:r>
            <a:r>
              <a:rPr lang="en-US" sz="2000" dirty="0">
                <a:solidFill>
                  <a:srgbClr val="00B050"/>
                </a:solidFill>
              </a:rPr>
              <a:t>Existing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000" dirty="0"/>
              <a:t>Yellow APP – 11pm to 7am – </a:t>
            </a:r>
            <a:r>
              <a:rPr lang="en-US" sz="2000" dirty="0">
                <a:solidFill>
                  <a:srgbClr val="FF6577"/>
                </a:solidFill>
              </a:rPr>
              <a:t>Incremental </a:t>
            </a:r>
            <a:r>
              <a:rPr lang="en-US" sz="2000" dirty="0">
                <a:solidFill>
                  <a:srgbClr val="00B050"/>
                </a:solidFill>
              </a:rPr>
              <a:t>some Existing</a:t>
            </a:r>
            <a:endParaRPr lang="en-US" sz="2000" dirty="0">
              <a:solidFill>
                <a:srgbClr val="FF6577"/>
              </a:solidFill>
            </a:endParaRPr>
          </a:p>
          <a:p>
            <a:endParaRPr lang="en-US" sz="2000" b="1" dirty="0"/>
          </a:p>
          <a:p>
            <a:r>
              <a:rPr lang="en-US" sz="2000" b="1" dirty="0" err="1"/>
              <a:t>Dispo’ing</a:t>
            </a:r>
            <a:endParaRPr lang="en-US" sz="2000" b="1" dirty="0"/>
          </a:p>
          <a:p>
            <a:pPr marL="288925" indent="-288925">
              <a:buFont typeface="+mj-lt"/>
              <a:buAutoNum type="arabicPeriod"/>
            </a:pPr>
            <a:r>
              <a:rPr lang="en-US" sz="2000" dirty="0"/>
              <a:t>Purple Attending – ~10am to 10pm – </a:t>
            </a:r>
            <a:r>
              <a:rPr lang="en-US" sz="2000" dirty="0">
                <a:solidFill>
                  <a:srgbClr val="00B050"/>
                </a:solidFill>
              </a:rPr>
              <a:t>Existing</a:t>
            </a:r>
            <a:r>
              <a:rPr lang="en-US" sz="1200" b="1" dirty="0">
                <a:solidFill>
                  <a:srgbClr val="00B050"/>
                </a:solidFill>
              </a:rPr>
              <a:t>*</a:t>
            </a:r>
            <a:endParaRPr lang="en-US" sz="1200" dirty="0">
              <a:solidFill>
                <a:srgbClr val="00B050"/>
              </a:solidFill>
            </a:endParaRPr>
          </a:p>
          <a:p>
            <a:pPr marL="288925" indent="-288925">
              <a:buFont typeface="+mj-lt"/>
              <a:buAutoNum type="arabicPeriod"/>
            </a:pPr>
            <a:r>
              <a:rPr lang="en-US" sz="2000" dirty="0"/>
              <a:t>Green Attending or APP – 7am to 11pm – </a:t>
            </a:r>
            <a:r>
              <a:rPr lang="en-US" sz="2000" dirty="0">
                <a:solidFill>
                  <a:srgbClr val="00B050"/>
                </a:solidFill>
              </a:rPr>
              <a:t>Existing</a:t>
            </a:r>
            <a:r>
              <a:rPr lang="en-US" sz="1200" b="1" dirty="0">
                <a:solidFill>
                  <a:srgbClr val="00B050"/>
                </a:solidFill>
              </a:rPr>
              <a:t>**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2000" dirty="0"/>
              <a:t>Orange Attending – 24 </a:t>
            </a:r>
            <a:r>
              <a:rPr lang="en-US" sz="2000" dirty="0" err="1"/>
              <a:t>hrs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6577"/>
                </a:solidFill>
              </a:rPr>
              <a:t>Incremental </a:t>
            </a:r>
          </a:p>
          <a:p>
            <a:pPr marL="288925" indent="-288925">
              <a:buFont typeface="+mj-lt"/>
              <a:buAutoNum type="arabicPeriod"/>
            </a:pPr>
            <a:endParaRPr lang="en-US" sz="1200" b="1" dirty="0">
              <a:solidFill>
                <a:srgbClr val="00B050"/>
              </a:solidFill>
            </a:endParaRPr>
          </a:p>
          <a:p>
            <a:pPr marL="288925" indent="-288925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097EF8-08EF-6D25-72A7-9B495B7FCE29}"/>
              </a:ext>
            </a:extLst>
          </p:cNvPr>
          <p:cNvGrpSpPr>
            <a:grpSpLocks noChangeAspect="1"/>
          </p:cNvGrpSpPr>
          <p:nvPr/>
        </p:nvGrpSpPr>
        <p:grpSpPr>
          <a:xfrm>
            <a:off x="6642906" y="1457645"/>
            <a:ext cx="5549094" cy="5035230"/>
            <a:chOff x="6907149" y="2207322"/>
            <a:chExt cx="5284851" cy="479545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20E607-1769-3BA9-C354-65019699E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5" t="1" r="4041" b="12962"/>
            <a:stretch/>
          </p:blipFill>
          <p:spPr>
            <a:xfrm>
              <a:off x="6907149" y="2207322"/>
              <a:ext cx="5284851" cy="479545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0EC72D-A96B-F11F-F35D-0F6665380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524" y="3100152"/>
              <a:ext cx="2008529" cy="34139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7E80B2-5067-7B92-7173-E08854C01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8026" y="3441544"/>
              <a:ext cx="801022" cy="34139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21B205-3405-558F-E3D5-BA22B3A23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90" y="2698269"/>
              <a:ext cx="568989" cy="669305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EA5455-74D7-8B01-E8C6-A075DC879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89" y="3748794"/>
              <a:ext cx="568989" cy="669305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BE6A72-D518-CBC9-01BE-2E466465C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524" y="3449338"/>
              <a:ext cx="1189184" cy="341392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A25596-3867-67A4-9CBD-5CDC25331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524" y="4081351"/>
              <a:ext cx="1189184" cy="341392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FFCFC2-2428-3B03-B5BD-DD84D6062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9534" y="4092725"/>
              <a:ext cx="779515" cy="341392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3D60D-786B-E008-511D-DBC1E47AC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6211" y="4416004"/>
              <a:ext cx="2002840" cy="341392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99C5F18-95EA-A98E-877F-76D15B0EA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9671" y="4422743"/>
              <a:ext cx="544808" cy="669305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D97350-8D35-D4F2-0551-5E4F54EB2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520" y="5080674"/>
              <a:ext cx="2913225" cy="579922"/>
            </a:xfrm>
            <a:prstGeom prst="rect">
              <a:avLst/>
            </a:prstGeom>
            <a:solidFill>
              <a:srgbClr val="FFFF3B">
                <a:alpha val="49804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0B8520-0CC5-9D26-8190-6D4DA1D3174C}"/>
                </a:ext>
              </a:extLst>
            </p:cNvPr>
            <p:cNvSpPr txBox="1"/>
            <p:nvPr/>
          </p:nvSpPr>
          <p:spPr>
            <a:xfrm>
              <a:off x="8599256" y="5198004"/>
              <a:ext cx="1577652" cy="35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SCREENING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A88A05-5489-774C-75C6-0080E507C063}"/>
                </a:ext>
              </a:extLst>
            </p:cNvPr>
            <p:cNvSpPr txBox="1"/>
            <p:nvPr/>
          </p:nvSpPr>
          <p:spPr>
            <a:xfrm>
              <a:off x="9829048" y="6622224"/>
              <a:ext cx="1876724" cy="35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WAITING ROOM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4E9DF8-1DEA-3953-CB04-38F4D8C4BA88}"/>
                </a:ext>
              </a:extLst>
            </p:cNvPr>
            <p:cNvSpPr txBox="1"/>
            <p:nvPr/>
          </p:nvSpPr>
          <p:spPr>
            <a:xfrm>
              <a:off x="8143764" y="3758072"/>
              <a:ext cx="2161379" cy="35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DISPOSITIONING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84B3C0C-D6FC-C12F-A44D-4101F09DEFFE}"/>
              </a:ext>
            </a:extLst>
          </p:cNvPr>
          <p:cNvSpPr txBox="1"/>
          <p:nvPr/>
        </p:nvSpPr>
        <p:spPr>
          <a:xfrm>
            <a:off x="92920" y="62779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* </a:t>
            </a:r>
            <a:r>
              <a:rPr lang="en-US" sz="1200" dirty="0" err="1"/>
              <a:t>EACU</a:t>
            </a:r>
            <a:r>
              <a:rPr lang="en-US" sz="1200" dirty="0"/>
              <a:t> attending hence the ~10am start time.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** </a:t>
            </a:r>
            <a:r>
              <a:rPr lang="en-US" sz="1200" dirty="0"/>
              <a:t>Combination of existing flex coverage and the 3 vacant PA positions. </a:t>
            </a:r>
          </a:p>
        </p:txBody>
      </p:sp>
    </p:spTree>
    <p:extLst>
      <p:ext uri="{BB962C8B-B14F-4D97-AF65-F5344CB8AC3E}">
        <p14:creationId xmlns:p14="http://schemas.microsoft.com/office/powerpoint/2010/main" val="315040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E91A87F0-70A8-86AF-55BA-F73B9346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0873A8CF-6A83-5282-7CB2-37C07A4E3B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1" y="71701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 dirty="0"/>
              <a:t>Coverage: Existing &amp; Incremental </a:t>
            </a:r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5EE6D83-F3A4-32AB-BCC6-30BE4DB529B1}"/>
              </a:ext>
            </a:extLst>
          </p:cNvPr>
          <p:cNvSpPr/>
          <p:nvPr/>
        </p:nvSpPr>
        <p:spPr>
          <a:xfrm rot="16200000">
            <a:off x="3946483" y="-991293"/>
            <a:ext cx="403860" cy="587637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E4091AF-032A-80A3-8F75-C88E86A4D07F}"/>
              </a:ext>
            </a:extLst>
          </p:cNvPr>
          <p:cNvSpPr/>
          <p:nvPr/>
        </p:nvSpPr>
        <p:spPr>
          <a:xfrm rot="16200000">
            <a:off x="10024110" y="666734"/>
            <a:ext cx="403860" cy="25603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A06E5-43ED-7609-FB45-7339ED971152}"/>
              </a:ext>
            </a:extLst>
          </p:cNvPr>
          <p:cNvSpPr txBox="1"/>
          <p:nvPr/>
        </p:nvSpPr>
        <p:spPr>
          <a:xfrm>
            <a:off x="9386868" y="1251471"/>
            <a:ext cx="167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52DA0-D2C2-3569-D814-C368C3E55C65}"/>
              </a:ext>
            </a:extLst>
          </p:cNvPr>
          <p:cNvSpPr txBox="1"/>
          <p:nvPr/>
        </p:nvSpPr>
        <p:spPr>
          <a:xfrm>
            <a:off x="2986772" y="1251471"/>
            <a:ext cx="23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DISPOSITIONING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2DDA6-2DC7-2EE4-7108-8AC8FB573F5B}"/>
              </a:ext>
            </a:extLst>
          </p:cNvPr>
          <p:cNvSpPr txBox="1"/>
          <p:nvPr/>
        </p:nvSpPr>
        <p:spPr>
          <a:xfrm>
            <a:off x="6463655" y="4837138"/>
            <a:ext cx="1672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6.1 FTEs requested</a:t>
            </a:r>
          </a:p>
          <a:p>
            <a:pPr algn="ctr"/>
            <a:r>
              <a:rPr lang="en-US" sz="1600" dirty="0"/>
              <a:t>(8760 </a:t>
            </a:r>
            <a:r>
              <a:rPr lang="en-US" sz="1600" dirty="0" err="1"/>
              <a:t>hrs</a:t>
            </a:r>
            <a:r>
              <a:rPr lang="en-US" sz="1600" dirty="0"/>
              <a:t> / 1440 </a:t>
            </a:r>
            <a:r>
              <a:rPr lang="en-US" sz="1600" dirty="0" err="1"/>
              <a:t>hrs</a:t>
            </a:r>
            <a:r>
              <a:rPr lang="en-US" sz="1600" dirty="0"/>
              <a:t> per year = 6.1 FTE)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FE0F-86AD-0F0C-4DE6-706C1274A3BA}"/>
              </a:ext>
            </a:extLst>
          </p:cNvPr>
          <p:cNvSpPr txBox="1"/>
          <p:nvPr/>
        </p:nvSpPr>
        <p:spPr>
          <a:xfrm>
            <a:off x="9349740" y="54198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FTE requested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C2866-674A-FA87-9D9A-167DD391C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4" y="2295134"/>
            <a:ext cx="11183063" cy="253201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E98C1BC-7679-FE91-B53A-03FE49C5463D}"/>
              </a:ext>
            </a:extLst>
          </p:cNvPr>
          <p:cNvSpPr/>
          <p:nvPr/>
        </p:nvSpPr>
        <p:spPr>
          <a:xfrm>
            <a:off x="7157646" y="4317930"/>
            <a:ext cx="486028" cy="5927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E34530A-DC51-A8B2-D2FB-A6FC40BD1FFC}"/>
              </a:ext>
            </a:extLst>
          </p:cNvPr>
          <p:cNvSpPr/>
          <p:nvPr/>
        </p:nvSpPr>
        <p:spPr>
          <a:xfrm>
            <a:off x="9941749" y="4900688"/>
            <a:ext cx="568582" cy="5927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1BAEC-DAB1-675F-8DA5-DC1B934E7B2F}"/>
              </a:ext>
            </a:extLst>
          </p:cNvPr>
          <p:cNvSpPr txBox="1"/>
          <p:nvPr/>
        </p:nvSpPr>
        <p:spPr>
          <a:xfrm>
            <a:off x="186358" y="4440960"/>
            <a:ext cx="598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/>
              <a:t>Assumption</a:t>
            </a:r>
            <a:r>
              <a:rPr lang="en-US" dirty="0"/>
              <a:t>: 1440 hours per FTE add calcs. Slide 28 shows what happens if this assumption is not met.</a:t>
            </a:r>
          </a:p>
          <a:p>
            <a:r>
              <a:rPr lang="en-US" dirty="0"/>
              <a:t>Attending FTE = 8760 </a:t>
            </a:r>
            <a:r>
              <a:rPr lang="en-US" dirty="0" err="1"/>
              <a:t>hrs</a:t>
            </a:r>
            <a:r>
              <a:rPr lang="en-US" dirty="0"/>
              <a:t> / 1440 </a:t>
            </a:r>
            <a:r>
              <a:rPr lang="en-US" dirty="0" err="1"/>
              <a:t>hrs</a:t>
            </a:r>
            <a:r>
              <a:rPr lang="en-US" dirty="0"/>
              <a:t> = 6.1 FTE</a:t>
            </a:r>
          </a:p>
          <a:p>
            <a:r>
              <a:rPr lang="en-US" dirty="0" err="1"/>
              <a:t>EACU</a:t>
            </a:r>
            <a:r>
              <a:rPr lang="en-US" dirty="0"/>
              <a:t> coverage requires attending to spend about 4 hours per day in the </a:t>
            </a:r>
            <a:r>
              <a:rPr lang="en-US" dirty="0" err="1"/>
              <a:t>EACU</a:t>
            </a:r>
            <a:r>
              <a:rPr lang="en-US" dirty="0"/>
              <a:t> and away from South A (1460 hours/year)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92E1AD-4F78-6BCF-A26C-CC65D6CDF9D0}"/>
              </a:ext>
            </a:extLst>
          </p:cNvPr>
          <p:cNvSpPr txBox="1"/>
          <p:nvPr/>
        </p:nvSpPr>
        <p:spPr>
          <a:xfrm>
            <a:off x="8770303" y="751869"/>
            <a:ext cx="18387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Requested Hours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E03C0-19A7-1941-0013-B3DC11BE74DF}"/>
              </a:ext>
            </a:extLst>
          </p:cNvPr>
          <p:cNvSpPr txBox="1"/>
          <p:nvPr/>
        </p:nvSpPr>
        <p:spPr>
          <a:xfrm>
            <a:off x="8770303" y="323235"/>
            <a:ext cx="15567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Existing Hours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137A8-6FA9-EC30-201C-8E5680C89795}"/>
              </a:ext>
            </a:extLst>
          </p:cNvPr>
          <p:cNvSpPr txBox="1"/>
          <p:nvPr/>
        </p:nvSpPr>
        <p:spPr>
          <a:xfrm>
            <a:off x="8684638" y="-55848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391907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137B859-63CB-F416-578F-E5FD4A37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1F24F5FE-52B5-B162-F19E-0B7439381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1" y="71701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4400" b="1" dirty="0">
                <a:solidFill>
                  <a:srgbClr val="0A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Performance Benchmarks: </a:t>
            </a:r>
            <a:br>
              <a:rPr lang="en-US" sz="4400" b="1" dirty="0">
                <a:solidFill>
                  <a:srgbClr val="0A2B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0A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AAAEM Primary Academic </a:t>
            </a:r>
            <a:r>
              <a:rPr lang="en-US" sz="4000" dirty="0">
                <a:solidFill>
                  <a:srgbClr val="0A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(FY22)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1A3BF-982A-36CB-EE69-BEFE3CDF093E}"/>
              </a:ext>
            </a:extLst>
          </p:cNvPr>
          <p:cNvSpPr txBox="1"/>
          <p:nvPr/>
        </p:nvSpPr>
        <p:spPr>
          <a:xfrm>
            <a:off x="577049" y="2161986"/>
            <a:ext cx="836883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366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Walkouts (LWBS</a:t>
            </a:r>
            <a:r>
              <a:rPr lang="en-US" b="1" dirty="0"/>
              <a:t>+</a:t>
            </a:r>
            <a:r>
              <a:rPr lang="en-US" dirty="0"/>
              <a:t>SAL):  JHH 100th %tile (18.6%) – 73 AMCs </a:t>
            </a:r>
            <a:r>
              <a:rPr lang="en-US" dirty="0">
                <a:solidFill>
                  <a:schemeClr val="accent2"/>
                </a:solidFill>
              </a:rPr>
              <a:t>[UMMS 14.8%]</a:t>
            </a:r>
          </a:p>
          <a:p>
            <a:pPr marL="285750" indent="-285750" defTabSz="8366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/>
              <a:t>% LWBS: 71 percentile </a:t>
            </a:r>
          </a:p>
          <a:p>
            <a:pPr marL="285750" indent="-285750" defTabSz="8366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/>
              <a:t>% SAL: 95 percentile </a:t>
            </a:r>
          </a:p>
          <a:p>
            <a:pPr marL="285750" indent="-285750" defTabSz="83661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Patient arrivals per physician hour: 89</a:t>
            </a:r>
            <a:r>
              <a:rPr lang="en-US" baseline="30000" dirty="0"/>
              <a:t>th</a:t>
            </a:r>
            <a:r>
              <a:rPr lang="en-US" dirty="0"/>
              <a:t> %tile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36E59C6-6F5D-D80E-AC1B-3AC9269A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84500A1F-4585-7FBE-5AC4-30048074E4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0" y="71701"/>
            <a:ext cx="10407439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ED Physician Benchmarks: Hours &amp; Productivity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AF1AD10-CEBE-3A49-106E-0C125E818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4846"/>
              </p:ext>
            </p:extLst>
          </p:nvPr>
        </p:nvGraphicFramePr>
        <p:xfrm>
          <a:off x="690003" y="1390666"/>
          <a:ext cx="10957500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2567">
                  <a:extLst>
                    <a:ext uri="{9D8B030D-6E8A-4147-A177-3AD203B41FA5}">
                      <a16:colId xmlns:a16="http://schemas.microsoft.com/office/drawing/2014/main" val="2062529903"/>
                    </a:ext>
                  </a:extLst>
                </a:gridCol>
                <a:gridCol w="3162433">
                  <a:extLst>
                    <a:ext uri="{9D8B030D-6E8A-4147-A177-3AD203B41FA5}">
                      <a16:colId xmlns:a16="http://schemas.microsoft.com/office/drawing/2014/main" val="4029086611"/>
                    </a:ext>
                  </a:extLst>
                </a:gridCol>
                <a:gridCol w="3652500">
                  <a:extLst>
                    <a:ext uri="{9D8B030D-6E8A-4147-A177-3AD203B41FA5}">
                      <a16:colId xmlns:a16="http://schemas.microsoft.com/office/drawing/2014/main" val="1528395441"/>
                    </a:ext>
                  </a:extLst>
                </a:gridCol>
              </a:tblGrid>
              <a:tr h="36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78585"/>
                  </a:ext>
                </a:extLst>
              </a:tr>
              <a:tr h="387877">
                <a:tc>
                  <a:txBody>
                    <a:bodyPr/>
                    <a:lstStyle/>
                    <a:p>
                      <a:r>
                        <a:rPr lang="en-US" sz="2000" dirty="0"/>
                        <a:t>National Academic (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75 AMCs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1440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1958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USACS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28070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r>
                        <a:rPr lang="en-US" sz="2000" dirty="0"/>
                        <a:t>Medstar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415603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r>
                        <a:rPr lang="en-US" sz="2000" dirty="0"/>
                        <a:t>Anne Arundel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1299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r>
                        <a:rPr lang="en-US" sz="2000" dirty="0" err="1"/>
                        <a:t>GBMC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27651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r>
                        <a:rPr lang="en-US" sz="2000" dirty="0"/>
                        <a:t>Howard County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1238 – 1450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99085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r>
                        <a:rPr lang="en-US" sz="2000" dirty="0"/>
                        <a:t>Sibley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1238 – 1485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7466"/>
                  </a:ext>
                </a:extLst>
              </a:tr>
              <a:tr h="365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Suburban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68729"/>
                  </a:ext>
                </a:extLst>
              </a:tr>
              <a:tr h="36545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36720"/>
                  </a:ext>
                </a:extLst>
              </a:tr>
              <a:tr h="421684">
                <a:tc>
                  <a:txBody>
                    <a:bodyPr/>
                    <a:lstStyle/>
                    <a:p>
                      <a:r>
                        <a:rPr lang="en-US" sz="2000" dirty="0"/>
                        <a:t>Productivity: Patients per Hour</a:t>
                      </a: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– 2.5</a:t>
                      </a: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1.93</a:t>
                      </a: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19296"/>
                  </a:ext>
                </a:extLst>
              </a:tr>
              <a:tr h="281123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1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06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3019ED7-15C0-A3EE-16D0-3070AA84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64B7928D-6622-28EA-997B-DCC7C653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0" y="71701"/>
            <a:ext cx="10407439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 dirty="0"/>
              <a:t>Clinical Hours: Benchmarks – APP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F374C9-FC6D-B074-9C48-179E187D8DAE}"/>
              </a:ext>
            </a:extLst>
          </p:cNvPr>
          <p:cNvSpPr txBox="1">
            <a:spLocks/>
          </p:cNvSpPr>
          <p:nvPr/>
        </p:nvSpPr>
        <p:spPr>
          <a:xfrm>
            <a:off x="306907" y="1394683"/>
            <a:ext cx="11578186" cy="491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A2B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A2B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A2B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A2B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A2B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dirty="0"/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FY18 &amp; FY20 National Median = 1728 </a:t>
            </a:r>
            <a:r>
              <a:rPr lang="en-US" sz="2400" dirty="0" err="1"/>
              <a:t>Hrs</a:t>
            </a:r>
            <a:r>
              <a:rPr lang="en-US" sz="2400" dirty="0"/>
              <a:t> (68 AMC)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FY22  Median 1700 </a:t>
            </a:r>
            <a:r>
              <a:rPr lang="en-US" sz="2400" dirty="0" err="1"/>
              <a:t>hrs</a:t>
            </a:r>
            <a:r>
              <a:rPr lang="en-US" sz="2400" dirty="0"/>
              <a:t> (56 AMC)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Bayview 1736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JHH 1729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Suburban 1440</a:t>
            </a:r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dirty="0"/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dirty="0"/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dirty="0"/>
          </a:p>
          <a:p>
            <a:pPr defTabSz="836613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16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B6E7F92-6920-05ED-1827-5C96F707B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9674F239-45AE-7BF8-2145-F6762AD7C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Brendan Russell</a:t>
            </a:r>
            <a:endParaRPr dirty="0"/>
          </a:p>
        </p:txBody>
      </p:sp>
      <p:sp>
        <p:nvSpPr>
          <p:cNvPr id="2" name="Google Shape;86;g210e4ebf1e0_1_0">
            <a:extLst>
              <a:ext uri="{FF2B5EF4-FFF2-40B4-BE49-F238E27FC236}">
                <a16:creationId xmlns:a16="http://schemas.microsoft.com/office/drawing/2014/main" id="{B4232389-01A6-5914-A028-D8C55CB7E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1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Mass General Brigham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03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37F4F24-E15D-C775-86D7-437C0B6B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CE96042A-CEC8-BA3B-188E-BA975743E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280" y="71701"/>
            <a:ext cx="10407439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Patient Complexity Rank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2677A-BF43-22E6-C1DC-D8FBAD219AA2}"/>
              </a:ext>
            </a:extLst>
          </p:cNvPr>
          <p:cNvSpPr txBox="1"/>
          <p:nvPr/>
        </p:nvSpPr>
        <p:spPr>
          <a:xfrm>
            <a:off x="354257" y="4021749"/>
            <a:ext cx="162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over time changes because of increasing # of survey participants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997E67C3-E030-0923-7E67-BE43A7C82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3" y="1380082"/>
            <a:ext cx="6399151" cy="5376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434C53-A310-4388-4B60-26FCF0BF6AB7}"/>
              </a:ext>
            </a:extLst>
          </p:cNvPr>
          <p:cNvSpPr txBox="1"/>
          <p:nvPr/>
        </p:nvSpPr>
        <p:spPr>
          <a:xfrm>
            <a:off x="211540" y="2013509"/>
            <a:ext cx="20871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4</a:t>
            </a:r>
            <a:r>
              <a:rPr lang="en-US" b="1" baseline="30000" dirty="0">
                <a:solidFill>
                  <a:srgbClr val="000099"/>
                </a:solidFill>
              </a:rPr>
              <a:t>th</a:t>
            </a:r>
            <a:r>
              <a:rPr lang="en-US" b="1" dirty="0">
                <a:solidFill>
                  <a:srgbClr val="000099"/>
                </a:solidFill>
              </a:rPr>
              <a:t> most complex pts Nationally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Bayview vs </a:t>
            </a:r>
            <a:r>
              <a:rPr lang="en-US" b="1" dirty="0" err="1">
                <a:solidFill>
                  <a:srgbClr val="000099"/>
                </a:solidFill>
              </a:rPr>
              <a:t>AMCs!b</a:t>
            </a:r>
            <a:r>
              <a:rPr lang="en-US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6DF1E-7679-1FDD-46DA-5981E89F885B}"/>
              </a:ext>
            </a:extLst>
          </p:cNvPr>
          <p:cNvSpPr/>
          <p:nvPr/>
        </p:nvSpPr>
        <p:spPr>
          <a:xfrm>
            <a:off x="10622038" y="1205594"/>
            <a:ext cx="155683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Vanderbilt</a:t>
            </a:r>
          </a:p>
          <a:p>
            <a:r>
              <a:rPr lang="en-US" dirty="0"/>
              <a:t>Emory</a:t>
            </a:r>
          </a:p>
          <a:p>
            <a:r>
              <a:rPr lang="en-US" dirty="0"/>
              <a:t>Cincinnati</a:t>
            </a:r>
          </a:p>
          <a:p>
            <a:r>
              <a:rPr lang="en-US" dirty="0"/>
              <a:t>Stanford</a:t>
            </a:r>
          </a:p>
          <a:p>
            <a:r>
              <a:rPr lang="en-US" dirty="0"/>
              <a:t>Tufts</a:t>
            </a:r>
          </a:p>
          <a:p>
            <a:r>
              <a:rPr lang="en-US" dirty="0"/>
              <a:t>Hopkins</a:t>
            </a:r>
          </a:p>
          <a:p>
            <a:r>
              <a:rPr lang="en-US" dirty="0"/>
              <a:t>Mayo</a:t>
            </a:r>
          </a:p>
          <a:p>
            <a:r>
              <a:rPr lang="en-US" dirty="0"/>
              <a:t>Mass Gen</a:t>
            </a:r>
          </a:p>
          <a:p>
            <a:r>
              <a:rPr lang="en-US" dirty="0"/>
              <a:t>Brigham </a:t>
            </a:r>
          </a:p>
          <a:p>
            <a:r>
              <a:rPr lang="en-US" dirty="0"/>
              <a:t>RWJ</a:t>
            </a:r>
          </a:p>
          <a:p>
            <a:r>
              <a:rPr lang="en-US" dirty="0"/>
              <a:t>Northwestern</a:t>
            </a:r>
          </a:p>
          <a:p>
            <a:r>
              <a:rPr lang="en-US" dirty="0"/>
              <a:t>Ohio State</a:t>
            </a:r>
          </a:p>
          <a:p>
            <a:r>
              <a:rPr lang="en-US" dirty="0"/>
              <a:t>Michigan</a:t>
            </a:r>
          </a:p>
          <a:p>
            <a:r>
              <a:rPr lang="en-US" dirty="0"/>
              <a:t>UCLA</a:t>
            </a:r>
          </a:p>
          <a:p>
            <a:r>
              <a:rPr lang="en-US" dirty="0"/>
              <a:t>Nebraska</a:t>
            </a:r>
          </a:p>
          <a:p>
            <a:r>
              <a:rPr lang="en-US" dirty="0"/>
              <a:t>U Penn</a:t>
            </a:r>
          </a:p>
          <a:p>
            <a:r>
              <a:rPr lang="en-US" dirty="0"/>
              <a:t>Yale</a:t>
            </a:r>
          </a:p>
          <a:p>
            <a:r>
              <a:rPr lang="en-US" dirty="0"/>
              <a:t>Jefferson</a:t>
            </a:r>
          </a:p>
          <a:p>
            <a:r>
              <a:rPr lang="en-US" dirty="0"/>
              <a:t>UVA</a:t>
            </a:r>
          </a:p>
          <a:p>
            <a:r>
              <a:rPr lang="en-US" dirty="0"/>
              <a:t>Indiana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FF4D4F-AE01-3840-F8BF-EFC7EC209F6A}"/>
              </a:ext>
            </a:extLst>
          </p:cNvPr>
          <p:cNvSpPr txBox="1">
            <a:spLocks/>
          </p:cNvSpPr>
          <p:nvPr/>
        </p:nvSpPr>
        <p:spPr>
          <a:xfrm>
            <a:off x="0" y="237083"/>
            <a:ext cx="7772400" cy="63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DC66D21-78E2-0C47-31D2-7D1DC0568CB4}"/>
              </a:ext>
            </a:extLst>
          </p:cNvPr>
          <p:cNvSpPr/>
          <p:nvPr/>
        </p:nvSpPr>
        <p:spPr>
          <a:xfrm>
            <a:off x="8964304" y="1340434"/>
            <a:ext cx="960746" cy="314265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1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C4F3B7F-086E-854E-AD3C-A8DF2D97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409A695F-714D-0474-74B9-57AC84749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AAAEM</a:t>
            </a:r>
            <a:endParaRPr dirty="0"/>
          </a:p>
        </p:txBody>
      </p:sp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54CD3FAD-D199-5CF5-2B04-E1831F7B9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Alyssa Tyransky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80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981200" y="2328422"/>
            <a:ext cx="7772400" cy="22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Using Existing Data to Leverage What is Asked of You By Hospital Leadership</a:t>
            </a:r>
            <a:endParaRPr dirty="0"/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44261BF7-3F26-7892-1C73-4095928FB99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dirty="0"/>
            </a:br>
            <a:endParaRPr dirty="0"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Is there anything in any of our surveys that looks at patients who are admitted from the ED and then are discharged within 1 or 2 days?</a:t>
            </a:r>
            <a:endParaRPr sz="6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en-US" sz="4000" u="sng" dirty="0">
                <a:latin typeface="Arial" panose="020B0604020202020204" pitchFamily="34" charset="0"/>
                <a:ea typeface="Calibri" panose="020F0502020204030204" pitchFamily="34" charset="0"/>
              </a:rPr>
              <a:t>Actual Problem from Leadership: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</a:rPr>
              <a:t>Are you admitting too many patients?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145885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981200" y="30741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Question from Listserv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53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endParaRPr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There were 8 questions asked to the Listserv this year that could’ve been answered using the Insights portal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192535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8E92-1DAF-63D7-1CEC-366F1B81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31638-A8EB-7560-9C45-0931E8C0B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AB18E-5E2D-A8F3-B4E0-DC165BD3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06543"/>
            <a:ext cx="8374476" cy="38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0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5B9312C-932A-C10D-017E-AE70389B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>
            <a:extLst>
              <a:ext uri="{FF2B5EF4-FFF2-40B4-BE49-F238E27FC236}">
                <a16:creationId xmlns:a16="http://schemas.microsoft.com/office/drawing/2014/main" id="{1002708B-BB5F-CC6C-E4CC-7379CF544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The Ohio State University</a:t>
            </a:r>
            <a:endParaRPr dirty="0"/>
          </a:p>
        </p:txBody>
      </p:sp>
      <p:sp>
        <p:nvSpPr>
          <p:cNvPr id="87" name="Google Shape;87;g210e4ebf1e0_1_0">
            <a:extLst>
              <a:ext uri="{FF2B5EF4-FFF2-40B4-BE49-F238E27FC236}">
                <a16:creationId xmlns:a16="http://schemas.microsoft.com/office/drawing/2014/main" id="{F96A9ABD-554D-2CF0-E0BF-14EB0D275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Greg Archual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759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Patient Satisfaction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27504" y="1752600"/>
            <a:ext cx="8255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endParaRPr lang="en-US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93850"/>
            <a:ext cx="6705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Mass General Brigham</a:t>
            </a:r>
            <a:endParaRPr dirty="0"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609240" y="1582255"/>
            <a:ext cx="8229600" cy="4173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+mj-lt"/>
              </a:rPr>
              <a:t>Understanding your ED’s performance relative to national norms can be a powerful driver of change</a:t>
            </a:r>
            <a:endParaRPr sz="1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6F071-CD40-5E93-102E-49BD74A5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84" y="4144516"/>
            <a:ext cx="8338088" cy="893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A465B-6C6A-DAC7-A67D-71929EA17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40" y="2917837"/>
            <a:ext cx="8229600" cy="92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DBAD2-F06F-D63E-A209-1A67D6C92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179"/>
          <a:stretch/>
        </p:blipFill>
        <p:spPr>
          <a:xfrm>
            <a:off x="1663485" y="2101182"/>
            <a:ext cx="1406903" cy="260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7477D-FB77-B9BE-EA07-E06C189415EA}"/>
              </a:ext>
            </a:extLst>
          </p:cNvPr>
          <p:cNvSpPr txBox="1"/>
          <p:nvPr/>
        </p:nvSpPr>
        <p:spPr>
          <a:xfrm>
            <a:off x="1609240" y="3840916"/>
            <a:ext cx="252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Brigham and Women’s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32C10-FDDB-384D-8C35-148C4F96FD50}"/>
              </a:ext>
            </a:extLst>
          </p:cNvPr>
          <p:cNvSpPr txBox="1"/>
          <p:nvPr/>
        </p:nvSpPr>
        <p:spPr>
          <a:xfrm>
            <a:off x="1663484" y="2607220"/>
            <a:ext cx="252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Mass General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65496-8904-412D-79E9-869301342583}"/>
              </a:ext>
            </a:extLst>
          </p:cNvPr>
          <p:cNvSpPr txBox="1"/>
          <p:nvPr/>
        </p:nvSpPr>
        <p:spPr>
          <a:xfrm>
            <a:off x="1609240" y="5235518"/>
            <a:ext cx="887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This data helped create a sense of urgency at Mass General Brigham and resulted in the system COO assigning a CT turnaround time reduction target to the enterprise radiology service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8229600" cy="7921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Benchmarks For Patient Satisfaction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27504" y="1752600"/>
            <a:ext cx="8255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u="sng" dirty="0">
                <a:solidFill>
                  <a:schemeClr val="tx1"/>
                </a:solidFill>
                <a:latin typeface="Arial"/>
              </a:rPr>
              <a:t>Problem</a:t>
            </a:r>
            <a:r>
              <a:rPr lang="en-US" dirty="0">
                <a:solidFill>
                  <a:schemeClr val="tx1"/>
                </a:solidFill>
                <a:latin typeface="Arial"/>
              </a:rPr>
              <a:t>: Patient satisfaction scores for EM physicians in academic health centers are often compared to scores aggregated by Press-</a:t>
            </a:r>
            <a:r>
              <a:rPr lang="en-US" dirty="0" err="1">
                <a:solidFill>
                  <a:schemeClr val="tx1"/>
                </a:solidFill>
                <a:latin typeface="Arial"/>
              </a:rPr>
              <a:t>Ganey</a:t>
            </a:r>
            <a:r>
              <a:rPr lang="en-US" dirty="0">
                <a:solidFill>
                  <a:schemeClr val="tx1"/>
                </a:solidFill>
                <a:latin typeface="Arial"/>
              </a:rPr>
              <a:t> (PG) for use as benchmarks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PG benchmarks are based on satisfaction scores from non-academic and academic health centers combined</a:t>
            </a: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Since academic and non-academic health centers differ, we asked: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/>
              </a:rPr>
              <a:t>Is there a better benchmark for this population? </a:t>
            </a:r>
          </a:p>
        </p:txBody>
      </p:sp>
    </p:spTree>
    <p:extLst>
      <p:ext uri="{BB962C8B-B14F-4D97-AF65-F5344CB8AC3E}">
        <p14:creationId xmlns:p14="http://schemas.microsoft.com/office/powerpoint/2010/main" val="3001019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7504" y="240134"/>
            <a:ext cx="822960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AAAEM Annual Survey Data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102104" y="1981200"/>
            <a:ext cx="8255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AAAEM annual survey has collected PG physician customer satisfaction raw scores by center</a:t>
            </a: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AAAEM raw scores converted into benchmark percentiles may serve as a better comparison cohort for academic health centers</a:t>
            </a: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How do AAAEM benchmark percentiles compare to those commonly produced by Press-</a:t>
            </a:r>
            <a:r>
              <a:rPr lang="en-US" dirty="0" err="1">
                <a:solidFill>
                  <a:schemeClr val="tx1"/>
                </a:solidFill>
                <a:latin typeface="Arial"/>
              </a:rPr>
              <a:t>Ganey</a:t>
            </a:r>
            <a:r>
              <a:rPr lang="en-US" dirty="0">
                <a:solidFill>
                  <a:schemeClr val="tx1"/>
                </a:solidFill>
                <a:latin typeface="Arial"/>
              </a:rPr>
              <a:t>?</a:t>
            </a:r>
            <a:endParaRPr lang="en-US" dirty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647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228600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Hypothesis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828836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Benchmark Percentiles from the Press-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Ganey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Large Hospital &amp; Press-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Ganey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UHC Cohorts are different than AAAEM Benchmark Percentiles</a:t>
            </a:r>
          </a:p>
        </p:txBody>
      </p:sp>
    </p:spTree>
    <p:extLst>
      <p:ext uri="{BB962C8B-B14F-4D97-AF65-F5344CB8AC3E}">
        <p14:creationId xmlns:p14="http://schemas.microsoft.com/office/powerpoint/2010/main" val="302334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7504" y="240134"/>
            <a:ext cx="822960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102104" y="1981200"/>
            <a:ext cx="8255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AAAEM member institutions reported their PG scores to a central data repository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AAAEM raw PG scores were converted to percentile ranks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AAAEM percentile ranks were compared to the Press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rank reports for Large Hospital &amp; UHC cohorts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evaluation: Comparisons of benchmarks were done through One-way Analysis of Variance and post-hoc testing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054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1" y="2138680"/>
          <a:ext cx="7996279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Pctile</a:t>
                      </a:r>
                      <a:r>
                        <a:rPr lang="en-US" dirty="0"/>
                        <a:t>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AAAEM Group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UHC Group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PG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Large Db 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58.300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58.300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0378" y="17294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Sample Dataset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9998" y="144780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Physician Scores for FY2016</a:t>
            </a:r>
          </a:p>
        </p:txBody>
      </p:sp>
    </p:spTree>
    <p:extLst>
      <p:ext uri="{BB962C8B-B14F-4D97-AF65-F5344CB8AC3E}">
        <p14:creationId xmlns:p14="http://schemas.microsoft.com/office/powerpoint/2010/main" val="3782438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447800"/>
            <a:ext cx="57912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5649" y="2781442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648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Percentile Ranks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00800" y="3836432"/>
            <a:ext cx="2057400" cy="129540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57700" y="3414017"/>
            <a:ext cx="2057400" cy="1295400"/>
          </a:xfrm>
          <a:prstGeom prst="line">
            <a:avLst/>
          </a:prstGeom>
          <a:ln w="285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76600" y="3047841"/>
            <a:ext cx="2057400" cy="1295400"/>
          </a:xfrm>
          <a:prstGeom prst="line">
            <a:avLst/>
          </a:prstGeom>
          <a:ln w="28575">
            <a:solidFill>
              <a:srgbClr val="009E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8298" y="291310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E47"/>
                </a:solidFill>
              </a:rPr>
              <a:t>PG-Large Db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32824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PG-UHC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5100" y="365176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AAAEM Cohort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378" y="17294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Graphing Strategy</a:t>
            </a:r>
          </a:p>
        </p:txBody>
      </p:sp>
    </p:spTree>
    <p:extLst>
      <p:ext uri="{BB962C8B-B14F-4D97-AF65-F5344CB8AC3E}">
        <p14:creationId xmlns:p14="http://schemas.microsoft.com/office/powerpoint/2010/main" val="1120306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4637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MD Results-FY16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2352"/>
            <a:ext cx="6923316" cy="55474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0963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7504" y="240134"/>
            <a:ext cx="822960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MD Results-FY16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728536"/>
            <a:ext cx="799490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were DIFFERENT!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Significantly different with p&lt;0.001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important, what is the effect size? The measured Cohen’s d effect size of 1.08 is considered large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5354" y="2209801"/>
          <a:ext cx="7921751" cy="219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Std. Deviation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AAAEM Member Database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79.34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37.68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UHC Member Report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 Large Database Report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62308" y="2909658"/>
            <a:ext cx="190920" cy="587829"/>
            <a:chOff x="592852" y="2427514"/>
            <a:chExt cx="190920" cy="587829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92852" y="2433376"/>
              <a:ext cx="185058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8714" y="2427514"/>
              <a:ext cx="0" cy="587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93690" y="3015343"/>
              <a:ext cx="19008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18569" y="2901307"/>
            <a:ext cx="190920" cy="1123048"/>
            <a:chOff x="592852" y="2427514"/>
            <a:chExt cx="190920" cy="587829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592852" y="2433376"/>
              <a:ext cx="185058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8714" y="2427514"/>
              <a:ext cx="0" cy="587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93690" y="3015343"/>
              <a:ext cx="19008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062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4637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MD Results-FY16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95401"/>
            <a:ext cx="6921241" cy="556409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34" name="Straight Connector 33"/>
          <p:cNvCxnSpPr/>
          <p:nvPr/>
        </p:nvCxnSpPr>
        <p:spPr>
          <a:xfrm flipV="1">
            <a:off x="4527418" y="2887332"/>
            <a:ext cx="4387982" cy="54726"/>
          </a:xfrm>
          <a:prstGeom prst="line">
            <a:avLst/>
          </a:prstGeom>
          <a:noFill/>
          <a:ln w="28575" cap="flat" cmpd="sng" algn="ctr">
            <a:solidFill>
              <a:srgbClr val="BB0000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6934200" y="2912246"/>
            <a:ext cx="923530" cy="1493263"/>
            <a:chOff x="5410200" y="2943786"/>
            <a:chExt cx="923530" cy="1493263"/>
          </a:xfrm>
        </p:grpSpPr>
        <p:sp>
          <p:nvSpPr>
            <p:cNvPr id="35" name="TextBox 34"/>
            <p:cNvSpPr txBox="1"/>
            <p:nvPr/>
          </p:nvSpPr>
          <p:spPr>
            <a:xfrm>
              <a:off x="5545097" y="4036939"/>
              <a:ext cx="788633" cy="40011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" charset="0"/>
                </a:rPr>
                <a:t>54th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5410200" y="2943786"/>
              <a:ext cx="529215" cy="109315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oval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4711083" y="1570802"/>
            <a:ext cx="788633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16th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099005" y="1953464"/>
            <a:ext cx="166091" cy="95751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711084" y="3652549"/>
            <a:ext cx="788633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24th</a:t>
            </a: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5105400" y="2942059"/>
            <a:ext cx="450246" cy="71049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5634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228600"/>
            <a:ext cx="9303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Likely To Recommend Results-FY16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18167"/>
            <a:ext cx="6879780" cy="55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4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1981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UT Health of San Antonio</a:t>
            </a:r>
            <a:endParaRPr dirty="0"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Louis Burton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794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1577" y="189630"/>
            <a:ext cx="990174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Likely To Recommend Results-FY16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127504" y="1250950"/>
            <a:ext cx="8113564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They were DIFFERENT!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solidFill>
                <a:schemeClr val="tx1"/>
              </a:solidFill>
              <a:latin typeface="Arial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Significantly different with p&lt;0.001</a:t>
            </a: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Arial"/>
              </a:rPr>
              <a:t>More important, what is the effect size? The measured Cohen’s d and f effect sizes of 1.02  and .48 are considered large 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solidFill>
                <a:srgbClr val="666666"/>
              </a:solidFill>
              <a:latin typeface="Arial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35618" y="1804946"/>
          <a:ext cx="7921751" cy="2196945"/>
        </p:xfrm>
        <a:graphic>
          <a:graphicData uri="http://schemas.openxmlformats.org/drawingml/2006/table">
            <a:tbl>
              <a:tblPr/>
              <a:tblGrid>
                <a:gridCol w="263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7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Mean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Std. Deviation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df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es*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AAAEM Member Database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75.05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9.49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.000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d=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1.02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f= 0.48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PG UHC Member Report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6.73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PG Large Database Report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83.50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116852" y="2427515"/>
            <a:ext cx="190920" cy="587829"/>
            <a:chOff x="592852" y="2427514"/>
            <a:chExt cx="190920" cy="587829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592852" y="2433376"/>
              <a:ext cx="185058" cy="1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598714" y="2427514"/>
              <a:ext cx="0" cy="587829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 flipH="1">
              <a:off x="593690" y="3015343"/>
              <a:ext cx="190082" cy="0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22714" y="3101592"/>
            <a:ext cx="190920" cy="587829"/>
            <a:chOff x="592852" y="2427514"/>
            <a:chExt cx="190920" cy="587829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592852" y="2433376"/>
              <a:ext cx="185058" cy="1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598714" y="2427514"/>
              <a:ext cx="0" cy="587829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593690" y="3015343"/>
              <a:ext cx="190082" cy="0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823775" y="2427514"/>
            <a:ext cx="190920" cy="1261906"/>
            <a:chOff x="592852" y="2427514"/>
            <a:chExt cx="190920" cy="587829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592852" y="2433376"/>
              <a:ext cx="185058" cy="1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598714" y="2427514"/>
              <a:ext cx="0" cy="587829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593690" y="3015343"/>
              <a:ext cx="190082" cy="0"/>
            </a:xfrm>
            <a:prstGeom prst="line">
              <a:avLst/>
            </a:prstGeom>
            <a:noFill/>
            <a:ln w="9525" cap="flat" cmpd="sng" algn="ctr">
              <a:solidFill>
                <a:srgbClr val="BB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1865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228600"/>
            <a:ext cx="9303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Likely To Recommend Results-FY16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7304322" cy="553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4166102" y="2813781"/>
            <a:ext cx="4644408" cy="53900"/>
          </a:xfrm>
          <a:prstGeom prst="line">
            <a:avLst/>
          </a:prstGeom>
          <a:noFill/>
          <a:ln w="28575" cap="flat" cmpd="sng" algn="ctr">
            <a:solidFill>
              <a:srgbClr val="BB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773204" y="3955777"/>
            <a:ext cx="74786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81st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575449" y="2813782"/>
            <a:ext cx="585407" cy="114199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71446" y="1638608"/>
            <a:ext cx="74786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38th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39315" y="1984515"/>
            <a:ext cx="157505" cy="86554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350702" y="1671124"/>
            <a:ext cx="81209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52nd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6369357" y="2071235"/>
            <a:ext cx="387394" cy="74254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8016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7504" y="240134"/>
            <a:ext cx="8229600" cy="792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102104" y="1981200"/>
            <a:ext cx="8255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methods of aggregating Press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result in different benchmarks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any given percentile, the Large Hospital and UHC score is higher than the AAAEM score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differences are statistically different, and are meaningful with medium to large effect sizes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using Press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for high stakes decisions (e.g. physician compensation), choosing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appropriate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comparison cohort is critical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endParaRPr lang="en-US" dirty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412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Benchmarking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3209524" cy="319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3209524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B00B29-C800-FEDA-AA5E-DD35A261C6C1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/>
              <a:t>AAAEM Test Utilization Data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97210C-DF4D-73CE-FFF3-59C09B2A4152}"/>
              </a:ext>
            </a:extLst>
          </p:cNvPr>
          <p:cNvSpPr txBox="1">
            <a:spLocks/>
          </p:cNvSpPr>
          <p:nvPr/>
        </p:nvSpPr>
        <p:spPr>
          <a:xfrm>
            <a:off x="706623" y="150812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kern="0" dirty="0"/>
              <a:t>CT Total</a:t>
            </a:r>
          </a:p>
          <a:p>
            <a:pPr marL="114300" indent="0" algn="ctr">
              <a:buNone/>
            </a:pPr>
            <a:r>
              <a:rPr lang="en-US" kern="0" dirty="0"/>
              <a:t>2023 (7/1/22-6/30/23)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C7D57C10-8E4E-5C22-2B41-84FADCDD6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72850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DA5ACC0-C171-B337-C0C1-815E83AD5F58}"/>
              </a:ext>
            </a:extLst>
          </p:cNvPr>
          <p:cNvSpPr txBox="1">
            <a:spLocks/>
          </p:cNvSpPr>
          <p:nvPr/>
        </p:nvSpPr>
        <p:spPr>
          <a:xfrm>
            <a:off x="6759222" y="1681163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CT Total</a:t>
            </a:r>
          </a:p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2022 (7/1/21-6/30/22)</a:t>
            </a:r>
          </a:p>
        </p:txBody>
      </p:sp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62B150FD-08AF-1AD1-81D7-0D699EB21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453424"/>
              </p:ext>
            </p:extLst>
          </p:nvPr>
        </p:nvGraphicFramePr>
        <p:xfrm>
          <a:off x="6550730" y="2504017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E469C0-8A63-E523-701F-7A94B8281B3F}"/>
              </a:ext>
            </a:extLst>
          </p:cNvPr>
          <p:cNvSpPr txBox="1"/>
          <p:nvPr/>
        </p:nvSpPr>
        <p:spPr>
          <a:xfrm>
            <a:off x="2630311" y="4120443"/>
            <a:ext cx="1037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37%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1DDA4-11DB-7FD9-9AD4-4D154F1A5465}"/>
              </a:ext>
            </a:extLst>
          </p:cNvPr>
          <p:cNvSpPr txBox="1"/>
          <p:nvPr/>
        </p:nvSpPr>
        <p:spPr>
          <a:xfrm>
            <a:off x="3901898" y="4084700"/>
            <a:ext cx="1037694" cy="26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29%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28140-8420-5C0C-1056-F783C1E37C66}"/>
              </a:ext>
            </a:extLst>
          </p:cNvPr>
          <p:cNvSpPr txBox="1"/>
          <p:nvPr/>
        </p:nvSpPr>
        <p:spPr>
          <a:xfrm>
            <a:off x="8316823" y="4091316"/>
            <a:ext cx="1051112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36%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40236E63-FE08-F773-1708-8C3CD0976357}"/>
              </a:ext>
            </a:extLst>
          </p:cNvPr>
          <p:cNvSpPr txBox="1"/>
          <p:nvPr/>
        </p:nvSpPr>
        <p:spPr>
          <a:xfrm>
            <a:off x="9662090" y="4083298"/>
            <a:ext cx="1051112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% Pts 3</a:t>
            </a:r>
            <a:r>
              <a:rPr lang="en-US" b="1" dirty="0"/>
              <a:t>1</a:t>
            </a:r>
            <a:r>
              <a:rPr lang="en-US" sz="11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86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6D91161-D8D3-B6DD-E8C1-EB868513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9F38A8-840E-BD4F-CBDF-4F8B3CE43968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/>
              <a:t>AAAEM Test Utilization Data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4DBA4E-8116-7DC5-01CF-7E54DA09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22236"/>
            <a:ext cx="5157787" cy="823912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dirty="0"/>
              <a:t>X-Ray</a:t>
            </a:r>
          </a:p>
          <a:p>
            <a:pPr marL="114300" indent="0" algn="ctr">
              <a:buNone/>
            </a:pPr>
            <a:r>
              <a:rPr lang="en-US" dirty="0"/>
              <a:t>2023 (7/1/22-6/30/23)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67EFEB4D-6F30-E6F7-75EC-C424BBC84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1417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828A8486-299F-A914-AF18-CB3F71AE6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35461"/>
              </p:ext>
            </p:extLst>
          </p:nvPr>
        </p:nvGraphicFramePr>
        <p:xfrm>
          <a:off x="6615288" y="2346148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4B2172C-377D-3263-6B9A-25DE87EC39E6}"/>
              </a:ext>
            </a:extLst>
          </p:cNvPr>
          <p:cNvSpPr txBox="1">
            <a:spLocks/>
          </p:cNvSpPr>
          <p:nvPr/>
        </p:nvSpPr>
        <p:spPr>
          <a:xfrm>
            <a:off x="6747934" y="1410972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X-Ray </a:t>
            </a:r>
          </a:p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2022 (6/1/21-6/30/22)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0D84B-0541-423C-39B3-733D3EDF58C9}"/>
              </a:ext>
            </a:extLst>
          </p:cNvPr>
          <p:cNvSpPr txBox="1"/>
          <p:nvPr/>
        </p:nvSpPr>
        <p:spPr>
          <a:xfrm>
            <a:off x="4345430" y="5671533"/>
            <a:ext cx="41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X-Ray Total % of Change (2023 vs. 2022)</a:t>
            </a:r>
          </a:p>
          <a:p>
            <a:pPr algn="ctr"/>
            <a:r>
              <a:rPr lang="en-US" sz="1600" b="1" dirty="0"/>
              <a:t>UH = -1.89%; AAAEM = 3.46%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202B1-079B-AC67-1207-BDD6C09F782F}"/>
              </a:ext>
            </a:extLst>
          </p:cNvPr>
          <p:cNvSpPr txBox="1"/>
          <p:nvPr/>
        </p:nvSpPr>
        <p:spPr>
          <a:xfrm>
            <a:off x="3877043" y="3878036"/>
            <a:ext cx="1012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42%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42D44-26BC-DE5F-A4B8-402EA99AA902}"/>
              </a:ext>
            </a:extLst>
          </p:cNvPr>
          <p:cNvSpPr txBox="1"/>
          <p:nvPr/>
        </p:nvSpPr>
        <p:spPr>
          <a:xfrm>
            <a:off x="8379423" y="3796027"/>
            <a:ext cx="1012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A8EB2-5237-7B3B-99AE-1B5502013EBF}"/>
              </a:ext>
            </a:extLst>
          </p:cNvPr>
          <p:cNvSpPr txBox="1"/>
          <p:nvPr/>
        </p:nvSpPr>
        <p:spPr>
          <a:xfrm>
            <a:off x="9663360" y="3796027"/>
            <a:ext cx="1012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45%</a:t>
            </a:r>
          </a:p>
        </p:txBody>
      </p:sp>
    </p:spTree>
    <p:extLst>
      <p:ext uri="{BB962C8B-B14F-4D97-AF65-F5344CB8AC3E}">
        <p14:creationId xmlns:p14="http://schemas.microsoft.com/office/powerpoint/2010/main" val="85613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8A39783-1726-326D-01DA-AC03CF824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AA4B1BB-E67C-E9FE-E7EA-B192455D9CA8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/>
              <a:t>AAAEM Test Utilization Data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4125C4-4FED-31E7-BC15-E1A1FC85A6A8}"/>
              </a:ext>
            </a:extLst>
          </p:cNvPr>
          <p:cNvSpPr txBox="1">
            <a:spLocks/>
          </p:cNvSpPr>
          <p:nvPr/>
        </p:nvSpPr>
        <p:spPr>
          <a:xfrm>
            <a:off x="839788" y="142160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kern="0" dirty="0"/>
              <a:t>Ultrasound</a:t>
            </a:r>
          </a:p>
          <a:p>
            <a:pPr marL="114300" indent="0" algn="ctr">
              <a:buNone/>
            </a:pPr>
            <a:r>
              <a:rPr lang="en-US" kern="0" dirty="0"/>
              <a:t>2023 (7/1/22-6/30/23)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CF108B13-A9B6-ACD0-DBED-182E43ED4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5584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1F7DE56F-D6AA-B4D3-1E47-2E1438696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723359"/>
              </p:ext>
            </p:extLst>
          </p:nvPr>
        </p:nvGraphicFramePr>
        <p:xfrm>
          <a:off x="6547554" y="24387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FBB4A36-028F-8428-7AD0-69E0149DAB58}"/>
              </a:ext>
            </a:extLst>
          </p:cNvPr>
          <p:cNvSpPr txBox="1">
            <a:spLocks/>
          </p:cNvSpPr>
          <p:nvPr/>
        </p:nvSpPr>
        <p:spPr>
          <a:xfrm>
            <a:off x="6702777" y="1421606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Ultrasound</a:t>
            </a:r>
          </a:p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2022 (6/1/21-6/30/22)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BFB844-2943-7F72-0C82-F8580AA60EEA}"/>
              </a:ext>
            </a:extLst>
          </p:cNvPr>
          <p:cNvSpPr txBox="1"/>
          <p:nvPr/>
        </p:nvSpPr>
        <p:spPr>
          <a:xfrm>
            <a:off x="8307531" y="4085759"/>
            <a:ext cx="916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B3A55-0177-14AC-B275-970371C52981}"/>
              </a:ext>
            </a:extLst>
          </p:cNvPr>
          <p:cNvSpPr txBox="1"/>
          <p:nvPr/>
        </p:nvSpPr>
        <p:spPr>
          <a:xfrm>
            <a:off x="4022021" y="5635959"/>
            <a:ext cx="415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 Total % of Change (2023 vs. 2022)</a:t>
            </a:r>
          </a:p>
          <a:p>
            <a:pPr algn="ctr"/>
            <a:r>
              <a:rPr lang="en-US" b="1" dirty="0"/>
              <a:t>UH = 21%; AAAEM = 10%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B872D-A2EC-734E-49C4-574710959852}"/>
              </a:ext>
            </a:extLst>
          </p:cNvPr>
          <p:cNvSpPr txBox="1"/>
          <p:nvPr/>
        </p:nvSpPr>
        <p:spPr>
          <a:xfrm>
            <a:off x="3877043" y="4085759"/>
            <a:ext cx="824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745B4-E9CC-DFA4-B14F-9D67F0605826}"/>
              </a:ext>
            </a:extLst>
          </p:cNvPr>
          <p:cNvSpPr txBox="1"/>
          <p:nvPr/>
        </p:nvSpPr>
        <p:spPr>
          <a:xfrm>
            <a:off x="9511650" y="4085759"/>
            <a:ext cx="994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7.9%</a:t>
            </a:r>
          </a:p>
        </p:txBody>
      </p:sp>
    </p:spTree>
    <p:extLst>
      <p:ext uri="{BB962C8B-B14F-4D97-AF65-F5344CB8AC3E}">
        <p14:creationId xmlns:p14="http://schemas.microsoft.com/office/powerpoint/2010/main" val="83111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B70A39A-AA8E-B8F6-23AC-6F2994A5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5BC37DB-399A-23BE-3621-B4636F3858EF}"/>
              </a:ext>
            </a:extLst>
          </p:cNvPr>
          <p:cNvSpPr txBox="1">
            <a:spLocks/>
          </p:cNvSpPr>
          <p:nvPr/>
        </p:nvSpPr>
        <p:spPr>
          <a:xfrm>
            <a:off x="839788" y="96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/>
              <a:t>AAAEM Test Utilization Data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9FD91D2-0439-A443-06AC-E52C09A6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22236"/>
            <a:ext cx="5157787" cy="823912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dirty="0"/>
              <a:t>Lab</a:t>
            </a:r>
          </a:p>
          <a:p>
            <a:pPr marL="114300" indent="0" algn="ctr">
              <a:buNone/>
            </a:pPr>
            <a:r>
              <a:rPr lang="en-US" dirty="0"/>
              <a:t>2023 (7/1/22-6/30/23)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5CC9B44B-9A7D-D144-2906-A667A8F6F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75175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2356B7CD-C120-69A5-E7FD-8C88FD378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40546"/>
              </p:ext>
            </p:extLst>
          </p:nvPr>
        </p:nvGraphicFramePr>
        <p:xfrm>
          <a:off x="6660444" y="2346148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203BD50-15AF-378C-2808-AFE1DC6CCE81}"/>
              </a:ext>
            </a:extLst>
          </p:cNvPr>
          <p:cNvSpPr txBox="1">
            <a:spLocks/>
          </p:cNvSpPr>
          <p:nvPr/>
        </p:nvSpPr>
        <p:spPr>
          <a:xfrm>
            <a:off x="6838245" y="1522236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</a:p>
          <a:p>
            <a:pPr algn="ctr"/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2022 (6/1/21-6/30/22)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DC5D2-2098-7E93-BB2B-091151609E4C}"/>
              </a:ext>
            </a:extLst>
          </p:cNvPr>
          <p:cNvSpPr txBox="1"/>
          <p:nvPr/>
        </p:nvSpPr>
        <p:spPr>
          <a:xfrm>
            <a:off x="4475426" y="5707570"/>
            <a:ext cx="393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Lab Total % of Change (2023 vs 2022)</a:t>
            </a:r>
          </a:p>
          <a:p>
            <a:pPr algn="ctr"/>
            <a:r>
              <a:rPr lang="en-US" sz="1600" b="1" dirty="0"/>
              <a:t>UH = -3.23%; AAAEM = 5.47%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7BB34-64AC-0EEB-AD40-E7062E26E37C}"/>
              </a:ext>
            </a:extLst>
          </p:cNvPr>
          <p:cNvSpPr txBox="1"/>
          <p:nvPr/>
        </p:nvSpPr>
        <p:spPr>
          <a:xfrm>
            <a:off x="3830726" y="3824149"/>
            <a:ext cx="965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70%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35FCB-BC8D-98B1-4CC9-F973086C43EC}"/>
              </a:ext>
            </a:extLst>
          </p:cNvPr>
          <p:cNvSpPr txBox="1"/>
          <p:nvPr/>
        </p:nvSpPr>
        <p:spPr>
          <a:xfrm>
            <a:off x="9727177" y="3824149"/>
            <a:ext cx="965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% Pts 70%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8941B-2C43-2DD6-21CE-61785F28A54F}"/>
              </a:ext>
            </a:extLst>
          </p:cNvPr>
          <p:cNvSpPr txBox="1"/>
          <p:nvPr/>
        </p:nvSpPr>
        <p:spPr>
          <a:xfrm>
            <a:off x="8408590" y="3844713"/>
            <a:ext cx="984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% Pts 53%</a:t>
            </a:r>
          </a:p>
        </p:txBody>
      </p:sp>
    </p:spTree>
    <p:extLst>
      <p:ext uri="{BB962C8B-B14F-4D97-AF65-F5344CB8AC3E}">
        <p14:creationId xmlns:p14="http://schemas.microsoft.com/office/powerpoint/2010/main" val="4004012096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b95a125-791c-4f0a-9f9e-99e363117506}" enabled="0" method="" siteId="{0b95a125-791c-4f0a-9f9e-99e3631175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1388</Words>
  <Application>Microsoft Office PowerPoint</Application>
  <PresentationFormat>Widescreen</PresentationFormat>
  <Paragraphs>379</Paragraphs>
  <Slides>53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Wingdings</vt:lpstr>
      <vt:lpstr>AACEM PowerPoint Template</vt:lpstr>
      <vt:lpstr>1_AACEM PowerPoint Template</vt:lpstr>
      <vt:lpstr>Using The Analytics Portal</vt:lpstr>
      <vt:lpstr>Huron Consulting (formally known as Rountable)</vt:lpstr>
      <vt:lpstr>Mass General Brigham</vt:lpstr>
      <vt:lpstr>Mass General Brigham</vt:lpstr>
      <vt:lpstr>UT Health of San Antonio</vt:lpstr>
      <vt:lpstr>PowerPoint Presentation</vt:lpstr>
      <vt:lpstr>PowerPoint Presentation</vt:lpstr>
      <vt:lpstr>PowerPoint Presentation</vt:lpstr>
      <vt:lpstr>PowerPoint Presentation</vt:lpstr>
      <vt:lpstr>AAAEM Data:  DC LOS</vt:lpstr>
      <vt:lpstr>AAAEM Data: Admit LOS </vt:lpstr>
      <vt:lpstr>ED Benchmarking Alliance 2022-Academic</vt:lpstr>
      <vt:lpstr>University of Colorado</vt:lpstr>
      <vt:lpstr>Incentive Plan</vt:lpstr>
      <vt:lpstr>Department Results</vt:lpstr>
      <vt:lpstr>Penn State University</vt:lpstr>
      <vt:lpstr>AAAEM Benchmark Standard</vt:lpstr>
      <vt:lpstr>AAAEM Benchmark Standard</vt:lpstr>
      <vt:lpstr>AAAEM Benchmark Standard</vt:lpstr>
      <vt:lpstr>AAAEM Benchmark Standard</vt:lpstr>
      <vt:lpstr>Resident Staffing Mix</vt:lpstr>
      <vt:lpstr>Resident Staffing Mix</vt:lpstr>
      <vt:lpstr>Staffing Standards</vt:lpstr>
      <vt:lpstr>Johns Hopkins</vt:lpstr>
      <vt:lpstr>Staffing to the Space</vt:lpstr>
      <vt:lpstr>Coverage: Existing &amp; Incremental </vt:lpstr>
      <vt:lpstr>ED Performance Benchmarks:  AAAEM Primary Academic (FY22)</vt:lpstr>
      <vt:lpstr>ED Physician Benchmarks: Hours &amp; Productivity</vt:lpstr>
      <vt:lpstr>Clinical Hours: Benchmarks – APP</vt:lpstr>
      <vt:lpstr>Patient Complexity Rank </vt:lpstr>
      <vt:lpstr>AAAEM</vt:lpstr>
      <vt:lpstr>Using Existing Data to Leverage What is Asked of You By Hospital Leadership</vt:lpstr>
      <vt:lpstr> </vt:lpstr>
      <vt:lpstr>PowerPoint Presentation</vt:lpstr>
      <vt:lpstr>Question from Listserv</vt:lpstr>
      <vt:lpstr>PowerPoint Presentation</vt:lpstr>
      <vt:lpstr>PowerPoint Presentation</vt:lpstr>
      <vt:lpstr>The Ohio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 Wexner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Archual, Gregory</dc:creator>
  <cp:lastModifiedBy>Archual, Gregory</cp:lastModifiedBy>
  <cp:revision>9</cp:revision>
  <dcterms:created xsi:type="dcterms:W3CDTF">2024-03-14T17:07:29Z</dcterms:created>
  <dcterms:modified xsi:type="dcterms:W3CDTF">2024-03-18T11:08:39Z</dcterms:modified>
</cp:coreProperties>
</file>