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Lst>
  <p:sldSz cy="6858000" cx="9144000"/>
  <p:notesSz cx="6858000" cy="9144000"/>
  <p:embeddedFontLst>
    <p:embeddedFont>
      <p:font typeface="Roboto"/>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52" roundtripDataSignature="AMtx7mglFFy3JDMd9I/EfY0/A6s6tSWeF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Roboto-regular.fntdata"/><Relationship Id="rId47" Type="http://schemas.openxmlformats.org/officeDocument/2006/relationships/slide" Target="slides/slide41.xml"/><Relationship Id="rId49" Type="http://schemas.openxmlformats.org/officeDocument/2006/relationships/font" Target="fonts/Roboto-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boldItalic.fntdata"/><Relationship Id="rId50" Type="http://schemas.openxmlformats.org/officeDocument/2006/relationships/font" Target="fonts/Roboto-italic.fntdata"/><Relationship Id="rId52" Type="http://customschemas.google.com/relationships/presentationmetadata" Target="meta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1" name="Google Shape;15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6b6ce91979_0_3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g26b6ce91979_0_3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6b6ce91979_0_3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 name="Google Shape;230;g26b6ce91979_0_3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6b6ce91979_0_3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g26b6ce91979_0_3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6b6ce91979_0_3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g26b6ce91979_0_3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6b6ce91979_0_3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g26b6ce91979_0_3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6b6ce91979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7" name="Google Shape;257;g26b6ce91979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f4045c50b7_1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2" name="Google Shape;262;g1f4045c50b7_1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f4045c50b7_1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Google Shape;267;g1f4045c50b7_1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f4045c50b7_1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g1f4045c50b7_1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f4045c50b7_1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g1f4045c50b7_1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10e4ebf1e0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g210e4ebf1e0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f4045c50b7_1_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 name="Google Shape;285;g1f4045c50b7_1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f4045c50b7_1_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2" name="Google Shape;292;g1f4045c50b7_1_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f4045c50b7_1_1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g1f4045c50b7_1_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300">
                <a:solidFill>
                  <a:srgbClr val="144A94"/>
                </a:solidFill>
                <a:highlight>
                  <a:srgbClr val="FFFFFF"/>
                </a:highlight>
              </a:rPr>
              <a:t>Legal challenges regarding DEI that academic EDs are facing in more and more states around country</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f4045c50b7_1_1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g1f4045c50b7_1_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1f4045c50b7_1_1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g1f4045c50b7_1_1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1f4045c50b7_1_1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1f4045c50b7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6b6ce91979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2" name="Google Shape;322;g26b6ce91979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f419a44d2f_0_1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 name="Google Shape;327;g1f419a44d2f_0_1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f419a44d2f_0_1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 name="Google Shape;333;g1f419a44d2f_0_1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f419a44d2f_0_1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9" name="Google Shape;339;g1f419a44d2f_0_1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f6103d51be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g1f6103d51be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f419a44d2f_0_1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8" name="Google Shape;358;g1f419a44d2f_0_1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1f419a44d2f_0_1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7" name="Google Shape;377;g1f419a44d2f_0_1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1f419a44d2f_0_1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4" name="Google Shape;384;g1f419a44d2f_0_1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6b6ce91979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9" name="Google Shape;389;g26b6ce91979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1f4045c50b7_1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1f4045c50b7_1_2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1f4045c50b7_1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1f4045c50b7_1_2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1f4045c50b7_1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g1f4045c50b7_1_2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1f4045c50b7_1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1f4045c50b7_1_2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1f4045c50b7_1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1f4045c50b7_1_2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1f4045c50b7_1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1f4045c50b7_1_2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6b6ce91979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g26b6ce91979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1f4045c50b7_1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1f4045c50b7_1_2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1f4045c50b7_1_2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6" name="Google Shape;486;g1f4045c50b7_1_2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6b6ce91979_0_3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g26b6ce91979_0_3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6b6ce91979_0_3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g26b6ce91979_0_3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6b6ce91979_0_3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g26b6ce91979_0_3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6b6ce91979_0_3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g26b6ce91979_0_3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6b6ce91979_0_3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g26b6ce91979_0_3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EMF Title">
  <p:cSld name="SAEMF Title">
    <p:spTree>
      <p:nvGrpSpPr>
        <p:cNvPr id="13" name="Shape 13"/>
        <p:cNvGrpSpPr/>
        <p:nvPr/>
      </p:nvGrpSpPr>
      <p:grpSpPr>
        <a:xfrm>
          <a:off x="0" y="0"/>
          <a:ext cx="0" cy="0"/>
          <a:chOff x="0" y="0"/>
          <a:chExt cx="0" cy="0"/>
        </a:xfrm>
      </p:grpSpPr>
      <p:sp>
        <p:nvSpPr>
          <p:cNvPr id="14" name="Google Shape;14;p3"/>
          <p:cNvSpPr txBox="1"/>
          <p:nvPr>
            <p:ph type="ctrTitle"/>
          </p:nvPr>
        </p:nvSpPr>
        <p:spPr>
          <a:xfrm>
            <a:off x="457200" y="3074138"/>
            <a:ext cx="7772400" cy="1470025"/>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EMF Title">
  <p:cSld name="SAEMF Title">
    <p:spTree>
      <p:nvGrpSpPr>
        <p:cNvPr id="85" name="Shape 85"/>
        <p:cNvGrpSpPr/>
        <p:nvPr/>
      </p:nvGrpSpPr>
      <p:grpSpPr>
        <a:xfrm>
          <a:off x="0" y="0"/>
          <a:ext cx="0" cy="0"/>
          <a:chOff x="0" y="0"/>
          <a:chExt cx="0" cy="0"/>
        </a:xfrm>
      </p:grpSpPr>
      <p:sp>
        <p:nvSpPr>
          <p:cNvPr id="86" name="Google Shape;86;g1f419a44d2f_0_200"/>
          <p:cNvSpPr txBox="1"/>
          <p:nvPr>
            <p:ph type="ctrTitle"/>
          </p:nvPr>
        </p:nvSpPr>
        <p:spPr>
          <a:xfrm>
            <a:off x="457200" y="3074138"/>
            <a:ext cx="7772400" cy="1470000"/>
          </a:xfrm>
          <a:prstGeom prst="rect">
            <a:avLst/>
          </a:prstGeom>
          <a:noFill/>
          <a:ln>
            <a:noFill/>
          </a:ln>
        </p:spPr>
        <p:txBody>
          <a:bodyPr anchorCtr="0" anchor="ctr" bIns="45700" lIns="91425" spcFirstLastPara="1" rIns="91425" wrap="square" tIns="45700">
            <a:normAutofit/>
          </a:bodyPr>
          <a:lstStyle>
            <a:lvl1pPr lvl="0" rtl="0" algn="l">
              <a:lnSpc>
                <a:spcPct val="100000"/>
              </a:lnSpc>
              <a:spcBef>
                <a:spcPts val="0"/>
              </a:spcBef>
              <a:spcAft>
                <a:spcPts val="0"/>
              </a:spcAft>
              <a:buClr>
                <a:schemeClr val="lt1"/>
              </a:buClr>
              <a:buSzPts val="4400"/>
              <a:buFont typeface="Calibri"/>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7" name="Google Shape;87;g1f419a44d2f_0_20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8" name="Google Shape;88;g1f419a44d2f_0_20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9" name="Google Shape;89;g1f419a44d2f_0_20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EMF Pg 2" type="obj">
  <p:cSld name="OBJECT">
    <p:spTree>
      <p:nvGrpSpPr>
        <p:cNvPr id="90" name="Shape 90"/>
        <p:cNvGrpSpPr/>
        <p:nvPr/>
      </p:nvGrpSpPr>
      <p:grpSpPr>
        <a:xfrm>
          <a:off x="0" y="0"/>
          <a:ext cx="0" cy="0"/>
          <a:chOff x="0" y="0"/>
          <a:chExt cx="0" cy="0"/>
        </a:xfrm>
      </p:grpSpPr>
      <p:pic>
        <p:nvPicPr>
          <p:cNvPr descr="SAEM Foundation.jpg" id="91" name="Google Shape;91;g1f419a44d2f_0_205"/>
          <p:cNvPicPr preferRelativeResize="0"/>
          <p:nvPr/>
        </p:nvPicPr>
        <p:blipFill rotWithShape="1">
          <a:blip r:embed="rId2">
            <a:alphaModFix/>
          </a:blip>
          <a:srcRect b="16652" l="0" r="0" t="0"/>
          <a:stretch/>
        </p:blipFill>
        <p:spPr>
          <a:xfrm>
            <a:off x="0" y="0"/>
            <a:ext cx="9144000" cy="5716017"/>
          </a:xfrm>
          <a:prstGeom prst="rect">
            <a:avLst/>
          </a:prstGeom>
          <a:noFill/>
          <a:ln>
            <a:noFill/>
          </a:ln>
        </p:spPr>
      </p:pic>
      <p:sp>
        <p:nvSpPr>
          <p:cNvPr id="92" name="Google Shape;92;g1f419a44d2f_0_205"/>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a:bodyPr>
          <a:lstStyle>
            <a:lvl1pPr lvl="0" rtl="0" algn="l">
              <a:lnSpc>
                <a:spcPct val="100000"/>
              </a:lnSpc>
              <a:spcBef>
                <a:spcPts val="0"/>
              </a:spcBef>
              <a:spcAft>
                <a:spcPts val="0"/>
              </a:spcAft>
              <a:buClr>
                <a:schemeClr val="l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3" name="Google Shape;93;g1f419a44d2f_0_205"/>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94" name="Google Shape;94;g1f419a44d2f_0_20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5" name="Google Shape;95;g1f419a44d2f_0_20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6" name="Google Shape;96;g1f419a44d2f_0_20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7" name="Shape 97"/>
        <p:cNvGrpSpPr/>
        <p:nvPr/>
      </p:nvGrpSpPr>
      <p:grpSpPr>
        <a:xfrm>
          <a:off x="0" y="0"/>
          <a:ext cx="0" cy="0"/>
          <a:chOff x="0" y="0"/>
          <a:chExt cx="0" cy="0"/>
        </a:xfrm>
      </p:grpSpPr>
      <p:pic>
        <p:nvPicPr>
          <p:cNvPr descr="SAEM Foundation.jpg" id="98" name="Google Shape;98;g1f419a44d2f_0_212"/>
          <p:cNvPicPr preferRelativeResize="0"/>
          <p:nvPr/>
        </p:nvPicPr>
        <p:blipFill rotWithShape="1">
          <a:blip r:embed="rId2">
            <a:alphaModFix/>
          </a:blip>
          <a:srcRect b="18046" l="0" r="0" t="0"/>
          <a:stretch/>
        </p:blipFill>
        <p:spPr>
          <a:xfrm>
            <a:off x="0" y="0"/>
            <a:ext cx="9144000" cy="5620444"/>
          </a:xfrm>
          <a:prstGeom prst="rect">
            <a:avLst/>
          </a:prstGeom>
          <a:noFill/>
          <a:ln>
            <a:noFill/>
          </a:ln>
        </p:spPr>
      </p:pic>
      <p:sp>
        <p:nvSpPr>
          <p:cNvPr id="99" name="Google Shape;99;g1f419a44d2f_0_212"/>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a:bodyPr>
          <a:lstStyle>
            <a:lvl1pPr lvl="0" rtl="0" algn="l">
              <a:lnSpc>
                <a:spcPct val="100000"/>
              </a:lnSpc>
              <a:spcBef>
                <a:spcPts val="0"/>
              </a:spcBef>
              <a:spcAft>
                <a:spcPts val="0"/>
              </a:spcAft>
              <a:buClr>
                <a:schemeClr val="l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0" name="Google Shape;100;g1f419a44d2f_0_21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1" name="Google Shape;101;g1f419a44d2f_0_21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2" name="Google Shape;102;g1f419a44d2f_0_21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3" name="Shape 103"/>
        <p:cNvGrpSpPr/>
        <p:nvPr/>
      </p:nvGrpSpPr>
      <p:grpSpPr>
        <a:xfrm>
          <a:off x="0" y="0"/>
          <a:ext cx="0" cy="0"/>
          <a:chOff x="0" y="0"/>
          <a:chExt cx="0" cy="0"/>
        </a:xfrm>
      </p:grpSpPr>
      <p:pic>
        <p:nvPicPr>
          <p:cNvPr descr="SAEM Foundation.jpg" id="104" name="Google Shape;104;g1f419a44d2f_0_218"/>
          <p:cNvPicPr preferRelativeResize="0"/>
          <p:nvPr/>
        </p:nvPicPr>
        <p:blipFill rotWithShape="1">
          <a:blip r:embed="rId2">
            <a:alphaModFix/>
          </a:blip>
          <a:srcRect b="15874" l="0" r="0" t="0"/>
          <a:stretch/>
        </p:blipFill>
        <p:spPr>
          <a:xfrm>
            <a:off x="0" y="0"/>
            <a:ext cx="9144000" cy="5768977"/>
          </a:xfrm>
          <a:prstGeom prst="rect">
            <a:avLst/>
          </a:prstGeom>
          <a:noFill/>
          <a:ln>
            <a:noFill/>
          </a:ln>
        </p:spPr>
      </p:pic>
      <p:sp>
        <p:nvSpPr>
          <p:cNvPr id="105" name="Google Shape;105;g1f419a44d2f_0_218"/>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rtl="0" algn="l">
              <a:lnSpc>
                <a:spcPct val="100000"/>
              </a:lnSpc>
              <a:spcBef>
                <a:spcPts val="0"/>
              </a:spcBef>
              <a:spcAft>
                <a:spcPts val="0"/>
              </a:spcAft>
              <a:buClr>
                <a:schemeClr val="lt1"/>
              </a:buClr>
              <a:buSzPts val="4000"/>
              <a:buFont typeface="Calibri"/>
              <a:buNone/>
              <a:defRPr b="1" sz="4000" cap="none"/>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6" name="Google Shape;106;g1f419a44d2f_0_218"/>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400"/>
              </a:spcBef>
              <a:spcAft>
                <a:spcPts val="0"/>
              </a:spcAft>
              <a:buClr>
                <a:srgbClr val="888888"/>
              </a:buClr>
              <a:buSzPts val="2000"/>
              <a:buNone/>
              <a:defRPr sz="2000">
                <a:solidFill>
                  <a:srgbClr val="888888"/>
                </a:solidFill>
              </a:defRPr>
            </a:lvl1pPr>
            <a:lvl2pPr indent="-228600" lvl="1" marL="914400" rtl="0" algn="l">
              <a:lnSpc>
                <a:spcPct val="100000"/>
              </a:lnSpc>
              <a:spcBef>
                <a:spcPts val="360"/>
              </a:spcBef>
              <a:spcAft>
                <a:spcPts val="0"/>
              </a:spcAft>
              <a:buClr>
                <a:srgbClr val="888888"/>
              </a:buClr>
              <a:buSzPts val="1800"/>
              <a:buNone/>
              <a:defRPr sz="1800">
                <a:solidFill>
                  <a:srgbClr val="888888"/>
                </a:solidFill>
              </a:defRPr>
            </a:lvl2pPr>
            <a:lvl3pPr indent="-228600" lvl="2" marL="1371600" rtl="0" algn="l">
              <a:lnSpc>
                <a:spcPct val="100000"/>
              </a:lnSpc>
              <a:spcBef>
                <a:spcPts val="320"/>
              </a:spcBef>
              <a:spcAft>
                <a:spcPts val="0"/>
              </a:spcAft>
              <a:buClr>
                <a:srgbClr val="888888"/>
              </a:buClr>
              <a:buSzPts val="1600"/>
              <a:buNone/>
              <a:defRPr sz="1600">
                <a:solidFill>
                  <a:srgbClr val="888888"/>
                </a:solidFill>
              </a:defRPr>
            </a:lvl3pPr>
            <a:lvl4pPr indent="-228600" lvl="3" marL="1828800" rtl="0" algn="l">
              <a:lnSpc>
                <a:spcPct val="100000"/>
              </a:lnSpc>
              <a:spcBef>
                <a:spcPts val="280"/>
              </a:spcBef>
              <a:spcAft>
                <a:spcPts val="0"/>
              </a:spcAft>
              <a:buClr>
                <a:srgbClr val="888888"/>
              </a:buClr>
              <a:buSzPts val="1400"/>
              <a:buNone/>
              <a:defRPr sz="1400">
                <a:solidFill>
                  <a:srgbClr val="888888"/>
                </a:solidFill>
              </a:defRPr>
            </a:lvl4pPr>
            <a:lvl5pPr indent="-228600" lvl="4" marL="2286000" rtl="0" algn="l">
              <a:lnSpc>
                <a:spcPct val="100000"/>
              </a:lnSpc>
              <a:spcBef>
                <a:spcPts val="280"/>
              </a:spcBef>
              <a:spcAft>
                <a:spcPts val="0"/>
              </a:spcAft>
              <a:buClr>
                <a:srgbClr val="888888"/>
              </a:buClr>
              <a:buSzPts val="1400"/>
              <a:buNone/>
              <a:defRPr sz="1400">
                <a:solidFill>
                  <a:srgbClr val="888888"/>
                </a:solidFill>
              </a:defRPr>
            </a:lvl5pPr>
            <a:lvl6pPr indent="-228600" lvl="5" marL="2743200" rtl="0" algn="l">
              <a:lnSpc>
                <a:spcPct val="100000"/>
              </a:lnSpc>
              <a:spcBef>
                <a:spcPts val="280"/>
              </a:spcBef>
              <a:spcAft>
                <a:spcPts val="0"/>
              </a:spcAft>
              <a:buClr>
                <a:srgbClr val="888888"/>
              </a:buClr>
              <a:buSzPts val="1400"/>
              <a:buNone/>
              <a:defRPr sz="1400">
                <a:solidFill>
                  <a:srgbClr val="888888"/>
                </a:solidFill>
              </a:defRPr>
            </a:lvl6pPr>
            <a:lvl7pPr indent="-228600" lvl="6" marL="3200400" rtl="0" algn="l">
              <a:lnSpc>
                <a:spcPct val="100000"/>
              </a:lnSpc>
              <a:spcBef>
                <a:spcPts val="280"/>
              </a:spcBef>
              <a:spcAft>
                <a:spcPts val="0"/>
              </a:spcAft>
              <a:buClr>
                <a:srgbClr val="888888"/>
              </a:buClr>
              <a:buSzPts val="1400"/>
              <a:buNone/>
              <a:defRPr sz="1400">
                <a:solidFill>
                  <a:srgbClr val="888888"/>
                </a:solidFill>
              </a:defRPr>
            </a:lvl7pPr>
            <a:lvl8pPr indent="-228600" lvl="7" marL="3657600" rtl="0" algn="l">
              <a:lnSpc>
                <a:spcPct val="100000"/>
              </a:lnSpc>
              <a:spcBef>
                <a:spcPts val="280"/>
              </a:spcBef>
              <a:spcAft>
                <a:spcPts val="0"/>
              </a:spcAft>
              <a:buClr>
                <a:srgbClr val="888888"/>
              </a:buClr>
              <a:buSzPts val="1400"/>
              <a:buNone/>
              <a:defRPr sz="1400">
                <a:solidFill>
                  <a:srgbClr val="888888"/>
                </a:solidFill>
              </a:defRPr>
            </a:lvl8pPr>
            <a:lvl9pPr indent="-228600" lvl="8" marL="4114800" rtl="0" algn="l">
              <a:lnSpc>
                <a:spcPct val="100000"/>
              </a:lnSpc>
              <a:spcBef>
                <a:spcPts val="280"/>
              </a:spcBef>
              <a:spcAft>
                <a:spcPts val="0"/>
              </a:spcAft>
              <a:buClr>
                <a:srgbClr val="888888"/>
              </a:buClr>
              <a:buSzPts val="1400"/>
              <a:buNone/>
              <a:defRPr sz="1400">
                <a:solidFill>
                  <a:srgbClr val="888888"/>
                </a:solidFill>
              </a:defRPr>
            </a:lvl9pPr>
          </a:lstStyle>
          <a:p/>
        </p:txBody>
      </p:sp>
      <p:sp>
        <p:nvSpPr>
          <p:cNvPr id="107" name="Google Shape;107;g1f419a44d2f_0_21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8" name="Google Shape;108;g1f419a44d2f_0_21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9" name="Google Shape;109;g1f419a44d2f_0_21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0" name="Shape 110"/>
        <p:cNvGrpSpPr/>
        <p:nvPr/>
      </p:nvGrpSpPr>
      <p:grpSpPr>
        <a:xfrm>
          <a:off x="0" y="0"/>
          <a:ext cx="0" cy="0"/>
          <a:chOff x="0" y="0"/>
          <a:chExt cx="0" cy="0"/>
        </a:xfrm>
      </p:grpSpPr>
      <p:pic>
        <p:nvPicPr>
          <p:cNvPr descr="SAEM Foundation.jpg" id="111" name="Google Shape;111;g1f419a44d2f_0_225"/>
          <p:cNvPicPr preferRelativeResize="0"/>
          <p:nvPr/>
        </p:nvPicPr>
        <p:blipFill rotWithShape="1">
          <a:blip r:embed="rId2">
            <a:alphaModFix/>
          </a:blip>
          <a:srcRect b="17702" l="0" r="0" t="0"/>
          <a:stretch/>
        </p:blipFill>
        <p:spPr>
          <a:xfrm>
            <a:off x="0" y="0"/>
            <a:ext cx="9144000" cy="5643961"/>
          </a:xfrm>
          <a:prstGeom prst="rect">
            <a:avLst/>
          </a:prstGeom>
          <a:noFill/>
          <a:ln>
            <a:noFill/>
          </a:ln>
        </p:spPr>
      </p:pic>
      <p:sp>
        <p:nvSpPr>
          <p:cNvPr id="112" name="Google Shape;112;g1f419a44d2f_0_225"/>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a:bodyPr>
          <a:lstStyle>
            <a:lvl1pPr lvl="0" rtl="0" algn="l">
              <a:lnSpc>
                <a:spcPct val="100000"/>
              </a:lnSpc>
              <a:spcBef>
                <a:spcPts val="0"/>
              </a:spcBef>
              <a:spcAft>
                <a:spcPts val="0"/>
              </a:spcAft>
              <a:buClr>
                <a:schemeClr val="l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3" name="Google Shape;113;g1f419a44d2f_0_225"/>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114" name="Google Shape;114;g1f419a44d2f_0_225"/>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115" name="Google Shape;115;g1f419a44d2f_0_22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6" name="Google Shape;116;g1f419a44d2f_0_22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7" name="Google Shape;117;g1f419a44d2f_0_22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8" name="Shape 118"/>
        <p:cNvGrpSpPr/>
        <p:nvPr/>
      </p:nvGrpSpPr>
      <p:grpSpPr>
        <a:xfrm>
          <a:off x="0" y="0"/>
          <a:ext cx="0" cy="0"/>
          <a:chOff x="0" y="0"/>
          <a:chExt cx="0" cy="0"/>
        </a:xfrm>
      </p:grpSpPr>
      <p:pic>
        <p:nvPicPr>
          <p:cNvPr descr="SAEM Foundation.jpg" id="119" name="Google Shape;119;g1f419a44d2f_0_233"/>
          <p:cNvPicPr preferRelativeResize="0"/>
          <p:nvPr/>
        </p:nvPicPr>
        <p:blipFill rotWithShape="1">
          <a:blip r:embed="rId2">
            <a:alphaModFix/>
          </a:blip>
          <a:srcRect b="20102" l="0" r="0" t="0"/>
          <a:stretch/>
        </p:blipFill>
        <p:spPr>
          <a:xfrm>
            <a:off x="0" y="0"/>
            <a:ext cx="9144000" cy="5479345"/>
          </a:xfrm>
          <a:prstGeom prst="rect">
            <a:avLst/>
          </a:prstGeom>
          <a:noFill/>
          <a:ln>
            <a:noFill/>
          </a:ln>
        </p:spPr>
      </p:pic>
      <p:sp>
        <p:nvSpPr>
          <p:cNvPr id="120" name="Google Shape;120;g1f419a44d2f_0_233"/>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a:bodyPr>
          <a:lstStyle>
            <a:lvl1pPr lvl="0" rtl="0" algn="l">
              <a:lnSpc>
                <a:spcPct val="100000"/>
              </a:lnSpc>
              <a:spcBef>
                <a:spcPts val="0"/>
              </a:spcBef>
              <a:spcAft>
                <a:spcPts val="0"/>
              </a:spcAft>
              <a:buClr>
                <a:schemeClr val="lt1"/>
              </a:buClr>
              <a:buSzPts val="4400"/>
              <a:buFont typeface="Calibri"/>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1" name="Google Shape;121;g1f419a44d2f_0_233"/>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480"/>
              </a:spcBef>
              <a:spcAft>
                <a:spcPts val="0"/>
              </a:spcAft>
              <a:buClr>
                <a:schemeClr val="dk1"/>
              </a:buClr>
              <a:buSzPts val="2400"/>
              <a:buNone/>
              <a:defRPr b="1" sz="2400"/>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None/>
              <a:defRPr b="1" sz="1800"/>
            </a:lvl3pPr>
            <a:lvl4pPr indent="-228600" lvl="3" marL="1828800" rtl="0" algn="l">
              <a:lnSpc>
                <a:spcPct val="100000"/>
              </a:lnSpc>
              <a:spcBef>
                <a:spcPts val="320"/>
              </a:spcBef>
              <a:spcAft>
                <a:spcPts val="0"/>
              </a:spcAft>
              <a:buClr>
                <a:schemeClr val="dk1"/>
              </a:buClr>
              <a:buSzPts val="1600"/>
              <a:buNone/>
              <a:defRPr b="1" sz="1600"/>
            </a:lvl4pPr>
            <a:lvl5pPr indent="-228600" lvl="4" marL="2286000" rtl="0" algn="l">
              <a:lnSpc>
                <a:spcPct val="100000"/>
              </a:lnSpc>
              <a:spcBef>
                <a:spcPts val="320"/>
              </a:spcBef>
              <a:spcAft>
                <a:spcPts val="0"/>
              </a:spcAft>
              <a:buClr>
                <a:schemeClr val="dk1"/>
              </a:buClr>
              <a:buSzPts val="1600"/>
              <a:buNone/>
              <a:defRPr b="1" sz="1600"/>
            </a:lvl5pPr>
            <a:lvl6pPr indent="-228600" lvl="5" marL="2743200" rtl="0" algn="l">
              <a:lnSpc>
                <a:spcPct val="100000"/>
              </a:lnSpc>
              <a:spcBef>
                <a:spcPts val="320"/>
              </a:spcBef>
              <a:spcAft>
                <a:spcPts val="0"/>
              </a:spcAft>
              <a:buClr>
                <a:schemeClr val="dk1"/>
              </a:buClr>
              <a:buSzPts val="1600"/>
              <a:buNone/>
              <a:defRPr b="1" sz="1600"/>
            </a:lvl6pPr>
            <a:lvl7pPr indent="-228600" lvl="6" marL="3200400" rtl="0" algn="l">
              <a:lnSpc>
                <a:spcPct val="100000"/>
              </a:lnSpc>
              <a:spcBef>
                <a:spcPts val="320"/>
              </a:spcBef>
              <a:spcAft>
                <a:spcPts val="0"/>
              </a:spcAft>
              <a:buClr>
                <a:schemeClr val="dk1"/>
              </a:buClr>
              <a:buSzPts val="1600"/>
              <a:buNone/>
              <a:defRPr b="1" sz="1600"/>
            </a:lvl7pPr>
            <a:lvl8pPr indent="-228600" lvl="7" marL="3657600" rtl="0" algn="l">
              <a:lnSpc>
                <a:spcPct val="100000"/>
              </a:lnSpc>
              <a:spcBef>
                <a:spcPts val="320"/>
              </a:spcBef>
              <a:spcAft>
                <a:spcPts val="0"/>
              </a:spcAft>
              <a:buClr>
                <a:schemeClr val="dk1"/>
              </a:buClr>
              <a:buSzPts val="1600"/>
              <a:buNone/>
              <a:defRPr b="1" sz="1600"/>
            </a:lvl8pPr>
            <a:lvl9pPr indent="-228600" lvl="8" marL="4114800" rtl="0" algn="l">
              <a:lnSpc>
                <a:spcPct val="100000"/>
              </a:lnSpc>
              <a:spcBef>
                <a:spcPts val="320"/>
              </a:spcBef>
              <a:spcAft>
                <a:spcPts val="0"/>
              </a:spcAft>
              <a:buClr>
                <a:schemeClr val="dk1"/>
              </a:buClr>
              <a:buSzPts val="1600"/>
              <a:buNone/>
              <a:defRPr b="1" sz="1600"/>
            </a:lvl9pPr>
          </a:lstStyle>
          <a:p/>
        </p:txBody>
      </p:sp>
      <p:sp>
        <p:nvSpPr>
          <p:cNvPr id="122" name="Google Shape;122;g1f419a44d2f_0_233"/>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rtl="0" algn="l">
              <a:lnSpc>
                <a:spcPct val="100000"/>
              </a:lnSpc>
              <a:spcBef>
                <a:spcPts val="480"/>
              </a:spcBef>
              <a:spcAft>
                <a:spcPts val="0"/>
              </a:spcAft>
              <a:buClr>
                <a:schemeClr val="dk1"/>
              </a:buClr>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Char char="•"/>
              <a:defRPr sz="1800"/>
            </a:lvl3pPr>
            <a:lvl4pPr indent="-330200" lvl="3" marL="1828800" rtl="0" algn="l">
              <a:lnSpc>
                <a:spcPct val="100000"/>
              </a:lnSpc>
              <a:spcBef>
                <a:spcPts val="320"/>
              </a:spcBef>
              <a:spcAft>
                <a:spcPts val="0"/>
              </a:spcAft>
              <a:buClr>
                <a:schemeClr val="dk1"/>
              </a:buClr>
              <a:buSzPts val="1600"/>
              <a:buChar char="–"/>
              <a:defRPr sz="1600"/>
            </a:lvl4pPr>
            <a:lvl5pPr indent="-330200" lvl="4" marL="2286000" rtl="0" algn="l">
              <a:lnSpc>
                <a:spcPct val="100000"/>
              </a:lnSpc>
              <a:spcBef>
                <a:spcPts val="320"/>
              </a:spcBef>
              <a:spcAft>
                <a:spcPts val="0"/>
              </a:spcAft>
              <a:buClr>
                <a:schemeClr val="dk1"/>
              </a:buClr>
              <a:buSzPts val="1600"/>
              <a:buChar char="»"/>
              <a:defRPr sz="1600"/>
            </a:lvl5pPr>
            <a:lvl6pPr indent="-330200" lvl="5" marL="2743200" rtl="0" algn="l">
              <a:lnSpc>
                <a:spcPct val="100000"/>
              </a:lnSpc>
              <a:spcBef>
                <a:spcPts val="320"/>
              </a:spcBef>
              <a:spcAft>
                <a:spcPts val="0"/>
              </a:spcAft>
              <a:buClr>
                <a:schemeClr val="dk1"/>
              </a:buClr>
              <a:buSzPts val="1600"/>
              <a:buChar char="•"/>
              <a:defRPr sz="1600"/>
            </a:lvl6pPr>
            <a:lvl7pPr indent="-330200" lvl="6" marL="3200400" rtl="0" algn="l">
              <a:lnSpc>
                <a:spcPct val="100000"/>
              </a:lnSpc>
              <a:spcBef>
                <a:spcPts val="320"/>
              </a:spcBef>
              <a:spcAft>
                <a:spcPts val="0"/>
              </a:spcAft>
              <a:buClr>
                <a:schemeClr val="dk1"/>
              </a:buClr>
              <a:buSzPts val="1600"/>
              <a:buChar char="•"/>
              <a:defRPr sz="1600"/>
            </a:lvl7pPr>
            <a:lvl8pPr indent="-330200" lvl="7" marL="3657600" rtl="0" algn="l">
              <a:lnSpc>
                <a:spcPct val="100000"/>
              </a:lnSpc>
              <a:spcBef>
                <a:spcPts val="320"/>
              </a:spcBef>
              <a:spcAft>
                <a:spcPts val="0"/>
              </a:spcAft>
              <a:buClr>
                <a:schemeClr val="dk1"/>
              </a:buClr>
              <a:buSzPts val="1600"/>
              <a:buChar char="•"/>
              <a:defRPr sz="1600"/>
            </a:lvl8pPr>
            <a:lvl9pPr indent="-330200" lvl="8" marL="4114800" rtl="0" algn="l">
              <a:lnSpc>
                <a:spcPct val="100000"/>
              </a:lnSpc>
              <a:spcBef>
                <a:spcPts val="320"/>
              </a:spcBef>
              <a:spcAft>
                <a:spcPts val="0"/>
              </a:spcAft>
              <a:buClr>
                <a:schemeClr val="dk1"/>
              </a:buClr>
              <a:buSzPts val="1600"/>
              <a:buChar char="•"/>
              <a:defRPr sz="1600"/>
            </a:lvl9pPr>
          </a:lstStyle>
          <a:p/>
        </p:txBody>
      </p:sp>
      <p:sp>
        <p:nvSpPr>
          <p:cNvPr id="123" name="Google Shape;123;g1f419a44d2f_0_233"/>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480"/>
              </a:spcBef>
              <a:spcAft>
                <a:spcPts val="0"/>
              </a:spcAft>
              <a:buClr>
                <a:schemeClr val="dk1"/>
              </a:buClr>
              <a:buSzPts val="2400"/>
              <a:buNone/>
              <a:defRPr b="1" sz="2400"/>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None/>
              <a:defRPr b="1" sz="1800"/>
            </a:lvl3pPr>
            <a:lvl4pPr indent="-228600" lvl="3" marL="1828800" rtl="0" algn="l">
              <a:lnSpc>
                <a:spcPct val="100000"/>
              </a:lnSpc>
              <a:spcBef>
                <a:spcPts val="320"/>
              </a:spcBef>
              <a:spcAft>
                <a:spcPts val="0"/>
              </a:spcAft>
              <a:buClr>
                <a:schemeClr val="dk1"/>
              </a:buClr>
              <a:buSzPts val="1600"/>
              <a:buNone/>
              <a:defRPr b="1" sz="1600"/>
            </a:lvl4pPr>
            <a:lvl5pPr indent="-228600" lvl="4" marL="2286000" rtl="0" algn="l">
              <a:lnSpc>
                <a:spcPct val="100000"/>
              </a:lnSpc>
              <a:spcBef>
                <a:spcPts val="320"/>
              </a:spcBef>
              <a:spcAft>
                <a:spcPts val="0"/>
              </a:spcAft>
              <a:buClr>
                <a:schemeClr val="dk1"/>
              </a:buClr>
              <a:buSzPts val="1600"/>
              <a:buNone/>
              <a:defRPr b="1" sz="1600"/>
            </a:lvl5pPr>
            <a:lvl6pPr indent="-228600" lvl="5" marL="2743200" rtl="0" algn="l">
              <a:lnSpc>
                <a:spcPct val="100000"/>
              </a:lnSpc>
              <a:spcBef>
                <a:spcPts val="320"/>
              </a:spcBef>
              <a:spcAft>
                <a:spcPts val="0"/>
              </a:spcAft>
              <a:buClr>
                <a:schemeClr val="dk1"/>
              </a:buClr>
              <a:buSzPts val="1600"/>
              <a:buNone/>
              <a:defRPr b="1" sz="1600"/>
            </a:lvl6pPr>
            <a:lvl7pPr indent="-228600" lvl="6" marL="3200400" rtl="0" algn="l">
              <a:lnSpc>
                <a:spcPct val="100000"/>
              </a:lnSpc>
              <a:spcBef>
                <a:spcPts val="320"/>
              </a:spcBef>
              <a:spcAft>
                <a:spcPts val="0"/>
              </a:spcAft>
              <a:buClr>
                <a:schemeClr val="dk1"/>
              </a:buClr>
              <a:buSzPts val="1600"/>
              <a:buNone/>
              <a:defRPr b="1" sz="1600"/>
            </a:lvl7pPr>
            <a:lvl8pPr indent="-228600" lvl="7" marL="3657600" rtl="0" algn="l">
              <a:lnSpc>
                <a:spcPct val="100000"/>
              </a:lnSpc>
              <a:spcBef>
                <a:spcPts val="320"/>
              </a:spcBef>
              <a:spcAft>
                <a:spcPts val="0"/>
              </a:spcAft>
              <a:buClr>
                <a:schemeClr val="dk1"/>
              </a:buClr>
              <a:buSzPts val="1600"/>
              <a:buNone/>
              <a:defRPr b="1" sz="1600"/>
            </a:lvl8pPr>
            <a:lvl9pPr indent="-228600" lvl="8" marL="4114800" rtl="0" algn="l">
              <a:lnSpc>
                <a:spcPct val="100000"/>
              </a:lnSpc>
              <a:spcBef>
                <a:spcPts val="320"/>
              </a:spcBef>
              <a:spcAft>
                <a:spcPts val="0"/>
              </a:spcAft>
              <a:buClr>
                <a:schemeClr val="dk1"/>
              </a:buClr>
              <a:buSzPts val="1600"/>
              <a:buNone/>
              <a:defRPr b="1" sz="1600"/>
            </a:lvl9pPr>
          </a:lstStyle>
          <a:p/>
        </p:txBody>
      </p:sp>
      <p:sp>
        <p:nvSpPr>
          <p:cNvPr id="124" name="Google Shape;124;g1f419a44d2f_0_233"/>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rtl="0" algn="l">
              <a:lnSpc>
                <a:spcPct val="100000"/>
              </a:lnSpc>
              <a:spcBef>
                <a:spcPts val="480"/>
              </a:spcBef>
              <a:spcAft>
                <a:spcPts val="0"/>
              </a:spcAft>
              <a:buClr>
                <a:schemeClr val="dk1"/>
              </a:buClr>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Char char="•"/>
              <a:defRPr sz="1800"/>
            </a:lvl3pPr>
            <a:lvl4pPr indent="-330200" lvl="3" marL="1828800" rtl="0" algn="l">
              <a:lnSpc>
                <a:spcPct val="100000"/>
              </a:lnSpc>
              <a:spcBef>
                <a:spcPts val="320"/>
              </a:spcBef>
              <a:spcAft>
                <a:spcPts val="0"/>
              </a:spcAft>
              <a:buClr>
                <a:schemeClr val="dk1"/>
              </a:buClr>
              <a:buSzPts val="1600"/>
              <a:buChar char="–"/>
              <a:defRPr sz="1600"/>
            </a:lvl4pPr>
            <a:lvl5pPr indent="-330200" lvl="4" marL="2286000" rtl="0" algn="l">
              <a:lnSpc>
                <a:spcPct val="100000"/>
              </a:lnSpc>
              <a:spcBef>
                <a:spcPts val="320"/>
              </a:spcBef>
              <a:spcAft>
                <a:spcPts val="0"/>
              </a:spcAft>
              <a:buClr>
                <a:schemeClr val="dk1"/>
              </a:buClr>
              <a:buSzPts val="1600"/>
              <a:buChar char="»"/>
              <a:defRPr sz="1600"/>
            </a:lvl5pPr>
            <a:lvl6pPr indent="-330200" lvl="5" marL="2743200" rtl="0" algn="l">
              <a:lnSpc>
                <a:spcPct val="100000"/>
              </a:lnSpc>
              <a:spcBef>
                <a:spcPts val="320"/>
              </a:spcBef>
              <a:spcAft>
                <a:spcPts val="0"/>
              </a:spcAft>
              <a:buClr>
                <a:schemeClr val="dk1"/>
              </a:buClr>
              <a:buSzPts val="1600"/>
              <a:buChar char="•"/>
              <a:defRPr sz="1600"/>
            </a:lvl6pPr>
            <a:lvl7pPr indent="-330200" lvl="6" marL="3200400" rtl="0" algn="l">
              <a:lnSpc>
                <a:spcPct val="100000"/>
              </a:lnSpc>
              <a:spcBef>
                <a:spcPts val="320"/>
              </a:spcBef>
              <a:spcAft>
                <a:spcPts val="0"/>
              </a:spcAft>
              <a:buClr>
                <a:schemeClr val="dk1"/>
              </a:buClr>
              <a:buSzPts val="1600"/>
              <a:buChar char="•"/>
              <a:defRPr sz="1600"/>
            </a:lvl7pPr>
            <a:lvl8pPr indent="-330200" lvl="7" marL="3657600" rtl="0" algn="l">
              <a:lnSpc>
                <a:spcPct val="100000"/>
              </a:lnSpc>
              <a:spcBef>
                <a:spcPts val="320"/>
              </a:spcBef>
              <a:spcAft>
                <a:spcPts val="0"/>
              </a:spcAft>
              <a:buClr>
                <a:schemeClr val="dk1"/>
              </a:buClr>
              <a:buSzPts val="1600"/>
              <a:buChar char="•"/>
              <a:defRPr sz="1600"/>
            </a:lvl8pPr>
            <a:lvl9pPr indent="-330200" lvl="8" marL="4114800" rtl="0" algn="l">
              <a:lnSpc>
                <a:spcPct val="100000"/>
              </a:lnSpc>
              <a:spcBef>
                <a:spcPts val="320"/>
              </a:spcBef>
              <a:spcAft>
                <a:spcPts val="0"/>
              </a:spcAft>
              <a:buClr>
                <a:schemeClr val="dk1"/>
              </a:buClr>
              <a:buSzPts val="1600"/>
              <a:buChar char="•"/>
              <a:defRPr sz="1600"/>
            </a:lvl9pPr>
          </a:lstStyle>
          <a:p/>
        </p:txBody>
      </p:sp>
      <p:sp>
        <p:nvSpPr>
          <p:cNvPr id="125" name="Google Shape;125;g1f419a44d2f_0_23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6" name="Google Shape;126;g1f419a44d2f_0_23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7" name="Google Shape;127;g1f419a44d2f_0_23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pic>
        <p:nvPicPr>
          <p:cNvPr descr="SAEM Foundation.jpg" id="129" name="Google Shape;129;g1f419a44d2f_0_243"/>
          <p:cNvPicPr preferRelativeResize="0"/>
          <p:nvPr/>
        </p:nvPicPr>
        <p:blipFill rotWithShape="1">
          <a:blip r:embed="rId2">
            <a:alphaModFix/>
          </a:blip>
          <a:srcRect b="17019" l="0" r="0" t="0"/>
          <a:stretch/>
        </p:blipFill>
        <p:spPr>
          <a:xfrm>
            <a:off x="0" y="0"/>
            <a:ext cx="9144000" cy="5690995"/>
          </a:xfrm>
          <a:prstGeom prst="rect">
            <a:avLst/>
          </a:prstGeom>
          <a:noFill/>
          <a:ln>
            <a:noFill/>
          </a:ln>
        </p:spPr>
      </p:pic>
      <p:sp>
        <p:nvSpPr>
          <p:cNvPr id="130" name="Google Shape;130;g1f419a44d2f_0_24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1" name="Google Shape;131;g1f419a44d2f_0_24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2" name="Google Shape;132;g1f419a44d2f_0_24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pic>
        <p:nvPicPr>
          <p:cNvPr descr="SAEM Foundation.jpg" id="134" name="Google Shape;134;g1f419a44d2f_0_248"/>
          <p:cNvPicPr preferRelativeResize="0"/>
          <p:nvPr/>
        </p:nvPicPr>
        <p:blipFill rotWithShape="1">
          <a:blip r:embed="rId2">
            <a:alphaModFix/>
          </a:blip>
          <a:srcRect b="18732" l="0" r="0" t="0"/>
          <a:stretch/>
        </p:blipFill>
        <p:spPr>
          <a:xfrm>
            <a:off x="0" y="0"/>
            <a:ext cx="9144000" cy="5573409"/>
          </a:xfrm>
          <a:prstGeom prst="rect">
            <a:avLst/>
          </a:prstGeom>
          <a:noFill/>
          <a:ln>
            <a:noFill/>
          </a:ln>
        </p:spPr>
      </p:pic>
      <p:sp>
        <p:nvSpPr>
          <p:cNvPr id="135" name="Google Shape;135;g1f419a44d2f_0_248"/>
          <p:cNvSpPr txBox="1"/>
          <p:nvPr>
            <p:ph type="title"/>
          </p:nvPr>
        </p:nvSpPr>
        <p:spPr>
          <a:xfrm>
            <a:off x="457200" y="273050"/>
            <a:ext cx="3008400" cy="1162200"/>
          </a:xfrm>
          <a:prstGeom prst="rect">
            <a:avLst/>
          </a:prstGeom>
          <a:noFill/>
          <a:ln>
            <a:noFill/>
          </a:ln>
        </p:spPr>
        <p:txBody>
          <a:bodyPr anchorCtr="0" anchor="b" bIns="45700" lIns="91425" spcFirstLastPara="1" rIns="91425" wrap="square" tIns="45700">
            <a:normAutofit/>
          </a:bodyPr>
          <a:lstStyle>
            <a:lvl1pPr lvl="0" rtl="0" algn="l">
              <a:lnSpc>
                <a:spcPct val="100000"/>
              </a:lnSpc>
              <a:spcBef>
                <a:spcPts val="0"/>
              </a:spcBef>
              <a:spcAft>
                <a:spcPts val="0"/>
              </a:spcAft>
              <a:buClr>
                <a:schemeClr val="lt1"/>
              </a:buClr>
              <a:buSzPts val="2000"/>
              <a:buFont typeface="Calibri"/>
              <a:buNone/>
              <a:defRPr b="1" sz="2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6" name="Google Shape;136;g1f419a44d2f_0_248"/>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rmAutofit/>
          </a:bodyPr>
          <a:lstStyle>
            <a:lvl1pPr indent="-431800" lvl="0" marL="457200" rtl="0" algn="l">
              <a:lnSpc>
                <a:spcPct val="100000"/>
              </a:lnSpc>
              <a:spcBef>
                <a:spcPts val="640"/>
              </a:spcBef>
              <a:spcAft>
                <a:spcPts val="0"/>
              </a:spcAft>
              <a:buClr>
                <a:schemeClr val="dk1"/>
              </a:buClr>
              <a:buSzPts val="3200"/>
              <a:buChar char="•"/>
              <a:defRPr sz="3200"/>
            </a:lvl1pPr>
            <a:lvl2pPr indent="-406400" lvl="1" marL="914400" rtl="0" algn="l">
              <a:lnSpc>
                <a:spcPct val="100000"/>
              </a:lnSpc>
              <a:spcBef>
                <a:spcPts val="560"/>
              </a:spcBef>
              <a:spcAft>
                <a:spcPts val="0"/>
              </a:spcAft>
              <a:buClr>
                <a:schemeClr val="dk1"/>
              </a:buClr>
              <a:buSzPts val="2800"/>
              <a:buChar char="–"/>
              <a:defRPr sz="2800"/>
            </a:lvl2pPr>
            <a:lvl3pPr indent="-381000" lvl="2" marL="1371600" rtl="0" algn="l">
              <a:lnSpc>
                <a:spcPct val="100000"/>
              </a:lnSpc>
              <a:spcBef>
                <a:spcPts val="480"/>
              </a:spcBef>
              <a:spcAft>
                <a:spcPts val="0"/>
              </a:spcAft>
              <a:buClr>
                <a:schemeClr val="dk1"/>
              </a:buClr>
              <a:buSzPts val="2400"/>
              <a:buChar char="•"/>
              <a:defRPr sz="2400"/>
            </a:lvl3pPr>
            <a:lvl4pPr indent="-355600" lvl="3" marL="1828800" rtl="0" algn="l">
              <a:lnSpc>
                <a:spcPct val="100000"/>
              </a:lnSpc>
              <a:spcBef>
                <a:spcPts val="400"/>
              </a:spcBef>
              <a:spcAft>
                <a:spcPts val="0"/>
              </a:spcAft>
              <a:buClr>
                <a:schemeClr val="dk1"/>
              </a:buClr>
              <a:buSzPts val="2000"/>
              <a:buChar char="–"/>
              <a:defRPr sz="2000"/>
            </a:lvl4pPr>
            <a:lvl5pPr indent="-355600" lvl="4" marL="2286000" rtl="0" algn="l">
              <a:lnSpc>
                <a:spcPct val="100000"/>
              </a:lnSpc>
              <a:spcBef>
                <a:spcPts val="400"/>
              </a:spcBef>
              <a:spcAft>
                <a:spcPts val="0"/>
              </a:spcAft>
              <a:buClr>
                <a:schemeClr val="dk1"/>
              </a:buClr>
              <a:buSzPts val="2000"/>
              <a:buChar char="»"/>
              <a:defRPr sz="2000"/>
            </a:lvl5pPr>
            <a:lvl6pPr indent="-355600" lvl="5" marL="2743200" rtl="0" algn="l">
              <a:lnSpc>
                <a:spcPct val="100000"/>
              </a:lnSpc>
              <a:spcBef>
                <a:spcPts val="400"/>
              </a:spcBef>
              <a:spcAft>
                <a:spcPts val="0"/>
              </a:spcAft>
              <a:buClr>
                <a:schemeClr val="dk1"/>
              </a:buClr>
              <a:buSzPts val="2000"/>
              <a:buChar char="•"/>
              <a:defRPr sz="2000"/>
            </a:lvl6pPr>
            <a:lvl7pPr indent="-355600" lvl="6" marL="3200400" rtl="0" algn="l">
              <a:lnSpc>
                <a:spcPct val="100000"/>
              </a:lnSpc>
              <a:spcBef>
                <a:spcPts val="400"/>
              </a:spcBef>
              <a:spcAft>
                <a:spcPts val="0"/>
              </a:spcAft>
              <a:buClr>
                <a:schemeClr val="dk1"/>
              </a:buClr>
              <a:buSzPts val="2000"/>
              <a:buChar char="•"/>
              <a:defRPr sz="2000"/>
            </a:lvl7pPr>
            <a:lvl8pPr indent="-355600" lvl="7" marL="3657600" rtl="0" algn="l">
              <a:lnSpc>
                <a:spcPct val="100000"/>
              </a:lnSpc>
              <a:spcBef>
                <a:spcPts val="400"/>
              </a:spcBef>
              <a:spcAft>
                <a:spcPts val="0"/>
              </a:spcAft>
              <a:buClr>
                <a:schemeClr val="dk1"/>
              </a:buClr>
              <a:buSzPts val="2000"/>
              <a:buChar char="•"/>
              <a:defRPr sz="2000"/>
            </a:lvl8pPr>
            <a:lvl9pPr indent="-355600" lvl="8" marL="4114800" rtl="0" algn="l">
              <a:lnSpc>
                <a:spcPct val="100000"/>
              </a:lnSpc>
              <a:spcBef>
                <a:spcPts val="400"/>
              </a:spcBef>
              <a:spcAft>
                <a:spcPts val="0"/>
              </a:spcAft>
              <a:buClr>
                <a:schemeClr val="dk1"/>
              </a:buClr>
              <a:buSzPts val="2000"/>
              <a:buChar char="•"/>
              <a:defRPr sz="2000"/>
            </a:lvl9pPr>
          </a:lstStyle>
          <a:p/>
        </p:txBody>
      </p:sp>
      <p:sp>
        <p:nvSpPr>
          <p:cNvPr id="137" name="Google Shape;137;g1f419a44d2f_0_248"/>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280"/>
              </a:spcBef>
              <a:spcAft>
                <a:spcPts val="0"/>
              </a:spcAft>
              <a:buClr>
                <a:schemeClr val="dk1"/>
              </a:buClr>
              <a:buSzPts val="1400"/>
              <a:buNone/>
              <a:defRPr sz="1400"/>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None/>
              <a:defRPr sz="1000"/>
            </a:lvl3pPr>
            <a:lvl4pPr indent="-228600" lvl="3" marL="1828800" rtl="0" algn="l">
              <a:lnSpc>
                <a:spcPct val="100000"/>
              </a:lnSpc>
              <a:spcBef>
                <a:spcPts val="180"/>
              </a:spcBef>
              <a:spcAft>
                <a:spcPts val="0"/>
              </a:spcAft>
              <a:buClr>
                <a:schemeClr val="dk1"/>
              </a:buClr>
              <a:buSzPts val="900"/>
              <a:buNone/>
              <a:defRPr sz="900"/>
            </a:lvl4pPr>
            <a:lvl5pPr indent="-228600" lvl="4" marL="2286000" rtl="0" algn="l">
              <a:lnSpc>
                <a:spcPct val="100000"/>
              </a:lnSpc>
              <a:spcBef>
                <a:spcPts val="180"/>
              </a:spcBef>
              <a:spcAft>
                <a:spcPts val="0"/>
              </a:spcAft>
              <a:buClr>
                <a:schemeClr val="dk1"/>
              </a:buClr>
              <a:buSzPts val="900"/>
              <a:buNone/>
              <a:defRPr sz="900"/>
            </a:lvl5pPr>
            <a:lvl6pPr indent="-228600" lvl="5" marL="2743200" rtl="0" algn="l">
              <a:lnSpc>
                <a:spcPct val="100000"/>
              </a:lnSpc>
              <a:spcBef>
                <a:spcPts val="180"/>
              </a:spcBef>
              <a:spcAft>
                <a:spcPts val="0"/>
              </a:spcAft>
              <a:buClr>
                <a:schemeClr val="dk1"/>
              </a:buClr>
              <a:buSzPts val="900"/>
              <a:buNone/>
              <a:defRPr sz="900"/>
            </a:lvl6pPr>
            <a:lvl7pPr indent="-228600" lvl="6" marL="3200400" rtl="0" algn="l">
              <a:lnSpc>
                <a:spcPct val="100000"/>
              </a:lnSpc>
              <a:spcBef>
                <a:spcPts val="180"/>
              </a:spcBef>
              <a:spcAft>
                <a:spcPts val="0"/>
              </a:spcAft>
              <a:buClr>
                <a:schemeClr val="dk1"/>
              </a:buClr>
              <a:buSzPts val="900"/>
              <a:buNone/>
              <a:defRPr sz="900"/>
            </a:lvl7pPr>
            <a:lvl8pPr indent="-228600" lvl="7" marL="3657600" rtl="0" algn="l">
              <a:lnSpc>
                <a:spcPct val="100000"/>
              </a:lnSpc>
              <a:spcBef>
                <a:spcPts val="180"/>
              </a:spcBef>
              <a:spcAft>
                <a:spcPts val="0"/>
              </a:spcAft>
              <a:buClr>
                <a:schemeClr val="dk1"/>
              </a:buClr>
              <a:buSzPts val="900"/>
              <a:buNone/>
              <a:defRPr sz="900"/>
            </a:lvl8pPr>
            <a:lvl9pPr indent="-228600" lvl="8" marL="4114800" rtl="0" algn="l">
              <a:lnSpc>
                <a:spcPct val="100000"/>
              </a:lnSpc>
              <a:spcBef>
                <a:spcPts val="180"/>
              </a:spcBef>
              <a:spcAft>
                <a:spcPts val="0"/>
              </a:spcAft>
              <a:buClr>
                <a:schemeClr val="dk1"/>
              </a:buClr>
              <a:buSzPts val="900"/>
              <a:buNone/>
              <a:defRPr sz="900"/>
            </a:lvl9pPr>
          </a:lstStyle>
          <a:p/>
        </p:txBody>
      </p:sp>
      <p:sp>
        <p:nvSpPr>
          <p:cNvPr id="138" name="Google Shape;138;g1f419a44d2f_0_24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9" name="Google Shape;139;g1f419a44d2f_0_24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0" name="Google Shape;140;g1f419a44d2f_0_24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1" name="Shape 141"/>
        <p:cNvGrpSpPr/>
        <p:nvPr/>
      </p:nvGrpSpPr>
      <p:grpSpPr>
        <a:xfrm>
          <a:off x="0" y="0"/>
          <a:ext cx="0" cy="0"/>
          <a:chOff x="0" y="0"/>
          <a:chExt cx="0" cy="0"/>
        </a:xfrm>
      </p:grpSpPr>
      <p:pic>
        <p:nvPicPr>
          <p:cNvPr descr="SAEM Foundation.jpg" id="142" name="Google Shape;142;g1f419a44d2f_0_256"/>
          <p:cNvPicPr preferRelativeResize="0"/>
          <p:nvPr/>
        </p:nvPicPr>
        <p:blipFill rotWithShape="1">
          <a:blip r:embed="rId2">
            <a:alphaModFix/>
          </a:blip>
          <a:srcRect b="17355" l="0" r="0" t="0"/>
          <a:stretch/>
        </p:blipFill>
        <p:spPr>
          <a:xfrm>
            <a:off x="0" y="0"/>
            <a:ext cx="9144000" cy="5667478"/>
          </a:xfrm>
          <a:prstGeom prst="rect">
            <a:avLst/>
          </a:prstGeom>
          <a:noFill/>
          <a:ln>
            <a:noFill/>
          </a:ln>
        </p:spPr>
      </p:pic>
      <p:sp>
        <p:nvSpPr>
          <p:cNvPr id="143" name="Google Shape;143;g1f419a44d2f_0_256"/>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rtl="0" algn="l">
              <a:lnSpc>
                <a:spcPct val="100000"/>
              </a:lnSpc>
              <a:spcBef>
                <a:spcPts val="0"/>
              </a:spcBef>
              <a:spcAft>
                <a:spcPts val="0"/>
              </a:spcAft>
              <a:buClr>
                <a:schemeClr val="lt1"/>
              </a:buClr>
              <a:buSzPts val="2000"/>
              <a:buFont typeface="Calibri"/>
              <a:buNone/>
              <a:defRPr b="1" sz="2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4" name="Google Shape;144;g1f419a44d2f_0_256"/>
          <p:cNvSpPr/>
          <p:nvPr>
            <p:ph idx="2" type="pic"/>
          </p:nvPr>
        </p:nvSpPr>
        <p:spPr>
          <a:xfrm>
            <a:off x="1792288" y="612775"/>
            <a:ext cx="5486400" cy="4114800"/>
          </a:xfrm>
          <a:prstGeom prst="rect">
            <a:avLst/>
          </a:prstGeom>
          <a:noFill/>
          <a:ln>
            <a:noFill/>
          </a:ln>
        </p:spPr>
      </p:sp>
      <p:sp>
        <p:nvSpPr>
          <p:cNvPr id="145" name="Google Shape;145;g1f419a44d2f_0_256"/>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280"/>
              </a:spcBef>
              <a:spcAft>
                <a:spcPts val="0"/>
              </a:spcAft>
              <a:buClr>
                <a:schemeClr val="dk1"/>
              </a:buClr>
              <a:buSzPts val="1400"/>
              <a:buNone/>
              <a:defRPr sz="1400"/>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None/>
              <a:defRPr sz="1000"/>
            </a:lvl3pPr>
            <a:lvl4pPr indent="-228600" lvl="3" marL="1828800" rtl="0" algn="l">
              <a:lnSpc>
                <a:spcPct val="100000"/>
              </a:lnSpc>
              <a:spcBef>
                <a:spcPts val="180"/>
              </a:spcBef>
              <a:spcAft>
                <a:spcPts val="0"/>
              </a:spcAft>
              <a:buClr>
                <a:schemeClr val="dk1"/>
              </a:buClr>
              <a:buSzPts val="900"/>
              <a:buNone/>
              <a:defRPr sz="900"/>
            </a:lvl4pPr>
            <a:lvl5pPr indent="-228600" lvl="4" marL="2286000" rtl="0" algn="l">
              <a:lnSpc>
                <a:spcPct val="100000"/>
              </a:lnSpc>
              <a:spcBef>
                <a:spcPts val="180"/>
              </a:spcBef>
              <a:spcAft>
                <a:spcPts val="0"/>
              </a:spcAft>
              <a:buClr>
                <a:schemeClr val="dk1"/>
              </a:buClr>
              <a:buSzPts val="900"/>
              <a:buNone/>
              <a:defRPr sz="900"/>
            </a:lvl5pPr>
            <a:lvl6pPr indent="-228600" lvl="5" marL="2743200" rtl="0" algn="l">
              <a:lnSpc>
                <a:spcPct val="100000"/>
              </a:lnSpc>
              <a:spcBef>
                <a:spcPts val="180"/>
              </a:spcBef>
              <a:spcAft>
                <a:spcPts val="0"/>
              </a:spcAft>
              <a:buClr>
                <a:schemeClr val="dk1"/>
              </a:buClr>
              <a:buSzPts val="900"/>
              <a:buNone/>
              <a:defRPr sz="900"/>
            </a:lvl6pPr>
            <a:lvl7pPr indent="-228600" lvl="6" marL="3200400" rtl="0" algn="l">
              <a:lnSpc>
                <a:spcPct val="100000"/>
              </a:lnSpc>
              <a:spcBef>
                <a:spcPts val="180"/>
              </a:spcBef>
              <a:spcAft>
                <a:spcPts val="0"/>
              </a:spcAft>
              <a:buClr>
                <a:schemeClr val="dk1"/>
              </a:buClr>
              <a:buSzPts val="900"/>
              <a:buNone/>
              <a:defRPr sz="900"/>
            </a:lvl7pPr>
            <a:lvl8pPr indent="-228600" lvl="7" marL="3657600" rtl="0" algn="l">
              <a:lnSpc>
                <a:spcPct val="100000"/>
              </a:lnSpc>
              <a:spcBef>
                <a:spcPts val="180"/>
              </a:spcBef>
              <a:spcAft>
                <a:spcPts val="0"/>
              </a:spcAft>
              <a:buClr>
                <a:schemeClr val="dk1"/>
              </a:buClr>
              <a:buSzPts val="900"/>
              <a:buNone/>
              <a:defRPr sz="900"/>
            </a:lvl8pPr>
            <a:lvl9pPr indent="-228600" lvl="8" marL="4114800" rtl="0" algn="l">
              <a:lnSpc>
                <a:spcPct val="100000"/>
              </a:lnSpc>
              <a:spcBef>
                <a:spcPts val="180"/>
              </a:spcBef>
              <a:spcAft>
                <a:spcPts val="0"/>
              </a:spcAft>
              <a:buClr>
                <a:schemeClr val="dk1"/>
              </a:buClr>
              <a:buSzPts val="900"/>
              <a:buNone/>
              <a:defRPr sz="900"/>
            </a:lvl9pPr>
          </a:lstStyle>
          <a:p/>
        </p:txBody>
      </p:sp>
      <p:sp>
        <p:nvSpPr>
          <p:cNvPr id="146" name="Google Shape;146;g1f419a44d2f_0_25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7" name="Google Shape;147;g1f419a44d2f_0_25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8" name="Google Shape;148;g1f419a44d2f_0_25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EMF Pg 2" type="obj">
  <p:cSld name="OBJECT">
    <p:spTree>
      <p:nvGrpSpPr>
        <p:cNvPr id="18" name="Shape 18"/>
        <p:cNvGrpSpPr/>
        <p:nvPr/>
      </p:nvGrpSpPr>
      <p:grpSpPr>
        <a:xfrm>
          <a:off x="0" y="0"/>
          <a:ext cx="0" cy="0"/>
          <a:chOff x="0" y="0"/>
          <a:chExt cx="0" cy="0"/>
        </a:xfrm>
      </p:grpSpPr>
      <p:pic>
        <p:nvPicPr>
          <p:cNvPr descr="SAEM Foundation.jpg" id="19" name="Google Shape;19;p4"/>
          <p:cNvPicPr preferRelativeResize="0"/>
          <p:nvPr/>
        </p:nvPicPr>
        <p:blipFill rotWithShape="1">
          <a:blip r:embed="rId2">
            <a:alphaModFix/>
          </a:blip>
          <a:srcRect b="16649" l="0" r="0" t="0"/>
          <a:stretch/>
        </p:blipFill>
        <p:spPr>
          <a:xfrm>
            <a:off x="0" y="0"/>
            <a:ext cx="9144000" cy="5716018"/>
          </a:xfrm>
          <a:prstGeom prst="rect">
            <a:avLst/>
          </a:prstGeom>
          <a:noFill/>
          <a:ln>
            <a:noFill/>
          </a:ln>
        </p:spPr>
      </p:pic>
      <p:sp>
        <p:nvSpPr>
          <p:cNvPr id="20" name="Google Shape;20;p4"/>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 name="Google Shape;22;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 name="Shape 25"/>
        <p:cNvGrpSpPr/>
        <p:nvPr/>
      </p:nvGrpSpPr>
      <p:grpSpPr>
        <a:xfrm>
          <a:off x="0" y="0"/>
          <a:ext cx="0" cy="0"/>
          <a:chOff x="0" y="0"/>
          <a:chExt cx="0" cy="0"/>
        </a:xfrm>
      </p:grpSpPr>
      <p:pic>
        <p:nvPicPr>
          <p:cNvPr descr="SAEM Foundation.jpg" id="26" name="Google Shape;26;p5"/>
          <p:cNvPicPr preferRelativeResize="0"/>
          <p:nvPr/>
        </p:nvPicPr>
        <p:blipFill rotWithShape="1">
          <a:blip r:embed="rId2">
            <a:alphaModFix/>
          </a:blip>
          <a:srcRect b="15877" l="0" r="0" t="0"/>
          <a:stretch/>
        </p:blipFill>
        <p:spPr>
          <a:xfrm>
            <a:off x="0" y="0"/>
            <a:ext cx="9144000" cy="5768975"/>
          </a:xfrm>
          <a:prstGeom prst="rect">
            <a:avLst/>
          </a:prstGeom>
          <a:noFill/>
          <a:ln>
            <a:noFill/>
          </a:ln>
        </p:spPr>
      </p:pic>
      <p:sp>
        <p:nvSpPr>
          <p:cNvPr id="27" name="Google Shape;27;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29" name="Google Shape;29;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2" name="Shape 32"/>
        <p:cNvGrpSpPr/>
        <p:nvPr/>
      </p:nvGrpSpPr>
      <p:grpSpPr>
        <a:xfrm>
          <a:off x="0" y="0"/>
          <a:ext cx="0" cy="0"/>
          <a:chOff x="0" y="0"/>
          <a:chExt cx="0" cy="0"/>
        </a:xfrm>
      </p:grpSpPr>
      <p:pic>
        <p:nvPicPr>
          <p:cNvPr descr="SAEM Foundation.jpg" id="33" name="Google Shape;33;p6"/>
          <p:cNvPicPr preferRelativeResize="0"/>
          <p:nvPr/>
        </p:nvPicPr>
        <p:blipFill rotWithShape="1">
          <a:blip r:embed="rId2">
            <a:alphaModFix/>
          </a:blip>
          <a:srcRect b="17702" l="0" r="0" t="0"/>
          <a:stretch/>
        </p:blipFill>
        <p:spPr>
          <a:xfrm>
            <a:off x="0" y="0"/>
            <a:ext cx="9144000" cy="5643961"/>
          </a:xfrm>
          <a:prstGeom prst="rect">
            <a:avLst/>
          </a:prstGeom>
          <a:noFill/>
          <a:ln>
            <a:noFill/>
          </a:ln>
        </p:spPr>
      </p:pic>
      <p:sp>
        <p:nvSpPr>
          <p:cNvPr id="34" name="Google Shape;34;p6"/>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pic>
        <p:nvPicPr>
          <p:cNvPr descr="SAEM Foundation.jpg" id="41" name="Google Shape;41;p7"/>
          <p:cNvPicPr preferRelativeResize="0"/>
          <p:nvPr/>
        </p:nvPicPr>
        <p:blipFill rotWithShape="1">
          <a:blip r:embed="rId2">
            <a:alphaModFix/>
          </a:blip>
          <a:srcRect b="20103" l="0" r="0" t="0"/>
          <a:stretch/>
        </p:blipFill>
        <p:spPr>
          <a:xfrm>
            <a:off x="0" y="0"/>
            <a:ext cx="9144000" cy="5479345"/>
          </a:xfrm>
          <a:prstGeom prst="rect">
            <a:avLst/>
          </a:prstGeom>
          <a:noFill/>
          <a:ln>
            <a:noFill/>
          </a:ln>
        </p:spPr>
      </p:pic>
      <p:sp>
        <p:nvSpPr>
          <p:cNvPr id="42" name="Google Shape;42;p7"/>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4" name="Google Shape;44;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5" name="Google Shape;45;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6" name="Google Shape;46;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7" name="Google Shape;47;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 name="Shape 50"/>
        <p:cNvGrpSpPr/>
        <p:nvPr/>
      </p:nvGrpSpPr>
      <p:grpSpPr>
        <a:xfrm>
          <a:off x="0" y="0"/>
          <a:ext cx="0" cy="0"/>
          <a:chOff x="0" y="0"/>
          <a:chExt cx="0" cy="0"/>
        </a:xfrm>
      </p:grpSpPr>
      <p:pic>
        <p:nvPicPr>
          <p:cNvPr descr="SAEM Foundation.jpg" id="51" name="Google Shape;51;p8"/>
          <p:cNvPicPr preferRelativeResize="0"/>
          <p:nvPr/>
        </p:nvPicPr>
        <p:blipFill rotWithShape="1">
          <a:blip r:embed="rId2">
            <a:alphaModFix/>
          </a:blip>
          <a:srcRect b="18045" l="0" r="0" t="0"/>
          <a:stretch/>
        </p:blipFill>
        <p:spPr>
          <a:xfrm>
            <a:off x="0" y="0"/>
            <a:ext cx="9144000" cy="5620444"/>
          </a:xfrm>
          <a:prstGeom prst="rect">
            <a:avLst/>
          </a:prstGeom>
          <a:noFill/>
          <a:ln>
            <a:noFill/>
          </a:ln>
        </p:spPr>
      </p:pic>
      <p:sp>
        <p:nvSpPr>
          <p:cNvPr id="52" name="Google Shape;52;p8"/>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pic>
        <p:nvPicPr>
          <p:cNvPr descr="SAEM Foundation.jpg" id="57" name="Google Shape;57;p9"/>
          <p:cNvPicPr preferRelativeResize="0"/>
          <p:nvPr/>
        </p:nvPicPr>
        <p:blipFill rotWithShape="1">
          <a:blip r:embed="rId2">
            <a:alphaModFix/>
          </a:blip>
          <a:srcRect b="17017" l="0" r="0" t="0"/>
          <a:stretch/>
        </p:blipFill>
        <p:spPr>
          <a:xfrm>
            <a:off x="0" y="0"/>
            <a:ext cx="9144000" cy="5690994"/>
          </a:xfrm>
          <a:prstGeom prst="rect">
            <a:avLst/>
          </a:prstGeom>
          <a:noFill/>
          <a:ln>
            <a:noFill/>
          </a:ln>
        </p:spPr>
      </p:pic>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1" name="Shape 61"/>
        <p:cNvGrpSpPr/>
        <p:nvPr/>
      </p:nvGrpSpPr>
      <p:grpSpPr>
        <a:xfrm>
          <a:off x="0" y="0"/>
          <a:ext cx="0" cy="0"/>
          <a:chOff x="0" y="0"/>
          <a:chExt cx="0" cy="0"/>
        </a:xfrm>
      </p:grpSpPr>
      <p:pic>
        <p:nvPicPr>
          <p:cNvPr descr="SAEM Foundation.jpg" id="62" name="Google Shape;62;p10"/>
          <p:cNvPicPr preferRelativeResize="0"/>
          <p:nvPr/>
        </p:nvPicPr>
        <p:blipFill rotWithShape="1">
          <a:blip r:embed="rId2">
            <a:alphaModFix/>
          </a:blip>
          <a:srcRect b="18731" l="0" r="0" t="0"/>
          <a:stretch/>
        </p:blipFill>
        <p:spPr>
          <a:xfrm>
            <a:off x="0" y="0"/>
            <a:ext cx="9144000" cy="5573411"/>
          </a:xfrm>
          <a:prstGeom prst="rect">
            <a:avLst/>
          </a:prstGeom>
          <a:noFill/>
          <a:ln>
            <a:noFill/>
          </a:ln>
        </p:spPr>
      </p:pic>
      <p:sp>
        <p:nvSpPr>
          <p:cNvPr id="63" name="Google Shape;63;p1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5" name="Google Shape;65;p1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6" name="Google Shape;66;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9" name="Shape 69"/>
        <p:cNvGrpSpPr/>
        <p:nvPr/>
      </p:nvGrpSpPr>
      <p:grpSpPr>
        <a:xfrm>
          <a:off x="0" y="0"/>
          <a:ext cx="0" cy="0"/>
          <a:chOff x="0" y="0"/>
          <a:chExt cx="0" cy="0"/>
        </a:xfrm>
      </p:grpSpPr>
      <p:pic>
        <p:nvPicPr>
          <p:cNvPr descr="SAEM Foundation.jpg" id="70" name="Google Shape;70;p11"/>
          <p:cNvPicPr preferRelativeResize="0"/>
          <p:nvPr/>
        </p:nvPicPr>
        <p:blipFill rotWithShape="1">
          <a:blip r:embed="rId2">
            <a:alphaModFix/>
          </a:blip>
          <a:srcRect b="17357" l="0" r="0" t="0"/>
          <a:stretch/>
        </p:blipFill>
        <p:spPr>
          <a:xfrm>
            <a:off x="0" y="0"/>
            <a:ext cx="9144000" cy="5667477"/>
          </a:xfrm>
          <a:prstGeom prst="rect">
            <a:avLst/>
          </a:prstGeom>
          <a:noFill/>
          <a:ln>
            <a:noFill/>
          </a:ln>
        </p:spPr>
      </p:pic>
      <p:sp>
        <p:nvSpPr>
          <p:cNvPr id="71" name="Google Shape;71;p1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1"/>
          <p:cNvSpPr/>
          <p:nvPr>
            <p:ph idx="2" type="pic"/>
          </p:nvPr>
        </p:nvSpPr>
        <p:spPr>
          <a:xfrm>
            <a:off x="1792288" y="612775"/>
            <a:ext cx="5486400" cy="4114800"/>
          </a:xfrm>
          <a:prstGeom prst="rect">
            <a:avLst/>
          </a:prstGeom>
          <a:noFill/>
          <a:ln>
            <a:noFill/>
          </a:ln>
        </p:spPr>
      </p:sp>
      <p:sp>
        <p:nvSpPr>
          <p:cNvPr id="73" name="Google Shape;73;p1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4" name="Google Shape;74;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jpg"/><Relationship Id="rId2" Type="http://schemas.openxmlformats.org/officeDocument/2006/relationships/image" Target="../media/image7.jpg"/><Relationship Id="rId3" Type="http://schemas.openxmlformats.org/officeDocument/2006/relationships/slideLayout" Target="../slideLayouts/slideLayout1.xml"/><Relationship Id="rId4" Type="http://schemas.openxmlformats.org/officeDocument/2006/relationships/slideLayout" Target="../slideLayouts/slideLayout2.xml"/><Relationship Id="rId11" Type="http://schemas.openxmlformats.org/officeDocument/2006/relationships/slideLayout" Target="../slideLayouts/slideLayout9.xml"/><Relationship Id="rId10" Type="http://schemas.openxmlformats.org/officeDocument/2006/relationships/slideLayout" Target="../slideLayouts/slideLayout8.xml"/><Relationship Id="rId12" Type="http://schemas.openxmlformats.org/officeDocument/2006/relationships/theme" Target="../theme/theme1.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3.jpg"/><Relationship Id="rId2" Type="http://schemas.openxmlformats.org/officeDocument/2006/relationships/image" Target="../media/image7.jpg"/><Relationship Id="rId3" Type="http://schemas.openxmlformats.org/officeDocument/2006/relationships/slideLayout" Target="../slideLayouts/slideLayout10.xml"/><Relationship Id="rId4" Type="http://schemas.openxmlformats.org/officeDocument/2006/relationships/slideLayout" Target="../slideLayouts/slideLayout11.xml"/><Relationship Id="rId11" Type="http://schemas.openxmlformats.org/officeDocument/2006/relationships/slideLayout" Target="../slideLayouts/slideLayout18.xml"/><Relationship Id="rId10" Type="http://schemas.openxmlformats.org/officeDocument/2006/relationships/slideLayout" Target="../slideLayouts/slideLayout17.xml"/><Relationship Id="rId12" Type="http://schemas.openxmlformats.org/officeDocument/2006/relationships/theme" Target="../theme/theme2.xml"/><Relationship Id="rId9" Type="http://schemas.openxmlformats.org/officeDocument/2006/relationships/slideLayout" Target="../slideLayouts/slideLayout16.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descr="Title 3 AEM.jpg" id="6" name="Google Shape;6;p2"/>
          <p:cNvPicPr preferRelativeResize="0"/>
          <p:nvPr/>
        </p:nvPicPr>
        <p:blipFill rotWithShape="1">
          <a:blip r:embed="rId1">
            <a:alphaModFix/>
          </a:blip>
          <a:srcRect b="10671" l="0" r="0" t="0"/>
          <a:stretch/>
        </p:blipFill>
        <p:spPr>
          <a:xfrm>
            <a:off x="0" y="0"/>
            <a:ext cx="9144000" cy="6126163"/>
          </a:xfrm>
          <a:prstGeom prst="rect">
            <a:avLst/>
          </a:prstGeom>
          <a:noFill/>
          <a:ln>
            <a:noFill/>
          </a:ln>
        </p:spPr>
      </p:pic>
      <p:sp>
        <p:nvSpPr>
          <p:cNvPr id="7" name="Google Shape;7;p2"/>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 name="Google Shape;8;p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 name="Google Shape;9;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1" name="Google Shape;11;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2" name="Google Shape;12;p2"/>
          <p:cNvPicPr preferRelativeResize="0"/>
          <p:nvPr/>
        </p:nvPicPr>
        <p:blipFill rotWithShape="1">
          <a:blip r:embed="rId2">
            <a:alphaModFix/>
          </a:blip>
          <a:srcRect b="13562" l="1075" r="5440" t="5069"/>
          <a:stretch/>
        </p:blipFill>
        <p:spPr>
          <a:xfrm>
            <a:off x="5633975" y="5881950"/>
            <a:ext cx="3500500" cy="9300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 name="Shape 77"/>
        <p:cNvGrpSpPr/>
        <p:nvPr/>
      </p:nvGrpSpPr>
      <p:grpSpPr>
        <a:xfrm>
          <a:off x="0" y="0"/>
          <a:ext cx="0" cy="0"/>
          <a:chOff x="0" y="0"/>
          <a:chExt cx="0" cy="0"/>
        </a:xfrm>
      </p:grpSpPr>
      <p:pic>
        <p:nvPicPr>
          <p:cNvPr descr="Title 3 AEM.jpg" id="78" name="Google Shape;78;g1f419a44d2f_0_192"/>
          <p:cNvPicPr preferRelativeResize="0"/>
          <p:nvPr/>
        </p:nvPicPr>
        <p:blipFill rotWithShape="1">
          <a:blip r:embed="rId1">
            <a:alphaModFix/>
          </a:blip>
          <a:srcRect b="10674" l="0" r="0" t="0"/>
          <a:stretch/>
        </p:blipFill>
        <p:spPr>
          <a:xfrm>
            <a:off x="0" y="0"/>
            <a:ext cx="9144000" cy="6126164"/>
          </a:xfrm>
          <a:prstGeom prst="rect">
            <a:avLst/>
          </a:prstGeom>
          <a:noFill/>
          <a:ln>
            <a:noFill/>
          </a:ln>
        </p:spPr>
      </p:pic>
      <p:sp>
        <p:nvSpPr>
          <p:cNvPr id="79" name="Google Shape;79;g1f419a44d2f_0_192"/>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0" name="Google Shape;80;g1f419a44d2f_0_192"/>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1" name="Google Shape;81;g1f419a44d2f_0_19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2" name="Google Shape;82;g1f419a44d2f_0_19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3" name="Google Shape;83;g1f419a44d2f_0_19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84" name="Google Shape;84;g1f419a44d2f_0_192"/>
          <p:cNvPicPr preferRelativeResize="0"/>
          <p:nvPr/>
        </p:nvPicPr>
        <p:blipFill rotWithShape="1">
          <a:blip r:embed="rId2">
            <a:alphaModFix/>
          </a:blip>
          <a:srcRect b="13563" l="1075" r="5440" t="5069"/>
          <a:stretch/>
        </p:blipFill>
        <p:spPr>
          <a:xfrm>
            <a:off x="5633975" y="5881950"/>
            <a:ext cx="3500500" cy="9300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20" Type="http://schemas.openxmlformats.org/officeDocument/2006/relationships/image" Target="../media/image42.jpg"/><Relationship Id="rId11" Type="http://schemas.openxmlformats.org/officeDocument/2006/relationships/image" Target="../media/image29.jpg"/><Relationship Id="rId10" Type="http://schemas.openxmlformats.org/officeDocument/2006/relationships/image" Target="../media/image31.jpg"/><Relationship Id="rId13" Type="http://schemas.openxmlformats.org/officeDocument/2006/relationships/image" Target="../media/image33.jpg"/><Relationship Id="rId12"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5.jpg"/><Relationship Id="rId4" Type="http://schemas.openxmlformats.org/officeDocument/2006/relationships/image" Target="../media/image26.jpg"/><Relationship Id="rId9" Type="http://schemas.openxmlformats.org/officeDocument/2006/relationships/image" Target="../media/image30.jpg"/><Relationship Id="rId15" Type="http://schemas.openxmlformats.org/officeDocument/2006/relationships/image" Target="../media/image39.png"/><Relationship Id="rId14" Type="http://schemas.openxmlformats.org/officeDocument/2006/relationships/image" Target="../media/image36.jpg"/><Relationship Id="rId17" Type="http://schemas.openxmlformats.org/officeDocument/2006/relationships/image" Target="../media/image37.jpg"/><Relationship Id="rId16" Type="http://schemas.openxmlformats.org/officeDocument/2006/relationships/image" Target="../media/image34.jpg"/><Relationship Id="rId5" Type="http://schemas.openxmlformats.org/officeDocument/2006/relationships/image" Target="../media/image23.jpg"/><Relationship Id="rId19" Type="http://schemas.openxmlformats.org/officeDocument/2006/relationships/image" Target="../media/image40.jpg"/><Relationship Id="rId6" Type="http://schemas.openxmlformats.org/officeDocument/2006/relationships/image" Target="../media/image27.jpg"/><Relationship Id="rId18" Type="http://schemas.openxmlformats.org/officeDocument/2006/relationships/image" Target="../media/image38.jpg"/><Relationship Id="rId7" Type="http://schemas.openxmlformats.org/officeDocument/2006/relationships/image" Target="../media/image24.jpg"/><Relationship Id="rId8" Type="http://schemas.openxmlformats.org/officeDocument/2006/relationships/image" Target="../media/image2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1.png"/><Relationship Id="rId4" Type="http://schemas.openxmlformats.org/officeDocument/2006/relationships/hyperlink" Target="https://www.saem.org/research/strategic-goals-for-emergency-medicine-nih-funding"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1" Type="http://schemas.openxmlformats.org/officeDocument/2006/relationships/image" Target="../media/image49.jpg"/><Relationship Id="rId10" Type="http://schemas.openxmlformats.org/officeDocument/2006/relationships/image" Target="../media/image45.jpg"/><Relationship Id="rId13" Type="http://schemas.openxmlformats.org/officeDocument/2006/relationships/image" Target="../media/image61.jpg"/><Relationship Id="rId12"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3.png"/><Relationship Id="rId4" Type="http://schemas.openxmlformats.org/officeDocument/2006/relationships/image" Target="../media/image62.jpg"/><Relationship Id="rId9" Type="http://schemas.openxmlformats.org/officeDocument/2006/relationships/image" Target="../media/image48.jpg"/><Relationship Id="rId15" Type="http://schemas.openxmlformats.org/officeDocument/2006/relationships/image" Target="../media/image52.png"/><Relationship Id="rId14" Type="http://schemas.openxmlformats.org/officeDocument/2006/relationships/image" Target="../media/image55.jpg"/><Relationship Id="rId17" Type="http://schemas.openxmlformats.org/officeDocument/2006/relationships/image" Target="../media/image56.png"/><Relationship Id="rId16"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46.jpg"/><Relationship Id="rId7" Type="http://schemas.openxmlformats.org/officeDocument/2006/relationships/image" Target="../media/image51.png"/><Relationship Id="rId8" Type="http://schemas.openxmlformats.org/officeDocument/2006/relationships/image" Target="../media/image4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8.png"/><Relationship Id="rId4" Type="http://schemas.openxmlformats.org/officeDocument/2006/relationships/hyperlink" Target="https://www.saem.org/about-saem/Services/consultation-service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0.png"/><Relationship Id="rId4" Type="http://schemas.openxmlformats.org/officeDocument/2006/relationships/hyperlink" Target="https://www.saem.org/meetings-and-events/annual-meeting/education/consensus-conference"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mailto:aacem@saem.or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
          <p:cNvSpPr txBox="1"/>
          <p:nvPr>
            <p:ph type="ctrTitle"/>
          </p:nvPr>
        </p:nvSpPr>
        <p:spPr>
          <a:xfrm>
            <a:off x="143100" y="3074150"/>
            <a:ext cx="8927400" cy="1470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400"/>
              <a:buFont typeface="Calibri"/>
              <a:buNone/>
            </a:pPr>
            <a:r>
              <a:rPr lang="en-US"/>
              <a:t>AACEM Executive Committee Update</a:t>
            </a:r>
            <a:endParaRPr/>
          </a:p>
          <a:p>
            <a:pPr indent="0" lvl="0" marL="0" rtl="0" algn="l">
              <a:lnSpc>
                <a:spcPct val="100000"/>
              </a:lnSpc>
              <a:spcBef>
                <a:spcPts val="0"/>
              </a:spcBef>
              <a:spcAft>
                <a:spcPts val="0"/>
              </a:spcAft>
              <a:buClr>
                <a:schemeClr val="lt1"/>
              </a:buClr>
              <a:buSzPts val="4400"/>
              <a:buFont typeface="Calibri"/>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g26b6ce91979_0_347"/>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en-US"/>
              <a:t>Recent AACEM Position Statements </a:t>
            </a:r>
            <a:endParaRPr/>
          </a:p>
        </p:txBody>
      </p:sp>
      <p:sp>
        <p:nvSpPr>
          <p:cNvPr id="227" name="Google Shape;227;g26b6ce91979_0_347"/>
          <p:cNvSpPr txBox="1"/>
          <p:nvPr>
            <p:ph idx="1" type="body"/>
          </p:nvPr>
        </p:nvSpPr>
        <p:spPr>
          <a:xfrm>
            <a:off x="457200" y="1600200"/>
            <a:ext cx="8052000" cy="4526100"/>
          </a:xfrm>
          <a:prstGeom prst="rect">
            <a:avLst/>
          </a:prstGeom>
          <a:noFill/>
          <a:ln>
            <a:noFill/>
          </a:ln>
        </p:spPr>
        <p:txBody>
          <a:bodyPr anchorCtr="0" anchor="t" bIns="45700" lIns="91425" spcFirstLastPara="1" rIns="91425" wrap="square" tIns="45700">
            <a:normAutofit fontScale="92500" lnSpcReduction="20000"/>
          </a:bodyPr>
          <a:lstStyle/>
          <a:p>
            <a:pPr indent="-369570" lvl="0" marL="457200" rtl="0" algn="l">
              <a:lnSpc>
                <a:spcPct val="115000"/>
              </a:lnSpc>
              <a:spcBef>
                <a:spcPts val="700"/>
              </a:spcBef>
              <a:spcAft>
                <a:spcPts val="0"/>
              </a:spcAft>
              <a:buSzPct val="100000"/>
              <a:buChar char="•"/>
            </a:pPr>
            <a:r>
              <a:rPr lang="en-US" sz="2400"/>
              <a:t>AACEM </a:t>
            </a:r>
            <a:r>
              <a:rPr lang="en-US" sz="2400"/>
              <a:t>approved</a:t>
            </a:r>
            <a:r>
              <a:rPr lang="en-US" sz="2400"/>
              <a:t> signing onto CFAS letter in support of the Substance Use Disorder Workforce Act (H.R. 7050).</a:t>
            </a:r>
            <a:endParaRPr sz="2400"/>
          </a:p>
          <a:p>
            <a:pPr indent="-369570" lvl="0" marL="457200" rtl="0" algn="l">
              <a:lnSpc>
                <a:spcPct val="115000"/>
              </a:lnSpc>
              <a:spcBef>
                <a:spcPts val="0"/>
              </a:spcBef>
              <a:spcAft>
                <a:spcPts val="0"/>
              </a:spcAft>
              <a:buSzPct val="100000"/>
              <a:buChar char="•"/>
            </a:pPr>
            <a:r>
              <a:rPr lang="en-US" sz="2400"/>
              <a:t>AACEM approved the Joint EM Statement regarding the SCOTUS affirmative action decision.</a:t>
            </a:r>
            <a:endParaRPr sz="2400"/>
          </a:p>
          <a:p>
            <a:pPr indent="-369570" lvl="0" marL="457200" rtl="0" algn="l">
              <a:lnSpc>
                <a:spcPct val="115000"/>
              </a:lnSpc>
              <a:spcBef>
                <a:spcPts val="0"/>
              </a:spcBef>
              <a:spcAft>
                <a:spcPts val="0"/>
              </a:spcAft>
              <a:buSzPct val="100000"/>
              <a:buChar char="•"/>
            </a:pPr>
            <a:r>
              <a:rPr lang="en-US" sz="2400"/>
              <a:t>AACEM approved signing onto the ACEP Joint Statement on the Emergency Medicine 2023 Match Results.</a:t>
            </a:r>
            <a:endParaRPr sz="2400"/>
          </a:p>
          <a:p>
            <a:pPr indent="-369570" lvl="0" marL="457200" rtl="0" algn="l">
              <a:lnSpc>
                <a:spcPct val="115000"/>
              </a:lnSpc>
              <a:spcBef>
                <a:spcPts val="0"/>
              </a:spcBef>
              <a:spcAft>
                <a:spcPts val="0"/>
              </a:spcAft>
              <a:buSzPct val="100000"/>
              <a:buChar char="•"/>
            </a:pPr>
            <a:r>
              <a:rPr lang="en-US" sz="2400"/>
              <a:t>AACEM approved signing onto the HPNEC FY 24 Letter to Appropriators.</a:t>
            </a:r>
            <a:endParaRPr sz="2400"/>
          </a:p>
          <a:p>
            <a:pPr indent="-369570" lvl="0" marL="457200" rtl="0" algn="l">
              <a:lnSpc>
                <a:spcPct val="115000"/>
              </a:lnSpc>
              <a:spcBef>
                <a:spcPts val="0"/>
              </a:spcBef>
              <a:spcAft>
                <a:spcPts val="0"/>
              </a:spcAft>
              <a:buSzPct val="100000"/>
              <a:buChar char="•"/>
            </a:pPr>
            <a:r>
              <a:rPr lang="en-US" sz="2400"/>
              <a:t>AACEM approved signing onto the CFAS Resident Physician Shortage Reduction Act Letter. </a:t>
            </a:r>
            <a:endParaRPr sz="2400"/>
          </a:p>
          <a:p>
            <a:pPr indent="-369570" lvl="0" marL="457200" rtl="0" algn="l">
              <a:lnSpc>
                <a:spcPct val="115000"/>
              </a:lnSpc>
              <a:spcBef>
                <a:spcPts val="0"/>
              </a:spcBef>
              <a:spcAft>
                <a:spcPts val="0"/>
              </a:spcAft>
              <a:buSzPct val="100000"/>
              <a:buChar char="•"/>
            </a:pPr>
            <a:r>
              <a:rPr lang="en-US" sz="2400"/>
              <a:t>AACEM approved signing onto the Joint Statement on the Value of Peer Review and the Importance of Gathering Occurrence Data.</a:t>
            </a:r>
            <a:endParaRPr sz="24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g26b6ce91979_0_352"/>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en-US"/>
              <a:t>AACEM Events at SAEM24</a:t>
            </a:r>
            <a:endParaRPr/>
          </a:p>
        </p:txBody>
      </p:sp>
      <p:sp>
        <p:nvSpPr>
          <p:cNvPr id="233" name="Google Shape;233;g26b6ce91979_0_352"/>
          <p:cNvSpPr txBox="1"/>
          <p:nvPr>
            <p:ph idx="1" type="body"/>
          </p:nvPr>
        </p:nvSpPr>
        <p:spPr>
          <a:xfrm>
            <a:off x="457200" y="1600200"/>
            <a:ext cx="8052000" cy="4526100"/>
          </a:xfrm>
          <a:prstGeom prst="rect">
            <a:avLst/>
          </a:prstGeom>
          <a:noFill/>
          <a:ln>
            <a:noFill/>
          </a:ln>
        </p:spPr>
        <p:txBody>
          <a:bodyPr anchorCtr="0" anchor="t" bIns="45700" lIns="91425" spcFirstLastPara="1" rIns="91425" wrap="square" tIns="45700">
            <a:normAutofit lnSpcReduction="10000"/>
          </a:bodyPr>
          <a:lstStyle/>
          <a:p>
            <a:pPr indent="0" lvl="0" marL="0" rtl="0" algn="l">
              <a:spcBef>
                <a:spcPts val="360"/>
              </a:spcBef>
              <a:spcAft>
                <a:spcPts val="0"/>
              </a:spcAft>
              <a:buClr>
                <a:schemeClr val="dk1"/>
              </a:buClr>
              <a:buSzPts val="1800"/>
              <a:buFont typeface="Arial"/>
              <a:buNone/>
            </a:pPr>
            <a:r>
              <a:rPr b="1" lang="en-US" sz="2400">
                <a:solidFill>
                  <a:srgbClr val="FF0000"/>
                </a:solidFill>
              </a:rPr>
              <a:t>Save the Date: </a:t>
            </a:r>
            <a:r>
              <a:rPr lang="en-US" sz="2400"/>
              <a:t>	</a:t>
            </a:r>
            <a:endParaRPr sz="2400"/>
          </a:p>
          <a:p>
            <a:pPr indent="-381000" lvl="0" marL="457200" rtl="0" algn="l">
              <a:spcBef>
                <a:spcPts val="360"/>
              </a:spcBef>
              <a:spcAft>
                <a:spcPts val="0"/>
              </a:spcAft>
              <a:buSzPts val="2400"/>
              <a:buChar char="•"/>
            </a:pPr>
            <a:r>
              <a:rPr b="1" lang="en-US" sz="2400"/>
              <a:t>Cocktails with Chairs w/RAMS and EMRA</a:t>
            </a:r>
            <a:r>
              <a:rPr lang="en-US" sz="2400"/>
              <a:t>: Thursday, May 16, 2024, 4:30-6:00 pm, Sheraton Grand Phoenix</a:t>
            </a:r>
            <a:endParaRPr sz="2400"/>
          </a:p>
          <a:p>
            <a:pPr indent="-381000" lvl="0" marL="457200" rtl="0" algn="l">
              <a:spcBef>
                <a:spcPts val="0"/>
              </a:spcBef>
              <a:spcAft>
                <a:spcPts val="0"/>
              </a:spcAft>
              <a:buSzPts val="2400"/>
              <a:buChar char="•"/>
            </a:pPr>
            <a:r>
              <a:rPr b="1" lang="en-US" sz="2400"/>
              <a:t>AACEM Chairs Dinner:</a:t>
            </a:r>
            <a:r>
              <a:rPr lang="en-US" sz="2400"/>
              <a:t> Thursday, May 16, 2024, 6:00-10:00 pm, Mancuso's: 201 E. Washington Street (Collier Center / Bank of America, outside on the second level)</a:t>
            </a:r>
            <a:endParaRPr sz="2400"/>
          </a:p>
          <a:p>
            <a:pPr indent="-381000" lvl="1" marL="914400" rtl="0" algn="l">
              <a:spcBef>
                <a:spcPts val="0"/>
              </a:spcBef>
              <a:spcAft>
                <a:spcPts val="0"/>
              </a:spcAft>
              <a:buSzPts val="2400"/>
              <a:buChar char="–"/>
            </a:pPr>
            <a:r>
              <a:rPr lang="en-US" sz="2400">
                <a:solidFill>
                  <a:srgbClr val="FF0000"/>
                </a:solidFill>
              </a:rPr>
              <a:t>Register by May 1st! </a:t>
            </a:r>
            <a:r>
              <a:rPr lang="en-US" sz="2400"/>
              <a:t>This event is complimentary for AACEM members. Guests of AACEM members may attend for $75 per person.</a:t>
            </a:r>
            <a:endParaRPr sz="2400"/>
          </a:p>
          <a:p>
            <a:pPr indent="0" lvl="0" marL="0" rtl="0" algn="l">
              <a:spcBef>
                <a:spcPts val="360"/>
              </a:spcBef>
              <a:spcAft>
                <a:spcPts val="0"/>
              </a:spcAft>
              <a:buClr>
                <a:schemeClr val="dk1"/>
              </a:buClr>
              <a:buSzPts val="1800"/>
              <a:buFont typeface="Arial"/>
              <a:buNone/>
            </a:pPr>
            <a:r>
              <a:rPr b="1" lang="en-US" sz="2400">
                <a:solidFill>
                  <a:srgbClr val="FF0000"/>
                </a:solidFill>
              </a:rPr>
              <a:t>AACEM Sponsored Didactic:</a:t>
            </a:r>
            <a:endParaRPr b="1" sz="2400">
              <a:solidFill>
                <a:srgbClr val="FF0000"/>
              </a:solidFill>
            </a:endParaRPr>
          </a:p>
          <a:p>
            <a:pPr indent="-381000" lvl="0" marL="457200" rtl="0" algn="l">
              <a:spcBef>
                <a:spcPts val="360"/>
              </a:spcBef>
              <a:spcAft>
                <a:spcPts val="0"/>
              </a:spcAft>
              <a:buSzPts val="2400"/>
              <a:buChar char="•"/>
            </a:pPr>
            <a:r>
              <a:rPr lang="en-US" sz="2400"/>
              <a:t>Challenges Junior and Mid-Career Faculty Face in Academic Emergency Medicine and How to Support Them</a:t>
            </a:r>
            <a:endParaRPr sz="24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g26b6ce91979_0_357"/>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en-US"/>
              <a:t>AACEM at ACEP24</a:t>
            </a:r>
            <a:endParaRPr/>
          </a:p>
        </p:txBody>
      </p:sp>
      <p:sp>
        <p:nvSpPr>
          <p:cNvPr id="239" name="Google Shape;239;g26b6ce91979_0_357"/>
          <p:cNvSpPr txBox="1"/>
          <p:nvPr>
            <p:ph idx="1" type="body"/>
          </p:nvPr>
        </p:nvSpPr>
        <p:spPr>
          <a:xfrm>
            <a:off x="457200" y="2063650"/>
            <a:ext cx="4587300" cy="3069900"/>
          </a:xfrm>
          <a:prstGeom prst="rect">
            <a:avLst/>
          </a:prstGeom>
          <a:noFill/>
          <a:ln>
            <a:noFill/>
          </a:ln>
        </p:spPr>
        <p:txBody>
          <a:bodyPr anchorCtr="0" anchor="t" bIns="45700" lIns="91425" spcFirstLastPara="1" rIns="91425" wrap="square" tIns="45700">
            <a:normAutofit/>
          </a:bodyPr>
          <a:lstStyle/>
          <a:p>
            <a:pPr indent="0" lvl="0" marL="0" rtl="0" algn="ctr">
              <a:lnSpc>
                <a:spcPct val="115000"/>
              </a:lnSpc>
              <a:spcBef>
                <a:spcPts val="700"/>
              </a:spcBef>
              <a:spcAft>
                <a:spcPts val="0"/>
              </a:spcAft>
              <a:buNone/>
            </a:pPr>
            <a:r>
              <a:rPr b="1" lang="en-US" sz="2400">
                <a:solidFill>
                  <a:srgbClr val="FF0000"/>
                </a:solidFill>
              </a:rPr>
              <a:t>SAVE THE DATE!</a:t>
            </a:r>
            <a:endParaRPr b="1" sz="2400">
              <a:solidFill>
                <a:srgbClr val="FF0000"/>
              </a:solidFill>
            </a:endParaRPr>
          </a:p>
          <a:p>
            <a:pPr indent="0" lvl="0" marL="0" rtl="0" algn="ctr">
              <a:lnSpc>
                <a:spcPct val="115000"/>
              </a:lnSpc>
              <a:spcBef>
                <a:spcPts val="700"/>
              </a:spcBef>
              <a:spcAft>
                <a:spcPts val="0"/>
              </a:spcAft>
              <a:buNone/>
            </a:pPr>
            <a:r>
              <a:rPr b="1" lang="en-US" sz="2400"/>
              <a:t>AACEM Annual Breakfast at ACEP24! </a:t>
            </a:r>
            <a:endParaRPr b="1" sz="2400"/>
          </a:p>
          <a:p>
            <a:pPr indent="0" lvl="0" marL="0" rtl="0" algn="ctr">
              <a:lnSpc>
                <a:spcPct val="115000"/>
              </a:lnSpc>
              <a:spcBef>
                <a:spcPts val="700"/>
              </a:spcBef>
              <a:spcAft>
                <a:spcPts val="0"/>
              </a:spcAft>
              <a:buNone/>
            </a:pPr>
            <a:r>
              <a:rPr b="1" lang="en-US" sz="2400"/>
              <a:t>Date: </a:t>
            </a:r>
            <a:r>
              <a:rPr lang="en-US" sz="2400"/>
              <a:t>Tuesday, October 1st, 2024</a:t>
            </a:r>
            <a:endParaRPr sz="2400"/>
          </a:p>
          <a:p>
            <a:pPr indent="0" lvl="0" marL="0" rtl="0" algn="ctr">
              <a:lnSpc>
                <a:spcPct val="115000"/>
              </a:lnSpc>
              <a:spcBef>
                <a:spcPts val="700"/>
              </a:spcBef>
              <a:spcAft>
                <a:spcPts val="0"/>
              </a:spcAft>
              <a:buNone/>
            </a:pPr>
            <a:r>
              <a:rPr b="1" lang="en-US" sz="2400"/>
              <a:t>Time:</a:t>
            </a:r>
            <a:r>
              <a:rPr lang="en-US" sz="2400"/>
              <a:t> 7:00 am - 9:00 am</a:t>
            </a:r>
            <a:endParaRPr sz="2400"/>
          </a:p>
          <a:p>
            <a:pPr indent="0" lvl="0" marL="0" rtl="0" algn="ctr">
              <a:lnSpc>
                <a:spcPct val="115000"/>
              </a:lnSpc>
              <a:spcBef>
                <a:spcPts val="700"/>
              </a:spcBef>
              <a:spcAft>
                <a:spcPts val="0"/>
              </a:spcAft>
              <a:buNone/>
            </a:pPr>
            <a:r>
              <a:rPr b="1" lang="en-US" sz="2400"/>
              <a:t>Location:</a:t>
            </a:r>
            <a:r>
              <a:rPr lang="en-US" sz="2400"/>
              <a:t> </a:t>
            </a:r>
            <a:r>
              <a:rPr lang="en-US" sz="2400">
                <a:extLst>
                  <a:ext uri="http://customooxmlschemas.google.com/">
                    <go:slidesCustomData xmlns:go="http://customooxmlschemas.google.com/" textRoundtripDataId="0"/>
                  </a:ext>
                </a:extLst>
              </a:rPr>
              <a:t>Las Vegas, </a:t>
            </a:r>
            <a:r>
              <a:rPr lang="en-US" sz="2400"/>
              <a:t>TBD</a:t>
            </a:r>
            <a:endParaRPr sz="2400"/>
          </a:p>
        </p:txBody>
      </p:sp>
      <p:pic>
        <p:nvPicPr>
          <p:cNvPr id="240" name="Google Shape;240;g26b6ce91979_0_357"/>
          <p:cNvPicPr preferRelativeResize="0"/>
          <p:nvPr/>
        </p:nvPicPr>
        <p:blipFill>
          <a:blip r:embed="rId3">
            <a:alphaModFix/>
          </a:blip>
          <a:stretch>
            <a:fillRect/>
          </a:stretch>
        </p:blipFill>
        <p:spPr>
          <a:xfrm>
            <a:off x="5161250" y="2166399"/>
            <a:ext cx="3794700" cy="25252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g26b6ce91979_0_362"/>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en-US"/>
              <a:t>2025 AACEM/AAAEM Retreat</a:t>
            </a:r>
            <a:endParaRPr/>
          </a:p>
        </p:txBody>
      </p:sp>
      <p:sp>
        <p:nvSpPr>
          <p:cNvPr id="246" name="Google Shape;246;g26b6ce91979_0_362"/>
          <p:cNvSpPr txBox="1"/>
          <p:nvPr>
            <p:ph idx="1" type="body"/>
          </p:nvPr>
        </p:nvSpPr>
        <p:spPr>
          <a:xfrm>
            <a:off x="4888550" y="2152663"/>
            <a:ext cx="4071000" cy="3426300"/>
          </a:xfrm>
          <a:prstGeom prst="rect">
            <a:avLst/>
          </a:prstGeom>
          <a:noFill/>
          <a:ln>
            <a:noFill/>
          </a:ln>
        </p:spPr>
        <p:txBody>
          <a:bodyPr anchorCtr="0" anchor="t" bIns="45700" lIns="91425" spcFirstLastPara="1" rIns="91425" wrap="square" tIns="45700">
            <a:normAutofit/>
          </a:bodyPr>
          <a:lstStyle/>
          <a:p>
            <a:pPr indent="0" lvl="0" marL="0" rtl="0" algn="ctr">
              <a:lnSpc>
                <a:spcPct val="115000"/>
              </a:lnSpc>
              <a:spcBef>
                <a:spcPts val="700"/>
              </a:spcBef>
              <a:spcAft>
                <a:spcPts val="0"/>
              </a:spcAft>
              <a:buClr>
                <a:schemeClr val="dk1"/>
              </a:buClr>
              <a:buSzPts val="1100"/>
              <a:buFont typeface="Arial"/>
              <a:buNone/>
            </a:pPr>
            <a:r>
              <a:rPr b="1" lang="en-US" sz="2400">
                <a:solidFill>
                  <a:srgbClr val="FF0000"/>
                </a:solidFill>
              </a:rPr>
              <a:t>SAVE THE DATE!</a:t>
            </a:r>
            <a:endParaRPr b="1" sz="2400">
              <a:solidFill>
                <a:srgbClr val="FF0000"/>
              </a:solidFill>
            </a:endParaRPr>
          </a:p>
          <a:p>
            <a:pPr indent="0" lvl="0" marL="0" rtl="0" algn="ctr">
              <a:lnSpc>
                <a:spcPct val="115000"/>
              </a:lnSpc>
              <a:spcBef>
                <a:spcPts val="700"/>
              </a:spcBef>
              <a:spcAft>
                <a:spcPts val="0"/>
              </a:spcAft>
              <a:buClr>
                <a:schemeClr val="dk1"/>
              </a:buClr>
              <a:buSzPts val="1100"/>
              <a:buFont typeface="Arial"/>
              <a:buNone/>
            </a:pPr>
            <a:r>
              <a:rPr b="1" lang="en-US" sz="2400"/>
              <a:t>2025 AACEM/AAAEM Annual Retreat</a:t>
            </a:r>
            <a:endParaRPr b="1" sz="2400"/>
          </a:p>
          <a:p>
            <a:pPr indent="0" lvl="0" marL="0" rtl="0" algn="ctr">
              <a:lnSpc>
                <a:spcPct val="115000"/>
              </a:lnSpc>
              <a:spcBef>
                <a:spcPts val="700"/>
              </a:spcBef>
              <a:spcAft>
                <a:spcPts val="0"/>
              </a:spcAft>
              <a:buClr>
                <a:schemeClr val="dk1"/>
              </a:buClr>
              <a:buSzPts val="1100"/>
              <a:buFont typeface="Arial"/>
              <a:buNone/>
            </a:pPr>
            <a:r>
              <a:rPr b="1" lang="en-US" sz="2400"/>
              <a:t>Dates: </a:t>
            </a:r>
            <a:r>
              <a:rPr lang="en-US" sz="2400"/>
              <a:t>March 16 - 19, 2025</a:t>
            </a:r>
            <a:endParaRPr sz="2400"/>
          </a:p>
          <a:p>
            <a:pPr indent="0" lvl="0" marL="0" rtl="0" algn="ctr">
              <a:lnSpc>
                <a:spcPct val="115000"/>
              </a:lnSpc>
              <a:spcBef>
                <a:spcPts val="700"/>
              </a:spcBef>
              <a:spcAft>
                <a:spcPts val="0"/>
              </a:spcAft>
              <a:buClr>
                <a:schemeClr val="dk1"/>
              </a:buClr>
              <a:buSzPts val="1100"/>
              <a:buFont typeface="Arial"/>
              <a:buNone/>
            </a:pPr>
            <a:r>
              <a:rPr b="1" lang="en-US" sz="2400"/>
              <a:t>Location:</a:t>
            </a:r>
            <a:r>
              <a:rPr lang="en-US" sz="2400"/>
              <a:t> The Lodge at Sonoma Resort, Sonoma, CA</a:t>
            </a:r>
            <a:endParaRPr b="1" sz="2400"/>
          </a:p>
        </p:txBody>
      </p:sp>
      <p:pic>
        <p:nvPicPr>
          <p:cNvPr id="247" name="Google Shape;247;g26b6ce91979_0_362"/>
          <p:cNvPicPr preferRelativeResize="0"/>
          <p:nvPr/>
        </p:nvPicPr>
        <p:blipFill>
          <a:blip r:embed="rId3">
            <a:alphaModFix/>
          </a:blip>
          <a:stretch>
            <a:fillRect/>
          </a:stretch>
        </p:blipFill>
        <p:spPr>
          <a:xfrm>
            <a:off x="0" y="2152675"/>
            <a:ext cx="4807450" cy="32041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g26b6ce91979_0_370"/>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en-US"/>
              <a:t>Thank You!</a:t>
            </a:r>
            <a:endParaRPr/>
          </a:p>
        </p:txBody>
      </p:sp>
      <p:sp>
        <p:nvSpPr>
          <p:cNvPr id="253" name="Google Shape;253;g26b6ce91979_0_370"/>
          <p:cNvSpPr txBox="1"/>
          <p:nvPr>
            <p:ph idx="1" type="body"/>
          </p:nvPr>
        </p:nvSpPr>
        <p:spPr>
          <a:xfrm>
            <a:off x="3071250" y="2075625"/>
            <a:ext cx="5514000" cy="3426300"/>
          </a:xfrm>
          <a:prstGeom prst="rect">
            <a:avLst/>
          </a:prstGeom>
          <a:noFill/>
          <a:ln>
            <a:noFill/>
          </a:ln>
        </p:spPr>
        <p:txBody>
          <a:bodyPr anchorCtr="0" anchor="t" bIns="45700" lIns="91425" spcFirstLastPara="1" rIns="91425" wrap="square" tIns="45700">
            <a:normAutofit/>
          </a:bodyPr>
          <a:lstStyle/>
          <a:p>
            <a:pPr indent="0" lvl="0" marL="0" rtl="0" algn="ctr">
              <a:lnSpc>
                <a:spcPct val="115000"/>
              </a:lnSpc>
              <a:spcBef>
                <a:spcPts val="700"/>
              </a:spcBef>
              <a:spcAft>
                <a:spcPts val="0"/>
              </a:spcAft>
              <a:buNone/>
            </a:pPr>
            <a:r>
              <a:rPr b="1" lang="en-US" sz="2400">
                <a:solidFill>
                  <a:srgbClr val="FF0000"/>
                </a:solidFill>
              </a:rPr>
              <a:t>A special </a:t>
            </a:r>
            <a:r>
              <a:rPr b="1" lang="en-US" sz="2400" u="sng">
                <a:solidFill>
                  <a:srgbClr val="FF0000"/>
                </a:solidFill>
              </a:rPr>
              <a:t>THANK YOU</a:t>
            </a:r>
            <a:r>
              <a:rPr b="1" lang="en-US" sz="2400">
                <a:solidFill>
                  <a:srgbClr val="FF0000"/>
                </a:solidFill>
              </a:rPr>
              <a:t> to all those who are joining us for their last AACEM retreat! </a:t>
            </a:r>
            <a:endParaRPr b="1" sz="2400">
              <a:solidFill>
                <a:srgbClr val="FF0000"/>
              </a:solidFill>
            </a:endParaRPr>
          </a:p>
          <a:p>
            <a:pPr indent="0" lvl="0" marL="0" rtl="0" algn="ctr">
              <a:lnSpc>
                <a:spcPct val="115000"/>
              </a:lnSpc>
              <a:spcBef>
                <a:spcPts val="700"/>
              </a:spcBef>
              <a:spcAft>
                <a:spcPts val="0"/>
              </a:spcAft>
              <a:buNone/>
            </a:pPr>
            <a:r>
              <a:rPr b="1" lang="en-US" sz="2400">
                <a:solidFill>
                  <a:srgbClr val="0000FF"/>
                </a:solidFill>
              </a:rPr>
              <a:t>We wish </a:t>
            </a:r>
            <a:r>
              <a:rPr b="1" lang="en-US" sz="2400">
                <a:solidFill>
                  <a:srgbClr val="0000FF"/>
                </a:solidFill>
              </a:rPr>
              <a:t>you</a:t>
            </a:r>
            <a:r>
              <a:rPr b="1" lang="en-US" sz="2400">
                <a:solidFill>
                  <a:srgbClr val="0000FF"/>
                </a:solidFill>
              </a:rPr>
              <a:t> all the very best in your future endeavors! You have all made a lasting impact on </a:t>
            </a:r>
            <a:r>
              <a:rPr b="1" lang="en-US" sz="2400">
                <a:solidFill>
                  <a:srgbClr val="0000FF"/>
                </a:solidFill>
              </a:rPr>
              <a:t>academic</a:t>
            </a:r>
            <a:r>
              <a:rPr b="1" lang="en-US" sz="2400">
                <a:solidFill>
                  <a:srgbClr val="0000FF"/>
                </a:solidFill>
              </a:rPr>
              <a:t> emergency medicine! </a:t>
            </a:r>
            <a:endParaRPr b="1" sz="2400">
              <a:solidFill>
                <a:srgbClr val="0000FF"/>
              </a:solidFill>
            </a:endParaRPr>
          </a:p>
        </p:txBody>
      </p:sp>
      <p:pic>
        <p:nvPicPr>
          <p:cNvPr id="254" name="Google Shape;254;g26b6ce91979_0_370"/>
          <p:cNvPicPr preferRelativeResize="0"/>
          <p:nvPr/>
        </p:nvPicPr>
        <p:blipFill>
          <a:blip r:embed="rId3">
            <a:alphaModFix/>
          </a:blip>
          <a:stretch>
            <a:fillRect/>
          </a:stretch>
        </p:blipFill>
        <p:spPr>
          <a:xfrm rot="-1585060">
            <a:off x="-543578" y="1335779"/>
            <a:ext cx="4669507" cy="466951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g26b6ce91979_0_6"/>
          <p:cNvSpPr txBox="1"/>
          <p:nvPr>
            <p:ph type="ctrTitle"/>
          </p:nvPr>
        </p:nvSpPr>
        <p:spPr>
          <a:xfrm>
            <a:off x="143100" y="3074150"/>
            <a:ext cx="8927400" cy="1470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lt1"/>
              </a:buClr>
              <a:buSzPct val="100000"/>
              <a:buFont typeface="Calibri"/>
              <a:buNone/>
            </a:pPr>
            <a:r>
              <a:rPr lang="en-US"/>
              <a:t>AACEM Membership Committee Update - Dr. Carl Chudnofsky</a:t>
            </a:r>
            <a:endParaRPr/>
          </a:p>
          <a:p>
            <a:pPr indent="0" lvl="0" marL="0" rtl="0" algn="l">
              <a:lnSpc>
                <a:spcPct val="100000"/>
              </a:lnSpc>
              <a:spcBef>
                <a:spcPts val="0"/>
              </a:spcBef>
              <a:spcAft>
                <a:spcPts val="0"/>
              </a:spcAft>
              <a:buClr>
                <a:schemeClr val="lt1"/>
              </a:buClr>
              <a:buSzPct val="100000"/>
              <a:buFont typeface="Calibri"/>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g1f4045c50b7_1_2"/>
          <p:cNvSpPr txBox="1"/>
          <p:nvPr>
            <p:ph type="ctrTitle"/>
          </p:nvPr>
        </p:nvSpPr>
        <p:spPr>
          <a:xfrm>
            <a:off x="457200" y="3074138"/>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Calibri"/>
              <a:buNone/>
            </a:pPr>
            <a:r>
              <a:rPr lang="en-US"/>
              <a:t>Membership Committee Report</a:t>
            </a:r>
            <a:br>
              <a:rPr lang="en-US"/>
            </a:br>
            <a:r>
              <a:rPr lang="en-US"/>
              <a:t>2023 - 2024</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g1f4045c50b7_1_6"/>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en-US"/>
              <a:t>2023-2024 Committee Members</a:t>
            </a:r>
            <a:endParaRPr/>
          </a:p>
        </p:txBody>
      </p:sp>
      <p:sp>
        <p:nvSpPr>
          <p:cNvPr id="270" name="Google Shape;270;g1f4045c50b7_1_6"/>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360"/>
              </a:spcBef>
              <a:spcAft>
                <a:spcPts val="0"/>
              </a:spcAft>
              <a:buSzPts val="1800"/>
              <a:buNone/>
            </a:pPr>
            <a:r>
              <a:rPr lang="en-US"/>
              <a:t>Carl Chudnofsky, MD, Chair</a:t>
            </a:r>
            <a:endParaRPr/>
          </a:p>
          <a:p>
            <a:pPr indent="0" lvl="0" marL="0" rtl="0" algn="l">
              <a:lnSpc>
                <a:spcPct val="100000"/>
              </a:lnSpc>
              <a:spcBef>
                <a:spcPts val="360"/>
              </a:spcBef>
              <a:spcAft>
                <a:spcPts val="0"/>
              </a:spcAft>
              <a:buSzPts val="1800"/>
              <a:buNone/>
            </a:pPr>
            <a:r>
              <a:rPr lang="en-US"/>
              <a:t>Gregory Hendey, MD</a:t>
            </a:r>
            <a:endParaRPr/>
          </a:p>
          <a:p>
            <a:pPr indent="0" lvl="0" marL="0" rtl="0" algn="l">
              <a:lnSpc>
                <a:spcPct val="100000"/>
              </a:lnSpc>
              <a:spcBef>
                <a:spcPts val="360"/>
              </a:spcBef>
              <a:spcAft>
                <a:spcPts val="0"/>
              </a:spcAft>
              <a:buSzPts val="1800"/>
              <a:buNone/>
            </a:pPr>
            <a:r>
              <a:rPr lang="en-US"/>
              <a:t>Azita Hamedani, MD</a:t>
            </a:r>
            <a:endParaRPr/>
          </a:p>
          <a:p>
            <a:pPr indent="0" lvl="0" marL="0" rtl="0" algn="l">
              <a:lnSpc>
                <a:spcPct val="100000"/>
              </a:lnSpc>
              <a:spcBef>
                <a:spcPts val="360"/>
              </a:spcBef>
              <a:spcAft>
                <a:spcPts val="0"/>
              </a:spcAft>
              <a:buSzPts val="1800"/>
              <a:buNone/>
            </a:pPr>
            <a:r>
              <a:rPr lang="en-US"/>
              <a:t>Richard Hamilton, MD</a:t>
            </a:r>
            <a:endParaRPr/>
          </a:p>
          <a:p>
            <a:pPr indent="0" lvl="0" marL="0" rtl="0" algn="l">
              <a:lnSpc>
                <a:spcPct val="100000"/>
              </a:lnSpc>
              <a:spcBef>
                <a:spcPts val="360"/>
              </a:spcBef>
              <a:spcAft>
                <a:spcPts val="0"/>
              </a:spcAft>
              <a:buSzPts val="1800"/>
              <a:buNone/>
            </a:pPr>
            <a:r>
              <a:rPr lang="en-US"/>
              <a:t>Richard Wolfe, MD</a:t>
            </a:r>
            <a:endParaRPr/>
          </a:p>
          <a:p>
            <a:pPr indent="0" lvl="0" marL="0" rtl="0" algn="l">
              <a:lnSpc>
                <a:spcPct val="100000"/>
              </a:lnSpc>
              <a:spcBef>
                <a:spcPts val="360"/>
              </a:spcBef>
              <a:spcAft>
                <a:spcPts val="0"/>
              </a:spcAft>
              <a:buSzPts val="1800"/>
              <a:buNone/>
            </a:pPr>
            <a:r>
              <a:rPr lang="en-US"/>
              <a:t>Andy Godwin, MD</a:t>
            </a:r>
            <a:endParaRPr/>
          </a:p>
          <a:p>
            <a:pPr indent="0" lvl="0" marL="0" rtl="0" algn="l">
              <a:lnSpc>
                <a:spcPct val="100000"/>
              </a:lnSpc>
              <a:spcBef>
                <a:spcPts val="360"/>
              </a:spcBef>
              <a:spcAft>
                <a:spcPts val="0"/>
              </a:spcAft>
              <a:buSzPts val="1800"/>
              <a:buNone/>
            </a:pPr>
            <a:r>
              <a:rPr lang="en-US"/>
              <a:t>Andrej Urumov, MD</a:t>
            </a:r>
            <a:endParaRPr/>
          </a:p>
          <a:p>
            <a:pPr indent="0" lvl="0" marL="0" rtl="0" algn="l">
              <a:lnSpc>
                <a:spcPct val="100000"/>
              </a:lnSpc>
              <a:spcBef>
                <a:spcPts val="360"/>
              </a:spcBef>
              <a:spcAft>
                <a:spcPts val="0"/>
              </a:spcAft>
              <a:buSzPts val="1800"/>
              <a:buNone/>
            </a:pPr>
            <a:r>
              <a:rPr lang="en-US"/>
              <a:t>Denis Pauze, MD</a:t>
            </a:r>
            <a:endParaRPr/>
          </a:p>
          <a:p>
            <a:pPr indent="0" lvl="0" marL="0" rtl="0" algn="l">
              <a:lnSpc>
                <a:spcPct val="100000"/>
              </a:lnSpc>
              <a:spcBef>
                <a:spcPts val="360"/>
              </a:spcBef>
              <a:spcAft>
                <a:spcPts val="0"/>
              </a:spcAft>
              <a:buSzPts val="1800"/>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g1f4045c50b7_1_11"/>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en-US"/>
              <a:t>Current AACEM Membership</a:t>
            </a:r>
            <a:endParaRPr/>
          </a:p>
        </p:txBody>
      </p:sp>
      <p:sp>
        <p:nvSpPr>
          <p:cNvPr id="276" name="Google Shape;276;g1f4045c50b7_1_11"/>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p>
            <a:pPr indent="-457200" lvl="0" marL="457200" rtl="0" algn="l">
              <a:lnSpc>
                <a:spcPct val="100000"/>
              </a:lnSpc>
              <a:spcBef>
                <a:spcPts val="360"/>
              </a:spcBef>
              <a:spcAft>
                <a:spcPts val="0"/>
              </a:spcAft>
              <a:buSzPts val="1800"/>
              <a:buChar char="•"/>
            </a:pPr>
            <a:r>
              <a:rPr lang="en-US"/>
              <a:t>Full – 113</a:t>
            </a:r>
            <a:endParaRPr/>
          </a:p>
          <a:p>
            <a:pPr indent="-457200" lvl="0" marL="457200" rtl="0" algn="l">
              <a:lnSpc>
                <a:spcPct val="100000"/>
              </a:lnSpc>
              <a:spcBef>
                <a:spcPts val="360"/>
              </a:spcBef>
              <a:spcAft>
                <a:spcPts val="0"/>
              </a:spcAft>
              <a:buSzPts val="1800"/>
              <a:buChar char="•"/>
            </a:pPr>
            <a:r>
              <a:rPr lang="en-US"/>
              <a:t>Associate – 24</a:t>
            </a:r>
            <a:endParaRPr/>
          </a:p>
          <a:p>
            <a:pPr indent="-457200" lvl="0" marL="457200" rtl="0" algn="l">
              <a:lnSpc>
                <a:spcPct val="100000"/>
              </a:lnSpc>
              <a:spcBef>
                <a:spcPts val="360"/>
              </a:spcBef>
              <a:spcAft>
                <a:spcPts val="0"/>
              </a:spcAft>
              <a:buSzPts val="1800"/>
              <a:buChar char="•"/>
            </a:pPr>
            <a:r>
              <a:rPr lang="en-US"/>
              <a:t>Emeritus – 21</a:t>
            </a:r>
            <a:endParaRPr/>
          </a:p>
          <a:p>
            <a:pPr indent="-342900" lvl="0" marL="457200" rtl="0" algn="l">
              <a:lnSpc>
                <a:spcPct val="100000"/>
              </a:lnSpc>
              <a:spcBef>
                <a:spcPts val="360"/>
              </a:spcBef>
              <a:spcAft>
                <a:spcPts val="0"/>
              </a:spcAft>
              <a:buSzPts val="1800"/>
              <a:buNone/>
            </a:pPr>
            <a:r>
              <a:t/>
            </a:r>
            <a:endParaRPr/>
          </a:p>
          <a:p>
            <a:pPr indent="-457200" lvl="0" marL="457200" rtl="0" algn="l">
              <a:lnSpc>
                <a:spcPct val="100000"/>
              </a:lnSpc>
              <a:spcBef>
                <a:spcPts val="360"/>
              </a:spcBef>
              <a:spcAft>
                <a:spcPts val="0"/>
              </a:spcAft>
              <a:buSzPts val="1800"/>
              <a:buChar char="•"/>
            </a:pPr>
            <a:r>
              <a:rPr b="1" lang="en-US"/>
              <a:t>TOTAL - 168</a:t>
            </a:r>
            <a:endParaRPr b="1"/>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g1f4045c50b7_1_16"/>
          <p:cNvSpPr txBox="1"/>
          <p:nvPr>
            <p:ph type="title"/>
          </p:nvPr>
        </p:nvSpPr>
        <p:spPr>
          <a:xfrm>
            <a:off x="457200" y="157774"/>
            <a:ext cx="84375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r>
              <a:rPr lang="en-US" sz="3800"/>
              <a:t>2023-2024 Membership Committee Goals</a:t>
            </a:r>
            <a:endParaRPr sz="3800"/>
          </a:p>
        </p:txBody>
      </p:sp>
      <p:sp>
        <p:nvSpPr>
          <p:cNvPr id="282" name="Google Shape;282;g1f4045c50b7_1_16"/>
          <p:cNvSpPr txBox="1"/>
          <p:nvPr>
            <p:ph idx="1" type="body"/>
          </p:nvPr>
        </p:nvSpPr>
        <p:spPr>
          <a:xfrm>
            <a:off x="457200" y="1600199"/>
            <a:ext cx="8229600" cy="5058000"/>
          </a:xfrm>
          <a:prstGeom prst="rect">
            <a:avLst/>
          </a:prstGeom>
          <a:noFill/>
          <a:ln>
            <a:noFill/>
          </a:ln>
        </p:spPr>
        <p:txBody>
          <a:bodyPr anchorCtr="0" anchor="t" bIns="45700" lIns="91425" spcFirstLastPara="1" rIns="91425" wrap="square" tIns="45700">
            <a:normAutofit lnSpcReduction="10000"/>
          </a:bodyPr>
          <a:lstStyle/>
          <a:p>
            <a:pPr indent="-342900" lvl="0" marL="457200" rtl="0" algn="l">
              <a:lnSpc>
                <a:spcPct val="100000"/>
              </a:lnSpc>
              <a:spcBef>
                <a:spcPts val="360"/>
              </a:spcBef>
              <a:spcAft>
                <a:spcPts val="0"/>
              </a:spcAft>
              <a:buSzPts val="1800"/>
              <a:buFont typeface="Arial"/>
              <a:buAutoNum type="arabicPeriod"/>
            </a:pPr>
            <a:r>
              <a:rPr b="0" i="0" lang="en-US" sz="2000">
                <a:solidFill>
                  <a:srgbClr val="212121"/>
                </a:solidFill>
                <a:latin typeface="Calibri"/>
                <a:ea typeface="Calibri"/>
                <a:cs typeface="Calibri"/>
                <a:sym typeface="Calibri"/>
              </a:rPr>
              <a:t>Review the list of academic emergency medicine programs and their membership levels quarterly and report to the AACEM Executive Committee once per year prior to elections. – Completed</a:t>
            </a:r>
            <a:endParaRPr b="0" i="0" sz="2000">
              <a:solidFill>
                <a:srgbClr val="212121"/>
              </a:solidFill>
              <a:latin typeface="Arial"/>
              <a:ea typeface="Arial"/>
              <a:cs typeface="Arial"/>
              <a:sym typeface="Arial"/>
            </a:endParaRPr>
          </a:p>
          <a:p>
            <a:pPr indent="-342900" lvl="0" marL="457200" rtl="0" algn="l">
              <a:lnSpc>
                <a:spcPct val="100000"/>
              </a:lnSpc>
              <a:spcBef>
                <a:spcPts val="360"/>
              </a:spcBef>
              <a:spcAft>
                <a:spcPts val="0"/>
              </a:spcAft>
              <a:buSzPts val="1800"/>
              <a:buFont typeface="Arial"/>
              <a:buAutoNum type="arabicPeriod"/>
            </a:pPr>
            <a:r>
              <a:rPr b="0" i="0" lang="en-US" sz="2000">
                <a:solidFill>
                  <a:srgbClr val="212121"/>
                </a:solidFill>
                <a:latin typeface="Calibri"/>
                <a:ea typeface="Calibri"/>
                <a:cs typeface="Calibri"/>
                <a:sym typeface="Calibri"/>
              </a:rPr>
              <a:t>Submit nominees for the AACEM Distinguished Service and Lifetime Awards. – Completed</a:t>
            </a:r>
            <a:endParaRPr b="0" i="0" sz="2000">
              <a:solidFill>
                <a:srgbClr val="212121"/>
              </a:solidFill>
              <a:latin typeface="Arial"/>
              <a:ea typeface="Arial"/>
              <a:cs typeface="Arial"/>
              <a:sym typeface="Arial"/>
            </a:endParaRPr>
          </a:p>
          <a:p>
            <a:pPr indent="-342900" lvl="0" marL="457200" rtl="0" algn="l">
              <a:lnSpc>
                <a:spcPct val="100000"/>
              </a:lnSpc>
              <a:spcBef>
                <a:spcPts val="360"/>
              </a:spcBef>
              <a:spcAft>
                <a:spcPts val="0"/>
              </a:spcAft>
              <a:buSzPts val="1800"/>
              <a:buFont typeface="Arial"/>
              <a:buAutoNum type="arabicPeriod"/>
            </a:pPr>
            <a:r>
              <a:rPr b="0" i="0" lang="en-US" sz="2000">
                <a:solidFill>
                  <a:srgbClr val="212121"/>
                </a:solidFill>
                <a:latin typeface="Calibri"/>
                <a:ea typeface="Calibri"/>
                <a:cs typeface="Calibri"/>
                <a:sym typeface="Calibri"/>
              </a:rPr>
              <a:t>Review and provide recommendations for associate members requesting to be active members status. – Completed        </a:t>
            </a:r>
            <a:endParaRPr b="0" i="0" sz="2000">
              <a:solidFill>
                <a:srgbClr val="212121"/>
              </a:solidFill>
              <a:latin typeface="Arial"/>
              <a:ea typeface="Arial"/>
              <a:cs typeface="Arial"/>
              <a:sym typeface="Arial"/>
            </a:endParaRPr>
          </a:p>
          <a:p>
            <a:pPr indent="-342900" lvl="0" marL="457200" rtl="0" algn="l">
              <a:lnSpc>
                <a:spcPct val="100000"/>
              </a:lnSpc>
              <a:spcBef>
                <a:spcPts val="360"/>
              </a:spcBef>
              <a:spcAft>
                <a:spcPts val="0"/>
              </a:spcAft>
              <a:buSzPts val="1800"/>
              <a:buFont typeface="Arial"/>
              <a:buAutoNum type="arabicPeriod"/>
            </a:pPr>
            <a:r>
              <a:rPr b="0" i="0" lang="en-US" sz="2000">
                <a:solidFill>
                  <a:srgbClr val="212121"/>
                </a:solidFill>
                <a:latin typeface="Calibri"/>
                <a:ea typeface="Calibri"/>
                <a:cs typeface="Calibri"/>
                <a:sym typeface="Calibri"/>
              </a:rPr>
              <a:t>Develop and submit at least one topic for the 2024 AACEM/AAAEM Annual Retreat by August 2023. – Completed          </a:t>
            </a:r>
            <a:endParaRPr b="0" i="0" sz="2000">
              <a:solidFill>
                <a:srgbClr val="212121"/>
              </a:solidFill>
              <a:latin typeface="Arial"/>
              <a:ea typeface="Arial"/>
              <a:cs typeface="Arial"/>
              <a:sym typeface="Arial"/>
            </a:endParaRPr>
          </a:p>
          <a:p>
            <a:pPr indent="-342900" lvl="0" marL="457200" rtl="0" algn="l">
              <a:lnSpc>
                <a:spcPct val="100000"/>
              </a:lnSpc>
              <a:spcBef>
                <a:spcPts val="360"/>
              </a:spcBef>
              <a:spcAft>
                <a:spcPts val="0"/>
              </a:spcAft>
              <a:buSzPts val="1800"/>
              <a:buFont typeface="Arial"/>
              <a:buAutoNum type="arabicPeriod"/>
            </a:pPr>
            <a:r>
              <a:rPr b="0" i="0" lang="en-US" sz="2000">
                <a:solidFill>
                  <a:srgbClr val="212121"/>
                </a:solidFill>
                <a:latin typeface="Calibri"/>
                <a:ea typeface="Calibri"/>
                <a:cs typeface="Calibri"/>
                <a:sym typeface="Calibri"/>
              </a:rPr>
              <a:t>Actively reach out to newly announced chairs and interim chairs to join the organization. – Continuously in progress</a:t>
            </a:r>
            <a:endParaRPr/>
          </a:p>
          <a:p>
            <a:pPr indent="-342900" lvl="1" marL="914400" rtl="0" algn="l">
              <a:lnSpc>
                <a:spcPct val="100000"/>
              </a:lnSpc>
              <a:spcBef>
                <a:spcPts val="360"/>
              </a:spcBef>
              <a:spcAft>
                <a:spcPts val="0"/>
              </a:spcAft>
              <a:buSzPts val="1800"/>
              <a:buFont typeface="Arial"/>
              <a:buAutoNum type="alphaLcPeriod"/>
            </a:pPr>
            <a:r>
              <a:rPr b="0" i="0" lang="en-US" sz="1600">
                <a:solidFill>
                  <a:srgbClr val="212121"/>
                </a:solidFill>
                <a:latin typeface="Arial"/>
                <a:ea typeface="Arial"/>
                <a:cs typeface="Arial"/>
                <a:sym typeface="Arial"/>
              </a:rPr>
              <a:t>11 new members in FY 24</a:t>
            </a:r>
            <a:endParaRPr/>
          </a:p>
          <a:p>
            <a:pPr indent="-342900" lvl="1" marL="914400" rtl="0" algn="l">
              <a:lnSpc>
                <a:spcPct val="100000"/>
              </a:lnSpc>
              <a:spcBef>
                <a:spcPts val="360"/>
              </a:spcBef>
              <a:spcAft>
                <a:spcPts val="0"/>
              </a:spcAft>
              <a:buSzPts val="1800"/>
              <a:buFont typeface="Arial"/>
              <a:buAutoNum type="alphaLcPeriod"/>
            </a:pPr>
            <a:r>
              <a:rPr lang="en-US" sz="1600">
                <a:solidFill>
                  <a:srgbClr val="212121"/>
                </a:solidFill>
                <a:latin typeface="Arial"/>
                <a:ea typeface="Arial"/>
                <a:cs typeface="Arial"/>
                <a:sym typeface="Arial"/>
              </a:rPr>
              <a:t>72 programs have not responded joined</a:t>
            </a:r>
            <a:endParaRPr b="0" i="0" sz="1600">
              <a:solidFill>
                <a:srgbClr val="212121"/>
              </a:solidFill>
              <a:latin typeface="Arial"/>
              <a:ea typeface="Arial"/>
              <a:cs typeface="Arial"/>
              <a:sym typeface="Arial"/>
            </a:endParaRPr>
          </a:p>
          <a:p>
            <a:pPr indent="0" lvl="0" marL="0" rtl="0" algn="l">
              <a:lnSpc>
                <a:spcPct val="100000"/>
              </a:lnSpc>
              <a:spcBef>
                <a:spcPts val="360"/>
              </a:spcBef>
              <a:spcAft>
                <a:spcPts val="0"/>
              </a:spcAft>
              <a:buSzPts val="18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g210e4ebf1e0_1_0"/>
          <p:cNvSpPr txBox="1"/>
          <p:nvPr>
            <p:ph type="title"/>
          </p:nvPr>
        </p:nvSpPr>
        <p:spPr>
          <a:xfrm>
            <a:off x="209150" y="157775"/>
            <a:ext cx="8817600" cy="1143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SzPct val="40909"/>
              <a:buNone/>
            </a:pPr>
            <a:r>
              <a:rPr lang="en-US"/>
              <a:t>Welcome from Your Executive Committee</a:t>
            </a:r>
            <a:endParaRPr/>
          </a:p>
        </p:txBody>
      </p:sp>
      <p:sp>
        <p:nvSpPr>
          <p:cNvPr id="159" name="Google Shape;159;g210e4ebf1e0_1_0"/>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a:p>
            <a:pPr indent="0" lvl="0" marL="0" rtl="0" algn="ctr">
              <a:lnSpc>
                <a:spcPct val="100000"/>
              </a:lnSpc>
              <a:spcBef>
                <a:spcPts val="360"/>
              </a:spcBef>
              <a:spcAft>
                <a:spcPts val="0"/>
              </a:spcAft>
              <a:buSzPts val="1800"/>
              <a:buNone/>
            </a:pPr>
            <a:r>
              <a:rPr lang="en-US" sz="3000">
                <a:solidFill>
                  <a:srgbClr val="0000FF"/>
                </a:solidFill>
              </a:rPr>
              <a:t>And congratulations to Dr. Andra Blomkalns, joining the AACEM Executive Committee at SAEM24!</a:t>
            </a:r>
            <a:endParaRPr sz="3000">
              <a:solidFill>
                <a:srgbClr val="0000FF"/>
              </a:solidFill>
            </a:endParaRPr>
          </a:p>
        </p:txBody>
      </p:sp>
      <p:pic>
        <p:nvPicPr>
          <p:cNvPr id="160" name="Google Shape;160;g210e4ebf1e0_1_0"/>
          <p:cNvPicPr preferRelativeResize="0"/>
          <p:nvPr/>
        </p:nvPicPr>
        <p:blipFill rotWithShape="1">
          <a:blip r:embed="rId3">
            <a:alphaModFix/>
          </a:blip>
          <a:srcRect b="0" l="7949" r="6850" t="0"/>
          <a:stretch/>
        </p:blipFill>
        <p:spPr>
          <a:xfrm>
            <a:off x="167975" y="1805300"/>
            <a:ext cx="1453075" cy="2558178"/>
          </a:xfrm>
          <a:prstGeom prst="rect">
            <a:avLst/>
          </a:prstGeom>
          <a:noFill/>
          <a:ln>
            <a:noFill/>
          </a:ln>
        </p:spPr>
      </p:pic>
      <p:pic>
        <p:nvPicPr>
          <p:cNvPr id="161" name="Google Shape;161;g210e4ebf1e0_1_0"/>
          <p:cNvPicPr preferRelativeResize="0"/>
          <p:nvPr/>
        </p:nvPicPr>
        <p:blipFill rotWithShape="1">
          <a:blip r:embed="rId4">
            <a:alphaModFix/>
          </a:blip>
          <a:srcRect b="0" l="8491" r="8582" t="0"/>
          <a:stretch/>
        </p:blipFill>
        <p:spPr>
          <a:xfrm>
            <a:off x="1621050" y="1805323"/>
            <a:ext cx="1414322" cy="2558175"/>
          </a:xfrm>
          <a:prstGeom prst="rect">
            <a:avLst/>
          </a:prstGeom>
          <a:noFill/>
          <a:ln>
            <a:noFill/>
          </a:ln>
        </p:spPr>
      </p:pic>
      <p:pic>
        <p:nvPicPr>
          <p:cNvPr id="162" name="Google Shape;162;g210e4ebf1e0_1_0"/>
          <p:cNvPicPr preferRelativeResize="0"/>
          <p:nvPr/>
        </p:nvPicPr>
        <p:blipFill rotWithShape="1">
          <a:blip r:embed="rId5">
            <a:alphaModFix/>
          </a:blip>
          <a:srcRect b="0" l="7889" r="6909" t="0"/>
          <a:stretch/>
        </p:blipFill>
        <p:spPr>
          <a:xfrm>
            <a:off x="3035375" y="1805323"/>
            <a:ext cx="1453075" cy="2558177"/>
          </a:xfrm>
          <a:prstGeom prst="rect">
            <a:avLst/>
          </a:prstGeom>
          <a:noFill/>
          <a:ln>
            <a:noFill/>
          </a:ln>
        </p:spPr>
      </p:pic>
      <p:pic>
        <p:nvPicPr>
          <p:cNvPr id="163" name="Google Shape;163;g210e4ebf1e0_1_0"/>
          <p:cNvPicPr preferRelativeResize="0"/>
          <p:nvPr/>
        </p:nvPicPr>
        <p:blipFill rotWithShape="1">
          <a:blip r:embed="rId6">
            <a:alphaModFix/>
          </a:blip>
          <a:srcRect b="1146" l="3428" r="3418" t="0"/>
          <a:stretch/>
        </p:blipFill>
        <p:spPr>
          <a:xfrm>
            <a:off x="4463575" y="1805300"/>
            <a:ext cx="1607175" cy="2558175"/>
          </a:xfrm>
          <a:prstGeom prst="rect">
            <a:avLst/>
          </a:prstGeom>
          <a:noFill/>
          <a:ln>
            <a:noFill/>
          </a:ln>
        </p:spPr>
      </p:pic>
      <p:pic>
        <p:nvPicPr>
          <p:cNvPr id="164" name="Google Shape;164;g210e4ebf1e0_1_0"/>
          <p:cNvPicPr preferRelativeResize="0"/>
          <p:nvPr/>
        </p:nvPicPr>
        <p:blipFill rotWithShape="1">
          <a:blip r:embed="rId7">
            <a:alphaModFix/>
          </a:blip>
          <a:srcRect b="438" l="7583" r="7591" t="0"/>
          <a:stretch/>
        </p:blipFill>
        <p:spPr>
          <a:xfrm>
            <a:off x="6070750" y="1805300"/>
            <a:ext cx="1453075" cy="2558175"/>
          </a:xfrm>
          <a:prstGeom prst="rect">
            <a:avLst/>
          </a:prstGeom>
          <a:noFill/>
          <a:ln>
            <a:noFill/>
          </a:ln>
        </p:spPr>
      </p:pic>
      <p:pic>
        <p:nvPicPr>
          <p:cNvPr id="165" name="Google Shape;165;g210e4ebf1e0_1_0"/>
          <p:cNvPicPr preferRelativeResize="0"/>
          <p:nvPr/>
        </p:nvPicPr>
        <p:blipFill rotWithShape="1">
          <a:blip r:embed="rId8">
            <a:alphaModFix/>
          </a:blip>
          <a:srcRect b="1370" l="7587" r="8385" t="0"/>
          <a:stretch/>
        </p:blipFill>
        <p:spPr>
          <a:xfrm>
            <a:off x="7523825" y="1805325"/>
            <a:ext cx="1453075" cy="25581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g1f4045c50b7_1_21"/>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en-US"/>
              <a:t>Questions</a:t>
            </a:r>
            <a:endParaRPr/>
          </a:p>
        </p:txBody>
      </p:sp>
      <p:sp>
        <p:nvSpPr>
          <p:cNvPr id="288" name="Google Shape;288;g1f4045c50b7_1_21"/>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t/>
            </a:r>
            <a:endParaRPr/>
          </a:p>
        </p:txBody>
      </p:sp>
      <p:pic>
        <p:nvPicPr>
          <p:cNvPr id="289" name="Google Shape;289;g1f4045c50b7_1_21"/>
          <p:cNvPicPr preferRelativeResize="0"/>
          <p:nvPr/>
        </p:nvPicPr>
        <p:blipFill rotWithShape="1">
          <a:blip r:embed="rId3">
            <a:alphaModFix/>
          </a:blip>
          <a:srcRect b="0" l="0" r="0" t="0"/>
          <a:stretch/>
        </p:blipFill>
        <p:spPr>
          <a:xfrm>
            <a:off x="2940050" y="1219200"/>
            <a:ext cx="3263900" cy="4648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g1f4045c50b7_1_99"/>
          <p:cNvSpPr txBox="1"/>
          <p:nvPr>
            <p:ph type="ctrTitle"/>
          </p:nvPr>
        </p:nvSpPr>
        <p:spPr>
          <a:xfrm>
            <a:off x="143100" y="3074150"/>
            <a:ext cx="8927400" cy="1470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lt1"/>
              </a:buClr>
              <a:buSzPct val="100000"/>
              <a:buFont typeface="Calibri"/>
              <a:buNone/>
            </a:pPr>
            <a:r>
              <a:rPr lang="en-US"/>
              <a:t>AACEM DEI Workgroup Update - </a:t>
            </a:r>
            <a:endParaRPr/>
          </a:p>
          <a:p>
            <a:pPr indent="0" lvl="0" marL="0" rtl="0" algn="l">
              <a:lnSpc>
                <a:spcPct val="100000"/>
              </a:lnSpc>
              <a:spcBef>
                <a:spcPts val="0"/>
              </a:spcBef>
              <a:spcAft>
                <a:spcPts val="0"/>
              </a:spcAft>
              <a:buClr>
                <a:schemeClr val="lt1"/>
              </a:buClr>
              <a:buSzPct val="100000"/>
              <a:buFont typeface="Calibri"/>
              <a:buNone/>
            </a:pPr>
            <a:r>
              <a:rPr lang="en-US"/>
              <a:t>Drs. Angela Mills and Nate Kuppermann </a:t>
            </a:r>
            <a:endParaRPr/>
          </a:p>
          <a:p>
            <a:pPr indent="0" lvl="0" marL="0" rtl="0" algn="l">
              <a:lnSpc>
                <a:spcPct val="100000"/>
              </a:lnSpc>
              <a:spcBef>
                <a:spcPts val="0"/>
              </a:spcBef>
              <a:spcAft>
                <a:spcPts val="0"/>
              </a:spcAft>
              <a:buClr>
                <a:schemeClr val="lt1"/>
              </a:buClr>
              <a:buSzPct val="100000"/>
              <a:buFont typeface="Calibri"/>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g1f4045c50b7_1_103"/>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en-US"/>
              <a:t>AACEM DEI Webinars </a:t>
            </a:r>
            <a:endParaRPr/>
          </a:p>
        </p:txBody>
      </p:sp>
      <p:sp>
        <p:nvSpPr>
          <p:cNvPr id="300" name="Google Shape;300;g1f4045c50b7_1_103"/>
          <p:cNvSpPr txBox="1"/>
          <p:nvPr/>
        </p:nvSpPr>
        <p:spPr>
          <a:xfrm>
            <a:off x="649475" y="1126350"/>
            <a:ext cx="7552500" cy="51717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t/>
            </a:r>
            <a:endParaRPr b="1" sz="3200">
              <a:solidFill>
                <a:schemeClr val="dk1"/>
              </a:solidFill>
              <a:latin typeface="Calibri"/>
              <a:ea typeface="Calibri"/>
              <a:cs typeface="Calibri"/>
              <a:sym typeface="Calibri"/>
            </a:endParaRPr>
          </a:p>
          <a:p>
            <a:pPr indent="-342900" lvl="0" marL="457200" rtl="0" algn="l">
              <a:spcBef>
                <a:spcPts val="360"/>
              </a:spcBef>
              <a:spcAft>
                <a:spcPts val="0"/>
              </a:spcAft>
              <a:buClr>
                <a:schemeClr val="dk1"/>
              </a:buClr>
              <a:buSzPts val="1800"/>
              <a:buChar char="•"/>
            </a:pPr>
            <a:r>
              <a:rPr lang="en-US" sz="3200">
                <a:solidFill>
                  <a:schemeClr val="dk1"/>
                </a:solidFill>
                <a:latin typeface="Calibri"/>
                <a:ea typeface="Calibri"/>
                <a:cs typeface="Calibri"/>
                <a:sym typeface="Calibri"/>
              </a:rPr>
              <a:t>Sep 2023: Maintaining Our Focus</a:t>
            </a:r>
            <a:endParaRPr sz="32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Char char="•"/>
            </a:pPr>
            <a:r>
              <a:rPr lang="en-US" sz="3200">
                <a:solidFill>
                  <a:schemeClr val="dk1"/>
                </a:solidFill>
                <a:latin typeface="Calibri"/>
                <a:ea typeface="Calibri"/>
                <a:cs typeface="Calibri"/>
                <a:sym typeface="Calibri"/>
              </a:rPr>
              <a:t>Jan 2024: Fostering a Sense of Belonging </a:t>
            </a:r>
            <a:endParaRPr sz="32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US" sz="3200">
                <a:solidFill>
                  <a:schemeClr val="dk1"/>
                </a:solidFill>
                <a:latin typeface="Calibri"/>
                <a:ea typeface="Calibri"/>
                <a:cs typeface="Calibri"/>
                <a:sym typeface="Calibri"/>
              </a:rPr>
              <a:t>Apr 2024: Co-sponsor with ADIEM</a:t>
            </a:r>
            <a:endParaRPr sz="3200">
              <a:solidFill>
                <a:schemeClr val="dk1"/>
              </a:solidFill>
              <a:latin typeface="Calibri"/>
              <a:ea typeface="Calibri"/>
              <a:cs typeface="Calibri"/>
              <a:sym typeface="Calibri"/>
            </a:endParaRPr>
          </a:p>
          <a:p>
            <a:pPr indent="-406400" lvl="1" marL="9144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Best Practices for Inclusive Messaging During Times of Crises</a:t>
            </a:r>
            <a:endParaRPr sz="28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US" sz="3200">
                <a:solidFill>
                  <a:schemeClr val="dk1"/>
                </a:solidFill>
                <a:latin typeface="Calibri"/>
                <a:ea typeface="Calibri"/>
                <a:cs typeface="Calibri"/>
                <a:sym typeface="Calibri"/>
              </a:rPr>
              <a:t>Stay tuned! Next webinar – June 2024</a:t>
            </a:r>
            <a:endParaRPr sz="3200">
              <a:solidFill>
                <a:schemeClr val="dk1"/>
              </a:solidFill>
              <a:latin typeface="Calibri"/>
              <a:ea typeface="Calibri"/>
              <a:cs typeface="Calibri"/>
              <a:sym typeface="Calibri"/>
            </a:endParaRPr>
          </a:p>
          <a:p>
            <a:pPr indent="0" lvl="0" marL="0" rtl="0" algn="l">
              <a:spcBef>
                <a:spcPts val="360"/>
              </a:spcBef>
              <a:spcAft>
                <a:spcPts val="0"/>
              </a:spcAft>
              <a:buNone/>
            </a:pPr>
            <a:r>
              <a:t/>
            </a:r>
            <a:endParaRPr sz="3200">
              <a:solidFill>
                <a:schemeClr val="dk1"/>
              </a:solidFill>
              <a:latin typeface="Calibri"/>
              <a:ea typeface="Calibri"/>
              <a:cs typeface="Calibri"/>
              <a:sym typeface="Calibri"/>
            </a:endParaRPr>
          </a:p>
          <a:p>
            <a:pPr indent="0" lvl="0" marL="0" rtl="0" algn="l">
              <a:spcBef>
                <a:spcPts val="360"/>
              </a:spcBef>
              <a:spcAft>
                <a:spcPts val="0"/>
              </a:spcAft>
              <a:buNone/>
            </a:pPr>
            <a:r>
              <a:rPr b="1" lang="en-US" sz="3200">
                <a:solidFill>
                  <a:srgbClr val="FF0000"/>
                </a:solidFill>
                <a:latin typeface="Calibri"/>
                <a:ea typeface="Calibri"/>
                <a:cs typeface="Calibri"/>
                <a:sym typeface="Calibri"/>
              </a:rPr>
              <a:t>Call for webinar participation! </a:t>
            </a:r>
            <a:endParaRPr b="1" sz="3200">
              <a:solidFill>
                <a:srgbClr val="FF0000"/>
              </a:solidFill>
              <a:latin typeface="Calibri"/>
              <a:ea typeface="Calibri"/>
              <a:cs typeface="Calibri"/>
              <a:sym typeface="Calibri"/>
            </a:endParaRPr>
          </a:p>
          <a:p>
            <a:pPr indent="0" lvl="0" marL="0" rtl="0" algn="l">
              <a:spcBef>
                <a:spcPts val="360"/>
              </a:spcBef>
              <a:spcAft>
                <a:spcPts val="0"/>
              </a:spcAft>
              <a:buNone/>
            </a:pPr>
            <a:r>
              <a:rPr b="1" lang="en-US" sz="3200">
                <a:solidFill>
                  <a:srgbClr val="FF0000"/>
                </a:solidFill>
                <a:latin typeface="Calibri"/>
                <a:ea typeface="Calibri"/>
                <a:cs typeface="Calibri"/>
                <a:sym typeface="Calibri"/>
              </a:rPr>
              <a:t>Bring a friend! </a:t>
            </a:r>
            <a:endParaRPr b="1" sz="3200">
              <a:solidFill>
                <a:srgbClr val="FF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1f4045c50b7_1_108"/>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en-US"/>
              <a:t>Workgroup Successes </a:t>
            </a:r>
            <a:endParaRPr/>
          </a:p>
        </p:txBody>
      </p:sp>
      <p:sp>
        <p:nvSpPr>
          <p:cNvPr id="306" name="Google Shape;306;g1f4045c50b7_1_108"/>
          <p:cNvSpPr txBox="1"/>
          <p:nvPr/>
        </p:nvSpPr>
        <p:spPr>
          <a:xfrm>
            <a:off x="649475" y="1946700"/>
            <a:ext cx="8261100" cy="3140100"/>
          </a:xfrm>
          <a:prstGeom prst="rect">
            <a:avLst/>
          </a:prstGeom>
          <a:noFill/>
          <a:ln>
            <a:noFill/>
          </a:ln>
        </p:spPr>
        <p:txBody>
          <a:bodyPr anchorCtr="0" anchor="t" bIns="91425" lIns="91425" spcFirstLastPara="1" rIns="91425" wrap="square" tIns="91425">
            <a:spAutoFit/>
          </a:bodyPr>
          <a:lstStyle/>
          <a:p>
            <a:pPr indent="-317500" lvl="0" marL="457200" rtl="0" algn="l">
              <a:spcBef>
                <a:spcPts val="360"/>
              </a:spcBef>
              <a:spcAft>
                <a:spcPts val="0"/>
              </a:spcAft>
              <a:buSzPts val="1400"/>
              <a:buChar char="●"/>
            </a:pPr>
            <a:r>
              <a:rPr lang="en-US" sz="3200">
                <a:solidFill>
                  <a:schemeClr val="dk1"/>
                </a:solidFill>
                <a:latin typeface="Calibri"/>
                <a:ea typeface="Calibri"/>
                <a:cs typeface="Calibri"/>
                <a:sym typeface="Calibri"/>
              </a:rPr>
              <a:t>In September, Dr. Mary Tanski delivered the results of the AACEM Diversity in EM Survey </a:t>
            </a:r>
            <a:endParaRPr sz="3200">
              <a:solidFill>
                <a:schemeClr val="dk1"/>
              </a:solidFill>
              <a:latin typeface="Calibri"/>
              <a:ea typeface="Calibri"/>
              <a:cs typeface="Calibri"/>
              <a:sym typeface="Calibri"/>
            </a:endParaRPr>
          </a:p>
          <a:p>
            <a:pPr indent="-355600" lvl="1" marL="914400" rtl="0" algn="l">
              <a:spcBef>
                <a:spcPts val="0"/>
              </a:spcBef>
              <a:spcAft>
                <a:spcPts val="0"/>
              </a:spcAft>
              <a:buClr>
                <a:schemeClr val="dk1"/>
              </a:buClr>
              <a:buSzPts val="2000"/>
              <a:buFont typeface="Calibri"/>
              <a:buChar char="○"/>
            </a:pPr>
            <a:r>
              <a:rPr lang="en-US" sz="3200">
                <a:solidFill>
                  <a:schemeClr val="dk1"/>
                </a:solidFill>
                <a:latin typeface="Calibri"/>
                <a:ea typeface="Calibri"/>
                <a:cs typeface="Calibri"/>
                <a:sym typeface="Calibri"/>
              </a:rPr>
              <a:t>43 of 150 (29%) departments participated </a:t>
            </a:r>
            <a:endParaRPr sz="3200">
              <a:solidFill>
                <a:schemeClr val="dk1"/>
              </a:solidFill>
              <a:latin typeface="Calibri"/>
              <a:ea typeface="Calibri"/>
              <a:cs typeface="Calibri"/>
              <a:sym typeface="Calibri"/>
            </a:endParaRPr>
          </a:p>
          <a:p>
            <a:pPr indent="-355600" lvl="1" marL="914400" rtl="0" algn="l">
              <a:spcBef>
                <a:spcPts val="0"/>
              </a:spcBef>
              <a:spcAft>
                <a:spcPts val="0"/>
              </a:spcAft>
              <a:buClr>
                <a:schemeClr val="dk1"/>
              </a:buClr>
              <a:buSzPts val="2000"/>
              <a:buFont typeface="Calibri"/>
              <a:buChar char="○"/>
            </a:pPr>
            <a:r>
              <a:rPr lang="en-US" sz="3200">
                <a:solidFill>
                  <a:schemeClr val="dk1"/>
                </a:solidFill>
                <a:latin typeface="Calibri"/>
                <a:ea typeface="Calibri"/>
                <a:cs typeface="Calibri"/>
                <a:sym typeface="Calibri"/>
              </a:rPr>
              <a:t>Participants received self-reported data along with relevant comparisons nationally and regionally </a:t>
            </a:r>
            <a:endParaRPr sz="32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g1f4045c50b7_1_113"/>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en-US"/>
              <a:t>Chairs’ Commitment to DEI</a:t>
            </a:r>
            <a:endParaRPr/>
          </a:p>
        </p:txBody>
      </p:sp>
      <p:sp>
        <p:nvSpPr>
          <p:cNvPr id="312" name="Google Shape;312;g1f4045c50b7_1_113"/>
          <p:cNvSpPr txBox="1"/>
          <p:nvPr/>
        </p:nvSpPr>
        <p:spPr>
          <a:xfrm>
            <a:off x="649475" y="1718100"/>
            <a:ext cx="7925700" cy="1662300"/>
          </a:xfrm>
          <a:prstGeom prst="rect">
            <a:avLst/>
          </a:prstGeom>
          <a:noFill/>
          <a:ln>
            <a:noFill/>
          </a:ln>
        </p:spPr>
        <p:txBody>
          <a:bodyPr anchorCtr="0" anchor="t" bIns="91425" lIns="91425" spcFirstLastPara="1" rIns="91425" wrap="square" tIns="91425">
            <a:spAutoFit/>
          </a:bodyPr>
          <a:lstStyle/>
          <a:p>
            <a:pPr indent="-317500" lvl="0" marL="457200" rtl="0" algn="l">
              <a:spcBef>
                <a:spcPts val="360"/>
              </a:spcBef>
              <a:spcAft>
                <a:spcPts val="0"/>
              </a:spcAft>
              <a:buSzPts val="1400"/>
              <a:buChar char="●"/>
            </a:pPr>
            <a:r>
              <a:rPr lang="en-US" sz="3200">
                <a:solidFill>
                  <a:schemeClr val="dk1"/>
                </a:solidFill>
                <a:latin typeface="Calibri"/>
                <a:ea typeface="Calibri"/>
                <a:cs typeface="Calibri"/>
                <a:sym typeface="Calibri"/>
              </a:rPr>
              <a:t>All, please commit to a new DEI pledge</a:t>
            </a:r>
            <a:endParaRPr sz="3200">
              <a:solidFill>
                <a:schemeClr val="dk1"/>
              </a:solidFill>
              <a:latin typeface="Calibri"/>
              <a:ea typeface="Calibri"/>
              <a:cs typeface="Calibri"/>
              <a:sym typeface="Calibri"/>
            </a:endParaRPr>
          </a:p>
          <a:p>
            <a:pPr indent="-317500" lvl="0" marL="457200" rtl="0" algn="l">
              <a:spcBef>
                <a:spcPts val="0"/>
              </a:spcBef>
              <a:spcAft>
                <a:spcPts val="0"/>
              </a:spcAft>
              <a:buSzPts val="1400"/>
              <a:buChar char="●"/>
            </a:pPr>
            <a:r>
              <a:rPr lang="en-US" sz="3200">
                <a:solidFill>
                  <a:schemeClr val="dk1"/>
                </a:solidFill>
                <a:latin typeface="Calibri"/>
                <a:ea typeface="Calibri"/>
                <a:cs typeface="Calibri"/>
                <a:sym typeface="Calibri"/>
              </a:rPr>
              <a:t>If you are a new Chair or haven’t completed the commitment pledge, please do so now! </a:t>
            </a:r>
            <a:endParaRPr sz="3200">
              <a:solidFill>
                <a:schemeClr val="dk1"/>
              </a:solidFill>
              <a:latin typeface="Calibri"/>
              <a:ea typeface="Calibri"/>
              <a:cs typeface="Calibri"/>
              <a:sym typeface="Calibri"/>
            </a:endParaRPr>
          </a:p>
        </p:txBody>
      </p:sp>
      <p:pic>
        <p:nvPicPr>
          <p:cNvPr id="313" name="Google Shape;313;g1f4045c50b7_1_113"/>
          <p:cNvPicPr preferRelativeResize="0"/>
          <p:nvPr/>
        </p:nvPicPr>
        <p:blipFill>
          <a:blip r:embed="rId3">
            <a:alphaModFix/>
          </a:blip>
          <a:stretch>
            <a:fillRect/>
          </a:stretch>
        </p:blipFill>
        <p:spPr>
          <a:xfrm>
            <a:off x="1706625" y="3456600"/>
            <a:ext cx="3130249" cy="31302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g1f4045c50b7_1_119"/>
          <p:cNvSpPr txBox="1"/>
          <p:nvPr>
            <p:ph type="title"/>
          </p:nvPr>
        </p:nvSpPr>
        <p:spPr>
          <a:xfrm>
            <a:off x="457200" y="157774"/>
            <a:ext cx="8229600" cy="1143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Leadership Transition</a:t>
            </a:r>
            <a:endParaRPr/>
          </a:p>
        </p:txBody>
      </p:sp>
      <p:sp>
        <p:nvSpPr>
          <p:cNvPr id="319" name="Google Shape;319;g1f4045c50b7_1_119"/>
          <p:cNvSpPr txBox="1"/>
          <p:nvPr>
            <p:ph idx="1" type="body"/>
          </p:nvPr>
        </p:nvSpPr>
        <p:spPr>
          <a:xfrm>
            <a:off x="457200" y="1828800"/>
            <a:ext cx="7863300" cy="3755700"/>
          </a:xfrm>
          <a:prstGeom prst="rect">
            <a:avLst/>
          </a:prstGeom>
        </p:spPr>
        <p:txBody>
          <a:bodyPr anchorCtr="0" anchor="t" bIns="45700" lIns="91425" spcFirstLastPara="1" rIns="91425" wrap="square" tIns="45700">
            <a:normAutofit/>
          </a:bodyPr>
          <a:lstStyle/>
          <a:p>
            <a:pPr indent="-317500" lvl="0" marL="457200" rtl="0" algn="l">
              <a:spcBef>
                <a:spcPts val="360"/>
              </a:spcBef>
              <a:spcAft>
                <a:spcPts val="0"/>
              </a:spcAft>
              <a:buSzPts val="1400"/>
              <a:buChar char="●"/>
            </a:pPr>
            <a:r>
              <a:rPr lang="en-US"/>
              <a:t>Leigh Patterson</a:t>
            </a:r>
            <a:endParaRPr/>
          </a:p>
          <a:p>
            <a:pPr indent="0" lvl="0" marL="0" rtl="0" algn="l">
              <a:spcBef>
                <a:spcPts val="360"/>
              </a:spcBef>
              <a:spcAft>
                <a:spcPts val="0"/>
              </a:spcAft>
              <a:buNone/>
            </a:pPr>
            <a:r>
              <a:t/>
            </a:r>
            <a:endParaRPr/>
          </a:p>
          <a:p>
            <a:pPr indent="-317500" lvl="0" marL="457200" rtl="0" algn="l">
              <a:spcBef>
                <a:spcPts val="360"/>
              </a:spcBef>
              <a:spcAft>
                <a:spcPts val="0"/>
              </a:spcAft>
              <a:buSzPts val="1400"/>
              <a:buChar char="●"/>
            </a:pPr>
            <a:r>
              <a:rPr lang="en-US"/>
              <a:t>Many accomplishments</a:t>
            </a:r>
            <a:endParaRPr/>
          </a:p>
          <a:p>
            <a:pPr indent="-317500" lvl="0" marL="457200" rtl="0" algn="l">
              <a:spcBef>
                <a:spcPts val="0"/>
              </a:spcBef>
              <a:spcAft>
                <a:spcPts val="0"/>
              </a:spcAft>
              <a:buSzPts val="1400"/>
              <a:buChar char="●"/>
            </a:pPr>
            <a:r>
              <a:rPr lang="en-US"/>
              <a:t>Many thanks to committee and all of you committed to ensuring Diversity, Equity, and Inclusion in our specialty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g26b6ce91979_0_14"/>
          <p:cNvSpPr txBox="1"/>
          <p:nvPr>
            <p:ph type="ctrTitle"/>
          </p:nvPr>
        </p:nvSpPr>
        <p:spPr>
          <a:xfrm>
            <a:off x="143100" y="3074150"/>
            <a:ext cx="8927400" cy="1470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lt1"/>
              </a:buClr>
              <a:buSzPct val="100000"/>
              <a:buFont typeface="Calibri"/>
              <a:buNone/>
            </a:pPr>
            <a:r>
              <a:rPr lang="en-US"/>
              <a:t>AACEM Leader Development Workgroup Update - Dr. Stephen Wolf</a:t>
            </a:r>
            <a:endParaRPr/>
          </a:p>
          <a:p>
            <a:pPr indent="0" lvl="0" marL="0" rtl="0" algn="l">
              <a:lnSpc>
                <a:spcPct val="100000"/>
              </a:lnSpc>
              <a:spcBef>
                <a:spcPts val="0"/>
              </a:spcBef>
              <a:spcAft>
                <a:spcPts val="0"/>
              </a:spcAft>
              <a:buClr>
                <a:schemeClr val="lt1"/>
              </a:buClr>
              <a:buSzPct val="100000"/>
              <a:buFont typeface="Calibri"/>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g1f419a44d2f_0_136"/>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en-US"/>
              <a:t>Thank You!</a:t>
            </a:r>
            <a:endParaRPr/>
          </a:p>
        </p:txBody>
      </p:sp>
      <p:sp>
        <p:nvSpPr>
          <p:cNvPr id="330" name="Google Shape;330;g1f419a44d2f_0_136"/>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00000"/>
              </a:lnSpc>
              <a:spcBef>
                <a:spcPts val="360"/>
              </a:spcBef>
              <a:spcAft>
                <a:spcPts val="0"/>
              </a:spcAft>
              <a:buSzPct val="68311"/>
              <a:buNone/>
            </a:pPr>
            <a:r>
              <a:rPr lang="en-US" sz="3400"/>
              <a:t>WG Members</a:t>
            </a:r>
            <a:endParaRPr/>
          </a:p>
          <a:p>
            <a:pPr indent="-457199" lvl="1" marL="914400" rtl="0" algn="l">
              <a:lnSpc>
                <a:spcPct val="100000"/>
              </a:lnSpc>
              <a:spcBef>
                <a:spcPts val="360"/>
              </a:spcBef>
              <a:spcAft>
                <a:spcPts val="0"/>
              </a:spcAft>
              <a:buSzPct val="82949"/>
              <a:buChar char="–"/>
            </a:pPr>
            <a:r>
              <a:rPr lang="en-US"/>
              <a:t>C Emerman</a:t>
            </a:r>
            <a:endParaRPr/>
          </a:p>
          <a:p>
            <a:pPr indent="-457199" lvl="1" marL="914400" rtl="0" algn="l">
              <a:lnSpc>
                <a:spcPct val="100000"/>
              </a:lnSpc>
              <a:spcBef>
                <a:spcPts val="360"/>
              </a:spcBef>
              <a:spcAft>
                <a:spcPts val="0"/>
              </a:spcAft>
              <a:buSzPct val="82949"/>
              <a:buChar char="–"/>
            </a:pPr>
            <a:r>
              <a:rPr lang="en-US"/>
              <a:t>K Heilpern</a:t>
            </a:r>
            <a:endParaRPr/>
          </a:p>
          <a:p>
            <a:pPr indent="-457199" lvl="1" marL="914400" rtl="0" algn="l">
              <a:lnSpc>
                <a:spcPct val="100000"/>
              </a:lnSpc>
              <a:spcBef>
                <a:spcPts val="360"/>
              </a:spcBef>
              <a:spcAft>
                <a:spcPts val="0"/>
              </a:spcAft>
              <a:buSzPct val="82949"/>
              <a:buChar char="–"/>
            </a:pPr>
            <a:r>
              <a:rPr lang="en-US"/>
              <a:t>S Kayden</a:t>
            </a:r>
            <a:endParaRPr/>
          </a:p>
          <a:p>
            <a:pPr indent="-457199" lvl="1" marL="914400" rtl="0" algn="l">
              <a:lnSpc>
                <a:spcPct val="100000"/>
              </a:lnSpc>
              <a:spcBef>
                <a:spcPts val="360"/>
              </a:spcBef>
              <a:spcAft>
                <a:spcPts val="0"/>
              </a:spcAft>
              <a:buSzPct val="82949"/>
              <a:buChar char="–"/>
            </a:pPr>
            <a:r>
              <a:rPr lang="en-US"/>
              <a:t>G Kelen</a:t>
            </a:r>
            <a:endParaRPr/>
          </a:p>
          <a:p>
            <a:pPr indent="-457199" lvl="1" marL="914400" rtl="0" algn="l">
              <a:lnSpc>
                <a:spcPct val="100000"/>
              </a:lnSpc>
              <a:spcBef>
                <a:spcPts val="360"/>
              </a:spcBef>
              <a:spcAft>
                <a:spcPts val="0"/>
              </a:spcAft>
              <a:buSzPct val="82949"/>
              <a:buChar char="–"/>
            </a:pPr>
            <a:r>
              <a:rPr lang="en-US"/>
              <a:t>I Martin</a:t>
            </a:r>
            <a:endParaRPr/>
          </a:p>
          <a:p>
            <a:pPr indent="-457199" lvl="1" marL="914400" rtl="0" algn="l">
              <a:lnSpc>
                <a:spcPct val="100000"/>
              </a:lnSpc>
              <a:spcBef>
                <a:spcPts val="360"/>
              </a:spcBef>
              <a:spcAft>
                <a:spcPts val="0"/>
              </a:spcAft>
              <a:buSzPct val="82949"/>
              <a:buChar char="–"/>
            </a:pPr>
            <a:r>
              <a:rPr lang="en-US"/>
              <a:t>M Patterson</a:t>
            </a:r>
            <a:endParaRPr/>
          </a:p>
          <a:p>
            <a:pPr indent="-457199" lvl="1" marL="914400" rtl="0" algn="l">
              <a:lnSpc>
                <a:spcPct val="100000"/>
              </a:lnSpc>
              <a:spcBef>
                <a:spcPts val="360"/>
              </a:spcBef>
              <a:spcAft>
                <a:spcPts val="0"/>
              </a:spcAft>
              <a:buSzPct val="82949"/>
              <a:buChar char="–"/>
            </a:pPr>
            <a:r>
              <a:rPr lang="en-US"/>
              <a:t>S Promes</a:t>
            </a:r>
            <a:endParaRPr/>
          </a:p>
          <a:p>
            <a:pPr indent="-457199" lvl="1" marL="914400" rtl="0" algn="l">
              <a:lnSpc>
                <a:spcPct val="100000"/>
              </a:lnSpc>
              <a:spcBef>
                <a:spcPts val="360"/>
              </a:spcBef>
              <a:spcAft>
                <a:spcPts val="0"/>
              </a:spcAft>
              <a:buSzPct val="82949"/>
              <a:buChar char="–"/>
            </a:pPr>
            <a:r>
              <a:rPr lang="en-US"/>
              <a:t>R Riviello</a:t>
            </a:r>
            <a:endParaRPr/>
          </a:p>
          <a:p>
            <a:pPr indent="-457199" lvl="1" marL="914400" rtl="0" algn="l">
              <a:lnSpc>
                <a:spcPct val="100000"/>
              </a:lnSpc>
              <a:spcBef>
                <a:spcPts val="360"/>
              </a:spcBef>
              <a:spcAft>
                <a:spcPts val="0"/>
              </a:spcAft>
              <a:buSzPct val="82949"/>
              <a:buChar char="–"/>
            </a:pPr>
            <a:r>
              <a:rPr lang="en-US"/>
              <a:t>D Wright</a:t>
            </a:r>
            <a:endParaRPr/>
          </a:p>
          <a:p>
            <a:pPr indent="-457199" lvl="1" marL="914400" rtl="0" algn="l">
              <a:lnSpc>
                <a:spcPct val="100000"/>
              </a:lnSpc>
              <a:spcBef>
                <a:spcPts val="360"/>
              </a:spcBef>
              <a:spcAft>
                <a:spcPts val="0"/>
              </a:spcAft>
              <a:buSzPct val="82949"/>
              <a:buChar char="–"/>
            </a:pPr>
            <a:r>
              <a:rPr lang="en-US"/>
              <a:t>B McGowan</a:t>
            </a:r>
            <a:endParaRPr/>
          </a:p>
          <a:p>
            <a:pPr indent="0" lvl="0" marL="0" rtl="0" algn="l">
              <a:lnSpc>
                <a:spcPct val="100000"/>
              </a:lnSpc>
              <a:spcBef>
                <a:spcPts val="360"/>
              </a:spcBef>
              <a:spcAft>
                <a:spcPts val="0"/>
              </a:spcAft>
              <a:buSzPct val="72580"/>
              <a:buNone/>
            </a:pPr>
            <a:r>
              <a:t/>
            </a:r>
            <a:endParaRPr/>
          </a:p>
          <a:p>
            <a:pPr indent="0" lvl="0" marL="0" rtl="0" algn="l">
              <a:lnSpc>
                <a:spcPct val="100000"/>
              </a:lnSpc>
              <a:spcBef>
                <a:spcPts val="360"/>
              </a:spcBef>
              <a:spcAft>
                <a:spcPts val="0"/>
              </a:spcAft>
              <a:buSzPct val="72580"/>
              <a:buNone/>
            </a:pPr>
            <a:r>
              <a:rPr lang="en-US"/>
              <a:t>Erin Campo &amp; Kayla Roseen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g1f419a44d2f_0_141"/>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en-US"/>
              <a:t>Our Objectives</a:t>
            </a:r>
            <a:endParaRPr/>
          </a:p>
        </p:txBody>
      </p:sp>
      <p:sp>
        <p:nvSpPr>
          <p:cNvPr id="336" name="Google Shape;336;g1f419a44d2f_0_141"/>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p>
            <a:pPr indent="-514350" lvl="0" marL="514350" rtl="0" algn="l">
              <a:lnSpc>
                <a:spcPct val="100000"/>
              </a:lnSpc>
              <a:spcBef>
                <a:spcPts val="360"/>
              </a:spcBef>
              <a:spcAft>
                <a:spcPts val="0"/>
              </a:spcAft>
              <a:buSzPts val="1800"/>
              <a:buAutoNum type="arabicPeriod"/>
            </a:pPr>
            <a:r>
              <a:rPr lang="en-US"/>
              <a:t>Leadership Opportunities Catalog</a:t>
            </a:r>
            <a:endParaRPr/>
          </a:p>
          <a:p>
            <a:pPr indent="-514350" lvl="0" marL="514350" rtl="0" algn="l">
              <a:lnSpc>
                <a:spcPct val="100000"/>
              </a:lnSpc>
              <a:spcBef>
                <a:spcPts val="360"/>
              </a:spcBef>
              <a:spcAft>
                <a:spcPts val="0"/>
              </a:spcAft>
              <a:buSzPts val="1800"/>
              <a:buAutoNum type="arabicPeriod"/>
            </a:pPr>
            <a:r>
              <a:rPr lang="en-US"/>
              <a:t>Retreat Session &gt; Post Retreat Webinar</a:t>
            </a:r>
            <a:endParaRPr/>
          </a:p>
          <a:p>
            <a:pPr indent="-514350" lvl="0" marL="514350" rtl="0" algn="l">
              <a:lnSpc>
                <a:spcPct val="100000"/>
              </a:lnSpc>
              <a:spcBef>
                <a:spcPts val="360"/>
              </a:spcBef>
              <a:spcAft>
                <a:spcPts val="0"/>
              </a:spcAft>
              <a:buSzPts val="1800"/>
              <a:buAutoNum type="arabicPeriod"/>
            </a:pPr>
            <a:r>
              <a:rPr lang="en-US"/>
              <a:t>DEI Collaboration </a:t>
            </a:r>
            <a:endParaRPr/>
          </a:p>
          <a:p>
            <a:pPr indent="-514350" lvl="0" marL="514350" rtl="0" algn="l">
              <a:lnSpc>
                <a:spcPct val="100000"/>
              </a:lnSpc>
              <a:spcBef>
                <a:spcPts val="360"/>
              </a:spcBef>
              <a:spcAft>
                <a:spcPts val="0"/>
              </a:spcAft>
              <a:buSzPts val="1800"/>
              <a:buAutoNum type="arabicPeriod"/>
            </a:pPr>
            <a:r>
              <a:rPr lang="en-US"/>
              <a:t>eLEAD Oversight </a:t>
            </a:r>
            <a:endParaRPr/>
          </a:p>
          <a:p>
            <a:pPr indent="-514350" lvl="0" marL="514350" rtl="0" algn="l">
              <a:lnSpc>
                <a:spcPct val="100000"/>
              </a:lnSpc>
              <a:spcBef>
                <a:spcPts val="360"/>
              </a:spcBef>
              <a:spcAft>
                <a:spcPts val="0"/>
              </a:spcAft>
              <a:buSzPts val="1800"/>
              <a:buAutoNum type="arabicPeriod"/>
            </a:pPr>
            <a:r>
              <a:rPr lang="en-US"/>
              <a:t>Faculty Lecture Speakers’ Bureau</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grpSp>
        <p:nvGrpSpPr>
          <p:cNvPr id="341" name="Google Shape;341;g1f419a44d2f_0_146"/>
          <p:cNvGrpSpPr/>
          <p:nvPr/>
        </p:nvGrpSpPr>
        <p:grpSpPr>
          <a:xfrm>
            <a:off x="1777629" y="1335775"/>
            <a:ext cx="5588831" cy="5356191"/>
            <a:chOff x="1385131" y="57319"/>
            <a:chExt cx="5294961" cy="5278075"/>
          </a:xfrm>
        </p:grpSpPr>
        <p:sp>
          <p:nvSpPr>
            <p:cNvPr id="342" name="Google Shape;342;g1f419a44d2f_0_146"/>
            <p:cNvSpPr/>
            <p:nvPr/>
          </p:nvSpPr>
          <p:spPr>
            <a:xfrm>
              <a:off x="1846563" y="339090"/>
              <a:ext cx="4551600" cy="4551600"/>
            </a:xfrm>
            <a:prstGeom prst="pie">
              <a:avLst>
                <a:gd fmla="val 16200000" name="adj1"/>
                <a:gd fmla="val 0" name="adj2"/>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g1f419a44d2f_0_146"/>
            <p:cNvSpPr txBox="1"/>
            <p:nvPr/>
          </p:nvSpPr>
          <p:spPr>
            <a:xfrm>
              <a:off x="4262746" y="1282480"/>
              <a:ext cx="1679700" cy="1246200"/>
            </a:xfrm>
            <a:prstGeom prst="rect">
              <a:avLst/>
            </a:prstGeom>
            <a:noFill/>
            <a:ln>
              <a:noFill/>
            </a:ln>
          </p:spPr>
          <p:txBody>
            <a:bodyPr anchorCtr="0" anchor="ctr" bIns="36825" lIns="36825" spcFirstLastPara="1" rIns="36825" wrap="square" tIns="36825">
              <a:noAutofit/>
            </a:bodyPr>
            <a:lstStyle/>
            <a:p>
              <a:pPr indent="0" lvl="0" marL="0" marR="0" rtl="0" algn="ctr">
                <a:lnSpc>
                  <a:spcPct val="90000"/>
                </a:lnSpc>
                <a:spcBef>
                  <a:spcPts val="0"/>
                </a:spcBef>
                <a:spcAft>
                  <a:spcPts val="0"/>
                </a:spcAft>
                <a:buClr>
                  <a:schemeClr val="lt1"/>
                </a:buClr>
                <a:buSzPts val="2900"/>
                <a:buFont typeface="Calibri"/>
                <a:buNone/>
              </a:pPr>
              <a:r>
                <a:rPr b="0" i="0" lang="en-US" sz="2800" u="none" cap="none" strike="noStrike">
                  <a:solidFill>
                    <a:schemeClr val="lt1"/>
                  </a:solidFill>
                  <a:latin typeface="Calibri"/>
                  <a:ea typeface="Calibri"/>
                  <a:cs typeface="Calibri"/>
                  <a:sym typeface="Calibri"/>
                </a:rPr>
                <a:t>Personal Leadership</a:t>
              </a:r>
              <a:endParaRPr b="0" i="0" sz="2800" u="none" cap="none" strike="noStrike">
                <a:solidFill>
                  <a:srgbClr val="000000"/>
                </a:solidFill>
                <a:latin typeface="Arial"/>
                <a:ea typeface="Arial"/>
                <a:cs typeface="Arial"/>
                <a:sym typeface="Arial"/>
              </a:endParaRPr>
            </a:p>
          </p:txBody>
        </p:sp>
        <p:sp>
          <p:nvSpPr>
            <p:cNvPr id="344" name="Google Shape;344;g1f419a44d2f_0_146"/>
            <p:cNvSpPr/>
            <p:nvPr/>
          </p:nvSpPr>
          <p:spPr>
            <a:xfrm>
              <a:off x="1846563" y="491896"/>
              <a:ext cx="4551600" cy="4551600"/>
            </a:xfrm>
            <a:prstGeom prst="pie">
              <a:avLst>
                <a:gd fmla="val 0" name="adj1"/>
                <a:gd fmla="val 5400000" name="adj2"/>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g1f419a44d2f_0_146"/>
            <p:cNvSpPr txBox="1"/>
            <p:nvPr/>
          </p:nvSpPr>
          <p:spPr>
            <a:xfrm>
              <a:off x="4262746" y="2853893"/>
              <a:ext cx="1955700" cy="1246200"/>
            </a:xfrm>
            <a:prstGeom prst="rect">
              <a:avLst/>
            </a:prstGeom>
            <a:noFill/>
            <a:ln>
              <a:noFill/>
            </a:ln>
          </p:spPr>
          <p:txBody>
            <a:bodyPr anchorCtr="0" anchor="ctr" bIns="36825" lIns="36825" spcFirstLastPara="1" rIns="36825" wrap="square" tIns="36825">
              <a:noAutofit/>
            </a:bodyPr>
            <a:lstStyle/>
            <a:p>
              <a:pPr indent="0" lvl="0" marL="0" marR="0" rtl="0" algn="ctr">
                <a:lnSpc>
                  <a:spcPct val="90000"/>
                </a:lnSpc>
                <a:spcBef>
                  <a:spcPts val="0"/>
                </a:spcBef>
                <a:spcAft>
                  <a:spcPts val="0"/>
                </a:spcAft>
                <a:buClr>
                  <a:schemeClr val="lt1"/>
                </a:buClr>
                <a:buSzPts val="2900"/>
                <a:buFont typeface="Calibri"/>
                <a:buNone/>
              </a:pPr>
              <a:r>
                <a:rPr b="0" i="0" lang="en-US" sz="2800" u="none" cap="none" strike="noStrike">
                  <a:solidFill>
                    <a:schemeClr val="lt1"/>
                  </a:solidFill>
                  <a:latin typeface="Calibri"/>
                  <a:ea typeface="Calibri"/>
                  <a:cs typeface="Calibri"/>
                  <a:sym typeface="Calibri"/>
                </a:rPr>
                <a:t>Interpersonal Leadership</a:t>
              </a:r>
              <a:endParaRPr b="0" i="0" sz="1200" u="none" cap="none" strike="noStrike">
                <a:solidFill>
                  <a:srgbClr val="000000"/>
                </a:solidFill>
                <a:latin typeface="Arial"/>
                <a:ea typeface="Arial"/>
                <a:cs typeface="Arial"/>
                <a:sym typeface="Arial"/>
              </a:endParaRPr>
            </a:p>
          </p:txBody>
        </p:sp>
        <p:sp>
          <p:nvSpPr>
            <p:cNvPr id="346" name="Google Shape;346;g1f419a44d2f_0_146"/>
            <p:cNvSpPr/>
            <p:nvPr/>
          </p:nvSpPr>
          <p:spPr>
            <a:xfrm>
              <a:off x="1666901" y="501864"/>
              <a:ext cx="4551600" cy="4551600"/>
            </a:xfrm>
            <a:prstGeom prst="pie">
              <a:avLst>
                <a:gd fmla="val 5400000" name="adj1"/>
                <a:gd fmla="val 10800000" name="adj2"/>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g1f419a44d2f_0_146"/>
            <p:cNvSpPr txBox="1"/>
            <p:nvPr/>
          </p:nvSpPr>
          <p:spPr>
            <a:xfrm>
              <a:off x="2122611" y="2863861"/>
              <a:ext cx="1679700" cy="1246200"/>
            </a:xfrm>
            <a:prstGeom prst="rect">
              <a:avLst/>
            </a:prstGeom>
            <a:noFill/>
            <a:ln>
              <a:noFill/>
            </a:ln>
          </p:spPr>
          <p:txBody>
            <a:bodyPr anchorCtr="0" anchor="ctr" bIns="36825" lIns="36825" spcFirstLastPara="1" rIns="36825" wrap="square" tIns="36825">
              <a:noAutofit/>
            </a:bodyPr>
            <a:lstStyle/>
            <a:p>
              <a:pPr indent="0" lvl="0" marL="0" marR="0" rtl="0" algn="ctr">
                <a:lnSpc>
                  <a:spcPct val="90000"/>
                </a:lnSpc>
                <a:spcBef>
                  <a:spcPts val="0"/>
                </a:spcBef>
                <a:spcAft>
                  <a:spcPts val="0"/>
                </a:spcAft>
                <a:buClr>
                  <a:schemeClr val="lt1"/>
                </a:buClr>
                <a:buSzPts val="2900"/>
                <a:buFont typeface="Calibri"/>
                <a:buNone/>
              </a:pPr>
              <a:r>
                <a:rPr b="0" i="0" lang="en-US" sz="2400" u="none" cap="none" strike="noStrike">
                  <a:solidFill>
                    <a:schemeClr val="lt1"/>
                  </a:solidFill>
                  <a:latin typeface="Calibri"/>
                  <a:ea typeface="Calibri"/>
                  <a:cs typeface="Calibri"/>
                  <a:sym typeface="Calibri"/>
                </a:rPr>
                <a:t>Systems-level Leadership</a:t>
              </a:r>
              <a:endParaRPr b="0" i="0" sz="1100" u="none" cap="none" strike="noStrike">
                <a:solidFill>
                  <a:srgbClr val="000000"/>
                </a:solidFill>
                <a:latin typeface="Arial"/>
                <a:ea typeface="Arial"/>
                <a:cs typeface="Arial"/>
                <a:sym typeface="Arial"/>
              </a:endParaRPr>
            </a:p>
          </p:txBody>
        </p:sp>
        <p:sp>
          <p:nvSpPr>
            <p:cNvPr id="348" name="Google Shape;348;g1f419a44d2f_0_146"/>
            <p:cNvSpPr/>
            <p:nvPr/>
          </p:nvSpPr>
          <p:spPr>
            <a:xfrm>
              <a:off x="1693756" y="339090"/>
              <a:ext cx="4551600" cy="4551600"/>
            </a:xfrm>
            <a:prstGeom prst="pie">
              <a:avLst>
                <a:gd fmla="val 10800000" name="adj1"/>
                <a:gd fmla="val 16200000" name="adj2"/>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g1f419a44d2f_0_146"/>
            <p:cNvSpPr txBox="1"/>
            <p:nvPr/>
          </p:nvSpPr>
          <p:spPr>
            <a:xfrm>
              <a:off x="2149466" y="1282480"/>
              <a:ext cx="1679700" cy="1246200"/>
            </a:xfrm>
            <a:prstGeom prst="rect">
              <a:avLst/>
            </a:prstGeom>
            <a:noFill/>
            <a:ln>
              <a:noFill/>
            </a:ln>
          </p:spPr>
          <p:txBody>
            <a:bodyPr anchorCtr="0" anchor="ctr" bIns="36825" lIns="36825" spcFirstLastPara="1" rIns="36825" wrap="square" tIns="36825">
              <a:noAutofit/>
            </a:bodyPr>
            <a:lstStyle/>
            <a:p>
              <a:pPr indent="0" lvl="0" marL="0" marR="0" rtl="0" algn="ctr">
                <a:lnSpc>
                  <a:spcPct val="90000"/>
                </a:lnSpc>
                <a:spcBef>
                  <a:spcPts val="0"/>
                </a:spcBef>
                <a:spcAft>
                  <a:spcPts val="0"/>
                </a:spcAft>
                <a:buClr>
                  <a:schemeClr val="lt1"/>
                </a:buClr>
                <a:buSzPts val="2900"/>
                <a:buFont typeface="Calibri"/>
                <a:buNone/>
              </a:pPr>
              <a:r>
                <a:rPr b="0" i="0" lang="en-US" sz="2800" u="none" cap="none" strike="noStrike">
                  <a:solidFill>
                    <a:schemeClr val="lt1"/>
                  </a:solidFill>
                  <a:latin typeface="Calibri"/>
                  <a:ea typeface="Calibri"/>
                  <a:cs typeface="Calibri"/>
                  <a:sym typeface="Calibri"/>
                </a:rPr>
                <a:t>Societal Leadership</a:t>
              </a:r>
              <a:endParaRPr b="0" i="0" sz="1200" u="none" cap="none" strike="noStrike">
                <a:solidFill>
                  <a:srgbClr val="000000"/>
                </a:solidFill>
                <a:latin typeface="Arial"/>
                <a:ea typeface="Arial"/>
                <a:cs typeface="Arial"/>
                <a:sym typeface="Arial"/>
              </a:endParaRPr>
            </a:p>
          </p:txBody>
        </p:sp>
        <p:sp>
          <p:nvSpPr>
            <p:cNvPr id="350" name="Google Shape;350;g1f419a44d2f_0_146"/>
            <p:cNvSpPr/>
            <p:nvPr/>
          </p:nvSpPr>
          <p:spPr>
            <a:xfrm>
              <a:off x="1564792" y="57319"/>
              <a:ext cx="5115300" cy="5115300"/>
            </a:xfrm>
            <a:custGeom>
              <a:rect b="b" l="l" r="r" t="t"/>
              <a:pathLst>
                <a:path extrusionOk="0" h="120000" w="120000">
                  <a:moveTo>
                    <a:pt x="60000" y="4067"/>
                  </a:moveTo>
                  <a:lnTo>
                    <a:pt x="60000" y="4067"/>
                  </a:lnTo>
                  <a:cubicBezTo>
                    <a:pt x="88935" y="4067"/>
                    <a:pt x="113121" y="26016"/>
                    <a:pt x="115841" y="54743"/>
                  </a:cubicBezTo>
                  <a:lnTo>
                    <a:pt x="119737" y="54743"/>
                  </a:lnTo>
                  <a:lnTo>
                    <a:pt x="113156" y="60000"/>
                  </a:lnTo>
                  <a:lnTo>
                    <a:pt x="106049" y="54743"/>
                  </a:lnTo>
                  <a:lnTo>
                    <a:pt x="109942" y="54743"/>
                  </a:lnTo>
                  <a:lnTo>
                    <a:pt x="109942" y="54743"/>
                  </a:lnTo>
                  <a:cubicBezTo>
                    <a:pt x="107232" y="29399"/>
                    <a:pt x="85686" y="10169"/>
                    <a:pt x="60000" y="10169"/>
                  </a:cubicBezTo>
                  <a:close/>
                </a:path>
              </a:pathLst>
            </a:custGeom>
            <a:solidFill>
              <a:srgbClr val="ABBAD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g1f419a44d2f_0_146"/>
            <p:cNvSpPr/>
            <p:nvPr/>
          </p:nvSpPr>
          <p:spPr>
            <a:xfrm>
              <a:off x="1564792" y="210125"/>
              <a:ext cx="5115300" cy="5115300"/>
            </a:xfrm>
            <a:custGeom>
              <a:rect b="b" l="l" r="r" t="t"/>
              <a:pathLst>
                <a:path extrusionOk="0" h="120000" w="120000">
                  <a:moveTo>
                    <a:pt x="116089" y="60000"/>
                  </a:moveTo>
                  <a:lnTo>
                    <a:pt x="116089" y="60000"/>
                  </a:lnTo>
                  <a:cubicBezTo>
                    <a:pt x="116089" y="89021"/>
                    <a:pt x="93832" y="113221"/>
                    <a:pt x="64839" y="115724"/>
                  </a:cubicBezTo>
                  <a:lnTo>
                    <a:pt x="64839" y="119780"/>
                  </a:lnTo>
                  <a:lnTo>
                    <a:pt x="60000" y="112882"/>
                  </a:lnTo>
                  <a:lnTo>
                    <a:pt x="64839" y="105544"/>
                  </a:lnTo>
                  <a:lnTo>
                    <a:pt x="64839" y="109599"/>
                  </a:lnTo>
                  <a:lnTo>
                    <a:pt x="64839" y="109599"/>
                  </a:lnTo>
                  <a:cubicBezTo>
                    <a:pt x="90581" y="107127"/>
                    <a:pt x="110223" y="85661"/>
                    <a:pt x="110223" y="60000"/>
                  </a:cubicBezTo>
                  <a:close/>
                </a:path>
              </a:pathLst>
            </a:custGeom>
            <a:solidFill>
              <a:srgbClr val="ABBAD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g1f419a44d2f_0_146"/>
            <p:cNvSpPr/>
            <p:nvPr/>
          </p:nvSpPr>
          <p:spPr>
            <a:xfrm>
              <a:off x="1385131" y="220094"/>
              <a:ext cx="5115300" cy="5115300"/>
            </a:xfrm>
            <a:custGeom>
              <a:rect b="b" l="l" r="r" t="t"/>
              <a:pathLst>
                <a:path extrusionOk="0" h="120000" w="120000">
                  <a:moveTo>
                    <a:pt x="60000" y="115933"/>
                  </a:moveTo>
                  <a:cubicBezTo>
                    <a:pt x="31065" y="115933"/>
                    <a:pt x="6879" y="93984"/>
                    <a:pt x="4159" y="65257"/>
                  </a:cubicBezTo>
                  <a:lnTo>
                    <a:pt x="263" y="65257"/>
                  </a:lnTo>
                  <a:lnTo>
                    <a:pt x="6844" y="60000"/>
                  </a:lnTo>
                  <a:lnTo>
                    <a:pt x="13951" y="65257"/>
                  </a:lnTo>
                  <a:lnTo>
                    <a:pt x="10058" y="65257"/>
                  </a:lnTo>
                  <a:lnTo>
                    <a:pt x="10058" y="65257"/>
                  </a:lnTo>
                  <a:cubicBezTo>
                    <a:pt x="12768" y="90601"/>
                    <a:pt x="34314" y="109831"/>
                    <a:pt x="60000" y="109831"/>
                  </a:cubicBezTo>
                  <a:close/>
                </a:path>
              </a:pathLst>
            </a:custGeom>
            <a:solidFill>
              <a:srgbClr val="ABBAD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g1f419a44d2f_0_146"/>
            <p:cNvSpPr/>
            <p:nvPr/>
          </p:nvSpPr>
          <p:spPr>
            <a:xfrm>
              <a:off x="1411985" y="57319"/>
              <a:ext cx="5115300" cy="5115300"/>
            </a:xfrm>
            <a:custGeom>
              <a:rect b="b" l="l" r="r" t="t"/>
              <a:pathLst>
                <a:path extrusionOk="0" h="120000" w="120000">
                  <a:moveTo>
                    <a:pt x="3911" y="60000"/>
                  </a:moveTo>
                  <a:lnTo>
                    <a:pt x="3911" y="60000"/>
                  </a:lnTo>
                  <a:cubicBezTo>
                    <a:pt x="3911" y="30979"/>
                    <a:pt x="26168" y="6779"/>
                    <a:pt x="55161" y="4276"/>
                  </a:cubicBezTo>
                  <a:lnTo>
                    <a:pt x="55161" y="220"/>
                  </a:lnTo>
                  <a:lnTo>
                    <a:pt x="60000" y="7118"/>
                  </a:lnTo>
                  <a:lnTo>
                    <a:pt x="55161" y="14456"/>
                  </a:lnTo>
                  <a:lnTo>
                    <a:pt x="55161" y="10401"/>
                  </a:lnTo>
                  <a:lnTo>
                    <a:pt x="55161" y="10401"/>
                  </a:lnTo>
                  <a:cubicBezTo>
                    <a:pt x="29419" y="12873"/>
                    <a:pt x="9777" y="34339"/>
                    <a:pt x="9777" y="60000"/>
                  </a:cubicBezTo>
                  <a:close/>
                </a:path>
              </a:pathLst>
            </a:custGeom>
            <a:solidFill>
              <a:srgbClr val="ABBAD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54" name="Google Shape;354;g1f419a44d2f_0_146"/>
          <p:cNvSpPr txBox="1"/>
          <p:nvPr>
            <p:ph type="title"/>
          </p:nvPr>
        </p:nvSpPr>
        <p:spPr>
          <a:xfrm>
            <a:off x="452200" y="-15854"/>
            <a:ext cx="78867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eLEAD Leadership Domains</a:t>
            </a:r>
            <a:endParaRPr/>
          </a:p>
        </p:txBody>
      </p:sp>
      <p:pic>
        <p:nvPicPr>
          <p:cNvPr id="355" name="Google Shape;355;g1f419a44d2f_0_146"/>
          <p:cNvPicPr preferRelativeResize="0"/>
          <p:nvPr/>
        </p:nvPicPr>
        <p:blipFill rotWithShape="1">
          <a:blip r:embed="rId3">
            <a:alphaModFix/>
          </a:blip>
          <a:srcRect b="0" l="0" r="0" t="0"/>
          <a:stretch/>
        </p:blipFill>
        <p:spPr>
          <a:xfrm>
            <a:off x="6786200" y="5852250"/>
            <a:ext cx="2285975" cy="1008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g1f6103d51be_0_2"/>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en-US"/>
              <a:t>Mission and Values</a:t>
            </a:r>
            <a:endParaRPr/>
          </a:p>
        </p:txBody>
      </p:sp>
      <p:sp>
        <p:nvSpPr>
          <p:cNvPr id="171" name="Google Shape;171;g1f6103d51be_0_2"/>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00000"/>
              </a:lnSpc>
              <a:spcBef>
                <a:spcPts val="360"/>
              </a:spcBef>
              <a:spcAft>
                <a:spcPts val="0"/>
              </a:spcAft>
              <a:buSzPct val="56250"/>
              <a:buNone/>
            </a:pPr>
            <a:r>
              <a:rPr b="1" lang="en-US"/>
              <a:t>Core Purpose (Mission)</a:t>
            </a:r>
            <a:endParaRPr b="1"/>
          </a:p>
          <a:p>
            <a:pPr indent="0" lvl="0" marL="0" rtl="0" algn="l">
              <a:lnSpc>
                <a:spcPct val="100000"/>
              </a:lnSpc>
              <a:spcBef>
                <a:spcPts val="360"/>
              </a:spcBef>
              <a:spcAft>
                <a:spcPts val="0"/>
              </a:spcAft>
              <a:buSzPct val="56250"/>
              <a:buNone/>
            </a:pPr>
            <a:r>
              <a:rPr lang="en-US"/>
              <a:t>AACEM supports academic Chairs of emergency medicine to lead and innovative in research, medical education, clinical care, and faculty development in their institutions.</a:t>
            </a:r>
            <a:endParaRPr/>
          </a:p>
          <a:p>
            <a:pPr indent="0" lvl="0" marL="0" rtl="0" algn="l">
              <a:lnSpc>
                <a:spcPct val="100000"/>
              </a:lnSpc>
              <a:spcBef>
                <a:spcPts val="360"/>
              </a:spcBef>
              <a:spcAft>
                <a:spcPts val="0"/>
              </a:spcAft>
              <a:buSzPct val="56250"/>
              <a:buNone/>
            </a:pPr>
            <a:r>
              <a:t/>
            </a:r>
            <a:endParaRPr/>
          </a:p>
          <a:p>
            <a:pPr indent="0" lvl="0" marL="0" rtl="0" algn="l">
              <a:lnSpc>
                <a:spcPct val="100000"/>
              </a:lnSpc>
              <a:spcBef>
                <a:spcPts val="360"/>
              </a:spcBef>
              <a:spcAft>
                <a:spcPts val="0"/>
              </a:spcAft>
              <a:buSzPct val="56250"/>
              <a:buNone/>
            </a:pPr>
            <a:r>
              <a:rPr b="1" lang="en-US"/>
              <a:t>Core Organizational Values</a:t>
            </a:r>
            <a:endParaRPr b="1"/>
          </a:p>
          <a:p>
            <a:pPr indent="0" lvl="0" marL="0" rtl="0" algn="l">
              <a:lnSpc>
                <a:spcPct val="100000"/>
              </a:lnSpc>
              <a:spcBef>
                <a:spcPts val="360"/>
              </a:spcBef>
              <a:spcAft>
                <a:spcPts val="0"/>
              </a:spcAft>
              <a:buSzPct val="56250"/>
              <a:buNone/>
            </a:pPr>
            <a:r>
              <a:rPr lang="en-US"/>
              <a:t>Professional Integrity </a:t>
            </a:r>
            <a:endParaRPr/>
          </a:p>
          <a:p>
            <a:pPr indent="0" lvl="0" marL="0" rtl="0" algn="l">
              <a:lnSpc>
                <a:spcPct val="100000"/>
              </a:lnSpc>
              <a:spcBef>
                <a:spcPts val="360"/>
              </a:spcBef>
              <a:spcAft>
                <a:spcPts val="0"/>
              </a:spcAft>
              <a:buSzPct val="56250"/>
              <a:buNone/>
            </a:pPr>
            <a:r>
              <a:rPr lang="en-US"/>
              <a:t>Collaboration and Community</a:t>
            </a:r>
            <a:endParaRPr/>
          </a:p>
          <a:p>
            <a:pPr indent="0" lvl="0" marL="0" rtl="0" algn="l">
              <a:lnSpc>
                <a:spcPct val="100000"/>
              </a:lnSpc>
              <a:spcBef>
                <a:spcPts val="360"/>
              </a:spcBef>
              <a:spcAft>
                <a:spcPts val="0"/>
              </a:spcAft>
              <a:buSzPct val="56250"/>
              <a:buNone/>
            </a:pPr>
            <a:r>
              <a:rPr lang="en-US"/>
              <a:t>Diversity, Equity, and Inclusion </a:t>
            </a:r>
            <a:endParaRPr/>
          </a:p>
          <a:p>
            <a:pPr indent="0" lvl="0" marL="0" rtl="0" algn="l">
              <a:lnSpc>
                <a:spcPct val="100000"/>
              </a:lnSpc>
              <a:spcBef>
                <a:spcPts val="360"/>
              </a:spcBef>
              <a:spcAft>
                <a:spcPts val="0"/>
              </a:spcAft>
              <a:buSzPct val="56250"/>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grpSp>
        <p:nvGrpSpPr>
          <p:cNvPr id="360" name="Google Shape;360;g1f419a44d2f_0_164"/>
          <p:cNvGrpSpPr/>
          <p:nvPr/>
        </p:nvGrpSpPr>
        <p:grpSpPr>
          <a:xfrm>
            <a:off x="1777629" y="1335775"/>
            <a:ext cx="5588831" cy="5356191"/>
            <a:chOff x="1385131" y="57319"/>
            <a:chExt cx="5294961" cy="5278075"/>
          </a:xfrm>
        </p:grpSpPr>
        <p:sp>
          <p:nvSpPr>
            <p:cNvPr id="361" name="Google Shape;361;g1f419a44d2f_0_164"/>
            <p:cNvSpPr/>
            <p:nvPr/>
          </p:nvSpPr>
          <p:spPr>
            <a:xfrm>
              <a:off x="1846563" y="339090"/>
              <a:ext cx="4551600" cy="4551600"/>
            </a:xfrm>
            <a:prstGeom prst="pie">
              <a:avLst>
                <a:gd fmla="val 16200000" name="adj1"/>
                <a:gd fmla="val 0" name="adj2"/>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g1f419a44d2f_0_164"/>
            <p:cNvSpPr txBox="1"/>
            <p:nvPr/>
          </p:nvSpPr>
          <p:spPr>
            <a:xfrm>
              <a:off x="4262746" y="1282480"/>
              <a:ext cx="1679700" cy="1246200"/>
            </a:xfrm>
            <a:prstGeom prst="rect">
              <a:avLst/>
            </a:prstGeom>
            <a:noFill/>
            <a:ln>
              <a:noFill/>
            </a:ln>
          </p:spPr>
          <p:txBody>
            <a:bodyPr anchorCtr="0" anchor="ctr" bIns="36825" lIns="36825" spcFirstLastPara="1" rIns="36825" wrap="square" tIns="36825">
              <a:noAutofit/>
            </a:bodyPr>
            <a:lstStyle/>
            <a:p>
              <a:pPr indent="0" lvl="0" marL="0" marR="0" rtl="0" algn="ctr">
                <a:lnSpc>
                  <a:spcPct val="90000"/>
                </a:lnSpc>
                <a:spcBef>
                  <a:spcPts val="0"/>
                </a:spcBef>
                <a:spcAft>
                  <a:spcPts val="0"/>
                </a:spcAft>
                <a:buClr>
                  <a:schemeClr val="lt1"/>
                </a:buClr>
                <a:buSzPts val="2900"/>
                <a:buFont typeface="Calibri"/>
                <a:buNone/>
              </a:pPr>
              <a:r>
                <a:rPr b="0" i="0" lang="en-US" sz="2900" u="none" cap="none" strike="noStrike">
                  <a:solidFill>
                    <a:schemeClr val="lt1"/>
                  </a:solidFill>
                  <a:latin typeface="Calibri"/>
                  <a:ea typeface="Calibri"/>
                  <a:cs typeface="Calibri"/>
                  <a:sym typeface="Calibri"/>
                </a:rPr>
                <a:t>eLEAD Sessions</a:t>
              </a:r>
              <a:endParaRPr b="0" i="0" sz="1400" u="none" cap="none" strike="noStrike">
                <a:solidFill>
                  <a:srgbClr val="000000"/>
                </a:solidFill>
                <a:latin typeface="Arial"/>
                <a:ea typeface="Arial"/>
                <a:cs typeface="Arial"/>
                <a:sym typeface="Arial"/>
              </a:endParaRPr>
            </a:p>
          </p:txBody>
        </p:sp>
        <p:sp>
          <p:nvSpPr>
            <p:cNvPr id="363" name="Google Shape;363;g1f419a44d2f_0_164"/>
            <p:cNvSpPr/>
            <p:nvPr/>
          </p:nvSpPr>
          <p:spPr>
            <a:xfrm>
              <a:off x="1846563" y="491896"/>
              <a:ext cx="4551600" cy="4551600"/>
            </a:xfrm>
            <a:prstGeom prst="pie">
              <a:avLst>
                <a:gd fmla="val 0" name="adj1"/>
                <a:gd fmla="val 5400000" name="adj2"/>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g1f419a44d2f_0_164"/>
            <p:cNvSpPr txBox="1"/>
            <p:nvPr/>
          </p:nvSpPr>
          <p:spPr>
            <a:xfrm>
              <a:off x="4262746" y="2853893"/>
              <a:ext cx="1679700" cy="1246200"/>
            </a:xfrm>
            <a:prstGeom prst="rect">
              <a:avLst/>
            </a:prstGeom>
            <a:noFill/>
            <a:ln>
              <a:noFill/>
            </a:ln>
          </p:spPr>
          <p:txBody>
            <a:bodyPr anchorCtr="0" anchor="ctr" bIns="36825" lIns="36825" spcFirstLastPara="1" rIns="36825" wrap="square" tIns="36825">
              <a:noAutofit/>
            </a:bodyPr>
            <a:lstStyle/>
            <a:p>
              <a:pPr indent="0" lvl="0" marL="0" marR="0" rtl="0" algn="ctr">
                <a:lnSpc>
                  <a:spcPct val="90000"/>
                </a:lnSpc>
                <a:spcBef>
                  <a:spcPts val="0"/>
                </a:spcBef>
                <a:spcAft>
                  <a:spcPts val="0"/>
                </a:spcAft>
                <a:buClr>
                  <a:schemeClr val="lt1"/>
                </a:buClr>
                <a:buSzPts val="2900"/>
                <a:buFont typeface="Calibri"/>
                <a:buNone/>
              </a:pPr>
              <a:r>
                <a:rPr b="0" i="0" lang="en-US" sz="2900" u="none" cap="none" strike="noStrike">
                  <a:solidFill>
                    <a:schemeClr val="lt1"/>
                  </a:solidFill>
                  <a:latin typeface="Calibri"/>
                  <a:ea typeface="Calibri"/>
                  <a:cs typeface="Calibri"/>
                  <a:sym typeface="Calibri"/>
                </a:rPr>
                <a:t>Facilitated Discussion</a:t>
              </a:r>
              <a:endParaRPr b="0" i="0" sz="1400" u="none" cap="none" strike="noStrike">
                <a:solidFill>
                  <a:srgbClr val="000000"/>
                </a:solidFill>
                <a:latin typeface="Arial"/>
                <a:ea typeface="Arial"/>
                <a:cs typeface="Arial"/>
                <a:sym typeface="Arial"/>
              </a:endParaRPr>
            </a:p>
          </p:txBody>
        </p:sp>
        <p:sp>
          <p:nvSpPr>
            <p:cNvPr id="365" name="Google Shape;365;g1f419a44d2f_0_164"/>
            <p:cNvSpPr/>
            <p:nvPr/>
          </p:nvSpPr>
          <p:spPr>
            <a:xfrm>
              <a:off x="1666901" y="501864"/>
              <a:ext cx="4551600" cy="4551600"/>
            </a:xfrm>
            <a:prstGeom prst="pie">
              <a:avLst>
                <a:gd fmla="val 5400000" name="adj1"/>
                <a:gd fmla="val 10800000" name="adj2"/>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g1f419a44d2f_0_164"/>
            <p:cNvSpPr txBox="1"/>
            <p:nvPr/>
          </p:nvSpPr>
          <p:spPr>
            <a:xfrm>
              <a:off x="2122611" y="2863861"/>
              <a:ext cx="1679700" cy="1246200"/>
            </a:xfrm>
            <a:prstGeom prst="rect">
              <a:avLst/>
            </a:prstGeom>
            <a:noFill/>
            <a:ln>
              <a:noFill/>
            </a:ln>
          </p:spPr>
          <p:txBody>
            <a:bodyPr anchorCtr="0" anchor="ctr" bIns="36825" lIns="36825" spcFirstLastPara="1" rIns="36825" wrap="square" tIns="36825">
              <a:noAutofit/>
            </a:bodyPr>
            <a:lstStyle/>
            <a:p>
              <a:pPr indent="0" lvl="0" marL="0" marR="0" rtl="0" algn="ctr">
                <a:lnSpc>
                  <a:spcPct val="90000"/>
                </a:lnSpc>
                <a:spcBef>
                  <a:spcPts val="0"/>
                </a:spcBef>
                <a:spcAft>
                  <a:spcPts val="0"/>
                </a:spcAft>
                <a:buClr>
                  <a:schemeClr val="lt1"/>
                </a:buClr>
                <a:buSzPts val="2900"/>
                <a:buFont typeface="Calibri"/>
                <a:buNone/>
              </a:pPr>
              <a:r>
                <a:rPr b="0" i="0" lang="en-US" sz="2900" u="none" cap="none" strike="noStrike">
                  <a:solidFill>
                    <a:schemeClr val="lt1"/>
                  </a:solidFill>
                  <a:latin typeface="Calibri"/>
                  <a:ea typeface="Calibri"/>
                  <a:cs typeface="Calibri"/>
                  <a:sym typeface="Calibri"/>
                </a:rPr>
                <a:t>Journaling</a:t>
              </a:r>
              <a:endParaRPr b="0" i="0" sz="1400" u="none" cap="none" strike="noStrike">
                <a:solidFill>
                  <a:srgbClr val="000000"/>
                </a:solidFill>
                <a:latin typeface="Arial"/>
                <a:ea typeface="Arial"/>
                <a:cs typeface="Arial"/>
                <a:sym typeface="Arial"/>
              </a:endParaRPr>
            </a:p>
          </p:txBody>
        </p:sp>
        <p:sp>
          <p:nvSpPr>
            <p:cNvPr id="367" name="Google Shape;367;g1f419a44d2f_0_164"/>
            <p:cNvSpPr/>
            <p:nvPr/>
          </p:nvSpPr>
          <p:spPr>
            <a:xfrm>
              <a:off x="1693756" y="339090"/>
              <a:ext cx="4551600" cy="4551600"/>
            </a:xfrm>
            <a:prstGeom prst="pie">
              <a:avLst>
                <a:gd fmla="val 10800000" name="adj1"/>
                <a:gd fmla="val 16200000" name="adj2"/>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g1f419a44d2f_0_164"/>
            <p:cNvSpPr txBox="1"/>
            <p:nvPr/>
          </p:nvSpPr>
          <p:spPr>
            <a:xfrm>
              <a:off x="2149466" y="1282480"/>
              <a:ext cx="1679700" cy="1246200"/>
            </a:xfrm>
            <a:prstGeom prst="rect">
              <a:avLst/>
            </a:prstGeom>
            <a:noFill/>
            <a:ln>
              <a:noFill/>
            </a:ln>
          </p:spPr>
          <p:txBody>
            <a:bodyPr anchorCtr="0" anchor="ctr" bIns="36825" lIns="36825" spcFirstLastPara="1" rIns="36825" wrap="square" tIns="36825">
              <a:noAutofit/>
            </a:bodyPr>
            <a:lstStyle/>
            <a:p>
              <a:pPr indent="0" lvl="0" marL="0" marR="0" rtl="0" algn="ctr">
                <a:lnSpc>
                  <a:spcPct val="90000"/>
                </a:lnSpc>
                <a:spcBef>
                  <a:spcPts val="0"/>
                </a:spcBef>
                <a:spcAft>
                  <a:spcPts val="0"/>
                </a:spcAft>
                <a:buClr>
                  <a:schemeClr val="lt1"/>
                </a:buClr>
                <a:buSzPts val="2900"/>
                <a:buFont typeface="Calibri"/>
                <a:buNone/>
              </a:pPr>
              <a:r>
                <a:rPr b="0" i="0" lang="en-US" sz="2900" u="none" cap="none" strike="noStrike">
                  <a:solidFill>
                    <a:schemeClr val="lt1"/>
                  </a:solidFill>
                  <a:latin typeface="Calibri"/>
                  <a:ea typeface="Calibri"/>
                  <a:cs typeface="Calibri"/>
                  <a:sym typeface="Calibri"/>
                </a:rPr>
                <a:t>Peer Mentoring</a:t>
              </a:r>
              <a:endParaRPr b="0" i="0" sz="1400" u="none" cap="none" strike="noStrike">
                <a:solidFill>
                  <a:srgbClr val="000000"/>
                </a:solidFill>
                <a:latin typeface="Arial"/>
                <a:ea typeface="Arial"/>
                <a:cs typeface="Arial"/>
                <a:sym typeface="Arial"/>
              </a:endParaRPr>
            </a:p>
          </p:txBody>
        </p:sp>
        <p:sp>
          <p:nvSpPr>
            <p:cNvPr id="369" name="Google Shape;369;g1f419a44d2f_0_164"/>
            <p:cNvSpPr/>
            <p:nvPr/>
          </p:nvSpPr>
          <p:spPr>
            <a:xfrm>
              <a:off x="1564792" y="57319"/>
              <a:ext cx="5115300" cy="5115300"/>
            </a:xfrm>
            <a:custGeom>
              <a:rect b="b" l="l" r="r" t="t"/>
              <a:pathLst>
                <a:path extrusionOk="0" h="120000" w="120000">
                  <a:moveTo>
                    <a:pt x="60000" y="4067"/>
                  </a:moveTo>
                  <a:lnTo>
                    <a:pt x="60000" y="4067"/>
                  </a:lnTo>
                  <a:cubicBezTo>
                    <a:pt x="88935" y="4067"/>
                    <a:pt x="113121" y="26016"/>
                    <a:pt x="115841" y="54743"/>
                  </a:cubicBezTo>
                  <a:lnTo>
                    <a:pt x="119737" y="54743"/>
                  </a:lnTo>
                  <a:lnTo>
                    <a:pt x="113156" y="60000"/>
                  </a:lnTo>
                  <a:lnTo>
                    <a:pt x="106049" y="54743"/>
                  </a:lnTo>
                  <a:lnTo>
                    <a:pt x="109942" y="54743"/>
                  </a:lnTo>
                  <a:lnTo>
                    <a:pt x="109942" y="54743"/>
                  </a:lnTo>
                  <a:cubicBezTo>
                    <a:pt x="107232" y="29399"/>
                    <a:pt x="85686" y="10169"/>
                    <a:pt x="60000" y="10169"/>
                  </a:cubicBezTo>
                  <a:close/>
                </a:path>
              </a:pathLst>
            </a:custGeom>
            <a:solidFill>
              <a:srgbClr val="ABBAD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g1f419a44d2f_0_164"/>
            <p:cNvSpPr/>
            <p:nvPr/>
          </p:nvSpPr>
          <p:spPr>
            <a:xfrm>
              <a:off x="1564792" y="210125"/>
              <a:ext cx="5115300" cy="5115300"/>
            </a:xfrm>
            <a:custGeom>
              <a:rect b="b" l="l" r="r" t="t"/>
              <a:pathLst>
                <a:path extrusionOk="0" h="120000" w="120000">
                  <a:moveTo>
                    <a:pt x="116089" y="60000"/>
                  </a:moveTo>
                  <a:lnTo>
                    <a:pt x="116089" y="60000"/>
                  </a:lnTo>
                  <a:cubicBezTo>
                    <a:pt x="116089" y="89021"/>
                    <a:pt x="93832" y="113221"/>
                    <a:pt x="64839" y="115724"/>
                  </a:cubicBezTo>
                  <a:lnTo>
                    <a:pt x="64839" y="119780"/>
                  </a:lnTo>
                  <a:lnTo>
                    <a:pt x="60000" y="112882"/>
                  </a:lnTo>
                  <a:lnTo>
                    <a:pt x="64839" y="105544"/>
                  </a:lnTo>
                  <a:lnTo>
                    <a:pt x="64839" y="109599"/>
                  </a:lnTo>
                  <a:lnTo>
                    <a:pt x="64839" y="109599"/>
                  </a:lnTo>
                  <a:cubicBezTo>
                    <a:pt x="90581" y="107127"/>
                    <a:pt x="110223" y="85661"/>
                    <a:pt x="110223" y="60000"/>
                  </a:cubicBezTo>
                  <a:close/>
                </a:path>
              </a:pathLst>
            </a:custGeom>
            <a:solidFill>
              <a:srgbClr val="ABBAD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g1f419a44d2f_0_164"/>
            <p:cNvSpPr/>
            <p:nvPr/>
          </p:nvSpPr>
          <p:spPr>
            <a:xfrm>
              <a:off x="1385131" y="220094"/>
              <a:ext cx="5115300" cy="5115300"/>
            </a:xfrm>
            <a:custGeom>
              <a:rect b="b" l="l" r="r" t="t"/>
              <a:pathLst>
                <a:path extrusionOk="0" h="120000" w="120000">
                  <a:moveTo>
                    <a:pt x="60000" y="115933"/>
                  </a:moveTo>
                  <a:cubicBezTo>
                    <a:pt x="31065" y="115933"/>
                    <a:pt x="6879" y="93984"/>
                    <a:pt x="4159" y="65257"/>
                  </a:cubicBezTo>
                  <a:lnTo>
                    <a:pt x="263" y="65257"/>
                  </a:lnTo>
                  <a:lnTo>
                    <a:pt x="6844" y="60000"/>
                  </a:lnTo>
                  <a:lnTo>
                    <a:pt x="13951" y="65257"/>
                  </a:lnTo>
                  <a:lnTo>
                    <a:pt x="10058" y="65257"/>
                  </a:lnTo>
                  <a:lnTo>
                    <a:pt x="10058" y="65257"/>
                  </a:lnTo>
                  <a:cubicBezTo>
                    <a:pt x="12768" y="90601"/>
                    <a:pt x="34314" y="109831"/>
                    <a:pt x="60000" y="109831"/>
                  </a:cubicBezTo>
                  <a:close/>
                </a:path>
              </a:pathLst>
            </a:custGeom>
            <a:solidFill>
              <a:srgbClr val="ABBAD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g1f419a44d2f_0_164"/>
            <p:cNvSpPr/>
            <p:nvPr/>
          </p:nvSpPr>
          <p:spPr>
            <a:xfrm>
              <a:off x="1411985" y="57319"/>
              <a:ext cx="5115300" cy="5115300"/>
            </a:xfrm>
            <a:custGeom>
              <a:rect b="b" l="l" r="r" t="t"/>
              <a:pathLst>
                <a:path extrusionOk="0" h="120000" w="120000">
                  <a:moveTo>
                    <a:pt x="3911" y="60000"/>
                  </a:moveTo>
                  <a:lnTo>
                    <a:pt x="3911" y="60000"/>
                  </a:lnTo>
                  <a:cubicBezTo>
                    <a:pt x="3911" y="30979"/>
                    <a:pt x="26168" y="6779"/>
                    <a:pt x="55161" y="4276"/>
                  </a:cubicBezTo>
                  <a:lnTo>
                    <a:pt x="55161" y="220"/>
                  </a:lnTo>
                  <a:lnTo>
                    <a:pt x="60000" y="7118"/>
                  </a:lnTo>
                  <a:lnTo>
                    <a:pt x="55161" y="14456"/>
                  </a:lnTo>
                  <a:lnTo>
                    <a:pt x="55161" y="10401"/>
                  </a:lnTo>
                  <a:lnTo>
                    <a:pt x="55161" y="10401"/>
                  </a:lnTo>
                  <a:cubicBezTo>
                    <a:pt x="29419" y="12873"/>
                    <a:pt x="9777" y="34339"/>
                    <a:pt x="9777" y="60000"/>
                  </a:cubicBezTo>
                  <a:close/>
                </a:path>
              </a:pathLst>
            </a:custGeom>
            <a:solidFill>
              <a:srgbClr val="ABBAD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3" name="Google Shape;373;g1f419a44d2f_0_164"/>
          <p:cNvSpPr txBox="1"/>
          <p:nvPr>
            <p:ph type="title"/>
          </p:nvPr>
        </p:nvSpPr>
        <p:spPr>
          <a:xfrm>
            <a:off x="425531" y="-89874"/>
            <a:ext cx="86199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eLEAD Reflective Practice Paradigm</a:t>
            </a:r>
            <a:endParaRPr/>
          </a:p>
        </p:txBody>
      </p:sp>
      <p:pic>
        <p:nvPicPr>
          <p:cNvPr id="374" name="Google Shape;374;g1f419a44d2f_0_164"/>
          <p:cNvPicPr preferRelativeResize="0"/>
          <p:nvPr/>
        </p:nvPicPr>
        <p:blipFill rotWithShape="1">
          <a:blip r:embed="rId3">
            <a:alphaModFix/>
          </a:blip>
          <a:srcRect b="0" l="0" r="0" t="0"/>
          <a:stretch/>
        </p:blipFill>
        <p:spPr>
          <a:xfrm>
            <a:off x="6786200" y="5852250"/>
            <a:ext cx="2285975" cy="10083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g1f419a44d2f_0_182"/>
          <p:cNvSpPr txBox="1"/>
          <p:nvPr>
            <p:ph type="title"/>
          </p:nvPr>
        </p:nvSpPr>
        <p:spPr>
          <a:xfrm>
            <a:off x="425531" y="-89874"/>
            <a:ext cx="86199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SAEM/AACEM Speakers’ Bureau</a:t>
            </a:r>
            <a:endParaRPr/>
          </a:p>
        </p:txBody>
      </p:sp>
      <p:pic>
        <p:nvPicPr>
          <p:cNvPr id="380" name="Google Shape;380;g1f419a44d2f_0_182"/>
          <p:cNvPicPr preferRelativeResize="0"/>
          <p:nvPr/>
        </p:nvPicPr>
        <p:blipFill rotWithShape="1">
          <a:blip r:embed="rId3">
            <a:alphaModFix/>
          </a:blip>
          <a:srcRect b="0" l="0" r="0" t="0"/>
          <a:stretch/>
        </p:blipFill>
        <p:spPr>
          <a:xfrm>
            <a:off x="113462" y="1546578"/>
            <a:ext cx="5173819" cy="4030133"/>
          </a:xfrm>
          <a:prstGeom prst="rect">
            <a:avLst/>
          </a:prstGeom>
          <a:noFill/>
          <a:ln>
            <a:noFill/>
          </a:ln>
        </p:spPr>
      </p:pic>
      <p:sp>
        <p:nvSpPr>
          <p:cNvPr id="381" name="Google Shape;381;g1f419a44d2f_0_182"/>
          <p:cNvSpPr txBox="1"/>
          <p:nvPr/>
        </p:nvSpPr>
        <p:spPr>
          <a:xfrm>
            <a:off x="5463822" y="2148500"/>
            <a:ext cx="3454800" cy="2678100"/>
          </a:xfrm>
          <a:prstGeom prst="rect">
            <a:avLst/>
          </a:prstGeom>
          <a:solidFill>
            <a:srgbClr val="0070C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800" u="sng" cap="none" strike="noStrike">
                <a:solidFill>
                  <a:schemeClr val="lt1"/>
                </a:solidFill>
                <a:latin typeface="Calibri"/>
                <a:ea typeface="Calibri"/>
                <a:cs typeface="Calibri"/>
                <a:sym typeface="Calibri"/>
              </a:rPr>
              <a:t>Remember to commit</a:t>
            </a:r>
            <a:endParaRPr/>
          </a:p>
          <a:p>
            <a:pPr indent="0" lvl="0" marL="0" marR="0" rtl="0" algn="l">
              <a:lnSpc>
                <a:spcPct val="100000"/>
              </a:lnSpc>
              <a:spcBef>
                <a:spcPts val="0"/>
              </a:spcBef>
              <a:spcAft>
                <a:spcPts val="0"/>
              </a:spcAft>
              <a:buNone/>
            </a:pPr>
            <a:r>
              <a:rPr b="1" i="0" lang="en-US" sz="2800" u="sng" cap="none" strike="noStrike">
                <a:solidFill>
                  <a:schemeClr val="lt1"/>
                </a:solidFill>
                <a:latin typeface="Calibri"/>
                <a:ea typeface="Calibri"/>
                <a:cs typeface="Calibri"/>
                <a:sym typeface="Calibri"/>
              </a:rPr>
              <a:t>to  3-1-1!</a:t>
            </a:r>
            <a:endParaRPr b="0" i="0" sz="2800" u="none" cap="none" strike="noStrike">
              <a:solidFill>
                <a:schemeClr val="lt1"/>
              </a:solidFill>
              <a:latin typeface="Calibri"/>
              <a:ea typeface="Calibri"/>
              <a:cs typeface="Calibri"/>
              <a:sym typeface="Calibri"/>
            </a:endParaRPr>
          </a:p>
          <a:p>
            <a:pPr indent="-285750" lvl="0" marL="285750" marR="0" rtl="0" algn="l">
              <a:lnSpc>
                <a:spcPct val="150000"/>
              </a:lnSpc>
              <a:spcBef>
                <a:spcPts val="0"/>
              </a:spcBef>
              <a:spcAft>
                <a:spcPts val="0"/>
              </a:spcAft>
              <a:buClr>
                <a:srgbClr val="000000"/>
              </a:buClr>
              <a:buSzPts val="2800"/>
              <a:buFont typeface="Arial"/>
              <a:buChar char="•"/>
            </a:pPr>
            <a:r>
              <a:rPr b="0" i="0" lang="en-US" sz="2800" u="none" cap="none" strike="noStrike">
                <a:solidFill>
                  <a:schemeClr val="lt1"/>
                </a:solidFill>
                <a:latin typeface="Calibri"/>
                <a:ea typeface="Calibri"/>
                <a:cs typeface="Calibri"/>
                <a:sym typeface="Calibri"/>
              </a:rPr>
              <a:t>3 nominations/yr</a:t>
            </a:r>
            <a:endParaRPr b="0" i="0" sz="2800" u="none" cap="none" strike="noStrike">
              <a:solidFill>
                <a:schemeClr val="lt1"/>
              </a:solidFill>
              <a:latin typeface="Calibri"/>
              <a:ea typeface="Calibri"/>
              <a:cs typeface="Calibri"/>
              <a:sym typeface="Calibri"/>
            </a:endParaRPr>
          </a:p>
          <a:p>
            <a:pPr indent="-285750" lvl="0" marL="285750" marR="0" rtl="0" algn="l">
              <a:lnSpc>
                <a:spcPct val="150000"/>
              </a:lnSpc>
              <a:spcBef>
                <a:spcPts val="0"/>
              </a:spcBef>
              <a:spcAft>
                <a:spcPts val="0"/>
              </a:spcAft>
              <a:buClr>
                <a:srgbClr val="000000"/>
              </a:buClr>
              <a:buSzPts val="2800"/>
              <a:buFont typeface="Arial"/>
              <a:buChar char="•"/>
            </a:pPr>
            <a:r>
              <a:rPr b="0" i="0" lang="en-US" sz="2800" u="none" cap="none" strike="noStrike">
                <a:solidFill>
                  <a:schemeClr val="lt1"/>
                </a:solidFill>
                <a:latin typeface="Calibri"/>
                <a:ea typeface="Calibri"/>
                <a:cs typeface="Calibri"/>
                <a:sym typeface="Calibri"/>
              </a:rPr>
              <a:t>Nominate yearly</a:t>
            </a:r>
            <a:endParaRPr/>
          </a:p>
          <a:p>
            <a:pPr indent="-285750" lvl="0" marL="285750" marR="0" rtl="0" algn="l">
              <a:lnSpc>
                <a:spcPct val="150000"/>
              </a:lnSpc>
              <a:spcBef>
                <a:spcPts val="0"/>
              </a:spcBef>
              <a:spcAft>
                <a:spcPts val="0"/>
              </a:spcAft>
              <a:buClr>
                <a:srgbClr val="000000"/>
              </a:buClr>
              <a:buSzPts val="2800"/>
              <a:buFont typeface="Arial"/>
              <a:buChar char="•"/>
            </a:pPr>
            <a:r>
              <a:rPr b="0" i="0" lang="en-US" sz="2800" u="none" cap="none" strike="noStrike">
                <a:solidFill>
                  <a:schemeClr val="lt1"/>
                </a:solidFill>
                <a:latin typeface="Calibri"/>
                <a:ea typeface="Calibri"/>
                <a:cs typeface="Calibri"/>
                <a:sym typeface="Calibri"/>
              </a:rPr>
              <a:t>Invited 1 speaker/yr</a:t>
            </a:r>
            <a:endParaRPr b="0" i="0" sz="2800" u="none" cap="none" strike="noStrike">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g1f419a44d2f_0_188"/>
          <p:cNvSpPr txBox="1"/>
          <p:nvPr>
            <p:ph type="ctrTitle"/>
          </p:nvPr>
        </p:nvSpPr>
        <p:spPr>
          <a:xfrm>
            <a:off x="468775" y="2531942"/>
            <a:ext cx="7772400" cy="1470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Calibri"/>
              <a:buNone/>
            </a:pPr>
            <a:r>
              <a:rPr lang="en-US" sz="5400"/>
              <a:t>Thank You!</a:t>
            </a:r>
            <a:endParaRPr sz="54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g26b6ce91979_0_18"/>
          <p:cNvSpPr txBox="1"/>
          <p:nvPr>
            <p:ph type="ctrTitle"/>
          </p:nvPr>
        </p:nvSpPr>
        <p:spPr>
          <a:xfrm>
            <a:off x="143100" y="3074150"/>
            <a:ext cx="8927400" cy="1470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lt1"/>
              </a:buClr>
              <a:buSzPct val="100000"/>
              <a:buFont typeface="Calibri"/>
              <a:buNone/>
            </a:pPr>
            <a:r>
              <a:rPr lang="en-US"/>
              <a:t>AACEM Research Workgroup Update - Dr. Robert Neumar and Dr. Andra Blomkalns</a:t>
            </a:r>
            <a:endParaRPr/>
          </a:p>
          <a:p>
            <a:pPr indent="0" lvl="0" marL="0" rtl="0" algn="l">
              <a:lnSpc>
                <a:spcPct val="100000"/>
              </a:lnSpc>
              <a:spcBef>
                <a:spcPts val="0"/>
              </a:spcBef>
              <a:spcAft>
                <a:spcPts val="0"/>
              </a:spcAft>
              <a:buClr>
                <a:schemeClr val="lt1"/>
              </a:buClr>
              <a:buSzPct val="100000"/>
              <a:buFont typeface="Calibri"/>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descr="A close-up of a person in a suit&#10;&#10;Description automatically generated" id="396" name="Google Shape;396;g1f4045c50b7_1_200"/>
          <p:cNvPicPr preferRelativeResize="0"/>
          <p:nvPr/>
        </p:nvPicPr>
        <p:blipFill rotWithShape="1">
          <a:blip r:embed="rId3">
            <a:alphaModFix/>
          </a:blip>
          <a:srcRect b="0" l="0" r="0" t="0"/>
          <a:stretch/>
        </p:blipFill>
        <p:spPr>
          <a:xfrm>
            <a:off x="488760" y="4695173"/>
            <a:ext cx="1118772" cy="1567286"/>
          </a:xfrm>
          <a:prstGeom prst="rect">
            <a:avLst/>
          </a:prstGeom>
          <a:noFill/>
          <a:ln>
            <a:noFill/>
          </a:ln>
        </p:spPr>
      </p:pic>
      <p:sp>
        <p:nvSpPr>
          <p:cNvPr id="397" name="Google Shape;397;g1f4045c50b7_1_200"/>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1800"/>
              <a:buNone/>
            </a:pPr>
            <a:r>
              <a:rPr lang="en-US"/>
              <a:t>Working Group Members</a:t>
            </a:r>
            <a:endParaRPr/>
          </a:p>
        </p:txBody>
      </p:sp>
      <p:pic>
        <p:nvPicPr>
          <p:cNvPr id="398" name="Google Shape;398;g1f4045c50b7_1_200"/>
          <p:cNvPicPr preferRelativeResize="0"/>
          <p:nvPr/>
        </p:nvPicPr>
        <p:blipFill rotWithShape="1">
          <a:blip r:embed="rId4">
            <a:alphaModFix/>
          </a:blip>
          <a:srcRect b="0" l="0" r="0" t="0"/>
          <a:stretch/>
        </p:blipFill>
        <p:spPr>
          <a:xfrm>
            <a:off x="1779314" y="1475160"/>
            <a:ext cx="1119399" cy="1119399"/>
          </a:xfrm>
          <a:prstGeom prst="rect">
            <a:avLst/>
          </a:prstGeom>
          <a:noFill/>
          <a:ln>
            <a:noFill/>
          </a:ln>
        </p:spPr>
      </p:pic>
      <p:pic>
        <p:nvPicPr>
          <p:cNvPr id="399" name="Google Shape;399;g1f4045c50b7_1_200"/>
          <p:cNvPicPr preferRelativeResize="0"/>
          <p:nvPr/>
        </p:nvPicPr>
        <p:blipFill rotWithShape="1">
          <a:blip r:embed="rId5">
            <a:alphaModFix/>
          </a:blip>
          <a:srcRect b="0" l="0" r="0" t="0"/>
          <a:stretch/>
        </p:blipFill>
        <p:spPr>
          <a:xfrm>
            <a:off x="3181681" y="1483824"/>
            <a:ext cx="1134421" cy="1134421"/>
          </a:xfrm>
          <a:prstGeom prst="rect">
            <a:avLst/>
          </a:prstGeom>
          <a:noFill/>
          <a:ln>
            <a:noFill/>
          </a:ln>
        </p:spPr>
      </p:pic>
      <p:pic>
        <p:nvPicPr>
          <p:cNvPr id="400" name="Google Shape;400;g1f4045c50b7_1_200"/>
          <p:cNvPicPr preferRelativeResize="0"/>
          <p:nvPr/>
        </p:nvPicPr>
        <p:blipFill rotWithShape="1">
          <a:blip r:embed="rId6">
            <a:alphaModFix/>
          </a:blip>
          <a:srcRect b="0" l="0" r="0" t="0"/>
          <a:stretch/>
        </p:blipFill>
        <p:spPr>
          <a:xfrm>
            <a:off x="6112235" y="1453662"/>
            <a:ext cx="1176955" cy="1176955"/>
          </a:xfrm>
          <a:prstGeom prst="rect">
            <a:avLst/>
          </a:prstGeom>
          <a:noFill/>
          <a:ln>
            <a:noFill/>
          </a:ln>
        </p:spPr>
      </p:pic>
      <p:pic>
        <p:nvPicPr>
          <p:cNvPr id="401" name="Google Shape;401;g1f4045c50b7_1_200"/>
          <p:cNvPicPr preferRelativeResize="0"/>
          <p:nvPr/>
        </p:nvPicPr>
        <p:blipFill rotWithShape="1">
          <a:blip r:embed="rId7">
            <a:alphaModFix/>
          </a:blip>
          <a:srcRect b="0" l="0" r="0" t="0"/>
          <a:stretch/>
        </p:blipFill>
        <p:spPr>
          <a:xfrm>
            <a:off x="1725205" y="4653727"/>
            <a:ext cx="1173508" cy="1173508"/>
          </a:xfrm>
          <a:prstGeom prst="rect">
            <a:avLst/>
          </a:prstGeom>
          <a:noFill/>
          <a:ln>
            <a:noFill/>
          </a:ln>
        </p:spPr>
      </p:pic>
      <p:pic>
        <p:nvPicPr>
          <p:cNvPr id="402" name="Google Shape;402;g1f4045c50b7_1_200"/>
          <p:cNvPicPr preferRelativeResize="0"/>
          <p:nvPr/>
        </p:nvPicPr>
        <p:blipFill rotWithShape="1">
          <a:blip r:embed="rId8">
            <a:alphaModFix/>
          </a:blip>
          <a:srcRect b="0" l="0" r="0" t="0"/>
          <a:stretch/>
        </p:blipFill>
        <p:spPr>
          <a:xfrm>
            <a:off x="3132090" y="4653727"/>
            <a:ext cx="1184012" cy="1780469"/>
          </a:xfrm>
          <a:prstGeom prst="rect">
            <a:avLst/>
          </a:prstGeom>
          <a:noFill/>
          <a:ln>
            <a:noFill/>
          </a:ln>
        </p:spPr>
      </p:pic>
      <p:pic>
        <p:nvPicPr>
          <p:cNvPr id="403" name="Google Shape;403;g1f4045c50b7_1_200"/>
          <p:cNvPicPr preferRelativeResize="0"/>
          <p:nvPr/>
        </p:nvPicPr>
        <p:blipFill rotWithShape="1">
          <a:blip r:embed="rId9">
            <a:alphaModFix/>
          </a:blip>
          <a:srcRect b="0" l="0" r="0" t="0"/>
          <a:stretch/>
        </p:blipFill>
        <p:spPr>
          <a:xfrm>
            <a:off x="1791502" y="3049377"/>
            <a:ext cx="1143001" cy="1143001"/>
          </a:xfrm>
          <a:prstGeom prst="rect">
            <a:avLst/>
          </a:prstGeom>
          <a:noFill/>
          <a:ln>
            <a:noFill/>
          </a:ln>
        </p:spPr>
      </p:pic>
      <p:pic>
        <p:nvPicPr>
          <p:cNvPr descr="Dr. Niels Rathlev, MD - Springfield, MA - Medical Toxicology, Sports  Medicine" id="404" name="Google Shape;404;g1f4045c50b7_1_200"/>
          <p:cNvPicPr preferRelativeResize="0"/>
          <p:nvPr/>
        </p:nvPicPr>
        <p:blipFill rotWithShape="1">
          <a:blip r:embed="rId10">
            <a:alphaModFix/>
          </a:blip>
          <a:srcRect b="0" l="0" r="0" t="0"/>
          <a:stretch/>
        </p:blipFill>
        <p:spPr>
          <a:xfrm>
            <a:off x="6080817" y="2945150"/>
            <a:ext cx="1166035" cy="1457544"/>
          </a:xfrm>
          <a:prstGeom prst="rect">
            <a:avLst/>
          </a:prstGeom>
          <a:noFill/>
          <a:ln>
            <a:noFill/>
          </a:ln>
        </p:spPr>
      </p:pic>
      <p:pic>
        <p:nvPicPr>
          <p:cNvPr descr="Charles J. Gerardo, MD | Emergency Medicine Specialist | Duke Health" id="405" name="Google Shape;405;g1f4045c50b7_1_200"/>
          <p:cNvPicPr preferRelativeResize="0"/>
          <p:nvPr/>
        </p:nvPicPr>
        <p:blipFill rotWithShape="1">
          <a:blip r:embed="rId11">
            <a:alphaModFix/>
          </a:blip>
          <a:srcRect b="0" l="0" r="0" t="0"/>
          <a:stretch/>
        </p:blipFill>
        <p:spPr>
          <a:xfrm>
            <a:off x="4599070" y="1477022"/>
            <a:ext cx="1176956" cy="1768650"/>
          </a:xfrm>
          <a:prstGeom prst="rect">
            <a:avLst/>
          </a:prstGeom>
          <a:noFill/>
          <a:ln>
            <a:noFill/>
          </a:ln>
        </p:spPr>
      </p:pic>
      <p:pic>
        <p:nvPicPr>
          <p:cNvPr descr="IUSM Emergency Medicine on X: &quot;We are thrilled to share that Dr. Peter Pang  has been named chair of IU EM. Dr. Pang has served as an interim chair  since October. His" id="406" name="Google Shape;406;g1f4045c50b7_1_200"/>
          <p:cNvPicPr preferRelativeResize="0"/>
          <p:nvPr/>
        </p:nvPicPr>
        <p:blipFill rotWithShape="1">
          <a:blip r:embed="rId12">
            <a:alphaModFix/>
          </a:blip>
          <a:srcRect b="0" l="0" r="0" t="0"/>
          <a:stretch/>
        </p:blipFill>
        <p:spPr>
          <a:xfrm>
            <a:off x="3155859" y="3018724"/>
            <a:ext cx="1169745" cy="1457544"/>
          </a:xfrm>
          <a:prstGeom prst="rect">
            <a:avLst/>
          </a:prstGeom>
          <a:noFill/>
          <a:ln>
            <a:noFill/>
          </a:ln>
        </p:spPr>
      </p:pic>
      <p:pic>
        <p:nvPicPr>
          <p:cNvPr descr="Halted MOST trial finds no benefit when adding blood thinners to standard  ischaemic stroke care" id="407" name="Google Shape;407;g1f4045c50b7_1_200"/>
          <p:cNvPicPr preferRelativeResize="0"/>
          <p:nvPr/>
        </p:nvPicPr>
        <p:blipFill rotWithShape="1">
          <a:blip r:embed="rId13">
            <a:alphaModFix/>
          </a:blip>
          <a:srcRect b="0" l="0" r="0" t="0"/>
          <a:stretch/>
        </p:blipFill>
        <p:spPr>
          <a:xfrm>
            <a:off x="473481" y="1463359"/>
            <a:ext cx="1080567" cy="1143000"/>
          </a:xfrm>
          <a:prstGeom prst="rect">
            <a:avLst/>
          </a:prstGeom>
          <a:noFill/>
          <a:ln>
            <a:noFill/>
          </a:ln>
        </p:spPr>
      </p:pic>
      <p:pic>
        <p:nvPicPr>
          <p:cNvPr descr="Angela M. Mills, MD" id="408" name="Google Shape;408;g1f4045c50b7_1_200"/>
          <p:cNvPicPr preferRelativeResize="0"/>
          <p:nvPr/>
        </p:nvPicPr>
        <p:blipFill rotWithShape="1">
          <a:blip r:embed="rId14">
            <a:alphaModFix/>
          </a:blip>
          <a:srcRect b="0" l="0" r="0" t="0"/>
          <a:stretch/>
        </p:blipFill>
        <p:spPr>
          <a:xfrm>
            <a:off x="7596106" y="1459979"/>
            <a:ext cx="1054598" cy="1581898"/>
          </a:xfrm>
          <a:prstGeom prst="rect">
            <a:avLst/>
          </a:prstGeom>
          <a:noFill/>
          <a:ln>
            <a:noFill/>
          </a:ln>
        </p:spPr>
      </p:pic>
      <p:pic>
        <p:nvPicPr>
          <p:cNvPr descr="dr-james-miner" id="409" name="Google Shape;409;g1f4045c50b7_1_200"/>
          <p:cNvPicPr preferRelativeResize="0"/>
          <p:nvPr/>
        </p:nvPicPr>
        <p:blipFill rotWithShape="1">
          <a:blip r:embed="rId15">
            <a:alphaModFix/>
          </a:blip>
          <a:srcRect b="0" l="0" r="0" t="0"/>
          <a:stretch/>
        </p:blipFill>
        <p:spPr>
          <a:xfrm>
            <a:off x="454379" y="3010200"/>
            <a:ext cx="1118770" cy="1678154"/>
          </a:xfrm>
          <a:prstGeom prst="rect">
            <a:avLst/>
          </a:prstGeom>
          <a:noFill/>
          <a:ln>
            <a:noFill/>
          </a:ln>
        </p:spPr>
      </p:pic>
      <p:pic>
        <p:nvPicPr>
          <p:cNvPr id="410" name="Google Shape;410;g1f4045c50b7_1_200"/>
          <p:cNvPicPr preferRelativeResize="0"/>
          <p:nvPr/>
        </p:nvPicPr>
        <p:blipFill rotWithShape="1">
          <a:blip r:embed="rId16">
            <a:alphaModFix/>
          </a:blip>
          <a:srcRect b="0" l="0" r="0" t="0"/>
          <a:stretch/>
        </p:blipFill>
        <p:spPr>
          <a:xfrm>
            <a:off x="7520090" y="3018724"/>
            <a:ext cx="1191489" cy="1678154"/>
          </a:xfrm>
          <a:prstGeom prst="rect">
            <a:avLst/>
          </a:prstGeom>
          <a:noFill/>
          <a:ln>
            <a:noFill/>
          </a:ln>
        </p:spPr>
      </p:pic>
      <p:pic>
        <p:nvPicPr>
          <p:cNvPr id="411" name="Google Shape;411;g1f4045c50b7_1_200"/>
          <p:cNvPicPr preferRelativeResize="0"/>
          <p:nvPr/>
        </p:nvPicPr>
        <p:blipFill rotWithShape="1">
          <a:blip r:embed="rId17">
            <a:alphaModFix/>
          </a:blip>
          <a:srcRect b="0" l="0" r="0" t="0"/>
          <a:stretch/>
        </p:blipFill>
        <p:spPr>
          <a:xfrm>
            <a:off x="4544931" y="3028656"/>
            <a:ext cx="1252918" cy="1252918"/>
          </a:xfrm>
          <a:prstGeom prst="rect">
            <a:avLst/>
          </a:prstGeom>
          <a:noFill/>
          <a:ln>
            <a:noFill/>
          </a:ln>
        </p:spPr>
      </p:pic>
      <p:sp>
        <p:nvSpPr>
          <p:cNvPr id="412" name="Google Shape;412;g1f4045c50b7_1_200"/>
          <p:cNvSpPr/>
          <p:nvPr/>
        </p:nvSpPr>
        <p:spPr>
          <a:xfrm>
            <a:off x="-223024" y="2594559"/>
            <a:ext cx="10013700" cy="434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13" name="Google Shape;413;g1f4045c50b7_1_200"/>
          <p:cNvSpPr/>
          <p:nvPr/>
        </p:nvSpPr>
        <p:spPr>
          <a:xfrm>
            <a:off x="-407828" y="4192378"/>
            <a:ext cx="10013700" cy="516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14" name="Google Shape;414;g1f4045c50b7_1_200"/>
          <p:cNvSpPr/>
          <p:nvPr/>
        </p:nvSpPr>
        <p:spPr>
          <a:xfrm>
            <a:off x="-1" y="5852077"/>
            <a:ext cx="4599000" cy="713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Profile Picture" id="415" name="Google Shape;415;g1f4045c50b7_1_200"/>
          <p:cNvPicPr preferRelativeResize="0"/>
          <p:nvPr/>
        </p:nvPicPr>
        <p:blipFill rotWithShape="1">
          <a:blip r:embed="rId18">
            <a:alphaModFix/>
          </a:blip>
          <a:srcRect b="0" l="0" r="0" t="0"/>
          <a:stretch/>
        </p:blipFill>
        <p:spPr>
          <a:xfrm>
            <a:off x="4642776" y="4653726"/>
            <a:ext cx="1198343" cy="1198343"/>
          </a:xfrm>
          <a:prstGeom prst="rect">
            <a:avLst/>
          </a:prstGeom>
          <a:noFill/>
          <a:ln>
            <a:noFill/>
          </a:ln>
        </p:spPr>
      </p:pic>
      <p:pic>
        <p:nvPicPr>
          <p:cNvPr id="416" name="Google Shape;416;g1f4045c50b7_1_200"/>
          <p:cNvPicPr preferRelativeResize="0"/>
          <p:nvPr/>
        </p:nvPicPr>
        <p:blipFill rotWithShape="1">
          <a:blip r:embed="rId19">
            <a:alphaModFix/>
          </a:blip>
          <a:srcRect b="0" l="0" r="0" t="0"/>
          <a:stretch/>
        </p:blipFill>
        <p:spPr>
          <a:xfrm>
            <a:off x="6030804" y="4650775"/>
            <a:ext cx="1222016" cy="1222016"/>
          </a:xfrm>
          <a:prstGeom prst="rect">
            <a:avLst/>
          </a:prstGeom>
          <a:noFill/>
          <a:ln>
            <a:noFill/>
          </a:ln>
        </p:spPr>
      </p:pic>
      <p:pic>
        <p:nvPicPr>
          <p:cNvPr id="417" name="Google Shape;417;g1f4045c50b7_1_200"/>
          <p:cNvPicPr preferRelativeResize="0"/>
          <p:nvPr/>
        </p:nvPicPr>
        <p:blipFill rotWithShape="1">
          <a:blip r:embed="rId20">
            <a:alphaModFix/>
          </a:blip>
          <a:srcRect b="0" l="0" r="0" t="0"/>
          <a:stretch/>
        </p:blipFill>
        <p:spPr>
          <a:xfrm>
            <a:off x="7499582" y="4639775"/>
            <a:ext cx="1207604" cy="120760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g1f4045c50b7_1_225"/>
          <p:cNvSpPr txBox="1"/>
          <p:nvPr>
            <p:ph type="title"/>
          </p:nvPr>
        </p:nvSpPr>
        <p:spPr>
          <a:xfrm>
            <a:off x="457200" y="73691"/>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1800"/>
              <a:buNone/>
            </a:pPr>
            <a:r>
              <a:rPr lang="en-US"/>
              <a:t>2030 Strategic Research Goals</a:t>
            </a:r>
            <a:endParaRPr/>
          </a:p>
        </p:txBody>
      </p:sp>
      <p:pic>
        <p:nvPicPr>
          <p:cNvPr id="423" name="Google Shape;423;g1f4045c50b7_1_225"/>
          <p:cNvPicPr preferRelativeResize="0"/>
          <p:nvPr/>
        </p:nvPicPr>
        <p:blipFill rotWithShape="1">
          <a:blip r:embed="rId3">
            <a:alphaModFix/>
          </a:blip>
          <a:srcRect b="0" l="0" r="0" t="0"/>
          <a:stretch/>
        </p:blipFill>
        <p:spPr>
          <a:xfrm>
            <a:off x="405981" y="1616700"/>
            <a:ext cx="8332038" cy="4279602"/>
          </a:xfrm>
          <a:prstGeom prst="rect">
            <a:avLst/>
          </a:prstGeom>
          <a:noFill/>
          <a:ln>
            <a:noFill/>
          </a:ln>
        </p:spPr>
      </p:pic>
      <p:sp>
        <p:nvSpPr>
          <p:cNvPr id="424" name="Google Shape;424;g1f4045c50b7_1_225"/>
          <p:cNvSpPr txBox="1"/>
          <p:nvPr/>
        </p:nvSpPr>
        <p:spPr>
          <a:xfrm>
            <a:off x="425669" y="5843753"/>
            <a:ext cx="59172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https://www.saem.org/research/strategic-goals-for-emergency-medicine-nih-funding</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425" name="Google Shape;425;g1f4045c50b7_1_225"/>
          <p:cNvSpPr/>
          <p:nvPr/>
        </p:nvSpPr>
        <p:spPr>
          <a:xfrm>
            <a:off x="405981" y="4370832"/>
            <a:ext cx="8280900" cy="548700"/>
          </a:xfrm>
          <a:prstGeom prst="roundRect">
            <a:avLst>
              <a:gd fmla="val 16667" name="adj"/>
            </a:avLst>
          </a:prstGeom>
          <a:noFill/>
          <a:ln cap="flat" cmpd="sng" w="571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g1f4045c50b7_1_232"/>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1800"/>
              <a:buNone/>
            </a:pPr>
            <a:r>
              <a:rPr lang="en-US"/>
              <a:t>NIH Funding Milestone</a:t>
            </a:r>
            <a:endParaRPr/>
          </a:p>
        </p:txBody>
      </p:sp>
      <p:sp>
        <p:nvSpPr>
          <p:cNvPr id="431" name="Google Shape;431;g1f4045c50b7_1_232"/>
          <p:cNvSpPr txBox="1"/>
          <p:nvPr/>
        </p:nvSpPr>
        <p:spPr>
          <a:xfrm>
            <a:off x="3115009" y="3161371"/>
            <a:ext cx="24432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9600" u="none" cap="none" strike="noStrike">
                <a:solidFill>
                  <a:srgbClr val="000000"/>
                </a:solidFill>
                <a:latin typeface="Arial"/>
                <a:ea typeface="Arial"/>
                <a:cs typeface="Arial"/>
                <a:sym typeface="Arial"/>
              </a:rPr>
              <a:t>$1B</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descr="A person in a white coat and blue tie&#10;&#10;Description automatically generated" id="436" name="Google Shape;436;g1f4045c50b7_1_237"/>
          <p:cNvPicPr preferRelativeResize="0"/>
          <p:nvPr/>
        </p:nvPicPr>
        <p:blipFill rotWithShape="1">
          <a:blip r:embed="rId3">
            <a:alphaModFix/>
          </a:blip>
          <a:srcRect b="0" l="0" r="0" t="0"/>
          <a:stretch/>
        </p:blipFill>
        <p:spPr>
          <a:xfrm>
            <a:off x="516460" y="1863795"/>
            <a:ext cx="1326161" cy="1326161"/>
          </a:xfrm>
          <a:prstGeom prst="rect">
            <a:avLst/>
          </a:prstGeom>
          <a:noFill/>
          <a:ln>
            <a:noFill/>
          </a:ln>
        </p:spPr>
      </p:pic>
      <p:pic>
        <p:nvPicPr>
          <p:cNvPr descr="Ryan Coute" id="437" name="Google Shape;437;g1f4045c50b7_1_237"/>
          <p:cNvPicPr preferRelativeResize="0"/>
          <p:nvPr/>
        </p:nvPicPr>
        <p:blipFill rotWithShape="1">
          <a:blip r:embed="rId4">
            <a:alphaModFix/>
          </a:blip>
          <a:srcRect b="0" l="0" r="0" t="0"/>
          <a:stretch/>
        </p:blipFill>
        <p:spPr>
          <a:xfrm>
            <a:off x="2781320" y="1792474"/>
            <a:ext cx="1483490" cy="1483490"/>
          </a:xfrm>
          <a:prstGeom prst="rect">
            <a:avLst/>
          </a:prstGeom>
          <a:noFill/>
          <a:ln>
            <a:noFill/>
          </a:ln>
        </p:spPr>
      </p:pic>
      <p:pic>
        <p:nvPicPr>
          <p:cNvPr descr="A close-up of a person smiling&#10;&#10;Description automatically generated" id="438" name="Google Shape;438;g1f4045c50b7_1_237"/>
          <p:cNvPicPr preferRelativeResize="0"/>
          <p:nvPr/>
        </p:nvPicPr>
        <p:blipFill rotWithShape="1">
          <a:blip r:embed="rId5">
            <a:alphaModFix/>
          </a:blip>
          <a:srcRect b="0" l="0" r="0" t="0"/>
          <a:stretch/>
        </p:blipFill>
        <p:spPr>
          <a:xfrm>
            <a:off x="7356289" y="4316674"/>
            <a:ext cx="1451303" cy="1451303"/>
          </a:xfrm>
          <a:prstGeom prst="rect">
            <a:avLst/>
          </a:prstGeom>
          <a:noFill/>
          <a:ln>
            <a:noFill/>
          </a:ln>
        </p:spPr>
      </p:pic>
      <p:pic>
        <p:nvPicPr>
          <p:cNvPr descr="Kristen  Mueller, MD" id="439" name="Google Shape;439;g1f4045c50b7_1_237"/>
          <p:cNvPicPr preferRelativeResize="0"/>
          <p:nvPr/>
        </p:nvPicPr>
        <p:blipFill rotWithShape="1">
          <a:blip r:embed="rId6">
            <a:alphaModFix/>
          </a:blip>
          <a:srcRect b="0" l="0" r="0" t="0"/>
          <a:stretch/>
        </p:blipFill>
        <p:spPr>
          <a:xfrm>
            <a:off x="2923574" y="4431508"/>
            <a:ext cx="1198983" cy="1652884"/>
          </a:xfrm>
          <a:prstGeom prst="rect">
            <a:avLst/>
          </a:prstGeom>
          <a:noFill/>
          <a:ln>
            <a:noFill/>
          </a:ln>
        </p:spPr>
      </p:pic>
      <p:pic>
        <p:nvPicPr>
          <p:cNvPr descr="A person smiling for a picture&#10;&#10;Description automatically generated" id="440" name="Google Shape;440;g1f4045c50b7_1_237"/>
          <p:cNvPicPr preferRelativeResize="0"/>
          <p:nvPr/>
        </p:nvPicPr>
        <p:blipFill rotWithShape="1">
          <a:blip r:embed="rId7">
            <a:alphaModFix/>
          </a:blip>
          <a:srcRect b="0" l="0" r="0" t="0"/>
          <a:stretch/>
        </p:blipFill>
        <p:spPr>
          <a:xfrm>
            <a:off x="667356" y="4504461"/>
            <a:ext cx="1062841" cy="1258988"/>
          </a:xfrm>
          <a:prstGeom prst="rect">
            <a:avLst/>
          </a:prstGeom>
          <a:noFill/>
          <a:ln>
            <a:noFill/>
          </a:ln>
        </p:spPr>
      </p:pic>
      <p:pic>
        <p:nvPicPr>
          <p:cNvPr descr="Michelle Nassal" id="441" name="Google Shape;441;g1f4045c50b7_1_237"/>
          <p:cNvPicPr preferRelativeResize="0"/>
          <p:nvPr/>
        </p:nvPicPr>
        <p:blipFill rotWithShape="1">
          <a:blip r:embed="rId8">
            <a:alphaModFix/>
          </a:blip>
          <a:srcRect b="0" l="0" r="0" t="0"/>
          <a:stretch/>
        </p:blipFill>
        <p:spPr>
          <a:xfrm>
            <a:off x="4960696" y="4412857"/>
            <a:ext cx="1451302" cy="1451302"/>
          </a:xfrm>
          <a:prstGeom prst="rect">
            <a:avLst/>
          </a:prstGeom>
          <a:noFill/>
          <a:ln>
            <a:noFill/>
          </a:ln>
        </p:spPr>
      </p:pic>
      <p:sp>
        <p:nvSpPr>
          <p:cNvPr id="442" name="Google Shape;442;g1f4045c50b7_1_237"/>
          <p:cNvSpPr/>
          <p:nvPr/>
        </p:nvSpPr>
        <p:spPr>
          <a:xfrm>
            <a:off x="-1105763" y="5858141"/>
            <a:ext cx="10772100" cy="1175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ri Friedman" id="443" name="Google Shape;443;g1f4045c50b7_1_237"/>
          <p:cNvPicPr preferRelativeResize="0"/>
          <p:nvPr/>
        </p:nvPicPr>
        <p:blipFill rotWithShape="1">
          <a:blip r:embed="rId9">
            <a:alphaModFix/>
          </a:blip>
          <a:srcRect b="0" l="0" r="0" t="0"/>
          <a:stretch/>
        </p:blipFill>
        <p:spPr>
          <a:xfrm>
            <a:off x="5013685" y="1792474"/>
            <a:ext cx="1345325" cy="1451303"/>
          </a:xfrm>
          <a:prstGeom prst="rect">
            <a:avLst/>
          </a:prstGeom>
          <a:noFill/>
          <a:ln>
            <a:noFill/>
          </a:ln>
        </p:spPr>
      </p:pic>
      <p:pic>
        <p:nvPicPr>
          <p:cNvPr descr="Colleen K Gutman" id="444" name="Google Shape;444;g1f4045c50b7_1_237"/>
          <p:cNvPicPr preferRelativeResize="0"/>
          <p:nvPr/>
        </p:nvPicPr>
        <p:blipFill rotWithShape="1">
          <a:blip r:embed="rId10">
            <a:alphaModFix/>
          </a:blip>
          <a:srcRect b="0" l="0" r="0" t="0"/>
          <a:stretch/>
        </p:blipFill>
        <p:spPr>
          <a:xfrm>
            <a:off x="7482449" y="1792474"/>
            <a:ext cx="1198982" cy="1766921"/>
          </a:xfrm>
          <a:prstGeom prst="rect">
            <a:avLst/>
          </a:prstGeom>
          <a:noFill/>
          <a:ln>
            <a:noFill/>
          </a:ln>
        </p:spPr>
      </p:pic>
      <p:sp>
        <p:nvSpPr>
          <p:cNvPr id="445" name="Google Shape;445;g1f4045c50b7_1_237"/>
          <p:cNvSpPr/>
          <p:nvPr/>
        </p:nvSpPr>
        <p:spPr>
          <a:xfrm>
            <a:off x="-715521" y="3208484"/>
            <a:ext cx="10772100" cy="1175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46" name="Google Shape;446;g1f4045c50b7_1_237"/>
          <p:cNvSpPr txBox="1"/>
          <p:nvPr>
            <p:ph type="title"/>
          </p:nvPr>
        </p:nvSpPr>
        <p:spPr>
          <a:xfrm>
            <a:off x="457200" y="164850"/>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1800"/>
              <a:buNone/>
            </a:pPr>
            <a:r>
              <a:rPr lang="en-US"/>
              <a:t>New NIH K Awardees 2023</a:t>
            </a:r>
            <a:endParaRPr/>
          </a:p>
        </p:txBody>
      </p:sp>
      <p:sp>
        <p:nvSpPr>
          <p:cNvPr id="447" name="Google Shape;447;g1f4045c50b7_1_237"/>
          <p:cNvSpPr txBox="1"/>
          <p:nvPr/>
        </p:nvSpPr>
        <p:spPr>
          <a:xfrm>
            <a:off x="4814718" y="1493322"/>
            <a:ext cx="17433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ARI FRIEDMAN</a:t>
            </a:r>
            <a:endParaRPr/>
          </a:p>
        </p:txBody>
      </p:sp>
      <p:sp>
        <p:nvSpPr>
          <p:cNvPr id="448" name="Google Shape;448;g1f4045c50b7_1_237"/>
          <p:cNvSpPr txBox="1"/>
          <p:nvPr/>
        </p:nvSpPr>
        <p:spPr>
          <a:xfrm>
            <a:off x="2375612" y="1493322"/>
            <a:ext cx="22950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RYAN COUTE </a:t>
            </a:r>
            <a:endParaRPr/>
          </a:p>
        </p:txBody>
      </p:sp>
      <p:sp>
        <p:nvSpPr>
          <p:cNvPr id="449" name="Google Shape;449;g1f4045c50b7_1_237"/>
          <p:cNvSpPr txBox="1"/>
          <p:nvPr/>
        </p:nvSpPr>
        <p:spPr>
          <a:xfrm>
            <a:off x="6832780" y="1493322"/>
            <a:ext cx="24969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COLLEEN GUTMAN</a:t>
            </a:r>
            <a:endParaRPr/>
          </a:p>
        </p:txBody>
      </p:sp>
      <p:sp>
        <p:nvSpPr>
          <p:cNvPr id="450" name="Google Shape;450;g1f4045c50b7_1_237"/>
          <p:cNvSpPr txBox="1"/>
          <p:nvPr/>
        </p:nvSpPr>
        <p:spPr>
          <a:xfrm>
            <a:off x="156375" y="1493322"/>
            <a:ext cx="20847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SHIH-CHUAN CHOU </a:t>
            </a:r>
            <a:endParaRPr/>
          </a:p>
        </p:txBody>
      </p:sp>
      <p:pic>
        <p:nvPicPr>
          <p:cNvPr descr="Logos | UCSF Brand Identity" id="451" name="Google Shape;451;g1f4045c50b7_1_237"/>
          <p:cNvPicPr preferRelativeResize="0"/>
          <p:nvPr/>
        </p:nvPicPr>
        <p:blipFill rotWithShape="1">
          <a:blip r:embed="rId11">
            <a:alphaModFix/>
          </a:blip>
          <a:srcRect b="0" l="0" r="0" t="0"/>
          <a:stretch/>
        </p:blipFill>
        <p:spPr>
          <a:xfrm>
            <a:off x="516460" y="3081154"/>
            <a:ext cx="1364635" cy="997889"/>
          </a:xfrm>
          <a:prstGeom prst="rect">
            <a:avLst/>
          </a:prstGeom>
          <a:noFill/>
          <a:ln>
            <a:noFill/>
          </a:ln>
        </p:spPr>
      </p:pic>
      <p:pic>
        <p:nvPicPr>
          <p:cNvPr descr="Logos | UCSF Brand Identity" id="452" name="Google Shape;452;g1f4045c50b7_1_237"/>
          <p:cNvPicPr preferRelativeResize="0"/>
          <p:nvPr/>
        </p:nvPicPr>
        <p:blipFill rotWithShape="1">
          <a:blip r:embed="rId11">
            <a:alphaModFix/>
          </a:blip>
          <a:srcRect b="0" l="0" r="0" t="0"/>
          <a:stretch/>
        </p:blipFill>
        <p:spPr>
          <a:xfrm>
            <a:off x="583366" y="5844434"/>
            <a:ext cx="1364635" cy="997889"/>
          </a:xfrm>
          <a:prstGeom prst="rect">
            <a:avLst/>
          </a:prstGeom>
          <a:noFill/>
          <a:ln>
            <a:noFill/>
          </a:ln>
        </p:spPr>
      </p:pic>
      <p:pic>
        <p:nvPicPr>
          <p:cNvPr descr="Download Penn Logos | Penn Brand Standards" id="453" name="Google Shape;453;g1f4045c50b7_1_237"/>
          <p:cNvPicPr preferRelativeResize="0"/>
          <p:nvPr/>
        </p:nvPicPr>
        <p:blipFill rotWithShape="1">
          <a:blip r:embed="rId12">
            <a:alphaModFix/>
          </a:blip>
          <a:srcRect b="0" l="0" r="0" t="0"/>
          <a:stretch/>
        </p:blipFill>
        <p:spPr>
          <a:xfrm>
            <a:off x="4980522" y="3081154"/>
            <a:ext cx="1411651" cy="941100"/>
          </a:xfrm>
          <a:prstGeom prst="rect">
            <a:avLst/>
          </a:prstGeom>
          <a:noFill/>
          <a:ln>
            <a:noFill/>
          </a:ln>
        </p:spPr>
      </p:pic>
      <p:pic>
        <p:nvPicPr>
          <p:cNvPr descr="UAB to Build $33.9 Million Freestanding Emergency Department in Gardendale  | Alabama Public Radio" id="454" name="Google Shape;454;g1f4045c50b7_1_237"/>
          <p:cNvPicPr preferRelativeResize="0"/>
          <p:nvPr/>
        </p:nvPicPr>
        <p:blipFill rotWithShape="1">
          <a:blip r:embed="rId13">
            <a:alphaModFix/>
          </a:blip>
          <a:srcRect b="0" l="0" r="0" t="0"/>
          <a:stretch/>
        </p:blipFill>
        <p:spPr>
          <a:xfrm>
            <a:off x="2897738" y="3195299"/>
            <a:ext cx="1161007" cy="997890"/>
          </a:xfrm>
          <a:prstGeom prst="rect">
            <a:avLst/>
          </a:prstGeom>
          <a:noFill/>
          <a:ln>
            <a:noFill/>
          </a:ln>
        </p:spPr>
      </p:pic>
      <p:pic>
        <p:nvPicPr>
          <p:cNvPr descr="OHSU Logo [Oregon Health &amp; Science University]" id="455" name="Google Shape;455;g1f4045c50b7_1_237"/>
          <p:cNvPicPr preferRelativeResize="0"/>
          <p:nvPr/>
        </p:nvPicPr>
        <p:blipFill rotWithShape="1">
          <a:blip r:embed="rId14">
            <a:alphaModFix/>
          </a:blip>
          <a:srcRect b="0" l="0" r="0" t="0"/>
          <a:stretch/>
        </p:blipFill>
        <p:spPr>
          <a:xfrm>
            <a:off x="7383774" y="5643714"/>
            <a:ext cx="1396333" cy="1051490"/>
          </a:xfrm>
          <a:prstGeom prst="rect">
            <a:avLst/>
          </a:prstGeom>
          <a:noFill/>
          <a:ln>
            <a:noFill/>
          </a:ln>
        </p:spPr>
      </p:pic>
      <p:pic>
        <p:nvPicPr>
          <p:cNvPr descr="University of Florida College of Medicine - Wikipedia" id="456" name="Google Shape;456;g1f4045c50b7_1_237"/>
          <p:cNvPicPr preferRelativeResize="0"/>
          <p:nvPr/>
        </p:nvPicPr>
        <p:blipFill rotWithShape="1">
          <a:blip r:embed="rId15">
            <a:alphaModFix/>
          </a:blip>
          <a:srcRect b="0" l="0" r="0" t="0"/>
          <a:stretch/>
        </p:blipFill>
        <p:spPr>
          <a:xfrm>
            <a:off x="7726296" y="3259571"/>
            <a:ext cx="711288" cy="703472"/>
          </a:xfrm>
          <a:prstGeom prst="rect">
            <a:avLst/>
          </a:prstGeom>
          <a:noFill/>
          <a:ln>
            <a:noFill/>
          </a:ln>
        </p:spPr>
      </p:pic>
      <p:pic>
        <p:nvPicPr>
          <p:cNvPr descr="Washington University in St. Louis" id="457" name="Google Shape;457;g1f4045c50b7_1_237"/>
          <p:cNvPicPr preferRelativeResize="0"/>
          <p:nvPr/>
        </p:nvPicPr>
        <p:blipFill rotWithShape="1">
          <a:blip r:embed="rId16">
            <a:alphaModFix/>
          </a:blip>
          <a:srcRect b="0" l="0" r="0" t="0"/>
          <a:stretch/>
        </p:blipFill>
        <p:spPr>
          <a:xfrm>
            <a:off x="3076601" y="5695263"/>
            <a:ext cx="997887" cy="997887"/>
          </a:xfrm>
          <a:prstGeom prst="rect">
            <a:avLst/>
          </a:prstGeom>
          <a:noFill/>
          <a:ln>
            <a:noFill/>
          </a:ln>
        </p:spPr>
      </p:pic>
      <p:pic>
        <p:nvPicPr>
          <p:cNvPr descr="Ohio State Logo and symbol, meaning, history, PNG, brand" id="458" name="Google Shape;458;g1f4045c50b7_1_237"/>
          <p:cNvPicPr preferRelativeResize="0"/>
          <p:nvPr/>
        </p:nvPicPr>
        <p:blipFill rotWithShape="1">
          <a:blip r:embed="rId17">
            <a:alphaModFix/>
          </a:blip>
          <a:srcRect b="0" l="0" r="0" t="0"/>
          <a:stretch/>
        </p:blipFill>
        <p:spPr>
          <a:xfrm>
            <a:off x="4776033" y="5715121"/>
            <a:ext cx="1781943" cy="997888"/>
          </a:xfrm>
          <a:prstGeom prst="rect">
            <a:avLst/>
          </a:prstGeom>
          <a:noFill/>
          <a:ln>
            <a:noFill/>
          </a:ln>
        </p:spPr>
      </p:pic>
      <p:sp>
        <p:nvSpPr>
          <p:cNvPr id="459" name="Google Shape;459;g1f4045c50b7_1_237"/>
          <p:cNvSpPr/>
          <p:nvPr/>
        </p:nvSpPr>
        <p:spPr>
          <a:xfrm>
            <a:off x="-267629" y="3243777"/>
            <a:ext cx="9748800" cy="831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60" name="Google Shape;460;g1f4045c50b7_1_237"/>
          <p:cNvSpPr txBox="1"/>
          <p:nvPr/>
        </p:nvSpPr>
        <p:spPr>
          <a:xfrm>
            <a:off x="4543347" y="4075178"/>
            <a:ext cx="22860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MICHELLE NASSAL</a:t>
            </a:r>
            <a:endParaRPr/>
          </a:p>
        </p:txBody>
      </p:sp>
      <p:sp>
        <p:nvSpPr>
          <p:cNvPr id="461" name="Google Shape;461;g1f4045c50b7_1_237"/>
          <p:cNvSpPr txBox="1"/>
          <p:nvPr/>
        </p:nvSpPr>
        <p:spPr>
          <a:xfrm>
            <a:off x="7119895" y="4075178"/>
            <a:ext cx="18963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DAVID SHERIDAN</a:t>
            </a:r>
            <a:endParaRPr/>
          </a:p>
        </p:txBody>
      </p:sp>
      <p:sp>
        <p:nvSpPr>
          <p:cNvPr id="462" name="Google Shape;462;g1f4045c50b7_1_237"/>
          <p:cNvSpPr txBox="1"/>
          <p:nvPr/>
        </p:nvSpPr>
        <p:spPr>
          <a:xfrm>
            <a:off x="2574872" y="4075178"/>
            <a:ext cx="18963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KRISTEN MUELLER</a:t>
            </a:r>
            <a:endParaRPr/>
          </a:p>
        </p:txBody>
      </p:sp>
      <p:sp>
        <p:nvSpPr>
          <p:cNvPr id="463" name="Google Shape;463;g1f4045c50b7_1_237"/>
          <p:cNvSpPr txBox="1"/>
          <p:nvPr/>
        </p:nvSpPr>
        <p:spPr>
          <a:xfrm>
            <a:off x="-245722" y="4075178"/>
            <a:ext cx="28230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AARON KORNBLITH</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g1f4045c50b7_1_268"/>
          <p:cNvSpPr txBox="1"/>
          <p:nvPr>
            <p:ph type="title"/>
          </p:nvPr>
        </p:nvSpPr>
        <p:spPr>
          <a:xfrm>
            <a:off x="457200" y="84201"/>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1800"/>
              <a:buNone/>
            </a:pPr>
            <a:r>
              <a:rPr lang="en-US"/>
              <a:t>Research Program Consult Service</a:t>
            </a:r>
            <a:endParaRPr/>
          </a:p>
        </p:txBody>
      </p:sp>
      <p:pic>
        <p:nvPicPr>
          <p:cNvPr id="469" name="Google Shape;469;g1f4045c50b7_1_268"/>
          <p:cNvPicPr preferRelativeResize="0"/>
          <p:nvPr/>
        </p:nvPicPr>
        <p:blipFill rotWithShape="1">
          <a:blip r:embed="rId3">
            <a:alphaModFix/>
          </a:blip>
          <a:srcRect b="0" l="0" r="0" t="0"/>
          <a:stretch/>
        </p:blipFill>
        <p:spPr>
          <a:xfrm>
            <a:off x="169835" y="1818911"/>
            <a:ext cx="8700446" cy="4014330"/>
          </a:xfrm>
          <a:prstGeom prst="rect">
            <a:avLst/>
          </a:prstGeom>
          <a:noFill/>
          <a:ln>
            <a:noFill/>
          </a:ln>
        </p:spPr>
      </p:pic>
      <p:sp>
        <p:nvSpPr>
          <p:cNvPr id="470" name="Google Shape;470;g1f4045c50b7_1_268"/>
          <p:cNvSpPr txBox="1"/>
          <p:nvPr/>
        </p:nvSpPr>
        <p:spPr>
          <a:xfrm>
            <a:off x="362607" y="6177006"/>
            <a:ext cx="63639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https://www.saem.org/about-saem/Services/consultation-services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g1f4045c50b7_1_274"/>
          <p:cNvSpPr txBox="1"/>
          <p:nvPr>
            <p:ph type="title"/>
          </p:nvPr>
        </p:nvSpPr>
        <p:spPr>
          <a:xfrm>
            <a:off x="388883" y="157655"/>
            <a:ext cx="8529000" cy="8907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1800"/>
              <a:buNone/>
            </a:pPr>
            <a:r>
              <a:rPr lang="en-US" sz="3600"/>
              <a:t>SAEM National Research Scholars Program</a:t>
            </a:r>
            <a:endParaRPr/>
          </a:p>
        </p:txBody>
      </p:sp>
      <p:pic>
        <p:nvPicPr>
          <p:cNvPr descr="A paper with text on it&#10;&#10;Description automatically generated" id="476" name="Google Shape;476;g1f4045c50b7_1_274"/>
          <p:cNvPicPr preferRelativeResize="0"/>
          <p:nvPr/>
        </p:nvPicPr>
        <p:blipFill rotWithShape="1">
          <a:blip r:embed="rId3">
            <a:alphaModFix/>
          </a:blip>
          <a:srcRect b="0" l="0" r="0" t="0"/>
          <a:stretch/>
        </p:blipFill>
        <p:spPr>
          <a:xfrm>
            <a:off x="164585" y="1830892"/>
            <a:ext cx="8588629" cy="394979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g26b6ce91979_0_22"/>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en-US"/>
              <a:t>Vision</a:t>
            </a:r>
            <a:r>
              <a:rPr lang="en-US"/>
              <a:t> and Pillars</a:t>
            </a:r>
            <a:endParaRPr/>
          </a:p>
        </p:txBody>
      </p:sp>
      <p:sp>
        <p:nvSpPr>
          <p:cNvPr id="177" name="Google Shape;177;g26b6ce91979_0_22"/>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b="1" lang="en-US" sz="2600"/>
              <a:t>Vision</a:t>
            </a:r>
            <a:endParaRPr b="1" sz="2600"/>
          </a:p>
          <a:p>
            <a:pPr indent="0" lvl="0" marL="0" rtl="0" algn="l">
              <a:lnSpc>
                <a:spcPct val="100000"/>
              </a:lnSpc>
              <a:spcBef>
                <a:spcPts val="360"/>
              </a:spcBef>
              <a:spcAft>
                <a:spcPts val="0"/>
              </a:spcAft>
              <a:buSzPts val="1800"/>
              <a:buNone/>
            </a:pPr>
            <a:r>
              <a:rPr lang="en-US" sz="2600"/>
              <a:t>Academic departments of emergency medicine are led by Chairs who are creating the future of emergency medicine through innovations in research, medical education, and clinical care, and fostering the development of future leaders.</a:t>
            </a:r>
            <a:endParaRPr sz="2600"/>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p:txBody>
      </p:sp>
      <p:grpSp>
        <p:nvGrpSpPr>
          <p:cNvPr id="178" name="Google Shape;178;g26b6ce91979_0_22"/>
          <p:cNvGrpSpPr/>
          <p:nvPr/>
        </p:nvGrpSpPr>
        <p:grpSpPr>
          <a:xfrm>
            <a:off x="6286857" y="4140195"/>
            <a:ext cx="1854000" cy="1854000"/>
            <a:chOff x="6077707" y="1644751"/>
            <a:chExt cx="1854000" cy="1854000"/>
          </a:xfrm>
        </p:grpSpPr>
        <p:sp>
          <p:nvSpPr>
            <p:cNvPr id="179" name="Google Shape;179;g26b6ce91979_0_22"/>
            <p:cNvSpPr/>
            <p:nvPr/>
          </p:nvSpPr>
          <p:spPr>
            <a:xfrm>
              <a:off x="6077707" y="1644751"/>
              <a:ext cx="1854000" cy="1854000"/>
            </a:xfrm>
            <a:prstGeom prst="ellipse">
              <a:avLst/>
            </a:prstGeom>
            <a:solidFill>
              <a:srgbClr val="F4CCCC"/>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6b6ce91979_0_22"/>
            <p:cNvSpPr txBox="1"/>
            <p:nvPr/>
          </p:nvSpPr>
          <p:spPr>
            <a:xfrm>
              <a:off x="6386100" y="2311040"/>
              <a:ext cx="1290600" cy="521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US">
                  <a:solidFill>
                    <a:schemeClr val="dk1"/>
                  </a:solidFill>
                  <a:latin typeface="Roboto"/>
                  <a:ea typeface="Roboto"/>
                  <a:cs typeface="Roboto"/>
                  <a:sym typeface="Roboto"/>
                </a:rPr>
                <a:t>OUTREACH</a:t>
              </a:r>
              <a:endParaRPr b="1">
                <a:solidFill>
                  <a:schemeClr val="dk1"/>
                </a:solidFill>
                <a:latin typeface="Roboto"/>
                <a:ea typeface="Roboto"/>
                <a:cs typeface="Roboto"/>
                <a:sym typeface="Roboto"/>
              </a:endParaRPr>
            </a:p>
          </p:txBody>
        </p:sp>
      </p:grpSp>
      <p:grpSp>
        <p:nvGrpSpPr>
          <p:cNvPr id="181" name="Google Shape;181;g26b6ce91979_0_22"/>
          <p:cNvGrpSpPr/>
          <p:nvPr/>
        </p:nvGrpSpPr>
        <p:grpSpPr>
          <a:xfrm>
            <a:off x="4494955" y="4140195"/>
            <a:ext cx="1854000" cy="1854000"/>
            <a:chOff x="4455905" y="1644751"/>
            <a:chExt cx="1854000" cy="1854000"/>
          </a:xfrm>
        </p:grpSpPr>
        <p:sp>
          <p:nvSpPr>
            <p:cNvPr id="182" name="Google Shape;182;g26b6ce91979_0_22"/>
            <p:cNvSpPr/>
            <p:nvPr/>
          </p:nvSpPr>
          <p:spPr>
            <a:xfrm>
              <a:off x="4455905" y="1644751"/>
              <a:ext cx="1854000" cy="1854000"/>
            </a:xfrm>
            <a:prstGeom prst="ellipse">
              <a:avLst/>
            </a:prstGeom>
            <a:solidFill>
              <a:srgbClr val="C9DAF8"/>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6b6ce91979_0_22"/>
            <p:cNvSpPr txBox="1"/>
            <p:nvPr/>
          </p:nvSpPr>
          <p:spPr>
            <a:xfrm>
              <a:off x="4764300" y="2311040"/>
              <a:ext cx="1290600" cy="521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US">
                  <a:solidFill>
                    <a:schemeClr val="dk1"/>
                  </a:solidFill>
                  <a:latin typeface="Roboto"/>
                  <a:ea typeface="Roboto"/>
                  <a:cs typeface="Roboto"/>
                  <a:sym typeface="Roboto"/>
                </a:rPr>
                <a:t>INNOVATION</a:t>
              </a:r>
              <a:endParaRPr b="1">
                <a:solidFill>
                  <a:schemeClr val="dk1"/>
                </a:solidFill>
                <a:latin typeface="Roboto"/>
                <a:ea typeface="Roboto"/>
                <a:cs typeface="Roboto"/>
                <a:sym typeface="Roboto"/>
              </a:endParaRPr>
            </a:p>
          </p:txBody>
        </p:sp>
      </p:grpSp>
      <p:grpSp>
        <p:nvGrpSpPr>
          <p:cNvPr id="184" name="Google Shape;184;g26b6ce91979_0_22"/>
          <p:cNvGrpSpPr/>
          <p:nvPr/>
        </p:nvGrpSpPr>
        <p:grpSpPr>
          <a:xfrm>
            <a:off x="2718002" y="4140205"/>
            <a:ext cx="1854000" cy="1854000"/>
            <a:chOff x="2834102" y="1644762"/>
            <a:chExt cx="1854000" cy="1854000"/>
          </a:xfrm>
        </p:grpSpPr>
        <p:sp>
          <p:nvSpPr>
            <p:cNvPr id="185" name="Google Shape;185;g26b6ce91979_0_22"/>
            <p:cNvSpPr/>
            <p:nvPr/>
          </p:nvSpPr>
          <p:spPr>
            <a:xfrm>
              <a:off x="2834102" y="1644762"/>
              <a:ext cx="1854000" cy="1854000"/>
            </a:xfrm>
            <a:prstGeom prst="ellipse">
              <a:avLst/>
            </a:prstGeom>
            <a:solidFill>
              <a:srgbClr val="F4CCCC"/>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6b6ce91979_0_22"/>
            <p:cNvSpPr txBox="1"/>
            <p:nvPr/>
          </p:nvSpPr>
          <p:spPr>
            <a:xfrm>
              <a:off x="3142502" y="2311050"/>
              <a:ext cx="1290600" cy="521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US">
                  <a:solidFill>
                    <a:schemeClr val="dk1"/>
                  </a:solidFill>
                  <a:latin typeface="Roboto"/>
                  <a:ea typeface="Roboto"/>
                  <a:cs typeface="Roboto"/>
                  <a:sym typeface="Roboto"/>
                </a:rPr>
                <a:t>ACADEMICS</a:t>
              </a:r>
              <a:endParaRPr b="1">
                <a:solidFill>
                  <a:schemeClr val="dk1"/>
                </a:solidFill>
                <a:latin typeface="Roboto"/>
                <a:ea typeface="Roboto"/>
                <a:cs typeface="Roboto"/>
                <a:sym typeface="Roboto"/>
              </a:endParaRPr>
            </a:p>
          </p:txBody>
        </p:sp>
      </p:grpSp>
      <p:grpSp>
        <p:nvGrpSpPr>
          <p:cNvPr id="187" name="Google Shape;187;g26b6ce91979_0_22"/>
          <p:cNvGrpSpPr/>
          <p:nvPr/>
        </p:nvGrpSpPr>
        <p:grpSpPr>
          <a:xfrm>
            <a:off x="925075" y="4140205"/>
            <a:ext cx="1854000" cy="1854000"/>
            <a:chOff x="1212300" y="1644762"/>
            <a:chExt cx="1854000" cy="1854000"/>
          </a:xfrm>
        </p:grpSpPr>
        <p:sp>
          <p:nvSpPr>
            <p:cNvPr id="188" name="Google Shape;188;g26b6ce91979_0_22"/>
            <p:cNvSpPr/>
            <p:nvPr/>
          </p:nvSpPr>
          <p:spPr>
            <a:xfrm>
              <a:off x="1212300" y="1644762"/>
              <a:ext cx="1854000" cy="1854000"/>
            </a:xfrm>
            <a:prstGeom prst="ellipse">
              <a:avLst/>
            </a:prstGeom>
            <a:solidFill>
              <a:srgbClr val="C9DAF8"/>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6b6ce91979_0_22"/>
            <p:cNvSpPr txBox="1"/>
            <p:nvPr/>
          </p:nvSpPr>
          <p:spPr>
            <a:xfrm>
              <a:off x="1377025" y="2311056"/>
              <a:ext cx="1541100" cy="521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US">
                  <a:solidFill>
                    <a:schemeClr val="dk1"/>
                  </a:solidFill>
                  <a:latin typeface="Roboto"/>
                  <a:ea typeface="Roboto"/>
                  <a:cs typeface="Roboto"/>
                  <a:sym typeface="Roboto"/>
                </a:rPr>
                <a:t>LEADERSHIP DEVELOPMENT</a:t>
              </a:r>
              <a:endParaRPr b="1">
                <a:solidFill>
                  <a:schemeClr val="dk1"/>
                </a:solidFill>
                <a:latin typeface="Roboto"/>
                <a:ea typeface="Roboto"/>
                <a:cs typeface="Roboto"/>
                <a:sym typeface="Roboto"/>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g1f4045c50b7_1_279"/>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1800"/>
              <a:buNone/>
            </a:pPr>
            <a:r>
              <a:rPr lang="en-US"/>
              <a:t>SAEM Consensus Conference</a:t>
            </a:r>
            <a:endParaRPr/>
          </a:p>
        </p:txBody>
      </p:sp>
      <p:pic>
        <p:nvPicPr>
          <p:cNvPr id="482" name="Google Shape;482;g1f4045c50b7_1_279"/>
          <p:cNvPicPr preferRelativeResize="0"/>
          <p:nvPr/>
        </p:nvPicPr>
        <p:blipFill rotWithShape="1">
          <a:blip r:embed="rId3">
            <a:alphaModFix/>
          </a:blip>
          <a:srcRect b="0" l="0" r="0" t="0"/>
          <a:stretch/>
        </p:blipFill>
        <p:spPr>
          <a:xfrm>
            <a:off x="1166649" y="1448214"/>
            <a:ext cx="6474372" cy="4373565"/>
          </a:xfrm>
          <a:prstGeom prst="rect">
            <a:avLst/>
          </a:prstGeom>
          <a:noFill/>
          <a:ln>
            <a:noFill/>
          </a:ln>
        </p:spPr>
      </p:pic>
      <p:sp>
        <p:nvSpPr>
          <p:cNvPr id="483" name="Google Shape;483;g1f4045c50b7_1_279"/>
          <p:cNvSpPr txBox="1"/>
          <p:nvPr/>
        </p:nvSpPr>
        <p:spPr>
          <a:xfrm>
            <a:off x="1361089" y="6053895"/>
            <a:ext cx="4156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https://www.saem.org/meetings-and-events/annual-meeting/education/consensus-conference</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id="488" name="Google Shape;488;g1f4045c50b7_1_285"/>
          <p:cNvPicPr preferRelativeResize="0"/>
          <p:nvPr/>
        </p:nvPicPr>
        <p:blipFill rotWithShape="1">
          <a:blip r:embed="rId3">
            <a:alphaModFix/>
          </a:blip>
          <a:srcRect b="0" l="0" r="0" t="0"/>
          <a:stretch/>
        </p:blipFill>
        <p:spPr>
          <a:xfrm>
            <a:off x="601717" y="1459956"/>
            <a:ext cx="7772399" cy="4442584"/>
          </a:xfrm>
          <a:prstGeom prst="rect">
            <a:avLst/>
          </a:prstGeom>
          <a:noFill/>
          <a:ln>
            <a:noFill/>
          </a:ln>
        </p:spPr>
      </p:pic>
      <p:sp>
        <p:nvSpPr>
          <p:cNvPr id="489" name="Google Shape;489;g1f4045c50b7_1_285"/>
          <p:cNvSpPr txBox="1"/>
          <p:nvPr>
            <p:ph type="title"/>
          </p:nvPr>
        </p:nvSpPr>
        <p:spPr>
          <a:xfrm>
            <a:off x="199697" y="0"/>
            <a:ext cx="8744700" cy="1143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lt1"/>
              </a:buClr>
              <a:buSzPct val="45454"/>
              <a:buNone/>
            </a:pPr>
            <a:r>
              <a:rPr lang="en-US"/>
              <a:t>National K12 Research Training Program</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g26b6ce91979_0_327"/>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en-US"/>
              <a:t>Call for Committees/Workgroups</a:t>
            </a:r>
            <a:endParaRPr/>
          </a:p>
        </p:txBody>
      </p:sp>
      <p:sp>
        <p:nvSpPr>
          <p:cNvPr id="195" name="Google Shape;195;g26b6ce91979_0_327"/>
          <p:cNvSpPr txBox="1"/>
          <p:nvPr>
            <p:ph idx="1" type="body"/>
          </p:nvPr>
        </p:nvSpPr>
        <p:spPr>
          <a:xfrm>
            <a:off x="457200" y="1600200"/>
            <a:ext cx="4650600" cy="45261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00000"/>
              </a:lnSpc>
              <a:spcBef>
                <a:spcPts val="360"/>
              </a:spcBef>
              <a:spcAft>
                <a:spcPts val="0"/>
              </a:spcAft>
              <a:buSzPct val="56250"/>
              <a:buNone/>
            </a:pPr>
            <a:r>
              <a:rPr b="1" lang="en-US"/>
              <a:t>Revised List of Committee/Workgroups for 2024-2025</a:t>
            </a:r>
            <a:endParaRPr b="1"/>
          </a:p>
          <a:p>
            <a:pPr indent="-334327" lvl="0" marL="457200" rtl="0" algn="l">
              <a:lnSpc>
                <a:spcPct val="100000"/>
              </a:lnSpc>
              <a:spcBef>
                <a:spcPts val="360"/>
              </a:spcBef>
              <a:spcAft>
                <a:spcPts val="0"/>
              </a:spcAft>
              <a:buSzPct val="56250"/>
              <a:buChar char="•"/>
            </a:pPr>
            <a:r>
              <a:rPr lang="en-US"/>
              <a:t>Membership Committee</a:t>
            </a:r>
            <a:endParaRPr/>
          </a:p>
          <a:p>
            <a:pPr indent="-334327" lvl="0" marL="457200" rtl="0" algn="l">
              <a:lnSpc>
                <a:spcPct val="100000"/>
              </a:lnSpc>
              <a:spcBef>
                <a:spcPts val="0"/>
              </a:spcBef>
              <a:spcAft>
                <a:spcPts val="0"/>
              </a:spcAft>
              <a:buSzPct val="56250"/>
              <a:buChar char="•"/>
            </a:pPr>
            <a:r>
              <a:rPr lang="en-US"/>
              <a:t>Leader Development Workgroup</a:t>
            </a:r>
            <a:endParaRPr/>
          </a:p>
          <a:p>
            <a:pPr indent="-334327" lvl="0" marL="457200" rtl="0" algn="l">
              <a:lnSpc>
                <a:spcPct val="100000"/>
              </a:lnSpc>
              <a:spcBef>
                <a:spcPts val="0"/>
              </a:spcBef>
              <a:spcAft>
                <a:spcPts val="0"/>
              </a:spcAft>
              <a:buSzPct val="56250"/>
              <a:buChar char="•"/>
            </a:pPr>
            <a:r>
              <a:rPr lang="en-US"/>
              <a:t>DEI Workgroup</a:t>
            </a:r>
            <a:endParaRPr/>
          </a:p>
          <a:p>
            <a:pPr indent="-334327" lvl="0" marL="457200" rtl="0" algn="l">
              <a:lnSpc>
                <a:spcPct val="100000"/>
              </a:lnSpc>
              <a:spcBef>
                <a:spcPts val="0"/>
              </a:spcBef>
              <a:spcAft>
                <a:spcPts val="0"/>
              </a:spcAft>
              <a:buSzPct val="56250"/>
              <a:buChar char="•"/>
            </a:pPr>
            <a:r>
              <a:rPr i="1" lang="en-US">
                <a:solidFill>
                  <a:srgbClr val="FF0000"/>
                </a:solidFill>
              </a:rPr>
              <a:t>(New)</a:t>
            </a:r>
            <a:r>
              <a:rPr lang="en-US"/>
              <a:t> Innovations Workgroup (to include discussions on innovations in boarding) </a:t>
            </a:r>
            <a:endParaRPr/>
          </a:p>
          <a:p>
            <a:pPr indent="0" lvl="0" marL="0" rtl="0" algn="l">
              <a:lnSpc>
                <a:spcPct val="100000"/>
              </a:lnSpc>
              <a:spcBef>
                <a:spcPts val="360"/>
              </a:spcBef>
              <a:spcAft>
                <a:spcPts val="0"/>
              </a:spcAft>
              <a:buSzPct val="56250"/>
              <a:buNone/>
            </a:pPr>
            <a:r>
              <a:t/>
            </a:r>
            <a:endParaRPr/>
          </a:p>
        </p:txBody>
      </p:sp>
      <p:pic>
        <p:nvPicPr>
          <p:cNvPr id="196" name="Google Shape;196;g26b6ce91979_0_327"/>
          <p:cNvPicPr preferRelativeResize="0"/>
          <p:nvPr/>
        </p:nvPicPr>
        <p:blipFill>
          <a:blip r:embed="rId3">
            <a:alphaModFix/>
          </a:blip>
          <a:stretch>
            <a:fillRect/>
          </a:stretch>
        </p:blipFill>
        <p:spPr>
          <a:xfrm>
            <a:off x="5645500" y="2881299"/>
            <a:ext cx="2438400" cy="2438400"/>
          </a:xfrm>
          <a:prstGeom prst="rect">
            <a:avLst/>
          </a:prstGeom>
          <a:noFill/>
          <a:ln>
            <a:noFill/>
          </a:ln>
        </p:spPr>
      </p:pic>
      <p:sp>
        <p:nvSpPr>
          <p:cNvPr id="197" name="Google Shape;197;g26b6ce91979_0_327"/>
          <p:cNvSpPr txBox="1"/>
          <p:nvPr/>
        </p:nvSpPr>
        <p:spPr>
          <a:xfrm>
            <a:off x="5703400" y="2014475"/>
            <a:ext cx="2322600" cy="70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200">
                <a:solidFill>
                  <a:srgbClr val="FF0000"/>
                </a:solidFill>
                <a:latin typeface="Calibri"/>
                <a:ea typeface="Calibri"/>
                <a:cs typeface="Calibri"/>
                <a:sym typeface="Calibri"/>
              </a:rPr>
              <a:t>Apply</a:t>
            </a:r>
            <a:r>
              <a:rPr b="1" lang="en-US" sz="3200">
                <a:solidFill>
                  <a:srgbClr val="FF0000"/>
                </a:solidFill>
                <a:latin typeface="Calibri"/>
                <a:ea typeface="Calibri"/>
                <a:cs typeface="Calibri"/>
                <a:sym typeface="Calibri"/>
              </a:rPr>
              <a:t> Now!</a:t>
            </a:r>
            <a:endParaRPr b="1" sz="3200">
              <a:solidFill>
                <a:srgbClr val="FF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26b6ce91979_0_332"/>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en-US"/>
              <a:t>Chair Mentorship Program</a:t>
            </a:r>
            <a:endParaRPr/>
          </a:p>
        </p:txBody>
      </p:sp>
      <p:sp>
        <p:nvSpPr>
          <p:cNvPr id="203" name="Google Shape;203;g26b6ce91979_0_332"/>
          <p:cNvSpPr txBox="1"/>
          <p:nvPr>
            <p:ph idx="1" type="body"/>
          </p:nvPr>
        </p:nvSpPr>
        <p:spPr>
          <a:xfrm>
            <a:off x="457200" y="1600200"/>
            <a:ext cx="8052000" cy="45261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600"/>
              </a:spcBef>
              <a:spcAft>
                <a:spcPts val="0"/>
              </a:spcAft>
              <a:buNone/>
            </a:pPr>
            <a:r>
              <a:rPr b="1" lang="en-US" sz="1600"/>
              <a:t>PURPOSE:</a:t>
            </a:r>
            <a:endParaRPr b="1" sz="1600"/>
          </a:p>
          <a:p>
            <a:pPr indent="-330200" lvl="0" marL="457200" rtl="0" algn="l">
              <a:lnSpc>
                <a:spcPct val="115000"/>
              </a:lnSpc>
              <a:spcBef>
                <a:spcPts val="600"/>
              </a:spcBef>
              <a:spcAft>
                <a:spcPts val="0"/>
              </a:spcAft>
              <a:buSzPts val="1600"/>
              <a:buChar char="•"/>
            </a:pPr>
            <a:r>
              <a:rPr lang="en-US" sz="1600"/>
              <a:t>Provide a resource for newly appointed chairs of academic departments of emergency medicine</a:t>
            </a:r>
            <a:endParaRPr sz="1600"/>
          </a:p>
          <a:p>
            <a:pPr indent="-330200" lvl="0" marL="457200" rtl="0" algn="l">
              <a:lnSpc>
                <a:spcPct val="115000"/>
              </a:lnSpc>
              <a:spcBef>
                <a:spcPts val="0"/>
              </a:spcBef>
              <a:spcAft>
                <a:spcPts val="0"/>
              </a:spcAft>
              <a:buSzPts val="1600"/>
              <a:buChar char="•"/>
            </a:pPr>
            <a:r>
              <a:rPr lang="en-US" sz="1600"/>
              <a:t>Provide an opportunity for established chairs to share their knowledge, insights, and experiences with developing chairs</a:t>
            </a:r>
            <a:endParaRPr sz="1600"/>
          </a:p>
          <a:p>
            <a:pPr indent="-330200" lvl="0" marL="457200" rtl="0" algn="l">
              <a:lnSpc>
                <a:spcPct val="115000"/>
              </a:lnSpc>
              <a:spcBef>
                <a:spcPts val="0"/>
              </a:spcBef>
              <a:spcAft>
                <a:spcPts val="0"/>
              </a:spcAft>
              <a:buSzPts val="1600"/>
              <a:buChar char="•"/>
            </a:pPr>
            <a:r>
              <a:rPr lang="en-US" sz="1600"/>
              <a:t>Enhance networking among new and established members of the Association</a:t>
            </a:r>
            <a:endParaRPr sz="1600"/>
          </a:p>
          <a:p>
            <a:pPr indent="-330200" lvl="0" marL="457200" rtl="0" algn="l">
              <a:lnSpc>
                <a:spcPct val="115000"/>
              </a:lnSpc>
              <a:spcBef>
                <a:spcPts val="0"/>
              </a:spcBef>
              <a:spcAft>
                <a:spcPts val="0"/>
              </a:spcAft>
              <a:buSzPts val="1600"/>
              <a:buChar char="•"/>
            </a:pPr>
            <a:r>
              <a:rPr lang="en-US" sz="1600"/>
              <a:t>Facilitate an on-site visit of either ($1,500 travel stipend provided by AACEM)</a:t>
            </a:r>
            <a:endParaRPr sz="1600"/>
          </a:p>
          <a:p>
            <a:pPr indent="-330200" lvl="1" marL="914400" rtl="0" algn="l">
              <a:lnSpc>
                <a:spcPct val="115000"/>
              </a:lnSpc>
              <a:spcBef>
                <a:spcPts val="0"/>
              </a:spcBef>
              <a:spcAft>
                <a:spcPts val="0"/>
              </a:spcAft>
              <a:buSzPts val="1600"/>
              <a:buChar char="–"/>
            </a:pPr>
            <a:r>
              <a:rPr lang="en-US" sz="1600"/>
              <a:t>The mentor to the new chair's program, or</a:t>
            </a:r>
            <a:endParaRPr sz="1600"/>
          </a:p>
          <a:p>
            <a:pPr indent="-330200" lvl="1" marL="914400" rtl="0" algn="l">
              <a:lnSpc>
                <a:spcPct val="115000"/>
              </a:lnSpc>
              <a:spcBef>
                <a:spcPts val="0"/>
              </a:spcBef>
              <a:spcAft>
                <a:spcPts val="0"/>
              </a:spcAft>
              <a:buSzPts val="1600"/>
              <a:buChar char="–"/>
            </a:pPr>
            <a:r>
              <a:rPr lang="en-US" sz="1600"/>
              <a:t>The new chair to the mentor's program</a:t>
            </a:r>
            <a:endParaRPr sz="1600"/>
          </a:p>
          <a:p>
            <a:pPr indent="0" lvl="0" marL="0" rtl="0" algn="ctr">
              <a:spcBef>
                <a:spcPts val="360"/>
              </a:spcBef>
              <a:spcAft>
                <a:spcPts val="0"/>
              </a:spcAft>
              <a:buNone/>
            </a:pPr>
            <a:r>
              <a:rPr b="1" lang="en-US" sz="1600">
                <a:solidFill>
                  <a:schemeClr val="hlink"/>
                </a:solidFill>
              </a:rPr>
              <a:t>1 Chair currently enrolled as a mentee! </a:t>
            </a:r>
            <a:endParaRPr b="1" sz="1600">
              <a:solidFill>
                <a:schemeClr val="hlink"/>
              </a:solidFill>
            </a:endParaRPr>
          </a:p>
          <a:p>
            <a:pPr indent="0" lvl="0" marL="0" rtl="0" algn="ctr">
              <a:spcBef>
                <a:spcPts val="360"/>
              </a:spcBef>
              <a:spcAft>
                <a:spcPts val="0"/>
              </a:spcAft>
              <a:buNone/>
            </a:pPr>
            <a:r>
              <a:rPr b="1" lang="en-US" sz="1600">
                <a:solidFill>
                  <a:schemeClr val="hlink"/>
                </a:solidFill>
              </a:rPr>
              <a:t>5 Chairs completed the 1-year program in the last year!</a:t>
            </a:r>
            <a:endParaRPr b="1" sz="1600">
              <a:solidFill>
                <a:schemeClr val="hlink"/>
              </a:solidFill>
            </a:endParaRPr>
          </a:p>
          <a:p>
            <a:pPr indent="0" lvl="0" marL="0" rtl="0" algn="l">
              <a:spcBef>
                <a:spcPts val="360"/>
              </a:spcBef>
              <a:spcAft>
                <a:spcPts val="0"/>
              </a:spcAft>
              <a:buNone/>
            </a:pPr>
            <a:r>
              <a:t/>
            </a:r>
            <a:endParaRPr b="1" sz="1600">
              <a:solidFill>
                <a:srgbClr val="FF0000"/>
              </a:solidFill>
            </a:endParaRPr>
          </a:p>
          <a:p>
            <a:pPr indent="0" lvl="0" marL="0" rtl="0" algn="l">
              <a:spcBef>
                <a:spcPts val="360"/>
              </a:spcBef>
              <a:spcAft>
                <a:spcPts val="0"/>
              </a:spcAft>
              <a:buNone/>
            </a:pPr>
            <a:r>
              <a:rPr b="1" lang="en-US" sz="1600">
                <a:solidFill>
                  <a:srgbClr val="FF0000"/>
                </a:solidFill>
              </a:rPr>
              <a:t>Mentee Eligibility</a:t>
            </a:r>
            <a:r>
              <a:rPr b="1" lang="en-US" sz="1600"/>
              <a:t>:</a:t>
            </a:r>
            <a:r>
              <a:rPr lang="en-US" sz="1600"/>
              <a:t> Any AACEM active/full or associate member in good standing who is within 6 to 18 months of assuming a chair position may apply to be a mentee. Email </a:t>
            </a:r>
            <a:r>
              <a:rPr lang="en-US" sz="1600" u="sng">
                <a:solidFill>
                  <a:schemeClr val="hlink"/>
                </a:solidFill>
                <a:hlinkClick r:id="rId3"/>
              </a:rPr>
              <a:t>aacem@saem.org</a:t>
            </a:r>
            <a:r>
              <a:rPr lang="en-US" sz="1600"/>
              <a:t> for more information!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g26b6ce91979_0_337"/>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en-US"/>
              <a:t>AACEM Funding</a:t>
            </a:r>
            <a:endParaRPr/>
          </a:p>
        </p:txBody>
      </p:sp>
      <p:sp>
        <p:nvSpPr>
          <p:cNvPr id="209" name="Google Shape;209;g26b6ce91979_0_337"/>
          <p:cNvSpPr txBox="1"/>
          <p:nvPr>
            <p:ph idx="1" type="body"/>
          </p:nvPr>
        </p:nvSpPr>
        <p:spPr>
          <a:xfrm>
            <a:off x="457200" y="1600200"/>
            <a:ext cx="8052000" cy="45261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800"/>
              </a:spcBef>
              <a:spcAft>
                <a:spcPts val="0"/>
              </a:spcAft>
              <a:buClr>
                <a:schemeClr val="dk1"/>
              </a:buClr>
              <a:buSzPts val="1100"/>
              <a:buFont typeface="Arial"/>
              <a:buNone/>
            </a:pPr>
            <a:r>
              <a:rPr lang="en-US" sz="2700"/>
              <a:t>AACEM has grown to be over $1,000,000 strong</a:t>
            </a:r>
            <a:endParaRPr sz="2700"/>
          </a:p>
          <a:p>
            <a:pPr indent="-374650" lvl="0" marL="457200" rtl="0" algn="l">
              <a:lnSpc>
                <a:spcPct val="115000"/>
              </a:lnSpc>
              <a:spcBef>
                <a:spcPts val="800"/>
              </a:spcBef>
              <a:spcAft>
                <a:spcPts val="0"/>
              </a:spcAft>
              <a:buSzPts val="2300"/>
              <a:buChar char="•"/>
            </a:pPr>
            <a:r>
              <a:rPr lang="en-US" sz="2300"/>
              <a:t>Much is invested and protects the organization for a rainy day</a:t>
            </a:r>
            <a:endParaRPr sz="2300"/>
          </a:p>
          <a:p>
            <a:pPr indent="-374650" lvl="0" marL="457200" rtl="0" algn="l">
              <a:lnSpc>
                <a:spcPct val="115000"/>
              </a:lnSpc>
              <a:spcBef>
                <a:spcPts val="0"/>
              </a:spcBef>
              <a:spcAft>
                <a:spcPts val="0"/>
              </a:spcAft>
              <a:buSzPts val="2300"/>
              <a:buChar char="•"/>
            </a:pPr>
            <a:r>
              <a:rPr lang="en-US" sz="2300"/>
              <a:t>$20,000 annually set for AACEM project proposals.</a:t>
            </a:r>
            <a:endParaRPr sz="2300"/>
          </a:p>
          <a:p>
            <a:pPr indent="-374650" lvl="0" marL="457200" rtl="0" algn="l">
              <a:lnSpc>
                <a:spcPct val="115000"/>
              </a:lnSpc>
              <a:spcBef>
                <a:spcPts val="0"/>
              </a:spcBef>
              <a:spcAft>
                <a:spcPts val="0"/>
              </a:spcAft>
              <a:buSzPts val="2300"/>
              <a:buChar char="•"/>
            </a:pPr>
            <a:r>
              <a:rPr lang="en-US" sz="2300"/>
              <a:t>Project proposal submission form will be released in summer 2024 for 2025 funding.</a:t>
            </a:r>
            <a:endParaRPr sz="2300"/>
          </a:p>
          <a:p>
            <a:pPr indent="-374650" lvl="0" marL="457200" rtl="0" algn="l">
              <a:lnSpc>
                <a:spcPct val="115000"/>
              </a:lnSpc>
              <a:spcBef>
                <a:spcPts val="0"/>
              </a:spcBef>
              <a:spcAft>
                <a:spcPts val="0"/>
              </a:spcAft>
              <a:buSzPts val="2300"/>
              <a:buChar char="•"/>
            </a:pPr>
            <a:r>
              <a:rPr lang="en-US" sz="2300"/>
              <a:t>Additional funding provided by AACEM for Scholarships (CDP, eLead). </a:t>
            </a:r>
            <a:endParaRPr sz="2300"/>
          </a:p>
          <a:p>
            <a:pPr indent="0" lvl="0" marL="457200" rtl="0" algn="l">
              <a:lnSpc>
                <a:spcPct val="115000"/>
              </a:lnSpc>
              <a:spcBef>
                <a:spcPts val="700"/>
              </a:spcBef>
              <a:spcAft>
                <a:spcPts val="0"/>
              </a:spcAft>
              <a:buNone/>
            </a:pPr>
            <a:r>
              <a:t/>
            </a:r>
            <a:endParaRPr sz="23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g26b6ce91979_0_380"/>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SzPct val="40909"/>
              <a:buNone/>
            </a:pPr>
            <a:r>
              <a:rPr lang="en-US"/>
              <a:t>AACEM 2023-2024 Internal Highlights</a:t>
            </a:r>
            <a:endParaRPr/>
          </a:p>
        </p:txBody>
      </p:sp>
      <p:sp>
        <p:nvSpPr>
          <p:cNvPr id="215" name="Google Shape;215;g26b6ce91979_0_380"/>
          <p:cNvSpPr txBox="1"/>
          <p:nvPr>
            <p:ph idx="1" type="body"/>
          </p:nvPr>
        </p:nvSpPr>
        <p:spPr>
          <a:xfrm>
            <a:off x="457200" y="1600200"/>
            <a:ext cx="8052000" cy="45261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15000"/>
              </a:lnSpc>
              <a:spcBef>
                <a:spcPts val="800"/>
              </a:spcBef>
              <a:spcAft>
                <a:spcPts val="0"/>
              </a:spcAft>
              <a:buNone/>
            </a:pPr>
            <a:r>
              <a:rPr b="1" lang="en-US" sz="2700"/>
              <a:t>AACEM 2023-2024 Highlights:</a:t>
            </a:r>
            <a:endParaRPr b="1" sz="2700"/>
          </a:p>
          <a:p>
            <a:pPr indent="-374650" lvl="0" marL="457200" rtl="0" algn="l">
              <a:lnSpc>
                <a:spcPct val="115000"/>
              </a:lnSpc>
              <a:spcBef>
                <a:spcPts val="700"/>
              </a:spcBef>
              <a:spcAft>
                <a:spcPts val="0"/>
              </a:spcAft>
              <a:buSzPts val="2300"/>
              <a:buChar char="•"/>
            </a:pPr>
            <a:r>
              <a:rPr lang="en-US" sz="2300"/>
              <a:t>Highest membership in history, reaching 181 members in December 2023</a:t>
            </a:r>
            <a:endParaRPr sz="2300"/>
          </a:p>
          <a:p>
            <a:pPr indent="-374650" lvl="0" marL="457200" rtl="0" algn="l">
              <a:lnSpc>
                <a:spcPct val="115000"/>
              </a:lnSpc>
              <a:spcBef>
                <a:spcPts val="0"/>
              </a:spcBef>
              <a:spcAft>
                <a:spcPts val="0"/>
              </a:spcAft>
              <a:buSzPts val="2300"/>
              <a:buChar char="•"/>
            </a:pPr>
            <a:r>
              <a:rPr lang="en-US" sz="2300"/>
              <a:t>Largest Executive Committee election slate in AACEM history</a:t>
            </a:r>
            <a:endParaRPr sz="2300"/>
          </a:p>
          <a:p>
            <a:pPr indent="-374650" lvl="0" marL="457200" rtl="0" algn="l">
              <a:lnSpc>
                <a:spcPct val="115000"/>
              </a:lnSpc>
              <a:spcBef>
                <a:spcPts val="0"/>
              </a:spcBef>
              <a:spcAft>
                <a:spcPts val="0"/>
              </a:spcAft>
              <a:buSzPts val="2300"/>
              <a:buChar char="•"/>
            </a:pPr>
            <a:r>
              <a:rPr lang="en-US" sz="2300"/>
              <a:t>AACEM launched the Faculty Lectures Speakers Bureau</a:t>
            </a:r>
            <a:endParaRPr sz="2300"/>
          </a:p>
          <a:p>
            <a:pPr indent="-374650" lvl="0" marL="457200" rtl="0" algn="l">
              <a:lnSpc>
                <a:spcPct val="115000"/>
              </a:lnSpc>
              <a:spcBef>
                <a:spcPts val="0"/>
              </a:spcBef>
              <a:spcAft>
                <a:spcPts val="0"/>
              </a:spcAft>
              <a:buSzPts val="2300"/>
              <a:buChar char="•"/>
            </a:pPr>
            <a:r>
              <a:rPr lang="en-US" sz="2300"/>
              <a:t>AACEM launched the Research Federal Funding Consultation Service </a:t>
            </a:r>
            <a:endParaRPr sz="2300"/>
          </a:p>
          <a:p>
            <a:pPr indent="-374650" lvl="0" marL="457200" rtl="0" algn="l">
              <a:lnSpc>
                <a:spcPct val="115000"/>
              </a:lnSpc>
              <a:spcBef>
                <a:spcPts val="0"/>
              </a:spcBef>
              <a:spcAft>
                <a:spcPts val="0"/>
              </a:spcAft>
              <a:buSzPts val="2300"/>
              <a:buChar char="•"/>
            </a:pPr>
            <a:r>
              <a:rPr lang="en-US" sz="2300"/>
              <a:t>AACEM held a strategic planning retreat January 2024 to strengthen the mission, vision, and priorities of the association. </a:t>
            </a:r>
            <a:endParaRPr sz="2300"/>
          </a:p>
          <a:p>
            <a:pPr indent="-374650" lvl="0" marL="457200" rtl="0" algn="l">
              <a:lnSpc>
                <a:spcPct val="115000"/>
              </a:lnSpc>
              <a:spcBef>
                <a:spcPts val="0"/>
              </a:spcBef>
              <a:spcAft>
                <a:spcPts val="0"/>
              </a:spcAft>
              <a:buSzPts val="2300"/>
              <a:buChar char="•"/>
            </a:pPr>
            <a:r>
              <a:rPr lang="en-US" sz="2300"/>
              <a:t>Chair seat on the SAEM Board of Directors</a:t>
            </a:r>
            <a:endParaRPr sz="23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g26b6ce91979_0_342"/>
          <p:cNvSpPr txBox="1"/>
          <p:nvPr>
            <p:ph type="title"/>
          </p:nvPr>
        </p:nvSpPr>
        <p:spPr>
          <a:xfrm>
            <a:off x="457200" y="157774"/>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en-US"/>
              <a:t>AACEM Collaborations </a:t>
            </a:r>
            <a:endParaRPr/>
          </a:p>
        </p:txBody>
      </p:sp>
      <p:sp>
        <p:nvSpPr>
          <p:cNvPr id="221" name="Google Shape;221;g26b6ce91979_0_342"/>
          <p:cNvSpPr txBox="1"/>
          <p:nvPr>
            <p:ph idx="1" type="body"/>
          </p:nvPr>
        </p:nvSpPr>
        <p:spPr>
          <a:xfrm>
            <a:off x="457200" y="1600200"/>
            <a:ext cx="8052000" cy="4526100"/>
          </a:xfrm>
          <a:prstGeom prst="rect">
            <a:avLst/>
          </a:prstGeom>
          <a:noFill/>
          <a:ln>
            <a:noFill/>
          </a:ln>
        </p:spPr>
        <p:txBody>
          <a:bodyPr anchorCtr="0" anchor="t" bIns="45700" lIns="91425" spcFirstLastPara="1" rIns="91425" wrap="square" tIns="45700">
            <a:normAutofit/>
          </a:bodyPr>
          <a:lstStyle/>
          <a:p>
            <a:pPr indent="-381000" lvl="0" marL="457200" rtl="0" algn="l">
              <a:lnSpc>
                <a:spcPct val="115000"/>
              </a:lnSpc>
              <a:spcBef>
                <a:spcPts val="700"/>
              </a:spcBef>
              <a:spcAft>
                <a:spcPts val="0"/>
              </a:spcAft>
              <a:buSzPts val="2400"/>
              <a:buChar char="•"/>
            </a:pPr>
            <a:r>
              <a:rPr lang="en-US" sz="2400"/>
              <a:t>AACEM Regularly collaborates with SAEM, AAEM, ABEM, ACEP, ACOEP, CORD, EMRA and SAEM-RAMS</a:t>
            </a:r>
            <a:endParaRPr sz="2400"/>
          </a:p>
          <a:p>
            <a:pPr indent="-381000" lvl="0" marL="457200" rtl="0" algn="l">
              <a:lnSpc>
                <a:spcPct val="115000"/>
              </a:lnSpc>
              <a:spcBef>
                <a:spcPts val="0"/>
              </a:spcBef>
              <a:spcAft>
                <a:spcPts val="0"/>
              </a:spcAft>
              <a:buSzPts val="2400"/>
              <a:buChar char="•"/>
            </a:pPr>
            <a:r>
              <a:rPr lang="en-US" sz="2400"/>
              <a:t>ACEP-led All EM Workforce Taskforce</a:t>
            </a:r>
            <a:endParaRPr sz="2400"/>
          </a:p>
          <a:p>
            <a:pPr indent="-381000" lvl="0" marL="457200" rtl="0" algn="l">
              <a:lnSpc>
                <a:spcPct val="115000"/>
              </a:lnSpc>
              <a:spcBef>
                <a:spcPts val="0"/>
              </a:spcBef>
              <a:spcAft>
                <a:spcPts val="0"/>
              </a:spcAft>
              <a:buSzPts val="2400"/>
              <a:buChar char="•"/>
            </a:pPr>
            <a:r>
              <a:rPr lang="en-US" sz="2400"/>
              <a:t>SAEM-led All EM DEI Taskforce</a:t>
            </a:r>
            <a:endParaRPr sz="2400"/>
          </a:p>
          <a:p>
            <a:pPr indent="-381000" lvl="0" marL="457200" rtl="0" algn="l">
              <a:lnSpc>
                <a:spcPct val="115000"/>
              </a:lnSpc>
              <a:spcBef>
                <a:spcPts val="0"/>
              </a:spcBef>
              <a:spcAft>
                <a:spcPts val="0"/>
              </a:spcAft>
              <a:buSzPts val="2400"/>
              <a:buChar char="•"/>
            </a:pPr>
            <a:r>
              <a:rPr lang="en-US" sz="2400"/>
              <a:t>Accreditation Council for Graduate Medical Education (ACGME)</a:t>
            </a:r>
            <a:endParaRPr sz="2400"/>
          </a:p>
          <a:p>
            <a:pPr indent="-381000" lvl="0" marL="457200" rtl="0" algn="l">
              <a:lnSpc>
                <a:spcPct val="115000"/>
              </a:lnSpc>
              <a:spcBef>
                <a:spcPts val="0"/>
              </a:spcBef>
              <a:spcAft>
                <a:spcPts val="0"/>
              </a:spcAft>
              <a:buSzPts val="2400"/>
              <a:buChar char="•"/>
            </a:pPr>
            <a:r>
              <a:rPr lang="en-US" sz="2400"/>
              <a:t>Association of American Medical Colleges (CFAS)</a:t>
            </a:r>
            <a:endParaRPr sz="2400"/>
          </a:p>
          <a:p>
            <a:pPr indent="-381000" lvl="0" marL="457200" rtl="0" algn="l">
              <a:lnSpc>
                <a:spcPct val="115000"/>
              </a:lnSpc>
              <a:spcBef>
                <a:spcPts val="0"/>
              </a:spcBef>
              <a:spcAft>
                <a:spcPts val="0"/>
              </a:spcAft>
              <a:buSzPts val="2400"/>
              <a:buChar char="•"/>
            </a:pPr>
            <a:r>
              <a:rPr lang="en-US" sz="2400"/>
              <a:t>Emergency Medicine Policy Institute (EMPI)</a:t>
            </a:r>
            <a:endParaRPr sz="2400"/>
          </a:p>
          <a:p>
            <a:pPr indent="-381000" lvl="0" marL="457200" rtl="0" algn="l">
              <a:lnSpc>
                <a:spcPct val="115000"/>
              </a:lnSpc>
              <a:spcBef>
                <a:spcPts val="0"/>
              </a:spcBef>
              <a:spcAft>
                <a:spcPts val="0"/>
              </a:spcAft>
              <a:buSzPts val="2400"/>
              <a:buChar char="•"/>
            </a:pPr>
            <a:r>
              <a:rPr lang="en-US" sz="2400"/>
              <a:t>Coalition on Psychiatric Emergencies (CPE)</a:t>
            </a:r>
            <a:endParaRPr sz="2400"/>
          </a:p>
        </p:txBody>
      </p:sp>
    </p:spTree>
  </p:cSld>
  <p:clrMapOvr>
    <a:masterClrMapping/>
  </p:clrMapOvr>
</p:sld>
</file>

<file path=ppt/theme/theme1.xml><?xml version="1.0" encoding="utf-8"?>
<a:theme xmlns:a="http://schemas.openxmlformats.org/drawingml/2006/main" xmlns:r="http://schemas.openxmlformats.org/officeDocument/2006/relationships" name="AACEM PowerPoin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ACEM PowerPoin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2016-01-28T22:56:32Z</dcterms:created>
  <dc:creator>Megan Schagrin</dc:creator>
</cp:coreProperties>
</file>