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61" r:id="rId4"/>
    <p:sldId id="259" r:id="rId5"/>
    <p:sldId id="260" r:id="rId6"/>
    <p:sldId id="258" r:id="rId7"/>
    <p:sldId id="262" r:id="rId8"/>
    <p:sldId id="263" r:id="rId9"/>
    <p:sldId id="265" r:id="rId10"/>
    <p:sldId id="264" r:id="rId11"/>
    <p:sldId id="266" r:id="rId12"/>
    <p:sldId id="268" r:id="rId13"/>
    <p:sldId id="269" r:id="rId14"/>
    <p:sldId id="270" r:id="rId15"/>
    <p:sldId id="271" r:id="rId16"/>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2lasJOwfkvAqGNEm1dJ3yeZRC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 name="Google Shape;29;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393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132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3997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6651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4685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839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210e4ebf1e0_1_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 name="Google Shape;34;g210e4ebf1e0_1_0:notes"/>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(Ashlee to give a little history)</a:t>
            </a:r>
          </a:p>
          <a:p>
            <a:pPr marL="0" lvl="0" indent="0" algn="l" rtl="0">
              <a:lnSpc>
                <a:spcPct val="100000"/>
              </a:lnSpc>
              <a:spcBef>
                <a:spcPts val="0"/>
              </a:spcBef>
              <a:spcAft>
                <a:spcPts val="0"/>
              </a:spcAft>
              <a:buSzPts val="1100"/>
              <a:buNone/>
            </a:pPr>
            <a:r>
              <a:rPr lang="en-US" dirty="0"/>
              <a:t>2015 we submitted a proposal for ED Non-teaching hospitalist, hired by IM. IM did not want to take on that additional responsibility at the time.</a:t>
            </a:r>
          </a:p>
          <a:p>
            <a:pPr marL="0" lvl="0" indent="0" algn="l" rtl="0">
              <a:lnSpc>
                <a:spcPct val="100000"/>
              </a:lnSpc>
              <a:spcBef>
                <a:spcPts val="0"/>
              </a:spcBef>
              <a:spcAft>
                <a:spcPts val="0"/>
              </a:spcAft>
              <a:buSzPts val="1100"/>
              <a:buNone/>
            </a:pPr>
            <a:r>
              <a:rPr lang="en-US" dirty="0"/>
              <a:t>Hospital approached DEM and requested we hire and oversee Hospitalist Team </a:t>
            </a:r>
          </a:p>
          <a:p>
            <a:pPr marL="0" lvl="0" indent="0" algn="l" rtl="0">
              <a:lnSpc>
                <a:spcPct val="100000"/>
              </a:lnSpc>
              <a:spcBef>
                <a:spcPts val="0"/>
              </a:spcBef>
              <a:spcAft>
                <a:spcPts val="0"/>
              </a:spcAft>
              <a:buSzPts val="1100"/>
              <a:buNone/>
            </a:pPr>
            <a:r>
              <a:rPr lang="en-US" dirty="0" err="1"/>
              <a:t>Listserve</a:t>
            </a:r>
            <a:r>
              <a:rPr lang="en-US" dirty="0"/>
              <a:t> response 2021- Almost every response echoed our experience. IM capping, No one wanting to come to the ED and admit patients or see boarders.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Anybody have this problem?</a:t>
            </a:r>
          </a:p>
        </p:txBody>
      </p:sp>
    </p:spTree>
    <p:extLst>
      <p:ext uri="{BB962C8B-B14F-4D97-AF65-F5344CB8AC3E}">
        <p14:creationId xmlns:p14="http://schemas.microsoft.com/office/powerpoint/2010/main" val="128929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457200" indent="-298450"/>
            <a:r>
              <a:rPr lang="en-US" dirty="0"/>
              <a:t>Emergency Medicine is a victim of their own success</a:t>
            </a:r>
          </a:p>
          <a:p>
            <a:pPr marL="457200" indent="-298450"/>
            <a:r>
              <a:rPr lang="en-US" dirty="0"/>
              <a:t>Quote from System Leadership “only emergency medicine doctors understand how to move patients”. System leadership has learned that ED docs can make fast, accurate, sound decisions. We have many of our faculty in system roles: ACMO, Vice Dean of Quality/Safety, Director of System-wide, transport and patient flow, Associate DIO. </a:t>
            </a:r>
          </a:p>
        </p:txBody>
      </p:sp>
    </p:spTree>
    <p:extLst>
      <p:ext uri="{BB962C8B-B14F-4D97-AF65-F5344CB8AC3E}">
        <p14:creationId xmlns:p14="http://schemas.microsoft.com/office/powerpoint/2010/main" val="170867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Like most good things, nothing comes easy</a:t>
            </a:r>
          </a:p>
          <a:p>
            <a:pPr lvl="1"/>
            <a:r>
              <a:rPr lang="en-US" dirty="0"/>
              <a:t>IM leadership changed- wanted control</a:t>
            </a:r>
          </a:p>
          <a:p>
            <a:r>
              <a:rPr lang="en-US" dirty="0"/>
              <a:t>Leadership to carry the water with messaging- needs of the facility</a:t>
            </a:r>
          </a:p>
          <a:p>
            <a:r>
              <a:rPr lang="en-US" dirty="0"/>
              <a:t>Need IM Strong Medical Direction and Leadership to set tone </a:t>
            </a:r>
            <a:r>
              <a:rPr lang="en-US"/>
              <a:t>of team</a:t>
            </a:r>
          </a:p>
          <a:p>
            <a:r>
              <a:rPr lang="en-US"/>
              <a:t>How </a:t>
            </a:r>
            <a:r>
              <a:rPr lang="en-US" dirty="0"/>
              <a:t>to place patients on teaching vs. non-teaching team and other admitting teams</a:t>
            </a:r>
          </a:p>
          <a:p>
            <a:r>
              <a:rPr lang="en-US" dirty="0"/>
              <a:t>Why DEM- gratis appointment vs. dual IM DEM appointment</a:t>
            </a:r>
          </a:p>
          <a:p>
            <a:r>
              <a:rPr lang="en-US" dirty="0"/>
              <a:t>Much better for DEM residents- happier ER/happier patients</a:t>
            </a:r>
          </a:p>
          <a:p>
            <a:r>
              <a:rPr lang="en-US" dirty="0"/>
              <a:t>Need Leadership champion to collaborate, set goals, and funding source</a:t>
            </a:r>
          </a:p>
        </p:txBody>
      </p:sp>
    </p:spTree>
    <p:extLst>
      <p:ext uri="{BB962C8B-B14F-4D97-AF65-F5344CB8AC3E}">
        <p14:creationId xmlns:p14="http://schemas.microsoft.com/office/powerpoint/2010/main" val="396004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1f450a66157_0_1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1f450a66157_0_15: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Set hiring goals and expectations</a:t>
            </a:r>
          </a:p>
          <a:p>
            <a:pPr marL="0" lvl="0" indent="0" algn="l" rtl="0">
              <a:spcBef>
                <a:spcPts val="0"/>
              </a:spcBef>
              <a:spcAft>
                <a:spcPts val="0"/>
              </a:spcAft>
              <a:buNone/>
            </a:pPr>
            <a:r>
              <a:rPr lang="en-US" dirty="0"/>
              <a:t>Incentive Metrics and system needs</a:t>
            </a:r>
          </a:p>
          <a:p>
            <a:pPr marL="0" lvl="0" indent="0" algn="l" rtl="0">
              <a:spcBef>
                <a:spcPts val="0"/>
              </a:spcBef>
              <a:spcAft>
                <a:spcPts val="0"/>
              </a:spcAft>
              <a:buNone/>
            </a:pPr>
            <a:r>
              <a:rPr lang="en-US" dirty="0"/>
              <a:t>Learning curve for emergency medicine staff/billing for hospital medicine</a:t>
            </a:r>
          </a:p>
          <a:p>
            <a:pPr marL="0" lvl="0" indent="0" algn="l" rtl="0">
              <a:spcBef>
                <a:spcPts val="0"/>
              </a:spcBef>
              <a:spcAft>
                <a:spcPts val="0"/>
              </a:spcAft>
              <a:buNone/>
            </a:pPr>
            <a:r>
              <a:rPr lang="en-US" dirty="0"/>
              <a:t>Billing dashboards and partnership</a:t>
            </a:r>
          </a:p>
          <a:p>
            <a:pPr marL="0" lvl="0" indent="0" algn="l" rtl="0">
              <a:spcBef>
                <a:spcPts val="0"/>
              </a:spcBef>
              <a:spcAft>
                <a:spcPts val="0"/>
              </a:spcAft>
              <a:buNone/>
            </a:pPr>
            <a:r>
              <a:rPr lang="en-US" dirty="0"/>
              <a:t>Hire the right leader!!</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470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3389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73544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Joint">
  <p:cSld name="SAEMF 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457200" y="3074138"/>
            <a:ext cx="7772400" cy="147002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3"/>
          <p:cNvPicPr preferRelativeResize="0"/>
          <p:nvPr/>
        </p:nvPicPr>
        <p:blipFill rotWithShape="1">
          <a:blip r:embed="rId2">
            <a:alphaModFix/>
          </a:blip>
          <a:srcRect l="4756" t="10542" r="7152" b="12781"/>
          <a:stretch/>
        </p:blipFill>
        <p:spPr>
          <a:xfrm>
            <a:off x="76200" y="5992925"/>
            <a:ext cx="3256050" cy="8650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oint Pg 2" type="obj">
  <p:cSld name="OBJECT">
    <p:spTree>
      <p:nvGrpSpPr>
        <p:cNvPr id="1" name="Shape 19"/>
        <p:cNvGrpSpPr/>
        <p:nvPr/>
      </p:nvGrpSpPr>
      <p:grpSpPr>
        <a:xfrm>
          <a:off x="0" y="0"/>
          <a:ext cx="0" cy="0"/>
          <a:chOff x="0" y="0"/>
          <a:chExt cx="0" cy="0"/>
        </a:xfrm>
      </p:grpSpPr>
      <p:pic>
        <p:nvPicPr>
          <p:cNvPr id="20" name="Google Shape;20;p4" descr="SAEM Foundation.jpg"/>
          <p:cNvPicPr preferRelativeResize="0"/>
          <p:nvPr/>
        </p:nvPicPr>
        <p:blipFill rotWithShape="1">
          <a:blip r:embed="rId2">
            <a:alphaModFix/>
          </a:blip>
          <a:srcRect b="16650"/>
          <a:stretch/>
        </p:blipFill>
        <p:spPr>
          <a:xfrm>
            <a:off x="0" y="0"/>
            <a:ext cx="9144000" cy="5716018"/>
          </a:xfrm>
          <a:prstGeom prst="rect">
            <a:avLst/>
          </a:prstGeom>
          <a:noFill/>
          <a:ln>
            <a:noFill/>
          </a:ln>
        </p:spPr>
      </p:pic>
      <p:sp>
        <p:nvSpPr>
          <p:cNvPr id="21" name="Google Shape;21;p4"/>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4"/>
          <p:cNvPicPr preferRelativeResize="0"/>
          <p:nvPr/>
        </p:nvPicPr>
        <p:blipFill rotWithShape="1">
          <a:blip r:embed="rId3">
            <a:alphaModFix/>
          </a:blip>
          <a:srcRect l="4855" t="8694" r="5232" b="13045"/>
          <a:stretch/>
        </p:blipFill>
        <p:spPr>
          <a:xfrm>
            <a:off x="9525" y="6034625"/>
            <a:ext cx="3188725" cy="847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descr="Title 3 AEM.jpg"/>
          <p:cNvPicPr preferRelativeResize="0"/>
          <p:nvPr/>
        </p:nvPicPr>
        <p:blipFill rotWithShape="1">
          <a:blip r:embed="rId4">
            <a:alphaModFix/>
          </a:blip>
          <a:srcRect b="10671"/>
          <a:stretch/>
        </p:blipFill>
        <p:spPr>
          <a:xfrm>
            <a:off x="0" y="0"/>
            <a:ext cx="9144000" cy="6126163"/>
          </a:xfrm>
          <a:prstGeom prst="rect">
            <a:avLst/>
          </a:prstGeom>
          <a:noFill/>
          <a:ln>
            <a:noFill/>
          </a:ln>
        </p:spPr>
      </p:pic>
      <p:sp>
        <p:nvSpPr>
          <p:cNvPr id="7" name="Google Shape;7;p2"/>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2" descr="AAAEM.png"/>
          <p:cNvPicPr preferRelativeResize="0"/>
          <p:nvPr/>
        </p:nvPicPr>
        <p:blipFill rotWithShape="1">
          <a:blip r:embed="rId5">
            <a:alphaModFix/>
          </a:blip>
          <a:srcRect t="18212" r="7735" b="21315"/>
          <a:stretch/>
        </p:blipFill>
        <p:spPr>
          <a:xfrm>
            <a:off x="5239431" y="6023400"/>
            <a:ext cx="3928091" cy="8540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hyperlink" Target="https://pubmed.ncbi.nlm.nih.gov/?term=Melendez+A&amp;cauthor_id=34509328" TargetMode="External"/><Relationship Id="rId18" Type="http://schemas.openxmlformats.org/officeDocument/2006/relationships/hyperlink" Target="https://pubmed.ncbi.nlm.nih.gov/?term=Vemula+M&amp;cauthor_id=31796966" TargetMode="External"/><Relationship Id="rId26" Type="http://schemas.openxmlformats.org/officeDocument/2006/relationships/hyperlink" Target="https://pubmed.ncbi.nlm.nih.gov/?term=Shockley+L&amp;cauthor_id=22865827" TargetMode="External"/><Relationship Id="rId39" Type="http://schemas.openxmlformats.org/officeDocument/2006/relationships/hyperlink" Target="https://pubmed.ncbi.nlm.nih.gov/?term=Hall%20MM%5BAuthor%5D" TargetMode="External"/><Relationship Id="rId21" Type="http://schemas.openxmlformats.org/officeDocument/2006/relationships/hyperlink" Target="https://pubmed.ncbi.nlm.nih.gov/?term=Joshi+K&amp;cauthor_id=31796966" TargetMode="External"/><Relationship Id="rId34" Type="http://schemas.openxmlformats.org/officeDocument/2006/relationships/hyperlink" Target="https://pubmed.ncbi.nlm.nih.gov/34787545" TargetMode="External"/><Relationship Id="rId7" Type="http://schemas.openxmlformats.org/officeDocument/2006/relationships/hyperlink" Target="https://pubmed.ncbi.nlm.nih.gov/?term=Wojcik+J&amp;cauthor_id=34509328" TargetMode="External"/><Relationship Id="rId2" Type="http://schemas.openxmlformats.org/officeDocument/2006/relationships/notesSlide" Target="../notesSlides/notesSlide15.xml"/><Relationship Id="rId16" Type="http://schemas.openxmlformats.org/officeDocument/2006/relationships/hyperlink" Target="https://pubmed.ncbi.nlm.nih.gov/31796966/#affiliation-1" TargetMode="External"/><Relationship Id="rId20" Type="http://schemas.openxmlformats.org/officeDocument/2006/relationships/hyperlink" Target="https://pubmed.ncbi.nlm.nih.gov/?term=Scibelli+C&amp;cauthor_id=31796966" TargetMode="External"/><Relationship Id="rId29" Type="http://schemas.openxmlformats.org/officeDocument/2006/relationships/hyperlink" Target="https://pubmed.ncbi.nlm.nih.gov/?term=Van+Dyke+S&amp;cauthor_id=22865827" TargetMode="External"/><Relationship Id="rId41" Type="http://schemas.openxmlformats.org/officeDocument/2006/relationships/hyperlink" Target="https://pubmed.ncbi.nlm.nih.gov/?term=Sullivan%20AM%5BAuthor%5D" TargetMode="External"/><Relationship Id="rId1" Type="http://schemas.openxmlformats.org/officeDocument/2006/relationships/slideLayout" Target="../slideLayouts/slideLayout2.xml"/><Relationship Id="rId6" Type="http://schemas.openxmlformats.org/officeDocument/2006/relationships/hyperlink" Target="https://pubmed.ncbi.nlm.nih.gov/34509328/#affiliation-2" TargetMode="External"/><Relationship Id="rId11" Type="http://schemas.openxmlformats.org/officeDocument/2006/relationships/hyperlink" Target="https://pubmed.ncbi.nlm.nih.gov/?term=Ross+A&amp;cauthor_id=34509328" TargetMode="External"/><Relationship Id="rId24" Type="http://schemas.openxmlformats.org/officeDocument/2006/relationships/hyperlink" Target="https://pubmed.ncbi.nlm.nih.gov/?term=Chadaga+SR&amp;cauthor_id=22865827" TargetMode="External"/><Relationship Id="rId32" Type="http://schemas.openxmlformats.org/officeDocument/2006/relationships/image" Target="../media/image11.gif"/><Relationship Id="rId37" Type="http://schemas.openxmlformats.org/officeDocument/2006/relationships/hyperlink" Target="https://pubmed.ncbi.nlm.nih.gov/?term=Smith%20CC%5BAuthor%5D" TargetMode="External"/><Relationship Id="rId40" Type="http://schemas.openxmlformats.org/officeDocument/2006/relationships/hyperlink" Target="https://pubmed.ncbi.nlm.nih.gov/?term=Tibbles%20CD%5BAuthor%5D" TargetMode="External"/><Relationship Id="rId5" Type="http://schemas.openxmlformats.org/officeDocument/2006/relationships/hyperlink" Target="https://pubmed.ncbi.nlm.nih.gov/?term=McGee+S&amp;cauthor_id=34509328" TargetMode="External"/><Relationship Id="rId15" Type="http://schemas.openxmlformats.org/officeDocument/2006/relationships/hyperlink" Target="https://pubmed.ncbi.nlm.nih.gov/?term=Hrycko+A&amp;cauthor_id=31796966" TargetMode="External"/><Relationship Id="rId23" Type="http://schemas.openxmlformats.org/officeDocument/2006/relationships/hyperlink" Target="https://pubmed.ncbi.nlm.nih.gov/?term=Stefan+MS&amp;cauthor_id=31796966" TargetMode="External"/><Relationship Id="rId28" Type="http://schemas.openxmlformats.org/officeDocument/2006/relationships/hyperlink" Target="https://pubmed.ncbi.nlm.nih.gov/?term=Klock+NE&amp;cauthor_id=22865827" TargetMode="External"/><Relationship Id="rId36" Type="http://schemas.openxmlformats.org/officeDocument/2006/relationships/hyperlink" Target="https://pubmed.ncbi.nlm.nih.gov/?term=Beltran%20CP%5BAuthor%5D" TargetMode="External"/><Relationship Id="rId10" Type="http://schemas.openxmlformats.org/officeDocument/2006/relationships/hyperlink" Target="https://pubmed.ncbi.nlm.nih.gov/?term=Lehnig+A&amp;cauthor_id=34509328" TargetMode="External"/><Relationship Id="rId19" Type="http://schemas.openxmlformats.org/officeDocument/2006/relationships/hyperlink" Target="https://pubmed.ncbi.nlm.nih.gov/?term=Donovan+A&amp;cauthor_id=31796966" TargetMode="External"/><Relationship Id="rId31" Type="http://schemas.openxmlformats.org/officeDocument/2006/relationships/hyperlink" Target="https://pubmed.ncbi.nlm.nih.gov/?term=Chu+ES&amp;cauthor_id=22865827" TargetMode="External"/><Relationship Id="rId4" Type="http://schemas.openxmlformats.org/officeDocument/2006/relationships/hyperlink" Target="https://pubmed.ncbi.nlm.nih.gov/34509328/#affiliation-1" TargetMode="External"/><Relationship Id="rId9" Type="http://schemas.openxmlformats.org/officeDocument/2006/relationships/hyperlink" Target="https://pubmed.ncbi.nlm.nih.gov/?term=Bishop+C&amp;cauthor_id=34509328" TargetMode="External"/><Relationship Id="rId14" Type="http://schemas.openxmlformats.org/officeDocument/2006/relationships/hyperlink" Target="https://pubmed.ncbi.nlm.nih.gov/?term=Huecker+M&amp;cauthor_id=34509328" TargetMode="External"/><Relationship Id="rId22" Type="http://schemas.openxmlformats.org/officeDocument/2006/relationships/hyperlink" Target="https://pubmed.ncbi.nlm.nih.gov/?term=Visintainer+P&amp;cauthor_id=31796966" TargetMode="External"/><Relationship Id="rId27" Type="http://schemas.openxmlformats.org/officeDocument/2006/relationships/hyperlink" Target="https://pubmed.ncbi.nlm.nih.gov/?term=Keniston+A&amp;cauthor_id=22865827" TargetMode="External"/><Relationship Id="rId30" Type="http://schemas.openxmlformats.org/officeDocument/2006/relationships/hyperlink" Target="https://pubmed.ncbi.nlm.nih.gov/?term=Davis+Q&amp;cauthor_id=22865827" TargetMode="External"/><Relationship Id="rId35" Type="http://schemas.openxmlformats.org/officeDocument/2006/relationships/hyperlink" Target="https://pubmed.ncbi.nlm.nih.gov/?term=Kanjee%20Z%5BAuthor%5D" TargetMode="External"/><Relationship Id="rId8" Type="http://schemas.openxmlformats.org/officeDocument/2006/relationships/hyperlink" Target="https://pubmed.ncbi.nlm.nih.gov/34509328/#affiliation-3" TargetMode="External"/><Relationship Id="rId3" Type="http://schemas.openxmlformats.org/officeDocument/2006/relationships/hyperlink" Target="https://pubmed.ncbi.nlm.nih.gov/?term=Shreffler+J&amp;cauthor_id=34509328" TargetMode="External"/><Relationship Id="rId12" Type="http://schemas.openxmlformats.org/officeDocument/2006/relationships/hyperlink" Target="https://pubmed.ncbi.nlm.nih.gov/?term=Thomas+JJ&amp;cauthor_id=34509328" TargetMode="External"/><Relationship Id="rId17" Type="http://schemas.openxmlformats.org/officeDocument/2006/relationships/hyperlink" Target="https://pubmed.ncbi.nlm.nih.gov/?term=Tiwari+V&amp;cauthor_id=31796966" TargetMode="External"/><Relationship Id="rId25" Type="http://schemas.openxmlformats.org/officeDocument/2006/relationships/hyperlink" Target="https://pubmed.ncbi.nlm.nih.gov/22865827/#affiliation-1" TargetMode="External"/><Relationship Id="rId33" Type="http://schemas.openxmlformats.org/officeDocument/2006/relationships/hyperlink" Target="https://doi.org/10.5811%2Fwestjem.2021.7.52762" TargetMode="External"/><Relationship Id="rId38" Type="http://schemas.openxmlformats.org/officeDocument/2006/relationships/hyperlink" Target="https://pubmed.ncbi.nlm.nih.gov/?term=Lewis%20J%5BAuthor%5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HJLSgPnKdz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1"/>
          <p:cNvSpPr txBox="1">
            <a:spLocks noGrp="1"/>
          </p:cNvSpPr>
          <p:nvPr>
            <p:ph type="ctrTitle"/>
          </p:nvPr>
        </p:nvSpPr>
        <p:spPr>
          <a:xfrm>
            <a:off x="496957" y="1351355"/>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4400"/>
              <a:buFont typeface="Calibri"/>
              <a:buNone/>
            </a:pPr>
            <a:r>
              <a:rPr lang="en-US" dirty="0"/>
              <a:t>Emergency Department led Hospitalist and Observation</a:t>
            </a:r>
            <a:endParaRPr dirty="0"/>
          </a:p>
        </p:txBody>
      </p:sp>
      <p:sp>
        <p:nvSpPr>
          <p:cNvPr id="2" name="TextBox 1">
            <a:extLst>
              <a:ext uri="{FF2B5EF4-FFF2-40B4-BE49-F238E27FC236}">
                <a16:creationId xmlns:a16="http://schemas.microsoft.com/office/drawing/2014/main" id="{8B166214-E0E5-70F2-1DD5-7EBD8387F7C5}"/>
              </a:ext>
            </a:extLst>
          </p:cNvPr>
          <p:cNvSpPr txBox="1"/>
          <p:nvPr/>
        </p:nvSpPr>
        <p:spPr>
          <a:xfrm>
            <a:off x="4383157" y="4744278"/>
            <a:ext cx="3080385" cy="1084912"/>
          </a:xfrm>
          <a:prstGeom prst="rect">
            <a:avLst/>
          </a:prstGeom>
          <a:noFill/>
        </p:spPr>
        <p:txBody>
          <a:bodyPr wrap="square" rtlCol="0">
            <a:spAutoFit/>
          </a:bodyPr>
          <a:lstStyle/>
          <a:p>
            <a:r>
              <a:rPr lang="en-US" sz="1200" b="1" dirty="0"/>
              <a:t>Ashlee M Melendez, MSPH, BSN, CCRC</a:t>
            </a:r>
          </a:p>
          <a:p>
            <a:r>
              <a:rPr lang="en-US" sz="1050" b="1" dirty="0"/>
              <a:t>Director of Operations &amp; Finance</a:t>
            </a:r>
          </a:p>
          <a:p>
            <a:r>
              <a:rPr lang="en-US" sz="1050" b="1" dirty="0"/>
              <a:t>Department of Emergency Medicine</a:t>
            </a:r>
          </a:p>
          <a:p>
            <a:r>
              <a:rPr lang="en-US" sz="1050" b="1" dirty="0"/>
              <a:t>University of Louisville</a:t>
            </a:r>
          </a:p>
          <a:p>
            <a:r>
              <a:rPr lang="en-US" sz="1050" b="1" dirty="0"/>
              <a:t>Executive Director</a:t>
            </a:r>
          </a:p>
          <a:p>
            <a:r>
              <a:rPr lang="en-US" sz="1050" b="1" dirty="0"/>
              <a:t>Emergency Medicine, UofL Health</a:t>
            </a:r>
          </a:p>
        </p:txBody>
      </p:sp>
      <p:sp>
        <p:nvSpPr>
          <p:cNvPr id="3" name="TextBox 2">
            <a:extLst>
              <a:ext uri="{FF2B5EF4-FFF2-40B4-BE49-F238E27FC236}">
                <a16:creationId xmlns:a16="http://schemas.microsoft.com/office/drawing/2014/main" id="{09547D13-B5A7-C3F9-F8B1-BADFC49F9F60}"/>
              </a:ext>
            </a:extLst>
          </p:cNvPr>
          <p:cNvSpPr txBox="1"/>
          <p:nvPr/>
        </p:nvSpPr>
        <p:spPr>
          <a:xfrm>
            <a:off x="314741" y="4744278"/>
            <a:ext cx="3454620" cy="1246495"/>
          </a:xfrm>
          <a:prstGeom prst="rect">
            <a:avLst/>
          </a:prstGeom>
          <a:noFill/>
          <a:ln>
            <a:noFill/>
          </a:ln>
        </p:spPr>
        <p:txBody>
          <a:bodyPr wrap="square" rtlCol="0">
            <a:spAutoFit/>
          </a:bodyPr>
          <a:lstStyle/>
          <a:p>
            <a:pPr marL="0" marR="0">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J. Jeremy Thomas MD, MBA, FACEP, FAAEM </a:t>
            </a:r>
          </a:p>
          <a:p>
            <a:pPr marL="0" marR="0">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Dan Danzl Endowed, Chair of Emergency Medicine</a:t>
            </a:r>
          </a:p>
          <a:p>
            <a:pPr marL="0" marR="0">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Professor and Chair </a:t>
            </a:r>
          </a:p>
          <a:p>
            <a:pPr marL="0" marR="0">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Department of Emergency Medicine </a:t>
            </a:r>
          </a:p>
          <a:p>
            <a:pPr marL="0" marR="0">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University of Louisville,  School of Medicine </a:t>
            </a:r>
          </a:p>
          <a:p>
            <a:pPr marL="0" marR="0">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Chief of Clinical Service, Emergency Medicine</a:t>
            </a:r>
          </a:p>
          <a:p>
            <a:pPr marL="0" marR="0">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University of Louisville Health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6C779-5BF2-7B20-B84D-964B119879D3}"/>
              </a:ext>
            </a:extLst>
          </p:cNvPr>
          <p:cNvSpPr>
            <a:spLocks noGrp="1"/>
          </p:cNvSpPr>
          <p:nvPr>
            <p:ph type="title"/>
          </p:nvPr>
        </p:nvSpPr>
        <p:spPr/>
        <p:txBody>
          <a:bodyPr/>
          <a:lstStyle/>
          <a:p>
            <a:r>
              <a:rPr lang="en-US" dirty="0"/>
              <a:t>Find the Niche of your Unit</a:t>
            </a:r>
          </a:p>
        </p:txBody>
      </p:sp>
      <p:sp>
        <p:nvSpPr>
          <p:cNvPr id="3" name="Text Placeholder 2">
            <a:extLst>
              <a:ext uri="{FF2B5EF4-FFF2-40B4-BE49-F238E27FC236}">
                <a16:creationId xmlns:a16="http://schemas.microsoft.com/office/drawing/2014/main" id="{C361FA9D-268F-DE49-D23A-9DCE1029E0B1}"/>
              </a:ext>
            </a:extLst>
          </p:cNvPr>
          <p:cNvSpPr>
            <a:spLocks noGrp="1"/>
          </p:cNvSpPr>
          <p:nvPr>
            <p:ph type="body" idx="1"/>
          </p:nvPr>
        </p:nvSpPr>
        <p:spPr>
          <a:xfrm>
            <a:off x="622852" y="1600200"/>
            <a:ext cx="7341705" cy="4525963"/>
          </a:xfrm>
        </p:spPr>
        <p:txBody>
          <a:bodyPr/>
          <a:lstStyle/>
          <a:p>
            <a:r>
              <a:rPr lang="en-US" dirty="0"/>
              <a:t>Become the solution to others’ problems</a:t>
            </a:r>
          </a:p>
          <a:p>
            <a:r>
              <a:rPr lang="en-US" dirty="0"/>
              <a:t>Expedited care, diagnostics, and disposition of a stable patient population.</a:t>
            </a:r>
          </a:p>
          <a:p>
            <a:r>
              <a:rPr lang="en-US" dirty="0"/>
              <a:t>Look at the prominent providers in your hospital – what can we offer them? </a:t>
            </a:r>
          </a:p>
          <a:p>
            <a:endParaRPr lang="en-US" dirty="0"/>
          </a:p>
        </p:txBody>
      </p:sp>
    </p:spTree>
    <p:extLst>
      <p:ext uri="{BB962C8B-B14F-4D97-AF65-F5344CB8AC3E}">
        <p14:creationId xmlns:p14="http://schemas.microsoft.com/office/powerpoint/2010/main" val="400074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D141-D191-5C90-0CBC-168CF1C4D2F2}"/>
              </a:ext>
            </a:extLst>
          </p:cNvPr>
          <p:cNvSpPr>
            <a:spLocks noGrp="1"/>
          </p:cNvSpPr>
          <p:nvPr>
            <p:ph type="title"/>
          </p:nvPr>
        </p:nvSpPr>
        <p:spPr/>
        <p:txBody>
          <a:bodyPr/>
          <a:lstStyle/>
          <a:p>
            <a:r>
              <a:rPr lang="en-US" dirty="0"/>
              <a:t>Standardize … but be flexible </a:t>
            </a:r>
          </a:p>
        </p:txBody>
      </p:sp>
      <p:sp>
        <p:nvSpPr>
          <p:cNvPr id="3" name="Text Placeholder 2">
            <a:extLst>
              <a:ext uri="{FF2B5EF4-FFF2-40B4-BE49-F238E27FC236}">
                <a16:creationId xmlns:a16="http://schemas.microsoft.com/office/drawing/2014/main" id="{C1D4244C-C202-258B-4525-E377E75BDC7D}"/>
              </a:ext>
            </a:extLst>
          </p:cNvPr>
          <p:cNvSpPr>
            <a:spLocks noGrp="1"/>
          </p:cNvSpPr>
          <p:nvPr>
            <p:ph type="body" idx="1"/>
          </p:nvPr>
        </p:nvSpPr>
        <p:spPr/>
        <p:txBody>
          <a:bodyPr>
            <a:normAutofit/>
          </a:bodyPr>
          <a:lstStyle/>
          <a:p>
            <a:r>
              <a:rPr lang="en-US" dirty="0"/>
              <a:t>No shortage of patients </a:t>
            </a:r>
          </a:p>
          <a:p>
            <a:r>
              <a:rPr lang="en-US" dirty="0"/>
              <a:t>No shortage of providers that will want to use your unit.</a:t>
            </a:r>
          </a:p>
          <a:p>
            <a:r>
              <a:rPr lang="en-US" dirty="0"/>
              <a:t>You can control the inflow with protocols and criteria</a:t>
            </a:r>
          </a:p>
          <a:p>
            <a:r>
              <a:rPr lang="en-US" dirty="0"/>
              <a:t>Exclusion criteria are important, but should be limited and </a:t>
            </a:r>
            <a:r>
              <a:rPr lang="en-US" dirty="0">
                <a:solidFill>
                  <a:srgbClr val="FF0000"/>
                </a:solidFill>
              </a:rPr>
              <a:t>clear</a:t>
            </a:r>
          </a:p>
          <a:p>
            <a:endParaRPr lang="en-US" dirty="0"/>
          </a:p>
          <a:p>
            <a:endParaRPr lang="en-US" dirty="0"/>
          </a:p>
        </p:txBody>
      </p:sp>
    </p:spTree>
    <p:extLst>
      <p:ext uri="{BB962C8B-B14F-4D97-AF65-F5344CB8AC3E}">
        <p14:creationId xmlns:p14="http://schemas.microsoft.com/office/powerpoint/2010/main" val="370160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F0545-8A93-63FD-F371-CD60DEE8AA0E}"/>
              </a:ext>
            </a:extLst>
          </p:cNvPr>
          <p:cNvSpPr>
            <a:spLocks noGrp="1"/>
          </p:cNvSpPr>
          <p:nvPr>
            <p:ph type="title"/>
          </p:nvPr>
        </p:nvSpPr>
        <p:spPr/>
        <p:txBody>
          <a:bodyPr/>
          <a:lstStyle/>
          <a:p>
            <a:r>
              <a:rPr lang="en-US" dirty="0"/>
              <a:t>Hardwire Care</a:t>
            </a:r>
          </a:p>
        </p:txBody>
      </p:sp>
      <p:sp>
        <p:nvSpPr>
          <p:cNvPr id="3" name="Text Placeholder 2">
            <a:extLst>
              <a:ext uri="{FF2B5EF4-FFF2-40B4-BE49-F238E27FC236}">
                <a16:creationId xmlns:a16="http://schemas.microsoft.com/office/drawing/2014/main" id="{4CD46CE5-DF63-1264-B812-B9BDA8426482}"/>
              </a:ext>
            </a:extLst>
          </p:cNvPr>
          <p:cNvSpPr>
            <a:spLocks noGrp="1"/>
          </p:cNvSpPr>
          <p:nvPr>
            <p:ph type="body" idx="1"/>
          </p:nvPr>
        </p:nvSpPr>
        <p:spPr/>
        <p:txBody>
          <a:bodyPr>
            <a:normAutofit lnSpcReduction="10000"/>
          </a:bodyPr>
          <a:lstStyle/>
          <a:p>
            <a:r>
              <a:rPr lang="en-US" dirty="0"/>
              <a:t>Protocol Driven</a:t>
            </a:r>
          </a:p>
          <a:p>
            <a:r>
              <a:rPr lang="en-US" dirty="0"/>
              <a:t>Nursing Directed</a:t>
            </a:r>
          </a:p>
          <a:p>
            <a:r>
              <a:rPr lang="en-US" dirty="0"/>
              <a:t>Nursing Checklist of Targets</a:t>
            </a:r>
          </a:p>
          <a:p>
            <a:r>
              <a:rPr lang="en-US" dirty="0"/>
              <a:t>Nurses empowered</a:t>
            </a:r>
          </a:p>
          <a:p>
            <a:r>
              <a:rPr lang="en-US" dirty="0"/>
              <a:t>Ancillary Services</a:t>
            </a:r>
          </a:p>
          <a:p>
            <a:pPr lvl="1"/>
            <a:r>
              <a:rPr lang="en-US" dirty="0"/>
              <a:t>Consultants</a:t>
            </a:r>
          </a:p>
          <a:p>
            <a:pPr lvl="1"/>
            <a:r>
              <a:rPr lang="en-US" dirty="0"/>
              <a:t>Advanced Testing</a:t>
            </a:r>
          </a:p>
          <a:p>
            <a:pPr lvl="1"/>
            <a:r>
              <a:rPr lang="en-US" dirty="0"/>
              <a:t>Case Management</a:t>
            </a:r>
          </a:p>
          <a:p>
            <a:pPr marL="114300" indent="0">
              <a:buNone/>
            </a:pPr>
            <a:r>
              <a:rPr lang="en-US" dirty="0"/>
              <a:t> </a:t>
            </a:r>
          </a:p>
          <a:p>
            <a:endParaRPr lang="en-US" dirty="0"/>
          </a:p>
        </p:txBody>
      </p:sp>
      <p:pic>
        <p:nvPicPr>
          <p:cNvPr id="4" name="Content Placeholder 4" descr="nurse-checklist-doctor-medical-character-concept_zJ15fkdO_S.jpg">
            <a:extLst>
              <a:ext uri="{FF2B5EF4-FFF2-40B4-BE49-F238E27FC236}">
                <a16:creationId xmlns:a16="http://schemas.microsoft.com/office/drawing/2014/main" id="{8EAF62EB-4770-5644-6136-A5F9A756BECC}"/>
              </a:ext>
            </a:extLst>
          </p:cNvPr>
          <p:cNvPicPr>
            <a:picLocks noChangeAspect="1"/>
          </p:cNvPicPr>
          <p:nvPr/>
        </p:nvPicPr>
        <p:blipFill rotWithShape="1">
          <a:blip r:embed="rId3">
            <a:extLst>
              <a:ext uri="{28A0092B-C50C-407E-A947-70E740481C1C}">
                <a14:useLocalDpi xmlns:a14="http://schemas.microsoft.com/office/drawing/2010/main" val="0"/>
              </a:ext>
            </a:extLst>
          </a:blip>
          <a:srcRect l="763" t="574" r="929" b="-489"/>
          <a:stretch/>
        </p:blipFill>
        <p:spPr>
          <a:xfrm>
            <a:off x="6652672" y="1829462"/>
            <a:ext cx="2206406" cy="3640199"/>
          </a:xfrm>
          <a:prstGeom prst="rect">
            <a:avLst/>
          </a:prstGeom>
        </p:spPr>
      </p:pic>
    </p:spTree>
    <p:extLst>
      <p:ext uri="{BB962C8B-B14F-4D97-AF65-F5344CB8AC3E}">
        <p14:creationId xmlns:p14="http://schemas.microsoft.com/office/powerpoint/2010/main" val="2875774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7229-730C-6920-C04C-E937FDDD8FFD}"/>
              </a:ext>
            </a:extLst>
          </p:cNvPr>
          <p:cNvSpPr>
            <a:spLocks noGrp="1"/>
          </p:cNvSpPr>
          <p:nvPr>
            <p:ph type="title"/>
          </p:nvPr>
        </p:nvSpPr>
        <p:spPr/>
        <p:txBody>
          <a:bodyPr/>
          <a:lstStyle/>
          <a:p>
            <a:r>
              <a:rPr lang="en-US" dirty="0"/>
              <a:t>Don’t………</a:t>
            </a:r>
          </a:p>
        </p:txBody>
      </p:sp>
      <p:sp>
        <p:nvSpPr>
          <p:cNvPr id="3" name="Text Placeholder 2">
            <a:extLst>
              <a:ext uri="{FF2B5EF4-FFF2-40B4-BE49-F238E27FC236}">
                <a16:creationId xmlns:a16="http://schemas.microsoft.com/office/drawing/2014/main" id="{D27EC1E1-1F08-BAE8-BC05-5EE1D9BE4E15}"/>
              </a:ext>
            </a:extLst>
          </p:cNvPr>
          <p:cNvSpPr>
            <a:spLocks noGrp="1"/>
          </p:cNvSpPr>
          <p:nvPr>
            <p:ph type="body" idx="1"/>
          </p:nvPr>
        </p:nvSpPr>
        <p:spPr>
          <a:xfrm>
            <a:off x="457200" y="1600201"/>
            <a:ext cx="8229600" cy="4099514"/>
          </a:xfrm>
        </p:spPr>
        <p:txBody>
          <a:bodyPr>
            <a:normAutofit fontScale="92500" lnSpcReduction="10000"/>
          </a:bodyPr>
          <a:lstStyle/>
          <a:p>
            <a:r>
              <a:rPr lang="en-US" dirty="0"/>
              <a:t>Get obsessed with the finances or the times.  But focus on the benefits that we set as objectives.</a:t>
            </a:r>
          </a:p>
          <a:p>
            <a:endParaRPr lang="en-US" dirty="0"/>
          </a:p>
          <a:p>
            <a:r>
              <a:rPr lang="is-IS" dirty="0"/>
              <a:t>…</a:t>
            </a:r>
            <a:r>
              <a:rPr lang="en-US" dirty="0"/>
              <a:t>Listen to the skeptics</a:t>
            </a:r>
          </a:p>
          <a:p>
            <a:endParaRPr lang="en-US" dirty="0"/>
          </a:p>
          <a:p>
            <a:r>
              <a:rPr lang="is-IS" dirty="0"/>
              <a:t>…</a:t>
            </a:r>
            <a:r>
              <a:rPr lang="en-US" dirty="0"/>
              <a:t>Be afraid to fail</a:t>
            </a:r>
          </a:p>
          <a:p>
            <a:endParaRPr lang="en-US" dirty="0"/>
          </a:p>
          <a:p>
            <a:r>
              <a:rPr lang="is-IS" dirty="0"/>
              <a:t>…</a:t>
            </a:r>
            <a:r>
              <a:rPr lang="en-US" dirty="0"/>
              <a:t>Limit your unit</a:t>
            </a:r>
          </a:p>
          <a:p>
            <a:endParaRPr lang="en-US" dirty="0"/>
          </a:p>
        </p:txBody>
      </p:sp>
      <p:pic>
        <p:nvPicPr>
          <p:cNvPr id="4" name="Picture 3">
            <a:extLst>
              <a:ext uri="{FF2B5EF4-FFF2-40B4-BE49-F238E27FC236}">
                <a16:creationId xmlns:a16="http://schemas.microsoft.com/office/drawing/2014/main" id="{85C87641-01BD-5C3B-93C3-57F0991360D2}"/>
              </a:ext>
            </a:extLst>
          </p:cNvPr>
          <p:cNvPicPr>
            <a:picLocks noChangeAspect="1"/>
          </p:cNvPicPr>
          <p:nvPr/>
        </p:nvPicPr>
        <p:blipFill>
          <a:blip r:embed="rId3"/>
          <a:stretch>
            <a:fillRect/>
          </a:stretch>
        </p:blipFill>
        <p:spPr>
          <a:xfrm>
            <a:off x="6373016" y="3538330"/>
            <a:ext cx="2161384" cy="2161384"/>
          </a:xfrm>
          <a:prstGeom prst="rect">
            <a:avLst/>
          </a:prstGeom>
        </p:spPr>
      </p:pic>
    </p:spTree>
    <p:extLst>
      <p:ext uri="{BB962C8B-B14F-4D97-AF65-F5344CB8AC3E}">
        <p14:creationId xmlns:p14="http://schemas.microsoft.com/office/powerpoint/2010/main" val="2142932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vie gif. Chris Evans as Captain America gives us a slightly confused salute. Text, &quot;Good luck.&quot;">
            <a:extLst>
              <a:ext uri="{FF2B5EF4-FFF2-40B4-BE49-F238E27FC236}">
                <a16:creationId xmlns:a16="http://schemas.microsoft.com/office/drawing/2014/main" id="{0D198773-BDA7-AF48-F38E-DBB04FC72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435" y="1426924"/>
            <a:ext cx="4732635" cy="444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94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FB79-715F-E17E-F37D-5FA13B0E4819}"/>
              </a:ext>
            </a:extLst>
          </p:cNvPr>
          <p:cNvSpPr>
            <a:spLocks noGrp="1"/>
          </p:cNvSpPr>
          <p:nvPr>
            <p:ph type="title"/>
          </p:nvPr>
        </p:nvSpPr>
        <p:spPr/>
        <p:txBody>
          <a:bodyPr/>
          <a:lstStyle/>
          <a:p>
            <a:r>
              <a:rPr lang="en-US" dirty="0"/>
              <a:t>References</a:t>
            </a:r>
          </a:p>
        </p:txBody>
      </p:sp>
      <p:sp>
        <p:nvSpPr>
          <p:cNvPr id="4" name="Rectangle 1">
            <a:extLst>
              <a:ext uri="{FF2B5EF4-FFF2-40B4-BE49-F238E27FC236}">
                <a16:creationId xmlns:a16="http://schemas.microsoft.com/office/drawing/2014/main" id="{4E3244E9-59D3-750E-11AA-C3956669EDD5}"/>
              </a:ext>
            </a:extLst>
          </p:cNvPr>
          <p:cNvSpPr>
            <a:spLocks noGrp="1" noChangeArrowheads="1"/>
          </p:cNvSpPr>
          <p:nvPr>
            <p:ph type="body" idx="1"/>
          </p:nvPr>
        </p:nvSpPr>
        <p:spPr bwMode="auto">
          <a:xfrm>
            <a:off x="150828" y="1292300"/>
            <a:ext cx="8686800" cy="144655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200" b="0" i="0" u="none" strike="noStrike" cap="none" normalizeH="0" baseline="0" dirty="0">
                <a:ln>
                  <a:noFill/>
                </a:ln>
                <a:solidFill>
                  <a:srgbClr val="0071BC"/>
                </a:solidFill>
                <a:effectLst/>
                <a:latin typeface="BlinkMacSystemFont"/>
              </a:rPr>
              <a:t> </a:t>
            </a:r>
            <a:r>
              <a:rPr kumimoji="0" lang="en-US" altLang="en-US" sz="1200" b="0" i="0" u="none" strike="noStrike" cap="none" normalizeH="0" baseline="0" dirty="0">
                <a:ln>
                  <a:noFill/>
                </a:ln>
                <a:solidFill>
                  <a:srgbClr val="212121"/>
                </a:solidFill>
                <a:effectLst/>
                <a:latin typeface="BlinkMacSystemFont"/>
              </a:rPr>
              <a:t>2022 Jun;56:314-315.</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rgbClr val="5B616B"/>
                </a:solidFill>
                <a:effectLst/>
                <a:latin typeface="Arial" panose="020B0604020202020204" pitchFamily="34" charset="0"/>
              </a:rPr>
              <a:t>doi</a:t>
            </a:r>
            <a:r>
              <a:rPr kumimoji="0" lang="en-US" altLang="en-US" sz="1200" b="0" i="0" u="none" strike="noStrike" cap="none" normalizeH="0" baseline="0" dirty="0">
                <a:ln>
                  <a:noFill/>
                </a:ln>
                <a:solidFill>
                  <a:srgbClr val="5B616B"/>
                </a:solidFill>
                <a:effectLst/>
                <a:latin typeface="Arial" panose="020B0604020202020204" pitchFamily="34" charset="0"/>
              </a:rPr>
              <a:t>: 10.1016/j.ajem.2021.08.051.</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rgbClr val="5B616B"/>
                </a:solidFill>
                <a:effectLst/>
                <a:latin typeface="Arial" panose="020B0604020202020204" pitchFamily="34" charset="0"/>
              </a:rPr>
              <a:t>Epub</a:t>
            </a:r>
            <a:r>
              <a:rPr kumimoji="0" lang="en-US" altLang="en-US" sz="1200" b="0" i="0" u="none" strike="noStrike" cap="none" normalizeH="0" baseline="0" dirty="0">
                <a:ln>
                  <a:noFill/>
                </a:ln>
                <a:solidFill>
                  <a:srgbClr val="5B616B"/>
                </a:solidFill>
                <a:effectLst/>
                <a:latin typeface="Arial" panose="020B0604020202020204" pitchFamily="34" charset="0"/>
              </a:rPr>
              <a:t> 2021 Aug 24.</a:t>
            </a:r>
            <a:endParaRPr kumimoji="0" lang="en-US" altLang="en-US" sz="1200" b="1" i="0" u="none" strike="noStrike" cap="none" normalizeH="0" baseline="0" dirty="0">
              <a:ln>
                <a:noFill/>
              </a:ln>
              <a:solidFill>
                <a:srgbClr val="212121"/>
              </a:solidFill>
              <a:effectLst/>
              <a:latin typeface="Merriweather"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12121"/>
                </a:solidFill>
                <a:effectLst/>
                <a:latin typeface="Merriweather" panose="00000500000000000000" pitchFamily="2" charset="0"/>
              </a:rPr>
              <a:t>Stakeholder insight into the creation, implementation, and current practices of an emergency department hospitalist team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1BC"/>
                </a:solidFill>
                <a:effectLst/>
                <a:latin typeface="BlinkMacSystemFont"/>
                <a:hlinkClick r:id="rId3"/>
              </a:rPr>
              <a:t>Jacob Shreffler</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4" tooltip="University of Louisville, Department of Emergency Medicine, Louisville, KY, United States of America. Electronic address: jacob.shreffler@louisville.edu."/>
              </a:rPr>
              <a:t>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5"/>
              </a:rPr>
              <a:t>Suzanne McGee</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6" tooltip="University of Louisville, Department of Emergency Medicine, Louisville, KY, United States of America."/>
              </a:rPr>
              <a:t>2</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7"/>
              </a:rPr>
              <a:t>Jodi Wojcik</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8" tooltip="University of Louisville Hospital, Louisville, KY, United States of America."/>
              </a:rPr>
              <a:t>3</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9"/>
              </a:rPr>
              <a:t>Campbell Bishop</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6" tooltip="University of Louisville, Department of Emergency Medicine, Louisville, KY, United States of America."/>
              </a:rPr>
              <a:t>2</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10"/>
              </a:rPr>
              <a:t>Adam </a:t>
            </a:r>
            <a:r>
              <a:rPr kumimoji="0" lang="en-US" altLang="en-US" sz="1200" b="0" i="0" u="none" strike="noStrike" cap="none" normalizeH="0" baseline="0" dirty="0" err="1">
                <a:ln>
                  <a:noFill/>
                </a:ln>
                <a:solidFill>
                  <a:srgbClr val="0071BC"/>
                </a:solidFill>
                <a:effectLst/>
                <a:latin typeface="BlinkMacSystemFont"/>
                <a:hlinkClick r:id="rId10"/>
              </a:rPr>
              <a:t>Lehnig</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6" tooltip="University of Louisville, Department of Emergency Medicine, Louisville, KY, United States of America."/>
              </a:rPr>
              <a:t>2</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11"/>
              </a:rPr>
              <a:t>Adam Ross</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6" tooltip="University of Louisville, Department of Emergency Medicine, Louisville, KY, United States of America."/>
              </a:rPr>
              <a:t>2</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12"/>
              </a:rPr>
              <a:t>J Jeremy Thomas</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6" tooltip="University of Louisville, Department of Emergency Medicine, Louisville, KY, United States of America."/>
              </a:rPr>
              <a:t>2</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13"/>
              </a:rPr>
              <a:t>Ashlee </a:t>
            </a:r>
            <a:r>
              <a:rPr kumimoji="0" lang="en-US" altLang="en-US" sz="1200" b="0" i="0" u="sng" strike="noStrike" cap="none" normalizeH="0" baseline="0" dirty="0">
                <a:ln>
                  <a:noFill/>
                </a:ln>
                <a:solidFill>
                  <a:srgbClr val="0071BC"/>
                </a:solidFill>
                <a:effectLst/>
                <a:latin typeface="BlinkMacSystemFont"/>
                <a:hlinkClick r:id="rId13"/>
              </a:rPr>
              <a:t>Melendez</a:t>
            </a:r>
            <a:r>
              <a:rPr kumimoji="0" lang="en-US" altLang="en-US" sz="900" b="0" i="0" u="sng" strike="noStrike" cap="none" normalizeH="0" baseline="30000" dirty="0">
                <a:ln>
                  <a:noFill/>
                </a:ln>
                <a:solidFill>
                  <a:srgbClr val="5B616B"/>
                </a:solidFill>
                <a:effectLst/>
                <a:latin typeface="BlinkMacSystemFont"/>
              </a:rPr>
              <a:t> </a:t>
            </a:r>
            <a:r>
              <a:rPr kumimoji="0" lang="en-US" altLang="en-US" sz="900" b="0" i="0" u="sng" strike="noStrike" cap="none" normalizeH="0" baseline="30000" dirty="0">
                <a:ln>
                  <a:noFill/>
                </a:ln>
                <a:solidFill>
                  <a:srgbClr val="323A45"/>
                </a:solidFill>
                <a:effectLst/>
                <a:latin typeface="BlinkMacSystemFont"/>
                <a:hlinkClick r:id="rId6" tooltip="University of Louisville, Department of Emergency Medicine, Louisville, KY, United States of America."/>
              </a:rPr>
              <a:t>2</a:t>
            </a:r>
            <a:r>
              <a:rPr kumimoji="0" lang="en-US" altLang="en-US" sz="1200" b="0" i="0" u="sng" strike="noStrike" cap="none" normalizeH="0" baseline="0" dirty="0">
                <a:ln>
                  <a:noFill/>
                </a:ln>
                <a:solidFill>
                  <a:srgbClr val="5B616B"/>
                </a:solidFill>
                <a:effectLst/>
                <a:latin typeface="BlinkMacSystemFont"/>
              </a:rPr>
              <a:t>, </a:t>
            </a:r>
            <a:r>
              <a:rPr kumimoji="0" lang="en-US" altLang="en-US" sz="1200" b="0" i="0" u="sng" strike="noStrike" cap="none" normalizeH="0" baseline="0" dirty="0">
                <a:ln>
                  <a:noFill/>
                </a:ln>
                <a:solidFill>
                  <a:srgbClr val="0071BC"/>
                </a:solidFill>
                <a:effectLst/>
                <a:latin typeface="BlinkMacSystemFont"/>
                <a:hlinkClick r:id="rId14"/>
              </a:rPr>
              <a:t>Martin Huecker</a:t>
            </a:r>
            <a:r>
              <a:rPr kumimoji="0" lang="en-US" altLang="en-US" sz="900" b="0" i="0" u="sng" strike="noStrike" cap="none" normalizeH="0" baseline="30000" dirty="0">
                <a:ln>
                  <a:noFill/>
                </a:ln>
                <a:solidFill>
                  <a:srgbClr val="5B616B"/>
                </a:solidFill>
                <a:effectLst/>
                <a:latin typeface="BlinkMacSystemFont"/>
              </a:rPr>
              <a:t> </a:t>
            </a:r>
            <a:r>
              <a:rPr kumimoji="0" lang="en-US" altLang="en-US" sz="900" b="0" i="0" u="sng" strike="noStrike" cap="none" normalizeH="0" baseline="30000" dirty="0">
                <a:ln>
                  <a:noFill/>
                </a:ln>
                <a:solidFill>
                  <a:srgbClr val="323A45"/>
                </a:solidFill>
                <a:effectLst/>
                <a:latin typeface="BlinkMacSystemFont"/>
                <a:hlinkClick r:id="rId6" tooltip="University of Louisville, Department of Emergency Medicine, Louisville, KY, United States of America."/>
              </a:rPr>
              <a:t>2</a:t>
            </a:r>
            <a:endParaRPr kumimoji="0" lang="en-US" altLang="en-US" sz="900" b="0" i="0" u="sng" strike="noStrike" cap="none" normalizeH="0" baseline="30000" dirty="0">
              <a:ln>
                <a:noFill/>
              </a:ln>
              <a:solidFill>
                <a:srgbClr val="323A45"/>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43713026-FFB8-63C1-2B7D-54EEB126D3AC}"/>
              </a:ext>
            </a:extLst>
          </p:cNvPr>
          <p:cNvSpPr>
            <a:spLocks noChangeArrowheads="1"/>
          </p:cNvSpPr>
          <p:nvPr/>
        </p:nvSpPr>
        <p:spPr bwMode="auto">
          <a:xfrm>
            <a:off x="137605" y="2439256"/>
            <a:ext cx="8686800" cy="1107996"/>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rgbClr val="212121"/>
                </a:solidFill>
                <a:effectLst/>
                <a:latin typeface="BlinkMacSystemFont"/>
              </a:rPr>
              <a:t>2019 Dec;112(12):599-603.</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rgbClr val="5B616B"/>
                </a:solidFill>
                <a:effectLst/>
                <a:latin typeface="Arial" panose="020B0604020202020204" pitchFamily="34" charset="0"/>
              </a:rPr>
              <a:t>doi</a:t>
            </a:r>
            <a:r>
              <a:rPr kumimoji="0" lang="en-US" altLang="en-US" sz="1200" b="0" i="0" u="none" strike="noStrike" cap="none" normalizeH="0" baseline="0" dirty="0">
                <a:ln>
                  <a:noFill/>
                </a:ln>
                <a:solidFill>
                  <a:srgbClr val="5B616B"/>
                </a:solidFill>
                <a:effectLst/>
                <a:latin typeface="Arial" panose="020B0604020202020204" pitchFamily="34" charset="0"/>
              </a:rPr>
              <a:t>: 10.14423/SMJ.0000000000001043.</a:t>
            </a:r>
            <a:endParaRPr kumimoji="0" lang="en-US" altLang="en-US" sz="1200" b="1" i="0" u="none" strike="noStrike" cap="none" normalizeH="0" baseline="0" dirty="0">
              <a:ln>
                <a:noFill/>
              </a:ln>
              <a:solidFill>
                <a:srgbClr val="212121"/>
              </a:solidFill>
              <a:effectLst/>
              <a:latin typeface="Merriweather"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12121"/>
                </a:solidFill>
                <a:effectLst/>
                <a:latin typeface="Merriweather" panose="00000500000000000000" pitchFamily="2" charset="0"/>
              </a:rPr>
              <a:t>A Hospitalist-Led Team to Manage Patient Boarding in the Emergency Department: Impact on Hospital Length of Stay and Cost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1BC"/>
                </a:solidFill>
                <a:effectLst/>
                <a:latin typeface="BlinkMacSystemFont"/>
                <a:hlinkClick r:id="rId15"/>
              </a:rPr>
              <a:t>Alexander </a:t>
            </a:r>
            <a:r>
              <a:rPr kumimoji="0" lang="en-US" altLang="en-US" sz="1200" b="0" i="0" u="none" strike="noStrike" cap="none" normalizeH="0" baseline="0" dirty="0" err="1">
                <a:ln>
                  <a:noFill/>
                </a:ln>
                <a:solidFill>
                  <a:srgbClr val="0071BC"/>
                </a:solidFill>
                <a:effectLst/>
                <a:latin typeface="BlinkMacSystemFont"/>
                <a:hlinkClick r:id="rId15"/>
              </a:rPr>
              <a:t>Hrycko</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6" tooltip="From the Department of Medicine, Division of Hospital Medicine, the Department of Finance, and The Institute for Healthcare Delivery and Population Science, University of Massachusetts Medical School-Baystate, Springfield."/>
              </a:rPr>
              <a:t>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17"/>
              </a:rPr>
              <a:t>Vishal Tiwari</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6" tooltip="From the Department of Medicine, Division of Hospital Medicine, the Department of Finance, and The Institute for Healthcare Delivery and Population Science, University of Massachusetts Medical School-Baystate, Springfield."/>
              </a:rPr>
              <a:t>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18"/>
              </a:rPr>
              <a:t>Michael Vemula</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6" tooltip="From the Department of Medicine, Division of Hospital Medicine, the Department of Finance, and The Institute for Healthcare Delivery and Population Science, University of Massachusetts Medical School-Baystate, Springfield."/>
              </a:rPr>
              <a:t>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19"/>
              </a:rPr>
              <a:t>Ashley Donovan</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6" tooltip="From the Department of Medicine, Division of Hospital Medicine, the Department of Finance, and The Institute for Healthcare Delivery and Population Science, University of Massachusetts Medical School-Baystate, Springfield."/>
              </a:rPr>
              <a:t>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0"/>
              </a:rPr>
              <a:t>Christine </a:t>
            </a:r>
            <a:r>
              <a:rPr kumimoji="0" lang="en-US" altLang="en-US" sz="1200" b="0" i="0" u="none" strike="noStrike" cap="none" normalizeH="0" baseline="0" dirty="0" err="1">
                <a:ln>
                  <a:noFill/>
                </a:ln>
                <a:solidFill>
                  <a:srgbClr val="0071BC"/>
                </a:solidFill>
                <a:effectLst/>
                <a:latin typeface="BlinkMacSystemFont"/>
                <a:hlinkClick r:id="rId20"/>
              </a:rPr>
              <a:t>Scibelli</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6" tooltip="From the Department of Medicine, Division of Hospital Medicine, the Department of Finance, and The Institute for Healthcare Delivery and Population Science, University of Massachusetts Medical School-Baystate, Springfield."/>
              </a:rPr>
              <a:t>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1"/>
              </a:rPr>
              <a:t>Kirti Joshi</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6" tooltip="From the Department of Medicine, Division of Hospital Medicine, the Department of Finance, and The Institute for Healthcare Delivery and Population Science, University of Massachusetts Medical School-Baystate, Springfield."/>
              </a:rPr>
              <a:t>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2"/>
              </a:rPr>
              <a:t>Paul </a:t>
            </a:r>
            <a:r>
              <a:rPr kumimoji="0" lang="en-US" altLang="en-US" sz="1200" b="0" i="0" u="none" strike="noStrike" cap="none" normalizeH="0" baseline="0" dirty="0" err="1">
                <a:ln>
                  <a:noFill/>
                </a:ln>
                <a:solidFill>
                  <a:srgbClr val="0071BC"/>
                </a:solidFill>
                <a:effectLst/>
                <a:latin typeface="BlinkMacSystemFont"/>
                <a:hlinkClick r:id="rId22"/>
              </a:rPr>
              <a:t>Visintainer</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6" tooltip="From the Department of Medicine, Division of Hospital Medicine, the Department of Finance, and The Institute for Healthcare Delivery and Population Science, University of Massachusetts Medical School-Baystate, Springfield."/>
              </a:rPr>
              <a:t>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3"/>
              </a:rPr>
              <a:t>Mihaela S Stefan</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16" tooltip="From the Department of Medicine, Division of Hospital Medicine, the Department of Finance, and The Institute for Healthcare Delivery and Population Science, University of Massachusetts Medical School-Baystate, Springfield."/>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26222968-95AC-73EB-20D3-DBBF75722541}"/>
              </a:ext>
            </a:extLst>
          </p:cNvPr>
          <p:cNvSpPr>
            <a:spLocks noChangeArrowheads="1"/>
          </p:cNvSpPr>
          <p:nvPr/>
        </p:nvSpPr>
        <p:spPr bwMode="auto">
          <a:xfrm>
            <a:off x="137605" y="3547252"/>
            <a:ext cx="8686800"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rgbClr val="212121"/>
                </a:solidFill>
                <a:effectLst/>
                <a:latin typeface="BlinkMacSystemFont"/>
              </a:rPr>
              <a:t>2012 Sep;7(7):562-6.</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5B616B"/>
                </a:solidFill>
                <a:effectLst/>
                <a:latin typeface="Arial" panose="020B0604020202020204" pitchFamily="34" charset="0"/>
              </a:rPr>
              <a:t>doi</a:t>
            </a:r>
            <a:r>
              <a:rPr kumimoji="0" lang="en-US" altLang="en-US" sz="1200" b="0" i="0" u="none" strike="noStrike" cap="none" normalizeH="0" baseline="0" dirty="0">
                <a:ln>
                  <a:noFill/>
                </a:ln>
                <a:solidFill>
                  <a:srgbClr val="5B616B"/>
                </a:solidFill>
                <a:effectLst/>
                <a:latin typeface="Arial" panose="020B0604020202020204" pitchFamily="34" charset="0"/>
              </a:rPr>
              <a:t>: 10.1002/jhm.1957.</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err="1">
                <a:ln>
                  <a:noFill/>
                </a:ln>
                <a:solidFill>
                  <a:srgbClr val="5B616B"/>
                </a:solidFill>
                <a:effectLst/>
                <a:latin typeface="Arial" panose="020B0604020202020204" pitchFamily="34" charset="0"/>
              </a:rPr>
              <a:t>Epub</a:t>
            </a:r>
            <a:r>
              <a:rPr kumimoji="0" lang="en-US" altLang="en-US" sz="1200" b="0" i="0" u="none" strike="noStrike" cap="none" normalizeH="0" baseline="0" dirty="0">
                <a:ln>
                  <a:noFill/>
                </a:ln>
                <a:solidFill>
                  <a:srgbClr val="5B616B"/>
                </a:solidFill>
                <a:effectLst/>
                <a:latin typeface="Arial" panose="020B0604020202020204" pitchFamily="34" charset="0"/>
              </a:rPr>
              <a:t> 2012 Aug 3.</a:t>
            </a:r>
            <a:endParaRPr kumimoji="0" lang="en-US" altLang="en-US" sz="1200" b="1" i="0" u="none" strike="noStrike" cap="none" normalizeH="0" baseline="0" dirty="0">
              <a:ln>
                <a:noFill/>
              </a:ln>
              <a:solidFill>
                <a:srgbClr val="212121"/>
              </a:solidFill>
              <a:effectLst/>
              <a:latin typeface="Merriweather"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12121"/>
                </a:solidFill>
                <a:effectLst/>
                <a:latin typeface="Merriweather" panose="00000500000000000000" pitchFamily="2" charset="0"/>
              </a:rPr>
              <a:t>Hospitalist-led medicine emergency department team: associations with throughput, timeliness of patient care, and satisfaction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1BC"/>
                </a:solidFill>
                <a:effectLst/>
                <a:latin typeface="BlinkMacSystemFont"/>
                <a:hlinkClick r:id="rId24"/>
              </a:rPr>
              <a:t>Smitha R </a:t>
            </a:r>
            <a:r>
              <a:rPr kumimoji="0" lang="en-US" altLang="en-US" sz="1200" b="0" i="0" u="none" strike="noStrike" cap="none" normalizeH="0" baseline="0" dirty="0" err="1">
                <a:ln>
                  <a:noFill/>
                </a:ln>
                <a:solidFill>
                  <a:srgbClr val="0071BC"/>
                </a:solidFill>
                <a:effectLst/>
                <a:latin typeface="BlinkMacSystemFont"/>
                <a:hlinkClick r:id="rId24"/>
              </a:rPr>
              <a:t>Chadaga</a:t>
            </a:r>
            <a:r>
              <a:rPr kumimoji="0" lang="en-US" altLang="en-US" sz="900" b="0" i="0" u="none" strike="noStrike" cap="none" normalizeH="0" baseline="30000" dirty="0">
                <a:ln>
                  <a:noFill/>
                </a:ln>
                <a:solidFill>
                  <a:srgbClr val="5B616B"/>
                </a:solidFill>
                <a:effectLst/>
                <a:latin typeface="BlinkMacSystemFont"/>
              </a:rPr>
              <a:t> </a:t>
            </a:r>
            <a:r>
              <a:rPr kumimoji="0" lang="en-US" altLang="en-US" sz="900" b="0" i="0" u="none" strike="noStrike" cap="none" normalizeH="0" baseline="30000" dirty="0">
                <a:ln>
                  <a:noFill/>
                </a:ln>
                <a:solidFill>
                  <a:srgbClr val="323A45"/>
                </a:solidFill>
                <a:effectLst/>
                <a:latin typeface="BlinkMacSystemFont"/>
                <a:hlinkClick r:id="rId25" tooltip="Department of Medicine, Denver Health Medical Center, Denver, CO 80204-4507, USA. smitha.chadaga@dhha.org"/>
              </a:rPr>
              <a:t>1</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6"/>
              </a:rPr>
              <a:t>Lee Shockley</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7"/>
              </a:rPr>
              <a:t>Angela </a:t>
            </a:r>
            <a:r>
              <a:rPr kumimoji="0" lang="en-US" altLang="en-US" sz="1200" b="0" i="0" u="none" strike="noStrike" cap="none" normalizeH="0" baseline="0" dirty="0" err="1">
                <a:ln>
                  <a:noFill/>
                </a:ln>
                <a:solidFill>
                  <a:srgbClr val="0071BC"/>
                </a:solidFill>
                <a:effectLst/>
                <a:latin typeface="BlinkMacSystemFont"/>
                <a:hlinkClick r:id="rId27"/>
              </a:rPr>
              <a:t>Keniston</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8"/>
              </a:rPr>
              <a:t>Nancy E </a:t>
            </a:r>
            <a:r>
              <a:rPr kumimoji="0" lang="en-US" altLang="en-US" sz="1200" b="0" i="0" u="none" strike="noStrike" cap="none" normalizeH="0" baseline="0" dirty="0" err="1">
                <a:ln>
                  <a:noFill/>
                </a:ln>
                <a:solidFill>
                  <a:srgbClr val="0071BC"/>
                </a:solidFill>
                <a:effectLst/>
                <a:latin typeface="BlinkMacSystemFont"/>
                <a:hlinkClick r:id="rId28"/>
              </a:rPr>
              <a:t>Klock</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29"/>
              </a:rPr>
              <a:t>Susan Van Dyke</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30"/>
              </a:rPr>
              <a:t>Quin Davis</a:t>
            </a:r>
            <a:r>
              <a:rPr kumimoji="0" lang="en-US" altLang="en-US" sz="1200" b="0" i="0" u="none" strike="noStrike" cap="none" normalizeH="0" baseline="0" dirty="0">
                <a:ln>
                  <a:noFill/>
                </a:ln>
                <a:solidFill>
                  <a:srgbClr val="5B616B"/>
                </a:solidFill>
                <a:effectLst/>
                <a:latin typeface="BlinkMacSystemFont"/>
              </a:rPr>
              <a:t>, </a:t>
            </a:r>
            <a:r>
              <a:rPr kumimoji="0" lang="en-US" altLang="en-US" sz="1200" b="0" i="0" u="none" strike="noStrike" cap="none" normalizeH="0" baseline="0" dirty="0">
                <a:ln>
                  <a:noFill/>
                </a:ln>
                <a:solidFill>
                  <a:srgbClr val="0071BC"/>
                </a:solidFill>
                <a:effectLst/>
                <a:latin typeface="BlinkMacSystemFont"/>
                <a:hlinkClick r:id="rId31"/>
              </a:rPr>
              <a:t>Eugene S Chu</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descr="corresponding author">
            <a:extLst>
              <a:ext uri="{FF2B5EF4-FFF2-40B4-BE49-F238E27FC236}">
                <a16:creationId xmlns:a16="http://schemas.microsoft.com/office/drawing/2014/main" id="{8552906D-1B08-E126-ABED-C67BB5C09E75}"/>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28293" y="5802204"/>
            <a:ext cx="66675" cy="857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id="{879AF68F-1A56-FA17-3289-A8560AF304C8}"/>
              </a:ext>
            </a:extLst>
          </p:cNvPr>
          <p:cNvSpPr>
            <a:spLocks noChangeArrowheads="1"/>
          </p:cNvSpPr>
          <p:nvPr/>
        </p:nvSpPr>
        <p:spPr bwMode="auto">
          <a:xfrm>
            <a:off x="137605" y="4655248"/>
            <a:ext cx="8700023" cy="14925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12121"/>
                </a:solidFill>
                <a:effectLst/>
                <a:latin typeface="BlinkMacSystemFont"/>
              </a:rPr>
              <a:t>Published online 2021 Nov 5. </a:t>
            </a:r>
            <a:r>
              <a:rPr kumimoji="0" lang="en-US" altLang="en-US" sz="1200" b="0" i="0" u="none" strike="noStrike" cap="none" normalizeH="0" baseline="0" dirty="0" err="1">
                <a:ln>
                  <a:noFill/>
                </a:ln>
                <a:solidFill>
                  <a:srgbClr val="212121"/>
                </a:solidFill>
                <a:effectLst/>
                <a:latin typeface="BlinkMacSystemFont"/>
              </a:rPr>
              <a:t>doi</a:t>
            </a:r>
            <a:r>
              <a:rPr kumimoji="0" lang="en-US" altLang="en-US" sz="1200" b="0" i="0" u="none" strike="noStrike" cap="none" normalizeH="0" baseline="0" dirty="0">
                <a:ln>
                  <a:noFill/>
                </a:ln>
                <a:solidFill>
                  <a:srgbClr val="212121"/>
                </a:solidFill>
                <a:effectLst/>
                <a:latin typeface="BlinkMacSystemFont"/>
              </a:rPr>
              <a:t>: </a:t>
            </a:r>
            <a:r>
              <a:rPr kumimoji="0" lang="en-US" altLang="en-US" sz="1200" b="0" i="0" u="sng" strike="noStrike" cap="none" normalizeH="0" baseline="0" dirty="0">
                <a:ln>
                  <a:noFill/>
                </a:ln>
                <a:solidFill>
                  <a:srgbClr val="376FAA"/>
                </a:solidFill>
                <a:effectLst/>
                <a:latin typeface="BlinkMacSystemFont"/>
                <a:hlinkClick r:id="rId33"/>
              </a:rPr>
              <a:t>10.5811/westjem.2021.7.52762</a:t>
            </a:r>
            <a:endParaRPr kumimoji="0" lang="en-US" altLang="en-US" sz="1200" b="0" i="0" u="none" strike="noStrike" cap="none" normalizeH="0" baseline="0" dirty="0">
              <a:ln>
                <a:noFill/>
              </a:ln>
              <a:solidFill>
                <a:srgbClr val="212121"/>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12121"/>
                </a:solidFill>
                <a:effectLst/>
                <a:latin typeface="BlinkMacSystemFont"/>
              </a:rPr>
              <a:t>PMCID: PMC8597691, PMID: </a:t>
            </a:r>
            <a:r>
              <a:rPr kumimoji="0" lang="en-US" altLang="en-US" sz="1200" b="0" i="0" u="sng" strike="noStrike" cap="none" normalizeH="0" baseline="0" dirty="0">
                <a:ln>
                  <a:noFill/>
                </a:ln>
                <a:solidFill>
                  <a:srgbClr val="376FAA"/>
                </a:solidFill>
                <a:effectLst/>
                <a:latin typeface="BlinkMacSystemFont"/>
                <a:hlinkClick r:id="rId34"/>
              </a:rPr>
              <a:t>34787545</a:t>
            </a:r>
            <a:endParaRPr kumimoji="0" lang="en-US" altLang="en-US" sz="1200" b="0" i="0" u="none" strike="noStrike" cap="none" normalizeH="0" baseline="0" dirty="0">
              <a:ln>
                <a:noFill/>
              </a:ln>
              <a:solidFill>
                <a:srgbClr val="000000"/>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mbria" panose="02040503050406030204" pitchFamily="18" charset="0"/>
              </a:rPr>
              <a:t>“Friction by Definition”: Conflict at Patient Handover Between Emergency and Internal Medicine Physicians at an Academic Medical Center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err="1">
                <a:ln>
                  <a:noFill/>
                </a:ln>
                <a:solidFill>
                  <a:srgbClr val="376FAA"/>
                </a:solidFill>
                <a:effectLst/>
                <a:latin typeface="BlinkMacSystemFont"/>
                <a:hlinkClick r:id="rId35"/>
              </a:rPr>
              <a:t>Zahir</a:t>
            </a:r>
            <a:r>
              <a:rPr kumimoji="0" lang="en-US" altLang="en-US" sz="1200" b="0" i="0" u="sng" strike="noStrike" cap="none" normalizeH="0" baseline="0" dirty="0">
                <a:ln>
                  <a:noFill/>
                </a:ln>
                <a:solidFill>
                  <a:srgbClr val="376FAA"/>
                </a:solidFill>
                <a:effectLst/>
                <a:latin typeface="BlinkMacSystemFont"/>
                <a:hlinkClick r:id="rId35"/>
              </a:rPr>
              <a:t> </a:t>
            </a:r>
            <a:r>
              <a:rPr kumimoji="0" lang="en-US" altLang="en-US" sz="1200" b="0" i="0" u="sng" strike="noStrike" cap="none" normalizeH="0" baseline="0" dirty="0" err="1">
                <a:ln>
                  <a:noFill/>
                </a:ln>
                <a:solidFill>
                  <a:srgbClr val="376FAA"/>
                </a:solidFill>
                <a:effectLst/>
                <a:latin typeface="BlinkMacSystemFont"/>
                <a:hlinkClick r:id="rId35"/>
              </a:rPr>
              <a:t>Kanjee</a:t>
            </a:r>
            <a:r>
              <a:rPr kumimoji="0" lang="en-US" altLang="en-US" sz="1200" b="0" i="0" u="none" strike="noStrike" cap="none" normalizeH="0" baseline="0" dirty="0">
                <a:ln>
                  <a:noFill/>
                </a:ln>
                <a:solidFill>
                  <a:srgbClr val="212121"/>
                </a:solidFill>
                <a:effectLst/>
                <a:latin typeface="BlinkMacSystemFont"/>
              </a:rPr>
              <a:t>, MD, MPH,</a:t>
            </a:r>
            <a:r>
              <a:rPr kumimoji="0" lang="en-US" altLang="en-US" sz="900" b="0" i="0" u="none" strike="noStrike" cap="none" normalizeH="0" baseline="30000" dirty="0">
                <a:ln>
                  <a:noFill/>
                </a:ln>
                <a:solidFill>
                  <a:srgbClr val="212121"/>
                </a:solidFill>
                <a:effectLst/>
                <a:latin typeface="BlinkMacSystemFont"/>
              </a:rPr>
              <a:t>  </a:t>
            </a:r>
            <a:r>
              <a:rPr kumimoji="0" lang="en-US" altLang="en-US" sz="500" b="0" i="0" u="none" strike="noStrike" cap="none" normalizeH="0" baseline="30000" dirty="0">
                <a:ln>
                  <a:noFill/>
                </a:ln>
                <a:solidFill>
                  <a:srgbClr val="212121"/>
                </a:solidFill>
                <a:effectLst/>
                <a:latin typeface="BlinkMacSystemFont"/>
              </a:rPr>
              <a:t>      </a:t>
            </a:r>
            <a:r>
              <a:rPr kumimoji="0" lang="en-US" altLang="en-US" sz="900" b="0" i="0" u="none" strike="noStrike" cap="none" normalizeH="0" baseline="30000" dirty="0">
                <a:ln>
                  <a:noFill/>
                </a:ln>
                <a:solidFill>
                  <a:srgbClr val="212121"/>
                </a:solidFill>
                <a:effectLst/>
                <a:latin typeface="BlinkMacSystemFont"/>
              </a:rPr>
              <a:t>*†</a:t>
            </a:r>
            <a:r>
              <a:rPr kumimoji="0" lang="en-US" altLang="en-US" sz="1200" b="0" i="0" u="none" strike="noStrike" cap="none" normalizeH="0" baseline="0" dirty="0">
                <a:ln>
                  <a:noFill/>
                </a:ln>
                <a:solidFill>
                  <a:srgbClr val="212121"/>
                </a:solidFill>
                <a:effectLst/>
                <a:latin typeface="BlinkMacSystemFont"/>
              </a:rPr>
              <a:t> </a:t>
            </a:r>
            <a:r>
              <a:rPr kumimoji="0" lang="en-US" altLang="en-US" sz="1200" b="0" i="0" u="sng" strike="noStrike" cap="none" normalizeH="0" baseline="0" dirty="0">
                <a:ln>
                  <a:noFill/>
                </a:ln>
                <a:solidFill>
                  <a:srgbClr val="376FAA"/>
                </a:solidFill>
                <a:effectLst/>
                <a:latin typeface="BlinkMacSystemFont"/>
                <a:hlinkClick r:id="rId36"/>
              </a:rPr>
              <a:t>Christine P. Beltran</a:t>
            </a:r>
            <a:r>
              <a:rPr kumimoji="0" lang="en-US" altLang="en-US" sz="1200" b="0" i="0" u="none" strike="noStrike" cap="none" normalizeH="0" baseline="0" dirty="0">
                <a:ln>
                  <a:noFill/>
                </a:ln>
                <a:solidFill>
                  <a:srgbClr val="212121"/>
                </a:solidFill>
                <a:effectLst/>
                <a:latin typeface="BlinkMacSystemFont"/>
              </a:rPr>
              <a:t>, </a:t>
            </a:r>
            <a:r>
              <a:rPr kumimoji="0" lang="en-US" altLang="en-US" sz="1200" b="0" i="0" u="none" strike="noStrike" cap="none" normalizeH="0" baseline="0" dirty="0" err="1">
                <a:ln>
                  <a:noFill/>
                </a:ln>
                <a:solidFill>
                  <a:srgbClr val="212121"/>
                </a:solidFill>
                <a:effectLst/>
                <a:latin typeface="BlinkMacSystemFont"/>
              </a:rPr>
              <a:t>EdM</a:t>
            </a:r>
            <a:r>
              <a:rPr kumimoji="0" lang="en-US" altLang="en-US" sz="1200" b="0" i="0" u="none" strike="noStrike" cap="none" normalizeH="0" baseline="0" dirty="0">
                <a:ln>
                  <a:noFill/>
                </a:ln>
                <a:solidFill>
                  <a:srgbClr val="212121"/>
                </a:solidFill>
                <a:effectLst/>
                <a:latin typeface="BlinkMacSystemFont"/>
              </a:rPr>
              <a:t>,</a:t>
            </a:r>
            <a:r>
              <a:rPr kumimoji="0" lang="en-US" altLang="en-US" sz="900" b="0" i="0" u="none" strike="noStrike" cap="none" normalizeH="0" baseline="30000" dirty="0">
                <a:ln>
                  <a:noFill/>
                </a:ln>
                <a:solidFill>
                  <a:srgbClr val="212121"/>
                </a:solidFill>
                <a:effectLst/>
                <a:latin typeface="BlinkMacSystemFont"/>
              </a:rPr>
              <a:t>‡</a:t>
            </a:r>
            <a:r>
              <a:rPr kumimoji="0" lang="en-US" altLang="en-US" sz="1200" b="0" i="0" u="none" strike="noStrike" cap="none" normalizeH="0" baseline="0" dirty="0">
                <a:ln>
                  <a:noFill/>
                </a:ln>
                <a:solidFill>
                  <a:srgbClr val="212121"/>
                </a:solidFill>
                <a:effectLst/>
                <a:latin typeface="BlinkMacSystemFont"/>
              </a:rPr>
              <a:t> </a:t>
            </a:r>
            <a:r>
              <a:rPr kumimoji="0" lang="en-US" altLang="en-US" sz="1200" b="0" i="0" u="sng" strike="noStrike" cap="none" normalizeH="0" baseline="0" dirty="0">
                <a:ln>
                  <a:noFill/>
                </a:ln>
                <a:solidFill>
                  <a:srgbClr val="376FAA"/>
                </a:solidFill>
                <a:effectLst/>
                <a:latin typeface="BlinkMacSystemFont"/>
                <a:hlinkClick r:id="rId37"/>
              </a:rPr>
              <a:t>C. Christopher Smith</a:t>
            </a:r>
            <a:r>
              <a:rPr kumimoji="0" lang="en-US" altLang="en-US" sz="1200" b="0" i="0" u="none" strike="noStrike" cap="none" normalizeH="0" baseline="0" dirty="0">
                <a:ln>
                  <a:noFill/>
                </a:ln>
                <a:solidFill>
                  <a:srgbClr val="212121"/>
                </a:solidFill>
                <a:effectLst/>
                <a:latin typeface="BlinkMacSystemFont"/>
              </a:rPr>
              <a:t>, MD,</a:t>
            </a:r>
            <a:r>
              <a:rPr kumimoji="0" lang="en-US" altLang="en-US" sz="900" b="0" i="0" u="none" strike="noStrike" cap="none" normalizeH="0" baseline="30000" dirty="0">
                <a:ln>
                  <a:noFill/>
                </a:ln>
                <a:solidFill>
                  <a:srgbClr val="212121"/>
                </a:solidFill>
                <a:effectLst/>
                <a:latin typeface="BlinkMacSystemFont"/>
              </a:rPr>
              <a:t>*†§</a:t>
            </a:r>
            <a:r>
              <a:rPr kumimoji="0" lang="en-US" altLang="en-US" sz="1200" b="0" i="0" u="none" strike="noStrike" cap="none" normalizeH="0" baseline="0" dirty="0">
                <a:ln>
                  <a:noFill/>
                </a:ln>
                <a:solidFill>
                  <a:srgbClr val="212121"/>
                </a:solidFill>
                <a:effectLst/>
                <a:latin typeface="BlinkMacSystemFont"/>
              </a:rPr>
              <a:t> </a:t>
            </a:r>
            <a:r>
              <a:rPr kumimoji="0" lang="en-US" altLang="en-US" sz="1200" b="0" i="0" u="sng" strike="noStrike" cap="none" normalizeH="0" baseline="0" dirty="0">
                <a:ln>
                  <a:noFill/>
                </a:ln>
                <a:solidFill>
                  <a:srgbClr val="376FAA"/>
                </a:solidFill>
                <a:effectLst/>
                <a:latin typeface="BlinkMacSystemFont"/>
                <a:hlinkClick r:id="rId38"/>
              </a:rPr>
              <a:t>Jason Lewis</a:t>
            </a:r>
            <a:r>
              <a:rPr kumimoji="0" lang="en-US" altLang="en-US" sz="1200" b="0" i="0" u="none" strike="noStrike" cap="none" normalizeH="0" baseline="0" dirty="0">
                <a:ln>
                  <a:noFill/>
                </a:ln>
                <a:solidFill>
                  <a:srgbClr val="212121"/>
                </a:solidFill>
                <a:effectLst/>
                <a:latin typeface="BlinkMacSystemFont"/>
              </a:rPr>
              <a:t>, MD,</a:t>
            </a:r>
            <a:r>
              <a:rPr kumimoji="0" lang="en-US" altLang="en-US" sz="900" b="0" i="0" u="none" strike="noStrike" cap="none" normalizeH="0" baseline="30000" dirty="0">
                <a:ln>
                  <a:noFill/>
                </a:ln>
                <a:solidFill>
                  <a:srgbClr val="212121"/>
                </a:solidFill>
                <a:effectLst/>
                <a:latin typeface="BlinkMacSystemFont"/>
              </a:rPr>
              <a:t>†¶</a:t>
            </a:r>
            <a:r>
              <a:rPr kumimoji="0" lang="en-US" altLang="en-US" sz="1200" b="0" i="0" u="none" strike="noStrike" cap="none" normalizeH="0" baseline="0" dirty="0">
                <a:ln>
                  <a:noFill/>
                </a:ln>
                <a:solidFill>
                  <a:srgbClr val="212121"/>
                </a:solidFill>
                <a:effectLst/>
                <a:latin typeface="BlinkMacSystemFont"/>
              </a:rPr>
              <a:t> </a:t>
            </a:r>
            <a:r>
              <a:rPr kumimoji="0" lang="en-US" altLang="en-US" sz="1200" b="0" i="0" u="sng" strike="noStrike" cap="none" normalizeH="0" baseline="0" dirty="0">
                <a:ln>
                  <a:noFill/>
                </a:ln>
                <a:solidFill>
                  <a:srgbClr val="376FAA"/>
                </a:solidFill>
                <a:effectLst/>
                <a:latin typeface="BlinkMacSystemFont"/>
                <a:hlinkClick r:id="rId39"/>
              </a:rPr>
              <a:t>Matthew M. Hall</a:t>
            </a:r>
            <a:r>
              <a:rPr kumimoji="0" lang="en-US" altLang="en-US" sz="1200" b="0" i="0" u="none" strike="noStrike" cap="none" normalizeH="0" baseline="0" dirty="0">
                <a:ln>
                  <a:noFill/>
                </a:ln>
                <a:solidFill>
                  <a:srgbClr val="212121"/>
                </a:solidFill>
                <a:effectLst/>
                <a:latin typeface="BlinkMacSystemFont"/>
              </a:rPr>
              <a:t>, MD,</a:t>
            </a:r>
            <a:r>
              <a:rPr kumimoji="0" lang="en-US" altLang="en-US" sz="900" b="0" i="0" u="none" strike="noStrike" cap="none" normalizeH="0" baseline="30000" dirty="0">
                <a:ln>
                  <a:noFill/>
                </a:ln>
                <a:solidFill>
                  <a:srgbClr val="212121"/>
                </a:solidFill>
                <a:effectLst/>
                <a:latin typeface="BlinkMacSystemFont"/>
              </a:rPr>
              <a:t>||#</a:t>
            </a:r>
            <a:r>
              <a:rPr kumimoji="0" lang="en-US" altLang="en-US" sz="1200" b="0" i="0" u="none" strike="noStrike" cap="none" normalizeH="0" baseline="0" dirty="0">
                <a:ln>
                  <a:noFill/>
                </a:ln>
                <a:solidFill>
                  <a:srgbClr val="212121"/>
                </a:solidFill>
                <a:effectLst/>
                <a:latin typeface="BlinkMacSystemFont"/>
              </a:rPr>
              <a:t> </a:t>
            </a:r>
            <a:r>
              <a:rPr kumimoji="0" lang="en-US" altLang="en-US" sz="1200" b="0" i="0" u="sng" strike="noStrike" cap="none" normalizeH="0" baseline="0" dirty="0">
                <a:ln>
                  <a:noFill/>
                </a:ln>
                <a:solidFill>
                  <a:srgbClr val="376FAA"/>
                </a:solidFill>
                <a:effectLst/>
                <a:latin typeface="BlinkMacSystemFont"/>
                <a:hlinkClick r:id="rId40"/>
              </a:rPr>
              <a:t>Carrie D. Tibbles</a:t>
            </a:r>
            <a:r>
              <a:rPr kumimoji="0" lang="en-US" altLang="en-US" sz="1200" b="0" i="0" u="none" strike="noStrike" cap="none" normalizeH="0" baseline="0" dirty="0">
                <a:ln>
                  <a:noFill/>
                </a:ln>
                <a:solidFill>
                  <a:srgbClr val="212121"/>
                </a:solidFill>
                <a:effectLst/>
                <a:latin typeface="BlinkMacSystemFont"/>
              </a:rPr>
              <a:t>, MD,</a:t>
            </a:r>
            <a:r>
              <a:rPr kumimoji="0" lang="en-US" altLang="en-US" sz="900" b="0" i="0" u="none" strike="noStrike" cap="none" normalizeH="0" baseline="30000" dirty="0">
                <a:ln>
                  <a:noFill/>
                </a:ln>
                <a:solidFill>
                  <a:srgbClr val="212121"/>
                </a:solidFill>
                <a:effectLst/>
                <a:latin typeface="BlinkMacSystemFont"/>
              </a:rPr>
              <a:t>†‡**††</a:t>
            </a:r>
            <a:r>
              <a:rPr kumimoji="0" lang="en-US" altLang="en-US" sz="1200" b="0" i="0" u="none" strike="noStrike" cap="none" normalizeH="0" baseline="0" dirty="0">
                <a:ln>
                  <a:noFill/>
                </a:ln>
                <a:solidFill>
                  <a:srgbClr val="212121"/>
                </a:solidFill>
                <a:effectLst/>
                <a:latin typeface="BlinkMacSystemFont"/>
              </a:rPr>
              <a:t> and </a:t>
            </a:r>
            <a:r>
              <a:rPr kumimoji="0" lang="en-US" altLang="en-US" sz="1200" b="0" i="0" u="sng" strike="noStrike" cap="none" normalizeH="0" baseline="0" dirty="0">
                <a:ln>
                  <a:noFill/>
                </a:ln>
                <a:solidFill>
                  <a:srgbClr val="376FAA"/>
                </a:solidFill>
                <a:effectLst/>
                <a:latin typeface="BlinkMacSystemFont"/>
                <a:hlinkClick r:id="rId41"/>
              </a:rPr>
              <a:t>Amy M. Sullivan</a:t>
            </a:r>
            <a:r>
              <a:rPr kumimoji="0" lang="en-US" altLang="en-US" sz="1200" b="0" i="0" u="none" strike="noStrike" cap="none" normalizeH="0" baseline="0" dirty="0">
                <a:ln>
                  <a:noFill/>
                </a:ln>
                <a:solidFill>
                  <a:srgbClr val="212121"/>
                </a:solidFill>
                <a:effectLst/>
                <a:latin typeface="BlinkMacSystemFont"/>
              </a:rPr>
              <a:t>, EdD</a:t>
            </a:r>
            <a:r>
              <a:rPr kumimoji="0" lang="en-US" altLang="en-US" sz="900" b="0" i="0" u="none" strike="noStrike" cap="none" normalizeH="0" baseline="30000" dirty="0">
                <a:ln>
                  <a:noFill/>
                </a:ln>
                <a:solidFill>
                  <a:srgbClr val="212121"/>
                </a:solidFill>
                <a:effectLst/>
                <a:latin typeface="BlinkMacSystemFont"/>
              </a:rPr>
              <a:t>†‡</a:t>
            </a:r>
            <a:endParaRPr kumimoji="0" lang="en-US" altLang="en-US" sz="1800" b="0" i="0" u="none" strike="noStrike" cap="none" normalizeH="0" baseline="0" dirty="0">
              <a:ln>
                <a:noFill/>
              </a:ln>
              <a:solidFill>
                <a:schemeClr val="tx1"/>
              </a:solidFill>
              <a:effectLst/>
              <a:latin typeface="BlinkMacSystemFont"/>
            </a:endParaRPr>
          </a:p>
        </p:txBody>
      </p:sp>
    </p:spTree>
    <p:extLst>
      <p:ext uri="{BB962C8B-B14F-4D97-AF65-F5344CB8AC3E}">
        <p14:creationId xmlns:p14="http://schemas.microsoft.com/office/powerpoint/2010/main" val="234874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g210e4ebf1e0_1_0"/>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dirty="0"/>
              <a:t>ED Hospitalist Team</a:t>
            </a:r>
            <a:endParaRPr dirty="0"/>
          </a:p>
        </p:txBody>
      </p:sp>
      <p:sp>
        <p:nvSpPr>
          <p:cNvPr id="37" name="Google Shape;37;g210e4ebf1e0_1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dirty="0"/>
              <a:t>2015- 	List serve question- 0</a:t>
            </a:r>
          </a:p>
          <a:p>
            <a:pPr marL="0" lvl="0" indent="0" algn="l" rtl="0">
              <a:lnSpc>
                <a:spcPct val="100000"/>
              </a:lnSpc>
              <a:spcBef>
                <a:spcPts val="360"/>
              </a:spcBef>
              <a:spcAft>
                <a:spcPts val="0"/>
              </a:spcAft>
              <a:buSzPts val="1800"/>
              <a:buNone/>
            </a:pPr>
            <a:r>
              <a:rPr lang="en-US" dirty="0"/>
              <a:t>2020- 	List serve question- 2 yes- EM 			employed	</a:t>
            </a:r>
          </a:p>
          <a:p>
            <a:pPr marL="0" lvl="0" indent="0" algn="l" rtl="0">
              <a:lnSpc>
                <a:spcPct val="100000"/>
              </a:lnSpc>
              <a:spcBef>
                <a:spcPts val="360"/>
              </a:spcBef>
              <a:spcAft>
                <a:spcPts val="0"/>
              </a:spcAft>
              <a:buSzPts val="1800"/>
              <a:buNone/>
            </a:pPr>
            <a:r>
              <a:rPr lang="en-US" dirty="0"/>
              <a:t>		Others had IM Hospitalist 				coverage or separate Hospitalist non-		dept. coverage.</a:t>
            </a:r>
          </a:p>
          <a:p>
            <a:pPr marL="0" lvl="0" indent="0" algn="l" rtl="0">
              <a:lnSpc>
                <a:spcPct val="100000"/>
              </a:lnSpc>
              <a:spcBef>
                <a:spcPts val="360"/>
              </a:spcBef>
              <a:spcAft>
                <a:spcPts val="0"/>
              </a:spcAft>
              <a:buSzPts val="1800"/>
              <a:buNone/>
            </a:pPr>
            <a:r>
              <a:rPr lang="en-US"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p Stop The Cap GIF - Cap Stop The Cap Capping GIFs">
            <a:extLst>
              <a:ext uri="{FF2B5EF4-FFF2-40B4-BE49-F238E27FC236}">
                <a16:creationId xmlns:a16="http://schemas.microsoft.com/office/drawing/2014/main" id="{80DFCF9A-6152-C240-574A-0249D2297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719" y="1951176"/>
            <a:ext cx="209550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38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B1F2-9D1B-65DF-EF7C-E1F3FE77025F}"/>
              </a:ext>
            </a:extLst>
          </p:cNvPr>
          <p:cNvSpPr>
            <a:spLocks noGrp="1"/>
          </p:cNvSpPr>
          <p:nvPr>
            <p:ph type="title"/>
          </p:nvPr>
        </p:nvSpPr>
        <p:spPr/>
        <p:txBody>
          <a:bodyPr/>
          <a:lstStyle/>
          <a:p>
            <a:r>
              <a:rPr lang="en-US" dirty="0"/>
              <a:t>Why ED Hospitalist Team?</a:t>
            </a:r>
          </a:p>
        </p:txBody>
      </p:sp>
      <p:sp>
        <p:nvSpPr>
          <p:cNvPr id="3" name="Text Placeholder 2">
            <a:extLst>
              <a:ext uri="{FF2B5EF4-FFF2-40B4-BE49-F238E27FC236}">
                <a16:creationId xmlns:a16="http://schemas.microsoft.com/office/drawing/2014/main" id="{AD246B6F-EFA4-52BF-3E26-8AC397EAC1C9}"/>
              </a:ext>
            </a:extLst>
          </p:cNvPr>
          <p:cNvSpPr>
            <a:spLocks noGrp="1"/>
          </p:cNvSpPr>
          <p:nvPr>
            <p:ph type="body" idx="1"/>
          </p:nvPr>
        </p:nvSpPr>
        <p:spPr>
          <a:xfrm>
            <a:off x="386080" y="1437640"/>
            <a:ext cx="8229600" cy="4525963"/>
          </a:xfrm>
        </p:spPr>
        <p:txBody>
          <a:bodyPr/>
          <a:lstStyle/>
          <a:p>
            <a:r>
              <a:rPr lang="en-US" dirty="0"/>
              <a:t>Prompt </a:t>
            </a:r>
            <a:r>
              <a:rPr lang="en-US" dirty="0">
                <a:hlinkClick r:id="rId3"/>
              </a:rPr>
              <a:t>admission</a:t>
            </a:r>
            <a:r>
              <a:rPr lang="en-US" dirty="0"/>
              <a:t> of ED patients</a:t>
            </a:r>
          </a:p>
          <a:p>
            <a:r>
              <a:rPr lang="en-US" dirty="0"/>
              <a:t>Improvement in the continuity of care</a:t>
            </a:r>
          </a:p>
          <a:p>
            <a:r>
              <a:rPr lang="en-US" dirty="0"/>
              <a:t>Better and Increased communication between ED and EDH</a:t>
            </a:r>
          </a:p>
          <a:p>
            <a:r>
              <a:rPr lang="en-US" dirty="0"/>
              <a:t>Patient throughput</a:t>
            </a:r>
          </a:p>
          <a:p>
            <a:r>
              <a:rPr lang="en-US" dirty="0"/>
              <a:t>Patient satisfaction</a:t>
            </a:r>
          </a:p>
          <a:p>
            <a:r>
              <a:rPr lang="en-US" dirty="0"/>
              <a:t>Decrease LOS</a:t>
            </a:r>
          </a:p>
          <a:p>
            <a:r>
              <a:rPr lang="en-US" dirty="0"/>
              <a:t>Achieve System priorities</a:t>
            </a:r>
          </a:p>
          <a:p>
            <a:endParaRPr lang="en-US" dirty="0"/>
          </a:p>
        </p:txBody>
      </p:sp>
    </p:spTree>
    <p:extLst>
      <p:ext uri="{BB962C8B-B14F-4D97-AF65-F5344CB8AC3E}">
        <p14:creationId xmlns:p14="http://schemas.microsoft.com/office/powerpoint/2010/main" val="350611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BFF85-D046-F13F-0463-4F8F77116F50}"/>
              </a:ext>
            </a:extLst>
          </p:cNvPr>
          <p:cNvSpPr>
            <a:spLocks noGrp="1"/>
          </p:cNvSpPr>
          <p:nvPr>
            <p:ph type="title"/>
          </p:nvPr>
        </p:nvSpPr>
        <p:spPr/>
        <p:txBody>
          <a:bodyPr/>
          <a:lstStyle/>
          <a:p>
            <a:r>
              <a:rPr lang="en-US" dirty="0"/>
              <a:t>Challenges</a:t>
            </a:r>
          </a:p>
        </p:txBody>
      </p:sp>
      <p:sp>
        <p:nvSpPr>
          <p:cNvPr id="3" name="Text Placeholder 2">
            <a:extLst>
              <a:ext uri="{FF2B5EF4-FFF2-40B4-BE49-F238E27FC236}">
                <a16:creationId xmlns:a16="http://schemas.microsoft.com/office/drawing/2014/main" id="{EC02DDC9-6BC7-209F-71E7-6DDA304C244C}"/>
              </a:ext>
            </a:extLst>
          </p:cNvPr>
          <p:cNvSpPr>
            <a:spLocks noGrp="1"/>
          </p:cNvSpPr>
          <p:nvPr>
            <p:ph type="body" idx="1"/>
          </p:nvPr>
        </p:nvSpPr>
        <p:spPr>
          <a:xfrm>
            <a:off x="284480" y="1417320"/>
            <a:ext cx="8229600" cy="4525963"/>
          </a:xfrm>
        </p:spPr>
        <p:txBody>
          <a:bodyPr>
            <a:normAutofit fontScale="92500" lnSpcReduction="10000"/>
          </a:bodyPr>
          <a:lstStyle/>
          <a:p>
            <a:r>
              <a:rPr lang="en-US" dirty="0"/>
              <a:t>Perceived competition with IM</a:t>
            </a:r>
          </a:p>
          <a:p>
            <a:r>
              <a:rPr lang="en-US" dirty="0"/>
              <a:t>IM Residency and teaching opportunities</a:t>
            </a:r>
          </a:p>
          <a:p>
            <a:r>
              <a:rPr lang="en-US" dirty="0"/>
              <a:t>Academic appointment and reporting structure</a:t>
            </a:r>
          </a:p>
          <a:p>
            <a:r>
              <a:rPr lang="en-US" dirty="0"/>
              <a:t>Strong Medical Direction and Leadership</a:t>
            </a:r>
          </a:p>
          <a:p>
            <a:r>
              <a:rPr lang="en-US" dirty="0"/>
              <a:t>APP Oversight</a:t>
            </a:r>
          </a:p>
          <a:p>
            <a:r>
              <a:rPr lang="en-US" dirty="0"/>
              <a:t>Getting your faculty onboard/setting expectations</a:t>
            </a:r>
          </a:p>
          <a:p>
            <a:r>
              <a:rPr lang="en-US" dirty="0"/>
              <a:t>Resources to recruit, hire, onboard, dashboards, oversight</a:t>
            </a:r>
          </a:p>
          <a:p>
            <a:pPr marL="114300" indent="0">
              <a:buNone/>
            </a:pPr>
            <a:endParaRPr lang="en-US" dirty="0"/>
          </a:p>
        </p:txBody>
      </p:sp>
    </p:spTree>
    <p:extLst>
      <p:ext uri="{BB962C8B-B14F-4D97-AF65-F5344CB8AC3E}">
        <p14:creationId xmlns:p14="http://schemas.microsoft.com/office/powerpoint/2010/main" val="203859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g1f450a66157_0_15"/>
          <p:cNvSpPr txBox="1">
            <a:spLocks noGrp="1"/>
          </p:cNvSpPr>
          <p:nvPr>
            <p:ph type="title"/>
          </p:nvPr>
        </p:nvSpPr>
        <p:spPr>
          <a:xfrm>
            <a:off x="457200" y="157774"/>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ED Hospitalist PEARLS</a:t>
            </a:r>
            <a:endParaRPr dirty="0"/>
          </a:p>
        </p:txBody>
      </p:sp>
      <p:sp>
        <p:nvSpPr>
          <p:cNvPr id="43" name="Google Shape;43;g1f450a66157_0_1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indent="-457200"/>
            <a:r>
              <a:rPr lang="en-US" dirty="0"/>
              <a:t>Recognize necessary resources</a:t>
            </a:r>
          </a:p>
          <a:p>
            <a:pPr indent="-457200"/>
            <a:r>
              <a:rPr lang="en-US" dirty="0"/>
              <a:t>Understand role/expectations</a:t>
            </a:r>
          </a:p>
          <a:p>
            <a:pPr indent="-457200"/>
            <a:r>
              <a:rPr lang="en-US" dirty="0"/>
              <a:t>Communication</a:t>
            </a:r>
          </a:p>
          <a:p>
            <a:pPr indent="-457200"/>
            <a:r>
              <a:rPr lang="en-US" dirty="0"/>
              <a:t>Billing and metrics</a:t>
            </a:r>
          </a:p>
          <a:p>
            <a:pPr indent="-457200"/>
            <a:r>
              <a:rPr lang="en-US" dirty="0"/>
              <a:t>Criteria for capping and expectations</a:t>
            </a:r>
          </a:p>
          <a:p>
            <a:pPr indent="-457200"/>
            <a:r>
              <a:rPr lang="en-US" dirty="0"/>
              <a:t>Innovate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7E59-51D2-208A-736F-2F84318FC905}"/>
              </a:ext>
            </a:extLst>
          </p:cNvPr>
          <p:cNvSpPr>
            <a:spLocks noGrp="1"/>
          </p:cNvSpPr>
          <p:nvPr>
            <p:ph type="title"/>
          </p:nvPr>
        </p:nvSpPr>
        <p:spPr/>
        <p:txBody>
          <a:bodyPr/>
          <a:lstStyle/>
          <a:p>
            <a:r>
              <a:rPr lang="en-US" dirty="0"/>
              <a:t>Growing Future</a:t>
            </a:r>
          </a:p>
        </p:txBody>
      </p:sp>
      <p:sp>
        <p:nvSpPr>
          <p:cNvPr id="3" name="Text Placeholder 2">
            <a:extLst>
              <a:ext uri="{FF2B5EF4-FFF2-40B4-BE49-F238E27FC236}">
                <a16:creationId xmlns:a16="http://schemas.microsoft.com/office/drawing/2014/main" id="{6B7A9920-131E-A819-DE2B-D032A62F2818}"/>
              </a:ext>
            </a:extLst>
          </p:cNvPr>
          <p:cNvSpPr>
            <a:spLocks noGrp="1"/>
          </p:cNvSpPr>
          <p:nvPr>
            <p:ph type="body" idx="1"/>
          </p:nvPr>
        </p:nvSpPr>
        <p:spPr/>
        <p:txBody>
          <a:bodyPr/>
          <a:lstStyle/>
          <a:p>
            <a:r>
              <a:rPr lang="en-US" dirty="0"/>
              <a:t> 24-bed ED/EDH Observation Unit</a:t>
            </a:r>
          </a:p>
          <a:p>
            <a:r>
              <a:rPr lang="en-US" dirty="0"/>
              <a:t>Streamline coordinated care</a:t>
            </a:r>
          </a:p>
          <a:p>
            <a:r>
              <a:rPr lang="en-US" dirty="0"/>
              <a:t>Decrease LOS</a:t>
            </a:r>
          </a:p>
          <a:p>
            <a:r>
              <a:rPr lang="en-US" dirty="0"/>
              <a:t>Decrease re-admits</a:t>
            </a:r>
          </a:p>
          <a:p>
            <a:r>
              <a:rPr lang="en-US" dirty="0"/>
              <a:t>Patient Flow Center </a:t>
            </a:r>
          </a:p>
          <a:p>
            <a:r>
              <a:rPr lang="en-US" dirty="0"/>
              <a:t>Growth opportunity- ortho, oncology, etc.</a:t>
            </a:r>
          </a:p>
          <a:p>
            <a:endParaRPr lang="en-US" dirty="0"/>
          </a:p>
        </p:txBody>
      </p:sp>
    </p:spTree>
    <p:extLst>
      <p:ext uri="{BB962C8B-B14F-4D97-AF65-F5344CB8AC3E}">
        <p14:creationId xmlns:p14="http://schemas.microsoft.com/office/powerpoint/2010/main" val="33977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92F3-A07A-09B0-BFDE-917D983647DB}"/>
              </a:ext>
            </a:extLst>
          </p:cNvPr>
          <p:cNvSpPr>
            <a:spLocks noGrp="1"/>
          </p:cNvSpPr>
          <p:nvPr>
            <p:ph type="title"/>
          </p:nvPr>
        </p:nvSpPr>
        <p:spPr/>
        <p:txBody>
          <a:bodyPr/>
          <a:lstStyle/>
          <a:p>
            <a:r>
              <a:rPr lang="en-US" dirty="0"/>
              <a:t>Observation Objectives</a:t>
            </a:r>
          </a:p>
        </p:txBody>
      </p:sp>
      <p:sp>
        <p:nvSpPr>
          <p:cNvPr id="3" name="Text Placeholder 2">
            <a:extLst>
              <a:ext uri="{FF2B5EF4-FFF2-40B4-BE49-F238E27FC236}">
                <a16:creationId xmlns:a16="http://schemas.microsoft.com/office/drawing/2014/main" id="{0FE3A331-7FE9-6548-4A6C-628E9699B5EB}"/>
              </a:ext>
            </a:extLst>
          </p:cNvPr>
          <p:cNvSpPr>
            <a:spLocks noGrp="1"/>
          </p:cNvSpPr>
          <p:nvPr>
            <p:ph type="body" idx="1"/>
          </p:nvPr>
        </p:nvSpPr>
        <p:spPr/>
        <p:txBody>
          <a:bodyPr>
            <a:normAutofit fontScale="85000" lnSpcReduction="20000"/>
          </a:bodyPr>
          <a:lstStyle/>
          <a:p>
            <a:r>
              <a:rPr lang="en-US" dirty="0"/>
              <a:t>ED throughput?</a:t>
            </a:r>
          </a:p>
          <a:p>
            <a:pPr marL="64008" indent="0">
              <a:buNone/>
            </a:pPr>
            <a:endParaRPr lang="en-US" dirty="0"/>
          </a:p>
          <a:p>
            <a:r>
              <a:rPr lang="en-US" dirty="0"/>
              <a:t>Decreased LOS?</a:t>
            </a:r>
          </a:p>
          <a:p>
            <a:pPr marL="64008" indent="0">
              <a:buNone/>
            </a:pPr>
            <a:endParaRPr lang="en-US" dirty="0"/>
          </a:p>
          <a:p>
            <a:r>
              <a:rPr lang="en-US" dirty="0"/>
              <a:t>Decreased re-admit rate?</a:t>
            </a:r>
          </a:p>
          <a:p>
            <a:endParaRPr lang="en-US" dirty="0"/>
          </a:p>
          <a:p>
            <a:r>
              <a:rPr lang="en-US" dirty="0"/>
              <a:t>Create inpatient beds?</a:t>
            </a:r>
          </a:p>
          <a:p>
            <a:endParaRPr lang="en-US" dirty="0"/>
          </a:p>
          <a:p>
            <a:r>
              <a:rPr lang="en-US" dirty="0"/>
              <a:t>To standardize care?</a:t>
            </a:r>
          </a:p>
          <a:p>
            <a:endParaRPr lang="en-US" dirty="0"/>
          </a:p>
          <a:p>
            <a:r>
              <a:rPr lang="en-US" dirty="0"/>
              <a:t>To improve </a:t>
            </a:r>
            <a:r>
              <a:rPr lang="en-US" dirty="0" err="1"/>
              <a:t>pt</a:t>
            </a:r>
            <a:r>
              <a:rPr lang="en-US" dirty="0"/>
              <a:t> and staff satisfaction?</a:t>
            </a:r>
          </a:p>
          <a:p>
            <a:endParaRPr lang="en-US" dirty="0"/>
          </a:p>
        </p:txBody>
      </p:sp>
      <p:pic>
        <p:nvPicPr>
          <p:cNvPr id="4" name="Picture 2">
            <a:extLst>
              <a:ext uri="{FF2B5EF4-FFF2-40B4-BE49-F238E27FC236}">
                <a16:creationId xmlns:a16="http://schemas.microsoft.com/office/drawing/2014/main" id="{F9800E16-4DF5-F3FF-7682-14BD04EDD15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15609" y="2014330"/>
            <a:ext cx="3295464" cy="2513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01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9AFC-1ACA-273C-609D-9693EC49A71E}"/>
              </a:ext>
            </a:extLst>
          </p:cNvPr>
          <p:cNvSpPr>
            <a:spLocks noGrp="1"/>
          </p:cNvSpPr>
          <p:nvPr>
            <p:ph type="title"/>
          </p:nvPr>
        </p:nvSpPr>
        <p:spPr>
          <a:xfrm>
            <a:off x="145774" y="157774"/>
            <a:ext cx="8541026" cy="968661"/>
          </a:xfrm>
        </p:spPr>
        <p:txBody>
          <a:bodyPr>
            <a:normAutofit/>
          </a:bodyPr>
          <a:lstStyle/>
          <a:p>
            <a:r>
              <a:rPr lang="en-US" dirty="0"/>
              <a:t>Stay on Target with administration</a:t>
            </a:r>
          </a:p>
        </p:txBody>
      </p:sp>
      <p:sp>
        <p:nvSpPr>
          <p:cNvPr id="3" name="Text Placeholder 2">
            <a:extLst>
              <a:ext uri="{FF2B5EF4-FFF2-40B4-BE49-F238E27FC236}">
                <a16:creationId xmlns:a16="http://schemas.microsoft.com/office/drawing/2014/main" id="{CF7C64E0-67D7-30EC-73EB-119BCD81203B}"/>
              </a:ext>
            </a:extLst>
          </p:cNvPr>
          <p:cNvSpPr>
            <a:spLocks noGrp="1"/>
          </p:cNvSpPr>
          <p:nvPr>
            <p:ph type="body" idx="1"/>
          </p:nvPr>
        </p:nvSpPr>
        <p:spPr>
          <a:xfrm>
            <a:off x="337931" y="1289457"/>
            <a:ext cx="4605130" cy="4525963"/>
          </a:xfrm>
        </p:spPr>
        <p:txBody>
          <a:bodyPr>
            <a:normAutofit fontScale="92500" lnSpcReduction="10000"/>
          </a:bodyPr>
          <a:lstStyle/>
          <a:p>
            <a:r>
              <a:rPr lang="en-US" dirty="0"/>
              <a:t>Always start your discussions with the hospital by addressing the agreed-upon objectives.  </a:t>
            </a:r>
          </a:p>
          <a:p>
            <a:endParaRPr lang="en-US" dirty="0"/>
          </a:p>
          <a:p>
            <a:r>
              <a:rPr lang="en-US" dirty="0"/>
              <a:t>Their proposed objectives may change as new issues arise.  -Stay on the same page</a:t>
            </a:r>
          </a:p>
          <a:p>
            <a:endParaRPr lang="en-US" dirty="0"/>
          </a:p>
        </p:txBody>
      </p:sp>
      <p:pic>
        <p:nvPicPr>
          <p:cNvPr id="4" name="Picture 2">
            <a:extLst>
              <a:ext uri="{FF2B5EF4-FFF2-40B4-BE49-F238E27FC236}">
                <a16:creationId xmlns:a16="http://schemas.microsoft.com/office/drawing/2014/main" id="{C1A4FC83-A460-0DF8-C562-E175F9048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330" y="1983117"/>
            <a:ext cx="3472070" cy="3138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369875"/>
      </p:ext>
    </p:extLst>
  </p:cSld>
  <p:clrMapOvr>
    <a:masterClrMapping/>
  </p:clrMapOvr>
</p:sld>
</file>

<file path=ppt/theme/theme1.xml><?xml version="1.0" encoding="utf-8"?>
<a:theme xmlns:a="http://schemas.openxmlformats.org/drawingml/2006/main" name="AACEM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18215</TotalTime>
  <Words>999</Words>
  <Application>Microsoft Office PowerPoint</Application>
  <PresentationFormat>On-screen Show (4:3)</PresentationFormat>
  <Paragraphs>131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BlinkMacSystemFont</vt:lpstr>
      <vt:lpstr>Calibri</vt:lpstr>
      <vt:lpstr>Cambria</vt:lpstr>
      <vt:lpstr>Merriweather</vt:lpstr>
      <vt:lpstr>AACEM PowerPoint Template</vt:lpstr>
      <vt:lpstr>Emergency Department led Hospitalist and Observation</vt:lpstr>
      <vt:lpstr>ED Hospitalist Team</vt:lpstr>
      <vt:lpstr>PowerPoint Presentation</vt:lpstr>
      <vt:lpstr>Why ED Hospitalist Team?</vt:lpstr>
      <vt:lpstr>Challenges</vt:lpstr>
      <vt:lpstr>ED Hospitalist PEARLS</vt:lpstr>
      <vt:lpstr>Growing Future</vt:lpstr>
      <vt:lpstr>Observation Objectives</vt:lpstr>
      <vt:lpstr>Stay on Target with administration</vt:lpstr>
      <vt:lpstr>Find the Niche of your Unit</vt:lpstr>
      <vt:lpstr>Standardize … but be flexible </vt:lpstr>
      <vt:lpstr>Hardwire Care</vt:lpstr>
      <vt:lpstr>Don’t………</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Department Lead Hospitalist and Observation</dc:title>
  <dc:creator>Megan Schagrin</dc:creator>
  <cp:lastModifiedBy>Melendez, Ashlee</cp:lastModifiedBy>
  <cp:revision>12</cp:revision>
  <cp:lastPrinted>2023-03-16T15:41:09Z</cp:lastPrinted>
  <dcterms:created xsi:type="dcterms:W3CDTF">2016-01-28T22:56:32Z</dcterms:created>
  <dcterms:modified xsi:type="dcterms:W3CDTF">2023-03-16T15:45:40Z</dcterms:modified>
</cp:coreProperties>
</file>