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71" r:id="rId8"/>
    <p:sldId id="262" r:id="rId9"/>
    <p:sldId id="264" r:id="rId10"/>
    <p:sldId id="265" r:id="rId11"/>
    <p:sldId id="266" r:id="rId12"/>
    <p:sldId id="267" r:id="rId13"/>
    <p:sldId id="268" r:id="rId14"/>
    <p:sldId id="269" r:id="rId15"/>
    <p:sldId id="270" r:id="rId16"/>
    <p:sldId id="272"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2lasJOwfkvAqGNEm1dJ3yeZRC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4694"/>
  </p:normalViewPr>
  <p:slideViewPr>
    <p:cSldViewPr snapToGrid="0">
      <p:cViewPr varScale="1">
        <p:scale>
          <a:sx n="83" d="100"/>
          <a:sy n="83" d="100"/>
        </p:scale>
        <p:origin x="14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6111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aanp.org/advocacy/state/state-practice-environment" TargetMode="External"/><Relationship Id="rId3" Type="http://schemas.openxmlformats.org/officeDocument/2006/relationships/hyperlink" Target="https://s3.documentcloud.org/documents/23605675/american-physician-partners-redact.pdf" TargetMode="External"/><Relationship Id="rId7" Type="http://schemas.openxmlformats.org/officeDocument/2006/relationships/hyperlink" Target="https://ejournal.msmaonline.com/publication/?m=63060&amp;i=735364&amp;p=20&amp;ver=html5" TargetMode="External"/><Relationship Id="rId12" Type="http://schemas.openxmlformats.org/officeDocument/2006/relationships/hyperlink" Target="https://www.cms.gov/nosurprise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jamanetwork.com/journals/jamanetworkopen/fullarticle/2798248" TargetMode="External"/><Relationship Id="rId11" Type="http://schemas.openxmlformats.org/officeDocument/2006/relationships/hyperlink" Target="https://web.archive.org/web/20210409033357/https:/www.envisionphysicianservices.com/campaigns/breakthrough-series/presentation-materials/presentations/09-staffing-your-ed-core-concepts.pdf" TargetMode="External"/><Relationship Id="rId5" Type="http://schemas.openxmlformats.org/officeDocument/2006/relationships/hyperlink" Target="https://econ.uic.edu/profiles/chen-yiqun/" TargetMode="External"/><Relationship Id="rId10" Type="http://schemas.openxmlformats.org/officeDocument/2006/relationships/hyperlink" Target="https://www.bls.gov/oes/current/oes_stru.htm" TargetMode="External"/><Relationship Id="rId4" Type="http://schemas.openxmlformats.org/officeDocument/2006/relationships/hyperlink" Target="https://www.nber.org/papers/w30608" TargetMode="External"/><Relationship Id="rId9" Type="http://schemas.openxmlformats.org/officeDocument/2006/relationships/hyperlink" Target="https://www.jem-journal.com/article/S0736-4679(20)30006-8/fulltex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mergencyphysicians.org/globalassets/emphysicians/all-pdfs/acep_emergency_care__scope_of_practice_pptx.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ber.org/papers/w3060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 name="Google Shape;2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4750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10e4ebf1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t>44% think APPs contribute to the academic mission</a:t>
            </a:r>
          </a:p>
          <a:p>
            <a:r>
              <a:rPr lang="en-US" dirty="0"/>
              <a:t>13% believe they do not</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3989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10e4ebf1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smtClean="0"/>
              <a:t>Revenues</a:t>
            </a:r>
            <a:r>
              <a:rPr lang="en-US" baseline="0" dirty="0" smtClean="0"/>
              <a:t> per hour based on BILH community hospital affiliates actual average </a:t>
            </a:r>
            <a:r>
              <a:rPr lang="en-US" baseline="0" dirty="0" err="1" smtClean="0"/>
              <a:t>wRVUs</a:t>
            </a:r>
            <a:r>
              <a:rPr lang="en-US" baseline="0" dirty="0" smtClean="0"/>
              <a:t> / </a:t>
            </a:r>
            <a:r>
              <a:rPr lang="en-US" baseline="0" dirty="0" err="1" smtClean="0"/>
              <a:t>pt</a:t>
            </a:r>
            <a:r>
              <a:rPr lang="en-US" baseline="0" dirty="0" smtClean="0"/>
              <a:t> for APP level of acuity of 3.40 at per </a:t>
            </a:r>
            <a:r>
              <a:rPr lang="en-US" baseline="0" dirty="0" err="1" smtClean="0"/>
              <a:t>pt</a:t>
            </a:r>
            <a:r>
              <a:rPr lang="en-US" baseline="0" dirty="0" smtClean="0"/>
              <a:t>, then multiplied by number of pts per hour </a:t>
            </a:r>
            <a:endParaRPr lang="en-US" dirty="0" smtClean="0"/>
          </a:p>
          <a:p>
            <a:r>
              <a:rPr lang="en-US" dirty="0" smtClean="0"/>
              <a:t>MD</a:t>
            </a:r>
            <a:r>
              <a:rPr lang="en-US" baseline="0" dirty="0" smtClean="0"/>
              <a:t> costs = $250 per hour ($200/h +25% fringe; APP cost = $100 per hour ($80/h +25% fringe)</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3989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10e4ebf1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501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1f450a6615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1f450a6615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61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10e4ebf1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7863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10e4ebf1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l">
              <a:buNone/>
            </a:pPr>
            <a:r>
              <a:rPr lang="en-US" b="0" i="0" dirty="0">
                <a:solidFill>
                  <a:srgbClr val="000000"/>
                </a:solidFill>
                <a:effectLst/>
                <a:latin typeface="Open Sans" panose="020B0606030504020204" pitchFamily="34" charset="0"/>
              </a:rPr>
              <a:t>Pregnant and scared, Natasha Valle went to Clarksville’s </a:t>
            </a:r>
            <a:r>
              <a:rPr lang="en-US" b="0" i="0" dirty="0" err="1">
                <a:solidFill>
                  <a:srgbClr val="000000"/>
                </a:solidFill>
                <a:effectLst/>
                <a:latin typeface="Open Sans" panose="020B0606030504020204" pitchFamily="34" charset="0"/>
              </a:rPr>
              <a:t>Tennova</a:t>
            </a:r>
            <a:r>
              <a:rPr lang="en-US" b="0" i="0" dirty="0">
                <a:solidFill>
                  <a:srgbClr val="000000"/>
                </a:solidFill>
                <a:effectLst/>
                <a:latin typeface="Open Sans" panose="020B0606030504020204" pitchFamily="34" charset="0"/>
              </a:rPr>
              <a:t> Healthcare hospital in January 2021 because she was bleeding. She didn’t know much about miscarriage, but this seemed like one.</a:t>
            </a:r>
          </a:p>
          <a:p>
            <a:pPr marL="158750" indent="0" algn="l">
              <a:buNone/>
            </a:pPr>
            <a:r>
              <a:rPr lang="en-US" b="0" i="0" dirty="0">
                <a:solidFill>
                  <a:srgbClr val="000000"/>
                </a:solidFill>
                <a:effectLst/>
                <a:latin typeface="Open Sans" panose="020B0606030504020204" pitchFamily="34" charset="0"/>
              </a:rPr>
              <a:t>In the emergency room, she was examined then sent home, she said. She went back when her cramping became excruciating. Then home again. Valle said it ultimately took three trips to the ER on three consecutive days, generating three separate bills, before she saw a doctor who looked at her bloodwork and confirmed her fears.</a:t>
            </a:r>
          </a:p>
          <a:p>
            <a:pPr marL="158750" indent="0" algn="l">
              <a:buNone/>
            </a:pPr>
            <a:endParaRPr lang="en-US" b="0" i="0" dirty="0">
              <a:solidFill>
                <a:srgbClr val="000000"/>
              </a:solidFill>
              <a:effectLst/>
              <a:latin typeface="Open Sans" panose="020B0606030504020204" pitchFamily="34" charset="0"/>
            </a:endParaRPr>
          </a:p>
          <a:p>
            <a:pPr marL="158750" indent="0" algn="l">
              <a:buNone/>
            </a:pPr>
            <a:r>
              <a:rPr lang="en-US" b="0" i="0" dirty="0">
                <a:solidFill>
                  <a:srgbClr val="000000"/>
                </a:solidFill>
                <a:effectLst/>
                <a:latin typeface="Open Sans" panose="020B0606030504020204" pitchFamily="34" charset="0"/>
              </a:rPr>
              <a:t>“At the time I wasn’t thinking, ‘Oh, I need to see a doctor,’ ” Valle said. “But when you think about it, it’s like, ‘Well — dang — why didn’t I see a doctor?’ ”</a:t>
            </a:r>
          </a:p>
          <a:p>
            <a:pPr marL="158750" indent="0" algn="l">
              <a:buNone/>
            </a:pPr>
            <a:endParaRPr lang="en-US" b="0" i="0" dirty="0">
              <a:solidFill>
                <a:srgbClr val="000000"/>
              </a:solidFill>
              <a:effectLst/>
              <a:latin typeface="Open Sans" panose="020B0606030504020204" pitchFamily="34" charset="0"/>
            </a:endParaRPr>
          </a:p>
          <a:p>
            <a:pPr marL="158750" indent="0" algn="l">
              <a:buNone/>
            </a:pPr>
            <a:r>
              <a:rPr lang="en-US" b="0" i="0" dirty="0">
                <a:solidFill>
                  <a:srgbClr val="000000"/>
                </a:solidFill>
                <a:effectLst/>
                <a:latin typeface="Open Sans" panose="020B0606030504020204" pitchFamily="34" charset="0"/>
              </a:rPr>
              <a:t>It’s unclear if the repeat ER visits were due to delays in seeing a physician, or if that affected her care, but the experience worried her. And she’s still paying the bills.</a:t>
            </a:r>
          </a:p>
          <a:p>
            <a:pPr marL="158750" indent="0" algn="l">
              <a:buNone/>
            </a:pPr>
            <a:endParaRPr lang="en-US" b="0" i="0" dirty="0">
              <a:solidFill>
                <a:srgbClr val="000000"/>
              </a:solidFill>
              <a:effectLst/>
              <a:latin typeface="Open Sans" panose="020B0606030504020204" pitchFamily="34" charset="0"/>
            </a:endParaRPr>
          </a:p>
          <a:p>
            <a:pPr marL="158750" indent="0" algn="l">
              <a:buNone/>
            </a:pPr>
            <a:r>
              <a:rPr lang="en-US" b="0" i="0" dirty="0">
                <a:solidFill>
                  <a:srgbClr val="000000"/>
                </a:solidFill>
                <a:effectLst/>
                <a:latin typeface="Open Sans" panose="020B0606030504020204" pitchFamily="34" charset="0"/>
              </a:rPr>
              <a:t>The hospital declined to discuss Valle’s care, citing patient privacy. But 17 months before her three-day ordeal, </a:t>
            </a:r>
            <a:r>
              <a:rPr lang="en-US" b="0" i="0" dirty="0" err="1">
                <a:solidFill>
                  <a:srgbClr val="000000"/>
                </a:solidFill>
                <a:effectLst/>
                <a:latin typeface="Open Sans" panose="020B0606030504020204" pitchFamily="34" charset="0"/>
              </a:rPr>
              <a:t>Tennova</a:t>
            </a:r>
            <a:r>
              <a:rPr lang="en-US" b="0" i="0" dirty="0">
                <a:solidFill>
                  <a:srgbClr val="000000"/>
                </a:solidFill>
                <a:effectLst/>
                <a:latin typeface="Open Sans" panose="020B0606030504020204" pitchFamily="34" charset="0"/>
              </a:rPr>
              <a:t> had outsourced its emergency rooms to American Physician Partners, a medical staffing company owned by private equity investors. APP employs fewer doctors in its ERs as one of its cost-saving initiatives to increase earnings, according to </a:t>
            </a:r>
            <a:r>
              <a:rPr lang="en-US" b="0" i="0" u="none" strike="noStrike" dirty="0">
                <a:solidFill>
                  <a:srgbClr val="0073E5"/>
                </a:solidFill>
                <a:effectLst/>
                <a:latin typeface="Open Sans" panose="020B0606030504020204" pitchFamily="34" charset="0"/>
                <a:hlinkClick r:id="rId3"/>
              </a:rPr>
              <a:t>a confidential company document obtained by KHN and NPR</a:t>
            </a:r>
            <a:r>
              <a:rPr lang="en-US" b="0" i="0" dirty="0">
                <a:solidFill>
                  <a:srgbClr val="000000"/>
                </a:solidFill>
                <a:effectLst/>
                <a:latin typeface="Open Sans" panose="020B0606030504020204" pitchFamily="34" charset="0"/>
              </a:rPr>
              <a:t>.</a:t>
            </a:r>
          </a:p>
          <a:p>
            <a:pPr marL="158750" indent="0" algn="l">
              <a:buNone/>
            </a:pPr>
            <a:endParaRPr lang="en-US" b="0" i="0" dirty="0">
              <a:solidFill>
                <a:srgbClr val="000000"/>
              </a:solidFill>
              <a:effectLst/>
              <a:latin typeface="Open Sans" panose="020B0606030504020204" pitchFamily="34" charset="0"/>
            </a:endParaRPr>
          </a:p>
          <a:p>
            <a:pPr marL="158750" indent="0" algn="l">
              <a:buNone/>
            </a:pPr>
            <a:r>
              <a:rPr lang="en-US" b="0" i="0" dirty="0">
                <a:solidFill>
                  <a:srgbClr val="000000"/>
                </a:solidFill>
                <a:effectLst/>
                <a:latin typeface="Open Sans" panose="020B0606030504020204" pitchFamily="34" charset="0"/>
              </a:rPr>
              <a:t>This staffing strategy has permeated hospitals, and particularly emergency rooms, that seek to reduce their top expense: physician labor. While diagnosing and treating patients was once doctors’ domain, they are increasingly being replaced by nurse practitioners and physician assistants, collectively known as “midlevel practitioners,” who can perform many of the same duties and generate much of the same revenue for less than half the pay.</a:t>
            </a:r>
          </a:p>
          <a:p>
            <a:pPr marL="158750" indent="0" algn="l">
              <a:buNone/>
            </a:pPr>
            <a:endParaRPr lang="en-US" b="0" i="0" dirty="0">
              <a:solidFill>
                <a:srgbClr val="000000"/>
              </a:solidFill>
              <a:effectLst/>
              <a:latin typeface="Open Sans" panose="020B0606030504020204" pitchFamily="34" charset="0"/>
            </a:endParaRPr>
          </a:p>
          <a:p>
            <a:pPr marL="158750" indent="0" algn="l">
              <a:buNone/>
            </a:pPr>
            <a:r>
              <a:rPr lang="en-US" b="0" i="0" dirty="0">
                <a:solidFill>
                  <a:srgbClr val="000000"/>
                </a:solidFill>
                <a:effectLst/>
                <a:latin typeface="Open Sans" panose="020B0606030504020204" pitchFamily="34" charset="0"/>
              </a:rPr>
              <a:t>“APP has numerous cost saving initiatives underway as part of the Company’s continual focus on cost optimization,” the document says, including a “shift of staffing” between M.D.s and mid-level practitioners.</a:t>
            </a:r>
          </a:p>
          <a:p>
            <a:pPr marL="158750" indent="0" algn="l">
              <a:buNone/>
            </a:pPr>
            <a:r>
              <a:rPr lang="en-US" b="0" i="0" dirty="0">
                <a:solidFill>
                  <a:srgbClr val="000000"/>
                </a:solidFill>
                <a:effectLst/>
                <a:latin typeface="Open Sans" panose="020B0606030504020204" pitchFamily="34" charset="0"/>
              </a:rPr>
              <a:t>In a statement to KHN, American Physician Partners said this strategy is a way to ensure all ERs remain fully staffed, calling it a “blended model” that allows doctors, nurse practitioners and physician assistants “to provide care to their fullest potential.”</a:t>
            </a:r>
          </a:p>
          <a:p>
            <a:pPr marL="158750" indent="0" algn="l">
              <a:buNone/>
            </a:pPr>
            <a:endParaRPr lang="en-US" b="0" i="0" dirty="0">
              <a:solidFill>
                <a:srgbClr val="000000"/>
              </a:solidFill>
              <a:effectLst/>
              <a:latin typeface="Open Sans" panose="020B0606030504020204" pitchFamily="34" charset="0"/>
            </a:endParaRPr>
          </a:p>
          <a:p>
            <a:pPr marL="158750" indent="0" algn="l">
              <a:buNone/>
            </a:pPr>
            <a:r>
              <a:rPr lang="en-US" b="0" i="0" dirty="0">
                <a:solidFill>
                  <a:srgbClr val="000000"/>
                </a:solidFill>
                <a:effectLst/>
                <a:latin typeface="Open Sans" panose="020B0606030504020204" pitchFamily="34" charset="0"/>
              </a:rPr>
              <a:t>Critics of this strategy say the quest to save money results in treatment meted out by someone with far less training than a physician, leaving patients vulnerable to misdiagnoses, higher medical bills, and inadequate care. And these fears are bolstered by evidence that suggests dropping doctors from ERs may not be good for patients.</a:t>
            </a:r>
          </a:p>
          <a:p>
            <a:pPr marL="158750" indent="0" algn="l">
              <a:buNone/>
            </a:pPr>
            <a:r>
              <a:rPr lang="en-US" b="0" i="0" dirty="0">
                <a:solidFill>
                  <a:srgbClr val="000000"/>
                </a:solidFill>
                <a:effectLst/>
                <a:latin typeface="Open Sans" panose="020B0606030504020204" pitchFamily="34" charset="0"/>
              </a:rPr>
              <a:t>A </a:t>
            </a:r>
            <a:r>
              <a:rPr lang="en-US" b="0" i="0" u="none" strike="noStrike" dirty="0">
                <a:solidFill>
                  <a:srgbClr val="0073E5"/>
                </a:solidFill>
                <a:effectLst/>
                <a:latin typeface="Open Sans" panose="020B0606030504020204" pitchFamily="34" charset="0"/>
                <a:hlinkClick r:id="rId4"/>
              </a:rPr>
              <a:t>working paper</a:t>
            </a:r>
            <a:r>
              <a:rPr lang="en-US" b="0" i="0" dirty="0">
                <a:solidFill>
                  <a:srgbClr val="000000"/>
                </a:solidFill>
                <a:effectLst/>
                <a:latin typeface="Open Sans" panose="020B0606030504020204" pitchFamily="34" charset="0"/>
              </a:rPr>
              <a:t>, published in October by the National Bureau of Economic Research, analyzed roughly 1.1 million visits to 44 ERs throughout the Veterans Health Administration, where nurse practitioners can treat patients without oversight from doctors.</a:t>
            </a:r>
          </a:p>
          <a:p>
            <a:pPr marL="158750" indent="0" algn="l">
              <a:buNone/>
            </a:pPr>
            <a:r>
              <a:rPr lang="en-US" b="0" i="0" dirty="0">
                <a:solidFill>
                  <a:srgbClr val="000000"/>
                </a:solidFill>
                <a:effectLst/>
                <a:latin typeface="Open Sans" panose="020B0606030504020204" pitchFamily="34" charset="0"/>
              </a:rPr>
              <a:t>Researchers found that treatment by a nurse practitioner resulted on average in a 7% increase in cost of care and an 11% increase in length of stay, extending patients’ time in the ER by minutes for minor visits and hours for longer ones. These gaps widened among patients with more severe diagnoses, the study said, but could be somewhat mitigated by nurse practitioners with more experience.</a:t>
            </a:r>
          </a:p>
          <a:p>
            <a:pPr marL="158750" indent="0" algn="l">
              <a:buNone/>
            </a:pPr>
            <a:r>
              <a:rPr lang="en-US" b="0" i="0" dirty="0">
                <a:solidFill>
                  <a:srgbClr val="000000"/>
                </a:solidFill>
                <a:effectLst/>
                <a:latin typeface="Open Sans" panose="020B0606030504020204" pitchFamily="34" charset="0"/>
              </a:rPr>
              <a:t>The study also found that ER patients treated by a nurse practitioner were 20% more likely to be readmitted to the hospital for a preventable reason within 30 days, although the overall risk of readmission remained very small.</a:t>
            </a:r>
          </a:p>
          <a:p>
            <a:pPr marL="158750" indent="0" algn="l">
              <a:buNone/>
            </a:pPr>
            <a:r>
              <a:rPr lang="en-US" b="0" i="0" u="none" strike="noStrike" dirty="0" err="1">
                <a:solidFill>
                  <a:srgbClr val="0073E5"/>
                </a:solidFill>
                <a:effectLst/>
                <a:latin typeface="Open Sans" panose="020B0606030504020204" pitchFamily="34" charset="0"/>
                <a:hlinkClick r:id="rId5"/>
              </a:rPr>
              <a:t>Yiqun</a:t>
            </a:r>
            <a:r>
              <a:rPr lang="en-US" b="0" i="0" u="none" strike="noStrike" dirty="0">
                <a:solidFill>
                  <a:srgbClr val="0073E5"/>
                </a:solidFill>
                <a:effectLst/>
                <a:latin typeface="Open Sans" panose="020B0606030504020204" pitchFamily="34" charset="0"/>
                <a:hlinkClick r:id="rId5"/>
              </a:rPr>
              <a:t> Chen</a:t>
            </a:r>
            <a:r>
              <a:rPr lang="en-US" b="0" i="0" dirty="0">
                <a:solidFill>
                  <a:srgbClr val="000000"/>
                </a:solidFill>
                <a:effectLst/>
                <a:latin typeface="Open Sans" panose="020B0606030504020204" pitchFamily="34" charset="0"/>
              </a:rPr>
              <a:t>, who is an assistant professor of economics at the University of Illinois-Chicago and who co-authored the study, said these findings are not an indictment of nurse practitioners in the ER. Instead, she said, she hopes the study will guide how to best deploy nurse practitioners: in treatment of simpler cases or in circumstances when no doctor is available.</a:t>
            </a:r>
          </a:p>
          <a:p>
            <a:pPr marL="158750" indent="0" algn="l">
              <a:buNone/>
            </a:pPr>
            <a:r>
              <a:rPr lang="en-US" b="0" i="0" dirty="0">
                <a:solidFill>
                  <a:srgbClr val="000000"/>
                </a:solidFill>
                <a:effectLst/>
                <a:latin typeface="Open Sans" panose="020B0606030504020204" pitchFamily="34" charset="0"/>
              </a:rPr>
              <a:t>“It’s not just a simple question of if we can substitute physicians with nurse practitioners or not,” Chen said. “It depends on how we use them. If we just use them as independent providers, especially … for relatively complicated patients, it doesn’t seem to be a very good use.”</a:t>
            </a:r>
          </a:p>
          <a:p>
            <a:pPr marL="158750" indent="0" algn="l">
              <a:buNone/>
            </a:pPr>
            <a:r>
              <a:rPr lang="en-US" b="0" i="0" dirty="0">
                <a:solidFill>
                  <a:srgbClr val="000000"/>
                </a:solidFill>
                <a:effectLst/>
                <a:latin typeface="Open Sans" panose="020B0606030504020204" pitchFamily="34" charset="0"/>
              </a:rPr>
              <a:t>Chen’s research echoes smaller studies, like one from The Harvey L. Neiman Health Policy Institute that found </a:t>
            </a:r>
            <a:r>
              <a:rPr lang="en-US" b="0" i="0" dirty="0" err="1">
                <a:solidFill>
                  <a:srgbClr val="000000"/>
                </a:solidFill>
                <a:effectLst/>
                <a:latin typeface="Open Sans" panose="020B0606030504020204" pitchFamily="34" charset="0"/>
              </a:rPr>
              <a:t>nonphysician</a:t>
            </a:r>
            <a:r>
              <a:rPr lang="en-US" b="0" i="0" dirty="0">
                <a:solidFill>
                  <a:srgbClr val="000000"/>
                </a:solidFill>
                <a:effectLst/>
                <a:latin typeface="Open Sans" panose="020B0606030504020204" pitchFamily="34" charset="0"/>
              </a:rPr>
              <a:t> practitioners in ERs were associated with </a:t>
            </a:r>
            <a:r>
              <a:rPr lang="en-US" b="0" i="0" u="none" strike="noStrike" dirty="0">
                <a:solidFill>
                  <a:srgbClr val="0073E5"/>
                </a:solidFill>
                <a:effectLst/>
                <a:latin typeface="Open Sans" panose="020B0606030504020204" pitchFamily="34" charset="0"/>
                <a:hlinkClick r:id="rId6"/>
              </a:rPr>
              <a:t>a 5.3% increase in imaging</a:t>
            </a:r>
            <a:r>
              <a:rPr lang="en-US" b="0" i="0" dirty="0">
                <a:solidFill>
                  <a:srgbClr val="000000"/>
                </a:solidFill>
                <a:effectLst/>
                <a:latin typeface="Open Sans" panose="020B0606030504020204" pitchFamily="34" charset="0"/>
              </a:rPr>
              <a:t>, which could unnecessarily increase bills for patients. Separately, a study at the Hattiesburg Clinic in Mississippi found that midlevel practitioners in primary care — not in the emergency department — increased the out-of-pocket costs to patients while also leading to </a:t>
            </a:r>
            <a:r>
              <a:rPr lang="en-US" b="0" i="0" u="none" strike="noStrike" dirty="0">
                <a:solidFill>
                  <a:srgbClr val="0073E5"/>
                </a:solidFill>
                <a:effectLst/>
                <a:latin typeface="Open Sans" panose="020B0606030504020204" pitchFamily="34" charset="0"/>
                <a:hlinkClick r:id="rId7"/>
              </a:rPr>
              <a:t>worse performance on nine of 10 quality-of-care metrics</a:t>
            </a:r>
            <a:r>
              <a:rPr lang="en-US" b="0" i="0" dirty="0">
                <a:solidFill>
                  <a:srgbClr val="000000"/>
                </a:solidFill>
                <a:effectLst/>
                <a:latin typeface="Open Sans" panose="020B0606030504020204" pitchFamily="34" charset="0"/>
              </a:rPr>
              <a:t>, including cancer screenings and vaccination rates.</a:t>
            </a:r>
          </a:p>
          <a:p>
            <a:pPr marL="158750" indent="0" algn="l">
              <a:buNone/>
            </a:pPr>
            <a:r>
              <a:rPr lang="en-US" b="0" i="0" dirty="0">
                <a:solidFill>
                  <a:srgbClr val="000000"/>
                </a:solidFill>
                <a:effectLst/>
                <a:latin typeface="Open Sans" panose="020B0606030504020204" pitchFamily="34" charset="0"/>
              </a:rPr>
              <a:t>But definitive evidence remains elusive that replacing ER doctors with </a:t>
            </a:r>
            <a:r>
              <a:rPr lang="en-US" b="0" i="0" dirty="0" err="1">
                <a:solidFill>
                  <a:srgbClr val="000000"/>
                </a:solidFill>
                <a:effectLst/>
                <a:latin typeface="Open Sans" panose="020B0606030504020204" pitchFamily="34" charset="0"/>
              </a:rPr>
              <a:t>nonphysicians</a:t>
            </a:r>
            <a:r>
              <a:rPr lang="en-US" b="0" i="0" dirty="0">
                <a:solidFill>
                  <a:srgbClr val="000000"/>
                </a:solidFill>
                <a:effectLst/>
                <a:latin typeface="Open Sans" panose="020B0606030504020204" pitchFamily="34" charset="0"/>
              </a:rPr>
              <a:t> has a negative impact on patients, said Dr. Cameron </a:t>
            </a:r>
            <a:r>
              <a:rPr lang="en-US" b="0" i="0" dirty="0" err="1">
                <a:solidFill>
                  <a:srgbClr val="000000"/>
                </a:solidFill>
                <a:effectLst/>
                <a:latin typeface="Open Sans" panose="020B0606030504020204" pitchFamily="34" charset="0"/>
              </a:rPr>
              <a:t>Gettel</a:t>
            </a:r>
            <a:r>
              <a:rPr lang="en-US" b="0" i="0" dirty="0">
                <a:solidFill>
                  <a:srgbClr val="000000"/>
                </a:solidFill>
                <a:effectLst/>
                <a:latin typeface="Open Sans" panose="020B0606030504020204" pitchFamily="34" charset="0"/>
              </a:rPr>
              <a:t>, an assistant professor of emergency medicine at Yale. Private equity investment and the use of midlevel practitioners rose in lockstep in the ER, </a:t>
            </a:r>
            <a:r>
              <a:rPr lang="en-US" b="0" i="0" dirty="0" err="1">
                <a:solidFill>
                  <a:srgbClr val="000000"/>
                </a:solidFill>
                <a:effectLst/>
                <a:latin typeface="Open Sans" panose="020B0606030504020204" pitchFamily="34" charset="0"/>
              </a:rPr>
              <a:t>Gettel</a:t>
            </a:r>
            <a:r>
              <a:rPr lang="en-US" b="0" i="0" dirty="0">
                <a:solidFill>
                  <a:srgbClr val="000000"/>
                </a:solidFill>
                <a:effectLst/>
                <a:latin typeface="Open Sans" panose="020B0606030504020204" pitchFamily="34" charset="0"/>
              </a:rPr>
              <a:t> said, and in the absence of game-changing research, the pattern will likely continue.</a:t>
            </a:r>
          </a:p>
          <a:p>
            <a:pPr marL="158750" indent="0" algn="l">
              <a:buNone/>
            </a:pPr>
            <a:r>
              <a:rPr lang="en-US" b="0" i="0" dirty="0">
                <a:solidFill>
                  <a:srgbClr val="000000"/>
                </a:solidFill>
                <a:effectLst/>
                <a:latin typeface="Open Sans" panose="020B0606030504020204" pitchFamily="34" charset="0"/>
              </a:rPr>
              <a:t>“Worse patient outcomes haven’t really been shown across the board,” he said. “And I think until that is shown, then they will continue to play an increasing role.”</a:t>
            </a:r>
          </a:p>
          <a:p>
            <a:pPr marL="158750" indent="0" algn="l">
              <a:buNone/>
            </a:pPr>
            <a:r>
              <a:rPr lang="en-US" b="1" i="0" dirty="0">
                <a:solidFill>
                  <a:srgbClr val="000000"/>
                </a:solidFill>
                <a:effectLst/>
                <a:latin typeface="Opens Sans"/>
              </a:rPr>
              <a:t>For private equity firms, dropping ER docs is a ‘simple equation’</a:t>
            </a:r>
          </a:p>
          <a:p>
            <a:pPr marL="158750" indent="0" algn="l">
              <a:buNone/>
            </a:pPr>
            <a:r>
              <a:rPr lang="en-US" b="0" i="0" dirty="0">
                <a:solidFill>
                  <a:srgbClr val="000000"/>
                </a:solidFill>
                <a:effectLst/>
                <a:latin typeface="Open Sans" panose="020B0606030504020204" pitchFamily="34" charset="0"/>
              </a:rPr>
              <a:t>Private equity companies pool money from wealthy investors to buy their way into various industries, often slashing spending and seeking to flip businesses in three to seven years. While this business model is a proven moneymaker on Wall Street, it raises concerns in health care, where critics worry the pressure to turn big profits will influence life-or-death decisions that were once left solely to medical professionals.</a:t>
            </a:r>
          </a:p>
          <a:p>
            <a:pPr marL="158750" indent="0" algn="l">
              <a:buNone/>
            </a:pPr>
            <a:r>
              <a:rPr lang="en-US" b="0" i="0" dirty="0">
                <a:solidFill>
                  <a:srgbClr val="000000"/>
                </a:solidFill>
                <a:effectLst/>
                <a:latin typeface="Open Sans" panose="020B0606030504020204" pitchFamily="34" charset="0"/>
              </a:rPr>
              <a:t>Nearly $1 trillion in private equity funds have gone into almost 8,000 health care transactions over the past decade, according to industry tracker </a:t>
            </a:r>
            <a:r>
              <a:rPr lang="en-US" b="0" i="0" dirty="0" err="1">
                <a:solidFill>
                  <a:srgbClr val="000000"/>
                </a:solidFill>
                <a:effectLst/>
                <a:latin typeface="Open Sans" panose="020B0606030504020204" pitchFamily="34" charset="0"/>
              </a:rPr>
              <a:t>PitchBook</a:t>
            </a:r>
            <a:r>
              <a:rPr lang="en-US" b="0" i="0" dirty="0">
                <a:solidFill>
                  <a:srgbClr val="000000"/>
                </a:solidFill>
                <a:effectLst/>
                <a:latin typeface="Open Sans" panose="020B0606030504020204" pitchFamily="34" charset="0"/>
              </a:rPr>
              <a:t>, including buying into medical staffing companies that many hospitals hire to manage their emergency departments.</a:t>
            </a:r>
          </a:p>
          <a:p>
            <a:pPr marL="158750" indent="0" algn="l">
              <a:buNone/>
            </a:pPr>
            <a:r>
              <a:rPr lang="en-US" b="0" i="0" dirty="0">
                <a:solidFill>
                  <a:srgbClr val="000000"/>
                </a:solidFill>
                <a:effectLst/>
                <a:latin typeface="Open Sans" panose="020B0606030504020204" pitchFamily="34" charset="0"/>
              </a:rPr>
              <a:t>Two firms dominate the ER staffing industry: </a:t>
            </a:r>
            <a:r>
              <a:rPr lang="en-US" b="0" i="0" dirty="0" err="1">
                <a:solidFill>
                  <a:srgbClr val="000000"/>
                </a:solidFill>
                <a:effectLst/>
                <a:latin typeface="Open Sans" panose="020B0606030504020204" pitchFamily="34" charset="0"/>
              </a:rPr>
              <a:t>TeamHealth</a:t>
            </a:r>
            <a:r>
              <a:rPr lang="en-US" b="0" i="0" dirty="0">
                <a:solidFill>
                  <a:srgbClr val="000000"/>
                </a:solidFill>
                <a:effectLst/>
                <a:latin typeface="Open Sans" panose="020B0606030504020204" pitchFamily="34" charset="0"/>
              </a:rPr>
              <a:t>, bought by private equity firm Blackstone in 2016, and Envision Healthcare, bought by KKR in 2018. Trying to undercut these staffing giants is American Physician Partners, a rapidly expanding company that runs ERs in at least 17 states and is 50% owned by private equity firm BBH Capital Partners.</a:t>
            </a:r>
          </a:p>
          <a:p>
            <a:pPr marL="158750" indent="0" algn="l">
              <a:buNone/>
            </a:pPr>
            <a:r>
              <a:rPr lang="en-US" b="0" i="0" dirty="0">
                <a:solidFill>
                  <a:srgbClr val="000000"/>
                </a:solidFill>
                <a:effectLst/>
                <a:latin typeface="Open Sans" panose="020B0606030504020204" pitchFamily="34" charset="0"/>
              </a:rPr>
              <a:t>These staffing companies have been among the most aggressive in replacing doctors to cut costs, said Dr. Robert McNamara, a founder of the American Academy of Emergency Medicine and chair of emergency medicine at Temple University.</a:t>
            </a:r>
          </a:p>
          <a:p>
            <a:pPr marL="158750" indent="0" algn="l">
              <a:buNone/>
            </a:pPr>
            <a:r>
              <a:rPr lang="en-US" b="0" i="0" dirty="0">
                <a:solidFill>
                  <a:srgbClr val="000000"/>
                </a:solidFill>
                <a:effectLst/>
                <a:latin typeface="Open Sans" panose="020B0606030504020204" pitchFamily="34" charset="0"/>
              </a:rPr>
              <a:t>“It’s a relatively simple equation,” McNamara said. “Their No. 1 expense is the board-certified emergency physician. So they are going to want to keep that expense as low as possible.”</a:t>
            </a:r>
          </a:p>
          <a:p>
            <a:pPr marL="158750" indent="0" algn="l">
              <a:buNone/>
            </a:pPr>
            <a:r>
              <a:rPr lang="en-US" b="0" i="0" dirty="0">
                <a:solidFill>
                  <a:srgbClr val="000000"/>
                </a:solidFill>
                <a:effectLst/>
                <a:latin typeface="Open Sans" panose="020B0606030504020204" pitchFamily="34" charset="0"/>
              </a:rPr>
              <a:t>Not everyone sees the trend of private equity in ER staffing in a negative light. Jennifer Orozco, president of the American Academy of Physician Associates, which represents physician assistants, said even if the change — to use more </a:t>
            </a:r>
            <a:r>
              <a:rPr lang="en-US" b="0" i="0" dirty="0" err="1">
                <a:solidFill>
                  <a:srgbClr val="000000"/>
                </a:solidFill>
                <a:effectLst/>
                <a:latin typeface="Open Sans" panose="020B0606030504020204" pitchFamily="34" charset="0"/>
              </a:rPr>
              <a:t>nonphysician</a:t>
            </a:r>
            <a:r>
              <a:rPr lang="en-US" b="0" i="0" dirty="0">
                <a:solidFill>
                  <a:srgbClr val="000000"/>
                </a:solidFill>
                <a:effectLst/>
                <a:latin typeface="Open Sans" panose="020B0606030504020204" pitchFamily="34" charset="0"/>
              </a:rPr>
              <a:t> providers — is driven by the staffing firms’ desire to make more money, patients are still well served by a team approach that includes nurse practitioners and physician assistants.</a:t>
            </a:r>
          </a:p>
          <a:p>
            <a:pPr marL="158750" indent="0" algn="l">
              <a:buNone/>
            </a:pPr>
            <a:r>
              <a:rPr lang="en-US" b="0" i="0" dirty="0">
                <a:solidFill>
                  <a:srgbClr val="000000"/>
                </a:solidFill>
                <a:effectLst/>
                <a:latin typeface="Open Sans" panose="020B0606030504020204" pitchFamily="34" charset="0"/>
              </a:rPr>
              <a:t>“Though I see that shift, it’s not about profits at the end of the day,” Orozco said. “It’s about the patient.”</a:t>
            </a:r>
          </a:p>
          <a:p>
            <a:pPr marL="158750" indent="0" algn="l">
              <a:buNone/>
            </a:pPr>
            <a:r>
              <a:rPr lang="en-US" b="0" i="0" dirty="0">
                <a:solidFill>
                  <a:srgbClr val="000000"/>
                </a:solidFill>
                <a:effectLst/>
                <a:latin typeface="Open Sans" panose="020B0606030504020204" pitchFamily="34" charset="0"/>
              </a:rPr>
              <a:t>The “shift” is nearly invisible to patients because hospitals rarely promote branding from their ER staffing firms and there is little public documentation of private equity investments.</a:t>
            </a:r>
          </a:p>
          <a:p>
            <a:pPr marL="158750" indent="0" algn="l">
              <a:buNone/>
            </a:pPr>
            <a:r>
              <a:rPr lang="en-US" b="0" i="0" dirty="0">
                <a:solidFill>
                  <a:srgbClr val="000000"/>
                </a:solidFill>
                <a:effectLst/>
                <a:latin typeface="Open Sans" panose="020B0606030504020204" pitchFamily="34" charset="0"/>
              </a:rPr>
              <a:t>Dr. Arthur </a:t>
            </a:r>
            <a:r>
              <a:rPr lang="en-US" b="0" i="0" dirty="0" err="1">
                <a:solidFill>
                  <a:srgbClr val="000000"/>
                </a:solidFill>
                <a:effectLst/>
                <a:latin typeface="Open Sans" panose="020B0606030504020204" pitchFamily="34" charset="0"/>
              </a:rPr>
              <a:t>Smolensky</a:t>
            </a:r>
            <a:r>
              <a:rPr lang="en-US" b="0" i="0" dirty="0">
                <a:solidFill>
                  <a:srgbClr val="000000"/>
                </a:solidFill>
                <a:effectLst/>
                <a:latin typeface="Open Sans" panose="020B0606030504020204" pitchFamily="34" charset="0"/>
              </a:rPr>
              <a:t>, a Tennessee emergency medicine specialist attempting to measure private equity’s intrusion into ERs, said his review of hospital job postings and employment contracts in 14 major metropolitan areas found that 43% of ER patients were seen in ERs staffed by companies with </a:t>
            </a:r>
            <a:r>
              <a:rPr lang="en-US" b="0" i="0" dirty="0" err="1">
                <a:solidFill>
                  <a:srgbClr val="000000"/>
                </a:solidFill>
                <a:effectLst/>
                <a:latin typeface="Open Sans" panose="020B0606030504020204" pitchFamily="34" charset="0"/>
              </a:rPr>
              <a:t>nonphysician</a:t>
            </a:r>
            <a:r>
              <a:rPr lang="en-US" b="0" i="0" dirty="0">
                <a:solidFill>
                  <a:srgbClr val="000000"/>
                </a:solidFill>
                <a:effectLst/>
                <a:latin typeface="Open Sans" panose="020B0606030504020204" pitchFamily="34" charset="0"/>
              </a:rPr>
              <a:t> owners, nearly all of whom are private equity investors.</a:t>
            </a:r>
          </a:p>
          <a:p>
            <a:pPr marL="158750" indent="0" algn="l">
              <a:buNone/>
            </a:pPr>
            <a:r>
              <a:rPr lang="en-US" b="0" i="0" dirty="0" err="1">
                <a:solidFill>
                  <a:srgbClr val="000000"/>
                </a:solidFill>
                <a:effectLst/>
                <a:latin typeface="Open Sans" panose="020B0606030504020204" pitchFamily="34" charset="0"/>
              </a:rPr>
              <a:t>Smolensky</a:t>
            </a:r>
            <a:r>
              <a:rPr lang="en-US" b="0" i="0" dirty="0">
                <a:solidFill>
                  <a:srgbClr val="000000"/>
                </a:solidFill>
                <a:effectLst/>
                <a:latin typeface="Open Sans" panose="020B0606030504020204" pitchFamily="34" charset="0"/>
              </a:rPr>
              <a:t> hopes to publish his full study, expanding to 55 metro areas, later this year. But this research will merely quantify what many doctors already know: The ER has changed. Demoralized by an increased focus on profit, and wary of a looming surplus of emergency medicine residents because there are fewer jobs to fill, many experienced doctors are leaving the ER on their own, he said.</a:t>
            </a:r>
          </a:p>
          <a:p>
            <a:pPr marL="158750" indent="0" algn="l">
              <a:buNone/>
            </a:pPr>
            <a:r>
              <a:rPr lang="en-US" b="0" i="0" dirty="0">
                <a:solidFill>
                  <a:srgbClr val="000000"/>
                </a:solidFill>
                <a:effectLst/>
                <a:latin typeface="Open Sans" panose="020B0606030504020204" pitchFamily="34" charset="0"/>
              </a:rPr>
              <a:t>“Most of us didn’t go into medicine to supervise an army of people that are not as well trained as we are,” </a:t>
            </a:r>
            <a:r>
              <a:rPr lang="en-US" b="0" i="0" dirty="0" err="1">
                <a:solidFill>
                  <a:srgbClr val="000000"/>
                </a:solidFill>
                <a:effectLst/>
                <a:latin typeface="Open Sans" panose="020B0606030504020204" pitchFamily="34" charset="0"/>
              </a:rPr>
              <a:t>Smolensky</a:t>
            </a:r>
            <a:r>
              <a:rPr lang="en-US" b="0" i="0" dirty="0">
                <a:solidFill>
                  <a:srgbClr val="000000"/>
                </a:solidFill>
                <a:effectLst/>
                <a:latin typeface="Open Sans" panose="020B0606030504020204" pitchFamily="34" charset="0"/>
              </a:rPr>
              <a:t> said. “We want to take care of patients.”</a:t>
            </a:r>
          </a:p>
          <a:p>
            <a:pPr marL="158750" indent="0" algn="l">
              <a:buNone/>
            </a:pPr>
            <a:r>
              <a:rPr lang="en-US" b="1" i="0" dirty="0">
                <a:solidFill>
                  <a:srgbClr val="000000"/>
                </a:solidFill>
                <a:effectLst/>
                <a:latin typeface="Opens Sans"/>
              </a:rPr>
              <a:t>‘I guess we’re the first guinea pigs for our ER’</a:t>
            </a:r>
          </a:p>
          <a:p>
            <a:pPr marL="158750" indent="0" algn="l">
              <a:buNone/>
            </a:pPr>
            <a:r>
              <a:rPr lang="en-US" b="0" i="0" dirty="0">
                <a:solidFill>
                  <a:srgbClr val="000000"/>
                </a:solidFill>
                <a:effectLst/>
                <a:latin typeface="Open Sans" panose="020B0606030504020204" pitchFamily="34" charset="0"/>
              </a:rPr>
              <a:t>Joshua Allen, a nurse practitioner at a small Kentucky hospital, snaked a rubber hose through a rack of pork ribs to practice inserting a chest tube to fix a collapsed lung.</a:t>
            </a:r>
          </a:p>
          <a:p>
            <a:pPr marL="158750" indent="0" algn="l">
              <a:buNone/>
            </a:pPr>
            <a:r>
              <a:rPr lang="en-US" b="0" i="0" dirty="0">
                <a:solidFill>
                  <a:srgbClr val="000000"/>
                </a:solidFill>
                <a:effectLst/>
                <a:latin typeface="Open Sans" panose="020B0606030504020204" pitchFamily="34" charset="0"/>
              </a:rPr>
              <a:t>It was 2020, and American Physician Partners was restructuring the ER where Allen worked, reducing shifts from two doctors to one doctor,</a:t>
            </a:r>
            <a:r>
              <a:rPr lang="en-US" b="1" i="0"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he said.</a:t>
            </a:r>
            <a:r>
              <a:rPr lang="en-US" b="1" i="0"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Once he had placed 10 tubes under a doctor’s supervision, he would be allowed to do it on his own.</a:t>
            </a:r>
          </a:p>
          <a:p>
            <a:pPr marL="158750" indent="0" algn="l">
              <a:buNone/>
            </a:pPr>
            <a:r>
              <a:rPr lang="en-US" b="0" i="0" dirty="0">
                <a:solidFill>
                  <a:srgbClr val="000000"/>
                </a:solidFill>
                <a:effectLst/>
                <a:latin typeface="Open Sans" panose="020B0606030504020204" pitchFamily="34" charset="0"/>
              </a:rPr>
              <a:t>“I guess we’re the first guinea pigs for our ER,” he said. “If we do have a major trauma and multiple victims come in, there’s only one doctor there. … We need to be prepared.”</a:t>
            </a:r>
          </a:p>
          <a:p>
            <a:pPr marL="158750" indent="0" algn="l">
              <a:buNone/>
            </a:pPr>
            <a:endParaRPr lang="en-US" b="0" i="0" dirty="0">
              <a:solidFill>
                <a:srgbClr val="000000"/>
              </a:solidFill>
              <a:effectLst/>
              <a:latin typeface="Open Sans" panose="020B0606030504020204" pitchFamily="34" charset="0"/>
            </a:endParaRPr>
          </a:p>
          <a:p>
            <a:pPr marL="158750" indent="0" algn="l">
              <a:buNone/>
            </a:pPr>
            <a:r>
              <a:rPr lang="en-US" b="0" i="0" dirty="0">
                <a:solidFill>
                  <a:srgbClr val="000000"/>
                </a:solidFill>
                <a:effectLst/>
                <a:latin typeface="Open Sans" panose="020B0606030504020204" pitchFamily="34" charset="0"/>
              </a:rPr>
              <a:t>Allen is one of many midlevel practitioners finding work in emergency departments. Nurse practitioners and physician assistants are among the fastest-growing occupations in the nation, according to the U.S. Bureau of Labor Statistics.</a:t>
            </a:r>
          </a:p>
          <a:p>
            <a:pPr marL="158750" indent="0" algn="l">
              <a:buNone/>
            </a:pPr>
            <a:r>
              <a:rPr lang="en-US" b="0" i="0" dirty="0">
                <a:solidFill>
                  <a:srgbClr val="000000"/>
                </a:solidFill>
                <a:effectLst/>
                <a:latin typeface="Open Sans" panose="020B0606030504020204" pitchFamily="34" charset="0"/>
              </a:rPr>
              <a:t>Generally, they have master’s degrees and receive several years of specialized schooling but have significantly less training than doctors. Many are permitted to diagnose patients and prescribe medication with little or no supervision from a doctor, although </a:t>
            </a:r>
            <a:r>
              <a:rPr lang="en-US" b="0" i="0" u="none" strike="noStrike" dirty="0">
                <a:solidFill>
                  <a:srgbClr val="0073E5"/>
                </a:solidFill>
                <a:effectLst/>
                <a:latin typeface="Open Sans" panose="020B0606030504020204" pitchFamily="34" charset="0"/>
                <a:hlinkClick r:id="rId8"/>
              </a:rPr>
              <a:t>limitations vary by state</a:t>
            </a:r>
            <a:r>
              <a:rPr lang="en-US" b="0" i="0" dirty="0">
                <a:solidFill>
                  <a:srgbClr val="000000"/>
                </a:solidFill>
                <a:effectLst/>
                <a:latin typeface="Open Sans" panose="020B0606030504020204" pitchFamily="34" charset="0"/>
              </a:rPr>
              <a:t>.</a:t>
            </a:r>
          </a:p>
          <a:p>
            <a:pPr marL="158750" indent="0" algn="l">
              <a:buNone/>
            </a:pPr>
            <a:r>
              <a:rPr lang="en-US" b="0" i="0" dirty="0">
                <a:solidFill>
                  <a:srgbClr val="000000"/>
                </a:solidFill>
                <a:effectLst/>
                <a:latin typeface="Open Sans" panose="020B0606030504020204" pitchFamily="34" charset="0"/>
              </a:rPr>
              <a:t>The Neiman Institute found that the share of ER visits in which a midlevel practitioner was the main clinician </a:t>
            </a:r>
            <a:r>
              <a:rPr lang="en-US" b="0" i="0" u="none" strike="noStrike" dirty="0">
                <a:solidFill>
                  <a:srgbClr val="0073E5"/>
                </a:solidFill>
                <a:effectLst/>
                <a:latin typeface="Open Sans" panose="020B0606030504020204" pitchFamily="34" charset="0"/>
                <a:hlinkClick r:id="rId6"/>
              </a:rPr>
              <a:t>increased by more than 172%</a:t>
            </a:r>
            <a:r>
              <a:rPr lang="en-US" b="0" i="0" dirty="0">
                <a:solidFill>
                  <a:srgbClr val="000000"/>
                </a:solidFill>
                <a:effectLst/>
                <a:latin typeface="Open Sans" panose="020B0606030504020204" pitchFamily="34" charset="0"/>
              </a:rPr>
              <a:t> between 2005 and 2020. Another study, in the Journal of Emergency Medicine, reported that if trends continue there may be</a:t>
            </a:r>
            <a:r>
              <a:rPr lang="en-US" b="0" i="0" u="none" strike="noStrike" dirty="0">
                <a:solidFill>
                  <a:srgbClr val="0073E5"/>
                </a:solidFill>
                <a:effectLst/>
                <a:latin typeface="Open Sans" panose="020B0606030504020204" pitchFamily="34" charset="0"/>
                <a:hlinkClick r:id="rId9"/>
              </a:rPr>
              <a:t> equal numbers of midlevel practitioners and doctors</a:t>
            </a:r>
            <a:r>
              <a:rPr lang="en-US" b="0" i="0" dirty="0">
                <a:solidFill>
                  <a:srgbClr val="000000"/>
                </a:solidFill>
                <a:effectLst/>
                <a:latin typeface="Open Sans" panose="020B0606030504020204" pitchFamily="34" charset="0"/>
              </a:rPr>
              <a:t> in ERs by 2030.</a:t>
            </a:r>
          </a:p>
          <a:p>
            <a:pPr marL="158750" indent="0" algn="l">
              <a:buNone/>
            </a:pPr>
            <a:r>
              <a:rPr lang="en-US" b="0" i="0" dirty="0">
                <a:solidFill>
                  <a:srgbClr val="000000"/>
                </a:solidFill>
                <a:effectLst/>
                <a:latin typeface="Open Sans" panose="020B0606030504020204" pitchFamily="34" charset="0"/>
              </a:rPr>
              <a:t>There is little mystery as to why. </a:t>
            </a:r>
            <a:r>
              <a:rPr lang="en-US" b="0" i="0" u="none" strike="noStrike" dirty="0">
                <a:solidFill>
                  <a:srgbClr val="0073E5"/>
                </a:solidFill>
                <a:effectLst/>
                <a:latin typeface="Open Sans" panose="020B0606030504020204" pitchFamily="34" charset="0"/>
                <a:hlinkClick r:id="rId10"/>
              </a:rPr>
              <a:t>Federal data</a:t>
            </a:r>
            <a:r>
              <a:rPr lang="en-US" b="0" i="0" dirty="0">
                <a:solidFill>
                  <a:srgbClr val="000000"/>
                </a:solidFill>
                <a:effectLst/>
                <a:latin typeface="Open Sans" panose="020B0606030504020204" pitchFamily="34" charset="0"/>
              </a:rPr>
              <a:t> shows emergency medicine doctors are paid about $310,000 a year on average, while nurse practitioners and physician assistants earn less than $120,000. Generally, hospitals can bill for care by a midlevel practitioner at 85% the rate of a doctor while paying them less than half as much.</a:t>
            </a:r>
          </a:p>
          <a:p>
            <a:pPr marL="158750" indent="0" algn="l">
              <a:buNone/>
            </a:pPr>
            <a:r>
              <a:rPr lang="en-US" b="0" i="0" dirty="0">
                <a:solidFill>
                  <a:srgbClr val="000000"/>
                </a:solidFill>
                <a:effectLst/>
                <a:latin typeface="Open Sans" panose="020B0606030504020204" pitchFamily="34" charset="0"/>
              </a:rPr>
              <a:t>Private equity can make millions in the gap.</a:t>
            </a:r>
          </a:p>
          <a:p>
            <a:pPr marL="158750" indent="0" algn="l">
              <a:buNone/>
            </a:pPr>
            <a:r>
              <a:rPr lang="en-US" b="0" i="0" dirty="0">
                <a:solidFill>
                  <a:srgbClr val="000000"/>
                </a:solidFill>
                <a:effectLst/>
                <a:latin typeface="Open Sans" panose="020B0606030504020204" pitchFamily="34" charset="0"/>
              </a:rPr>
              <a:t>For example, Envision once encouraged ERs to employ “the least expensive resource” and treat up to 35% of patients with midlevel practitioners, according to a </a:t>
            </a:r>
            <a:r>
              <a:rPr lang="en-US" b="0" i="0" u="none" strike="noStrike" dirty="0">
                <a:solidFill>
                  <a:srgbClr val="0073E5"/>
                </a:solidFill>
                <a:effectLst/>
                <a:latin typeface="Open Sans" panose="020B0606030504020204" pitchFamily="34" charset="0"/>
                <a:hlinkClick r:id="rId11"/>
              </a:rPr>
              <a:t>2017 PowerPoint presentation</a:t>
            </a:r>
            <a:r>
              <a:rPr lang="en-US" b="0" i="0" dirty="0">
                <a:solidFill>
                  <a:srgbClr val="000000"/>
                </a:solidFill>
                <a:effectLst/>
                <a:latin typeface="Open Sans" panose="020B0606030504020204" pitchFamily="34" charset="0"/>
              </a:rPr>
              <a:t> posted by the company online. The presentation drew scorn on social media and soon disappeared from </a:t>
            </a:r>
            <a:r>
              <a:rPr lang="en-US" b="0" i="0" dirty="0" err="1">
                <a:solidFill>
                  <a:srgbClr val="000000"/>
                </a:solidFill>
                <a:effectLst/>
                <a:latin typeface="Open Sans" panose="020B0606030504020204" pitchFamily="34" charset="0"/>
              </a:rPr>
              <a:t>Envision’s</a:t>
            </a:r>
            <a:r>
              <a:rPr lang="en-US" b="0" i="0" dirty="0">
                <a:solidFill>
                  <a:srgbClr val="000000"/>
                </a:solidFill>
                <a:effectLst/>
                <a:latin typeface="Open Sans" panose="020B0606030504020204" pitchFamily="34" charset="0"/>
              </a:rPr>
              <a:t> website.</a:t>
            </a:r>
          </a:p>
          <a:p>
            <a:pPr marL="158750" indent="0" algn="l">
              <a:buNone/>
            </a:pPr>
            <a:r>
              <a:rPr lang="en-US" b="0" i="0" dirty="0">
                <a:solidFill>
                  <a:srgbClr val="000000"/>
                </a:solidFill>
                <a:effectLst/>
                <a:latin typeface="Open Sans" panose="020B0606030504020204" pitchFamily="34" charset="0"/>
              </a:rPr>
              <a:t>Envision declined a request for a phone interview. In a written statement to KHN, spokesperson </a:t>
            </a:r>
            <a:r>
              <a:rPr lang="en-US" b="0" i="0" dirty="0" err="1">
                <a:solidFill>
                  <a:srgbClr val="000000"/>
                </a:solidFill>
                <a:effectLst/>
                <a:latin typeface="Open Sans" panose="020B0606030504020204" pitchFamily="34" charset="0"/>
              </a:rPr>
              <a:t>Aliese</a:t>
            </a:r>
            <a:r>
              <a:rPr lang="en-US" b="0" i="0" dirty="0">
                <a:solidFill>
                  <a:srgbClr val="000000"/>
                </a:solidFill>
                <a:effectLst/>
                <a:latin typeface="Open Sans" panose="020B0606030504020204" pitchFamily="34" charset="0"/>
              </a:rPr>
              <a:t> Polk said the company does not direct its physician leaders on how to care for patients and called the presentation a “concept guide” that does not represent current views.</a:t>
            </a:r>
          </a:p>
          <a:p>
            <a:pPr marL="158750" indent="0" algn="l">
              <a:buNone/>
            </a:pPr>
            <a:r>
              <a:rPr lang="en-US" b="0" i="0" dirty="0">
                <a:solidFill>
                  <a:srgbClr val="000000"/>
                </a:solidFill>
                <a:effectLst/>
                <a:latin typeface="Open Sans" panose="020B0606030504020204" pitchFamily="34" charset="0"/>
              </a:rPr>
              <a:t>American Physician Partners touted roughly the same staffing strategy in 2021 in response to the </a:t>
            </a:r>
            <a:r>
              <a:rPr lang="en-US" b="0" i="0" u="none" strike="noStrike" dirty="0">
                <a:solidFill>
                  <a:srgbClr val="0073E5"/>
                </a:solidFill>
                <a:effectLst/>
                <a:latin typeface="Open Sans" panose="020B0606030504020204" pitchFamily="34" charset="0"/>
                <a:hlinkClick r:id="rId12"/>
              </a:rPr>
              <a:t>No Surprises Act</a:t>
            </a:r>
            <a:r>
              <a:rPr lang="en-US" b="0" i="0" dirty="0">
                <a:solidFill>
                  <a:srgbClr val="000000"/>
                </a:solidFill>
                <a:effectLst/>
                <a:latin typeface="Open Sans" panose="020B0606030504020204" pitchFamily="34" charset="0"/>
              </a:rPr>
              <a:t>, which threatened the company’s profits by outlawing surprise medical bills. In </a:t>
            </a:r>
            <a:r>
              <a:rPr lang="en-US" b="0" i="0" u="none" strike="noStrike" dirty="0">
                <a:solidFill>
                  <a:srgbClr val="0073E5"/>
                </a:solidFill>
                <a:effectLst/>
                <a:latin typeface="Open Sans" panose="020B0606030504020204" pitchFamily="34" charset="0"/>
                <a:hlinkClick r:id="rId3"/>
              </a:rPr>
              <a:t>its confidential pitch to lenders</a:t>
            </a:r>
            <a:r>
              <a:rPr lang="en-US" b="0" i="0" dirty="0">
                <a:solidFill>
                  <a:srgbClr val="000000"/>
                </a:solidFill>
                <a:effectLst/>
                <a:latin typeface="Open Sans" panose="020B0606030504020204" pitchFamily="34" charset="0"/>
              </a:rPr>
              <a:t>, the company estimated it could cut almost $6 million by shifting more staffing from physicians to midlevel practitioners.</a:t>
            </a:r>
          </a:p>
          <a:p>
            <a:pPr marL="158750" indent="0" algn="l">
              <a:buNone/>
            </a:pPr>
            <a:r>
              <a:rPr lang="en-US" b="0" i="1" dirty="0">
                <a:solidFill>
                  <a:srgbClr val="000000"/>
                </a:solidFill>
                <a:effectLst/>
                <a:latin typeface="Open Sans" panose="020B0606030504020204" pitchFamily="34" charset="0"/>
              </a:rPr>
              <a:t>KHN (Kaiser Health News) is an editorially independent, national program of the Kaiser Family Foundation.</a:t>
            </a:r>
            <a:endParaRPr lang="en-US" b="0" i="0" dirty="0">
              <a:solidFill>
                <a:srgbClr val="000000"/>
              </a:solidFill>
              <a:effectLst/>
              <a:latin typeface="Open Sans" panose="020B0606030504020204" pitchFamily="34" charset="0"/>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7120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10e4ebf1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713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10e4ebf1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l" fontAlgn="base">
              <a:buNone/>
            </a:pPr>
            <a:r>
              <a:rPr lang="en-US" b="0" i="0" dirty="0">
                <a:solidFill>
                  <a:srgbClr val="000000"/>
                </a:solidFill>
                <a:effectLst/>
                <a:latin typeface="Avenir Light"/>
              </a:rPr>
              <a:t>A March 2022 </a:t>
            </a:r>
            <a:r>
              <a:rPr lang="en-US" b="0" i="0" u="none" strike="noStrike" dirty="0">
                <a:solidFill>
                  <a:srgbClr val="005EB8"/>
                </a:solidFill>
                <a:effectLst/>
                <a:latin typeface="Avenir Demi"/>
                <a:hlinkClick r:id="rId3"/>
              </a:rPr>
              <a:t>public opinion survey</a:t>
            </a:r>
            <a:r>
              <a:rPr lang="en-US" b="0" i="0" dirty="0">
                <a:solidFill>
                  <a:srgbClr val="000000"/>
                </a:solidFill>
                <a:effectLst/>
                <a:latin typeface="Avenir Light"/>
              </a:rPr>
              <a:t> from the American College of Emergency Physicians (ACEP) and Morning Consult</a:t>
            </a:r>
            <a:r>
              <a:rPr lang="en-US" b="0" i="0" baseline="30000" dirty="0">
                <a:solidFill>
                  <a:srgbClr val="000000"/>
                </a:solidFill>
                <a:effectLst/>
                <a:latin typeface="inherit"/>
              </a:rPr>
              <a:t>*</a:t>
            </a:r>
            <a:r>
              <a:rPr lang="en-US" b="0" i="0" dirty="0">
                <a:solidFill>
                  <a:srgbClr val="000000"/>
                </a:solidFill>
                <a:effectLst/>
                <a:latin typeface="Avenir Light"/>
              </a:rPr>
              <a:t> shows that the vast majority of adults most trust a physician to lead their medical care, and many patients would be concerned if a physician was unavailable during their medical emergency.</a:t>
            </a:r>
          </a:p>
          <a:p>
            <a:pPr marL="158750" indent="0" algn="l" fontAlgn="base">
              <a:buNone/>
            </a:pPr>
            <a:r>
              <a:rPr lang="en-US" b="0" i="0" dirty="0">
                <a:solidFill>
                  <a:srgbClr val="000000"/>
                </a:solidFill>
                <a:effectLst/>
                <a:latin typeface="Avenir Light"/>
              </a:rPr>
              <a:t>It's clear that patients want physicians leading their care in a medical emergency. Emergency physicians have the deepest expertise, education, and training on a care team, and this makes them the most qualified to make diagnostic and treatment decisions for patients.</a:t>
            </a:r>
          </a:p>
          <a:p>
            <a:pPr marL="158750" indent="0" algn="l" fontAlgn="base">
              <a:buNone/>
            </a:pPr>
            <a:r>
              <a:rPr lang="en-US" b="1" i="0" dirty="0">
                <a:solidFill>
                  <a:srgbClr val="000000"/>
                </a:solidFill>
                <a:effectLst/>
                <a:latin typeface="Avenir Demi"/>
              </a:rPr>
              <a:t>Very few adults prefer any of the other medical professionals to lead their emergency department medical care.</a:t>
            </a:r>
            <a:endParaRPr lang="en-US" b="0" i="0" dirty="0">
              <a:solidFill>
                <a:srgbClr val="000000"/>
              </a:solidFill>
              <a:effectLst/>
              <a:latin typeface="Avenir Light"/>
            </a:endParaRPr>
          </a:p>
          <a:p>
            <a:pPr marL="158750" indent="0" algn="l" fontAlgn="base">
              <a:buNone/>
            </a:pPr>
            <a:r>
              <a:rPr lang="en-US" b="0" i="0" dirty="0">
                <a:solidFill>
                  <a:srgbClr val="000000"/>
                </a:solidFill>
                <a:effectLst/>
                <a:latin typeface="inherit"/>
              </a:rPr>
              <a:t>Eight-in-ten adults (79%) prefer a doctor/physician to lead their medical care while in the emergency department.</a:t>
            </a:r>
          </a:p>
          <a:p>
            <a:pPr marL="158750" indent="0" algn="l" fontAlgn="base">
              <a:buNone/>
            </a:pPr>
            <a:r>
              <a:rPr lang="en-US" b="0" i="0" dirty="0">
                <a:solidFill>
                  <a:srgbClr val="000000"/>
                </a:solidFill>
                <a:effectLst/>
                <a:latin typeface="inherit"/>
              </a:rPr>
              <a:t>Nine-in-ten adults 65 and over (91%) prefer a doctor/physician to lead their medical care in the emergency department</a:t>
            </a:r>
          </a:p>
          <a:p>
            <a:pPr marL="158750" indent="0" algn="l" fontAlgn="base">
              <a:buNone/>
            </a:pPr>
            <a:r>
              <a:rPr lang="en-US" b="0" i="0" dirty="0">
                <a:solidFill>
                  <a:srgbClr val="000000"/>
                </a:solidFill>
                <a:effectLst/>
                <a:latin typeface="inherit"/>
              </a:rPr>
              <a:t>After learning more about the training requirements for each of the medical professionals, adults still preferred a doctor/physician to lead their medical care in the emergency department.</a:t>
            </a:r>
          </a:p>
          <a:p>
            <a:pPr marL="158750" indent="0">
              <a:buNone/>
            </a:pPr>
            <a:endParaRPr lang="en-US" dirty="0"/>
          </a:p>
          <a:p>
            <a:pPr marL="158750" indent="0" algn="l" fontAlgn="base">
              <a:buNone/>
            </a:pPr>
            <a:r>
              <a:rPr lang="en-US" b="1" i="0" dirty="0">
                <a:solidFill>
                  <a:srgbClr val="000000"/>
                </a:solidFill>
                <a:effectLst/>
                <a:latin typeface="Avenir Demi"/>
              </a:rPr>
              <a:t>Most adults would be concerned if a physician wasn't available to lead their care in a medical emergency.</a:t>
            </a:r>
            <a:endParaRPr lang="en-US" b="0" i="0" dirty="0">
              <a:solidFill>
                <a:srgbClr val="000000"/>
              </a:solidFill>
              <a:effectLst/>
              <a:latin typeface="Avenir Light"/>
            </a:endParaRPr>
          </a:p>
          <a:p>
            <a:pPr marL="158750" indent="0" algn="l" fontAlgn="base">
              <a:buNone/>
            </a:pPr>
            <a:r>
              <a:rPr lang="en-US" b="0" i="0" dirty="0">
                <a:solidFill>
                  <a:srgbClr val="000000"/>
                </a:solidFill>
                <a:effectLst/>
                <a:latin typeface="inherit"/>
              </a:rPr>
              <a:t>Nearly three-fourths of adults (72%) would be very or somewhat concerned if a doctor/physician was unavailable to oversee their diagnosing and treatment in a medical emergency.</a:t>
            </a:r>
          </a:p>
          <a:p>
            <a:pPr marL="158750" indent="0" algn="l" fontAlgn="base">
              <a:buNone/>
            </a:pPr>
            <a:r>
              <a:rPr lang="en-US" b="0" i="0" dirty="0">
                <a:solidFill>
                  <a:srgbClr val="000000"/>
                </a:solidFill>
                <a:effectLst/>
                <a:latin typeface="inherit"/>
              </a:rPr>
              <a:t>Adults who believe the scope of practice for nurse practitioners and physician assistants should not be expanded show the most concern for emergency medical treatment without a doctor/physician overseeing the diagnosing and treatment.</a:t>
            </a:r>
          </a:p>
          <a:p>
            <a:pPr marL="158750" indent="0">
              <a:buNone/>
            </a:pPr>
            <a:endParaRPr lang="en-US" dirty="0"/>
          </a:p>
          <a:p>
            <a:pPr marL="158750" indent="0" algn="l" fontAlgn="base">
              <a:buNone/>
            </a:pPr>
            <a:r>
              <a:rPr lang="en-US" b="0" i="0" dirty="0">
                <a:solidFill>
                  <a:srgbClr val="000000"/>
                </a:solidFill>
                <a:effectLst/>
                <a:latin typeface="Avenir Light"/>
              </a:rPr>
              <a:t>The laws that determine who can practice medicine without supervision differ across the country, so it can understandable that people are confused about who is providing their care.</a:t>
            </a:r>
          </a:p>
          <a:p>
            <a:pPr marL="158750" indent="0" algn="l" fontAlgn="base">
              <a:buNone/>
            </a:pPr>
            <a:r>
              <a:rPr lang="en-US" b="0" i="0" dirty="0">
                <a:solidFill>
                  <a:srgbClr val="000000"/>
                </a:solidFill>
                <a:effectLst/>
                <a:latin typeface="inherit"/>
              </a:rPr>
              <a:t>Many people may not know that a physician assistant must always work under the supervision of a physician.</a:t>
            </a:r>
          </a:p>
          <a:p>
            <a:pPr marL="158750" indent="0" algn="l" fontAlgn="base">
              <a:buNone/>
            </a:pPr>
            <a:r>
              <a:rPr lang="en-US" b="0" i="0" dirty="0">
                <a:solidFill>
                  <a:srgbClr val="000000"/>
                </a:solidFill>
                <a:effectLst/>
                <a:latin typeface="inherit"/>
              </a:rPr>
              <a:t>And, while a nurse practitioner can work independently in some states, in others the law requires that they are supervised by a physician for certain parts of their job.</a:t>
            </a:r>
          </a:p>
          <a:p>
            <a:pPr marL="158750" indent="0" algn="l" fontAlgn="base">
              <a:buNone/>
            </a:pPr>
            <a:r>
              <a:rPr lang="en-US" b="0" i="0" dirty="0">
                <a:solidFill>
                  <a:srgbClr val="000000"/>
                </a:solidFill>
                <a:effectLst/>
                <a:latin typeface="Avenir Light"/>
              </a:rPr>
              <a:t>It is important to remember that while everyone responsible for patient care is a qualified medical professional, </a:t>
            </a:r>
            <a:r>
              <a:rPr lang="en-US" b="1" i="0" dirty="0">
                <a:solidFill>
                  <a:srgbClr val="000000"/>
                </a:solidFill>
                <a:effectLst/>
                <a:latin typeface="Avenir Demi"/>
              </a:rPr>
              <a:t>physicians have the deepest expertise, education, and training</a:t>
            </a:r>
            <a:r>
              <a:rPr lang="en-US" b="0" i="0" dirty="0">
                <a:solidFill>
                  <a:srgbClr val="000000"/>
                </a:solidFill>
                <a:effectLst/>
                <a:latin typeface="Avenir Light"/>
              </a:rPr>
              <a:t>.</a:t>
            </a:r>
          </a:p>
          <a:p>
            <a:pPr marL="158750" indent="0" algn="l" fontAlgn="base">
              <a:buNone/>
            </a:pPr>
            <a:r>
              <a:rPr lang="en-US" b="0" i="0" dirty="0">
                <a:solidFill>
                  <a:srgbClr val="000000"/>
                </a:solidFill>
                <a:effectLst/>
                <a:latin typeface="inherit"/>
              </a:rPr>
              <a:t>An emergency physician is the only member of the care team that is required to complete a multi-year medical education and training program known as a "residency", where they learn to treat any illness, any injury, any unexpected complication.</a:t>
            </a:r>
          </a:p>
          <a:p>
            <a:pPr marL="158750" indent="0" algn="l" fontAlgn="base">
              <a:buNone/>
            </a:pPr>
            <a:r>
              <a:rPr lang="en-US" b="0" i="0" dirty="0">
                <a:solidFill>
                  <a:srgbClr val="000000"/>
                </a:solidFill>
                <a:effectLst/>
                <a:latin typeface="inherit"/>
              </a:rPr>
              <a:t>Only physicians must past a series of exams to become board-certified in a specialty, such as emergency medicine.</a:t>
            </a:r>
          </a:p>
          <a:p>
            <a:pPr marL="158750" indent="0" algn="l" fontAlgn="base">
              <a:buNone/>
            </a:pPr>
            <a:r>
              <a:rPr lang="en-US" b="1" i="0" dirty="0">
                <a:solidFill>
                  <a:srgbClr val="000000"/>
                </a:solidFill>
                <a:effectLst/>
                <a:latin typeface="Avenir Demi"/>
              </a:rPr>
              <a:t>Physicians should lead every emergency care team</a:t>
            </a:r>
            <a:r>
              <a:rPr lang="en-US" b="0" i="0" dirty="0">
                <a:solidFill>
                  <a:srgbClr val="000000"/>
                </a:solidFill>
                <a:effectLst/>
                <a:latin typeface="Avenir Light"/>
              </a:rPr>
              <a:t>—which also comprises well-trained physician assistants and nurses, and essential professionals—</a:t>
            </a:r>
            <a:r>
              <a:rPr lang="en-US" b="1" i="0" dirty="0">
                <a:solidFill>
                  <a:srgbClr val="000000"/>
                </a:solidFill>
                <a:effectLst/>
                <a:latin typeface="Avenir Demi"/>
              </a:rPr>
              <a:t>because they are the most highly trained and qualified to make diagnostic and treatment decisions for patients.</a:t>
            </a:r>
            <a:endParaRPr lang="en-US" b="0" i="0" dirty="0">
              <a:solidFill>
                <a:srgbClr val="000000"/>
              </a:solidFill>
              <a:effectLst/>
              <a:latin typeface="Avenir Light"/>
            </a:endParaRPr>
          </a:p>
          <a:p>
            <a:pPr marL="158750" indent="0" algn="l" fontAlgn="base">
              <a:buNone/>
            </a:pPr>
            <a:r>
              <a:rPr lang="en-US" b="0" i="0" dirty="0">
                <a:solidFill>
                  <a:srgbClr val="000000"/>
                </a:solidFill>
                <a:effectLst/>
                <a:latin typeface="Avenir Light"/>
              </a:rPr>
              <a:t> </a:t>
            </a:r>
          </a:p>
          <a:p>
            <a:pPr marL="158750" indent="0" algn="l" fontAlgn="base">
              <a:buNone/>
            </a:pPr>
            <a:r>
              <a:rPr lang="en-US" b="0" i="1" baseline="30000" dirty="0">
                <a:solidFill>
                  <a:srgbClr val="000000"/>
                </a:solidFill>
                <a:effectLst/>
                <a:latin typeface="inherit"/>
              </a:rPr>
              <a:t>*</a:t>
            </a:r>
            <a:r>
              <a:rPr lang="en-US" b="0" i="1" dirty="0">
                <a:solidFill>
                  <a:srgbClr val="000000"/>
                </a:solidFill>
                <a:effectLst/>
                <a:latin typeface="Proxima Nova"/>
              </a:rPr>
              <a:t>Methodology: This poll was conducted between March 10-March 12, 2022 among a sample of 2209 Adults. The interviews were conducted online and the data were weighted to approximate a target sample of Adults based on gender, educational attainment, age, race, and region. Results from the full survey have a margin of error of plus or minus 2 percentage points.</a:t>
            </a:r>
            <a:endParaRPr lang="en-US" b="0" i="0" dirty="0">
              <a:solidFill>
                <a:srgbClr val="000000"/>
              </a:solidFill>
              <a:effectLst/>
              <a:latin typeface="Avenir Light"/>
            </a:endParaRPr>
          </a:p>
          <a:p>
            <a:pPr marL="158750" indent="0">
              <a:buNone/>
            </a:pP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1900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10e4ebf1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b="0" i="0" dirty="0">
                <a:solidFill>
                  <a:srgbClr val="000000"/>
                </a:solidFill>
                <a:effectLst/>
                <a:latin typeface="Arimo"/>
              </a:rPr>
              <a:t>Professions play a key role in determining the division of labor and the returns to skilled work. This paper studies the productivity difference between physicians and nurse practitioners (NPs), two health care professions performing overlapping tasks but with stark differences in background, training, and pay. Using data from the Veterans Health Administration and quasi-experimental variation in the patient probability of being treated by physicians versus NPs in the emergency department, we find that, compared to physicians, NPs significantly increase resource utilization but achieve worse patient outcomes. We find evidence suggesting mechanisms relating to lower human capital among NPs relative to physicians and worker-task assignment responding to the lower skill of NPs. Counterfactual analysis suggests a net increase in medical costs with NPs, even when accounting for NPs’ wages that are half as much as physicians’. Despite large productivity differences between professions, we find even larger productivity differences within professions and substantial productivity overlap between professions. Yet there is little overlap in wages between NPs and physicians and, within professions, no significant correlation between productivity and wages.</a:t>
            </a:r>
          </a:p>
          <a:p>
            <a:pPr marL="158750" indent="0">
              <a:buNone/>
            </a:pPr>
            <a:endParaRPr lang="en-US" b="0" i="0" dirty="0">
              <a:solidFill>
                <a:srgbClr val="000000"/>
              </a:solidFill>
              <a:effectLst/>
              <a:latin typeface="Arimo"/>
            </a:endParaRPr>
          </a:p>
          <a:p>
            <a:pPr marL="158750" indent="0">
              <a:buNone/>
            </a:pPr>
            <a:endParaRPr lang="en-US" b="0" i="0" dirty="0">
              <a:solidFill>
                <a:srgbClr val="000000"/>
              </a:solidFill>
              <a:effectLst/>
              <a:latin typeface="Arimo"/>
            </a:endParaRPr>
          </a:p>
          <a:p>
            <a:pPr marL="158750" indent="0" algn="l">
              <a:buNone/>
            </a:pPr>
            <a:r>
              <a:rPr lang="en-US" b="0" i="0" dirty="0">
                <a:solidFill>
                  <a:srgbClr val="333333"/>
                </a:solidFill>
                <a:effectLst/>
                <a:latin typeface="PT Serif" panose="020A0603040505020204" pitchFamily="18" charset="0"/>
              </a:rPr>
              <a:t>A </a:t>
            </a:r>
            <a:r>
              <a:rPr lang="en-US" b="0" i="0" u="sng" dirty="0">
                <a:solidFill>
                  <a:srgbClr val="0075C9"/>
                </a:solidFill>
                <a:effectLst/>
                <a:latin typeface="PT Serif" panose="020A0603040505020204" pitchFamily="18" charset="0"/>
                <a:hlinkClick r:id="rId3"/>
              </a:rPr>
              <a:t>working paper</a:t>
            </a:r>
            <a:r>
              <a:rPr lang="en-US" b="0" i="0" dirty="0">
                <a:solidFill>
                  <a:srgbClr val="333333"/>
                </a:solidFill>
                <a:effectLst/>
                <a:latin typeface="PT Serif" panose="020A0603040505020204" pitchFamily="18" charset="0"/>
              </a:rPr>
              <a:t>, published in October by the National Bureau of Economic Research, analyzed roughly 1.1 million visits to 44 ERs throughout the Veterans Health Administration, where nurse practitioners can treat patients without oversight from doctors.</a:t>
            </a:r>
          </a:p>
          <a:p>
            <a:pPr marL="158750" indent="0" algn="l">
              <a:buNone/>
            </a:pPr>
            <a:r>
              <a:rPr lang="en-US" b="0" i="0" dirty="0">
                <a:solidFill>
                  <a:srgbClr val="333333"/>
                </a:solidFill>
                <a:effectLst/>
                <a:latin typeface="PT Serif" panose="020A0603040505020204" pitchFamily="18" charset="0"/>
              </a:rPr>
              <a:t>Researchers found that treatment by a nurse practitioner resulted on average in a 7% increase in cost of care and an 11% increase in length of stay, extending patients’ time in the ER by minutes for minor visits and hours for longer ones. These gaps widened among patients with more severe diagnoses, the study said, but could be somewhat mitigated by nurse practitioners with more experience.</a:t>
            </a:r>
          </a:p>
          <a:p>
            <a:pPr marL="158750" indent="0" algn="l">
              <a:buNone/>
            </a:pPr>
            <a:r>
              <a:rPr lang="en-US" b="0" i="0" dirty="0">
                <a:solidFill>
                  <a:srgbClr val="333333"/>
                </a:solidFill>
                <a:effectLst/>
                <a:latin typeface="PT Serif" panose="020A0603040505020204" pitchFamily="18" charset="0"/>
              </a:rPr>
              <a:t>The study also found that ER patients treated by a nurse practitioner were 20% more likely to be readmitted to the hospital for a preventable reason within 30 days, although the overall risk of readmission remained very small.</a:t>
            </a:r>
          </a:p>
          <a:p>
            <a:pPr marL="158750" indent="0">
              <a:buNone/>
            </a:pP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43809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10e4ebf1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51289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Joint">
  <p:cSld name="SAEMF 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457200" y="3074138"/>
            <a:ext cx="7772400" cy="147002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3"/>
          <p:cNvPicPr preferRelativeResize="0"/>
          <p:nvPr/>
        </p:nvPicPr>
        <p:blipFill rotWithShape="1">
          <a:blip r:embed="rId2">
            <a:alphaModFix/>
          </a:blip>
          <a:srcRect l="4756" t="10542" r="7152" b="12781"/>
          <a:stretch/>
        </p:blipFill>
        <p:spPr>
          <a:xfrm>
            <a:off x="76200" y="5992925"/>
            <a:ext cx="3256050" cy="8650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oint Pg 2" type="obj">
  <p:cSld name="OBJECT">
    <p:spTree>
      <p:nvGrpSpPr>
        <p:cNvPr id="1" name="Shape 19"/>
        <p:cNvGrpSpPr/>
        <p:nvPr/>
      </p:nvGrpSpPr>
      <p:grpSpPr>
        <a:xfrm>
          <a:off x="0" y="0"/>
          <a:ext cx="0" cy="0"/>
          <a:chOff x="0" y="0"/>
          <a:chExt cx="0" cy="0"/>
        </a:xfrm>
      </p:grpSpPr>
      <p:pic>
        <p:nvPicPr>
          <p:cNvPr id="20" name="Google Shape;20;p4" descr="SAEM Foundation.jpg"/>
          <p:cNvPicPr preferRelativeResize="0"/>
          <p:nvPr/>
        </p:nvPicPr>
        <p:blipFill rotWithShape="1">
          <a:blip r:embed="rId2">
            <a:alphaModFix/>
          </a:blip>
          <a:srcRect b="16650"/>
          <a:stretch/>
        </p:blipFill>
        <p:spPr>
          <a:xfrm>
            <a:off x="0" y="0"/>
            <a:ext cx="9144000" cy="5716018"/>
          </a:xfrm>
          <a:prstGeom prst="rect">
            <a:avLst/>
          </a:prstGeom>
          <a:noFill/>
          <a:ln>
            <a:noFill/>
          </a:ln>
        </p:spPr>
      </p:pic>
      <p:sp>
        <p:nvSpPr>
          <p:cNvPr id="21" name="Google Shape;21;p4"/>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4"/>
          <p:cNvPicPr preferRelativeResize="0"/>
          <p:nvPr/>
        </p:nvPicPr>
        <p:blipFill rotWithShape="1">
          <a:blip r:embed="rId3">
            <a:alphaModFix/>
          </a:blip>
          <a:srcRect l="4855" t="8694" r="5232" b="13045"/>
          <a:stretch/>
        </p:blipFill>
        <p:spPr>
          <a:xfrm>
            <a:off x="9525" y="6034625"/>
            <a:ext cx="3188725" cy="847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descr="Title 3 AEM.jpg"/>
          <p:cNvPicPr preferRelativeResize="0"/>
          <p:nvPr/>
        </p:nvPicPr>
        <p:blipFill rotWithShape="1">
          <a:blip r:embed="rId4">
            <a:alphaModFix/>
          </a:blip>
          <a:srcRect b="10671"/>
          <a:stretch/>
        </p:blipFill>
        <p:spPr>
          <a:xfrm>
            <a:off x="0" y="0"/>
            <a:ext cx="9144000" cy="6126163"/>
          </a:xfrm>
          <a:prstGeom prst="rect">
            <a:avLst/>
          </a:prstGeom>
          <a:noFill/>
          <a:ln>
            <a:noFill/>
          </a:ln>
        </p:spPr>
      </p:pic>
      <p:sp>
        <p:nvSpPr>
          <p:cNvPr id="7" name="Google Shape;7;p2"/>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2" descr="AAAEM.png"/>
          <p:cNvPicPr preferRelativeResize="0"/>
          <p:nvPr/>
        </p:nvPicPr>
        <p:blipFill rotWithShape="1">
          <a:blip r:embed="rId5">
            <a:alphaModFix/>
          </a:blip>
          <a:srcRect t="18212" r="7735" b="21315"/>
          <a:stretch/>
        </p:blipFill>
        <p:spPr>
          <a:xfrm>
            <a:off x="5239431" y="6023400"/>
            <a:ext cx="3928091" cy="8540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hyperlink" Target="https://www.emc-hmfp.org/richard-wolfe" TargetMode="External"/><Relationship Id="rId3" Type="http://schemas.openxmlformats.org/officeDocument/2006/relationships/image" Target="../media/image5.png"/><Relationship Id="rId7" Type="http://schemas.openxmlformats.org/officeDocument/2006/relationships/hyperlink" Target="https://www.emc-hmfp.org/gary-l-shill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hyperlink" Target="https://medicine.uams.edu/emergencymedicine/faculty-staff/staff/" TargetMode="External"/><Relationship Id="rId4" Type="http://schemas.openxmlformats.org/officeDocument/2006/relationships/image" Target="../media/image6.png"/><Relationship Id="rId9" Type="http://schemas.openxmlformats.org/officeDocument/2006/relationships/hyperlink" Target="https://medicine.uams.edu/emergencymedicine/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 name="Title 1">
            <a:extLst>
              <a:ext uri="{FF2B5EF4-FFF2-40B4-BE49-F238E27FC236}">
                <a16:creationId xmlns="" xmlns:a16="http://schemas.microsoft.com/office/drawing/2014/main" id="{8356547F-844E-4F87-B228-2A2D3B4ACDBE}"/>
              </a:ext>
            </a:extLst>
          </p:cNvPr>
          <p:cNvSpPr>
            <a:spLocks noGrp="1"/>
          </p:cNvSpPr>
          <p:nvPr>
            <p:ph type="ctrTitle"/>
          </p:nvPr>
        </p:nvSpPr>
        <p:spPr>
          <a:xfrm>
            <a:off x="685799" y="1956777"/>
            <a:ext cx="7772400" cy="1470025"/>
          </a:xfrm>
        </p:spPr>
        <p:txBody>
          <a:bodyPr>
            <a:normAutofit fontScale="90000"/>
          </a:bodyPr>
          <a:lstStyle/>
          <a:p>
            <a:pPr algn="ctr"/>
            <a:r>
              <a:rPr lang="en-US" sz="4900" b="1" dirty="0"/>
              <a:t>APP Models Panel and Breakout </a:t>
            </a:r>
            <a:r>
              <a:rPr lang="en-US" b="1" dirty="0"/>
              <a:t/>
            </a:r>
            <a:br>
              <a:rPr lang="en-US" b="1" dirty="0"/>
            </a:br>
            <a:r>
              <a:rPr lang="en-US" sz="2700" b="1" dirty="0"/>
              <a:t>March 20, 2023</a:t>
            </a:r>
            <a:br>
              <a:rPr lang="en-US" sz="2700" b="1" dirty="0"/>
            </a:br>
            <a:r>
              <a:rPr lang="en-US" sz="2700" b="1" dirty="0"/>
              <a:t>Dana Point, 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Emergency Physician Workforce</a:t>
            </a:r>
          </a:p>
        </p:txBody>
      </p:sp>
      <p:sp>
        <p:nvSpPr>
          <p:cNvPr id="16" name="Text Placeholder 15"/>
          <p:cNvSpPr>
            <a:spLocks noGrp="1"/>
          </p:cNvSpPr>
          <p:nvPr>
            <p:ph type="body" idx="1"/>
          </p:nvPr>
        </p:nvSpPr>
        <p:spPr/>
        <p:txBody>
          <a:bodyPr/>
          <a:lstStyle/>
          <a:p>
            <a:endParaRPr lang="en-US"/>
          </a:p>
        </p:txBody>
      </p:sp>
      <p:pic>
        <p:nvPicPr>
          <p:cNvPr id="13" name="Content Placeholder 12">
            <a:extLst>
              <a:ext uri="{FF2B5EF4-FFF2-40B4-BE49-F238E27FC236}">
                <a16:creationId xmlns="" xmlns:a16="http://schemas.microsoft.com/office/drawing/2014/main" id="{E7DE166F-37BB-993C-84C0-51085A1A136F}"/>
              </a:ext>
            </a:extLst>
          </p:cNvPr>
          <p:cNvPicPr>
            <a:picLocks noGrp="1" noChangeAspect="1"/>
          </p:cNvPicPr>
          <p:nvPr>
            <p:ph idx="4294967295"/>
          </p:nvPr>
        </p:nvPicPr>
        <p:blipFill>
          <a:blip r:embed="rId3"/>
          <a:stretch>
            <a:fillRect/>
          </a:stretch>
        </p:blipFill>
        <p:spPr>
          <a:xfrm>
            <a:off x="0" y="1423988"/>
            <a:ext cx="4500563" cy="3910012"/>
          </a:xfrm>
        </p:spPr>
      </p:pic>
      <p:pic>
        <p:nvPicPr>
          <p:cNvPr id="14" name="Picture 13">
            <a:extLst>
              <a:ext uri="{FF2B5EF4-FFF2-40B4-BE49-F238E27FC236}">
                <a16:creationId xmlns="" xmlns:a16="http://schemas.microsoft.com/office/drawing/2014/main" id="{CC140F6A-3AD5-A186-DEDD-31B7C5EA5CCD}"/>
              </a:ext>
            </a:extLst>
          </p:cNvPr>
          <p:cNvPicPr>
            <a:picLocks noChangeAspect="1"/>
          </p:cNvPicPr>
          <p:nvPr/>
        </p:nvPicPr>
        <p:blipFill>
          <a:blip r:embed="rId4"/>
          <a:stretch>
            <a:fillRect/>
          </a:stretch>
        </p:blipFill>
        <p:spPr>
          <a:xfrm>
            <a:off x="4757195" y="1423686"/>
            <a:ext cx="4074864" cy="3031019"/>
          </a:xfrm>
          <a:prstGeom prst="rect">
            <a:avLst/>
          </a:prstGeom>
        </p:spPr>
      </p:pic>
      <p:sp>
        <p:nvSpPr>
          <p:cNvPr id="15" name="TextBox 14">
            <a:extLst>
              <a:ext uri="{FF2B5EF4-FFF2-40B4-BE49-F238E27FC236}">
                <a16:creationId xmlns="" xmlns:a16="http://schemas.microsoft.com/office/drawing/2014/main" id="{B0F0223B-03D5-031A-689A-3D615201F034}"/>
              </a:ext>
            </a:extLst>
          </p:cNvPr>
          <p:cNvSpPr txBox="1"/>
          <p:nvPr/>
        </p:nvSpPr>
        <p:spPr>
          <a:xfrm>
            <a:off x="4757194" y="4595343"/>
            <a:ext cx="3306283" cy="738664"/>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“APP has numerous cost saving initiatives underway as part of the Company’s continual focus on cost optimization,”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4" name="Title 1">
            <a:extLst>
              <a:ext uri="{FF2B5EF4-FFF2-40B4-BE49-F238E27FC236}">
                <a16:creationId xmlns="" xmlns:a16="http://schemas.microsoft.com/office/drawing/2014/main" id="{EF9D67D8-69E3-40F3-97F1-B235C9F89200}"/>
              </a:ext>
            </a:extLst>
          </p:cNvPr>
          <p:cNvSpPr>
            <a:spLocks noGrp="1"/>
          </p:cNvSpPr>
          <p:nvPr>
            <p:ph type="title"/>
          </p:nvPr>
        </p:nvSpPr>
        <p:spPr>
          <a:xfrm>
            <a:off x="457200" y="157163"/>
            <a:ext cx="8351134" cy="1143000"/>
          </a:xfrm>
        </p:spPr>
        <p:txBody>
          <a:bodyPr>
            <a:normAutofit/>
          </a:bodyPr>
          <a:lstStyle/>
          <a:p>
            <a:r>
              <a:rPr lang="en-US" sz="2400" b="1" dirty="0"/>
              <a:t>“Advanced practice providers in academic emergency medicine: A national survey of chairs and program directors.”</a:t>
            </a:r>
            <a:endParaRPr lang="en-US" sz="2400" dirty="0"/>
          </a:p>
        </p:txBody>
      </p:sp>
      <p:sp>
        <p:nvSpPr>
          <p:cNvPr id="2" name="Rectangle 1"/>
          <p:cNvSpPr/>
          <p:nvPr/>
        </p:nvSpPr>
        <p:spPr>
          <a:xfrm>
            <a:off x="3334840" y="1300163"/>
            <a:ext cx="3659976" cy="400110"/>
          </a:xfrm>
          <a:prstGeom prst="rect">
            <a:avLst/>
          </a:prstGeom>
        </p:spPr>
        <p:txBody>
          <a:bodyPr wrap="none">
            <a:spAutoFit/>
          </a:bodyPr>
          <a:lstStyle/>
          <a:p>
            <a:r>
              <a:rPr lang="en-US" sz="2000" i="1" dirty="0"/>
              <a:t>Carpenter CR et al. AEM 2021</a:t>
            </a:r>
            <a:endParaRPr lang="en-US" sz="2000" dirty="0"/>
          </a:p>
        </p:txBody>
      </p:sp>
      <p:pic>
        <p:nvPicPr>
          <p:cNvPr id="8" name="Picture 7"/>
          <p:cNvPicPr>
            <a:picLocks noChangeAspect="1"/>
          </p:cNvPicPr>
          <p:nvPr/>
        </p:nvPicPr>
        <p:blipFill>
          <a:blip r:embed="rId3"/>
          <a:stretch>
            <a:fillRect/>
          </a:stretch>
        </p:blipFill>
        <p:spPr>
          <a:xfrm>
            <a:off x="520857" y="1898771"/>
            <a:ext cx="8102286" cy="3060457"/>
          </a:xfrm>
          <a:prstGeom prst="rect">
            <a:avLst/>
          </a:prstGeom>
        </p:spPr>
      </p:pic>
    </p:spTree>
    <p:extLst>
      <p:ext uri="{BB962C8B-B14F-4D97-AF65-F5344CB8AC3E}">
        <p14:creationId xmlns:p14="http://schemas.microsoft.com/office/powerpoint/2010/main" val="312838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4" name="Title 1">
            <a:extLst>
              <a:ext uri="{FF2B5EF4-FFF2-40B4-BE49-F238E27FC236}">
                <a16:creationId xmlns="" xmlns:a16="http://schemas.microsoft.com/office/drawing/2014/main" id="{EF9D67D8-69E3-40F3-97F1-B235C9F89200}"/>
              </a:ext>
            </a:extLst>
          </p:cNvPr>
          <p:cNvSpPr>
            <a:spLocks noGrp="1"/>
          </p:cNvSpPr>
          <p:nvPr>
            <p:ph type="title"/>
          </p:nvPr>
        </p:nvSpPr>
        <p:spPr>
          <a:xfrm>
            <a:off x="457200" y="157163"/>
            <a:ext cx="8351134" cy="1143000"/>
          </a:xfrm>
        </p:spPr>
        <p:txBody>
          <a:bodyPr>
            <a:normAutofit/>
          </a:bodyPr>
          <a:lstStyle/>
          <a:p>
            <a:r>
              <a:rPr lang="en-US" sz="4000" dirty="0"/>
              <a:t>Patient Preference</a:t>
            </a:r>
          </a:p>
        </p:txBody>
      </p:sp>
      <p:pic>
        <p:nvPicPr>
          <p:cNvPr id="3" name="Picture 2"/>
          <p:cNvPicPr>
            <a:picLocks noChangeAspect="1"/>
          </p:cNvPicPr>
          <p:nvPr/>
        </p:nvPicPr>
        <p:blipFill>
          <a:blip r:embed="rId3"/>
          <a:stretch>
            <a:fillRect/>
          </a:stretch>
        </p:blipFill>
        <p:spPr>
          <a:xfrm>
            <a:off x="266218" y="1574157"/>
            <a:ext cx="8428343" cy="4016416"/>
          </a:xfrm>
          <a:prstGeom prst="rect">
            <a:avLst/>
          </a:prstGeom>
        </p:spPr>
      </p:pic>
      <p:pic>
        <p:nvPicPr>
          <p:cNvPr id="6" name="Picture 5">
            <a:extLst>
              <a:ext uri="{FF2B5EF4-FFF2-40B4-BE49-F238E27FC236}">
                <a16:creationId xmlns="" xmlns:a16="http://schemas.microsoft.com/office/drawing/2014/main" id="{5ED18ED8-CC74-15C6-65D5-FF59356E29EB}"/>
              </a:ext>
            </a:extLst>
          </p:cNvPr>
          <p:cNvPicPr>
            <a:picLocks noChangeAspect="1"/>
          </p:cNvPicPr>
          <p:nvPr/>
        </p:nvPicPr>
        <p:blipFill>
          <a:blip r:embed="rId4"/>
          <a:stretch>
            <a:fillRect/>
          </a:stretch>
        </p:blipFill>
        <p:spPr>
          <a:xfrm>
            <a:off x="457200" y="5443278"/>
            <a:ext cx="2771563" cy="575557"/>
          </a:xfrm>
          <a:prstGeom prst="rect">
            <a:avLst/>
          </a:prstGeom>
        </p:spPr>
      </p:pic>
      <p:sp>
        <p:nvSpPr>
          <p:cNvPr id="7" name="TextBox 6">
            <a:extLst>
              <a:ext uri="{FF2B5EF4-FFF2-40B4-BE49-F238E27FC236}">
                <a16:creationId xmlns="" xmlns:a16="http://schemas.microsoft.com/office/drawing/2014/main" id="{183425F7-15B2-57C6-F864-1C4EA9EE1800}"/>
              </a:ext>
            </a:extLst>
          </p:cNvPr>
          <p:cNvSpPr txBox="1"/>
          <p:nvPr/>
        </p:nvSpPr>
        <p:spPr>
          <a:xfrm>
            <a:off x="5560664" y="5443278"/>
            <a:ext cx="3409716" cy="369332"/>
          </a:xfrm>
          <a:prstGeom prst="rect">
            <a:avLst/>
          </a:prstGeom>
          <a:noFill/>
        </p:spPr>
        <p:txBody>
          <a:bodyPr wrap="none" rtlCol="0">
            <a:spAutoFit/>
          </a:bodyPr>
          <a:lstStyle/>
          <a:p>
            <a:r>
              <a:rPr lang="en-US" dirty="0"/>
              <a:t>Public Opinion Survey March 2022</a:t>
            </a:r>
          </a:p>
        </p:txBody>
      </p:sp>
    </p:spTree>
    <p:extLst>
      <p:ext uri="{BB962C8B-B14F-4D97-AF65-F5344CB8AC3E}">
        <p14:creationId xmlns:p14="http://schemas.microsoft.com/office/powerpoint/2010/main" val="124411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5" name="Picture 4">
            <a:extLst>
              <a:ext uri="{FF2B5EF4-FFF2-40B4-BE49-F238E27FC236}">
                <a16:creationId xmlns="" xmlns:a16="http://schemas.microsoft.com/office/drawing/2014/main" id="{8AED1610-B35F-24C0-339B-911E959BDF03}"/>
              </a:ext>
            </a:extLst>
          </p:cNvPr>
          <p:cNvPicPr>
            <a:picLocks noChangeAspect="1"/>
          </p:cNvPicPr>
          <p:nvPr/>
        </p:nvPicPr>
        <p:blipFill>
          <a:blip r:embed="rId3"/>
          <a:stretch>
            <a:fillRect/>
          </a:stretch>
        </p:blipFill>
        <p:spPr>
          <a:xfrm>
            <a:off x="243068" y="1300164"/>
            <a:ext cx="7245752" cy="2820424"/>
          </a:xfrm>
          <a:prstGeom prst="rect">
            <a:avLst/>
          </a:prstGeom>
        </p:spPr>
      </p:pic>
      <p:sp>
        <p:nvSpPr>
          <p:cNvPr id="6" name="TextBox 5">
            <a:extLst>
              <a:ext uri="{FF2B5EF4-FFF2-40B4-BE49-F238E27FC236}">
                <a16:creationId xmlns="" xmlns:a16="http://schemas.microsoft.com/office/drawing/2014/main" id="{6C2509D2-0CC4-7222-DBC2-0BF72CC7B9A5}"/>
              </a:ext>
            </a:extLst>
          </p:cNvPr>
          <p:cNvSpPr txBox="1"/>
          <p:nvPr/>
        </p:nvSpPr>
        <p:spPr>
          <a:xfrm>
            <a:off x="6189192" y="2710376"/>
            <a:ext cx="2619142" cy="738664"/>
          </a:xfrm>
          <a:prstGeom prst="rect">
            <a:avLst/>
          </a:prstGeom>
          <a:noFill/>
        </p:spPr>
        <p:txBody>
          <a:bodyPr wrap="square">
            <a:spAutoFit/>
          </a:bodyPr>
          <a:lstStyle/>
          <a:p>
            <a:r>
              <a:rPr lang="en-US" b="0" i="0" dirty="0">
                <a:solidFill>
                  <a:srgbClr val="333333"/>
                </a:solidFill>
                <a:effectLst/>
                <a:latin typeface="PT Serif" panose="020A0603040505020204" pitchFamily="18" charset="0"/>
              </a:rPr>
              <a:t>1.1 million visits to 44 ERs throughout the Veterans Health Administration</a:t>
            </a:r>
            <a:endParaRPr lang="en-US" dirty="0"/>
          </a:p>
        </p:txBody>
      </p:sp>
      <p:sp>
        <p:nvSpPr>
          <p:cNvPr id="7" name="TextBox 6">
            <a:extLst>
              <a:ext uri="{FF2B5EF4-FFF2-40B4-BE49-F238E27FC236}">
                <a16:creationId xmlns="" xmlns:a16="http://schemas.microsoft.com/office/drawing/2014/main" id="{ED5F9B1A-D272-B9BF-A1D2-A802C84EB94D}"/>
              </a:ext>
            </a:extLst>
          </p:cNvPr>
          <p:cNvSpPr txBox="1"/>
          <p:nvPr/>
        </p:nvSpPr>
        <p:spPr>
          <a:xfrm>
            <a:off x="335665" y="4120588"/>
            <a:ext cx="5382227" cy="1938992"/>
          </a:xfrm>
          <a:prstGeom prst="rect">
            <a:avLst/>
          </a:prstGeom>
          <a:noFill/>
        </p:spPr>
        <p:txBody>
          <a:bodyPr wrap="square">
            <a:spAutoFit/>
          </a:bodyPr>
          <a:lstStyle/>
          <a:p>
            <a:r>
              <a:rPr lang="en-US" sz="1600" dirty="0"/>
              <a:t>‘</a:t>
            </a:r>
            <a:r>
              <a:rPr lang="en-US" sz="1600" i="1" dirty="0"/>
              <a:t>Counterfactual analysis suggests a net increase in medical costs with NPs, even when accounting for NPs’ wages that are half as much as physicians’</a:t>
            </a:r>
          </a:p>
          <a:p>
            <a:endParaRPr lang="en-US" sz="800" i="1" dirty="0"/>
          </a:p>
          <a:p>
            <a:pPr marL="457200" indent="-457200">
              <a:buFont typeface="Arial" panose="020B0604020202020204" pitchFamily="34" charset="0"/>
              <a:buChar char="•"/>
            </a:pPr>
            <a:r>
              <a:rPr lang="en-US" sz="1600" dirty="0"/>
              <a:t>7% increase in cost of care</a:t>
            </a:r>
          </a:p>
          <a:p>
            <a:pPr marL="457200" indent="-457200">
              <a:buFont typeface="Arial" panose="020B0604020202020204" pitchFamily="34" charset="0"/>
              <a:buChar char="•"/>
            </a:pPr>
            <a:r>
              <a:rPr lang="en-US" sz="1600" dirty="0"/>
              <a:t>11% increase in ED LOS</a:t>
            </a:r>
          </a:p>
          <a:p>
            <a:pPr marL="457200" indent="-457200">
              <a:buFont typeface="Arial" panose="020B0604020202020204" pitchFamily="34" charset="0"/>
              <a:buChar char="•"/>
            </a:pPr>
            <a:r>
              <a:rPr lang="en-US" sz="1600" dirty="0"/>
              <a:t>Patients were 20% more likely to be readmitted to the hospital within 30d</a:t>
            </a:r>
          </a:p>
        </p:txBody>
      </p:sp>
    </p:spTree>
    <p:extLst>
      <p:ext uri="{BB962C8B-B14F-4D97-AF65-F5344CB8AC3E}">
        <p14:creationId xmlns:p14="http://schemas.microsoft.com/office/powerpoint/2010/main" val="369023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 name="Rectangle 2"/>
          <p:cNvSpPr/>
          <p:nvPr/>
        </p:nvSpPr>
        <p:spPr>
          <a:xfrm>
            <a:off x="156373" y="0"/>
            <a:ext cx="8018906" cy="1138773"/>
          </a:xfrm>
          <a:prstGeom prst="rect">
            <a:avLst/>
          </a:prstGeom>
        </p:spPr>
        <p:txBody>
          <a:bodyPr wrap="square">
            <a:spAutoFit/>
          </a:bodyPr>
          <a:lstStyle/>
          <a:p>
            <a:r>
              <a:rPr lang="en-US" sz="3200" dirty="0">
                <a:solidFill>
                  <a:schemeClr val="bg1"/>
                </a:solidFill>
              </a:rPr>
              <a:t>Malpractice and APPs</a:t>
            </a:r>
          </a:p>
          <a:p>
            <a:r>
              <a:rPr lang="en-US" sz="2800" dirty="0">
                <a:solidFill>
                  <a:schemeClr val="bg1"/>
                </a:solidFill>
              </a:rPr>
              <a:t>CRICO/</a:t>
            </a:r>
            <a:r>
              <a:rPr lang="en-US" sz="2800" dirty="0" err="1">
                <a:solidFill>
                  <a:schemeClr val="bg1"/>
                </a:solidFill>
              </a:rPr>
              <a:t>Candello</a:t>
            </a:r>
            <a:r>
              <a:rPr lang="en-US" sz="2800" dirty="0">
                <a:solidFill>
                  <a:schemeClr val="bg1"/>
                </a:solidFill>
              </a:rPr>
              <a:t> National Malpractice Data</a:t>
            </a:r>
          </a:p>
          <a:p>
            <a:endParaRPr lang="en-US" sz="800" dirty="0"/>
          </a:p>
        </p:txBody>
      </p:sp>
      <p:pic>
        <p:nvPicPr>
          <p:cNvPr id="8" name="Picture 7"/>
          <p:cNvPicPr>
            <a:picLocks noChangeAspect="1"/>
          </p:cNvPicPr>
          <p:nvPr/>
        </p:nvPicPr>
        <p:blipFill>
          <a:blip r:embed="rId3"/>
          <a:stretch>
            <a:fillRect/>
          </a:stretch>
        </p:blipFill>
        <p:spPr>
          <a:xfrm>
            <a:off x="364603" y="1881904"/>
            <a:ext cx="4049794" cy="3411071"/>
          </a:xfrm>
          <a:prstGeom prst="rect">
            <a:avLst/>
          </a:prstGeom>
        </p:spPr>
      </p:pic>
      <p:pic>
        <p:nvPicPr>
          <p:cNvPr id="9" name="Picture 8">
            <a:extLst>
              <a:ext uri="{FF2B5EF4-FFF2-40B4-BE49-F238E27FC236}">
                <a16:creationId xmlns="" xmlns:a16="http://schemas.microsoft.com/office/drawing/2014/main" id="{7AE06A9D-AA95-B6E0-F63C-13C1E8175A46}"/>
              </a:ext>
            </a:extLst>
          </p:cNvPr>
          <p:cNvPicPr>
            <a:picLocks noChangeAspect="1"/>
          </p:cNvPicPr>
          <p:nvPr/>
        </p:nvPicPr>
        <p:blipFill>
          <a:blip r:embed="rId4"/>
          <a:stretch>
            <a:fillRect/>
          </a:stretch>
        </p:blipFill>
        <p:spPr>
          <a:xfrm>
            <a:off x="4414397" y="1990846"/>
            <a:ext cx="4583627" cy="3090440"/>
          </a:xfrm>
          <a:prstGeom prst="rect">
            <a:avLst/>
          </a:prstGeom>
        </p:spPr>
      </p:pic>
    </p:spTree>
    <p:extLst>
      <p:ext uri="{BB962C8B-B14F-4D97-AF65-F5344CB8AC3E}">
        <p14:creationId xmlns:p14="http://schemas.microsoft.com/office/powerpoint/2010/main" val="321907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4" name="Title 1">
            <a:extLst>
              <a:ext uri="{FF2B5EF4-FFF2-40B4-BE49-F238E27FC236}">
                <a16:creationId xmlns="" xmlns:a16="http://schemas.microsoft.com/office/drawing/2014/main" id="{EF9D67D8-69E3-40F3-97F1-B235C9F89200}"/>
              </a:ext>
            </a:extLst>
          </p:cNvPr>
          <p:cNvSpPr>
            <a:spLocks noGrp="1"/>
          </p:cNvSpPr>
          <p:nvPr>
            <p:ph type="title"/>
          </p:nvPr>
        </p:nvSpPr>
        <p:spPr>
          <a:xfrm>
            <a:off x="457200" y="157163"/>
            <a:ext cx="8351134" cy="1143000"/>
          </a:xfrm>
        </p:spPr>
        <p:txBody>
          <a:bodyPr>
            <a:normAutofit/>
          </a:bodyPr>
          <a:lstStyle/>
          <a:p>
            <a:r>
              <a:rPr lang="en-US" sz="4000" dirty="0"/>
              <a:t>APPs and Academics</a:t>
            </a:r>
          </a:p>
        </p:txBody>
      </p:sp>
      <p:pic>
        <p:nvPicPr>
          <p:cNvPr id="2" name="Picture 1"/>
          <p:cNvPicPr>
            <a:picLocks noChangeAspect="1"/>
          </p:cNvPicPr>
          <p:nvPr/>
        </p:nvPicPr>
        <p:blipFill>
          <a:blip r:embed="rId3"/>
          <a:stretch>
            <a:fillRect/>
          </a:stretch>
        </p:blipFill>
        <p:spPr>
          <a:xfrm>
            <a:off x="0" y="1648291"/>
            <a:ext cx="9144000" cy="1084435"/>
          </a:xfrm>
          <a:prstGeom prst="rect">
            <a:avLst/>
          </a:prstGeom>
        </p:spPr>
      </p:pic>
      <p:pic>
        <p:nvPicPr>
          <p:cNvPr id="3" name="Picture 2"/>
          <p:cNvPicPr>
            <a:picLocks noChangeAspect="1"/>
          </p:cNvPicPr>
          <p:nvPr/>
        </p:nvPicPr>
        <p:blipFill>
          <a:blip r:embed="rId4"/>
          <a:stretch>
            <a:fillRect/>
          </a:stretch>
        </p:blipFill>
        <p:spPr>
          <a:xfrm>
            <a:off x="3877518" y="2523229"/>
            <a:ext cx="4930815" cy="3422095"/>
          </a:xfrm>
          <a:prstGeom prst="rect">
            <a:avLst/>
          </a:prstGeom>
        </p:spPr>
      </p:pic>
    </p:spTree>
    <p:extLst>
      <p:ext uri="{BB962C8B-B14F-4D97-AF65-F5344CB8AC3E}">
        <p14:creationId xmlns:p14="http://schemas.microsoft.com/office/powerpoint/2010/main" val="303779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4" name="Title 1">
            <a:extLst>
              <a:ext uri="{FF2B5EF4-FFF2-40B4-BE49-F238E27FC236}">
                <a16:creationId xmlns="" xmlns:a16="http://schemas.microsoft.com/office/drawing/2014/main" id="{EF9D67D8-69E3-40F3-97F1-B235C9F89200}"/>
              </a:ext>
            </a:extLst>
          </p:cNvPr>
          <p:cNvSpPr>
            <a:spLocks noGrp="1"/>
          </p:cNvSpPr>
          <p:nvPr>
            <p:ph type="title"/>
          </p:nvPr>
        </p:nvSpPr>
        <p:spPr>
          <a:xfrm>
            <a:off x="457200" y="0"/>
            <a:ext cx="8351134" cy="1300163"/>
          </a:xfrm>
        </p:spPr>
        <p:txBody>
          <a:bodyPr>
            <a:normAutofit/>
          </a:bodyPr>
          <a:lstStyle/>
          <a:p>
            <a:r>
              <a:rPr lang="en-US" sz="3200" dirty="0" smtClean="0"/>
              <a:t>Fiscal </a:t>
            </a:r>
            <a:r>
              <a:rPr lang="en-US" sz="3200" dirty="0" smtClean="0"/>
              <a:t>Considerations – When is an MD more cost-effective than APP?</a:t>
            </a:r>
            <a:endParaRPr lang="en-US"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11" y="1914682"/>
            <a:ext cx="8087496" cy="288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578" y="3554996"/>
            <a:ext cx="952752" cy="15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5297" y="5032048"/>
            <a:ext cx="3683238" cy="646331"/>
          </a:xfrm>
          <a:prstGeom prst="rect">
            <a:avLst/>
          </a:prstGeom>
          <a:noFill/>
        </p:spPr>
        <p:txBody>
          <a:bodyPr wrap="square" rtlCol="0">
            <a:spAutoFit/>
          </a:bodyPr>
          <a:lstStyle/>
          <a:p>
            <a:r>
              <a:rPr lang="en-US" sz="1200" b="1" dirty="0" smtClean="0">
                <a:latin typeface="Meiryo" panose="020B0604030504040204" pitchFamily="34" charset="-128"/>
                <a:ea typeface="Meiryo" panose="020B0604030504040204" pitchFamily="34" charset="-128"/>
                <a:cs typeface="Meiryo" panose="020B0604030504040204" pitchFamily="34" charset="-128"/>
              </a:rPr>
              <a:t>Assumptions</a:t>
            </a:r>
          </a:p>
          <a:p>
            <a:pPr marL="171450" indent="-171450">
              <a:buFont typeface="Arial" panose="020B0604020202020204" pitchFamily="34" charset="0"/>
              <a:buChar char="•"/>
            </a:pPr>
            <a:r>
              <a:rPr lang="en-US" sz="1200" dirty="0" smtClean="0">
                <a:latin typeface="Meiryo" panose="020B0604030504040204" pitchFamily="34" charset="-128"/>
                <a:ea typeface="Meiryo" panose="020B0604030504040204" pitchFamily="34" charset="-128"/>
                <a:cs typeface="Meiryo" panose="020B0604030504040204" pitchFamily="34" charset="-128"/>
              </a:rPr>
              <a:t>Average APP productivity stable at 1.0 </a:t>
            </a:r>
            <a:r>
              <a:rPr lang="en-US" sz="1200" dirty="0" err="1" smtClean="0">
                <a:latin typeface="Meiryo" panose="020B0604030504040204" pitchFamily="34" charset="-128"/>
                <a:ea typeface="Meiryo" panose="020B0604030504040204" pitchFamily="34" charset="-128"/>
                <a:cs typeface="Meiryo" panose="020B0604030504040204" pitchFamily="34" charset="-128"/>
              </a:rPr>
              <a:t>pph</a:t>
            </a:r>
            <a:endParaRPr lang="en-US" sz="1200" dirty="0" smtClean="0">
              <a:latin typeface="Meiryo" panose="020B0604030504040204" pitchFamily="34" charset="-128"/>
              <a:ea typeface="Meiryo" panose="020B0604030504040204" pitchFamily="34" charset="-128"/>
              <a:cs typeface="Meiryo" panose="020B0604030504040204" pitchFamily="34" charset="-128"/>
            </a:endParaRPr>
          </a:p>
          <a:p>
            <a:pPr marL="171450" indent="-171450">
              <a:buFont typeface="Arial" panose="020B0604020202020204" pitchFamily="34" charset="0"/>
              <a:buChar char="•"/>
            </a:pPr>
            <a:r>
              <a:rPr lang="en-US" sz="1200" dirty="0" smtClean="0">
                <a:latin typeface="Meiryo" panose="020B0604030504040204" pitchFamily="34" charset="-128"/>
                <a:ea typeface="Meiryo" panose="020B0604030504040204" pitchFamily="34" charset="-128"/>
                <a:cs typeface="Meiryo" panose="020B0604030504040204" pitchFamily="34" charset="-128"/>
              </a:rPr>
              <a:t>Like acuity patients for MD &amp; APP</a:t>
            </a:r>
          </a:p>
        </p:txBody>
      </p:sp>
      <p:sp>
        <p:nvSpPr>
          <p:cNvPr id="10" name="TextBox 9"/>
          <p:cNvSpPr txBox="1"/>
          <p:nvPr/>
        </p:nvSpPr>
        <p:spPr>
          <a:xfrm>
            <a:off x="4656033" y="5216714"/>
            <a:ext cx="3683238"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Meiryo" panose="020B0604030504040204" pitchFamily="34" charset="-128"/>
                <a:ea typeface="Meiryo" panose="020B0604030504040204" pitchFamily="34" charset="-128"/>
                <a:cs typeface="Meiryo" panose="020B0604030504040204" pitchFamily="34" charset="-128"/>
              </a:rPr>
              <a:t>All-in Physician hourly cost $250</a:t>
            </a:r>
          </a:p>
          <a:p>
            <a:pPr marL="171450" indent="-171450">
              <a:buFont typeface="Arial" panose="020B0604020202020204" pitchFamily="34" charset="0"/>
              <a:buChar char="•"/>
            </a:pPr>
            <a:r>
              <a:rPr lang="en-US" sz="1200" dirty="0" smtClean="0">
                <a:latin typeface="Meiryo" panose="020B0604030504040204" pitchFamily="34" charset="-128"/>
                <a:ea typeface="Meiryo" panose="020B0604030504040204" pitchFamily="34" charset="-128"/>
                <a:cs typeface="Meiryo" panose="020B0604030504040204" pitchFamily="34" charset="-128"/>
              </a:rPr>
              <a:t>All-in APP hourly cost $100</a:t>
            </a:r>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7" name="TextBox 6"/>
          <p:cNvSpPr txBox="1"/>
          <p:nvPr/>
        </p:nvSpPr>
        <p:spPr>
          <a:xfrm>
            <a:off x="487111" y="1427148"/>
            <a:ext cx="7852160" cy="307777"/>
          </a:xfrm>
          <a:prstGeom prst="rect">
            <a:avLst/>
          </a:prstGeom>
          <a:noFill/>
        </p:spPr>
        <p:txBody>
          <a:bodyPr wrap="square" rtlCol="0">
            <a:spAutoFit/>
          </a:bodyPr>
          <a:lstStyle/>
          <a:p>
            <a:r>
              <a:rPr lang="en-US" dirty="0" smtClean="0">
                <a:latin typeface="Meiryo" panose="020B0604030504040204" pitchFamily="34" charset="-128"/>
                <a:ea typeface="Meiryo" panose="020B0604030504040204" pitchFamily="34" charset="-128"/>
                <a:cs typeface="Meiryo" panose="020B0604030504040204" pitchFamily="34" charset="-128"/>
              </a:rPr>
              <a:t>Potentia</a:t>
            </a:r>
            <a:r>
              <a:rPr lang="en-US" dirty="0" smtClean="0">
                <a:latin typeface="Meiryo" panose="020B0604030504040204" pitchFamily="34" charset="-128"/>
                <a:ea typeface="Meiryo" panose="020B0604030504040204" pitchFamily="34" charset="-128"/>
                <a:cs typeface="Meiryo" panose="020B0604030504040204" pitchFamily="34" charset="-128"/>
              </a:rPr>
              <a:t>l margin</a:t>
            </a:r>
            <a:r>
              <a:rPr lang="en-US" dirty="0" smtClean="0">
                <a:latin typeface="Meiryo" panose="020B0604030504040204" pitchFamily="34" charset="-128"/>
                <a:ea typeface="Meiryo" panose="020B0604030504040204" pitchFamily="34" charset="-128"/>
                <a:cs typeface="Meiryo" panose="020B0604030504040204" pitchFamily="34" charset="-128"/>
              </a:rPr>
              <a:t> analysis per </a:t>
            </a:r>
            <a:r>
              <a:rPr lang="en-US" dirty="0" smtClean="0">
                <a:latin typeface="Meiryo" panose="020B0604030504040204" pitchFamily="34" charset="-128"/>
                <a:ea typeface="Meiryo" panose="020B0604030504040204" pitchFamily="34" charset="-128"/>
                <a:cs typeface="Meiryo" panose="020B0604030504040204" pitchFamily="34" charset="-128"/>
              </a:rPr>
              <a:t>provider </a:t>
            </a:r>
            <a:r>
              <a:rPr lang="en-US" dirty="0" smtClean="0">
                <a:latin typeface="Meiryo" panose="020B0604030504040204" pitchFamily="34" charset="-128"/>
                <a:ea typeface="Meiryo" panose="020B0604030504040204" pitchFamily="34" charset="-128"/>
                <a:cs typeface="Meiryo" panose="020B0604030504040204" pitchFamily="34" charset="-128"/>
              </a:rPr>
              <a:t>type on </a:t>
            </a:r>
            <a:r>
              <a:rPr lang="en-US" dirty="0" smtClean="0">
                <a:latin typeface="Meiryo" panose="020B0604030504040204" pitchFamily="34" charset="-128"/>
                <a:ea typeface="Meiryo" panose="020B0604030504040204" pitchFamily="34" charset="-128"/>
                <a:cs typeface="Meiryo" panose="020B0604030504040204" pitchFamily="34" charset="-128"/>
              </a:rPr>
              <a:t>an array of MD </a:t>
            </a:r>
            <a:r>
              <a:rPr lang="en-US" dirty="0" smtClean="0">
                <a:latin typeface="Meiryo" panose="020B0604030504040204" pitchFamily="34" charset="-128"/>
                <a:ea typeface="Meiryo" panose="020B0604030504040204" pitchFamily="34" charset="-128"/>
                <a:cs typeface="Meiryo" panose="020B0604030504040204" pitchFamily="34" charset="-128"/>
              </a:rPr>
              <a:t>overall productivity</a:t>
            </a:r>
            <a:endParaRPr lang="en-US"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5035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4" name="Title 1">
            <a:extLst>
              <a:ext uri="{FF2B5EF4-FFF2-40B4-BE49-F238E27FC236}">
                <a16:creationId xmlns="" xmlns:a16="http://schemas.microsoft.com/office/drawing/2014/main" id="{EF9D67D8-69E3-40F3-97F1-B235C9F89200}"/>
              </a:ext>
            </a:extLst>
          </p:cNvPr>
          <p:cNvSpPr>
            <a:spLocks noGrp="1"/>
          </p:cNvSpPr>
          <p:nvPr>
            <p:ph type="title"/>
          </p:nvPr>
        </p:nvSpPr>
        <p:spPr>
          <a:xfrm>
            <a:off x="457200" y="16487"/>
            <a:ext cx="8229600" cy="1143000"/>
          </a:xfrm>
        </p:spPr>
        <p:txBody>
          <a:bodyPr/>
          <a:lstStyle/>
          <a:p>
            <a:pPr algn="ctr"/>
            <a:r>
              <a:rPr lang="en-US" b="1" dirty="0"/>
              <a:t>Panel Participants</a:t>
            </a:r>
          </a:p>
        </p:txBody>
      </p:sp>
      <p:pic>
        <p:nvPicPr>
          <p:cNvPr id="5" name="Picture 4">
            <a:extLst>
              <a:ext uri="{FF2B5EF4-FFF2-40B4-BE49-F238E27FC236}">
                <a16:creationId xmlns="" xmlns:a16="http://schemas.microsoft.com/office/drawing/2014/main" id="{5EE5AE97-574C-47BD-9604-4ED56C764642}"/>
              </a:ext>
            </a:extLst>
          </p:cNvPr>
          <p:cNvPicPr>
            <a:picLocks noChangeAspect="1"/>
          </p:cNvPicPr>
          <p:nvPr/>
        </p:nvPicPr>
        <p:blipFill>
          <a:blip r:embed="rId3"/>
          <a:stretch>
            <a:fillRect/>
          </a:stretch>
        </p:blipFill>
        <p:spPr>
          <a:xfrm>
            <a:off x="84524" y="1273440"/>
            <a:ext cx="2143845" cy="2194232"/>
          </a:xfrm>
          <a:prstGeom prst="rect">
            <a:avLst/>
          </a:prstGeom>
        </p:spPr>
      </p:pic>
      <p:pic>
        <p:nvPicPr>
          <p:cNvPr id="6" name="Picture 5">
            <a:extLst>
              <a:ext uri="{FF2B5EF4-FFF2-40B4-BE49-F238E27FC236}">
                <a16:creationId xmlns="" xmlns:a16="http://schemas.microsoft.com/office/drawing/2014/main" id="{29987949-2C4C-456D-9F43-CEA92698A126}"/>
              </a:ext>
            </a:extLst>
          </p:cNvPr>
          <p:cNvPicPr>
            <a:picLocks noChangeAspect="1"/>
          </p:cNvPicPr>
          <p:nvPr/>
        </p:nvPicPr>
        <p:blipFill>
          <a:blip r:embed="rId4"/>
          <a:stretch>
            <a:fillRect/>
          </a:stretch>
        </p:blipFill>
        <p:spPr>
          <a:xfrm>
            <a:off x="2922935" y="1261473"/>
            <a:ext cx="2202316" cy="2194233"/>
          </a:xfrm>
          <a:prstGeom prst="rect">
            <a:avLst/>
          </a:prstGeom>
        </p:spPr>
      </p:pic>
      <p:pic>
        <p:nvPicPr>
          <p:cNvPr id="7" name="Picture 6">
            <a:extLst>
              <a:ext uri="{FF2B5EF4-FFF2-40B4-BE49-F238E27FC236}">
                <a16:creationId xmlns="" xmlns:a16="http://schemas.microsoft.com/office/drawing/2014/main" id="{18F7EF1D-4E68-43FE-92FC-EC99AF06FAAC}"/>
              </a:ext>
            </a:extLst>
          </p:cNvPr>
          <p:cNvPicPr>
            <a:picLocks noChangeAspect="1"/>
          </p:cNvPicPr>
          <p:nvPr/>
        </p:nvPicPr>
        <p:blipFill>
          <a:blip r:embed="rId5"/>
          <a:stretch>
            <a:fillRect/>
          </a:stretch>
        </p:blipFill>
        <p:spPr>
          <a:xfrm>
            <a:off x="5847556" y="1276594"/>
            <a:ext cx="2276464" cy="2179112"/>
          </a:xfrm>
          <a:prstGeom prst="rect">
            <a:avLst/>
          </a:prstGeom>
        </p:spPr>
      </p:pic>
      <p:pic>
        <p:nvPicPr>
          <p:cNvPr id="8" name="Picture 3" descr="Shannon Giger, MHA">
            <a:extLst>
              <a:ext uri="{FF2B5EF4-FFF2-40B4-BE49-F238E27FC236}">
                <a16:creationId xmlns="" xmlns:a16="http://schemas.microsoft.com/office/drawing/2014/main" id="{525E4DF3-5659-4FF9-B34F-CE3EA25922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0444" y="4422053"/>
            <a:ext cx="2067004" cy="24359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68BA845A-8E6F-4F9A-9192-1805CC565133}"/>
              </a:ext>
            </a:extLst>
          </p:cNvPr>
          <p:cNvSpPr txBox="1"/>
          <p:nvPr/>
        </p:nvSpPr>
        <p:spPr>
          <a:xfrm>
            <a:off x="84523" y="3475356"/>
            <a:ext cx="2942985" cy="738664"/>
          </a:xfrm>
          <a:prstGeom prst="rect">
            <a:avLst/>
          </a:prstGeom>
          <a:noFill/>
        </p:spPr>
        <p:txBody>
          <a:bodyPr wrap="square" rtlCol="0">
            <a:spAutoFit/>
          </a:bodyPr>
          <a:lstStyle/>
          <a:p>
            <a:r>
              <a:rPr lang="en-US" sz="1050" dirty="0">
                <a:hlinkClick r:id="rId7"/>
              </a:rPr>
              <a:t>Gary L. </a:t>
            </a:r>
            <a:r>
              <a:rPr lang="en-US" sz="1050" dirty="0" err="1">
                <a:hlinkClick r:id="rId7"/>
              </a:rPr>
              <a:t>Shillin</a:t>
            </a:r>
            <a:r>
              <a:rPr lang="en-US" sz="1050" dirty="0">
                <a:hlinkClick r:id="rId7"/>
              </a:rPr>
              <a:t>, MBA/H </a:t>
            </a:r>
            <a:r>
              <a:rPr lang="en-US" sz="1050" dirty="0"/>
              <a:t/>
            </a:r>
            <a:br>
              <a:rPr lang="en-US" sz="1050" dirty="0"/>
            </a:br>
            <a:r>
              <a:rPr lang="en-US" sz="1050" dirty="0"/>
              <a:t>Chief Administrative Officer</a:t>
            </a:r>
            <a:br>
              <a:rPr lang="en-US" sz="1050" dirty="0"/>
            </a:br>
            <a:r>
              <a:rPr lang="en-US" sz="1050" dirty="0"/>
              <a:t>Department of Emergency Medicine</a:t>
            </a:r>
            <a:br>
              <a:rPr lang="en-US" sz="1050" dirty="0"/>
            </a:br>
            <a:r>
              <a:rPr lang="en-US" sz="1050" dirty="0"/>
              <a:t>Harvard Medical Faculty Physicians</a:t>
            </a:r>
          </a:p>
        </p:txBody>
      </p:sp>
      <p:sp>
        <p:nvSpPr>
          <p:cNvPr id="10" name="TextBox 9">
            <a:extLst>
              <a:ext uri="{FF2B5EF4-FFF2-40B4-BE49-F238E27FC236}">
                <a16:creationId xmlns="" xmlns:a16="http://schemas.microsoft.com/office/drawing/2014/main" id="{D6970A1E-BC56-4D3A-951D-EC52DA81D511}"/>
              </a:ext>
            </a:extLst>
          </p:cNvPr>
          <p:cNvSpPr txBox="1"/>
          <p:nvPr/>
        </p:nvSpPr>
        <p:spPr>
          <a:xfrm>
            <a:off x="2650993" y="3475355"/>
            <a:ext cx="3141488" cy="900246"/>
          </a:xfrm>
          <a:prstGeom prst="rect">
            <a:avLst/>
          </a:prstGeom>
          <a:noFill/>
        </p:spPr>
        <p:txBody>
          <a:bodyPr wrap="square" rtlCol="0">
            <a:spAutoFit/>
          </a:bodyPr>
          <a:lstStyle/>
          <a:p>
            <a:r>
              <a:rPr lang="en-US" sz="1050" dirty="0">
                <a:hlinkClick r:id="rId8"/>
              </a:rPr>
              <a:t>Richard Wolfe, MD</a:t>
            </a:r>
            <a:r>
              <a:rPr lang="en-US" sz="1050" dirty="0"/>
              <a:t/>
            </a:r>
            <a:br>
              <a:rPr lang="en-US" sz="1050" dirty="0"/>
            </a:br>
            <a:r>
              <a:rPr lang="en-US" sz="1050" dirty="0"/>
              <a:t>Chief of Emergency Medicine</a:t>
            </a:r>
            <a:br>
              <a:rPr lang="en-US" sz="1050" dirty="0"/>
            </a:br>
            <a:r>
              <a:rPr lang="en-US" sz="1050" dirty="0"/>
              <a:t>Beth Israel Deaconess Medical Center (BIDMC)</a:t>
            </a:r>
          </a:p>
          <a:p>
            <a:r>
              <a:rPr lang="en-US" sz="1050" dirty="0"/>
              <a:t>Associate Professor of Emergency Medicine Harvard Medical School</a:t>
            </a:r>
          </a:p>
        </p:txBody>
      </p:sp>
      <p:sp>
        <p:nvSpPr>
          <p:cNvPr id="11" name="Rectangle 1">
            <a:extLst>
              <a:ext uri="{FF2B5EF4-FFF2-40B4-BE49-F238E27FC236}">
                <a16:creationId xmlns="" xmlns:a16="http://schemas.microsoft.com/office/drawing/2014/main" id="{ACDF3E55-E2E3-47DC-A0B5-643487E019A7}"/>
              </a:ext>
            </a:extLst>
          </p:cNvPr>
          <p:cNvSpPr>
            <a:spLocks noChangeArrowheads="1"/>
          </p:cNvSpPr>
          <p:nvPr/>
        </p:nvSpPr>
        <p:spPr bwMode="auto">
          <a:xfrm>
            <a:off x="5847556" y="3509791"/>
            <a:ext cx="2839244"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9"/>
              </a:rPr>
              <a:t>Rawle A. Seupaul, MD</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Vice Dean of Clinical Affairs</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Stanley E. Reed Professor and Chair</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lvl="0" defTabSz="914400" eaLnBrk="0" fontAlgn="base" hangingPunct="0">
              <a:spcBef>
                <a:spcPct val="0"/>
              </a:spcBef>
              <a:spcAft>
                <a:spcPct val="0"/>
              </a:spcAft>
            </a:pPr>
            <a:r>
              <a:rPr kumimoji="0" lang="en-US" altLang="en-US" sz="105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Department of </a:t>
            </a:r>
            <a:r>
              <a:rPr lang="en-US" altLang="en-US" sz="1050" dirty="0">
                <a:latin typeface="Arial" panose="020B0604020202020204" pitchFamily="34" charset="0"/>
                <a:ea typeface="Calibri" panose="020F0502020204030204" pitchFamily="34" charset="0"/>
              </a:rPr>
              <a:t>Emergency Medicine</a:t>
            </a:r>
            <a:br>
              <a:rPr lang="en-US" altLang="en-US" sz="1050" dirty="0">
                <a:latin typeface="Arial" panose="020B0604020202020204" pitchFamily="34" charset="0"/>
                <a:ea typeface="Calibri" panose="020F0502020204030204" pitchFamily="34" charset="0"/>
              </a:rPr>
            </a:br>
            <a:r>
              <a:rPr lang="en-US" altLang="en-US" sz="1050" dirty="0">
                <a:latin typeface="Arial" panose="020B0604020202020204" pitchFamily="34" charset="0"/>
                <a:ea typeface="Calibri" panose="020F0502020204030204" pitchFamily="34" charset="0"/>
              </a:rPr>
              <a:t>University of Arkansas for Medical Sciences</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 xmlns:a16="http://schemas.microsoft.com/office/drawing/2014/main" id="{8817995A-81F3-4372-A5B9-35AF9DA672C6}"/>
              </a:ext>
            </a:extLst>
          </p:cNvPr>
          <p:cNvSpPr txBox="1"/>
          <p:nvPr/>
        </p:nvSpPr>
        <p:spPr>
          <a:xfrm>
            <a:off x="5611904" y="4905618"/>
            <a:ext cx="2942985" cy="900246"/>
          </a:xfrm>
          <a:prstGeom prst="rect">
            <a:avLst/>
          </a:prstGeom>
          <a:noFill/>
        </p:spPr>
        <p:txBody>
          <a:bodyPr wrap="square" rtlCol="0">
            <a:spAutoFit/>
          </a:bodyPr>
          <a:lstStyle/>
          <a:p>
            <a:r>
              <a:rPr lang="en-US" sz="1050" dirty="0">
                <a:hlinkClick r:id="rId10"/>
              </a:rPr>
              <a:t>Shannon </a:t>
            </a:r>
            <a:r>
              <a:rPr lang="en-US" sz="1050" dirty="0" err="1">
                <a:hlinkClick r:id="rId10"/>
              </a:rPr>
              <a:t>Hughen</a:t>
            </a:r>
            <a:r>
              <a:rPr lang="en-US" sz="1050" dirty="0">
                <a:hlinkClick r:id="rId10"/>
              </a:rPr>
              <a:t> Giger, MHA</a:t>
            </a:r>
            <a:r>
              <a:rPr lang="en-US" sz="1050" dirty="0"/>
              <a:t/>
            </a:r>
            <a:br>
              <a:rPr lang="en-US" sz="1050" dirty="0"/>
            </a:br>
            <a:r>
              <a:rPr lang="en-US" sz="1050" dirty="0"/>
              <a:t>Administrator</a:t>
            </a:r>
          </a:p>
          <a:p>
            <a:r>
              <a:rPr lang="en-US" sz="1050" dirty="0"/>
              <a:t>Emergency Medicine Service Line</a:t>
            </a:r>
            <a:br>
              <a:rPr lang="en-US" sz="1050" dirty="0"/>
            </a:br>
            <a:r>
              <a:rPr lang="en-US" sz="1050" dirty="0"/>
              <a:t>Department of Emergency Medicine</a:t>
            </a:r>
            <a:br>
              <a:rPr lang="en-US" sz="1050" dirty="0"/>
            </a:br>
            <a:r>
              <a:rPr lang="en-US" sz="1050" dirty="0"/>
              <a:t>University of Arkansas for Medical Sciences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2" name="Picture 1">
            <a:extLst>
              <a:ext uri="{FF2B5EF4-FFF2-40B4-BE49-F238E27FC236}">
                <a16:creationId xmlns="" xmlns:a16="http://schemas.microsoft.com/office/drawing/2014/main" id="{D1F43775-94EB-4421-AD4C-2C1485BA3C23}"/>
              </a:ext>
            </a:extLst>
          </p:cNvPr>
          <p:cNvPicPr>
            <a:picLocks noChangeAspect="1"/>
          </p:cNvPicPr>
          <p:nvPr/>
        </p:nvPicPr>
        <p:blipFill rotWithShape="1">
          <a:blip r:embed="rId3"/>
          <a:srcRect r="18768"/>
          <a:stretch/>
        </p:blipFill>
        <p:spPr>
          <a:xfrm>
            <a:off x="1034143" y="1230749"/>
            <a:ext cx="7064829" cy="4762797"/>
          </a:xfrm>
          <a:prstGeom prst="rect">
            <a:avLst/>
          </a:prstGeom>
        </p:spPr>
      </p:pic>
      <p:sp>
        <p:nvSpPr>
          <p:cNvPr id="4" name="Title 4">
            <a:extLst>
              <a:ext uri="{FF2B5EF4-FFF2-40B4-BE49-F238E27FC236}">
                <a16:creationId xmlns="" xmlns:a16="http://schemas.microsoft.com/office/drawing/2014/main" id="{09080102-35A8-4900-88E1-0DC09C9FD9D2}"/>
              </a:ext>
            </a:extLst>
          </p:cNvPr>
          <p:cNvSpPr>
            <a:spLocks noGrp="1"/>
          </p:cNvSpPr>
          <p:nvPr>
            <p:ph type="title"/>
          </p:nvPr>
        </p:nvSpPr>
        <p:spPr>
          <a:xfrm>
            <a:off x="457200" y="78033"/>
            <a:ext cx="8229600" cy="1143000"/>
          </a:xfrm>
        </p:spPr>
        <p:txBody>
          <a:bodyPr>
            <a:normAutofit/>
          </a:bodyPr>
          <a:lstStyle/>
          <a:p>
            <a:pPr algn="ctr"/>
            <a:r>
              <a:rPr lang="en-US" sz="5400" b="1" dirty="0"/>
              <a:t>Listserv “Hot Topics”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645C9D9-FBC0-4508-BE9E-71CADA488964}"/>
              </a:ext>
            </a:extLst>
          </p:cNvPr>
          <p:cNvSpPr>
            <a:spLocks noGrp="1"/>
          </p:cNvSpPr>
          <p:nvPr>
            <p:ph type="body" idx="1"/>
          </p:nvPr>
        </p:nvSpPr>
        <p:spPr>
          <a:xfrm>
            <a:off x="457200" y="1544491"/>
            <a:ext cx="8229600" cy="4128314"/>
          </a:xfrm>
        </p:spPr>
        <p:txBody>
          <a:bodyPr/>
          <a:lstStyle/>
          <a:p>
            <a:pPr marL="285750" indent="-285750">
              <a:buFont typeface="+mj-lt"/>
              <a:buAutoNum type="arabicPeriod"/>
            </a:pPr>
            <a:r>
              <a:rPr lang="en-US" sz="4400" b="1" dirty="0"/>
              <a:t>Staffing</a:t>
            </a:r>
            <a:r>
              <a:rPr lang="en-US" sz="3600" b="1" dirty="0"/>
              <a:t> </a:t>
            </a:r>
            <a:r>
              <a:rPr lang="en-US" sz="2000" b="1" i="1" dirty="0"/>
              <a:t>(contracting, hours, APP Lead)</a:t>
            </a:r>
          </a:p>
          <a:p>
            <a:pPr marL="285750" indent="-285750">
              <a:buFont typeface="+mj-lt"/>
              <a:buAutoNum type="arabicPeriod"/>
            </a:pPr>
            <a:r>
              <a:rPr lang="en-US" sz="4000" b="1" dirty="0"/>
              <a:t>Pay </a:t>
            </a:r>
            <a:r>
              <a:rPr lang="en-US" sz="2000" b="1" i="1" dirty="0"/>
              <a:t>(on call, nights and weekends)</a:t>
            </a:r>
          </a:p>
          <a:p>
            <a:pPr marL="285750" indent="-285750">
              <a:buFont typeface="+mj-lt"/>
              <a:buAutoNum type="arabicPeriod"/>
            </a:pPr>
            <a:r>
              <a:rPr lang="en-US" sz="4000" b="1" dirty="0"/>
              <a:t>Metrics</a:t>
            </a:r>
          </a:p>
          <a:p>
            <a:pPr marL="285750" indent="-285750">
              <a:buFont typeface="+mj-lt"/>
              <a:buAutoNum type="arabicPeriod"/>
            </a:pPr>
            <a:r>
              <a:rPr lang="en-US" sz="4000" b="1" dirty="0"/>
              <a:t>Retention</a:t>
            </a:r>
            <a:endParaRPr lang="en-US" sz="1050" b="1" dirty="0"/>
          </a:p>
          <a:p>
            <a:pPr marL="285750" indent="-285750">
              <a:buFont typeface="Arial" panose="020B0604020202020204" pitchFamily="34" charset="0"/>
              <a:buChar char="•"/>
            </a:pPr>
            <a:endParaRPr lang="en-US" sz="1050" b="1" dirty="0"/>
          </a:p>
          <a:p>
            <a:pPr marL="285750" indent="-285750">
              <a:buFont typeface="Arial" panose="020B0604020202020204" pitchFamily="34" charset="0"/>
              <a:buChar char="•"/>
            </a:pPr>
            <a:endParaRPr lang="en-US" sz="1050" b="1" dirty="0"/>
          </a:p>
          <a:p>
            <a:pPr marL="285750" indent="-285750">
              <a:buFont typeface="Arial" panose="020B0604020202020204" pitchFamily="34" charset="0"/>
              <a:buChar char="•"/>
            </a:pPr>
            <a:endParaRPr lang="en-US" sz="1050" b="1" dirty="0"/>
          </a:p>
          <a:p>
            <a:pPr marL="114300" indent="0">
              <a:buNone/>
            </a:pPr>
            <a:endParaRPr lang="en-US" b="1" dirty="0"/>
          </a:p>
        </p:txBody>
      </p:sp>
      <p:sp>
        <p:nvSpPr>
          <p:cNvPr id="4" name="Title 4">
            <a:extLst>
              <a:ext uri="{FF2B5EF4-FFF2-40B4-BE49-F238E27FC236}">
                <a16:creationId xmlns="" xmlns:a16="http://schemas.microsoft.com/office/drawing/2014/main" id="{A9F81A2E-B822-43F6-A6AB-3F479D6455E8}"/>
              </a:ext>
            </a:extLst>
          </p:cNvPr>
          <p:cNvSpPr>
            <a:spLocks noGrp="1"/>
          </p:cNvSpPr>
          <p:nvPr>
            <p:ph type="title"/>
          </p:nvPr>
        </p:nvSpPr>
        <p:spPr>
          <a:xfrm>
            <a:off x="457200" y="-45059"/>
            <a:ext cx="8229600" cy="1143000"/>
          </a:xfrm>
        </p:spPr>
        <p:txBody>
          <a:bodyPr>
            <a:normAutofit/>
          </a:bodyPr>
          <a:lstStyle/>
          <a:p>
            <a:pPr algn="ctr"/>
            <a:r>
              <a:rPr lang="en-US" sz="5400" b="1" dirty="0"/>
              <a:t>Trending topics</a:t>
            </a:r>
          </a:p>
        </p:txBody>
      </p:sp>
    </p:spTree>
    <p:extLst>
      <p:ext uri="{BB962C8B-B14F-4D97-AF65-F5344CB8AC3E}">
        <p14:creationId xmlns:p14="http://schemas.microsoft.com/office/powerpoint/2010/main" val="257658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EF2398-99EC-4017-94A4-85C6713661C2}"/>
              </a:ext>
            </a:extLst>
          </p:cNvPr>
          <p:cNvSpPr>
            <a:spLocks noGrp="1"/>
          </p:cNvSpPr>
          <p:nvPr>
            <p:ph type="title"/>
          </p:nvPr>
        </p:nvSpPr>
        <p:spPr>
          <a:xfrm>
            <a:off x="311203" y="697"/>
            <a:ext cx="8229600" cy="1143000"/>
          </a:xfrm>
        </p:spPr>
        <p:txBody>
          <a:bodyPr>
            <a:noAutofit/>
          </a:bodyPr>
          <a:lstStyle/>
          <a:p>
            <a:pPr algn="ctr"/>
            <a:r>
              <a:rPr lang="en-US" b="1" dirty="0"/>
              <a:t>APP Salary Results</a:t>
            </a:r>
            <a:r>
              <a:rPr lang="en-US" sz="3200" b="1" dirty="0"/>
              <a:t/>
            </a:r>
            <a:br>
              <a:rPr lang="en-US" sz="3200" b="1" dirty="0"/>
            </a:br>
            <a:r>
              <a:rPr lang="en-US" sz="2000" b="1" i="1" dirty="0"/>
              <a:t>Prepared by Benchmark Committee on 3/7/2022</a:t>
            </a:r>
          </a:p>
        </p:txBody>
      </p:sp>
      <p:sp>
        <p:nvSpPr>
          <p:cNvPr id="7" name="TextBox 6">
            <a:extLst>
              <a:ext uri="{FF2B5EF4-FFF2-40B4-BE49-F238E27FC236}">
                <a16:creationId xmlns="" xmlns:a16="http://schemas.microsoft.com/office/drawing/2014/main" id="{55E6E8EF-1CE1-4E63-AC42-82A2B1A4F2CF}"/>
              </a:ext>
            </a:extLst>
          </p:cNvPr>
          <p:cNvSpPr txBox="1"/>
          <p:nvPr/>
        </p:nvSpPr>
        <p:spPr>
          <a:xfrm>
            <a:off x="748555" y="1426526"/>
            <a:ext cx="3306056" cy="1692771"/>
          </a:xfrm>
          <a:prstGeom prst="rect">
            <a:avLst/>
          </a:prstGeom>
          <a:noFill/>
        </p:spPr>
        <p:txBody>
          <a:bodyPr wrap="square" numCol="1" rtlCol="0">
            <a:spAutoFit/>
          </a:bodyPr>
          <a:lstStyle/>
          <a:p>
            <a:pPr algn="ctr"/>
            <a:r>
              <a:rPr lang="en-US" sz="3200" b="1" dirty="0"/>
              <a:t>Compensation</a:t>
            </a:r>
            <a:r>
              <a:rPr lang="en-US" sz="2400" b="1" dirty="0"/>
              <a:t> </a:t>
            </a:r>
          </a:p>
          <a:p>
            <a:pPr marL="285750" indent="-285750">
              <a:buFont typeface="Arial" panose="020B0604020202020204" pitchFamily="34" charset="0"/>
              <a:buChar char="•"/>
            </a:pPr>
            <a:r>
              <a:rPr lang="en-US" sz="1800" dirty="0"/>
              <a:t>Base = $121K</a:t>
            </a:r>
          </a:p>
          <a:p>
            <a:pPr marL="285750" indent="-285750">
              <a:buFont typeface="Arial" panose="020B0604020202020204" pitchFamily="34" charset="0"/>
              <a:buChar char="•"/>
            </a:pPr>
            <a:r>
              <a:rPr lang="en-US" sz="1800" dirty="0"/>
              <a:t>APP Lead = $136K</a:t>
            </a:r>
          </a:p>
          <a:p>
            <a:pPr marL="285750" indent="-285750">
              <a:buFont typeface="Arial" panose="020B0604020202020204" pitchFamily="34" charset="0"/>
              <a:buChar char="•"/>
            </a:pPr>
            <a:r>
              <a:rPr lang="en-US" sz="1800" dirty="0"/>
              <a:t>Stipend = $1700</a:t>
            </a:r>
          </a:p>
          <a:p>
            <a:pPr marL="285750" indent="-285750">
              <a:buFont typeface="Arial" panose="020B0604020202020204" pitchFamily="34" charset="0"/>
              <a:buChar char="•"/>
            </a:pPr>
            <a:r>
              <a:rPr lang="en-US" sz="1800" dirty="0"/>
              <a:t>Bonus Incentive = $3400</a:t>
            </a:r>
          </a:p>
        </p:txBody>
      </p:sp>
      <p:sp>
        <p:nvSpPr>
          <p:cNvPr id="9" name="Rectangle 8">
            <a:extLst>
              <a:ext uri="{FF2B5EF4-FFF2-40B4-BE49-F238E27FC236}">
                <a16:creationId xmlns="" xmlns:a16="http://schemas.microsoft.com/office/drawing/2014/main" id="{68BEC357-F89E-45D7-A166-48B516D261DC}"/>
              </a:ext>
            </a:extLst>
          </p:cNvPr>
          <p:cNvSpPr/>
          <p:nvPr/>
        </p:nvSpPr>
        <p:spPr>
          <a:xfrm>
            <a:off x="5089391" y="1447961"/>
            <a:ext cx="3306056" cy="1415772"/>
          </a:xfrm>
          <a:prstGeom prst="rect">
            <a:avLst/>
          </a:prstGeom>
        </p:spPr>
        <p:txBody>
          <a:bodyPr wrap="square">
            <a:spAutoFit/>
          </a:bodyPr>
          <a:lstStyle/>
          <a:p>
            <a:pPr algn="ctr"/>
            <a:r>
              <a:rPr lang="en-US" sz="3200" b="1" dirty="0"/>
              <a:t>Yrs. of Service</a:t>
            </a:r>
          </a:p>
          <a:p>
            <a:pPr marL="285750" indent="-285750">
              <a:buFont typeface="Arial" panose="020B0604020202020204" pitchFamily="34" charset="0"/>
              <a:buChar char="•"/>
            </a:pPr>
            <a:r>
              <a:rPr lang="en-US" sz="1800" dirty="0"/>
              <a:t>2-4 yrs. = 33%</a:t>
            </a:r>
          </a:p>
          <a:p>
            <a:pPr marL="285750" indent="-285750">
              <a:buFont typeface="Arial" panose="020B0604020202020204" pitchFamily="34" charset="0"/>
              <a:buChar char="•"/>
            </a:pPr>
            <a:r>
              <a:rPr lang="en-US" sz="1800" dirty="0"/>
              <a:t>5-9 yrs. = 31%</a:t>
            </a:r>
          </a:p>
          <a:p>
            <a:pPr marL="285750" indent="-285750">
              <a:buFont typeface="Arial" panose="020B0604020202020204" pitchFamily="34" charset="0"/>
              <a:buChar char="•"/>
            </a:pPr>
            <a:r>
              <a:rPr lang="en-US" sz="1800" dirty="0"/>
              <a:t>10+ yrs. = 26%</a:t>
            </a:r>
          </a:p>
        </p:txBody>
      </p:sp>
      <p:pic>
        <p:nvPicPr>
          <p:cNvPr id="10" name="Picture 9">
            <a:extLst>
              <a:ext uri="{FF2B5EF4-FFF2-40B4-BE49-F238E27FC236}">
                <a16:creationId xmlns="" xmlns:a16="http://schemas.microsoft.com/office/drawing/2014/main" id="{55FFB7DA-5EEE-4FC0-9FDD-4DA3030C9711}"/>
              </a:ext>
            </a:extLst>
          </p:cNvPr>
          <p:cNvPicPr>
            <a:picLocks noChangeAspect="1"/>
          </p:cNvPicPr>
          <p:nvPr/>
        </p:nvPicPr>
        <p:blipFill>
          <a:blip r:embed="rId2"/>
          <a:stretch>
            <a:fillRect/>
          </a:stretch>
        </p:blipFill>
        <p:spPr>
          <a:xfrm>
            <a:off x="69157" y="4308714"/>
            <a:ext cx="9005686" cy="1475271"/>
          </a:xfrm>
          <a:prstGeom prst="rect">
            <a:avLst/>
          </a:prstGeom>
        </p:spPr>
      </p:pic>
      <p:sp>
        <p:nvSpPr>
          <p:cNvPr id="11" name="Rectangle 10">
            <a:extLst>
              <a:ext uri="{FF2B5EF4-FFF2-40B4-BE49-F238E27FC236}">
                <a16:creationId xmlns="" xmlns:a16="http://schemas.microsoft.com/office/drawing/2014/main" id="{16FBBF39-F2DE-4BCC-9060-7C8FDCAB4CE6}"/>
              </a:ext>
            </a:extLst>
          </p:cNvPr>
          <p:cNvSpPr/>
          <p:nvPr/>
        </p:nvSpPr>
        <p:spPr>
          <a:xfrm>
            <a:off x="4386943" y="4735840"/>
            <a:ext cx="388684" cy="1048145"/>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0E0395DF-1651-8232-A38B-9EAEA779B228}"/>
              </a:ext>
            </a:extLst>
          </p:cNvPr>
          <p:cNvSpPr txBox="1"/>
          <p:nvPr/>
        </p:nvSpPr>
        <p:spPr>
          <a:xfrm>
            <a:off x="2723940" y="3230294"/>
            <a:ext cx="3703239" cy="861774"/>
          </a:xfrm>
          <a:prstGeom prst="rect">
            <a:avLst/>
          </a:prstGeom>
          <a:noFill/>
        </p:spPr>
        <p:txBody>
          <a:bodyPr wrap="square" rtlCol="0">
            <a:spAutoFit/>
          </a:bodyPr>
          <a:lstStyle/>
          <a:p>
            <a:pPr algn="ctr"/>
            <a:r>
              <a:rPr lang="en-US" sz="3200" b="1" dirty="0"/>
              <a:t>Hours</a:t>
            </a:r>
          </a:p>
          <a:p>
            <a:pPr marL="285750" indent="-285750">
              <a:buFont typeface="Arial" panose="020B0604020202020204" pitchFamily="34" charset="0"/>
              <a:buChar char="•"/>
            </a:pPr>
            <a:r>
              <a:rPr lang="en-US" sz="1800" b="1" dirty="0"/>
              <a:t>1680/</a:t>
            </a:r>
            <a:r>
              <a:rPr lang="en-US" sz="1800" b="1" dirty="0" err="1"/>
              <a:t>yr</a:t>
            </a:r>
            <a:r>
              <a:rPr lang="en-US" sz="1800" b="1" dirty="0"/>
              <a:t> = 11.5 shifts/month</a:t>
            </a:r>
          </a:p>
        </p:txBody>
      </p:sp>
    </p:spTree>
    <p:extLst>
      <p:ext uri="{BB962C8B-B14F-4D97-AF65-F5344CB8AC3E}">
        <p14:creationId xmlns:p14="http://schemas.microsoft.com/office/powerpoint/2010/main" val="285593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271EF0-B668-4E7C-9835-D23D8E1EA152}"/>
              </a:ext>
            </a:extLst>
          </p:cNvPr>
          <p:cNvSpPr>
            <a:spLocks noGrp="1"/>
          </p:cNvSpPr>
          <p:nvPr>
            <p:ph type="title"/>
          </p:nvPr>
        </p:nvSpPr>
        <p:spPr>
          <a:xfrm>
            <a:off x="457200" y="78646"/>
            <a:ext cx="8229600" cy="1143000"/>
          </a:xfrm>
        </p:spPr>
        <p:txBody>
          <a:bodyPr>
            <a:normAutofit/>
          </a:bodyPr>
          <a:lstStyle/>
          <a:p>
            <a:pPr algn="ctr"/>
            <a:r>
              <a:rPr lang="en-US" b="1" dirty="0">
                <a:solidFill>
                  <a:schemeClr val="bg1"/>
                </a:solidFill>
              </a:rPr>
              <a:t>2 Year Comp Study</a:t>
            </a:r>
            <a:endParaRPr lang="en-US" b="1" dirty="0"/>
          </a:p>
        </p:txBody>
      </p:sp>
      <p:sp>
        <p:nvSpPr>
          <p:cNvPr id="5" name="Rectangle 4">
            <a:extLst>
              <a:ext uri="{FF2B5EF4-FFF2-40B4-BE49-F238E27FC236}">
                <a16:creationId xmlns="" xmlns:a16="http://schemas.microsoft.com/office/drawing/2014/main" id="{C4384A34-438C-40B8-9413-151416F64699}"/>
              </a:ext>
            </a:extLst>
          </p:cNvPr>
          <p:cNvSpPr/>
          <p:nvPr/>
        </p:nvSpPr>
        <p:spPr>
          <a:xfrm>
            <a:off x="804902" y="1423058"/>
            <a:ext cx="7553405" cy="4524315"/>
          </a:xfrm>
          <a:prstGeom prst="rect">
            <a:avLst/>
          </a:prstGeom>
        </p:spPr>
        <p:txBody>
          <a:bodyPr wrap="square">
            <a:spAutoFit/>
          </a:bodyPr>
          <a:lstStyle/>
          <a:p>
            <a:r>
              <a:rPr lang="en-US" sz="1800" b="1" dirty="0">
                <a:solidFill>
                  <a:srgbClr val="00B050"/>
                </a:solidFill>
              </a:rPr>
              <a:t>Pros</a:t>
            </a:r>
            <a:r>
              <a:rPr lang="en-US" sz="1800" b="1" dirty="0"/>
              <a:t> </a:t>
            </a:r>
            <a:r>
              <a:rPr lang="en-US" sz="1800" b="1" dirty="0">
                <a:solidFill>
                  <a:srgbClr val="00B050"/>
                </a:solidFill>
              </a:rPr>
              <a:t>per Sr. Leadership</a:t>
            </a:r>
          </a:p>
          <a:p>
            <a:pPr marL="1257300" lvl="2" indent="-342900">
              <a:buFont typeface="+mj-lt"/>
              <a:buAutoNum type="arabicPeriod"/>
            </a:pPr>
            <a:r>
              <a:rPr lang="en-US" sz="1800" i="1" dirty="0"/>
              <a:t>Level internal pay for IP (↑$17k) OP (↑$11k)</a:t>
            </a:r>
          </a:p>
          <a:p>
            <a:pPr marL="1257300" lvl="2" indent="-342900">
              <a:buFont typeface="+mj-lt"/>
              <a:buAutoNum type="arabicPeriod"/>
            </a:pPr>
            <a:r>
              <a:rPr lang="en-US" sz="1800" i="1" dirty="0"/>
              <a:t>↑ with yrs. of exp. (including outside UAMS)</a:t>
            </a:r>
          </a:p>
          <a:p>
            <a:pPr marL="914400" lvl="2"/>
            <a:endParaRPr lang="en-US" sz="1800" i="1" dirty="0"/>
          </a:p>
          <a:p>
            <a:r>
              <a:rPr lang="en-US" sz="1800" b="1" dirty="0">
                <a:solidFill>
                  <a:srgbClr val="00B0F0"/>
                </a:solidFill>
              </a:rPr>
              <a:t>Cons → differential pay removed for</a:t>
            </a:r>
            <a:r>
              <a:rPr lang="en-US" sz="1800" b="1" dirty="0"/>
              <a:t>: </a:t>
            </a:r>
          </a:p>
          <a:p>
            <a:pPr marL="1257300" lvl="2" indent="-342900">
              <a:buFont typeface="+mj-lt"/>
              <a:buAutoNum type="arabicPeriod"/>
            </a:pPr>
            <a:r>
              <a:rPr lang="en-US" sz="1800" i="1" dirty="0"/>
              <a:t>Advance degrees</a:t>
            </a:r>
          </a:p>
          <a:p>
            <a:pPr marL="1257300" lvl="2" indent="-342900">
              <a:buFont typeface="+mj-lt"/>
              <a:buAutoNum type="arabicPeriod"/>
            </a:pPr>
            <a:r>
              <a:rPr lang="en-US" sz="1800" i="1" dirty="0"/>
              <a:t>Certifications</a:t>
            </a:r>
          </a:p>
          <a:p>
            <a:pPr marL="1257300" lvl="2" indent="-342900">
              <a:buFont typeface="+mj-lt"/>
              <a:buAutoNum type="arabicPeriod"/>
            </a:pPr>
            <a:r>
              <a:rPr lang="en-US" sz="1800" i="1" dirty="0"/>
              <a:t>Prior RN experience</a:t>
            </a:r>
          </a:p>
          <a:p>
            <a:pPr marL="1257300" lvl="2" indent="-342900">
              <a:buFont typeface="+mj-lt"/>
              <a:buAutoNum type="arabicPeriod"/>
            </a:pPr>
            <a:r>
              <a:rPr lang="en-US" sz="1800" i="1" dirty="0"/>
              <a:t>Night/Weekend 10% → 2.5% </a:t>
            </a:r>
          </a:p>
          <a:p>
            <a:r>
              <a:rPr lang="en-US" sz="1800" dirty="0"/>
              <a:t>	</a:t>
            </a:r>
            <a:endParaRPr lang="en-US" sz="1800" i="1" dirty="0"/>
          </a:p>
          <a:p>
            <a:r>
              <a:rPr lang="en-US" sz="1800" b="1" dirty="0"/>
              <a:t>Challenges for Service Lines for implementation </a:t>
            </a:r>
          </a:p>
          <a:p>
            <a:pPr marL="1257300" lvl="2" indent="-342900">
              <a:buFont typeface="+mj-lt"/>
              <a:buAutoNum type="arabicPeriod"/>
            </a:pPr>
            <a:r>
              <a:rPr lang="en-US" sz="1800" i="1" dirty="0"/>
              <a:t>Communication </a:t>
            </a:r>
          </a:p>
          <a:p>
            <a:pPr marL="1257300" lvl="2" indent="-342900">
              <a:buFont typeface="+mj-lt"/>
              <a:buAutoNum type="arabicPeriod"/>
            </a:pPr>
            <a:r>
              <a:rPr lang="en-US" sz="1800" i="1" dirty="0"/>
              <a:t>APP Mindset/Perception</a:t>
            </a:r>
          </a:p>
          <a:p>
            <a:pPr marL="1257300" lvl="2" indent="-342900">
              <a:buFont typeface="+mj-lt"/>
              <a:buAutoNum type="arabicPeriod"/>
            </a:pPr>
            <a:r>
              <a:rPr lang="en-US" sz="1800" i="1" dirty="0" err="1"/>
              <a:t>cFTE</a:t>
            </a:r>
            <a:r>
              <a:rPr lang="en-US" sz="1800" i="1" dirty="0"/>
              <a:t> hrs. vs. local competition</a:t>
            </a:r>
          </a:p>
          <a:p>
            <a:pPr marL="1257300" lvl="2" indent="-342900">
              <a:buFont typeface="+mj-lt"/>
              <a:buAutoNum type="arabicPeriod"/>
            </a:pPr>
            <a:r>
              <a:rPr lang="en-US" sz="1800" i="1" dirty="0"/>
              <a:t>Retention/Attrition/Recruitment</a:t>
            </a:r>
          </a:p>
          <a:p>
            <a:pPr marL="1257300" lvl="2" indent="-342900">
              <a:buFont typeface="+mj-lt"/>
              <a:buAutoNum type="arabicPeriod"/>
            </a:pPr>
            <a:r>
              <a:rPr lang="en-US" sz="1800" i="1" dirty="0"/>
              <a:t>Having your “Plan B” already in place</a:t>
            </a:r>
          </a:p>
        </p:txBody>
      </p:sp>
    </p:spTree>
    <p:extLst>
      <p:ext uri="{BB962C8B-B14F-4D97-AF65-F5344CB8AC3E}">
        <p14:creationId xmlns:p14="http://schemas.microsoft.com/office/powerpoint/2010/main" val="353491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F1DF00-379C-5338-7F34-845D6302EA54}"/>
              </a:ext>
            </a:extLst>
          </p:cNvPr>
          <p:cNvSpPr>
            <a:spLocks noGrp="1"/>
          </p:cNvSpPr>
          <p:nvPr>
            <p:ph type="title"/>
          </p:nvPr>
        </p:nvSpPr>
        <p:spPr/>
        <p:txBody>
          <a:bodyPr>
            <a:normAutofit/>
          </a:bodyPr>
          <a:lstStyle/>
          <a:p>
            <a:pPr algn="ctr"/>
            <a:r>
              <a:rPr lang="en-US" sz="5400" b="1" dirty="0"/>
              <a:t>Retention tools</a:t>
            </a:r>
          </a:p>
        </p:txBody>
      </p:sp>
      <p:sp>
        <p:nvSpPr>
          <p:cNvPr id="3" name="Text Placeholder 2">
            <a:extLst>
              <a:ext uri="{FF2B5EF4-FFF2-40B4-BE49-F238E27FC236}">
                <a16:creationId xmlns="" xmlns:a16="http://schemas.microsoft.com/office/drawing/2014/main" id="{EB7806D8-3DF9-65DC-ADBB-0B106FB90C2D}"/>
              </a:ext>
            </a:extLst>
          </p:cNvPr>
          <p:cNvSpPr>
            <a:spLocks noGrp="1"/>
          </p:cNvSpPr>
          <p:nvPr>
            <p:ph type="body" idx="1"/>
          </p:nvPr>
        </p:nvSpPr>
        <p:spPr/>
        <p:txBody>
          <a:bodyPr/>
          <a:lstStyle/>
          <a:p>
            <a:r>
              <a:rPr lang="en-US" b="1" dirty="0"/>
              <a:t>Compensation breakdown sheet</a:t>
            </a:r>
          </a:p>
          <a:p>
            <a:r>
              <a:rPr lang="en-US" b="1" dirty="0"/>
              <a:t>Retention bonus = $12k</a:t>
            </a:r>
          </a:p>
          <a:p>
            <a:pPr lvl="1"/>
            <a:r>
              <a:rPr lang="en-US" b="1" dirty="0"/>
              <a:t>Paid over 1 year</a:t>
            </a:r>
          </a:p>
          <a:p>
            <a:pPr lvl="1"/>
            <a:r>
              <a:rPr lang="en-US" b="1" dirty="0"/>
              <a:t>Typically &lt; vacation payout</a:t>
            </a:r>
          </a:p>
          <a:p>
            <a:endParaRPr lang="en-US" b="1" dirty="0"/>
          </a:p>
        </p:txBody>
      </p:sp>
    </p:spTree>
    <p:extLst>
      <p:ext uri="{BB962C8B-B14F-4D97-AF65-F5344CB8AC3E}">
        <p14:creationId xmlns:p14="http://schemas.microsoft.com/office/powerpoint/2010/main" val="271551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06D132-FCE1-42E7-9136-0E408C91A084}"/>
              </a:ext>
            </a:extLst>
          </p:cNvPr>
          <p:cNvSpPr>
            <a:spLocks noGrp="1"/>
          </p:cNvSpPr>
          <p:nvPr>
            <p:ph type="title"/>
          </p:nvPr>
        </p:nvSpPr>
        <p:spPr>
          <a:xfrm>
            <a:off x="457200" y="78646"/>
            <a:ext cx="8229600" cy="1143000"/>
          </a:xfrm>
        </p:spPr>
        <p:txBody>
          <a:bodyPr>
            <a:normAutofit/>
          </a:bodyPr>
          <a:lstStyle/>
          <a:p>
            <a:pPr algn="ctr"/>
            <a:r>
              <a:rPr lang="en-US" b="1" dirty="0">
                <a:solidFill>
                  <a:schemeClr val="bg1"/>
                </a:solidFill>
              </a:rPr>
              <a:t>UAMS Retention Tools</a:t>
            </a:r>
            <a:endParaRPr lang="en-US" b="1" dirty="0"/>
          </a:p>
        </p:txBody>
      </p:sp>
      <p:pic>
        <p:nvPicPr>
          <p:cNvPr id="5" name="Picture 4">
            <a:extLst>
              <a:ext uri="{FF2B5EF4-FFF2-40B4-BE49-F238E27FC236}">
                <a16:creationId xmlns="" xmlns:a16="http://schemas.microsoft.com/office/drawing/2014/main" id="{935F972B-5AF2-48BB-A491-BD62EF89651A}"/>
              </a:ext>
            </a:extLst>
          </p:cNvPr>
          <p:cNvPicPr>
            <a:picLocks noChangeAspect="1"/>
          </p:cNvPicPr>
          <p:nvPr/>
        </p:nvPicPr>
        <p:blipFill rotWithShape="1">
          <a:blip r:embed="rId2"/>
          <a:srcRect t="14232"/>
          <a:stretch/>
        </p:blipFill>
        <p:spPr>
          <a:xfrm>
            <a:off x="338552" y="1318846"/>
            <a:ext cx="4124885" cy="4090793"/>
          </a:xfrm>
          <a:prstGeom prst="rect">
            <a:avLst/>
          </a:prstGeom>
        </p:spPr>
      </p:pic>
      <p:pic>
        <p:nvPicPr>
          <p:cNvPr id="6" name="Picture 5">
            <a:extLst>
              <a:ext uri="{FF2B5EF4-FFF2-40B4-BE49-F238E27FC236}">
                <a16:creationId xmlns="" xmlns:a16="http://schemas.microsoft.com/office/drawing/2014/main" id="{317BFA12-EC3A-44A2-BC61-8F912CEECA98}"/>
              </a:ext>
            </a:extLst>
          </p:cNvPr>
          <p:cNvPicPr>
            <a:picLocks noChangeAspect="1"/>
          </p:cNvPicPr>
          <p:nvPr/>
        </p:nvPicPr>
        <p:blipFill rotWithShape="1">
          <a:blip r:embed="rId3"/>
          <a:srcRect t="18159"/>
          <a:stretch/>
        </p:blipFill>
        <p:spPr>
          <a:xfrm>
            <a:off x="5139511" y="1318846"/>
            <a:ext cx="3350238" cy="3710331"/>
          </a:xfrm>
          <a:prstGeom prst="rect">
            <a:avLst/>
          </a:prstGeom>
        </p:spPr>
      </p:pic>
      <p:sp>
        <p:nvSpPr>
          <p:cNvPr id="3" name="TextBox 2">
            <a:extLst>
              <a:ext uri="{FF2B5EF4-FFF2-40B4-BE49-F238E27FC236}">
                <a16:creationId xmlns="" xmlns:a16="http://schemas.microsoft.com/office/drawing/2014/main" id="{D11B9EB3-82A8-30A6-4557-954BA29E3260}"/>
              </a:ext>
            </a:extLst>
          </p:cNvPr>
          <p:cNvSpPr txBox="1"/>
          <p:nvPr/>
        </p:nvSpPr>
        <p:spPr>
          <a:xfrm>
            <a:off x="5794131" y="2013437"/>
            <a:ext cx="422031" cy="105553"/>
          </a:xfrm>
          <a:prstGeom prst="rect">
            <a:avLst/>
          </a:prstGeom>
          <a:solidFill>
            <a:schemeClr val="lt1"/>
          </a:solidFill>
        </p:spPr>
        <p:txBody>
          <a:bodyPr wrap="square" rtlCol="0">
            <a:spAutoFit/>
          </a:bodyPr>
          <a:lstStyle/>
          <a:p>
            <a:endParaRPr lang="en-US" dirty="0"/>
          </a:p>
        </p:txBody>
      </p:sp>
      <p:sp>
        <p:nvSpPr>
          <p:cNvPr id="4" name="TextBox 3">
            <a:extLst>
              <a:ext uri="{FF2B5EF4-FFF2-40B4-BE49-F238E27FC236}">
                <a16:creationId xmlns="" xmlns:a16="http://schemas.microsoft.com/office/drawing/2014/main" id="{D7FEF845-E51C-E82A-0160-39CF26340BB9}"/>
              </a:ext>
            </a:extLst>
          </p:cNvPr>
          <p:cNvSpPr txBox="1"/>
          <p:nvPr/>
        </p:nvSpPr>
        <p:spPr>
          <a:xfrm>
            <a:off x="2584939" y="1318846"/>
            <a:ext cx="495303" cy="117278"/>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106496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 name="Picture 2">
            <a:extLst>
              <a:ext uri="{FF2B5EF4-FFF2-40B4-BE49-F238E27FC236}">
                <a16:creationId xmlns="" xmlns:a16="http://schemas.microsoft.com/office/drawing/2014/main" id="{498942FB-131E-3337-6DB6-36CFA5672DDE}"/>
              </a:ext>
            </a:extLst>
          </p:cNvPr>
          <p:cNvPicPr>
            <a:picLocks noChangeAspect="1"/>
          </p:cNvPicPr>
          <p:nvPr/>
        </p:nvPicPr>
        <p:blipFill>
          <a:blip r:embed="rId3"/>
          <a:stretch>
            <a:fillRect/>
          </a:stretch>
        </p:blipFill>
        <p:spPr>
          <a:xfrm>
            <a:off x="1574157" y="1238491"/>
            <a:ext cx="5729468" cy="4921255"/>
          </a:xfrm>
          <a:prstGeom prst="rect">
            <a:avLst/>
          </a:prstGeom>
        </p:spPr>
      </p:pic>
      <p:sp>
        <p:nvSpPr>
          <p:cNvPr id="2" name="Title 1"/>
          <p:cNvSpPr>
            <a:spLocks noGrp="1"/>
          </p:cNvSpPr>
          <p:nvPr>
            <p:ph type="title"/>
          </p:nvPr>
        </p:nvSpPr>
        <p:spPr/>
        <p:txBody>
          <a:bodyPr/>
          <a:lstStyle/>
          <a:p>
            <a:r>
              <a:rPr lang="en-US" dirty="0"/>
              <a:t>Residency Match 2023</a:t>
            </a:r>
          </a:p>
        </p:txBody>
      </p:sp>
    </p:spTree>
    <p:extLst>
      <p:ext uri="{BB962C8B-B14F-4D97-AF65-F5344CB8AC3E}">
        <p14:creationId xmlns:p14="http://schemas.microsoft.com/office/powerpoint/2010/main" val="2187492910"/>
      </p:ext>
    </p:extLst>
  </p:cSld>
  <p:clrMapOvr>
    <a:masterClrMapping/>
  </p:clrMapOvr>
</p:sld>
</file>

<file path=ppt/theme/theme1.xml><?xml version="1.0" encoding="utf-8"?>
<a:theme xmlns:a="http://schemas.openxmlformats.org/drawingml/2006/main" name="AAC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3932</TotalTime>
  <Words>896</Words>
  <Application>Microsoft Office PowerPoint</Application>
  <PresentationFormat>On-screen Show (4:3)</PresentationFormat>
  <Paragraphs>156</Paragraphs>
  <Slides>16</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Arimo</vt:lpstr>
      <vt:lpstr>Avenir Demi</vt:lpstr>
      <vt:lpstr>Avenir Light</vt:lpstr>
      <vt:lpstr>Calibri</vt:lpstr>
      <vt:lpstr>inherit</vt:lpstr>
      <vt:lpstr>Meiryo</vt:lpstr>
      <vt:lpstr>Open Sans</vt:lpstr>
      <vt:lpstr>Opens Sans</vt:lpstr>
      <vt:lpstr>Proxima Nova</vt:lpstr>
      <vt:lpstr>PT Serif</vt:lpstr>
      <vt:lpstr>AACEM PowerPoint Template</vt:lpstr>
      <vt:lpstr>APP Models Panel and Breakout  March 20, 2023 Dana Point, CA</vt:lpstr>
      <vt:lpstr>Panel Participants</vt:lpstr>
      <vt:lpstr>Listserv “Hot Topics”</vt:lpstr>
      <vt:lpstr>Trending topics</vt:lpstr>
      <vt:lpstr>APP Salary Results Prepared by Benchmark Committee on 3/7/2022</vt:lpstr>
      <vt:lpstr>2 Year Comp Study</vt:lpstr>
      <vt:lpstr>Retention tools</vt:lpstr>
      <vt:lpstr>UAMS Retention Tools</vt:lpstr>
      <vt:lpstr>Residency Match 2023</vt:lpstr>
      <vt:lpstr>Emergency Physician Workforce</vt:lpstr>
      <vt:lpstr>“Advanced practice providers in academic emergency medicine: A national survey of chairs and program directors.”</vt:lpstr>
      <vt:lpstr>Patient Preference</vt:lpstr>
      <vt:lpstr>PowerPoint Presentation</vt:lpstr>
      <vt:lpstr>PowerPoint Presentation</vt:lpstr>
      <vt:lpstr>APPs and Academics</vt:lpstr>
      <vt:lpstr>Fiscal Considerations – When is an MD more cost-effective than APP?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 Models Panel and Breakout  March 20, 2023 Dana Point, CA</dc:title>
  <dc:creator>Megan Schagrin</dc:creator>
  <cp:lastModifiedBy>Shillin, Gary L (HMFP - Emergency Medicine)</cp:lastModifiedBy>
  <cp:revision>15</cp:revision>
  <dcterms:created xsi:type="dcterms:W3CDTF">2016-01-28T22:56:32Z</dcterms:created>
  <dcterms:modified xsi:type="dcterms:W3CDTF">2023-03-18T14:44:19Z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390d5-a4f3-448c-8368-24080179bc53_Enabled">
    <vt:lpwstr>true</vt:lpwstr>
  </property>
  <property fmtid="{D5CDD505-2E9C-101B-9397-08002B2CF9AE}" pid="3" name="MSIP_Label_8ca390d5-a4f3-448c-8368-24080179bc53_SetDate">
    <vt:lpwstr>2023-03-15T14:39:27Z</vt:lpwstr>
  </property>
  <property fmtid="{D5CDD505-2E9C-101B-9397-08002B2CF9AE}" pid="4" name="MSIP_Label_8ca390d5-a4f3-448c-8368-24080179bc53_Method">
    <vt:lpwstr>Standard</vt:lpwstr>
  </property>
  <property fmtid="{D5CDD505-2E9C-101B-9397-08002B2CF9AE}" pid="5" name="MSIP_Label_8ca390d5-a4f3-448c-8368-24080179bc53_Name">
    <vt:lpwstr>Low Risk</vt:lpwstr>
  </property>
  <property fmtid="{D5CDD505-2E9C-101B-9397-08002B2CF9AE}" pid="6" name="MSIP_Label_8ca390d5-a4f3-448c-8368-24080179bc53_SiteId">
    <vt:lpwstr>5b703aa0-061f-4ed9-beca-765a39ee1304</vt:lpwstr>
  </property>
  <property fmtid="{D5CDD505-2E9C-101B-9397-08002B2CF9AE}" pid="7" name="MSIP_Label_8ca390d5-a4f3-448c-8368-24080179bc53_ActionId">
    <vt:lpwstr>063ddecf-1479-41d4-a5b8-ad12ea1d9b94</vt:lpwstr>
  </property>
  <property fmtid="{D5CDD505-2E9C-101B-9397-08002B2CF9AE}" pid="8" name="MSIP_Label_8ca390d5-a4f3-448c-8368-24080179bc53_ContentBits">
    <vt:lpwstr>0</vt:lpwstr>
  </property>
</Properties>
</file>