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73" r:id="rId5"/>
    <p:sldId id="285" r:id="rId6"/>
    <p:sldId id="280" r:id="rId7"/>
    <p:sldId id="283" r:id="rId8"/>
    <p:sldId id="259" r:id="rId9"/>
    <p:sldId id="262" r:id="rId10"/>
    <p:sldId id="275" r:id="rId11"/>
    <p:sldId id="258" r:id="rId12"/>
    <p:sldId id="274" r:id="rId13"/>
    <p:sldId id="263" r:id="rId14"/>
    <p:sldId id="276" r:id="rId15"/>
    <p:sldId id="277" r:id="rId16"/>
    <p:sldId id="281" r:id="rId17"/>
    <p:sldId id="279" r:id="rId18"/>
    <p:sldId id="284" r:id="rId19"/>
    <p:sldId id="28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eocWYq3d9WW5augfw+pO1fBoJ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Match 2020 to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'[Book (1).xlsx]Sheet1'!$B$21</c:f>
              <c:strCache>
                <c:ptCount val="1"/>
                <c:pt idx="0">
                  <c:v>Offered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'[Book (1).xlsx]Sheet1'!$A$22:$A$25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'[Book (1).xlsx]Sheet1'!$B$22:$B$25</c:f>
              <c:numCache>
                <c:formatCode>General</c:formatCode>
                <c:ptCount val="4"/>
                <c:pt idx="0">
                  <c:v>2655</c:v>
                </c:pt>
                <c:pt idx="1">
                  <c:v>2840</c:v>
                </c:pt>
                <c:pt idx="2">
                  <c:v>2921</c:v>
                </c:pt>
                <c:pt idx="3">
                  <c:v>3011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5-EA4C-B41C-782A9EEACE20}"/>
            </c:ext>
          </c:extLst>
        </c:ser>
        <c:ser>
          <c:idx val="1"/>
          <c:order val="1"/>
          <c:tx>
            <c:strRef>
              <c:f>'[Book (1).xlsx]Sheet1'!$C$21</c:f>
              <c:strCache>
                <c:ptCount val="1"/>
                <c:pt idx="0">
                  <c:v>Filled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'[Book (1).xlsx]Sheet1'!$A$22:$A$25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'[Book (1).xlsx]Sheet1'!$C$22:$C$25</c:f>
              <c:numCache>
                <c:formatCode>General</c:formatCode>
                <c:ptCount val="4"/>
                <c:pt idx="0">
                  <c:v>2652</c:v>
                </c:pt>
                <c:pt idx="1">
                  <c:v>2826</c:v>
                </c:pt>
                <c:pt idx="2">
                  <c:v>2702</c:v>
                </c:pt>
                <c:pt idx="3">
                  <c:v>2456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5-EA4C-B41C-782A9EEA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2993904"/>
        <c:axId val="1503171184"/>
      </c:lineChart>
      <c:catAx>
        <c:axId val="150299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71184"/>
        <c:crosses val="autoZero"/>
        <c:auto val="1"/>
        <c:lblAlgn val="ctr"/>
        <c:lblOffset val="100"/>
        <c:noMultiLvlLbl val="0"/>
      </c:catAx>
      <c:valAx>
        <c:axId val="150317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9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Match v. Cost of Mountain Bikes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'[Book (1).xlsx]Sheet1'!$F$29</c:f>
              <c:strCache>
                <c:ptCount val="1"/>
                <c:pt idx="0">
                  <c:v>Offered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'[Book (1).xlsx]Sheet1'!$E$30:$E$33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'[Book (1).xlsx]Sheet1'!$F$30:$F$33</c:f>
              <c:numCache>
                <c:formatCode>General</c:formatCode>
                <c:ptCount val="4"/>
                <c:pt idx="0">
                  <c:v>2655</c:v>
                </c:pt>
                <c:pt idx="1">
                  <c:v>2840</c:v>
                </c:pt>
                <c:pt idx="2">
                  <c:v>2921</c:v>
                </c:pt>
                <c:pt idx="3">
                  <c:v>3011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F-BE4E-AA56-1238B0D983AE}"/>
            </c:ext>
          </c:extLst>
        </c:ser>
        <c:ser>
          <c:idx val="1"/>
          <c:order val="1"/>
          <c:tx>
            <c:strRef>
              <c:f>'[Book (1).xlsx]Sheet1'!$G$29</c:f>
              <c:strCache>
                <c:ptCount val="1"/>
                <c:pt idx="0">
                  <c:v>Filled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'[Book (1).xlsx]Sheet1'!$E$30:$E$33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'[Book (1).xlsx]Sheet1'!$G$30:$G$33</c:f>
              <c:numCache>
                <c:formatCode>General</c:formatCode>
                <c:ptCount val="4"/>
                <c:pt idx="0">
                  <c:v>2652</c:v>
                </c:pt>
                <c:pt idx="1">
                  <c:v>2826</c:v>
                </c:pt>
                <c:pt idx="2">
                  <c:v>2702</c:v>
                </c:pt>
                <c:pt idx="3">
                  <c:v>2456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F-BE4E-AA56-1238B0D983AE}"/>
            </c:ext>
          </c:extLst>
        </c:ser>
        <c:ser>
          <c:idx val="2"/>
          <c:order val="2"/>
          <c:tx>
            <c:strRef>
              <c:f>'[Book (1).xlsx]Sheet1'!$H$29</c:f>
              <c:strCache>
                <c:ptCount val="1"/>
                <c:pt idx="0">
                  <c:v>Mountain Bike $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'[Book (1).xlsx]Sheet1'!$E$30:$E$33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'[Book (1).xlsx]Sheet1'!$H$30:$H$33</c:f>
              <c:numCache>
                <c:formatCode>General</c:formatCode>
                <c:ptCount val="4"/>
                <c:pt idx="0">
                  <c:v>2000</c:v>
                </c:pt>
                <c:pt idx="1">
                  <c:v>2300</c:v>
                </c:pt>
                <c:pt idx="2">
                  <c:v>3200</c:v>
                </c:pt>
                <c:pt idx="3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7F-BE4E-AA56-1238B0D98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857152"/>
        <c:axId val="1484724352"/>
      </c:lineChart>
      <c:catAx>
        <c:axId val="14838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724352"/>
        <c:crosses val="autoZero"/>
        <c:auto val="1"/>
        <c:lblAlgn val="ctr"/>
        <c:lblOffset val="100"/>
        <c:noMultiLvlLbl val="0"/>
      </c:catAx>
      <c:valAx>
        <c:axId val="148472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 Match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'[Book (1).xlsx]Sheet1'!$B$1</c:f>
              <c:strCache>
                <c:ptCount val="1"/>
                <c:pt idx="0">
                  <c:v>Slots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'[Book (1).xlsx]Sheet1'!$A$2:$A$5</c:f>
              <c:strCache>
                <c:ptCount val="4"/>
                <c:pt idx="0">
                  <c:v>West</c:v>
                </c:pt>
                <c:pt idx="1">
                  <c:v>Central</c:v>
                </c:pt>
                <c:pt idx="2">
                  <c:v>South</c:v>
                </c:pt>
                <c:pt idx="3">
                  <c:v>NorEast</c:v>
                </c:pt>
              </c:strCache>
            </c:strRef>
          </c:cat>
          <c:val>
            <c:numRef>
              <c:f>'[Book (1).xlsx]Sheet1'!$B$2:$B$5</c:f>
              <c:numCache>
                <c:formatCode>General</c:formatCode>
                <c:ptCount val="4"/>
                <c:pt idx="0">
                  <c:v>430</c:v>
                </c:pt>
                <c:pt idx="1">
                  <c:v>699</c:v>
                </c:pt>
                <c:pt idx="2">
                  <c:v>921</c:v>
                </c:pt>
                <c:pt idx="3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7-E240-A472-802868F7D7A7}"/>
            </c:ext>
          </c:extLst>
        </c:ser>
        <c:ser>
          <c:idx val="1"/>
          <c:order val="1"/>
          <c:tx>
            <c:strRef>
              <c:f>'[Book (1).xlsx]Sheet1'!$C$1</c:f>
              <c:strCache>
                <c:ptCount val="1"/>
                <c:pt idx="0">
                  <c:v>Unfilled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'[Book (1).xlsx]Sheet1'!$A$2:$A$5</c:f>
              <c:strCache>
                <c:ptCount val="4"/>
                <c:pt idx="0">
                  <c:v>West</c:v>
                </c:pt>
                <c:pt idx="1">
                  <c:v>Central</c:v>
                </c:pt>
                <c:pt idx="2">
                  <c:v>South</c:v>
                </c:pt>
                <c:pt idx="3">
                  <c:v>NorEast</c:v>
                </c:pt>
              </c:strCache>
            </c:strRef>
          </c:cat>
          <c:val>
            <c:numRef>
              <c:f>'[Book (1).xlsx]Sheet1'!$C$2:$C$5</c:f>
              <c:numCache>
                <c:formatCode>General</c:formatCode>
                <c:ptCount val="4"/>
                <c:pt idx="0">
                  <c:v>38</c:v>
                </c:pt>
                <c:pt idx="1">
                  <c:v>172</c:v>
                </c:pt>
                <c:pt idx="2">
                  <c:v>145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7-E240-A472-802868F7D7A7}"/>
            </c:ext>
          </c:extLst>
        </c:ser>
        <c:ser>
          <c:idx val="2"/>
          <c:order val="2"/>
          <c:tx>
            <c:strRef>
              <c:f>'[Book (1).xlsx]Sheet1'!$D$1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'[Book (1).xlsx]Sheet1'!$A$2:$A$5</c:f>
              <c:strCache>
                <c:ptCount val="4"/>
                <c:pt idx="0">
                  <c:v>West</c:v>
                </c:pt>
                <c:pt idx="1">
                  <c:v>Central</c:v>
                </c:pt>
                <c:pt idx="2">
                  <c:v>South</c:v>
                </c:pt>
                <c:pt idx="3">
                  <c:v>NorEast</c:v>
                </c:pt>
              </c:strCache>
            </c:strRef>
          </c:cat>
          <c:val>
            <c:numRef>
              <c:f>'[Book (1).xlsx]Sheet1'!$D$2:$D$5</c:f>
              <c:numCache>
                <c:formatCode>0.00%</c:formatCode>
                <c:ptCount val="4"/>
                <c:pt idx="0">
                  <c:v>8.8372093023255813E-2</c:v>
                </c:pt>
                <c:pt idx="1">
                  <c:v>0.24606580829756797</c:v>
                </c:pt>
                <c:pt idx="2">
                  <c:v>0.15743756786102062</c:v>
                </c:pt>
                <c:pt idx="3">
                  <c:v>0.20811654526534859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7-E240-A472-802868F7D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4939216"/>
        <c:axId val="1505031136"/>
      </c:barChart>
      <c:catAx>
        <c:axId val="15049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031136"/>
        <c:crosses val="autoZero"/>
        <c:auto val="1"/>
        <c:lblAlgn val="ctr"/>
        <c:lblOffset val="100"/>
        <c:noMultiLvlLbl val="0"/>
      </c:catAx>
      <c:valAx>
        <c:axId val="15050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93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[Book.xlsx]Sheet1!$B$1:$B$2</c:f>
              <c:strCache>
                <c:ptCount val="2"/>
                <c:pt idx="1">
                  <c:v>Medical Student 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[Book.xlsx]Sheet1!$A$3:$A$5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[Book.xlsx]Sheet1!$B$3:$B$5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B-444A-A939-9B278FEC5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[Book.xlsx]Sheet1!$B$6</c:f>
              <c:strCache>
                <c:ptCount val="1"/>
                <c:pt idx="0">
                  <c:v>EM Match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[Book.xlsx]Sheet1!$A$7:$A$9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Unfilled</c:v>
                </c:pt>
              </c:strCache>
            </c:strRef>
          </c:cat>
          <c:val>
            <c:numRef>
              <c:f>[Book.xlsx]Sheet1!$B$7:$B$9</c:f>
              <c:numCache>
                <c:formatCode>General</c:formatCode>
                <c:ptCount val="3"/>
                <c:pt idx="0">
                  <c:v>64</c:v>
                </c:pt>
                <c:pt idx="1">
                  <c:v>36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5-7445-ADE6-B3CA5BE2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450a661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g1f450a661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Advertisement featuring work life balance – except it’s not for an EM position. It’s OB GYN!</a:t>
            </a:r>
          </a:p>
        </p:txBody>
      </p:sp>
    </p:spTree>
    <p:extLst>
      <p:ext uri="{BB962C8B-B14F-4D97-AF65-F5344CB8AC3E}">
        <p14:creationId xmlns:p14="http://schemas.microsoft.com/office/powerpoint/2010/main" val="390113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Autonomy, mastery and purpose</a:t>
            </a:r>
          </a:p>
          <a:p>
            <a:r>
              <a:rPr lang="en-US" dirty="0"/>
              <a:t>Move to the positive </a:t>
            </a:r>
          </a:p>
          <a:p>
            <a:r>
              <a:rPr lang="en-US" dirty="0"/>
              <a:t>EM as a calling, a vocation</a:t>
            </a:r>
          </a:p>
          <a:p>
            <a:r>
              <a:rPr lang="en-US" dirty="0"/>
              <a:t>Programs to develop skills</a:t>
            </a:r>
          </a:p>
          <a:p>
            <a:r>
              <a:rPr lang="en-US" dirty="0"/>
              <a:t>A dream job?</a:t>
            </a:r>
          </a:p>
        </p:txBody>
      </p:sp>
    </p:spTree>
    <p:extLst>
      <p:ext uri="{BB962C8B-B14F-4D97-AF65-F5344CB8AC3E}">
        <p14:creationId xmlns:p14="http://schemas.microsoft.com/office/powerpoint/2010/main" val="166790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 known</a:t>
            </a:r>
          </a:p>
          <a:p>
            <a:r>
              <a:rPr lang="en-US" dirty="0"/>
              <a:t>1/3 unexpected with a small +</a:t>
            </a:r>
          </a:p>
          <a:p>
            <a:r>
              <a:rPr lang="en-US" dirty="0"/>
              <a:t>1/3 from IMGs</a:t>
            </a:r>
          </a:p>
        </p:txBody>
      </p:sp>
    </p:spTree>
    <p:extLst>
      <p:ext uri="{BB962C8B-B14F-4D97-AF65-F5344CB8AC3E}">
        <p14:creationId xmlns:p14="http://schemas.microsoft.com/office/powerpoint/2010/main" val="194915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9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Barrier to entry – increase in Mountain Bike Prices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CMS broadcast reductions in reimbursements for common surgeries (</a:t>
            </a:r>
            <a:r>
              <a:rPr lang="en-US" dirty="0" err="1"/>
              <a:t>tympanostomy</a:t>
            </a:r>
            <a:r>
              <a:rPr lang="en-US" dirty="0"/>
              <a:t> tubes)</a:t>
            </a:r>
          </a:p>
          <a:p>
            <a:r>
              <a:rPr lang="en-US" dirty="0"/>
              <a:t>Anesthesia Societies openly debated issues with regard to workforce and impending oversupply</a:t>
            </a:r>
          </a:p>
          <a:p>
            <a:r>
              <a:rPr lang="en-US" dirty="0"/>
              <a:t>CRNAs provided alternative source of anesthetists</a:t>
            </a:r>
          </a:p>
          <a:p>
            <a:r>
              <a:rPr lang="en-US" dirty="0"/>
              <a:t>Anesthesia Society commission workforce studies which predicted decrease salary and potential oversupply</a:t>
            </a:r>
          </a:p>
          <a:p>
            <a:r>
              <a:rPr lang="en-US" dirty="0"/>
              <a:t>Medical Students decided against being anesthesiologists!</a:t>
            </a:r>
          </a:p>
        </p:txBody>
      </p:sp>
    </p:spTree>
    <p:extLst>
      <p:ext uri="{BB962C8B-B14F-4D97-AF65-F5344CB8AC3E}">
        <p14:creationId xmlns:p14="http://schemas.microsoft.com/office/powerpoint/2010/main" val="350690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pause in hiring around Covid seems to have ended…</a:t>
            </a:r>
          </a:p>
        </p:txBody>
      </p:sp>
    </p:spTree>
    <p:extLst>
      <p:ext uri="{BB962C8B-B14F-4D97-AF65-F5344CB8AC3E}">
        <p14:creationId xmlns:p14="http://schemas.microsoft.com/office/powerpoint/2010/main" val="297468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med student choose a specialty?</a:t>
            </a:r>
          </a:p>
          <a:p>
            <a:r>
              <a:rPr lang="en-US" dirty="0"/>
              <a:t>Or MAYBE </a:t>
            </a:r>
          </a:p>
          <a:p>
            <a:r>
              <a:rPr lang="en-US" dirty="0"/>
              <a:t>How does a medical student SAY they choose a specialty?</a:t>
            </a:r>
          </a:p>
        </p:txBody>
      </p:sp>
    </p:spTree>
    <p:extLst>
      <p:ext uri="{BB962C8B-B14F-4D97-AF65-F5344CB8AC3E}">
        <p14:creationId xmlns:p14="http://schemas.microsoft.com/office/powerpoint/2010/main" val="108873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DEI issue may be </a:t>
            </a:r>
            <a:r>
              <a:rPr lang="en-US"/>
              <a:t>manifesting itself here</a:t>
            </a:r>
          </a:p>
        </p:txBody>
      </p:sp>
    </p:spTree>
    <p:extLst>
      <p:ext uri="{BB962C8B-B14F-4D97-AF65-F5344CB8AC3E}">
        <p14:creationId xmlns:p14="http://schemas.microsoft.com/office/powerpoint/2010/main" val="355410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 in case you need to frame our keynote into actionable objectives, here is one way to look at our match results. Now, I am not saying this is the issue in its entirety – far from up – but it does appear that our DEI vision and our DEI outcomes are not in alignment. Our plan is to have a Keynote Workshop… it will be interactive and will require you to break up into small groups and interact </a:t>
            </a:r>
            <a:r>
              <a:rPr lang="en-US"/>
              <a:t>and problem solve.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5184-84E5-8D48-802D-4F90BABE8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4756" t="10542" r="7151" b="12780"/>
          <a:stretch/>
        </p:blipFill>
        <p:spPr>
          <a:xfrm>
            <a:off x="76200" y="4494700"/>
            <a:ext cx="3048001" cy="6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 Pg 2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SAEM Foundation.jpg"/>
          <p:cNvPicPr preferRelativeResize="0"/>
          <p:nvPr/>
        </p:nvPicPr>
        <p:blipFill rotWithShape="1">
          <a:blip r:embed="rId2">
            <a:alphaModFix/>
          </a:blip>
          <a:srcRect b="16649"/>
          <a:stretch/>
        </p:blipFill>
        <p:spPr>
          <a:xfrm>
            <a:off x="0" y="0"/>
            <a:ext cx="9144000" cy="42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l="4855" t="8694" r="5231" b="13044"/>
          <a:stretch/>
        </p:blipFill>
        <p:spPr>
          <a:xfrm>
            <a:off x="9525" y="4525969"/>
            <a:ext cx="3188725" cy="6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4">
            <a:alphaModFix/>
          </a:blip>
          <a:srcRect b="10671"/>
          <a:stretch/>
        </p:blipFill>
        <p:spPr>
          <a:xfrm>
            <a:off x="0" y="0"/>
            <a:ext cx="9144000" cy="4594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5">
            <a:alphaModFix/>
          </a:blip>
          <a:srcRect l="-17572" t="21050" r="9100" b="20572"/>
          <a:stretch/>
        </p:blipFill>
        <p:spPr>
          <a:xfrm>
            <a:off x="5239431" y="4517550"/>
            <a:ext cx="3928091" cy="6405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Hot Topics </a:t>
            </a:r>
            <a:endParaRPr dirty="0"/>
          </a:p>
        </p:txBody>
      </p:sp>
      <p:pic>
        <p:nvPicPr>
          <p:cNvPr id="2" name="Picture 2" descr="A top view of a volcano erupting">
            <a:extLst>
              <a:ext uri="{FF2B5EF4-FFF2-40B4-BE49-F238E27FC236}">
                <a16:creationId xmlns:a16="http://schemas.microsoft.com/office/drawing/2014/main" id="{ACE85574-BA07-031C-843B-BDD70654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804" y="498493"/>
            <a:ext cx="5753475" cy="3833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9D21-4E5C-5AA4-0970-057DBD2D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57" y="103247"/>
            <a:ext cx="7886700" cy="9941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</a:rPr>
              <a:t>Med school composition v EM by gender (+ unmatched slots)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0C9EE57-0DAC-9B56-0F1A-C71615A0149E}"/>
              </a:ext>
            </a:extLst>
          </p:cNvPr>
          <p:cNvGraphicFramePr>
            <a:graphicFrameLocks/>
          </p:cNvGraphicFramePr>
          <p:nvPr/>
        </p:nvGraphicFramePr>
        <p:xfrm>
          <a:off x="244633" y="1268016"/>
          <a:ext cx="4140074" cy="30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5E5FF28-F7EB-8DBE-8751-913AEC738389}"/>
              </a:ext>
              <a:ext uri="{147F2762-F138-4A5C-976F-8EAC2B608ADB}">
                <a16:predDERef xmlns:a16="http://schemas.microsoft.com/office/drawing/2014/main" pred="{015C246C-D62D-3DBB-A70B-D834C5DEA6AF}"/>
              </a:ext>
            </a:extLst>
          </p:cNvPr>
          <p:cNvGraphicFramePr>
            <a:graphicFrameLocks/>
          </p:cNvGraphicFramePr>
          <p:nvPr/>
        </p:nvGraphicFramePr>
        <p:xfrm>
          <a:off x="4384707" y="1269454"/>
          <a:ext cx="4140074" cy="30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421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f450a66157_0_15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300" dirty="0"/>
              <a:t>What do students think about EM Residencies?</a:t>
            </a:r>
            <a:endParaRPr sz="3300" dirty="0"/>
          </a:p>
        </p:txBody>
      </p:sp>
      <p:sp>
        <p:nvSpPr>
          <p:cNvPr id="46" name="Google Shape;46;g1f450a66157_0_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F6D7B9-2DCF-ACB0-3066-16568B8B5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5" t="30122" r="12841" b="16250"/>
          <a:stretch/>
        </p:blipFill>
        <p:spPr>
          <a:xfrm>
            <a:off x="2060222" y="975731"/>
            <a:ext cx="5249333" cy="35559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FE3E-B91A-5AE2-AEC4-558E7FC3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we be willing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B2E4A-341A-5C0E-DACF-CA8174273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shift length?</a:t>
            </a:r>
          </a:p>
          <a:p>
            <a:r>
              <a:rPr lang="en-US" dirty="0"/>
              <a:t>Reduce the number of shifts?</a:t>
            </a:r>
          </a:p>
          <a:p>
            <a:r>
              <a:rPr lang="en-US" dirty="0"/>
              <a:t>How about a hybrid?</a:t>
            </a:r>
          </a:p>
          <a:p>
            <a:pPr lvl="1"/>
            <a:r>
              <a:rPr lang="en-US" dirty="0"/>
              <a:t>Add a few shifts on elective</a:t>
            </a:r>
          </a:p>
          <a:p>
            <a:pPr lvl="1"/>
            <a:r>
              <a:rPr lang="en-US" dirty="0"/>
              <a:t>Reduce the number of shifts while on EM</a:t>
            </a:r>
          </a:p>
        </p:txBody>
      </p:sp>
    </p:spTree>
    <p:extLst>
      <p:ext uri="{BB962C8B-B14F-4D97-AF65-F5344CB8AC3E}">
        <p14:creationId xmlns:p14="http://schemas.microsoft.com/office/powerpoint/2010/main" val="130400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728E-3488-6ECB-0306-DAD60232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life balance?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91891-803F-96FB-F16A-5476ADA01A5B}"/>
              </a:ext>
            </a:extLst>
          </p:cNvPr>
          <p:cNvSpPr txBox="1"/>
          <p:nvPr/>
        </p:nvSpPr>
        <p:spPr>
          <a:xfrm>
            <a:off x="457199" y="1101678"/>
            <a:ext cx="363257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Frutiger55Regular"/>
              </a:rPr>
              <a:t>Opportunity Highlights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Locally owned and operated health system with strong and supportive administration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No weekend call responsibilities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Excellent compensation package with a great benefits package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Salary guarantee of $400k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$50,000 sign-on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Student loan repayment available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Visa sponsorship available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tx1"/>
              </a:solidFill>
              <a:effectLst/>
              <a:latin typeface="Frutiger55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F214C-B9EA-A9EA-23DD-9F1914D0E040}"/>
              </a:ext>
            </a:extLst>
          </p:cNvPr>
          <p:cNvSpPr txBox="1"/>
          <p:nvPr/>
        </p:nvSpPr>
        <p:spPr>
          <a:xfrm>
            <a:off x="4089779" y="1101677"/>
            <a:ext cx="3757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chemeClr val="tx1"/>
                </a:solidFill>
                <a:effectLst/>
                <a:latin typeface="Frutiger55Regular"/>
              </a:rPr>
              <a:t>Community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Picture yourself in this well-loved community. Surrounded by rolling hills and pristine lakes, it’s considered a top place to live and raise a family in the South.Family-oriented lake and country club community, ideal for raising a family or a retreat from city living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Low cost of living and top-rated school systems in the state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Frutiger55Regular"/>
              </a:rPr>
              <a:t>Enjoy eclectic, boutique local dining, a local brewery, and nationally-recognized arts and crafts and music festivals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728E-3488-6ECB-0306-DAD60232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work life balance reconsidered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81223-7880-DFF0-59E5-FB128767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111" y="975731"/>
            <a:ext cx="5298934" cy="35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4C5-A387-EEA9-4804-D75DF7A0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Moratorium on increase in slots?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C8D2F-6B67-7DBF-CDEF-C647A3761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had this discussion last year…</a:t>
            </a:r>
          </a:p>
          <a:p>
            <a:r>
              <a:rPr lang="en-US" dirty="0"/>
              <a:t>… and yet the number of positions still increased!!</a:t>
            </a:r>
          </a:p>
        </p:txBody>
      </p:sp>
    </p:spTree>
    <p:extLst>
      <p:ext uri="{BB962C8B-B14F-4D97-AF65-F5344CB8AC3E}">
        <p14:creationId xmlns:p14="http://schemas.microsoft.com/office/powerpoint/2010/main" val="250019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41DA-F73D-216E-C292-07E870CE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Interview issues - did the signaling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5C6A6-DFB9-8954-39C5-8512CA141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sampling of chairs and </a:t>
            </a:r>
            <a:r>
              <a:rPr lang="en-US" dirty="0" err="1"/>
              <a:t>PDs</a:t>
            </a:r>
            <a:endParaRPr lang="en-US" dirty="0"/>
          </a:p>
          <a:p>
            <a:pPr lvl="1"/>
            <a:r>
              <a:rPr lang="en-US" dirty="0"/>
              <a:t>Helped find a small number unexpectedly interested students</a:t>
            </a:r>
          </a:p>
          <a:p>
            <a:pPr lvl="1"/>
            <a:r>
              <a:rPr lang="en-US" dirty="0"/>
              <a:t>Overall, </a:t>
            </a:r>
            <a:r>
              <a:rPr lang="en-US" dirty="0" err="1"/>
              <a:t>PDs</a:t>
            </a:r>
            <a:r>
              <a:rPr lang="en-US" dirty="0"/>
              <a:t> knew who was interested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206203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E367-293B-A58D-31B9-5C3DEE80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07E3-A66F-3893-3151-B3A61C55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look miserable?</a:t>
            </a:r>
          </a:p>
          <a:p>
            <a:r>
              <a:rPr lang="en-US" dirty="0"/>
              <a:t>When did it stop being fun?</a:t>
            </a:r>
          </a:p>
        </p:txBody>
      </p:sp>
    </p:spTree>
    <p:extLst>
      <p:ext uri="{BB962C8B-B14F-4D97-AF65-F5344CB8AC3E}">
        <p14:creationId xmlns:p14="http://schemas.microsoft.com/office/powerpoint/2010/main" val="1105253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Now discuss and recommend solutions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9337-35DE-DCAE-C8EE-62C658BB2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028" y="1221394"/>
            <a:ext cx="5347943" cy="302878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It’s a regional problem with weak programs!</a:t>
            </a:r>
          </a:p>
          <a:p>
            <a:r>
              <a:rPr lang="en-US" dirty="0"/>
              <a:t>Is EM no longer an attractive specialty?</a:t>
            </a:r>
          </a:p>
          <a:p>
            <a:r>
              <a:rPr lang="en-US" dirty="0"/>
              <a:t>Lifestyle – is it still a draw?</a:t>
            </a:r>
          </a:p>
          <a:p>
            <a:r>
              <a:rPr lang="en-US" dirty="0"/>
              <a:t>Too many slots! </a:t>
            </a:r>
          </a:p>
          <a:p>
            <a:pPr lvl="1"/>
            <a:r>
              <a:rPr lang="en-US" dirty="0"/>
              <a:t>CMGs, APPs, &amp; HCA – oh my! </a:t>
            </a:r>
          </a:p>
          <a:p>
            <a:r>
              <a:rPr lang="en-US" dirty="0"/>
              <a:t>The Workforce study killed us!</a:t>
            </a:r>
          </a:p>
          <a:p>
            <a:r>
              <a:rPr lang="en-US" dirty="0"/>
              <a:t>It’s the virtual match process.</a:t>
            </a:r>
          </a:p>
          <a:p>
            <a:r>
              <a:rPr lang="en-US" dirty="0"/>
              <a:t>Burnout – who me?</a:t>
            </a:r>
          </a:p>
          <a:p>
            <a:r>
              <a:rPr lang="en-US" dirty="0"/>
              <a:t>It’s everything!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0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7ED9-F4D2-BE8A-D8E8-ACBDAE4C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leave with at least one action item…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6CA8F-2E06-AD77-8178-753E0B659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05842"/>
            <a:ext cx="8229600" cy="1380825"/>
          </a:xfrm>
        </p:spPr>
        <p:txBody>
          <a:bodyPr/>
          <a:lstStyle/>
          <a:p>
            <a:r>
              <a:rPr lang="en-US" b="1" i="1" u="sng" dirty="0"/>
              <a:t>Everything</a:t>
            </a:r>
            <a:r>
              <a:rPr lang="en-US" dirty="0"/>
              <a:t> we do to make the specialty better will make the match better</a:t>
            </a:r>
          </a:p>
        </p:txBody>
      </p:sp>
    </p:spTree>
    <p:extLst>
      <p:ext uri="{BB962C8B-B14F-4D97-AF65-F5344CB8AC3E}">
        <p14:creationId xmlns:p14="http://schemas.microsoft.com/office/powerpoint/2010/main" val="33878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The problem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239528-8CD0-EF1C-D6B3-FEFD9265C398}"/>
              </a:ext>
              <a:ext uri="{147F2762-F138-4A5C-976F-8EAC2B608ADB}">
                <a16:predDERef xmlns:a16="http://schemas.microsoft.com/office/drawing/2014/main" pred="{CC60FD23-53AE-6237-D5E2-0B2469F1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54872"/>
              </p:ext>
            </p:extLst>
          </p:nvPr>
        </p:nvGraphicFramePr>
        <p:xfrm>
          <a:off x="945443" y="975731"/>
          <a:ext cx="7013223" cy="338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6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 do the experts say?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A7513-4426-C781-21A4-D07E68F2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95" y="1035703"/>
            <a:ext cx="3868209" cy="257880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462197B-EB1A-4434-6BA2-59021F909359}"/>
              </a:ext>
              <a:ext uri="{147F2762-F138-4A5C-976F-8EAC2B608ADB}">
                <a16:predDERef xmlns:a16="http://schemas.microsoft.com/office/drawing/2014/main" pred="{D417F3EF-EAC3-DC43-99E5-0D630BD8D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747826"/>
              </p:ext>
            </p:extLst>
          </p:nvPr>
        </p:nvGraphicFramePr>
        <p:xfrm>
          <a:off x="4346223" y="1327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411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Asking the right questions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9337-35DE-DCAE-C8EE-62C658BB2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057" y="1150839"/>
            <a:ext cx="8229600" cy="30287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Workforce study killed us!</a:t>
            </a:r>
          </a:p>
          <a:p>
            <a:r>
              <a:rPr lang="en-US" dirty="0"/>
              <a:t>It’s a regional problem caused by weak programs!</a:t>
            </a:r>
          </a:p>
          <a:p>
            <a:r>
              <a:rPr lang="en-US" dirty="0"/>
              <a:t>Is EM no longer an attractive specialty?</a:t>
            </a:r>
          </a:p>
          <a:p>
            <a:r>
              <a:rPr lang="en-US" dirty="0"/>
              <a:t>Lifestyle – is it still a draw?</a:t>
            </a:r>
          </a:p>
          <a:p>
            <a:r>
              <a:rPr lang="en-US" dirty="0"/>
              <a:t>Too many slots! </a:t>
            </a:r>
          </a:p>
          <a:p>
            <a:pPr lvl="1"/>
            <a:r>
              <a:rPr lang="en-US" dirty="0"/>
              <a:t>CMGs, APPs, &amp; HCA – oh my! </a:t>
            </a:r>
          </a:p>
          <a:p>
            <a:r>
              <a:rPr lang="en-US" dirty="0"/>
              <a:t>It’s the virtual match process.</a:t>
            </a:r>
          </a:p>
          <a:p>
            <a:r>
              <a:rPr lang="en-US" dirty="0"/>
              <a:t>Burnout – who me?</a:t>
            </a:r>
          </a:p>
          <a:p>
            <a:r>
              <a:rPr lang="en-US" dirty="0"/>
              <a:t>It’s everything!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5A8C-631A-8F75-C41F-BAFD754E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story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E968E0-0773-E84B-BA0C-C6B483DDD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5" b="13628"/>
          <a:stretch/>
        </p:blipFill>
        <p:spPr>
          <a:xfrm>
            <a:off x="166179" y="1086555"/>
            <a:ext cx="5848195" cy="29633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EA364BC-46E4-0735-FE9A-BBF1BB9EC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52" y="536221"/>
            <a:ext cx="296344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2850-7713-1C3C-49D3-F5BD3179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A1E5-47AE-8793-F652-27CBF549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030" y="1666406"/>
            <a:ext cx="4496179" cy="181068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2023 Match will be the class of 2026</a:t>
            </a:r>
          </a:p>
          <a:p>
            <a:r>
              <a:rPr lang="en-US" sz="2400" dirty="0"/>
              <a:t>2961 filled positions (Main + SOAP)</a:t>
            </a:r>
          </a:p>
          <a:p>
            <a:r>
              <a:rPr lang="en-US" sz="2400" dirty="0"/>
              <a:t>Class of 2026 = 2961</a:t>
            </a:r>
          </a:p>
          <a:p>
            <a:r>
              <a:rPr lang="en-US" sz="2400" dirty="0"/>
              <a:t>2-4% growth</a:t>
            </a:r>
          </a:p>
          <a:p>
            <a:r>
              <a:rPr lang="en-US" sz="2400" dirty="0"/>
              <a:t>Maybe the workforce study got this part right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3A0818-DFA5-75D5-0A74-306F25D4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39" y="118331"/>
            <a:ext cx="4046939" cy="44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B070-DE77-4313-6D28-7945F7BE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 it a regional supply/demand problem?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273CE5-CA3B-DA7B-E782-DC1727537208}"/>
              </a:ext>
            </a:extLst>
          </p:cNvPr>
          <p:cNvGraphicFramePr>
            <a:graphicFrameLocks/>
          </p:cNvGraphicFramePr>
          <p:nvPr/>
        </p:nvGraphicFramePr>
        <p:xfrm>
          <a:off x="532641" y="1200149"/>
          <a:ext cx="4572000" cy="326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02BCD9-4535-6653-8FA7-1130E72A85BC}"/>
              </a:ext>
            </a:extLst>
          </p:cNvPr>
          <p:cNvGraphicFramePr/>
          <p:nvPr/>
        </p:nvGraphicFramePr>
        <p:xfrm>
          <a:off x="5104641" y="975731"/>
          <a:ext cx="2949812" cy="991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453">
                  <a:extLst>
                    <a:ext uri="{9D8B030D-6E8A-4147-A177-3AD203B41FA5}">
                      <a16:colId xmlns:a16="http://schemas.microsoft.com/office/drawing/2014/main" val="711489324"/>
                    </a:ext>
                  </a:extLst>
                </a:gridCol>
                <a:gridCol w="737453">
                  <a:extLst>
                    <a:ext uri="{9D8B030D-6E8A-4147-A177-3AD203B41FA5}">
                      <a16:colId xmlns:a16="http://schemas.microsoft.com/office/drawing/2014/main" val="3320306077"/>
                    </a:ext>
                  </a:extLst>
                </a:gridCol>
                <a:gridCol w="737453">
                  <a:extLst>
                    <a:ext uri="{9D8B030D-6E8A-4147-A177-3AD203B41FA5}">
                      <a16:colId xmlns:a16="http://schemas.microsoft.com/office/drawing/2014/main" val="3842549250"/>
                    </a:ext>
                  </a:extLst>
                </a:gridCol>
                <a:gridCol w="737453">
                  <a:extLst>
                    <a:ext uri="{9D8B030D-6E8A-4147-A177-3AD203B41FA5}">
                      <a16:colId xmlns:a16="http://schemas.microsoft.com/office/drawing/2014/main" val="2264515317"/>
                    </a:ext>
                  </a:extLst>
                </a:gridCol>
              </a:tblGrid>
              <a:tr h="6311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Slots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Unfilled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78889275"/>
                  </a:ext>
                </a:extLst>
              </a:tr>
              <a:tr h="360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18.43%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47892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0D2D01-8EB7-9CFE-C488-EAA962B87A84}"/>
              </a:ext>
            </a:extLst>
          </p:cNvPr>
          <p:cNvSpPr txBox="1"/>
          <p:nvPr/>
        </p:nvSpPr>
        <p:spPr>
          <a:xfrm>
            <a:off x="5097775" y="2004359"/>
            <a:ext cx="3589025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/>
              <a:t>… SOAP may have filled 500 positions … </a:t>
            </a:r>
          </a:p>
          <a:p>
            <a:pPr algn="l"/>
            <a:r>
              <a:rPr lang="en-US" sz="2000" b="1" i="1" dirty="0"/>
              <a:t>Is that a good thing??????</a:t>
            </a:r>
          </a:p>
          <a:p>
            <a:pPr algn="l"/>
            <a:r>
              <a:rPr lang="en-US" sz="2000" b="1" i="1" dirty="0"/>
              <a:t>Are we ready for the needs of students with lower exam scores and grades!!!???</a:t>
            </a:r>
          </a:p>
        </p:txBody>
      </p:sp>
    </p:spTree>
    <p:extLst>
      <p:ext uri="{BB962C8B-B14F-4D97-AF65-F5344CB8AC3E}">
        <p14:creationId xmlns:p14="http://schemas.microsoft.com/office/powerpoint/2010/main" val="425204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1E56-3C6A-DB80-2D6F-544AECF2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400"/>
          </a:xfrm>
        </p:spPr>
        <p:txBody>
          <a:bodyPr>
            <a:noAutofit/>
          </a:bodyPr>
          <a:lstStyle/>
          <a:p>
            <a:r>
              <a:rPr lang="en-US" sz="3200" dirty="0"/>
              <a:t>Is EM no longer attracting medical students?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39807C-1A76-D7D8-59E6-623B66647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3" t="15636" r="17490" b="8570"/>
          <a:stretch/>
        </p:blipFill>
        <p:spPr>
          <a:xfrm>
            <a:off x="1825121" y="942391"/>
            <a:ext cx="5493758" cy="42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728E-3488-6ECB-0306-DAD60232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you a personality fit to work in the 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4F1A-2556-2FC5-0AE3-229A19B8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2" y="1282347"/>
            <a:ext cx="3868209" cy="2578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136AF1-D8E0-A146-DD11-53B8C019296B}"/>
              </a:ext>
            </a:extLst>
          </p:cNvPr>
          <p:cNvSpPr txBox="1"/>
          <p:nvPr/>
        </p:nvSpPr>
        <p:spPr>
          <a:xfrm>
            <a:off x="2482753" y="4013880"/>
            <a:ext cx="3339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Is our caricature our own worst enemy?</a:t>
            </a:r>
          </a:p>
        </p:txBody>
      </p:sp>
    </p:spTree>
    <p:extLst>
      <p:ext uri="{BB962C8B-B14F-4D97-AF65-F5344CB8AC3E}">
        <p14:creationId xmlns:p14="http://schemas.microsoft.com/office/powerpoint/2010/main" val="4154015779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AACEM PowerPoint Template</vt:lpstr>
      <vt:lpstr>Hot Topics </vt:lpstr>
      <vt:lpstr> The problem</vt:lpstr>
      <vt:lpstr>What do the experts say?</vt:lpstr>
      <vt:lpstr>Asking the right questions</vt:lpstr>
      <vt:lpstr>Anesthesia story</vt:lpstr>
      <vt:lpstr>Workforce study</vt:lpstr>
      <vt:lpstr>Is it a regional supply/demand problem?</vt:lpstr>
      <vt:lpstr>Is EM no longer attracting medical students?</vt:lpstr>
      <vt:lpstr>Are you a personality fit to work in the ED?</vt:lpstr>
      <vt:lpstr>Med school composition v EM by gender (+ unmatched slots)</vt:lpstr>
      <vt:lpstr>What do students think about EM Residencies?</vt:lpstr>
      <vt:lpstr>Would we be willing to…</vt:lpstr>
      <vt:lpstr>Work life balance?</vt:lpstr>
      <vt:lpstr>EM work life balance reconsidered</vt:lpstr>
      <vt:lpstr>Moratorium on increase in slots?</vt:lpstr>
      <vt:lpstr>Interview issues - did the signaling help?</vt:lpstr>
      <vt:lpstr>Is it us?</vt:lpstr>
      <vt:lpstr>Now discuss and recommend solutions</vt:lpstr>
      <vt:lpstr>Let’s leave with at least one action item…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</dc:title>
  <dc:creator>Megan Schagrin</dc:creator>
  <cp:lastModifiedBy>Hamilton,Richard</cp:lastModifiedBy>
  <cp:revision>4</cp:revision>
  <dcterms:created xsi:type="dcterms:W3CDTF">2016-01-28T22:56:32Z</dcterms:created>
  <dcterms:modified xsi:type="dcterms:W3CDTF">2023-03-21T13:46:27Z</dcterms:modified>
</cp:coreProperties>
</file>